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62" r:id="rId8"/>
    <p:sldId id="263" r:id="rId9"/>
    <p:sldId id="264" r:id="rId10"/>
    <p:sldId id="265" r:id="rId11"/>
    <p:sldId id="267" r:id="rId12"/>
    <p:sldId id="268" r:id="rId13"/>
    <p:sldId id="269" r:id="rId14"/>
    <p:sldId id="270" r:id="rId15"/>
    <p:sldId id="266"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279870F-742F-4922-BC4A-37C9D5606F34}" type="datetimeFigureOut">
              <a:rPr lang="en-US" smtClean="0"/>
              <a:pPr/>
              <a:t>5/17/2020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30B6C6-3E68-49D9-90D1-86AF4E9754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79870F-742F-4922-BC4A-37C9D5606F34}" type="datetimeFigureOut">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0B6C6-3E68-49D9-90D1-86AF4E9754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79870F-742F-4922-BC4A-37C9D5606F34}" type="datetimeFigureOut">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0B6C6-3E68-49D9-90D1-86AF4E9754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79870F-742F-4922-BC4A-37C9D5606F34}" type="datetimeFigureOut">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0B6C6-3E68-49D9-90D1-86AF4E9754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79870F-742F-4922-BC4A-37C9D5606F34}" type="datetimeFigureOut">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0B6C6-3E68-49D9-90D1-86AF4E9754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79870F-742F-4922-BC4A-37C9D5606F34}" type="datetimeFigureOut">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0B6C6-3E68-49D9-90D1-86AF4E9754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279870F-742F-4922-BC4A-37C9D5606F34}" type="datetimeFigureOut">
              <a:rPr lang="en-US" smtClean="0"/>
              <a:pPr/>
              <a:t>5/17/2020</a:t>
            </a:fld>
            <a:endParaRPr lang="en-US"/>
          </a:p>
        </p:txBody>
      </p:sp>
      <p:sp>
        <p:nvSpPr>
          <p:cNvPr id="27" name="Slide Number Placeholder 26"/>
          <p:cNvSpPr>
            <a:spLocks noGrp="1"/>
          </p:cNvSpPr>
          <p:nvPr>
            <p:ph type="sldNum" sz="quarter" idx="11"/>
          </p:nvPr>
        </p:nvSpPr>
        <p:spPr/>
        <p:txBody>
          <a:bodyPr rtlCol="0"/>
          <a:lstStyle/>
          <a:p>
            <a:fld id="{B630B6C6-3E68-49D9-90D1-86AF4E97546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279870F-742F-4922-BC4A-37C9D5606F34}" type="datetimeFigureOut">
              <a:rPr lang="en-US" smtClean="0"/>
              <a:pPr/>
              <a:t>5/17/2020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30B6C6-3E68-49D9-90D1-86AF4E9754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9870F-742F-4922-BC4A-37C9D5606F34}" type="datetimeFigureOut">
              <a:rPr lang="en-US" smtClean="0"/>
              <a:pPr/>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0B6C6-3E68-49D9-90D1-86AF4E9754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79870F-742F-4922-BC4A-37C9D5606F34}" type="datetimeFigureOut">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0B6C6-3E68-49D9-90D1-86AF4E9754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79870F-742F-4922-BC4A-37C9D5606F34}" type="datetimeFigureOut">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0B6C6-3E68-49D9-90D1-86AF4E9754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279870F-742F-4922-BC4A-37C9D5606F34}" type="datetimeFigureOut">
              <a:rPr lang="en-US" smtClean="0"/>
              <a:pPr/>
              <a:t>5/17/2020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30B6C6-3E68-49D9-90D1-86AF4E9754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CERTIFICATION MANAGEMENT APP</a:t>
            </a:r>
            <a:endParaRPr lang="en-US" dirty="0"/>
          </a:p>
        </p:txBody>
      </p:sp>
      <p:sp>
        <p:nvSpPr>
          <p:cNvPr id="3" name="Subtitle 2"/>
          <p:cNvSpPr>
            <a:spLocks noGrp="1"/>
          </p:cNvSpPr>
          <p:nvPr>
            <p:ph type="subTitle" idx="1"/>
          </p:nvPr>
        </p:nvSpPr>
        <p:spPr>
          <a:xfrm>
            <a:off x="3962400" y="4876800"/>
            <a:ext cx="4953000" cy="1752600"/>
          </a:xfrm>
        </p:spPr>
        <p:txBody>
          <a:bodyPr>
            <a:normAutofit/>
          </a:bodyPr>
          <a:lstStyle/>
          <a:p>
            <a:pPr algn="r"/>
            <a:r>
              <a:rPr lang="en-US" sz="1600" b="1" dirty="0" smtClean="0"/>
              <a:t>PREPARED FOR:</a:t>
            </a:r>
          </a:p>
          <a:p>
            <a:pPr algn="r"/>
            <a:r>
              <a:rPr lang="en-US" sz="1600" dirty="0" smtClean="0"/>
              <a:t> CRM SFDC Training Program </a:t>
            </a:r>
          </a:p>
          <a:p>
            <a:pPr algn="r"/>
            <a:r>
              <a:rPr lang="en-US" sz="1600" dirty="0" err="1" smtClean="0"/>
              <a:t>Capgemini</a:t>
            </a:r>
            <a:r>
              <a:rPr lang="en-US" sz="1600" dirty="0" smtClean="0"/>
              <a:t> Technology Services </a:t>
            </a:r>
          </a:p>
          <a:p>
            <a:pPr algn="r"/>
            <a:endParaRPr lang="en-US" sz="1600" dirty="0" smtClean="0"/>
          </a:p>
          <a:p>
            <a:pPr algn="r"/>
            <a:r>
              <a:rPr lang="en-US" sz="1600" dirty="0" smtClean="0"/>
              <a:t> </a:t>
            </a:r>
            <a:r>
              <a:rPr lang="en-US" sz="1600" b="1" dirty="0" smtClean="0"/>
              <a:t>PREPARED BY: </a:t>
            </a:r>
            <a:endParaRPr lang="en-US" sz="1600" dirty="0" smtClean="0"/>
          </a:p>
          <a:p>
            <a:pPr algn="r"/>
            <a:r>
              <a:rPr lang="en-US" sz="1600" dirty="0" smtClean="0"/>
              <a:t> ARSHDEEP KAUR JAGGI </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User Interface:</a:t>
            </a:r>
            <a:r>
              <a:rPr lang="en-US" sz="3200" b="1" dirty="0" smtClean="0"/>
              <a:t> Edit , Delete or View Certifications</a:t>
            </a:r>
            <a:endParaRPr lang="en-US" sz="3200" dirty="0"/>
          </a:p>
        </p:txBody>
      </p:sp>
      <p:pic>
        <p:nvPicPr>
          <p:cNvPr id="22530" name="Picture 2"/>
          <p:cNvPicPr>
            <a:picLocks noChangeAspect="1" noChangeArrowheads="1"/>
          </p:cNvPicPr>
          <p:nvPr/>
        </p:nvPicPr>
        <p:blipFill>
          <a:blip r:embed="rId2" cstate="print"/>
          <a:srcRect/>
          <a:stretch>
            <a:fillRect/>
          </a:stretch>
        </p:blipFill>
        <p:spPr bwMode="auto">
          <a:xfrm>
            <a:off x="2362200" y="3124200"/>
            <a:ext cx="4419600" cy="232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838200"/>
          </a:xfrm>
        </p:spPr>
        <p:txBody>
          <a:bodyPr>
            <a:normAutofit/>
          </a:bodyPr>
          <a:lstStyle/>
          <a:p>
            <a:pPr algn="ctr"/>
            <a:r>
              <a:rPr lang="en-US" sz="3600" dirty="0" smtClean="0"/>
              <a:t>User Interface: Add Voucher</a:t>
            </a:r>
            <a:endParaRPr lang="en-US" sz="3600" dirty="0"/>
          </a:p>
        </p:txBody>
      </p:sp>
      <p:sp>
        <p:nvSpPr>
          <p:cNvPr id="3" name="Content Placeholder 2"/>
          <p:cNvSpPr>
            <a:spLocks noGrp="1"/>
          </p:cNvSpPr>
          <p:nvPr>
            <p:ph idx="1"/>
          </p:nvPr>
        </p:nvSpPr>
        <p:spPr>
          <a:xfrm>
            <a:off x="228600" y="5943600"/>
            <a:ext cx="8915400" cy="609600"/>
          </a:xfrm>
        </p:spPr>
        <p:txBody>
          <a:bodyPr>
            <a:normAutofit/>
          </a:bodyPr>
          <a:lstStyle/>
          <a:p>
            <a:pPr algn="ctr">
              <a:buNone/>
            </a:pPr>
            <a:r>
              <a:rPr lang="en-US" sz="1800" dirty="0" smtClean="0"/>
              <a:t>The Voucher can be applied to certifications.</a:t>
            </a:r>
          </a:p>
        </p:txBody>
      </p:sp>
      <p:pic>
        <p:nvPicPr>
          <p:cNvPr id="23554" name="Picture 2"/>
          <p:cNvPicPr>
            <a:picLocks noChangeAspect="1" noChangeArrowheads="1"/>
          </p:cNvPicPr>
          <p:nvPr/>
        </p:nvPicPr>
        <p:blipFill>
          <a:blip r:embed="rId2" cstate="print"/>
          <a:srcRect/>
          <a:stretch>
            <a:fillRect/>
          </a:stretch>
        </p:blipFill>
        <p:spPr bwMode="auto">
          <a:xfrm>
            <a:off x="2438400" y="1447800"/>
            <a:ext cx="429577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User Interface:</a:t>
            </a:r>
            <a:r>
              <a:rPr lang="en-US" sz="3200" b="1" dirty="0" smtClean="0"/>
              <a:t> Edit , Delete or View Vouchers</a:t>
            </a:r>
            <a:endParaRPr lang="en-US" sz="3200" dirty="0"/>
          </a:p>
        </p:txBody>
      </p:sp>
      <p:pic>
        <p:nvPicPr>
          <p:cNvPr id="2050" name="Picture 2"/>
          <p:cNvPicPr>
            <a:picLocks noChangeAspect="1" noChangeArrowheads="1"/>
          </p:cNvPicPr>
          <p:nvPr/>
        </p:nvPicPr>
        <p:blipFill>
          <a:blip r:embed="rId2" cstate="print"/>
          <a:srcRect/>
          <a:stretch>
            <a:fillRect/>
          </a:stretch>
        </p:blipFill>
        <p:spPr bwMode="auto">
          <a:xfrm>
            <a:off x="685800" y="2667000"/>
            <a:ext cx="7696200" cy="2981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838200"/>
          </a:xfrm>
        </p:spPr>
        <p:txBody>
          <a:bodyPr>
            <a:normAutofit/>
          </a:bodyPr>
          <a:lstStyle/>
          <a:p>
            <a:pPr algn="ctr"/>
            <a:r>
              <a:rPr lang="en-US" sz="3600" dirty="0" smtClean="0"/>
              <a:t>User Interface: Certification Request</a:t>
            </a:r>
            <a:endParaRPr lang="en-US" sz="3600" dirty="0"/>
          </a:p>
        </p:txBody>
      </p:sp>
      <p:sp>
        <p:nvSpPr>
          <p:cNvPr id="3" name="Content Placeholder 2"/>
          <p:cNvSpPr>
            <a:spLocks noGrp="1"/>
          </p:cNvSpPr>
          <p:nvPr>
            <p:ph idx="1"/>
          </p:nvPr>
        </p:nvSpPr>
        <p:spPr>
          <a:xfrm>
            <a:off x="5105400" y="2971800"/>
            <a:ext cx="3429000" cy="1752600"/>
          </a:xfrm>
        </p:spPr>
        <p:txBody>
          <a:bodyPr>
            <a:normAutofit/>
          </a:bodyPr>
          <a:lstStyle/>
          <a:p>
            <a:pPr algn="just">
              <a:buNone/>
            </a:pPr>
            <a:r>
              <a:rPr lang="en-US" sz="1800" dirty="0" smtClean="0"/>
              <a:t>	The Certification Request is used to apply for an certification request for a certain employee.</a:t>
            </a:r>
          </a:p>
        </p:txBody>
      </p:sp>
      <p:pic>
        <p:nvPicPr>
          <p:cNvPr id="25602" name="Picture 2"/>
          <p:cNvPicPr>
            <a:picLocks noChangeAspect="1" noChangeArrowheads="1"/>
          </p:cNvPicPr>
          <p:nvPr/>
        </p:nvPicPr>
        <p:blipFill>
          <a:blip r:embed="rId2" cstate="print"/>
          <a:srcRect/>
          <a:stretch>
            <a:fillRect/>
          </a:stretch>
        </p:blipFill>
        <p:spPr bwMode="auto">
          <a:xfrm>
            <a:off x="381000" y="1619250"/>
            <a:ext cx="4371975" cy="523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User Interface:</a:t>
            </a:r>
            <a:r>
              <a:rPr lang="en-US" sz="3200" b="1" dirty="0" smtClean="0"/>
              <a:t> Edit , Delete or View Certification Request </a:t>
            </a:r>
            <a:endParaRPr lang="en-US" sz="3200" dirty="0"/>
          </a:p>
        </p:txBody>
      </p:sp>
      <p:pic>
        <p:nvPicPr>
          <p:cNvPr id="1026" name="Picture 2"/>
          <p:cNvPicPr>
            <a:picLocks noChangeAspect="1" noChangeArrowheads="1"/>
          </p:cNvPicPr>
          <p:nvPr/>
        </p:nvPicPr>
        <p:blipFill>
          <a:blip r:embed="rId2" cstate="print"/>
          <a:srcRect/>
          <a:stretch>
            <a:fillRect/>
          </a:stretch>
        </p:blipFill>
        <p:spPr bwMode="auto">
          <a:xfrm>
            <a:off x="228600" y="2895600"/>
            <a:ext cx="8666598" cy="2352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Digital Dashboard Reporting | iTouch Vision"/>
          <p:cNvPicPr>
            <a:picLocks noChangeAspect="1" noChangeArrowheads="1"/>
          </p:cNvPicPr>
          <p:nvPr/>
        </p:nvPicPr>
        <p:blipFill>
          <a:blip r:embed="rId2" cstate="print"/>
          <a:srcRect/>
          <a:stretch>
            <a:fillRect/>
          </a:stretch>
        </p:blipFill>
        <p:spPr bwMode="auto">
          <a:xfrm>
            <a:off x="6781800" y="4648200"/>
            <a:ext cx="1905000" cy="2057400"/>
          </a:xfrm>
          <a:prstGeom prst="rect">
            <a:avLst/>
          </a:prstGeom>
          <a:solidFill>
            <a:schemeClr val="bg1">
              <a:alpha val="0"/>
            </a:schemeClr>
          </a:solidFill>
        </p:spPr>
      </p:pic>
      <p:sp>
        <p:nvSpPr>
          <p:cNvPr id="2" name="Title 1"/>
          <p:cNvSpPr>
            <a:spLocks noGrp="1"/>
          </p:cNvSpPr>
          <p:nvPr>
            <p:ph type="title"/>
          </p:nvPr>
        </p:nvSpPr>
        <p:spPr>
          <a:xfrm>
            <a:off x="457200" y="838200"/>
            <a:ext cx="8229600" cy="1066800"/>
          </a:xfrm>
        </p:spPr>
        <p:txBody>
          <a:bodyPr>
            <a:normAutofit/>
          </a:bodyPr>
          <a:lstStyle/>
          <a:p>
            <a:pPr algn="ctr"/>
            <a:r>
              <a:rPr lang="en-US" sz="3600" dirty="0" smtClean="0"/>
              <a:t> Reports and Dashboard</a:t>
            </a:r>
            <a:endParaRPr lang="en-US" sz="3600" dirty="0"/>
          </a:p>
        </p:txBody>
      </p:sp>
      <p:sp>
        <p:nvSpPr>
          <p:cNvPr id="3" name="Content Placeholder 2"/>
          <p:cNvSpPr>
            <a:spLocks noGrp="1"/>
          </p:cNvSpPr>
          <p:nvPr>
            <p:ph idx="1"/>
          </p:nvPr>
        </p:nvSpPr>
        <p:spPr>
          <a:xfrm>
            <a:off x="381000" y="1905000"/>
            <a:ext cx="8229600" cy="4325112"/>
          </a:xfrm>
        </p:spPr>
        <p:txBody>
          <a:bodyPr>
            <a:normAutofit/>
          </a:bodyPr>
          <a:lstStyle/>
          <a:p>
            <a:pPr algn="just"/>
            <a:r>
              <a:rPr lang="en-US" sz="2000" dirty="0" smtClean="0"/>
              <a:t>A </a:t>
            </a:r>
            <a:r>
              <a:rPr lang="en-US" sz="2000" b="1" dirty="0" smtClean="0"/>
              <a:t>report</a:t>
            </a:r>
            <a:r>
              <a:rPr lang="en-US" sz="2000" dirty="0" smtClean="0"/>
              <a:t> is a list of records that meet the criteria you define. It’s displayed in </a:t>
            </a:r>
            <a:r>
              <a:rPr lang="en-US" sz="2000" dirty="0" err="1" smtClean="0"/>
              <a:t>Salesforce</a:t>
            </a:r>
            <a:r>
              <a:rPr lang="en-US" sz="2000" dirty="0" smtClean="0"/>
              <a:t> in rows and columns, and can be filtered, grouped, or displayed in a graphical chart.</a:t>
            </a:r>
          </a:p>
          <a:p>
            <a:pPr algn="just"/>
            <a:r>
              <a:rPr lang="en-US" sz="2000" b="1" dirty="0" smtClean="0"/>
              <a:t>Reports</a:t>
            </a:r>
            <a:r>
              <a:rPr lang="en-US" sz="2000" dirty="0" smtClean="0"/>
              <a:t> used in the project are:</a:t>
            </a:r>
          </a:p>
          <a:p>
            <a:pPr marL="1380744" lvl="3" indent="-457200" algn="just">
              <a:buFont typeface="+mj-lt"/>
              <a:buAutoNum type="arabicPeriod"/>
            </a:pPr>
            <a:r>
              <a:rPr lang="en-US" sz="1800" dirty="0" smtClean="0"/>
              <a:t>Employee Pass or Fail</a:t>
            </a:r>
          </a:p>
          <a:p>
            <a:pPr marL="1380744" lvl="3" indent="-457200" algn="just">
              <a:buFont typeface="+mj-lt"/>
              <a:buAutoNum type="arabicPeriod"/>
            </a:pPr>
            <a:r>
              <a:rPr lang="en-US" sz="1800" dirty="0" smtClean="0"/>
              <a:t>Active Vouchers </a:t>
            </a:r>
          </a:p>
          <a:p>
            <a:pPr marL="1380744" lvl="3" indent="-457200" algn="just">
              <a:buFont typeface="+mj-lt"/>
              <a:buAutoNum type="arabicPeriod"/>
            </a:pPr>
            <a:r>
              <a:rPr lang="en-US" sz="1800" dirty="0" smtClean="0"/>
              <a:t>Certified Resources </a:t>
            </a:r>
            <a:r>
              <a:rPr lang="en-US" sz="1400" b="1" dirty="0" smtClean="0"/>
              <a:t>		</a:t>
            </a:r>
          </a:p>
          <a:p>
            <a:pPr algn="just"/>
            <a:r>
              <a:rPr lang="en-US" sz="2000" b="1" dirty="0" smtClean="0"/>
              <a:t>Dashboard</a:t>
            </a:r>
            <a:r>
              <a:rPr lang="en-US" sz="2000" dirty="0" smtClean="0"/>
              <a:t> is the graphical representation of the data generated by a </a:t>
            </a:r>
            <a:r>
              <a:rPr lang="en-US" sz="2000" b="1" dirty="0" smtClean="0"/>
              <a:t>report</a:t>
            </a:r>
            <a:r>
              <a:rPr lang="en-US" sz="2000" dirty="0" smtClean="0"/>
              <a:t> or multiple </a:t>
            </a:r>
            <a:r>
              <a:rPr lang="en-US" sz="2000" b="1" dirty="0" smtClean="0"/>
              <a:t>reports</a:t>
            </a:r>
            <a:r>
              <a:rPr lang="en-US" sz="2000" dirty="0" smtClean="0"/>
              <a:t>. </a:t>
            </a:r>
            <a:r>
              <a:rPr lang="en-US" sz="2000" b="1" dirty="0" smtClean="0"/>
              <a:t>Dashboard</a:t>
            </a:r>
            <a:r>
              <a:rPr lang="en-US" sz="2000" dirty="0" smtClean="0"/>
              <a:t> component types can be charts, tables, gauges, metrics etc. All the reports are incorporated into one dashboard: Visual Representation.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609600" y="1143000"/>
            <a:ext cx="7848600" cy="465772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Assumption png 2 » PNG Image"/>
          <p:cNvPicPr>
            <a:picLocks noChangeAspect="1" noChangeArrowheads="1"/>
          </p:cNvPicPr>
          <p:nvPr/>
        </p:nvPicPr>
        <p:blipFill>
          <a:blip r:embed="rId2" cstate="print"/>
          <a:srcRect/>
          <a:stretch>
            <a:fillRect/>
          </a:stretch>
        </p:blipFill>
        <p:spPr bwMode="auto">
          <a:xfrm>
            <a:off x="304800" y="381000"/>
            <a:ext cx="2819400" cy="2563091"/>
          </a:xfrm>
          <a:prstGeom prst="rect">
            <a:avLst/>
          </a:prstGeom>
          <a:noFill/>
        </p:spPr>
      </p:pic>
      <p:sp>
        <p:nvSpPr>
          <p:cNvPr id="2" name="Title 1"/>
          <p:cNvSpPr>
            <a:spLocks noGrp="1"/>
          </p:cNvSpPr>
          <p:nvPr>
            <p:ph type="title"/>
          </p:nvPr>
        </p:nvSpPr>
        <p:spPr>
          <a:xfrm>
            <a:off x="2209800" y="1295400"/>
            <a:ext cx="5410200" cy="1066800"/>
          </a:xfrm>
        </p:spPr>
        <p:txBody>
          <a:bodyPr/>
          <a:lstStyle/>
          <a:p>
            <a:pPr algn="ctr"/>
            <a:r>
              <a:rPr lang="en-US" dirty="0" smtClean="0"/>
              <a:t>Assumptions:</a:t>
            </a:r>
            <a:endParaRPr lang="en-US" dirty="0"/>
          </a:p>
        </p:txBody>
      </p:sp>
      <p:sp>
        <p:nvSpPr>
          <p:cNvPr id="3" name="Content Placeholder 2"/>
          <p:cNvSpPr>
            <a:spLocks noGrp="1"/>
          </p:cNvSpPr>
          <p:nvPr>
            <p:ph idx="1"/>
          </p:nvPr>
        </p:nvSpPr>
        <p:spPr>
          <a:xfrm>
            <a:off x="457200" y="2895600"/>
            <a:ext cx="8229600" cy="3008376"/>
          </a:xfrm>
        </p:spPr>
        <p:txBody>
          <a:bodyPr>
            <a:normAutofit/>
          </a:bodyPr>
          <a:lstStyle/>
          <a:p>
            <a:pPr algn="just">
              <a:buNone/>
            </a:pPr>
            <a:r>
              <a:rPr lang="en-US" sz="2000" dirty="0" smtClean="0"/>
              <a:t>However, we have made a few assumptions with respect to the application, which are: </a:t>
            </a:r>
          </a:p>
          <a:p>
            <a:pPr algn="just"/>
            <a:r>
              <a:rPr lang="en-US" sz="2000" dirty="0" smtClean="0"/>
              <a:t>App admin and app user are two different users. It is system administrator who is performing the task assigned to app admin in order to avoid separate login during approval process. </a:t>
            </a:r>
          </a:p>
          <a:p>
            <a:pPr algn="just"/>
            <a:r>
              <a:rPr lang="en-US" sz="2000" dirty="0" smtClean="0"/>
              <a:t>Certification Request Status is changed to assigned only when it is approved not when voucher is assigned to the request. </a:t>
            </a:r>
          </a:p>
          <a:p>
            <a:pPr algn="just"/>
            <a:r>
              <a:rPr lang="en-US" sz="2000" dirty="0" smtClean="0"/>
              <a:t>Employee shares the status of the certification request with app user to get the status changed over email. </a:t>
            </a:r>
          </a:p>
          <a:p>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Find Out How To Use Our Emoji® Brand Icons For Personal - Sniper ..."/>
          <p:cNvPicPr>
            <a:picLocks noChangeAspect="1" noChangeArrowheads="1"/>
          </p:cNvPicPr>
          <p:nvPr/>
        </p:nvPicPr>
        <p:blipFill>
          <a:blip r:embed="rId2" cstate="print"/>
          <a:srcRect/>
          <a:stretch>
            <a:fillRect/>
          </a:stretch>
        </p:blipFill>
        <p:spPr bwMode="auto">
          <a:xfrm>
            <a:off x="1828800" y="990600"/>
            <a:ext cx="1295400" cy="1191205"/>
          </a:xfrm>
          <a:prstGeom prst="rect">
            <a:avLst/>
          </a:prstGeom>
          <a:solidFill>
            <a:schemeClr val="bg1">
              <a:alpha val="0"/>
            </a:schemeClr>
          </a:solidFill>
        </p:spPr>
      </p:pic>
      <p:sp>
        <p:nvSpPr>
          <p:cNvPr id="2" name="Title 1"/>
          <p:cNvSpPr>
            <a:spLocks noGrp="1"/>
          </p:cNvSpPr>
          <p:nvPr>
            <p:ph type="title"/>
          </p:nvPr>
        </p:nvSpPr>
        <p:spPr/>
        <p:txBody>
          <a:bodyPr/>
          <a:lstStyle/>
          <a:p>
            <a:pPr algn="ctr"/>
            <a:r>
              <a:rPr lang="en-US" dirty="0" smtClean="0"/>
              <a:t>Out-scope: </a:t>
            </a:r>
            <a:endParaRPr lang="en-US" dirty="0"/>
          </a:p>
        </p:txBody>
      </p:sp>
      <p:sp>
        <p:nvSpPr>
          <p:cNvPr id="3" name="Content Placeholder 2"/>
          <p:cNvSpPr>
            <a:spLocks noGrp="1"/>
          </p:cNvSpPr>
          <p:nvPr>
            <p:ph idx="1"/>
          </p:nvPr>
        </p:nvSpPr>
        <p:spPr/>
        <p:txBody>
          <a:bodyPr>
            <a:normAutofit/>
          </a:bodyPr>
          <a:lstStyle/>
          <a:p>
            <a:pPr algn="just">
              <a:buNone/>
            </a:pPr>
            <a:r>
              <a:rPr lang="en-US" sz="2000" dirty="0" smtClean="0"/>
              <a:t>The following functionalities have not been covered under the application: </a:t>
            </a:r>
          </a:p>
          <a:p>
            <a:pPr algn="just"/>
            <a:r>
              <a:rPr lang="en-US" sz="2000" dirty="0" smtClean="0"/>
              <a:t>The employee can only share his details and see his status on the page. </a:t>
            </a:r>
          </a:p>
          <a:p>
            <a:pPr algn="just"/>
            <a:r>
              <a:rPr lang="en-US" sz="2000" dirty="0" smtClean="0"/>
              <a:t>The application does not include the Employee login. </a:t>
            </a:r>
          </a:p>
          <a:p>
            <a:pPr algn="just"/>
            <a:r>
              <a:rPr lang="en-US" sz="2000" dirty="0" smtClean="0"/>
              <a:t>The employee certification registration page is not autonomous. </a:t>
            </a:r>
          </a:p>
          <a:p>
            <a:pPr algn="just"/>
            <a:r>
              <a:rPr lang="en-US" sz="2000" dirty="0" smtClean="0"/>
              <a:t>Third Party integrations are not yet included, except for Emails. </a:t>
            </a:r>
          </a:p>
          <a:p>
            <a:pPr algn="just"/>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descr="Animation Clip art - thank you png download - 1024*978 - Free ..."/>
          <p:cNvPicPr>
            <a:picLocks noChangeAspect="1" noChangeArrowheads="1"/>
          </p:cNvPicPr>
          <p:nvPr/>
        </p:nvPicPr>
        <p:blipFill>
          <a:blip r:embed="rId2" cstate="print"/>
          <a:srcRect/>
          <a:stretch>
            <a:fillRect/>
          </a:stretch>
        </p:blipFill>
        <p:spPr bwMode="auto">
          <a:xfrm>
            <a:off x="1676400" y="1295400"/>
            <a:ext cx="5105400" cy="46577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Diploma Vector Transparent &amp; PNG Clipart Free Download - YWD"/>
          <p:cNvPicPr>
            <a:picLocks noChangeAspect="1" noChangeArrowheads="1"/>
          </p:cNvPicPr>
          <p:nvPr/>
        </p:nvPicPr>
        <p:blipFill>
          <a:blip r:embed="rId2" cstate="print"/>
          <a:srcRect/>
          <a:stretch>
            <a:fillRect/>
          </a:stretch>
        </p:blipFill>
        <p:spPr bwMode="auto">
          <a:xfrm>
            <a:off x="5715000" y="5257800"/>
            <a:ext cx="2895600" cy="1600200"/>
          </a:xfrm>
          <a:prstGeom prst="rect">
            <a:avLst/>
          </a:prstGeom>
          <a:solidFill>
            <a:schemeClr val="bg1">
              <a:alpha val="0"/>
            </a:schemeClr>
          </a:solidFill>
        </p:spPr>
      </p:pic>
      <p:sp>
        <p:nvSpPr>
          <p:cNvPr id="2" name="Title 1"/>
          <p:cNvSpPr>
            <a:spLocks noGrp="1"/>
          </p:cNvSpPr>
          <p:nvPr>
            <p:ph type="title"/>
          </p:nvPr>
        </p:nvSpPr>
        <p:spPr>
          <a:xfrm>
            <a:off x="304800" y="838200"/>
            <a:ext cx="8229600" cy="1066800"/>
          </a:xfrm>
        </p:spPr>
        <p:txBody>
          <a:bodyPr/>
          <a:lstStyle/>
          <a:p>
            <a:pPr algn="ctr"/>
            <a:r>
              <a:rPr lang="en-US" b="1" dirty="0" smtClean="0"/>
              <a:t>Abstract: </a:t>
            </a:r>
            <a:endParaRPr lang="en-US" dirty="0"/>
          </a:p>
        </p:txBody>
      </p:sp>
      <p:sp>
        <p:nvSpPr>
          <p:cNvPr id="3" name="Content Placeholder 2"/>
          <p:cNvSpPr>
            <a:spLocks noGrp="1"/>
          </p:cNvSpPr>
          <p:nvPr>
            <p:ph idx="1"/>
          </p:nvPr>
        </p:nvSpPr>
        <p:spPr>
          <a:xfrm>
            <a:off x="381000" y="1828800"/>
            <a:ext cx="8229600" cy="4325112"/>
          </a:xfrm>
        </p:spPr>
        <p:txBody>
          <a:bodyPr>
            <a:normAutofit/>
          </a:bodyPr>
          <a:lstStyle/>
          <a:p>
            <a:pPr algn="just">
              <a:buNone/>
            </a:pPr>
            <a:r>
              <a:rPr lang="en-US" sz="2000" dirty="0" smtClean="0"/>
              <a:t> 	The Certification Management App is a </a:t>
            </a:r>
            <a:r>
              <a:rPr lang="en-US" sz="2000" dirty="0" err="1" smtClean="0"/>
              <a:t>Salesforce</a:t>
            </a:r>
            <a:r>
              <a:rPr lang="en-US" sz="2000" dirty="0" smtClean="0"/>
              <a:t> application for managing certification process. The aim of this project is to help keep track of employees. Additionally, here the application has 2 kinds of users, which are "App User" and the "App Admin". The App admin is the person who add the Certifications and the Vouchers for them. The job of the App User is to include Employees and make Certification Request for employees, which is additionally reviewed by the App Admin. The application also gives us information about the results of the Certification Exam for each Employee. Apart from this, the app includes Reports and Dashboards which helps us in compiling information more easily. The application likewise use the power of Lightning Web Components for building the UI for the application. </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Users icon PNG, ICO or ICNS | Free vector icons"/>
          <p:cNvPicPr>
            <a:picLocks noChangeAspect="1" noChangeArrowheads="1"/>
          </p:cNvPicPr>
          <p:nvPr/>
        </p:nvPicPr>
        <p:blipFill>
          <a:blip r:embed="rId2" cstate="print"/>
          <a:stretch>
            <a:fillRect/>
          </a:stretch>
        </p:blipFill>
        <p:spPr bwMode="auto">
          <a:xfrm>
            <a:off x="228600" y="5638800"/>
            <a:ext cx="1219200" cy="1219200"/>
          </a:xfrm>
          <a:prstGeom prst="rect">
            <a:avLst/>
          </a:prstGeom>
          <a:solidFill>
            <a:schemeClr val="bg1">
              <a:alpha val="0"/>
            </a:schemeClr>
          </a:solidFill>
          <a:ln>
            <a:noFill/>
          </a:ln>
          <a:effectLst>
            <a:outerShdw blurRad="101600" dist="38100" dir="4680000" sx="103000" sy="103000" algn="ctr" rotWithShape="0">
              <a:srgbClr val="000000">
                <a:alpha val="66000"/>
              </a:srgbClr>
            </a:outerShdw>
          </a:effectLst>
        </p:spPr>
      </p:pic>
      <p:sp>
        <p:nvSpPr>
          <p:cNvPr id="2" name="Title 1"/>
          <p:cNvSpPr>
            <a:spLocks noGrp="1"/>
          </p:cNvSpPr>
          <p:nvPr>
            <p:ph type="title"/>
          </p:nvPr>
        </p:nvSpPr>
        <p:spPr>
          <a:xfrm>
            <a:off x="609600" y="3733800"/>
            <a:ext cx="8229600" cy="1066800"/>
          </a:xfrm>
        </p:spPr>
        <p:txBody>
          <a:bodyPr/>
          <a:lstStyle/>
          <a:p>
            <a:pPr algn="ctr"/>
            <a:r>
              <a:rPr lang="en-US" b="1" dirty="0" smtClean="0"/>
              <a:t> </a:t>
            </a:r>
            <a:endParaRPr lang="en-US" dirty="0"/>
          </a:p>
        </p:txBody>
      </p:sp>
      <p:sp>
        <p:nvSpPr>
          <p:cNvPr id="3" name="Content Placeholder 2"/>
          <p:cNvSpPr>
            <a:spLocks noGrp="1"/>
          </p:cNvSpPr>
          <p:nvPr>
            <p:ph idx="1"/>
          </p:nvPr>
        </p:nvSpPr>
        <p:spPr>
          <a:xfrm>
            <a:off x="609600" y="1752600"/>
            <a:ext cx="8229600" cy="1962912"/>
          </a:xfrm>
        </p:spPr>
        <p:txBody>
          <a:bodyPr>
            <a:normAutofit/>
          </a:bodyPr>
          <a:lstStyle/>
          <a:p>
            <a:pPr algn="just"/>
            <a:r>
              <a:rPr lang="en-US" sz="2000" u="sng" dirty="0" smtClean="0"/>
              <a:t>Employee</a:t>
            </a:r>
            <a:r>
              <a:rPr lang="en-US" sz="2000" dirty="0" smtClean="0"/>
              <a:t>:  This object is used to add data about employee.</a:t>
            </a:r>
          </a:p>
          <a:p>
            <a:pPr algn="just"/>
            <a:r>
              <a:rPr lang="en-US" sz="2000" u="sng" dirty="0" smtClean="0"/>
              <a:t>Certification</a:t>
            </a:r>
            <a:r>
              <a:rPr lang="en-US" sz="2000" dirty="0" smtClean="0"/>
              <a:t>: This object is used to add certification details.</a:t>
            </a:r>
          </a:p>
          <a:p>
            <a:pPr algn="just"/>
            <a:r>
              <a:rPr lang="en-US" sz="2000" u="sng" dirty="0" smtClean="0"/>
              <a:t>Voucher</a:t>
            </a:r>
            <a:r>
              <a:rPr lang="en-US" sz="2000" dirty="0" smtClean="0"/>
              <a:t>: This object is used to add voucher details. </a:t>
            </a:r>
          </a:p>
          <a:p>
            <a:pPr algn="just"/>
            <a:r>
              <a:rPr lang="en-US" sz="2000" u="sng" dirty="0" smtClean="0"/>
              <a:t>Certification</a:t>
            </a:r>
            <a:r>
              <a:rPr lang="en-US" sz="2000" dirty="0" smtClean="0"/>
              <a:t> </a:t>
            </a:r>
            <a:r>
              <a:rPr lang="en-US" sz="2000" u="sng" dirty="0" smtClean="0"/>
              <a:t>Request</a:t>
            </a:r>
            <a:r>
              <a:rPr lang="en-US" sz="2000" dirty="0" smtClean="0"/>
              <a:t>: This object is used to add certification request of an employee who applies for a certification.</a:t>
            </a:r>
            <a:endParaRPr lang="en-US" sz="2000" dirty="0"/>
          </a:p>
        </p:txBody>
      </p:sp>
      <p:sp>
        <p:nvSpPr>
          <p:cNvPr id="4" name="Title 1"/>
          <p:cNvSpPr txBox="1">
            <a:spLocks/>
          </p:cNvSpPr>
          <p:nvPr/>
        </p:nvSpPr>
        <p:spPr>
          <a:xfrm>
            <a:off x="533400" y="685800"/>
            <a:ext cx="8229600" cy="10668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2"/>
                </a:solidFill>
                <a:effectLst/>
                <a:uLnTx/>
                <a:uFillTx/>
                <a:latin typeface="+mj-lt"/>
                <a:ea typeface="+mj-ea"/>
                <a:cs typeface="+mj-cs"/>
              </a:rPr>
              <a:t>Custom Objects: </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Title 1"/>
          <p:cNvSpPr txBox="1">
            <a:spLocks/>
          </p:cNvSpPr>
          <p:nvPr/>
        </p:nvSpPr>
        <p:spPr>
          <a:xfrm>
            <a:off x="533400" y="3581400"/>
            <a:ext cx="8229600" cy="10668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2"/>
                </a:solidFill>
                <a:effectLst/>
                <a:uLnTx/>
                <a:uFillTx/>
                <a:latin typeface="+mj-lt"/>
                <a:ea typeface="+mj-ea"/>
                <a:cs typeface="+mj-cs"/>
              </a:rPr>
              <a:t>Type</a:t>
            </a:r>
            <a:r>
              <a:rPr kumimoji="0" lang="en-US" sz="3600" b="1" i="0" u="none" strike="noStrike" kern="1200" cap="none" spc="0" normalizeH="0" noProof="0" dirty="0" smtClean="0">
                <a:ln>
                  <a:noFill/>
                </a:ln>
                <a:solidFill>
                  <a:schemeClr val="tx2"/>
                </a:solidFill>
                <a:effectLst/>
                <a:uLnTx/>
                <a:uFillTx/>
                <a:latin typeface="+mj-lt"/>
                <a:ea typeface="+mj-ea"/>
                <a:cs typeface="+mj-cs"/>
              </a:rPr>
              <a:t> Of Users:</a:t>
            </a:r>
            <a:endParaRPr kumimoji="0" lang="en-US" sz="3600" b="1" i="0" u="none" strike="noStrike" kern="1200" cap="none" spc="0" normalizeH="0" baseline="0" noProof="0" dirty="0">
              <a:ln>
                <a:noFill/>
              </a:ln>
              <a:solidFill>
                <a:schemeClr val="tx2"/>
              </a:solidFill>
              <a:effectLst/>
              <a:uLnTx/>
              <a:uFillTx/>
              <a:latin typeface="+mj-lt"/>
              <a:ea typeface="+mj-ea"/>
              <a:cs typeface="+mj-cs"/>
            </a:endParaRPr>
          </a:p>
        </p:txBody>
      </p:sp>
      <p:sp>
        <p:nvSpPr>
          <p:cNvPr id="7" name="Content Placeholder 2"/>
          <p:cNvSpPr txBox="1">
            <a:spLocks/>
          </p:cNvSpPr>
          <p:nvPr/>
        </p:nvSpPr>
        <p:spPr>
          <a:xfrm>
            <a:off x="533400" y="4572000"/>
            <a:ext cx="8229600" cy="1962912"/>
          </a:xfrm>
          <a:prstGeom prst="rect">
            <a:avLst/>
          </a:prstGeom>
        </p:spPr>
        <p:txBody>
          <a:bodyPr vert="horz">
            <a:normAutofit/>
          </a:bodyPr>
          <a:lstStyle/>
          <a:p>
            <a:pPr marL="365760" lvl="0" indent="-256032" algn="just">
              <a:spcBef>
                <a:spcPts val="300"/>
              </a:spcBef>
              <a:buClr>
                <a:schemeClr val="accent3"/>
              </a:buClr>
              <a:buFont typeface="Georgia"/>
              <a:buChar char="•"/>
            </a:pPr>
            <a:r>
              <a:rPr kumimoji="0" lang="en-US" sz="2000" b="0" i="0" u="sng" strike="noStrike" kern="1200" cap="none" spc="0" normalizeH="0" baseline="0" noProof="0" dirty="0" smtClean="0">
                <a:ln>
                  <a:noFill/>
                </a:ln>
                <a:solidFill>
                  <a:schemeClr val="tx1"/>
                </a:solidFill>
                <a:effectLst/>
                <a:uLnTx/>
                <a:uFillTx/>
                <a:latin typeface="+mn-lt"/>
                <a:ea typeface="+mn-ea"/>
                <a:cs typeface="+mn-cs"/>
              </a:rPr>
              <a:t>App</a:t>
            </a:r>
            <a:r>
              <a:rPr kumimoji="0" lang="en-US" sz="2000" b="0" i="0" u="sng" strike="noStrike" kern="1200" cap="none" spc="0" normalizeH="0" noProof="0" dirty="0" smtClean="0">
                <a:ln>
                  <a:noFill/>
                </a:ln>
                <a:solidFill>
                  <a:schemeClr val="tx1"/>
                </a:solidFill>
                <a:effectLst/>
                <a:uLnTx/>
                <a:uFillTx/>
                <a:latin typeface="+mn-lt"/>
                <a:ea typeface="+mn-ea"/>
                <a:cs typeface="+mn-cs"/>
              </a:rPr>
              <a:t> User</a:t>
            </a:r>
            <a:r>
              <a:rPr lang="en-US" sz="2000" dirty="0"/>
              <a:t> : </a:t>
            </a:r>
            <a:r>
              <a:rPr lang="en-US" sz="2000" dirty="0" smtClean="0"/>
              <a:t>is the person who add Employees </a:t>
            </a:r>
            <a:r>
              <a:rPr lang="en-US" sz="2000" dirty="0"/>
              <a:t>and make Certification Request for </a:t>
            </a:r>
            <a:r>
              <a:rPr lang="en-US" sz="2000" dirty="0" smtClean="0"/>
              <a:t>employees.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lgn="just">
              <a:spcBef>
                <a:spcPts val="300"/>
              </a:spcBef>
              <a:buClr>
                <a:schemeClr val="accent3"/>
              </a:buClr>
              <a:buFont typeface="Georgia"/>
              <a:buChar char="•"/>
            </a:pPr>
            <a:r>
              <a:rPr kumimoji="0" lang="en-US" sz="2000" b="0" i="0" u="sng" strike="noStrike" kern="1200" cap="none" spc="0" normalizeH="0" baseline="0" noProof="0" dirty="0" smtClean="0">
                <a:ln>
                  <a:noFill/>
                </a:ln>
                <a:solidFill>
                  <a:schemeClr val="tx1"/>
                </a:solidFill>
                <a:effectLst/>
                <a:uLnTx/>
                <a:uFillTx/>
                <a:latin typeface="+mn-lt"/>
                <a:ea typeface="+mn-ea"/>
                <a:cs typeface="+mn-cs"/>
              </a:rPr>
              <a:t>App</a:t>
            </a:r>
            <a:r>
              <a:rPr kumimoji="0" lang="en-US" sz="2000" b="0" i="0" u="sng" strike="noStrike" kern="1200" cap="none" spc="0" normalizeH="0" noProof="0" dirty="0" smtClean="0">
                <a:ln>
                  <a:noFill/>
                </a:ln>
                <a:solidFill>
                  <a:schemeClr val="tx1"/>
                </a:solidFill>
                <a:effectLst/>
                <a:uLnTx/>
                <a:uFillTx/>
                <a:latin typeface="+mn-lt"/>
                <a:ea typeface="+mn-ea"/>
                <a:cs typeface="+mn-cs"/>
              </a:rPr>
              <a:t> Admin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lang="en-US" sz="2000" dirty="0"/>
              <a:t>is the person who add </a:t>
            </a:r>
            <a:r>
              <a:rPr lang="en-US" sz="2000" dirty="0" smtClean="0"/>
              <a:t>Certifications </a:t>
            </a:r>
            <a:r>
              <a:rPr lang="en-US" sz="2000" dirty="0"/>
              <a:t>and </a:t>
            </a:r>
            <a:r>
              <a:rPr lang="en-US" sz="2000" dirty="0" smtClean="0"/>
              <a:t>Vouchers </a:t>
            </a:r>
            <a:r>
              <a:rPr lang="en-US" sz="2000" dirty="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762000"/>
            <a:ext cx="78486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066800"/>
          </a:xfrm>
        </p:spPr>
        <p:txBody>
          <a:bodyPr>
            <a:normAutofit/>
          </a:bodyPr>
          <a:lstStyle/>
          <a:p>
            <a:pPr algn="ctr"/>
            <a:r>
              <a:rPr lang="en-US" sz="3600" dirty="0" smtClean="0"/>
              <a:t>Relationship between objects:</a:t>
            </a:r>
            <a:endParaRPr lang="en-US" sz="3600" dirty="0"/>
          </a:p>
        </p:txBody>
      </p:sp>
      <p:pic>
        <p:nvPicPr>
          <p:cNvPr id="3074" name="Picture 2"/>
          <p:cNvPicPr>
            <a:picLocks noChangeAspect="1" noChangeArrowheads="1"/>
          </p:cNvPicPr>
          <p:nvPr/>
        </p:nvPicPr>
        <p:blipFill>
          <a:blip r:embed="rId2" cstate="print"/>
          <a:srcRect/>
          <a:stretch>
            <a:fillRect/>
          </a:stretch>
        </p:blipFill>
        <p:spPr bwMode="auto">
          <a:xfrm>
            <a:off x="685800" y="1905000"/>
            <a:ext cx="7924800" cy="446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Validation - Free business icons"/>
          <p:cNvPicPr>
            <a:picLocks noChangeAspect="1" noChangeArrowheads="1"/>
          </p:cNvPicPr>
          <p:nvPr/>
        </p:nvPicPr>
        <p:blipFill>
          <a:blip r:embed="rId2" cstate="print">
            <a:lum/>
          </a:blip>
          <a:srcRect/>
          <a:stretch>
            <a:fillRect/>
          </a:stretch>
        </p:blipFill>
        <p:spPr bwMode="auto">
          <a:xfrm>
            <a:off x="6248400" y="4343400"/>
            <a:ext cx="2286000" cy="2286001"/>
          </a:xfrm>
          <a:prstGeom prst="rect">
            <a:avLst/>
          </a:prstGeom>
          <a:noFill/>
          <a:effectLst>
            <a:outerShdw blurRad="558800" dist="368300" dir="4440000" sx="74000" sy="74000" algn="ctr" rotWithShape="0">
              <a:srgbClr val="000000">
                <a:alpha val="63000"/>
              </a:srgbClr>
            </a:outerShdw>
          </a:effectLst>
        </p:spPr>
      </p:pic>
      <p:sp>
        <p:nvSpPr>
          <p:cNvPr id="2" name="Title 1"/>
          <p:cNvSpPr>
            <a:spLocks noGrp="1"/>
          </p:cNvSpPr>
          <p:nvPr>
            <p:ph type="title"/>
          </p:nvPr>
        </p:nvSpPr>
        <p:spPr>
          <a:xfrm>
            <a:off x="457200" y="762000"/>
            <a:ext cx="8229600" cy="1066800"/>
          </a:xfrm>
        </p:spPr>
        <p:txBody>
          <a:bodyPr/>
          <a:lstStyle/>
          <a:p>
            <a:pPr algn="ctr"/>
            <a:r>
              <a:rPr lang="en-US" sz="3600" dirty="0" smtClean="0"/>
              <a:t>Validation Rules </a:t>
            </a:r>
            <a:r>
              <a:rPr lang="en-US" sz="3600" smtClean="0"/>
              <a:t>&amp; Triggers Used</a:t>
            </a:r>
            <a:r>
              <a:rPr lang="en-US" sz="3600" dirty="0" smtClean="0"/>
              <a:t>:</a:t>
            </a:r>
            <a:endParaRPr lang="en-US" sz="3600" dirty="0"/>
          </a:p>
        </p:txBody>
      </p:sp>
      <p:sp>
        <p:nvSpPr>
          <p:cNvPr id="3" name="Content Placeholder 2"/>
          <p:cNvSpPr>
            <a:spLocks noGrp="1"/>
          </p:cNvSpPr>
          <p:nvPr>
            <p:ph idx="1"/>
          </p:nvPr>
        </p:nvSpPr>
        <p:spPr>
          <a:xfrm>
            <a:off x="457200" y="1981200"/>
            <a:ext cx="8229600" cy="2971800"/>
          </a:xfrm>
        </p:spPr>
        <p:txBody>
          <a:bodyPr>
            <a:normAutofit/>
          </a:bodyPr>
          <a:lstStyle/>
          <a:p>
            <a:pPr algn="just"/>
            <a:r>
              <a:rPr lang="en-US" sz="2000" dirty="0" smtClean="0"/>
              <a:t>App Admin is the approver for the Requests.</a:t>
            </a:r>
          </a:p>
          <a:p>
            <a:pPr algn="just"/>
            <a:r>
              <a:rPr lang="en-US" sz="2000" dirty="0" smtClean="0"/>
              <a:t>App User updates the Status later on to Passed or Fail.</a:t>
            </a:r>
          </a:p>
          <a:p>
            <a:pPr algn="just"/>
            <a:r>
              <a:rPr lang="en-US" sz="2000" dirty="0" smtClean="0"/>
              <a:t>Employee can request Certification to App User over Email only.</a:t>
            </a:r>
          </a:p>
          <a:p>
            <a:pPr algn="just"/>
            <a:r>
              <a:rPr lang="en-US" sz="2000" dirty="0" smtClean="0"/>
              <a:t>Each Employee can have only one Certification.</a:t>
            </a:r>
          </a:p>
          <a:p>
            <a:pPr algn="just"/>
            <a:r>
              <a:rPr lang="en-US" sz="2000" dirty="0" smtClean="0"/>
              <a:t>Certifications can be reused, but not with the same Voucher.</a:t>
            </a:r>
          </a:p>
          <a:p>
            <a:pPr algn="just"/>
            <a:r>
              <a:rPr lang="en-US" sz="2000" dirty="0" smtClean="0"/>
              <a:t>If a Request is approved, but has no Voucher applied, and a Voucher is available, then it will be automatically assigned.</a:t>
            </a:r>
          </a:p>
          <a:p>
            <a:pPr algn="just"/>
            <a:r>
              <a:rPr lang="en-US" sz="2000" dirty="0" smtClean="0"/>
              <a:t>System Admin can add both App Admin and User.</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838200"/>
          </a:xfrm>
        </p:spPr>
        <p:txBody>
          <a:bodyPr>
            <a:normAutofit/>
          </a:bodyPr>
          <a:lstStyle/>
          <a:p>
            <a:pPr algn="ctr"/>
            <a:r>
              <a:rPr lang="en-US" sz="3600" dirty="0" smtClean="0"/>
              <a:t>User Interface: Add Employee</a:t>
            </a:r>
            <a:endParaRPr lang="en-US" sz="3600" dirty="0"/>
          </a:p>
        </p:txBody>
      </p:sp>
      <p:sp>
        <p:nvSpPr>
          <p:cNvPr id="3" name="Content Placeholder 2"/>
          <p:cNvSpPr>
            <a:spLocks noGrp="1"/>
          </p:cNvSpPr>
          <p:nvPr>
            <p:ph idx="1"/>
          </p:nvPr>
        </p:nvSpPr>
        <p:spPr>
          <a:xfrm>
            <a:off x="228600" y="5943600"/>
            <a:ext cx="8534400" cy="609600"/>
          </a:xfrm>
        </p:spPr>
        <p:txBody>
          <a:bodyPr/>
          <a:lstStyle/>
          <a:p>
            <a:pPr algn="just">
              <a:buNone/>
            </a:pPr>
            <a:r>
              <a:rPr lang="en-US" sz="1800" dirty="0" smtClean="0"/>
              <a:t>The Employee in CMA refers to the person who are applying for a Certification</a:t>
            </a:r>
            <a:r>
              <a:rPr lang="en-US" sz="2000" dirty="0" smtClean="0"/>
              <a:t>.</a:t>
            </a:r>
          </a:p>
          <a:p>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304800" y="1600200"/>
            <a:ext cx="86106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User Interface:</a:t>
            </a:r>
            <a:r>
              <a:rPr lang="en-US" sz="3200" b="1" dirty="0" smtClean="0"/>
              <a:t> Edit , Delete or View Employees </a:t>
            </a:r>
            <a:endParaRPr lang="en-US" sz="3200" dirty="0"/>
          </a:p>
        </p:txBody>
      </p:sp>
      <p:pic>
        <p:nvPicPr>
          <p:cNvPr id="20482" name="Picture 2"/>
          <p:cNvPicPr>
            <a:picLocks noChangeAspect="1" noChangeArrowheads="1"/>
          </p:cNvPicPr>
          <p:nvPr/>
        </p:nvPicPr>
        <p:blipFill>
          <a:blip r:embed="rId2" cstate="print"/>
          <a:srcRect/>
          <a:stretch>
            <a:fillRect/>
          </a:stretch>
        </p:blipFill>
        <p:spPr bwMode="auto">
          <a:xfrm>
            <a:off x="457200" y="2590800"/>
            <a:ext cx="8289796" cy="3419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838200"/>
          </a:xfrm>
        </p:spPr>
        <p:txBody>
          <a:bodyPr>
            <a:normAutofit/>
          </a:bodyPr>
          <a:lstStyle/>
          <a:p>
            <a:pPr algn="ctr"/>
            <a:r>
              <a:rPr lang="en-US" sz="3600" dirty="0" smtClean="0"/>
              <a:t>User Interface: Add Certificate</a:t>
            </a:r>
            <a:endParaRPr lang="en-US" sz="3600" dirty="0"/>
          </a:p>
        </p:txBody>
      </p:sp>
      <p:sp>
        <p:nvSpPr>
          <p:cNvPr id="3" name="Content Placeholder 2"/>
          <p:cNvSpPr>
            <a:spLocks noGrp="1"/>
          </p:cNvSpPr>
          <p:nvPr>
            <p:ph idx="1"/>
          </p:nvPr>
        </p:nvSpPr>
        <p:spPr>
          <a:xfrm>
            <a:off x="228600" y="5638800"/>
            <a:ext cx="8915400" cy="609600"/>
          </a:xfrm>
        </p:spPr>
        <p:txBody>
          <a:bodyPr>
            <a:normAutofit lnSpcReduction="10000"/>
          </a:bodyPr>
          <a:lstStyle/>
          <a:p>
            <a:pPr>
              <a:buNone/>
            </a:pPr>
            <a:r>
              <a:rPr lang="en-US" sz="1800" dirty="0" smtClean="0"/>
              <a:t>The Certification refers to the certificates that each employee or a set of employees can peruse.</a:t>
            </a:r>
          </a:p>
        </p:txBody>
      </p:sp>
      <p:pic>
        <p:nvPicPr>
          <p:cNvPr id="21506" name="Picture 2"/>
          <p:cNvPicPr>
            <a:picLocks noChangeAspect="1" noChangeArrowheads="1"/>
          </p:cNvPicPr>
          <p:nvPr/>
        </p:nvPicPr>
        <p:blipFill>
          <a:blip r:embed="rId2" cstate="print"/>
          <a:srcRect/>
          <a:stretch>
            <a:fillRect/>
          </a:stretch>
        </p:blipFill>
        <p:spPr bwMode="auto">
          <a:xfrm>
            <a:off x="2057400" y="1981200"/>
            <a:ext cx="4876799"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142</TotalTime>
  <Words>515</Words>
  <Application>Microsoft Office PowerPoint</Application>
  <PresentationFormat>On-screen Show (4:3)</PresentationFormat>
  <Paragraphs>57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vt:lpstr>
      <vt:lpstr>CERTIFICATION MANAGEMENT APP</vt:lpstr>
      <vt:lpstr>Abstract: </vt:lpstr>
      <vt:lpstr> </vt:lpstr>
      <vt:lpstr>Slide 4</vt:lpstr>
      <vt:lpstr>Relationship between objects:</vt:lpstr>
      <vt:lpstr>Validation Rules &amp; Triggers Used:</vt:lpstr>
      <vt:lpstr>User Interface: Add Employee</vt:lpstr>
      <vt:lpstr>User Interface: Edit , Delete or View Employees </vt:lpstr>
      <vt:lpstr>User Interface: Add Certificate</vt:lpstr>
      <vt:lpstr>User Interface: Edit , Delete or View Certifications</vt:lpstr>
      <vt:lpstr>User Interface: Add Voucher</vt:lpstr>
      <vt:lpstr>User Interface: Edit , Delete or View Vouchers</vt:lpstr>
      <vt:lpstr>User Interface: Certification Request</vt:lpstr>
      <vt:lpstr>User Interface: Edit , Delete or View Certification Request </vt:lpstr>
      <vt:lpstr> Reports and Dashboard</vt:lpstr>
      <vt:lpstr>Slide 16</vt:lpstr>
      <vt:lpstr>Assumptions:</vt:lpstr>
      <vt:lpstr>Out-scope: </vt:lpstr>
      <vt:lpstr>Slide 19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 MANAGEMENT APP</dc:title>
  <dc:creator>nandajswc@yahoo.co.in</dc:creator>
  <cp:lastModifiedBy>nandajswc@yahoo.co.in</cp:lastModifiedBy>
  <cp:revision>16</cp:revision>
  <dcterms:created xsi:type="dcterms:W3CDTF">2020-05-03T06:06:34Z</dcterms:created>
  <dcterms:modified xsi:type="dcterms:W3CDTF">2020-05-17T13:21:36Z</dcterms:modified>
</cp:coreProperties>
</file>