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Mono-italic.fntdata"/><Relationship Id="rId10" Type="http://schemas.openxmlformats.org/officeDocument/2006/relationships/slide" Target="slides/slide4.xml"/><Relationship Id="rId32" Type="http://schemas.openxmlformats.org/officeDocument/2006/relationships/font" Target="fonts/RobotoMono-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RobotoMono-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f8129f488a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f8129f488a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f8129f488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f8129f488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8129f488a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f8129f488a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8129f488a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f8129f488a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82d52a0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82d52a0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82d52a0e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g2f82d52a0ea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f82d52a0ea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f82d52a0ea_4_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f82d52a0ea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f82d52a0ea_2_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f8129f488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f8129f488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f8129f488a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f8129f488a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8129f488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8129f488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f8129f488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f8129f488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f8129f488a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f8129f488a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f8129f488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f8129f488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f8129f488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f8129f488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f8129f488a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f8129f488a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8129f488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8129f488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8129f488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8129f488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f8129f488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f8129f488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f8129f488a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f8129f488a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8129f488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8129f488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f8129f488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f8129f488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8129f488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8129f488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hyperlink" Target="https://prod-apnortheast-a.online.tableau.com/#/site/arshigcp4e382c714e/workbooks/2211071/view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1200"/>
              </a:spcAft>
              <a:buNone/>
            </a:pPr>
            <a:r>
              <a:rPr lang="en" sz="4200"/>
              <a:t>Exploring Tableau Public: A Comprehensive Overview</a:t>
            </a:r>
            <a:endParaRPr sz="4200"/>
          </a:p>
        </p:txBody>
      </p:sp>
      <p:sp>
        <p:nvSpPr>
          <p:cNvPr id="130" name="Google Shape;130;p25"/>
          <p:cNvSpPr txBox="1"/>
          <p:nvPr>
            <p:ph idx="1" type="subTitle"/>
          </p:nvPr>
        </p:nvSpPr>
        <p:spPr>
          <a:xfrm>
            <a:off x="311700" y="2834125"/>
            <a:ext cx="8520600" cy="21930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0"/>
              </a:spcAft>
              <a:buClr>
                <a:schemeClr val="dk1"/>
              </a:buClr>
              <a:buSzPts val="1100"/>
              <a:buFont typeface="Arial"/>
              <a:buNone/>
            </a:pPr>
            <a:r>
              <a:t/>
            </a:r>
            <a:endParaRPr b="1" sz="1300">
              <a:solidFill>
                <a:schemeClr val="dk1"/>
              </a:solidFill>
            </a:endParaRPr>
          </a:p>
          <a:p>
            <a:pPr indent="0" lvl="0" marL="0" rtl="0" algn="l">
              <a:lnSpc>
                <a:spcPct val="115000"/>
              </a:lnSpc>
              <a:spcBef>
                <a:spcPts val="1200"/>
              </a:spcBef>
              <a:spcAft>
                <a:spcPts val="0"/>
              </a:spcAft>
              <a:buNone/>
            </a:pPr>
            <a:r>
              <a:rPr lang="en" sz="1800">
                <a:solidFill>
                  <a:schemeClr val="dk1"/>
                </a:solidFill>
              </a:rPr>
              <a:t>Discover the Power of Free Data Visualization</a:t>
            </a:r>
            <a:endParaRPr sz="1800">
              <a:solidFill>
                <a:schemeClr val="dk1"/>
              </a:solidFill>
            </a:endParaRPr>
          </a:p>
          <a:p>
            <a:pPr indent="0" lvl="0" marL="0" rtl="0" algn="r">
              <a:spcBef>
                <a:spcPts val="1200"/>
              </a:spcBef>
              <a:spcAft>
                <a:spcPts val="0"/>
              </a:spcAft>
              <a:buNone/>
            </a:pPr>
            <a:r>
              <a:rPr lang="en"/>
              <a:t>						</a:t>
            </a:r>
            <a:r>
              <a:rPr lang="en" sz="3200"/>
              <a:t>	</a:t>
            </a:r>
            <a:r>
              <a:rPr b="1" lang="en" sz="1500">
                <a:solidFill>
                  <a:schemeClr val="dk1"/>
                </a:solidFill>
              </a:rPr>
              <a:t>Presented by:</a:t>
            </a:r>
            <a:r>
              <a:rPr lang="en" sz="1500">
                <a:solidFill>
                  <a:schemeClr val="dk1"/>
                </a:solidFill>
              </a:rPr>
              <a:t> Arshi Khan</a:t>
            </a:r>
            <a:endParaRPr sz="1500">
              <a:solidFill>
                <a:schemeClr val="dk1"/>
              </a:solidFill>
            </a:endParaRPr>
          </a:p>
          <a:p>
            <a:pPr indent="457200" lvl="0" marL="5486400" rtl="0" algn="ctr">
              <a:spcBef>
                <a:spcPts val="0"/>
              </a:spcBef>
              <a:spcAft>
                <a:spcPts val="0"/>
              </a:spcAft>
              <a:buNone/>
            </a:pPr>
            <a:r>
              <a:rPr b="1" lang="en" sz="1500">
                <a:solidFill>
                  <a:schemeClr val="dk1"/>
                </a:solidFill>
              </a:rPr>
              <a:t>Date:</a:t>
            </a:r>
            <a:r>
              <a:rPr lang="en" sz="1500">
                <a:solidFill>
                  <a:schemeClr val="dk1"/>
                </a:solidFill>
              </a:rPr>
              <a:t> 1 September 2024</a:t>
            </a:r>
            <a:endParaRPr sz="1500">
              <a:solidFill>
                <a:schemeClr val="dk1"/>
              </a:solidFill>
            </a:endParaRPr>
          </a:p>
          <a:p>
            <a:pPr indent="0" lvl="0" marL="5943600" rtl="0" algn="l">
              <a:spcBef>
                <a:spcPts val="0"/>
              </a:spcBef>
              <a:spcAft>
                <a:spcPts val="0"/>
              </a:spcAft>
              <a:buNone/>
            </a:pPr>
            <a:r>
              <a:rPr b="1" lang="en" sz="1500">
                <a:solidFill>
                  <a:schemeClr val="dk1"/>
                </a:solidFill>
              </a:rPr>
              <a:t>   Roll no.</a:t>
            </a:r>
            <a:r>
              <a:rPr lang="en" sz="1500">
                <a:solidFill>
                  <a:schemeClr val="dk1"/>
                </a:solidFill>
              </a:rPr>
              <a:t>: 21f3002806</a:t>
            </a:r>
            <a:endParaRPr sz="15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Enhancing the Visualization</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217">
                <a:solidFill>
                  <a:schemeClr val="dk1"/>
                </a:solidFill>
              </a:rPr>
              <a:t>Demo Overview:</a:t>
            </a:r>
            <a:endParaRPr b="1" sz="1217">
              <a:solidFill>
                <a:schemeClr val="dk1"/>
              </a:solidFill>
            </a:endParaRPr>
          </a:p>
          <a:p>
            <a:pPr indent="-305911" lvl="0" marL="457200" rtl="0" algn="l">
              <a:lnSpc>
                <a:spcPct val="95000"/>
              </a:lnSpc>
              <a:spcBef>
                <a:spcPts val="1200"/>
              </a:spcBef>
              <a:spcAft>
                <a:spcPts val="0"/>
              </a:spcAft>
              <a:buClr>
                <a:schemeClr val="dk1"/>
              </a:buClr>
              <a:buSzPts val="1218"/>
              <a:buChar char="●"/>
            </a:pPr>
            <a:r>
              <a:rPr lang="en" sz="1217">
                <a:solidFill>
                  <a:schemeClr val="dk1"/>
                </a:solidFill>
              </a:rPr>
              <a:t>"Next, we'll enhance our bar chart by adding filters, calculated fields, and other customizations."</a:t>
            </a:r>
            <a:endParaRPr sz="1217">
              <a:solidFill>
                <a:schemeClr val="dk1"/>
              </a:solidFill>
            </a:endParaRPr>
          </a:p>
          <a:p>
            <a:pPr indent="0" lvl="0" marL="0" rtl="0" algn="l">
              <a:lnSpc>
                <a:spcPct val="95000"/>
              </a:lnSpc>
              <a:spcBef>
                <a:spcPts val="1200"/>
              </a:spcBef>
              <a:spcAft>
                <a:spcPts val="0"/>
              </a:spcAft>
              <a:buSzPts val="1018"/>
              <a:buNone/>
            </a:pPr>
            <a:r>
              <a:rPr b="1" lang="en" sz="1217">
                <a:solidFill>
                  <a:schemeClr val="dk1"/>
                </a:solidFill>
              </a:rPr>
              <a:t>Adding Filters:</a:t>
            </a:r>
            <a:endParaRPr b="1" sz="1217">
              <a:solidFill>
                <a:schemeClr val="dk1"/>
              </a:solidFill>
            </a:endParaRPr>
          </a:p>
          <a:p>
            <a:pPr indent="-305911" lvl="0" marL="457200" rtl="0" algn="l">
              <a:lnSpc>
                <a:spcPct val="95000"/>
              </a:lnSpc>
              <a:spcBef>
                <a:spcPts val="1200"/>
              </a:spcBef>
              <a:spcAft>
                <a:spcPts val="0"/>
              </a:spcAft>
              <a:buClr>
                <a:schemeClr val="dk1"/>
              </a:buClr>
              <a:buSzPts val="1218"/>
              <a:buChar char="●"/>
            </a:pPr>
            <a:r>
              <a:rPr b="1" lang="en" sz="1217">
                <a:solidFill>
                  <a:schemeClr val="dk1"/>
                </a:solidFill>
              </a:rPr>
              <a:t>Step 1:</a:t>
            </a:r>
            <a:r>
              <a:rPr lang="en" sz="1217">
                <a:solidFill>
                  <a:schemeClr val="dk1"/>
                </a:solidFill>
              </a:rPr>
              <a:t> Drag the 'Year' field to the Filters shelf.</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b="1" lang="en" sz="1217">
                <a:solidFill>
                  <a:schemeClr val="dk1"/>
                </a:solidFill>
              </a:rPr>
              <a:t>Step 2:</a:t>
            </a:r>
            <a:r>
              <a:rPr lang="en" sz="1217">
                <a:solidFill>
                  <a:schemeClr val="dk1"/>
                </a:solidFill>
              </a:rPr>
              <a:t> Select the desired years to filter the data.</a:t>
            </a:r>
            <a:endParaRPr sz="1217">
              <a:solidFill>
                <a:schemeClr val="dk1"/>
              </a:solidFill>
            </a:endParaRPr>
          </a:p>
          <a:p>
            <a:pPr indent="0" lvl="0" marL="0" rtl="0" algn="l">
              <a:lnSpc>
                <a:spcPct val="95000"/>
              </a:lnSpc>
              <a:spcBef>
                <a:spcPts val="1200"/>
              </a:spcBef>
              <a:spcAft>
                <a:spcPts val="0"/>
              </a:spcAft>
              <a:buSzPts val="1018"/>
              <a:buNone/>
            </a:pPr>
            <a:r>
              <a:rPr b="1" lang="en" sz="1217">
                <a:solidFill>
                  <a:schemeClr val="dk1"/>
                </a:solidFill>
              </a:rPr>
              <a:t>Adding Color:</a:t>
            </a:r>
            <a:endParaRPr b="1" sz="1217">
              <a:solidFill>
                <a:schemeClr val="dk1"/>
              </a:solidFill>
            </a:endParaRPr>
          </a:p>
          <a:p>
            <a:pPr indent="-305911" lvl="0" marL="457200" rtl="0" algn="l">
              <a:lnSpc>
                <a:spcPct val="95000"/>
              </a:lnSpc>
              <a:spcBef>
                <a:spcPts val="1200"/>
              </a:spcBef>
              <a:spcAft>
                <a:spcPts val="0"/>
              </a:spcAft>
              <a:buClr>
                <a:schemeClr val="dk1"/>
              </a:buClr>
              <a:buSzPts val="1218"/>
              <a:buChar char="●"/>
            </a:pPr>
            <a:r>
              <a:rPr b="1" lang="en" sz="1217">
                <a:solidFill>
                  <a:schemeClr val="dk1"/>
                </a:solidFill>
              </a:rPr>
              <a:t>Step 1:</a:t>
            </a:r>
            <a:r>
              <a:rPr lang="en" sz="1217">
                <a:solidFill>
                  <a:schemeClr val="dk1"/>
                </a:solidFill>
              </a:rPr>
              <a:t> Drag the 'Profit' field to the Color shelf.</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b="1" lang="en" sz="1217">
                <a:solidFill>
                  <a:schemeClr val="dk1"/>
                </a:solidFill>
              </a:rPr>
              <a:t>Step 2:</a:t>
            </a:r>
            <a:r>
              <a:rPr lang="en" sz="1217">
                <a:solidFill>
                  <a:schemeClr val="dk1"/>
                </a:solidFill>
              </a:rPr>
              <a:t> Adjust the color gradient to represent high and low-profit regions.</a:t>
            </a:r>
            <a:endParaRPr sz="1217">
              <a:solidFill>
                <a:schemeClr val="dk1"/>
              </a:solidFill>
            </a:endParaRPr>
          </a:p>
          <a:p>
            <a:pPr indent="0" lvl="0" marL="0" rtl="0" algn="l">
              <a:lnSpc>
                <a:spcPct val="95000"/>
              </a:lnSpc>
              <a:spcBef>
                <a:spcPts val="1200"/>
              </a:spcBef>
              <a:spcAft>
                <a:spcPts val="0"/>
              </a:spcAft>
              <a:buSzPts val="1018"/>
              <a:buNone/>
            </a:pPr>
            <a:r>
              <a:rPr b="1" lang="en" sz="1217">
                <a:solidFill>
                  <a:schemeClr val="dk1"/>
                </a:solidFill>
              </a:rPr>
              <a:t>Creating a Calculated Field:</a:t>
            </a:r>
            <a:endParaRPr b="1" sz="1217">
              <a:solidFill>
                <a:schemeClr val="dk1"/>
              </a:solidFill>
            </a:endParaRPr>
          </a:p>
          <a:p>
            <a:pPr indent="-305911" lvl="0" marL="457200" rtl="0" algn="l">
              <a:lnSpc>
                <a:spcPct val="95000"/>
              </a:lnSpc>
              <a:spcBef>
                <a:spcPts val="1200"/>
              </a:spcBef>
              <a:spcAft>
                <a:spcPts val="0"/>
              </a:spcAft>
              <a:buClr>
                <a:schemeClr val="dk1"/>
              </a:buClr>
              <a:buSzPts val="1218"/>
              <a:buChar char="●"/>
            </a:pPr>
            <a:r>
              <a:rPr b="1" lang="en" sz="1217">
                <a:solidFill>
                  <a:schemeClr val="dk1"/>
                </a:solidFill>
              </a:rPr>
              <a:t>Step 1:</a:t>
            </a:r>
            <a:r>
              <a:rPr lang="en" sz="1217">
                <a:solidFill>
                  <a:schemeClr val="dk1"/>
                </a:solidFill>
              </a:rPr>
              <a:t> Go to 'Analysis' &gt; 'Create Calculated Field.'</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b="1" lang="en" sz="1217">
                <a:solidFill>
                  <a:schemeClr val="dk1"/>
                </a:solidFill>
              </a:rPr>
              <a:t>Step 2:</a:t>
            </a:r>
            <a:r>
              <a:rPr lang="en" sz="1217">
                <a:solidFill>
                  <a:schemeClr val="dk1"/>
                </a:solidFill>
              </a:rPr>
              <a:t> Create a calculated field like 'Profit Margin' using the formula </a:t>
            </a:r>
            <a:r>
              <a:rPr lang="en" sz="1217">
                <a:solidFill>
                  <a:schemeClr val="dk1"/>
                </a:solidFill>
                <a:latin typeface="Roboto Mono"/>
                <a:ea typeface="Roboto Mono"/>
                <a:cs typeface="Roboto Mono"/>
                <a:sym typeface="Roboto Mono"/>
              </a:rPr>
              <a:t>SUM([Profit]) / SUM([Sales])</a:t>
            </a:r>
            <a:r>
              <a:rPr lang="en" sz="1217">
                <a:solidFill>
                  <a:schemeClr val="dk1"/>
                </a:solidFill>
              </a:rPr>
              <a:t>.</a:t>
            </a:r>
            <a:endParaRPr sz="1217">
              <a:solidFill>
                <a:schemeClr val="dk1"/>
              </a:solidFill>
            </a:endParaRPr>
          </a:p>
          <a:p>
            <a:pPr indent="-305911" lvl="0" marL="457200" rtl="0" algn="l">
              <a:lnSpc>
                <a:spcPct val="95000"/>
              </a:lnSpc>
              <a:spcBef>
                <a:spcPts val="0"/>
              </a:spcBef>
              <a:spcAft>
                <a:spcPts val="0"/>
              </a:spcAft>
              <a:buClr>
                <a:schemeClr val="dk1"/>
              </a:buClr>
              <a:buSzPts val="1218"/>
              <a:buChar char="●"/>
            </a:pPr>
            <a:r>
              <a:rPr b="1" lang="en" sz="1217">
                <a:solidFill>
                  <a:schemeClr val="dk1"/>
                </a:solidFill>
              </a:rPr>
              <a:t>Step 3:</a:t>
            </a:r>
            <a:r>
              <a:rPr lang="en" sz="1217">
                <a:solidFill>
                  <a:schemeClr val="dk1"/>
                </a:solidFill>
              </a:rPr>
              <a:t> Drag the calculated field to the Tooltip shelf to display it when hovering over data points.</a:t>
            </a:r>
            <a:endParaRPr sz="1217">
              <a:solidFill>
                <a:schemeClr val="dk1"/>
              </a:solidFill>
            </a:endParaRPr>
          </a:p>
          <a:p>
            <a:pPr indent="0" lvl="0" marL="0" rtl="0" algn="l">
              <a:lnSpc>
                <a:spcPct val="95000"/>
              </a:lnSpc>
              <a:spcBef>
                <a:spcPts val="1200"/>
              </a:spcBef>
              <a:spcAft>
                <a:spcPts val="1200"/>
              </a:spcAft>
              <a:buSzPts val="1018"/>
              <a:buNone/>
            </a:pPr>
            <a:r>
              <a:t/>
            </a:r>
            <a:endParaRPr sz="1865">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990"/>
              <a:buNone/>
            </a:pPr>
            <a:r>
              <a:rPr b="1" lang="en" sz="2170"/>
              <a:t>Creating a Dashboard</a:t>
            </a:r>
            <a:endParaRPr sz="1990"/>
          </a:p>
          <a:p>
            <a:pPr indent="0" lvl="0" marL="0" rtl="0" algn="l">
              <a:spcBef>
                <a:spcPts val="400"/>
              </a:spcBef>
              <a:spcAft>
                <a:spcPts val="0"/>
              </a:spcAft>
              <a:buSzPts val="990"/>
              <a:buNone/>
            </a:pPr>
            <a:r>
              <a:t/>
            </a:r>
            <a:endParaRPr sz="3520"/>
          </a:p>
        </p:txBody>
      </p:sp>
      <p:sp>
        <p:nvSpPr>
          <p:cNvPr id="190" name="Google Shape;19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rPr>
              <a:t>Demo Overview:</a:t>
            </a:r>
            <a:endParaRPr b="1"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"Now, we'll combine multiple visualizations into a single interactive dashboard."</a:t>
            </a:r>
            <a:endParaRPr sz="1500">
              <a:solidFill>
                <a:schemeClr val="dk1"/>
              </a:solidFill>
            </a:endParaRPr>
          </a:p>
          <a:p>
            <a:pPr indent="0" lvl="0" marL="0" rtl="0" algn="l">
              <a:spcBef>
                <a:spcPts val="1200"/>
              </a:spcBef>
              <a:spcAft>
                <a:spcPts val="0"/>
              </a:spcAft>
              <a:buNone/>
            </a:pPr>
            <a:r>
              <a:rPr b="1" lang="en" sz="1500">
                <a:solidFill>
                  <a:schemeClr val="dk1"/>
                </a:solidFill>
              </a:rPr>
              <a:t>Combining Visualizations:</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Step 1:</a:t>
            </a:r>
            <a:r>
              <a:rPr lang="en" sz="1500">
                <a:solidFill>
                  <a:schemeClr val="dk1"/>
                </a:solidFill>
              </a:rPr>
              <a:t> Create a new Dashboard by clicking on the 'New Dashboard' icon.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Step 2:</a:t>
            </a:r>
            <a:r>
              <a:rPr lang="en" sz="1500">
                <a:solidFill>
                  <a:schemeClr val="dk1"/>
                </a:solidFill>
              </a:rPr>
              <a:t> Drag your existing sheets onto the dashboard canvas.</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Step 3:</a:t>
            </a:r>
            <a:r>
              <a:rPr lang="en" sz="1500">
                <a:solidFill>
                  <a:schemeClr val="dk1"/>
                </a:solidFill>
              </a:rPr>
              <a:t> Resize and arrange the visualizations as needed.</a:t>
            </a:r>
            <a:endParaRPr sz="1500">
              <a:solidFill>
                <a:schemeClr val="dk1"/>
              </a:solidFill>
            </a:endParaRPr>
          </a:p>
          <a:p>
            <a:pPr indent="0" lvl="0" marL="0" rtl="0" algn="l">
              <a:spcBef>
                <a:spcPts val="1200"/>
              </a:spcBef>
              <a:spcAft>
                <a:spcPts val="0"/>
              </a:spcAft>
              <a:buNone/>
            </a:pPr>
            <a:r>
              <a:rPr b="1" lang="en" sz="1500">
                <a:solidFill>
                  <a:schemeClr val="dk1"/>
                </a:solidFill>
              </a:rPr>
              <a:t>Adding Interactivity:</a:t>
            </a:r>
            <a:endParaRPr b="1" sz="1500">
              <a:solidFill>
                <a:schemeClr val="dk1"/>
              </a:solidFill>
            </a:endParaRPr>
          </a:p>
          <a:p>
            <a:pPr indent="-323850" lvl="0" marL="457200" rtl="0" algn="l">
              <a:spcBef>
                <a:spcPts val="1200"/>
              </a:spcBef>
              <a:spcAft>
                <a:spcPts val="0"/>
              </a:spcAft>
              <a:buClr>
                <a:schemeClr val="dk1"/>
              </a:buClr>
              <a:buSzPts val="1500"/>
              <a:buChar char="●"/>
            </a:pPr>
            <a:r>
              <a:rPr b="1" lang="en" sz="1500">
                <a:solidFill>
                  <a:schemeClr val="dk1"/>
                </a:solidFill>
              </a:rPr>
              <a:t>Step 1:</a:t>
            </a:r>
            <a:r>
              <a:rPr lang="en" sz="1500">
                <a:solidFill>
                  <a:schemeClr val="dk1"/>
                </a:solidFill>
              </a:rPr>
              <a:t> Add filter actions by clicking on 'Dashboard' &gt; 'Actions' &gt; 'Add Action.'</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Step 2:</a:t>
            </a:r>
            <a:r>
              <a:rPr lang="en" sz="1500">
                <a:solidFill>
                  <a:schemeClr val="dk1"/>
                </a:solidFill>
              </a:rPr>
              <a:t> Configure the action to filter one visualization based on the selection in another.</a:t>
            </a:r>
            <a:endParaRPr sz="1500">
              <a:solidFill>
                <a:schemeClr val="dk1"/>
              </a:solidFill>
            </a:endParaRPr>
          </a:p>
          <a:p>
            <a:pPr indent="0" lvl="0" marL="0" rtl="0" algn="l">
              <a:spcBef>
                <a:spcPts val="1200"/>
              </a:spcBef>
              <a:spcAft>
                <a:spcPts val="1200"/>
              </a:spcAft>
              <a:buNone/>
            </a:pPr>
            <a:r>
              <a:t/>
            </a:r>
            <a:endParaRPr sz="2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Publishing and Sharing</a:t>
            </a:r>
            <a:endParaRPr/>
          </a:p>
        </p:txBody>
      </p:sp>
      <p:sp>
        <p:nvSpPr>
          <p:cNvPr id="196" name="Google Shape;196;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Demo Overview:</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"Finally, we'll publish the dashboard to Tableau Public and explore sharing options."</a:t>
            </a:r>
            <a:endParaRPr sz="1300">
              <a:solidFill>
                <a:schemeClr val="dk1"/>
              </a:solidFill>
            </a:endParaRPr>
          </a:p>
          <a:p>
            <a:pPr indent="0" lvl="0" marL="0" rtl="0" algn="l">
              <a:spcBef>
                <a:spcPts val="1200"/>
              </a:spcBef>
              <a:spcAft>
                <a:spcPts val="0"/>
              </a:spcAft>
              <a:buNone/>
            </a:pPr>
            <a:r>
              <a:rPr b="1" lang="en" sz="1300">
                <a:solidFill>
                  <a:schemeClr val="dk1"/>
                </a:solidFill>
              </a:rPr>
              <a:t>Publishing:</a:t>
            </a:r>
            <a:endParaRPr b="1" sz="1300">
              <a:solidFill>
                <a:schemeClr val="dk1"/>
              </a:solidFill>
            </a:endParaRPr>
          </a:p>
          <a:p>
            <a:pPr indent="-311150" lvl="0" marL="457200" rtl="0" algn="l">
              <a:spcBef>
                <a:spcPts val="1200"/>
              </a:spcBef>
              <a:spcAft>
                <a:spcPts val="0"/>
              </a:spcAft>
              <a:buClr>
                <a:schemeClr val="dk1"/>
              </a:buClr>
              <a:buSzPts val="1300"/>
              <a:buChar char="●"/>
            </a:pPr>
            <a:r>
              <a:rPr b="1" lang="en" sz="1300">
                <a:solidFill>
                  <a:schemeClr val="dk1"/>
                </a:solidFill>
              </a:rPr>
              <a:t>Step 1:</a:t>
            </a:r>
            <a:r>
              <a:rPr lang="en" sz="1300">
                <a:solidFill>
                  <a:schemeClr val="dk1"/>
                </a:solidFill>
              </a:rPr>
              <a:t> Click on 'File' &gt; 'Save to Tableau Public As…'</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Step 2:</a:t>
            </a:r>
            <a:r>
              <a:rPr lang="en" sz="1300">
                <a:solidFill>
                  <a:schemeClr val="dk1"/>
                </a:solidFill>
              </a:rPr>
              <a:t> Provide a name for your visualization and click 'Save.'</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Step 3:</a:t>
            </a:r>
            <a:r>
              <a:rPr lang="en" sz="1300">
                <a:solidFill>
                  <a:schemeClr val="dk1"/>
                </a:solidFill>
              </a:rPr>
              <a:t> The visualization is now live on Tableau Public, accessible via a unique URL.</a:t>
            </a:r>
            <a:endParaRPr sz="1300">
              <a:solidFill>
                <a:schemeClr val="dk1"/>
              </a:solidFill>
            </a:endParaRPr>
          </a:p>
          <a:p>
            <a:pPr indent="0" lvl="0" marL="0" rtl="0" algn="l">
              <a:spcBef>
                <a:spcPts val="1200"/>
              </a:spcBef>
              <a:spcAft>
                <a:spcPts val="0"/>
              </a:spcAft>
              <a:buNone/>
            </a:pPr>
            <a:r>
              <a:rPr b="1" lang="en" sz="1300">
                <a:solidFill>
                  <a:schemeClr val="dk1"/>
                </a:solidFill>
              </a:rPr>
              <a:t>Sharing Options: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"You can embed the visualization on a website, share it via social media, or download it as an image or PDF."</a:t>
            </a:r>
            <a:endParaRPr sz="1300">
              <a:solidFill>
                <a:schemeClr val="dk1"/>
              </a:solidFill>
            </a:endParaRPr>
          </a:p>
          <a:p>
            <a:pPr indent="-311150" lvl="0" marL="457200" rtl="0" algn="l">
              <a:spcBef>
                <a:spcPts val="0"/>
              </a:spcBef>
              <a:spcAft>
                <a:spcPts val="0"/>
              </a:spcAft>
              <a:buClr>
                <a:schemeClr val="dk1"/>
              </a:buClr>
              <a:buSzPts val="1300"/>
              <a:buChar char="●"/>
            </a:pPr>
            <a:r>
              <a:rPr b="1" lang="en" sz="1300">
                <a:solidFill>
                  <a:schemeClr val="dk1"/>
                </a:solidFill>
              </a:rPr>
              <a:t>Privacy Considerations:</a:t>
            </a:r>
            <a:r>
              <a:rPr lang="en" sz="1300">
                <a:solidFill>
                  <a:schemeClr val="dk1"/>
                </a:solidFill>
              </a:rPr>
              <a:t> "Remember that all content published on Tableau Public is publicly accessible."</a:t>
            </a:r>
            <a:endParaRPr sz="13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Study Example</a:t>
            </a:r>
            <a:endParaRPr/>
          </a:p>
        </p:txBody>
      </p:sp>
      <p:sp>
        <p:nvSpPr>
          <p:cNvPr id="202" name="Google Shape;202;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dk1"/>
              </a:buClr>
              <a:buSzPts val="1600"/>
              <a:buChar char="●"/>
            </a:pPr>
            <a:r>
              <a:rPr b="1" lang="en" sz="1600">
                <a:solidFill>
                  <a:schemeClr val="dk1"/>
                </a:solidFill>
              </a:rPr>
              <a:t>Example Overview:</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"Let’s look at a real-world example: A Tableau Public visualization analyzing global CO2 emissions."</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Key Takeaways:</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"The visualization uses a combination of maps, bar charts, and line graphs to present the data in an engaging and informative way."</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"Interactive filters allow users to explore emissions by region, country, and time period."</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"This example demonstrates the power of Tableau Public in making complex data accessible and understandable to a broad audience."</a:t>
            </a:r>
            <a:endParaRPr sz="1600">
              <a:solidFill>
                <a:schemeClr val="dk1"/>
              </a:solidFill>
            </a:endParaRPr>
          </a:p>
          <a:p>
            <a:pPr indent="0" lvl="0" marL="0" rtl="0" algn="l">
              <a:spcBef>
                <a:spcPts val="1200"/>
              </a:spcBef>
              <a:spcAft>
                <a:spcPts val="1200"/>
              </a:spcAft>
              <a:buNone/>
            </a:pPr>
            <a:r>
              <a:t/>
            </a:r>
            <a:endParaRPr sz="2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8" name="Google Shape;208;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Calibri"/>
              <a:buNone/>
            </a:pPr>
            <a:r>
              <a:rPr lang="en" u="sng">
                <a:solidFill>
                  <a:schemeClr val="hlink"/>
                </a:solidFill>
                <a:hlinkClick r:id="rId3"/>
              </a:rPr>
              <a:t>CO2 emmision</a:t>
            </a:r>
            <a:endParaRPr/>
          </a:p>
        </p:txBody>
      </p:sp>
      <p:sp>
        <p:nvSpPr>
          <p:cNvPr id="214" name="Google Shape;214;p39"/>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1800"/>
              <a:buNone/>
            </a:pPr>
            <a:r>
              <a:rPr lang="en"/>
              <a:t>File created on: 9/1/2024 11:58:37 PM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descr="Sheet 1" id="219" name="Google Shape;219;p40"/>
          <p:cNvPicPr preferRelativeResize="0"/>
          <p:nvPr/>
        </p:nvPicPr>
        <p:blipFill rotWithShape="1">
          <a:blip r:embed="rId3">
            <a:alphaModFix/>
          </a:blip>
          <a:srcRect b="0" l="0" r="0" t="0"/>
          <a:stretch/>
        </p:blipFill>
        <p:spPr>
          <a:xfrm>
            <a:off x="4083339" y="0"/>
            <a:ext cx="977321"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descr="Sheet 1" id="224" name="Google Shape;224;p41"/>
          <p:cNvPicPr preferRelativeResize="0"/>
          <p:nvPr/>
        </p:nvPicPr>
        <p:blipFill rotWithShape="1">
          <a:blip r:embed="rId3">
            <a:alphaModFix/>
          </a:blip>
          <a:srcRect b="0" l="0" r="0" t="0"/>
          <a:stretch/>
        </p:blipFill>
        <p:spPr>
          <a:xfrm>
            <a:off x="0" y="2045010"/>
            <a:ext cx="9144000" cy="105347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Strengths of Tableau Public</a:t>
            </a:r>
            <a:endParaRPr/>
          </a:p>
        </p:txBody>
      </p:sp>
      <p:sp>
        <p:nvSpPr>
          <p:cNvPr id="230" name="Google Shape;230;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Intuitive Interface:</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"The drag-and-drop interface is user-friendly and requires no coding, making it accessible to users of all skill levels."</a:t>
            </a:r>
            <a:endParaRPr sz="1200">
              <a:solidFill>
                <a:schemeClr val="dk1"/>
              </a:solidFill>
            </a:endParaRPr>
          </a:p>
          <a:p>
            <a:pPr indent="0" lvl="0" marL="0" rtl="0" algn="l">
              <a:spcBef>
                <a:spcPts val="1200"/>
              </a:spcBef>
              <a:spcAft>
                <a:spcPts val="0"/>
              </a:spcAft>
              <a:buNone/>
            </a:pPr>
            <a:r>
              <a:rPr b="1" lang="en" sz="1200">
                <a:solidFill>
                  <a:schemeClr val="dk1"/>
                </a:solidFill>
              </a:rPr>
              <a:t>Community Support:</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"A large and active Tableau community provides a wealth of resources, including tutorials, forums, and a public gallery of visualizations for inspiration."</a:t>
            </a:r>
            <a:endParaRPr sz="1200">
              <a:solidFill>
                <a:schemeClr val="dk1"/>
              </a:solidFill>
            </a:endParaRPr>
          </a:p>
          <a:p>
            <a:pPr indent="0" lvl="0" marL="0" rtl="0" algn="l">
              <a:spcBef>
                <a:spcPts val="1200"/>
              </a:spcBef>
              <a:spcAft>
                <a:spcPts val="0"/>
              </a:spcAft>
              <a:buNone/>
            </a:pPr>
            <a:r>
              <a:rPr b="1" lang="en" sz="1200">
                <a:solidFill>
                  <a:schemeClr val="dk1"/>
                </a:solidFill>
              </a:rPr>
              <a:t>Cloud-Based Sharing:</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"Publishing visualizations to Tableau Public allows for easy sharing and collaboration, with the added benefit of cloud storage."</a:t>
            </a:r>
            <a:endParaRPr sz="1200">
              <a:solidFill>
                <a:schemeClr val="dk1"/>
              </a:solidFill>
            </a:endParaRPr>
          </a:p>
          <a:p>
            <a:pPr indent="0" lvl="0" marL="0" rtl="0" algn="l">
              <a:spcBef>
                <a:spcPts val="1200"/>
              </a:spcBef>
              <a:spcAft>
                <a:spcPts val="0"/>
              </a:spcAft>
              <a:buNone/>
            </a:pPr>
            <a:r>
              <a:rPr b="1" lang="en" sz="1200">
                <a:solidFill>
                  <a:schemeClr val="dk1"/>
                </a:solidFill>
              </a:rPr>
              <a:t>Flexibility:</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"Tableau Public supports a wide range of chart types and customization options, making it suitable for various use cases."</a:t>
            </a:r>
            <a:endParaRPr sz="1200">
              <a:solidFill>
                <a:schemeClr val="dk1"/>
              </a:solidFill>
            </a:endParaRPr>
          </a:p>
          <a:p>
            <a:pPr indent="0" lvl="0" marL="0" rtl="0" algn="l">
              <a:spcBef>
                <a:spcPts val="1200"/>
              </a:spcBef>
              <a:spcAft>
                <a:spcPts val="1200"/>
              </a:spcAft>
              <a:buNone/>
            </a:pPr>
            <a:r>
              <a:t/>
            </a:r>
            <a:endParaRPr sz="19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Tableau Public</a:t>
            </a:r>
            <a:endParaRPr/>
          </a:p>
        </p:txBody>
      </p:sp>
      <p:sp>
        <p:nvSpPr>
          <p:cNvPr id="236" name="Google Shape;236;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Limited Data Connections: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"Unlike Tableau Desktop, Tableau Public doesn’t support connections to databases, APIs, or other advanced data sources."</a:t>
            </a:r>
            <a:endParaRPr sz="1300">
              <a:solidFill>
                <a:schemeClr val="dk1"/>
              </a:solidFill>
            </a:endParaRPr>
          </a:p>
          <a:p>
            <a:pPr indent="0" lvl="0" marL="0" rtl="0" algn="l">
              <a:spcBef>
                <a:spcPts val="1200"/>
              </a:spcBef>
              <a:spcAft>
                <a:spcPts val="0"/>
              </a:spcAft>
              <a:buNone/>
            </a:pPr>
            <a:r>
              <a:rPr b="1" lang="en" sz="1300">
                <a:solidFill>
                  <a:schemeClr val="dk1"/>
                </a:solidFill>
              </a:rPr>
              <a:t>Privacy Concerns: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"All visualizations are public by default, which may be a concern for sensitive or proprietary data."</a:t>
            </a:r>
            <a:endParaRPr sz="1300">
              <a:solidFill>
                <a:schemeClr val="dk1"/>
              </a:solidFill>
            </a:endParaRPr>
          </a:p>
          <a:p>
            <a:pPr indent="0" lvl="0" marL="0" rtl="0" algn="l">
              <a:spcBef>
                <a:spcPts val="1200"/>
              </a:spcBef>
              <a:spcAft>
                <a:spcPts val="0"/>
              </a:spcAft>
              <a:buNone/>
            </a:pPr>
            <a:r>
              <a:rPr b="1" lang="en" sz="1300">
                <a:solidFill>
                  <a:schemeClr val="dk1"/>
                </a:solidFill>
              </a:rPr>
              <a:t>Feature Limitations: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"Some advanced features, like scripting, advanced analytics, and data blending, are not available in Tableau Public."</a:t>
            </a:r>
            <a:endParaRPr sz="1300">
              <a:solidFill>
                <a:schemeClr val="dk1"/>
              </a:solidFill>
            </a:endParaRPr>
          </a:p>
          <a:p>
            <a:pPr indent="0" lvl="0" marL="0" rtl="0" algn="l">
              <a:spcBef>
                <a:spcPts val="1200"/>
              </a:spcBef>
              <a:spcAft>
                <a:spcPts val="0"/>
              </a:spcAft>
              <a:buNone/>
            </a:pPr>
            <a:r>
              <a:rPr b="1" lang="en" sz="1300">
                <a:solidFill>
                  <a:schemeClr val="dk1"/>
                </a:solidFill>
              </a:rPr>
              <a:t>Performance:</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"Large datasets may cause performance issues, especially in complex visualizations."</a:t>
            </a:r>
            <a:endParaRPr sz="1300">
              <a:solidFill>
                <a:schemeClr val="dk1"/>
              </a:solidFill>
            </a:endParaRPr>
          </a:p>
          <a:p>
            <a:pPr indent="0" lvl="0" marL="0" rtl="0" algn="l">
              <a:spcBef>
                <a:spcPts val="1200"/>
              </a:spcBef>
              <a:spcAft>
                <a:spcPts val="1200"/>
              </a:spcAft>
              <a:buNone/>
            </a:pPr>
            <a:r>
              <a:t/>
            </a:r>
            <a:endParaRPr sz="2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today's data-driven world, visualizing data effectively is crucial for deriving insights and making informed decisions. Tableau Public is a free, powerful tool that allows users to create, publish, and share interactive data visualizations with ease."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Personal Insights</a:t>
            </a:r>
            <a:endParaRPr/>
          </a:p>
        </p:txBody>
      </p:sp>
      <p:sp>
        <p:nvSpPr>
          <p:cNvPr id="242" name="Google Shape;242;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770"/>
              <a:buNone/>
            </a:pPr>
            <a:r>
              <a:rPr b="1" lang="en" sz="870">
                <a:solidFill>
                  <a:schemeClr val="dk1"/>
                </a:solidFill>
              </a:rPr>
              <a:t>Your Experience:</a:t>
            </a:r>
            <a:endParaRPr b="1" sz="870">
              <a:solidFill>
                <a:schemeClr val="dk1"/>
              </a:solidFill>
            </a:endParaRPr>
          </a:p>
          <a:p>
            <a:pPr indent="-283845" lvl="0" marL="457200" rtl="0" algn="l">
              <a:lnSpc>
                <a:spcPct val="105000"/>
              </a:lnSpc>
              <a:spcBef>
                <a:spcPts val="1200"/>
              </a:spcBef>
              <a:spcAft>
                <a:spcPts val="0"/>
              </a:spcAft>
              <a:buClr>
                <a:schemeClr val="dk1"/>
              </a:buClr>
              <a:buSzPts val="870"/>
              <a:buChar char="●"/>
            </a:pPr>
            <a:r>
              <a:rPr lang="en" sz="870">
                <a:solidFill>
                  <a:schemeClr val="dk1"/>
                </a:solidFill>
              </a:rPr>
              <a:t>"Using Tableau Public was a smooth experience, thanks to its intuitive interface and strong community support. I found the learning curve manageable, even as a beginner."</a:t>
            </a:r>
            <a:endParaRPr sz="870">
              <a:solidFill>
                <a:schemeClr val="dk1"/>
              </a:solidFill>
            </a:endParaRPr>
          </a:p>
          <a:p>
            <a:pPr indent="0" lvl="0" marL="0" rtl="0" algn="l">
              <a:lnSpc>
                <a:spcPct val="105000"/>
              </a:lnSpc>
              <a:spcBef>
                <a:spcPts val="1200"/>
              </a:spcBef>
              <a:spcAft>
                <a:spcPts val="0"/>
              </a:spcAft>
              <a:buSzPts val="770"/>
              <a:buNone/>
            </a:pPr>
            <a:r>
              <a:rPr b="1" lang="en" sz="870">
                <a:solidFill>
                  <a:schemeClr val="dk1"/>
                </a:solidFill>
              </a:rPr>
              <a:t>Ease of Use:</a:t>
            </a:r>
            <a:endParaRPr b="1" sz="870">
              <a:solidFill>
                <a:schemeClr val="dk1"/>
              </a:solidFill>
            </a:endParaRPr>
          </a:p>
          <a:p>
            <a:pPr indent="-283845" lvl="0" marL="457200" rtl="0" algn="l">
              <a:lnSpc>
                <a:spcPct val="105000"/>
              </a:lnSpc>
              <a:spcBef>
                <a:spcPts val="1200"/>
              </a:spcBef>
              <a:spcAft>
                <a:spcPts val="0"/>
              </a:spcAft>
              <a:buClr>
                <a:schemeClr val="dk1"/>
              </a:buClr>
              <a:buSzPts val="870"/>
              <a:buChar char="●"/>
            </a:pPr>
            <a:r>
              <a:rPr lang="en" sz="870">
                <a:solidFill>
                  <a:schemeClr val="dk1"/>
                </a:solidFill>
              </a:rPr>
              <a:t>"The drag-and-drop functionality made it easy to experiment with different visualizations, and the ability to preview changes in real-time was particularly helpful."</a:t>
            </a:r>
            <a:endParaRPr sz="870">
              <a:solidFill>
                <a:schemeClr val="dk1"/>
              </a:solidFill>
            </a:endParaRPr>
          </a:p>
          <a:p>
            <a:pPr indent="0" lvl="0" marL="0" rtl="0" algn="l">
              <a:lnSpc>
                <a:spcPct val="105000"/>
              </a:lnSpc>
              <a:spcBef>
                <a:spcPts val="1200"/>
              </a:spcBef>
              <a:spcAft>
                <a:spcPts val="0"/>
              </a:spcAft>
              <a:buSzPts val="770"/>
              <a:buNone/>
            </a:pPr>
            <a:r>
              <a:rPr b="1" lang="en" sz="870">
                <a:solidFill>
                  <a:schemeClr val="dk1"/>
                </a:solidFill>
              </a:rPr>
              <a:t>Challenges:</a:t>
            </a:r>
            <a:endParaRPr b="1" sz="870">
              <a:solidFill>
                <a:schemeClr val="dk1"/>
              </a:solidFill>
            </a:endParaRPr>
          </a:p>
          <a:p>
            <a:pPr indent="-283845" lvl="0" marL="457200" rtl="0" algn="l">
              <a:lnSpc>
                <a:spcPct val="105000"/>
              </a:lnSpc>
              <a:spcBef>
                <a:spcPts val="1200"/>
              </a:spcBef>
              <a:spcAft>
                <a:spcPts val="0"/>
              </a:spcAft>
              <a:buClr>
                <a:schemeClr val="dk1"/>
              </a:buClr>
              <a:buSzPts val="870"/>
              <a:buChar char="●"/>
            </a:pPr>
            <a:r>
              <a:rPr lang="en" sz="870">
                <a:solidFill>
                  <a:schemeClr val="dk1"/>
                </a:solidFill>
              </a:rPr>
              <a:t>"One challenge I encountered was the limited data connection options. While it was sufficient for my project, it might be a limitation for those working with more complex data sources."</a:t>
            </a:r>
            <a:endParaRPr sz="870">
              <a:solidFill>
                <a:schemeClr val="dk1"/>
              </a:solidFill>
            </a:endParaRPr>
          </a:p>
          <a:p>
            <a:pPr indent="0" lvl="0" marL="0" rtl="0" algn="l">
              <a:lnSpc>
                <a:spcPct val="105000"/>
              </a:lnSpc>
              <a:spcBef>
                <a:spcPts val="1200"/>
              </a:spcBef>
              <a:spcAft>
                <a:spcPts val="0"/>
              </a:spcAft>
              <a:buSzPts val="770"/>
              <a:buNone/>
            </a:pPr>
            <a:r>
              <a:rPr b="1" lang="en" sz="870">
                <a:solidFill>
                  <a:schemeClr val="dk1"/>
                </a:solidFill>
              </a:rPr>
              <a:t>Comparison:</a:t>
            </a:r>
            <a:endParaRPr b="1" sz="870">
              <a:solidFill>
                <a:schemeClr val="dk1"/>
              </a:solidFill>
            </a:endParaRPr>
          </a:p>
          <a:p>
            <a:pPr indent="-283845" lvl="0" marL="457200" rtl="0" algn="l">
              <a:lnSpc>
                <a:spcPct val="105000"/>
              </a:lnSpc>
              <a:spcBef>
                <a:spcPts val="1200"/>
              </a:spcBef>
              <a:spcAft>
                <a:spcPts val="0"/>
              </a:spcAft>
              <a:buClr>
                <a:schemeClr val="dk1"/>
              </a:buClr>
              <a:buSzPts val="870"/>
              <a:buChar char="●"/>
            </a:pPr>
            <a:r>
              <a:rPr lang="en" sz="870">
                <a:solidFill>
                  <a:schemeClr val="dk1"/>
                </a:solidFill>
              </a:rPr>
              <a:t>"Compared to other tools like Power BI or Google Data Studio, Tableau Public excels in interactivity and ease of sharing, but it does fall short in terms of advanced features and data connectivity."</a:t>
            </a:r>
            <a:endParaRPr sz="870">
              <a:solidFill>
                <a:schemeClr val="dk1"/>
              </a:solidFill>
            </a:endParaRPr>
          </a:p>
          <a:p>
            <a:pPr indent="0" lvl="0" marL="0" rtl="0" algn="l">
              <a:lnSpc>
                <a:spcPct val="105000"/>
              </a:lnSpc>
              <a:spcBef>
                <a:spcPts val="1200"/>
              </a:spcBef>
              <a:spcAft>
                <a:spcPts val="0"/>
              </a:spcAft>
              <a:buSzPts val="770"/>
              <a:buNone/>
            </a:pPr>
            <a:r>
              <a:rPr b="1" lang="en" sz="870">
                <a:solidFill>
                  <a:schemeClr val="dk1"/>
                </a:solidFill>
              </a:rPr>
              <a:t>Recommendation:</a:t>
            </a:r>
            <a:endParaRPr b="1" sz="870">
              <a:solidFill>
                <a:schemeClr val="dk1"/>
              </a:solidFill>
            </a:endParaRPr>
          </a:p>
          <a:p>
            <a:pPr indent="-283845" lvl="0" marL="457200" rtl="0" algn="l">
              <a:lnSpc>
                <a:spcPct val="105000"/>
              </a:lnSpc>
              <a:spcBef>
                <a:spcPts val="1200"/>
              </a:spcBef>
              <a:spcAft>
                <a:spcPts val="0"/>
              </a:spcAft>
              <a:buClr>
                <a:schemeClr val="dk1"/>
              </a:buClr>
              <a:buSzPts val="870"/>
              <a:buChar char="●"/>
            </a:pPr>
            <a:r>
              <a:rPr lang="en" sz="870">
                <a:solidFill>
                  <a:schemeClr val="dk1"/>
                </a:solidFill>
              </a:rPr>
              <a:t>"I would recommend Tableau Public for anyone looking to create and share simple to moderately complex visualizations, particularly for educational or public-facing projects."</a:t>
            </a:r>
            <a:endParaRPr sz="870">
              <a:solidFill>
                <a:schemeClr val="dk1"/>
              </a:solidFill>
            </a:endParaRPr>
          </a:p>
          <a:p>
            <a:pPr indent="0" lvl="0" marL="0" rtl="0" algn="l">
              <a:lnSpc>
                <a:spcPct val="105000"/>
              </a:lnSpc>
              <a:spcBef>
                <a:spcPts val="1200"/>
              </a:spcBef>
              <a:spcAft>
                <a:spcPts val="1200"/>
              </a:spcAft>
              <a:buSzPts val="770"/>
              <a:buNone/>
            </a:pPr>
            <a:r>
              <a:t/>
            </a:r>
            <a:endParaRPr sz="136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and Learning Materials</a:t>
            </a:r>
            <a:endParaRPr/>
          </a:p>
        </p:txBody>
      </p:sp>
      <p:sp>
        <p:nvSpPr>
          <p:cNvPr id="248" name="Google Shape;248;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b="1" lang="en" sz="1300">
                <a:solidFill>
                  <a:schemeClr val="dk1"/>
                </a:solidFill>
              </a:rPr>
              <a:t>Official Resources:</a:t>
            </a:r>
            <a:endParaRPr b="1" sz="1300">
              <a:solidFill>
                <a:schemeClr val="dk1"/>
              </a:solidFill>
            </a:endParaRPr>
          </a:p>
          <a:p>
            <a:pPr indent="-311150" lvl="0" marL="457200" rtl="0" algn="l">
              <a:lnSpc>
                <a:spcPct val="95000"/>
              </a:lnSpc>
              <a:spcBef>
                <a:spcPts val="1200"/>
              </a:spcBef>
              <a:spcAft>
                <a:spcPts val="0"/>
              </a:spcAft>
              <a:buClr>
                <a:schemeClr val="dk1"/>
              </a:buClr>
              <a:buSzPts val="1300"/>
              <a:buChar char="●"/>
            </a:pPr>
            <a:r>
              <a:rPr b="1" lang="en" sz="1300">
                <a:solidFill>
                  <a:schemeClr val="dk1"/>
                </a:solidFill>
              </a:rPr>
              <a:t>Tableau Public Website:</a:t>
            </a:r>
            <a:r>
              <a:rPr lang="en" sz="1300">
                <a:solidFill>
                  <a:schemeClr val="dk1"/>
                </a:solidFill>
              </a:rPr>
              <a:t> Tableau Public</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Tableau Public Learning:</a:t>
            </a:r>
            <a:r>
              <a:rPr lang="en" sz="1300">
                <a:solidFill>
                  <a:schemeClr val="dk1"/>
                </a:solidFill>
              </a:rPr>
              <a:t> Getting Started with Tableau Public</a:t>
            </a:r>
            <a:endParaRPr sz="1300">
              <a:solidFill>
                <a:schemeClr val="dk1"/>
              </a:solidFill>
            </a:endParaRPr>
          </a:p>
          <a:p>
            <a:pPr indent="0" lvl="0" marL="0" rtl="0" algn="l">
              <a:lnSpc>
                <a:spcPct val="95000"/>
              </a:lnSpc>
              <a:spcBef>
                <a:spcPts val="1200"/>
              </a:spcBef>
              <a:spcAft>
                <a:spcPts val="0"/>
              </a:spcAft>
              <a:buNone/>
            </a:pPr>
            <a:r>
              <a:rPr b="1" lang="en" sz="1300">
                <a:solidFill>
                  <a:schemeClr val="dk1"/>
                </a:solidFill>
              </a:rPr>
              <a:t>Online Courses:</a:t>
            </a:r>
            <a:endParaRPr b="1" sz="1300">
              <a:solidFill>
                <a:schemeClr val="dk1"/>
              </a:solidFill>
            </a:endParaRPr>
          </a:p>
          <a:p>
            <a:pPr indent="-311150" lvl="0" marL="457200" rtl="0" algn="l">
              <a:lnSpc>
                <a:spcPct val="95000"/>
              </a:lnSpc>
              <a:spcBef>
                <a:spcPts val="1200"/>
              </a:spcBef>
              <a:spcAft>
                <a:spcPts val="0"/>
              </a:spcAft>
              <a:buClr>
                <a:schemeClr val="dk1"/>
              </a:buClr>
              <a:buSzPts val="1300"/>
              <a:buChar char="●"/>
            </a:pPr>
            <a:r>
              <a:rPr b="1" lang="en" sz="1300">
                <a:solidFill>
                  <a:schemeClr val="dk1"/>
                </a:solidFill>
              </a:rPr>
              <a:t>Tableau Public for Beginners:</a:t>
            </a:r>
            <a:r>
              <a:rPr lang="en" sz="1300">
                <a:solidFill>
                  <a:schemeClr val="dk1"/>
                </a:solidFill>
              </a:rPr>
              <a:t> Available on platforms like Coursera, Udemy, or LinkedIn Learning.</a:t>
            </a:r>
            <a:endParaRPr sz="1300">
              <a:solidFill>
                <a:schemeClr val="dk1"/>
              </a:solidFill>
            </a:endParaRPr>
          </a:p>
          <a:p>
            <a:pPr indent="0" lvl="0" marL="0" rtl="0" algn="l">
              <a:lnSpc>
                <a:spcPct val="95000"/>
              </a:lnSpc>
              <a:spcBef>
                <a:spcPts val="1200"/>
              </a:spcBef>
              <a:spcAft>
                <a:spcPts val="0"/>
              </a:spcAft>
              <a:buNone/>
            </a:pPr>
            <a:r>
              <a:rPr b="1" lang="en" sz="1300">
                <a:solidFill>
                  <a:schemeClr val="dk1"/>
                </a:solidFill>
              </a:rPr>
              <a:t>Community and Forums:</a:t>
            </a:r>
            <a:endParaRPr b="1" sz="1300">
              <a:solidFill>
                <a:schemeClr val="dk1"/>
              </a:solidFill>
            </a:endParaRPr>
          </a:p>
          <a:p>
            <a:pPr indent="-311150" lvl="0" marL="457200" rtl="0" algn="l">
              <a:lnSpc>
                <a:spcPct val="95000"/>
              </a:lnSpc>
              <a:spcBef>
                <a:spcPts val="1200"/>
              </a:spcBef>
              <a:spcAft>
                <a:spcPts val="0"/>
              </a:spcAft>
              <a:buClr>
                <a:schemeClr val="dk1"/>
              </a:buClr>
              <a:buSzPts val="1300"/>
              <a:buChar char="●"/>
            </a:pPr>
            <a:r>
              <a:rPr b="1" lang="en" sz="1300">
                <a:solidFill>
                  <a:schemeClr val="dk1"/>
                </a:solidFill>
              </a:rPr>
              <a:t>Tableau Public Gallery:</a:t>
            </a:r>
            <a:r>
              <a:rPr lang="en" sz="1300">
                <a:solidFill>
                  <a:schemeClr val="dk1"/>
                </a:solidFill>
              </a:rPr>
              <a:t> Explore examples of what others have created at Tableau Public Gallery.</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Tableau Community Forums:</a:t>
            </a:r>
            <a:r>
              <a:rPr lang="en" sz="1300">
                <a:solidFill>
                  <a:schemeClr val="dk1"/>
                </a:solidFill>
              </a:rPr>
              <a:t> Engage with other users and find answers to your questions at Tableau Community.</a:t>
            </a:r>
            <a:endParaRPr sz="1300">
              <a:solidFill>
                <a:schemeClr val="dk1"/>
              </a:solidFill>
            </a:endParaRPr>
          </a:p>
          <a:p>
            <a:pPr indent="0" lvl="0" marL="0" rtl="0" algn="l">
              <a:lnSpc>
                <a:spcPct val="95000"/>
              </a:lnSpc>
              <a:spcBef>
                <a:spcPts val="1200"/>
              </a:spcBef>
              <a:spcAft>
                <a:spcPts val="0"/>
              </a:spcAft>
              <a:buNone/>
            </a:pPr>
            <a:r>
              <a:rPr b="1" lang="en" sz="1300">
                <a:solidFill>
                  <a:schemeClr val="dk1"/>
                </a:solidFill>
              </a:rPr>
              <a:t>Additional Resources:</a:t>
            </a:r>
            <a:endParaRPr b="1" sz="1300">
              <a:solidFill>
                <a:schemeClr val="dk1"/>
              </a:solidFill>
            </a:endParaRPr>
          </a:p>
          <a:p>
            <a:pPr indent="-311150" lvl="0" marL="457200" rtl="0" algn="l">
              <a:lnSpc>
                <a:spcPct val="95000"/>
              </a:lnSpc>
              <a:spcBef>
                <a:spcPts val="1200"/>
              </a:spcBef>
              <a:spcAft>
                <a:spcPts val="0"/>
              </a:spcAft>
              <a:buClr>
                <a:schemeClr val="dk1"/>
              </a:buClr>
              <a:buSzPts val="1300"/>
              <a:buChar char="●"/>
            </a:pPr>
            <a:r>
              <a:rPr b="1" lang="en" sz="1300">
                <a:solidFill>
                  <a:schemeClr val="dk1"/>
                </a:solidFill>
              </a:rPr>
              <a:t>YouTube Tutorials:</a:t>
            </a:r>
            <a:r>
              <a:rPr lang="en" sz="1300">
                <a:solidFill>
                  <a:schemeClr val="dk1"/>
                </a:solidFill>
              </a:rPr>
              <a:t> Search for "Tableau Public Tutorials" on YouTube for video walkthroughs.</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b="1" lang="en" sz="1300">
                <a:solidFill>
                  <a:schemeClr val="dk1"/>
                </a:solidFill>
              </a:rPr>
              <a:t>Blogs:</a:t>
            </a:r>
            <a:r>
              <a:rPr lang="en" sz="1300">
                <a:solidFill>
                  <a:schemeClr val="dk1"/>
                </a:solidFill>
              </a:rPr>
              <a:t> Follow Tableau-related blogs for tips and tricks.</a:t>
            </a:r>
            <a:endParaRPr sz="1300">
              <a:solidFill>
                <a:schemeClr val="dk1"/>
              </a:solidFill>
            </a:endParaRPr>
          </a:p>
          <a:p>
            <a:pPr indent="0" lvl="0" marL="0" rtl="0" algn="l">
              <a:lnSpc>
                <a:spcPct val="95000"/>
              </a:lnSpc>
              <a:spcBef>
                <a:spcPts val="1200"/>
              </a:spcBef>
              <a:spcAft>
                <a:spcPts val="1200"/>
              </a:spcAft>
              <a:buNone/>
            </a:pPr>
            <a:r>
              <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Q&amp;A</a:t>
            </a:r>
            <a:endParaRPr/>
          </a:p>
        </p:txBody>
      </p:sp>
      <p:sp>
        <p:nvSpPr>
          <p:cNvPr id="254" name="Google Shape;254;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1200"/>
              </a:spcBef>
              <a:spcAft>
                <a:spcPts val="0"/>
              </a:spcAft>
              <a:buClr>
                <a:schemeClr val="dk1"/>
              </a:buClr>
              <a:buSzPts val="1600"/>
              <a:buChar char="●"/>
            </a:pPr>
            <a:r>
              <a:rPr b="1" lang="en" sz="1600">
                <a:solidFill>
                  <a:schemeClr val="dk1"/>
                </a:solidFill>
              </a:rPr>
              <a:t>Invitation for Questions:</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"I hope this presentation has provided a clear understanding of Tableau Public and its capabilities. I’d now like to open the floor for any questions or comments you may have."</a:t>
            </a:r>
            <a:endParaRPr sz="1600">
              <a:solidFill>
                <a:schemeClr val="dk1"/>
              </a:solidFill>
            </a:endParaRPr>
          </a:p>
          <a:p>
            <a:pPr indent="0" lvl="0" marL="914400" rtl="0" algn="l">
              <a:spcBef>
                <a:spcPts val="1200"/>
              </a:spcBef>
              <a:spcAft>
                <a:spcPts val="0"/>
              </a:spcAft>
              <a:buNone/>
            </a:pPr>
            <a:r>
              <a:t/>
            </a:r>
            <a:endParaRPr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Discussion Points:</a:t>
            </a:r>
            <a:endParaRPr b="1"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Encourage the audience to share their thoughts or experiences with Tableau Public or other data visualization tools.</a:t>
            </a:r>
            <a:endParaRPr sz="1600">
              <a:solidFill>
                <a:schemeClr val="dk1"/>
              </a:solidFill>
            </a:endParaRPr>
          </a:p>
          <a:p>
            <a:pPr indent="0" lvl="0" marL="0" rtl="0" algn="l">
              <a:spcBef>
                <a:spcPts val="1200"/>
              </a:spcBef>
              <a:spcAft>
                <a:spcPts val="1200"/>
              </a:spcAft>
              <a:buNone/>
            </a:pPr>
            <a:r>
              <a:t/>
            </a:r>
            <a:endParaRPr sz="23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60" name="Google Shape;260;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36550" lvl="0" marL="457200" rtl="0" algn="l">
              <a:spcBef>
                <a:spcPts val="1200"/>
              </a:spcBef>
              <a:spcAft>
                <a:spcPts val="0"/>
              </a:spcAft>
              <a:buClr>
                <a:schemeClr val="dk1"/>
              </a:buClr>
              <a:buSzPts val="1700"/>
              <a:buChar char="●"/>
            </a:pPr>
            <a:r>
              <a:rPr b="1" lang="en" sz="1700">
                <a:solidFill>
                  <a:schemeClr val="dk1"/>
                </a:solidFill>
              </a:rPr>
              <a:t>Recap:</a:t>
            </a:r>
            <a:endParaRPr b="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"In summary, Tableau Public is a powerful and accessible tool for creating and sharing interactive data visualizations. While it has some limitations, its ease of use and the ability to share insights publicly make it a valuable resource for many users."</a:t>
            </a:r>
            <a:endParaRPr sz="1700">
              <a:solidFill>
                <a:schemeClr val="dk1"/>
              </a:solidFill>
            </a:endParaRPr>
          </a:p>
          <a:p>
            <a:pPr indent="0" lvl="0" marL="914400" rtl="0" algn="l">
              <a:spcBef>
                <a:spcPts val="1200"/>
              </a:spcBef>
              <a:spcAft>
                <a:spcPts val="0"/>
              </a:spcAft>
              <a:buNone/>
            </a:pPr>
            <a:r>
              <a:t/>
            </a:r>
            <a:endParaRPr sz="1700">
              <a:solidFill>
                <a:schemeClr val="dk1"/>
              </a:solidFill>
            </a:endParaRPr>
          </a:p>
          <a:p>
            <a:pPr indent="-336550" lvl="0" marL="457200" rtl="0" algn="l">
              <a:spcBef>
                <a:spcPts val="1200"/>
              </a:spcBef>
              <a:spcAft>
                <a:spcPts val="0"/>
              </a:spcAft>
              <a:buClr>
                <a:schemeClr val="dk1"/>
              </a:buClr>
              <a:buSzPts val="1700"/>
              <a:buChar char="●"/>
            </a:pPr>
            <a:r>
              <a:rPr b="1" lang="en" sz="1700">
                <a:solidFill>
                  <a:schemeClr val="dk1"/>
                </a:solidFill>
              </a:rPr>
              <a:t>Final Thought:</a:t>
            </a:r>
            <a:endParaRPr b="1" sz="1700">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"I encourage everyone to explore Tableau Public further and see how it can enhance your ability to communicate data-driven insights."</a:t>
            </a:r>
            <a:endParaRPr sz="1700">
              <a:solidFill>
                <a:schemeClr val="dk1"/>
              </a:solidFill>
            </a:endParaRPr>
          </a:p>
          <a:p>
            <a:pPr indent="0" lvl="0" marL="0" rtl="0" algn="l">
              <a:spcBef>
                <a:spcPts val="1200"/>
              </a:spcBef>
              <a:spcAft>
                <a:spcPts val="1200"/>
              </a:spcAft>
              <a:buNone/>
            </a:pPr>
            <a:r>
              <a:t/>
            </a:r>
            <a:endParaRPr sz="2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1100"/>
              <a:t>THANK YOU</a:t>
            </a:r>
            <a:endParaRPr sz="1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Presentation:</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Brief introduction to Tableau Public.</a:t>
            </a:r>
            <a:endParaRPr/>
          </a:p>
          <a:p>
            <a:pPr indent="-342900" lvl="0" marL="457200" rtl="0" algn="l">
              <a:spcBef>
                <a:spcPts val="0"/>
              </a:spcBef>
              <a:spcAft>
                <a:spcPts val="0"/>
              </a:spcAft>
              <a:buSzPts val="1800"/>
              <a:buAutoNum type="arabicPeriod"/>
            </a:pPr>
            <a:r>
              <a:rPr lang="en"/>
              <a:t>Key features and capabilities.</a:t>
            </a:r>
            <a:endParaRPr/>
          </a:p>
          <a:p>
            <a:pPr indent="-342900" lvl="0" marL="457200" rtl="0" algn="l">
              <a:spcBef>
                <a:spcPts val="0"/>
              </a:spcBef>
              <a:spcAft>
                <a:spcPts val="0"/>
              </a:spcAft>
              <a:buSzPts val="1800"/>
              <a:buAutoNum type="arabicPeriod"/>
            </a:pPr>
            <a:r>
              <a:rPr lang="en"/>
              <a:t>Hands-on demonstration of creating a visualization.</a:t>
            </a:r>
            <a:endParaRPr/>
          </a:p>
          <a:p>
            <a:pPr indent="-342900" lvl="0" marL="457200" rtl="0" algn="l">
              <a:spcBef>
                <a:spcPts val="0"/>
              </a:spcBef>
              <a:spcAft>
                <a:spcPts val="0"/>
              </a:spcAft>
              <a:buSzPts val="1800"/>
              <a:buAutoNum type="arabicPeriod"/>
            </a:pPr>
            <a:r>
              <a:rPr lang="en"/>
              <a:t>Insights on the tool's strengths and limitations.</a:t>
            </a:r>
            <a:endParaRPr/>
          </a:p>
          <a:p>
            <a:pPr indent="-342900" lvl="0" marL="457200" rtl="0" algn="l">
              <a:spcBef>
                <a:spcPts val="0"/>
              </a:spcBef>
              <a:spcAft>
                <a:spcPts val="0"/>
              </a:spcAft>
              <a:buSzPts val="1800"/>
              <a:buAutoNum type="arabicPeriod"/>
            </a:pPr>
            <a:r>
              <a:rPr lang="en"/>
              <a:t>Resources for further learning.</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Tableau Public?</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"Tableau Public is a free platform that allows users to create interactive data visualizations and share them publicly on the web. It’s a cloud-based version of Tableau Desktop, designed for anyone who wants to share their visualizations online."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Tableau Public vs. Tableau Desktop</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Tableau Public is free but has limited data connection options.</a:t>
            </a:r>
            <a:endParaRPr/>
          </a:p>
          <a:p>
            <a:pPr indent="0" lvl="0" marL="0" rtl="0" algn="l">
              <a:spcBef>
                <a:spcPts val="1200"/>
              </a:spcBef>
              <a:spcAft>
                <a:spcPts val="0"/>
              </a:spcAft>
              <a:buNone/>
            </a:pPr>
            <a:r>
              <a:rPr lang="en"/>
              <a:t>Visualizations are stored in the cloud and are publicly accessible.</a:t>
            </a:r>
            <a:endParaRPr/>
          </a:p>
          <a:p>
            <a:pPr indent="0" lvl="0" marL="0" rtl="0" algn="l">
              <a:spcBef>
                <a:spcPts val="1200"/>
              </a:spcBef>
              <a:spcAft>
                <a:spcPts val="0"/>
              </a:spcAft>
              <a:buNone/>
            </a:pPr>
            <a:r>
              <a:rPr lang="en"/>
              <a:t>Tableau Desktop offers more advanced features, including support for more data sources and enhanced security, but it requires a paid license.</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t>"Ideal for students, educators, journalists, and anyone looking to share data insights publicly."</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rgbClr val="000000"/>
                </a:solidFill>
                <a:highlight>
                  <a:schemeClr val="dk1"/>
                </a:highlight>
              </a:rPr>
              <a:t>Key Features of Tableau Public</a:t>
            </a:r>
            <a:endParaRPr b="1" sz="3800">
              <a:highlight>
                <a:schemeClr val="dk1"/>
              </a:highlight>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1018"/>
              <a:buNone/>
            </a:pPr>
            <a:r>
              <a:rPr b="1" lang="en" sz="1117">
                <a:solidFill>
                  <a:schemeClr val="dk1"/>
                </a:solidFill>
              </a:rPr>
              <a:t>Drag-and-Drop Interface:</a:t>
            </a:r>
            <a:endParaRPr b="1" sz="1117">
              <a:solidFill>
                <a:schemeClr val="dk1"/>
              </a:solidFill>
            </a:endParaRPr>
          </a:p>
          <a:p>
            <a:pPr indent="-299561" lvl="0" marL="457200" rtl="0" algn="l">
              <a:lnSpc>
                <a:spcPct val="95000"/>
              </a:lnSpc>
              <a:spcBef>
                <a:spcPts val="1200"/>
              </a:spcBef>
              <a:spcAft>
                <a:spcPts val="0"/>
              </a:spcAft>
              <a:buClr>
                <a:schemeClr val="dk1"/>
              </a:buClr>
              <a:buSzPts val="1118"/>
              <a:buChar char="●"/>
            </a:pPr>
            <a:r>
              <a:rPr lang="en" sz="1117">
                <a:solidFill>
                  <a:schemeClr val="dk1"/>
                </a:solidFill>
              </a:rPr>
              <a:t>"The user-friendly drag-and-drop interface allows you to create complex visualizations without any coding knowledge. Simply select your data fields and drag them to the appropriate shelves."</a:t>
            </a:r>
            <a:endParaRPr sz="1117">
              <a:solidFill>
                <a:schemeClr val="dk1"/>
              </a:solidFill>
            </a:endParaRPr>
          </a:p>
          <a:p>
            <a:pPr indent="0" lvl="0" marL="0" rtl="0" algn="l">
              <a:lnSpc>
                <a:spcPct val="95000"/>
              </a:lnSpc>
              <a:spcBef>
                <a:spcPts val="1200"/>
              </a:spcBef>
              <a:spcAft>
                <a:spcPts val="0"/>
              </a:spcAft>
              <a:buSzPts val="1018"/>
              <a:buNone/>
            </a:pPr>
            <a:r>
              <a:rPr b="1" lang="en" sz="1117">
                <a:solidFill>
                  <a:schemeClr val="dk1"/>
                </a:solidFill>
              </a:rPr>
              <a:t>Variety of Chart Types:</a:t>
            </a:r>
            <a:endParaRPr b="1" sz="1117">
              <a:solidFill>
                <a:schemeClr val="dk1"/>
              </a:solidFill>
            </a:endParaRPr>
          </a:p>
          <a:p>
            <a:pPr indent="-299561" lvl="0" marL="457200" rtl="0" algn="l">
              <a:lnSpc>
                <a:spcPct val="95000"/>
              </a:lnSpc>
              <a:spcBef>
                <a:spcPts val="1200"/>
              </a:spcBef>
              <a:spcAft>
                <a:spcPts val="0"/>
              </a:spcAft>
              <a:buClr>
                <a:schemeClr val="dk1"/>
              </a:buClr>
              <a:buSzPts val="1118"/>
              <a:buChar char="●"/>
            </a:pPr>
            <a:r>
              <a:rPr lang="en" sz="1117">
                <a:solidFill>
                  <a:schemeClr val="dk1"/>
                </a:solidFill>
              </a:rPr>
              <a:t>"Tableau Public supports various chart types, including bar charts, line graphs, scatter plots, maps, and more. This versatility allows you to choose the best way to represent your data."</a:t>
            </a:r>
            <a:endParaRPr sz="1117">
              <a:solidFill>
                <a:schemeClr val="dk1"/>
              </a:solidFill>
            </a:endParaRPr>
          </a:p>
          <a:p>
            <a:pPr indent="0" lvl="0" marL="0" rtl="0" algn="l">
              <a:lnSpc>
                <a:spcPct val="95000"/>
              </a:lnSpc>
              <a:spcBef>
                <a:spcPts val="1200"/>
              </a:spcBef>
              <a:spcAft>
                <a:spcPts val="0"/>
              </a:spcAft>
              <a:buSzPts val="1018"/>
              <a:buNone/>
            </a:pPr>
            <a:r>
              <a:rPr b="1" lang="en" sz="1117">
                <a:solidFill>
                  <a:schemeClr val="dk1"/>
                </a:solidFill>
              </a:rPr>
              <a:t>Data Connection Options:</a:t>
            </a:r>
            <a:endParaRPr b="1" sz="1117">
              <a:solidFill>
                <a:schemeClr val="dk1"/>
              </a:solidFill>
            </a:endParaRPr>
          </a:p>
          <a:p>
            <a:pPr indent="-299561" lvl="0" marL="457200" rtl="0" algn="l">
              <a:lnSpc>
                <a:spcPct val="95000"/>
              </a:lnSpc>
              <a:spcBef>
                <a:spcPts val="1200"/>
              </a:spcBef>
              <a:spcAft>
                <a:spcPts val="0"/>
              </a:spcAft>
              <a:buClr>
                <a:schemeClr val="dk1"/>
              </a:buClr>
              <a:buSzPts val="1118"/>
              <a:buChar char="●"/>
            </a:pPr>
            <a:r>
              <a:rPr lang="en" sz="1117">
                <a:solidFill>
                  <a:schemeClr val="dk1"/>
                </a:solidFill>
              </a:rPr>
              <a:t>"Connect to local files like CSV, Excel, or Google Sheets. Although Tableau Public doesn’t support connections to databases or APIs, the available options are sufficient for many projects."</a:t>
            </a:r>
            <a:endParaRPr sz="1117">
              <a:solidFill>
                <a:schemeClr val="dk1"/>
              </a:solidFill>
            </a:endParaRPr>
          </a:p>
          <a:p>
            <a:pPr indent="0" lvl="0" marL="0" rtl="0" algn="l">
              <a:lnSpc>
                <a:spcPct val="95000"/>
              </a:lnSpc>
              <a:spcBef>
                <a:spcPts val="1200"/>
              </a:spcBef>
              <a:spcAft>
                <a:spcPts val="0"/>
              </a:spcAft>
              <a:buSzPts val="1018"/>
              <a:buNone/>
            </a:pPr>
            <a:r>
              <a:rPr b="1" lang="en" sz="1117">
                <a:solidFill>
                  <a:schemeClr val="dk1"/>
                </a:solidFill>
              </a:rPr>
              <a:t>Sharing and Publishing:</a:t>
            </a:r>
            <a:endParaRPr b="1" sz="1117">
              <a:solidFill>
                <a:schemeClr val="dk1"/>
              </a:solidFill>
            </a:endParaRPr>
          </a:p>
          <a:p>
            <a:pPr indent="-299561" lvl="0" marL="457200" rtl="0" algn="l">
              <a:lnSpc>
                <a:spcPct val="95000"/>
              </a:lnSpc>
              <a:spcBef>
                <a:spcPts val="1200"/>
              </a:spcBef>
              <a:spcAft>
                <a:spcPts val="0"/>
              </a:spcAft>
              <a:buClr>
                <a:schemeClr val="dk1"/>
              </a:buClr>
              <a:buSzPts val="1118"/>
              <a:buChar char="●"/>
            </a:pPr>
            <a:r>
              <a:rPr lang="en" sz="1117">
                <a:solidFill>
                  <a:schemeClr val="dk1"/>
                </a:solidFill>
              </a:rPr>
              <a:t>"Once your visualization is ready, you can publish it to Tableau Public’s cloud platform with just a few clicks. Your work can then be embedded on websites, shared on social media, or viewed by the Tableau Public community."</a:t>
            </a:r>
            <a:endParaRPr sz="1117">
              <a:solidFill>
                <a:schemeClr val="dk1"/>
              </a:solidFill>
            </a:endParaRPr>
          </a:p>
          <a:p>
            <a:pPr indent="0" lvl="0" marL="0" rtl="0" algn="l">
              <a:lnSpc>
                <a:spcPct val="95000"/>
              </a:lnSpc>
              <a:spcBef>
                <a:spcPts val="1200"/>
              </a:spcBef>
              <a:spcAft>
                <a:spcPts val="1200"/>
              </a:spcAft>
              <a:buSzPts val="1018"/>
              <a:buNone/>
            </a:pPr>
            <a:r>
              <a:t/>
            </a:r>
            <a:endParaRPr sz="1765">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Installation and Setup</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rPr b="1" lang="en" sz="1200">
                <a:solidFill>
                  <a:schemeClr val="dk1"/>
                </a:solidFill>
              </a:rPr>
              <a:t>Step-by-Step Guide:</a:t>
            </a:r>
            <a:endParaRPr b="1" sz="1200">
              <a:solidFill>
                <a:schemeClr val="dk1"/>
              </a:solidFill>
            </a:endParaRPr>
          </a:p>
          <a:p>
            <a:pPr indent="-304800" lvl="0" marL="1371600" rtl="0" algn="l">
              <a:spcBef>
                <a:spcPts val="1200"/>
              </a:spcBef>
              <a:spcAft>
                <a:spcPts val="0"/>
              </a:spcAft>
              <a:buClr>
                <a:schemeClr val="dk1"/>
              </a:buClr>
              <a:buSzPts val="1200"/>
              <a:buChar char="●"/>
            </a:pPr>
            <a:r>
              <a:rPr b="1" lang="en" sz="1200">
                <a:solidFill>
                  <a:schemeClr val="dk1"/>
                </a:solidFill>
              </a:rPr>
              <a:t>Step 1:</a:t>
            </a:r>
            <a:r>
              <a:rPr lang="en" sz="1200">
                <a:solidFill>
                  <a:schemeClr val="dk1"/>
                </a:solidFill>
              </a:rPr>
              <a:t> Go to Tableau Public website and download the installer.</a:t>
            </a:r>
            <a:endParaRPr sz="1200">
              <a:solidFill>
                <a:schemeClr val="dk1"/>
              </a:solidFill>
            </a:endParaRPr>
          </a:p>
          <a:p>
            <a:pPr indent="-304800" lvl="0" marL="1371600" rtl="0" algn="l">
              <a:spcBef>
                <a:spcPts val="0"/>
              </a:spcBef>
              <a:spcAft>
                <a:spcPts val="0"/>
              </a:spcAft>
              <a:buClr>
                <a:schemeClr val="dk1"/>
              </a:buClr>
              <a:buSzPts val="1200"/>
              <a:buChar char="●"/>
            </a:pPr>
            <a:r>
              <a:rPr b="1" lang="en" sz="1200">
                <a:solidFill>
                  <a:schemeClr val="dk1"/>
                </a:solidFill>
              </a:rPr>
              <a:t>Step 2:</a:t>
            </a:r>
            <a:r>
              <a:rPr lang="en" sz="1200">
                <a:solidFill>
                  <a:schemeClr val="dk1"/>
                </a:solidFill>
              </a:rPr>
              <a:t> Run the installer and follow the on-screen instructions.</a:t>
            </a:r>
            <a:endParaRPr sz="1200">
              <a:solidFill>
                <a:schemeClr val="dk1"/>
              </a:solidFill>
            </a:endParaRPr>
          </a:p>
          <a:p>
            <a:pPr indent="-304800" lvl="0" marL="1371600" rtl="0" algn="l">
              <a:spcBef>
                <a:spcPts val="0"/>
              </a:spcBef>
              <a:spcAft>
                <a:spcPts val="0"/>
              </a:spcAft>
              <a:buClr>
                <a:schemeClr val="dk1"/>
              </a:buClr>
              <a:buSzPts val="1200"/>
              <a:buChar char="●"/>
            </a:pPr>
            <a:r>
              <a:rPr b="1" lang="en" sz="1200">
                <a:solidFill>
                  <a:schemeClr val="dk1"/>
                </a:solidFill>
              </a:rPr>
              <a:t>Step 3:</a:t>
            </a:r>
            <a:r>
              <a:rPr lang="en" sz="1200">
                <a:solidFill>
                  <a:schemeClr val="dk1"/>
                </a:solidFill>
              </a:rPr>
              <a:t> Once installed, launch Tableau Public and sign in with your Tableau Public account. If you don’t have one, you can create it for free.</a:t>
            </a:r>
            <a:endParaRPr sz="1200">
              <a:solidFill>
                <a:schemeClr val="dk1"/>
              </a:solidFill>
            </a:endParaRPr>
          </a:p>
          <a:p>
            <a:pPr indent="0" lvl="0" marL="914400" rtl="0" algn="l">
              <a:spcBef>
                <a:spcPts val="1200"/>
              </a:spcBef>
              <a:spcAft>
                <a:spcPts val="0"/>
              </a:spcAft>
              <a:buNone/>
            </a:pPr>
            <a:r>
              <a:rPr b="1" lang="en" sz="1200">
                <a:solidFill>
                  <a:schemeClr val="dk1"/>
                </a:solidFill>
              </a:rPr>
              <a:t>User Interface Overview:</a:t>
            </a:r>
            <a:endParaRPr b="1" sz="1200">
              <a:solidFill>
                <a:schemeClr val="dk1"/>
              </a:solidFill>
            </a:endParaRPr>
          </a:p>
          <a:p>
            <a:pPr indent="-304800" lvl="0" marL="1371600" rtl="0" algn="l">
              <a:spcBef>
                <a:spcPts val="1200"/>
              </a:spcBef>
              <a:spcAft>
                <a:spcPts val="0"/>
              </a:spcAft>
              <a:buClr>
                <a:schemeClr val="dk1"/>
              </a:buClr>
              <a:buSzPts val="1200"/>
              <a:buChar char="●"/>
            </a:pPr>
            <a:r>
              <a:rPr b="1" lang="en" sz="1200">
                <a:solidFill>
                  <a:schemeClr val="dk1"/>
                </a:solidFill>
              </a:rPr>
              <a:t>Sheets:</a:t>
            </a:r>
            <a:r>
              <a:rPr lang="en" sz="1200">
                <a:solidFill>
                  <a:schemeClr val="dk1"/>
                </a:solidFill>
              </a:rPr>
              <a:t> "Where individual visualizations are created. Each sheet can represent a different chart or graph."</a:t>
            </a:r>
            <a:endParaRPr sz="1200">
              <a:solidFill>
                <a:schemeClr val="dk1"/>
              </a:solidFill>
            </a:endParaRPr>
          </a:p>
          <a:p>
            <a:pPr indent="-304800" lvl="0" marL="1371600" rtl="0" algn="l">
              <a:spcBef>
                <a:spcPts val="0"/>
              </a:spcBef>
              <a:spcAft>
                <a:spcPts val="0"/>
              </a:spcAft>
              <a:buClr>
                <a:schemeClr val="dk1"/>
              </a:buClr>
              <a:buSzPts val="1200"/>
              <a:buChar char="●"/>
            </a:pPr>
            <a:r>
              <a:rPr b="1" lang="en" sz="1200">
                <a:solidFill>
                  <a:schemeClr val="dk1"/>
                </a:solidFill>
              </a:rPr>
              <a:t>Dashboards:</a:t>
            </a:r>
            <a:r>
              <a:rPr lang="en" sz="1200">
                <a:solidFill>
                  <a:schemeClr val="dk1"/>
                </a:solidFill>
              </a:rPr>
              <a:t> "Combine multiple sheets into a single, interactive view."</a:t>
            </a:r>
            <a:endParaRPr sz="1200">
              <a:solidFill>
                <a:schemeClr val="dk1"/>
              </a:solidFill>
            </a:endParaRPr>
          </a:p>
          <a:p>
            <a:pPr indent="-304800" lvl="0" marL="1371600" rtl="0" algn="l">
              <a:spcBef>
                <a:spcPts val="0"/>
              </a:spcBef>
              <a:spcAft>
                <a:spcPts val="0"/>
              </a:spcAft>
              <a:buClr>
                <a:schemeClr val="dk1"/>
              </a:buClr>
              <a:buSzPts val="1200"/>
              <a:buChar char="●"/>
            </a:pPr>
            <a:r>
              <a:rPr b="1" lang="en" sz="1200">
                <a:solidFill>
                  <a:schemeClr val="dk1"/>
                </a:solidFill>
              </a:rPr>
              <a:t>Stories:</a:t>
            </a:r>
            <a:r>
              <a:rPr lang="en" sz="1200">
                <a:solidFill>
                  <a:schemeClr val="dk1"/>
                </a:solidFill>
              </a:rPr>
              <a:t> "A sequence of dashboards or sheets to tell a data-driven story."</a:t>
            </a:r>
            <a:endParaRPr sz="19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 sz="2411"/>
              <a:t>Creating a Basic Visualization</a:t>
            </a:r>
            <a:endParaRPr b="1" sz="2411"/>
          </a:p>
          <a:p>
            <a:pPr indent="0" lvl="0" marL="457200" rtl="0" algn="l">
              <a:lnSpc>
                <a:spcPct val="115000"/>
              </a:lnSpc>
              <a:spcBef>
                <a:spcPts val="1200"/>
              </a:spcBef>
              <a:spcAft>
                <a:spcPts val="0"/>
              </a:spcAft>
              <a:buNone/>
            </a:pPr>
            <a:r>
              <a:t/>
            </a:r>
            <a:endParaRPr sz="1100">
              <a:solidFill>
                <a:srgbClr val="000000"/>
              </a:solidFill>
            </a:endParaRPr>
          </a:p>
          <a:p>
            <a:pPr indent="0" lvl="0" marL="0" rtl="0" algn="l">
              <a:spcBef>
                <a:spcPts val="1200"/>
              </a:spcBef>
              <a:spcAft>
                <a:spcPts val="0"/>
              </a:spcAft>
              <a:buNone/>
            </a:pPr>
            <a:r>
              <a:t/>
            </a:r>
            <a:endParaRPr/>
          </a:p>
        </p:txBody>
      </p:sp>
      <p:sp>
        <p:nvSpPr>
          <p:cNvPr id="178" name="Google Shape;17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chemeClr val="dk1"/>
                </a:solidFill>
              </a:rPr>
              <a:t>Demo Overview:</a:t>
            </a:r>
            <a:endParaRPr b="1" sz="1200">
              <a:solidFill>
                <a:schemeClr val="dk1"/>
              </a:solidFill>
            </a:endParaRPr>
          </a:p>
          <a:p>
            <a:pPr indent="-304800" lvl="0" marL="457200" rtl="0" algn="l">
              <a:spcBef>
                <a:spcPts val="1200"/>
              </a:spcBef>
              <a:spcAft>
                <a:spcPts val="0"/>
              </a:spcAft>
              <a:buClr>
                <a:schemeClr val="dk1"/>
              </a:buClr>
              <a:buSzPts val="1200"/>
              <a:buChar char="●"/>
            </a:pPr>
            <a:r>
              <a:rPr lang="en" sz="1200">
                <a:solidFill>
                  <a:schemeClr val="dk1"/>
                </a:solidFill>
              </a:rPr>
              <a:t>"We will create a simple bar chart to analyze sales data across different regions."</a:t>
            </a:r>
            <a:endParaRPr sz="1200">
              <a:solidFill>
                <a:schemeClr val="dk1"/>
              </a:solidFill>
            </a:endParaRPr>
          </a:p>
          <a:p>
            <a:pPr indent="0" lvl="0" marL="0" rtl="0" algn="l">
              <a:spcBef>
                <a:spcPts val="1200"/>
              </a:spcBef>
              <a:spcAft>
                <a:spcPts val="0"/>
              </a:spcAft>
              <a:buNone/>
            </a:pPr>
            <a:r>
              <a:rPr b="1" lang="en" sz="1200">
                <a:solidFill>
                  <a:schemeClr val="dk1"/>
                </a:solidFill>
              </a:rPr>
              <a:t>Step-by-Step Demonstration:</a:t>
            </a:r>
            <a:endParaRPr b="1" sz="1200">
              <a:solidFill>
                <a:schemeClr val="dk1"/>
              </a:solidFill>
            </a:endParaRPr>
          </a:p>
          <a:p>
            <a:pPr indent="-304800" lvl="0" marL="457200" rtl="0" algn="l">
              <a:spcBef>
                <a:spcPts val="1200"/>
              </a:spcBef>
              <a:spcAft>
                <a:spcPts val="0"/>
              </a:spcAft>
              <a:buClr>
                <a:schemeClr val="dk1"/>
              </a:buClr>
              <a:buSzPts val="1200"/>
              <a:buChar char="●"/>
            </a:pPr>
            <a:r>
              <a:rPr b="1" lang="en" sz="1200">
                <a:solidFill>
                  <a:schemeClr val="dk1"/>
                </a:solidFill>
              </a:rPr>
              <a:t>Step 1:</a:t>
            </a:r>
            <a:r>
              <a:rPr lang="en" sz="1200">
                <a:solidFill>
                  <a:schemeClr val="dk1"/>
                </a:solidFill>
              </a:rPr>
              <a:t> Import data: "Click on 'Connect to Data,' then select a CSV or Excel file containing your data."</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Step 2:</a:t>
            </a:r>
            <a:r>
              <a:rPr lang="en" sz="1200">
                <a:solidFill>
                  <a:schemeClr val="dk1"/>
                </a:solidFill>
              </a:rPr>
              <a:t> Creating the Chart: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Drag the 'Region' field to the 'Rows' shelf.</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Drag the 'Sales' field to the 'Columns' shelf.</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Tableau automatically generates a bar chart showing sales by region.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Step 3:</a:t>
            </a:r>
            <a:r>
              <a:rPr lang="en" sz="1200">
                <a:solidFill>
                  <a:schemeClr val="dk1"/>
                </a:solidFill>
              </a:rPr>
              <a:t> Customizing the Chart:</a:t>
            </a:r>
            <a:endParaRPr sz="1200">
              <a:solidFill>
                <a:schemeClr val="dk1"/>
              </a:solidFill>
            </a:endParaRPr>
          </a:p>
          <a:p>
            <a:pPr indent="-304800" lvl="1" marL="914400" rtl="0" algn="l">
              <a:spcBef>
                <a:spcPts val="0"/>
              </a:spcBef>
              <a:spcAft>
                <a:spcPts val="0"/>
              </a:spcAft>
              <a:buClr>
                <a:schemeClr val="dk1"/>
              </a:buClr>
              <a:buSzPts val="1200"/>
              <a:buChar char="○"/>
            </a:pPr>
            <a:r>
              <a:rPr lang="en" sz="1200">
                <a:solidFill>
                  <a:schemeClr val="dk1"/>
                </a:solidFill>
              </a:rPr>
              <a:t>Add labels, change colors, and sort data to enhance clarity and aesthetics.</a:t>
            </a:r>
            <a:endParaRPr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