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80" r:id="rId2"/>
    <p:sldId id="257" r:id="rId3"/>
    <p:sldId id="269" r:id="rId4"/>
    <p:sldId id="271" r:id="rId5"/>
    <p:sldId id="261" r:id="rId6"/>
    <p:sldId id="270" r:id="rId7"/>
    <p:sldId id="263" r:id="rId8"/>
    <p:sldId id="272" r:id="rId9"/>
    <p:sldId id="273" r:id="rId10"/>
    <p:sldId id="275" r:id="rId11"/>
    <p:sldId id="276" r:id="rId12"/>
    <p:sldId id="259" r:id="rId13"/>
    <p:sldId id="265" r:id="rId14"/>
    <p:sldId id="266" r:id="rId15"/>
    <p:sldId id="267" r:id="rId16"/>
    <p:sldId id="264" r:id="rId17"/>
    <p:sldId id="277" r:id="rId18"/>
    <p:sldId id="278" r:id="rId19"/>
    <p:sldId id="279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0D97"/>
    <a:srgbClr val="0000CC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1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91" y="3272488"/>
            <a:ext cx="8067368" cy="884898"/>
          </a:xfrm>
        </p:spPr>
        <p:txBody>
          <a:bodyPr>
            <a:normAutofit/>
          </a:bodyPr>
          <a:lstStyle/>
          <a:p>
            <a:pPr rtl="1"/>
            <a:r>
              <a:rPr lang="fa-IR" altLang="ru-RU" b="1" dirty="0">
                <a:cs typeface="B Nazanin" panose="00000400000000000000" pitchFamily="2" charset="-78"/>
              </a:rPr>
              <a:t>استفاده از شبکه </a:t>
            </a:r>
            <a:r>
              <a:rPr lang="en-US" altLang="ru-RU" b="1" dirty="0">
                <a:cs typeface="B Nazanin" panose="00000400000000000000" pitchFamily="2" charset="-78"/>
              </a:rPr>
              <a:t>ResNet</a:t>
            </a:r>
            <a:r>
              <a:rPr lang="fa-IR" altLang="ru-RU" b="1" dirty="0">
                <a:cs typeface="B Nazanin" panose="00000400000000000000" pitchFamily="2" charset="-78"/>
              </a:rPr>
              <a:t> در دسته بندی تصاویر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4306524"/>
            <a:ext cx="9042399" cy="730043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fa-IR" altLang="ru-RU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استاد: جناب دکتر طالبی</a:t>
            </a:r>
          </a:p>
          <a:p>
            <a:pPr algn="r" rtl="1"/>
            <a:r>
              <a:rPr lang="fa-IR" altLang="ru-RU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(دانشکده مهندسی برق دانشگاه امیرکبیر)</a:t>
            </a:r>
          </a:p>
          <a:p>
            <a:pPr algn="r" rtl="1"/>
            <a:r>
              <a:rPr lang="fa-IR" altLang="ru-RU" sz="1400" b="1" dirty="0">
                <a:solidFill>
                  <a:schemeClr val="bg1"/>
                </a:solidFill>
                <a:cs typeface="B Nazanin" panose="00000400000000000000" pitchFamily="2" charset="-78"/>
              </a:rPr>
              <a:t>اعضای گروه: محمد عرب زاده،محمدعرشیا ثمودی،نیلوفر توحدی،مهبان  قلی جعفری</a:t>
            </a:r>
            <a:endParaRPr lang="en-US" altLang="ru-RU" sz="1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A955E-C264-4030-87C4-DAE02C891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" y="4114858"/>
            <a:ext cx="1485001" cy="9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8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131" y="1010768"/>
            <a:ext cx="8093365" cy="763525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تفاوت شبکه عصبی کانولوشنی و </a:t>
            </a:r>
            <a:r>
              <a:rPr lang="en-US" dirty="0">
                <a:cs typeface="B Nazanin" panose="00000400000000000000" pitchFamily="2" charset="-78"/>
              </a:rPr>
              <a:t>MLP</a:t>
            </a:r>
            <a:b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</a:br>
            <a:endParaRPr lang="en-US" dirty="0">
              <a:effectLst/>
              <a:cs typeface="B Nazanin" panose="00000400000000000000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68974"/>
            <a:ext cx="4040188" cy="631371"/>
          </a:xfrm>
        </p:spPr>
        <p:txBody>
          <a:bodyPr/>
          <a:lstStyle/>
          <a:p>
            <a:pPr rtl="1"/>
            <a:r>
              <a:rPr lang="en-US" b="0" dirty="0"/>
              <a:t>CNN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300345"/>
            <a:ext cx="4040188" cy="2888343"/>
          </a:xfrm>
        </p:spPr>
        <p:txBody>
          <a:bodyPr>
            <a:noAutofit/>
          </a:bodyPr>
          <a:lstStyle/>
          <a:p>
            <a:pPr algn="just" rtl="1"/>
            <a:r>
              <a:rPr lang="fa-IR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این شبکه‌ها برای ورودی‌های با ساختار ماتریسی (دوبعدی و سه‌بعدی) به‌خوبی کار می‌کنند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</a:p>
          <a:p>
            <a:pPr algn="justLow" rtl="1">
              <a:spcBef>
                <a:spcPts val="0"/>
              </a:spcBef>
            </a:pPr>
            <a:r>
              <a:rPr lang="fa-IR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ساختار ورودی را عوض نمی‌کند و به ارتباط بین پیکسل‌های همسایه اهمیت می‌دهد.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justLow" rtl="1">
              <a:spcBef>
                <a:spcPts val="0"/>
              </a:spcBef>
            </a:pPr>
            <a:r>
              <a:rPr lang="fa-IR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ارتباط پیکسل‌هاست که یک تصویر را تشکیل می‌دهد. 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806859"/>
            <a:ext cx="4041775" cy="493486"/>
          </a:xfrm>
        </p:spPr>
        <p:txBody>
          <a:bodyPr/>
          <a:lstStyle/>
          <a:p>
            <a:pPr rtl="1"/>
            <a:r>
              <a:rPr lang="en-US" b="0" dirty="0"/>
              <a:t>MLP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300345"/>
            <a:ext cx="4041775" cy="2960913"/>
          </a:xfrm>
        </p:spPr>
        <p:txBody>
          <a:bodyPr>
            <a:normAutofit fontScale="92500"/>
          </a:bodyPr>
          <a:lstStyle/>
          <a:p>
            <a:pPr algn="just" rtl="1"/>
            <a:r>
              <a:rPr lang="ar-DZ" sz="2000" dirty="0">
                <a:cs typeface="B Nazanin" panose="00000400000000000000" pitchFamily="2" charset="-78"/>
              </a:rPr>
              <a:t>‌‌‌</a:t>
            </a:r>
            <a:r>
              <a:rPr lang="fa-IR" sz="2000" dirty="0">
                <a:cs typeface="B Nazanin" panose="00000400000000000000" pitchFamily="2" charset="-78"/>
              </a:rPr>
              <a:t>۱۰۰۰۰ </a:t>
            </a:r>
            <a:r>
              <a:rPr lang="ar-DZ" sz="2000" dirty="0">
                <a:cs typeface="B Nazanin" panose="00000400000000000000" pitchFamily="2" charset="-78"/>
              </a:rPr>
              <a:t>نورون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ar-DZ" sz="2000" dirty="0">
                <a:cs typeface="B Nazanin" panose="00000400000000000000" pitchFamily="2" charset="-78"/>
              </a:rPr>
              <a:t>‌برای‌‌</a:t>
            </a:r>
            <a:r>
              <a:rPr lang="fa-IR" sz="2000" dirty="0">
                <a:cs typeface="B Nazanin" panose="00000400000000000000" pitchFamily="2" charset="-78"/>
              </a:rPr>
              <a:t> لایه ورودی شبکه نیاز است.</a:t>
            </a:r>
          </a:p>
          <a:p>
            <a:pPr algn="just" rtl="1">
              <a:spcBef>
                <a:spcPts val="0"/>
              </a:spcBef>
            </a:pPr>
            <a:r>
              <a:rPr lang="fa-IR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اضافه کردن نورون و لایه بیشتر به این شبکه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MLP</a:t>
            </a:r>
            <a:r>
              <a:rPr lang="fa-IR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باعث می‌شود شبکه ما شامل حجم بزرگی از پارامترها شود، محاسباتش هزینه‌بر باشد و البته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Overfitting</a:t>
            </a:r>
            <a:r>
              <a:rPr lang="fa-IR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اتفاق بیفتد.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sz="22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ساختار داده‌های ورودی را عوض می‌کند و یک ماتریس دوبعدی 100×100 را تبدیل به یک بردار به ابعاد 10000 می‌کند. </a:t>
            </a:r>
            <a:br>
              <a:rPr lang="ar-DZ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CFDE9-93DF-4158-BDAB-3E44686D7B81}"/>
              </a:ext>
            </a:extLst>
          </p:cNvPr>
          <p:cNvSpPr txBox="1"/>
          <p:nvPr/>
        </p:nvSpPr>
        <p:spPr>
          <a:xfrm>
            <a:off x="4011264" y="1441246"/>
            <a:ext cx="4586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8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فرض: ورودی ۱۰۰۰۰ پیکسلی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معماری شبکه عصبی کانولوشن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r" rtl="1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ar-SA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لایه ورودی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Input layer</a:t>
            </a:r>
            <a:r>
              <a:rPr lang="ar-SA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)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algn="r" rtl="1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ar-SA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لایه کانولوشن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Convolutional layer</a:t>
            </a:r>
            <a:r>
              <a:rPr lang="ar-SA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)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algn="r" rtl="1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ar-SA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لایه غیرخطی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Non-linear activation function</a:t>
            </a:r>
            <a:r>
              <a:rPr lang="ar-SA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) (معمولا تابع غیرخطی را همراه با لایه کانولوشنی یک‌جا نشان می‌دهند)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algn="r" rtl="1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ar-SA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لایه پولینگ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Pooling layer</a:t>
            </a:r>
            <a:r>
              <a:rPr lang="ar-SA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)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ar-SA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لایه فولی کانکتد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Fully connected layer</a:t>
            </a:r>
            <a:r>
              <a:rPr lang="ar-SA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) </a:t>
            </a:r>
            <a:endParaRPr lang="fa-IR" sz="2000" dirty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sz="2000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03" y="3331535"/>
            <a:ext cx="4620703" cy="1539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08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4C1BE28-88AF-40E9-B954-252CE02B6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31888"/>
            <a:ext cx="6881293" cy="3556610"/>
          </a:xfrm>
        </p:spPr>
        <p:txBody>
          <a:bodyPr/>
          <a:lstStyle/>
          <a:p>
            <a:pPr algn="just" rtl="1"/>
            <a:r>
              <a:rPr lang="ar-DZ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شبکه‌ی</a:t>
            </a:r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کانولوشنی</a:t>
            </a:r>
            <a:r>
              <a:rPr lang="ar-DZ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رزنت </a:t>
            </a:r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(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Residual Network</a:t>
            </a:r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) </a:t>
            </a:r>
            <a:r>
              <a:rPr lang="ar-DZ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یکی از شبکه‌های عمیق معروف است.</a:t>
            </a:r>
            <a:endParaRPr lang="fa-I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  <a:p>
            <a:pPr algn="just" rtl="1"/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این شبکه در سال ۲۰۱۵ معرفی شد.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  <a:p>
            <a:pPr algn="just" rtl="1"/>
            <a:r>
              <a:rPr lang="ar-DZ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مدل رزنت تاکنون یکی از محبوب‌ترین و</a:t>
            </a:r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ar-DZ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موفق‌ترین مدل‌های یادگیری عمیق بوده است. </a:t>
            </a:r>
            <a:endParaRPr lang="fa-I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  <a:p>
            <a:pPr algn="just" rtl="1"/>
            <a:r>
              <a:rPr lang="ar-DZ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دلیل موفقیت شبکه‌</a:t>
            </a:r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ar-DZ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رزنت این است که به ما امکان آموزش شبکه‌های عصبی بسیار عمیق با بیش از ۱۵۰ لایه را </a:t>
            </a:r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می‌دهد.</a:t>
            </a:r>
          </a:p>
          <a:p>
            <a:pPr algn="just" rtl="1"/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م</a:t>
            </a:r>
            <a:r>
              <a:rPr lang="ar-DZ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شکل محوشدگی گرادیان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(Vanishing Gradient)،</a:t>
            </a:r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در گذشته مشکل ایجاد </a:t>
            </a:r>
            <a:r>
              <a:rPr lang="fa-IR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می‌کرد</a:t>
            </a:r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؛ اما در شبکه‌ی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ResNet</a:t>
            </a:r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این مشکل حل شده است.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454991-9437-4890-9157-699E969895EF}"/>
              </a:ext>
            </a:extLst>
          </p:cNvPr>
          <p:cNvSpPr txBox="1">
            <a:spLocks/>
          </p:cNvSpPr>
          <p:nvPr/>
        </p:nvSpPr>
        <p:spPr>
          <a:xfrm>
            <a:off x="1734344" y="406537"/>
            <a:ext cx="6805594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شبکه‌ی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ResNet</a:t>
            </a:r>
            <a:r>
              <a:rPr lang="fa-I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چیست و ساختار آن چگونه است؟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38E9175-17A1-4875-BF45-B132384F9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44" y="1314449"/>
            <a:ext cx="4286194" cy="2976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01E78E-40EF-4C7A-8030-795EE678EEB8}"/>
                  </a:ext>
                </a:extLst>
              </p:cNvPr>
              <p:cNvSpPr txBox="1"/>
              <p:nvPr/>
            </p:nvSpPr>
            <p:spPr>
              <a:xfrm>
                <a:off x="1339094" y="1314450"/>
                <a:ext cx="337185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r" rtl="1">
                  <a:buFont typeface="Wingdings" panose="05000000000000000000" pitchFamily="2" charset="2"/>
                  <a:buChar char="v"/>
                </a:pPr>
                <a:r>
                  <a:rPr lang="fa-IR" dirty="0">
                    <a:solidFill>
                      <a:schemeClr val="tx2">
                        <a:lumMod val="75000"/>
                      </a:schemeClr>
                    </a:solidFill>
                    <a:cs typeface="B Nazanin" panose="00000400000000000000" pitchFamily="2" charset="-78"/>
                  </a:rPr>
                  <a:t>اتصال ورودی به خروجی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v"/>
                </a:pPr>
                <a:endParaRPr lang="fa-IR" dirty="0">
                  <a:solidFill>
                    <a:schemeClr val="tx2">
                      <a:lumMod val="75000"/>
                    </a:schemeClr>
                  </a:solidFill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v"/>
                </a:pPr>
                <a:r>
                  <a:rPr lang="fa-IR" dirty="0">
                    <a:solidFill>
                      <a:schemeClr val="tx2">
                        <a:lumMod val="75000"/>
                      </a:schemeClr>
                    </a:solidFill>
                    <a:cs typeface="B Nazanin" panose="00000400000000000000" pitchFamily="2" charset="-78"/>
                  </a:rPr>
                  <a:t>در نظر نگرفتن لایه های میانی و پنهان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v"/>
                </a:pPr>
                <a:endParaRPr lang="fa-IR" dirty="0">
                  <a:solidFill>
                    <a:schemeClr val="tx2">
                      <a:lumMod val="75000"/>
                    </a:schemeClr>
                  </a:solidFill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v"/>
                </a:pPr>
                <a:r>
                  <a:rPr lang="fa-IR" dirty="0">
                    <a:solidFill>
                      <a:schemeClr val="tx2">
                        <a:lumMod val="75000"/>
                      </a:schemeClr>
                    </a:solidFill>
                    <a:cs typeface="B Nazanin" panose="00000400000000000000" pitchFamily="2" charset="-78"/>
                  </a:rPr>
                  <a:t>برابر قرار دادن ورودی خروجی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cs typeface="B Nazanin" panose="00000400000000000000" pitchFamily="2" charset="-78"/>
                  </a:rPr>
                  <a:t>Y=X </a:t>
                </a:r>
              </a:p>
              <a:p>
                <a:pPr marL="285750" indent="-285750" algn="r" rtl="1"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tx2">
                      <a:lumMod val="75000"/>
                    </a:schemeClr>
                  </a:solidFill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0</m:t>
                    </m:r>
                  </m:oMath>
                </a14:m>
                <a:endParaRPr lang="fa-IR" dirty="0">
                  <a:solidFill>
                    <a:schemeClr val="tx2">
                      <a:lumMod val="75000"/>
                    </a:schemeClr>
                  </a:solidFill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tx2">
                      <a:lumMod val="75000"/>
                    </a:schemeClr>
                  </a:solidFill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01E78E-40EF-4C7A-8030-795EE678E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094" y="1314450"/>
                <a:ext cx="3371850" cy="2308324"/>
              </a:xfrm>
              <a:prstGeom prst="rect">
                <a:avLst/>
              </a:prstGeom>
              <a:blipFill>
                <a:blip r:embed="rId3"/>
                <a:stretch>
                  <a:fillRect t="-1852" r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DB1D9FD3-AE2F-4655-8946-FC7F4760B2E5}"/>
              </a:ext>
            </a:extLst>
          </p:cNvPr>
          <p:cNvSpPr txBox="1">
            <a:spLocks/>
          </p:cNvSpPr>
          <p:nvPr/>
        </p:nvSpPr>
        <p:spPr>
          <a:xfrm>
            <a:off x="1734344" y="406537"/>
            <a:ext cx="6805594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نحوه عملکرد شبکه‌ی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ResNet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7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C5F309-E3C6-40A6-9B9F-10DBD8D24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76" y="1495010"/>
            <a:ext cx="7469983" cy="1249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B147A0-EA9E-4D72-90B9-A685D5F378BD}"/>
              </a:ext>
            </a:extLst>
          </p:cNvPr>
          <p:cNvSpPr txBox="1"/>
          <p:nvPr/>
        </p:nvSpPr>
        <p:spPr>
          <a:xfrm>
            <a:off x="4165600" y="3128772"/>
            <a:ext cx="4906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هر خروجی ورودی لایه بعد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خطوط ممتد برای اتصال ورودی به خروجی 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خطوط منقطع برای اتصال ورودی به خروجی با ابعاد متفاوت 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2D75FA-4EF7-46DB-9E18-725EA1EC51DF}"/>
              </a:ext>
            </a:extLst>
          </p:cNvPr>
          <p:cNvSpPr txBox="1">
            <a:spLocks/>
          </p:cNvSpPr>
          <p:nvPr/>
        </p:nvSpPr>
        <p:spPr>
          <a:xfrm>
            <a:off x="1734344" y="406537"/>
            <a:ext cx="6805594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نحوه عملکرد شبکه‌ی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ResNet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50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ED57-CBF4-496D-B548-41942FD1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026" y="206511"/>
            <a:ext cx="6805594" cy="725349"/>
          </a:xfrm>
        </p:spPr>
        <p:txBody>
          <a:bodyPr/>
          <a:lstStyle/>
          <a:p>
            <a:pPr algn="r" rtl="1"/>
            <a:r>
              <a:rPr lang="ar-KW" dirty="0">
                <a:solidFill>
                  <a:schemeClr val="tx2">
                    <a:lumMod val="75000"/>
                  </a:schemeClr>
                </a:solidFill>
                <a:cs typeface="B Nazanin" panose="00000400000000000000" pitchFamily="2" charset="-78"/>
              </a:rPr>
              <a:t>بلوك</a:t>
            </a:r>
            <a:r>
              <a:rPr lang="fa-IR" dirty="0">
                <a:solidFill>
                  <a:schemeClr val="tx2">
                    <a:lumMod val="75000"/>
                  </a:schemeClr>
                </a:solidFill>
                <a:cs typeface="B Nazanin" panose="00000400000000000000" pitchFamily="2" charset="-78"/>
              </a:rPr>
              <a:t>‌</a:t>
            </a:r>
            <a:r>
              <a:rPr lang="ar-KW" dirty="0">
                <a:solidFill>
                  <a:schemeClr val="tx2">
                    <a:lumMod val="75000"/>
                  </a:schemeClr>
                </a:solidFill>
                <a:cs typeface="B Nazanin" panose="00000400000000000000" pitchFamily="2" charset="-78"/>
              </a:rPr>
              <a:t>ها شبكه عصبي ر</a:t>
            </a:r>
            <a:r>
              <a:rPr lang="fa-IR" dirty="0">
                <a:solidFill>
                  <a:schemeClr val="tx2">
                    <a:lumMod val="75000"/>
                  </a:schemeClr>
                </a:solidFill>
                <a:cs typeface="B Nazanin" panose="00000400000000000000" pitchFamily="2" charset="-78"/>
              </a:rPr>
              <a:t>زنت</a:t>
            </a:r>
            <a:endParaRPr lang="en-US" dirty="0">
              <a:solidFill>
                <a:schemeClr val="tx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8FBC7C-AEAA-47C8-8B23-69005382A0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26" y="984116"/>
            <a:ext cx="5954095" cy="38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95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0A80AC-16C5-43E2-9B51-914B0EDD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42" y="206511"/>
            <a:ext cx="8061778" cy="725349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tx2">
                    <a:lumMod val="75000"/>
                  </a:schemeClr>
                </a:solidFill>
                <a:cs typeface="B Nazanin" panose="00000400000000000000" pitchFamily="2" charset="-78"/>
              </a:rPr>
              <a:t>پیاده‌سازی شبکه‌ی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B Nazanin" panose="00000400000000000000" pitchFamily="2" charset="-78"/>
              </a:rPr>
              <a:t>ResNet</a:t>
            </a:r>
            <a:r>
              <a:rPr lang="fa-IR" dirty="0">
                <a:solidFill>
                  <a:schemeClr val="tx2">
                    <a:lumMod val="75000"/>
                  </a:schemeClr>
                </a:solidFill>
                <a:cs typeface="B Nazanin" panose="00000400000000000000" pitchFamily="2" charset="-78"/>
              </a:rPr>
              <a:t> بر روی دیتاست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B Nazanin" panose="00000400000000000000" pitchFamily="2" charset="-78"/>
              </a:rPr>
              <a:t>CIFAR-10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60095C9-FC43-472B-8B2A-C9EBF4CD3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797" y="1008497"/>
            <a:ext cx="5071878" cy="392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099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0A80AC-16C5-43E2-9B51-914B0EDD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42" y="206511"/>
            <a:ext cx="8061778" cy="725349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solidFill>
                  <a:schemeClr val="tx2">
                    <a:lumMod val="75000"/>
                  </a:schemeClr>
                </a:solidFill>
                <a:cs typeface="B Nazanin" panose="00000400000000000000" pitchFamily="2" charset="-78"/>
              </a:rPr>
              <a:t>ساختار کلی مدل</a:t>
            </a:r>
            <a:endParaRPr lang="en-US" dirty="0">
              <a:solidFill>
                <a:schemeClr val="tx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F376C-A8D2-49DA-8422-7D169FF95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89" y="268848"/>
            <a:ext cx="3892845" cy="46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05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0A80AC-16C5-43E2-9B51-914B0EDD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42" y="206511"/>
            <a:ext cx="8061778" cy="725349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solidFill>
                  <a:schemeClr val="tx2">
                    <a:lumMod val="75000"/>
                  </a:schemeClr>
                </a:solidFill>
                <a:cs typeface="B Nazanin" panose="00000400000000000000" pitchFamily="2" charset="-78"/>
              </a:rPr>
              <a:t>نتایج بر روی داده‌های تست</a:t>
            </a:r>
            <a:endParaRPr lang="en-US" dirty="0">
              <a:solidFill>
                <a:schemeClr val="tx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B3997B-3721-46EE-98D5-363A94194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125" y="1066475"/>
            <a:ext cx="4389290" cy="39666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ED0A23-E5F8-40C7-BB10-1F41127DCAFF}"/>
              </a:ext>
            </a:extLst>
          </p:cNvPr>
          <p:cNvSpPr txBox="1"/>
          <p:nvPr/>
        </p:nvSpPr>
        <p:spPr>
          <a:xfrm>
            <a:off x="4104656" y="1138371"/>
            <a:ext cx="490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میانگین دقت پیش‌بینی: 82 درصد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5119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CBA96-AC65-4E7E-B62E-C9EC53E112BB}"/>
              </a:ext>
            </a:extLst>
          </p:cNvPr>
          <p:cNvSpPr txBox="1"/>
          <p:nvPr/>
        </p:nvSpPr>
        <p:spPr>
          <a:xfrm>
            <a:off x="942975" y="2310140"/>
            <a:ext cx="704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chemeClr val="bg1"/>
                </a:solidFill>
                <a:cs typeface="B Nazanin" panose="00000400000000000000" pitchFamily="2" charset="-78"/>
              </a:rPr>
              <a:t>از توجه شما سپاس‌گزاریم</a:t>
            </a:r>
            <a:r>
              <a:rPr lang="en-US" sz="2800" dirty="0">
                <a:solidFill>
                  <a:schemeClr val="bg1"/>
                </a:solidFill>
                <a:cs typeface="B Nazanin" panose="00000400000000000000" pitchFamily="2" charset="-7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7590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4100"/>
            <a:ext cx="8259098" cy="763526"/>
          </a:xfrm>
        </p:spPr>
        <p:txBody>
          <a:bodyPr>
            <a:normAutofit/>
          </a:bodyPr>
          <a:lstStyle/>
          <a:p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فهرست مطالب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0814E-EE91-498B-97FA-C01912248AE2}"/>
              </a:ext>
            </a:extLst>
          </p:cNvPr>
          <p:cNvSpPr txBox="1"/>
          <p:nvPr/>
        </p:nvSpPr>
        <p:spPr>
          <a:xfrm>
            <a:off x="148856" y="1125859"/>
            <a:ext cx="86461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معرفی شبکه های عصبی عمیق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محوشدگی گرادیان 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(vanishing gradient)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معرفی شبکه‌های کانولوشنی </a:t>
            </a:r>
          </a:p>
          <a:p>
            <a:pPr marL="742950" lvl="1" indent="-285750" algn="r" rtl="1">
              <a:buFont typeface="Wingdings" panose="05000000000000000000" pitchFamily="2" charset="2"/>
              <a:buChar char="v"/>
            </a:pPr>
            <a:r>
              <a:rPr lang="ar-DZ" dirty="0">
                <a:solidFill>
                  <a:schemeClr val="bg1"/>
                </a:solidFill>
                <a:effectLst/>
                <a:cs typeface="B Nazanin" panose="00000400000000000000" pitchFamily="2" charset="-78"/>
              </a:rPr>
              <a:t>عملکرد شبکه عصبی کان</a:t>
            </a:r>
            <a:r>
              <a:rPr lang="fa-IR" dirty="0">
                <a:solidFill>
                  <a:schemeClr val="bg1"/>
                </a:solidFill>
                <a:effectLst/>
                <a:cs typeface="B Nazanin" panose="00000400000000000000" pitchFamily="2" charset="-78"/>
              </a:rPr>
              <a:t>و</a:t>
            </a:r>
            <a:r>
              <a:rPr lang="ar-DZ" dirty="0">
                <a:solidFill>
                  <a:schemeClr val="bg1"/>
                </a:solidFill>
                <a:effectLst/>
                <a:cs typeface="B Nazanin" panose="00000400000000000000" pitchFamily="2" charset="-78"/>
              </a:rPr>
              <a:t>لوشنی</a:t>
            </a:r>
            <a:r>
              <a:rPr lang="ar-DZ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تفاوت شبکه عصبی کانولوشنی</a:t>
            </a:r>
          </a:p>
          <a:p>
            <a:pPr marL="742950" lvl="1" indent="-285750" algn="r" rtl="1"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معماری شبکه عصبی کانولوشنی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شبکه‌ی رزنت 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(Resnet)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چیست و ساختار آن چگونه است؟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نحوه عملکرد شبکه رزنت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(Resnet)</a:t>
            </a:r>
          </a:p>
          <a:p>
            <a:pPr marL="742950" lvl="1" indent="-285750" algn="r" rtl="1">
              <a:buFont typeface="Wingdings" panose="05000000000000000000" pitchFamily="2" charset="2"/>
              <a:buChar char="v"/>
            </a:pPr>
            <a:r>
              <a:rPr lang="ar-KW" dirty="0">
                <a:solidFill>
                  <a:schemeClr val="bg1"/>
                </a:solidFill>
                <a:cs typeface="B Nazanin" panose="00000400000000000000" pitchFamily="2" charset="-78"/>
              </a:rPr>
              <a:t>بلوك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‌</a:t>
            </a:r>
            <a:r>
              <a:rPr lang="ar-KW" dirty="0">
                <a:solidFill>
                  <a:schemeClr val="bg1"/>
                </a:solidFill>
                <a:cs typeface="B Nazanin" panose="00000400000000000000" pitchFamily="2" charset="-78"/>
              </a:rPr>
              <a:t>ها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ی</a:t>
            </a:r>
            <a:r>
              <a:rPr lang="ar-KW" dirty="0">
                <a:solidFill>
                  <a:schemeClr val="bg1"/>
                </a:solidFill>
                <a:cs typeface="B Nazanin" panose="00000400000000000000" pitchFamily="2" charset="-78"/>
              </a:rPr>
              <a:t> شبكه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‌ی</a:t>
            </a:r>
            <a:r>
              <a:rPr lang="ar-KW" dirty="0">
                <a:solidFill>
                  <a:schemeClr val="bg1"/>
                </a:solidFill>
                <a:cs typeface="B Nazanin" panose="00000400000000000000" pitchFamily="2" charset="-78"/>
              </a:rPr>
              <a:t> عصبي ر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زنت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پیاده‌سازی شبکه‌ی 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ResNet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 بر روی دیتاست 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CIFAR-10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ساختار کلی مدل</a:t>
            </a:r>
          </a:p>
          <a:p>
            <a:pPr marL="742950" lvl="1" indent="-285750" algn="r" rtl="1"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نتایج بر روی داده‌های تست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DZ" dirty="0">
                <a:effectLst/>
                <a:cs typeface="B Nazanin" panose="00000400000000000000" pitchFamily="2" charset="-78"/>
              </a:rPr>
              <a:t>معرفی شبکه</a:t>
            </a:r>
            <a:r>
              <a:rPr lang="fa-IR" dirty="0">
                <a:effectLst/>
                <a:cs typeface="B Nazanin" panose="00000400000000000000" pitchFamily="2" charset="-78"/>
              </a:rPr>
              <a:t>‌</a:t>
            </a:r>
            <a:r>
              <a:rPr lang="ar-DZ" dirty="0">
                <a:effectLst/>
                <a:cs typeface="B Nazanin" panose="00000400000000000000" pitchFamily="2" charset="-78"/>
              </a:rPr>
              <a:t>های عصبی عمیق</a:t>
            </a:r>
            <a:r>
              <a:rPr lang="ar-DZ" dirty="0">
                <a:cs typeface="B Nazanin" panose="00000400000000000000" pitchFamily="2" charset="-78"/>
              </a:rPr>
              <a:t>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000" dirty="0">
                <a:cs typeface="B Nazanin" panose="00000400000000000000" pitchFamily="2" charset="-78"/>
              </a:rPr>
              <a:t>در سال‌های گذشته پیشرفت‌های چشم‌گیری در </a:t>
            </a:r>
            <a:r>
              <a:rPr lang="fa-IR" sz="2000" dirty="0" err="1">
                <a:cs typeface="B Nazanin" panose="00000400000000000000" pitchFamily="2" charset="-78"/>
              </a:rPr>
              <a:t>حوزه‌ی</a:t>
            </a:r>
            <a:r>
              <a:rPr lang="fa-IR" sz="2000" dirty="0">
                <a:cs typeface="B Nazanin" panose="00000400000000000000" pitchFamily="2" charset="-78"/>
              </a:rPr>
              <a:t> بینایی ماشین یا </a:t>
            </a:r>
            <a:r>
              <a:rPr lang="en-US" sz="2000" dirty="0">
                <a:cs typeface="B Nazanin" panose="00000400000000000000" pitchFamily="2" charset="-78"/>
              </a:rPr>
              <a:t>Computer Vision </a:t>
            </a:r>
            <a:r>
              <a:rPr lang="fa-IR" sz="2000" dirty="0">
                <a:cs typeface="B Nazanin" panose="00000400000000000000" pitchFamily="2" charset="-78"/>
              </a:rPr>
              <a:t> اتفاق افتاده است. به خصوص با معرفی شبکه‌های عصبی کانالوشنی یا </a:t>
            </a:r>
            <a:r>
              <a:rPr lang="en-US" sz="2000" dirty="0">
                <a:cs typeface="B Nazanin" panose="00000400000000000000" pitchFamily="2" charset="-78"/>
              </a:rPr>
              <a:t>Convolutional Neural Networks، </a:t>
            </a:r>
            <a:r>
              <a:rPr lang="fa-IR" sz="2000" dirty="0">
                <a:cs typeface="B Nazanin" panose="00000400000000000000" pitchFamily="2" charset="-78"/>
              </a:rPr>
              <a:t>ما در حال رسیدن به نتایج امیدوار کننده‌ای از مسائل تشخیص </a:t>
            </a:r>
            <a:r>
              <a:rPr lang="fa-IR" sz="2000" dirty="0" err="1">
                <a:cs typeface="B Nazanin" panose="00000400000000000000" pitchFamily="2" charset="-78"/>
              </a:rPr>
              <a:t>طبقه‌بندی</a:t>
            </a:r>
            <a:r>
              <a:rPr lang="fa-IR" sz="2000" dirty="0">
                <a:cs typeface="B Nazanin" panose="00000400000000000000" pitchFamily="2" charset="-78"/>
              </a:rPr>
              <a:t> تصاویر هستیم.</a:t>
            </a:r>
          </a:p>
          <a:p>
            <a:pPr algn="just" rtl="1"/>
            <a:r>
              <a:rPr lang="fa-IR" sz="2000" dirty="0">
                <a:cs typeface="B Nazanin" panose="00000400000000000000" pitchFamily="2" charset="-78"/>
              </a:rPr>
              <a:t>در طی سالیان، محققان با اضافه کردن لایه به شبکه‌های عصبی به مفهومی تحت عنوان شبکه عصبی عمیق با </a:t>
            </a:r>
            <a:r>
              <a:rPr lang="en-US" sz="2000" dirty="0">
                <a:cs typeface="B Nazanin" panose="00000400000000000000" pitchFamily="2" charset="-78"/>
              </a:rPr>
              <a:t>Deep Neural Network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 </a:t>
            </a:r>
            <a:r>
              <a:rPr lang="fa-IR" sz="2000" dirty="0">
                <a:cs typeface="B Nazanin" panose="00000400000000000000" pitchFamily="2" charset="-78"/>
              </a:rPr>
              <a:t>رسیدند که که بتوان با آن‌ها مسائل پیچیده‌تر را حل کرد و بتوان دقت دسته‌بندی‌ها را نیز افزایش داد. اما با اضافه شدن لایه‌های بیشتر، نه تنها آموزش داده‌ها مشکل‌تر شد، بلکه دقت شبکه و نتایج آن نیز اشباع و حتی تنزیل پیدا کرد.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148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DZ" dirty="0">
                <a:effectLst/>
                <a:cs typeface="B Nazanin" panose="00000400000000000000" pitchFamily="2" charset="-78"/>
              </a:rPr>
              <a:t>معرفی شبکه</a:t>
            </a:r>
            <a:r>
              <a:rPr lang="fa-IR" dirty="0">
                <a:effectLst/>
                <a:cs typeface="B Nazanin" panose="00000400000000000000" pitchFamily="2" charset="-78"/>
              </a:rPr>
              <a:t>‌</a:t>
            </a:r>
            <a:r>
              <a:rPr lang="ar-DZ" dirty="0">
                <a:effectLst/>
                <a:cs typeface="B Nazanin" panose="00000400000000000000" pitchFamily="2" charset="-78"/>
              </a:rPr>
              <a:t>های عصبی عمیق</a:t>
            </a:r>
            <a:r>
              <a:rPr lang="ar-DZ" dirty="0">
                <a:cs typeface="B Nazanin" panose="00000400000000000000" pitchFamily="2" charset="-78"/>
              </a:rPr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4344" y="1352494"/>
            <a:ext cx="6827838" cy="3451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18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4606" r="6037"/>
          <a:stretch/>
        </p:blipFill>
        <p:spPr>
          <a:xfrm>
            <a:off x="2256971" y="1306286"/>
            <a:ext cx="5500915" cy="3381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B51F39F-5356-40BB-A15F-ADB72353681C}"/>
              </a:ext>
            </a:extLst>
          </p:cNvPr>
          <p:cNvSpPr txBox="1">
            <a:spLocks/>
          </p:cNvSpPr>
          <p:nvPr/>
        </p:nvSpPr>
        <p:spPr>
          <a:xfrm>
            <a:off x="1886744" y="558937"/>
            <a:ext cx="6805594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DZ" dirty="0">
                <a:effectLst/>
                <a:cs typeface="B Nazanin" panose="00000400000000000000" pitchFamily="2" charset="-78"/>
              </a:rPr>
              <a:t>محوشدگی گرادیان </a:t>
            </a:r>
            <a:r>
              <a:rPr lang="fa-IR" dirty="0">
                <a:effectLst/>
                <a:cs typeface="B Nazanin" panose="00000400000000000000" pitchFamily="2" charset="-78"/>
              </a:rPr>
              <a:t>(</a:t>
            </a:r>
            <a:r>
              <a:rPr lang="en-US" dirty="0">
                <a:effectLst/>
                <a:cs typeface="B Nazanin" panose="00000400000000000000" pitchFamily="2" charset="-78"/>
              </a:rPr>
              <a:t>Vanishing Gradient</a:t>
            </a:r>
            <a:r>
              <a:rPr lang="fa-IR" dirty="0">
                <a:effectLst/>
                <a:cs typeface="B Nazanin" panose="00000400000000000000" pitchFamily="2" charset="-78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4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DZ" dirty="0">
                <a:effectLst/>
                <a:cs typeface="B Nazanin" panose="00000400000000000000" pitchFamily="2" charset="-78"/>
              </a:rPr>
              <a:t>معرفی شبکه</a:t>
            </a:r>
            <a:r>
              <a:rPr lang="fa-IR" dirty="0">
                <a:effectLst/>
                <a:cs typeface="B Nazanin" panose="00000400000000000000" pitchFamily="2" charset="-78"/>
              </a:rPr>
              <a:t>‌</a:t>
            </a:r>
            <a:r>
              <a:rPr lang="ar-DZ" dirty="0">
                <a:effectLst/>
                <a:cs typeface="B Nazanin" panose="00000400000000000000" pitchFamily="2" charset="-78"/>
              </a:rPr>
              <a:t>های کان</a:t>
            </a:r>
            <a:r>
              <a:rPr lang="fa-IR" dirty="0">
                <a:effectLst/>
                <a:cs typeface="B Nazanin" panose="00000400000000000000" pitchFamily="2" charset="-78"/>
              </a:rPr>
              <a:t>و</a:t>
            </a:r>
            <a:r>
              <a:rPr lang="ar-DZ" dirty="0">
                <a:effectLst/>
                <a:cs typeface="B Nazanin" panose="00000400000000000000" pitchFamily="2" charset="-78"/>
              </a:rPr>
              <a:t>لوشنی</a:t>
            </a:r>
            <a:r>
              <a:rPr lang="ar-DZ" dirty="0">
                <a:cs typeface="B Nazanin" panose="00000400000000000000" pitchFamily="2" charset="-78"/>
              </a:rPr>
              <a:t>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 indent="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شبکه عصبی کانولوشن (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Convolutional Neural Network</a:t>
            </a:r>
            <a:r>
              <a:rPr lang="fa-IR" sz="22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) گل سرسبد ایده‌ها در یادگیری عمیق بوده است. به شبکه کانولوشن به اختصار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CNN</a:t>
            </a:r>
            <a:r>
              <a:rPr lang="en-US" sz="2200" dirty="0"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200" dirty="0"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یا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ConvNet</a:t>
            </a:r>
            <a:r>
              <a:rPr lang="fa-IR" sz="22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گفته می‌شود. شبکه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CNN</a:t>
            </a:r>
            <a:r>
              <a:rPr lang="fa-IR" sz="22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در سال 1990 با الهام‌گیری از آزمایش‌های </a:t>
            </a:r>
            <a:r>
              <a:rPr lang="fa-IR" sz="2200" dirty="0" err="1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انجام‌شده</a:t>
            </a:r>
            <a:r>
              <a:rPr lang="fa-IR" sz="22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توسط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Hubel</a:t>
            </a:r>
            <a:r>
              <a:rPr lang="fa-IR" sz="22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و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Wiesel</a:t>
            </a:r>
            <a:r>
              <a:rPr lang="fa-IR" sz="22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روی قشر بینایی (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Visual Cortex</a:t>
            </a:r>
            <a:r>
              <a:rPr lang="fa-IR" sz="22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) معرفی شد.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indent="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سرعت رشد شبکه کانولوشنی آنقدر زیاد بود که در مدت کوتاهی، در بسیاری از زمینه‌های مشکلِ بینایی کامپیوتر مانند شناسایی عمل انسان، تشخیص اشیا، شناسایی چهره و ردیابی انقلابی برپا کرد. با سیطره بر بینایی کامپیوتر، شبکه کانولوشنی در سایر زمینه‌های هوش مصنوعی مانند پردازش زبان و گفتار نیز وارد شد.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0373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75514F-3CFB-442D-AE2C-384B3467D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26" y="1631552"/>
            <a:ext cx="5944430" cy="24387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C9AE52-EC94-4E1C-A03B-E9EE6438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effectLst/>
                <a:cs typeface="B Nazanin" panose="00000400000000000000" pitchFamily="2" charset="-78"/>
              </a:rPr>
              <a:t>معرفی شبکه</a:t>
            </a:r>
            <a:r>
              <a:rPr lang="fa-IR" dirty="0">
                <a:effectLst/>
                <a:cs typeface="B Nazanin" panose="00000400000000000000" pitchFamily="2" charset="-78"/>
              </a:rPr>
              <a:t>‌</a:t>
            </a:r>
            <a:r>
              <a:rPr lang="ar-DZ" dirty="0">
                <a:effectLst/>
                <a:cs typeface="B Nazanin" panose="00000400000000000000" pitchFamily="2" charset="-78"/>
              </a:rPr>
              <a:t>های کان</a:t>
            </a:r>
            <a:r>
              <a:rPr lang="fa-IR" dirty="0">
                <a:effectLst/>
                <a:cs typeface="B Nazanin" panose="00000400000000000000" pitchFamily="2" charset="-78"/>
              </a:rPr>
              <a:t>و</a:t>
            </a:r>
            <a:r>
              <a:rPr lang="ar-DZ" dirty="0">
                <a:effectLst/>
                <a:cs typeface="B Nazanin" panose="00000400000000000000" pitchFamily="2" charset="-78"/>
              </a:rPr>
              <a:t>لوشنی</a:t>
            </a:r>
            <a:r>
              <a:rPr lang="ar-DZ" dirty="0">
                <a:cs typeface="B Nazanin" panose="00000400000000000000" pitchFamily="2" charset="-78"/>
              </a:rPr>
              <a:t> 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12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DZ" dirty="0">
                <a:effectLst/>
                <a:cs typeface="B Nazanin" panose="00000400000000000000" pitchFamily="2" charset="-78"/>
              </a:rPr>
              <a:t>عملکرد شبکه</a:t>
            </a:r>
            <a:r>
              <a:rPr lang="fa-IR" dirty="0">
                <a:effectLst/>
                <a:cs typeface="B Nazanin" panose="00000400000000000000" pitchFamily="2" charset="-78"/>
              </a:rPr>
              <a:t>‌ی</a:t>
            </a:r>
            <a:r>
              <a:rPr lang="ar-DZ" dirty="0">
                <a:effectLst/>
                <a:cs typeface="B Nazanin" panose="00000400000000000000" pitchFamily="2" charset="-78"/>
              </a:rPr>
              <a:t> عصبی کان</a:t>
            </a:r>
            <a:r>
              <a:rPr lang="fa-IR" dirty="0">
                <a:effectLst/>
                <a:cs typeface="B Nazanin" panose="00000400000000000000" pitchFamily="2" charset="-78"/>
              </a:rPr>
              <a:t>و</a:t>
            </a:r>
            <a:r>
              <a:rPr lang="ar-DZ" dirty="0">
                <a:effectLst/>
                <a:cs typeface="B Nazanin" panose="00000400000000000000" pitchFamily="2" charset="-78"/>
              </a:rPr>
              <a:t>لوشنی</a:t>
            </a:r>
            <a:r>
              <a:rPr lang="ar-DZ" dirty="0">
                <a:cs typeface="B Nazanin" panose="00000400000000000000" pitchFamily="2" charset="-78"/>
              </a:rPr>
              <a:t>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algn="justLow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شبکه عصبی کانولوشنی همانند سایر شبکه های عصبی (مثلا شبکه عصبی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MLP</a:t>
            </a:r>
            <a:r>
              <a:rPr lang="fa-IR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) از لایه‌های نورونی با وزن و بایاس با قابلیت یادگیری تشکیل شده است. قطعا می‌دانید که در هر نورون اتفاقات زیر رخ می‌دهد: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indent="0" algn="justLow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 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justLow" rtl="1">
              <a:spcBef>
                <a:spcPts val="0"/>
              </a:spcBef>
            </a:pPr>
            <a:r>
              <a:rPr lang="fa-IR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نورون مجموعه‌ای ورودی دریافت می‌کند.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justLow" rtl="1">
              <a:spcBef>
                <a:spcPts val="0"/>
              </a:spcBef>
            </a:pPr>
            <a:r>
              <a:rPr lang="fa-IR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ضرب داخلی بین وزن‌های نورون و ورودی‌ها انجام می‌شود.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justLow" rtl="1">
              <a:spcBef>
                <a:spcPts val="0"/>
              </a:spcBef>
            </a:pPr>
            <a:r>
              <a:rPr lang="fa-IR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حاصل با بایاس جمع می‌شود.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justLow" rtl="1">
              <a:spcBef>
                <a:spcPts val="0"/>
              </a:spcBef>
            </a:pPr>
            <a:r>
              <a:rPr lang="fa-IR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درنهایت، از یک تابع غیرخطی (همان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activation function</a:t>
            </a:r>
            <a:r>
              <a:rPr lang="fa-IR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) عبور داده می‌شود.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039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DZ" dirty="0">
                <a:effectLst/>
                <a:cs typeface="B Nazanin" panose="00000400000000000000" pitchFamily="2" charset="-78"/>
              </a:rPr>
              <a:t>عملکرد شبکه عصبی کان</a:t>
            </a:r>
            <a:r>
              <a:rPr lang="fa-IR" dirty="0">
                <a:effectLst/>
                <a:cs typeface="B Nazanin" panose="00000400000000000000" pitchFamily="2" charset="-78"/>
              </a:rPr>
              <a:t>و</a:t>
            </a:r>
            <a:r>
              <a:rPr lang="ar-DZ" dirty="0">
                <a:effectLst/>
                <a:cs typeface="B Nazanin" panose="00000400000000000000" pitchFamily="2" charset="-78"/>
              </a:rPr>
              <a:t>لوشنی</a:t>
            </a:r>
            <a:r>
              <a:rPr lang="ar-DZ" dirty="0">
                <a:cs typeface="B Nazanin" panose="00000400000000000000" pitchFamily="2" charset="-78"/>
              </a:rPr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550" y="1239601"/>
            <a:ext cx="6827838" cy="33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4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Office PowerPoint</Application>
  <PresentationFormat>On-screen Show (16:9)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 Nazanin</vt:lpstr>
      <vt:lpstr>Calibri</vt:lpstr>
      <vt:lpstr>Cambria Math</vt:lpstr>
      <vt:lpstr>Symbol</vt:lpstr>
      <vt:lpstr>Times New Roman</vt:lpstr>
      <vt:lpstr>Wingdings</vt:lpstr>
      <vt:lpstr>Office Theme</vt:lpstr>
      <vt:lpstr>استفاده از شبکه ResNet در دسته بندی تصاویر</vt:lpstr>
      <vt:lpstr>فهرست مطالب</vt:lpstr>
      <vt:lpstr>معرفی شبکه‌های عصبی عمیق </vt:lpstr>
      <vt:lpstr>معرفی شبکه‌های عصبی عمیق </vt:lpstr>
      <vt:lpstr>PowerPoint Presentation</vt:lpstr>
      <vt:lpstr>معرفی شبکه‌های کانولوشنی </vt:lpstr>
      <vt:lpstr>معرفی شبکه‌های کانولوشنی </vt:lpstr>
      <vt:lpstr>عملکرد شبکه‌ی عصبی کانولوشنی </vt:lpstr>
      <vt:lpstr>عملکرد شبکه عصبی کانولوشنی </vt:lpstr>
      <vt:lpstr>تفاوت شبکه عصبی کانولوشنی و MLP </vt:lpstr>
      <vt:lpstr>معماری شبکه عصبی کانولوشن</vt:lpstr>
      <vt:lpstr>PowerPoint Presentation</vt:lpstr>
      <vt:lpstr>PowerPoint Presentation</vt:lpstr>
      <vt:lpstr>PowerPoint Presentation</vt:lpstr>
      <vt:lpstr>بلوك‌ها شبكه عصبي رزنت</vt:lpstr>
      <vt:lpstr>پیاده‌سازی شبکه‌ی ResNet بر روی دیتاست CIFAR-10</vt:lpstr>
      <vt:lpstr>ساختار کلی مدل</vt:lpstr>
      <vt:lpstr>نتایج بر روی داده‌های تست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2021-12-13T18:11:27Z</dcterms:modified>
</cp:coreProperties>
</file>