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2" r:id="rId5"/>
    <p:sldId id="263" r:id="rId6"/>
    <p:sldId id="267" r:id="rId7"/>
    <p:sldId id="268" r:id="rId8"/>
    <p:sldId id="264" r:id="rId9"/>
    <p:sldId id="269" r:id="rId10"/>
    <p:sldId id="270" r:id="rId11"/>
    <p:sldId id="265" r:id="rId12"/>
    <p:sldId id="272" r:id="rId13"/>
    <p:sldId id="266" r:id="rId14"/>
    <p:sldId id="275" r:id="rId15"/>
    <p:sldId id="273" r:id="rId16"/>
    <p:sldId id="274" r:id="rId17"/>
    <p:sldId id="276" r:id="rId18"/>
    <p:sldId id="271"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C5916-A564-487A-AF8A-3BB2BE2ABBD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288236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138598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233499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1930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157840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FC5916-A564-487A-AF8A-3BB2BE2ABBDC}"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3787883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FC5916-A564-487A-AF8A-3BB2BE2ABBDC}"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393542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C5916-A564-487A-AF8A-3BB2BE2ABBD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1834895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C5916-A564-487A-AF8A-3BB2BE2ABBD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78357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C5916-A564-487A-AF8A-3BB2BE2ABBD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357292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FC5916-A564-487A-AF8A-3BB2BE2ABBD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393284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415210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C5916-A564-487A-AF8A-3BB2BE2ABBDC}"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174269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C5916-A564-487A-AF8A-3BB2BE2ABBDC}"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149369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FC5916-A564-487A-AF8A-3BB2BE2ABBDC}"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271687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25106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C5916-A564-487A-AF8A-3BB2BE2ABBD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69D22-CFC6-4D6C-A04A-603093BABE76}" type="slidenum">
              <a:rPr lang="en-US" smtClean="0"/>
              <a:t>‹#›</a:t>
            </a:fld>
            <a:endParaRPr lang="en-US"/>
          </a:p>
        </p:txBody>
      </p:sp>
    </p:spTree>
    <p:extLst>
      <p:ext uri="{BB962C8B-B14F-4D97-AF65-F5344CB8AC3E}">
        <p14:creationId xmlns:p14="http://schemas.microsoft.com/office/powerpoint/2010/main" val="384563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FC5916-A564-487A-AF8A-3BB2BE2ABBDC}" type="datetimeFigureOut">
              <a:rPr lang="en-US" smtClean="0"/>
              <a:t>11/24/2021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5069D22-CFC6-4D6C-A04A-603093BABE76}" type="slidenum">
              <a:rPr lang="en-US" smtClean="0"/>
              <a:t>‹#›</a:t>
            </a:fld>
            <a:endParaRPr lang="en-US"/>
          </a:p>
        </p:txBody>
      </p:sp>
    </p:spTree>
    <p:extLst>
      <p:ext uri="{BB962C8B-B14F-4D97-AF65-F5344CB8AC3E}">
        <p14:creationId xmlns:p14="http://schemas.microsoft.com/office/powerpoint/2010/main" val="31779632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ftp/arxiv/papers/2109/2109.05457.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F820-72AF-4F44-913C-3D7E2B637D0B}"/>
              </a:ext>
            </a:extLst>
          </p:cNvPr>
          <p:cNvSpPr>
            <a:spLocks noGrp="1"/>
          </p:cNvSpPr>
          <p:nvPr>
            <p:ph type="ctrTitle"/>
          </p:nvPr>
        </p:nvSpPr>
        <p:spPr>
          <a:xfrm>
            <a:off x="803029" y="1036804"/>
            <a:ext cx="10585939" cy="2117261"/>
          </a:xfrm>
        </p:spPr>
        <p:txBody>
          <a:bodyPr>
            <a:normAutofit/>
          </a:bodyPr>
          <a:lstStyle/>
          <a:p>
            <a:r>
              <a:rPr lang="en-US" sz="2800" b="1" dirty="0">
                <a:cs typeface="Times New Roman" panose="02020603050405020304" pitchFamily="18" charset="0"/>
              </a:rPr>
              <a:t>What happens in Face during a facial expression?</a:t>
            </a:r>
            <a:br>
              <a:rPr lang="en-US" sz="2800" dirty="0">
                <a:cs typeface="Times New Roman" panose="02020603050405020304" pitchFamily="18" charset="0"/>
              </a:rPr>
            </a:br>
            <a:r>
              <a:rPr lang="en-US" sz="2800" dirty="0">
                <a:cs typeface="Times New Roman" panose="02020603050405020304" pitchFamily="18" charset="0"/>
              </a:rPr>
              <a:t> Using Data Mining Techniques To Analyze Facial Expression Motion Vectors</a:t>
            </a:r>
          </a:p>
        </p:txBody>
      </p:sp>
      <p:sp>
        <p:nvSpPr>
          <p:cNvPr id="3" name="Subtitle 2">
            <a:extLst>
              <a:ext uri="{FF2B5EF4-FFF2-40B4-BE49-F238E27FC236}">
                <a16:creationId xmlns:a16="http://schemas.microsoft.com/office/drawing/2014/main" id="{4622162C-D3AC-4CC3-A919-A0D1E4C1D76E}"/>
              </a:ext>
            </a:extLst>
          </p:cNvPr>
          <p:cNvSpPr>
            <a:spLocks noGrp="1"/>
          </p:cNvSpPr>
          <p:nvPr>
            <p:ph type="subTitle" idx="1"/>
          </p:nvPr>
        </p:nvSpPr>
        <p:spPr>
          <a:xfrm>
            <a:off x="1523999" y="3429000"/>
            <a:ext cx="9144000" cy="1655762"/>
          </a:xfrm>
        </p:spPr>
        <p:txBody>
          <a:bodyPr/>
          <a:lstStyle/>
          <a:p>
            <a:r>
              <a:rPr lang="en-US" b="1" dirty="0"/>
              <a:t>A Short ELICIATION of Paper (MY VERSION) – </a:t>
            </a:r>
            <a:r>
              <a:rPr lang="en-US" b="1" dirty="0">
                <a:hlinkClick r:id="rId2"/>
              </a:rPr>
              <a:t>Link</a:t>
            </a:r>
            <a:endParaRPr lang="en-US" b="1" dirty="0"/>
          </a:p>
        </p:txBody>
      </p:sp>
      <p:sp>
        <p:nvSpPr>
          <p:cNvPr id="4" name="Subtitle 2">
            <a:extLst>
              <a:ext uri="{FF2B5EF4-FFF2-40B4-BE49-F238E27FC236}">
                <a16:creationId xmlns:a16="http://schemas.microsoft.com/office/drawing/2014/main" id="{ABC1F7BD-7091-4F1E-9513-96C94FDAC6C2}"/>
              </a:ext>
            </a:extLst>
          </p:cNvPr>
          <p:cNvSpPr txBox="1">
            <a:spLocks/>
          </p:cNvSpPr>
          <p:nvPr/>
        </p:nvSpPr>
        <p:spPr>
          <a:xfrm>
            <a:off x="511123" y="425688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dirty="0"/>
              <a:t>-</a:t>
            </a:r>
            <a:r>
              <a:rPr lang="en-US" sz="3200" b="1" dirty="0"/>
              <a:t>Arshia </a:t>
            </a:r>
            <a:r>
              <a:rPr lang="en-US" sz="3200" b="1" dirty="0" err="1"/>
              <a:t>Sali</a:t>
            </a:r>
            <a:endParaRPr lang="en-US" sz="3200" b="1" dirty="0"/>
          </a:p>
        </p:txBody>
      </p:sp>
    </p:spTree>
    <p:extLst>
      <p:ext uri="{BB962C8B-B14F-4D97-AF65-F5344CB8AC3E}">
        <p14:creationId xmlns:p14="http://schemas.microsoft.com/office/powerpoint/2010/main" val="28423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00A74-E1FA-401F-A2EA-8132CEEEB98B}"/>
              </a:ext>
            </a:extLst>
          </p:cNvPr>
          <p:cNvSpPr txBox="1"/>
          <p:nvPr/>
        </p:nvSpPr>
        <p:spPr>
          <a:xfrm>
            <a:off x="341888" y="269839"/>
            <a:ext cx="1150822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So these areas are divided into smaller sections as shown in Figure 7(a). </a:t>
            </a:r>
          </a:p>
          <a:p>
            <a:pPr marL="285750" indent="-285750">
              <a:buFont typeface="Arial" panose="020B0604020202020204" pitchFamily="34" charset="0"/>
              <a:buChar char="•"/>
            </a:pPr>
            <a:r>
              <a:rPr lang="en-US" sz="2000" dirty="0"/>
              <a:t>Dividing these areas into smaller sections gives the chance to analyze the deformations in these sections more precisely. </a:t>
            </a:r>
          </a:p>
          <a:p>
            <a:pPr marL="285750" indent="-285750">
              <a:buFont typeface="Arial" panose="020B0604020202020204" pitchFamily="34" charset="0"/>
              <a:buChar char="•"/>
            </a:pPr>
            <a:r>
              <a:rPr lang="en-US" sz="2000" dirty="0"/>
              <a:t>In Figure 7(b), nine vectors showing different directions and segmentations can be seen. </a:t>
            </a:r>
          </a:p>
          <a:p>
            <a:pPr marL="285750" indent="-285750">
              <a:buFont typeface="Arial" panose="020B0604020202020204" pitchFamily="34" charset="0"/>
              <a:buChar char="•"/>
            </a:pPr>
            <a:r>
              <a:rPr lang="en-US" sz="2000" dirty="0"/>
              <a:t>As face is symmetric, the number and size of segments in X1 and X4, X2 and X5 and, X3 and X6 directions are the same. These segmentations can be different in width, length and number. </a:t>
            </a:r>
          </a:p>
          <a:p>
            <a:pPr marL="285750" indent="-285750">
              <a:buFont typeface="Arial" panose="020B0604020202020204" pitchFamily="34" charset="0"/>
              <a:buChar char="•"/>
            </a:pPr>
            <a:r>
              <a:rPr lang="en-US" sz="2000" dirty="0"/>
              <a:t>In each segment, the ratio of vector numbers and their average length in x and y directions are extracted and used for mining. </a:t>
            </a:r>
          </a:p>
          <a:p>
            <a:pPr marL="285750" indent="-285750">
              <a:buFont typeface="Arial" panose="020B0604020202020204" pitchFamily="34" charset="0"/>
              <a:buChar char="•"/>
            </a:pPr>
            <a:r>
              <a:rPr lang="en-US" sz="2000" dirty="0"/>
              <a:t>So, for each image sequence, 3n features are extracted, where n is the number of small segments. For example, in Figure 7(a), the number of small segments is 120. So 360 features are extracted and used for mining. By using this 360 feature, the system should analyze the face deformation and detect facial expressions</a:t>
            </a:r>
          </a:p>
        </p:txBody>
      </p:sp>
      <p:pic>
        <p:nvPicPr>
          <p:cNvPr id="3" name="Picture 2">
            <a:extLst>
              <a:ext uri="{FF2B5EF4-FFF2-40B4-BE49-F238E27FC236}">
                <a16:creationId xmlns:a16="http://schemas.microsoft.com/office/drawing/2014/main" id="{9BCAE37A-0539-4A77-A7D3-2AF3F95997DC}"/>
              </a:ext>
            </a:extLst>
          </p:cNvPr>
          <p:cNvPicPr>
            <a:picLocks noChangeAspect="1"/>
          </p:cNvPicPr>
          <p:nvPr/>
        </p:nvPicPr>
        <p:blipFill>
          <a:blip r:embed="rId2"/>
          <a:stretch>
            <a:fillRect/>
          </a:stretch>
        </p:blipFill>
        <p:spPr>
          <a:xfrm>
            <a:off x="442498" y="4473505"/>
            <a:ext cx="5269189" cy="2259428"/>
          </a:xfrm>
          <a:prstGeom prst="rect">
            <a:avLst/>
          </a:prstGeom>
        </p:spPr>
      </p:pic>
      <p:sp>
        <p:nvSpPr>
          <p:cNvPr id="4" name="TextBox 3">
            <a:extLst>
              <a:ext uri="{FF2B5EF4-FFF2-40B4-BE49-F238E27FC236}">
                <a16:creationId xmlns:a16="http://schemas.microsoft.com/office/drawing/2014/main" id="{71BF9623-6BED-493C-AB18-BC71F8ADCE1D}"/>
              </a:ext>
            </a:extLst>
          </p:cNvPr>
          <p:cNvSpPr txBox="1"/>
          <p:nvPr/>
        </p:nvSpPr>
        <p:spPr>
          <a:xfrm>
            <a:off x="7195931" y="4770782"/>
            <a:ext cx="4094921" cy="1477328"/>
          </a:xfrm>
          <a:prstGeom prst="rect">
            <a:avLst/>
          </a:prstGeom>
          <a:noFill/>
        </p:spPr>
        <p:txBody>
          <a:bodyPr wrap="square" rtlCol="0">
            <a:spAutoFit/>
          </a:bodyPr>
          <a:lstStyle/>
          <a:p>
            <a:r>
              <a:rPr lang="en-US" dirty="0"/>
              <a:t>Figure 7. a) Face areas having the most important deformation during facial expression are divided into smaller sections. b) Nine different directions in which segmentations are done.</a:t>
            </a:r>
          </a:p>
        </p:txBody>
      </p:sp>
    </p:spTree>
    <p:extLst>
      <p:ext uri="{BB962C8B-B14F-4D97-AF65-F5344CB8AC3E}">
        <p14:creationId xmlns:p14="http://schemas.microsoft.com/office/powerpoint/2010/main" val="257156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2A69-F9D6-46CE-B84C-3C636911CF66}"/>
              </a:ext>
            </a:extLst>
          </p:cNvPr>
          <p:cNvSpPr>
            <a:spLocks noGrp="1"/>
          </p:cNvSpPr>
          <p:nvPr>
            <p:ph type="title"/>
          </p:nvPr>
        </p:nvSpPr>
        <p:spPr>
          <a:xfrm>
            <a:off x="913149" y="0"/>
            <a:ext cx="10364451" cy="1596177"/>
          </a:xfrm>
        </p:spPr>
        <p:txBody>
          <a:bodyPr/>
          <a:lstStyle/>
          <a:p>
            <a:r>
              <a:rPr lang="en-US" dirty="0"/>
              <a:t>FACIAL EXPRESSION CLASSIFICATION </a:t>
            </a:r>
            <a:br>
              <a:rPr lang="en-US" dirty="0"/>
            </a:br>
            <a:r>
              <a:rPr lang="en-US" sz="2000" dirty="0"/>
              <a:t>(data analysis stage)</a:t>
            </a:r>
          </a:p>
        </p:txBody>
      </p:sp>
      <p:sp>
        <p:nvSpPr>
          <p:cNvPr id="4" name="TextBox 3">
            <a:extLst>
              <a:ext uri="{FF2B5EF4-FFF2-40B4-BE49-F238E27FC236}">
                <a16:creationId xmlns:a16="http://schemas.microsoft.com/office/drawing/2014/main" id="{FCE1B32D-3540-411B-9086-02770E51F97B}"/>
              </a:ext>
            </a:extLst>
          </p:cNvPr>
          <p:cNvSpPr txBox="1"/>
          <p:nvPr/>
        </p:nvSpPr>
        <p:spPr>
          <a:xfrm>
            <a:off x="461157" y="1588841"/>
            <a:ext cx="11269685" cy="3785652"/>
          </a:xfrm>
          <a:prstGeom prst="rect">
            <a:avLst/>
          </a:prstGeom>
          <a:noFill/>
        </p:spPr>
        <p:txBody>
          <a:bodyPr wrap="square" rtlCol="0">
            <a:spAutoFit/>
          </a:bodyPr>
          <a:lstStyle/>
          <a:p>
            <a:r>
              <a:rPr lang="en-US" sz="2000" b="1" dirty="0"/>
              <a:t>Data Cleaning - Handling Missing Values and Outliers</a:t>
            </a:r>
          </a:p>
          <a:p>
            <a:endParaRPr lang="en-US" sz="2000" b="1" dirty="0"/>
          </a:p>
          <a:p>
            <a:pPr marL="285750" indent="-285750">
              <a:buFont typeface="Arial" panose="020B0604020202020204" pitchFamily="34" charset="0"/>
              <a:buChar char="•"/>
            </a:pPr>
            <a:r>
              <a:rPr lang="en-US" sz="2000" dirty="0"/>
              <a:t>Outliers are replaced with the nearest value that would not be considered as an outlier. </a:t>
            </a:r>
          </a:p>
          <a:p>
            <a:pPr marL="285750" indent="-285750">
              <a:buFont typeface="Arial" panose="020B0604020202020204" pitchFamily="34" charset="0"/>
              <a:buChar char="•"/>
            </a:pPr>
            <a:r>
              <a:rPr lang="en-US" sz="2000" dirty="0"/>
              <a:t>For e.g., if an outlier was defined to be anything above or below three standard deviations, then all of them would be replaced with the highest or lowest value within this range. </a:t>
            </a:r>
          </a:p>
          <a:p>
            <a:pPr marL="285750" indent="-285750">
              <a:buFont typeface="Arial" panose="020B0604020202020204" pitchFamily="34" charset="0"/>
              <a:buChar char="•"/>
            </a:pPr>
            <a:r>
              <a:rPr lang="en-US" sz="2000" dirty="0"/>
              <a:t>Extreme values would be discarded.</a:t>
            </a:r>
          </a:p>
          <a:p>
            <a:pPr marL="285750" indent="-285750">
              <a:buFont typeface="Arial" panose="020B0604020202020204" pitchFamily="34" charset="0"/>
              <a:buChar char="•"/>
            </a:pPr>
            <a:r>
              <a:rPr lang="en-US" sz="2000" dirty="0"/>
              <a:t>Missing values (sections wherein there was no motion vector) would be replaced by zero. </a:t>
            </a:r>
          </a:p>
          <a:p>
            <a:pPr marL="285750" indent="-285750">
              <a:buFont typeface="Arial" panose="020B0604020202020204" pitchFamily="34" charset="0"/>
              <a:buChar char="•"/>
            </a:pPr>
            <a:r>
              <a:rPr lang="en-US" sz="2000" dirty="0"/>
              <a:t>Then, 10-fold cross validation was applied 50 times on these data.</a:t>
            </a:r>
          </a:p>
          <a:p>
            <a:pPr marL="285750" indent="-285750">
              <a:buFont typeface="Arial" panose="020B0604020202020204" pitchFamily="34" charset="0"/>
              <a:buChar char="•"/>
            </a:pPr>
            <a:r>
              <a:rPr lang="en-US" sz="2000" dirty="0"/>
              <a:t>In this research, C5.0, CRT, QUEST, CHAID,  Neural Networks, Deep Learning, SVM and Discriminant algorithms were used to classify the extracted features. These classification algorithms were used to extract knowledge from a dataset consisting of motion vector features. These motion vectors formed feature vectors. These features calculated according to equations 1, 2 and 3.</a:t>
            </a:r>
          </a:p>
        </p:txBody>
      </p:sp>
    </p:spTree>
    <p:extLst>
      <p:ext uri="{BB962C8B-B14F-4D97-AF65-F5344CB8AC3E}">
        <p14:creationId xmlns:p14="http://schemas.microsoft.com/office/powerpoint/2010/main" val="183298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7B119-3773-4629-A9D4-C3357C3A1D4F}"/>
              </a:ext>
            </a:extLst>
          </p:cNvPr>
          <p:cNvPicPr>
            <a:picLocks noChangeAspect="1"/>
          </p:cNvPicPr>
          <p:nvPr/>
        </p:nvPicPr>
        <p:blipFill>
          <a:blip r:embed="rId2"/>
          <a:stretch>
            <a:fillRect/>
          </a:stretch>
        </p:blipFill>
        <p:spPr>
          <a:xfrm>
            <a:off x="728870" y="1799943"/>
            <a:ext cx="1161317" cy="944538"/>
          </a:xfrm>
          <a:prstGeom prst="rect">
            <a:avLst/>
          </a:prstGeom>
        </p:spPr>
      </p:pic>
      <p:sp>
        <p:nvSpPr>
          <p:cNvPr id="3" name="TextBox 2">
            <a:extLst>
              <a:ext uri="{FF2B5EF4-FFF2-40B4-BE49-F238E27FC236}">
                <a16:creationId xmlns:a16="http://schemas.microsoft.com/office/drawing/2014/main" id="{E62FF488-ADD1-4B5B-BD22-C181DC7775EC}"/>
              </a:ext>
            </a:extLst>
          </p:cNvPr>
          <p:cNvSpPr txBox="1"/>
          <p:nvPr/>
        </p:nvSpPr>
        <p:spPr>
          <a:xfrm>
            <a:off x="1199341" y="391654"/>
            <a:ext cx="11269685" cy="400110"/>
          </a:xfrm>
          <a:prstGeom prst="rect">
            <a:avLst/>
          </a:prstGeom>
          <a:noFill/>
        </p:spPr>
        <p:txBody>
          <a:bodyPr wrap="square" rtlCol="0">
            <a:spAutoFit/>
          </a:bodyPr>
          <a:lstStyle/>
          <a:p>
            <a:r>
              <a:rPr lang="en-US" sz="2000" dirty="0"/>
              <a:t>These features calculated according to equations 1, 2 and 3.</a:t>
            </a:r>
          </a:p>
        </p:txBody>
      </p:sp>
      <p:pic>
        <p:nvPicPr>
          <p:cNvPr id="4" name="Picture 3">
            <a:extLst>
              <a:ext uri="{FF2B5EF4-FFF2-40B4-BE49-F238E27FC236}">
                <a16:creationId xmlns:a16="http://schemas.microsoft.com/office/drawing/2014/main" id="{104F5915-0AA5-4F10-8A48-F9152A352797}"/>
              </a:ext>
            </a:extLst>
          </p:cNvPr>
          <p:cNvPicPr>
            <a:picLocks noChangeAspect="1"/>
          </p:cNvPicPr>
          <p:nvPr/>
        </p:nvPicPr>
        <p:blipFill>
          <a:blip r:embed="rId3"/>
          <a:stretch>
            <a:fillRect/>
          </a:stretch>
        </p:blipFill>
        <p:spPr>
          <a:xfrm>
            <a:off x="2464904" y="1644457"/>
            <a:ext cx="2086995" cy="1014103"/>
          </a:xfrm>
          <a:prstGeom prst="rect">
            <a:avLst/>
          </a:prstGeom>
        </p:spPr>
      </p:pic>
      <p:pic>
        <p:nvPicPr>
          <p:cNvPr id="5" name="Picture 4">
            <a:extLst>
              <a:ext uri="{FF2B5EF4-FFF2-40B4-BE49-F238E27FC236}">
                <a16:creationId xmlns:a16="http://schemas.microsoft.com/office/drawing/2014/main" id="{CCD8671D-352C-49E5-BD75-E7144F7F09F1}"/>
              </a:ext>
            </a:extLst>
          </p:cNvPr>
          <p:cNvPicPr>
            <a:picLocks noChangeAspect="1"/>
          </p:cNvPicPr>
          <p:nvPr/>
        </p:nvPicPr>
        <p:blipFill>
          <a:blip r:embed="rId4"/>
          <a:stretch>
            <a:fillRect/>
          </a:stretch>
        </p:blipFill>
        <p:spPr>
          <a:xfrm>
            <a:off x="4723078" y="1670077"/>
            <a:ext cx="2330311" cy="923331"/>
          </a:xfrm>
          <a:prstGeom prst="rect">
            <a:avLst/>
          </a:prstGeom>
        </p:spPr>
      </p:pic>
      <p:pic>
        <p:nvPicPr>
          <p:cNvPr id="6" name="Picture 5">
            <a:extLst>
              <a:ext uri="{FF2B5EF4-FFF2-40B4-BE49-F238E27FC236}">
                <a16:creationId xmlns:a16="http://schemas.microsoft.com/office/drawing/2014/main" id="{C8158B4C-F786-4C53-881F-A84500F29948}"/>
              </a:ext>
            </a:extLst>
          </p:cNvPr>
          <p:cNvPicPr>
            <a:picLocks noChangeAspect="1"/>
          </p:cNvPicPr>
          <p:nvPr/>
        </p:nvPicPr>
        <p:blipFill>
          <a:blip r:embed="rId5"/>
          <a:stretch>
            <a:fillRect/>
          </a:stretch>
        </p:blipFill>
        <p:spPr>
          <a:xfrm>
            <a:off x="7166264" y="1068766"/>
            <a:ext cx="4757530" cy="2823282"/>
          </a:xfrm>
          <a:prstGeom prst="rect">
            <a:avLst/>
          </a:prstGeom>
        </p:spPr>
      </p:pic>
      <p:sp>
        <p:nvSpPr>
          <p:cNvPr id="7" name="TextBox 6">
            <a:extLst>
              <a:ext uri="{FF2B5EF4-FFF2-40B4-BE49-F238E27FC236}">
                <a16:creationId xmlns:a16="http://schemas.microsoft.com/office/drawing/2014/main" id="{CA05227E-CF58-4D80-A1FF-BB8F2014EA97}"/>
              </a:ext>
            </a:extLst>
          </p:cNvPr>
          <p:cNvSpPr txBox="1"/>
          <p:nvPr/>
        </p:nvSpPr>
        <p:spPr>
          <a:xfrm>
            <a:off x="508496" y="3976897"/>
            <a:ext cx="11436628" cy="923330"/>
          </a:xfrm>
          <a:prstGeom prst="rect">
            <a:avLst/>
          </a:prstGeom>
          <a:noFill/>
        </p:spPr>
        <p:txBody>
          <a:bodyPr wrap="square" rtlCol="0">
            <a:spAutoFit/>
          </a:bodyPr>
          <a:lstStyle/>
          <a:p>
            <a:r>
              <a:rPr lang="en-US" dirty="0"/>
              <a:t>As illustrated in Figure 8, each feature vector was composed of the values of features calculated by equations 1, 2 and 3. The ratio of vector number and the mean length of motion vectors in each created section were used as characteristic features.</a:t>
            </a:r>
          </a:p>
        </p:txBody>
      </p:sp>
      <p:sp>
        <p:nvSpPr>
          <p:cNvPr id="8" name="TextBox 7">
            <a:extLst>
              <a:ext uri="{FF2B5EF4-FFF2-40B4-BE49-F238E27FC236}">
                <a16:creationId xmlns:a16="http://schemas.microsoft.com/office/drawing/2014/main" id="{B7C58C52-027E-442D-9B8A-7A0BB24CAA54}"/>
              </a:ext>
            </a:extLst>
          </p:cNvPr>
          <p:cNvSpPr txBox="1"/>
          <p:nvPr/>
        </p:nvSpPr>
        <p:spPr>
          <a:xfrm>
            <a:off x="296463" y="6006913"/>
            <a:ext cx="11648661" cy="646331"/>
          </a:xfrm>
          <a:prstGeom prst="rect">
            <a:avLst/>
          </a:prstGeom>
          <a:noFill/>
        </p:spPr>
        <p:txBody>
          <a:bodyPr wrap="square" rtlCol="0">
            <a:spAutoFit/>
          </a:bodyPr>
          <a:lstStyle/>
          <a:p>
            <a:r>
              <a:rPr lang="en-US" dirty="0"/>
              <a:t>The location and size of deformation are often different from one image sequence to another. They even differ from one occurrence to another one in a person. However, these differences are not a lot in a specific facial expression.</a:t>
            </a:r>
          </a:p>
        </p:txBody>
      </p:sp>
      <p:pic>
        <p:nvPicPr>
          <p:cNvPr id="9" name="Picture 8">
            <a:extLst>
              <a:ext uri="{FF2B5EF4-FFF2-40B4-BE49-F238E27FC236}">
                <a16:creationId xmlns:a16="http://schemas.microsoft.com/office/drawing/2014/main" id="{E2661FAE-BDE3-440E-AC3F-70264C3D0420}"/>
              </a:ext>
            </a:extLst>
          </p:cNvPr>
          <p:cNvPicPr>
            <a:picLocks noChangeAspect="1"/>
          </p:cNvPicPr>
          <p:nvPr/>
        </p:nvPicPr>
        <p:blipFill>
          <a:blip r:embed="rId6"/>
          <a:stretch>
            <a:fillRect/>
          </a:stretch>
        </p:blipFill>
        <p:spPr>
          <a:xfrm>
            <a:off x="2610677" y="5083583"/>
            <a:ext cx="5657267" cy="727278"/>
          </a:xfrm>
          <a:prstGeom prst="rect">
            <a:avLst/>
          </a:prstGeom>
        </p:spPr>
      </p:pic>
    </p:spTree>
    <p:extLst>
      <p:ext uri="{BB962C8B-B14F-4D97-AF65-F5344CB8AC3E}">
        <p14:creationId xmlns:p14="http://schemas.microsoft.com/office/powerpoint/2010/main" val="239965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542A-F802-455C-9F7F-A234CA90EE2C}"/>
              </a:ext>
            </a:extLst>
          </p:cNvPr>
          <p:cNvSpPr>
            <a:spLocks noGrp="1"/>
          </p:cNvSpPr>
          <p:nvPr>
            <p:ph type="title"/>
          </p:nvPr>
        </p:nvSpPr>
        <p:spPr>
          <a:xfrm>
            <a:off x="761374" y="87855"/>
            <a:ext cx="10364451" cy="1596177"/>
          </a:xfrm>
        </p:spPr>
        <p:txBody>
          <a:bodyPr/>
          <a:lstStyle/>
          <a:p>
            <a:r>
              <a:rPr lang="en-US" dirty="0"/>
              <a:t>PSEUDO-CODE OF PROPOSED ALGORITHM</a:t>
            </a:r>
          </a:p>
        </p:txBody>
      </p:sp>
      <p:pic>
        <p:nvPicPr>
          <p:cNvPr id="6" name="Picture 5">
            <a:extLst>
              <a:ext uri="{FF2B5EF4-FFF2-40B4-BE49-F238E27FC236}">
                <a16:creationId xmlns:a16="http://schemas.microsoft.com/office/drawing/2014/main" id="{217BA552-DDDE-45A4-892E-96FEA306E57F}"/>
              </a:ext>
            </a:extLst>
          </p:cNvPr>
          <p:cNvPicPr>
            <a:picLocks noChangeAspect="1"/>
          </p:cNvPicPr>
          <p:nvPr/>
        </p:nvPicPr>
        <p:blipFill rotWithShape="1">
          <a:blip r:embed="rId2"/>
          <a:srcRect r="2011"/>
          <a:stretch/>
        </p:blipFill>
        <p:spPr>
          <a:xfrm>
            <a:off x="2159052" y="5000076"/>
            <a:ext cx="7873896" cy="1197742"/>
          </a:xfrm>
          <a:prstGeom prst="rect">
            <a:avLst/>
          </a:prstGeom>
        </p:spPr>
      </p:pic>
      <p:pic>
        <p:nvPicPr>
          <p:cNvPr id="10" name="Picture 9">
            <a:extLst>
              <a:ext uri="{FF2B5EF4-FFF2-40B4-BE49-F238E27FC236}">
                <a16:creationId xmlns:a16="http://schemas.microsoft.com/office/drawing/2014/main" id="{ACBFAB2F-7115-4D14-9185-0CA373353F81}"/>
              </a:ext>
            </a:extLst>
          </p:cNvPr>
          <p:cNvPicPr>
            <a:picLocks noChangeAspect="1"/>
          </p:cNvPicPr>
          <p:nvPr/>
        </p:nvPicPr>
        <p:blipFill>
          <a:blip r:embed="rId3"/>
          <a:stretch>
            <a:fillRect/>
          </a:stretch>
        </p:blipFill>
        <p:spPr>
          <a:xfrm>
            <a:off x="2159052" y="1322116"/>
            <a:ext cx="7873896" cy="3668390"/>
          </a:xfrm>
          <a:prstGeom prst="rect">
            <a:avLst/>
          </a:prstGeom>
        </p:spPr>
      </p:pic>
    </p:spTree>
    <p:extLst>
      <p:ext uri="{BB962C8B-B14F-4D97-AF65-F5344CB8AC3E}">
        <p14:creationId xmlns:p14="http://schemas.microsoft.com/office/powerpoint/2010/main" val="71485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E9199-01B2-4501-BEB8-E035C279E8F8}"/>
              </a:ext>
            </a:extLst>
          </p:cNvPr>
          <p:cNvSpPr txBox="1"/>
          <p:nvPr/>
        </p:nvSpPr>
        <p:spPr>
          <a:xfrm>
            <a:off x="145322" y="948690"/>
            <a:ext cx="5451390" cy="5109091"/>
          </a:xfrm>
          <a:prstGeom prst="rect">
            <a:avLst/>
          </a:prstGeom>
          <a:noFill/>
        </p:spPr>
        <p:txBody>
          <a:bodyPr wrap="square" rtlCol="0">
            <a:spAutoFit/>
          </a:bodyPr>
          <a:lstStyle/>
          <a:p>
            <a:pPr marL="285750" indent="-285750">
              <a:buFont typeface="Arial" panose="020B0604020202020204" pitchFamily="34" charset="0"/>
              <a:buChar char="•"/>
            </a:pPr>
            <a:r>
              <a:rPr lang="en-US" sz="2200" dirty="0"/>
              <a:t>Feature vectors were extracted from motion vectors in the image sequences.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For each image sequence, between 18 and 631 features were used.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For each facial expression, 50 times 10-fold cross validation were applied.</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In order to evaluate and compare the performance of different algorithms,  different algorithms were tested on 25 situations (different width, height and number of segments in different directions)</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3512B9C-66F1-4914-85F2-01DCB77779A3}"/>
              </a:ext>
            </a:extLst>
          </p:cNvPr>
          <p:cNvPicPr>
            <a:picLocks noChangeAspect="1"/>
          </p:cNvPicPr>
          <p:nvPr/>
        </p:nvPicPr>
        <p:blipFill>
          <a:blip r:embed="rId2"/>
          <a:stretch>
            <a:fillRect/>
          </a:stretch>
        </p:blipFill>
        <p:spPr>
          <a:xfrm>
            <a:off x="5976729" y="1683081"/>
            <a:ext cx="6078195" cy="3458761"/>
          </a:xfrm>
          <a:prstGeom prst="rect">
            <a:avLst/>
          </a:prstGeom>
        </p:spPr>
      </p:pic>
      <p:sp>
        <p:nvSpPr>
          <p:cNvPr id="4" name="Title 1">
            <a:extLst>
              <a:ext uri="{FF2B5EF4-FFF2-40B4-BE49-F238E27FC236}">
                <a16:creationId xmlns:a16="http://schemas.microsoft.com/office/drawing/2014/main" id="{0DFA2C3D-BCEC-426C-B60E-1027695AB812}"/>
              </a:ext>
            </a:extLst>
          </p:cNvPr>
          <p:cNvSpPr txBox="1">
            <a:spLocks/>
          </p:cNvSpPr>
          <p:nvPr/>
        </p:nvSpPr>
        <p:spPr>
          <a:xfrm>
            <a:off x="913774" y="150601"/>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EXPERIMENTAL RESULTS</a:t>
            </a:r>
          </a:p>
        </p:txBody>
      </p:sp>
    </p:spTree>
    <p:extLst>
      <p:ext uri="{BB962C8B-B14F-4D97-AF65-F5344CB8AC3E}">
        <p14:creationId xmlns:p14="http://schemas.microsoft.com/office/powerpoint/2010/main" val="21432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227DFA-BB03-4E91-811F-3F1DBAEF05D6}"/>
              </a:ext>
            </a:extLst>
          </p:cNvPr>
          <p:cNvSpPr txBox="1"/>
          <p:nvPr/>
        </p:nvSpPr>
        <p:spPr>
          <a:xfrm>
            <a:off x="583096" y="1357638"/>
            <a:ext cx="1126434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To determine how many segments were more suitable and what size is better for them, these different situations were compared. </a:t>
            </a:r>
          </a:p>
          <a:p>
            <a:endParaRPr lang="en-US" sz="2400" dirty="0"/>
          </a:p>
          <a:p>
            <a:pPr marL="285750" indent="-285750">
              <a:buFont typeface="Arial" panose="020B0604020202020204" pitchFamily="34" charset="0"/>
              <a:buChar char="•"/>
            </a:pPr>
            <a:r>
              <a:rPr lang="en-US" sz="2400" dirty="0"/>
              <a:t>It was observed that DL in situation 21, SVM and C5.0 in situation 19 had the best performance with the accuracy rate of 95.3%, 92.8% and 90.2%, respectively. </a:t>
            </a:r>
          </a:p>
          <a:p>
            <a:endParaRPr lang="en-US" sz="2400" dirty="0"/>
          </a:p>
          <a:p>
            <a:pPr marL="285750" indent="-285750">
              <a:buFont typeface="Arial" panose="020B0604020202020204" pitchFamily="34" charset="0"/>
              <a:buChar char="•"/>
            </a:pPr>
            <a:r>
              <a:rPr lang="en-US" sz="2400" dirty="0"/>
              <a:t>The confusion matrix for these algorithms after ignoring the confusion between different types of facial expressions was observed . It means that for example, both types of happiness type 1 and 2 are happiness and it is not important which type of happiness is recognized. Their overall averages were also in the same rank.</a:t>
            </a:r>
          </a:p>
        </p:txBody>
      </p:sp>
    </p:spTree>
    <p:extLst>
      <p:ext uri="{BB962C8B-B14F-4D97-AF65-F5344CB8AC3E}">
        <p14:creationId xmlns:p14="http://schemas.microsoft.com/office/powerpoint/2010/main" val="56735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ED889C-DAD4-4C8D-80AE-41A2C6F6C0B2}"/>
              </a:ext>
            </a:extLst>
          </p:cNvPr>
          <p:cNvPicPr>
            <a:picLocks noChangeAspect="1"/>
          </p:cNvPicPr>
          <p:nvPr/>
        </p:nvPicPr>
        <p:blipFill>
          <a:blip r:embed="rId2"/>
          <a:stretch>
            <a:fillRect/>
          </a:stretch>
        </p:blipFill>
        <p:spPr>
          <a:xfrm>
            <a:off x="7699513" y="2222999"/>
            <a:ext cx="4492487" cy="3134867"/>
          </a:xfrm>
          <a:prstGeom prst="rect">
            <a:avLst/>
          </a:prstGeom>
        </p:spPr>
      </p:pic>
      <p:sp>
        <p:nvSpPr>
          <p:cNvPr id="3" name="TextBox 2">
            <a:extLst>
              <a:ext uri="{FF2B5EF4-FFF2-40B4-BE49-F238E27FC236}">
                <a16:creationId xmlns:a16="http://schemas.microsoft.com/office/drawing/2014/main" id="{2166CD66-FA41-4BFA-A8E3-3B1C4027506E}"/>
              </a:ext>
            </a:extLst>
          </p:cNvPr>
          <p:cNvSpPr txBox="1"/>
          <p:nvPr/>
        </p:nvSpPr>
        <p:spPr>
          <a:xfrm>
            <a:off x="130939" y="822847"/>
            <a:ext cx="7568574" cy="4770537"/>
          </a:xfrm>
          <a:prstGeom prst="rect">
            <a:avLst/>
          </a:prstGeom>
          <a:noFill/>
        </p:spPr>
        <p:txBody>
          <a:bodyPr wrap="square" rtlCol="0">
            <a:spAutoFit/>
          </a:bodyPr>
          <a:lstStyle/>
          <a:p>
            <a:pPr marL="285750" indent="-285750">
              <a:buFont typeface="Arial" panose="020B0604020202020204" pitchFamily="34" charset="0"/>
              <a:buChar char="•"/>
            </a:pPr>
            <a:r>
              <a:rPr lang="en-US" sz="1900" dirty="0"/>
              <a:t>As far as misidentifications produced by these methods are concerned, most of them arose from confusion between similar motion vector location and directions. </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Only the motion vectors direction in area number two and three could distinguish angry type 1 from disgust, causing misidentification of them in the case where the motion vector directions were not recognized precisely in these areas. </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Other high rate misclassifications happened between fear and happiness. Since both types of happiness and both types of fear had the same motion vectors in the lower part of face, in about five percent, fear was classified as happiness. </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The most important misclassifications are summarized in the Table shown, sorted according to the misclassification rate.</a:t>
            </a:r>
          </a:p>
        </p:txBody>
      </p:sp>
      <p:sp>
        <p:nvSpPr>
          <p:cNvPr id="4" name="TextBox 3">
            <a:extLst>
              <a:ext uri="{FF2B5EF4-FFF2-40B4-BE49-F238E27FC236}">
                <a16:creationId xmlns:a16="http://schemas.microsoft.com/office/drawing/2014/main" id="{E7D4298C-9AF3-4886-A5F4-F5DE0943353B}"/>
              </a:ext>
            </a:extLst>
          </p:cNvPr>
          <p:cNvSpPr txBox="1"/>
          <p:nvPr/>
        </p:nvSpPr>
        <p:spPr>
          <a:xfrm>
            <a:off x="4045887" y="176516"/>
            <a:ext cx="4100225" cy="646331"/>
          </a:xfrm>
          <a:prstGeom prst="rect">
            <a:avLst/>
          </a:prstGeom>
          <a:noFill/>
        </p:spPr>
        <p:txBody>
          <a:bodyPr wrap="none" rtlCol="0">
            <a:spAutoFit/>
          </a:bodyPr>
          <a:lstStyle/>
          <a:p>
            <a:r>
              <a:rPr lang="en-US" sz="3600" dirty="0"/>
              <a:t>MISIDENTIFICATIONS</a:t>
            </a:r>
          </a:p>
        </p:txBody>
      </p:sp>
    </p:spTree>
    <p:extLst>
      <p:ext uri="{BB962C8B-B14F-4D97-AF65-F5344CB8AC3E}">
        <p14:creationId xmlns:p14="http://schemas.microsoft.com/office/powerpoint/2010/main" val="48711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26746-163B-4F47-81EB-0876FA37A9D5}"/>
              </a:ext>
            </a:extLst>
          </p:cNvPr>
          <p:cNvPicPr>
            <a:picLocks noChangeAspect="1"/>
          </p:cNvPicPr>
          <p:nvPr/>
        </p:nvPicPr>
        <p:blipFill>
          <a:blip r:embed="rId2"/>
          <a:stretch>
            <a:fillRect/>
          </a:stretch>
        </p:blipFill>
        <p:spPr>
          <a:xfrm>
            <a:off x="6073473" y="2637183"/>
            <a:ext cx="5828545" cy="2716695"/>
          </a:xfrm>
          <a:prstGeom prst="rect">
            <a:avLst/>
          </a:prstGeom>
        </p:spPr>
      </p:pic>
      <p:sp>
        <p:nvSpPr>
          <p:cNvPr id="5" name="TextBox 4">
            <a:extLst>
              <a:ext uri="{FF2B5EF4-FFF2-40B4-BE49-F238E27FC236}">
                <a16:creationId xmlns:a16="http://schemas.microsoft.com/office/drawing/2014/main" id="{9207AB9F-8608-4103-8AF7-DB5BC7E120F9}"/>
              </a:ext>
            </a:extLst>
          </p:cNvPr>
          <p:cNvSpPr txBox="1"/>
          <p:nvPr/>
        </p:nvSpPr>
        <p:spPr>
          <a:xfrm>
            <a:off x="1060174" y="331305"/>
            <a:ext cx="10486332" cy="584775"/>
          </a:xfrm>
          <a:prstGeom prst="rect">
            <a:avLst/>
          </a:prstGeom>
          <a:noFill/>
        </p:spPr>
        <p:txBody>
          <a:bodyPr wrap="none" rtlCol="0">
            <a:spAutoFit/>
          </a:bodyPr>
          <a:lstStyle/>
          <a:p>
            <a:r>
              <a:rPr lang="en-US" sz="3200" b="1" dirty="0"/>
              <a:t>ANALYSIS OF BEST ALGORITHM AND BEST SEGMENTATION</a:t>
            </a:r>
          </a:p>
        </p:txBody>
      </p:sp>
      <p:sp>
        <p:nvSpPr>
          <p:cNvPr id="6" name="TextBox 5">
            <a:extLst>
              <a:ext uri="{FF2B5EF4-FFF2-40B4-BE49-F238E27FC236}">
                <a16:creationId xmlns:a16="http://schemas.microsoft.com/office/drawing/2014/main" id="{BE42D492-9362-4F95-BE89-AF423E010A94}"/>
              </a:ext>
            </a:extLst>
          </p:cNvPr>
          <p:cNvSpPr txBox="1"/>
          <p:nvPr/>
        </p:nvSpPr>
        <p:spPr>
          <a:xfrm>
            <a:off x="106018" y="1179443"/>
            <a:ext cx="596745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What must be considered is which algorithm can classify emotion vectors </a:t>
            </a:r>
          </a:p>
          <a:p>
            <a:pPr marL="742950" lvl="1" indent="-285750">
              <a:buFont typeface="Arial" panose="020B0604020202020204" pitchFamily="34" charset="0"/>
              <a:buChar char="•"/>
            </a:pPr>
            <a:r>
              <a:rPr lang="en-US" sz="2000" dirty="0"/>
              <a:t>With higher accuracy</a:t>
            </a:r>
          </a:p>
          <a:p>
            <a:pPr marL="742950" lvl="1" indent="-285750">
              <a:buFont typeface="Arial" panose="020B0604020202020204" pitchFamily="34" charset="0"/>
              <a:buChar char="•"/>
            </a:pPr>
            <a:r>
              <a:rPr lang="en-US" sz="2000" dirty="0"/>
              <a:t>With lower features. </a:t>
            </a:r>
          </a:p>
          <a:p>
            <a:pPr lvl="1"/>
            <a:endParaRPr lang="en-US" sz="2000" dirty="0"/>
          </a:p>
          <a:p>
            <a:pPr marL="285750" indent="-285750">
              <a:buFont typeface="Arial" panose="020B0604020202020204" pitchFamily="34" charset="0"/>
              <a:buChar char="•"/>
            </a:pPr>
            <a:r>
              <a:rPr lang="en-US" sz="2000" dirty="0"/>
              <a:t>Three best situations of each algorithm are shown in Table. In three algorithms CRT, SVM and C5.0, situation 19 resulted in the best. </a:t>
            </a:r>
          </a:p>
          <a:p>
            <a:pPr marL="285750" indent="-285750">
              <a:buFont typeface="Arial" panose="020B0604020202020204" pitchFamily="34" charset="0"/>
              <a:buChar char="•"/>
            </a:pPr>
            <a:r>
              <a:rPr lang="en-US" sz="2000" dirty="0"/>
              <a:t>It had the second rank in DL. Meanwhile, situation 19 had the best overall accuracy among other situations. </a:t>
            </a:r>
          </a:p>
          <a:p>
            <a:pPr marL="285750" indent="-285750">
              <a:buFont typeface="Arial" panose="020B0604020202020204" pitchFamily="34" charset="0"/>
              <a:buChar char="•"/>
            </a:pPr>
            <a:r>
              <a:rPr lang="en-US" sz="2000" dirty="0"/>
              <a:t>In situation 19, the face is divided into four sections in each area. There were two subsections in each direction with equal width and height of 30 pixels. So, it was the best segmentation for facial expression recognition.</a:t>
            </a:r>
          </a:p>
        </p:txBody>
      </p:sp>
    </p:spTree>
    <p:extLst>
      <p:ext uri="{BB962C8B-B14F-4D97-AF65-F5344CB8AC3E}">
        <p14:creationId xmlns:p14="http://schemas.microsoft.com/office/powerpoint/2010/main" val="224928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F811-BFB9-4CF9-9462-86AB73E0F990}"/>
              </a:ext>
            </a:extLst>
          </p:cNvPr>
          <p:cNvSpPr>
            <a:spLocks noGrp="1"/>
          </p:cNvSpPr>
          <p:nvPr>
            <p:ph type="title"/>
          </p:nvPr>
        </p:nvSpPr>
        <p:spPr>
          <a:xfrm>
            <a:off x="1245392" y="96072"/>
            <a:ext cx="9701216" cy="1162885"/>
          </a:xfrm>
        </p:spPr>
        <p:txBody>
          <a:bodyPr/>
          <a:lstStyle/>
          <a:p>
            <a:r>
              <a:rPr lang="en-US" dirty="0"/>
              <a:t>CONCLUSION</a:t>
            </a:r>
          </a:p>
        </p:txBody>
      </p:sp>
      <p:sp>
        <p:nvSpPr>
          <p:cNvPr id="4" name="TextBox 3">
            <a:extLst>
              <a:ext uri="{FF2B5EF4-FFF2-40B4-BE49-F238E27FC236}">
                <a16:creationId xmlns:a16="http://schemas.microsoft.com/office/drawing/2014/main" id="{6D38C372-8DAF-4936-A24E-BC61441C8DC0}"/>
              </a:ext>
            </a:extLst>
          </p:cNvPr>
          <p:cNvSpPr txBox="1"/>
          <p:nvPr/>
        </p:nvSpPr>
        <p:spPr>
          <a:xfrm>
            <a:off x="165652" y="1060175"/>
            <a:ext cx="1186069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research, some of the most famous classification algorithms were used upon changes in the position of facial points. These points were tracked in an image sequence of a frontal view of the face. The best methods were chosen. They were DL, SVM and C5.0, with the accuracy rate of 95.3%, 92.8% and 90.2%, respectively.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most distinguishing changes were found to be deformation in Y direction, in the upper and lower areas of the face. Meanwhile, some more changes of face during facial expression were investigated in this research. It shows that six more changes can be identified in addition to six basic changes happens in face during representation of facial expression.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paper not only provided a basic understanding of how facial points could change during a facial expression, but also it tried to classify these deformations.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Future work on this issue aims at investigating automatic facial expression while head has rigid motions. Meanwhile, the performance of the method must be invariant to occlusions like glasses and facial hair. In addition, the method must perform well independently of the changes in the illumination intensity while image sequence is created.</a:t>
            </a:r>
          </a:p>
        </p:txBody>
      </p:sp>
    </p:spTree>
    <p:extLst>
      <p:ext uri="{BB962C8B-B14F-4D97-AF65-F5344CB8AC3E}">
        <p14:creationId xmlns:p14="http://schemas.microsoft.com/office/powerpoint/2010/main" val="254457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26BF-B23B-4999-9126-F9CE25D56F28}"/>
              </a:ext>
            </a:extLst>
          </p:cNvPr>
          <p:cNvSpPr>
            <a:spLocks noGrp="1"/>
          </p:cNvSpPr>
          <p:nvPr>
            <p:ph type="title"/>
          </p:nvPr>
        </p:nvSpPr>
        <p:spPr>
          <a:xfrm>
            <a:off x="809240" y="272380"/>
            <a:ext cx="10364451" cy="1596177"/>
          </a:xfrm>
        </p:spPr>
        <p:txBody>
          <a:bodyPr/>
          <a:lstStyle/>
          <a:p>
            <a:r>
              <a:rPr lang="en-US" dirty="0"/>
              <a:t>MY VIEWS AND LEARNINGS</a:t>
            </a:r>
          </a:p>
        </p:txBody>
      </p:sp>
      <p:sp>
        <p:nvSpPr>
          <p:cNvPr id="3" name="TextBox 2">
            <a:extLst>
              <a:ext uri="{FF2B5EF4-FFF2-40B4-BE49-F238E27FC236}">
                <a16:creationId xmlns:a16="http://schemas.microsoft.com/office/drawing/2014/main" id="{0385DED4-2D18-4D26-AE6A-7E009E194FE3}"/>
              </a:ext>
            </a:extLst>
          </p:cNvPr>
          <p:cNvSpPr txBox="1"/>
          <p:nvPr/>
        </p:nvSpPr>
        <p:spPr>
          <a:xfrm>
            <a:off x="450574" y="1868557"/>
            <a:ext cx="1108178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Automating the analysis of facial changes, especially from a frontal view, is important to advance the studies on automatic facial expression recognition, design human-machine interfaces.</a:t>
            </a:r>
          </a:p>
          <a:p>
            <a:pPr marL="285750" indent="-285750">
              <a:buFont typeface="Arial" panose="020B0604020202020204" pitchFamily="34" charset="0"/>
              <a:buChar char="•"/>
            </a:pPr>
            <a:r>
              <a:rPr lang="en-US" sz="2400" dirty="0"/>
              <a:t>Facial Expression Analysis would  boost  applications in various areas such as security, medicine, animations and education.  </a:t>
            </a:r>
          </a:p>
          <a:p>
            <a:pPr marL="285750" indent="-285750">
              <a:buFont typeface="Arial" panose="020B0604020202020204" pitchFamily="34" charset="0"/>
              <a:buChar char="•"/>
            </a:pPr>
            <a:r>
              <a:rPr lang="en-US" sz="2400" dirty="0"/>
              <a:t>Different changes in  parts of face were analyzed to address what exactly happened in face when a person shows an emotion. Changes happening in the face because of facial expression were introduced in this research for the first time.</a:t>
            </a:r>
          </a:p>
          <a:p>
            <a:pPr marL="285750" indent="-285750">
              <a:buFont typeface="Arial" panose="020B0604020202020204" pitchFamily="34" charset="0"/>
              <a:buChar char="•"/>
            </a:pPr>
            <a:r>
              <a:rPr lang="en-US" sz="2400" dirty="0"/>
              <a:t>Introduced to some of the most state-of-the-art classification algorithms such as C5.0, CRT,  QUEST, CHAID, Deep Learning (DL), SVM and Discriminant algorithms which were used to classify the extracted motion vectors.</a:t>
            </a:r>
          </a:p>
        </p:txBody>
      </p:sp>
    </p:spTree>
    <p:extLst>
      <p:ext uri="{BB962C8B-B14F-4D97-AF65-F5344CB8AC3E}">
        <p14:creationId xmlns:p14="http://schemas.microsoft.com/office/powerpoint/2010/main" val="87512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CEFA-4E79-4222-A8B2-436433529314}"/>
              </a:ext>
            </a:extLst>
          </p:cNvPr>
          <p:cNvSpPr>
            <a:spLocks noGrp="1"/>
          </p:cNvSpPr>
          <p:nvPr>
            <p:ph type="title"/>
          </p:nvPr>
        </p:nvSpPr>
        <p:spPr>
          <a:xfrm>
            <a:off x="911428" y="134149"/>
            <a:ext cx="10364451" cy="1596177"/>
          </a:xfrm>
        </p:spPr>
        <p:txBody>
          <a:bodyPr/>
          <a:lstStyle/>
          <a:p>
            <a:r>
              <a:rPr lang="en-US" dirty="0"/>
              <a:t>INTRODUCTION</a:t>
            </a:r>
          </a:p>
        </p:txBody>
      </p:sp>
      <p:sp>
        <p:nvSpPr>
          <p:cNvPr id="4" name="Subtitle 2">
            <a:extLst>
              <a:ext uri="{FF2B5EF4-FFF2-40B4-BE49-F238E27FC236}">
                <a16:creationId xmlns:a16="http://schemas.microsoft.com/office/drawing/2014/main" id="{D77F3812-2B5F-4190-8988-E2ABD7A2A032}"/>
              </a:ext>
            </a:extLst>
          </p:cNvPr>
          <p:cNvSpPr txBox="1">
            <a:spLocks/>
          </p:cNvSpPr>
          <p:nvPr/>
        </p:nvSpPr>
        <p:spPr>
          <a:xfrm>
            <a:off x="511122" y="1519311"/>
            <a:ext cx="11165062" cy="4993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b="1" dirty="0"/>
              <a:t>Facial expression </a:t>
            </a:r>
            <a:r>
              <a:rPr lang="en-US" dirty="0"/>
              <a:t>is one of the fastest and most efficient ways in communication. It prevails over words in human communication. </a:t>
            </a:r>
          </a:p>
          <a:p>
            <a:pPr marL="457200" indent="-457200" algn="l">
              <a:buFont typeface="Arial" panose="020B0604020202020204" pitchFamily="34" charset="0"/>
              <a:buChar char="•"/>
            </a:pPr>
            <a:r>
              <a:rPr lang="en-US" dirty="0"/>
              <a:t>Although it is easy for humans to recognize facial expressions, </a:t>
            </a:r>
            <a:r>
              <a:rPr lang="en-US" b="1" dirty="0"/>
              <a:t>Automatic Recognition </a:t>
            </a:r>
            <a:r>
              <a:rPr lang="en-US" dirty="0"/>
              <a:t>remains difficult for machines. </a:t>
            </a:r>
          </a:p>
          <a:p>
            <a:pPr marL="457200" indent="-457200" algn="l">
              <a:buFont typeface="Arial" panose="020B0604020202020204" pitchFamily="34" charset="0"/>
              <a:buChar char="•"/>
            </a:pPr>
            <a:r>
              <a:rPr lang="en-US" b="1" dirty="0"/>
              <a:t>Human-computer interaction </a:t>
            </a:r>
            <a:r>
              <a:rPr lang="en-US" dirty="0"/>
              <a:t>is probably the most important application in automatic facial expression recognition.</a:t>
            </a:r>
          </a:p>
          <a:p>
            <a:pPr marL="457200" indent="-457200" algn="l">
              <a:buFont typeface="Arial" panose="020B0604020202020204" pitchFamily="34" charset="0"/>
              <a:buChar char="•"/>
            </a:pPr>
            <a:r>
              <a:rPr lang="en-US" dirty="0"/>
              <a:t>Other fields such as date-driven animation, psychology researches, medicine, security, education and distance learning, customer satisfaction and video conferences can use the results of these researches.</a:t>
            </a:r>
          </a:p>
          <a:p>
            <a:pPr marL="457200" indent="-457200" algn="l">
              <a:buFont typeface="Arial" panose="020B0604020202020204" pitchFamily="34" charset="0"/>
              <a:buChar char="•"/>
            </a:pPr>
            <a:r>
              <a:rPr lang="en-US" dirty="0"/>
              <a:t>They can even be used in the (re)production of artificial emotions.</a:t>
            </a:r>
            <a:endParaRPr lang="en-US" b="1" dirty="0"/>
          </a:p>
        </p:txBody>
      </p:sp>
    </p:spTree>
    <p:extLst>
      <p:ext uri="{BB962C8B-B14F-4D97-AF65-F5344CB8AC3E}">
        <p14:creationId xmlns:p14="http://schemas.microsoft.com/office/powerpoint/2010/main" val="387586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88DFF2EA-6D3E-4C9E-9559-A94A7F816EBA}"/>
              </a:ext>
            </a:extLst>
          </p:cNvPr>
          <p:cNvSpPr txBox="1">
            <a:spLocks/>
          </p:cNvSpPr>
          <p:nvPr/>
        </p:nvSpPr>
        <p:spPr>
          <a:xfrm>
            <a:off x="511123" y="984739"/>
            <a:ext cx="11150790" cy="51377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Machines can </a:t>
            </a:r>
            <a:r>
              <a:rPr lang="en-US" b="1" dirty="0"/>
              <a:t>analyze the changes in face </a:t>
            </a:r>
            <a:r>
              <a:rPr lang="en-US" dirty="0"/>
              <a:t>during facial expression presentation.</a:t>
            </a:r>
          </a:p>
          <a:p>
            <a:pPr marL="457200" indent="-457200" algn="l">
              <a:buFont typeface="Arial" panose="020B0604020202020204" pitchFamily="34" charset="0"/>
              <a:buChar char="•"/>
            </a:pPr>
            <a:r>
              <a:rPr lang="en-US" dirty="0"/>
              <a:t>The ideal automatic facial expression recognition system must be completely automatic, person independent and robust to any environmental condition.</a:t>
            </a:r>
          </a:p>
          <a:p>
            <a:pPr marL="457200" indent="-457200" algn="l">
              <a:buFont typeface="Arial" panose="020B0604020202020204" pitchFamily="34" charset="0"/>
              <a:buChar char="•"/>
            </a:pPr>
            <a:r>
              <a:rPr lang="en-US" dirty="0"/>
              <a:t>To do that, a three stage process must be done. </a:t>
            </a:r>
          </a:p>
          <a:p>
            <a:pPr marL="914400" lvl="1" indent="-457200" algn="l">
              <a:buFont typeface="Arial" panose="020B0604020202020204" pitchFamily="34" charset="0"/>
              <a:buChar char="•"/>
            </a:pPr>
            <a:r>
              <a:rPr lang="en-US" sz="2400" dirty="0"/>
              <a:t>Face Detection</a:t>
            </a:r>
          </a:p>
          <a:p>
            <a:pPr marL="914400" lvl="1" indent="-457200" algn="l">
              <a:buFont typeface="Arial" panose="020B0604020202020204" pitchFamily="34" charset="0"/>
              <a:buChar char="•"/>
            </a:pPr>
            <a:r>
              <a:rPr lang="en-US" sz="2400" dirty="0"/>
              <a:t>Facial Feature Extraction</a:t>
            </a:r>
          </a:p>
          <a:p>
            <a:pPr marL="914400" lvl="1" indent="-457200" algn="l">
              <a:buFont typeface="Arial" panose="020B0604020202020204" pitchFamily="34" charset="0"/>
              <a:buChar char="•"/>
            </a:pPr>
            <a:r>
              <a:rPr lang="en-US" sz="2400" dirty="0"/>
              <a:t>Facial Expression Classification</a:t>
            </a:r>
          </a:p>
          <a:p>
            <a:pPr marL="457200" indent="-457200" algn="l">
              <a:buFont typeface="Arial" panose="020B0604020202020204" pitchFamily="34" charset="0"/>
              <a:buChar char="•"/>
            </a:pPr>
            <a:r>
              <a:rPr lang="en-US" dirty="0"/>
              <a:t>This research only focused on facial feature extraction and facial expression classification. </a:t>
            </a:r>
          </a:p>
          <a:p>
            <a:pPr marL="457200" indent="-457200" algn="l">
              <a:buFont typeface="Arial" panose="020B0604020202020204" pitchFamily="34" charset="0"/>
              <a:buChar char="•"/>
            </a:pPr>
            <a:r>
              <a:rPr lang="en-US" b="1" dirty="0"/>
              <a:t>Assumption</a:t>
            </a:r>
            <a:r>
              <a:rPr lang="en-US" dirty="0"/>
              <a:t>: Face images are already available in suitable conditions.</a:t>
            </a:r>
          </a:p>
        </p:txBody>
      </p:sp>
    </p:spTree>
    <p:extLst>
      <p:ext uri="{BB962C8B-B14F-4D97-AF65-F5344CB8AC3E}">
        <p14:creationId xmlns:p14="http://schemas.microsoft.com/office/powerpoint/2010/main" val="2041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9CDF-E3CE-4436-A46C-59B41B384C2C}"/>
              </a:ext>
            </a:extLst>
          </p:cNvPr>
          <p:cNvSpPr>
            <a:spLocks noGrp="1"/>
          </p:cNvSpPr>
          <p:nvPr>
            <p:ph type="title"/>
          </p:nvPr>
        </p:nvSpPr>
        <p:spPr>
          <a:xfrm>
            <a:off x="913774" y="278722"/>
            <a:ext cx="10364451" cy="1596177"/>
          </a:xfrm>
        </p:spPr>
        <p:txBody>
          <a:bodyPr/>
          <a:lstStyle/>
          <a:p>
            <a:r>
              <a:rPr lang="en-US" dirty="0"/>
              <a:t>DATA MINING TECHNIQUES</a:t>
            </a:r>
          </a:p>
        </p:txBody>
      </p:sp>
      <p:sp>
        <p:nvSpPr>
          <p:cNvPr id="4" name="Rectangle 3">
            <a:extLst>
              <a:ext uri="{FF2B5EF4-FFF2-40B4-BE49-F238E27FC236}">
                <a16:creationId xmlns:a16="http://schemas.microsoft.com/office/drawing/2014/main" id="{68F5562F-C8C2-46C6-B0B2-FCD21BE2A06C}"/>
              </a:ext>
            </a:extLst>
          </p:cNvPr>
          <p:cNvSpPr/>
          <p:nvPr/>
        </p:nvSpPr>
        <p:spPr>
          <a:xfrm>
            <a:off x="249382" y="1874899"/>
            <a:ext cx="11942618" cy="4154984"/>
          </a:xfrm>
          <a:prstGeom prst="rect">
            <a:avLst/>
          </a:prstGeom>
        </p:spPr>
        <p:txBody>
          <a:bodyPr wrap="square">
            <a:spAutoFit/>
          </a:bodyPr>
          <a:lstStyle/>
          <a:p>
            <a:pPr marL="285750" indent="-285750">
              <a:buFont typeface="Arial" panose="020B0604020202020204" pitchFamily="34" charset="0"/>
              <a:buChar char="•"/>
            </a:pPr>
            <a:r>
              <a:rPr lang="en-US" sz="2400" b="1" dirty="0"/>
              <a:t>Data mining </a:t>
            </a:r>
            <a:r>
              <a:rPr lang="en-US" sz="2400" dirty="0"/>
              <a:t>is the process of exploration and extraction of the knowledge from the data. It involves learning in a practical sense.</a:t>
            </a:r>
          </a:p>
          <a:p>
            <a:endParaRPr lang="en-US" sz="2400" dirty="0"/>
          </a:p>
          <a:p>
            <a:pPr marL="285750" indent="-285750">
              <a:buFont typeface="Arial" panose="020B0604020202020204" pitchFamily="34" charset="0"/>
              <a:buChar char="•"/>
            </a:pPr>
            <a:r>
              <a:rPr lang="en-US" sz="2400" dirty="0"/>
              <a:t>The word </a:t>
            </a:r>
            <a:r>
              <a:rPr lang="en-US" sz="2400" b="1" dirty="0"/>
              <a:t>learning</a:t>
            </a:r>
            <a:r>
              <a:rPr lang="en-US" sz="2400" dirty="0"/>
              <a:t> means that these techniques learn from the changes appearing in the data in a way that improves their performance in the future. Thus, learning is tied to performance enhancement. </a:t>
            </a:r>
          </a:p>
          <a:p>
            <a:endParaRPr lang="en-US" sz="2400" dirty="0"/>
          </a:p>
          <a:p>
            <a:pPr marL="285750" indent="-285750">
              <a:buFont typeface="Arial" panose="020B0604020202020204" pitchFamily="34" charset="0"/>
              <a:buChar char="•"/>
            </a:pPr>
            <a:r>
              <a:rPr lang="en-US" sz="2400" dirty="0"/>
              <a:t>Based on this learning process, the learning techniques can be employed to map data into decision model in order to produce the predicting output from the new data. This decision model is called </a:t>
            </a:r>
            <a:r>
              <a:rPr lang="en-US" sz="2400" b="1" dirty="0"/>
              <a:t>classifier</a:t>
            </a:r>
            <a:r>
              <a:rPr lang="en-US" sz="2400" dirty="0"/>
              <a:t>. </a:t>
            </a:r>
          </a:p>
          <a:p>
            <a:pPr lvl="1"/>
            <a:endParaRPr lang="en-US" sz="2400" dirty="0"/>
          </a:p>
        </p:txBody>
      </p:sp>
    </p:spTree>
    <p:extLst>
      <p:ext uri="{BB962C8B-B14F-4D97-AF65-F5344CB8AC3E}">
        <p14:creationId xmlns:p14="http://schemas.microsoft.com/office/powerpoint/2010/main" val="88631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A917-82C2-47E8-8603-749D7FD57A6D}"/>
              </a:ext>
            </a:extLst>
          </p:cNvPr>
          <p:cNvSpPr>
            <a:spLocks noGrp="1"/>
          </p:cNvSpPr>
          <p:nvPr>
            <p:ph type="title"/>
          </p:nvPr>
        </p:nvSpPr>
        <p:spPr>
          <a:xfrm>
            <a:off x="913774" y="0"/>
            <a:ext cx="10364451" cy="1596177"/>
          </a:xfrm>
        </p:spPr>
        <p:txBody>
          <a:bodyPr/>
          <a:lstStyle/>
          <a:p>
            <a:r>
              <a:rPr lang="en-US" dirty="0"/>
              <a:t>I. Motion vector extraction</a:t>
            </a:r>
            <a:br>
              <a:rPr lang="en-US" dirty="0"/>
            </a:br>
            <a:r>
              <a:rPr lang="en-US" sz="2000" dirty="0"/>
              <a:t>(DATA COLLECTION PHASE)</a:t>
            </a:r>
          </a:p>
        </p:txBody>
      </p:sp>
      <p:sp>
        <p:nvSpPr>
          <p:cNvPr id="6" name="Rectangle 5">
            <a:extLst>
              <a:ext uri="{FF2B5EF4-FFF2-40B4-BE49-F238E27FC236}">
                <a16:creationId xmlns:a16="http://schemas.microsoft.com/office/drawing/2014/main" id="{387DC4B6-47AD-4A39-9FC4-10E9110B2EDA}"/>
              </a:ext>
            </a:extLst>
          </p:cNvPr>
          <p:cNvSpPr/>
          <p:nvPr/>
        </p:nvSpPr>
        <p:spPr>
          <a:xfrm>
            <a:off x="0" y="1474322"/>
            <a:ext cx="11942618" cy="4662815"/>
          </a:xfrm>
          <a:prstGeom prst="rect">
            <a:avLst/>
          </a:prstGeom>
        </p:spPr>
        <p:txBody>
          <a:bodyPr wrap="square">
            <a:spAutoFit/>
          </a:bodyPr>
          <a:lstStyle/>
          <a:p>
            <a:pPr marL="800100" lvl="1" indent="-342900">
              <a:buFont typeface="Arial" panose="020B0604020202020204" pitchFamily="34" charset="0"/>
              <a:buChar char="•"/>
            </a:pPr>
            <a:r>
              <a:rPr lang="en-US" sz="2100" dirty="0"/>
              <a:t>A facial expression results in some temporary shift of facial features because of facial muscle movements. </a:t>
            </a:r>
          </a:p>
          <a:p>
            <a:pPr lvl="1"/>
            <a:endParaRPr lang="en-US" sz="2100" dirty="0"/>
          </a:p>
          <a:p>
            <a:pPr marL="800100" lvl="1" indent="-342900">
              <a:buFont typeface="Arial" panose="020B0604020202020204" pitchFamily="34" charset="0"/>
              <a:buChar char="•"/>
            </a:pPr>
            <a:r>
              <a:rPr lang="en-US" sz="2100" dirty="0"/>
              <a:t>Motion vectors that show facial deformation were extracted from image sequence of facial expression.</a:t>
            </a:r>
          </a:p>
          <a:p>
            <a:pPr lvl="1"/>
            <a:endParaRPr lang="en-US" sz="2100" dirty="0"/>
          </a:p>
          <a:p>
            <a:pPr marL="800100" lvl="1" indent="-342900">
              <a:buFont typeface="Arial" panose="020B0604020202020204" pitchFamily="34" charset="0"/>
              <a:buChar char="•"/>
            </a:pPr>
            <a:r>
              <a:rPr lang="en-US" sz="2100" dirty="0"/>
              <a:t>In this research, </a:t>
            </a:r>
            <a:r>
              <a:rPr lang="en-US" sz="2100" b="1" dirty="0"/>
              <a:t>Optical flow algorithm </a:t>
            </a:r>
            <a:r>
              <a:rPr lang="en-US" sz="2100" dirty="0"/>
              <a:t>was used to extract motion vectors.</a:t>
            </a:r>
          </a:p>
          <a:p>
            <a:pPr lvl="1"/>
            <a:endParaRPr lang="en-US" sz="2100" dirty="0"/>
          </a:p>
          <a:p>
            <a:pPr marL="800100" lvl="1" indent="-342900">
              <a:buFont typeface="Arial" panose="020B0604020202020204" pitchFamily="34" charset="0"/>
              <a:buChar char="•"/>
            </a:pPr>
            <a:r>
              <a:rPr lang="en-US" sz="2100" dirty="0"/>
              <a:t>Optical flow algorithm has some weaknesses. For example, luminance must not change while the image sequence is created. Otherwise, this algorithm is not able to extract motion vector correctly. However, as the changes in face because of facial expression happens in a very short time, commonly luminance change was not 	happen. So, this weakness of optical flow is not a critical problem in this algorithm.</a:t>
            </a:r>
          </a:p>
          <a:p>
            <a:pPr lvl="1"/>
            <a:endParaRPr lang="en-US" sz="2200" dirty="0"/>
          </a:p>
          <a:p>
            <a:pPr lvl="1"/>
            <a:endParaRPr lang="en-US" sz="2200" dirty="0"/>
          </a:p>
          <a:p>
            <a:pPr marL="800100" lvl="1"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101695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E0D23-6A66-47FB-B237-2EF38E20C7CB}"/>
              </a:ext>
            </a:extLst>
          </p:cNvPr>
          <p:cNvSpPr txBox="1"/>
          <p:nvPr/>
        </p:nvSpPr>
        <p:spPr>
          <a:xfrm>
            <a:off x="-1" y="526472"/>
            <a:ext cx="12025745" cy="3816429"/>
          </a:xfrm>
          <a:prstGeom prst="rect">
            <a:avLst/>
          </a:prstGeom>
          <a:noFill/>
        </p:spPr>
        <p:txBody>
          <a:bodyPr wrap="square" rtlCol="0">
            <a:spAutoFit/>
          </a:bodyPr>
          <a:lstStyle/>
          <a:p>
            <a:pPr lvl="1" algn="ctr"/>
            <a:r>
              <a:rPr lang="en-US" sz="2200" b="1" dirty="0"/>
              <a:t>METHODOLGY</a:t>
            </a:r>
          </a:p>
          <a:p>
            <a:pPr marL="800100" lvl="1" indent="-342900" algn="just">
              <a:buFont typeface="Arial" panose="020B0604020202020204" pitchFamily="34" charset="0"/>
              <a:buChar char="•"/>
            </a:pPr>
            <a:r>
              <a:rPr lang="en-US" sz="2200" dirty="0"/>
              <a:t>It is based on tracking points across multiple images. </a:t>
            </a:r>
          </a:p>
          <a:p>
            <a:pPr marL="800100" lvl="1" indent="-342900" algn="just">
              <a:buFont typeface="Arial" panose="020B0604020202020204" pitchFamily="34" charset="0"/>
              <a:buChar char="•"/>
            </a:pPr>
            <a:r>
              <a:rPr lang="en-US" sz="2200" dirty="0"/>
              <a:t>In this research, at most, 8-image sequence was used for each test. We used image sequences of faces in a frontal view displaying various facial expressions of emotion. </a:t>
            </a:r>
          </a:p>
          <a:p>
            <a:pPr lvl="1" algn="just"/>
            <a:r>
              <a:rPr lang="en-US" sz="2200" b="1" dirty="0"/>
              <a:t>Preprocessing </a:t>
            </a:r>
          </a:p>
          <a:p>
            <a:pPr marL="800100" lvl="1" indent="-342900" algn="just">
              <a:buFont typeface="Arial" panose="020B0604020202020204" pitchFamily="34" charset="0"/>
              <a:buChar char="•"/>
            </a:pPr>
            <a:r>
              <a:rPr lang="en-US" sz="2200" dirty="0"/>
              <a:t>The images were converted into gray scale images and then segmented the face in a rectangular bounding. Extra parts of images were cut. It resizes image dimensions to about 280 × 330 pixels. </a:t>
            </a:r>
          </a:p>
          <a:p>
            <a:pPr marL="800100" lvl="1" indent="-342900" algn="just">
              <a:buFont typeface="Arial" panose="020B0604020202020204" pitchFamily="34" charset="0"/>
              <a:buChar char="•"/>
            </a:pPr>
            <a:r>
              <a:rPr lang="en-US" sz="2200" dirty="0"/>
              <a:t>Assumption : Facial expression sequences always started with a neutral facial expression and ended with the apex of a facial expression. The faces were without hair and glasses and no rigid head movement could be acceptable for the method to work properly.</a:t>
            </a:r>
          </a:p>
          <a:p>
            <a:pPr lvl="1" algn="just"/>
            <a:endParaRPr lang="en-US" sz="2200" dirty="0"/>
          </a:p>
        </p:txBody>
      </p:sp>
      <p:pic>
        <p:nvPicPr>
          <p:cNvPr id="5" name="Picture 4">
            <a:extLst>
              <a:ext uri="{FF2B5EF4-FFF2-40B4-BE49-F238E27FC236}">
                <a16:creationId xmlns:a16="http://schemas.microsoft.com/office/drawing/2014/main" id="{51FA1907-3382-4F8D-A615-9E4FBF181789}"/>
              </a:ext>
            </a:extLst>
          </p:cNvPr>
          <p:cNvPicPr>
            <a:picLocks noChangeAspect="1"/>
          </p:cNvPicPr>
          <p:nvPr/>
        </p:nvPicPr>
        <p:blipFill>
          <a:blip r:embed="rId2"/>
          <a:stretch>
            <a:fillRect/>
          </a:stretch>
        </p:blipFill>
        <p:spPr>
          <a:xfrm>
            <a:off x="552989" y="4934795"/>
            <a:ext cx="5240428" cy="947737"/>
          </a:xfrm>
          <a:prstGeom prst="rect">
            <a:avLst/>
          </a:prstGeom>
        </p:spPr>
      </p:pic>
      <p:pic>
        <p:nvPicPr>
          <p:cNvPr id="6" name="Picture 5">
            <a:extLst>
              <a:ext uri="{FF2B5EF4-FFF2-40B4-BE49-F238E27FC236}">
                <a16:creationId xmlns:a16="http://schemas.microsoft.com/office/drawing/2014/main" id="{FB26DFB6-34D2-4560-9D88-CE79402CB185}"/>
              </a:ext>
            </a:extLst>
          </p:cNvPr>
          <p:cNvPicPr>
            <a:picLocks noChangeAspect="1"/>
          </p:cNvPicPr>
          <p:nvPr/>
        </p:nvPicPr>
        <p:blipFill>
          <a:blip r:embed="rId3"/>
          <a:stretch>
            <a:fillRect/>
          </a:stretch>
        </p:blipFill>
        <p:spPr>
          <a:xfrm>
            <a:off x="6096000" y="4934795"/>
            <a:ext cx="5777344" cy="1005136"/>
          </a:xfrm>
          <a:prstGeom prst="rect">
            <a:avLst/>
          </a:prstGeom>
        </p:spPr>
      </p:pic>
      <p:sp>
        <p:nvSpPr>
          <p:cNvPr id="7" name="TextBox 6">
            <a:extLst>
              <a:ext uri="{FF2B5EF4-FFF2-40B4-BE49-F238E27FC236}">
                <a16:creationId xmlns:a16="http://schemas.microsoft.com/office/drawing/2014/main" id="{1B0B04A3-0DAF-47CA-9BA8-7A5CE7B04F97}"/>
              </a:ext>
            </a:extLst>
          </p:cNvPr>
          <p:cNvSpPr txBox="1"/>
          <p:nvPr/>
        </p:nvSpPr>
        <p:spPr>
          <a:xfrm>
            <a:off x="775254" y="6038725"/>
            <a:ext cx="8894618" cy="369332"/>
          </a:xfrm>
          <a:prstGeom prst="rect">
            <a:avLst/>
          </a:prstGeom>
          <a:noFill/>
        </p:spPr>
        <p:txBody>
          <a:bodyPr wrap="square" rtlCol="0">
            <a:spAutoFit/>
          </a:bodyPr>
          <a:lstStyle/>
          <a:p>
            <a:r>
              <a:rPr lang="en-US" dirty="0"/>
              <a:t>(a) shows the image sequence of disgust</a:t>
            </a:r>
          </a:p>
        </p:txBody>
      </p:sp>
      <p:sp>
        <p:nvSpPr>
          <p:cNvPr id="8" name="TextBox 7">
            <a:extLst>
              <a:ext uri="{FF2B5EF4-FFF2-40B4-BE49-F238E27FC236}">
                <a16:creationId xmlns:a16="http://schemas.microsoft.com/office/drawing/2014/main" id="{551050A0-6391-4042-A632-7657609235E9}"/>
              </a:ext>
            </a:extLst>
          </p:cNvPr>
          <p:cNvSpPr txBox="1"/>
          <p:nvPr/>
        </p:nvSpPr>
        <p:spPr>
          <a:xfrm>
            <a:off x="6678595" y="6107609"/>
            <a:ext cx="4128246" cy="369332"/>
          </a:xfrm>
          <a:prstGeom prst="rect">
            <a:avLst/>
          </a:prstGeom>
          <a:noFill/>
        </p:spPr>
        <p:txBody>
          <a:bodyPr wrap="none" rtlCol="0">
            <a:spAutoFit/>
          </a:bodyPr>
          <a:lstStyle/>
          <a:p>
            <a:r>
              <a:rPr lang="en-US" dirty="0"/>
              <a:t>(b) shows the image sequence of happiness</a:t>
            </a:r>
          </a:p>
        </p:txBody>
      </p:sp>
    </p:spTree>
    <p:extLst>
      <p:ext uri="{BB962C8B-B14F-4D97-AF65-F5344CB8AC3E}">
        <p14:creationId xmlns:p14="http://schemas.microsoft.com/office/powerpoint/2010/main" val="391798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4A750B-CEA7-4154-9B5D-A7E9B5BB552B}"/>
              </a:ext>
            </a:extLst>
          </p:cNvPr>
          <p:cNvSpPr txBox="1"/>
          <p:nvPr/>
        </p:nvSpPr>
        <p:spPr>
          <a:xfrm>
            <a:off x="0" y="335220"/>
            <a:ext cx="12059478" cy="2800767"/>
          </a:xfrm>
          <a:prstGeom prst="rect">
            <a:avLst/>
          </a:prstGeom>
          <a:noFill/>
        </p:spPr>
        <p:txBody>
          <a:bodyPr wrap="square" rtlCol="0">
            <a:spAutoFit/>
          </a:bodyPr>
          <a:lstStyle/>
          <a:p>
            <a:pPr marL="800100" lvl="1" indent="-342900">
              <a:buFont typeface="Arial" panose="020B0604020202020204" pitchFamily="34" charset="0"/>
              <a:buChar char="•"/>
            </a:pPr>
            <a:r>
              <a:rPr lang="en-US" sz="2200" dirty="0"/>
              <a:t>However, there are a few cases the subject has rigid head movement while they show an expression. This disturbs the extracted motion vectors and will mislead the classification algorithms. So, we eliminated these types of extracted motion vectors.</a:t>
            </a:r>
          </a:p>
          <a:p>
            <a:pPr marL="800100" lvl="1" indent="-342900">
              <a:buFont typeface="Arial" panose="020B0604020202020204" pitchFamily="34" charset="0"/>
              <a:buChar char="•"/>
            </a:pPr>
            <a:r>
              <a:rPr lang="en-US" sz="2200" dirty="0"/>
              <a:t>Different modifications have been done on optical flow algorithm. To minimize the effects of luminance variation and inaccuracies in facial point tracking, Gautama-</a:t>
            </a:r>
            <a:r>
              <a:rPr lang="en-US" sz="2200" dirty="0" err="1"/>
              <a:t>VanHulle</a:t>
            </a:r>
            <a:r>
              <a:rPr lang="en-US" sz="2200" dirty="0"/>
              <a:t> optical flow method has been used. </a:t>
            </a:r>
          </a:p>
          <a:p>
            <a:pPr marL="800100" lvl="1" indent="-342900">
              <a:buFont typeface="Arial" panose="020B0604020202020204" pitchFamily="34" charset="0"/>
              <a:buChar char="•"/>
            </a:pPr>
            <a:r>
              <a:rPr lang="en-US" sz="2200" dirty="0"/>
              <a:t>It was claimed that this method is less sensitive to luminance variation and has very good efficiency in motion vector extraction. </a:t>
            </a:r>
          </a:p>
        </p:txBody>
      </p:sp>
      <p:pic>
        <p:nvPicPr>
          <p:cNvPr id="7" name="Picture 6">
            <a:extLst>
              <a:ext uri="{FF2B5EF4-FFF2-40B4-BE49-F238E27FC236}">
                <a16:creationId xmlns:a16="http://schemas.microsoft.com/office/drawing/2014/main" id="{F96854D1-E427-4F5F-85DD-6D076F79DB65}"/>
              </a:ext>
            </a:extLst>
          </p:cNvPr>
          <p:cNvPicPr>
            <a:picLocks noChangeAspect="1"/>
          </p:cNvPicPr>
          <p:nvPr/>
        </p:nvPicPr>
        <p:blipFill>
          <a:blip r:embed="rId2"/>
          <a:stretch>
            <a:fillRect/>
          </a:stretch>
        </p:blipFill>
        <p:spPr>
          <a:xfrm>
            <a:off x="986127" y="3628509"/>
            <a:ext cx="2446185" cy="2757518"/>
          </a:xfrm>
          <a:prstGeom prst="rect">
            <a:avLst/>
          </a:prstGeom>
        </p:spPr>
      </p:pic>
      <p:pic>
        <p:nvPicPr>
          <p:cNvPr id="8" name="Picture 7">
            <a:extLst>
              <a:ext uri="{FF2B5EF4-FFF2-40B4-BE49-F238E27FC236}">
                <a16:creationId xmlns:a16="http://schemas.microsoft.com/office/drawing/2014/main" id="{F4E5ECE8-9D2D-47FA-8273-40C28698AB4C}"/>
              </a:ext>
            </a:extLst>
          </p:cNvPr>
          <p:cNvPicPr>
            <a:picLocks noChangeAspect="1"/>
          </p:cNvPicPr>
          <p:nvPr/>
        </p:nvPicPr>
        <p:blipFill>
          <a:blip r:embed="rId3"/>
          <a:stretch>
            <a:fillRect/>
          </a:stretch>
        </p:blipFill>
        <p:spPr>
          <a:xfrm>
            <a:off x="4064069" y="3643704"/>
            <a:ext cx="2446185" cy="2717984"/>
          </a:xfrm>
          <a:prstGeom prst="rect">
            <a:avLst/>
          </a:prstGeom>
        </p:spPr>
      </p:pic>
      <p:sp>
        <p:nvSpPr>
          <p:cNvPr id="9" name="TextBox 8">
            <a:extLst>
              <a:ext uri="{FF2B5EF4-FFF2-40B4-BE49-F238E27FC236}">
                <a16:creationId xmlns:a16="http://schemas.microsoft.com/office/drawing/2014/main" id="{0283ECAD-43D0-4822-B773-00DEC6B1A33C}"/>
              </a:ext>
            </a:extLst>
          </p:cNvPr>
          <p:cNvSpPr txBox="1"/>
          <p:nvPr/>
        </p:nvSpPr>
        <p:spPr>
          <a:xfrm>
            <a:off x="6652592" y="3922643"/>
            <a:ext cx="4553280" cy="2308324"/>
          </a:xfrm>
          <a:prstGeom prst="rect">
            <a:avLst/>
          </a:prstGeom>
          <a:noFill/>
        </p:spPr>
        <p:txBody>
          <a:bodyPr wrap="square" rtlCol="0">
            <a:spAutoFit/>
          </a:bodyPr>
          <a:lstStyle/>
          <a:p>
            <a:r>
              <a:rPr lang="en-US" dirty="0"/>
              <a:t>Two examples of using optical flow algorithm on image sequences of facial expression have been presented.</a:t>
            </a:r>
          </a:p>
          <a:p>
            <a:endParaRPr lang="en-US" dirty="0"/>
          </a:p>
          <a:p>
            <a:r>
              <a:rPr lang="en-US" b="1" dirty="0"/>
              <a:t>Figure 1</a:t>
            </a:r>
            <a:r>
              <a:rPr lang="en-US" dirty="0"/>
              <a:t>: Disgust motion vectors extracted from disgust image sequence </a:t>
            </a:r>
          </a:p>
          <a:p>
            <a:r>
              <a:rPr lang="en-US" b="1" dirty="0"/>
              <a:t>Figure 2</a:t>
            </a:r>
            <a:r>
              <a:rPr lang="en-US" dirty="0"/>
              <a:t>: Happiness motion vectors extracted from happiness image sequence.</a:t>
            </a:r>
          </a:p>
        </p:txBody>
      </p:sp>
    </p:spTree>
    <p:extLst>
      <p:ext uri="{BB962C8B-B14F-4D97-AF65-F5344CB8AC3E}">
        <p14:creationId xmlns:p14="http://schemas.microsoft.com/office/powerpoint/2010/main" val="245697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0A90-A7EA-4CCE-A47C-8BA08AB7025D}"/>
              </a:ext>
            </a:extLst>
          </p:cNvPr>
          <p:cNvSpPr>
            <a:spLocks noGrp="1"/>
          </p:cNvSpPr>
          <p:nvPr>
            <p:ph type="title"/>
          </p:nvPr>
        </p:nvSpPr>
        <p:spPr>
          <a:xfrm>
            <a:off x="973410" y="0"/>
            <a:ext cx="10364451" cy="1596177"/>
          </a:xfrm>
        </p:spPr>
        <p:txBody>
          <a:bodyPr/>
          <a:lstStyle/>
          <a:p>
            <a:r>
              <a:rPr lang="en-US" dirty="0"/>
              <a:t>FACE SEGMENTATION</a:t>
            </a:r>
          </a:p>
        </p:txBody>
      </p:sp>
      <p:sp>
        <p:nvSpPr>
          <p:cNvPr id="4" name="TextBox 3">
            <a:extLst>
              <a:ext uri="{FF2B5EF4-FFF2-40B4-BE49-F238E27FC236}">
                <a16:creationId xmlns:a16="http://schemas.microsoft.com/office/drawing/2014/main" id="{B652D2AF-E90C-4CDF-88EA-BEE3EBA5D11B}"/>
              </a:ext>
            </a:extLst>
          </p:cNvPr>
          <p:cNvSpPr txBox="1"/>
          <p:nvPr/>
        </p:nvSpPr>
        <p:spPr>
          <a:xfrm>
            <a:off x="410817" y="1282147"/>
            <a:ext cx="11489635"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To classify extracted motion vectors into six basic emotions, the face was divided into six parts as shown in the figure a. </a:t>
            </a:r>
          </a:p>
          <a:p>
            <a:pPr marL="285750" indent="-285750">
              <a:buFont typeface="Arial" panose="020B0604020202020204" pitchFamily="34" charset="0"/>
              <a:buChar char="•"/>
            </a:pPr>
            <a:r>
              <a:rPr lang="en-US" sz="2000" dirty="0"/>
              <a:t>At first, the position of pupils and mouth must be located. </a:t>
            </a:r>
          </a:p>
          <a:p>
            <a:pPr marL="285750" indent="-285750">
              <a:buFont typeface="Arial" panose="020B0604020202020204" pitchFamily="34" charset="0"/>
              <a:buChar char="•"/>
            </a:pPr>
            <a:r>
              <a:rPr lang="en-US" sz="2000" dirty="0"/>
              <a:t>Their initial location can be detected in the first frame of the input face image sequence. As it is clear in Figure b, axis number 1 connects two pupils. </a:t>
            </a:r>
          </a:p>
          <a:p>
            <a:pPr marL="285750" indent="-285750">
              <a:buFont typeface="Arial" panose="020B0604020202020204" pitchFamily="34" charset="0"/>
              <a:buChar char="•"/>
            </a:pPr>
            <a:r>
              <a:rPr lang="en-US" sz="2000" dirty="0"/>
              <a:t>Axis number 3 is perpendicular to axis number 1 and divides it into two equal parts. </a:t>
            </a:r>
          </a:p>
          <a:p>
            <a:pPr marL="285750" indent="-285750">
              <a:buFont typeface="Arial" panose="020B0604020202020204" pitchFamily="34" charset="0"/>
              <a:buChar char="•"/>
            </a:pPr>
            <a:r>
              <a:rPr lang="en-US" sz="2000" dirty="0"/>
              <a:t>Axis number 2 shows the mouth position. It is not necessary to specify axes location precisely. Approximation of axis locations is enough.</a:t>
            </a:r>
          </a:p>
        </p:txBody>
      </p:sp>
      <p:pic>
        <p:nvPicPr>
          <p:cNvPr id="5" name="Picture 4">
            <a:extLst>
              <a:ext uri="{FF2B5EF4-FFF2-40B4-BE49-F238E27FC236}">
                <a16:creationId xmlns:a16="http://schemas.microsoft.com/office/drawing/2014/main" id="{BE1C62F1-CF6F-413B-B31A-F296ACAB1B07}"/>
              </a:ext>
            </a:extLst>
          </p:cNvPr>
          <p:cNvPicPr>
            <a:picLocks noChangeAspect="1"/>
          </p:cNvPicPr>
          <p:nvPr/>
        </p:nvPicPr>
        <p:blipFill>
          <a:blip r:embed="rId2"/>
          <a:stretch>
            <a:fillRect/>
          </a:stretch>
        </p:blipFill>
        <p:spPr>
          <a:xfrm>
            <a:off x="1272209" y="4324591"/>
            <a:ext cx="5737566" cy="2205377"/>
          </a:xfrm>
          <a:prstGeom prst="rect">
            <a:avLst/>
          </a:prstGeom>
        </p:spPr>
      </p:pic>
      <p:sp>
        <p:nvSpPr>
          <p:cNvPr id="6" name="TextBox 5">
            <a:extLst>
              <a:ext uri="{FF2B5EF4-FFF2-40B4-BE49-F238E27FC236}">
                <a16:creationId xmlns:a16="http://schemas.microsoft.com/office/drawing/2014/main" id="{D72F55B2-CF38-41CE-8AD0-2F0B94E535D7}"/>
              </a:ext>
            </a:extLst>
          </p:cNvPr>
          <p:cNvSpPr txBox="1"/>
          <p:nvPr/>
        </p:nvSpPr>
        <p:spPr>
          <a:xfrm>
            <a:off x="7260939" y="5078010"/>
            <a:ext cx="3658852" cy="923330"/>
          </a:xfrm>
          <a:prstGeom prst="rect">
            <a:avLst/>
          </a:prstGeom>
          <a:noFill/>
        </p:spPr>
        <p:txBody>
          <a:bodyPr wrap="square" rtlCol="0">
            <a:spAutoFit/>
          </a:bodyPr>
          <a:lstStyle/>
          <a:p>
            <a:r>
              <a:rPr lang="en-US" dirty="0"/>
              <a:t>Face segmentation into 6 areas in  </a:t>
            </a:r>
          </a:p>
          <a:p>
            <a:r>
              <a:rPr lang="en-US" dirty="0"/>
              <a:t>a) A scheme </a:t>
            </a:r>
          </a:p>
          <a:p>
            <a:r>
              <a:rPr lang="en-US" dirty="0"/>
              <a:t>b) A real face image</a:t>
            </a:r>
          </a:p>
        </p:txBody>
      </p:sp>
    </p:spTree>
    <p:extLst>
      <p:ext uri="{BB962C8B-B14F-4D97-AF65-F5344CB8AC3E}">
        <p14:creationId xmlns:p14="http://schemas.microsoft.com/office/powerpoint/2010/main" val="238641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44D12B-988F-46B3-8C57-82D8163DEB78}"/>
              </a:ext>
            </a:extLst>
          </p:cNvPr>
          <p:cNvSpPr txBox="1"/>
          <p:nvPr/>
        </p:nvSpPr>
        <p:spPr>
          <a:xfrm>
            <a:off x="430488" y="4552754"/>
            <a:ext cx="10693674" cy="1938992"/>
          </a:xfrm>
          <a:prstGeom prst="rect">
            <a:avLst/>
          </a:prstGeom>
          <a:noFill/>
        </p:spPr>
        <p:txBody>
          <a:bodyPr wrap="square" rtlCol="0">
            <a:spAutoFit/>
          </a:bodyPr>
          <a:lstStyle/>
          <a:p>
            <a:r>
              <a:rPr lang="en-US" b="1" dirty="0"/>
              <a:t>Figure 5 </a:t>
            </a:r>
            <a:r>
              <a:rPr lang="en-US" dirty="0"/>
              <a:t>shows Bassile facial expression deformation.</a:t>
            </a:r>
          </a:p>
          <a:p>
            <a:r>
              <a:rPr lang="en-US" b="1" dirty="0"/>
              <a:t>Figure 6 </a:t>
            </a:r>
            <a:r>
              <a:rPr lang="en-US" dirty="0"/>
              <a:t>displays other types of deformations extracted experimentally from facial expression image sequences in CK+ dataset.</a:t>
            </a:r>
          </a:p>
          <a:p>
            <a:endParaRPr lang="en-US" dirty="0"/>
          </a:p>
          <a:p>
            <a:pPr marL="342900" indent="-342900">
              <a:buFont typeface="Arial" panose="020B0604020202020204" pitchFamily="34" charset="0"/>
              <a:buChar char="•"/>
            </a:pPr>
            <a:r>
              <a:rPr lang="en-US" sz="2400" dirty="0"/>
              <a:t>It is clear from these figures that the most important changes happen on the top of eyes, around the eyebrows and mouth.</a:t>
            </a:r>
          </a:p>
        </p:txBody>
      </p:sp>
      <p:pic>
        <p:nvPicPr>
          <p:cNvPr id="6" name="Picture 5">
            <a:extLst>
              <a:ext uri="{FF2B5EF4-FFF2-40B4-BE49-F238E27FC236}">
                <a16:creationId xmlns:a16="http://schemas.microsoft.com/office/drawing/2014/main" id="{A7B17A4B-4096-4FBE-B0F6-DD3E8B943E6B}"/>
              </a:ext>
            </a:extLst>
          </p:cNvPr>
          <p:cNvPicPr>
            <a:picLocks noChangeAspect="1"/>
          </p:cNvPicPr>
          <p:nvPr/>
        </p:nvPicPr>
        <p:blipFill>
          <a:blip r:embed="rId2"/>
          <a:stretch>
            <a:fillRect/>
          </a:stretch>
        </p:blipFill>
        <p:spPr>
          <a:xfrm>
            <a:off x="430488" y="543339"/>
            <a:ext cx="8598109" cy="1761907"/>
          </a:xfrm>
          <a:prstGeom prst="rect">
            <a:avLst/>
          </a:prstGeom>
        </p:spPr>
      </p:pic>
      <p:pic>
        <p:nvPicPr>
          <p:cNvPr id="7" name="Picture 6">
            <a:extLst>
              <a:ext uri="{FF2B5EF4-FFF2-40B4-BE49-F238E27FC236}">
                <a16:creationId xmlns:a16="http://schemas.microsoft.com/office/drawing/2014/main" id="{2B95F8AF-C98B-460F-90E0-2D470399FDA8}"/>
              </a:ext>
            </a:extLst>
          </p:cNvPr>
          <p:cNvPicPr>
            <a:picLocks noChangeAspect="1"/>
          </p:cNvPicPr>
          <p:nvPr/>
        </p:nvPicPr>
        <p:blipFill>
          <a:blip r:embed="rId3"/>
          <a:stretch>
            <a:fillRect/>
          </a:stretch>
        </p:blipFill>
        <p:spPr>
          <a:xfrm>
            <a:off x="2986832" y="2548047"/>
            <a:ext cx="7933790" cy="1761906"/>
          </a:xfrm>
          <a:prstGeom prst="rect">
            <a:avLst/>
          </a:prstGeom>
        </p:spPr>
      </p:pic>
    </p:spTree>
    <p:extLst>
      <p:ext uri="{BB962C8B-B14F-4D97-AF65-F5344CB8AC3E}">
        <p14:creationId xmlns:p14="http://schemas.microsoft.com/office/powerpoint/2010/main" val="18564331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12288</TotalTime>
  <Words>2170</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Tw Cen MT</vt:lpstr>
      <vt:lpstr>Droplet</vt:lpstr>
      <vt:lpstr>What happens in Face during a facial expression?  Using Data Mining Techniques To Analyze Facial Expression Motion Vectors</vt:lpstr>
      <vt:lpstr>INTRODUCTION</vt:lpstr>
      <vt:lpstr>PowerPoint Presentation</vt:lpstr>
      <vt:lpstr>DATA MINING TECHNIQUES</vt:lpstr>
      <vt:lpstr>I. Motion vector extraction (DATA COLLECTION PHASE)</vt:lpstr>
      <vt:lpstr>PowerPoint Presentation</vt:lpstr>
      <vt:lpstr>PowerPoint Presentation</vt:lpstr>
      <vt:lpstr>FACE SEGMENTATION</vt:lpstr>
      <vt:lpstr>PowerPoint Presentation</vt:lpstr>
      <vt:lpstr>PowerPoint Presentation</vt:lpstr>
      <vt:lpstr>FACIAL EXPRESSION CLASSIFICATION  (data analysis stage)</vt:lpstr>
      <vt:lpstr>PowerPoint Presentation</vt:lpstr>
      <vt:lpstr>PSEUDO-CODE OF PROPOSED ALGORITHM</vt:lpstr>
      <vt:lpstr>PowerPoint Presentation</vt:lpstr>
      <vt:lpstr>PowerPoint Presentation</vt:lpstr>
      <vt:lpstr>PowerPoint Presentation</vt:lpstr>
      <vt:lpstr>PowerPoint Presentation</vt:lpstr>
      <vt:lpstr>CONCLUSION</vt:lpstr>
      <vt:lpstr>MY VIEWS AND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happens in Face during a facial expression?  Using Data Mining Techniques To Analyze Facial Expression Motion Vectors</dc:title>
  <dc:creator>Checkout</dc:creator>
  <cp:lastModifiedBy>Checkout</cp:lastModifiedBy>
  <cp:revision>51</cp:revision>
  <dcterms:created xsi:type="dcterms:W3CDTF">2021-11-11T03:14:23Z</dcterms:created>
  <dcterms:modified xsi:type="dcterms:W3CDTF">2021-11-25T18:27:46Z</dcterms:modified>
</cp:coreProperties>
</file>