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1c1b748c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1c1b748c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1c1b748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1c1b748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1c1b748c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1c1b748c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1c1b748c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1c1b748c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1c1b748c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1c1b748c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1c1b748c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1c1b748c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1c1b748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1c1b748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1c1b748c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1c1b748c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575" y="3316525"/>
            <a:ext cx="2145450" cy="15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81100" y="683350"/>
            <a:ext cx="87024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Business Technology Association</a:t>
            </a:r>
            <a:endParaRPr b="1"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2025 Annual Case Competition : Streamline Bank </a:t>
            </a:r>
            <a:endParaRPr b="1"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96" y="3421833"/>
            <a:ext cx="2586659" cy="11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7525" y="3214275"/>
            <a:ext cx="1288175" cy="16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Summary</a:t>
            </a:r>
            <a:endParaRPr b="1" sz="30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95550" y="1152475"/>
            <a:ext cx="89250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000000"/>
                </a:solidFill>
              </a:rPr>
              <a:t>Strategic Analysis and Recommendations for StreamlineBank's $50M Digital Investment Decision</a:t>
            </a:r>
            <a:endParaRPr i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Challenge</a:t>
            </a:r>
            <a:r>
              <a:rPr b="1" lang="en-GB" sz="1200">
                <a:solidFill>
                  <a:srgbClr val="000000"/>
                </a:solidFill>
              </a:rPr>
              <a:t>:</a:t>
            </a:r>
            <a:r>
              <a:rPr lang="en-GB" sz="1200">
                <a:solidFill>
                  <a:srgbClr val="000000"/>
                </a:solidFill>
              </a:rPr>
              <a:t> Mid-tier regional bank faces declining customer acquisition (-23% YoY) and aging customer base (under-35 customers down from 31% to 18%) while competing against fintech disruptors and national banks.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Scope</a:t>
            </a:r>
            <a:r>
              <a:rPr b="1" lang="en-GB" sz="1200">
                <a:solidFill>
                  <a:srgbClr val="000000"/>
                </a:solidFill>
              </a:rPr>
              <a:t>:</a:t>
            </a:r>
            <a:r>
              <a:rPr lang="en-GB" sz="1200">
                <a:solidFill>
                  <a:srgbClr val="000000"/>
                </a:solidFill>
              </a:rPr>
              <a:t> Comprehensive analysis of 5 strategic branches across Ontario and Quebec, examining customer behavior, operational efficiency, and competitive positioning.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Objective</a:t>
            </a:r>
            <a:endParaRPr b="1" sz="30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09500" y="1091350"/>
            <a:ext cx="89250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Develop actionable digital transformation roadmap balancing innovation with StreamlineBank's community-focused identity.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Data Scope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1"/>
                </a:solidFill>
              </a:rPr>
              <a:t>450 total branches (Ontario &amp; Quebec)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1"/>
                </a:solidFill>
              </a:rPr>
              <a:t>5 focus branches (diverse conditions)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>
                <a:solidFill>
                  <a:schemeClr val="dk1"/>
                </a:solidFill>
              </a:rPr>
              <a:t>2 years of performance data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</a:rPr>
              <a:t>Key Metrics to Analyze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●   	450 branches across Ontario and Quebec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●   	5 focus branches representing diverse market conditions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●   	2 years of comprehensive performance data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●   	Customer demographics, digital adoption, satisfaction, and churn analysis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●   	Competitive landscape including RBC, TD, BMO, and fintech challengers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b="1" lang="en-GB" sz="3000">
                <a:solidFill>
                  <a:srgbClr val="000000"/>
                </a:solidFill>
              </a:rPr>
              <a:t>Methodology &amp; Tools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93150" y="1415975"/>
            <a:ext cx="42147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</a:rPr>
              <a:t>Excel</a:t>
            </a:r>
            <a:r>
              <a:rPr lang="en-GB">
                <a:solidFill>
                  <a:srgbClr val="000000"/>
                </a:solidFill>
              </a:rPr>
              <a:t> → Data cleaning, manipulation, calculations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>
                <a:solidFill>
                  <a:srgbClr val="000000"/>
                </a:solidFill>
              </a:rPr>
              <a:t>Use excel dataset (Workbook) provided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</a:rPr>
              <a:t>Power BI</a:t>
            </a:r>
            <a:r>
              <a:rPr lang="en-GB">
                <a:solidFill>
                  <a:srgbClr val="000000"/>
                </a:solidFill>
              </a:rPr>
              <a:t> → Dashboards, visuals, interactive insights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>
                <a:solidFill>
                  <a:srgbClr val="000000"/>
                </a:solidFill>
              </a:rPr>
              <a:t>Must download and setup on computer to process excel dataset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</a:rPr>
              <a:t>Strategic Framework</a:t>
            </a:r>
            <a:r>
              <a:rPr lang="en-GB">
                <a:solidFill>
                  <a:srgbClr val="000000"/>
                </a:solidFill>
              </a:rPr>
              <a:t> → Comparative analysis + benchmarking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776800" y="1553325"/>
            <a:ext cx="41076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●   	</a:t>
            </a:r>
            <a:r>
              <a:rPr b="1"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Analysis: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Excel for statistical analysis and data manipulation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●   </a:t>
            </a:r>
            <a:r>
              <a:rPr b="1"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Visualization: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Power BI for interactive dashboards and insights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Strategic Questions to Answer</a:t>
            </a:r>
            <a:endParaRPr b="1" sz="30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Where should </a:t>
            </a:r>
            <a:r>
              <a:rPr lang="en-GB">
                <a:solidFill>
                  <a:srgbClr val="000000"/>
                </a:solidFill>
              </a:rPr>
              <a:t>Streamline Bank</a:t>
            </a:r>
            <a:r>
              <a:rPr lang="en-GB">
                <a:solidFill>
                  <a:srgbClr val="000000"/>
                </a:solidFill>
              </a:rPr>
              <a:t> focus its </a:t>
            </a:r>
            <a:r>
              <a:rPr b="1" lang="en-GB">
                <a:solidFill>
                  <a:srgbClr val="000000"/>
                </a:solidFill>
              </a:rPr>
              <a:t>digital transformation efforts</a:t>
            </a:r>
            <a:r>
              <a:rPr lang="en-GB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How can it </a:t>
            </a:r>
            <a:r>
              <a:rPr b="1" lang="en-GB">
                <a:solidFill>
                  <a:srgbClr val="000000"/>
                </a:solidFill>
              </a:rPr>
              <a:t>maintain competitive advantage</a:t>
            </a:r>
            <a:r>
              <a:rPr lang="en-GB">
                <a:solidFill>
                  <a:srgbClr val="000000"/>
                </a:solidFill>
              </a:rPr>
              <a:t> while adapting to changing expectations?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What </a:t>
            </a:r>
            <a:r>
              <a:rPr b="1" lang="en-GB">
                <a:solidFill>
                  <a:srgbClr val="000000"/>
                </a:solidFill>
              </a:rPr>
              <a:t>specific actions</a:t>
            </a:r>
            <a:r>
              <a:rPr lang="en-GB">
                <a:solidFill>
                  <a:srgbClr val="000000"/>
                </a:solidFill>
              </a:rPr>
              <a:t> should leadership take in the </a:t>
            </a:r>
            <a:r>
              <a:rPr b="1" lang="en-GB">
                <a:solidFill>
                  <a:srgbClr val="000000"/>
                </a:solidFill>
              </a:rPr>
              <a:t>next 12 months</a:t>
            </a:r>
            <a:r>
              <a:rPr lang="en-GB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</a:rPr>
              <a:t>Key Areas of Analysis</a:t>
            </a:r>
            <a:endParaRPr sz="30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91850" y="1152475"/>
            <a:ext cx="89880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</a:rPr>
              <a:t>Branch performance comparison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</a:rPr>
              <a:t>Customer satisfaction vs. churn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</a:rPr>
              <a:t>Digital adoption by segment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</a:rPr>
              <a:t>Risk profiling &amp; customer segmentation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</a:rPr>
              <a:t>Investment allocation visualization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</a:rPr>
              <a:t>Revenue/cost efficiency metrics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</a:rPr>
              <a:t>Market share and competitor analysis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175" y="105925"/>
            <a:ext cx="1475150" cy="14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Expected Outputs</a:t>
            </a:r>
            <a:endParaRPr b="1" sz="30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Data-driven Power BI dashboard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Strategic insights with visuals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Recommendations based on feasibility, risk, and ROI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12-month digital action plan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Audience</a:t>
            </a:r>
            <a:endParaRPr b="1" sz="30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18025" y="1050450"/>
            <a:ext cx="8004600" cy="26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chemeClr val="dk1"/>
                </a:solidFill>
              </a:rPr>
              <a:t>Board members and strategy tea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chemeClr val="dk1"/>
                </a:solidFill>
              </a:rPr>
              <a:t>Potential banking executives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chemeClr val="dk1"/>
                </a:solidFill>
              </a:rPr>
              <a:t>Professors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chemeClr val="dk1"/>
                </a:solidFill>
              </a:rPr>
              <a:t>Members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chemeClr val="dk1"/>
                </a:solidFill>
              </a:rPr>
              <a:t>Expect clarity, impact, and feasibility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425" y="3418725"/>
            <a:ext cx="4631400" cy="15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