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4"/>
    <p:sldMasterId id="2147483670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0898772_1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1</a:t>
            </a:fld>
            <a:endParaRPr sz="1300"/>
          </a:p>
        </p:txBody>
      </p:sp>
      <p:sp>
        <p:nvSpPr>
          <p:cNvPr id="90" name="Google Shape;90;g2891089877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8910898772_1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10898772_1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891089877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10898772_1_8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8910898772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10898772_1_4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891089877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10898772_1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891089877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10898772_1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891089877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10898772_1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8910898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10898772_1_6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8910898772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10898772_1_7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891089877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910898772_1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891089877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10c39037_0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8910c39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 </a:t>
            </a:r>
            <a:r>
              <a:rPr lang="en-GB" sz="4400" b="1"/>
              <a:t>Assignment-Discussion</a:t>
            </a:r>
            <a:br>
              <a:rPr lang="en-GB" sz="4400" b="1"/>
            </a:br>
            <a:r>
              <a:rPr lang="en-GB" sz="4400" b="1"/>
              <a:t>POS Tagging Using HMM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2457450"/>
            <a:ext cx="8610600" cy="17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/>
              <a:t>210050001, 3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210050126, 3</a:t>
            </a:r>
            <a:r>
              <a:rPr lang="en-GB" sz="3200" baseline="30000" dirty="0"/>
              <a:t>rd</a:t>
            </a:r>
            <a:r>
              <a:rPr lang="en-GB" sz="3200" dirty="0"/>
              <a:t> Year, CSE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200" dirty="0"/>
              <a:t>210040139, 3</a:t>
            </a:r>
            <a:r>
              <a:rPr lang="en-GB" sz="3200" baseline="30000" dirty="0"/>
              <a:t>rd</a:t>
            </a:r>
            <a:r>
              <a:rPr lang="en-GB" sz="3200" dirty="0"/>
              <a:t> Year, Mech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45720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Marking Scheme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1. Demo working- 10/10 (if not, 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2. Implemented Viterbi and Clarity on Viterbi- 5/5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3. Transition and Lexical tables clearly described- 5/5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4. Confusion matrix drawn and error analysed- 5/5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5. Overall F-score &gt; 90- 10/10, &gt;80 &amp; &lt;=90- 8/10, else 6/10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Any thoughts on generative vs. discriminative POS tagging</a:t>
            </a:r>
            <a:endParaRPr dirty="0"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1275777"/>
            <a:ext cx="390166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Generative</a:t>
            </a:r>
          </a:p>
          <a:p>
            <a:pPr marL="571500" indent="-342900"/>
            <a:r>
              <a:rPr lang="en-IN" sz="1800" dirty="0"/>
              <a:t>Harder to encode diverse information with respect to words and sentences</a:t>
            </a:r>
          </a:p>
          <a:p>
            <a:pPr marL="571500" indent="-342900"/>
            <a:r>
              <a:rPr lang="en-IN" sz="1800" dirty="0"/>
              <a:t>Generative models like HMMs would tend to work better with smaller datasets</a:t>
            </a:r>
          </a:p>
          <a:p>
            <a:pPr marL="571500" indent="-342900"/>
            <a:r>
              <a:rPr lang="en-IN" sz="1800" dirty="0"/>
              <a:t>Easier to interpret parameters, in general</a:t>
            </a:r>
          </a:p>
        </p:txBody>
      </p:sp>
      <p:sp>
        <p:nvSpPr>
          <p:cNvPr id="2" name="Google Shape;153;p34">
            <a:extLst>
              <a:ext uri="{FF2B5EF4-FFF2-40B4-BE49-F238E27FC236}">
                <a16:creationId xmlns:a16="http://schemas.microsoft.com/office/drawing/2014/main" id="{B06ECC2E-0596-0F00-7BE8-75A6886E092B}"/>
              </a:ext>
            </a:extLst>
          </p:cNvPr>
          <p:cNvSpPr txBox="1">
            <a:spLocks/>
          </p:cNvSpPr>
          <p:nvPr/>
        </p:nvSpPr>
        <p:spPr>
          <a:xfrm>
            <a:off x="4847011" y="1275777"/>
            <a:ext cx="411823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buFont typeface="Arial"/>
              <a:buNone/>
            </a:pPr>
            <a:r>
              <a:rPr lang="en-IN" dirty="0"/>
              <a:t>Discriminative</a:t>
            </a:r>
          </a:p>
          <a:p>
            <a:pPr marL="571500" indent="-342900"/>
            <a:r>
              <a:rPr lang="en-IN" sz="1800" dirty="0"/>
              <a:t>Easier to encode linguistic and contextual features for words and sentence structures</a:t>
            </a:r>
          </a:p>
          <a:p>
            <a:pPr marL="571500" indent="-342900"/>
            <a:r>
              <a:rPr lang="en-IN" sz="1800" dirty="0"/>
              <a:t>Discriminative models would require more data, and more kind of data, to work well</a:t>
            </a:r>
          </a:p>
          <a:p>
            <a:pPr marL="571500" indent="-342900"/>
            <a:r>
              <a:rPr lang="en-IN" sz="1800" dirty="0"/>
              <a:t>More difficult to interpret parameters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4A3AF8-A5C0-276E-B86E-E16FE5467062}"/>
              </a:ext>
            </a:extLst>
          </p:cNvPr>
          <p:cNvCxnSpPr>
            <a:cxnSpLocks/>
          </p:cNvCxnSpPr>
          <p:nvPr/>
        </p:nvCxnSpPr>
        <p:spPr>
          <a:xfrm>
            <a:off x="4475747" y="1381913"/>
            <a:ext cx="0" cy="37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2751" y="2176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rgbClr val="92D050"/>
                </a:solidFill>
              </a:rPr>
              <a:t>Problem Statement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Given a sequence of words, produce the POS tag sequence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Technique to be used: HMM-Viterbi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Use Universal Tag Set (12 in number)</a:t>
            </a:r>
            <a:endParaRPr sz="2000" dirty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5-fold cross validation</a:t>
            </a:r>
            <a:endParaRPr sz="2000"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1600" dirty="0" err="1"/>
              <a:t>Tag_List</a:t>
            </a:r>
            <a:r>
              <a:rPr lang="en-GB" sz="1600" dirty="0"/>
              <a:t> = {'NOUN', 'VERB','ADV', 'ADJ', 'PRT', 'DET', 'CONJ', '.', 'ADP', 'PRON', 'X', 'NUM’}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Overall performance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Precision : 0.9546080893951563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Recall : 0.9538759845493135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F-score (3 values)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F1-score: 0.9540233328995054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F0.5-score: 0.9543224882476086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F2-score: 0.9538815616660485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Per POS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1774E-0DC4-C28D-67F1-9CAF5660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5" y="1200151"/>
            <a:ext cx="6428301" cy="33944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8A6A6-53D6-07C6-4C04-F5CBBB06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37" y="59890"/>
            <a:ext cx="6092085" cy="5023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Interpretation of confusion (error analysis)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Clear outlier: ‘NUM’ tag has the worst precision and recall (around 0.5), most often confused with ‘ADJ’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Reasons for bad precision</a:t>
            </a:r>
          </a:p>
          <a:p>
            <a:pPr lvl="1">
              <a:buChar char="•"/>
            </a:pPr>
            <a:r>
              <a:rPr lang="en-GB" sz="2000" dirty="0"/>
              <a:t>Over-prediction of ‘one’, leading to a lot of false positives</a:t>
            </a:r>
          </a:p>
          <a:p>
            <a:pPr lvl="1">
              <a:buChar char="•"/>
            </a:pPr>
            <a:r>
              <a:rPr lang="en-GB" sz="2000" dirty="0"/>
              <a:t>If number not in training dataset, an adjective could easily be tagged as a number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Reasons for bad recall</a:t>
            </a:r>
          </a:p>
          <a:p>
            <a:pPr lvl="1">
              <a:buChar char="•"/>
            </a:pPr>
            <a:r>
              <a:rPr lang="en-GB" sz="2000" dirty="0"/>
              <a:t>Too many numbers, all not in dataset!</a:t>
            </a:r>
          </a:p>
          <a:p>
            <a:pPr lvl="1">
              <a:buChar char="•"/>
            </a:pPr>
            <a:r>
              <a:rPr lang="en-GB" sz="2000" dirty="0"/>
              <a:t>Different formats, different contexts</a:t>
            </a:r>
          </a:p>
          <a:p>
            <a:pPr lvl="1">
              <a:buChar char="•"/>
            </a:pPr>
            <a:r>
              <a:rPr lang="en-GB" sz="2000" dirty="0"/>
              <a:t>If a number not in dataset, a number could easily be tagged as an adjective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Data Processing Info (Pre-processing)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466725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Tokenization: input text data is initially tokenized into individual words or tokens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Lowercasing: all words in the text are converted to lowercase, so that the model treats words with different cases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Special Character Removal: special characters and punctuation not relevant for POS tagging are removed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Inferencing/Decoding Info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7745" y="1000549"/>
            <a:ext cx="8501974" cy="42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Objective: Implementing the Viterbi algorithm for Part-of-Speech Tagging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Inputs: Tag-to-word probability dictionary, transition probability matrix, input sentence</a:t>
            </a:r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600" dirty="0"/>
              <a:t>Processing:</a:t>
            </a:r>
          </a:p>
          <a:p>
            <a:pPr marL="876300" lvl="1" indent="-342900">
              <a:buChar char="•"/>
            </a:pPr>
            <a:r>
              <a:rPr lang="en-US" sz="1600" dirty="0"/>
              <a:t>Iterate through each word in the input sentence</a:t>
            </a:r>
          </a:p>
          <a:p>
            <a:pPr marL="876300" lvl="1" indent="-342900">
              <a:buChar char="•"/>
            </a:pPr>
            <a:r>
              <a:rPr lang="en-US" sz="1600" dirty="0"/>
              <a:t>For each word, iterate through the current tag sequences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lexical probability of the word given the tag using the probability dictionary</a:t>
            </a:r>
          </a:p>
          <a:p>
            <a:pPr marL="876300" lvl="1" indent="-342900">
              <a:buChar char="•"/>
            </a:pPr>
            <a:r>
              <a:rPr lang="en-US" sz="1600" dirty="0"/>
              <a:t>Calculate the transition probability from previous tag to the new tag using the transition matrix</a:t>
            </a:r>
          </a:p>
          <a:p>
            <a:pPr marL="876300" lvl="1" indent="-342900">
              <a:buChar char="•"/>
            </a:pPr>
            <a:r>
              <a:rPr lang="en-US" sz="1600" dirty="0"/>
              <a:t>Retain the top (</a:t>
            </a:r>
            <a:r>
              <a:rPr lang="en-US" sz="1600" dirty="0" err="1"/>
              <a:t>max_entries</a:t>
            </a:r>
            <a:r>
              <a:rPr lang="en-US" sz="1600" dirty="0"/>
              <a:t>) tag sequences formed with the highest probability, and repeat</a:t>
            </a:r>
          </a:p>
          <a:p>
            <a:pPr marL="419100" indent="-342900"/>
            <a:r>
              <a:rPr lang="en-US" sz="1600" dirty="0"/>
              <a:t>Output: tag sequence with highest probability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437745" y="1000550"/>
            <a:ext cx="8502000" cy="4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Should have GUI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AC9B578968F4B8BFCF09837AF7C8A" ma:contentTypeVersion="9" ma:contentTypeDescription="Create a new document." ma:contentTypeScope="" ma:versionID="c4adfd5fab4e5e363f3575a43218648d">
  <xsd:schema xmlns:xsd="http://www.w3.org/2001/XMLSchema" xmlns:xs="http://www.w3.org/2001/XMLSchema" xmlns:p="http://schemas.microsoft.com/office/2006/metadata/properties" xmlns:ns2="6750e4af-3250-4633-942a-2005b2dae5d1" xmlns:ns3="83c60fad-5858-41f2-aefd-63538264e470" targetNamespace="http://schemas.microsoft.com/office/2006/metadata/properties" ma:root="true" ma:fieldsID="64d25d737bf78ac0e2487d75ce622ff7" ns2:_="" ns3:_="">
    <xsd:import namespace="6750e4af-3250-4633-942a-2005b2dae5d1"/>
    <xsd:import namespace="83c60fad-5858-41f2-aefd-63538264e4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0e4af-3250-4633-942a-2005b2dae5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60fad-5858-41f2-aefd-63538264e47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2D0DC1-C67D-486A-8AAD-20D063119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0e4af-3250-4633-942a-2005b2dae5d1"/>
    <ds:schemaRef ds:uri="83c60fad-5858-41f2-aefd-63538264e4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CEF15E-E479-4F6D-BD2E-9BD7AB469B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97D275-BE8D-4C41-8C4B-EF5ED5C11B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508</Words>
  <Application>Microsoft Office PowerPoint</Application>
  <PresentationFormat>On-screen Show (16:9)</PresentationFormat>
  <Paragraphs>67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Simple Light</vt:lpstr>
      <vt:lpstr>Default Design</vt:lpstr>
      <vt:lpstr> Assignment-Discussion POS Tagging Using HMM</vt:lpstr>
      <vt:lpstr>Problem Statement</vt:lpstr>
      <vt:lpstr>Overall performance</vt:lpstr>
      <vt:lpstr>Per POS performance</vt:lpstr>
      <vt:lpstr>PowerPoint Presentation</vt:lpstr>
      <vt:lpstr>Interpretation of confusion (error analysis)</vt:lpstr>
      <vt:lpstr>Data Processing Info (Pre-processing)</vt:lpstr>
      <vt:lpstr>Inferencing/Decoding Info</vt:lpstr>
      <vt:lpstr>Demo</vt:lpstr>
      <vt:lpstr>Marking Scheme</vt:lpstr>
      <vt:lpstr>Any thoughts on generative vs. discriminative POS 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Assignment-Discussion POS Tagging Using HMM</dc:title>
  <cp:lastModifiedBy>Ahaan Dangi</cp:lastModifiedBy>
  <cp:revision>6</cp:revision>
  <dcterms:modified xsi:type="dcterms:W3CDTF">2023-10-07T15:41:48Z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0x010100253AC9B578968F4B8BFCF09837AF7C8A</vt:lpwstr>
  </property>
</Properties>
</file>