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7" r:id="rId12"/>
    <p:sldId id="262" r:id="rId13"/>
    <p:sldId id="263" r:id="rId14"/>
    <p:sldId id="264" r:id="rId15"/>
    <p:sldId id="266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210050001, 3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210050126, 3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210040139, 3</a:t>
            </a:r>
            <a:r>
              <a:rPr lang="en-GB" sz="3200" baseline="30000" dirty="0"/>
              <a:t>rd</a:t>
            </a:r>
            <a:r>
              <a:rPr lang="en-GB" sz="3200" dirty="0"/>
              <a:t> Year, Mech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7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37745" y="1000550"/>
            <a:ext cx="8502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7FEB0-7ECA-D3CA-D6CE-2739926F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768"/>
            <a:ext cx="9144000" cy="4524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Any thoughts on generative vs. discriminative POS tagging</a:t>
            </a:r>
            <a:endParaRPr dirty="0"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275777"/>
            <a:ext cx="390166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Generative</a:t>
            </a:r>
          </a:p>
          <a:p>
            <a:pPr marL="571500" indent="-342900"/>
            <a:r>
              <a:rPr lang="en-IN" sz="1800" dirty="0"/>
              <a:t>Harder to encode diverse information with respect to words and sentences</a:t>
            </a:r>
          </a:p>
          <a:p>
            <a:pPr marL="571500" indent="-342900"/>
            <a:r>
              <a:rPr lang="en-IN" sz="1800" dirty="0"/>
              <a:t>Generative models like HMMs would tend to work better with smaller datasets</a:t>
            </a:r>
          </a:p>
          <a:p>
            <a:pPr marL="571500" indent="-342900"/>
            <a:r>
              <a:rPr lang="en-IN" sz="1800" dirty="0"/>
              <a:t>Easier to interpret parameters, in general</a:t>
            </a:r>
          </a:p>
        </p:txBody>
      </p:sp>
      <p:sp>
        <p:nvSpPr>
          <p:cNvPr id="2" name="Google Shape;153;p34">
            <a:extLst>
              <a:ext uri="{FF2B5EF4-FFF2-40B4-BE49-F238E27FC236}">
                <a16:creationId xmlns:a16="http://schemas.microsoft.com/office/drawing/2014/main" id="{B06ECC2E-0596-0F00-7BE8-75A6886E092B}"/>
              </a:ext>
            </a:extLst>
          </p:cNvPr>
          <p:cNvSpPr txBox="1">
            <a:spLocks/>
          </p:cNvSpPr>
          <p:nvPr/>
        </p:nvSpPr>
        <p:spPr>
          <a:xfrm>
            <a:off x="4847011" y="1275777"/>
            <a:ext cx="411823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buFont typeface="Arial"/>
              <a:buNone/>
            </a:pPr>
            <a:r>
              <a:rPr lang="en-IN" dirty="0"/>
              <a:t>Discriminative</a:t>
            </a:r>
          </a:p>
          <a:p>
            <a:pPr marL="571500" indent="-342900"/>
            <a:r>
              <a:rPr lang="en-IN" sz="1800" dirty="0"/>
              <a:t>Easier to encode linguistic and contextual features for words and sentence structures</a:t>
            </a:r>
          </a:p>
          <a:p>
            <a:pPr marL="571500" indent="-342900"/>
            <a:r>
              <a:rPr lang="en-IN" sz="1800" dirty="0"/>
              <a:t>Discriminative models would require more data, and more kind of data, to work well</a:t>
            </a:r>
          </a:p>
          <a:p>
            <a:pPr marL="571500" indent="-342900"/>
            <a:r>
              <a:rPr lang="en-IN" sz="1800" dirty="0"/>
              <a:t>More difficult to interpret parameters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4A3AF8-A5C0-276E-B86E-E16FE5467062}"/>
              </a:ext>
            </a:extLst>
          </p:cNvPr>
          <p:cNvCxnSpPr>
            <a:cxnSpLocks/>
          </p:cNvCxnSpPr>
          <p:nvPr/>
        </p:nvCxnSpPr>
        <p:spPr>
          <a:xfrm>
            <a:off x="4475747" y="1381913"/>
            <a:ext cx="0" cy="37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rgbClr val="92D050"/>
                </a:solidFill>
              </a:rPr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Given a sequence of words, produce the POS tag sequence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Technique to be used: HMM-Viterbi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Use Universal Tag Set (12 in number)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5-fold cross validation</a:t>
            </a: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600" dirty="0" err="1"/>
              <a:t>Tag_List</a:t>
            </a:r>
            <a:r>
              <a:rPr lang="en-GB" sz="1600" dirty="0"/>
              <a:t> = {'NOUN', 'VERB','ADV', 'ADJ', 'PRT', 'DET', 'CONJ', '.', 'ADP', 'PRON', 'X', 'NUM’}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0.9546080893951563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0.9538759845493135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F1-score: 0.9540233328995054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F0.5-score: 0.9543224882476086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F2-score: 0.9538815616660485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9295C-73C3-24C1-1D59-93CE2511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56097"/>
            <a:ext cx="84963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8A6A6-53D6-07C6-4C04-F5CBBB06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84" y="59890"/>
            <a:ext cx="6092085" cy="5023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Interpretation of confusion (error analysis)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Clear outlier: ‘X’ tag has the worst precision and recall (around 0.5), most often confused with ‘NOUN’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Reasons for bad precision</a:t>
            </a:r>
          </a:p>
          <a:p>
            <a:pPr lvl="1">
              <a:buChar char="•"/>
            </a:pPr>
            <a:r>
              <a:rPr lang="en-US" sz="1800" dirty="0"/>
              <a:t>Ambiguity with nouns predominantly emerges from the utilization of multilingual content, as exemplified by phrases like "déjà vu“</a:t>
            </a:r>
          </a:p>
          <a:p>
            <a:pPr lvl="1">
              <a:buChar char="•"/>
            </a:pPr>
            <a:r>
              <a:rPr lang="en-US" sz="1800" dirty="0"/>
              <a:t>Limited X-X true positives, compared to plentiful X-NOUN, greatly decreases precision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/>
              <a:t>Reasons for bad recall</a:t>
            </a:r>
          </a:p>
          <a:p>
            <a:pPr lvl="1">
              <a:buChar char="•"/>
            </a:pPr>
            <a:r>
              <a:rPr lang="en-US" sz="1800" dirty="0"/>
              <a:t>Low transition probabilities associated with the 'X' tag result in its overprediction as 'NOUN’</a:t>
            </a:r>
          </a:p>
          <a:p>
            <a:pPr lvl="1">
              <a:buChar char="•"/>
            </a:pPr>
            <a:r>
              <a:rPr lang="en-GB" sz="1800" dirty="0"/>
              <a:t>Different formats, different contexts</a:t>
            </a:r>
          </a:p>
          <a:p>
            <a:pPr lvl="1">
              <a:buChar char="•"/>
            </a:pPr>
            <a:r>
              <a:rPr lang="en-GB" sz="1800" dirty="0"/>
              <a:t>Too many multilingual texts, not many in the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8043-83BF-4415-3B6D-04C5F2D4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9889-985B-3E46-C0BF-67E829EBE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PRT vs ADP – </a:t>
            </a:r>
            <a:r>
              <a:rPr lang="en-IN" dirty="0" err="1"/>
              <a:t>eg</a:t>
            </a:r>
            <a:r>
              <a:rPr lang="en-IN" dirty="0"/>
              <a:t> ‘on, at’ – context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0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Data Processing Info (Pre-processing)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66725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Tokenization: input text data is initially tokenized into individual words or tokens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Lowercasing: all words in the text are converted to lowercase, so that the model treats words with different cases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Special Character Removal: special characters and punctuation not relevant for POS tagging are removed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Objective: Implementing the Viterbi algorithm for Part-of-Speech Tagging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Inputs: Tag-to-word probability dictionary, transition probability matrix, input sentence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Processing:</a:t>
            </a:r>
          </a:p>
          <a:p>
            <a:pPr marL="876300" lvl="1" indent="-342900">
              <a:buChar char="•"/>
            </a:pPr>
            <a:r>
              <a:rPr lang="en-US" sz="1600" dirty="0"/>
              <a:t>Iterate through each word in the input sentence</a:t>
            </a:r>
          </a:p>
          <a:p>
            <a:pPr marL="876300" lvl="1" indent="-342900">
              <a:buChar char="•"/>
            </a:pPr>
            <a:r>
              <a:rPr lang="en-US" sz="1600" dirty="0"/>
              <a:t>For each word, iterate through the current tag sequences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lexical probability of the word given the tag using the probability dictionary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transition probability from previous tag to the new tag using the transition matrix</a:t>
            </a:r>
          </a:p>
          <a:p>
            <a:pPr marL="876300" lvl="1" indent="-342900">
              <a:buChar char="•"/>
            </a:pPr>
            <a:r>
              <a:rPr lang="en-US" sz="1600" dirty="0"/>
              <a:t>Retain the top (</a:t>
            </a:r>
            <a:r>
              <a:rPr lang="en-US" sz="1600" dirty="0" err="1"/>
              <a:t>max_entries</a:t>
            </a:r>
            <a:r>
              <a:rPr lang="en-US" sz="1600" dirty="0"/>
              <a:t>) tag sequences formed with the highest probability, and repeat</a:t>
            </a:r>
          </a:p>
          <a:p>
            <a:pPr marL="419100" indent="-342900"/>
            <a:r>
              <a:rPr lang="en-US" sz="1600" dirty="0"/>
              <a:t>Output: tag sequence with highest probability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D0DC1-C67D-486A-8AAD-20D063119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0e4af-3250-4633-942a-2005b2dae5d1"/>
    <ds:schemaRef ds:uri="83c60fad-5858-41f2-aefd-63538264e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524</Words>
  <Application>Microsoft Office PowerPoint</Application>
  <PresentationFormat>On-screen Show (16:9)</PresentationFormat>
  <Paragraphs>67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PowerPoint Presentation</vt:lpstr>
      <vt:lpstr>Interpretation of confusion (error analysis)</vt:lpstr>
      <vt:lpstr>PowerPoint Presentation</vt:lpstr>
      <vt:lpstr>Data Processing Info (Pre-processing)</vt:lpstr>
      <vt:lpstr>Inferencing/Decoding Info</vt:lpstr>
      <vt:lpstr>Demo</vt:lpstr>
      <vt:lpstr>Any thoughts on generative vs. discriminative POS tagging</vt:lpstr>
      <vt:lpstr>Marking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Satyam Mishra</cp:lastModifiedBy>
  <cp:revision>8</cp:revision>
  <dcterms:modified xsi:type="dcterms:W3CDTF">2023-10-08T00:35:58Z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