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9" r:id="rId2"/>
    <p:sldId id="260" r:id="rId3"/>
    <p:sldId id="266" r:id="rId4"/>
    <p:sldId id="299" r:id="rId5"/>
    <p:sldId id="292" r:id="rId6"/>
    <p:sldId id="300" r:id="rId7"/>
    <p:sldId id="301" r:id="rId8"/>
    <p:sldId id="302" r:id="rId9"/>
    <p:sldId id="267" r:id="rId10"/>
    <p:sldId id="303" r:id="rId11"/>
    <p:sldId id="304" r:id="rId12"/>
    <p:sldId id="305" r:id="rId13"/>
    <p:sldId id="273" r:id="rId14"/>
    <p:sldId id="274" r:id="rId15"/>
    <p:sldId id="293" r:id="rId16"/>
    <p:sldId id="275" r:id="rId17"/>
    <p:sldId id="269" r:id="rId18"/>
    <p:sldId id="288" r:id="rId19"/>
    <p:sldId id="308" r:id="rId20"/>
    <p:sldId id="310" r:id="rId21"/>
    <p:sldId id="385" r:id="rId22"/>
    <p:sldId id="311" r:id="rId23"/>
    <p:sldId id="313" r:id="rId24"/>
    <p:sldId id="314" r:id="rId25"/>
    <p:sldId id="316" r:id="rId26"/>
    <p:sldId id="318" r:id="rId27"/>
    <p:sldId id="319" r:id="rId28"/>
    <p:sldId id="321" r:id="rId29"/>
    <p:sldId id="324" r:id="rId30"/>
    <p:sldId id="326" r:id="rId31"/>
    <p:sldId id="329" r:id="rId32"/>
    <p:sldId id="327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40" r:id="rId42"/>
    <p:sldId id="341" r:id="rId43"/>
    <p:sldId id="342" r:id="rId44"/>
    <p:sldId id="343" r:id="rId45"/>
    <p:sldId id="344" r:id="rId46"/>
    <p:sldId id="346" r:id="rId47"/>
    <p:sldId id="347" r:id="rId48"/>
    <p:sldId id="350" r:id="rId49"/>
    <p:sldId id="353" r:id="rId50"/>
    <p:sldId id="354" r:id="rId51"/>
    <p:sldId id="355" r:id="rId52"/>
    <p:sldId id="356" r:id="rId53"/>
    <p:sldId id="386" r:id="rId54"/>
    <p:sldId id="362" r:id="rId55"/>
    <p:sldId id="357" r:id="rId56"/>
    <p:sldId id="359" r:id="rId57"/>
    <p:sldId id="360" r:id="rId58"/>
    <p:sldId id="361" r:id="rId59"/>
  </p:sldIdLst>
  <p:sldSz cx="9144000" cy="5143500" type="screen16x9"/>
  <p:notesSz cx="6858000" cy="9144000"/>
  <p:custDataLst>
    <p:tags r:id="rId6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1" autoAdjust="0"/>
    <p:restoredTop sz="80961" autoAdjust="0"/>
  </p:normalViewPr>
  <p:slideViewPr>
    <p:cSldViewPr>
      <p:cViewPr varScale="1">
        <p:scale>
          <a:sx n="72" d="100"/>
          <a:sy n="72" d="100"/>
        </p:scale>
        <p:origin x="1020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8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esh Gupta" userId="35470c46-d51d-41c5-aa07-3535d40f1513" providerId="ADAL" clId="{BCE04E8A-D334-4F35-A757-29C74F5DB5BE}"/>
    <pc:docChg chg="modSld">
      <pc:chgData name="Umesh Gupta" userId="35470c46-d51d-41c5-aa07-3535d40f1513" providerId="ADAL" clId="{BCE04E8A-D334-4F35-A757-29C74F5DB5BE}" dt="2022-04-18T16:01:11.905" v="0" actId="20577"/>
      <pc:docMkLst>
        <pc:docMk/>
      </pc:docMkLst>
      <pc:sldChg chg="modSp mod">
        <pc:chgData name="Umesh Gupta" userId="35470c46-d51d-41c5-aa07-3535d40f1513" providerId="ADAL" clId="{BCE04E8A-D334-4F35-A757-29C74F5DB5BE}" dt="2022-04-18T16:01:11.905" v="0" actId="20577"/>
        <pc:sldMkLst>
          <pc:docMk/>
          <pc:sldMk cId="3674337390" sldId="302"/>
        </pc:sldMkLst>
        <pc:spChg chg="mod">
          <ac:chgData name="Umesh Gupta" userId="35470c46-d51d-41c5-aa07-3535d40f1513" providerId="ADAL" clId="{BCE04E8A-D334-4F35-A757-29C74F5DB5BE}" dt="2022-04-18T16:01:11.905" v="0" actId="20577"/>
          <ac:spMkLst>
            <pc:docMk/>
            <pc:sldMk cId="3674337390" sldId="30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AB7C8-D09B-4A0D-960C-DA59EA11975D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FBF0A-65EB-4E60-942F-E3405B2946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20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76EEE-4B33-435B-8495-4F2A97E865CB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BF898-4262-4865-816B-E13729D50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8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6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13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1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B802-2742-4799-9726-5E65233250C6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mbria" pitchFamily="18" charset="0"/>
              </a:rPr>
              <a:t>System Administration with Linux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B4E23-2435-43BA-BAC2-177E0D83DC80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                               Designed and Developed by CDAC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2343150"/>
            <a:ext cx="9144000" cy="15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Clustering</a:t>
            </a:r>
          </a:p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788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4703"/>
            <a:ext cx="9144000" cy="601268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k-means Clustering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89937"/>
            <a:ext cx="9144000" cy="3377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Given k, the k-means algorithm works as follows: </a:t>
            </a:r>
          </a:p>
          <a:p>
            <a:pPr marL="796925" indent="-509588" algn="just"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Choose k (random) data points (seeds) to be the initial centroids, cluster centers </a:t>
            </a:r>
          </a:p>
          <a:p>
            <a:pPr marL="796925" indent="-509588" algn="just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Assign each data point to the closest centroid </a:t>
            </a:r>
          </a:p>
          <a:p>
            <a:pPr marL="796925" indent="-509588" algn="just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Re-compute the centroids using the current cluster memberships </a:t>
            </a:r>
          </a:p>
          <a:p>
            <a:pPr marL="796925" indent="-509588" algn="just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If a convergence criterion is not met, repeat steps 2 and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95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5566"/>
            <a:ext cx="9144000" cy="648072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k-means Convergence (Stopping) Criterion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776"/>
            <a:ext cx="9144000" cy="267116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no (or minimum) re-assignments of data points to different clusters, or 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no (or minimum) change of centroids, or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 minimum decrease in the Sum of Squared Error (SSE).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579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5382"/>
                <a:ext cx="9144000" cy="288032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𝑆𝑆𝐸</m:t>
                    </m:r>
                    <m:r>
                      <a:rPr lang="en-US" sz="200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  <m:r>
                          <a:rPr lang="en-US" sz="200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  <m:r>
                              <a:rPr lang="en-US" sz="200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sz="200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𝑑</m:t>
                            </m:r>
                            <m:r>
                              <a:rPr lang="en-US" sz="200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sz="200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  <m:r>
                              <a:rPr lang="en-US" sz="200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2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)</a:t>
                </a:r>
                <a:r>
                  <a:rPr lang="en-US" sz="2000" baseline="30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2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solidFill>
                    <a:srgbClr val="002060"/>
                  </a:solidFill>
                  <a:latin typeface="Cambria" pitchFamily="18" charset="0"/>
                  <a:cs typeface="Times New Roman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 err="1">
                    <a:solidFill>
                      <a:srgbClr val="FF0000"/>
                    </a:solidFill>
                    <a:latin typeface="Cambria" pitchFamily="18" charset="0"/>
                    <a:cs typeface="Times New Roman" pitchFamily="18" charset="0"/>
                  </a:rPr>
                  <a:t>Cj</a:t>
                </a:r>
                <a:r>
                  <a:rPr lang="en-US" sz="2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 is the </a:t>
                </a:r>
                <a:r>
                  <a:rPr lang="en-US" sz="2000" dirty="0" err="1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jth</a:t>
                </a:r>
                <a:r>
                  <a:rPr lang="en-US" sz="2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 cluster, 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solidFill>
                    <a:srgbClr val="002060"/>
                  </a:solidFill>
                  <a:latin typeface="Cambria" pitchFamily="18" charset="0"/>
                  <a:cs typeface="Times New Roman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 err="1">
                    <a:solidFill>
                      <a:srgbClr val="FF0000"/>
                    </a:solidFill>
                    <a:latin typeface="Cambria" pitchFamily="18" charset="0"/>
                    <a:cs typeface="Times New Roman" pitchFamily="18" charset="0"/>
                  </a:rPr>
                  <a:t>mj</a:t>
                </a:r>
                <a:r>
                  <a:rPr lang="en-US" sz="2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 is the centroid of cluster </a:t>
                </a:r>
                <a:r>
                  <a:rPr lang="en-US" sz="2000" dirty="0" err="1">
                    <a:solidFill>
                      <a:srgbClr val="FF0000"/>
                    </a:solidFill>
                    <a:latin typeface="Cambria" pitchFamily="18" charset="0"/>
                    <a:cs typeface="Times New Roman" pitchFamily="18" charset="0"/>
                  </a:rPr>
                  <a:t>Cj</a:t>
                </a:r>
                <a:r>
                  <a:rPr lang="en-US" sz="2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 (the mean vector of all  the data points in </a:t>
                </a:r>
                <a:r>
                  <a:rPr lang="en-US" sz="2000" dirty="0" err="1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Cj</a:t>
                </a:r>
                <a:r>
                  <a:rPr lang="en-US" sz="2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 ), 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solidFill>
                    <a:srgbClr val="002060"/>
                  </a:solidFill>
                  <a:latin typeface="Cambria" pitchFamily="18" charset="0"/>
                  <a:cs typeface="Times New Roman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FF0000"/>
                    </a:solidFill>
                    <a:latin typeface="Cambria" pitchFamily="18" charset="0"/>
                    <a:cs typeface="Times New Roman" pitchFamily="18" charset="0"/>
                  </a:rPr>
                  <a:t>d(x, </a:t>
                </a:r>
                <a:r>
                  <a:rPr lang="en-US" sz="2000" dirty="0" err="1">
                    <a:solidFill>
                      <a:srgbClr val="FF0000"/>
                    </a:solidFill>
                    <a:latin typeface="Cambria" pitchFamily="18" charset="0"/>
                    <a:cs typeface="Times New Roman" pitchFamily="18" charset="0"/>
                  </a:rPr>
                  <a:t>mj</a:t>
                </a:r>
                <a:r>
                  <a:rPr lang="en-US" sz="2000" dirty="0">
                    <a:solidFill>
                      <a:srgbClr val="FF0000"/>
                    </a:solidFill>
                    <a:latin typeface="Cambria" pitchFamily="18" charset="0"/>
                    <a:cs typeface="Times New Roman" pitchFamily="18" charset="0"/>
                  </a:rPr>
                  <a:t> ) </a:t>
                </a:r>
                <a:r>
                  <a:rPr lang="en-US" sz="2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is the (Euclidian) distance between data point x and centroid </a:t>
                </a:r>
                <a:r>
                  <a:rPr lang="en-US" sz="2000" dirty="0" err="1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mj</a:t>
                </a:r>
                <a:r>
                  <a:rPr lang="en-US" sz="2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 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5382"/>
                <a:ext cx="9144000" cy="2880320"/>
              </a:xfrm>
              <a:blipFill rotWithShape="1">
                <a:blip r:embed="rId3"/>
                <a:stretch>
                  <a:fillRect l="-533" t="-16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0" y="102060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Sum of Squared Error (SSE)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761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09" y="846845"/>
            <a:ext cx="9144000" cy="597693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An Example of 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3827"/>
            <a:ext cx="2371602" cy="752156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Partition objects into k nonempty subsets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Line 93"/>
          <p:cNvSpPr>
            <a:spLocks noChangeShapeType="1"/>
          </p:cNvSpPr>
          <p:nvPr/>
        </p:nvSpPr>
        <p:spPr bwMode="auto">
          <a:xfrm>
            <a:off x="6319477" y="2162549"/>
            <a:ext cx="685800" cy="0"/>
          </a:xfrm>
          <a:prstGeom prst="line">
            <a:avLst/>
          </a:prstGeom>
          <a:noFill/>
          <a:ln w="12700">
            <a:solidFill>
              <a:srgbClr val="00206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83"/>
          <p:cNvSpPr>
            <a:spLocks noChangeShapeType="1"/>
          </p:cNvSpPr>
          <p:nvPr/>
        </p:nvSpPr>
        <p:spPr bwMode="auto">
          <a:xfrm>
            <a:off x="4109677" y="2176427"/>
            <a:ext cx="685800" cy="0"/>
          </a:xfrm>
          <a:prstGeom prst="line">
            <a:avLst/>
          </a:prstGeom>
          <a:noFill/>
          <a:ln w="12700">
            <a:solidFill>
              <a:srgbClr val="00206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92"/>
          <p:cNvSpPr>
            <a:spLocks noChangeShapeType="1"/>
          </p:cNvSpPr>
          <p:nvPr/>
        </p:nvSpPr>
        <p:spPr bwMode="auto">
          <a:xfrm>
            <a:off x="7772400" y="2807671"/>
            <a:ext cx="0" cy="368616"/>
          </a:xfrm>
          <a:prstGeom prst="line">
            <a:avLst/>
          </a:prstGeom>
          <a:noFill/>
          <a:ln w="12700">
            <a:solidFill>
              <a:srgbClr val="00206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0" name="Object 1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786432"/>
              </p:ext>
            </p:extLst>
          </p:nvPr>
        </p:nvGraphicFramePr>
        <p:xfrm>
          <a:off x="2534992" y="1476154"/>
          <a:ext cx="1524000" cy="1331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4" imgW="3479292" imgH="3255264" progId="">
                  <p:embed/>
                </p:oleObj>
              </mc:Choice>
              <mc:Fallback>
                <p:oleObj name="SmartDraw" r:id="rId4" imgW="3479292" imgH="3255264" progId="">
                  <p:embed/>
                  <p:pic>
                    <p:nvPicPr>
                      <p:cNvPr id="1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4992" y="1476154"/>
                        <a:ext cx="1524000" cy="133151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206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149828"/>
              </p:ext>
            </p:extLst>
          </p:nvPr>
        </p:nvGraphicFramePr>
        <p:xfrm>
          <a:off x="4800600" y="1476154"/>
          <a:ext cx="1518877" cy="137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6" imgW="3479292" imgH="3255264" progId="">
                  <p:embed/>
                </p:oleObj>
              </mc:Choice>
              <mc:Fallback>
                <p:oleObj name="SmartDraw" r:id="rId6" imgW="3479292" imgH="3255264" progId="">
                  <p:embed/>
                  <p:pic>
                    <p:nvPicPr>
                      <p:cNvPr id="11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476154"/>
                        <a:ext cx="1518877" cy="137279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206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527834"/>
              </p:ext>
            </p:extLst>
          </p:nvPr>
        </p:nvGraphicFramePr>
        <p:xfrm>
          <a:off x="7005277" y="1476154"/>
          <a:ext cx="1518877" cy="1347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8" imgW="3479292" imgH="3255264" progId="">
                  <p:embed/>
                </p:oleObj>
              </mc:Choice>
              <mc:Fallback>
                <p:oleObj name="SmartDraw" r:id="rId8" imgW="3479292" imgH="3255264" progId="">
                  <p:embed/>
                  <p:pic>
                    <p:nvPicPr>
                      <p:cNvPr id="12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277" y="1476154"/>
                        <a:ext cx="1518877" cy="1347986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206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154234"/>
              </p:ext>
            </p:extLst>
          </p:nvPr>
        </p:nvGraphicFramePr>
        <p:xfrm>
          <a:off x="7012581" y="3134985"/>
          <a:ext cx="1504266" cy="1363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10" imgW="3479292" imgH="3255264" progId="">
                  <p:embed/>
                </p:oleObj>
              </mc:Choice>
              <mc:Fallback>
                <p:oleObj name="SmartDraw" r:id="rId10" imgW="3479292" imgH="3255264" progId="">
                  <p:embed/>
                  <p:pic>
                    <p:nvPicPr>
                      <p:cNvPr id="13" name="Object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2581" y="3134985"/>
                        <a:ext cx="1504266" cy="136375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206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299124"/>
              </p:ext>
            </p:extLst>
          </p:nvPr>
        </p:nvGraphicFramePr>
        <p:xfrm>
          <a:off x="4817871" y="3176287"/>
          <a:ext cx="1543050" cy="1331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12" imgW="3479292" imgH="3255264" progId="">
                  <p:embed/>
                </p:oleObj>
              </mc:Choice>
              <mc:Fallback>
                <p:oleObj name="SmartDraw" r:id="rId12" imgW="3479292" imgH="3255264" progId="">
                  <p:embed/>
                  <p:pic>
                    <p:nvPicPr>
                      <p:cNvPr id="14" name="Object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7871" y="3176287"/>
                        <a:ext cx="1543050" cy="133151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206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92"/>
          <p:cNvSpPr>
            <a:spLocks noChangeShapeType="1"/>
          </p:cNvSpPr>
          <p:nvPr/>
        </p:nvSpPr>
        <p:spPr bwMode="auto">
          <a:xfrm flipV="1">
            <a:off x="5552967" y="2807671"/>
            <a:ext cx="0" cy="381000"/>
          </a:xfrm>
          <a:prstGeom prst="line">
            <a:avLst/>
          </a:prstGeom>
          <a:noFill/>
          <a:ln w="12700">
            <a:solidFill>
              <a:srgbClr val="00206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93"/>
          <p:cNvSpPr>
            <a:spLocks noChangeShapeType="1"/>
          </p:cNvSpPr>
          <p:nvPr/>
        </p:nvSpPr>
        <p:spPr bwMode="auto">
          <a:xfrm flipH="1">
            <a:off x="6319477" y="3722071"/>
            <a:ext cx="685800" cy="0"/>
          </a:xfrm>
          <a:prstGeom prst="line">
            <a:avLst/>
          </a:prstGeom>
          <a:noFill/>
          <a:ln w="12700">
            <a:solidFill>
              <a:srgbClr val="00206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919825"/>
            <a:ext cx="4572000" cy="16681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9113" lvl="1" indent="-2286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Compute centroid (i.e., mean point) for each partition </a:t>
            </a:r>
          </a:p>
          <a:p>
            <a:pPr marL="519113" lvl="1" indent="-2286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Assign each object to the cluster of its nearest centroid </a:t>
            </a: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Until no change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35777" y="2222553"/>
            <a:ext cx="8436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Arbitrarily partition objects into k groups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39209" y="2228748"/>
            <a:ext cx="8450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Update the cluster centroids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0405" y="2796215"/>
            <a:ext cx="11160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Reassign  objects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10831" y="3746517"/>
            <a:ext cx="8889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Update the cluster centroids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89396" y="2888764"/>
            <a:ext cx="9909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Loop if needed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7416" y="1842370"/>
            <a:ext cx="5851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K=2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-12109" y="2492393"/>
            <a:ext cx="2371602" cy="397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Repeat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endParaRPr 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400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7238"/>
            <a:ext cx="9144000" cy="609599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Why use K-means?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382423"/>
            <a:ext cx="9144000" cy="1905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Strengths: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Simple: easy to understand and to implement  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K-means is the most popular clustering algorithm. 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325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19150"/>
            <a:ext cx="9144000" cy="601265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Weaknesses of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531" y="1420415"/>
            <a:ext cx="9144000" cy="298013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  <a:defRPr/>
            </a:pP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The user needs to specify k.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  <a:defRPr/>
            </a:pP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The algorithm is sensitive to </a:t>
            </a:r>
            <a:r>
              <a:rPr lang="en-US" sz="26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outliers</a:t>
            </a: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lnSpc>
                <a:spcPct val="170000"/>
              </a:lnSpc>
              <a:buNone/>
              <a:defRPr/>
            </a:pP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– Outliers are data points that are very far away from other data points.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Random initialization means that you may get different clusters each time.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Can be </a:t>
            </a:r>
            <a:r>
              <a:rPr lang="en-US" altLang="en-US" sz="26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slow</a:t>
            </a:r>
            <a:r>
              <a:rPr lang="en-US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for </a:t>
            </a:r>
            <a:r>
              <a:rPr lang="en-US" altLang="en-US" sz="26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large number </a:t>
            </a:r>
            <a:r>
              <a:rPr lang="en-US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of samples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25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285"/>
            <a:ext cx="9144000" cy="601265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Outliers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7575" y="3431417"/>
            <a:ext cx="4004019" cy="50270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a) Undesirable Clusters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7575" y="3278151"/>
            <a:ext cx="4126346" cy="3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2278" y="1653668"/>
            <a:ext cx="17416" cy="163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64775" y="2451236"/>
            <a:ext cx="150049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17175" y="2603636"/>
            <a:ext cx="150049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69575" y="2756036"/>
            <a:ext cx="150049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93375" y="2355624"/>
            <a:ext cx="150049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360075" y="2385455"/>
            <a:ext cx="150049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274462" y="2552156"/>
            <a:ext cx="150049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474375" y="2798913"/>
            <a:ext cx="150049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321975" y="2908436"/>
            <a:ext cx="150049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03275" y="2865095"/>
            <a:ext cx="150049" cy="1095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590364" y="2427434"/>
            <a:ext cx="150049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Quad Arrow 19"/>
          <p:cNvSpPr/>
          <p:nvPr/>
        </p:nvSpPr>
        <p:spPr>
          <a:xfrm>
            <a:off x="1573995" y="2538172"/>
            <a:ext cx="150049" cy="176202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664875" y="2737447"/>
            <a:ext cx="150049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67584" y="2605537"/>
            <a:ext cx="150049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116330" y="2797202"/>
            <a:ext cx="150049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350675" y="2203017"/>
            <a:ext cx="150049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63273" y="2420901"/>
            <a:ext cx="150049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476305" y="2676196"/>
            <a:ext cx="150049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618515" y="2297104"/>
            <a:ext cx="150049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649730" y="2821197"/>
            <a:ext cx="150049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24426" y="2137860"/>
            <a:ext cx="1563833" cy="1025935"/>
          </a:xfrm>
          <a:custGeom>
            <a:avLst/>
            <a:gdLst>
              <a:gd name="connsiteX0" fmla="*/ 335224 w 1336382"/>
              <a:gd name="connsiteY0" fmla="*/ 903584 h 990991"/>
              <a:gd name="connsiteX1" fmla="*/ 45293 w 1336382"/>
              <a:gd name="connsiteY1" fmla="*/ 33789 h 990991"/>
              <a:gd name="connsiteX2" fmla="*/ 1227322 w 1336382"/>
              <a:gd name="connsiteY2" fmla="*/ 245662 h 990991"/>
              <a:gd name="connsiteX3" fmla="*/ 1182717 w 1336382"/>
              <a:gd name="connsiteY3" fmla="*/ 881281 h 990991"/>
              <a:gd name="connsiteX4" fmla="*/ 335224 w 1336382"/>
              <a:gd name="connsiteY4" fmla="*/ 903584 h 99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382" h="990991">
                <a:moveTo>
                  <a:pt x="335224" y="903584"/>
                </a:moveTo>
                <a:cubicBezTo>
                  <a:pt x="145653" y="762335"/>
                  <a:pt x="-103390" y="143443"/>
                  <a:pt x="45293" y="33789"/>
                </a:cubicBezTo>
                <a:cubicBezTo>
                  <a:pt x="193976" y="-75865"/>
                  <a:pt x="1037751" y="104413"/>
                  <a:pt x="1227322" y="245662"/>
                </a:cubicBezTo>
                <a:cubicBezTo>
                  <a:pt x="1416893" y="386911"/>
                  <a:pt x="1331400" y="764193"/>
                  <a:pt x="1182717" y="881281"/>
                </a:cubicBezTo>
                <a:cubicBezTo>
                  <a:pt x="1034034" y="998369"/>
                  <a:pt x="524795" y="1044833"/>
                  <a:pt x="335224" y="90358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453545" y="2480507"/>
            <a:ext cx="150049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Quad Arrow 45"/>
          <p:cNvSpPr/>
          <p:nvPr/>
        </p:nvSpPr>
        <p:spPr>
          <a:xfrm>
            <a:off x="2974772" y="2514668"/>
            <a:ext cx="150049" cy="176202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204609" y="2100353"/>
            <a:ext cx="2206985" cy="1063441"/>
          </a:xfrm>
          <a:custGeom>
            <a:avLst/>
            <a:gdLst>
              <a:gd name="connsiteX0" fmla="*/ 335224 w 1336382"/>
              <a:gd name="connsiteY0" fmla="*/ 903584 h 990991"/>
              <a:gd name="connsiteX1" fmla="*/ 45293 w 1336382"/>
              <a:gd name="connsiteY1" fmla="*/ 33789 h 990991"/>
              <a:gd name="connsiteX2" fmla="*/ 1227322 w 1336382"/>
              <a:gd name="connsiteY2" fmla="*/ 245662 h 990991"/>
              <a:gd name="connsiteX3" fmla="*/ 1182717 w 1336382"/>
              <a:gd name="connsiteY3" fmla="*/ 881281 h 990991"/>
              <a:gd name="connsiteX4" fmla="*/ 335224 w 1336382"/>
              <a:gd name="connsiteY4" fmla="*/ 903584 h 99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382" h="990991">
                <a:moveTo>
                  <a:pt x="335224" y="903584"/>
                </a:moveTo>
                <a:cubicBezTo>
                  <a:pt x="145653" y="762335"/>
                  <a:pt x="-103390" y="143443"/>
                  <a:pt x="45293" y="33789"/>
                </a:cubicBezTo>
                <a:cubicBezTo>
                  <a:pt x="193976" y="-75865"/>
                  <a:pt x="1037751" y="104413"/>
                  <a:pt x="1227322" y="245662"/>
                </a:cubicBezTo>
                <a:cubicBezTo>
                  <a:pt x="1416893" y="386911"/>
                  <a:pt x="1331400" y="764193"/>
                  <a:pt x="1182717" y="881281"/>
                </a:cubicBezTo>
                <a:cubicBezTo>
                  <a:pt x="1034034" y="998369"/>
                  <a:pt x="524795" y="1044833"/>
                  <a:pt x="335224" y="90358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5"/>
          <p:cNvSpPr txBox="1">
            <a:spLocks/>
          </p:cNvSpPr>
          <p:nvPr/>
        </p:nvSpPr>
        <p:spPr>
          <a:xfrm>
            <a:off x="4865403" y="3455414"/>
            <a:ext cx="4140216" cy="483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b) Desirable Clusters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 marL="0" indent="0" algn="ctr">
              <a:buFont typeface="Arial" pitchFamily="34" charset="0"/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 marL="0" indent="0" algn="ctr">
              <a:buFont typeface="Arial" pitchFamily="34" charset="0"/>
              <a:buNone/>
            </a:pPr>
            <a:endParaRPr lang="en-US" sz="2400" dirty="0">
              <a:latin typeface="Cambria" panose="02040503050406030204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814619" y="3364770"/>
            <a:ext cx="4191000" cy="2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806361" y="1663912"/>
            <a:ext cx="17318" cy="169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271819" y="2537855"/>
            <a:ext cx="152400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424219" y="2690255"/>
            <a:ext cx="152400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576619" y="2842655"/>
            <a:ext cx="152400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500419" y="2442243"/>
            <a:ext cx="152400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767119" y="2472074"/>
            <a:ext cx="152400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681506" y="2638775"/>
            <a:ext cx="152400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881419" y="2885532"/>
            <a:ext cx="152400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729019" y="2995055"/>
            <a:ext cx="152400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532440" y="2951313"/>
            <a:ext cx="152400" cy="1095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997408" y="2514053"/>
            <a:ext cx="152400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Quad Arrow 67"/>
          <p:cNvSpPr/>
          <p:nvPr/>
        </p:nvSpPr>
        <p:spPr>
          <a:xfrm>
            <a:off x="5768753" y="2624474"/>
            <a:ext cx="152400" cy="176202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071919" y="2824066"/>
            <a:ext cx="152400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4628" y="2692156"/>
            <a:ext cx="152400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523374" y="2883821"/>
            <a:ext cx="152400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757719" y="2289636"/>
            <a:ext cx="152400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470317" y="2507520"/>
            <a:ext cx="152400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883349" y="2762815"/>
            <a:ext cx="152400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025559" y="2383723"/>
            <a:ext cx="152400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056774" y="2907816"/>
            <a:ext cx="152400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5131470" y="2224479"/>
            <a:ext cx="1166921" cy="1025935"/>
          </a:xfrm>
          <a:custGeom>
            <a:avLst/>
            <a:gdLst>
              <a:gd name="connsiteX0" fmla="*/ 335224 w 1336382"/>
              <a:gd name="connsiteY0" fmla="*/ 903584 h 990991"/>
              <a:gd name="connsiteX1" fmla="*/ 45293 w 1336382"/>
              <a:gd name="connsiteY1" fmla="*/ 33789 h 990991"/>
              <a:gd name="connsiteX2" fmla="*/ 1227322 w 1336382"/>
              <a:gd name="connsiteY2" fmla="*/ 245662 h 990991"/>
              <a:gd name="connsiteX3" fmla="*/ 1182717 w 1336382"/>
              <a:gd name="connsiteY3" fmla="*/ 881281 h 990991"/>
              <a:gd name="connsiteX4" fmla="*/ 335224 w 1336382"/>
              <a:gd name="connsiteY4" fmla="*/ 903584 h 99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382" h="990991">
                <a:moveTo>
                  <a:pt x="335224" y="903584"/>
                </a:moveTo>
                <a:cubicBezTo>
                  <a:pt x="145653" y="762335"/>
                  <a:pt x="-103390" y="143443"/>
                  <a:pt x="45293" y="33789"/>
                </a:cubicBezTo>
                <a:cubicBezTo>
                  <a:pt x="193976" y="-75865"/>
                  <a:pt x="1037751" y="104413"/>
                  <a:pt x="1227322" y="245662"/>
                </a:cubicBezTo>
                <a:cubicBezTo>
                  <a:pt x="1416893" y="386911"/>
                  <a:pt x="1331400" y="764193"/>
                  <a:pt x="1182717" y="881281"/>
                </a:cubicBezTo>
                <a:cubicBezTo>
                  <a:pt x="1034034" y="998369"/>
                  <a:pt x="524795" y="1044833"/>
                  <a:pt x="335224" y="90358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860589" y="2567126"/>
            <a:ext cx="152400" cy="6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Quad Arrow 78"/>
          <p:cNvSpPr/>
          <p:nvPr/>
        </p:nvSpPr>
        <p:spPr>
          <a:xfrm>
            <a:off x="6747268" y="2602154"/>
            <a:ext cx="152400" cy="176202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6269571" y="2100353"/>
            <a:ext cx="1403263" cy="1126106"/>
          </a:xfrm>
          <a:custGeom>
            <a:avLst/>
            <a:gdLst>
              <a:gd name="connsiteX0" fmla="*/ 335224 w 1336382"/>
              <a:gd name="connsiteY0" fmla="*/ 903584 h 990991"/>
              <a:gd name="connsiteX1" fmla="*/ 45293 w 1336382"/>
              <a:gd name="connsiteY1" fmla="*/ 33789 h 990991"/>
              <a:gd name="connsiteX2" fmla="*/ 1227322 w 1336382"/>
              <a:gd name="connsiteY2" fmla="*/ 245662 h 990991"/>
              <a:gd name="connsiteX3" fmla="*/ 1182717 w 1336382"/>
              <a:gd name="connsiteY3" fmla="*/ 881281 h 990991"/>
              <a:gd name="connsiteX4" fmla="*/ 335224 w 1336382"/>
              <a:gd name="connsiteY4" fmla="*/ 903584 h 99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382" h="990991">
                <a:moveTo>
                  <a:pt x="335224" y="903584"/>
                </a:moveTo>
                <a:cubicBezTo>
                  <a:pt x="145653" y="762335"/>
                  <a:pt x="-103390" y="143443"/>
                  <a:pt x="45293" y="33789"/>
                </a:cubicBezTo>
                <a:cubicBezTo>
                  <a:pt x="193976" y="-75865"/>
                  <a:pt x="1037751" y="104413"/>
                  <a:pt x="1227322" y="245662"/>
                </a:cubicBezTo>
                <a:cubicBezTo>
                  <a:pt x="1416893" y="386911"/>
                  <a:pt x="1331400" y="764193"/>
                  <a:pt x="1182717" y="881281"/>
                </a:cubicBezTo>
                <a:cubicBezTo>
                  <a:pt x="1034034" y="998369"/>
                  <a:pt x="524795" y="1044833"/>
                  <a:pt x="335224" y="90358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74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0569"/>
            <a:ext cx="9144000" cy="52578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Special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606" y="1410962"/>
            <a:ext cx="9159605" cy="1026175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The k-means algorithm is not suitable for discovering clusters that are 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not hyper-ellipsoids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(or hyper-spheres).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2444347"/>
            <a:ext cx="4648200" cy="1861785"/>
          </a:xfrm>
          <a:prstGeom prst="rect">
            <a:avLst/>
          </a:prstGeom>
          <a:ln w="28575">
            <a:solidFill>
              <a:srgbClr val="00206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1846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-35111" y="2139702"/>
            <a:ext cx="9144000" cy="187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  </a:t>
            </a:r>
            <a:r>
              <a:rPr lang="en-US" sz="41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Working Example of k-Means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3302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4" y="800099"/>
            <a:ext cx="9144000" cy="55245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K-Means: Step-by-Step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268531"/>
              </p:ext>
            </p:extLst>
          </p:nvPr>
        </p:nvGraphicFramePr>
        <p:xfrm>
          <a:off x="5076056" y="1437127"/>
          <a:ext cx="3698425" cy="31744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4790">
                  <a:extLst>
                    <a:ext uri="{9D8B030D-6E8A-4147-A177-3AD203B41FA5}">
                      <a16:colId xmlns:a16="http://schemas.microsoft.com/office/drawing/2014/main" val="4111114090"/>
                    </a:ext>
                  </a:extLst>
                </a:gridCol>
                <a:gridCol w="1204790">
                  <a:extLst>
                    <a:ext uri="{9D8B030D-6E8A-4147-A177-3AD203B41FA5}">
                      <a16:colId xmlns:a16="http://schemas.microsoft.com/office/drawing/2014/main" val="4162890844"/>
                    </a:ext>
                  </a:extLst>
                </a:gridCol>
                <a:gridCol w="1288845">
                  <a:extLst>
                    <a:ext uri="{9D8B030D-6E8A-4147-A177-3AD203B41FA5}">
                      <a16:colId xmlns:a16="http://schemas.microsoft.com/office/drawing/2014/main" val="2260263492"/>
                    </a:ext>
                  </a:extLst>
                </a:gridCol>
              </a:tblGrid>
              <a:tr h="39680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Subject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4599386"/>
                  </a:ext>
                </a:extLst>
              </a:tr>
              <a:tr h="39680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44578226"/>
                  </a:ext>
                </a:extLst>
              </a:tr>
              <a:tr h="39680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813079405"/>
                  </a:ext>
                </a:extLst>
              </a:tr>
              <a:tr h="39680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990849921"/>
                  </a:ext>
                </a:extLst>
              </a:tr>
              <a:tr h="39680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208642688"/>
                  </a:ext>
                </a:extLst>
              </a:tr>
              <a:tr h="39680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10155705"/>
                  </a:ext>
                </a:extLst>
              </a:tr>
              <a:tr h="39680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17480986"/>
                  </a:ext>
                </a:extLst>
              </a:tr>
              <a:tr h="39680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72135537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214" y="1736467"/>
            <a:ext cx="4067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Consider the following data set consisting of the scores of two variables on each of seven individuals: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50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2895"/>
            <a:ext cx="9144000" cy="632901"/>
          </a:xfrm>
        </p:spPr>
        <p:txBody>
          <a:bodyPr/>
          <a:lstStyle/>
          <a:p>
            <a:r>
              <a:rPr lang="tr-TR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Wh</a:t>
            </a:r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at is Clustering</a:t>
            </a:r>
            <a:r>
              <a:rPr lang="tr-TR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?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68235"/>
            <a:ext cx="9144000" cy="25597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A way of grouping together data samples that are similar in some way - according to some criteria that you pick.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A form of unsupervised learning – you generally don’t have examples demonstrating how the data should be grouped together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So, it’s a method of data exploration – a way of looking for patterns or structure in the data that are of interest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7481"/>
            <a:ext cx="4344960" cy="320040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This data set is to be grouped into two clusters.  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The remaining individuals are now examined in sequence and allocated to the cluster to which they are closest, in terms of Euclidean distance to the cluster mean.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47534"/>
              </p:ext>
            </p:extLst>
          </p:nvPr>
        </p:nvGraphicFramePr>
        <p:xfrm>
          <a:off x="4427984" y="2067694"/>
          <a:ext cx="4563617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28984">
                  <a:extLst>
                    <a:ext uri="{9D8B030D-6E8A-4147-A177-3AD203B41FA5}">
                      <a16:colId xmlns:a16="http://schemas.microsoft.com/office/drawing/2014/main" val="233181153"/>
                    </a:ext>
                  </a:extLst>
                </a:gridCol>
                <a:gridCol w="1407161">
                  <a:extLst>
                    <a:ext uri="{9D8B030D-6E8A-4147-A177-3AD203B41FA5}">
                      <a16:colId xmlns:a16="http://schemas.microsoft.com/office/drawing/2014/main" val="1064831864"/>
                    </a:ext>
                  </a:extLst>
                </a:gridCol>
                <a:gridCol w="1827472">
                  <a:extLst>
                    <a:ext uri="{9D8B030D-6E8A-4147-A177-3AD203B41FA5}">
                      <a16:colId xmlns:a16="http://schemas.microsoft.com/office/drawing/2014/main" val="648411138"/>
                    </a:ext>
                  </a:extLst>
                </a:gridCol>
              </a:tblGrid>
              <a:tr h="1249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rgbClr val="002060"/>
                        </a:solidFill>
                        <a:latin typeface="Cambria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Individual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Mean Vector (centroid)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29126026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Group 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(1.0, 1.0)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82035119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Group 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(5.0, 7.0)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67951532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626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602857"/>
              </p:ext>
            </p:extLst>
          </p:nvPr>
        </p:nvGraphicFramePr>
        <p:xfrm>
          <a:off x="143508" y="1059582"/>
          <a:ext cx="8856984" cy="33077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231016948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924412458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57852577"/>
                    </a:ext>
                  </a:extLst>
                </a:gridCol>
              </a:tblGrid>
              <a:tr h="7473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Individual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Distance to mean (centroid) of Cluster 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Distance to mean (centroid) of Cluster 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778395847"/>
                  </a:ext>
                </a:extLst>
              </a:tr>
              <a:tr h="3608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7.21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223150134"/>
                  </a:ext>
                </a:extLst>
              </a:tr>
              <a:tr h="3608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1.12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4.15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588145810"/>
                  </a:ext>
                </a:extLst>
              </a:tr>
              <a:tr h="3608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3.6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3.6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40303827"/>
                  </a:ext>
                </a:extLst>
              </a:tr>
              <a:tr h="3608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7.21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966014163"/>
                  </a:ext>
                </a:extLst>
              </a:tr>
              <a:tr h="3608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4.72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02151356"/>
                  </a:ext>
                </a:extLst>
              </a:tr>
              <a:tr h="3608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5.32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2.06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985347041"/>
                  </a:ext>
                </a:extLst>
              </a:tr>
              <a:tr h="3608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3.91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3.35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98920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578716"/>
              </p:ext>
            </p:extLst>
          </p:nvPr>
        </p:nvGraphicFramePr>
        <p:xfrm>
          <a:off x="1907704" y="1779662"/>
          <a:ext cx="5659582" cy="13761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65959">
                  <a:extLst>
                    <a:ext uri="{9D8B030D-6E8A-4147-A177-3AD203B41FA5}">
                      <a16:colId xmlns:a16="http://schemas.microsoft.com/office/drawing/2014/main" val="2231016948"/>
                    </a:ext>
                  </a:extLst>
                </a:gridCol>
                <a:gridCol w="1510215">
                  <a:extLst>
                    <a:ext uri="{9D8B030D-6E8A-4147-A177-3AD203B41FA5}">
                      <a16:colId xmlns:a16="http://schemas.microsoft.com/office/drawing/2014/main" val="924412458"/>
                    </a:ext>
                  </a:extLst>
                </a:gridCol>
                <a:gridCol w="1398016">
                  <a:extLst>
                    <a:ext uri="{9D8B030D-6E8A-4147-A177-3AD203B41FA5}">
                      <a16:colId xmlns:a16="http://schemas.microsoft.com/office/drawing/2014/main" val="257852577"/>
                    </a:ext>
                  </a:extLst>
                </a:gridCol>
                <a:gridCol w="1485392">
                  <a:extLst>
                    <a:ext uri="{9D8B030D-6E8A-4147-A177-3AD203B41FA5}">
                      <a16:colId xmlns:a16="http://schemas.microsoft.com/office/drawing/2014/main" val="3347538843"/>
                    </a:ext>
                  </a:extLst>
                </a:gridCol>
              </a:tblGrid>
              <a:tr h="353522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Cluster 1 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Cluster 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41634"/>
                  </a:ext>
                </a:extLst>
              </a:tr>
              <a:tr h="6445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Individual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Mean Vector (centroid)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Individual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Mean Vector (centroid)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778395847"/>
                  </a:ext>
                </a:extLst>
              </a:tr>
              <a:tr h="3518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1, 2, 3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(1.8, 2.3)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4, 5, 6, 7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(4.1, 5.4)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98534704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98920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" y="1213451"/>
            <a:ext cx="4427984" cy="3394472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Now, again we compare each individual’s distance to its own cluster mean and to that of the opposite cluster.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Only individual 3 is nearer to the mean of the opposite cluster (Cluster 2) than its own (Cluster 1). 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</a:br>
            <a:endParaRPr 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075226"/>
              </p:ext>
            </p:extLst>
          </p:nvPr>
        </p:nvGraphicFramePr>
        <p:xfrm>
          <a:off x="4429440" y="1054111"/>
          <a:ext cx="4572000" cy="31484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656">
                  <a:extLst>
                    <a:ext uri="{9D8B030D-6E8A-4147-A177-3AD203B41FA5}">
                      <a16:colId xmlns:a16="http://schemas.microsoft.com/office/drawing/2014/main" val="3881138214"/>
                    </a:ext>
                  </a:extLst>
                </a:gridCol>
                <a:gridCol w="1708664">
                  <a:extLst>
                    <a:ext uri="{9D8B030D-6E8A-4147-A177-3AD203B41FA5}">
                      <a16:colId xmlns:a16="http://schemas.microsoft.com/office/drawing/2014/main" val="813878455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3851715372"/>
                    </a:ext>
                  </a:extLst>
                </a:gridCol>
              </a:tblGrid>
              <a:tr h="908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Individual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Distance to mean (centroid) of Cluster 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Distance to</a:t>
                      </a:r>
                      <a:r>
                        <a:rPr lang="en-US" sz="1500" b="1" kern="1200" baseline="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mean (centroid) of Cluster 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891359152"/>
                  </a:ext>
                </a:extLst>
              </a:tr>
              <a:tr h="303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5.4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66381516"/>
                  </a:ext>
                </a:extLst>
              </a:tr>
              <a:tr h="303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619618532"/>
                  </a:ext>
                </a:extLst>
              </a:tr>
              <a:tr h="303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2.1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83371161"/>
                  </a:ext>
                </a:extLst>
              </a:tr>
              <a:tr h="303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5.7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494295284"/>
                  </a:ext>
                </a:extLst>
              </a:tr>
              <a:tr h="303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941550374"/>
                  </a:ext>
                </a:extLst>
              </a:tr>
              <a:tr h="303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3.8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4308398"/>
                  </a:ext>
                </a:extLst>
              </a:tr>
              <a:tr h="303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1.1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057148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97908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08598"/>
            <a:ext cx="4932040" cy="25237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Thus, individual 3 is relocated to Cluster 2 resulting in the new partition.</a:t>
            </a: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The iterative relocation would now continue from this new partition until no more relocations occur. 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755903"/>
              </p:ext>
            </p:extLst>
          </p:nvPr>
        </p:nvGraphicFramePr>
        <p:xfrm>
          <a:off x="5076056" y="1444941"/>
          <a:ext cx="3962400" cy="14524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6786">
                  <a:extLst>
                    <a:ext uri="{9D8B030D-6E8A-4147-A177-3AD203B41FA5}">
                      <a16:colId xmlns:a16="http://schemas.microsoft.com/office/drawing/2014/main" val="3095175180"/>
                    </a:ext>
                  </a:extLst>
                </a:gridCol>
                <a:gridCol w="1344814">
                  <a:extLst>
                    <a:ext uri="{9D8B030D-6E8A-4147-A177-3AD203B41FA5}">
                      <a16:colId xmlns:a16="http://schemas.microsoft.com/office/drawing/2014/main" val="4058818586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00078119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1" kern="1200" dirty="0">
                        <a:solidFill>
                          <a:srgbClr val="002060"/>
                        </a:solidFill>
                        <a:latin typeface="Cambria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Individual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Mean Vector (centroid)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525285203"/>
                  </a:ext>
                </a:extLst>
              </a:tr>
              <a:tr h="4214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Cluster 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1, 2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(1.3, 1.5)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743779866"/>
                  </a:ext>
                </a:extLst>
              </a:tr>
              <a:tr h="4214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Cluster 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3, 4, 5, 6, 7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j-ea"/>
                          <a:cs typeface="Times New Roman" pitchFamily="18" charset="0"/>
                        </a:rPr>
                        <a:t>(3.9, 5.1)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5725122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34991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5591"/>
            <a:ext cx="9126682" cy="589358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Determine the Number of Clusters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4949"/>
            <a:ext cx="9144000" cy="30896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Empirical method</a:t>
            </a:r>
          </a:p>
          <a:p>
            <a:pPr lvl="1">
              <a:defRPr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# of clusters: k ≈√n/2 for a dataset of n points, e.g., n = 200, k = 10</a:t>
            </a:r>
          </a:p>
          <a:p>
            <a:pPr marL="457200" lvl="1" indent="0">
              <a:buNone/>
              <a:defRPr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Other method:</a:t>
            </a:r>
          </a:p>
          <a:p>
            <a:pPr lvl="1">
              <a:defRPr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Elbow method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5237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20169"/>
            <a:ext cx="9144000" cy="482429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Elbow Method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EE8"/>
              </a:clrFrom>
              <a:clrTo>
                <a:srgbClr val="FFFEE8">
                  <a:alpha val="0"/>
                </a:srgbClr>
              </a:clrTo>
            </a:clrChange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11960" y="1625230"/>
            <a:ext cx="4724400" cy="2819400"/>
          </a:xfrm>
          <a:prstGeom prst="rect">
            <a:avLst/>
          </a:prstGeom>
          <a:ln w="19050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62553"/>
          <a:stretch/>
        </p:blipFill>
        <p:spPr>
          <a:xfrm>
            <a:off x="609600" y="3790412"/>
            <a:ext cx="2706958" cy="4824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446066"/>
            <a:ext cx="411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The technique to determine k.</a:t>
            </a:r>
          </a:p>
          <a:p>
            <a:endParaRPr 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The total WSS measures the compactness of the clustering and we want it to be as small as possible.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6039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209167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The Elbow method looks at the total WSS as a function of the number of clusters.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One should choose number of clusters so that adding another cluster doesn’t improve much better the total WSS.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3748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9979"/>
            <a:ext cx="9144000" cy="63877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391" y="1581150"/>
            <a:ext cx="9144000" cy="27086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Produces a set of nested clusters organized as a hierarchical tree.</a:t>
            </a: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Hierarchical clustering may correspond to meaningful taxonomies.</a:t>
            </a: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Example: in biological sciences (e.g. Phylogeny, reconstruction, etc.), web (products catalog, etc.)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1734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440" y="874701"/>
            <a:ext cx="9144000" cy="60126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Types of Hierarchical Clustering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24200" y="1458243"/>
            <a:ext cx="2895600" cy="914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12700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Hierarchical Clustering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3600" y="3378283"/>
            <a:ext cx="1905000" cy="7012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2700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en-US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Divisive</a:t>
            </a:r>
            <a:endParaRPr lang="en-US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2600" y="3342440"/>
            <a:ext cx="1905000" cy="7012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2700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en-US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Agglomerative </a:t>
            </a:r>
            <a:endParaRPr lang="en-US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590800" y="2390564"/>
            <a:ext cx="2125216" cy="95187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0"/>
          </p:cNvCxnSpPr>
          <p:nvPr/>
        </p:nvCxnSpPr>
        <p:spPr>
          <a:xfrm>
            <a:off x="4716016" y="2372643"/>
            <a:ext cx="2180084" cy="100564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1547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9554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Clustering Applications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9662"/>
            <a:ext cx="9144000" cy="25922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Biology: taxonomy of living things: kingdom, phylum, class, order, family, genus and species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Information retrieval: document clustering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Land use: Identification of areas of similar land use in an earth observation database</a:t>
            </a:r>
          </a:p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6949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26031"/>
            <a:ext cx="9144000" cy="505565"/>
          </a:xfrm>
        </p:spPr>
        <p:txBody>
          <a:bodyPr/>
          <a:lstStyle/>
          <a:p>
            <a:r>
              <a:rPr 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Dendogram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8509"/>
            <a:ext cx="5364088" cy="318611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Hierarchical clustering can be visualized as a </a:t>
            </a:r>
            <a:r>
              <a:rPr lang="en-US" sz="2000" b="1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dendogram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The final cluster is the root and each data item is a leaf.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The height of the bars indicate how close the items are.</a:t>
            </a: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" name="Picture 4" descr="J:\Xfer\northeastern\my_lectures\hier_animation\dendro16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79418"/>
            <a:ext cx="3470564" cy="2687241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8648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151" y="873226"/>
            <a:ext cx="9132849" cy="685799"/>
          </a:xfrm>
        </p:spPr>
        <p:txBody>
          <a:bodyPr/>
          <a:lstStyle/>
          <a:p>
            <a:r>
              <a:rPr 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Dendogram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152" y="1504951"/>
            <a:ext cx="5094601" cy="200290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A clustering of the data objects is obtained by cutting the </a:t>
            </a:r>
            <a:r>
              <a:rPr lang="en-US" sz="20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dendrogram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at the desired level, then each connected component forms a cluster</a:t>
            </a:r>
          </a:p>
        </p:txBody>
      </p:sp>
      <p:pic>
        <p:nvPicPr>
          <p:cNvPr id="3074" name="Picture 2" descr="Hierarchical Clustering with Python and Scikit-Lea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65861"/>
            <a:ext cx="3620988" cy="2846954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6666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7159"/>
            <a:ext cx="9144000" cy="652572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Hierarchical Clustering Demo</a:t>
            </a:r>
            <a:endParaRPr lang="en-US" sz="32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181987" y="1803097"/>
            <a:ext cx="6780026" cy="2590800"/>
            <a:chOff x="1200" y="1776"/>
            <a:chExt cx="4238" cy="2312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59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0</a:t>
                </a: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57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1</a:t>
                </a:r>
              </a:p>
            </p:txBody>
          </p: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55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2</a:t>
                </a:r>
              </a:p>
            </p:txBody>
          </p:sp>
        </p:grp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53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3</a:t>
                </a:r>
              </a:p>
            </p:txBody>
          </p:sp>
        </p:grp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51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4</a:t>
                </a:r>
              </a:p>
            </p:txBody>
          </p:sp>
        </p:grp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1452" y="2508"/>
              <a:ext cx="18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</a:p>
          </p:txBody>
        </p: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1452" y="3108"/>
              <a:ext cx="18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d</a:t>
              </a:r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1451" y="2808"/>
              <a:ext cx="18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1451" y="3408"/>
              <a:ext cx="18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1451" y="2208"/>
              <a:ext cx="18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17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18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19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20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21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1997" y="2304"/>
              <a:ext cx="28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a b</a:t>
              </a:r>
            </a:p>
          </p:txBody>
        </p:sp>
        <p:sp>
          <p:nvSpPr>
            <p:cNvPr id="23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2525" y="3216"/>
              <a:ext cx="28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d e</a:t>
              </a:r>
            </a:p>
          </p:txBody>
        </p:sp>
        <p:sp>
          <p:nvSpPr>
            <p:cNvPr id="25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2925" y="2928"/>
              <a:ext cx="38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c d e</a:t>
              </a:r>
            </a:p>
          </p:txBody>
        </p:sp>
        <p:sp>
          <p:nvSpPr>
            <p:cNvPr id="27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3295" y="2592"/>
              <a:ext cx="59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a b c d e</a:t>
              </a:r>
            </a:p>
          </p:txBody>
        </p:sp>
        <p:sp>
          <p:nvSpPr>
            <p:cNvPr id="29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4</a:t>
              </a:r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4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3</a:t>
              </a:r>
            </a:p>
          </p:txBody>
        </p:sp>
        <p:sp>
          <p:nvSpPr>
            <p:cNvPr id="35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6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2</a:t>
              </a:r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8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1</a:t>
              </a:r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0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0</a:t>
              </a:r>
            </a:p>
          </p:txBody>
        </p:sp>
        <p:sp>
          <p:nvSpPr>
            <p:cNvPr id="41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2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3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4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5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7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8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9" name="Text Box 58"/>
            <p:cNvSpPr txBox="1">
              <a:spLocks noChangeArrowheads="1"/>
            </p:cNvSpPr>
            <p:nvPr/>
          </p:nvSpPr>
          <p:spPr bwMode="auto">
            <a:xfrm>
              <a:off x="4449" y="1824"/>
              <a:ext cx="989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SimSun" panose="02010600030101010101" pitchFamily="2" charset="-122"/>
                </a:rPr>
                <a:t>agglomerative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SimSun" panose="02010600030101010101" pitchFamily="2" charset="-122"/>
                </a:rPr>
                <a:t>(AGNES)</a:t>
              </a:r>
            </a:p>
          </p:txBody>
        </p:sp>
        <p:sp>
          <p:nvSpPr>
            <p:cNvPr id="50" name="Text Box 59"/>
            <p:cNvSpPr txBox="1">
              <a:spLocks noChangeArrowheads="1"/>
            </p:cNvSpPr>
            <p:nvPr/>
          </p:nvSpPr>
          <p:spPr bwMode="auto">
            <a:xfrm>
              <a:off x="4496" y="3552"/>
              <a:ext cx="685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SimSun" panose="02010600030101010101" pitchFamily="2" charset="-122"/>
                </a:rPr>
                <a:t>divisive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SimSun" panose="02010600030101010101" pitchFamily="2" charset="-122"/>
                </a:rPr>
                <a:t>(DIANA)</a:t>
              </a:r>
              <a:endParaRPr lang="en-US" altLang="zh-CN" sz="18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05582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14310"/>
            <a:ext cx="9144000" cy="708313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Agglomerative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4950"/>
            <a:ext cx="9144000" cy="30896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We start with every data point in a separate cluster.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We keep merging the most similar pairs of data points/clusters until we have one big cluster left.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This is called a bottom-up or agglomerative method.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1046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87" y="887742"/>
            <a:ext cx="9144000" cy="577454"/>
          </a:xfrm>
        </p:spPr>
        <p:txBody>
          <a:bodyPr/>
          <a:lstStyle/>
          <a:p>
            <a:pPr>
              <a:defRPr/>
            </a:pPr>
            <a:r>
              <a:rPr lang="en-IN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Agglomerative Clustering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465196"/>
            <a:ext cx="9144000" cy="3144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46100" indent="-533400">
              <a:tabLst>
                <a:tab pos="544513" algn="l"/>
                <a:tab pos="5461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03300" indent="-533400">
              <a:tabLst>
                <a:tab pos="544513" algn="l"/>
                <a:tab pos="5461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544513" algn="l"/>
                <a:tab pos="5461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544513" algn="l"/>
                <a:tab pos="5461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544513" algn="l"/>
                <a:tab pos="5461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4513" algn="l"/>
                <a:tab pos="5461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4513" algn="l"/>
                <a:tab pos="5461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4513" algn="l"/>
                <a:tab pos="5461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4513" algn="l"/>
                <a:tab pos="5461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12700" indent="0">
              <a:spcBef>
                <a:spcPts val="1013"/>
              </a:spcBef>
            </a:pPr>
            <a:r>
              <a:rPr lang="en-IN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Basic algorithm is straightforward</a:t>
            </a:r>
          </a:p>
          <a:p>
            <a:pPr marL="12700" indent="0">
              <a:spcBef>
                <a:spcPts val="1013"/>
              </a:spcBef>
            </a:pPr>
            <a:endParaRPr lang="en-IN" alt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927100" lvl="1" indent="-457200">
              <a:spcBef>
                <a:spcPts val="197"/>
              </a:spcBef>
              <a:buFont typeface="+mj-lt"/>
              <a:buAutoNum type="arabicPeriod"/>
            </a:pPr>
            <a:r>
              <a:rPr lang="en-IN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Compute the distance matrix</a:t>
            </a:r>
          </a:p>
          <a:p>
            <a:pPr lvl="1">
              <a:spcBef>
                <a:spcPts val="179"/>
              </a:spcBef>
              <a:buFont typeface="+mj-lt"/>
              <a:buAutoNum type="arabicPeriod"/>
            </a:pPr>
            <a:r>
              <a:rPr lang="en-IN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Let each data point be a cluster</a:t>
            </a:r>
          </a:p>
          <a:p>
            <a:pPr lvl="1">
              <a:spcBef>
                <a:spcPts val="179"/>
              </a:spcBef>
              <a:buFont typeface="+mj-lt"/>
              <a:buAutoNum type="arabicPeriod"/>
            </a:pPr>
            <a:r>
              <a:rPr lang="en-IN" altLang="en-US" sz="20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Repeat</a:t>
            </a:r>
          </a:p>
          <a:p>
            <a:pPr lvl="1">
              <a:spcBef>
                <a:spcPts val="179"/>
              </a:spcBef>
              <a:buFont typeface="+mj-lt"/>
              <a:buAutoNum type="arabicPeriod"/>
            </a:pPr>
            <a:r>
              <a:rPr lang="en-IN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Merge the two closest clusters</a:t>
            </a:r>
          </a:p>
          <a:p>
            <a:pPr lvl="1">
              <a:spcBef>
                <a:spcPts val="179"/>
              </a:spcBef>
              <a:buFont typeface="+mj-lt"/>
              <a:buAutoNum type="arabicPeriod"/>
            </a:pPr>
            <a:r>
              <a:rPr lang="en-IN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Update the distance matrix</a:t>
            </a:r>
          </a:p>
          <a:p>
            <a:pPr lvl="1">
              <a:spcBef>
                <a:spcPts val="179"/>
              </a:spcBef>
              <a:buFont typeface="+mj-lt"/>
              <a:buAutoNum type="arabicPeriod"/>
            </a:pPr>
            <a:r>
              <a:rPr lang="en-IN" altLang="en-US" sz="20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Until</a:t>
            </a:r>
            <a:r>
              <a:rPr lang="en-IN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only a single cluster remains</a:t>
            </a:r>
          </a:p>
          <a:p>
            <a:pPr marL="469900" lvl="1" indent="0">
              <a:spcBef>
                <a:spcPts val="19"/>
              </a:spcBef>
            </a:pPr>
            <a:endParaRPr lang="en-IN" alt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0496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5726" y="1019695"/>
            <a:ext cx="9144000" cy="502061"/>
          </a:xfrm>
        </p:spPr>
        <p:txBody>
          <a:bodyPr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Starting Situation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594227"/>
            <a:ext cx="5222081" cy="625171"/>
          </a:xfrm>
          <a:prstGeom prst="rect">
            <a:avLst/>
          </a:prstGeom>
        </p:spPr>
        <p:txBody>
          <a:bodyPr wrap="square" lIns="0" tIns="9525" rIns="0" bIns="0">
            <a:spAutoFit/>
          </a:bodyPr>
          <a:lstStyle/>
          <a:p>
            <a:pPr marL="352425" indent="-342900">
              <a:spcBef>
                <a:spcPts val="75"/>
              </a:spcBef>
              <a:buFont typeface="Wingdings" panose="05000000000000000000" pitchFamily="2" charset="2"/>
              <a:buChar char="Ø"/>
              <a:tabLst>
                <a:tab pos="266224" algn="l"/>
                <a:tab pos="266700" algn="l"/>
              </a:tabLst>
              <a:defRPr/>
            </a:pPr>
            <a:r>
              <a:rPr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Start with clusters of individual points and a distance matrix</a:t>
            </a:r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98184"/>
              </p:ext>
            </p:extLst>
          </p:nvPr>
        </p:nvGraphicFramePr>
        <p:xfrm>
          <a:off x="5784650" y="1690699"/>
          <a:ext cx="2422922" cy="2007062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47547">
                  <a:extLst>
                    <a:ext uri="{9D8B030D-6E8A-4147-A177-3AD203B41FA5}">
                      <a16:colId xmlns:a16="http://schemas.microsoft.com/office/drawing/2014/main" val="273153354"/>
                    </a:ext>
                  </a:extLst>
                </a:gridCol>
                <a:gridCol w="504776">
                  <a:extLst>
                    <a:ext uri="{9D8B030D-6E8A-4147-A177-3AD203B41FA5}">
                      <a16:colId xmlns:a16="http://schemas.microsoft.com/office/drawing/2014/main" val="1080030467"/>
                    </a:ext>
                  </a:extLst>
                </a:gridCol>
                <a:gridCol w="442543">
                  <a:extLst>
                    <a:ext uri="{9D8B030D-6E8A-4147-A177-3AD203B41FA5}">
                      <a16:colId xmlns:a16="http://schemas.microsoft.com/office/drawing/2014/main" val="2142828263"/>
                    </a:ext>
                  </a:extLst>
                </a:gridCol>
                <a:gridCol w="442543">
                  <a:extLst>
                    <a:ext uri="{9D8B030D-6E8A-4147-A177-3AD203B41FA5}">
                      <a16:colId xmlns:a16="http://schemas.microsoft.com/office/drawing/2014/main" val="2090171937"/>
                    </a:ext>
                  </a:extLst>
                </a:gridCol>
                <a:gridCol w="442543">
                  <a:extLst>
                    <a:ext uri="{9D8B030D-6E8A-4147-A177-3AD203B41FA5}">
                      <a16:colId xmlns:a16="http://schemas.microsoft.com/office/drawing/2014/main" val="2199860066"/>
                    </a:ext>
                  </a:extLst>
                </a:gridCol>
                <a:gridCol w="313467">
                  <a:extLst>
                    <a:ext uri="{9D8B030D-6E8A-4147-A177-3AD203B41FA5}">
                      <a16:colId xmlns:a16="http://schemas.microsoft.com/office/drawing/2014/main" val="1307481443"/>
                    </a:ext>
                  </a:extLst>
                </a:gridCol>
                <a:gridCol w="29503">
                  <a:extLst>
                    <a:ext uri="{9D8B030D-6E8A-4147-A177-3AD203B41FA5}">
                      <a16:colId xmlns:a16="http://schemas.microsoft.com/office/drawing/2014/main" val="920075949"/>
                    </a:ext>
                  </a:extLst>
                </a:gridCol>
              </a:tblGrid>
              <a:tr h="2886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65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65100" marR="0" lvl="0" indent="0" algn="l" defTabSz="914400" rtl="0" eaLnBrk="1" fontAlgn="base" latinLnBrk="0" hangingPunct="1">
                        <a:lnSpc>
                          <a:spcPts val="1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p1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238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23825" marR="0" lvl="0" indent="0" algn="l" defTabSz="914400" rtl="0" eaLnBrk="1" fontAlgn="base" latinLnBrk="0" hangingPunct="1">
                        <a:lnSpc>
                          <a:spcPts val="1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p2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524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52400" marR="0" lvl="0" indent="0" algn="l" defTabSz="914400" rtl="0" eaLnBrk="1" fontAlgn="base" latinLnBrk="0" hangingPunct="1">
                        <a:lnSpc>
                          <a:spcPts val="1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p3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301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30175" marR="0" lvl="0" indent="0" algn="l" defTabSz="914400" rtl="0" eaLnBrk="1" fontAlgn="base" latinLnBrk="0" hangingPunct="1">
                        <a:lnSpc>
                          <a:spcPts val="1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p4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66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66675" marR="0" lvl="0" indent="0" algn="l" defTabSz="914400" rtl="0" eaLnBrk="1" fontAlgn="base" latinLnBrk="0" hangingPunct="1">
                        <a:lnSpc>
                          <a:spcPts val="1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p5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448105"/>
                  </a:ext>
                </a:extLst>
              </a:tr>
              <a:tr h="2990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p1</a:t>
                      </a:r>
                    </a:p>
                  </a:txBody>
                  <a:tcPr marL="0" marR="0" marT="17621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1345"/>
                  </a:ext>
                </a:extLst>
              </a:tr>
              <a:tr h="299030">
                <a:tc>
                  <a:txBody>
                    <a:bodyPr/>
                    <a:lstStyle>
                      <a:lvl1pPr marL="79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79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p2</a:t>
                      </a:r>
                    </a:p>
                  </a:txBody>
                  <a:tcPr marL="0" marR="0" marT="47149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48865"/>
                  </a:ext>
                </a:extLst>
              </a:tr>
              <a:tr h="2990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p3</a:t>
                      </a:r>
                    </a:p>
                  </a:txBody>
                  <a:tcPr marL="0" marR="0" marT="27623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746417"/>
                  </a:ext>
                </a:extLst>
              </a:tr>
              <a:tr h="2990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p4</a:t>
                      </a:r>
                    </a:p>
                  </a:txBody>
                  <a:tcPr marL="0" marR="0" marT="27623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55314"/>
                  </a:ext>
                </a:extLst>
              </a:tr>
              <a:tr h="3003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p5</a:t>
                      </a:r>
                    </a:p>
                  </a:txBody>
                  <a:tcPr marL="0" marR="0" marT="36671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79431"/>
                  </a:ext>
                </a:extLst>
              </a:tr>
              <a:tr h="2219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.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72466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7611665" y="1416524"/>
            <a:ext cx="129778" cy="378950"/>
          </a:xfrm>
          <a:prstGeom prst="rect">
            <a:avLst/>
          </a:prstGeom>
        </p:spPr>
        <p:txBody>
          <a:bodyPr lIns="0" tIns="9525" rIns="0" bIns="0"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sz="1200" dirty="0">
                <a:latin typeface="Carlito"/>
                <a:cs typeface="Carlito"/>
              </a:rPr>
              <a:t>.</a:t>
            </a:r>
            <a:r>
              <a:rPr sz="1200" spc="-64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607" name="object 18"/>
          <p:cNvSpPr txBox="1">
            <a:spLocks noChangeArrowheads="1"/>
          </p:cNvSpPr>
          <p:nvPr/>
        </p:nvSpPr>
        <p:spPr bwMode="auto">
          <a:xfrm>
            <a:off x="5562599" y="3070303"/>
            <a:ext cx="47625" cy="41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8104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619"/>
              </a:spcBef>
            </a:pPr>
            <a:r>
              <a:rPr lang="en-US" altLang="en-US" sz="900">
                <a:latin typeface="Carlito"/>
                <a:ea typeface="Carlito"/>
                <a:cs typeface="Carlito"/>
              </a:rPr>
              <a:t>.</a:t>
            </a:r>
          </a:p>
          <a:p>
            <a:pPr>
              <a:spcBef>
                <a:spcPts val="544"/>
              </a:spcBef>
            </a:pPr>
            <a:r>
              <a:rPr lang="en-US" altLang="en-US" sz="900">
                <a:latin typeface="Carlito"/>
                <a:ea typeface="Carlito"/>
                <a:cs typeface="Carlito"/>
              </a:rPr>
              <a:t>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172200" y="3749955"/>
            <a:ext cx="1957985" cy="286136"/>
          </a:xfrm>
          <a:prstGeom prst="rect">
            <a:avLst/>
          </a:prstGeom>
        </p:spPr>
        <p:txBody>
          <a:bodyPr wrap="square" lIns="0" tIns="9049" rIns="0" bIns="0">
            <a:spAutoFit/>
          </a:bodyPr>
          <a:lstStyle/>
          <a:p>
            <a:pPr marL="9525">
              <a:spcBef>
                <a:spcPts val="75"/>
              </a:spcBef>
              <a:tabLst>
                <a:tab pos="266224" algn="l"/>
                <a:tab pos="266700" algn="l"/>
              </a:tabLst>
              <a:defRPr/>
            </a:pPr>
            <a:r>
              <a:rPr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Distance Matrix</a:t>
            </a:r>
          </a:p>
        </p:txBody>
      </p:sp>
      <p:sp>
        <p:nvSpPr>
          <p:cNvPr id="4" name="Oval 3"/>
          <p:cNvSpPr/>
          <p:nvPr/>
        </p:nvSpPr>
        <p:spPr>
          <a:xfrm>
            <a:off x="2715520" y="2167660"/>
            <a:ext cx="209549" cy="228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187899" y="2438996"/>
            <a:ext cx="209549" cy="228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820295" y="2688082"/>
            <a:ext cx="209549" cy="228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205930" y="3139048"/>
            <a:ext cx="209549" cy="228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938337" y="3392652"/>
            <a:ext cx="209549" cy="228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97945" y="3802536"/>
            <a:ext cx="209549" cy="228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925069" y="4013039"/>
            <a:ext cx="209549" cy="228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516026" y="3925934"/>
            <a:ext cx="209549" cy="228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786188" y="3680699"/>
            <a:ext cx="209549" cy="228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756719" y="2707912"/>
            <a:ext cx="209549" cy="228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018061" y="2921110"/>
            <a:ext cx="209549" cy="228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331831" y="2572288"/>
            <a:ext cx="209549" cy="228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1047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978" y="890010"/>
            <a:ext cx="9144000" cy="502061"/>
          </a:xfrm>
        </p:spPr>
        <p:txBody>
          <a:bodyPr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Intermediate Situation</a:t>
            </a:r>
          </a:p>
        </p:txBody>
      </p:sp>
      <p:grpSp>
        <p:nvGrpSpPr>
          <p:cNvPr id="23555" name="object 3"/>
          <p:cNvGrpSpPr>
            <a:grpSpLocks/>
          </p:cNvGrpSpPr>
          <p:nvPr/>
        </p:nvGrpSpPr>
        <p:grpSpPr bwMode="auto">
          <a:xfrm>
            <a:off x="1444954" y="3256560"/>
            <a:ext cx="410766" cy="589360"/>
            <a:chOff x="614435" y="3879850"/>
            <a:chExt cx="548005" cy="786130"/>
          </a:xfrm>
          <a:solidFill>
            <a:srgbClr val="FFFF00"/>
          </a:solidFill>
        </p:grpSpPr>
        <p:sp>
          <p:nvSpPr>
            <p:cNvPr id="23666" name="object 4"/>
            <p:cNvSpPr>
              <a:spLocks noChangeArrowheads="1"/>
            </p:cNvSpPr>
            <p:nvPr/>
          </p:nvSpPr>
          <p:spPr bwMode="auto">
            <a:xfrm>
              <a:off x="620785" y="3886200"/>
              <a:ext cx="535305" cy="773430"/>
            </a:xfrm>
            <a:custGeom>
              <a:avLst/>
              <a:gdLst>
                <a:gd name="T0" fmla="*/ 0 w 535305"/>
                <a:gd name="T1" fmla="*/ 0 h 773429"/>
                <a:gd name="T2" fmla="*/ 535305 w 535305"/>
                <a:gd name="T3" fmla="*/ 773429 h 773429"/>
              </a:gdLst>
              <a:ahLst/>
              <a:cxnLst/>
              <a:rect l="T0" t="T1" r="T2" b="T3"/>
              <a:pathLst>
                <a:path w="535305" h="773429">
                  <a:moveTo>
                    <a:pt x="215293" y="0"/>
                  </a:moveTo>
                  <a:lnTo>
                    <a:pt x="167006" y="12557"/>
                  </a:lnTo>
                  <a:lnTo>
                    <a:pt x="127625" y="40258"/>
                  </a:lnTo>
                  <a:lnTo>
                    <a:pt x="121591" y="59445"/>
                  </a:lnTo>
                  <a:lnTo>
                    <a:pt x="114955" y="77073"/>
                  </a:lnTo>
                  <a:lnTo>
                    <a:pt x="108489" y="94676"/>
                  </a:lnTo>
                  <a:lnTo>
                    <a:pt x="102962" y="113792"/>
                  </a:lnTo>
                  <a:lnTo>
                    <a:pt x="107912" y="164073"/>
                  </a:lnTo>
                  <a:lnTo>
                    <a:pt x="110537" y="188782"/>
                  </a:lnTo>
                  <a:lnTo>
                    <a:pt x="105664" y="197368"/>
                  </a:lnTo>
                  <a:lnTo>
                    <a:pt x="88120" y="199278"/>
                  </a:lnTo>
                  <a:lnTo>
                    <a:pt x="52733" y="203962"/>
                  </a:lnTo>
                  <a:lnTo>
                    <a:pt x="46345" y="205105"/>
                  </a:lnTo>
                  <a:lnTo>
                    <a:pt x="39957" y="208661"/>
                  </a:lnTo>
                  <a:lnTo>
                    <a:pt x="33556" y="211074"/>
                  </a:lnTo>
                  <a:lnTo>
                    <a:pt x="24282" y="228996"/>
                  </a:lnTo>
                  <a:lnTo>
                    <a:pt x="21001" y="235489"/>
                  </a:lnTo>
                  <a:lnTo>
                    <a:pt x="19431" y="242220"/>
                  </a:lnTo>
                  <a:lnTo>
                    <a:pt x="15293" y="260857"/>
                  </a:lnTo>
                  <a:lnTo>
                    <a:pt x="11760" y="275476"/>
                  </a:lnTo>
                  <a:lnTo>
                    <a:pt x="7539" y="291417"/>
                  </a:lnTo>
                  <a:lnTo>
                    <a:pt x="4001" y="304238"/>
                  </a:lnTo>
                  <a:lnTo>
                    <a:pt x="2517" y="309499"/>
                  </a:lnTo>
                  <a:lnTo>
                    <a:pt x="1942" y="347978"/>
                  </a:lnTo>
                  <a:lnTo>
                    <a:pt x="0" y="387778"/>
                  </a:lnTo>
                  <a:lnTo>
                    <a:pt x="15293" y="455294"/>
                  </a:lnTo>
                  <a:lnTo>
                    <a:pt x="52170" y="479504"/>
                  </a:lnTo>
                  <a:lnTo>
                    <a:pt x="77396" y="488569"/>
                  </a:lnTo>
                  <a:lnTo>
                    <a:pt x="73512" y="511264"/>
                  </a:lnTo>
                  <a:lnTo>
                    <a:pt x="68946" y="533447"/>
                  </a:lnTo>
                  <a:lnTo>
                    <a:pt x="59134" y="577469"/>
                  </a:lnTo>
                  <a:lnTo>
                    <a:pt x="59519" y="614221"/>
                  </a:lnTo>
                  <a:lnTo>
                    <a:pt x="60844" y="656320"/>
                  </a:lnTo>
                  <a:lnTo>
                    <a:pt x="67476" y="697537"/>
                  </a:lnTo>
                  <a:lnTo>
                    <a:pt x="96360" y="744130"/>
                  </a:lnTo>
                  <a:lnTo>
                    <a:pt x="146802" y="767207"/>
                  </a:lnTo>
                  <a:lnTo>
                    <a:pt x="158676" y="773049"/>
                  </a:lnTo>
                  <a:lnTo>
                    <a:pt x="175126" y="763658"/>
                  </a:lnTo>
                  <a:lnTo>
                    <a:pt x="187552" y="751268"/>
                  </a:lnTo>
                  <a:lnTo>
                    <a:pt x="198094" y="735544"/>
                  </a:lnTo>
                  <a:lnTo>
                    <a:pt x="208892" y="716152"/>
                  </a:lnTo>
                  <a:lnTo>
                    <a:pt x="387208" y="716152"/>
                  </a:lnTo>
                  <a:lnTo>
                    <a:pt x="397017" y="699643"/>
                  </a:lnTo>
                  <a:lnTo>
                    <a:pt x="400721" y="668097"/>
                  </a:lnTo>
                  <a:lnTo>
                    <a:pt x="397718" y="653108"/>
                  </a:lnTo>
                  <a:lnTo>
                    <a:pt x="399712" y="648189"/>
                  </a:lnTo>
                  <a:lnTo>
                    <a:pt x="465508" y="642619"/>
                  </a:lnTo>
                  <a:lnTo>
                    <a:pt x="494277" y="591962"/>
                  </a:lnTo>
                  <a:lnTo>
                    <a:pt x="509349" y="528827"/>
                  </a:lnTo>
                  <a:lnTo>
                    <a:pt x="504363" y="507486"/>
                  </a:lnTo>
                  <a:lnTo>
                    <a:pt x="499638" y="491347"/>
                  </a:lnTo>
                  <a:lnTo>
                    <a:pt x="492006" y="477660"/>
                  </a:lnTo>
                  <a:lnTo>
                    <a:pt x="478297" y="463676"/>
                  </a:lnTo>
                  <a:lnTo>
                    <a:pt x="468535" y="440074"/>
                  </a:lnTo>
                  <a:lnTo>
                    <a:pt x="470758" y="428688"/>
                  </a:lnTo>
                  <a:lnTo>
                    <a:pt x="482914" y="422636"/>
                  </a:lnTo>
                  <a:lnTo>
                    <a:pt x="502948" y="415036"/>
                  </a:lnTo>
                  <a:lnTo>
                    <a:pt x="518730" y="386187"/>
                  </a:lnTo>
                  <a:lnTo>
                    <a:pt x="525780" y="373792"/>
                  </a:lnTo>
                  <a:lnTo>
                    <a:pt x="529405" y="363636"/>
                  </a:lnTo>
                  <a:lnTo>
                    <a:pt x="534914" y="341502"/>
                  </a:lnTo>
                  <a:lnTo>
                    <a:pt x="532287" y="288559"/>
                  </a:lnTo>
                  <a:lnTo>
                    <a:pt x="522125" y="227711"/>
                  </a:lnTo>
                  <a:lnTo>
                    <a:pt x="499371" y="189551"/>
                  </a:lnTo>
                  <a:lnTo>
                    <a:pt x="467453" y="157416"/>
                  </a:lnTo>
                  <a:lnTo>
                    <a:pt x="431594" y="131949"/>
                  </a:lnTo>
                  <a:lnTo>
                    <a:pt x="397017" y="113792"/>
                  </a:lnTo>
                  <a:lnTo>
                    <a:pt x="391810" y="108791"/>
                  </a:lnTo>
                  <a:lnTo>
                    <a:pt x="388913" y="100456"/>
                  </a:lnTo>
                  <a:lnTo>
                    <a:pt x="386871" y="90789"/>
                  </a:lnTo>
                  <a:lnTo>
                    <a:pt x="384228" y="81787"/>
                  </a:lnTo>
                  <a:lnTo>
                    <a:pt x="344995" y="53488"/>
                  </a:lnTo>
                  <a:lnTo>
                    <a:pt x="302504" y="33321"/>
                  </a:lnTo>
                  <a:lnTo>
                    <a:pt x="258641" y="16940"/>
                  </a:lnTo>
                  <a:lnTo>
                    <a:pt x="215293" y="0"/>
                  </a:lnTo>
                  <a:close/>
                </a:path>
                <a:path w="535305" h="773429">
                  <a:moveTo>
                    <a:pt x="387208" y="716152"/>
                  </a:moveTo>
                  <a:lnTo>
                    <a:pt x="208892" y="716152"/>
                  </a:lnTo>
                  <a:lnTo>
                    <a:pt x="232938" y="734419"/>
                  </a:lnTo>
                  <a:lnTo>
                    <a:pt x="257411" y="749982"/>
                  </a:lnTo>
                  <a:lnTo>
                    <a:pt x="282739" y="762855"/>
                  </a:lnTo>
                  <a:lnTo>
                    <a:pt x="309349" y="773049"/>
                  </a:lnTo>
                  <a:lnTo>
                    <a:pt x="338333" y="764436"/>
                  </a:lnTo>
                  <a:lnTo>
                    <a:pt x="360379" y="751014"/>
                  </a:lnTo>
                  <a:lnTo>
                    <a:pt x="378828" y="730257"/>
                  </a:lnTo>
                  <a:lnTo>
                    <a:pt x="387208" y="716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3667" name="object 5"/>
            <p:cNvSpPr>
              <a:spLocks noChangeArrowheads="1"/>
            </p:cNvSpPr>
            <p:nvPr/>
          </p:nvSpPr>
          <p:spPr bwMode="auto">
            <a:xfrm>
              <a:off x="620785" y="3886200"/>
              <a:ext cx="535305" cy="773430"/>
            </a:xfrm>
            <a:custGeom>
              <a:avLst/>
              <a:gdLst>
                <a:gd name="T0" fmla="*/ 0 w 535305"/>
                <a:gd name="T1" fmla="*/ 0 h 773429"/>
                <a:gd name="T2" fmla="*/ 535305 w 535305"/>
                <a:gd name="T3" fmla="*/ 773429 h 773429"/>
              </a:gdLst>
              <a:ahLst/>
              <a:cxnLst/>
              <a:rect l="T0" t="T1" r="T2" b="T3"/>
              <a:pathLst>
                <a:path w="535305" h="773429">
                  <a:moveTo>
                    <a:pt x="384228" y="81787"/>
                  </a:moveTo>
                  <a:lnTo>
                    <a:pt x="344995" y="53488"/>
                  </a:lnTo>
                  <a:lnTo>
                    <a:pt x="302504" y="33321"/>
                  </a:lnTo>
                  <a:lnTo>
                    <a:pt x="258641" y="16940"/>
                  </a:lnTo>
                  <a:lnTo>
                    <a:pt x="215293" y="0"/>
                  </a:lnTo>
                  <a:lnTo>
                    <a:pt x="167006" y="12557"/>
                  </a:lnTo>
                  <a:lnTo>
                    <a:pt x="127625" y="40258"/>
                  </a:lnTo>
                  <a:lnTo>
                    <a:pt x="121591" y="59445"/>
                  </a:lnTo>
                  <a:lnTo>
                    <a:pt x="114955" y="77073"/>
                  </a:lnTo>
                  <a:lnTo>
                    <a:pt x="108489" y="94676"/>
                  </a:lnTo>
                  <a:lnTo>
                    <a:pt x="102962" y="113792"/>
                  </a:lnTo>
                  <a:lnTo>
                    <a:pt x="107912" y="164073"/>
                  </a:lnTo>
                  <a:lnTo>
                    <a:pt x="110537" y="188782"/>
                  </a:lnTo>
                  <a:lnTo>
                    <a:pt x="105664" y="197368"/>
                  </a:lnTo>
                  <a:lnTo>
                    <a:pt x="88120" y="199278"/>
                  </a:lnTo>
                  <a:lnTo>
                    <a:pt x="52733" y="203962"/>
                  </a:lnTo>
                  <a:lnTo>
                    <a:pt x="46345" y="205105"/>
                  </a:lnTo>
                  <a:lnTo>
                    <a:pt x="39957" y="208661"/>
                  </a:lnTo>
                  <a:lnTo>
                    <a:pt x="33556" y="211074"/>
                  </a:lnTo>
                  <a:lnTo>
                    <a:pt x="24282" y="228996"/>
                  </a:lnTo>
                  <a:lnTo>
                    <a:pt x="21001" y="235489"/>
                  </a:lnTo>
                  <a:lnTo>
                    <a:pt x="19431" y="242220"/>
                  </a:lnTo>
                  <a:lnTo>
                    <a:pt x="15293" y="260857"/>
                  </a:lnTo>
                  <a:lnTo>
                    <a:pt x="11760" y="275476"/>
                  </a:lnTo>
                  <a:lnTo>
                    <a:pt x="7539" y="291417"/>
                  </a:lnTo>
                  <a:lnTo>
                    <a:pt x="4001" y="304238"/>
                  </a:lnTo>
                  <a:lnTo>
                    <a:pt x="2517" y="309499"/>
                  </a:lnTo>
                  <a:lnTo>
                    <a:pt x="1942" y="347978"/>
                  </a:lnTo>
                  <a:lnTo>
                    <a:pt x="0" y="387778"/>
                  </a:lnTo>
                  <a:lnTo>
                    <a:pt x="15293" y="455294"/>
                  </a:lnTo>
                  <a:lnTo>
                    <a:pt x="52170" y="479504"/>
                  </a:lnTo>
                  <a:lnTo>
                    <a:pt x="77396" y="488569"/>
                  </a:lnTo>
                  <a:lnTo>
                    <a:pt x="73512" y="511264"/>
                  </a:lnTo>
                  <a:lnTo>
                    <a:pt x="68946" y="533447"/>
                  </a:lnTo>
                  <a:lnTo>
                    <a:pt x="64039" y="555416"/>
                  </a:lnTo>
                  <a:lnTo>
                    <a:pt x="59134" y="577469"/>
                  </a:lnTo>
                  <a:lnTo>
                    <a:pt x="60844" y="656320"/>
                  </a:lnTo>
                  <a:lnTo>
                    <a:pt x="67476" y="697537"/>
                  </a:lnTo>
                  <a:lnTo>
                    <a:pt x="96360" y="744130"/>
                  </a:lnTo>
                  <a:lnTo>
                    <a:pt x="140401" y="764794"/>
                  </a:lnTo>
                  <a:lnTo>
                    <a:pt x="146802" y="767207"/>
                  </a:lnTo>
                  <a:lnTo>
                    <a:pt x="158676" y="773049"/>
                  </a:lnTo>
                  <a:lnTo>
                    <a:pt x="175126" y="763658"/>
                  </a:lnTo>
                  <a:lnTo>
                    <a:pt x="187552" y="751268"/>
                  </a:lnTo>
                  <a:lnTo>
                    <a:pt x="198094" y="735544"/>
                  </a:lnTo>
                  <a:lnTo>
                    <a:pt x="208892" y="716152"/>
                  </a:lnTo>
                  <a:lnTo>
                    <a:pt x="232938" y="734419"/>
                  </a:lnTo>
                  <a:lnTo>
                    <a:pt x="257411" y="749982"/>
                  </a:lnTo>
                  <a:lnTo>
                    <a:pt x="282739" y="762855"/>
                  </a:lnTo>
                  <a:lnTo>
                    <a:pt x="309349" y="773049"/>
                  </a:lnTo>
                  <a:lnTo>
                    <a:pt x="338333" y="764436"/>
                  </a:lnTo>
                  <a:lnTo>
                    <a:pt x="360379" y="751014"/>
                  </a:lnTo>
                  <a:lnTo>
                    <a:pt x="378828" y="730257"/>
                  </a:lnTo>
                  <a:lnTo>
                    <a:pt x="397017" y="699643"/>
                  </a:lnTo>
                  <a:lnTo>
                    <a:pt x="400721" y="668097"/>
                  </a:lnTo>
                  <a:lnTo>
                    <a:pt x="397718" y="653108"/>
                  </a:lnTo>
                  <a:lnTo>
                    <a:pt x="399712" y="648189"/>
                  </a:lnTo>
                  <a:lnTo>
                    <a:pt x="465508" y="642619"/>
                  </a:lnTo>
                  <a:lnTo>
                    <a:pt x="494277" y="591962"/>
                  </a:lnTo>
                  <a:lnTo>
                    <a:pt x="509349" y="528827"/>
                  </a:lnTo>
                  <a:lnTo>
                    <a:pt x="504363" y="507486"/>
                  </a:lnTo>
                  <a:lnTo>
                    <a:pt x="499638" y="491347"/>
                  </a:lnTo>
                  <a:lnTo>
                    <a:pt x="492006" y="477660"/>
                  </a:lnTo>
                  <a:lnTo>
                    <a:pt x="478297" y="463676"/>
                  </a:lnTo>
                  <a:lnTo>
                    <a:pt x="468535" y="440074"/>
                  </a:lnTo>
                  <a:lnTo>
                    <a:pt x="470758" y="428688"/>
                  </a:lnTo>
                  <a:lnTo>
                    <a:pt x="482914" y="422636"/>
                  </a:lnTo>
                  <a:lnTo>
                    <a:pt x="502948" y="415036"/>
                  </a:lnTo>
                  <a:lnTo>
                    <a:pt x="518730" y="386187"/>
                  </a:lnTo>
                  <a:lnTo>
                    <a:pt x="525780" y="373792"/>
                  </a:lnTo>
                  <a:lnTo>
                    <a:pt x="529405" y="363636"/>
                  </a:lnTo>
                  <a:lnTo>
                    <a:pt x="534914" y="341502"/>
                  </a:lnTo>
                  <a:lnTo>
                    <a:pt x="533814" y="319526"/>
                  </a:lnTo>
                  <a:lnTo>
                    <a:pt x="532287" y="288559"/>
                  </a:lnTo>
                  <a:lnTo>
                    <a:pt x="522125" y="227711"/>
                  </a:lnTo>
                  <a:lnTo>
                    <a:pt x="499371" y="189551"/>
                  </a:lnTo>
                  <a:lnTo>
                    <a:pt x="467453" y="157416"/>
                  </a:lnTo>
                  <a:lnTo>
                    <a:pt x="431594" y="131949"/>
                  </a:lnTo>
                  <a:lnTo>
                    <a:pt x="397017" y="113792"/>
                  </a:lnTo>
                  <a:lnTo>
                    <a:pt x="391810" y="108791"/>
                  </a:lnTo>
                  <a:lnTo>
                    <a:pt x="388913" y="100456"/>
                  </a:lnTo>
                  <a:lnTo>
                    <a:pt x="386871" y="90789"/>
                  </a:lnTo>
                  <a:lnTo>
                    <a:pt x="384228" y="81787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23556" name="object 6"/>
          <p:cNvGrpSpPr>
            <a:grpSpLocks/>
          </p:cNvGrpSpPr>
          <p:nvPr/>
        </p:nvGrpSpPr>
        <p:grpSpPr bwMode="auto">
          <a:xfrm>
            <a:off x="2177654" y="2922688"/>
            <a:ext cx="695325" cy="569119"/>
            <a:chOff x="1517650" y="2736850"/>
            <a:chExt cx="927100" cy="759460"/>
          </a:xfrm>
          <a:solidFill>
            <a:srgbClr val="FFFF00"/>
          </a:solidFill>
        </p:grpSpPr>
        <p:sp>
          <p:nvSpPr>
            <p:cNvPr id="23664" name="object 7"/>
            <p:cNvSpPr>
              <a:spLocks noChangeArrowheads="1"/>
            </p:cNvSpPr>
            <p:nvPr/>
          </p:nvSpPr>
          <p:spPr bwMode="auto">
            <a:xfrm>
              <a:off x="1524000" y="2743200"/>
              <a:ext cx="914400" cy="746760"/>
            </a:xfrm>
            <a:custGeom>
              <a:avLst/>
              <a:gdLst>
                <a:gd name="T0" fmla="*/ 0 w 914400"/>
                <a:gd name="T1" fmla="*/ 0 h 746760"/>
                <a:gd name="T2" fmla="*/ 914400 w 914400"/>
                <a:gd name="T3" fmla="*/ 746760 h 746760"/>
              </a:gdLst>
              <a:ahLst/>
              <a:cxnLst/>
              <a:rect l="T0" t="T1" r="T2" b="T3"/>
              <a:pathLst>
                <a:path w="914400" h="746760">
                  <a:moveTo>
                    <a:pt x="403860" y="0"/>
                  </a:moveTo>
                  <a:lnTo>
                    <a:pt x="341312" y="3651"/>
                  </a:lnTo>
                  <a:lnTo>
                    <a:pt x="302311" y="8393"/>
                  </a:lnTo>
                  <a:lnTo>
                    <a:pt x="232623" y="41939"/>
                  </a:lnTo>
                  <a:lnTo>
                    <a:pt x="200456" y="75206"/>
                  </a:lnTo>
                  <a:lnTo>
                    <a:pt x="173136" y="113856"/>
                  </a:lnTo>
                  <a:lnTo>
                    <a:pt x="151058" y="154163"/>
                  </a:lnTo>
                  <a:lnTo>
                    <a:pt x="134619" y="192404"/>
                  </a:lnTo>
                  <a:lnTo>
                    <a:pt x="128706" y="199649"/>
                  </a:lnTo>
                  <a:lnTo>
                    <a:pt x="118840" y="203692"/>
                  </a:lnTo>
                  <a:lnTo>
                    <a:pt x="107402" y="206567"/>
                  </a:lnTo>
                  <a:lnTo>
                    <a:pt x="96774" y="210312"/>
                  </a:lnTo>
                  <a:lnTo>
                    <a:pt x="69055" y="253626"/>
                  </a:lnTo>
                  <a:lnTo>
                    <a:pt x="48152" y="300213"/>
                  </a:lnTo>
                  <a:lnTo>
                    <a:pt x="31430" y="348715"/>
                  </a:lnTo>
                  <a:lnTo>
                    <a:pt x="16258" y="397772"/>
                  </a:lnTo>
                  <a:lnTo>
                    <a:pt x="0" y="446024"/>
                  </a:lnTo>
                  <a:lnTo>
                    <a:pt x="6834" y="486421"/>
                  </a:lnTo>
                  <a:lnTo>
                    <a:pt x="27360" y="537213"/>
                  </a:lnTo>
                  <a:lnTo>
                    <a:pt x="70290" y="576738"/>
                  </a:lnTo>
                  <a:lnTo>
                    <a:pt x="111954" y="595042"/>
                  </a:lnTo>
                  <a:lnTo>
                    <a:pt x="134619" y="602741"/>
                  </a:lnTo>
                  <a:lnTo>
                    <a:pt x="186539" y="596972"/>
                  </a:lnTo>
                  <a:lnTo>
                    <a:pt x="216177" y="592610"/>
                  </a:lnTo>
                  <a:lnTo>
                    <a:pt x="229997" y="593836"/>
                  </a:lnTo>
                  <a:lnTo>
                    <a:pt x="234460" y="604830"/>
                  </a:lnTo>
                  <a:lnTo>
                    <a:pt x="236031" y="629773"/>
                  </a:lnTo>
                  <a:lnTo>
                    <a:pt x="241173" y="672846"/>
                  </a:lnTo>
                  <a:lnTo>
                    <a:pt x="242698" y="679513"/>
                  </a:lnTo>
                  <a:lnTo>
                    <a:pt x="249681" y="699515"/>
                  </a:lnTo>
                  <a:lnTo>
                    <a:pt x="278558" y="717089"/>
                  </a:lnTo>
                  <a:lnTo>
                    <a:pt x="308482" y="725042"/>
                  </a:lnTo>
                  <a:lnTo>
                    <a:pt x="325776" y="729964"/>
                  </a:lnTo>
                  <a:lnTo>
                    <a:pt x="366013" y="742823"/>
                  </a:lnTo>
                  <a:lnTo>
                    <a:pt x="411517" y="743634"/>
                  </a:lnTo>
                  <a:lnTo>
                    <a:pt x="458581" y="746363"/>
                  </a:lnTo>
                  <a:lnTo>
                    <a:pt x="502477" y="742876"/>
                  </a:lnTo>
                  <a:lnTo>
                    <a:pt x="538480" y="725042"/>
                  </a:lnTo>
                  <a:lnTo>
                    <a:pt x="567118" y="673592"/>
                  </a:lnTo>
                  <a:lnTo>
                    <a:pt x="577850" y="638428"/>
                  </a:lnTo>
                  <a:lnTo>
                    <a:pt x="604728" y="643826"/>
                  </a:lnTo>
                  <a:lnTo>
                    <a:pt x="630951" y="650176"/>
                  </a:lnTo>
                  <a:lnTo>
                    <a:pt x="683006" y="663828"/>
                  </a:lnTo>
                  <a:lnTo>
                    <a:pt x="726447" y="663311"/>
                  </a:lnTo>
                  <a:lnTo>
                    <a:pt x="776224" y="661495"/>
                  </a:lnTo>
                  <a:lnTo>
                    <a:pt x="824952" y="652273"/>
                  </a:lnTo>
                  <a:lnTo>
                    <a:pt x="865251" y="629538"/>
                  </a:lnTo>
                  <a:lnTo>
                    <a:pt x="890174" y="592359"/>
                  </a:lnTo>
                  <a:lnTo>
                    <a:pt x="907327" y="542698"/>
                  </a:lnTo>
                  <a:lnTo>
                    <a:pt x="914400" y="525017"/>
                  </a:lnTo>
                  <a:lnTo>
                    <a:pt x="903311" y="502062"/>
                  </a:lnTo>
                  <a:lnTo>
                    <a:pt x="888650" y="484727"/>
                  </a:lnTo>
                  <a:lnTo>
                    <a:pt x="870037" y="470011"/>
                  </a:lnTo>
                  <a:lnTo>
                    <a:pt x="847089" y="454913"/>
                  </a:lnTo>
                  <a:lnTo>
                    <a:pt x="868662" y="421380"/>
                  </a:lnTo>
                  <a:lnTo>
                    <a:pt x="887079" y="387238"/>
                  </a:lnTo>
                  <a:lnTo>
                    <a:pt x="902329" y="351883"/>
                  </a:lnTo>
                  <a:lnTo>
                    <a:pt x="914400" y="314705"/>
                  </a:lnTo>
                  <a:lnTo>
                    <a:pt x="904182" y="274308"/>
                  </a:lnTo>
                  <a:lnTo>
                    <a:pt x="888285" y="243554"/>
                  </a:lnTo>
                  <a:lnTo>
                    <a:pt x="863697" y="217801"/>
                  </a:lnTo>
                  <a:lnTo>
                    <a:pt x="827405" y="192404"/>
                  </a:lnTo>
                  <a:lnTo>
                    <a:pt x="794787" y="186997"/>
                  </a:lnTo>
                  <a:lnTo>
                    <a:pt x="776652" y="189996"/>
                  </a:lnTo>
                  <a:lnTo>
                    <a:pt x="768556" y="191944"/>
                  </a:lnTo>
                  <a:lnTo>
                    <a:pt x="766059" y="183383"/>
                  </a:lnTo>
                  <a:lnTo>
                    <a:pt x="760094" y="96900"/>
                  </a:lnTo>
                  <a:lnTo>
                    <a:pt x="700166" y="56673"/>
                  </a:lnTo>
                  <a:lnTo>
                    <a:pt x="625475" y="35687"/>
                  </a:lnTo>
                  <a:lnTo>
                    <a:pt x="600231" y="42614"/>
                  </a:lnTo>
                  <a:lnTo>
                    <a:pt x="581167" y="49196"/>
                  </a:lnTo>
                  <a:lnTo>
                    <a:pt x="564985" y="59850"/>
                  </a:lnTo>
                  <a:lnTo>
                    <a:pt x="548386" y="78994"/>
                  </a:lnTo>
                  <a:lnTo>
                    <a:pt x="520447" y="92618"/>
                  </a:lnTo>
                  <a:lnTo>
                    <a:pt x="506999" y="89503"/>
                  </a:lnTo>
                  <a:lnTo>
                    <a:pt x="499862" y="72528"/>
                  </a:lnTo>
                  <a:lnTo>
                    <a:pt x="490855" y="44576"/>
                  </a:lnTo>
                  <a:lnTo>
                    <a:pt x="456759" y="22556"/>
                  </a:lnTo>
                  <a:lnTo>
                    <a:pt x="442118" y="12715"/>
                  </a:lnTo>
                  <a:lnTo>
                    <a:pt x="430097" y="7661"/>
                  </a:lnTo>
                  <a:lnTo>
                    <a:pt x="4038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3665" name="object 8"/>
            <p:cNvSpPr>
              <a:spLocks noChangeArrowheads="1"/>
            </p:cNvSpPr>
            <p:nvPr/>
          </p:nvSpPr>
          <p:spPr bwMode="auto">
            <a:xfrm>
              <a:off x="1524000" y="2743200"/>
              <a:ext cx="914400" cy="746760"/>
            </a:xfrm>
            <a:custGeom>
              <a:avLst/>
              <a:gdLst>
                <a:gd name="T0" fmla="*/ 0 w 914400"/>
                <a:gd name="T1" fmla="*/ 0 h 746760"/>
                <a:gd name="T2" fmla="*/ 914400 w 914400"/>
                <a:gd name="T3" fmla="*/ 746760 h 746760"/>
              </a:gdLst>
              <a:ahLst/>
              <a:cxnLst/>
              <a:rect l="T0" t="T1" r="T2" b="T3"/>
              <a:pathLst>
                <a:path w="914400" h="746760">
                  <a:moveTo>
                    <a:pt x="96774" y="210312"/>
                  </a:moveTo>
                  <a:lnTo>
                    <a:pt x="69055" y="253626"/>
                  </a:lnTo>
                  <a:lnTo>
                    <a:pt x="48152" y="300213"/>
                  </a:lnTo>
                  <a:lnTo>
                    <a:pt x="31430" y="348715"/>
                  </a:lnTo>
                  <a:lnTo>
                    <a:pt x="16258" y="397772"/>
                  </a:lnTo>
                  <a:lnTo>
                    <a:pt x="0" y="446024"/>
                  </a:lnTo>
                  <a:lnTo>
                    <a:pt x="6834" y="486421"/>
                  </a:lnTo>
                  <a:lnTo>
                    <a:pt x="27360" y="537213"/>
                  </a:lnTo>
                  <a:lnTo>
                    <a:pt x="70290" y="576738"/>
                  </a:lnTo>
                  <a:lnTo>
                    <a:pt x="91122" y="586009"/>
                  </a:lnTo>
                  <a:lnTo>
                    <a:pt x="111954" y="595042"/>
                  </a:lnTo>
                  <a:lnTo>
                    <a:pt x="134619" y="602741"/>
                  </a:lnTo>
                  <a:lnTo>
                    <a:pt x="186539" y="596972"/>
                  </a:lnTo>
                  <a:lnTo>
                    <a:pt x="216177" y="592610"/>
                  </a:lnTo>
                  <a:lnTo>
                    <a:pt x="229997" y="593836"/>
                  </a:lnTo>
                  <a:lnTo>
                    <a:pt x="234460" y="604830"/>
                  </a:lnTo>
                  <a:lnTo>
                    <a:pt x="236031" y="629773"/>
                  </a:lnTo>
                  <a:lnTo>
                    <a:pt x="241173" y="672846"/>
                  </a:lnTo>
                  <a:lnTo>
                    <a:pt x="242698" y="679513"/>
                  </a:lnTo>
                  <a:lnTo>
                    <a:pt x="244903" y="686180"/>
                  </a:lnTo>
                  <a:lnTo>
                    <a:pt x="247370" y="692848"/>
                  </a:lnTo>
                  <a:lnTo>
                    <a:pt x="249681" y="699515"/>
                  </a:lnTo>
                  <a:lnTo>
                    <a:pt x="270889" y="712487"/>
                  </a:lnTo>
                  <a:lnTo>
                    <a:pt x="278558" y="717089"/>
                  </a:lnTo>
                  <a:lnTo>
                    <a:pt x="286490" y="719286"/>
                  </a:lnTo>
                  <a:lnTo>
                    <a:pt x="308482" y="725042"/>
                  </a:lnTo>
                  <a:lnTo>
                    <a:pt x="325776" y="729964"/>
                  </a:lnTo>
                  <a:lnTo>
                    <a:pt x="344630" y="735838"/>
                  </a:lnTo>
                  <a:lnTo>
                    <a:pt x="359792" y="740759"/>
                  </a:lnTo>
                  <a:lnTo>
                    <a:pt x="366013" y="742823"/>
                  </a:lnTo>
                  <a:lnTo>
                    <a:pt x="411517" y="743634"/>
                  </a:lnTo>
                  <a:lnTo>
                    <a:pt x="458581" y="746363"/>
                  </a:lnTo>
                  <a:lnTo>
                    <a:pt x="502477" y="742876"/>
                  </a:lnTo>
                  <a:lnTo>
                    <a:pt x="538480" y="725042"/>
                  </a:lnTo>
                  <a:lnTo>
                    <a:pt x="567118" y="673592"/>
                  </a:lnTo>
                  <a:lnTo>
                    <a:pt x="577850" y="638428"/>
                  </a:lnTo>
                  <a:lnTo>
                    <a:pt x="604728" y="643826"/>
                  </a:lnTo>
                  <a:lnTo>
                    <a:pt x="630951" y="650176"/>
                  </a:lnTo>
                  <a:lnTo>
                    <a:pt x="656913" y="657002"/>
                  </a:lnTo>
                  <a:lnTo>
                    <a:pt x="683006" y="663828"/>
                  </a:lnTo>
                  <a:lnTo>
                    <a:pt x="726447" y="663311"/>
                  </a:lnTo>
                  <a:lnTo>
                    <a:pt x="776224" y="661495"/>
                  </a:lnTo>
                  <a:lnTo>
                    <a:pt x="824952" y="652273"/>
                  </a:lnTo>
                  <a:lnTo>
                    <a:pt x="865251" y="629538"/>
                  </a:lnTo>
                  <a:lnTo>
                    <a:pt x="890174" y="592359"/>
                  </a:lnTo>
                  <a:lnTo>
                    <a:pt x="904620" y="550417"/>
                  </a:lnTo>
                  <a:lnTo>
                    <a:pt x="907327" y="542698"/>
                  </a:lnTo>
                  <a:lnTo>
                    <a:pt x="910558" y="534384"/>
                  </a:lnTo>
                  <a:lnTo>
                    <a:pt x="913264" y="527736"/>
                  </a:lnTo>
                  <a:lnTo>
                    <a:pt x="914400" y="525017"/>
                  </a:lnTo>
                  <a:lnTo>
                    <a:pt x="903311" y="502062"/>
                  </a:lnTo>
                  <a:lnTo>
                    <a:pt x="888650" y="484727"/>
                  </a:lnTo>
                  <a:lnTo>
                    <a:pt x="870037" y="470011"/>
                  </a:lnTo>
                  <a:lnTo>
                    <a:pt x="847089" y="454913"/>
                  </a:lnTo>
                  <a:lnTo>
                    <a:pt x="868662" y="421380"/>
                  </a:lnTo>
                  <a:lnTo>
                    <a:pt x="887079" y="387238"/>
                  </a:lnTo>
                  <a:lnTo>
                    <a:pt x="902329" y="351883"/>
                  </a:lnTo>
                  <a:lnTo>
                    <a:pt x="914400" y="314705"/>
                  </a:lnTo>
                  <a:lnTo>
                    <a:pt x="904182" y="274308"/>
                  </a:lnTo>
                  <a:lnTo>
                    <a:pt x="888285" y="243554"/>
                  </a:lnTo>
                  <a:lnTo>
                    <a:pt x="863697" y="217801"/>
                  </a:lnTo>
                  <a:lnTo>
                    <a:pt x="827405" y="192404"/>
                  </a:lnTo>
                  <a:lnTo>
                    <a:pt x="794787" y="186997"/>
                  </a:lnTo>
                  <a:lnTo>
                    <a:pt x="776652" y="189996"/>
                  </a:lnTo>
                  <a:lnTo>
                    <a:pt x="768556" y="191944"/>
                  </a:lnTo>
                  <a:lnTo>
                    <a:pt x="766059" y="183383"/>
                  </a:lnTo>
                  <a:lnTo>
                    <a:pt x="760094" y="96900"/>
                  </a:lnTo>
                  <a:lnTo>
                    <a:pt x="700166" y="56673"/>
                  </a:lnTo>
                  <a:lnTo>
                    <a:pt x="663493" y="46287"/>
                  </a:lnTo>
                  <a:lnTo>
                    <a:pt x="625475" y="35687"/>
                  </a:lnTo>
                  <a:lnTo>
                    <a:pt x="600231" y="42614"/>
                  </a:lnTo>
                  <a:lnTo>
                    <a:pt x="581167" y="49196"/>
                  </a:lnTo>
                  <a:lnTo>
                    <a:pt x="564985" y="59850"/>
                  </a:lnTo>
                  <a:lnTo>
                    <a:pt x="548386" y="78994"/>
                  </a:lnTo>
                  <a:lnTo>
                    <a:pt x="520447" y="92618"/>
                  </a:lnTo>
                  <a:lnTo>
                    <a:pt x="506999" y="89503"/>
                  </a:lnTo>
                  <a:lnTo>
                    <a:pt x="499862" y="72528"/>
                  </a:lnTo>
                  <a:lnTo>
                    <a:pt x="490855" y="44576"/>
                  </a:lnTo>
                  <a:lnTo>
                    <a:pt x="456759" y="22556"/>
                  </a:lnTo>
                  <a:lnTo>
                    <a:pt x="442118" y="12715"/>
                  </a:lnTo>
                  <a:lnTo>
                    <a:pt x="430097" y="7661"/>
                  </a:lnTo>
                  <a:lnTo>
                    <a:pt x="403860" y="0"/>
                  </a:lnTo>
                  <a:lnTo>
                    <a:pt x="377932" y="1527"/>
                  </a:lnTo>
                  <a:lnTo>
                    <a:pt x="341312" y="3651"/>
                  </a:lnTo>
                  <a:lnTo>
                    <a:pt x="302311" y="8393"/>
                  </a:lnTo>
                  <a:lnTo>
                    <a:pt x="232623" y="41939"/>
                  </a:lnTo>
                  <a:lnTo>
                    <a:pt x="200456" y="75206"/>
                  </a:lnTo>
                  <a:lnTo>
                    <a:pt x="173136" y="113856"/>
                  </a:lnTo>
                  <a:lnTo>
                    <a:pt x="151058" y="154163"/>
                  </a:lnTo>
                  <a:lnTo>
                    <a:pt x="134619" y="192404"/>
                  </a:lnTo>
                  <a:lnTo>
                    <a:pt x="128706" y="199649"/>
                  </a:lnTo>
                  <a:lnTo>
                    <a:pt x="118840" y="203692"/>
                  </a:lnTo>
                  <a:lnTo>
                    <a:pt x="107402" y="206567"/>
                  </a:lnTo>
                  <a:lnTo>
                    <a:pt x="96774" y="21031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23557" name="object 9"/>
          <p:cNvGrpSpPr>
            <a:grpSpLocks/>
          </p:cNvGrpSpPr>
          <p:nvPr/>
        </p:nvGrpSpPr>
        <p:grpSpPr bwMode="auto">
          <a:xfrm>
            <a:off x="3240238" y="2883070"/>
            <a:ext cx="513160" cy="581025"/>
            <a:chOff x="3346450" y="3041650"/>
            <a:chExt cx="684530" cy="774700"/>
          </a:xfrm>
          <a:solidFill>
            <a:srgbClr val="FFFF00"/>
          </a:solidFill>
        </p:grpSpPr>
        <p:sp>
          <p:nvSpPr>
            <p:cNvPr id="23662" name="object 10"/>
            <p:cNvSpPr>
              <a:spLocks noChangeArrowheads="1"/>
            </p:cNvSpPr>
            <p:nvPr/>
          </p:nvSpPr>
          <p:spPr bwMode="auto">
            <a:xfrm>
              <a:off x="3352800" y="3048000"/>
              <a:ext cx="671830" cy="762000"/>
            </a:xfrm>
            <a:custGeom>
              <a:avLst/>
              <a:gdLst>
                <a:gd name="T0" fmla="*/ 0 w 671829"/>
                <a:gd name="T1" fmla="*/ 0 h 762000"/>
                <a:gd name="T2" fmla="*/ 671829 w 671829"/>
                <a:gd name="T3" fmla="*/ 762000 h 762000"/>
              </a:gdLst>
              <a:ahLst/>
              <a:cxnLst/>
              <a:rect l="T0" t="T1" r="T2" b="T3"/>
              <a:pathLst>
                <a:path w="671829" h="762000">
                  <a:moveTo>
                    <a:pt x="283210" y="0"/>
                  </a:moveTo>
                  <a:lnTo>
                    <a:pt x="219170" y="21780"/>
                  </a:lnTo>
                  <a:lnTo>
                    <a:pt x="173227" y="72516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4"/>
                  </a:lnTo>
                  <a:lnTo>
                    <a:pt x="51006" y="178514"/>
                  </a:lnTo>
                  <a:lnTo>
                    <a:pt x="32130" y="240791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20" y="305053"/>
                  </a:lnTo>
                  <a:lnTo>
                    <a:pt x="83387" y="328304"/>
                  </a:lnTo>
                  <a:lnTo>
                    <a:pt x="80581" y="339518"/>
                  </a:lnTo>
                  <a:lnTo>
                    <a:pt x="65297" y="345469"/>
                  </a:lnTo>
                  <a:lnTo>
                    <a:pt x="40132" y="352933"/>
                  </a:lnTo>
                  <a:lnTo>
                    <a:pt x="20306" y="381373"/>
                  </a:lnTo>
                  <a:lnTo>
                    <a:pt x="11445" y="393573"/>
                  </a:lnTo>
                  <a:lnTo>
                    <a:pt x="6895" y="403582"/>
                  </a:lnTo>
                  <a:lnTo>
                    <a:pt x="0" y="425450"/>
                  </a:lnTo>
                  <a:lnTo>
                    <a:pt x="3286" y="477567"/>
                  </a:lnTo>
                  <a:lnTo>
                    <a:pt x="16001" y="537590"/>
                  </a:lnTo>
                  <a:lnTo>
                    <a:pt x="44604" y="575153"/>
                  </a:lnTo>
                  <a:lnTo>
                    <a:pt x="84708" y="606821"/>
                  </a:lnTo>
                  <a:lnTo>
                    <a:pt x="129766" y="631942"/>
                  </a:lnTo>
                  <a:lnTo>
                    <a:pt x="173227" y="649858"/>
                  </a:lnTo>
                  <a:lnTo>
                    <a:pt x="179746" y="654744"/>
                  </a:lnTo>
                  <a:lnTo>
                    <a:pt x="183372" y="662939"/>
                  </a:lnTo>
                  <a:lnTo>
                    <a:pt x="185926" y="672468"/>
                  </a:lnTo>
                  <a:lnTo>
                    <a:pt x="189229" y="681355"/>
                  </a:lnTo>
                  <a:lnTo>
                    <a:pt x="228271" y="704457"/>
                  </a:lnTo>
                  <a:lnTo>
                    <a:pt x="270221" y="721885"/>
                  </a:lnTo>
                  <a:lnTo>
                    <a:pt x="313871" y="735825"/>
                  </a:lnTo>
                  <a:lnTo>
                    <a:pt x="358016" y="748467"/>
                  </a:lnTo>
                  <a:lnTo>
                    <a:pt x="401447" y="762000"/>
                  </a:lnTo>
                  <a:lnTo>
                    <a:pt x="462010" y="749601"/>
                  </a:lnTo>
                  <a:lnTo>
                    <a:pt x="511428" y="722249"/>
                  </a:lnTo>
                  <a:lnTo>
                    <a:pt x="519056" y="703347"/>
                  </a:lnTo>
                  <a:lnTo>
                    <a:pt x="527399" y="686006"/>
                  </a:lnTo>
                  <a:lnTo>
                    <a:pt x="535503" y="668688"/>
                  </a:lnTo>
                  <a:lnTo>
                    <a:pt x="542416" y="649858"/>
                  </a:lnTo>
                  <a:lnTo>
                    <a:pt x="536216" y="600331"/>
                  </a:lnTo>
                  <a:lnTo>
                    <a:pt x="532923" y="575991"/>
                  </a:lnTo>
                  <a:lnTo>
                    <a:pt x="539042" y="567526"/>
                  </a:lnTo>
                  <a:lnTo>
                    <a:pt x="561078" y="565620"/>
                  </a:lnTo>
                  <a:lnTo>
                    <a:pt x="605536" y="560958"/>
                  </a:lnTo>
                  <a:lnTo>
                    <a:pt x="613537" y="559816"/>
                  </a:lnTo>
                  <a:lnTo>
                    <a:pt x="621538" y="556260"/>
                  </a:lnTo>
                  <a:lnTo>
                    <a:pt x="629665" y="553974"/>
                  </a:lnTo>
                  <a:lnTo>
                    <a:pt x="641274" y="536293"/>
                  </a:lnTo>
                  <a:lnTo>
                    <a:pt x="645382" y="529875"/>
                  </a:lnTo>
                  <a:lnTo>
                    <a:pt x="647346" y="523220"/>
                  </a:lnTo>
                  <a:lnTo>
                    <a:pt x="652526" y="504825"/>
                  </a:lnTo>
                  <a:lnTo>
                    <a:pt x="656974" y="490485"/>
                  </a:lnTo>
                  <a:lnTo>
                    <a:pt x="662305" y="474789"/>
                  </a:lnTo>
                  <a:lnTo>
                    <a:pt x="666777" y="462141"/>
                  </a:lnTo>
                  <a:lnTo>
                    <a:pt x="668654" y="456946"/>
                  </a:lnTo>
                  <a:lnTo>
                    <a:pt x="669313" y="419052"/>
                  </a:lnTo>
                  <a:lnTo>
                    <a:pt x="671734" y="379825"/>
                  </a:lnTo>
                  <a:lnTo>
                    <a:pt x="652526" y="313182"/>
                  </a:lnTo>
                  <a:lnTo>
                    <a:pt x="606250" y="289433"/>
                  </a:lnTo>
                  <a:lnTo>
                    <a:pt x="574548" y="280542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7535" y="192786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75831" y="56134"/>
                  </a:lnTo>
                  <a:lnTo>
                    <a:pt x="409448" y="56134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close/>
                </a:path>
                <a:path w="671829" h="762000">
                  <a:moveTo>
                    <a:pt x="472439" y="0"/>
                  </a:move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4"/>
                  </a:lnTo>
                  <a:lnTo>
                    <a:pt x="575831" y="56134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1"/>
                  </a:lnTo>
                  <a:lnTo>
                    <a:pt x="472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3663" name="object 11"/>
            <p:cNvSpPr>
              <a:spLocks noChangeArrowheads="1"/>
            </p:cNvSpPr>
            <p:nvPr/>
          </p:nvSpPr>
          <p:spPr bwMode="auto">
            <a:xfrm>
              <a:off x="3352800" y="3048000"/>
              <a:ext cx="671830" cy="762000"/>
            </a:xfrm>
            <a:custGeom>
              <a:avLst/>
              <a:gdLst>
                <a:gd name="T0" fmla="*/ 0 w 671829"/>
                <a:gd name="T1" fmla="*/ 0 h 762000"/>
                <a:gd name="T2" fmla="*/ 671829 w 671829"/>
                <a:gd name="T3" fmla="*/ 762000 h 762000"/>
              </a:gdLst>
              <a:ahLst/>
              <a:cxnLst/>
              <a:rect l="T0" t="T1" r="T2" b="T3"/>
              <a:pathLst>
                <a:path w="671829" h="762000">
                  <a:moveTo>
                    <a:pt x="189229" y="681355"/>
                  </a:moveTo>
                  <a:lnTo>
                    <a:pt x="228271" y="704457"/>
                  </a:lnTo>
                  <a:lnTo>
                    <a:pt x="270221" y="721885"/>
                  </a:lnTo>
                  <a:lnTo>
                    <a:pt x="313871" y="735825"/>
                  </a:lnTo>
                  <a:lnTo>
                    <a:pt x="358016" y="748467"/>
                  </a:lnTo>
                  <a:lnTo>
                    <a:pt x="401447" y="762000"/>
                  </a:lnTo>
                  <a:lnTo>
                    <a:pt x="462010" y="749601"/>
                  </a:lnTo>
                  <a:lnTo>
                    <a:pt x="511428" y="722249"/>
                  </a:lnTo>
                  <a:lnTo>
                    <a:pt x="519056" y="703347"/>
                  </a:lnTo>
                  <a:lnTo>
                    <a:pt x="527399" y="686006"/>
                  </a:lnTo>
                  <a:lnTo>
                    <a:pt x="535503" y="668688"/>
                  </a:lnTo>
                  <a:lnTo>
                    <a:pt x="542416" y="649858"/>
                  </a:lnTo>
                  <a:lnTo>
                    <a:pt x="536216" y="600331"/>
                  </a:lnTo>
                  <a:lnTo>
                    <a:pt x="532923" y="575991"/>
                  </a:lnTo>
                  <a:lnTo>
                    <a:pt x="539042" y="567526"/>
                  </a:lnTo>
                  <a:lnTo>
                    <a:pt x="561078" y="565620"/>
                  </a:lnTo>
                  <a:lnTo>
                    <a:pt x="605536" y="560958"/>
                  </a:lnTo>
                  <a:lnTo>
                    <a:pt x="613537" y="559816"/>
                  </a:lnTo>
                  <a:lnTo>
                    <a:pt x="621538" y="556260"/>
                  </a:lnTo>
                  <a:lnTo>
                    <a:pt x="629665" y="553974"/>
                  </a:lnTo>
                  <a:lnTo>
                    <a:pt x="641274" y="536293"/>
                  </a:lnTo>
                  <a:lnTo>
                    <a:pt x="645382" y="529875"/>
                  </a:lnTo>
                  <a:lnTo>
                    <a:pt x="647346" y="523220"/>
                  </a:lnTo>
                  <a:lnTo>
                    <a:pt x="652526" y="504825"/>
                  </a:lnTo>
                  <a:lnTo>
                    <a:pt x="656974" y="490485"/>
                  </a:lnTo>
                  <a:lnTo>
                    <a:pt x="662305" y="474789"/>
                  </a:lnTo>
                  <a:lnTo>
                    <a:pt x="666777" y="462141"/>
                  </a:lnTo>
                  <a:lnTo>
                    <a:pt x="668654" y="456946"/>
                  </a:lnTo>
                  <a:lnTo>
                    <a:pt x="669313" y="419052"/>
                  </a:lnTo>
                  <a:lnTo>
                    <a:pt x="671734" y="379825"/>
                  </a:lnTo>
                  <a:lnTo>
                    <a:pt x="652526" y="313182"/>
                  </a:lnTo>
                  <a:lnTo>
                    <a:pt x="606250" y="289433"/>
                  </a:lnTo>
                  <a:lnTo>
                    <a:pt x="574548" y="280542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1317" y="214534"/>
                  </a:lnTo>
                  <a:lnTo>
                    <a:pt x="597535" y="192786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66547" y="40894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1"/>
                  </a:lnTo>
                  <a:lnTo>
                    <a:pt x="472439" y="0"/>
                  </a:ln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4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lnTo>
                    <a:pt x="246844" y="8544"/>
                  </a:lnTo>
                  <a:lnTo>
                    <a:pt x="219170" y="21780"/>
                  </a:lnTo>
                  <a:lnTo>
                    <a:pt x="196020" y="42255"/>
                  </a:lnTo>
                  <a:lnTo>
                    <a:pt x="173227" y="72516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4"/>
                  </a:lnTo>
                  <a:lnTo>
                    <a:pt x="51006" y="178514"/>
                  </a:lnTo>
                  <a:lnTo>
                    <a:pt x="32130" y="240791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20" y="305053"/>
                  </a:lnTo>
                  <a:lnTo>
                    <a:pt x="83387" y="328304"/>
                  </a:lnTo>
                  <a:lnTo>
                    <a:pt x="80581" y="339518"/>
                  </a:lnTo>
                  <a:lnTo>
                    <a:pt x="65297" y="345469"/>
                  </a:lnTo>
                  <a:lnTo>
                    <a:pt x="40132" y="352933"/>
                  </a:lnTo>
                  <a:lnTo>
                    <a:pt x="20306" y="381373"/>
                  </a:lnTo>
                  <a:lnTo>
                    <a:pt x="11445" y="393573"/>
                  </a:lnTo>
                  <a:lnTo>
                    <a:pt x="6895" y="403582"/>
                  </a:lnTo>
                  <a:lnTo>
                    <a:pt x="0" y="425450"/>
                  </a:lnTo>
                  <a:lnTo>
                    <a:pt x="1375" y="447061"/>
                  </a:lnTo>
                  <a:lnTo>
                    <a:pt x="3286" y="477567"/>
                  </a:lnTo>
                  <a:lnTo>
                    <a:pt x="16001" y="537590"/>
                  </a:lnTo>
                  <a:lnTo>
                    <a:pt x="44604" y="575153"/>
                  </a:lnTo>
                  <a:lnTo>
                    <a:pt x="84708" y="606821"/>
                  </a:lnTo>
                  <a:lnTo>
                    <a:pt x="129766" y="631942"/>
                  </a:lnTo>
                  <a:lnTo>
                    <a:pt x="173227" y="649858"/>
                  </a:lnTo>
                  <a:lnTo>
                    <a:pt x="179746" y="654744"/>
                  </a:lnTo>
                  <a:lnTo>
                    <a:pt x="183372" y="662939"/>
                  </a:lnTo>
                  <a:lnTo>
                    <a:pt x="185926" y="672468"/>
                  </a:lnTo>
                  <a:lnTo>
                    <a:pt x="189229" y="681355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542132"/>
              </p:ext>
            </p:extLst>
          </p:nvPr>
        </p:nvGraphicFramePr>
        <p:xfrm>
          <a:off x="5863181" y="1673235"/>
          <a:ext cx="2375073" cy="196531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25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1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044">
                <a:tc>
                  <a:txBody>
                    <a:bodyPr/>
                    <a:lstStyle/>
                    <a:p>
                      <a:pPr marL="3810">
                        <a:lnSpc>
                          <a:spcPts val="212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880"/>
                        </a:lnSpc>
                        <a:spcBef>
                          <a:spcPts val="245"/>
                        </a:spcBef>
                      </a:pPr>
                      <a:r>
                        <a:rPr sz="900" dirty="0">
                          <a:latin typeface="Carlito"/>
                          <a:cs typeface="Carlito"/>
                        </a:rPr>
                        <a:t>C1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52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0"/>
                        </a:lnSpc>
                        <a:spcBef>
                          <a:spcPts val="245"/>
                        </a:spcBef>
                      </a:pPr>
                      <a:r>
                        <a:rPr sz="900" dirty="0">
                          <a:latin typeface="Carlito"/>
                          <a:cs typeface="Carlito"/>
                        </a:rPr>
                        <a:t>C2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52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880"/>
                        </a:lnSpc>
                        <a:spcBef>
                          <a:spcPts val="245"/>
                        </a:spcBef>
                      </a:pPr>
                      <a:r>
                        <a:rPr sz="900" dirty="0">
                          <a:latin typeface="Carlito"/>
                          <a:cs typeface="Carlito"/>
                        </a:rPr>
                        <a:t>C3</a:t>
                      </a:r>
                    </a:p>
                  </a:txBody>
                  <a:tcPr marL="0" marR="0" marT="152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880"/>
                        </a:lnSpc>
                        <a:spcBef>
                          <a:spcPts val="245"/>
                        </a:spcBef>
                      </a:pPr>
                      <a:r>
                        <a:rPr sz="900" dirty="0">
                          <a:latin typeface="Carlito"/>
                          <a:cs typeface="Carlito"/>
                        </a:rPr>
                        <a:t>C4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52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0"/>
                        </a:lnSpc>
                        <a:spcBef>
                          <a:spcPts val="245"/>
                        </a:spcBef>
                      </a:pPr>
                      <a:r>
                        <a:rPr sz="900" dirty="0">
                          <a:latin typeface="Carlito"/>
                          <a:cs typeface="Carlito"/>
                        </a:rPr>
                        <a:t>C5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52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122">
                <a:tc>
                  <a:txBody>
                    <a:bodyPr/>
                    <a:lstStyle/>
                    <a:p>
                      <a:pPr marL="17145">
                        <a:lnSpc>
                          <a:spcPts val="1875"/>
                        </a:lnSpc>
                        <a:spcBef>
                          <a:spcPts val="805"/>
                        </a:spcBef>
                      </a:pPr>
                      <a:r>
                        <a:rPr sz="900" spc="-5" dirty="0">
                          <a:latin typeface="Carlito"/>
                          <a:cs typeface="Carlito"/>
                        </a:rPr>
                        <a:t>C1</a:t>
                      </a:r>
                      <a:endParaRPr sz="900" dirty="0">
                        <a:latin typeface="Carlito"/>
                        <a:cs typeface="Carlito"/>
                      </a:endParaRPr>
                    </a:p>
                  </a:txBody>
                  <a:tcPr marL="0" marR="0" marT="50128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966">
                <a:tc>
                  <a:txBody>
                    <a:bodyPr/>
                    <a:lstStyle/>
                    <a:p>
                      <a:pPr marL="17145">
                        <a:lnSpc>
                          <a:spcPts val="1880"/>
                        </a:lnSpc>
                        <a:spcBef>
                          <a:spcPts val="1360"/>
                        </a:spcBef>
                      </a:pPr>
                      <a:r>
                        <a:rPr sz="900" dirty="0">
                          <a:latin typeface="Carlito"/>
                          <a:cs typeface="Carlito"/>
                        </a:rPr>
                        <a:t>C2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84688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439">
                <a:tc>
                  <a:txBody>
                    <a:bodyPr/>
                    <a:lstStyle/>
                    <a:p>
                      <a:pPr marL="17145">
                        <a:lnSpc>
                          <a:spcPts val="1889"/>
                        </a:lnSpc>
                        <a:spcBef>
                          <a:spcPts val="795"/>
                        </a:spcBef>
                      </a:pPr>
                      <a:r>
                        <a:rPr sz="900" dirty="0">
                          <a:latin typeface="Carlito"/>
                          <a:cs typeface="Carlito"/>
                        </a:rPr>
                        <a:t>C3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495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777">
                <a:tc>
                  <a:txBody>
                    <a:bodyPr/>
                    <a:lstStyle/>
                    <a:p>
                      <a:pPr marL="17145">
                        <a:lnSpc>
                          <a:spcPts val="2039"/>
                        </a:lnSpc>
                        <a:spcBef>
                          <a:spcPts val="640"/>
                        </a:spcBef>
                      </a:pPr>
                      <a:r>
                        <a:rPr sz="900" dirty="0">
                          <a:latin typeface="Carlito"/>
                          <a:cs typeface="Carlito"/>
                        </a:rPr>
                        <a:t>C4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9853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966">
                <a:tc>
                  <a:txBody>
                    <a:bodyPr/>
                    <a:lstStyle/>
                    <a:p>
                      <a:pPr marL="17145">
                        <a:lnSpc>
                          <a:spcPts val="1880"/>
                        </a:lnSpc>
                        <a:spcBef>
                          <a:spcPts val="1360"/>
                        </a:spcBef>
                      </a:pPr>
                      <a:r>
                        <a:rPr sz="900" dirty="0">
                          <a:latin typeface="Carlito"/>
                          <a:cs typeface="Carlito"/>
                        </a:rPr>
                        <a:t>C5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84688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0" y="1395922"/>
            <a:ext cx="5486400" cy="2018822"/>
          </a:xfrm>
        </p:spPr>
        <p:txBody>
          <a:bodyPr vert="horz" wrap="square" lIns="0" tIns="60008" rIns="0" bIns="0" rtlCol="0">
            <a:spAutoFit/>
          </a:bodyPr>
          <a:lstStyle/>
          <a:p>
            <a:pPr marL="266700" algn="just">
              <a:spcBef>
                <a:spcPts val="469"/>
              </a:spcBef>
              <a:buFont typeface="Wingdings" panose="05000000000000000000" pitchFamily="2" charset="2"/>
              <a:buChar char="Ø"/>
              <a:tabLst>
                <a:tab pos="265510" algn="l"/>
                <a:tab pos="266700" algn="l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After some merging steps, we have some clusters.</a:t>
            </a:r>
          </a:p>
          <a:p>
            <a:pPr marL="266700" algn="just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265510" algn="l"/>
                <a:tab pos="266700" algn="l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Choose two clusters that has the smallest  distance (largest similarity) to merge.</a:t>
            </a:r>
          </a:p>
          <a:p>
            <a:pPr marL="266700" algn="just">
              <a:buFont typeface="Wingdings" panose="05000000000000000000" pitchFamily="2" charset="2"/>
              <a:buChar char="Ø"/>
              <a:tabLst>
                <a:tab pos="265510" algn="l"/>
                <a:tab pos="266700" algn="l"/>
              </a:tabLst>
            </a:pPr>
            <a:endParaRPr lang="en-US" alt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266700">
              <a:spcBef>
                <a:spcPts val="10"/>
              </a:spcBef>
              <a:tabLst>
                <a:tab pos="265510" algn="l"/>
                <a:tab pos="266700" algn="l"/>
              </a:tabLst>
            </a:pPr>
            <a:endParaRPr lang="en-US" altLang="en-US" sz="1125" dirty="0"/>
          </a:p>
        </p:txBody>
      </p:sp>
      <p:grpSp>
        <p:nvGrpSpPr>
          <p:cNvPr id="23608" name="object 14"/>
          <p:cNvGrpSpPr>
            <a:grpSpLocks/>
          </p:cNvGrpSpPr>
          <p:nvPr/>
        </p:nvGrpSpPr>
        <p:grpSpPr bwMode="auto">
          <a:xfrm>
            <a:off x="2172891" y="3723878"/>
            <a:ext cx="578644" cy="589360"/>
            <a:chOff x="1304940" y="4946650"/>
            <a:chExt cx="771525" cy="786130"/>
          </a:xfrm>
          <a:solidFill>
            <a:srgbClr val="FFFF00"/>
          </a:solidFill>
        </p:grpSpPr>
        <p:sp>
          <p:nvSpPr>
            <p:cNvPr id="23660" name="object 15"/>
            <p:cNvSpPr>
              <a:spLocks noChangeArrowheads="1"/>
            </p:cNvSpPr>
            <p:nvPr/>
          </p:nvSpPr>
          <p:spPr bwMode="auto">
            <a:xfrm>
              <a:off x="1311290" y="4953000"/>
              <a:ext cx="758825" cy="773430"/>
            </a:xfrm>
            <a:custGeom>
              <a:avLst/>
              <a:gdLst>
                <a:gd name="T0" fmla="*/ 0 w 758825"/>
                <a:gd name="T1" fmla="*/ 0 h 773429"/>
                <a:gd name="T2" fmla="*/ 758825 w 758825"/>
                <a:gd name="T3" fmla="*/ 773429 h 773429"/>
              </a:gdLst>
              <a:ahLst/>
              <a:cxnLst/>
              <a:rect l="T0" t="T1" r="T2" b="T3"/>
              <a:pathLst>
                <a:path w="758825" h="773429">
                  <a:moveTo>
                    <a:pt x="305419" y="0"/>
                  </a:moveTo>
                  <a:lnTo>
                    <a:pt x="264292" y="5772"/>
                  </a:lnTo>
                  <a:lnTo>
                    <a:pt x="212711" y="23127"/>
                  </a:lnTo>
                  <a:lnTo>
                    <a:pt x="172483" y="59445"/>
                  </a:lnTo>
                  <a:lnTo>
                    <a:pt x="153850" y="94676"/>
                  </a:lnTo>
                  <a:lnTo>
                    <a:pt x="146034" y="113792"/>
                  </a:lnTo>
                  <a:lnTo>
                    <a:pt x="153071" y="164073"/>
                  </a:lnTo>
                  <a:lnTo>
                    <a:pt x="156799" y="188782"/>
                  </a:lnTo>
                  <a:lnTo>
                    <a:pt x="149883" y="197368"/>
                  </a:lnTo>
                  <a:lnTo>
                    <a:pt x="74787" y="203962"/>
                  </a:lnTo>
                  <a:lnTo>
                    <a:pt x="29797" y="235489"/>
                  </a:lnTo>
                  <a:lnTo>
                    <a:pt x="21701" y="260857"/>
                  </a:lnTo>
                  <a:lnTo>
                    <a:pt x="16666" y="275476"/>
                  </a:lnTo>
                  <a:lnTo>
                    <a:pt x="3540" y="309499"/>
                  </a:lnTo>
                  <a:lnTo>
                    <a:pt x="2752" y="347978"/>
                  </a:lnTo>
                  <a:lnTo>
                    <a:pt x="0" y="387778"/>
                  </a:lnTo>
                  <a:lnTo>
                    <a:pt x="21701" y="455294"/>
                  </a:lnTo>
                  <a:lnTo>
                    <a:pt x="73945" y="479504"/>
                  </a:lnTo>
                  <a:lnTo>
                    <a:pt x="109712" y="488569"/>
                  </a:lnTo>
                  <a:lnTo>
                    <a:pt x="104217" y="511264"/>
                  </a:lnTo>
                  <a:lnTo>
                    <a:pt x="97758" y="533447"/>
                  </a:lnTo>
                  <a:lnTo>
                    <a:pt x="83804" y="577469"/>
                  </a:lnTo>
                  <a:lnTo>
                    <a:pt x="84387" y="614219"/>
                  </a:lnTo>
                  <a:lnTo>
                    <a:pt x="86280" y="656310"/>
                  </a:lnTo>
                  <a:lnTo>
                    <a:pt x="95698" y="697516"/>
                  </a:lnTo>
                  <a:lnTo>
                    <a:pt x="118856" y="731608"/>
                  </a:lnTo>
                  <a:lnTo>
                    <a:pt x="156559" y="752655"/>
                  </a:lnTo>
                  <a:lnTo>
                    <a:pt x="207025" y="767106"/>
                  </a:lnTo>
                  <a:lnTo>
                    <a:pt x="225028" y="773112"/>
                  </a:lnTo>
                  <a:lnTo>
                    <a:pt x="248394" y="763720"/>
                  </a:lnTo>
                  <a:lnTo>
                    <a:pt x="266033" y="751324"/>
                  </a:lnTo>
                  <a:lnTo>
                    <a:pt x="280981" y="735591"/>
                  </a:lnTo>
                  <a:lnTo>
                    <a:pt x="296275" y="716191"/>
                  </a:lnTo>
                  <a:lnTo>
                    <a:pt x="330380" y="734421"/>
                  </a:lnTo>
                  <a:lnTo>
                    <a:pt x="365093" y="749985"/>
                  </a:lnTo>
                  <a:lnTo>
                    <a:pt x="401020" y="762882"/>
                  </a:lnTo>
                  <a:lnTo>
                    <a:pt x="438769" y="773112"/>
                  </a:lnTo>
                  <a:lnTo>
                    <a:pt x="479897" y="764459"/>
                  </a:lnTo>
                  <a:lnTo>
                    <a:pt x="511190" y="751025"/>
                  </a:lnTo>
                  <a:lnTo>
                    <a:pt x="537388" y="730255"/>
                  </a:lnTo>
                  <a:lnTo>
                    <a:pt x="563229" y="699592"/>
                  </a:lnTo>
                  <a:lnTo>
                    <a:pt x="568714" y="672002"/>
                  </a:lnTo>
                  <a:lnTo>
                    <a:pt x="565670" y="656658"/>
                  </a:lnTo>
                  <a:lnTo>
                    <a:pt x="563705" y="649806"/>
                  </a:lnTo>
                  <a:lnTo>
                    <a:pt x="572429" y="647695"/>
                  </a:lnTo>
                  <a:lnTo>
                    <a:pt x="660384" y="642683"/>
                  </a:lnTo>
                  <a:lnTo>
                    <a:pt x="701151" y="591970"/>
                  </a:lnTo>
                  <a:lnTo>
                    <a:pt x="722487" y="528828"/>
                  </a:lnTo>
                  <a:lnTo>
                    <a:pt x="715478" y="507486"/>
                  </a:lnTo>
                  <a:lnTo>
                    <a:pt x="708802" y="491347"/>
                  </a:lnTo>
                  <a:lnTo>
                    <a:pt x="697984" y="477660"/>
                  </a:lnTo>
                  <a:lnTo>
                    <a:pt x="678545" y="463677"/>
                  </a:lnTo>
                  <a:lnTo>
                    <a:pt x="664678" y="440074"/>
                  </a:lnTo>
                  <a:lnTo>
                    <a:pt x="667813" y="428688"/>
                  </a:lnTo>
                  <a:lnTo>
                    <a:pt x="685045" y="422636"/>
                  </a:lnTo>
                  <a:lnTo>
                    <a:pt x="713470" y="415036"/>
                  </a:lnTo>
                  <a:lnTo>
                    <a:pt x="735841" y="386187"/>
                  </a:lnTo>
                  <a:lnTo>
                    <a:pt x="745855" y="373792"/>
                  </a:lnTo>
                  <a:lnTo>
                    <a:pt x="751010" y="363636"/>
                  </a:lnTo>
                  <a:lnTo>
                    <a:pt x="758809" y="341503"/>
                  </a:lnTo>
                  <a:lnTo>
                    <a:pt x="755110" y="288559"/>
                  </a:lnTo>
                  <a:lnTo>
                    <a:pt x="740648" y="227711"/>
                  </a:lnTo>
                  <a:lnTo>
                    <a:pt x="708354" y="189551"/>
                  </a:lnTo>
                  <a:lnTo>
                    <a:pt x="663082" y="157416"/>
                  </a:lnTo>
                  <a:lnTo>
                    <a:pt x="612239" y="131949"/>
                  </a:lnTo>
                  <a:lnTo>
                    <a:pt x="563229" y="113792"/>
                  </a:lnTo>
                  <a:lnTo>
                    <a:pt x="555837" y="108791"/>
                  </a:lnTo>
                  <a:lnTo>
                    <a:pt x="551719" y="100456"/>
                  </a:lnTo>
                  <a:lnTo>
                    <a:pt x="548816" y="90789"/>
                  </a:lnTo>
                  <a:lnTo>
                    <a:pt x="545068" y="81787"/>
                  </a:lnTo>
                  <a:lnTo>
                    <a:pt x="500978" y="58359"/>
                  </a:lnTo>
                  <a:lnTo>
                    <a:pt x="453597" y="40690"/>
                  </a:lnTo>
                  <a:lnTo>
                    <a:pt x="404296" y="26558"/>
                  </a:lnTo>
                  <a:lnTo>
                    <a:pt x="354446" y="13736"/>
                  </a:lnTo>
                  <a:lnTo>
                    <a:pt x="3054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3661" name="object 16"/>
            <p:cNvSpPr>
              <a:spLocks noChangeArrowheads="1"/>
            </p:cNvSpPr>
            <p:nvPr/>
          </p:nvSpPr>
          <p:spPr bwMode="auto">
            <a:xfrm>
              <a:off x="1311290" y="4953000"/>
              <a:ext cx="758825" cy="773430"/>
            </a:xfrm>
            <a:custGeom>
              <a:avLst/>
              <a:gdLst>
                <a:gd name="T0" fmla="*/ 0 w 758825"/>
                <a:gd name="T1" fmla="*/ 0 h 773429"/>
                <a:gd name="T2" fmla="*/ 758825 w 758825"/>
                <a:gd name="T3" fmla="*/ 773429 h 773429"/>
              </a:gdLst>
              <a:ahLst/>
              <a:cxnLst/>
              <a:rect l="T0" t="T1" r="T2" b="T3"/>
              <a:pathLst>
                <a:path w="758825" h="773429">
                  <a:moveTo>
                    <a:pt x="545068" y="81787"/>
                  </a:moveTo>
                  <a:lnTo>
                    <a:pt x="500978" y="58359"/>
                  </a:lnTo>
                  <a:lnTo>
                    <a:pt x="453597" y="40690"/>
                  </a:lnTo>
                  <a:lnTo>
                    <a:pt x="404296" y="26558"/>
                  </a:lnTo>
                  <a:lnTo>
                    <a:pt x="354446" y="13736"/>
                  </a:lnTo>
                  <a:lnTo>
                    <a:pt x="305419" y="0"/>
                  </a:lnTo>
                  <a:lnTo>
                    <a:pt x="264292" y="5772"/>
                  </a:lnTo>
                  <a:lnTo>
                    <a:pt x="212711" y="23127"/>
                  </a:lnTo>
                  <a:lnTo>
                    <a:pt x="172483" y="59445"/>
                  </a:lnTo>
                  <a:lnTo>
                    <a:pt x="163036" y="77073"/>
                  </a:lnTo>
                  <a:lnTo>
                    <a:pt x="153850" y="94676"/>
                  </a:lnTo>
                  <a:lnTo>
                    <a:pt x="146034" y="113792"/>
                  </a:lnTo>
                  <a:lnTo>
                    <a:pt x="153071" y="164073"/>
                  </a:lnTo>
                  <a:lnTo>
                    <a:pt x="156799" y="188782"/>
                  </a:lnTo>
                  <a:lnTo>
                    <a:pt x="149883" y="197368"/>
                  </a:lnTo>
                  <a:lnTo>
                    <a:pt x="74787" y="203962"/>
                  </a:lnTo>
                  <a:lnTo>
                    <a:pt x="54391" y="209105"/>
                  </a:lnTo>
                  <a:lnTo>
                    <a:pt x="47609" y="211074"/>
                  </a:lnTo>
                  <a:lnTo>
                    <a:pt x="34452" y="228996"/>
                  </a:lnTo>
                  <a:lnTo>
                    <a:pt x="29797" y="235489"/>
                  </a:lnTo>
                  <a:lnTo>
                    <a:pt x="27570" y="242220"/>
                  </a:lnTo>
                  <a:lnTo>
                    <a:pt x="21701" y="260857"/>
                  </a:lnTo>
                  <a:lnTo>
                    <a:pt x="16666" y="275476"/>
                  </a:lnTo>
                  <a:lnTo>
                    <a:pt x="10668" y="291417"/>
                  </a:lnTo>
                  <a:lnTo>
                    <a:pt x="5645" y="304238"/>
                  </a:lnTo>
                  <a:lnTo>
                    <a:pt x="3540" y="309499"/>
                  </a:lnTo>
                  <a:lnTo>
                    <a:pt x="2752" y="347978"/>
                  </a:lnTo>
                  <a:lnTo>
                    <a:pt x="0" y="387778"/>
                  </a:lnTo>
                  <a:lnTo>
                    <a:pt x="21701" y="455294"/>
                  </a:lnTo>
                  <a:lnTo>
                    <a:pt x="73945" y="479504"/>
                  </a:lnTo>
                  <a:lnTo>
                    <a:pt x="109712" y="488569"/>
                  </a:lnTo>
                  <a:lnTo>
                    <a:pt x="104217" y="511264"/>
                  </a:lnTo>
                  <a:lnTo>
                    <a:pt x="97758" y="533447"/>
                  </a:lnTo>
                  <a:lnTo>
                    <a:pt x="90799" y="555416"/>
                  </a:lnTo>
                  <a:lnTo>
                    <a:pt x="83804" y="577469"/>
                  </a:lnTo>
                  <a:lnTo>
                    <a:pt x="84387" y="614219"/>
                  </a:lnTo>
                  <a:lnTo>
                    <a:pt x="86280" y="656310"/>
                  </a:lnTo>
                  <a:lnTo>
                    <a:pt x="95698" y="697516"/>
                  </a:lnTo>
                  <a:lnTo>
                    <a:pt x="118856" y="731608"/>
                  </a:lnTo>
                  <a:lnTo>
                    <a:pt x="156559" y="752655"/>
                  </a:lnTo>
                  <a:lnTo>
                    <a:pt x="199120" y="764806"/>
                  </a:lnTo>
                  <a:lnTo>
                    <a:pt x="207025" y="767106"/>
                  </a:lnTo>
                  <a:lnTo>
                    <a:pt x="215503" y="769850"/>
                  </a:lnTo>
                  <a:lnTo>
                    <a:pt x="222265" y="772148"/>
                  </a:lnTo>
                  <a:lnTo>
                    <a:pt x="225028" y="773112"/>
                  </a:lnTo>
                  <a:lnTo>
                    <a:pt x="248394" y="763720"/>
                  </a:lnTo>
                  <a:lnTo>
                    <a:pt x="266033" y="751324"/>
                  </a:lnTo>
                  <a:lnTo>
                    <a:pt x="280981" y="735591"/>
                  </a:lnTo>
                  <a:lnTo>
                    <a:pt x="296275" y="716191"/>
                  </a:lnTo>
                  <a:lnTo>
                    <a:pt x="330380" y="734421"/>
                  </a:lnTo>
                  <a:lnTo>
                    <a:pt x="365093" y="749985"/>
                  </a:lnTo>
                  <a:lnTo>
                    <a:pt x="401020" y="762882"/>
                  </a:lnTo>
                  <a:lnTo>
                    <a:pt x="438769" y="773112"/>
                  </a:lnTo>
                  <a:lnTo>
                    <a:pt x="479897" y="764459"/>
                  </a:lnTo>
                  <a:lnTo>
                    <a:pt x="511190" y="751025"/>
                  </a:lnTo>
                  <a:lnTo>
                    <a:pt x="537388" y="730255"/>
                  </a:lnTo>
                  <a:lnTo>
                    <a:pt x="563229" y="699592"/>
                  </a:lnTo>
                  <a:lnTo>
                    <a:pt x="568714" y="672002"/>
                  </a:lnTo>
                  <a:lnTo>
                    <a:pt x="565670" y="656658"/>
                  </a:lnTo>
                  <a:lnTo>
                    <a:pt x="563705" y="649806"/>
                  </a:lnTo>
                  <a:lnTo>
                    <a:pt x="572429" y="647695"/>
                  </a:lnTo>
                  <a:lnTo>
                    <a:pt x="660384" y="642683"/>
                  </a:lnTo>
                  <a:lnTo>
                    <a:pt x="701151" y="591970"/>
                  </a:lnTo>
                  <a:lnTo>
                    <a:pt x="722487" y="528828"/>
                  </a:lnTo>
                  <a:lnTo>
                    <a:pt x="715478" y="507486"/>
                  </a:lnTo>
                  <a:lnTo>
                    <a:pt x="708802" y="491347"/>
                  </a:lnTo>
                  <a:lnTo>
                    <a:pt x="697984" y="477660"/>
                  </a:lnTo>
                  <a:lnTo>
                    <a:pt x="678545" y="463677"/>
                  </a:lnTo>
                  <a:lnTo>
                    <a:pt x="664678" y="440074"/>
                  </a:lnTo>
                  <a:lnTo>
                    <a:pt x="667813" y="428688"/>
                  </a:lnTo>
                  <a:lnTo>
                    <a:pt x="685045" y="422636"/>
                  </a:lnTo>
                  <a:lnTo>
                    <a:pt x="713470" y="415036"/>
                  </a:lnTo>
                  <a:lnTo>
                    <a:pt x="735841" y="386187"/>
                  </a:lnTo>
                  <a:lnTo>
                    <a:pt x="745855" y="373792"/>
                  </a:lnTo>
                  <a:lnTo>
                    <a:pt x="751010" y="363636"/>
                  </a:lnTo>
                  <a:lnTo>
                    <a:pt x="758809" y="341503"/>
                  </a:lnTo>
                  <a:lnTo>
                    <a:pt x="757275" y="319526"/>
                  </a:lnTo>
                  <a:lnTo>
                    <a:pt x="750254" y="255617"/>
                  </a:lnTo>
                  <a:lnTo>
                    <a:pt x="708354" y="189551"/>
                  </a:lnTo>
                  <a:lnTo>
                    <a:pt x="663082" y="157416"/>
                  </a:lnTo>
                  <a:lnTo>
                    <a:pt x="612239" y="131949"/>
                  </a:lnTo>
                  <a:lnTo>
                    <a:pt x="563229" y="113792"/>
                  </a:lnTo>
                  <a:lnTo>
                    <a:pt x="555837" y="108791"/>
                  </a:lnTo>
                  <a:lnTo>
                    <a:pt x="551719" y="100456"/>
                  </a:lnTo>
                  <a:lnTo>
                    <a:pt x="548816" y="90789"/>
                  </a:lnTo>
                  <a:lnTo>
                    <a:pt x="545068" y="81787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23609" name="object 17"/>
          <p:cNvGrpSpPr>
            <a:grpSpLocks/>
          </p:cNvGrpSpPr>
          <p:nvPr/>
        </p:nvGrpSpPr>
        <p:grpSpPr bwMode="auto">
          <a:xfrm>
            <a:off x="3292671" y="3723878"/>
            <a:ext cx="513160" cy="581025"/>
            <a:chOff x="2584450" y="4870450"/>
            <a:chExt cx="684530" cy="774700"/>
          </a:xfrm>
          <a:solidFill>
            <a:srgbClr val="FFFF00"/>
          </a:solidFill>
        </p:grpSpPr>
        <p:sp>
          <p:nvSpPr>
            <p:cNvPr id="23658" name="object 18"/>
            <p:cNvSpPr>
              <a:spLocks noChangeArrowheads="1"/>
            </p:cNvSpPr>
            <p:nvPr/>
          </p:nvSpPr>
          <p:spPr bwMode="auto">
            <a:xfrm>
              <a:off x="2590800" y="4876800"/>
              <a:ext cx="671830" cy="762000"/>
            </a:xfrm>
            <a:custGeom>
              <a:avLst/>
              <a:gdLst>
                <a:gd name="T0" fmla="*/ 0 w 671829"/>
                <a:gd name="T1" fmla="*/ 0 h 762000"/>
                <a:gd name="T2" fmla="*/ 671829 w 671829"/>
                <a:gd name="T3" fmla="*/ 762000 h 762000"/>
              </a:gdLst>
              <a:ahLst/>
              <a:cxnLst/>
              <a:rect l="T0" t="T1" r="T2" b="T3"/>
              <a:pathLst>
                <a:path w="671829" h="762000">
                  <a:moveTo>
                    <a:pt x="283210" y="0"/>
                  </a:moveTo>
                  <a:lnTo>
                    <a:pt x="219170" y="21780"/>
                  </a:lnTo>
                  <a:lnTo>
                    <a:pt x="173227" y="72517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4"/>
                  </a:lnTo>
                  <a:lnTo>
                    <a:pt x="51006" y="178514"/>
                  </a:lnTo>
                  <a:lnTo>
                    <a:pt x="32131" y="240792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19" y="305054"/>
                  </a:lnTo>
                  <a:lnTo>
                    <a:pt x="83387" y="328304"/>
                  </a:lnTo>
                  <a:lnTo>
                    <a:pt x="80581" y="339518"/>
                  </a:lnTo>
                  <a:lnTo>
                    <a:pt x="65297" y="345469"/>
                  </a:lnTo>
                  <a:lnTo>
                    <a:pt x="40131" y="352932"/>
                  </a:lnTo>
                  <a:lnTo>
                    <a:pt x="20306" y="381373"/>
                  </a:lnTo>
                  <a:lnTo>
                    <a:pt x="11445" y="393573"/>
                  </a:lnTo>
                  <a:lnTo>
                    <a:pt x="6895" y="403582"/>
                  </a:lnTo>
                  <a:lnTo>
                    <a:pt x="0" y="425450"/>
                  </a:lnTo>
                  <a:lnTo>
                    <a:pt x="3286" y="477567"/>
                  </a:lnTo>
                  <a:lnTo>
                    <a:pt x="16001" y="537591"/>
                  </a:lnTo>
                  <a:lnTo>
                    <a:pt x="44604" y="575153"/>
                  </a:lnTo>
                  <a:lnTo>
                    <a:pt x="84709" y="606821"/>
                  </a:lnTo>
                  <a:lnTo>
                    <a:pt x="129766" y="631942"/>
                  </a:lnTo>
                  <a:lnTo>
                    <a:pt x="173227" y="649859"/>
                  </a:lnTo>
                  <a:lnTo>
                    <a:pt x="179746" y="654744"/>
                  </a:lnTo>
                  <a:lnTo>
                    <a:pt x="183372" y="662940"/>
                  </a:lnTo>
                  <a:lnTo>
                    <a:pt x="185926" y="672468"/>
                  </a:lnTo>
                  <a:lnTo>
                    <a:pt x="189230" y="681355"/>
                  </a:lnTo>
                  <a:lnTo>
                    <a:pt x="228271" y="704439"/>
                  </a:lnTo>
                  <a:lnTo>
                    <a:pt x="270221" y="721857"/>
                  </a:lnTo>
                  <a:lnTo>
                    <a:pt x="313871" y="735798"/>
                  </a:lnTo>
                  <a:lnTo>
                    <a:pt x="358016" y="748449"/>
                  </a:lnTo>
                  <a:lnTo>
                    <a:pt x="401447" y="762000"/>
                  </a:lnTo>
                  <a:lnTo>
                    <a:pt x="462010" y="749584"/>
                  </a:lnTo>
                  <a:lnTo>
                    <a:pt x="511429" y="722261"/>
                  </a:lnTo>
                  <a:lnTo>
                    <a:pt x="519056" y="703353"/>
                  </a:lnTo>
                  <a:lnTo>
                    <a:pt x="527399" y="686007"/>
                  </a:lnTo>
                  <a:lnTo>
                    <a:pt x="535503" y="668688"/>
                  </a:lnTo>
                  <a:lnTo>
                    <a:pt x="542417" y="649859"/>
                  </a:lnTo>
                  <a:lnTo>
                    <a:pt x="536216" y="600331"/>
                  </a:lnTo>
                  <a:lnTo>
                    <a:pt x="532923" y="575991"/>
                  </a:lnTo>
                  <a:lnTo>
                    <a:pt x="539042" y="567526"/>
                  </a:lnTo>
                  <a:lnTo>
                    <a:pt x="561078" y="565620"/>
                  </a:lnTo>
                  <a:lnTo>
                    <a:pt x="605536" y="560959"/>
                  </a:lnTo>
                  <a:lnTo>
                    <a:pt x="613537" y="559816"/>
                  </a:lnTo>
                  <a:lnTo>
                    <a:pt x="621538" y="556260"/>
                  </a:lnTo>
                  <a:lnTo>
                    <a:pt x="629666" y="553974"/>
                  </a:lnTo>
                  <a:lnTo>
                    <a:pt x="641274" y="536293"/>
                  </a:lnTo>
                  <a:lnTo>
                    <a:pt x="645382" y="529875"/>
                  </a:lnTo>
                  <a:lnTo>
                    <a:pt x="647346" y="523220"/>
                  </a:lnTo>
                  <a:lnTo>
                    <a:pt x="652526" y="504825"/>
                  </a:lnTo>
                  <a:lnTo>
                    <a:pt x="656974" y="490485"/>
                  </a:lnTo>
                  <a:lnTo>
                    <a:pt x="662304" y="474789"/>
                  </a:lnTo>
                  <a:lnTo>
                    <a:pt x="666777" y="462141"/>
                  </a:lnTo>
                  <a:lnTo>
                    <a:pt x="668654" y="456946"/>
                  </a:lnTo>
                  <a:lnTo>
                    <a:pt x="669313" y="419052"/>
                  </a:lnTo>
                  <a:lnTo>
                    <a:pt x="671734" y="379825"/>
                  </a:lnTo>
                  <a:lnTo>
                    <a:pt x="652526" y="313181"/>
                  </a:lnTo>
                  <a:lnTo>
                    <a:pt x="606250" y="289432"/>
                  </a:lnTo>
                  <a:lnTo>
                    <a:pt x="574548" y="280543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7535" y="192786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75831" y="56133"/>
                  </a:lnTo>
                  <a:lnTo>
                    <a:pt x="409448" y="56133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close/>
                </a:path>
                <a:path w="671829" h="762000">
                  <a:moveTo>
                    <a:pt x="472439" y="0"/>
                  </a:move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3"/>
                  </a:lnTo>
                  <a:lnTo>
                    <a:pt x="575831" y="56133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2"/>
                  </a:lnTo>
                  <a:lnTo>
                    <a:pt x="472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3659" name="object 19"/>
            <p:cNvSpPr>
              <a:spLocks noChangeArrowheads="1"/>
            </p:cNvSpPr>
            <p:nvPr/>
          </p:nvSpPr>
          <p:spPr bwMode="auto">
            <a:xfrm>
              <a:off x="2590800" y="4876800"/>
              <a:ext cx="671830" cy="762000"/>
            </a:xfrm>
            <a:custGeom>
              <a:avLst/>
              <a:gdLst>
                <a:gd name="T0" fmla="*/ 0 w 671829"/>
                <a:gd name="T1" fmla="*/ 0 h 762000"/>
                <a:gd name="T2" fmla="*/ 671829 w 671829"/>
                <a:gd name="T3" fmla="*/ 762000 h 762000"/>
              </a:gdLst>
              <a:ahLst/>
              <a:cxnLst/>
              <a:rect l="T0" t="T1" r="T2" b="T3"/>
              <a:pathLst>
                <a:path w="671829" h="762000">
                  <a:moveTo>
                    <a:pt x="189230" y="681355"/>
                  </a:moveTo>
                  <a:lnTo>
                    <a:pt x="228271" y="704439"/>
                  </a:lnTo>
                  <a:lnTo>
                    <a:pt x="270221" y="721857"/>
                  </a:lnTo>
                  <a:lnTo>
                    <a:pt x="313871" y="735798"/>
                  </a:lnTo>
                  <a:lnTo>
                    <a:pt x="358016" y="748449"/>
                  </a:lnTo>
                  <a:lnTo>
                    <a:pt x="401447" y="762000"/>
                  </a:lnTo>
                  <a:lnTo>
                    <a:pt x="462010" y="749584"/>
                  </a:lnTo>
                  <a:lnTo>
                    <a:pt x="511429" y="722261"/>
                  </a:lnTo>
                  <a:lnTo>
                    <a:pt x="519056" y="703353"/>
                  </a:lnTo>
                  <a:lnTo>
                    <a:pt x="527399" y="686007"/>
                  </a:lnTo>
                  <a:lnTo>
                    <a:pt x="535503" y="668688"/>
                  </a:lnTo>
                  <a:lnTo>
                    <a:pt x="542417" y="649859"/>
                  </a:lnTo>
                  <a:lnTo>
                    <a:pt x="536216" y="600331"/>
                  </a:lnTo>
                  <a:lnTo>
                    <a:pt x="532923" y="575991"/>
                  </a:lnTo>
                  <a:lnTo>
                    <a:pt x="539042" y="567526"/>
                  </a:lnTo>
                  <a:lnTo>
                    <a:pt x="561078" y="565620"/>
                  </a:lnTo>
                  <a:lnTo>
                    <a:pt x="605536" y="560959"/>
                  </a:lnTo>
                  <a:lnTo>
                    <a:pt x="613537" y="559816"/>
                  </a:lnTo>
                  <a:lnTo>
                    <a:pt x="621538" y="556260"/>
                  </a:lnTo>
                  <a:lnTo>
                    <a:pt x="629666" y="553974"/>
                  </a:lnTo>
                  <a:lnTo>
                    <a:pt x="641274" y="536293"/>
                  </a:lnTo>
                  <a:lnTo>
                    <a:pt x="645382" y="529875"/>
                  </a:lnTo>
                  <a:lnTo>
                    <a:pt x="647346" y="523220"/>
                  </a:lnTo>
                  <a:lnTo>
                    <a:pt x="652526" y="504825"/>
                  </a:lnTo>
                  <a:lnTo>
                    <a:pt x="656974" y="490485"/>
                  </a:lnTo>
                  <a:lnTo>
                    <a:pt x="662304" y="474789"/>
                  </a:lnTo>
                  <a:lnTo>
                    <a:pt x="666777" y="462141"/>
                  </a:lnTo>
                  <a:lnTo>
                    <a:pt x="668654" y="456946"/>
                  </a:lnTo>
                  <a:lnTo>
                    <a:pt x="669313" y="419052"/>
                  </a:lnTo>
                  <a:lnTo>
                    <a:pt x="671734" y="379825"/>
                  </a:lnTo>
                  <a:lnTo>
                    <a:pt x="652526" y="313181"/>
                  </a:lnTo>
                  <a:lnTo>
                    <a:pt x="606250" y="289432"/>
                  </a:lnTo>
                  <a:lnTo>
                    <a:pt x="574548" y="280543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1317" y="214534"/>
                  </a:lnTo>
                  <a:lnTo>
                    <a:pt x="597535" y="192786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66547" y="40893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2"/>
                  </a:lnTo>
                  <a:lnTo>
                    <a:pt x="472439" y="0"/>
                  </a:ln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3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lnTo>
                    <a:pt x="246844" y="8544"/>
                  </a:lnTo>
                  <a:lnTo>
                    <a:pt x="219170" y="21780"/>
                  </a:lnTo>
                  <a:lnTo>
                    <a:pt x="196020" y="42255"/>
                  </a:lnTo>
                  <a:lnTo>
                    <a:pt x="173227" y="72517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4"/>
                  </a:lnTo>
                  <a:lnTo>
                    <a:pt x="51006" y="178514"/>
                  </a:lnTo>
                  <a:lnTo>
                    <a:pt x="32131" y="240792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19" y="305054"/>
                  </a:lnTo>
                  <a:lnTo>
                    <a:pt x="83387" y="328304"/>
                  </a:lnTo>
                  <a:lnTo>
                    <a:pt x="80581" y="339518"/>
                  </a:lnTo>
                  <a:lnTo>
                    <a:pt x="65297" y="345469"/>
                  </a:lnTo>
                  <a:lnTo>
                    <a:pt x="40131" y="352932"/>
                  </a:lnTo>
                  <a:lnTo>
                    <a:pt x="20306" y="381373"/>
                  </a:lnTo>
                  <a:lnTo>
                    <a:pt x="11445" y="393573"/>
                  </a:lnTo>
                  <a:lnTo>
                    <a:pt x="6895" y="403582"/>
                  </a:lnTo>
                  <a:lnTo>
                    <a:pt x="0" y="425450"/>
                  </a:lnTo>
                  <a:lnTo>
                    <a:pt x="1375" y="447061"/>
                  </a:lnTo>
                  <a:lnTo>
                    <a:pt x="3286" y="477567"/>
                  </a:lnTo>
                  <a:lnTo>
                    <a:pt x="16001" y="537591"/>
                  </a:lnTo>
                  <a:lnTo>
                    <a:pt x="44604" y="575153"/>
                  </a:lnTo>
                  <a:lnTo>
                    <a:pt x="84709" y="606821"/>
                  </a:lnTo>
                  <a:lnTo>
                    <a:pt x="129766" y="631942"/>
                  </a:lnTo>
                  <a:lnTo>
                    <a:pt x="173227" y="649859"/>
                  </a:lnTo>
                  <a:lnTo>
                    <a:pt x="179746" y="654744"/>
                  </a:lnTo>
                  <a:lnTo>
                    <a:pt x="183372" y="662940"/>
                  </a:lnTo>
                  <a:lnTo>
                    <a:pt x="185926" y="672468"/>
                  </a:lnTo>
                  <a:lnTo>
                    <a:pt x="189230" y="681355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23615" name="object 52"/>
          <p:cNvSpPr txBox="1">
            <a:spLocks noChangeArrowheads="1"/>
          </p:cNvSpPr>
          <p:nvPr/>
        </p:nvSpPr>
        <p:spPr bwMode="auto">
          <a:xfrm>
            <a:off x="3486150" y="3901991"/>
            <a:ext cx="197644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360"/>
              </a:lnSpc>
            </a:pPr>
            <a:r>
              <a:rPr lang="en-US" altLang="en-US" sz="1350" dirty="0">
                <a:latin typeface="Carlito"/>
                <a:ea typeface="Carlito"/>
                <a:cs typeface="Carlito"/>
              </a:rPr>
              <a:t>C5</a:t>
            </a:r>
          </a:p>
        </p:txBody>
      </p:sp>
      <p:sp>
        <p:nvSpPr>
          <p:cNvPr id="23616" name="object 53"/>
          <p:cNvSpPr txBox="1">
            <a:spLocks noChangeArrowheads="1"/>
          </p:cNvSpPr>
          <p:nvPr/>
        </p:nvSpPr>
        <p:spPr bwMode="auto">
          <a:xfrm>
            <a:off x="2343150" y="3906752"/>
            <a:ext cx="197644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360"/>
              </a:lnSpc>
            </a:pPr>
            <a:r>
              <a:rPr lang="en-US" altLang="en-US" sz="1350">
                <a:latin typeface="Carlito"/>
                <a:ea typeface="Carlito"/>
                <a:cs typeface="Carlito"/>
              </a:rPr>
              <a:t>C2</a:t>
            </a:r>
          </a:p>
        </p:txBody>
      </p:sp>
      <p:sp>
        <p:nvSpPr>
          <p:cNvPr id="23627" name="object 53"/>
          <p:cNvSpPr txBox="1">
            <a:spLocks noChangeArrowheads="1"/>
          </p:cNvSpPr>
          <p:nvPr/>
        </p:nvSpPr>
        <p:spPr bwMode="auto">
          <a:xfrm>
            <a:off x="1543050" y="3429000"/>
            <a:ext cx="197644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360"/>
              </a:lnSpc>
            </a:pPr>
            <a:r>
              <a:rPr lang="en-US" altLang="en-US" sz="1350" dirty="0">
                <a:latin typeface="Carlito"/>
                <a:ea typeface="Carlito"/>
                <a:cs typeface="Carlito"/>
              </a:rPr>
              <a:t>C</a:t>
            </a:r>
            <a:r>
              <a:rPr lang="en-IN" altLang="en-US" sz="1350" dirty="0">
                <a:latin typeface="Carlito"/>
                <a:ea typeface="Carlito"/>
                <a:cs typeface="Carlito"/>
              </a:rPr>
              <a:t>1</a:t>
            </a:r>
            <a:endParaRPr lang="en-US" altLang="en-US" sz="1350" dirty="0">
              <a:latin typeface="Carlito"/>
              <a:ea typeface="Carlito"/>
              <a:cs typeface="Carlito"/>
            </a:endParaRPr>
          </a:p>
        </p:txBody>
      </p:sp>
      <p:sp>
        <p:nvSpPr>
          <p:cNvPr id="23628" name="object 53"/>
          <p:cNvSpPr txBox="1">
            <a:spLocks noChangeArrowheads="1"/>
          </p:cNvSpPr>
          <p:nvPr/>
        </p:nvSpPr>
        <p:spPr bwMode="auto">
          <a:xfrm>
            <a:off x="2400300" y="3028950"/>
            <a:ext cx="197644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360"/>
              </a:lnSpc>
            </a:pPr>
            <a:r>
              <a:rPr lang="en-US" altLang="en-US" sz="1350" dirty="0">
                <a:latin typeface="Carlito"/>
                <a:ea typeface="Carlito"/>
                <a:cs typeface="Carlito"/>
              </a:rPr>
              <a:t>C</a:t>
            </a:r>
            <a:r>
              <a:rPr lang="en-IN" altLang="en-US" sz="1350" dirty="0">
                <a:latin typeface="Carlito"/>
                <a:ea typeface="Carlito"/>
                <a:cs typeface="Carlito"/>
              </a:rPr>
              <a:t>3</a:t>
            </a:r>
            <a:endParaRPr lang="en-US" altLang="en-US" sz="1350" dirty="0">
              <a:latin typeface="Carlito"/>
              <a:ea typeface="Carlito"/>
              <a:cs typeface="Carlito"/>
            </a:endParaRPr>
          </a:p>
        </p:txBody>
      </p:sp>
      <p:sp>
        <p:nvSpPr>
          <p:cNvPr id="23629" name="object 53"/>
          <p:cNvSpPr txBox="1">
            <a:spLocks noChangeArrowheads="1"/>
          </p:cNvSpPr>
          <p:nvPr/>
        </p:nvSpPr>
        <p:spPr bwMode="auto">
          <a:xfrm>
            <a:off x="3429000" y="2971800"/>
            <a:ext cx="197644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360"/>
              </a:lnSpc>
            </a:pPr>
            <a:r>
              <a:rPr lang="en-US" altLang="en-US" sz="1350" dirty="0">
                <a:latin typeface="Carlito"/>
                <a:ea typeface="Carlito"/>
                <a:cs typeface="Carlito"/>
              </a:rPr>
              <a:t>C</a:t>
            </a:r>
            <a:r>
              <a:rPr lang="en-IN" altLang="en-US" sz="1350" dirty="0">
                <a:latin typeface="Carlito"/>
                <a:ea typeface="Carlito"/>
                <a:cs typeface="Carlito"/>
              </a:rPr>
              <a:t>4</a:t>
            </a:r>
            <a:endParaRPr lang="en-US" altLang="en-US" sz="1350" dirty="0">
              <a:latin typeface="Carlito"/>
              <a:ea typeface="Carlito"/>
              <a:cs typeface="Carlito"/>
            </a:endParaRPr>
          </a:p>
        </p:txBody>
      </p:sp>
      <p:sp>
        <p:nvSpPr>
          <p:cNvPr id="68" name="object 19"/>
          <p:cNvSpPr txBox="1"/>
          <p:nvPr/>
        </p:nvSpPr>
        <p:spPr>
          <a:xfrm>
            <a:off x="6400800" y="3698092"/>
            <a:ext cx="1957985" cy="286136"/>
          </a:xfrm>
          <a:prstGeom prst="rect">
            <a:avLst/>
          </a:prstGeom>
        </p:spPr>
        <p:txBody>
          <a:bodyPr wrap="square" lIns="0" tIns="9049" rIns="0" bIns="0">
            <a:spAutoFit/>
          </a:bodyPr>
          <a:lstStyle/>
          <a:p>
            <a:pPr marL="9525">
              <a:spcBef>
                <a:spcPts val="75"/>
              </a:spcBef>
              <a:tabLst>
                <a:tab pos="266224" algn="l"/>
                <a:tab pos="266700" algn="l"/>
              </a:tabLst>
              <a:defRPr/>
            </a:pPr>
            <a:r>
              <a:rPr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Distance Matrix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0110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11"/>
          <p:cNvGrpSpPr>
            <a:grpSpLocks/>
          </p:cNvGrpSpPr>
          <p:nvPr/>
        </p:nvGrpSpPr>
        <p:grpSpPr bwMode="auto">
          <a:xfrm>
            <a:off x="2958413" y="3737963"/>
            <a:ext cx="695325" cy="569119"/>
            <a:chOff x="1517650" y="2736850"/>
            <a:chExt cx="927100" cy="759460"/>
          </a:xfrm>
          <a:solidFill>
            <a:srgbClr val="FFFF00"/>
          </a:solidFill>
        </p:grpSpPr>
        <p:sp>
          <p:nvSpPr>
            <p:cNvPr id="33" name="object 12"/>
            <p:cNvSpPr>
              <a:spLocks noChangeArrowheads="1"/>
            </p:cNvSpPr>
            <p:nvPr/>
          </p:nvSpPr>
          <p:spPr bwMode="auto">
            <a:xfrm>
              <a:off x="1524000" y="2743200"/>
              <a:ext cx="914400" cy="746760"/>
            </a:xfrm>
            <a:custGeom>
              <a:avLst/>
              <a:gdLst>
                <a:gd name="T0" fmla="*/ 0 w 914400"/>
                <a:gd name="T1" fmla="*/ 0 h 746760"/>
                <a:gd name="T2" fmla="*/ 914400 w 914400"/>
                <a:gd name="T3" fmla="*/ 746760 h 746760"/>
              </a:gdLst>
              <a:ahLst/>
              <a:cxnLst/>
              <a:rect l="T0" t="T1" r="T2" b="T3"/>
              <a:pathLst>
                <a:path w="914400" h="746760">
                  <a:moveTo>
                    <a:pt x="403860" y="0"/>
                  </a:moveTo>
                  <a:lnTo>
                    <a:pt x="341312" y="3651"/>
                  </a:lnTo>
                  <a:lnTo>
                    <a:pt x="302311" y="8393"/>
                  </a:lnTo>
                  <a:lnTo>
                    <a:pt x="232623" y="41939"/>
                  </a:lnTo>
                  <a:lnTo>
                    <a:pt x="200456" y="75206"/>
                  </a:lnTo>
                  <a:lnTo>
                    <a:pt x="173136" y="113856"/>
                  </a:lnTo>
                  <a:lnTo>
                    <a:pt x="151058" y="154163"/>
                  </a:lnTo>
                  <a:lnTo>
                    <a:pt x="134619" y="192404"/>
                  </a:lnTo>
                  <a:lnTo>
                    <a:pt x="128706" y="199649"/>
                  </a:lnTo>
                  <a:lnTo>
                    <a:pt x="118840" y="203692"/>
                  </a:lnTo>
                  <a:lnTo>
                    <a:pt x="107402" y="206567"/>
                  </a:lnTo>
                  <a:lnTo>
                    <a:pt x="96774" y="210312"/>
                  </a:lnTo>
                  <a:lnTo>
                    <a:pt x="69055" y="253626"/>
                  </a:lnTo>
                  <a:lnTo>
                    <a:pt x="48152" y="300213"/>
                  </a:lnTo>
                  <a:lnTo>
                    <a:pt x="31430" y="348715"/>
                  </a:lnTo>
                  <a:lnTo>
                    <a:pt x="16258" y="397772"/>
                  </a:lnTo>
                  <a:lnTo>
                    <a:pt x="0" y="446024"/>
                  </a:lnTo>
                  <a:lnTo>
                    <a:pt x="6834" y="486421"/>
                  </a:lnTo>
                  <a:lnTo>
                    <a:pt x="27360" y="537213"/>
                  </a:lnTo>
                  <a:lnTo>
                    <a:pt x="70290" y="576738"/>
                  </a:lnTo>
                  <a:lnTo>
                    <a:pt x="111954" y="595042"/>
                  </a:lnTo>
                  <a:lnTo>
                    <a:pt x="134619" y="602741"/>
                  </a:lnTo>
                  <a:lnTo>
                    <a:pt x="186539" y="596972"/>
                  </a:lnTo>
                  <a:lnTo>
                    <a:pt x="216177" y="592610"/>
                  </a:lnTo>
                  <a:lnTo>
                    <a:pt x="229997" y="593836"/>
                  </a:lnTo>
                  <a:lnTo>
                    <a:pt x="234460" y="604830"/>
                  </a:lnTo>
                  <a:lnTo>
                    <a:pt x="236031" y="629773"/>
                  </a:lnTo>
                  <a:lnTo>
                    <a:pt x="241173" y="672846"/>
                  </a:lnTo>
                  <a:lnTo>
                    <a:pt x="242698" y="679513"/>
                  </a:lnTo>
                  <a:lnTo>
                    <a:pt x="249681" y="699515"/>
                  </a:lnTo>
                  <a:lnTo>
                    <a:pt x="278558" y="717089"/>
                  </a:lnTo>
                  <a:lnTo>
                    <a:pt x="308482" y="725042"/>
                  </a:lnTo>
                  <a:lnTo>
                    <a:pt x="325776" y="729964"/>
                  </a:lnTo>
                  <a:lnTo>
                    <a:pt x="366013" y="742823"/>
                  </a:lnTo>
                  <a:lnTo>
                    <a:pt x="411517" y="743634"/>
                  </a:lnTo>
                  <a:lnTo>
                    <a:pt x="458581" y="746363"/>
                  </a:lnTo>
                  <a:lnTo>
                    <a:pt x="502477" y="742876"/>
                  </a:lnTo>
                  <a:lnTo>
                    <a:pt x="538480" y="725042"/>
                  </a:lnTo>
                  <a:lnTo>
                    <a:pt x="567118" y="673592"/>
                  </a:lnTo>
                  <a:lnTo>
                    <a:pt x="577850" y="638428"/>
                  </a:lnTo>
                  <a:lnTo>
                    <a:pt x="604728" y="643826"/>
                  </a:lnTo>
                  <a:lnTo>
                    <a:pt x="630951" y="650176"/>
                  </a:lnTo>
                  <a:lnTo>
                    <a:pt x="683006" y="663828"/>
                  </a:lnTo>
                  <a:lnTo>
                    <a:pt x="726447" y="663311"/>
                  </a:lnTo>
                  <a:lnTo>
                    <a:pt x="776224" y="661495"/>
                  </a:lnTo>
                  <a:lnTo>
                    <a:pt x="824952" y="652273"/>
                  </a:lnTo>
                  <a:lnTo>
                    <a:pt x="865251" y="629538"/>
                  </a:lnTo>
                  <a:lnTo>
                    <a:pt x="890174" y="592359"/>
                  </a:lnTo>
                  <a:lnTo>
                    <a:pt x="907327" y="542698"/>
                  </a:lnTo>
                  <a:lnTo>
                    <a:pt x="914400" y="525017"/>
                  </a:lnTo>
                  <a:lnTo>
                    <a:pt x="903311" y="502062"/>
                  </a:lnTo>
                  <a:lnTo>
                    <a:pt x="888650" y="484727"/>
                  </a:lnTo>
                  <a:lnTo>
                    <a:pt x="870037" y="470011"/>
                  </a:lnTo>
                  <a:lnTo>
                    <a:pt x="847089" y="454913"/>
                  </a:lnTo>
                  <a:lnTo>
                    <a:pt x="868662" y="421380"/>
                  </a:lnTo>
                  <a:lnTo>
                    <a:pt x="887079" y="387238"/>
                  </a:lnTo>
                  <a:lnTo>
                    <a:pt x="902329" y="351883"/>
                  </a:lnTo>
                  <a:lnTo>
                    <a:pt x="914400" y="314705"/>
                  </a:lnTo>
                  <a:lnTo>
                    <a:pt x="904182" y="274308"/>
                  </a:lnTo>
                  <a:lnTo>
                    <a:pt x="888285" y="243554"/>
                  </a:lnTo>
                  <a:lnTo>
                    <a:pt x="863697" y="217801"/>
                  </a:lnTo>
                  <a:lnTo>
                    <a:pt x="827405" y="192404"/>
                  </a:lnTo>
                  <a:lnTo>
                    <a:pt x="794787" y="186997"/>
                  </a:lnTo>
                  <a:lnTo>
                    <a:pt x="776652" y="189996"/>
                  </a:lnTo>
                  <a:lnTo>
                    <a:pt x="768556" y="191944"/>
                  </a:lnTo>
                  <a:lnTo>
                    <a:pt x="766059" y="183383"/>
                  </a:lnTo>
                  <a:lnTo>
                    <a:pt x="760094" y="96900"/>
                  </a:lnTo>
                  <a:lnTo>
                    <a:pt x="700166" y="56673"/>
                  </a:lnTo>
                  <a:lnTo>
                    <a:pt x="625475" y="35687"/>
                  </a:lnTo>
                  <a:lnTo>
                    <a:pt x="600231" y="42614"/>
                  </a:lnTo>
                  <a:lnTo>
                    <a:pt x="581167" y="49196"/>
                  </a:lnTo>
                  <a:lnTo>
                    <a:pt x="564985" y="59850"/>
                  </a:lnTo>
                  <a:lnTo>
                    <a:pt x="548386" y="78994"/>
                  </a:lnTo>
                  <a:lnTo>
                    <a:pt x="520447" y="92618"/>
                  </a:lnTo>
                  <a:lnTo>
                    <a:pt x="506999" y="89503"/>
                  </a:lnTo>
                  <a:lnTo>
                    <a:pt x="499862" y="72528"/>
                  </a:lnTo>
                  <a:lnTo>
                    <a:pt x="490855" y="44576"/>
                  </a:lnTo>
                  <a:lnTo>
                    <a:pt x="456759" y="22556"/>
                  </a:lnTo>
                  <a:lnTo>
                    <a:pt x="442118" y="12715"/>
                  </a:lnTo>
                  <a:lnTo>
                    <a:pt x="430097" y="7661"/>
                  </a:lnTo>
                  <a:lnTo>
                    <a:pt x="4038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4" name="object 13"/>
            <p:cNvSpPr>
              <a:spLocks noChangeArrowheads="1"/>
            </p:cNvSpPr>
            <p:nvPr/>
          </p:nvSpPr>
          <p:spPr bwMode="auto">
            <a:xfrm>
              <a:off x="1524000" y="2743200"/>
              <a:ext cx="914400" cy="746760"/>
            </a:xfrm>
            <a:custGeom>
              <a:avLst/>
              <a:gdLst>
                <a:gd name="T0" fmla="*/ 0 w 914400"/>
                <a:gd name="T1" fmla="*/ 0 h 746760"/>
                <a:gd name="T2" fmla="*/ 914400 w 914400"/>
                <a:gd name="T3" fmla="*/ 746760 h 746760"/>
              </a:gdLst>
              <a:ahLst/>
              <a:cxnLst/>
              <a:rect l="T0" t="T1" r="T2" b="T3"/>
              <a:pathLst>
                <a:path w="914400" h="746760">
                  <a:moveTo>
                    <a:pt x="96774" y="210312"/>
                  </a:moveTo>
                  <a:lnTo>
                    <a:pt x="69055" y="253626"/>
                  </a:lnTo>
                  <a:lnTo>
                    <a:pt x="48152" y="300213"/>
                  </a:lnTo>
                  <a:lnTo>
                    <a:pt x="31430" y="348715"/>
                  </a:lnTo>
                  <a:lnTo>
                    <a:pt x="16258" y="397772"/>
                  </a:lnTo>
                  <a:lnTo>
                    <a:pt x="0" y="446024"/>
                  </a:lnTo>
                  <a:lnTo>
                    <a:pt x="6834" y="486421"/>
                  </a:lnTo>
                  <a:lnTo>
                    <a:pt x="27360" y="537213"/>
                  </a:lnTo>
                  <a:lnTo>
                    <a:pt x="70290" y="576738"/>
                  </a:lnTo>
                  <a:lnTo>
                    <a:pt x="91122" y="586009"/>
                  </a:lnTo>
                  <a:lnTo>
                    <a:pt x="111954" y="595042"/>
                  </a:lnTo>
                  <a:lnTo>
                    <a:pt x="134619" y="602741"/>
                  </a:lnTo>
                  <a:lnTo>
                    <a:pt x="186539" y="596972"/>
                  </a:lnTo>
                  <a:lnTo>
                    <a:pt x="216177" y="592610"/>
                  </a:lnTo>
                  <a:lnTo>
                    <a:pt x="229997" y="593836"/>
                  </a:lnTo>
                  <a:lnTo>
                    <a:pt x="234460" y="604830"/>
                  </a:lnTo>
                  <a:lnTo>
                    <a:pt x="236031" y="629773"/>
                  </a:lnTo>
                  <a:lnTo>
                    <a:pt x="241173" y="672846"/>
                  </a:lnTo>
                  <a:lnTo>
                    <a:pt x="242698" y="679513"/>
                  </a:lnTo>
                  <a:lnTo>
                    <a:pt x="244903" y="686180"/>
                  </a:lnTo>
                  <a:lnTo>
                    <a:pt x="247370" y="692848"/>
                  </a:lnTo>
                  <a:lnTo>
                    <a:pt x="249681" y="699515"/>
                  </a:lnTo>
                  <a:lnTo>
                    <a:pt x="270889" y="712487"/>
                  </a:lnTo>
                  <a:lnTo>
                    <a:pt x="278558" y="717089"/>
                  </a:lnTo>
                  <a:lnTo>
                    <a:pt x="286490" y="719286"/>
                  </a:lnTo>
                  <a:lnTo>
                    <a:pt x="308482" y="725042"/>
                  </a:lnTo>
                  <a:lnTo>
                    <a:pt x="325776" y="729964"/>
                  </a:lnTo>
                  <a:lnTo>
                    <a:pt x="344630" y="735838"/>
                  </a:lnTo>
                  <a:lnTo>
                    <a:pt x="359792" y="740759"/>
                  </a:lnTo>
                  <a:lnTo>
                    <a:pt x="366013" y="742823"/>
                  </a:lnTo>
                  <a:lnTo>
                    <a:pt x="411517" y="743634"/>
                  </a:lnTo>
                  <a:lnTo>
                    <a:pt x="458581" y="746363"/>
                  </a:lnTo>
                  <a:lnTo>
                    <a:pt x="502477" y="742876"/>
                  </a:lnTo>
                  <a:lnTo>
                    <a:pt x="538480" y="725042"/>
                  </a:lnTo>
                  <a:lnTo>
                    <a:pt x="567118" y="673592"/>
                  </a:lnTo>
                  <a:lnTo>
                    <a:pt x="577850" y="638428"/>
                  </a:lnTo>
                  <a:lnTo>
                    <a:pt x="604728" y="643826"/>
                  </a:lnTo>
                  <a:lnTo>
                    <a:pt x="630951" y="650176"/>
                  </a:lnTo>
                  <a:lnTo>
                    <a:pt x="656913" y="657002"/>
                  </a:lnTo>
                  <a:lnTo>
                    <a:pt x="683006" y="663828"/>
                  </a:lnTo>
                  <a:lnTo>
                    <a:pt x="726447" y="663311"/>
                  </a:lnTo>
                  <a:lnTo>
                    <a:pt x="776224" y="661495"/>
                  </a:lnTo>
                  <a:lnTo>
                    <a:pt x="824952" y="652273"/>
                  </a:lnTo>
                  <a:lnTo>
                    <a:pt x="865251" y="629538"/>
                  </a:lnTo>
                  <a:lnTo>
                    <a:pt x="890174" y="592359"/>
                  </a:lnTo>
                  <a:lnTo>
                    <a:pt x="904620" y="550417"/>
                  </a:lnTo>
                  <a:lnTo>
                    <a:pt x="907327" y="542698"/>
                  </a:lnTo>
                  <a:lnTo>
                    <a:pt x="910558" y="534384"/>
                  </a:lnTo>
                  <a:lnTo>
                    <a:pt x="913264" y="527736"/>
                  </a:lnTo>
                  <a:lnTo>
                    <a:pt x="914400" y="525017"/>
                  </a:lnTo>
                  <a:lnTo>
                    <a:pt x="903311" y="502062"/>
                  </a:lnTo>
                  <a:lnTo>
                    <a:pt x="888650" y="484727"/>
                  </a:lnTo>
                  <a:lnTo>
                    <a:pt x="870037" y="470011"/>
                  </a:lnTo>
                  <a:lnTo>
                    <a:pt x="847089" y="454913"/>
                  </a:lnTo>
                  <a:lnTo>
                    <a:pt x="868662" y="421380"/>
                  </a:lnTo>
                  <a:lnTo>
                    <a:pt x="887079" y="387238"/>
                  </a:lnTo>
                  <a:lnTo>
                    <a:pt x="902329" y="351883"/>
                  </a:lnTo>
                  <a:lnTo>
                    <a:pt x="914400" y="314705"/>
                  </a:lnTo>
                  <a:lnTo>
                    <a:pt x="904182" y="274308"/>
                  </a:lnTo>
                  <a:lnTo>
                    <a:pt x="888285" y="243554"/>
                  </a:lnTo>
                  <a:lnTo>
                    <a:pt x="863697" y="217801"/>
                  </a:lnTo>
                  <a:lnTo>
                    <a:pt x="827405" y="192404"/>
                  </a:lnTo>
                  <a:lnTo>
                    <a:pt x="794787" y="186997"/>
                  </a:lnTo>
                  <a:lnTo>
                    <a:pt x="776652" y="189996"/>
                  </a:lnTo>
                  <a:lnTo>
                    <a:pt x="768556" y="191944"/>
                  </a:lnTo>
                  <a:lnTo>
                    <a:pt x="766059" y="183383"/>
                  </a:lnTo>
                  <a:lnTo>
                    <a:pt x="760094" y="96900"/>
                  </a:lnTo>
                  <a:lnTo>
                    <a:pt x="700166" y="56673"/>
                  </a:lnTo>
                  <a:lnTo>
                    <a:pt x="663493" y="46287"/>
                  </a:lnTo>
                  <a:lnTo>
                    <a:pt x="625475" y="35687"/>
                  </a:lnTo>
                  <a:lnTo>
                    <a:pt x="600231" y="42614"/>
                  </a:lnTo>
                  <a:lnTo>
                    <a:pt x="581167" y="49196"/>
                  </a:lnTo>
                  <a:lnTo>
                    <a:pt x="564985" y="59850"/>
                  </a:lnTo>
                  <a:lnTo>
                    <a:pt x="548386" y="78994"/>
                  </a:lnTo>
                  <a:lnTo>
                    <a:pt x="520447" y="92618"/>
                  </a:lnTo>
                  <a:lnTo>
                    <a:pt x="506999" y="89503"/>
                  </a:lnTo>
                  <a:lnTo>
                    <a:pt x="499862" y="72528"/>
                  </a:lnTo>
                  <a:lnTo>
                    <a:pt x="490855" y="44576"/>
                  </a:lnTo>
                  <a:lnTo>
                    <a:pt x="456759" y="22556"/>
                  </a:lnTo>
                  <a:lnTo>
                    <a:pt x="442118" y="12715"/>
                  </a:lnTo>
                  <a:lnTo>
                    <a:pt x="430097" y="7661"/>
                  </a:lnTo>
                  <a:lnTo>
                    <a:pt x="403860" y="0"/>
                  </a:lnTo>
                  <a:lnTo>
                    <a:pt x="377932" y="1527"/>
                  </a:lnTo>
                  <a:lnTo>
                    <a:pt x="341312" y="3651"/>
                  </a:lnTo>
                  <a:lnTo>
                    <a:pt x="302311" y="8393"/>
                  </a:lnTo>
                  <a:lnTo>
                    <a:pt x="232623" y="41939"/>
                  </a:lnTo>
                  <a:lnTo>
                    <a:pt x="200456" y="75206"/>
                  </a:lnTo>
                  <a:lnTo>
                    <a:pt x="173136" y="113856"/>
                  </a:lnTo>
                  <a:lnTo>
                    <a:pt x="151058" y="154163"/>
                  </a:lnTo>
                  <a:lnTo>
                    <a:pt x="134619" y="192404"/>
                  </a:lnTo>
                  <a:lnTo>
                    <a:pt x="128706" y="199649"/>
                  </a:lnTo>
                  <a:lnTo>
                    <a:pt x="118840" y="203692"/>
                  </a:lnTo>
                  <a:lnTo>
                    <a:pt x="107402" y="206567"/>
                  </a:lnTo>
                  <a:lnTo>
                    <a:pt x="96774" y="21031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29" name="object 11"/>
          <p:cNvGrpSpPr>
            <a:grpSpLocks/>
          </p:cNvGrpSpPr>
          <p:nvPr/>
        </p:nvGrpSpPr>
        <p:grpSpPr bwMode="auto">
          <a:xfrm>
            <a:off x="2096691" y="3762484"/>
            <a:ext cx="695325" cy="569119"/>
            <a:chOff x="1517650" y="2736850"/>
            <a:chExt cx="927100" cy="759460"/>
          </a:xfrm>
          <a:solidFill>
            <a:srgbClr val="FFFF00"/>
          </a:solidFill>
        </p:grpSpPr>
        <p:sp>
          <p:nvSpPr>
            <p:cNvPr id="30" name="object 12"/>
            <p:cNvSpPr>
              <a:spLocks noChangeArrowheads="1"/>
            </p:cNvSpPr>
            <p:nvPr/>
          </p:nvSpPr>
          <p:spPr bwMode="auto">
            <a:xfrm>
              <a:off x="1524000" y="2743200"/>
              <a:ext cx="914400" cy="746760"/>
            </a:xfrm>
            <a:custGeom>
              <a:avLst/>
              <a:gdLst>
                <a:gd name="T0" fmla="*/ 0 w 914400"/>
                <a:gd name="T1" fmla="*/ 0 h 746760"/>
                <a:gd name="T2" fmla="*/ 914400 w 914400"/>
                <a:gd name="T3" fmla="*/ 746760 h 746760"/>
              </a:gdLst>
              <a:ahLst/>
              <a:cxnLst/>
              <a:rect l="T0" t="T1" r="T2" b="T3"/>
              <a:pathLst>
                <a:path w="914400" h="746760">
                  <a:moveTo>
                    <a:pt x="403860" y="0"/>
                  </a:moveTo>
                  <a:lnTo>
                    <a:pt x="341312" y="3651"/>
                  </a:lnTo>
                  <a:lnTo>
                    <a:pt x="302311" y="8393"/>
                  </a:lnTo>
                  <a:lnTo>
                    <a:pt x="232623" y="41939"/>
                  </a:lnTo>
                  <a:lnTo>
                    <a:pt x="200456" y="75206"/>
                  </a:lnTo>
                  <a:lnTo>
                    <a:pt x="173136" y="113856"/>
                  </a:lnTo>
                  <a:lnTo>
                    <a:pt x="151058" y="154163"/>
                  </a:lnTo>
                  <a:lnTo>
                    <a:pt x="134619" y="192404"/>
                  </a:lnTo>
                  <a:lnTo>
                    <a:pt x="128706" y="199649"/>
                  </a:lnTo>
                  <a:lnTo>
                    <a:pt x="118840" y="203692"/>
                  </a:lnTo>
                  <a:lnTo>
                    <a:pt x="107402" y="206567"/>
                  </a:lnTo>
                  <a:lnTo>
                    <a:pt x="96774" y="210312"/>
                  </a:lnTo>
                  <a:lnTo>
                    <a:pt x="69055" y="253626"/>
                  </a:lnTo>
                  <a:lnTo>
                    <a:pt x="48152" y="300213"/>
                  </a:lnTo>
                  <a:lnTo>
                    <a:pt x="31430" y="348715"/>
                  </a:lnTo>
                  <a:lnTo>
                    <a:pt x="16258" y="397772"/>
                  </a:lnTo>
                  <a:lnTo>
                    <a:pt x="0" y="446024"/>
                  </a:lnTo>
                  <a:lnTo>
                    <a:pt x="6834" y="486421"/>
                  </a:lnTo>
                  <a:lnTo>
                    <a:pt x="27360" y="537213"/>
                  </a:lnTo>
                  <a:lnTo>
                    <a:pt x="70290" y="576738"/>
                  </a:lnTo>
                  <a:lnTo>
                    <a:pt x="111954" y="595042"/>
                  </a:lnTo>
                  <a:lnTo>
                    <a:pt x="134619" y="602741"/>
                  </a:lnTo>
                  <a:lnTo>
                    <a:pt x="186539" y="596972"/>
                  </a:lnTo>
                  <a:lnTo>
                    <a:pt x="216177" y="592610"/>
                  </a:lnTo>
                  <a:lnTo>
                    <a:pt x="229997" y="593836"/>
                  </a:lnTo>
                  <a:lnTo>
                    <a:pt x="234460" y="604830"/>
                  </a:lnTo>
                  <a:lnTo>
                    <a:pt x="236031" y="629773"/>
                  </a:lnTo>
                  <a:lnTo>
                    <a:pt x="241173" y="672846"/>
                  </a:lnTo>
                  <a:lnTo>
                    <a:pt x="242698" y="679513"/>
                  </a:lnTo>
                  <a:lnTo>
                    <a:pt x="249681" y="699515"/>
                  </a:lnTo>
                  <a:lnTo>
                    <a:pt x="278558" y="717089"/>
                  </a:lnTo>
                  <a:lnTo>
                    <a:pt x="308482" y="725042"/>
                  </a:lnTo>
                  <a:lnTo>
                    <a:pt x="325776" y="729964"/>
                  </a:lnTo>
                  <a:lnTo>
                    <a:pt x="366013" y="742823"/>
                  </a:lnTo>
                  <a:lnTo>
                    <a:pt x="411517" y="743634"/>
                  </a:lnTo>
                  <a:lnTo>
                    <a:pt x="458581" y="746363"/>
                  </a:lnTo>
                  <a:lnTo>
                    <a:pt x="502477" y="742876"/>
                  </a:lnTo>
                  <a:lnTo>
                    <a:pt x="538480" y="725042"/>
                  </a:lnTo>
                  <a:lnTo>
                    <a:pt x="567118" y="673592"/>
                  </a:lnTo>
                  <a:lnTo>
                    <a:pt x="577850" y="638428"/>
                  </a:lnTo>
                  <a:lnTo>
                    <a:pt x="604728" y="643826"/>
                  </a:lnTo>
                  <a:lnTo>
                    <a:pt x="630951" y="650176"/>
                  </a:lnTo>
                  <a:lnTo>
                    <a:pt x="683006" y="663828"/>
                  </a:lnTo>
                  <a:lnTo>
                    <a:pt x="726447" y="663311"/>
                  </a:lnTo>
                  <a:lnTo>
                    <a:pt x="776224" y="661495"/>
                  </a:lnTo>
                  <a:lnTo>
                    <a:pt x="824952" y="652273"/>
                  </a:lnTo>
                  <a:lnTo>
                    <a:pt x="865251" y="629538"/>
                  </a:lnTo>
                  <a:lnTo>
                    <a:pt x="890174" y="592359"/>
                  </a:lnTo>
                  <a:lnTo>
                    <a:pt x="907327" y="542698"/>
                  </a:lnTo>
                  <a:lnTo>
                    <a:pt x="914400" y="525017"/>
                  </a:lnTo>
                  <a:lnTo>
                    <a:pt x="903311" y="502062"/>
                  </a:lnTo>
                  <a:lnTo>
                    <a:pt x="888650" y="484727"/>
                  </a:lnTo>
                  <a:lnTo>
                    <a:pt x="870037" y="470011"/>
                  </a:lnTo>
                  <a:lnTo>
                    <a:pt x="847089" y="454913"/>
                  </a:lnTo>
                  <a:lnTo>
                    <a:pt x="868662" y="421380"/>
                  </a:lnTo>
                  <a:lnTo>
                    <a:pt x="887079" y="387238"/>
                  </a:lnTo>
                  <a:lnTo>
                    <a:pt x="902329" y="351883"/>
                  </a:lnTo>
                  <a:lnTo>
                    <a:pt x="914400" y="314705"/>
                  </a:lnTo>
                  <a:lnTo>
                    <a:pt x="904182" y="274308"/>
                  </a:lnTo>
                  <a:lnTo>
                    <a:pt x="888285" y="243554"/>
                  </a:lnTo>
                  <a:lnTo>
                    <a:pt x="863697" y="217801"/>
                  </a:lnTo>
                  <a:lnTo>
                    <a:pt x="827405" y="192404"/>
                  </a:lnTo>
                  <a:lnTo>
                    <a:pt x="794787" y="186997"/>
                  </a:lnTo>
                  <a:lnTo>
                    <a:pt x="776652" y="189996"/>
                  </a:lnTo>
                  <a:lnTo>
                    <a:pt x="768556" y="191944"/>
                  </a:lnTo>
                  <a:lnTo>
                    <a:pt x="766059" y="183383"/>
                  </a:lnTo>
                  <a:lnTo>
                    <a:pt x="760094" y="96900"/>
                  </a:lnTo>
                  <a:lnTo>
                    <a:pt x="700166" y="56673"/>
                  </a:lnTo>
                  <a:lnTo>
                    <a:pt x="625475" y="35687"/>
                  </a:lnTo>
                  <a:lnTo>
                    <a:pt x="600231" y="42614"/>
                  </a:lnTo>
                  <a:lnTo>
                    <a:pt x="581167" y="49196"/>
                  </a:lnTo>
                  <a:lnTo>
                    <a:pt x="564985" y="59850"/>
                  </a:lnTo>
                  <a:lnTo>
                    <a:pt x="548386" y="78994"/>
                  </a:lnTo>
                  <a:lnTo>
                    <a:pt x="520447" y="92618"/>
                  </a:lnTo>
                  <a:lnTo>
                    <a:pt x="506999" y="89503"/>
                  </a:lnTo>
                  <a:lnTo>
                    <a:pt x="499862" y="72528"/>
                  </a:lnTo>
                  <a:lnTo>
                    <a:pt x="490855" y="44576"/>
                  </a:lnTo>
                  <a:lnTo>
                    <a:pt x="456759" y="22556"/>
                  </a:lnTo>
                  <a:lnTo>
                    <a:pt x="442118" y="12715"/>
                  </a:lnTo>
                  <a:lnTo>
                    <a:pt x="430097" y="7661"/>
                  </a:lnTo>
                  <a:lnTo>
                    <a:pt x="4038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1" name="object 13"/>
            <p:cNvSpPr>
              <a:spLocks noChangeArrowheads="1"/>
            </p:cNvSpPr>
            <p:nvPr/>
          </p:nvSpPr>
          <p:spPr bwMode="auto">
            <a:xfrm>
              <a:off x="1524000" y="2743200"/>
              <a:ext cx="914400" cy="746760"/>
            </a:xfrm>
            <a:custGeom>
              <a:avLst/>
              <a:gdLst>
                <a:gd name="T0" fmla="*/ 0 w 914400"/>
                <a:gd name="T1" fmla="*/ 0 h 746760"/>
                <a:gd name="T2" fmla="*/ 914400 w 914400"/>
                <a:gd name="T3" fmla="*/ 746760 h 746760"/>
              </a:gdLst>
              <a:ahLst/>
              <a:cxnLst/>
              <a:rect l="T0" t="T1" r="T2" b="T3"/>
              <a:pathLst>
                <a:path w="914400" h="746760">
                  <a:moveTo>
                    <a:pt x="96774" y="210312"/>
                  </a:moveTo>
                  <a:lnTo>
                    <a:pt x="69055" y="253626"/>
                  </a:lnTo>
                  <a:lnTo>
                    <a:pt x="48152" y="300213"/>
                  </a:lnTo>
                  <a:lnTo>
                    <a:pt x="31430" y="348715"/>
                  </a:lnTo>
                  <a:lnTo>
                    <a:pt x="16258" y="397772"/>
                  </a:lnTo>
                  <a:lnTo>
                    <a:pt x="0" y="446024"/>
                  </a:lnTo>
                  <a:lnTo>
                    <a:pt x="6834" y="486421"/>
                  </a:lnTo>
                  <a:lnTo>
                    <a:pt x="27360" y="537213"/>
                  </a:lnTo>
                  <a:lnTo>
                    <a:pt x="70290" y="576738"/>
                  </a:lnTo>
                  <a:lnTo>
                    <a:pt x="91122" y="586009"/>
                  </a:lnTo>
                  <a:lnTo>
                    <a:pt x="111954" y="595042"/>
                  </a:lnTo>
                  <a:lnTo>
                    <a:pt x="134619" y="602741"/>
                  </a:lnTo>
                  <a:lnTo>
                    <a:pt x="186539" y="596972"/>
                  </a:lnTo>
                  <a:lnTo>
                    <a:pt x="216177" y="592610"/>
                  </a:lnTo>
                  <a:lnTo>
                    <a:pt x="229997" y="593836"/>
                  </a:lnTo>
                  <a:lnTo>
                    <a:pt x="234460" y="604830"/>
                  </a:lnTo>
                  <a:lnTo>
                    <a:pt x="236031" y="629773"/>
                  </a:lnTo>
                  <a:lnTo>
                    <a:pt x="241173" y="672846"/>
                  </a:lnTo>
                  <a:lnTo>
                    <a:pt x="242698" y="679513"/>
                  </a:lnTo>
                  <a:lnTo>
                    <a:pt x="244903" y="686180"/>
                  </a:lnTo>
                  <a:lnTo>
                    <a:pt x="247370" y="692848"/>
                  </a:lnTo>
                  <a:lnTo>
                    <a:pt x="249681" y="699515"/>
                  </a:lnTo>
                  <a:lnTo>
                    <a:pt x="270889" y="712487"/>
                  </a:lnTo>
                  <a:lnTo>
                    <a:pt x="278558" y="717089"/>
                  </a:lnTo>
                  <a:lnTo>
                    <a:pt x="286490" y="719286"/>
                  </a:lnTo>
                  <a:lnTo>
                    <a:pt x="308482" y="725042"/>
                  </a:lnTo>
                  <a:lnTo>
                    <a:pt x="325776" y="729964"/>
                  </a:lnTo>
                  <a:lnTo>
                    <a:pt x="344630" y="735838"/>
                  </a:lnTo>
                  <a:lnTo>
                    <a:pt x="359792" y="740759"/>
                  </a:lnTo>
                  <a:lnTo>
                    <a:pt x="366013" y="742823"/>
                  </a:lnTo>
                  <a:lnTo>
                    <a:pt x="411517" y="743634"/>
                  </a:lnTo>
                  <a:lnTo>
                    <a:pt x="458581" y="746363"/>
                  </a:lnTo>
                  <a:lnTo>
                    <a:pt x="502477" y="742876"/>
                  </a:lnTo>
                  <a:lnTo>
                    <a:pt x="538480" y="725042"/>
                  </a:lnTo>
                  <a:lnTo>
                    <a:pt x="567118" y="673592"/>
                  </a:lnTo>
                  <a:lnTo>
                    <a:pt x="577850" y="638428"/>
                  </a:lnTo>
                  <a:lnTo>
                    <a:pt x="604728" y="643826"/>
                  </a:lnTo>
                  <a:lnTo>
                    <a:pt x="630951" y="650176"/>
                  </a:lnTo>
                  <a:lnTo>
                    <a:pt x="656913" y="657002"/>
                  </a:lnTo>
                  <a:lnTo>
                    <a:pt x="683006" y="663828"/>
                  </a:lnTo>
                  <a:lnTo>
                    <a:pt x="726447" y="663311"/>
                  </a:lnTo>
                  <a:lnTo>
                    <a:pt x="776224" y="661495"/>
                  </a:lnTo>
                  <a:lnTo>
                    <a:pt x="824952" y="652273"/>
                  </a:lnTo>
                  <a:lnTo>
                    <a:pt x="865251" y="629538"/>
                  </a:lnTo>
                  <a:lnTo>
                    <a:pt x="890174" y="592359"/>
                  </a:lnTo>
                  <a:lnTo>
                    <a:pt x="904620" y="550417"/>
                  </a:lnTo>
                  <a:lnTo>
                    <a:pt x="907327" y="542698"/>
                  </a:lnTo>
                  <a:lnTo>
                    <a:pt x="910558" y="534384"/>
                  </a:lnTo>
                  <a:lnTo>
                    <a:pt x="913264" y="527736"/>
                  </a:lnTo>
                  <a:lnTo>
                    <a:pt x="914400" y="525017"/>
                  </a:lnTo>
                  <a:lnTo>
                    <a:pt x="903311" y="502062"/>
                  </a:lnTo>
                  <a:lnTo>
                    <a:pt x="888650" y="484727"/>
                  </a:lnTo>
                  <a:lnTo>
                    <a:pt x="870037" y="470011"/>
                  </a:lnTo>
                  <a:lnTo>
                    <a:pt x="847089" y="454913"/>
                  </a:lnTo>
                  <a:lnTo>
                    <a:pt x="868662" y="421380"/>
                  </a:lnTo>
                  <a:lnTo>
                    <a:pt x="887079" y="387238"/>
                  </a:lnTo>
                  <a:lnTo>
                    <a:pt x="902329" y="351883"/>
                  </a:lnTo>
                  <a:lnTo>
                    <a:pt x="914400" y="314705"/>
                  </a:lnTo>
                  <a:lnTo>
                    <a:pt x="904182" y="274308"/>
                  </a:lnTo>
                  <a:lnTo>
                    <a:pt x="888285" y="243554"/>
                  </a:lnTo>
                  <a:lnTo>
                    <a:pt x="863697" y="217801"/>
                  </a:lnTo>
                  <a:lnTo>
                    <a:pt x="827405" y="192404"/>
                  </a:lnTo>
                  <a:lnTo>
                    <a:pt x="794787" y="186997"/>
                  </a:lnTo>
                  <a:lnTo>
                    <a:pt x="776652" y="189996"/>
                  </a:lnTo>
                  <a:lnTo>
                    <a:pt x="768556" y="191944"/>
                  </a:lnTo>
                  <a:lnTo>
                    <a:pt x="766059" y="183383"/>
                  </a:lnTo>
                  <a:lnTo>
                    <a:pt x="760094" y="96900"/>
                  </a:lnTo>
                  <a:lnTo>
                    <a:pt x="700166" y="56673"/>
                  </a:lnTo>
                  <a:lnTo>
                    <a:pt x="663493" y="46287"/>
                  </a:lnTo>
                  <a:lnTo>
                    <a:pt x="625475" y="35687"/>
                  </a:lnTo>
                  <a:lnTo>
                    <a:pt x="600231" y="42614"/>
                  </a:lnTo>
                  <a:lnTo>
                    <a:pt x="581167" y="49196"/>
                  </a:lnTo>
                  <a:lnTo>
                    <a:pt x="564985" y="59850"/>
                  </a:lnTo>
                  <a:lnTo>
                    <a:pt x="548386" y="78994"/>
                  </a:lnTo>
                  <a:lnTo>
                    <a:pt x="520447" y="92618"/>
                  </a:lnTo>
                  <a:lnTo>
                    <a:pt x="506999" y="89503"/>
                  </a:lnTo>
                  <a:lnTo>
                    <a:pt x="499862" y="72528"/>
                  </a:lnTo>
                  <a:lnTo>
                    <a:pt x="490855" y="44576"/>
                  </a:lnTo>
                  <a:lnTo>
                    <a:pt x="456759" y="22556"/>
                  </a:lnTo>
                  <a:lnTo>
                    <a:pt x="442118" y="12715"/>
                  </a:lnTo>
                  <a:lnTo>
                    <a:pt x="430097" y="7661"/>
                  </a:lnTo>
                  <a:lnTo>
                    <a:pt x="403860" y="0"/>
                  </a:lnTo>
                  <a:lnTo>
                    <a:pt x="377932" y="1527"/>
                  </a:lnTo>
                  <a:lnTo>
                    <a:pt x="341312" y="3651"/>
                  </a:lnTo>
                  <a:lnTo>
                    <a:pt x="302311" y="8393"/>
                  </a:lnTo>
                  <a:lnTo>
                    <a:pt x="232623" y="41939"/>
                  </a:lnTo>
                  <a:lnTo>
                    <a:pt x="200456" y="75206"/>
                  </a:lnTo>
                  <a:lnTo>
                    <a:pt x="173136" y="113856"/>
                  </a:lnTo>
                  <a:lnTo>
                    <a:pt x="151058" y="154163"/>
                  </a:lnTo>
                  <a:lnTo>
                    <a:pt x="134619" y="192404"/>
                  </a:lnTo>
                  <a:lnTo>
                    <a:pt x="128706" y="199649"/>
                  </a:lnTo>
                  <a:lnTo>
                    <a:pt x="118840" y="203692"/>
                  </a:lnTo>
                  <a:lnTo>
                    <a:pt x="107402" y="206567"/>
                  </a:lnTo>
                  <a:lnTo>
                    <a:pt x="96774" y="21031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26" name="object 11"/>
          <p:cNvGrpSpPr>
            <a:grpSpLocks/>
          </p:cNvGrpSpPr>
          <p:nvPr/>
        </p:nvGrpSpPr>
        <p:grpSpPr bwMode="auto">
          <a:xfrm>
            <a:off x="1469017" y="3064151"/>
            <a:ext cx="695325" cy="569119"/>
            <a:chOff x="1517650" y="2736850"/>
            <a:chExt cx="927100" cy="759460"/>
          </a:xfrm>
          <a:solidFill>
            <a:srgbClr val="FFFF00"/>
          </a:solidFill>
        </p:grpSpPr>
        <p:sp>
          <p:nvSpPr>
            <p:cNvPr id="27" name="object 12"/>
            <p:cNvSpPr>
              <a:spLocks noChangeArrowheads="1"/>
            </p:cNvSpPr>
            <p:nvPr/>
          </p:nvSpPr>
          <p:spPr bwMode="auto">
            <a:xfrm>
              <a:off x="1524000" y="2743200"/>
              <a:ext cx="914400" cy="746760"/>
            </a:xfrm>
            <a:custGeom>
              <a:avLst/>
              <a:gdLst>
                <a:gd name="T0" fmla="*/ 0 w 914400"/>
                <a:gd name="T1" fmla="*/ 0 h 746760"/>
                <a:gd name="T2" fmla="*/ 914400 w 914400"/>
                <a:gd name="T3" fmla="*/ 746760 h 746760"/>
              </a:gdLst>
              <a:ahLst/>
              <a:cxnLst/>
              <a:rect l="T0" t="T1" r="T2" b="T3"/>
              <a:pathLst>
                <a:path w="914400" h="746760">
                  <a:moveTo>
                    <a:pt x="403860" y="0"/>
                  </a:moveTo>
                  <a:lnTo>
                    <a:pt x="341312" y="3651"/>
                  </a:lnTo>
                  <a:lnTo>
                    <a:pt x="302311" y="8393"/>
                  </a:lnTo>
                  <a:lnTo>
                    <a:pt x="232623" y="41939"/>
                  </a:lnTo>
                  <a:lnTo>
                    <a:pt x="200456" y="75206"/>
                  </a:lnTo>
                  <a:lnTo>
                    <a:pt x="173136" y="113856"/>
                  </a:lnTo>
                  <a:lnTo>
                    <a:pt x="151058" y="154163"/>
                  </a:lnTo>
                  <a:lnTo>
                    <a:pt x="134619" y="192404"/>
                  </a:lnTo>
                  <a:lnTo>
                    <a:pt x="128706" y="199649"/>
                  </a:lnTo>
                  <a:lnTo>
                    <a:pt x="118840" y="203692"/>
                  </a:lnTo>
                  <a:lnTo>
                    <a:pt x="107402" y="206567"/>
                  </a:lnTo>
                  <a:lnTo>
                    <a:pt x="96774" y="210312"/>
                  </a:lnTo>
                  <a:lnTo>
                    <a:pt x="69055" y="253626"/>
                  </a:lnTo>
                  <a:lnTo>
                    <a:pt x="48152" y="300213"/>
                  </a:lnTo>
                  <a:lnTo>
                    <a:pt x="31430" y="348715"/>
                  </a:lnTo>
                  <a:lnTo>
                    <a:pt x="16258" y="397772"/>
                  </a:lnTo>
                  <a:lnTo>
                    <a:pt x="0" y="446024"/>
                  </a:lnTo>
                  <a:lnTo>
                    <a:pt x="6834" y="486421"/>
                  </a:lnTo>
                  <a:lnTo>
                    <a:pt x="27360" y="537213"/>
                  </a:lnTo>
                  <a:lnTo>
                    <a:pt x="70290" y="576738"/>
                  </a:lnTo>
                  <a:lnTo>
                    <a:pt x="111954" y="595042"/>
                  </a:lnTo>
                  <a:lnTo>
                    <a:pt x="134619" y="602741"/>
                  </a:lnTo>
                  <a:lnTo>
                    <a:pt x="186539" y="596972"/>
                  </a:lnTo>
                  <a:lnTo>
                    <a:pt x="216177" y="592610"/>
                  </a:lnTo>
                  <a:lnTo>
                    <a:pt x="229997" y="593836"/>
                  </a:lnTo>
                  <a:lnTo>
                    <a:pt x="234460" y="604830"/>
                  </a:lnTo>
                  <a:lnTo>
                    <a:pt x="236031" y="629773"/>
                  </a:lnTo>
                  <a:lnTo>
                    <a:pt x="241173" y="672846"/>
                  </a:lnTo>
                  <a:lnTo>
                    <a:pt x="242698" y="679513"/>
                  </a:lnTo>
                  <a:lnTo>
                    <a:pt x="249681" y="699515"/>
                  </a:lnTo>
                  <a:lnTo>
                    <a:pt x="278558" y="717089"/>
                  </a:lnTo>
                  <a:lnTo>
                    <a:pt x="308482" y="725042"/>
                  </a:lnTo>
                  <a:lnTo>
                    <a:pt x="325776" y="729964"/>
                  </a:lnTo>
                  <a:lnTo>
                    <a:pt x="366013" y="742823"/>
                  </a:lnTo>
                  <a:lnTo>
                    <a:pt x="411517" y="743634"/>
                  </a:lnTo>
                  <a:lnTo>
                    <a:pt x="458581" y="746363"/>
                  </a:lnTo>
                  <a:lnTo>
                    <a:pt x="502477" y="742876"/>
                  </a:lnTo>
                  <a:lnTo>
                    <a:pt x="538480" y="725042"/>
                  </a:lnTo>
                  <a:lnTo>
                    <a:pt x="567118" y="673592"/>
                  </a:lnTo>
                  <a:lnTo>
                    <a:pt x="577850" y="638428"/>
                  </a:lnTo>
                  <a:lnTo>
                    <a:pt x="604728" y="643826"/>
                  </a:lnTo>
                  <a:lnTo>
                    <a:pt x="630951" y="650176"/>
                  </a:lnTo>
                  <a:lnTo>
                    <a:pt x="683006" y="663828"/>
                  </a:lnTo>
                  <a:lnTo>
                    <a:pt x="726447" y="663311"/>
                  </a:lnTo>
                  <a:lnTo>
                    <a:pt x="776224" y="661495"/>
                  </a:lnTo>
                  <a:lnTo>
                    <a:pt x="824952" y="652273"/>
                  </a:lnTo>
                  <a:lnTo>
                    <a:pt x="865251" y="629538"/>
                  </a:lnTo>
                  <a:lnTo>
                    <a:pt x="890174" y="592359"/>
                  </a:lnTo>
                  <a:lnTo>
                    <a:pt x="907327" y="542698"/>
                  </a:lnTo>
                  <a:lnTo>
                    <a:pt x="914400" y="525017"/>
                  </a:lnTo>
                  <a:lnTo>
                    <a:pt x="903311" y="502062"/>
                  </a:lnTo>
                  <a:lnTo>
                    <a:pt x="888650" y="484727"/>
                  </a:lnTo>
                  <a:lnTo>
                    <a:pt x="870037" y="470011"/>
                  </a:lnTo>
                  <a:lnTo>
                    <a:pt x="847089" y="454913"/>
                  </a:lnTo>
                  <a:lnTo>
                    <a:pt x="868662" y="421380"/>
                  </a:lnTo>
                  <a:lnTo>
                    <a:pt x="887079" y="387238"/>
                  </a:lnTo>
                  <a:lnTo>
                    <a:pt x="902329" y="351883"/>
                  </a:lnTo>
                  <a:lnTo>
                    <a:pt x="914400" y="314705"/>
                  </a:lnTo>
                  <a:lnTo>
                    <a:pt x="904182" y="274308"/>
                  </a:lnTo>
                  <a:lnTo>
                    <a:pt x="888285" y="243554"/>
                  </a:lnTo>
                  <a:lnTo>
                    <a:pt x="863697" y="217801"/>
                  </a:lnTo>
                  <a:lnTo>
                    <a:pt x="827405" y="192404"/>
                  </a:lnTo>
                  <a:lnTo>
                    <a:pt x="794787" y="186997"/>
                  </a:lnTo>
                  <a:lnTo>
                    <a:pt x="776652" y="189996"/>
                  </a:lnTo>
                  <a:lnTo>
                    <a:pt x="768556" y="191944"/>
                  </a:lnTo>
                  <a:lnTo>
                    <a:pt x="766059" y="183383"/>
                  </a:lnTo>
                  <a:lnTo>
                    <a:pt x="760094" y="96900"/>
                  </a:lnTo>
                  <a:lnTo>
                    <a:pt x="700166" y="56673"/>
                  </a:lnTo>
                  <a:lnTo>
                    <a:pt x="625475" y="35687"/>
                  </a:lnTo>
                  <a:lnTo>
                    <a:pt x="600231" y="42614"/>
                  </a:lnTo>
                  <a:lnTo>
                    <a:pt x="581167" y="49196"/>
                  </a:lnTo>
                  <a:lnTo>
                    <a:pt x="564985" y="59850"/>
                  </a:lnTo>
                  <a:lnTo>
                    <a:pt x="548386" y="78994"/>
                  </a:lnTo>
                  <a:lnTo>
                    <a:pt x="520447" y="92618"/>
                  </a:lnTo>
                  <a:lnTo>
                    <a:pt x="506999" y="89503"/>
                  </a:lnTo>
                  <a:lnTo>
                    <a:pt x="499862" y="72528"/>
                  </a:lnTo>
                  <a:lnTo>
                    <a:pt x="490855" y="44576"/>
                  </a:lnTo>
                  <a:lnTo>
                    <a:pt x="456759" y="22556"/>
                  </a:lnTo>
                  <a:lnTo>
                    <a:pt x="442118" y="12715"/>
                  </a:lnTo>
                  <a:lnTo>
                    <a:pt x="430097" y="7661"/>
                  </a:lnTo>
                  <a:lnTo>
                    <a:pt x="4038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8" name="object 13"/>
            <p:cNvSpPr>
              <a:spLocks noChangeArrowheads="1"/>
            </p:cNvSpPr>
            <p:nvPr/>
          </p:nvSpPr>
          <p:spPr bwMode="auto">
            <a:xfrm>
              <a:off x="1524000" y="2743200"/>
              <a:ext cx="914400" cy="746760"/>
            </a:xfrm>
            <a:custGeom>
              <a:avLst/>
              <a:gdLst>
                <a:gd name="T0" fmla="*/ 0 w 914400"/>
                <a:gd name="T1" fmla="*/ 0 h 746760"/>
                <a:gd name="T2" fmla="*/ 914400 w 914400"/>
                <a:gd name="T3" fmla="*/ 746760 h 746760"/>
              </a:gdLst>
              <a:ahLst/>
              <a:cxnLst/>
              <a:rect l="T0" t="T1" r="T2" b="T3"/>
              <a:pathLst>
                <a:path w="914400" h="746760">
                  <a:moveTo>
                    <a:pt x="96774" y="210312"/>
                  </a:moveTo>
                  <a:lnTo>
                    <a:pt x="69055" y="253626"/>
                  </a:lnTo>
                  <a:lnTo>
                    <a:pt x="48152" y="300213"/>
                  </a:lnTo>
                  <a:lnTo>
                    <a:pt x="31430" y="348715"/>
                  </a:lnTo>
                  <a:lnTo>
                    <a:pt x="16258" y="397772"/>
                  </a:lnTo>
                  <a:lnTo>
                    <a:pt x="0" y="446024"/>
                  </a:lnTo>
                  <a:lnTo>
                    <a:pt x="6834" y="486421"/>
                  </a:lnTo>
                  <a:lnTo>
                    <a:pt x="27360" y="537213"/>
                  </a:lnTo>
                  <a:lnTo>
                    <a:pt x="70290" y="576738"/>
                  </a:lnTo>
                  <a:lnTo>
                    <a:pt x="91122" y="586009"/>
                  </a:lnTo>
                  <a:lnTo>
                    <a:pt x="111954" y="595042"/>
                  </a:lnTo>
                  <a:lnTo>
                    <a:pt x="134619" y="602741"/>
                  </a:lnTo>
                  <a:lnTo>
                    <a:pt x="186539" y="596972"/>
                  </a:lnTo>
                  <a:lnTo>
                    <a:pt x="216177" y="592610"/>
                  </a:lnTo>
                  <a:lnTo>
                    <a:pt x="229997" y="593836"/>
                  </a:lnTo>
                  <a:lnTo>
                    <a:pt x="234460" y="604830"/>
                  </a:lnTo>
                  <a:lnTo>
                    <a:pt x="236031" y="629773"/>
                  </a:lnTo>
                  <a:lnTo>
                    <a:pt x="241173" y="672846"/>
                  </a:lnTo>
                  <a:lnTo>
                    <a:pt x="242698" y="679513"/>
                  </a:lnTo>
                  <a:lnTo>
                    <a:pt x="244903" y="686180"/>
                  </a:lnTo>
                  <a:lnTo>
                    <a:pt x="247370" y="692848"/>
                  </a:lnTo>
                  <a:lnTo>
                    <a:pt x="249681" y="699515"/>
                  </a:lnTo>
                  <a:lnTo>
                    <a:pt x="270889" y="712487"/>
                  </a:lnTo>
                  <a:lnTo>
                    <a:pt x="278558" y="717089"/>
                  </a:lnTo>
                  <a:lnTo>
                    <a:pt x="286490" y="719286"/>
                  </a:lnTo>
                  <a:lnTo>
                    <a:pt x="308482" y="725042"/>
                  </a:lnTo>
                  <a:lnTo>
                    <a:pt x="325776" y="729964"/>
                  </a:lnTo>
                  <a:lnTo>
                    <a:pt x="344630" y="735838"/>
                  </a:lnTo>
                  <a:lnTo>
                    <a:pt x="359792" y="740759"/>
                  </a:lnTo>
                  <a:lnTo>
                    <a:pt x="366013" y="742823"/>
                  </a:lnTo>
                  <a:lnTo>
                    <a:pt x="411517" y="743634"/>
                  </a:lnTo>
                  <a:lnTo>
                    <a:pt x="458581" y="746363"/>
                  </a:lnTo>
                  <a:lnTo>
                    <a:pt x="502477" y="742876"/>
                  </a:lnTo>
                  <a:lnTo>
                    <a:pt x="538480" y="725042"/>
                  </a:lnTo>
                  <a:lnTo>
                    <a:pt x="567118" y="673592"/>
                  </a:lnTo>
                  <a:lnTo>
                    <a:pt x="577850" y="638428"/>
                  </a:lnTo>
                  <a:lnTo>
                    <a:pt x="604728" y="643826"/>
                  </a:lnTo>
                  <a:lnTo>
                    <a:pt x="630951" y="650176"/>
                  </a:lnTo>
                  <a:lnTo>
                    <a:pt x="656913" y="657002"/>
                  </a:lnTo>
                  <a:lnTo>
                    <a:pt x="683006" y="663828"/>
                  </a:lnTo>
                  <a:lnTo>
                    <a:pt x="726447" y="663311"/>
                  </a:lnTo>
                  <a:lnTo>
                    <a:pt x="776224" y="661495"/>
                  </a:lnTo>
                  <a:lnTo>
                    <a:pt x="824952" y="652273"/>
                  </a:lnTo>
                  <a:lnTo>
                    <a:pt x="865251" y="629538"/>
                  </a:lnTo>
                  <a:lnTo>
                    <a:pt x="890174" y="592359"/>
                  </a:lnTo>
                  <a:lnTo>
                    <a:pt x="904620" y="550417"/>
                  </a:lnTo>
                  <a:lnTo>
                    <a:pt x="907327" y="542698"/>
                  </a:lnTo>
                  <a:lnTo>
                    <a:pt x="910558" y="534384"/>
                  </a:lnTo>
                  <a:lnTo>
                    <a:pt x="913264" y="527736"/>
                  </a:lnTo>
                  <a:lnTo>
                    <a:pt x="914400" y="525017"/>
                  </a:lnTo>
                  <a:lnTo>
                    <a:pt x="903311" y="502062"/>
                  </a:lnTo>
                  <a:lnTo>
                    <a:pt x="888650" y="484727"/>
                  </a:lnTo>
                  <a:lnTo>
                    <a:pt x="870037" y="470011"/>
                  </a:lnTo>
                  <a:lnTo>
                    <a:pt x="847089" y="454913"/>
                  </a:lnTo>
                  <a:lnTo>
                    <a:pt x="868662" y="421380"/>
                  </a:lnTo>
                  <a:lnTo>
                    <a:pt x="887079" y="387238"/>
                  </a:lnTo>
                  <a:lnTo>
                    <a:pt x="902329" y="351883"/>
                  </a:lnTo>
                  <a:lnTo>
                    <a:pt x="914400" y="314705"/>
                  </a:lnTo>
                  <a:lnTo>
                    <a:pt x="904182" y="274308"/>
                  </a:lnTo>
                  <a:lnTo>
                    <a:pt x="888285" y="243554"/>
                  </a:lnTo>
                  <a:lnTo>
                    <a:pt x="863697" y="217801"/>
                  </a:lnTo>
                  <a:lnTo>
                    <a:pt x="827405" y="192404"/>
                  </a:lnTo>
                  <a:lnTo>
                    <a:pt x="794787" y="186997"/>
                  </a:lnTo>
                  <a:lnTo>
                    <a:pt x="776652" y="189996"/>
                  </a:lnTo>
                  <a:lnTo>
                    <a:pt x="768556" y="191944"/>
                  </a:lnTo>
                  <a:lnTo>
                    <a:pt x="766059" y="183383"/>
                  </a:lnTo>
                  <a:lnTo>
                    <a:pt x="760094" y="96900"/>
                  </a:lnTo>
                  <a:lnTo>
                    <a:pt x="700166" y="56673"/>
                  </a:lnTo>
                  <a:lnTo>
                    <a:pt x="663493" y="46287"/>
                  </a:lnTo>
                  <a:lnTo>
                    <a:pt x="625475" y="35687"/>
                  </a:lnTo>
                  <a:lnTo>
                    <a:pt x="600231" y="42614"/>
                  </a:lnTo>
                  <a:lnTo>
                    <a:pt x="581167" y="49196"/>
                  </a:lnTo>
                  <a:lnTo>
                    <a:pt x="564985" y="59850"/>
                  </a:lnTo>
                  <a:lnTo>
                    <a:pt x="548386" y="78994"/>
                  </a:lnTo>
                  <a:lnTo>
                    <a:pt x="520447" y="92618"/>
                  </a:lnTo>
                  <a:lnTo>
                    <a:pt x="506999" y="89503"/>
                  </a:lnTo>
                  <a:lnTo>
                    <a:pt x="499862" y="72528"/>
                  </a:lnTo>
                  <a:lnTo>
                    <a:pt x="490855" y="44576"/>
                  </a:lnTo>
                  <a:lnTo>
                    <a:pt x="456759" y="22556"/>
                  </a:lnTo>
                  <a:lnTo>
                    <a:pt x="442118" y="12715"/>
                  </a:lnTo>
                  <a:lnTo>
                    <a:pt x="430097" y="7661"/>
                  </a:lnTo>
                  <a:lnTo>
                    <a:pt x="403860" y="0"/>
                  </a:lnTo>
                  <a:lnTo>
                    <a:pt x="377932" y="1527"/>
                  </a:lnTo>
                  <a:lnTo>
                    <a:pt x="341312" y="3651"/>
                  </a:lnTo>
                  <a:lnTo>
                    <a:pt x="302311" y="8393"/>
                  </a:lnTo>
                  <a:lnTo>
                    <a:pt x="232623" y="41939"/>
                  </a:lnTo>
                  <a:lnTo>
                    <a:pt x="200456" y="75206"/>
                  </a:lnTo>
                  <a:lnTo>
                    <a:pt x="173136" y="113856"/>
                  </a:lnTo>
                  <a:lnTo>
                    <a:pt x="151058" y="154163"/>
                  </a:lnTo>
                  <a:lnTo>
                    <a:pt x="134619" y="192404"/>
                  </a:lnTo>
                  <a:lnTo>
                    <a:pt x="128706" y="199649"/>
                  </a:lnTo>
                  <a:lnTo>
                    <a:pt x="118840" y="203692"/>
                  </a:lnTo>
                  <a:lnTo>
                    <a:pt x="107402" y="206567"/>
                  </a:lnTo>
                  <a:lnTo>
                    <a:pt x="96774" y="21031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3" name="object 3"/>
          <p:cNvSpPr txBox="1"/>
          <p:nvPr/>
        </p:nvSpPr>
        <p:spPr>
          <a:xfrm>
            <a:off x="28574" y="1495625"/>
            <a:ext cx="5305425" cy="625652"/>
          </a:xfrm>
          <a:prstGeom prst="rect">
            <a:avLst/>
          </a:prstGeom>
        </p:spPr>
        <p:txBody>
          <a:bodyPr wrap="square" lIns="0" tIns="10001" rIns="0" bIns="0">
            <a:spAutoFit/>
          </a:bodyPr>
          <a:lstStyle>
            <a:lvl1pPr marL="355600" indent="-342900"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266700" algn="just">
              <a:spcBef>
                <a:spcPts val="469"/>
              </a:spcBef>
              <a:buFont typeface="Wingdings" panose="05000000000000000000" pitchFamily="2" charset="2"/>
              <a:buChar char="Ø"/>
              <a:tabLst>
                <a:tab pos="265510" algn="l"/>
                <a:tab pos="266700" algn="l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We want to merge the two closest clusters (C2 and C5) and update  the distance matrix.</a:t>
            </a:r>
          </a:p>
        </p:txBody>
      </p:sp>
      <p:grpSp>
        <p:nvGrpSpPr>
          <p:cNvPr id="24581" name="object 11"/>
          <p:cNvGrpSpPr>
            <a:grpSpLocks/>
          </p:cNvGrpSpPr>
          <p:nvPr/>
        </p:nvGrpSpPr>
        <p:grpSpPr bwMode="auto">
          <a:xfrm>
            <a:off x="2322909" y="2339664"/>
            <a:ext cx="695325" cy="569119"/>
            <a:chOff x="1517650" y="2736850"/>
            <a:chExt cx="927100" cy="759460"/>
          </a:xfrm>
          <a:solidFill>
            <a:srgbClr val="FFFF00"/>
          </a:solidFill>
        </p:grpSpPr>
        <p:sp>
          <p:nvSpPr>
            <p:cNvPr id="24697" name="object 12"/>
            <p:cNvSpPr>
              <a:spLocks noChangeArrowheads="1"/>
            </p:cNvSpPr>
            <p:nvPr/>
          </p:nvSpPr>
          <p:spPr bwMode="auto">
            <a:xfrm>
              <a:off x="1524000" y="2743200"/>
              <a:ext cx="914400" cy="746760"/>
            </a:xfrm>
            <a:custGeom>
              <a:avLst/>
              <a:gdLst>
                <a:gd name="T0" fmla="*/ 0 w 914400"/>
                <a:gd name="T1" fmla="*/ 0 h 746760"/>
                <a:gd name="T2" fmla="*/ 914400 w 914400"/>
                <a:gd name="T3" fmla="*/ 746760 h 746760"/>
              </a:gdLst>
              <a:ahLst/>
              <a:cxnLst/>
              <a:rect l="T0" t="T1" r="T2" b="T3"/>
              <a:pathLst>
                <a:path w="914400" h="746760">
                  <a:moveTo>
                    <a:pt x="403860" y="0"/>
                  </a:moveTo>
                  <a:lnTo>
                    <a:pt x="341312" y="3651"/>
                  </a:lnTo>
                  <a:lnTo>
                    <a:pt x="302311" y="8393"/>
                  </a:lnTo>
                  <a:lnTo>
                    <a:pt x="232623" y="41939"/>
                  </a:lnTo>
                  <a:lnTo>
                    <a:pt x="200456" y="75206"/>
                  </a:lnTo>
                  <a:lnTo>
                    <a:pt x="173136" y="113856"/>
                  </a:lnTo>
                  <a:lnTo>
                    <a:pt x="151058" y="154163"/>
                  </a:lnTo>
                  <a:lnTo>
                    <a:pt x="134619" y="192404"/>
                  </a:lnTo>
                  <a:lnTo>
                    <a:pt x="128706" y="199649"/>
                  </a:lnTo>
                  <a:lnTo>
                    <a:pt x="118840" y="203692"/>
                  </a:lnTo>
                  <a:lnTo>
                    <a:pt x="107402" y="206567"/>
                  </a:lnTo>
                  <a:lnTo>
                    <a:pt x="96774" y="210312"/>
                  </a:lnTo>
                  <a:lnTo>
                    <a:pt x="69055" y="253626"/>
                  </a:lnTo>
                  <a:lnTo>
                    <a:pt x="48152" y="300213"/>
                  </a:lnTo>
                  <a:lnTo>
                    <a:pt x="31430" y="348715"/>
                  </a:lnTo>
                  <a:lnTo>
                    <a:pt x="16258" y="397772"/>
                  </a:lnTo>
                  <a:lnTo>
                    <a:pt x="0" y="446024"/>
                  </a:lnTo>
                  <a:lnTo>
                    <a:pt x="6834" y="486421"/>
                  </a:lnTo>
                  <a:lnTo>
                    <a:pt x="27360" y="537213"/>
                  </a:lnTo>
                  <a:lnTo>
                    <a:pt x="70290" y="576738"/>
                  </a:lnTo>
                  <a:lnTo>
                    <a:pt x="111954" y="595042"/>
                  </a:lnTo>
                  <a:lnTo>
                    <a:pt x="134619" y="602741"/>
                  </a:lnTo>
                  <a:lnTo>
                    <a:pt x="186539" y="596972"/>
                  </a:lnTo>
                  <a:lnTo>
                    <a:pt x="216177" y="592610"/>
                  </a:lnTo>
                  <a:lnTo>
                    <a:pt x="229997" y="593836"/>
                  </a:lnTo>
                  <a:lnTo>
                    <a:pt x="234460" y="604830"/>
                  </a:lnTo>
                  <a:lnTo>
                    <a:pt x="236031" y="629773"/>
                  </a:lnTo>
                  <a:lnTo>
                    <a:pt x="241173" y="672846"/>
                  </a:lnTo>
                  <a:lnTo>
                    <a:pt x="242698" y="679513"/>
                  </a:lnTo>
                  <a:lnTo>
                    <a:pt x="249681" y="699515"/>
                  </a:lnTo>
                  <a:lnTo>
                    <a:pt x="278558" y="717089"/>
                  </a:lnTo>
                  <a:lnTo>
                    <a:pt x="308482" y="725042"/>
                  </a:lnTo>
                  <a:lnTo>
                    <a:pt x="325776" y="729964"/>
                  </a:lnTo>
                  <a:lnTo>
                    <a:pt x="366013" y="742823"/>
                  </a:lnTo>
                  <a:lnTo>
                    <a:pt x="411517" y="743634"/>
                  </a:lnTo>
                  <a:lnTo>
                    <a:pt x="458581" y="746363"/>
                  </a:lnTo>
                  <a:lnTo>
                    <a:pt x="502477" y="742876"/>
                  </a:lnTo>
                  <a:lnTo>
                    <a:pt x="538480" y="725042"/>
                  </a:lnTo>
                  <a:lnTo>
                    <a:pt x="567118" y="673592"/>
                  </a:lnTo>
                  <a:lnTo>
                    <a:pt x="577850" y="638428"/>
                  </a:lnTo>
                  <a:lnTo>
                    <a:pt x="604728" y="643826"/>
                  </a:lnTo>
                  <a:lnTo>
                    <a:pt x="630951" y="650176"/>
                  </a:lnTo>
                  <a:lnTo>
                    <a:pt x="683006" y="663828"/>
                  </a:lnTo>
                  <a:lnTo>
                    <a:pt x="726447" y="663311"/>
                  </a:lnTo>
                  <a:lnTo>
                    <a:pt x="776224" y="661495"/>
                  </a:lnTo>
                  <a:lnTo>
                    <a:pt x="824952" y="652273"/>
                  </a:lnTo>
                  <a:lnTo>
                    <a:pt x="865251" y="629538"/>
                  </a:lnTo>
                  <a:lnTo>
                    <a:pt x="890174" y="592359"/>
                  </a:lnTo>
                  <a:lnTo>
                    <a:pt x="907327" y="542698"/>
                  </a:lnTo>
                  <a:lnTo>
                    <a:pt x="914400" y="525017"/>
                  </a:lnTo>
                  <a:lnTo>
                    <a:pt x="903311" y="502062"/>
                  </a:lnTo>
                  <a:lnTo>
                    <a:pt x="888650" y="484727"/>
                  </a:lnTo>
                  <a:lnTo>
                    <a:pt x="870037" y="470011"/>
                  </a:lnTo>
                  <a:lnTo>
                    <a:pt x="847089" y="454913"/>
                  </a:lnTo>
                  <a:lnTo>
                    <a:pt x="868662" y="421380"/>
                  </a:lnTo>
                  <a:lnTo>
                    <a:pt x="887079" y="387238"/>
                  </a:lnTo>
                  <a:lnTo>
                    <a:pt x="902329" y="351883"/>
                  </a:lnTo>
                  <a:lnTo>
                    <a:pt x="914400" y="314705"/>
                  </a:lnTo>
                  <a:lnTo>
                    <a:pt x="904182" y="274308"/>
                  </a:lnTo>
                  <a:lnTo>
                    <a:pt x="888285" y="243554"/>
                  </a:lnTo>
                  <a:lnTo>
                    <a:pt x="863697" y="217801"/>
                  </a:lnTo>
                  <a:lnTo>
                    <a:pt x="827405" y="192404"/>
                  </a:lnTo>
                  <a:lnTo>
                    <a:pt x="794787" y="186997"/>
                  </a:lnTo>
                  <a:lnTo>
                    <a:pt x="776652" y="189996"/>
                  </a:lnTo>
                  <a:lnTo>
                    <a:pt x="768556" y="191944"/>
                  </a:lnTo>
                  <a:lnTo>
                    <a:pt x="766059" y="183383"/>
                  </a:lnTo>
                  <a:lnTo>
                    <a:pt x="760094" y="96900"/>
                  </a:lnTo>
                  <a:lnTo>
                    <a:pt x="700166" y="56673"/>
                  </a:lnTo>
                  <a:lnTo>
                    <a:pt x="625475" y="35687"/>
                  </a:lnTo>
                  <a:lnTo>
                    <a:pt x="600231" y="42614"/>
                  </a:lnTo>
                  <a:lnTo>
                    <a:pt x="581167" y="49196"/>
                  </a:lnTo>
                  <a:lnTo>
                    <a:pt x="564985" y="59850"/>
                  </a:lnTo>
                  <a:lnTo>
                    <a:pt x="548386" y="78994"/>
                  </a:lnTo>
                  <a:lnTo>
                    <a:pt x="520447" y="92618"/>
                  </a:lnTo>
                  <a:lnTo>
                    <a:pt x="506999" y="89503"/>
                  </a:lnTo>
                  <a:lnTo>
                    <a:pt x="499862" y="72528"/>
                  </a:lnTo>
                  <a:lnTo>
                    <a:pt x="490855" y="44576"/>
                  </a:lnTo>
                  <a:lnTo>
                    <a:pt x="456759" y="22556"/>
                  </a:lnTo>
                  <a:lnTo>
                    <a:pt x="442118" y="12715"/>
                  </a:lnTo>
                  <a:lnTo>
                    <a:pt x="430097" y="7661"/>
                  </a:lnTo>
                  <a:lnTo>
                    <a:pt x="4038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4698" name="object 13"/>
            <p:cNvSpPr>
              <a:spLocks noChangeArrowheads="1"/>
            </p:cNvSpPr>
            <p:nvPr/>
          </p:nvSpPr>
          <p:spPr bwMode="auto">
            <a:xfrm>
              <a:off x="1524000" y="2743200"/>
              <a:ext cx="914400" cy="746760"/>
            </a:xfrm>
            <a:custGeom>
              <a:avLst/>
              <a:gdLst>
                <a:gd name="T0" fmla="*/ 0 w 914400"/>
                <a:gd name="T1" fmla="*/ 0 h 746760"/>
                <a:gd name="T2" fmla="*/ 914400 w 914400"/>
                <a:gd name="T3" fmla="*/ 746760 h 746760"/>
              </a:gdLst>
              <a:ahLst/>
              <a:cxnLst/>
              <a:rect l="T0" t="T1" r="T2" b="T3"/>
              <a:pathLst>
                <a:path w="914400" h="746760">
                  <a:moveTo>
                    <a:pt x="96774" y="210312"/>
                  </a:moveTo>
                  <a:lnTo>
                    <a:pt x="69055" y="253626"/>
                  </a:lnTo>
                  <a:lnTo>
                    <a:pt x="48152" y="300213"/>
                  </a:lnTo>
                  <a:lnTo>
                    <a:pt x="31430" y="348715"/>
                  </a:lnTo>
                  <a:lnTo>
                    <a:pt x="16258" y="397772"/>
                  </a:lnTo>
                  <a:lnTo>
                    <a:pt x="0" y="446024"/>
                  </a:lnTo>
                  <a:lnTo>
                    <a:pt x="6834" y="486421"/>
                  </a:lnTo>
                  <a:lnTo>
                    <a:pt x="27360" y="537213"/>
                  </a:lnTo>
                  <a:lnTo>
                    <a:pt x="70290" y="576738"/>
                  </a:lnTo>
                  <a:lnTo>
                    <a:pt x="91122" y="586009"/>
                  </a:lnTo>
                  <a:lnTo>
                    <a:pt x="111954" y="595042"/>
                  </a:lnTo>
                  <a:lnTo>
                    <a:pt x="134619" y="602741"/>
                  </a:lnTo>
                  <a:lnTo>
                    <a:pt x="186539" y="596972"/>
                  </a:lnTo>
                  <a:lnTo>
                    <a:pt x="216177" y="592610"/>
                  </a:lnTo>
                  <a:lnTo>
                    <a:pt x="229997" y="593836"/>
                  </a:lnTo>
                  <a:lnTo>
                    <a:pt x="234460" y="604830"/>
                  </a:lnTo>
                  <a:lnTo>
                    <a:pt x="236031" y="629773"/>
                  </a:lnTo>
                  <a:lnTo>
                    <a:pt x="241173" y="672846"/>
                  </a:lnTo>
                  <a:lnTo>
                    <a:pt x="242698" y="679513"/>
                  </a:lnTo>
                  <a:lnTo>
                    <a:pt x="244903" y="686180"/>
                  </a:lnTo>
                  <a:lnTo>
                    <a:pt x="247370" y="692848"/>
                  </a:lnTo>
                  <a:lnTo>
                    <a:pt x="249681" y="699515"/>
                  </a:lnTo>
                  <a:lnTo>
                    <a:pt x="270889" y="712487"/>
                  </a:lnTo>
                  <a:lnTo>
                    <a:pt x="278558" y="717089"/>
                  </a:lnTo>
                  <a:lnTo>
                    <a:pt x="286490" y="719286"/>
                  </a:lnTo>
                  <a:lnTo>
                    <a:pt x="308482" y="725042"/>
                  </a:lnTo>
                  <a:lnTo>
                    <a:pt x="325776" y="729964"/>
                  </a:lnTo>
                  <a:lnTo>
                    <a:pt x="344630" y="735838"/>
                  </a:lnTo>
                  <a:lnTo>
                    <a:pt x="359792" y="740759"/>
                  </a:lnTo>
                  <a:lnTo>
                    <a:pt x="366013" y="742823"/>
                  </a:lnTo>
                  <a:lnTo>
                    <a:pt x="411517" y="743634"/>
                  </a:lnTo>
                  <a:lnTo>
                    <a:pt x="458581" y="746363"/>
                  </a:lnTo>
                  <a:lnTo>
                    <a:pt x="502477" y="742876"/>
                  </a:lnTo>
                  <a:lnTo>
                    <a:pt x="538480" y="725042"/>
                  </a:lnTo>
                  <a:lnTo>
                    <a:pt x="567118" y="673592"/>
                  </a:lnTo>
                  <a:lnTo>
                    <a:pt x="577850" y="638428"/>
                  </a:lnTo>
                  <a:lnTo>
                    <a:pt x="604728" y="643826"/>
                  </a:lnTo>
                  <a:lnTo>
                    <a:pt x="630951" y="650176"/>
                  </a:lnTo>
                  <a:lnTo>
                    <a:pt x="656913" y="657002"/>
                  </a:lnTo>
                  <a:lnTo>
                    <a:pt x="683006" y="663828"/>
                  </a:lnTo>
                  <a:lnTo>
                    <a:pt x="726447" y="663311"/>
                  </a:lnTo>
                  <a:lnTo>
                    <a:pt x="776224" y="661495"/>
                  </a:lnTo>
                  <a:lnTo>
                    <a:pt x="824952" y="652273"/>
                  </a:lnTo>
                  <a:lnTo>
                    <a:pt x="865251" y="629538"/>
                  </a:lnTo>
                  <a:lnTo>
                    <a:pt x="890174" y="592359"/>
                  </a:lnTo>
                  <a:lnTo>
                    <a:pt x="904620" y="550417"/>
                  </a:lnTo>
                  <a:lnTo>
                    <a:pt x="907327" y="542698"/>
                  </a:lnTo>
                  <a:lnTo>
                    <a:pt x="910558" y="534384"/>
                  </a:lnTo>
                  <a:lnTo>
                    <a:pt x="913264" y="527736"/>
                  </a:lnTo>
                  <a:lnTo>
                    <a:pt x="914400" y="525017"/>
                  </a:lnTo>
                  <a:lnTo>
                    <a:pt x="903311" y="502062"/>
                  </a:lnTo>
                  <a:lnTo>
                    <a:pt x="888650" y="484727"/>
                  </a:lnTo>
                  <a:lnTo>
                    <a:pt x="870037" y="470011"/>
                  </a:lnTo>
                  <a:lnTo>
                    <a:pt x="847089" y="454913"/>
                  </a:lnTo>
                  <a:lnTo>
                    <a:pt x="868662" y="421380"/>
                  </a:lnTo>
                  <a:lnTo>
                    <a:pt x="887079" y="387238"/>
                  </a:lnTo>
                  <a:lnTo>
                    <a:pt x="902329" y="351883"/>
                  </a:lnTo>
                  <a:lnTo>
                    <a:pt x="914400" y="314705"/>
                  </a:lnTo>
                  <a:lnTo>
                    <a:pt x="904182" y="274308"/>
                  </a:lnTo>
                  <a:lnTo>
                    <a:pt x="888285" y="243554"/>
                  </a:lnTo>
                  <a:lnTo>
                    <a:pt x="863697" y="217801"/>
                  </a:lnTo>
                  <a:lnTo>
                    <a:pt x="827405" y="192404"/>
                  </a:lnTo>
                  <a:lnTo>
                    <a:pt x="794787" y="186997"/>
                  </a:lnTo>
                  <a:lnTo>
                    <a:pt x="776652" y="189996"/>
                  </a:lnTo>
                  <a:lnTo>
                    <a:pt x="768556" y="191944"/>
                  </a:lnTo>
                  <a:lnTo>
                    <a:pt x="766059" y="183383"/>
                  </a:lnTo>
                  <a:lnTo>
                    <a:pt x="760094" y="96900"/>
                  </a:lnTo>
                  <a:lnTo>
                    <a:pt x="700166" y="56673"/>
                  </a:lnTo>
                  <a:lnTo>
                    <a:pt x="663493" y="46287"/>
                  </a:lnTo>
                  <a:lnTo>
                    <a:pt x="625475" y="35687"/>
                  </a:lnTo>
                  <a:lnTo>
                    <a:pt x="600231" y="42614"/>
                  </a:lnTo>
                  <a:lnTo>
                    <a:pt x="581167" y="49196"/>
                  </a:lnTo>
                  <a:lnTo>
                    <a:pt x="564985" y="59850"/>
                  </a:lnTo>
                  <a:lnTo>
                    <a:pt x="548386" y="78994"/>
                  </a:lnTo>
                  <a:lnTo>
                    <a:pt x="520447" y="92618"/>
                  </a:lnTo>
                  <a:lnTo>
                    <a:pt x="506999" y="89503"/>
                  </a:lnTo>
                  <a:lnTo>
                    <a:pt x="499862" y="72528"/>
                  </a:lnTo>
                  <a:lnTo>
                    <a:pt x="490855" y="44576"/>
                  </a:lnTo>
                  <a:lnTo>
                    <a:pt x="456759" y="22556"/>
                  </a:lnTo>
                  <a:lnTo>
                    <a:pt x="442118" y="12715"/>
                  </a:lnTo>
                  <a:lnTo>
                    <a:pt x="430097" y="7661"/>
                  </a:lnTo>
                  <a:lnTo>
                    <a:pt x="403860" y="0"/>
                  </a:lnTo>
                  <a:lnTo>
                    <a:pt x="377932" y="1527"/>
                  </a:lnTo>
                  <a:lnTo>
                    <a:pt x="341312" y="3651"/>
                  </a:lnTo>
                  <a:lnTo>
                    <a:pt x="302311" y="8393"/>
                  </a:lnTo>
                  <a:lnTo>
                    <a:pt x="232623" y="41939"/>
                  </a:lnTo>
                  <a:lnTo>
                    <a:pt x="200456" y="75206"/>
                  </a:lnTo>
                  <a:lnTo>
                    <a:pt x="173136" y="113856"/>
                  </a:lnTo>
                  <a:lnTo>
                    <a:pt x="151058" y="154163"/>
                  </a:lnTo>
                  <a:lnTo>
                    <a:pt x="134619" y="192404"/>
                  </a:lnTo>
                  <a:lnTo>
                    <a:pt x="128706" y="199649"/>
                  </a:lnTo>
                  <a:lnTo>
                    <a:pt x="118840" y="203692"/>
                  </a:lnTo>
                  <a:lnTo>
                    <a:pt x="107402" y="206567"/>
                  </a:lnTo>
                  <a:lnTo>
                    <a:pt x="96774" y="21031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24582" name="object 14"/>
          <p:cNvGrpSpPr>
            <a:grpSpLocks/>
          </p:cNvGrpSpPr>
          <p:nvPr/>
        </p:nvGrpSpPr>
        <p:grpSpPr bwMode="auto">
          <a:xfrm>
            <a:off x="3543300" y="2400300"/>
            <a:ext cx="513160" cy="581025"/>
            <a:chOff x="3346450" y="3041650"/>
            <a:chExt cx="684530" cy="774700"/>
          </a:xfrm>
          <a:solidFill>
            <a:srgbClr val="FFFF00"/>
          </a:solidFill>
        </p:grpSpPr>
        <p:sp>
          <p:nvSpPr>
            <p:cNvPr id="24695" name="object 15"/>
            <p:cNvSpPr>
              <a:spLocks noChangeArrowheads="1"/>
            </p:cNvSpPr>
            <p:nvPr/>
          </p:nvSpPr>
          <p:spPr bwMode="auto">
            <a:xfrm>
              <a:off x="3352800" y="3048000"/>
              <a:ext cx="671830" cy="762000"/>
            </a:xfrm>
            <a:custGeom>
              <a:avLst/>
              <a:gdLst>
                <a:gd name="T0" fmla="*/ 0 w 671829"/>
                <a:gd name="T1" fmla="*/ 0 h 762000"/>
                <a:gd name="T2" fmla="*/ 671829 w 671829"/>
                <a:gd name="T3" fmla="*/ 762000 h 762000"/>
              </a:gdLst>
              <a:ahLst/>
              <a:cxnLst/>
              <a:rect l="T0" t="T1" r="T2" b="T3"/>
              <a:pathLst>
                <a:path w="671829" h="762000">
                  <a:moveTo>
                    <a:pt x="283210" y="0"/>
                  </a:moveTo>
                  <a:lnTo>
                    <a:pt x="219170" y="21780"/>
                  </a:lnTo>
                  <a:lnTo>
                    <a:pt x="173227" y="72516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4"/>
                  </a:lnTo>
                  <a:lnTo>
                    <a:pt x="51006" y="178514"/>
                  </a:lnTo>
                  <a:lnTo>
                    <a:pt x="32130" y="240791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20" y="305053"/>
                  </a:lnTo>
                  <a:lnTo>
                    <a:pt x="83387" y="328304"/>
                  </a:lnTo>
                  <a:lnTo>
                    <a:pt x="80581" y="339518"/>
                  </a:lnTo>
                  <a:lnTo>
                    <a:pt x="65297" y="345469"/>
                  </a:lnTo>
                  <a:lnTo>
                    <a:pt x="40132" y="352933"/>
                  </a:lnTo>
                  <a:lnTo>
                    <a:pt x="20306" y="381373"/>
                  </a:lnTo>
                  <a:lnTo>
                    <a:pt x="11445" y="393573"/>
                  </a:lnTo>
                  <a:lnTo>
                    <a:pt x="6895" y="403582"/>
                  </a:lnTo>
                  <a:lnTo>
                    <a:pt x="0" y="425450"/>
                  </a:lnTo>
                  <a:lnTo>
                    <a:pt x="3286" y="477567"/>
                  </a:lnTo>
                  <a:lnTo>
                    <a:pt x="16001" y="537590"/>
                  </a:lnTo>
                  <a:lnTo>
                    <a:pt x="44604" y="575153"/>
                  </a:lnTo>
                  <a:lnTo>
                    <a:pt x="84708" y="606821"/>
                  </a:lnTo>
                  <a:lnTo>
                    <a:pt x="129766" y="631942"/>
                  </a:lnTo>
                  <a:lnTo>
                    <a:pt x="173227" y="649858"/>
                  </a:lnTo>
                  <a:lnTo>
                    <a:pt x="179746" y="654744"/>
                  </a:lnTo>
                  <a:lnTo>
                    <a:pt x="183372" y="662939"/>
                  </a:lnTo>
                  <a:lnTo>
                    <a:pt x="185926" y="672468"/>
                  </a:lnTo>
                  <a:lnTo>
                    <a:pt x="189229" y="681355"/>
                  </a:lnTo>
                  <a:lnTo>
                    <a:pt x="228271" y="704457"/>
                  </a:lnTo>
                  <a:lnTo>
                    <a:pt x="270221" y="721885"/>
                  </a:lnTo>
                  <a:lnTo>
                    <a:pt x="313871" y="735825"/>
                  </a:lnTo>
                  <a:lnTo>
                    <a:pt x="358016" y="748467"/>
                  </a:lnTo>
                  <a:lnTo>
                    <a:pt x="401447" y="762000"/>
                  </a:lnTo>
                  <a:lnTo>
                    <a:pt x="462010" y="749601"/>
                  </a:lnTo>
                  <a:lnTo>
                    <a:pt x="511428" y="722249"/>
                  </a:lnTo>
                  <a:lnTo>
                    <a:pt x="519056" y="703347"/>
                  </a:lnTo>
                  <a:lnTo>
                    <a:pt x="527399" y="686006"/>
                  </a:lnTo>
                  <a:lnTo>
                    <a:pt x="535503" y="668688"/>
                  </a:lnTo>
                  <a:lnTo>
                    <a:pt x="542416" y="649858"/>
                  </a:lnTo>
                  <a:lnTo>
                    <a:pt x="536216" y="600331"/>
                  </a:lnTo>
                  <a:lnTo>
                    <a:pt x="532923" y="575991"/>
                  </a:lnTo>
                  <a:lnTo>
                    <a:pt x="539042" y="567526"/>
                  </a:lnTo>
                  <a:lnTo>
                    <a:pt x="561078" y="565620"/>
                  </a:lnTo>
                  <a:lnTo>
                    <a:pt x="605536" y="560958"/>
                  </a:lnTo>
                  <a:lnTo>
                    <a:pt x="613537" y="559816"/>
                  </a:lnTo>
                  <a:lnTo>
                    <a:pt x="621538" y="556260"/>
                  </a:lnTo>
                  <a:lnTo>
                    <a:pt x="629665" y="553974"/>
                  </a:lnTo>
                  <a:lnTo>
                    <a:pt x="641274" y="536293"/>
                  </a:lnTo>
                  <a:lnTo>
                    <a:pt x="645382" y="529875"/>
                  </a:lnTo>
                  <a:lnTo>
                    <a:pt x="647346" y="523220"/>
                  </a:lnTo>
                  <a:lnTo>
                    <a:pt x="652526" y="504825"/>
                  </a:lnTo>
                  <a:lnTo>
                    <a:pt x="656974" y="490485"/>
                  </a:lnTo>
                  <a:lnTo>
                    <a:pt x="662305" y="474789"/>
                  </a:lnTo>
                  <a:lnTo>
                    <a:pt x="666777" y="462141"/>
                  </a:lnTo>
                  <a:lnTo>
                    <a:pt x="668654" y="456946"/>
                  </a:lnTo>
                  <a:lnTo>
                    <a:pt x="669313" y="419052"/>
                  </a:lnTo>
                  <a:lnTo>
                    <a:pt x="671734" y="379825"/>
                  </a:lnTo>
                  <a:lnTo>
                    <a:pt x="652526" y="313182"/>
                  </a:lnTo>
                  <a:lnTo>
                    <a:pt x="606250" y="289433"/>
                  </a:lnTo>
                  <a:lnTo>
                    <a:pt x="574548" y="280542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7535" y="192786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75831" y="56134"/>
                  </a:lnTo>
                  <a:lnTo>
                    <a:pt x="409448" y="56134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close/>
                </a:path>
                <a:path w="671829" h="762000">
                  <a:moveTo>
                    <a:pt x="472439" y="0"/>
                  </a:move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4"/>
                  </a:lnTo>
                  <a:lnTo>
                    <a:pt x="575831" y="56134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1"/>
                  </a:lnTo>
                  <a:lnTo>
                    <a:pt x="472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4696" name="object 16"/>
            <p:cNvSpPr>
              <a:spLocks noChangeArrowheads="1"/>
            </p:cNvSpPr>
            <p:nvPr/>
          </p:nvSpPr>
          <p:spPr bwMode="auto">
            <a:xfrm>
              <a:off x="3352800" y="3048000"/>
              <a:ext cx="671830" cy="762000"/>
            </a:xfrm>
            <a:custGeom>
              <a:avLst/>
              <a:gdLst>
                <a:gd name="T0" fmla="*/ 0 w 671829"/>
                <a:gd name="T1" fmla="*/ 0 h 762000"/>
                <a:gd name="T2" fmla="*/ 671829 w 671829"/>
                <a:gd name="T3" fmla="*/ 762000 h 762000"/>
              </a:gdLst>
              <a:ahLst/>
              <a:cxnLst/>
              <a:rect l="T0" t="T1" r="T2" b="T3"/>
              <a:pathLst>
                <a:path w="671829" h="762000">
                  <a:moveTo>
                    <a:pt x="189229" y="681355"/>
                  </a:moveTo>
                  <a:lnTo>
                    <a:pt x="228271" y="704457"/>
                  </a:lnTo>
                  <a:lnTo>
                    <a:pt x="270221" y="721885"/>
                  </a:lnTo>
                  <a:lnTo>
                    <a:pt x="313871" y="735825"/>
                  </a:lnTo>
                  <a:lnTo>
                    <a:pt x="358016" y="748467"/>
                  </a:lnTo>
                  <a:lnTo>
                    <a:pt x="401447" y="762000"/>
                  </a:lnTo>
                  <a:lnTo>
                    <a:pt x="462010" y="749601"/>
                  </a:lnTo>
                  <a:lnTo>
                    <a:pt x="511428" y="722249"/>
                  </a:lnTo>
                  <a:lnTo>
                    <a:pt x="519056" y="703347"/>
                  </a:lnTo>
                  <a:lnTo>
                    <a:pt x="527399" y="686006"/>
                  </a:lnTo>
                  <a:lnTo>
                    <a:pt x="535503" y="668688"/>
                  </a:lnTo>
                  <a:lnTo>
                    <a:pt x="542416" y="649858"/>
                  </a:lnTo>
                  <a:lnTo>
                    <a:pt x="536216" y="600331"/>
                  </a:lnTo>
                  <a:lnTo>
                    <a:pt x="532923" y="575991"/>
                  </a:lnTo>
                  <a:lnTo>
                    <a:pt x="539042" y="567526"/>
                  </a:lnTo>
                  <a:lnTo>
                    <a:pt x="561078" y="565620"/>
                  </a:lnTo>
                  <a:lnTo>
                    <a:pt x="605536" y="560958"/>
                  </a:lnTo>
                  <a:lnTo>
                    <a:pt x="613537" y="559816"/>
                  </a:lnTo>
                  <a:lnTo>
                    <a:pt x="621538" y="556260"/>
                  </a:lnTo>
                  <a:lnTo>
                    <a:pt x="629665" y="553974"/>
                  </a:lnTo>
                  <a:lnTo>
                    <a:pt x="641274" y="536293"/>
                  </a:lnTo>
                  <a:lnTo>
                    <a:pt x="645382" y="529875"/>
                  </a:lnTo>
                  <a:lnTo>
                    <a:pt x="647346" y="523220"/>
                  </a:lnTo>
                  <a:lnTo>
                    <a:pt x="652526" y="504825"/>
                  </a:lnTo>
                  <a:lnTo>
                    <a:pt x="656974" y="490485"/>
                  </a:lnTo>
                  <a:lnTo>
                    <a:pt x="662305" y="474789"/>
                  </a:lnTo>
                  <a:lnTo>
                    <a:pt x="666777" y="462141"/>
                  </a:lnTo>
                  <a:lnTo>
                    <a:pt x="668654" y="456946"/>
                  </a:lnTo>
                  <a:lnTo>
                    <a:pt x="669313" y="419052"/>
                  </a:lnTo>
                  <a:lnTo>
                    <a:pt x="671734" y="379825"/>
                  </a:lnTo>
                  <a:lnTo>
                    <a:pt x="652526" y="313182"/>
                  </a:lnTo>
                  <a:lnTo>
                    <a:pt x="606250" y="289433"/>
                  </a:lnTo>
                  <a:lnTo>
                    <a:pt x="574548" y="280542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1317" y="214534"/>
                  </a:lnTo>
                  <a:lnTo>
                    <a:pt x="597535" y="192786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66547" y="40894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1"/>
                  </a:lnTo>
                  <a:lnTo>
                    <a:pt x="472439" y="0"/>
                  </a:ln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4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lnTo>
                    <a:pt x="246844" y="8544"/>
                  </a:lnTo>
                  <a:lnTo>
                    <a:pt x="219170" y="21780"/>
                  </a:lnTo>
                  <a:lnTo>
                    <a:pt x="196020" y="42255"/>
                  </a:lnTo>
                  <a:lnTo>
                    <a:pt x="173227" y="72516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4"/>
                  </a:lnTo>
                  <a:lnTo>
                    <a:pt x="51006" y="178514"/>
                  </a:lnTo>
                  <a:lnTo>
                    <a:pt x="32130" y="240791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20" y="305053"/>
                  </a:lnTo>
                  <a:lnTo>
                    <a:pt x="83387" y="328304"/>
                  </a:lnTo>
                  <a:lnTo>
                    <a:pt x="80581" y="339518"/>
                  </a:lnTo>
                  <a:lnTo>
                    <a:pt x="65297" y="345469"/>
                  </a:lnTo>
                  <a:lnTo>
                    <a:pt x="40132" y="352933"/>
                  </a:lnTo>
                  <a:lnTo>
                    <a:pt x="20306" y="381373"/>
                  </a:lnTo>
                  <a:lnTo>
                    <a:pt x="11445" y="393573"/>
                  </a:lnTo>
                  <a:lnTo>
                    <a:pt x="6895" y="403582"/>
                  </a:lnTo>
                  <a:lnTo>
                    <a:pt x="0" y="425450"/>
                  </a:lnTo>
                  <a:lnTo>
                    <a:pt x="1375" y="447061"/>
                  </a:lnTo>
                  <a:lnTo>
                    <a:pt x="3286" y="477567"/>
                  </a:lnTo>
                  <a:lnTo>
                    <a:pt x="16001" y="537590"/>
                  </a:lnTo>
                  <a:lnTo>
                    <a:pt x="44604" y="575153"/>
                  </a:lnTo>
                  <a:lnTo>
                    <a:pt x="84708" y="606821"/>
                  </a:lnTo>
                  <a:lnTo>
                    <a:pt x="129766" y="631942"/>
                  </a:lnTo>
                  <a:lnTo>
                    <a:pt x="173227" y="649858"/>
                  </a:lnTo>
                  <a:lnTo>
                    <a:pt x="179746" y="654744"/>
                  </a:lnTo>
                  <a:lnTo>
                    <a:pt x="183372" y="662939"/>
                  </a:lnTo>
                  <a:lnTo>
                    <a:pt x="185926" y="672468"/>
                  </a:lnTo>
                  <a:lnTo>
                    <a:pt x="189229" y="681355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24583" name="object 17"/>
          <p:cNvSpPr txBox="1">
            <a:spLocks noChangeArrowheads="1"/>
          </p:cNvSpPr>
          <p:nvPr/>
        </p:nvSpPr>
        <p:spPr bwMode="auto">
          <a:xfrm>
            <a:off x="1717858" y="3136153"/>
            <a:ext cx="197644" cy="42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525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75"/>
              </a:spcBef>
            </a:pPr>
            <a:r>
              <a:rPr lang="en-US" altLang="en-US" sz="1350" dirty="0">
                <a:latin typeface="Carlito"/>
                <a:ea typeface="Carlito"/>
                <a:cs typeface="Carlito"/>
              </a:rPr>
              <a:t>C1</a:t>
            </a:r>
          </a:p>
        </p:txBody>
      </p:sp>
      <p:sp>
        <p:nvSpPr>
          <p:cNvPr id="24584" name="object 18"/>
          <p:cNvSpPr txBox="1">
            <a:spLocks noChangeArrowheads="1"/>
          </p:cNvSpPr>
          <p:nvPr/>
        </p:nvSpPr>
        <p:spPr bwMode="auto">
          <a:xfrm>
            <a:off x="3774282" y="2528888"/>
            <a:ext cx="197644" cy="42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525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75"/>
              </a:spcBef>
            </a:pPr>
            <a:r>
              <a:rPr lang="en-US" altLang="en-US" sz="1350">
                <a:latin typeface="Carlito"/>
                <a:ea typeface="Carlito"/>
                <a:cs typeface="Carlito"/>
              </a:rPr>
              <a:t>C4</a:t>
            </a:r>
          </a:p>
        </p:txBody>
      </p:sp>
      <p:sp>
        <p:nvSpPr>
          <p:cNvPr id="24585" name="object 19"/>
          <p:cNvSpPr txBox="1">
            <a:spLocks noChangeArrowheads="1"/>
          </p:cNvSpPr>
          <p:nvPr/>
        </p:nvSpPr>
        <p:spPr bwMode="auto">
          <a:xfrm>
            <a:off x="2571750" y="2400300"/>
            <a:ext cx="197644" cy="42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525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75"/>
              </a:spcBef>
            </a:pPr>
            <a:r>
              <a:rPr lang="en-US" altLang="en-US" sz="1350">
                <a:latin typeface="Carlito"/>
                <a:ea typeface="Carlito"/>
                <a:cs typeface="Carlito"/>
              </a:rPr>
              <a:t>C3</a:t>
            </a:r>
          </a:p>
        </p:txBody>
      </p:sp>
      <p:graphicFrame>
        <p:nvGraphicFramePr>
          <p:cNvPr id="25" name="object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664169"/>
              </p:ext>
            </p:extLst>
          </p:nvPr>
        </p:nvGraphicFramePr>
        <p:xfrm>
          <a:off x="5869845" y="1674402"/>
          <a:ext cx="2353210" cy="1939043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35320">
                  <a:extLst>
                    <a:ext uri="{9D8B030D-6E8A-4147-A177-3AD203B41FA5}">
                      <a16:colId xmlns:a16="http://schemas.microsoft.com/office/drawing/2014/main" val="2197229872"/>
                    </a:ext>
                  </a:extLst>
                </a:gridCol>
                <a:gridCol w="392202">
                  <a:extLst>
                    <a:ext uri="{9D8B030D-6E8A-4147-A177-3AD203B41FA5}">
                      <a16:colId xmlns:a16="http://schemas.microsoft.com/office/drawing/2014/main" val="165120536"/>
                    </a:ext>
                  </a:extLst>
                </a:gridCol>
                <a:gridCol w="392202">
                  <a:extLst>
                    <a:ext uri="{9D8B030D-6E8A-4147-A177-3AD203B41FA5}">
                      <a16:colId xmlns:a16="http://schemas.microsoft.com/office/drawing/2014/main" val="2483533138"/>
                    </a:ext>
                  </a:extLst>
                </a:gridCol>
                <a:gridCol w="470642">
                  <a:extLst>
                    <a:ext uri="{9D8B030D-6E8A-4147-A177-3AD203B41FA5}">
                      <a16:colId xmlns:a16="http://schemas.microsoft.com/office/drawing/2014/main" val="3718044903"/>
                    </a:ext>
                  </a:extLst>
                </a:gridCol>
                <a:gridCol w="470642">
                  <a:extLst>
                    <a:ext uri="{9D8B030D-6E8A-4147-A177-3AD203B41FA5}">
                      <a16:colId xmlns:a16="http://schemas.microsoft.com/office/drawing/2014/main" val="2937463819"/>
                    </a:ext>
                  </a:extLst>
                </a:gridCol>
                <a:gridCol w="366055">
                  <a:extLst>
                    <a:ext uri="{9D8B030D-6E8A-4147-A177-3AD203B41FA5}">
                      <a16:colId xmlns:a16="http://schemas.microsoft.com/office/drawing/2014/main" val="685399393"/>
                    </a:ext>
                  </a:extLst>
                </a:gridCol>
                <a:gridCol w="26147">
                  <a:extLst>
                    <a:ext uri="{9D8B030D-6E8A-4147-A177-3AD203B41FA5}">
                      <a16:colId xmlns:a16="http://schemas.microsoft.com/office/drawing/2014/main" val="389721529"/>
                    </a:ext>
                  </a:extLst>
                </a:gridCol>
              </a:tblGrid>
              <a:tr h="323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65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65100" marR="0" lvl="0" indent="0" algn="l" defTabSz="914400" rtl="0" eaLnBrk="1" fontAlgn="base" latinLnBrk="0" hangingPunct="1">
                        <a:lnSpc>
                          <a:spcPts val="1863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C1</a:t>
                      </a:r>
                    </a:p>
                  </a:txBody>
                  <a:tcPr marL="0" marR="0" marT="23336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00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0013" marR="0" lvl="0" indent="0" algn="l" defTabSz="914400" rtl="0" eaLnBrk="1" fontAlgn="base" latinLnBrk="0" hangingPunct="1">
                        <a:lnSpc>
                          <a:spcPts val="1863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C2</a:t>
                      </a:r>
                    </a:p>
                  </a:txBody>
                  <a:tcPr marL="0" marR="0" marT="23336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165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65100" marR="0" lvl="0" indent="0" algn="l" defTabSz="914400" rtl="0" eaLnBrk="1" fontAlgn="base" latinLnBrk="0" hangingPunct="1">
                        <a:lnSpc>
                          <a:spcPts val="1863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C3</a:t>
                      </a:r>
                    </a:p>
                  </a:txBody>
                  <a:tcPr marL="0" marR="0" marT="23336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65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65100" marR="0" lvl="0" indent="0" algn="l" defTabSz="914400" rtl="0" eaLnBrk="1" fontAlgn="base" latinLnBrk="0" hangingPunct="1">
                        <a:lnSpc>
                          <a:spcPts val="1863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C4</a:t>
                      </a:r>
                    </a:p>
                  </a:txBody>
                  <a:tcPr marL="0" marR="0" marT="23336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ts val="1863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C5</a:t>
                      </a:r>
                    </a:p>
                  </a:txBody>
                  <a:tcPr marL="0" marR="0" marT="23336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727367"/>
                  </a:ext>
                </a:extLst>
              </a:tr>
              <a:tr h="2631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63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C1</a:t>
                      </a:r>
                    </a:p>
                  </a:txBody>
                  <a:tcPr marL="0" marR="0" marT="75724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47458"/>
                  </a:ext>
                </a:extLst>
              </a:tr>
              <a:tr h="3155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63"/>
                        </a:lnSpc>
                        <a:spcBef>
                          <a:spcPts val="1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C2</a:t>
                      </a:r>
                    </a:p>
                  </a:txBody>
                  <a:tcPr marL="0" marR="0" marT="128588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433523"/>
                  </a:ext>
                </a:extLst>
              </a:tr>
              <a:tr h="2631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63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C3</a:t>
                      </a:r>
                    </a:p>
                  </a:txBody>
                  <a:tcPr marL="0" marR="0" marT="7620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9096"/>
                  </a:ext>
                </a:extLst>
              </a:tr>
              <a:tr h="263129">
                <a:tc>
                  <a:txBody>
                    <a:bodyPr/>
                    <a:lstStyle>
                      <a:lvl1pPr marL="31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175" marR="0" lvl="0" indent="0" algn="ctr" defTabSz="914400" rtl="0" eaLnBrk="1" fontAlgn="base" latinLnBrk="0" hangingPunct="1">
                        <a:lnSpc>
                          <a:spcPts val="2038"/>
                        </a:lnSpc>
                        <a:spcBef>
                          <a:spcPts val="6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C4</a:t>
                      </a:r>
                    </a:p>
                  </a:txBody>
                  <a:tcPr marL="0" marR="0" marT="58579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22688"/>
                  </a:ext>
                </a:extLst>
              </a:tr>
              <a:tr h="3155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75"/>
                        </a:lnSpc>
                        <a:spcBef>
                          <a:spcPts val="1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C5</a:t>
                      </a:r>
                    </a:p>
                  </a:txBody>
                  <a:tcPr marL="0" marR="0" marT="127635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20799"/>
                  </a:ext>
                </a:extLst>
              </a:tr>
            </a:tbl>
          </a:graphicData>
        </a:graphic>
      </p:graphicFrame>
      <p:sp>
        <p:nvSpPr>
          <p:cNvPr id="24647" name="object 26"/>
          <p:cNvSpPr>
            <a:spLocks noChangeArrowheads="1"/>
          </p:cNvSpPr>
          <p:nvPr/>
        </p:nvSpPr>
        <p:spPr bwMode="auto">
          <a:xfrm>
            <a:off x="2012495" y="3561269"/>
            <a:ext cx="1885950" cy="971550"/>
          </a:xfrm>
          <a:custGeom>
            <a:avLst/>
            <a:gdLst>
              <a:gd name="T0" fmla="*/ 0 w 2514600"/>
              <a:gd name="T1" fmla="*/ 0 h 1295400"/>
              <a:gd name="T2" fmla="*/ 2514600 w 2514600"/>
              <a:gd name="T3" fmla="*/ 1295400 h 1295400"/>
            </a:gdLst>
            <a:ahLst/>
            <a:cxnLst/>
            <a:rect l="T0" t="T1" r="T2" b="T3"/>
            <a:pathLst>
              <a:path w="2514600" h="1295400">
                <a:moveTo>
                  <a:pt x="0" y="647700"/>
                </a:moveTo>
                <a:lnTo>
                  <a:pt x="6106" y="583449"/>
                </a:lnTo>
                <a:lnTo>
                  <a:pt x="24041" y="520990"/>
                </a:lnTo>
                <a:lnTo>
                  <a:pt x="53228" y="460619"/>
                </a:lnTo>
                <a:lnTo>
                  <a:pt x="93093" y="402633"/>
                </a:lnTo>
                <a:lnTo>
                  <a:pt x="143057" y="347328"/>
                </a:lnTo>
                <a:lnTo>
                  <a:pt x="171647" y="320773"/>
                </a:lnTo>
                <a:lnTo>
                  <a:pt x="202546" y="295001"/>
                </a:lnTo>
                <a:lnTo>
                  <a:pt x="235682" y="270047"/>
                </a:lnTo>
                <a:lnTo>
                  <a:pt x="270983" y="245948"/>
                </a:lnTo>
                <a:lnTo>
                  <a:pt x="308378" y="222743"/>
                </a:lnTo>
                <a:lnTo>
                  <a:pt x="347793" y="200467"/>
                </a:lnTo>
                <a:lnTo>
                  <a:pt x="389157" y="179159"/>
                </a:lnTo>
                <a:lnTo>
                  <a:pt x="432399" y="158854"/>
                </a:lnTo>
                <a:lnTo>
                  <a:pt x="477445" y="139591"/>
                </a:lnTo>
                <a:lnTo>
                  <a:pt x="524225" y="121406"/>
                </a:lnTo>
                <a:lnTo>
                  <a:pt x="572665" y="104337"/>
                </a:lnTo>
                <a:lnTo>
                  <a:pt x="622695" y="88420"/>
                </a:lnTo>
                <a:lnTo>
                  <a:pt x="674241" y="73692"/>
                </a:lnTo>
                <a:lnTo>
                  <a:pt x="727233" y="60191"/>
                </a:lnTo>
                <a:lnTo>
                  <a:pt x="781597" y="47954"/>
                </a:lnTo>
                <a:lnTo>
                  <a:pt x="837263" y="37017"/>
                </a:lnTo>
                <a:lnTo>
                  <a:pt x="894157" y="27419"/>
                </a:lnTo>
                <a:lnTo>
                  <a:pt x="952208" y="19195"/>
                </a:lnTo>
                <a:lnTo>
                  <a:pt x="1011345" y="12384"/>
                </a:lnTo>
                <a:lnTo>
                  <a:pt x="1071494" y="7021"/>
                </a:lnTo>
                <a:lnTo>
                  <a:pt x="1132584" y="3145"/>
                </a:lnTo>
                <a:lnTo>
                  <a:pt x="1194543" y="792"/>
                </a:lnTo>
                <a:lnTo>
                  <a:pt x="1257300" y="0"/>
                </a:lnTo>
                <a:lnTo>
                  <a:pt x="1320056" y="792"/>
                </a:lnTo>
                <a:lnTo>
                  <a:pt x="1382015" y="3145"/>
                </a:lnTo>
                <a:lnTo>
                  <a:pt x="1443105" y="7021"/>
                </a:lnTo>
                <a:lnTo>
                  <a:pt x="1503254" y="12384"/>
                </a:lnTo>
                <a:lnTo>
                  <a:pt x="1562391" y="19195"/>
                </a:lnTo>
                <a:lnTo>
                  <a:pt x="1620442" y="27419"/>
                </a:lnTo>
                <a:lnTo>
                  <a:pt x="1677336" y="37017"/>
                </a:lnTo>
                <a:lnTo>
                  <a:pt x="1733002" y="47954"/>
                </a:lnTo>
                <a:lnTo>
                  <a:pt x="1787366" y="60191"/>
                </a:lnTo>
                <a:lnTo>
                  <a:pt x="1840358" y="73692"/>
                </a:lnTo>
                <a:lnTo>
                  <a:pt x="1891904" y="88420"/>
                </a:lnTo>
                <a:lnTo>
                  <a:pt x="1941934" y="104337"/>
                </a:lnTo>
                <a:lnTo>
                  <a:pt x="1990374" y="121406"/>
                </a:lnTo>
                <a:lnTo>
                  <a:pt x="2037154" y="139591"/>
                </a:lnTo>
                <a:lnTo>
                  <a:pt x="2082200" y="158854"/>
                </a:lnTo>
                <a:lnTo>
                  <a:pt x="2125442" y="179159"/>
                </a:lnTo>
                <a:lnTo>
                  <a:pt x="2166806" y="200467"/>
                </a:lnTo>
                <a:lnTo>
                  <a:pt x="2206221" y="222743"/>
                </a:lnTo>
                <a:lnTo>
                  <a:pt x="2243616" y="245948"/>
                </a:lnTo>
                <a:lnTo>
                  <a:pt x="2278917" y="270047"/>
                </a:lnTo>
                <a:lnTo>
                  <a:pt x="2312053" y="295001"/>
                </a:lnTo>
                <a:lnTo>
                  <a:pt x="2342952" y="320773"/>
                </a:lnTo>
                <a:lnTo>
                  <a:pt x="2371542" y="347328"/>
                </a:lnTo>
                <a:lnTo>
                  <a:pt x="2421506" y="402633"/>
                </a:lnTo>
                <a:lnTo>
                  <a:pt x="2461371" y="460619"/>
                </a:lnTo>
                <a:lnTo>
                  <a:pt x="2490558" y="520990"/>
                </a:lnTo>
                <a:lnTo>
                  <a:pt x="2508493" y="583449"/>
                </a:lnTo>
                <a:lnTo>
                  <a:pt x="2514600" y="647700"/>
                </a:lnTo>
                <a:lnTo>
                  <a:pt x="2513061" y="680026"/>
                </a:lnTo>
                <a:lnTo>
                  <a:pt x="2500968" y="743410"/>
                </a:lnTo>
                <a:lnTo>
                  <a:pt x="2477335" y="804857"/>
                </a:lnTo>
                <a:lnTo>
                  <a:pt x="2442737" y="864070"/>
                </a:lnTo>
                <a:lnTo>
                  <a:pt x="2397751" y="920751"/>
                </a:lnTo>
                <a:lnTo>
                  <a:pt x="2342952" y="974603"/>
                </a:lnTo>
                <a:lnTo>
                  <a:pt x="2312053" y="1000376"/>
                </a:lnTo>
                <a:lnTo>
                  <a:pt x="2278917" y="1025330"/>
                </a:lnTo>
                <a:lnTo>
                  <a:pt x="2243616" y="1049429"/>
                </a:lnTo>
                <a:lnTo>
                  <a:pt x="2206221" y="1072636"/>
                </a:lnTo>
                <a:lnTo>
                  <a:pt x="2166806" y="1094912"/>
                </a:lnTo>
                <a:lnTo>
                  <a:pt x="2125442" y="1116222"/>
                </a:lnTo>
                <a:lnTo>
                  <a:pt x="2082200" y="1136527"/>
                </a:lnTo>
                <a:lnTo>
                  <a:pt x="2037154" y="1155792"/>
                </a:lnTo>
                <a:lnTo>
                  <a:pt x="1990374" y="1173978"/>
                </a:lnTo>
                <a:lnTo>
                  <a:pt x="1941934" y="1191049"/>
                </a:lnTo>
                <a:lnTo>
                  <a:pt x="1891904" y="1206968"/>
                </a:lnTo>
                <a:lnTo>
                  <a:pt x="1840358" y="1221697"/>
                </a:lnTo>
                <a:lnTo>
                  <a:pt x="1787366" y="1235200"/>
                </a:lnTo>
                <a:lnTo>
                  <a:pt x="1733002" y="1247438"/>
                </a:lnTo>
                <a:lnTo>
                  <a:pt x="1677336" y="1258376"/>
                </a:lnTo>
                <a:lnTo>
                  <a:pt x="1620442" y="1267976"/>
                </a:lnTo>
                <a:lnTo>
                  <a:pt x="1562391" y="1276201"/>
                </a:lnTo>
                <a:lnTo>
                  <a:pt x="1503254" y="1283013"/>
                </a:lnTo>
                <a:lnTo>
                  <a:pt x="1443105" y="1288377"/>
                </a:lnTo>
                <a:lnTo>
                  <a:pt x="1382015" y="1292253"/>
                </a:lnTo>
                <a:lnTo>
                  <a:pt x="1320056" y="1294607"/>
                </a:lnTo>
                <a:lnTo>
                  <a:pt x="1257300" y="1295400"/>
                </a:lnTo>
                <a:lnTo>
                  <a:pt x="1194543" y="1294607"/>
                </a:lnTo>
                <a:lnTo>
                  <a:pt x="1132584" y="1292253"/>
                </a:lnTo>
                <a:lnTo>
                  <a:pt x="1071494" y="1288377"/>
                </a:lnTo>
                <a:lnTo>
                  <a:pt x="1011345" y="1283013"/>
                </a:lnTo>
                <a:lnTo>
                  <a:pt x="952208" y="1276201"/>
                </a:lnTo>
                <a:lnTo>
                  <a:pt x="894157" y="1267976"/>
                </a:lnTo>
                <a:lnTo>
                  <a:pt x="837263" y="1258376"/>
                </a:lnTo>
                <a:lnTo>
                  <a:pt x="781597" y="1247438"/>
                </a:lnTo>
                <a:lnTo>
                  <a:pt x="727233" y="1235200"/>
                </a:lnTo>
                <a:lnTo>
                  <a:pt x="674241" y="1221697"/>
                </a:lnTo>
                <a:lnTo>
                  <a:pt x="622695" y="1206968"/>
                </a:lnTo>
                <a:lnTo>
                  <a:pt x="572665" y="1191049"/>
                </a:lnTo>
                <a:lnTo>
                  <a:pt x="524225" y="1173978"/>
                </a:lnTo>
                <a:lnTo>
                  <a:pt x="477445" y="1155792"/>
                </a:lnTo>
                <a:lnTo>
                  <a:pt x="432399" y="1136527"/>
                </a:lnTo>
                <a:lnTo>
                  <a:pt x="389157" y="1116222"/>
                </a:lnTo>
                <a:lnTo>
                  <a:pt x="347793" y="1094912"/>
                </a:lnTo>
                <a:lnTo>
                  <a:pt x="308378" y="1072636"/>
                </a:lnTo>
                <a:lnTo>
                  <a:pt x="270983" y="1049429"/>
                </a:lnTo>
                <a:lnTo>
                  <a:pt x="235682" y="1025330"/>
                </a:lnTo>
                <a:lnTo>
                  <a:pt x="202546" y="1000376"/>
                </a:lnTo>
                <a:lnTo>
                  <a:pt x="171647" y="974603"/>
                </a:lnTo>
                <a:lnTo>
                  <a:pt x="143057" y="948049"/>
                </a:lnTo>
                <a:lnTo>
                  <a:pt x="93093" y="892745"/>
                </a:lnTo>
                <a:lnTo>
                  <a:pt x="53228" y="834761"/>
                </a:lnTo>
                <a:lnTo>
                  <a:pt x="24041" y="774395"/>
                </a:lnTo>
                <a:lnTo>
                  <a:pt x="6106" y="711942"/>
                </a:lnTo>
                <a:lnTo>
                  <a:pt x="0" y="6477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prstDash val="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24653" name="object 62"/>
          <p:cNvSpPr txBox="1">
            <a:spLocks noChangeArrowheads="1"/>
          </p:cNvSpPr>
          <p:nvPr/>
        </p:nvSpPr>
        <p:spPr bwMode="auto">
          <a:xfrm>
            <a:off x="3259932" y="3886200"/>
            <a:ext cx="197644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360"/>
              </a:lnSpc>
            </a:pPr>
            <a:r>
              <a:rPr lang="en-US" altLang="en-US" sz="1350" dirty="0">
                <a:latin typeface="Carlito"/>
                <a:ea typeface="Carlito"/>
                <a:cs typeface="Carlito"/>
              </a:rPr>
              <a:t>C5</a:t>
            </a:r>
          </a:p>
        </p:txBody>
      </p:sp>
      <p:sp>
        <p:nvSpPr>
          <p:cNvPr id="24654" name="object 63"/>
          <p:cNvSpPr txBox="1">
            <a:spLocks noChangeArrowheads="1"/>
          </p:cNvSpPr>
          <p:nvPr/>
        </p:nvSpPr>
        <p:spPr bwMode="auto">
          <a:xfrm>
            <a:off x="2345532" y="3943350"/>
            <a:ext cx="197644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360"/>
              </a:lnSpc>
            </a:pPr>
            <a:r>
              <a:rPr lang="en-US" altLang="en-US" sz="1350">
                <a:latin typeface="Carlito"/>
                <a:ea typeface="Carlito"/>
                <a:cs typeface="Carlito"/>
              </a:rPr>
              <a:t>C2</a:t>
            </a:r>
          </a:p>
        </p:txBody>
      </p:sp>
      <p:sp>
        <p:nvSpPr>
          <p:cNvPr id="73" name="object 2"/>
          <p:cNvSpPr txBox="1">
            <a:spLocks/>
          </p:cNvSpPr>
          <p:nvPr/>
        </p:nvSpPr>
        <p:spPr>
          <a:xfrm>
            <a:off x="-15520" y="916565"/>
            <a:ext cx="9144000" cy="502061"/>
          </a:xfrm>
          <a:prstGeom prst="rect">
            <a:avLst/>
          </a:prstGeom>
        </p:spPr>
        <p:txBody>
          <a:bodyPr wrap="square" lIns="0" tIns="9525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spcBef>
                <a:spcPts val="75"/>
              </a:spcBef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Intermediate Situation</a:t>
            </a:r>
          </a:p>
        </p:txBody>
      </p:sp>
      <p:sp>
        <p:nvSpPr>
          <p:cNvPr id="106" name="object 19"/>
          <p:cNvSpPr txBox="1"/>
          <p:nvPr/>
        </p:nvSpPr>
        <p:spPr>
          <a:xfrm>
            <a:off x="6265070" y="3738413"/>
            <a:ext cx="1957985" cy="286136"/>
          </a:xfrm>
          <a:prstGeom prst="rect">
            <a:avLst/>
          </a:prstGeom>
        </p:spPr>
        <p:txBody>
          <a:bodyPr wrap="square" lIns="0" tIns="9049" rIns="0" bIns="0">
            <a:spAutoFit/>
          </a:bodyPr>
          <a:lstStyle/>
          <a:p>
            <a:pPr marL="9525">
              <a:spcBef>
                <a:spcPts val="75"/>
              </a:spcBef>
              <a:tabLst>
                <a:tab pos="266224" algn="l"/>
                <a:tab pos="266700" algn="l"/>
              </a:tabLst>
              <a:defRPr/>
            </a:pPr>
            <a:r>
              <a:rPr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Distance Matrix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5281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23" y="989451"/>
            <a:ext cx="9144000" cy="502061"/>
          </a:xfrm>
        </p:spPr>
        <p:txBody>
          <a:bodyPr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After Merging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584868"/>
            <a:ext cx="7164288" cy="240931"/>
          </a:xfrm>
          <a:prstGeom prst="rect">
            <a:avLst/>
          </a:prstGeom>
        </p:spPr>
        <p:txBody>
          <a:bodyPr wrap="square" lIns="0" tIns="10001" rIns="0" bIns="0">
            <a:spAutoFit/>
          </a:bodyPr>
          <a:lstStyle/>
          <a:p>
            <a:pPr marL="352425" indent="-342900">
              <a:lnSpc>
                <a:spcPts val="1770"/>
              </a:lnSpc>
              <a:spcBef>
                <a:spcPts val="79"/>
              </a:spcBef>
              <a:buFont typeface="Wingdings" panose="05000000000000000000" pitchFamily="2" charset="2"/>
              <a:buChar char="Ø"/>
              <a:tabLst>
                <a:tab pos="266224" algn="l"/>
                <a:tab pos="266700" algn="l"/>
              </a:tabLst>
              <a:defRPr/>
            </a:pPr>
            <a:r>
              <a:rPr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The question is “How do we update the distance matrix?”</a:t>
            </a:r>
          </a:p>
        </p:txBody>
      </p:sp>
      <p:grpSp>
        <p:nvGrpSpPr>
          <p:cNvPr id="25604" name="object 4"/>
          <p:cNvGrpSpPr>
            <a:grpSpLocks/>
          </p:cNvGrpSpPr>
          <p:nvPr/>
        </p:nvGrpSpPr>
        <p:grpSpPr bwMode="auto">
          <a:xfrm>
            <a:off x="1623870" y="2912944"/>
            <a:ext cx="410765" cy="589360"/>
            <a:chOff x="614435" y="3879850"/>
            <a:chExt cx="548005" cy="786130"/>
          </a:xfrm>
          <a:solidFill>
            <a:srgbClr val="FFFF00"/>
          </a:solidFill>
        </p:grpSpPr>
        <p:sp>
          <p:nvSpPr>
            <p:cNvPr id="25695" name="object 5"/>
            <p:cNvSpPr>
              <a:spLocks noChangeArrowheads="1"/>
            </p:cNvSpPr>
            <p:nvPr/>
          </p:nvSpPr>
          <p:spPr bwMode="auto">
            <a:xfrm>
              <a:off x="620785" y="3886200"/>
              <a:ext cx="535305" cy="773430"/>
            </a:xfrm>
            <a:custGeom>
              <a:avLst/>
              <a:gdLst>
                <a:gd name="T0" fmla="*/ 0 w 535305"/>
                <a:gd name="T1" fmla="*/ 0 h 773429"/>
                <a:gd name="T2" fmla="*/ 535305 w 535305"/>
                <a:gd name="T3" fmla="*/ 773429 h 773429"/>
              </a:gdLst>
              <a:ahLst/>
              <a:cxnLst/>
              <a:rect l="T0" t="T1" r="T2" b="T3"/>
              <a:pathLst>
                <a:path w="535305" h="773429">
                  <a:moveTo>
                    <a:pt x="215293" y="0"/>
                  </a:moveTo>
                  <a:lnTo>
                    <a:pt x="167006" y="12557"/>
                  </a:lnTo>
                  <a:lnTo>
                    <a:pt x="127625" y="40258"/>
                  </a:lnTo>
                  <a:lnTo>
                    <a:pt x="121591" y="59445"/>
                  </a:lnTo>
                  <a:lnTo>
                    <a:pt x="114955" y="77073"/>
                  </a:lnTo>
                  <a:lnTo>
                    <a:pt x="108489" y="94676"/>
                  </a:lnTo>
                  <a:lnTo>
                    <a:pt x="102962" y="113792"/>
                  </a:lnTo>
                  <a:lnTo>
                    <a:pt x="107912" y="164073"/>
                  </a:lnTo>
                  <a:lnTo>
                    <a:pt x="110537" y="188782"/>
                  </a:lnTo>
                  <a:lnTo>
                    <a:pt x="105664" y="197368"/>
                  </a:lnTo>
                  <a:lnTo>
                    <a:pt x="88120" y="199278"/>
                  </a:lnTo>
                  <a:lnTo>
                    <a:pt x="52733" y="203962"/>
                  </a:lnTo>
                  <a:lnTo>
                    <a:pt x="46345" y="205105"/>
                  </a:lnTo>
                  <a:lnTo>
                    <a:pt x="39957" y="208661"/>
                  </a:lnTo>
                  <a:lnTo>
                    <a:pt x="33556" y="211074"/>
                  </a:lnTo>
                  <a:lnTo>
                    <a:pt x="24282" y="228996"/>
                  </a:lnTo>
                  <a:lnTo>
                    <a:pt x="21001" y="235489"/>
                  </a:lnTo>
                  <a:lnTo>
                    <a:pt x="19431" y="242220"/>
                  </a:lnTo>
                  <a:lnTo>
                    <a:pt x="15293" y="260857"/>
                  </a:lnTo>
                  <a:lnTo>
                    <a:pt x="11760" y="275476"/>
                  </a:lnTo>
                  <a:lnTo>
                    <a:pt x="7539" y="291417"/>
                  </a:lnTo>
                  <a:lnTo>
                    <a:pt x="4001" y="304238"/>
                  </a:lnTo>
                  <a:lnTo>
                    <a:pt x="2517" y="309499"/>
                  </a:lnTo>
                  <a:lnTo>
                    <a:pt x="1942" y="347978"/>
                  </a:lnTo>
                  <a:lnTo>
                    <a:pt x="0" y="387778"/>
                  </a:lnTo>
                  <a:lnTo>
                    <a:pt x="15293" y="455294"/>
                  </a:lnTo>
                  <a:lnTo>
                    <a:pt x="52170" y="479504"/>
                  </a:lnTo>
                  <a:lnTo>
                    <a:pt x="77396" y="488569"/>
                  </a:lnTo>
                  <a:lnTo>
                    <a:pt x="73512" y="511264"/>
                  </a:lnTo>
                  <a:lnTo>
                    <a:pt x="68946" y="533447"/>
                  </a:lnTo>
                  <a:lnTo>
                    <a:pt x="59134" y="577469"/>
                  </a:lnTo>
                  <a:lnTo>
                    <a:pt x="59519" y="614221"/>
                  </a:lnTo>
                  <a:lnTo>
                    <a:pt x="60844" y="656320"/>
                  </a:lnTo>
                  <a:lnTo>
                    <a:pt x="67476" y="697537"/>
                  </a:lnTo>
                  <a:lnTo>
                    <a:pt x="96360" y="744130"/>
                  </a:lnTo>
                  <a:lnTo>
                    <a:pt x="146802" y="767207"/>
                  </a:lnTo>
                  <a:lnTo>
                    <a:pt x="158676" y="773049"/>
                  </a:lnTo>
                  <a:lnTo>
                    <a:pt x="175126" y="763658"/>
                  </a:lnTo>
                  <a:lnTo>
                    <a:pt x="187552" y="751268"/>
                  </a:lnTo>
                  <a:lnTo>
                    <a:pt x="198094" y="735544"/>
                  </a:lnTo>
                  <a:lnTo>
                    <a:pt x="208892" y="716152"/>
                  </a:lnTo>
                  <a:lnTo>
                    <a:pt x="387208" y="716152"/>
                  </a:lnTo>
                  <a:lnTo>
                    <a:pt x="397017" y="699643"/>
                  </a:lnTo>
                  <a:lnTo>
                    <a:pt x="400721" y="668097"/>
                  </a:lnTo>
                  <a:lnTo>
                    <a:pt x="397718" y="653108"/>
                  </a:lnTo>
                  <a:lnTo>
                    <a:pt x="399712" y="648189"/>
                  </a:lnTo>
                  <a:lnTo>
                    <a:pt x="465508" y="642619"/>
                  </a:lnTo>
                  <a:lnTo>
                    <a:pt x="494277" y="591962"/>
                  </a:lnTo>
                  <a:lnTo>
                    <a:pt x="509349" y="528827"/>
                  </a:lnTo>
                  <a:lnTo>
                    <a:pt x="504363" y="507486"/>
                  </a:lnTo>
                  <a:lnTo>
                    <a:pt x="499638" y="491347"/>
                  </a:lnTo>
                  <a:lnTo>
                    <a:pt x="492006" y="477660"/>
                  </a:lnTo>
                  <a:lnTo>
                    <a:pt x="478297" y="463676"/>
                  </a:lnTo>
                  <a:lnTo>
                    <a:pt x="468535" y="440074"/>
                  </a:lnTo>
                  <a:lnTo>
                    <a:pt x="470758" y="428688"/>
                  </a:lnTo>
                  <a:lnTo>
                    <a:pt x="482914" y="422636"/>
                  </a:lnTo>
                  <a:lnTo>
                    <a:pt x="502948" y="415036"/>
                  </a:lnTo>
                  <a:lnTo>
                    <a:pt x="518730" y="386187"/>
                  </a:lnTo>
                  <a:lnTo>
                    <a:pt x="525780" y="373792"/>
                  </a:lnTo>
                  <a:lnTo>
                    <a:pt x="529405" y="363636"/>
                  </a:lnTo>
                  <a:lnTo>
                    <a:pt x="534914" y="341502"/>
                  </a:lnTo>
                  <a:lnTo>
                    <a:pt x="532287" y="288559"/>
                  </a:lnTo>
                  <a:lnTo>
                    <a:pt x="522125" y="227711"/>
                  </a:lnTo>
                  <a:lnTo>
                    <a:pt x="499371" y="189551"/>
                  </a:lnTo>
                  <a:lnTo>
                    <a:pt x="467453" y="157416"/>
                  </a:lnTo>
                  <a:lnTo>
                    <a:pt x="431594" y="131949"/>
                  </a:lnTo>
                  <a:lnTo>
                    <a:pt x="397017" y="113792"/>
                  </a:lnTo>
                  <a:lnTo>
                    <a:pt x="391810" y="108791"/>
                  </a:lnTo>
                  <a:lnTo>
                    <a:pt x="388913" y="100456"/>
                  </a:lnTo>
                  <a:lnTo>
                    <a:pt x="386871" y="90789"/>
                  </a:lnTo>
                  <a:lnTo>
                    <a:pt x="384228" y="81787"/>
                  </a:lnTo>
                  <a:lnTo>
                    <a:pt x="344995" y="53488"/>
                  </a:lnTo>
                  <a:lnTo>
                    <a:pt x="302504" y="33321"/>
                  </a:lnTo>
                  <a:lnTo>
                    <a:pt x="258641" y="16940"/>
                  </a:lnTo>
                  <a:lnTo>
                    <a:pt x="215293" y="0"/>
                  </a:lnTo>
                  <a:close/>
                </a:path>
                <a:path w="535305" h="773429">
                  <a:moveTo>
                    <a:pt x="387208" y="716152"/>
                  </a:moveTo>
                  <a:lnTo>
                    <a:pt x="208892" y="716152"/>
                  </a:lnTo>
                  <a:lnTo>
                    <a:pt x="232938" y="734419"/>
                  </a:lnTo>
                  <a:lnTo>
                    <a:pt x="257411" y="749982"/>
                  </a:lnTo>
                  <a:lnTo>
                    <a:pt x="282739" y="762855"/>
                  </a:lnTo>
                  <a:lnTo>
                    <a:pt x="309349" y="773049"/>
                  </a:lnTo>
                  <a:lnTo>
                    <a:pt x="338333" y="764436"/>
                  </a:lnTo>
                  <a:lnTo>
                    <a:pt x="360379" y="751014"/>
                  </a:lnTo>
                  <a:lnTo>
                    <a:pt x="378828" y="730257"/>
                  </a:lnTo>
                  <a:lnTo>
                    <a:pt x="387208" y="716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5696" name="object 6"/>
            <p:cNvSpPr>
              <a:spLocks noChangeArrowheads="1"/>
            </p:cNvSpPr>
            <p:nvPr/>
          </p:nvSpPr>
          <p:spPr bwMode="auto">
            <a:xfrm>
              <a:off x="620785" y="3886200"/>
              <a:ext cx="535305" cy="773430"/>
            </a:xfrm>
            <a:custGeom>
              <a:avLst/>
              <a:gdLst>
                <a:gd name="T0" fmla="*/ 0 w 535305"/>
                <a:gd name="T1" fmla="*/ 0 h 773429"/>
                <a:gd name="T2" fmla="*/ 535305 w 535305"/>
                <a:gd name="T3" fmla="*/ 773429 h 773429"/>
              </a:gdLst>
              <a:ahLst/>
              <a:cxnLst/>
              <a:rect l="T0" t="T1" r="T2" b="T3"/>
              <a:pathLst>
                <a:path w="535305" h="773429">
                  <a:moveTo>
                    <a:pt x="384228" y="81787"/>
                  </a:moveTo>
                  <a:lnTo>
                    <a:pt x="344995" y="53488"/>
                  </a:lnTo>
                  <a:lnTo>
                    <a:pt x="302504" y="33321"/>
                  </a:lnTo>
                  <a:lnTo>
                    <a:pt x="258641" y="16940"/>
                  </a:lnTo>
                  <a:lnTo>
                    <a:pt x="215293" y="0"/>
                  </a:lnTo>
                  <a:lnTo>
                    <a:pt x="167006" y="12557"/>
                  </a:lnTo>
                  <a:lnTo>
                    <a:pt x="127625" y="40258"/>
                  </a:lnTo>
                  <a:lnTo>
                    <a:pt x="121591" y="59445"/>
                  </a:lnTo>
                  <a:lnTo>
                    <a:pt x="114955" y="77073"/>
                  </a:lnTo>
                  <a:lnTo>
                    <a:pt x="108489" y="94676"/>
                  </a:lnTo>
                  <a:lnTo>
                    <a:pt x="102962" y="113792"/>
                  </a:lnTo>
                  <a:lnTo>
                    <a:pt x="107912" y="164073"/>
                  </a:lnTo>
                  <a:lnTo>
                    <a:pt x="110537" y="188782"/>
                  </a:lnTo>
                  <a:lnTo>
                    <a:pt x="105664" y="197368"/>
                  </a:lnTo>
                  <a:lnTo>
                    <a:pt x="88120" y="199278"/>
                  </a:lnTo>
                  <a:lnTo>
                    <a:pt x="52733" y="203962"/>
                  </a:lnTo>
                  <a:lnTo>
                    <a:pt x="46345" y="205105"/>
                  </a:lnTo>
                  <a:lnTo>
                    <a:pt x="39957" y="208661"/>
                  </a:lnTo>
                  <a:lnTo>
                    <a:pt x="33556" y="211074"/>
                  </a:lnTo>
                  <a:lnTo>
                    <a:pt x="24282" y="228996"/>
                  </a:lnTo>
                  <a:lnTo>
                    <a:pt x="21001" y="235489"/>
                  </a:lnTo>
                  <a:lnTo>
                    <a:pt x="19431" y="242220"/>
                  </a:lnTo>
                  <a:lnTo>
                    <a:pt x="15293" y="260857"/>
                  </a:lnTo>
                  <a:lnTo>
                    <a:pt x="11760" y="275476"/>
                  </a:lnTo>
                  <a:lnTo>
                    <a:pt x="7539" y="291417"/>
                  </a:lnTo>
                  <a:lnTo>
                    <a:pt x="4001" y="304238"/>
                  </a:lnTo>
                  <a:lnTo>
                    <a:pt x="2517" y="309499"/>
                  </a:lnTo>
                  <a:lnTo>
                    <a:pt x="1942" y="347978"/>
                  </a:lnTo>
                  <a:lnTo>
                    <a:pt x="0" y="387778"/>
                  </a:lnTo>
                  <a:lnTo>
                    <a:pt x="15293" y="455294"/>
                  </a:lnTo>
                  <a:lnTo>
                    <a:pt x="52170" y="479504"/>
                  </a:lnTo>
                  <a:lnTo>
                    <a:pt x="77396" y="488569"/>
                  </a:lnTo>
                  <a:lnTo>
                    <a:pt x="73512" y="511264"/>
                  </a:lnTo>
                  <a:lnTo>
                    <a:pt x="68946" y="533447"/>
                  </a:lnTo>
                  <a:lnTo>
                    <a:pt x="64039" y="555416"/>
                  </a:lnTo>
                  <a:lnTo>
                    <a:pt x="59134" y="577469"/>
                  </a:lnTo>
                  <a:lnTo>
                    <a:pt x="60844" y="656320"/>
                  </a:lnTo>
                  <a:lnTo>
                    <a:pt x="67476" y="697537"/>
                  </a:lnTo>
                  <a:lnTo>
                    <a:pt x="96360" y="744130"/>
                  </a:lnTo>
                  <a:lnTo>
                    <a:pt x="140401" y="764794"/>
                  </a:lnTo>
                  <a:lnTo>
                    <a:pt x="146802" y="767207"/>
                  </a:lnTo>
                  <a:lnTo>
                    <a:pt x="158676" y="773049"/>
                  </a:lnTo>
                  <a:lnTo>
                    <a:pt x="175126" y="763658"/>
                  </a:lnTo>
                  <a:lnTo>
                    <a:pt x="187552" y="751268"/>
                  </a:lnTo>
                  <a:lnTo>
                    <a:pt x="198094" y="735544"/>
                  </a:lnTo>
                  <a:lnTo>
                    <a:pt x="208892" y="716152"/>
                  </a:lnTo>
                  <a:lnTo>
                    <a:pt x="232938" y="734419"/>
                  </a:lnTo>
                  <a:lnTo>
                    <a:pt x="257411" y="749982"/>
                  </a:lnTo>
                  <a:lnTo>
                    <a:pt x="282739" y="762855"/>
                  </a:lnTo>
                  <a:lnTo>
                    <a:pt x="309349" y="773049"/>
                  </a:lnTo>
                  <a:lnTo>
                    <a:pt x="338333" y="764436"/>
                  </a:lnTo>
                  <a:lnTo>
                    <a:pt x="360379" y="751014"/>
                  </a:lnTo>
                  <a:lnTo>
                    <a:pt x="378828" y="730257"/>
                  </a:lnTo>
                  <a:lnTo>
                    <a:pt x="397017" y="699643"/>
                  </a:lnTo>
                  <a:lnTo>
                    <a:pt x="400721" y="668097"/>
                  </a:lnTo>
                  <a:lnTo>
                    <a:pt x="397718" y="653108"/>
                  </a:lnTo>
                  <a:lnTo>
                    <a:pt x="399712" y="648189"/>
                  </a:lnTo>
                  <a:lnTo>
                    <a:pt x="465508" y="642619"/>
                  </a:lnTo>
                  <a:lnTo>
                    <a:pt x="494277" y="591962"/>
                  </a:lnTo>
                  <a:lnTo>
                    <a:pt x="509349" y="528827"/>
                  </a:lnTo>
                  <a:lnTo>
                    <a:pt x="504363" y="507486"/>
                  </a:lnTo>
                  <a:lnTo>
                    <a:pt x="499638" y="491347"/>
                  </a:lnTo>
                  <a:lnTo>
                    <a:pt x="492006" y="477660"/>
                  </a:lnTo>
                  <a:lnTo>
                    <a:pt x="478297" y="463676"/>
                  </a:lnTo>
                  <a:lnTo>
                    <a:pt x="468535" y="440074"/>
                  </a:lnTo>
                  <a:lnTo>
                    <a:pt x="470758" y="428688"/>
                  </a:lnTo>
                  <a:lnTo>
                    <a:pt x="482914" y="422636"/>
                  </a:lnTo>
                  <a:lnTo>
                    <a:pt x="502948" y="415036"/>
                  </a:lnTo>
                  <a:lnTo>
                    <a:pt x="518730" y="386187"/>
                  </a:lnTo>
                  <a:lnTo>
                    <a:pt x="525780" y="373792"/>
                  </a:lnTo>
                  <a:lnTo>
                    <a:pt x="529405" y="363636"/>
                  </a:lnTo>
                  <a:lnTo>
                    <a:pt x="534914" y="341502"/>
                  </a:lnTo>
                  <a:lnTo>
                    <a:pt x="533814" y="319526"/>
                  </a:lnTo>
                  <a:lnTo>
                    <a:pt x="532287" y="288559"/>
                  </a:lnTo>
                  <a:lnTo>
                    <a:pt x="522125" y="227711"/>
                  </a:lnTo>
                  <a:lnTo>
                    <a:pt x="499371" y="189551"/>
                  </a:lnTo>
                  <a:lnTo>
                    <a:pt x="467453" y="157416"/>
                  </a:lnTo>
                  <a:lnTo>
                    <a:pt x="431594" y="131949"/>
                  </a:lnTo>
                  <a:lnTo>
                    <a:pt x="397017" y="113792"/>
                  </a:lnTo>
                  <a:lnTo>
                    <a:pt x="391810" y="108791"/>
                  </a:lnTo>
                  <a:lnTo>
                    <a:pt x="388913" y="100456"/>
                  </a:lnTo>
                  <a:lnTo>
                    <a:pt x="386871" y="90789"/>
                  </a:lnTo>
                  <a:lnTo>
                    <a:pt x="384228" y="81787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25605" name="object 7"/>
          <p:cNvGrpSpPr>
            <a:grpSpLocks/>
          </p:cNvGrpSpPr>
          <p:nvPr/>
        </p:nvGrpSpPr>
        <p:grpSpPr bwMode="auto">
          <a:xfrm>
            <a:off x="2268141" y="2208410"/>
            <a:ext cx="695325" cy="569119"/>
            <a:chOff x="1517650" y="2736850"/>
            <a:chExt cx="927100" cy="759460"/>
          </a:xfrm>
        </p:grpSpPr>
        <p:sp>
          <p:nvSpPr>
            <p:cNvPr id="25693" name="object 8"/>
            <p:cNvSpPr>
              <a:spLocks noChangeArrowheads="1"/>
            </p:cNvSpPr>
            <p:nvPr/>
          </p:nvSpPr>
          <p:spPr bwMode="auto">
            <a:xfrm>
              <a:off x="1524000" y="2743200"/>
              <a:ext cx="914400" cy="746760"/>
            </a:xfrm>
            <a:custGeom>
              <a:avLst/>
              <a:gdLst>
                <a:gd name="T0" fmla="*/ 0 w 914400"/>
                <a:gd name="T1" fmla="*/ 0 h 746760"/>
                <a:gd name="T2" fmla="*/ 914400 w 914400"/>
                <a:gd name="T3" fmla="*/ 746760 h 746760"/>
              </a:gdLst>
              <a:ahLst/>
              <a:cxnLst/>
              <a:rect l="T0" t="T1" r="T2" b="T3"/>
              <a:pathLst>
                <a:path w="914400" h="746760">
                  <a:moveTo>
                    <a:pt x="403860" y="0"/>
                  </a:moveTo>
                  <a:lnTo>
                    <a:pt x="341312" y="3651"/>
                  </a:lnTo>
                  <a:lnTo>
                    <a:pt x="302311" y="8393"/>
                  </a:lnTo>
                  <a:lnTo>
                    <a:pt x="232623" y="41939"/>
                  </a:lnTo>
                  <a:lnTo>
                    <a:pt x="200456" y="75206"/>
                  </a:lnTo>
                  <a:lnTo>
                    <a:pt x="173136" y="113856"/>
                  </a:lnTo>
                  <a:lnTo>
                    <a:pt x="151058" y="154163"/>
                  </a:lnTo>
                  <a:lnTo>
                    <a:pt x="134619" y="192404"/>
                  </a:lnTo>
                  <a:lnTo>
                    <a:pt x="128706" y="199649"/>
                  </a:lnTo>
                  <a:lnTo>
                    <a:pt x="118840" y="203692"/>
                  </a:lnTo>
                  <a:lnTo>
                    <a:pt x="107402" y="206567"/>
                  </a:lnTo>
                  <a:lnTo>
                    <a:pt x="96774" y="210312"/>
                  </a:lnTo>
                  <a:lnTo>
                    <a:pt x="69055" y="253626"/>
                  </a:lnTo>
                  <a:lnTo>
                    <a:pt x="48152" y="300213"/>
                  </a:lnTo>
                  <a:lnTo>
                    <a:pt x="31430" y="348715"/>
                  </a:lnTo>
                  <a:lnTo>
                    <a:pt x="16258" y="397772"/>
                  </a:lnTo>
                  <a:lnTo>
                    <a:pt x="0" y="446024"/>
                  </a:lnTo>
                  <a:lnTo>
                    <a:pt x="6834" y="486421"/>
                  </a:lnTo>
                  <a:lnTo>
                    <a:pt x="27360" y="537213"/>
                  </a:lnTo>
                  <a:lnTo>
                    <a:pt x="70290" y="576738"/>
                  </a:lnTo>
                  <a:lnTo>
                    <a:pt x="111954" y="595042"/>
                  </a:lnTo>
                  <a:lnTo>
                    <a:pt x="134619" y="602741"/>
                  </a:lnTo>
                  <a:lnTo>
                    <a:pt x="186539" y="596972"/>
                  </a:lnTo>
                  <a:lnTo>
                    <a:pt x="216177" y="592610"/>
                  </a:lnTo>
                  <a:lnTo>
                    <a:pt x="229997" y="593836"/>
                  </a:lnTo>
                  <a:lnTo>
                    <a:pt x="234460" y="604830"/>
                  </a:lnTo>
                  <a:lnTo>
                    <a:pt x="236031" y="629773"/>
                  </a:lnTo>
                  <a:lnTo>
                    <a:pt x="241173" y="672846"/>
                  </a:lnTo>
                  <a:lnTo>
                    <a:pt x="242698" y="679513"/>
                  </a:lnTo>
                  <a:lnTo>
                    <a:pt x="249681" y="699515"/>
                  </a:lnTo>
                  <a:lnTo>
                    <a:pt x="278558" y="717089"/>
                  </a:lnTo>
                  <a:lnTo>
                    <a:pt x="308482" y="725042"/>
                  </a:lnTo>
                  <a:lnTo>
                    <a:pt x="325776" y="729964"/>
                  </a:lnTo>
                  <a:lnTo>
                    <a:pt x="366013" y="742823"/>
                  </a:lnTo>
                  <a:lnTo>
                    <a:pt x="411517" y="743634"/>
                  </a:lnTo>
                  <a:lnTo>
                    <a:pt x="458581" y="746363"/>
                  </a:lnTo>
                  <a:lnTo>
                    <a:pt x="502477" y="742876"/>
                  </a:lnTo>
                  <a:lnTo>
                    <a:pt x="538480" y="725042"/>
                  </a:lnTo>
                  <a:lnTo>
                    <a:pt x="567118" y="673592"/>
                  </a:lnTo>
                  <a:lnTo>
                    <a:pt x="577850" y="638428"/>
                  </a:lnTo>
                  <a:lnTo>
                    <a:pt x="604728" y="643826"/>
                  </a:lnTo>
                  <a:lnTo>
                    <a:pt x="630951" y="650176"/>
                  </a:lnTo>
                  <a:lnTo>
                    <a:pt x="683006" y="663828"/>
                  </a:lnTo>
                  <a:lnTo>
                    <a:pt x="726447" y="663311"/>
                  </a:lnTo>
                  <a:lnTo>
                    <a:pt x="776224" y="661495"/>
                  </a:lnTo>
                  <a:lnTo>
                    <a:pt x="824952" y="652273"/>
                  </a:lnTo>
                  <a:lnTo>
                    <a:pt x="865251" y="629538"/>
                  </a:lnTo>
                  <a:lnTo>
                    <a:pt x="890174" y="592359"/>
                  </a:lnTo>
                  <a:lnTo>
                    <a:pt x="907327" y="542698"/>
                  </a:lnTo>
                  <a:lnTo>
                    <a:pt x="914400" y="525017"/>
                  </a:lnTo>
                  <a:lnTo>
                    <a:pt x="903311" y="502062"/>
                  </a:lnTo>
                  <a:lnTo>
                    <a:pt x="888650" y="484727"/>
                  </a:lnTo>
                  <a:lnTo>
                    <a:pt x="870037" y="470011"/>
                  </a:lnTo>
                  <a:lnTo>
                    <a:pt x="847089" y="454913"/>
                  </a:lnTo>
                  <a:lnTo>
                    <a:pt x="868662" y="421380"/>
                  </a:lnTo>
                  <a:lnTo>
                    <a:pt x="887079" y="387238"/>
                  </a:lnTo>
                  <a:lnTo>
                    <a:pt x="902329" y="351883"/>
                  </a:lnTo>
                  <a:lnTo>
                    <a:pt x="914400" y="314705"/>
                  </a:lnTo>
                  <a:lnTo>
                    <a:pt x="904182" y="274308"/>
                  </a:lnTo>
                  <a:lnTo>
                    <a:pt x="888285" y="243554"/>
                  </a:lnTo>
                  <a:lnTo>
                    <a:pt x="863697" y="217801"/>
                  </a:lnTo>
                  <a:lnTo>
                    <a:pt x="827405" y="192404"/>
                  </a:lnTo>
                  <a:lnTo>
                    <a:pt x="794787" y="186997"/>
                  </a:lnTo>
                  <a:lnTo>
                    <a:pt x="776652" y="189996"/>
                  </a:lnTo>
                  <a:lnTo>
                    <a:pt x="768556" y="191944"/>
                  </a:lnTo>
                  <a:lnTo>
                    <a:pt x="766059" y="183383"/>
                  </a:lnTo>
                  <a:lnTo>
                    <a:pt x="760094" y="96900"/>
                  </a:lnTo>
                  <a:lnTo>
                    <a:pt x="700166" y="56673"/>
                  </a:lnTo>
                  <a:lnTo>
                    <a:pt x="625475" y="35687"/>
                  </a:lnTo>
                  <a:lnTo>
                    <a:pt x="600231" y="42614"/>
                  </a:lnTo>
                  <a:lnTo>
                    <a:pt x="581167" y="49196"/>
                  </a:lnTo>
                  <a:lnTo>
                    <a:pt x="564985" y="59850"/>
                  </a:lnTo>
                  <a:lnTo>
                    <a:pt x="548386" y="78994"/>
                  </a:lnTo>
                  <a:lnTo>
                    <a:pt x="520447" y="92618"/>
                  </a:lnTo>
                  <a:lnTo>
                    <a:pt x="506999" y="89503"/>
                  </a:lnTo>
                  <a:lnTo>
                    <a:pt x="499862" y="72528"/>
                  </a:lnTo>
                  <a:lnTo>
                    <a:pt x="490855" y="44576"/>
                  </a:lnTo>
                  <a:lnTo>
                    <a:pt x="456759" y="22556"/>
                  </a:lnTo>
                  <a:lnTo>
                    <a:pt x="442118" y="12715"/>
                  </a:lnTo>
                  <a:lnTo>
                    <a:pt x="430097" y="7661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5694" name="object 9"/>
            <p:cNvSpPr>
              <a:spLocks noChangeArrowheads="1"/>
            </p:cNvSpPr>
            <p:nvPr/>
          </p:nvSpPr>
          <p:spPr bwMode="auto">
            <a:xfrm>
              <a:off x="1524000" y="2743200"/>
              <a:ext cx="914400" cy="746760"/>
            </a:xfrm>
            <a:custGeom>
              <a:avLst/>
              <a:gdLst>
                <a:gd name="T0" fmla="*/ 0 w 914400"/>
                <a:gd name="T1" fmla="*/ 0 h 746760"/>
                <a:gd name="T2" fmla="*/ 914400 w 914400"/>
                <a:gd name="T3" fmla="*/ 746760 h 746760"/>
              </a:gdLst>
              <a:ahLst/>
              <a:cxnLst/>
              <a:rect l="T0" t="T1" r="T2" b="T3"/>
              <a:pathLst>
                <a:path w="914400" h="746760">
                  <a:moveTo>
                    <a:pt x="96774" y="210312"/>
                  </a:moveTo>
                  <a:lnTo>
                    <a:pt x="69055" y="253626"/>
                  </a:lnTo>
                  <a:lnTo>
                    <a:pt x="48152" y="300213"/>
                  </a:lnTo>
                  <a:lnTo>
                    <a:pt x="31430" y="348715"/>
                  </a:lnTo>
                  <a:lnTo>
                    <a:pt x="16258" y="397772"/>
                  </a:lnTo>
                  <a:lnTo>
                    <a:pt x="0" y="446024"/>
                  </a:lnTo>
                  <a:lnTo>
                    <a:pt x="6834" y="486421"/>
                  </a:lnTo>
                  <a:lnTo>
                    <a:pt x="27360" y="537213"/>
                  </a:lnTo>
                  <a:lnTo>
                    <a:pt x="70290" y="576738"/>
                  </a:lnTo>
                  <a:lnTo>
                    <a:pt x="91122" y="586009"/>
                  </a:lnTo>
                  <a:lnTo>
                    <a:pt x="111954" y="595042"/>
                  </a:lnTo>
                  <a:lnTo>
                    <a:pt x="134619" y="602741"/>
                  </a:lnTo>
                  <a:lnTo>
                    <a:pt x="186539" y="596972"/>
                  </a:lnTo>
                  <a:lnTo>
                    <a:pt x="216177" y="592610"/>
                  </a:lnTo>
                  <a:lnTo>
                    <a:pt x="229997" y="593836"/>
                  </a:lnTo>
                  <a:lnTo>
                    <a:pt x="234460" y="604830"/>
                  </a:lnTo>
                  <a:lnTo>
                    <a:pt x="236031" y="629773"/>
                  </a:lnTo>
                  <a:lnTo>
                    <a:pt x="241173" y="672846"/>
                  </a:lnTo>
                  <a:lnTo>
                    <a:pt x="242698" y="679513"/>
                  </a:lnTo>
                  <a:lnTo>
                    <a:pt x="244903" y="686180"/>
                  </a:lnTo>
                  <a:lnTo>
                    <a:pt x="247370" y="692848"/>
                  </a:lnTo>
                  <a:lnTo>
                    <a:pt x="249681" y="699515"/>
                  </a:lnTo>
                  <a:lnTo>
                    <a:pt x="270889" y="712487"/>
                  </a:lnTo>
                  <a:lnTo>
                    <a:pt x="278558" y="717089"/>
                  </a:lnTo>
                  <a:lnTo>
                    <a:pt x="286490" y="719286"/>
                  </a:lnTo>
                  <a:lnTo>
                    <a:pt x="308482" y="725042"/>
                  </a:lnTo>
                  <a:lnTo>
                    <a:pt x="325776" y="729964"/>
                  </a:lnTo>
                  <a:lnTo>
                    <a:pt x="344630" y="735838"/>
                  </a:lnTo>
                  <a:lnTo>
                    <a:pt x="359792" y="740759"/>
                  </a:lnTo>
                  <a:lnTo>
                    <a:pt x="366013" y="742823"/>
                  </a:lnTo>
                  <a:lnTo>
                    <a:pt x="411517" y="743634"/>
                  </a:lnTo>
                  <a:lnTo>
                    <a:pt x="458581" y="746363"/>
                  </a:lnTo>
                  <a:lnTo>
                    <a:pt x="502477" y="742876"/>
                  </a:lnTo>
                  <a:lnTo>
                    <a:pt x="538480" y="725042"/>
                  </a:lnTo>
                  <a:lnTo>
                    <a:pt x="567118" y="673592"/>
                  </a:lnTo>
                  <a:lnTo>
                    <a:pt x="577850" y="638428"/>
                  </a:lnTo>
                  <a:lnTo>
                    <a:pt x="604728" y="643826"/>
                  </a:lnTo>
                  <a:lnTo>
                    <a:pt x="630951" y="650176"/>
                  </a:lnTo>
                  <a:lnTo>
                    <a:pt x="656913" y="657002"/>
                  </a:lnTo>
                  <a:lnTo>
                    <a:pt x="683006" y="663828"/>
                  </a:lnTo>
                  <a:lnTo>
                    <a:pt x="726447" y="663311"/>
                  </a:lnTo>
                  <a:lnTo>
                    <a:pt x="776224" y="661495"/>
                  </a:lnTo>
                  <a:lnTo>
                    <a:pt x="824952" y="652273"/>
                  </a:lnTo>
                  <a:lnTo>
                    <a:pt x="865251" y="629538"/>
                  </a:lnTo>
                  <a:lnTo>
                    <a:pt x="890174" y="592359"/>
                  </a:lnTo>
                  <a:lnTo>
                    <a:pt x="904620" y="550417"/>
                  </a:lnTo>
                  <a:lnTo>
                    <a:pt x="907327" y="542698"/>
                  </a:lnTo>
                  <a:lnTo>
                    <a:pt x="910558" y="534384"/>
                  </a:lnTo>
                  <a:lnTo>
                    <a:pt x="913264" y="527736"/>
                  </a:lnTo>
                  <a:lnTo>
                    <a:pt x="914400" y="525017"/>
                  </a:lnTo>
                  <a:lnTo>
                    <a:pt x="903311" y="502062"/>
                  </a:lnTo>
                  <a:lnTo>
                    <a:pt x="888650" y="484727"/>
                  </a:lnTo>
                  <a:lnTo>
                    <a:pt x="870037" y="470011"/>
                  </a:lnTo>
                  <a:lnTo>
                    <a:pt x="847089" y="454913"/>
                  </a:lnTo>
                  <a:lnTo>
                    <a:pt x="868662" y="421380"/>
                  </a:lnTo>
                  <a:lnTo>
                    <a:pt x="887079" y="387238"/>
                  </a:lnTo>
                  <a:lnTo>
                    <a:pt x="902329" y="351883"/>
                  </a:lnTo>
                  <a:lnTo>
                    <a:pt x="914400" y="314705"/>
                  </a:lnTo>
                  <a:lnTo>
                    <a:pt x="904182" y="274308"/>
                  </a:lnTo>
                  <a:lnTo>
                    <a:pt x="888285" y="243554"/>
                  </a:lnTo>
                  <a:lnTo>
                    <a:pt x="863697" y="217801"/>
                  </a:lnTo>
                  <a:lnTo>
                    <a:pt x="827405" y="192404"/>
                  </a:lnTo>
                  <a:lnTo>
                    <a:pt x="794787" y="186997"/>
                  </a:lnTo>
                  <a:lnTo>
                    <a:pt x="776652" y="189996"/>
                  </a:lnTo>
                  <a:lnTo>
                    <a:pt x="768556" y="191944"/>
                  </a:lnTo>
                  <a:lnTo>
                    <a:pt x="766059" y="183383"/>
                  </a:lnTo>
                  <a:lnTo>
                    <a:pt x="760094" y="96900"/>
                  </a:lnTo>
                  <a:lnTo>
                    <a:pt x="700166" y="56673"/>
                  </a:lnTo>
                  <a:lnTo>
                    <a:pt x="663493" y="46287"/>
                  </a:lnTo>
                  <a:lnTo>
                    <a:pt x="625475" y="35687"/>
                  </a:lnTo>
                  <a:lnTo>
                    <a:pt x="600231" y="42614"/>
                  </a:lnTo>
                  <a:lnTo>
                    <a:pt x="581167" y="49196"/>
                  </a:lnTo>
                  <a:lnTo>
                    <a:pt x="564985" y="59850"/>
                  </a:lnTo>
                  <a:lnTo>
                    <a:pt x="548386" y="78994"/>
                  </a:lnTo>
                  <a:lnTo>
                    <a:pt x="520447" y="92618"/>
                  </a:lnTo>
                  <a:lnTo>
                    <a:pt x="506999" y="89503"/>
                  </a:lnTo>
                  <a:lnTo>
                    <a:pt x="499862" y="72528"/>
                  </a:lnTo>
                  <a:lnTo>
                    <a:pt x="490855" y="44576"/>
                  </a:lnTo>
                  <a:lnTo>
                    <a:pt x="456759" y="22556"/>
                  </a:lnTo>
                  <a:lnTo>
                    <a:pt x="442118" y="12715"/>
                  </a:lnTo>
                  <a:lnTo>
                    <a:pt x="430097" y="7661"/>
                  </a:lnTo>
                  <a:lnTo>
                    <a:pt x="403860" y="0"/>
                  </a:lnTo>
                  <a:lnTo>
                    <a:pt x="377932" y="1527"/>
                  </a:lnTo>
                  <a:lnTo>
                    <a:pt x="341312" y="3651"/>
                  </a:lnTo>
                  <a:lnTo>
                    <a:pt x="302311" y="8393"/>
                  </a:lnTo>
                  <a:lnTo>
                    <a:pt x="232623" y="41939"/>
                  </a:lnTo>
                  <a:lnTo>
                    <a:pt x="200456" y="75206"/>
                  </a:lnTo>
                  <a:lnTo>
                    <a:pt x="173136" y="113856"/>
                  </a:lnTo>
                  <a:lnTo>
                    <a:pt x="151058" y="154163"/>
                  </a:lnTo>
                  <a:lnTo>
                    <a:pt x="134619" y="192404"/>
                  </a:lnTo>
                  <a:lnTo>
                    <a:pt x="128706" y="199649"/>
                  </a:lnTo>
                  <a:lnTo>
                    <a:pt x="118840" y="203692"/>
                  </a:lnTo>
                  <a:lnTo>
                    <a:pt x="107402" y="206567"/>
                  </a:lnTo>
                  <a:lnTo>
                    <a:pt x="96774" y="210312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25606" name="object 10"/>
          <p:cNvGrpSpPr>
            <a:grpSpLocks/>
          </p:cNvGrpSpPr>
          <p:nvPr/>
        </p:nvGrpSpPr>
        <p:grpSpPr bwMode="auto">
          <a:xfrm>
            <a:off x="3579387" y="2438419"/>
            <a:ext cx="513160" cy="581025"/>
            <a:chOff x="3346450" y="3041650"/>
            <a:chExt cx="684530" cy="774700"/>
          </a:xfrm>
          <a:solidFill>
            <a:srgbClr val="FFFF00"/>
          </a:solidFill>
        </p:grpSpPr>
        <p:sp>
          <p:nvSpPr>
            <p:cNvPr id="25691" name="object 11"/>
            <p:cNvSpPr>
              <a:spLocks noChangeArrowheads="1"/>
            </p:cNvSpPr>
            <p:nvPr/>
          </p:nvSpPr>
          <p:spPr bwMode="auto">
            <a:xfrm>
              <a:off x="3352800" y="3048000"/>
              <a:ext cx="671830" cy="762000"/>
            </a:xfrm>
            <a:custGeom>
              <a:avLst/>
              <a:gdLst>
                <a:gd name="T0" fmla="*/ 0 w 671829"/>
                <a:gd name="T1" fmla="*/ 0 h 762000"/>
                <a:gd name="T2" fmla="*/ 671829 w 671829"/>
                <a:gd name="T3" fmla="*/ 762000 h 762000"/>
              </a:gdLst>
              <a:ahLst/>
              <a:cxnLst/>
              <a:rect l="T0" t="T1" r="T2" b="T3"/>
              <a:pathLst>
                <a:path w="671829" h="762000">
                  <a:moveTo>
                    <a:pt x="283210" y="0"/>
                  </a:moveTo>
                  <a:lnTo>
                    <a:pt x="219170" y="21780"/>
                  </a:lnTo>
                  <a:lnTo>
                    <a:pt x="173227" y="72516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4"/>
                  </a:lnTo>
                  <a:lnTo>
                    <a:pt x="51006" y="178514"/>
                  </a:lnTo>
                  <a:lnTo>
                    <a:pt x="32130" y="240791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20" y="305053"/>
                  </a:lnTo>
                  <a:lnTo>
                    <a:pt x="83387" y="328304"/>
                  </a:lnTo>
                  <a:lnTo>
                    <a:pt x="80581" y="339518"/>
                  </a:lnTo>
                  <a:lnTo>
                    <a:pt x="65297" y="345469"/>
                  </a:lnTo>
                  <a:lnTo>
                    <a:pt x="40132" y="352933"/>
                  </a:lnTo>
                  <a:lnTo>
                    <a:pt x="20306" y="381373"/>
                  </a:lnTo>
                  <a:lnTo>
                    <a:pt x="11445" y="393573"/>
                  </a:lnTo>
                  <a:lnTo>
                    <a:pt x="6895" y="403582"/>
                  </a:lnTo>
                  <a:lnTo>
                    <a:pt x="0" y="425450"/>
                  </a:lnTo>
                  <a:lnTo>
                    <a:pt x="3286" y="477567"/>
                  </a:lnTo>
                  <a:lnTo>
                    <a:pt x="16001" y="537590"/>
                  </a:lnTo>
                  <a:lnTo>
                    <a:pt x="44604" y="575153"/>
                  </a:lnTo>
                  <a:lnTo>
                    <a:pt x="84708" y="606821"/>
                  </a:lnTo>
                  <a:lnTo>
                    <a:pt x="129766" y="631942"/>
                  </a:lnTo>
                  <a:lnTo>
                    <a:pt x="173227" y="649858"/>
                  </a:lnTo>
                  <a:lnTo>
                    <a:pt x="179746" y="654744"/>
                  </a:lnTo>
                  <a:lnTo>
                    <a:pt x="183372" y="662939"/>
                  </a:lnTo>
                  <a:lnTo>
                    <a:pt x="185926" y="672468"/>
                  </a:lnTo>
                  <a:lnTo>
                    <a:pt x="189229" y="681355"/>
                  </a:lnTo>
                  <a:lnTo>
                    <a:pt x="228271" y="704457"/>
                  </a:lnTo>
                  <a:lnTo>
                    <a:pt x="270221" y="721885"/>
                  </a:lnTo>
                  <a:lnTo>
                    <a:pt x="313871" y="735825"/>
                  </a:lnTo>
                  <a:lnTo>
                    <a:pt x="358016" y="748467"/>
                  </a:lnTo>
                  <a:lnTo>
                    <a:pt x="401447" y="762000"/>
                  </a:lnTo>
                  <a:lnTo>
                    <a:pt x="462010" y="749601"/>
                  </a:lnTo>
                  <a:lnTo>
                    <a:pt x="511428" y="722249"/>
                  </a:lnTo>
                  <a:lnTo>
                    <a:pt x="519056" y="703347"/>
                  </a:lnTo>
                  <a:lnTo>
                    <a:pt x="527399" y="686006"/>
                  </a:lnTo>
                  <a:lnTo>
                    <a:pt x="535503" y="668688"/>
                  </a:lnTo>
                  <a:lnTo>
                    <a:pt x="542416" y="649858"/>
                  </a:lnTo>
                  <a:lnTo>
                    <a:pt x="536216" y="600331"/>
                  </a:lnTo>
                  <a:lnTo>
                    <a:pt x="532923" y="575991"/>
                  </a:lnTo>
                  <a:lnTo>
                    <a:pt x="539042" y="567526"/>
                  </a:lnTo>
                  <a:lnTo>
                    <a:pt x="561078" y="565620"/>
                  </a:lnTo>
                  <a:lnTo>
                    <a:pt x="605536" y="560958"/>
                  </a:lnTo>
                  <a:lnTo>
                    <a:pt x="613537" y="559816"/>
                  </a:lnTo>
                  <a:lnTo>
                    <a:pt x="621538" y="556260"/>
                  </a:lnTo>
                  <a:lnTo>
                    <a:pt x="629665" y="553974"/>
                  </a:lnTo>
                  <a:lnTo>
                    <a:pt x="641274" y="536293"/>
                  </a:lnTo>
                  <a:lnTo>
                    <a:pt x="645382" y="529875"/>
                  </a:lnTo>
                  <a:lnTo>
                    <a:pt x="647346" y="523220"/>
                  </a:lnTo>
                  <a:lnTo>
                    <a:pt x="652526" y="504825"/>
                  </a:lnTo>
                  <a:lnTo>
                    <a:pt x="656974" y="490485"/>
                  </a:lnTo>
                  <a:lnTo>
                    <a:pt x="662305" y="474789"/>
                  </a:lnTo>
                  <a:lnTo>
                    <a:pt x="666777" y="462141"/>
                  </a:lnTo>
                  <a:lnTo>
                    <a:pt x="668654" y="456946"/>
                  </a:lnTo>
                  <a:lnTo>
                    <a:pt x="669313" y="419052"/>
                  </a:lnTo>
                  <a:lnTo>
                    <a:pt x="671734" y="379825"/>
                  </a:lnTo>
                  <a:lnTo>
                    <a:pt x="652526" y="313182"/>
                  </a:lnTo>
                  <a:lnTo>
                    <a:pt x="606250" y="289433"/>
                  </a:lnTo>
                  <a:lnTo>
                    <a:pt x="574548" y="280542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7535" y="192786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75831" y="56134"/>
                  </a:lnTo>
                  <a:lnTo>
                    <a:pt x="409448" y="56134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close/>
                </a:path>
                <a:path w="671829" h="762000">
                  <a:moveTo>
                    <a:pt x="472439" y="0"/>
                  </a:move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4"/>
                  </a:lnTo>
                  <a:lnTo>
                    <a:pt x="575831" y="56134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1"/>
                  </a:lnTo>
                  <a:lnTo>
                    <a:pt x="472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5692" name="object 12"/>
            <p:cNvSpPr>
              <a:spLocks noChangeArrowheads="1"/>
            </p:cNvSpPr>
            <p:nvPr/>
          </p:nvSpPr>
          <p:spPr bwMode="auto">
            <a:xfrm>
              <a:off x="3352800" y="3048000"/>
              <a:ext cx="671830" cy="762000"/>
            </a:xfrm>
            <a:custGeom>
              <a:avLst/>
              <a:gdLst>
                <a:gd name="T0" fmla="*/ 0 w 671829"/>
                <a:gd name="T1" fmla="*/ 0 h 762000"/>
                <a:gd name="T2" fmla="*/ 671829 w 671829"/>
                <a:gd name="T3" fmla="*/ 762000 h 762000"/>
              </a:gdLst>
              <a:ahLst/>
              <a:cxnLst/>
              <a:rect l="T0" t="T1" r="T2" b="T3"/>
              <a:pathLst>
                <a:path w="671829" h="762000">
                  <a:moveTo>
                    <a:pt x="189229" y="681355"/>
                  </a:moveTo>
                  <a:lnTo>
                    <a:pt x="228271" y="704457"/>
                  </a:lnTo>
                  <a:lnTo>
                    <a:pt x="270221" y="721885"/>
                  </a:lnTo>
                  <a:lnTo>
                    <a:pt x="313871" y="735825"/>
                  </a:lnTo>
                  <a:lnTo>
                    <a:pt x="358016" y="748467"/>
                  </a:lnTo>
                  <a:lnTo>
                    <a:pt x="401447" y="762000"/>
                  </a:lnTo>
                  <a:lnTo>
                    <a:pt x="462010" y="749601"/>
                  </a:lnTo>
                  <a:lnTo>
                    <a:pt x="511428" y="722249"/>
                  </a:lnTo>
                  <a:lnTo>
                    <a:pt x="519056" y="703347"/>
                  </a:lnTo>
                  <a:lnTo>
                    <a:pt x="527399" y="686006"/>
                  </a:lnTo>
                  <a:lnTo>
                    <a:pt x="535503" y="668688"/>
                  </a:lnTo>
                  <a:lnTo>
                    <a:pt x="542416" y="649858"/>
                  </a:lnTo>
                  <a:lnTo>
                    <a:pt x="536216" y="600331"/>
                  </a:lnTo>
                  <a:lnTo>
                    <a:pt x="532923" y="575991"/>
                  </a:lnTo>
                  <a:lnTo>
                    <a:pt x="539042" y="567526"/>
                  </a:lnTo>
                  <a:lnTo>
                    <a:pt x="561078" y="565620"/>
                  </a:lnTo>
                  <a:lnTo>
                    <a:pt x="605536" y="560958"/>
                  </a:lnTo>
                  <a:lnTo>
                    <a:pt x="613537" y="559816"/>
                  </a:lnTo>
                  <a:lnTo>
                    <a:pt x="621538" y="556260"/>
                  </a:lnTo>
                  <a:lnTo>
                    <a:pt x="629665" y="553974"/>
                  </a:lnTo>
                  <a:lnTo>
                    <a:pt x="641274" y="536293"/>
                  </a:lnTo>
                  <a:lnTo>
                    <a:pt x="645382" y="529875"/>
                  </a:lnTo>
                  <a:lnTo>
                    <a:pt x="647346" y="523220"/>
                  </a:lnTo>
                  <a:lnTo>
                    <a:pt x="652526" y="504825"/>
                  </a:lnTo>
                  <a:lnTo>
                    <a:pt x="656974" y="490485"/>
                  </a:lnTo>
                  <a:lnTo>
                    <a:pt x="662305" y="474789"/>
                  </a:lnTo>
                  <a:lnTo>
                    <a:pt x="666777" y="462141"/>
                  </a:lnTo>
                  <a:lnTo>
                    <a:pt x="668654" y="456946"/>
                  </a:lnTo>
                  <a:lnTo>
                    <a:pt x="669313" y="419052"/>
                  </a:lnTo>
                  <a:lnTo>
                    <a:pt x="671734" y="379825"/>
                  </a:lnTo>
                  <a:lnTo>
                    <a:pt x="652526" y="313182"/>
                  </a:lnTo>
                  <a:lnTo>
                    <a:pt x="606250" y="289433"/>
                  </a:lnTo>
                  <a:lnTo>
                    <a:pt x="574548" y="280542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1317" y="214534"/>
                  </a:lnTo>
                  <a:lnTo>
                    <a:pt x="597535" y="192786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66547" y="40894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1"/>
                  </a:lnTo>
                  <a:lnTo>
                    <a:pt x="472439" y="0"/>
                  </a:ln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4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lnTo>
                    <a:pt x="246844" y="8544"/>
                  </a:lnTo>
                  <a:lnTo>
                    <a:pt x="219170" y="21780"/>
                  </a:lnTo>
                  <a:lnTo>
                    <a:pt x="196020" y="42255"/>
                  </a:lnTo>
                  <a:lnTo>
                    <a:pt x="173227" y="72516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4"/>
                  </a:lnTo>
                  <a:lnTo>
                    <a:pt x="51006" y="178514"/>
                  </a:lnTo>
                  <a:lnTo>
                    <a:pt x="32130" y="240791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20" y="305053"/>
                  </a:lnTo>
                  <a:lnTo>
                    <a:pt x="83387" y="328304"/>
                  </a:lnTo>
                  <a:lnTo>
                    <a:pt x="80581" y="339518"/>
                  </a:lnTo>
                  <a:lnTo>
                    <a:pt x="65297" y="345469"/>
                  </a:lnTo>
                  <a:lnTo>
                    <a:pt x="40132" y="352933"/>
                  </a:lnTo>
                  <a:lnTo>
                    <a:pt x="20306" y="381373"/>
                  </a:lnTo>
                  <a:lnTo>
                    <a:pt x="11445" y="393573"/>
                  </a:lnTo>
                  <a:lnTo>
                    <a:pt x="6895" y="403582"/>
                  </a:lnTo>
                  <a:lnTo>
                    <a:pt x="0" y="425450"/>
                  </a:lnTo>
                  <a:lnTo>
                    <a:pt x="1375" y="447061"/>
                  </a:lnTo>
                  <a:lnTo>
                    <a:pt x="3286" y="477567"/>
                  </a:lnTo>
                  <a:lnTo>
                    <a:pt x="16001" y="537590"/>
                  </a:lnTo>
                  <a:lnTo>
                    <a:pt x="44604" y="575153"/>
                  </a:lnTo>
                  <a:lnTo>
                    <a:pt x="84708" y="606821"/>
                  </a:lnTo>
                  <a:lnTo>
                    <a:pt x="129766" y="631942"/>
                  </a:lnTo>
                  <a:lnTo>
                    <a:pt x="173227" y="649858"/>
                  </a:lnTo>
                  <a:lnTo>
                    <a:pt x="179746" y="654744"/>
                  </a:lnTo>
                  <a:lnTo>
                    <a:pt x="183372" y="662939"/>
                  </a:lnTo>
                  <a:lnTo>
                    <a:pt x="185926" y="672468"/>
                  </a:lnTo>
                  <a:lnTo>
                    <a:pt x="189229" y="681355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25607" name="object 13"/>
          <p:cNvGrpSpPr>
            <a:grpSpLocks/>
          </p:cNvGrpSpPr>
          <p:nvPr/>
        </p:nvGrpSpPr>
        <p:grpSpPr bwMode="auto">
          <a:xfrm>
            <a:off x="2192429" y="3504100"/>
            <a:ext cx="1744265" cy="589360"/>
            <a:chOff x="1338072" y="4946650"/>
            <a:chExt cx="2326005" cy="786130"/>
          </a:xfrm>
          <a:solidFill>
            <a:srgbClr val="FFFF00"/>
          </a:solidFill>
        </p:grpSpPr>
        <p:sp>
          <p:nvSpPr>
            <p:cNvPr id="25689" name="object 14"/>
            <p:cNvSpPr>
              <a:spLocks noChangeArrowheads="1"/>
            </p:cNvSpPr>
            <p:nvPr/>
          </p:nvSpPr>
          <p:spPr bwMode="auto">
            <a:xfrm>
              <a:off x="1344422" y="4953000"/>
              <a:ext cx="2313305" cy="773430"/>
            </a:xfrm>
            <a:custGeom>
              <a:avLst/>
              <a:gdLst>
                <a:gd name="T0" fmla="*/ 0 w 2313304"/>
                <a:gd name="T1" fmla="*/ 0 h 773429"/>
                <a:gd name="T2" fmla="*/ 2313304 w 2313304"/>
                <a:gd name="T3" fmla="*/ 773429 h 773429"/>
              </a:gdLst>
              <a:ahLst/>
              <a:cxnLst/>
              <a:rect l="T0" t="T1" r="T2" b="T3"/>
              <a:pathLst>
                <a:path w="2313304" h="773429">
                  <a:moveTo>
                    <a:pt x="930655" y="0"/>
                  </a:moveTo>
                  <a:lnTo>
                    <a:pt x="860713" y="2933"/>
                  </a:lnTo>
                  <a:lnTo>
                    <a:pt x="805269" y="5772"/>
                  </a:lnTo>
                  <a:lnTo>
                    <a:pt x="760293" y="8864"/>
                  </a:lnTo>
                  <a:lnTo>
                    <a:pt x="721756" y="12557"/>
                  </a:lnTo>
                  <a:lnTo>
                    <a:pt x="647888" y="23127"/>
                  </a:lnTo>
                  <a:lnTo>
                    <a:pt x="604498" y="30700"/>
                  </a:lnTo>
                  <a:lnTo>
                    <a:pt x="551434" y="40258"/>
                  </a:lnTo>
                  <a:lnTo>
                    <a:pt x="525317" y="59445"/>
                  </a:lnTo>
                  <a:lnTo>
                    <a:pt x="496617" y="77073"/>
                  </a:lnTo>
                  <a:lnTo>
                    <a:pt x="468655" y="94676"/>
                  </a:lnTo>
                  <a:lnTo>
                    <a:pt x="444753" y="113792"/>
                  </a:lnTo>
                  <a:lnTo>
                    <a:pt x="454300" y="140420"/>
                  </a:lnTo>
                  <a:lnTo>
                    <a:pt x="464289" y="160701"/>
                  </a:lnTo>
                  <a:lnTo>
                    <a:pt x="472621" y="175520"/>
                  </a:lnTo>
                  <a:lnTo>
                    <a:pt x="477193" y="185766"/>
                  </a:lnTo>
                  <a:lnTo>
                    <a:pt x="415871" y="198759"/>
                  </a:lnTo>
                  <a:lnTo>
                    <a:pt x="370132" y="199447"/>
                  </a:lnTo>
                  <a:lnTo>
                    <a:pt x="308028" y="200885"/>
                  </a:lnTo>
                  <a:lnTo>
                    <a:pt x="227456" y="203962"/>
                  </a:lnTo>
                  <a:lnTo>
                    <a:pt x="144525" y="211074"/>
                  </a:lnTo>
                  <a:lnTo>
                    <a:pt x="90217" y="235489"/>
                  </a:lnTo>
                  <a:lnTo>
                    <a:pt x="65531" y="260857"/>
                  </a:lnTo>
                  <a:lnTo>
                    <a:pt x="50256" y="275476"/>
                  </a:lnTo>
                  <a:lnTo>
                    <a:pt x="32004" y="291417"/>
                  </a:lnTo>
                  <a:lnTo>
                    <a:pt x="10287" y="309499"/>
                  </a:lnTo>
                  <a:lnTo>
                    <a:pt x="9570" y="340048"/>
                  </a:lnTo>
                  <a:lnTo>
                    <a:pt x="1844" y="371956"/>
                  </a:lnTo>
                  <a:lnTo>
                    <a:pt x="0" y="403170"/>
                  </a:lnTo>
                  <a:lnTo>
                    <a:pt x="16931" y="431634"/>
                  </a:lnTo>
                  <a:lnTo>
                    <a:pt x="65531" y="455294"/>
                  </a:lnTo>
                  <a:lnTo>
                    <a:pt x="135844" y="469012"/>
                  </a:lnTo>
                  <a:lnTo>
                    <a:pt x="225028" y="479504"/>
                  </a:lnTo>
                  <a:lnTo>
                    <a:pt x="301615" y="486209"/>
                  </a:lnTo>
                  <a:lnTo>
                    <a:pt x="334136" y="488569"/>
                  </a:lnTo>
                  <a:lnTo>
                    <a:pt x="317382" y="511264"/>
                  </a:lnTo>
                  <a:lnTo>
                    <a:pt x="297640" y="533447"/>
                  </a:lnTo>
                  <a:lnTo>
                    <a:pt x="255143" y="577469"/>
                  </a:lnTo>
                  <a:lnTo>
                    <a:pt x="258532" y="639231"/>
                  </a:lnTo>
                  <a:lnTo>
                    <a:pt x="301399" y="705102"/>
                  </a:lnTo>
                  <a:lnTo>
                    <a:pt x="361822" y="731608"/>
                  </a:lnTo>
                  <a:lnTo>
                    <a:pt x="404746" y="742004"/>
                  </a:lnTo>
                  <a:lnTo>
                    <a:pt x="452017" y="749613"/>
                  </a:lnTo>
                  <a:lnTo>
                    <a:pt x="502311" y="755343"/>
                  </a:lnTo>
                  <a:lnTo>
                    <a:pt x="630701" y="767106"/>
                  </a:lnTo>
                  <a:lnTo>
                    <a:pt x="685672" y="773112"/>
                  </a:lnTo>
                  <a:lnTo>
                    <a:pt x="756844" y="763720"/>
                  </a:lnTo>
                  <a:lnTo>
                    <a:pt x="810609" y="751324"/>
                  </a:lnTo>
                  <a:lnTo>
                    <a:pt x="856230" y="735591"/>
                  </a:lnTo>
                  <a:lnTo>
                    <a:pt x="902970" y="716191"/>
                  </a:lnTo>
                  <a:lnTo>
                    <a:pt x="949093" y="724622"/>
                  </a:lnTo>
                  <a:lnTo>
                    <a:pt x="995371" y="732528"/>
                  </a:lnTo>
                  <a:lnTo>
                    <a:pt x="1041969" y="739906"/>
                  </a:lnTo>
                  <a:lnTo>
                    <a:pt x="1089049" y="746757"/>
                  </a:lnTo>
                  <a:lnTo>
                    <a:pt x="1136776" y="753082"/>
                  </a:lnTo>
                  <a:lnTo>
                    <a:pt x="1185314" y="758880"/>
                  </a:lnTo>
                  <a:lnTo>
                    <a:pt x="1234827" y="764151"/>
                  </a:lnTo>
                  <a:lnTo>
                    <a:pt x="1285480" y="768895"/>
                  </a:lnTo>
                  <a:lnTo>
                    <a:pt x="1337436" y="773112"/>
                  </a:lnTo>
                  <a:lnTo>
                    <a:pt x="1404764" y="769223"/>
                  </a:lnTo>
                  <a:lnTo>
                    <a:pt x="1462787" y="764459"/>
                  </a:lnTo>
                  <a:lnTo>
                    <a:pt x="1513313" y="758499"/>
                  </a:lnTo>
                  <a:lnTo>
                    <a:pt x="1558147" y="751025"/>
                  </a:lnTo>
                  <a:lnTo>
                    <a:pt x="1599092" y="741717"/>
                  </a:lnTo>
                  <a:lnTo>
                    <a:pt x="1637956" y="730255"/>
                  </a:lnTo>
                  <a:lnTo>
                    <a:pt x="1676543" y="716320"/>
                  </a:lnTo>
                  <a:lnTo>
                    <a:pt x="1716659" y="699592"/>
                  </a:lnTo>
                  <a:lnTo>
                    <a:pt x="1733057" y="669491"/>
                  </a:lnTo>
                  <a:lnTo>
                    <a:pt x="1730182" y="663034"/>
                  </a:lnTo>
                  <a:lnTo>
                    <a:pt x="1725711" y="658034"/>
                  </a:lnTo>
                  <a:lnTo>
                    <a:pt x="1718158" y="651618"/>
                  </a:lnTo>
                  <a:lnTo>
                    <a:pt x="1718167" y="649806"/>
                  </a:lnTo>
                  <a:lnTo>
                    <a:pt x="1722757" y="648660"/>
                  </a:lnTo>
                  <a:lnTo>
                    <a:pt x="1733475" y="647983"/>
                  </a:lnTo>
                  <a:lnTo>
                    <a:pt x="1868509" y="646005"/>
                  </a:lnTo>
                  <a:lnTo>
                    <a:pt x="1933032" y="644703"/>
                  </a:lnTo>
                  <a:lnTo>
                    <a:pt x="2012950" y="642683"/>
                  </a:lnTo>
                  <a:lnTo>
                    <a:pt x="2077828" y="624917"/>
                  </a:lnTo>
                  <a:lnTo>
                    <a:pt x="2121261" y="603621"/>
                  </a:lnTo>
                  <a:lnTo>
                    <a:pt x="2151216" y="579823"/>
                  </a:lnTo>
                  <a:lnTo>
                    <a:pt x="2175660" y="554549"/>
                  </a:lnTo>
                  <a:lnTo>
                    <a:pt x="2202561" y="528828"/>
                  </a:lnTo>
                  <a:lnTo>
                    <a:pt x="2181014" y="507486"/>
                  </a:lnTo>
                  <a:lnTo>
                    <a:pt x="2160587" y="491347"/>
                  </a:lnTo>
                  <a:lnTo>
                    <a:pt x="2127587" y="477660"/>
                  </a:lnTo>
                  <a:lnTo>
                    <a:pt x="2068322" y="463677"/>
                  </a:lnTo>
                  <a:lnTo>
                    <a:pt x="2033952" y="446245"/>
                  </a:lnTo>
                  <a:lnTo>
                    <a:pt x="2023951" y="435261"/>
                  </a:lnTo>
                  <a:lnTo>
                    <a:pt x="2035683" y="428688"/>
                  </a:lnTo>
                  <a:lnTo>
                    <a:pt x="2066506" y="424485"/>
                  </a:lnTo>
                  <a:lnTo>
                    <a:pt x="2113783" y="420614"/>
                  </a:lnTo>
                  <a:lnTo>
                    <a:pt x="2174875" y="415036"/>
                  </a:lnTo>
                  <a:lnTo>
                    <a:pt x="2233283" y="390185"/>
                  </a:lnTo>
                  <a:lnTo>
                    <a:pt x="2264559" y="377685"/>
                  </a:lnTo>
                  <a:lnTo>
                    <a:pt x="2280460" y="370257"/>
                  </a:lnTo>
                  <a:lnTo>
                    <a:pt x="2292747" y="360623"/>
                  </a:lnTo>
                  <a:lnTo>
                    <a:pt x="2313178" y="341503"/>
                  </a:lnTo>
                  <a:lnTo>
                    <a:pt x="2301843" y="288559"/>
                  </a:lnTo>
                  <a:lnTo>
                    <a:pt x="2257932" y="227711"/>
                  </a:lnTo>
                  <a:lnTo>
                    <a:pt x="2191185" y="199388"/>
                  </a:lnTo>
                  <a:lnTo>
                    <a:pt x="2148189" y="186371"/>
                  </a:lnTo>
                  <a:lnTo>
                    <a:pt x="2100227" y="174159"/>
                  </a:lnTo>
                  <a:lnTo>
                    <a:pt x="2048384" y="162782"/>
                  </a:lnTo>
                  <a:lnTo>
                    <a:pt x="1993748" y="152271"/>
                  </a:lnTo>
                  <a:lnTo>
                    <a:pt x="1937402" y="142657"/>
                  </a:lnTo>
                  <a:lnTo>
                    <a:pt x="1880435" y="133971"/>
                  </a:lnTo>
                  <a:lnTo>
                    <a:pt x="1823931" y="126245"/>
                  </a:lnTo>
                  <a:lnTo>
                    <a:pt x="1768977" y="119508"/>
                  </a:lnTo>
                  <a:lnTo>
                    <a:pt x="1716659" y="113792"/>
                  </a:lnTo>
                  <a:lnTo>
                    <a:pt x="1694132" y="108791"/>
                  </a:lnTo>
                  <a:lnTo>
                    <a:pt x="1681606" y="100456"/>
                  </a:lnTo>
                  <a:lnTo>
                    <a:pt x="1672796" y="90789"/>
                  </a:lnTo>
                  <a:lnTo>
                    <a:pt x="1661414" y="81787"/>
                  </a:lnTo>
                  <a:lnTo>
                    <a:pt x="1617978" y="73200"/>
                  </a:lnTo>
                  <a:lnTo>
                    <a:pt x="1573119" y="65418"/>
                  </a:lnTo>
                  <a:lnTo>
                    <a:pt x="1526991" y="58359"/>
                  </a:lnTo>
                  <a:lnTo>
                    <a:pt x="1479747" y="51939"/>
                  </a:lnTo>
                  <a:lnTo>
                    <a:pt x="1431544" y="46077"/>
                  </a:lnTo>
                  <a:lnTo>
                    <a:pt x="1382534" y="40690"/>
                  </a:lnTo>
                  <a:lnTo>
                    <a:pt x="1332872" y="35696"/>
                  </a:lnTo>
                  <a:lnTo>
                    <a:pt x="1282714" y="31013"/>
                  </a:lnTo>
                  <a:lnTo>
                    <a:pt x="1029869" y="9369"/>
                  </a:lnTo>
                  <a:lnTo>
                    <a:pt x="979970" y="4817"/>
                  </a:lnTo>
                  <a:lnTo>
                    <a:pt x="9306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5690" name="object 15"/>
            <p:cNvSpPr>
              <a:spLocks noChangeArrowheads="1"/>
            </p:cNvSpPr>
            <p:nvPr/>
          </p:nvSpPr>
          <p:spPr bwMode="auto">
            <a:xfrm>
              <a:off x="1344422" y="4953000"/>
              <a:ext cx="2313305" cy="773430"/>
            </a:xfrm>
            <a:custGeom>
              <a:avLst/>
              <a:gdLst>
                <a:gd name="T0" fmla="*/ 0 w 2313304"/>
                <a:gd name="T1" fmla="*/ 0 h 773429"/>
                <a:gd name="T2" fmla="*/ 2313304 w 2313304"/>
                <a:gd name="T3" fmla="*/ 773429 h 773429"/>
              </a:gdLst>
              <a:ahLst/>
              <a:cxnLst/>
              <a:rect l="T0" t="T1" r="T2" b="T3"/>
              <a:pathLst>
                <a:path w="2313304" h="773429">
                  <a:moveTo>
                    <a:pt x="1661414" y="81787"/>
                  </a:moveTo>
                  <a:lnTo>
                    <a:pt x="1617978" y="73200"/>
                  </a:lnTo>
                  <a:lnTo>
                    <a:pt x="1573119" y="65418"/>
                  </a:lnTo>
                  <a:lnTo>
                    <a:pt x="1526991" y="58359"/>
                  </a:lnTo>
                  <a:lnTo>
                    <a:pt x="1479747" y="51939"/>
                  </a:lnTo>
                  <a:lnTo>
                    <a:pt x="1431544" y="46077"/>
                  </a:lnTo>
                  <a:lnTo>
                    <a:pt x="1382534" y="40690"/>
                  </a:lnTo>
                  <a:lnTo>
                    <a:pt x="1332872" y="35696"/>
                  </a:lnTo>
                  <a:lnTo>
                    <a:pt x="1282714" y="31013"/>
                  </a:lnTo>
                  <a:lnTo>
                    <a:pt x="1232212" y="26558"/>
                  </a:lnTo>
                  <a:lnTo>
                    <a:pt x="1181523" y="22248"/>
                  </a:lnTo>
                  <a:lnTo>
                    <a:pt x="1130799" y="18002"/>
                  </a:lnTo>
                  <a:lnTo>
                    <a:pt x="1080196" y="13736"/>
                  </a:lnTo>
                  <a:lnTo>
                    <a:pt x="1029869" y="9369"/>
                  </a:lnTo>
                  <a:lnTo>
                    <a:pt x="979970" y="4817"/>
                  </a:lnTo>
                  <a:lnTo>
                    <a:pt x="930655" y="0"/>
                  </a:lnTo>
                  <a:lnTo>
                    <a:pt x="860713" y="2933"/>
                  </a:lnTo>
                  <a:lnTo>
                    <a:pt x="805269" y="5772"/>
                  </a:lnTo>
                  <a:lnTo>
                    <a:pt x="760293" y="8864"/>
                  </a:lnTo>
                  <a:lnTo>
                    <a:pt x="721756" y="12557"/>
                  </a:lnTo>
                  <a:lnTo>
                    <a:pt x="647888" y="23127"/>
                  </a:lnTo>
                  <a:lnTo>
                    <a:pt x="604498" y="30700"/>
                  </a:lnTo>
                  <a:lnTo>
                    <a:pt x="551434" y="40258"/>
                  </a:lnTo>
                  <a:lnTo>
                    <a:pt x="525317" y="59445"/>
                  </a:lnTo>
                  <a:lnTo>
                    <a:pt x="496617" y="77073"/>
                  </a:lnTo>
                  <a:lnTo>
                    <a:pt x="468655" y="94676"/>
                  </a:lnTo>
                  <a:lnTo>
                    <a:pt x="444753" y="113792"/>
                  </a:lnTo>
                  <a:lnTo>
                    <a:pt x="454300" y="140420"/>
                  </a:lnTo>
                  <a:lnTo>
                    <a:pt x="464289" y="160701"/>
                  </a:lnTo>
                  <a:lnTo>
                    <a:pt x="472621" y="175520"/>
                  </a:lnTo>
                  <a:lnTo>
                    <a:pt x="477193" y="185766"/>
                  </a:lnTo>
                  <a:lnTo>
                    <a:pt x="415871" y="198759"/>
                  </a:lnTo>
                  <a:lnTo>
                    <a:pt x="370132" y="199447"/>
                  </a:lnTo>
                  <a:lnTo>
                    <a:pt x="308028" y="200885"/>
                  </a:lnTo>
                  <a:lnTo>
                    <a:pt x="227456" y="203962"/>
                  </a:lnTo>
                  <a:lnTo>
                    <a:pt x="206765" y="205216"/>
                  </a:lnTo>
                  <a:lnTo>
                    <a:pt x="186039" y="207041"/>
                  </a:lnTo>
                  <a:lnTo>
                    <a:pt x="165288" y="209105"/>
                  </a:lnTo>
                  <a:lnTo>
                    <a:pt x="144525" y="211074"/>
                  </a:lnTo>
                  <a:lnTo>
                    <a:pt x="104411" y="228996"/>
                  </a:lnTo>
                  <a:lnTo>
                    <a:pt x="90217" y="235489"/>
                  </a:lnTo>
                  <a:lnTo>
                    <a:pt x="83429" y="242220"/>
                  </a:lnTo>
                  <a:lnTo>
                    <a:pt x="65531" y="260857"/>
                  </a:lnTo>
                  <a:lnTo>
                    <a:pt x="50256" y="275476"/>
                  </a:lnTo>
                  <a:lnTo>
                    <a:pt x="32004" y="291417"/>
                  </a:lnTo>
                  <a:lnTo>
                    <a:pt x="16704" y="304238"/>
                  </a:lnTo>
                  <a:lnTo>
                    <a:pt x="10287" y="309499"/>
                  </a:lnTo>
                  <a:lnTo>
                    <a:pt x="9570" y="340048"/>
                  </a:lnTo>
                  <a:lnTo>
                    <a:pt x="1844" y="371956"/>
                  </a:lnTo>
                  <a:lnTo>
                    <a:pt x="0" y="403170"/>
                  </a:lnTo>
                  <a:lnTo>
                    <a:pt x="16931" y="431634"/>
                  </a:lnTo>
                  <a:lnTo>
                    <a:pt x="65531" y="455294"/>
                  </a:lnTo>
                  <a:lnTo>
                    <a:pt x="135844" y="469012"/>
                  </a:lnTo>
                  <a:lnTo>
                    <a:pt x="225028" y="479504"/>
                  </a:lnTo>
                  <a:lnTo>
                    <a:pt x="301615" y="486209"/>
                  </a:lnTo>
                  <a:lnTo>
                    <a:pt x="334136" y="488569"/>
                  </a:lnTo>
                  <a:lnTo>
                    <a:pt x="317382" y="511264"/>
                  </a:lnTo>
                  <a:lnTo>
                    <a:pt x="297640" y="533447"/>
                  </a:lnTo>
                  <a:lnTo>
                    <a:pt x="276397" y="555416"/>
                  </a:lnTo>
                  <a:lnTo>
                    <a:pt x="255143" y="577469"/>
                  </a:lnTo>
                  <a:lnTo>
                    <a:pt x="256740" y="606242"/>
                  </a:lnTo>
                  <a:lnTo>
                    <a:pt x="258532" y="639231"/>
                  </a:lnTo>
                  <a:lnTo>
                    <a:pt x="270194" y="673247"/>
                  </a:lnTo>
                  <a:lnTo>
                    <a:pt x="301399" y="705102"/>
                  </a:lnTo>
                  <a:lnTo>
                    <a:pt x="361822" y="731608"/>
                  </a:lnTo>
                  <a:lnTo>
                    <a:pt x="404746" y="742004"/>
                  </a:lnTo>
                  <a:lnTo>
                    <a:pt x="452017" y="749613"/>
                  </a:lnTo>
                  <a:lnTo>
                    <a:pt x="502311" y="755343"/>
                  </a:lnTo>
                  <a:lnTo>
                    <a:pt x="554306" y="760104"/>
                  </a:lnTo>
                  <a:lnTo>
                    <a:pt x="606679" y="764806"/>
                  </a:lnTo>
                  <a:lnTo>
                    <a:pt x="630701" y="767106"/>
                  </a:lnTo>
                  <a:lnTo>
                    <a:pt x="656558" y="769850"/>
                  </a:lnTo>
                  <a:lnTo>
                    <a:pt x="677223" y="772148"/>
                  </a:lnTo>
                  <a:lnTo>
                    <a:pt x="685672" y="773112"/>
                  </a:lnTo>
                  <a:lnTo>
                    <a:pt x="756844" y="763720"/>
                  </a:lnTo>
                  <a:lnTo>
                    <a:pt x="810609" y="751324"/>
                  </a:lnTo>
                  <a:lnTo>
                    <a:pt x="856230" y="735591"/>
                  </a:lnTo>
                  <a:lnTo>
                    <a:pt x="902970" y="716191"/>
                  </a:lnTo>
                  <a:lnTo>
                    <a:pt x="949093" y="724622"/>
                  </a:lnTo>
                  <a:lnTo>
                    <a:pt x="995371" y="732528"/>
                  </a:lnTo>
                  <a:lnTo>
                    <a:pt x="1041969" y="739906"/>
                  </a:lnTo>
                  <a:lnTo>
                    <a:pt x="1089049" y="746757"/>
                  </a:lnTo>
                  <a:lnTo>
                    <a:pt x="1136776" y="753082"/>
                  </a:lnTo>
                  <a:lnTo>
                    <a:pt x="1185314" y="758880"/>
                  </a:lnTo>
                  <a:lnTo>
                    <a:pt x="1234827" y="764151"/>
                  </a:lnTo>
                  <a:lnTo>
                    <a:pt x="1285480" y="768895"/>
                  </a:lnTo>
                  <a:lnTo>
                    <a:pt x="1337436" y="773112"/>
                  </a:lnTo>
                  <a:lnTo>
                    <a:pt x="1404764" y="769223"/>
                  </a:lnTo>
                  <a:lnTo>
                    <a:pt x="1462787" y="764459"/>
                  </a:lnTo>
                  <a:lnTo>
                    <a:pt x="1513313" y="758499"/>
                  </a:lnTo>
                  <a:lnTo>
                    <a:pt x="1558147" y="751025"/>
                  </a:lnTo>
                  <a:lnTo>
                    <a:pt x="1599092" y="741717"/>
                  </a:lnTo>
                  <a:lnTo>
                    <a:pt x="1637956" y="730255"/>
                  </a:lnTo>
                  <a:lnTo>
                    <a:pt x="1676543" y="716320"/>
                  </a:lnTo>
                  <a:lnTo>
                    <a:pt x="1716659" y="699592"/>
                  </a:lnTo>
                  <a:lnTo>
                    <a:pt x="1733057" y="669491"/>
                  </a:lnTo>
                  <a:lnTo>
                    <a:pt x="1730182" y="663034"/>
                  </a:lnTo>
                  <a:lnTo>
                    <a:pt x="1725711" y="658034"/>
                  </a:lnTo>
                  <a:lnTo>
                    <a:pt x="1721188" y="654295"/>
                  </a:lnTo>
                  <a:lnTo>
                    <a:pt x="1718158" y="651618"/>
                  </a:lnTo>
                  <a:lnTo>
                    <a:pt x="1779470" y="647244"/>
                  </a:lnTo>
                  <a:lnTo>
                    <a:pt x="1817837" y="646786"/>
                  </a:lnTo>
                  <a:lnTo>
                    <a:pt x="1868509" y="646005"/>
                  </a:lnTo>
                  <a:lnTo>
                    <a:pt x="1933032" y="644703"/>
                  </a:lnTo>
                  <a:lnTo>
                    <a:pt x="2012950" y="642683"/>
                  </a:lnTo>
                  <a:lnTo>
                    <a:pt x="2077828" y="624917"/>
                  </a:lnTo>
                  <a:lnTo>
                    <a:pt x="2121261" y="603621"/>
                  </a:lnTo>
                  <a:lnTo>
                    <a:pt x="2151216" y="579823"/>
                  </a:lnTo>
                  <a:lnTo>
                    <a:pt x="2175660" y="554549"/>
                  </a:lnTo>
                  <a:lnTo>
                    <a:pt x="2202561" y="528828"/>
                  </a:lnTo>
                  <a:lnTo>
                    <a:pt x="2181014" y="507486"/>
                  </a:lnTo>
                  <a:lnTo>
                    <a:pt x="2160587" y="491347"/>
                  </a:lnTo>
                  <a:lnTo>
                    <a:pt x="2127587" y="477660"/>
                  </a:lnTo>
                  <a:lnTo>
                    <a:pt x="2068322" y="463677"/>
                  </a:lnTo>
                  <a:lnTo>
                    <a:pt x="2033952" y="446245"/>
                  </a:lnTo>
                  <a:lnTo>
                    <a:pt x="2023951" y="435261"/>
                  </a:lnTo>
                  <a:lnTo>
                    <a:pt x="2035683" y="428688"/>
                  </a:lnTo>
                  <a:lnTo>
                    <a:pt x="2066506" y="424485"/>
                  </a:lnTo>
                  <a:lnTo>
                    <a:pt x="2113783" y="420614"/>
                  </a:lnTo>
                  <a:lnTo>
                    <a:pt x="2174875" y="415036"/>
                  </a:lnTo>
                  <a:lnTo>
                    <a:pt x="2233283" y="390185"/>
                  </a:lnTo>
                  <a:lnTo>
                    <a:pt x="2264559" y="377685"/>
                  </a:lnTo>
                  <a:lnTo>
                    <a:pt x="2280460" y="370257"/>
                  </a:lnTo>
                  <a:lnTo>
                    <a:pt x="2292747" y="360623"/>
                  </a:lnTo>
                  <a:lnTo>
                    <a:pt x="2313178" y="341503"/>
                  </a:lnTo>
                  <a:lnTo>
                    <a:pt x="2308439" y="319526"/>
                  </a:lnTo>
                  <a:lnTo>
                    <a:pt x="2301843" y="288559"/>
                  </a:lnTo>
                  <a:lnTo>
                    <a:pt x="2257932" y="227711"/>
                  </a:lnTo>
                  <a:lnTo>
                    <a:pt x="2191185" y="199388"/>
                  </a:lnTo>
                  <a:lnTo>
                    <a:pt x="2148189" y="186371"/>
                  </a:lnTo>
                  <a:lnTo>
                    <a:pt x="2100227" y="174159"/>
                  </a:lnTo>
                  <a:lnTo>
                    <a:pt x="2048384" y="162782"/>
                  </a:lnTo>
                  <a:lnTo>
                    <a:pt x="1993748" y="152271"/>
                  </a:lnTo>
                  <a:lnTo>
                    <a:pt x="1937402" y="142657"/>
                  </a:lnTo>
                  <a:lnTo>
                    <a:pt x="1880435" y="133971"/>
                  </a:lnTo>
                  <a:lnTo>
                    <a:pt x="1823931" y="126245"/>
                  </a:lnTo>
                  <a:lnTo>
                    <a:pt x="1768977" y="119508"/>
                  </a:lnTo>
                  <a:lnTo>
                    <a:pt x="1716659" y="113792"/>
                  </a:lnTo>
                  <a:lnTo>
                    <a:pt x="1694132" y="108791"/>
                  </a:lnTo>
                  <a:lnTo>
                    <a:pt x="1681606" y="100456"/>
                  </a:lnTo>
                  <a:lnTo>
                    <a:pt x="1672796" y="90789"/>
                  </a:lnTo>
                  <a:lnTo>
                    <a:pt x="1661414" y="81787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25608" name="object 16"/>
          <p:cNvSpPr txBox="1">
            <a:spLocks noChangeArrowheads="1"/>
          </p:cNvSpPr>
          <p:nvPr/>
        </p:nvSpPr>
        <p:spPr bwMode="auto">
          <a:xfrm>
            <a:off x="1730431" y="3027196"/>
            <a:ext cx="197644" cy="42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525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75"/>
              </a:spcBef>
            </a:pPr>
            <a:r>
              <a:rPr lang="en-US" altLang="en-US" sz="1350" dirty="0">
                <a:latin typeface="Carlito"/>
                <a:ea typeface="Carlito"/>
                <a:cs typeface="Carlito"/>
              </a:rPr>
              <a:t>C1</a:t>
            </a:r>
          </a:p>
        </p:txBody>
      </p:sp>
      <p:sp>
        <p:nvSpPr>
          <p:cNvPr id="25609" name="object 17"/>
          <p:cNvSpPr txBox="1">
            <a:spLocks noChangeArrowheads="1"/>
          </p:cNvSpPr>
          <p:nvPr/>
        </p:nvSpPr>
        <p:spPr bwMode="auto">
          <a:xfrm>
            <a:off x="3774282" y="2528888"/>
            <a:ext cx="197644" cy="42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525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75"/>
              </a:spcBef>
            </a:pPr>
            <a:r>
              <a:rPr lang="en-US" altLang="en-US" sz="1350" dirty="0">
                <a:latin typeface="Carlito"/>
                <a:ea typeface="Carlito"/>
                <a:cs typeface="Carlito"/>
              </a:rPr>
              <a:t>C4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676526" y="3582654"/>
            <a:ext cx="564356" cy="425116"/>
          </a:xfrm>
          <a:prstGeom prst="rect">
            <a:avLst/>
          </a:prstGeom>
        </p:spPr>
        <p:txBody>
          <a:bodyPr lIns="0" tIns="9525" rIns="0" bIns="0"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sz="1350" spc="-4" dirty="0">
                <a:latin typeface="Carlito"/>
                <a:cs typeface="Carlito"/>
              </a:rPr>
              <a:t>C2 </a:t>
            </a:r>
            <a:r>
              <a:rPr sz="1350" dirty="0">
                <a:latin typeface="Carlito"/>
                <a:cs typeface="Carlito"/>
              </a:rPr>
              <a:t>U</a:t>
            </a:r>
            <a:r>
              <a:rPr sz="1350" spc="-56" dirty="0">
                <a:latin typeface="Carlito"/>
                <a:cs typeface="Carlito"/>
              </a:rPr>
              <a:t> </a:t>
            </a:r>
            <a:r>
              <a:rPr sz="1350" dirty="0">
                <a:latin typeface="Carlito"/>
                <a:cs typeface="Carlito"/>
              </a:rPr>
              <a:t>C5</a:t>
            </a:r>
          </a:p>
        </p:txBody>
      </p:sp>
      <p:sp>
        <p:nvSpPr>
          <p:cNvPr id="25611" name="object 19"/>
          <p:cNvSpPr txBox="1">
            <a:spLocks noChangeArrowheads="1"/>
          </p:cNvSpPr>
          <p:nvPr/>
        </p:nvSpPr>
        <p:spPr bwMode="auto">
          <a:xfrm>
            <a:off x="2516982" y="2243138"/>
            <a:ext cx="197644" cy="42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525" rIns="0" bIns="0">
            <a:spAutoFit/>
          </a:bodyPr>
          <a:lstStyle>
            <a:lvl1pPr marL="127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75"/>
              </a:spcBef>
            </a:pPr>
            <a:r>
              <a:rPr lang="en-US" altLang="en-US" sz="1350" dirty="0">
                <a:latin typeface="Carlito"/>
                <a:ea typeface="Carlito"/>
                <a:cs typeface="Carlito"/>
              </a:rPr>
              <a:t>C3</a:t>
            </a:r>
          </a:p>
        </p:txBody>
      </p:sp>
      <p:graphicFrame>
        <p:nvGraphicFramePr>
          <p:cNvPr id="21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48303"/>
              </p:ext>
            </p:extLst>
          </p:nvPr>
        </p:nvGraphicFramePr>
        <p:xfrm>
          <a:off x="6668378" y="1554472"/>
          <a:ext cx="2287211" cy="2119487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80766">
                  <a:extLst>
                    <a:ext uri="{9D8B030D-6E8A-4147-A177-3AD203B41FA5}">
                      <a16:colId xmlns:a16="http://schemas.microsoft.com/office/drawing/2014/main" val="4263272437"/>
                    </a:ext>
                  </a:extLst>
                </a:gridCol>
                <a:gridCol w="326617">
                  <a:extLst>
                    <a:ext uri="{9D8B030D-6E8A-4147-A177-3AD203B41FA5}">
                      <a16:colId xmlns:a16="http://schemas.microsoft.com/office/drawing/2014/main" val="64632731"/>
                    </a:ext>
                  </a:extLst>
                </a:gridCol>
                <a:gridCol w="668386">
                  <a:extLst>
                    <a:ext uri="{9D8B030D-6E8A-4147-A177-3AD203B41FA5}">
                      <a16:colId xmlns:a16="http://schemas.microsoft.com/office/drawing/2014/main" val="572666364"/>
                    </a:ext>
                  </a:extLst>
                </a:gridCol>
                <a:gridCol w="384659">
                  <a:extLst>
                    <a:ext uri="{9D8B030D-6E8A-4147-A177-3AD203B41FA5}">
                      <a16:colId xmlns:a16="http://schemas.microsoft.com/office/drawing/2014/main" val="1596653653"/>
                    </a:ext>
                  </a:extLst>
                </a:gridCol>
                <a:gridCol w="426783">
                  <a:extLst>
                    <a:ext uri="{9D8B030D-6E8A-4147-A177-3AD203B41FA5}">
                      <a16:colId xmlns:a16="http://schemas.microsoft.com/office/drawing/2014/main" val="2590601011"/>
                    </a:ext>
                  </a:extLst>
                </a:gridCol>
              </a:tblGrid>
              <a:tr h="485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ts val="205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C1</a:t>
                      </a:r>
                    </a:p>
                  </a:txBody>
                  <a:tcPr marL="0" marR="0" marT="23336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666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66688" marR="0" lvl="0" indent="0" algn="ctr" defTabSz="914400" rtl="0" eaLnBrk="1" fontAlgn="base" latinLnBrk="0" hangingPunct="1">
                        <a:lnSpc>
                          <a:spcPts val="1675"/>
                        </a:lnSpc>
                        <a:spcBef>
                          <a:spcPts val="6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C2U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C5</a:t>
                      </a:r>
                    </a:p>
                  </a:txBody>
                  <a:tcPr marL="0" marR="0" marT="58579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5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C3</a:t>
                      </a:r>
                    </a:p>
                  </a:txBody>
                  <a:tcPr marL="0" marR="0" marT="23336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5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C4</a:t>
                      </a:r>
                    </a:p>
                  </a:txBody>
                  <a:tcPr marL="0" marR="0" marT="23336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16007"/>
                  </a:ext>
                </a:extLst>
              </a:tr>
              <a:tr h="305925">
                <a:tc>
                  <a:txBody>
                    <a:bodyPr/>
                    <a:lstStyle>
                      <a:lvl1pPr marL="142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4288" marR="0" lvl="0" indent="0" algn="ctr" defTabSz="914400" rtl="0" eaLnBrk="1" fontAlgn="base" latinLnBrk="0" hangingPunct="1">
                        <a:lnSpc>
                          <a:spcPts val="2050"/>
                        </a:lnSpc>
                        <a:spcBef>
                          <a:spcPts val="8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C1</a:t>
                      </a:r>
                    </a:p>
                  </a:txBody>
                  <a:tcPr marL="0" marR="0" marT="80486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88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88913" marR="0" lvl="0" indent="0" algn="ctr" defTabSz="914400" rtl="0" eaLnBrk="1" fontAlgn="base" latinLnBrk="0" hangingPunct="1">
                        <a:lnSpc>
                          <a:spcPts val="2050"/>
                        </a:lnSpc>
                        <a:spcBef>
                          <a:spcPts val="8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?</a:t>
                      </a:r>
                    </a:p>
                  </a:txBody>
                  <a:tcPr marL="0" marR="0" marT="80486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78579"/>
                  </a:ext>
                </a:extLst>
              </a:tr>
              <a:tr h="594829">
                <a:tc>
                  <a:txBody>
                    <a:bodyPr/>
                    <a:lstStyle>
                      <a:lvl1pPr marL="47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47625" marR="0" lvl="0" indent="0" algn="ctr" defTabSz="914400" rtl="0" eaLnBrk="1" fontAlgn="base" latinLnBrk="0" hangingPunct="1">
                        <a:lnSpc>
                          <a:spcPts val="2050"/>
                        </a:lnSpc>
                        <a:spcBef>
                          <a:spcPts val="14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C2 U C5</a:t>
                      </a:r>
                    </a:p>
                  </a:txBody>
                  <a:tcPr marL="0" marR="0" marT="137636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603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60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?</a:t>
                      </a:r>
                    </a:p>
                  </a:txBody>
                  <a:tcPr marL="0" marR="0" marT="80486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2349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349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?</a:t>
                      </a:r>
                    </a:p>
                  </a:txBody>
                  <a:tcPr marL="0" marR="0" marT="80486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?</a:t>
                      </a:r>
                    </a:p>
                  </a:txBody>
                  <a:tcPr marL="0" marR="0" marT="80486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?</a:t>
                      </a:r>
                    </a:p>
                  </a:txBody>
                  <a:tcPr marL="0" marR="0" marT="80486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75635"/>
                  </a:ext>
                </a:extLst>
              </a:tr>
              <a:tr h="299305">
                <a:tc>
                  <a:txBody>
                    <a:bodyPr/>
                    <a:lstStyle>
                      <a:lvl1pPr marL="142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4288" marR="0" lvl="0" indent="0" algn="ctr" defTabSz="914400" rtl="0" eaLnBrk="1" fontAlgn="base" latinLnBrk="0" hangingPunct="1">
                        <a:lnSpc>
                          <a:spcPts val="2050"/>
                        </a:lnSpc>
                        <a:spcBef>
                          <a:spcPts val="8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C3</a:t>
                      </a:r>
                    </a:p>
                  </a:txBody>
                  <a:tcPr marL="0" marR="0" marT="80486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88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88913" marR="0" lvl="0" indent="0" algn="ctr" defTabSz="914400" rtl="0" eaLnBrk="1" fontAlgn="base" latinLnBrk="0" hangingPunct="1">
                        <a:lnSpc>
                          <a:spcPts val="2050"/>
                        </a:lnSpc>
                        <a:spcBef>
                          <a:spcPts val="8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?</a:t>
                      </a:r>
                    </a:p>
                  </a:txBody>
                  <a:tcPr marL="0" marR="0" marT="80486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65082"/>
                  </a:ext>
                </a:extLst>
              </a:tr>
              <a:tr h="302701">
                <a:tc>
                  <a:txBody>
                    <a:bodyPr/>
                    <a:lstStyle>
                      <a:lvl1pPr marL="142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4288" marR="0" lvl="0" indent="0" algn="ctr" defTabSz="914400" rtl="0" eaLnBrk="1" fontAlgn="base" latinLnBrk="0" hangingPunct="1">
                        <a:lnSpc>
                          <a:spcPts val="1450"/>
                        </a:lnSpc>
                        <a:spcBef>
                          <a:spcPts val="14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C4</a:t>
                      </a:r>
                    </a:p>
                  </a:txBody>
                  <a:tcPr marL="0" marR="0" marT="137636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88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88913" marR="0" lvl="0" indent="0" algn="ctr" defTabSz="914400" rtl="0" eaLnBrk="1" fontAlgn="base" latinLnBrk="0" hangingPunct="1">
                        <a:lnSpc>
                          <a:spcPts val="2050"/>
                        </a:lnSpc>
                        <a:spcBef>
                          <a:spcPts val="8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?</a:t>
                      </a:r>
                    </a:p>
                  </a:txBody>
                  <a:tcPr marL="0" marR="0" marT="80486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213457"/>
                  </a:ext>
                </a:extLst>
              </a:tr>
            </a:tbl>
          </a:graphicData>
        </a:graphic>
      </p:graphicFrame>
      <p:sp>
        <p:nvSpPr>
          <p:cNvPr id="62" name="object 19"/>
          <p:cNvSpPr txBox="1"/>
          <p:nvPr/>
        </p:nvSpPr>
        <p:spPr>
          <a:xfrm>
            <a:off x="7132171" y="3868160"/>
            <a:ext cx="1957985" cy="286136"/>
          </a:xfrm>
          <a:prstGeom prst="rect">
            <a:avLst/>
          </a:prstGeom>
        </p:spPr>
        <p:txBody>
          <a:bodyPr wrap="square" lIns="0" tIns="9049" rIns="0" bIns="0">
            <a:spAutoFit/>
          </a:bodyPr>
          <a:lstStyle/>
          <a:p>
            <a:pPr marL="9525">
              <a:spcBef>
                <a:spcPts val="75"/>
              </a:spcBef>
              <a:tabLst>
                <a:tab pos="266224" algn="l"/>
                <a:tab pos="266700" algn="l"/>
              </a:tabLst>
              <a:defRPr/>
            </a:pPr>
            <a:r>
              <a:rPr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Distance Matrix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4368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876589"/>
            <a:ext cx="9143999" cy="502061"/>
          </a:xfrm>
        </p:spPr>
        <p:txBody>
          <a:bodyPr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How to Define Inter-Cluster Distance</a:t>
            </a: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?</a:t>
            </a:r>
            <a:endParaRPr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1660" y="815578"/>
            <a:ext cx="129778" cy="378950"/>
          </a:xfrm>
          <a:prstGeom prst="rect">
            <a:avLst/>
          </a:prstGeom>
        </p:spPr>
        <p:txBody>
          <a:bodyPr lIns="0" tIns="9525" rIns="0" bIns="0"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sz="1200" dirty="0">
                <a:latin typeface="Carlito"/>
                <a:cs typeface="Carlito"/>
              </a:rPr>
              <a:t>.</a:t>
            </a:r>
            <a:r>
              <a:rPr sz="1200" spc="-64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6691" name="object 6"/>
          <p:cNvSpPr>
            <a:spLocks noChangeArrowheads="1"/>
          </p:cNvSpPr>
          <p:nvPr/>
        </p:nvSpPr>
        <p:spPr bwMode="auto">
          <a:xfrm flipV="1">
            <a:off x="1842213" y="2187611"/>
            <a:ext cx="900359" cy="45719"/>
          </a:xfrm>
          <a:custGeom>
            <a:avLst/>
            <a:gdLst>
              <a:gd name="T0" fmla="*/ 0 w 1066800"/>
              <a:gd name="T1" fmla="*/ 0 h 76200"/>
              <a:gd name="T2" fmla="*/ 1066800 w 1066800"/>
              <a:gd name="T3" fmla="*/ 76200 h 76200"/>
            </a:gdLst>
            <a:ahLst/>
            <a:cxnLst/>
            <a:rect l="T0" t="T1" r="T2" b="T3"/>
            <a:pathLst>
              <a:path w="1066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63500" y="50800"/>
                </a:lnTo>
                <a:lnTo>
                  <a:pt x="63500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066800" h="76200">
                <a:moveTo>
                  <a:pt x="990600" y="0"/>
                </a:moveTo>
                <a:lnTo>
                  <a:pt x="990600" y="76200"/>
                </a:lnTo>
                <a:lnTo>
                  <a:pt x="1041400" y="50800"/>
                </a:lnTo>
                <a:lnTo>
                  <a:pt x="1003300" y="50800"/>
                </a:lnTo>
                <a:lnTo>
                  <a:pt x="1003300" y="25400"/>
                </a:lnTo>
                <a:lnTo>
                  <a:pt x="1041400" y="25400"/>
                </a:lnTo>
                <a:lnTo>
                  <a:pt x="990600" y="0"/>
                </a:lnTo>
                <a:close/>
              </a:path>
              <a:path w="1066800" h="76200">
                <a:moveTo>
                  <a:pt x="76200" y="25400"/>
                </a:moveTo>
                <a:lnTo>
                  <a:pt x="63500" y="25400"/>
                </a:lnTo>
                <a:lnTo>
                  <a:pt x="63500" y="50800"/>
                </a:lnTo>
                <a:lnTo>
                  <a:pt x="76200" y="50800"/>
                </a:lnTo>
                <a:lnTo>
                  <a:pt x="76200" y="25400"/>
                </a:lnTo>
                <a:close/>
              </a:path>
              <a:path w="1066800" h="76200">
                <a:moveTo>
                  <a:pt x="990600" y="25400"/>
                </a:moveTo>
                <a:lnTo>
                  <a:pt x="76200" y="25400"/>
                </a:lnTo>
                <a:lnTo>
                  <a:pt x="76200" y="50800"/>
                </a:lnTo>
                <a:lnTo>
                  <a:pt x="990600" y="50800"/>
                </a:lnTo>
                <a:lnTo>
                  <a:pt x="990600" y="25400"/>
                </a:lnTo>
                <a:close/>
              </a:path>
              <a:path w="1066800" h="76200">
                <a:moveTo>
                  <a:pt x="1041400" y="25400"/>
                </a:moveTo>
                <a:lnTo>
                  <a:pt x="1003300" y="25400"/>
                </a:lnTo>
                <a:lnTo>
                  <a:pt x="1003300" y="50800"/>
                </a:lnTo>
                <a:lnTo>
                  <a:pt x="1041400" y="50800"/>
                </a:lnTo>
                <a:lnTo>
                  <a:pt x="1066800" y="38100"/>
                </a:lnTo>
                <a:lnTo>
                  <a:pt x="1041400" y="254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7" name="object 7"/>
          <p:cNvSpPr txBox="1"/>
          <p:nvPr/>
        </p:nvSpPr>
        <p:spPr>
          <a:xfrm>
            <a:off x="1905245" y="1859897"/>
            <a:ext cx="810386" cy="225062"/>
          </a:xfrm>
          <a:prstGeom prst="rect">
            <a:avLst/>
          </a:prstGeom>
        </p:spPr>
        <p:txBody>
          <a:bodyPr wrap="square" lIns="0" tIns="9525" rIns="0" bIns="0"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sz="1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Distance?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2931" y="2731732"/>
            <a:ext cx="5105400" cy="1740861"/>
          </a:xfrm>
          <a:prstGeom prst="rect">
            <a:avLst/>
          </a:prstGeom>
        </p:spPr>
        <p:txBody>
          <a:bodyPr wrap="square" lIns="0" tIns="47625" rIns="0" bIns="0">
            <a:spAutoFit/>
          </a:bodyPr>
          <a:lstStyle/>
          <a:p>
            <a:pPr marL="351949" indent="-342900">
              <a:spcBef>
                <a:spcPts val="375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  <a:tabLst>
                <a:tab pos="266700" algn="l"/>
                <a:tab pos="267176" algn="l"/>
              </a:tabLst>
              <a:defRPr/>
            </a:pPr>
            <a:r>
              <a:rPr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MIN</a:t>
            </a:r>
          </a:p>
          <a:p>
            <a:pPr marL="351949" indent="-342900">
              <a:spcBef>
                <a:spcPts val="304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  <a:tabLst>
                <a:tab pos="266700" algn="l"/>
                <a:tab pos="267176" algn="l"/>
              </a:tabLst>
              <a:defRPr/>
            </a:pPr>
            <a:r>
              <a:rPr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MAX</a:t>
            </a:r>
          </a:p>
          <a:p>
            <a:pPr marL="351949" indent="-342900">
              <a:spcBef>
                <a:spcPts val="3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  <a:tabLst>
                <a:tab pos="266700" algn="l"/>
                <a:tab pos="267176" algn="l"/>
              </a:tabLst>
              <a:defRPr/>
            </a:pPr>
            <a:r>
              <a:rPr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Group Average</a:t>
            </a:r>
          </a:p>
          <a:p>
            <a:pPr marL="351949" indent="-342900">
              <a:spcBef>
                <a:spcPts val="3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  <a:tabLst>
                <a:tab pos="266700" algn="l"/>
                <a:tab pos="267176" algn="l"/>
              </a:tabLst>
              <a:defRPr/>
            </a:pPr>
            <a:r>
              <a:rPr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Distance Between Centroids</a:t>
            </a:r>
          </a:p>
          <a:p>
            <a:pPr marL="351949" indent="-342900">
              <a:spcBef>
                <a:spcPts val="3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  <a:tabLst>
                <a:tab pos="266700" algn="l"/>
                <a:tab pos="267176" algn="l"/>
              </a:tabLst>
              <a:defRPr/>
            </a:pPr>
            <a:r>
              <a:rPr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……</a:t>
            </a:r>
          </a:p>
        </p:txBody>
      </p:sp>
      <p:sp>
        <p:nvSpPr>
          <p:cNvPr id="26703" name="object 10"/>
          <p:cNvSpPr>
            <a:spLocks noChangeArrowheads="1"/>
          </p:cNvSpPr>
          <p:nvPr/>
        </p:nvSpPr>
        <p:spPr bwMode="auto">
          <a:xfrm>
            <a:off x="843904" y="1417875"/>
            <a:ext cx="1037037" cy="1344214"/>
          </a:xfrm>
          <a:custGeom>
            <a:avLst/>
            <a:gdLst>
              <a:gd name="T0" fmla="*/ 0 w 1383030"/>
              <a:gd name="T1" fmla="*/ 0 h 1791970"/>
              <a:gd name="T2" fmla="*/ 1383030 w 1383030"/>
              <a:gd name="T3" fmla="*/ 1791970 h 1791970"/>
            </a:gdLst>
            <a:ahLst/>
            <a:cxnLst/>
            <a:rect l="T0" t="T1" r="T2" b="T3"/>
            <a:pathLst>
              <a:path w="1383030" h="1791970">
                <a:moveTo>
                  <a:pt x="146329" y="504571"/>
                </a:moveTo>
                <a:lnTo>
                  <a:pt x="127373" y="546791"/>
                </a:lnTo>
                <a:lnTo>
                  <a:pt x="110603" y="590684"/>
                </a:lnTo>
                <a:lnTo>
                  <a:pt x="95733" y="636016"/>
                </a:lnTo>
                <a:lnTo>
                  <a:pt x="82475" y="682554"/>
                </a:lnTo>
                <a:lnTo>
                  <a:pt x="70543" y="730066"/>
                </a:lnTo>
                <a:lnTo>
                  <a:pt x="59648" y="778319"/>
                </a:lnTo>
                <a:lnTo>
                  <a:pt x="49505" y="827080"/>
                </a:lnTo>
                <a:lnTo>
                  <a:pt x="39825" y="876116"/>
                </a:lnTo>
                <a:lnTo>
                  <a:pt x="30322" y="925194"/>
                </a:lnTo>
                <a:lnTo>
                  <a:pt x="20708" y="974082"/>
                </a:lnTo>
                <a:lnTo>
                  <a:pt x="10696" y="1022547"/>
                </a:lnTo>
                <a:lnTo>
                  <a:pt x="0" y="1070355"/>
                </a:lnTo>
                <a:lnTo>
                  <a:pt x="6961" y="1139880"/>
                </a:lnTo>
                <a:lnTo>
                  <a:pt x="13982" y="1191325"/>
                </a:lnTo>
                <a:lnTo>
                  <a:pt x="22534" y="1232074"/>
                </a:lnTo>
                <a:lnTo>
                  <a:pt x="34091" y="1269510"/>
                </a:lnTo>
                <a:lnTo>
                  <a:pt x="50125" y="1311018"/>
                </a:lnTo>
                <a:lnTo>
                  <a:pt x="72110" y="1363979"/>
                </a:lnTo>
                <a:lnTo>
                  <a:pt x="106369" y="1384147"/>
                </a:lnTo>
                <a:lnTo>
                  <a:pt x="137847" y="1406350"/>
                </a:lnTo>
                <a:lnTo>
                  <a:pt x="169328" y="1428005"/>
                </a:lnTo>
                <a:lnTo>
                  <a:pt x="203593" y="1446529"/>
                </a:lnTo>
                <a:lnTo>
                  <a:pt x="251178" y="1439133"/>
                </a:lnTo>
                <a:lnTo>
                  <a:pt x="287415" y="1431397"/>
                </a:lnTo>
                <a:lnTo>
                  <a:pt x="313892" y="1424947"/>
                </a:lnTo>
                <a:lnTo>
                  <a:pt x="332196" y="1421408"/>
                </a:lnTo>
                <a:lnTo>
                  <a:pt x="355417" y="1468872"/>
                </a:lnTo>
                <a:lnTo>
                  <a:pt x="356657" y="1504269"/>
                </a:lnTo>
                <a:lnTo>
                  <a:pt x="359246" y="1552329"/>
                </a:lnTo>
                <a:lnTo>
                  <a:pt x="364769" y="1614677"/>
                </a:lnTo>
                <a:lnTo>
                  <a:pt x="367055" y="1630755"/>
                </a:lnTo>
                <a:lnTo>
                  <a:pt x="370336" y="1646809"/>
                </a:lnTo>
                <a:lnTo>
                  <a:pt x="374015" y="1662862"/>
                </a:lnTo>
                <a:lnTo>
                  <a:pt x="377494" y="1678939"/>
                </a:lnTo>
                <a:lnTo>
                  <a:pt x="409599" y="1710025"/>
                </a:lnTo>
                <a:lnTo>
                  <a:pt x="421227" y="1721024"/>
                </a:lnTo>
                <a:lnTo>
                  <a:pt x="433255" y="1726285"/>
                </a:lnTo>
                <a:lnTo>
                  <a:pt x="466559" y="1740153"/>
                </a:lnTo>
                <a:lnTo>
                  <a:pt x="492671" y="1751984"/>
                </a:lnTo>
                <a:lnTo>
                  <a:pt x="521166" y="1766125"/>
                </a:lnTo>
                <a:lnTo>
                  <a:pt x="544094" y="1777980"/>
                </a:lnTo>
                <a:lnTo>
                  <a:pt x="553504" y="1782952"/>
                </a:lnTo>
                <a:lnTo>
                  <a:pt x="598748" y="1782763"/>
                </a:lnTo>
                <a:lnTo>
                  <a:pt x="646112" y="1787492"/>
                </a:lnTo>
                <a:lnTo>
                  <a:pt x="693472" y="1791366"/>
                </a:lnTo>
                <a:lnTo>
                  <a:pt x="738708" y="1788616"/>
                </a:lnTo>
                <a:lnTo>
                  <a:pt x="779699" y="1773469"/>
                </a:lnTo>
                <a:lnTo>
                  <a:pt x="814324" y="1740153"/>
                </a:lnTo>
                <a:lnTo>
                  <a:pt x="838827" y="1685682"/>
                </a:lnTo>
                <a:lnTo>
                  <a:pt x="857567" y="1616614"/>
                </a:lnTo>
                <a:lnTo>
                  <a:pt x="869545" y="1557309"/>
                </a:lnTo>
                <a:lnTo>
                  <a:pt x="873760" y="1532127"/>
                </a:lnTo>
                <a:lnTo>
                  <a:pt x="914409" y="1545157"/>
                </a:lnTo>
                <a:lnTo>
                  <a:pt x="954071" y="1560449"/>
                </a:lnTo>
                <a:lnTo>
                  <a:pt x="993328" y="1576883"/>
                </a:lnTo>
                <a:lnTo>
                  <a:pt x="1032763" y="1593341"/>
                </a:lnTo>
                <a:lnTo>
                  <a:pt x="1068510" y="1592141"/>
                </a:lnTo>
                <a:lnTo>
                  <a:pt x="1108941" y="1591949"/>
                </a:lnTo>
                <a:lnTo>
                  <a:pt x="1151972" y="1590042"/>
                </a:lnTo>
                <a:lnTo>
                  <a:pt x="1195523" y="1583697"/>
                </a:lnTo>
                <a:lnTo>
                  <a:pt x="1237513" y="1570189"/>
                </a:lnTo>
                <a:lnTo>
                  <a:pt x="1275859" y="1546795"/>
                </a:lnTo>
                <a:lnTo>
                  <a:pt x="1308481" y="1510791"/>
                </a:lnTo>
                <a:lnTo>
                  <a:pt x="1330894" y="1468645"/>
                </a:lnTo>
                <a:lnTo>
                  <a:pt x="1346152" y="1421653"/>
                </a:lnTo>
                <a:lnTo>
                  <a:pt x="1357433" y="1371828"/>
                </a:lnTo>
                <a:lnTo>
                  <a:pt x="1367917" y="1321180"/>
                </a:lnTo>
                <a:lnTo>
                  <a:pt x="1372006" y="1302561"/>
                </a:lnTo>
                <a:lnTo>
                  <a:pt x="1376918" y="1282525"/>
                </a:lnTo>
                <a:lnTo>
                  <a:pt x="1381043" y="1266513"/>
                </a:lnTo>
                <a:lnTo>
                  <a:pt x="1382776" y="1259966"/>
                </a:lnTo>
                <a:lnTo>
                  <a:pt x="1365932" y="1204886"/>
                </a:lnTo>
                <a:lnTo>
                  <a:pt x="1343755" y="1163272"/>
                </a:lnTo>
                <a:lnTo>
                  <a:pt x="1315624" y="1127968"/>
                </a:lnTo>
                <a:lnTo>
                  <a:pt x="1280922" y="1091819"/>
                </a:lnTo>
                <a:lnTo>
                  <a:pt x="1300126" y="1045891"/>
                </a:lnTo>
                <a:lnTo>
                  <a:pt x="1317787" y="999696"/>
                </a:lnTo>
                <a:lnTo>
                  <a:pt x="1333899" y="952969"/>
                </a:lnTo>
                <a:lnTo>
                  <a:pt x="1348459" y="905442"/>
                </a:lnTo>
                <a:lnTo>
                  <a:pt x="1361461" y="856848"/>
                </a:lnTo>
                <a:lnTo>
                  <a:pt x="1372901" y="806922"/>
                </a:lnTo>
                <a:lnTo>
                  <a:pt x="1382776" y="755396"/>
                </a:lnTo>
                <a:lnTo>
                  <a:pt x="1374694" y="696436"/>
                </a:lnTo>
                <a:lnTo>
                  <a:pt x="1364467" y="646621"/>
                </a:lnTo>
                <a:lnTo>
                  <a:pt x="1351238" y="603866"/>
                </a:lnTo>
                <a:lnTo>
                  <a:pt x="1334153" y="566088"/>
                </a:lnTo>
                <a:lnTo>
                  <a:pt x="1312355" y="531202"/>
                </a:lnTo>
                <a:lnTo>
                  <a:pt x="1284991" y="497124"/>
                </a:lnTo>
                <a:lnTo>
                  <a:pt x="1251204" y="461772"/>
                </a:lnTo>
                <a:lnTo>
                  <a:pt x="1207400" y="448933"/>
                </a:lnTo>
                <a:lnTo>
                  <a:pt x="1192062" y="449842"/>
                </a:lnTo>
                <a:lnTo>
                  <a:pt x="1180395" y="453256"/>
                </a:lnTo>
                <a:lnTo>
                  <a:pt x="1171872" y="457390"/>
                </a:lnTo>
                <a:lnTo>
                  <a:pt x="1165965" y="460459"/>
                </a:lnTo>
                <a:lnTo>
                  <a:pt x="1162145" y="460676"/>
                </a:lnTo>
                <a:lnTo>
                  <a:pt x="1159883" y="456258"/>
                </a:lnTo>
                <a:lnTo>
                  <a:pt x="1158653" y="445418"/>
                </a:lnTo>
                <a:lnTo>
                  <a:pt x="1157925" y="426371"/>
                </a:lnTo>
                <a:lnTo>
                  <a:pt x="1157172" y="397332"/>
                </a:lnTo>
                <a:lnTo>
                  <a:pt x="1155865" y="356516"/>
                </a:lnTo>
                <a:lnTo>
                  <a:pt x="1153476" y="302137"/>
                </a:lnTo>
                <a:lnTo>
                  <a:pt x="1149477" y="232410"/>
                </a:lnTo>
                <a:lnTo>
                  <a:pt x="1117685" y="182187"/>
                </a:lnTo>
                <a:lnTo>
                  <a:pt x="1079608" y="148563"/>
                </a:lnTo>
                <a:lnTo>
                  <a:pt x="1037069" y="125370"/>
                </a:lnTo>
                <a:lnTo>
                  <a:pt x="991891" y="106438"/>
                </a:lnTo>
                <a:lnTo>
                  <a:pt x="945895" y="85598"/>
                </a:lnTo>
                <a:lnTo>
                  <a:pt x="907657" y="102296"/>
                </a:lnTo>
                <a:lnTo>
                  <a:pt x="878776" y="118125"/>
                </a:lnTo>
                <a:lnTo>
                  <a:pt x="854277" y="143694"/>
                </a:lnTo>
                <a:lnTo>
                  <a:pt x="829183" y="189611"/>
                </a:lnTo>
                <a:lnTo>
                  <a:pt x="793277" y="219198"/>
                </a:lnTo>
                <a:lnTo>
                  <a:pt x="772947" y="222220"/>
                </a:lnTo>
                <a:lnTo>
                  <a:pt x="761883" y="202193"/>
                </a:lnTo>
                <a:lnTo>
                  <a:pt x="753775" y="162634"/>
                </a:lnTo>
                <a:lnTo>
                  <a:pt x="742315" y="107061"/>
                </a:lnTo>
                <a:lnTo>
                  <a:pt x="703403" y="67680"/>
                </a:lnTo>
                <a:lnTo>
                  <a:pt x="681336" y="43941"/>
                </a:lnTo>
                <a:lnTo>
                  <a:pt x="668575" y="30575"/>
                </a:lnTo>
                <a:lnTo>
                  <a:pt x="657582" y="22309"/>
                </a:lnTo>
                <a:lnTo>
                  <a:pt x="640817" y="13874"/>
                </a:lnTo>
                <a:lnTo>
                  <a:pt x="610743" y="0"/>
                </a:lnTo>
                <a:lnTo>
                  <a:pt x="571489" y="3669"/>
                </a:lnTo>
                <a:lnTo>
                  <a:pt x="516126" y="8778"/>
                </a:lnTo>
                <a:lnTo>
                  <a:pt x="457179" y="20198"/>
                </a:lnTo>
                <a:lnTo>
                  <a:pt x="407174" y="42799"/>
                </a:lnTo>
                <a:lnTo>
                  <a:pt x="378686" y="68486"/>
                </a:lnTo>
                <a:lnTo>
                  <a:pt x="351801" y="100758"/>
                </a:lnTo>
                <a:lnTo>
                  <a:pt x="326595" y="138497"/>
                </a:lnTo>
                <a:lnTo>
                  <a:pt x="303146" y="180584"/>
                </a:lnTo>
                <a:lnTo>
                  <a:pt x="281528" y="225901"/>
                </a:lnTo>
                <a:lnTo>
                  <a:pt x="261819" y="273328"/>
                </a:lnTo>
                <a:lnTo>
                  <a:pt x="244095" y="321747"/>
                </a:lnTo>
                <a:lnTo>
                  <a:pt x="228432" y="370040"/>
                </a:lnTo>
                <a:lnTo>
                  <a:pt x="214906" y="417088"/>
                </a:lnTo>
                <a:lnTo>
                  <a:pt x="203593" y="461772"/>
                </a:lnTo>
                <a:lnTo>
                  <a:pt x="194646" y="479228"/>
                </a:lnTo>
                <a:lnTo>
                  <a:pt x="179733" y="488934"/>
                </a:lnTo>
                <a:lnTo>
                  <a:pt x="162434" y="495758"/>
                </a:lnTo>
                <a:lnTo>
                  <a:pt x="146329" y="504571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24" name="object 11"/>
          <p:cNvSpPr>
            <a:spLocks noChangeArrowheads="1"/>
          </p:cNvSpPr>
          <p:nvPr/>
        </p:nvSpPr>
        <p:spPr bwMode="auto">
          <a:xfrm>
            <a:off x="1638118" y="2487888"/>
            <a:ext cx="66660" cy="666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25" name="object 12"/>
          <p:cNvSpPr>
            <a:spLocks noChangeArrowheads="1"/>
          </p:cNvSpPr>
          <p:nvPr/>
        </p:nvSpPr>
        <p:spPr bwMode="auto">
          <a:xfrm>
            <a:off x="1580981" y="1916287"/>
            <a:ext cx="66660" cy="666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26" name="object 13"/>
          <p:cNvSpPr>
            <a:spLocks noChangeArrowheads="1"/>
          </p:cNvSpPr>
          <p:nvPr/>
        </p:nvSpPr>
        <p:spPr bwMode="auto">
          <a:xfrm>
            <a:off x="952474" y="2259248"/>
            <a:ext cx="66660" cy="666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27" name="object 14"/>
          <p:cNvSpPr>
            <a:spLocks noChangeArrowheads="1"/>
          </p:cNvSpPr>
          <p:nvPr/>
        </p:nvSpPr>
        <p:spPr bwMode="auto">
          <a:xfrm>
            <a:off x="1751249" y="2143784"/>
            <a:ext cx="66660" cy="66687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29" name="object 12"/>
          <p:cNvSpPr>
            <a:spLocks noChangeArrowheads="1"/>
          </p:cNvSpPr>
          <p:nvPr/>
        </p:nvSpPr>
        <p:spPr bwMode="auto">
          <a:xfrm>
            <a:off x="1733381" y="2068687"/>
            <a:ext cx="66660" cy="666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30" name="object 13"/>
          <p:cNvSpPr>
            <a:spLocks noChangeArrowheads="1"/>
          </p:cNvSpPr>
          <p:nvPr/>
        </p:nvSpPr>
        <p:spPr bwMode="auto">
          <a:xfrm>
            <a:off x="1104874" y="2411648"/>
            <a:ext cx="66660" cy="666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1800"/>
          </a:p>
        </p:txBody>
      </p:sp>
      <p:grpSp>
        <p:nvGrpSpPr>
          <p:cNvPr id="3" name="Group 2"/>
          <p:cNvGrpSpPr/>
          <p:nvPr/>
        </p:nvGrpSpPr>
        <p:grpSpPr>
          <a:xfrm>
            <a:off x="2700249" y="1632047"/>
            <a:ext cx="1257300" cy="1343028"/>
            <a:chOff x="2752412" y="1685922"/>
            <a:chExt cx="1257300" cy="1343028"/>
          </a:xfrm>
        </p:grpSpPr>
        <p:sp>
          <p:nvSpPr>
            <p:cNvPr id="26698" name="object 16"/>
            <p:cNvSpPr>
              <a:spLocks noChangeArrowheads="1"/>
            </p:cNvSpPr>
            <p:nvPr/>
          </p:nvSpPr>
          <p:spPr bwMode="auto">
            <a:xfrm>
              <a:off x="2752412" y="1685922"/>
              <a:ext cx="1257300" cy="1343028"/>
            </a:xfrm>
            <a:custGeom>
              <a:avLst/>
              <a:gdLst>
                <a:gd name="T0" fmla="*/ 0 w 1676400"/>
                <a:gd name="T1" fmla="*/ 0 h 1791335"/>
                <a:gd name="T2" fmla="*/ 1676400 w 1676400"/>
                <a:gd name="T3" fmla="*/ 1791335 h 1791335"/>
              </a:gdLst>
              <a:ahLst/>
              <a:cxnLst/>
              <a:rect l="T0" t="T1" r="T2" b="T3"/>
              <a:pathLst>
                <a:path w="1676400" h="1791335">
                  <a:moveTo>
                    <a:pt x="177419" y="1286764"/>
                  </a:moveTo>
                  <a:lnTo>
                    <a:pt x="154442" y="1244544"/>
                  </a:lnTo>
                  <a:lnTo>
                    <a:pt x="134114" y="1200651"/>
                  </a:lnTo>
                  <a:lnTo>
                    <a:pt x="116085" y="1155319"/>
                  </a:lnTo>
                  <a:lnTo>
                    <a:pt x="100010" y="1108781"/>
                  </a:lnTo>
                  <a:lnTo>
                    <a:pt x="85539" y="1061269"/>
                  </a:lnTo>
                  <a:lnTo>
                    <a:pt x="72326" y="1013016"/>
                  </a:lnTo>
                  <a:lnTo>
                    <a:pt x="60023" y="964255"/>
                  </a:lnTo>
                  <a:lnTo>
                    <a:pt x="48283" y="915219"/>
                  </a:lnTo>
                  <a:lnTo>
                    <a:pt x="36758" y="866140"/>
                  </a:lnTo>
                  <a:lnTo>
                    <a:pt x="25101" y="817252"/>
                  </a:lnTo>
                  <a:lnTo>
                    <a:pt x="12964" y="768788"/>
                  </a:lnTo>
                  <a:lnTo>
                    <a:pt x="0" y="720979"/>
                  </a:lnTo>
                  <a:lnTo>
                    <a:pt x="8447" y="651454"/>
                  </a:lnTo>
                  <a:lnTo>
                    <a:pt x="16952" y="600009"/>
                  </a:lnTo>
                  <a:lnTo>
                    <a:pt x="27304" y="559261"/>
                  </a:lnTo>
                  <a:lnTo>
                    <a:pt x="41298" y="521824"/>
                  </a:lnTo>
                  <a:lnTo>
                    <a:pt x="60724" y="480317"/>
                  </a:lnTo>
                  <a:lnTo>
                    <a:pt x="87375" y="427355"/>
                  </a:lnTo>
                  <a:lnTo>
                    <a:pt x="128944" y="407188"/>
                  </a:lnTo>
                  <a:lnTo>
                    <a:pt x="167131" y="384985"/>
                  </a:lnTo>
                  <a:lnTo>
                    <a:pt x="205319" y="363329"/>
                  </a:lnTo>
                  <a:lnTo>
                    <a:pt x="246887" y="344805"/>
                  </a:lnTo>
                  <a:lnTo>
                    <a:pt x="300302" y="351550"/>
                  </a:lnTo>
                  <a:lnTo>
                    <a:pt x="342028" y="358694"/>
                  </a:lnTo>
                  <a:lnTo>
                    <a:pt x="373544" y="364984"/>
                  </a:lnTo>
                  <a:lnTo>
                    <a:pt x="396334" y="369170"/>
                  </a:lnTo>
                  <a:lnTo>
                    <a:pt x="429843" y="339829"/>
                  </a:lnTo>
                  <a:lnTo>
                    <a:pt x="432746" y="279979"/>
                  </a:lnTo>
                  <a:lnTo>
                    <a:pt x="435918" y="234378"/>
                  </a:lnTo>
                  <a:lnTo>
                    <a:pt x="442213" y="176657"/>
                  </a:lnTo>
                  <a:lnTo>
                    <a:pt x="444974" y="160562"/>
                  </a:lnTo>
                  <a:lnTo>
                    <a:pt x="448960" y="144479"/>
                  </a:lnTo>
                  <a:lnTo>
                    <a:pt x="453447" y="128419"/>
                  </a:lnTo>
                  <a:lnTo>
                    <a:pt x="457708" y="112395"/>
                  </a:lnTo>
                  <a:lnTo>
                    <a:pt x="491611" y="85461"/>
                  </a:lnTo>
                  <a:lnTo>
                    <a:pt x="506404" y="73218"/>
                  </a:lnTo>
                  <a:lnTo>
                    <a:pt x="515040" y="68321"/>
                  </a:lnTo>
                  <a:lnTo>
                    <a:pt x="565658" y="51181"/>
                  </a:lnTo>
                  <a:lnTo>
                    <a:pt x="631840" y="25210"/>
                  </a:lnTo>
                  <a:lnTo>
                    <a:pt x="671067" y="8382"/>
                  </a:lnTo>
                  <a:lnTo>
                    <a:pt x="717863" y="8980"/>
                  </a:lnTo>
                  <a:lnTo>
                    <a:pt x="766817" y="5359"/>
                  </a:lnTo>
                  <a:lnTo>
                    <a:pt x="816312" y="1154"/>
                  </a:lnTo>
                  <a:lnTo>
                    <a:pt x="864727" y="0"/>
                  </a:lnTo>
                  <a:lnTo>
                    <a:pt x="910442" y="5529"/>
                  </a:lnTo>
                  <a:lnTo>
                    <a:pt x="951839" y="21378"/>
                  </a:lnTo>
                  <a:lnTo>
                    <a:pt x="987298" y="51181"/>
                  </a:lnTo>
                  <a:lnTo>
                    <a:pt x="1016980" y="105652"/>
                  </a:lnTo>
                  <a:lnTo>
                    <a:pt x="1039685" y="174720"/>
                  </a:lnTo>
                  <a:lnTo>
                    <a:pt x="1054199" y="234026"/>
                  </a:lnTo>
                  <a:lnTo>
                    <a:pt x="1059307" y="259207"/>
                  </a:lnTo>
                  <a:lnTo>
                    <a:pt x="1108577" y="246178"/>
                  </a:lnTo>
                  <a:lnTo>
                    <a:pt x="1156668" y="230886"/>
                  </a:lnTo>
                  <a:lnTo>
                    <a:pt x="1204307" y="214452"/>
                  </a:lnTo>
                  <a:lnTo>
                    <a:pt x="1252220" y="197993"/>
                  </a:lnTo>
                  <a:lnTo>
                    <a:pt x="1289752" y="199155"/>
                  </a:lnTo>
                  <a:lnTo>
                    <a:pt x="1331878" y="199283"/>
                  </a:lnTo>
                  <a:lnTo>
                    <a:pt x="1376907" y="200203"/>
                  </a:lnTo>
                  <a:lnTo>
                    <a:pt x="1423146" y="203740"/>
                  </a:lnTo>
                  <a:lnTo>
                    <a:pt x="1468902" y="211718"/>
                  </a:lnTo>
                  <a:lnTo>
                    <a:pt x="1512484" y="225961"/>
                  </a:lnTo>
                  <a:lnTo>
                    <a:pt x="1552200" y="248295"/>
                  </a:lnTo>
                  <a:lnTo>
                    <a:pt x="1586357" y="280543"/>
                  </a:lnTo>
                  <a:lnTo>
                    <a:pt x="1613574" y="322689"/>
                  </a:lnTo>
                  <a:lnTo>
                    <a:pt x="1632077" y="369681"/>
                  </a:lnTo>
                  <a:lnTo>
                    <a:pt x="1645721" y="419507"/>
                  </a:lnTo>
                  <a:lnTo>
                    <a:pt x="1658365" y="470154"/>
                  </a:lnTo>
                  <a:lnTo>
                    <a:pt x="1663380" y="488774"/>
                  </a:lnTo>
                  <a:lnTo>
                    <a:pt x="1669335" y="508810"/>
                  </a:lnTo>
                  <a:lnTo>
                    <a:pt x="1674314" y="524822"/>
                  </a:lnTo>
                  <a:lnTo>
                    <a:pt x="1676400" y="531368"/>
                  </a:lnTo>
                  <a:lnTo>
                    <a:pt x="1656040" y="586449"/>
                  </a:lnTo>
                  <a:lnTo>
                    <a:pt x="1629156" y="628063"/>
                  </a:lnTo>
                  <a:lnTo>
                    <a:pt x="1595032" y="663367"/>
                  </a:lnTo>
                  <a:lnTo>
                    <a:pt x="1552955" y="699516"/>
                  </a:lnTo>
                  <a:lnTo>
                    <a:pt x="1576282" y="745444"/>
                  </a:lnTo>
                  <a:lnTo>
                    <a:pt x="1597711" y="791638"/>
                  </a:lnTo>
                  <a:lnTo>
                    <a:pt x="1617243" y="838366"/>
                  </a:lnTo>
                  <a:lnTo>
                    <a:pt x="1634878" y="885893"/>
                  </a:lnTo>
                  <a:lnTo>
                    <a:pt x="1650616" y="934487"/>
                  </a:lnTo>
                  <a:lnTo>
                    <a:pt x="1664456" y="984413"/>
                  </a:lnTo>
                  <a:lnTo>
                    <a:pt x="1676400" y="1035939"/>
                  </a:lnTo>
                  <a:lnTo>
                    <a:pt x="1666624" y="1094898"/>
                  </a:lnTo>
                  <a:lnTo>
                    <a:pt x="1654243" y="1144713"/>
                  </a:lnTo>
                  <a:lnTo>
                    <a:pt x="1638221" y="1187468"/>
                  </a:lnTo>
                  <a:lnTo>
                    <a:pt x="1617522" y="1225247"/>
                  </a:lnTo>
                  <a:lnTo>
                    <a:pt x="1591111" y="1260133"/>
                  </a:lnTo>
                  <a:lnTo>
                    <a:pt x="1557954" y="1294211"/>
                  </a:lnTo>
                  <a:lnTo>
                    <a:pt x="1517014" y="1329563"/>
                  </a:lnTo>
                  <a:lnTo>
                    <a:pt x="1463877" y="1342402"/>
                  </a:lnTo>
                  <a:lnTo>
                    <a:pt x="1445274" y="1341493"/>
                  </a:lnTo>
                  <a:lnTo>
                    <a:pt x="1431126" y="1338079"/>
                  </a:lnTo>
                  <a:lnTo>
                    <a:pt x="1420793" y="1333945"/>
                  </a:lnTo>
                  <a:lnTo>
                    <a:pt x="1413631" y="1330876"/>
                  </a:lnTo>
                  <a:lnTo>
                    <a:pt x="1409001" y="1330659"/>
                  </a:lnTo>
                  <a:lnTo>
                    <a:pt x="1406260" y="1335077"/>
                  </a:lnTo>
                  <a:lnTo>
                    <a:pt x="1404767" y="1345917"/>
                  </a:lnTo>
                  <a:lnTo>
                    <a:pt x="1403881" y="1364964"/>
                  </a:lnTo>
                  <a:lnTo>
                    <a:pt x="1402959" y="1394003"/>
                  </a:lnTo>
                  <a:lnTo>
                    <a:pt x="1401362" y="1434819"/>
                  </a:lnTo>
                  <a:lnTo>
                    <a:pt x="1398446" y="1489198"/>
                  </a:lnTo>
                  <a:lnTo>
                    <a:pt x="1393571" y="1558925"/>
                  </a:lnTo>
                  <a:lnTo>
                    <a:pt x="1362089" y="1602097"/>
                  </a:lnTo>
                  <a:lnTo>
                    <a:pt x="1325019" y="1633027"/>
                  </a:lnTo>
                  <a:lnTo>
                    <a:pt x="1283652" y="1655286"/>
                  </a:lnTo>
                  <a:lnTo>
                    <a:pt x="1239280" y="1672444"/>
                  </a:lnTo>
                  <a:lnTo>
                    <a:pt x="1193193" y="1688071"/>
                  </a:lnTo>
                  <a:lnTo>
                    <a:pt x="1146683" y="1705737"/>
                  </a:lnTo>
                  <a:lnTo>
                    <a:pt x="1100415" y="1689039"/>
                  </a:lnTo>
                  <a:lnTo>
                    <a:pt x="1065434" y="1673209"/>
                  </a:lnTo>
                  <a:lnTo>
                    <a:pt x="1035740" y="1647641"/>
                  </a:lnTo>
                  <a:lnTo>
                    <a:pt x="1005332" y="1601724"/>
                  </a:lnTo>
                  <a:lnTo>
                    <a:pt x="967520" y="1575128"/>
                  </a:lnTo>
                  <a:lnTo>
                    <a:pt x="943713" y="1567387"/>
                  </a:lnTo>
                  <a:lnTo>
                    <a:pt x="929481" y="1576467"/>
                  </a:lnTo>
                  <a:lnTo>
                    <a:pt x="920392" y="1600332"/>
                  </a:lnTo>
                  <a:lnTo>
                    <a:pt x="912016" y="1636946"/>
                  </a:lnTo>
                  <a:lnTo>
                    <a:pt x="899922" y="1684274"/>
                  </a:lnTo>
                  <a:lnTo>
                    <a:pt x="852740" y="1723655"/>
                  </a:lnTo>
                  <a:lnTo>
                    <a:pt x="826003" y="1747393"/>
                  </a:lnTo>
                  <a:lnTo>
                    <a:pt x="810561" y="1760760"/>
                  </a:lnTo>
                  <a:lnTo>
                    <a:pt x="797268" y="1769026"/>
                  </a:lnTo>
                  <a:lnTo>
                    <a:pt x="776976" y="1777460"/>
                  </a:lnTo>
                  <a:lnTo>
                    <a:pt x="740537" y="1791335"/>
                  </a:lnTo>
                  <a:lnTo>
                    <a:pt x="704448" y="1788359"/>
                  </a:lnTo>
                  <a:lnTo>
                    <a:pt x="653943" y="1785085"/>
                  </a:lnTo>
                  <a:lnTo>
                    <a:pt x="596793" y="1779018"/>
                  </a:lnTo>
                  <a:lnTo>
                    <a:pt x="540771" y="1767667"/>
                  </a:lnTo>
                  <a:lnTo>
                    <a:pt x="493649" y="1748536"/>
                  </a:lnTo>
                  <a:lnTo>
                    <a:pt x="459115" y="1722849"/>
                  </a:lnTo>
                  <a:lnTo>
                    <a:pt x="426520" y="1690576"/>
                  </a:lnTo>
                  <a:lnTo>
                    <a:pt x="395959" y="1652837"/>
                  </a:lnTo>
                  <a:lnTo>
                    <a:pt x="367524" y="1610750"/>
                  </a:lnTo>
                  <a:lnTo>
                    <a:pt x="341312" y="1565434"/>
                  </a:lnTo>
                  <a:lnTo>
                    <a:pt x="317416" y="1518007"/>
                  </a:lnTo>
                  <a:lnTo>
                    <a:pt x="295931" y="1469588"/>
                  </a:lnTo>
                  <a:lnTo>
                    <a:pt x="276952" y="1421295"/>
                  </a:lnTo>
                  <a:lnTo>
                    <a:pt x="260573" y="1374247"/>
                  </a:lnTo>
                  <a:lnTo>
                    <a:pt x="246887" y="1329563"/>
                  </a:lnTo>
                  <a:lnTo>
                    <a:pt x="236015" y="1312107"/>
                  </a:lnTo>
                  <a:lnTo>
                    <a:pt x="217916" y="1302401"/>
                  </a:lnTo>
                  <a:lnTo>
                    <a:pt x="196935" y="1295577"/>
                  </a:lnTo>
                  <a:lnTo>
                    <a:pt x="177419" y="1286764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3" name="object 14"/>
            <p:cNvSpPr>
              <a:spLocks noChangeArrowheads="1"/>
            </p:cNvSpPr>
            <p:nvPr/>
          </p:nvSpPr>
          <p:spPr bwMode="auto">
            <a:xfrm flipV="1">
              <a:off x="3129029" y="2259135"/>
              <a:ext cx="75950" cy="45719"/>
            </a:xfrm>
            <a:prstGeom prst="rect">
              <a:avLst/>
            </a:prstGeom>
            <a:blipFill dpi="0" rotWithShape="1">
              <a:blip r:embed="rId6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4" name="object 14"/>
            <p:cNvSpPr>
              <a:spLocks noChangeArrowheads="1"/>
            </p:cNvSpPr>
            <p:nvPr/>
          </p:nvSpPr>
          <p:spPr bwMode="auto">
            <a:xfrm>
              <a:off x="3204979" y="2563936"/>
              <a:ext cx="45719" cy="66799"/>
            </a:xfrm>
            <a:prstGeom prst="rect">
              <a:avLst/>
            </a:prstGeom>
            <a:blipFill dpi="0" rotWithShape="1">
              <a:blip r:embed="rId7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" name="object 14"/>
            <p:cNvSpPr>
              <a:spLocks noChangeArrowheads="1"/>
            </p:cNvSpPr>
            <p:nvPr/>
          </p:nvSpPr>
          <p:spPr bwMode="auto">
            <a:xfrm flipH="1">
              <a:off x="3581399" y="2325935"/>
              <a:ext cx="62619" cy="85601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sz="1800"/>
            </a:p>
          </p:txBody>
        </p:sp>
      </p:grpSp>
      <p:graphicFrame>
        <p:nvGraphicFramePr>
          <p:cNvPr id="37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80428"/>
              </p:ext>
            </p:extLst>
          </p:nvPr>
        </p:nvGraphicFramePr>
        <p:xfrm>
          <a:off x="5794377" y="1692455"/>
          <a:ext cx="2422922" cy="2007062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47547">
                  <a:extLst>
                    <a:ext uri="{9D8B030D-6E8A-4147-A177-3AD203B41FA5}">
                      <a16:colId xmlns:a16="http://schemas.microsoft.com/office/drawing/2014/main" val="273153354"/>
                    </a:ext>
                  </a:extLst>
                </a:gridCol>
                <a:gridCol w="504776">
                  <a:extLst>
                    <a:ext uri="{9D8B030D-6E8A-4147-A177-3AD203B41FA5}">
                      <a16:colId xmlns:a16="http://schemas.microsoft.com/office/drawing/2014/main" val="1080030467"/>
                    </a:ext>
                  </a:extLst>
                </a:gridCol>
                <a:gridCol w="442543">
                  <a:extLst>
                    <a:ext uri="{9D8B030D-6E8A-4147-A177-3AD203B41FA5}">
                      <a16:colId xmlns:a16="http://schemas.microsoft.com/office/drawing/2014/main" val="2142828263"/>
                    </a:ext>
                  </a:extLst>
                </a:gridCol>
                <a:gridCol w="442543">
                  <a:extLst>
                    <a:ext uri="{9D8B030D-6E8A-4147-A177-3AD203B41FA5}">
                      <a16:colId xmlns:a16="http://schemas.microsoft.com/office/drawing/2014/main" val="2090171937"/>
                    </a:ext>
                  </a:extLst>
                </a:gridCol>
                <a:gridCol w="442543">
                  <a:extLst>
                    <a:ext uri="{9D8B030D-6E8A-4147-A177-3AD203B41FA5}">
                      <a16:colId xmlns:a16="http://schemas.microsoft.com/office/drawing/2014/main" val="2199860066"/>
                    </a:ext>
                  </a:extLst>
                </a:gridCol>
                <a:gridCol w="313467">
                  <a:extLst>
                    <a:ext uri="{9D8B030D-6E8A-4147-A177-3AD203B41FA5}">
                      <a16:colId xmlns:a16="http://schemas.microsoft.com/office/drawing/2014/main" val="1307481443"/>
                    </a:ext>
                  </a:extLst>
                </a:gridCol>
                <a:gridCol w="29503">
                  <a:extLst>
                    <a:ext uri="{9D8B030D-6E8A-4147-A177-3AD203B41FA5}">
                      <a16:colId xmlns:a16="http://schemas.microsoft.com/office/drawing/2014/main" val="920075949"/>
                    </a:ext>
                  </a:extLst>
                </a:gridCol>
              </a:tblGrid>
              <a:tr h="2886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65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65100" marR="0" lvl="0" indent="0" algn="l" defTabSz="914400" rtl="0" eaLnBrk="1" fontAlgn="base" latinLnBrk="0" hangingPunct="1">
                        <a:lnSpc>
                          <a:spcPts val="1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p1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238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23825" marR="0" lvl="0" indent="0" algn="l" defTabSz="914400" rtl="0" eaLnBrk="1" fontAlgn="base" latinLnBrk="0" hangingPunct="1">
                        <a:lnSpc>
                          <a:spcPts val="1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p2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524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52400" marR="0" lvl="0" indent="0" algn="l" defTabSz="914400" rtl="0" eaLnBrk="1" fontAlgn="base" latinLnBrk="0" hangingPunct="1">
                        <a:lnSpc>
                          <a:spcPts val="1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p3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301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30175" marR="0" lvl="0" indent="0" algn="l" defTabSz="914400" rtl="0" eaLnBrk="1" fontAlgn="base" latinLnBrk="0" hangingPunct="1">
                        <a:lnSpc>
                          <a:spcPts val="1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p4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66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66675" marR="0" lvl="0" indent="0" algn="l" defTabSz="914400" rtl="0" eaLnBrk="1" fontAlgn="base" latinLnBrk="0" hangingPunct="1">
                        <a:lnSpc>
                          <a:spcPts val="1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p5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448105"/>
                  </a:ext>
                </a:extLst>
              </a:tr>
              <a:tr h="2990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p1</a:t>
                      </a:r>
                    </a:p>
                  </a:txBody>
                  <a:tcPr marL="0" marR="0" marT="17621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1345"/>
                  </a:ext>
                </a:extLst>
              </a:tr>
              <a:tr h="299030">
                <a:tc>
                  <a:txBody>
                    <a:bodyPr/>
                    <a:lstStyle>
                      <a:lvl1pPr marL="79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79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p2</a:t>
                      </a:r>
                    </a:p>
                  </a:txBody>
                  <a:tcPr marL="0" marR="0" marT="47149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48865"/>
                  </a:ext>
                </a:extLst>
              </a:tr>
              <a:tr h="2990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p3</a:t>
                      </a:r>
                    </a:p>
                  </a:txBody>
                  <a:tcPr marL="0" marR="0" marT="27623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746417"/>
                  </a:ext>
                </a:extLst>
              </a:tr>
              <a:tr h="2990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p4</a:t>
                      </a:r>
                    </a:p>
                  </a:txBody>
                  <a:tcPr marL="0" marR="0" marT="27623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55314"/>
                  </a:ext>
                </a:extLst>
              </a:tr>
              <a:tr h="3003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p5</a:t>
                      </a:r>
                    </a:p>
                  </a:txBody>
                  <a:tcPr marL="0" marR="0" marT="36671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79431"/>
                  </a:ext>
                </a:extLst>
              </a:tr>
              <a:tr h="2219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.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724660"/>
                  </a:ext>
                </a:extLst>
              </a:tr>
            </a:tbl>
          </a:graphicData>
        </a:graphic>
      </p:graphicFrame>
      <p:sp>
        <p:nvSpPr>
          <p:cNvPr id="38" name="object 19"/>
          <p:cNvSpPr txBox="1"/>
          <p:nvPr/>
        </p:nvSpPr>
        <p:spPr>
          <a:xfrm>
            <a:off x="6259314" y="3756312"/>
            <a:ext cx="1957985" cy="286136"/>
          </a:xfrm>
          <a:prstGeom prst="rect">
            <a:avLst/>
          </a:prstGeom>
        </p:spPr>
        <p:txBody>
          <a:bodyPr wrap="square" lIns="0" tIns="9049" rIns="0" bIns="0">
            <a:spAutoFit/>
          </a:bodyPr>
          <a:lstStyle/>
          <a:p>
            <a:pPr marL="9525">
              <a:spcBef>
                <a:spcPts val="75"/>
              </a:spcBef>
              <a:tabLst>
                <a:tab pos="266224" algn="l"/>
                <a:tab pos="266700" algn="l"/>
              </a:tabLst>
              <a:defRPr/>
            </a:pPr>
            <a:r>
              <a:rPr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Distance Matrix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3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04" y="1635646"/>
            <a:ext cx="9144000" cy="254037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Marketing: Help marketers discover distinct groups in their customer bases, and then use this knowledge to develop targeted marketing programs.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City-planning: Identifying groups of houses according to their house type, value, and geographical location.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Climate: understanding earth climate, find patterns of atmospheric and ocean.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4204" y="867171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Clustering Applications (Contd.)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10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7574"/>
            <a:ext cx="9144000" cy="665559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Answer IS….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621" y="1809477"/>
            <a:ext cx="9144000" cy="834281"/>
          </a:xfrm>
        </p:spPr>
        <p:txBody>
          <a:bodyPr>
            <a:normAutofit/>
          </a:bodyPr>
          <a:lstStyle/>
          <a:p>
            <a:pPr marL="351949">
              <a:spcBef>
                <a:spcPts val="375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  <a:tabLst>
                <a:tab pos="266700" algn="l"/>
                <a:tab pos="267176" algn="l"/>
              </a:tabLst>
              <a:defRPr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Linkage Methods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9688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87" y="915566"/>
            <a:ext cx="9144000" cy="579262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Linkages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87" y="1635646"/>
            <a:ext cx="9144000" cy="237306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We already know about distance measures between data items, but what about between a data item and a cluster or between two clusters?</a:t>
            </a:r>
          </a:p>
          <a:p>
            <a:pPr marL="0" indent="0" algn="just">
              <a:buNone/>
            </a:pPr>
            <a:endParaRPr lang="en-US" alt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We just treat a data point as a cluster with a single item.</a:t>
            </a:r>
          </a:p>
          <a:p>
            <a:pPr marL="0" indent="0" algn="just">
              <a:buNone/>
            </a:pPr>
            <a:endParaRPr lang="en-US" alt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So our only problem is to define a linkage method between clusters.</a:t>
            </a:r>
            <a:endParaRPr 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7214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0541"/>
            <a:ext cx="9144000" cy="582009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Linkage Methods</a:t>
            </a:r>
          </a:p>
        </p:txBody>
      </p:sp>
      <p:sp>
        <p:nvSpPr>
          <p:cNvPr id="5" name="Oval 4"/>
          <p:cNvSpPr/>
          <p:nvPr/>
        </p:nvSpPr>
        <p:spPr>
          <a:xfrm>
            <a:off x="3124200" y="1458243"/>
            <a:ext cx="2895600" cy="914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12700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Common Types of Linkage Methods 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3312999"/>
            <a:ext cx="1905000" cy="7012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2700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en-US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Ward-Linkage</a:t>
            </a:r>
            <a:endParaRPr lang="en-US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" y="3342440"/>
            <a:ext cx="1905000" cy="7012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2700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en-US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Single-Linkage</a:t>
            </a:r>
            <a:endParaRPr lang="en-US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5" idx="4"/>
          </p:cNvCxnSpPr>
          <p:nvPr/>
        </p:nvCxnSpPr>
        <p:spPr>
          <a:xfrm flipH="1">
            <a:off x="1229470" y="2372643"/>
            <a:ext cx="3342530" cy="96460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>
            <a:off x="4572000" y="2372643"/>
            <a:ext cx="3390900" cy="9403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38400" y="3342440"/>
            <a:ext cx="1905000" cy="7012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2700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en-US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Complete-Linkage</a:t>
            </a:r>
            <a:endParaRPr lang="en-US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24400" y="3337245"/>
            <a:ext cx="1905000" cy="7012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2700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en-US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Average-Linkage</a:t>
            </a:r>
            <a:endParaRPr lang="en-US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stCxn id="5" idx="4"/>
            <a:endCxn id="17" idx="0"/>
          </p:cNvCxnSpPr>
          <p:nvPr/>
        </p:nvCxnSpPr>
        <p:spPr>
          <a:xfrm flipH="1">
            <a:off x="3390900" y="2372643"/>
            <a:ext cx="1181100" cy="96979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4"/>
            <a:endCxn id="18" idx="0"/>
          </p:cNvCxnSpPr>
          <p:nvPr/>
        </p:nvCxnSpPr>
        <p:spPr>
          <a:xfrm>
            <a:off x="4572000" y="2372643"/>
            <a:ext cx="1104900" cy="96460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28185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Connector 18"/>
          <p:cNvSpPr/>
          <p:nvPr/>
        </p:nvSpPr>
        <p:spPr>
          <a:xfrm>
            <a:off x="6096000" y="2355608"/>
            <a:ext cx="786063" cy="104859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17587"/>
            <a:ext cx="9144000" cy="619992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Single-Linkage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2" y="1660160"/>
            <a:ext cx="5815444" cy="157597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The minimum of all pairwise distances between points in the two clusters.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Tends to produce long, “loose” clusters.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096000" y="1817358"/>
            <a:ext cx="2133600" cy="1752600"/>
            <a:chOff x="1920" y="2784"/>
            <a:chExt cx="912" cy="1008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920" y="2784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920" y="379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400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640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592" y="31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400" y="30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016" y="316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112" y="3360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2112" y="350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968" y="355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2160" y="3120"/>
              <a:ext cx="288" cy="2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" name="object 5"/>
          <p:cNvSpPr txBox="1"/>
          <p:nvPr/>
        </p:nvSpPr>
        <p:spPr>
          <a:xfrm>
            <a:off x="1219200" y="3609407"/>
            <a:ext cx="1676400" cy="292388"/>
          </a:xfrm>
          <a:prstGeom prst="rect">
            <a:avLst/>
          </a:prstGeom>
        </p:spPr>
        <p:txBody>
          <a:bodyPr wrap="square" lIns="0" tIns="15240" rIns="0" bIns="0">
            <a:spAutoFit/>
          </a:bodyPr>
          <a:lstStyle/>
          <a:p>
            <a:pPr marL="38100">
              <a:spcBef>
                <a:spcPts val="120"/>
              </a:spcBef>
              <a:defRPr/>
            </a:pPr>
            <a:r>
              <a:rPr i="1" spc="35" dirty="0">
                <a:latin typeface="Times New Roman"/>
                <a:cs typeface="Times New Roman"/>
              </a:rPr>
              <a:t>d</a:t>
            </a:r>
            <a:r>
              <a:rPr spc="52" baseline="-23569" dirty="0">
                <a:latin typeface="Times New Roman"/>
                <a:cs typeface="Times New Roman"/>
              </a:rPr>
              <a:t>min </a:t>
            </a:r>
            <a:r>
              <a:rPr spc="5" dirty="0">
                <a:latin typeface="Times New Roman"/>
                <a:cs typeface="Times New Roman"/>
              </a:rPr>
              <a:t>(</a:t>
            </a:r>
            <a:r>
              <a:rPr i="1" spc="5" dirty="0">
                <a:latin typeface="Times New Roman"/>
                <a:cs typeface="Times New Roman"/>
              </a:rPr>
              <a:t>C</a:t>
            </a:r>
            <a:r>
              <a:rPr i="1" spc="7" baseline="-23569" dirty="0">
                <a:latin typeface="Times New Roman"/>
                <a:cs typeface="Times New Roman"/>
              </a:rPr>
              <a:t>i </a:t>
            </a:r>
            <a:r>
              <a:rPr spc="220" dirty="0">
                <a:latin typeface="Times New Roman"/>
                <a:cs typeface="Times New Roman"/>
              </a:rPr>
              <a:t>,</a:t>
            </a:r>
            <a:r>
              <a:rPr i="1" spc="220" dirty="0" err="1">
                <a:latin typeface="Times New Roman"/>
                <a:cs typeface="Times New Roman"/>
              </a:rPr>
              <a:t>C</a:t>
            </a:r>
            <a:r>
              <a:rPr i="1" spc="330" baseline="-23569" dirty="0" err="1">
                <a:latin typeface="Times New Roman"/>
                <a:cs typeface="Times New Roman"/>
              </a:rPr>
              <a:t>j</a:t>
            </a:r>
            <a:r>
              <a:rPr i="1" spc="330" baseline="-23569" dirty="0">
                <a:latin typeface="Times New Roman"/>
                <a:cs typeface="Times New Roman"/>
              </a:rPr>
              <a:t> </a:t>
            </a:r>
            <a:r>
              <a:rPr spc="35" dirty="0">
                <a:latin typeface="Times New Roman"/>
                <a:cs typeface="Times New Roman"/>
              </a:rPr>
              <a:t>)</a:t>
            </a:r>
            <a:r>
              <a:rPr lang="en-US" spc="35" dirty="0">
                <a:latin typeface="Times New Roman"/>
                <a:cs typeface="Times New Roman"/>
              </a:rPr>
              <a:t>  </a:t>
            </a:r>
            <a:r>
              <a:rPr spc="-505" dirty="0">
                <a:latin typeface="Times New Roman"/>
                <a:cs typeface="Times New Roman"/>
              </a:rPr>
              <a:t> </a:t>
            </a:r>
            <a:r>
              <a:rPr lang="en-US" spc="-505" dirty="0">
                <a:latin typeface="Times New Roman"/>
                <a:cs typeface="Times New Roman"/>
              </a:rPr>
              <a:t>    </a:t>
            </a:r>
            <a:r>
              <a:rPr spc="65" dirty="0">
                <a:latin typeface="Symbol"/>
                <a:cs typeface="Symbol"/>
              </a:rPr>
              <a:t></a:t>
            </a:r>
            <a:endParaRPr dirty="0">
              <a:latin typeface="Symbol"/>
              <a:cs typeface="Symbol"/>
            </a:endParaRPr>
          </a:p>
        </p:txBody>
      </p:sp>
      <p:sp>
        <p:nvSpPr>
          <p:cNvPr id="20" name="Flowchart: Connector 19"/>
          <p:cNvSpPr/>
          <p:nvPr/>
        </p:nvSpPr>
        <p:spPr>
          <a:xfrm>
            <a:off x="7038475" y="1469135"/>
            <a:ext cx="1126594" cy="119296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bject 4"/>
          <p:cNvSpPr txBox="1"/>
          <p:nvPr/>
        </p:nvSpPr>
        <p:spPr>
          <a:xfrm>
            <a:off x="3006839" y="3617522"/>
            <a:ext cx="1875017" cy="410529"/>
          </a:xfrm>
          <a:prstGeom prst="rect">
            <a:avLst/>
          </a:prstGeom>
        </p:spPr>
        <p:txBody>
          <a:bodyPr wrap="square" lIns="0" tIns="12859" rIns="0" bIns="0">
            <a:spAutoFit/>
          </a:bodyPr>
          <a:lstStyle/>
          <a:p>
            <a:pPr marL="136684">
              <a:lnSpc>
                <a:spcPts val="1950"/>
              </a:lnSpc>
              <a:spcBef>
                <a:spcPts val="101"/>
              </a:spcBef>
              <a:tabLst>
                <a:tab pos="689610" algn="l"/>
              </a:tabLst>
              <a:defRPr/>
            </a:pPr>
            <a:r>
              <a:rPr spc="-11" dirty="0">
                <a:latin typeface="Times New Roman"/>
                <a:cs typeface="Times New Roman"/>
              </a:rPr>
              <a:t>m</a:t>
            </a:r>
            <a:r>
              <a:rPr lang="en-US" spc="-11" dirty="0">
                <a:latin typeface="Times New Roman"/>
                <a:cs typeface="Times New Roman"/>
              </a:rPr>
              <a:t>in</a:t>
            </a:r>
            <a:r>
              <a:rPr spc="-11" dirty="0">
                <a:latin typeface="Times New Roman"/>
                <a:cs typeface="Times New Roman"/>
              </a:rPr>
              <a:t>	</a:t>
            </a:r>
            <a:r>
              <a:rPr lang="en-US" spc="-11" dirty="0">
                <a:latin typeface="Times New Roman"/>
                <a:cs typeface="Times New Roman"/>
              </a:rPr>
              <a:t> </a:t>
            </a:r>
            <a:r>
              <a:rPr i="1" spc="41" dirty="0">
                <a:latin typeface="Times New Roman"/>
                <a:cs typeface="Times New Roman"/>
              </a:rPr>
              <a:t>d</a:t>
            </a:r>
            <a:r>
              <a:rPr i="1" spc="-293" dirty="0">
                <a:latin typeface="Times New Roman"/>
                <a:cs typeface="Times New Roman"/>
              </a:rPr>
              <a:t> </a:t>
            </a:r>
            <a:r>
              <a:rPr spc="26" dirty="0">
                <a:latin typeface="Times New Roman"/>
                <a:cs typeface="Times New Roman"/>
              </a:rPr>
              <a:t>(</a:t>
            </a:r>
            <a:r>
              <a:rPr spc="-206" dirty="0">
                <a:latin typeface="Times New Roman"/>
                <a:cs typeface="Times New Roman"/>
              </a:rPr>
              <a:t> </a:t>
            </a:r>
            <a:r>
              <a:rPr i="1" spc="26" dirty="0">
                <a:latin typeface="Times New Roman"/>
                <a:cs typeface="Times New Roman"/>
              </a:rPr>
              <a:t>p</a:t>
            </a:r>
            <a:r>
              <a:rPr spc="26" dirty="0">
                <a:latin typeface="Times New Roman"/>
                <a:cs typeface="Times New Roman"/>
              </a:rPr>
              <a:t>,</a:t>
            </a:r>
            <a:r>
              <a:rPr spc="-248" dirty="0">
                <a:latin typeface="Times New Roman"/>
                <a:cs typeface="Times New Roman"/>
              </a:rPr>
              <a:t> </a:t>
            </a:r>
            <a:r>
              <a:rPr i="1" spc="45" dirty="0">
                <a:latin typeface="Times New Roman"/>
                <a:cs typeface="Times New Roman"/>
              </a:rPr>
              <a:t>q</a:t>
            </a:r>
            <a:r>
              <a:rPr spc="45" dirty="0">
                <a:latin typeface="Times New Roman"/>
                <a:cs typeface="Times New Roman"/>
              </a:rPr>
              <a:t>)</a:t>
            </a:r>
            <a:endParaRPr dirty="0">
              <a:latin typeface="Times New Roman"/>
              <a:cs typeface="Times New Roman"/>
            </a:endParaRPr>
          </a:p>
          <a:p>
            <a:pPr marL="28575">
              <a:lnSpc>
                <a:spcPts val="1095"/>
              </a:lnSpc>
              <a:defRPr/>
            </a:pPr>
            <a:r>
              <a:rPr sz="1400" i="1" spc="-30" dirty="0">
                <a:latin typeface="Times New Roman"/>
                <a:cs typeface="Times New Roman"/>
              </a:rPr>
              <a:t>p</a:t>
            </a:r>
            <a:r>
              <a:rPr sz="1400" spc="-30" dirty="0">
                <a:latin typeface="Symbol"/>
                <a:cs typeface="Symbol"/>
              </a:rPr>
              <a:t></a:t>
            </a:r>
            <a:r>
              <a:rPr sz="1400" i="1" spc="-30" dirty="0">
                <a:latin typeface="Times New Roman"/>
                <a:cs typeface="Times New Roman"/>
              </a:rPr>
              <a:t>C</a:t>
            </a:r>
            <a:r>
              <a:rPr sz="1400" i="1" spc="-45" baseline="-19444" dirty="0">
                <a:latin typeface="Times New Roman"/>
                <a:cs typeface="Times New Roman"/>
              </a:rPr>
              <a:t>i </a:t>
            </a:r>
            <a:r>
              <a:rPr sz="1400" spc="-19" dirty="0">
                <a:latin typeface="Times New Roman"/>
                <a:cs typeface="Times New Roman"/>
              </a:rPr>
              <a:t>,</a:t>
            </a:r>
            <a:r>
              <a:rPr sz="1400" i="1" spc="-19" dirty="0">
                <a:latin typeface="Times New Roman"/>
                <a:cs typeface="Times New Roman"/>
              </a:rPr>
              <a:t>q</a:t>
            </a:r>
            <a:r>
              <a:rPr sz="1400" spc="-19" dirty="0">
                <a:latin typeface="Symbol"/>
                <a:cs typeface="Symbol"/>
              </a:rPr>
              <a:t></a:t>
            </a:r>
            <a:r>
              <a:rPr sz="1400" i="1" spc="-19" dirty="0">
                <a:latin typeface="Times New Roman"/>
                <a:cs typeface="Times New Roman"/>
              </a:rPr>
              <a:t>C</a:t>
            </a:r>
            <a:r>
              <a:rPr sz="1400" i="1" spc="-98" dirty="0">
                <a:latin typeface="Times New Roman"/>
                <a:cs typeface="Times New Roman"/>
              </a:rPr>
              <a:t> </a:t>
            </a:r>
            <a:r>
              <a:rPr sz="1400" i="1" spc="5" baseline="-19444" dirty="0">
                <a:latin typeface="Times New Roman"/>
                <a:cs typeface="Times New Roman"/>
              </a:rPr>
              <a:t>j</a:t>
            </a:r>
            <a:endParaRPr sz="1400" baseline="-19444" dirty="0">
              <a:latin typeface="Times New Roman"/>
              <a:cs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7846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00901"/>
            <a:ext cx="9144000" cy="618012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Complete-Linkage</a:t>
            </a:r>
            <a:endParaRPr lang="en-US" altLang="en-US" sz="32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3855" y="1674218"/>
            <a:ext cx="5895110" cy="136834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The maximum of all pairwise distances between points in the two clusters.</a:t>
            </a:r>
          </a:p>
          <a:p>
            <a:pPr marL="0" indent="0" algn="just" eaLnBrk="1" hangingPunct="1">
              <a:buNone/>
            </a:pPr>
            <a:endParaRPr lang="en-US" altLang="en-US" sz="22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Tends to produce very tight clusters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0" y="1790700"/>
            <a:ext cx="2209800" cy="1752600"/>
            <a:chOff x="5029200" y="3028950"/>
            <a:chExt cx="1885950" cy="1600200"/>
          </a:xfrm>
        </p:grpSpPr>
        <p:sp>
          <p:nvSpPr>
            <p:cNvPr id="29709" name="Oval 14"/>
            <p:cNvSpPr>
              <a:spLocks noChangeArrowheads="1"/>
            </p:cNvSpPr>
            <p:nvPr/>
          </p:nvSpPr>
          <p:spPr bwMode="auto">
            <a:xfrm>
              <a:off x="5128022" y="4248150"/>
              <a:ext cx="198834" cy="1524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00" name="Line 5"/>
            <p:cNvSpPr>
              <a:spLocks noChangeShapeType="1"/>
            </p:cNvSpPr>
            <p:nvPr/>
          </p:nvSpPr>
          <p:spPr bwMode="auto">
            <a:xfrm>
              <a:off x="5029200" y="3028950"/>
              <a:ext cx="0" cy="1600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29701" name="Line 6"/>
            <p:cNvSpPr>
              <a:spLocks noChangeShapeType="1"/>
            </p:cNvSpPr>
            <p:nvPr/>
          </p:nvSpPr>
          <p:spPr bwMode="auto">
            <a:xfrm>
              <a:off x="5029200" y="4629150"/>
              <a:ext cx="18859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29702" name="Oval 7"/>
            <p:cNvSpPr>
              <a:spLocks noChangeArrowheads="1"/>
            </p:cNvSpPr>
            <p:nvPr/>
          </p:nvSpPr>
          <p:spPr bwMode="auto">
            <a:xfrm>
              <a:off x="6022182" y="3028950"/>
              <a:ext cx="197644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03" name="Oval 8"/>
            <p:cNvSpPr>
              <a:spLocks noChangeArrowheads="1"/>
            </p:cNvSpPr>
            <p:nvPr/>
          </p:nvSpPr>
          <p:spPr bwMode="auto">
            <a:xfrm>
              <a:off x="6518673" y="3028950"/>
              <a:ext cx="197644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04" name="Oval 9"/>
            <p:cNvSpPr>
              <a:spLocks noChangeArrowheads="1"/>
            </p:cNvSpPr>
            <p:nvPr/>
          </p:nvSpPr>
          <p:spPr bwMode="auto">
            <a:xfrm>
              <a:off x="6418660" y="3562350"/>
              <a:ext cx="198834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05" name="Oval 10"/>
            <p:cNvSpPr>
              <a:spLocks noChangeArrowheads="1"/>
            </p:cNvSpPr>
            <p:nvPr/>
          </p:nvSpPr>
          <p:spPr bwMode="auto">
            <a:xfrm>
              <a:off x="5886450" y="3371850"/>
              <a:ext cx="197644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06" name="Oval 11"/>
            <p:cNvSpPr>
              <a:spLocks noChangeArrowheads="1"/>
            </p:cNvSpPr>
            <p:nvPr/>
          </p:nvSpPr>
          <p:spPr bwMode="auto">
            <a:xfrm>
              <a:off x="5228035" y="3638550"/>
              <a:ext cx="197644" cy="1524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07" name="Oval 12"/>
            <p:cNvSpPr>
              <a:spLocks noChangeArrowheads="1"/>
            </p:cNvSpPr>
            <p:nvPr/>
          </p:nvSpPr>
          <p:spPr bwMode="auto">
            <a:xfrm>
              <a:off x="5372100" y="3886200"/>
              <a:ext cx="198835" cy="1524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08" name="Oval 13"/>
            <p:cNvSpPr>
              <a:spLocks noChangeArrowheads="1"/>
            </p:cNvSpPr>
            <p:nvPr/>
          </p:nvSpPr>
          <p:spPr bwMode="auto">
            <a:xfrm>
              <a:off x="5425679" y="4171950"/>
              <a:ext cx="198834" cy="1524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10" name="Line 15"/>
            <p:cNvSpPr>
              <a:spLocks noChangeShapeType="1"/>
            </p:cNvSpPr>
            <p:nvPr/>
          </p:nvSpPr>
          <p:spPr bwMode="auto">
            <a:xfrm flipV="1">
              <a:off x="5200650" y="3086100"/>
              <a:ext cx="1428750" cy="12573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</p:grpSp>
      <p:sp>
        <p:nvSpPr>
          <p:cNvPr id="15" name="object 4"/>
          <p:cNvSpPr txBox="1"/>
          <p:nvPr/>
        </p:nvSpPr>
        <p:spPr>
          <a:xfrm>
            <a:off x="2933700" y="3588270"/>
            <a:ext cx="1875017" cy="410529"/>
          </a:xfrm>
          <a:prstGeom prst="rect">
            <a:avLst/>
          </a:prstGeom>
        </p:spPr>
        <p:txBody>
          <a:bodyPr wrap="square" lIns="0" tIns="12859" rIns="0" bIns="0">
            <a:spAutoFit/>
          </a:bodyPr>
          <a:lstStyle/>
          <a:p>
            <a:pPr marL="136684">
              <a:lnSpc>
                <a:spcPts val="1950"/>
              </a:lnSpc>
              <a:spcBef>
                <a:spcPts val="101"/>
              </a:spcBef>
              <a:tabLst>
                <a:tab pos="689610" algn="l"/>
              </a:tabLst>
              <a:defRPr/>
            </a:pPr>
            <a:r>
              <a:rPr spc="-11" dirty="0">
                <a:latin typeface="Times New Roman"/>
                <a:cs typeface="Times New Roman"/>
              </a:rPr>
              <a:t>max	</a:t>
            </a:r>
            <a:r>
              <a:rPr lang="en-US" spc="-11" dirty="0">
                <a:latin typeface="Times New Roman"/>
                <a:cs typeface="Times New Roman"/>
              </a:rPr>
              <a:t> </a:t>
            </a:r>
            <a:r>
              <a:rPr i="1" spc="41" dirty="0">
                <a:latin typeface="Times New Roman"/>
                <a:cs typeface="Times New Roman"/>
              </a:rPr>
              <a:t>d</a:t>
            </a:r>
            <a:r>
              <a:rPr i="1" spc="-293" dirty="0">
                <a:latin typeface="Times New Roman"/>
                <a:cs typeface="Times New Roman"/>
              </a:rPr>
              <a:t> </a:t>
            </a:r>
            <a:r>
              <a:rPr spc="26" dirty="0">
                <a:latin typeface="Times New Roman"/>
                <a:cs typeface="Times New Roman"/>
              </a:rPr>
              <a:t>(</a:t>
            </a:r>
            <a:r>
              <a:rPr spc="-206" dirty="0">
                <a:latin typeface="Times New Roman"/>
                <a:cs typeface="Times New Roman"/>
              </a:rPr>
              <a:t> </a:t>
            </a:r>
            <a:r>
              <a:rPr i="1" spc="26" dirty="0">
                <a:latin typeface="Times New Roman"/>
                <a:cs typeface="Times New Roman"/>
              </a:rPr>
              <a:t>p</a:t>
            </a:r>
            <a:r>
              <a:rPr spc="26" dirty="0">
                <a:latin typeface="Times New Roman"/>
                <a:cs typeface="Times New Roman"/>
              </a:rPr>
              <a:t>,</a:t>
            </a:r>
            <a:r>
              <a:rPr spc="-248" dirty="0">
                <a:latin typeface="Times New Roman"/>
                <a:cs typeface="Times New Roman"/>
              </a:rPr>
              <a:t> </a:t>
            </a:r>
            <a:r>
              <a:rPr i="1" spc="45" dirty="0">
                <a:latin typeface="Times New Roman"/>
                <a:cs typeface="Times New Roman"/>
              </a:rPr>
              <a:t>q</a:t>
            </a:r>
            <a:r>
              <a:rPr spc="45" dirty="0">
                <a:latin typeface="Times New Roman"/>
                <a:cs typeface="Times New Roman"/>
              </a:rPr>
              <a:t>)</a:t>
            </a:r>
            <a:endParaRPr dirty="0">
              <a:latin typeface="Times New Roman"/>
              <a:cs typeface="Times New Roman"/>
            </a:endParaRPr>
          </a:p>
          <a:p>
            <a:pPr marL="28575">
              <a:lnSpc>
                <a:spcPts val="1095"/>
              </a:lnSpc>
              <a:defRPr/>
            </a:pPr>
            <a:r>
              <a:rPr sz="1400" i="1" spc="-30" dirty="0">
                <a:latin typeface="Times New Roman"/>
                <a:cs typeface="Times New Roman"/>
              </a:rPr>
              <a:t>p</a:t>
            </a:r>
            <a:r>
              <a:rPr sz="1400" spc="-30" dirty="0">
                <a:latin typeface="Symbol"/>
                <a:cs typeface="Symbol"/>
              </a:rPr>
              <a:t></a:t>
            </a:r>
            <a:r>
              <a:rPr sz="1400" i="1" spc="-30" dirty="0">
                <a:latin typeface="Times New Roman"/>
                <a:cs typeface="Times New Roman"/>
              </a:rPr>
              <a:t>C</a:t>
            </a:r>
            <a:r>
              <a:rPr sz="1400" i="1" spc="-45" baseline="-19444" dirty="0">
                <a:latin typeface="Times New Roman"/>
                <a:cs typeface="Times New Roman"/>
              </a:rPr>
              <a:t>i </a:t>
            </a:r>
            <a:r>
              <a:rPr sz="1400" spc="-19" dirty="0">
                <a:latin typeface="Times New Roman"/>
                <a:cs typeface="Times New Roman"/>
              </a:rPr>
              <a:t>,</a:t>
            </a:r>
            <a:r>
              <a:rPr sz="1400" i="1" spc="-19" dirty="0">
                <a:latin typeface="Times New Roman"/>
                <a:cs typeface="Times New Roman"/>
              </a:rPr>
              <a:t>q</a:t>
            </a:r>
            <a:r>
              <a:rPr sz="1400" spc="-19" dirty="0">
                <a:latin typeface="Symbol"/>
                <a:cs typeface="Symbol"/>
              </a:rPr>
              <a:t></a:t>
            </a:r>
            <a:r>
              <a:rPr sz="1400" i="1" spc="-19" dirty="0">
                <a:latin typeface="Times New Roman"/>
                <a:cs typeface="Times New Roman"/>
              </a:rPr>
              <a:t>C</a:t>
            </a:r>
            <a:r>
              <a:rPr sz="1400" i="1" spc="-98" dirty="0">
                <a:latin typeface="Times New Roman"/>
                <a:cs typeface="Times New Roman"/>
              </a:rPr>
              <a:t> </a:t>
            </a:r>
            <a:r>
              <a:rPr sz="1400" i="1" spc="5" baseline="-19444" dirty="0">
                <a:latin typeface="Times New Roman"/>
                <a:cs typeface="Times New Roman"/>
              </a:rPr>
              <a:t>j</a:t>
            </a:r>
            <a:endParaRPr sz="1400" baseline="-19444" dirty="0">
              <a:latin typeface="Times New Roman"/>
              <a:cs typeface="Times New Roman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1410890" y="3586423"/>
            <a:ext cx="1522810" cy="289983"/>
          </a:xfrm>
          <a:prstGeom prst="rect">
            <a:avLst/>
          </a:prstGeom>
        </p:spPr>
        <p:txBody>
          <a:bodyPr wrap="square" lIns="0" tIns="12859" rIns="0" bIns="0">
            <a:spAutoFit/>
          </a:bodyPr>
          <a:lstStyle/>
          <a:p>
            <a:pPr marL="28575">
              <a:spcBef>
                <a:spcPts val="101"/>
              </a:spcBef>
              <a:defRPr/>
            </a:pPr>
            <a:r>
              <a:rPr i="1" spc="15" dirty="0">
                <a:latin typeface="Times New Roman"/>
                <a:cs typeface="Times New Roman"/>
              </a:rPr>
              <a:t>d</a:t>
            </a:r>
            <a:r>
              <a:rPr spc="23" baseline="-23809" dirty="0">
                <a:latin typeface="Times New Roman"/>
                <a:cs typeface="Times New Roman"/>
              </a:rPr>
              <a:t>min</a:t>
            </a:r>
            <a:r>
              <a:rPr spc="-5" baseline="-23809" dirty="0">
                <a:latin typeface="Times New Roman"/>
                <a:cs typeface="Times New Roman"/>
              </a:rPr>
              <a:t> </a:t>
            </a:r>
            <a:r>
              <a:rPr spc="8" dirty="0">
                <a:latin typeface="Times New Roman"/>
                <a:cs typeface="Times New Roman"/>
              </a:rPr>
              <a:t>(</a:t>
            </a:r>
            <a:r>
              <a:rPr i="1" spc="8" dirty="0">
                <a:latin typeface="Times New Roman"/>
                <a:cs typeface="Times New Roman"/>
              </a:rPr>
              <a:t>C</a:t>
            </a:r>
            <a:r>
              <a:rPr i="1" spc="11" baseline="-23809" dirty="0">
                <a:latin typeface="Times New Roman"/>
                <a:cs typeface="Times New Roman"/>
              </a:rPr>
              <a:t>i</a:t>
            </a:r>
            <a:r>
              <a:rPr i="1" spc="-107" baseline="-23809" dirty="0">
                <a:latin typeface="Times New Roman"/>
                <a:cs typeface="Times New Roman"/>
              </a:rPr>
              <a:t> </a:t>
            </a:r>
            <a:r>
              <a:rPr spc="139" dirty="0">
                <a:latin typeface="Times New Roman"/>
                <a:cs typeface="Times New Roman"/>
              </a:rPr>
              <a:t>,</a:t>
            </a:r>
            <a:r>
              <a:rPr i="1" spc="139" dirty="0">
                <a:latin typeface="Times New Roman"/>
                <a:cs typeface="Times New Roman"/>
              </a:rPr>
              <a:t>C</a:t>
            </a:r>
            <a:r>
              <a:rPr i="1" spc="208" baseline="-23809" dirty="0">
                <a:latin typeface="Times New Roman"/>
                <a:cs typeface="Times New Roman"/>
              </a:rPr>
              <a:t>j</a:t>
            </a:r>
            <a:r>
              <a:rPr i="1" spc="-50" baseline="-23809" dirty="0">
                <a:latin typeface="Times New Roman"/>
                <a:cs typeface="Times New Roman"/>
              </a:rPr>
              <a:t> </a:t>
            </a:r>
            <a:r>
              <a:rPr spc="26" dirty="0">
                <a:latin typeface="Times New Roman"/>
                <a:cs typeface="Times New Roman"/>
              </a:rPr>
              <a:t>)</a:t>
            </a:r>
            <a:r>
              <a:rPr spc="-68" dirty="0">
                <a:latin typeface="Times New Roman"/>
                <a:cs typeface="Times New Roman"/>
              </a:rPr>
              <a:t> </a:t>
            </a:r>
            <a:r>
              <a:rPr spc="45" dirty="0">
                <a:latin typeface="Symbol"/>
                <a:cs typeface="Symbol"/>
              </a:rPr>
              <a:t></a:t>
            </a:r>
            <a:endParaRPr dirty="0">
              <a:latin typeface="Symbol"/>
              <a:cs typeface="Symbol"/>
            </a:endParaRPr>
          </a:p>
        </p:txBody>
      </p:sp>
      <p:sp>
        <p:nvSpPr>
          <p:cNvPr id="20" name="Flowchart: Connector 19"/>
          <p:cNvSpPr/>
          <p:nvPr/>
        </p:nvSpPr>
        <p:spPr>
          <a:xfrm>
            <a:off x="6096000" y="2342128"/>
            <a:ext cx="786063" cy="104859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7038475" y="1469135"/>
            <a:ext cx="1126594" cy="119296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656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2950"/>
            <a:ext cx="9144000" cy="602457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Average Linkage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13285"/>
            <a:ext cx="4211960" cy="30861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Average linkage is defined as the average of all pairwise distances between points in the two clusters.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6" name="object 4"/>
          <p:cNvGrpSpPr>
            <a:grpSpLocks noGrp="1"/>
          </p:cNvGrpSpPr>
          <p:nvPr/>
        </p:nvGrpSpPr>
        <p:grpSpPr bwMode="auto">
          <a:xfrm>
            <a:off x="4719443" y="1605093"/>
            <a:ext cx="3733800" cy="1905000"/>
            <a:chOff x="2412492" y="3415284"/>
            <a:chExt cx="4432300" cy="1841500"/>
          </a:xfrm>
        </p:grpSpPr>
        <p:sp>
          <p:nvSpPr>
            <p:cNvPr id="7" name="object 5"/>
            <p:cNvSpPr>
              <a:spLocks noChangeArrowheads="1"/>
            </p:cNvSpPr>
            <p:nvPr/>
          </p:nvSpPr>
          <p:spPr bwMode="auto">
            <a:xfrm>
              <a:off x="2418842" y="3421634"/>
              <a:ext cx="1383030" cy="1791970"/>
            </a:xfrm>
            <a:custGeom>
              <a:avLst/>
              <a:gdLst>
                <a:gd name="T0" fmla="*/ 0 w 1383029"/>
                <a:gd name="T1" fmla="*/ 0 h 1791970"/>
                <a:gd name="T2" fmla="*/ 1383029 w 1383029"/>
                <a:gd name="T3" fmla="*/ 1791970 h 1791970"/>
              </a:gdLst>
              <a:ahLst/>
              <a:cxnLst/>
              <a:rect l="T0" t="T1" r="T2" b="T3"/>
              <a:pathLst>
                <a:path w="1383029" h="1791970">
                  <a:moveTo>
                    <a:pt x="146303" y="504570"/>
                  </a:moveTo>
                  <a:lnTo>
                    <a:pt x="127333" y="546791"/>
                  </a:lnTo>
                  <a:lnTo>
                    <a:pt x="110551" y="590684"/>
                  </a:lnTo>
                  <a:lnTo>
                    <a:pt x="95672" y="636016"/>
                  </a:lnTo>
                  <a:lnTo>
                    <a:pt x="82408" y="682554"/>
                  </a:lnTo>
                  <a:lnTo>
                    <a:pt x="70473" y="730066"/>
                  </a:lnTo>
                  <a:lnTo>
                    <a:pt x="59578" y="778319"/>
                  </a:lnTo>
                  <a:lnTo>
                    <a:pt x="49438" y="827080"/>
                  </a:lnTo>
                  <a:lnTo>
                    <a:pt x="39765" y="876116"/>
                  </a:lnTo>
                  <a:lnTo>
                    <a:pt x="30271" y="925195"/>
                  </a:lnTo>
                  <a:lnTo>
                    <a:pt x="20671" y="974082"/>
                  </a:lnTo>
                  <a:lnTo>
                    <a:pt x="10676" y="1022547"/>
                  </a:lnTo>
                  <a:lnTo>
                    <a:pt x="0" y="1070355"/>
                  </a:lnTo>
                  <a:lnTo>
                    <a:pt x="6966" y="1139880"/>
                  </a:lnTo>
                  <a:lnTo>
                    <a:pt x="13988" y="1191325"/>
                  </a:lnTo>
                  <a:lnTo>
                    <a:pt x="22542" y="1232074"/>
                  </a:lnTo>
                  <a:lnTo>
                    <a:pt x="34101" y="1269510"/>
                  </a:lnTo>
                  <a:lnTo>
                    <a:pt x="50141" y="1311018"/>
                  </a:lnTo>
                  <a:lnTo>
                    <a:pt x="72135" y="1363979"/>
                  </a:lnTo>
                  <a:lnTo>
                    <a:pt x="106390" y="1384218"/>
                  </a:lnTo>
                  <a:lnTo>
                    <a:pt x="137858" y="1406445"/>
                  </a:lnTo>
                  <a:lnTo>
                    <a:pt x="169326" y="1428077"/>
                  </a:lnTo>
                  <a:lnTo>
                    <a:pt x="203581" y="1446529"/>
                  </a:lnTo>
                  <a:lnTo>
                    <a:pt x="251168" y="1439133"/>
                  </a:lnTo>
                  <a:lnTo>
                    <a:pt x="287407" y="1431397"/>
                  </a:lnTo>
                  <a:lnTo>
                    <a:pt x="313885" y="1424947"/>
                  </a:lnTo>
                  <a:lnTo>
                    <a:pt x="332188" y="1421408"/>
                  </a:lnTo>
                  <a:lnTo>
                    <a:pt x="355401" y="1468872"/>
                  </a:lnTo>
                  <a:lnTo>
                    <a:pt x="356639" y="1504269"/>
                  </a:lnTo>
                  <a:lnTo>
                    <a:pt x="359224" y="1552329"/>
                  </a:lnTo>
                  <a:lnTo>
                    <a:pt x="364744" y="1614677"/>
                  </a:lnTo>
                  <a:lnTo>
                    <a:pt x="367049" y="1630773"/>
                  </a:lnTo>
                  <a:lnTo>
                    <a:pt x="370331" y="1646856"/>
                  </a:lnTo>
                  <a:lnTo>
                    <a:pt x="373995" y="1662916"/>
                  </a:lnTo>
                  <a:lnTo>
                    <a:pt x="377444" y="1678939"/>
                  </a:lnTo>
                  <a:lnTo>
                    <a:pt x="409571" y="1710025"/>
                  </a:lnTo>
                  <a:lnTo>
                    <a:pt x="421195" y="1721024"/>
                  </a:lnTo>
                  <a:lnTo>
                    <a:pt x="433200" y="1726285"/>
                  </a:lnTo>
                  <a:lnTo>
                    <a:pt x="466470" y="1740153"/>
                  </a:lnTo>
                  <a:lnTo>
                    <a:pt x="492601" y="1751984"/>
                  </a:lnTo>
                  <a:lnTo>
                    <a:pt x="521112" y="1766125"/>
                  </a:lnTo>
                  <a:lnTo>
                    <a:pt x="544052" y="1777980"/>
                  </a:lnTo>
                  <a:lnTo>
                    <a:pt x="553465" y="1782952"/>
                  </a:lnTo>
                  <a:lnTo>
                    <a:pt x="598726" y="1782763"/>
                  </a:lnTo>
                  <a:lnTo>
                    <a:pt x="646100" y="1787492"/>
                  </a:lnTo>
                  <a:lnTo>
                    <a:pt x="693467" y="1791366"/>
                  </a:lnTo>
                  <a:lnTo>
                    <a:pt x="738707" y="1788616"/>
                  </a:lnTo>
                  <a:lnTo>
                    <a:pt x="779699" y="1773469"/>
                  </a:lnTo>
                  <a:lnTo>
                    <a:pt x="814324" y="1740153"/>
                  </a:lnTo>
                  <a:lnTo>
                    <a:pt x="838827" y="1685682"/>
                  </a:lnTo>
                  <a:lnTo>
                    <a:pt x="857567" y="1616614"/>
                  </a:lnTo>
                  <a:lnTo>
                    <a:pt x="869545" y="1557309"/>
                  </a:lnTo>
                  <a:lnTo>
                    <a:pt x="873759" y="1532127"/>
                  </a:lnTo>
                  <a:lnTo>
                    <a:pt x="914409" y="1545157"/>
                  </a:lnTo>
                  <a:lnTo>
                    <a:pt x="954071" y="1560448"/>
                  </a:lnTo>
                  <a:lnTo>
                    <a:pt x="993328" y="1576883"/>
                  </a:lnTo>
                  <a:lnTo>
                    <a:pt x="1032763" y="1593341"/>
                  </a:lnTo>
                  <a:lnTo>
                    <a:pt x="1068504" y="1592141"/>
                  </a:lnTo>
                  <a:lnTo>
                    <a:pt x="1108918" y="1591949"/>
                  </a:lnTo>
                  <a:lnTo>
                    <a:pt x="1151932" y="1590042"/>
                  </a:lnTo>
                  <a:lnTo>
                    <a:pt x="1195470" y="1583697"/>
                  </a:lnTo>
                  <a:lnTo>
                    <a:pt x="1237458" y="1570189"/>
                  </a:lnTo>
                  <a:lnTo>
                    <a:pt x="1275819" y="1546795"/>
                  </a:lnTo>
                  <a:lnTo>
                    <a:pt x="1308481" y="1510791"/>
                  </a:lnTo>
                  <a:lnTo>
                    <a:pt x="1330892" y="1468663"/>
                  </a:lnTo>
                  <a:lnTo>
                    <a:pt x="1346136" y="1421701"/>
                  </a:lnTo>
                  <a:lnTo>
                    <a:pt x="1357379" y="1371881"/>
                  </a:lnTo>
                  <a:lnTo>
                    <a:pt x="1367790" y="1321180"/>
                  </a:lnTo>
                  <a:lnTo>
                    <a:pt x="1371933" y="1302561"/>
                  </a:lnTo>
                  <a:lnTo>
                    <a:pt x="1376838" y="1282525"/>
                  </a:lnTo>
                  <a:lnTo>
                    <a:pt x="1380934" y="1266513"/>
                  </a:lnTo>
                  <a:lnTo>
                    <a:pt x="1382648" y="1259966"/>
                  </a:lnTo>
                  <a:lnTo>
                    <a:pt x="1365879" y="1204886"/>
                  </a:lnTo>
                  <a:lnTo>
                    <a:pt x="1343739" y="1163272"/>
                  </a:lnTo>
                  <a:lnTo>
                    <a:pt x="1315622" y="1127968"/>
                  </a:lnTo>
                  <a:lnTo>
                    <a:pt x="1280921" y="1091818"/>
                  </a:lnTo>
                  <a:lnTo>
                    <a:pt x="1300119" y="1045891"/>
                  </a:lnTo>
                  <a:lnTo>
                    <a:pt x="1317762" y="999696"/>
                  </a:lnTo>
                  <a:lnTo>
                    <a:pt x="1333849" y="952969"/>
                  </a:lnTo>
                  <a:lnTo>
                    <a:pt x="1348382" y="905442"/>
                  </a:lnTo>
                  <a:lnTo>
                    <a:pt x="1361359" y="856848"/>
                  </a:lnTo>
                  <a:lnTo>
                    <a:pt x="1372781" y="806922"/>
                  </a:lnTo>
                  <a:lnTo>
                    <a:pt x="1382648" y="755395"/>
                  </a:lnTo>
                  <a:lnTo>
                    <a:pt x="1374614" y="696436"/>
                  </a:lnTo>
                  <a:lnTo>
                    <a:pt x="1364420" y="646621"/>
                  </a:lnTo>
                  <a:lnTo>
                    <a:pt x="1351214" y="603866"/>
                  </a:lnTo>
                  <a:lnTo>
                    <a:pt x="1334143" y="566088"/>
                  </a:lnTo>
                  <a:lnTo>
                    <a:pt x="1312352" y="531202"/>
                  </a:lnTo>
                  <a:lnTo>
                    <a:pt x="1284990" y="497124"/>
                  </a:lnTo>
                  <a:lnTo>
                    <a:pt x="1251204" y="461771"/>
                  </a:lnTo>
                  <a:lnTo>
                    <a:pt x="1207399" y="448933"/>
                  </a:lnTo>
                  <a:lnTo>
                    <a:pt x="1192060" y="449842"/>
                  </a:lnTo>
                  <a:lnTo>
                    <a:pt x="1180392" y="453256"/>
                  </a:lnTo>
                  <a:lnTo>
                    <a:pt x="1171867" y="457390"/>
                  </a:lnTo>
                  <a:lnTo>
                    <a:pt x="1165955" y="460459"/>
                  </a:lnTo>
                  <a:lnTo>
                    <a:pt x="1162129" y="460676"/>
                  </a:lnTo>
                  <a:lnTo>
                    <a:pt x="1159860" y="456258"/>
                  </a:lnTo>
                  <a:lnTo>
                    <a:pt x="1158619" y="445418"/>
                  </a:lnTo>
                  <a:lnTo>
                    <a:pt x="1157879" y="426371"/>
                  </a:lnTo>
                  <a:lnTo>
                    <a:pt x="1157110" y="397332"/>
                  </a:lnTo>
                  <a:lnTo>
                    <a:pt x="1155785" y="356516"/>
                  </a:lnTo>
                  <a:lnTo>
                    <a:pt x="1153374" y="302137"/>
                  </a:lnTo>
                  <a:lnTo>
                    <a:pt x="1149349" y="232409"/>
                  </a:lnTo>
                  <a:lnTo>
                    <a:pt x="1117619" y="182235"/>
                  </a:lnTo>
                  <a:lnTo>
                    <a:pt x="1079573" y="148618"/>
                  </a:lnTo>
                  <a:lnTo>
                    <a:pt x="1037034" y="125406"/>
                  </a:lnTo>
                  <a:lnTo>
                    <a:pt x="991825" y="106450"/>
                  </a:lnTo>
                  <a:lnTo>
                    <a:pt x="945769" y="85598"/>
                  </a:lnTo>
                  <a:lnTo>
                    <a:pt x="907603" y="102296"/>
                  </a:lnTo>
                  <a:lnTo>
                    <a:pt x="878760" y="118125"/>
                  </a:lnTo>
                  <a:lnTo>
                    <a:pt x="854275" y="143694"/>
                  </a:lnTo>
                  <a:lnTo>
                    <a:pt x="829182" y="189610"/>
                  </a:lnTo>
                  <a:lnTo>
                    <a:pt x="793276" y="219198"/>
                  </a:lnTo>
                  <a:lnTo>
                    <a:pt x="772939" y="222220"/>
                  </a:lnTo>
                  <a:lnTo>
                    <a:pt x="761855" y="202193"/>
                  </a:lnTo>
                  <a:lnTo>
                    <a:pt x="753710" y="162634"/>
                  </a:lnTo>
                  <a:lnTo>
                    <a:pt x="742188" y="107061"/>
                  </a:lnTo>
                  <a:lnTo>
                    <a:pt x="703285" y="67680"/>
                  </a:lnTo>
                  <a:lnTo>
                    <a:pt x="681242" y="43941"/>
                  </a:lnTo>
                  <a:lnTo>
                    <a:pt x="668512" y="30575"/>
                  </a:lnTo>
                  <a:lnTo>
                    <a:pt x="657549" y="22309"/>
                  </a:lnTo>
                  <a:lnTo>
                    <a:pt x="640808" y="13874"/>
                  </a:lnTo>
                  <a:lnTo>
                    <a:pt x="610743" y="0"/>
                  </a:lnTo>
                  <a:lnTo>
                    <a:pt x="571468" y="3669"/>
                  </a:lnTo>
                  <a:lnTo>
                    <a:pt x="516096" y="8778"/>
                  </a:lnTo>
                  <a:lnTo>
                    <a:pt x="457152" y="20198"/>
                  </a:lnTo>
                  <a:lnTo>
                    <a:pt x="407162" y="42799"/>
                  </a:lnTo>
                  <a:lnTo>
                    <a:pt x="378676" y="68486"/>
                  </a:lnTo>
                  <a:lnTo>
                    <a:pt x="351791" y="100758"/>
                  </a:lnTo>
                  <a:lnTo>
                    <a:pt x="326583" y="138497"/>
                  </a:lnTo>
                  <a:lnTo>
                    <a:pt x="303131" y="180584"/>
                  </a:lnTo>
                  <a:lnTo>
                    <a:pt x="281511" y="225901"/>
                  </a:lnTo>
                  <a:lnTo>
                    <a:pt x="261799" y="273328"/>
                  </a:lnTo>
                  <a:lnTo>
                    <a:pt x="244074" y="321747"/>
                  </a:lnTo>
                  <a:lnTo>
                    <a:pt x="228411" y="370040"/>
                  </a:lnTo>
                  <a:lnTo>
                    <a:pt x="214887" y="417088"/>
                  </a:lnTo>
                  <a:lnTo>
                    <a:pt x="203581" y="461771"/>
                  </a:lnTo>
                  <a:lnTo>
                    <a:pt x="194631" y="479228"/>
                  </a:lnTo>
                  <a:lnTo>
                    <a:pt x="179704" y="488934"/>
                  </a:lnTo>
                  <a:lnTo>
                    <a:pt x="162397" y="495758"/>
                  </a:lnTo>
                  <a:lnTo>
                    <a:pt x="146303" y="50457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object 6"/>
            <p:cNvSpPr>
              <a:spLocks noChangeArrowheads="1"/>
            </p:cNvSpPr>
            <p:nvPr/>
          </p:nvSpPr>
          <p:spPr bwMode="auto">
            <a:xfrm>
              <a:off x="3479292" y="4558284"/>
              <a:ext cx="88900" cy="8890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object 7"/>
            <p:cNvSpPr>
              <a:spLocks noChangeArrowheads="1"/>
            </p:cNvSpPr>
            <p:nvPr/>
          </p:nvSpPr>
          <p:spPr bwMode="auto">
            <a:xfrm>
              <a:off x="3403092" y="3796284"/>
              <a:ext cx="88900" cy="8890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object 8"/>
            <p:cNvSpPr>
              <a:spLocks noChangeArrowheads="1"/>
            </p:cNvSpPr>
            <p:nvPr/>
          </p:nvSpPr>
          <p:spPr bwMode="auto">
            <a:xfrm>
              <a:off x="2564892" y="4253484"/>
              <a:ext cx="88900" cy="8890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object 9"/>
            <p:cNvSpPr>
              <a:spLocks noChangeArrowheads="1"/>
            </p:cNvSpPr>
            <p:nvPr/>
          </p:nvSpPr>
          <p:spPr bwMode="auto">
            <a:xfrm>
              <a:off x="3630041" y="4099560"/>
              <a:ext cx="88900" cy="8890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object 10"/>
            <p:cNvSpPr>
              <a:spLocks noChangeArrowheads="1"/>
            </p:cNvSpPr>
            <p:nvPr/>
          </p:nvSpPr>
          <p:spPr bwMode="auto">
            <a:xfrm>
              <a:off x="5162042" y="3459138"/>
              <a:ext cx="1676400" cy="1791335"/>
            </a:xfrm>
            <a:custGeom>
              <a:avLst/>
              <a:gdLst>
                <a:gd name="T0" fmla="*/ 0 w 1676400"/>
                <a:gd name="T1" fmla="*/ 0 h 1791335"/>
                <a:gd name="T2" fmla="*/ 1676400 w 1676400"/>
                <a:gd name="T3" fmla="*/ 1791335 h 1791335"/>
              </a:gdLst>
              <a:ahLst/>
              <a:cxnLst/>
              <a:rect l="T0" t="T1" r="T2" b="T3"/>
              <a:pathLst>
                <a:path w="1676400" h="1791335">
                  <a:moveTo>
                    <a:pt x="177419" y="1286724"/>
                  </a:moveTo>
                  <a:lnTo>
                    <a:pt x="154416" y="1244530"/>
                  </a:lnTo>
                  <a:lnTo>
                    <a:pt x="134070" y="1200655"/>
                  </a:lnTo>
                  <a:lnTo>
                    <a:pt x="116032" y="1155333"/>
                  </a:lnTo>
                  <a:lnTo>
                    <a:pt x="99953" y="1108797"/>
                  </a:lnTo>
                  <a:lnTo>
                    <a:pt x="85485" y="1061283"/>
                  </a:lnTo>
                  <a:lnTo>
                    <a:pt x="72278" y="1013023"/>
                  </a:lnTo>
                  <a:lnTo>
                    <a:pt x="59985" y="964253"/>
                  </a:lnTo>
                  <a:lnTo>
                    <a:pt x="48255" y="915207"/>
                  </a:lnTo>
                  <a:lnTo>
                    <a:pt x="36740" y="866118"/>
                  </a:lnTo>
                  <a:lnTo>
                    <a:pt x="25092" y="817221"/>
                  </a:lnTo>
                  <a:lnTo>
                    <a:pt x="12961" y="768750"/>
                  </a:lnTo>
                  <a:lnTo>
                    <a:pt x="0" y="720939"/>
                  </a:lnTo>
                  <a:lnTo>
                    <a:pt x="8447" y="651423"/>
                  </a:lnTo>
                  <a:lnTo>
                    <a:pt x="16952" y="599998"/>
                  </a:lnTo>
                  <a:lnTo>
                    <a:pt x="27305" y="559268"/>
                  </a:lnTo>
                  <a:lnTo>
                    <a:pt x="41298" y="521841"/>
                  </a:lnTo>
                  <a:lnTo>
                    <a:pt x="60724" y="480321"/>
                  </a:lnTo>
                  <a:lnTo>
                    <a:pt x="87375" y="427315"/>
                  </a:lnTo>
                  <a:lnTo>
                    <a:pt x="128942" y="407148"/>
                  </a:lnTo>
                  <a:lnTo>
                    <a:pt x="167116" y="384945"/>
                  </a:lnTo>
                  <a:lnTo>
                    <a:pt x="205265" y="363289"/>
                  </a:lnTo>
                  <a:lnTo>
                    <a:pt x="246761" y="344765"/>
                  </a:lnTo>
                  <a:lnTo>
                    <a:pt x="300205" y="351510"/>
                  </a:lnTo>
                  <a:lnTo>
                    <a:pt x="341954" y="358654"/>
                  </a:lnTo>
                  <a:lnTo>
                    <a:pt x="373491" y="364944"/>
                  </a:lnTo>
                  <a:lnTo>
                    <a:pt x="396296" y="369130"/>
                  </a:lnTo>
                  <a:lnTo>
                    <a:pt x="429838" y="339789"/>
                  </a:lnTo>
                  <a:lnTo>
                    <a:pt x="432745" y="279939"/>
                  </a:lnTo>
                  <a:lnTo>
                    <a:pt x="435918" y="234338"/>
                  </a:lnTo>
                  <a:lnTo>
                    <a:pt x="442213" y="176617"/>
                  </a:lnTo>
                  <a:lnTo>
                    <a:pt x="444972" y="160540"/>
                  </a:lnTo>
                  <a:lnTo>
                    <a:pt x="448945" y="144486"/>
                  </a:lnTo>
                  <a:lnTo>
                    <a:pt x="453393" y="128433"/>
                  </a:lnTo>
                  <a:lnTo>
                    <a:pt x="457581" y="112355"/>
                  </a:lnTo>
                  <a:lnTo>
                    <a:pt x="491546" y="85421"/>
                  </a:lnTo>
                  <a:lnTo>
                    <a:pt x="506377" y="73178"/>
                  </a:lnTo>
                  <a:lnTo>
                    <a:pt x="515032" y="68281"/>
                  </a:lnTo>
                  <a:lnTo>
                    <a:pt x="565658" y="51141"/>
                  </a:lnTo>
                  <a:lnTo>
                    <a:pt x="631840" y="25170"/>
                  </a:lnTo>
                  <a:lnTo>
                    <a:pt x="671068" y="8342"/>
                  </a:lnTo>
                  <a:lnTo>
                    <a:pt x="717863" y="8980"/>
                  </a:lnTo>
                  <a:lnTo>
                    <a:pt x="766817" y="5375"/>
                  </a:lnTo>
                  <a:lnTo>
                    <a:pt x="816312" y="1168"/>
                  </a:lnTo>
                  <a:lnTo>
                    <a:pt x="864727" y="0"/>
                  </a:lnTo>
                  <a:lnTo>
                    <a:pt x="910442" y="5512"/>
                  </a:lnTo>
                  <a:lnTo>
                    <a:pt x="951839" y="21345"/>
                  </a:lnTo>
                  <a:lnTo>
                    <a:pt x="987298" y="51141"/>
                  </a:lnTo>
                  <a:lnTo>
                    <a:pt x="1016980" y="105612"/>
                  </a:lnTo>
                  <a:lnTo>
                    <a:pt x="1039685" y="174681"/>
                  </a:lnTo>
                  <a:lnTo>
                    <a:pt x="1054199" y="233986"/>
                  </a:lnTo>
                  <a:lnTo>
                    <a:pt x="1059307" y="259167"/>
                  </a:lnTo>
                  <a:lnTo>
                    <a:pt x="1108575" y="246191"/>
                  </a:lnTo>
                  <a:lnTo>
                    <a:pt x="1156652" y="230894"/>
                  </a:lnTo>
                  <a:lnTo>
                    <a:pt x="1204253" y="214430"/>
                  </a:lnTo>
                  <a:lnTo>
                    <a:pt x="1252093" y="197953"/>
                  </a:lnTo>
                  <a:lnTo>
                    <a:pt x="1289661" y="199115"/>
                  </a:lnTo>
                  <a:lnTo>
                    <a:pt x="1331807" y="199243"/>
                  </a:lnTo>
                  <a:lnTo>
                    <a:pt x="1376842" y="200163"/>
                  </a:lnTo>
                  <a:lnTo>
                    <a:pt x="1423082" y="203700"/>
                  </a:lnTo>
                  <a:lnTo>
                    <a:pt x="1468840" y="211678"/>
                  </a:lnTo>
                  <a:lnTo>
                    <a:pt x="1512429" y="225921"/>
                  </a:lnTo>
                  <a:lnTo>
                    <a:pt x="1552163" y="248255"/>
                  </a:lnTo>
                  <a:lnTo>
                    <a:pt x="1586357" y="280503"/>
                  </a:lnTo>
                  <a:lnTo>
                    <a:pt x="1613503" y="322649"/>
                  </a:lnTo>
                  <a:lnTo>
                    <a:pt x="1631981" y="369641"/>
                  </a:lnTo>
                  <a:lnTo>
                    <a:pt x="1645650" y="419467"/>
                  </a:lnTo>
                  <a:lnTo>
                    <a:pt x="1658365" y="470114"/>
                  </a:lnTo>
                  <a:lnTo>
                    <a:pt x="1663380" y="488734"/>
                  </a:lnTo>
                  <a:lnTo>
                    <a:pt x="1669335" y="508770"/>
                  </a:lnTo>
                  <a:lnTo>
                    <a:pt x="1674314" y="524782"/>
                  </a:lnTo>
                  <a:lnTo>
                    <a:pt x="1676400" y="531328"/>
                  </a:lnTo>
                  <a:lnTo>
                    <a:pt x="1656040" y="586409"/>
                  </a:lnTo>
                  <a:lnTo>
                    <a:pt x="1629156" y="628023"/>
                  </a:lnTo>
                  <a:lnTo>
                    <a:pt x="1595032" y="663327"/>
                  </a:lnTo>
                  <a:lnTo>
                    <a:pt x="1552956" y="699476"/>
                  </a:lnTo>
                  <a:lnTo>
                    <a:pt x="1576235" y="745404"/>
                  </a:lnTo>
                  <a:lnTo>
                    <a:pt x="1597634" y="791598"/>
                  </a:lnTo>
                  <a:lnTo>
                    <a:pt x="1617150" y="838326"/>
                  </a:lnTo>
                  <a:lnTo>
                    <a:pt x="1634785" y="885853"/>
                  </a:lnTo>
                  <a:lnTo>
                    <a:pt x="1650538" y="934447"/>
                  </a:lnTo>
                  <a:lnTo>
                    <a:pt x="1664410" y="984373"/>
                  </a:lnTo>
                  <a:lnTo>
                    <a:pt x="1676400" y="1035899"/>
                  </a:lnTo>
                  <a:lnTo>
                    <a:pt x="1666624" y="1094858"/>
                  </a:lnTo>
                  <a:lnTo>
                    <a:pt x="1654243" y="1144673"/>
                  </a:lnTo>
                  <a:lnTo>
                    <a:pt x="1638221" y="1187428"/>
                  </a:lnTo>
                  <a:lnTo>
                    <a:pt x="1617522" y="1225207"/>
                  </a:lnTo>
                  <a:lnTo>
                    <a:pt x="1591111" y="1260093"/>
                  </a:lnTo>
                  <a:lnTo>
                    <a:pt x="1557954" y="1294171"/>
                  </a:lnTo>
                  <a:lnTo>
                    <a:pt x="1517014" y="1329523"/>
                  </a:lnTo>
                  <a:lnTo>
                    <a:pt x="1463870" y="1342402"/>
                  </a:lnTo>
                  <a:lnTo>
                    <a:pt x="1445260" y="1341503"/>
                  </a:lnTo>
                  <a:lnTo>
                    <a:pt x="1431104" y="1338094"/>
                  </a:lnTo>
                  <a:lnTo>
                    <a:pt x="1420761" y="1333961"/>
                  </a:lnTo>
                  <a:lnTo>
                    <a:pt x="1413591" y="1330890"/>
                  </a:lnTo>
                  <a:lnTo>
                    <a:pt x="1408953" y="1330666"/>
                  </a:lnTo>
                  <a:lnTo>
                    <a:pt x="1406207" y="1335077"/>
                  </a:lnTo>
                  <a:lnTo>
                    <a:pt x="1404711" y="1345908"/>
                  </a:lnTo>
                  <a:lnTo>
                    <a:pt x="1403825" y="1364946"/>
                  </a:lnTo>
                  <a:lnTo>
                    <a:pt x="1402909" y="1393977"/>
                  </a:lnTo>
                  <a:lnTo>
                    <a:pt x="1401322" y="1434786"/>
                  </a:lnTo>
                  <a:lnTo>
                    <a:pt x="1398422" y="1489160"/>
                  </a:lnTo>
                  <a:lnTo>
                    <a:pt x="1393571" y="1558885"/>
                  </a:lnTo>
                  <a:lnTo>
                    <a:pt x="1362045" y="1602057"/>
                  </a:lnTo>
                  <a:lnTo>
                    <a:pt x="1324962" y="1632987"/>
                  </a:lnTo>
                  <a:lnTo>
                    <a:pt x="1283604" y="1655247"/>
                  </a:lnTo>
                  <a:lnTo>
                    <a:pt x="1239251" y="1672404"/>
                  </a:lnTo>
                  <a:lnTo>
                    <a:pt x="1193184" y="1688031"/>
                  </a:lnTo>
                  <a:lnTo>
                    <a:pt x="1146683" y="1705697"/>
                  </a:lnTo>
                  <a:lnTo>
                    <a:pt x="1100361" y="1688999"/>
                  </a:lnTo>
                  <a:lnTo>
                    <a:pt x="1065387" y="1673169"/>
                  </a:lnTo>
                  <a:lnTo>
                    <a:pt x="1035722" y="1647601"/>
                  </a:lnTo>
                  <a:lnTo>
                    <a:pt x="1005332" y="1601684"/>
                  </a:lnTo>
                  <a:lnTo>
                    <a:pt x="967520" y="1575097"/>
                  </a:lnTo>
                  <a:lnTo>
                    <a:pt x="943713" y="1567375"/>
                  </a:lnTo>
                  <a:lnTo>
                    <a:pt x="929481" y="1576475"/>
                  </a:lnTo>
                  <a:lnTo>
                    <a:pt x="920392" y="1600348"/>
                  </a:lnTo>
                  <a:lnTo>
                    <a:pt x="912016" y="1636950"/>
                  </a:lnTo>
                  <a:lnTo>
                    <a:pt x="899922" y="1684234"/>
                  </a:lnTo>
                  <a:lnTo>
                    <a:pt x="852740" y="1723615"/>
                  </a:lnTo>
                  <a:lnTo>
                    <a:pt x="825998" y="1747353"/>
                  </a:lnTo>
                  <a:lnTo>
                    <a:pt x="810545" y="1760720"/>
                  </a:lnTo>
                  <a:lnTo>
                    <a:pt x="797230" y="1768986"/>
                  </a:lnTo>
                  <a:lnTo>
                    <a:pt x="776902" y="1777421"/>
                  </a:lnTo>
                  <a:lnTo>
                    <a:pt x="740410" y="1791295"/>
                  </a:lnTo>
                  <a:lnTo>
                    <a:pt x="704383" y="1788319"/>
                  </a:lnTo>
                  <a:lnTo>
                    <a:pt x="653915" y="1785045"/>
                  </a:lnTo>
                  <a:lnTo>
                    <a:pt x="596785" y="1778978"/>
                  </a:lnTo>
                  <a:lnTo>
                    <a:pt x="540770" y="1767627"/>
                  </a:lnTo>
                  <a:lnTo>
                    <a:pt x="493649" y="1748496"/>
                  </a:lnTo>
                  <a:lnTo>
                    <a:pt x="459115" y="1722809"/>
                  </a:lnTo>
                  <a:lnTo>
                    <a:pt x="426519" y="1690537"/>
                  </a:lnTo>
                  <a:lnTo>
                    <a:pt x="395955" y="1652797"/>
                  </a:lnTo>
                  <a:lnTo>
                    <a:pt x="367516" y="1610710"/>
                  </a:lnTo>
                  <a:lnTo>
                    <a:pt x="341296" y="1565394"/>
                  </a:lnTo>
                  <a:lnTo>
                    <a:pt x="317389" y="1517967"/>
                  </a:lnTo>
                  <a:lnTo>
                    <a:pt x="295888" y="1469548"/>
                  </a:lnTo>
                  <a:lnTo>
                    <a:pt x="276887" y="1421255"/>
                  </a:lnTo>
                  <a:lnTo>
                    <a:pt x="260480" y="1374207"/>
                  </a:lnTo>
                  <a:lnTo>
                    <a:pt x="246761" y="1329523"/>
                  </a:lnTo>
                  <a:lnTo>
                    <a:pt x="235962" y="1312067"/>
                  </a:lnTo>
                  <a:lnTo>
                    <a:pt x="217900" y="1302361"/>
                  </a:lnTo>
                  <a:lnTo>
                    <a:pt x="196933" y="1295537"/>
                  </a:lnTo>
                  <a:lnTo>
                    <a:pt x="177419" y="128672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object 11"/>
            <p:cNvSpPr>
              <a:spLocks noChangeArrowheads="1"/>
            </p:cNvSpPr>
            <p:nvPr/>
          </p:nvSpPr>
          <p:spPr bwMode="auto">
            <a:xfrm>
              <a:off x="6603492" y="3948684"/>
              <a:ext cx="88900" cy="8890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object 12"/>
            <p:cNvSpPr>
              <a:spLocks noChangeArrowheads="1"/>
            </p:cNvSpPr>
            <p:nvPr/>
          </p:nvSpPr>
          <p:spPr bwMode="auto">
            <a:xfrm>
              <a:off x="5242941" y="3948684"/>
              <a:ext cx="88900" cy="88900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object 13"/>
            <p:cNvSpPr>
              <a:spLocks noChangeArrowheads="1"/>
            </p:cNvSpPr>
            <p:nvPr/>
          </p:nvSpPr>
          <p:spPr bwMode="auto">
            <a:xfrm>
              <a:off x="5765292" y="4558284"/>
              <a:ext cx="88900" cy="8890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object 14"/>
            <p:cNvSpPr>
              <a:spLocks noChangeArrowheads="1"/>
            </p:cNvSpPr>
            <p:nvPr/>
          </p:nvSpPr>
          <p:spPr bwMode="auto">
            <a:xfrm>
              <a:off x="5765292" y="3567684"/>
              <a:ext cx="88900" cy="8889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object 15"/>
            <p:cNvSpPr>
              <a:spLocks noChangeArrowheads="1"/>
            </p:cNvSpPr>
            <p:nvPr/>
          </p:nvSpPr>
          <p:spPr bwMode="auto">
            <a:xfrm>
              <a:off x="2647442" y="3650234"/>
              <a:ext cx="3962400" cy="990600"/>
            </a:xfrm>
            <a:custGeom>
              <a:avLst/>
              <a:gdLst>
                <a:gd name="T0" fmla="*/ 0 w 3962400"/>
                <a:gd name="T1" fmla="*/ 0 h 990600"/>
                <a:gd name="T2" fmla="*/ 3962400 w 3962400"/>
                <a:gd name="T3" fmla="*/ 990600 h 990600"/>
              </a:gdLst>
              <a:ahLst/>
              <a:cxnLst/>
              <a:rect l="T0" t="T1" r="T2" b="T3"/>
              <a:pathLst>
                <a:path w="3962400" h="990600">
                  <a:moveTo>
                    <a:pt x="914399" y="914400"/>
                  </a:moveTo>
                  <a:lnTo>
                    <a:pt x="3124199" y="990600"/>
                  </a:lnTo>
                </a:path>
                <a:path w="3962400" h="990600">
                  <a:moveTo>
                    <a:pt x="914399" y="914400"/>
                  </a:moveTo>
                  <a:lnTo>
                    <a:pt x="2590799" y="381000"/>
                  </a:lnTo>
                </a:path>
                <a:path w="3962400" h="990600">
                  <a:moveTo>
                    <a:pt x="914399" y="914400"/>
                  </a:moveTo>
                  <a:lnTo>
                    <a:pt x="3124199" y="0"/>
                  </a:lnTo>
                </a:path>
                <a:path w="3962400" h="990600">
                  <a:moveTo>
                    <a:pt x="914399" y="914400"/>
                  </a:moveTo>
                  <a:lnTo>
                    <a:pt x="3962400" y="381000"/>
                  </a:lnTo>
                </a:path>
                <a:path w="3962400" h="990600">
                  <a:moveTo>
                    <a:pt x="1066799" y="533400"/>
                  </a:moveTo>
                  <a:lnTo>
                    <a:pt x="3124199" y="990600"/>
                  </a:lnTo>
                </a:path>
                <a:path w="3962400" h="990600">
                  <a:moveTo>
                    <a:pt x="1066799" y="533400"/>
                  </a:moveTo>
                  <a:lnTo>
                    <a:pt x="2590799" y="381000"/>
                  </a:lnTo>
                </a:path>
                <a:path w="3962400" h="990600">
                  <a:moveTo>
                    <a:pt x="1066799" y="533400"/>
                  </a:moveTo>
                  <a:lnTo>
                    <a:pt x="3124199" y="0"/>
                  </a:lnTo>
                </a:path>
                <a:path w="3962400" h="990600">
                  <a:moveTo>
                    <a:pt x="1066799" y="533400"/>
                  </a:moveTo>
                  <a:lnTo>
                    <a:pt x="3962400" y="381000"/>
                  </a:lnTo>
                </a:path>
                <a:path w="3962400" h="990600">
                  <a:moveTo>
                    <a:pt x="0" y="609600"/>
                  </a:moveTo>
                  <a:lnTo>
                    <a:pt x="3124199" y="990600"/>
                  </a:lnTo>
                </a:path>
                <a:path w="3962400" h="990600">
                  <a:moveTo>
                    <a:pt x="0" y="609600"/>
                  </a:moveTo>
                  <a:lnTo>
                    <a:pt x="3962400" y="381000"/>
                  </a:lnTo>
                </a:path>
                <a:path w="3962400" h="990600">
                  <a:moveTo>
                    <a:pt x="0" y="609600"/>
                  </a:moveTo>
                  <a:lnTo>
                    <a:pt x="3124199" y="0"/>
                  </a:lnTo>
                </a:path>
                <a:path w="3962400" h="990600">
                  <a:moveTo>
                    <a:pt x="0" y="609600"/>
                  </a:moveTo>
                  <a:lnTo>
                    <a:pt x="2590799" y="381000"/>
                  </a:lnTo>
                </a:path>
                <a:path w="3962400" h="990600">
                  <a:moveTo>
                    <a:pt x="838199" y="152400"/>
                  </a:moveTo>
                  <a:lnTo>
                    <a:pt x="3124199" y="990600"/>
                  </a:lnTo>
                </a:path>
                <a:path w="3962400" h="990600">
                  <a:moveTo>
                    <a:pt x="838199" y="152400"/>
                  </a:moveTo>
                  <a:lnTo>
                    <a:pt x="2590799" y="381000"/>
                  </a:lnTo>
                </a:path>
                <a:path w="3962400" h="990600">
                  <a:moveTo>
                    <a:pt x="838199" y="152400"/>
                  </a:moveTo>
                  <a:lnTo>
                    <a:pt x="3124199" y="0"/>
                  </a:lnTo>
                </a:path>
                <a:path w="3962400" h="990600">
                  <a:moveTo>
                    <a:pt x="838199" y="152400"/>
                  </a:moveTo>
                  <a:lnTo>
                    <a:pt x="3962400" y="381000"/>
                  </a:lnTo>
                </a:path>
              </a:pathLst>
            </a:custGeom>
            <a:noFill/>
            <a:ln w="6350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8" name="object 5"/>
          <p:cNvSpPr txBox="1"/>
          <p:nvPr/>
        </p:nvSpPr>
        <p:spPr>
          <a:xfrm>
            <a:off x="5051666" y="3758329"/>
            <a:ext cx="1676400" cy="292388"/>
          </a:xfrm>
          <a:prstGeom prst="rect">
            <a:avLst/>
          </a:prstGeom>
        </p:spPr>
        <p:txBody>
          <a:bodyPr wrap="square" lIns="0" tIns="15240" rIns="0" bIns="0">
            <a:spAutoFit/>
          </a:bodyPr>
          <a:lstStyle/>
          <a:p>
            <a:pPr marL="38100">
              <a:spcBef>
                <a:spcPts val="120"/>
              </a:spcBef>
              <a:defRPr/>
            </a:pPr>
            <a:r>
              <a:rPr i="1" spc="35" dirty="0">
                <a:latin typeface="Times New Roman"/>
                <a:cs typeface="Times New Roman"/>
              </a:rPr>
              <a:t>d</a:t>
            </a:r>
            <a:r>
              <a:rPr spc="52" baseline="-23569" dirty="0">
                <a:latin typeface="Times New Roman"/>
                <a:cs typeface="Times New Roman"/>
              </a:rPr>
              <a:t>min </a:t>
            </a:r>
            <a:r>
              <a:rPr spc="5" dirty="0">
                <a:latin typeface="Times New Roman"/>
                <a:cs typeface="Times New Roman"/>
              </a:rPr>
              <a:t>(</a:t>
            </a:r>
            <a:r>
              <a:rPr i="1" spc="5" dirty="0">
                <a:latin typeface="Times New Roman"/>
                <a:cs typeface="Times New Roman"/>
              </a:rPr>
              <a:t>C</a:t>
            </a:r>
            <a:r>
              <a:rPr i="1" spc="7" baseline="-23569" dirty="0">
                <a:latin typeface="Times New Roman"/>
                <a:cs typeface="Times New Roman"/>
              </a:rPr>
              <a:t>i </a:t>
            </a:r>
            <a:r>
              <a:rPr spc="220" dirty="0">
                <a:latin typeface="Times New Roman"/>
                <a:cs typeface="Times New Roman"/>
              </a:rPr>
              <a:t>,</a:t>
            </a:r>
            <a:r>
              <a:rPr i="1" spc="220" dirty="0" err="1">
                <a:latin typeface="Times New Roman"/>
                <a:cs typeface="Times New Roman"/>
              </a:rPr>
              <a:t>C</a:t>
            </a:r>
            <a:r>
              <a:rPr i="1" spc="330" baseline="-23569" dirty="0" err="1">
                <a:latin typeface="Times New Roman"/>
                <a:cs typeface="Times New Roman"/>
              </a:rPr>
              <a:t>j</a:t>
            </a:r>
            <a:r>
              <a:rPr i="1" spc="330" baseline="-23569" dirty="0">
                <a:latin typeface="Times New Roman"/>
                <a:cs typeface="Times New Roman"/>
              </a:rPr>
              <a:t> </a:t>
            </a:r>
            <a:r>
              <a:rPr spc="35" dirty="0">
                <a:latin typeface="Times New Roman"/>
                <a:cs typeface="Times New Roman"/>
              </a:rPr>
              <a:t>)</a:t>
            </a:r>
            <a:r>
              <a:rPr lang="en-US" spc="35" dirty="0">
                <a:latin typeface="Times New Roman"/>
                <a:cs typeface="Times New Roman"/>
              </a:rPr>
              <a:t>  </a:t>
            </a:r>
            <a:r>
              <a:rPr spc="-505" dirty="0">
                <a:latin typeface="Times New Roman"/>
                <a:cs typeface="Times New Roman"/>
              </a:rPr>
              <a:t> </a:t>
            </a:r>
            <a:r>
              <a:rPr lang="en-US" spc="-505" dirty="0">
                <a:latin typeface="Times New Roman"/>
                <a:cs typeface="Times New Roman"/>
              </a:rPr>
              <a:t>    </a:t>
            </a:r>
            <a:r>
              <a:rPr spc="65" dirty="0">
                <a:latin typeface="Symbol"/>
                <a:cs typeface="Symbol"/>
              </a:rPr>
              <a:t></a:t>
            </a:r>
            <a:endParaRPr dirty="0">
              <a:latin typeface="Symbol"/>
              <a:cs typeface="Symbol"/>
            </a:endParaRPr>
          </a:p>
        </p:txBody>
      </p:sp>
      <p:sp>
        <p:nvSpPr>
          <p:cNvPr id="19" name="object 4"/>
          <p:cNvSpPr txBox="1"/>
          <p:nvPr/>
        </p:nvSpPr>
        <p:spPr>
          <a:xfrm>
            <a:off x="6839305" y="3766444"/>
            <a:ext cx="1875017" cy="410529"/>
          </a:xfrm>
          <a:prstGeom prst="rect">
            <a:avLst/>
          </a:prstGeom>
        </p:spPr>
        <p:txBody>
          <a:bodyPr wrap="square" lIns="0" tIns="12859" rIns="0" bIns="0">
            <a:spAutoFit/>
          </a:bodyPr>
          <a:lstStyle/>
          <a:p>
            <a:pPr marL="136684">
              <a:lnSpc>
                <a:spcPts val="1950"/>
              </a:lnSpc>
              <a:spcBef>
                <a:spcPts val="101"/>
              </a:spcBef>
              <a:tabLst>
                <a:tab pos="689610" algn="l"/>
              </a:tabLst>
              <a:defRPr/>
            </a:pPr>
            <a:r>
              <a:rPr lang="en-US" spc="-11" dirty="0" err="1">
                <a:latin typeface="Times New Roman"/>
                <a:cs typeface="Times New Roman"/>
              </a:rPr>
              <a:t>avg</a:t>
            </a:r>
            <a:r>
              <a:rPr spc="-11" dirty="0">
                <a:latin typeface="Times New Roman"/>
                <a:cs typeface="Times New Roman"/>
              </a:rPr>
              <a:t>	</a:t>
            </a:r>
            <a:r>
              <a:rPr lang="en-US" spc="-11" dirty="0">
                <a:latin typeface="Times New Roman"/>
                <a:cs typeface="Times New Roman"/>
              </a:rPr>
              <a:t> </a:t>
            </a:r>
            <a:r>
              <a:rPr i="1" spc="41" dirty="0">
                <a:latin typeface="Times New Roman"/>
                <a:cs typeface="Times New Roman"/>
              </a:rPr>
              <a:t>d</a:t>
            </a:r>
            <a:r>
              <a:rPr i="1" spc="-293" dirty="0">
                <a:latin typeface="Times New Roman"/>
                <a:cs typeface="Times New Roman"/>
              </a:rPr>
              <a:t> </a:t>
            </a:r>
            <a:r>
              <a:rPr spc="26" dirty="0">
                <a:latin typeface="Times New Roman"/>
                <a:cs typeface="Times New Roman"/>
              </a:rPr>
              <a:t>(</a:t>
            </a:r>
            <a:r>
              <a:rPr spc="-206" dirty="0">
                <a:latin typeface="Times New Roman"/>
                <a:cs typeface="Times New Roman"/>
              </a:rPr>
              <a:t> </a:t>
            </a:r>
            <a:r>
              <a:rPr i="1" spc="26" dirty="0">
                <a:latin typeface="Times New Roman"/>
                <a:cs typeface="Times New Roman"/>
              </a:rPr>
              <a:t>p</a:t>
            </a:r>
            <a:r>
              <a:rPr spc="26" dirty="0">
                <a:latin typeface="Times New Roman"/>
                <a:cs typeface="Times New Roman"/>
              </a:rPr>
              <a:t>,</a:t>
            </a:r>
            <a:r>
              <a:rPr spc="-248" dirty="0">
                <a:latin typeface="Times New Roman"/>
                <a:cs typeface="Times New Roman"/>
              </a:rPr>
              <a:t> </a:t>
            </a:r>
            <a:r>
              <a:rPr i="1" spc="45" dirty="0">
                <a:latin typeface="Times New Roman"/>
                <a:cs typeface="Times New Roman"/>
              </a:rPr>
              <a:t>q</a:t>
            </a:r>
            <a:r>
              <a:rPr spc="45" dirty="0">
                <a:latin typeface="Times New Roman"/>
                <a:cs typeface="Times New Roman"/>
              </a:rPr>
              <a:t>)</a:t>
            </a:r>
            <a:endParaRPr dirty="0">
              <a:latin typeface="Times New Roman"/>
              <a:cs typeface="Times New Roman"/>
            </a:endParaRPr>
          </a:p>
          <a:p>
            <a:pPr marL="28575">
              <a:lnSpc>
                <a:spcPts val="1095"/>
              </a:lnSpc>
              <a:defRPr/>
            </a:pPr>
            <a:r>
              <a:rPr sz="1400" i="1" spc="-30" dirty="0">
                <a:latin typeface="Times New Roman"/>
                <a:cs typeface="Times New Roman"/>
              </a:rPr>
              <a:t>p</a:t>
            </a:r>
            <a:r>
              <a:rPr sz="1400" spc="-30" dirty="0">
                <a:latin typeface="Symbol"/>
                <a:cs typeface="Symbol"/>
              </a:rPr>
              <a:t></a:t>
            </a:r>
            <a:r>
              <a:rPr sz="1400" i="1" spc="-30" dirty="0">
                <a:latin typeface="Times New Roman"/>
                <a:cs typeface="Times New Roman"/>
              </a:rPr>
              <a:t>C</a:t>
            </a:r>
            <a:r>
              <a:rPr sz="1400" i="1" spc="-45" baseline="-19444" dirty="0">
                <a:latin typeface="Times New Roman"/>
                <a:cs typeface="Times New Roman"/>
              </a:rPr>
              <a:t>i </a:t>
            </a:r>
            <a:r>
              <a:rPr sz="1400" spc="-19" dirty="0">
                <a:latin typeface="Times New Roman"/>
                <a:cs typeface="Times New Roman"/>
              </a:rPr>
              <a:t>,</a:t>
            </a:r>
            <a:r>
              <a:rPr sz="1400" i="1" spc="-19" dirty="0">
                <a:latin typeface="Times New Roman"/>
                <a:cs typeface="Times New Roman"/>
              </a:rPr>
              <a:t>q</a:t>
            </a:r>
            <a:r>
              <a:rPr sz="1400" spc="-19" dirty="0">
                <a:latin typeface="Symbol"/>
                <a:cs typeface="Symbol"/>
              </a:rPr>
              <a:t></a:t>
            </a:r>
            <a:r>
              <a:rPr sz="1400" i="1" spc="-19" dirty="0">
                <a:latin typeface="Times New Roman"/>
                <a:cs typeface="Times New Roman"/>
              </a:rPr>
              <a:t>C</a:t>
            </a:r>
            <a:r>
              <a:rPr sz="1400" i="1" spc="-98" dirty="0">
                <a:latin typeface="Times New Roman"/>
                <a:cs typeface="Times New Roman"/>
              </a:rPr>
              <a:t> </a:t>
            </a:r>
            <a:r>
              <a:rPr sz="1400" i="1" spc="5" baseline="-19444" dirty="0">
                <a:latin typeface="Times New Roman"/>
                <a:cs typeface="Times New Roman"/>
              </a:rPr>
              <a:t>j</a:t>
            </a:r>
            <a:endParaRPr sz="1400" baseline="-19444" dirty="0">
              <a:latin typeface="Times New Roman"/>
              <a:cs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38193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3562"/>
            <a:ext cx="9144000" cy="513158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Ward Linkage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239663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Ward’s method says that the distance between two clusters: A and B, is how much the sum of squares will increase when we merge them.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Sum of the squares grows as we merge the clusters.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Ward’s method keeps this growth as small as possible.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6752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-13855" y="881604"/>
            <a:ext cx="9171709" cy="626377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Main Observations </a:t>
            </a:r>
            <a:b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</a:br>
            <a:endParaRPr lang="en-US" alt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0" y="1507981"/>
            <a:ext cx="9144000" cy="264794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single linkage </a:t>
            </a: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is fast, and can perform well on non-spherical data. Single linkage pay attention solely to the area where the two clusters come closest to each other.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average</a:t>
            </a: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and </a:t>
            </a:r>
            <a:r>
              <a:rPr lang="en-US" altLang="en-US" sz="20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complete</a:t>
            </a: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linkage perform well on cleanly separated spherical clusters, but have mixed results otherwise.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Ward</a:t>
            </a: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is the most effective method for noisy data.</a:t>
            </a:r>
          </a:p>
          <a:p>
            <a:endParaRPr lang="en-US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5785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2211710"/>
            <a:ext cx="9144000" cy="1304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Measuring Quality of Clusters</a:t>
            </a:r>
          </a:p>
          <a:p>
            <a:pPr marL="0" indent="0" algn="ctr">
              <a:buNone/>
            </a:pPr>
            <a:endParaRPr lang="en-US" sz="2000" b="1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5964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314" y="1113830"/>
            <a:ext cx="9144000" cy="684608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What Is Good Clustering?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98438"/>
            <a:ext cx="9144000" cy="2592288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A good clustering method will produce high quality clusters with </a:t>
            </a:r>
          </a:p>
          <a:p>
            <a:pPr indent="457200" algn="just">
              <a:lnSpc>
                <a:spcPct val="200000"/>
              </a:lnSpc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high intra-class similarity</a:t>
            </a:r>
          </a:p>
          <a:p>
            <a:pPr indent="457200" algn="just">
              <a:lnSpc>
                <a:spcPct val="200000"/>
              </a:lnSpc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low inter-class similarity </a:t>
            </a:r>
          </a:p>
          <a:p>
            <a:pPr indent="457200" algn="just"/>
            <a:endParaRPr 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882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00099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Clustering Algorithms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06" y="1501807"/>
            <a:ext cx="9144000" cy="304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Exclusive Clustering (Partitioning Methods/ Hard Clustering)</a:t>
            </a:r>
          </a:p>
          <a:p>
            <a:pPr algn="just">
              <a:spcBef>
                <a:spcPct val="20000"/>
              </a:spcBef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     	</a:t>
            </a:r>
            <a:r>
              <a:rPr lang="en-US" sz="20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eg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: k-means, k-</a:t>
            </a:r>
            <a:r>
              <a:rPr lang="en-US" sz="20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medoids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, </a:t>
            </a: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CLARANS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Overlapping Clustering (Soft Clustering)</a:t>
            </a:r>
          </a:p>
          <a:p>
            <a:pPr algn="just">
              <a:spcBef>
                <a:spcPct val="20000"/>
              </a:spcBef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     	</a:t>
            </a:r>
            <a:r>
              <a:rPr lang="en-US" sz="20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eg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: Fuzzy/ c- means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Hierarchical Clustering</a:t>
            </a:r>
          </a:p>
          <a:p>
            <a:pPr algn="just">
              <a:spcBef>
                <a:spcPct val="20000"/>
              </a:spcBef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     	</a:t>
            </a:r>
            <a:r>
              <a:rPr lang="en-US" sz="20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eg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: agglomerative, divisive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74507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3121"/>
            <a:ext cx="9144000" cy="551707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Measure the Quality of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1149"/>
            <a:ext cx="9144000" cy="30134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The quality of a clustering result depends on both the similarity measure used by the method and its implementation.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The quality of a clustering method is also measured by its ability to discover some or all of the hidden patterns.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Dissimilarity/Similarity metric: Similarity is expressed in terms of a distance function, which is typically metric: d(</a:t>
            </a:r>
            <a:r>
              <a:rPr lang="en-US" sz="20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, j)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3970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5566"/>
            <a:ext cx="9144000" cy="685799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Supervised Clusters Analysis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1670"/>
            <a:ext cx="9144000" cy="20802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requires knowledge of the ground truth classes. </a:t>
            </a: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or requires manual assignment by human annotators.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Example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: Rand Index, Fowlkes-Mallows scores, etc.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7719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8991"/>
            <a:ext cx="9144000" cy="2778944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Given a set of </a:t>
            </a:r>
            <a:r>
              <a:rPr lang="en-US" sz="20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elements </a:t>
            </a:r>
            <a:r>
              <a:rPr lang="en-US" sz="20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S= {o</a:t>
            </a:r>
            <a:r>
              <a:rPr lang="en-US" sz="2000" b="1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sz="20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, o</a:t>
            </a:r>
            <a:r>
              <a:rPr lang="en-US" sz="2000" b="1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,…..,o</a:t>
            </a:r>
            <a:r>
              <a:rPr lang="en-US" sz="2000" b="1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</a:t>
            </a:r>
            <a:r>
              <a:rPr lang="en-US" sz="20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} 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and let  </a:t>
            </a:r>
            <a:r>
              <a:rPr lang="en-US" sz="20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U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and </a:t>
            </a:r>
            <a:r>
              <a:rPr lang="en-US" sz="20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V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represents two different partitions of </a:t>
            </a:r>
            <a:r>
              <a:rPr lang="en-US" sz="20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, such that </a:t>
            </a:r>
            <a:r>
              <a:rPr lang="en-US" sz="20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U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is the external criteria and </a:t>
            </a:r>
            <a:r>
              <a:rPr lang="en-US" sz="20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V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is a clustering result.</a:t>
            </a:r>
          </a:p>
          <a:p>
            <a:pPr marL="723900" indent="-368300" algn="just">
              <a:spcAft>
                <a:spcPts val="600"/>
              </a:spcAft>
            </a:pPr>
            <a:r>
              <a:rPr lang="en-US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be the number of the pairs of objects that are placed in the same class in U and in the same cluster as in V.</a:t>
            </a:r>
          </a:p>
          <a:p>
            <a:pPr marL="723900" indent="-368300" algn="just">
              <a:spcAft>
                <a:spcPts val="600"/>
              </a:spcAft>
            </a:pPr>
            <a:r>
              <a:rPr lang="en-US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b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be the number of the pairs of objects that are placed in the same class in U but not in the same cluster in V.</a:t>
            </a:r>
          </a:p>
          <a:p>
            <a:pPr marL="723900" indent="-368300" algn="just"/>
            <a:endParaRPr lang="en-US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marL="290513" indent="0" algn="just">
              <a:buNone/>
            </a:pPr>
            <a:endParaRPr lang="en-US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709" y="742951"/>
            <a:ext cx="9144000" cy="533400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Rand Index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0461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174255"/>
            <a:ext cx="9144000" cy="2466786"/>
          </a:xfrm>
        </p:spPr>
        <p:txBody>
          <a:bodyPr>
            <a:normAutofit/>
          </a:bodyPr>
          <a:lstStyle/>
          <a:p>
            <a:pPr marL="723900" indent="-368300" algn="just">
              <a:spcAft>
                <a:spcPts val="600"/>
              </a:spcAft>
            </a:pPr>
            <a:r>
              <a:rPr lang="en-US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be the number of the pairs of objects that are placed in the same cluster in V but not in the same class in U.</a:t>
            </a:r>
          </a:p>
          <a:p>
            <a:pPr marL="723900" indent="-368300" algn="just">
              <a:spcAft>
                <a:spcPts val="600"/>
              </a:spcAft>
            </a:pPr>
            <a:r>
              <a:rPr lang="en-US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be the number of the pairs of objects that are in different  classes and in different clusters in both partitions.</a:t>
            </a:r>
          </a:p>
          <a:p>
            <a:pPr marL="723900" indent="-635000" algn="just">
              <a:buNone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Rand </a:t>
            </a:r>
            <a:r>
              <a:rPr lang="en-US" sz="20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Index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is given as:</a:t>
            </a:r>
          </a:p>
          <a:p>
            <a:pPr marL="723900" indent="-635000" algn="just">
              <a:buNone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                                    RI = a + d / (a + b + c + d)</a:t>
            </a:r>
          </a:p>
          <a:p>
            <a:pPr marL="723900" indent="-368300" algn="just"/>
            <a:endParaRPr lang="en-US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47" y="483518"/>
            <a:ext cx="9144000" cy="533400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Rand Index contd.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23678"/>
            <a:ext cx="9144000" cy="1008112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Bounded range [0, 1]: 1.0 is the perfect match score.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987574"/>
            <a:ext cx="9144000" cy="533400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Rand Index contd.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1952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35507"/>
            <a:ext cx="9144000" cy="581024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Unsupervised Clusters Analysis Techniques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0" y="1779662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If the ground truth labels are not known, evaluation must be performed using the model itself.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Example: Silhouette Coefficient, Davies-</a:t>
            </a:r>
            <a:r>
              <a:rPr lang="en-US" sz="20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Bouldin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Index, etc.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82436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70318"/>
            <a:ext cx="9144000" cy="609600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Silhouette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8" y="1649535"/>
            <a:ext cx="9144000" cy="23629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Silhouette Coefficient is defined for each sample and is composed of two scores:</a:t>
            </a:r>
          </a:p>
          <a:p>
            <a:endParaRPr lang="en-US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a: The mean distance between a sample and all other points in the same class.</a:t>
            </a:r>
          </a:p>
          <a:p>
            <a:endParaRPr lang="en-US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b: The mean distance between a sample and all other points in the next nearest cluster.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9293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563638"/>
                <a:ext cx="9144000" cy="230425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The Silhouette Coefficient s for a single sample is then given as: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𝐒</m:t>
                      </m:r>
                      <m:r>
                        <a:rPr lang="en-US" sz="200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𝒃</m:t>
                          </m:r>
                          <m:r>
                            <a:rPr lang="en-US" sz="200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00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200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𝐦𝐚𝐱</m:t>
                          </m:r>
                          <m:r>
                            <a:rPr lang="en-US" sz="200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⁡(</m:t>
                          </m:r>
                          <m:r>
                            <a:rPr lang="en-US" sz="200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𝒂</m:t>
                          </m:r>
                          <m:r>
                            <a:rPr lang="en-US" sz="200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sz="200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𝒃</m:t>
                          </m:r>
                          <m:r>
                            <a:rPr lang="en-US" sz="200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  <a:latin typeface="Cambria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endParaRPr lang="en-US" sz="2000" dirty="0">
                  <a:solidFill>
                    <a:srgbClr val="002060"/>
                  </a:solidFill>
                  <a:latin typeface="Cambria" pitchFamily="18" charset="0"/>
                  <a:cs typeface="Times New Roman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The Silhouette Coefficient for a set of samples is given as the mean of the Silhouette Coefficient for each sample.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63638"/>
                <a:ext cx="9144000" cy="2304256"/>
              </a:xfrm>
              <a:blipFill>
                <a:blip r:embed="rId3"/>
                <a:stretch>
                  <a:fillRect l="-600" t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970318"/>
            <a:ext cx="9144000" cy="609600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Silhouette Coefficient contd.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0661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7654"/>
            <a:ext cx="9144000" cy="208823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The score is bounded between -1 for incorrect clustering and +1 for highly dense clustering. Scores around zero indicate overlapping clusters.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The score is higher when clusters are dense and well separated, which relates to a standard concept of a cluster.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936402"/>
            <a:ext cx="9144000" cy="609600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Silhouette Coefficient contd.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23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35646"/>
            <a:ext cx="9144000" cy="2462074"/>
          </a:xfrm>
        </p:spPr>
        <p:txBody>
          <a:bodyPr/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Density</a:t>
            </a: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Based Clustering</a:t>
            </a:r>
          </a:p>
          <a:p>
            <a:pPr marL="0" indent="0" algn="just">
              <a:buNone/>
              <a:defRPr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</a:t>
            </a:r>
            <a:r>
              <a:rPr lang="en-US" altLang="zh-CN" sz="20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eg</a:t>
            </a: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: DBSCAN, OPTICS, </a:t>
            </a:r>
            <a:r>
              <a:rPr lang="en-US" altLang="zh-CN" sz="20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DenClue</a:t>
            </a: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marL="0" indent="0" algn="just">
              <a:buNone/>
              <a:defRPr/>
            </a:pPr>
            <a:endParaRPr lang="en-US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Grid Based Clustering</a:t>
            </a:r>
          </a:p>
          <a:p>
            <a:pPr marL="0" indent="0" algn="just">
              <a:buNone/>
              <a:defRPr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eg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: </a:t>
            </a: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STING, </a:t>
            </a:r>
            <a:r>
              <a:rPr lang="en-US" altLang="zh-CN" sz="20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WaveCluster</a:t>
            </a: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, CLIQUE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942227"/>
            <a:ext cx="9144000" cy="552451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Clustering Algorithms (Contd.)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648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3098"/>
            <a:ext cx="9144000" cy="532656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How do we define “similarity”?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4951"/>
            <a:ext cx="9144000" cy="279499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The goal is to group together “</a:t>
            </a:r>
            <a:r>
              <a:rPr lang="en-US" altLang="en-US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similar</a:t>
            </a: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” data – but what does this mean?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No single answer – it depends on what we want to find or emphasize in the data; this is one reason why clustering is an “art”.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The similarity measure is often more important than the clustering algorithm used.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123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9979"/>
            <a:ext cx="9144000" cy="638771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Distance (dissimilarity)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81150"/>
            <a:ext cx="9144000" cy="293727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Euclidean Distance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Manhattan </a:t>
            </a: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Distance</a:t>
            </a:r>
          </a:p>
          <a:p>
            <a:pPr marL="0" indent="0">
              <a:buNone/>
            </a:pPr>
            <a:endParaRPr lang="en-US" sz="26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111090"/>
              </p:ext>
            </p:extLst>
          </p:nvPr>
        </p:nvGraphicFramePr>
        <p:xfrm>
          <a:off x="1563461" y="1974770"/>
          <a:ext cx="4495800" cy="990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87240" imgH="482400" progId="Equation.3">
                  <p:embed/>
                </p:oleObj>
              </mc:Choice>
              <mc:Fallback>
                <p:oleObj name="Equation" r:id="rId3" imgW="1587240" imgH="48240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461" y="1974770"/>
                        <a:ext cx="4495800" cy="990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7134497" y="205200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855823" y="1731472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855823" y="2950672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157357" y="2052008"/>
            <a:ext cx="381000" cy="6096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7089321" y="1991321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515497" y="256989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134497" y="2661608"/>
            <a:ext cx="39841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403853"/>
              </p:ext>
            </p:extLst>
          </p:nvPr>
        </p:nvGraphicFramePr>
        <p:xfrm>
          <a:off x="1649413" y="3848100"/>
          <a:ext cx="42449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98320" imgH="291960" progId="Equation.3">
                  <p:embed/>
                </p:oleObj>
              </mc:Choice>
              <mc:Fallback>
                <p:oleObj name="Equation" r:id="rId5" imgW="1498320" imgH="29196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3848100"/>
                        <a:ext cx="4244975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6934200" y="32385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6934200" y="44577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7228114" y="3411201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7736205" y="402804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7304314" y="3537744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7304314" y="4147344"/>
            <a:ext cx="39841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433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00099"/>
            <a:ext cx="9143999" cy="684609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k-Means Clustering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84708"/>
            <a:ext cx="9143999" cy="29372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k-means 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MacQueen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, 1967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is a </a:t>
            </a:r>
            <a:r>
              <a:rPr lang="en-US" sz="2000" dirty="0" err="1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partitional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 clustering 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algorithm.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Let the set of data points D be {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x</a:t>
            </a:r>
            <a:r>
              <a:rPr lang="en-US" sz="2000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 , x</a:t>
            </a:r>
            <a:r>
              <a:rPr lang="en-US" sz="2000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 , …, </a:t>
            </a:r>
            <a:r>
              <a:rPr lang="en-US" sz="2000" dirty="0" err="1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x</a:t>
            </a:r>
            <a:r>
              <a:rPr lang="en-US" sz="2000" baseline="-25000" dirty="0" err="1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n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}, where 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x</a:t>
            </a:r>
            <a:r>
              <a:rPr lang="en-US" sz="2000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= (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x</a:t>
            </a:r>
            <a:r>
              <a:rPr lang="en-US" sz="2000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i1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 , x</a:t>
            </a:r>
            <a:r>
              <a:rPr lang="en-US" sz="2000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i2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 , …, </a:t>
            </a:r>
            <a:r>
              <a:rPr lang="en-US" sz="2000" dirty="0" err="1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x</a:t>
            </a:r>
            <a:r>
              <a:rPr lang="en-US" sz="2000" baseline="-25000" dirty="0" err="1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ir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is a vector in </a:t>
            </a:r>
            <a:r>
              <a:rPr lang="en-US" sz="20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X⊆R</a:t>
            </a:r>
            <a:r>
              <a:rPr lang="en-US" sz="2000" baseline="300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r</a:t>
            </a:r>
            <a:r>
              <a:rPr lang="en-US" sz="2000" baseline="30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, and r is the number of dimensions.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The k-means algorithm partitions the given data into k clusters. Each cluster has a cluster center, called 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centroid. </a:t>
            </a:r>
            <a:r>
              <a:rPr 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89727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DESIGN_ID_OFFICE THEME" val="P94KApXi"/>
  <p:tag name="ARTICULATE_SLIDE_COUNT" val="9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7843</TotalTime>
  <Words>2407</Words>
  <Application>Microsoft Office PowerPoint</Application>
  <PresentationFormat>On-screen Show (16:9)</PresentationFormat>
  <Paragraphs>478</Paragraphs>
  <Slides>58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Arial</vt:lpstr>
      <vt:lpstr>Calibri</vt:lpstr>
      <vt:lpstr>Cambria</vt:lpstr>
      <vt:lpstr>Cambria Math</vt:lpstr>
      <vt:lpstr>Carlito</vt:lpstr>
      <vt:lpstr>Symbol</vt:lpstr>
      <vt:lpstr>Tahoma</vt:lpstr>
      <vt:lpstr>Times New Roman</vt:lpstr>
      <vt:lpstr>Wingdings</vt:lpstr>
      <vt:lpstr>Office Theme</vt:lpstr>
      <vt:lpstr>Equation</vt:lpstr>
      <vt:lpstr>SmartDraw</vt:lpstr>
      <vt:lpstr>PowerPoint Presentation</vt:lpstr>
      <vt:lpstr>What is Clustering?</vt:lpstr>
      <vt:lpstr>Clustering Applications</vt:lpstr>
      <vt:lpstr>Clustering Applications (Contd.)</vt:lpstr>
      <vt:lpstr>Clustering Algorithms</vt:lpstr>
      <vt:lpstr>Clustering Algorithms (Contd.)</vt:lpstr>
      <vt:lpstr>How do we define “similarity”?</vt:lpstr>
      <vt:lpstr>Distance (dissimilarity) measures</vt:lpstr>
      <vt:lpstr>k-Means Clustering</vt:lpstr>
      <vt:lpstr>k-means Clustering Algorithm </vt:lpstr>
      <vt:lpstr>k-means Convergence (Stopping) Criterion </vt:lpstr>
      <vt:lpstr>PowerPoint Presentation</vt:lpstr>
      <vt:lpstr>An Example of k-Means Clustering</vt:lpstr>
      <vt:lpstr>PowerPoint Presentation</vt:lpstr>
      <vt:lpstr>Weaknesses of K-means</vt:lpstr>
      <vt:lpstr>Outliers</vt:lpstr>
      <vt:lpstr>Special Data Structures</vt:lpstr>
      <vt:lpstr>PowerPoint Presentation</vt:lpstr>
      <vt:lpstr>K-Means: Step-by-Step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Determine the Number of Clusters</vt:lpstr>
      <vt:lpstr>Elbow Method</vt:lpstr>
      <vt:lpstr>PowerPoint Presentation</vt:lpstr>
      <vt:lpstr>Hierarchical Clustering</vt:lpstr>
      <vt:lpstr>Types of Hierarchical Clustering</vt:lpstr>
      <vt:lpstr>Dendogram</vt:lpstr>
      <vt:lpstr>Dendogram</vt:lpstr>
      <vt:lpstr>Hierarchical Clustering Demo</vt:lpstr>
      <vt:lpstr>Agglomerative Clustering</vt:lpstr>
      <vt:lpstr>Agglomerative Clustering Algorithm</vt:lpstr>
      <vt:lpstr>Starting Situation</vt:lpstr>
      <vt:lpstr>Intermediate Situation</vt:lpstr>
      <vt:lpstr>PowerPoint Presentation</vt:lpstr>
      <vt:lpstr>After Merging</vt:lpstr>
      <vt:lpstr>How to Define Inter-Cluster Distance?</vt:lpstr>
      <vt:lpstr>Answer IS….</vt:lpstr>
      <vt:lpstr>Linkages</vt:lpstr>
      <vt:lpstr>Linkage Methods</vt:lpstr>
      <vt:lpstr>Single-Linkage </vt:lpstr>
      <vt:lpstr>Complete-Linkage</vt:lpstr>
      <vt:lpstr>Average Linkage</vt:lpstr>
      <vt:lpstr>Ward Linkage</vt:lpstr>
      <vt:lpstr>Main Observations  </vt:lpstr>
      <vt:lpstr>PowerPoint Presentation</vt:lpstr>
      <vt:lpstr>What Is Good Clustering?</vt:lpstr>
      <vt:lpstr>Measure the Quality of Clustering</vt:lpstr>
      <vt:lpstr>Supervised Clusters Analysis Techniques</vt:lpstr>
      <vt:lpstr>Rand Index</vt:lpstr>
      <vt:lpstr>Rand Index contd.</vt:lpstr>
      <vt:lpstr>Rand Index contd.</vt:lpstr>
      <vt:lpstr>Unsupervised Clusters Analysis Techniques</vt:lpstr>
      <vt:lpstr>Silhouette Coefficient</vt:lpstr>
      <vt:lpstr>Silhouette Coefficient contd.</vt:lpstr>
      <vt:lpstr>Silhouette Coefficient contd.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Umesh Gupta</cp:lastModifiedBy>
  <cp:revision>459</cp:revision>
  <dcterms:created xsi:type="dcterms:W3CDTF">2019-01-21T09:33:03Z</dcterms:created>
  <dcterms:modified xsi:type="dcterms:W3CDTF">2022-04-18T16:01:22Z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649E7CA2-34FF-42F9-B903-BA45EF37683D</vt:lpwstr>
  </property>
  <property fmtid="{D5CDD505-2E9C-101B-9397-08002B2CF9AE}" pid="3" name="ArticulatePath">
    <vt:lpwstr>Unit2</vt:lpwstr>
  </property>
</Properties>
</file>