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Lst>
  <p:notesMasterIdLst>
    <p:notesMasterId r:id="rId55"/>
  </p:notesMasterIdLst>
  <p:sldIdLst>
    <p:sldId id="256" r:id="rId7"/>
    <p:sldId id="267" r:id="rId8"/>
    <p:sldId id="268" r:id="rId9"/>
    <p:sldId id="269" r:id="rId10"/>
    <p:sldId id="270" r:id="rId11"/>
    <p:sldId id="271" r:id="rId12"/>
    <p:sldId id="427" r:id="rId13"/>
    <p:sldId id="272" r:id="rId14"/>
    <p:sldId id="422" r:id="rId15"/>
    <p:sldId id="274" r:id="rId16"/>
    <p:sldId id="428" r:id="rId17"/>
    <p:sldId id="429" r:id="rId18"/>
    <p:sldId id="430" r:id="rId19"/>
    <p:sldId id="431" r:id="rId20"/>
    <p:sldId id="432" r:id="rId21"/>
    <p:sldId id="433" r:id="rId22"/>
    <p:sldId id="434" r:id="rId23"/>
    <p:sldId id="435" r:id="rId24"/>
    <p:sldId id="436" r:id="rId25"/>
    <p:sldId id="437" r:id="rId26"/>
    <p:sldId id="438" r:id="rId27"/>
    <p:sldId id="443" r:id="rId28"/>
    <p:sldId id="444" r:id="rId29"/>
    <p:sldId id="459" r:id="rId30"/>
    <p:sldId id="439" r:id="rId31"/>
    <p:sldId id="440" r:id="rId32"/>
    <p:sldId id="441" r:id="rId33"/>
    <p:sldId id="442" r:id="rId34"/>
    <p:sldId id="417" r:id="rId35"/>
    <p:sldId id="445" r:id="rId36"/>
    <p:sldId id="457" r:id="rId37"/>
    <p:sldId id="458" r:id="rId38"/>
    <p:sldId id="446" r:id="rId39"/>
    <p:sldId id="447" r:id="rId40"/>
    <p:sldId id="448" r:id="rId41"/>
    <p:sldId id="449" r:id="rId42"/>
    <p:sldId id="450" r:id="rId43"/>
    <p:sldId id="451" r:id="rId44"/>
    <p:sldId id="452" r:id="rId45"/>
    <p:sldId id="453" r:id="rId46"/>
    <p:sldId id="454" r:id="rId47"/>
    <p:sldId id="455" r:id="rId48"/>
    <p:sldId id="460" r:id="rId49"/>
    <p:sldId id="461" r:id="rId50"/>
    <p:sldId id="295" r:id="rId51"/>
    <p:sldId id="296" r:id="rId52"/>
    <p:sldId id="463" r:id="rId53"/>
    <p:sldId id="29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E3776-42E1-4E9B-B934-9976342591A0}" v="3" dt="2021-09-03T07:46:16.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12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12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12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129" name="PlaceHolder 5"/>
          <p:cNvSpPr>
            <a:spLocks noGrp="1"/>
          </p:cNvSpPr>
          <p:nvPr>
            <p:ph type="sldNum"/>
          </p:nvPr>
        </p:nvSpPr>
        <p:spPr>
          <a:xfrm>
            <a:off x="4278960" y="10157400"/>
            <a:ext cx="3280680" cy="534240"/>
          </a:xfrm>
          <a:prstGeom prst="rect">
            <a:avLst/>
          </a:prstGeom>
        </p:spPr>
        <p:txBody>
          <a:bodyPr lIns="0" tIns="0" rIns="0" bIns="0" anchor="b"/>
          <a:lstStyle/>
          <a:p>
            <a:pPr algn="r"/>
            <a:fld id="{78A05428-72F8-4478-8032-9E0BA7350EFF}" type="slidenum">
              <a:rPr lang="en-IN" sz="1400" b="0" strike="noStrike" spc="-1">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TextShape 1"/>
          <p:cNvSpPr txBox="1"/>
          <p:nvPr/>
        </p:nvSpPr>
        <p:spPr>
          <a:xfrm>
            <a:off x="3886200" y="8686800"/>
            <a:ext cx="2971440" cy="456840"/>
          </a:xfrm>
          <a:prstGeom prst="rect">
            <a:avLst/>
          </a:prstGeom>
          <a:noFill/>
          <a:ln w="9360">
            <a:noFill/>
          </a:ln>
        </p:spPr>
        <p:txBody>
          <a:bodyPr anchor="b"/>
          <a:lstStyle/>
          <a:p>
            <a:pPr algn="r">
              <a:lnSpc>
                <a:spcPct val="100000"/>
              </a:lnSpc>
            </a:pPr>
            <a:fld id="{0EBCE637-7497-480F-B7B6-6C63D91CE84D}" type="slidenum">
              <a:rPr lang="en-IN" sz="1200" b="0" strike="noStrike" spc="-1">
                <a:solidFill>
                  <a:srgbClr val="000000"/>
                </a:solidFill>
                <a:uFill>
                  <a:solidFill>
                    <a:srgbClr val="FFFFFF"/>
                  </a:solidFill>
                </a:uFill>
                <a:latin typeface="Times New Roman"/>
              </a:rPr>
              <a:pPr algn="r">
                <a:lnSpc>
                  <a:spcPct val="100000"/>
                </a:lnSpc>
              </a:pPr>
              <a:t>1</a:t>
            </a:fld>
            <a:endParaRPr lang="en-IN" sz="1400" b="0" strike="noStrike" spc="-1">
              <a:solidFill>
                <a:srgbClr val="000000"/>
              </a:solidFill>
              <a:uFill>
                <a:solidFill>
                  <a:srgbClr val="FFFFFF"/>
                </a:solidFill>
              </a:uFill>
              <a:latin typeface="Times New Roman"/>
            </a:endParaRPr>
          </a:p>
        </p:txBody>
      </p:sp>
      <p:sp>
        <p:nvSpPr>
          <p:cNvPr id="650" name="PlaceHolder 2"/>
          <p:cNvSpPr>
            <a:spLocks noGrp="1"/>
          </p:cNvSpPr>
          <p:nvPr>
            <p:ph type="body"/>
          </p:nvPr>
        </p:nvSpPr>
        <p:spPr>
          <a:xfrm>
            <a:off x="914400" y="4343400"/>
            <a:ext cx="5028840" cy="4114440"/>
          </a:xfrm>
          <a:prstGeom prst="rect">
            <a:avLst/>
          </a:prstGeom>
        </p:spPr>
        <p:txBody>
          <a:bodyPr/>
          <a:lstStyle/>
          <a:p>
            <a:endParaRPr lang="en-IN" sz="20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PlaceHolder 1"/>
          <p:cNvSpPr>
            <a:spLocks noGrp="1"/>
          </p:cNvSpPr>
          <p:nvPr>
            <p:ph type="body"/>
          </p:nvPr>
        </p:nvSpPr>
        <p:spPr>
          <a:xfrm>
            <a:off x="914400" y="4343400"/>
            <a:ext cx="5028840" cy="411444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656" name="TextShape 2"/>
          <p:cNvSpPr txBox="1"/>
          <p:nvPr/>
        </p:nvSpPr>
        <p:spPr>
          <a:xfrm>
            <a:off x="3886200" y="8686800"/>
            <a:ext cx="2971440" cy="456840"/>
          </a:xfrm>
          <a:prstGeom prst="rect">
            <a:avLst/>
          </a:prstGeom>
          <a:noFill/>
          <a:ln w="9360">
            <a:noFill/>
          </a:ln>
        </p:spPr>
        <p:txBody>
          <a:bodyPr anchor="b"/>
          <a:lstStyle/>
          <a:p>
            <a:pPr algn="r">
              <a:lnSpc>
                <a:spcPct val="100000"/>
              </a:lnSpc>
            </a:pPr>
            <a:fld id="{015F1F55-1DF2-4562-B9B7-8C1FD163D442}" type="slidenum">
              <a:rPr lang="en-IN" sz="1200" b="0" strike="noStrike" spc="-1">
                <a:solidFill>
                  <a:srgbClr val="000000"/>
                </a:solidFill>
                <a:uFill>
                  <a:solidFill>
                    <a:srgbClr val="FFFFFF"/>
                  </a:solidFill>
                </a:uFill>
                <a:latin typeface="Times New Roman"/>
              </a:rPr>
              <a:pPr algn="r">
                <a:lnSpc>
                  <a:spcPct val="100000"/>
                </a:lnSpc>
              </a:pPr>
              <a:t>4</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PlaceHolder 1"/>
          <p:cNvSpPr>
            <a:spLocks noGrp="1"/>
          </p:cNvSpPr>
          <p:nvPr>
            <p:ph type="body"/>
          </p:nvPr>
        </p:nvSpPr>
        <p:spPr>
          <a:xfrm>
            <a:off x="914400" y="4343400"/>
            <a:ext cx="5028840" cy="411444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658" name="TextShape 2"/>
          <p:cNvSpPr txBox="1"/>
          <p:nvPr/>
        </p:nvSpPr>
        <p:spPr>
          <a:xfrm>
            <a:off x="3886200" y="8686800"/>
            <a:ext cx="2971440" cy="456840"/>
          </a:xfrm>
          <a:prstGeom prst="rect">
            <a:avLst/>
          </a:prstGeom>
          <a:noFill/>
          <a:ln w="9360">
            <a:noFill/>
          </a:ln>
        </p:spPr>
        <p:txBody>
          <a:bodyPr anchor="b"/>
          <a:lstStyle/>
          <a:p>
            <a:pPr algn="r">
              <a:lnSpc>
                <a:spcPct val="100000"/>
              </a:lnSpc>
            </a:pPr>
            <a:fld id="{E8D420DD-5CF1-4C58-B2A1-BE05545EA8A4}" type="slidenum">
              <a:rPr lang="en-IN" sz="1200" b="0" strike="noStrike" spc="-1">
                <a:solidFill>
                  <a:srgbClr val="000000"/>
                </a:solidFill>
                <a:uFill>
                  <a:solidFill>
                    <a:srgbClr val="FFFFFF"/>
                  </a:solidFill>
                </a:uFill>
                <a:latin typeface="Times New Roman"/>
              </a:rPr>
              <a:pPr algn="r">
                <a:lnSpc>
                  <a:spcPct val="100000"/>
                </a:lnSpc>
              </a:pPr>
              <a:t>5</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PlaceHolder 1"/>
          <p:cNvSpPr>
            <a:spLocks noGrp="1"/>
          </p:cNvSpPr>
          <p:nvPr>
            <p:ph type="body"/>
          </p:nvPr>
        </p:nvSpPr>
        <p:spPr>
          <a:xfrm>
            <a:off x="914400" y="4343400"/>
            <a:ext cx="5028840" cy="411444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660" name="TextShape 2"/>
          <p:cNvSpPr txBox="1"/>
          <p:nvPr/>
        </p:nvSpPr>
        <p:spPr>
          <a:xfrm>
            <a:off x="3886200" y="8686800"/>
            <a:ext cx="2971440" cy="456840"/>
          </a:xfrm>
          <a:prstGeom prst="rect">
            <a:avLst/>
          </a:prstGeom>
          <a:noFill/>
          <a:ln w="9360">
            <a:noFill/>
          </a:ln>
        </p:spPr>
        <p:txBody>
          <a:bodyPr anchor="b"/>
          <a:lstStyle/>
          <a:p>
            <a:pPr algn="r">
              <a:lnSpc>
                <a:spcPct val="100000"/>
              </a:lnSpc>
            </a:pPr>
            <a:fld id="{83D08FA3-86E5-4332-A95B-8A3A77B2265F}" type="slidenum">
              <a:rPr lang="en-IN" sz="1200" b="0" strike="noStrike" spc="-1">
                <a:solidFill>
                  <a:srgbClr val="000000"/>
                </a:solidFill>
                <a:uFill>
                  <a:solidFill>
                    <a:srgbClr val="FFFFFF"/>
                  </a:solidFill>
                </a:uFill>
                <a:latin typeface="Times New Roman"/>
              </a:rPr>
              <a:pPr algn="r">
                <a:lnSpc>
                  <a:spcPct val="100000"/>
                </a:lnSpc>
              </a:pPr>
              <a:t>6</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B7EB411-FC67-4244-97DA-8A8C8E70AB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EAC5795-2E24-47E6-9808-1098ECCDA7BE}" type="slidenum">
              <a:rPr lang="tr-TR" altLang="en-US" sz="1300" smtClean="0"/>
              <a:pPr>
                <a:spcBef>
                  <a:spcPct val="0"/>
                </a:spcBef>
              </a:pPr>
              <a:t>29</a:t>
            </a:fld>
            <a:endParaRPr lang="tr-TR" altLang="en-US" sz="1300"/>
          </a:p>
        </p:txBody>
      </p:sp>
      <p:sp>
        <p:nvSpPr>
          <p:cNvPr id="17411" name="Rectangle 2">
            <a:extLst>
              <a:ext uri="{FF2B5EF4-FFF2-40B4-BE49-F238E27FC236}">
                <a16:creationId xmlns:a16="http://schemas.microsoft.com/office/drawing/2014/main" id="{00838D58-1E05-4B86-B7AA-1021C2BAB5C3}"/>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1F4B1C24-8C3C-43F2-A4B1-74E4DBDBBA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31" name="PlaceHolder 2"/>
          <p:cNvSpPr>
            <a:spLocks noGrp="1"/>
          </p:cNvSpPr>
          <p:nvPr>
            <p:ph type="body"/>
          </p:nvPr>
        </p:nvSpPr>
        <p:spPr>
          <a:xfrm>
            <a:off x="457200" y="1935360"/>
            <a:ext cx="822924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32" name="PlaceHolder 3"/>
          <p:cNvSpPr>
            <a:spLocks noGrp="1"/>
          </p:cNvSpPr>
          <p:nvPr>
            <p:ph type="body"/>
          </p:nvPr>
        </p:nvSpPr>
        <p:spPr>
          <a:xfrm>
            <a:off x="457200" y="4228200"/>
            <a:ext cx="822924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34" name="PlaceHolder 2"/>
          <p:cNvSpPr>
            <a:spLocks noGrp="1"/>
          </p:cNvSpPr>
          <p:nvPr>
            <p:ph type="body"/>
          </p:nvPr>
        </p:nvSpPr>
        <p:spPr>
          <a:xfrm>
            <a:off x="45720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35" name="PlaceHolder 3"/>
          <p:cNvSpPr>
            <a:spLocks noGrp="1"/>
          </p:cNvSpPr>
          <p:nvPr>
            <p:ph type="body"/>
          </p:nvPr>
        </p:nvSpPr>
        <p:spPr>
          <a:xfrm>
            <a:off x="467424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36" name="PlaceHolder 4"/>
          <p:cNvSpPr>
            <a:spLocks noGrp="1"/>
          </p:cNvSpPr>
          <p:nvPr>
            <p:ph type="body"/>
          </p:nvPr>
        </p:nvSpPr>
        <p:spPr>
          <a:xfrm>
            <a:off x="4674240" y="422820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37" name="PlaceHolder 5"/>
          <p:cNvSpPr>
            <a:spLocks noGrp="1"/>
          </p:cNvSpPr>
          <p:nvPr>
            <p:ph type="body"/>
          </p:nvPr>
        </p:nvSpPr>
        <p:spPr>
          <a:xfrm>
            <a:off x="457200" y="422820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39" name="PlaceHolder 2"/>
          <p:cNvSpPr>
            <a:spLocks noGrp="1"/>
          </p:cNvSpPr>
          <p:nvPr>
            <p:ph type="body"/>
          </p:nvPr>
        </p:nvSpPr>
        <p:spPr>
          <a:xfrm>
            <a:off x="457200" y="1935360"/>
            <a:ext cx="822924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40" name="PlaceHolder 3"/>
          <p:cNvSpPr>
            <a:spLocks noGrp="1"/>
          </p:cNvSpPr>
          <p:nvPr>
            <p:ph type="body"/>
          </p:nvPr>
        </p:nvSpPr>
        <p:spPr>
          <a:xfrm>
            <a:off x="457200" y="1935360"/>
            <a:ext cx="822924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pic>
        <p:nvPicPr>
          <p:cNvPr id="41" name="Picture 40"/>
          <p:cNvPicPr/>
          <p:nvPr/>
        </p:nvPicPr>
        <p:blipFill>
          <a:blip r:embed="rId2"/>
          <a:stretch/>
        </p:blipFill>
        <p:spPr>
          <a:xfrm>
            <a:off x="1821240" y="1935000"/>
            <a:ext cx="5500440" cy="4388760"/>
          </a:xfrm>
          <a:prstGeom prst="rect">
            <a:avLst/>
          </a:prstGeom>
          <a:ln>
            <a:noFill/>
          </a:ln>
        </p:spPr>
      </p:pic>
      <p:pic>
        <p:nvPicPr>
          <p:cNvPr id="42" name="Picture 41"/>
          <p:cNvPicPr/>
          <p:nvPr/>
        </p:nvPicPr>
        <p:blipFill>
          <a:blip r:embed="rId2"/>
          <a:stretch/>
        </p:blipFill>
        <p:spPr>
          <a:xfrm>
            <a:off x="1821240" y="1935000"/>
            <a:ext cx="5500440" cy="4388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53" name="PlaceHolder 2"/>
          <p:cNvSpPr>
            <a:spLocks noGrp="1"/>
          </p:cNvSpPr>
          <p:nvPr>
            <p:ph type="subTitle"/>
          </p:nvPr>
        </p:nvSpPr>
        <p:spPr>
          <a:xfrm>
            <a:off x="457200" y="1935360"/>
            <a:ext cx="8229240" cy="4388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55" name="PlaceHolder 2"/>
          <p:cNvSpPr>
            <a:spLocks noGrp="1"/>
          </p:cNvSpPr>
          <p:nvPr>
            <p:ph type="body"/>
          </p:nvPr>
        </p:nvSpPr>
        <p:spPr>
          <a:xfrm>
            <a:off x="457200" y="1935360"/>
            <a:ext cx="822924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57" name="PlaceHolder 2"/>
          <p:cNvSpPr>
            <a:spLocks noGrp="1"/>
          </p:cNvSpPr>
          <p:nvPr>
            <p:ph type="body"/>
          </p:nvPr>
        </p:nvSpPr>
        <p:spPr>
          <a:xfrm>
            <a:off x="457200" y="1935360"/>
            <a:ext cx="401580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58" name="PlaceHolder 3"/>
          <p:cNvSpPr>
            <a:spLocks noGrp="1"/>
          </p:cNvSpPr>
          <p:nvPr>
            <p:ph type="body"/>
          </p:nvPr>
        </p:nvSpPr>
        <p:spPr>
          <a:xfrm>
            <a:off x="4674240" y="1935360"/>
            <a:ext cx="401580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70416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62" name="PlaceHolder 2"/>
          <p:cNvSpPr>
            <a:spLocks noGrp="1"/>
          </p:cNvSpPr>
          <p:nvPr>
            <p:ph type="body"/>
          </p:nvPr>
        </p:nvSpPr>
        <p:spPr>
          <a:xfrm>
            <a:off x="45720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63" name="PlaceHolder 3"/>
          <p:cNvSpPr>
            <a:spLocks noGrp="1"/>
          </p:cNvSpPr>
          <p:nvPr>
            <p:ph type="body"/>
          </p:nvPr>
        </p:nvSpPr>
        <p:spPr>
          <a:xfrm>
            <a:off x="457200" y="422820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64" name="PlaceHolder 4"/>
          <p:cNvSpPr>
            <a:spLocks noGrp="1"/>
          </p:cNvSpPr>
          <p:nvPr>
            <p:ph type="body"/>
          </p:nvPr>
        </p:nvSpPr>
        <p:spPr>
          <a:xfrm>
            <a:off x="4674240" y="1935360"/>
            <a:ext cx="401580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10" name="PlaceHolder 2"/>
          <p:cNvSpPr>
            <a:spLocks noGrp="1"/>
          </p:cNvSpPr>
          <p:nvPr>
            <p:ph type="subTitle"/>
          </p:nvPr>
        </p:nvSpPr>
        <p:spPr>
          <a:xfrm>
            <a:off x="457200" y="1935360"/>
            <a:ext cx="8229240" cy="4388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66" name="PlaceHolder 2"/>
          <p:cNvSpPr>
            <a:spLocks noGrp="1"/>
          </p:cNvSpPr>
          <p:nvPr>
            <p:ph type="body"/>
          </p:nvPr>
        </p:nvSpPr>
        <p:spPr>
          <a:xfrm>
            <a:off x="457200" y="1935360"/>
            <a:ext cx="401580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67" name="PlaceHolder 3"/>
          <p:cNvSpPr>
            <a:spLocks noGrp="1"/>
          </p:cNvSpPr>
          <p:nvPr>
            <p:ph type="body"/>
          </p:nvPr>
        </p:nvSpPr>
        <p:spPr>
          <a:xfrm>
            <a:off x="467424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68" name="PlaceHolder 4"/>
          <p:cNvSpPr>
            <a:spLocks noGrp="1"/>
          </p:cNvSpPr>
          <p:nvPr>
            <p:ph type="body"/>
          </p:nvPr>
        </p:nvSpPr>
        <p:spPr>
          <a:xfrm>
            <a:off x="4674240" y="422820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70" name="PlaceHolder 2"/>
          <p:cNvSpPr>
            <a:spLocks noGrp="1"/>
          </p:cNvSpPr>
          <p:nvPr>
            <p:ph type="body"/>
          </p:nvPr>
        </p:nvSpPr>
        <p:spPr>
          <a:xfrm>
            <a:off x="45720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71" name="PlaceHolder 3"/>
          <p:cNvSpPr>
            <a:spLocks noGrp="1"/>
          </p:cNvSpPr>
          <p:nvPr>
            <p:ph type="body"/>
          </p:nvPr>
        </p:nvSpPr>
        <p:spPr>
          <a:xfrm>
            <a:off x="467424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72" name="PlaceHolder 4"/>
          <p:cNvSpPr>
            <a:spLocks noGrp="1"/>
          </p:cNvSpPr>
          <p:nvPr>
            <p:ph type="body"/>
          </p:nvPr>
        </p:nvSpPr>
        <p:spPr>
          <a:xfrm>
            <a:off x="457200" y="4228200"/>
            <a:ext cx="822924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74" name="PlaceHolder 2"/>
          <p:cNvSpPr>
            <a:spLocks noGrp="1"/>
          </p:cNvSpPr>
          <p:nvPr>
            <p:ph type="body"/>
          </p:nvPr>
        </p:nvSpPr>
        <p:spPr>
          <a:xfrm>
            <a:off x="457200" y="1935360"/>
            <a:ext cx="822924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75" name="PlaceHolder 3"/>
          <p:cNvSpPr>
            <a:spLocks noGrp="1"/>
          </p:cNvSpPr>
          <p:nvPr>
            <p:ph type="body"/>
          </p:nvPr>
        </p:nvSpPr>
        <p:spPr>
          <a:xfrm>
            <a:off x="457200" y="4228200"/>
            <a:ext cx="822924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77" name="PlaceHolder 2"/>
          <p:cNvSpPr>
            <a:spLocks noGrp="1"/>
          </p:cNvSpPr>
          <p:nvPr>
            <p:ph type="body"/>
          </p:nvPr>
        </p:nvSpPr>
        <p:spPr>
          <a:xfrm>
            <a:off x="45720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78" name="PlaceHolder 3"/>
          <p:cNvSpPr>
            <a:spLocks noGrp="1"/>
          </p:cNvSpPr>
          <p:nvPr>
            <p:ph type="body"/>
          </p:nvPr>
        </p:nvSpPr>
        <p:spPr>
          <a:xfrm>
            <a:off x="467424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79" name="PlaceHolder 4"/>
          <p:cNvSpPr>
            <a:spLocks noGrp="1"/>
          </p:cNvSpPr>
          <p:nvPr>
            <p:ph type="body"/>
          </p:nvPr>
        </p:nvSpPr>
        <p:spPr>
          <a:xfrm>
            <a:off x="4674240" y="422820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80" name="PlaceHolder 5"/>
          <p:cNvSpPr>
            <a:spLocks noGrp="1"/>
          </p:cNvSpPr>
          <p:nvPr>
            <p:ph type="body"/>
          </p:nvPr>
        </p:nvSpPr>
        <p:spPr>
          <a:xfrm>
            <a:off x="457200" y="422820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82" name="PlaceHolder 2"/>
          <p:cNvSpPr>
            <a:spLocks noGrp="1"/>
          </p:cNvSpPr>
          <p:nvPr>
            <p:ph type="body"/>
          </p:nvPr>
        </p:nvSpPr>
        <p:spPr>
          <a:xfrm>
            <a:off x="457200" y="1935360"/>
            <a:ext cx="822924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83" name="PlaceHolder 3"/>
          <p:cNvSpPr>
            <a:spLocks noGrp="1"/>
          </p:cNvSpPr>
          <p:nvPr>
            <p:ph type="body"/>
          </p:nvPr>
        </p:nvSpPr>
        <p:spPr>
          <a:xfrm>
            <a:off x="457200" y="1935360"/>
            <a:ext cx="822924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pic>
        <p:nvPicPr>
          <p:cNvPr id="84" name="Picture 83"/>
          <p:cNvPicPr/>
          <p:nvPr/>
        </p:nvPicPr>
        <p:blipFill>
          <a:blip r:embed="rId2"/>
          <a:stretch/>
        </p:blipFill>
        <p:spPr>
          <a:xfrm>
            <a:off x="1821240" y="1935000"/>
            <a:ext cx="5500440" cy="4388760"/>
          </a:xfrm>
          <a:prstGeom prst="rect">
            <a:avLst/>
          </a:prstGeom>
          <a:ln>
            <a:noFill/>
          </a:ln>
        </p:spPr>
      </p:pic>
      <p:pic>
        <p:nvPicPr>
          <p:cNvPr id="85" name="Picture 84"/>
          <p:cNvPicPr/>
          <p:nvPr/>
        </p:nvPicPr>
        <p:blipFill>
          <a:blip r:embed="rId2"/>
          <a:stretch/>
        </p:blipFill>
        <p:spPr>
          <a:xfrm>
            <a:off x="1821240" y="1935000"/>
            <a:ext cx="5500440" cy="43887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4D997AF-67DB-492A-9174-88A49DC68A35}"/>
              </a:ext>
            </a:extLst>
          </p:cNvPr>
          <p:cNvSpPr>
            <a:spLocks noGrp="1" noChangeArrowheads="1"/>
          </p:cNvSpPr>
          <p:nvPr>
            <p:ph type="ftr" sz="quarter" idx="10"/>
          </p:nvPr>
        </p:nvSpPr>
        <p:spPr>
          <a:ln/>
        </p:spPr>
        <p:txBody>
          <a:bodyPr/>
          <a:lstStyle>
            <a:lvl1pPr>
              <a:defRPr/>
            </a:lvl1pPr>
          </a:lstStyle>
          <a:p>
            <a:pPr>
              <a:defRPr/>
            </a:pPr>
            <a:r>
              <a:rPr lang="en-US"/>
              <a:t>Alpydin &amp; Ch. Eick: ML Topic1</a:t>
            </a:r>
            <a:endParaRPr lang="tr-TR"/>
          </a:p>
        </p:txBody>
      </p:sp>
      <p:sp>
        <p:nvSpPr>
          <p:cNvPr id="5" name="Rectangle 3">
            <a:extLst>
              <a:ext uri="{FF2B5EF4-FFF2-40B4-BE49-F238E27FC236}">
                <a16:creationId xmlns:a16="http://schemas.microsoft.com/office/drawing/2014/main" id="{D087A094-1076-4F3B-8FD5-A91ED3206286}"/>
              </a:ext>
            </a:extLst>
          </p:cNvPr>
          <p:cNvSpPr>
            <a:spLocks noGrp="1" noChangeArrowheads="1"/>
          </p:cNvSpPr>
          <p:nvPr>
            <p:ph type="sldNum" sz="quarter" idx="11"/>
          </p:nvPr>
        </p:nvSpPr>
        <p:spPr>
          <a:ln/>
        </p:spPr>
        <p:txBody>
          <a:bodyPr/>
          <a:lstStyle>
            <a:lvl1pPr>
              <a:defRPr/>
            </a:lvl1pPr>
          </a:lstStyle>
          <a:p>
            <a:pPr>
              <a:defRPr/>
            </a:pPr>
            <a:fld id="{93EF4425-C9DF-4592-846C-E5D5421F7175}" type="slidenum">
              <a:rPr lang="tr-TR" altLang="en-US"/>
              <a:pPr>
                <a:defRPr/>
              </a:pPr>
              <a:t>‹#›</a:t>
            </a:fld>
            <a:endParaRPr lang="tr-TR" altLang="en-US"/>
          </a:p>
        </p:txBody>
      </p:sp>
    </p:spTree>
    <p:extLst>
      <p:ext uri="{BB962C8B-B14F-4D97-AF65-F5344CB8AC3E}">
        <p14:creationId xmlns:p14="http://schemas.microsoft.com/office/powerpoint/2010/main" val="41492385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92" name="PlaceHolder 2"/>
          <p:cNvSpPr>
            <a:spLocks noGrp="1"/>
          </p:cNvSpPr>
          <p:nvPr>
            <p:ph type="subTitle"/>
          </p:nvPr>
        </p:nvSpPr>
        <p:spPr>
          <a:xfrm>
            <a:off x="457200" y="1935360"/>
            <a:ext cx="8229240" cy="4388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94" name="PlaceHolder 2"/>
          <p:cNvSpPr>
            <a:spLocks noGrp="1"/>
          </p:cNvSpPr>
          <p:nvPr>
            <p:ph type="body"/>
          </p:nvPr>
        </p:nvSpPr>
        <p:spPr>
          <a:xfrm>
            <a:off x="457200" y="1935360"/>
            <a:ext cx="822924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96" name="PlaceHolder 2"/>
          <p:cNvSpPr>
            <a:spLocks noGrp="1"/>
          </p:cNvSpPr>
          <p:nvPr>
            <p:ph type="body"/>
          </p:nvPr>
        </p:nvSpPr>
        <p:spPr>
          <a:xfrm>
            <a:off x="457200" y="1935360"/>
            <a:ext cx="401580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97" name="PlaceHolder 3"/>
          <p:cNvSpPr>
            <a:spLocks noGrp="1"/>
          </p:cNvSpPr>
          <p:nvPr>
            <p:ph type="body"/>
          </p:nvPr>
        </p:nvSpPr>
        <p:spPr>
          <a:xfrm>
            <a:off x="4674240" y="1935360"/>
            <a:ext cx="401580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12" name="PlaceHolder 2"/>
          <p:cNvSpPr>
            <a:spLocks noGrp="1"/>
          </p:cNvSpPr>
          <p:nvPr>
            <p:ph type="body"/>
          </p:nvPr>
        </p:nvSpPr>
        <p:spPr>
          <a:xfrm>
            <a:off x="457200" y="1935360"/>
            <a:ext cx="822924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70416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101" name="PlaceHolder 2"/>
          <p:cNvSpPr>
            <a:spLocks noGrp="1"/>
          </p:cNvSpPr>
          <p:nvPr>
            <p:ph type="body"/>
          </p:nvPr>
        </p:nvSpPr>
        <p:spPr>
          <a:xfrm>
            <a:off x="45720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102" name="PlaceHolder 3"/>
          <p:cNvSpPr>
            <a:spLocks noGrp="1"/>
          </p:cNvSpPr>
          <p:nvPr>
            <p:ph type="body"/>
          </p:nvPr>
        </p:nvSpPr>
        <p:spPr>
          <a:xfrm>
            <a:off x="457200" y="422820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103" name="PlaceHolder 4"/>
          <p:cNvSpPr>
            <a:spLocks noGrp="1"/>
          </p:cNvSpPr>
          <p:nvPr>
            <p:ph type="body"/>
          </p:nvPr>
        </p:nvSpPr>
        <p:spPr>
          <a:xfrm>
            <a:off x="4674240" y="1935360"/>
            <a:ext cx="401580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105" name="PlaceHolder 2"/>
          <p:cNvSpPr>
            <a:spLocks noGrp="1"/>
          </p:cNvSpPr>
          <p:nvPr>
            <p:ph type="body"/>
          </p:nvPr>
        </p:nvSpPr>
        <p:spPr>
          <a:xfrm>
            <a:off x="457200" y="1935360"/>
            <a:ext cx="401580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106" name="PlaceHolder 3"/>
          <p:cNvSpPr>
            <a:spLocks noGrp="1"/>
          </p:cNvSpPr>
          <p:nvPr>
            <p:ph type="body"/>
          </p:nvPr>
        </p:nvSpPr>
        <p:spPr>
          <a:xfrm>
            <a:off x="467424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107" name="PlaceHolder 4"/>
          <p:cNvSpPr>
            <a:spLocks noGrp="1"/>
          </p:cNvSpPr>
          <p:nvPr>
            <p:ph type="body"/>
          </p:nvPr>
        </p:nvSpPr>
        <p:spPr>
          <a:xfrm>
            <a:off x="4674240" y="422820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109" name="PlaceHolder 2"/>
          <p:cNvSpPr>
            <a:spLocks noGrp="1"/>
          </p:cNvSpPr>
          <p:nvPr>
            <p:ph type="body"/>
          </p:nvPr>
        </p:nvSpPr>
        <p:spPr>
          <a:xfrm>
            <a:off x="45720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110" name="PlaceHolder 3"/>
          <p:cNvSpPr>
            <a:spLocks noGrp="1"/>
          </p:cNvSpPr>
          <p:nvPr>
            <p:ph type="body"/>
          </p:nvPr>
        </p:nvSpPr>
        <p:spPr>
          <a:xfrm>
            <a:off x="467424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111" name="PlaceHolder 4"/>
          <p:cNvSpPr>
            <a:spLocks noGrp="1"/>
          </p:cNvSpPr>
          <p:nvPr>
            <p:ph type="body"/>
          </p:nvPr>
        </p:nvSpPr>
        <p:spPr>
          <a:xfrm>
            <a:off x="457200" y="4228200"/>
            <a:ext cx="822924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113" name="PlaceHolder 2"/>
          <p:cNvSpPr>
            <a:spLocks noGrp="1"/>
          </p:cNvSpPr>
          <p:nvPr>
            <p:ph type="body"/>
          </p:nvPr>
        </p:nvSpPr>
        <p:spPr>
          <a:xfrm>
            <a:off x="457200" y="1935360"/>
            <a:ext cx="822924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114" name="PlaceHolder 3"/>
          <p:cNvSpPr>
            <a:spLocks noGrp="1"/>
          </p:cNvSpPr>
          <p:nvPr>
            <p:ph type="body"/>
          </p:nvPr>
        </p:nvSpPr>
        <p:spPr>
          <a:xfrm>
            <a:off x="457200" y="4228200"/>
            <a:ext cx="822924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116" name="PlaceHolder 2"/>
          <p:cNvSpPr>
            <a:spLocks noGrp="1"/>
          </p:cNvSpPr>
          <p:nvPr>
            <p:ph type="body"/>
          </p:nvPr>
        </p:nvSpPr>
        <p:spPr>
          <a:xfrm>
            <a:off x="45720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117" name="PlaceHolder 3"/>
          <p:cNvSpPr>
            <a:spLocks noGrp="1"/>
          </p:cNvSpPr>
          <p:nvPr>
            <p:ph type="body"/>
          </p:nvPr>
        </p:nvSpPr>
        <p:spPr>
          <a:xfrm>
            <a:off x="467424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118" name="PlaceHolder 4"/>
          <p:cNvSpPr>
            <a:spLocks noGrp="1"/>
          </p:cNvSpPr>
          <p:nvPr>
            <p:ph type="body"/>
          </p:nvPr>
        </p:nvSpPr>
        <p:spPr>
          <a:xfrm>
            <a:off x="4674240" y="422820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119" name="PlaceHolder 5"/>
          <p:cNvSpPr>
            <a:spLocks noGrp="1"/>
          </p:cNvSpPr>
          <p:nvPr>
            <p:ph type="body"/>
          </p:nvPr>
        </p:nvSpPr>
        <p:spPr>
          <a:xfrm>
            <a:off x="457200" y="422820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121" name="PlaceHolder 2"/>
          <p:cNvSpPr>
            <a:spLocks noGrp="1"/>
          </p:cNvSpPr>
          <p:nvPr>
            <p:ph type="body"/>
          </p:nvPr>
        </p:nvSpPr>
        <p:spPr>
          <a:xfrm>
            <a:off x="457200" y="1935360"/>
            <a:ext cx="822924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122" name="PlaceHolder 3"/>
          <p:cNvSpPr>
            <a:spLocks noGrp="1"/>
          </p:cNvSpPr>
          <p:nvPr>
            <p:ph type="body"/>
          </p:nvPr>
        </p:nvSpPr>
        <p:spPr>
          <a:xfrm>
            <a:off x="457200" y="1935360"/>
            <a:ext cx="822924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pic>
        <p:nvPicPr>
          <p:cNvPr id="123" name="Picture 122"/>
          <p:cNvPicPr/>
          <p:nvPr/>
        </p:nvPicPr>
        <p:blipFill>
          <a:blip r:embed="rId2"/>
          <a:stretch/>
        </p:blipFill>
        <p:spPr>
          <a:xfrm>
            <a:off x="1821240" y="1935000"/>
            <a:ext cx="5500440" cy="4388760"/>
          </a:xfrm>
          <a:prstGeom prst="rect">
            <a:avLst/>
          </a:prstGeom>
          <a:ln>
            <a:noFill/>
          </a:ln>
        </p:spPr>
      </p:pic>
      <p:pic>
        <p:nvPicPr>
          <p:cNvPr id="124" name="Picture 123"/>
          <p:cNvPicPr/>
          <p:nvPr/>
        </p:nvPicPr>
        <p:blipFill>
          <a:blip r:embed="rId2"/>
          <a:stretch/>
        </p:blipFill>
        <p:spPr>
          <a:xfrm>
            <a:off x="1821240" y="1935000"/>
            <a:ext cx="5500440" cy="438876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14" name="PlaceHolder 2"/>
          <p:cNvSpPr>
            <a:spLocks noGrp="1"/>
          </p:cNvSpPr>
          <p:nvPr>
            <p:ph type="body"/>
          </p:nvPr>
        </p:nvSpPr>
        <p:spPr>
          <a:xfrm>
            <a:off x="457200" y="1935360"/>
            <a:ext cx="401580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15" name="PlaceHolder 3"/>
          <p:cNvSpPr>
            <a:spLocks noGrp="1"/>
          </p:cNvSpPr>
          <p:nvPr>
            <p:ph type="body"/>
          </p:nvPr>
        </p:nvSpPr>
        <p:spPr>
          <a:xfrm>
            <a:off x="4674240" y="1935360"/>
            <a:ext cx="401580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16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19" name="PlaceHolder 2"/>
          <p:cNvSpPr>
            <a:spLocks noGrp="1"/>
          </p:cNvSpPr>
          <p:nvPr>
            <p:ph type="body"/>
          </p:nvPr>
        </p:nvSpPr>
        <p:spPr>
          <a:xfrm>
            <a:off x="45720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20" name="PlaceHolder 3"/>
          <p:cNvSpPr>
            <a:spLocks noGrp="1"/>
          </p:cNvSpPr>
          <p:nvPr>
            <p:ph type="body"/>
          </p:nvPr>
        </p:nvSpPr>
        <p:spPr>
          <a:xfrm>
            <a:off x="457200" y="422820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21" name="PlaceHolder 4"/>
          <p:cNvSpPr>
            <a:spLocks noGrp="1"/>
          </p:cNvSpPr>
          <p:nvPr>
            <p:ph type="body"/>
          </p:nvPr>
        </p:nvSpPr>
        <p:spPr>
          <a:xfrm>
            <a:off x="4674240" y="1935360"/>
            <a:ext cx="401580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23" name="PlaceHolder 2"/>
          <p:cNvSpPr>
            <a:spLocks noGrp="1"/>
          </p:cNvSpPr>
          <p:nvPr>
            <p:ph type="body"/>
          </p:nvPr>
        </p:nvSpPr>
        <p:spPr>
          <a:xfrm>
            <a:off x="457200" y="1935360"/>
            <a:ext cx="4015800" cy="438876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24" name="PlaceHolder 3"/>
          <p:cNvSpPr>
            <a:spLocks noGrp="1"/>
          </p:cNvSpPr>
          <p:nvPr>
            <p:ph type="body"/>
          </p:nvPr>
        </p:nvSpPr>
        <p:spPr>
          <a:xfrm>
            <a:off x="467424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25" name="PlaceHolder 4"/>
          <p:cNvSpPr>
            <a:spLocks noGrp="1"/>
          </p:cNvSpPr>
          <p:nvPr>
            <p:ph type="body"/>
          </p:nvPr>
        </p:nvSpPr>
        <p:spPr>
          <a:xfrm>
            <a:off x="4674240" y="422820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16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imes New Roman"/>
            </a:endParaRPr>
          </a:p>
        </p:txBody>
      </p:sp>
      <p:sp>
        <p:nvSpPr>
          <p:cNvPr id="27" name="PlaceHolder 2"/>
          <p:cNvSpPr>
            <a:spLocks noGrp="1"/>
          </p:cNvSpPr>
          <p:nvPr>
            <p:ph type="body"/>
          </p:nvPr>
        </p:nvSpPr>
        <p:spPr>
          <a:xfrm>
            <a:off x="45720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28" name="PlaceHolder 3"/>
          <p:cNvSpPr>
            <a:spLocks noGrp="1"/>
          </p:cNvSpPr>
          <p:nvPr>
            <p:ph type="body"/>
          </p:nvPr>
        </p:nvSpPr>
        <p:spPr>
          <a:xfrm>
            <a:off x="4674240" y="1935360"/>
            <a:ext cx="401580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
        <p:nvSpPr>
          <p:cNvPr id="29" name="PlaceHolder 4"/>
          <p:cNvSpPr>
            <a:spLocks noGrp="1"/>
          </p:cNvSpPr>
          <p:nvPr>
            <p:ph type="body"/>
          </p:nvPr>
        </p:nvSpPr>
        <p:spPr>
          <a:xfrm>
            <a:off x="457200" y="4228200"/>
            <a:ext cx="8229240" cy="2093400"/>
          </a:xfrm>
          <a:prstGeom prst="rect">
            <a:avLst/>
          </a:prstGeom>
        </p:spPr>
        <p:txBody>
          <a:bodyPr lIns="0" tIns="0" rIns="0" bIns="0"/>
          <a:lstStyle/>
          <a:p>
            <a:endParaRPr lang="en-US" sz="2600" b="0" strike="noStrike" spc="-1">
              <a:solidFill>
                <a:srgbClr val="000000"/>
              </a:solidFill>
              <a:uFill>
                <a:solidFill>
                  <a:srgbClr val="FFFFFF"/>
                </a:solidFill>
              </a:uFill>
              <a:latin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200"/>
            <a:ext cx="9162720" cy="104112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10" name="CustomShape 2"/>
          <p:cNvSpPr/>
          <p:nvPr/>
        </p:nvSpPr>
        <p:spPr>
          <a:xfrm>
            <a:off x="4381560" y="-7200"/>
            <a:ext cx="4762080" cy="63792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scrgbClr r="0" g="0" b="0"/>
          </a:lnRef>
          <a:fillRef idx="0">
            <a:scrgbClr r="0" g="0" b="0"/>
          </a:fillRef>
          <a:effectRef idx="0">
            <a:scrgbClr r="0" g="0" b="0"/>
          </a:effectRef>
          <a:fontRef idx="minor"/>
        </p:style>
      </p:sp>
      <p:sp>
        <p:nvSpPr>
          <p:cNvPr id="2" name="CustomShape 3"/>
          <p:cNvSpPr/>
          <p:nvPr/>
        </p:nvSpPr>
        <p:spPr>
          <a:xfrm rot="21435600">
            <a:off x="-18720" y="201960"/>
            <a:ext cx="916272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88A54E"/>
            </a:solidFill>
            <a:round/>
          </a:ln>
        </p:spPr>
        <p:style>
          <a:lnRef idx="0">
            <a:scrgbClr r="0" g="0" b="0"/>
          </a:lnRef>
          <a:fillRef idx="0">
            <a:scrgbClr r="0" g="0" b="0"/>
          </a:fillRef>
          <a:effectRef idx="0">
            <a:scrgbClr r="0" g="0" b="0"/>
          </a:effectRef>
          <a:fontRef idx="minor"/>
        </p:style>
      </p:sp>
      <p:sp>
        <p:nvSpPr>
          <p:cNvPr id="3" name="CustomShape 4"/>
          <p:cNvSpPr/>
          <p:nvPr/>
        </p:nvSpPr>
        <p:spPr>
          <a:xfrm rot="21435600">
            <a:off x="-14040" y="275400"/>
            <a:ext cx="917532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4F81BD"/>
            </a:solidFill>
            <a:round/>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457200" y="704160"/>
            <a:ext cx="8305560" cy="1142640"/>
          </a:xfrm>
          <a:prstGeom prst="rect">
            <a:avLst/>
          </a:prstGeom>
        </p:spPr>
        <p:txBody>
          <a:bodyPr lIns="0" rIns="0" bIns="0" anchor="b"/>
          <a:lstStyle/>
          <a:p>
            <a:pPr>
              <a:lnSpc>
                <a:spcPct val="100000"/>
              </a:lnSpc>
            </a:pPr>
            <a:r>
              <a:rPr lang="en-US" sz="5000" b="0" strike="noStrike" spc="-1">
                <a:solidFill>
                  <a:srgbClr val="1F497D"/>
                </a:solidFill>
                <a:uFill>
                  <a:solidFill>
                    <a:srgbClr val="FFFFFF"/>
                  </a:solidFill>
                </a:uFill>
                <a:latin typeface="Calibri"/>
              </a:rPr>
              <a:t>Click to edit Master title style</a:t>
            </a:r>
            <a:endParaRPr lang="en-US" sz="2400" b="0" strike="noStrike" spc="-1">
              <a:solidFill>
                <a:srgbClr val="000000"/>
              </a:solidFill>
              <a:uFill>
                <a:solidFill>
                  <a:srgbClr val="FFFFFF"/>
                </a:solidFill>
              </a:uFill>
              <a:latin typeface="Times New Roman"/>
            </a:endParaRPr>
          </a:p>
        </p:txBody>
      </p:sp>
      <p:sp>
        <p:nvSpPr>
          <p:cNvPr id="5" name="PlaceHolder 6"/>
          <p:cNvSpPr>
            <a:spLocks noGrp="1"/>
          </p:cNvSpPr>
          <p:nvPr>
            <p:ph type="dt"/>
          </p:nvPr>
        </p:nvSpPr>
        <p:spPr>
          <a:xfrm>
            <a:off x="457200" y="6356520"/>
            <a:ext cx="2133360" cy="364680"/>
          </a:xfrm>
          <a:prstGeom prst="rect">
            <a:avLst/>
          </a:prstGeom>
        </p:spPr>
        <p:txBody>
          <a:bodyPr lIns="0" tIns="0" rIns="0" bIns="0" anchor="b"/>
          <a:lstStyle/>
          <a:p>
            <a:endParaRPr lang="en-IN" sz="2400" b="0" strike="noStrike" spc="-1">
              <a:solidFill>
                <a:srgbClr val="000000"/>
              </a:solidFill>
              <a:uFill>
                <a:solidFill>
                  <a:srgbClr val="FFFFFF"/>
                </a:solidFill>
              </a:uFill>
              <a:latin typeface="Times New Roman"/>
            </a:endParaRPr>
          </a:p>
        </p:txBody>
      </p:sp>
      <p:sp>
        <p:nvSpPr>
          <p:cNvPr id="6" name="PlaceHolder 7"/>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IN" sz="1200" b="0" strike="noStrike" spc="-1">
                <a:solidFill>
                  <a:srgbClr val="1D4577"/>
                </a:solidFill>
                <a:uFill>
                  <a:solidFill>
                    <a:srgbClr val="FFFFFF"/>
                  </a:solidFill>
                </a:uFill>
                <a:latin typeface="Times New Roman"/>
              </a:rPr>
              <a:t>UMESH GUPTA-NITAP</a:t>
            </a:r>
            <a:endParaRPr lang="en-IN" sz="1400" b="0" strike="noStrike" spc="-1">
              <a:solidFill>
                <a:srgbClr val="000000"/>
              </a:solidFill>
              <a:uFill>
                <a:solidFill>
                  <a:srgbClr val="FFFFFF"/>
                </a:solidFill>
              </a:uFill>
              <a:latin typeface="Times New Roman"/>
            </a:endParaRPr>
          </a:p>
        </p:txBody>
      </p:sp>
      <p:sp>
        <p:nvSpPr>
          <p:cNvPr id="7" name="PlaceHolder 8"/>
          <p:cNvSpPr>
            <a:spLocks noGrp="1"/>
          </p:cNvSpPr>
          <p:nvPr>
            <p:ph type="sldNum"/>
          </p:nvPr>
        </p:nvSpPr>
        <p:spPr>
          <a:xfrm>
            <a:off x="7924680" y="6356520"/>
            <a:ext cx="761760" cy="364680"/>
          </a:xfrm>
          <a:prstGeom prst="rect">
            <a:avLst/>
          </a:prstGeom>
        </p:spPr>
        <p:txBody>
          <a:bodyPr lIns="0" tIns="0" rIns="0" bIns="0" anchor="b"/>
          <a:lstStyle/>
          <a:p>
            <a:pPr algn="r">
              <a:lnSpc>
                <a:spcPct val="100000"/>
              </a:lnSpc>
            </a:pPr>
            <a:fld id="{954634CF-6D70-4254-B3CD-246B7FEC8C52}" type="slidenum">
              <a:rPr lang="en-IN" sz="1200" b="0" strike="noStrike" spc="-1">
                <a:solidFill>
                  <a:srgbClr val="1D4577"/>
                </a:solidFill>
                <a:uFill>
                  <a:solidFill>
                    <a:srgbClr val="FFFFFF"/>
                  </a:solidFill>
                </a:uFill>
                <a:latin typeface="Times New Roman"/>
              </a:rPr>
              <a:pPr algn="r">
                <a:lnSpc>
                  <a:spcPct val="100000"/>
                </a:lnSpc>
              </a:pPr>
              <a:t>‹#›</a:t>
            </a:fld>
            <a:endParaRPr lang="en-IN" sz="1400" b="0" strike="noStrike" spc="-1">
              <a:solidFill>
                <a:srgbClr val="000000"/>
              </a:solidFill>
              <a:uFill>
                <a:solidFill>
                  <a:srgbClr val="FFFFFF"/>
                </a:solidFill>
              </a:uFill>
              <a:latin typeface="Times New Roman"/>
            </a:endParaRPr>
          </a:p>
        </p:txBody>
      </p:sp>
      <p:sp>
        <p:nvSpPr>
          <p:cNvPr id="8" name="PlaceHolder 9"/>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600" b="0" strike="noStrike" spc="-1">
                <a:solidFill>
                  <a:srgbClr val="000000"/>
                </a:solidFill>
                <a:uFill>
                  <a:solidFill>
                    <a:srgbClr val="FFFFFF"/>
                  </a:solidFill>
                </a:uFill>
                <a:latin typeface="Constantia"/>
              </a:rPr>
              <a:t>Click to edit the outline text format</a:t>
            </a:r>
          </a:p>
          <a:p>
            <a:pPr marL="864000" lvl="1" indent="-324000">
              <a:buClr>
                <a:srgbClr val="000000"/>
              </a:buClr>
              <a:buSzPct val="75000"/>
              <a:buFont typeface="Symbol" charset="2"/>
              <a:buChar char=""/>
            </a:pPr>
            <a:r>
              <a:rPr lang="en-US" sz="2100" b="0" strike="noStrike" spc="-1">
                <a:solidFill>
                  <a:srgbClr val="000000"/>
                </a:solidFill>
                <a:uFill>
                  <a:solidFill>
                    <a:srgbClr val="FFFFFF"/>
                  </a:solidFill>
                </a:uFill>
                <a:latin typeface="Constantia"/>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Constantia"/>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Constantia"/>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onstantia"/>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onstantia"/>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onstanti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5"/>
          <a:tile/>
        </a:blipFill>
        <a:effectLst/>
      </p:bgPr>
    </p:bg>
    <p:spTree>
      <p:nvGrpSpPr>
        <p:cNvPr id="1" name=""/>
        <p:cNvGrpSpPr/>
        <p:nvPr/>
      </p:nvGrpSpPr>
      <p:grpSpPr>
        <a:xfrm>
          <a:off x="0" y="0"/>
          <a:ext cx="0" cy="0"/>
          <a:chOff x="0" y="0"/>
          <a:chExt cx="0" cy="0"/>
        </a:xfrm>
      </p:grpSpPr>
      <p:sp>
        <p:nvSpPr>
          <p:cNvPr id="43" name="CustomShape 1"/>
          <p:cNvSpPr/>
          <p:nvPr/>
        </p:nvSpPr>
        <p:spPr>
          <a:xfrm>
            <a:off x="-9360" y="-7200"/>
            <a:ext cx="9162720" cy="104112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44" name="CustomShape 2"/>
          <p:cNvSpPr/>
          <p:nvPr/>
        </p:nvSpPr>
        <p:spPr>
          <a:xfrm>
            <a:off x="4381560" y="-7200"/>
            <a:ext cx="4762080" cy="63792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scrgbClr r="0" g="0" b="0"/>
          </a:lnRef>
          <a:fillRef idx="0">
            <a:scrgbClr r="0" g="0" b="0"/>
          </a:fillRef>
          <a:effectRef idx="0">
            <a:scrgbClr r="0" g="0" b="0"/>
          </a:effectRef>
          <a:fontRef idx="minor"/>
        </p:style>
      </p:sp>
      <p:sp>
        <p:nvSpPr>
          <p:cNvPr id="45" name="CustomShape 3"/>
          <p:cNvSpPr/>
          <p:nvPr/>
        </p:nvSpPr>
        <p:spPr>
          <a:xfrm rot="21435600">
            <a:off x="-18720" y="201960"/>
            <a:ext cx="916272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88A54E"/>
            </a:solidFill>
            <a:round/>
          </a:ln>
        </p:spPr>
        <p:style>
          <a:lnRef idx="0">
            <a:scrgbClr r="0" g="0" b="0"/>
          </a:lnRef>
          <a:fillRef idx="0">
            <a:scrgbClr r="0" g="0" b="0"/>
          </a:fillRef>
          <a:effectRef idx="0">
            <a:scrgbClr r="0" g="0" b="0"/>
          </a:effectRef>
          <a:fontRef idx="minor"/>
        </p:style>
      </p:sp>
      <p:sp>
        <p:nvSpPr>
          <p:cNvPr id="46" name="CustomShape 4"/>
          <p:cNvSpPr/>
          <p:nvPr/>
        </p:nvSpPr>
        <p:spPr>
          <a:xfrm rot="21435600">
            <a:off x="-14040" y="275400"/>
            <a:ext cx="917532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4F81BD"/>
            </a:solidFill>
            <a:round/>
          </a:ln>
        </p:spPr>
        <p:style>
          <a:lnRef idx="0">
            <a:scrgbClr r="0" g="0" b="0"/>
          </a:lnRef>
          <a:fillRef idx="0">
            <a:scrgbClr r="0" g="0" b="0"/>
          </a:fillRef>
          <a:effectRef idx="0">
            <a:scrgbClr r="0" g="0" b="0"/>
          </a:effectRef>
          <a:fontRef idx="minor"/>
        </p:style>
      </p:sp>
      <p:sp>
        <p:nvSpPr>
          <p:cNvPr id="47" name="PlaceHolder 5"/>
          <p:cNvSpPr>
            <a:spLocks noGrp="1"/>
          </p:cNvSpPr>
          <p:nvPr>
            <p:ph type="title"/>
          </p:nvPr>
        </p:nvSpPr>
        <p:spPr>
          <a:xfrm>
            <a:off x="457200" y="704160"/>
            <a:ext cx="8229240" cy="1142640"/>
          </a:xfrm>
          <a:prstGeom prst="rect">
            <a:avLst/>
          </a:prstGeom>
        </p:spPr>
        <p:txBody>
          <a:bodyPr lIns="0" tIns="45000" rIns="0" bIns="0" anchor="b"/>
          <a:lstStyle/>
          <a:p>
            <a:pPr>
              <a:lnSpc>
                <a:spcPct val="100000"/>
              </a:lnSpc>
            </a:pPr>
            <a:r>
              <a:rPr lang="en-US" sz="5000" b="0" strike="noStrike" spc="-1">
                <a:solidFill>
                  <a:srgbClr val="1F497D"/>
                </a:solidFill>
                <a:uFill>
                  <a:solidFill>
                    <a:srgbClr val="FFFFFF"/>
                  </a:solidFill>
                </a:uFill>
                <a:latin typeface="Calibri"/>
              </a:rPr>
              <a:t>Click to edit Master title style</a:t>
            </a:r>
            <a:endParaRPr lang="en-US" sz="2400" b="0" strike="noStrike" spc="-1">
              <a:solidFill>
                <a:srgbClr val="000000"/>
              </a:solidFill>
              <a:uFill>
                <a:solidFill>
                  <a:srgbClr val="FFFFFF"/>
                </a:solidFill>
              </a:uFill>
              <a:latin typeface="Times New Roman"/>
            </a:endParaRPr>
          </a:p>
        </p:txBody>
      </p:sp>
      <p:sp>
        <p:nvSpPr>
          <p:cNvPr id="48" name="PlaceHolder 6"/>
          <p:cNvSpPr>
            <a:spLocks noGrp="1"/>
          </p:cNvSpPr>
          <p:nvPr>
            <p:ph type="body"/>
          </p:nvPr>
        </p:nvSpPr>
        <p:spPr>
          <a:xfrm>
            <a:off x="457200" y="1935360"/>
            <a:ext cx="8229240" cy="4388760"/>
          </a:xfrm>
          <a:prstGeom prst="rect">
            <a:avLst/>
          </a:prstGeom>
        </p:spPr>
        <p:txBody>
          <a:bodyPr lIns="90000" tIns="45000" rIns="90000" bIns="45000"/>
          <a:lstStyle/>
          <a:p>
            <a:pPr marL="432000" indent="-324000">
              <a:buClr>
                <a:srgbClr val="000000"/>
              </a:buClr>
              <a:buSzPct val="45000"/>
              <a:buFont typeface="Wingdings" charset="2"/>
              <a:buChar char=""/>
            </a:pPr>
            <a:r>
              <a:rPr lang="en-US" sz="2600" b="0" strike="noStrike" spc="-1">
                <a:solidFill>
                  <a:srgbClr val="000000"/>
                </a:solidFill>
                <a:uFill>
                  <a:solidFill>
                    <a:srgbClr val="FFFFFF"/>
                  </a:solidFill>
                </a:uFill>
                <a:latin typeface="Constantia"/>
              </a:rPr>
              <a:t>Click to edit the outline text format</a:t>
            </a:r>
          </a:p>
          <a:p>
            <a:pPr marL="864000" lvl="1" indent="-324000">
              <a:buClr>
                <a:srgbClr val="000000"/>
              </a:buClr>
              <a:buSzPct val="75000"/>
              <a:buFont typeface="Symbol" charset="2"/>
              <a:buChar char=""/>
            </a:pPr>
            <a:r>
              <a:rPr lang="en-US" sz="2600" b="0" strike="noStrike" spc="-1">
                <a:solidFill>
                  <a:srgbClr val="000000"/>
                </a:solidFill>
                <a:uFill>
                  <a:solidFill>
                    <a:srgbClr val="FFFFFF"/>
                  </a:solidFill>
                </a:uFill>
                <a:latin typeface="Constantia"/>
              </a:rPr>
              <a:t>Second Outline Level</a:t>
            </a:r>
          </a:p>
          <a:p>
            <a:pPr marL="1296000" lvl="2" indent="-288000">
              <a:buClr>
                <a:srgbClr val="000000"/>
              </a:buClr>
              <a:buSzPct val="45000"/>
              <a:buFont typeface="Wingdings" charset="2"/>
              <a:buChar char=""/>
            </a:pPr>
            <a:r>
              <a:rPr lang="en-US" sz="2600" b="0" strike="noStrike" spc="-1">
                <a:solidFill>
                  <a:srgbClr val="000000"/>
                </a:solidFill>
                <a:uFill>
                  <a:solidFill>
                    <a:srgbClr val="FFFFFF"/>
                  </a:solidFill>
                </a:uFill>
                <a:latin typeface="Constantia"/>
              </a:rPr>
              <a:t>Third Outline Level</a:t>
            </a:r>
          </a:p>
          <a:p>
            <a:pPr marL="1728000" lvl="3" indent="-216000">
              <a:buClr>
                <a:srgbClr val="000000"/>
              </a:buClr>
              <a:buSzPct val="75000"/>
              <a:buFont typeface="Symbol" charset="2"/>
              <a:buChar char=""/>
            </a:pPr>
            <a:r>
              <a:rPr lang="en-US" sz="2600" b="0" strike="noStrike" spc="-1">
                <a:solidFill>
                  <a:srgbClr val="000000"/>
                </a:solidFill>
                <a:uFill>
                  <a:solidFill>
                    <a:srgbClr val="FFFFFF"/>
                  </a:solidFill>
                </a:uFill>
                <a:latin typeface="Constantia"/>
              </a:rPr>
              <a:t>Fourth Outline Level</a:t>
            </a:r>
          </a:p>
          <a:p>
            <a:pPr marL="2160000" lvl="4" indent="-216000">
              <a:buClr>
                <a:srgbClr val="000000"/>
              </a:buClr>
              <a:buSzPct val="45000"/>
              <a:buFont typeface="Wingdings" charset="2"/>
              <a:buChar char=""/>
            </a:pPr>
            <a:r>
              <a:rPr lang="en-US" sz="2600" b="0" strike="noStrike" spc="-1">
                <a:solidFill>
                  <a:srgbClr val="000000"/>
                </a:solidFill>
                <a:uFill>
                  <a:solidFill>
                    <a:srgbClr val="FFFFFF"/>
                  </a:solidFill>
                </a:uFill>
                <a:latin typeface="Constantia"/>
              </a:rPr>
              <a:t>Fifth Outline Level</a:t>
            </a:r>
          </a:p>
          <a:p>
            <a:pPr marL="2592000" lvl="5" indent="-216000">
              <a:buClr>
                <a:srgbClr val="000000"/>
              </a:buClr>
              <a:buSzPct val="45000"/>
              <a:buFont typeface="Wingdings" charset="2"/>
              <a:buChar char=""/>
            </a:pPr>
            <a:r>
              <a:rPr lang="en-US" sz="2600" b="0" strike="noStrike" spc="-1">
                <a:solidFill>
                  <a:srgbClr val="000000"/>
                </a:solidFill>
                <a:uFill>
                  <a:solidFill>
                    <a:srgbClr val="FFFFFF"/>
                  </a:solidFill>
                </a:uFill>
                <a:latin typeface="Constantia"/>
              </a:rPr>
              <a:t>Sixth Outline Level</a:t>
            </a:r>
          </a:p>
          <a:p>
            <a:pPr marL="274320" indent="-273960">
              <a:lnSpc>
                <a:spcPct val="100000"/>
              </a:lnSpc>
              <a:buClr>
                <a:srgbClr val="9BBB59"/>
              </a:buClr>
              <a:buSzPct val="95000"/>
              <a:buFont typeface="Wingdings 2" charset="2"/>
              <a:buChar char=""/>
            </a:pPr>
            <a:r>
              <a:rPr lang="en-US" sz="2600" b="0" strike="noStrike" spc="-1">
                <a:solidFill>
                  <a:srgbClr val="000000"/>
                </a:solidFill>
                <a:uFill>
                  <a:solidFill>
                    <a:srgbClr val="FFFFFF"/>
                  </a:solidFill>
                </a:uFill>
                <a:latin typeface="Constantia"/>
              </a:rPr>
              <a:t>Seventh Outline LevelClick to edit Master text styles</a:t>
            </a:r>
          </a:p>
          <a:p>
            <a:pPr marL="640080" lvl="1" indent="-246600">
              <a:lnSpc>
                <a:spcPct val="100000"/>
              </a:lnSpc>
              <a:buClr>
                <a:srgbClr val="4F81BD"/>
              </a:buClr>
              <a:buSzPct val="85000"/>
              <a:buFont typeface="Wingdings 2" charset="2"/>
              <a:buChar char=""/>
            </a:pPr>
            <a:r>
              <a:rPr lang="en-US" sz="2400" b="0" strike="noStrike" spc="-1">
                <a:solidFill>
                  <a:srgbClr val="000000"/>
                </a:solidFill>
                <a:uFill>
                  <a:solidFill>
                    <a:srgbClr val="FFFFFF"/>
                  </a:solidFill>
                </a:uFill>
                <a:latin typeface="Constantia"/>
              </a:rPr>
              <a:t>Second level</a:t>
            </a:r>
            <a:endParaRPr lang="en-US" sz="2600" b="0" strike="noStrike" spc="-1">
              <a:solidFill>
                <a:srgbClr val="000000"/>
              </a:solidFill>
              <a:uFill>
                <a:solidFill>
                  <a:srgbClr val="FFFFFF"/>
                </a:solidFill>
              </a:uFill>
              <a:latin typeface="Constantia"/>
            </a:endParaRPr>
          </a:p>
          <a:p>
            <a:pPr marL="914400" lvl="2" indent="-246600">
              <a:lnSpc>
                <a:spcPct val="100000"/>
              </a:lnSpc>
              <a:buClr>
                <a:srgbClr val="C0504D"/>
              </a:buClr>
              <a:buSzPct val="70000"/>
              <a:buFont typeface="Wingdings 2" charset="2"/>
              <a:buChar char=""/>
            </a:pPr>
            <a:r>
              <a:rPr lang="en-US" sz="2100" b="0" strike="noStrike" spc="-1">
                <a:solidFill>
                  <a:srgbClr val="000000"/>
                </a:solidFill>
                <a:uFill>
                  <a:solidFill>
                    <a:srgbClr val="FFFFFF"/>
                  </a:solidFill>
                </a:uFill>
                <a:latin typeface="Constantia"/>
              </a:rPr>
              <a:t>Third level</a:t>
            </a:r>
            <a:endParaRPr lang="en-US" sz="2600" b="0" strike="noStrike" spc="-1">
              <a:solidFill>
                <a:srgbClr val="000000"/>
              </a:solidFill>
              <a:uFill>
                <a:solidFill>
                  <a:srgbClr val="FFFFFF"/>
                </a:solidFill>
              </a:uFill>
              <a:latin typeface="Constantia"/>
            </a:endParaRPr>
          </a:p>
          <a:p>
            <a:pPr marL="1188720" lvl="3" indent="-209880">
              <a:lnSpc>
                <a:spcPct val="100000"/>
              </a:lnSpc>
              <a:buClr>
                <a:srgbClr val="9BBB59"/>
              </a:buClr>
              <a:buSzPct val="65000"/>
              <a:buFont typeface="Wingdings 2" charset="2"/>
              <a:buChar char=""/>
            </a:pPr>
            <a:r>
              <a:rPr lang="en-US" sz="2000" b="0" strike="noStrike" spc="-1">
                <a:solidFill>
                  <a:srgbClr val="000000"/>
                </a:solidFill>
                <a:uFill>
                  <a:solidFill>
                    <a:srgbClr val="FFFFFF"/>
                  </a:solidFill>
                </a:uFill>
                <a:latin typeface="Constantia"/>
              </a:rPr>
              <a:t>Fourth level</a:t>
            </a:r>
            <a:endParaRPr lang="en-US" sz="2600" b="0" strike="noStrike" spc="-1">
              <a:solidFill>
                <a:srgbClr val="000000"/>
              </a:solidFill>
              <a:uFill>
                <a:solidFill>
                  <a:srgbClr val="FFFFFF"/>
                </a:solidFill>
              </a:uFill>
              <a:latin typeface="Constantia"/>
            </a:endParaRPr>
          </a:p>
          <a:p>
            <a:pPr marL="1463040" lvl="4" indent="-209880">
              <a:lnSpc>
                <a:spcPct val="100000"/>
              </a:lnSpc>
              <a:buClr>
                <a:srgbClr val="8064A2"/>
              </a:buClr>
              <a:buSzPct val="65000"/>
              <a:buFont typeface="Wingdings 2" charset="2"/>
              <a:buChar char=""/>
            </a:pPr>
            <a:r>
              <a:rPr lang="en-US" sz="2000" b="0" strike="noStrike" spc="-1">
                <a:solidFill>
                  <a:srgbClr val="000000"/>
                </a:solidFill>
                <a:uFill>
                  <a:solidFill>
                    <a:srgbClr val="FFFFFF"/>
                  </a:solidFill>
                </a:uFill>
                <a:latin typeface="Constantia"/>
              </a:rPr>
              <a:t>Fifth level</a:t>
            </a:r>
            <a:endParaRPr lang="en-US" sz="2600" b="0" strike="noStrike" spc="-1">
              <a:solidFill>
                <a:srgbClr val="000000"/>
              </a:solidFill>
              <a:uFill>
                <a:solidFill>
                  <a:srgbClr val="FFFFFF"/>
                </a:solidFill>
              </a:uFill>
              <a:latin typeface="Constantia"/>
            </a:endParaRPr>
          </a:p>
        </p:txBody>
      </p:sp>
      <p:sp>
        <p:nvSpPr>
          <p:cNvPr id="49" name="PlaceHolder 7"/>
          <p:cNvSpPr>
            <a:spLocks noGrp="1"/>
          </p:cNvSpPr>
          <p:nvPr>
            <p:ph type="dt"/>
          </p:nvPr>
        </p:nvSpPr>
        <p:spPr>
          <a:xfrm>
            <a:off x="457200" y="6356520"/>
            <a:ext cx="2133360" cy="364680"/>
          </a:xfrm>
          <a:prstGeom prst="rect">
            <a:avLst/>
          </a:prstGeom>
        </p:spPr>
        <p:txBody>
          <a:bodyPr lIns="0" tIns="0" rIns="0" bIns="0" anchor="b"/>
          <a:lstStyle/>
          <a:p>
            <a:pPr algn="ctr"/>
            <a:endParaRPr lang="en-IN" sz="2400" b="0" strike="noStrike" spc="-1">
              <a:solidFill>
                <a:srgbClr val="000000"/>
              </a:solidFill>
              <a:uFill>
                <a:solidFill>
                  <a:srgbClr val="FFFFFF"/>
                </a:solidFill>
              </a:uFill>
              <a:latin typeface="Times New Roman"/>
            </a:endParaRPr>
          </a:p>
        </p:txBody>
      </p:sp>
      <p:sp>
        <p:nvSpPr>
          <p:cNvPr id="50"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IN" sz="1200" b="0" strike="noStrike" spc="-1">
                <a:solidFill>
                  <a:srgbClr val="1D4577"/>
                </a:solidFill>
                <a:uFill>
                  <a:solidFill>
                    <a:srgbClr val="FFFFFF"/>
                  </a:solidFill>
                </a:uFill>
                <a:latin typeface="Times New Roman"/>
              </a:rPr>
              <a:t>UMESH GUPTA-NITAP</a:t>
            </a:r>
            <a:endParaRPr lang="en-IN" sz="1400" b="0" strike="noStrike" spc="-1">
              <a:solidFill>
                <a:srgbClr val="000000"/>
              </a:solidFill>
              <a:uFill>
                <a:solidFill>
                  <a:srgbClr val="FFFFFF"/>
                </a:solidFill>
              </a:uFill>
              <a:latin typeface="Times New Roman"/>
            </a:endParaRPr>
          </a:p>
        </p:txBody>
      </p:sp>
      <p:sp>
        <p:nvSpPr>
          <p:cNvPr id="51" name="PlaceHolder 9"/>
          <p:cNvSpPr>
            <a:spLocks noGrp="1"/>
          </p:cNvSpPr>
          <p:nvPr>
            <p:ph type="sldNum"/>
          </p:nvPr>
        </p:nvSpPr>
        <p:spPr>
          <a:xfrm>
            <a:off x="7924680" y="6356520"/>
            <a:ext cx="761760" cy="364680"/>
          </a:xfrm>
          <a:prstGeom prst="rect">
            <a:avLst/>
          </a:prstGeom>
        </p:spPr>
        <p:txBody>
          <a:bodyPr lIns="0" tIns="0" rIns="0" bIns="0" anchor="b"/>
          <a:lstStyle/>
          <a:p>
            <a:pPr algn="r">
              <a:lnSpc>
                <a:spcPct val="100000"/>
              </a:lnSpc>
            </a:pPr>
            <a:fld id="{4E40E802-FEB2-419F-B4D5-30AB179C0CE9}" type="slidenum">
              <a:rPr lang="en-IN" sz="1200" b="0" strike="noStrike" spc="-1">
                <a:solidFill>
                  <a:srgbClr val="1D4577"/>
                </a:solidFill>
                <a:uFill>
                  <a:solidFill>
                    <a:srgbClr val="FFFFFF"/>
                  </a:solidFill>
                </a:uFill>
                <a:latin typeface="Times New Roman"/>
              </a:rPr>
              <a:pPr algn="r">
                <a:lnSpc>
                  <a:spcPct val="100000"/>
                </a:lnSpc>
              </a:p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7" r:id="rId13"/>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0"/>
            <a:ext cx="8229240" cy="914040"/>
          </a:xfrm>
          <a:prstGeom prst="rect">
            <a:avLst/>
          </a:prstGeom>
        </p:spPr>
        <p:txBody>
          <a:bodyPr anchor="ctr"/>
          <a:lstStyle/>
          <a:p>
            <a:pPr>
              <a:lnSpc>
                <a:spcPct val="100000"/>
              </a:lnSpc>
            </a:pPr>
            <a:r>
              <a:rPr lang="en-US" sz="4000" b="0" strike="noStrike" spc="-1">
                <a:solidFill>
                  <a:srgbClr val="000000"/>
                </a:solidFill>
                <a:uFill>
                  <a:solidFill>
                    <a:srgbClr val="FFFFFF"/>
                  </a:solidFill>
                </a:uFill>
                <a:latin typeface="Calibri"/>
              </a:rPr>
              <a:t>Click to edit Master title style</a:t>
            </a:r>
            <a:endParaRPr lang="en-US" sz="2400" b="0" strike="noStrike" spc="-1">
              <a:solidFill>
                <a:srgbClr val="000000"/>
              </a:solidFill>
              <a:uFill>
                <a:solidFill>
                  <a:srgbClr val="FFFFFF"/>
                </a:solidFill>
              </a:uFill>
              <a:latin typeface="Times New Roman"/>
            </a:endParaRPr>
          </a:p>
        </p:txBody>
      </p:sp>
      <p:sp>
        <p:nvSpPr>
          <p:cNvPr id="87" name="PlaceHolder 2"/>
          <p:cNvSpPr>
            <a:spLocks noGrp="1"/>
          </p:cNvSpPr>
          <p:nvPr>
            <p:ph type="body"/>
          </p:nvPr>
        </p:nvSpPr>
        <p:spPr>
          <a:xfrm>
            <a:off x="457200" y="990720"/>
            <a:ext cx="8229240" cy="5135040"/>
          </a:xfrm>
          <a:prstGeom prst="rect">
            <a:avLst/>
          </a:prstGeom>
        </p:spPr>
        <p:txBody>
          <a:bodyPr/>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Second level</a:t>
            </a:r>
            <a:endParaRPr lang="en-US"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Third level</a:t>
            </a:r>
            <a:endParaRPr lang="en-US"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Fourth level</a:t>
            </a:r>
            <a:endParaRPr lang="en-US"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Fifth level</a:t>
            </a:r>
            <a:endParaRPr lang="en-US" sz="3200" b="0" strike="noStrike" spc="-1">
              <a:solidFill>
                <a:srgbClr val="000000"/>
              </a:solidFill>
              <a:uFill>
                <a:solidFill>
                  <a:srgbClr val="FFFFFF"/>
                </a:solidFill>
              </a:uFill>
              <a:latin typeface="Calibri"/>
            </a:endParaRPr>
          </a:p>
        </p:txBody>
      </p:sp>
      <p:sp>
        <p:nvSpPr>
          <p:cNvPr id="88" name="PlaceHolder 3"/>
          <p:cNvSpPr>
            <a:spLocks noGrp="1"/>
          </p:cNvSpPr>
          <p:nvPr>
            <p:ph type="dt"/>
          </p:nvPr>
        </p:nvSpPr>
        <p:spPr>
          <a:xfrm>
            <a:off x="457200" y="6356520"/>
            <a:ext cx="213336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89" name="PlaceHolder 4"/>
          <p:cNvSpPr>
            <a:spLocks noGrp="1"/>
          </p:cNvSpPr>
          <p:nvPr>
            <p:ph type="ftr"/>
          </p:nvPr>
        </p:nvSpPr>
        <p:spPr>
          <a:xfrm>
            <a:off x="3124080" y="6356520"/>
            <a:ext cx="2895120" cy="364680"/>
          </a:xfrm>
          <a:prstGeom prst="rect">
            <a:avLst/>
          </a:prstGeom>
        </p:spPr>
        <p:txBody>
          <a:bodyPr anchor="ctr"/>
          <a:lstStyle/>
          <a:p>
            <a:pPr algn="ctr">
              <a:lnSpc>
                <a:spcPct val="100000"/>
              </a:lnSpc>
            </a:pPr>
            <a:r>
              <a:rPr lang="en-IN" sz="1200" b="0" strike="noStrike" spc="-1">
                <a:solidFill>
                  <a:srgbClr val="8B8B8B"/>
                </a:solidFill>
                <a:uFill>
                  <a:solidFill>
                    <a:srgbClr val="FFFFFF"/>
                  </a:solidFill>
                </a:uFill>
                <a:latin typeface="Calibri"/>
              </a:rPr>
              <a:t>UMESH GUPTA-NITAP</a:t>
            </a:r>
            <a:endParaRPr lang="en-IN" sz="1400" b="0" strike="noStrike" spc="-1">
              <a:solidFill>
                <a:srgbClr val="000000"/>
              </a:solidFill>
              <a:uFill>
                <a:solidFill>
                  <a:srgbClr val="FFFFFF"/>
                </a:solidFill>
              </a:uFill>
              <a:latin typeface="Times New Roman"/>
            </a:endParaRPr>
          </a:p>
        </p:txBody>
      </p:sp>
      <p:sp>
        <p:nvSpPr>
          <p:cNvPr id="90"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85A992DF-8EA1-4CA4-A288-0E7DAEC1873A}" type="slidenum">
              <a:rPr lang="en-IN" sz="1200" b="0" strike="noStrike" spc="-1">
                <a:solidFill>
                  <a:srgbClr val="8B8B8B"/>
                </a:solidFill>
                <a:uFill>
                  <a:solidFill>
                    <a:srgbClr val="FFFFFF"/>
                  </a:solidFill>
                </a:uFill>
                <a:latin typeface="Calibri"/>
              </a:rPr>
              <a:pPr algn="r">
                <a:lnSpc>
                  <a:spcPct val="100000"/>
                </a:lnSpc>
              </a:p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5.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bin"/><Relationship Id="rId1" Type="http://schemas.openxmlformats.org/officeDocument/2006/relationships/slideLayout" Target="../slideLayouts/slideLayout3.xm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4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304920" y="990600"/>
            <a:ext cx="8610120" cy="5562480"/>
          </a:xfrm>
          <a:prstGeom prst="rect">
            <a:avLst/>
          </a:prstGeom>
          <a:ln/>
        </p:spPr>
        <p:style>
          <a:lnRef idx="2">
            <a:schemeClr val="accent2"/>
          </a:lnRef>
          <a:fillRef idx="1">
            <a:schemeClr val="lt1"/>
          </a:fillRef>
          <a:effectRef idx="0">
            <a:schemeClr val="accent2"/>
          </a:effectRef>
          <a:fontRef idx="minor">
            <a:schemeClr val="dk1"/>
          </a:fontRef>
        </p:style>
        <p:txBody>
          <a:bodyPr lIns="90000" tIns="45000" rIns="90000" bIns="45000"/>
          <a:lstStyle/>
          <a:p>
            <a:pPr algn="ctr">
              <a:lnSpc>
                <a:spcPct val="90000"/>
              </a:lnSpc>
            </a:pPr>
            <a:endParaRPr lang="en-IN" sz="2000" b="0" strike="noStrike" spc="-1" dirty="0">
              <a:solidFill>
                <a:srgbClr val="000000"/>
              </a:solidFill>
              <a:uFill>
                <a:solidFill>
                  <a:srgbClr val="FFFFFF"/>
                </a:solidFill>
              </a:uFill>
              <a:latin typeface="Constantia"/>
            </a:endParaRPr>
          </a:p>
          <a:p>
            <a:pPr algn="ctr">
              <a:lnSpc>
                <a:spcPct val="90000"/>
              </a:lnSpc>
            </a:pPr>
            <a:endParaRPr lang="en-IN" sz="2000" spc="-1" dirty="0">
              <a:solidFill>
                <a:srgbClr val="000000"/>
              </a:solidFill>
              <a:uFill>
                <a:solidFill>
                  <a:srgbClr val="FFFFFF"/>
                </a:solidFill>
              </a:uFill>
              <a:latin typeface="Constantia"/>
            </a:endParaRPr>
          </a:p>
          <a:p>
            <a:pPr algn="ctr">
              <a:lnSpc>
                <a:spcPct val="90000"/>
              </a:lnSpc>
            </a:pPr>
            <a:r>
              <a:rPr lang="en-IN" sz="3600" b="0" strike="noStrike" spc="-1" dirty="0">
                <a:solidFill>
                  <a:srgbClr val="000000"/>
                </a:solidFill>
                <a:uFill>
                  <a:solidFill>
                    <a:srgbClr val="FFFFFF"/>
                  </a:solidFill>
                </a:uFill>
                <a:latin typeface="+mj-lt"/>
              </a:rPr>
              <a:t>A   PRESENTATION</a:t>
            </a:r>
            <a:endParaRPr lang="en-IN" sz="4800" b="0" strike="noStrike" spc="-1" dirty="0">
              <a:solidFill>
                <a:srgbClr val="000000"/>
              </a:solidFill>
              <a:uFill>
                <a:solidFill>
                  <a:srgbClr val="FFFFFF"/>
                </a:solidFill>
              </a:uFill>
              <a:latin typeface="+mj-lt"/>
            </a:endParaRPr>
          </a:p>
          <a:p>
            <a:pPr algn="ctr">
              <a:lnSpc>
                <a:spcPct val="90000"/>
              </a:lnSpc>
            </a:pPr>
            <a:endParaRPr lang="en-IN" sz="3600" b="0" strike="noStrike" spc="-1" dirty="0">
              <a:solidFill>
                <a:srgbClr val="000000"/>
              </a:solidFill>
              <a:uFill>
                <a:solidFill>
                  <a:srgbClr val="FFFFFF"/>
                </a:solidFill>
              </a:uFill>
              <a:latin typeface="+mj-lt"/>
            </a:endParaRPr>
          </a:p>
          <a:p>
            <a:pPr algn="ctr">
              <a:lnSpc>
                <a:spcPct val="90000"/>
              </a:lnSpc>
            </a:pPr>
            <a:r>
              <a:rPr lang="en-IN" sz="3600" b="0" strike="noStrike" spc="-1" dirty="0">
                <a:solidFill>
                  <a:srgbClr val="000000"/>
                </a:solidFill>
                <a:uFill>
                  <a:solidFill>
                    <a:srgbClr val="FFFFFF"/>
                  </a:solidFill>
                </a:uFill>
                <a:latin typeface="+mj-lt"/>
              </a:rPr>
              <a:t>ON</a:t>
            </a:r>
          </a:p>
          <a:p>
            <a:pPr algn="ctr">
              <a:lnSpc>
                <a:spcPct val="90000"/>
              </a:lnSpc>
            </a:pPr>
            <a:endParaRPr lang="en-IN" sz="4800" b="0" strike="noStrike" spc="-1" dirty="0">
              <a:solidFill>
                <a:srgbClr val="000000"/>
              </a:solidFill>
              <a:uFill>
                <a:solidFill>
                  <a:srgbClr val="FFFFFF"/>
                </a:solidFill>
              </a:uFill>
              <a:latin typeface="+mj-lt"/>
            </a:endParaRPr>
          </a:p>
          <a:p>
            <a:pPr algn="ctr">
              <a:lnSpc>
                <a:spcPct val="90000"/>
              </a:lnSpc>
            </a:pPr>
            <a:r>
              <a:rPr lang="en-IN" sz="4000" b="1" strike="noStrike" spc="-1" dirty="0">
                <a:solidFill>
                  <a:srgbClr val="000000"/>
                </a:solidFill>
                <a:uFill>
                  <a:solidFill>
                    <a:srgbClr val="FFFFFF"/>
                  </a:solidFill>
                </a:uFill>
                <a:latin typeface="+mj-lt"/>
              </a:rPr>
              <a:t>“</a:t>
            </a:r>
            <a:r>
              <a:rPr lang="en-IN" sz="4000" b="1" strike="noStrike" spc="-1" dirty="0">
                <a:solidFill>
                  <a:srgbClr val="4F81BD"/>
                </a:solidFill>
                <a:uFill>
                  <a:solidFill>
                    <a:srgbClr val="FFFFFF"/>
                  </a:solidFill>
                </a:uFill>
                <a:latin typeface="+mj-lt"/>
              </a:rPr>
              <a:t>  Basics of Machine Learning</a:t>
            </a:r>
            <a:r>
              <a:rPr lang="en-IN" sz="4000" b="1" strike="noStrike" spc="-1" dirty="0">
                <a:solidFill>
                  <a:srgbClr val="000000"/>
                </a:solidFill>
                <a:uFill>
                  <a:solidFill>
                    <a:srgbClr val="FFFFFF"/>
                  </a:solidFill>
                </a:uFill>
                <a:latin typeface="+mj-lt"/>
              </a:rPr>
              <a:t>”</a:t>
            </a:r>
          </a:p>
          <a:p>
            <a:pPr algn="ctr">
              <a:lnSpc>
                <a:spcPct val="90000"/>
              </a:lnSpc>
            </a:pPr>
            <a:r>
              <a:rPr lang="en-IN" sz="4000" b="1" spc="-1" dirty="0">
                <a:solidFill>
                  <a:srgbClr val="000000"/>
                </a:solidFill>
                <a:uFill>
                  <a:solidFill>
                    <a:srgbClr val="FFFFFF"/>
                  </a:solidFill>
                </a:uFill>
                <a:latin typeface="+mj-lt"/>
              </a:rPr>
              <a:t>(ECS219L)</a:t>
            </a:r>
            <a:endParaRPr lang="en-IN" sz="4800" b="0" strike="noStrike" spc="-1" dirty="0">
              <a:solidFill>
                <a:srgbClr val="000000"/>
              </a:solidFill>
              <a:uFill>
                <a:solidFill>
                  <a:srgbClr val="FFFFFF"/>
                </a:solidFill>
              </a:uFill>
              <a:latin typeface="+mj-lt"/>
            </a:endParaRPr>
          </a:p>
          <a:p>
            <a:pPr algn="ctr">
              <a:lnSpc>
                <a:spcPct val="90000"/>
              </a:lnSpc>
            </a:pPr>
            <a:endParaRPr lang="en-IN" sz="3200" b="0" strike="noStrike" spc="-1" dirty="0">
              <a:solidFill>
                <a:srgbClr val="000000"/>
              </a:solidFill>
              <a:uFill>
                <a:solidFill>
                  <a:srgbClr val="FFFFFF"/>
                </a:solidFill>
              </a:uFill>
              <a:latin typeface="Arial"/>
            </a:endParaRPr>
          </a:p>
          <a:p>
            <a:pPr algn="ctr">
              <a:lnSpc>
                <a:spcPct val="90000"/>
              </a:lnSpc>
            </a:pPr>
            <a:r>
              <a:rPr lang="en-IN" sz="3600" b="0" strike="noStrike" spc="-1" dirty="0">
                <a:solidFill>
                  <a:srgbClr val="000000"/>
                </a:solidFill>
                <a:uFill>
                  <a:solidFill>
                    <a:srgbClr val="FFFFFF"/>
                  </a:solidFill>
                </a:uFill>
                <a:latin typeface="Constantia"/>
              </a:rPr>
              <a:t>-By-</a:t>
            </a:r>
            <a:endParaRPr lang="en-IN" sz="4800" b="0" strike="noStrike" spc="-1" dirty="0">
              <a:solidFill>
                <a:srgbClr val="000000"/>
              </a:solidFill>
              <a:uFill>
                <a:solidFill>
                  <a:srgbClr val="FFFFFF"/>
                </a:solidFill>
              </a:uFill>
              <a:latin typeface="Arial"/>
            </a:endParaRPr>
          </a:p>
          <a:p>
            <a:pPr algn="ctr">
              <a:lnSpc>
                <a:spcPct val="90000"/>
              </a:lnSpc>
            </a:pPr>
            <a:r>
              <a:rPr lang="en-IN" sz="3600" b="1" strike="noStrike" spc="-1" dirty="0">
                <a:solidFill>
                  <a:srgbClr val="17375E"/>
                </a:solidFill>
                <a:uFill>
                  <a:solidFill>
                    <a:srgbClr val="FFFFFF"/>
                  </a:solidFill>
                </a:uFill>
                <a:latin typeface="Constantia"/>
              </a:rPr>
              <a:t>UMESH GUPTA</a:t>
            </a:r>
            <a:endParaRPr lang="en-IN" sz="4800" b="0" strike="noStrike" spc="-1" dirty="0">
              <a:solidFill>
                <a:srgbClr val="000000"/>
              </a:solidFill>
              <a:uFill>
                <a:solidFill>
                  <a:srgbClr val="FFFFFF"/>
                </a:solidFill>
              </a:uFill>
              <a:latin typeface="Arial"/>
            </a:endParaRPr>
          </a:p>
          <a:p>
            <a:pPr algn="ctr">
              <a:lnSpc>
                <a:spcPct val="90000"/>
              </a:lnSpc>
            </a:pPr>
            <a:endParaRPr lang="en-IN" sz="3200" b="0" strike="noStrike" spc="-1" dirty="0">
              <a:solidFill>
                <a:srgbClr val="000000"/>
              </a:solidFill>
              <a:uFill>
                <a:solidFill>
                  <a:srgbClr val="FFFFFF"/>
                </a:solidFill>
              </a:uFill>
              <a:latin typeface="Arial"/>
            </a:endParaRPr>
          </a:p>
          <a:p>
            <a:pPr algn="ctr">
              <a:lnSpc>
                <a:spcPct val="90000"/>
              </a:lnSpc>
            </a:pPr>
            <a:endParaRPr lang="en-IN" sz="3200" b="0" strike="noStrike" spc="-1" dirty="0">
              <a:solidFill>
                <a:srgbClr val="000000"/>
              </a:solidFill>
              <a:uFill>
                <a:solidFill>
                  <a:srgbClr val="FFFFFF"/>
                </a:solidFill>
              </a:uFill>
              <a:latin typeface="Arial"/>
            </a:endParaRPr>
          </a:p>
          <a:p>
            <a:pPr algn="ctr">
              <a:lnSpc>
                <a:spcPct val="90000"/>
              </a:lnSpc>
            </a:pPr>
            <a:r>
              <a:rPr lang="en-IN" sz="2000" b="1" strike="noStrike" spc="-1" dirty="0">
                <a:solidFill>
                  <a:srgbClr val="000000"/>
                </a:solidFill>
                <a:uFill>
                  <a:solidFill>
                    <a:srgbClr val="FFFFFF"/>
                  </a:solidFill>
                </a:uFill>
                <a:latin typeface="Constantia"/>
                <a:ea typeface="Calibri"/>
              </a:rPr>
              <a:t>   </a:t>
            </a:r>
            <a:r>
              <a:rPr lang="en-IN" sz="1800" b="0" strike="noStrike" spc="-1" dirty="0">
                <a:solidFill>
                  <a:srgbClr val="403152"/>
                </a:solidFill>
                <a:uFill>
                  <a:solidFill>
                    <a:srgbClr val="FFFFFF"/>
                  </a:solidFill>
                </a:uFill>
                <a:latin typeface="Constantia"/>
                <a:ea typeface="Calibri"/>
              </a:rPr>
              <a:t>                                               </a:t>
            </a:r>
            <a:endParaRPr lang="en-IN" sz="3200" b="0" strike="noStrike" spc="-1" dirty="0">
              <a:solidFill>
                <a:srgbClr val="000000"/>
              </a:solidFill>
              <a:uFill>
                <a:solidFill>
                  <a:srgbClr val="FFFFFF"/>
                </a:solidFill>
              </a:uFill>
              <a:latin typeface="Arial"/>
            </a:endParaRPr>
          </a:p>
          <a:p>
            <a:pPr>
              <a:lnSpc>
                <a:spcPct val="90000"/>
              </a:lnSpc>
            </a:pPr>
            <a:r>
              <a:rPr lang="en-IN" sz="1800" b="0" strike="noStrike" spc="-1" dirty="0">
                <a:solidFill>
                  <a:srgbClr val="C0504D"/>
                </a:solidFill>
                <a:uFill>
                  <a:solidFill>
                    <a:srgbClr val="FFFFFF"/>
                  </a:solidFill>
                </a:uFill>
                <a:latin typeface="Constantia"/>
                <a:ea typeface="Calibri"/>
              </a:rPr>
              <a:t>.</a:t>
            </a:r>
            <a:endParaRPr lang="en-IN"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eaLnBrk="1" hangingPunct="1"/>
            <a:r>
              <a:rPr lang="tr-TR" altLang="en-US" sz="4000" b="1" dirty="0">
                <a:latin typeface="Calibri" panose="020F0502020204030204" pitchFamily="34" charset="0"/>
                <a:cs typeface="Calibri" panose="020F0502020204030204" pitchFamily="34" charset="0"/>
              </a:rPr>
              <a:t>Classification: Applications</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7"/>
            <a:ext cx="8229600" cy="3886200"/>
          </a:xfrm>
        </p:spPr>
        <p:style>
          <a:lnRef idx="1">
            <a:schemeClr val="accent6"/>
          </a:lnRef>
          <a:fillRef idx="2">
            <a:schemeClr val="accent6"/>
          </a:fillRef>
          <a:effectRef idx="1">
            <a:schemeClr val="accent6"/>
          </a:effectRef>
          <a:fontRef idx="minor">
            <a:schemeClr val="dk1"/>
          </a:fontRef>
        </p:style>
        <p:txBody>
          <a:bodyPr/>
          <a:lstStyle/>
          <a:p>
            <a:pPr marL="285750" indent="-285750" algn="just" eaLnBrk="1" hangingPunct="1">
              <a:lnSpc>
                <a:spcPct val="90000"/>
              </a:lnSpc>
              <a:buFont typeface="Arial" panose="020B0604020202020204" pitchFamily="34" charset="0"/>
              <a:buChar char="•"/>
            </a:pPr>
            <a:r>
              <a:rPr lang="tr-TR" altLang="en-US" sz="2400" dirty="0">
                <a:solidFill>
                  <a:schemeClr val="tx1"/>
                </a:solidFill>
                <a:latin typeface="Times New Roman" panose="02020603050405020304" pitchFamily="18" charset="0"/>
                <a:cs typeface="Times New Roman" panose="02020603050405020304" pitchFamily="18" charset="0"/>
              </a:rPr>
              <a:t>Pattern recognition</a:t>
            </a:r>
          </a:p>
          <a:p>
            <a:pPr marL="285750" indent="-285750" algn="just" eaLnBrk="1" hangingPunct="1">
              <a:lnSpc>
                <a:spcPct val="90000"/>
              </a:lnSpc>
              <a:buFont typeface="Arial" panose="020B0604020202020204" pitchFamily="34" charset="0"/>
              <a:buChar char="•"/>
            </a:pPr>
            <a:r>
              <a:rPr lang="tr-TR" altLang="en-US" sz="2400" dirty="0">
                <a:solidFill>
                  <a:schemeClr val="tx1"/>
                </a:solidFill>
                <a:latin typeface="Times New Roman" panose="02020603050405020304" pitchFamily="18" charset="0"/>
                <a:cs typeface="Times New Roman" panose="02020603050405020304" pitchFamily="18" charset="0"/>
              </a:rPr>
              <a:t>Face recognition: Pose, lighting, occlusion (glasses, beard), make-up, hair style </a:t>
            </a:r>
          </a:p>
          <a:p>
            <a:pPr marL="285750" indent="-285750" algn="just" eaLnBrk="1" hangingPunct="1">
              <a:lnSpc>
                <a:spcPct val="90000"/>
              </a:lnSpc>
              <a:buFont typeface="Arial" panose="020B0604020202020204" pitchFamily="34" charset="0"/>
              <a:buChar char="•"/>
            </a:pPr>
            <a:r>
              <a:rPr lang="tr-TR" altLang="en-US" sz="2400" dirty="0">
                <a:solidFill>
                  <a:schemeClr val="tx1"/>
                </a:solidFill>
                <a:latin typeface="Times New Roman" panose="02020603050405020304" pitchFamily="18" charset="0"/>
                <a:cs typeface="Times New Roman" panose="02020603050405020304" pitchFamily="18" charset="0"/>
              </a:rPr>
              <a:t>Character recognition: Different handwriting styles.</a:t>
            </a:r>
          </a:p>
          <a:p>
            <a:pPr marL="285750" indent="-285750" algn="just" eaLnBrk="1" hangingPunct="1">
              <a:lnSpc>
                <a:spcPct val="90000"/>
              </a:lnSpc>
              <a:buFont typeface="Arial" panose="020B0604020202020204" pitchFamily="34" charset="0"/>
              <a:buChar char="•"/>
            </a:pPr>
            <a:r>
              <a:rPr lang="tr-TR" altLang="en-US" sz="2400" dirty="0">
                <a:solidFill>
                  <a:schemeClr val="tx1"/>
                </a:solidFill>
                <a:latin typeface="Times New Roman" panose="02020603050405020304" pitchFamily="18" charset="0"/>
                <a:cs typeface="Times New Roman" panose="02020603050405020304" pitchFamily="18" charset="0"/>
              </a:rPr>
              <a:t>Speech recognition: Temporal dependency. </a:t>
            </a:r>
          </a:p>
          <a:p>
            <a:pPr marL="285750" lvl="1" indent="-285750" algn="just" eaLnBrk="1" hangingPunct="1">
              <a:lnSpc>
                <a:spcPct val="90000"/>
              </a:lnSpc>
              <a:buFont typeface="Arial" panose="020B0604020202020204" pitchFamily="34" charset="0"/>
              <a:buChar char="•"/>
            </a:pPr>
            <a:r>
              <a:rPr lang="tr-TR" altLang="en-US" sz="2400" dirty="0">
                <a:solidFill>
                  <a:schemeClr val="tx1"/>
                </a:solidFill>
                <a:latin typeface="Times New Roman" panose="02020603050405020304" pitchFamily="18" charset="0"/>
                <a:cs typeface="Times New Roman" panose="02020603050405020304" pitchFamily="18" charset="0"/>
              </a:rPr>
              <a:t>Use of a dictionary or the syntax of the language. </a:t>
            </a:r>
          </a:p>
          <a:p>
            <a:pPr marL="285750" lvl="1" indent="-285750" algn="just" eaLnBrk="1" hangingPunct="1">
              <a:lnSpc>
                <a:spcPct val="90000"/>
              </a:lnSpc>
              <a:buFont typeface="Arial" panose="020B0604020202020204" pitchFamily="34" charset="0"/>
              <a:buChar char="•"/>
            </a:pPr>
            <a:r>
              <a:rPr lang="tr-TR" altLang="en-US" sz="2400" dirty="0">
                <a:solidFill>
                  <a:schemeClr val="tx1"/>
                </a:solidFill>
                <a:latin typeface="Times New Roman" panose="02020603050405020304" pitchFamily="18" charset="0"/>
                <a:cs typeface="Times New Roman" panose="02020603050405020304" pitchFamily="18" charset="0"/>
              </a:rPr>
              <a:t>Sensor fusion: Combine multiple modalities; eg, visual (lip image) and acoustic for speech</a:t>
            </a:r>
          </a:p>
          <a:p>
            <a:pPr marL="285750" indent="-285750" algn="just" eaLnBrk="1" hangingPunct="1">
              <a:lnSpc>
                <a:spcPct val="90000"/>
              </a:lnSpc>
              <a:buFont typeface="Arial" panose="020B0604020202020204" pitchFamily="34" charset="0"/>
              <a:buChar char="•"/>
            </a:pPr>
            <a:r>
              <a:rPr lang="tr-TR" altLang="en-US" sz="2400" dirty="0">
                <a:solidFill>
                  <a:schemeClr val="tx1"/>
                </a:solidFill>
                <a:latin typeface="Times New Roman" panose="02020603050405020304" pitchFamily="18" charset="0"/>
                <a:cs typeface="Times New Roman" panose="02020603050405020304" pitchFamily="18" charset="0"/>
              </a:rPr>
              <a:t>Medical diagnosis: From symptoms to illnesses</a:t>
            </a:r>
          </a:p>
          <a:p>
            <a:pPr marL="285750" indent="-285750" algn="just" eaLnBrk="1" hangingPunct="1">
              <a:lnSpc>
                <a:spcPct val="90000"/>
              </a:lnSpc>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Web Advertising: Predict if a user clicks on an ad on the Internet.</a:t>
            </a:r>
            <a:endParaRPr lang="tr-TR"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eaLnBrk="1" hangingPunct="1"/>
            <a:r>
              <a:rPr lang="en-IN" altLang="en-US" sz="4000" b="1" dirty="0">
                <a:latin typeface="Calibri" panose="020F0502020204030204" pitchFamily="34" charset="0"/>
                <a:cs typeface="Calibri" panose="020F0502020204030204" pitchFamily="34" charset="0"/>
              </a:rPr>
              <a:t>Regression</a:t>
            </a:r>
            <a:endParaRPr lang="tr-TR" altLang="en-US" sz="4000" b="1" dirty="0">
              <a:latin typeface="Calibri" panose="020F0502020204030204" pitchFamily="34" charset="0"/>
              <a:cs typeface="Calibri" panose="020F0502020204030204" pitchFamily="34" charset="0"/>
            </a:endParaRP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7"/>
            <a:ext cx="8229600" cy="3886200"/>
          </a:xfrm>
        </p:spPr>
        <p:style>
          <a:lnRef idx="1">
            <a:schemeClr val="accent5"/>
          </a:lnRef>
          <a:fillRef idx="2">
            <a:schemeClr val="accent5"/>
          </a:fillRef>
          <a:effectRef idx="1">
            <a:schemeClr val="accent5"/>
          </a:effectRef>
          <a:fontRef idx="minor">
            <a:schemeClr val="dk1"/>
          </a:fontRef>
        </p:style>
        <p:txBody>
          <a:bodyPr/>
          <a:lstStyle/>
          <a:p>
            <a:pPr marL="285750" indent="-285750" algn="just" eaLnBrk="1" hangingPunct="1">
              <a:lnSpc>
                <a:spcPct val="90000"/>
              </a:lnSpc>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Regression is the process of finding a model or function for distinguishing the data into continuous real values instead of using classes or discrete values. </a:t>
            </a:r>
          </a:p>
          <a:p>
            <a:pPr marL="285750" indent="-285750" algn="just" eaLnBrk="1" hangingPunct="1">
              <a:lnSpc>
                <a:spcPct val="90000"/>
              </a:lnSpc>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It can also identify the distribution movement depending on the historical data. Because a regression predictive model predicts a quantity, therefore, the skill of the model must be reported as an error in those predictions </a:t>
            </a:r>
          </a:p>
          <a:p>
            <a:pPr marL="285750" indent="-285750" algn="just" eaLnBrk="1" hangingPunct="1">
              <a:lnSpc>
                <a:spcPct val="90000"/>
              </a:lnSpc>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Regression problems are concerned with mapping inputs to outputs where the output is a continuous real number (i.e., the price of a house).</a:t>
            </a:r>
            <a:endParaRPr lang="tr-TR"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35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eaLnBrk="1" hangingPunct="1"/>
            <a:r>
              <a:rPr lang="en-IN" altLang="en-US" sz="4000" b="1" dirty="0">
                <a:latin typeface="Calibri" panose="020F0502020204030204" pitchFamily="34" charset="0"/>
                <a:cs typeface="Calibri" panose="020F0502020204030204" pitchFamily="34" charset="0"/>
              </a:rPr>
              <a:t>Popular Regression Models</a:t>
            </a:r>
            <a:endParaRPr lang="tr-TR" altLang="en-US" sz="4000" b="1" dirty="0">
              <a:latin typeface="Calibri" panose="020F0502020204030204" pitchFamily="34" charset="0"/>
              <a:cs typeface="Calibri" panose="020F0502020204030204" pitchFamily="34" charset="0"/>
            </a:endParaRP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7"/>
            <a:ext cx="8229600" cy="3886200"/>
          </a:xfrm>
        </p:spPr>
        <p:style>
          <a:lnRef idx="2">
            <a:schemeClr val="accent3">
              <a:shade val="50000"/>
            </a:schemeClr>
          </a:lnRef>
          <a:fillRef idx="1">
            <a:schemeClr val="accent3"/>
          </a:fillRef>
          <a:effectRef idx="0">
            <a:schemeClr val="accent3"/>
          </a:effectRef>
          <a:fontRef idx="minor">
            <a:schemeClr val="lt1"/>
          </a:fontRef>
        </p:style>
        <p:txBody>
          <a:bodyPr/>
          <a:lstStyle/>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Linear Regression</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Ridge Regression</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Lasso Regression</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Neural Networks Regression</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Decision Tree</a:t>
            </a:r>
            <a:endParaRPr lang="tr-TR"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918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eaLnBrk="1" hangingPunct="1"/>
            <a:r>
              <a:rPr lang="en-IN" altLang="en-US" sz="4000" b="1" dirty="0">
                <a:latin typeface="Calibri" panose="020F0502020204030204" pitchFamily="34" charset="0"/>
                <a:cs typeface="Calibri" panose="020F0502020204030204" pitchFamily="34" charset="0"/>
              </a:rPr>
              <a:t>Popular Regression Models</a:t>
            </a:r>
            <a:endParaRPr lang="tr-TR" altLang="en-US" sz="4000" b="1" dirty="0">
              <a:latin typeface="Calibri" panose="020F0502020204030204" pitchFamily="34" charset="0"/>
              <a:cs typeface="Calibri" panose="020F0502020204030204" pitchFamily="34" charset="0"/>
            </a:endParaRP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7"/>
            <a:ext cx="8229600" cy="3886200"/>
          </a:xfrm>
        </p:spPr>
        <p:style>
          <a:lnRef idx="2">
            <a:schemeClr val="accent5">
              <a:shade val="50000"/>
            </a:schemeClr>
          </a:lnRef>
          <a:fillRef idx="1">
            <a:schemeClr val="accent5"/>
          </a:fillRef>
          <a:effectRef idx="0">
            <a:schemeClr val="accent5"/>
          </a:effectRef>
          <a:fontRef idx="minor">
            <a:schemeClr val="lt1"/>
          </a:fontRef>
        </p:style>
        <p:txBody>
          <a:bodyPr/>
          <a:lstStyle/>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Some algorithms are either exclusively for regression style problems such as Linear Regression models, and some algorithms are exclusively for classification tasks such as Logistic regression. </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However, there are some algorithms that can overlap once small modifications are made to them such as Decision Trees, Random Forest, </a:t>
            </a:r>
            <a:r>
              <a:rPr lang="en-US" altLang="en-US" sz="2800" dirty="0" err="1">
                <a:solidFill>
                  <a:schemeClr val="tx1"/>
                </a:solidFill>
                <a:latin typeface="Times New Roman" panose="02020603050405020304" pitchFamily="18" charset="0"/>
                <a:cs typeface="Times New Roman" panose="02020603050405020304" pitchFamily="18" charset="0"/>
              </a:rPr>
              <a:t>XGBoost</a:t>
            </a:r>
            <a:r>
              <a:rPr lang="en-US" altLang="en-US" sz="2800" dirty="0">
                <a:solidFill>
                  <a:schemeClr val="tx1"/>
                </a:solidFill>
                <a:latin typeface="Times New Roman" panose="02020603050405020304" pitchFamily="18" charset="0"/>
                <a:cs typeface="Times New Roman" panose="02020603050405020304" pitchFamily="18" charset="0"/>
              </a:rPr>
              <a:t>, and Neural Networks.</a:t>
            </a:r>
            <a:endParaRPr lang="tr-TR"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92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eaLnBrk="1" hangingPunct="1"/>
            <a:r>
              <a:rPr lang="en-IN" altLang="en-US" sz="4000" b="1" dirty="0">
                <a:latin typeface="Calibri" panose="020F0502020204030204" pitchFamily="34" charset="0"/>
                <a:cs typeface="Calibri" panose="020F0502020204030204" pitchFamily="34" charset="0"/>
              </a:rPr>
              <a:t>Clustering</a:t>
            </a:r>
            <a:endParaRPr lang="tr-TR" altLang="en-US" sz="4000" b="1" dirty="0">
              <a:latin typeface="Calibri" panose="020F0502020204030204" pitchFamily="34" charset="0"/>
              <a:cs typeface="Calibri" panose="020F0502020204030204" pitchFamily="34" charset="0"/>
            </a:endParaRP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7"/>
            <a:ext cx="8229600" cy="3886200"/>
          </a:xfrm>
        </p:spPr>
        <p:style>
          <a:lnRef idx="1">
            <a:schemeClr val="accent2"/>
          </a:lnRef>
          <a:fillRef idx="2">
            <a:schemeClr val="accent2"/>
          </a:fillRef>
          <a:effectRef idx="1">
            <a:schemeClr val="accent2"/>
          </a:effectRef>
          <a:fontRef idx="minor">
            <a:schemeClr val="dk1"/>
          </a:fontRef>
        </p:style>
        <p:txBody>
          <a:bodyPr/>
          <a:lstStyle/>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Clustering is the task of dividing the population or data points into a number of groups such that data points in the same groups are more similar to other data points in the same group and dissimilar to the data points in other groups. </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It is basically a collection of objects on the basis of similarity and dissimilarity between them.</a:t>
            </a:r>
            <a:endParaRPr lang="tr-TR"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03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eaLnBrk="1" hangingPunct="1"/>
            <a:r>
              <a:rPr lang="en-IN" altLang="en-US" sz="4000" b="1" dirty="0">
                <a:latin typeface="Calibri" panose="020F0502020204030204" pitchFamily="34" charset="0"/>
                <a:cs typeface="Calibri" panose="020F0502020204030204" pitchFamily="34" charset="0"/>
              </a:rPr>
              <a:t>Clustering</a:t>
            </a:r>
            <a:endParaRPr lang="tr-TR" altLang="en-US" sz="4000" b="1" dirty="0">
              <a:latin typeface="Calibri" panose="020F0502020204030204" pitchFamily="34" charset="0"/>
              <a:cs typeface="Calibri" panose="020F0502020204030204" pitchFamily="34" charset="0"/>
            </a:endParaRP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1846800"/>
            <a:ext cx="8229600" cy="4858800"/>
          </a:xfrm>
        </p:spPr>
        <p:style>
          <a:lnRef idx="1">
            <a:schemeClr val="accent2"/>
          </a:lnRef>
          <a:fillRef idx="2">
            <a:schemeClr val="accent2"/>
          </a:fillRef>
          <a:effectRef idx="1">
            <a:schemeClr val="accent2"/>
          </a:effectRef>
          <a:fontRef idx="minor">
            <a:schemeClr val="dk1"/>
          </a:fontRef>
        </p:style>
        <p:txBody>
          <a:bodyPr/>
          <a:lstStyle/>
          <a:p>
            <a:pPr marL="285750" indent="-285750" algn="just" eaLnBrk="1" hangingPunct="1">
              <a:lnSpc>
                <a:spcPct val="90000"/>
              </a:lnSpc>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Clustering is very much important as it determines the intrinsic grouping among the unlabeled data present. There are no criteria for a good clustering. </a:t>
            </a:r>
          </a:p>
          <a:p>
            <a:pPr marL="285750" indent="-285750" algn="just" eaLnBrk="1" hangingPunct="1">
              <a:lnSpc>
                <a:spcPct val="90000"/>
              </a:lnSpc>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It depends on the user, what is the criteria they may use which satisfy their need. For instance, we could be interested in finding representatives for homogeneous groups (data reduction), in finding “natural clusters” and describe their unknown properties (“natural” data types), in finding useful and suitable groupings (“useful” data classes) or in finding unusual data objects (outlier detection). </a:t>
            </a:r>
          </a:p>
          <a:p>
            <a:pPr marL="285750" indent="-285750" algn="just" eaLnBrk="1" hangingPunct="1">
              <a:lnSpc>
                <a:spcPct val="90000"/>
              </a:lnSpc>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This algorithm must make some assumptions which constitute the similarity of points and each assumption make different and equally valid clusters.</a:t>
            </a:r>
            <a:endParaRPr lang="tr-TR"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91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eaLnBrk="1" hangingPunct="1"/>
            <a:r>
              <a:rPr lang="en-IN" altLang="en-US" sz="4000" b="1" dirty="0">
                <a:latin typeface="Calibri" panose="020F0502020204030204" pitchFamily="34" charset="0"/>
                <a:cs typeface="Calibri" panose="020F0502020204030204" pitchFamily="34" charset="0"/>
              </a:rPr>
              <a:t>Popular Clustering Methods</a:t>
            </a:r>
            <a:endParaRPr lang="tr-TR" altLang="en-US" sz="4000" b="1" dirty="0">
              <a:latin typeface="Calibri" panose="020F0502020204030204" pitchFamily="34" charset="0"/>
              <a:cs typeface="Calibri" panose="020F0502020204030204" pitchFamily="34" charset="0"/>
            </a:endParaRP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7"/>
            <a:ext cx="8229600" cy="3886200"/>
          </a:xfrm>
        </p:spPr>
        <p:style>
          <a:lnRef idx="2">
            <a:schemeClr val="accent3">
              <a:shade val="50000"/>
            </a:schemeClr>
          </a:lnRef>
          <a:fillRef idx="1">
            <a:schemeClr val="accent3"/>
          </a:fillRef>
          <a:effectRef idx="0">
            <a:schemeClr val="accent3"/>
          </a:effectRef>
          <a:fontRef idx="minor">
            <a:schemeClr val="lt1"/>
          </a:fontRef>
        </p:style>
        <p:txBody>
          <a:bodyPr/>
          <a:lstStyle/>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Density-Based Methods </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Hierarchical Based Methods</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Partitioning Methods</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Grid-based Methods</a:t>
            </a:r>
          </a:p>
          <a:p>
            <a:pPr algn="just" eaLnBrk="1" hangingPunct="1">
              <a:lnSpc>
                <a:spcPct val="90000"/>
              </a:lnSpc>
            </a:pPr>
            <a:endParaRPr lang="tr-TR"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821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eaLnBrk="1" hangingPunct="1"/>
            <a:r>
              <a:rPr lang="en-IN" altLang="en-US" sz="4000" b="1" dirty="0">
                <a:latin typeface="Calibri" panose="020F0502020204030204" pitchFamily="34" charset="0"/>
                <a:cs typeface="Calibri" panose="020F0502020204030204" pitchFamily="34" charset="0"/>
              </a:rPr>
              <a:t>Popular Clustering Models</a:t>
            </a:r>
            <a:endParaRPr lang="tr-TR" altLang="en-US" sz="4000" b="1" dirty="0">
              <a:latin typeface="Calibri" panose="020F0502020204030204" pitchFamily="34" charset="0"/>
              <a:cs typeface="Calibri" panose="020F0502020204030204" pitchFamily="34" charset="0"/>
            </a:endParaRP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7"/>
            <a:ext cx="8229600" cy="3886200"/>
          </a:xfrm>
        </p:spPr>
        <p:style>
          <a:lnRef idx="1">
            <a:schemeClr val="accent5"/>
          </a:lnRef>
          <a:fillRef idx="2">
            <a:schemeClr val="accent5"/>
          </a:fillRef>
          <a:effectRef idx="1">
            <a:schemeClr val="accent5"/>
          </a:effectRef>
          <a:fontRef idx="minor">
            <a:schemeClr val="dk1"/>
          </a:fontRef>
        </p:style>
        <p:txBody>
          <a:bodyPr/>
          <a:lstStyle/>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Affinity Propagation</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Agglomerative Clustering</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BIRCH</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DBSCAN</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K-Means</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Mini-Batch K-Means</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Mean Shift</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OPTICS</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Spectral Clustering</a:t>
            </a:r>
          </a:p>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Mixture of Gaussians</a:t>
            </a:r>
            <a:endParaRPr lang="tr-TR"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90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eaLnBrk="1" hangingPunct="1"/>
            <a:r>
              <a:rPr lang="en-IN" altLang="en-US" sz="4000" b="1" dirty="0">
                <a:latin typeface="Calibri" panose="020F0502020204030204" pitchFamily="34" charset="0"/>
                <a:cs typeface="Calibri" panose="020F0502020204030204" pitchFamily="34" charset="0"/>
              </a:rPr>
              <a:t>Dimensionality Reduction</a:t>
            </a:r>
            <a:endParaRPr lang="tr-TR" altLang="en-US" sz="4000" b="1" dirty="0">
              <a:latin typeface="Calibri" panose="020F0502020204030204" pitchFamily="34" charset="0"/>
              <a:cs typeface="Calibri" panose="020F0502020204030204" pitchFamily="34" charset="0"/>
            </a:endParaRP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7"/>
            <a:ext cx="8229600" cy="3886200"/>
          </a:xfrm>
        </p:spPr>
        <p:style>
          <a:lnRef idx="1">
            <a:schemeClr val="accent5"/>
          </a:lnRef>
          <a:fillRef idx="2">
            <a:schemeClr val="accent5"/>
          </a:fillRef>
          <a:effectRef idx="1">
            <a:schemeClr val="accent5"/>
          </a:effectRef>
          <a:fontRef idx="minor">
            <a:schemeClr val="dk1"/>
          </a:fontRef>
        </p:style>
        <p:txBody>
          <a:bodyPr/>
          <a:lstStyle/>
          <a:p>
            <a:pPr marL="285750" indent="-285750" algn="just" eaLnBrk="1" hangingPunct="1">
              <a:lnSpc>
                <a:spcPct val="90000"/>
              </a:lnSpc>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When dealing with high dimensional data, it is often useful to reduce the dimensionality by projecting the data to a lower dimensional subspace which captures the “essence” of the data. This is called dimensionality reduction.</a:t>
            </a:r>
          </a:p>
          <a:p>
            <a:pPr marL="285750" indent="-285750" algn="just" eaLnBrk="1" hangingPunct="1">
              <a:lnSpc>
                <a:spcPct val="90000"/>
              </a:lnSpc>
              <a:buFont typeface="Arial" panose="020B0604020202020204" pitchFamily="34" charset="0"/>
              <a:buChar char="•"/>
            </a:pPr>
            <a:endParaRPr lang="tr-TR"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1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l" fontAlgn="base"/>
            <a:r>
              <a:rPr lang="en-IN" sz="4000" b="1" dirty="0">
                <a:solidFill>
                  <a:srgbClr val="222222"/>
                </a:solidFill>
                <a:effectLst/>
                <a:latin typeface="Helvetica Neue"/>
              </a:rPr>
              <a:t>Techniques for Dimensionality Reduction</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7"/>
            <a:ext cx="8229600" cy="3886200"/>
          </a:xfrm>
        </p:spPr>
        <p:style>
          <a:lnRef idx="1">
            <a:schemeClr val="accent4"/>
          </a:lnRef>
          <a:fillRef idx="2">
            <a:schemeClr val="accent4"/>
          </a:fillRef>
          <a:effectRef idx="1">
            <a:schemeClr val="accent4"/>
          </a:effectRef>
          <a:fontRef idx="minor">
            <a:schemeClr val="dk1"/>
          </a:fontRef>
        </p:style>
        <p:txBody>
          <a:bodyPr/>
          <a:lstStyle/>
          <a:p>
            <a:pPr algn="l" fontAlgn="base">
              <a:buFont typeface="Arial" panose="020B0604020202020204" pitchFamily="34" charset="0"/>
              <a:buChar char="•"/>
            </a:pPr>
            <a:r>
              <a:rPr lang="en-IN" sz="2800" b="0" i="0" dirty="0">
                <a:solidFill>
                  <a:srgbClr val="273239"/>
                </a:solidFill>
                <a:effectLst/>
                <a:latin typeface="urw-din"/>
              </a:rPr>
              <a:t>Principal Component Analysis (PCA)</a:t>
            </a:r>
          </a:p>
          <a:p>
            <a:pPr algn="l" fontAlgn="base">
              <a:buFont typeface="Arial" panose="020B0604020202020204" pitchFamily="34" charset="0"/>
              <a:buChar char="•"/>
            </a:pPr>
            <a:r>
              <a:rPr lang="en-IN" sz="2800" b="0" i="0" dirty="0">
                <a:solidFill>
                  <a:srgbClr val="273239"/>
                </a:solidFill>
                <a:effectLst/>
                <a:latin typeface="urw-din"/>
              </a:rPr>
              <a:t>Linear Discriminant Analysis (LDA)</a:t>
            </a:r>
          </a:p>
          <a:p>
            <a:pPr algn="l" fontAlgn="base">
              <a:buFont typeface="Arial" panose="020B0604020202020204" pitchFamily="34" charset="0"/>
              <a:buChar char="•"/>
            </a:pPr>
            <a:r>
              <a:rPr lang="en-IN" sz="2800" b="0" i="0" dirty="0">
                <a:solidFill>
                  <a:srgbClr val="273239"/>
                </a:solidFill>
                <a:effectLst/>
                <a:latin typeface="urw-din"/>
              </a:rPr>
              <a:t>Generalized Discriminant Analysis (GDA)</a:t>
            </a:r>
          </a:p>
        </p:txBody>
      </p:sp>
    </p:spTree>
    <p:extLst>
      <p:ext uri="{BB962C8B-B14F-4D97-AF65-F5344CB8AC3E}">
        <p14:creationId xmlns:p14="http://schemas.microsoft.com/office/powerpoint/2010/main" val="131607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457200" y="704880"/>
            <a:ext cx="8229240" cy="971280"/>
          </a:xfrm>
          <a:prstGeom prst="rect">
            <a:avLst/>
          </a:prstGeom>
          <a:noFill/>
          <a:ln>
            <a:noFill/>
          </a:ln>
        </p:spPr>
        <p:txBody>
          <a:bodyPr lIns="0" tIns="45000" rIns="0" bIns="0" anchor="b"/>
          <a:lstStyle/>
          <a:p>
            <a:pPr algn="ctr">
              <a:lnSpc>
                <a:spcPct val="100000"/>
              </a:lnSpc>
            </a:pPr>
            <a:r>
              <a:rPr lang="en-US" sz="5000" b="1" strike="noStrike" spc="-1">
                <a:solidFill>
                  <a:srgbClr val="000000"/>
                </a:solidFill>
                <a:uFill>
                  <a:solidFill>
                    <a:srgbClr val="FFFFFF"/>
                  </a:solidFill>
                </a:uFill>
                <a:latin typeface="Calibri"/>
              </a:rPr>
              <a:t>TYPES OF LEARNING</a:t>
            </a:r>
            <a:endParaRPr lang="en-US" sz="2400" b="0" strike="noStrike" spc="-1">
              <a:solidFill>
                <a:srgbClr val="000000"/>
              </a:solidFill>
              <a:uFill>
                <a:solidFill>
                  <a:srgbClr val="FFFFFF"/>
                </a:solidFill>
              </a:uFill>
              <a:latin typeface="Times New Roman"/>
            </a:endParaRPr>
          </a:p>
        </p:txBody>
      </p:sp>
      <p:sp>
        <p:nvSpPr>
          <p:cNvPr id="181" name="TextShape 2"/>
          <p:cNvSpPr txBox="1"/>
          <p:nvPr/>
        </p:nvSpPr>
        <p:spPr>
          <a:xfrm>
            <a:off x="457200" y="1935360"/>
            <a:ext cx="8229240" cy="4388760"/>
          </a:xfrm>
          <a:prstGeom prst="rect">
            <a:avLst/>
          </a:prstGeom>
          <a:solidFill>
            <a:srgbClr val="DDD9C3"/>
          </a:solidFill>
          <a:ln>
            <a:noFill/>
          </a:ln>
        </p:spPr>
        <p:txBody>
          <a:bodyPr lIns="90000" tIns="45000" rIns="90000" bIns="45000"/>
          <a:lstStyle/>
          <a:p>
            <a:pPr>
              <a:lnSpc>
                <a:spcPct val="200000"/>
              </a:lnSpc>
            </a:pPr>
            <a:endParaRPr lang="en-US" sz="2600" b="0" strike="noStrike" spc="-1" dirty="0">
              <a:solidFill>
                <a:srgbClr val="000000"/>
              </a:solidFill>
              <a:uFill>
                <a:solidFill>
                  <a:srgbClr val="FFFFFF"/>
                </a:solidFill>
              </a:uFill>
              <a:latin typeface="Constantia"/>
            </a:endParaRPr>
          </a:p>
          <a:p>
            <a:pPr marL="533520" indent="-533160">
              <a:lnSpc>
                <a:spcPct val="200000"/>
              </a:lnSpc>
              <a:buClr>
                <a:srgbClr val="000000"/>
              </a:buClr>
              <a:buFont typeface="Wingdings" charset="2"/>
              <a:buAutoNum type="arabicPeriod"/>
            </a:pPr>
            <a:r>
              <a:rPr lang="en-US" sz="2600" b="0" strike="noStrike" spc="-1" dirty="0">
                <a:solidFill>
                  <a:srgbClr val="000000"/>
                </a:solidFill>
                <a:uFill>
                  <a:solidFill>
                    <a:srgbClr val="FFFFFF"/>
                  </a:solidFill>
                </a:uFill>
                <a:latin typeface="Times New Roman"/>
              </a:rPr>
              <a:t>Supervised Learning </a:t>
            </a:r>
            <a:endParaRPr lang="en-US" sz="2600" b="0" strike="noStrike" spc="-1" dirty="0">
              <a:solidFill>
                <a:srgbClr val="000000"/>
              </a:solidFill>
              <a:uFill>
                <a:solidFill>
                  <a:srgbClr val="FFFFFF"/>
                </a:solidFill>
              </a:uFill>
              <a:latin typeface="Constantia"/>
            </a:endParaRPr>
          </a:p>
          <a:p>
            <a:pPr marL="533520" indent="-533160">
              <a:lnSpc>
                <a:spcPct val="200000"/>
              </a:lnSpc>
              <a:buClr>
                <a:srgbClr val="000000"/>
              </a:buClr>
              <a:buFont typeface="Wingdings" charset="2"/>
              <a:buAutoNum type="arabicPeriod"/>
            </a:pPr>
            <a:r>
              <a:rPr lang="en-US" sz="2600" b="0" strike="noStrike" spc="-1" dirty="0">
                <a:solidFill>
                  <a:srgbClr val="000000"/>
                </a:solidFill>
                <a:uFill>
                  <a:solidFill>
                    <a:srgbClr val="FFFFFF"/>
                  </a:solidFill>
                </a:uFill>
                <a:latin typeface="Times New Roman"/>
              </a:rPr>
              <a:t>Unsupervised Learning</a:t>
            </a:r>
            <a:endParaRPr lang="en-US" sz="2600" b="0" strike="noStrike" spc="-1" dirty="0">
              <a:solidFill>
                <a:srgbClr val="000000"/>
              </a:solidFill>
              <a:uFill>
                <a:solidFill>
                  <a:srgbClr val="FFFFFF"/>
                </a:solidFill>
              </a:uFill>
              <a:latin typeface="Constantia"/>
            </a:endParaRPr>
          </a:p>
          <a:p>
            <a:pPr marL="274320" indent="-273960">
              <a:lnSpc>
                <a:spcPct val="100000"/>
              </a:lnSpc>
            </a:pPr>
            <a:endParaRPr lang="en-US" sz="2600" b="0" strike="noStrike" spc="-1" dirty="0">
              <a:solidFill>
                <a:srgbClr val="000000"/>
              </a:solidFill>
              <a:uFill>
                <a:solidFill>
                  <a:srgbClr val="FFFFFF"/>
                </a:solidFill>
              </a:uFill>
              <a:latin typeface="Constant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Parametric Methods</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7"/>
            <a:ext cx="8229600" cy="3886200"/>
          </a:xfrm>
        </p:spPr>
        <p:style>
          <a:lnRef idx="1">
            <a:schemeClr val="accent3"/>
          </a:lnRef>
          <a:fillRef idx="2">
            <a:schemeClr val="accent3"/>
          </a:fillRef>
          <a:effectRef idx="1">
            <a:schemeClr val="accent3"/>
          </a:effectRef>
          <a:fontRef idx="minor">
            <a:schemeClr val="dk1"/>
          </a:fontRef>
        </p:style>
        <p:txBody>
          <a:bodyPr/>
          <a:lstStyle/>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The basic idea behind the parametric method is that there is a set of fixed parameters that uses to determine a probability model that is used in Machine Learning as well.</a:t>
            </a:r>
          </a:p>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Parametric methods are those methods for which we priory knows that the population is normal, or if not then we can easily approximate it using a normal distribution which is possible by invoking the Central Limit Theorem.</a:t>
            </a:r>
          </a:p>
        </p:txBody>
      </p:sp>
    </p:spTree>
    <p:extLst>
      <p:ext uri="{BB962C8B-B14F-4D97-AF65-F5344CB8AC3E}">
        <p14:creationId xmlns:p14="http://schemas.microsoft.com/office/powerpoint/2010/main" val="3736564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Parametric Methods</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7"/>
            <a:ext cx="8229600" cy="3886200"/>
          </a:xfrm>
        </p:spPr>
        <p:style>
          <a:lnRef idx="1">
            <a:schemeClr val="accent1"/>
          </a:lnRef>
          <a:fillRef idx="2">
            <a:schemeClr val="accent1"/>
          </a:fillRef>
          <a:effectRef idx="1">
            <a:schemeClr val="accent1"/>
          </a:effectRef>
          <a:fontRef idx="minor">
            <a:schemeClr val="dk1"/>
          </a:fontRef>
        </p:style>
        <p:txBody>
          <a:bodyPr/>
          <a:lstStyle/>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Parameters for using the normal distribution is –</a:t>
            </a:r>
            <a:endParaRPr lang="en-IN" sz="2400" b="0" i="0" dirty="0">
              <a:solidFill>
                <a:srgbClr val="273239"/>
              </a:solidFill>
              <a:effectLst/>
              <a:latin typeface="Times New Roman" panose="02020603050405020304" pitchFamily="18" charset="0"/>
              <a:cs typeface="Times New Roman" panose="02020603050405020304" pitchFamily="18" charset="0"/>
            </a:endParaRPr>
          </a:p>
          <a:p>
            <a:pPr lvl="2" algn="just" fontAlgn="base">
              <a:buFont typeface="Arial" panose="020B0604020202020204" pitchFamily="34" charset="0"/>
              <a:buChar char="•"/>
            </a:pPr>
            <a:r>
              <a:rPr lang="en-IN" sz="2400" b="0" i="0" dirty="0">
                <a:solidFill>
                  <a:srgbClr val="273239"/>
                </a:solidFill>
                <a:effectLst/>
                <a:latin typeface="Times New Roman" panose="02020603050405020304" pitchFamily="18" charset="0"/>
                <a:cs typeface="Times New Roman" panose="02020603050405020304" pitchFamily="18" charset="0"/>
              </a:rPr>
              <a:t> Mean</a:t>
            </a:r>
          </a:p>
          <a:p>
            <a:pPr algn="just" fontAlgn="base">
              <a:buFont typeface="Arial" panose="020B0604020202020204" pitchFamily="34" charset="0"/>
              <a:buChar char="•"/>
            </a:pPr>
            <a:r>
              <a:rPr lang="en-IN" sz="2400" b="0" i="0" dirty="0">
                <a:solidFill>
                  <a:srgbClr val="273239"/>
                </a:solidFill>
                <a:effectLst/>
                <a:latin typeface="Times New Roman" panose="02020603050405020304" pitchFamily="18" charset="0"/>
                <a:cs typeface="Times New Roman" panose="02020603050405020304" pitchFamily="18" charset="0"/>
              </a:rPr>
              <a:t> Standard Deviation</a:t>
            </a:r>
          </a:p>
        </p:txBody>
      </p:sp>
    </p:spTree>
    <p:extLst>
      <p:ext uri="{BB962C8B-B14F-4D97-AF65-F5344CB8AC3E}">
        <p14:creationId xmlns:p14="http://schemas.microsoft.com/office/powerpoint/2010/main" val="3632106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Parametric Methods</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6"/>
            <a:ext cx="8229600" cy="4114403"/>
          </a:xfrm>
        </p:spPr>
        <p:style>
          <a:lnRef idx="1">
            <a:schemeClr val="accent1"/>
          </a:lnRef>
          <a:fillRef idx="2">
            <a:schemeClr val="accent1"/>
          </a:fillRef>
          <a:effectRef idx="1">
            <a:schemeClr val="accent1"/>
          </a:effectRef>
          <a:fontRef idx="minor">
            <a:schemeClr val="dk1"/>
          </a:fontRef>
        </p:style>
        <p:txBody>
          <a:bodyPr/>
          <a:lstStyle/>
          <a:p>
            <a:pPr algn="just" fontAlgn="base">
              <a:buFont typeface="Arial" panose="020B0604020202020204" pitchFamily="34" charset="0"/>
              <a:buChar char="•"/>
            </a:pPr>
            <a:r>
              <a:rPr lang="en-IN" sz="2400" b="1" i="0" dirty="0">
                <a:solidFill>
                  <a:srgbClr val="273239"/>
                </a:solidFill>
                <a:effectLst/>
                <a:latin typeface="Times New Roman" panose="02020603050405020304" pitchFamily="18" charset="0"/>
                <a:cs typeface="Times New Roman" panose="02020603050405020304" pitchFamily="18" charset="0"/>
              </a:rPr>
              <a:t>Mean</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The mean (also know as average), is obtained by dividing the sum of observed values by the number of observations, n. Although data points fall above, below, or on the mean, it can be considered a good estimate for predicting subsequent data points. </a:t>
            </a:r>
          </a:p>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1" i="0" dirty="0">
                <a:solidFill>
                  <a:srgbClr val="273239"/>
                </a:solidFill>
                <a:effectLst/>
                <a:latin typeface="Times New Roman" panose="02020603050405020304" pitchFamily="18" charset="0"/>
                <a:cs typeface="Times New Roman" panose="02020603050405020304" pitchFamily="18" charset="0"/>
              </a:rPr>
              <a:t>Standard deviation</a:t>
            </a:r>
            <a:endParaRPr lang="en-IN" sz="2400" b="1"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The standard deviation gives an idea of how close the entire set of data is to the average value. Data sets with a small standard deviation have tightly grouped, precise data. Data sets with large standard deviations have data spread out over a wide range of values. </a:t>
            </a:r>
            <a:endParaRPr lang="en-IN" sz="24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505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Parametric Methods</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6"/>
            <a:ext cx="8229600" cy="4114403"/>
          </a:xfrm>
        </p:spPr>
        <p:style>
          <a:lnRef idx="1">
            <a:schemeClr val="accent1"/>
          </a:lnRef>
          <a:fillRef idx="2">
            <a:schemeClr val="accent1"/>
          </a:fillRef>
          <a:effectRef idx="1">
            <a:schemeClr val="accent1"/>
          </a:effectRef>
          <a:fontRef idx="minor">
            <a:schemeClr val="dk1"/>
          </a:fontRef>
        </p:style>
        <p:txBody>
          <a:bodyPr/>
          <a:lstStyle/>
          <a:p>
            <a:pPr algn="just" fontAlgn="base">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A confidence interval</a:t>
            </a:r>
            <a:r>
              <a:rPr lang="en-US" sz="2000" b="0" i="0" dirty="0">
                <a:solidFill>
                  <a:srgbClr val="273239"/>
                </a:solidFill>
                <a:effectLst/>
                <a:latin typeface="Times New Roman" panose="02020603050405020304" pitchFamily="18" charset="0"/>
                <a:cs typeface="Times New Roman" panose="02020603050405020304" pitchFamily="18" charset="0"/>
              </a:rPr>
              <a:t>, in statistics, refers to the probability that a population parameter will fall between a set of values for a certain proportion of times.</a:t>
            </a:r>
          </a:p>
          <a:p>
            <a:pPr algn="just"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A </a:t>
            </a:r>
            <a:r>
              <a:rPr lang="en-US" sz="2000" b="0" i="0" dirty="0">
                <a:solidFill>
                  <a:srgbClr val="273239"/>
                </a:solidFill>
                <a:effectLst/>
                <a:latin typeface="Times New Roman" panose="02020603050405020304" pitchFamily="18" charset="0"/>
                <a:cs typeface="Times New Roman" panose="02020603050405020304" pitchFamily="18" charset="0"/>
              </a:rPr>
              <a:t>range of values so defined that there is a specified probability that the value of a parameter lies within it.</a:t>
            </a:r>
          </a:p>
          <a:p>
            <a:pPr algn="just"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Example: You survey 100 Indians and 100 Americans about their television-watching habits, and find that both groups watch an average of 35 hours of television per week. However, the Indian people surveyed had a wide variation in the number of hours watched, while the Americans all watched similar amounts.</a:t>
            </a:r>
          </a:p>
          <a:p>
            <a:pPr algn="just"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Even though both groups have the same point estimate (average number of hours watched), the Indian estimate will have a wider confidence interval than the American estimate because there is more variation in the data.</a:t>
            </a:r>
            <a:endParaRPr lang="en-IN" sz="20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084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Parametric Methods</a:t>
            </a:r>
          </a:p>
        </p:txBody>
      </p:sp>
      <p:pic>
        <p:nvPicPr>
          <p:cNvPr id="5" name="Content Placeholder 4" descr="Chart, histogram&#10;&#10;Description automatically generated">
            <a:extLst>
              <a:ext uri="{FF2B5EF4-FFF2-40B4-BE49-F238E27FC236}">
                <a16:creationId xmlns:a16="http://schemas.microsoft.com/office/drawing/2014/main" id="{D7A3BD64-570B-4BE0-9BAF-42E5910A4D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822" y="2209800"/>
            <a:ext cx="6892578" cy="4568795"/>
          </a:xfrm>
        </p:spPr>
      </p:pic>
    </p:spTree>
    <p:extLst>
      <p:ext uri="{BB962C8B-B14F-4D97-AF65-F5344CB8AC3E}">
        <p14:creationId xmlns:p14="http://schemas.microsoft.com/office/powerpoint/2010/main" val="1163792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Parametric Methods</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6"/>
            <a:ext cx="8229600" cy="4266803"/>
          </a:xfrm>
        </p:spPr>
        <p:style>
          <a:lnRef idx="1">
            <a:schemeClr val="accent6"/>
          </a:lnRef>
          <a:fillRef idx="2">
            <a:schemeClr val="accent6"/>
          </a:fillRef>
          <a:effectRef idx="1">
            <a:schemeClr val="accent6"/>
          </a:effectRef>
          <a:fontRef idx="minor">
            <a:schemeClr val="dk1"/>
          </a:fontRef>
        </p:style>
        <p:txBody>
          <a:bodyPr/>
          <a:lstStyle/>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Eventually, the classification of a method to be parametric is completely depends on the presumptions that are made about a population. There are many parametric methods available some of them are:</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1. Confidence interval used for – population mean along with known standard deviation.</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2. The confidence interval is used for – population means along with the unknown standard deviation.</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3. The confidence interval for population variance.</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4. The confidence interval for the difference of two means, with unknown standard deviation.</a:t>
            </a:r>
            <a:endParaRPr lang="en-IN" sz="24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166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Nonparametric Methods</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6"/>
            <a:ext cx="8229600" cy="4266803"/>
          </a:xfrm>
        </p:spPr>
        <p:style>
          <a:lnRef idx="1">
            <a:schemeClr val="accent3"/>
          </a:lnRef>
          <a:fillRef idx="2">
            <a:schemeClr val="accent3"/>
          </a:fillRef>
          <a:effectRef idx="1">
            <a:schemeClr val="accent3"/>
          </a:effectRef>
          <a:fontRef idx="minor">
            <a:schemeClr val="dk1"/>
          </a:fontRef>
        </p:style>
        <p:txBody>
          <a:bodyPr/>
          <a:lstStyle/>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In Non-Parametric methods, there is no need to make any assumption of parameters for the given population or the population we are studying. In fact, the methods don’t depend on the population.</a:t>
            </a:r>
          </a:p>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Here there is no fixed set of parameters are available, and also there is no distribution (normal distribution, etc.) of any kind is available for use. This is also the reason that nonparametric methods are also referred to as distribution-free methods.</a:t>
            </a:r>
          </a:p>
        </p:txBody>
      </p:sp>
    </p:spTree>
    <p:extLst>
      <p:ext uri="{BB962C8B-B14F-4D97-AF65-F5344CB8AC3E}">
        <p14:creationId xmlns:p14="http://schemas.microsoft.com/office/powerpoint/2010/main" val="902506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Nonparametric Methods</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6"/>
            <a:ext cx="8229600" cy="4266803"/>
          </a:xfrm>
        </p:spPr>
        <p:style>
          <a:lnRef idx="1">
            <a:schemeClr val="accent4"/>
          </a:lnRef>
          <a:fillRef idx="2">
            <a:schemeClr val="accent4"/>
          </a:fillRef>
          <a:effectRef idx="1">
            <a:schemeClr val="accent4"/>
          </a:effectRef>
          <a:fontRef idx="minor">
            <a:schemeClr val="dk1"/>
          </a:fontRef>
        </p:style>
        <p:txBody>
          <a:bodyPr/>
          <a:lstStyle/>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Nowadays Non-parametric methods are gaining popularity and an impact of influence some reasons behind this fame is –</a:t>
            </a:r>
          </a:p>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The main reason is that there is no need to be mannered while using parametric methods.</a:t>
            </a:r>
          </a:p>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The second important reason is that we do not need to make more and more assumptions about the population given (or taken) on which we are working on.</a:t>
            </a:r>
          </a:p>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Most of the nonparametric methods available are very easy to apply and to understand also i.e. the complexity is very low.</a:t>
            </a:r>
          </a:p>
          <a:p>
            <a:pPr algn="just" fontAlgn="base">
              <a:buFont typeface="Arial" panose="020B0604020202020204" pitchFamily="34" charset="0"/>
              <a:buChar char="•"/>
            </a:pPr>
            <a:endParaRPr lang="en-US" sz="24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251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Nonparametric Methods</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6"/>
            <a:ext cx="8229600" cy="4266803"/>
          </a:xfrm>
        </p:spPr>
        <p:style>
          <a:lnRef idx="1">
            <a:schemeClr val="accent2"/>
          </a:lnRef>
          <a:fillRef idx="2">
            <a:schemeClr val="accent2"/>
          </a:fillRef>
          <a:effectRef idx="1">
            <a:schemeClr val="accent2"/>
          </a:effectRef>
          <a:fontRef idx="minor">
            <a:schemeClr val="dk1"/>
          </a:fontRef>
        </p:style>
        <p:txBody>
          <a:bodyPr/>
          <a:lstStyle/>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There are many nonparametric methods are available today but some of them are –</a:t>
            </a:r>
          </a:p>
          <a:p>
            <a:pPr algn="just" fontAlgn="base">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 Spearman correlation test</a:t>
            </a:r>
          </a:p>
          <a:p>
            <a:pPr algn="just" fontAlgn="base">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 Sign test for population means</a:t>
            </a:r>
          </a:p>
          <a:p>
            <a:pPr algn="just" fontAlgn="base">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 U-test for two independent means</a:t>
            </a:r>
          </a:p>
          <a:p>
            <a:pPr algn="l" fontAlgn="base">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 Bootstrapping techniques</a:t>
            </a:r>
          </a:p>
          <a:p>
            <a:pPr algn="just" fontAlgn="base"/>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Parametric vs non-parametric methods</a:t>
            </a:r>
            <a:endParaRPr lang="en-US" sz="24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644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0968B41C-1E6E-42A3-987A-690D9C1B34A0}"/>
              </a:ext>
            </a:extLst>
          </p:cNvPr>
          <p:cNvSpPr>
            <a:spLocks noGrp="1" noChangeArrowheads="1"/>
          </p:cNvSpPr>
          <p:nvPr>
            <p:ph type="title"/>
          </p:nvPr>
        </p:nvSpPr>
        <p:spPr/>
        <p:txBody>
          <a:bodyPr/>
          <a:lstStyle/>
          <a:p>
            <a:pPr eaLnBrk="1" hangingPunct="1"/>
            <a:r>
              <a:rPr lang="tr-TR" altLang="en-US" sz="3600" b="1" dirty="0">
                <a:latin typeface="Calibri" panose="020F0502020204030204" pitchFamily="34" charset="0"/>
                <a:cs typeface="Calibri" panose="020F0502020204030204" pitchFamily="34" charset="0"/>
              </a:rPr>
              <a:t>Face Recognition</a:t>
            </a:r>
          </a:p>
        </p:txBody>
      </p:sp>
      <p:pic>
        <p:nvPicPr>
          <p:cNvPr id="16388" name="Picture 17" descr="011">
            <a:extLst>
              <a:ext uri="{FF2B5EF4-FFF2-40B4-BE49-F238E27FC236}">
                <a16:creationId xmlns:a16="http://schemas.microsoft.com/office/drawing/2014/main" id="{C9163566-F98B-43EB-9FD3-3BB7C4927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8" descr="012">
            <a:extLst>
              <a:ext uri="{FF2B5EF4-FFF2-40B4-BE49-F238E27FC236}">
                <a16:creationId xmlns:a16="http://schemas.microsoft.com/office/drawing/2014/main" id="{A08FDDF4-0A7F-4154-931F-D86C31EF1D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9" descr="010">
            <a:extLst>
              <a:ext uri="{FF2B5EF4-FFF2-40B4-BE49-F238E27FC236}">
                <a16:creationId xmlns:a16="http://schemas.microsoft.com/office/drawing/2014/main" id="{D857F03F-D2B4-4194-AA99-E150D035D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20" descr="013">
            <a:extLst>
              <a:ext uri="{FF2B5EF4-FFF2-40B4-BE49-F238E27FC236}">
                <a16:creationId xmlns:a16="http://schemas.microsoft.com/office/drawing/2014/main" id="{57DF9B19-7FFE-4BEC-87DC-0F9321259B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21" descr="014">
            <a:extLst>
              <a:ext uri="{FF2B5EF4-FFF2-40B4-BE49-F238E27FC236}">
                <a16:creationId xmlns:a16="http://schemas.microsoft.com/office/drawing/2014/main" id="{444987FD-17EA-42B7-B88A-D7217CD705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22" descr="020">
            <a:extLst>
              <a:ext uri="{FF2B5EF4-FFF2-40B4-BE49-F238E27FC236}">
                <a16:creationId xmlns:a16="http://schemas.microsoft.com/office/drawing/2014/main" id="{C873E290-54FF-49E4-89A8-03DBAF3EFF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23" descr="105">
            <a:extLst>
              <a:ext uri="{FF2B5EF4-FFF2-40B4-BE49-F238E27FC236}">
                <a16:creationId xmlns:a16="http://schemas.microsoft.com/office/drawing/2014/main" id="{DF3BECEF-6FC8-40E9-844C-ED46280BAC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24" descr="350">
            <a:extLst>
              <a:ext uri="{FF2B5EF4-FFF2-40B4-BE49-F238E27FC236}">
                <a16:creationId xmlns:a16="http://schemas.microsoft.com/office/drawing/2014/main" id="{9225842C-0A2F-4947-9B83-E5607D51E2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Text Box 25">
            <a:extLst>
              <a:ext uri="{FF2B5EF4-FFF2-40B4-BE49-F238E27FC236}">
                <a16:creationId xmlns:a16="http://schemas.microsoft.com/office/drawing/2014/main" id="{F2785BC7-6167-4646-AD74-76895E786998}"/>
              </a:ext>
            </a:extLst>
          </p:cNvPr>
          <p:cNvSpPr txBox="1">
            <a:spLocks noChangeArrowheads="1"/>
          </p:cNvSpPr>
          <p:nvPr/>
        </p:nvSpPr>
        <p:spPr bwMode="auto">
          <a:xfrm>
            <a:off x="611188" y="1844675"/>
            <a:ext cx="4684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Lucida Bright" panose="02040602050505020304" pitchFamily="18"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Lucida Bright" panose="02040602050505020304" pitchFamily="18"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Lucida Bright" panose="02040602050505020304" pitchFamily="18"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Lucida Bright" panose="02040602050505020304" pitchFamily="18"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Lucida Bright" panose="02040602050505020304" pitchFamily="18"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9pPr>
          </a:lstStyle>
          <a:p>
            <a:pPr eaLnBrk="1" hangingPunct="1">
              <a:spcBef>
                <a:spcPct val="0"/>
              </a:spcBef>
              <a:buClrTx/>
              <a:buSzTx/>
              <a:buFontTx/>
              <a:buNone/>
            </a:pPr>
            <a:r>
              <a:rPr lang="tr-TR" altLang="en-US"/>
              <a:t>Training examples of a person</a:t>
            </a:r>
          </a:p>
        </p:txBody>
      </p:sp>
      <p:sp>
        <p:nvSpPr>
          <p:cNvPr id="16397" name="Text Box 26">
            <a:extLst>
              <a:ext uri="{FF2B5EF4-FFF2-40B4-BE49-F238E27FC236}">
                <a16:creationId xmlns:a16="http://schemas.microsoft.com/office/drawing/2014/main" id="{A2F5AEDE-CC98-4E75-83AF-2C55E24EBC1E}"/>
              </a:ext>
            </a:extLst>
          </p:cNvPr>
          <p:cNvSpPr txBox="1">
            <a:spLocks noChangeArrowheads="1"/>
          </p:cNvSpPr>
          <p:nvPr/>
        </p:nvSpPr>
        <p:spPr bwMode="auto">
          <a:xfrm>
            <a:off x="684213" y="3933825"/>
            <a:ext cx="1951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Lucida Bright" panose="02040602050505020304" pitchFamily="18"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Lucida Bright" panose="02040602050505020304" pitchFamily="18"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Lucida Bright" panose="02040602050505020304" pitchFamily="18"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Lucida Bright" panose="02040602050505020304" pitchFamily="18"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Lucida Bright" panose="02040602050505020304" pitchFamily="18"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9pPr>
          </a:lstStyle>
          <a:p>
            <a:pPr eaLnBrk="1" hangingPunct="1">
              <a:spcBef>
                <a:spcPct val="0"/>
              </a:spcBef>
              <a:buClrTx/>
              <a:buSzTx/>
              <a:buFontTx/>
              <a:buNone/>
            </a:pPr>
            <a:r>
              <a:rPr lang="tr-TR" altLang="en-US"/>
              <a:t>Test images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457200" y="0"/>
            <a:ext cx="8229240" cy="914040"/>
          </a:xfrm>
          <a:prstGeom prst="rect">
            <a:avLst/>
          </a:prstGeom>
          <a:noFill/>
          <a:ln>
            <a:noFill/>
          </a:ln>
        </p:spPr>
        <p:txBody>
          <a:bodyPr anchor="ctr"/>
          <a:lstStyle/>
          <a:p>
            <a:endParaRPr lang="en-US" sz="2400" b="0" strike="noStrike" spc="-1">
              <a:solidFill>
                <a:srgbClr val="000000"/>
              </a:solidFill>
              <a:uFill>
                <a:solidFill>
                  <a:srgbClr val="FFFFFF"/>
                </a:solidFill>
              </a:uFill>
              <a:latin typeface="Times New Roman"/>
            </a:endParaRPr>
          </a:p>
        </p:txBody>
      </p:sp>
      <p:sp>
        <p:nvSpPr>
          <p:cNvPr id="185" name="TextShape 2"/>
          <p:cNvSpPr txBox="1"/>
          <p:nvPr/>
        </p:nvSpPr>
        <p:spPr>
          <a:xfrm>
            <a:off x="457200" y="990720"/>
            <a:ext cx="8229240" cy="5135040"/>
          </a:xfrm>
          <a:prstGeom prst="rect">
            <a:avLst/>
          </a:prstGeom>
          <a:noFill/>
          <a:ln>
            <a:noFill/>
          </a:ln>
        </p:spPr>
        <p:txBody>
          <a:bodyPr/>
          <a:lstStyle/>
          <a:p>
            <a:endParaRPr lang="en-US" sz="2800" b="0" strike="noStrike" spc="-1">
              <a:solidFill>
                <a:srgbClr val="000000"/>
              </a:solidFill>
              <a:uFill>
                <a:solidFill>
                  <a:srgbClr val="FFFFFF"/>
                </a:solidFill>
              </a:uFill>
              <a:latin typeface="Calibri"/>
            </a:endParaRPr>
          </a:p>
        </p:txBody>
      </p:sp>
      <p:pic>
        <p:nvPicPr>
          <p:cNvPr id="186" name="Picture 2"/>
          <p:cNvPicPr/>
          <p:nvPr/>
        </p:nvPicPr>
        <p:blipFill>
          <a:blip r:embed="rId2"/>
          <a:stretch/>
        </p:blipFill>
        <p:spPr>
          <a:xfrm>
            <a:off x="0" y="228600"/>
            <a:ext cx="9143640" cy="6482880"/>
          </a:xfrm>
          <a:prstGeom prst="rect">
            <a:avLst/>
          </a:prstGeom>
          <a:ln w="9360">
            <a:noFill/>
          </a:ln>
        </p:spPr>
      </p:pic>
      <p:sp>
        <p:nvSpPr>
          <p:cNvPr id="187" name="CustomShape 3"/>
          <p:cNvSpPr/>
          <p:nvPr/>
        </p:nvSpPr>
        <p:spPr>
          <a:xfrm>
            <a:off x="1295280" y="2666880"/>
            <a:ext cx="3047760" cy="1294920"/>
          </a:xfrm>
          <a:prstGeom prst="frame">
            <a:avLst>
              <a:gd name="adj1" fmla="val 12500"/>
            </a:avLst>
          </a:prstGeom>
          <a:ln>
            <a:round/>
          </a:ln>
        </p:spPr>
        <p:style>
          <a:lnRef idx="2">
            <a:schemeClr val="accent1">
              <a:shade val="50000"/>
            </a:schemeClr>
          </a:lnRef>
          <a:fillRef idx="1">
            <a:schemeClr val="accent1"/>
          </a:fillRef>
          <a:effectRef idx="0">
            <a:schemeClr val="accent1"/>
          </a:effectRef>
          <a:fontRef idx="minor"/>
        </p:style>
      </p:sp>
      <p:sp>
        <p:nvSpPr>
          <p:cNvPr id="188" name="CustomShape 4"/>
          <p:cNvSpPr/>
          <p:nvPr/>
        </p:nvSpPr>
        <p:spPr>
          <a:xfrm>
            <a:off x="457200" y="380880"/>
            <a:ext cx="8381520" cy="461160"/>
          </a:xfrm>
          <a:prstGeom prst="rect">
            <a:avLst/>
          </a:prstGeom>
          <a:noFill/>
          <a:ln>
            <a:noFill/>
          </a:ln>
        </p:spPr>
        <p:style>
          <a:lnRef idx="0">
            <a:scrgbClr r="0" g="0" b="0"/>
          </a:lnRef>
          <a:fillRef idx="0">
            <a:scrgbClr r="0" g="0" b="0"/>
          </a:fillRef>
          <a:effectRef idx="0">
            <a:scrgbClr r="0" g="0" b="0"/>
          </a:effectRef>
          <a:fontRef idx="minor"/>
        </p:style>
      </p:sp>
      <p:sp>
        <p:nvSpPr>
          <p:cNvPr id="189" name="CustomShape 5"/>
          <p:cNvSpPr/>
          <p:nvPr/>
        </p:nvSpPr>
        <p:spPr>
          <a:xfrm>
            <a:off x="380880" y="304920"/>
            <a:ext cx="8534160" cy="852120"/>
          </a:xfrm>
          <a:prstGeom prst="rect">
            <a:avLst/>
          </a:prstGeom>
          <a:solidFill>
            <a:schemeClr val="accent6">
              <a:lumMod val="75000"/>
            </a:schemeClr>
          </a:solidFill>
          <a:ln w="324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5000" b="1" strike="noStrike" spc="-1">
                <a:solidFill>
                  <a:srgbClr val="000000"/>
                </a:solidFill>
                <a:uFill>
                  <a:solidFill>
                    <a:srgbClr val="FFFFFF"/>
                  </a:solidFill>
                </a:uFill>
                <a:latin typeface="Calibri"/>
              </a:rPr>
              <a:t>TYPES OF LEARNING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0" presetClass="entr"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additive="repl">
                                        <p:cTn id="7"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a:xfrm>
            <a:off x="457200" y="704160"/>
            <a:ext cx="8229240" cy="1277040"/>
          </a:xfrm>
        </p:spPr>
        <p:txBody>
          <a:bodyPr/>
          <a:lstStyle/>
          <a:p>
            <a:pPr algn="ctr" fontAlgn="base"/>
            <a:r>
              <a:rPr lang="en-IN" sz="4000" b="1" dirty="0">
                <a:solidFill>
                  <a:srgbClr val="222222"/>
                </a:solidFill>
                <a:effectLst/>
                <a:latin typeface="Helvetica Neue"/>
              </a:rPr>
              <a:t>Standard Statistical Distributions </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133600"/>
            <a:ext cx="8229600" cy="4419599"/>
          </a:xfrm>
        </p:spPr>
        <p:style>
          <a:lnRef idx="1">
            <a:schemeClr val="accent2"/>
          </a:lnRef>
          <a:fillRef idx="2">
            <a:schemeClr val="accent2"/>
          </a:fillRef>
          <a:effectRef idx="1">
            <a:schemeClr val="accent2"/>
          </a:effectRef>
          <a:fontRef idx="minor">
            <a:schemeClr val="dk1"/>
          </a:fontRef>
        </p:style>
        <p:txBody>
          <a:bodyPr/>
          <a:lstStyle/>
          <a:p>
            <a:pPr algn="just" fontAlgn="base">
              <a:buFont typeface="Arial" panose="020B0604020202020204" pitchFamily="34" charset="0"/>
              <a:buChar char="•"/>
            </a:pPr>
            <a:r>
              <a:rPr lang="en-US" sz="2200" dirty="0">
                <a:solidFill>
                  <a:srgbClr val="273239"/>
                </a:solidFill>
                <a:latin typeface="Times New Roman" panose="02020603050405020304" pitchFamily="18" charset="0"/>
                <a:cs typeface="Times New Roman" panose="02020603050405020304" pitchFamily="18" charset="0"/>
              </a:rPr>
              <a:t> A sample of data will form a distribution, and by far the most well-known distribution is the </a:t>
            </a:r>
            <a:r>
              <a:rPr lang="en-US" sz="2200" b="1" dirty="0">
                <a:solidFill>
                  <a:srgbClr val="273239"/>
                </a:solidFill>
                <a:latin typeface="Times New Roman" panose="02020603050405020304" pitchFamily="18" charset="0"/>
                <a:cs typeface="Times New Roman" panose="02020603050405020304" pitchFamily="18" charset="0"/>
              </a:rPr>
              <a:t>Gaussian distribution</a:t>
            </a:r>
            <a:r>
              <a:rPr lang="en-US" sz="2200" dirty="0">
                <a:solidFill>
                  <a:srgbClr val="273239"/>
                </a:solidFill>
                <a:latin typeface="Times New Roman" panose="02020603050405020304" pitchFamily="18" charset="0"/>
                <a:cs typeface="Times New Roman" panose="02020603050405020304" pitchFamily="18" charset="0"/>
              </a:rPr>
              <a:t>, often called the </a:t>
            </a:r>
            <a:r>
              <a:rPr lang="en-US" sz="2200" b="1" dirty="0">
                <a:solidFill>
                  <a:srgbClr val="273239"/>
                </a:solidFill>
                <a:latin typeface="Times New Roman" panose="02020603050405020304" pitchFamily="18" charset="0"/>
                <a:cs typeface="Times New Roman" panose="02020603050405020304" pitchFamily="18" charset="0"/>
              </a:rPr>
              <a:t>Normal distribution</a:t>
            </a:r>
            <a:r>
              <a:rPr lang="en-US" sz="2200" dirty="0">
                <a:solidFill>
                  <a:srgbClr val="273239"/>
                </a:solidFill>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sz="2200" dirty="0">
                <a:solidFill>
                  <a:srgbClr val="273239"/>
                </a:solidFill>
                <a:latin typeface="Times New Roman" panose="02020603050405020304" pitchFamily="18" charset="0"/>
                <a:cs typeface="Times New Roman" panose="02020603050405020304" pitchFamily="18" charset="0"/>
              </a:rPr>
              <a:t> The distribution provides a parameterized mathematical function that can be used to calculate the probability for any individual observation from the sample space. </a:t>
            </a:r>
          </a:p>
          <a:p>
            <a:pPr algn="just" fontAlgn="base">
              <a:buFont typeface="Arial" panose="020B0604020202020204" pitchFamily="34" charset="0"/>
              <a:buChar char="•"/>
            </a:pPr>
            <a:r>
              <a:rPr lang="en-US" sz="2200" dirty="0">
                <a:solidFill>
                  <a:srgbClr val="273239"/>
                </a:solidFill>
                <a:latin typeface="Times New Roman" panose="02020603050405020304" pitchFamily="18" charset="0"/>
                <a:cs typeface="Times New Roman" panose="02020603050405020304" pitchFamily="18" charset="0"/>
              </a:rPr>
              <a:t> This distribution describes the grouping or the density of the observations, called the </a:t>
            </a:r>
            <a:r>
              <a:rPr lang="en-US" sz="2200" b="1" dirty="0">
                <a:solidFill>
                  <a:srgbClr val="273239"/>
                </a:solidFill>
                <a:latin typeface="Times New Roman" panose="02020603050405020304" pitchFamily="18" charset="0"/>
                <a:cs typeface="Times New Roman" panose="02020603050405020304" pitchFamily="18" charset="0"/>
              </a:rPr>
              <a:t>probability density function</a:t>
            </a:r>
            <a:r>
              <a:rPr lang="en-US" sz="2200" dirty="0">
                <a:solidFill>
                  <a:srgbClr val="273239"/>
                </a:solidFill>
                <a:latin typeface="Times New Roman" panose="02020603050405020304" pitchFamily="18" charset="0"/>
                <a:cs typeface="Times New Roman" panose="02020603050405020304" pitchFamily="18" charset="0"/>
              </a:rPr>
              <a:t>. </a:t>
            </a:r>
          </a:p>
          <a:p>
            <a:pPr algn="just" fontAlgn="base">
              <a:buFont typeface="Arial" panose="020B0604020202020204" pitchFamily="34" charset="0"/>
              <a:buChar char="•"/>
            </a:pPr>
            <a:r>
              <a:rPr lang="en-US" sz="2200" dirty="0">
                <a:solidFill>
                  <a:srgbClr val="273239"/>
                </a:solidFill>
                <a:latin typeface="Times New Roman" panose="02020603050405020304" pitchFamily="18" charset="0"/>
                <a:cs typeface="Times New Roman" panose="02020603050405020304" pitchFamily="18" charset="0"/>
              </a:rPr>
              <a:t> We can also calculate the likelihood of an observation having a value equal to or lesser than a given value. A summary of these relationships between observations is called a </a:t>
            </a:r>
            <a:r>
              <a:rPr lang="en-US" sz="2200" b="1" dirty="0">
                <a:solidFill>
                  <a:srgbClr val="273239"/>
                </a:solidFill>
                <a:latin typeface="Times New Roman" panose="02020603050405020304" pitchFamily="18" charset="0"/>
                <a:cs typeface="Times New Roman" panose="02020603050405020304" pitchFamily="18" charset="0"/>
              </a:rPr>
              <a:t>cumulative density function</a:t>
            </a:r>
            <a:r>
              <a:rPr lang="en-US" sz="2200" dirty="0">
                <a:solidFill>
                  <a:srgbClr val="273239"/>
                </a:solidFill>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sz="2200" dirty="0">
                <a:solidFill>
                  <a:srgbClr val="273239"/>
                </a:solidFill>
                <a:latin typeface="Times New Roman" panose="02020603050405020304" pitchFamily="18" charset="0"/>
                <a:cs typeface="Times New Roman" panose="02020603050405020304" pitchFamily="18" charset="0"/>
              </a:rPr>
              <a:t> E</a:t>
            </a:r>
            <a:r>
              <a:rPr lang="en-US" sz="2200" b="0" i="0" dirty="0">
                <a:solidFill>
                  <a:srgbClr val="273239"/>
                </a:solidFill>
                <a:effectLst/>
                <a:latin typeface="Times New Roman" panose="02020603050405020304" pitchFamily="18" charset="0"/>
                <a:cs typeface="Times New Roman" panose="02020603050405020304" pitchFamily="18" charset="0"/>
              </a:rPr>
              <a:t>xamples: Normal distribution, the Binomial distribution, </a:t>
            </a:r>
            <a:r>
              <a:rPr lang="en-US" sz="2200" dirty="0">
                <a:solidFill>
                  <a:srgbClr val="273239"/>
                </a:solidFill>
                <a:latin typeface="Times New Roman" panose="02020603050405020304" pitchFamily="18" charset="0"/>
                <a:cs typeface="Times New Roman" panose="02020603050405020304" pitchFamily="18" charset="0"/>
              </a:rPr>
              <a:t>the Poisson distribution </a:t>
            </a:r>
            <a:r>
              <a:rPr lang="en-US" sz="2200" b="0" i="0" dirty="0">
                <a:solidFill>
                  <a:srgbClr val="273239"/>
                </a:solidFill>
                <a:effectLst/>
                <a:latin typeface="Times New Roman" panose="02020603050405020304" pitchFamily="18" charset="0"/>
                <a:cs typeface="Times New Roman" panose="02020603050405020304" pitchFamily="18" charset="0"/>
              </a:rPr>
              <a:t>and the Uniform distribution.</a:t>
            </a:r>
          </a:p>
          <a:p>
            <a:pPr algn="just" fontAlgn="base">
              <a:buFont typeface="Arial" panose="020B0604020202020204" pitchFamily="34" charset="0"/>
              <a:buChar char="•"/>
            </a:pPr>
            <a:endParaRPr lang="en-US" sz="2400"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982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Standard Statistical Distributions </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6"/>
            <a:ext cx="8229600" cy="4266803"/>
          </a:xfrm>
        </p:spPr>
        <p:style>
          <a:lnRef idx="1">
            <a:schemeClr val="accent5"/>
          </a:lnRef>
          <a:fillRef idx="2">
            <a:schemeClr val="accent5"/>
          </a:fillRef>
          <a:effectRef idx="1">
            <a:schemeClr val="accent5"/>
          </a:effectRef>
          <a:fontRef idx="minor">
            <a:schemeClr val="dk1"/>
          </a:fontRef>
        </p:style>
        <p:txBody>
          <a:bodyPr/>
          <a:lstStyle/>
          <a:p>
            <a:pPr algn="just"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 A </a:t>
            </a:r>
            <a:r>
              <a:rPr lang="en-US" sz="2000" b="1" dirty="0">
                <a:solidFill>
                  <a:srgbClr val="273239"/>
                </a:solidFill>
                <a:latin typeface="Times New Roman" panose="02020603050405020304" pitchFamily="18" charset="0"/>
                <a:cs typeface="Times New Roman" panose="02020603050405020304" pitchFamily="18" charset="0"/>
              </a:rPr>
              <a:t>probability density function (PDF) </a:t>
            </a:r>
            <a:r>
              <a:rPr lang="en-US" sz="2000" dirty="0">
                <a:solidFill>
                  <a:srgbClr val="273239"/>
                </a:solidFill>
                <a:latin typeface="Times New Roman" panose="02020603050405020304" pitchFamily="18" charset="0"/>
                <a:cs typeface="Times New Roman" panose="02020603050405020304" pitchFamily="18" charset="0"/>
              </a:rPr>
              <a:t>can be used to calculate the likelihood of a given observation in a distribution. It can also be used to summarize the likelihood of observations across the distribution’s sample space. </a:t>
            </a:r>
          </a:p>
          <a:p>
            <a:pPr algn="just"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Plots of the PDF show the familiar shape of a distribution, such as the bell-curve for the Gaussian distribution.</a:t>
            </a:r>
          </a:p>
          <a:p>
            <a:pPr algn="just"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A </a:t>
            </a:r>
            <a:r>
              <a:rPr lang="en-US" sz="2000" b="1" dirty="0">
                <a:solidFill>
                  <a:srgbClr val="273239"/>
                </a:solidFill>
                <a:latin typeface="Times New Roman" panose="02020603050405020304" pitchFamily="18" charset="0"/>
                <a:cs typeface="Times New Roman" panose="02020603050405020304" pitchFamily="18" charset="0"/>
              </a:rPr>
              <a:t>cumulative density function(CDF) </a:t>
            </a:r>
            <a:r>
              <a:rPr lang="en-US" sz="2000" dirty="0">
                <a:solidFill>
                  <a:srgbClr val="273239"/>
                </a:solidFill>
                <a:latin typeface="Times New Roman" panose="02020603050405020304" pitchFamily="18" charset="0"/>
                <a:cs typeface="Times New Roman" panose="02020603050405020304" pitchFamily="18" charset="0"/>
              </a:rPr>
              <a:t>is a different way of thinking about the likelihood of observed values. Rather than calculating the likelihood of a given observation as with the PDF, the CDF calculates the cumulative likelihood for the observation and all prior observations in the sample space.</a:t>
            </a:r>
          </a:p>
          <a:p>
            <a:pPr algn="just"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 It allows you to quickly understand and comment on how much of the distribution lies before and after a given value. A CDF is often plotted as a curve from 0 to 1 for the distribution.</a:t>
            </a:r>
          </a:p>
        </p:txBody>
      </p:sp>
    </p:spTree>
    <p:extLst>
      <p:ext uri="{BB962C8B-B14F-4D97-AF65-F5344CB8AC3E}">
        <p14:creationId xmlns:p14="http://schemas.microsoft.com/office/powerpoint/2010/main" val="813599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Standard Statistical Distributions </a:t>
            </a:r>
          </a:p>
        </p:txBody>
      </p:sp>
      <p:pic>
        <p:nvPicPr>
          <p:cNvPr id="5" name="Content Placeholder 4" descr="Chart, line chart, histogram&#10;&#10;Description automatically generated">
            <a:extLst>
              <a:ext uri="{FF2B5EF4-FFF2-40B4-BE49-F238E27FC236}">
                <a16:creationId xmlns:a16="http://schemas.microsoft.com/office/drawing/2014/main" id="{D292F423-CA79-4576-B93F-7E1B9E1861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935162"/>
            <a:ext cx="7543800" cy="4710153"/>
          </a:xfrm>
        </p:spPr>
      </p:pic>
    </p:spTree>
    <p:extLst>
      <p:ext uri="{BB962C8B-B14F-4D97-AF65-F5344CB8AC3E}">
        <p14:creationId xmlns:p14="http://schemas.microsoft.com/office/powerpoint/2010/main" val="3433726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The Normal Distribution</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6"/>
            <a:ext cx="8229600" cy="4266803"/>
          </a:xfrm>
        </p:spPr>
        <p:style>
          <a:lnRef idx="1">
            <a:schemeClr val="dk1"/>
          </a:lnRef>
          <a:fillRef idx="2">
            <a:schemeClr val="dk1"/>
          </a:fillRef>
          <a:effectRef idx="1">
            <a:schemeClr val="dk1"/>
          </a:effectRef>
          <a:fontRef idx="minor">
            <a:schemeClr val="dk1"/>
          </a:fontRef>
        </p:style>
        <p:txBody>
          <a:bodyPr/>
          <a:lstStyle/>
          <a:p>
            <a:pPr algn="just" fontAlgn="base">
              <a:buFont typeface="Arial" panose="020B0604020202020204" pitchFamily="34" charset="0"/>
              <a:buChar char="•"/>
            </a:pPr>
            <a:r>
              <a:rPr lang="en-US" sz="2200" b="1" i="0" dirty="0">
                <a:solidFill>
                  <a:srgbClr val="273239"/>
                </a:solidFill>
                <a:effectLst/>
                <a:latin typeface="Times New Roman" panose="02020603050405020304" pitchFamily="18" charset="0"/>
                <a:cs typeface="Times New Roman" panose="02020603050405020304" pitchFamily="18" charset="0"/>
              </a:rPr>
              <a:t>Normal distribution </a:t>
            </a:r>
            <a:r>
              <a:rPr lang="en-US" sz="2200" b="0" i="0" dirty="0">
                <a:solidFill>
                  <a:srgbClr val="273239"/>
                </a:solidFill>
                <a:effectLst/>
                <a:latin typeface="Times New Roman" panose="02020603050405020304" pitchFamily="18" charset="0"/>
                <a:cs typeface="Times New Roman" panose="02020603050405020304" pitchFamily="18" charset="0"/>
              </a:rPr>
              <a:t>describes continuous data which have a symmetric distribution, with a characteristic 'bell' shape.</a:t>
            </a:r>
          </a:p>
          <a:p>
            <a:pPr algn="just" fontAlgn="base">
              <a:buFont typeface="Arial" panose="020B0604020202020204" pitchFamily="34" charset="0"/>
              <a:buChar char="•"/>
            </a:pPr>
            <a:r>
              <a:rPr lang="en-US" sz="2200" b="0" i="0" dirty="0">
                <a:solidFill>
                  <a:srgbClr val="273239"/>
                </a:solidFill>
                <a:effectLst/>
                <a:latin typeface="Times New Roman" panose="02020603050405020304" pitchFamily="18" charset="0"/>
                <a:cs typeface="Times New Roman" panose="02020603050405020304" pitchFamily="18" charset="0"/>
              </a:rPr>
              <a:t>It is often the case with medical data that the histogram of a continuous variable obtained from a single measurement on different subjects will have a characteristic `bell-shaped' distribution known as a Normal distribution. One such example is the histogram of the birth weight (in kilograms) of the 3,226 newborn babies shown in Figure 1.</a:t>
            </a:r>
          </a:p>
          <a:p>
            <a:pPr algn="just" fontAlgn="base">
              <a:buFont typeface="Arial" panose="020B0604020202020204" pitchFamily="34" charset="0"/>
              <a:buChar char="•"/>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0" i="0" dirty="0">
                <a:solidFill>
                  <a:srgbClr val="273239"/>
                </a:solidFill>
                <a:effectLst/>
                <a:latin typeface="Times New Roman" panose="02020603050405020304" pitchFamily="18" charset="0"/>
                <a:cs typeface="Times New Roman" panose="02020603050405020304" pitchFamily="18" charset="0"/>
              </a:rPr>
              <a:t>Example: Heights of people, Measurement errors, Blood pressure, Points on a test, IQ scores, Salaries.</a:t>
            </a:r>
          </a:p>
        </p:txBody>
      </p:sp>
    </p:spTree>
    <p:extLst>
      <p:ext uri="{BB962C8B-B14F-4D97-AF65-F5344CB8AC3E}">
        <p14:creationId xmlns:p14="http://schemas.microsoft.com/office/powerpoint/2010/main" val="710185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The Normal Distribution</a:t>
            </a:r>
          </a:p>
        </p:txBody>
      </p:sp>
      <p:pic>
        <p:nvPicPr>
          <p:cNvPr id="5" name="Content Placeholder 4" descr="Chart, histogram&#10;&#10;Description automatically generated">
            <a:extLst>
              <a:ext uri="{FF2B5EF4-FFF2-40B4-BE49-F238E27FC236}">
                <a16:creationId xmlns:a16="http://schemas.microsoft.com/office/drawing/2014/main" id="{BEE91E90-B4FE-47B3-B61C-D4E20C69A3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916" y="1935163"/>
            <a:ext cx="5788167" cy="4389437"/>
          </a:xfrm>
        </p:spPr>
      </p:pic>
    </p:spTree>
    <p:extLst>
      <p:ext uri="{BB962C8B-B14F-4D97-AF65-F5344CB8AC3E}">
        <p14:creationId xmlns:p14="http://schemas.microsoft.com/office/powerpoint/2010/main" val="2977445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The Normal Distribution</a:t>
            </a:r>
          </a:p>
        </p:txBody>
      </p:sp>
      <p:sp>
        <p:nvSpPr>
          <p:cNvPr id="3" name="Content Placeholder 2">
            <a:extLst>
              <a:ext uri="{FF2B5EF4-FFF2-40B4-BE49-F238E27FC236}">
                <a16:creationId xmlns:a16="http://schemas.microsoft.com/office/drawing/2014/main" id="{A37571ED-1345-4A6D-90CF-4D2FB00A41A6}"/>
              </a:ext>
            </a:extLst>
          </p:cNvPr>
          <p:cNvSpPr>
            <a:spLocks noGrp="1"/>
          </p:cNvSpPr>
          <p:nvPr>
            <p:ph idx="1"/>
          </p:nvPr>
        </p:nvSpPr>
        <p:spPr>
          <a:xfrm>
            <a:off x="457200" y="1949428"/>
            <a:ext cx="8229240" cy="4388760"/>
          </a:xfrm>
        </p:spPr>
        <p:style>
          <a:lnRef idx="1">
            <a:schemeClr val="accent6"/>
          </a:lnRef>
          <a:fillRef idx="2">
            <a:schemeClr val="accent6"/>
          </a:fillRef>
          <a:effectRef idx="1">
            <a:schemeClr val="accent6"/>
          </a:effectRef>
          <a:fontRef idx="minor">
            <a:schemeClr val="dk1"/>
          </a:fontRef>
        </p:style>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Normal distribution is completely described by two parameters μ and σ, where μ represents the population mean, or center of the distribution, and σ the population standard deviation.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symmetrically distributed around the mean. Populations with small values of the standard deviation σ have a distribution concentrated close to the center μ;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Those with large standard deviation have a distribution widely spread along the measurement axis.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mathematical property of the Normal distribution is that exactly 95% of the distribution lies between.</a:t>
            </a:r>
          </a:p>
        </p:txBody>
      </p:sp>
      <p:sp>
        <p:nvSpPr>
          <p:cNvPr id="7" name="Rectangle 1">
            <a:extLst>
              <a:ext uri="{FF2B5EF4-FFF2-40B4-BE49-F238E27FC236}">
                <a16:creationId xmlns:a16="http://schemas.microsoft.com/office/drawing/2014/main" id="{98429090-CDA5-4F3A-B95E-F52BE2EEA7F5}"/>
              </a:ext>
            </a:extLst>
          </p:cNvPr>
          <p:cNvSpPr>
            <a:spLocks noChangeArrowheads="1"/>
          </p:cNvSpPr>
          <p:nvPr/>
        </p:nvSpPr>
        <p:spPr bwMode="auto">
          <a:xfrm>
            <a:off x="685800" y="4089690"/>
            <a:ext cx="75434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μ−(1.96xσ) and μ+(1.96xσ)</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Changing the multiplier 1.96 (standard deviations of the mean) to 2.58, exactly 99% of the Normal distribution lies in the corresponding interval.</a:t>
            </a: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8" name="Picture 7" descr="Chart, histogram&#10;&#10;Description automatically generated">
            <a:extLst>
              <a:ext uri="{FF2B5EF4-FFF2-40B4-BE49-F238E27FC236}">
                <a16:creationId xmlns:a16="http://schemas.microsoft.com/office/drawing/2014/main" id="{BAFACD2F-6387-4449-998A-498676A6D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190" y="4267200"/>
            <a:ext cx="2381250" cy="1467283"/>
          </a:xfrm>
          <a:prstGeom prst="rect">
            <a:avLst/>
          </a:prstGeom>
        </p:spPr>
      </p:pic>
    </p:spTree>
    <p:extLst>
      <p:ext uri="{BB962C8B-B14F-4D97-AF65-F5344CB8AC3E}">
        <p14:creationId xmlns:p14="http://schemas.microsoft.com/office/powerpoint/2010/main" val="1686996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The Normal Distribution</a:t>
            </a:r>
          </a:p>
        </p:txBody>
      </p:sp>
      <p:sp>
        <p:nvSpPr>
          <p:cNvPr id="3" name="Content Placeholder 2">
            <a:extLst>
              <a:ext uri="{FF2B5EF4-FFF2-40B4-BE49-F238E27FC236}">
                <a16:creationId xmlns:a16="http://schemas.microsoft.com/office/drawing/2014/main" id="{A37571ED-1345-4A6D-90CF-4D2FB00A41A6}"/>
              </a:ext>
            </a:extLst>
          </p:cNvPr>
          <p:cNvSpPr>
            <a:spLocks noGrp="1"/>
          </p:cNvSpPr>
          <p:nvPr>
            <p:ph idx="1"/>
          </p:nvPr>
        </p:nvSpPr>
        <p:spPr>
          <a:xfrm>
            <a:off x="457200" y="1949428"/>
            <a:ext cx="8229240" cy="4388760"/>
          </a:xfrm>
        </p:spPr>
        <p:style>
          <a:lnRef idx="1">
            <a:schemeClr val="accent3"/>
          </a:lnRef>
          <a:fillRef idx="2">
            <a:schemeClr val="accent3"/>
          </a:fillRef>
          <a:effectRef idx="1">
            <a:schemeClr val="accent3"/>
          </a:effectRef>
          <a:fontRef idx="minor">
            <a:schemeClr val="dk1"/>
          </a:fontRef>
        </p:style>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practice the two parameters of the Normal distribution, μ and σ, must be estimated from the sample data. For this purpose, a random sample from the population is first taken. The sample mean x¯ and the sample standard deviation, SD(x¯)= S , are then calculated. If a sample is taken from such a Normal distribution, and provided the sample is not too small, then approximately 95% of the sample lie within the interval:</a:t>
            </a:r>
          </a:p>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x¯−[1.96×SD(x¯)] to x¯+[1.96×SD(x¯)]</a:t>
            </a:r>
          </a:p>
          <a:p>
            <a:pPr algn="ct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calculated by merely replacing the population parameters μ and σ by the sample estimates x¯ and SD in the previous expression.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a reference range for our sample of babies, using the values given in the histogram above, is:</a:t>
            </a:r>
          </a:p>
          <a:p>
            <a:pPr algn="just"/>
            <a:r>
              <a:rPr lang="en-US" dirty="0">
                <a:latin typeface="Times New Roman" panose="02020603050405020304" pitchFamily="18" charset="0"/>
                <a:cs typeface="Times New Roman" panose="02020603050405020304" pitchFamily="18" charset="0"/>
              </a:rPr>
              <a:t>                         3.39 - [1.96 x 0.55]  to  3.39 + [1.96 x 0.55]</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2.31kg to 4.47kg</a:t>
            </a:r>
          </a:p>
        </p:txBody>
      </p:sp>
    </p:spTree>
    <p:extLst>
      <p:ext uri="{BB962C8B-B14F-4D97-AF65-F5344CB8AC3E}">
        <p14:creationId xmlns:p14="http://schemas.microsoft.com/office/powerpoint/2010/main" val="1049746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a:xfrm>
            <a:off x="457200" y="704160"/>
            <a:ext cx="8229240" cy="896040"/>
          </a:xfrm>
        </p:spPr>
        <p:txBody>
          <a:bodyPr/>
          <a:lstStyle/>
          <a:p>
            <a:pPr algn="ctr" fontAlgn="base"/>
            <a:r>
              <a:rPr lang="en-IN" sz="4000" b="1" dirty="0">
                <a:solidFill>
                  <a:srgbClr val="222222"/>
                </a:solidFill>
                <a:effectLst/>
                <a:latin typeface="Helvetica Neue"/>
              </a:rPr>
              <a:t>Elementary Probability Theory</a:t>
            </a:r>
          </a:p>
        </p:txBody>
      </p:sp>
      <p:sp>
        <p:nvSpPr>
          <p:cNvPr id="3" name="Content Placeholder 2">
            <a:extLst>
              <a:ext uri="{FF2B5EF4-FFF2-40B4-BE49-F238E27FC236}">
                <a16:creationId xmlns:a16="http://schemas.microsoft.com/office/drawing/2014/main" id="{A37571ED-1345-4A6D-90CF-4D2FB00A41A6}"/>
              </a:ext>
            </a:extLst>
          </p:cNvPr>
          <p:cNvSpPr>
            <a:spLocks noGrp="1"/>
          </p:cNvSpPr>
          <p:nvPr>
            <p:ph idx="1"/>
          </p:nvPr>
        </p:nvSpPr>
        <p:spPr>
          <a:xfrm>
            <a:off x="457200" y="1752600"/>
            <a:ext cx="8382000" cy="4953000"/>
          </a:xfrm>
        </p:spPr>
        <p:style>
          <a:lnRef idx="1">
            <a:schemeClr val="accent1"/>
          </a:lnRef>
          <a:fillRef idx="2">
            <a:schemeClr val="accent1"/>
          </a:fillRef>
          <a:effectRef idx="1">
            <a:schemeClr val="accent1"/>
          </a:effectRef>
          <a:fontRef idx="minor">
            <a:schemeClr val="dk1"/>
          </a:fontRef>
        </p:style>
        <p:txBody>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probability gives the likelihood that a defined event will occur. It is quantified as a positive number between 0 (the event is impossible) and 1 (the event is certain). Thus, the higher the probability of a given event, the more likely it is to occur.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A is a defined event, then the probability of A occurring is expressed as P(A). Probability can be expressed in a number of ways.  A frequentist approach is to observe a number of particular events out of a total number of events. Thus, we might say the probability of a boy is 0.52, because out of a large number of singleton births we observe 52% are boys.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model-based approach </a:t>
            </a:r>
            <a:r>
              <a:rPr lang="en-US" sz="2000" dirty="0">
                <a:latin typeface="Times New Roman" panose="02020603050405020304" pitchFamily="18" charset="0"/>
                <a:cs typeface="Times New Roman" panose="02020603050405020304" pitchFamily="18" charset="0"/>
              </a:rPr>
              <a:t>is where a model, or mechanism determines the event; thus, the probability of a ‘1’ from an unbiased die is 1/6 since there are 6 possibilities, each equally likely and all adding to one.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opinion-based approach </a:t>
            </a:r>
            <a:r>
              <a:rPr lang="en-US" sz="2000" dirty="0">
                <a:latin typeface="Times New Roman" panose="02020603050405020304" pitchFamily="18" charset="0"/>
                <a:cs typeface="Times New Roman" panose="02020603050405020304" pitchFamily="18" charset="0"/>
              </a:rPr>
              <a:t>is where we use our past experience to predict a future event, so we might give the probability of our favorite football team winning the next match, or whether it will rain tomorrow.</a:t>
            </a:r>
          </a:p>
        </p:txBody>
      </p:sp>
    </p:spTree>
    <p:extLst>
      <p:ext uri="{BB962C8B-B14F-4D97-AF65-F5344CB8AC3E}">
        <p14:creationId xmlns:p14="http://schemas.microsoft.com/office/powerpoint/2010/main" val="1729477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Elementary Probability Theory</a:t>
            </a:r>
          </a:p>
        </p:txBody>
      </p:sp>
      <p:sp>
        <p:nvSpPr>
          <p:cNvPr id="3" name="Content Placeholder 2">
            <a:extLst>
              <a:ext uri="{FF2B5EF4-FFF2-40B4-BE49-F238E27FC236}">
                <a16:creationId xmlns:a16="http://schemas.microsoft.com/office/drawing/2014/main" id="{A37571ED-1345-4A6D-90CF-4D2FB00A41A6}"/>
              </a:ext>
            </a:extLst>
          </p:cNvPr>
          <p:cNvSpPr>
            <a:spLocks noGrp="1"/>
          </p:cNvSpPr>
          <p:nvPr>
            <p:ph idx="1"/>
          </p:nvPr>
        </p:nvSpPr>
        <p:spPr>
          <a:xfrm>
            <a:off x="457200" y="1949428"/>
            <a:ext cx="8229240" cy="4388760"/>
          </a:xfrm>
        </p:spPr>
        <p:style>
          <a:lnRef idx="1">
            <a:schemeClr val="accent6"/>
          </a:lnRef>
          <a:fillRef idx="2">
            <a:schemeClr val="accent6"/>
          </a:fillRef>
          <a:effectRef idx="1">
            <a:schemeClr val="accent6"/>
          </a:effectRef>
          <a:fontRef idx="minor">
            <a:schemeClr val="dk1"/>
          </a:fontRef>
        </p:style>
        <p:txBody>
          <a:bodyPr/>
          <a:lstStyle/>
          <a:p>
            <a:pPr algn="just"/>
            <a:r>
              <a:rPr lang="en-US" b="1" i="1" dirty="0">
                <a:latin typeface="Times New Roman" panose="02020603050405020304" pitchFamily="18" charset="0"/>
                <a:cs typeface="Times New Roman" panose="02020603050405020304" pitchFamily="18" charset="0"/>
              </a:rPr>
              <a:t>Addition Rule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addition rule is used to determine the probability of at least one of two (or more) events occurring.  In general, the probability of either event A or B is given by:</a:t>
            </a:r>
          </a:p>
          <a:p>
            <a:pPr algn="just"/>
            <a:r>
              <a:rPr lang="en-US" dirty="0">
                <a:latin typeface="Times New Roman" panose="02020603050405020304" pitchFamily="18" charset="0"/>
                <a:cs typeface="Times New Roman" panose="02020603050405020304" pitchFamily="18" charset="0"/>
              </a:rPr>
              <a:t>		         P(A or B) = P(A) + P(B) – P(A and B)</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 and B are mutually exclusive, this means they cannot occur together, i.e., P(A and B)=0.  Therefore, for mutually exclusive events the probability of either A or B occurring is given by:</a:t>
            </a:r>
          </a:p>
          <a:p>
            <a:pPr algn="just"/>
            <a:r>
              <a:rPr lang="en-US" dirty="0">
                <a:latin typeface="Times New Roman" panose="02020603050405020304" pitchFamily="18" charset="0"/>
                <a:cs typeface="Times New Roman" panose="02020603050405020304" pitchFamily="18" charset="0"/>
              </a:rPr>
              <a:t>			     P(A or B) = P(A) + P(B)</a:t>
            </a:r>
          </a:p>
          <a:p>
            <a:pPr algn="just"/>
            <a:endParaRPr lang="en-US" dirty="0">
              <a:latin typeface="Times New Roman" panose="02020603050405020304" pitchFamily="18" charset="0"/>
              <a:cs typeface="Times New Roman" panose="02020603050405020304" pitchFamily="18" charset="0"/>
            </a:endParaRPr>
          </a:p>
          <a:p>
            <a:pPr algn="just"/>
            <a:r>
              <a:rPr lang="en-US" b="1" i="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If event A is that a person is blood group O and event B is that they are blood group B, then these events are mutually exclusive since a person may only be either one or the other. Hence, the probability that a given person is either group O or B is P(A)+P(B).</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630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Elementary Probability Theory</a:t>
            </a:r>
          </a:p>
        </p:txBody>
      </p:sp>
      <p:sp>
        <p:nvSpPr>
          <p:cNvPr id="3" name="Content Placeholder 2">
            <a:extLst>
              <a:ext uri="{FF2B5EF4-FFF2-40B4-BE49-F238E27FC236}">
                <a16:creationId xmlns:a16="http://schemas.microsoft.com/office/drawing/2014/main" id="{A37571ED-1345-4A6D-90CF-4D2FB00A41A6}"/>
              </a:ext>
            </a:extLst>
          </p:cNvPr>
          <p:cNvSpPr>
            <a:spLocks noGrp="1"/>
          </p:cNvSpPr>
          <p:nvPr>
            <p:ph idx="1"/>
          </p:nvPr>
        </p:nvSpPr>
        <p:spPr>
          <a:xfrm>
            <a:off x="457200" y="1949428"/>
            <a:ext cx="8229240" cy="4388760"/>
          </a:xfrm>
        </p:spPr>
        <p:style>
          <a:lnRef idx="1">
            <a:schemeClr val="accent1"/>
          </a:lnRef>
          <a:fillRef idx="2">
            <a:schemeClr val="accent1"/>
          </a:fillRef>
          <a:effectRef idx="1">
            <a:schemeClr val="accent1"/>
          </a:effectRef>
          <a:fontRef idx="minor">
            <a:schemeClr val="dk1"/>
          </a:fontRef>
        </p:style>
        <p:txBody>
          <a:bodyPr/>
          <a:lstStyle/>
          <a:p>
            <a:pPr algn="just"/>
            <a:r>
              <a:rPr lang="en-US" b="1" i="1" dirty="0">
                <a:latin typeface="Times New Roman" panose="02020603050405020304" pitchFamily="18" charset="0"/>
                <a:cs typeface="Times New Roman" panose="02020603050405020304" pitchFamily="18" charset="0"/>
              </a:rPr>
              <a:t>Multiplication Rule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multiplication rule gives the probability that two (or more) events happen together. In general, the probability of both events A and B occurring is given by:       </a:t>
            </a:r>
          </a:p>
          <a:p>
            <a:pPr algn="ctr"/>
            <a:r>
              <a:rPr lang="en-US" b="1" dirty="0">
                <a:latin typeface="Times New Roman" panose="02020603050405020304" pitchFamily="18" charset="0"/>
                <a:cs typeface="Times New Roman" panose="02020603050405020304" pitchFamily="18" charset="0"/>
              </a:rPr>
              <a:t>P(A and B) = P(A) x P(B|A) = P(B) x P(A|B)</a:t>
            </a:r>
          </a:p>
          <a:p>
            <a:pPr algn="just"/>
            <a:r>
              <a:rPr lang="en-US" dirty="0">
                <a:latin typeface="Times New Roman" panose="02020603050405020304" pitchFamily="18" charset="0"/>
                <a:cs typeface="Times New Roman" panose="02020603050405020304" pitchFamily="18" charset="0"/>
              </a:rPr>
              <a:t>The notation P(B|A) is the probability that event B occurs given that event A has occurred where the symbol ‘|’ is read is ‘given’.  This is an example of a conditional probability, the condition being that event A has happened.  </a:t>
            </a:r>
          </a:p>
          <a:p>
            <a:pPr algn="just"/>
            <a:endParaRPr lang="en-US"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For example: </a:t>
            </a:r>
            <a:r>
              <a:rPr lang="en-US" dirty="0">
                <a:latin typeface="Times New Roman" panose="02020603050405020304" pitchFamily="18" charset="0"/>
                <a:cs typeface="Times New Roman" panose="02020603050405020304" pitchFamily="18" charset="0"/>
              </a:rPr>
              <a:t>the probability of drawing the ace of hearts from a well shuffled pack is 1/51.  The probability of the ace of hearts given that the card is red is 1/26.</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24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33520" y="457200"/>
            <a:ext cx="8229240" cy="1294920"/>
          </a:xfrm>
          <a:prstGeom prst="rect">
            <a:avLst/>
          </a:prstGeom>
          <a:noFill/>
          <a:ln>
            <a:noFill/>
          </a:ln>
        </p:spPr>
        <p:txBody>
          <a:bodyPr lIns="0" tIns="45000" rIns="0" bIns="0" anchor="b"/>
          <a:lstStyle/>
          <a:p>
            <a:pPr algn="ctr">
              <a:lnSpc>
                <a:spcPct val="100000"/>
              </a:lnSpc>
            </a:pPr>
            <a:r>
              <a:rPr lang="en-US" sz="4400" b="1" strike="noStrike" spc="-1">
                <a:solidFill>
                  <a:srgbClr val="000000"/>
                </a:solidFill>
                <a:uFill>
                  <a:solidFill>
                    <a:srgbClr val="FFFFFF"/>
                  </a:solidFill>
                </a:uFill>
                <a:latin typeface="Calibri"/>
              </a:rPr>
              <a:t>THE MACHINE LEARNING FRAMEWORK</a:t>
            </a:r>
            <a:endParaRPr lang="en-US" sz="2400" b="0" strike="noStrike" spc="-1">
              <a:solidFill>
                <a:srgbClr val="000000"/>
              </a:solidFill>
              <a:uFill>
                <a:solidFill>
                  <a:srgbClr val="FFFFFF"/>
                </a:solidFill>
              </a:uFill>
              <a:latin typeface="Times New Roman"/>
            </a:endParaRPr>
          </a:p>
        </p:txBody>
      </p:sp>
      <p:sp>
        <p:nvSpPr>
          <p:cNvPr id="193" name="TextShape 2"/>
          <p:cNvSpPr txBox="1"/>
          <p:nvPr/>
        </p:nvSpPr>
        <p:spPr>
          <a:xfrm>
            <a:off x="457200" y="1981080"/>
            <a:ext cx="8229240" cy="4144680"/>
          </a:xfrm>
          <a:prstGeom prst="rect">
            <a:avLst/>
          </a:prstGeom>
          <a:solidFill>
            <a:srgbClr val="31859C"/>
          </a:solidFill>
          <a:ln>
            <a:noFill/>
          </a:ln>
        </p:spPr>
        <p:txBody>
          <a:bodyPr lIns="90000" tIns="45000" rIns="90000" bIns="45000"/>
          <a:lstStyle/>
          <a:p>
            <a:pPr marL="274320" indent="-273960">
              <a:lnSpc>
                <a:spcPct val="100000"/>
              </a:lnSpc>
              <a:buClr>
                <a:srgbClr val="9BBB59"/>
              </a:buClr>
              <a:buSzPct val="95000"/>
              <a:buFont typeface="Wingdings 2" charset="2"/>
              <a:buChar char=""/>
            </a:pPr>
            <a:r>
              <a:rPr lang="en-US" sz="2400" b="0" strike="noStrike" spc="-1" dirty="0">
                <a:solidFill>
                  <a:srgbClr val="000000"/>
                </a:solidFill>
                <a:uFill>
                  <a:solidFill>
                    <a:srgbClr val="FFFFFF"/>
                  </a:solidFill>
                </a:uFill>
                <a:latin typeface="Constantia"/>
              </a:rPr>
              <a:t>Apply  a prediction function to a feature representation of the image to get the desired output:
 </a:t>
            </a:r>
            <a:endParaRPr lang="en-US" sz="2600" b="0" strike="noStrike" spc="-1" dirty="0">
              <a:solidFill>
                <a:srgbClr val="000000"/>
              </a:solidFill>
              <a:uFill>
                <a:solidFill>
                  <a:srgbClr val="FFFFFF"/>
                </a:solidFill>
              </a:uFill>
              <a:latin typeface="Constantia"/>
            </a:endParaRPr>
          </a:p>
          <a:p>
            <a:pPr marL="274320" indent="-273960">
              <a:lnSpc>
                <a:spcPct val="100000"/>
              </a:lnSpc>
            </a:pPr>
            <a:r>
              <a:rPr lang="en-US" sz="2400" b="0" strike="noStrike" spc="-1" dirty="0">
                <a:solidFill>
                  <a:srgbClr val="0000FF"/>
                </a:solidFill>
                <a:uFill>
                  <a:solidFill>
                    <a:srgbClr val="FFFFFF"/>
                  </a:solidFill>
                </a:uFill>
                <a:latin typeface="Constantia"/>
              </a:rPr>
              <a:t>			</a:t>
            </a:r>
            <a:r>
              <a:rPr lang="en-US" sz="6000" b="0" strike="noStrike" spc="-1" dirty="0">
                <a:solidFill>
                  <a:srgbClr val="0000FF"/>
                </a:solidFill>
                <a:uFill>
                  <a:solidFill>
                    <a:srgbClr val="FFFFFF"/>
                  </a:solidFill>
                </a:uFill>
                <a:latin typeface="Constantia"/>
              </a:rPr>
              <a:t>f(    ) = “apple”</a:t>
            </a:r>
            <a:endParaRPr lang="en-US" sz="2600" b="0" strike="noStrike" spc="-1" dirty="0">
              <a:solidFill>
                <a:srgbClr val="000000"/>
              </a:solidFill>
              <a:uFill>
                <a:solidFill>
                  <a:srgbClr val="FFFFFF"/>
                </a:solidFill>
              </a:uFill>
              <a:latin typeface="Constantia"/>
            </a:endParaRPr>
          </a:p>
          <a:p>
            <a:pPr marL="274320" indent="-273960">
              <a:lnSpc>
                <a:spcPct val="100000"/>
              </a:lnSpc>
            </a:pPr>
            <a:r>
              <a:rPr lang="en-US" sz="6000" b="0" strike="noStrike" spc="-1" dirty="0">
                <a:solidFill>
                  <a:srgbClr val="0000FF"/>
                </a:solidFill>
                <a:uFill>
                  <a:solidFill>
                    <a:srgbClr val="FFFFFF"/>
                  </a:solidFill>
                </a:uFill>
                <a:latin typeface="Constantia"/>
              </a:rPr>
              <a:t>			f(    ) = “tomato”</a:t>
            </a:r>
            <a:endParaRPr lang="en-US" sz="2600" b="0" strike="noStrike" spc="-1" dirty="0">
              <a:solidFill>
                <a:srgbClr val="000000"/>
              </a:solidFill>
              <a:uFill>
                <a:solidFill>
                  <a:srgbClr val="FFFFFF"/>
                </a:solidFill>
              </a:uFill>
              <a:latin typeface="Constantia"/>
            </a:endParaRPr>
          </a:p>
          <a:p>
            <a:pPr marL="274320" indent="-273960">
              <a:lnSpc>
                <a:spcPct val="100000"/>
              </a:lnSpc>
            </a:pPr>
            <a:r>
              <a:rPr lang="en-US" sz="6000" b="0" strike="noStrike" spc="-1" dirty="0">
                <a:solidFill>
                  <a:srgbClr val="0000FF"/>
                </a:solidFill>
                <a:uFill>
                  <a:solidFill>
                    <a:srgbClr val="FFFFFF"/>
                  </a:solidFill>
                </a:uFill>
                <a:latin typeface="Constantia"/>
              </a:rPr>
              <a:t>			f(    ) = “cow”</a:t>
            </a:r>
            <a:endParaRPr lang="en-US" sz="2600" b="0" strike="noStrike" spc="-1" dirty="0">
              <a:solidFill>
                <a:srgbClr val="000000"/>
              </a:solidFill>
              <a:uFill>
                <a:solidFill>
                  <a:srgbClr val="FFFFFF"/>
                </a:solidFill>
              </a:uFill>
              <a:latin typeface="Constantia"/>
            </a:endParaRPr>
          </a:p>
          <a:p>
            <a:pPr marL="274320" indent="-273960">
              <a:lnSpc>
                <a:spcPct val="100000"/>
              </a:lnSpc>
            </a:pPr>
            <a:endParaRPr lang="en-US" sz="2600" b="0" strike="noStrike" spc="-1" dirty="0">
              <a:solidFill>
                <a:srgbClr val="000000"/>
              </a:solidFill>
              <a:uFill>
                <a:solidFill>
                  <a:srgbClr val="FFFFFF"/>
                </a:solidFill>
              </a:uFill>
              <a:latin typeface="Constantia"/>
            </a:endParaRPr>
          </a:p>
          <a:p>
            <a:pPr marL="274320" indent="-273960">
              <a:lnSpc>
                <a:spcPct val="100000"/>
              </a:lnSpc>
            </a:pPr>
            <a:endParaRPr lang="en-US" sz="2600" b="0" strike="noStrike" spc="-1" dirty="0">
              <a:solidFill>
                <a:srgbClr val="000000"/>
              </a:solidFill>
              <a:uFill>
                <a:solidFill>
                  <a:srgbClr val="FFFFFF"/>
                </a:solidFill>
              </a:uFill>
              <a:latin typeface="Constantia"/>
            </a:endParaRPr>
          </a:p>
          <a:p>
            <a:pPr marL="274320" indent="-273960">
              <a:lnSpc>
                <a:spcPct val="100000"/>
              </a:lnSpc>
            </a:pPr>
            <a:endParaRPr lang="en-US" sz="2600" b="0" strike="noStrike" spc="-1" dirty="0">
              <a:solidFill>
                <a:srgbClr val="000000"/>
              </a:solidFill>
              <a:uFill>
                <a:solidFill>
                  <a:srgbClr val="FFFFFF"/>
                </a:solidFill>
              </a:uFill>
              <a:latin typeface="Constantia"/>
            </a:endParaRPr>
          </a:p>
        </p:txBody>
      </p:sp>
      <p:pic>
        <p:nvPicPr>
          <p:cNvPr id="194" name="Picture 2"/>
          <p:cNvPicPr/>
          <p:nvPr/>
        </p:nvPicPr>
        <p:blipFill>
          <a:blip r:embed="rId3"/>
          <a:stretch/>
        </p:blipFill>
        <p:spPr>
          <a:xfrm>
            <a:off x="2895480" y="3276720"/>
            <a:ext cx="761760" cy="748800"/>
          </a:xfrm>
          <a:prstGeom prst="rect">
            <a:avLst/>
          </a:prstGeom>
          <a:ln w="9360">
            <a:noFill/>
          </a:ln>
        </p:spPr>
      </p:pic>
      <p:pic>
        <p:nvPicPr>
          <p:cNvPr id="195" name="Picture 3"/>
          <p:cNvPicPr/>
          <p:nvPr/>
        </p:nvPicPr>
        <p:blipFill>
          <a:blip r:embed="rId4"/>
          <a:stretch/>
        </p:blipFill>
        <p:spPr>
          <a:xfrm>
            <a:off x="2895480" y="4267080"/>
            <a:ext cx="774360" cy="748800"/>
          </a:xfrm>
          <a:prstGeom prst="rect">
            <a:avLst/>
          </a:prstGeom>
          <a:ln w="9360">
            <a:noFill/>
          </a:ln>
        </p:spPr>
      </p:pic>
      <p:pic>
        <p:nvPicPr>
          <p:cNvPr id="196" name="Picture 4"/>
          <p:cNvPicPr/>
          <p:nvPr/>
        </p:nvPicPr>
        <p:blipFill>
          <a:blip r:embed="rId5"/>
          <a:stretch/>
        </p:blipFill>
        <p:spPr>
          <a:xfrm>
            <a:off x="2895480" y="5257800"/>
            <a:ext cx="774360" cy="761760"/>
          </a:xfrm>
          <a:prstGeom prst="rect">
            <a:avLst/>
          </a:prstGeom>
          <a:ln w="9360">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Elementary Probability Theory</a:t>
            </a:r>
          </a:p>
        </p:txBody>
      </p:sp>
      <p:sp>
        <p:nvSpPr>
          <p:cNvPr id="3" name="Content Placeholder 2">
            <a:extLst>
              <a:ext uri="{FF2B5EF4-FFF2-40B4-BE49-F238E27FC236}">
                <a16:creationId xmlns:a16="http://schemas.microsoft.com/office/drawing/2014/main" id="{A37571ED-1345-4A6D-90CF-4D2FB00A41A6}"/>
              </a:ext>
            </a:extLst>
          </p:cNvPr>
          <p:cNvSpPr>
            <a:spLocks noGrp="1"/>
          </p:cNvSpPr>
          <p:nvPr>
            <p:ph idx="1"/>
          </p:nvPr>
        </p:nvSpPr>
        <p:spPr>
          <a:xfrm>
            <a:off x="457200" y="1949428"/>
            <a:ext cx="8229240" cy="4388760"/>
          </a:xfrm>
        </p:spPr>
        <p:style>
          <a:lnRef idx="1">
            <a:schemeClr val="accent2"/>
          </a:lnRef>
          <a:fillRef idx="2">
            <a:schemeClr val="accent2"/>
          </a:fillRef>
          <a:effectRef idx="1">
            <a:schemeClr val="accent2"/>
          </a:effectRef>
          <a:fontRef idx="minor">
            <a:schemeClr val="dk1"/>
          </a:fontRef>
        </p:style>
        <p:txBody>
          <a:bodyPr/>
          <a:lstStyle/>
          <a:p>
            <a:pPr algn="just"/>
            <a:r>
              <a:rPr lang="en-US" b="1" i="1" dirty="0">
                <a:latin typeface="Times New Roman" panose="02020603050405020304" pitchFamily="18" charset="0"/>
                <a:cs typeface="Times New Roman" panose="02020603050405020304" pitchFamily="18" charset="0"/>
              </a:rPr>
              <a:t>Multiplication Rule</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If A and B are independent events, then the probability of event B is unaffected by the probability of event A (and vice versa). In other words, P(B|A) = P(B). Therefore, for independent events, the probability of both events A and B occurring is given by</a:t>
            </a:r>
            <a:r>
              <a:rPr lang="en-US" b="1" dirty="0">
                <a:latin typeface="Times New Roman" panose="02020603050405020304" pitchFamily="18" charset="0"/>
                <a:cs typeface="Times New Roman" panose="02020603050405020304" pitchFamily="18" charset="0"/>
              </a:rPr>
              <a:t>:                              </a:t>
            </a:r>
          </a:p>
          <a:p>
            <a:pPr algn="ctr"/>
            <a:r>
              <a:rPr lang="en-US" b="1" dirty="0">
                <a:latin typeface="Times New Roman" panose="02020603050405020304" pitchFamily="18" charset="0"/>
                <a:cs typeface="Times New Roman" panose="02020603050405020304" pitchFamily="18" charset="0"/>
              </a:rPr>
              <a:t>  P(A and B) = P(A) x P(B)</a:t>
            </a:r>
          </a:p>
          <a:p>
            <a:pPr algn="ctr"/>
            <a:endParaRPr lang="en-US" b="1"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If event A is that a person is blood group O and event B that they are diabetic, then the probability of someone having blood group O and being diabetic is P(A) x P(B), assuming that getting diabetes is unrelated to a person’s blood group.</a:t>
            </a:r>
          </a:p>
          <a:p>
            <a:pPr algn="just"/>
            <a:r>
              <a:rPr lang="en-US" dirty="0">
                <a:latin typeface="Times New Roman" panose="02020603050405020304" pitchFamily="18" charset="0"/>
                <a:cs typeface="Times New Roman" panose="02020603050405020304" pitchFamily="18" charset="0"/>
              </a:rPr>
              <a:t> Note that if A and B are mutually exclusive, then P(A|B)=0</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921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Elementary Probability Theory</a:t>
            </a:r>
          </a:p>
        </p:txBody>
      </p:sp>
      <p:sp>
        <p:nvSpPr>
          <p:cNvPr id="3" name="Content Placeholder 2">
            <a:extLst>
              <a:ext uri="{FF2B5EF4-FFF2-40B4-BE49-F238E27FC236}">
                <a16:creationId xmlns:a16="http://schemas.microsoft.com/office/drawing/2014/main" id="{A37571ED-1345-4A6D-90CF-4D2FB00A41A6}"/>
              </a:ext>
            </a:extLst>
          </p:cNvPr>
          <p:cNvSpPr>
            <a:spLocks noGrp="1"/>
          </p:cNvSpPr>
          <p:nvPr>
            <p:ph idx="1"/>
          </p:nvPr>
        </p:nvSpPr>
        <p:spPr>
          <a:xfrm>
            <a:off x="457200" y="1949428"/>
            <a:ext cx="8229240" cy="4388760"/>
          </a:xfrm>
        </p:spPr>
        <p:style>
          <a:lnRef idx="1">
            <a:schemeClr val="accent5"/>
          </a:lnRef>
          <a:fillRef idx="2">
            <a:schemeClr val="accent5"/>
          </a:fillRef>
          <a:effectRef idx="1">
            <a:schemeClr val="accent5"/>
          </a:effectRef>
          <a:fontRef idx="minor">
            <a:schemeClr val="dk1"/>
          </a:fontRef>
        </p:style>
        <p:txBody>
          <a:bodyPr/>
          <a:lstStyle/>
          <a:p>
            <a:pPr algn="just"/>
            <a:r>
              <a:rPr lang="en-US" b="1" i="1" dirty="0">
                <a:latin typeface="Times New Roman" panose="02020603050405020304" pitchFamily="18" charset="0"/>
                <a:cs typeface="Times New Roman" panose="02020603050405020304" pitchFamily="18" charset="0"/>
              </a:rPr>
              <a:t>Bayes’ Theorem</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From the multiplication rule above, we see that:</a:t>
            </a:r>
          </a:p>
          <a:p>
            <a:pPr algn="just"/>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P(A) x P(B|A) = P(B) x P(A|B)</a:t>
            </a:r>
          </a:p>
          <a:p>
            <a:pPr algn="l"/>
            <a:endParaRPr lang="en-US" b="1"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This leads to what is known as Bayes' theorem:</a:t>
            </a:r>
          </a:p>
          <a:p>
            <a:pPr algn="l"/>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Thus, the probability of B given A is the probability of A given B, times the probability of B divided by the probability of A. This formula is not appropriate if P(A)=0, that is if A is an event which cannot happen.</a:t>
            </a:r>
          </a:p>
        </p:txBody>
      </p:sp>
      <p:sp>
        <p:nvSpPr>
          <p:cNvPr id="2" name="Rectangle 1">
            <a:extLst>
              <a:ext uri="{FF2B5EF4-FFF2-40B4-BE49-F238E27FC236}">
                <a16:creationId xmlns:a16="http://schemas.microsoft.com/office/drawing/2014/main" id="{30E2B6A7-2537-4186-A7DB-C9B098F3C56F}"/>
              </a:ext>
            </a:extLst>
          </p:cNvPr>
          <p:cNvSpPr>
            <a:spLocks noChangeArrowheads="1"/>
          </p:cNvSpPr>
          <p:nvPr/>
        </p:nvSpPr>
        <p:spPr bwMode="auto">
          <a:xfrm>
            <a:off x="2286000" y="3886200"/>
            <a:ext cx="5410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66666"/>
                </a:solidFill>
                <a:effectLst/>
                <a:latin typeface="Verdana" panose="020B060403050404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P(B|A)=(P(A|B) P(B))  /  P(A)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66666"/>
                </a:solidFill>
                <a:effectLst/>
                <a:latin typeface="Verdana" panose="020B060403050404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66666"/>
                </a:solidFill>
                <a:effectLst/>
                <a:latin typeface="Verdana" panose="020B060403050404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7774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Elementary Probability Theory</a:t>
            </a:r>
          </a:p>
        </p:txBody>
      </p:sp>
      <p:sp>
        <p:nvSpPr>
          <p:cNvPr id="3" name="Content Placeholder 2">
            <a:extLst>
              <a:ext uri="{FF2B5EF4-FFF2-40B4-BE49-F238E27FC236}">
                <a16:creationId xmlns:a16="http://schemas.microsoft.com/office/drawing/2014/main" id="{A37571ED-1345-4A6D-90CF-4D2FB00A41A6}"/>
              </a:ext>
            </a:extLst>
          </p:cNvPr>
          <p:cNvSpPr>
            <a:spLocks noGrp="1"/>
          </p:cNvSpPr>
          <p:nvPr>
            <p:ph idx="1"/>
          </p:nvPr>
        </p:nvSpPr>
        <p:spPr>
          <a:xfrm>
            <a:off x="457200" y="1949428"/>
            <a:ext cx="8229240" cy="4388760"/>
          </a:xfrm>
        </p:spPr>
        <p:style>
          <a:lnRef idx="1">
            <a:schemeClr val="accent3"/>
          </a:lnRef>
          <a:fillRef idx="2">
            <a:schemeClr val="accent3"/>
          </a:fillRef>
          <a:effectRef idx="1">
            <a:schemeClr val="accent3"/>
          </a:effectRef>
          <a:fontRef idx="minor">
            <a:schemeClr val="dk1"/>
          </a:fontRef>
        </p:style>
        <p:txBody>
          <a:bodyPr/>
          <a:lstStyle/>
          <a:p>
            <a:pPr algn="just"/>
            <a:r>
              <a:rPr lang="en-US" b="1" i="1" dirty="0">
                <a:latin typeface="Times New Roman" panose="02020603050405020304" pitchFamily="18" charset="0"/>
                <a:cs typeface="Times New Roman" panose="02020603050405020304" pitchFamily="18" charset="0"/>
              </a:rPr>
              <a:t>1. Maximum Likelihood</a:t>
            </a:r>
          </a:p>
          <a:p>
            <a:pPr algn="just"/>
            <a:r>
              <a:rPr lang="en-US" dirty="0">
                <a:latin typeface="Times New Roman" panose="02020603050405020304" pitchFamily="18" charset="0"/>
                <a:cs typeface="Times New Roman" panose="02020603050405020304" pitchFamily="18" charset="0"/>
              </a:rPr>
              <a:t>2. Bayes theorem in machine learning as Naïve Bayes Classifier</a:t>
            </a:r>
          </a:p>
          <a:p>
            <a:pPr algn="just"/>
            <a:r>
              <a:rPr lang="en-US" dirty="0">
                <a:latin typeface="Times New Roman" panose="02020603050405020304" pitchFamily="18" charset="0"/>
                <a:cs typeface="Times New Roman" panose="02020603050405020304" pitchFamily="18" charset="0"/>
              </a:rPr>
              <a:t>3. Minimax theory</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Why Bayes Theorem?</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Bayes Theorem is a method to determine conditional probabilities – that is, the probability of one event occurring given that another event has already occurred. Because a conditional probability includes additional conditions – in other words, more data – it can contribute to more accurate results.</a:t>
            </a:r>
          </a:p>
          <a:p>
            <a:pPr algn="just"/>
            <a:r>
              <a:rPr lang="en-US" dirty="0">
                <a:latin typeface="Times New Roman" panose="02020603050405020304" pitchFamily="18" charset="0"/>
                <a:cs typeface="Times New Roman" panose="02020603050405020304" pitchFamily="18" charset="0"/>
              </a:rPr>
              <a:t>Thus, conditional probabilities are a must in determining accurate predictions and probabilities in Machine Learning. </a:t>
            </a:r>
          </a:p>
        </p:txBody>
      </p:sp>
    </p:spTree>
    <p:extLst>
      <p:ext uri="{BB962C8B-B14F-4D97-AF65-F5344CB8AC3E}">
        <p14:creationId xmlns:p14="http://schemas.microsoft.com/office/powerpoint/2010/main" val="3966017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Prerequisite for Naïve Bayes Theorem</a:t>
            </a:r>
          </a:p>
        </p:txBody>
      </p:sp>
      <p:sp>
        <p:nvSpPr>
          <p:cNvPr id="3" name="Content Placeholder 2">
            <a:extLst>
              <a:ext uri="{FF2B5EF4-FFF2-40B4-BE49-F238E27FC236}">
                <a16:creationId xmlns:a16="http://schemas.microsoft.com/office/drawing/2014/main" id="{A37571ED-1345-4A6D-90CF-4D2FB00A41A6}"/>
              </a:ext>
            </a:extLst>
          </p:cNvPr>
          <p:cNvSpPr>
            <a:spLocks noGrp="1"/>
          </p:cNvSpPr>
          <p:nvPr>
            <p:ph idx="1"/>
          </p:nvPr>
        </p:nvSpPr>
        <p:spPr>
          <a:xfrm>
            <a:off x="457200" y="1949428"/>
            <a:ext cx="8229240" cy="4388760"/>
          </a:xfrm>
        </p:spPr>
        <p:style>
          <a:lnRef idx="1">
            <a:schemeClr val="accent3"/>
          </a:lnRef>
          <a:fillRef idx="2">
            <a:schemeClr val="accent3"/>
          </a:fillRef>
          <a:effectRef idx="1">
            <a:schemeClr val="accent3"/>
          </a:effectRef>
          <a:fontRef idx="minor">
            <a:schemeClr val="dk1"/>
          </a:fontRef>
        </p:style>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Let’s understand some terms through an example. Consider a  bookstore manager has information about his customers’ age and income. He wants to know how book sales are distributed across three age-classes of customers: youth (18-35), middle-aged (35-60), and seniors (60+).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Let us term our data X. In Bayesian terminology, X is called evidence. We have some hypothesis H, where we have some X that belongs to a certain class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goal is to determine the conditional probability of our hypothesis H given X, i.e., P(H | X).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simple terms, by determining P(H | X), we get the probability of X belonging to class C, given X.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 has attributes of age and income – let’s say, for instance, 26 years old with an income of $2000.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 is our hypothesis that the customer will buy the book.</a:t>
            </a:r>
          </a:p>
        </p:txBody>
      </p:sp>
    </p:spTree>
    <p:extLst>
      <p:ext uri="{BB962C8B-B14F-4D97-AF65-F5344CB8AC3E}">
        <p14:creationId xmlns:p14="http://schemas.microsoft.com/office/powerpoint/2010/main" val="2730481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algn="ctr" fontAlgn="base"/>
            <a:r>
              <a:rPr lang="en-IN" sz="4000" b="1" dirty="0">
                <a:solidFill>
                  <a:srgbClr val="222222"/>
                </a:solidFill>
                <a:effectLst/>
                <a:latin typeface="Helvetica Neue"/>
              </a:rPr>
              <a:t>Prerequisite for Naïve Bayes Theorem</a:t>
            </a:r>
          </a:p>
        </p:txBody>
      </p:sp>
      <p:sp>
        <p:nvSpPr>
          <p:cNvPr id="3" name="Content Placeholder 2">
            <a:extLst>
              <a:ext uri="{FF2B5EF4-FFF2-40B4-BE49-F238E27FC236}">
                <a16:creationId xmlns:a16="http://schemas.microsoft.com/office/drawing/2014/main" id="{A37571ED-1345-4A6D-90CF-4D2FB00A41A6}"/>
              </a:ext>
            </a:extLst>
          </p:cNvPr>
          <p:cNvSpPr>
            <a:spLocks noGrp="1"/>
          </p:cNvSpPr>
          <p:nvPr>
            <p:ph idx="1"/>
          </p:nvPr>
        </p:nvSpPr>
        <p:spPr>
          <a:xfrm>
            <a:off x="457200" y="1949428"/>
            <a:ext cx="8229240" cy="4388760"/>
          </a:xfrm>
        </p:spPr>
        <p:style>
          <a:lnRef idx="1">
            <a:schemeClr val="accent3"/>
          </a:lnRef>
          <a:fillRef idx="2">
            <a:schemeClr val="accent3"/>
          </a:fillRef>
          <a:effectRef idx="1">
            <a:schemeClr val="accent3"/>
          </a:effectRef>
          <a:fontRef idx="minor">
            <a:schemeClr val="dk1"/>
          </a:fontRef>
        </p:style>
        <p:txBody>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Evidence</a:t>
            </a:r>
            <a:r>
              <a:rPr lang="en-US" dirty="0">
                <a:latin typeface="Times New Roman" panose="02020603050405020304" pitchFamily="18" charset="0"/>
                <a:cs typeface="Times New Roman" panose="02020603050405020304" pitchFamily="18" charset="0"/>
              </a:rPr>
              <a:t> – As discussed earlier, P(X) is known as evidence. It is simply the probability that the customer will, in this case, be of age 26, earning $2000.</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Prior Probability </a:t>
            </a:r>
            <a:r>
              <a:rPr lang="en-US" dirty="0">
                <a:latin typeface="Times New Roman" panose="02020603050405020304" pitchFamily="18" charset="0"/>
                <a:cs typeface="Times New Roman" panose="02020603050405020304" pitchFamily="18" charset="0"/>
              </a:rPr>
              <a:t>– P(H), known as the prior probability, is the simple probability of our hypothesis – namely, that the customer will buy a book. This probability will not be provided with any extra input based on age and income. Since the calculation is done with lesser information, the result is less accurate.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Posterior Probability </a:t>
            </a:r>
            <a:r>
              <a:rPr lang="en-US" dirty="0">
                <a:latin typeface="Times New Roman" panose="02020603050405020304" pitchFamily="18" charset="0"/>
                <a:cs typeface="Times New Roman" panose="02020603050405020304" pitchFamily="18" charset="0"/>
              </a:rPr>
              <a:t>– P(H | X) is known as the posterior probability. Here, P(H | X) is the probability of the customer buying a book (H) given X (that he is 26 years old and earns $2000).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Likelihood</a:t>
            </a:r>
            <a:r>
              <a:rPr lang="en-US" dirty="0">
                <a:latin typeface="Times New Roman" panose="02020603050405020304" pitchFamily="18" charset="0"/>
                <a:cs typeface="Times New Roman" panose="02020603050405020304" pitchFamily="18" charset="0"/>
              </a:rPr>
              <a:t> – P(X | H) is the likelihood probability. In this case, given that we know the customer will buy the book, the likelihood probability is the probability that the customer is of age 26 and has an income of $2000.</a:t>
            </a:r>
          </a:p>
        </p:txBody>
      </p:sp>
    </p:spTree>
    <p:extLst>
      <p:ext uri="{BB962C8B-B14F-4D97-AF65-F5344CB8AC3E}">
        <p14:creationId xmlns:p14="http://schemas.microsoft.com/office/powerpoint/2010/main" val="3476651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8229600" cy="1143000"/>
          </a:xfrm>
        </p:spPr>
        <p:txBody>
          <a:bodyPr/>
          <a:lstStyle/>
          <a:p>
            <a:pPr algn="ctr"/>
            <a:r>
              <a:rPr lang="en-GB" sz="4400" b="1" dirty="0">
                <a:solidFill>
                  <a:schemeClr val="tx1"/>
                </a:solidFill>
                <a:effectLst>
                  <a:outerShdw blurRad="38100" dist="38100" dir="2700000" algn="tl">
                    <a:srgbClr val="000000">
                      <a:alpha val="43137"/>
                    </a:srgbClr>
                  </a:outerShdw>
                </a:effectLst>
              </a:rPr>
              <a:t>Naïve </a:t>
            </a:r>
            <a:r>
              <a:rPr lang="en-GB" sz="4400" b="1" dirty="0" err="1">
                <a:solidFill>
                  <a:schemeClr val="tx1"/>
                </a:solidFill>
                <a:effectLst>
                  <a:outerShdw blurRad="38100" dist="38100" dir="2700000" algn="tl">
                    <a:srgbClr val="000000">
                      <a:alpha val="43137"/>
                    </a:srgbClr>
                  </a:outerShdw>
                </a:effectLst>
              </a:rPr>
              <a:t>Bayes</a:t>
            </a:r>
            <a:endParaRPr lang="en-GB" sz="4400" b="1"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4294967295"/>
          </p:nvPr>
        </p:nvSpPr>
        <p:spPr>
          <a:xfrm>
            <a:off x="500034" y="1714488"/>
            <a:ext cx="8229600" cy="4525963"/>
          </a:xfrm>
          <a:prstGeom prst="rect">
            <a:avLst/>
          </a:prstGeom>
        </p:spPr>
        <p:style>
          <a:lnRef idx="1">
            <a:schemeClr val="accent6"/>
          </a:lnRef>
          <a:fillRef idx="2">
            <a:schemeClr val="accent6"/>
          </a:fillRef>
          <a:effectRef idx="1">
            <a:schemeClr val="accent6"/>
          </a:effectRef>
          <a:fontRef idx="minor">
            <a:schemeClr val="dk1"/>
          </a:fontRef>
        </p:style>
        <p:txBody>
          <a:bodyPr>
            <a:normAutofit/>
          </a:bodyPr>
          <a:lstStyle/>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Naïve Bayes algorithm is a simple classifier that based on the Bayes’ Theorem </a:t>
            </a:r>
            <a:r>
              <a:rPr lang="en-US" sz="2000" dirty="0">
                <a:latin typeface="Times New Roman" panose="02020603050405020304" pitchFamily="18" charset="0"/>
                <a:cs typeface="Times New Roman" panose="02020603050405020304" pitchFamily="18" charset="0"/>
              </a:rPr>
              <a:t>to classify data into various classes with accuracy and speed. </a:t>
            </a:r>
            <a:r>
              <a:rPr lang="en-GB"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Let </a:t>
            </a:r>
            <a:r>
              <a:rPr lang="en-GB" sz="2000" i="1" dirty="0" err="1">
                <a:latin typeface="Times New Roman" panose="02020603050405020304" pitchFamily="18" charset="0"/>
                <a:cs typeface="Times New Roman" panose="02020603050405020304" pitchFamily="18" charset="0"/>
              </a:rPr>
              <a:t>class</a:t>
            </a:r>
            <a:r>
              <a:rPr lang="en-GB" sz="2000" i="1" baseline="-25000" dirty="0" err="1">
                <a:latin typeface="Times New Roman" panose="02020603050405020304" pitchFamily="18" charset="0"/>
                <a:cs typeface="Times New Roman" panose="02020603050405020304" pitchFamily="18" charset="0"/>
              </a:rPr>
              <a:t>i</a:t>
            </a:r>
            <a:r>
              <a:rPr lang="en-GB" sz="2000" dirty="0">
                <a:latin typeface="Times New Roman" panose="02020603050405020304" pitchFamily="18" charset="0"/>
                <a:cs typeface="Times New Roman" panose="02020603050405020304" pitchFamily="18" charset="0"/>
              </a:rPr>
              <a:t> be diabetes risk group </a:t>
            </a:r>
            <a:r>
              <a:rPr lang="en-GB" sz="2000" i="1" dirty="0" err="1">
                <a:latin typeface="Times New Roman" panose="02020603050405020304" pitchFamily="18" charset="0"/>
                <a:cs typeface="Times New Roman" panose="02020603050405020304" pitchFamily="18" charset="0"/>
              </a:rPr>
              <a:t>i</a:t>
            </a:r>
            <a:r>
              <a:rPr lang="en-GB" sz="2000" dirty="0">
                <a:latin typeface="Times New Roman" panose="02020603050405020304" pitchFamily="18" charset="0"/>
                <a:cs typeface="Times New Roman" panose="02020603050405020304" pitchFamily="18" charset="0"/>
              </a:rPr>
              <a:t> and </a:t>
            </a:r>
            <a:r>
              <a:rPr lang="en-GB" sz="2000" i="1" dirty="0">
                <a:latin typeface="Times New Roman" panose="02020603050405020304" pitchFamily="18" charset="0"/>
                <a:cs typeface="Times New Roman" panose="02020603050405020304" pitchFamily="18" charset="0"/>
              </a:rPr>
              <a:t>V</a:t>
            </a:r>
            <a:r>
              <a:rPr lang="en-GB" sz="2000" dirty="0">
                <a:latin typeface="Times New Roman" panose="02020603050405020304" pitchFamily="18" charset="0"/>
                <a:cs typeface="Times New Roman" panose="02020603050405020304" pitchFamily="18" charset="0"/>
              </a:rPr>
              <a:t> be input variables that are used in a model and under the assumption of all variables are independent. </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To predict a class of diabetes risk, a model of Naive Bayes can be defined by</a:t>
            </a:r>
          </a:p>
          <a:p>
            <a:pPr algn="just">
              <a:buNone/>
            </a:pPr>
            <a:endParaRPr lang="en-GB" sz="2000" dirty="0"/>
          </a:p>
          <a:p>
            <a:pPr algn="just">
              <a:buNone/>
            </a:pPr>
            <a:endParaRPr lang="en-GB" sz="2000" dirty="0"/>
          </a:p>
          <a:p>
            <a:pPr algn="just">
              <a:buNone/>
            </a:pPr>
            <a:r>
              <a:rPr lang="en-GB" sz="2000" dirty="0"/>
              <a:t>	</a:t>
            </a:r>
          </a:p>
          <a:p>
            <a:pPr algn="just">
              <a:buNone/>
            </a:pPr>
            <a:r>
              <a:rPr lang="en-GB" sz="2000" dirty="0">
                <a:latin typeface="Times New Roman" panose="02020603050405020304" pitchFamily="18" charset="0"/>
                <a:cs typeface="Times New Roman" panose="02020603050405020304" pitchFamily="18" charset="0"/>
              </a:rPr>
              <a:t>where </a:t>
            </a:r>
            <a:r>
              <a:rPr lang="en-GB" sz="2000" i="1" dirty="0">
                <a:latin typeface="Times New Roman" panose="02020603050405020304" pitchFamily="18" charset="0"/>
                <a:cs typeface="Times New Roman" panose="02020603050405020304" pitchFamily="18" charset="0"/>
              </a:rPr>
              <a:t>P(</a:t>
            </a:r>
            <a:r>
              <a:rPr lang="en-GB" sz="2000" i="1" dirty="0" err="1">
                <a:latin typeface="Times New Roman" panose="02020603050405020304" pitchFamily="18" charset="0"/>
                <a:cs typeface="Times New Roman" panose="02020603050405020304" pitchFamily="18" charset="0"/>
              </a:rPr>
              <a:t>class</a:t>
            </a:r>
            <a:r>
              <a:rPr lang="en-GB" sz="2000" i="1" baseline="-25000" dirty="0" err="1">
                <a:latin typeface="Times New Roman" panose="02020603050405020304" pitchFamily="18" charset="0"/>
                <a:cs typeface="Times New Roman" panose="02020603050405020304" pitchFamily="18" charset="0"/>
              </a:rPr>
              <a:t>i</a:t>
            </a:r>
            <a:r>
              <a:rPr lang="en-GB" sz="2000" i="1" dirty="0" err="1">
                <a:latin typeface="Times New Roman" panose="02020603050405020304" pitchFamily="18" charset="0"/>
                <a:cs typeface="Times New Roman" panose="02020603050405020304" pitchFamily="18" charset="0"/>
              </a:rPr>
              <a:t>|V</a:t>
            </a:r>
            <a:r>
              <a:rPr lang="en-GB" sz="2000" i="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 a posterior probability of a training data set with variable </a:t>
            </a:r>
            <a:r>
              <a:rPr lang="en-GB" sz="2000" i="1" dirty="0">
                <a:latin typeface="Times New Roman" panose="02020603050405020304" pitchFamily="18" charset="0"/>
                <a:cs typeface="Times New Roman" panose="02020603050405020304" pitchFamily="18" charset="0"/>
              </a:rPr>
              <a:t>V</a:t>
            </a:r>
            <a:r>
              <a:rPr lang="en-GB" sz="2000" dirty="0">
                <a:latin typeface="Times New Roman" panose="02020603050405020304" pitchFamily="18" charset="0"/>
                <a:cs typeface="Times New Roman" panose="02020603050405020304" pitchFamily="18" charset="0"/>
              </a:rPr>
              <a:t> that will be </a:t>
            </a:r>
            <a:r>
              <a:rPr lang="en-GB" sz="2000" i="1" dirty="0" err="1">
                <a:latin typeface="Times New Roman" panose="02020603050405020304" pitchFamily="18" charset="0"/>
                <a:cs typeface="Times New Roman" panose="02020603050405020304" pitchFamily="18" charset="0"/>
              </a:rPr>
              <a:t>class</a:t>
            </a:r>
            <a:r>
              <a:rPr lang="en-GB" sz="2000" i="1" baseline="-25000" dirty="0" err="1">
                <a:latin typeface="Times New Roman" panose="02020603050405020304" pitchFamily="18" charset="0"/>
                <a:cs typeface="Times New Roman" panose="02020603050405020304" pitchFamily="18" charset="0"/>
              </a:rPr>
              <a:t>i</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P(</a:t>
            </a:r>
            <a:r>
              <a:rPr lang="en-GB" sz="2000" i="1" dirty="0" err="1">
                <a:latin typeface="Times New Roman" panose="02020603050405020304" pitchFamily="18" charset="0"/>
                <a:cs typeface="Times New Roman" panose="02020603050405020304" pitchFamily="18" charset="0"/>
              </a:rPr>
              <a:t>V|class</a:t>
            </a:r>
            <a:r>
              <a:rPr lang="en-GB" sz="2000" i="1" baseline="-25000" dirty="0" err="1">
                <a:latin typeface="Times New Roman" panose="02020603050405020304" pitchFamily="18" charset="0"/>
                <a:cs typeface="Times New Roman" panose="02020603050405020304" pitchFamily="18" charset="0"/>
              </a:rPr>
              <a:t>i</a:t>
            </a:r>
            <a:r>
              <a:rPr lang="en-GB" sz="2000" i="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 a likelihood of a training data set of </a:t>
            </a:r>
            <a:r>
              <a:rPr lang="en-GB" sz="2000" i="1" dirty="0" err="1">
                <a:latin typeface="Times New Roman" panose="02020603050405020304" pitchFamily="18" charset="0"/>
                <a:cs typeface="Times New Roman" panose="02020603050405020304" pitchFamily="18" charset="0"/>
              </a:rPr>
              <a:t>class</a:t>
            </a:r>
            <a:r>
              <a:rPr lang="en-GB" sz="2000" i="1" baseline="-25000" dirty="0" err="1">
                <a:latin typeface="Times New Roman" panose="02020603050405020304" pitchFamily="18" charset="0"/>
                <a:cs typeface="Times New Roman" panose="02020603050405020304" pitchFamily="18" charset="0"/>
              </a:rPr>
              <a:t>i</a:t>
            </a:r>
            <a:r>
              <a:rPr lang="en-GB" sz="2000" dirty="0">
                <a:latin typeface="Times New Roman" panose="02020603050405020304" pitchFamily="18" charset="0"/>
                <a:cs typeface="Times New Roman" panose="02020603050405020304" pitchFamily="18" charset="0"/>
              </a:rPr>
              <a:t> and variable </a:t>
            </a:r>
            <a:r>
              <a:rPr lang="en-GB" sz="2000" i="1" dirty="0">
                <a:latin typeface="Times New Roman" panose="02020603050405020304" pitchFamily="18" charset="0"/>
                <a:cs typeface="Times New Roman" panose="02020603050405020304" pitchFamily="18" charset="0"/>
              </a:rPr>
              <a:t>V</a:t>
            </a:r>
            <a:r>
              <a:rPr lang="en-GB" sz="2000" dirty="0">
                <a:latin typeface="Times New Roman" panose="02020603050405020304" pitchFamily="18" charset="0"/>
                <a:cs typeface="Times New Roman" panose="02020603050405020304" pitchFamily="18" charset="0"/>
              </a:rPr>
              <a:t> where </a:t>
            </a:r>
            <a:r>
              <a:rPr lang="en-GB" sz="2000" i="1" dirty="0">
                <a:latin typeface="Times New Roman" panose="02020603050405020304" pitchFamily="18" charset="0"/>
                <a:cs typeface="Times New Roman" panose="02020603050405020304" pitchFamily="18" charset="0"/>
              </a:rPr>
              <a:t>V</a:t>
            </a:r>
            <a:r>
              <a:rPr lang="en-GB" sz="2000" dirty="0">
                <a:latin typeface="Times New Roman" panose="02020603050405020304" pitchFamily="18" charset="0"/>
                <a:cs typeface="Times New Roman" panose="02020603050405020304" pitchFamily="18" charset="0"/>
              </a:rPr>
              <a:t> is equal to                          </a:t>
            </a:r>
            <a:r>
              <a:rPr lang="en-GB" sz="2000" i="1" dirty="0">
                <a:latin typeface="Times New Roman" panose="02020603050405020304" pitchFamily="18" charset="0"/>
                <a:cs typeface="Times New Roman" panose="02020603050405020304" pitchFamily="18" charset="0"/>
              </a:rPr>
              <a:t>P(</a:t>
            </a:r>
            <a:r>
              <a:rPr lang="en-GB" sz="2000" i="1" dirty="0" err="1">
                <a:latin typeface="Times New Roman" panose="02020603050405020304" pitchFamily="18" charset="0"/>
                <a:cs typeface="Times New Roman" panose="02020603050405020304" pitchFamily="18" charset="0"/>
              </a:rPr>
              <a:t>class</a:t>
            </a:r>
            <a:r>
              <a:rPr lang="en-GB" sz="2000" i="1" baseline="-25000" dirty="0" err="1">
                <a:latin typeface="Times New Roman" panose="02020603050405020304" pitchFamily="18" charset="0"/>
                <a:cs typeface="Times New Roman" panose="02020603050405020304" pitchFamily="18" charset="0"/>
              </a:rPr>
              <a:t>i</a:t>
            </a:r>
            <a:r>
              <a:rPr lang="en-GB" sz="2000" i="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 a probability of diabetes risk group</a:t>
            </a:r>
            <a:r>
              <a:rPr lang="en-GB" sz="2000" i="1" dirty="0">
                <a:latin typeface="Times New Roman" panose="02020603050405020304" pitchFamily="18" charset="0"/>
                <a:cs typeface="Times New Roman" panose="02020603050405020304" pitchFamily="18" charset="0"/>
              </a:rPr>
              <a:t> </a:t>
            </a:r>
            <a:r>
              <a:rPr lang="en-GB" sz="2000" i="1"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a:t>
            </a:r>
          </a:p>
        </p:txBody>
      </p:sp>
      <p:graphicFrame>
        <p:nvGraphicFramePr>
          <p:cNvPr id="30722" name="Object 2"/>
          <p:cNvGraphicFramePr>
            <a:graphicFrameLocks noChangeAspect="1"/>
          </p:cNvGraphicFramePr>
          <p:nvPr>
            <p:extLst>
              <p:ext uri="{D42A27DB-BD31-4B8C-83A1-F6EECF244321}">
                <p14:modId xmlns:p14="http://schemas.microsoft.com/office/powerpoint/2010/main" val="4254311516"/>
              </p:ext>
            </p:extLst>
          </p:nvPr>
        </p:nvGraphicFramePr>
        <p:xfrm>
          <a:off x="2507413" y="3412588"/>
          <a:ext cx="4214842" cy="772354"/>
        </p:xfrm>
        <a:graphic>
          <a:graphicData uri="http://schemas.openxmlformats.org/presentationml/2006/ole">
            <mc:AlternateContent xmlns:mc="http://schemas.openxmlformats.org/markup-compatibility/2006">
              <mc:Choice xmlns:v="urn:schemas-microsoft-com:vml" Requires="v">
                <p:oleObj name="Equation" r:id="rId2" imgW="2425680" imgH="444240" progId="Equation.3">
                  <p:embed/>
                </p:oleObj>
              </mc:Choice>
              <mc:Fallback>
                <p:oleObj name="Equation" r:id="rId2" imgW="2425680" imgH="444240" progId="Equation.3">
                  <p:embed/>
                  <p:pic>
                    <p:nvPicPr>
                      <p:cNvPr id="3072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413" y="3412588"/>
                        <a:ext cx="4214842" cy="772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3" name="Object 3"/>
          <p:cNvGraphicFramePr>
            <a:graphicFrameLocks noChangeAspect="1"/>
          </p:cNvGraphicFramePr>
          <p:nvPr>
            <p:extLst>
              <p:ext uri="{D42A27DB-BD31-4B8C-83A1-F6EECF244321}">
                <p14:modId xmlns:p14="http://schemas.microsoft.com/office/powerpoint/2010/main" val="1548115713"/>
              </p:ext>
            </p:extLst>
          </p:nvPr>
        </p:nvGraphicFramePr>
        <p:xfrm>
          <a:off x="3805210" y="4768862"/>
          <a:ext cx="2047875" cy="374650"/>
        </p:xfrm>
        <a:graphic>
          <a:graphicData uri="http://schemas.openxmlformats.org/presentationml/2006/ole">
            <mc:AlternateContent xmlns:mc="http://schemas.openxmlformats.org/markup-compatibility/2006">
              <mc:Choice xmlns:v="urn:schemas-microsoft-com:vml" Requires="v">
                <p:oleObj name="Equation" r:id="rId4" imgW="1091880" imgH="215640" progId="Equation.3">
                  <p:embed/>
                </p:oleObj>
              </mc:Choice>
              <mc:Fallback>
                <p:oleObj name="Equation" r:id="rId4" imgW="1091880" imgH="215640" progId="Equation.3">
                  <p:embed/>
                  <p:pic>
                    <p:nvPicPr>
                      <p:cNvPr id="307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210" y="4768862"/>
                        <a:ext cx="2047875"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160"/>
            <a:ext cx="8229240" cy="819840"/>
          </a:xfrm>
        </p:spPr>
        <p:txBody>
          <a:bodyPr/>
          <a:lstStyle/>
          <a:p>
            <a:pPr algn="ctr"/>
            <a:r>
              <a:rPr lang="en-GB" sz="4400" b="1" dirty="0">
                <a:solidFill>
                  <a:schemeClr val="tx1"/>
                </a:solidFill>
                <a:effectLst>
                  <a:outerShdw blurRad="38100" dist="38100" dir="2700000" algn="tl">
                    <a:srgbClr val="000000">
                      <a:alpha val="43137"/>
                    </a:srgbClr>
                  </a:outerShdw>
                </a:effectLst>
              </a:rPr>
              <a:t>Continued..</a:t>
            </a:r>
          </a:p>
        </p:txBody>
      </p:sp>
      <p:sp>
        <p:nvSpPr>
          <p:cNvPr id="3" name="Content Placeholder 2"/>
          <p:cNvSpPr>
            <a:spLocks noGrp="1"/>
          </p:cNvSpPr>
          <p:nvPr>
            <p:ph idx="4294967295"/>
          </p:nvPr>
        </p:nvSpPr>
        <p:spPr>
          <a:xfrm>
            <a:off x="457200" y="1600200"/>
            <a:ext cx="8229600" cy="4525963"/>
          </a:xfrm>
          <a:prstGeom prst="rect">
            <a:avLst/>
          </a:prstGeom>
        </p:spPr>
        <p:style>
          <a:lnRef idx="1">
            <a:schemeClr val="accent6"/>
          </a:lnRef>
          <a:fillRef idx="2">
            <a:schemeClr val="accent6"/>
          </a:fillRef>
          <a:effectRef idx="1">
            <a:schemeClr val="accent6"/>
          </a:effectRef>
          <a:fontRef idx="minor">
            <a:schemeClr val="dk1"/>
          </a:fontRef>
        </p:style>
        <p:txBody>
          <a:bodyPr/>
          <a:lstStyle/>
          <a:p>
            <a:r>
              <a:rPr lang="en-GB" sz="2000" dirty="0">
                <a:latin typeface="Times New Roman" panose="02020603050405020304" pitchFamily="18" charset="0"/>
                <a:cs typeface="Times New Roman" panose="02020603050405020304" pitchFamily="18" charset="0"/>
              </a:rPr>
              <a:t>The above model can be written as</a:t>
            </a:r>
          </a:p>
          <a:p>
            <a:endParaRPr lang="en-GB" sz="2000" dirty="0"/>
          </a:p>
          <a:p>
            <a:endParaRPr lang="en-GB" sz="2000" dirty="0"/>
          </a:p>
          <a:p>
            <a:pPr>
              <a:buNone/>
            </a:pPr>
            <a:r>
              <a:rPr lang="en-GB" sz="2000" dirty="0"/>
              <a:t>	</a:t>
            </a:r>
          </a:p>
          <a:p>
            <a:pPr algn="just">
              <a:buNone/>
            </a:pPr>
            <a:r>
              <a:rPr lang="en-GB" sz="2000" dirty="0">
                <a:latin typeface="Times New Roman" panose="02020603050405020304" pitchFamily="18" charset="0"/>
                <a:cs typeface="Times New Roman" panose="02020603050405020304" pitchFamily="18" charset="0"/>
              </a:rPr>
              <a:t>Hence, the prediction class will be </a:t>
            </a:r>
            <a:r>
              <a:rPr lang="en-GB" sz="2000" i="1" dirty="0" err="1">
                <a:latin typeface="Times New Roman" panose="02020603050405020304" pitchFamily="18" charset="0"/>
                <a:cs typeface="Times New Roman" panose="02020603050405020304" pitchFamily="18" charset="0"/>
              </a:rPr>
              <a:t>class</a:t>
            </a:r>
            <a:r>
              <a:rPr lang="en-GB" sz="2000" i="1" baseline="-25000" dirty="0" err="1">
                <a:latin typeface="Times New Roman" panose="02020603050405020304" pitchFamily="18" charset="0"/>
                <a:cs typeface="Times New Roman" panose="02020603050405020304" pitchFamily="18" charset="0"/>
              </a:rPr>
              <a:t>i</a:t>
            </a:r>
            <a:r>
              <a:rPr lang="en-GB" sz="2000" dirty="0">
                <a:latin typeface="Times New Roman" panose="02020603050405020304" pitchFamily="18" charset="0"/>
                <a:cs typeface="Times New Roman" panose="02020603050405020304" pitchFamily="18" charset="0"/>
              </a:rPr>
              <a:t> when it gives the highest value of </a:t>
            </a:r>
            <a:r>
              <a:rPr lang="en-GB" sz="2000" i="1" dirty="0">
                <a:latin typeface="Times New Roman" panose="02020603050405020304" pitchFamily="18" charset="0"/>
                <a:cs typeface="Times New Roman" panose="02020603050405020304" pitchFamily="18" charset="0"/>
              </a:rPr>
              <a:t>P(</a:t>
            </a:r>
            <a:r>
              <a:rPr lang="en-GB" sz="2000" i="1" dirty="0" err="1">
                <a:latin typeface="Times New Roman" panose="02020603050405020304" pitchFamily="18" charset="0"/>
                <a:cs typeface="Times New Roman" panose="02020603050405020304" pitchFamily="18" charset="0"/>
              </a:rPr>
              <a:t>class</a:t>
            </a:r>
            <a:r>
              <a:rPr lang="en-GB" sz="2000" i="1" baseline="-25000" dirty="0" err="1">
                <a:latin typeface="Times New Roman" panose="02020603050405020304" pitchFamily="18" charset="0"/>
                <a:cs typeface="Times New Roman" panose="02020603050405020304" pitchFamily="18" charset="0"/>
              </a:rPr>
              <a:t>i</a:t>
            </a:r>
            <a:r>
              <a:rPr lang="en-GB" sz="2000" i="1" dirty="0">
                <a:latin typeface="Times New Roman" panose="02020603050405020304" pitchFamily="18" charset="0"/>
                <a:cs typeface="Times New Roman" panose="02020603050405020304" pitchFamily="18" charset="0"/>
              </a:rPr>
              <a:t> |V).</a:t>
            </a:r>
          </a:p>
          <a:p>
            <a:pPr>
              <a:buNone/>
            </a:pPr>
            <a:endParaRPr lang="en-GB" dirty="0"/>
          </a:p>
        </p:txBody>
      </p:sp>
      <p:graphicFrame>
        <p:nvGraphicFramePr>
          <p:cNvPr id="31746" name="Object 2"/>
          <p:cNvGraphicFramePr>
            <a:graphicFrameLocks noChangeAspect="1"/>
          </p:cNvGraphicFramePr>
          <p:nvPr/>
        </p:nvGraphicFramePr>
        <p:xfrm>
          <a:off x="1071538" y="2071678"/>
          <a:ext cx="6731938" cy="642942"/>
        </p:xfrm>
        <a:graphic>
          <a:graphicData uri="http://schemas.openxmlformats.org/presentationml/2006/ole">
            <mc:AlternateContent xmlns:mc="http://schemas.openxmlformats.org/markup-compatibility/2006">
              <mc:Choice xmlns:v="urn:schemas-microsoft-com:vml" Requires="v">
                <p:oleObj name="Equation" r:id="rId2" imgW="4597200" imgH="444240" progId="Equation.3">
                  <p:embed/>
                </p:oleObj>
              </mc:Choice>
              <mc:Fallback>
                <p:oleObj name="Equation" r:id="rId2" imgW="4597200" imgH="444240" progId="Equation.3">
                  <p:embed/>
                  <p:pic>
                    <p:nvPicPr>
                      <p:cNvPr id="3174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38" y="2071678"/>
                        <a:ext cx="6731938" cy="64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160"/>
            <a:ext cx="8229240" cy="819840"/>
          </a:xfrm>
        </p:spPr>
        <p:txBody>
          <a:bodyPr/>
          <a:lstStyle/>
          <a:p>
            <a:pPr algn="ctr"/>
            <a:r>
              <a:rPr lang="en-GB" sz="4400" b="1" dirty="0">
                <a:solidFill>
                  <a:schemeClr val="tx1"/>
                </a:solidFill>
                <a:effectLst>
                  <a:outerShdw blurRad="38100" dist="38100" dir="2700000" algn="tl">
                    <a:srgbClr val="000000">
                      <a:alpha val="43137"/>
                    </a:srgbClr>
                  </a:outerShdw>
                </a:effectLst>
              </a:rPr>
              <a:t>Continued..</a:t>
            </a:r>
          </a:p>
        </p:txBody>
      </p:sp>
      <p:sp>
        <p:nvSpPr>
          <p:cNvPr id="5" name="Rectangle 3">
            <a:extLst>
              <a:ext uri="{FF2B5EF4-FFF2-40B4-BE49-F238E27FC236}">
                <a16:creationId xmlns:a16="http://schemas.microsoft.com/office/drawing/2014/main" id="{B06816E6-3702-4DFC-94EE-9AAB6CB27993}"/>
              </a:ext>
            </a:extLst>
          </p:cNvPr>
          <p:cNvSpPr txBox="1">
            <a:spLocks noChangeArrowheads="1"/>
          </p:cNvSpPr>
          <p:nvPr/>
        </p:nvSpPr>
        <p:spPr>
          <a:xfrm>
            <a:off x="762000" y="1600200"/>
            <a:ext cx="8229240" cy="3977280"/>
          </a:xfrm>
          <a:prstGeom prst="rect">
            <a:avLst/>
          </a:prstGeom>
        </p:spPr>
        <p:style>
          <a:lnRef idx="1">
            <a:schemeClr val="accent5"/>
          </a:lnRef>
          <a:fillRef idx="2">
            <a:schemeClr val="accent5"/>
          </a:fillRef>
          <a:effectRef idx="1">
            <a:schemeClr val="accent5"/>
          </a:effectRef>
          <a:fontRef idx="minor">
            <a:schemeClr val="dk1"/>
          </a:fontRef>
        </p:style>
        <p:txBody>
          <a:bodyPr/>
          <a:lstStyle/>
          <a:p>
            <a:pPr marL="342900" indent="-342900">
              <a:lnSpc>
                <a:spcPct val="90000"/>
              </a:lnSpc>
              <a:buFont typeface="Arial" panose="020B0604020202020204" pitchFamily="34" charset="0"/>
              <a:buChar char="•"/>
            </a:pPr>
            <a:r>
              <a:rPr lang="en-US" altLang="en-US" sz="2400" b="1" kern="0" dirty="0">
                <a:solidFill>
                  <a:sysClr val="windowText" lastClr="000000"/>
                </a:solidFill>
                <a:latin typeface="Times New Roman" panose="02020603050405020304" pitchFamily="18" charset="0"/>
                <a:cs typeface="Times New Roman" panose="02020603050405020304" pitchFamily="18" charset="0"/>
              </a:rPr>
              <a:t>Spam Classification</a:t>
            </a:r>
          </a:p>
          <a:p>
            <a:pPr marL="0" lvl="1">
              <a:lnSpc>
                <a:spcPct val="90000"/>
              </a:lnSpc>
            </a:pPr>
            <a:r>
              <a:rPr lang="en-US" altLang="en-US" sz="2400" kern="0" dirty="0">
                <a:solidFill>
                  <a:sysClr val="windowText" lastClr="000000"/>
                </a:solidFill>
                <a:latin typeface="Times New Roman" panose="02020603050405020304" pitchFamily="18" charset="0"/>
                <a:cs typeface="Times New Roman" panose="02020603050405020304" pitchFamily="18" charset="0"/>
              </a:rPr>
              <a:t>Given an email, predict whether it is spam or not</a:t>
            </a:r>
          </a:p>
          <a:p>
            <a:pPr marL="0" lvl="1">
              <a:lnSpc>
                <a:spcPct val="90000"/>
              </a:lnSpc>
            </a:pPr>
            <a:endParaRPr lang="en-US" altLang="en-US" sz="2400" kern="0" dirty="0">
              <a:solidFill>
                <a:sysClr val="windowText" lastClr="000000"/>
              </a:solidFill>
              <a:latin typeface="Times New Roman" panose="02020603050405020304" pitchFamily="18" charset="0"/>
              <a:cs typeface="Times New Roman" panose="02020603050405020304" pitchFamily="18" charset="0"/>
            </a:endParaRPr>
          </a:p>
          <a:p>
            <a:pPr marL="342900" indent="-342900">
              <a:lnSpc>
                <a:spcPct val="90000"/>
              </a:lnSpc>
              <a:buFont typeface="Arial" panose="020B0604020202020204" pitchFamily="34" charset="0"/>
              <a:buChar char="•"/>
            </a:pPr>
            <a:r>
              <a:rPr lang="en-US" altLang="en-US" sz="2400" b="1" kern="0" dirty="0">
                <a:solidFill>
                  <a:sysClr val="windowText" lastClr="000000"/>
                </a:solidFill>
                <a:latin typeface="Times New Roman" panose="02020603050405020304" pitchFamily="18" charset="0"/>
                <a:cs typeface="Times New Roman" panose="02020603050405020304" pitchFamily="18" charset="0"/>
              </a:rPr>
              <a:t>Medical Diagnosis</a:t>
            </a:r>
          </a:p>
          <a:p>
            <a:pPr marL="0" lvl="1">
              <a:lnSpc>
                <a:spcPct val="90000"/>
              </a:lnSpc>
            </a:pPr>
            <a:r>
              <a:rPr lang="en-US" altLang="en-US" sz="2400" kern="0" dirty="0">
                <a:solidFill>
                  <a:sysClr val="windowText" lastClr="000000"/>
                </a:solidFill>
                <a:latin typeface="Times New Roman" panose="02020603050405020304" pitchFamily="18" charset="0"/>
                <a:cs typeface="Times New Roman" panose="02020603050405020304" pitchFamily="18" charset="0"/>
              </a:rPr>
              <a:t>Given a list of symptoms, predict whether a patient has disease X or not</a:t>
            </a:r>
          </a:p>
          <a:p>
            <a:pPr marL="0" lvl="1">
              <a:lnSpc>
                <a:spcPct val="90000"/>
              </a:lnSpc>
            </a:pPr>
            <a:endParaRPr lang="en-US" altLang="en-US" sz="2400" kern="0" dirty="0">
              <a:solidFill>
                <a:sysClr val="windowText" lastClr="000000"/>
              </a:solidFill>
              <a:latin typeface="Times New Roman" panose="02020603050405020304" pitchFamily="18" charset="0"/>
              <a:cs typeface="Times New Roman" panose="02020603050405020304" pitchFamily="18" charset="0"/>
            </a:endParaRPr>
          </a:p>
          <a:p>
            <a:pPr marL="342900" indent="-342900">
              <a:lnSpc>
                <a:spcPct val="90000"/>
              </a:lnSpc>
              <a:buFont typeface="Arial" panose="020B0604020202020204" pitchFamily="34" charset="0"/>
              <a:buChar char="•"/>
            </a:pPr>
            <a:r>
              <a:rPr lang="en-US" altLang="en-US" sz="2400" b="1" kern="0" dirty="0">
                <a:solidFill>
                  <a:sysClr val="windowText" lastClr="000000"/>
                </a:solidFill>
                <a:latin typeface="Times New Roman" panose="02020603050405020304" pitchFamily="18" charset="0"/>
                <a:cs typeface="Times New Roman" panose="02020603050405020304" pitchFamily="18" charset="0"/>
              </a:rPr>
              <a:t>Weather</a:t>
            </a:r>
          </a:p>
          <a:p>
            <a:pPr marL="0" lvl="1">
              <a:lnSpc>
                <a:spcPct val="90000"/>
              </a:lnSpc>
            </a:pPr>
            <a:r>
              <a:rPr lang="en-US" altLang="en-US" sz="2400" kern="0" dirty="0">
                <a:solidFill>
                  <a:sysClr val="windowText" lastClr="000000"/>
                </a:solidFill>
                <a:latin typeface="Times New Roman" panose="02020603050405020304" pitchFamily="18" charset="0"/>
                <a:cs typeface="Times New Roman" panose="02020603050405020304" pitchFamily="18" charset="0"/>
              </a:rPr>
              <a:t>Based on temperature, humidity, etc.… predict if it will rain tomorrow</a:t>
            </a:r>
          </a:p>
        </p:txBody>
      </p:sp>
    </p:spTree>
    <p:extLst>
      <p:ext uri="{BB962C8B-B14F-4D97-AF65-F5344CB8AC3E}">
        <p14:creationId xmlns:p14="http://schemas.microsoft.com/office/powerpoint/2010/main" val="998734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TextShape 1"/>
          <p:cNvSpPr txBox="1"/>
          <p:nvPr/>
        </p:nvSpPr>
        <p:spPr>
          <a:xfrm>
            <a:off x="457200" y="704160"/>
            <a:ext cx="8229240" cy="1142640"/>
          </a:xfrm>
          <a:prstGeom prst="rect">
            <a:avLst/>
          </a:prstGeom>
          <a:noFill/>
          <a:ln>
            <a:noFill/>
          </a:ln>
        </p:spPr>
        <p:txBody>
          <a:bodyPr lIns="0" tIns="45000" rIns="0" bIns="0" anchor="b"/>
          <a:lstStyle/>
          <a:p>
            <a:endParaRPr lang="en-US" sz="2400" b="0" strike="noStrike" spc="-1">
              <a:solidFill>
                <a:srgbClr val="000000"/>
              </a:solidFill>
              <a:uFill>
                <a:solidFill>
                  <a:srgbClr val="FFFFFF"/>
                </a:solidFill>
              </a:uFill>
              <a:latin typeface="Times New Roman"/>
            </a:endParaRPr>
          </a:p>
        </p:txBody>
      </p:sp>
      <p:sp>
        <p:nvSpPr>
          <p:cNvPr id="645" name="TextShape 2"/>
          <p:cNvSpPr txBox="1"/>
          <p:nvPr/>
        </p:nvSpPr>
        <p:spPr>
          <a:xfrm>
            <a:off x="457200" y="1935360"/>
            <a:ext cx="8229240" cy="4388760"/>
          </a:xfrm>
          <a:prstGeom prst="rect">
            <a:avLst/>
          </a:prstGeom>
          <a:noFill/>
          <a:ln>
            <a:noFill/>
          </a:ln>
        </p:spPr>
        <p:txBody>
          <a:bodyPr lIns="90000" tIns="45000" rIns="90000" bIns="45000"/>
          <a:lstStyle/>
          <a:p>
            <a:endParaRPr lang="en-US" sz="2600" b="0" strike="noStrike" spc="-1">
              <a:solidFill>
                <a:srgbClr val="000000"/>
              </a:solidFill>
              <a:uFill>
                <a:solidFill>
                  <a:srgbClr val="FFFFFF"/>
                </a:solidFill>
              </a:uFill>
              <a:latin typeface="Constantia"/>
            </a:endParaRPr>
          </a:p>
        </p:txBody>
      </p:sp>
      <p:sp>
        <p:nvSpPr>
          <p:cNvPr id="646" name="TextShape 3"/>
          <p:cNvSpPr txBox="1"/>
          <p:nvPr/>
        </p:nvSpPr>
        <p:spPr>
          <a:xfrm>
            <a:off x="7924680" y="6356520"/>
            <a:ext cx="761760" cy="364680"/>
          </a:xfrm>
          <a:prstGeom prst="rect">
            <a:avLst/>
          </a:prstGeom>
          <a:noFill/>
          <a:ln>
            <a:noFill/>
          </a:ln>
        </p:spPr>
        <p:txBody>
          <a:bodyPr lIns="0" tIns="0" rIns="0" bIns="0" anchor="b"/>
          <a:lstStyle/>
          <a:p>
            <a:pPr algn="r">
              <a:lnSpc>
                <a:spcPct val="100000"/>
              </a:lnSpc>
            </a:pPr>
            <a:fld id="{CB8BE499-736A-4F67-B852-4CC35A083855}" type="slidenum">
              <a:rPr lang="en-IN" sz="1200" b="0" strike="noStrike" spc="-1">
                <a:solidFill>
                  <a:srgbClr val="1D4577"/>
                </a:solidFill>
                <a:uFill>
                  <a:solidFill>
                    <a:srgbClr val="FFFFFF"/>
                  </a:solidFill>
                </a:uFill>
                <a:latin typeface="Times New Roman"/>
              </a:rPr>
              <a:pPr algn="r">
                <a:lnSpc>
                  <a:spcPct val="100000"/>
                </a:lnSpc>
              </a:pPr>
              <a:t>48</a:t>
            </a:fld>
            <a:endParaRPr lang="en-IN" sz="1400" b="0" strike="noStrike" spc="-1">
              <a:solidFill>
                <a:srgbClr val="000000"/>
              </a:solidFill>
              <a:uFill>
                <a:solidFill>
                  <a:srgbClr val="FFFFFF"/>
                </a:solidFill>
              </a:uFill>
              <a:latin typeface="Times New Roman"/>
            </a:endParaRPr>
          </a:p>
        </p:txBody>
      </p:sp>
      <p:pic>
        <p:nvPicPr>
          <p:cNvPr id="647" name="Picture 3"/>
          <p:cNvPicPr/>
          <p:nvPr/>
        </p:nvPicPr>
        <p:blipFill>
          <a:blip r:embed="rId2"/>
          <a:stretch/>
        </p:blipFill>
        <p:spPr>
          <a:xfrm>
            <a:off x="0" y="0"/>
            <a:ext cx="9143640" cy="6857640"/>
          </a:xfrm>
          <a:prstGeom prst="rect">
            <a:avLst/>
          </a:prstGeom>
          <a:ln w="9360">
            <a:noFill/>
          </a:ln>
        </p:spPr>
      </p:pic>
      <p:sp>
        <p:nvSpPr>
          <p:cNvPr id="648" name="TextShape 4"/>
          <p:cNvSpPr txBox="1"/>
          <p:nvPr/>
        </p:nvSpPr>
        <p:spPr>
          <a:xfrm>
            <a:off x="2666880" y="6356520"/>
            <a:ext cx="3352320" cy="364680"/>
          </a:xfrm>
          <a:prstGeom prst="rect">
            <a:avLst/>
          </a:prstGeom>
          <a:noFill/>
          <a:ln>
            <a:noFill/>
          </a:ln>
        </p:spPr>
        <p:txBody>
          <a:bodyPr lIns="0" tIns="0" rIns="0" bIns="0" anchor="b"/>
          <a:lstStyle/>
          <a:p>
            <a:pPr>
              <a:lnSpc>
                <a:spcPct val="100000"/>
              </a:lnSpc>
            </a:pPr>
            <a:r>
              <a:rPr lang="en-IN" sz="1200" b="0" strike="noStrike" spc="-1">
                <a:solidFill>
                  <a:srgbClr val="1D4577"/>
                </a:solidFill>
                <a:uFill>
                  <a:solidFill>
                    <a:srgbClr val="FFFFFF"/>
                  </a:solidFill>
                </a:uFill>
                <a:latin typeface="Times New Roman"/>
              </a:rPr>
              <a:t>UMESH GUPTA-NITAP</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304920" y="1828800"/>
            <a:ext cx="8610120" cy="4525560"/>
          </a:xfrm>
          <a:prstGeom prst="rect">
            <a:avLst/>
          </a:prstGeom>
          <a:solidFill>
            <a:srgbClr val="D9D9D9"/>
          </a:solidFill>
          <a:ln>
            <a:noFill/>
          </a:ln>
        </p:spPr>
        <p:txBody>
          <a:bodyPr lIns="90000" tIns="45000" rIns="90000" bIns="45000"/>
          <a:lstStyle/>
          <a:p>
            <a:pPr marL="274320" indent="-273960" algn="ctr">
              <a:lnSpc>
                <a:spcPct val="100000"/>
              </a:lnSpc>
            </a:pPr>
            <a:r>
              <a:rPr lang="en-US" sz="6000" b="0" strike="noStrike" spc="-1" dirty="0">
                <a:solidFill>
                  <a:srgbClr val="0000FF"/>
                </a:solidFill>
                <a:uFill>
                  <a:solidFill>
                    <a:srgbClr val="FFFFFF"/>
                  </a:solidFill>
                </a:uFill>
                <a:latin typeface="Constantia"/>
              </a:rPr>
              <a:t>y = f(</a:t>
            </a:r>
            <a:r>
              <a:rPr lang="en-US" sz="6000" b="1" strike="noStrike" spc="-1" dirty="0">
                <a:solidFill>
                  <a:srgbClr val="0000FF"/>
                </a:solidFill>
                <a:uFill>
                  <a:solidFill>
                    <a:srgbClr val="FFFFFF"/>
                  </a:solidFill>
                </a:uFill>
                <a:latin typeface="Constantia"/>
              </a:rPr>
              <a:t>x</a:t>
            </a:r>
            <a:r>
              <a:rPr lang="en-US" sz="6000" b="0" strike="noStrike" spc="-1" dirty="0">
                <a:solidFill>
                  <a:srgbClr val="0000FF"/>
                </a:solidFill>
                <a:uFill>
                  <a:solidFill>
                    <a:srgbClr val="FFFFFF"/>
                  </a:solidFill>
                </a:uFill>
                <a:latin typeface="Constantia"/>
              </a:rPr>
              <a:t>)</a:t>
            </a:r>
            <a:endParaRPr lang="en-US" sz="2600" b="0" strike="noStrike" spc="-1" dirty="0">
              <a:solidFill>
                <a:srgbClr val="000000"/>
              </a:solidFill>
              <a:uFill>
                <a:solidFill>
                  <a:srgbClr val="FFFFFF"/>
                </a:solidFill>
              </a:uFill>
              <a:latin typeface="Constantia"/>
            </a:endParaRPr>
          </a:p>
          <a:p>
            <a:pPr marL="274320" indent="-273960">
              <a:lnSpc>
                <a:spcPct val="100000"/>
              </a:lnSpc>
            </a:pPr>
            <a:endParaRPr lang="en-US" sz="2600" b="0" strike="noStrike" spc="-1" dirty="0">
              <a:solidFill>
                <a:srgbClr val="000000"/>
              </a:solidFill>
              <a:uFill>
                <a:solidFill>
                  <a:srgbClr val="FFFFFF"/>
                </a:solidFill>
              </a:uFill>
              <a:latin typeface="Constantia"/>
            </a:endParaRPr>
          </a:p>
          <a:p>
            <a:pPr marL="274320" indent="-273960">
              <a:lnSpc>
                <a:spcPct val="100000"/>
              </a:lnSpc>
            </a:pPr>
            <a:endParaRPr lang="en-US" sz="2600" b="0" strike="noStrike" spc="-1" dirty="0">
              <a:solidFill>
                <a:srgbClr val="000000"/>
              </a:solidFill>
              <a:uFill>
                <a:solidFill>
                  <a:srgbClr val="FFFFFF"/>
                </a:solidFill>
              </a:uFill>
              <a:latin typeface="Constantia"/>
            </a:endParaRPr>
          </a:p>
          <a:p>
            <a:pPr marL="274320" indent="-273960">
              <a:lnSpc>
                <a:spcPct val="100000"/>
              </a:lnSpc>
            </a:pPr>
            <a:r>
              <a:rPr lang="en-US" sz="2600" b="0" strike="noStrike" spc="-1" dirty="0">
                <a:solidFill>
                  <a:srgbClr val="000000"/>
                </a:solidFill>
                <a:uFill>
                  <a:solidFill>
                    <a:srgbClr val="FFFFFF"/>
                  </a:solidFill>
                </a:uFill>
                <a:latin typeface="Constantia"/>
              </a:rPr>
              <a:t>
</a:t>
            </a:r>
          </a:p>
          <a:p>
            <a:pPr marL="274320" indent="-273960">
              <a:lnSpc>
                <a:spcPct val="100000"/>
              </a:lnSpc>
              <a:buClr>
                <a:srgbClr val="9BBB59"/>
              </a:buClr>
              <a:buSzPct val="95000"/>
              <a:buFont typeface="Wingdings 2" charset="2"/>
              <a:buChar char=""/>
            </a:pPr>
            <a:r>
              <a:rPr lang="en-US" sz="2400" b="1" strike="noStrike" spc="-1" dirty="0">
                <a:solidFill>
                  <a:srgbClr val="000000"/>
                </a:solidFill>
                <a:uFill>
                  <a:solidFill>
                    <a:srgbClr val="FFFFFF"/>
                  </a:solidFill>
                </a:uFill>
                <a:latin typeface="Constantia"/>
              </a:rPr>
              <a:t>Training: </a:t>
            </a:r>
            <a:r>
              <a:rPr lang="en-US" sz="2400" b="0" strike="noStrike" spc="-1" dirty="0">
                <a:solidFill>
                  <a:srgbClr val="000000"/>
                </a:solidFill>
                <a:uFill>
                  <a:solidFill>
                    <a:srgbClr val="FFFFFF"/>
                  </a:solidFill>
                </a:uFill>
                <a:latin typeface="Constantia"/>
              </a:rPr>
              <a:t>given a </a:t>
            </a:r>
            <a:r>
              <a:rPr lang="en-US" sz="2400" b="0" i="1" strike="noStrike" spc="-1" dirty="0">
                <a:solidFill>
                  <a:srgbClr val="000000"/>
                </a:solidFill>
                <a:uFill>
                  <a:solidFill>
                    <a:srgbClr val="FFFFFF"/>
                  </a:solidFill>
                </a:uFill>
                <a:latin typeface="Constantia"/>
              </a:rPr>
              <a:t>training set </a:t>
            </a:r>
            <a:r>
              <a:rPr lang="en-US" sz="2400" b="0" strike="noStrike" spc="-1" dirty="0">
                <a:solidFill>
                  <a:srgbClr val="000000"/>
                </a:solidFill>
                <a:uFill>
                  <a:solidFill>
                    <a:srgbClr val="FFFFFF"/>
                  </a:solidFill>
                </a:uFill>
                <a:latin typeface="Constantia"/>
              </a:rPr>
              <a:t>of labeled examples</a:t>
            </a:r>
            <a:r>
              <a:rPr lang="en-US" sz="2400" b="0" i="1" strike="noStrike" spc="-1" dirty="0">
                <a:solidFill>
                  <a:srgbClr val="000000"/>
                </a:solidFill>
                <a:uFill>
                  <a:solidFill>
                    <a:srgbClr val="FFFFFF"/>
                  </a:solidFill>
                </a:uFill>
                <a:latin typeface="Constantia"/>
              </a:rPr>
              <a:t> </a:t>
            </a:r>
            <a:r>
              <a:rPr lang="en-US" sz="2400" b="0" strike="noStrike" spc="-1" dirty="0">
                <a:solidFill>
                  <a:srgbClr val="0000FF"/>
                </a:solidFill>
                <a:uFill>
                  <a:solidFill>
                    <a:srgbClr val="FFFFFF"/>
                  </a:solidFill>
                </a:uFill>
                <a:latin typeface="Constantia"/>
              </a:rPr>
              <a:t>{(</a:t>
            </a:r>
            <a:r>
              <a:rPr lang="en-US" sz="2400" b="1" strike="noStrike" spc="-1" dirty="0">
                <a:solidFill>
                  <a:srgbClr val="0000FF"/>
                </a:solidFill>
                <a:uFill>
                  <a:solidFill>
                    <a:srgbClr val="FFFFFF"/>
                  </a:solidFill>
                </a:uFill>
                <a:latin typeface="Constantia"/>
              </a:rPr>
              <a:t>x</a:t>
            </a:r>
            <a:r>
              <a:rPr lang="en-US" sz="2400" b="0" strike="noStrike" spc="-1" baseline="-25000" dirty="0">
                <a:solidFill>
                  <a:srgbClr val="0000FF"/>
                </a:solidFill>
                <a:uFill>
                  <a:solidFill>
                    <a:srgbClr val="FFFFFF"/>
                  </a:solidFill>
                </a:uFill>
                <a:latin typeface="Constantia"/>
              </a:rPr>
              <a:t>1</a:t>
            </a:r>
            <a:r>
              <a:rPr lang="en-US" sz="2400" b="0" strike="noStrike" spc="-1" dirty="0">
                <a:solidFill>
                  <a:srgbClr val="0000FF"/>
                </a:solidFill>
                <a:uFill>
                  <a:solidFill>
                    <a:srgbClr val="FFFFFF"/>
                  </a:solidFill>
                </a:uFill>
                <a:latin typeface="Constantia"/>
              </a:rPr>
              <a:t>,y</a:t>
            </a:r>
            <a:r>
              <a:rPr lang="en-US" sz="2400" b="0" strike="noStrike" spc="-1" baseline="-25000" dirty="0">
                <a:solidFill>
                  <a:srgbClr val="0000FF"/>
                </a:solidFill>
                <a:uFill>
                  <a:solidFill>
                    <a:srgbClr val="FFFFFF"/>
                  </a:solidFill>
                </a:uFill>
                <a:latin typeface="Constantia"/>
              </a:rPr>
              <a:t>1</a:t>
            </a:r>
            <a:r>
              <a:rPr lang="en-US" sz="2400" b="0" strike="noStrike" spc="-1" dirty="0">
                <a:solidFill>
                  <a:srgbClr val="0000FF"/>
                </a:solidFill>
                <a:uFill>
                  <a:solidFill>
                    <a:srgbClr val="FFFFFF"/>
                  </a:solidFill>
                </a:uFill>
                <a:latin typeface="Constantia"/>
              </a:rPr>
              <a:t>), …, (</a:t>
            </a:r>
            <a:r>
              <a:rPr lang="en-US" sz="2400" b="1" strike="noStrike" spc="-1" dirty="0" err="1">
                <a:solidFill>
                  <a:srgbClr val="0000FF"/>
                </a:solidFill>
                <a:uFill>
                  <a:solidFill>
                    <a:srgbClr val="FFFFFF"/>
                  </a:solidFill>
                </a:uFill>
                <a:latin typeface="Constantia"/>
              </a:rPr>
              <a:t>x</a:t>
            </a:r>
            <a:r>
              <a:rPr lang="en-US" sz="2400" b="0" strike="noStrike" spc="-1" baseline="-25000" dirty="0" err="1">
                <a:solidFill>
                  <a:srgbClr val="0000FF"/>
                </a:solidFill>
                <a:uFill>
                  <a:solidFill>
                    <a:srgbClr val="FFFFFF"/>
                  </a:solidFill>
                </a:uFill>
                <a:latin typeface="Constantia"/>
              </a:rPr>
              <a:t>N</a:t>
            </a:r>
            <a:r>
              <a:rPr lang="en-US" sz="2400" b="0" strike="noStrike" spc="-1" dirty="0" err="1">
                <a:solidFill>
                  <a:srgbClr val="0000FF"/>
                </a:solidFill>
                <a:uFill>
                  <a:solidFill>
                    <a:srgbClr val="FFFFFF"/>
                  </a:solidFill>
                </a:uFill>
                <a:latin typeface="Constantia"/>
              </a:rPr>
              <a:t>,y</a:t>
            </a:r>
            <a:r>
              <a:rPr lang="en-US" sz="2400" b="0" strike="noStrike" spc="-1" baseline="-25000" dirty="0" err="1">
                <a:solidFill>
                  <a:srgbClr val="0000FF"/>
                </a:solidFill>
                <a:uFill>
                  <a:solidFill>
                    <a:srgbClr val="FFFFFF"/>
                  </a:solidFill>
                </a:uFill>
                <a:latin typeface="Constantia"/>
              </a:rPr>
              <a:t>N</a:t>
            </a:r>
            <a:r>
              <a:rPr lang="en-US" sz="2400" b="0" strike="noStrike" spc="-1" dirty="0">
                <a:solidFill>
                  <a:srgbClr val="0000FF"/>
                </a:solidFill>
                <a:uFill>
                  <a:solidFill>
                    <a:srgbClr val="FFFFFF"/>
                  </a:solidFill>
                </a:uFill>
                <a:latin typeface="Constantia"/>
              </a:rPr>
              <a:t>)}</a:t>
            </a:r>
            <a:r>
              <a:rPr lang="en-US" sz="2400" b="0" strike="noStrike" spc="-1" dirty="0">
                <a:solidFill>
                  <a:srgbClr val="000000"/>
                </a:solidFill>
                <a:uFill>
                  <a:solidFill>
                    <a:srgbClr val="FFFFFF"/>
                  </a:solidFill>
                </a:uFill>
                <a:latin typeface="Constantia"/>
              </a:rPr>
              <a:t>, estimate the prediction function </a:t>
            </a:r>
            <a:r>
              <a:rPr lang="en-US" sz="2400" b="0" strike="noStrike" spc="-1" dirty="0">
                <a:solidFill>
                  <a:srgbClr val="0000FF"/>
                </a:solidFill>
                <a:uFill>
                  <a:solidFill>
                    <a:srgbClr val="FFFFFF"/>
                  </a:solidFill>
                </a:uFill>
                <a:latin typeface="Constantia"/>
              </a:rPr>
              <a:t>f </a:t>
            </a:r>
            <a:r>
              <a:rPr lang="en-US" sz="2400" b="0" strike="noStrike" spc="-1" dirty="0">
                <a:solidFill>
                  <a:srgbClr val="000000"/>
                </a:solidFill>
                <a:uFill>
                  <a:solidFill>
                    <a:srgbClr val="FFFFFF"/>
                  </a:solidFill>
                </a:uFill>
                <a:latin typeface="Constantia"/>
              </a:rPr>
              <a:t>by minimizing the prediction error on the training set</a:t>
            </a:r>
            <a:endParaRPr lang="en-US" sz="2600" b="0" strike="noStrike" spc="-1" dirty="0">
              <a:solidFill>
                <a:srgbClr val="000000"/>
              </a:solidFill>
              <a:uFill>
                <a:solidFill>
                  <a:srgbClr val="FFFFFF"/>
                </a:solidFill>
              </a:uFill>
              <a:latin typeface="Constantia"/>
            </a:endParaRPr>
          </a:p>
          <a:p>
            <a:pPr marL="274320" indent="-273960">
              <a:lnSpc>
                <a:spcPct val="100000"/>
              </a:lnSpc>
              <a:buClr>
                <a:srgbClr val="9BBB59"/>
              </a:buClr>
              <a:buSzPct val="95000"/>
              <a:buFont typeface="Wingdings 2" charset="2"/>
              <a:buChar char=""/>
            </a:pPr>
            <a:r>
              <a:rPr lang="en-US" sz="2400" b="1" strike="noStrike" spc="-1" dirty="0">
                <a:solidFill>
                  <a:srgbClr val="000000"/>
                </a:solidFill>
                <a:uFill>
                  <a:solidFill>
                    <a:srgbClr val="FFFFFF"/>
                  </a:solidFill>
                </a:uFill>
                <a:latin typeface="Constantia"/>
              </a:rPr>
              <a:t>Testing:</a:t>
            </a:r>
            <a:r>
              <a:rPr lang="en-US" sz="2400" b="0" strike="noStrike" spc="-1" dirty="0">
                <a:solidFill>
                  <a:srgbClr val="000000"/>
                </a:solidFill>
                <a:uFill>
                  <a:solidFill>
                    <a:srgbClr val="FFFFFF"/>
                  </a:solidFill>
                </a:uFill>
                <a:latin typeface="Constantia"/>
              </a:rPr>
              <a:t> apply </a:t>
            </a:r>
            <a:r>
              <a:rPr lang="en-US" sz="2400" b="0" strike="noStrike" spc="-1" dirty="0">
                <a:solidFill>
                  <a:srgbClr val="0000FF"/>
                </a:solidFill>
                <a:uFill>
                  <a:solidFill>
                    <a:srgbClr val="FFFFFF"/>
                  </a:solidFill>
                </a:uFill>
                <a:latin typeface="Constantia"/>
              </a:rPr>
              <a:t>f</a:t>
            </a:r>
            <a:r>
              <a:rPr lang="en-US" sz="2400" b="0" strike="noStrike" spc="-1" dirty="0">
                <a:solidFill>
                  <a:srgbClr val="000000"/>
                </a:solidFill>
                <a:uFill>
                  <a:solidFill>
                    <a:srgbClr val="FFFFFF"/>
                  </a:solidFill>
                </a:uFill>
                <a:latin typeface="Constantia"/>
              </a:rPr>
              <a:t> to a never-before-seen </a:t>
            </a:r>
            <a:r>
              <a:rPr lang="en-US" sz="2400" b="0" i="1" strike="noStrike" spc="-1" dirty="0">
                <a:solidFill>
                  <a:srgbClr val="000000"/>
                </a:solidFill>
                <a:uFill>
                  <a:solidFill>
                    <a:srgbClr val="FFFFFF"/>
                  </a:solidFill>
                </a:uFill>
                <a:latin typeface="Constantia"/>
              </a:rPr>
              <a:t>test example</a:t>
            </a:r>
            <a:r>
              <a:rPr lang="en-US" sz="2400" b="0" strike="noStrike" spc="-1" dirty="0">
                <a:solidFill>
                  <a:srgbClr val="000000"/>
                </a:solidFill>
                <a:uFill>
                  <a:solidFill>
                    <a:srgbClr val="FFFFFF"/>
                  </a:solidFill>
                </a:uFill>
                <a:latin typeface="Constantia"/>
              </a:rPr>
              <a:t> </a:t>
            </a:r>
            <a:r>
              <a:rPr lang="en-US" sz="2400" b="1" strike="noStrike" spc="-1" dirty="0">
                <a:solidFill>
                  <a:srgbClr val="0000FF"/>
                </a:solidFill>
                <a:uFill>
                  <a:solidFill>
                    <a:srgbClr val="FFFFFF"/>
                  </a:solidFill>
                </a:uFill>
                <a:latin typeface="Constantia"/>
              </a:rPr>
              <a:t>x</a:t>
            </a:r>
            <a:r>
              <a:rPr lang="en-US" sz="2400" b="0" strike="noStrike" spc="-1" dirty="0">
                <a:solidFill>
                  <a:srgbClr val="000000"/>
                </a:solidFill>
                <a:uFill>
                  <a:solidFill>
                    <a:srgbClr val="FFFFFF"/>
                  </a:solidFill>
                </a:uFill>
                <a:latin typeface="Constantia"/>
              </a:rPr>
              <a:t> and output the predicted value </a:t>
            </a:r>
            <a:r>
              <a:rPr lang="en-US" sz="2400" b="0" strike="noStrike" spc="-1" dirty="0">
                <a:solidFill>
                  <a:srgbClr val="0000FF"/>
                </a:solidFill>
                <a:uFill>
                  <a:solidFill>
                    <a:srgbClr val="FFFFFF"/>
                  </a:solidFill>
                </a:uFill>
                <a:latin typeface="Constantia"/>
              </a:rPr>
              <a:t>y = f(</a:t>
            </a:r>
            <a:r>
              <a:rPr lang="en-US" sz="2400" b="1" strike="noStrike" spc="-1" dirty="0">
                <a:solidFill>
                  <a:srgbClr val="0000FF"/>
                </a:solidFill>
                <a:uFill>
                  <a:solidFill>
                    <a:srgbClr val="FFFFFF"/>
                  </a:solidFill>
                </a:uFill>
                <a:latin typeface="Constantia"/>
              </a:rPr>
              <a:t>x</a:t>
            </a:r>
            <a:r>
              <a:rPr lang="en-US" sz="2400" b="0" strike="noStrike" spc="-1" dirty="0">
                <a:solidFill>
                  <a:srgbClr val="0000FF"/>
                </a:solidFill>
                <a:uFill>
                  <a:solidFill>
                    <a:srgbClr val="FFFFFF"/>
                  </a:solidFill>
                </a:uFill>
                <a:latin typeface="Constantia"/>
              </a:rPr>
              <a:t>)</a:t>
            </a:r>
            <a:endParaRPr lang="en-US" sz="2600" b="0" strike="noStrike" spc="-1" dirty="0">
              <a:solidFill>
                <a:srgbClr val="000000"/>
              </a:solidFill>
              <a:uFill>
                <a:solidFill>
                  <a:srgbClr val="FFFFFF"/>
                </a:solidFill>
              </a:uFill>
              <a:latin typeface="Constantia"/>
            </a:endParaRPr>
          </a:p>
        </p:txBody>
      </p:sp>
      <p:sp>
        <p:nvSpPr>
          <p:cNvPr id="201" name="CustomShape 2"/>
          <p:cNvSpPr/>
          <p:nvPr/>
        </p:nvSpPr>
        <p:spPr>
          <a:xfrm rot="5400000" flipH="1" flipV="1">
            <a:off x="3239640" y="2933640"/>
            <a:ext cx="684000" cy="1080"/>
          </a:xfrm>
          <a:custGeom>
            <a:avLst/>
            <a:gdLst/>
            <a:ahLst/>
            <a:cxnLst/>
            <a:rect l="l" t="t" r="r" b="b"/>
            <a:pathLst>
              <a:path w="21600" h="21600">
                <a:moveTo>
                  <a:pt x="0" y="0"/>
                </a:moveTo>
                <a:lnTo>
                  <a:pt x="21600" y="21600"/>
                </a:lnTo>
              </a:path>
            </a:pathLst>
          </a:custGeom>
          <a:noFill/>
          <a:ln>
            <a:solidFill>
              <a:srgbClr val="FF0000"/>
            </a:solidFill>
            <a:round/>
            <a:tailEnd type="arrow" w="med" len="med"/>
          </a:ln>
        </p:spPr>
        <p:style>
          <a:lnRef idx="1">
            <a:schemeClr val="accent1"/>
          </a:lnRef>
          <a:fillRef idx="0">
            <a:schemeClr val="accent1"/>
          </a:fillRef>
          <a:effectRef idx="0">
            <a:schemeClr val="accent1"/>
          </a:effectRef>
          <a:fontRef idx="minor"/>
        </p:style>
      </p:sp>
      <p:sp>
        <p:nvSpPr>
          <p:cNvPr id="202" name="CustomShape 3"/>
          <p:cNvSpPr/>
          <p:nvPr/>
        </p:nvSpPr>
        <p:spPr>
          <a:xfrm rot="5400000" flipH="1" flipV="1">
            <a:off x="4381920" y="2933640"/>
            <a:ext cx="685440" cy="2880"/>
          </a:xfrm>
          <a:custGeom>
            <a:avLst/>
            <a:gdLst/>
            <a:ahLst/>
            <a:cxnLst/>
            <a:rect l="l" t="t" r="r" b="b"/>
            <a:pathLst>
              <a:path w="21600" h="21600">
                <a:moveTo>
                  <a:pt x="0" y="0"/>
                </a:moveTo>
                <a:lnTo>
                  <a:pt x="21600" y="21600"/>
                </a:lnTo>
              </a:path>
            </a:pathLst>
          </a:custGeom>
          <a:noFill/>
          <a:ln>
            <a:solidFill>
              <a:srgbClr val="FF0000"/>
            </a:solidFill>
            <a:round/>
            <a:tailEnd type="arrow" w="med" len="med"/>
          </a:ln>
        </p:spPr>
        <p:style>
          <a:lnRef idx="1">
            <a:schemeClr val="accent1"/>
          </a:lnRef>
          <a:fillRef idx="0">
            <a:schemeClr val="accent1"/>
          </a:fillRef>
          <a:effectRef idx="0">
            <a:schemeClr val="accent1"/>
          </a:effectRef>
          <a:fontRef idx="minor"/>
        </p:style>
      </p:sp>
      <p:sp>
        <p:nvSpPr>
          <p:cNvPr id="203" name="CustomShape 4"/>
          <p:cNvSpPr/>
          <p:nvPr/>
        </p:nvSpPr>
        <p:spPr>
          <a:xfrm rot="10800000">
            <a:off x="6248520" y="3276720"/>
            <a:ext cx="914040" cy="685440"/>
          </a:xfrm>
          <a:custGeom>
            <a:avLst/>
            <a:gdLst/>
            <a:ahLst/>
            <a:cxnLst/>
            <a:rect l="l" t="t" r="r" b="b"/>
            <a:pathLst>
              <a:path w="21600" h="21600">
                <a:moveTo>
                  <a:pt x="0" y="0"/>
                </a:moveTo>
                <a:lnTo>
                  <a:pt x="21600" y="21600"/>
                </a:lnTo>
              </a:path>
            </a:pathLst>
          </a:custGeom>
          <a:noFill/>
          <a:ln>
            <a:solidFill>
              <a:srgbClr val="FF0000"/>
            </a:solidFill>
            <a:round/>
            <a:tailEnd type="arrow" w="med" len="med"/>
          </a:ln>
        </p:spPr>
        <p:style>
          <a:lnRef idx="1">
            <a:schemeClr val="accent1"/>
          </a:lnRef>
          <a:fillRef idx="0">
            <a:schemeClr val="accent1"/>
          </a:fillRef>
          <a:effectRef idx="0">
            <a:schemeClr val="accent1"/>
          </a:effectRef>
          <a:fontRef idx="minor"/>
        </p:style>
      </p:sp>
      <p:sp>
        <p:nvSpPr>
          <p:cNvPr id="204" name="CustomShape 5"/>
          <p:cNvSpPr/>
          <p:nvPr/>
        </p:nvSpPr>
        <p:spPr>
          <a:xfrm>
            <a:off x="3145680" y="3276720"/>
            <a:ext cx="959760" cy="4554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400" b="0" strike="noStrike" spc="-1">
                <a:solidFill>
                  <a:srgbClr val="000000"/>
                </a:solidFill>
                <a:uFill>
                  <a:solidFill>
                    <a:srgbClr val="FFFFFF"/>
                  </a:solidFill>
                </a:uFill>
                <a:latin typeface="Times New Roman"/>
              </a:rPr>
              <a:t>output</a:t>
            </a:r>
            <a:endParaRPr lang="en-IN" sz="1800" b="0" strike="noStrike" spc="-1">
              <a:solidFill>
                <a:srgbClr val="000000"/>
              </a:solidFill>
              <a:uFill>
                <a:solidFill>
                  <a:srgbClr val="FFFFFF"/>
                </a:solidFill>
              </a:uFill>
              <a:latin typeface="Arial"/>
            </a:endParaRPr>
          </a:p>
        </p:txBody>
      </p:sp>
      <p:sp>
        <p:nvSpPr>
          <p:cNvPr id="205" name="CustomShape 6"/>
          <p:cNvSpPr/>
          <p:nvPr/>
        </p:nvSpPr>
        <p:spPr>
          <a:xfrm>
            <a:off x="3822840" y="3276720"/>
            <a:ext cx="1891800" cy="821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0" strike="noStrike" spc="-1">
                <a:solidFill>
                  <a:srgbClr val="000000"/>
                </a:solidFill>
                <a:uFill>
                  <a:solidFill>
                    <a:srgbClr val="FFFFFF"/>
                  </a:solidFill>
                </a:uFill>
                <a:latin typeface="Times New Roman"/>
              </a:rPr>
              <a:t>prediction function</a:t>
            </a:r>
            <a:endParaRPr lang="en-IN" sz="1800" b="0" strike="noStrike" spc="-1">
              <a:solidFill>
                <a:srgbClr val="000000"/>
              </a:solidFill>
              <a:uFill>
                <a:solidFill>
                  <a:srgbClr val="FFFFFF"/>
                </a:solidFill>
              </a:uFill>
              <a:latin typeface="Arial"/>
            </a:endParaRPr>
          </a:p>
        </p:txBody>
      </p:sp>
      <p:sp>
        <p:nvSpPr>
          <p:cNvPr id="206" name="CustomShape 7"/>
          <p:cNvSpPr/>
          <p:nvPr/>
        </p:nvSpPr>
        <p:spPr>
          <a:xfrm>
            <a:off x="5499000" y="3276720"/>
            <a:ext cx="1510920" cy="821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0" strike="noStrike" spc="-1">
                <a:solidFill>
                  <a:srgbClr val="000000"/>
                </a:solidFill>
                <a:uFill>
                  <a:solidFill>
                    <a:srgbClr val="FFFFFF"/>
                  </a:solidFill>
                </a:uFill>
                <a:latin typeface="Times New Roman"/>
              </a:rPr>
              <a:t>Image feature</a:t>
            </a:r>
            <a:endParaRPr lang="en-IN" sz="1800" b="0" strike="noStrike" spc="-1">
              <a:solidFill>
                <a:srgbClr val="000000"/>
              </a:solidFill>
              <a:uFill>
                <a:solidFill>
                  <a:srgbClr val="FFFFFF"/>
                </a:solidFill>
              </a:uFill>
              <a:latin typeface="Arial"/>
            </a:endParaRPr>
          </a:p>
        </p:txBody>
      </p:sp>
      <p:sp>
        <p:nvSpPr>
          <p:cNvPr id="207" name="CustomShape 8"/>
          <p:cNvSpPr/>
          <p:nvPr/>
        </p:nvSpPr>
        <p:spPr>
          <a:xfrm>
            <a:off x="533520" y="457200"/>
            <a:ext cx="8229240" cy="12949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lstStyle/>
          <a:p>
            <a:pPr algn="ctr">
              <a:lnSpc>
                <a:spcPct val="100000"/>
              </a:lnSpc>
            </a:pPr>
            <a:r>
              <a:rPr lang="en-IN" sz="4400" b="1" strike="noStrike" spc="-1">
                <a:solidFill>
                  <a:srgbClr val="000000"/>
                </a:solidFill>
                <a:uFill>
                  <a:solidFill>
                    <a:srgbClr val="FFFFFF"/>
                  </a:solidFill>
                </a:uFill>
                <a:latin typeface="Calibri"/>
              </a:rPr>
              <a:t>THE MACHINE LEARNING FRAMEWORK</a:t>
            </a:r>
            <a:endParaRPr lang="en-IN"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0"/>
                      </p:stCondLst>
                      <p:childTnLst>
                        <p:par>
                          <p:cTn id="4" fill="hold" nodeType="withEffect">
                            <p:stCondLst>
                              <p:cond delay="0"/>
                            </p:stCondLst>
                            <p:childTnLst>
                              <p:par>
                                <p:cTn id="5" presetID="1" presetClass="entr" fill="hold" nodeType="with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00">
                                            <p:txEl>
                                              <p:charRg st="0" end="272"/>
                                            </p:txEl>
                                          </p:spTgt>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 presetClass="entr" fill="hold" nodeType="clickEffect">
                                  <p:stCondLst>
                                    <p:cond delay="0"/>
                                  </p:stCondLst>
                                  <p:childTnLst>
                                    <p:set>
                                      <p:cBhvr>
                                        <p:cTn id="14" dur="1" fill="hold">
                                          <p:stCondLst>
                                            <p:cond delay="0"/>
                                          </p:stCondLst>
                                        </p:cTn>
                                        <p:tgtEl>
                                          <p:spTgt spid="200">
                                            <p:txEl>
                                              <p:charRg st="272" end="272"/>
                                            </p:txEl>
                                          </p:spTgt>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1" presetClass="entr" fill="hold" nodeType="clickEffect">
                                  <p:stCondLst>
                                    <p:cond delay="0"/>
                                  </p:stCondLst>
                                  <p:childTnLst>
                                    <p:set>
                                      <p:cBhvr>
                                        <p:cTn id="18" dur="1" fill="hold">
                                          <p:stCondLst>
                                            <p:cond delay="0"/>
                                          </p:stCondLst>
                                        </p:cTn>
                                        <p:tgtEl>
                                          <p:spTgt spid="200">
                                            <p:txEl>
                                              <p:charRg st="272" end="27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7315200" y="5562720"/>
            <a:ext cx="1752120" cy="914040"/>
          </a:xfrm>
          <a:prstGeom prst="roundRect">
            <a:avLst>
              <a:gd name="adj" fmla="val 16667"/>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2400" b="0" strike="noStrike" spc="-1">
                <a:solidFill>
                  <a:srgbClr val="000000"/>
                </a:solidFill>
                <a:uFill>
                  <a:solidFill>
                    <a:srgbClr val="FFFFFF"/>
                  </a:solidFill>
                </a:uFill>
                <a:latin typeface="Constantia"/>
              </a:rPr>
              <a:t>Prediction</a:t>
            </a:r>
            <a:endParaRPr lang="en-IN" sz="1800" b="0" strike="noStrike" spc="-1">
              <a:solidFill>
                <a:srgbClr val="000000"/>
              </a:solidFill>
              <a:uFill>
                <a:solidFill>
                  <a:srgbClr val="FFFFFF"/>
                </a:solidFill>
              </a:uFill>
              <a:latin typeface="Arial"/>
            </a:endParaRPr>
          </a:p>
        </p:txBody>
      </p:sp>
      <p:sp>
        <p:nvSpPr>
          <p:cNvPr id="211" name="TextShape 2"/>
          <p:cNvSpPr txBox="1"/>
          <p:nvPr/>
        </p:nvSpPr>
        <p:spPr>
          <a:xfrm>
            <a:off x="457200" y="0"/>
            <a:ext cx="8229240" cy="791640"/>
          </a:xfrm>
          <a:prstGeom prst="rect">
            <a:avLst/>
          </a:prstGeom>
          <a:noFill/>
          <a:ln>
            <a:noFill/>
          </a:ln>
        </p:spPr>
        <p:txBody>
          <a:bodyPr lIns="0" tIns="45000" rIns="0" bIns="0" anchor="b"/>
          <a:lstStyle/>
          <a:p>
            <a:pPr>
              <a:lnSpc>
                <a:spcPct val="100000"/>
              </a:lnSpc>
            </a:pPr>
            <a:r>
              <a:rPr lang="en-US" sz="5000" b="0" strike="noStrike" spc="-1">
                <a:solidFill>
                  <a:srgbClr val="1F497D"/>
                </a:solidFill>
                <a:uFill>
                  <a:solidFill>
                    <a:srgbClr val="FFFFFF"/>
                  </a:solidFill>
                </a:uFill>
                <a:latin typeface="Calibri"/>
              </a:rPr>
              <a:t>Steps</a:t>
            </a:r>
            <a:endParaRPr lang="en-US" sz="2400" b="0" strike="noStrike" spc="-1">
              <a:solidFill>
                <a:srgbClr val="000000"/>
              </a:solidFill>
              <a:uFill>
                <a:solidFill>
                  <a:srgbClr val="FFFFFF"/>
                </a:solidFill>
              </a:uFill>
              <a:latin typeface="Times New Roman"/>
            </a:endParaRPr>
          </a:p>
        </p:txBody>
      </p:sp>
      <p:sp>
        <p:nvSpPr>
          <p:cNvPr id="212" name="CustomShape 3"/>
          <p:cNvSpPr/>
          <p:nvPr/>
        </p:nvSpPr>
        <p:spPr>
          <a:xfrm>
            <a:off x="5257800" y="990720"/>
            <a:ext cx="1599840" cy="837720"/>
          </a:xfrm>
          <a:prstGeom prst="roundRect">
            <a:avLst>
              <a:gd name="adj" fmla="val 16667"/>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2400" b="0" strike="noStrike" spc="-1">
                <a:solidFill>
                  <a:srgbClr val="000000"/>
                </a:solidFill>
                <a:uFill>
                  <a:solidFill>
                    <a:srgbClr val="FFFFFF"/>
                  </a:solidFill>
                </a:uFill>
                <a:latin typeface="Constantia"/>
              </a:rPr>
              <a:t>Training Labels</a:t>
            </a:r>
            <a:endParaRPr lang="en-IN" sz="1800" b="0" strike="noStrike" spc="-1">
              <a:solidFill>
                <a:srgbClr val="000000"/>
              </a:solidFill>
              <a:uFill>
                <a:solidFill>
                  <a:srgbClr val="FFFFFF"/>
                </a:solidFill>
              </a:uFill>
              <a:latin typeface="Arial"/>
            </a:endParaRPr>
          </a:p>
        </p:txBody>
      </p:sp>
      <p:sp>
        <p:nvSpPr>
          <p:cNvPr id="213" name="CustomShape 4"/>
          <p:cNvSpPr/>
          <p:nvPr/>
        </p:nvSpPr>
        <p:spPr>
          <a:xfrm>
            <a:off x="380880" y="1569960"/>
            <a:ext cx="1828440" cy="821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400" b="0" strike="noStrike" spc="-1">
                <a:solidFill>
                  <a:srgbClr val="000000"/>
                </a:solidFill>
                <a:uFill>
                  <a:solidFill>
                    <a:srgbClr val="FFFFFF"/>
                  </a:solidFill>
                </a:uFill>
                <a:latin typeface="Times New Roman"/>
              </a:rPr>
              <a:t>Training Images</a:t>
            </a:r>
            <a:endParaRPr lang="en-IN" sz="1800" b="0" strike="noStrike" spc="-1">
              <a:solidFill>
                <a:srgbClr val="000000"/>
              </a:solidFill>
              <a:uFill>
                <a:solidFill>
                  <a:srgbClr val="FFFFFF"/>
                </a:solidFill>
              </a:uFill>
              <a:latin typeface="Arial"/>
            </a:endParaRPr>
          </a:p>
        </p:txBody>
      </p:sp>
      <p:sp>
        <p:nvSpPr>
          <p:cNvPr id="214" name="CustomShape 5"/>
          <p:cNvSpPr/>
          <p:nvPr/>
        </p:nvSpPr>
        <p:spPr>
          <a:xfrm>
            <a:off x="76320" y="1603440"/>
            <a:ext cx="2437920" cy="3044520"/>
          </a:xfrm>
          <a:prstGeom prst="roundRect">
            <a:avLst>
              <a:gd name="adj" fmla="val 16667"/>
            </a:avLst>
          </a:prstGeom>
          <a:noFill/>
          <a:ln>
            <a:round/>
          </a:ln>
        </p:spPr>
        <p:style>
          <a:lnRef idx="2">
            <a:schemeClr val="accent1">
              <a:shade val="50000"/>
            </a:schemeClr>
          </a:lnRef>
          <a:fillRef idx="1">
            <a:schemeClr val="accent1"/>
          </a:fillRef>
          <a:effectRef idx="0">
            <a:schemeClr val="accent1"/>
          </a:effectRef>
          <a:fontRef idx="minor"/>
        </p:style>
      </p:sp>
      <p:sp>
        <p:nvSpPr>
          <p:cNvPr id="215" name="CustomShape 6"/>
          <p:cNvSpPr/>
          <p:nvPr/>
        </p:nvSpPr>
        <p:spPr>
          <a:xfrm>
            <a:off x="5334120" y="2438280"/>
            <a:ext cx="1447560" cy="914040"/>
          </a:xfrm>
          <a:prstGeom prst="roundRect">
            <a:avLst>
              <a:gd name="adj" fmla="val 16667"/>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2400" b="0" strike="noStrike" spc="-1">
                <a:solidFill>
                  <a:srgbClr val="000000"/>
                </a:solidFill>
                <a:uFill>
                  <a:solidFill>
                    <a:srgbClr val="FFFFFF"/>
                  </a:solidFill>
                </a:uFill>
                <a:latin typeface="Constantia"/>
              </a:rPr>
              <a:t>Training</a:t>
            </a:r>
            <a:endParaRPr lang="en-IN" sz="1800" b="0" strike="noStrike" spc="-1">
              <a:solidFill>
                <a:srgbClr val="000000"/>
              </a:solidFill>
              <a:uFill>
                <a:solidFill>
                  <a:srgbClr val="FFFFFF"/>
                </a:solidFill>
              </a:uFill>
              <a:latin typeface="Arial"/>
            </a:endParaRPr>
          </a:p>
        </p:txBody>
      </p:sp>
      <p:sp>
        <p:nvSpPr>
          <p:cNvPr id="216" name="CustomShape 7"/>
          <p:cNvSpPr/>
          <p:nvPr/>
        </p:nvSpPr>
        <p:spPr>
          <a:xfrm>
            <a:off x="580320" y="838080"/>
            <a:ext cx="1525320" cy="5169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800" b="1" strike="noStrike" spc="-1">
                <a:solidFill>
                  <a:srgbClr val="000000"/>
                </a:solidFill>
                <a:uFill>
                  <a:solidFill>
                    <a:srgbClr val="FFFFFF"/>
                  </a:solidFill>
                </a:uFill>
                <a:latin typeface="Times New Roman"/>
              </a:rPr>
              <a:t>Training</a:t>
            </a:r>
            <a:endParaRPr lang="en-IN" sz="1800" b="0" strike="noStrike" spc="-1">
              <a:solidFill>
                <a:srgbClr val="000000"/>
              </a:solidFill>
              <a:uFill>
                <a:solidFill>
                  <a:srgbClr val="FFFFFF"/>
                </a:solidFill>
              </a:uFill>
              <a:latin typeface="Arial"/>
            </a:endParaRPr>
          </a:p>
        </p:txBody>
      </p:sp>
      <p:sp>
        <p:nvSpPr>
          <p:cNvPr id="217" name="CustomShape 8"/>
          <p:cNvSpPr/>
          <p:nvPr/>
        </p:nvSpPr>
        <p:spPr>
          <a:xfrm>
            <a:off x="3200400" y="2438280"/>
            <a:ext cx="1523520" cy="914040"/>
          </a:xfrm>
          <a:prstGeom prst="roundRect">
            <a:avLst>
              <a:gd name="adj" fmla="val 16667"/>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2400" b="0" strike="noStrike" spc="-1">
                <a:solidFill>
                  <a:srgbClr val="000000"/>
                </a:solidFill>
                <a:uFill>
                  <a:solidFill>
                    <a:srgbClr val="FFFFFF"/>
                  </a:solidFill>
                </a:uFill>
                <a:latin typeface="Constantia"/>
              </a:rPr>
              <a:t>Image Features</a:t>
            </a:r>
            <a:endParaRPr lang="en-IN" sz="1800" b="0" strike="noStrike" spc="-1">
              <a:solidFill>
                <a:srgbClr val="000000"/>
              </a:solidFill>
              <a:uFill>
                <a:solidFill>
                  <a:srgbClr val="FFFFFF"/>
                </a:solidFill>
              </a:uFill>
              <a:latin typeface="Arial"/>
            </a:endParaRPr>
          </a:p>
        </p:txBody>
      </p:sp>
      <p:sp>
        <p:nvSpPr>
          <p:cNvPr id="218" name="CustomShape 9"/>
          <p:cNvSpPr/>
          <p:nvPr/>
        </p:nvSpPr>
        <p:spPr>
          <a:xfrm>
            <a:off x="2590920" y="2743200"/>
            <a:ext cx="533160" cy="3045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19" name="CustomShape 10"/>
          <p:cNvSpPr/>
          <p:nvPr/>
        </p:nvSpPr>
        <p:spPr>
          <a:xfrm>
            <a:off x="4800600" y="2743200"/>
            <a:ext cx="533160" cy="3045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20" name="CustomShape 11"/>
          <p:cNvSpPr/>
          <p:nvPr/>
        </p:nvSpPr>
        <p:spPr>
          <a:xfrm rot="5400000">
            <a:off x="5821560" y="1981080"/>
            <a:ext cx="456840" cy="3045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21" name="CustomShape 12"/>
          <p:cNvSpPr/>
          <p:nvPr/>
        </p:nvSpPr>
        <p:spPr>
          <a:xfrm>
            <a:off x="2743200" y="5562720"/>
            <a:ext cx="1752120" cy="914040"/>
          </a:xfrm>
          <a:prstGeom prst="roundRect">
            <a:avLst>
              <a:gd name="adj" fmla="val 16667"/>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2400" b="0" strike="noStrike" spc="-1">
                <a:solidFill>
                  <a:srgbClr val="000000"/>
                </a:solidFill>
                <a:uFill>
                  <a:solidFill>
                    <a:srgbClr val="FFFFFF"/>
                  </a:solidFill>
                </a:uFill>
                <a:latin typeface="Constantia"/>
              </a:rPr>
              <a:t>Image Features</a:t>
            </a:r>
            <a:endParaRPr lang="en-IN" sz="1800" b="0" strike="noStrike" spc="-1">
              <a:solidFill>
                <a:srgbClr val="000000"/>
              </a:solidFill>
              <a:uFill>
                <a:solidFill>
                  <a:srgbClr val="FFFFFF"/>
                </a:solidFill>
              </a:uFill>
              <a:latin typeface="Arial"/>
            </a:endParaRPr>
          </a:p>
        </p:txBody>
      </p:sp>
      <p:sp>
        <p:nvSpPr>
          <p:cNvPr id="222" name="CustomShape 13"/>
          <p:cNvSpPr/>
          <p:nvPr/>
        </p:nvSpPr>
        <p:spPr>
          <a:xfrm>
            <a:off x="2133720" y="5867280"/>
            <a:ext cx="533160" cy="3045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23" name="CustomShape 14"/>
          <p:cNvSpPr/>
          <p:nvPr/>
        </p:nvSpPr>
        <p:spPr>
          <a:xfrm>
            <a:off x="685080" y="4800600"/>
            <a:ext cx="1307160" cy="5169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800" b="1" strike="noStrike" spc="-1">
                <a:solidFill>
                  <a:srgbClr val="000000"/>
                </a:solidFill>
                <a:uFill>
                  <a:solidFill>
                    <a:srgbClr val="FFFFFF"/>
                  </a:solidFill>
                </a:uFill>
                <a:latin typeface="Times New Roman"/>
              </a:rPr>
              <a:t>Testing</a:t>
            </a:r>
            <a:endParaRPr lang="en-IN" sz="1800" b="0" strike="noStrike" spc="-1">
              <a:solidFill>
                <a:srgbClr val="000000"/>
              </a:solidFill>
              <a:uFill>
                <a:solidFill>
                  <a:srgbClr val="FFFFFF"/>
                </a:solidFill>
              </a:uFill>
              <a:latin typeface="Arial"/>
            </a:endParaRPr>
          </a:p>
        </p:txBody>
      </p:sp>
      <p:sp>
        <p:nvSpPr>
          <p:cNvPr id="224" name="CustomShape 15"/>
          <p:cNvSpPr/>
          <p:nvPr/>
        </p:nvSpPr>
        <p:spPr>
          <a:xfrm>
            <a:off x="528120" y="6396120"/>
            <a:ext cx="15465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400" b="0" strike="noStrike" spc="-1">
                <a:solidFill>
                  <a:srgbClr val="000000"/>
                </a:solidFill>
                <a:uFill>
                  <a:solidFill>
                    <a:srgbClr val="FFFFFF"/>
                  </a:solidFill>
                </a:uFill>
                <a:latin typeface="Times New Roman"/>
              </a:rPr>
              <a:t>Test Image</a:t>
            </a:r>
            <a:endParaRPr lang="en-IN" sz="1800" b="0" strike="noStrike" spc="-1">
              <a:solidFill>
                <a:srgbClr val="000000"/>
              </a:solidFill>
              <a:uFill>
                <a:solidFill>
                  <a:srgbClr val="FFFFFF"/>
                </a:solidFill>
              </a:uFill>
              <a:latin typeface="Arial"/>
            </a:endParaRPr>
          </a:p>
        </p:txBody>
      </p:sp>
      <p:sp>
        <p:nvSpPr>
          <p:cNvPr id="225" name="CustomShape 16"/>
          <p:cNvSpPr/>
          <p:nvPr/>
        </p:nvSpPr>
        <p:spPr>
          <a:xfrm>
            <a:off x="6858000" y="2743200"/>
            <a:ext cx="533160" cy="3045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26" name="CustomShape 17"/>
          <p:cNvSpPr/>
          <p:nvPr/>
        </p:nvSpPr>
        <p:spPr>
          <a:xfrm>
            <a:off x="7543800" y="2438280"/>
            <a:ext cx="1523520" cy="914040"/>
          </a:xfrm>
          <a:prstGeom prst="roundRect">
            <a:avLst>
              <a:gd name="adj" fmla="val 16667"/>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2400" b="0" strike="noStrike" spc="-1">
                <a:solidFill>
                  <a:srgbClr val="000000"/>
                </a:solidFill>
                <a:uFill>
                  <a:solidFill>
                    <a:srgbClr val="FFFFFF"/>
                  </a:solidFill>
                </a:uFill>
                <a:latin typeface="Constantia"/>
              </a:rPr>
              <a:t>Learned model</a:t>
            </a:r>
            <a:endParaRPr lang="en-IN" sz="1800" b="0" strike="noStrike" spc="-1">
              <a:solidFill>
                <a:srgbClr val="000000"/>
              </a:solidFill>
              <a:uFill>
                <a:solidFill>
                  <a:srgbClr val="FFFFFF"/>
                </a:solidFill>
              </a:uFill>
              <a:latin typeface="Arial"/>
            </a:endParaRPr>
          </a:p>
        </p:txBody>
      </p:sp>
      <p:sp>
        <p:nvSpPr>
          <p:cNvPr id="227" name="CustomShape 18"/>
          <p:cNvSpPr/>
          <p:nvPr/>
        </p:nvSpPr>
        <p:spPr>
          <a:xfrm>
            <a:off x="5181480" y="5562720"/>
            <a:ext cx="1752120" cy="914040"/>
          </a:xfrm>
          <a:prstGeom prst="roundRect">
            <a:avLst>
              <a:gd name="adj" fmla="val 16667"/>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2400" b="0" strike="noStrike" spc="-1">
                <a:solidFill>
                  <a:srgbClr val="000000"/>
                </a:solidFill>
                <a:uFill>
                  <a:solidFill>
                    <a:srgbClr val="FFFFFF"/>
                  </a:solidFill>
                </a:uFill>
                <a:latin typeface="Constantia"/>
              </a:rPr>
              <a:t>Learned model</a:t>
            </a:r>
            <a:endParaRPr lang="en-IN" sz="1800" b="0" strike="noStrike" spc="-1">
              <a:solidFill>
                <a:srgbClr val="000000"/>
              </a:solidFill>
              <a:uFill>
                <a:solidFill>
                  <a:srgbClr val="FFFFFF"/>
                </a:solidFill>
              </a:uFill>
              <a:latin typeface="Arial"/>
            </a:endParaRPr>
          </a:p>
        </p:txBody>
      </p:sp>
      <p:sp>
        <p:nvSpPr>
          <p:cNvPr id="228" name="CustomShape 19"/>
          <p:cNvSpPr/>
          <p:nvPr/>
        </p:nvSpPr>
        <p:spPr>
          <a:xfrm>
            <a:off x="4572000" y="5867280"/>
            <a:ext cx="533160" cy="3045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29" name="CustomShape 20"/>
          <p:cNvSpPr/>
          <p:nvPr/>
        </p:nvSpPr>
        <p:spPr>
          <a:xfrm>
            <a:off x="6934320" y="5867280"/>
            <a:ext cx="456840" cy="3045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230" name="Picture 2"/>
          <p:cNvPicPr/>
          <p:nvPr/>
        </p:nvPicPr>
        <p:blipFill>
          <a:blip r:embed="rId3"/>
          <a:stretch/>
        </p:blipFill>
        <p:spPr>
          <a:xfrm>
            <a:off x="152280" y="2438280"/>
            <a:ext cx="2238120" cy="1904760"/>
          </a:xfrm>
          <a:prstGeom prst="rect">
            <a:avLst/>
          </a:prstGeom>
          <a:ln w="9360">
            <a:noFill/>
          </a:ln>
        </p:spPr>
      </p:pic>
      <p:pic>
        <p:nvPicPr>
          <p:cNvPr id="231" name="Picture 1"/>
          <p:cNvPicPr/>
          <p:nvPr/>
        </p:nvPicPr>
        <p:blipFill>
          <a:blip r:embed="rId4"/>
          <a:stretch/>
        </p:blipFill>
        <p:spPr>
          <a:xfrm>
            <a:off x="914400" y="5638680"/>
            <a:ext cx="799920" cy="79992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17"/>
                                        </p:tgtEl>
                                        <p:attrNameLst>
                                          <p:attrName>style.visibility</p:attrName>
                                        </p:attrNameLst>
                                      </p:cBhvr>
                                      <p:to>
                                        <p:strVal val="visible"/>
                                      </p:to>
                                    </p:set>
                                  </p:childTnLst>
                                </p:cTn>
                              </p:par>
                            </p:childTnLst>
                          </p:cTn>
                        </p:par>
                      </p:childTnLst>
                    </p:cTn>
                  </p:par>
                  <p:par>
                    <p:cTn id="9" fill="hold" nodeType="clickEffect">
                      <p:stCondLst>
                        <p:cond delay="indefinite"/>
                      </p:stCondLst>
                      <p:childTnLst>
                        <p:par>
                          <p:cTn id="10" fill="hold" nodeType="withEffect">
                            <p:stCondLst>
                              <p:cond delay="0"/>
                            </p:stCondLst>
                            <p:childTnLst>
                              <p:par>
                                <p:cTn id="11" presetID="1" presetClass="entr" fill="hold" nodeType="clickEffect">
                                  <p:stCondLst>
                                    <p:cond delay="0"/>
                                  </p:stCondLst>
                                  <p:childTnLst>
                                    <p:set>
                                      <p:cBhvr>
                                        <p:cTn id="12" dur="1" fill="hold">
                                          <p:stCondLst>
                                            <p:cond delay="0"/>
                                          </p:stCondLst>
                                        </p:cTn>
                                        <p:tgtEl>
                                          <p:spTgt spid="212"/>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15"/>
                                        </p:tgtEl>
                                        <p:attrNameLst>
                                          <p:attrName>style.visibility</p:attrName>
                                        </p:attrNameLst>
                                      </p:cBhvr>
                                      <p:to>
                                        <p:strVal val="visible"/>
                                      </p:to>
                                    </p:set>
                                  </p:childTnLst>
                                </p:cTn>
                              </p:par>
                            </p:childTnLst>
                          </p:cTn>
                        </p:par>
                      </p:childTnLst>
                    </p:cTn>
                  </p:par>
                  <p:par>
                    <p:cTn id="19" fill="hold" nodeType="clickEffect">
                      <p:stCondLst>
                        <p:cond delay="indefinite"/>
                      </p:stCondLst>
                      <p:childTnLst>
                        <p:par>
                          <p:cTn id="20" fill="hold" nodeType="withEffect">
                            <p:stCondLst>
                              <p:cond delay="0"/>
                            </p:stCondLst>
                            <p:childTnLst>
                              <p:par>
                                <p:cTn id="21" presetID="1" presetClass="entr" fill="hold" nodeType="clickEffect">
                                  <p:stCondLst>
                                    <p:cond delay="0"/>
                                  </p:stCondLst>
                                  <p:childTnLst>
                                    <p:set>
                                      <p:cBhvr>
                                        <p:cTn id="22" dur="1" fill="hold">
                                          <p:stCondLst>
                                            <p:cond delay="0"/>
                                          </p:stCondLst>
                                        </p:cTn>
                                        <p:tgtEl>
                                          <p:spTgt spid="225"/>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226"/>
                                        </p:tgtEl>
                                        <p:attrNameLst>
                                          <p:attrName>style.visibility</p:attrName>
                                        </p:attrNameLst>
                                      </p:cBhvr>
                                      <p:to>
                                        <p:strVal val="visible"/>
                                      </p:to>
                                    </p:set>
                                  </p:childTnLst>
                                </p:cTn>
                              </p:par>
                            </p:childTnLst>
                          </p:cTn>
                        </p:par>
                      </p:childTnLst>
                    </p:cTn>
                  </p:par>
                  <p:par>
                    <p:cTn id="25" fill="hold" nodeType="clickEffect">
                      <p:stCondLst>
                        <p:cond delay="indefinite"/>
                      </p:stCondLst>
                      <p:childTnLst>
                        <p:par>
                          <p:cTn id="26" fill="hold" nodeType="withEffect">
                            <p:stCondLst>
                              <p:cond delay="0"/>
                            </p:stCondLst>
                            <p:childTnLst>
                              <p:par>
                                <p:cTn id="27" presetID="1" presetClass="entr" fill="hold" nodeType="clickEffect">
                                  <p:stCondLst>
                                    <p:cond delay="0"/>
                                  </p:stCondLst>
                                  <p:childTnLst>
                                    <p:set>
                                      <p:cBhvr>
                                        <p:cTn id="28" dur="1" fill="hold">
                                          <p:stCondLst>
                                            <p:cond delay="0"/>
                                          </p:stCondLst>
                                        </p:cTn>
                                        <p:tgtEl>
                                          <p:spTgt spid="223"/>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224"/>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231"/>
                                        </p:tgtEl>
                                        <p:attrNameLst>
                                          <p:attrName>style.visibility</p:attrName>
                                        </p:attrNameLst>
                                      </p:cBhvr>
                                      <p:to>
                                        <p:strVal val="visible"/>
                                      </p:to>
                                    </p:set>
                                  </p:childTnLst>
                                </p:cTn>
                              </p:par>
                            </p:childTnLst>
                          </p:cTn>
                        </p:par>
                      </p:childTnLst>
                    </p:cTn>
                  </p:par>
                  <p:par>
                    <p:cTn id="33" fill="hold" nodeType="clickEffect">
                      <p:stCondLst>
                        <p:cond delay="indefinite"/>
                      </p:stCondLst>
                      <p:childTnLst>
                        <p:par>
                          <p:cTn id="34" fill="hold" nodeType="withEffect">
                            <p:stCondLst>
                              <p:cond delay="0"/>
                            </p:stCondLst>
                            <p:childTnLst>
                              <p:par>
                                <p:cTn id="35" presetID="1" presetClass="entr" fill="hold" nodeType="clickEffect">
                                  <p:stCondLst>
                                    <p:cond delay="0"/>
                                  </p:stCondLst>
                                  <p:childTnLst>
                                    <p:set>
                                      <p:cBhvr>
                                        <p:cTn id="36" dur="1" fill="hold">
                                          <p:stCondLst>
                                            <p:cond delay="0"/>
                                          </p:stCondLst>
                                        </p:cTn>
                                        <p:tgtEl>
                                          <p:spTgt spid="222"/>
                                        </p:tgtEl>
                                        <p:attrNameLst>
                                          <p:attrName>style.visibility</p:attrName>
                                        </p:attrNameLst>
                                      </p:cBhvr>
                                      <p:to>
                                        <p:strVal val="visible"/>
                                      </p:to>
                                    </p:set>
                                  </p:childTnLst>
                                </p:cTn>
                              </p:par>
                              <p:par>
                                <p:cTn id="37" presetID="1" presetClass="entr"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childTnLst>
                          </p:cTn>
                        </p:par>
                      </p:childTnLst>
                    </p:cTn>
                  </p:par>
                  <p:par>
                    <p:cTn id="39" fill="hold" nodeType="clickEffect">
                      <p:stCondLst>
                        <p:cond delay="indefinite"/>
                      </p:stCondLst>
                      <p:childTnLst>
                        <p:par>
                          <p:cTn id="40" fill="hold" nodeType="withEffect">
                            <p:stCondLst>
                              <p:cond delay="0"/>
                            </p:stCondLst>
                            <p:childTnLst>
                              <p:par>
                                <p:cTn id="41" presetID="1" presetClass="entr" fill="hold" nodeType="clickEffect">
                                  <p:stCondLst>
                                    <p:cond delay="0"/>
                                  </p:stCondLst>
                                  <p:childTnLst>
                                    <p:set>
                                      <p:cBhvr>
                                        <p:cTn id="42" dur="1" fill="hold">
                                          <p:stCondLst>
                                            <p:cond delay="0"/>
                                          </p:stCondLst>
                                        </p:cTn>
                                        <p:tgtEl>
                                          <p:spTgt spid="228"/>
                                        </p:tgtEl>
                                        <p:attrNameLst>
                                          <p:attrName>style.visibility</p:attrName>
                                        </p:attrNameLst>
                                      </p:cBhvr>
                                      <p:to>
                                        <p:strVal val="visible"/>
                                      </p:to>
                                    </p:set>
                                  </p:childTnLst>
                                </p:cTn>
                              </p:par>
                              <p:par>
                                <p:cTn id="43" presetID="1" presetClass="entr" fill="hold"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fill="hold" nodeType="withEffect">
                                  <p:stCondLst>
                                    <p:cond delay="0"/>
                                  </p:stCondLst>
                                  <p:childTnLst>
                                    <p:set>
                                      <p:cBhvr>
                                        <p:cTn id="46" dur="1" fill="hold">
                                          <p:stCondLst>
                                            <p:cond delay="0"/>
                                          </p:stCondLst>
                                        </p:cTn>
                                        <p:tgtEl>
                                          <p:spTgt spid="210"/>
                                        </p:tgtEl>
                                        <p:attrNameLst>
                                          <p:attrName>style.visibility</p:attrName>
                                        </p:attrNameLst>
                                      </p:cBhvr>
                                      <p:to>
                                        <p:strVal val="visible"/>
                                      </p:to>
                                    </p:set>
                                  </p:childTnLst>
                                </p:cTn>
                              </p:par>
                              <p:par>
                                <p:cTn id="47" presetID="1" presetClass="entr"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8154F0C-9ECA-4171-82BD-ADBD26A571B9}"/>
              </a:ext>
            </a:extLst>
          </p:cNvPr>
          <p:cNvSpPr>
            <a:spLocks noGrp="1" noChangeArrowheads="1"/>
          </p:cNvSpPr>
          <p:nvPr>
            <p:ph type="title"/>
          </p:nvPr>
        </p:nvSpPr>
        <p:spPr/>
        <p:txBody>
          <a:bodyPr/>
          <a:lstStyle/>
          <a:p>
            <a:pPr eaLnBrk="1" hangingPunct="1"/>
            <a:r>
              <a:rPr lang="tr-TR" altLang="en-US" sz="4000" b="1" dirty="0">
                <a:latin typeface="Calibri" panose="020F0502020204030204" pitchFamily="34" charset="0"/>
                <a:cs typeface="Calibri" panose="020F0502020204030204" pitchFamily="34" charset="0"/>
              </a:rPr>
              <a:t>Classification</a:t>
            </a:r>
          </a:p>
        </p:txBody>
      </p:sp>
      <p:sp>
        <p:nvSpPr>
          <p:cNvPr id="15364" name="Rectangle 3">
            <a:extLst>
              <a:ext uri="{FF2B5EF4-FFF2-40B4-BE49-F238E27FC236}">
                <a16:creationId xmlns:a16="http://schemas.microsoft.com/office/drawing/2014/main" id="{1CF3C0A8-0C97-4F73-81C2-7169B713ADA9}"/>
              </a:ext>
            </a:extLst>
          </p:cNvPr>
          <p:cNvSpPr>
            <a:spLocks noGrp="1" noChangeArrowheads="1"/>
          </p:cNvSpPr>
          <p:nvPr>
            <p:ph type="body" idx="1"/>
          </p:nvPr>
        </p:nvSpPr>
        <p:spPr>
          <a:xfrm>
            <a:off x="426360" y="2286397"/>
            <a:ext cx="8229600" cy="3886200"/>
          </a:xfrm>
        </p:spPr>
        <p:style>
          <a:lnRef idx="1">
            <a:schemeClr val="accent6"/>
          </a:lnRef>
          <a:fillRef idx="2">
            <a:schemeClr val="accent6"/>
          </a:fillRef>
          <a:effectRef idx="1">
            <a:schemeClr val="accent6"/>
          </a:effectRef>
          <a:fontRef idx="minor">
            <a:schemeClr val="dk1"/>
          </a:fontRef>
        </p:style>
        <p:txBody>
          <a:bodyPr/>
          <a:lstStyle/>
          <a:p>
            <a:pPr marL="285750" indent="-285750" algn="just" eaLnBrk="1" hangingPunct="1">
              <a:lnSpc>
                <a:spcPct val="90000"/>
              </a:lnSpc>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Classification is the process of finding or discovering a model or function which helps in separating the data into multiple categorical classes i.e., discrete values. </a:t>
            </a:r>
          </a:p>
          <a:p>
            <a:pPr marL="285750" indent="-285750" algn="just" eaLnBrk="1" hangingPunct="1">
              <a:lnSpc>
                <a:spcPct val="90000"/>
              </a:lnSpc>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In classification, data is categorized under different labels according to some parameters given in input and then the labels are predicted for the data. </a:t>
            </a:r>
          </a:p>
          <a:p>
            <a:pPr marL="285750" indent="-285750" algn="just" eaLnBrk="1" hangingPunct="1">
              <a:lnSpc>
                <a:spcPct val="90000"/>
              </a:lnSpc>
              <a:buFont typeface="Arial" panose="020B0604020202020204" pitchFamily="34" charset="0"/>
              <a:buChar char="•"/>
            </a:pPr>
            <a:r>
              <a:rPr lang="tr-TR" altLang="en-US" sz="2400" dirty="0">
                <a:solidFill>
                  <a:schemeClr val="tx1"/>
                </a:solidFill>
                <a:latin typeface="Times New Roman" panose="02020603050405020304" pitchFamily="18" charset="0"/>
                <a:cs typeface="Times New Roman" panose="02020603050405020304" pitchFamily="18" charset="0"/>
              </a:rPr>
              <a:t>In classification problems, our learning algorithm learns a function to map inputs to outputs where the output value is a discrete class label (i.e., cat or dog, malignant or benign, spam or non-spam, etc). </a:t>
            </a:r>
          </a:p>
        </p:txBody>
      </p:sp>
    </p:spTree>
    <p:extLst>
      <p:ext uri="{BB962C8B-B14F-4D97-AF65-F5344CB8AC3E}">
        <p14:creationId xmlns:p14="http://schemas.microsoft.com/office/powerpoint/2010/main" val="119289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457200" y="704880"/>
            <a:ext cx="8229240" cy="818640"/>
          </a:xfrm>
          <a:prstGeom prst="rect">
            <a:avLst/>
          </a:prstGeom>
          <a:noFill/>
          <a:ln>
            <a:noFill/>
          </a:ln>
        </p:spPr>
        <p:txBody>
          <a:bodyPr lIns="0" tIns="45000" rIns="0" bIns="0" anchor="b"/>
          <a:lstStyle/>
          <a:p>
            <a:pPr algn="ctr">
              <a:lnSpc>
                <a:spcPct val="100000"/>
              </a:lnSpc>
            </a:pPr>
            <a:r>
              <a:rPr lang="en-US" sz="4000" b="1" strike="noStrike" spc="-1" dirty="0">
                <a:solidFill>
                  <a:srgbClr val="000000"/>
                </a:solidFill>
                <a:uFill>
                  <a:solidFill>
                    <a:srgbClr val="FFFFFF"/>
                  </a:solidFill>
                </a:uFill>
                <a:latin typeface="Calibri"/>
              </a:rPr>
              <a:t>POPULAR CLASSIFIERS</a:t>
            </a:r>
            <a:endParaRPr lang="en-US" sz="2400" b="0" strike="noStrike" spc="-1" dirty="0">
              <a:solidFill>
                <a:srgbClr val="000000"/>
              </a:solidFill>
              <a:uFill>
                <a:solidFill>
                  <a:srgbClr val="FFFFFF"/>
                </a:solidFill>
              </a:uFill>
              <a:latin typeface="Times New Roman"/>
            </a:endParaRPr>
          </a:p>
        </p:txBody>
      </p:sp>
      <p:sp>
        <p:nvSpPr>
          <p:cNvPr id="235" name="TextShape 2"/>
          <p:cNvSpPr txBox="1"/>
          <p:nvPr/>
        </p:nvSpPr>
        <p:spPr>
          <a:xfrm>
            <a:off x="457200" y="1676520"/>
            <a:ext cx="8229240" cy="4647960"/>
          </a:xfrm>
          <a:prstGeom prst="rect">
            <a:avLst/>
          </a:prstGeom>
          <a:solidFill>
            <a:srgbClr val="E6B9B8"/>
          </a:solidFill>
          <a:ln>
            <a:noFill/>
          </a:ln>
        </p:spPr>
        <p:txBody>
          <a:bodyPr lIns="90000" tIns="45000" rIns="90000" bIns="45000"/>
          <a:lstStyle/>
          <a:p>
            <a:pPr marL="274320" indent="-273960">
              <a:lnSpc>
                <a:spcPct val="100000"/>
              </a:lnSpc>
              <a:buClr>
                <a:srgbClr val="9BBB59"/>
              </a:buClr>
              <a:buSzPct val="95000"/>
              <a:buFont typeface="Wingdings 2" charset="2"/>
              <a:buChar char=""/>
            </a:pPr>
            <a:r>
              <a:rPr lang="en-US" sz="2800" b="0" strike="noStrike" spc="-1" dirty="0">
                <a:solidFill>
                  <a:srgbClr val="000000"/>
                </a:solidFill>
                <a:uFill>
                  <a:solidFill>
                    <a:srgbClr val="FFFFFF"/>
                  </a:solidFill>
                </a:uFill>
                <a:latin typeface="Constantia"/>
              </a:rPr>
              <a:t>Naïve Bayes</a:t>
            </a:r>
            <a:endParaRPr lang="en-US" sz="2600" b="0" strike="noStrike" spc="-1" dirty="0">
              <a:solidFill>
                <a:srgbClr val="000000"/>
              </a:solidFill>
              <a:uFill>
                <a:solidFill>
                  <a:srgbClr val="FFFFFF"/>
                </a:solidFill>
              </a:uFill>
              <a:latin typeface="Constantia"/>
            </a:endParaRPr>
          </a:p>
          <a:p>
            <a:pPr marL="274320" indent="-273960">
              <a:lnSpc>
                <a:spcPct val="100000"/>
              </a:lnSpc>
              <a:buClr>
                <a:srgbClr val="9BBB59"/>
              </a:buClr>
              <a:buSzPct val="95000"/>
              <a:buFont typeface="Wingdings 2" charset="2"/>
              <a:buChar char=""/>
            </a:pPr>
            <a:r>
              <a:rPr lang="en-US" sz="2800" b="0" strike="noStrike" spc="-1" dirty="0">
                <a:solidFill>
                  <a:srgbClr val="000000"/>
                </a:solidFill>
                <a:uFill>
                  <a:solidFill>
                    <a:srgbClr val="FFFFFF"/>
                  </a:solidFill>
                </a:uFill>
                <a:latin typeface="Constantia"/>
              </a:rPr>
              <a:t>K-nearest </a:t>
            </a:r>
            <a:r>
              <a:rPr lang="en-US" sz="2800" b="0" strike="noStrike" spc="-1" dirty="0" err="1">
                <a:solidFill>
                  <a:srgbClr val="000000"/>
                </a:solidFill>
                <a:uFill>
                  <a:solidFill>
                    <a:srgbClr val="FFFFFF"/>
                  </a:solidFill>
                </a:uFill>
                <a:latin typeface="Constantia"/>
              </a:rPr>
              <a:t>neighbour</a:t>
            </a:r>
            <a:endParaRPr lang="en-US" sz="2600" b="0" strike="noStrike" spc="-1" dirty="0">
              <a:solidFill>
                <a:srgbClr val="000000"/>
              </a:solidFill>
              <a:uFill>
                <a:solidFill>
                  <a:srgbClr val="FFFFFF"/>
                </a:solidFill>
              </a:uFill>
              <a:latin typeface="Constantia"/>
            </a:endParaRPr>
          </a:p>
          <a:p>
            <a:pPr marL="274320" indent="-273960">
              <a:lnSpc>
                <a:spcPct val="100000"/>
              </a:lnSpc>
              <a:buClr>
                <a:srgbClr val="9BBB59"/>
              </a:buClr>
              <a:buSzPct val="95000"/>
              <a:buFont typeface="Wingdings 2" charset="2"/>
              <a:buChar char=""/>
            </a:pPr>
            <a:r>
              <a:rPr lang="en-US" sz="2800" b="0" strike="noStrike" spc="-1" dirty="0">
                <a:solidFill>
                  <a:srgbClr val="000000"/>
                </a:solidFill>
                <a:uFill>
                  <a:solidFill>
                    <a:srgbClr val="FFFFFF"/>
                  </a:solidFill>
                </a:uFill>
                <a:latin typeface="Constantia"/>
              </a:rPr>
              <a:t>SVM</a:t>
            </a:r>
            <a:endParaRPr lang="en-US" sz="2600" b="0" strike="noStrike" spc="-1" dirty="0">
              <a:solidFill>
                <a:srgbClr val="000000"/>
              </a:solidFill>
              <a:uFill>
                <a:solidFill>
                  <a:srgbClr val="FFFFFF"/>
                </a:solidFill>
              </a:uFill>
              <a:latin typeface="Constantia"/>
            </a:endParaRPr>
          </a:p>
          <a:p>
            <a:pPr marL="274320" indent="-273960">
              <a:lnSpc>
                <a:spcPct val="100000"/>
              </a:lnSpc>
              <a:buClr>
                <a:srgbClr val="9BBB59"/>
              </a:buClr>
              <a:buSzPct val="95000"/>
              <a:buFont typeface="Wingdings 2" charset="2"/>
              <a:buChar char=""/>
            </a:pPr>
            <a:r>
              <a:rPr lang="en-US" sz="2800" b="0" strike="noStrike" spc="-1" dirty="0">
                <a:solidFill>
                  <a:srgbClr val="000000"/>
                </a:solidFill>
                <a:uFill>
                  <a:solidFill>
                    <a:srgbClr val="FFFFFF"/>
                  </a:solidFill>
                </a:uFill>
                <a:latin typeface="Constantia"/>
              </a:rPr>
              <a:t>Randomized Forests</a:t>
            </a:r>
            <a:endParaRPr lang="en-US" sz="2600" b="0" strike="noStrike" spc="-1" dirty="0">
              <a:solidFill>
                <a:srgbClr val="000000"/>
              </a:solidFill>
              <a:uFill>
                <a:solidFill>
                  <a:srgbClr val="FFFFFF"/>
                </a:solidFill>
              </a:uFill>
              <a:latin typeface="Constantia"/>
            </a:endParaRPr>
          </a:p>
          <a:p>
            <a:pPr marL="274320" indent="-273960">
              <a:lnSpc>
                <a:spcPct val="100000"/>
              </a:lnSpc>
              <a:buClr>
                <a:srgbClr val="9BBB59"/>
              </a:buClr>
              <a:buSzPct val="95000"/>
              <a:buFont typeface="Wingdings 2" charset="2"/>
              <a:buChar char=""/>
            </a:pPr>
            <a:r>
              <a:rPr lang="en-US" sz="2800" b="0" strike="noStrike" spc="-1" dirty="0">
                <a:solidFill>
                  <a:srgbClr val="000000"/>
                </a:solidFill>
                <a:uFill>
                  <a:solidFill>
                    <a:srgbClr val="FFFFFF"/>
                  </a:solidFill>
                </a:uFill>
                <a:latin typeface="Constantia"/>
              </a:rPr>
              <a:t>Bayesian network</a:t>
            </a:r>
            <a:endParaRPr lang="en-US" sz="2600" b="0" strike="noStrike" spc="-1" dirty="0">
              <a:solidFill>
                <a:srgbClr val="000000"/>
              </a:solidFill>
              <a:uFill>
                <a:solidFill>
                  <a:srgbClr val="FFFFFF"/>
                </a:solidFill>
              </a:uFill>
              <a:latin typeface="Constantia"/>
            </a:endParaRPr>
          </a:p>
          <a:p>
            <a:pPr marL="274320" indent="-273960">
              <a:lnSpc>
                <a:spcPct val="100000"/>
              </a:lnSpc>
              <a:buClr>
                <a:srgbClr val="9BBB59"/>
              </a:buClr>
              <a:buSzPct val="95000"/>
              <a:buFont typeface="Wingdings 2" charset="2"/>
              <a:buChar char=""/>
            </a:pPr>
            <a:r>
              <a:rPr lang="en-US" sz="2800" b="0" strike="noStrike" spc="-1" dirty="0">
                <a:solidFill>
                  <a:srgbClr val="000000"/>
                </a:solidFill>
                <a:uFill>
                  <a:solidFill>
                    <a:srgbClr val="FFFFFF"/>
                  </a:solidFill>
                </a:uFill>
                <a:latin typeface="Constantia"/>
              </a:rPr>
              <a:t>Logistic regression</a:t>
            </a:r>
            <a:endParaRPr lang="en-US" sz="2600" b="0" strike="noStrike" spc="-1" dirty="0">
              <a:solidFill>
                <a:srgbClr val="000000"/>
              </a:solidFill>
              <a:uFill>
                <a:solidFill>
                  <a:srgbClr val="FFFFFF"/>
                </a:solidFill>
              </a:uFill>
              <a:latin typeface="Constantia"/>
            </a:endParaRPr>
          </a:p>
          <a:p>
            <a:pPr marL="274320" indent="-273960">
              <a:lnSpc>
                <a:spcPct val="100000"/>
              </a:lnSpc>
              <a:buClr>
                <a:srgbClr val="9BBB59"/>
              </a:buClr>
              <a:buSzPct val="95000"/>
              <a:buFont typeface="Wingdings 2" charset="2"/>
              <a:buChar char=""/>
            </a:pPr>
            <a:r>
              <a:rPr lang="en-US" sz="2800" b="0" strike="noStrike" spc="-1" dirty="0">
                <a:solidFill>
                  <a:srgbClr val="000000"/>
                </a:solidFill>
                <a:uFill>
                  <a:solidFill>
                    <a:srgbClr val="FFFFFF"/>
                  </a:solidFill>
                </a:uFill>
                <a:latin typeface="Constantia"/>
              </a:rPr>
              <a:t>Boosted Decision Trees</a:t>
            </a:r>
            <a:endParaRPr lang="en-US" sz="2600" b="0" strike="noStrike" spc="-1" dirty="0">
              <a:solidFill>
                <a:srgbClr val="000000"/>
              </a:solidFill>
              <a:uFill>
                <a:solidFill>
                  <a:srgbClr val="FFFFFF"/>
                </a:solidFill>
              </a:uFill>
              <a:latin typeface="Constantia"/>
            </a:endParaRPr>
          </a:p>
          <a:p>
            <a:pPr marL="274320" indent="-273960">
              <a:lnSpc>
                <a:spcPct val="100000"/>
              </a:lnSpc>
              <a:buClr>
                <a:srgbClr val="9BBB59"/>
              </a:buClr>
              <a:buSzPct val="95000"/>
              <a:buFont typeface="Wingdings 2" charset="2"/>
              <a:buChar char=""/>
            </a:pPr>
            <a:r>
              <a:rPr lang="en-US" sz="2800" b="0" strike="noStrike" spc="-1" dirty="0">
                <a:solidFill>
                  <a:srgbClr val="000000"/>
                </a:solidFill>
                <a:uFill>
                  <a:solidFill>
                    <a:srgbClr val="FFFFFF"/>
                  </a:solidFill>
                </a:uFill>
                <a:latin typeface="Constantia"/>
              </a:rPr>
              <a:t>RBMs</a:t>
            </a:r>
            <a:endParaRPr lang="en-US" sz="2600" b="0" strike="noStrike" spc="-1" dirty="0">
              <a:solidFill>
                <a:srgbClr val="000000"/>
              </a:solidFill>
              <a:uFill>
                <a:solidFill>
                  <a:srgbClr val="FFFFFF"/>
                </a:solidFill>
              </a:uFill>
              <a:latin typeface="Constantia"/>
            </a:endParaRPr>
          </a:p>
          <a:p>
            <a:pPr marL="274320" indent="-273960">
              <a:lnSpc>
                <a:spcPct val="100000"/>
              </a:lnSpc>
              <a:buClr>
                <a:srgbClr val="9BBB59"/>
              </a:buClr>
              <a:buSzPct val="95000"/>
              <a:buFont typeface="Wingdings 2" charset="2"/>
              <a:buChar char=""/>
            </a:pPr>
            <a:r>
              <a:rPr lang="en-US" sz="2800" b="0" strike="noStrike" spc="-1" dirty="0">
                <a:solidFill>
                  <a:srgbClr val="000000"/>
                </a:solidFill>
                <a:uFill>
                  <a:solidFill>
                    <a:srgbClr val="FFFFFF"/>
                  </a:solidFill>
                </a:uFill>
                <a:latin typeface="Constantia"/>
              </a:rPr>
              <a:t>Neural networks</a:t>
            </a:r>
            <a:endParaRPr lang="en-US" sz="2600" b="0" strike="noStrike" spc="-1" dirty="0">
              <a:solidFill>
                <a:srgbClr val="000000"/>
              </a:solidFill>
              <a:uFill>
                <a:solidFill>
                  <a:srgbClr val="FFFFFF"/>
                </a:solidFill>
              </a:uFill>
              <a:latin typeface="Constantia"/>
            </a:endParaRPr>
          </a:p>
          <a:p>
            <a:pPr marL="274320" indent="-273960">
              <a:lnSpc>
                <a:spcPct val="100000"/>
              </a:lnSpc>
            </a:pPr>
            <a:endParaRPr lang="en-US" sz="2600" b="0" strike="noStrike" spc="-1" dirty="0">
              <a:solidFill>
                <a:srgbClr val="000000"/>
              </a:solidFill>
              <a:uFill>
                <a:solidFill>
                  <a:srgbClr val="FFFFFF"/>
                </a:solidFill>
              </a:uFill>
              <a:latin typeface="Constantia"/>
            </a:endParaRPr>
          </a:p>
          <a:p>
            <a:pPr marL="274320" indent="-273960">
              <a:lnSpc>
                <a:spcPct val="100000"/>
              </a:lnSpc>
            </a:pPr>
            <a:endParaRPr lang="en-US" sz="2600" b="0" strike="noStrike" spc="-1" dirty="0">
              <a:solidFill>
                <a:srgbClr val="000000"/>
              </a:solidFill>
              <a:uFill>
                <a:solidFill>
                  <a:srgbClr val="FFFFFF"/>
                </a:solidFill>
              </a:uFill>
              <a:latin typeface="Constantia"/>
            </a:endParaRPr>
          </a:p>
          <a:p>
            <a:pPr>
              <a:lnSpc>
                <a:spcPct val="100000"/>
              </a:lnSpc>
            </a:pPr>
            <a:endParaRPr lang="en-US" sz="2600" b="0" strike="noStrike" spc="-1" dirty="0">
              <a:solidFill>
                <a:srgbClr val="000000"/>
              </a:solidFill>
              <a:uFill>
                <a:solidFill>
                  <a:srgbClr val="FFFFFF"/>
                </a:solidFill>
              </a:uFill>
              <a:latin typeface="Constantia"/>
            </a:endParaRPr>
          </a:p>
          <a:p>
            <a:pPr>
              <a:lnSpc>
                <a:spcPct val="100000"/>
              </a:lnSpc>
            </a:pPr>
            <a:endParaRPr lang="en-US" sz="2600" b="0" strike="noStrike" spc="-1" dirty="0">
              <a:solidFill>
                <a:srgbClr val="000000"/>
              </a:solidFill>
              <a:uFill>
                <a:solidFill>
                  <a:srgbClr val="FFFFFF"/>
                </a:solidFill>
              </a:uFill>
              <a:latin typeface="Constantia"/>
            </a:endParaRPr>
          </a:p>
          <a:p>
            <a:pPr>
              <a:lnSpc>
                <a:spcPct val="100000"/>
              </a:lnSpc>
            </a:pPr>
            <a:endParaRPr lang="en-US" sz="2600" b="0" strike="noStrike" spc="-1" dirty="0">
              <a:solidFill>
                <a:srgbClr val="000000"/>
              </a:solidFill>
              <a:uFill>
                <a:solidFill>
                  <a:srgbClr val="FFFFFF"/>
                </a:solidFill>
              </a:uFill>
              <a:latin typeface="Constantia"/>
            </a:endParaRPr>
          </a:p>
        </p:txBody>
      </p:sp>
      <p:sp>
        <p:nvSpPr>
          <p:cNvPr id="236" name="CustomShape 3"/>
          <p:cNvSpPr/>
          <p:nvPr/>
        </p:nvSpPr>
        <p:spPr>
          <a:xfrm>
            <a:off x="4859280" y="2438280"/>
            <a:ext cx="3398400" cy="516960"/>
          </a:xfrm>
          <a:prstGeom prst="rect">
            <a:avLst/>
          </a:prstGeom>
          <a:solidFill>
            <a:srgbClr val="FFFF00"/>
          </a:solid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800" b="0" strike="noStrike" spc="-1">
                <a:solidFill>
                  <a:srgbClr val="000000"/>
                </a:solidFill>
                <a:uFill>
                  <a:solidFill>
                    <a:srgbClr val="FFFFFF"/>
                  </a:solidFill>
                </a:uFill>
                <a:latin typeface="Times New Roman"/>
              </a:rPr>
              <a:t>Which is the best one?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9">
            <a:extLst>
              <a:ext uri="{FF2B5EF4-FFF2-40B4-BE49-F238E27FC236}">
                <a16:creationId xmlns:a16="http://schemas.microsoft.com/office/drawing/2014/main" id="{6BDD63F7-64F3-4C90-A399-536ACC1913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95738" y="549275"/>
            <a:ext cx="4689475" cy="4464050"/>
          </a:xfrm>
        </p:spPr>
      </p:pic>
      <p:sp>
        <p:nvSpPr>
          <p:cNvPr id="14340" name="Rectangle 2">
            <a:extLst>
              <a:ext uri="{FF2B5EF4-FFF2-40B4-BE49-F238E27FC236}">
                <a16:creationId xmlns:a16="http://schemas.microsoft.com/office/drawing/2014/main" id="{CAB5E976-1D0B-4923-8886-B2D237621B94}"/>
              </a:ext>
            </a:extLst>
          </p:cNvPr>
          <p:cNvSpPr>
            <a:spLocks noGrp="1" noChangeArrowheads="1"/>
          </p:cNvSpPr>
          <p:nvPr>
            <p:ph type="title"/>
          </p:nvPr>
        </p:nvSpPr>
        <p:spPr/>
        <p:txBody>
          <a:bodyPr/>
          <a:lstStyle/>
          <a:p>
            <a:pPr eaLnBrk="1" hangingPunct="1"/>
            <a:r>
              <a:rPr lang="tr-TR" altLang="en-US"/>
              <a:t>Classification</a:t>
            </a:r>
          </a:p>
        </p:txBody>
      </p:sp>
      <p:sp>
        <p:nvSpPr>
          <p:cNvPr id="14341" name="Rectangle 3">
            <a:extLst>
              <a:ext uri="{FF2B5EF4-FFF2-40B4-BE49-F238E27FC236}">
                <a16:creationId xmlns:a16="http://schemas.microsoft.com/office/drawing/2014/main" id="{1DBF2234-5BA6-41BA-9526-1E41CD8B1377}"/>
              </a:ext>
            </a:extLst>
          </p:cNvPr>
          <p:cNvSpPr>
            <a:spLocks noGrp="1" noChangeArrowheads="1"/>
          </p:cNvSpPr>
          <p:nvPr>
            <p:ph type="body" sz="half" idx="4294967295"/>
          </p:nvPr>
        </p:nvSpPr>
        <p:spPr>
          <a:xfrm>
            <a:off x="468313" y="1844675"/>
            <a:ext cx="3322637" cy="3168650"/>
          </a:xfrm>
        </p:spPr>
        <p:txBody>
          <a:bodyPr/>
          <a:lstStyle/>
          <a:p>
            <a:pPr eaLnBrk="1" hangingPunct="1"/>
            <a:r>
              <a:rPr lang="tr-TR" altLang="en-US"/>
              <a:t>Example: Credit scoring</a:t>
            </a:r>
          </a:p>
          <a:p>
            <a:pPr eaLnBrk="1" hangingPunct="1"/>
            <a:r>
              <a:rPr lang="tr-TR" altLang="en-US"/>
              <a:t>Differentiating between </a:t>
            </a:r>
            <a:r>
              <a:rPr lang="tr-TR" altLang="en-US">
                <a:solidFill>
                  <a:srgbClr val="FF33CC"/>
                </a:solidFill>
              </a:rPr>
              <a:t>low-risk</a:t>
            </a:r>
            <a:r>
              <a:rPr lang="tr-TR" altLang="en-US"/>
              <a:t> and </a:t>
            </a:r>
            <a:r>
              <a:rPr lang="tr-TR" altLang="en-US">
                <a:solidFill>
                  <a:srgbClr val="FF0000"/>
                </a:solidFill>
              </a:rPr>
              <a:t>high-risk</a:t>
            </a:r>
            <a:r>
              <a:rPr lang="tr-TR" altLang="en-US"/>
              <a:t> customers from their </a:t>
            </a:r>
            <a:r>
              <a:rPr lang="tr-TR" altLang="en-US" i="1"/>
              <a:t>income</a:t>
            </a:r>
            <a:r>
              <a:rPr lang="tr-TR" altLang="en-US"/>
              <a:t> and </a:t>
            </a:r>
            <a:r>
              <a:rPr lang="tr-TR" altLang="en-US" i="1"/>
              <a:t>savings</a:t>
            </a:r>
          </a:p>
        </p:txBody>
      </p:sp>
      <p:sp>
        <p:nvSpPr>
          <p:cNvPr id="14342" name="Rectangle 10">
            <a:extLst>
              <a:ext uri="{FF2B5EF4-FFF2-40B4-BE49-F238E27FC236}">
                <a16:creationId xmlns:a16="http://schemas.microsoft.com/office/drawing/2014/main" id="{64EE210F-25FF-49F3-833D-630B1FF5D631}"/>
              </a:ext>
            </a:extLst>
          </p:cNvPr>
          <p:cNvSpPr>
            <a:spLocks noChangeArrowheads="1"/>
          </p:cNvSpPr>
          <p:nvPr/>
        </p:nvSpPr>
        <p:spPr bwMode="auto">
          <a:xfrm>
            <a:off x="971550" y="5157788"/>
            <a:ext cx="7777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Lucida Bright" panose="02040602050505020304" pitchFamily="18"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Lucida Bright" panose="02040602050505020304" pitchFamily="18"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Lucida Bright" panose="02040602050505020304" pitchFamily="18"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Lucida Bright" panose="02040602050505020304" pitchFamily="18"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Lucida Bright" panose="02040602050505020304" pitchFamily="18"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9pPr>
          </a:lstStyle>
          <a:p>
            <a:pPr eaLnBrk="1" hangingPunct="1">
              <a:lnSpc>
                <a:spcPct val="90000"/>
              </a:lnSpc>
              <a:buFont typeface="Wingdings" panose="05000000000000000000" pitchFamily="2" charset="2"/>
              <a:buNone/>
            </a:pPr>
            <a:r>
              <a:rPr lang="tr-TR" altLang="en-US">
                <a:solidFill>
                  <a:srgbClr val="3333FF"/>
                </a:solidFill>
              </a:rPr>
              <a:t>Discriminant:</a:t>
            </a:r>
            <a:r>
              <a:rPr lang="tr-TR" altLang="en-US"/>
              <a:t> IF </a:t>
            </a:r>
            <a:r>
              <a:rPr lang="tr-TR" altLang="en-US" i="1"/>
              <a:t>income</a:t>
            </a:r>
            <a:r>
              <a:rPr lang="tr-TR" altLang="en-US"/>
              <a:t> &gt; θ</a:t>
            </a:r>
            <a:r>
              <a:rPr lang="tr-TR" altLang="en-US" baseline="-25000"/>
              <a:t>1</a:t>
            </a:r>
            <a:r>
              <a:rPr lang="tr-TR" altLang="en-US"/>
              <a:t> AND </a:t>
            </a:r>
            <a:r>
              <a:rPr lang="tr-TR" altLang="en-US" i="1"/>
              <a:t>savings</a:t>
            </a:r>
            <a:r>
              <a:rPr lang="tr-TR" altLang="en-US"/>
              <a:t> &gt; θ</a:t>
            </a:r>
            <a:r>
              <a:rPr lang="tr-TR" altLang="en-US" baseline="-25000"/>
              <a:t>2</a:t>
            </a:r>
            <a:r>
              <a:rPr lang="tr-TR" altLang="en-US"/>
              <a:t> </a:t>
            </a:r>
          </a:p>
          <a:p>
            <a:pPr eaLnBrk="1" hangingPunct="1">
              <a:lnSpc>
                <a:spcPct val="90000"/>
              </a:lnSpc>
              <a:buFont typeface="Wingdings" panose="05000000000000000000" pitchFamily="2" charset="2"/>
              <a:buNone/>
            </a:pPr>
            <a:r>
              <a:rPr lang="tr-TR" altLang="en-US"/>
              <a:t>				THEN </a:t>
            </a:r>
            <a:r>
              <a:rPr lang="tr-TR" altLang="en-US">
                <a:solidFill>
                  <a:srgbClr val="FF33CC"/>
                </a:solidFill>
              </a:rPr>
              <a:t>low-risk </a:t>
            </a:r>
            <a:r>
              <a:rPr lang="tr-TR" altLang="en-US"/>
              <a:t>ELSE </a:t>
            </a:r>
            <a:r>
              <a:rPr lang="tr-TR" altLang="en-US">
                <a:solidFill>
                  <a:srgbClr val="FF0000"/>
                </a:solidFill>
              </a:rPr>
              <a:t>high-risk</a:t>
            </a:r>
          </a:p>
        </p:txBody>
      </p:sp>
      <p:cxnSp>
        <p:nvCxnSpPr>
          <p:cNvPr id="8" name="Straight Connector 7">
            <a:extLst>
              <a:ext uri="{FF2B5EF4-FFF2-40B4-BE49-F238E27FC236}">
                <a16:creationId xmlns:a16="http://schemas.microsoft.com/office/drawing/2014/main" id="{64648499-6B28-4F23-B7FA-4C302F543295}"/>
              </a:ext>
            </a:extLst>
          </p:cNvPr>
          <p:cNvCxnSpPr/>
          <p:nvPr/>
        </p:nvCxnSpPr>
        <p:spPr>
          <a:xfrm rot="10800000" flipV="1">
            <a:off x="1500188" y="5500688"/>
            <a:ext cx="928687" cy="785812"/>
          </a:xfrm>
          <a:prstGeom prst="line">
            <a:avLst/>
          </a:prstGeom>
        </p:spPr>
        <p:style>
          <a:lnRef idx="1">
            <a:schemeClr val="dk1"/>
          </a:lnRef>
          <a:fillRef idx="0">
            <a:schemeClr val="dk1"/>
          </a:fillRef>
          <a:effectRef idx="0">
            <a:schemeClr val="dk1"/>
          </a:effectRef>
          <a:fontRef idx="minor">
            <a:schemeClr val="tx1"/>
          </a:fontRef>
        </p:style>
      </p:cxnSp>
      <p:sp>
        <p:nvSpPr>
          <p:cNvPr id="14344" name="TextBox 10">
            <a:extLst>
              <a:ext uri="{FF2B5EF4-FFF2-40B4-BE49-F238E27FC236}">
                <a16:creationId xmlns:a16="http://schemas.microsoft.com/office/drawing/2014/main" id="{D460C3A0-D6AE-4739-B3C2-E0AB97C289C8}"/>
              </a:ext>
            </a:extLst>
          </p:cNvPr>
          <p:cNvSpPr txBox="1">
            <a:spLocks noChangeArrowheads="1"/>
          </p:cNvSpPr>
          <p:nvPr/>
        </p:nvSpPr>
        <p:spPr bwMode="auto">
          <a:xfrm>
            <a:off x="1000125" y="6286500"/>
            <a:ext cx="922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Lucida Bright" panose="02040602050505020304" pitchFamily="18"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Lucida Bright" panose="02040602050505020304" pitchFamily="18"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Lucida Bright" panose="02040602050505020304" pitchFamily="18"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Lucida Bright" panose="02040602050505020304" pitchFamily="18"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Lucida Bright" panose="02040602050505020304" pitchFamily="18"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Lucida Bright" panose="02040602050505020304" pitchFamily="18" charset="0"/>
              </a:defRPr>
            </a:lvl9pPr>
          </a:lstStyle>
          <a:p>
            <a:pPr eaLnBrk="1" hangingPunct="1">
              <a:spcBef>
                <a:spcPct val="0"/>
              </a:spcBef>
              <a:buClrTx/>
              <a:buSzTx/>
              <a:buFontTx/>
              <a:buNone/>
            </a:pPr>
            <a:r>
              <a:rPr lang="en-US" altLang="en-US" sz="2000">
                <a:latin typeface="Palatino Linotype" panose="02040502050505030304" pitchFamily="18" charset="0"/>
              </a:rPr>
              <a:t>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19E973D23DAB44BB57BD17B59EC1C3" ma:contentTypeVersion="0" ma:contentTypeDescription="Create a new document." ma:contentTypeScope="" ma:versionID="b3d00f53779700e94f7d00602e6a9fa2">
  <xsd:schema xmlns:xsd="http://www.w3.org/2001/XMLSchema" xmlns:xs="http://www.w3.org/2001/XMLSchema" xmlns:p="http://schemas.microsoft.com/office/2006/metadata/properties" targetNamespace="http://schemas.microsoft.com/office/2006/metadata/properties" ma:root="true" ma:fieldsID="38a88745937893fe3fca1b086b88b82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3A74E2-AD51-4E10-B251-357AEABAA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6457FA3-F976-468B-A1BA-EC728C9694AB}">
  <ds:schemaRefs>
    <ds:schemaRef ds:uri="http://schemas.microsoft.com/sharepoint/v3/contenttype/forms"/>
  </ds:schemaRefs>
</ds:datastoreItem>
</file>

<file path=customXml/itemProps3.xml><?xml version="1.0" encoding="utf-8"?>
<ds:datastoreItem xmlns:ds="http://schemas.openxmlformats.org/officeDocument/2006/customXml" ds:itemID="{4C0628E2-3476-46FE-8157-7A9EDF9EBB4C}">
  <ds:schemaRefs>
    <ds:schemaRef ds:uri="http://purl.org/dc/elements/1.1/"/>
    <ds:schemaRef ds:uri="http://purl.org/dc/term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Flow</Template>
  <TotalTime>13440</TotalTime>
  <Words>3782</Words>
  <Application>Microsoft Office PowerPoint</Application>
  <PresentationFormat>On-screen Show (4:3)</PresentationFormat>
  <Paragraphs>302</Paragraphs>
  <Slides>48</Slides>
  <Notes>5</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48</vt:i4>
      </vt:variant>
    </vt:vector>
  </HeadingPairs>
  <TitlesOfParts>
    <vt:vector size="64" baseType="lpstr">
      <vt:lpstr>Arial</vt:lpstr>
      <vt:lpstr>Calibri</vt:lpstr>
      <vt:lpstr>Constantia</vt:lpstr>
      <vt:lpstr>Helvetica Neue</vt:lpstr>
      <vt:lpstr>Lucida Bright</vt:lpstr>
      <vt:lpstr>Palatino Linotype</vt:lpstr>
      <vt:lpstr>Symbol</vt:lpstr>
      <vt:lpstr>Times New Roman</vt:lpstr>
      <vt:lpstr>urw-din</vt:lpstr>
      <vt:lpstr>Verdana</vt:lpstr>
      <vt:lpstr>Wingdings</vt:lpstr>
      <vt:lpstr>Wingdings 2</vt:lpstr>
      <vt:lpstr>Office Theme</vt:lpstr>
      <vt:lpstr>Office Theme</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Classification</vt:lpstr>
      <vt:lpstr>PowerPoint Presentation</vt:lpstr>
      <vt:lpstr>Classification</vt:lpstr>
      <vt:lpstr>Classification: Applications</vt:lpstr>
      <vt:lpstr>Regression</vt:lpstr>
      <vt:lpstr>Popular Regression Models</vt:lpstr>
      <vt:lpstr>Popular Regression Models</vt:lpstr>
      <vt:lpstr>Clustering</vt:lpstr>
      <vt:lpstr>Clustering</vt:lpstr>
      <vt:lpstr>Popular Clustering Methods</vt:lpstr>
      <vt:lpstr>Popular Clustering Models</vt:lpstr>
      <vt:lpstr>Dimensionality Reduction</vt:lpstr>
      <vt:lpstr>Techniques for Dimensionality Reduction</vt:lpstr>
      <vt:lpstr>Parametric Methods</vt:lpstr>
      <vt:lpstr>Parametric Methods</vt:lpstr>
      <vt:lpstr>Parametric Methods</vt:lpstr>
      <vt:lpstr>Parametric Methods</vt:lpstr>
      <vt:lpstr>Parametric Methods</vt:lpstr>
      <vt:lpstr>Parametric Methods</vt:lpstr>
      <vt:lpstr>Nonparametric Methods</vt:lpstr>
      <vt:lpstr>Nonparametric Methods</vt:lpstr>
      <vt:lpstr>Nonparametric Methods</vt:lpstr>
      <vt:lpstr>Face Recognition</vt:lpstr>
      <vt:lpstr>Standard Statistical Distributions </vt:lpstr>
      <vt:lpstr>Standard Statistical Distributions </vt:lpstr>
      <vt:lpstr>Standard Statistical Distributions </vt:lpstr>
      <vt:lpstr>The Normal Distribution</vt:lpstr>
      <vt:lpstr>The Normal Distribution</vt:lpstr>
      <vt:lpstr>The Normal Distribution</vt:lpstr>
      <vt:lpstr>The Normal Distribution</vt:lpstr>
      <vt:lpstr>Elementary Probability Theory</vt:lpstr>
      <vt:lpstr>Elementary Probability Theory</vt:lpstr>
      <vt:lpstr>Elementary Probability Theory</vt:lpstr>
      <vt:lpstr>Elementary Probability Theory</vt:lpstr>
      <vt:lpstr>Elementary Probability Theory</vt:lpstr>
      <vt:lpstr>Elementary Probability Theory</vt:lpstr>
      <vt:lpstr>Prerequisite for Naïve Bayes Theorem</vt:lpstr>
      <vt:lpstr>Prerequisite for Naïve Bayes Theorem</vt:lpstr>
      <vt:lpstr>Naïve Bayes</vt:lpstr>
      <vt:lpstr>Continued..</vt:lpstr>
      <vt:lpstr>Continued..</vt:lpstr>
      <vt:lpstr>PowerPoint Presentation</vt:lpstr>
    </vt:vector>
  </TitlesOfParts>
  <Company>House of Chaos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Aspect-Oriented Programming</dc:title>
  <dc:creator>David Matuszek</dc:creator>
  <cp:lastModifiedBy>Umesh Gupta</cp:lastModifiedBy>
  <cp:revision>265</cp:revision>
  <dcterms:created xsi:type="dcterms:W3CDTF">2003-12-07T16:43:43Z</dcterms:created>
  <dcterms:modified xsi:type="dcterms:W3CDTF">2021-09-03T14:21:12Z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House of Chaos</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8</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39</vt:i4>
  </property>
  <property fmtid="{D5CDD505-2E9C-101B-9397-08002B2CF9AE}" pid="13" name="ContentTypeId">
    <vt:lpwstr>0x010100BD19E973D23DAB44BB57BD17B59EC1C3</vt:lpwstr>
  </property>
</Properties>
</file>