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24"/>
  </p:notesMasterIdLst>
  <p:sldIdLst>
    <p:sldId id="256" r:id="rId6"/>
    <p:sldId id="261" r:id="rId7"/>
    <p:sldId id="257" r:id="rId8"/>
    <p:sldId id="258" r:id="rId9"/>
    <p:sldId id="304" r:id="rId10"/>
    <p:sldId id="421" r:id="rId11"/>
    <p:sldId id="259" r:id="rId12"/>
    <p:sldId id="260" r:id="rId13"/>
    <p:sldId id="262" r:id="rId14"/>
    <p:sldId id="263" r:id="rId15"/>
    <p:sldId id="264" r:id="rId16"/>
    <p:sldId id="265" r:id="rId17"/>
    <p:sldId id="266" r:id="rId18"/>
    <p:sldId id="423" r:id="rId19"/>
    <p:sldId id="424" r:id="rId20"/>
    <p:sldId id="425" r:id="rId21"/>
    <p:sldId id="426" r:id="rId22"/>
    <p:sldId id="29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BE05EE-5A50-4AFC-85E5-D8566C469BBF}" v="198" dt="2021-08-31T18:41:31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2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2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8A05428-72F8-4478-8032-9E0BA7350EFF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EBCE637-7497-480F-B7B6-6C63D91CE84D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1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A876725-EA1C-4F45-9E60-BC423559142D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2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TextShape 1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592EC06-3A56-47C6-9156-3EC67944BE59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4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05E7B5F8-85A7-46B2-BE53-5A58D63079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0B6B4B-EB7B-44FF-B782-2D110C6CD67D}" type="slidenum">
              <a:rPr lang="tr-TR" altLang="en-US" sz="1300" smtClean="0"/>
              <a:pPr>
                <a:spcBef>
                  <a:spcPct val="0"/>
                </a:spcBef>
              </a:pPr>
              <a:t>5</a:t>
            </a:fld>
            <a:endParaRPr lang="tr-TR" altLang="en-US" sz="13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6DFD8A10-A746-4C09-BC78-143A3CBE97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2E66F525-151D-4C2A-9172-44BD0E7FBA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2093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1821240" y="1935000"/>
            <a:ext cx="5500440" cy="438876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1821240" y="1935000"/>
            <a:ext cx="5500440" cy="438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70416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2093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1821240" y="1935000"/>
            <a:ext cx="5500440" cy="4388760"/>
          </a:xfrm>
          <a:prstGeom prst="rect">
            <a:avLst/>
          </a:prstGeom>
          <a:ln>
            <a:noFill/>
          </a:ln>
        </p:spPr>
      </p:pic>
      <p:pic>
        <p:nvPicPr>
          <p:cNvPr id="85" name="Picture 84"/>
          <p:cNvPicPr/>
          <p:nvPr/>
        </p:nvPicPr>
        <p:blipFill>
          <a:blip r:embed="rId2"/>
          <a:stretch/>
        </p:blipFill>
        <p:spPr>
          <a:xfrm>
            <a:off x="1821240" y="1935000"/>
            <a:ext cx="5500440" cy="438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4D997AF-67DB-492A-9174-88A49DC68A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Alpydin &amp; Ch. Eick: ML Topic1</a:t>
            </a:r>
            <a:endParaRPr lang="tr-T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087A094-1076-4F3B-8FD5-A91ED32062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EF4425-C9DF-4592-846C-E5D5421F7175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923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70416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cxn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cxn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162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 rot="21435600">
            <a:off x="-18720" y="201960"/>
            <a:ext cx="9162720" cy="648720"/>
          </a:xfrm>
          <a:custGeom>
            <a:avLst/>
            <a:gdLst/>
            <a:ahLst/>
            <a:cxnLst/>
            <a:rect l="l" t="t" r="r" b="b"/>
            <a:pathLst>
              <a:path w="5772" h="1055">
                <a:moveTo>
                  <a:pt x="0" y="966"/>
                </a:moveTo>
                <a:cubicBezTo>
                  <a:pt x="282" y="738"/>
                  <a:pt x="923" y="275"/>
                  <a:pt x="1608" y="282"/>
                </a:cubicBezTo>
                <a:cubicBezTo>
                  <a:pt x="2293" y="289"/>
                  <a:pt x="3416" y="1055"/>
                  <a:pt x="4110" y="1008"/>
                </a:cubicBezTo>
                <a:cubicBezTo>
                  <a:pt x="4804" y="961"/>
                  <a:pt x="5426" y="210"/>
                  <a:pt x="5772" y="0"/>
                </a:cubicBezTo>
              </a:path>
            </a:pathLst>
          </a:custGeom>
          <a:noFill/>
          <a:ln w="10800">
            <a:solidFill>
              <a:srgbClr val="88A54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 rot="21435600">
            <a:off x="-14040" y="275400"/>
            <a:ext cx="9175320" cy="529920"/>
          </a:xfrm>
          <a:custGeom>
            <a:avLst/>
            <a:gdLst/>
            <a:ahLst/>
            <a:cxnLst/>
            <a:rect l="l" t="t" r="r" b="b"/>
            <a:pathLst>
              <a:path w="5766" h="854">
                <a:moveTo>
                  <a:pt x="0" y="732"/>
                </a:moveTo>
                <a:cubicBezTo>
                  <a:pt x="273" y="647"/>
                  <a:pt x="951" y="214"/>
                  <a:pt x="1638" y="228"/>
                </a:cubicBezTo>
                <a:cubicBezTo>
                  <a:pt x="2325" y="242"/>
                  <a:pt x="3434" y="854"/>
                  <a:pt x="4122" y="816"/>
                </a:cubicBezTo>
                <a:cubicBezTo>
                  <a:pt x="4810" y="778"/>
                  <a:pt x="5424" y="170"/>
                  <a:pt x="5766" y="0"/>
                </a:cubicBezTo>
              </a:path>
            </a:pathLst>
          </a:cu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704160"/>
            <a:ext cx="8305560" cy="1142640"/>
          </a:xfrm>
          <a:prstGeom prst="rect">
            <a:avLst/>
          </a:prstGeom>
        </p:spPr>
        <p:txBody>
          <a:bodyPr lIns="0" rIns="0" bIns="0" anchor="b"/>
          <a:lstStyle/>
          <a:p>
            <a:pPr>
              <a:lnSpc>
                <a:spcPct val="100000"/>
              </a:lnSpc>
            </a:pPr>
            <a:r>
              <a:rPr lang="en-US" sz="5000" b="0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1D4577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UMESH GUPTA-NITAP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954634CF-6D70-4254-B3CD-246B7FEC8C52}" type="slidenum">
              <a:rPr lang="en-IN" sz="1200" b="0" strike="noStrike" spc="-1">
                <a:solidFill>
                  <a:srgbClr val="1D4577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cxn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cxn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162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3"/>
          <p:cNvSpPr/>
          <p:nvPr/>
        </p:nvSpPr>
        <p:spPr>
          <a:xfrm rot="21435600">
            <a:off x="-18720" y="201960"/>
            <a:ext cx="9162720" cy="648720"/>
          </a:xfrm>
          <a:custGeom>
            <a:avLst/>
            <a:gdLst/>
            <a:ahLst/>
            <a:cxnLst/>
            <a:rect l="l" t="t" r="r" b="b"/>
            <a:pathLst>
              <a:path w="5772" h="1055">
                <a:moveTo>
                  <a:pt x="0" y="966"/>
                </a:moveTo>
                <a:cubicBezTo>
                  <a:pt x="282" y="738"/>
                  <a:pt x="923" y="275"/>
                  <a:pt x="1608" y="282"/>
                </a:cubicBezTo>
                <a:cubicBezTo>
                  <a:pt x="2293" y="289"/>
                  <a:pt x="3416" y="1055"/>
                  <a:pt x="4110" y="1008"/>
                </a:cubicBezTo>
                <a:cubicBezTo>
                  <a:pt x="4804" y="961"/>
                  <a:pt x="5426" y="210"/>
                  <a:pt x="5772" y="0"/>
                </a:cubicBezTo>
              </a:path>
            </a:pathLst>
          </a:custGeom>
          <a:noFill/>
          <a:ln w="10800">
            <a:solidFill>
              <a:srgbClr val="88A54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4"/>
          <p:cNvSpPr/>
          <p:nvPr/>
        </p:nvSpPr>
        <p:spPr>
          <a:xfrm rot="21435600">
            <a:off x="-14040" y="275400"/>
            <a:ext cx="9175320" cy="529920"/>
          </a:xfrm>
          <a:custGeom>
            <a:avLst/>
            <a:gdLst/>
            <a:ahLst/>
            <a:cxnLst/>
            <a:rect l="l" t="t" r="r" b="b"/>
            <a:pathLst>
              <a:path w="5766" h="854">
                <a:moveTo>
                  <a:pt x="0" y="732"/>
                </a:moveTo>
                <a:cubicBezTo>
                  <a:pt x="273" y="647"/>
                  <a:pt x="951" y="214"/>
                  <a:pt x="1638" y="228"/>
                </a:cubicBezTo>
                <a:cubicBezTo>
                  <a:pt x="2325" y="242"/>
                  <a:pt x="3434" y="854"/>
                  <a:pt x="4122" y="816"/>
                </a:cubicBezTo>
                <a:cubicBezTo>
                  <a:pt x="4810" y="778"/>
                  <a:pt x="5424" y="170"/>
                  <a:pt x="5766" y="0"/>
                </a:cubicBezTo>
              </a:path>
            </a:pathLst>
          </a:cu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5000" b="0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Sixth Outline Level</a:t>
            </a:r>
          </a:p>
          <a:p>
            <a:pPr marL="274320" indent="-273960">
              <a:lnSpc>
                <a:spcPct val="100000"/>
              </a:lnSpc>
              <a:buClr>
                <a:srgbClr val="9BBB5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Seventh Outline LevelClick to edit Master text styles</a:t>
            </a:r>
          </a:p>
          <a:p>
            <a:pPr marL="640080" lvl="1" indent="-246600">
              <a:lnSpc>
                <a:spcPct val="100000"/>
              </a:lnSpc>
              <a:buClr>
                <a:srgbClr val="4F81BD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Second level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914400" lvl="2" indent="-246600">
              <a:lnSpc>
                <a:spcPct val="100000"/>
              </a:lnSpc>
              <a:buClr>
                <a:srgbClr val="C0504D"/>
              </a:buClr>
              <a:buSzPct val="70000"/>
              <a:buFont typeface="Wingdings 2" charset="2"/>
              <a:buChar char="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Third level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1188720" lvl="3" indent="-209880">
              <a:lnSpc>
                <a:spcPct val="100000"/>
              </a:lnSpc>
              <a:buClr>
                <a:srgbClr val="9BBB59"/>
              </a:buClr>
              <a:buSzPct val="65000"/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Fourth level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1463040" lvl="4" indent="-209880">
              <a:lnSpc>
                <a:spcPct val="100000"/>
              </a:lnSpc>
              <a:buClr>
                <a:srgbClr val="8064A2"/>
              </a:buClr>
              <a:buSzPct val="65000"/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Fifth level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 algn="ctr"/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8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1D4577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UMESH GUPTA-NITAP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9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E40E802-FEB2-419F-B4D5-30AB179C0CE9}" type="slidenum">
              <a:rPr lang="en-IN" sz="1200" b="0" strike="noStrike" spc="-1">
                <a:solidFill>
                  <a:srgbClr val="1D4577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87" r:id="rId13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04920" y="990600"/>
            <a:ext cx="8610120" cy="55624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algn="ctr">
              <a:lnSpc>
                <a:spcPct val="90000"/>
              </a:lnSpc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algn="ctr"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   PRESENTATION</a:t>
            </a:r>
            <a:endParaRPr lang="en-IN" sz="4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>
              <a:lnSpc>
                <a:spcPct val="90000"/>
              </a:lnSpc>
            </a:pPr>
            <a:endParaRPr lang="en-IN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ON</a:t>
            </a:r>
          </a:p>
          <a:p>
            <a:pPr algn="ctr">
              <a:lnSpc>
                <a:spcPct val="90000"/>
              </a:lnSpc>
            </a:pPr>
            <a:endParaRPr lang="en-IN" sz="4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>
              <a:lnSpc>
                <a:spcPct val="90000"/>
              </a:lnSpc>
            </a:pPr>
            <a:r>
              <a:rPr lang="en-IN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“</a:t>
            </a:r>
            <a:r>
              <a:rPr lang="en-IN" sz="40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 Basics of Machine Learning</a:t>
            </a:r>
            <a:r>
              <a:rPr lang="en-IN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”</a:t>
            </a:r>
          </a:p>
          <a:p>
            <a:pPr algn="ctr">
              <a:lnSpc>
                <a:spcPct val="90000"/>
              </a:lnSpc>
            </a:pPr>
            <a:r>
              <a:rPr lang="en-IN" sz="4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(ECSE 219L)</a:t>
            </a:r>
            <a:endParaRPr lang="en-IN" sz="4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>
              <a:lnSpc>
                <a:spcPct val="90000"/>
              </a:lnSpc>
            </a:pP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-By-</a:t>
            </a:r>
            <a:endParaRPr lang="en-IN" sz="4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n-IN" sz="3600" b="1" strike="noStrike" spc="-1" dirty="0">
                <a:solidFill>
                  <a:srgbClr val="17375E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UMESH GUPTA</a:t>
            </a:r>
            <a:endParaRPr lang="en-IN" sz="4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n-IN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Calibri"/>
              </a:rPr>
              <a:t>   </a:t>
            </a:r>
            <a:r>
              <a:rPr lang="en-IN" sz="1800" b="0" strike="noStrike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Calibri"/>
              </a:rPr>
              <a:t>                                               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IN" sz="18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onstantia"/>
                <a:ea typeface="Calibri"/>
              </a:rPr>
              <a:t>.</a:t>
            </a:r>
            <a:endParaRPr lang="en-IN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704880"/>
            <a:ext cx="8229240" cy="89496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 algn="ctr">
              <a:lnSpc>
                <a:spcPct val="100000"/>
              </a:lnSpc>
            </a:pPr>
            <a:r>
              <a:rPr lang="en-US" sz="45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COMPONENTS OF MLA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solidFill>
            <a:srgbClr val="FAC090"/>
          </a:solidFill>
          <a:ln>
            <a:noFill/>
          </a:ln>
        </p:spPr>
        <p:txBody>
          <a:bodyPr lIns="90000" tIns="45000" rIns="90000" bIns="45000"/>
          <a:lstStyle/>
          <a:p>
            <a:pPr marL="274320" indent="-273960" algn="just">
              <a:lnSpc>
                <a:spcPct val="100000"/>
              </a:lnSpc>
              <a:buClr>
                <a:srgbClr val="9BBB5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Every machine learning algorithm has three components:</a:t>
            </a:r>
          </a:p>
          <a:p>
            <a:pPr marL="914400" lvl="2" indent="-246600" algn="just">
              <a:lnSpc>
                <a:spcPct val="200000"/>
              </a:lnSpc>
              <a:buClr>
                <a:srgbClr val="C0504D"/>
              </a:buClr>
              <a:buSzPct val="70000"/>
              <a:buFont typeface="Wingdings 2" charset="2"/>
              <a:buChar char=""/>
            </a:pPr>
            <a:r>
              <a:rPr lang="en-US" sz="21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Representation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914400" lvl="2" indent="-246600" algn="just">
              <a:lnSpc>
                <a:spcPct val="200000"/>
              </a:lnSpc>
              <a:buClr>
                <a:srgbClr val="C0504D"/>
              </a:buClr>
              <a:buSzPct val="70000"/>
              <a:buFont typeface="Wingdings 2" charset="2"/>
              <a:buChar char=""/>
            </a:pPr>
            <a:r>
              <a:rPr lang="en-US" sz="21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Evaluation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914400" lvl="2" indent="-246600" algn="just">
              <a:lnSpc>
                <a:spcPct val="200000"/>
              </a:lnSpc>
              <a:buClr>
                <a:srgbClr val="C0504D"/>
              </a:buClr>
              <a:buSzPct val="70000"/>
              <a:buFont typeface="Wingdings 2" charset="2"/>
              <a:buChar char=""/>
            </a:pPr>
            <a:r>
              <a:rPr lang="en-US" sz="21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Optimization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>
              <a:lnSpc>
                <a:spcPct val="100000"/>
              </a:lnSpc>
            </a:pP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704880"/>
            <a:ext cx="8229240" cy="89496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 algn="ctr">
              <a:lnSpc>
                <a:spcPct val="100000"/>
              </a:lnSpc>
            </a:pPr>
            <a:r>
              <a:rPr lang="en-US" sz="5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REPRESENTATION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buClr>
                <a:srgbClr val="9BBB59"/>
              </a:buClr>
              <a:buSzPct val="95000"/>
              <a:buFont typeface="Wingdings 2" charset="2"/>
              <a:buChar char=""/>
            </a:pP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00000"/>
              </a:lnSpc>
              <a:buClr>
                <a:srgbClr val="9BBB5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Decision trees</a:t>
            </a:r>
          </a:p>
          <a:p>
            <a:pPr marL="274320" indent="-273960">
              <a:lnSpc>
                <a:spcPct val="100000"/>
              </a:lnSpc>
              <a:buClr>
                <a:srgbClr val="9BBB5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Sets of rules / Logic programs</a:t>
            </a:r>
          </a:p>
          <a:p>
            <a:pPr marL="274320" indent="-273960">
              <a:lnSpc>
                <a:spcPct val="100000"/>
              </a:lnSpc>
              <a:buClr>
                <a:srgbClr val="9BBB5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Instances</a:t>
            </a:r>
          </a:p>
          <a:p>
            <a:pPr marL="274320" indent="-273960">
              <a:lnSpc>
                <a:spcPct val="100000"/>
              </a:lnSpc>
              <a:buClr>
                <a:srgbClr val="9BBB5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Graphical models (Bayes/Markov nets)</a:t>
            </a:r>
          </a:p>
          <a:p>
            <a:pPr marL="274320" indent="-273960">
              <a:lnSpc>
                <a:spcPct val="100000"/>
              </a:lnSpc>
              <a:buClr>
                <a:srgbClr val="9BBB5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Neural networks</a:t>
            </a:r>
          </a:p>
          <a:p>
            <a:pPr marL="274320" indent="-273960">
              <a:lnSpc>
                <a:spcPct val="100000"/>
              </a:lnSpc>
              <a:buClr>
                <a:srgbClr val="9BBB5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Support vector machines</a:t>
            </a:r>
          </a:p>
          <a:p>
            <a:pPr marL="274320" indent="-273960">
              <a:lnSpc>
                <a:spcPct val="100000"/>
              </a:lnSpc>
              <a:buClr>
                <a:srgbClr val="9BBB59"/>
              </a:buClr>
              <a:buSzPct val="95000"/>
              <a:buFont typeface="Wingdings 2" charset="2"/>
              <a:buChar char=""/>
            </a:pP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704880"/>
            <a:ext cx="8229240" cy="89496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 algn="ctr">
              <a:lnSpc>
                <a:spcPct val="100000"/>
              </a:lnSpc>
            </a:pPr>
            <a:r>
              <a:rPr lang="en-US" sz="5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EVALUATION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457200" y="1828800"/>
            <a:ext cx="8229240" cy="4389120"/>
          </a:xfrm>
          <a:prstGeom prst="rect">
            <a:avLst/>
          </a:prstGeom>
          <a:solidFill>
            <a:srgbClr val="B3A2C7"/>
          </a:solidFill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buClr>
                <a:srgbClr val="9BBB59"/>
              </a:buClr>
              <a:buSzPct val="95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Accuracy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00000"/>
              </a:lnSpc>
              <a:buClr>
                <a:srgbClr val="9BBB59"/>
              </a:buClr>
              <a:buSzPct val="95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Precision and recall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00000"/>
              </a:lnSpc>
              <a:buClr>
                <a:srgbClr val="9BBB59"/>
              </a:buClr>
              <a:buSzPct val="95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Squared error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00000"/>
              </a:lnSpc>
              <a:buClr>
                <a:srgbClr val="9BBB59"/>
              </a:buClr>
              <a:buSzPct val="95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Likelihood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00000"/>
              </a:lnSpc>
              <a:buClr>
                <a:srgbClr val="9BBB59"/>
              </a:buClr>
              <a:buSzPct val="95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Posterior probability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00000"/>
              </a:lnSpc>
              <a:buClr>
                <a:srgbClr val="9BBB59"/>
              </a:buClr>
              <a:buSzPct val="95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Cost / Utility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00000"/>
              </a:lnSpc>
              <a:buClr>
                <a:srgbClr val="9BBB59"/>
              </a:buClr>
              <a:buSzPct val="95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Margin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00000"/>
              </a:lnSpc>
              <a:buClr>
                <a:srgbClr val="9BBB59"/>
              </a:buClr>
              <a:buSzPct val="95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Entropy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00000"/>
              </a:lnSpc>
              <a:buClr>
                <a:srgbClr val="9BBB59"/>
              </a:buClr>
              <a:buSzPct val="95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K-L divergence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80000"/>
              </a:lnSpc>
            </a:pP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 algn="ctr">
              <a:lnSpc>
                <a:spcPct val="100000"/>
              </a:lnSpc>
            </a:pPr>
            <a:r>
              <a:rPr lang="en-US" sz="5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OPTIMIZATION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solidFill>
            <a:srgbClr val="93CDDD"/>
          </a:solidFill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50000"/>
              </a:lnSpc>
              <a:buClr>
                <a:srgbClr val="9BBB59"/>
              </a:buClr>
              <a:buSzPct val="95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Combinatorial optimization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640080" lvl="1" indent="-246600">
              <a:lnSpc>
                <a:spcPct val="150000"/>
              </a:lnSpc>
              <a:buClr>
                <a:srgbClr val="4F81BD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E.g.: Greedy search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50000"/>
              </a:lnSpc>
              <a:buClr>
                <a:srgbClr val="9BBB59"/>
              </a:buClr>
              <a:buSzPct val="95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Convex optimization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640080" lvl="1" indent="-246600">
              <a:lnSpc>
                <a:spcPct val="150000"/>
              </a:lnSpc>
              <a:buClr>
                <a:srgbClr val="4F81BD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E.g.: Gradient descent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50000"/>
              </a:lnSpc>
              <a:buClr>
                <a:srgbClr val="9BBB59"/>
              </a:buClr>
              <a:buSzPct val="95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Constrained optimization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640080" lvl="1" indent="-246600">
              <a:lnSpc>
                <a:spcPct val="150000"/>
              </a:lnSpc>
              <a:buClr>
                <a:srgbClr val="4F81BD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E.g.: Linear programming</a:t>
            </a:r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04E5-7AB6-4845-A73E-3A683C25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Types of Data</a:t>
            </a:r>
            <a:endParaRPr lang="en-IN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2439D342-130D-423E-BC7C-32B378F5FB7D}"/>
              </a:ext>
            </a:extLst>
          </p:cNvPr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txBody>
          <a:bodyPr lIns="90000" tIns="45000" rIns="90000" bIns="45000"/>
          <a:lstStyle/>
          <a:p>
            <a:pPr marL="533520" indent="-533160">
              <a:lnSpc>
                <a:spcPct val="200000"/>
              </a:lnSpc>
              <a:buClr>
                <a:srgbClr val="000000"/>
              </a:buClr>
              <a:buFont typeface="Wingdings" charset="2"/>
              <a:buAutoNum type="arabicPeriod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Discrete Data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533520" indent="-533160">
              <a:lnSpc>
                <a:spcPct val="200000"/>
              </a:lnSpc>
              <a:buClr>
                <a:srgbClr val="000000"/>
              </a:buClr>
              <a:buFont typeface="Wingdings" charset="2"/>
              <a:buAutoNum type="arabicPeriod"/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Continuous Data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00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294319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04E5-7AB6-4845-A73E-3A683C25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  <a:endParaRPr lang="en-IN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2439D342-130D-423E-BC7C-32B378F5FB7D}"/>
              </a:ext>
            </a:extLst>
          </p:cNvPr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</a:pPr>
            <a:r>
              <a:rPr lang="en-US" sz="26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Examples of discrete data: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The number of students in a class.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The number of workers in a company.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The number of parts damaged during transportation.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Shoe sizes.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Number of languages an individual speaks.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The number of home runs in a baseball game.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The number of test questions you answered correctly.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Instruments in a shelf.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The number of siblings a randomly selected individual has.</a:t>
            </a:r>
          </a:p>
          <a:p>
            <a:pPr marL="274320" indent="-273960">
              <a:lnSpc>
                <a:spcPct val="100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00000"/>
              </a:lnSpc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00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00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122374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04E5-7AB6-4845-A73E-3A683C25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Examples of Data</a:t>
            </a:r>
            <a:endParaRPr lang="en-IN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2439D342-130D-423E-BC7C-32B378F5FB7D}"/>
              </a:ext>
            </a:extLst>
          </p:cNvPr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</a:pPr>
            <a:r>
              <a:rPr lang="en-US" sz="26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Examples of continuous data: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The amount of time required to complete a project.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The height of children.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The amount of time it takes to sell shoes.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The amount of rain, in inches, that falls in a storm.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The square footage of a two-bedroom house.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The weight of a truck.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The speed of cars.</a:t>
            </a:r>
          </a:p>
          <a:p>
            <a:pPr marL="45756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Time to wake up.</a:t>
            </a:r>
          </a:p>
          <a:p>
            <a:pPr marL="274320" indent="-273960">
              <a:lnSpc>
                <a:spcPct val="100000"/>
              </a:lnSpc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00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00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454185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04E5-7AB6-4845-A73E-3A683C25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Types of variables</a:t>
            </a:r>
            <a:endParaRPr lang="en-IN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2439D342-130D-423E-BC7C-32B378F5FB7D}"/>
              </a:ext>
            </a:extLst>
          </p:cNvPr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000" tIns="45000" rIns="90000" bIns="45000"/>
          <a:lstStyle/>
          <a:p>
            <a:pPr marL="514710" indent="-514350">
              <a:lnSpc>
                <a:spcPct val="100000"/>
              </a:lnSpc>
              <a:buAutoNum type="arabicPeriod"/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Dependent and Independent Variables</a:t>
            </a:r>
          </a:p>
          <a:p>
            <a:pPr marL="360"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    1a. Experimental and Non-Experimental Research</a:t>
            </a:r>
          </a:p>
          <a:p>
            <a:pPr marL="274320" indent="-273960"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3. Categorical Variables( Qualitative variables)</a:t>
            </a:r>
          </a:p>
          <a:p>
            <a:pPr marL="274320" indent="-273960"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	3a. Nominal</a:t>
            </a:r>
          </a:p>
          <a:p>
            <a:pPr marL="274320" indent="-273960"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   3b. Dichotomous</a:t>
            </a:r>
          </a:p>
          <a:p>
            <a:pPr marL="274320" indent="-273960"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    3c. Ordinal </a:t>
            </a:r>
          </a:p>
          <a:p>
            <a:pPr marL="274320" indent="-273960"/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4. Continuous Variables (Quantitative variables)</a:t>
            </a:r>
          </a:p>
          <a:p>
            <a:pPr marL="274320" indent="-273960"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    4a. Interval variables</a:t>
            </a:r>
          </a:p>
          <a:p>
            <a:pPr marL="274320" indent="-273960"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     4b. Ratio variables </a:t>
            </a:r>
          </a:p>
          <a:p>
            <a:pPr marL="274320" indent="-273960">
              <a:lnSpc>
                <a:spcPct val="100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00000"/>
              </a:lnSpc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773178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5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646" name="TextShape 3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B8BE499-736A-4F67-B852-4CC35A083855}" type="slidenum">
              <a:rPr lang="en-IN" sz="1200" b="0" strike="noStrike" spc="-1">
                <a:solidFill>
                  <a:srgbClr val="1D4577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>
                <a:lnSpc>
                  <a:spcPct val="100000"/>
                </a:lnSpc>
              </a:pPr>
              <a:t>18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647" name="Picture 3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380880"/>
            <a:ext cx="8229240" cy="76176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 algn="ctr">
              <a:lnSpc>
                <a:spcPct val="100000"/>
              </a:lnSpc>
            </a:pPr>
            <a:r>
              <a:rPr lang="en-US" sz="6000" b="0" u="sng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Outlines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304920" y="1295280"/>
            <a:ext cx="8610120" cy="5257440"/>
          </a:xfrm>
          <a:prstGeom prst="rect">
            <a:avLst/>
          </a:prstGeom>
          <a:solidFill>
            <a:srgbClr val="CCC1DA"/>
          </a:solidFill>
          <a:ln>
            <a:noFill/>
          </a:ln>
        </p:spPr>
        <p:txBody>
          <a:bodyPr lIns="90000" tIns="45000" rIns="90000" bIns="45000"/>
          <a:lstStyle/>
          <a:p>
            <a:pPr marL="533520" indent="-533160">
              <a:lnSpc>
                <a:spcPct val="200000"/>
              </a:lnSpc>
              <a:buClr>
                <a:srgbClr val="000000"/>
              </a:buClr>
              <a:buFont typeface="Wingdings" charset="2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Why  Learning ?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533520" indent="-533160">
              <a:lnSpc>
                <a:spcPct val="200000"/>
              </a:lnSpc>
              <a:buClr>
                <a:srgbClr val="000000"/>
              </a:buClr>
              <a:buFont typeface="Wingdings" charset="2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is Machine Learning?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533520" indent="-533160">
              <a:lnSpc>
                <a:spcPct val="200000"/>
              </a:lnSpc>
              <a:buClr>
                <a:srgbClr val="000000"/>
              </a:buClr>
              <a:buFont typeface="Wingdings" charset="2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Component of  Machine Learning Algorithm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533520" indent="-533160">
              <a:lnSpc>
                <a:spcPct val="200000"/>
              </a:lnSpc>
              <a:buClr>
                <a:srgbClr val="000000"/>
              </a:buClr>
              <a:buFont typeface="Wingdings" charset="2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Types of Machine Learning Algorithm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533520" indent="-533160">
              <a:lnSpc>
                <a:spcPct val="200000"/>
              </a:lnSpc>
              <a:buClr>
                <a:srgbClr val="000000"/>
              </a:buClr>
              <a:buFont typeface="Wingdings" charset="2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References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704880"/>
            <a:ext cx="8229240" cy="89496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5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 “Learn”?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0000" tIns="45000" rIns="90000" bIns="45000"/>
          <a:lstStyle/>
          <a:p>
            <a:pPr marL="274320" indent="-273960" algn="just">
              <a:lnSpc>
                <a:spcPct val="90000"/>
              </a:lnSpc>
              <a:buClr>
                <a:srgbClr val="9BBB59"/>
              </a:buClr>
              <a:buSzPct val="95000"/>
              <a:buFont typeface="Wingdings 2" charset="2"/>
              <a:buChar char="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is used when: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0080" lvl="1" indent="-246600" algn="just">
              <a:lnSpc>
                <a:spcPct val="90000"/>
              </a:lnSpc>
              <a:buClr>
                <a:srgbClr val="4F81BD"/>
              </a:buClr>
              <a:buSzPct val="85000"/>
              <a:buFont typeface="Wingdings 2" charset="2"/>
              <a:buChar char="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Human expertise does not exist (navigating on Mars),</a:t>
            </a:r>
          </a:p>
          <a:p>
            <a:pPr marL="640080" lvl="1" indent="-246600" algn="just">
              <a:lnSpc>
                <a:spcPct val="90000"/>
              </a:lnSpc>
              <a:buClr>
                <a:srgbClr val="4F81BD"/>
              </a:buClr>
              <a:buSzPct val="85000"/>
              <a:buFont typeface="Wingdings 2" charset="2"/>
              <a:buChar char="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Humans are unable to explain their expertise (speech recognition)</a:t>
            </a:r>
          </a:p>
          <a:p>
            <a:pPr marL="640080" lvl="1" indent="-246600" algn="just">
              <a:lnSpc>
                <a:spcPct val="90000"/>
              </a:lnSpc>
              <a:buClr>
                <a:srgbClr val="4F81BD"/>
              </a:buClr>
              <a:buSzPct val="85000"/>
              <a:buFont typeface="Wingdings 2" charset="2"/>
              <a:buChar char="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changes in time (routing on a computer network)</a:t>
            </a:r>
          </a:p>
          <a:p>
            <a:pPr marL="640080" lvl="1" indent="-246600" algn="just">
              <a:lnSpc>
                <a:spcPct val="90000"/>
              </a:lnSpc>
              <a:buClr>
                <a:srgbClr val="4F81BD"/>
              </a:buClr>
              <a:buSzPct val="85000"/>
              <a:buFont typeface="Wingdings 2" charset="2"/>
              <a:buChar char="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needs to be adapted to particular cases (user biometrics)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4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 “Learn”?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txBody>
          <a:bodyPr lIns="90000" tIns="45000" rIns="90000" bIns="45000"/>
          <a:lstStyle/>
          <a:p>
            <a:pPr marL="274320" indent="-273960" algn="just">
              <a:lnSpc>
                <a:spcPct val="100000"/>
              </a:lnSpc>
              <a:buClr>
                <a:srgbClr val="9BBB59"/>
              </a:buClr>
              <a:buSzPct val="95000"/>
              <a:buFont typeface="Wingdings 2" charset="2"/>
              <a:buChar char="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general models from a data of particular examples </a:t>
            </a:r>
          </a:p>
          <a:p>
            <a:pPr marL="274320" indent="-273960" algn="just">
              <a:lnSpc>
                <a:spcPct val="100000"/>
              </a:lnSpc>
              <a:buClr>
                <a:srgbClr val="9BBB59"/>
              </a:buClr>
              <a:buSzPct val="95000"/>
              <a:buFont typeface="Wingdings 2" charset="2"/>
              <a:buChar char="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Data is cheap and abundant (data warehouses, data marts); knowledge is expensive and scarce. </a:t>
            </a:r>
          </a:p>
          <a:p>
            <a:pPr marL="274320" indent="-273960" algn="just">
              <a:lnSpc>
                <a:spcPct val="100000"/>
              </a:lnSpc>
              <a:buClr>
                <a:srgbClr val="9BBB59"/>
              </a:buClr>
              <a:buSzPct val="95000"/>
              <a:buFont typeface="Wingdings 2" charset="2"/>
              <a:buChar char="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Example in retail: Customer transactions to consumer behavior: </a:t>
            </a:r>
          </a:p>
          <a:p>
            <a:pPr marL="640080" indent="-246600" algn="just"/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People who bought “Branded Shirt” also bought “Branded Pants”  (www.mytra.com)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3960" algn="just">
              <a:lnSpc>
                <a:spcPct val="100000"/>
              </a:lnSpc>
              <a:buClr>
                <a:srgbClr val="9BBB59"/>
              </a:buClr>
              <a:buSzPct val="95000"/>
              <a:buFont typeface="Wingdings 2" charset="2"/>
              <a:buChar char="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Build a model that is </a:t>
            </a:r>
            <a:r>
              <a:rPr lang="en-US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 good and useful approximation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to the data.</a:t>
            </a:r>
            <a:r>
              <a:rPr lang="en-US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0" name="TextShape 3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ctr"/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>
            <a:extLst>
              <a:ext uri="{FF2B5EF4-FFF2-40B4-BE49-F238E27FC236}">
                <a16:creationId xmlns:a16="http://schemas.microsoft.com/office/drawing/2014/main" id="{30D03565-E79B-4649-8DB0-6F53727A5E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541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 “Learn”?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FB9F7A31-2E2B-4110-8A6F-D600171C6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840" y="1631486"/>
            <a:ext cx="8534760" cy="507411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just" eaLnBrk="1" hangingPunct="1">
              <a:defRPr/>
            </a:pP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Gaining knowledge</a:t>
            </a:r>
          </a:p>
          <a:p>
            <a:pPr marL="457200" lvl="1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Understanding</a:t>
            </a:r>
          </a:p>
          <a:p>
            <a:pPr marL="457200" lvl="1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Studying the problem domain</a:t>
            </a:r>
            <a:r>
              <a:rPr lang="tr-T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denotes changing in the system that are adaptive in the sense that they enable system to perform better on the similar task.</a:t>
            </a:r>
          </a:p>
          <a:p>
            <a:pPr algn="just" eaLnBrk="1" hangingPunct="1"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 Tom Michelle)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computer program is said to learn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 task T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given experience E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with respect to performance metric P.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its performance P improves with experience E on task 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7802B10A-C131-427E-A37A-0BAEE3D8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Examples of Learning: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8B53A7BF-A5B4-47E0-887C-4F4E49838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532" y="1981200"/>
            <a:ext cx="8229600" cy="3886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Ex1.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Identifying possibility of Tumor (T)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Db of past patients (E)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Precision and Coverage (P)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Ex2.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Speech Recognition (T)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Db of classified speech (E)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Percentage of correctly recognized words (P)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704880"/>
            <a:ext cx="8229240" cy="81864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en-US" sz="45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Machine Learning?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457200" y="1590840"/>
            <a:ext cx="8229240" cy="4581000"/>
          </a:xfrm>
          <a:prstGeom prst="rect">
            <a:avLst/>
          </a:prstGeom>
          <a:solidFill>
            <a:srgbClr val="FAC090"/>
          </a:solidFill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buClr>
                <a:srgbClr val="9BBB5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Machine Learning</a:t>
            </a:r>
          </a:p>
          <a:p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- Study of algorithms that improve their performance at some task with experience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>
              <a:lnSpc>
                <a:spcPct val="100000"/>
              </a:lnSpc>
              <a:buClr>
                <a:srgbClr val="9BBB5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Optimize a performance criterion using example data or past experience.</a:t>
            </a:r>
          </a:p>
          <a:p>
            <a:pPr marL="274320" indent="-273960">
              <a:lnSpc>
                <a:spcPct val="100000"/>
              </a:lnSpc>
              <a:buClr>
                <a:srgbClr val="9BBB5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Role of Statistics: Inference from a sample</a:t>
            </a:r>
          </a:p>
          <a:p>
            <a:pPr marL="274320" indent="-273960">
              <a:lnSpc>
                <a:spcPct val="100000"/>
              </a:lnSpc>
              <a:buClr>
                <a:srgbClr val="9BBB59"/>
              </a:buClr>
              <a:buSzPct val="95000"/>
              <a:buFont typeface="Wingdings 2" charset="2"/>
              <a:buChar char="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Role of Computer science: Efficient algorithms to</a:t>
            </a:r>
          </a:p>
          <a:p>
            <a:pPr marL="640080" lvl="1" indent="-246600">
              <a:lnSpc>
                <a:spcPct val="100000"/>
              </a:lnSpc>
              <a:buClr>
                <a:srgbClr val="4F81BD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Solve the optimization problem</a:t>
            </a:r>
            <a:endParaRPr lang="en-US" sz="2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640080" lvl="1" indent="-246600">
              <a:lnSpc>
                <a:spcPct val="100000"/>
              </a:lnSpc>
              <a:buClr>
                <a:srgbClr val="4F81BD"/>
              </a:buClr>
              <a:buSzPct val="85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Representing and evaluating the model for inference</a:t>
            </a:r>
            <a:endParaRPr lang="en-US" sz="2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ctr"/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67100" y="1101804"/>
            <a:ext cx="8257680" cy="75672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0" anchor="b"/>
          <a:lstStyle/>
          <a:p>
            <a:pPr algn="ctr">
              <a:lnSpc>
                <a:spcPct val="100000"/>
              </a:lnSpc>
            </a:pPr>
            <a:r>
              <a:rPr lang="en-US" sz="4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Application areas of Machine Learning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419220" y="2035002"/>
            <a:ext cx="8305560" cy="4509720"/>
          </a:xfrm>
          <a:prstGeom prst="rect">
            <a:avLst/>
          </a:prstGeom>
          <a:solidFill>
            <a:srgbClr val="B7DEE8"/>
          </a:solidFill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buClr>
                <a:srgbClr val="9BBB59"/>
              </a:buClr>
              <a:buSzPct val="95000"/>
              <a:buFont typeface="Wingdings 2" charset="2"/>
              <a:buChar char="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Machine learning is preferred approach to</a:t>
            </a: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640080" lvl="1" indent="-246600">
              <a:lnSpc>
                <a:spcPct val="100000"/>
              </a:lnSpc>
              <a:buClr>
                <a:srgbClr val="4F81BD"/>
              </a:buClr>
              <a:buSzPct val="85000"/>
              <a:buFont typeface="Wingdings 2" charset="2"/>
              <a:buChar char="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Speech recognition, Natural language processing</a:t>
            </a:r>
            <a:endParaRPr lang="en-US" sz="2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640080" lvl="1" indent="-246600">
              <a:lnSpc>
                <a:spcPct val="100000"/>
              </a:lnSpc>
              <a:buClr>
                <a:srgbClr val="4F81BD"/>
              </a:buClr>
              <a:buSzPct val="85000"/>
              <a:buFont typeface="Wingdings 2" charset="2"/>
              <a:buChar char="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Computer vision</a:t>
            </a:r>
            <a:endParaRPr lang="en-US" sz="2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640080" lvl="1" indent="-246600">
              <a:lnSpc>
                <a:spcPct val="100000"/>
              </a:lnSpc>
              <a:buClr>
                <a:srgbClr val="4F81BD"/>
              </a:buClr>
              <a:buSzPct val="85000"/>
              <a:buFont typeface="Wingdings 2" charset="2"/>
              <a:buChar char="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Medical outcomes analysis</a:t>
            </a:r>
            <a:endParaRPr lang="en-US" sz="2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640080" lvl="1" indent="-246600">
              <a:lnSpc>
                <a:spcPct val="100000"/>
              </a:lnSpc>
              <a:buClr>
                <a:srgbClr val="4F81BD"/>
              </a:buClr>
              <a:buSzPct val="85000"/>
              <a:buFont typeface="Wingdings 2" charset="2"/>
              <a:buChar char="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Computational biology</a:t>
            </a:r>
            <a:endParaRPr lang="en-US" sz="2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640080" lvl="1" indent="-246600">
              <a:lnSpc>
                <a:spcPct val="100000"/>
              </a:lnSpc>
              <a:buClr>
                <a:srgbClr val="4F81BD"/>
              </a:buClr>
              <a:buSzPct val="85000"/>
              <a:buFont typeface="Wingdings 2" charset="2"/>
              <a:buChar char="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Web search </a:t>
            </a:r>
            <a:endParaRPr lang="en-US" sz="2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640080" lvl="1" indent="-246600">
              <a:lnSpc>
                <a:spcPct val="100000"/>
              </a:lnSpc>
              <a:buClr>
                <a:srgbClr val="4F81BD"/>
              </a:buClr>
              <a:buSzPct val="85000"/>
              <a:buFont typeface="Wingdings 2" charset="2"/>
              <a:buChar char="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Finance</a:t>
            </a:r>
            <a:endParaRPr lang="en-US" sz="2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640080" lvl="1" indent="-246600">
              <a:lnSpc>
                <a:spcPct val="100000"/>
              </a:lnSpc>
              <a:buClr>
                <a:srgbClr val="4F81BD"/>
              </a:buClr>
              <a:buSzPct val="85000"/>
              <a:buFont typeface="Wingdings 2" charset="2"/>
              <a:buChar char="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E-commerce</a:t>
            </a:r>
            <a:endParaRPr lang="en-US" sz="2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640080" lvl="1" indent="-246600">
              <a:lnSpc>
                <a:spcPct val="100000"/>
              </a:lnSpc>
              <a:buClr>
                <a:srgbClr val="4F81BD"/>
              </a:buClr>
              <a:buSzPct val="85000"/>
              <a:buFont typeface="Wingdings 2" charset="2"/>
              <a:buChar char="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Space exploration</a:t>
            </a:r>
            <a:endParaRPr lang="en-US" sz="2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640080" lvl="1" indent="-246600">
              <a:lnSpc>
                <a:spcPct val="100000"/>
              </a:lnSpc>
              <a:buClr>
                <a:srgbClr val="4F81BD"/>
              </a:buClr>
              <a:buSzPct val="85000"/>
              <a:buFont typeface="Wingdings 2" charset="2"/>
              <a:buChar char="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Robotics</a:t>
            </a:r>
            <a:endParaRPr lang="en-US" sz="2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640080" lvl="1" indent="-246600">
              <a:lnSpc>
                <a:spcPct val="100000"/>
              </a:lnSpc>
              <a:buClr>
                <a:srgbClr val="4F81BD"/>
              </a:buClr>
              <a:buSzPct val="85000"/>
              <a:buFont typeface="Wingdings 2" charset="2"/>
              <a:buChar char="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Information extraction</a:t>
            </a:r>
            <a:endParaRPr lang="en-US" sz="2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640080" lvl="1" indent="-246600">
              <a:lnSpc>
                <a:spcPct val="100000"/>
              </a:lnSpc>
              <a:buClr>
                <a:srgbClr val="4F81BD"/>
              </a:buClr>
              <a:buSzPct val="85000"/>
              <a:buFont typeface="Wingdings 2" charset="2"/>
              <a:buChar char="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Social networks</a:t>
            </a:r>
            <a:endParaRPr lang="en-US" sz="2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640080" lvl="1" indent="-246600">
              <a:lnSpc>
                <a:spcPct val="100000"/>
              </a:lnSpc>
              <a:buClr>
                <a:srgbClr val="4F81BD"/>
              </a:buClr>
              <a:buSzPct val="85000"/>
              <a:buFont typeface="Wingdings 2" charset="2"/>
              <a:buChar char="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Debugging</a:t>
            </a:r>
            <a:endParaRPr lang="en-US" sz="2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49" name="TextShape 4"/>
          <p:cNvSpPr txBox="1"/>
          <p:nvPr/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ctr"/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645480"/>
            <a:ext cx="8305560" cy="5181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 algn="ctr">
              <a:lnSpc>
                <a:spcPct val="100000"/>
              </a:lnSpc>
            </a:pPr>
            <a:r>
              <a:rPr lang="en-US" sz="2600" b="1" strike="noStrike" spc="-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  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  <a:p>
            <a:pPr marL="274320" indent="-273960"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Machine Learning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tantia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685800" y="3200400"/>
            <a:ext cx="1142640" cy="821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Input Data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27320" y="4114800"/>
            <a:ext cx="1170000" cy="516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Output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7011720" y="3352680"/>
            <a:ext cx="1584720" cy="577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Program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3048120" y="2590920"/>
            <a:ext cx="2514240" cy="21333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tantia"/>
              </a:rPr>
              <a:t>Computer  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1828800" y="4038480"/>
            <a:ext cx="1294920" cy="6091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7"/>
          <p:cNvSpPr/>
          <p:nvPr/>
        </p:nvSpPr>
        <p:spPr>
          <a:xfrm>
            <a:off x="5715000" y="3352680"/>
            <a:ext cx="1218960" cy="6091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8"/>
          <p:cNvSpPr/>
          <p:nvPr/>
        </p:nvSpPr>
        <p:spPr>
          <a:xfrm>
            <a:off x="1752480" y="3200400"/>
            <a:ext cx="1218960" cy="6091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19E973D23DAB44BB57BD17B59EC1C3" ma:contentTypeVersion="0" ma:contentTypeDescription="Create a new document." ma:contentTypeScope="" ma:versionID="b3d00f53779700e94f7d00602e6a9fa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8a88745937893fe3fca1b086b88b8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457FA3-F976-468B-A1BA-EC728C9694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0628E2-3476-46FE-8157-7A9EDF9EBB4C}">
  <ds:schemaRefs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F3A74E2-AD51-4E10-B251-357AEABAA3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10448</TotalTime>
  <Words>695</Words>
  <Application>Microsoft Office PowerPoint</Application>
  <PresentationFormat>On-screen Show (4:3)</PresentationFormat>
  <Paragraphs>156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Constantia</vt:lpstr>
      <vt:lpstr>Symbol</vt:lpstr>
      <vt:lpstr>Times New Roman</vt:lpstr>
      <vt:lpstr>Wingdings</vt:lpstr>
      <vt:lpstr>Wingdings 2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Why “Learn”?</vt:lpstr>
      <vt:lpstr>Examples of Learning: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Data</vt:lpstr>
      <vt:lpstr>Examples</vt:lpstr>
      <vt:lpstr>Examples of Data</vt:lpstr>
      <vt:lpstr>Types of variables</vt:lpstr>
      <vt:lpstr>PowerPoint Presentation</vt:lpstr>
    </vt:vector>
  </TitlesOfParts>
  <Company>House of Chaos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Aspect-Oriented Programming</dc:title>
  <dc:creator>Umesh Gupta</dc:creator>
  <cp:lastModifiedBy>Umesh Gupta</cp:lastModifiedBy>
  <cp:revision>265</cp:revision>
  <dcterms:created xsi:type="dcterms:W3CDTF">2003-12-07T16:43:43Z</dcterms:created>
  <dcterms:modified xsi:type="dcterms:W3CDTF">2021-09-01T03:32:30Z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House of Chaos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8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39</vt:i4>
  </property>
  <property fmtid="{D5CDD505-2E9C-101B-9397-08002B2CF9AE}" pid="13" name="ContentTypeId">
    <vt:lpwstr>0x010100BD19E973D23DAB44BB57BD17B59EC1C3</vt:lpwstr>
  </property>
</Properties>
</file>