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handoutMasterIdLst>
    <p:handoutMasterId r:id="rId34"/>
  </p:handoutMasterIdLst>
  <p:sldIdLst>
    <p:sldId id="259" r:id="rId3"/>
    <p:sldId id="260" r:id="rId4"/>
    <p:sldId id="266" r:id="rId5"/>
    <p:sldId id="383" r:id="rId6"/>
    <p:sldId id="384" r:id="rId7"/>
    <p:sldId id="385" r:id="rId8"/>
    <p:sldId id="386" r:id="rId9"/>
    <p:sldId id="387" r:id="rId10"/>
    <p:sldId id="388" r:id="rId11"/>
    <p:sldId id="390" r:id="rId12"/>
    <p:sldId id="392" r:id="rId13"/>
    <p:sldId id="268" r:id="rId14"/>
    <p:sldId id="391" r:id="rId15"/>
    <p:sldId id="411" r:id="rId16"/>
    <p:sldId id="412" r:id="rId17"/>
    <p:sldId id="413" r:id="rId18"/>
    <p:sldId id="414" r:id="rId19"/>
    <p:sldId id="393" r:id="rId20"/>
    <p:sldId id="396" r:id="rId21"/>
    <p:sldId id="397" r:id="rId22"/>
    <p:sldId id="415" r:id="rId23"/>
    <p:sldId id="398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3978" autoAdjust="0"/>
  </p:normalViewPr>
  <p:slideViewPr>
    <p:cSldViewPr>
      <p:cViewPr varScale="1">
        <p:scale>
          <a:sx n="85" d="100"/>
          <a:sy n="85" d="100"/>
        </p:scale>
        <p:origin x="82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84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AB7C8-D09B-4A0D-960C-DA59EA11975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FBF0A-65EB-4E60-942F-E3405B29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20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76EEE-4B33-435B-8495-4F2A97E865CB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BF898-4262-4865-816B-E13729D5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8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0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8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2343150"/>
            <a:ext cx="9144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6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Naïve Bayes Classifier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</a:t>
            </a:r>
            <a:r>
              <a:rPr lang="en-US" sz="26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by Deepika Pantola</a:t>
            </a:r>
          </a:p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88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466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Naive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504950"/>
                <a:ext cx="9144000" cy="2971800"/>
              </a:xfrm>
            </p:spPr>
            <p:txBody>
              <a:bodyPr>
                <a:noAutofit/>
              </a:bodyPr>
              <a:lstStyle/>
              <a:p>
                <a:pPr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Compute posterior probability P(C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|A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, A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,…..A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) for all </a:t>
                </a:r>
                <a:r>
                  <a:rPr lang="en-US" altLang="zh-CN" sz="2400" dirty="0" err="1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C</a:t>
                </a:r>
                <a:r>
                  <a:rPr lang="en-US" altLang="zh-CN" sz="2400" baseline="-25000" dirty="0" err="1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i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 using Bayes theorem: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zh-CN" sz="24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,…..,</m:t>
                          </m:r>
                          <m:sSub>
                            <m:sSubPr>
                              <m:ctrlP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altLang="zh-CN" sz="24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IN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IN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IN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altLang="zh-CN" sz="24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altLang="zh-C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zh-CN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altLang="zh-CN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altLang="zh-CN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zh-CN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altLang="zh-CN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altLang="zh-CN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IN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zh-CN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altLang="zh-CN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002060"/>
                  </a:solidFill>
                  <a:latin typeface="Cambria" pitchFamily="18" charset="0"/>
                  <a:cs typeface="Times New Roman" pitchFamily="18" charset="0"/>
                </a:endParaRPr>
              </a:p>
              <a:p>
                <a:pPr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If P(C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|A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, A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,…..A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)&gt; P(C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j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|A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, A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,…..A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), then the class label is </a:t>
                </a:r>
                <a:r>
                  <a:rPr lang="en-US" altLang="zh-CN" sz="2400" dirty="0" err="1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C</a:t>
                </a:r>
                <a:r>
                  <a:rPr lang="en-US" altLang="zh-CN" sz="2400" baseline="-25000" dirty="0" err="1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i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 </a:t>
                </a:r>
              </a:p>
              <a:p>
                <a:pPr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How to find </a:t>
                </a:r>
                <a14:m>
                  <m:oMath xmlns:m="http://schemas.openxmlformats.org/officeDocument/2006/math">
                    <m:r>
                      <a:rPr lang="en-IN" altLang="zh-CN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?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 </a:t>
                </a:r>
                <a:endParaRPr lang="en-US" altLang="en-US" sz="2400" dirty="0">
                  <a:solidFill>
                    <a:srgbClr val="002060"/>
                  </a:solidFill>
                  <a:latin typeface="Cambria" pitchFamily="18" charset="0"/>
                  <a:ea typeface="+mj-ea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04950"/>
                <a:ext cx="9144000" cy="2971800"/>
              </a:xfrm>
              <a:blipFill rotWithShape="1">
                <a:blip r:embed="rId2"/>
                <a:stretch>
                  <a:fillRect l="-867" t="-1643" r="-1000" b="-32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24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51466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Naive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1504950"/>
                <a:ext cx="9144000" cy="2971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Assume independence among attributes A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 when class labels are given.</a:t>
                </a:r>
              </a:p>
              <a:p>
                <a:pPr marL="712788" indent="-350838" algn="just">
                  <a:spcAft>
                    <a:spcPts val="1200"/>
                  </a:spcAft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altLang="zh-CN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altLang="zh-CN" sz="240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altLang="zh-CN" sz="240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IN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altLang="zh-CN" sz="240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.</m:t>
                    </m:r>
                    <m:r>
                      <a:rPr lang="en-IN" altLang="zh-CN" sz="240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IN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altLang="zh-CN" sz="240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……</m:t>
                    </m:r>
                    <m:r>
                      <a:rPr lang="en-IN" altLang="zh-CN" sz="240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  <m:r>
                      <a:rPr lang="en-IN" altLang="zh-CN" sz="240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e>
                      <m:sub>
                        <m: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IN" altLang="zh-CN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|</m:t>
                    </m:r>
                    <m:sSub>
                      <m:sSubPr>
                        <m:ctrlP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IN" altLang="zh-CN" sz="240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rgbClr val="002060"/>
                  </a:solidFill>
                  <a:latin typeface="Cambria" pitchFamily="18" charset="0"/>
                  <a:cs typeface="Times New Roman" pitchFamily="18" charset="0"/>
                </a:endParaRPr>
              </a:p>
              <a:p>
                <a:pPr marL="712788" indent="-350838" algn="just">
                  <a:spcAft>
                    <a:spcPts val="1200"/>
                  </a:spcAft>
                  <a:buFont typeface="Wingdings" pitchFamily="2" charset="2"/>
                  <a:buChar char="§"/>
                </a:pPr>
                <a:endParaRPr lang="en-US" altLang="zh-CN" sz="2400" dirty="0">
                  <a:solidFill>
                    <a:srgbClr val="002060"/>
                  </a:solidFill>
                  <a:latin typeface="Cambria" pitchFamily="18" charset="0"/>
                  <a:cs typeface="Times New Roman" pitchFamily="18" charset="0"/>
                </a:endParaRPr>
              </a:p>
              <a:p>
                <a:pPr marL="712788" indent="-350838" algn="just">
                  <a:spcAft>
                    <a:spcPts val="1200"/>
                  </a:spcAft>
                  <a:buFont typeface="Wingdings" pitchFamily="2" charset="2"/>
                  <a:buChar char="§"/>
                </a:pPr>
                <a:endParaRPr lang="en-US" altLang="zh-CN" sz="2400" dirty="0">
                  <a:solidFill>
                    <a:srgbClr val="002060"/>
                  </a:solidFill>
                  <a:latin typeface="Cambria" pitchFamily="18" charset="0"/>
                  <a:cs typeface="Times New Roman" pitchFamily="18" charset="0"/>
                </a:endParaRPr>
              </a:p>
              <a:p>
                <a:pPr marL="0" indent="0" algn="just">
                  <a:spcAft>
                    <a:spcPts val="600"/>
                  </a:spcAft>
                  <a:buFont typeface="Arial" pitchFamily="34" charset="0"/>
                  <a:buNone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 </a:t>
                </a:r>
                <a:endParaRPr lang="en-US" altLang="en-US" sz="2400" dirty="0">
                  <a:solidFill>
                    <a:srgbClr val="002060"/>
                  </a:solidFill>
                  <a:latin typeface="Cambria" pitchFamily="18" charset="0"/>
                  <a:ea typeface="+mj-ea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04950"/>
                <a:ext cx="9144000" cy="2971800"/>
              </a:xfrm>
              <a:prstGeom prst="rect">
                <a:avLst/>
              </a:prstGeom>
              <a:blipFill rotWithShape="1">
                <a:blip r:embed="rId2"/>
                <a:stretch>
                  <a:fillRect l="-867" t="-1643" r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30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2495550"/>
            <a:ext cx="9144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  Working of Naïve Bayes Classifier</a:t>
            </a:r>
            <a:endParaRPr lang="en-US" sz="5600" b="1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by Deepika Pantola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93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39630"/>
              </p:ext>
            </p:extLst>
          </p:nvPr>
        </p:nvGraphicFramePr>
        <p:xfrm>
          <a:off x="1447800" y="895350"/>
          <a:ext cx="6457953" cy="363664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444847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668450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895552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8013124"/>
                    </a:ext>
                  </a:extLst>
                </a:gridCol>
                <a:gridCol w="1352552">
                  <a:extLst>
                    <a:ext uri="{9D8B030D-6E8A-4147-A177-3AD203B41FA5}">
                      <a16:colId xmlns:a16="http://schemas.microsoft.com/office/drawing/2014/main" val="3048852983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626771594"/>
                    </a:ext>
                  </a:extLst>
                </a:gridCol>
              </a:tblGrid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Income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Student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b="1" kern="1200" dirty="0" err="1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Credit_Rating</a:t>
                      </a:r>
                      <a:endParaRPr lang="en-US" sz="1400" b="1" kern="1200" dirty="0">
                        <a:solidFill>
                          <a:srgbClr val="002060"/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b="1" kern="1200" dirty="0" err="1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Buys_computer</a:t>
                      </a:r>
                      <a:endParaRPr lang="en-US" sz="1400" b="1" kern="1200" dirty="0">
                        <a:solidFill>
                          <a:srgbClr val="002060"/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8037394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youth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700744880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youth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717725248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93349861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senior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74339548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senior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61575991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senior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18882052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379333808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youth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862387324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youth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756108350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senior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4574366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youth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675187780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964777361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647721762"/>
                  </a:ext>
                </a:extLst>
              </a:tr>
              <a:tr h="1676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senior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9641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875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51466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Naive Bayes Classifier Example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31974"/>
            <a:ext cx="9144000" cy="2971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Given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:  tuple X &lt;youth, medium, yes, fair, </a:t>
            </a:r>
            <a:r>
              <a:rPr lang="en-US" altLang="zh-CN" sz="2400" dirty="0" err="1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buys_computer</a:t>
            </a:r>
            <a:r>
              <a:rPr lang="en-US" altLang="zh-CN" sz="2400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=?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&gt;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Task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: predict whether person X will buy computer? 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Let us assume C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= </a:t>
            </a:r>
            <a:r>
              <a:rPr lang="en-US" altLang="zh-CN" sz="24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YES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and C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NO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P(C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9/14 = 0.643 and P(C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5/14 = 0.357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  <a:endParaRPr lang="en-US" altLang="zh-CN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400" baseline="-25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7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51466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Naive Bayes Classifier Example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31974"/>
            <a:ext cx="9144000" cy="8873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To Compute P(X|</a:t>
            </a:r>
            <a:r>
              <a:rPr lang="en-US" altLang="zh-CN" sz="24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400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and P(X|</a:t>
            </a:r>
            <a:r>
              <a:rPr lang="en-US" altLang="zh-CN" sz="24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), first compute following conditional probabilities: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		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			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</a:t>
            </a:r>
            <a:r>
              <a:rPr lang="en-US" altLang="zh-CN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</a:t>
            </a:r>
            <a:endParaRPr lang="en-US" altLang="zh-CN" sz="2400" baseline="-25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43400" y="2571750"/>
            <a:ext cx="0" cy="1779624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2558452"/>
            <a:ext cx="2954655" cy="1709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P(youth|</a:t>
            </a:r>
            <a:r>
              <a:rPr lang="en-US" altLang="zh-CN" i="1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2/9=0.222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 medium|</a:t>
            </a:r>
            <a:r>
              <a:rPr lang="en-US" altLang="zh-CN" i="1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4/9= 0.444 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P(yes|</a:t>
            </a:r>
            <a:r>
              <a:rPr lang="en-US" altLang="zh-CN" i="1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6/9 =0.667</a:t>
            </a:r>
            <a:endParaRPr lang="en-IN" altLang="zh-CN" i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P(fair|</a:t>
            </a:r>
            <a:r>
              <a:rPr lang="en-US" altLang="zh-CN" i="1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6/9 =0.667</a:t>
            </a:r>
            <a:r>
              <a:rPr lang="en-US" altLang="zh-CN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2581046"/>
            <a:ext cx="30059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P(youth|</a:t>
            </a:r>
            <a:r>
              <a:rPr lang="en-US" altLang="zh-CN" i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3/5=0.600</a:t>
            </a:r>
          </a:p>
          <a:p>
            <a:pPr algn="just">
              <a:spcAft>
                <a:spcPts val="1200"/>
              </a:spcAft>
            </a:pP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P(medium|</a:t>
            </a:r>
            <a:r>
              <a:rPr lang="en-US" altLang="zh-CN" i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2/5=0.400 	 </a:t>
            </a:r>
          </a:p>
          <a:p>
            <a:pPr algn="just">
              <a:spcAft>
                <a:spcPts val="1200"/>
              </a:spcAft>
            </a:pP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P(yes|</a:t>
            </a:r>
            <a:r>
              <a:rPr lang="en-US" altLang="zh-CN" i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1/5=0.2000</a:t>
            </a:r>
          </a:p>
          <a:p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P(fair|</a:t>
            </a:r>
            <a:r>
              <a:rPr lang="en-US" altLang="zh-CN" i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2/5=0.400</a:t>
            </a:r>
          </a:p>
          <a:p>
            <a:r>
              <a:rPr lang="en-US" altLang="zh-CN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21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51466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Naive Bayes Classifier Example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733550"/>
            <a:ext cx="4191000" cy="2971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P(X|</a:t>
            </a:r>
            <a:r>
              <a:rPr lang="en-US" altLang="zh-CN" sz="2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)=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P(youth|</a:t>
            </a:r>
            <a:r>
              <a:rPr lang="en-US" altLang="zh-CN" sz="2000" i="1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i="1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)*P(medium|</a:t>
            </a:r>
            <a:r>
              <a:rPr lang="en-US" altLang="zh-CN" sz="2000" i="1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i="1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)*  	    P(yes|</a:t>
            </a:r>
            <a:r>
              <a:rPr lang="en-US" altLang="zh-CN" sz="2000" i="1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i="1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)*P(fair|</a:t>
            </a:r>
            <a:r>
              <a:rPr lang="en-US" altLang="zh-CN" sz="2000" i="1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i="1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                                     </a:t>
            </a:r>
            <a:r>
              <a:rPr lang="en-US" altLang="zh-CN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= 0.222*0.444*0.667* 0.667   	= 0.044 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P(X| </a:t>
            </a:r>
            <a:r>
              <a:rPr lang="en-US" altLang="zh-CN" sz="2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).P(</a:t>
            </a:r>
            <a:r>
              <a:rPr lang="en-US" altLang="zh-CN" sz="2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0.044 * 0.643=</a:t>
            </a:r>
            <a:r>
              <a:rPr lang="en-US" altLang="zh-CN" sz="2000" i="1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0.028</a:t>
            </a:r>
            <a:endParaRPr lang="en-US" altLang="zh-CN" sz="2000" i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</a:t>
            </a:r>
            <a:endParaRPr lang="en-US" altLang="zh-CN" sz="2400" baseline="-25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733550"/>
            <a:ext cx="44196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P(X|</a:t>
            </a:r>
            <a:r>
              <a:rPr lang="en-US" altLang="zh-CN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P(youth|</a:t>
            </a:r>
            <a:r>
              <a:rPr lang="en-US" altLang="zh-CN" sz="2000" i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i="1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)* P(medium|</a:t>
            </a:r>
            <a:r>
              <a:rPr lang="en-US" altLang="zh-CN" sz="2000" i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i="1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)* 	    P(yes|</a:t>
            </a:r>
            <a:r>
              <a:rPr lang="en-US" altLang="zh-CN" sz="2000" i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i="1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)*P(fair|</a:t>
            </a:r>
            <a:r>
              <a:rPr lang="en-US" altLang="zh-CN" sz="2000" i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i="1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       	= 0.600*0.400*0.200* 0.400      	=  0.019</a:t>
            </a:r>
            <a:r>
              <a:rPr lang="en-US" altLang="zh-CN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   </a:t>
            </a:r>
          </a:p>
          <a:p>
            <a:pPr algn="just">
              <a:spcAft>
                <a:spcPts val="1200"/>
              </a:spcAft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P(X| </a:t>
            </a:r>
            <a:r>
              <a:rPr lang="en-US" altLang="zh-CN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).P(</a:t>
            </a:r>
            <a:r>
              <a:rPr lang="en-US" altLang="zh-CN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)= 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0.019 * 0.357= </a:t>
            </a:r>
            <a:r>
              <a:rPr lang="en-US" altLang="zh-CN" sz="2000" i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0.007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  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95800" y="1733550"/>
            <a:ext cx="0" cy="205740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91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51466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Naive Bayes Classifier Example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31974"/>
            <a:ext cx="9144000" cy="2971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Final class 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400" baseline="-25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is that maximizes P(X| 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400" baseline="-25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).P(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400" baseline="-25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</a:t>
            </a: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P(X| </a:t>
            </a:r>
            <a:r>
              <a:rPr lang="en-US" altLang="zh-CN" sz="24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400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).P(</a:t>
            </a:r>
            <a:r>
              <a:rPr lang="en-US" altLang="zh-CN" sz="24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400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&gt; P(X| </a:t>
            </a:r>
            <a:r>
              <a:rPr lang="en-US" altLang="zh-CN" sz="24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).P(</a:t>
            </a:r>
            <a:r>
              <a:rPr lang="en-US" altLang="zh-CN" sz="24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), so tuple X  class label is </a:t>
            </a:r>
            <a:r>
              <a:rPr lang="en-US" altLang="zh-CN" sz="24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400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 </a:t>
            </a:r>
            <a:endParaRPr lang="en-US" altLang="zh-CN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</a:t>
            </a:r>
            <a:endParaRPr lang="en-US" altLang="zh-CN" sz="2400" baseline="-25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1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2495550"/>
            <a:ext cx="9144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  Types of Naïve Bayes Classifier</a:t>
            </a:r>
            <a:endParaRPr lang="en-US" sz="5600" b="1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by Deepika Pantola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17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285"/>
            <a:ext cx="9144000" cy="60126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Types of Naïve Bayes Classifier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24200" y="1458243"/>
            <a:ext cx="2895600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Naïve Bayes Classifier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894789" y="3321618"/>
            <a:ext cx="1905000" cy="7012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en-US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en-US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Bernoulli</a:t>
            </a:r>
            <a:endParaRPr lang="en-US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3321618"/>
            <a:ext cx="1905000" cy="7012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Gaussian 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341821" y="2372643"/>
            <a:ext cx="1981200" cy="94897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0"/>
          </p:cNvCxnSpPr>
          <p:nvPr/>
        </p:nvCxnSpPr>
        <p:spPr>
          <a:xfrm>
            <a:off x="4876800" y="2372643"/>
            <a:ext cx="1970489" cy="94897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619500" y="3342440"/>
            <a:ext cx="1905000" cy="7012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Multinomial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4572000" y="2376838"/>
            <a:ext cx="0" cy="96560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2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4826"/>
            <a:ext cx="9144000" cy="632901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Need of Naive Bayes Classifier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9144000" cy="286107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Medical Diagnosis: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predict whether a person is suffering from diabetes based on his diet and daily workout.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Spam Classification: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predict whether an email is spam or not.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Weather: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predict whether it will rain tomorrow based on temperature, humidity, wind speed, etc.</a:t>
            </a:r>
            <a:endParaRPr lang="en-US" altLang="en-US" sz="2400" b="1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285"/>
            <a:ext cx="9144000" cy="60126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Gaussian Naïve Bayes Classifier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0" y="1531974"/>
                <a:ext cx="9144000" cy="2971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Used for continuous valued attributes, for example: age attribute.</a:t>
                </a:r>
              </a:p>
              <a:p>
                <a:pPr algn="just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Works on the assumption the data follows the Gaussian normal distribution.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2400" b="1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Gaussian formula:  </a:t>
                </a:r>
                <a14:m>
                  <m:oMath xmlns:m="http://schemas.openxmlformats.org/officeDocument/2006/math">
                    <m:r>
                      <a:rPr lang="en-IN" altLang="zh-CN" sz="2000" b="1" i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en-IN" altLang="zh-CN" sz="20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IN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IN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IN" altLang="zh-CN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IN" altLang="zh-CN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IN" altLang="zh-CN" sz="20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 </m:t>
                    </m:r>
                    <m:f>
                      <m:fPr>
                        <m:ctrlPr>
                          <a:rPr lang="en-IN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altLang="zh-CN" sz="20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altLang="zh-CN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zh-CN" altLang="en-IN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IN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altLang="zh-CN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</m:rad>
                      </m:den>
                    </m:f>
                    <m:r>
                      <a:rPr lang="en-IN" altLang="zh-CN" sz="20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sSup>
                      <m:sSupPr>
                        <m:ctrlPr>
                          <a:rPr lang="en-IN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altLang="zh-CN" sz="20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IN" altLang="zh-CN" sz="20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IN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altLang="zh-CN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altLang="zh-CN" sz="20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(</m:t>
                                    </m:r>
                                    <m:r>
                                      <a:rPr lang="en-IN" altLang="zh-CN" sz="20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altLang="zh-CN" sz="20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altLang="zh-CN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altLang="zh-CN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IN" sz="20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IN" altLang="zh-CN" sz="20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IN" altLang="zh-CN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IN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zh-CN" altLang="en-IN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𝜎</m:t>
                                </m:r>
                              </m:e>
                              <m:sub/>
                              <m:sup>
                                <m:r>
                                  <a:rPr lang="en-IN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altLang="zh-CN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IN" altLang="zh-CN" sz="20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1974"/>
                <a:ext cx="9144000" cy="2971800"/>
              </a:xfrm>
              <a:prstGeom prst="rect">
                <a:avLst/>
              </a:prstGeom>
              <a:blipFill rotWithShape="1">
                <a:blip r:embed="rId2"/>
                <a:stretch>
                  <a:fillRect l="-1000" r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525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285"/>
            <a:ext cx="9144000" cy="60126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Multinomial Naïve Bayes Classifier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1531974"/>
            <a:ext cx="9144000" cy="2971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Mostly used for document classification problem.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For example: document belongs to the category of sports, politics, technology, etc.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The attributes used for classification are the frequency of the words present in the document.   </a:t>
            </a:r>
          </a:p>
        </p:txBody>
      </p:sp>
    </p:spTree>
    <p:extLst>
      <p:ext uri="{BB962C8B-B14F-4D97-AF65-F5344CB8AC3E}">
        <p14:creationId xmlns:p14="http://schemas.microsoft.com/office/powerpoint/2010/main" val="1441259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285"/>
            <a:ext cx="9144000" cy="60126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Bernoulli Naïve Bayes Classifier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1531974"/>
            <a:ext cx="9144000" cy="2971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Similar to multinomial naïve 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bayes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classifier.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But the attributes are 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valued only 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For example: if a word occurs in a text yes or no.</a:t>
            </a:r>
          </a:p>
        </p:txBody>
      </p:sp>
    </p:spTree>
    <p:extLst>
      <p:ext uri="{BB962C8B-B14F-4D97-AF65-F5344CB8AC3E}">
        <p14:creationId xmlns:p14="http://schemas.microsoft.com/office/powerpoint/2010/main" val="1482880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5950"/>
            <a:ext cx="9144000" cy="85725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8835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2495550"/>
            <a:ext cx="9144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  k-Nearest </a:t>
            </a:r>
            <a:r>
              <a:rPr lang="en-US" sz="4800" b="1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Neighbour</a:t>
            </a: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Classifier</a:t>
            </a:r>
            <a:endParaRPr lang="en-US" sz="5600" b="1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by Deepika Pantola</a:t>
            </a:r>
          </a:p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735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285"/>
            <a:ext cx="9144000" cy="601265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Eager Learners v/s Lazy Learners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1531974"/>
            <a:ext cx="9144000" cy="2971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Eager Learners: </a:t>
            </a:r>
            <a:r>
              <a:rPr lang="en-US" altLang="zh-CN" sz="2400" dirty="0">
                <a:latin typeface="Cambria" pitchFamily="18" charset="0"/>
                <a:cs typeface="Times New Roman" pitchFamily="18" charset="0"/>
              </a:rPr>
              <a:t>constructs generalization model based on training dataset before receiving new (e.g., test) tuples to classify.</a:t>
            </a:r>
            <a:endParaRPr lang="en-US" altLang="zh-CN" sz="2400" b="1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 Lazy Learners: </a:t>
            </a:r>
            <a:r>
              <a:rPr lang="en-US" altLang="zh-CN" sz="2400" dirty="0">
                <a:latin typeface="Cambria" pitchFamily="18" charset="0"/>
                <a:cs typeface="Times New Roman" pitchFamily="18" charset="0"/>
              </a:rPr>
              <a:t>simply stores the training dataset (or does only minor pre-processing) and waits until it is given a test tuple.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Cambria" pitchFamily="18" charset="0"/>
                <a:cs typeface="Times New Roman" pitchFamily="18" charset="0"/>
              </a:rPr>
              <a:t>Lazy learners store the training tuples (or instances), also referred to as </a:t>
            </a:r>
            <a:r>
              <a:rPr lang="en-US" altLang="zh-CN" sz="24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instance-based learners.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altLang="zh-CN" sz="2400" dirty="0">
                <a:latin typeface="Cambria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5549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285"/>
            <a:ext cx="9144000" cy="60126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k- Nearest </a:t>
            </a:r>
            <a:r>
              <a:rPr lang="en-US" alt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Neighbour</a:t>
            </a:r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Classifier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1531974"/>
            <a:ext cx="9144000" cy="2971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Simplest classification method.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Instance-based classifier.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Less time in training, more time in testing.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Based on learning by analogy- that is by comparing a given test tuple with training tuples that are similar to it.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79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285"/>
            <a:ext cx="9144000" cy="60126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k- Nearest </a:t>
            </a:r>
            <a:r>
              <a:rPr lang="en-US" alt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Neighbour</a:t>
            </a:r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Classifier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1531974"/>
            <a:ext cx="9144000" cy="2971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k = 1, the 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unkown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tuple is assigned the class label of the training tuple nearest to it.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When k= 3 or 5 ?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en-US" altLang="zh-CN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37137" y="2214673"/>
            <a:ext cx="2667000" cy="2185877"/>
            <a:chOff x="5638800" y="2214673"/>
            <a:chExt cx="2667000" cy="2185877"/>
          </a:xfrm>
        </p:grpSpPr>
        <p:sp>
          <p:nvSpPr>
            <p:cNvPr id="3" name="Oval 2"/>
            <p:cNvSpPr/>
            <p:nvPr/>
          </p:nvSpPr>
          <p:spPr>
            <a:xfrm>
              <a:off x="6019800" y="2214673"/>
              <a:ext cx="2286000" cy="21858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6367130" y="2519472"/>
              <a:ext cx="1600200" cy="157627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99251" y="240221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k =3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38800" y="250499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k =5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137812" y="3181350"/>
              <a:ext cx="121919" cy="1262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6934200" y="3533109"/>
              <a:ext cx="121919" cy="1262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7831763" y="3055090"/>
              <a:ext cx="121919" cy="1262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812281" y="2928830"/>
              <a:ext cx="121919" cy="1262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6248400" y="3533109"/>
              <a:ext cx="121919" cy="1262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8107681" y="3589150"/>
              <a:ext cx="121919" cy="1262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71426" y="2991960"/>
              <a:ext cx="332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688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285"/>
            <a:ext cx="9144000" cy="60126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Closeness Measure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39478"/>
            <a:ext cx="9144000" cy="293727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Euclidean Distance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Mahattan</a:t>
            </a: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Distance</a:t>
            </a:r>
          </a:p>
          <a:p>
            <a:pPr marL="0" indent="0">
              <a:buNone/>
            </a:pPr>
            <a:endParaRPr lang="en-US" sz="26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840843"/>
              </p:ext>
            </p:extLst>
          </p:nvPr>
        </p:nvGraphicFramePr>
        <p:xfrm>
          <a:off x="1676400" y="2038350"/>
          <a:ext cx="449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482400" progId="Equation.3">
                  <p:embed/>
                </p:oleObj>
              </mc:Choice>
              <mc:Fallback>
                <p:oleObj name="Equation" r:id="rId2" imgW="158724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38350"/>
                        <a:ext cx="4495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403853"/>
              </p:ext>
            </p:extLst>
          </p:nvPr>
        </p:nvGraphicFramePr>
        <p:xfrm>
          <a:off x="1649413" y="3848100"/>
          <a:ext cx="42449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320" imgH="291960" progId="Equation.3">
                  <p:embed/>
                </p:oleObj>
              </mc:Choice>
              <mc:Fallback>
                <p:oleObj name="Equation" r:id="rId4" imgW="1498320" imgH="291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3848100"/>
                        <a:ext cx="424497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13023" y="1657350"/>
            <a:ext cx="1295400" cy="1219200"/>
            <a:chOff x="7391400" y="1731472"/>
            <a:chExt cx="1295400" cy="1219200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7670074" y="205200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7391400" y="1731472"/>
              <a:ext cx="0" cy="1219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7391400" y="2950672"/>
              <a:ext cx="129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7692934" y="2052008"/>
              <a:ext cx="381000" cy="6096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7624898" y="1991321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8051074" y="2569895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7670074" y="2661608"/>
              <a:ext cx="3984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347857" y="3181350"/>
            <a:ext cx="1295400" cy="1219200"/>
            <a:chOff x="7391400" y="3257550"/>
            <a:chExt cx="1295400" cy="1219200"/>
          </a:xfrm>
        </p:grpSpPr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7391400" y="3257550"/>
              <a:ext cx="0" cy="1219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7391400" y="4476750"/>
              <a:ext cx="129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7685314" y="3430251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8193405" y="404709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7761514" y="3556794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7761514" y="4166394"/>
              <a:ext cx="3984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4385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285"/>
            <a:ext cx="9144000" cy="601265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k-</a:t>
            </a:r>
            <a:r>
              <a:rPr 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nn</a:t>
            </a: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Classification Algorithm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39478"/>
            <a:ext cx="9144000" cy="2937272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Given k = number of nearest </a:t>
            </a:r>
            <a:r>
              <a:rPr lang="en-US" sz="26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neighbours</a:t>
            </a: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, D=training dataset.</a:t>
            </a:r>
          </a:p>
          <a:p>
            <a:pPr marL="989013" indent="-627063" algn="just">
              <a:buNone/>
            </a:pP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1.   for each test sample z=(x’, y’)  do</a:t>
            </a:r>
          </a:p>
          <a:p>
            <a:pPr marL="361950" indent="0" algn="just">
              <a:buAutoNum type="arabicPeriod" startAt="2"/>
            </a:pP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     compute distance between z and every sample point in D.</a:t>
            </a:r>
          </a:p>
          <a:p>
            <a:pPr marL="361950" indent="0" algn="just">
              <a:buAutoNum type="arabicPeriod" startAt="2"/>
            </a:pP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     select k nearest </a:t>
            </a:r>
            <a:r>
              <a:rPr lang="en-US" sz="26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neighbours</a:t>
            </a: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of z.</a:t>
            </a:r>
          </a:p>
          <a:p>
            <a:pPr marL="361950" indent="0" algn="just">
              <a:buAutoNum type="arabicPeriod" startAt="2"/>
            </a:pP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     return majority class label.</a:t>
            </a:r>
          </a:p>
          <a:p>
            <a:pPr marL="361950" indent="0" algn="just">
              <a:buAutoNum type="arabicPeriod" startAt="2"/>
            </a:pP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  end for</a:t>
            </a:r>
          </a:p>
          <a:p>
            <a:pPr marL="0" indent="0" algn="just">
              <a:buNone/>
            </a:pPr>
            <a:endParaRPr lang="en-US" sz="26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6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50"/>
            <a:ext cx="9144000" cy="298920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Relationship between features and the class variable is non- deterministic.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Need an approach to model probabilistic relationship between the features and class variable. </a:t>
            </a:r>
          </a:p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430328"/>
            <a:ext cx="9144000" cy="63290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Need of Naive Bayes Classifier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49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285"/>
            <a:ext cx="9144000" cy="60126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Choosing the Value of k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1531974"/>
            <a:ext cx="9144000" cy="2971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If k is too small, sensitive to noise.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If k is too large, the 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neighbourhood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may include points from other classes.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en-US" altLang="zh-CN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97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5974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Naïve Bayes Classifier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352550"/>
            <a:ext cx="9144000" cy="298920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Supervised form of learning.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altLang="zh-CN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A probabilistic framework to solve classification problems.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Works on Conditional probability.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Based on Bayes theorem.</a:t>
            </a:r>
          </a:p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43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320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28750"/>
                <a:ext cx="9144000" cy="2989204"/>
              </a:xfrm>
            </p:spPr>
            <p:txBody>
              <a:bodyPr>
                <a:noAutofit/>
              </a:bodyPr>
              <a:lstStyle/>
              <a:p>
                <a:pPr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Conditional Probability:  </a:t>
                </a:r>
                <a14:m>
                  <m:oMath xmlns:m="http://schemas.openxmlformats.org/officeDocument/2006/math">
                    <m:r>
                      <a:rPr lang="en-IN" altLang="zh-CN" sz="2400" b="0" i="1" smtClean="0">
                        <a:solidFill>
                          <a:srgbClr val="002060"/>
                        </a:solidFill>
                        <a:latin typeface="Cambria Math"/>
                        <a:ea typeface="+mj-ea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IN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𝐶</m:t>
                        </m:r>
                      </m:e>
                      <m:e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𝐴</m:t>
                        </m:r>
                      </m:e>
                    </m:d>
                    <m:r>
                      <a:rPr lang="en-IN" altLang="zh-CN" sz="2400" b="0" i="1" smtClean="0">
                        <a:solidFill>
                          <a:srgbClr val="002060"/>
                        </a:solidFill>
                        <a:latin typeface="Cambria Math"/>
                        <a:ea typeface="+mj-ea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𝑃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(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𝐴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∩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𝐶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𝑃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(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𝐴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800" dirty="0">
                  <a:solidFill>
                    <a:srgbClr val="002060"/>
                  </a:solidFill>
                  <a:latin typeface="Cambria" pitchFamily="18" charset="0"/>
                  <a:ea typeface="+mj-ea"/>
                  <a:cs typeface="Times New Roman" pitchFamily="18" charset="0"/>
                </a:endParaRPr>
              </a:p>
              <a:p>
                <a:pPr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Probability of event C occurring given that event A has already occurred.</a:t>
                </a:r>
              </a:p>
              <a:p>
                <a:pPr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P(A ⋂ C) is joint probability that both the events A </a:t>
                </a:r>
                <a:r>
                  <a:rPr lang="en-US" altLang="zh-CN" sz="240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and C 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has occurred.</a:t>
                </a:r>
              </a:p>
              <a:p>
                <a:pPr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P(A) probability  of occurring of event A.</a:t>
                </a:r>
              </a:p>
              <a:p>
                <a:pPr marL="0" indent="0">
                  <a:lnSpc>
                    <a:spcPct val="170000"/>
                  </a:lnSpc>
                  <a:buFont typeface="Wingdings" panose="05000000000000000000" pitchFamily="2" charset="2"/>
                  <a:buNone/>
                </a:pPr>
                <a:r>
                  <a:rPr lang="en-US" altLang="en-US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28750"/>
                <a:ext cx="9144000" cy="2989204"/>
              </a:xfrm>
              <a:blipFill>
                <a:blip r:embed="rId2"/>
                <a:stretch>
                  <a:fillRect l="-867" r="-1000" b="-3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57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1" y="209550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03917"/>
                <a:ext cx="8991600" cy="2913004"/>
              </a:xfrm>
            </p:spPr>
            <p:txBody>
              <a:bodyPr>
                <a:noAutofit/>
              </a:bodyPr>
              <a:lstStyle/>
              <a:p>
                <a:pPr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Bayes Rule: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altLang="zh-CN" sz="2400" b="0" i="0" smtClean="0">
                        <a:solidFill>
                          <a:srgbClr val="002060"/>
                        </a:solidFill>
                        <a:latin typeface="Cambria Math"/>
                        <a:ea typeface="+mj-ea"/>
                        <a:cs typeface="Times New Roman" pitchFamily="18" charset="0"/>
                      </a:rPr>
                      <m:t>P</m:t>
                    </m:r>
                    <m:d>
                      <m:dPr>
                        <m:ctrlP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altLang="zh-CN" sz="2400" b="0" i="0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C</m:t>
                        </m:r>
                      </m:e>
                      <m:e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𝐴</m:t>
                        </m:r>
                      </m:e>
                    </m:d>
                    <m:r>
                      <a:rPr lang="en-IN" altLang="zh-CN" sz="2400" b="0" i="1" smtClean="0">
                        <a:solidFill>
                          <a:srgbClr val="002060"/>
                        </a:solidFill>
                        <a:latin typeface="Cambria Math"/>
                        <a:ea typeface="+mj-ea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IN" altLang="zh-CN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+mj-ea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IN" altLang="zh-CN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+mj-ea"/>
                                <a:cs typeface="Times New Roman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.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𝑃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(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𝐶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𝑃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(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𝐴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800" dirty="0">
                  <a:solidFill>
                    <a:srgbClr val="002060"/>
                  </a:solidFill>
                  <a:latin typeface="Cambria" pitchFamily="18" charset="0"/>
                  <a:ea typeface="+mj-ea"/>
                  <a:cs typeface="Times New Roman" pitchFamily="18" charset="0"/>
                </a:endParaRP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here, 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P(C) and P(A): independent probability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(prior probability)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.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P(A|C): conditional probability of A given C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(likelihood)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.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P(C|A): conditional probability of C given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(posterior probability)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.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en-US" altLang="zh-CN" sz="28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 </a:t>
                </a:r>
              </a:p>
              <a:p>
                <a:pPr marL="0" indent="0">
                  <a:lnSpc>
                    <a:spcPct val="170000"/>
                  </a:lnSpc>
                  <a:buFont typeface="Wingdings" panose="05000000000000000000" pitchFamily="2" charset="2"/>
                  <a:buNone/>
                </a:pPr>
                <a:endParaRPr lang="en-US" altLang="en-US" sz="2400" dirty="0">
                  <a:solidFill>
                    <a:srgbClr val="002060"/>
                  </a:solidFill>
                  <a:latin typeface="Cambria" pitchFamily="18" charset="0"/>
                  <a:ea typeface="+mj-ea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03917"/>
                <a:ext cx="8991600" cy="2913004"/>
              </a:xfrm>
              <a:blipFill>
                <a:blip r:embed="rId2"/>
                <a:stretch>
                  <a:fillRect l="-1085" b="-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74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7441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Example of Bayes Theorem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04950"/>
            <a:ext cx="9067800" cy="2913004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Given:</a:t>
            </a:r>
          </a:p>
          <a:p>
            <a:pPr marL="712788" indent="-350838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P(C): patient has liver disease, 10% of patients having liver disease.</a:t>
            </a:r>
          </a:p>
          <a:p>
            <a:pPr marL="712788" indent="-350838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P(A): patient is an alcoholic, 5% of patients are alcoholic.</a:t>
            </a:r>
          </a:p>
          <a:p>
            <a:pPr marL="712788" indent="-350838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P(A|C): probability that patient is alcoholic given that he has a liver disease, 7%.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1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04950"/>
            <a:ext cx="9067800" cy="2913004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Find out a patient’s probability of having liver disease if they are alcoholic.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According to Bayes theorem: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                   P(C|A)= (0.07*0.1)/0.05=0.14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Therefore, 14% chances of a patient having liver 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disease if they are alcoholic.</a:t>
            </a:r>
            <a:endParaRPr lang="en-US" altLang="zh-CN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58378"/>
            <a:ext cx="9144000" cy="55245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Example of Bayes Theorem</a:t>
            </a:r>
          </a:p>
        </p:txBody>
      </p:sp>
    </p:spTree>
    <p:extLst>
      <p:ext uri="{BB962C8B-B14F-4D97-AF65-F5344CB8AC3E}">
        <p14:creationId xmlns:p14="http://schemas.microsoft.com/office/powerpoint/2010/main" val="13681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466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Naive Bayes Classifier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04950"/>
            <a:ext cx="9067800" cy="2913004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Consider each attribute and each class label as  random variables.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Given a dataset D 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with attributes set A(A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, A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,…A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and class labels as C(C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,…C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. Let us given a record with attribute values:</a:t>
            </a:r>
          </a:p>
          <a:p>
            <a:pPr marL="627063" indent="-180975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Goal: predict class label 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C</a:t>
            </a:r>
            <a:r>
              <a:rPr lang="en-US" altLang="zh-CN" sz="2400" baseline="-250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</a:t>
            </a:r>
            <a:endParaRPr lang="en-US" altLang="zh-CN" sz="2400" baseline="-25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627063" indent="-180975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Specifically, we want to find the value of 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C</a:t>
            </a:r>
            <a:r>
              <a:rPr lang="en-US" altLang="zh-CN" sz="2400" baseline="-250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that maximizes P(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C</a:t>
            </a:r>
            <a:r>
              <a:rPr lang="en-US" altLang="zh-CN" sz="2400" baseline="-250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|A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)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0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5093</TotalTime>
  <Words>1347</Words>
  <Application>Microsoft Office PowerPoint</Application>
  <PresentationFormat>On-screen Show (16:9)</PresentationFormat>
  <Paragraphs>243</Paragraphs>
  <Slides>30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</vt:lpstr>
      <vt:lpstr>Cambria Math</vt:lpstr>
      <vt:lpstr>Tahoma</vt:lpstr>
      <vt:lpstr>Wingdings</vt:lpstr>
      <vt:lpstr>Office Theme</vt:lpstr>
      <vt:lpstr>Custom Design</vt:lpstr>
      <vt:lpstr>Equation</vt:lpstr>
      <vt:lpstr>PowerPoint Presentation</vt:lpstr>
      <vt:lpstr>Need of Naive Bayes Classifier</vt:lpstr>
      <vt:lpstr>PowerPoint Presentation</vt:lpstr>
      <vt:lpstr>Naïve Bayes Classifier</vt:lpstr>
      <vt:lpstr>Conditional Probability</vt:lpstr>
      <vt:lpstr>Bayes Theorem</vt:lpstr>
      <vt:lpstr>Example of Bayes Theorem</vt:lpstr>
      <vt:lpstr>PowerPoint Presentation</vt:lpstr>
      <vt:lpstr>Naive Bayes Classifier</vt:lpstr>
      <vt:lpstr>Naive Bayes Classifier</vt:lpstr>
      <vt:lpstr>Naive Bayes Classifier</vt:lpstr>
      <vt:lpstr>PowerPoint Presentation</vt:lpstr>
      <vt:lpstr>PowerPoint Presentation</vt:lpstr>
      <vt:lpstr>Naive Bayes Classifier Example</vt:lpstr>
      <vt:lpstr>Naive Bayes Classifier Example</vt:lpstr>
      <vt:lpstr>Naive Bayes Classifier Example</vt:lpstr>
      <vt:lpstr>Naive Bayes Classifier Example</vt:lpstr>
      <vt:lpstr>PowerPoint Presentation</vt:lpstr>
      <vt:lpstr>Types of Naïve Bayes Classifier</vt:lpstr>
      <vt:lpstr>Gaussian Naïve Bayes Classifier</vt:lpstr>
      <vt:lpstr>Multinomial Naïve Bayes Classifier</vt:lpstr>
      <vt:lpstr>Bernoulli Naïve Bayes Classifier</vt:lpstr>
      <vt:lpstr>Thank You</vt:lpstr>
      <vt:lpstr>PowerPoint Presentation</vt:lpstr>
      <vt:lpstr>Eager Learners v/s Lazy Learners</vt:lpstr>
      <vt:lpstr>k- Nearest Neighbour Classifier</vt:lpstr>
      <vt:lpstr>k- Nearest Neighbour Classifier</vt:lpstr>
      <vt:lpstr>Closeness Measure</vt:lpstr>
      <vt:lpstr>k-nn Classification Algorithm</vt:lpstr>
      <vt:lpstr>Choosing the Value of 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Deepika Pantola</cp:lastModifiedBy>
  <cp:revision>345</cp:revision>
  <dcterms:created xsi:type="dcterms:W3CDTF">2019-01-21T09:33:03Z</dcterms:created>
  <dcterms:modified xsi:type="dcterms:W3CDTF">2021-09-22T09:45:58Z</dcterms:modified>
</cp:coreProperties>
</file>