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64"/>
  </p:notesMasterIdLst>
  <p:handoutMasterIdLst>
    <p:handoutMasterId r:id="rId65"/>
  </p:handoutMasterIdLst>
  <p:sldIdLst>
    <p:sldId id="257" r:id="rId2"/>
    <p:sldId id="260" r:id="rId3"/>
    <p:sldId id="444" r:id="rId4"/>
    <p:sldId id="446" r:id="rId5"/>
    <p:sldId id="454" r:id="rId6"/>
    <p:sldId id="448" r:id="rId7"/>
    <p:sldId id="450" r:id="rId8"/>
    <p:sldId id="452" r:id="rId9"/>
    <p:sldId id="453" r:id="rId10"/>
    <p:sldId id="465" r:id="rId11"/>
    <p:sldId id="456" r:id="rId12"/>
    <p:sldId id="458" r:id="rId13"/>
    <p:sldId id="460" r:id="rId14"/>
    <p:sldId id="461" r:id="rId15"/>
    <p:sldId id="462" r:id="rId16"/>
    <p:sldId id="463" r:id="rId17"/>
    <p:sldId id="466" r:id="rId18"/>
    <p:sldId id="467" r:id="rId19"/>
    <p:sldId id="468" r:id="rId20"/>
    <p:sldId id="469" r:id="rId21"/>
    <p:sldId id="471" r:id="rId22"/>
    <p:sldId id="472" r:id="rId23"/>
    <p:sldId id="474" r:id="rId24"/>
    <p:sldId id="475" r:id="rId25"/>
    <p:sldId id="476" r:id="rId26"/>
    <p:sldId id="477" r:id="rId27"/>
    <p:sldId id="478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4" r:id="rId51"/>
    <p:sldId id="505" r:id="rId52"/>
    <p:sldId id="506" r:id="rId53"/>
    <p:sldId id="507" r:id="rId54"/>
    <p:sldId id="511" r:id="rId55"/>
    <p:sldId id="512" r:id="rId56"/>
    <p:sldId id="519" r:id="rId57"/>
    <p:sldId id="513" r:id="rId58"/>
    <p:sldId id="514" r:id="rId59"/>
    <p:sldId id="515" r:id="rId60"/>
    <p:sldId id="516" r:id="rId61"/>
    <p:sldId id="517" r:id="rId62"/>
    <p:sldId id="518" r:id="rId6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4" autoAdjust="0"/>
    <p:restoredTop sz="93011" autoAdjust="0"/>
  </p:normalViewPr>
  <p:slideViewPr>
    <p:cSldViewPr>
      <p:cViewPr varScale="1">
        <p:scale>
          <a:sx n="84" d="100"/>
          <a:sy n="84" d="100"/>
        </p:scale>
        <p:origin x="88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AB7C8-D09B-4A0D-960C-DA59EA11975D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FBF0A-65EB-4E60-942F-E3405B2946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0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76EEE-4B33-435B-8495-4F2A97E865CB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F898-4262-4865-816B-E13729D50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8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</a:t>
            </a:r>
            <a:r>
              <a:rPr lang="en-IN" altLang="en-US" sz="1200" kern="1200" dirty="0" err="1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soluti</a:t>
            </a:r>
            <a:r>
              <a:rPr lang="en-IN" altLang="en-US" sz="1200" kern="120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   kiiiiiiiiiiiiiiiiiiiiiiiiiiiiiiiiiiiiiiiiiiiiiiiiiiiiiit65son </a:t>
            </a: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200" kern="1200" dirty="0">
                <a:solidFill>
                  <a:srgbClr val="002060"/>
                </a:solidFill>
                <a:latin typeface="Cambria" pitchFamily="18" charset="0"/>
                <a:ea typeface="+mn-ea"/>
                <a:cs typeface="Times New Roman" pitchFamily="18" charset="0"/>
              </a:rPr>
              <a:t>Thus, they might be better alternatives than classical solutions for problems characterised by: – high dimensionality, noisy, imprecise or imperfect data; and – a lack of a clearly stated mathematical solution or algorithm</a:t>
            </a:r>
            <a:endParaRPr lang="en-IN" altLang="en-US" sz="1100" kern="1200" dirty="0">
              <a:solidFill>
                <a:srgbClr val="002060"/>
              </a:solidFill>
              <a:latin typeface="Cambria" pitchFamily="18" charset="0"/>
              <a:ea typeface="+mn-ea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06444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82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1169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228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737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9015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5231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74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585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9178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580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7617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586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8127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8709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83676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639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654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100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408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65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18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1538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5482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9658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8300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28410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07891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7162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58304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8471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9401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5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14691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3671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9253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5882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0176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1504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2527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2691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72289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427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6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94126"/>
      </p:ext>
    </p:extLst>
  </p:cSld>
  <p:clrMapOvr>
    <a:masterClrMapping/>
  </p:clrMapOvr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6140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84131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70629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6456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618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5192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2888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5470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18533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339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64416"/>
      </p:ext>
    </p:extLst>
  </p:cSld>
  <p:clrMapOvr>
    <a:masterClrMapping/>
  </p:clrMapOvr>
  <p:hf sldNum="0"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42982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71284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246569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64873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03985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05831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8864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8602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9831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01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54787"/>
      </p:ext>
    </p:extLst>
  </p:cSld>
  <p:clrMapOvr>
    <a:masterClrMapping/>
  </p:clrMapOvr>
  <p:hf sldNum="0" hd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13029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37487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240643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71097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4598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67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  <p:sldLayoutId id="2147483756" r:id="rId25"/>
    <p:sldLayoutId id="2147483757" r:id="rId26"/>
    <p:sldLayoutId id="2147483758" r:id="rId27"/>
    <p:sldLayoutId id="2147483759" r:id="rId28"/>
    <p:sldLayoutId id="2147483760" r:id="rId29"/>
    <p:sldLayoutId id="2147483761" r:id="rId30"/>
    <p:sldLayoutId id="2147483762" r:id="rId31"/>
    <p:sldLayoutId id="2147483763" r:id="rId32"/>
    <p:sldLayoutId id="2147483764" r:id="rId33"/>
    <p:sldLayoutId id="2147483765" r:id="rId34"/>
    <p:sldLayoutId id="2147483766" r:id="rId35"/>
    <p:sldLayoutId id="2147483767" r:id="rId36"/>
    <p:sldLayoutId id="2147483768" r:id="rId37"/>
    <p:sldLayoutId id="2147483769" r:id="rId38"/>
    <p:sldLayoutId id="2147483770" r:id="rId39"/>
    <p:sldLayoutId id="2147483771" r:id="rId40"/>
    <p:sldLayoutId id="2147483772" r:id="rId41"/>
    <p:sldLayoutId id="2147483773" r:id="rId42"/>
    <p:sldLayoutId id="2147483774" r:id="rId43"/>
    <p:sldLayoutId id="2147483775" r:id="rId44"/>
    <p:sldLayoutId id="2147483776" r:id="rId45"/>
    <p:sldLayoutId id="2147483777" r:id="rId46"/>
    <p:sldLayoutId id="2147483778" r:id="rId47"/>
    <p:sldLayoutId id="2147483779" r:id="rId48"/>
    <p:sldLayoutId id="2147483780" r:id="rId49"/>
    <p:sldLayoutId id="2147483781" r:id="rId50"/>
    <p:sldLayoutId id="2147483782" r:id="rId51"/>
    <p:sldLayoutId id="2147483783" r:id="rId52"/>
    <p:sldLayoutId id="2147483784" r:id="rId53"/>
    <p:sldLayoutId id="2147483785" r:id="rId54"/>
    <p:sldLayoutId id="2147483786" r:id="rId55"/>
    <p:sldLayoutId id="2147483787" r:id="rId56"/>
    <p:sldLayoutId id="2147483788" r:id="rId57"/>
    <p:sldLayoutId id="2147483789" r:id="rId58"/>
    <p:sldLayoutId id="2147483790" r:id="rId59"/>
    <p:sldLayoutId id="2147483791" r:id="rId60"/>
    <p:sldLayoutId id="2147483792" r:id="rId61"/>
    <p:sldLayoutId id="2147483793" r:id="rId62"/>
    <p:sldLayoutId id="2147483794" r:id="rId63"/>
    <p:sldLayoutId id="2147483795" r:id="rId64"/>
    <p:sldLayoutId id="2147483796" r:id="rId65"/>
    <p:sldLayoutId id="2147483797" r:id="rId66"/>
    <p:sldLayoutId id="2147483798" r:id="rId67"/>
    <p:sldLayoutId id="2147483799" r:id="rId68"/>
    <p:sldLayoutId id="2147483800" r:id="rId69"/>
    <p:sldLayoutId id="2147483801" r:id="rId70"/>
    <p:sldLayoutId id="2147483802" r:id="rId71"/>
    <p:sldLayoutId id="2147483803" r:id="rId72"/>
    <p:sldLayoutId id="2147483804" r:id="rId73"/>
    <p:sldLayoutId id="2147483649" r:id="rId7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603504" y="1600200"/>
            <a:ext cx="2283714" cy="1424178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0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Neural Networks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9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19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Graphic 10" descr="Brain">
            <a:extLst>
              <a:ext uri="{FF2B5EF4-FFF2-40B4-BE49-F238E27FC236}">
                <a16:creationId xmlns:a16="http://schemas.microsoft.com/office/drawing/2014/main" id="{027DA5ED-F426-49D9-8D54-0AA1199D0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5701" y="842105"/>
            <a:ext cx="3223260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8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23678"/>
            <a:ext cx="8712968" cy="4234656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600" b="1" dirty="0"/>
              <a:t>1943</a:t>
            </a:r>
            <a:r>
              <a:rPr lang="en-US" altLang="en-US" sz="1600" dirty="0"/>
              <a:t>: McCulloch and Pitts proposed a model of a neuron --&gt; Perceptron </a:t>
            </a: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600" b="1" dirty="0"/>
              <a:t>1960s</a:t>
            </a:r>
            <a:r>
              <a:rPr lang="en-US" altLang="en-US" sz="1600" dirty="0"/>
              <a:t>: </a:t>
            </a:r>
            <a:r>
              <a:rPr lang="en-US" altLang="en-US" sz="1600" dirty="0" err="1"/>
              <a:t>Widrow</a:t>
            </a:r>
            <a:r>
              <a:rPr lang="en-US" altLang="en-US" sz="1600" dirty="0"/>
              <a:t> and Hoff explored Perceptron networks (which they called “</a:t>
            </a:r>
            <a:r>
              <a:rPr lang="en-US" altLang="en-US" sz="1600" dirty="0" err="1"/>
              <a:t>Adelines</a:t>
            </a:r>
            <a:r>
              <a:rPr lang="en-US" altLang="en-US" sz="1600" dirty="0"/>
              <a:t>”) and the delta rule.</a:t>
            </a: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600" b="1" dirty="0"/>
              <a:t>1962</a:t>
            </a:r>
            <a:r>
              <a:rPr lang="en-US" altLang="en-US" sz="1600" dirty="0"/>
              <a:t>: Rosenblatt proved the convergence of the perceptron training rule.</a:t>
            </a: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600" b="1" dirty="0"/>
              <a:t>1969</a:t>
            </a:r>
            <a:r>
              <a:rPr lang="en-US" altLang="en-US" sz="1600" dirty="0"/>
              <a:t>: Minsky and </a:t>
            </a:r>
            <a:r>
              <a:rPr lang="en-US" altLang="en-US" sz="1600" dirty="0" err="1"/>
              <a:t>Papert</a:t>
            </a:r>
            <a:r>
              <a:rPr lang="en-US" altLang="en-US" sz="1600" dirty="0"/>
              <a:t> showed that the Perceptron cannot deal with nonlinearly-separable data sets---even those that represent simple function such as X-OR.</a:t>
            </a: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600" b="1" dirty="0"/>
              <a:t>1970-1985</a:t>
            </a:r>
            <a:r>
              <a:rPr lang="en-US" altLang="en-US" sz="1600" dirty="0"/>
              <a:t>: Very little research on Neural Nets</a:t>
            </a: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600" b="1" dirty="0"/>
              <a:t>1986</a:t>
            </a:r>
            <a:r>
              <a:rPr lang="en-US" altLang="en-US" sz="1600" dirty="0"/>
              <a:t>: Invention of Backpropagation [</a:t>
            </a:r>
            <a:r>
              <a:rPr lang="en-US" altLang="en-US" sz="1600" dirty="0" err="1"/>
              <a:t>Rumelhart</a:t>
            </a:r>
            <a:r>
              <a:rPr lang="en-US" altLang="en-US" sz="1600" dirty="0"/>
              <a:t> and McClelland, but also Parker and earlier on: </a:t>
            </a:r>
            <a:r>
              <a:rPr lang="en-US" altLang="en-US" sz="1600" dirty="0" err="1"/>
              <a:t>Werbos</a:t>
            </a:r>
            <a:r>
              <a:rPr lang="en-US" altLang="en-US" sz="1600" dirty="0"/>
              <a:t>] which can learn from nonlinearly-separable data sets. </a:t>
            </a: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600" dirty="0"/>
              <a:t>Since 1985: </a:t>
            </a:r>
            <a:r>
              <a:rPr lang="en-US" altLang="en-US" sz="1600" dirty="0">
                <a:solidFill>
                  <a:srgbClr val="C00000"/>
                </a:solidFill>
              </a:rPr>
              <a:t>A lot of research in Neural Nets!</a:t>
            </a:r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lvl="0" defTabSz="914400" fontAlgn="base">
              <a:spcAft>
                <a:spcPct val="0"/>
              </a:spcAft>
              <a:buFont typeface="Calibri" panose="020F0502020204030204" pitchFamily="34" charset="0"/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defTabSz="914400">
              <a:spcBef>
                <a:spcPct val="0"/>
              </a:spcBef>
              <a:buFont typeface="Calibri" panose="020F0502020204030204" pitchFamily="34" charset="0"/>
              <a:buChar char="Ø"/>
              <a:defRPr/>
            </a:pPr>
            <a:endParaRPr lang="en-US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E4279D-74A3-4E63-8E77-0E0235C68A92}"/>
              </a:ext>
            </a:extLst>
          </p:cNvPr>
          <p:cNvSpPr txBox="1">
            <a:spLocks/>
          </p:cNvSpPr>
          <p:nvPr/>
        </p:nvSpPr>
        <p:spPr>
          <a:xfrm>
            <a:off x="0" y="214313"/>
            <a:ext cx="5064125" cy="1089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4800" b="1" spc="-50" dirty="0">
                <a:solidFill>
                  <a:schemeClr val="accent2"/>
                </a:solidFill>
              </a:rPr>
              <a:t>History of ANN </a:t>
            </a: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86107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813"/>
            <a:ext cx="9144000" cy="6334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First ANN </a:t>
            </a:r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857224" y="1500180"/>
            <a:ext cx="3594100" cy="2911475"/>
            <a:chOff x="2295" y="3090"/>
            <a:chExt cx="4140" cy="3495"/>
          </a:xfrm>
        </p:grpSpPr>
        <p:sp>
          <p:nvSpPr>
            <p:cNvPr id="6" name="Text Box 1029"/>
            <p:cNvSpPr txBox="1">
              <a:spLocks noChangeArrowheads="1"/>
            </p:cNvSpPr>
            <p:nvPr/>
          </p:nvSpPr>
          <p:spPr bwMode="auto">
            <a:xfrm>
              <a:off x="3915" y="5410"/>
              <a:ext cx="67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sz="1600" b="1" dirty="0">
                  <a:solidFill>
                    <a:srgbClr val="002060"/>
                  </a:solidFill>
                </a:rPr>
                <a:t>-1</a:t>
              </a:r>
            </a:p>
          </p:txBody>
        </p:sp>
        <p:sp>
          <p:nvSpPr>
            <p:cNvPr id="7" name="Text Box 1030"/>
            <p:cNvSpPr txBox="1">
              <a:spLocks noChangeArrowheads="1"/>
            </p:cNvSpPr>
            <p:nvPr/>
          </p:nvSpPr>
          <p:spPr bwMode="auto">
            <a:xfrm>
              <a:off x="3870" y="4585"/>
              <a:ext cx="4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b="1" dirty="0">
                  <a:solidFill>
                    <a:srgbClr val="002060"/>
                  </a:solidFill>
                </a:rPr>
                <a:t>2</a:t>
              </a:r>
              <a:endParaRPr lang="en-GB" sz="9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 Box 1031"/>
            <p:cNvSpPr txBox="1">
              <a:spLocks noChangeArrowheads="1"/>
            </p:cNvSpPr>
            <p:nvPr/>
          </p:nvSpPr>
          <p:spPr bwMode="auto">
            <a:xfrm>
              <a:off x="3990" y="3505"/>
              <a:ext cx="4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b="1" dirty="0">
                  <a:solidFill>
                    <a:srgbClr val="002060"/>
                  </a:solidFill>
                </a:rPr>
                <a:t>2</a:t>
              </a:r>
              <a:endParaRPr lang="en-GB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9" name="Group 1032"/>
            <p:cNvGrpSpPr>
              <a:grpSpLocks/>
            </p:cNvGrpSpPr>
            <p:nvPr/>
          </p:nvGrpSpPr>
          <p:grpSpPr bwMode="auto">
            <a:xfrm>
              <a:off x="2325" y="3090"/>
              <a:ext cx="750" cy="765"/>
              <a:chOff x="2325" y="3090"/>
              <a:chExt cx="750" cy="765"/>
            </a:xfrm>
          </p:grpSpPr>
          <p:sp>
            <p:nvSpPr>
              <p:cNvPr id="22" name="Oval 1033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 Box 1034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1</a:t>
                </a:r>
                <a:endParaRPr lang="en-GB" sz="16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" name="Group 1035"/>
            <p:cNvGrpSpPr>
              <a:grpSpLocks/>
            </p:cNvGrpSpPr>
            <p:nvPr/>
          </p:nvGrpSpPr>
          <p:grpSpPr bwMode="auto">
            <a:xfrm>
              <a:off x="2295" y="4475"/>
              <a:ext cx="750" cy="765"/>
              <a:chOff x="2295" y="4200"/>
              <a:chExt cx="750" cy="765"/>
            </a:xfrm>
          </p:grpSpPr>
          <p:sp>
            <p:nvSpPr>
              <p:cNvPr id="20" name="Oval 1036"/>
              <p:cNvSpPr>
                <a:spLocks noChangeArrowheads="1"/>
              </p:cNvSpPr>
              <p:nvPr/>
            </p:nvSpPr>
            <p:spPr bwMode="auto">
              <a:xfrm>
                <a:off x="2295" y="420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Text Box 1037"/>
              <p:cNvSpPr txBox="1">
                <a:spLocks noChangeArrowheads="1"/>
              </p:cNvSpPr>
              <p:nvPr/>
            </p:nvSpPr>
            <p:spPr bwMode="auto">
              <a:xfrm>
                <a:off x="2385" y="438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2</a:t>
                </a:r>
                <a:endParaRPr lang="en-GB" sz="10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" name="Group 1038"/>
            <p:cNvGrpSpPr>
              <a:grpSpLocks/>
            </p:cNvGrpSpPr>
            <p:nvPr/>
          </p:nvGrpSpPr>
          <p:grpSpPr bwMode="auto">
            <a:xfrm>
              <a:off x="2295" y="5820"/>
              <a:ext cx="750" cy="765"/>
              <a:chOff x="2325" y="3090"/>
              <a:chExt cx="750" cy="765"/>
            </a:xfrm>
          </p:grpSpPr>
          <p:sp>
            <p:nvSpPr>
              <p:cNvPr id="18" name="Oval 1039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1040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3</a:t>
                </a:r>
                <a:endParaRPr lang="en-GB" sz="16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2" name="Group 1041"/>
            <p:cNvGrpSpPr>
              <a:grpSpLocks/>
            </p:cNvGrpSpPr>
            <p:nvPr/>
          </p:nvGrpSpPr>
          <p:grpSpPr bwMode="auto">
            <a:xfrm>
              <a:off x="5685" y="4520"/>
              <a:ext cx="750" cy="765"/>
              <a:chOff x="2325" y="3090"/>
              <a:chExt cx="750" cy="765"/>
            </a:xfrm>
          </p:grpSpPr>
          <p:sp>
            <p:nvSpPr>
              <p:cNvPr id="16" name="Oval 1042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1043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2000" b="1" dirty="0">
                    <a:solidFill>
                      <a:srgbClr val="002060"/>
                    </a:solidFill>
                  </a:rPr>
                  <a:t>Y</a:t>
                </a:r>
                <a:endParaRPr lang="en-GB" sz="10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3" name="Line 1044"/>
            <p:cNvSpPr>
              <a:spLocks noChangeShapeType="1"/>
            </p:cNvSpPr>
            <p:nvPr/>
          </p:nvSpPr>
          <p:spPr bwMode="auto">
            <a:xfrm>
              <a:off x="3075" y="3535"/>
              <a:ext cx="267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045"/>
            <p:cNvSpPr>
              <a:spLocks noChangeShapeType="1"/>
            </p:cNvSpPr>
            <p:nvPr/>
          </p:nvSpPr>
          <p:spPr bwMode="auto">
            <a:xfrm flipV="1">
              <a:off x="3045" y="4935"/>
              <a:ext cx="2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046"/>
            <p:cNvSpPr>
              <a:spLocks noChangeShapeType="1"/>
            </p:cNvSpPr>
            <p:nvPr/>
          </p:nvSpPr>
          <p:spPr bwMode="auto">
            <a:xfrm flipV="1">
              <a:off x="3045" y="5255"/>
              <a:ext cx="2685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" name="Text Box 1049"/>
          <p:cNvSpPr txBox="1">
            <a:spLocks noChangeArrowheads="1"/>
          </p:cNvSpPr>
          <p:nvPr/>
        </p:nvSpPr>
        <p:spPr bwMode="auto">
          <a:xfrm>
            <a:off x="4500562" y="1785932"/>
            <a:ext cx="4275128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  <a:latin typeface="Cambria" pitchFamily="18" charset="0"/>
              </a:rPr>
              <a:t>The activation of a neuron is binary. That is, the neuron either fires (activation of one) or does not fire (activation of zero).</a:t>
            </a: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86107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813"/>
            <a:ext cx="9144000" cy="6334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First ANN </a:t>
            </a:r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857224" y="1500180"/>
            <a:ext cx="3594100" cy="2911475"/>
            <a:chOff x="2295" y="3090"/>
            <a:chExt cx="4140" cy="3495"/>
          </a:xfrm>
        </p:grpSpPr>
        <p:sp>
          <p:nvSpPr>
            <p:cNvPr id="6" name="Text Box 1029"/>
            <p:cNvSpPr txBox="1">
              <a:spLocks noChangeArrowheads="1"/>
            </p:cNvSpPr>
            <p:nvPr/>
          </p:nvSpPr>
          <p:spPr bwMode="auto">
            <a:xfrm>
              <a:off x="3915" y="5410"/>
              <a:ext cx="67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sz="1600" b="1" dirty="0">
                  <a:solidFill>
                    <a:srgbClr val="002060"/>
                  </a:solidFill>
                </a:rPr>
                <a:t>-1</a:t>
              </a:r>
            </a:p>
          </p:txBody>
        </p:sp>
        <p:sp>
          <p:nvSpPr>
            <p:cNvPr id="7" name="Text Box 1030"/>
            <p:cNvSpPr txBox="1">
              <a:spLocks noChangeArrowheads="1"/>
            </p:cNvSpPr>
            <p:nvPr/>
          </p:nvSpPr>
          <p:spPr bwMode="auto">
            <a:xfrm>
              <a:off x="3870" y="4585"/>
              <a:ext cx="4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b="1" dirty="0">
                  <a:solidFill>
                    <a:srgbClr val="002060"/>
                  </a:solidFill>
                </a:rPr>
                <a:t>2</a:t>
              </a:r>
              <a:endParaRPr lang="en-GB" sz="9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 Box 1031"/>
            <p:cNvSpPr txBox="1">
              <a:spLocks noChangeArrowheads="1"/>
            </p:cNvSpPr>
            <p:nvPr/>
          </p:nvSpPr>
          <p:spPr bwMode="auto">
            <a:xfrm>
              <a:off x="3990" y="3505"/>
              <a:ext cx="4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b="1" dirty="0">
                  <a:solidFill>
                    <a:srgbClr val="002060"/>
                  </a:solidFill>
                </a:rPr>
                <a:t>2</a:t>
              </a:r>
              <a:endParaRPr lang="en-GB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9" name="Group 1032"/>
            <p:cNvGrpSpPr>
              <a:grpSpLocks/>
            </p:cNvGrpSpPr>
            <p:nvPr/>
          </p:nvGrpSpPr>
          <p:grpSpPr bwMode="auto">
            <a:xfrm>
              <a:off x="2325" y="3090"/>
              <a:ext cx="750" cy="765"/>
              <a:chOff x="2325" y="3090"/>
              <a:chExt cx="750" cy="765"/>
            </a:xfrm>
          </p:grpSpPr>
          <p:sp>
            <p:nvSpPr>
              <p:cNvPr id="22" name="Oval 1033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 Box 1034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1</a:t>
                </a:r>
                <a:endParaRPr lang="en-GB" sz="16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" name="Group 1035"/>
            <p:cNvGrpSpPr>
              <a:grpSpLocks/>
            </p:cNvGrpSpPr>
            <p:nvPr/>
          </p:nvGrpSpPr>
          <p:grpSpPr bwMode="auto">
            <a:xfrm>
              <a:off x="2295" y="4475"/>
              <a:ext cx="750" cy="765"/>
              <a:chOff x="2295" y="4200"/>
              <a:chExt cx="750" cy="765"/>
            </a:xfrm>
          </p:grpSpPr>
          <p:sp>
            <p:nvSpPr>
              <p:cNvPr id="20" name="Oval 1036"/>
              <p:cNvSpPr>
                <a:spLocks noChangeArrowheads="1"/>
              </p:cNvSpPr>
              <p:nvPr/>
            </p:nvSpPr>
            <p:spPr bwMode="auto">
              <a:xfrm>
                <a:off x="2295" y="420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Text Box 1037"/>
              <p:cNvSpPr txBox="1">
                <a:spLocks noChangeArrowheads="1"/>
              </p:cNvSpPr>
              <p:nvPr/>
            </p:nvSpPr>
            <p:spPr bwMode="auto">
              <a:xfrm>
                <a:off x="2385" y="438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2</a:t>
                </a:r>
                <a:endParaRPr lang="en-GB" sz="10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" name="Group 1038"/>
            <p:cNvGrpSpPr>
              <a:grpSpLocks/>
            </p:cNvGrpSpPr>
            <p:nvPr/>
          </p:nvGrpSpPr>
          <p:grpSpPr bwMode="auto">
            <a:xfrm>
              <a:off x="2295" y="5820"/>
              <a:ext cx="750" cy="765"/>
              <a:chOff x="2325" y="3090"/>
              <a:chExt cx="750" cy="765"/>
            </a:xfrm>
          </p:grpSpPr>
          <p:sp>
            <p:nvSpPr>
              <p:cNvPr id="18" name="Oval 1039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1040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3</a:t>
                </a:r>
                <a:endParaRPr lang="en-GB" sz="16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2" name="Group 1041"/>
            <p:cNvGrpSpPr>
              <a:grpSpLocks/>
            </p:cNvGrpSpPr>
            <p:nvPr/>
          </p:nvGrpSpPr>
          <p:grpSpPr bwMode="auto">
            <a:xfrm>
              <a:off x="5685" y="4520"/>
              <a:ext cx="750" cy="765"/>
              <a:chOff x="2325" y="3090"/>
              <a:chExt cx="750" cy="765"/>
            </a:xfrm>
          </p:grpSpPr>
          <p:sp>
            <p:nvSpPr>
              <p:cNvPr id="16" name="Oval 1042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1043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2000" b="1" dirty="0">
                    <a:solidFill>
                      <a:srgbClr val="002060"/>
                    </a:solidFill>
                  </a:rPr>
                  <a:t>Y</a:t>
                </a:r>
                <a:endParaRPr lang="en-GB" sz="10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3" name="Line 1044"/>
            <p:cNvSpPr>
              <a:spLocks noChangeShapeType="1"/>
            </p:cNvSpPr>
            <p:nvPr/>
          </p:nvSpPr>
          <p:spPr bwMode="auto">
            <a:xfrm>
              <a:off x="3075" y="3535"/>
              <a:ext cx="267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045"/>
            <p:cNvSpPr>
              <a:spLocks noChangeShapeType="1"/>
            </p:cNvSpPr>
            <p:nvPr/>
          </p:nvSpPr>
          <p:spPr bwMode="auto">
            <a:xfrm flipV="1">
              <a:off x="3045" y="4935"/>
              <a:ext cx="2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046"/>
            <p:cNvSpPr>
              <a:spLocks noChangeShapeType="1"/>
            </p:cNvSpPr>
            <p:nvPr/>
          </p:nvSpPr>
          <p:spPr bwMode="auto">
            <a:xfrm flipV="1">
              <a:off x="3045" y="5255"/>
              <a:ext cx="2685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" name="Text Box 1049"/>
          <p:cNvSpPr txBox="1">
            <a:spLocks noChangeArrowheads="1"/>
          </p:cNvSpPr>
          <p:nvPr/>
        </p:nvSpPr>
        <p:spPr bwMode="auto">
          <a:xfrm>
            <a:off x="4500562" y="1785932"/>
            <a:ext cx="4275128" cy="2169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IN" dirty="0">
                <a:solidFill>
                  <a:srgbClr val="002060"/>
                </a:solidFill>
                <a:latin typeface="Cambria" pitchFamily="18" charset="0"/>
              </a:rPr>
              <a:t>For the network shown here the activation function for unit “</a:t>
            </a:r>
            <a:r>
              <a:rPr lang="en-IN" b="1" dirty="0">
                <a:solidFill>
                  <a:srgbClr val="002060"/>
                </a:solidFill>
                <a:latin typeface="Cambria" pitchFamily="18" charset="0"/>
              </a:rPr>
              <a:t>Y</a:t>
            </a:r>
            <a:r>
              <a:rPr lang="en-IN" dirty="0">
                <a:solidFill>
                  <a:srgbClr val="002060"/>
                </a:solidFill>
                <a:latin typeface="Cambria" pitchFamily="18" charset="0"/>
              </a:rPr>
              <a:t>” is: </a:t>
            </a:r>
          </a:p>
          <a:p>
            <a:pPr algn="just">
              <a:spcBef>
                <a:spcPct val="50000"/>
              </a:spcBef>
            </a:pPr>
            <a:r>
              <a:rPr lang="en-IN" b="1" dirty="0">
                <a:solidFill>
                  <a:srgbClr val="002060"/>
                </a:solidFill>
                <a:latin typeface="Cambria" pitchFamily="18" charset="0"/>
              </a:rPr>
              <a:t>f(Y) = 1, if Y &gt;= θ else 0</a:t>
            </a:r>
          </a:p>
          <a:p>
            <a:pPr algn="just">
              <a:spcBef>
                <a:spcPct val="50000"/>
              </a:spcBef>
            </a:pPr>
            <a:r>
              <a:rPr lang="en-IN" dirty="0">
                <a:solidFill>
                  <a:srgbClr val="002060"/>
                </a:solidFill>
                <a:latin typeface="Cambria" pitchFamily="18" charset="0"/>
              </a:rPr>
              <a:t>where	</a:t>
            </a:r>
            <a:r>
              <a:rPr lang="en-IN" b="1" dirty="0">
                <a:solidFill>
                  <a:srgbClr val="002060"/>
                </a:solidFill>
                <a:latin typeface="Cambria" pitchFamily="18" charset="0"/>
              </a:rPr>
              <a:t>Y</a:t>
            </a:r>
            <a:r>
              <a:rPr lang="en-IN" dirty="0">
                <a:solidFill>
                  <a:srgbClr val="002060"/>
                </a:solidFill>
                <a:latin typeface="Cambria" pitchFamily="18" charset="0"/>
              </a:rPr>
              <a:t> is the total input signal received and </a:t>
            </a:r>
            <a:r>
              <a:rPr lang="en-IN" b="1" dirty="0">
                <a:solidFill>
                  <a:srgbClr val="002060"/>
                </a:solidFill>
                <a:latin typeface="Cambria" pitchFamily="18" charset="0"/>
              </a:rPr>
              <a:t>θ</a:t>
            </a:r>
            <a:r>
              <a:rPr lang="en-IN" dirty="0">
                <a:solidFill>
                  <a:srgbClr val="002060"/>
                </a:solidFill>
                <a:latin typeface="Cambria" pitchFamily="18" charset="0"/>
              </a:rPr>
              <a:t> is the threshold for </a:t>
            </a:r>
            <a:r>
              <a:rPr lang="en-IN" b="1" dirty="0">
                <a:solidFill>
                  <a:srgbClr val="002060"/>
                </a:solidFill>
                <a:latin typeface="Cambria" pitchFamily="18" charset="0"/>
              </a:rPr>
              <a:t>Y</a:t>
            </a:r>
          </a:p>
          <a:p>
            <a:pPr algn="just">
              <a:spcBef>
                <a:spcPct val="50000"/>
              </a:spcBef>
            </a:pPr>
            <a:endParaRPr lang="en-US" dirty="0">
              <a:solidFill>
                <a:srgbClr val="00206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86107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813"/>
            <a:ext cx="9144000" cy="6334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First ANN </a:t>
            </a:r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857224" y="1500180"/>
            <a:ext cx="3594100" cy="2911475"/>
            <a:chOff x="2295" y="3090"/>
            <a:chExt cx="4140" cy="3495"/>
          </a:xfrm>
        </p:grpSpPr>
        <p:sp>
          <p:nvSpPr>
            <p:cNvPr id="6" name="Text Box 1029"/>
            <p:cNvSpPr txBox="1">
              <a:spLocks noChangeArrowheads="1"/>
            </p:cNvSpPr>
            <p:nvPr/>
          </p:nvSpPr>
          <p:spPr bwMode="auto">
            <a:xfrm>
              <a:off x="3915" y="5410"/>
              <a:ext cx="67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sz="1600" b="1" dirty="0">
                  <a:solidFill>
                    <a:srgbClr val="002060"/>
                  </a:solidFill>
                </a:rPr>
                <a:t>-1</a:t>
              </a:r>
            </a:p>
          </p:txBody>
        </p:sp>
        <p:sp>
          <p:nvSpPr>
            <p:cNvPr id="7" name="Text Box 1030"/>
            <p:cNvSpPr txBox="1">
              <a:spLocks noChangeArrowheads="1"/>
            </p:cNvSpPr>
            <p:nvPr/>
          </p:nvSpPr>
          <p:spPr bwMode="auto">
            <a:xfrm>
              <a:off x="3870" y="4585"/>
              <a:ext cx="4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b="1" dirty="0">
                  <a:solidFill>
                    <a:srgbClr val="002060"/>
                  </a:solidFill>
                </a:rPr>
                <a:t>2</a:t>
              </a:r>
              <a:endParaRPr lang="en-GB" sz="9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 Box 1031"/>
            <p:cNvSpPr txBox="1">
              <a:spLocks noChangeArrowheads="1"/>
            </p:cNvSpPr>
            <p:nvPr/>
          </p:nvSpPr>
          <p:spPr bwMode="auto">
            <a:xfrm>
              <a:off x="3990" y="3505"/>
              <a:ext cx="4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b="1" dirty="0">
                  <a:solidFill>
                    <a:srgbClr val="002060"/>
                  </a:solidFill>
                </a:rPr>
                <a:t>2</a:t>
              </a:r>
              <a:endParaRPr lang="en-GB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9" name="Group 1032"/>
            <p:cNvGrpSpPr>
              <a:grpSpLocks/>
            </p:cNvGrpSpPr>
            <p:nvPr/>
          </p:nvGrpSpPr>
          <p:grpSpPr bwMode="auto">
            <a:xfrm>
              <a:off x="2325" y="3090"/>
              <a:ext cx="750" cy="765"/>
              <a:chOff x="2325" y="3090"/>
              <a:chExt cx="750" cy="765"/>
            </a:xfrm>
          </p:grpSpPr>
          <p:sp>
            <p:nvSpPr>
              <p:cNvPr id="22" name="Oval 1033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 Box 1034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1</a:t>
                </a:r>
                <a:endParaRPr lang="en-GB" sz="16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" name="Group 1035"/>
            <p:cNvGrpSpPr>
              <a:grpSpLocks/>
            </p:cNvGrpSpPr>
            <p:nvPr/>
          </p:nvGrpSpPr>
          <p:grpSpPr bwMode="auto">
            <a:xfrm>
              <a:off x="2295" y="4475"/>
              <a:ext cx="750" cy="765"/>
              <a:chOff x="2295" y="4200"/>
              <a:chExt cx="750" cy="765"/>
            </a:xfrm>
          </p:grpSpPr>
          <p:sp>
            <p:nvSpPr>
              <p:cNvPr id="20" name="Oval 1036"/>
              <p:cNvSpPr>
                <a:spLocks noChangeArrowheads="1"/>
              </p:cNvSpPr>
              <p:nvPr/>
            </p:nvSpPr>
            <p:spPr bwMode="auto">
              <a:xfrm>
                <a:off x="2295" y="420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Text Box 1037"/>
              <p:cNvSpPr txBox="1">
                <a:spLocks noChangeArrowheads="1"/>
              </p:cNvSpPr>
              <p:nvPr/>
            </p:nvSpPr>
            <p:spPr bwMode="auto">
              <a:xfrm>
                <a:off x="2385" y="438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2</a:t>
                </a:r>
                <a:endParaRPr lang="en-GB" sz="10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" name="Group 1038"/>
            <p:cNvGrpSpPr>
              <a:grpSpLocks/>
            </p:cNvGrpSpPr>
            <p:nvPr/>
          </p:nvGrpSpPr>
          <p:grpSpPr bwMode="auto">
            <a:xfrm>
              <a:off x="2295" y="5820"/>
              <a:ext cx="750" cy="765"/>
              <a:chOff x="2325" y="3090"/>
              <a:chExt cx="750" cy="765"/>
            </a:xfrm>
          </p:grpSpPr>
          <p:sp>
            <p:nvSpPr>
              <p:cNvPr id="18" name="Oval 1039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1040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3</a:t>
                </a:r>
                <a:endParaRPr lang="en-GB" sz="16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2" name="Group 1041"/>
            <p:cNvGrpSpPr>
              <a:grpSpLocks/>
            </p:cNvGrpSpPr>
            <p:nvPr/>
          </p:nvGrpSpPr>
          <p:grpSpPr bwMode="auto">
            <a:xfrm>
              <a:off x="5685" y="4520"/>
              <a:ext cx="750" cy="765"/>
              <a:chOff x="2325" y="3090"/>
              <a:chExt cx="750" cy="765"/>
            </a:xfrm>
          </p:grpSpPr>
          <p:sp>
            <p:nvSpPr>
              <p:cNvPr id="16" name="Oval 1042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1043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2000" b="1" dirty="0">
                    <a:solidFill>
                      <a:srgbClr val="002060"/>
                    </a:solidFill>
                  </a:rPr>
                  <a:t>Y</a:t>
                </a:r>
                <a:endParaRPr lang="en-GB" sz="10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3" name="Line 1044"/>
            <p:cNvSpPr>
              <a:spLocks noChangeShapeType="1"/>
            </p:cNvSpPr>
            <p:nvPr/>
          </p:nvSpPr>
          <p:spPr bwMode="auto">
            <a:xfrm>
              <a:off x="3075" y="3535"/>
              <a:ext cx="267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045"/>
            <p:cNvSpPr>
              <a:spLocks noChangeShapeType="1"/>
            </p:cNvSpPr>
            <p:nvPr/>
          </p:nvSpPr>
          <p:spPr bwMode="auto">
            <a:xfrm flipV="1">
              <a:off x="3045" y="4935"/>
              <a:ext cx="2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046"/>
            <p:cNvSpPr>
              <a:spLocks noChangeShapeType="1"/>
            </p:cNvSpPr>
            <p:nvPr/>
          </p:nvSpPr>
          <p:spPr bwMode="auto">
            <a:xfrm flipV="1">
              <a:off x="3045" y="5255"/>
              <a:ext cx="2685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" name="Text Box 1049"/>
          <p:cNvSpPr txBox="1">
            <a:spLocks noChangeArrowheads="1"/>
          </p:cNvSpPr>
          <p:nvPr/>
        </p:nvSpPr>
        <p:spPr bwMode="auto">
          <a:xfrm>
            <a:off x="4500562" y="1785932"/>
            <a:ext cx="4275128" cy="10618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2060"/>
                </a:solidFill>
                <a:latin typeface="Cambria" pitchFamily="18" charset="0"/>
              </a:rPr>
              <a:t>If the weight on a path is positive the path is excitatory, otherwise it is inhibitory.</a:t>
            </a:r>
          </a:p>
          <a:p>
            <a:pPr algn="just">
              <a:spcBef>
                <a:spcPct val="50000"/>
              </a:spcBef>
            </a:pPr>
            <a:endParaRPr lang="en-US" dirty="0">
              <a:solidFill>
                <a:srgbClr val="00206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86107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813"/>
            <a:ext cx="9144000" cy="6334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First ANN </a:t>
            </a:r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857224" y="1500180"/>
            <a:ext cx="3594100" cy="2911475"/>
            <a:chOff x="2295" y="3090"/>
            <a:chExt cx="4140" cy="3495"/>
          </a:xfrm>
        </p:grpSpPr>
        <p:sp>
          <p:nvSpPr>
            <p:cNvPr id="6" name="Text Box 1029"/>
            <p:cNvSpPr txBox="1">
              <a:spLocks noChangeArrowheads="1"/>
            </p:cNvSpPr>
            <p:nvPr/>
          </p:nvSpPr>
          <p:spPr bwMode="auto">
            <a:xfrm>
              <a:off x="3915" y="5410"/>
              <a:ext cx="67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sz="1600" b="1" dirty="0">
                  <a:solidFill>
                    <a:srgbClr val="002060"/>
                  </a:solidFill>
                </a:rPr>
                <a:t>-1</a:t>
              </a:r>
            </a:p>
          </p:txBody>
        </p:sp>
        <p:sp>
          <p:nvSpPr>
            <p:cNvPr id="7" name="Text Box 1030"/>
            <p:cNvSpPr txBox="1">
              <a:spLocks noChangeArrowheads="1"/>
            </p:cNvSpPr>
            <p:nvPr/>
          </p:nvSpPr>
          <p:spPr bwMode="auto">
            <a:xfrm>
              <a:off x="3870" y="4585"/>
              <a:ext cx="4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b="1" dirty="0">
                  <a:solidFill>
                    <a:srgbClr val="002060"/>
                  </a:solidFill>
                </a:rPr>
                <a:t>2</a:t>
              </a:r>
              <a:endParaRPr lang="en-GB" sz="9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 Box 1031"/>
            <p:cNvSpPr txBox="1">
              <a:spLocks noChangeArrowheads="1"/>
            </p:cNvSpPr>
            <p:nvPr/>
          </p:nvSpPr>
          <p:spPr bwMode="auto">
            <a:xfrm>
              <a:off x="3990" y="3505"/>
              <a:ext cx="4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b="1" dirty="0">
                  <a:solidFill>
                    <a:srgbClr val="002060"/>
                  </a:solidFill>
                </a:rPr>
                <a:t>2</a:t>
              </a:r>
              <a:endParaRPr lang="en-GB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9" name="Group 1032"/>
            <p:cNvGrpSpPr>
              <a:grpSpLocks/>
            </p:cNvGrpSpPr>
            <p:nvPr/>
          </p:nvGrpSpPr>
          <p:grpSpPr bwMode="auto">
            <a:xfrm>
              <a:off x="2325" y="3090"/>
              <a:ext cx="750" cy="765"/>
              <a:chOff x="2325" y="3090"/>
              <a:chExt cx="750" cy="765"/>
            </a:xfrm>
          </p:grpSpPr>
          <p:sp>
            <p:nvSpPr>
              <p:cNvPr id="22" name="Oval 1033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 Box 1034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1</a:t>
                </a:r>
                <a:endParaRPr lang="en-GB" sz="16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" name="Group 1035"/>
            <p:cNvGrpSpPr>
              <a:grpSpLocks/>
            </p:cNvGrpSpPr>
            <p:nvPr/>
          </p:nvGrpSpPr>
          <p:grpSpPr bwMode="auto">
            <a:xfrm>
              <a:off x="2295" y="4475"/>
              <a:ext cx="750" cy="765"/>
              <a:chOff x="2295" y="4200"/>
              <a:chExt cx="750" cy="765"/>
            </a:xfrm>
          </p:grpSpPr>
          <p:sp>
            <p:nvSpPr>
              <p:cNvPr id="20" name="Oval 1036"/>
              <p:cNvSpPr>
                <a:spLocks noChangeArrowheads="1"/>
              </p:cNvSpPr>
              <p:nvPr/>
            </p:nvSpPr>
            <p:spPr bwMode="auto">
              <a:xfrm>
                <a:off x="2295" y="420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Text Box 1037"/>
              <p:cNvSpPr txBox="1">
                <a:spLocks noChangeArrowheads="1"/>
              </p:cNvSpPr>
              <p:nvPr/>
            </p:nvSpPr>
            <p:spPr bwMode="auto">
              <a:xfrm>
                <a:off x="2385" y="438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2</a:t>
                </a:r>
                <a:endParaRPr lang="en-GB" sz="10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" name="Group 1038"/>
            <p:cNvGrpSpPr>
              <a:grpSpLocks/>
            </p:cNvGrpSpPr>
            <p:nvPr/>
          </p:nvGrpSpPr>
          <p:grpSpPr bwMode="auto">
            <a:xfrm>
              <a:off x="2295" y="5820"/>
              <a:ext cx="750" cy="765"/>
              <a:chOff x="2325" y="3090"/>
              <a:chExt cx="750" cy="765"/>
            </a:xfrm>
          </p:grpSpPr>
          <p:sp>
            <p:nvSpPr>
              <p:cNvPr id="18" name="Oval 1039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1040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3</a:t>
                </a:r>
                <a:endParaRPr lang="en-GB" sz="16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2" name="Group 1041"/>
            <p:cNvGrpSpPr>
              <a:grpSpLocks/>
            </p:cNvGrpSpPr>
            <p:nvPr/>
          </p:nvGrpSpPr>
          <p:grpSpPr bwMode="auto">
            <a:xfrm>
              <a:off x="5685" y="4520"/>
              <a:ext cx="750" cy="765"/>
              <a:chOff x="2325" y="3090"/>
              <a:chExt cx="750" cy="765"/>
            </a:xfrm>
          </p:grpSpPr>
          <p:sp>
            <p:nvSpPr>
              <p:cNvPr id="16" name="Oval 1042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1043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2000" b="1" dirty="0">
                    <a:solidFill>
                      <a:srgbClr val="002060"/>
                    </a:solidFill>
                  </a:rPr>
                  <a:t>Y</a:t>
                </a:r>
                <a:endParaRPr lang="en-GB" sz="10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3" name="Line 1044"/>
            <p:cNvSpPr>
              <a:spLocks noChangeShapeType="1"/>
            </p:cNvSpPr>
            <p:nvPr/>
          </p:nvSpPr>
          <p:spPr bwMode="auto">
            <a:xfrm>
              <a:off x="3075" y="3535"/>
              <a:ext cx="267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045"/>
            <p:cNvSpPr>
              <a:spLocks noChangeShapeType="1"/>
            </p:cNvSpPr>
            <p:nvPr/>
          </p:nvSpPr>
          <p:spPr bwMode="auto">
            <a:xfrm flipV="1">
              <a:off x="3045" y="4935"/>
              <a:ext cx="2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046"/>
            <p:cNvSpPr>
              <a:spLocks noChangeShapeType="1"/>
            </p:cNvSpPr>
            <p:nvPr/>
          </p:nvSpPr>
          <p:spPr bwMode="auto">
            <a:xfrm flipV="1">
              <a:off x="3045" y="5255"/>
              <a:ext cx="2685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" name="Text Box 1049"/>
          <p:cNvSpPr txBox="1">
            <a:spLocks noChangeArrowheads="1"/>
          </p:cNvSpPr>
          <p:nvPr/>
        </p:nvSpPr>
        <p:spPr bwMode="auto">
          <a:xfrm>
            <a:off x="4500562" y="1785932"/>
            <a:ext cx="4275128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2060"/>
                </a:solidFill>
                <a:latin typeface="Cambria" pitchFamily="18" charset="0"/>
              </a:rPr>
              <a:t>Each neuron has a fixed threshold. If the net input into the neuron is greater than the threshold, the neuron fires.</a:t>
            </a: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86107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813"/>
            <a:ext cx="9144000" cy="6334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First ANN </a:t>
            </a:r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857224" y="1500180"/>
            <a:ext cx="3594100" cy="2911475"/>
            <a:chOff x="2295" y="3090"/>
            <a:chExt cx="4140" cy="3495"/>
          </a:xfrm>
        </p:grpSpPr>
        <p:sp>
          <p:nvSpPr>
            <p:cNvPr id="6" name="Text Box 1029"/>
            <p:cNvSpPr txBox="1">
              <a:spLocks noChangeArrowheads="1"/>
            </p:cNvSpPr>
            <p:nvPr/>
          </p:nvSpPr>
          <p:spPr bwMode="auto">
            <a:xfrm>
              <a:off x="3915" y="5410"/>
              <a:ext cx="67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sz="1600" b="1" dirty="0">
                  <a:solidFill>
                    <a:srgbClr val="002060"/>
                  </a:solidFill>
                </a:rPr>
                <a:t>-1</a:t>
              </a:r>
            </a:p>
          </p:txBody>
        </p:sp>
        <p:sp>
          <p:nvSpPr>
            <p:cNvPr id="7" name="Text Box 1030"/>
            <p:cNvSpPr txBox="1">
              <a:spLocks noChangeArrowheads="1"/>
            </p:cNvSpPr>
            <p:nvPr/>
          </p:nvSpPr>
          <p:spPr bwMode="auto">
            <a:xfrm>
              <a:off x="3870" y="4585"/>
              <a:ext cx="4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b="1" dirty="0">
                  <a:solidFill>
                    <a:srgbClr val="002060"/>
                  </a:solidFill>
                </a:rPr>
                <a:t>2</a:t>
              </a:r>
              <a:endParaRPr lang="en-GB" sz="9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 Box 1031"/>
            <p:cNvSpPr txBox="1">
              <a:spLocks noChangeArrowheads="1"/>
            </p:cNvSpPr>
            <p:nvPr/>
          </p:nvSpPr>
          <p:spPr bwMode="auto">
            <a:xfrm>
              <a:off x="3990" y="3505"/>
              <a:ext cx="4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b="1" dirty="0">
                  <a:solidFill>
                    <a:srgbClr val="002060"/>
                  </a:solidFill>
                </a:rPr>
                <a:t>2</a:t>
              </a:r>
              <a:endParaRPr lang="en-GB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9" name="Group 1032"/>
            <p:cNvGrpSpPr>
              <a:grpSpLocks/>
            </p:cNvGrpSpPr>
            <p:nvPr/>
          </p:nvGrpSpPr>
          <p:grpSpPr bwMode="auto">
            <a:xfrm>
              <a:off x="2325" y="3090"/>
              <a:ext cx="750" cy="765"/>
              <a:chOff x="2325" y="3090"/>
              <a:chExt cx="750" cy="765"/>
            </a:xfrm>
          </p:grpSpPr>
          <p:sp>
            <p:nvSpPr>
              <p:cNvPr id="22" name="Oval 1033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 Box 1034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1</a:t>
                </a:r>
                <a:endParaRPr lang="en-GB" sz="16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" name="Group 1035"/>
            <p:cNvGrpSpPr>
              <a:grpSpLocks/>
            </p:cNvGrpSpPr>
            <p:nvPr/>
          </p:nvGrpSpPr>
          <p:grpSpPr bwMode="auto">
            <a:xfrm>
              <a:off x="2295" y="4475"/>
              <a:ext cx="750" cy="765"/>
              <a:chOff x="2295" y="4200"/>
              <a:chExt cx="750" cy="765"/>
            </a:xfrm>
          </p:grpSpPr>
          <p:sp>
            <p:nvSpPr>
              <p:cNvPr id="20" name="Oval 1036"/>
              <p:cNvSpPr>
                <a:spLocks noChangeArrowheads="1"/>
              </p:cNvSpPr>
              <p:nvPr/>
            </p:nvSpPr>
            <p:spPr bwMode="auto">
              <a:xfrm>
                <a:off x="2295" y="420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Text Box 1037"/>
              <p:cNvSpPr txBox="1">
                <a:spLocks noChangeArrowheads="1"/>
              </p:cNvSpPr>
              <p:nvPr/>
            </p:nvSpPr>
            <p:spPr bwMode="auto">
              <a:xfrm>
                <a:off x="2385" y="438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2</a:t>
                </a:r>
                <a:endParaRPr lang="en-GB" sz="10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" name="Group 1038"/>
            <p:cNvGrpSpPr>
              <a:grpSpLocks/>
            </p:cNvGrpSpPr>
            <p:nvPr/>
          </p:nvGrpSpPr>
          <p:grpSpPr bwMode="auto">
            <a:xfrm>
              <a:off x="2295" y="5820"/>
              <a:ext cx="750" cy="765"/>
              <a:chOff x="2325" y="3090"/>
              <a:chExt cx="750" cy="765"/>
            </a:xfrm>
          </p:grpSpPr>
          <p:sp>
            <p:nvSpPr>
              <p:cNvPr id="18" name="Oval 1039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1040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1600" b="1" dirty="0">
                    <a:solidFill>
                      <a:srgbClr val="002060"/>
                    </a:solidFill>
                  </a:rPr>
                  <a:t>X</a:t>
                </a:r>
                <a:r>
                  <a:rPr lang="en-GB" sz="1600" b="1" baseline="-25000" dirty="0">
                    <a:solidFill>
                      <a:srgbClr val="002060"/>
                    </a:solidFill>
                  </a:rPr>
                  <a:t>3</a:t>
                </a:r>
                <a:endParaRPr lang="en-GB" sz="16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2" name="Group 1041"/>
            <p:cNvGrpSpPr>
              <a:grpSpLocks/>
            </p:cNvGrpSpPr>
            <p:nvPr/>
          </p:nvGrpSpPr>
          <p:grpSpPr bwMode="auto">
            <a:xfrm>
              <a:off x="5685" y="4520"/>
              <a:ext cx="750" cy="765"/>
              <a:chOff x="2325" y="3090"/>
              <a:chExt cx="750" cy="765"/>
            </a:xfrm>
          </p:grpSpPr>
          <p:sp>
            <p:nvSpPr>
              <p:cNvPr id="16" name="Oval 1042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1043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GB" sz="2000" b="1" dirty="0">
                    <a:solidFill>
                      <a:srgbClr val="002060"/>
                    </a:solidFill>
                  </a:rPr>
                  <a:t>Y</a:t>
                </a:r>
                <a:endParaRPr lang="en-GB" sz="10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3" name="Line 1044"/>
            <p:cNvSpPr>
              <a:spLocks noChangeShapeType="1"/>
            </p:cNvSpPr>
            <p:nvPr/>
          </p:nvSpPr>
          <p:spPr bwMode="auto">
            <a:xfrm>
              <a:off x="3075" y="3535"/>
              <a:ext cx="267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045"/>
            <p:cNvSpPr>
              <a:spLocks noChangeShapeType="1"/>
            </p:cNvSpPr>
            <p:nvPr/>
          </p:nvSpPr>
          <p:spPr bwMode="auto">
            <a:xfrm flipV="1">
              <a:off x="3045" y="4935"/>
              <a:ext cx="2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046"/>
            <p:cNvSpPr>
              <a:spLocks noChangeShapeType="1"/>
            </p:cNvSpPr>
            <p:nvPr/>
          </p:nvSpPr>
          <p:spPr bwMode="auto">
            <a:xfrm flipV="1">
              <a:off x="3045" y="5255"/>
              <a:ext cx="2685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" name="Text Box 1049"/>
          <p:cNvSpPr txBox="1">
            <a:spLocks noChangeArrowheads="1"/>
          </p:cNvSpPr>
          <p:nvPr/>
        </p:nvSpPr>
        <p:spPr bwMode="auto">
          <a:xfrm>
            <a:off x="4500562" y="1785932"/>
            <a:ext cx="4275128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2060"/>
                </a:solidFill>
                <a:latin typeface="Cambria" pitchFamily="18" charset="0"/>
              </a:rPr>
              <a:t>It takes one time step for a signal to pass over one connection.</a:t>
            </a: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3431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Perceptron</a:t>
            </a: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Model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  <a:endParaRPr lang="en-US" sz="26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8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3062302"/>
          </a:xfrm>
        </p:spPr>
        <p:txBody>
          <a:bodyPr>
            <a:normAutofit fontScale="92500"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6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Perceptrons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were developed in the 1950s and 1960s by the scientist Frank Rosenblatt, inspired by earlier work by </a:t>
            </a:r>
            <a:r>
              <a:rPr lang="en-IN" altLang="en-US" sz="2600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Warren McCulloch 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and</a:t>
            </a:r>
            <a:r>
              <a:rPr lang="en-IN" altLang="en-US" sz="2600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 Walter Pitts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In machine learning, the </a:t>
            </a:r>
            <a:r>
              <a:rPr lang="en-IN" altLang="en-US" sz="26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perceptron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 is a classification algorithm.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It is a type of linear classifier, i.e. a classification algorithm that makes its predictions based on a linear predictor function combining a set of weights with the feature vector. 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813"/>
            <a:ext cx="9144000" cy="6334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Perceptron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64" y="-178796"/>
            <a:ext cx="2313633" cy="1577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700" b="1" spc="-50" dirty="0">
                <a:solidFill>
                  <a:srgbClr val="FFFFFF"/>
                </a:solidFill>
              </a:rPr>
              <a:t>Perceptron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10" y="1399109"/>
            <a:ext cx="2712300" cy="3620911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pPr marL="0" indent="0" algn="just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900" dirty="0">
                <a:solidFill>
                  <a:srgbClr val="FFFFFF"/>
                </a:solidFill>
              </a:rPr>
              <a:t>A Perceptron takes several real-valued inputs, x1,x2,… and produces a single binary output.</a:t>
            </a:r>
          </a:p>
          <a:p>
            <a:pPr marL="0" indent="0" algn="just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sz="1900" dirty="0">
                <a:solidFill>
                  <a:srgbClr val="FFFFFF"/>
                </a:solidFill>
              </a:rPr>
              <a:t>Rosenblatt proposed a simple rule to compute the output. He introduced weights, w1,w2,… real numbers expressing the importance of the respective inputs to the output. </a:t>
            </a:r>
          </a:p>
          <a:p>
            <a:pPr marL="0" indent="0" algn="just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sz="1900" dirty="0">
                <a:solidFill>
                  <a:srgbClr val="FFFFFF"/>
                </a:solidFill>
              </a:rPr>
              <a:t>The neuron's output, 0 or 1, is determined by whether the weighted sum </a:t>
            </a:r>
            <a:r>
              <a:rPr lang="en-US" sz="1900" b="1" dirty="0">
                <a:solidFill>
                  <a:srgbClr val="FFFFFF"/>
                </a:solidFill>
              </a:rPr>
              <a:t>∑</a:t>
            </a:r>
            <a:r>
              <a:rPr lang="en-US" sz="1900" b="1" baseline="-25000" dirty="0" err="1">
                <a:solidFill>
                  <a:srgbClr val="FFFFFF"/>
                </a:solidFill>
              </a:rPr>
              <a:t>j</a:t>
            </a:r>
            <a:r>
              <a:rPr lang="en-US" sz="1900" b="1" dirty="0" err="1">
                <a:solidFill>
                  <a:srgbClr val="FFFFFF"/>
                </a:solidFill>
              </a:rPr>
              <a:t>w</a:t>
            </a:r>
            <a:r>
              <a:rPr lang="en-US" sz="1900" b="1" baseline="-25000" dirty="0" err="1">
                <a:solidFill>
                  <a:srgbClr val="FFFFFF"/>
                </a:solidFill>
              </a:rPr>
              <a:t>j</a:t>
            </a:r>
            <a:r>
              <a:rPr lang="en-US" sz="1900" b="1" dirty="0" err="1">
                <a:solidFill>
                  <a:srgbClr val="FFFFFF"/>
                </a:solidFill>
              </a:rPr>
              <a:t>x</a:t>
            </a:r>
            <a:r>
              <a:rPr lang="en-US" sz="1900" b="1" baseline="-25000" dirty="0" err="1">
                <a:solidFill>
                  <a:srgbClr val="FFFFFF"/>
                </a:solidFill>
              </a:rPr>
              <a:t>j</a:t>
            </a:r>
            <a:r>
              <a:rPr lang="en-US" sz="1900" b="1" dirty="0">
                <a:solidFill>
                  <a:srgbClr val="FFFFFF"/>
                </a:solidFill>
              </a:rPr>
              <a:t> </a:t>
            </a:r>
            <a:r>
              <a:rPr lang="en-US" sz="1900" dirty="0">
                <a:solidFill>
                  <a:srgbClr val="FFFFFF"/>
                </a:solidFill>
              </a:rPr>
              <a:t>is less than or greater than some </a:t>
            </a:r>
            <a:r>
              <a:rPr lang="en-US" sz="1900" b="1" dirty="0">
                <a:solidFill>
                  <a:srgbClr val="FFFFFF"/>
                </a:solidFill>
              </a:rPr>
              <a:t>threshold</a:t>
            </a:r>
            <a:r>
              <a:rPr lang="en-US" sz="1900" dirty="0">
                <a:solidFill>
                  <a:srgbClr val="FFFFFF"/>
                </a:solidFill>
              </a:rPr>
              <a:t> value. Just like the weights, the threshold is a real number which is a parameter of the neuron. </a:t>
            </a: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sz="1000" dirty="0">
              <a:solidFill>
                <a:srgbClr val="FFFFFF"/>
              </a:solidFill>
            </a:endParaRPr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sz="1000" dirty="0">
              <a:solidFill>
                <a:srgbClr val="FFFFFF"/>
              </a:solidFill>
            </a:endParaRPr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sz="1000" dirty="0">
              <a:solidFill>
                <a:srgbClr val="FFFFFF"/>
              </a:solidFill>
            </a:endParaRPr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sz="1000" dirty="0">
              <a:solidFill>
                <a:srgbClr val="FFFFFF"/>
              </a:solidFill>
            </a:endParaRPr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sz="1000" dirty="0">
              <a:solidFill>
                <a:srgbClr val="FFFFFF"/>
              </a:solidFill>
            </a:endParaRPr>
          </a:p>
          <a:p>
            <a:pPr lvl="0" defTabSz="914400" fontAlgn="base">
              <a:spcAft>
                <a:spcPct val="0"/>
              </a:spcAft>
              <a:buFont typeface="Calibri" panose="020F0502020204030204" pitchFamily="34" charset="0"/>
              <a:buNone/>
            </a:pPr>
            <a:endParaRPr lang="en-US" altLang="en-US" sz="10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sz="1000" dirty="0">
              <a:solidFill>
                <a:srgbClr val="FFFFFF"/>
              </a:solidFill>
            </a:endParaRPr>
          </a:p>
          <a:p>
            <a:pPr defTabSz="914400">
              <a:spcBef>
                <a:spcPct val="0"/>
              </a:spcBef>
              <a:buFont typeface="Calibri" panose="020F0502020204030204" pitchFamily="34" charset="0"/>
              <a:buChar char="Ø"/>
              <a:defRPr/>
            </a:pPr>
            <a:endParaRPr lang="en-US" altLang="en-US" sz="10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neuron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56512" y="1023062"/>
            <a:ext cx="5098562" cy="30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813"/>
            <a:ext cx="9144000" cy="6334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Perceptron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Learning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71618"/>
            <a:ext cx="90011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</a:rPr>
              <a:t>To put it in more precise algebraic terms:</a:t>
            </a: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214560"/>
            <a:ext cx="4357686" cy="1049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6" y="2357436"/>
            <a:ext cx="3505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490722" y="1589813"/>
            <a:ext cx="5171585" cy="3018065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marL="125730" indent="-285750" defTabSz="914400"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Models the brain and nervous system</a:t>
            </a:r>
          </a:p>
          <a:p>
            <a:pPr marL="769938" indent="-285750" defTabSz="914400">
              <a:spcBef>
                <a:spcPts val="100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en-US" sz="1800" dirty="0"/>
              <a:t>Highly parallel and distributed</a:t>
            </a:r>
          </a:p>
          <a:p>
            <a:pPr marL="769938" indent="-285750" defTabSz="914400">
              <a:spcBef>
                <a:spcPts val="100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en-US" sz="1800" dirty="0"/>
              <a:t>Process information </a:t>
            </a:r>
          </a:p>
          <a:p>
            <a:pPr marL="769938" indent="-285750" defTabSz="914400">
              <a:spcBef>
                <a:spcPts val="100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en-US" sz="1800" dirty="0"/>
              <a:t>Learning</a:t>
            </a:r>
          </a:p>
          <a:p>
            <a:pPr marL="125730" indent="-285750" defTabSz="914400"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Very complex behaviours</a:t>
            </a:r>
          </a:p>
          <a:p>
            <a:pPr marL="125730" indent="-285750" defTabSz="914400"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Consists of 10</a:t>
            </a:r>
            <a:r>
              <a:rPr lang="en-US" altLang="en-US" sz="1800" baseline="30000" dirty="0"/>
              <a:t>11 </a:t>
            </a:r>
            <a:r>
              <a:rPr lang="en-US" altLang="en-US" sz="1800" dirty="0"/>
              <a:t>neurons densely connected</a:t>
            </a:r>
          </a:p>
          <a:p>
            <a:pPr indent="-228600" defTabSz="914400">
              <a:spcBef>
                <a:spcPts val="1000"/>
              </a:spcBef>
              <a:spcAft>
                <a:spcPts val="1200"/>
              </a:spcAft>
              <a:defRPr/>
            </a:pPr>
            <a:endParaRPr lang="en-US" altLang="en-US" sz="1300" dirty="0"/>
          </a:p>
          <a:p>
            <a:pPr indent="-228600" defTabSz="914400">
              <a:spcBef>
                <a:spcPts val="1000"/>
              </a:spcBef>
              <a:spcAft>
                <a:spcPts val="1200"/>
              </a:spcAft>
              <a:defRPr/>
            </a:pPr>
            <a:endParaRPr lang="en-US" altLang="en-US" sz="1300" dirty="0"/>
          </a:p>
          <a:p>
            <a:pPr lvl="0" indent="-228600" defTabSz="914400" fontAlgn="base">
              <a:spcBef>
                <a:spcPts val="1000"/>
              </a:spcBef>
              <a:spcAft>
                <a:spcPct val="0"/>
              </a:spcAft>
            </a:pPr>
            <a:endParaRPr lang="en-US" altLang="en-US" sz="1300" dirty="0">
              <a:sym typeface="Wingdings" panose="05000000000000000000" pitchFamily="2" charset="2"/>
            </a:endParaRPr>
          </a:p>
          <a:p>
            <a:pPr marL="0" indent="-228600" defTabSz="914400">
              <a:spcBef>
                <a:spcPts val="1000"/>
              </a:spcBef>
              <a:spcAft>
                <a:spcPts val="1200"/>
              </a:spcAft>
              <a:defRPr/>
            </a:pPr>
            <a:endParaRPr lang="en-US" altLang="en-US" sz="1300" dirty="0"/>
          </a:p>
          <a:p>
            <a:pPr indent="-228600" defTabSz="914400">
              <a:spcBef>
                <a:spcPts val="1000"/>
              </a:spcBef>
              <a:defRPr/>
            </a:pPr>
            <a:endParaRPr lang="en-US" altLang="en-US" sz="13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47864" y="476250"/>
            <a:ext cx="5796137" cy="108743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2800" b="1" kern="1200" cap="all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Biological Neural Networks </a:t>
            </a:r>
          </a:p>
        </p:txBody>
      </p:sp>
      <p:pic>
        <p:nvPicPr>
          <p:cNvPr id="20" name="Picture 19" descr="Digital art of brain">
            <a:extLst>
              <a:ext uri="{FF2B5EF4-FFF2-40B4-BE49-F238E27FC236}">
                <a16:creationId xmlns:a16="http://schemas.microsoft.com/office/drawing/2014/main" id="{AF3ADD79-844E-4929-8BE5-6856E2711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3" r="26599" b="-2"/>
          <a:stretch/>
        </p:blipFill>
        <p:spPr>
          <a:xfrm>
            <a:off x="20" y="-9096"/>
            <a:ext cx="3490702" cy="51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813"/>
            <a:ext cx="9144000" cy="6334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Why Bias?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00180"/>
            <a:ext cx="90011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The bias node is a node that is always 'on'. That is, its value is set to 1 without regard for the data in a given pattern.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It is analogous to the intercept in a regression model, and serves the same function.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If a neural network does not have a bias node in a given layer, it will not be able to produce output in the next layer that differs from 0, when the feature values are 0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813"/>
            <a:ext cx="9144000" cy="6334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Why Bias?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00180"/>
            <a:ext cx="9001156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Consider a simple example: You have a feed forward 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perceptron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with 2 input nodes A and B, and 1 output node Y. 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“A” and “B” are binary features and set as, A=B=0. 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Multiply these 2 0’s by whatever weights you like, 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w</a:t>
            </a:r>
            <a:r>
              <a:rPr lang="en-IN" sz="2400" baseline="-25000" dirty="0" err="1">
                <a:solidFill>
                  <a:srgbClr val="002060"/>
                </a:solidFill>
                <a:latin typeface="Cambria" pitchFamily="18" charset="0"/>
              </a:rPr>
              <a:t>A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and 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w</a:t>
            </a:r>
            <a:r>
              <a:rPr lang="en-IN" sz="2400" baseline="-25000" dirty="0" err="1">
                <a:solidFill>
                  <a:srgbClr val="002060"/>
                </a:solidFill>
                <a:latin typeface="Cambria" pitchFamily="18" charset="0"/>
              </a:rPr>
              <a:t>B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, sum the products and pass it through whatever activation function you prefer. Without a bias node, only one output value is possible, which may yield a very poor fit.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" y="0"/>
            <a:ext cx="343855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2"/>
          <p:cNvSpPr txBox="1">
            <a:spLocks/>
          </p:cNvSpPr>
          <p:nvPr/>
        </p:nvSpPr>
        <p:spPr>
          <a:xfrm>
            <a:off x="342900" y="480060"/>
            <a:ext cx="2744434" cy="2194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Drawback of Perceptron Model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33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Complex maths formulae on a blackboard">
            <a:extLst>
              <a:ext uri="{FF2B5EF4-FFF2-40B4-BE49-F238E27FC236}">
                <a16:creationId xmlns:a16="http://schemas.microsoft.com/office/drawing/2014/main" id="{5F7EF5D0-1F4E-4412-9FE7-9246F710B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6" r="2845" b="2"/>
          <a:stretch/>
        </p:blipFill>
        <p:spPr>
          <a:xfrm>
            <a:off x="3479799" y="10"/>
            <a:ext cx="5664200" cy="51434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6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788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Perceptron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Limitation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9001156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Suppose if we make a small change in some weight (or bias) in the network. What we'd like is - for this small change in weight to cause only a small corresponding change in the output from the network.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The problem is that this isn't what happens when our network contains 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perceptrons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. In fact, a small change in the weights or bias of any single 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perceptron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in the network can sometimes cause the output of that 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perceptron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to completely flip, say from 0 to 1.</a:t>
            </a:r>
          </a:p>
          <a:p>
            <a:pPr algn="just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Perceptron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Limitation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900115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We can overcome this problem by introducing a new type of artificial neuron called a </a:t>
            </a: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sigmoid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 neuron. 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Sigmoid neurons are similar to 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perceptrons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, but modified so that small changes in their weights and bias cause only a small change in their output. </a:t>
            </a:r>
          </a:p>
          <a:p>
            <a:pPr algn="just"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Sigmoid Neuron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9001156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Also just like a 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perceptron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, the sigmoid neuron has weights for each input, w1,w2,… and an overall bias, b. But the output is not 0 or 1. Instead, it's σ(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w⋅x+b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) and σ is  called the </a:t>
            </a:r>
            <a:r>
              <a:rPr lang="en-IN" sz="2400" dirty="0">
                <a:solidFill>
                  <a:srgbClr val="FF0000"/>
                </a:solidFill>
                <a:latin typeface="Cambria" pitchFamily="18" charset="0"/>
              </a:rPr>
              <a:t>sigmoid function 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(Activation Function or Transfer Function).</a:t>
            </a:r>
          </a:p>
          <a:p>
            <a:pPr algn="just">
              <a:spcAft>
                <a:spcPts val="600"/>
              </a:spcAft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</a:t>
            </a: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  <a:p>
            <a:pPr algn="just">
              <a:spcAft>
                <a:spcPts val="600"/>
              </a:spcAft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3143254"/>
            <a:ext cx="2143140" cy="7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Similarity b/w </a:t>
            </a:r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Perceptron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&amp; Sigmoid Neuron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22" y="1349414"/>
            <a:ext cx="90011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Suppose </a:t>
            </a: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z=</a:t>
            </a:r>
            <a:r>
              <a:rPr lang="en-IN" sz="2400" b="1" dirty="0" err="1">
                <a:solidFill>
                  <a:srgbClr val="002060"/>
                </a:solidFill>
                <a:latin typeface="Cambria" pitchFamily="18" charset="0"/>
              </a:rPr>
              <a:t>w.x+b</a:t>
            </a: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is a </a:t>
            </a:r>
            <a:r>
              <a:rPr lang="en-IN" sz="2400" b="1" dirty="0">
                <a:solidFill>
                  <a:srgbClr val="FF0000"/>
                </a:solidFill>
                <a:latin typeface="Cambria" pitchFamily="18" charset="0"/>
              </a:rPr>
              <a:t>large positive number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. Then </a:t>
            </a:r>
            <a:r>
              <a:rPr lang="en-IN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IN" sz="2400" baseline="30000" dirty="0">
                <a:solidFill>
                  <a:srgbClr val="FF0000"/>
                </a:solidFill>
                <a:latin typeface="Cambria" pitchFamily="18" charset="0"/>
              </a:rPr>
              <a:t>−z</a:t>
            </a:r>
            <a:r>
              <a:rPr lang="en-IN" sz="2400" dirty="0">
                <a:solidFill>
                  <a:srgbClr val="FF0000"/>
                </a:solidFill>
                <a:latin typeface="Cambria" pitchFamily="18" charset="0"/>
              </a:rPr>
              <a:t>≈0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and so </a:t>
            </a:r>
            <a:r>
              <a:rPr lang="en-IN" sz="2400" dirty="0">
                <a:solidFill>
                  <a:srgbClr val="FF0000"/>
                </a:solidFill>
                <a:latin typeface="Cambria" pitchFamily="18" charset="0"/>
              </a:rPr>
              <a:t>σ(z)≈1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. In other words, when </a:t>
            </a: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z=</a:t>
            </a:r>
            <a:r>
              <a:rPr lang="en-IN" sz="2400" b="1" dirty="0" err="1">
                <a:solidFill>
                  <a:srgbClr val="002060"/>
                </a:solidFill>
                <a:latin typeface="Cambria" pitchFamily="18" charset="0"/>
              </a:rPr>
              <a:t>w.x+b</a:t>
            </a: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is large and positive, the output from the sigmoid neuron is </a:t>
            </a: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approximately 1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, just as it would have been for a 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perceptron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. 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Suppose on the other hand that </a:t>
            </a: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z=</a:t>
            </a:r>
            <a:r>
              <a:rPr lang="en-IN" sz="2400" b="1" dirty="0" err="1">
                <a:solidFill>
                  <a:srgbClr val="002060"/>
                </a:solidFill>
                <a:latin typeface="Cambria" pitchFamily="18" charset="0"/>
              </a:rPr>
              <a:t>w.x+b</a:t>
            </a: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is </a:t>
            </a:r>
            <a:r>
              <a:rPr lang="en-IN" sz="2400" b="1" dirty="0">
                <a:solidFill>
                  <a:srgbClr val="FF0000"/>
                </a:solidFill>
                <a:latin typeface="Cambria" pitchFamily="18" charset="0"/>
              </a:rPr>
              <a:t>very negative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. Then </a:t>
            </a:r>
            <a:r>
              <a:rPr lang="en-IN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IN" sz="2400" baseline="30000" dirty="0">
                <a:solidFill>
                  <a:srgbClr val="FF0000"/>
                </a:solidFill>
                <a:latin typeface="Cambria" pitchFamily="18" charset="0"/>
              </a:rPr>
              <a:t>−z</a:t>
            </a:r>
            <a:r>
              <a:rPr lang="en-IN" sz="2400" dirty="0">
                <a:solidFill>
                  <a:srgbClr val="FF0000"/>
                </a:solidFill>
                <a:latin typeface="Cambria" pitchFamily="18" charset="0"/>
              </a:rPr>
              <a:t>→∞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, and </a:t>
            </a:r>
            <a:r>
              <a:rPr lang="en-IN" sz="2400" dirty="0">
                <a:solidFill>
                  <a:srgbClr val="FF0000"/>
                </a:solidFill>
                <a:latin typeface="Cambria" pitchFamily="18" charset="0"/>
              </a:rPr>
              <a:t>σ(z)≈0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. So when </a:t>
            </a: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z=</a:t>
            </a:r>
            <a:r>
              <a:rPr lang="en-IN" sz="2400" b="1" dirty="0" err="1">
                <a:solidFill>
                  <a:srgbClr val="002060"/>
                </a:solidFill>
                <a:latin typeface="Cambria" pitchFamily="18" charset="0"/>
              </a:rPr>
              <a:t>w.x+b</a:t>
            </a: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very negative, the behaviour of a sigmoid neuron also closely approximates a 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perceptron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. </a:t>
            </a: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</a:t>
            </a: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  <a:p>
            <a:pPr algn="just"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Algebraic Form of Sigmoid &amp; Perceptron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143122"/>
            <a:ext cx="3251747" cy="2013505"/>
          </a:xfrm>
          <a:prstGeom prst="rect">
            <a:avLst/>
          </a:prstGeom>
          <a:ln w="15875">
            <a:solidFill>
              <a:srgbClr val="002060"/>
            </a:solidFill>
          </a:ln>
        </p:spPr>
      </p:pic>
      <p:pic>
        <p:nvPicPr>
          <p:cNvPr id="7" name="Picture 2" descr="Logistic sigmo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2143122"/>
            <a:ext cx="3130353" cy="2030258"/>
          </a:xfrm>
          <a:prstGeom prst="rect">
            <a:avLst/>
          </a:prstGeom>
          <a:noFill/>
          <a:ln w="158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28728" y="17859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Cambria" pitchFamily="18" charset="0"/>
              </a:rPr>
              <a:t>Sigmoid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7818" y="17859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Cambria" pitchFamily="18" charset="0"/>
              </a:rPr>
              <a:t>Step Function</a:t>
            </a: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3900" y="482600"/>
            <a:ext cx="4691270" cy="3790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Activation Functions</a:t>
            </a:r>
            <a:endParaRPr lang="en-US" sz="8000" b="1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 algn="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80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043525"/>
            <a:ext cx="0" cy="26686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5706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7888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Activation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900115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In computational network, activation function of a node defines the output of that node given the input or the set of inputs.</a:t>
            </a:r>
            <a:endParaRPr lang="en-IN" sz="2800" dirty="0">
              <a:solidFill>
                <a:srgbClr val="002060"/>
              </a:solidFill>
              <a:latin typeface="Cambria" pitchFamily="18" charset="0"/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800" dirty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It can be as simple as a step function that turns the neuron output on and off, depending on a rule or threshold. Or it can be a transformation that maps the input signals into output signals that are needed for the neural network to function.</a:t>
            </a: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84300"/>
            <a:ext cx="5484687" cy="3017520"/>
          </a:xfrm>
        </p:spPr>
        <p:txBody>
          <a:bodyPr vert="horz" lIns="0" tIns="45720" rIns="0" bIns="45720" rtlCol="0">
            <a:normAutofit/>
          </a:bodyPr>
          <a:lstStyle/>
          <a:p>
            <a:pPr marL="0" indent="0" algn="just" defTabSz="914400">
              <a:spcBef>
                <a:spcPts val="1000"/>
              </a:spcBef>
              <a:spcAft>
                <a:spcPts val="1200"/>
              </a:spcAft>
              <a:buNone/>
              <a:defRPr/>
            </a:pPr>
            <a:r>
              <a:rPr lang="en-US" altLang="en-US" sz="1800" dirty="0"/>
              <a:t>A variety of different neurons exist (motor neuron, on-center off-surround visual cells…), with different branching structures. </a:t>
            </a:r>
          </a:p>
          <a:p>
            <a:pPr marL="0" indent="0" algn="just" defTabSz="914400">
              <a:spcBef>
                <a:spcPts val="1000"/>
              </a:spcBef>
              <a:spcAft>
                <a:spcPts val="1200"/>
              </a:spcAft>
              <a:buNone/>
              <a:defRPr/>
            </a:pPr>
            <a:r>
              <a:rPr lang="en-US" altLang="en-US" sz="1800" dirty="0"/>
              <a:t>The connections of the network and the strengths of the individual synapses establish the function of the network.</a:t>
            </a:r>
          </a:p>
          <a:p>
            <a:pPr indent="-228600" defTabSz="914400">
              <a:spcBef>
                <a:spcPts val="1000"/>
              </a:spcBef>
              <a:spcAft>
                <a:spcPts val="1200"/>
              </a:spcAft>
              <a:defRPr/>
            </a:pPr>
            <a:endParaRPr lang="en-US" altLang="en-US" dirty="0"/>
          </a:p>
          <a:p>
            <a:pPr indent="-228600" defTabSz="914400">
              <a:spcBef>
                <a:spcPts val="1000"/>
              </a:spcBef>
              <a:spcAft>
                <a:spcPts val="1200"/>
              </a:spcAft>
              <a:defRPr/>
            </a:pPr>
            <a:endParaRPr lang="en-US" altLang="en-US" dirty="0"/>
          </a:p>
          <a:p>
            <a:pPr lvl="0" indent="-228600" defTabSz="914400" fontAlgn="base">
              <a:spcBef>
                <a:spcPts val="1000"/>
              </a:spcBef>
              <a:spcAft>
                <a:spcPct val="0"/>
              </a:spcAft>
            </a:pPr>
            <a:endParaRPr lang="en-US" altLang="en-US" dirty="0">
              <a:sym typeface="Wingdings" panose="05000000000000000000" pitchFamily="2" charset="2"/>
            </a:endParaRPr>
          </a:p>
          <a:p>
            <a:pPr marL="0" indent="-228600" defTabSz="914400">
              <a:spcBef>
                <a:spcPts val="1000"/>
              </a:spcBef>
              <a:spcAft>
                <a:spcPts val="1200"/>
              </a:spcAft>
              <a:defRPr/>
            </a:pPr>
            <a:endParaRPr lang="en-US" altLang="en-US" dirty="0"/>
          </a:p>
          <a:p>
            <a:pPr indent="-228600" defTabSz="914400">
              <a:spcBef>
                <a:spcPts val="1000"/>
              </a:spcBef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214313"/>
            <a:ext cx="7543800" cy="1089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b="1" spc="-50"/>
              <a:t>Biological Neural Networks </a:t>
            </a:r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E59098B9-D1C5-4302-A54B-71568289F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51" r="35516"/>
          <a:stretch/>
        </p:blipFill>
        <p:spPr>
          <a:xfrm>
            <a:off x="6012160" y="1437238"/>
            <a:ext cx="2304256" cy="26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Activation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900115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Increasingly, neural networks use non-linear activation functions, which can help the network learn complex data, compute and learn almost any function representing a question, and provide accurate predictions.</a:t>
            </a: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Activation Functions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58243"/>
            <a:ext cx="289560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Types of Activation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894788" y="3321618"/>
            <a:ext cx="2034797" cy="8217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Non-Linear Activation Functions</a:t>
            </a:r>
            <a:endParaRPr 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3321618"/>
            <a:ext cx="1905000" cy="8217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Step-wise function 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7" idx="4"/>
          </p:cNvCxnSpPr>
          <p:nvPr/>
        </p:nvCxnSpPr>
        <p:spPr>
          <a:xfrm flipH="1">
            <a:off x="2590800" y="2372643"/>
            <a:ext cx="1981200" cy="9489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4876800" y="2372643"/>
            <a:ext cx="2035387" cy="9489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19500" y="3342440"/>
            <a:ext cx="1952632" cy="8009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Linear Activation Function</a:t>
            </a: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 rot="16200000" flipH="1">
            <a:off x="4101107" y="2847731"/>
            <a:ext cx="965602" cy="2381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Step-wise Activation Function</a:t>
            </a:r>
          </a:p>
        </p:txBody>
      </p:sp>
      <p:pic>
        <p:nvPicPr>
          <p:cNvPr id="2050" name="Picture 2" descr="Binary step activation function in neural networ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571618"/>
            <a:ext cx="3043574" cy="2609846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0" y="1428742"/>
            <a:ext cx="578644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Cambria" pitchFamily="18" charset="0"/>
              </a:rPr>
              <a:t> A binary step function is a threshold-based activation function. If the input value is above or below a certain threshold, the neuron is activated and sends exactly the same signal to the next layer.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Cambria" pitchFamily="18" charset="0"/>
              </a:rPr>
              <a:t>The problem with a step function is that it does not allow multi-value outputs—for example, it cannot support classifying the inputs into one of several categories.</a:t>
            </a: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Linear Activation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5786446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Cambria" pitchFamily="18" charset="0"/>
              </a:rPr>
              <a:t> A linear activation function takes the form: </a:t>
            </a:r>
            <a:r>
              <a:rPr lang="en-IN" sz="2000" b="1" dirty="0">
                <a:solidFill>
                  <a:srgbClr val="002060"/>
                </a:solidFill>
                <a:latin typeface="Cambria" pitchFamily="18" charset="0"/>
              </a:rPr>
              <a:t>A = </a:t>
            </a:r>
            <a:r>
              <a:rPr lang="en-IN" sz="2000" b="1" dirty="0" err="1">
                <a:solidFill>
                  <a:srgbClr val="002060"/>
                </a:solidFill>
                <a:latin typeface="Cambria" pitchFamily="18" charset="0"/>
              </a:rPr>
              <a:t>cx</a:t>
            </a:r>
            <a:endParaRPr lang="en-IN" sz="2000" b="1" dirty="0">
              <a:solidFill>
                <a:srgbClr val="002060"/>
              </a:solidFill>
              <a:latin typeface="Cambria" pitchFamily="18" charset="0"/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Cambria" pitchFamily="18" charset="0"/>
              </a:rPr>
              <a:t> It takes the inputs, multiplied by the weights for each neuron, and creates an output signal proportional to the input. 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Cambria" pitchFamily="18" charset="0"/>
              </a:rPr>
              <a:t>In one sense, a linear function is better than a step function because it allows multiple outputs, not just yes and no</a:t>
            </a:r>
            <a:r>
              <a:rPr lang="en-IN" sz="2000" b="1" dirty="0">
                <a:solidFill>
                  <a:srgbClr val="002060"/>
                </a:solidFill>
                <a:latin typeface="Cambria" pitchFamily="18" charset="0"/>
              </a:rPr>
              <a:t>.</a:t>
            </a: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</p:txBody>
      </p:sp>
      <p:pic>
        <p:nvPicPr>
          <p:cNvPr id="101378" name="Picture 2" descr="Linear activation function in neural networ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571619"/>
            <a:ext cx="3000396" cy="278608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Linear Activation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5786446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Cambria" pitchFamily="18" charset="0"/>
              </a:rPr>
              <a:t>A neural network with a linear activation function is simply a linear regression model. It has limited power and ability to handle complexity varying parameters of input data.</a:t>
            </a: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</p:txBody>
      </p:sp>
      <p:pic>
        <p:nvPicPr>
          <p:cNvPr id="101378" name="Picture 2" descr="Linear activation function in neural networ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571619"/>
            <a:ext cx="3000396" cy="278608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15696" y="723900"/>
            <a:ext cx="4499251" cy="369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b="1" spc="-50" dirty="0" err="1">
                <a:latin typeface="+mj-lt"/>
                <a:ea typeface="+mj-ea"/>
                <a:cs typeface="+mj-cs"/>
              </a:rPr>
              <a:t>Non_Linear</a:t>
            </a:r>
            <a:r>
              <a:rPr lang="en-US" sz="4800" b="1" spc="-50" dirty="0">
                <a:latin typeface="+mj-lt"/>
                <a:ea typeface="+mj-ea"/>
                <a:cs typeface="+mj-cs"/>
              </a:rPr>
              <a:t> Activation Functions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6200" b="1" spc="-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6200" spc="-5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7888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Non-Linear Activation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900115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/>
              <a:t> 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Modern neural network models use non-linear activation functions.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They allow the model to create complex mappings between the network’s inputs and outputs, which are essential for learning and 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modeling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complex data, such as images, video, audio, and data sets which are non-linear or have high dimensionality.</a:t>
            </a: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Non-Linear Activation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900115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latin typeface="Cambria" pitchFamily="18" charset="0"/>
              </a:rPr>
              <a:t>Non-linear functions address the problems of a linear activation function: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latin typeface="Cambria" pitchFamily="18" charset="0"/>
              </a:rPr>
              <a:t>They allow </a:t>
            </a:r>
            <a:r>
              <a:rPr lang="en-IN" sz="2400" dirty="0" err="1">
                <a:latin typeface="Cambria" pitchFamily="18" charset="0"/>
              </a:rPr>
              <a:t>backpropagation</a:t>
            </a:r>
            <a:r>
              <a:rPr lang="en-IN" sz="2400" dirty="0">
                <a:latin typeface="Cambria" pitchFamily="18" charset="0"/>
              </a:rPr>
              <a:t> because they have a derivative function which is related to the inputs.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latin typeface="Cambria" pitchFamily="18" charset="0"/>
              </a:rPr>
              <a:t>They allow “stacking” of multiple layers of neurons to create a deep neural network. Multiple hidden layers of neurons are needed to learn complex data sets with high levels of accuracy.</a:t>
            </a: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Common Non-Linear Activation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90011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latin typeface="Cambria" pitchFamily="18" charset="0"/>
              </a:rPr>
              <a:t> Sigmoid / Logistic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latin typeface="Cambria" pitchFamily="18" charset="0"/>
              </a:rPr>
              <a:t> </a:t>
            </a:r>
            <a:r>
              <a:rPr lang="en-IN" sz="2400" dirty="0" err="1">
                <a:latin typeface="Cambria" pitchFamily="18" charset="0"/>
              </a:rPr>
              <a:t>TanH</a:t>
            </a:r>
            <a:r>
              <a:rPr lang="en-IN" sz="2400" dirty="0">
                <a:latin typeface="Cambria" pitchFamily="18" charset="0"/>
              </a:rPr>
              <a:t> / Hyperbolic Tangent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latin typeface="Cambria" pitchFamily="18" charset="0"/>
              </a:rPr>
              <a:t> </a:t>
            </a:r>
            <a:r>
              <a:rPr lang="en-IN" sz="2400" dirty="0" err="1">
                <a:latin typeface="Cambria" pitchFamily="18" charset="0"/>
              </a:rPr>
              <a:t>ReLU</a:t>
            </a:r>
            <a:r>
              <a:rPr lang="en-IN" sz="2400" dirty="0">
                <a:latin typeface="Cambria" pitchFamily="18" charset="0"/>
              </a:rPr>
              <a:t> ( Rectified Linear Unit)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latin typeface="Cambria" pitchFamily="18" charset="0"/>
              </a:rPr>
              <a:t> Leaky </a:t>
            </a:r>
            <a:r>
              <a:rPr lang="en-IN" sz="2400" dirty="0" err="1">
                <a:latin typeface="Cambria" pitchFamily="18" charset="0"/>
              </a:rPr>
              <a:t>ReLU</a:t>
            </a:r>
            <a:endParaRPr lang="en-IN" sz="2400" dirty="0">
              <a:latin typeface="Cambria" pitchFamily="18" charset="0"/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latin typeface="Cambria" pitchFamily="18" charset="0"/>
              </a:rPr>
              <a:t> Parametric </a:t>
            </a:r>
            <a:r>
              <a:rPr lang="en-IN" sz="2400" dirty="0" err="1">
                <a:latin typeface="Cambria" pitchFamily="18" charset="0"/>
              </a:rPr>
              <a:t>ReLU</a:t>
            </a:r>
            <a:endParaRPr lang="en-IN" sz="2400" dirty="0">
              <a:latin typeface="Cambria" pitchFamily="18" charset="0"/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latin typeface="Cambria" pitchFamily="18" charset="0"/>
              </a:rPr>
              <a:t> </a:t>
            </a:r>
            <a:r>
              <a:rPr lang="en-IN" sz="2400" dirty="0" err="1">
                <a:latin typeface="Cambria" pitchFamily="18" charset="0"/>
              </a:rPr>
              <a:t>Softmax</a:t>
            </a:r>
            <a:r>
              <a:rPr lang="en-IN" sz="2400" dirty="0">
                <a:latin typeface="Cambria" pitchFamily="18" charset="0"/>
              </a:rPr>
              <a:t> </a:t>
            </a: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Sigmoid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52863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Output values bound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 between 0 and 1, normalizing the output of each neuron.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 Clear predictions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—For X above 2 or below -2, tends to bring the Y value (the prediction) to the edge of the curve, very close to 1 or 0. This enables clear predictions.</a:t>
            </a: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2050" name="AutoShape 2" descr="Sigmoid or logistic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Sigmoid or logistic activation fun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428742"/>
            <a:ext cx="3395663" cy="2857500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377135"/>
            <a:ext cx="4152855" cy="3426863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 marL="0" indent="0" algn="just" defTabSz="914400">
              <a:spcBef>
                <a:spcPts val="1000"/>
              </a:spcBef>
              <a:spcAft>
                <a:spcPts val="1200"/>
              </a:spcAft>
              <a:buNone/>
              <a:defRPr/>
            </a:pPr>
            <a:r>
              <a:rPr lang="en-US" altLang="en-US" sz="1900" b="1" dirty="0"/>
              <a:t>Dendrites: </a:t>
            </a:r>
            <a:r>
              <a:rPr lang="en-US" altLang="en-US" sz="1900" dirty="0"/>
              <a:t>nerve </a:t>
            </a:r>
            <a:r>
              <a:rPr lang="en-US" altLang="en-US" sz="1900" dirty="0" err="1"/>
              <a:t>fibres</a:t>
            </a:r>
            <a:r>
              <a:rPr lang="en-US" altLang="en-US" sz="1900" dirty="0"/>
              <a:t> carrying electrical signals to the cell </a:t>
            </a:r>
          </a:p>
          <a:p>
            <a:pPr marL="0" indent="0" algn="just" defTabSz="914400">
              <a:spcBef>
                <a:spcPts val="1000"/>
              </a:spcBef>
              <a:spcAft>
                <a:spcPts val="1200"/>
              </a:spcAft>
              <a:buNone/>
              <a:defRPr/>
            </a:pPr>
            <a:r>
              <a:rPr lang="en-US" altLang="en-US" sz="1900" b="1" dirty="0"/>
              <a:t>Cell body: </a:t>
            </a:r>
            <a:r>
              <a:rPr lang="en-US" altLang="en-US" sz="1900" dirty="0"/>
              <a:t>computes a non-linear function of its inputs </a:t>
            </a:r>
          </a:p>
          <a:p>
            <a:pPr marL="0" indent="0" algn="just" defTabSz="914400">
              <a:spcBef>
                <a:spcPts val="1000"/>
              </a:spcBef>
              <a:spcAft>
                <a:spcPts val="1200"/>
              </a:spcAft>
              <a:buNone/>
              <a:defRPr/>
            </a:pPr>
            <a:r>
              <a:rPr lang="en-US" altLang="en-US" sz="1900" b="1" dirty="0"/>
              <a:t>Axon: </a:t>
            </a:r>
            <a:r>
              <a:rPr lang="en-US" altLang="en-US" sz="1900" dirty="0"/>
              <a:t>single long fiber that carries the electrical signal from the cell body to other neurons </a:t>
            </a:r>
          </a:p>
          <a:p>
            <a:pPr marL="0" indent="0" algn="just" defTabSz="914400">
              <a:spcBef>
                <a:spcPts val="1000"/>
              </a:spcBef>
              <a:spcAft>
                <a:spcPts val="1200"/>
              </a:spcAft>
              <a:buNone/>
              <a:defRPr/>
            </a:pPr>
            <a:r>
              <a:rPr lang="en-US" altLang="en-US" sz="1900" b="1" dirty="0"/>
              <a:t>Synapse: </a:t>
            </a:r>
            <a:r>
              <a:rPr lang="en-US" altLang="en-US" sz="1900" dirty="0"/>
              <a:t>the point of contact between the axon of one cell and the dendrite of another, regulating a chemical connection whose strength affects the input to the cell.</a:t>
            </a:r>
          </a:p>
          <a:p>
            <a:pPr indent="-228600" defTabSz="914400">
              <a:spcBef>
                <a:spcPts val="1000"/>
              </a:spcBef>
              <a:spcAft>
                <a:spcPts val="1200"/>
              </a:spcAft>
              <a:defRPr/>
            </a:pPr>
            <a:endParaRPr lang="en-US" altLang="en-US" sz="1200" dirty="0"/>
          </a:p>
          <a:p>
            <a:pPr lvl="0" indent="-228600" defTabSz="914400" fontAlgn="base">
              <a:spcBef>
                <a:spcPts val="1000"/>
              </a:spcBef>
              <a:spcAft>
                <a:spcPct val="0"/>
              </a:spcAft>
            </a:pPr>
            <a:endParaRPr lang="en-US" altLang="en-US" sz="1200" dirty="0">
              <a:sym typeface="Wingdings" panose="05000000000000000000" pitchFamily="2" charset="2"/>
            </a:endParaRPr>
          </a:p>
          <a:p>
            <a:pPr marL="0" indent="-228600" defTabSz="914400">
              <a:spcBef>
                <a:spcPts val="1000"/>
              </a:spcBef>
              <a:spcAft>
                <a:spcPts val="1200"/>
              </a:spcAft>
              <a:defRPr/>
            </a:pPr>
            <a:endParaRPr lang="en-US" altLang="en-US" sz="1200" dirty="0"/>
          </a:p>
          <a:p>
            <a:pPr indent="-228600" defTabSz="914400">
              <a:spcBef>
                <a:spcPts val="1000"/>
              </a:spcBef>
              <a:defRPr/>
            </a:pPr>
            <a:endParaRPr lang="en-US" alt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99075" y="160338"/>
            <a:ext cx="3844925" cy="1087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700" b="1" spc="-50" dirty="0"/>
              <a:t>Biological Neurons </a:t>
            </a:r>
          </a:p>
        </p:txBody>
      </p:sp>
      <p:pic>
        <p:nvPicPr>
          <p:cNvPr id="10" name="Picture 9" descr="cel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4" y="1377135"/>
            <a:ext cx="4088720" cy="2149198"/>
          </a:xfrm>
          <a:prstGeom prst="rect">
            <a:avLst/>
          </a:prstGeom>
        </p:spPr>
      </p:pic>
      <p:sp>
        <p:nvSpPr>
          <p:cNvPr id="131076" name="AutoShape 4" descr="Biological Neural Ne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1078" name="AutoShape 6" descr="Biological Neural Ne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4929190" cy="328614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Disadvantages of Sigmoid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52863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Vanishing gradient—</a:t>
            </a:r>
            <a:r>
              <a:rPr lang="en-IN" sz="2000" dirty="0">
                <a:solidFill>
                  <a:srgbClr val="002060"/>
                </a:solidFill>
                <a:latin typeface="Cambria" pitchFamily="18" charset="0"/>
              </a:rPr>
              <a:t>for very high or very low values of X, there is almost no change to the prediction, causing a vanishing gradient problem. This can result in the network refusing to learn further, or being too slow to reach an accurate prediction.</a:t>
            </a: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Outputs not zero centred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Computationally expensive</a:t>
            </a: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2050" name="AutoShape 2" descr="Sigmoid or logistic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Sigmoid or logistic activation fun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428742"/>
            <a:ext cx="3395663" cy="2857500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TanH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52863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</a:rPr>
              <a:t> Zero </a:t>
            </a:r>
            <a:r>
              <a:rPr lang="en-IN" sz="2400" b="1" dirty="0" err="1">
                <a:solidFill>
                  <a:srgbClr val="002060"/>
                </a:solidFill>
              </a:rPr>
              <a:t>centered</a:t>
            </a:r>
            <a:r>
              <a:rPr lang="en-IN" sz="2400" b="1" dirty="0">
                <a:solidFill>
                  <a:srgbClr val="002060"/>
                </a:solidFill>
              </a:rPr>
              <a:t>—</a:t>
            </a:r>
            <a:r>
              <a:rPr lang="en-IN" sz="2400" dirty="0">
                <a:solidFill>
                  <a:srgbClr val="002060"/>
                </a:solidFill>
              </a:rPr>
              <a:t>making it easier to model inputs that have strongly negative, neutral, and strongly positive values.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</a:rPr>
              <a:t> Otherwise like the Sigmoid function.</a:t>
            </a: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2050" name="AutoShape 2" descr="Sigmoid or logistic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5714" name="Picture 2" descr="TanH or hyperbolic tangent activation fun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428742"/>
            <a:ext cx="3429024" cy="2786082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TanH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528638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Vanishing gradient—</a:t>
            </a:r>
            <a:r>
              <a:rPr lang="en-IN" sz="2000" dirty="0">
                <a:solidFill>
                  <a:srgbClr val="002060"/>
                </a:solidFill>
                <a:latin typeface="Cambria" pitchFamily="18" charset="0"/>
              </a:rPr>
              <a:t>for very high or very low values of X, there is almost no change to the prediction, causing a vanishing gradient problem. This can result in the network refusing to learn further, or being too slow to reach an accurate prediction.</a:t>
            </a: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Computationally expensive</a:t>
            </a:r>
          </a:p>
        </p:txBody>
      </p:sp>
      <p:sp>
        <p:nvSpPr>
          <p:cNvPr id="2050" name="AutoShape 2" descr="Sigmoid or logistic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5714" name="Picture 2" descr="TanH or hyperbolic tangent activation fun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428742"/>
            <a:ext cx="3429024" cy="2786082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ReLU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52863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Computationally efficient—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allows the network to converge very quickly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 Non-linear—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although it looks like a linear function, 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ReLU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has a derivative function and allows for 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backpropagation</a:t>
            </a: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2050" name="AutoShape 2" descr="Sigmoid or logistic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810" name="AutoShape 2" descr="ReLU (Rectified Linear Unit)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9812" name="Picture 4" descr="ReLU (Rectified Linear Unit) activation fun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500180"/>
            <a:ext cx="3429024" cy="2857500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ReLU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28742"/>
            <a:ext cx="52863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</a:rPr>
              <a:t> The Dying </a:t>
            </a:r>
            <a:r>
              <a:rPr lang="en-IN" sz="2400" b="1" dirty="0" err="1">
                <a:solidFill>
                  <a:srgbClr val="002060"/>
                </a:solidFill>
              </a:rPr>
              <a:t>ReLU</a:t>
            </a:r>
            <a:r>
              <a:rPr lang="en-IN" sz="2400" b="1" dirty="0">
                <a:solidFill>
                  <a:srgbClr val="002060"/>
                </a:solidFill>
              </a:rPr>
              <a:t> problem—</a:t>
            </a:r>
            <a:r>
              <a:rPr lang="en-IN" sz="2400" dirty="0">
                <a:solidFill>
                  <a:srgbClr val="002060"/>
                </a:solidFill>
              </a:rPr>
              <a:t>when inputs approach zero, or are negative, the gradient of the function becomes zero, the network cannot perform </a:t>
            </a:r>
            <a:r>
              <a:rPr lang="en-IN" sz="2400" dirty="0" err="1">
                <a:solidFill>
                  <a:srgbClr val="002060"/>
                </a:solidFill>
              </a:rPr>
              <a:t>backpropagation</a:t>
            </a:r>
            <a:r>
              <a:rPr lang="en-IN" sz="2400" dirty="0">
                <a:solidFill>
                  <a:srgbClr val="002060"/>
                </a:solidFill>
              </a:rPr>
              <a:t> and cannot learn.</a:t>
            </a:r>
          </a:p>
        </p:txBody>
      </p:sp>
      <p:sp>
        <p:nvSpPr>
          <p:cNvPr id="2050" name="AutoShape 2" descr="Sigmoid or logistic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810" name="AutoShape 2" descr="ReLU (Rectified Linear Unit)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9812" name="Picture 4" descr="ReLU (Rectified Linear Unit) activation fun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500180"/>
            <a:ext cx="3429024" cy="2857500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Leaky </a:t>
            </a:r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ReLU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Function</a:t>
            </a:r>
          </a:p>
        </p:txBody>
      </p:sp>
      <p:sp>
        <p:nvSpPr>
          <p:cNvPr id="2050" name="AutoShape 2" descr="Sigmoid or logistic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810" name="AutoShape 2" descr="ReLU (Rectified Linear Unit)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954" name="AutoShape 2" descr="Leaky ReLU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5956" name="Picture 4" descr="Leaky ReLU activation fun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500180"/>
            <a:ext cx="3429024" cy="2857500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0" y="1428742"/>
            <a:ext cx="52863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</a:rPr>
              <a:t> Prevents dying </a:t>
            </a:r>
            <a:r>
              <a:rPr lang="en-IN" sz="2400" b="1" dirty="0" err="1">
                <a:solidFill>
                  <a:srgbClr val="002060"/>
                </a:solidFill>
              </a:rPr>
              <a:t>ReLU</a:t>
            </a:r>
            <a:r>
              <a:rPr lang="en-IN" sz="2400" b="1" dirty="0">
                <a:solidFill>
                  <a:srgbClr val="002060"/>
                </a:solidFill>
              </a:rPr>
              <a:t> problem— </a:t>
            </a:r>
            <a:r>
              <a:rPr lang="en-IN" sz="2400" dirty="0">
                <a:solidFill>
                  <a:srgbClr val="002060"/>
                </a:solidFill>
              </a:rPr>
              <a:t>this variation of </a:t>
            </a:r>
            <a:r>
              <a:rPr lang="en-IN" sz="2400" dirty="0" err="1">
                <a:solidFill>
                  <a:srgbClr val="002060"/>
                </a:solidFill>
              </a:rPr>
              <a:t>ReLU</a:t>
            </a:r>
            <a:r>
              <a:rPr lang="en-IN" sz="2400" dirty="0">
                <a:solidFill>
                  <a:srgbClr val="002060"/>
                </a:solidFill>
              </a:rPr>
              <a:t> has a small positive slope in the negative area, so it does enable </a:t>
            </a:r>
            <a:r>
              <a:rPr lang="en-IN" sz="2400" dirty="0" err="1">
                <a:solidFill>
                  <a:srgbClr val="002060"/>
                </a:solidFill>
              </a:rPr>
              <a:t>backpropagation</a:t>
            </a:r>
            <a:r>
              <a:rPr lang="en-IN" sz="2400" dirty="0">
                <a:solidFill>
                  <a:srgbClr val="002060"/>
                </a:solidFill>
              </a:rPr>
              <a:t>, even for negative input values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</a:rPr>
              <a:t> Otherwise like </a:t>
            </a:r>
            <a:r>
              <a:rPr lang="en-IN" sz="2400" dirty="0" err="1">
                <a:solidFill>
                  <a:srgbClr val="002060"/>
                </a:solidFill>
              </a:rPr>
              <a:t>ReLU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Leaky </a:t>
            </a:r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ReLU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Function</a:t>
            </a:r>
          </a:p>
        </p:txBody>
      </p:sp>
      <p:sp>
        <p:nvSpPr>
          <p:cNvPr id="2050" name="AutoShape 2" descr="Sigmoid or logistic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810" name="AutoShape 2" descr="ReLU (Rectified Linear Unit)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1428742"/>
            <a:ext cx="5214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sz="2400" b="1" dirty="0">
                <a:solidFill>
                  <a:srgbClr val="002060"/>
                </a:solidFill>
                <a:latin typeface="Cambria" pitchFamily="18" charset="0"/>
              </a:rPr>
              <a:t>Results not consistent—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leaky </a:t>
            </a:r>
            <a:r>
              <a:rPr lang="en-IN" sz="2400" dirty="0" err="1">
                <a:solidFill>
                  <a:srgbClr val="002060"/>
                </a:solidFill>
                <a:latin typeface="Cambria" pitchFamily="18" charset="0"/>
              </a:rPr>
              <a:t>ReLU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does not provide consistent predictions for negative input values.</a:t>
            </a:r>
            <a:endParaRPr lang="en-IN" dirty="0">
              <a:solidFill>
                <a:srgbClr val="002060"/>
              </a:solidFill>
              <a:latin typeface="Cambria" pitchFamily="18" charset="0"/>
            </a:endParaRPr>
          </a:p>
        </p:txBody>
      </p:sp>
      <p:pic>
        <p:nvPicPr>
          <p:cNvPr id="9" name="Picture 4" descr="Leaky ReLU activation fun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643056"/>
            <a:ext cx="3429024" cy="2857500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Softmax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Function</a:t>
            </a:r>
          </a:p>
        </p:txBody>
      </p:sp>
      <p:sp>
        <p:nvSpPr>
          <p:cNvPr id="2050" name="AutoShape 2" descr="Sigmoid or logistic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810" name="AutoShape 2" descr="ReLU (Rectified Linear Unit)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954" name="AutoShape 2" descr="Leaky ReLU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0" y="1428742"/>
            <a:ext cx="90011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</a:rPr>
              <a:t> Able to handle multiple classes</a:t>
            </a:r>
            <a:r>
              <a:rPr lang="en-IN" sz="2400" dirty="0">
                <a:solidFill>
                  <a:srgbClr val="002060"/>
                </a:solidFill>
              </a:rPr>
              <a:t> only one class in other activation functions—normalizes the outputs for each class between 0 and 1, and divides by their sum, giving the probability of the input value being in a specific class.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</a:rPr>
              <a:t>Useful for output neurons</a:t>
            </a:r>
            <a:r>
              <a:rPr lang="en-IN" sz="2400" dirty="0">
                <a:solidFill>
                  <a:srgbClr val="002060"/>
                </a:solidFill>
              </a:rPr>
              <a:t>—typically </a:t>
            </a:r>
            <a:r>
              <a:rPr lang="en-IN" sz="2400" dirty="0" err="1">
                <a:solidFill>
                  <a:srgbClr val="002060"/>
                </a:solidFill>
              </a:rPr>
              <a:t>Softmax</a:t>
            </a:r>
            <a:r>
              <a:rPr lang="en-IN" sz="2400" dirty="0">
                <a:solidFill>
                  <a:srgbClr val="002060"/>
                </a:solidFill>
              </a:rPr>
              <a:t> is used only for the output layer, for neural networks that need to classify inputs into multiple categories.</a:t>
            </a: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3431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Feedforward</a:t>
            </a: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Neural Network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  <a:endParaRPr lang="en-US" sz="26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88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Feedforward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Neural Network </a:t>
            </a:r>
          </a:p>
        </p:txBody>
      </p:sp>
      <p:sp>
        <p:nvSpPr>
          <p:cNvPr id="2050" name="AutoShape 2" descr="Sigmoid or logistic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810" name="AutoShape 2" descr="ReLU (Rectified Linear Unit)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954" name="AutoShape 2" descr="Leaky ReLU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0" y="1428742"/>
            <a:ext cx="90011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dirty="0">
                <a:solidFill>
                  <a:srgbClr val="002060"/>
                </a:solidFill>
              </a:rPr>
              <a:t>Also called as </a:t>
            </a:r>
            <a:r>
              <a:rPr lang="en-IN" sz="2400" b="1" dirty="0">
                <a:solidFill>
                  <a:srgbClr val="002060"/>
                </a:solidFill>
              </a:rPr>
              <a:t>Multi-layer </a:t>
            </a:r>
            <a:r>
              <a:rPr lang="en-IN" sz="2400" b="1" dirty="0" err="1">
                <a:solidFill>
                  <a:srgbClr val="002060"/>
                </a:solidFill>
              </a:rPr>
              <a:t>Perceptron</a:t>
            </a:r>
            <a:endParaRPr lang="en-IN" sz="2400" b="1" dirty="0">
              <a:solidFill>
                <a:srgbClr val="002060"/>
              </a:solidFill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</a:rPr>
              <a:t> A multilayer </a:t>
            </a:r>
            <a:r>
              <a:rPr lang="en-IN" sz="2400" dirty="0" err="1">
                <a:solidFill>
                  <a:srgbClr val="002060"/>
                </a:solidFill>
              </a:rPr>
              <a:t>perceptron</a:t>
            </a:r>
            <a:r>
              <a:rPr lang="en-IN" sz="2400" dirty="0">
                <a:solidFill>
                  <a:srgbClr val="002060"/>
                </a:solidFill>
              </a:rPr>
              <a:t> (MLP) is a group of </a:t>
            </a:r>
            <a:r>
              <a:rPr lang="en-IN" sz="2400" dirty="0" err="1">
                <a:solidFill>
                  <a:srgbClr val="002060"/>
                </a:solidFill>
              </a:rPr>
              <a:t>perceptrons</a:t>
            </a:r>
            <a:r>
              <a:rPr lang="en-IN" sz="2400" dirty="0">
                <a:solidFill>
                  <a:srgbClr val="002060"/>
                </a:solidFill>
              </a:rPr>
              <a:t>, organized in multiple layers, that can accurately answer complex questions. 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</a:rPr>
              <a:t> Each </a:t>
            </a:r>
            <a:r>
              <a:rPr lang="en-IN" sz="2400" dirty="0" err="1">
                <a:solidFill>
                  <a:srgbClr val="002060"/>
                </a:solidFill>
              </a:rPr>
              <a:t>perceptron</a:t>
            </a:r>
            <a:r>
              <a:rPr lang="en-IN" sz="2400" dirty="0">
                <a:solidFill>
                  <a:srgbClr val="002060"/>
                </a:solidFill>
              </a:rPr>
              <a:t> in the first layer sends signals to all the </a:t>
            </a:r>
            <a:r>
              <a:rPr lang="en-IN" sz="2400" dirty="0" err="1">
                <a:solidFill>
                  <a:srgbClr val="002060"/>
                </a:solidFill>
              </a:rPr>
              <a:t>perceptrons</a:t>
            </a:r>
            <a:r>
              <a:rPr lang="en-IN" sz="2400" dirty="0">
                <a:solidFill>
                  <a:srgbClr val="002060"/>
                </a:solidFill>
              </a:rPr>
              <a:t> in the second layer, and so on. An MLP contains an input layer, at least one hidden layer, and an output layer.</a:t>
            </a: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0" y="1419622"/>
            <a:ext cx="3744416" cy="3312367"/>
          </a:xfrm>
        </p:spPr>
        <p:txBody>
          <a:bodyPr vert="horz" lIns="0" tIns="45720" rIns="0" bIns="45720" rtlCol="0">
            <a:normAutofit/>
          </a:bodyPr>
          <a:lstStyle/>
          <a:p>
            <a:pPr marL="0" indent="0" algn="just" defTabSz="914400">
              <a:spcBef>
                <a:spcPts val="1000"/>
              </a:spcBef>
              <a:spcAft>
                <a:spcPts val="1200"/>
              </a:spcAft>
              <a:buNone/>
              <a:defRPr/>
            </a:pPr>
            <a:r>
              <a:rPr lang="en-US" altLang="en-US" sz="1800" dirty="0"/>
              <a:t>Signals “move” via electrochemical signals</a:t>
            </a:r>
          </a:p>
          <a:p>
            <a:pPr marL="0" indent="0" algn="just" defTabSz="914400">
              <a:spcBef>
                <a:spcPts val="1000"/>
              </a:spcBef>
              <a:spcAft>
                <a:spcPts val="1200"/>
              </a:spcAft>
              <a:buNone/>
              <a:defRPr/>
            </a:pPr>
            <a:r>
              <a:rPr lang="en-US" altLang="en-US" sz="1800" dirty="0"/>
              <a:t>The synapses release a chemical transmitter – the sum of which can cause a “</a:t>
            </a:r>
            <a:r>
              <a:rPr lang="en-US" altLang="en-US" sz="1800" dirty="0">
                <a:solidFill>
                  <a:srgbClr val="C00000"/>
                </a:solidFill>
              </a:rPr>
              <a:t>threshold</a:t>
            </a:r>
            <a:r>
              <a:rPr lang="en-US" altLang="en-US" sz="1800" dirty="0"/>
              <a:t>” to be reached – causing the neuron to “</a:t>
            </a:r>
            <a:r>
              <a:rPr lang="en-US" altLang="en-US" sz="1800" dirty="0">
                <a:solidFill>
                  <a:srgbClr val="C00000"/>
                </a:solidFill>
              </a:rPr>
              <a:t>fire</a:t>
            </a:r>
            <a:r>
              <a:rPr lang="en-US" altLang="en-US" sz="1800" dirty="0"/>
              <a:t>”</a:t>
            </a:r>
          </a:p>
          <a:p>
            <a:pPr marL="0" indent="0" algn="just" defTabSz="914400">
              <a:spcBef>
                <a:spcPts val="1000"/>
              </a:spcBef>
              <a:spcAft>
                <a:spcPts val="1200"/>
              </a:spcAft>
              <a:buNone/>
              <a:defRPr/>
            </a:pPr>
            <a:r>
              <a:rPr lang="en-US" altLang="en-US" sz="1800" dirty="0"/>
              <a:t>Synapses can be </a:t>
            </a:r>
            <a:r>
              <a:rPr lang="en-US" altLang="en-US" sz="1800" dirty="0">
                <a:solidFill>
                  <a:srgbClr val="C00000"/>
                </a:solidFill>
              </a:rPr>
              <a:t>inhibitory</a:t>
            </a:r>
            <a:r>
              <a:rPr lang="en-US" altLang="en-US" sz="1800" dirty="0"/>
              <a:t> or </a:t>
            </a:r>
            <a:r>
              <a:rPr lang="en-US" altLang="en-US" sz="1800" dirty="0">
                <a:solidFill>
                  <a:srgbClr val="C00000"/>
                </a:solidFill>
              </a:rPr>
              <a:t>excitatory</a:t>
            </a:r>
          </a:p>
          <a:p>
            <a:pPr indent="-228600" defTabSz="914400">
              <a:spcBef>
                <a:spcPts val="1000"/>
              </a:spcBef>
              <a:spcAft>
                <a:spcPts val="1200"/>
              </a:spcAft>
              <a:defRPr/>
            </a:pPr>
            <a:endParaRPr lang="en-US" altLang="en-US" dirty="0"/>
          </a:p>
          <a:p>
            <a:pPr lvl="0" indent="-228600" defTabSz="914400" fontAlgn="base">
              <a:spcBef>
                <a:spcPts val="1000"/>
              </a:spcBef>
              <a:spcAft>
                <a:spcPct val="0"/>
              </a:spcAft>
            </a:pPr>
            <a:endParaRPr lang="en-US" altLang="en-US" dirty="0">
              <a:sym typeface="Wingdings" panose="05000000000000000000" pitchFamily="2" charset="2"/>
            </a:endParaRPr>
          </a:p>
          <a:p>
            <a:pPr marL="0" indent="-228600" defTabSz="914400">
              <a:spcBef>
                <a:spcPts val="1000"/>
              </a:spcBef>
              <a:spcAft>
                <a:spcPts val="1200"/>
              </a:spcAft>
              <a:defRPr/>
            </a:pPr>
            <a:endParaRPr lang="en-US" altLang="en-US" dirty="0"/>
          </a:p>
          <a:p>
            <a:pPr indent="-228600" defTabSz="914400">
              <a:spcBef>
                <a:spcPts val="1000"/>
              </a:spcBef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92070" y="197961"/>
            <a:ext cx="3635896" cy="1087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700" b="1" spc="-50" dirty="0"/>
              <a:t>Biological Neurons </a:t>
            </a:r>
          </a:p>
        </p:txBody>
      </p:sp>
      <p:pic>
        <p:nvPicPr>
          <p:cNvPr id="10" name="Picture 9" descr="cel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" y="1110934"/>
            <a:ext cx="4456541" cy="2724056"/>
          </a:xfrm>
          <a:prstGeom prst="rect">
            <a:avLst/>
          </a:prstGeom>
        </p:spPr>
      </p:pic>
      <p:sp>
        <p:nvSpPr>
          <p:cNvPr id="131076" name="AutoShape 4" descr="Biological Neural Ne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1078" name="AutoShape 6" descr="Biological Neural Ne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FNN Architecture </a:t>
            </a:r>
          </a:p>
        </p:txBody>
      </p:sp>
      <p:sp>
        <p:nvSpPr>
          <p:cNvPr id="2050" name="AutoShape 2" descr="Sigmoid or logistic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810" name="AutoShape 2" descr="ReLU (Rectified Linear Unit)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954" name="AutoShape 2" descr="Leaky ReLU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14282" y="1428742"/>
            <a:ext cx="15708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leftmost layer in this network is called the </a:t>
            </a:r>
            <a:r>
              <a:rPr lang="en-US" b="1" dirty="0"/>
              <a:t>input layer, </a:t>
            </a:r>
          </a:p>
        </p:txBody>
      </p:sp>
      <p:pic>
        <p:nvPicPr>
          <p:cNvPr id="12" name="Picture 11" descr="pi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1571618"/>
            <a:ext cx="5077534" cy="22767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286644" y="1428742"/>
            <a:ext cx="18573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rightmost or </a:t>
            </a:r>
            <a:r>
              <a:rPr lang="en-US" b="1" dirty="0"/>
              <a:t>output layer</a:t>
            </a:r>
            <a:r>
              <a:rPr lang="en-US" dirty="0"/>
              <a:t> contains the </a:t>
            </a:r>
            <a:r>
              <a:rPr lang="en-US" i="1" dirty="0"/>
              <a:t>output neurons</a:t>
            </a:r>
            <a:r>
              <a:rPr lang="en-US" dirty="0"/>
              <a:t>, or, as in this case, a single output neuron.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714480" y="3786196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middle layer is called a </a:t>
            </a:r>
            <a:r>
              <a:rPr lang="en-US" b="1" dirty="0"/>
              <a:t>hidden layer</a:t>
            </a:r>
            <a:r>
              <a:rPr lang="en-US" dirty="0"/>
              <a:t>, since the neurons in this layer are neither inputs nor outputs.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Training FNN </a:t>
            </a:r>
          </a:p>
        </p:txBody>
      </p:sp>
      <p:sp>
        <p:nvSpPr>
          <p:cNvPr id="2050" name="AutoShape 2" descr="Sigmoid or logistic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810" name="AutoShape 2" descr="ReLU (Rectified Linear Unit)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954" name="AutoShape 2" descr="Leaky ReLU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0" y="1428742"/>
            <a:ext cx="900115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dirty="0">
                <a:solidFill>
                  <a:srgbClr val="002060"/>
                </a:solidFill>
              </a:rPr>
              <a:t>Training a neural network basically means calibrating all of the “</a:t>
            </a:r>
            <a:r>
              <a:rPr lang="en-IN" sz="2400" b="1" dirty="0">
                <a:solidFill>
                  <a:srgbClr val="002060"/>
                </a:solidFill>
              </a:rPr>
              <a:t>weights</a:t>
            </a:r>
            <a:r>
              <a:rPr lang="en-IN" sz="2400" dirty="0">
                <a:solidFill>
                  <a:srgbClr val="002060"/>
                </a:solidFill>
              </a:rPr>
              <a:t>” by repeating two key steps:</a:t>
            </a:r>
          </a:p>
          <a:p>
            <a:pPr marL="714375" indent="-357188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</a:rPr>
              <a:t>forward propagation</a:t>
            </a:r>
          </a:p>
          <a:p>
            <a:pPr marL="714375" indent="-357188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</a:rPr>
              <a:t>back propagation</a:t>
            </a: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33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Training FNN </a:t>
            </a:r>
          </a:p>
        </p:txBody>
      </p:sp>
      <p:sp>
        <p:nvSpPr>
          <p:cNvPr id="2050" name="AutoShape 2" descr="Sigmoid or logistic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810" name="AutoShape 2" descr="ReLU (Rectified Linear Unit)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954" name="AutoShape 2" descr="Leaky ReLU activation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0" y="1428742"/>
            <a:ext cx="900115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dirty="0">
                <a:solidFill>
                  <a:srgbClr val="002060"/>
                </a:solidFill>
              </a:rPr>
              <a:t>In </a:t>
            </a:r>
            <a:r>
              <a:rPr lang="en-IN" sz="2400" b="1" dirty="0">
                <a:solidFill>
                  <a:srgbClr val="002060"/>
                </a:solidFill>
              </a:rPr>
              <a:t>forward propagation</a:t>
            </a:r>
            <a:r>
              <a:rPr lang="en-IN" sz="2400" dirty="0">
                <a:solidFill>
                  <a:srgbClr val="002060"/>
                </a:solidFill>
              </a:rPr>
              <a:t>, we apply a set of weights to the input data and calculate an output. For the first forward propagation, the set of weights is selected randomly.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</a:rPr>
              <a:t> In </a:t>
            </a:r>
            <a:r>
              <a:rPr lang="en-IN" sz="2400" b="1" dirty="0">
                <a:solidFill>
                  <a:srgbClr val="002060"/>
                </a:solidFill>
              </a:rPr>
              <a:t>back propagation</a:t>
            </a:r>
            <a:r>
              <a:rPr lang="en-IN" sz="2400" dirty="0">
                <a:solidFill>
                  <a:srgbClr val="002060"/>
                </a:solidFill>
              </a:rPr>
              <a:t>, we measure the margin of error of the output and adjust the weights accordingly to decrease the error.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</a:rPr>
              <a:t> Neural networks repeat both forward and back propagation until the weights are calibrated to accurately predict an output.</a:t>
            </a:r>
          </a:p>
          <a:p>
            <a:pPr algn="just">
              <a:spcAft>
                <a:spcPts val="600"/>
              </a:spcAft>
            </a:pP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3431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Backpropagation</a:t>
            </a: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887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1142990"/>
            <a:ext cx="5429288" cy="3262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844" y="1428742"/>
            <a:ext cx="1500198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en-IN" dirty="0">
                <a:solidFill>
                  <a:srgbClr val="002060"/>
                </a:solidFill>
                <a:latin typeface="Cambria" pitchFamily="18" charset="0"/>
              </a:rPr>
              <a:t>With two feature input, weights and bias values</a:t>
            </a:r>
          </a:p>
        </p:txBody>
      </p:sp>
    </p:spTree>
    <p:extLst>
      <p:ext uri="{BB962C8B-B14F-4D97-AF65-F5344CB8AC3E}">
        <p14:creationId xmlns:p14="http://schemas.microsoft.com/office/powerpoint/2010/main" val="33503596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75"/>
            <a:ext cx="9001155" cy="32861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net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h1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 = w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1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 * i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1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 + w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2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 * i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2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 + b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1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 * 1</a:t>
            </a:r>
          </a:p>
          <a:p>
            <a:pPr>
              <a:buFont typeface="Wingdings" pitchFamily="2" charset="2"/>
              <a:buChar char="Ø"/>
            </a:pP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net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h1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 = 0.15 * 0.05 + 0.2 * 0.1 + 0.32 * 1 = 0.3775</a:t>
            </a:r>
          </a:p>
          <a:p>
            <a:pPr>
              <a:buFont typeface="Wingdings" pitchFamily="2" charset="2"/>
              <a:buChar char="Ø"/>
            </a:pP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Passing net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h1 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through sigmoid function, gives the output of h1, out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h1</a:t>
            </a:r>
          </a:p>
          <a:p>
            <a:endParaRPr lang="en-IN" sz="2100" baseline="-25000" dirty="0"/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8515350" cy="642938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en-IN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Forward Pass – Hidden Layer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571750"/>
            <a:ext cx="4243388" cy="500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92" y="3293269"/>
            <a:ext cx="4306588" cy="1042988"/>
          </a:xfrm>
          <a:prstGeom prst="rect">
            <a:avLst/>
          </a:prstGeom>
        </p:spPr>
      </p:pic>
      <p:grpSp>
        <p:nvGrpSpPr>
          <p:cNvPr id="7" name="Group 13">
            <a:extLst>
              <a:ext uri="{FF2B5EF4-FFF2-40B4-BE49-F238E27FC236}">
                <a16:creationId xmlns:a16="http://schemas.microsoft.com/office/drawing/2014/main" id="{4500E13A-F979-4ACF-A3C2-D3AD2BEB26F4}"/>
              </a:ext>
            </a:extLst>
          </p:cNvPr>
          <p:cNvGrpSpPr/>
          <p:nvPr/>
        </p:nvGrpSpPr>
        <p:grpSpPr>
          <a:xfrm>
            <a:off x="6500826" y="2714624"/>
            <a:ext cx="1500198" cy="1117708"/>
            <a:chOff x="8442434" y="4154214"/>
            <a:chExt cx="1324304" cy="10878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46B047D-1EDA-4462-99B0-E3B69643780F}"/>
                </a:ext>
              </a:extLst>
            </p:cNvPr>
            <p:cNvSpPr/>
            <p:nvPr/>
          </p:nvSpPr>
          <p:spPr>
            <a:xfrm>
              <a:off x="8505497" y="4154214"/>
              <a:ext cx="1261241" cy="10878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614ADD-2255-4118-8B6A-C13A4E40BE30}"/>
                </a:ext>
              </a:extLst>
            </p:cNvPr>
            <p:cNvCxnSpPr>
              <a:cxnSpLocks/>
              <a:stCxn id="4" idx="0"/>
              <a:endCxn id="4" idx="4"/>
            </p:cNvCxnSpPr>
            <p:nvPr/>
          </p:nvCxnSpPr>
          <p:spPr>
            <a:xfrm>
              <a:off x="9136118" y="4154214"/>
              <a:ext cx="0" cy="108782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C39EE5-B537-4D00-BB4D-47084C7267BE}"/>
                </a:ext>
              </a:extLst>
            </p:cNvPr>
            <p:cNvSpPr txBox="1"/>
            <p:nvPr/>
          </p:nvSpPr>
          <p:spPr>
            <a:xfrm>
              <a:off x="8442434" y="4525034"/>
              <a:ext cx="691027" cy="3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  net</a:t>
              </a:r>
              <a:r>
                <a:rPr lang="en-IN" baseline="-25000" dirty="0"/>
                <a:t>h1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B56148-1A33-4099-A409-928D51CB927E}"/>
                </a:ext>
              </a:extLst>
            </p:cNvPr>
            <p:cNvSpPr txBox="1"/>
            <p:nvPr/>
          </p:nvSpPr>
          <p:spPr>
            <a:xfrm>
              <a:off x="9067001" y="4527993"/>
              <a:ext cx="691027" cy="3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  out</a:t>
              </a:r>
              <a:r>
                <a:rPr lang="en-IN" baseline="-25000" dirty="0"/>
                <a:t>h1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9504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75"/>
            <a:ext cx="9001155" cy="32861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net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o1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 = w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5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 * out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h1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 + w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6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 * out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h2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 + b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2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 * 1</a:t>
            </a:r>
          </a:p>
          <a:p>
            <a:pPr>
              <a:buFont typeface="Wingdings" pitchFamily="2" charset="2"/>
              <a:buChar char="Ø"/>
            </a:pP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net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o1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 = 0.4 * 0.593269992 + 0.45 * 0.596884378 + 0.6 * 1 = 1.105905967</a:t>
            </a:r>
          </a:p>
          <a:p>
            <a:pPr>
              <a:buFont typeface="Wingdings" pitchFamily="2" charset="2"/>
              <a:buChar char="Ø"/>
            </a:pP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Passing net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o1 </a:t>
            </a:r>
            <a:r>
              <a:rPr lang="en-IN" sz="2100" dirty="0">
                <a:solidFill>
                  <a:srgbClr val="002060"/>
                </a:solidFill>
                <a:latin typeface="Cambria" pitchFamily="18" charset="0"/>
              </a:rPr>
              <a:t>through sigmoid function, gives the output of o1, out</a:t>
            </a:r>
            <a:r>
              <a:rPr lang="en-IN" sz="2100" baseline="-25000" dirty="0">
                <a:solidFill>
                  <a:srgbClr val="002060"/>
                </a:solidFill>
                <a:latin typeface="Cambria" pitchFamily="18" charset="0"/>
              </a:rPr>
              <a:t>o1</a:t>
            </a:r>
          </a:p>
          <a:p>
            <a:endParaRPr lang="en-IN" sz="2100" baseline="-25000" dirty="0"/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8515350" cy="642938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en-IN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Forward Pass – Output Layer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4500E13A-F979-4ACF-A3C2-D3AD2BEB26F4}"/>
              </a:ext>
            </a:extLst>
          </p:cNvPr>
          <p:cNvGrpSpPr/>
          <p:nvPr/>
        </p:nvGrpSpPr>
        <p:grpSpPr>
          <a:xfrm>
            <a:off x="6500826" y="2714624"/>
            <a:ext cx="1500198" cy="1117708"/>
            <a:chOff x="8442434" y="4154214"/>
            <a:chExt cx="1324304" cy="10878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46B047D-1EDA-4462-99B0-E3B69643780F}"/>
                </a:ext>
              </a:extLst>
            </p:cNvPr>
            <p:cNvSpPr/>
            <p:nvPr/>
          </p:nvSpPr>
          <p:spPr>
            <a:xfrm>
              <a:off x="8505497" y="4154214"/>
              <a:ext cx="1261241" cy="10878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614ADD-2255-4118-8B6A-C13A4E40BE30}"/>
                </a:ext>
              </a:extLst>
            </p:cNvPr>
            <p:cNvCxnSpPr>
              <a:cxnSpLocks/>
              <a:stCxn id="4" idx="0"/>
              <a:endCxn id="4" idx="4"/>
            </p:cNvCxnSpPr>
            <p:nvPr/>
          </p:nvCxnSpPr>
          <p:spPr>
            <a:xfrm>
              <a:off x="9136118" y="4154214"/>
              <a:ext cx="0" cy="108782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C39EE5-B537-4D00-BB4D-47084C7267BE}"/>
                </a:ext>
              </a:extLst>
            </p:cNvPr>
            <p:cNvSpPr txBox="1"/>
            <p:nvPr/>
          </p:nvSpPr>
          <p:spPr>
            <a:xfrm>
              <a:off x="8442434" y="4525034"/>
              <a:ext cx="691027" cy="3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  net</a:t>
              </a:r>
              <a:r>
                <a:rPr lang="en-IN" baseline="-25000" dirty="0"/>
                <a:t>o1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B56148-1A33-4099-A409-928D51CB927E}"/>
                </a:ext>
              </a:extLst>
            </p:cNvPr>
            <p:cNvSpPr txBox="1"/>
            <p:nvPr/>
          </p:nvSpPr>
          <p:spPr>
            <a:xfrm>
              <a:off x="9067001" y="4527993"/>
              <a:ext cx="691027" cy="3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  out</a:t>
              </a:r>
              <a:r>
                <a:rPr lang="en-IN" baseline="-25000" dirty="0"/>
                <a:t>o1</a:t>
              </a:r>
            </a:p>
          </p:txBody>
        </p:sp>
      </p:grpSp>
      <p:pic>
        <p:nvPicPr>
          <p:cNvPr id="13" name="Picture 12" descr="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571750"/>
            <a:ext cx="4357718" cy="642942"/>
          </a:xfrm>
          <a:prstGeom prst="rect">
            <a:avLst/>
          </a:prstGeom>
        </p:spPr>
      </p:pic>
      <p:pic>
        <p:nvPicPr>
          <p:cNvPr id="14" name="Picture 13" descr="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3" y="3357568"/>
            <a:ext cx="4357717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50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9715"/>
            <a:ext cx="9144000" cy="3903785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sz="1800" dirty="0">
                <a:solidFill>
                  <a:srgbClr val="002060"/>
                </a:solidFill>
                <a:latin typeface="Cambria" pitchFamily="18" charset="0"/>
              </a:rPr>
              <a:t>Calculate the total error for each output neuron using the squared error function and sum them to get the total error:</a:t>
            </a:r>
          </a:p>
          <a:p>
            <a:pPr algn="just">
              <a:buNone/>
            </a:pPr>
            <a:endParaRPr lang="en-IN" dirty="0">
              <a:solidFill>
                <a:srgbClr val="002060"/>
              </a:solidFill>
              <a:latin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1800" dirty="0">
                <a:solidFill>
                  <a:srgbClr val="002060"/>
                </a:solidFill>
                <a:latin typeface="Cambria" pitchFamily="18" charset="0"/>
              </a:rPr>
              <a:t>Note: </a:t>
            </a:r>
            <a:r>
              <a:rPr lang="en-US" sz="1800" dirty="0">
                <a:solidFill>
                  <a:srgbClr val="002060"/>
                </a:solidFill>
                <a:latin typeface="Cambria" pitchFamily="18" charset="0"/>
              </a:rPr>
              <a:t>The ½ is included so that exponent is cancelled when we differentiate later on. The result is eventually multiplied by a learning rate anyway so it doesn’t matter that we introduce a constant here</a:t>
            </a:r>
            <a:endParaRPr lang="en-IN" sz="1800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500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Calculating the total Error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928808"/>
            <a:ext cx="3791376" cy="54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3286130"/>
            <a:ext cx="7061597" cy="500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3786196"/>
            <a:ext cx="2258269" cy="39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131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D22015-65BE-4F4D-A908-7A41EB073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587" y="2063115"/>
            <a:ext cx="7104349" cy="1017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47C962-2117-451E-90DA-45BA90B913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144000" cy="642938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en-IN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Total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7304"/>
            <a:ext cx="914400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The total error for the neural network is the sum of theses errors:</a:t>
            </a:r>
          </a:p>
        </p:txBody>
      </p:sp>
    </p:spTree>
    <p:extLst>
      <p:ext uri="{BB962C8B-B14F-4D97-AF65-F5344CB8AC3E}">
        <p14:creationId xmlns:p14="http://schemas.microsoft.com/office/powerpoint/2010/main" val="28058921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813"/>
            <a:ext cx="9144000" cy="4191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Backward Pass- Actual Learning</a:t>
            </a:r>
          </a:p>
        </p:txBody>
      </p:sp>
      <p:pic>
        <p:nvPicPr>
          <p:cNvPr id="6147" name="Picture 3" descr="w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78" y="-73818"/>
            <a:ext cx="128588" cy="7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9" y="2467640"/>
            <a:ext cx="3643337" cy="659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2928940"/>
            <a:ext cx="3714776" cy="14433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357304"/>
            <a:ext cx="9144000" cy="15465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Now consider weight w</a:t>
            </a:r>
            <a:r>
              <a:rPr lang="en-IN" sz="2400" baseline="-25000" dirty="0">
                <a:solidFill>
                  <a:srgbClr val="002060"/>
                </a:solidFill>
                <a:latin typeface="Cambria" pitchFamily="18" charset="0"/>
              </a:rPr>
              <a:t>5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.  We want how much change in w</a:t>
            </a:r>
            <a:r>
              <a:rPr lang="en-IN" sz="2400" baseline="-25000" dirty="0">
                <a:solidFill>
                  <a:srgbClr val="002060"/>
                </a:solidFill>
                <a:latin typeface="Cambria" pitchFamily="18" charset="0"/>
              </a:rPr>
              <a:t>5</a:t>
            </a: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, affects the total error term</a:t>
            </a:r>
          </a:p>
          <a:p>
            <a:pPr algn="just"/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itchFamily="18" charset="0"/>
              </a:rPr>
              <a:t>  By applying the chain rule, we get: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714612" y="1785932"/>
          <a:ext cx="665166" cy="69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7" name="Equation" r:id="rId6" imgW="330120" imgH="342720" progId="Equation.3">
                  <p:embed/>
                </p:oleObj>
              </mc:Choice>
              <mc:Fallback>
                <p:oleObj name="Equation" r:id="rId6" imgW="33012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1785932"/>
                        <a:ext cx="665166" cy="690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36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1347614"/>
            <a:ext cx="5256584" cy="3312367"/>
          </a:xfrm>
        </p:spPr>
        <p:txBody>
          <a:bodyPr vert="horz" lIns="0" tIns="45720" rIns="0" bIns="45720" rtlCol="0">
            <a:normAutofit/>
          </a:bodyPr>
          <a:lstStyle/>
          <a:p>
            <a:pPr marL="0" indent="0" algn="just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800" dirty="0"/>
              <a:t>Computer algorithms that mimic the biological structures of human brain are formally called </a:t>
            </a:r>
            <a:r>
              <a:rPr lang="en-US" altLang="en-US" sz="1800" b="1" dirty="0"/>
              <a:t>Artificial Neural Networks (ANN).</a:t>
            </a:r>
          </a:p>
          <a:p>
            <a:pPr marL="0" indent="0" algn="just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800" dirty="0"/>
              <a:t>Massively parallel, distributed system, made up of simple processing units (neurons)</a:t>
            </a:r>
          </a:p>
          <a:p>
            <a:pPr marL="0" indent="0" algn="just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800" dirty="0"/>
              <a:t>Synaptic connection strengths among neurons are used to store the acquired knowledge</a:t>
            </a:r>
          </a:p>
          <a:p>
            <a:pPr marL="0" indent="0" algn="just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800" dirty="0"/>
              <a:t>Knowledge is acquired by the network from its environment through a learning process</a:t>
            </a:r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Char char="Ø"/>
              <a:defRPr/>
            </a:pPr>
            <a:endParaRPr lang="en-US" altLang="en-US" dirty="0"/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lvl="0" defTabSz="914400" fontAlgn="base">
              <a:spcAft>
                <a:spcPct val="0"/>
              </a:spcAft>
              <a:buFont typeface="Calibri" panose="020F0502020204030204" pitchFamily="34" charset="0"/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defTabSz="914400">
              <a:spcBef>
                <a:spcPct val="0"/>
              </a:spcBef>
              <a:buFont typeface="Calibri" panose="020F0502020204030204" pitchFamily="34" charset="0"/>
              <a:buChar char="Ø"/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09030" y="195486"/>
            <a:ext cx="4776787" cy="1087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7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Artificial Neural Networks </a:t>
            </a:r>
          </a:p>
        </p:txBody>
      </p:sp>
      <p:pic>
        <p:nvPicPr>
          <p:cNvPr id="5" name="Picture 4" descr="Close up of a molecular model">
            <a:extLst>
              <a:ext uri="{FF2B5EF4-FFF2-40B4-BE49-F238E27FC236}">
                <a16:creationId xmlns:a16="http://schemas.microsoft.com/office/drawing/2014/main" id="{A4D03F58-D0C6-4C0E-93C1-AFAC4E7AE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07" r="4483" b="-2"/>
          <a:stretch/>
        </p:blipFill>
        <p:spPr>
          <a:xfrm>
            <a:off x="20" y="-9096"/>
            <a:ext cx="3490702" cy="51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09" y="1142990"/>
            <a:ext cx="3857625" cy="671513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B2FA34-054A-4466-9564-6F55DB3E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47" y="2141894"/>
            <a:ext cx="7708106" cy="478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AC9F3-6FBC-4F9B-A158-EEC784DA1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19" y="2763465"/>
            <a:ext cx="7700963" cy="557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C80A7-763E-42D1-A078-3258EA3C4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47" y="3504142"/>
            <a:ext cx="7665244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505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DB72E6-5F44-4CC5-AB4C-7D7A866E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000246"/>
            <a:ext cx="8260434" cy="1182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A09437-898E-4CF9-A43F-7CBDB3DD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509" y="945917"/>
            <a:ext cx="3857625" cy="671513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4C15C6-7282-4D38-BE44-6709BFE82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357568"/>
            <a:ext cx="6429420" cy="40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6FBD39-C9E5-4F4E-93C1-E730D9E4C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3714758"/>
            <a:ext cx="6429420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552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357304"/>
            <a:ext cx="4407694" cy="471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7407275" cy="271463"/>
          </a:xfrm>
          <a:prstGeom prst="rect">
            <a:avLst/>
          </a:prstGeom>
        </p:spPr>
        <p:txBody>
          <a:bodyPr lIns="68580" tIns="34290" rIns="68580" bIns="34290">
            <a:normAutofit fontScale="90000"/>
          </a:bodyPr>
          <a:lstStyle/>
          <a:p>
            <a:r>
              <a:rPr lang="en-IN" dirty="0"/>
              <a:t>Derivative of sigmoid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1857370"/>
            <a:ext cx="4572032" cy="279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5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91630"/>
            <a:ext cx="7920880" cy="3214019"/>
          </a:xfrm>
        </p:spPr>
        <p:txBody>
          <a:bodyPr vert="horz" lIns="0" tIns="45720" rIns="0" bIns="45720" rtlCol="0">
            <a:normAutofit/>
          </a:bodyPr>
          <a:lstStyle/>
          <a:p>
            <a:pPr marL="0" indent="0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000" b="1" dirty="0"/>
              <a:t>Learning from examples </a:t>
            </a:r>
            <a:r>
              <a:rPr lang="en-US" altLang="en-US" sz="2000" dirty="0"/>
              <a:t>– labeled or unlabeled </a:t>
            </a: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000" b="1" dirty="0"/>
              <a:t>Adaptivity</a:t>
            </a:r>
            <a:r>
              <a:rPr lang="en-US" altLang="en-US" sz="2000" dirty="0"/>
              <a:t> – changing the connection strengths to learn things </a:t>
            </a: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000" b="1" dirty="0"/>
              <a:t>Non-linearity</a:t>
            </a:r>
            <a:r>
              <a:rPr lang="en-US" altLang="en-US" sz="2000" dirty="0"/>
              <a:t> – the non-linear activation functions are essential </a:t>
            </a: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000" b="1" dirty="0"/>
              <a:t>Fault tolerance </a:t>
            </a:r>
            <a:r>
              <a:rPr lang="en-US" altLang="en-US" sz="2000" dirty="0"/>
              <a:t>– if one of the neurons or connections is damaged, the whole network still works quite well </a:t>
            </a:r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lvl="0" defTabSz="914400" fontAlgn="base">
              <a:spcAft>
                <a:spcPct val="0"/>
              </a:spcAft>
              <a:buFont typeface="Calibri" panose="020F0502020204030204" pitchFamily="34" charset="0"/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defTabSz="914400">
              <a:spcBef>
                <a:spcPct val="0"/>
              </a:spcBef>
              <a:buFont typeface="Calibri" panose="020F0502020204030204" pitchFamily="34" charset="0"/>
              <a:buChar char="Ø"/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4313"/>
            <a:ext cx="5064125" cy="1089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b="1" spc="-50" dirty="0">
                <a:solidFill>
                  <a:schemeClr val="accent2"/>
                </a:solidFill>
              </a:rPr>
              <a:t>Properties of ANN </a:t>
            </a: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91630"/>
            <a:ext cx="8568952" cy="4234656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 algn="just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800" b="1" dirty="0"/>
              <a:t>McCulloch</a:t>
            </a:r>
            <a:r>
              <a:rPr lang="en-US" altLang="en-US" sz="1800" dirty="0"/>
              <a:t> </a:t>
            </a:r>
            <a:r>
              <a:rPr lang="en-US" altLang="en-US" sz="1800" b="1" dirty="0"/>
              <a:t>&amp; Pitts</a:t>
            </a:r>
            <a:r>
              <a:rPr lang="en-US" altLang="en-US" sz="1800" dirty="0"/>
              <a:t> (</a:t>
            </a:r>
            <a:r>
              <a:rPr lang="en-US" altLang="en-US" sz="1800" b="1" dirty="0"/>
              <a:t>1943</a:t>
            </a:r>
            <a:r>
              <a:rPr lang="en-US" altLang="en-US" sz="1800" dirty="0"/>
              <a:t>) are generally recognized as the designers of the first neural network</a:t>
            </a:r>
          </a:p>
          <a:p>
            <a:pPr marL="0" indent="0" algn="just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800" dirty="0"/>
              <a:t>Many of their ideas still used today (e.g. many simple units combine to give increased computational power and the idea of a threshold)</a:t>
            </a:r>
          </a:p>
          <a:p>
            <a:pPr marL="0" indent="0" algn="just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800" b="1" dirty="0"/>
              <a:t>Hebb (1949) </a:t>
            </a:r>
            <a:r>
              <a:rPr lang="en-US" altLang="en-US" sz="1800" dirty="0"/>
              <a:t>developed the first learning rule (on the premise that if two neurons were active at the same time the strength between them should be increased)</a:t>
            </a:r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Char char="Ø"/>
              <a:defRPr/>
            </a:pPr>
            <a:endParaRPr lang="en-US" altLang="en-US" dirty="0"/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lvl="0" defTabSz="914400" fontAlgn="base">
              <a:spcAft>
                <a:spcPct val="0"/>
              </a:spcAft>
              <a:buFont typeface="Calibri" panose="020F0502020204030204" pitchFamily="34" charset="0"/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defTabSz="914400">
              <a:spcBef>
                <a:spcPct val="0"/>
              </a:spcBef>
              <a:buFont typeface="Calibri" panose="020F0502020204030204" pitchFamily="34" charset="0"/>
              <a:buChar char="Ø"/>
              <a:defRPr/>
            </a:pPr>
            <a:endParaRPr lang="en-US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C53CEE-17FE-43BC-8B45-AD1886359B0B}"/>
              </a:ext>
            </a:extLst>
          </p:cNvPr>
          <p:cNvSpPr txBox="1">
            <a:spLocks/>
          </p:cNvSpPr>
          <p:nvPr/>
        </p:nvSpPr>
        <p:spPr>
          <a:xfrm>
            <a:off x="0" y="214313"/>
            <a:ext cx="5064125" cy="1089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4800" b="1" spc="-50" dirty="0">
                <a:solidFill>
                  <a:schemeClr val="accent2"/>
                </a:solidFill>
              </a:rPr>
              <a:t>History of ANN </a:t>
            </a: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91630"/>
            <a:ext cx="8568952" cy="4234656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 algn="just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800" dirty="0"/>
              <a:t>During the 50’s and 60’s many researchers worked on the perceptron amidst great excitement.</a:t>
            </a:r>
          </a:p>
          <a:p>
            <a:pPr marL="0" indent="0" algn="just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800" dirty="0"/>
              <a:t>1969 saw the death of neural network research for about 15 years – Minsky &amp; </a:t>
            </a:r>
            <a:r>
              <a:rPr lang="en-US" altLang="en-US" sz="1800" dirty="0" err="1"/>
              <a:t>Papert</a:t>
            </a:r>
            <a:endParaRPr lang="en-US" altLang="en-US" sz="1800" dirty="0"/>
          </a:p>
          <a:p>
            <a:pPr marL="0" indent="0" algn="just" defTabSz="91440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800" dirty="0"/>
              <a:t>Only in the mid 80’s (Parker and </a:t>
            </a:r>
            <a:r>
              <a:rPr lang="en-US" altLang="en-US" sz="1800" dirty="0" err="1"/>
              <a:t>LeCun</a:t>
            </a:r>
            <a:r>
              <a:rPr lang="en-US" altLang="en-US" sz="1800" dirty="0"/>
              <a:t>) interest was revived (in fact </a:t>
            </a:r>
            <a:r>
              <a:rPr lang="en-US" altLang="en-US" sz="1800" dirty="0" err="1"/>
              <a:t>Werbos</a:t>
            </a:r>
            <a:r>
              <a:rPr lang="en-US" altLang="en-US" sz="1800" dirty="0"/>
              <a:t> discovered algorithm in 1974)</a:t>
            </a:r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lvl="0" defTabSz="914400" fontAlgn="base">
              <a:spcAft>
                <a:spcPct val="0"/>
              </a:spcAft>
              <a:buFont typeface="Calibri" panose="020F0502020204030204" pitchFamily="34" charset="0"/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0" indent="0" defTabSz="914400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 defTabSz="914400">
              <a:spcBef>
                <a:spcPct val="0"/>
              </a:spcBef>
              <a:buFont typeface="Calibri" panose="020F0502020204030204" pitchFamily="34" charset="0"/>
              <a:buChar char="Ø"/>
              <a:defRPr/>
            </a:pPr>
            <a:endParaRPr lang="en-US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06A8B2-4CCE-41F6-941E-0B22BF85F66F}"/>
              </a:ext>
            </a:extLst>
          </p:cNvPr>
          <p:cNvSpPr txBox="1">
            <a:spLocks/>
          </p:cNvSpPr>
          <p:nvPr/>
        </p:nvSpPr>
        <p:spPr>
          <a:xfrm>
            <a:off x="0" y="214313"/>
            <a:ext cx="5064125" cy="1089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4800" b="1" spc="-50" dirty="0">
                <a:solidFill>
                  <a:schemeClr val="accent2"/>
                </a:solidFill>
              </a:rPr>
              <a:t>History of ANN </a:t>
            </a: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8260</TotalTime>
  <Words>4271</Words>
  <Application>Microsoft Office PowerPoint</Application>
  <PresentationFormat>On-screen Show (16:9)</PresentationFormat>
  <Paragraphs>476</Paragraphs>
  <Slides>62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Cambria</vt:lpstr>
      <vt:lpstr>Courier New</vt:lpstr>
      <vt:lpstr>Wingdings</vt:lpstr>
      <vt:lpstr>Retrospect</vt:lpstr>
      <vt:lpstr>Equation</vt:lpstr>
      <vt:lpstr>PowerPoint Presentation</vt:lpstr>
      <vt:lpstr>Biological Neural Networks </vt:lpstr>
      <vt:lpstr>Biological Neural Networks </vt:lpstr>
      <vt:lpstr>Biological Neurons </vt:lpstr>
      <vt:lpstr>Biological Neurons </vt:lpstr>
      <vt:lpstr>Artificial Neural Networks </vt:lpstr>
      <vt:lpstr>Properties of ANN </vt:lpstr>
      <vt:lpstr>PowerPoint Presentation</vt:lpstr>
      <vt:lpstr>PowerPoint Presentation</vt:lpstr>
      <vt:lpstr>PowerPoint Presentation</vt:lpstr>
      <vt:lpstr>First ANN </vt:lpstr>
      <vt:lpstr>First ANN </vt:lpstr>
      <vt:lpstr>First ANN </vt:lpstr>
      <vt:lpstr>First ANN </vt:lpstr>
      <vt:lpstr>First ANN </vt:lpstr>
      <vt:lpstr>PowerPoint Presentation</vt:lpstr>
      <vt:lpstr>Perceptron Learning Model</vt:lpstr>
      <vt:lpstr>Perceptron Learning Model</vt:lpstr>
      <vt:lpstr>Perceptron Learning Model</vt:lpstr>
      <vt:lpstr>Why Bias?</vt:lpstr>
      <vt:lpstr>Why Bias?</vt:lpstr>
      <vt:lpstr>PowerPoint Presentation</vt:lpstr>
      <vt:lpstr>Perceptron Limitation</vt:lpstr>
      <vt:lpstr>Perceptron Limitation</vt:lpstr>
      <vt:lpstr>Sigmoid Neuron</vt:lpstr>
      <vt:lpstr>Similarity b/w Perceptron &amp; Sigmoid Neuron</vt:lpstr>
      <vt:lpstr>Algebraic Form of Sigmoid &amp; Perceptron Functions</vt:lpstr>
      <vt:lpstr>PowerPoint Presentation</vt:lpstr>
      <vt:lpstr>Activation Functions</vt:lpstr>
      <vt:lpstr>Activation Functions</vt:lpstr>
      <vt:lpstr>Activation Functions</vt:lpstr>
      <vt:lpstr>Step-wise Activation Function</vt:lpstr>
      <vt:lpstr>Linear Activation Function</vt:lpstr>
      <vt:lpstr>Linear Activation Function</vt:lpstr>
      <vt:lpstr>PowerPoint Presentation</vt:lpstr>
      <vt:lpstr>Non-Linear Activation Function</vt:lpstr>
      <vt:lpstr>Non-Linear Activation Function</vt:lpstr>
      <vt:lpstr>Common Non-Linear Activation Functions</vt:lpstr>
      <vt:lpstr>Sigmoid Function</vt:lpstr>
      <vt:lpstr>Disadvantages of Sigmoid Function</vt:lpstr>
      <vt:lpstr>TanH Function</vt:lpstr>
      <vt:lpstr>TanH Function</vt:lpstr>
      <vt:lpstr>ReLU Function</vt:lpstr>
      <vt:lpstr>ReLU Function</vt:lpstr>
      <vt:lpstr>Leaky ReLU Function</vt:lpstr>
      <vt:lpstr>Leaky ReLU Function</vt:lpstr>
      <vt:lpstr>Softmax Function</vt:lpstr>
      <vt:lpstr>PowerPoint Presentation</vt:lpstr>
      <vt:lpstr>Feedforward Neural Network </vt:lpstr>
      <vt:lpstr>FNN Architecture </vt:lpstr>
      <vt:lpstr>Training FNN </vt:lpstr>
      <vt:lpstr>Training FNN </vt:lpstr>
      <vt:lpstr>PowerPoint Presentation</vt:lpstr>
      <vt:lpstr>PowerPoint Presentation</vt:lpstr>
      <vt:lpstr>Forward Pass – Hidden Layer</vt:lpstr>
      <vt:lpstr>Forward Pass – Output Layer</vt:lpstr>
      <vt:lpstr>Calculating the total Error</vt:lpstr>
      <vt:lpstr>Total Error</vt:lpstr>
      <vt:lpstr>Backward Pass- Actual Learning</vt:lpstr>
      <vt:lpstr>PowerPoint Presentation</vt:lpstr>
      <vt:lpstr>PowerPoint Presentation</vt:lpstr>
      <vt:lpstr>Derivative of sigmoid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Deepika Pantola</cp:lastModifiedBy>
  <cp:revision>575</cp:revision>
  <dcterms:created xsi:type="dcterms:W3CDTF">2019-01-21T09:33:03Z</dcterms:created>
  <dcterms:modified xsi:type="dcterms:W3CDTF">2022-03-14T08:01:25Z</dcterms:modified>
</cp:coreProperties>
</file>