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7"/>
  </p:notesMasterIdLst>
  <p:sldIdLst>
    <p:sldId id="292" r:id="rId5"/>
    <p:sldId id="1305" r:id="rId6"/>
    <p:sldId id="352" r:id="rId7"/>
    <p:sldId id="1300" r:id="rId8"/>
    <p:sldId id="1284" r:id="rId9"/>
    <p:sldId id="1285" r:id="rId10"/>
    <p:sldId id="1286" r:id="rId11"/>
    <p:sldId id="1287" r:id="rId12"/>
    <p:sldId id="1292" r:id="rId13"/>
    <p:sldId id="1306" r:id="rId14"/>
    <p:sldId id="1307" r:id="rId15"/>
    <p:sldId id="1293" r:id="rId16"/>
    <p:sldId id="1308" r:id="rId17"/>
    <p:sldId id="1294" r:id="rId18"/>
    <p:sldId id="1309" r:id="rId19"/>
    <p:sldId id="1295" r:id="rId20"/>
    <p:sldId id="1310" r:id="rId21"/>
    <p:sldId id="1311" r:id="rId22"/>
    <p:sldId id="1296" r:id="rId23"/>
    <p:sldId id="1297" r:id="rId24"/>
    <p:sldId id="1288" r:id="rId25"/>
    <p:sldId id="1249" r:id="rId26"/>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62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Arshitha</a:t>
            </a:r>
            <a:r>
              <a:rPr lang="en-US" sz="1100" b="0" i="0" u="none" strike="noStrike" cap="none" dirty="0">
                <a:solidFill>
                  <a:schemeClr val="tx1"/>
                </a:solidFill>
                <a:latin typeface="Arial"/>
                <a:ea typeface="Arial"/>
                <a:cs typeface="Arial"/>
                <a:sym typeface="Arial"/>
              </a:rPr>
              <a:t> J</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au960221104026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F1C65038-01B4-48DA-B7EE-6B7F6C4728F6}"/>
              </a:ext>
            </a:extLst>
          </p:cNvPr>
          <p:cNvPicPr>
            <a:picLocks noChangeAspect="1"/>
          </p:cNvPicPr>
          <p:nvPr/>
        </p:nvPicPr>
        <p:blipFill>
          <a:blip r:embed="rId2"/>
          <a:stretch>
            <a:fillRect/>
          </a:stretch>
        </p:blipFill>
        <p:spPr>
          <a:xfrm>
            <a:off x="1043491" y="1173971"/>
            <a:ext cx="7412019" cy="3356387"/>
          </a:xfrm>
          <a:prstGeom prst="rect">
            <a:avLst/>
          </a:prstGeom>
        </p:spPr>
      </p:pic>
    </p:spTree>
    <p:extLst>
      <p:ext uri="{BB962C8B-B14F-4D97-AF65-F5344CB8AC3E}">
        <p14:creationId xmlns:p14="http://schemas.microsoft.com/office/powerpoint/2010/main" val="232097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BC18599-FF7C-493F-9A79-A5DF17DB549A}"/>
              </a:ext>
            </a:extLst>
          </p:cNvPr>
          <p:cNvPicPr>
            <a:picLocks noChangeAspect="1"/>
          </p:cNvPicPr>
          <p:nvPr/>
        </p:nvPicPr>
        <p:blipFill>
          <a:blip r:embed="rId2"/>
          <a:stretch>
            <a:fillRect/>
          </a:stretch>
        </p:blipFill>
        <p:spPr>
          <a:xfrm>
            <a:off x="871369" y="1065075"/>
            <a:ext cx="7594899" cy="3808208"/>
          </a:xfrm>
          <a:prstGeom prst="rect">
            <a:avLst/>
          </a:prstGeom>
        </p:spPr>
      </p:pic>
    </p:spTree>
    <p:extLst>
      <p:ext uri="{BB962C8B-B14F-4D97-AF65-F5344CB8AC3E}">
        <p14:creationId xmlns:p14="http://schemas.microsoft.com/office/powerpoint/2010/main" val="320260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Service-Page</a:t>
            </a:r>
          </a:p>
        </p:txBody>
      </p:sp>
      <p:pic>
        <p:nvPicPr>
          <p:cNvPr id="6" name="Picture 5">
            <a:extLst>
              <a:ext uri="{FF2B5EF4-FFF2-40B4-BE49-F238E27FC236}">
                <a16:creationId xmlns:a16="http://schemas.microsoft.com/office/drawing/2014/main" id="{05BBCF77-E8D7-48E0-B33E-93F1CA4117A6}"/>
              </a:ext>
            </a:extLst>
          </p:cNvPr>
          <p:cNvPicPr>
            <a:picLocks noChangeAspect="1"/>
          </p:cNvPicPr>
          <p:nvPr/>
        </p:nvPicPr>
        <p:blipFill>
          <a:blip r:embed="rId2"/>
          <a:stretch>
            <a:fillRect/>
          </a:stretch>
        </p:blipFill>
        <p:spPr>
          <a:xfrm>
            <a:off x="1204856" y="1267649"/>
            <a:ext cx="6572923" cy="358229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Service-Page</a:t>
            </a:r>
          </a:p>
        </p:txBody>
      </p:sp>
      <p:pic>
        <p:nvPicPr>
          <p:cNvPr id="4" name="Picture 3">
            <a:extLst>
              <a:ext uri="{FF2B5EF4-FFF2-40B4-BE49-F238E27FC236}">
                <a16:creationId xmlns:a16="http://schemas.microsoft.com/office/drawing/2014/main" id="{D5990EC8-7F21-4123-8455-BE22CC137F6E}"/>
              </a:ext>
            </a:extLst>
          </p:cNvPr>
          <p:cNvPicPr>
            <a:picLocks noChangeAspect="1"/>
          </p:cNvPicPr>
          <p:nvPr/>
        </p:nvPicPr>
        <p:blipFill>
          <a:blip r:embed="rId2"/>
          <a:stretch>
            <a:fillRect/>
          </a:stretch>
        </p:blipFill>
        <p:spPr>
          <a:xfrm>
            <a:off x="822735" y="1267649"/>
            <a:ext cx="7498080" cy="3559526"/>
          </a:xfrm>
          <a:prstGeom prst="rect">
            <a:avLst/>
          </a:prstGeom>
        </p:spPr>
      </p:pic>
    </p:spTree>
    <p:extLst>
      <p:ext uri="{BB962C8B-B14F-4D97-AF65-F5344CB8AC3E}">
        <p14:creationId xmlns:p14="http://schemas.microsoft.com/office/powerpoint/2010/main" val="398379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Car-Page</a:t>
            </a:r>
          </a:p>
        </p:txBody>
      </p:sp>
      <p:pic>
        <p:nvPicPr>
          <p:cNvPr id="4" name="Picture 3">
            <a:extLst>
              <a:ext uri="{FF2B5EF4-FFF2-40B4-BE49-F238E27FC236}">
                <a16:creationId xmlns:a16="http://schemas.microsoft.com/office/drawing/2014/main" id="{70877C2C-18FD-41F6-BDE3-B425447571F2}"/>
              </a:ext>
            </a:extLst>
          </p:cNvPr>
          <p:cNvPicPr>
            <a:picLocks noChangeAspect="1"/>
          </p:cNvPicPr>
          <p:nvPr/>
        </p:nvPicPr>
        <p:blipFill>
          <a:blip r:embed="rId2"/>
          <a:stretch>
            <a:fillRect/>
          </a:stretch>
        </p:blipFill>
        <p:spPr>
          <a:xfrm>
            <a:off x="1096830" y="1183341"/>
            <a:ext cx="7418160" cy="357153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Login-Page</a:t>
            </a:r>
          </a:p>
        </p:txBody>
      </p:sp>
      <p:pic>
        <p:nvPicPr>
          <p:cNvPr id="5" name="Picture 4">
            <a:extLst>
              <a:ext uri="{FF2B5EF4-FFF2-40B4-BE49-F238E27FC236}">
                <a16:creationId xmlns:a16="http://schemas.microsoft.com/office/drawing/2014/main" id="{C3B22BA8-5616-4285-90DE-8C78E51F3B84}"/>
              </a:ext>
            </a:extLst>
          </p:cNvPr>
          <p:cNvPicPr>
            <a:picLocks noChangeAspect="1"/>
          </p:cNvPicPr>
          <p:nvPr/>
        </p:nvPicPr>
        <p:blipFill>
          <a:blip r:embed="rId2"/>
          <a:stretch>
            <a:fillRect/>
          </a:stretch>
        </p:blipFill>
        <p:spPr>
          <a:xfrm>
            <a:off x="1065007" y="1267649"/>
            <a:ext cx="7201482" cy="3594807"/>
          </a:xfrm>
          <a:prstGeom prst="rect">
            <a:avLst/>
          </a:prstGeom>
        </p:spPr>
      </p:pic>
    </p:spTree>
    <p:extLst>
      <p:ext uri="{BB962C8B-B14F-4D97-AF65-F5344CB8AC3E}">
        <p14:creationId xmlns:p14="http://schemas.microsoft.com/office/powerpoint/2010/main" val="419230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Register-Page</a:t>
            </a:r>
          </a:p>
        </p:txBody>
      </p:sp>
      <p:pic>
        <p:nvPicPr>
          <p:cNvPr id="4" name="Picture 3">
            <a:extLst>
              <a:ext uri="{FF2B5EF4-FFF2-40B4-BE49-F238E27FC236}">
                <a16:creationId xmlns:a16="http://schemas.microsoft.com/office/drawing/2014/main" id="{96A02461-C4A4-49B9-9ADE-EAC66A1C9568}"/>
              </a:ext>
            </a:extLst>
          </p:cNvPr>
          <p:cNvPicPr>
            <a:picLocks noChangeAspect="1"/>
          </p:cNvPicPr>
          <p:nvPr/>
        </p:nvPicPr>
        <p:blipFill>
          <a:blip r:embed="rId2"/>
          <a:stretch>
            <a:fillRect/>
          </a:stretch>
        </p:blipFill>
        <p:spPr>
          <a:xfrm>
            <a:off x="1015835" y="1267649"/>
            <a:ext cx="7111879" cy="361457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Dashboard-Page</a:t>
            </a:r>
          </a:p>
        </p:txBody>
      </p:sp>
      <p:pic>
        <p:nvPicPr>
          <p:cNvPr id="4" name="Picture 3">
            <a:extLst>
              <a:ext uri="{FF2B5EF4-FFF2-40B4-BE49-F238E27FC236}">
                <a16:creationId xmlns:a16="http://schemas.microsoft.com/office/drawing/2014/main" id="{4ACD5F7B-65D6-4D71-88A9-C8D6A07F9A38}"/>
              </a:ext>
            </a:extLst>
          </p:cNvPr>
          <p:cNvPicPr>
            <a:picLocks noChangeAspect="1"/>
          </p:cNvPicPr>
          <p:nvPr/>
        </p:nvPicPr>
        <p:blipFill>
          <a:blip r:embed="rId2"/>
          <a:stretch>
            <a:fillRect/>
          </a:stretch>
        </p:blipFill>
        <p:spPr>
          <a:xfrm>
            <a:off x="1318124" y="1267649"/>
            <a:ext cx="7196866" cy="3454958"/>
          </a:xfrm>
          <a:prstGeom prst="rect">
            <a:avLst/>
          </a:prstGeom>
        </p:spPr>
      </p:pic>
    </p:spTree>
    <p:extLst>
      <p:ext uri="{BB962C8B-B14F-4D97-AF65-F5344CB8AC3E}">
        <p14:creationId xmlns:p14="http://schemas.microsoft.com/office/powerpoint/2010/main" val="130476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About-Page</a:t>
            </a:r>
          </a:p>
        </p:txBody>
      </p:sp>
      <p:pic>
        <p:nvPicPr>
          <p:cNvPr id="4" name="Picture 3">
            <a:extLst>
              <a:ext uri="{FF2B5EF4-FFF2-40B4-BE49-F238E27FC236}">
                <a16:creationId xmlns:a16="http://schemas.microsoft.com/office/drawing/2014/main" id="{52C726D2-119C-4FDE-A98C-E4750FD5C3EA}"/>
              </a:ext>
            </a:extLst>
          </p:cNvPr>
          <p:cNvPicPr>
            <a:picLocks noChangeAspect="1"/>
          </p:cNvPicPr>
          <p:nvPr/>
        </p:nvPicPr>
        <p:blipFill>
          <a:blip r:embed="rId2"/>
          <a:stretch>
            <a:fillRect/>
          </a:stretch>
        </p:blipFill>
        <p:spPr>
          <a:xfrm>
            <a:off x="1253041" y="1267649"/>
            <a:ext cx="6637468" cy="3406639"/>
          </a:xfrm>
          <a:prstGeom prst="rect">
            <a:avLst/>
          </a:prstGeom>
        </p:spPr>
      </p:pic>
    </p:spTree>
    <p:extLst>
      <p:ext uri="{BB962C8B-B14F-4D97-AF65-F5344CB8AC3E}">
        <p14:creationId xmlns:p14="http://schemas.microsoft.com/office/powerpoint/2010/main" val="2654831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Contact-Page</a:t>
            </a:r>
          </a:p>
        </p:txBody>
      </p:sp>
      <p:pic>
        <p:nvPicPr>
          <p:cNvPr id="4" name="Picture 3">
            <a:extLst>
              <a:ext uri="{FF2B5EF4-FFF2-40B4-BE49-F238E27FC236}">
                <a16:creationId xmlns:a16="http://schemas.microsoft.com/office/drawing/2014/main" id="{C06A9C09-E0B9-4686-BFA3-8DE8DBD55568}"/>
              </a:ext>
            </a:extLst>
          </p:cNvPr>
          <p:cNvPicPr>
            <a:picLocks noChangeAspect="1"/>
          </p:cNvPicPr>
          <p:nvPr/>
        </p:nvPicPr>
        <p:blipFill>
          <a:blip r:embed="rId2"/>
          <a:stretch>
            <a:fillRect/>
          </a:stretch>
        </p:blipFill>
        <p:spPr>
          <a:xfrm>
            <a:off x="1161825" y="1160072"/>
            <a:ext cx="7143077" cy="365760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433552" y="1284890"/>
            <a:ext cx="8127124" cy="2462213"/>
          </a:xfrm>
          <a:prstGeom prst="rect">
            <a:avLst/>
          </a:prstGeom>
          <a:noFill/>
        </p:spPr>
        <p:txBody>
          <a:bodyPr wrap="square" rtlCol="0">
            <a:spAutoFit/>
          </a:bodyPr>
          <a:lstStyle/>
          <a:p>
            <a:pPr marL="342900" indent="-342900" algn="just">
              <a:buFont typeface="Wingdings" pitchFamily="2" charset="2"/>
              <a:buChar char="v"/>
            </a:pPr>
            <a:r>
              <a:rPr lang="en-US" dirty="0"/>
              <a:t>Implement a feature allowing users to rate and review their rental experiences, providing valuable feedback to both other users and administrators.</a:t>
            </a:r>
          </a:p>
          <a:p>
            <a:pPr marL="342900" indent="-342900" algn="just">
              <a:buFont typeface="Wingdings" pitchFamily="2" charset="2"/>
              <a:buChar char="v"/>
            </a:pPr>
            <a:r>
              <a:rPr lang="en-US" dirty="0"/>
              <a:t>Enhance the search functionality by adding advanced filters such as car features, specifications, and user preferences to help users find their desired vehicles more efficiently.</a:t>
            </a:r>
          </a:p>
          <a:p>
            <a:pPr marL="342900" indent="-342900" algn="just">
              <a:buFont typeface="Wingdings" pitchFamily="2" charset="2"/>
              <a:buChar char="v"/>
            </a:pPr>
            <a:r>
              <a:rPr lang="en-US" dirty="0"/>
              <a:t>Introduce a notification system to alert users about upcoming reservations, important updates, or special promotions, enhancing communication and user engagement.</a:t>
            </a:r>
          </a:p>
          <a:p>
            <a:pPr marL="342900" indent="-342900" algn="just">
              <a:buFont typeface="Wingdings" pitchFamily="2" charset="2"/>
              <a:buChar char="v"/>
            </a:pPr>
            <a:r>
              <a:rPr lang="en-US" dirty="0"/>
              <a:t>Integrate a secure payment gateway to support various payment methods like </a:t>
            </a:r>
            <a:r>
              <a:rPr lang="en-US" dirty="0" err="1"/>
              <a:t>Gpay</a:t>
            </a:r>
            <a:r>
              <a:rPr lang="en-US" dirty="0"/>
              <a:t>, </a:t>
            </a:r>
            <a:r>
              <a:rPr lang="en-US" dirty="0" err="1"/>
              <a:t>PhonePe</a:t>
            </a:r>
            <a:r>
              <a:rPr lang="en-US" dirty="0"/>
              <a:t>, Net Banking, offering users convenience and flexibility during the booking and payment process.</a:t>
            </a:r>
          </a:p>
          <a:p>
            <a:pPr marL="342900" indent="-342900" algn="just">
              <a:buFont typeface="Wingdings" pitchFamily="2" charset="2"/>
              <a:buChar char="v"/>
            </a:pPr>
            <a:r>
              <a:rPr lang="en-US" dirty="0"/>
              <a:t>Expand the application's services by incorporating additional features such as car maintenance scheduling, roadside assistance booking, or even partnerships with local businesses for additional amenities or services.</a:t>
            </a:r>
          </a:p>
        </p:txBody>
      </p:sp>
    </p:spTree>
    <p:extLst>
      <p:ext uri="{BB962C8B-B14F-4D97-AF65-F5344CB8AC3E}">
        <p14:creationId xmlns:p14="http://schemas.microsoft.com/office/powerpoint/2010/main" val="1323128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E4CA6B13-28A8-454D-B481-F5BEFE0D86F2}"/>
              </a:ext>
            </a:extLst>
          </p:cNvPr>
          <p:cNvSpPr txBox="1"/>
          <p:nvPr/>
        </p:nvSpPr>
        <p:spPr>
          <a:xfrm>
            <a:off x="580913" y="1172584"/>
            <a:ext cx="8186569" cy="1815882"/>
          </a:xfrm>
          <a:prstGeom prst="rect">
            <a:avLst/>
          </a:prstGeom>
          <a:noFill/>
        </p:spPr>
        <p:txBody>
          <a:bodyPr wrap="square" rtlCol="0">
            <a:spAutoFit/>
          </a:bodyPr>
          <a:lstStyle/>
          <a:p>
            <a:pPr algn="just"/>
            <a:r>
              <a:rPr lang="en-US" dirty="0">
                <a:solidFill>
                  <a:schemeClr val="tx1"/>
                </a:solidFill>
                <a:latin typeface="Arial" panose="020B0604020202020204" pitchFamily="34" charset="0"/>
                <a:cs typeface="Arial" panose="020B0604020202020204" pitchFamily="34" charset="0"/>
              </a:rPr>
              <a:t>T</a:t>
            </a:r>
            <a:r>
              <a:rPr lang="en-US" b="0" i="0" dirty="0">
                <a:solidFill>
                  <a:schemeClr val="tx1"/>
                </a:solidFill>
                <a:effectLst/>
                <a:latin typeface="Arial" panose="020B0604020202020204" pitchFamily="34" charset="0"/>
                <a:cs typeface="Arial" panose="020B0604020202020204" pitchFamily="34" charset="0"/>
              </a:rPr>
              <a:t>he "Car Rental Application" successfully addresses the challenges of the car rental industry by providing a user-friendly platform for seamless browsing, reservation, and management. With its robust backend powered by Django and intuitive frontend interface, the application enhances user experience while ensuring data security and integrity. The project's adaptability and scalability lay a strong foundation for future enhancements and integrations. Overall, the implementation of comprehensive testing, successful deployment, and ongoing maintenance reaffirms the application's reliability and efficiency, making it a valuable asset for both users and rental agencies in the ever-evolving landscape of car rental services.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p:cNvSpPr txBox="1"/>
          <p:nvPr/>
        </p:nvSpPr>
        <p:spPr>
          <a:xfrm>
            <a:off x="323193" y="1261241"/>
            <a:ext cx="8442435" cy="2462213"/>
          </a:xfrm>
          <a:prstGeom prst="rect">
            <a:avLst/>
          </a:prstGeom>
          <a:noFill/>
        </p:spPr>
        <p:txBody>
          <a:bodyPr wrap="square" rtlCol="0">
            <a:spAutoFit/>
          </a:bodyPr>
          <a:lstStyle/>
          <a:p>
            <a:pPr algn="just"/>
            <a:r>
              <a:rPr lang="en-US" dirty="0"/>
              <a:t>The project introduces a sophisticated car rental application developed with </a:t>
            </a:r>
            <a:r>
              <a:rPr lang="en-US" dirty="0" err="1"/>
              <a:t>Django</a:t>
            </a:r>
            <a:r>
              <a:rPr lang="en-US" dirty="0"/>
              <a:t> framework, HTML, CSS, Python, Bootstrap, and JavaScript. It offers a wide range of templates for a comprehensive user experience, including dashboard, login, register, car details, search, cars, account, about, home, and services. Customers can effortlessly browse, reserve, and manage vehicles, with integrated login and registration ensuring secure access. Bootstrap ensures responsive design for various devices, while JavaScript enhances interactivity with features like real-time search and interactive car details. Administrators benefit from a versatile dashboard for efficient management of listings, accounts, and bookings. Leveraging </a:t>
            </a:r>
            <a:r>
              <a:rPr lang="en-US" dirty="0" err="1"/>
              <a:t>Django's</a:t>
            </a:r>
            <a:r>
              <a:rPr lang="en-US" dirty="0"/>
              <a:t> architecture and modern web technologies, the application delivers a user-friendly, scalable, and feature-rich solution for the car rental industry.</a:t>
            </a:r>
          </a:p>
          <a:p>
            <a:br>
              <a:rPr lang="en-US" dirty="0"/>
            </a:b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25669" y="1198178"/>
            <a:ext cx="8142890" cy="1815882"/>
          </a:xfrm>
          <a:prstGeom prst="rect">
            <a:avLst/>
          </a:prstGeom>
          <a:noFill/>
        </p:spPr>
        <p:txBody>
          <a:bodyPr wrap="square" rtlCol="0">
            <a:spAutoFit/>
          </a:bodyPr>
          <a:lstStyle/>
          <a:p>
            <a:pPr marL="285750" indent="-285750" algn="just">
              <a:buFont typeface="Wingdings" pitchFamily="2" charset="2"/>
              <a:buChar char="v"/>
            </a:pPr>
            <a:r>
              <a:rPr lang="en-US" dirty="0"/>
              <a:t>To develop a robust car rental application using the </a:t>
            </a:r>
            <a:r>
              <a:rPr lang="en-US" dirty="0" err="1"/>
              <a:t>Django</a:t>
            </a:r>
            <a:r>
              <a:rPr lang="en-US" dirty="0"/>
              <a:t> framework, addressing the inefficiencies and challenges faced by both customers and administrators in the car rental industry. </a:t>
            </a:r>
          </a:p>
          <a:p>
            <a:pPr marL="285750" indent="-285750" algn="just">
              <a:buFont typeface="Wingdings" pitchFamily="2" charset="2"/>
              <a:buChar char="v"/>
            </a:pPr>
            <a:r>
              <a:rPr lang="en-US" dirty="0"/>
              <a:t>The current system lacks a centralized platform for users to easily browse available cars, make reservations, and manage bookings, leading to fragmented experiences and potential security vulnerabilities. </a:t>
            </a:r>
          </a:p>
          <a:p>
            <a:pPr marL="285750" indent="-285750" algn="just">
              <a:buFont typeface="Wingdings" pitchFamily="2" charset="2"/>
              <a:buChar char="v"/>
            </a:pPr>
            <a:r>
              <a:rPr lang="en-US" dirty="0"/>
              <a:t>Additionally, administrators struggle with manual processes for managing car listings, user accounts, and reservations, resulting in inefficiencies and errors.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492236" y="1245476"/>
            <a:ext cx="8107854" cy="3539430"/>
          </a:xfrm>
          <a:prstGeom prst="rect">
            <a:avLst/>
          </a:prstGeom>
          <a:noFill/>
        </p:spPr>
        <p:txBody>
          <a:bodyPr wrap="square" rtlCol="0">
            <a:spAutoFit/>
          </a:bodyPr>
          <a:lstStyle/>
          <a:p>
            <a:r>
              <a:rPr lang="en-US" dirty="0"/>
              <a:t>The project involves the development of a comprehensive car rental application using the </a:t>
            </a:r>
            <a:r>
              <a:rPr lang="en-US" dirty="0" err="1"/>
              <a:t>Django</a:t>
            </a:r>
            <a:r>
              <a:rPr lang="en-US" dirty="0"/>
              <a:t> framework, HTML, CSS, Python, Bootstrap, and JavaScript. The application aims to streamline the car rental process for both customers and administrators by providing a user-friendly interface and efficient management tools.</a:t>
            </a:r>
          </a:p>
          <a:p>
            <a:r>
              <a:rPr lang="en-US" dirty="0"/>
              <a:t>For customers, the application will offer features such as:</a:t>
            </a:r>
          </a:p>
          <a:p>
            <a:pPr marL="285750" indent="-285750">
              <a:buFont typeface="Wingdings" pitchFamily="2" charset="2"/>
              <a:buChar char="v"/>
            </a:pPr>
            <a:r>
              <a:rPr lang="en-US" dirty="0"/>
              <a:t>Car Search and Reservation</a:t>
            </a:r>
          </a:p>
          <a:p>
            <a:pPr marL="285750" indent="-285750">
              <a:buFont typeface="Wingdings" pitchFamily="2" charset="2"/>
              <a:buChar char="v"/>
            </a:pPr>
            <a:r>
              <a:rPr lang="en-US" dirty="0"/>
              <a:t>Account Management</a:t>
            </a:r>
          </a:p>
          <a:p>
            <a:pPr marL="285750" indent="-285750">
              <a:buFont typeface="Wingdings" pitchFamily="2" charset="2"/>
              <a:buChar char="v"/>
            </a:pPr>
            <a:r>
              <a:rPr lang="en-US" dirty="0"/>
              <a:t>Responsive Design</a:t>
            </a:r>
          </a:p>
          <a:p>
            <a:pPr marL="285750" indent="-285750">
              <a:buFont typeface="Wingdings" pitchFamily="2" charset="2"/>
              <a:buChar char="v"/>
            </a:pPr>
            <a:r>
              <a:rPr lang="en-US" dirty="0"/>
              <a:t>Secure Authentication</a:t>
            </a:r>
          </a:p>
          <a:p>
            <a:r>
              <a:rPr lang="en-US" dirty="0"/>
              <a:t>For administrators, the application will provide features such as:</a:t>
            </a:r>
          </a:p>
          <a:p>
            <a:pPr marL="285750" indent="-285750">
              <a:buFont typeface="Wingdings" pitchFamily="2" charset="2"/>
              <a:buChar char="v"/>
            </a:pPr>
            <a:r>
              <a:rPr lang="en-US" dirty="0"/>
              <a:t>Dashboard</a:t>
            </a:r>
          </a:p>
          <a:p>
            <a:pPr marL="285750" indent="-285750">
              <a:buFont typeface="Wingdings" pitchFamily="2" charset="2"/>
              <a:buChar char="v"/>
            </a:pPr>
            <a:r>
              <a:rPr lang="en-US" dirty="0"/>
              <a:t>Car Listing Management</a:t>
            </a:r>
          </a:p>
          <a:p>
            <a:pPr marL="285750" indent="-285750">
              <a:buFont typeface="Wingdings" pitchFamily="2" charset="2"/>
              <a:buChar char="v"/>
            </a:pPr>
            <a:r>
              <a:rPr lang="en-US" dirty="0"/>
              <a:t>User Account Management</a:t>
            </a:r>
          </a:p>
          <a:p>
            <a:pPr marL="285750" indent="-285750">
              <a:buFont typeface="Wingdings" pitchFamily="2" charset="2"/>
              <a:buChar char="v"/>
            </a:pPr>
            <a:r>
              <a:rPr lang="en-US" dirty="0"/>
              <a:t>Booking Management</a:t>
            </a:r>
          </a:p>
          <a:p>
            <a:endParaRPr lang="en-US" dirty="0"/>
          </a:p>
          <a:p>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p:cNvSpPr txBox="1"/>
          <p:nvPr/>
        </p:nvSpPr>
        <p:spPr>
          <a:xfrm>
            <a:off x="492236" y="1355834"/>
            <a:ext cx="8068440" cy="3539430"/>
          </a:xfrm>
          <a:prstGeom prst="rect">
            <a:avLst/>
          </a:prstGeom>
          <a:noFill/>
        </p:spPr>
        <p:txBody>
          <a:bodyPr wrap="square" rtlCol="0">
            <a:spAutoFit/>
          </a:bodyPr>
          <a:lstStyle/>
          <a:p>
            <a:pPr marL="285750" indent="-285750" algn="just">
              <a:buFont typeface="Wingdings" pitchFamily="2" charset="2"/>
              <a:buChar char="v"/>
            </a:pPr>
            <a:r>
              <a:rPr lang="en-US" dirty="0"/>
              <a:t>The proposed solution involves the development of a comprehensive car rental application utilizing the </a:t>
            </a:r>
            <a:r>
              <a:rPr lang="en-US" dirty="0" err="1"/>
              <a:t>Django</a:t>
            </a:r>
            <a:r>
              <a:rPr lang="en-US" dirty="0"/>
              <a:t> framework, along with HTML, CSS, Python, Bootstrap, and JavaScript. </a:t>
            </a:r>
          </a:p>
          <a:p>
            <a:pPr marL="285750" indent="-285750" algn="just">
              <a:buFont typeface="Wingdings" pitchFamily="2" charset="2"/>
              <a:buChar char="v"/>
            </a:pPr>
            <a:r>
              <a:rPr lang="en-US" dirty="0"/>
              <a:t>The application will feature a range of templates including dashboard, login, register, car details, search, cars, account, about, home, and services, ensuring a seamless and intuitive user experience. </a:t>
            </a:r>
          </a:p>
          <a:p>
            <a:pPr marL="285750" indent="-285750" algn="just">
              <a:buFont typeface="Wingdings" pitchFamily="2" charset="2"/>
              <a:buChar char="v"/>
            </a:pPr>
            <a:r>
              <a:rPr lang="en-US" dirty="0"/>
              <a:t>The booking process will be streamlined with real-time availability updates and dynamic search capabilities, while responsive design using Bootstrap will ensure compatibility across various devices. </a:t>
            </a:r>
          </a:p>
          <a:p>
            <a:pPr marL="285750" indent="-285750" algn="just">
              <a:buFont typeface="Wingdings" pitchFamily="2" charset="2"/>
              <a:buChar char="v"/>
            </a:pPr>
            <a:r>
              <a:rPr lang="en-US" dirty="0"/>
              <a:t>Secure authentication mechanisms will safeguard user accounts and personal information, ensuring peace of mind for customers. </a:t>
            </a:r>
          </a:p>
          <a:p>
            <a:pPr marL="285750" indent="-285750" algn="just">
              <a:buFont typeface="Wingdings" pitchFamily="2" charset="2"/>
              <a:buChar char="v"/>
            </a:pPr>
            <a:r>
              <a:rPr lang="en-US" dirty="0"/>
              <a:t>On the administrative side, a centralized dashboard will empower administrators to manage car listings, user accounts, and bookings efficiently. </a:t>
            </a:r>
          </a:p>
          <a:p>
            <a:pPr marL="285750" indent="-285750" algn="just">
              <a:buFont typeface="Wingdings" pitchFamily="2" charset="2"/>
              <a:buChar char="v"/>
            </a:pPr>
            <a:endParaRPr lang="en-US" dirty="0"/>
          </a:p>
          <a:p>
            <a:pPr marL="285750" indent="-285750" algn="just">
              <a:buFont typeface="Wingdings" pitchFamily="2" charset="2"/>
              <a:buChar char="v"/>
            </a:pPr>
            <a:endParaRPr lang="en-US" dirty="0"/>
          </a:p>
          <a:p>
            <a:pPr algn="just"/>
            <a:br>
              <a:rPr lang="en-US" dirty="0"/>
            </a:b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701565" y="1308538"/>
            <a:ext cx="7725103" cy="2031325"/>
          </a:xfrm>
          <a:prstGeom prst="rect">
            <a:avLst/>
          </a:prstGeom>
          <a:noFill/>
        </p:spPr>
        <p:txBody>
          <a:bodyPr wrap="square" rtlCol="0">
            <a:spAutoFit/>
          </a:bodyPr>
          <a:lstStyle/>
          <a:p>
            <a:r>
              <a:rPr lang="en-US" dirty="0"/>
              <a:t>The car rental application is a fully functional web platform that offers a seamless experience for both customers and administrators. Users can easily browse available cars, make reservations, and manage their accounts, while administrators have access to a centralized dashboard for efficient management of listings, accounts, and bookings. The application features responsive design, intuitive interfaces, and secure authentication mechanisms to ensure a smooth user experience. Advanced features such as real-time availability updates, dynamic search capabilities, and integration with a payment gateway enhance the functionality of the application. Overall, the result is a scalable, efficient, and user-centric solution that enhances the car rental experience for all stakeholders.</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F3B51E-6C0A-45F8-A955-62A6632E7310}"/>
              </a:ext>
            </a:extLst>
          </p:cNvPr>
          <p:cNvPicPr>
            <a:picLocks noChangeAspect="1"/>
          </p:cNvPicPr>
          <p:nvPr/>
        </p:nvPicPr>
        <p:blipFill>
          <a:blip r:embed="rId2"/>
          <a:stretch>
            <a:fillRect/>
          </a:stretch>
        </p:blipFill>
        <p:spPr>
          <a:xfrm>
            <a:off x="763793" y="1324579"/>
            <a:ext cx="7358231" cy="3205779"/>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107</TotalTime>
  <Words>935</Words>
  <Application>Microsoft Office PowerPoint</Application>
  <PresentationFormat>On-screen Show (16:9)</PresentationFormat>
  <Paragraphs>75</Paragraphs>
  <Slides>22</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22</vt:i4>
      </vt:variant>
      <vt:variant>
        <vt:lpstr>Custom Shows</vt:lpstr>
      </vt:variant>
      <vt:variant>
        <vt:i4>1</vt:i4>
      </vt:variant>
    </vt:vector>
  </HeadingPairs>
  <TitlesOfParts>
    <vt:vector size="30"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Homepage</vt:lpstr>
      <vt:lpstr>Homepage</vt:lpstr>
      <vt:lpstr>Service-Page</vt:lpstr>
      <vt:lpstr>Service-Page</vt:lpstr>
      <vt:lpstr>Car-Page</vt:lpstr>
      <vt:lpstr>Login-Page</vt:lpstr>
      <vt:lpstr>Register-Page</vt:lpstr>
      <vt:lpstr>Dashboard-Page</vt:lpstr>
      <vt:lpstr>About-Page</vt:lpstr>
      <vt:lpstr>Contact-Page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irfanofepk@gmail.com</cp:lastModifiedBy>
  <cp:revision>15</cp:revision>
  <dcterms:modified xsi:type="dcterms:W3CDTF">2024-04-10T17:50:40Z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