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Old Standard TT" panose="020B0604020202020204" charset="0"/>
      <p:regular r:id="rId15"/>
      <p:bold r:id="rId16"/>
      <p: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400" autoAdjust="0"/>
  </p:normalViewPr>
  <p:slideViewPr>
    <p:cSldViewPr snapToGrid="0">
      <p:cViewPr varScale="1">
        <p:scale>
          <a:sx n="58" d="100"/>
          <a:sy n="58" d="100"/>
        </p:scale>
        <p:origin x="792" y="52"/>
      </p:cViewPr>
      <p:guideLst/>
    </p:cSldViewPr>
  </p:slideViewPr>
  <p:outlineViewPr>
    <p:cViewPr>
      <p:scale>
        <a:sx n="33" d="100"/>
        <a:sy n="33" d="100"/>
      </p:scale>
      <p:origin x="0" y="-73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Map frame number with page number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TLB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Page Table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Map frame number with page number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TLB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Page Table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CMPE 180-94 Project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Virtual Memory Management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4976846"/>
            <a:ext cx="8118600" cy="193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Team Member</a:t>
            </a:r>
            <a:r>
              <a:rPr lang="en-US" sz="1800" dirty="0"/>
              <a:t>s</a:t>
            </a:r>
            <a:r>
              <a:rPr lang="en" sz="1800" dirty="0"/>
              <a:t>: 	Uttara Vishwas Kulkarni</a:t>
            </a:r>
          </a:p>
          <a:p>
            <a:pPr marL="1371600" lvl="0" indent="457200" algn="l" rtl="0">
              <a:spcBef>
                <a:spcPts val="0"/>
              </a:spcBef>
              <a:buNone/>
            </a:pPr>
            <a:r>
              <a:rPr lang="en" sz="1800" dirty="0"/>
              <a:t>Arshiya Hayatkhan Pathan</a:t>
            </a:r>
          </a:p>
          <a:p>
            <a:pPr marL="1828800" lvl="0" indent="0" algn="l" rtl="0">
              <a:spcBef>
                <a:spcPts val="0"/>
              </a:spcBef>
              <a:buNone/>
            </a:pPr>
            <a:r>
              <a:rPr lang="en" sz="1800" dirty="0"/>
              <a:t>Bing Shi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Instructor: 	Hungwen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and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 displays and stores the following values to </a:t>
            </a:r>
            <a:r>
              <a:rPr lang="en" sz="2400" b="1"/>
              <a:t>output.txt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logical address being translated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corresponding physical address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signed byte value stored at the translated physical address.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Page-fault rate - The percentage of address references that  resulted in page faults.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TLB hit rate - The percentage of address references that were resolved in the TLB.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 and Analysis (cont.)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57323"/>
            <a:ext cx="8520600" cy="542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/>
              <a:t>Sample output: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Virtual address: 62493 Physical address: 285 Value: 0</a:t>
            </a:r>
          </a:p>
          <a:p>
            <a:pPr marL="45720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11110100  00011101         00000001 00011101     285</a:t>
            </a:r>
          </a:p>
          <a:p>
            <a:pPr marL="45720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Page No       Offset              Frame No.    Offset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Number of Translated Addresses = 1000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Page Faults = 244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Page Fault Rate = 0.244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TLB Hits = 56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TLB Hit Rate = 0.056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cxnSp>
        <p:nvCxnSpPr>
          <p:cNvPr id="140" name="Shape 140"/>
          <p:cNvCxnSpPr/>
          <p:nvPr/>
        </p:nvCxnSpPr>
        <p:spPr>
          <a:xfrm>
            <a:off x="1352950" y="2867000"/>
            <a:ext cx="0" cy="2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3031400" y="2830400"/>
            <a:ext cx="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3981885" y="2698720"/>
            <a:ext cx="5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5256585" y="2903900"/>
            <a:ext cx="0" cy="2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6877940" y="2903900"/>
            <a:ext cx="0" cy="20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cxnSpLocks/>
          </p:cNvCxnSpPr>
          <p:nvPr/>
        </p:nvCxnSpPr>
        <p:spPr>
          <a:xfrm>
            <a:off x="7620000" y="2660755"/>
            <a:ext cx="2743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Background and Problem Description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Methodology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" sz="2400"/>
              <a:t>Result and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333525"/>
            <a:ext cx="8635800" cy="524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Need: Virtual Memory Management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Scarcity of Main Memory. 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For execution, a program must reside in ‘Main Memory’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Concept: Virtual Memory Management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Maintains a copy of memory of all programs (secondary storage)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Coordinates the process of address translation 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Main Memory appears to be larger than its actual size.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and Problem Description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virtual memory manager is simulating the process of logical to physical address translation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Logical address =&gt; Page Number + Offset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Physical address =&gt; Frame Number + Offset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Steps involved: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Extract ‘Page Number’ and ‘Offset’ (Logical address)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Map ‘Page Number’ to corresponding ‘Frame Number’, using TLB, page table, backing store</a:t>
            </a:r>
          </a:p>
          <a:p>
            <a:pPr marL="914400" lvl="1" indent="-381000" rtl="0">
              <a:spcBef>
                <a:spcPts val="0"/>
              </a:spcBef>
              <a:buSzPts val="2400"/>
              <a:buChar char="○"/>
            </a:pPr>
            <a:r>
              <a:rPr lang="en" sz="2400"/>
              <a:t>Concatenate: ‘Frame Number’ and ‘Offset’ to get the corresponding ‘Physical address’.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and Problem Description (cont.)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57324"/>
            <a:ext cx="8520600" cy="529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Key Components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Logical address : 32 bit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Physical address space : 256 frames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TLB : 16 Entries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Page Table: 256 Entries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Backing Store: 65536 Entries  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address.txt : contains logical addresses to be translated (1000 entries)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50" y="2531575"/>
            <a:ext cx="5936600" cy="1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Methodology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Language: Python 3.6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Data: integer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TLB (Translation Lookaside Buffer)&amp; PageTable: List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Physical Memory: Dictionary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BackingStore: BinaryFile (BackingStore.bin)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Input/ Output File: Txt File (address.txt; output.txt)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 dirty="0"/>
              <a:t>Table Update method: LRU(Least Recent Use)</a:t>
            </a:r>
          </a:p>
          <a:p>
            <a:pPr marL="0" lvl="0" indent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Methodology(cont.)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88" y="1491178"/>
            <a:ext cx="7432824" cy="47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281825" y="2871075"/>
            <a:ext cx="739800" cy="30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Step2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18100" y="1491175"/>
            <a:ext cx="739800" cy="30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Step1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085125" y="4818300"/>
            <a:ext cx="739800" cy="30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Step3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048925" y="3992750"/>
            <a:ext cx="739800" cy="30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Step4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Methodology(cont.)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276" y="1373825"/>
            <a:ext cx="2423675" cy="41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375" y="3275023"/>
            <a:ext cx="1074625" cy="32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25" y="1751342"/>
            <a:ext cx="20193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>
            <a:off x="1303900" y="1316425"/>
            <a:ext cx="5754900" cy="1855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1328975" y="1328975"/>
            <a:ext cx="0" cy="46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flipH="1">
            <a:off x="4851925" y="3360050"/>
            <a:ext cx="2419800" cy="9279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1680025" y="4012000"/>
            <a:ext cx="1416600" cy="5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Frame Number</a:t>
            </a:r>
          </a:p>
        </p:txBody>
      </p:sp>
      <p:cxnSp>
        <p:nvCxnSpPr>
          <p:cNvPr id="115" name="Shape 115"/>
          <p:cNvCxnSpPr>
            <a:endCxn id="114" idx="3"/>
          </p:cNvCxnSpPr>
          <p:nvPr/>
        </p:nvCxnSpPr>
        <p:spPr>
          <a:xfrm rot="10800000">
            <a:off x="3096625" y="4287850"/>
            <a:ext cx="714900" cy="1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6" name="Shape 116"/>
          <p:cNvSpPr txBox="1"/>
          <p:nvPr/>
        </p:nvSpPr>
        <p:spPr>
          <a:xfrm>
            <a:off x="716925" y="5654400"/>
            <a:ext cx="2118900" cy="55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Step3.Update TLB and Page Table (LRU)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1303900" y="2469875"/>
            <a:ext cx="0" cy="31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4" idx="2"/>
          </p:cNvCxnSpPr>
          <p:nvPr/>
        </p:nvCxnSpPr>
        <p:spPr>
          <a:xfrm>
            <a:off x="2388325" y="4563700"/>
            <a:ext cx="0" cy="107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 txBox="1"/>
          <p:nvPr/>
        </p:nvSpPr>
        <p:spPr>
          <a:xfrm>
            <a:off x="4202100" y="1879825"/>
            <a:ext cx="739800" cy="30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Step1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407575" y="4351675"/>
            <a:ext cx="739800" cy="30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Step2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35925" y="6132750"/>
            <a:ext cx="2118900" cy="5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Impact"/>
                <a:ea typeface="Impact"/>
                <a:cs typeface="Impact"/>
                <a:sym typeface="Impact"/>
              </a:rPr>
              <a:t>Handle Page Fault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E9E5-A12B-4753-BC19-24362443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83207"/>
            <a:ext cx="8520600" cy="817500"/>
          </a:xfrm>
        </p:spPr>
        <p:txBody>
          <a:bodyPr/>
          <a:lstStyle/>
          <a:p>
            <a:r>
              <a:rPr lang="en-US" dirty="0"/>
              <a:t>Page Fault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6C15-7F25-4B8A-8ED5-A9821D26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0" y="1261336"/>
            <a:ext cx="8265160" cy="52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6220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448</Words>
  <Application>Microsoft Office PowerPoint</Application>
  <PresentationFormat>On-screen Show (4:3)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Old Standard TT</vt:lpstr>
      <vt:lpstr>Roboto</vt:lpstr>
      <vt:lpstr>Impact</vt:lpstr>
      <vt:lpstr>Arial</vt:lpstr>
      <vt:lpstr>Times New Roman</vt:lpstr>
      <vt:lpstr>Paperback</vt:lpstr>
      <vt:lpstr>CMPE 180-94 Project Virtual Memory Management</vt:lpstr>
      <vt:lpstr>Outline</vt:lpstr>
      <vt:lpstr>Introduction</vt:lpstr>
      <vt:lpstr>Background and Problem Description</vt:lpstr>
      <vt:lpstr>Background and Problem Description (cont.)</vt:lpstr>
      <vt:lpstr>Methodology</vt:lpstr>
      <vt:lpstr>Methodology(cont.)</vt:lpstr>
      <vt:lpstr>Methodology(cont.)</vt:lpstr>
      <vt:lpstr>Page Fault Handling</vt:lpstr>
      <vt:lpstr>Result and Analysis </vt:lpstr>
      <vt:lpstr>Result and Analysis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180-94 Project Virtual Memory Management</dc:title>
  <cp:lastModifiedBy>Arshiya Pathan</cp:lastModifiedBy>
  <cp:revision>6</cp:revision>
  <dcterms:modified xsi:type="dcterms:W3CDTF">2017-12-08T23:55:50Z</dcterms:modified>
</cp:coreProperties>
</file>