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notesMasterIdLst>
    <p:notesMasterId r:id="rId9"/>
  </p:notesMasterIdLst>
  <p:sldIdLst>
    <p:sldId id="269" r:id="rId2"/>
    <p:sldId id="260" r:id="rId3"/>
    <p:sldId id="262" r:id="rId4"/>
    <p:sldId id="265" r:id="rId5"/>
    <p:sldId id="264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FBA8E4-F366-4FA7-8C07-BE72DCB3673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E174DE-0F65-469A-848C-2D92108721F3}">
      <dgm:prSet phldrT="[Text]"/>
      <dgm:spPr/>
      <dgm:t>
        <a:bodyPr/>
        <a:lstStyle/>
        <a:p>
          <a:r>
            <a:rPr lang="en-US" dirty="0"/>
            <a:t>GLM</a:t>
          </a:r>
        </a:p>
      </dgm:t>
    </dgm:pt>
    <dgm:pt modelId="{779129E9-52B7-4DD8-B1D5-4F92E3851C7F}" type="parTrans" cxnId="{261024B5-0C5D-4A33-9619-DA8C020EBB37}">
      <dgm:prSet/>
      <dgm:spPr/>
      <dgm:t>
        <a:bodyPr/>
        <a:lstStyle/>
        <a:p>
          <a:endParaRPr lang="en-US"/>
        </a:p>
      </dgm:t>
    </dgm:pt>
    <dgm:pt modelId="{CC4E6547-339C-4E03-AC31-7C527AE4326D}" type="sibTrans" cxnId="{261024B5-0C5D-4A33-9619-DA8C020EBB37}">
      <dgm:prSet/>
      <dgm:spPr/>
      <dgm:t>
        <a:bodyPr/>
        <a:lstStyle/>
        <a:p>
          <a:endParaRPr lang="en-US"/>
        </a:p>
      </dgm:t>
    </dgm:pt>
    <dgm:pt modelId="{DFBDF0F9-44E4-4E4F-9287-38F1D5A77B8C}">
      <dgm:prSet phldrT="[Text]"/>
      <dgm:spPr/>
      <dgm:t>
        <a:bodyPr/>
        <a:lstStyle/>
        <a:p>
          <a:r>
            <a:rPr lang="en-US" dirty="0"/>
            <a:t>CONTRAST</a:t>
          </a:r>
        </a:p>
      </dgm:t>
    </dgm:pt>
    <dgm:pt modelId="{5468B3FE-9E06-42C0-8C36-10A60C25636C}" type="parTrans" cxnId="{B9F5AAC1-99C1-4747-B5B0-ADE82011A62B}">
      <dgm:prSet/>
      <dgm:spPr/>
      <dgm:t>
        <a:bodyPr/>
        <a:lstStyle/>
        <a:p>
          <a:endParaRPr lang="en-US"/>
        </a:p>
      </dgm:t>
    </dgm:pt>
    <dgm:pt modelId="{2580E172-AB7B-4DEA-8513-CDCE1FF4EAAB}" type="sibTrans" cxnId="{B9F5AAC1-99C1-4747-B5B0-ADE82011A62B}">
      <dgm:prSet/>
      <dgm:spPr/>
      <dgm:t>
        <a:bodyPr/>
        <a:lstStyle/>
        <a:p>
          <a:endParaRPr lang="en-US"/>
        </a:p>
      </dgm:t>
    </dgm:pt>
    <dgm:pt modelId="{A0D424E6-2061-49F6-AABB-729E7DE504F8}">
      <dgm:prSet phldrT="[Text]" custT="1"/>
      <dgm:spPr/>
      <dgm:t>
        <a:bodyPr/>
        <a:lstStyle/>
        <a:p>
          <a:r>
            <a:rPr lang="en-US" sz="2000" dirty="0">
              <a:latin typeface="+mn-lt"/>
              <a:cs typeface="Arial" panose="020B0604020202020204" pitchFamily="34" charset="0"/>
            </a:rPr>
            <a:t>Incongruent win&gt;congruent win</a:t>
          </a:r>
        </a:p>
      </dgm:t>
    </dgm:pt>
    <dgm:pt modelId="{1F447245-9F7B-4269-9795-DA1A15266F4B}" type="parTrans" cxnId="{B1544642-644A-45D2-8CA3-BF488CDB93EE}">
      <dgm:prSet/>
      <dgm:spPr/>
      <dgm:t>
        <a:bodyPr/>
        <a:lstStyle/>
        <a:p>
          <a:endParaRPr lang="en-US"/>
        </a:p>
      </dgm:t>
    </dgm:pt>
    <dgm:pt modelId="{D576CDA3-4FEC-4D39-9E84-55CA718226B8}" type="sibTrans" cxnId="{B1544642-644A-45D2-8CA3-BF488CDB93EE}">
      <dgm:prSet/>
      <dgm:spPr/>
      <dgm:t>
        <a:bodyPr/>
        <a:lstStyle/>
        <a:p>
          <a:endParaRPr lang="en-US"/>
        </a:p>
      </dgm:t>
    </dgm:pt>
    <dgm:pt modelId="{4D266D4E-FFC3-46F1-B47B-8531C42F24DA}">
      <dgm:prSet phldrT="[Text]"/>
      <dgm:spPr/>
      <dgm:t>
        <a:bodyPr/>
        <a:lstStyle/>
        <a:p>
          <a:r>
            <a:rPr lang="en-US" dirty="0"/>
            <a:t>CCA </a:t>
          </a:r>
        </a:p>
      </dgm:t>
    </dgm:pt>
    <dgm:pt modelId="{B80B3AB4-D550-484F-A7A6-F3CE40258E83}" type="parTrans" cxnId="{66C52B4A-1550-4E24-8EC9-D94CD8633EB8}">
      <dgm:prSet/>
      <dgm:spPr/>
      <dgm:t>
        <a:bodyPr/>
        <a:lstStyle/>
        <a:p>
          <a:endParaRPr lang="en-US"/>
        </a:p>
      </dgm:t>
    </dgm:pt>
    <dgm:pt modelId="{DB4AFA2E-3A22-4CF3-B462-54491F51C1F5}" type="sibTrans" cxnId="{66C52B4A-1550-4E24-8EC9-D94CD8633EB8}">
      <dgm:prSet/>
      <dgm:spPr/>
      <dgm:t>
        <a:bodyPr/>
        <a:lstStyle/>
        <a:p>
          <a:endParaRPr lang="en-US"/>
        </a:p>
      </dgm:t>
    </dgm:pt>
    <dgm:pt modelId="{4DDC25BC-8E46-4BFD-BDA4-6E4FFCF65CB1}">
      <dgm:prSet phldrT="[Text]" custT="1"/>
      <dgm:spPr/>
      <dgm:t>
        <a:bodyPr/>
        <a:lstStyle/>
        <a:p>
          <a:r>
            <a:rPr lang="en-US" sz="2000" dirty="0"/>
            <a:t>Parcels &lt; Bonferroni-corrected p &amp; Cohen’s d &gt; 1 selected</a:t>
          </a:r>
        </a:p>
      </dgm:t>
    </dgm:pt>
    <dgm:pt modelId="{02F1AAF0-7D07-4167-B7CC-7DD9D587BBCF}" type="parTrans" cxnId="{F420401E-2740-4B0D-9FDA-25C036B8BBF9}">
      <dgm:prSet/>
      <dgm:spPr/>
      <dgm:t>
        <a:bodyPr/>
        <a:lstStyle/>
        <a:p>
          <a:endParaRPr lang="en-US"/>
        </a:p>
      </dgm:t>
    </dgm:pt>
    <dgm:pt modelId="{578FB7B6-1A96-47D2-99F8-F54B584D991F}" type="sibTrans" cxnId="{F420401E-2740-4B0D-9FDA-25C036B8BBF9}">
      <dgm:prSet/>
      <dgm:spPr/>
      <dgm:t>
        <a:bodyPr/>
        <a:lstStyle/>
        <a:p>
          <a:endParaRPr lang="en-US"/>
        </a:p>
      </dgm:t>
    </dgm:pt>
    <dgm:pt modelId="{9D1492FE-E552-4974-A59C-1C2B5F476FCC}">
      <dgm:prSet phldrT="[Text]" custT="1"/>
      <dgm:spPr/>
      <dgm:t>
        <a:bodyPr/>
        <a:lstStyle/>
        <a:p>
          <a:r>
            <a:rPr lang="en-US" sz="2000" dirty="0">
              <a:latin typeface="+mn-lt"/>
              <a:cs typeface="Arial" panose="020B0604020202020204" pitchFamily="34" charset="0"/>
            </a:rPr>
            <a:t>Incongruent loss&gt;congruent loss</a:t>
          </a:r>
        </a:p>
      </dgm:t>
    </dgm:pt>
    <dgm:pt modelId="{064CCCAE-3347-4CB6-9B70-DAEA373FB915}" type="parTrans" cxnId="{E4D79426-537E-4A63-9B1A-A76670AEFE52}">
      <dgm:prSet/>
      <dgm:spPr/>
      <dgm:t>
        <a:bodyPr/>
        <a:lstStyle/>
        <a:p>
          <a:endParaRPr lang="en-US"/>
        </a:p>
      </dgm:t>
    </dgm:pt>
    <dgm:pt modelId="{207B3CFC-E7CA-4BA6-9CE5-5145E582264B}" type="sibTrans" cxnId="{E4D79426-537E-4A63-9B1A-A76670AEFE52}">
      <dgm:prSet/>
      <dgm:spPr/>
      <dgm:t>
        <a:bodyPr/>
        <a:lstStyle/>
        <a:p>
          <a:endParaRPr lang="en-US"/>
        </a:p>
      </dgm:t>
    </dgm:pt>
    <dgm:pt modelId="{65ACF030-69C2-44B3-B744-EED5F7916D2A}">
      <dgm:prSet phldrT="[Text]" custT="1"/>
      <dgm:spPr/>
      <dgm:t>
        <a:bodyPr/>
        <a:lstStyle/>
        <a:p>
          <a:r>
            <a:rPr lang="en-US" sz="2000" dirty="0">
              <a:latin typeface="+mn-lt"/>
              <a:cs typeface="Arial" panose="020B0604020202020204" pitchFamily="34" charset="0"/>
            </a:rPr>
            <a:t>Incongruent win+loss&gt;congruent win+loss</a:t>
          </a:r>
        </a:p>
      </dgm:t>
    </dgm:pt>
    <dgm:pt modelId="{448C3B60-8451-4A61-BF33-DF304D789681}" type="parTrans" cxnId="{93599049-81F4-4B76-886A-3C4728B95F1D}">
      <dgm:prSet/>
      <dgm:spPr/>
      <dgm:t>
        <a:bodyPr/>
        <a:lstStyle/>
        <a:p>
          <a:endParaRPr lang="en-US"/>
        </a:p>
      </dgm:t>
    </dgm:pt>
    <dgm:pt modelId="{C4218B48-AF0D-4F8D-91F2-B4770ACF9857}" type="sibTrans" cxnId="{93599049-81F4-4B76-886A-3C4728B95F1D}">
      <dgm:prSet/>
      <dgm:spPr/>
      <dgm:t>
        <a:bodyPr/>
        <a:lstStyle/>
        <a:p>
          <a:endParaRPr lang="en-US"/>
        </a:p>
      </dgm:t>
    </dgm:pt>
    <dgm:pt modelId="{0EB98D28-8B27-40C5-827F-EB89D45CD1D5}">
      <dgm:prSet phldrT="[Text]" custT="1"/>
      <dgm:spPr/>
      <dgm:t>
        <a:bodyPr/>
        <a:lstStyle/>
        <a:p>
          <a:r>
            <a:rPr lang="en-US" sz="2000" dirty="0"/>
            <a:t>EVs defined</a:t>
          </a:r>
        </a:p>
      </dgm:t>
    </dgm:pt>
    <dgm:pt modelId="{09E6DE5D-6A01-4443-9CAB-DD97F8182BC9}" type="parTrans" cxnId="{E9D277DB-9A26-4A2C-B938-5918E6C473BD}">
      <dgm:prSet/>
      <dgm:spPr/>
      <dgm:t>
        <a:bodyPr/>
        <a:lstStyle/>
        <a:p>
          <a:endParaRPr lang="en-US"/>
        </a:p>
      </dgm:t>
    </dgm:pt>
    <dgm:pt modelId="{084AE86E-989F-42A0-B3C0-BB0C147D90BA}" type="sibTrans" cxnId="{E9D277DB-9A26-4A2C-B938-5918E6C473BD}">
      <dgm:prSet/>
      <dgm:spPr/>
      <dgm:t>
        <a:bodyPr/>
        <a:lstStyle/>
        <a:p>
          <a:endParaRPr lang="en-US"/>
        </a:p>
      </dgm:t>
    </dgm:pt>
    <dgm:pt modelId="{2C1D149B-526C-4F1A-AFCE-0D083568103A}">
      <dgm:prSet phldrT="[Text]" custT="1"/>
      <dgm:spPr/>
      <dgm:t>
        <a:bodyPr/>
        <a:lstStyle/>
        <a:p>
          <a:r>
            <a:rPr lang="en-US" sz="2000" dirty="0"/>
            <a:t>Coefficients from first-level analysis</a:t>
          </a:r>
        </a:p>
      </dgm:t>
    </dgm:pt>
    <dgm:pt modelId="{74184D4B-F415-4612-8504-F5CC5C87F5FA}" type="parTrans" cxnId="{FE32666A-C4B1-4759-8A37-D8927D383292}">
      <dgm:prSet/>
      <dgm:spPr/>
      <dgm:t>
        <a:bodyPr/>
        <a:lstStyle/>
        <a:p>
          <a:endParaRPr lang="en-US"/>
        </a:p>
      </dgm:t>
    </dgm:pt>
    <dgm:pt modelId="{57F8821D-0643-440C-B3E7-54B7396AECAC}" type="sibTrans" cxnId="{FE32666A-C4B1-4759-8A37-D8927D383292}">
      <dgm:prSet/>
      <dgm:spPr/>
      <dgm:t>
        <a:bodyPr/>
        <a:lstStyle/>
        <a:p>
          <a:endParaRPr lang="en-US"/>
        </a:p>
      </dgm:t>
    </dgm:pt>
    <dgm:pt modelId="{5C5C6D82-69FC-4555-9F22-31302BB8BBB4}">
      <dgm:prSet phldrT="[Text]" custT="1"/>
      <dgm:spPr/>
      <dgm:t>
        <a:bodyPr/>
        <a:lstStyle/>
        <a:p>
          <a:r>
            <a:rPr lang="en-US" sz="2000" dirty="0"/>
            <a:t>Group-level summary statistics</a:t>
          </a:r>
        </a:p>
      </dgm:t>
    </dgm:pt>
    <dgm:pt modelId="{B07C6A8C-91FB-426C-94DB-6B29DC37FCB4}" type="parTrans" cxnId="{ADD3260A-3345-4ED2-9E1A-6C094BFA0579}">
      <dgm:prSet/>
      <dgm:spPr/>
      <dgm:t>
        <a:bodyPr/>
        <a:lstStyle/>
        <a:p>
          <a:endParaRPr lang="en-US"/>
        </a:p>
      </dgm:t>
    </dgm:pt>
    <dgm:pt modelId="{4AC9C634-74AB-489A-8042-C1A1584406D8}" type="sibTrans" cxnId="{ADD3260A-3345-4ED2-9E1A-6C094BFA0579}">
      <dgm:prSet/>
      <dgm:spPr/>
      <dgm:t>
        <a:bodyPr/>
        <a:lstStyle/>
        <a:p>
          <a:endParaRPr lang="en-US"/>
        </a:p>
      </dgm:t>
    </dgm:pt>
    <dgm:pt modelId="{8E29C718-AB52-480F-AB2F-ECF467109923}">
      <dgm:prSet phldrT="[Text]" custT="1"/>
      <dgm:spPr/>
      <dgm:t>
        <a:bodyPr/>
        <a:lstStyle/>
        <a:p>
          <a:r>
            <a:rPr lang="en-US" sz="2000" dirty="0"/>
            <a:t>Resting-state functional connectivity to all other parcels</a:t>
          </a:r>
        </a:p>
      </dgm:t>
    </dgm:pt>
    <dgm:pt modelId="{EBB23873-B6DE-4FC3-88D9-1DDCA1FAC1F0}" type="parTrans" cxnId="{AB2F26B4-1F42-4858-AE7B-FD95E8AC61E3}">
      <dgm:prSet/>
      <dgm:spPr/>
      <dgm:t>
        <a:bodyPr/>
        <a:lstStyle/>
        <a:p>
          <a:endParaRPr lang="en-US"/>
        </a:p>
      </dgm:t>
    </dgm:pt>
    <dgm:pt modelId="{FB7FAE24-535B-4EDF-9C58-5541C28CD277}" type="sibTrans" cxnId="{AB2F26B4-1F42-4858-AE7B-FD95E8AC61E3}">
      <dgm:prSet/>
      <dgm:spPr/>
      <dgm:t>
        <a:bodyPr/>
        <a:lstStyle/>
        <a:p>
          <a:endParaRPr lang="en-US"/>
        </a:p>
      </dgm:t>
    </dgm:pt>
    <dgm:pt modelId="{54511026-4AA3-481A-8DE6-3CA123CCA50C}" type="pres">
      <dgm:prSet presAssocID="{66FBA8E4-F366-4FA7-8C07-BE72DCB36730}" presName="rootnode" presStyleCnt="0">
        <dgm:presLayoutVars>
          <dgm:chMax/>
          <dgm:chPref/>
          <dgm:dir/>
          <dgm:animLvl val="lvl"/>
        </dgm:presLayoutVars>
      </dgm:prSet>
      <dgm:spPr/>
    </dgm:pt>
    <dgm:pt modelId="{C8CEE193-A18A-4B2B-B3D8-9A839FA39C0A}" type="pres">
      <dgm:prSet presAssocID="{07E174DE-0F65-469A-848C-2D92108721F3}" presName="composite" presStyleCnt="0"/>
      <dgm:spPr/>
    </dgm:pt>
    <dgm:pt modelId="{F66B3EDB-E725-46A9-AC94-89F2B83FEA0E}" type="pres">
      <dgm:prSet presAssocID="{07E174DE-0F65-469A-848C-2D92108721F3}" presName="bentUpArrow1" presStyleLbl="alignImgPlace1" presStyleIdx="0" presStyleCnt="2"/>
      <dgm:spPr/>
    </dgm:pt>
    <dgm:pt modelId="{EC227ED4-09BD-4F50-A79A-4BA312E4E657}" type="pres">
      <dgm:prSet presAssocID="{07E174DE-0F65-469A-848C-2D92108721F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581C0123-8DEB-4BF2-B9BF-DE8C5ED80026}" type="pres">
      <dgm:prSet presAssocID="{07E174DE-0F65-469A-848C-2D92108721F3}" presName="ChildText" presStyleLbl="revTx" presStyleIdx="0" presStyleCnt="3" custScaleX="319768" custLinFactX="11202" custLinFactNeighborX="100000" custLinFactNeighborY="2553">
        <dgm:presLayoutVars>
          <dgm:chMax val="0"/>
          <dgm:chPref val="0"/>
          <dgm:bulletEnabled val="1"/>
        </dgm:presLayoutVars>
      </dgm:prSet>
      <dgm:spPr/>
    </dgm:pt>
    <dgm:pt modelId="{E4719A91-AB84-492B-BC0C-BE7FFF5765AC}" type="pres">
      <dgm:prSet presAssocID="{CC4E6547-339C-4E03-AC31-7C527AE4326D}" presName="sibTrans" presStyleCnt="0"/>
      <dgm:spPr/>
    </dgm:pt>
    <dgm:pt modelId="{2DB186B2-6ED9-431B-95B4-A89C1B0104F7}" type="pres">
      <dgm:prSet presAssocID="{DFBDF0F9-44E4-4E4F-9287-38F1D5A77B8C}" presName="composite" presStyleCnt="0"/>
      <dgm:spPr/>
    </dgm:pt>
    <dgm:pt modelId="{2A0C2C7F-1E4B-4687-A759-8B9B4B437D75}" type="pres">
      <dgm:prSet presAssocID="{DFBDF0F9-44E4-4E4F-9287-38F1D5A77B8C}" presName="bentUpArrow1" presStyleLbl="alignImgPlace1" presStyleIdx="1" presStyleCnt="2"/>
      <dgm:spPr/>
    </dgm:pt>
    <dgm:pt modelId="{0AE91E57-C5BE-4949-8EB9-23CA75CB4248}" type="pres">
      <dgm:prSet presAssocID="{DFBDF0F9-44E4-4E4F-9287-38F1D5A77B8C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216D622F-3D7E-4396-8913-CE7EE5E0C346}" type="pres">
      <dgm:prSet presAssocID="{DFBDF0F9-44E4-4E4F-9287-38F1D5A77B8C}" presName="ChildText" presStyleLbl="revTx" presStyleIdx="1" presStyleCnt="3" custScaleX="395660" custScaleY="118540" custLinFactX="51710" custLinFactNeighborX="100000" custLinFactNeighborY="-1266">
        <dgm:presLayoutVars>
          <dgm:chMax val="0"/>
          <dgm:chPref val="0"/>
          <dgm:bulletEnabled val="1"/>
        </dgm:presLayoutVars>
      </dgm:prSet>
      <dgm:spPr/>
    </dgm:pt>
    <dgm:pt modelId="{321D2C6F-96F9-4B5B-A161-99BED43E2005}" type="pres">
      <dgm:prSet presAssocID="{2580E172-AB7B-4DEA-8513-CDCE1FF4EAAB}" presName="sibTrans" presStyleCnt="0"/>
      <dgm:spPr/>
    </dgm:pt>
    <dgm:pt modelId="{D8CC95EE-B7C6-4C8F-9269-658FA043DDA8}" type="pres">
      <dgm:prSet presAssocID="{4D266D4E-FFC3-46F1-B47B-8531C42F24DA}" presName="composite" presStyleCnt="0"/>
      <dgm:spPr/>
    </dgm:pt>
    <dgm:pt modelId="{F53F84C5-7810-41E4-8D64-A4938B781698}" type="pres">
      <dgm:prSet presAssocID="{4D266D4E-FFC3-46F1-B47B-8531C42F24D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CD5CB59D-92CA-45B6-A30F-7416A93D7F4C}" type="pres">
      <dgm:prSet presAssocID="{4D266D4E-FFC3-46F1-B47B-8531C42F24DA}" presName="FinalChildText" presStyleLbl="revTx" presStyleIdx="2" presStyleCnt="3" custScaleX="282281" custLinFactNeighborX="97719" custLinFactNeighborY="-3938">
        <dgm:presLayoutVars>
          <dgm:chMax val="0"/>
          <dgm:chPref val="0"/>
          <dgm:bulletEnabled val="1"/>
        </dgm:presLayoutVars>
      </dgm:prSet>
      <dgm:spPr/>
    </dgm:pt>
  </dgm:ptLst>
  <dgm:cxnLst>
    <dgm:cxn modelId="{422DDF07-4217-4FBD-BCA2-87A1809A19C4}" type="presOf" srcId="{65ACF030-69C2-44B3-B744-EED5F7916D2A}" destId="{216D622F-3D7E-4396-8913-CE7EE5E0C346}" srcOrd="0" destOrd="2" presId="urn:microsoft.com/office/officeart/2005/8/layout/StepDownProcess"/>
    <dgm:cxn modelId="{77B62709-7400-44D5-B7B1-7C46EE4E087C}" type="presOf" srcId="{0EB98D28-8B27-40C5-827F-EB89D45CD1D5}" destId="{581C0123-8DEB-4BF2-B9BF-DE8C5ED80026}" srcOrd="0" destOrd="0" presId="urn:microsoft.com/office/officeart/2005/8/layout/StepDownProcess"/>
    <dgm:cxn modelId="{ADD3260A-3345-4ED2-9E1A-6C094BFA0579}" srcId="{07E174DE-0F65-469A-848C-2D92108721F3}" destId="{5C5C6D82-69FC-4555-9F22-31302BB8BBB4}" srcOrd="2" destOrd="0" parTransId="{B07C6A8C-91FB-426C-94DB-6B29DC37FCB4}" sibTransId="{4AC9C634-74AB-489A-8042-C1A1584406D8}"/>
    <dgm:cxn modelId="{F69F6814-78E5-44D3-9B3E-9809781D647D}" type="presOf" srcId="{5C5C6D82-69FC-4555-9F22-31302BB8BBB4}" destId="{581C0123-8DEB-4BF2-B9BF-DE8C5ED80026}" srcOrd="0" destOrd="2" presId="urn:microsoft.com/office/officeart/2005/8/layout/StepDownProcess"/>
    <dgm:cxn modelId="{F420401E-2740-4B0D-9FDA-25C036B8BBF9}" srcId="{4D266D4E-FFC3-46F1-B47B-8531C42F24DA}" destId="{4DDC25BC-8E46-4BFD-BDA4-6E4FFCF65CB1}" srcOrd="0" destOrd="0" parTransId="{02F1AAF0-7D07-4167-B7CC-7DD9D587BBCF}" sibTransId="{578FB7B6-1A96-47D2-99F8-F54B584D991F}"/>
    <dgm:cxn modelId="{E4D79426-537E-4A63-9B1A-A76670AEFE52}" srcId="{DFBDF0F9-44E4-4E4F-9287-38F1D5A77B8C}" destId="{9D1492FE-E552-4974-A59C-1C2B5F476FCC}" srcOrd="1" destOrd="0" parTransId="{064CCCAE-3347-4CB6-9B70-DAEA373FB915}" sibTransId="{207B3CFC-E7CA-4BA6-9CE5-5145E582264B}"/>
    <dgm:cxn modelId="{6E785428-2436-4A2C-925D-0F4F04232D8C}" type="presOf" srcId="{DFBDF0F9-44E4-4E4F-9287-38F1D5A77B8C}" destId="{0AE91E57-C5BE-4949-8EB9-23CA75CB4248}" srcOrd="0" destOrd="0" presId="urn:microsoft.com/office/officeart/2005/8/layout/StepDownProcess"/>
    <dgm:cxn modelId="{5214212C-CE60-4860-8639-A91C18BFD49C}" type="presOf" srcId="{8E29C718-AB52-480F-AB2F-ECF467109923}" destId="{CD5CB59D-92CA-45B6-A30F-7416A93D7F4C}" srcOrd="0" destOrd="1" presId="urn:microsoft.com/office/officeart/2005/8/layout/StepDownProcess"/>
    <dgm:cxn modelId="{12332660-241E-46B5-9611-508A512535CD}" type="presOf" srcId="{2C1D149B-526C-4F1A-AFCE-0D083568103A}" destId="{581C0123-8DEB-4BF2-B9BF-DE8C5ED80026}" srcOrd="0" destOrd="1" presId="urn:microsoft.com/office/officeart/2005/8/layout/StepDownProcess"/>
    <dgm:cxn modelId="{B1544642-644A-45D2-8CA3-BF488CDB93EE}" srcId="{DFBDF0F9-44E4-4E4F-9287-38F1D5A77B8C}" destId="{A0D424E6-2061-49F6-AABB-729E7DE504F8}" srcOrd="0" destOrd="0" parTransId="{1F447245-9F7B-4269-9795-DA1A15266F4B}" sibTransId="{D576CDA3-4FEC-4D39-9E84-55CA718226B8}"/>
    <dgm:cxn modelId="{93599049-81F4-4B76-886A-3C4728B95F1D}" srcId="{DFBDF0F9-44E4-4E4F-9287-38F1D5A77B8C}" destId="{65ACF030-69C2-44B3-B744-EED5F7916D2A}" srcOrd="2" destOrd="0" parTransId="{448C3B60-8451-4A61-BF33-DF304D789681}" sibTransId="{C4218B48-AF0D-4F8D-91F2-B4770ACF9857}"/>
    <dgm:cxn modelId="{66C52B4A-1550-4E24-8EC9-D94CD8633EB8}" srcId="{66FBA8E4-F366-4FA7-8C07-BE72DCB36730}" destId="{4D266D4E-FFC3-46F1-B47B-8531C42F24DA}" srcOrd="2" destOrd="0" parTransId="{B80B3AB4-D550-484F-A7A6-F3CE40258E83}" sibTransId="{DB4AFA2E-3A22-4CF3-B462-54491F51C1F5}"/>
    <dgm:cxn modelId="{FE32666A-C4B1-4759-8A37-D8927D383292}" srcId="{07E174DE-0F65-469A-848C-2D92108721F3}" destId="{2C1D149B-526C-4F1A-AFCE-0D083568103A}" srcOrd="1" destOrd="0" parTransId="{74184D4B-F415-4612-8504-F5CC5C87F5FA}" sibTransId="{57F8821D-0643-440C-B3E7-54B7396AECAC}"/>
    <dgm:cxn modelId="{68DDE895-2DED-4BC9-A57D-E4042DF1E3CD}" type="presOf" srcId="{9D1492FE-E552-4974-A59C-1C2B5F476FCC}" destId="{216D622F-3D7E-4396-8913-CE7EE5E0C346}" srcOrd="0" destOrd="1" presId="urn:microsoft.com/office/officeart/2005/8/layout/StepDownProcess"/>
    <dgm:cxn modelId="{C220F7A5-98DE-4B12-81CE-D20A719D7BA9}" type="presOf" srcId="{07E174DE-0F65-469A-848C-2D92108721F3}" destId="{EC227ED4-09BD-4F50-A79A-4BA312E4E657}" srcOrd="0" destOrd="0" presId="urn:microsoft.com/office/officeart/2005/8/layout/StepDownProcess"/>
    <dgm:cxn modelId="{AB2F26B4-1F42-4858-AE7B-FD95E8AC61E3}" srcId="{4D266D4E-FFC3-46F1-B47B-8531C42F24DA}" destId="{8E29C718-AB52-480F-AB2F-ECF467109923}" srcOrd="1" destOrd="0" parTransId="{EBB23873-B6DE-4FC3-88D9-1DDCA1FAC1F0}" sibTransId="{FB7FAE24-535B-4EDF-9C58-5541C28CD277}"/>
    <dgm:cxn modelId="{261024B5-0C5D-4A33-9619-DA8C020EBB37}" srcId="{66FBA8E4-F366-4FA7-8C07-BE72DCB36730}" destId="{07E174DE-0F65-469A-848C-2D92108721F3}" srcOrd="0" destOrd="0" parTransId="{779129E9-52B7-4DD8-B1D5-4F92E3851C7F}" sibTransId="{CC4E6547-339C-4E03-AC31-7C527AE4326D}"/>
    <dgm:cxn modelId="{1CFE78B6-08E4-4D46-9652-0AB54B8F2B8C}" type="presOf" srcId="{66FBA8E4-F366-4FA7-8C07-BE72DCB36730}" destId="{54511026-4AA3-481A-8DE6-3CA123CCA50C}" srcOrd="0" destOrd="0" presId="urn:microsoft.com/office/officeart/2005/8/layout/StepDownProcess"/>
    <dgm:cxn modelId="{049634BD-8DEA-4D16-8DF3-8473CAA427FE}" type="presOf" srcId="{4D266D4E-FFC3-46F1-B47B-8531C42F24DA}" destId="{F53F84C5-7810-41E4-8D64-A4938B781698}" srcOrd="0" destOrd="0" presId="urn:microsoft.com/office/officeart/2005/8/layout/StepDownProcess"/>
    <dgm:cxn modelId="{B9F5AAC1-99C1-4747-B5B0-ADE82011A62B}" srcId="{66FBA8E4-F366-4FA7-8C07-BE72DCB36730}" destId="{DFBDF0F9-44E4-4E4F-9287-38F1D5A77B8C}" srcOrd="1" destOrd="0" parTransId="{5468B3FE-9E06-42C0-8C36-10A60C25636C}" sibTransId="{2580E172-AB7B-4DEA-8513-CDCE1FF4EAAB}"/>
    <dgm:cxn modelId="{AE098CCC-B09E-4944-BA5A-88DE177A38DB}" type="presOf" srcId="{A0D424E6-2061-49F6-AABB-729E7DE504F8}" destId="{216D622F-3D7E-4396-8913-CE7EE5E0C346}" srcOrd="0" destOrd="0" presId="urn:microsoft.com/office/officeart/2005/8/layout/StepDownProcess"/>
    <dgm:cxn modelId="{77089FD6-D3CC-4444-8BCD-7780CB201092}" type="presOf" srcId="{4DDC25BC-8E46-4BFD-BDA4-6E4FFCF65CB1}" destId="{CD5CB59D-92CA-45B6-A30F-7416A93D7F4C}" srcOrd="0" destOrd="0" presId="urn:microsoft.com/office/officeart/2005/8/layout/StepDownProcess"/>
    <dgm:cxn modelId="{E9D277DB-9A26-4A2C-B938-5918E6C473BD}" srcId="{07E174DE-0F65-469A-848C-2D92108721F3}" destId="{0EB98D28-8B27-40C5-827F-EB89D45CD1D5}" srcOrd="0" destOrd="0" parTransId="{09E6DE5D-6A01-4443-9CAB-DD97F8182BC9}" sibTransId="{084AE86E-989F-42A0-B3C0-BB0C147D90BA}"/>
    <dgm:cxn modelId="{2379D118-8295-4825-BF99-38A30E0AD25D}" type="presParOf" srcId="{54511026-4AA3-481A-8DE6-3CA123CCA50C}" destId="{C8CEE193-A18A-4B2B-B3D8-9A839FA39C0A}" srcOrd="0" destOrd="0" presId="urn:microsoft.com/office/officeart/2005/8/layout/StepDownProcess"/>
    <dgm:cxn modelId="{EDBFAC05-E2A0-42BF-9591-B3620E1D1683}" type="presParOf" srcId="{C8CEE193-A18A-4B2B-B3D8-9A839FA39C0A}" destId="{F66B3EDB-E725-46A9-AC94-89F2B83FEA0E}" srcOrd="0" destOrd="0" presId="urn:microsoft.com/office/officeart/2005/8/layout/StepDownProcess"/>
    <dgm:cxn modelId="{529629A6-600A-4DE6-8C1F-DA6B3C03C787}" type="presParOf" srcId="{C8CEE193-A18A-4B2B-B3D8-9A839FA39C0A}" destId="{EC227ED4-09BD-4F50-A79A-4BA312E4E657}" srcOrd="1" destOrd="0" presId="urn:microsoft.com/office/officeart/2005/8/layout/StepDownProcess"/>
    <dgm:cxn modelId="{C7838555-602B-4483-A72C-3212E242835D}" type="presParOf" srcId="{C8CEE193-A18A-4B2B-B3D8-9A839FA39C0A}" destId="{581C0123-8DEB-4BF2-B9BF-DE8C5ED80026}" srcOrd="2" destOrd="0" presId="urn:microsoft.com/office/officeart/2005/8/layout/StepDownProcess"/>
    <dgm:cxn modelId="{E3EA1839-C75C-4913-A74E-FF2BD7CA6656}" type="presParOf" srcId="{54511026-4AA3-481A-8DE6-3CA123CCA50C}" destId="{E4719A91-AB84-492B-BC0C-BE7FFF5765AC}" srcOrd="1" destOrd="0" presId="urn:microsoft.com/office/officeart/2005/8/layout/StepDownProcess"/>
    <dgm:cxn modelId="{C25AB6A0-A72A-468C-B597-8399AD804354}" type="presParOf" srcId="{54511026-4AA3-481A-8DE6-3CA123CCA50C}" destId="{2DB186B2-6ED9-431B-95B4-A89C1B0104F7}" srcOrd="2" destOrd="0" presId="urn:microsoft.com/office/officeart/2005/8/layout/StepDownProcess"/>
    <dgm:cxn modelId="{D2615C67-5338-4DB0-A844-8C61EDBA7330}" type="presParOf" srcId="{2DB186B2-6ED9-431B-95B4-A89C1B0104F7}" destId="{2A0C2C7F-1E4B-4687-A759-8B9B4B437D75}" srcOrd="0" destOrd="0" presId="urn:microsoft.com/office/officeart/2005/8/layout/StepDownProcess"/>
    <dgm:cxn modelId="{BAB68917-65B1-40C4-861A-80E4E37816DD}" type="presParOf" srcId="{2DB186B2-6ED9-431B-95B4-A89C1B0104F7}" destId="{0AE91E57-C5BE-4949-8EB9-23CA75CB4248}" srcOrd="1" destOrd="0" presId="urn:microsoft.com/office/officeart/2005/8/layout/StepDownProcess"/>
    <dgm:cxn modelId="{8D4A6C39-F44A-44CF-80F9-4FF65DBDC206}" type="presParOf" srcId="{2DB186B2-6ED9-431B-95B4-A89C1B0104F7}" destId="{216D622F-3D7E-4396-8913-CE7EE5E0C346}" srcOrd="2" destOrd="0" presId="urn:microsoft.com/office/officeart/2005/8/layout/StepDownProcess"/>
    <dgm:cxn modelId="{603F9F9B-D059-4C8D-90D3-E552E100169C}" type="presParOf" srcId="{54511026-4AA3-481A-8DE6-3CA123CCA50C}" destId="{321D2C6F-96F9-4B5B-A161-99BED43E2005}" srcOrd="3" destOrd="0" presId="urn:microsoft.com/office/officeart/2005/8/layout/StepDownProcess"/>
    <dgm:cxn modelId="{D66191F4-A34E-4639-B814-907F0E1E7881}" type="presParOf" srcId="{54511026-4AA3-481A-8DE6-3CA123CCA50C}" destId="{D8CC95EE-B7C6-4C8F-9269-658FA043DDA8}" srcOrd="4" destOrd="0" presId="urn:microsoft.com/office/officeart/2005/8/layout/StepDownProcess"/>
    <dgm:cxn modelId="{6281A853-779E-409E-B8EC-6D91990BA40F}" type="presParOf" srcId="{D8CC95EE-B7C6-4C8F-9269-658FA043DDA8}" destId="{F53F84C5-7810-41E4-8D64-A4938B781698}" srcOrd="0" destOrd="0" presId="urn:microsoft.com/office/officeart/2005/8/layout/StepDownProcess"/>
    <dgm:cxn modelId="{70090A66-C480-4785-B3FD-BAA42C0E7B06}" type="presParOf" srcId="{D8CC95EE-B7C6-4C8F-9269-658FA043DDA8}" destId="{CD5CB59D-92CA-45B6-A30F-7416A93D7F4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B3EDB-E725-46A9-AC94-89F2B83FEA0E}">
      <dsp:nvSpPr>
        <dsp:cNvPr id="0" name=""/>
        <dsp:cNvSpPr/>
      </dsp:nvSpPr>
      <dsp:spPr>
        <a:xfrm rot="5400000">
          <a:off x="1525409" y="1238607"/>
          <a:ext cx="1095441" cy="12471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27ED4-09BD-4F50-A79A-4BA312E4E657}">
      <dsp:nvSpPr>
        <dsp:cNvPr id="0" name=""/>
        <dsp:cNvSpPr/>
      </dsp:nvSpPr>
      <dsp:spPr>
        <a:xfrm>
          <a:off x="1235183" y="24288"/>
          <a:ext cx="1844079" cy="12907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GLM</a:t>
          </a:r>
        </a:p>
      </dsp:txBody>
      <dsp:txXfrm>
        <a:off x="1298206" y="87311"/>
        <a:ext cx="1718033" cy="1164749"/>
      </dsp:txXfrm>
    </dsp:sp>
    <dsp:sp modelId="{581C0123-8DEB-4BF2-B9BF-DE8C5ED80026}">
      <dsp:nvSpPr>
        <dsp:cNvPr id="0" name=""/>
        <dsp:cNvSpPr/>
      </dsp:nvSpPr>
      <dsp:spPr>
        <a:xfrm>
          <a:off x="3096940" y="174030"/>
          <a:ext cx="4288752" cy="104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EVs defined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Coefficients from first-level analysis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Group-level summary statistics</a:t>
          </a:r>
        </a:p>
      </dsp:txBody>
      <dsp:txXfrm>
        <a:off x="3096940" y="174030"/>
        <a:ext cx="4288752" cy="1043278"/>
      </dsp:txXfrm>
    </dsp:sp>
    <dsp:sp modelId="{2A0C2C7F-1E4B-4687-A759-8B9B4B437D75}">
      <dsp:nvSpPr>
        <dsp:cNvPr id="0" name=""/>
        <dsp:cNvSpPr/>
      </dsp:nvSpPr>
      <dsp:spPr>
        <a:xfrm rot="5400000">
          <a:off x="3900385" y="2688597"/>
          <a:ext cx="1095441" cy="12471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91E57-C5BE-4949-8EB9-23CA75CB4248}">
      <dsp:nvSpPr>
        <dsp:cNvPr id="0" name=""/>
        <dsp:cNvSpPr/>
      </dsp:nvSpPr>
      <dsp:spPr>
        <a:xfrm>
          <a:off x="3610160" y="1474278"/>
          <a:ext cx="1844079" cy="12907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CONTRAST</a:t>
          </a:r>
        </a:p>
      </dsp:txBody>
      <dsp:txXfrm>
        <a:off x="3673183" y="1537301"/>
        <a:ext cx="1718033" cy="1164749"/>
      </dsp:txXfrm>
    </dsp:sp>
    <dsp:sp modelId="{216D622F-3D7E-4396-8913-CE7EE5E0C346}">
      <dsp:nvSpPr>
        <dsp:cNvPr id="0" name=""/>
        <dsp:cNvSpPr/>
      </dsp:nvSpPr>
      <dsp:spPr>
        <a:xfrm>
          <a:off x="5506278" y="1487465"/>
          <a:ext cx="5306622" cy="1236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n-lt"/>
              <a:cs typeface="Arial" panose="020B0604020202020204" pitchFamily="34" charset="0"/>
            </a:rPr>
            <a:t>Incongruent win&gt;congruent win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n-lt"/>
              <a:cs typeface="Arial" panose="020B0604020202020204" pitchFamily="34" charset="0"/>
            </a:rPr>
            <a:t>Incongruent loss&gt;congruent loss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n-lt"/>
              <a:cs typeface="Arial" panose="020B0604020202020204" pitchFamily="34" charset="0"/>
            </a:rPr>
            <a:t>Incongruent win+loss&gt;congruent win+loss</a:t>
          </a:r>
        </a:p>
      </dsp:txBody>
      <dsp:txXfrm>
        <a:off x="5506278" y="1487465"/>
        <a:ext cx="5306622" cy="1236701"/>
      </dsp:txXfrm>
    </dsp:sp>
    <dsp:sp modelId="{F53F84C5-7810-41E4-8D64-A4938B781698}">
      <dsp:nvSpPr>
        <dsp:cNvPr id="0" name=""/>
        <dsp:cNvSpPr/>
      </dsp:nvSpPr>
      <dsp:spPr>
        <a:xfrm>
          <a:off x="5707880" y="2924267"/>
          <a:ext cx="1844079" cy="12907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CCA </a:t>
          </a:r>
        </a:p>
      </dsp:txBody>
      <dsp:txXfrm>
        <a:off x="5770903" y="2987290"/>
        <a:ext cx="1718033" cy="1164749"/>
      </dsp:txXfrm>
    </dsp:sp>
    <dsp:sp modelId="{CD5CB59D-92CA-45B6-A30F-7416A93D7F4C}">
      <dsp:nvSpPr>
        <dsp:cNvPr id="0" name=""/>
        <dsp:cNvSpPr/>
      </dsp:nvSpPr>
      <dsp:spPr>
        <a:xfrm>
          <a:off x="7564760" y="3006290"/>
          <a:ext cx="3785974" cy="104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Parcels &lt; Bonferroni-corrected p &amp; Cohen’s d &gt; 1 selected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Resting-state functional connectivity to all other parcels</a:t>
          </a:r>
        </a:p>
      </dsp:txBody>
      <dsp:txXfrm>
        <a:off x="7564760" y="3006290"/>
        <a:ext cx="3785974" cy="1043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68487-5500-44D7-AEAC-EC41A092ABB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8381B-B238-4EBD-8D60-1F02DA71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12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91F1-0DC0-40E4-90F5-A833E8DDB338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Neuromatch Academy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4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A8F-D8F7-42E2-A62B-31D67E2BBA19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Neuromatch Academy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4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60A8-6858-471A-B03E-2BCB27559D2D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Neuromatch Academy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1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76F9-B898-4A1A-B6AE-8601200562A1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Neuromatch Academy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3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118-A84C-4873-93DC-9A4B64B6F3B6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Neuromatch Academy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D096-3803-4826-85BE-46287A511F4B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Neuromatch Academy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953F-307F-47A6-A761-10ACBE77435A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Neuromatch Academy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7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8C15-8630-4571-BEBD-94DE5EC3CCC1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Neuromatch Academy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1B37-990D-46FD-B7A4-B8484CED3C70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Neuromatch Academy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51C1-0317-48A6-A611-20111DD699FA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Neuromatch Academy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1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9E-4CE2-44E6-895D-676E8B0B26E9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Neuromatch Academy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9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C1CC9-8855-4DAA-99E6-8EAD9E42C07B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Neuromatch Academy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95425" y="717369"/>
            <a:ext cx="9144000" cy="16716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Impact of Prior 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Reward Experience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on Current Reward Processing: Activation Patterns and Resting-State Correlates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05097" y="3117668"/>
            <a:ext cx="11512732" cy="3473015"/>
          </a:xfrm>
        </p:spPr>
        <p:txBody>
          <a:bodyPr>
            <a:normAutofit/>
          </a:bodyPr>
          <a:lstStyle/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Parinaz Vahdat      Arshiya Sangchooli           </a:t>
            </a:r>
          </a:p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Mentor:</a:t>
            </a:r>
          </a:p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Adeel Razi                Project TA:                 TA: Aryan                                     Roxana Namiranian                                          </a:t>
            </a:r>
          </a:p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Andrew Bender           Yazdanpanah                                                                       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951" y="3562096"/>
            <a:ext cx="861996" cy="11313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84" y="3429778"/>
            <a:ext cx="972308" cy="1489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247" y="3868209"/>
            <a:ext cx="1082134" cy="12878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959" y="3869781"/>
            <a:ext cx="899238" cy="15501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1701" y="3238364"/>
            <a:ext cx="975445" cy="13564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2716" y="3990477"/>
            <a:ext cx="1092730" cy="1308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9BF55A-7258-4CA9-8701-52F3705E1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6001" y="5502252"/>
            <a:ext cx="1243013" cy="1199357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C7E2ED4-70BC-48B8-9787-5BA6C572E7DC}"/>
              </a:ext>
            </a:extLst>
          </p:cNvPr>
          <p:cNvSpPr txBox="1">
            <a:spLocks/>
          </p:cNvSpPr>
          <p:nvPr/>
        </p:nvSpPr>
        <p:spPr>
          <a:xfrm>
            <a:off x="7446101" y="63364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Neuromatch Academy 2021</a:t>
            </a:r>
          </a:p>
        </p:txBody>
      </p:sp>
    </p:spTree>
    <p:extLst>
      <p:ext uri="{BB962C8B-B14F-4D97-AF65-F5344CB8AC3E}">
        <p14:creationId xmlns:p14="http://schemas.microsoft.com/office/powerpoint/2010/main" val="319768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99329" y="3840879"/>
            <a:ext cx="4646869" cy="538162"/>
          </a:xfrm>
        </p:spPr>
        <p:txBody>
          <a:bodyPr>
            <a:norm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fMRI studies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999329" y="419100"/>
            <a:ext cx="2286795" cy="814387"/>
          </a:xfrm>
        </p:spPr>
        <p:txBody>
          <a:bodyPr>
            <a:normAutofit/>
          </a:bodyPr>
          <a:lstStyle/>
          <a:p>
            <a:r>
              <a:rPr lang="en-US" sz="2800" i="1" dirty="0"/>
              <a:t>Background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756838" y="4346757"/>
            <a:ext cx="10430669" cy="132397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  <a:cs typeface="Arial" panose="020B0604020202020204" pitchFamily="34" charset="0"/>
              </a:rPr>
              <a:t>Task-based fMRI (tfMRI) is often used to assess regional activities underlying reward processing</a:t>
            </a:r>
          </a:p>
          <a:p>
            <a:r>
              <a:rPr lang="en-US" sz="2000" dirty="0">
                <a:latin typeface="+mj-lt"/>
                <a:cs typeface="Arial" panose="020B0604020202020204" pitchFamily="34" charset="0"/>
              </a:rPr>
              <a:t>Resting-state fMRI (rsfMRI) can be used together with tfMRI to explore the networks which support these regional activations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788589" y="1495923"/>
            <a:ext cx="11020425" cy="2271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  <a:cs typeface="Arial" panose="020B0604020202020204" pitchFamily="34" charset="0"/>
              </a:rPr>
              <a:t>Reward-related neural activity can represent aspects of reward-processing, such as the processing of reward valence, reward expectations, and errors</a:t>
            </a:r>
          </a:p>
          <a:p>
            <a:r>
              <a:rPr lang="en-US" sz="2000" dirty="0">
                <a:latin typeface="+mj-lt"/>
                <a:cs typeface="Arial" panose="020B0604020202020204" pitchFamily="34" charset="0"/>
              </a:rPr>
              <a:t>An important part of reward processing is prediction of positive or negative rewards, and the influence of prior reward processing on present response to rewarding stimuli.</a:t>
            </a:r>
          </a:p>
          <a:p>
            <a:r>
              <a:rPr lang="en-US" sz="2000" dirty="0">
                <a:latin typeface="+mj-lt"/>
                <a:cs typeface="Arial" panose="020B0604020202020204" pitchFamily="34" charset="0"/>
              </a:rPr>
              <a:t>Unexpected outcomes, are critical for reporting surprising events so that learning can occur.</a:t>
            </a:r>
          </a:p>
          <a:p>
            <a:pPr lvl="1"/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001" y="5502252"/>
            <a:ext cx="1243013" cy="1199357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446101" y="6336484"/>
            <a:ext cx="4114800" cy="365125"/>
          </a:xfrm>
        </p:spPr>
        <p:txBody>
          <a:bodyPr/>
          <a:lstStyle/>
          <a:p>
            <a:r>
              <a:rPr lang="en-US" dirty="0"/>
              <a:t>Neuromatch Academy 2021</a:t>
            </a:r>
          </a:p>
        </p:txBody>
      </p:sp>
    </p:spTree>
    <p:extLst>
      <p:ext uri="{BB962C8B-B14F-4D97-AF65-F5344CB8AC3E}">
        <p14:creationId xmlns:p14="http://schemas.microsoft.com/office/powerpoint/2010/main" val="104752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743323"/>
            <a:ext cx="10448109" cy="1766232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latin typeface="+mj-lt"/>
                <a:cs typeface="Arial" panose="020B0604020202020204" pitchFamily="34" charset="0"/>
              </a:rPr>
              <a:t>Do </a:t>
            </a:r>
            <a:r>
              <a:rPr lang="en-US" sz="8000" u="sng" dirty="0">
                <a:latin typeface="+mj-lt"/>
                <a:cs typeface="Arial" panose="020B0604020202020204" pitchFamily="34" charset="0"/>
              </a:rPr>
              <a:t>preceding experiences </a:t>
            </a:r>
            <a:r>
              <a:rPr lang="en-US" sz="8000" dirty="0">
                <a:latin typeface="+mj-lt"/>
                <a:cs typeface="Arial" panose="020B0604020202020204" pitchFamily="34" charset="0"/>
              </a:rPr>
              <a:t>of win or loss lead to distinct regional activations involved in subsequent reward-processing?</a:t>
            </a:r>
          </a:p>
          <a:p>
            <a:endParaRPr lang="en-US" sz="8000" dirty="0">
              <a:latin typeface="+mj-lt"/>
              <a:cs typeface="Arial" panose="020B0604020202020204" pitchFamily="34" charset="0"/>
            </a:endParaRPr>
          </a:p>
          <a:p>
            <a:r>
              <a:rPr lang="en-US" sz="8000" dirty="0">
                <a:latin typeface="+mj-lt"/>
                <a:cs typeface="Arial" panose="020B0604020202020204" pitchFamily="34" charset="0"/>
              </a:rPr>
              <a:t>Does the strength of valence-transition-related activity in these regions correlate with </a:t>
            </a:r>
            <a:r>
              <a:rPr lang="en-US" sz="8000" u="sng" dirty="0">
                <a:latin typeface="+mj-lt"/>
                <a:cs typeface="Arial" panose="020B0604020202020204" pitchFamily="34" charset="0"/>
              </a:rPr>
              <a:t>their resting-state functional connectivity </a:t>
            </a:r>
            <a:r>
              <a:rPr lang="en-US" sz="8000" dirty="0">
                <a:latin typeface="+mj-lt"/>
                <a:cs typeface="Arial" panose="020B0604020202020204" pitchFamily="34" charset="0"/>
              </a:rPr>
              <a:t>to brain regions involved in the processing of memory, reward and affect ?</a:t>
            </a:r>
          </a:p>
          <a:p>
            <a:pPr marL="0" indent="0">
              <a:buNone/>
            </a:pP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                                                    </a:t>
            </a:r>
          </a:p>
          <a:p>
            <a:pPr marL="0" indent="0">
              <a:buNone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                                </a:t>
            </a:r>
          </a:p>
          <a:p>
            <a:pPr marL="0" indent="0">
              <a:buNone/>
            </a:pP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Content Placeholder 28"/>
          <p:cNvSpPr>
            <a:spLocks noGrp="1"/>
          </p:cNvSpPr>
          <p:nvPr>
            <p:ph sz="half" idx="2"/>
          </p:nvPr>
        </p:nvSpPr>
        <p:spPr>
          <a:xfrm>
            <a:off x="768696" y="3918992"/>
            <a:ext cx="10029931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8000" b="1" i="1" dirty="0">
                <a:latin typeface="+mj-lt"/>
                <a:cs typeface="Arial" panose="020B0604020202020204" pitchFamily="34" charset="0"/>
              </a:rPr>
              <a:t>So</a:t>
            </a:r>
            <a:r>
              <a:rPr lang="en-US" sz="8000" i="1" dirty="0">
                <a:latin typeface="+mj-lt"/>
                <a:cs typeface="Arial" panose="020B0604020202020204" pitchFamily="34" charset="0"/>
              </a:rPr>
              <a:t> : </a:t>
            </a:r>
            <a:r>
              <a:rPr lang="en-US" sz="8000" dirty="0">
                <a:latin typeface="+mj-lt"/>
                <a:cs typeface="Arial" panose="020B0604020202020204" pitchFamily="34" charset="0"/>
              </a:rPr>
              <a:t>The sequences of trials in the HCP gambling task were categorized as :</a:t>
            </a:r>
          </a:p>
          <a:p>
            <a:pPr marL="0" indent="0">
              <a:buNone/>
            </a:pPr>
            <a:r>
              <a:rPr lang="en-US" sz="8000" dirty="0">
                <a:latin typeface="+mj-lt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                 win-Win ---  </a:t>
            </a:r>
            <a:r>
              <a:rPr lang="en-US" sz="8000" dirty="0">
                <a:latin typeface="+mj-lt"/>
                <a:cs typeface="Arial" panose="020B0604020202020204" pitchFamily="34" charset="0"/>
              </a:rPr>
              <a:t>Congruent Win               </a:t>
            </a:r>
            <a:r>
              <a:rPr lang="en-US" sz="80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loss-Loss</a:t>
            </a:r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--- </a:t>
            </a:r>
            <a:r>
              <a:rPr lang="en-US" sz="8000" dirty="0">
                <a:latin typeface="+mj-lt"/>
                <a:cs typeface="Arial" panose="020B0604020202020204" pitchFamily="34" charset="0"/>
              </a:rPr>
              <a:t>Congruent Loss</a:t>
            </a:r>
            <a:endParaRPr lang="en-US" sz="8000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                 loss-Win --- </a:t>
            </a:r>
            <a:r>
              <a:rPr lang="en-US" sz="8000" dirty="0">
                <a:latin typeface="+mj-lt"/>
                <a:cs typeface="Arial" panose="020B0604020202020204" pitchFamily="34" charset="0"/>
              </a:rPr>
              <a:t>Incongruent Win             </a:t>
            </a:r>
            <a:r>
              <a:rPr lang="en-US" sz="80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win-Loss</a:t>
            </a:r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--- </a:t>
            </a:r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</a:rPr>
              <a:t>Incongruent Loss</a:t>
            </a:r>
          </a:p>
          <a:p>
            <a:pPr marL="0" indent="0">
              <a:buNone/>
            </a:pPr>
            <a:r>
              <a:rPr lang="en-US" sz="8000" dirty="0">
                <a:latin typeface="+mj-lt"/>
                <a:cs typeface="Arial" panose="020B0604020202020204" pitchFamily="34" charset="0"/>
              </a:rPr>
              <a:t>                                 </a:t>
            </a:r>
            <a:endParaRPr lang="en-US" sz="8000" dirty="0"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8F1C1A-A527-4F28-B685-A06261DF1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001" y="5502252"/>
            <a:ext cx="1243013" cy="1199357"/>
          </a:xfrm>
          <a:prstGeom prst="rect">
            <a:avLst/>
          </a:prstGeom>
        </p:spPr>
      </p:pic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71738229-7FC3-4664-8DAD-45F7ACA8C77E}"/>
              </a:ext>
            </a:extLst>
          </p:cNvPr>
          <p:cNvSpPr txBox="1">
            <a:spLocks/>
          </p:cNvSpPr>
          <p:nvPr/>
        </p:nvSpPr>
        <p:spPr>
          <a:xfrm>
            <a:off x="7446101" y="63364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Neuromatch Academy 2021</a:t>
            </a:r>
          </a:p>
        </p:txBody>
      </p:sp>
    </p:spTree>
    <p:extLst>
      <p:ext uri="{BB962C8B-B14F-4D97-AF65-F5344CB8AC3E}">
        <p14:creationId xmlns:p14="http://schemas.microsoft.com/office/powerpoint/2010/main" val="56661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14E33E-DC45-41DB-9FAD-E695EBF122F7}"/>
              </a:ext>
            </a:extLst>
          </p:cNvPr>
          <p:cNvSpPr/>
          <p:nvPr/>
        </p:nvSpPr>
        <p:spPr>
          <a:xfrm>
            <a:off x="9229725" y="1581875"/>
            <a:ext cx="640354" cy="365125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77F831-903B-40EF-97E5-B3C87DE0744E}"/>
              </a:ext>
            </a:extLst>
          </p:cNvPr>
          <p:cNvSpPr/>
          <p:nvPr/>
        </p:nvSpPr>
        <p:spPr>
          <a:xfrm>
            <a:off x="9951446" y="1975575"/>
            <a:ext cx="640354" cy="365125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74C13C-3067-4CC0-9DC2-9AAC959A86DA}"/>
              </a:ext>
            </a:extLst>
          </p:cNvPr>
          <p:cNvSpPr/>
          <p:nvPr/>
        </p:nvSpPr>
        <p:spPr>
          <a:xfrm>
            <a:off x="9951446" y="2739162"/>
            <a:ext cx="640354" cy="365125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56BB0C-7CE7-471A-8F4A-2F7A0ADA013A}"/>
              </a:ext>
            </a:extLst>
          </p:cNvPr>
          <p:cNvSpPr/>
          <p:nvPr/>
        </p:nvSpPr>
        <p:spPr>
          <a:xfrm>
            <a:off x="10677525" y="1581875"/>
            <a:ext cx="640354" cy="365125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48" y="261826"/>
            <a:ext cx="3936002" cy="132556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+mn-lt"/>
                <a:cs typeface="Arial" panose="020B0604020202020204" pitchFamily="34" charset="0"/>
              </a:rPr>
              <a:t>HCP gambling task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9100" y="1267550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First Run</a:t>
            </a:r>
          </a:p>
          <a:p>
            <a:r>
              <a:rPr lang="pl-PL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L: L L W L W L L L </a:t>
            </a:r>
            <a:endParaRPr lang="pl-PL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l-PL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W: W N W W W W N W</a:t>
            </a:r>
            <a:endParaRPr lang="pl-PL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l-PL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L: L L W L W L L L</a:t>
            </a:r>
            <a:endParaRPr lang="pl-PL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l-PL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W: W W L W L W W W           </a:t>
            </a:r>
            <a:endParaRPr lang="en-US" b="0" dirty="0">
              <a:solidFill>
                <a:srgbClr val="A31515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Second Run</a:t>
            </a:r>
          </a:p>
          <a:p>
            <a:r>
              <a:rPr lang="pl-PL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W: W W L W W W N W</a:t>
            </a:r>
            <a:endParaRPr lang="pl-PL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l-PL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L: W L L L N L L L</a:t>
            </a:r>
            <a:endParaRPr lang="pl-PL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l-PL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L: L L L N L N L L</a:t>
            </a:r>
            <a:endParaRPr lang="pl-PL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l-PL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W: W W L W L W W W</a:t>
            </a:r>
            <a:endParaRPr lang="pl-PL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8125" y="1751333"/>
            <a:ext cx="7600950" cy="3544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49CC13-E43B-4C7F-A481-FEA4CD3D8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001" y="5502252"/>
            <a:ext cx="1243013" cy="1199357"/>
          </a:xfrm>
          <a:prstGeom prst="rect">
            <a:avLst/>
          </a:prstGeom>
        </p:spPr>
      </p:pic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7E507F9D-E3BC-4082-96F2-B61107130EC5}"/>
              </a:ext>
            </a:extLst>
          </p:cNvPr>
          <p:cNvSpPr txBox="1">
            <a:spLocks/>
          </p:cNvSpPr>
          <p:nvPr/>
        </p:nvSpPr>
        <p:spPr>
          <a:xfrm>
            <a:off x="7446101" y="63364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Neuromatch Academy 2021</a:t>
            </a:r>
          </a:p>
        </p:txBody>
      </p:sp>
    </p:spTree>
    <p:extLst>
      <p:ext uri="{BB962C8B-B14F-4D97-AF65-F5344CB8AC3E}">
        <p14:creationId xmlns:p14="http://schemas.microsoft.com/office/powerpoint/2010/main" val="409355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21" y="1260916"/>
            <a:ext cx="10906957" cy="558574"/>
          </a:xfrm>
        </p:spPr>
        <p:txBody>
          <a:bodyPr>
            <a:noAutofit/>
          </a:bodyPr>
          <a:lstStyle/>
          <a:p>
            <a:pPr lvl="0">
              <a:spcBef>
                <a:spcPts val="1000"/>
              </a:spcBef>
            </a:pPr>
            <a:r>
              <a:rPr lang="en-US" sz="2800" i="1" dirty="0">
                <a:latin typeface="+mn-lt"/>
                <a:cs typeface="Arial" panose="020B0604020202020204" pitchFamily="34" charset="0"/>
              </a:rPr>
              <a:t>  </a:t>
            </a:r>
            <a:r>
              <a:rPr lang="en-US" sz="2800" b="1" i="1" dirty="0">
                <a:latin typeface="+mn-lt"/>
                <a:cs typeface="Arial" panose="020B0604020202020204" pitchFamily="34" charset="0"/>
              </a:rPr>
              <a:t>Methods</a:t>
            </a:r>
            <a:br>
              <a:rPr lang="en-US" sz="2400" i="1" dirty="0">
                <a:cs typeface="Arial" panose="020B0604020202020204" pitchFamily="34" charset="0"/>
              </a:rPr>
            </a:br>
            <a:br>
              <a:rPr lang="en-US" sz="2400" i="1" dirty="0">
                <a:cs typeface="Arial" panose="020B0604020202020204" pitchFamily="34" charset="0"/>
              </a:rPr>
            </a:br>
            <a:r>
              <a:rPr lang="en-US" sz="2000" dirty="0">
                <a:solidFill>
                  <a:prstClr val="black"/>
                </a:solidFill>
                <a:ea typeface="+mn-ea"/>
                <a:cs typeface="Arial" panose="020B0604020202020204" pitchFamily="34" charset="0"/>
              </a:rPr>
              <a:t>Dataset: HCP gambling tfMRI and rsfMRI data, N = 339.</a:t>
            </a:r>
            <a:br>
              <a:rPr lang="en-US" sz="2000" dirty="0">
                <a:solidFill>
                  <a:prstClr val="black"/>
                </a:solidFill>
                <a:ea typeface="+mn-ea"/>
                <a:cs typeface="Arial" panose="020B0604020202020204" pitchFamily="34" charset="0"/>
              </a:rPr>
            </a:br>
            <a:r>
              <a:rPr lang="en-US" sz="2000" dirty="0">
                <a:solidFill>
                  <a:prstClr val="black"/>
                </a:solidFill>
                <a:ea typeface="+mn-ea"/>
                <a:cs typeface="Arial" panose="020B0604020202020204" pitchFamily="34" charset="0"/>
              </a:rPr>
              <a:t>Time-series z-standardized and concatenated across two runs.</a:t>
            </a:r>
            <a:br>
              <a:rPr lang="en-US" sz="1600" dirty="0">
                <a:solidFill>
                  <a:prstClr val="black"/>
                </a:solidFill>
                <a:ea typeface="+mn-ea"/>
                <a:cs typeface="Arial" panose="020B0604020202020204" pitchFamily="34" charset="0"/>
              </a:rPr>
            </a:br>
            <a:br>
              <a:rPr lang="en-US" sz="2400" i="1" dirty="0">
                <a:cs typeface="Arial" panose="020B0604020202020204" pitchFamily="34" charset="0"/>
              </a:rPr>
            </a:br>
            <a:endParaRPr lang="en-US" sz="2400" i="1" dirty="0"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727255"/>
              </p:ext>
            </p:extLst>
          </p:nvPr>
        </p:nvGraphicFramePr>
        <p:xfrm>
          <a:off x="-657563" y="2097132"/>
          <a:ext cx="11350735" cy="423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2129DFF-162A-4D53-8250-0A933D0D4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6001" y="5502252"/>
            <a:ext cx="1243013" cy="1199357"/>
          </a:xfrm>
          <a:prstGeom prst="rect">
            <a:avLst/>
          </a:prstGeom>
        </p:spPr>
      </p:pic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6EF170F4-5F86-4E7A-933C-A218C8CD443E}"/>
              </a:ext>
            </a:extLst>
          </p:cNvPr>
          <p:cNvSpPr txBox="1">
            <a:spLocks/>
          </p:cNvSpPr>
          <p:nvPr/>
        </p:nvSpPr>
        <p:spPr>
          <a:xfrm>
            <a:off x="7446101" y="63364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Neuromatch Academy 2021</a:t>
            </a:r>
          </a:p>
        </p:txBody>
      </p:sp>
    </p:spTree>
    <p:extLst>
      <p:ext uri="{BB962C8B-B14F-4D97-AF65-F5344CB8AC3E}">
        <p14:creationId xmlns:p14="http://schemas.microsoft.com/office/powerpoint/2010/main" val="265113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999328" y="419100"/>
            <a:ext cx="4944271" cy="814387"/>
          </a:xfrm>
        </p:spPr>
        <p:txBody>
          <a:bodyPr>
            <a:normAutofit lnSpcReduction="10000"/>
          </a:bodyPr>
          <a:lstStyle/>
          <a:p>
            <a:r>
              <a:rPr lang="en-US" sz="2800" i="1" dirty="0"/>
              <a:t>Task-related activations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788589" y="1495924"/>
            <a:ext cx="11020425" cy="1933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001" y="5502252"/>
            <a:ext cx="1243013" cy="1199357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446101" y="6336484"/>
            <a:ext cx="4114800" cy="365125"/>
          </a:xfrm>
        </p:spPr>
        <p:txBody>
          <a:bodyPr/>
          <a:lstStyle/>
          <a:p>
            <a:r>
              <a:rPr lang="en-US" dirty="0"/>
              <a:t>Neuromatch Academy 2021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5EDBEC-FFC2-4BA1-AAC6-C3D347ABEEF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586325" y="1676107"/>
            <a:ext cx="6045990" cy="40306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14C8E-5F92-4412-9796-5E474CF7C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0426" y="5517937"/>
            <a:ext cx="5157787" cy="365125"/>
          </a:xfrm>
        </p:spPr>
        <p:txBody>
          <a:bodyPr>
            <a:normAutofit lnSpcReduction="10000"/>
          </a:bodyPr>
          <a:lstStyle/>
          <a:p>
            <a:r>
              <a:rPr lang="en-US" sz="2000" b="0" i="1" dirty="0">
                <a:latin typeface="+mj-lt"/>
              </a:rPr>
              <a:t>           Right                                              Left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597D62-AC35-4E45-AF9E-004DF28A3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739158" y="1934442"/>
            <a:ext cx="220182" cy="35139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F9D2B8-0E89-4AEF-9E48-B434F30C8092}"/>
              </a:ext>
            </a:extLst>
          </p:cNvPr>
          <p:cNvSpPr txBox="1"/>
          <p:nvPr/>
        </p:nvSpPr>
        <p:spPr>
          <a:xfrm>
            <a:off x="9959340" y="1983277"/>
            <a:ext cx="525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163BE-5D19-4BD9-BA13-210C63262AF8}"/>
              </a:ext>
            </a:extLst>
          </p:cNvPr>
          <p:cNvSpPr txBox="1"/>
          <p:nvPr/>
        </p:nvSpPr>
        <p:spPr>
          <a:xfrm>
            <a:off x="1381206" y="1782395"/>
            <a:ext cx="23926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+mj-lt"/>
              </a:rPr>
              <a:t>win-Loss &gt; loss-Loss</a:t>
            </a:r>
          </a:p>
          <a:p>
            <a:endParaRPr lang="en-US" sz="1600" i="1" dirty="0">
              <a:latin typeface="+mj-lt"/>
            </a:endParaRPr>
          </a:p>
          <a:p>
            <a:endParaRPr lang="en-US" sz="1600" i="1" dirty="0">
              <a:latin typeface="+mj-lt"/>
            </a:endParaRPr>
          </a:p>
          <a:p>
            <a:endParaRPr lang="en-US" sz="1600" i="1" dirty="0">
              <a:latin typeface="+mj-lt"/>
            </a:endParaRPr>
          </a:p>
          <a:p>
            <a:endParaRPr lang="en-US" sz="1600" i="1" dirty="0">
              <a:latin typeface="+mj-lt"/>
            </a:endParaRPr>
          </a:p>
          <a:p>
            <a:endParaRPr lang="en-US" sz="1600" i="1" dirty="0">
              <a:latin typeface="+mj-lt"/>
            </a:endParaRPr>
          </a:p>
          <a:p>
            <a:r>
              <a:rPr lang="en-US" sz="1600" i="1" dirty="0">
                <a:latin typeface="+mj-lt"/>
              </a:rPr>
              <a:t>loss-Win &gt; win-Win</a:t>
            </a:r>
          </a:p>
          <a:p>
            <a:endParaRPr lang="en-US" sz="1600" i="1" dirty="0">
              <a:latin typeface="+mj-lt"/>
            </a:endParaRPr>
          </a:p>
          <a:p>
            <a:endParaRPr lang="en-US" sz="1600" i="1" dirty="0">
              <a:latin typeface="+mj-lt"/>
            </a:endParaRPr>
          </a:p>
          <a:p>
            <a:endParaRPr lang="en-US" sz="1600" i="1" dirty="0">
              <a:latin typeface="+mj-lt"/>
            </a:endParaRPr>
          </a:p>
          <a:p>
            <a:endParaRPr lang="en-US" sz="1600" i="1" dirty="0">
              <a:latin typeface="+mj-lt"/>
            </a:endParaRPr>
          </a:p>
          <a:p>
            <a:r>
              <a:rPr lang="en-US" sz="1600" i="1" dirty="0">
                <a:latin typeface="+mj-lt"/>
              </a:rPr>
              <a:t>Incongruent &gt; Congruent</a:t>
            </a:r>
          </a:p>
          <a:p>
            <a:r>
              <a:rPr lang="en-US" sz="1600" i="1" dirty="0">
                <a:latin typeface="+mj-lt"/>
              </a:rPr>
              <a:t>(win-Loss+      (loss-Loss+</a:t>
            </a:r>
          </a:p>
          <a:p>
            <a:r>
              <a:rPr lang="en-US" sz="1600" i="1" dirty="0">
                <a:latin typeface="+mj-lt"/>
              </a:rPr>
              <a:t>loss-Win)        win-Win)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42914E-74F5-4723-AE48-50898DEA9F84}"/>
              </a:ext>
            </a:extLst>
          </p:cNvPr>
          <p:cNvSpPr txBox="1"/>
          <p:nvPr/>
        </p:nvSpPr>
        <p:spPr>
          <a:xfrm>
            <a:off x="3272709" y="6109277"/>
            <a:ext cx="51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+mj-lt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999328" y="419100"/>
            <a:ext cx="5706272" cy="814387"/>
          </a:xfrm>
        </p:spPr>
        <p:txBody>
          <a:bodyPr>
            <a:normAutofit/>
          </a:bodyPr>
          <a:lstStyle/>
          <a:p>
            <a:r>
              <a:rPr lang="en-US" sz="2800" i="1" dirty="0"/>
              <a:t>Resting-state connectivity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788589" y="1495924"/>
            <a:ext cx="11020425" cy="1933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001" y="5502252"/>
            <a:ext cx="1243013" cy="1199357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446101" y="6336484"/>
            <a:ext cx="4114800" cy="365125"/>
          </a:xfrm>
        </p:spPr>
        <p:txBody>
          <a:bodyPr/>
          <a:lstStyle/>
          <a:p>
            <a:r>
              <a:rPr lang="en-US" dirty="0"/>
              <a:t>Neuromatch Academy 2021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6672" y="212083"/>
            <a:ext cx="366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 Dynamic Functional connectivity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39911" y="1646389"/>
            <a:ext cx="366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   Functional connectivity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9935217" y="2957528"/>
            <a:ext cx="225048" cy="224176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144197" y="3139794"/>
            <a:ext cx="2368853" cy="2036681"/>
            <a:chOff x="10757340" y="2887196"/>
            <a:chExt cx="1527082" cy="2125640"/>
          </a:xfrm>
        </p:grpSpPr>
        <p:sp>
          <p:nvSpPr>
            <p:cNvPr id="21" name="TextBox 20"/>
            <p:cNvSpPr txBox="1"/>
            <p:nvPr/>
          </p:nvSpPr>
          <p:spPr>
            <a:xfrm>
              <a:off x="10777837" y="2887196"/>
              <a:ext cx="1506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dirty="0"/>
                <a:t>(stay in s1)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758800" y="3375234"/>
              <a:ext cx="1506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dirty="0"/>
                <a:t>(stay in s2)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58800" y="3856191"/>
              <a:ext cx="1506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dirty="0"/>
                <a:t>(transition s1 -&gt; s2)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757340" y="4366505"/>
              <a:ext cx="1506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dirty="0"/>
                <a:t>(transition s2 -&gt; s1)</a:t>
              </a: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4" t="4595" r="5495" b="14133"/>
          <a:stretch/>
        </p:blipFill>
        <p:spPr>
          <a:xfrm>
            <a:off x="1519198" y="2095343"/>
            <a:ext cx="2331317" cy="36102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3" t="5870" r="6006" b="12029"/>
          <a:stretch/>
        </p:blipFill>
        <p:spPr>
          <a:xfrm rot="5400000">
            <a:off x="79884" y="3348456"/>
            <a:ext cx="2308050" cy="405116"/>
          </a:xfrm>
          <a:prstGeom prst="rect">
            <a:avLst/>
          </a:prstGeom>
        </p:spPr>
      </p:pic>
      <p:grpSp>
        <p:nvGrpSpPr>
          <p:cNvPr id="78" name="Group 77"/>
          <p:cNvGrpSpPr/>
          <p:nvPr/>
        </p:nvGrpSpPr>
        <p:grpSpPr>
          <a:xfrm>
            <a:off x="5901069" y="721367"/>
            <a:ext cx="2481943" cy="2227008"/>
            <a:chOff x="3397522" y="797445"/>
            <a:chExt cx="2481943" cy="222700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3" t="5870" r="6006" b="12029"/>
            <a:stretch/>
          </p:blipFill>
          <p:spPr>
            <a:xfrm>
              <a:off x="3397522" y="2024715"/>
              <a:ext cx="2481943" cy="99973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4" t="4595" r="5495" b="14133"/>
            <a:stretch/>
          </p:blipFill>
          <p:spPr>
            <a:xfrm>
              <a:off x="3517394" y="820873"/>
              <a:ext cx="2331317" cy="856142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205955" y="210373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19340" y="215525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32081" y="79744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03236" y="8235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01467" y="804020"/>
            <a:ext cx="2560320" cy="423925"/>
            <a:chOff x="6950843" y="825719"/>
            <a:chExt cx="2578534" cy="423925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6950843" y="1237534"/>
              <a:ext cx="2578534" cy="12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Freeform 31"/>
            <p:cNvSpPr/>
            <p:nvPr/>
          </p:nvSpPr>
          <p:spPr>
            <a:xfrm>
              <a:off x="7081744" y="825719"/>
              <a:ext cx="535577" cy="367113"/>
            </a:xfrm>
            <a:custGeom>
              <a:avLst/>
              <a:gdLst>
                <a:gd name="connsiteX0" fmla="*/ 0 w 535577"/>
                <a:gd name="connsiteY0" fmla="*/ 335770 h 367113"/>
                <a:gd name="connsiteX1" fmla="*/ 195942 w 535577"/>
                <a:gd name="connsiteY1" fmla="*/ 22261 h 367113"/>
                <a:gd name="connsiteX2" fmla="*/ 339634 w 535577"/>
                <a:gd name="connsiteY2" fmla="*/ 61450 h 367113"/>
                <a:gd name="connsiteX3" fmla="*/ 470262 w 535577"/>
                <a:gd name="connsiteY3" fmla="*/ 348833 h 367113"/>
                <a:gd name="connsiteX4" fmla="*/ 535577 w 535577"/>
                <a:gd name="connsiteY4" fmla="*/ 348833 h 36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577" h="367113">
                  <a:moveTo>
                    <a:pt x="0" y="335770"/>
                  </a:moveTo>
                  <a:cubicBezTo>
                    <a:pt x="69668" y="201875"/>
                    <a:pt x="139336" y="67981"/>
                    <a:pt x="195942" y="22261"/>
                  </a:cubicBezTo>
                  <a:cubicBezTo>
                    <a:pt x="252548" y="-23459"/>
                    <a:pt x="293914" y="7021"/>
                    <a:pt x="339634" y="61450"/>
                  </a:cubicBezTo>
                  <a:cubicBezTo>
                    <a:pt x="385354" y="115879"/>
                    <a:pt x="437605" y="300936"/>
                    <a:pt x="470262" y="348833"/>
                  </a:cubicBezTo>
                  <a:cubicBezTo>
                    <a:pt x="502919" y="396730"/>
                    <a:pt x="520337" y="333593"/>
                    <a:pt x="535577" y="348833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8200797" y="860552"/>
              <a:ext cx="535577" cy="367113"/>
            </a:xfrm>
            <a:custGeom>
              <a:avLst/>
              <a:gdLst>
                <a:gd name="connsiteX0" fmla="*/ 0 w 535577"/>
                <a:gd name="connsiteY0" fmla="*/ 335770 h 367113"/>
                <a:gd name="connsiteX1" fmla="*/ 195942 w 535577"/>
                <a:gd name="connsiteY1" fmla="*/ 22261 h 367113"/>
                <a:gd name="connsiteX2" fmla="*/ 339634 w 535577"/>
                <a:gd name="connsiteY2" fmla="*/ 61450 h 367113"/>
                <a:gd name="connsiteX3" fmla="*/ 470262 w 535577"/>
                <a:gd name="connsiteY3" fmla="*/ 348833 h 367113"/>
                <a:gd name="connsiteX4" fmla="*/ 535577 w 535577"/>
                <a:gd name="connsiteY4" fmla="*/ 348833 h 36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577" h="367113">
                  <a:moveTo>
                    <a:pt x="0" y="335770"/>
                  </a:moveTo>
                  <a:cubicBezTo>
                    <a:pt x="69668" y="201875"/>
                    <a:pt x="139336" y="67981"/>
                    <a:pt x="195942" y="22261"/>
                  </a:cubicBezTo>
                  <a:cubicBezTo>
                    <a:pt x="252548" y="-23459"/>
                    <a:pt x="293914" y="7021"/>
                    <a:pt x="339634" y="61450"/>
                  </a:cubicBezTo>
                  <a:cubicBezTo>
                    <a:pt x="385354" y="115879"/>
                    <a:pt x="437605" y="300936"/>
                    <a:pt x="470262" y="348833"/>
                  </a:cubicBezTo>
                  <a:cubicBezTo>
                    <a:pt x="502919" y="396730"/>
                    <a:pt x="520337" y="333593"/>
                    <a:pt x="535577" y="348833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8501238" y="860552"/>
              <a:ext cx="535577" cy="367113"/>
            </a:xfrm>
            <a:custGeom>
              <a:avLst/>
              <a:gdLst>
                <a:gd name="connsiteX0" fmla="*/ 0 w 535577"/>
                <a:gd name="connsiteY0" fmla="*/ 335770 h 367113"/>
                <a:gd name="connsiteX1" fmla="*/ 195942 w 535577"/>
                <a:gd name="connsiteY1" fmla="*/ 22261 h 367113"/>
                <a:gd name="connsiteX2" fmla="*/ 339634 w 535577"/>
                <a:gd name="connsiteY2" fmla="*/ 61450 h 367113"/>
                <a:gd name="connsiteX3" fmla="*/ 470262 w 535577"/>
                <a:gd name="connsiteY3" fmla="*/ 348833 h 367113"/>
                <a:gd name="connsiteX4" fmla="*/ 535577 w 535577"/>
                <a:gd name="connsiteY4" fmla="*/ 348833 h 36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577" h="367113">
                  <a:moveTo>
                    <a:pt x="0" y="335770"/>
                  </a:moveTo>
                  <a:cubicBezTo>
                    <a:pt x="69668" y="201875"/>
                    <a:pt x="139336" y="67981"/>
                    <a:pt x="195942" y="22261"/>
                  </a:cubicBezTo>
                  <a:cubicBezTo>
                    <a:pt x="252548" y="-23459"/>
                    <a:pt x="293914" y="7021"/>
                    <a:pt x="339634" y="61450"/>
                  </a:cubicBezTo>
                  <a:cubicBezTo>
                    <a:pt x="385354" y="115879"/>
                    <a:pt x="437605" y="300936"/>
                    <a:pt x="470262" y="348833"/>
                  </a:cubicBezTo>
                  <a:cubicBezTo>
                    <a:pt x="502919" y="396730"/>
                    <a:pt x="520337" y="333593"/>
                    <a:pt x="535577" y="348833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295323" y="2973648"/>
            <a:ext cx="4623654" cy="2316365"/>
            <a:chOff x="5295323" y="2973648"/>
            <a:chExt cx="4623654" cy="231636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8"/>
            <a:stretch/>
          </p:blipFill>
          <p:spPr>
            <a:xfrm>
              <a:off x="6182430" y="2973648"/>
              <a:ext cx="3736547" cy="2316365"/>
            </a:xfrm>
            <a:prstGeom prst="rect">
              <a:avLst/>
            </a:prstGeom>
          </p:spPr>
        </p:pic>
        <p:grpSp>
          <p:nvGrpSpPr>
            <p:cNvPr id="72" name="Group 71"/>
            <p:cNvGrpSpPr/>
            <p:nvPr/>
          </p:nvGrpSpPr>
          <p:grpSpPr>
            <a:xfrm>
              <a:off x="5319149" y="4233072"/>
              <a:ext cx="914101" cy="908892"/>
              <a:chOff x="5345275" y="4233072"/>
              <a:chExt cx="914101" cy="90889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892"/>
              <a:stretch/>
            </p:blipFill>
            <p:spPr>
              <a:xfrm>
                <a:off x="5345275" y="4233072"/>
                <a:ext cx="914101" cy="908892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5509219" y="4521459"/>
                <a:ext cx="7184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State 0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5295323" y="2992087"/>
              <a:ext cx="928677" cy="917539"/>
              <a:chOff x="5321449" y="2992087"/>
              <a:chExt cx="928677" cy="91753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376"/>
              <a:stretch/>
            </p:blipFill>
            <p:spPr>
              <a:xfrm>
                <a:off x="5321449" y="2992087"/>
                <a:ext cx="928677" cy="917539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5501599" y="3279061"/>
                <a:ext cx="7184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State 1</a:t>
                </a:r>
              </a:p>
            </p:txBody>
          </p:sp>
        </p:grpSp>
      </p:grpSp>
      <p:pic>
        <p:nvPicPr>
          <p:cNvPr id="2" name="Content Placeholder 1"/>
          <p:cNvPicPr>
            <a:picLocks noGrp="1" noChangeAspect="1"/>
          </p:cNvPicPr>
          <p:nvPr>
            <p:ph sz="quarter" idx="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92" y="2364011"/>
            <a:ext cx="3009625" cy="2511343"/>
          </a:xfrm>
        </p:spPr>
      </p:pic>
      <p:grpSp>
        <p:nvGrpSpPr>
          <p:cNvPr id="47" name="Group 46"/>
          <p:cNvGrpSpPr/>
          <p:nvPr/>
        </p:nvGrpSpPr>
        <p:grpSpPr>
          <a:xfrm>
            <a:off x="5877250" y="2104720"/>
            <a:ext cx="2560320" cy="423925"/>
            <a:chOff x="6950843" y="825719"/>
            <a:chExt cx="2560320" cy="423925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6950843" y="1237534"/>
              <a:ext cx="2560320" cy="12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Freeform 48"/>
            <p:cNvSpPr/>
            <p:nvPr/>
          </p:nvSpPr>
          <p:spPr>
            <a:xfrm>
              <a:off x="7081744" y="825719"/>
              <a:ext cx="535577" cy="367113"/>
            </a:xfrm>
            <a:custGeom>
              <a:avLst/>
              <a:gdLst>
                <a:gd name="connsiteX0" fmla="*/ 0 w 535577"/>
                <a:gd name="connsiteY0" fmla="*/ 335770 h 367113"/>
                <a:gd name="connsiteX1" fmla="*/ 195942 w 535577"/>
                <a:gd name="connsiteY1" fmla="*/ 22261 h 367113"/>
                <a:gd name="connsiteX2" fmla="*/ 339634 w 535577"/>
                <a:gd name="connsiteY2" fmla="*/ 61450 h 367113"/>
                <a:gd name="connsiteX3" fmla="*/ 470262 w 535577"/>
                <a:gd name="connsiteY3" fmla="*/ 348833 h 367113"/>
                <a:gd name="connsiteX4" fmla="*/ 535577 w 535577"/>
                <a:gd name="connsiteY4" fmla="*/ 348833 h 36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577" h="367113">
                  <a:moveTo>
                    <a:pt x="0" y="335770"/>
                  </a:moveTo>
                  <a:cubicBezTo>
                    <a:pt x="69668" y="201875"/>
                    <a:pt x="139336" y="67981"/>
                    <a:pt x="195942" y="22261"/>
                  </a:cubicBezTo>
                  <a:cubicBezTo>
                    <a:pt x="252548" y="-23459"/>
                    <a:pt x="293914" y="7021"/>
                    <a:pt x="339634" y="61450"/>
                  </a:cubicBezTo>
                  <a:cubicBezTo>
                    <a:pt x="385354" y="115879"/>
                    <a:pt x="437605" y="300936"/>
                    <a:pt x="470262" y="348833"/>
                  </a:cubicBezTo>
                  <a:cubicBezTo>
                    <a:pt x="502919" y="396730"/>
                    <a:pt x="520337" y="333593"/>
                    <a:pt x="535577" y="348833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8200797" y="860552"/>
              <a:ext cx="535577" cy="367113"/>
            </a:xfrm>
            <a:custGeom>
              <a:avLst/>
              <a:gdLst>
                <a:gd name="connsiteX0" fmla="*/ 0 w 535577"/>
                <a:gd name="connsiteY0" fmla="*/ 335770 h 367113"/>
                <a:gd name="connsiteX1" fmla="*/ 195942 w 535577"/>
                <a:gd name="connsiteY1" fmla="*/ 22261 h 367113"/>
                <a:gd name="connsiteX2" fmla="*/ 339634 w 535577"/>
                <a:gd name="connsiteY2" fmla="*/ 61450 h 367113"/>
                <a:gd name="connsiteX3" fmla="*/ 470262 w 535577"/>
                <a:gd name="connsiteY3" fmla="*/ 348833 h 367113"/>
                <a:gd name="connsiteX4" fmla="*/ 535577 w 535577"/>
                <a:gd name="connsiteY4" fmla="*/ 348833 h 36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577" h="367113">
                  <a:moveTo>
                    <a:pt x="0" y="335770"/>
                  </a:moveTo>
                  <a:cubicBezTo>
                    <a:pt x="69668" y="201875"/>
                    <a:pt x="139336" y="67981"/>
                    <a:pt x="195942" y="22261"/>
                  </a:cubicBezTo>
                  <a:cubicBezTo>
                    <a:pt x="252548" y="-23459"/>
                    <a:pt x="293914" y="7021"/>
                    <a:pt x="339634" y="61450"/>
                  </a:cubicBezTo>
                  <a:cubicBezTo>
                    <a:pt x="385354" y="115879"/>
                    <a:pt x="437605" y="300936"/>
                    <a:pt x="470262" y="348833"/>
                  </a:cubicBezTo>
                  <a:cubicBezTo>
                    <a:pt x="502919" y="396730"/>
                    <a:pt x="520337" y="333593"/>
                    <a:pt x="535577" y="348833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8501238" y="860552"/>
              <a:ext cx="535577" cy="367113"/>
            </a:xfrm>
            <a:custGeom>
              <a:avLst/>
              <a:gdLst>
                <a:gd name="connsiteX0" fmla="*/ 0 w 535577"/>
                <a:gd name="connsiteY0" fmla="*/ 335770 h 367113"/>
                <a:gd name="connsiteX1" fmla="*/ 195942 w 535577"/>
                <a:gd name="connsiteY1" fmla="*/ 22261 h 367113"/>
                <a:gd name="connsiteX2" fmla="*/ 339634 w 535577"/>
                <a:gd name="connsiteY2" fmla="*/ 61450 h 367113"/>
                <a:gd name="connsiteX3" fmla="*/ 470262 w 535577"/>
                <a:gd name="connsiteY3" fmla="*/ 348833 h 367113"/>
                <a:gd name="connsiteX4" fmla="*/ 535577 w 535577"/>
                <a:gd name="connsiteY4" fmla="*/ 348833 h 36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577" h="367113">
                  <a:moveTo>
                    <a:pt x="0" y="335770"/>
                  </a:moveTo>
                  <a:cubicBezTo>
                    <a:pt x="69668" y="201875"/>
                    <a:pt x="139336" y="67981"/>
                    <a:pt x="195942" y="22261"/>
                  </a:cubicBezTo>
                  <a:cubicBezTo>
                    <a:pt x="252548" y="-23459"/>
                    <a:pt x="293914" y="7021"/>
                    <a:pt x="339634" y="61450"/>
                  </a:cubicBezTo>
                  <a:cubicBezTo>
                    <a:pt x="385354" y="115879"/>
                    <a:pt x="437605" y="300936"/>
                    <a:pt x="470262" y="348833"/>
                  </a:cubicBezTo>
                  <a:cubicBezTo>
                    <a:pt x="502919" y="396730"/>
                    <a:pt x="520337" y="333593"/>
                    <a:pt x="535577" y="348833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01457" y="1324624"/>
            <a:ext cx="2586680" cy="746908"/>
            <a:chOff x="5901457" y="1324624"/>
            <a:chExt cx="2586680" cy="746908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51"/>
            <a:stretch/>
          </p:blipFill>
          <p:spPr>
            <a:xfrm>
              <a:off x="5901457" y="1353108"/>
              <a:ext cx="718457" cy="71842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" t="-823" r="19953" b="823"/>
            <a:stretch/>
          </p:blipFill>
          <p:spPr>
            <a:xfrm>
              <a:off x="7053372" y="1324624"/>
              <a:ext cx="666268" cy="661186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712"/>
            <a:stretch/>
          </p:blipFill>
          <p:spPr>
            <a:xfrm>
              <a:off x="7630118" y="1356472"/>
              <a:ext cx="650466" cy="637484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6633834" y="148046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144773" y="142385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816502" y="676724"/>
            <a:ext cx="1863624" cy="2196771"/>
            <a:chOff x="9966961" y="661713"/>
            <a:chExt cx="1863624" cy="219677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51"/>
            <a:stretch/>
          </p:blipFill>
          <p:spPr>
            <a:xfrm>
              <a:off x="10118099" y="1108000"/>
              <a:ext cx="718457" cy="71842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712"/>
            <a:stretch/>
          </p:blipFill>
          <p:spPr>
            <a:xfrm>
              <a:off x="10648101" y="1988893"/>
              <a:ext cx="650466" cy="637484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" t="-823" r="19953" b="823"/>
            <a:stretch/>
          </p:blipFill>
          <p:spPr>
            <a:xfrm>
              <a:off x="10442456" y="897445"/>
              <a:ext cx="666268" cy="661186"/>
            </a:xfrm>
            <a:prstGeom prst="rect">
              <a:avLst/>
            </a:prstGeom>
          </p:spPr>
        </p:pic>
        <p:sp>
          <p:nvSpPr>
            <p:cNvPr id="63" name="Oval 62"/>
            <p:cNvSpPr/>
            <p:nvPr/>
          </p:nvSpPr>
          <p:spPr>
            <a:xfrm>
              <a:off x="9966961" y="842844"/>
              <a:ext cx="1357238" cy="1015158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 rot="19461984">
              <a:off x="10374168" y="118437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" r="18707"/>
            <a:stretch/>
          </p:blipFill>
          <p:spPr>
            <a:xfrm>
              <a:off x="10914363" y="1843299"/>
              <a:ext cx="722540" cy="7169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 rot="19461984">
              <a:off x="10827016" y="204216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10512157" y="1691212"/>
              <a:ext cx="1318428" cy="108757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108507" y="2550707"/>
              <a:ext cx="7184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State 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560331" y="661713"/>
              <a:ext cx="7184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State 0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50204" y="4734533"/>
            <a:ext cx="65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    ROIs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C4CC0-C6CC-452A-9A0B-F024EFC5E896}"/>
              </a:ext>
            </a:extLst>
          </p:cNvPr>
          <p:cNvSpPr txBox="1"/>
          <p:nvPr/>
        </p:nvSpPr>
        <p:spPr>
          <a:xfrm>
            <a:off x="7803971" y="5186552"/>
            <a:ext cx="104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179640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</TotalTime>
  <Words>501</Words>
  <Application>Microsoft Office PowerPoint</Application>
  <PresentationFormat>Widescreen</PresentationFormat>
  <Paragraphs>111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The Impact of Prior Reward Experience on Current Reward Processing: Activation Patterns and Resting-State Correlates</vt:lpstr>
      <vt:lpstr>PowerPoint Presentation</vt:lpstr>
      <vt:lpstr>Questions</vt:lpstr>
      <vt:lpstr>HCP gambling task</vt:lpstr>
      <vt:lpstr>  Methods  Dataset: HCP gambling tfMRI and rsfMRI data, N = 339. Time-series z-standardized and concatenated across two runs.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Arshiya Sangchooli</cp:lastModifiedBy>
  <cp:revision>75</cp:revision>
  <dcterms:created xsi:type="dcterms:W3CDTF">2021-07-19T18:23:21Z</dcterms:created>
  <dcterms:modified xsi:type="dcterms:W3CDTF">2021-11-06T10:45:09Z</dcterms:modified>
</cp:coreProperties>
</file>