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1"/>
  </p:notesMasterIdLst>
  <p:sldIdLst>
    <p:sldId id="256" r:id="rId2"/>
    <p:sldId id="292" r:id="rId3"/>
    <p:sldId id="291" r:id="rId4"/>
    <p:sldId id="314" r:id="rId5"/>
    <p:sldId id="315" r:id="rId6"/>
    <p:sldId id="293" r:id="rId7"/>
    <p:sldId id="294" r:id="rId8"/>
    <p:sldId id="295" r:id="rId9"/>
    <p:sldId id="296" r:id="rId10"/>
    <p:sldId id="301" r:id="rId11"/>
    <p:sldId id="302" r:id="rId12"/>
    <p:sldId id="303" r:id="rId13"/>
    <p:sldId id="305" r:id="rId14"/>
    <p:sldId id="304" r:id="rId15"/>
    <p:sldId id="307" r:id="rId16"/>
    <p:sldId id="318" r:id="rId17"/>
    <p:sldId id="317" r:id="rId18"/>
    <p:sldId id="316" r:id="rId19"/>
    <p:sldId id="259" r:id="rId2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4AF"/>
    <a:srgbClr val="49BCBF"/>
    <a:srgbClr val="A6A6A6"/>
    <a:srgbClr val="FB3919"/>
    <a:srgbClr val="9DB4E7"/>
    <a:srgbClr val="F29B4C"/>
    <a:srgbClr val="0772F3"/>
    <a:srgbClr val="4899FA"/>
    <a:srgbClr val="0554B3"/>
    <a:srgbClr val="EEE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8" autoAdjust="0"/>
    <p:restoredTop sz="94660"/>
  </p:normalViewPr>
  <p:slideViewPr>
    <p:cSldViewPr snapToGrid="0">
      <p:cViewPr varScale="1">
        <p:scale>
          <a:sx n="73" d="100"/>
          <a:sy n="73" d="100"/>
        </p:scale>
        <p:origin x="6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14-12-2021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6.emf"/><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bg1"/>
                </a:solidFill>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bg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4360" y="6155455"/>
            <a:ext cx="2807260" cy="691205"/>
          </a:xfrm>
          <a:prstGeom prst="rect">
            <a:avLst/>
          </a:prstGeom>
        </p:spPr>
      </p:pic>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81309" y="5105772"/>
            <a:ext cx="4410691" cy="1086002"/>
          </a:xfrm>
          <a:prstGeom prst="rect">
            <a:avLst/>
          </a:prstGeom>
        </p:spPr>
      </p:pic>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bg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vl1pPr>
          </a:lstStyle>
          <a:p>
            <a:pPr lvl="0"/>
            <a:r>
              <a:rPr lang="en-US" dirty="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7434" y="90879"/>
            <a:ext cx="2422016" cy="609939"/>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72484" y="103381"/>
            <a:ext cx="2375663" cy="584936"/>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cross Basappa Layout, Gavipuram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Extension,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884774" y="2415355"/>
            <a:ext cx="2422457" cy="2027295"/>
            <a:chOff x="3663578" y="1811515"/>
            <a:chExt cx="1816844" cy="1520471"/>
          </a:xfrm>
        </p:grpSpPr>
        <p:sp>
          <p:nvSpPr>
            <p:cNvPr id="21" name="TextBox 20"/>
            <p:cNvSpPr txBox="1"/>
            <p:nvPr/>
          </p:nvSpPr>
          <p:spPr>
            <a:xfrm>
              <a:off x="3663578" y="1811515"/>
              <a:ext cx="1816844" cy="530914"/>
            </a:xfrm>
            <a:prstGeom prst="rect">
              <a:avLst/>
            </a:prstGeom>
            <a:noFill/>
          </p:spPr>
          <p:txBody>
            <a:bodyPr wrap="none" rtlCol="0">
              <a:spAutoFit/>
            </a:bodyPr>
            <a:lstStyle/>
            <a:p>
              <a:pPr algn="ctr"/>
              <a:r>
                <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Contact Us</a:t>
              </a: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26920" y="5626455"/>
            <a:ext cx="2710095" cy="769634"/>
          </a:xfrm>
          <a:prstGeom prst="rect">
            <a:avLst/>
          </a:prstGeom>
        </p:spPr>
        <p:txBody>
          <a:bodyPr wrap="square">
            <a:spAutoFit/>
          </a:bodyPr>
          <a:lstStyle/>
          <a:p>
            <a:r>
              <a:rPr lang="en-US" sz="1467" b="1" u="none" kern="1200"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sagar.g@testyantra.com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gurupreetham.c@testyantra.com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endPar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pic>
        <p:nvPicPr>
          <p:cNvPr id="30" name="Picture 2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37" name="Picture 3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40876" y="5500471"/>
            <a:ext cx="2807260" cy="691205"/>
          </a:xfrm>
          <a:prstGeom prst="rect">
            <a:avLst/>
          </a:prstGeom>
        </p:spPr>
      </p:pic>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dirty="0"/>
          </a:p>
        </p:txBody>
      </p:sp>
      <p:sp>
        <p:nvSpPr>
          <p:cNvPr id="5"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a:t/>
            </a:r>
            <a:br>
              <a:rPr lang="en-IN" sz="8000" dirty="0"/>
            </a:br>
            <a:r>
              <a:rPr lang="en-IN" sz="8000" dirty="0" smtClean="0"/>
              <a:t>CSS3</a:t>
            </a:r>
            <a:endParaRPr lang="en-IN" dirty="0">
              <a:solidFill>
                <a:schemeClr val="bg1"/>
              </a:solidFill>
            </a:endParaRPr>
          </a:p>
        </p:txBody>
      </p:sp>
      <p:sp>
        <p:nvSpPr>
          <p:cNvPr id="4" name="Slide Number Placeholder 3"/>
          <p:cNvSpPr>
            <a:spLocks noGrp="1"/>
          </p:cNvSpPr>
          <p:nvPr>
            <p:ph type="sldNum" idx="4294967295"/>
          </p:nvPr>
        </p:nvSpPr>
        <p:spPr>
          <a:xfrm>
            <a:off x="11241511" y="6461580"/>
            <a:ext cx="806636" cy="415777"/>
          </a:xfrm>
        </p:spPr>
        <p:txBody>
          <a:bodyPr/>
          <a:lstStyle/>
          <a:p>
            <a:fld id="{A5FE59A5-F4B4-47F3-8C4B-BD6C0C97D865}" type="slidenum">
              <a:rPr lang="en-IN" smtClean="0"/>
              <a:t>0</a:t>
            </a:fld>
            <a:endParaRPr lang="en-IN" dirty="0"/>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Roboto Condensed" panose="02000000000000000000" pitchFamily="2" charset="0"/>
                <a:cs typeface="Times New Roman" panose="02020603050405020304" pitchFamily="18" charset="0"/>
              </a:rPr>
              <a:t>CSS Background</a:t>
            </a:r>
            <a:endParaRPr lang="en-IN" b="0"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9</a:t>
            </a:fld>
            <a:endParaRPr lang="en-IN" dirty="0"/>
          </a:p>
        </p:txBody>
      </p:sp>
      <p:sp>
        <p:nvSpPr>
          <p:cNvPr id="4" name="Text Placeholder 3"/>
          <p:cNvSpPr>
            <a:spLocks noGrp="1"/>
          </p:cNvSpPr>
          <p:nvPr>
            <p:ph type="body" sz="quarter" idx="10"/>
          </p:nvPr>
        </p:nvSpPr>
        <p:spPr>
          <a:xfrm>
            <a:off x="817419" y="804332"/>
            <a:ext cx="8991600" cy="5485631"/>
          </a:xfrm>
        </p:spPr>
        <p:txBody>
          <a:bodyPr/>
          <a:lstStyle/>
          <a:p>
            <a:pPr>
              <a:buFont typeface="Wingdings" panose="05000000000000000000" pitchFamily="2" charset="2"/>
              <a:buChar char="v"/>
            </a:pPr>
            <a:r>
              <a:rPr lang="en-US" sz="2600" dirty="0"/>
              <a:t>CSS background property is used to define the background effects on element. </a:t>
            </a:r>
          </a:p>
          <a:p>
            <a:pPr>
              <a:buFont typeface="Wingdings" panose="05000000000000000000" pitchFamily="2" charset="2"/>
              <a:buChar char="v"/>
            </a:pPr>
            <a:r>
              <a:rPr lang="en-US" sz="2600" dirty="0" smtClean="0"/>
              <a:t>There </a:t>
            </a:r>
            <a:r>
              <a:rPr lang="en-US" sz="2600" dirty="0"/>
              <a:t>are 5 CSS background properties that affects the HTML elements</a:t>
            </a:r>
            <a:r>
              <a:rPr lang="en-US" sz="2600" dirty="0" smtClean="0"/>
              <a:t>:</a:t>
            </a:r>
          </a:p>
          <a:p>
            <a:pPr lvl="2"/>
            <a:r>
              <a:rPr lang="en-US" sz="2600" dirty="0">
                <a:latin typeface="Roboto Condensed" panose="02000000000000000000" pitchFamily="2" charset="0"/>
                <a:ea typeface="Roboto Condensed" panose="02000000000000000000" pitchFamily="2" charset="0"/>
              </a:rPr>
              <a:t> </a:t>
            </a:r>
            <a:r>
              <a:rPr lang="en-US" sz="2600" dirty="0" smtClean="0">
                <a:latin typeface="Roboto Condensed" panose="02000000000000000000" pitchFamily="2" charset="0"/>
                <a:ea typeface="Roboto Condensed" panose="02000000000000000000" pitchFamily="2" charset="0"/>
              </a:rPr>
              <a:t>                 1). background-color</a:t>
            </a:r>
            <a:endParaRPr lang="en-US" sz="2600" dirty="0">
              <a:latin typeface="Roboto Condensed" panose="02000000000000000000" pitchFamily="2" charset="0"/>
              <a:ea typeface="Roboto Condensed" panose="02000000000000000000" pitchFamily="2" charset="0"/>
            </a:endParaRPr>
          </a:p>
          <a:p>
            <a:pPr lvl="2"/>
            <a:r>
              <a:rPr lang="en-US" sz="2600" dirty="0">
                <a:latin typeface="Roboto Condensed" panose="02000000000000000000" pitchFamily="2" charset="0"/>
                <a:ea typeface="Roboto Condensed" panose="02000000000000000000" pitchFamily="2" charset="0"/>
              </a:rPr>
              <a:t> </a:t>
            </a:r>
            <a:r>
              <a:rPr lang="en-US" sz="2600" dirty="0" smtClean="0">
                <a:latin typeface="Roboto Condensed" panose="02000000000000000000" pitchFamily="2" charset="0"/>
                <a:ea typeface="Roboto Condensed" panose="02000000000000000000" pitchFamily="2" charset="0"/>
              </a:rPr>
              <a:t>                 2). background-image: </a:t>
            </a:r>
            <a:r>
              <a:rPr lang="en-US" sz="2600" dirty="0" err="1" smtClean="0">
                <a:latin typeface="Roboto Condensed" panose="02000000000000000000" pitchFamily="2" charset="0"/>
                <a:ea typeface="Roboto Condensed" panose="02000000000000000000" pitchFamily="2" charset="0"/>
              </a:rPr>
              <a:t>url</a:t>
            </a:r>
            <a:r>
              <a:rPr lang="en-US" sz="2600" dirty="0" smtClean="0">
                <a:latin typeface="Roboto Condensed" panose="02000000000000000000" pitchFamily="2" charset="0"/>
                <a:ea typeface="Roboto Condensed" panose="02000000000000000000" pitchFamily="2" charset="0"/>
              </a:rPr>
              <a:t>(‘’)</a:t>
            </a:r>
            <a:endParaRPr lang="en-US" sz="2600" dirty="0">
              <a:latin typeface="Roboto Condensed" panose="02000000000000000000" pitchFamily="2" charset="0"/>
              <a:ea typeface="Roboto Condensed" panose="02000000000000000000" pitchFamily="2" charset="0"/>
            </a:endParaRPr>
          </a:p>
          <a:p>
            <a:pPr lvl="2"/>
            <a:r>
              <a:rPr lang="en-US" sz="2600" dirty="0" smtClean="0">
                <a:latin typeface="Roboto Condensed" panose="02000000000000000000" pitchFamily="2" charset="0"/>
                <a:ea typeface="Roboto Condensed" panose="02000000000000000000" pitchFamily="2" charset="0"/>
              </a:rPr>
              <a:t>                  3). background-repeat</a:t>
            </a:r>
            <a:endParaRPr lang="en-US" sz="2600" dirty="0">
              <a:latin typeface="Roboto Condensed" panose="02000000000000000000" pitchFamily="2" charset="0"/>
              <a:ea typeface="Roboto Condensed" panose="02000000000000000000" pitchFamily="2" charset="0"/>
            </a:endParaRPr>
          </a:p>
          <a:p>
            <a:pPr lvl="2"/>
            <a:r>
              <a:rPr lang="en-US" sz="2600" dirty="0" smtClean="0">
                <a:latin typeface="Roboto Condensed" panose="02000000000000000000" pitchFamily="2" charset="0"/>
                <a:ea typeface="Roboto Condensed" panose="02000000000000000000" pitchFamily="2" charset="0"/>
              </a:rPr>
              <a:t>                  4). background-attachment</a:t>
            </a:r>
            <a:endParaRPr lang="en-US" sz="2600" dirty="0">
              <a:latin typeface="Roboto Condensed" panose="02000000000000000000" pitchFamily="2" charset="0"/>
              <a:ea typeface="Roboto Condensed" panose="02000000000000000000" pitchFamily="2" charset="0"/>
            </a:endParaRPr>
          </a:p>
          <a:p>
            <a:pPr lvl="2"/>
            <a:r>
              <a:rPr lang="en-US" sz="2600" dirty="0" smtClean="0">
                <a:latin typeface="Roboto Condensed" panose="02000000000000000000" pitchFamily="2" charset="0"/>
                <a:ea typeface="Roboto Condensed" panose="02000000000000000000" pitchFamily="2" charset="0"/>
              </a:rPr>
              <a:t>                  5). background-position</a:t>
            </a:r>
            <a:endParaRPr lang="en-US" sz="2600" dirty="0">
              <a:latin typeface="Roboto Condensed" panose="02000000000000000000" pitchFamily="2" charset="0"/>
              <a:ea typeface="Roboto Condensed" panose="02000000000000000000" pitchFamily="2" charset="0"/>
            </a:endParaRPr>
          </a:p>
          <a:p>
            <a:pPr marL="101596" indent="0">
              <a:buNone/>
            </a:pPr>
            <a:endParaRPr lang="en-US" dirty="0"/>
          </a:p>
          <a:p>
            <a:pPr lvl="2"/>
            <a:r>
              <a:rPr lang="en-US" sz="2000" dirty="0" smtClean="0">
                <a:latin typeface="Roboto Condensed" panose="02000000000000000000" pitchFamily="2" charset="0"/>
                <a:ea typeface="Roboto Condensed" panose="02000000000000000000" pitchFamily="2" charset="0"/>
              </a:rPr>
              <a:t>        </a:t>
            </a:r>
            <a:endParaRPr lang="en-IN" sz="2000" dirty="0"/>
          </a:p>
        </p:txBody>
      </p:sp>
    </p:spTree>
    <p:extLst>
      <p:ext uri="{BB962C8B-B14F-4D97-AF65-F5344CB8AC3E}">
        <p14:creationId xmlns:p14="http://schemas.microsoft.com/office/powerpoint/2010/main" val="3671569281"/>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Roboto Condensed" panose="02000000000000000000" pitchFamily="2" charset="0"/>
                <a:cs typeface="Times New Roman" panose="02020603050405020304" pitchFamily="18" charset="0"/>
              </a:rPr>
              <a:t>Border</a:t>
            </a:r>
            <a:endParaRPr lang="en-IN"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10</a:t>
            </a:fld>
            <a:endParaRPr lang="en-IN" dirty="0"/>
          </a:p>
        </p:txBody>
      </p:sp>
      <p:sp>
        <p:nvSpPr>
          <p:cNvPr id="5" name="Rectangle 4"/>
          <p:cNvSpPr/>
          <p:nvPr/>
        </p:nvSpPr>
        <p:spPr>
          <a:xfrm>
            <a:off x="166255" y="986320"/>
            <a:ext cx="11881891" cy="1077218"/>
          </a:xfrm>
          <a:prstGeom prst="rect">
            <a:avLst/>
          </a:prstGeom>
        </p:spPr>
        <p:txBody>
          <a:bodyPr wrap="square">
            <a:spAutoFit/>
          </a:bodyPr>
          <a:lstStyle/>
          <a:p>
            <a:pPr lvl="2"/>
            <a:r>
              <a:rPr lang="en-US" sz="2000" dirty="0" smtClean="0">
                <a:latin typeface="Roboto Condensed" panose="02000000000000000000" pitchFamily="2" charset="0"/>
                <a:ea typeface="Roboto Condensed" panose="02000000000000000000" pitchFamily="2" charset="0"/>
              </a:rPr>
              <a:t>                           </a:t>
            </a:r>
            <a:endParaRPr lang="en-US" sz="2000" dirty="0">
              <a:latin typeface="Roboto Condensed" panose="02000000000000000000" pitchFamily="2" charset="0"/>
              <a:ea typeface="Roboto Condensed" panose="02000000000000000000" pitchFamily="2" charset="0"/>
            </a:endParaRPr>
          </a:p>
          <a:p>
            <a:pPr marL="558796" indent="-457200">
              <a:buFont typeface="+mj-lt"/>
              <a:buAutoNum type="arabicPeriod"/>
            </a:pPr>
            <a:endParaRPr lang="en-IN" sz="2000" dirty="0"/>
          </a:p>
          <a:p>
            <a:endParaRPr lang="en-US" sz="2400" dirty="0">
              <a:solidFill>
                <a:srgbClr val="000000"/>
              </a:solidFill>
              <a:latin typeface="Roboto Condensed" panose="02000000000000000000" pitchFamily="2" charset="0"/>
              <a:ea typeface="Roboto Condensed" panose="02000000000000000000" pitchFamily="2" charset="0"/>
            </a:endParaRPr>
          </a:p>
        </p:txBody>
      </p:sp>
      <p:sp>
        <p:nvSpPr>
          <p:cNvPr id="6" name="Rectangle 5"/>
          <p:cNvSpPr/>
          <p:nvPr/>
        </p:nvSpPr>
        <p:spPr>
          <a:xfrm>
            <a:off x="772732" y="1631070"/>
            <a:ext cx="10006104" cy="3293209"/>
          </a:xfrm>
          <a:prstGeom prst="rect">
            <a:avLst/>
          </a:prstGeom>
        </p:spPr>
        <p:txBody>
          <a:bodyPr wrap="square">
            <a:spAutoFit/>
          </a:bodyPr>
          <a:lstStyle/>
          <a:p>
            <a:pPr marL="457200" indent="-457200">
              <a:buFont typeface="Wingdings" panose="05000000000000000000" pitchFamily="2" charset="2"/>
              <a:buChar char="v"/>
            </a:pPr>
            <a:r>
              <a:rPr lang="en-US" sz="2600" dirty="0">
                <a:solidFill>
                  <a:srgbClr val="000000"/>
                </a:solidFill>
                <a:latin typeface="Roboto Condensed" panose="02000000000000000000" pitchFamily="2" charset="0"/>
                <a:ea typeface="Roboto Condensed" panose="02000000000000000000" pitchFamily="2" charset="0"/>
              </a:rPr>
              <a:t>The CSS border properties are use to specify the style, color and size of the border of an element. </a:t>
            </a:r>
            <a:endParaRPr lang="en-US" sz="2600" dirty="0" smtClean="0">
              <a:solidFill>
                <a:srgbClr val="000000"/>
              </a:solidFill>
              <a:latin typeface="Roboto Condensed" panose="02000000000000000000" pitchFamily="2" charset="0"/>
              <a:ea typeface="Roboto Condensed" panose="02000000000000000000" pitchFamily="2" charset="0"/>
            </a:endParaRPr>
          </a:p>
          <a:p>
            <a:endParaRPr lang="en-US" sz="2600" dirty="0" smtClean="0">
              <a:solidFill>
                <a:srgbClr val="000000"/>
              </a:solidFill>
              <a:latin typeface="Roboto Condensed" panose="02000000000000000000" pitchFamily="2" charset="0"/>
              <a:ea typeface="Roboto Condensed" panose="02000000000000000000" pitchFamily="2" charset="0"/>
            </a:endParaRPr>
          </a:p>
          <a:p>
            <a:r>
              <a:rPr lang="en-US" sz="2600" b="1" dirty="0" smtClean="0">
                <a:solidFill>
                  <a:srgbClr val="000000"/>
                </a:solidFill>
                <a:latin typeface="Roboto Condensed" panose="02000000000000000000" pitchFamily="2" charset="0"/>
                <a:ea typeface="Roboto Condensed" panose="02000000000000000000" pitchFamily="2" charset="0"/>
              </a:rPr>
              <a:t>       The </a:t>
            </a:r>
            <a:r>
              <a:rPr lang="en-US" sz="2600" b="1" dirty="0">
                <a:solidFill>
                  <a:srgbClr val="000000"/>
                </a:solidFill>
                <a:latin typeface="Roboto Condensed" panose="02000000000000000000" pitchFamily="2" charset="0"/>
                <a:ea typeface="Roboto Condensed" panose="02000000000000000000" pitchFamily="2" charset="0"/>
              </a:rPr>
              <a:t>CSS border properties are given below</a:t>
            </a:r>
          </a:p>
          <a:p>
            <a:r>
              <a:rPr lang="en-US" sz="2600" dirty="0">
                <a:solidFill>
                  <a:srgbClr val="000000"/>
                </a:solidFill>
                <a:latin typeface="Roboto Condensed" panose="02000000000000000000" pitchFamily="2" charset="0"/>
                <a:ea typeface="Roboto Condensed" panose="02000000000000000000" pitchFamily="2" charset="0"/>
              </a:rPr>
              <a:t> </a:t>
            </a:r>
            <a:r>
              <a:rPr lang="en-US" sz="2600" dirty="0" smtClean="0">
                <a:solidFill>
                  <a:srgbClr val="000000"/>
                </a:solidFill>
                <a:latin typeface="Roboto Condensed" panose="02000000000000000000" pitchFamily="2" charset="0"/>
                <a:ea typeface="Roboto Condensed" panose="02000000000000000000" pitchFamily="2" charset="0"/>
              </a:rPr>
              <a:t>              1. border-style</a:t>
            </a:r>
            <a:endParaRPr lang="en-US" sz="2600" dirty="0">
              <a:solidFill>
                <a:srgbClr val="000000"/>
              </a:solidFill>
              <a:latin typeface="Roboto Condensed" panose="02000000000000000000" pitchFamily="2" charset="0"/>
              <a:ea typeface="Roboto Condensed" panose="02000000000000000000" pitchFamily="2" charset="0"/>
            </a:endParaRPr>
          </a:p>
          <a:p>
            <a:r>
              <a:rPr lang="en-US" sz="2600" dirty="0" smtClean="0">
                <a:solidFill>
                  <a:srgbClr val="000000"/>
                </a:solidFill>
                <a:latin typeface="Roboto Condensed" panose="02000000000000000000" pitchFamily="2" charset="0"/>
                <a:ea typeface="Roboto Condensed" panose="02000000000000000000" pitchFamily="2" charset="0"/>
              </a:rPr>
              <a:t>               2. border-color</a:t>
            </a:r>
            <a:endParaRPr lang="en-US" sz="2600" dirty="0">
              <a:solidFill>
                <a:srgbClr val="000000"/>
              </a:solidFill>
              <a:latin typeface="Roboto Condensed" panose="02000000000000000000" pitchFamily="2" charset="0"/>
              <a:ea typeface="Roboto Condensed" panose="02000000000000000000" pitchFamily="2" charset="0"/>
            </a:endParaRPr>
          </a:p>
          <a:p>
            <a:r>
              <a:rPr lang="en-US" sz="2600" dirty="0" smtClean="0">
                <a:solidFill>
                  <a:srgbClr val="000000"/>
                </a:solidFill>
                <a:latin typeface="Roboto Condensed" panose="02000000000000000000" pitchFamily="2" charset="0"/>
                <a:ea typeface="Roboto Condensed" panose="02000000000000000000" pitchFamily="2" charset="0"/>
              </a:rPr>
              <a:t>               3. border-width</a:t>
            </a:r>
            <a:endParaRPr lang="en-US" sz="2600" dirty="0">
              <a:solidFill>
                <a:srgbClr val="000000"/>
              </a:solidFill>
              <a:latin typeface="Roboto Condensed" panose="02000000000000000000" pitchFamily="2" charset="0"/>
              <a:ea typeface="Roboto Condensed" panose="02000000000000000000" pitchFamily="2" charset="0"/>
            </a:endParaRPr>
          </a:p>
          <a:p>
            <a:r>
              <a:rPr lang="en-US" sz="2600" dirty="0" smtClean="0">
                <a:solidFill>
                  <a:srgbClr val="000000"/>
                </a:solidFill>
                <a:latin typeface="Roboto Condensed" panose="02000000000000000000" pitchFamily="2" charset="0"/>
                <a:ea typeface="Roboto Condensed" panose="02000000000000000000" pitchFamily="2" charset="0"/>
              </a:rPr>
              <a:t>               4. border-radius ==(%)</a:t>
            </a:r>
            <a:endParaRPr lang="en-US" sz="2600" dirty="0">
              <a:solidFill>
                <a:srgbClr val="000000"/>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912466725"/>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945"/>
            <a:ext cx="6730423" cy="574003"/>
          </a:xfrm>
        </p:spPr>
        <p:txBody>
          <a:bodyPr/>
          <a:lstStyle/>
          <a:p>
            <a:r>
              <a:rPr lang="en-IN" sz="3730" dirty="0" smtClean="0">
                <a:latin typeface="Roboto Condensed" panose="02000000000000000000" pitchFamily="2" charset="0"/>
                <a:cs typeface="Times New Roman" panose="02020603050405020304" pitchFamily="18" charset="0"/>
              </a:rPr>
              <a:t>Display</a:t>
            </a:r>
            <a:endParaRPr lang="en-IN" sz="3730"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11</a:t>
            </a:fld>
            <a:endParaRPr lang="en-IN" dirty="0"/>
          </a:p>
        </p:txBody>
      </p:sp>
      <p:sp>
        <p:nvSpPr>
          <p:cNvPr id="4" name="Text Placeholder 3"/>
          <p:cNvSpPr>
            <a:spLocks noGrp="1"/>
          </p:cNvSpPr>
          <p:nvPr>
            <p:ph type="body" sz="quarter" idx="10"/>
          </p:nvPr>
        </p:nvSpPr>
        <p:spPr>
          <a:xfrm>
            <a:off x="435918" y="1162794"/>
            <a:ext cx="10190518" cy="5182587"/>
          </a:xfrm>
        </p:spPr>
        <p:txBody>
          <a:bodyPr/>
          <a:lstStyle/>
          <a:p>
            <a:pPr>
              <a:lnSpc>
                <a:spcPct val="150000"/>
              </a:lnSpc>
              <a:buFont typeface="Wingdings" panose="05000000000000000000" pitchFamily="2" charset="2"/>
              <a:buChar char="v"/>
            </a:pPr>
            <a:r>
              <a:rPr lang="en-US" sz="2600" dirty="0"/>
              <a:t>CSS display is the most important property of CSS which is used to control the layout of the element. It specifies how the element is displayed</a:t>
            </a:r>
            <a:r>
              <a:rPr lang="en-US" sz="2600" dirty="0" smtClean="0"/>
              <a:t>.</a:t>
            </a:r>
          </a:p>
          <a:p>
            <a:pPr marL="101596" indent="0">
              <a:buNone/>
            </a:pPr>
            <a:r>
              <a:rPr lang="en-US" sz="2600" dirty="0" smtClean="0"/>
              <a:t>      </a:t>
            </a:r>
            <a:r>
              <a:rPr lang="en-US" sz="2600" b="1" dirty="0" smtClean="0"/>
              <a:t>There </a:t>
            </a:r>
            <a:r>
              <a:rPr lang="en-US" sz="2600" b="1" dirty="0"/>
              <a:t>are following CSS display values which are commonly used.</a:t>
            </a:r>
          </a:p>
          <a:p>
            <a:pPr lvl="1" indent="-507974"/>
            <a:r>
              <a:rPr lang="en-US" sz="2334" dirty="0" smtClean="0"/>
              <a:t>                1) </a:t>
            </a:r>
            <a:r>
              <a:rPr lang="en-US" sz="2600" dirty="0" smtClean="0">
                <a:latin typeface="Roboto Condensed" panose="02000000000000000000" pitchFamily="2" charset="0"/>
                <a:ea typeface="Roboto Condensed" panose="02000000000000000000" pitchFamily="2" charset="0"/>
              </a:rPr>
              <a:t>display</a:t>
            </a:r>
            <a:r>
              <a:rPr lang="en-US" sz="2600" dirty="0">
                <a:latin typeface="Roboto Condensed" panose="02000000000000000000" pitchFamily="2" charset="0"/>
                <a:ea typeface="Roboto Condensed" panose="02000000000000000000" pitchFamily="2" charset="0"/>
              </a:rPr>
              <a:t>: inline;</a:t>
            </a:r>
          </a:p>
          <a:p>
            <a:pPr lvl="1" indent="-507974"/>
            <a:r>
              <a:rPr lang="en-US" sz="2600" dirty="0" smtClean="0">
                <a:latin typeface="Roboto Condensed" panose="02000000000000000000" pitchFamily="2" charset="0"/>
                <a:ea typeface="Roboto Condensed" panose="02000000000000000000" pitchFamily="2" charset="0"/>
              </a:rPr>
              <a:t>                 2) display</a:t>
            </a:r>
            <a:r>
              <a:rPr lang="en-US" sz="2600" dirty="0">
                <a:latin typeface="Roboto Condensed" panose="02000000000000000000" pitchFamily="2" charset="0"/>
                <a:ea typeface="Roboto Condensed" panose="02000000000000000000" pitchFamily="2" charset="0"/>
              </a:rPr>
              <a:t>: inline-block;</a:t>
            </a:r>
          </a:p>
          <a:p>
            <a:pPr lvl="1" indent="-507974"/>
            <a:r>
              <a:rPr lang="en-US" sz="2600" dirty="0" smtClean="0">
                <a:latin typeface="Roboto Condensed" panose="02000000000000000000" pitchFamily="2" charset="0"/>
                <a:ea typeface="Roboto Condensed" panose="02000000000000000000" pitchFamily="2" charset="0"/>
              </a:rPr>
              <a:t>                 3) display</a:t>
            </a:r>
            <a:r>
              <a:rPr lang="en-US" sz="2600" dirty="0">
                <a:latin typeface="Roboto Condensed" panose="02000000000000000000" pitchFamily="2" charset="0"/>
                <a:ea typeface="Roboto Condensed" panose="02000000000000000000" pitchFamily="2" charset="0"/>
              </a:rPr>
              <a:t>: block;</a:t>
            </a:r>
          </a:p>
          <a:p>
            <a:pPr lvl="1" indent="-507974"/>
            <a:r>
              <a:rPr lang="en-US" sz="2600" dirty="0" smtClean="0">
                <a:latin typeface="Roboto Condensed" panose="02000000000000000000" pitchFamily="2" charset="0"/>
                <a:ea typeface="Roboto Condensed" panose="02000000000000000000" pitchFamily="2" charset="0"/>
              </a:rPr>
              <a:t>                 4) display</a:t>
            </a:r>
            <a:r>
              <a:rPr lang="en-US" sz="2600" dirty="0">
                <a:latin typeface="Roboto Condensed" panose="02000000000000000000" pitchFamily="2" charset="0"/>
                <a:ea typeface="Roboto Condensed" panose="02000000000000000000" pitchFamily="2" charset="0"/>
              </a:rPr>
              <a:t>: run-in;</a:t>
            </a:r>
          </a:p>
          <a:p>
            <a:pPr lvl="1" indent="-507974"/>
            <a:r>
              <a:rPr lang="en-US" sz="2600" dirty="0" smtClean="0">
                <a:latin typeface="Roboto Condensed" panose="02000000000000000000" pitchFamily="2" charset="0"/>
                <a:ea typeface="Roboto Condensed" panose="02000000000000000000" pitchFamily="2" charset="0"/>
              </a:rPr>
              <a:t>                 5) display</a:t>
            </a:r>
            <a:r>
              <a:rPr lang="en-US" sz="2600" dirty="0">
                <a:latin typeface="Roboto Condensed" panose="02000000000000000000" pitchFamily="2" charset="0"/>
                <a:ea typeface="Roboto Condensed" panose="02000000000000000000" pitchFamily="2" charset="0"/>
              </a:rPr>
              <a:t>: none;</a:t>
            </a:r>
          </a:p>
          <a:p>
            <a:pPr marL="101596" indent="0">
              <a:lnSpc>
                <a:spcPct val="150000"/>
              </a:lnSpc>
              <a:buNone/>
            </a:pPr>
            <a:endParaRPr lang="en-IN" sz="1934" dirty="0" smtClean="0">
              <a:latin typeface="Roboto Condensed"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78225017"/>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Roboto Condensed" panose="02000000000000000000" pitchFamily="2" charset="0"/>
                <a:cs typeface="Times New Roman" panose="02020603050405020304" pitchFamily="18" charset="0"/>
              </a:rPr>
              <a:t>Fonts</a:t>
            </a:r>
            <a:endParaRPr lang="en-IN"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12</a:t>
            </a:fld>
            <a:endParaRPr lang="en-IN" dirty="0"/>
          </a:p>
        </p:txBody>
      </p:sp>
      <p:sp>
        <p:nvSpPr>
          <p:cNvPr id="4" name="Text Placeholder 3"/>
          <p:cNvSpPr>
            <a:spLocks noGrp="1"/>
          </p:cNvSpPr>
          <p:nvPr>
            <p:ph type="body" sz="quarter" idx="10"/>
          </p:nvPr>
        </p:nvSpPr>
        <p:spPr>
          <a:xfrm>
            <a:off x="152399" y="868728"/>
            <a:ext cx="11609381" cy="5420784"/>
          </a:xfrm>
        </p:spPr>
        <p:txBody>
          <a:bodyPr/>
          <a:lstStyle/>
          <a:p>
            <a:pPr>
              <a:buFont typeface="Wingdings" panose="05000000000000000000" pitchFamily="2" charset="2"/>
              <a:buChar char="v"/>
            </a:pPr>
            <a:r>
              <a:rPr lang="en-US" sz="2400" dirty="0"/>
              <a:t>CSS Font property is used to control the look of texts. By the use of CSS font property you can change the text size, color, style and </a:t>
            </a:r>
            <a:r>
              <a:rPr lang="en-US" sz="2400" dirty="0" smtClean="0"/>
              <a:t>more</a:t>
            </a:r>
          </a:p>
          <a:p>
            <a:pPr marL="101596" indent="0">
              <a:buNone/>
            </a:pPr>
            <a:endParaRPr lang="en-US" sz="2400" b="1" dirty="0" smtClean="0"/>
          </a:p>
          <a:p>
            <a:pPr marL="101596" indent="0">
              <a:buNone/>
            </a:pPr>
            <a:r>
              <a:rPr lang="en-US" sz="2400" dirty="0" smtClean="0"/>
              <a:t>       </a:t>
            </a:r>
            <a:r>
              <a:rPr lang="en-US" sz="2400" b="1" dirty="0" smtClean="0"/>
              <a:t>These </a:t>
            </a:r>
            <a:r>
              <a:rPr lang="en-US" sz="2400" b="1" dirty="0"/>
              <a:t>are some important font attributes</a:t>
            </a:r>
            <a:endParaRPr lang="en-US" sz="2400" b="1" dirty="0" smtClean="0"/>
          </a:p>
          <a:p>
            <a:pPr marL="101596" indent="0">
              <a:buNone/>
            </a:pPr>
            <a:r>
              <a:rPr lang="en-US" sz="2400" b="1" dirty="0" smtClean="0"/>
              <a:t>                    </a:t>
            </a:r>
            <a:r>
              <a:rPr lang="en-US" sz="2400" dirty="0" smtClean="0"/>
              <a:t>1) CSS </a:t>
            </a:r>
            <a:r>
              <a:rPr lang="en-US" sz="2400" dirty="0"/>
              <a:t>Font color: This property is used to change the </a:t>
            </a:r>
            <a:endParaRPr lang="en-US" sz="2400" dirty="0" smtClean="0"/>
          </a:p>
          <a:p>
            <a:pPr marL="101596" indent="0">
              <a:buNone/>
            </a:pPr>
            <a:r>
              <a:rPr lang="en-US" sz="2400" dirty="0"/>
              <a:t> </a:t>
            </a:r>
            <a:r>
              <a:rPr lang="en-US" sz="2400" dirty="0" smtClean="0"/>
              <a:t>                         color </a:t>
            </a:r>
            <a:r>
              <a:rPr lang="en-US" sz="2400" dirty="0"/>
              <a:t>of the text. (standalone </a:t>
            </a:r>
            <a:r>
              <a:rPr lang="en-US" sz="2400" dirty="0" smtClean="0"/>
              <a:t> attribute</a:t>
            </a:r>
            <a:r>
              <a:rPr lang="en-US" sz="2400" dirty="0"/>
              <a:t>)</a:t>
            </a:r>
          </a:p>
          <a:p>
            <a:pPr marL="101596" indent="0">
              <a:buNone/>
            </a:pPr>
            <a:r>
              <a:rPr lang="en-US" sz="2400" b="1" dirty="0" smtClean="0"/>
              <a:t>                    </a:t>
            </a:r>
            <a:r>
              <a:rPr lang="en-US" sz="2400" dirty="0" smtClean="0"/>
              <a:t>2) CSS </a:t>
            </a:r>
            <a:r>
              <a:rPr lang="en-US" sz="2400" dirty="0"/>
              <a:t>Font family: This property is used to change the face of the font.</a:t>
            </a:r>
          </a:p>
          <a:p>
            <a:pPr marL="101596" indent="0">
              <a:buNone/>
            </a:pPr>
            <a:r>
              <a:rPr lang="en-US" sz="2400" dirty="0" smtClean="0"/>
              <a:t>                    3) CSS </a:t>
            </a:r>
            <a:r>
              <a:rPr lang="en-US" sz="2400" dirty="0"/>
              <a:t>Font size: This property is used to increase or decrease </a:t>
            </a:r>
            <a:endParaRPr lang="en-US" sz="2400" dirty="0" smtClean="0"/>
          </a:p>
          <a:p>
            <a:pPr marL="101596" indent="0">
              <a:buNone/>
            </a:pPr>
            <a:r>
              <a:rPr lang="en-US" sz="2400" dirty="0"/>
              <a:t> </a:t>
            </a:r>
            <a:r>
              <a:rPr lang="en-US" sz="2400" dirty="0" smtClean="0"/>
              <a:t>                        the </a:t>
            </a:r>
            <a:r>
              <a:rPr lang="en-US" sz="2400" dirty="0"/>
              <a:t>size of the font</a:t>
            </a:r>
            <a:r>
              <a:rPr lang="en-US" sz="2400" dirty="0" smtClean="0"/>
              <a:t>.(</a:t>
            </a:r>
            <a:r>
              <a:rPr lang="en-US" sz="2400" dirty="0" err="1" smtClean="0"/>
              <a:t>px</a:t>
            </a:r>
            <a:r>
              <a:rPr lang="en-US" sz="2400" dirty="0" smtClean="0"/>
              <a:t>)</a:t>
            </a:r>
            <a:endParaRPr lang="en-US" sz="2400" dirty="0"/>
          </a:p>
          <a:p>
            <a:pPr marL="101596" indent="0">
              <a:buNone/>
            </a:pPr>
            <a:r>
              <a:rPr lang="en-US" sz="2400" dirty="0" smtClean="0"/>
              <a:t>                    4) CSS </a:t>
            </a:r>
            <a:r>
              <a:rPr lang="en-US" sz="2400" dirty="0"/>
              <a:t>Font style: This property is used to make the font bold, italic or oblique.</a:t>
            </a:r>
          </a:p>
          <a:p>
            <a:pPr marL="101596" indent="0">
              <a:buNone/>
            </a:pPr>
            <a:r>
              <a:rPr lang="en-US" sz="2400" dirty="0" smtClean="0"/>
              <a:t>                    5) CSS </a:t>
            </a:r>
            <a:r>
              <a:rPr lang="en-US" sz="2400" dirty="0"/>
              <a:t>Font variant: This property creates a small-caps effect.</a:t>
            </a:r>
          </a:p>
          <a:p>
            <a:pPr marL="101596" indent="0">
              <a:buNone/>
            </a:pPr>
            <a:r>
              <a:rPr lang="en-US" sz="2400" dirty="0" smtClean="0"/>
              <a:t>                    6) CSS </a:t>
            </a:r>
            <a:r>
              <a:rPr lang="en-US" sz="2400" dirty="0"/>
              <a:t>Font weight: This property is used to increase or </a:t>
            </a:r>
            <a:endParaRPr lang="en-US" sz="2400" dirty="0" smtClean="0"/>
          </a:p>
          <a:p>
            <a:pPr marL="101596" indent="0">
              <a:buNone/>
            </a:pPr>
            <a:r>
              <a:rPr lang="en-US" sz="2400" dirty="0"/>
              <a:t> </a:t>
            </a:r>
            <a:r>
              <a:rPr lang="en-US" sz="2400" dirty="0" smtClean="0"/>
              <a:t>                       decrease </a:t>
            </a:r>
            <a:r>
              <a:rPr lang="en-US" sz="2400" dirty="0"/>
              <a:t>the boldness and </a:t>
            </a:r>
            <a:r>
              <a:rPr lang="en-US" sz="2400" dirty="0" smtClean="0"/>
              <a:t>lightness </a:t>
            </a:r>
            <a:r>
              <a:rPr lang="en-US" sz="2400" dirty="0"/>
              <a:t>of the font</a:t>
            </a:r>
            <a:r>
              <a:rPr lang="en-US" sz="2400" dirty="0" smtClean="0"/>
              <a:t>.</a:t>
            </a:r>
          </a:p>
          <a:p>
            <a:pPr marL="101596" indent="0">
              <a:buNone/>
            </a:pPr>
            <a:endParaRPr lang="en-US" sz="2400" dirty="0"/>
          </a:p>
        </p:txBody>
      </p:sp>
    </p:spTree>
    <p:extLst>
      <p:ext uri="{BB962C8B-B14F-4D97-AF65-F5344CB8AC3E}">
        <p14:creationId xmlns:p14="http://schemas.microsoft.com/office/powerpoint/2010/main" val="3358598993"/>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Roboto Condensed" panose="02000000000000000000" pitchFamily="2" charset="0"/>
                <a:cs typeface="Times New Roman" panose="02020603050405020304" pitchFamily="18" charset="0"/>
              </a:rPr>
              <a:t>Text</a:t>
            </a:r>
            <a:endParaRPr lang="en-IN"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13</a:t>
            </a:fld>
            <a:endParaRPr lang="en-IN" dirty="0"/>
          </a:p>
        </p:txBody>
      </p:sp>
      <p:sp>
        <p:nvSpPr>
          <p:cNvPr id="4" name="Text Placeholder 3"/>
          <p:cNvSpPr>
            <a:spLocks noGrp="1"/>
          </p:cNvSpPr>
          <p:nvPr>
            <p:ph type="body" sz="quarter" idx="10"/>
          </p:nvPr>
        </p:nvSpPr>
        <p:spPr>
          <a:xfrm>
            <a:off x="1261726" y="1261533"/>
            <a:ext cx="9309292" cy="4849492"/>
          </a:xfrm>
        </p:spPr>
        <p:txBody>
          <a:bodyPr/>
          <a:lstStyle/>
          <a:p>
            <a:pPr marL="101596" indent="0">
              <a:buNone/>
            </a:pPr>
            <a:r>
              <a:rPr lang="en-IN" sz="2600" b="1" dirty="0" smtClean="0"/>
              <a:t>List of Text properties:</a:t>
            </a:r>
          </a:p>
          <a:p>
            <a:endParaRPr lang="en-IN" sz="2600" dirty="0"/>
          </a:p>
          <a:p>
            <a:r>
              <a:rPr lang="en-IN" sz="2600" dirty="0" smtClean="0"/>
              <a:t>Text </a:t>
            </a:r>
            <a:r>
              <a:rPr lang="en-IN" sz="2600" dirty="0" err="1" smtClean="0"/>
              <a:t>Color</a:t>
            </a:r>
            <a:endParaRPr lang="en-IN" sz="2600" dirty="0" smtClean="0"/>
          </a:p>
          <a:p>
            <a:r>
              <a:rPr lang="en-IN" sz="2600" dirty="0" smtClean="0"/>
              <a:t>Text Alignment</a:t>
            </a:r>
          </a:p>
          <a:p>
            <a:r>
              <a:rPr lang="en-IN" sz="2600" dirty="0" smtClean="0"/>
              <a:t>Text Decorator</a:t>
            </a:r>
          </a:p>
          <a:p>
            <a:r>
              <a:rPr lang="en-IN" sz="2600" dirty="0" smtClean="0"/>
              <a:t>Text Transformation</a:t>
            </a:r>
          </a:p>
          <a:p>
            <a:r>
              <a:rPr lang="en-IN" sz="2600" dirty="0" smtClean="0"/>
              <a:t>Letter Spacing</a:t>
            </a:r>
          </a:p>
          <a:p>
            <a:r>
              <a:rPr lang="en-IN" sz="2600" dirty="0" smtClean="0"/>
              <a:t>Word Spacing</a:t>
            </a:r>
          </a:p>
          <a:p>
            <a:r>
              <a:rPr lang="en-IN" sz="2600" dirty="0" smtClean="0"/>
              <a:t>Text Direction</a:t>
            </a:r>
          </a:p>
          <a:p>
            <a:r>
              <a:rPr lang="en-IN" sz="2600" dirty="0" smtClean="0"/>
              <a:t>Text Overflow</a:t>
            </a:r>
          </a:p>
          <a:p>
            <a:r>
              <a:rPr lang="en-IN" sz="2600" dirty="0" smtClean="0"/>
              <a:t>Text Shadow </a:t>
            </a:r>
          </a:p>
          <a:p>
            <a:endParaRPr lang="en-IN" dirty="0"/>
          </a:p>
        </p:txBody>
      </p:sp>
    </p:spTree>
    <p:extLst>
      <p:ext uri="{BB962C8B-B14F-4D97-AF65-F5344CB8AC3E}">
        <p14:creationId xmlns:p14="http://schemas.microsoft.com/office/powerpoint/2010/main" val="2717601525"/>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Roboto Condensed" panose="02000000000000000000" pitchFamily="2" charset="0"/>
                <a:cs typeface="Times New Roman" panose="02020603050405020304" pitchFamily="18" charset="0"/>
              </a:rPr>
              <a:t>CSS Box Model</a:t>
            </a:r>
            <a:endParaRPr lang="en-IN"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14</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30" y="945391"/>
            <a:ext cx="7611414" cy="5518329"/>
          </a:xfrm>
          <a:prstGeom prst="rect">
            <a:avLst/>
          </a:prstGeom>
        </p:spPr>
      </p:pic>
    </p:spTree>
    <p:extLst>
      <p:ext uri="{BB962C8B-B14F-4D97-AF65-F5344CB8AC3E}">
        <p14:creationId xmlns:p14="http://schemas.microsoft.com/office/powerpoint/2010/main" val="2015421084"/>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15</a:t>
            </a:fld>
            <a:endParaRPr lang="en-IN" dirty="0"/>
          </a:p>
        </p:txBody>
      </p:sp>
      <p:sp>
        <p:nvSpPr>
          <p:cNvPr id="4" name="Text Placeholder 3"/>
          <p:cNvSpPr>
            <a:spLocks noGrp="1"/>
          </p:cNvSpPr>
          <p:nvPr>
            <p:ph type="body" sz="quarter" idx="10"/>
          </p:nvPr>
        </p:nvSpPr>
        <p:spPr>
          <a:xfrm>
            <a:off x="277091" y="804333"/>
            <a:ext cx="11523326" cy="5420784"/>
          </a:xfrm>
        </p:spPr>
        <p:txBody>
          <a:bodyPr/>
          <a:lstStyle/>
          <a:p>
            <a:pPr>
              <a:buFont typeface="Wingdings" panose="05000000000000000000" pitchFamily="2" charset="2"/>
              <a:buChar char="v"/>
            </a:pPr>
            <a:r>
              <a:rPr lang="en-US" sz="2600" dirty="0"/>
              <a:t>CSS transitions allows you to change property values smoothly, over a given </a:t>
            </a:r>
            <a:r>
              <a:rPr lang="en-US" sz="2600" dirty="0" smtClean="0"/>
              <a:t>duration</a:t>
            </a:r>
          </a:p>
          <a:p>
            <a:pPr>
              <a:buFont typeface="Wingdings" panose="05000000000000000000" pitchFamily="2" charset="2"/>
              <a:buChar char="v"/>
            </a:pPr>
            <a:endParaRPr lang="en-US" sz="2600" dirty="0"/>
          </a:p>
          <a:p>
            <a:pPr marL="101596" indent="0">
              <a:buNone/>
            </a:pPr>
            <a:r>
              <a:rPr lang="en-US" sz="2600" b="1" dirty="0" smtClean="0"/>
              <a:t>List of transition properties</a:t>
            </a:r>
          </a:p>
          <a:p>
            <a:pPr marL="514350" lvl="0" indent="-514350" eaLnBrk="0" fontAlgn="base" hangingPunct="0">
              <a:spcBef>
                <a:spcPct val="0"/>
              </a:spcBef>
              <a:spcAft>
                <a:spcPct val="0"/>
              </a:spcAft>
              <a:buClrTx/>
              <a:buFont typeface="+mj-lt"/>
              <a:buAutoNum type="arabicPeriod"/>
            </a:pPr>
            <a:r>
              <a:rPr lang="en-US" sz="2600" dirty="0">
                <a:solidFill>
                  <a:schemeClr val="tx1"/>
                </a:solidFill>
              </a:rPr>
              <a:t>transition</a:t>
            </a:r>
          </a:p>
          <a:p>
            <a:pPr marL="514350" lvl="0" indent="-514350" eaLnBrk="0" fontAlgn="base" hangingPunct="0">
              <a:spcBef>
                <a:spcPct val="0"/>
              </a:spcBef>
              <a:spcAft>
                <a:spcPct val="0"/>
              </a:spcAft>
              <a:buClrTx/>
              <a:buFont typeface="+mj-lt"/>
              <a:buAutoNum type="arabicPeriod"/>
            </a:pPr>
            <a:r>
              <a:rPr lang="en-US" sz="2600" dirty="0">
                <a:solidFill>
                  <a:schemeClr val="tx1"/>
                </a:solidFill>
              </a:rPr>
              <a:t>transition-delay</a:t>
            </a:r>
          </a:p>
          <a:p>
            <a:pPr marL="514350" lvl="0" indent="-514350" eaLnBrk="0" fontAlgn="base" hangingPunct="0">
              <a:spcBef>
                <a:spcPct val="0"/>
              </a:spcBef>
              <a:spcAft>
                <a:spcPct val="0"/>
              </a:spcAft>
              <a:buClrTx/>
              <a:buFont typeface="+mj-lt"/>
              <a:buAutoNum type="arabicPeriod"/>
            </a:pPr>
            <a:r>
              <a:rPr lang="en-US" sz="2600" dirty="0" smtClean="0">
                <a:solidFill>
                  <a:schemeClr val="tx1"/>
                </a:solidFill>
              </a:rPr>
              <a:t>transition-duration </a:t>
            </a:r>
            <a:endParaRPr lang="en-US" sz="2600" dirty="0">
              <a:solidFill>
                <a:schemeClr val="tx1"/>
              </a:solidFill>
            </a:endParaRPr>
          </a:p>
          <a:p>
            <a:pPr marL="514350" lvl="0" indent="-514350" eaLnBrk="0" fontAlgn="base" hangingPunct="0">
              <a:spcBef>
                <a:spcPct val="0"/>
              </a:spcBef>
              <a:spcAft>
                <a:spcPct val="0"/>
              </a:spcAft>
              <a:buClrTx/>
              <a:buFont typeface="+mj-lt"/>
              <a:buAutoNum type="arabicPeriod"/>
            </a:pPr>
            <a:r>
              <a:rPr lang="en-US" sz="2600" dirty="0">
                <a:solidFill>
                  <a:schemeClr val="tx1"/>
                </a:solidFill>
              </a:rPr>
              <a:t>transition-property</a:t>
            </a:r>
          </a:p>
          <a:p>
            <a:pPr marL="514350" lvl="0" indent="-514350" eaLnBrk="0" fontAlgn="base" hangingPunct="0">
              <a:spcBef>
                <a:spcPct val="0"/>
              </a:spcBef>
              <a:spcAft>
                <a:spcPct val="0"/>
              </a:spcAft>
              <a:buClrTx/>
              <a:buFont typeface="+mj-lt"/>
              <a:buAutoNum type="arabicPeriod"/>
            </a:pPr>
            <a:r>
              <a:rPr lang="en-US" sz="2600" dirty="0">
                <a:solidFill>
                  <a:schemeClr val="tx1"/>
                </a:solidFill>
              </a:rPr>
              <a:t>transition-timing-function</a:t>
            </a:r>
          </a:p>
          <a:p>
            <a:pPr marL="0" lvl="0" indent="0" eaLnBrk="0" fontAlgn="base" hangingPunct="0">
              <a:spcBef>
                <a:spcPct val="0"/>
              </a:spcBef>
              <a:spcAft>
                <a:spcPct val="0"/>
              </a:spcAft>
              <a:buClrTx/>
              <a:buNone/>
            </a:pPr>
            <a:endParaRPr lang="en-US" sz="3600" dirty="0">
              <a:solidFill>
                <a:schemeClr val="tx1"/>
              </a:solidFill>
              <a:latin typeface="Arial" panose="020B0604020202020204" pitchFamily="34" charset="0"/>
            </a:endParaRPr>
          </a:p>
          <a:p>
            <a:pPr marL="101596" indent="0">
              <a:buNone/>
            </a:pPr>
            <a:endParaRPr lang="en-US" dirty="0"/>
          </a:p>
          <a:p>
            <a:pPr marL="101596" indent="0">
              <a:buNone/>
            </a:pPr>
            <a:endParaRPr lang="en-US" dirty="0" smtClean="0"/>
          </a:p>
          <a:p>
            <a:pPr marL="101596" indent="0">
              <a:buNone/>
            </a:pPr>
            <a:endParaRPr lang="en-US" dirty="0"/>
          </a:p>
          <a:p>
            <a:pPr marL="101596" indent="0">
              <a:buNone/>
            </a:pPr>
            <a:r>
              <a:rPr lang="en-US" dirty="0" smtClean="0"/>
              <a:t>                      </a:t>
            </a:r>
            <a:endParaRPr lang="en-US" dirty="0"/>
          </a:p>
        </p:txBody>
      </p:sp>
    </p:spTree>
    <p:extLst>
      <p:ext uri="{BB962C8B-B14F-4D97-AF65-F5344CB8AC3E}">
        <p14:creationId xmlns:p14="http://schemas.microsoft.com/office/powerpoint/2010/main" val="3006556356"/>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and 3D Transforms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16</a:t>
            </a:fld>
            <a:endParaRPr lang="en-IN" dirty="0"/>
          </a:p>
        </p:txBody>
      </p:sp>
      <p:sp>
        <p:nvSpPr>
          <p:cNvPr id="4" name="Text Placeholder 3"/>
          <p:cNvSpPr>
            <a:spLocks noGrp="1"/>
          </p:cNvSpPr>
          <p:nvPr>
            <p:ph type="body" sz="quarter" idx="10"/>
          </p:nvPr>
        </p:nvSpPr>
        <p:spPr>
          <a:xfrm>
            <a:off x="609600" y="804333"/>
            <a:ext cx="10072256" cy="5420784"/>
          </a:xfrm>
        </p:spPr>
        <p:txBody>
          <a:bodyPr/>
          <a:lstStyle/>
          <a:p>
            <a:pPr>
              <a:buFont typeface="Wingdings" panose="05000000000000000000" pitchFamily="2" charset="2"/>
              <a:buChar char="v"/>
            </a:pPr>
            <a:r>
              <a:rPr lang="en-US" sz="2600" dirty="0"/>
              <a:t>CSS transforms allow you to move, rotate, scale, and skew </a:t>
            </a:r>
            <a:r>
              <a:rPr lang="en-US" sz="2600" dirty="0" smtClean="0"/>
              <a:t>elements</a:t>
            </a:r>
          </a:p>
          <a:p>
            <a:pPr marL="101596" indent="0">
              <a:buNone/>
            </a:pPr>
            <a:r>
              <a:rPr lang="en-US" sz="2600" dirty="0" smtClean="0"/>
              <a:t>     </a:t>
            </a:r>
          </a:p>
          <a:p>
            <a:pPr marL="101596" indent="0">
              <a:buNone/>
            </a:pPr>
            <a:r>
              <a:rPr lang="en-US" sz="2600" dirty="0" smtClean="0"/>
              <a:t> </a:t>
            </a:r>
            <a:r>
              <a:rPr lang="en-US" sz="2600" b="1" dirty="0" smtClean="0"/>
              <a:t>2D </a:t>
            </a:r>
            <a:r>
              <a:rPr lang="en-US" sz="2600" b="1" dirty="0"/>
              <a:t>transformation methods</a:t>
            </a:r>
            <a:r>
              <a:rPr lang="en-US" sz="2600" b="1" dirty="0" smtClean="0"/>
              <a:t>:</a:t>
            </a:r>
          </a:p>
          <a:p>
            <a:pPr marL="101596" indent="0">
              <a:buNone/>
            </a:pPr>
            <a:r>
              <a:rPr lang="en-US" sz="2600" dirty="0"/>
              <a:t> </a:t>
            </a:r>
            <a:r>
              <a:rPr lang="en-US" sz="2600" dirty="0" smtClean="0"/>
              <a:t>         translate()</a:t>
            </a:r>
          </a:p>
          <a:p>
            <a:pPr marL="101596" indent="0">
              <a:buNone/>
            </a:pPr>
            <a:r>
              <a:rPr lang="en-US" sz="2600" dirty="0"/>
              <a:t> </a:t>
            </a:r>
            <a:r>
              <a:rPr lang="en-US" sz="2600" dirty="0" smtClean="0"/>
              <a:t>         rotate()</a:t>
            </a:r>
          </a:p>
          <a:p>
            <a:pPr marL="101596" indent="0">
              <a:buNone/>
            </a:pPr>
            <a:r>
              <a:rPr lang="en-US" sz="2600" dirty="0"/>
              <a:t> </a:t>
            </a:r>
            <a:r>
              <a:rPr lang="en-US" sz="2600" dirty="0" smtClean="0"/>
              <a:t>         </a:t>
            </a:r>
            <a:r>
              <a:rPr lang="en-US" sz="2600" dirty="0" err="1" smtClean="0"/>
              <a:t>scaleX</a:t>
            </a:r>
            <a:r>
              <a:rPr lang="en-US" sz="2600" dirty="0" smtClean="0"/>
              <a:t>()</a:t>
            </a:r>
          </a:p>
          <a:p>
            <a:pPr marL="101596" indent="0">
              <a:buNone/>
            </a:pPr>
            <a:r>
              <a:rPr lang="en-US" sz="2600" dirty="0"/>
              <a:t> </a:t>
            </a:r>
            <a:r>
              <a:rPr lang="en-US" sz="2600" dirty="0" smtClean="0"/>
              <a:t>         </a:t>
            </a:r>
            <a:r>
              <a:rPr lang="en-US" sz="2600" dirty="0" err="1" smtClean="0"/>
              <a:t>scaleY</a:t>
            </a:r>
            <a:r>
              <a:rPr lang="en-US" sz="2600" dirty="0" smtClean="0"/>
              <a:t>()</a:t>
            </a:r>
          </a:p>
          <a:p>
            <a:pPr marL="101596" indent="0">
              <a:buNone/>
            </a:pPr>
            <a:r>
              <a:rPr lang="en-US" sz="2600" dirty="0"/>
              <a:t> </a:t>
            </a:r>
            <a:r>
              <a:rPr lang="en-US" sz="2600" dirty="0" smtClean="0"/>
              <a:t>         scale()</a:t>
            </a:r>
          </a:p>
          <a:p>
            <a:pPr marL="101596" indent="0">
              <a:buNone/>
            </a:pPr>
            <a:r>
              <a:rPr lang="en-US" sz="2600" dirty="0"/>
              <a:t> </a:t>
            </a:r>
            <a:r>
              <a:rPr lang="en-US" sz="2600" dirty="0" smtClean="0"/>
              <a:t>         </a:t>
            </a:r>
            <a:r>
              <a:rPr lang="en-US" sz="2600" dirty="0" err="1" smtClean="0"/>
              <a:t>skewX</a:t>
            </a:r>
            <a:r>
              <a:rPr lang="en-US" sz="2600" dirty="0" smtClean="0"/>
              <a:t>()</a:t>
            </a:r>
          </a:p>
          <a:p>
            <a:pPr marL="101596" indent="0">
              <a:buNone/>
            </a:pPr>
            <a:r>
              <a:rPr lang="en-US" sz="2600" dirty="0"/>
              <a:t> </a:t>
            </a:r>
            <a:r>
              <a:rPr lang="en-US" sz="2600" dirty="0" smtClean="0"/>
              <a:t>         </a:t>
            </a:r>
            <a:r>
              <a:rPr lang="en-US" sz="2600" dirty="0" err="1" smtClean="0"/>
              <a:t>skewY</a:t>
            </a:r>
            <a:r>
              <a:rPr lang="en-US" sz="2600" dirty="0" smtClean="0"/>
              <a:t>()</a:t>
            </a:r>
          </a:p>
          <a:p>
            <a:pPr marL="101596" indent="0">
              <a:buNone/>
            </a:pPr>
            <a:r>
              <a:rPr lang="en-US" sz="2600" dirty="0"/>
              <a:t> </a:t>
            </a:r>
            <a:r>
              <a:rPr lang="en-US" sz="2600" dirty="0" smtClean="0"/>
              <a:t>         skew()</a:t>
            </a:r>
          </a:p>
          <a:p>
            <a:pPr marL="101596" indent="0">
              <a:buNone/>
            </a:pPr>
            <a:r>
              <a:rPr lang="en-US" sz="2600" dirty="0"/>
              <a:t> </a:t>
            </a:r>
            <a:r>
              <a:rPr lang="en-US" sz="2600" dirty="0" smtClean="0"/>
              <a:t>        </a:t>
            </a:r>
            <a:endParaRPr lang="en-US" sz="2600" dirty="0"/>
          </a:p>
        </p:txBody>
      </p:sp>
    </p:spTree>
    <p:extLst>
      <p:ext uri="{BB962C8B-B14F-4D97-AF65-F5344CB8AC3E}">
        <p14:creationId xmlns:p14="http://schemas.microsoft.com/office/powerpoint/2010/main" val="861201001"/>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17</a:t>
            </a:fld>
            <a:endParaRPr lang="en-IN" dirty="0"/>
          </a:p>
        </p:txBody>
      </p:sp>
      <p:sp>
        <p:nvSpPr>
          <p:cNvPr id="4" name="Text Placeholder 3"/>
          <p:cNvSpPr>
            <a:spLocks noGrp="1"/>
          </p:cNvSpPr>
          <p:nvPr>
            <p:ph type="body" sz="quarter" idx="10"/>
          </p:nvPr>
        </p:nvSpPr>
        <p:spPr>
          <a:xfrm>
            <a:off x="762963" y="1413164"/>
            <a:ext cx="10112856" cy="4617990"/>
          </a:xfrm>
        </p:spPr>
        <p:txBody>
          <a:bodyPr/>
          <a:lstStyle/>
          <a:p>
            <a:pPr>
              <a:buFont typeface="Wingdings" panose="05000000000000000000" pitchFamily="2" charset="2"/>
              <a:buChar char="v"/>
            </a:pPr>
            <a:r>
              <a:rPr lang="en-US" sz="2600" dirty="0"/>
              <a:t>CSS gradients let you display smooth transitions between two </a:t>
            </a:r>
            <a:endParaRPr lang="en-US" sz="2600" dirty="0" smtClean="0"/>
          </a:p>
          <a:p>
            <a:pPr marL="101596" indent="0">
              <a:buNone/>
            </a:pPr>
            <a:r>
              <a:rPr lang="en-US" sz="2600" dirty="0"/>
              <a:t> </a:t>
            </a:r>
            <a:r>
              <a:rPr lang="en-US" sz="2600" dirty="0" smtClean="0"/>
              <a:t>       or </a:t>
            </a:r>
            <a:r>
              <a:rPr lang="en-US" sz="2600" dirty="0"/>
              <a:t>more specified colors</a:t>
            </a:r>
            <a:r>
              <a:rPr lang="en-US" sz="2600" dirty="0" smtClean="0"/>
              <a:t>.</a:t>
            </a:r>
          </a:p>
          <a:p>
            <a:pPr marL="101596" indent="0">
              <a:buNone/>
            </a:pPr>
            <a:endParaRPr lang="en-US" sz="2600" dirty="0"/>
          </a:p>
          <a:p>
            <a:pPr marL="101596" indent="0">
              <a:buNone/>
            </a:pPr>
            <a:r>
              <a:rPr lang="en-US" sz="2600" b="1" dirty="0" smtClean="0"/>
              <a:t>       CSS </a:t>
            </a:r>
            <a:r>
              <a:rPr lang="en-US" sz="2600" b="1" dirty="0"/>
              <a:t>defines two types of gradients:</a:t>
            </a:r>
          </a:p>
          <a:p>
            <a:pPr marL="101596" indent="0">
              <a:buNone/>
            </a:pPr>
            <a:r>
              <a:rPr lang="en-US" sz="2600" dirty="0" smtClean="0"/>
              <a:t>             1) Linear </a:t>
            </a:r>
            <a:r>
              <a:rPr lang="en-US" sz="2600" dirty="0"/>
              <a:t>Gradients (goes down/up/left/right/diagonally)</a:t>
            </a:r>
          </a:p>
          <a:p>
            <a:pPr marL="101596" indent="0">
              <a:buNone/>
            </a:pPr>
            <a:r>
              <a:rPr lang="en-US" sz="2600" dirty="0" smtClean="0"/>
              <a:t>             2) Radial </a:t>
            </a:r>
            <a:r>
              <a:rPr lang="en-US" sz="2600" dirty="0"/>
              <a:t>Gradients (defined by their center)</a:t>
            </a:r>
          </a:p>
          <a:p>
            <a:endParaRPr lang="en-US" dirty="0"/>
          </a:p>
        </p:txBody>
      </p:sp>
    </p:spTree>
    <p:extLst>
      <p:ext uri="{BB962C8B-B14F-4D97-AF65-F5344CB8AC3E}">
        <p14:creationId xmlns:p14="http://schemas.microsoft.com/office/powerpoint/2010/main" val="3670400143"/>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18</a:t>
            </a:fld>
            <a:endParaRPr lang="en-IN" dirty="0"/>
          </a:p>
        </p:txBody>
      </p:sp>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6406"/>
            <a:ext cx="6730423" cy="577081"/>
          </a:xfrm>
        </p:spPr>
        <p:txBody>
          <a:bodyPr/>
          <a:lstStyle/>
          <a:p>
            <a:r>
              <a:rPr lang="en-IN" sz="3750" dirty="0" smtClean="0">
                <a:latin typeface="Roboto Condensed" panose="02000000000000000000" pitchFamily="2" charset="0"/>
                <a:ea typeface="Roboto Condensed" panose="02000000000000000000" pitchFamily="2" charset="0"/>
                <a:cs typeface="Times New Roman" panose="02020603050405020304" pitchFamily="18" charset="0"/>
              </a:rPr>
              <a:t>History of CSS</a:t>
            </a:r>
            <a:endParaRPr lang="en-IN" sz="3750" dirty="0">
              <a:latin typeface="Roboto Condensed" panose="02000000000000000000" pitchFamily="2" charset="0"/>
              <a:ea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z="2800" smtClean="0">
                <a:ea typeface="Roboto Condensed" panose="02000000000000000000" pitchFamily="2" charset="0"/>
              </a:rPr>
              <a:t>1</a:t>
            </a:fld>
            <a:endParaRPr lang="en-IN" sz="2800" dirty="0">
              <a:ea typeface="Roboto Condensed" panose="02000000000000000000" pitchFamily="2" charset="0"/>
            </a:endParaRPr>
          </a:p>
        </p:txBody>
      </p:sp>
      <p:sp>
        <p:nvSpPr>
          <p:cNvPr id="4" name="Text Placeholder 3"/>
          <p:cNvSpPr>
            <a:spLocks noGrp="1"/>
          </p:cNvSpPr>
          <p:nvPr>
            <p:ph type="body" sz="quarter" idx="10"/>
          </p:nvPr>
        </p:nvSpPr>
        <p:spPr>
          <a:xfrm>
            <a:off x="116310" y="1091867"/>
            <a:ext cx="10972801" cy="3561855"/>
          </a:xfrm>
        </p:spPr>
        <p:txBody>
          <a:bodyPr/>
          <a:lstStyle/>
          <a:p>
            <a:pPr>
              <a:buFont typeface="Wingdings" panose="05000000000000000000" pitchFamily="2" charset="2"/>
              <a:buChar char="v"/>
            </a:pPr>
            <a:r>
              <a:rPr lang="en-US" sz="2400" dirty="0"/>
              <a:t>CSS was first proposed by </a:t>
            </a:r>
            <a:r>
              <a:rPr lang="en-US" sz="2400" b="1" dirty="0"/>
              <a:t>Hakon Wium Lie</a:t>
            </a:r>
            <a:r>
              <a:rPr lang="en-US" sz="2400" dirty="0"/>
              <a:t> on October 10, 1994. At the time, Lie was working with Tim Berners-Lee (father of Html) at CERN. </a:t>
            </a:r>
            <a:r>
              <a:rPr lang="en-US" sz="2400" dirty="0" smtClean="0"/>
              <a:t>Hakon </a:t>
            </a:r>
            <a:r>
              <a:rPr lang="en-US" sz="2400" dirty="0"/>
              <a:t>wium lie is know as father of </a:t>
            </a:r>
            <a:r>
              <a:rPr lang="en-US" sz="2400" dirty="0" smtClean="0"/>
              <a:t>CSS.</a:t>
            </a:r>
            <a:endParaRPr lang="en-US" sz="2400" dirty="0"/>
          </a:p>
          <a:p>
            <a:pPr>
              <a:buFont typeface="Wingdings" panose="05000000000000000000" pitchFamily="2" charset="2"/>
              <a:buChar char="v"/>
            </a:pPr>
            <a:r>
              <a:rPr lang="en-US" sz="2400" dirty="0"/>
              <a:t>CSS was proposed in 1994 as a web styling language, to solve some of the problems of Html 4. There were other styling languages proposed at this time, such as Style Sheets for Html and JSSS but CSS won.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524" y="3490175"/>
            <a:ext cx="2604701" cy="297140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64214382"/>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2</a:t>
            </a:fld>
            <a:endParaRPr lang="en-IN" dirty="0"/>
          </a:p>
        </p:txBody>
      </p:sp>
      <p:sp>
        <p:nvSpPr>
          <p:cNvPr id="38" name="Title 1"/>
          <p:cNvSpPr>
            <a:spLocks noGrp="1"/>
          </p:cNvSpPr>
          <p:nvPr>
            <p:ph type="title"/>
          </p:nvPr>
        </p:nvSpPr>
        <p:spPr>
          <a:xfrm>
            <a:off x="0" y="61687"/>
            <a:ext cx="6663560" cy="574453"/>
          </a:xfrm>
          <a:noFill/>
          <a:ln>
            <a:noFill/>
          </a:ln>
        </p:spPr>
        <p:txBody>
          <a:bodyPr spcFirstLastPara="1" wrap="square" lIns="108000" tIns="0" rIns="0" bIns="0" anchor="ctr" anchorCtr="0">
            <a:spAutoFit/>
          </a:bodyPr>
          <a:lstStyle/>
          <a:p>
            <a:r>
              <a:rPr lang="en-IN" dirty="0" smtClean="0">
                <a:solidFill>
                  <a:schemeClr val="bg1"/>
                </a:solidFill>
                <a:latin typeface="Roboto Condensed" panose="02000000000000000000" pitchFamily="2" charset="0"/>
                <a:ea typeface="Roboto Condensed" panose="02000000000000000000" pitchFamily="2" charset="0"/>
                <a:cs typeface="Times New Roman" panose="02020603050405020304" pitchFamily="18" charset="0"/>
              </a:rPr>
              <a:t>What is CSS?</a:t>
            </a:r>
            <a:endParaRPr lang="en-IN" dirty="0">
              <a:solidFill>
                <a:schemeClr val="bg1"/>
              </a:solidFill>
              <a:latin typeface="Roboto Condensed" panose="02000000000000000000" pitchFamily="2" charset="0"/>
              <a:ea typeface="Roboto Condensed" panose="02000000000000000000" pitchFamily="2" charset="0"/>
            </a:endParaRPr>
          </a:p>
        </p:txBody>
      </p:sp>
      <p:sp>
        <p:nvSpPr>
          <p:cNvPr id="2" name="TextBox 1"/>
          <p:cNvSpPr txBox="1"/>
          <p:nvPr/>
        </p:nvSpPr>
        <p:spPr>
          <a:xfrm>
            <a:off x="543338" y="1382871"/>
            <a:ext cx="10813775" cy="337015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en-US" sz="2600" dirty="0" smtClean="0">
                <a:latin typeface="Roboto Condensed" panose="02000000000000000000" pitchFamily="2" charset="0"/>
                <a:ea typeface="Roboto Condensed" panose="02000000000000000000" pitchFamily="2" charset="0"/>
                <a:cs typeface="Times New Roman" panose="02020603050405020304" pitchFamily="18" charset="0"/>
              </a:rPr>
              <a:t>CSS stands for Cascading Style Sheets.</a:t>
            </a:r>
          </a:p>
          <a:p>
            <a:pPr marL="457200" indent="-457200" algn="just">
              <a:lnSpc>
                <a:spcPct val="150000"/>
              </a:lnSpc>
              <a:buFont typeface="Wingdings" panose="05000000000000000000" pitchFamily="2" charset="2"/>
              <a:buChar char="v"/>
            </a:pPr>
            <a:r>
              <a:rPr lang="en-US" sz="2600" dirty="0">
                <a:latin typeface="Roboto Condensed" panose="02000000000000000000" pitchFamily="2" charset="0"/>
                <a:ea typeface="Roboto Condensed" panose="02000000000000000000" pitchFamily="2" charset="0"/>
              </a:rPr>
              <a:t>It is a style sheet language which is used to describe the look </a:t>
            </a:r>
            <a:endParaRPr lang="en-US" sz="2600" dirty="0" smtClean="0">
              <a:latin typeface="Roboto Condensed" panose="02000000000000000000" pitchFamily="2" charset="0"/>
              <a:ea typeface="Roboto Condensed" panose="02000000000000000000" pitchFamily="2" charset="0"/>
            </a:endParaRPr>
          </a:p>
          <a:p>
            <a:pPr algn="just">
              <a:lnSpc>
                <a:spcPct val="150000"/>
              </a:lnSpc>
            </a:pPr>
            <a:r>
              <a:rPr lang="en-US" sz="2600" dirty="0" smtClean="0">
                <a:latin typeface="Roboto Condensed" panose="02000000000000000000" pitchFamily="2" charset="0"/>
                <a:ea typeface="Roboto Condensed" panose="02000000000000000000" pitchFamily="2" charset="0"/>
              </a:rPr>
              <a:t>       and </a:t>
            </a:r>
            <a:r>
              <a:rPr lang="en-US" sz="2600" dirty="0">
                <a:latin typeface="Roboto Condensed" panose="02000000000000000000" pitchFamily="2" charset="0"/>
                <a:ea typeface="Roboto Condensed" panose="02000000000000000000" pitchFamily="2" charset="0"/>
              </a:rPr>
              <a:t>formatting of a document written in markup language</a:t>
            </a:r>
            <a:r>
              <a:rPr lang="en-US" sz="2600" dirty="0" smtClean="0">
                <a:latin typeface="Roboto Condensed" panose="02000000000000000000" pitchFamily="2" charset="0"/>
                <a:ea typeface="Roboto Condensed" panose="02000000000000000000" pitchFamily="2" charset="0"/>
              </a:rPr>
              <a:t>.</a:t>
            </a:r>
          </a:p>
          <a:p>
            <a:pPr marL="457200" indent="-457200" algn="just">
              <a:lnSpc>
                <a:spcPct val="150000"/>
              </a:lnSpc>
              <a:buFont typeface="Wingdings" panose="05000000000000000000" pitchFamily="2" charset="2"/>
              <a:buChar char="v"/>
            </a:pPr>
            <a:r>
              <a:rPr lang="en-US" sz="2600" dirty="0">
                <a:latin typeface="Roboto Condensed" panose="02000000000000000000" pitchFamily="2" charset="0"/>
                <a:ea typeface="Roboto Condensed" panose="02000000000000000000" pitchFamily="2" charset="0"/>
              </a:rPr>
              <a:t>It is generally used with HTML to change the style of web </a:t>
            </a:r>
            <a:endParaRPr lang="en-US" sz="2600" dirty="0" smtClean="0">
              <a:latin typeface="Roboto Condensed" panose="02000000000000000000" pitchFamily="2" charset="0"/>
              <a:ea typeface="Roboto Condensed" panose="02000000000000000000" pitchFamily="2" charset="0"/>
            </a:endParaRPr>
          </a:p>
          <a:p>
            <a:pPr algn="just">
              <a:lnSpc>
                <a:spcPct val="150000"/>
              </a:lnSpc>
            </a:pPr>
            <a:r>
              <a:rPr lang="en-US" sz="2600" dirty="0" smtClean="0">
                <a:latin typeface="Roboto Condensed" panose="02000000000000000000" pitchFamily="2" charset="0"/>
                <a:ea typeface="Roboto Condensed" panose="02000000000000000000" pitchFamily="2" charset="0"/>
              </a:rPr>
              <a:t>     pages </a:t>
            </a:r>
            <a:r>
              <a:rPr lang="en-US" sz="2600" dirty="0">
                <a:latin typeface="Roboto Condensed" panose="02000000000000000000" pitchFamily="2" charset="0"/>
                <a:ea typeface="Roboto Condensed" panose="02000000000000000000" pitchFamily="2" charset="0"/>
              </a:rPr>
              <a:t>and user </a:t>
            </a:r>
            <a:r>
              <a:rPr lang="en-US" sz="2600" dirty="0" smtClean="0">
                <a:latin typeface="Roboto Condensed" panose="02000000000000000000" pitchFamily="2" charset="0"/>
                <a:ea typeface="Roboto Condensed" panose="02000000000000000000" pitchFamily="2" charset="0"/>
              </a:rPr>
              <a:t>interfaces</a:t>
            </a:r>
          </a:p>
          <a:p>
            <a:endParaRPr lang="en-IN"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774463618"/>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err="1" smtClean="0"/>
              <a:t>Vs</a:t>
            </a:r>
            <a:r>
              <a:rPr lang="en-US" dirty="0" smtClean="0"/>
              <a:t> HTML</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3</a:t>
            </a:fld>
            <a:endParaRPr lang="en-IN" dirty="0"/>
          </a:p>
        </p:txBody>
      </p:sp>
      <p:sp>
        <p:nvSpPr>
          <p:cNvPr id="4" name="Text Placeholder 3"/>
          <p:cNvSpPr>
            <a:spLocks noGrp="1"/>
          </p:cNvSpPr>
          <p:nvPr>
            <p:ph type="body" sz="quarter" idx="10"/>
          </p:nvPr>
        </p:nvSpPr>
        <p:spPr/>
        <p:txBody>
          <a:bodyPr/>
          <a:lstStyle/>
          <a:p>
            <a:pPr marL="0" indent="0" algn="just">
              <a:lnSpc>
                <a:spcPct val="150000"/>
              </a:lnSpc>
              <a:buNone/>
            </a:pPr>
            <a:r>
              <a:rPr lang="en-US" sz="2400" b="1" dirty="0">
                <a:cs typeface="Times New Roman" panose="02020603050405020304" pitchFamily="18" charset="0"/>
              </a:rPr>
              <a:t>The Difference Between CSS and HTML.</a:t>
            </a:r>
            <a:r>
              <a:rPr lang="en-US" sz="2400" dirty="0">
                <a:cs typeface="Times New Roman" panose="02020603050405020304" pitchFamily="18" charset="0"/>
              </a:rPr>
              <a:t> </a:t>
            </a:r>
          </a:p>
          <a:p>
            <a:pPr marL="800089" lvl="1" indent="-342900" algn="just">
              <a:lnSpc>
                <a:spcPct val="150000"/>
              </a:lnSpc>
              <a:buFont typeface="Wingdings" panose="05000000000000000000" pitchFamily="2" charset="2"/>
              <a:buChar char="v"/>
            </a:pPr>
            <a:r>
              <a:rPr lang="en-US" sz="2400" dirty="0">
                <a:latin typeface="Roboto Condensed" panose="02000000000000000000" pitchFamily="2" charset="0"/>
                <a:ea typeface="Roboto Condensed" panose="02000000000000000000" pitchFamily="2" charset="0"/>
                <a:cs typeface="Times New Roman" panose="02020603050405020304" pitchFamily="18" charset="0"/>
              </a:rPr>
              <a:t>CSS = CSS is mainly for </a:t>
            </a:r>
            <a:r>
              <a:rPr lang="en-US" sz="2400" dirty="0" smtClean="0">
                <a:latin typeface="Roboto Condensed" panose="02000000000000000000" pitchFamily="2" charset="0"/>
                <a:ea typeface="Roboto Condensed" panose="02000000000000000000" pitchFamily="2" charset="0"/>
                <a:cs typeface="Times New Roman" panose="02020603050405020304" pitchFamily="18" charset="0"/>
              </a:rPr>
              <a:t>presentation </a:t>
            </a:r>
            <a:r>
              <a:rPr lang="en-US" sz="2400" dirty="0">
                <a:latin typeface="Roboto Condensed" panose="02000000000000000000" pitchFamily="2" charset="0"/>
                <a:ea typeface="Roboto Condensed" panose="02000000000000000000" pitchFamily="2" charset="0"/>
                <a:cs typeface="Times New Roman" panose="02020603050405020304" pitchFamily="18" charset="0"/>
              </a:rPr>
              <a:t>and design.</a:t>
            </a:r>
          </a:p>
          <a:p>
            <a:pPr marL="800089" lvl="1" indent="-342900" algn="just">
              <a:lnSpc>
                <a:spcPct val="150000"/>
              </a:lnSpc>
              <a:buFont typeface="Wingdings" panose="05000000000000000000" pitchFamily="2" charset="2"/>
              <a:buChar char="v"/>
            </a:pPr>
            <a:r>
              <a:rPr lang="en-US" sz="2400" dirty="0" smtClean="0">
                <a:latin typeface="Roboto Condensed" panose="02000000000000000000" pitchFamily="2" charset="0"/>
                <a:ea typeface="Roboto Condensed" panose="02000000000000000000" pitchFamily="2" charset="0"/>
                <a:cs typeface="Times New Roman" panose="02020603050405020304" pitchFamily="18" charset="0"/>
              </a:rPr>
              <a:t>HTML = HTML is for content and web page structure. And it is building block of web page.</a:t>
            </a:r>
            <a:endParaRPr lang="en-US" sz="2400" dirty="0">
              <a:latin typeface="Roboto Condensed" panose="02000000000000000000" pitchFamily="2" charset="0"/>
              <a:ea typeface="Roboto Condensed" panose="02000000000000000000" pitchFamily="2" charset="0"/>
              <a:cs typeface="Times New Roman" panose="02020603050405020304" pitchFamily="18" charset="0"/>
            </a:endParaRPr>
          </a:p>
        </p:txBody>
      </p:sp>
      <p:sp>
        <p:nvSpPr>
          <p:cNvPr id="6" name="TextBox 5"/>
          <p:cNvSpPr txBox="1"/>
          <p:nvPr/>
        </p:nvSpPr>
        <p:spPr>
          <a:xfrm>
            <a:off x="3101009" y="2542000"/>
            <a:ext cx="1497495" cy="584775"/>
          </a:xfrm>
          <a:prstGeom prst="rect">
            <a:avLst/>
          </a:prstGeom>
          <a:noFill/>
        </p:spPr>
        <p:txBody>
          <a:bodyPr wrap="square" rtlCol="0">
            <a:spAutoFit/>
          </a:bodyPr>
          <a:lstStyle/>
          <a:p>
            <a:r>
              <a:rPr lang="en-US" sz="3200" b="1" dirty="0" smtClean="0">
                <a:solidFill>
                  <a:srgbClr val="C00000"/>
                </a:solidFill>
              </a:rPr>
              <a:t>HTML</a:t>
            </a:r>
            <a:endParaRPr lang="en-US" sz="3200" b="1" dirty="0">
              <a:solidFill>
                <a:srgbClr val="C00000"/>
              </a:solidFill>
            </a:endParaRPr>
          </a:p>
        </p:txBody>
      </p:sp>
      <p:sp>
        <p:nvSpPr>
          <p:cNvPr id="7" name="TextBox 6"/>
          <p:cNvSpPr txBox="1"/>
          <p:nvPr/>
        </p:nvSpPr>
        <p:spPr>
          <a:xfrm>
            <a:off x="6235148" y="2541999"/>
            <a:ext cx="1497495" cy="584775"/>
          </a:xfrm>
          <a:prstGeom prst="rect">
            <a:avLst/>
          </a:prstGeom>
          <a:noFill/>
        </p:spPr>
        <p:txBody>
          <a:bodyPr wrap="square" rtlCol="0">
            <a:spAutoFit/>
          </a:bodyPr>
          <a:lstStyle/>
          <a:p>
            <a:r>
              <a:rPr lang="en-US" sz="3200" b="1" dirty="0" smtClean="0">
                <a:solidFill>
                  <a:srgbClr val="C00000"/>
                </a:solidFill>
              </a:rPr>
              <a:t>CSS</a:t>
            </a:r>
            <a:endParaRPr lang="en-US" sz="3200" b="1" dirty="0">
              <a:solidFill>
                <a:srgbClr val="C000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810" y="3126774"/>
            <a:ext cx="3938016" cy="3584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639" y="3081259"/>
            <a:ext cx="3559513" cy="3566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64219151"/>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4</a:t>
            </a:fld>
            <a:endParaRPr lang="en-IN" dirty="0"/>
          </a:p>
        </p:txBody>
      </p:sp>
      <p:sp>
        <p:nvSpPr>
          <p:cNvPr id="4" name="Text Placeholder 3"/>
          <p:cNvSpPr>
            <a:spLocks noGrp="1"/>
          </p:cNvSpPr>
          <p:nvPr>
            <p:ph type="body" sz="quarter" idx="10"/>
          </p:nvPr>
        </p:nvSpPr>
        <p:spPr/>
        <p:txBody>
          <a:bodyPr/>
          <a:lstStyle/>
          <a:p>
            <a:endParaRPr lang="en-US" dirty="0" smtClean="0"/>
          </a:p>
          <a:p>
            <a:pPr marL="101596" indent="0">
              <a:buNone/>
            </a:pPr>
            <a:r>
              <a:rPr lang="en-US" dirty="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             </a:t>
            </a:r>
            <a:r>
              <a:rPr lang="en-US" sz="4000" b="1" dirty="0" smtClean="0">
                <a:solidFill>
                  <a:schemeClr val="accent6"/>
                </a:solidFill>
              </a:rPr>
              <a:t>Selector</a:t>
            </a:r>
          </a:p>
          <a:p>
            <a:pPr marL="101596" indent="0">
              <a:buNone/>
            </a:pPr>
            <a:r>
              <a:rPr lang="en-US" sz="4000" dirty="0" smtClean="0">
                <a:solidFill>
                  <a:schemeClr val="accent6"/>
                </a:solidFill>
              </a:rPr>
              <a:t>         </a:t>
            </a:r>
          </a:p>
          <a:p>
            <a:pPr marL="101596" indent="0">
              <a:buNone/>
            </a:pPr>
            <a:r>
              <a:rPr lang="en-US" sz="4000" dirty="0">
                <a:solidFill>
                  <a:schemeClr val="accent6"/>
                </a:solidFill>
              </a:rPr>
              <a:t> </a:t>
            </a:r>
            <a:r>
              <a:rPr lang="en-US" sz="4000" dirty="0" smtClean="0">
                <a:solidFill>
                  <a:schemeClr val="accent6"/>
                </a:solidFill>
              </a:rPr>
              <a:t>         </a:t>
            </a:r>
            <a:r>
              <a:rPr lang="en-US" sz="4000" dirty="0" smtClean="0">
                <a:solidFill>
                  <a:schemeClr val="tx1"/>
                </a:solidFill>
                <a:effectLst>
                  <a:innerShdw blurRad="63500" dist="50800" dir="13500000">
                    <a:prstClr val="black">
                      <a:alpha val="50000"/>
                    </a:prstClr>
                  </a:innerShdw>
                </a:effectLst>
              </a:rPr>
              <a:t>body{</a:t>
            </a:r>
          </a:p>
          <a:p>
            <a:pPr marL="101596" indent="0">
              <a:buNone/>
            </a:pPr>
            <a:r>
              <a:rPr lang="en-US" sz="4000" dirty="0">
                <a:solidFill>
                  <a:schemeClr val="tx1"/>
                </a:solidFill>
                <a:effectLst>
                  <a:innerShdw blurRad="63500" dist="50800" dir="13500000">
                    <a:prstClr val="black">
                      <a:alpha val="50000"/>
                    </a:prstClr>
                  </a:innerShdw>
                </a:effectLst>
              </a:rPr>
              <a:t> </a:t>
            </a:r>
            <a:r>
              <a:rPr lang="en-US" sz="4000" dirty="0" smtClean="0">
                <a:solidFill>
                  <a:schemeClr val="tx1"/>
                </a:solidFill>
                <a:effectLst>
                  <a:innerShdw blurRad="63500" dist="50800" dir="13500000">
                    <a:prstClr val="black">
                      <a:alpha val="50000"/>
                    </a:prstClr>
                  </a:innerShdw>
                </a:effectLst>
              </a:rPr>
              <a:t>                   color   :    blue ;</a:t>
            </a:r>
          </a:p>
          <a:p>
            <a:pPr marL="101596" indent="0">
              <a:buNone/>
            </a:pPr>
            <a:r>
              <a:rPr lang="en-US" sz="4000" dirty="0">
                <a:solidFill>
                  <a:schemeClr val="tx1"/>
                </a:solidFill>
                <a:effectLst>
                  <a:innerShdw blurRad="63500" dist="50800" dir="13500000">
                    <a:prstClr val="black">
                      <a:alpha val="50000"/>
                    </a:prstClr>
                  </a:innerShdw>
                </a:effectLst>
              </a:rPr>
              <a:t> </a:t>
            </a:r>
            <a:r>
              <a:rPr lang="en-US" sz="4000" dirty="0" smtClean="0">
                <a:solidFill>
                  <a:schemeClr val="tx1"/>
                </a:solidFill>
                <a:effectLst>
                  <a:innerShdw blurRad="63500" dist="50800" dir="13500000">
                    <a:prstClr val="black">
                      <a:alpha val="50000"/>
                    </a:prstClr>
                  </a:innerShdw>
                </a:effectLst>
              </a:rPr>
              <a:t>                }</a:t>
            </a:r>
          </a:p>
          <a:p>
            <a:pPr marL="101596" indent="0">
              <a:buNone/>
            </a:pPr>
            <a:endParaRPr lang="en-US" sz="4000" dirty="0">
              <a:solidFill>
                <a:schemeClr val="tx1"/>
              </a:solidFill>
              <a:effectLst>
                <a:innerShdw blurRad="63500" dist="50800" dir="13500000">
                  <a:prstClr val="black">
                    <a:alpha val="50000"/>
                  </a:prstClr>
                </a:innerShdw>
              </a:effectLst>
            </a:endParaRPr>
          </a:p>
          <a:p>
            <a:pPr marL="101596" indent="0">
              <a:buNone/>
            </a:pPr>
            <a:r>
              <a:rPr lang="en-US" sz="4000" b="1" dirty="0" smtClean="0">
                <a:solidFill>
                  <a:schemeClr val="accent6"/>
                </a:solidFill>
                <a:effectLst>
                  <a:innerShdw blurRad="63500" dist="50800" dir="13500000">
                    <a:prstClr val="black">
                      <a:alpha val="50000"/>
                    </a:prstClr>
                  </a:innerShdw>
                </a:effectLst>
              </a:rPr>
              <a:t>                Property       Value</a:t>
            </a:r>
            <a:endParaRPr lang="en-US" sz="4000" b="1" dirty="0">
              <a:solidFill>
                <a:schemeClr val="accent6"/>
              </a:solidFill>
              <a:effectLst>
                <a:innerShdw blurRad="63500" dist="50800" dir="13500000">
                  <a:prstClr val="black">
                    <a:alpha val="50000"/>
                  </a:prstClr>
                </a:innerShdw>
              </a:effectLst>
            </a:endParaRPr>
          </a:p>
        </p:txBody>
      </p:sp>
      <p:cxnSp>
        <p:nvCxnSpPr>
          <p:cNvPr id="6" name="Straight Connector 5"/>
          <p:cNvCxnSpPr/>
          <p:nvPr/>
        </p:nvCxnSpPr>
        <p:spPr>
          <a:xfrm flipV="1">
            <a:off x="1524000" y="2147455"/>
            <a:ext cx="13855" cy="249381"/>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24000" y="2133600"/>
            <a:ext cx="997527" cy="1385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521527" y="2119745"/>
            <a:ext cx="0" cy="332509"/>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flipV="1">
            <a:off x="2022763" y="1870364"/>
            <a:ext cx="0" cy="277091"/>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715491" y="3560618"/>
            <a:ext cx="0" cy="526473"/>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715491" y="4073236"/>
            <a:ext cx="94210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3643745" y="3560618"/>
            <a:ext cx="0" cy="526473"/>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4613564" y="3560618"/>
            <a:ext cx="0" cy="512618"/>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4613564" y="4073236"/>
            <a:ext cx="872836" cy="13855"/>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flipV="1">
            <a:off x="5486400" y="3560618"/>
            <a:ext cx="0" cy="526473"/>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3186545" y="4087091"/>
            <a:ext cx="0" cy="581891"/>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a:off x="5049982" y="4087091"/>
            <a:ext cx="0" cy="49876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784710"/>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Roboto Condensed" panose="02000000000000000000" pitchFamily="2" charset="0"/>
                <a:cs typeface="Times New Roman" panose="02020603050405020304" pitchFamily="18" charset="0"/>
              </a:rPr>
              <a:t>Ways to add CSS</a:t>
            </a:r>
            <a:endParaRPr lang="en-IN"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5</a:t>
            </a:fld>
            <a:endParaRPr lang="en-IN" dirty="0"/>
          </a:p>
        </p:txBody>
      </p:sp>
      <p:sp>
        <p:nvSpPr>
          <p:cNvPr id="4" name="Text Placeholder 3"/>
          <p:cNvSpPr>
            <a:spLocks noGrp="1"/>
          </p:cNvSpPr>
          <p:nvPr>
            <p:ph type="body" sz="quarter" idx="10"/>
          </p:nvPr>
        </p:nvSpPr>
        <p:spPr>
          <a:xfrm>
            <a:off x="721217" y="804333"/>
            <a:ext cx="9736428" cy="5420784"/>
          </a:xfrm>
        </p:spPr>
        <p:txBody>
          <a:bodyPr/>
          <a:lstStyle/>
          <a:p>
            <a:pPr marL="101596" indent="0">
              <a:lnSpc>
                <a:spcPct val="150000"/>
              </a:lnSpc>
              <a:buNone/>
            </a:pPr>
            <a:r>
              <a:rPr lang="en-US" sz="2800" b="1" dirty="0" smtClean="0">
                <a:cs typeface="Times New Roman" panose="02020603050405020304" pitchFamily="18" charset="0"/>
              </a:rPr>
              <a:t>There are three ways to add css to HTML</a:t>
            </a:r>
          </a:p>
          <a:p>
            <a:pPr>
              <a:lnSpc>
                <a:spcPct val="150000"/>
              </a:lnSpc>
              <a:buFont typeface="Wingdings" panose="05000000000000000000" pitchFamily="2" charset="2"/>
              <a:buChar char="v"/>
            </a:pPr>
            <a:r>
              <a:rPr lang="en-US" sz="2400" dirty="0" smtClean="0">
                <a:cs typeface="Times New Roman" panose="02020603050405020304" pitchFamily="18" charset="0"/>
              </a:rPr>
              <a:t>Inline Styles</a:t>
            </a:r>
          </a:p>
          <a:p>
            <a:pPr>
              <a:lnSpc>
                <a:spcPct val="150000"/>
              </a:lnSpc>
              <a:buFont typeface="Wingdings" panose="05000000000000000000" pitchFamily="2" charset="2"/>
              <a:buChar char="v"/>
            </a:pPr>
            <a:r>
              <a:rPr lang="en-US" sz="2400" dirty="0" smtClean="0">
                <a:cs typeface="Times New Roman" panose="02020603050405020304" pitchFamily="18" charset="0"/>
              </a:rPr>
              <a:t>Head Styles / Internal Styles</a:t>
            </a:r>
          </a:p>
          <a:p>
            <a:pPr>
              <a:lnSpc>
                <a:spcPct val="150000"/>
              </a:lnSpc>
              <a:buFont typeface="Wingdings" panose="05000000000000000000" pitchFamily="2" charset="2"/>
              <a:buChar char="v"/>
            </a:pPr>
            <a:r>
              <a:rPr lang="en-US" sz="2400" dirty="0" smtClean="0">
                <a:cs typeface="Times New Roman" panose="02020603050405020304" pitchFamily="18" charset="0"/>
              </a:rPr>
              <a:t>External Styles </a:t>
            </a:r>
          </a:p>
          <a:p>
            <a:pPr marL="101596" indent="0">
              <a:lnSpc>
                <a:spcPct val="150000"/>
              </a:lnSpc>
              <a:buNone/>
            </a:pPr>
            <a:r>
              <a:rPr lang="en-US" sz="2800" b="1" dirty="0" smtClean="0">
                <a:cs typeface="Times New Roman" panose="02020603050405020304" pitchFamily="18" charset="0"/>
              </a:rPr>
              <a:t>Inline Styles</a:t>
            </a:r>
          </a:p>
          <a:p>
            <a:pPr>
              <a:buFont typeface="Wingdings" panose="05000000000000000000" pitchFamily="2" charset="2"/>
              <a:buChar char="v"/>
            </a:pPr>
            <a:r>
              <a:rPr lang="en-US" sz="2400" dirty="0" smtClean="0"/>
              <a:t>Inline </a:t>
            </a:r>
            <a:r>
              <a:rPr lang="en-US" sz="2400" dirty="0"/>
              <a:t>CSS is used to apply CSS on a single line or element.</a:t>
            </a:r>
          </a:p>
          <a:p>
            <a:pPr marL="101596" indent="0">
              <a:buNone/>
            </a:pPr>
            <a:r>
              <a:rPr lang="en-US" sz="2400" dirty="0" smtClean="0"/>
              <a:t>       For </a:t>
            </a:r>
            <a:r>
              <a:rPr lang="en-US" sz="2400" dirty="0"/>
              <a:t>example:</a:t>
            </a:r>
          </a:p>
          <a:p>
            <a:pPr marL="101596" indent="0">
              <a:buNone/>
            </a:pPr>
            <a:r>
              <a:rPr lang="en-US" sz="2400" b="1" dirty="0" smtClean="0">
                <a:solidFill>
                  <a:schemeClr val="accent1"/>
                </a:solidFill>
              </a:rPr>
              <a:t>      &lt;</a:t>
            </a:r>
            <a:r>
              <a:rPr lang="en-US" sz="2400" b="1" dirty="0">
                <a:solidFill>
                  <a:schemeClr val="accent1"/>
                </a:solidFill>
              </a:rPr>
              <a:t>p</a:t>
            </a:r>
            <a:r>
              <a:rPr lang="en-US" sz="2400" dirty="0">
                <a:solidFill>
                  <a:schemeClr val="accent1"/>
                </a:solidFill>
              </a:rPr>
              <a:t> style="</a:t>
            </a:r>
            <a:r>
              <a:rPr lang="en-US" sz="2400" dirty="0" smtClean="0">
                <a:solidFill>
                  <a:schemeClr val="accent1"/>
                </a:solidFill>
              </a:rPr>
              <a:t>color : blue</a:t>
            </a:r>
            <a:r>
              <a:rPr lang="en-US" sz="2400" dirty="0">
                <a:solidFill>
                  <a:schemeClr val="accent1"/>
                </a:solidFill>
              </a:rPr>
              <a:t>"</a:t>
            </a:r>
            <a:r>
              <a:rPr lang="en-US" sz="2400" b="1" dirty="0">
                <a:solidFill>
                  <a:schemeClr val="accent1"/>
                </a:solidFill>
              </a:rPr>
              <a:t>&gt;</a:t>
            </a:r>
            <a:r>
              <a:rPr lang="en-US" sz="2400" dirty="0">
                <a:solidFill>
                  <a:schemeClr val="accent1"/>
                </a:solidFill>
              </a:rPr>
              <a:t>Hello CSS</a:t>
            </a:r>
            <a:r>
              <a:rPr lang="en-US" sz="2400" b="1" dirty="0">
                <a:solidFill>
                  <a:schemeClr val="accent1"/>
                </a:solidFill>
              </a:rPr>
              <a:t>&lt;/p&gt;</a:t>
            </a:r>
            <a:r>
              <a:rPr lang="en-US" sz="2400" dirty="0">
                <a:solidFill>
                  <a:schemeClr val="accent1"/>
                </a:solidFill>
              </a:rPr>
              <a:t> </a:t>
            </a:r>
            <a:r>
              <a:rPr lang="en-US" sz="2400" dirty="0"/>
              <a:t> </a:t>
            </a:r>
          </a:p>
        </p:txBody>
      </p:sp>
    </p:spTree>
    <p:extLst>
      <p:ext uri="{BB962C8B-B14F-4D97-AF65-F5344CB8AC3E}">
        <p14:creationId xmlns:p14="http://schemas.microsoft.com/office/powerpoint/2010/main" val="2806271202"/>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Roboto Condensed" panose="02000000000000000000" pitchFamily="2" charset="0"/>
                <a:cs typeface="Times New Roman" panose="02020603050405020304" pitchFamily="18" charset="0"/>
              </a:rPr>
              <a:t>Internal CSS</a:t>
            </a:r>
            <a:endParaRPr lang="en-IN"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6</a:t>
            </a:fld>
            <a:endParaRPr lang="en-IN" dirty="0"/>
          </a:p>
        </p:txBody>
      </p:sp>
      <p:sp>
        <p:nvSpPr>
          <p:cNvPr id="4" name="Text Placeholder 3"/>
          <p:cNvSpPr>
            <a:spLocks noGrp="1"/>
          </p:cNvSpPr>
          <p:nvPr>
            <p:ph type="body" sz="quarter" idx="10"/>
          </p:nvPr>
        </p:nvSpPr>
        <p:spPr>
          <a:xfrm>
            <a:off x="558800" y="1437216"/>
            <a:ext cx="10829636" cy="4152215"/>
          </a:xfrm>
        </p:spPr>
        <p:txBody>
          <a:bodyPr/>
          <a:lstStyle/>
          <a:p>
            <a:pPr>
              <a:buFont typeface="Wingdings" panose="05000000000000000000" pitchFamily="2" charset="2"/>
              <a:buChar char="v"/>
            </a:pPr>
            <a:r>
              <a:rPr lang="en-US" sz="2600" dirty="0"/>
              <a:t>Internal CSS is used to apply CSS on a single document or page. It can affect all the elements of the page</a:t>
            </a:r>
            <a:r>
              <a:rPr lang="en-US" sz="2600" dirty="0" smtClean="0"/>
              <a:t>.</a:t>
            </a:r>
          </a:p>
          <a:p>
            <a:pPr>
              <a:buFont typeface="Wingdings" panose="05000000000000000000" pitchFamily="2" charset="2"/>
              <a:buChar char="v"/>
            </a:pPr>
            <a:r>
              <a:rPr lang="en-US" sz="2600" dirty="0" smtClean="0"/>
              <a:t> </a:t>
            </a:r>
            <a:r>
              <a:rPr lang="en-US" sz="2600" dirty="0"/>
              <a:t>It is written inside the style tag within head section of html</a:t>
            </a:r>
            <a:r>
              <a:rPr lang="en-US" sz="2600" dirty="0" smtClean="0"/>
              <a:t>.</a:t>
            </a:r>
          </a:p>
          <a:p>
            <a:pPr marL="101596" indent="0">
              <a:buNone/>
            </a:pPr>
            <a:endParaRPr lang="en-US" sz="2600" dirty="0"/>
          </a:p>
          <a:p>
            <a:pPr marL="101596" indent="0">
              <a:buNone/>
            </a:pPr>
            <a:r>
              <a:rPr lang="en-US" sz="2600" dirty="0" smtClean="0"/>
              <a:t>     For </a:t>
            </a:r>
            <a:r>
              <a:rPr lang="en-US" sz="2600" dirty="0"/>
              <a:t>example</a:t>
            </a:r>
            <a:r>
              <a:rPr lang="en-US" sz="2600" dirty="0" smtClean="0"/>
              <a:t>:</a:t>
            </a:r>
          </a:p>
          <a:p>
            <a:pPr marL="101596" indent="0">
              <a:buNone/>
            </a:pPr>
            <a:r>
              <a:rPr lang="en-US" sz="2600" b="1" dirty="0">
                <a:solidFill>
                  <a:schemeClr val="accent1"/>
                </a:solidFill>
              </a:rPr>
              <a:t> </a:t>
            </a:r>
            <a:r>
              <a:rPr lang="en-US" sz="2600" b="1" dirty="0" smtClean="0">
                <a:solidFill>
                  <a:schemeClr val="accent1"/>
                </a:solidFill>
              </a:rPr>
              <a:t>      &lt;</a:t>
            </a:r>
            <a:r>
              <a:rPr lang="en-US" sz="2600" b="1" dirty="0">
                <a:solidFill>
                  <a:schemeClr val="accent1"/>
                </a:solidFill>
              </a:rPr>
              <a:t>style&gt;</a:t>
            </a:r>
            <a:r>
              <a:rPr lang="en-US" sz="2600" dirty="0">
                <a:solidFill>
                  <a:schemeClr val="accent1"/>
                </a:solidFill>
              </a:rPr>
              <a:t>  </a:t>
            </a:r>
          </a:p>
          <a:p>
            <a:pPr marL="101596" indent="0">
              <a:buNone/>
            </a:pPr>
            <a:r>
              <a:rPr lang="en-US" sz="2600" dirty="0" smtClean="0">
                <a:solidFill>
                  <a:schemeClr val="accent1"/>
                </a:solidFill>
              </a:rPr>
              <a:t>             p{</a:t>
            </a:r>
            <a:r>
              <a:rPr lang="en-US" sz="2600" dirty="0" err="1" smtClean="0">
                <a:solidFill>
                  <a:schemeClr val="accent1"/>
                </a:solidFill>
              </a:rPr>
              <a:t>color:blue</a:t>
            </a:r>
            <a:r>
              <a:rPr lang="en-US" sz="2600" dirty="0">
                <a:solidFill>
                  <a:schemeClr val="accent1"/>
                </a:solidFill>
              </a:rPr>
              <a:t>}  </a:t>
            </a:r>
          </a:p>
          <a:p>
            <a:pPr marL="101596" indent="0">
              <a:buNone/>
            </a:pPr>
            <a:r>
              <a:rPr lang="en-US" sz="2600" b="1" dirty="0" smtClean="0">
                <a:solidFill>
                  <a:schemeClr val="accent1"/>
                </a:solidFill>
              </a:rPr>
              <a:t>       &lt;/</a:t>
            </a:r>
            <a:r>
              <a:rPr lang="en-US" sz="2600" b="1" dirty="0">
                <a:solidFill>
                  <a:schemeClr val="accent1"/>
                </a:solidFill>
              </a:rPr>
              <a:t>style&gt;</a:t>
            </a:r>
            <a:r>
              <a:rPr lang="en-US" sz="2600" dirty="0">
                <a:solidFill>
                  <a:schemeClr val="accent1"/>
                </a:solidFill>
              </a:rPr>
              <a:t>  </a:t>
            </a:r>
          </a:p>
        </p:txBody>
      </p:sp>
    </p:spTree>
    <p:extLst>
      <p:ext uri="{BB962C8B-B14F-4D97-AF65-F5344CB8AC3E}">
        <p14:creationId xmlns:p14="http://schemas.microsoft.com/office/powerpoint/2010/main" val="2658870539"/>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Roboto Condensed" panose="02000000000000000000" pitchFamily="2" charset="0"/>
                <a:cs typeface="Times New Roman" panose="02020603050405020304" pitchFamily="18" charset="0"/>
              </a:rPr>
              <a:t>External CSS</a:t>
            </a:r>
            <a:endParaRPr lang="en-IN"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7</a:t>
            </a:fld>
            <a:endParaRPr lang="en-IN" dirty="0"/>
          </a:p>
        </p:txBody>
      </p:sp>
      <p:sp>
        <p:nvSpPr>
          <p:cNvPr id="4" name="Text Placeholder 3"/>
          <p:cNvSpPr>
            <a:spLocks noGrp="1"/>
          </p:cNvSpPr>
          <p:nvPr>
            <p:ph type="body" sz="quarter" idx="10"/>
          </p:nvPr>
        </p:nvSpPr>
        <p:spPr>
          <a:xfrm>
            <a:off x="772731" y="1493949"/>
            <a:ext cx="11027685" cy="4731168"/>
          </a:xfrm>
        </p:spPr>
        <p:txBody>
          <a:bodyPr/>
          <a:lstStyle/>
          <a:p>
            <a:pPr>
              <a:buFont typeface="Wingdings" panose="05000000000000000000" pitchFamily="2" charset="2"/>
              <a:buChar char="v"/>
            </a:pPr>
            <a:r>
              <a:rPr lang="en-US" sz="2600" dirty="0"/>
              <a:t>External CSS is used to apply CSS on multiple pages or all pages. Here, we write all the CSS code in a </a:t>
            </a:r>
            <a:r>
              <a:rPr lang="en-US" sz="2600" dirty="0" err="1"/>
              <a:t>css</a:t>
            </a:r>
            <a:r>
              <a:rPr lang="en-US" sz="2600" dirty="0"/>
              <a:t> file. </a:t>
            </a:r>
            <a:endParaRPr lang="en-US" sz="2600" dirty="0" smtClean="0"/>
          </a:p>
          <a:p>
            <a:pPr>
              <a:buFont typeface="Wingdings" panose="05000000000000000000" pitchFamily="2" charset="2"/>
              <a:buChar char="v"/>
            </a:pPr>
            <a:r>
              <a:rPr lang="en-US" sz="2600" dirty="0" smtClean="0"/>
              <a:t>Its </a:t>
            </a:r>
            <a:r>
              <a:rPr lang="en-US" sz="2600" dirty="0"/>
              <a:t>extension must be .</a:t>
            </a:r>
            <a:r>
              <a:rPr lang="en-US" sz="2600" dirty="0" err="1"/>
              <a:t>css</a:t>
            </a:r>
            <a:r>
              <a:rPr lang="en-US" sz="2600" dirty="0"/>
              <a:t> for example style.css.</a:t>
            </a:r>
          </a:p>
          <a:p>
            <a:pPr marL="101596" indent="0">
              <a:buNone/>
            </a:pPr>
            <a:r>
              <a:rPr lang="en-US" sz="2600" dirty="0" smtClean="0"/>
              <a:t>        For </a:t>
            </a:r>
            <a:r>
              <a:rPr lang="en-US" sz="2600" dirty="0"/>
              <a:t>example:</a:t>
            </a:r>
          </a:p>
          <a:p>
            <a:pPr marL="101596" indent="0">
              <a:buNone/>
            </a:pPr>
            <a:r>
              <a:rPr lang="en-US" sz="2600" dirty="0" smtClean="0"/>
              <a:t>        </a:t>
            </a:r>
            <a:r>
              <a:rPr lang="en-US" sz="2600" dirty="0" smtClean="0">
                <a:solidFill>
                  <a:schemeClr val="accent1"/>
                </a:solidFill>
              </a:rPr>
              <a:t>p{</a:t>
            </a:r>
          </a:p>
          <a:p>
            <a:pPr marL="101596" indent="0">
              <a:buNone/>
            </a:pPr>
            <a:r>
              <a:rPr lang="en-US" sz="2600" dirty="0">
                <a:solidFill>
                  <a:schemeClr val="accent1"/>
                </a:solidFill>
              </a:rPr>
              <a:t> </a:t>
            </a:r>
            <a:r>
              <a:rPr lang="en-US" sz="2600" dirty="0" smtClean="0">
                <a:solidFill>
                  <a:schemeClr val="accent1"/>
                </a:solidFill>
              </a:rPr>
              <a:t>          </a:t>
            </a:r>
            <a:r>
              <a:rPr lang="en-US" sz="2600" dirty="0" err="1" smtClean="0">
                <a:solidFill>
                  <a:schemeClr val="accent1"/>
                </a:solidFill>
              </a:rPr>
              <a:t>color:blue</a:t>
            </a:r>
            <a:r>
              <a:rPr lang="en-US" sz="2600" dirty="0" smtClean="0">
                <a:solidFill>
                  <a:schemeClr val="accent1"/>
                </a:solidFill>
              </a:rPr>
              <a:t>;</a:t>
            </a:r>
          </a:p>
          <a:p>
            <a:pPr marL="101596" indent="0">
              <a:buNone/>
            </a:pPr>
            <a:r>
              <a:rPr lang="en-US" sz="2600" dirty="0">
                <a:solidFill>
                  <a:schemeClr val="accent1"/>
                </a:solidFill>
              </a:rPr>
              <a:t> </a:t>
            </a:r>
            <a:r>
              <a:rPr lang="en-US" sz="2600" dirty="0" smtClean="0">
                <a:solidFill>
                  <a:schemeClr val="accent1"/>
                </a:solidFill>
              </a:rPr>
              <a:t>        }</a:t>
            </a:r>
            <a:r>
              <a:rPr lang="en-US" sz="2600" dirty="0">
                <a:solidFill>
                  <a:schemeClr val="accent1"/>
                </a:solidFill>
              </a:rPr>
              <a:t>  </a:t>
            </a:r>
            <a:endParaRPr lang="en-US" sz="2600" dirty="0" smtClean="0">
              <a:solidFill>
                <a:schemeClr val="accent1"/>
              </a:solidFill>
            </a:endParaRPr>
          </a:p>
          <a:p>
            <a:pPr marL="101596" indent="0">
              <a:buNone/>
            </a:pPr>
            <a:r>
              <a:rPr lang="en-US" sz="2600" dirty="0"/>
              <a:t> </a:t>
            </a:r>
            <a:r>
              <a:rPr lang="en-US" sz="2600" dirty="0" smtClean="0"/>
              <a:t>   </a:t>
            </a:r>
          </a:p>
          <a:p>
            <a:pPr>
              <a:buFont typeface="Wingdings" panose="05000000000000000000" pitchFamily="2" charset="2"/>
              <a:buChar char="v"/>
            </a:pPr>
            <a:r>
              <a:rPr lang="en-US" sz="2600" dirty="0"/>
              <a:t>You need to link this style.css file to your html pages like this:</a:t>
            </a:r>
          </a:p>
          <a:p>
            <a:pPr marL="101596" indent="0">
              <a:buNone/>
            </a:pPr>
            <a:r>
              <a:rPr lang="en-US" sz="2600" b="1" dirty="0" smtClean="0"/>
              <a:t>       </a:t>
            </a:r>
            <a:r>
              <a:rPr lang="en-US" sz="2600" b="1" dirty="0" smtClean="0">
                <a:solidFill>
                  <a:schemeClr val="accent1"/>
                </a:solidFill>
              </a:rPr>
              <a:t>&lt;</a:t>
            </a:r>
            <a:r>
              <a:rPr lang="en-US" sz="2600" b="1" dirty="0">
                <a:solidFill>
                  <a:schemeClr val="accent1"/>
                </a:solidFill>
              </a:rPr>
              <a:t>link</a:t>
            </a:r>
            <a:r>
              <a:rPr lang="en-US" sz="2600" dirty="0">
                <a:solidFill>
                  <a:schemeClr val="accent1"/>
                </a:solidFill>
              </a:rPr>
              <a:t> </a:t>
            </a:r>
            <a:r>
              <a:rPr lang="en-US" sz="2600" dirty="0" err="1">
                <a:solidFill>
                  <a:schemeClr val="accent1"/>
                </a:solidFill>
              </a:rPr>
              <a:t>rel</a:t>
            </a:r>
            <a:r>
              <a:rPr lang="en-US" sz="2600" dirty="0">
                <a:solidFill>
                  <a:schemeClr val="accent1"/>
                </a:solidFill>
              </a:rPr>
              <a:t>="</a:t>
            </a:r>
            <a:r>
              <a:rPr lang="en-US" sz="2600" dirty="0" err="1">
                <a:solidFill>
                  <a:schemeClr val="accent1"/>
                </a:solidFill>
              </a:rPr>
              <a:t>stylesheet</a:t>
            </a:r>
            <a:r>
              <a:rPr lang="en-US" sz="2600" dirty="0">
                <a:solidFill>
                  <a:schemeClr val="accent1"/>
                </a:solidFill>
              </a:rPr>
              <a:t>" type="text/</a:t>
            </a:r>
            <a:r>
              <a:rPr lang="en-US" sz="2600" dirty="0" err="1">
                <a:solidFill>
                  <a:schemeClr val="accent1"/>
                </a:solidFill>
              </a:rPr>
              <a:t>css</a:t>
            </a:r>
            <a:r>
              <a:rPr lang="en-US" sz="2600" dirty="0">
                <a:solidFill>
                  <a:schemeClr val="accent1"/>
                </a:solidFill>
              </a:rPr>
              <a:t>" </a:t>
            </a:r>
            <a:r>
              <a:rPr lang="en-US" sz="2600" dirty="0" err="1">
                <a:solidFill>
                  <a:schemeClr val="accent1"/>
                </a:solidFill>
              </a:rPr>
              <a:t>href</a:t>
            </a:r>
            <a:r>
              <a:rPr lang="en-US" sz="2600" dirty="0">
                <a:solidFill>
                  <a:schemeClr val="accent1"/>
                </a:solidFill>
              </a:rPr>
              <a:t>="style.css"</a:t>
            </a:r>
            <a:r>
              <a:rPr lang="en-US" sz="2600" b="1" dirty="0">
                <a:solidFill>
                  <a:schemeClr val="accent1"/>
                </a:solidFill>
              </a:rPr>
              <a:t>&gt;</a:t>
            </a:r>
            <a:r>
              <a:rPr lang="en-US" sz="2600" dirty="0">
                <a:solidFill>
                  <a:schemeClr val="accent1"/>
                </a:solidFill>
              </a:rPr>
              <a:t>  </a:t>
            </a:r>
          </a:p>
          <a:p>
            <a:pPr marL="101596" indent="0">
              <a:buNone/>
            </a:pPr>
            <a:endParaRPr lang="en-US" sz="2400" dirty="0"/>
          </a:p>
        </p:txBody>
      </p:sp>
    </p:spTree>
    <p:extLst>
      <p:ext uri="{BB962C8B-B14F-4D97-AF65-F5344CB8AC3E}">
        <p14:creationId xmlns:p14="http://schemas.microsoft.com/office/powerpoint/2010/main" val="98028254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Roboto Condensed" panose="02000000000000000000" pitchFamily="2" charset="0"/>
                <a:cs typeface="Times New Roman" panose="02020603050405020304" pitchFamily="18" charset="0"/>
              </a:rPr>
              <a:t>CSS Selectors</a:t>
            </a:r>
            <a:endParaRPr lang="en-IN" dirty="0">
              <a:latin typeface="Roboto Condensed" panose="02000000000000000000" pitchFamily="2"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8</a:t>
            </a:fld>
            <a:endParaRPr lang="en-IN" dirty="0"/>
          </a:p>
        </p:txBody>
      </p:sp>
      <p:sp>
        <p:nvSpPr>
          <p:cNvPr id="4" name="Text Placeholder 3"/>
          <p:cNvSpPr>
            <a:spLocks noGrp="1"/>
          </p:cNvSpPr>
          <p:nvPr>
            <p:ph type="body" sz="quarter" idx="10"/>
          </p:nvPr>
        </p:nvSpPr>
        <p:spPr>
          <a:xfrm>
            <a:off x="913825" y="1437216"/>
            <a:ext cx="6262829" cy="4341284"/>
          </a:xfrm>
        </p:spPr>
        <p:txBody>
          <a:bodyPr/>
          <a:lstStyle/>
          <a:p>
            <a:pPr marL="457200" lvl="2" indent="-457200">
              <a:lnSpc>
                <a:spcPct val="150000"/>
              </a:lnSpc>
              <a:buFont typeface="Wingdings" panose="05000000000000000000" pitchFamily="2" charset="2"/>
              <a:buChar char="v"/>
            </a:pPr>
            <a:r>
              <a:rPr lang="en-US" sz="2600" dirty="0" smtClean="0">
                <a:latin typeface="Roboto Condensed" panose="02000000000000000000" pitchFamily="2" charset="0"/>
                <a:cs typeface="Times New Roman" panose="02020603050405020304" pitchFamily="18" charset="0"/>
              </a:rPr>
              <a:t>Element Selector</a:t>
            </a:r>
          </a:p>
          <a:p>
            <a:pPr marL="457200" lvl="2" indent="-457200">
              <a:lnSpc>
                <a:spcPct val="150000"/>
              </a:lnSpc>
              <a:buFont typeface="Wingdings" panose="05000000000000000000" pitchFamily="2" charset="2"/>
              <a:buChar char="v"/>
            </a:pPr>
            <a:r>
              <a:rPr lang="en-US" sz="2600" dirty="0" smtClean="0">
                <a:latin typeface="Roboto Condensed" panose="02000000000000000000" pitchFamily="2" charset="0"/>
                <a:cs typeface="Times New Roman" panose="02020603050405020304" pitchFamily="18" charset="0"/>
              </a:rPr>
              <a:t>Attribute </a:t>
            </a:r>
            <a:r>
              <a:rPr lang="en-US" sz="2600" dirty="0">
                <a:latin typeface="Roboto Condensed" panose="02000000000000000000" pitchFamily="2" charset="0"/>
                <a:cs typeface="Times New Roman" panose="02020603050405020304" pitchFamily="18" charset="0"/>
              </a:rPr>
              <a:t>Selector</a:t>
            </a:r>
            <a:endParaRPr lang="en-IN" sz="2600" dirty="0">
              <a:latin typeface="Roboto Condensed" panose="02000000000000000000" pitchFamily="2" charset="0"/>
              <a:cs typeface="Times New Roman" panose="02020603050405020304" pitchFamily="18" charset="0"/>
            </a:endParaRPr>
          </a:p>
          <a:p>
            <a:pPr marL="457200" lvl="2" indent="-457200">
              <a:lnSpc>
                <a:spcPct val="150000"/>
              </a:lnSpc>
              <a:buFont typeface="Wingdings" panose="05000000000000000000" pitchFamily="2" charset="2"/>
              <a:buChar char="v"/>
            </a:pPr>
            <a:r>
              <a:rPr lang="en-US" sz="2600" dirty="0">
                <a:latin typeface="Roboto Condensed" panose="02000000000000000000" pitchFamily="2" charset="0"/>
                <a:cs typeface="Times New Roman" panose="02020603050405020304" pitchFamily="18" charset="0"/>
              </a:rPr>
              <a:t>Class </a:t>
            </a:r>
            <a:r>
              <a:rPr lang="en-US" sz="2600" dirty="0" smtClean="0">
                <a:latin typeface="Roboto Condensed" panose="02000000000000000000" pitchFamily="2" charset="0"/>
                <a:cs typeface="Times New Roman" panose="02020603050405020304" pitchFamily="18" charset="0"/>
              </a:rPr>
              <a:t> Selector(.)</a:t>
            </a:r>
            <a:endParaRPr lang="en-IN" sz="2600" dirty="0">
              <a:latin typeface="Roboto Condensed" panose="02000000000000000000" pitchFamily="2" charset="0"/>
              <a:cs typeface="Times New Roman" panose="02020603050405020304" pitchFamily="18" charset="0"/>
            </a:endParaRPr>
          </a:p>
          <a:p>
            <a:pPr marL="457200" lvl="2" indent="-457200">
              <a:lnSpc>
                <a:spcPct val="150000"/>
              </a:lnSpc>
              <a:buFont typeface="Wingdings" panose="05000000000000000000" pitchFamily="2" charset="2"/>
              <a:buChar char="v"/>
            </a:pPr>
            <a:r>
              <a:rPr lang="en-US" sz="2600" dirty="0">
                <a:latin typeface="Roboto Condensed" panose="02000000000000000000" pitchFamily="2" charset="0"/>
                <a:cs typeface="Times New Roman" panose="02020603050405020304" pitchFamily="18" charset="0"/>
              </a:rPr>
              <a:t>Id </a:t>
            </a:r>
            <a:r>
              <a:rPr lang="en-US" sz="2600" dirty="0" smtClean="0">
                <a:latin typeface="Roboto Condensed" panose="02000000000000000000" pitchFamily="2" charset="0"/>
                <a:cs typeface="Times New Roman" panose="02020603050405020304" pitchFamily="18" charset="0"/>
              </a:rPr>
              <a:t>Selector(#)</a:t>
            </a:r>
            <a:endParaRPr lang="en-IN" sz="2600" dirty="0">
              <a:latin typeface="Roboto Condensed" panose="02000000000000000000" pitchFamily="2" charset="0"/>
              <a:cs typeface="Times New Roman" panose="02020603050405020304" pitchFamily="18" charset="0"/>
            </a:endParaRPr>
          </a:p>
          <a:p>
            <a:pPr marL="457200" lvl="2" indent="-457200">
              <a:lnSpc>
                <a:spcPct val="150000"/>
              </a:lnSpc>
              <a:buFont typeface="Wingdings" panose="05000000000000000000" pitchFamily="2" charset="2"/>
              <a:buChar char="v"/>
            </a:pPr>
            <a:r>
              <a:rPr lang="en-US" sz="2600" dirty="0">
                <a:latin typeface="Roboto Condensed" panose="02000000000000000000" pitchFamily="2" charset="0"/>
                <a:cs typeface="Times New Roman" panose="02020603050405020304" pitchFamily="18" charset="0"/>
              </a:rPr>
              <a:t>Pseudo Classes</a:t>
            </a:r>
            <a:endParaRPr lang="en-IN" sz="2600" dirty="0">
              <a:latin typeface="Roboto Condensed" panose="02000000000000000000" pitchFamily="2" charset="0"/>
              <a:cs typeface="Times New Roman" panose="02020603050405020304" pitchFamily="18" charset="0"/>
            </a:endParaRPr>
          </a:p>
          <a:p>
            <a:pPr marL="101596" indent="0">
              <a:buNone/>
            </a:pPr>
            <a:endParaRPr lang="en-IN" dirty="0"/>
          </a:p>
        </p:txBody>
      </p:sp>
    </p:spTree>
    <p:extLst>
      <p:ext uri="{BB962C8B-B14F-4D97-AF65-F5344CB8AC3E}">
        <p14:creationId xmlns:p14="http://schemas.microsoft.com/office/powerpoint/2010/main" val="53160543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14689</TotalTime>
  <Words>702</Words>
  <Application>Microsoft Office PowerPoint</Application>
  <PresentationFormat>Widescreen</PresentationFormat>
  <Paragraphs>165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Arvo</vt:lpstr>
      <vt:lpstr>Calibri</vt:lpstr>
      <vt:lpstr>Roboto Condensed</vt:lpstr>
      <vt:lpstr>Times New Roman</vt:lpstr>
      <vt:lpstr>Wingdings</vt:lpstr>
      <vt:lpstr>TYSS_2019</vt:lpstr>
      <vt:lpstr> CSS3</vt:lpstr>
      <vt:lpstr>History of CSS</vt:lpstr>
      <vt:lpstr>What is CSS?</vt:lpstr>
      <vt:lpstr>CSS Vs HTML</vt:lpstr>
      <vt:lpstr>Syntax</vt:lpstr>
      <vt:lpstr>Ways to add CSS</vt:lpstr>
      <vt:lpstr>Internal CSS</vt:lpstr>
      <vt:lpstr>External CSS</vt:lpstr>
      <vt:lpstr>CSS Selectors</vt:lpstr>
      <vt:lpstr>CSS Background</vt:lpstr>
      <vt:lpstr>Border</vt:lpstr>
      <vt:lpstr>Display</vt:lpstr>
      <vt:lpstr>Fonts</vt:lpstr>
      <vt:lpstr>Text</vt:lpstr>
      <vt:lpstr>CSS Box Model</vt:lpstr>
      <vt:lpstr>Transitions</vt:lpstr>
      <vt:lpstr>2D and 3D Transforms</vt:lpstr>
      <vt:lpstr>Gradient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User</cp:lastModifiedBy>
  <cp:revision>801</cp:revision>
  <cp:lastPrinted>2019-04-15T13:18:47Z</cp:lastPrinted>
  <dcterms:created xsi:type="dcterms:W3CDTF">2019-02-12T10:18:40Z</dcterms:created>
  <dcterms:modified xsi:type="dcterms:W3CDTF">2021-12-15T07:45:10Z</dcterms:modified>
</cp:coreProperties>
</file>