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53" r:id="rId1"/>
  </p:sldMasterIdLst>
  <p:notesMasterIdLst>
    <p:notesMasterId r:id="rId103"/>
  </p:notesMasterIdLst>
  <p:handoutMasterIdLst>
    <p:handoutMasterId r:id="rId104"/>
  </p:handoutMasterIdLst>
  <p:sldIdLst>
    <p:sldId id="256" r:id="rId2"/>
    <p:sldId id="257" r:id="rId3"/>
    <p:sldId id="529" r:id="rId4"/>
    <p:sldId id="530" r:id="rId5"/>
    <p:sldId id="624" r:id="rId6"/>
    <p:sldId id="531" r:id="rId7"/>
    <p:sldId id="532" r:id="rId8"/>
    <p:sldId id="533" r:id="rId9"/>
    <p:sldId id="534" r:id="rId10"/>
    <p:sldId id="535" r:id="rId11"/>
    <p:sldId id="536" r:id="rId12"/>
    <p:sldId id="537" r:id="rId13"/>
    <p:sldId id="538" r:id="rId14"/>
    <p:sldId id="539" r:id="rId15"/>
    <p:sldId id="540" r:id="rId16"/>
    <p:sldId id="541" r:id="rId17"/>
    <p:sldId id="542" r:id="rId18"/>
    <p:sldId id="543" r:id="rId19"/>
    <p:sldId id="544" r:id="rId20"/>
    <p:sldId id="545" r:id="rId21"/>
    <p:sldId id="546" r:id="rId22"/>
    <p:sldId id="547" r:id="rId23"/>
    <p:sldId id="548" r:id="rId24"/>
    <p:sldId id="549" r:id="rId25"/>
    <p:sldId id="551" r:id="rId26"/>
    <p:sldId id="550" r:id="rId27"/>
    <p:sldId id="552" r:id="rId28"/>
    <p:sldId id="553" r:id="rId29"/>
    <p:sldId id="554" r:id="rId30"/>
    <p:sldId id="555" r:id="rId31"/>
    <p:sldId id="556" r:id="rId32"/>
    <p:sldId id="557" r:id="rId33"/>
    <p:sldId id="558" r:id="rId34"/>
    <p:sldId id="559" r:id="rId35"/>
    <p:sldId id="560" r:id="rId36"/>
    <p:sldId id="561" r:id="rId37"/>
    <p:sldId id="562" r:id="rId38"/>
    <p:sldId id="563" r:id="rId39"/>
    <p:sldId id="564" r:id="rId40"/>
    <p:sldId id="565" r:id="rId41"/>
    <p:sldId id="566" r:id="rId42"/>
    <p:sldId id="567" r:id="rId43"/>
    <p:sldId id="568" r:id="rId44"/>
    <p:sldId id="569" r:id="rId45"/>
    <p:sldId id="570" r:id="rId46"/>
    <p:sldId id="571" r:id="rId47"/>
    <p:sldId id="572" r:id="rId48"/>
    <p:sldId id="573" r:id="rId49"/>
    <p:sldId id="574" r:id="rId50"/>
    <p:sldId id="575" r:id="rId51"/>
    <p:sldId id="579" r:id="rId52"/>
    <p:sldId id="576" r:id="rId53"/>
    <p:sldId id="577" r:id="rId54"/>
    <p:sldId id="578" r:id="rId55"/>
    <p:sldId id="580" r:id="rId56"/>
    <p:sldId id="581" r:id="rId57"/>
    <p:sldId id="582" r:id="rId58"/>
    <p:sldId id="714" r:id="rId59"/>
    <p:sldId id="583" r:id="rId60"/>
    <p:sldId id="584" r:id="rId61"/>
    <p:sldId id="585" r:id="rId62"/>
    <p:sldId id="586" r:id="rId63"/>
    <p:sldId id="587" r:id="rId64"/>
    <p:sldId id="588" r:id="rId65"/>
    <p:sldId id="589" r:id="rId66"/>
    <p:sldId id="590" r:id="rId67"/>
    <p:sldId id="591" r:id="rId68"/>
    <p:sldId id="592" r:id="rId69"/>
    <p:sldId id="593" r:id="rId70"/>
    <p:sldId id="594" r:id="rId71"/>
    <p:sldId id="596" r:id="rId72"/>
    <p:sldId id="595" r:id="rId73"/>
    <p:sldId id="597" r:id="rId74"/>
    <p:sldId id="598" r:id="rId75"/>
    <p:sldId id="599" r:id="rId76"/>
    <p:sldId id="600" r:id="rId77"/>
    <p:sldId id="601" r:id="rId78"/>
    <p:sldId id="716" r:id="rId79"/>
    <p:sldId id="602" r:id="rId80"/>
    <p:sldId id="603" r:id="rId81"/>
    <p:sldId id="604" r:id="rId82"/>
    <p:sldId id="605" r:id="rId83"/>
    <p:sldId id="606" r:id="rId84"/>
    <p:sldId id="608" r:id="rId85"/>
    <p:sldId id="609" r:id="rId86"/>
    <p:sldId id="610" r:id="rId87"/>
    <p:sldId id="611" r:id="rId88"/>
    <p:sldId id="612" r:id="rId89"/>
    <p:sldId id="607" r:id="rId90"/>
    <p:sldId id="613" r:id="rId91"/>
    <p:sldId id="614" r:id="rId92"/>
    <p:sldId id="615" r:id="rId93"/>
    <p:sldId id="616" r:id="rId94"/>
    <p:sldId id="617" r:id="rId95"/>
    <p:sldId id="618" r:id="rId96"/>
    <p:sldId id="619" r:id="rId97"/>
    <p:sldId id="620" r:id="rId98"/>
    <p:sldId id="621" r:id="rId99"/>
    <p:sldId id="622" r:id="rId100"/>
    <p:sldId id="623" r:id="rId101"/>
    <p:sldId id="715" r:id="rId102"/>
  </p:sldIdLst>
  <p:sldSz cx="9144000" cy="6858000" type="screen4x3"/>
  <p:notesSz cx="7099300" cy="10234613"/>
  <p:defaultTextStyle>
    <a:defPPr>
      <a:defRPr lang="zh-CN"/>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隶书" panose="02010509060101010101" pitchFamily="49"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隶书" panose="02010509060101010101"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99FF"/>
    <a:srgbClr val="85FFFF"/>
    <a:srgbClr val="66FFCC"/>
    <a:srgbClr val="FFFF66"/>
    <a:srgbClr val="6699FF"/>
    <a:srgbClr val="009999"/>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6309" autoAdjust="0"/>
  </p:normalViewPr>
  <p:slideViewPr>
    <p:cSldViewPr>
      <p:cViewPr varScale="1">
        <p:scale>
          <a:sx n="103" d="100"/>
          <a:sy n="103" d="100"/>
        </p:scale>
        <p:origin x="2098" y="82"/>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14802"/>
    </p:cViewPr>
  </p:sorterViewPr>
  <p:notesViewPr>
    <p:cSldViewPr>
      <p:cViewPr>
        <p:scale>
          <a:sx n="100" d="100"/>
          <a:sy n="100" d="100"/>
        </p:scale>
        <p:origin x="-1008" y="2045"/>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E6831DBD-5705-8192-0291-D768A7B8E7E6}"/>
              </a:ext>
            </a:extLst>
          </p:cNvPr>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84995" name="Rectangle 3">
            <a:extLst>
              <a:ext uri="{FF2B5EF4-FFF2-40B4-BE49-F238E27FC236}">
                <a16:creationId xmlns:a16="http://schemas.microsoft.com/office/drawing/2014/main" id="{06F95AEF-CDF2-94EF-D575-FFAB31D2117C}"/>
              </a:ext>
            </a:extLst>
          </p:cNvPr>
          <p:cNvSpPr>
            <a:spLocks noGrp="1" noChangeArrowheads="1"/>
          </p:cNvSpPr>
          <p:nvPr>
            <p:ph type="dt" sz="quarter" idx="1"/>
          </p:nvPr>
        </p:nvSpPr>
        <p:spPr bwMode="auto">
          <a:xfrm>
            <a:off x="4022725" y="0"/>
            <a:ext cx="3076575" cy="511175"/>
          </a:xfrm>
          <a:prstGeom prst="rect">
            <a:avLst/>
          </a:prstGeom>
          <a:noFill/>
          <a:ln w="9525">
            <a:noFill/>
            <a:miter lim="800000"/>
            <a:headEnd/>
            <a:tailEnd/>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84996" name="Rectangle 4">
            <a:extLst>
              <a:ext uri="{FF2B5EF4-FFF2-40B4-BE49-F238E27FC236}">
                <a16:creationId xmlns:a16="http://schemas.microsoft.com/office/drawing/2014/main" id="{A68A6CD9-BD2A-AC01-B6F9-7DC6E925490E}"/>
              </a:ext>
            </a:extLst>
          </p:cNvPr>
          <p:cNvSpPr>
            <a:spLocks noGrp="1" noChangeArrowheads="1"/>
          </p:cNvSpPr>
          <p:nvPr>
            <p:ph type="ftr" sz="quarter" idx="2"/>
          </p:nvPr>
        </p:nvSpPr>
        <p:spPr bwMode="auto">
          <a:xfrm>
            <a:off x="0"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84997" name="Rectangle 5">
            <a:extLst>
              <a:ext uri="{FF2B5EF4-FFF2-40B4-BE49-F238E27FC236}">
                <a16:creationId xmlns:a16="http://schemas.microsoft.com/office/drawing/2014/main" id="{21644AA6-7104-3FA1-A8F7-B411B46F9DA2}"/>
              </a:ext>
            </a:extLst>
          </p:cNvPr>
          <p:cNvSpPr>
            <a:spLocks noGrp="1" noChangeArrowheads="1"/>
          </p:cNvSpPr>
          <p:nvPr>
            <p:ph type="sldNum" sz="quarter" idx="3"/>
          </p:nvPr>
        </p:nvSpPr>
        <p:spPr bwMode="auto">
          <a:xfrm>
            <a:off x="4022725" y="9723438"/>
            <a:ext cx="3076575" cy="511175"/>
          </a:xfrm>
          <a:prstGeom prst="rect">
            <a:avLst/>
          </a:prstGeom>
          <a:noFill/>
          <a:ln w="9525">
            <a:noFill/>
            <a:miter lim="800000"/>
            <a:headEnd/>
            <a:tailEnd/>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A8B789F1-0E6A-4AE5-8EC1-D121AB666687}"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3A4525F-85C8-1152-E721-F12938AA9FCE}"/>
              </a:ext>
            </a:extLst>
          </p:cNvPr>
          <p:cNvSpPr>
            <a:spLocks noGrp="1" noChangeArrowheads="1"/>
          </p:cNvSpPr>
          <p:nvPr>
            <p:ph type="hdr" sz="quarter"/>
          </p:nvPr>
        </p:nvSpPr>
        <p:spPr bwMode="auto">
          <a:xfrm>
            <a:off x="0"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defTabSz="990600" eaLnBrk="1" hangingPunct="1">
              <a:defRPr sz="1300"/>
            </a:lvl1pPr>
          </a:lstStyle>
          <a:p>
            <a:pPr>
              <a:defRPr/>
            </a:pPr>
            <a:endParaRPr lang="en-US" altLang="zh-CN"/>
          </a:p>
        </p:txBody>
      </p:sp>
      <p:sp>
        <p:nvSpPr>
          <p:cNvPr id="27651" name="Rectangle 3">
            <a:extLst>
              <a:ext uri="{FF2B5EF4-FFF2-40B4-BE49-F238E27FC236}">
                <a16:creationId xmlns:a16="http://schemas.microsoft.com/office/drawing/2014/main" id="{274A5529-A6BD-80A3-2420-B449B36D5394}"/>
              </a:ext>
            </a:extLst>
          </p:cNvPr>
          <p:cNvSpPr>
            <a:spLocks noGrp="1" noChangeArrowheads="1"/>
          </p:cNvSpPr>
          <p:nvPr>
            <p:ph type="dt" idx="1"/>
          </p:nvPr>
        </p:nvSpPr>
        <p:spPr bwMode="auto">
          <a:xfrm>
            <a:off x="4022725" y="0"/>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lvl1pPr algn="r" defTabSz="990600" eaLnBrk="1" hangingPunct="1">
              <a:defRPr sz="1300"/>
            </a:lvl1pPr>
          </a:lstStyle>
          <a:p>
            <a:pPr>
              <a:defRPr/>
            </a:pPr>
            <a:endParaRPr lang="en-US" altLang="zh-CN"/>
          </a:p>
        </p:txBody>
      </p:sp>
      <p:sp>
        <p:nvSpPr>
          <p:cNvPr id="12292" name="Rectangle 4">
            <a:extLst>
              <a:ext uri="{FF2B5EF4-FFF2-40B4-BE49-F238E27FC236}">
                <a16:creationId xmlns:a16="http://schemas.microsoft.com/office/drawing/2014/main" id="{6504644F-837C-1FAB-F162-9319A2DB208F}"/>
              </a:ext>
            </a:extLst>
          </p:cNvPr>
          <p:cNvSpPr>
            <a:spLocks noGrp="1" noRot="1" noChangeAspect="1" noChangeArrowheads="1" noTextEdit="1"/>
          </p:cNvSpPr>
          <p:nvPr>
            <p:ph type="sldImg" idx="2"/>
          </p:nvPr>
        </p:nvSpPr>
        <p:spPr bwMode="auto">
          <a:xfrm>
            <a:off x="992188" y="768350"/>
            <a:ext cx="5116512"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3" name="Rectangle 5">
            <a:extLst>
              <a:ext uri="{FF2B5EF4-FFF2-40B4-BE49-F238E27FC236}">
                <a16:creationId xmlns:a16="http://schemas.microsoft.com/office/drawing/2014/main" id="{83E1B572-2582-8CA6-7282-E298A9E3EEFB}"/>
              </a:ext>
            </a:extLst>
          </p:cNvPr>
          <p:cNvSpPr>
            <a:spLocks noGrp="1" noChangeArrowheads="1"/>
          </p:cNvSpPr>
          <p:nvPr>
            <p:ph type="body" sz="quarter" idx="3"/>
          </p:nvPr>
        </p:nvSpPr>
        <p:spPr bwMode="auto">
          <a:xfrm>
            <a:off x="946150" y="4860925"/>
            <a:ext cx="5207000" cy="4605338"/>
          </a:xfrm>
          <a:prstGeom prst="rect">
            <a:avLst/>
          </a:prstGeom>
          <a:noFill/>
          <a:ln w="12700" cap="sq">
            <a:noFill/>
            <a:miter lim="800000"/>
            <a:headEnd type="none" w="sm" len="sm"/>
            <a:tailEnd type="none" w="sm" len="sm"/>
          </a:ln>
          <a:effectLst/>
        </p:spPr>
        <p:txBody>
          <a:bodyPr vert="horz" wrap="square" lIns="99039" tIns="49519" rIns="99039" bIns="49519"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a:extLst>
              <a:ext uri="{FF2B5EF4-FFF2-40B4-BE49-F238E27FC236}">
                <a16:creationId xmlns:a16="http://schemas.microsoft.com/office/drawing/2014/main" id="{C59A1C28-A928-D7D8-428E-AE291778839D}"/>
              </a:ext>
            </a:extLst>
          </p:cNvPr>
          <p:cNvSpPr>
            <a:spLocks noGrp="1" noChangeArrowheads="1"/>
          </p:cNvSpPr>
          <p:nvPr>
            <p:ph type="ftr" sz="quarter" idx="4"/>
          </p:nvPr>
        </p:nvSpPr>
        <p:spPr bwMode="auto">
          <a:xfrm>
            <a:off x="0"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defTabSz="990600" eaLnBrk="1" hangingPunct="1">
              <a:defRPr sz="1300"/>
            </a:lvl1pPr>
          </a:lstStyle>
          <a:p>
            <a:pPr>
              <a:defRPr/>
            </a:pPr>
            <a:endParaRPr lang="en-US" altLang="zh-CN"/>
          </a:p>
        </p:txBody>
      </p:sp>
      <p:sp>
        <p:nvSpPr>
          <p:cNvPr id="27655" name="Rectangle 7">
            <a:extLst>
              <a:ext uri="{FF2B5EF4-FFF2-40B4-BE49-F238E27FC236}">
                <a16:creationId xmlns:a16="http://schemas.microsoft.com/office/drawing/2014/main" id="{8B5F7CBF-D261-9FB9-A179-A2669B1A2A55}"/>
              </a:ext>
            </a:extLst>
          </p:cNvPr>
          <p:cNvSpPr>
            <a:spLocks noGrp="1" noChangeArrowheads="1"/>
          </p:cNvSpPr>
          <p:nvPr>
            <p:ph type="sldNum" sz="quarter" idx="5"/>
          </p:nvPr>
        </p:nvSpPr>
        <p:spPr bwMode="auto">
          <a:xfrm>
            <a:off x="4022725" y="9723438"/>
            <a:ext cx="3076575" cy="511175"/>
          </a:xfrm>
          <a:prstGeom prst="rect">
            <a:avLst/>
          </a:prstGeom>
          <a:noFill/>
          <a:ln w="12700" cap="sq">
            <a:noFill/>
            <a:miter lim="800000"/>
            <a:headEnd type="none" w="sm" len="sm"/>
            <a:tailEnd type="none" w="sm" len="sm"/>
          </a:ln>
          <a:effectLst/>
        </p:spPr>
        <p:txBody>
          <a:bodyPr vert="horz" wrap="square" lIns="99039" tIns="49519" rIns="99039" bIns="49519" numCol="1" anchor="b" anchorCtr="0" compatLnSpc="1">
            <a:prstTxWarp prst="textNoShape">
              <a:avLst/>
            </a:prstTxWarp>
          </a:bodyPr>
          <a:lstStyle>
            <a:lvl1pPr algn="r" defTabSz="990600" eaLnBrk="1" hangingPunct="1">
              <a:defRPr sz="1300"/>
            </a:lvl1pPr>
          </a:lstStyle>
          <a:p>
            <a:pPr>
              <a:defRPr/>
            </a:pPr>
            <a:fld id="{464578EA-01A2-4BFC-932F-2D2500E92463}"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501B815-C07B-7122-7381-03B3867CA67C}"/>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6447E6E6-E5B6-43DD-AA71-F5E31E824EAD}" type="slidenum">
              <a:rPr lang="en-US" altLang="zh-CN" sz="1300" smtClean="0">
                <a:ea typeface="隶书" panose="02010509060101010101" pitchFamily="49" charset="-122"/>
              </a:rPr>
              <a:pPr>
                <a:spcBef>
                  <a:spcPct val="0"/>
                </a:spcBef>
              </a:pPr>
              <a:t>1</a:t>
            </a:fld>
            <a:endParaRPr lang="en-US" altLang="zh-CN" sz="1300">
              <a:ea typeface="隶书" panose="02010509060101010101" pitchFamily="49" charset="-122"/>
            </a:endParaRPr>
          </a:p>
        </p:txBody>
      </p:sp>
      <p:sp>
        <p:nvSpPr>
          <p:cNvPr id="15363" name="Rectangle 2">
            <a:extLst>
              <a:ext uri="{FF2B5EF4-FFF2-40B4-BE49-F238E27FC236}">
                <a16:creationId xmlns:a16="http://schemas.microsoft.com/office/drawing/2014/main" id="{90A533BB-AB44-D7D4-8CED-1DE17ED87DE7}"/>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8E1DDB4F-AA09-AB60-CBA3-0EA579AD4AE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3DA4B737-0E31-793D-FF6B-661554F4DC40}"/>
              </a:ext>
            </a:extLst>
          </p:cNvPr>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10219CB4-1B1D-4167-BF7A-341636743334}" type="slidenum">
              <a:rPr lang="en-US" altLang="zh-CN" sz="1300" smtClean="0">
                <a:ea typeface="隶书" panose="02010509060101010101" pitchFamily="49" charset="-122"/>
              </a:rPr>
              <a:pPr>
                <a:spcBef>
                  <a:spcPct val="0"/>
                </a:spcBef>
              </a:pPr>
              <a:t>2</a:t>
            </a:fld>
            <a:endParaRPr lang="en-US" altLang="zh-CN" sz="1300">
              <a:ea typeface="隶书" panose="02010509060101010101" pitchFamily="49" charset="-122"/>
            </a:endParaRPr>
          </a:p>
        </p:txBody>
      </p:sp>
      <p:sp>
        <p:nvSpPr>
          <p:cNvPr id="17411" name="Rectangle 2">
            <a:extLst>
              <a:ext uri="{FF2B5EF4-FFF2-40B4-BE49-F238E27FC236}">
                <a16:creationId xmlns:a16="http://schemas.microsoft.com/office/drawing/2014/main" id="{2B9C733B-4CFE-F64A-F7C6-562FFCECE9C0}"/>
              </a:ext>
            </a:extLst>
          </p:cNvPr>
          <p:cNvSpPr>
            <a:spLocks noGrp="1" noRot="1" noChangeAspect="1" noChangeArrowheads="1" noTextEdit="1"/>
          </p:cNvSpPr>
          <p:nvPr>
            <p:ph type="sldImg"/>
          </p:nvPr>
        </p:nvSpPr>
        <p:spPr>
          <a:ln/>
        </p:spPr>
      </p:sp>
      <p:sp>
        <p:nvSpPr>
          <p:cNvPr id="17412" name="Rectangle 4">
            <a:extLst>
              <a:ext uri="{FF2B5EF4-FFF2-40B4-BE49-F238E27FC236}">
                <a16:creationId xmlns:a16="http://schemas.microsoft.com/office/drawing/2014/main" id="{26451FDC-CBE3-CF80-5C61-9E19C816DC4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a:extLst>
              <a:ext uri="{FF2B5EF4-FFF2-40B4-BE49-F238E27FC236}">
                <a16:creationId xmlns:a16="http://schemas.microsoft.com/office/drawing/2014/main" id="{7D4F7D3B-2E1D-B65F-2C98-48E8548F4BC3}"/>
              </a:ext>
            </a:extLst>
          </p:cNvPr>
          <p:cNvSpPr>
            <a:spLocks noGrp="1" noRot="1" noChangeAspect="1" noChangeArrowheads="1" noTextEdit="1"/>
          </p:cNvSpPr>
          <p:nvPr>
            <p:ph type="sldImg"/>
          </p:nvPr>
        </p:nvSpPr>
        <p:spPr>
          <a:ln/>
        </p:spPr>
      </p:sp>
      <p:sp>
        <p:nvSpPr>
          <p:cNvPr id="20483" name="备注占位符 2">
            <a:extLst>
              <a:ext uri="{FF2B5EF4-FFF2-40B4-BE49-F238E27FC236}">
                <a16:creationId xmlns:a16="http://schemas.microsoft.com/office/drawing/2014/main" id="{059F73B1-F554-F9E0-0D3C-AE9FC0A89ADC}"/>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20484" name="灯片编号占位符 3">
            <a:extLst>
              <a:ext uri="{FF2B5EF4-FFF2-40B4-BE49-F238E27FC236}">
                <a16:creationId xmlns:a16="http://schemas.microsoft.com/office/drawing/2014/main" id="{37C8C146-5B86-4906-051C-6DA1668AF7F7}"/>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35E8D4CB-D584-435D-ACC3-119C4DFEC1B1}" type="slidenum">
              <a:rPr lang="en-US" altLang="zh-CN" sz="1300" smtClean="0">
                <a:ea typeface="隶书" panose="02010509060101010101" pitchFamily="49" charset="-122"/>
              </a:rPr>
              <a:pPr>
                <a:spcBef>
                  <a:spcPct val="0"/>
                </a:spcBef>
              </a:pPr>
              <a:t>4</a:t>
            </a:fld>
            <a:endParaRPr lang="en-US" altLang="zh-CN" sz="1300">
              <a:ea typeface="隶书" panose="02010509060101010101" pitchFamily="49"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2F512C01-5F34-981C-2E1B-FC7E3E39F102}"/>
              </a:ext>
            </a:extLst>
          </p:cNvPr>
          <p:cNvSpPr>
            <a:spLocks noGrp="1" noRot="1" noChangeAspect="1" noChangeArrowheads="1" noTextEdit="1"/>
          </p:cNvSpPr>
          <p:nvPr>
            <p:ph type="sldImg"/>
          </p:nvPr>
        </p:nvSpPr>
        <p:spPr>
          <a:ln/>
        </p:spPr>
      </p:sp>
      <p:sp>
        <p:nvSpPr>
          <p:cNvPr id="72707" name="备注占位符 2">
            <a:extLst>
              <a:ext uri="{FF2B5EF4-FFF2-40B4-BE49-F238E27FC236}">
                <a16:creationId xmlns:a16="http://schemas.microsoft.com/office/drawing/2014/main" id="{F097135D-1C17-537C-20EB-6B06230EDDB8}"/>
              </a:ext>
            </a:extLst>
          </p:cNvPr>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sq">
                <a:solidFill>
                  <a:srgbClr val="000000"/>
                </a:solidFill>
                <a:miter lim="800000"/>
                <a:headEnd type="none" w="sm" len="sm"/>
                <a:tailEnd type="none" w="sm" len="sm"/>
              </a14:hiddenLine>
            </a:ext>
          </a:extLst>
        </p:spPr>
        <p:txBody>
          <a:bodyPr/>
          <a:lstStyle/>
          <a:p>
            <a:endParaRPr lang="zh-CN" altLang="en-US"/>
          </a:p>
        </p:txBody>
      </p:sp>
      <p:sp>
        <p:nvSpPr>
          <p:cNvPr id="72708" name="灯片编号占位符 3">
            <a:extLst>
              <a:ext uri="{FF2B5EF4-FFF2-40B4-BE49-F238E27FC236}">
                <a16:creationId xmlns:a16="http://schemas.microsoft.com/office/drawing/2014/main" id="{A767C8E1-DCC2-2EF3-CD96-BA30304B8B59}"/>
              </a:ext>
            </a:extLst>
          </p:cNvPr>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defTabSz="990600">
              <a:spcBef>
                <a:spcPct val="30000"/>
              </a:spcBef>
              <a:defRPr kumimoji="1" sz="1200">
                <a:solidFill>
                  <a:schemeClr val="tx1"/>
                </a:solidFill>
                <a:latin typeface="Times New Roman" panose="02020603050405020304" pitchFamily="18" charset="0"/>
                <a:ea typeface="宋体" panose="02010600030101010101" pitchFamily="2" charset="-122"/>
              </a:defRPr>
            </a:lvl1pPr>
            <a:lvl2pPr marL="742950" indent="-285750" defTabSz="990600">
              <a:spcBef>
                <a:spcPct val="30000"/>
              </a:spcBef>
              <a:defRPr kumimoji="1" sz="1200">
                <a:solidFill>
                  <a:schemeClr val="tx1"/>
                </a:solidFill>
                <a:latin typeface="Times New Roman" panose="02020603050405020304" pitchFamily="18" charset="0"/>
                <a:ea typeface="宋体" panose="02010600030101010101" pitchFamily="2" charset="-122"/>
              </a:defRPr>
            </a:lvl2pPr>
            <a:lvl3pPr marL="11430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3pPr>
            <a:lvl4pPr marL="16002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4pPr>
            <a:lvl5pPr marL="2057400" indent="-228600" defTabSz="990600">
              <a:spcBef>
                <a:spcPct val="30000"/>
              </a:spcBef>
              <a:defRPr kumimoji="1" sz="1200">
                <a:solidFill>
                  <a:schemeClr val="tx1"/>
                </a:solidFill>
                <a:latin typeface="Times New Roman" panose="02020603050405020304" pitchFamily="18" charset="0"/>
                <a:ea typeface="宋体" panose="02010600030101010101" pitchFamily="2" charset="-122"/>
              </a:defRPr>
            </a:lvl5pPr>
            <a:lvl6pPr marL="25146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6pPr>
            <a:lvl7pPr marL="29718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7pPr>
            <a:lvl8pPr marL="34290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8pPr>
            <a:lvl9pPr marL="3886200" indent="-228600" defTabSz="990600" eaLnBrk="0" fontAlgn="base" hangingPunct="0">
              <a:spcBef>
                <a:spcPct val="30000"/>
              </a:spcBef>
              <a:spcAft>
                <a:spcPct val="0"/>
              </a:spcAft>
              <a:defRPr kumimoji="1" sz="1200">
                <a:solidFill>
                  <a:schemeClr val="tx1"/>
                </a:solidFill>
                <a:latin typeface="Times New Roman" panose="02020603050405020304" pitchFamily="18" charset="0"/>
                <a:ea typeface="宋体" panose="02010600030101010101" pitchFamily="2" charset="-122"/>
              </a:defRPr>
            </a:lvl9pPr>
          </a:lstStyle>
          <a:p>
            <a:pPr>
              <a:spcBef>
                <a:spcPct val="0"/>
              </a:spcBef>
            </a:pPr>
            <a:fld id="{068A58D2-5F4F-4029-AA2B-85FF5264BE49}" type="slidenum">
              <a:rPr lang="en-US" altLang="zh-CN" sz="1300" smtClean="0">
                <a:ea typeface="隶书" panose="02010509060101010101" pitchFamily="49" charset="-122"/>
              </a:rPr>
              <a:pPr>
                <a:spcBef>
                  <a:spcPct val="0"/>
                </a:spcBef>
              </a:pPr>
              <a:t>54</a:t>
            </a:fld>
            <a:endParaRPr lang="en-US" altLang="zh-CN" sz="1300">
              <a:ea typeface="隶书" panose="02010509060101010101" pitchFamily="49"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F5A11C6-D643-2DA3-2882-55E8B17F6A39}"/>
              </a:ext>
            </a:extLst>
          </p:cNvPr>
          <p:cNvSpPr/>
          <p:nvPr/>
        </p:nvSpPr>
        <p:spPr>
          <a:xfrm flipV="1">
            <a:off x="5410200" y="3810000"/>
            <a:ext cx="3733800" cy="90488"/>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 name="矩形 2">
            <a:extLst>
              <a:ext uri="{FF2B5EF4-FFF2-40B4-BE49-F238E27FC236}">
                <a16:creationId xmlns:a16="http://schemas.microsoft.com/office/drawing/2014/main" id="{7B241571-ACD5-D1C0-9CF3-5ECC744CB89B}"/>
              </a:ext>
            </a:extLst>
          </p:cNvPr>
          <p:cNvSpPr/>
          <p:nvPr/>
        </p:nvSpPr>
        <p:spPr>
          <a:xfrm flipV="1">
            <a:off x="5410200" y="3897313"/>
            <a:ext cx="3733800" cy="19208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 name="矩形 3">
            <a:extLst>
              <a:ext uri="{FF2B5EF4-FFF2-40B4-BE49-F238E27FC236}">
                <a16:creationId xmlns:a16="http://schemas.microsoft.com/office/drawing/2014/main" id="{C85F4234-3CD4-2CAD-B924-6EFD0AE3AB7C}"/>
              </a:ext>
            </a:extLst>
          </p:cNvPr>
          <p:cNvSpPr/>
          <p:nvPr/>
        </p:nvSpPr>
        <p:spPr>
          <a:xfrm flipV="1">
            <a:off x="5410200" y="4114800"/>
            <a:ext cx="3733800"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5" name="矩形 4">
            <a:extLst>
              <a:ext uri="{FF2B5EF4-FFF2-40B4-BE49-F238E27FC236}">
                <a16:creationId xmlns:a16="http://schemas.microsoft.com/office/drawing/2014/main" id="{126E0F7A-1BE5-440F-387D-BF0CEF1D1F82}"/>
              </a:ext>
            </a:extLst>
          </p:cNvPr>
          <p:cNvSpPr/>
          <p:nvPr/>
        </p:nvSpPr>
        <p:spPr>
          <a:xfrm flipV="1">
            <a:off x="5410200" y="4164013"/>
            <a:ext cx="1965325" cy="19050"/>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6" name="矩形 5">
            <a:extLst>
              <a:ext uri="{FF2B5EF4-FFF2-40B4-BE49-F238E27FC236}">
                <a16:creationId xmlns:a16="http://schemas.microsoft.com/office/drawing/2014/main" id="{40EB8393-D81D-24EE-59CE-BEB1F03D5524}"/>
              </a:ext>
            </a:extLst>
          </p:cNvPr>
          <p:cNvSpPr/>
          <p:nvPr/>
        </p:nvSpPr>
        <p:spPr>
          <a:xfrm flipV="1">
            <a:off x="5410200" y="4198938"/>
            <a:ext cx="1965325" cy="9525"/>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7" name="圆角矩形 24">
            <a:extLst>
              <a:ext uri="{FF2B5EF4-FFF2-40B4-BE49-F238E27FC236}">
                <a16:creationId xmlns:a16="http://schemas.microsoft.com/office/drawing/2014/main" id="{6AFA859E-907C-433C-20F9-5F6A2E2E52C8}"/>
              </a:ext>
            </a:extLst>
          </p:cNvPr>
          <p:cNvSpPr/>
          <p:nvPr/>
        </p:nvSpPr>
        <p:spPr bwMode="white">
          <a:xfrm>
            <a:off x="5410200" y="3962400"/>
            <a:ext cx="3063875" cy="26988"/>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10" name="圆角矩形 25">
            <a:extLst>
              <a:ext uri="{FF2B5EF4-FFF2-40B4-BE49-F238E27FC236}">
                <a16:creationId xmlns:a16="http://schemas.microsoft.com/office/drawing/2014/main" id="{BB7F0632-4EA8-5AD8-87B1-D4800662FE5B}"/>
              </a:ext>
            </a:extLst>
          </p:cNvPr>
          <p:cNvSpPr/>
          <p:nvPr/>
        </p:nvSpPr>
        <p:spPr bwMode="white">
          <a:xfrm>
            <a:off x="7377113" y="4060825"/>
            <a:ext cx="1600200" cy="36513"/>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1" name="矩形 10">
            <a:extLst>
              <a:ext uri="{FF2B5EF4-FFF2-40B4-BE49-F238E27FC236}">
                <a16:creationId xmlns:a16="http://schemas.microsoft.com/office/drawing/2014/main" id="{D784DB9E-2D5D-8E9E-1F92-65A0F6DD6360}"/>
              </a:ext>
            </a:extLst>
          </p:cNvPr>
          <p:cNvSpPr/>
          <p:nvPr/>
        </p:nvSpPr>
        <p:spPr>
          <a:xfrm>
            <a:off x="0" y="3649663"/>
            <a:ext cx="9144000" cy="2444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2" name="矩形 11">
            <a:extLst>
              <a:ext uri="{FF2B5EF4-FFF2-40B4-BE49-F238E27FC236}">
                <a16:creationId xmlns:a16="http://schemas.microsoft.com/office/drawing/2014/main" id="{0E2D21AC-0DA9-AED3-8ADB-7FD95713844A}"/>
              </a:ext>
            </a:extLst>
          </p:cNvPr>
          <p:cNvSpPr/>
          <p:nvPr/>
        </p:nvSpPr>
        <p:spPr>
          <a:xfrm>
            <a:off x="0" y="3675063"/>
            <a:ext cx="9144000" cy="1412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3" name="矩形 12">
            <a:extLst>
              <a:ext uri="{FF2B5EF4-FFF2-40B4-BE49-F238E27FC236}">
                <a16:creationId xmlns:a16="http://schemas.microsoft.com/office/drawing/2014/main" id="{463F8619-C591-7762-6F74-CAFCCD95783D}"/>
              </a:ext>
            </a:extLst>
          </p:cNvPr>
          <p:cNvSpPr/>
          <p:nvPr/>
        </p:nvSpPr>
        <p:spPr>
          <a:xfrm flipV="1">
            <a:off x="6413500" y="3643313"/>
            <a:ext cx="2730500" cy="247650"/>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4" name="矩形 13">
            <a:extLst>
              <a:ext uri="{FF2B5EF4-FFF2-40B4-BE49-F238E27FC236}">
                <a16:creationId xmlns:a16="http://schemas.microsoft.com/office/drawing/2014/main" id="{D35E9103-0A64-68B2-6AC4-58EAD2AE9894}"/>
              </a:ext>
            </a:extLst>
          </p:cNvPr>
          <p:cNvSpPr/>
          <p:nvPr/>
        </p:nvSpPr>
        <p:spPr>
          <a:xfrm>
            <a:off x="0" y="0"/>
            <a:ext cx="9144000" cy="37020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15" name="Rectangle 4">
            <a:extLst>
              <a:ext uri="{FF2B5EF4-FFF2-40B4-BE49-F238E27FC236}">
                <a16:creationId xmlns:a16="http://schemas.microsoft.com/office/drawing/2014/main" id="{685ACA77-D2A2-02B0-8546-54AEA1EC4432}"/>
              </a:ext>
            </a:extLst>
          </p:cNvPr>
          <p:cNvSpPr>
            <a:spLocks noChangeArrowheads="1"/>
          </p:cNvSpPr>
          <p:nvPr userDrawn="1"/>
        </p:nvSpPr>
        <p:spPr bwMode="auto">
          <a:xfrm>
            <a:off x="1331913" y="50800"/>
            <a:ext cx="7772400" cy="857250"/>
          </a:xfrm>
          <a:prstGeom prst="rect">
            <a:avLst/>
          </a:prstGeom>
          <a:noFill/>
          <a:ln w="9525">
            <a:noFill/>
            <a:miter lim="800000"/>
            <a:headEnd/>
            <a:tailEnd/>
          </a:ln>
        </p:spPr>
        <p:txBody>
          <a:bodyPr anchor="ctr"/>
          <a:lstStyle>
            <a:defPPr>
              <a:defRPr lang="zh-CN"/>
            </a:defPPr>
            <a:lvl1pPr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隶书" pitchFamily="49" charset="-122"/>
                <a:cs typeface="+mn-cs"/>
              </a:defRPr>
            </a:lvl5pPr>
            <a:lvl6pPr marL="2286000" algn="l" defTabSz="914400" rtl="0" eaLnBrk="1" latinLnBrk="0" hangingPunct="1">
              <a:defRPr kumimoji="1" sz="2400" kern="1200">
                <a:solidFill>
                  <a:schemeClr val="tx1"/>
                </a:solidFill>
                <a:latin typeface="Times New Roman" pitchFamily="18" charset="0"/>
                <a:ea typeface="隶书" pitchFamily="49" charset="-122"/>
                <a:cs typeface="+mn-cs"/>
              </a:defRPr>
            </a:lvl6pPr>
            <a:lvl7pPr marL="2743200" algn="l" defTabSz="914400" rtl="0" eaLnBrk="1" latinLnBrk="0" hangingPunct="1">
              <a:defRPr kumimoji="1" sz="2400" kern="1200">
                <a:solidFill>
                  <a:schemeClr val="tx1"/>
                </a:solidFill>
                <a:latin typeface="Times New Roman" pitchFamily="18" charset="0"/>
                <a:ea typeface="隶书" pitchFamily="49" charset="-122"/>
                <a:cs typeface="+mn-cs"/>
              </a:defRPr>
            </a:lvl7pPr>
            <a:lvl8pPr marL="3200400" algn="l" defTabSz="914400" rtl="0" eaLnBrk="1" latinLnBrk="0" hangingPunct="1">
              <a:defRPr kumimoji="1" sz="2400" kern="1200">
                <a:solidFill>
                  <a:schemeClr val="tx1"/>
                </a:solidFill>
                <a:latin typeface="Times New Roman" pitchFamily="18" charset="0"/>
                <a:ea typeface="隶书" pitchFamily="49" charset="-122"/>
                <a:cs typeface="+mn-cs"/>
              </a:defRPr>
            </a:lvl8pPr>
            <a:lvl9pPr marL="3657600" algn="l" defTabSz="914400" rtl="0" eaLnBrk="1" latinLnBrk="0" hangingPunct="1">
              <a:defRPr kumimoji="1" sz="2400" kern="1200">
                <a:solidFill>
                  <a:schemeClr val="tx1"/>
                </a:solidFill>
                <a:latin typeface="Times New Roman" pitchFamily="18" charset="0"/>
                <a:ea typeface="隶书" pitchFamily="49" charset="-122"/>
                <a:cs typeface="+mn-cs"/>
              </a:defRPr>
            </a:lvl9pPr>
          </a:lstStyle>
          <a:p>
            <a:pPr algn="r" eaLnBrk="1" hangingPunct="1">
              <a:defRPr/>
            </a:pPr>
            <a:r>
              <a:rPr lang="en-US" altLang="zh-CN" sz="3200" dirty="0">
                <a:solidFill>
                  <a:schemeClr val="bg1"/>
                </a:solidFill>
                <a:latin typeface="华文楷体" pitchFamily="2" charset="-122"/>
                <a:ea typeface="华文楷体" pitchFamily="2" charset="-122"/>
              </a:rPr>
              <a:t>C++</a:t>
            </a:r>
            <a:r>
              <a:rPr lang="zh-CN" altLang="en-US" sz="3200" dirty="0">
                <a:solidFill>
                  <a:schemeClr val="bg1"/>
                </a:solidFill>
                <a:latin typeface="华文楷体" pitchFamily="2" charset="-122"/>
                <a:ea typeface="华文楷体" pitchFamily="2" charset="-122"/>
              </a:rPr>
              <a:t>语言</a:t>
            </a:r>
            <a:r>
              <a:rPr lang="zh-CN" altLang="zh-CN" sz="3200" dirty="0">
                <a:solidFill>
                  <a:schemeClr val="bg1"/>
                </a:solidFill>
                <a:latin typeface="华文楷体" pitchFamily="2" charset="-122"/>
                <a:ea typeface="华文楷体" pitchFamily="2" charset="-122"/>
              </a:rPr>
              <a:t>程序设计</a:t>
            </a:r>
            <a:endParaRPr lang="zh-CN" altLang="en-US" sz="3200" dirty="0">
              <a:solidFill>
                <a:schemeClr val="bg1"/>
              </a:solidFill>
              <a:latin typeface="华文楷体" pitchFamily="2" charset="-122"/>
              <a:ea typeface="华文楷体" pitchFamily="2" charset="-122"/>
            </a:endParaRPr>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lang="zh-CN" altLang="en-US"/>
              <a:t>单击此处编辑母版标题样式</a:t>
            </a:r>
            <a:endParaRPr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dirty="0"/>
          </a:p>
        </p:txBody>
      </p:sp>
      <p:sp>
        <p:nvSpPr>
          <p:cNvPr id="16" name="日期占位符 27">
            <a:extLst>
              <a:ext uri="{FF2B5EF4-FFF2-40B4-BE49-F238E27FC236}">
                <a16:creationId xmlns:a16="http://schemas.microsoft.com/office/drawing/2014/main" id="{61D05925-1C67-B754-28D9-1CA29E1E7430}"/>
              </a:ext>
            </a:extLst>
          </p:cNvPr>
          <p:cNvSpPr>
            <a:spLocks noGrp="1"/>
          </p:cNvSpPr>
          <p:nvPr>
            <p:ph type="dt" sz="half" idx="10"/>
          </p:nvPr>
        </p:nvSpPr>
        <p:spPr>
          <a:xfrm>
            <a:off x="6705600" y="4206875"/>
            <a:ext cx="960438" cy="457200"/>
          </a:xfrm>
          <a:prstGeom prst="rect">
            <a:avLst/>
          </a:prstGeom>
        </p:spPr>
        <p:txBody>
          <a:bodyPr/>
          <a:lstStyle>
            <a:lvl1pPr eaLnBrk="1" hangingPunct="1">
              <a:defRPr/>
            </a:lvl1pPr>
          </a:lstStyle>
          <a:p>
            <a:pPr>
              <a:defRPr/>
            </a:pPr>
            <a:endParaRPr lang="en-US" altLang="zh-CN"/>
          </a:p>
        </p:txBody>
      </p:sp>
      <p:sp>
        <p:nvSpPr>
          <p:cNvPr id="17" name="页脚占位符 16">
            <a:extLst>
              <a:ext uri="{FF2B5EF4-FFF2-40B4-BE49-F238E27FC236}">
                <a16:creationId xmlns:a16="http://schemas.microsoft.com/office/drawing/2014/main" id="{2B5C349C-24FD-9647-9DCC-5144D5ECF683}"/>
              </a:ext>
            </a:extLst>
          </p:cNvPr>
          <p:cNvSpPr>
            <a:spLocks noGrp="1"/>
          </p:cNvSpPr>
          <p:nvPr>
            <p:ph type="ftr" sz="quarter" idx="11"/>
          </p:nvPr>
        </p:nvSpPr>
        <p:spPr>
          <a:xfrm>
            <a:off x="5410200" y="4205288"/>
            <a:ext cx="1295400" cy="457200"/>
          </a:xfrm>
          <a:prstGeom prst="rect">
            <a:avLst/>
          </a:prstGeom>
        </p:spPr>
        <p:txBody>
          <a:bodyPr/>
          <a:lstStyle>
            <a:lvl1pPr eaLnBrk="1" hangingPunct="1">
              <a:defRPr/>
            </a:lvl1pPr>
          </a:lstStyle>
          <a:p>
            <a:pPr>
              <a:defRPr/>
            </a:pPr>
            <a:endParaRPr lang="en-US" altLang="zh-CN"/>
          </a:p>
        </p:txBody>
      </p:sp>
      <p:sp>
        <p:nvSpPr>
          <p:cNvPr id="18" name="灯片编号占位符 28">
            <a:extLst>
              <a:ext uri="{FF2B5EF4-FFF2-40B4-BE49-F238E27FC236}">
                <a16:creationId xmlns:a16="http://schemas.microsoft.com/office/drawing/2014/main" id="{1F518B63-E0F3-FDCA-E6A7-7B923EB596EC}"/>
              </a:ext>
            </a:extLst>
          </p:cNvPr>
          <p:cNvSpPr>
            <a:spLocks noGrp="1"/>
          </p:cNvSpPr>
          <p:nvPr>
            <p:ph type="sldNum" sz="quarter" idx="12"/>
          </p:nvPr>
        </p:nvSpPr>
        <p:spPr>
          <a:xfrm>
            <a:off x="8320088" y="1588"/>
            <a:ext cx="747712" cy="365125"/>
          </a:xfrm>
        </p:spPr>
        <p:txBody>
          <a:bodyPr/>
          <a:lstStyle>
            <a:lvl1pPr>
              <a:defRPr>
                <a:solidFill>
                  <a:schemeClr val="bg1"/>
                </a:solidFill>
              </a:defRPr>
            </a:lvl1pPr>
          </a:lstStyle>
          <a:p>
            <a:pPr>
              <a:defRPr/>
            </a:pPr>
            <a:fld id="{B99961FB-E05F-4210-A23F-DDAB14AB9651}" type="slidenum">
              <a:rPr lang="en-US" altLang="zh-CN"/>
              <a:pPr>
                <a:defRPr/>
              </a:pPr>
              <a:t>‹#›</a:t>
            </a:fld>
            <a:endParaRPr lang="en-US" altLang="zh-CN"/>
          </a:p>
        </p:txBody>
      </p:sp>
    </p:spTree>
    <p:extLst>
      <p:ext uri="{BB962C8B-B14F-4D97-AF65-F5344CB8AC3E}">
        <p14:creationId xmlns:p14="http://schemas.microsoft.com/office/powerpoint/2010/main" val="10656243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2E18EE34-B0A5-9957-F387-9631B917F291}"/>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124AF873-D3F3-119C-053E-1C1EED017755}"/>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A2611EAE-B049-CB79-7859-68E9798C1C9B}"/>
              </a:ext>
            </a:extLst>
          </p:cNvPr>
          <p:cNvSpPr>
            <a:spLocks noGrp="1"/>
          </p:cNvSpPr>
          <p:nvPr>
            <p:ph type="sldNum" sz="quarter" idx="12"/>
          </p:nvPr>
        </p:nvSpPr>
        <p:spPr/>
        <p:txBody>
          <a:bodyPr/>
          <a:lstStyle>
            <a:lvl1pPr>
              <a:defRPr/>
            </a:lvl1pPr>
          </a:lstStyle>
          <a:p>
            <a:pPr>
              <a:defRPr/>
            </a:pPr>
            <a:fld id="{4136A5C7-DE9A-478E-AAAB-ACBC1AE356AD}" type="slidenum">
              <a:rPr lang="en-US" altLang="zh-CN"/>
              <a:pPr>
                <a:defRPr/>
              </a:pPr>
              <a:t>‹#›</a:t>
            </a:fld>
            <a:endParaRPr lang="en-US" altLang="zh-CN"/>
          </a:p>
        </p:txBody>
      </p:sp>
    </p:spTree>
    <p:extLst>
      <p:ext uri="{BB962C8B-B14F-4D97-AF65-F5344CB8AC3E}">
        <p14:creationId xmlns:p14="http://schemas.microsoft.com/office/powerpoint/2010/main" val="2222033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3">
            <a:extLst>
              <a:ext uri="{FF2B5EF4-FFF2-40B4-BE49-F238E27FC236}">
                <a16:creationId xmlns:a16="http://schemas.microsoft.com/office/drawing/2014/main" id="{AF6F72F8-765A-2F9F-7E60-5B577177C286}"/>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AFF155A6-2930-6812-E67F-2090147A2784}"/>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BADBAB64-E6F6-C6DC-AC1C-1C9D24D800D3}"/>
              </a:ext>
            </a:extLst>
          </p:cNvPr>
          <p:cNvSpPr>
            <a:spLocks noGrp="1"/>
          </p:cNvSpPr>
          <p:nvPr>
            <p:ph type="sldNum" sz="quarter" idx="12"/>
          </p:nvPr>
        </p:nvSpPr>
        <p:spPr/>
        <p:txBody>
          <a:bodyPr/>
          <a:lstStyle>
            <a:lvl1pPr>
              <a:defRPr/>
            </a:lvl1pPr>
          </a:lstStyle>
          <a:p>
            <a:pPr>
              <a:defRPr/>
            </a:pPr>
            <a:fld id="{BC3FF6E5-F3B9-492E-8F73-E3C59D04F18A}" type="slidenum">
              <a:rPr lang="en-US" altLang="zh-CN"/>
              <a:pPr>
                <a:defRPr/>
              </a:pPr>
              <a:t>‹#›</a:t>
            </a:fld>
            <a:endParaRPr lang="en-US" altLang="zh-CN"/>
          </a:p>
        </p:txBody>
      </p:sp>
    </p:spTree>
    <p:extLst>
      <p:ext uri="{BB962C8B-B14F-4D97-AF65-F5344CB8AC3E}">
        <p14:creationId xmlns:p14="http://schemas.microsoft.com/office/powerpoint/2010/main" val="1027426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a:extLst>
              <a:ext uri="{FF2B5EF4-FFF2-40B4-BE49-F238E27FC236}">
                <a16:creationId xmlns:a16="http://schemas.microsoft.com/office/drawing/2014/main" id="{AFF78317-F320-2B3E-6C57-8573192CD938}"/>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D3D2BC68-A832-C282-3310-09CDA9C79D6C}"/>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67900C22-566F-1681-62E6-5A2B510D6673}"/>
              </a:ext>
            </a:extLst>
          </p:cNvPr>
          <p:cNvSpPr>
            <a:spLocks noGrp="1"/>
          </p:cNvSpPr>
          <p:nvPr>
            <p:ph type="sldNum" sz="quarter" idx="12"/>
          </p:nvPr>
        </p:nvSpPr>
        <p:spPr/>
        <p:txBody>
          <a:bodyPr/>
          <a:lstStyle>
            <a:lvl1pPr>
              <a:defRPr/>
            </a:lvl1pPr>
          </a:lstStyle>
          <a:p>
            <a:pPr>
              <a:defRPr/>
            </a:pPr>
            <a:fld id="{6A23AFD9-F647-4760-BA6F-1BCFC58C1545}" type="slidenum">
              <a:rPr lang="en-US" altLang="zh-CN"/>
              <a:pPr>
                <a:defRPr/>
              </a:pPr>
              <a:t>‹#›</a:t>
            </a:fld>
            <a:endParaRPr lang="en-US" altLang="zh-CN"/>
          </a:p>
        </p:txBody>
      </p:sp>
    </p:spTree>
    <p:extLst>
      <p:ext uri="{BB962C8B-B14F-4D97-AF65-F5344CB8AC3E}">
        <p14:creationId xmlns:p14="http://schemas.microsoft.com/office/powerpoint/2010/main" val="810775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lang="zh-CN" altLang="en-US"/>
              <a:t>单击此处编辑母版标题样式</a:t>
            </a:r>
            <a:endParaRPr lang="en-US" dirty="0"/>
          </a:p>
        </p:txBody>
      </p:sp>
      <p:sp>
        <p:nvSpPr>
          <p:cNvPr id="3" name="文本占位符 2"/>
          <p:cNvSpPr>
            <a:spLocks noGrp="1"/>
          </p:cNvSpPr>
          <p:nvPr>
            <p:ph type="body" idx="1"/>
          </p:nvPr>
        </p:nvSpPr>
        <p:spPr>
          <a:xfrm>
            <a:off x="722313" y="3367088"/>
            <a:ext cx="7772400" cy="1509712"/>
          </a:xfrm>
        </p:spPr>
        <p:txBody>
          <a:bodyPr/>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4" name="日期占位符 3">
            <a:extLst>
              <a:ext uri="{FF2B5EF4-FFF2-40B4-BE49-F238E27FC236}">
                <a16:creationId xmlns:a16="http://schemas.microsoft.com/office/drawing/2014/main" id="{0EA4CC8D-2A16-A055-4C1B-01230C039EBD}"/>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5" name="页脚占位符 4">
            <a:extLst>
              <a:ext uri="{FF2B5EF4-FFF2-40B4-BE49-F238E27FC236}">
                <a16:creationId xmlns:a16="http://schemas.microsoft.com/office/drawing/2014/main" id="{2D664EE3-3349-C2DA-AA68-D0A953D4E269}"/>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6" name="灯片编号占位符 5">
            <a:extLst>
              <a:ext uri="{FF2B5EF4-FFF2-40B4-BE49-F238E27FC236}">
                <a16:creationId xmlns:a16="http://schemas.microsoft.com/office/drawing/2014/main" id="{2BD16C52-9FFE-B243-A26A-6F7EC922AA95}"/>
              </a:ext>
            </a:extLst>
          </p:cNvPr>
          <p:cNvSpPr>
            <a:spLocks noGrp="1"/>
          </p:cNvSpPr>
          <p:nvPr>
            <p:ph type="sldNum" sz="quarter" idx="12"/>
          </p:nvPr>
        </p:nvSpPr>
        <p:spPr/>
        <p:txBody>
          <a:bodyPr/>
          <a:lstStyle>
            <a:lvl1pPr>
              <a:defRPr/>
            </a:lvl1pPr>
          </a:lstStyle>
          <a:p>
            <a:pPr>
              <a:defRPr/>
            </a:pPr>
            <a:fld id="{3F866CC8-61B6-47D6-BC30-CA33C1D2F206}" type="slidenum">
              <a:rPr lang="en-US" altLang="zh-CN"/>
              <a:pPr>
                <a:defRPr/>
              </a:pPr>
              <a:t>‹#›</a:t>
            </a:fld>
            <a:endParaRPr lang="en-US" altLang="zh-CN"/>
          </a:p>
        </p:txBody>
      </p:sp>
    </p:spTree>
    <p:extLst>
      <p:ext uri="{BB962C8B-B14F-4D97-AF65-F5344CB8AC3E}">
        <p14:creationId xmlns:p14="http://schemas.microsoft.com/office/powerpoint/2010/main" val="12829410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sz="half" idx="1"/>
          </p:nvPr>
        </p:nvSpPr>
        <p:spPr>
          <a:xfrm>
            <a:off x="457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内容占位符 3"/>
          <p:cNvSpPr>
            <a:spLocks noGrp="1"/>
          </p:cNvSpPr>
          <p:nvPr>
            <p:ph sz="half" idx="2"/>
          </p:nvPr>
        </p:nvSpPr>
        <p:spPr>
          <a:xfrm>
            <a:off x="4648200" y="1785926"/>
            <a:ext cx="4038600" cy="4989461"/>
          </a:xfrm>
        </p:spPr>
        <p:txBody>
          <a:bodyPr/>
          <a:lstStyle>
            <a:lvl1pPr>
              <a:defRPr sz="2000"/>
            </a:lvl1pPr>
            <a:lvl2pPr>
              <a:defRPr sz="1900"/>
            </a:lvl2pPr>
            <a:lvl3pPr>
              <a:defRPr sz="1800"/>
            </a:lvl3pPr>
            <a:lvl4pPr>
              <a:defRPr sz="1800"/>
            </a:lvl4pPr>
            <a:lvl5pPr>
              <a:defRPr sz="18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a:extLst>
              <a:ext uri="{FF2B5EF4-FFF2-40B4-BE49-F238E27FC236}">
                <a16:creationId xmlns:a16="http://schemas.microsoft.com/office/drawing/2014/main" id="{CA458058-9F41-1811-92F4-D3283F69752E}"/>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E581B032-F1A8-5B19-5B2E-AA56832D1ACB}"/>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B8418829-3371-8636-1EA9-653A5C3F8DE7}"/>
              </a:ext>
            </a:extLst>
          </p:cNvPr>
          <p:cNvSpPr>
            <a:spLocks noGrp="1"/>
          </p:cNvSpPr>
          <p:nvPr>
            <p:ph type="sldNum" sz="quarter" idx="12"/>
          </p:nvPr>
        </p:nvSpPr>
        <p:spPr/>
        <p:txBody>
          <a:bodyPr/>
          <a:lstStyle>
            <a:lvl1pPr>
              <a:defRPr/>
            </a:lvl1pPr>
          </a:lstStyle>
          <a:p>
            <a:pPr>
              <a:defRPr/>
            </a:pPr>
            <a:fld id="{17AB7DA2-426F-419D-89D6-B497D0AFF0B5}" type="slidenum">
              <a:rPr lang="en-US" altLang="zh-CN"/>
              <a:pPr>
                <a:defRPr/>
              </a:pPr>
              <a:t>‹#›</a:t>
            </a:fld>
            <a:endParaRPr lang="en-US" altLang="zh-CN"/>
          </a:p>
        </p:txBody>
      </p:sp>
    </p:spTree>
    <p:extLst>
      <p:ext uri="{BB962C8B-B14F-4D97-AF65-F5344CB8AC3E}">
        <p14:creationId xmlns:p14="http://schemas.microsoft.com/office/powerpoint/2010/main" val="32114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428604"/>
            <a:ext cx="8382000" cy="1069848"/>
          </a:xfrm>
        </p:spPr>
        <p:txBody>
          <a:bodyPr/>
          <a:lstStyle>
            <a:lvl1pPr>
              <a:defRPr sz="4000" b="0" i="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381000" y="1500174"/>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721225" y="1500174"/>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5" name="内容占位符 4"/>
          <p:cNvSpPr>
            <a:spLocks noGrp="1"/>
          </p:cNvSpPr>
          <p:nvPr>
            <p:ph sz="quarter" idx="2"/>
          </p:nvPr>
        </p:nvSpPr>
        <p:spPr>
          <a:xfrm>
            <a:off x="381000" y="1928802"/>
            <a:ext cx="4041648"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6" name="内容占位符 5"/>
          <p:cNvSpPr>
            <a:spLocks noGrp="1"/>
          </p:cNvSpPr>
          <p:nvPr>
            <p:ph sz="quarter" idx="4"/>
          </p:nvPr>
        </p:nvSpPr>
        <p:spPr>
          <a:xfrm>
            <a:off x="4718304" y="1928802"/>
            <a:ext cx="4041775" cy="4665917"/>
          </a:xfrm>
        </p:spPr>
        <p:txBody>
          <a:bodyPr/>
          <a:lstStyle>
            <a:lvl1pPr>
              <a:defRPr sz="2000"/>
            </a:lvl1pPr>
            <a:lvl2pPr>
              <a:defRPr sz="2000"/>
            </a:lvl2pPr>
            <a:lvl3pPr>
              <a:defRPr sz="1800"/>
            </a:lvl3pPr>
            <a:lvl4pPr>
              <a:defRPr sz="1600"/>
            </a:lvl4pPr>
            <a:lvl5pPr>
              <a:defRPr sz="16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灯片编号占位符 22">
            <a:extLst>
              <a:ext uri="{FF2B5EF4-FFF2-40B4-BE49-F238E27FC236}">
                <a16:creationId xmlns:a16="http://schemas.microsoft.com/office/drawing/2014/main" id="{99C9BA3C-8DFB-F0F7-A176-5A7C2A395F67}"/>
              </a:ext>
            </a:extLst>
          </p:cNvPr>
          <p:cNvSpPr>
            <a:spLocks noGrp="1"/>
          </p:cNvSpPr>
          <p:nvPr>
            <p:ph type="sldNum" sz="quarter" idx="10"/>
          </p:nvPr>
        </p:nvSpPr>
        <p:spPr/>
        <p:txBody>
          <a:bodyPr/>
          <a:lstStyle>
            <a:lvl1pPr>
              <a:defRPr/>
            </a:lvl1pPr>
          </a:lstStyle>
          <a:p>
            <a:pPr>
              <a:defRPr/>
            </a:pPr>
            <a:fld id="{A47EE123-162B-4F50-8E1A-19A427F3C5A2}" type="slidenum">
              <a:rPr lang="en-US" altLang="zh-CN"/>
              <a:pPr>
                <a:defRPr/>
              </a:pPr>
              <a:t>‹#›</a:t>
            </a:fld>
            <a:endParaRPr lang="en-US" altLang="zh-CN"/>
          </a:p>
        </p:txBody>
      </p:sp>
    </p:spTree>
    <p:extLst>
      <p:ext uri="{BB962C8B-B14F-4D97-AF65-F5344CB8AC3E}">
        <p14:creationId xmlns:p14="http://schemas.microsoft.com/office/powerpoint/2010/main" val="3445829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lstStyle>
            <a:lvl1pPr>
              <a:defRPr sz="4000">
                <a:solidFill>
                  <a:schemeClr val="tx2"/>
                </a:solidFill>
              </a:defRPr>
            </a:lvl1pPr>
          </a:lstStyle>
          <a:p>
            <a:r>
              <a:rPr lang="zh-CN" altLang="en-US"/>
              <a:t>单击此处编辑母版标题样式</a:t>
            </a:r>
            <a:endParaRPr lang="en-US"/>
          </a:p>
        </p:txBody>
      </p:sp>
      <p:sp>
        <p:nvSpPr>
          <p:cNvPr id="3" name="日期占位符 2">
            <a:extLst>
              <a:ext uri="{FF2B5EF4-FFF2-40B4-BE49-F238E27FC236}">
                <a16:creationId xmlns:a16="http://schemas.microsoft.com/office/drawing/2014/main" id="{C9302FCB-B7E1-2027-26F0-276199BCCF2C}"/>
              </a:ext>
            </a:extLst>
          </p:cNvPr>
          <p:cNvSpPr>
            <a:spLocks noGrp="1"/>
          </p:cNvSpPr>
          <p:nvPr>
            <p:ph type="dt" sz="half" idx="10"/>
          </p:nvPr>
        </p:nvSpPr>
        <p:spPr>
          <a:xfrm>
            <a:off x="6583363" y="612775"/>
            <a:ext cx="957262" cy="457200"/>
          </a:xfrm>
          <a:prstGeom prst="rect">
            <a:avLst/>
          </a:prstGeom>
        </p:spPr>
        <p:txBody>
          <a:bodyPr/>
          <a:lstStyle>
            <a:lvl1pPr eaLnBrk="1" hangingPunct="1">
              <a:defRPr/>
            </a:lvl1pPr>
          </a:lstStyle>
          <a:p>
            <a:pPr>
              <a:defRPr/>
            </a:pPr>
            <a:endParaRPr lang="en-US" altLang="zh-CN"/>
          </a:p>
        </p:txBody>
      </p:sp>
      <p:sp>
        <p:nvSpPr>
          <p:cNvPr id="4" name="页脚占位符 3">
            <a:extLst>
              <a:ext uri="{FF2B5EF4-FFF2-40B4-BE49-F238E27FC236}">
                <a16:creationId xmlns:a16="http://schemas.microsoft.com/office/drawing/2014/main" id="{69BABC68-02AB-3944-0C17-C8A304184194}"/>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5" name="灯片编号占位符 4">
            <a:extLst>
              <a:ext uri="{FF2B5EF4-FFF2-40B4-BE49-F238E27FC236}">
                <a16:creationId xmlns:a16="http://schemas.microsoft.com/office/drawing/2014/main" id="{1D3383A9-5AD7-1CFC-C658-0620F1A3A3B3}"/>
              </a:ext>
            </a:extLst>
          </p:cNvPr>
          <p:cNvSpPr>
            <a:spLocks noGrp="1"/>
          </p:cNvSpPr>
          <p:nvPr>
            <p:ph type="sldNum" sz="quarter" idx="12"/>
          </p:nvPr>
        </p:nvSpPr>
        <p:spPr/>
        <p:txBody>
          <a:bodyPr/>
          <a:lstStyle>
            <a:lvl1pPr>
              <a:defRPr/>
            </a:lvl1pPr>
          </a:lstStyle>
          <a:p>
            <a:pPr>
              <a:defRPr/>
            </a:pPr>
            <a:fld id="{1B6E4355-9081-4F65-9FC5-0EF6A0165CCD}" type="slidenum">
              <a:rPr lang="en-US" altLang="zh-CN"/>
              <a:pPr>
                <a:defRPr/>
              </a:pPr>
              <a:t>‹#›</a:t>
            </a:fld>
            <a:endParaRPr lang="en-US" altLang="zh-CN"/>
          </a:p>
        </p:txBody>
      </p:sp>
    </p:spTree>
    <p:extLst>
      <p:ext uri="{BB962C8B-B14F-4D97-AF65-F5344CB8AC3E}">
        <p14:creationId xmlns:p14="http://schemas.microsoft.com/office/powerpoint/2010/main" val="2498673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BF9E86F-593C-E2AE-82A4-F34F5439636B}"/>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3" name="页脚占位符 2">
            <a:extLst>
              <a:ext uri="{FF2B5EF4-FFF2-40B4-BE49-F238E27FC236}">
                <a16:creationId xmlns:a16="http://schemas.microsoft.com/office/drawing/2014/main" id="{89A4B718-7701-F189-863C-A6376A78622F}"/>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4" name="灯片编号占位符 3">
            <a:extLst>
              <a:ext uri="{FF2B5EF4-FFF2-40B4-BE49-F238E27FC236}">
                <a16:creationId xmlns:a16="http://schemas.microsoft.com/office/drawing/2014/main" id="{1698B93E-4B66-345B-A448-EA6A2BED0224}"/>
              </a:ext>
            </a:extLst>
          </p:cNvPr>
          <p:cNvSpPr>
            <a:spLocks noGrp="1"/>
          </p:cNvSpPr>
          <p:nvPr>
            <p:ph type="sldNum" sz="quarter" idx="12"/>
          </p:nvPr>
        </p:nvSpPr>
        <p:spPr/>
        <p:txBody>
          <a:bodyPr/>
          <a:lstStyle>
            <a:lvl1pPr>
              <a:defRPr/>
            </a:lvl1pPr>
          </a:lstStyle>
          <a:p>
            <a:pPr>
              <a:defRPr/>
            </a:pPr>
            <a:fld id="{73FE8EB5-C26E-4606-A06E-65A1A0DBFEF2}" type="slidenum">
              <a:rPr lang="en-US" altLang="zh-CN"/>
              <a:pPr>
                <a:defRPr/>
              </a:pPr>
              <a:t>‹#›</a:t>
            </a:fld>
            <a:endParaRPr lang="en-US" altLang="zh-CN"/>
          </a:p>
        </p:txBody>
      </p:sp>
    </p:spTree>
    <p:extLst>
      <p:ext uri="{BB962C8B-B14F-4D97-AF65-F5344CB8AC3E}">
        <p14:creationId xmlns:p14="http://schemas.microsoft.com/office/powerpoint/2010/main" val="2617076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lang="zh-CN" altLang="en-US"/>
              <a:t>单击此处编辑母版标题样式</a:t>
            </a:r>
            <a:endParaRPr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4">
            <a:extLst>
              <a:ext uri="{FF2B5EF4-FFF2-40B4-BE49-F238E27FC236}">
                <a16:creationId xmlns:a16="http://schemas.microsoft.com/office/drawing/2014/main" id="{53910AA3-69EC-25A6-45ED-E087E5E19BF0}"/>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60686EFF-7DBD-992A-92E7-426CF0A78C46}"/>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7CB148A5-852D-8B17-A894-9E182D4EB27A}"/>
              </a:ext>
            </a:extLst>
          </p:cNvPr>
          <p:cNvSpPr>
            <a:spLocks noGrp="1"/>
          </p:cNvSpPr>
          <p:nvPr>
            <p:ph type="sldNum" sz="quarter" idx="12"/>
          </p:nvPr>
        </p:nvSpPr>
        <p:spPr/>
        <p:txBody>
          <a:bodyPr/>
          <a:lstStyle>
            <a:lvl1pPr>
              <a:defRPr/>
            </a:lvl1pPr>
          </a:lstStyle>
          <a:p>
            <a:pPr>
              <a:defRPr/>
            </a:pPr>
            <a:fld id="{917394F1-282B-461D-9E02-DD0D0ACD84BF}" type="slidenum">
              <a:rPr lang="en-US" altLang="zh-CN"/>
              <a:pPr>
                <a:defRPr/>
              </a:pPr>
              <a:t>‹#›</a:t>
            </a:fld>
            <a:endParaRPr lang="en-US" altLang="zh-CN"/>
          </a:p>
        </p:txBody>
      </p:sp>
    </p:spTree>
    <p:extLst>
      <p:ext uri="{BB962C8B-B14F-4D97-AF65-F5344CB8AC3E}">
        <p14:creationId xmlns:p14="http://schemas.microsoft.com/office/powerpoint/2010/main" val="212902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lang="zh-CN" altLang="en-US"/>
              <a:t>单击此处编辑母版标题样式</a:t>
            </a:r>
            <a:endParaRPr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normAutofit/>
          </a:bodyPr>
          <a:lstStyle>
            <a:lvl1pPr marL="0" indent="0">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6088443" y="3274308"/>
            <a:ext cx="2590800" cy="2516489"/>
          </a:xfrm>
        </p:spPr>
        <p:txBody>
          <a:bodyPr lIns="0" tIns="0" rIns="45720"/>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DC5B7F-B9BA-60FA-72B7-75FBB5DC1986}"/>
              </a:ext>
            </a:extLst>
          </p:cNvPr>
          <p:cNvSpPr>
            <a:spLocks noGrp="1"/>
          </p:cNvSpPr>
          <p:nvPr>
            <p:ph type="dt" sz="half" idx="10"/>
          </p:nvPr>
        </p:nvSpPr>
        <p:spPr>
          <a:xfrm>
            <a:off x="6586538" y="612775"/>
            <a:ext cx="957262" cy="457200"/>
          </a:xfrm>
          <a:prstGeom prst="rect">
            <a:avLst/>
          </a:prstGeom>
        </p:spPr>
        <p:txBody>
          <a:bodyPr/>
          <a:lstStyle>
            <a:lvl1pPr eaLnBrk="1" hangingPunct="1">
              <a:defRPr/>
            </a:lvl1pPr>
          </a:lstStyle>
          <a:p>
            <a:pPr>
              <a:defRPr/>
            </a:pPr>
            <a:endParaRPr lang="en-US" altLang="zh-CN"/>
          </a:p>
        </p:txBody>
      </p:sp>
      <p:sp>
        <p:nvSpPr>
          <p:cNvPr id="6" name="页脚占位符 5">
            <a:extLst>
              <a:ext uri="{FF2B5EF4-FFF2-40B4-BE49-F238E27FC236}">
                <a16:creationId xmlns:a16="http://schemas.microsoft.com/office/drawing/2014/main" id="{6F2F4734-65F9-BE43-8169-E199E4C32A10}"/>
              </a:ext>
            </a:extLst>
          </p:cNvPr>
          <p:cNvSpPr>
            <a:spLocks noGrp="1"/>
          </p:cNvSpPr>
          <p:nvPr>
            <p:ph type="ftr" sz="quarter" idx="11"/>
          </p:nvPr>
        </p:nvSpPr>
        <p:spPr>
          <a:xfrm>
            <a:off x="5257800" y="612775"/>
            <a:ext cx="1325563" cy="457200"/>
          </a:xfrm>
          <a:prstGeom prst="rect">
            <a:avLst/>
          </a:prstGeom>
        </p:spPr>
        <p:txBody>
          <a:bodyPr/>
          <a:lstStyle>
            <a:lvl1pPr eaLnBrk="1" hangingPunct="1">
              <a:defRPr/>
            </a:lvl1pPr>
          </a:lstStyle>
          <a:p>
            <a:pPr>
              <a:defRPr/>
            </a:pPr>
            <a:endParaRPr lang="en-US" altLang="zh-CN"/>
          </a:p>
        </p:txBody>
      </p:sp>
      <p:sp>
        <p:nvSpPr>
          <p:cNvPr id="7" name="灯片编号占位符 6">
            <a:extLst>
              <a:ext uri="{FF2B5EF4-FFF2-40B4-BE49-F238E27FC236}">
                <a16:creationId xmlns:a16="http://schemas.microsoft.com/office/drawing/2014/main" id="{31CB0B9C-6401-F2EA-E408-776BEBA4A1DF}"/>
              </a:ext>
            </a:extLst>
          </p:cNvPr>
          <p:cNvSpPr>
            <a:spLocks noGrp="1"/>
          </p:cNvSpPr>
          <p:nvPr>
            <p:ph type="sldNum" sz="quarter" idx="12"/>
          </p:nvPr>
        </p:nvSpPr>
        <p:spPr/>
        <p:txBody>
          <a:bodyPr/>
          <a:lstStyle>
            <a:lvl1pPr>
              <a:defRPr/>
            </a:lvl1pPr>
          </a:lstStyle>
          <a:p>
            <a:pPr>
              <a:defRPr/>
            </a:pPr>
            <a:fld id="{061EA91D-446C-48A0-8120-02DE993B93B5}" type="slidenum">
              <a:rPr lang="en-US" altLang="zh-CN"/>
              <a:pPr>
                <a:defRPr/>
              </a:pPr>
              <a:t>‹#›</a:t>
            </a:fld>
            <a:endParaRPr lang="en-US" altLang="zh-CN"/>
          </a:p>
        </p:txBody>
      </p:sp>
    </p:spTree>
    <p:extLst>
      <p:ext uri="{BB962C8B-B14F-4D97-AF65-F5344CB8AC3E}">
        <p14:creationId xmlns:p14="http://schemas.microsoft.com/office/powerpoint/2010/main" val="4163220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矩形 27">
            <a:extLst>
              <a:ext uri="{FF2B5EF4-FFF2-40B4-BE49-F238E27FC236}">
                <a16:creationId xmlns:a16="http://schemas.microsoft.com/office/drawing/2014/main" id="{809C03CC-5E30-AA82-D226-A43F5C4FFF42}"/>
              </a:ext>
            </a:extLst>
          </p:cNvPr>
          <p:cNvSpPr/>
          <p:nvPr/>
        </p:nvSpPr>
        <p:spPr>
          <a:xfrm>
            <a:off x="0" y="366713"/>
            <a:ext cx="9144000" cy="8413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29" name="矩形 28">
            <a:extLst>
              <a:ext uri="{FF2B5EF4-FFF2-40B4-BE49-F238E27FC236}">
                <a16:creationId xmlns:a16="http://schemas.microsoft.com/office/drawing/2014/main" id="{6915D094-E77B-873F-22FA-E74199AED381}"/>
              </a:ext>
            </a:extLst>
          </p:cNvPr>
          <p:cNvSpPr/>
          <p:nvPr/>
        </p:nvSpPr>
        <p:spPr>
          <a:xfrm>
            <a:off x="0" y="0"/>
            <a:ext cx="9144000" cy="31115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0" name="矩形 29">
            <a:extLst>
              <a:ext uri="{FF2B5EF4-FFF2-40B4-BE49-F238E27FC236}">
                <a16:creationId xmlns:a16="http://schemas.microsoft.com/office/drawing/2014/main" id="{051DD565-B830-BDBA-2B74-9DF10D3FE6C2}"/>
              </a:ext>
            </a:extLst>
          </p:cNvPr>
          <p:cNvSpPr/>
          <p:nvPr/>
        </p:nvSpPr>
        <p:spPr>
          <a:xfrm>
            <a:off x="0" y="307975"/>
            <a:ext cx="9144000" cy="92075"/>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1" name="矩形 30">
            <a:extLst>
              <a:ext uri="{FF2B5EF4-FFF2-40B4-BE49-F238E27FC236}">
                <a16:creationId xmlns:a16="http://schemas.microsoft.com/office/drawing/2014/main" id="{857D65BF-C8E0-8B3D-EE8C-B998865EB319}"/>
              </a:ext>
            </a:extLst>
          </p:cNvPr>
          <p:cNvSpPr/>
          <p:nvPr/>
        </p:nvSpPr>
        <p:spPr>
          <a:xfrm flipV="1">
            <a:off x="5410200" y="360363"/>
            <a:ext cx="3733800" cy="904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2" name="矩形 31">
            <a:extLst>
              <a:ext uri="{FF2B5EF4-FFF2-40B4-BE49-F238E27FC236}">
                <a16:creationId xmlns:a16="http://schemas.microsoft.com/office/drawing/2014/main" id="{8D03BF3C-2A95-F72E-2435-EFF3FED45773}"/>
              </a:ext>
            </a:extLst>
          </p:cNvPr>
          <p:cNvSpPr/>
          <p:nvPr/>
        </p:nvSpPr>
        <p:spPr>
          <a:xfrm flipV="1">
            <a:off x="5410200" y="439738"/>
            <a:ext cx="3733800" cy="18097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3" name="圆角矩形 32">
            <a:extLst>
              <a:ext uri="{FF2B5EF4-FFF2-40B4-BE49-F238E27FC236}">
                <a16:creationId xmlns:a16="http://schemas.microsoft.com/office/drawing/2014/main" id="{1832A69E-C847-4DD3-A44C-FFDAF66056AC}"/>
              </a:ext>
            </a:extLst>
          </p:cNvPr>
          <p:cNvSpPr/>
          <p:nvPr/>
        </p:nvSpPr>
        <p:spPr bwMode="white">
          <a:xfrm>
            <a:off x="5407025" y="496888"/>
            <a:ext cx="3063875" cy="28575"/>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useBgFill="1">
        <p:nvSpPr>
          <p:cNvPr id="34" name="圆角矩形 33">
            <a:extLst>
              <a:ext uri="{FF2B5EF4-FFF2-40B4-BE49-F238E27FC236}">
                <a16:creationId xmlns:a16="http://schemas.microsoft.com/office/drawing/2014/main" id="{1433DB50-5333-2AF1-A6D6-755D8A78A6C7}"/>
              </a:ext>
            </a:extLst>
          </p:cNvPr>
          <p:cNvSpPr/>
          <p:nvPr/>
        </p:nvSpPr>
        <p:spPr bwMode="white">
          <a:xfrm>
            <a:off x="7373938" y="588963"/>
            <a:ext cx="1600200" cy="3651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5" name="矩形 34">
            <a:extLst>
              <a:ext uri="{FF2B5EF4-FFF2-40B4-BE49-F238E27FC236}">
                <a16:creationId xmlns:a16="http://schemas.microsoft.com/office/drawing/2014/main" id="{6F641D14-7370-AA09-ED04-6C0F666591DF}"/>
              </a:ext>
            </a:extLst>
          </p:cNvPr>
          <p:cNvSpPr/>
          <p:nvPr/>
        </p:nvSpPr>
        <p:spPr bwMode="invGray">
          <a:xfrm>
            <a:off x="9085263" y="-1588"/>
            <a:ext cx="57150"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6" name="矩形 35">
            <a:extLst>
              <a:ext uri="{FF2B5EF4-FFF2-40B4-BE49-F238E27FC236}">
                <a16:creationId xmlns:a16="http://schemas.microsoft.com/office/drawing/2014/main" id="{D2C700BF-80AC-95A2-3FBB-1C98247074A2}"/>
              </a:ext>
            </a:extLst>
          </p:cNvPr>
          <p:cNvSpPr/>
          <p:nvPr/>
        </p:nvSpPr>
        <p:spPr bwMode="invGray">
          <a:xfrm>
            <a:off x="9043988" y="-1588"/>
            <a:ext cx="28575" cy="620713"/>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37" name="矩形 36">
            <a:extLst>
              <a:ext uri="{FF2B5EF4-FFF2-40B4-BE49-F238E27FC236}">
                <a16:creationId xmlns:a16="http://schemas.microsoft.com/office/drawing/2014/main" id="{10D98682-D9A8-7DC6-3CF7-F4727614B068}"/>
              </a:ext>
            </a:extLst>
          </p:cNvPr>
          <p:cNvSpPr/>
          <p:nvPr/>
        </p:nvSpPr>
        <p:spPr bwMode="invGray">
          <a:xfrm>
            <a:off x="9024938" y="-1588"/>
            <a:ext cx="9525" cy="620713"/>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8" name="矩形 37">
            <a:extLst>
              <a:ext uri="{FF2B5EF4-FFF2-40B4-BE49-F238E27FC236}">
                <a16:creationId xmlns:a16="http://schemas.microsoft.com/office/drawing/2014/main" id="{A055BEE4-3C56-8D64-D951-092E35E2F566}"/>
              </a:ext>
            </a:extLst>
          </p:cNvPr>
          <p:cNvSpPr/>
          <p:nvPr/>
        </p:nvSpPr>
        <p:spPr bwMode="invGray">
          <a:xfrm>
            <a:off x="8975725" y="-1588"/>
            <a:ext cx="26988" cy="620713"/>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39" name="矩形 38">
            <a:extLst>
              <a:ext uri="{FF2B5EF4-FFF2-40B4-BE49-F238E27FC236}">
                <a16:creationId xmlns:a16="http://schemas.microsoft.com/office/drawing/2014/main" id="{E4B83C6B-590F-7DAC-6F97-2EA19FFB6304}"/>
              </a:ext>
            </a:extLst>
          </p:cNvPr>
          <p:cNvSpPr/>
          <p:nvPr/>
        </p:nvSpPr>
        <p:spPr bwMode="invGray">
          <a:xfrm>
            <a:off x="8915400" y="0"/>
            <a:ext cx="55563" cy="585788"/>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a:p>
        </p:txBody>
      </p:sp>
      <p:sp>
        <p:nvSpPr>
          <p:cNvPr id="40" name="矩形 39">
            <a:extLst>
              <a:ext uri="{FF2B5EF4-FFF2-40B4-BE49-F238E27FC236}">
                <a16:creationId xmlns:a16="http://schemas.microsoft.com/office/drawing/2014/main" id="{D111D9FF-634C-9450-FAB6-2B1D731F4D33}"/>
              </a:ext>
            </a:extLst>
          </p:cNvPr>
          <p:cNvSpPr/>
          <p:nvPr/>
        </p:nvSpPr>
        <p:spPr bwMode="invGray">
          <a:xfrm>
            <a:off x="8874125" y="0"/>
            <a:ext cx="7938" cy="585788"/>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kumimoji="0" lang="en-US" dirty="0"/>
          </a:p>
        </p:txBody>
      </p:sp>
      <p:sp>
        <p:nvSpPr>
          <p:cNvPr id="1039" name="标题占位符 21">
            <a:extLst>
              <a:ext uri="{FF2B5EF4-FFF2-40B4-BE49-F238E27FC236}">
                <a16:creationId xmlns:a16="http://schemas.microsoft.com/office/drawing/2014/main" id="{49A48437-DAA5-399A-CE3E-F8435307A532}"/>
              </a:ext>
            </a:extLst>
          </p:cNvPr>
          <p:cNvSpPr>
            <a:spLocks noGrp="1"/>
          </p:cNvSpPr>
          <p:nvPr>
            <p:ph type="title"/>
          </p:nvPr>
        </p:nvSpPr>
        <p:spPr bwMode="auto">
          <a:xfrm>
            <a:off x="457200" y="576263"/>
            <a:ext cx="82296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endParaRPr lang="en-US" altLang="zh-CN"/>
          </a:p>
        </p:txBody>
      </p:sp>
      <p:sp>
        <p:nvSpPr>
          <p:cNvPr id="1040" name="文本占位符 12">
            <a:extLst>
              <a:ext uri="{FF2B5EF4-FFF2-40B4-BE49-F238E27FC236}">
                <a16:creationId xmlns:a16="http://schemas.microsoft.com/office/drawing/2014/main" id="{D04C298D-9AD8-908F-AB72-55D9F879E3A2}"/>
              </a:ext>
            </a:extLst>
          </p:cNvPr>
          <p:cNvSpPr>
            <a:spLocks noGrp="1"/>
          </p:cNvSpPr>
          <p:nvPr>
            <p:ph type="body" idx="1"/>
          </p:nvPr>
        </p:nvSpPr>
        <p:spPr bwMode="auto">
          <a:xfrm>
            <a:off x="457200" y="1785938"/>
            <a:ext cx="8229600" cy="478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23" name="灯片编号占位符 22">
            <a:extLst>
              <a:ext uri="{FF2B5EF4-FFF2-40B4-BE49-F238E27FC236}">
                <a16:creationId xmlns:a16="http://schemas.microsoft.com/office/drawing/2014/main" id="{DFE202C3-8D7D-7F17-DB4C-8A8BA774D499}"/>
              </a:ext>
            </a:extLst>
          </p:cNvPr>
          <p:cNvSpPr>
            <a:spLocks noGrp="1"/>
          </p:cNvSpPr>
          <p:nvPr>
            <p:ph type="sldNum" sz="quarter" idx="4"/>
          </p:nvPr>
        </p:nvSpPr>
        <p:spPr>
          <a:xfrm>
            <a:off x="8174038" y="1588"/>
            <a:ext cx="762000" cy="366712"/>
          </a:xfrm>
          <a:prstGeom prst="rect">
            <a:avLst/>
          </a:prstGeom>
        </p:spPr>
        <p:txBody>
          <a:bodyPr vert="horz" wrap="square" lIns="91440" tIns="45720" rIns="91440" bIns="45720" numCol="1" anchor="b" anchorCtr="0" compatLnSpc="1">
            <a:prstTxWarp prst="textNoShape">
              <a:avLst/>
            </a:prstTxWarp>
          </a:bodyPr>
          <a:lstStyle>
            <a:lvl1pPr algn="r" eaLnBrk="1" hangingPunct="1">
              <a:defRPr kumimoji="0" sz="1800">
                <a:solidFill>
                  <a:srgbClr val="FFFFFF"/>
                </a:solidFill>
              </a:defRPr>
            </a:lvl1pPr>
          </a:lstStyle>
          <a:p>
            <a:pPr>
              <a:defRPr/>
            </a:pPr>
            <a:fld id="{CD2C6973-BD70-4D07-8EB2-5ACBA5D86375}"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340" r:id="rId1"/>
    <p:sldLayoutId id="2147484341" r:id="rId2"/>
    <p:sldLayoutId id="2147484342" r:id="rId3"/>
    <p:sldLayoutId id="2147484343" r:id="rId4"/>
    <p:sldLayoutId id="2147484339" r:id="rId5"/>
    <p:sldLayoutId id="2147484344" r:id="rId6"/>
    <p:sldLayoutId id="2147484345" r:id="rId7"/>
    <p:sldLayoutId id="2147484346" r:id="rId8"/>
    <p:sldLayoutId id="2147484347" r:id="rId9"/>
    <p:sldLayoutId id="2147484348" r:id="rId10"/>
    <p:sldLayoutId id="2147484349" r:id="rId11"/>
  </p:sldLayoutIdLst>
  <p:hf hdr="0" ftr="0" dt="0"/>
  <p:txStyles>
    <p:titleStyle>
      <a:lvl1pPr algn="l" rtl="0" eaLnBrk="0" fontAlgn="base" hangingPunct="0">
        <a:spcBef>
          <a:spcPct val="0"/>
        </a:spcBef>
        <a:spcAft>
          <a:spcPct val="0"/>
        </a:spcAft>
        <a:defRPr sz="4000" kern="12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Trebuchet MS" pitchFamily="34" charset="0"/>
          <a:ea typeface="方正姚体" pitchFamily="2" charset="-122"/>
        </a:defRPr>
      </a:lvl2pPr>
      <a:lvl3pPr algn="l" rtl="0" eaLnBrk="0" fontAlgn="base" hangingPunct="0">
        <a:spcBef>
          <a:spcPct val="0"/>
        </a:spcBef>
        <a:spcAft>
          <a:spcPct val="0"/>
        </a:spcAft>
        <a:defRPr sz="4000">
          <a:solidFill>
            <a:schemeClr val="tx2"/>
          </a:solidFill>
          <a:latin typeface="Trebuchet MS" pitchFamily="34" charset="0"/>
          <a:ea typeface="方正姚体" pitchFamily="2" charset="-122"/>
        </a:defRPr>
      </a:lvl3pPr>
      <a:lvl4pPr algn="l" rtl="0" eaLnBrk="0" fontAlgn="base" hangingPunct="0">
        <a:spcBef>
          <a:spcPct val="0"/>
        </a:spcBef>
        <a:spcAft>
          <a:spcPct val="0"/>
        </a:spcAft>
        <a:defRPr sz="4000">
          <a:solidFill>
            <a:schemeClr val="tx2"/>
          </a:solidFill>
          <a:latin typeface="Trebuchet MS" pitchFamily="34" charset="0"/>
          <a:ea typeface="方正姚体" pitchFamily="2" charset="-122"/>
        </a:defRPr>
      </a:lvl4pPr>
      <a:lvl5pPr algn="l" rtl="0" eaLnBrk="0" fontAlgn="base" hangingPunct="0">
        <a:spcBef>
          <a:spcPct val="0"/>
        </a:spcBef>
        <a:spcAft>
          <a:spcPct val="0"/>
        </a:spcAft>
        <a:defRPr sz="4000">
          <a:solidFill>
            <a:schemeClr val="tx2"/>
          </a:solidFill>
          <a:latin typeface="Trebuchet MS" pitchFamily="34" charset="0"/>
          <a:ea typeface="方正姚体" pitchFamily="2" charset="-122"/>
        </a:defRPr>
      </a:lvl5pPr>
      <a:lvl6pPr marL="457200" algn="l" rtl="0" fontAlgn="base">
        <a:spcBef>
          <a:spcPct val="0"/>
        </a:spcBef>
        <a:spcAft>
          <a:spcPct val="0"/>
        </a:spcAft>
        <a:defRPr sz="4000">
          <a:solidFill>
            <a:schemeClr val="tx2"/>
          </a:solidFill>
          <a:latin typeface="Trebuchet MS" pitchFamily="34" charset="0"/>
          <a:ea typeface="方正姚体" pitchFamily="2" charset="-122"/>
        </a:defRPr>
      </a:lvl6pPr>
      <a:lvl7pPr marL="914400" algn="l" rtl="0" fontAlgn="base">
        <a:spcBef>
          <a:spcPct val="0"/>
        </a:spcBef>
        <a:spcAft>
          <a:spcPct val="0"/>
        </a:spcAft>
        <a:defRPr sz="4000">
          <a:solidFill>
            <a:schemeClr val="tx2"/>
          </a:solidFill>
          <a:latin typeface="Trebuchet MS" pitchFamily="34" charset="0"/>
          <a:ea typeface="方正姚体" pitchFamily="2" charset="-122"/>
        </a:defRPr>
      </a:lvl7pPr>
      <a:lvl8pPr marL="1371600" algn="l" rtl="0" fontAlgn="base">
        <a:spcBef>
          <a:spcPct val="0"/>
        </a:spcBef>
        <a:spcAft>
          <a:spcPct val="0"/>
        </a:spcAft>
        <a:defRPr sz="4000">
          <a:solidFill>
            <a:schemeClr val="tx2"/>
          </a:solidFill>
          <a:latin typeface="Trebuchet MS" pitchFamily="34" charset="0"/>
          <a:ea typeface="方正姚体" pitchFamily="2" charset="-122"/>
        </a:defRPr>
      </a:lvl8pPr>
      <a:lvl9pPr marL="1828800" algn="l" rtl="0" fontAlgn="base">
        <a:spcBef>
          <a:spcPct val="0"/>
        </a:spcBef>
        <a:spcAft>
          <a:spcPct val="0"/>
        </a:spcAft>
        <a:defRPr sz="4000">
          <a:solidFill>
            <a:schemeClr val="tx2"/>
          </a:solidFill>
          <a:latin typeface="Trebuchet MS" pitchFamily="34" charset="0"/>
          <a:ea typeface="方正姚体" pitchFamily="2" charset="-122"/>
        </a:defRPr>
      </a:lvl9pPr>
    </p:titleStyle>
    <p:bodyStyle>
      <a:lvl1pPr marL="365125" indent="-255588" algn="l" rtl="0" eaLnBrk="0" fontAlgn="base" hangingPunct="0">
        <a:spcBef>
          <a:spcPts val="300"/>
        </a:spcBef>
        <a:spcAft>
          <a:spcPct val="0"/>
        </a:spcAft>
        <a:buClr>
          <a:srgbClr val="A04DA3"/>
        </a:buClr>
        <a:buFont typeface="Georgia" panose="02040502050405020303" pitchFamily="18" charset="0"/>
        <a:buChar char="•"/>
        <a:defRPr sz="2800" kern="1200">
          <a:solidFill>
            <a:schemeClr val="tx1"/>
          </a:solidFill>
          <a:latin typeface="+mn-lt"/>
          <a:ea typeface="+mn-ea"/>
          <a:cs typeface="+mn-cs"/>
        </a:defRPr>
      </a:lvl1pPr>
      <a:lvl2pPr marL="657225" indent="-246063" algn="l" rtl="0" eaLnBrk="0" fontAlgn="base" hangingPunct="0">
        <a:spcBef>
          <a:spcPts val="300"/>
        </a:spcBef>
        <a:spcAft>
          <a:spcPct val="0"/>
        </a:spcAft>
        <a:buClr>
          <a:schemeClr val="accent2"/>
        </a:buClr>
        <a:buFont typeface="Georgia" panose="02040502050405020303" pitchFamily="18" charset="0"/>
        <a:buChar char="▫"/>
        <a:defRPr sz="2600" kern="1200">
          <a:solidFill>
            <a:schemeClr val="accent1"/>
          </a:solidFill>
          <a:latin typeface="+mn-lt"/>
          <a:ea typeface="+mn-ea"/>
          <a:cs typeface="+mn-cs"/>
        </a:defRPr>
      </a:lvl2pPr>
      <a:lvl3pPr marL="922338" indent="-219075" algn="l" rtl="0" eaLnBrk="0" fontAlgn="base" hangingPunct="0">
        <a:spcBef>
          <a:spcPts val="300"/>
        </a:spcBef>
        <a:spcAft>
          <a:spcPct val="0"/>
        </a:spcAft>
        <a:buClr>
          <a:schemeClr val="accent1"/>
        </a:buClr>
        <a:buFont typeface="Wingdings 2" panose="05020102010507070707" pitchFamily="18" charset="2"/>
        <a:buChar char=""/>
        <a:defRPr sz="2400" kern="1200">
          <a:solidFill>
            <a:schemeClr val="accent1"/>
          </a:solidFill>
          <a:latin typeface="+mn-lt"/>
          <a:ea typeface="+mn-ea"/>
          <a:cs typeface="+mn-cs"/>
        </a:defRPr>
      </a:lvl3pPr>
      <a:lvl4pPr marL="1179513" indent="-200025" algn="l" rtl="0" eaLnBrk="0" fontAlgn="base" hangingPunct="0">
        <a:spcBef>
          <a:spcPts val="300"/>
        </a:spcBef>
        <a:spcAft>
          <a:spcPct val="0"/>
        </a:spcAft>
        <a:buClr>
          <a:schemeClr val="accent1"/>
        </a:buClr>
        <a:buFont typeface="Wingdings 2" panose="05020102010507070707" pitchFamily="18" charset="2"/>
        <a:buChar char=""/>
        <a:defRPr sz="2200" kern="1200">
          <a:solidFill>
            <a:schemeClr val="accent1"/>
          </a:solidFill>
          <a:latin typeface="+mn-lt"/>
          <a:ea typeface="+mn-ea"/>
          <a:cs typeface="+mn-cs"/>
        </a:defRPr>
      </a:lvl4pPr>
      <a:lvl5pPr marL="1389063" indent="-182563" algn="l" rtl="0" eaLnBrk="0" fontAlgn="base" hangingPunct="0">
        <a:spcBef>
          <a:spcPts val="300"/>
        </a:spcBef>
        <a:spcAft>
          <a:spcPct val="0"/>
        </a:spcAft>
        <a:buClr>
          <a:srgbClr val="A04DA3"/>
        </a:buClr>
        <a:buFont typeface="Georgia" panose="02040502050405020303" pitchFamily="18" charset="0"/>
        <a:buChar char="▫"/>
        <a:defRPr sz="2000" kern="1200">
          <a:solidFill>
            <a:srgbClr val="A04DA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7F5ECD7D-2601-7AC5-FECB-1E30F589703C}"/>
              </a:ext>
            </a:extLst>
          </p:cNvPr>
          <p:cNvSpPr>
            <a:spLocks noGrp="1"/>
          </p:cNvSpPr>
          <p:nvPr>
            <p:ph type="ctrTitle"/>
          </p:nvPr>
        </p:nvSpPr>
        <p:spPr>
          <a:xfrm>
            <a:off x="457200" y="2205038"/>
            <a:ext cx="8458200" cy="1470025"/>
          </a:xfrm>
        </p:spPr>
        <p:txBody>
          <a:bodyPr/>
          <a:lstStyle/>
          <a:p>
            <a:pPr eaLnBrk="1" hangingPunct="1"/>
            <a:r>
              <a:rPr lang="zh-CN" altLang="zh-CN">
                <a:solidFill>
                  <a:srgbClr val="FFFF00"/>
                </a:solidFill>
              </a:rPr>
              <a:t>第</a:t>
            </a:r>
            <a:r>
              <a:rPr lang="zh-CN" altLang="en-US">
                <a:solidFill>
                  <a:srgbClr val="FFFF00"/>
                </a:solidFill>
              </a:rPr>
              <a:t>十</a:t>
            </a:r>
            <a:r>
              <a:rPr lang="zh-CN" altLang="zh-CN">
                <a:solidFill>
                  <a:srgbClr val="FFFF00"/>
                </a:solidFill>
              </a:rPr>
              <a:t>章</a:t>
            </a:r>
            <a:r>
              <a:rPr lang="en-US" altLang="zh-CN">
                <a:solidFill>
                  <a:srgbClr val="FFFF00"/>
                </a:solidFill>
              </a:rPr>
              <a:t> </a:t>
            </a:r>
            <a:r>
              <a:rPr lang="zh-CN" altLang="en-US">
                <a:solidFill>
                  <a:srgbClr val="FFFF00"/>
                </a:solidFill>
              </a:rPr>
              <a:t>泛型程序设计</a:t>
            </a:r>
            <a:br>
              <a:rPr lang="en-US" altLang="zh-CN">
                <a:solidFill>
                  <a:srgbClr val="FFFF00"/>
                </a:solidFill>
              </a:rPr>
            </a:br>
            <a:r>
              <a:rPr lang="en-US" altLang="zh-CN">
                <a:solidFill>
                  <a:srgbClr val="FFFF00"/>
                </a:solidFill>
              </a:rPr>
              <a:t>           </a:t>
            </a:r>
            <a:r>
              <a:rPr lang="zh-CN" altLang="en-US">
                <a:solidFill>
                  <a:srgbClr val="FFFF00"/>
                </a:solidFill>
              </a:rPr>
              <a:t>与</a:t>
            </a:r>
            <a:r>
              <a:rPr lang="en-US" altLang="zh-CN">
                <a:solidFill>
                  <a:srgbClr val="FFFF00"/>
                </a:solidFill>
              </a:rPr>
              <a:t>C++</a:t>
            </a:r>
            <a:r>
              <a:rPr lang="zh-CN" altLang="en-US">
                <a:solidFill>
                  <a:srgbClr val="FFFF00"/>
                </a:solidFill>
              </a:rPr>
              <a:t>标准模板库</a:t>
            </a:r>
          </a:p>
        </p:txBody>
      </p:sp>
      <p:sp>
        <p:nvSpPr>
          <p:cNvPr id="14339" name="副标题 2">
            <a:extLst>
              <a:ext uri="{FF2B5EF4-FFF2-40B4-BE49-F238E27FC236}">
                <a16:creationId xmlns:a16="http://schemas.microsoft.com/office/drawing/2014/main" id="{957D95FF-F349-C362-CF0A-8E5486FE198E}"/>
              </a:ext>
            </a:extLst>
          </p:cNvPr>
          <p:cNvSpPr>
            <a:spLocks noGrp="1"/>
          </p:cNvSpPr>
          <p:nvPr>
            <p:ph type="subTitle" idx="1"/>
          </p:nvPr>
        </p:nvSpPr>
        <p:spPr>
          <a:xfrm>
            <a:off x="457200" y="3900488"/>
            <a:ext cx="4953000" cy="1752600"/>
          </a:xfrm>
        </p:spPr>
        <p:txBody>
          <a:bodyPr/>
          <a:lstStyle/>
          <a:p>
            <a:pPr marL="63500"/>
            <a:endParaRPr lang="zh-CN" altLang="en-US"/>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387E0789-B301-8E6F-FE5A-1067BA7A3933}"/>
              </a:ext>
            </a:extLst>
          </p:cNvPr>
          <p:cNvSpPr>
            <a:spLocks noGrp="1"/>
          </p:cNvSpPr>
          <p:nvPr>
            <p:ph type="title"/>
          </p:nvPr>
        </p:nvSpPr>
        <p:spPr/>
        <p:txBody>
          <a:bodyPr/>
          <a:lstStyle/>
          <a:p>
            <a:pPr eaLnBrk="1" hangingPunct="1"/>
            <a:r>
              <a:rPr lang="zh-CN" altLang="en-US"/>
              <a:t>迭代器支持的操作</a:t>
            </a:r>
          </a:p>
        </p:txBody>
      </p:sp>
      <p:sp>
        <p:nvSpPr>
          <p:cNvPr id="26627" name="内容占位符 2">
            <a:extLst>
              <a:ext uri="{FF2B5EF4-FFF2-40B4-BE49-F238E27FC236}">
                <a16:creationId xmlns:a16="http://schemas.microsoft.com/office/drawing/2014/main" id="{89452FDC-5E03-0604-C947-CA06187703C9}"/>
              </a:ext>
            </a:extLst>
          </p:cNvPr>
          <p:cNvSpPr>
            <a:spLocks noGrp="1"/>
          </p:cNvSpPr>
          <p:nvPr>
            <p:ph idx="1"/>
          </p:nvPr>
        </p:nvSpPr>
        <p:spPr>
          <a:xfrm>
            <a:off x="457200" y="1643063"/>
            <a:ext cx="8229600" cy="4787900"/>
          </a:xfrm>
        </p:spPr>
        <p:txBody>
          <a:bodyPr/>
          <a:lstStyle/>
          <a:p>
            <a:pPr eaLnBrk="1" hangingPunct="1"/>
            <a:r>
              <a:rPr lang="zh-CN" altLang="en-US" sz="2400" dirty="0"/>
              <a:t>迭代器是泛化的指针，提供了类似指针的操作（诸如</a:t>
            </a:r>
            <a:r>
              <a:rPr lang="en-US" altLang="zh-CN" sz="2400" dirty="0"/>
              <a:t>++</a:t>
            </a:r>
            <a:r>
              <a:rPr lang="zh-CN" altLang="en-US" sz="2400" dirty="0"/>
              <a:t>、</a:t>
            </a:r>
            <a:r>
              <a:rPr lang="en-US" altLang="zh-CN" sz="2400" dirty="0"/>
              <a:t>*</a:t>
            </a:r>
            <a:r>
              <a:rPr lang="zh-CN" altLang="en-US" sz="2400" dirty="0"/>
              <a:t>、</a:t>
            </a:r>
            <a:r>
              <a:rPr lang="en-US" altLang="zh-CN" sz="2400" dirty="0"/>
              <a:t>-&gt;</a:t>
            </a:r>
            <a:r>
              <a:rPr lang="zh-CN" altLang="en-US" sz="2400" dirty="0"/>
              <a:t>运算符）</a:t>
            </a:r>
            <a:endParaRPr lang="en-US" altLang="zh-CN" sz="2400" dirty="0"/>
          </a:p>
          <a:p>
            <a:pPr eaLnBrk="1" hangingPunct="1"/>
            <a:r>
              <a:rPr lang="zh-CN" altLang="en-US" sz="2400" dirty="0"/>
              <a:t>输入迭代器</a:t>
            </a:r>
          </a:p>
          <a:p>
            <a:pPr lvl="1" eaLnBrk="1" hangingPunct="1"/>
            <a:r>
              <a:rPr lang="zh-CN" altLang="en-US" sz="2000" dirty="0"/>
              <a:t>可以用来从序列中读取数据，如输入流迭代器</a:t>
            </a:r>
          </a:p>
          <a:p>
            <a:pPr eaLnBrk="1" hangingPunct="1"/>
            <a:r>
              <a:rPr lang="zh-CN" altLang="en-US" sz="2400" dirty="0"/>
              <a:t>输出迭代器</a:t>
            </a:r>
          </a:p>
          <a:p>
            <a:pPr lvl="1" eaLnBrk="1" hangingPunct="1"/>
            <a:r>
              <a:rPr lang="zh-CN" altLang="en-US" sz="2000" dirty="0"/>
              <a:t>允许向序列中写入数据，如输出流迭代器</a:t>
            </a:r>
          </a:p>
          <a:p>
            <a:pPr eaLnBrk="1" hangingPunct="1"/>
            <a:r>
              <a:rPr lang="zh-CN" altLang="en-US" sz="2400" dirty="0"/>
              <a:t>前向迭代器</a:t>
            </a:r>
          </a:p>
          <a:p>
            <a:pPr lvl="1" eaLnBrk="1" hangingPunct="1"/>
            <a:r>
              <a:rPr lang="zh-CN" altLang="en-US" sz="2000" dirty="0"/>
              <a:t>既是输入迭代器又是输出迭代器，并且可以对序列进行单向的遍历</a:t>
            </a:r>
          </a:p>
          <a:p>
            <a:pPr eaLnBrk="1" hangingPunct="1"/>
            <a:r>
              <a:rPr lang="zh-CN" altLang="en-US" sz="2400" dirty="0"/>
              <a:t>双向迭代器</a:t>
            </a:r>
          </a:p>
          <a:p>
            <a:pPr lvl="1" eaLnBrk="1" hangingPunct="1"/>
            <a:r>
              <a:rPr lang="zh-CN" altLang="en-US" sz="2000" dirty="0"/>
              <a:t>与前向迭代器相似，但是在两个方向上都可以对数据遍历</a:t>
            </a:r>
          </a:p>
          <a:p>
            <a:pPr eaLnBrk="1" hangingPunct="1"/>
            <a:r>
              <a:rPr lang="zh-CN" altLang="en-US" sz="2400" dirty="0"/>
              <a:t>随机访问迭代器</a:t>
            </a:r>
          </a:p>
          <a:p>
            <a:pPr lvl="1" eaLnBrk="1" hangingPunct="1"/>
            <a:r>
              <a:rPr lang="zh-CN" altLang="en-US" sz="2000" dirty="0"/>
              <a:t>也是双向迭代器，但能够在序列中的任意两个位置之间进行跳转，如指针、使用</a:t>
            </a:r>
            <a:r>
              <a:rPr lang="en-US" altLang="zh-CN" sz="2000" dirty="0"/>
              <a:t>vector</a:t>
            </a:r>
            <a:r>
              <a:rPr lang="zh-CN" altLang="en-US" sz="2000" dirty="0"/>
              <a:t>的</a:t>
            </a:r>
            <a:r>
              <a:rPr lang="en-US" altLang="zh-CN" sz="2000" dirty="0"/>
              <a:t>begin()</a:t>
            </a:r>
            <a:r>
              <a:rPr lang="zh-CN" altLang="en-US" sz="2000" dirty="0"/>
              <a:t>、</a:t>
            </a:r>
            <a:r>
              <a:rPr lang="en-US" altLang="zh-CN" sz="2000" dirty="0"/>
              <a:t>end()</a:t>
            </a:r>
            <a:r>
              <a:rPr lang="zh-CN" altLang="en-US" sz="2000" dirty="0"/>
              <a:t>函数得到的迭代器</a:t>
            </a:r>
          </a:p>
        </p:txBody>
      </p:sp>
      <p:sp>
        <p:nvSpPr>
          <p:cNvPr id="26628" name="灯片编号占位符 3">
            <a:extLst>
              <a:ext uri="{FF2B5EF4-FFF2-40B4-BE49-F238E27FC236}">
                <a16:creationId xmlns:a16="http://schemas.microsoft.com/office/drawing/2014/main" id="{D023D6A7-0F72-C548-6561-80C33C35188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F125675-2A4B-4144-90F5-D22721136B0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66C93FA-5FA5-2403-8F2B-29E1E33DE3F8}"/>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10.2.2 </a:t>
            </a:r>
            <a:r>
              <a:rPr lang="zh-CN" altLang="en-US" sz="2800" dirty="0">
                <a:solidFill>
                  <a:schemeClr val="bg1"/>
                </a:solidFill>
                <a:latin typeface="+mj-ea"/>
                <a:ea typeface="+mj-ea"/>
              </a:rPr>
              <a:t>迭代器的分类</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标题 1">
            <a:extLst>
              <a:ext uri="{FF2B5EF4-FFF2-40B4-BE49-F238E27FC236}">
                <a16:creationId xmlns:a16="http://schemas.microsoft.com/office/drawing/2014/main" id="{BEA68036-1087-5CBB-9679-01173C19EFEA}"/>
              </a:ext>
            </a:extLst>
          </p:cNvPr>
          <p:cNvSpPr>
            <a:spLocks noGrp="1"/>
          </p:cNvSpPr>
          <p:nvPr>
            <p:ph type="title"/>
          </p:nvPr>
        </p:nvSpPr>
        <p:spPr/>
        <p:txBody>
          <a:bodyPr/>
          <a:lstStyle/>
          <a:p>
            <a:pPr eaLnBrk="1" hangingPunct="1"/>
            <a:r>
              <a:rPr lang="en-US" altLang="zh-CN"/>
              <a:t>10.10 </a:t>
            </a:r>
            <a:r>
              <a:rPr lang="zh-CN" altLang="en-US"/>
              <a:t>小结</a:t>
            </a:r>
          </a:p>
        </p:txBody>
      </p:sp>
      <p:sp>
        <p:nvSpPr>
          <p:cNvPr id="118787" name="内容占位符 2">
            <a:extLst>
              <a:ext uri="{FF2B5EF4-FFF2-40B4-BE49-F238E27FC236}">
                <a16:creationId xmlns:a16="http://schemas.microsoft.com/office/drawing/2014/main" id="{B650BFF6-F9A9-D7EC-80D8-CDB88A96DFF3}"/>
              </a:ext>
            </a:extLst>
          </p:cNvPr>
          <p:cNvSpPr>
            <a:spLocks noGrp="1"/>
          </p:cNvSpPr>
          <p:nvPr>
            <p:ph idx="1"/>
          </p:nvPr>
        </p:nvSpPr>
        <p:spPr/>
        <p:txBody>
          <a:bodyPr/>
          <a:lstStyle/>
          <a:p>
            <a:pPr eaLnBrk="1" hangingPunct="1"/>
            <a:r>
              <a:rPr lang="zh-CN" altLang="en-US" dirty="0"/>
              <a:t>主要内容</a:t>
            </a:r>
          </a:p>
          <a:p>
            <a:pPr lvl="1" eaLnBrk="1" hangingPunct="1"/>
            <a:r>
              <a:rPr lang="zh-CN" altLang="en-US" sz="2400" dirty="0"/>
              <a:t>泛型程序设计、与标准模板库有关的概念和术语、迭代器、容器、函数对象、算法、</a:t>
            </a:r>
          </a:p>
          <a:p>
            <a:pPr eaLnBrk="1" hangingPunct="1"/>
            <a:r>
              <a:rPr lang="zh-CN" altLang="en-US" dirty="0"/>
              <a:t>达到的目标</a:t>
            </a:r>
          </a:p>
          <a:p>
            <a:pPr lvl="1" eaLnBrk="1" hangingPunct="1"/>
            <a:r>
              <a:rPr lang="zh-CN" altLang="en-US" sz="2400" dirty="0"/>
              <a:t>初步了解泛型程序设计的概念，学会</a:t>
            </a:r>
            <a:r>
              <a:rPr lang="en-US" altLang="zh-CN" sz="2400" dirty="0"/>
              <a:t>C++</a:t>
            </a:r>
            <a:r>
              <a:rPr lang="zh-CN" altLang="en-US" sz="2400" dirty="0"/>
              <a:t>标准模板库（</a:t>
            </a:r>
            <a:r>
              <a:rPr lang="en-US" altLang="zh-CN" sz="2400" dirty="0"/>
              <a:t>STL</a:t>
            </a:r>
            <a:r>
              <a:rPr lang="zh-CN" altLang="en-US" sz="2400" dirty="0"/>
              <a:t>）的使用方法</a:t>
            </a:r>
            <a:endParaRPr lang="en-US" altLang="zh-CN" sz="2400" dirty="0"/>
          </a:p>
          <a:p>
            <a:pPr eaLnBrk="1" hangingPunct="1"/>
            <a:r>
              <a:rPr lang="zh-CN" altLang="en-US" sz="2600" dirty="0"/>
              <a:t>作业</a:t>
            </a:r>
            <a:endParaRPr lang="en-US" altLang="zh-CN" sz="2600" dirty="0"/>
          </a:p>
          <a:p>
            <a:pPr lvl="1" eaLnBrk="1" hangingPunct="1"/>
            <a:r>
              <a:rPr lang="en-US" altLang="zh-CN" sz="2400" dirty="0"/>
              <a:t>10.1-4</a:t>
            </a:r>
            <a:endParaRPr lang="zh-CN" altLang="en-US" sz="2400" dirty="0"/>
          </a:p>
        </p:txBody>
      </p:sp>
      <p:sp>
        <p:nvSpPr>
          <p:cNvPr id="118788" name="灯片编号占位符 3">
            <a:extLst>
              <a:ext uri="{FF2B5EF4-FFF2-40B4-BE49-F238E27FC236}">
                <a16:creationId xmlns:a16="http://schemas.microsoft.com/office/drawing/2014/main" id="{FF1CE2C0-B8CB-8A5B-B978-7C3CA6E93F7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0F194D1-76A4-45C1-B6E3-D3253B6A70A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100</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19EB65-230F-3712-9527-D463C25CFF59}"/>
              </a:ext>
            </a:extLst>
          </p:cNvPr>
          <p:cNvSpPr>
            <a:spLocks noGrp="1"/>
          </p:cNvSpPr>
          <p:nvPr>
            <p:ph type="title"/>
          </p:nvPr>
        </p:nvSpPr>
        <p:spPr/>
        <p:txBody>
          <a:bodyPr/>
          <a:lstStyle/>
          <a:p>
            <a:endParaRPr lang="zh-CN" altLang="en-US"/>
          </a:p>
        </p:txBody>
      </p:sp>
      <p:pic>
        <p:nvPicPr>
          <p:cNvPr id="6" name="内容占位符 5">
            <a:extLst>
              <a:ext uri="{FF2B5EF4-FFF2-40B4-BE49-F238E27FC236}">
                <a16:creationId xmlns:a16="http://schemas.microsoft.com/office/drawing/2014/main" id="{DD3257E0-070D-64B4-4C40-D2145B5A4C2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rot="10800000">
            <a:off x="1381314" y="1785938"/>
            <a:ext cx="6381372" cy="4787900"/>
          </a:xfrm>
        </p:spPr>
      </p:pic>
      <p:sp>
        <p:nvSpPr>
          <p:cNvPr id="4" name="灯片编号占位符 3">
            <a:extLst>
              <a:ext uri="{FF2B5EF4-FFF2-40B4-BE49-F238E27FC236}">
                <a16:creationId xmlns:a16="http://schemas.microsoft.com/office/drawing/2014/main" id="{B849D58A-2D6A-043A-41B5-CE0CC837DEB4}"/>
              </a:ext>
            </a:extLst>
          </p:cNvPr>
          <p:cNvSpPr>
            <a:spLocks noGrp="1"/>
          </p:cNvSpPr>
          <p:nvPr>
            <p:ph type="sldNum" sz="quarter" idx="12"/>
          </p:nvPr>
        </p:nvSpPr>
        <p:spPr/>
        <p:txBody>
          <a:bodyPr/>
          <a:lstStyle/>
          <a:p>
            <a:pPr>
              <a:defRPr/>
            </a:pPr>
            <a:fld id="{6A23AFD9-F647-4760-BA6F-1BCFC58C1545}" type="slidenum">
              <a:rPr lang="en-US" altLang="zh-CN" smtClean="0"/>
              <a:pPr>
                <a:defRPr/>
              </a:pPr>
              <a:t>101</a:t>
            </a:fld>
            <a:endParaRPr lang="en-US" altLang="zh-CN"/>
          </a:p>
        </p:txBody>
      </p:sp>
    </p:spTree>
    <p:extLst>
      <p:ext uri="{BB962C8B-B14F-4D97-AF65-F5344CB8AC3E}">
        <p14:creationId xmlns:p14="http://schemas.microsoft.com/office/powerpoint/2010/main" val="2296183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1AE38E20-6604-8E40-DA57-03006D37B3C8}"/>
              </a:ext>
            </a:extLst>
          </p:cNvPr>
          <p:cNvSpPr>
            <a:spLocks noGrp="1"/>
          </p:cNvSpPr>
          <p:nvPr>
            <p:ph type="title"/>
          </p:nvPr>
        </p:nvSpPr>
        <p:spPr/>
        <p:txBody>
          <a:bodyPr/>
          <a:lstStyle/>
          <a:p>
            <a:pPr eaLnBrk="1" hangingPunct="1"/>
            <a:r>
              <a:rPr lang="en-US" altLang="zh-CN"/>
              <a:t>10.2.3 </a:t>
            </a:r>
            <a:r>
              <a:rPr lang="zh-CN" altLang="en-US"/>
              <a:t>迭代器的区间</a:t>
            </a:r>
          </a:p>
        </p:txBody>
      </p:sp>
      <p:sp>
        <p:nvSpPr>
          <p:cNvPr id="27651" name="内容占位符 2">
            <a:extLst>
              <a:ext uri="{FF2B5EF4-FFF2-40B4-BE49-F238E27FC236}">
                <a16:creationId xmlns:a16="http://schemas.microsoft.com/office/drawing/2014/main" id="{49BC1769-6496-DA9D-D00D-C01629E1B945}"/>
              </a:ext>
            </a:extLst>
          </p:cNvPr>
          <p:cNvSpPr>
            <a:spLocks noGrp="1"/>
          </p:cNvSpPr>
          <p:nvPr>
            <p:ph idx="1"/>
          </p:nvPr>
        </p:nvSpPr>
        <p:spPr/>
        <p:txBody>
          <a:bodyPr/>
          <a:lstStyle/>
          <a:p>
            <a:pPr eaLnBrk="1" hangingPunct="1">
              <a:lnSpc>
                <a:spcPct val="150000"/>
              </a:lnSpc>
            </a:pPr>
            <a:r>
              <a:rPr lang="zh-CN" altLang="en-US" dirty="0"/>
              <a:t>两个迭代器表示一个区间：</a:t>
            </a:r>
            <a:r>
              <a:rPr lang="en-US" altLang="zh-CN" dirty="0"/>
              <a:t>[p1, p2)</a:t>
            </a:r>
          </a:p>
          <a:p>
            <a:pPr eaLnBrk="1" hangingPunct="1">
              <a:lnSpc>
                <a:spcPct val="150000"/>
              </a:lnSpc>
            </a:pPr>
            <a:r>
              <a:rPr lang="en-US" altLang="zh-CN" dirty="0"/>
              <a:t>STL</a:t>
            </a:r>
            <a:r>
              <a:rPr lang="zh-CN" altLang="en-US" dirty="0"/>
              <a:t>算法常以迭代器的区间作为输入，传递输入数据</a:t>
            </a:r>
            <a:endParaRPr lang="en-US" altLang="zh-CN" dirty="0"/>
          </a:p>
          <a:p>
            <a:pPr eaLnBrk="1" hangingPunct="1">
              <a:lnSpc>
                <a:spcPct val="150000"/>
              </a:lnSpc>
            </a:pPr>
            <a:r>
              <a:rPr lang="zh-CN" altLang="en-US" dirty="0"/>
              <a:t>合法的区间</a:t>
            </a:r>
            <a:endParaRPr lang="en-US" altLang="zh-CN" dirty="0"/>
          </a:p>
          <a:p>
            <a:pPr lvl="1" eaLnBrk="1" hangingPunct="1">
              <a:lnSpc>
                <a:spcPct val="150000"/>
              </a:lnSpc>
            </a:pPr>
            <a:r>
              <a:rPr lang="en-US" altLang="zh-CN" dirty="0"/>
              <a:t>p1</a:t>
            </a:r>
            <a:r>
              <a:rPr lang="zh-CN" altLang="en-US" dirty="0"/>
              <a:t>经过</a:t>
            </a:r>
            <a:r>
              <a:rPr lang="en-US" altLang="zh-CN" dirty="0"/>
              <a:t>n</a:t>
            </a:r>
            <a:r>
              <a:rPr lang="zh-CN" altLang="en-US" dirty="0"/>
              <a:t>次</a:t>
            </a:r>
            <a:r>
              <a:rPr lang="en-US" altLang="zh-CN" dirty="0"/>
              <a:t>(n &gt; 0)</a:t>
            </a:r>
            <a:r>
              <a:rPr lang="zh-CN" altLang="en-US" dirty="0"/>
              <a:t>自增</a:t>
            </a:r>
            <a:r>
              <a:rPr lang="en-US" altLang="zh-CN" dirty="0"/>
              <a:t>(++)</a:t>
            </a:r>
            <a:r>
              <a:rPr lang="zh-CN" altLang="en-US" dirty="0"/>
              <a:t>操作后满足</a:t>
            </a:r>
            <a:r>
              <a:rPr lang="en-US" altLang="zh-CN" dirty="0"/>
              <a:t>p1 == p2</a:t>
            </a:r>
          </a:p>
          <a:p>
            <a:pPr eaLnBrk="1" hangingPunct="1">
              <a:lnSpc>
                <a:spcPct val="150000"/>
              </a:lnSpc>
            </a:pPr>
            <a:r>
              <a:rPr lang="zh-CN" altLang="en-US" dirty="0"/>
              <a:t>区间包含</a:t>
            </a:r>
            <a:r>
              <a:rPr lang="en-US" altLang="zh-CN" dirty="0"/>
              <a:t>p1</a:t>
            </a:r>
            <a:r>
              <a:rPr lang="zh-CN" altLang="en-US" dirty="0"/>
              <a:t>，但不包含</a:t>
            </a:r>
            <a:r>
              <a:rPr lang="en-US" altLang="zh-CN" dirty="0"/>
              <a:t>p2</a:t>
            </a:r>
            <a:endParaRPr lang="zh-CN" altLang="en-US" dirty="0"/>
          </a:p>
        </p:txBody>
      </p:sp>
      <p:sp>
        <p:nvSpPr>
          <p:cNvPr id="27652" name="灯片编号占位符 3">
            <a:extLst>
              <a:ext uri="{FF2B5EF4-FFF2-40B4-BE49-F238E27FC236}">
                <a16:creationId xmlns:a16="http://schemas.microsoft.com/office/drawing/2014/main" id="{533C2FBC-265F-CAFB-7800-BF145F515D4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3C535BA-9273-407E-ABF5-77A1D11FBDB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C23B7B3-EE4B-9DDD-EA2A-E01A374059FE}"/>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a:t>
            </a:r>
            <a:endParaRPr kumimoji="0" lang="zh-CN" altLang="en-US" sz="2800" dirty="0">
              <a:solidFill>
                <a:schemeClr val="bg1"/>
              </a:solidFill>
              <a:latin typeface="+mj-ea"/>
              <a:ea typeface="+mj-ea"/>
              <a:cs typeface="+mj-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2BD0B7E-0F4A-39D4-8BDA-B9AC2C2D61F0}"/>
              </a:ext>
            </a:extLst>
          </p:cNvPr>
          <p:cNvSpPr>
            <a:spLocks noGrp="1"/>
          </p:cNvSpPr>
          <p:nvPr>
            <p:ph type="title"/>
          </p:nvPr>
        </p:nvSpPr>
        <p:spPr>
          <a:xfrm>
            <a:off x="457200" y="477838"/>
            <a:ext cx="8229600" cy="1066800"/>
          </a:xfrm>
        </p:spPr>
        <p:txBody>
          <a:bodyPr/>
          <a:lstStyle/>
          <a:p>
            <a:pPr eaLnBrk="1" hangingPunct="1"/>
            <a:r>
              <a:rPr lang="zh-CN" altLang="en-US"/>
              <a:t>例</a:t>
            </a:r>
            <a:r>
              <a:rPr lang="en-US" altLang="zh-CN"/>
              <a:t>10-3 </a:t>
            </a:r>
            <a:r>
              <a:rPr lang="zh-CN" altLang="en-US"/>
              <a:t>综合运用几种迭代器的示例</a:t>
            </a:r>
          </a:p>
        </p:txBody>
      </p:sp>
      <p:sp>
        <p:nvSpPr>
          <p:cNvPr id="28675" name="内容占位符 2">
            <a:extLst>
              <a:ext uri="{FF2B5EF4-FFF2-40B4-BE49-F238E27FC236}">
                <a16:creationId xmlns:a16="http://schemas.microsoft.com/office/drawing/2014/main" id="{678FE25F-0E7B-3135-D65C-18CD723E3585}"/>
              </a:ext>
            </a:extLst>
          </p:cNvPr>
          <p:cNvSpPr>
            <a:spLocks noGrp="1"/>
          </p:cNvSpPr>
          <p:nvPr>
            <p:ph idx="1"/>
          </p:nvPr>
        </p:nvSpPr>
        <p:spPr>
          <a:xfrm>
            <a:off x="107950" y="1449388"/>
            <a:ext cx="8928100" cy="5373687"/>
          </a:xfrm>
          <a:solidFill>
            <a:srgbClr val="85FFFF"/>
          </a:solidFill>
        </p:spPr>
        <p:txBody>
          <a:bodyPr/>
          <a:lstStyle/>
          <a:p>
            <a:pPr eaLnBrk="1" hangingPunct="1">
              <a:buFont typeface="Georgia" panose="02040502050405020303" pitchFamily="18" charset="0"/>
              <a:buNone/>
            </a:pPr>
            <a:r>
              <a:rPr lang="en-US" altLang="zh-CN" sz="1700">
                <a:latin typeface="Consolas" panose="020B0609020204030204" pitchFamily="49" charset="0"/>
              </a:rPr>
              <a:t>//10_3.cpp</a:t>
            </a:r>
          </a:p>
          <a:p>
            <a:pPr eaLnBrk="1" hangingPunct="1">
              <a:buFont typeface="Georgia" panose="02040502050405020303" pitchFamily="18" charset="0"/>
              <a:buNone/>
            </a:pPr>
            <a:r>
              <a:rPr lang="en-US" altLang="zh-CN" sz="1700">
                <a:latin typeface="Consolas" panose="020B0609020204030204" pitchFamily="49" charset="0"/>
              </a:rPr>
              <a:t>#include &lt;algorithm&gt;</a:t>
            </a:r>
          </a:p>
          <a:p>
            <a:pPr eaLnBrk="1" hangingPunct="1">
              <a:buFont typeface="Georgia" panose="02040502050405020303" pitchFamily="18" charset="0"/>
              <a:buNone/>
            </a:pPr>
            <a:r>
              <a:rPr lang="en-US" altLang="zh-CN" sz="1700">
                <a:latin typeface="Consolas" panose="020B0609020204030204" pitchFamily="49" charset="0"/>
              </a:rPr>
              <a:t>#include &lt;iterator&gt;</a:t>
            </a:r>
          </a:p>
          <a:p>
            <a:pPr eaLnBrk="1" hangingPunct="1">
              <a:buFont typeface="Georgia" panose="02040502050405020303" pitchFamily="18" charset="0"/>
              <a:buNone/>
            </a:pPr>
            <a:r>
              <a:rPr lang="en-US" altLang="zh-CN" sz="1700">
                <a:latin typeface="Consolas" panose="020B0609020204030204" pitchFamily="49" charset="0"/>
              </a:rPr>
              <a:t>#include &lt;vector&gt;</a:t>
            </a:r>
          </a:p>
          <a:p>
            <a:pPr eaLnBrk="1" hangingPunct="1">
              <a:buFont typeface="Georgia" panose="02040502050405020303" pitchFamily="18" charset="0"/>
              <a:buNone/>
            </a:pPr>
            <a:r>
              <a:rPr lang="en-US" altLang="zh-CN" sz="1700">
                <a:latin typeface="Consolas" panose="020B0609020204030204" pitchFamily="49" charset="0"/>
              </a:rPr>
              <a:t>#include &lt;iostream&gt;</a:t>
            </a:r>
          </a:p>
          <a:p>
            <a:pPr eaLnBrk="1" hangingPunct="1">
              <a:buFont typeface="Georgia" panose="02040502050405020303" pitchFamily="18" charset="0"/>
              <a:buNone/>
            </a:pPr>
            <a:r>
              <a:rPr lang="en-US" altLang="zh-CN" sz="1700">
                <a:latin typeface="Consolas" panose="020B0609020204030204" pitchFamily="49" charset="0"/>
              </a:rPr>
              <a:t>using namespace std;</a:t>
            </a:r>
          </a:p>
          <a:p>
            <a:pPr eaLnBrk="1" hangingPunct="1">
              <a:buFont typeface="Georgia" panose="02040502050405020303" pitchFamily="18" charset="0"/>
              <a:buNone/>
            </a:pPr>
            <a:r>
              <a:rPr lang="en-US" altLang="zh-CN" sz="1700">
                <a:latin typeface="Consolas" panose="020B0609020204030204" pitchFamily="49" charset="0"/>
              </a:rPr>
              <a:t> </a:t>
            </a:r>
          </a:p>
          <a:p>
            <a:pPr eaLnBrk="1" hangingPunct="1">
              <a:buFont typeface="Georgia" panose="02040502050405020303" pitchFamily="18" charset="0"/>
              <a:buNone/>
            </a:pPr>
            <a:r>
              <a:rPr lang="en-US" altLang="zh-CN" sz="1700">
                <a:latin typeface="Consolas" panose="020B0609020204030204" pitchFamily="49" charset="0"/>
              </a:rPr>
              <a:t>//</a:t>
            </a:r>
            <a:r>
              <a:rPr lang="zh-CN" altLang="en-US" sz="1700">
                <a:latin typeface="Consolas" panose="020B0609020204030204" pitchFamily="49" charset="0"/>
              </a:rPr>
              <a:t>将来自输入迭代器</a:t>
            </a:r>
            <a:r>
              <a:rPr lang="en-US" altLang="zh-CN" sz="1700">
                <a:latin typeface="Consolas" panose="020B0609020204030204" pitchFamily="49" charset="0"/>
              </a:rPr>
              <a:t>p</a:t>
            </a:r>
            <a:r>
              <a:rPr lang="zh-CN" altLang="en-US" sz="1700">
                <a:latin typeface="Consolas" panose="020B0609020204030204" pitchFamily="49" charset="0"/>
              </a:rPr>
              <a:t>的</a:t>
            </a:r>
            <a:r>
              <a:rPr lang="en-US" altLang="zh-CN" sz="1700">
                <a:latin typeface="Consolas" panose="020B0609020204030204" pitchFamily="49" charset="0"/>
              </a:rPr>
              <a:t>n</a:t>
            </a:r>
            <a:r>
              <a:rPr lang="zh-CN" altLang="en-US" sz="1700">
                <a:latin typeface="Consolas" panose="020B0609020204030204" pitchFamily="49" charset="0"/>
              </a:rPr>
              <a:t>个</a:t>
            </a:r>
            <a:r>
              <a:rPr lang="en-US" altLang="zh-CN" sz="1700">
                <a:latin typeface="Consolas" panose="020B0609020204030204" pitchFamily="49" charset="0"/>
              </a:rPr>
              <a:t>T</a:t>
            </a:r>
            <a:r>
              <a:rPr lang="zh-CN" altLang="en-US" sz="1700">
                <a:latin typeface="Consolas" panose="020B0609020204030204" pitchFamily="49" charset="0"/>
              </a:rPr>
              <a:t>类型的数值排序，将结果通过输出迭代器</a:t>
            </a:r>
            <a:r>
              <a:rPr lang="en-US" altLang="zh-CN" sz="1700">
                <a:latin typeface="Consolas" panose="020B0609020204030204" pitchFamily="49" charset="0"/>
              </a:rPr>
              <a:t>result</a:t>
            </a:r>
            <a:r>
              <a:rPr lang="zh-CN" altLang="en-US" sz="1700">
                <a:latin typeface="Consolas" panose="020B0609020204030204" pitchFamily="49" charset="0"/>
              </a:rPr>
              <a:t>输出</a:t>
            </a:r>
          </a:p>
          <a:p>
            <a:pPr eaLnBrk="1" hangingPunct="1">
              <a:buFont typeface="Georgia" panose="02040502050405020303" pitchFamily="18" charset="0"/>
              <a:buNone/>
            </a:pPr>
            <a:r>
              <a:rPr lang="en-US" altLang="zh-CN" sz="1700">
                <a:latin typeface="Consolas" panose="020B0609020204030204" pitchFamily="49" charset="0"/>
              </a:rPr>
              <a:t>template &lt;class T, class InputIterator, class OutputIterator&gt;</a:t>
            </a:r>
          </a:p>
          <a:p>
            <a:pPr eaLnBrk="1" hangingPunct="1">
              <a:buFont typeface="Georgia" panose="02040502050405020303" pitchFamily="18" charset="0"/>
              <a:buNone/>
            </a:pPr>
            <a:r>
              <a:rPr lang="en-US" altLang="zh-CN" sz="1700">
                <a:latin typeface="Consolas" panose="020B0609020204030204" pitchFamily="49" charset="0"/>
              </a:rPr>
              <a:t>void mySort(InputIterator first, InputIterator last, OutputIterator result) {</a:t>
            </a:r>
          </a:p>
          <a:p>
            <a:pPr eaLnBrk="1" hangingPunct="1">
              <a:buFont typeface="Georgia" panose="02040502050405020303" pitchFamily="18" charset="0"/>
              <a:buNone/>
            </a:pPr>
            <a:r>
              <a:rPr lang="en-US" altLang="zh-CN" sz="1700">
                <a:latin typeface="Consolas" panose="020B0609020204030204" pitchFamily="49" charset="0"/>
              </a:rPr>
              <a:t>	//</a:t>
            </a:r>
            <a:r>
              <a:rPr lang="zh-CN" altLang="en-US" sz="1700">
                <a:latin typeface="Consolas" panose="020B0609020204030204" pitchFamily="49" charset="0"/>
              </a:rPr>
              <a:t>通过输入迭代器</a:t>
            </a:r>
            <a:r>
              <a:rPr lang="en-US" altLang="zh-CN" sz="1700">
                <a:latin typeface="Consolas" panose="020B0609020204030204" pitchFamily="49" charset="0"/>
              </a:rPr>
              <a:t> </a:t>
            </a:r>
            <a:r>
              <a:rPr lang="zh-CN" altLang="en-US" sz="1700">
                <a:latin typeface="Consolas" panose="020B0609020204030204" pitchFamily="49" charset="0"/>
              </a:rPr>
              <a:t>将输入数据存入向量容器 </a:t>
            </a:r>
            <a:r>
              <a:rPr lang="en-US" altLang="zh-CN" sz="1700">
                <a:latin typeface="Consolas" panose="020B0609020204030204" pitchFamily="49" charset="0"/>
              </a:rPr>
              <a:t>s </a:t>
            </a:r>
            <a:r>
              <a:rPr lang="zh-CN" altLang="en-US" sz="1700">
                <a:latin typeface="Consolas" panose="020B0609020204030204" pitchFamily="49" charset="0"/>
              </a:rPr>
              <a:t>中</a:t>
            </a:r>
          </a:p>
          <a:p>
            <a:pPr eaLnBrk="1" hangingPunct="1">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vector&lt;T&gt; s;</a:t>
            </a:r>
          </a:p>
          <a:p>
            <a:pPr eaLnBrk="1" hangingPunct="1">
              <a:buFont typeface="Georgia" panose="02040502050405020303" pitchFamily="18" charset="0"/>
              <a:buNone/>
            </a:pPr>
            <a:r>
              <a:rPr lang="en-US" altLang="zh-CN" sz="1700">
                <a:latin typeface="Consolas" panose="020B0609020204030204" pitchFamily="49" charset="0"/>
              </a:rPr>
              <a:t>	for (;first != last; ++first)</a:t>
            </a:r>
          </a:p>
          <a:p>
            <a:pPr eaLnBrk="1" hangingPunct="1">
              <a:buFont typeface="Georgia" panose="02040502050405020303" pitchFamily="18" charset="0"/>
              <a:buNone/>
            </a:pPr>
            <a:r>
              <a:rPr lang="en-US" altLang="zh-CN" sz="1700">
                <a:latin typeface="Consolas" panose="020B0609020204030204" pitchFamily="49" charset="0"/>
              </a:rPr>
              <a:t>		s.push_back(*first);</a:t>
            </a:r>
          </a:p>
          <a:p>
            <a:pPr eaLnBrk="1" hangingPunct="1">
              <a:buFont typeface="Georgia" panose="02040502050405020303" pitchFamily="18" charset="0"/>
              <a:buNone/>
            </a:pPr>
            <a:r>
              <a:rPr lang="en-US" altLang="zh-CN" sz="1700">
                <a:latin typeface="Consolas" panose="020B0609020204030204" pitchFamily="49" charset="0"/>
              </a:rPr>
              <a:t>	sort(s.begin(), s.end());//</a:t>
            </a:r>
            <a:r>
              <a:rPr lang="zh-CN" altLang="en-US" sz="1700">
                <a:latin typeface="Consolas" panose="020B0609020204030204" pitchFamily="49" charset="0"/>
              </a:rPr>
              <a:t>对</a:t>
            </a:r>
            <a:r>
              <a:rPr lang="en-US" altLang="zh-CN" sz="1700">
                <a:latin typeface="Consolas" panose="020B0609020204030204" pitchFamily="49" charset="0"/>
              </a:rPr>
              <a:t>s</a:t>
            </a:r>
            <a:r>
              <a:rPr lang="zh-CN" altLang="en-US" sz="1700">
                <a:latin typeface="Consolas" panose="020B0609020204030204" pitchFamily="49" charset="0"/>
              </a:rPr>
              <a:t>进行排序，</a:t>
            </a:r>
            <a:r>
              <a:rPr lang="en-US" altLang="zh-CN" sz="1700">
                <a:latin typeface="Consolas" panose="020B0609020204030204" pitchFamily="49" charset="0"/>
              </a:rPr>
              <a:t>sort</a:t>
            </a:r>
            <a:r>
              <a:rPr lang="zh-CN" altLang="en-US" sz="1700">
                <a:latin typeface="Consolas" panose="020B0609020204030204" pitchFamily="49" charset="0"/>
              </a:rPr>
              <a:t>函数的参数必须是随机访问迭代器</a:t>
            </a:r>
          </a:p>
          <a:p>
            <a:pPr eaLnBrk="1" hangingPunct="1">
              <a:buFont typeface="Georgia" panose="02040502050405020303" pitchFamily="18" charset="0"/>
              <a:buNone/>
            </a:pPr>
            <a:r>
              <a:rPr lang="zh-CN" altLang="en-US" sz="1700">
                <a:latin typeface="Consolas" panose="020B0609020204030204" pitchFamily="49" charset="0"/>
              </a:rPr>
              <a:t>	</a:t>
            </a:r>
            <a:r>
              <a:rPr lang="en-US" altLang="zh-CN" sz="1700">
                <a:latin typeface="Consolas" panose="020B0609020204030204" pitchFamily="49" charset="0"/>
              </a:rPr>
              <a:t>copy(s.begin(), s.end(), result);	//</a:t>
            </a:r>
            <a:r>
              <a:rPr lang="zh-CN" altLang="en-US" sz="1700">
                <a:latin typeface="Consolas" panose="020B0609020204030204" pitchFamily="49" charset="0"/>
              </a:rPr>
              <a:t>将</a:t>
            </a:r>
            <a:r>
              <a:rPr lang="en-US" altLang="zh-CN" sz="1700">
                <a:latin typeface="Consolas" panose="020B0609020204030204" pitchFamily="49" charset="0"/>
              </a:rPr>
              <a:t>s</a:t>
            </a:r>
            <a:r>
              <a:rPr lang="zh-CN" altLang="en-US" sz="1700">
                <a:latin typeface="Consolas" panose="020B0609020204030204" pitchFamily="49" charset="0"/>
              </a:rPr>
              <a:t>序列通过输出迭代器输出</a:t>
            </a:r>
          </a:p>
          <a:p>
            <a:pPr eaLnBrk="1" hangingPunct="1">
              <a:buFont typeface="Georgia" panose="02040502050405020303" pitchFamily="18" charset="0"/>
              <a:buNone/>
            </a:pPr>
            <a:r>
              <a:rPr lang="en-US" altLang="zh-CN" sz="1700">
                <a:latin typeface="Consolas" panose="020B0609020204030204" pitchFamily="49" charset="0"/>
              </a:rPr>
              <a:t>}</a:t>
            </a:r>
          </a:p>
        </p:txBody>
      </p:sp>
      <p:sp>
        <p:nvSpPr>
          <p:cNvPr id="28676" name="灯片编号占位符 3">
            <a:extLst>
              <a:ext uri="{FF2B5EF4-FFF2-40B4-BE49-F238E27FC236}">
                <a16:creationId xmlns:a16="http://schemas.microsoft.com/office/drawing/2014/main" id="{0661B34C-D20D-A0C8-259D-40A5DB0AD0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4013BB1-D09E-4AC0-BE21-83503821AFE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6A527E1-A928-24EA-0582-BFAF909AFC97}"/>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 </a:t>
            </a:r>
            <a:r>
              <a:rPr kumimoji="0" lang="en-US" altLang="zh-CN" sz="2800" dirty="0">
                <a:solidFill>
                  <a:schemeClr val="bg1"/>
                </a:solidFill>
                <a:latin typeface="+mj-lt"/>
                <a:ea typeface="+mj-ea"/>
                <a:cs typeface="+mj-cs"/>
              </a:rPr>
              <a:t>—— 10.2.3 </a:t>
            </a:r>
            <a:r>
              <a:rPr kumimoji="0" lang="zh-CN" altLang="en-US" sz="2800" dirty="0">
                <a:solidFill>
                  <a:schemeClr val="bg1"/>
                </a:solidFill>
                <a:latin typeface="+mj-lt"/>
                <a:ea typeface="+mj-ea"/>
                <a:cs typeface="+mj-cs"/>
              </a:rPr>
              <a:t>迭代器的区间</a:t>
            </a:r>
            <a:endParaRPr kumimoji="0" lang="zh-CN" altLang="en-US" sz="2800" dirty="0">
              <a:solidFill>
                <a:schemeClr val="bg1"/>
              </a:solidFill>
              <a:latin typeface="+mj-ea"/>
              <a:ea typeface="+mj-ea"/>
              <a:cs typeface="+mj-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D88B73A9-818C-B322-AA67-61BB94D0C57E}"/>
              </a:ext>
            </a:extLst>
          </p:cNvPr>
          <p:cNvSpPr>
            <a:spLocks noGrp="1"/>
          </p:cNvSpPr>
          <p:nvPr>
            <p:ph type="title"/>
          </p:nvPr>
        </p:nvSpPr>
        <p:spPr/>
        <p:txBody>
          <a:bodyPr/>
          <a:lstStyle/>
          <a:p>
            <a:pPr eaLnBrk="1" hangingPunct="1"/>
            <a:r>
              <a:rPr lang="zh-CN" altLang="en-US"/>
              <a:t>例</a:t>
            </a:r>
            <a:r>
              <a:rPr lang="en-US" altLang="zh-CN"/>
              <a:t>10-3 </a:t>
            </a:r>
            <a:r>
              <a:rPr lang="zh-CN" altLang="en-US"/>
              <a:t>（续）</a:t>
            </a:r>
          </a:p>
        </p:txBody>
      </p:sp>
      <p:sp>
        <p:nvSpPr>
          <p:cNvPr id="29699" name="内容占位符 2">
            <a:extLst>
              <a:ext uri="{FF2B5EF4-FFF2-40B4-BE49-F238E27FC236}">
                <a16:creationId xmlns:a16="http://schemas.microsoft.com/office/drawing/2014/main" id="{9122235D-5B11-BB21-ACA9-FB1E88B3A86D}"/>
              </a:ext>
            </a:extLst>
          </p:cNvPr>
          <p:cNvSpPr>
            <a:spLocks noGrp="1"/>
          </p:cNvSpPr>
          <p:nvPr>
            <p:ph idx="1"/>
          </p:nvPr>
        </p:nvSpPr>
        <p:spPr>
          <a:xfrm>
            <a:off x="285750" y="1557338"/>
            <a:ext cx="8643938" cy="5016500"/>
          </a:xfrm>
          <a:solidFill>
            <a:srgbClr val="85FFFF"/>
          </a:solidFill>
        </p:spPr>
        <p:txBody>
          <a:bodyPr/>
          <a:lstStyle/>
          <a:p>
            <a:pPr eaLnBrk="1" hangingPunct="1">
              <a:buFont typeface="Georgia" panose="02040502050405020303" pitchFamily="18" charset="0"/>
              <a:buNone/>
            </a:pPr>
            <a:r>
              <a:rPr lang="en-US" altLang="zh-CN" sz="1800">
                <a:latin typeface="Consolas" panose="020B0609020204030204" pitchFamily="49" charset="0"/>
              </a:rPr>
              <a:t>int main() {</a:t>
            </a:r>
          </a:p>
          <a:p>
            <a:pPr eaLnBrk="1" hangingPunct="1">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将</a:t>
            </a:r>
            <a:r>
              <a:rPr lang="en-US" altLang="zh-CN" sz="1800">
                <a:latin typeface="Consolas" panose="020B0609020204030204" pitchFamily="49" charset="0"/>
              </a:rPr>
              <a:t>s</a:t>
            </a:r>
            <a:r>
              <a:rPr lang="zh-CN" altLang="en-US" sz="1800">
                <a:latin typeface="Consolas" panose="020B0609020204030204" pitchFamily="49" charset="0"/>
              </a:rPr>
              <a:t>数组的内容排序后输出</a:t>
            </a:r>
          </a:p>
          <a:p>
            <a:pPr eaLnBrk="1" hangingPunct="1">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double a[5] = { 1.2, 2.4, 0.8, 3.3, 3.2 };</a:t>
            </a:r>
          </a:p>
          <a:p>
            <a:pPr eaLnBrk="1" hangingPunct="1">
              <a:buFont typeface="Georgia" panose="02040502050405020303" pitchFamily="18" charset="0"/>
              <a:buNone/>
            </a:pPr>
            <a:r>
              <a:rPr lang="en-US" altLang="zh-CN" sz="1800">
                <a:latin typeface="Consolas" panose="020B0609020204030204" pitchFamily="49" charset="0"/>
              </a:rPr>
              <a:t>	mySort&lt;double&gt;(a, a + 5, ostream_iterator&lt;double&gt;(cout, " "));</a:t>
            </a:r>
          </a:p>
          <a:p>
            <a:pPr eaLnBrk="1" hangingPunct="1">
              <a:buFont typeface="Georgia" panose="02040502050405020303" pitchFamily="18" charset="0"/>
              <a:buNone/>
            </a:pPr>
            <a:r>
              <a:rPr lang="en-US" altLang="zh-CN" sz="1800">
                <a:latin typeface="Consolas" panose="020B0609020204030204" pitchFamily="49" charset="0"/>
              </a:rPr>
              <a:t>	cout &lt;&lt; endl;</a:t>
            </a:r>
          </a:p>
          <a:p>
            <a:pPr eaLnBrk="1" hangingPunct="1">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从标准输入读入若干个整数，将排序后的结果输出</a:t>
            </a:r>
          </a:p>
          <a:p>
            <a:pPr eaLnBrk="1" hangingPunct="1">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mySort&lt;int&gt;(istream_iterator&lt;int&gt;(cin), istream_iterator&lt;int&gt;(), ostream_iterator&lt;int&gt;(cout, " "));</a:t>
            </a:r>
          </a:p>
          <a:p>
            <a:pPr eaLnBrk="1" hangingPunct="1">
              <a:buFont typeface="Georgia" panose="02040502050405020303" pitchFamily="18" charset="0"/>
              <a:buNone/>
            </a:pPr>
            <a:r>
              <a:rPr lang="en-US" altLang="zh-CN" sz="1800">
                <a:latin typeface="Consolas" panose="020B0609020204030204" pitchFamily="49" charset="0"/>
              </a:rPr>
              <a:t>	cout &lt;&lt; endl;</a:t>
            </a:r>
          </a:p>
          <a:p>
            <a:pPr eaLnBrk="1" hangingPunct="1">
              <a:buFont typeface="Georgia" panose="02040502050405020303" pitchFamily="18" charset="0"/>
              <a:buNone/>
            </a:pPr>
            <a:r>
              <a:rPr lang="en-US" altLang="zh-CN" sz="1800">
                <a:latin typeface="Consolas" panose="020B0609020204030204" pitchFamily="49" charset="0"/>
              </a:rPr>
              <a:t>	return 0;</a:t>
            </a:r>
          </a:p>
          <a:p>
            <a:pPr eaLnBrk="1" hangingPunct="1">
              <a:buFont typeface="Georgia" panose="02040502050405020303" pitchFamily="18" charset="0"/>
              <a:buNone/>
            </a:pPr>
            <a:r>
              <a:rPr lang="en-US" altLang="zh-CN" sz="1800">
                <a:latin typeface="Consolas" panose="020B0609020204030204" pitchFamily="49" charset="0"/>
              </a:rPr>
              <a:t>}</a:t>
            </a:r>
          </a:p>
        </p:txBody>
      </p:sp>
      <p:sp>
        <p:nvSpPr>
          <p:cNvPr id="29700" name="灯片编号占位符 3">
            <a:extLst>
              <a:ext uri="{FF2B5EF4-FFF2-40B4-BE49-F238E27FC236}">
                <a16:creationId xmlns:a16="http://schemas.microsoft.com/office/drawing/2014/main" id="{33D9E045-15C2-5AE0-EA6B-98FFE54083F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560C6A1-422A-42D4-9EB7-0AC6CBFD65E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45F45B9-3F45-84C9-EBD8-F4E81FB51B6B}"/>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 </a:t>
            </a:r>
            <a:r>
              <a:rPr kumimoji="0" lang="en-US" altLang="zh-CN" sz="2800" dirty="0">
                <a:solidFill>
                  <a:schemeClr val="bg1"/>
                </a:solidFill>
                <a:latin typeface="+mj-lt"/>
                <a:ea typeface="+mj-ea"/>
                <a:cs typeface="+mj-cs"/>
              </a:rPr>
              <a:t>—— 10.2.3 </a:t>
            </a:r>
            <a:r>
              <a:rPr kumimoji="0" lang="zh-CN" altLang="en-US" sz="2800" dirty="0">
                <a:solidFill>
                  <a:schemeClr val="bg1"/>
                </a:solidFill>
                <a:latin typeface="+mj-lt"/>
                <a:ea typeface="+mj-ea"/>
                <a:cs typeface="+mj-cs"/>
              </a:rPr>
              <a:t>迭代器的区间</a:t>
            </a:r>
            <a:endParaRPr kumimoji="0" lang="zh-CN" altLang="en-US" sz="2800" dirty="0">
              <a:solidFill>
                <a:schemeClr val="bg1"/>
              </a:solidFill>
              <a:latin typeface="+mj-ea"/>
              <a:ea typeface="+mj-ea"/>
              <a:cs typeface="+mj-cs"/>
            </a:endParaRPr>
          </a:p>
        </p:txBody>
      </p:sp>
      <p:sp>
        <p:nvSpPr>
          <p:cNvPr id="6" name="TextBox 5">
            <a:extLst>
              <a:ext uri="{FF2B5EF4-FFF2-40B4-BE49-F238E27FC236}">
                <a16:creationId xmlns:a16="http://schemas.microsoft.com/office/drawing/2014/main" id="{EB6344B3-8276-11E0-A7CA-299437540795}"/>
              </a:ext>
            </a:extLst>
          </p:cNvPr>
          <p:cNvSpPr txBox="1"/>
          <p:nvPr/>
        </p:nvSpPr>
        <p:spPr>
          <a:xfrm>
            <a:off x="285750" y="5002213"/>
            <a:ext cx="4929188" cy="1570037"/>
          </a:xfrm>
          <a:prstGeom prst="rect">
            <a:avLst/>
          </a:prstGeom>
          <a:solidFill>
            <a:srgbClr val="FFFF00"/>
          </a:solidFill>
        </p:spPr>
        <p:txBody>
          <a:bodyPr>
            <a:spAutoFit/>
          </a:bodyPr>
          <a:lstStyle/>
          <a:p>
            <a:pPr eaLnBrk="1" hangingPunct="1">
              <a:defRPr/>
            </a:pPr>
            <a:r>
              <a:rPr lang="zh-CN" altLang="en-US" dirty="0">
                <a:latin typeface="Consolas" pitchFamily="49" charset="0"/>
                <a:ea typeface="+mn-ea"/>
              </a:rPr>
              <a:t>运行结果：</a:t>
            </a:r>
            <a:endParaRPr lang="en-US" altLang="zh-CN" dirty="0">
              <a:latin typeface="Consolas" pitchFamily="49" charset="0"/>
              <a:ea typeface="+mn-ea"/>
            </a:endParaRPr>
          </a:p>
          <a:p>
            <a:pPr eaLnBrk="1" hangingPunct="1">
              <a:defRPr/>
            </a:pPr>
            <a:r>
              <a:rPr lang="en-US" dirty="0">
                <a:latin typeface="Consolas" pitchFamily="49" charset="0"/>
                <a:ea typeface="+mn-ea"/>
              </a:rPr>
              <a:t>0.8 1.2 2.4 3.2 3.3</a:t>
            </a:r>
            <a:endParaRPr lang="zh-CN" altLang="en-US" dirty="0">
              <a:latin typeface="Consolas" pitchFamily="49" charset="0"/>
              <a:ea typeface="+mn-ea"/>
            </a:endParaRPr>
          </a:p>
          <a:p>
            <a:pPr eaLnBrk="1" hangingPunct="1">
              <a:defRPr/>
            </a:pPr>
            <a:r>
              <a:rPr lang="en-US" dirty="0">
                <a:latin typeface="Consolas" pitchFamily="49" charset="0"/>
                <a:ea typeface="+mn-ea"/>
              </a:rPr>
              <a:t>2 -4 5 8 -1 3 6 -5</a:t>
            </a:r>
            <a:endParaRPr lang="zh-CN" altLang="en-US" dirty="0">
              <a:latin typeface="Consolas" pitchFamily="49" charset="0"/>
              <a:ea typeface="+mn-ea"/>
            </a:endParaRPr>
          </a:p>
          <a:p>
            <a:pPr eaLnBrk="1" hangingPunct="1">
              <a:defRPr/>
            </a:pPr>
            <a:r>
              <a:rPr lang="en-US" dirty="0">
                <a:latin typeface="Consolas" pitchFamily="49" charset="0"/>
                <a:ea typeface="+mn-ea"/>
              </a:rPr>
              <a:t>-5 -4 -1 2 3 5 6 8</a:t>
            </a:r>
            <a:endParaRPr lang="zh-CN" altLang="en-US" dirty="0">
              <a:latin typeface="Consolas" pitchFamily="49" charset="0"/>
              <a:ea typeface="+mn-ea"/>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D48A378C-47B5-CFE4-94D2-CB57D51ED706}"/>
              </a:ext>
            </a:extLst>
          </p:cNvPr>
          <p:cNvSpPr>
            <a:spLocks noGrp="1"/>
          </p:cNvSpPr>
          <p:nvPr>
            <p:ph type="title"/>
          </p:nvPr>
        </p:nvSpPr>
        <p:spPr/>
        <p:txBody>
          <a:bodyPr/>
          <a:lstStyle/>
          <a:p>
            <a:pPr eaLnBrk="1" hangingPunct="1"/>
            <a:r>
              <a:rPr lang="en-US" altLang="zh-CN"/>
              <a:t>10.2.4 </a:t>
            </a:r>
            <a:r>
              <a:rPr lang="zh-CN" altLang="en-US"/>
              <a:t>迭代器的辅助函数</a:t>
            </a:r>
          </a:p>
        </p:txBody>
      </p:sp>
      <p:sp>
        <p:nvSpPr>
          <p:cNvPr id="30723" name="内容占位符 2">
            <a:extLst>
              <a:ext uri="{FF2B5EF4-FFF2-40B4-BE49-F238E27FC236}">
                <a16:creationId xmlns:a16="http://schemas.microsoft.com/office/drawing/2014/main" id="{F9517630-8977-FFFA-DCC7-771F782D39E9}"/>
              </a:ext>
            </a:extLst>
          </p:cNvPr>
          <p:cNvSpPr>
            <a:spLocks noGrp="1"/>
          </p:cNvSpPr>
          <p:nvPr>
            <p:ph idx="1"/>
          </p:nvPr>
        </p:nvSpPr>
        <p:spPr/>
        <p:txBody>
          <a:bodyPr/>
          <a:lstStyle/>
          <a:p>
            <a:pPr eaLnBrk="1" hangingPunct="1">
              <a:lnSpc>
                <a:spcPct val="200000"/>
              </a:lnSpc>
            </a:pPr>
            <a:r>
              <a:rPr lang="en-US" altLang="zh-CN"/>
              <a:t>advance(p, n)</a:t>
            </a:r>
          </a:p>
          <a:p>
            <a:pPr lvl="1" eaLnBrk="1" hangingPunct="1">
              <a:lnSpc>
                <a:spcPct val="200000"/>
              </a:lnSpc>
            </a:pPr>
            <a:r>
              <a:rPr lang="zh-CN" altLang="en-US"/>
              <a:t>对</a:t>
            </a:r>
            <a:r>
              <a:rPr lang="en-US" altLang="zh-CN"/>
              <a:t>p</a:t>
            </a:r>
            <a:r>
              <a:rPr lang="zh-CN" altLang="en-US"/>
              <a:t>执行</a:t>
            </a:r>
            <a:r>
              <a:rPr lang="en-US" altLang="zh-CN"/>
              <a:t>n</a:t>
            </a:r>
            <a:r>
              <a:rPr lang="zh-CN" altLang="en-US"/>
              <a:t>次自增操作</a:t>
            </a:r>
            <a:endParaRPr lang="en-US" altLang="zh-CN"/>
          </a:p>
          <a:p>
            <a:pPr eaLnBrk="1" hangingPunct="1">
              <a:lnSpc>
                <a:spcPct val="200000"/>
              </a:lnSpc>
            </a:pPr>
            <a:r>
              <a:rPr lang="en-US" altLang="zh-CN"/>
              <a:t>distance(first, last)</a:t>
            </a:r>
          </a:p>
          <a:p>
            <a:pPr lvl="1" eaLnBrk="1" hangingPunct="1">
              <a:lnSpc>
                <a:spcPct val="200000"/>
              </a:lnSpc>
            </a:pPr>
            <a:r>
              <a:rPr lang="zh-CN" altLang="en-US"/>
              <a:t>计算两个迭代器</a:t>
            </a:r>
            <a:r>
              <a:rPr lang="en-US" altLang="zh-CN"/>
              <a:t>first</a:t>
            </a:r>
            <a:r>
              <a:rPr lang="zh-CN" altLang="en-US"/>
              <a:t>和</a:t>
            </a:r>
            <a:r>
              <a:rPr lang="en-US" altLang="zh-CN"/>
              <a:t>last</a:t>
            </a:r>
            <a:r>
              <a:rPr lang="zh-CN" altLang="en-US"/>
              <a:t>的距离，即对</a:t>
            </a:r>
            <a:r>
              <a:rPr lang="en-US" altLang="zh-CN"/>
              <a:t>first</a:t>
            </a:r>
            <a:r>
              <a:rPr lang="zh-CN" altLang="en-US"/>
              <a:t>执行多少次“</a:t>
            </a:r>
            <a:r>
              <a:rPr lang="en-US" altLang="zh-CN"/>
              <a:t>++</a:t>
            </a:r>
            <a:r>
              <a:rPr lang="zh-CN" altLang="en-US"/>
              <a:t>”操作后能够使得</a:t>
            </a:r>
            <a:r>
              <a:rPr lang="en-US" altLang="zh-CN"/>
              <a:t>first == last</a:t>
            </a:r>
            <a:endParaRPr lang="zh-CN" altLang="en-US"/>
          </a:p>
        </p:txBody>
      </p:sp>
      <p:sp>
        <p:nvSpPr>
          <p:cNvPr id="30724" name="灯片编号占位符 3">
            <a:extLst>
              <a:ext uri="{FF2B5EF4-FFF2-40B4-BE49-F238E27FC236}">
                <a16:creationId xmlns:a16="http://schemas.microsoft.com/office/drawing/2014/main" id="{48CF48B0-E206-4538-91B3-27CBE50F51B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07BF2DE-94FB-4DBA-BC46-FB08ABA0479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A0D8847-11FD-BB2E-8299-E01EFFEB54BE}"/>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a:t>
            </a:r>
            <a:endParaRPr kumimoji="0" lang="zh-CN" altLang="en-US" sz="2800" dirty="0">
              <a:solidFill>
                <a:schemeClr val="bg1"/>
              </a:solidFill>
              <a:latin typeface="+mj-ea"/>
              <a:ea typeface="+mj-ea"/>
              <a:cs typeface="+mj-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标题 1">
            <a:extLst>
              <a:ext uri="{FF2B5EF4-FFF2-40B4-BE49-F238E27FC236}">
                <a16:creationId xmlns:a16="http://schemas.microsoft.com/office/drawing/2014/main" id="{F7C295C6-7BAF-13B7-CE8D-C634B21750CA}"/>
              </a:ext>
            </a:extLst>
          </p:cNvPr>
          <p:cNvSpPr>
            <a:spLocks noGrp="1"/>
          </p:cNvSpPr>
          <p:nvPr>
            <p:ph type="title"/>
          </p:nvPr>
        </p:nvSpPr>
        <p:spPr/>
        <p:txBody>
          <a:bodyPr/>
          <a:lstStyle/>
          <a:p>
            <a:pPr eaLnBrk="1" hangingPunct="1"/>
            <a:r>
              <a:rPr lang="en-US" altLang="zh-CN"/>
              <a:t>10.3 </a:t>
            </a:r>
            <a:r>
              <a:rPr lang="zh-CN" altLang="en-US"/>
              <a:t>容器的基本功能与分类</a:t>
            </a:r>
          </a:p>
        </p:txBody>
      </p:sp>
      <p:sp>
        <p:nvSpPr>
          <p:cNvPr id="31747" name="内容占位符 2">
            <a:extLst>
              <a:ext uri="{FF2B5EF4-FFF2-40B4-BE49-F238E27FC236}">
                <a16:creationId xmlns:a16="http://schemas.microsoft.com/office/drawing/2014/main" id="{FDE346E7-5280-A64C-B1C6-A422F08B8E3A}"/>
              </a:ext>
            </a:extLst>
          </p:cNvPr>
          <p:cNvSpPr>
            <a:spLocks noGrp="1"/>
          </p:cNvSpPr>
          <p:nvPr>
            <p:ph idx="1"/>
          </p:nvPr>
        </p:nvSpPr>
        <p:spPr/>
        <p:txBody>
          <a:bodyPr/>
          <a:lstStyle/>
          <a:p>
            <a:pPr eaLnBrk="1" hangingPunct="1">
              <a:lnSpc>
                <a:spcPct val="90000"/>
              </a:lnSpc>
              <a:spcAft>
                <a:spcPts val="1200"/>
              </a:spcAft>
            </a:pPr>
            <a:r>
              <a:rPr lang="zh-CN" altLang="en-US">
                <a:solidFill>
                  <a:srgbClr val="C00000"/>
                </a:solidFill>
              </a:rPr>
              <a:t>容器类是容纳、包含一组元素或元素集合的对象</a:t>
            </a:r>
            <a:r>
              <a:rPr lang="zh-CN" altLang="en-US"/>
              <a:t>。</a:t>
            </a:r>
          </a:p>
          <a:p>
            <a:pPr eaLnBrk="1" hangingPunct="1">
              <a:lnSpc>
                <a:spcPct val="90000"/>
              </a:lnSpc>
              <a:spcAft>
                <a:spcPts val="1200"/>
              </a:spcAft>
            </a:pPr>
            <a:r>
              <a:rPr lang="zh-CN" altLang="en-US">
                <a:solidFill>
                  <a:srgbClr val="7030A0"/>
                </a:solidFill>
              </a:rPr>
              <a:t>七种基本容器</a:t>
            </a:r>
            <a:r>
              <a:rPr lang="zh-CN" altLang="en-US"/>
              <a:t>：</a:t>
            </a:r>
          </a:p>
          <a:p>
            <a:pPr lvl="1" eaLnBrk="1" hangingPunct="1">
              <a:lnSpc>
                <a:spcPct val="90000"/>
              </a:lnSpc>
            </a:pPr>
            <a:r>
              <a:rPr lang="zh-CN" altLang="en-US"/>
              <a:t>向量（</a:t>
            </a:r>
            <a:r>
              <a:rPr lang="en-US" altLang="zh-CN"/>
              <a:t>vector</a:t>
            </a:r>
            <a:r>
              <a:rPr lang="zh-CN" altLang="en-US"/>
              <a:t>）</a:t>
            </a:r>
            <a:endParaRPr lang="en-US" altLang="zh-CN"/>
          </a:p>
          <a:p>
            <a:pPr lvl="1" eaLnBrk="1" hangingPunct="1">
              <a:lnSpc>
                <a:spcPct val="90000"/>
              </a:lnSpc>
            </a:pPr>
            <a:r>
              <a:rPr lang="zh-CN" altLang="en-US"/>
              <a:t>双端队列（</a:t>
            </a:r>
            <a:r>
              <a:rPr lang="en-US" altLang="zh-CN"/>
              <a:t>deque</a:t>
            </a:r>
            <a:r>
              <a:rPr lang="zh-CN" altLang="en-US"/>
              <a:t>）</a:t>
            </a:r>
            <a:endParaRPr lang="en-US" altLang="zh-CN"/>
          </a:p>
          <a:p>
            <a:pPr lvl="1" eaLnBrk="1" hangingPunct="1">
              <a:lnSpc>
                <a:spcPct val="90000"/>
              </a:lnSpc>
            </a:pPr>
            <a:r>
              <a:rPr lang="zh-CN" altLang="en-US"/>
              <a:t>列表（</a:t>
            </a:r>
            <a:r>
              <a:rPr lang="en-US" altLang="zh-CN"/>
              <a:t>list</a:t>
            </a:r>
            <a:r>
              <a:rPr lang="zh-CN" altLang="en-US"/>
              <a:t>）</a:t>
            </a:r>
            <a:endParaRPr lang="en-US" altLang="zh-CN"/>
          </a:p>
          <a:p>
            <a:pPr lvl="1" eaLnBrk="1" hangingPunct="1">
              <a:lnSpc>
                <a:spcPct val="90000"/>
              </a:lnSpc>
            </a:pPr>
            <a:r>
              <a:rPr lang="zh-CN" altLang="en-US"/>
              <a:t>集合（</a:t>
            </a:r>
            <a:r>
              <a:rPr lang="en-US" altLang="zh-CN"/>
              <a:t>set</a:t>
            </a:r>
            <a:r>
              <a:rPr lang="zh-CN" altLang="en-US"/>
              <a:t>）</a:t>
            </a:r>
            <a:endParaRPr lang="en-US" altLang="zh-CN"/>
          </a:p>
          <a:p>
            <a:pPr lvl="1" eaLnBrk="1" hangingPunct="1">
              <a:lnSpc>
                <a:spcPct val="90000"/>
              </a:lnSpc>
            </a:pPr>
            <a:r>
              <a:rPr lang="zh-CN" altLang="en-US"/>
              <a:t>多重集合（</a:t>
            </a:r>
            <a:r>
              <a:rPr lang="en-US" altLang="zh-CN"/>
              <a:t>multiset</a:t>
            </a:r>
            <a:r>
              <a:rPr lang="zh-CN" altLang="en-US"/>
              <a:t>）</a:t>
            </a:r>
            <a:endParaRPr lang="en-US" altLang="zh-CN"/>
          </a:p>
          <a:p>
            <a:pPr lvl="1" eaLnBrk="1" hangingPunct="1">
              <a:lnSpc>
                <a:spcPct val="90000"/>
              </a:lnSpc>
            </a:pPr>
            <a:r>
              <a:rPr lang="zh-CN" altLang="en-US"/>
              <a:t>映射（</a:t>
            </a:r>
            <a:r>
              <a:rPr lang="en-US" altLang="zh-CN"/>
              <a:t>map</a:t>
            </a:r>
            <a:r>
              <a:rPr lang="zh-CN" altLang="en-US"/>
              <a:t>）</a:t>
            </a:r>
            <a:endParaRPr lang="en-US" altLang="zh-CN"/>
          </a:p>
          <a:p>
            <a:pPr lvl="1" eaLnBrk="1" hangingPunct="1">
              <a:lnSpc>
                <a:spcPct val="90000"/>
              </a:lnSpc>
            </a:pPr>
            <a:r>
              <a:rPr lang="zh-CN" altLang="en-US"/>
              <a:t>多重映射（</a:t>
            </a:r>
            <a:r>
              <a:rPr lang="en-US" altLang="zh-CN"/>
              <a:t>multimap</a:t>
            </a:r>
            <a:r>
              <a:rPr lang="zh-CN" altLang="en-US"/>
              <a:t>）</a:t>
            </a:r>
          </a:p>
        </p:txBody>
      </p:sp>
      <p:sp>
        <p:nvSpPr>
          <p:cNvPr id="31748" name="灯片编号占位符 3">
            <a:extLst>
              <a:ext uri="{FF2B5EF4-FFF2-40B4-BE49-F238E27FC236}">
                <a16:creationId xmlns:a16="http://schemas.microsoft.com/office/drawing/2014/main" id="{19E5051C-DD6A-265F-8F06-4E0C33F0006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17B93D8-B0C3-42F9-9BC0-E32CEB4DC96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5A39AAE4-34AC-4E14-E467-9E3FC4EAA567}"/>
              </a:ext>
            </a:extLst>
          </p:cNvPr>
          <p:cNvSpPr>
            <a:spLocks noGrp="1"/>
          </p:cNvSpPr>
          <p:nvPr>
            <p:ph type="title"/>
          </p:nvPr>
        </p:nvSpPr>
        <p:spPr/>
        <p:txBody>
          <a:bodyPr/>
          <a:lstStyle/>
          <a:p>
            <a:pPr eaLnBrk="1" hangingPunct="1"/>
            <a:r>
              <a:rPr lang="en-US" altLang="zh-CN"/>
              <a:t>10.3 </a:t>
            </a:r>
            <a:r>
              <a:rPr lang="zh-CN" altLang="en-US"/>
              <a:t>容器的基本功能与分类（续）</a:t>
            </a:r>
          </a:p>
        </p:txBody>
      </p:sp>
      <p:sp>
        <p:nvSpPr>
          <p:cNvPr id="32771" name="灯片编号占位符 3">
            <a:extLst>
              <a:ext uri="{FF2B5EF4-FFF2-40B4-BE49-F238E27FC236}">
                <a16:creationId xmlns:a16="http://schemas.microsoft.com/office/drawing/2014/main" id="{DA100AFB-D0DD-8599-CD5D-17686FF4FC0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BE3BCE0-721B-4655-9BF4-93A6A5C62A4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Text Box 2">
            <a:extLst>
              <a:ext uri="{FF2B5EF4-FFF2-40B4-BE49-F238E27FC236}">
                <a16:creationId xmlns:a16="http://schemas.microsoft.com/office/drawing/2014/main" id="{4540D3D6-2659-52E1-A28D-C8793DBC7575}"/>
              </a:ext>
            </a:extLst>
          </p:cNvPr>
          <p:cNvSpPr txBox="1">
            <a:spLocks noChangeArrowheads="1"/>
          </p:cNvSpPr>
          <p:nvPr/>
        </p:nvSpPr>
        <p:spPr bwMode="auto">
          <a:xfrm>
            <a:off x="1285875" y="2428875"/>
            <a:ext cx="1622425" cy="357188"/>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容器</a:t>
            </a:r>
            <a:r>
              <a:rPr lang="en-US" altLang="zh-CN" sz="1600" dirty="0">
                <a:solidFill>
                  <a:schemeClr val="bg2"/>
                </a:solidFill>
                <a:latin typeface="Times New Roman" pitchFamily="18" charset="0"/>
              </a:rPr>
              <a:t>(Container)</a:t>
            </a:r>
            <a:endParaRPr lang="zh-CN" altLang="zh-CN" sz="1600" dirty="0">
              <a:solidFill>
                <a:schemeClr val="bg2"/>
              </a:solidFill>
              <a:latin typeface="Times New Roman" pitchFamily="18" charset="0"/>
            </a:endParaRPr>
          </a:p>
        </p:txBody>
      </p:sp>
      <p:grpSp>
        <p:nvGrpSpPr>
          <p:cNvPr id="2" name="组合 59">
            <a:extLst>
              <a:ext uri="{FF2B5EF4-FFF2-40B4-BE49-F238E27FC236}">
                <a16:creationId xmlns:a16="http://schemas.microsoft.com/office/drawing/2014/main" id="{6AD5CA13-6579-EF2E-00CA-96EAAC9406B1}"/>
              </a:ext>
            </a:extLst>
          </p:cNvPr>
          <p:cNvGrpSpPr>
            <a:grpSpLocks/>
          </p:cNvGrpSpPr>
          <p:nvPr/>
        </p:nvGrpSpPr>
        <p:grpSpPr bwMode="auto">
          <a:xfrm>
            <a:off x="846138" y="4319588"/>
            <a:ext cx="2500312" cy="1252537"/>
            <a:chOff x="5715008" y="4391851"/>
            <a:chExt cx="2500330" cy="1251726"/>
          </a:xfrm>
        </p:grpSpPr>
        <p:sp>
          <p:nvSpPr>
            <p:cNvPr id="8" name="Text Box 4">
              <a:extLst>
                <a:ext uri="{FF2B5EF4-FFF2-40B4-BE49-F238E27FC236}">
                  <a16:creationId xmlns:a16="http://schemas.microsoft.com/office/drawing/2014/main" id="{D30D1FC5-9C62-3505-A340-9E2707AAF395}"/>
                </a:ext>
              </a:extLst>
            </p:cNvPr>
            <p:cNvSpPr txBox="1">
              <a:spLocks noChangeArrowheads="1"/>
            </p:cNvSpPr>
            <p:nvPr/>
          </p:nvSpPr>
          <p:spPr bwMode="auto">
            <a:xfrm>
              <a:off x="5715008" y="5016921"/>
              <a:ext cx="2500330" cy="626656"/>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随机访问容器</a:t>
              </a:r>
              <a:br>
                <a:rPr lang="zh-CN" altLang="en-US" sz="1600" dirty="0">
                  <a:solidFill>
                    <a:schemeClr val="bg2"/>
                  </a:solidFill>
                  <a:latin typeface="Times New Roman" pitchFamily="18" charset="0"/>
                </a:rPr>
              </a:br>
              <a:r>
                <a:rPr lang="en-US" altLang="zh-CN" sz="1600" dirty="0">
                  <a:solidFill>
                    <a:schemeClr val="bg2"/>
                  </a:solidFill>
                  <a:latin typeface="Times New Roman" pitchFamily="18" charset="0"/>
                </a:rPr>
                <a:t>(Random Access Container)</a:t>
              </a:r>
              <a:endParaRPr lang="zh-CN" altLang="zh-CN" sz="1600" dirty="0">
                <a:solidFill>
                  <a:schemeClr val="bg2"/>
                </a:solidFill>
                <a:latin typeface="Times New Roman" pitchFamily="18" charset="0"/>
              </a:endParaRPr>
            </a:p>
          </p:txBody>
        </p:sp>
        <p:cxnSp>
          <p:nvCxnSpPr>
            <p:cNvPr id="9" name="AutoShape 5">
              <a:extLst>
                <a:ext uri="{FF2B5EF4-FFF2-40B4-BE49-F238E27FC236}">
                  <a16:creationId xmlns:a16="http://schemas.microsoft.com/office/drawing/2014/main" id="{AF17069A-B5F7-48EE-F516-FC81DDB76914}"/>
                </a:ext>
              </a:extLst>
            </p:cNvPr>
            <p:cNvCxnSpPr>
              <a:cxnSpLocks noChangeShapeType="1"/>
              <a:stCxn id="11" idx="2"/>
              <a:endCxn id="8" idx="0"/>
            </p:cNvCxnSpPr>
            <p:nvPr/>
          </p:nvCxnSpPr>
          <p:spPr bwMode="auto">
            <a:xfrm rot="5400000">
              <a:off x="6652637" y="4703593"/>
              <a:ext cx="625070" cy="158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3" name="组合 58">
            <a:extLst>
              <a:ext uri="{FF2B5EF4-FFF2-40B4-BE49-F238E27FC236}">
                <a16:creationId xmlns:a16="http://schemas.microsoft.com/office/drawing/2014/main" id="{7FCFF969-8451-4BFE-97B5-75FA7C7BCB9A}"/>
              </a:ext>
            </a:extLst>
          </p:cNvPr>
          <p:cNvGrpSpPr>
            <a:grpSpLocks/>
          </p:cNvGrpSpPr>
          <p:nvPr/>
        </p:nvGrpSpPr>
        <p:grpSpPr bwMode="auto">
          <a:xfrm>
            <a:off x="846138" y="2857500"/>
            <a:ext cx="2500312" cy="1462088"/>
            <a:chOff x="5715008" y="2928898"/>
            <a:chExt cx="2500330" cy="1461365"/>
          </a:xfrm>
        </p:grpSpPr>
        <p:sp>
          <p:nvSpPr>
            <p:cNvPr id="11" name="Text Box 3">
              <a:extLst>
                <a:ext uri="{FF2B5EF4-FFF2-40B4-BE49-F238E27FC236}">
                  <a16:creationId xmlns:a16="http://schemas.microsoft.com/office/drawing/2014/main" id="{DEF118F6-4332-3EAC-4C72-95BC3E6C83D9}"/>
                </a:ext>
              </a:extLst>
            </p:cNvPr>
            <p:cNvSpPr txBox="1">
              <a:spLocks noChangeArrowheads="1"/>
            </p:cNvSpPr>
            <p:nvPr/>
          </p:nvSpPr>
          <p:spPr bwMode="auto">
            <a:xfrm>
              <a:off x="5715008" y="3785724"/>
              <a:ext cx="2500330" cy="60453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可逆容器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(Reversible Container)</a:t>
              </a:r>
              <a:endParaRPr lang="zh-CN" altLang="zh-CN" sz="1600" dirty="0">
                <a:solidFill>
                  <a:schemeClr val="bg2"/>
                </a:solidFill>
                <a:latin typeface="Times New Roman" pitchFamily="18" charset="0"/>
              </a:endParaRPr>
            </a:p>
          </p:txBody>
        </p:sp>
        <p:cxnSp>
          <p:nvCxnSpPr>
            <p:cNvPr id="12" name="AutoShape 6">
              <a:extLst>
                <a:ext uri="{FF2B5EF4-FFF2-40B4-BE49-F238E27FC236}">
                  <a16:creationId xmlns:a16="http://schemas.microsoft.com/office/drawing/2014/main" id="{4A9BFBEC-AF9B-630B-CF4F-6F0312005D50}"/>
                </a:ext>
              </a:extLst>
            </p:cNvPr>
            <p:cNvCxnSpPr>
              <a:cxnSpLocks noChangeShapeType="1"/>
              <a:stCxn id="6" idx="2"/>
              <a:endCxn id="11" idx="0"/>
            </p:cNvCxnSpPr>
            <p:nvPr/>
          </p:nvCxnSpPr>
          <p:spPr bwMode="auto">
            <a:xfrm rot="5400000">
              <a:off x="6573273" y="3321592"/>
              <a:ext cx="856826" cy="7143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sp>
        <p:nvSpPr>
          <p:cNvPr id="13" name="Text Box 8">
            <a:extLst>
              <a:ext uri="{FF2B5EF4-FFF2-40B4-BE49-F238E27FC236}">
                <a16:creationId xmlns:a16="http://schemas.microsoft.com/office/drawing/2014/main" id="{3761CA39-67F5-75B6-CDE7-5FC1C4EB0F25}"/>
              </a:ext>
            </a:extLst>
          </p:cNvPr>
          <p:cNvSpPr txBox="1">
            <a:spLocks noChangeArrowheads="1"/>
          </p:cNvSpPr>
          <p:nvPr/>
        </p:nvSpPr>
        <p:spPr bwMode="auto">
          <a:xfrm>
            <a:off x="4325938" y="1643063"/>
            <a:ext cx="1898650" cy="384175"/>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容器</a:t>
            </a:r>
            <a:r>
              <a:rPr lang="en-US" altLang="zh-CN" sz="1600" dirty="0">
                <a:solidFill>
                  <a:schemeClr val="bg2"/>
                </a:solidFill>
                <a:latin typeface="Times New Roman" pitchFamily="18" charset="0"/>
              </a:rPr>
              <a:t>(Container)</a:t>
            </a:r>
            <a:endParaRPr lang="zh-CN" altLang="zh-CN" sz="1600" dirty="0">
              <a:solidFill>
                <a:schemeClr val="bg2"/>
              </a:solidFill>
              <a:latin typeface="Times New Roman" pitchFamily="18" charset="0"/>
            </a:endParaRPr>
          </a:p>
        </p:txBody>
      </p:sp>
      <p:grpSp>
        <p:nvGrpSpPr>
          <p:cNvPr id="4" name="组合 57">
            <a:extLst>
              <a:ext uri="{FF2B5EF4-FFF2-40B4-BE49-F238E27FC236}">
                <a16:creationId xmlns:a16="http://schemas.microsoft.com/office/drawing/2014/main" id="{2B39D73D-C5A9-6660-B1F1-533CECC5454A}"/>
              </a:ext>
            </a:extLst>
          </p:cNvPr>
          <p:cNvGrpSpPr>
            <a:grpSpLocks/>
          </p:cNvGrpSpPr>
          <p:nvPr/>
        </p:nvGrpSpPr>
        <p:grpSpPr bwMode="auto">
          <a:xfrm>
            <a:off x="3714750" y="2027238"/>
            <a:ext cx="3797300" cy="1152525"/>
            <a:chOff x="1631971" y="2098664"/>
            <a:chExt cx="3797285" cy="1152532"/>
          </a:xfrm>
        </p:grpSpPr>
        <p:cxnSp>
          <p:nvCxnSpPr>
            <p:cNvPr id="15" name="AutoShape 7">
              <a:extLst>
                <a:ext uri="{FF2B5EF4-FFF2-40B4-BE49-F238E27FC236}">
                  <a16:creationId xmlns:a16="http://schemas.microsoft.com/office/drawing/2014/main" id="{A833A9B8-3EBC-28E8-9B0C-A8D53B9DDD29}"/>
                </a:ext>
              </a:extLst>
            </p:cNvPr>
            <p:cNvCxnSpPr>
              <a:cxnSpLocks noChangeShapeType="1"/>
            </p:cNvCxnSpPr>
            <p:nvPr/>
          </p:nvCxnSpPr>
          <p:spPr bwMode="auto">
            <a:xfrm rot="5400000">
              <a:off x="2533665" y="1828792"/>
              <a:ext cx="427040" cy="966784"/>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6" name="Text Box 9">
              <a:extLst>
                <a:ext uri="{FF2B5EF4-FFF2-40B4-BE49-F238E27FC236}">
                  <a16:creationId xmlns:a16="http://schemas.microsoft.com/office/drawing/2014/main" id="{334E8178-2944-A10C-D02D-3EF7B843DF46}"/>
                </a:ext>
              </a:extLst>
            </p:cNvPr>
            <p:cNvSpPr txBox="1">
              <a:spLocks noChangeArrowheads="1"/>
            </p:cNvSpPr>
            <p:nvPr/>
          </p:nvSpPr>
          <p:spPr bwMode="auto">
            <a:xfrm>
              <a:off x="1631971" y="2571742"/>
              <a:ext cx="1162045"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顺序容器</a:t>
              </a:r>
              <a:r>
                <a:rPr lang="en-US" altLang="zh-CN" sz="1600" dirty="0">
                  <a:solidFill>
                    <a:schemeClr val="bg2"/>
                  </a:solidFill>
                  <a:latin typeface="Times New Roman" pitchFamily="18" charset="0"/>
                </a:rPr>
                <a:t>(Sequence)</a:t>
              </a:r>
              <a:endParaRPr lang="zh-CN" altLang="zh-CN" sz="1600" dirty="0">
                <a:solidFill>
                  <a:schemeClr val="bg2"/>
                </a:solidFill>
                <a:latin typeface="Times New Roman" pitchFamily="18" charset="0"/>
              </a:endParaRPr>
            </a:p>
          </p:txBody>
        </p:sp>
        <p:sp>
          <p:nvSpPr>
            <p:cNvPr id="17" name="Text Box 10">
              <a:extLst>
                <a:ext uri="{FF2B5EF4-FFF2-40B4-BE49-F238E27FC236}">
                  <a16:creationId xmlns:a16="http://schemas.microsoft.com/office/drawing/2014/main" id="{E04754B7-CC90-F5B8-30DA-C08907B91EEF}"/>
                </a:ext>
              </a:extLst>
            </p:cNvPr>
            <p:cNvSpPr txBox="1">
              <a:spLocks noChangeArrowheads="1"/>
            </p:cNvSpPr>
            <p:nvPr/>
          </p:nvSpPr>
          <p:spPr bwMode="auto">
            <a:xfrm>
              <a:off x="3255978" y="2525704"/>
              <a:ext cx="2173278" cy="67945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关联容器</a:t>
              </a:r>
              <a:br>
                <a:rPr lang="zh-CN" altLang="en-US" sz="1600" dirty="0">
                  <a:solidFill>
                    <a:schemeClr val="bg2"/>
                  </a:solidFill>
                  <a:latin typeface="Times New Roman" pitchFamily="18" charset="0"/>
                </a:rPr>
              </a:b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cxnSp>
          <p:nvCxnSpPr>
            <p:cNvPr id="18" name="AutoShape 11">
              <a:extLst>
                <a:ext uri="{FF2B5EF4-FFF2-40B4-BE49-F238E27FC236}">
                  <a16:creationId xmlns:a16="http://schemas.microsoft.com/office/drawing/2014/main" id="{9BBBB1A1-CFAC-E782-7DE7-92035EDD84E7}"/>
                </a:ext>
              </a:extLst>
            </p:cNvPr>
            <p:cNvCxnSpPr>
              <a:cxnSpLocks noChangeShapeType="1"/>
              <a:stCxn id="13" idx="2"/>
              <a:endCxn id="17" idx="0"/>
            </p:cNvCxnSpPr>
            <p:nvPr/>
          </p:nvCxnSpPr>
          <p:spPr bwMode="auto">
            <a:xfrm rot="16200000" flipH="1">
              <a:off x="3625068" y="1808948"/>
              <a:ext cx="355602" cy="1077909"/>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5" name="组合 54">
            <a:extLst>
              <a:ext uri="{FF2B5EF4-FFF2-40B4-BE49-F238E27FC236}">
                <a16:creationId xmlns:a16="http://schemas.microsoft.com/office/drawing/2014/main" id="{E4D213D8-6594-75BB-7072-5FD22A516742}"/>
              </a:ext>
            </a:extLst>
          </p:cNvPr>
          <p:cNvGrpSpPr>
            <a:grpSpLocks/>
          </p:cNvGrpSpPr>
          <p:nvPr/>
        </p:nvGrpSpPr>
        <p:grpSpPr bwMode="auto">
          <a:xfrm>
            <a:off x="3868738" y="4857750"/>
            <a:ext cx="928687" cy="785813"/>
            <a:chOff x="1785918" y="4929198"/>
            <a:chExt cx="928694" cy="785818"/>
          </a:xfrm>
        </p:grpSpPr>
        <p:sp>
          <p:nvSpPr>
            <p:cNvPr id="32792" name="矩形 23">
              <a:extLst>
                <a:ext uri="{FF2B5EF4-FFF2-40B4-BE49-F238E27FC236}">
                  <a16:creationId xmlns:a16="http://schemas.microsoft.com/office/drawing/2014/main" id="{BD424CCD-940F-851B-6DEB-879B5E0EAB15}"/>
                </a:ext>
              </a:extLst>
            </p:cNvPr>
            <p:cNvSpPr>
              <a:spLocks noChangeArrowheads="1"/>
            </p:cNvSpPr>
            <p:nvPr/>
          </p:nvSpPr>
          <p:spPr bwMode="auto">
            <a:xfrm>
              <a:off x="1785918" y="4929198"/>
              <a:ext cx="928694"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vector</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2793" name="矩形 23">
              <a:extLst>
                <a:ext uri="{FF2B5EF4-FFF2-40B4-BE49-F238E27FC236}">
                  <a16:creationId xmlns:a16="http://schemas.microsoft.com/office/drawing/2014/main" id="{48088295-2B1F-7FF7-927C-8D81CC3804DE}"/>
                </a:ext>
              </a:extLst>
            </p:cNvPr>
            <p:cNvSpPr>
              <a:spLocks noChangeArrowheads="1"/>
            </p:cNvSpPr>
            <p:nvPr/>
          </p:nvSpPr>
          <p:spPr bwMode="auto">
            <a:xfrm>
              <a:off x="1785918" y="5357826"/>
              <a:ext cx="928694"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deque</a:t>
              </a:r>
              <a:endParaRPr lang="zh-CN" altLang="en-US" sz="1600">
                <a:solidFill>
                  <a:schemeClr val="bg1"/>
                </a:solidFill>
                <a:latin typeface="Times New Roman" panose="02020603050405020304" pitchFamily="18" charset="0"/>
                <a:ea typeface="隶书" panose="02010509060101010101" pitchFamily="49" charset="-122"/>
              </a:endParaRPr>
            </a:p>
          </p:txBody>
        </p:sp>
      </p:grpSp>
      <p:sp>
        <p:nvSpPr>
          <p:cNvPr id="22" name="矩形 23">
            <a:extLst>
              <a:ext uri="{FF2B5EF4-FFF2-40B4-BE49-F238E27FC236}">
                <a16:creationId xmlns:a16="http://schemas.microsoft.com/office/drawing/2014/main" id="{D0B96122-E48F-6A1D-C9D4-53DD97128B8C}"/>
              </a:ext>
            </a:extLst>
          </p:cNvPr>
          <p:cNvSpPr>
            <a:spLocks noChangeArrowheads="1"/>
          </p:cNvSpPr>
          <p:nvPr/>
        </p:nvSpPr>
        <p:spPr bwMode="auto">
          <a:xfrm>
            <a:off x="3868738" y="3786188"/>
            <a:ext cx="928687" cy="357187"/>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list</a:t>
            </a:r>
            <a:endParaRPr lang="zh-CN" altLang="en-US" sz="1600">
              <a:solidFill>
                <a:schemeClr val="bg1"/>
              </a:solidFill>
              <a:latin typeface="Times New Roman" panose="02020603050405020304" pitchFamily="18" charset="0"/>
              <a:ea typeface="隶书" panose="02010509060101010101" pitchFamily="49" charset="-122"/>
            </a:endParaRPr>
          </a:p>
        </p:txBody>
      </p:sp>
      <p:grpSp>
        <p:nvGrpSpPr>
          <p:cNvPr id="7" name="组合 53">
            <a:extLst>
              <a:ext uri="{FF2B5EF4-FFF2-40B4-BE49-F238E27FC236}">
                <a16:creationId xmlns:a16="http://schemas.microsoft.com/office/drawing/2014/main" id="{7CC50250-EB89-F0C9-1BFD-5B3144978641}"/>
              </a:ext>
            </a:extLst>
          </p:cNvPr>
          <p:cNvGrpSpPr>
            <a:grpSpLocks/>
          </p:cNvGrpSpPr>
          <p:nvPr/>
        </p:nvGrpSpPr>
        <p:grpSpPr bwMode="auto">
          <a:xfrm>
            <a:off x="5583238" y="3571875"/>
            <a:ext cx="1714500" cy="785813"/>
            <a:chOff x="3500430" y="4929198"/>
            <a:chExt cx="1714512" cy="785818"/>
          </a:xfrm>
        </p:grpSpPr>
        <p:sp>
          <p:nvSpPr>
            <p:cNvPr id="32788" name="矩形 23">
              <a:extLst>
                <a:ext uri="{FF2B5EF4-FFF2-40B4-BE49-F238E27FC236}">
                  <a16:creationId xmlns:a16="http://schemas.microsoft.com/office/drawing/2014/main" id="{3CF886EC-40D2-5355-8C93-62E18300BABD}"/>
                </a:ext>
              </a:extLst>
            </p:cNvPr>
            <p:cNvSpPr>
              <a:spLocks noChangeArrowheads="1"/>
            </p:cNvSpPr>
            <p:nvPr/>
          </p:nvSpPr>
          <p:spPr bwMode="auto">
            <a:xfrm>
              <a:off x="4143372" y="4929198"/>
              <a:ext cx="1071570"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multiset</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2789" name="矩形 23">
              <a:extLst>
                <a:ext uri="{FF2B5EF4-FFF2-40B4-BE49-F238E27FC236}">
                  <a16:creationId xmlns:a16="http://schemas.microsoft.com/office/drawing/2014/main" id="{260F93F4-CA63-543C-41E3-CBA06F2A01FB}"/>
                </a:ext>
              </a:extLst>
            </p:cNvPr>
            <p:cNvSpPr>
              <a:spLocks noChangeArrowheads="1"/>
            </p:cNvSpPr>
            <p:nvPr/>
          </p:nvSpPr>
          <p:spPr bwMode="auto">
            <a:xfrm>
              <a:off x="4143372" y="5357826"/>
              <a:ext cx="1071570"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multimap</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2790" name="矩形 23">
              <a:extLst>
                <a:ext uri="{FF2B5EF4-FFF2-40B4-BE49-F238E27FC236}">
                  <a16:creationId xmlns:a16="http://schemas.microsoft.com/office/drawing/2014/main" id="{5487A07D-3D56-7291-53BB-B4C205F559C8}"/>
                </a:ext>
              </a:extLst>
            </p:cNvPr>
            <p:cNvSpPr>
              <a:spLocks noChangeArrowheads="1"/>
            </p:cNvSpPr>
            <p:nvPr/>
          </p:nvSpPr>
          <p:spPr bwMode="auto">
            <a:xfrm>
              <a:off x="3500430" y="4929198"/>
              <a:ext cx="571504"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set</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2791" name="矩形 23">
              <a:extLst>
                <a:ext uri="{FF2B5EF4-FFF2-40B4-BE49-F238E27FC236}">
                  <a16:creationId xmlns:a16="http://schemas.microsoft.com/office/drawing/2014/main" id="{D6FE3B9E-E71D-A7C7-61B0-B474D705C535}"/>
                </a:ext>
              </a:extLst>
            </p:cNvPr>
            <p:cNvSpPr>
              <a:spLocks noChangeArrowheads="1"/>
            </p:cNvSpPr>
            <p:nvPr/>
          </p:nvSpPr>
          <p:spPr bwMode="auto">
            <a:xfrm>
              <a:off x="3500430" y="5357826"/>
              <a:ext cx="571504" cy="357190"/>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map</a:t>
              </a:r>
              <a:endParaRPr lang="zh-CN" altLang="en-US" sz="1600">
                <a:solidFill>
                  <a:schemeClr val="bg1"/>
                </a:solidFill>
                <a:latin typeface="Times New Roman" panose="02020603050405020304" pitchFamily="18" charset="0"/>
                <a:ea typeface="隶书" panose="02010509060101010101" pitchFamily="49" charset="-122"/>
              </a:endParaRPr>
            </a:p>
          </p:txBody>
        </p:sp>
      </p:grpSp>
      <p:grpSp>
        <p:nvGrpSpPr>
          <p:cNvPr id="10" name="组合 55">
            <a:extLst>
              <a:ext uri="{FF2B5EF4-FFF2-40B4-BE49-F238E27FC236}">
                <a16:creationId xmlns:a16="http://schemas.microsoft.com/office/drawing/2014/main" id="{360AA069-74B7-9C36-D4E0-91CD33D78265}"/>
              </a:ext>
            </a:extLst>
          </p:cNvPr>
          <p:cNvGrpSpPr>
            <a:grpSpLocks/>
          </p:cNvGrpSpPr>
          <p:nvPr/>
        </p:nvGrpSpPr>
        <p:grpSpPr bwMode="auto">
          <a:xfrm>
            <a:off x="846138" y="3429000"/>
            <a:ext cx="6786562" cy="2428875"/>
            <a:chOff x="1500166" y="3500438"/>
            <a:chExt cx="6786610" cy="2428892"/>
          </a:xfrm>
        </p:grpSpPr>
        <p:cxnSp>
          <p:nvCxnSpPr>
            <p:cNvPr id="29" name="直接连接符 28">
              <a:extLst>
                <a:ext uri="{FF2B5EF4-FFF2-40B4-BE49-F238E27FC236}">
                  <a16:creationId xmlns:a16="http://schemas.microsoft.com/office/drawing/2014/main" id="{5AC263D0-D0CF-1920-1BE6-8265E0E9BE5E}"/>
                </a:ext>
              </a:extLst>
            </p:cNvPr>
            <p:cNvCxnSpPr/>
            <p:nvPr/>
          </p:nvCxnSpPr>
          <p:spPr bwMode="auto">
            <a:xfrm>
              <a:off x="1500166" y="350043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0" name="直接连接符 29">
              <a:extLst>
                <a:ext uri="{FF2B5EF4-FFF2-40B4-BE49-F238E27FC236}">
                  <a16:creationId xmlns:a16="http://schemas.microsoft.com/office/drawing/2014/main" id="{A9A5A21C-EE2E-2BE3-8D8C-DF9A1DC3E057}"/>
                </a:ext>
              </a:extLst>
            </p:cNvPr>
            <p:cNvCxnSpPr/>
            <p:nvPr/>
          </p:nvCxnSpPr>
          <p:spPr bwMode="auto">
            <a:xfrm>
              <a:off x="1500166" y="4643446"/>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1" name="直接连接符 30">
              <a:extLst>
                <a:ext uri="{FF2B5EF4-FFF2-40B4-BE49-F238E27FC236}">
                  <a16:creationId xmlns:a16="http://schemas.microsoft.com/office/drawing/2014/main" id="{FAC3E358-1DE0-C6A0-6B2D-6DAC05D203DF}"/>
                </a:ext>
              </a:extLst>
            </p:cNvPr>
            <p:cNvCxnSpPr/>
            <p:nvPr/>
          </p:nvCxnSpPr>
          <p:spPr bwMode="auto">
            <a:xfrm>
              <a:off x="1500166" y="592933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14" name="组合 56">
            <a:extLst>
              <a:ext uri="{FF2B5EF4-FFF2-40B4-BE49-F238E27FC236}">
                <a16:creationId xmlns:a16="http://schemas.microsoft.com/office/drawing/2014/main" id="{D414FFDA-9416-BF6F-3ACA-F433FAC62927}"/>
              </a:ext>
            </a:extLst>
          </p:cNvPr>
          <p:cNvGrpSpPr>
            <a:grpSpLocks/>
          </p:cNvGrpSpPr>
          <p:nvPr/>
        </p:nvGrpSpPr>
        <p:grpSpPr bwMode="auto">
          <a:xfrm>
            <a:off x="3489325" y="2428875"/>
            <a:ext cx="4143375" cy="3429000"/>
            <a:chOff x="1428728" y="2500306"/>
            <a:chExt cx="4143404" cy="3429024"/>
          </a:xfrm>
        </p:grpSpPr>
        <p:cxnSp>
          <p:nvCxnSpPr>
            <p:cNvPr id="33" name="直接连接符 32">
              <a:extLst>
                <a:ext uri="{FF2B5EF4-FFF2-40B4-BE49-F238E27FC236}">
                  <a16:creationId xmlns:a16="http://schemas.microsoft.com/office/drawing/2014/main" id="{EBE2E685-8782-EC57-41E4-34117D86B6BF}"/>
                </a:ext>
              </a:extLst>
            </p:cNvPr>
            <p:cNvCxnSpPr/>
            <p:nvPr/>
          </p:nvCxnSpPr>
          <p:spPr bwMode="auto">
            <a:xfrm rot="5400000">
              <a:off x="-285784"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4" name="直接连接符 33">
              <a:extLst>
                <a:ext uri="{FF2B5EF4-FFF2-40B4-BE49-F238E27FC236}">
                  <a16:creationId xmlns:a16="http://schemas.microsoft.com/office/drawing/2014/main" id="{CA7BFDA1-7322-1A3A-CE6E-B61178A2FDAA}"/>
                </a:ext>
              </a:extLst>
            </p:cNvPr>
            <p:cNvCxnSpPr/>
            <p:nvPr/>
          </p:nvCxnSpPr>
          <p:spPr bwMode="auto">
            <a:xfrm rot="5400000">
              <a:off x="1285852"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35" name="直接连接符 34">
              <a:extLst>
                <a:ext uri="{FF2B5EF4-FFF2-40B4-BE49-F238E27FC236}">
                  <a16:creationId xmlns:a16="http://schemas.microsoft.com/office/drawing/2014/main" id="{449EABBA-D97B-7A41-6401-A043BAA619EE}"/>
                </a:ext>
              </a:extLst>
            </p:cNvPr>
            <p:cNvCxnSpPr/>
            <p:nvPr/>
          </p:nvCxnSpPr>
          <p:spPr bwMode="auto">
            <a:xfrm rot="5400000">
              <a:off x="3857620" y="4214818"/>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slide(fromTop)">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1" fill="hold"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slide(fromTop)">
                                      <p:cBhvr>
                                        <p:cTn id="20" dur="500"/>
                                        <p:tgtEl>
                                          <p:spTgt spid="3"/>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slide(fromTop)">
                                      <p:cBhvr>
                                        <p:cTn id="25" dur="500"/>
                                        <p:tgtEl>
                                          <p:spTgt spid="2"/>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additive="base">
                                        <p:cTn id="30" dur="500" fill="hold"/>
                                        <p:tgtEl>
                                          <p:spTgt spid="14"/>
                                        </p:tgtEl>
                                        <p:attrNameLst>
                                          <p:attrName>ppt_x</p:attrName>
                                        </p:attrNameLst>
                                      </p:cBhvr>
                                      <p:tavLst>
                                        <p:tav tm="0">
                                          <p:val>
                                            <p:strVal val="#ppt_x"/>
                                          </p:val>
                                        </p:tav>
                                        <p:tav tm="100000">
                                          <p:val>
                                            <p:strVal val="#ppt_x"/>
                                          </p:val>
                                        </p:tav>
                                      </p:tavLst>
                                    </p:anim>
                                    <p:anim calcmode="lin" valueType="num">
                                      <p:cBhvr additive="base">
                                        <p:cTn id="31" dur="500" fill="hold"/>
                                        <p:tgtEl>
                                          <p:spTgt spid="14"/>
                                        </p:tgtEl>
                                        <p:attrNameLst>
                                          <p:attrName>ppt_y</p:attrName>
                                        </p:attrNameLst>
                                      </p:cBhvr>
                                      <p:tavLst>
                                        <p:tav tm="0">
                                          <p:val>
                                            <p:strVal val="1+#ppt_h/2"/>
                                          </p:val>
                                        </p:tav>
                                        <p:tav tm="100000">
                                          <p:val>
                                            <p:strVal val="#ppt_y"/>
                                          </p:val>
                                        </p:tav>
                                      </p:tavLst>
                                    </p:anim>
                                  </p:childTnLst>
                                </p:cTn>
                              </p:par>
                              <p:par>
                                <p:cTn id="32" presetID="2" presetClass="entr" presetSubtype="2"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additive="base">
                                        <p:cTn id="34" dur="500" fill="hold"/>
                                        <p:tgtEl>
                                          <p:spTgt spid="10"/>
                                        </p:tgtEl>
                                        <p:attrNameLst>
                                          <p:attrName>ppt_x</p:attrName>
                                        </p:attrNameLst>
                                      </p:cBhvr>
                                      <p:tavLst>
                                        <p:tav tm="0">
                                          <p:val>
                                            <p:strVal val="1+#ppt_w/2"/>
                                          </p:val>
                                        </p:tav>
                                        <p:tav tm="100000">
                                          <p:val>
                                            <p:strVal val="#ppt_x"/>
                                          </p:val>
                                        </p:tav>
                                      </p:tavLst>
                                    </p:anim>
                                    <p:anim calcmode="lin" valueType="num">
                                      <p:cBhvr additive="base">
                                        <p:cTn id="35"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dissolve">
                                      <p:cBhvr>
                                        <p:cTn id="40" dur="500"/>
                                        <p:tgtEl>
                                          <p:spTgt spid="22"/>
                                        </p:tgtEl>
                                      </p:cBhvr>
                                    </p:animEffect>
                                  </p:childTnLst>
                                </p:cTn>
                              </p:par>
                              <p:par>
                                <p:cTn id="41" presetID="9" presetClass="entr" presetSubtype="0" fill="hold" nodeType="with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dissolve">
                                      <p:cBhvr>
                                        <p:cTn id="43" dur="500"/>
                                        <p:tgtEl>
                                          <p:spTgt spid="5"/>
                                        </p:tgtEl>
                                      </p:cBhvr>
                                    </p:animEffect>
                                  </p:childTnLst>
                                </p:cTn>
                              </p:par>
                              <p:par>
                                <p:cTn id="44" presetID="9"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A1D48069-D2BA-6363-7F84-595514967C7C}"/>
              </a:ext>
            </a:extLst>
          </p:cNvPr>
          <p:cNvSpPr>
            <a:spLocks noGrp="1"/>
          </p:cNvSpPr>
          <p:nvPr>
            <p:ph type="title"/>
          </p:nvPr>
        </p:nvSpPr>
        <p:spPr/>
        <p:txBody>
          <a:bodyPr/>
          <a:lstStyle/>
          <a:p>
            <a:pPr eaLnBrk="1" hangingPunct="1"/>
            <a:r>
              <a:rPr lang="zh-CN" altLang="en-US"/>
              <a:t>容器的通用功能</a:t>
            </a:r>
          </a:p>
        </p:txBody>
      </p:sp>
      <p:sp>
        <p:nvSpPr>
          <p:cNvPr id="3" name="内容占位符 2">
            <a:extLst>
              <a:ext uri="{FF2B5EF4-FFF2-40B4-BE49-F238E27FC236}">
                <a16:creationId xmlns:a16="http://schemas.microsoft.com/office/drawing/2014/main" id="{45FFADE7-8CD6-992D-00BD-A9EEBB160718}"/>
              </a:ext>
            </a:extLst>
          </p:cNvPr>
          <p:cNvSpPr>
            <a:spLocks noGrp="1"/>
          </p:cNvSpPr>
          <p:nvPr>
            <p:ph idx="1"/>
          </p:nvPr>
        </p:nvSpPr>
        <p:spPr>
          <a:xfrm>
            <a:off x="457200" y="1790700"/>
            <a:ext cx="8229600" cy="4783138"/>
          </a:xfrm>
        </p:spPr>
        <p:txBody>
          <a:bodyPr>
            <a:normAutofit fontScale="92500" lnSpcReduction="10000"/>
          </a:bodyPr>
          <a:lstStyle/>
          <a:p>
            <a:pPr marL="365760" indent="-256032" eaLnBrk="1" fontAlgn="auto" hangingPunct="1">
              <a:lnSpc>
                <a:spcPct val="110000"/>
              </a:lnSpc>
              <a:spcAft>
                <a:spcPts val="0"/>
              </a:spcAft>
              <a:buClr>
                <a:schemeClr val="accent3"/>
              </a:buClr>
              <a:buFont typeface="Georgia"/>
              <a:buChar char="•"/>
              <a:defRPr/>
            </a:pPr>
            <a:r>
              <a:rPr lang="zh-CN" altLang="en-US" dirty="0">
                <a:latin typeface="宋体" pitchFamily="2" charset="-122"/>
              </a:rPr>
              <a:t>容器的通用功能</a:t>
            </a:r>
            <a:endParaRPr lang="en-US" altLang="zh-CN" dirty="0">
              <a:latin typeface="宋体" pitchFamily="2" charset="-122"/>
            </a:endParaRPr>
          </a:p>
          <a:p>
            <a:pPr marL="658368" lvl="1" indent="-246888" eaLnBrk="1" fontAlgn="auto" hangingPunct="1">
              <a:lnSpc>
                <a:spcPct val="110000"/>
              </a:lnSpc>
              <a:spcAft>
                <a:spcPts val="0"/>
              </a:spcAft>
              <a:buFont typeface="Georgia"/>
              <a:buChar char="▫"/>
              <a:defRPr/>
            </a:pPr>
            <a:r>
              <a:rPr lang="zh-CN" altLang="en-US" dirty="0"/>
              <a:t>用默认构造函数构造空容器</a:t>
            </a:r>
            <a:endParaRPr lang="en-US" altLang="zh-CN" dirty="0"/>
          </a:p>
          <a:p>
            <a:pPr marL="658368" lvl="1" indent="-246888" eaLnBrk="1" fontAlgn="auto" hangingPunct="1">
              <a:lnSpc>
                <a:spcPct val="110000"/>
              </a:lnSpc>
              <a:spcAft>
                <a:spcPts val="0"/>
              </a:spcAft>
              <a:buFont typeface="Georgia"/>
              <a:buChar char="▫"/>
              <a:defRPr/>
            </a:pPr>
            <a:r>
              <a:rPr lang="zh-CN" altLang="en-US" dirty="0"/>
              <a:t>支持关系运算符：</a:t>
            </a:r>
            <a:r>
              <a:rPr lang="en-US" altLang="zh-CN" dirty="0"/>
              <a:t>==</a:t>
            </a:r>
            <a:r>
              <a:rPr lang="zh-CN" altLang="en-US" dirty="0"/>
              <a:t>、</a:t>
            </a:r>
            <a:r>
              <a:rPr lang="en-US" altLang="zh-CN" dirty="0"/>
              <a:t>!=</a:t>
            </a:r>
            <a:r>
              <a:rPr lang="zh-CN" altLang="en-US" dirty="0"/>
              <a:t>、</a:t>
            </a:r>
            <a:r>
              <a:rPr lang="en-US" altLang="zh-CN" dirty="0"/>
              <a:t>&lt;</a:t>
            </a:r>
            <a:r>
              <a:rPr lang="zh-CN" altLang="en-US" dirty="0"/>
              <a:t>、</a:t>
            </a:r>
            <a:r>
              <a:rPr lang="en-US" altLang="zh-CN" dirty="0"/>
              <a:t>&lt;=</a:t>
            </a:r>
            <a:r>
              <a:rPr lang="zh-CN" altLang="en-US" dirty="0"/>
              <a:t>、</a:t>
            </a:r>
            <a:r>
              <a:rPr lang="en-US" altLang="zh-CN" dirty="0"/>
              <a:t>&gt;</a:t>
            </a:r>
            <a:r>
              <a:rPr lang="zh-CN" altLang="en-US" dirty="0"/>
              <a:t>、</a:t>
            </a:r>
            <a:r>
              <a:rPr lang="en-US" altLang="zh-CN" dirty="0"/>
              <a:t>&gt;=</a:t>
            </a:r>
          </a:p>
          <a:p>
            <a:pPr marL="658368" lvl="1" indent="-246888" eaLnBrk="1" fontAlgn="auto" hangingPunct="1">
              <a:lnSpc>
                <a:spcPct val="110000"/>
              </a:lnSpc>
              <a:spcAft>
                <a:spcPts val="0"/>
              </a:spcAft>
              <a:buFont typeface="Georgia"/>
              <a:buChar char="▫"/>
              <a:defRPr/>
            </a:pPr>
            <a:r>
              <a:rPr lang="en-US" altLang="zh-CN" dirty="0"/>
              <a:t>begin()</a:t>
            </a:r>
            <a:r>
              <a:rPr lang="zh-CN" altLang="en-US" dirty="0"/>
              <a:t>、</a:t>
            </a:r>
            <a:r>
              <a:rPr lang="en-US" altLang="zh-CN" dirty="0"/>
              <a:t>end()</a:t>
            </a:r>
            <a:r>
              <a:rPr lang="zh-CN" altLang="en-US" dirty="0"/>
              <a:t>：获得容器首、尾迭代器</a:t>
            </a:r>
            <a:endParaRPr lang="en-US" altLang="zh-CN" dirty="0"/>
          </a:p>
          <a:p>
            <a:pPr marL="658368" lvl="1" indent="-246888" eaLnBrk="1" fontAlgn="auto" hangingPunct="1">
              <a:lnSpc>
                <a:spcPct val="110000"/>
              </a:lnSpc>
              <a:spcAft>
                <a:spcPts val="0"/>
              </a:spcAft>
              <a:buFont typeface="Georgia"/>
              <a:buChar char="▫"/>
              <a:defRPr/>
            </a:pPr>
            <a:r>
              <a:rPr lang="en-US" altLang="zh-CN" dirty="0"/>
              <a:t>clear()</a:t>
            </a:r>
            <a:r>
              <a:rPr lang="zh-CN" altLang="en-US" dirty="0"/>
              <a:t>：将容器清空</a:t>
            </a:r>
            <a:endParaRPr lang="en-US" altLang="zh-CN" dirty="0"/>
          </a:p>
          <a:p>
            <a:pPr marL="658368" lvl="1" indent="-246888" eaLnBrk="1" fontAlgn="auto" hangingPunct="1">
              <a:lnSpc>
                <a:spcPct val="110000"/>
              </a:lnSpc>
              <a:spcAft>
                <a:spcPts val="0"/>
              </a:spcAft>
              <a:buFont typeface="Georgia"/>
              <a:buChar char="▫"/>
              <a:defRPr/>
            </a:pPr>
            <a:r>
              <a:rPr lang="en-US" altLang="zh-CN" dirty="0"/>
              <a:t>empty()</a:t>
            </a:r>
            <a:r>
              <a:rPr lang="zh-CN" altLang="en-US" dirty="0"/>
              <a:t>：判断容器是否为空</a:t>
            </a:r>
            <a:endParaRPr lang="en-US" altLang="zh-CN" dirty="0"/>
          </a:p>
          <a:p>
            <a:pPr marL="658368" lvl="1" indent="-246888" eaLnBrk="1" fontAlgn="auto" hangingPunct="1">
              <a:lnSpc>
                <a:spcPct val="110000"/>
              </a:lnSpc>
              <a:spcAft>
                <a:spcPts val="0"/>
              </a:spcAft>
              <a:buFont typeface="Georgia"/>
              <a:buChar char="▫"/>
              <a:defRPr/>
            </a:pPr>
            <a:r>
              <a:rPr lang="en-US" altLang="zh-CN" dirty="0"/>
              <a:t>size()</a:t>
            </a:r>
            <a:r>
              <a:rPr lang="zh-CN" altLang="en-US" dirty="0"/>
              <a:t>：得到容器元素个数</a:t>
            </a:r>
            <a:endParaRPr lang="en-US" altLang="zh-CN" dirty="0"/>
          </a:p>
          <a:p>
            <a:pPr marL="658368" lvl="1" indent="-246888" eaLnBrk="1" fontAlgn="auto" hangingPunct="1">
              <a:lnSpc>
                <a:spcPct val="110000"/>
              </a:lnSpc>
              <a:spcAft>
                <a:spcPts val="0"/>
              </a:spcAft>
              <a:buFont typeface="Georgia"/>
              <a:buChar char="▫"/>
              <a:defRPr/>
            </a:pPr>
            <a:r>
              <a:rPr lang="en-US" altLang="zh-CN" dirty="0"/>
              <a:t>s1.swap(s2)</a:t>
            </a:r>
            <a:r>
              <a:rPr lang="zh-CN" altLang="en-US" dirty="0"/>
              <a:t>：将</a:t>
            </a:r>
            <a:r>
              <a:rPr lang="en-US" altLang="zh-CN" dirty="0"/>
              <a:t>s1</a:t>
            </a:r>
            <a:r>
              <a:rPr lang="zh-CN" altLang="en-US" dirty="0"/>
              <a:t>和</a:t>
            </a:r>
            <a:r>
              <a:rPr lang="en-US" altLang="zh-CN" dirty="0"/>
              <a:t>s2</a:t>
            </a:r>
            <a:r>
              <a:rPr lang="zh-CN" altLang="en-US" dirty="0"/>
              <a:t>两容器内容交换</a:t>
            </a:r>
            <a:endParaRPr lang="en-US" altLang="zh-CN" dirty="0"/>
          </a:p>
          <a:p>
            <a:pPr marL="365760" indent="-256032" eaLnBrk="1" fontAlgn="auto" hangingPunct="1">
              <a:lnSpc>
                <a:spcPct val="110000"/>
              </a:lnSpc>
              <a:spcAft>
                <a:spcPts val="0"/>
              </a:spcAft>
              <a:buClr>
                <a:schemeClr val="accent3"/>
              </a:buClr>
              <a:buFont typeface="Georgia"/>
              <a:buChar char="•"/>
              <a:defRPr/>
            </a:pPr>
            <a:r>
              <a:rPr lang="zh-CN" altLang="en-US" dirty="0">
                <a:latin typeface="宋体" pitchFamily="2" charset="-122"/>
              </a:rPr>
              <a:t>相关数据类型（</a:t>
            </a:r>
            <a:r>
              <a:rPr lang="en-US" altLang="zh-CN" dirty="0">
                <a:latin typeface="宋体" pitchFamily="2" charset="-122"/>
              </a:rPr>
              <a:t>S</a:t>
            </a:r>
            <a:r>
              <a:rPr lang="zh-CN" altLang="en-US" dirty="0">
                <a:latin typeface="宋体" pitchFamily="2" charset="-122"/>
              </a:rPr>
              <a:t>表示容器类型）</a:t>
            </a:r>
            <a:endParaRPr lang="en-US" altLang="zh-CN" dirty="0">
              <a:latin typeface="宋体" pitchFamily="2" charset="-122"/>
            </a:endParaRPr>
          </a:p>
          <a:p>
            <a:pPr marL="658368" lvl="1" indent="-246888" eaLnBrk="1" fontAlgn="auto" hangingPunct="1">
              <a:lnSpc>
                <a:spcPct val="110000"/>
              </a:lnSpc>
              <a:spcAft>
                <a:spcPts val="0"/>
              </a:spcAft>
              <a:buFont typeface="Georgia"/>
              <a:buChar char="▫"/>
              <a:defRPr/>
            </a:pPr>
            <a:r>
              <a:rPr lang="en-US" altLang="zh-CN" dirty="0"/>
              <a:t>S::</a:t>
            </a:r>
            <a:r>
              <a:rPr lang="en-US" altLang="zh-CN" dirty="0" err="1"/>
              <a:t>iterator</a:t>
            </a:r>
            <a:r>
              <a:rPr lang="zh-CN" altLang="en-US" dirty="0"/>
              <a:t>：指向容器元素的迭代器类型</a:t>
            </a:r>
            <a:endParaRPr lang="en-US" altLang="zh-CN" dirty="0"/>
          </a:p>
          <a:p>
            <a:pPr marL="658368" lvl="1" indent="-246888" eaLnBrk="1" fontAlgn="auto" hangingPunct="1">
              <a:lnSpc>
                <a:spcPct val="110000"/>
              </a:lnSpc>
              <a:spcAft>
                <a:spcPts val="0"/>
              </a:spcAft>
              <a:buFont typeface="Georgia"/>
              <a:buChar char="▫"/>
              <a:defRPr/>
            </a:pPr>
            <a:r>
              <a:rPr lang="en-US" altLang="zh-CN" dirty="0"/>
              <a:t>S::</a:t>
            </a:r>
            <a:r>
              <a:rPr lang="en-US" altLang="zh-CN" dirty="0" err="1"/>
              <a:t>const_iterator</a:t>
            </a:r>
            <a:r>
              <a:rPr lang="zh-CN" altLang="en-US" dirty="0"/>
              <a:t>：常迭代器类型</a:t>
            </a:r>
            <a:endParaRPr lang="en-US" altLang="zh-CN" dirty="0"/>
          </a:p>
        </p:txBody>
      </p:sp>
      <p:sp>
        <p:nvSpPr>
          <p:cNvPr id="33796" name="灯片编号占位符 3">
            <a:extLst>
              <a:ext uri="{FF2B5EF4-FFF2-40B4-BE49-F238E27FC236}">
                <a16:creationId xmlns:a16="http://schemas.microsoft.com/office/drawing/2014/main" id="{9A2C2EA5-E1A1-6135-D1DB-798E20A49DA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605C672-6456-46AB-B3E0-CA76C888A8E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8AD8F0D-8913-9517-F0C5-F048C62E12A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10.3 </a:t>
            </a:r>
            <a:r>
              <a:rPr lang="zh-CN" altLang="en-US" sz="2800" dirty="0">
                <a:solidFill>
                  <a:schemeClr val="bg1"/>
                </a:solidFill>
                <a:latin typeface="+mj-ea"/>
                <a:ea typeface="+mj-ea"/>
              </a:rPr>
              <a:t>容器的基本功能与分类</a:t>
            </a:r>
            <a:endParaRPr kumimoji="0" lang="zh-CN" altLang="en-US" sz="2800" dirty="0">
              <a:solidFill>
                <a:schemeClr val="bg1"/>
              </a:solidFill>
              <a:latin typeface="+mj-ea"/>
              <a:ea typeface="+mj-ea"/>
              <a:cs typeface="+mj-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65B068DE-72F2-7639-F51B-47DD4D362A56}"/>
              </a:ext>
            </a:extLst>
          </p:cNvPr>
          <p:cNvSpPr>
            <a:spLocks noGrp="1"/>
          </p:cNvSpPr>
          <p:nvPr>
            <p:ph type="title"/>
          </p:nvPr>
        </p:nvSpPr>
        <p:spPr/>
        <p:txBody>
          <a:bodyPr/>
          <a:lstStyle/>
          <a:p>
            <a:pPr eaLnBrk="1" hangingPunct="1"/>
            <a:r>
              <a:rPr lang="zh-CN" altLang="en-US"/>
              <a:t>可逆容器、随机访问容器</a:t>
            </a:r>
          </a:p>
        </p:txBody>
      </p:sp>
      <p:sp>
        <p:nvSpPr>
          <p:cNvPr id="34819" name="内容占位符 2">
            <a:extLst>
              <a:ext uri="{FF2B5EF4-FFF2-40B4-BE49-F238E27FC236}">
                <a16:creationId xmlns:a16="http://schemas.microsoft.com/office/drawing/2014/main" id="{86FD1036-0E1C-1DE2-EB71-50F02480C13A}"/>
              </a:ext>
            </a:extLst>
          </p:cNvPr>
          <p:cNvSpPr>
            <a:spLocks noGrp="1"/>
          </p:cNvSpPr>
          <p:nvPr>
            <p:ph idx="1"/>
          </p:nvPr>
        </p:nvSpPr>
        <p:spPr/>
        <p:txBody>
          <a:bodyPr/>
          <a:lstStyle/>
          <a:p>
            <a:pPr eaLnBrk="1" hangingPunct="1">
              <a:lnSpc>
                <a:spcPct val="150000"/>
              </a:lnSpc>
            </a:pPr>
            <a:r>
              <a:rPr lang="zh-CN" altLang="en-US"/>
              <a:t>可逆容器</a:t>
            </a:r>
            <a:endParaRPr lang="en-US" altLang="zh-CN"/>
          </a:p>
          <a:p>
            <a:pPr lvl="1" eaLnBrk="1" hangingPunct="1">
              <a:lnSpc>
                <a:spcPct val="150000"/>
              </a:lnSpc>
            </a:pPr>
            <a:r>
              <a:rPr lang="en-US" altLang="zh-CN"/>
              <a:t>S::reverse_iterator</a:t>
            </a:r>
            <a:r>
              <a:rPr lang="zh-CN" altLang="en-US"/>
              <a:t>：逆向迭代器类型</a:t>
            </a:r>
            <a:endParaRPr lang="en-US" altLang="zh-CN"/>
          </a:p>
          <a:p>
            <a:pPr lvl="1" eaLnBrk="1" hangingPunct="1">
              <a:lnSpc>
                <a:spcPct val="150000"/>
              </a:lnSpc>
            </a:pPr>
            <a:r>
              <a:rPr lang="en-US" altLang="zh-CN"/>
              <a:t>S::const_reverse_iterator</a:t>
            </a:r>
            <a:r>
              <a:rPr lang="zh-CN" altLang="en-US"/>
              <a:t>：逆向常迭代器类型</a:t>
            </a:r>
            <a:endParaRPr lang="en-US" altLang="zh-CN"/>
          </a:p>
          <a:p>
            <a:pPr lvl="1" eaLnBrk="1" hangingPunct="1">
              <a:lnSpc>
                <a:spcPct val="150000"/>
              </a:lnSpc>
            </a:pPr>
            <a:r>
              <a:rPr lang="en-US" altLang="zh-CN"/>
              <a:t>rbegin()</a:t>
            </a:r>
            <a:r>
              <a:rPr lang="zh-CN" altLang="en-US"/>
              <a:t> ：指向容器尾的逆向迭代器</a:t>
            </a:r>
            <a:endParaRPr lang="en-US" altLang="zh-CN"/>
          </a:p>
          <a:p>
            <a:pPr lvl="1" eaLnBrk="1" hangingPunct="1">
              <a:lnSpc>
                <a:spcPct val="150000"/>
              </a:lnSpc>
            </a:pPr>
            <a:r>
              <a:rPr lang="en-US" altLang="zh-CN"/>
              <a:t>rend()</a:t>
            </a:r>
            <a:r>
              <a:rPr lang="zh-CN" altLang="en-US"/>
              <a:t>：指向容器首的逆向迭代器</a:t>
            </a:r>
            <a:endParaRPr lang="en-US" altLang="zh-CN"/>
          </a:p>
          <a:p>
            <a:pPr eaLnBrk="1" hangingPunct="1">
              <a:lnSpc>
                <a:spcPct val="150000"/>
              </a:lnSpc>
            </a:pPr>
            <a:r>
              <a:rPr lang="zh-CN" altLang="en-US"/>
              <a:t>随机访问容器</a:t>
            </a:r>
            <a:endParaRPr lang="en-US" altLang="zh-CN"/>
          </a:p>
          <a:p>
            <a:pPr lvl="1" eaLnBrk="1" hangingPunct="1">
              <a:lnSpc>
                <a:spcPct val="150000"/>
              </a:lnSpc>
            </a:pPr>
            <a:r>
              <a:rPr lang="en-US" altLang="zh-CN"/>
              <a:t>s[n]</a:t>
            </a:r>
            <a:r>
              <a:rPr lang="zh-CN" altLang="en-US"/>
              <a:t>：获得容器</a:t>
            </a:r>
            <a:r>
              <a:rPr lang="en-US" altLang="zh-CN"/>
              <a:t>s</a:t>
            </a:r>
            <a:r>
              <a:rPr lang="zh-CN" altLang="en-US"/>
              <a:t>的第</a:t>
            </a:r>
            <a:r>
              <a:rPr lang="en-US" altLang="zh-CN"/>
              <a:t>n</a:t>
            </a:r>
            <a:r>
              <a:rPr lang="zh-CN" altLang="en-US"/>
              <a:t>个元素</a:t>
            </a:r>
          </a:p>
        </p:txBody>
      </p:sp>
      <p:sp>
        <p:nvSpPr>
          <p:cNvPr id="34820" name="灯片编号占位符 3">
            <a:extLst>
              <a:ext uri="{FF2B5EF4-FFF2-40B4-BE49-F238E27FC236}">
                <a16:creationId xmlns:a16="http://schemas.microsoft.com/office/drawing/2014/main" id="{F568BE7C-3878-AD58-CE51-28919DE9FD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E4B770E-77D2-450A-A46F-BE7885C1A1F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8ED3979-5BE2-BC7D-2B26-783B125F5D1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10.3 </a:t>
            </a:r>
            <a:r>
              <a:rPr lang="zh-CN" altLang="en-US" sz="2800" dirty="0">
                <a:solidFill>
                  <a:schemeClr val="bg1"/>
                </a:solidFill>
                <a:latin typeface="+mj-ea"/>
                <a:ea typeface="+mj-ea"/>
              </a:rPr>
              <a:t>容器的基本功能与分类</a:t>
            </a:r>
            <a:endParaRPr kumimoji="0" lang="zh-CN" altLang="en-US" sz="2800" dirty="0">
              <a:solidFill>
                <a:schemeClr val="bg1"/>
              </a:solidFill>
              <a:latin typeface="+mj-ea"/>
              <a:ea typeface="+mj-ea"/>
              <a:cs typeface="+mj-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id="{42C103B4-8644-E363-99BA-FF53C5403002}"/>
              </a:ext>
            </a:extLst>
          </p:cNvPr>
          <p:cNvSpPr>
            <a:spLocks noGrp="1"/>
          </p:cNvSpPr>
          <p:nvPr>
            <p:ph type="title"/>
          </p:nvPr>
        </p:nvSpPr>
        <p:spPr/>
        <p:txBody>
          <a:bodyPr/>
          <a:lstStyle/>
          <a:p>
            <a:pPr eaLnBrk="1" hangingPunct="1"/>
            <a:r>
              <a:rPr lang="en-US" altLang="zh-CN"/>
              <a:t>10.4.1 </a:t>
            </a:r>
            <a:r>
              <a:rPr lang="zh-CN" altLang="en-US"/>
              <a:t>顺序容器的基本功能</a:t>
            </a:r>
          </a:p>
        </p:txBody>
      </p:sp>
      <p:sp>
        <p:nvSpPr>
          <p:cNvPr id="35843" name="内容占位符 2">
            <a:extLst>
              <a:ext uri="{FF2B5EF4-FFF2-40B4-BE49-F238E27FC236}">
                <a16:creationId xmlns:a16="http://schemas.microsoft.com/office/drawing/2014/main" id="{E58D44DB-55B1-F177-EA74-7A5452F7A973}"/>
              </a:ext>
            </a:extLst>
          </p:cNvPr>
          <p:cNvSpPr>
            <a:spLocks noGrp="1"/>
          </p:cNvSpPr>
          <p:nvPr>
            <p:ph idx="1"/>
          </p:nvPr>
        </p:nvSpPr>
        <p:spPr/>
        <p:txBody>
          <a:bodyPr/>
          <a:lstStyle/>
          <a:p>
            <a:pPr eaLnBrk="1" hangingPunct="1"/>
            <a:r>
              <a:rPr lang="zh-CN" altLang="en-US"/>
              <a:t>顺序容器的接口</a:t>
            </a:r>
          </a:p>
          <a:p>
            <a:pPr lvl="1" eaLnBrk="1" hangingPunct="1"/>
            <a:r>
              <a:rPr lang="zh-CN" altLang="en-US" sz="2400"/>
              <a:t>赋值</a:t>
            </a:r>
            <a:endParaRPr lang="en-US" altLang="zh-CN" sz="2400"/>
          </a:p>
          <a:p>
            <a:pPr lvl="2" eaLnBrk="1" hangingPunct="1"/>
            <a:r>
              <a:rPr lang="en-US" altLang="zh-CN" sz="2000"/>
              <a:t>assign</a:t>
            </a:r>
          </a:p>
          <a:p>
            <a:pPr lvl="1" eaLnBrk="1" hangingPunct="1"/>
            <a:r>
              <a:rPr lang="zh-CN" altLang="en-US" sz="2400"/>
              <a:t>插入函数</a:t>
            </a:r>
          </a:p>
          <a:p>
            <a:pPr lvl="2" eaLnBrk="1" hangingPunct="1"/>
            <a:r>
              <a:rPr lang="en-US" altLang="zh-CN" sz="2000"/>
              <a:t>insert</a:t>
            </a:r>
            <a:r>
              <a:rPr lang="zh-CN" altLang="en-US" sz="2000"/>
              <a:t>，</a:t>
            </a:r>
            <a:r>
              <a:rPr lang="en-US" altLang="zh-CN" sz="2000"/>
              <a:t> push_front</a:t>
            </a:r>
            <a:r>
              <a:rPr lang="zh-CN" altLang="en-US" sz="2000"/>
              <a:t>（只对</a:t>
            </a:r>
            <a:r>
              <a:rPr lang="en-US" altLang="zh-CN" sz="2000"/>
              <a:t>list</a:t>
            </a:r>
            <a:r>
              <a:rPr lang="zh-CN" altLang="en-US" sz="2000"/>
              <a:t>和</a:t>
            </a:r>
            <a:r>
              <a:rPr lang="en-US" altLang="zh-CN" sz="2000"/>
              <a:t>deque</a:t>
            </a:r>
            <a:r>
              <a:rPr lang="zh-CN" altLang="en-US" sz="2000"/>
              <a:t>），</a:t>
            </a:r>
            <a:r>
              <a:rPr lang="en-US" altLang="zh-CN" sz="2000"/>
              <a:t> push_back</a:t>
            </a:r>
          </a:p>
          <a:p>
            <a:pPr lvl="1" eaLnBrk="1" hangingPunct="1"/>
            <a:r>
              <a:rPr lang="zh-CN" altLang="en-US" sz="2400"/>
              <a:t>删除函数</a:t>
            </a:r>
          </a:p>
          <a:p>
            <a:pPr lvl="2" eaLnBrk="1" hangingPunct="1"/>
            <a:r>
              <a:rPr lang="en-US" altLang="zh-CN" sz="2000"/>
              <a:t>erase</a:t>
            </a:r>
            <a:r>
              <a:rPr lang="zh-CN" altLang="en-US" sz="2000"/>
              <a:t>，</a:t>
            </a:r>
            <a:r>
              <a:rPr lang="en-US" altLang="zh-CN" sz="2000"/>
              <a:t>clear</a:t>
            </a:r>
            <a:r>
              <a:rPr lang="zh-CN" altLang="en-US" sz="2000"/>
              <a:t>，</a:t>
            </a:r>
            <a:r>
              <a:rPr lang="en-US" altLang="zh-CN" sz="2000"/>
              <a:t>pop_front</a:t>
            </a:r>
            <a:r>
              <a:rPr lang="zh-CN" altLang="en-US" sz="2000"/>
              <a:t>（只对</a:t>
            </a:r>
            <a:r>
              <a:rPr lang="en-US" altLang="zh-CN" sz="2000"/>
              <a:t>list</a:t>
            </a:r>
            <a:r>
              <a:rPr lang="zh-CN" altLang="en-US" sz="2000"/>
              <a:t>和</a:t>
            </a:r>
            <a:r>
              <a:rPr lang="en-US" altLang="zh-CN" sz="2000"/>
              <a:t>deque</a:t>
            </a:r>
            <a:r>
              <a:rPr lang="zh-CN" altLang="en-US" sz="2000"/>
              <a:t>）</a:t>
            </a:r>
            <a:r>
              <a:rPr lang="en-US" altLang="zh-CN" sz="2000"/>
              <a:t> </a:t>
            </a:r>
            <a:r>
              <a:rPr lang="zh-CN" altLang="en-US" sz="2000"/>
              <a:t>，</a:t>
            </a:r>
            <a:r>
              <a:rPr lang="en-US" altLang="zh-CN" sz="2000"/>
              <a:t>pop_back</a:t>
            </a:r>
          </a:p>
          <a:p>
            <a:pPr lvl="1" eaLnBrk="1" hangingPunct="1"/>
            <a:r>
              <a:rPr lang="zh-CN" altLang="en-US" sz="2400"/>
              <a:t>其他顺序容器访问函数</a:t>
            </a:r>
          </a:p>
          <a:p>
            <a:pPr lvl="2" eaLnBrk="1" hangingPunct="1"/>
            <a:r>
              <a:rPr lang="en-US" altLang="zh-CN" sz="2000"/>
              <a:t>front</a:t>
            </a:r>
            <a:r>
              <a:rPr lang="zh-CN" altLang="en-US" sz="2000"/>
              <a:t>，</a:t>
            </a:r>
            <a:r>
              <a:rPr lang="en-US" altLang="zh-CN" sz="2000"/>
              <a:t>back</a:t>
            </a:r>
          </a:p>
          <a:p>
            <a:pPr lvl="1" eaLnBrk="1" hangingPunct="1"/>
            <a:r>
              <a:rPr lang="zh-CN" altLang="en-US" sz="2400"/>
              <a:t>改变大小</a:t>
            </a:r>
          </a:p>
          <a:p>
            <a:pPr lvl="2" eaLnBrk="1" hangingPunct="1"/>
            <a:r>
              <a:rPr lang="en-US" altLang="zh-CN" sz="2000"/>
              <a:t>resize</a:t>
            </a:r>
          </a:p>
        </p:txBody>
      </p:sp>
      <p:sp>
        <p:nvSpPr>
          <p:cNvPr id="35844" name="灯片编号占位符 3">
            <a:extLst>
              <a:ext uri="{FF2B5EF4-FFF2-40B4-BE49-F238E27FC236}">
                <a16:creationId xmlns:a16="http://schemas.microsoft.com/office/drawing/2014/main" id="{232697E3-34F2-BDA6-5604-EC4FC336AEA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EFB6C15-B6C4-4C4A-9817-470FD689519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19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757C513-9CF2-91C1-4136-B99F677C3214}"/>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a:t>
            </a: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a:extLst>
              <a:ext uri="{FF2B5EF4-FFF2-40B4-BE49-F238E27FC236}">
                <a16:creationId xmlns:a16="http://schemas.microsoft.com/office/drawing/2014/main" id="{F9ACC428-723E-026B-B3B0-F4225AC69E40}"/>
              </a:ext>
            </a:extLst>
          </p:cNvPr>
          <p:cNvSpPr>
            <a:spLocks noGrp="1"/>
          </p:cNvSpPr>
          <p:nvPr>
            <p:ph type="title"/>
          </p:nvPr>
        </p:nvSpPr>
        <p:spPr/>
        <p:txBody>
          <a:bodyPr/>
          <a:lstStyle/>
          <a:p>
            <a:pPr eaLnBrk="1" hangingPunct="1"/>
            <a:r>
              <a:rPr lang="zh-CN" altLang="en-US"/>
              <a:t>目录</a:t>
            </a:r>
          </a:p>
        </p:txBody>
      </p:sp>
      <p:sp>
        <p:nvSpPr>
          <p:cNvPr id="4100" name="Rectangle 5">
            <a:extLst>
              <a:ext uri="{FF2B5EF4-FFF2-40B4-BE49-F238E27FC236}">
                <a16:creationId xmlns:a16="http://schemas.microsoft.com/office/drawing/2014/main" id="{B8834006-41CB-32CB-30EB-6848244A9900}"/>
              </a:ext>
            </a:extLst>
          </p:cNvPr>
          <p:cNvSpPr>
            <a:spLocks noGrp="1" noChangeArrowheads="1"/>
          </p:cNvSpPr>
          <p:nvPr>
            <p:ph idx="1"/>
          </p:nvPr>
        </p:nvSpPr>
        <p:spPr>
          <a:xfrm>
            <a:off x="890588" y="1571625"/>
            <a:ext cx="7681912" cy="4929188"/>
          </a:xfrm>
        </p:spPr>
        <p:txBody>
          <a:bodyPr>
            <a:normAutofit fontScale="85000" lnSpcReduction="10000"/>
          </a:bodyPr>
          <a:lstStyle/>
          <a:p>
            <a:pPr marL="811213" indent="-256032" eaLnBrk="1" fontAlgn="auto" hangingPunct="1">
              <a:lnSpc>
                <a:spcPct val="130000"/>
              </a:lnSpc>
              <a:spcAft>
                <a:spcPts val="0"/>
              </a:spcAft>
              <a:buClr>
                <a:schemeClr val="accent3"/>
              </a:buClr>
              <a:buFont typeface="Georgia"/>
              <a:buNone/>
              <a:defRPr/>
            </a:pPr>
            <a:r>
              <a:rPr lang="en-US" altLang="zh-CN" dirty="0"/>
              <a:t>10.1  </a:t>
            </a:r>
            <a:r>
              <a:rPr lang="zh-CN" altLang="en-US" dirty="0"/>
              <a:t>泛型程序设计及</a:t>
            </a:r>
            <a:r>
              <a:rPr lang="en-US" dirty="0"/>
              <a:t>STL</a:t>
            </a:r>
            <a:r>
              <a:rPr lang="zh-CN" altLang="en-US" dirty="0"/>
              <a:t>的结构</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10.2  </a:t>
            </a:r>
            <a:r>
              <a:rPr lang="zh-CN" altLang="en-US" dirty="0"/>
              <a:t>迭代器</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10.3  </a:t>
            </a:r>
            <a:r>
              <a:rPr lang="zh-CN" altLang="en-US" dirty="0"/>
              <a:t>容器的基本功能与分类</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10.4  </a:t>
            </a:r>
            <a:r>
              <a:rPr lang="zh-CN" altLang="en-US" dirty="0"/>
              <a:t>顺序容器</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10.5  </a:t>
            </a:r>
            <a:r>
              <a:rPr lang="zh-CN" altLang="en-US" dirty="0"/>
              <a:t>关联容器</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10.6  </a:t>
            </a:r>
            <a:r>
              <a:rPr lang="zh-CN" altLang="en-US" dirty="0"/>
              <a:t>函数对象</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10.7  </a:t>
            </a:r>
            <a:r>
              <a:rPr lang="zh-CN" altLang="en-US" dirty="0"/>
              <a:t>算法</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10.8  </a:t>
            </a:r>
            <a:r>
              <a:rPr lang="zh-CN" altLang="en-US" dirty="0"/>
              <a:t>综合实例</a:t>
            </a:r>
            <a:r>
              <a:rPr lang="en-US" altLang="zh-CN" dirty="0"/>
              <a:t>——</a:t>
            </a:r>
            <a:r>
              <a:rPr lang="zh-CN" altLang="en-US" dirty="0"/>
              <a:t>对个人银行账户管理程序的改进</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10.9  </a:t>
            </a:r>
            <a:r>
              <a:rPr lang="zh-CN" altLang="en-US" dirty="0"/>
              <a:t>深度探索</a:t>
            </a:r>
            <a:endParaRPr lang="en-US" altLang="zh-CN" dirty="0"/>
          </a:p>
          <a:p>
            <a:pPr marL="811213" indent="-256032" eaLnBrk="1" fontAlgn="auto" hangingPunct="1">
              <a:lnSpc>
                <a:spcPct val="130000"/>
              </a:lnSpc>
              <a:spcAft>
                <a:spcPts val="0"/>
              </a:spcAft>
              <a:buClr>
                <a:schemeClr val="accent3"/>
              </a:buClr>
              <a:buFont typeface="Georgia"/>
              <a:buNone/>
              <a:defRPr/>
            </a:pPr>
            <a:r>
              <a:rPr lang="en-US" altLang="zh-CN" dirty="0"/>
              <a:t>10.10  </a:t>
            </a:r>
            <a:r>
              <a:rPr lang="zh-CN" altLang="en-US" dirty="0"/>
              <a:t>小结</a:t>
            </a:r>
          </a:p>
        </p:txBody>
      </p:sp>
      <p:sp>
        <p:nvSpPr>
          <p:cNvPr id="16388" name="灯片编号占位符 5">
            <a:extLst>
              <a:ext uri="{FF2B5EF4-FFF2-40B4-BE49-F238E27FC236}">
                <a16:creationId xmlns:a16="http://schemas.microsoft.com/office/drawing/2014/main" id="{26231E6E-88E3-7709-3AE0-DE4FCD9E1E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A5A2E94-23B9-4766-88F5-D3B21CFAFA3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12090E6C-1539-F9EE-7A63-1F6B663EC7EC}"/>
              </a:ext>
            </a:extLst>
          </p:cNvPr>
          <p:cNvSpPr>
            <a:spLocks noGrp="1"/>
          </p:cNvSpPr>
          <p:nvPr>
            <p:ph type="title"/>
          </p:nvPr>
        </p:nvSpPr>
        <p:spPr/>
        <p:txBody>
          <a:bodyPr/>
          <a:lstStyle/>
          <a:p>
            <a:pPr eaLnBrk="1" hangingPunct="1"/>
            <a:r>
              <a:rPr lang="zh-CN" altLang="en-US"/>
              <a:t>例</a:t>
            </a:r>
            <a:r>
              <a:rPr lang="en-US" altLang="zh-CN"/>
              <a:t>10-4 </a:t>
            </a:r>
            <a:r>
              <a:rPr lang="zh-CN" altLang="en-US"/>
              <a:t>顺序容器的基本操作</a:t>
            </a:r>
          </a:p>
        </p:txBody>
      </p:sp>
      <p:sp>
        <p:nvSpPr>
          <p:cNvPr id="3" name="内容占位符 2">
            <a:extLst>
              <a:ext uri="{FF2B5EF4-FFF2-40B4-BE49-F238E27FC236}">
                <a16:creationId xmlns:a16="http://schemas.microsoft.com/office/drawing/2014/main" id="{79CCA131-C5DA-1CFE-6646-9F25FC651B36}"/>
              </a:ext>
            </a:extLst>
          </p:cNvPr>
          <p:cNvSpPr>
            <a:spLocks noGrp="1"/>
          </p:cNvSpPr>
          <p:nvPr>
            <p:ph idx="1"/>
          </p:nvPr>
        </p:nvSpPr>
        <p:spPr>
          <a:xfrm>
            <a:off x="457200" y="1484313"/>
            <a:ext cx="8478838" cy="5372100"/>
          </a:xfrm>
          <a:solidFill>
            <a:srgbClr val="85FFFF"/>
          </a:solidFill>
        </p:spPr>
        <p:txBody>
          <a:bodyPr>
            <a:normAutofit fontScale="40000" lnSpcReduction="20000"/>
          </a:bodyPr>
          <a:lstStyle/>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//10_4.cpp</a:t>
            </a:r>
            <a:r>
              <a:rPr lang="zh-CN" altLang="en-US" sz="4500" dirty="0">
                <a:latin typeface="Consolas" pitchFamily="49" charset="0"/>
              </a:rPr>
              <a:t>，包含的头文件略去</a:t>
            </a:r>
            <a:r>
              <a:rPr lang="en-US" altLang="zh-CN" sz="45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a:t>
            </a:r>
            <a:r>
              <a:rPr lang="zh-CN" altLang="en-US" sz="4500" dirty="0">
                <a:latin typeface="Consolas" pitchFamily="49" charset="0"/>
              </a:rPr>
              <a:t>输出指定的整型顺序容器的元素</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template &lt;class T&gt;</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void printContainer(const char* msg, const T&amp; s)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cout &lt;&lt; msg &lt;&lt; ":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copy(</a:t>
            </a:r>
            <a:r>
              <a:rPr lang="en-US" altLang="zh-CN" sz="4500" dirty="0" err="1">
                <a:latin typeface="Consolas" pitchFamily="49" charset="0"/>
              </a:rPr>
              <a:t>s.</a:t>
            </a:r>
            <a:r>
              <a:rPr lang="en-US" altLang="zh-CN" sz="4500" dirty="0" err="1">
                <a:solidFill>
                  <a:srgbClr val="C00000"/>
                </a:solidFill>
                <a:latin typeface="Consolas" pitchFamily="49" charset="0"/>
              </a:rPr>
              <a:t>begin</a:t>
            </a:r>
            <a:r>
              <a:rPr lang="en-US" altLang="zh-CN" sz="4500" dirty="0">
                <a:solidFill>
                  <a:srgbClr val="C00000"/>
                </a:solidFill>
                <a:latin typeface="Consolas" pitchFamily="49" charset="0"/>
              </a:rPr>
              <a:t>()</a:t>
            </a:r>
            <a:r>
              <a:rPr lang="en-US" altLang="zh-CN" sz="4500" dirty="0">
                <a:latin typeface="Consolas" pitchFamily="49" charset="0"/>
              </a:rPr>
              <a:t>, </a:t>
            </a:r>
            <a:r>
              <a:rPr lang="en-US" altLang="zh-CN" sz="4500" dirty="0" err="1">
                <a:latin typeface="Consolas" pitchFamily="49" charset="0"/>
              </a:rPr>
              <a:t>s.</a:t>
            </a:r>
            <a:r>
              <a:rPr lang="en-US" altLang="zh-CN" sz="4500" dirty="0" err="1">
                <a:solidFill>
                  <a:srgbClr val="C00000"/>
                </a:solidFill>
                <a:latin typeface="Consolas" pitchFamily="49" charset="0"/>
              </a:rPr>
              <a:t>end</a:t>
            </a:r>
            <a:r>
              <a:rPr lang="en-US" altLang="zh-CN" sz="4500" dirty="0">
                <a:solidFill>
                  <a:srgbClr val="C00000"/>
                </a:solidFill>
                <a:latin typeface="Consolas" pitchFamily="49" charset="0"/>
              </a:rPr>
              <a:t>()</a:t>
            </a:r>
            <a:r>
              <a:rPr lang="en-US" altLang="zh-CN" sz="4500" dirty="0">
                <a:latin typeface="Consolas" pitchFamily="49" charset="0"/>
              </a:rPr>
              <a:t>, </a:t>
            </a:r>
            <a:r>
              <a:rPr lang="en-US" altLang="zh-CN" sz="4500" dirty="0" err="1">
                <a:latin typeface="Consolas" pitchFamily="49" charset="0"/>
              </a:rPr>
              <a:t>ostream_iterator</a:t>
            </a:r>
            <a:r>
              <a:rPr lang="en-US" altLang="zh-CN" sz="4500" dirty="0">
                <a:latin typeface="Consolas" pitchFamily="49" charset="0"/>
              </a:rPr>
              <a:t>&lt;int&gt;(cout, "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cout &lt;&lt; endl;</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4500" dirty="0" err="1">
                <a:latin typeface="Consolas" pitchFamily="49" charset="0"/>
              </a:rPr>
              <a:t>int</a:t>
            </a:r>
            <a:r>
              <a:rPr lang="en-US" altLang="zh-CN" sz="4500" dirty="0">
                <a:latin typeface="Consolas" pitchFamily="49" charset="0"/>
              </a:rPr>
              <a:t> main()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a:t>
            </a:r>
            <a:r>
              <a:rPr lang="zh-CN" altLang="en-US" sz="4500" dirty="0">
                <a:latin typeface="Consolas" pitchFamily="49" charset="0"/>
              </a:rPr>
              <a:t>从标准输入读入</a:t>
            </a:r>
            <a:r>
              <a:rPr lang="en-US" altLang="zh-CN" sz="4500" dirty="0">
                <a:latin typeface="Consolas" pitchFamily="49" charset="0"/>
              </a:rPr>
              <a:t>10</a:t>
            </a:r>
            <a:r>
              <a:rPr lang="zh-CN" altLang="en-US" sz="4500" dirty="0">
                <a:latin typeface="Consolas" pitchFamily="49" charset="0"/>
              </a:rPr>
              <a:t>个整数，将它们分别从</a:t>
            </a:r>
            <a:r>
              <a:rPr lang="en-US" altLang="zh-CN" sz="4500" dirty="0">
                <a:latin typeface="Consolas" pitchFamily="49" charset="0"/>
              </a:rPr>
              <a:t>s</a:t>
            </a:r>
            <a:r>
              <a:rPr lang="zh-CN" altLang="en-US" sz="4500" dirty="0">
                <a:latin typeface="Consolas" pitchFamily="49" charset="0"/>
              </a:rPr>
              <a:t>的头部加入</a:t>
            </a:r>
          </a:p>
          <a:p>
            <a:pPr marL="365760" indent="-256032" eaLnBrk="1" fontAlgn="auto" hangingPunct="1">
              <a:lnSpc>
                <a:spcPct val="120000"/>
              </a:lnSpc>
              <a:spcAft>
                <a:spcPts val="0"/>
              </a:spcAft>
              <a:buClr>
                <a:schemeClr val="accent3"/>
              </a:buClr>
              <a:buFont typeface="Georgia"/>
              <a:buNone/>
              <a:defRPr/>
            </a:pPr>
            <a:r>
              <a:rPr lang="zh-CN" altLang="en-US" sz="4500" dirty="0">
                <a:latin typeface="Consolas" pitchFamily="49" charset="0"/>
              </a:rPr>
              <a:t>	</a:t>
            </a:r>
            <a:r>
              <a:rPr lang="en-US" altLang="zh-CN" sz="4500" dirty="0" err="1">
                <a:latin typeface="Consolas" pitchFamily="49" charset="0"/>
              </a:rPr>
              <a:t>deque</a:t>
            </a:r>
            <a:r>
              <a:rPr lang="en-US" altLang="zh-CN" sz="4500" dirty="0">
                <a:latin typeface="Consolas" pitchFamily="49" charset="0"/>
              </a:rPr>
              <a:t>&lt;</a:t>
            </a:r>
            <a:r>
              <a:rPr lang="en-US" altLang="zh-CN" sz="4500" dirty="0" err="1">
                <a:latin typeface="Consolas" pitchFamily="49" charset="0"/>
              </a:rPr>
              <a:t>int</a:t>
            </a:r>
            <a:r>
              <a:rPr lang="en-US" altLang="zh-CN" sz="4500" dirty="0">
                <a:latin typeface="Consolas" pitchFamily="49" charset="0"/>
              </a:rPr>
              <a:t>&gt; s;</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for (</a:t>
            </a:r>
            <a:r>
              <a:rPr lang="en-US" altLang="zh-CN" sz="4500" dirty="0" err="1">
                <a:latin typeface="Consolas" pitchFamily="49" charset="0"/>
              </a:rPr>
              <a:t>int</a:t>
            </a:r>
            <a:r>
              <a:rPr lang="en-US" altLang="zh-CN" sz="4500" dirty="0">
                <a:latin typeface="Consolas" pitchFamily="49" charset="0"/>
              </a:rPr>
              <a:t> </a:t>
            </a:r>
            <a:r>
              <a:rPr lang="en-US" altLang="zh-CN" sz="4500" dirty="0" err="1">
                <a:latin typeface="Consolas" pitchFamily="49" charset="0"/>
              </a:rPr>
              <a:t>i</a:t>
            </a:r>
            <a:r>
              <a:rPr lang="en-US" altLang="zh-CN" sz="4500" dirty="0">
                <a:latin typeface="Consolas" pitchFamily="49" charset="0"/>
              </a:rPr>
              <a:t> = 0; </a:t>
            </a:r>
            <a:r>
              <a:rPr lang="en-US" altLang="zh-CN" sz="4500" dirty="0" err="1">
                <a:latin typeface="Consolas" pitchFamily="49" charset="0"/>
              </a:rPr>
              <a:t>i</a:t>
            </a:r>
            <a:r>
              <a:rPr lang="en-US" altLang="zh-CN" sz="4500" dirty="0">
                <a:latin typeface="Consolas" pitchFamily="49" charset="0"/>
              </a:rPr>
              <a:t> &lt; 10; </a:t>
            </a:r>
            <a:r>
              <a:rPr lang="en-US" altLang="zh-CN" sz="4500" dirty="0" err="1">
                <a:latin typeface="Consolas" pitchFamily="49" charset="0"/>
              </a:rPr>
              <a:t>i</a:t>
            </a:r>
            <a:r>
              <a:rPr lang="en-US" altLang="zh-CN" sz="45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a:t>
            </a:r>
            <a:r>
              <a:rPr lang="en-US" altLang="zh-CN" sz="4500" dirty="0" err="1">
                <a:latin typeface="Consolas" pitchFamily="49" charset="0"/>
              </a:rPr>
              <a:t>int</a:t>
            </a:r>
            <a:r>
              <a:rPr lang="en-US" altLang="zh-CN" sz="4500" dirty="0">
                <a:latin typeface="Consolas" pitchFamily="49" charset="0"/>
              </a:rPr>
              <a:t> x;</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cin &gt;&gt; x;</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a:t>
            </a:r>
            <a:r>
              <a:rPr lang="en-US" altLang="zh-CN" sz="4500" dirty="0" err="1">
                <a:latin typeface="Consolas" pitchFamily="49" charset="0"/>
              </a:rPr>
              <a:t>s.</a:t>
            </a:r>
            <a:r>
              <a:rPr lang="en-US" altLang="zh-CN" sz="4500" dirty="0" err="1">
                <a:solidFill>
                  <a:srgbClr val="C00000"/>
                </a:solidFill>
                <a:latin typeface="Consolas" pitchFamily="49" charset="0"/>
              </a:rPr>
              <a:t>push_front</a:t>
            </a:r>
            <a:r>
              <a:rPr lang="en-US" altLang="zh-CN" sz="4500" dirty="0">
                <a:latin typeface="Consolas" pitchFamily="49" charset="0"/>
              </a:rPr>
              <a:t>(x);</a:t>
            </a:r>
          </a:p>
          <a:p>
            <a:pPr marL="365760" indent="-256032" eaLnBrk="1" fontAlgn="auto" hangingPunct="1">
              <a:lnSpc>
                <a:spcPct val="120000"/>
              </a:lnSpc>
              <a:spcAft>
                <a:spcPts val="0"/>
              </a:spcAft>
              <a:buClr>
                <a:schemeClr val="accent3"/>
              </a:buClr>
              <a:buFont typeface="Georgia"/>
              <a:buNone/>
              <a:defRPr/>
            </a:pPr>
            <a:r>
              <a:rPr lang="en-US" altLang="zh-CN" sz="4500" dirty="0">
                <a:latin typeface="Consolas" pitchFamily="49" charset="0"/>
              </a:rPr>
              <a:t>	}</a:t>
            </a:r>
          </a:p>
          <a:p>
            <a:pPr marL="365760" indent="-256032" eaLnBrk="1" fontAlgn="auto" hangingPunct="1">
              <a:spcAft>
                <a:spcPts val="0"/>
              </a:spcAft>
              <a:buClr>
                <a:schemeClr val="accent3"/>
              </a:buClr>
              <a:buFont typeface="Georgia"/>
              <a:buNone/>
              <a:defRPr/>
            </a:pPr>
            <a:endParaRPr lang="zh-CN" altLang="en-US" dirty="0"/>
          </a:p>
        </p:txBody>
      </p:sp>
      <p:sp>
        <p:nvSpPr>
          <p:cNvPr id="36868" name="灯片编号占位符 3">
            <a:extLst>
              <a:ext uri="{FF2B5EF4-FFF2-40B4-BE49-F238E27FC236}">
                <a16:creationId xmlns:a16="http://schemas.microsoft.com/office/drawing/2014/main" id="{060FF1B8-DF33-C564-8836-0BB0811640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540648C-1F46-4701-B781-563B0F7B66D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0F0AB8F-59DD-881C-1812-540D83A10B42}"/>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10.4.1 </a:t>
            </a:r>
            <a:r>
              <a:rPr kumimoji="0" lang="zh-CN" altLang="en-US" sz="2800" dirty="0">
                <a:solidFill>
                  <a:schemeClr val="bg1"/>
                </a:solidFill>
                <a:latin typeface="+mj-lt"/>
                <a:ea typeface="+mj-ea"/>
                <a:cs typeface="+mj-cs"/>
              </a:rPr>
              <a:t>顺序容器的基本功能</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标题 1">
            <a:extLst>
              <a:ext uri="{FF2B5EF4-FFF2-40B4-BE49-F238E27FC236}">
                <a16:creationId xmlns:a16="http://schemas.microsoft.com/office/drawing/2014/main" id="{5B6BD30E-7D45-C3C9-5257-C4A2782C85EA}"/>
              </a:ext>
            </a:extLst>
          </p:cNvPr>
          <p:cNvSpPr>
            <a:spLocks noGrp="1"/>
          </p:cNvSpPr>
          <p:nvPr>
            <p:ph type="title"/>
          </p:nvPr>
        </p:nvSpPr>
        <p:spPr>
          <a:xfrm>
            <a:off x="457200" y="482600"/>
            <a:ext cx="8229600" cy="1066800"/>
          </a:xfrm>
        </p:spPr>
        <p:txBody>
          <a:bodyPr/>
          <a:lstStyle/>
          <a:p>
            <a:pPr eaLnBrk="1" hangingPunct="1"/>
            <a:r>
              <a:rPr lang="zh-CN" altLang="en-US"/>
              <a:t>例</a:t>
            </a:r>
            <a:r>
              <a:rPr lang="en-US" altLang="zh-CN"/>
              <a:t>10-4 </a:t>
            </a:r>
            <a:r>
              <a:rPr lang="zh-CN" altLang="en-US"/>
              <a:t>（续）</a:t>
            </a:r>
          </a:p>
        </p:txBody>
      </p:sp>
      <p:sp>
        <p:nvSpPr>
          <p:cNvPr id="3" name="内容占位符 2">
            <a:extLst>
              <a:ext uri="{FF2B5EF4-FFF2-40B4-BE49-F238E27FC236}">
                <a16:creationId xmlns:a16="http://schemas.microsoft.com/office/drawing/2014/main" id="{880F5760-0883-B0BA-866D-3F0F2FCDC3B4}"/>
              </a:ext>
            </a:extLst>
          </p:cNvPr>
          <p:cNvSpPr>
            <a:spLocks noGrp="1"/>
          </p:cNvSpPr>
          <p:nvPr>
            <p:ph idx="1"/>
          </p:nvPr>
        </p:nvSpPr>
        <p:spPr>
          <a:xfrm>
            <a:off x="457200" y="1341438"/>
            <a:ext cx="8478838" cy="5516562"/>
          </a:xfrm>
          <a:solidFill>
            <a:srgbClr val="85FFFF"/>
          </a:solidFill>
        </p:spPr>
        <p:txBody>
          <a:bodyPr>
            <a:normAutofit fontScale="92500" lnSpcReduction="20000"/>
          </a:bodyPr>
          <a:lstStyle/>
          <a:p>
            <a:pPr marL="365760" indent="-256032" eaLnBrk="1" fontAlgn="auto" hangingPunct="1">
              <a:lnSpc>
                <a:spcPct val="120000"/>
              </a:lnSpc>
              <a:spcAft>
                <a:spcPts val="0"/>
              </a:spcAft>
              <a:buClr>
                <a:schemeClr val="accent3"/>
              </a:buClr>
              <a:buFont typeface="Georgia"/>
              <a:buNone/>
              <a:defRPr/>
            </a:pPr>
            <a:r>
              <a:rPr lang="en-US" altLang="zh-CN" sz="1800" dirty="0">
                <a:latin typeface="Consolas" pitchFamily="49" charset="0"/>
              </a:rPr>
              <a:t>	</a:t>
            </a:r>
            <a:r>
              <a:rPr lang="en-US" altLang="zh-CN" sz="1900" dirty="0">
                <a:latin typeface="Consolas" pitchFamily="49" charset="0"/>
              </a:rPr>
              <a:t>printContainer("deque at first", s);</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a:t>
            </a:r>
            <a:r>
              <a:rPr lang="zh-CN" altLang="en-US" sz="1900" dirty="0">
                <a:latin typeface="Consolas" pitchFamily="49" charset="0"/>
              </a:rPr>
              <a:t>用</a:t>
            </a:r>
            <a:r>
              <a:rPr lang="en-US" altLang="zh-CN" sz="1900" dirty="0">
                <a:latin typeface="Consolas" pitchFamily="49" charset="0"/>
              </a:rPr>
              <a:t>s</a:t>
            </a:r>
            <a:r>
              <a:rPr lang="zh-CN" altLang="en-US" sz="1900" dirty="0">
                <a:latin typeface="Consolas" pitchFamily="49" charset="0"/>
              </a:rPr>
              <a:t>容器的内容的逆序构造列表容器</a:t>
            </a:r>
            <a:r>
              <a:rPr lang="en-US" altLang="zh-CN" sz="1900" dirty="0">
                <a:latin typeface="Consolas" pitchFamily="49" charset="0"/>
              </a:rPr>
              <a:t>l</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list&lt;</a:t>
            </a:r>
            <a:r>
              <a:rPr lang="en-US" altLang="zh-CN" sz="1900" dirty="0" err="1">
                <a:latin typeface="Consolas" pitchFamily="49" charset="0"/>
              </a:rPr>
              <a:t>int</a:t>
            </a:r>
            <a:r>
              <a:rPr lang="en-US" altLang="zh-CN" sz="1900" dirty="0">
                <a:latin typeface="Consolas" pitchFamily="49" charset="0"/>
              </a:rPr>
              <a:t>&gt; l(</a:t>
            </a:r>
            <a:r>
              <a:rPr lang="en-US" altLang="zh-CN" sz="1900" dirty="0" err="1">
                <a:latin typeface="Consolas" pitchFamily="49" charset="0"/>
              </a:rPr>
              <a:t>s.</a:t>
            </a:r>
            <a:r>
              <a:rPr lang="en-US" altLang="zh-CN" sz="1900" dirty="0" err="1">
                <a:solidFill>
                  <a:srgbClr val="C00000"/>
                </a:solidFill>
                <a:latin typeface="Consolas" pitchFamily="49" charset="0"/>
              </a:rPr>
              <a:t>rbegin</a:t>
            </a:r>
            <a:r>
              <a:rPr lang="en-US" altLang="zh-CN" sz="1900" dirty="0">
                <a:solidFill>
                  <a:srgbClr val="C00000"/>
                </a:solidFill>
                <a:latin typeface="Consolas" pitchFamily="49" charset="0"/>
              </a:rPr>
              <a:t>()</a:t>
            </a:r>
            <a:r>
              <a:rPr lang="en-US" altLang="zh-CN" sz="1900" dirty="0">
                <a:latin typeface="Consolas" pitchFamily="49" charset="0"/>
              </a:rPr>
              <a:t>, </a:t>
            </a:r>
            <a:r>
              <a:rPr lang="en-US" altLang="zh-CN" sz="1900" dirty="0" err="1">
                <a:latin typeface="Consolas" pitchFamily="49" charset="0"/>
              </a:rPr>
              <a:t>s.</a:t>
            </a:r>
            <a:r>
              <a:rPr lang="en-US" altLang="zh-CN" sz="1900" dirty="0" err="1">
                <a:solidFill>
                  <a:srgbClr val="C00000"/>
                </a:solidFill>
                <a:latin typeface="Consolas" pitchFamily="49" charset="0"/>
              </a:rPr>
              <a:t>rend</a:t>
            </a:r>
            <a:r>
              <a:rPr lang="en-US" altLang="zh-CN" sz="1900" dirty="0">
                <a:solidFill>
                  <a:srgbClr val="C00000"/>
                </a:solidFill>
                <a:latin typeface="Consolas" pitchFamily="49" charset="0"/>
              </a:rPr>
              <a:t>()</a:t>
            </a:r>
            <a:r>
              <a:rPr lang="en-US" altLang="zh-CN" sz="1900" dirty="0">
                <a:latin typeface="Consolas" pitchFamily="49" charset="0"/>
              </a:rPr>
              <a:t>);</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printContainer("list at first", l);</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a:t>
            </a:r>
            <a:r>
              <a:rPr lang="zh-CN" altLang="en-US" sz="1900" dirty="0">
                <a:latin typeface="Consolas" pitchFamily="49" charset="0"/>
              </a:rPr>
              <a:t>将列表容器</a:t>
            </a:r>
            <a:r>
              <a:rPr lang="en-US" altLang="zh-CN" sz="1900" dirty="0">
                <a:latin typeface="Consolas" pitchFamily="49" charset="0"/>
              </a:rPr>
              <a:t>l</a:t>
            </a:r>
            <a:r>
              <a:rPr lang="zh-CN" altLang="en-US" sz="1900" dirty="0">
                <a:latin typeface="Consolas" pitchFamily="49" charset="0"/>
              </a:rPr>
              <a:t>的每相邻两个容器顺序颠倒</a:t>
            </a:r>
          </a:p>
          <a:p>
            <a:pPr marL="365760" indent="-256032" eaLnBrk="1" fontAlgn="auto" hangingPunct="1">
              <a:lnSpc>
                <a:spcPct val="120000"/>
              </a:lnSpc>
              <a:spcAft>
                <a:spcPts val="0"/>
              </a:spcAft>
              <a:buClr>
                <a:schemeClr val="accent3"/>
              </a:buClr>
              <a:buFont typeface="Georgia"/>
              <a:buNone/>
              <a:defRPr/>
            </a:pPr>
            <a:r>
              <a:rPr lang="zh-CN" altLang="en-US" sz="1900" dirty="0">
                <a:latin typeface="Consolas" pitchFamily="49" charset="0"/>
              </a:rPr>
              <a:t>	</a:t>
            </a:r>
            <a:r>
              <a:rPr lang="en-US" altLang="zh-CN" sz="1900" dirty="0">
                <a:latin typeface="Consolas" pitchFamily="49" charset="0"/>
              </a:rPr>
              <a:t>list&lt;int&gt;::</a:t>
            </a:r>
            <a:r>
              <a:rPr lang="en-US" altLang="zh-CN" sz="1900" dirty="0">
                <a:solidFill>
                  <a:srgbClr val="C00000"/>
                </a:solidFill>
                <a:latin typeface="Consolas" pitchFamily="49" charset="0"/>
              </a:rPr>
              <a:t>iterator</a:t>
            </a:r>
            <a:r>
              <a:rPr lang="en-US" altLang="zh-CN" sz="1900" dirty="0">
                <a:latin typeface="Consolas" pitchFamily="49" charset="0"/>
              </a:rPr>
              <a:t> iter = </a:t>
            </a:r>
            <a:r>
              <a:rPr lang="en-US" altLang="zh-CN" sz="1900" dirty="0" err="1">
                <a:latin typeface="Consolas" pitchFamily="49" charset="0"/>
              </a:rPr>
              <a:t>l.</a:t>
            </a:r>
            <a:r>
              <a:rPr lang="en-US" altLang="zh-CN" sz="1900" dirty="0" err="1">
                <a:solidFill>
                  <a:srgbClr val="C00000"/>
                </a:solidFill>
                <a:latin typeface="Consolas" pitchFamily="49" charset="0"/>
              </a:rPr>
              <a:t>begin</a:t>
            </a:r>
            <a:r>
              <a:rPr lang="en-US" altLang="zh-CN" sz="1900" dirty="0">
                <a:latin typeface="Consolas" pitchFamily="49" charset="0"/>
              </a:rPr>
              <a:t>();</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while (iter != </a:t>
            </a:r>
            <a:r>
              <a:rPr lang="en-US" altLang="zh-CN" sz="1900" dirty="0" err="1">
                <a:latin typeface="Consolas" pitchFamily="49" charset="0"/>
              </a:rPr>
              <a:t>l.end</a:t>
            </a:r>
            <a:r>
              <a:rPr lang="en-US" altLang="zh-CN" sz="19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int v = *iter;	</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iter = </a:t>
            </a:r>
            <a:r>
              <a:rPr lang="en-US" altLang="zh-CN" sz="1900" dirty="0" err="1">
                <a:latin typeface="Consolas" pitchFamily="49" charset="0"/>
              </a:rPr>
              <a:t>l.</a:t>
            </a:r>
            <a:r>
              <a:rPr lang="en-US" altLang="zh-CN" sz="1900" dirty="0" err="1">
                <a:solidFill>
                  <a:srgbClr val="C00000"/>
                </a:solidFill>
                <a:latin typeface="Consolas" pitchFamily="49" charset="0"/>
              </a:rPr>
              <a:t>erase</a:t>
            </a:r>
            <a:r>
              <a:rPr lang="en-US" altLang="zh-CN" sz="1900" dirty="0">
                <a:latin typeface="Consolas" pitchFamily="49" charset="0"/>
              </a:rPr>
              <a:t>(iter);</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a:t>
            </a:r>
            <a:r>
              <a:rPr lang="en-US" altLang="zh-CN" sz="1900" dirty="0" err="1">
                <a:latin typeface="Consolas" pitchFamily="49" charset="0"/>
              </a:rPr>
              <a:t>l.</a:t>
            </a:r>
            <a:r>
              <a:rPr lang="en-US" altLang="zh-CN" sz="1900" dirty="0" err="1">
                <a:solidFill>
                  <a:srgbClr val="C00000"/>
                </a:solidFill>
                <a:latin typeface="Consolas" pitchFamily="49" charset="0"/>
              </a:rPr>
              <a:t>insert</a:t>
            </a:r>
            <a:r>
              <a:rPr lang="en-US" altLang="zh-CN" sz="1900" dirty="0">
                <a:latin typeface="Consolas" pitchFamily="49" charset="0"/>
              </a:rPr>
              <a:t>(++iter, v);</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printContainer("list at last", l);</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a:t>
            </a:r>
            <a:r>
              <a:rPr lang="zh-CN" altLang="en-US" sz="1900" dirty="0">
                <a:latin typeface="Consolas" pitchFamily="49" charset="0"/>
              </a:rPr>
              <a:t>用列表容器</a:t>
            </a:r>
            <a:r>
              <a:rPr lang="en-US" altLang="zh-CN" sz="1900" dirty="0">
                <a:latin typeface="Consolas" pitchFamily="49" charset="0"/>
              </a:rPr>
              <a:t>l</a:t>
            </a:r>
            <a:r>
              <a:rPr lang="zh-CN" altLang="en-US" sz="1900" dirty="0">
                <a:latin typeface="Consolas" pitchFamily="49" charset="0"/>
              </a:rPr>
              <a:t>的内容给</a:t>
            </a:r>
            <a:r>
              <a:rPr lang="en-US" altLang="zh-CN" sz="1900" dirty="0">
                <a:latin typeface="Consolas" pitchFamily="49" charset="0"/>
              </a:rPr>
              <a:t>s</a:t>
            </a:r>
            <a:r>
              <a:rPr lang="zh-CN" altLang="en-US" sz="1900" dirty="0">
                <a:latin typeface="Consolas" pitchFamily="49" charset="0"/>
              </a:rPr>
              <a:t>赋值，将</a:t>
            </a:r>
            <a:r>
              <a:rPr lang="en-US" altLang="zh-CN" sz="1900" dirty="0">
                <a:latin typeface="Consolas" pitchFamily="49" charset="0"/>
              </a:rPr>
              <a:t>s</a:t>
            </a:r>
            <a:r>
              <a:rPr lang="zh-CN" altLang="en-US" sz="1900" dirty="0">
                <a:latin typeface="Consolas" pitchFamily="49" charset="0"/>
              </a:rPr>
              <a:t>输出</a:t>
            </a:r>
          </a:p>
          <a:p>
            <a:pPr marL="365760" indent="-256032" eaLnBrk="1" fontAlgn="auto" hangingPunct="1">
              <a:lnSpc>
                <a:spcPct val="120000"/>
              </a:lnSpc>
              <a:spcAft>
                <a:spcPts val="0"/>
              </a:spcAft>
              <a:buClr>
                <a:schemeClr val="accent3"/>
              </a:buClr>
              <a:buFont typeface="Georgia"/>
              <a:buNone/>
              <a:defRPr/>
            </a:pPr>
            <a:r>
              <a:rPr lang="zh-CN" altLang="en-US" sz="1900" dirty="0">
                <a:latin typeface="Consolas" pitchFamily="49" charset="0"/>
              </a:rPr>
              <a:t>	</a:t>
            </a:r>
            <a:r>
              <a:rPr lang="en-US" altLang="zh-CN" sz="1900" dirty="0" err="1">
                <a:latin typeface="Consolas" pitchFamily="49" charset="0"/>
              </a:rPr>
              <a:t>s.</a:t>
            </a:r>
            <a:r>
              <a:rPr lang="en-US" altLang="zh-CN" sz="1900" dirty="0" err="1">
                <a:solidFill>
                  <a:srgbClr val="C00000"/>
                </a:solidFill>
                <a:latin typeface="Consolas" pitchFamily="49" charset="0"/>
              </a:rPr>
              <a:t>assign</a:t>
            </a:r>
            <a:r>
              <a:rPr lang="en-US" altLang="zh-CN" sz="1900" dirty="0">
                <a:latin typeface="Consolas" pitchFamily="49" charset="0"/>
              </a:rPr>
              <a:t>(</a:t>
            </a:r>
            <a:r>
              <a:rPr lang="en-US" altLang="zh-CN" sz="1900" dirty="0" err="1">
                <a:latin typeface="Consolas" pitchFamily="49" charset="0"/>
              </a:rPr>
              <a:t>l.</a:t>
            </a:r>
            <a:r>
              <a:rPr lang="en-US" altLang="zh-CN" sz="1900" dirty="0" err="1">
                <a:solidFill>
                  <a:srgbClr val="C00000"/>
                </a:solidFill>
                <a:latin typeface="Consolas" pitchFamily="49" charset="0"/>
              </a:rPr>
              <a:t>begin</a:t>
            </a:r>
            <a:r>
              <a:rPr lang="en-US" altLang="zh-CN" sz="1900" dirty="0">
                <a:latin typeface="Consolas" pitchFamily="49" charset="0"/>
              </a:rPr>
              <a:t>(), </a:t>
            </a:r>
            <a:r>
              <a:rPr lang="en-US" altLang="zh-CN" sz="1900" dirty="0" err="1">
                <a:latin typeface="Consolas" pitchFamily="49" charset="0"/>
              </a:rPr>
              <a:t>l.</a:t>
            </a:r>
            <a:r>
              <a:rPr lang="en-US" altLang="zh-CN" sz="1900" dirty="0" err="1">
                <a:solidFill>
                  <a:srgbClr val="C00000"/>
                </a:solidFill>
                <a:latin typeface="Consolas" pitchFamily="49" charset="0"/>
              </a:rPr>
              <a:t>end</a:t>
            </a:r>
            <a:r>
              <a:rPr lang="en-US" altLang="zh-CN" sz="1900" dirty="0">
                <a:latin typeface="Consolas" pitchFamily="49" charset="0"/>
              </a:rPr>
              <a:t>());</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printContainer("deque at last", s);</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	return 0;</a:t>
            </a:r>
          </a:p>
          <a:p>
            <a:pPr marL="365760" indent="-256032" eaLnBrk="1" fontAlgn="auto" hangingPunct="1">
              <a:lnSpc>
                <a:spcPct val="120000"/>
              </a:lnSpc>
              <a:spcAft>
                <a:spcPts val="0"/>
              </a:spcAft>
              <a:buClr>
                <a:schemeClr val="accent3"/>
              </a:buClr>
              <a:buFont typeface="Georgia"/>
              <a:buNone/>
              <a:defRPr/>
            </a:pPr>
            <a:r>
              <a:rPr lang="en-US" altLang="zh-CN" sz="1900" dirty="0">
                <a:latin typeface="Consolas" pitchFamily="49" charset="0"/>
              </a:rPr>
              <a:t>}</a:t>
            </a:r>
          </a:p>
        </p:txBody>
      </p:sp>
      <p:sp>
        <p:nvSpPr>
          <p:cNvPr id="37892" name="灯片编号占位符 3">
            <a:extLst>
              <a:ext uri="{FF2B5EF4-FFF2-40B4-BE49-F238E27FC236}">
                <a16:creationId xmlns:a16="http://schemas.microsoft.com/office/drawing/2014/main" id="{B0EC8614-AB4F-DA04-CA34-4380B1B61E9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A10DB19-45C3-4FA2-BA07-3E27BE484F6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6E26FD7-7161-F522-F97C-EC2502143A5B}"/>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10.4.1 </a:t>
            </a:r>
            <a:r>
              <a:rPr kumimoji="0" lang="zh-CN" altLang="en-US" sz="2800" dirty="0">
                <a:solidFill>
                  <a:schemeClr val="bg1"/>
                </a:solidFill>
                <a:latin typeface="+mj-lt"/>
                <a:ea typeface="+mj-ea"/>
                <a:cs typeface="+mj-cs"/>
              </a:rPr>
              <a:t>顺序容器的基本功能</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标题 1">
            <a:extLst>
              <a:ext uri="{FF2B5EF4-FFF2-40B4-BE49-F238E27FC236}">
                <a16:creationId xmlns:a16="http://schemas.microsoft.com/office/drawing/2014/main" id="{83E0EC25-FFD2-FD88-136F-D3CCD22648DB}"/>
              </a:ext>
            </a:extLst>
          </p:cNvPr>
          <p:cNvSpPr>
            <a:spLocks noGrp="1"/>
          </p:cNvSpPr>
          <p:nvPr>
            <p:ph type="title"/>
          </p:nvPr>
        </p:nvSpPr>
        <p:spPr/>
        <p:txBody>
          <a:bodyPr/>
          <a:lstStyle/>
          <a:p>
            <a:pPr eaLnBrk="1" hangingPunct="1"/>
            <a:r>
              <a:rPr lang="zh-CN" altLang="en-US"/>
              <a:t>例</a:t>
            </a:r>
            <a:r>
              <a:rPr lang="en-US" altLang="zh-CN"/>
              <a:t>10-4 </a:t>
            </a:r>
            <a:r>
              <a:rPr lang="zh-CN" altLang="en-US"/>
              <a:t>（续）</a:t>
            </a:r>
          </a:p>
        </p:txBody>
      </p:sp>
      <p:sp>
        <p:nvSpPr>
          <p:cNvPr id="3" name="内容占位符 2">
            <a:extLst>
              <a:ext uri="{FF2B5EF4-FFF2-40B4-BE49-F238E27FC236}">
                <a16:creationId xmlns:a16="http://schemas.microsoft.com/office/drawing/2014/main" id="{B8C481DA-C470-3CD8-A835-A490F0D26E2E}"/>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运行结果如下： </a:t>
            </a:r>
          </a:p>
          <a:p>
            <a:pPr marL="365760" indent="-256032" eaLnBrk="1" fontAlgn="auto" hangingPunct="1">
              <a:spcAft>
                <a:spcPts val="0"/>
              </a:spcAft>
              <a:buClr>
                <a:schemeClr val="accent3"/>
              </a:buClr>
              <a:buFont typeface="Georgia"/>
              <a:buNone/>
              <a:defRPr/>
            </a:pPr>
            <a:r>
              <a:rPr lang="en-US" dirty="0">
                <a:latin typeface="Consolas" pitchFamily="49" charset="0"/>
              </a:rPr>
              <a:t>   0 9 8 6 4 3 2 1 5 4</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a:t>
            </a:r>
            <a:r>
              <a:rPr lang="en-US" dirty="0" err="1">
                <a:latin typeface="Consolas" pitchFamily="49" charset="0"/>
              </a:rPr>
              <a:t>deque</a:t>
            </a:r>
            <a:r>
              <a:rPr lang="en-US" dirty="0">
                <a:latin typeface="Consolas" pitchFamily="49" charset="0"/>
              </a:rPr>
              <a:t> at first: 4 5 1 2 3 4 6 8 9 0</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list at first: 0 9 8 6 4 3 2 1 5 4</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list at last: 9 0 6 8 3 4 1 2 4 5</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a:t>
            </a:r>
            <a:r>
              <a:rPr lang="en-US" dirty="0" err="1">
                <a:latin typeface="Consolas" pitchFamily="49" charset="0"/>
              </a:rPr>
              <a:t>deque</a:t>
            </a:r>
            <a:r>
              <a:rPr lang="en-US" dirty="0">
                <a:latin typeface="Consolas" pitchFamily="49" charset="0"/>
              </a:rPr>
              <a:t> at last: 9 0 6 8 3 4 1 2 4 5</a:t>
            </a:r>
            <a:endParaRPr lang="zh-CN" altLang="en-US" dirty="0">
              <a:latin typeface="Consolas" pitchFamily="49" charset="0"/>
            </a:endParaRPr>
          </a:p>
          <a:p>
            <a:pPr marL="365760" indent="-256032" eaLnBrk="1" fontAlgn="auto" hangingPunct="1">
              <a:spcAft>
                <a:spcPts val="0"/>
              </a:spcAft>
              <a:buClr>
                <a:schemeClr val="accent3"/>
              </a:buClr>
              <a:buFont typeface="Georgia"/>
              <a:buChar char="•"/>
              <a:defRPr/>
            </a:pPr>
            <a:endParaRPr lang="zh-CN" altLang="en-US" dirty="0">
              <a:latin typeface="Consolas" pitchFamily="49" charset="0"/>
            </a:endParaRPr>
          </a:p>
        </p:txBody>
      </p:sp>
      <p:sp>
        <p:nvSpPr>
          <p:cNvPr id="38916" name="灯片编号占位符 3">
            <a:extLst>
              <a:ext uri="{FF2B5EF4-FFF2-40B4-BE49-F238E27FC236}">
                <a16:creationId xmlns:a16="http://schemas.microsoft.com/office/drawing/2014/main" id="{C32A7367-1C8E-B958-FFFB-987A8C02CCD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78AB2CE-50EE-4F27-80BD-5547041142E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A0C0F1F-81EA-9B32-AC38-F0E0DD57E870}"/>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10.4.1 </a:t>
            </a:r>
            <a:r>
              <a:rPr kumimoji="0" lang="zh-CN" altLang="en-US" sz="2800" dirty="0">
                <a:solidFill>
                  <a:schemeClr val="bg1"/>
                </a:solidFill>
                <a:latin typeface="+mj-lt"/>
                <a:ea typeface="+mj-ea"/>
                <a:cs typeface="+mj-cs"/>
              </a:rPr>
              <a:t>顺序容器的基本功能</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E3723-4934-775F-1CBB-DDA0602454AC}"/>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10.4.2 </a:t>
            </a:r>
            <a:r>
              <a:rPr lang="zh-CN" altLang="en-US" dirty="0"/>
              <a:t>三种顺序容器的特性</a:t>
            </a:r>
            <a:br>
              <a:rPr lang="en-US" altLang="zh-CN" dirty="0"/>
            </a:br>
            <a:r>
              <a:rPr lang="en-US" altLang="zh-CN" dirty="0"/>
              <a:t>            ——</a:t>
            </a:r>
            <a:r>
              <a:rPr lang="zh-CN" altLang="en-US" dirty="0"/>
              <a:t>向量（</a:t>
            </a:r>
            <a:r>
              <a:rPr lang="en-US" altLang="zh-CN" dirty="0"/>
              <a:t>Vector</a:t>
            </a:r>
            <a:r>
              <a:rPr lang="zh-CN" altLang="en-US" dirty="0"/>
              <a:t>）</a:t>
            </a:r>
          </a:p>
        </p:txBody>
      </p:sp>
      <p:sp>
        <p:nvSpPr>
          <p:cNvPr id="39939" name="内容占位符 2">
            <a:extLst>
              <a:ext uri="{FF2B5EF4-FFF2-40B4-BE49-F238E27FC236}">
                <a16:creationId xmlns:a16="http://schemas.microsoft.com/office/drawing/2014/main" id="{C26FAA00-80C6-52E5-A6A9-9AB2819891E7}"/>
              </a:ext>
            </a:extLst>
          </p:cNvPr>
          <p:cNvSpPr>
            <a:spLocks noGrp="1"/>
          </p:cNvSpPr>
          <p:nvPr>
            <p:ph idx="1"/>
          </p:nvPr>
        </p:nvSpPr>
        <p:spPr/>
        <p:txBody>
          <a:bodyPr/>
          <a:lstStyle/>
          <a:p>
            <a:pPr eaLnBrk="1" hangingPunct="1"/>
            <a:r>
              <a:rPr lang="zh-CN" altLang="en-US"/>
              <a:t>特点</a:t>
            </a:r>
            <a:endParaRPr lang="en-US" altLang="zh-CN"/>
          </a:p>
          <a:p>
            <a:pPr lvl="1" eaLnBrk="1" hangingPunct="1"/>
            <a:r>
              <a:rPr lang="zh-CN" altLang="en-US">
                <a:solidFill>
                  <a:srgbClr val="C00000"/>
                </a:solidFill>
              </a:rPr>
              <a:t>一个可以扩展的</a:t>
            </a:r>
            <a:r>
              <a:rPr lang="zh-CN" altLang="en-US">
                <a:solidFill>
                  <a:srgbClr val="FF0000"/>
                </a:solidFill>
              </a:rPr>
              <a:t>动态数组</a:t>
            </a:r>
            <a:endParaRPr lang="en-US" altLang="zh-CN">
              <a:solidFill>
                <a:srgbClr val="FF0000"/>
              </a:solidFill>
            </a:endParaRPr>
          </a:p>
          <a:p>
            <a:pPr lvl="1" eaLnBrk="1" hangingPunct="1"/>
            <a:r>
              <a:rPr lang="zh-CN" altLang="en-US">
                <a:solidFill>
                  <a:srgbClr val="C00000"/>
                </a:solidFill>
              </a:rPr>
              <a:t>随机访问、在尾部插入或删除元素</a:t>
            </a:r>
            <a:r>
              <a:rPr lang="zh-CN" altLang="en-US">
                <a:solidFill>
                  <a:srgbClr val="FF0000"/>
                </a:solidFill>
              </a:rPr>
              <a:t>快</a:t>
            </a:r>
            <a:endParaRPr lang="en-US" altLang="zh-CN">
              <a:solidFill>
                <a:srgbClr val="FF0000"/>
              </a:solidFill>
            </a:endParaRPr>
          </a:p>
          <a:p>
            <a:pPr lvl="1" eaLnBrk="1" hangingPunct="1"/>
            <a:r>
              <a:rPr lang="zh-CN" altLang="en-US">
                <a:solidFill>
                  <a:srgbClr val="C00000"/>
                </a:solidFill>
              </a:rPr>
              <a:t>在中间或头部插入或删除元素</a:t>
            </a:r>
            <a:r>
              <a:rPr lang="zh-CN" altLang="en-US">
                <a:solidFill>
                  <a:srgbClr val="FF0000"/>
                </a:solidFill>
              </a:rPr>
              <a:t>慢</a:t>
            </a:r>
            <a:endParaRPr lang="en-US" altLang="zh-CN">
              <a:solidFill>
                <a:srgbClr val="FF0000"/>
              </a:solidFill>
            </a:endParaRPr>
          </a:p>
          <a:p>
            <a:pPr eaLnBrk="1" hangingPunct="1"/>
            <a:r>
              <a:rPr lang="zh-CN" altLang="en-US"/>
              <a:t>向量的容量</a:t>
            </a:r>
            <a:endParaRPr lang="en-US" altLang="zh-CN"/>
          </a:p>
          <a:p>
            <a:pPr lvl="1" eaLnBrk="1" hangingPunct="1"/>
            <a:r>
              <a:rPr lang="zh-CN" altLang="en-US"/>
              <a:t>容量</a:t>
            </a:r>
            <a:r>
              <a:rPr lang="en-US" altLang="zh-CN"/>
              <a:t>(capacity)</a:t>
            </a:r>
            <a:r>
              <a:rPr lang="zh-CN" altLang="en-US"/>
              <a:t>：实际分配空间的大小</a:t>
            </a:r>
            <a:endParaRPr lang="en-US" altLang="zh-CN"/>
          </a:p>
          <a:p>
            <a:pPr lvl="1" eaLnBrk="1" hangingPunct="1"/>
            <a:r>
              <a:rPr lang="en-US" altLang="zh-CN"/>
              <a:t>s.capacity()</a:t>
            </a:r>
            <a:r>
              <a:rPr lang="zh-CN" altLang="en-US"/>
              <a:t> ：返回当前容量</a:t>
            </a:r>
            <a:endParaRPr lang="en-US" altLang="zh-CN"/>
          </a:p>
          <a:p>
            <a:pPr lvl="1" eaLnBrk="1" hangingPunct="1"/>
            <a:r>
              <a:rPr lang="en-US" altLang="zh-CN"/>
              <a:t>s.reserve(n)</a:t>
            </a:r>
            <a:r>
              <a:rPr lang="zh-CN" altLang="en-US"/>
              <a:t>：若容量小于</a:t>
            </a:r>
            <a:r>
              <a:rPr lang="en-US" altLang="zh-CN"/>
              <a:t>n</a:t>
            </a:r>
            <a:r>
              <a:rPr lang="zh-CN" altLang="en-US"/>
              <a:t>，则对</a:t>
            </a:r>
            <a:r>
              <a:rPr lang="en-US" altLang="zh-CN"/>
              <a:t>s</a:t>
            </a:r>
            <a:r>
              <a:rPr lang="zh-CN" altLang="en-US"/>
              <a:t>进行扩展，使其容量至少为</a:t>
            </a:r>
            <a:r>
              <a:rPr lang="en-US" altLang="zh-CN"/>
              <a:t>n</a:t>
            </a:r>
            <a:endParaRPr lang="zh-CN" altLang="en-US"/>
          </a:p>
        </p:txBody>
      </p:sp>
      <p:sp>
        <p:nvSpPr>
          <p:cNvPr id="39940" name="灯片编号占位符 3">
            <a:extLst>
              <a:ext uri="{FF2B5EF4-FFF2-40B4-BE49-F238E27FC236}">
                <a16:creationId xmlns:a16="http://schemas.microsoft.com/office/drawing/2014/main" id="{4A5EBD6A-F7F1-37D3-1742-2555E0A81DA3}"/>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F03148B-523F-482D-AFAB-1B1C1DAB2AF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D9D3D10-AEE0-F58C-4A57-D0AD8B0E1C43}"/>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99943661-E1AD-7585-4319-054A4B054547}"/>
              </a:ext>
            </a:extLst>
          </p:cNvPr>
          <p:cNvSpPr>
            <a:spLocks noGrp="1"/>
          </p:cNvSpPr>
          <p:nvPr>
            <p:ph type="title"/>
          </p:nvPr>
        </p:nvSpPr>
        <p:spPr/>
        <p:txBody>
          <a:bodyPr/>
          <a:lstStyle/>
          <a:p>
            <a:pPr eaLnBrk="1" hangingPunct="1"/>
            <a:r>
              <a:rPr lang="zh-CN" altLang="en-US"/>
              <a:t>双端队列（</a:t>
            </a:r>
            <a:r>
              <a:rPr lang="en-US" altLang="zh-CN"/>
              <a:t>deque</a:t>
            </a:r>
            <a:r>
              <a:rPr lang="zh-CN" altLang="en-US"/>
              <a:t>）</a:t>
            </a:r>
          </a:p>
        </p:txBody>
      </p:sp>
      <p:sp>
        <p:nvSpPr>
          <p:cNvPr id="40963" name="内容占位符 2">
            <a:extLst>
              <a:ext uri="{FF2B5EF4-FFF2-40B4-BE49-F238E27FC236}">
                <a16:creationId xmlns:a16="http://schemas.microsoft.com/office/drawing/2014/main" id="{CC4902D2-32EB-AAB5-CADE-1D029FAFC17A}"/>
              </a:ext>
            </a:extLst>
          </p:cNvPr>
          <p:cNvSpPr>
            <a:spLocks noGrp="1"/>
          </p:cNvSpPr>
          <p:nvPr>
            <p:ph idx="1"/>
          </p:nvPr>
        </p:nvSpPr>
        <p:spPr/>
        <p:txBody>
          <a:bodyPr/>
          <a:lstStyle/>
          <a:p>
            <a:pPr eaLnBrk="1" hangingPunct="1">
              <a:lnSpc>
                <a:spcPct val="200000"/>
              </a:lnSpc>
            </a:pPr>
            <a:r>
              <a:rPr lang="zh-CN" altLang="en-US"/>
              <a:t>特点</a:t>
            </a:r>
            <a:endParaRPr lang="en-US" altLang="zh-CN"/>
          </a:p>
          <a:p>
            <a:pPr lvl="1" eaLnBrk="1" hangingPunct="1">
              <a:lnSpc>
                <a:spcPct val="200000"/>
              </a:lnSpc>
            </a:pPr>
            <a:r>
              <a:rPr lang="zh-CN" altLang="en-US"/>
              <a:t>在两端插入或删除元素快</a:t>
            </a:r>
            <a:endParaRPr lang="en-US" altLang="zh-CN"/>
          </a:p>
          <a:p>
            <a:pPr lvl="1" eaLnBrk="1" hangingPunct="1">
              <a:lnSpc>
                <a:spcPct val="200000"/>
              </a:lnSpc>
            </a:pPr>
            <a:r>
              <a:rPr lang="zh-CN" altLang="en-US"/>
              <a:t>在中间插入或删除元素慢</a:t>
            </a:r>
            <a:endParaRPr lang="en-US" altLang="zh-CN"/>
          </a:p>
          <a:p>
            <a:pPr lvl="1" eaLnBrk="1" hangingPunct="1">
              <a:lnSpc>
                <a:spcPct val="200000"/>
              </a:lnSpc>
            </a:pPr>
            <a:r>
              <a:rPr lang="zh-CN" altLang="en-US"/>
              <a:t>随机访问较快，但比向量容器慢</a:t>
            </a:r>
            <a:endParaRPr lang="en-US" altLang="zh-CN"/>
          </a:p>
        </p:txBody>
      </p:sp>
      <p:sp>
        <p:nvSpPr>
          <p:cNvPr id="40964" name="灯片编号占位符 3">
            <a:extLst>
              <a:ext uri="{FF2B5EF4-FFF2-40B4-BE49-F238E27FC236}">
                <a16:creationId xmlns:a16="http://schemas.microsoft.com/office/drawing/2014/main" id="{9C93F3EE-3E25-A2A0-DE8D-78BD03454B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4ADAAF7-E120-4C18-A2DE-30009EF65F9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610A296-57FE-1647-E7B0-2B3D126DB3F4}"/>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a:extLst>
              <a:ext uri="{FF2B5EF4-FFF2-40B4-BE49-F238E27FC236}">
                <a16:creationId xmlns:a16="http://schemas.microsoft.com/office/drawing/2014/main" id="{293FA5B1-8801-1BEA-D5C9-0D4DC0B7CA4B}"/>
              </a:ext>
            </a:extLst>
          </p:cNvPr>
          <p:cNvSpPr>
            <a:spLocks noGrp="1"/>
          </p:cNvSpPr>
          <p:nvPr>
            <p:ph type="title"/>
          </p:nvPr>
        </p:nvSpPr>
        <p:spPr/>
        <p:txBody>
          <a:bodyPr/>
          <a:lstStyle/>
          <a:p>
            <a:pPr eaLnBrk="1" hangingPunct="1"/>
            <a:r>
              <a:rPr lang="zh-CN" altLang="en-US"/>
              <a:t>例</a:t>
            </a:r>
            <a:r>
              <a:rPr lang="en-US" altLang="zh-CN"/>
              <a:t>10-5 </a:t>
            </a:r>
            <a:r>
              <a:rPr lang="zh-CN" altLang="en-US"/>
              <a:t>奇偶排序</a:t>
            </a:r>
          </a:p>
        </p:txBody>
      </p:sp>
      <p:sp>
        <p:nvSpPr>
          <p:cNvPr id="3" name="内容占位符 2">
            <a:extLst>
              <a:ext uri="{FF2B5EF4-FFF2-40B4-BE49-F238E27FC236}">
                <a16:creationId xmlns:a16="http://schemas.microsoft.com/office/drawing/2014/main" id="{92AB0271-89F8-2C4C-4C7D-00EF18F0E41C}"/>
              </a:ext>
            </a:extLst>
          </p:cNvPr>
          <p:cNvSpPr>
            <a:spLocks noGrp="1"/>
          </p:cNvSpPr>
          <p:nvPr>
            <p:ph idx="1"/>
          </p:nvPr>
        </p:nvSpPr>
        <p:spPr>
          <a:xfrm>
            <a:off x="285750" y="1428750"/>
            <a:ext cx="8572500" cy="428625"/>
          </a:xfrm>
        </p:spPr>
        <p:txBody>
          <a:bodyPr>
            <a:normAutofit fontScale="92500"/>
          </a:bodyPr>
          <a:lstStyle/>
          <a:p>
            <a:pPr marL="365760" indent="-256032" eaLnBrk="1" fontAlgn="auto" hangingPunct="1">
              <a:spcAft>
                <a:spcPts val="0"/>
              </a:spcAft>
              <a:buClr>
                <a:schemeClr val="accent3"/>
              </a:buClr>
              <a:buFont typeface="Georgia"/>
              <a:buChar char="•"/>
              <a:defRPr/>
            </a:pPr>
            <a:r>
              <a:rPr lang="zh-CN" altLang="en-US" sz="2400" dirty="0"/>
              <a:t>先按照从大到小顺序输出奇数，再按照从小到大顺序输出偶数。</a:t>
            </a:r>
            <a:endParaRPr lang="en-US" altLang="zh-CN" sz="2400" dirty="0"/>
          </a:p>
          <a:p>
            <a:pPr marL="365760" indent="-256032" eaLnBrk="1" fontAlgn="auto" hangingPunct="1">
              <a:spcAft>
                <a:spcPts val="0"/>
              </a:spcAft>
              <a:buClr>
                <a:schemeClr val="accent3"/>
              </a:buClr>
              <a:buFont typeface="Georgia"/>
              <a:buNone/>
              <a:defRPr/>
            </a:pPr>
            <a:endParaRPr lang="zh-CN" altLang="en-US" dirty="0"/>
          </a:p>
        </p:txBody>
      </p:sp>
      <p:sp>
        <p:nvSpPr>
          <p:cNvPr id="41988" name="灯片编号占位符 3">
            <a:extLst>
              <a:ext uri="{FF2B5EF4-FFF2-40B4-BE49-F238E27FC236}">
                <a16:creationId xmlns:a16="http://schemas.microsoft.com/office/drawing/2014/main" id="{EB0E2614-09BE-C2AE-CF2D-6D16CB8CE30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60E8858-5740-42C0-92FF-0F656564137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1FF8506-6A8D-13A4-DE41-E5B8B37D4016}"/>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
        <p:nvSpPr>
          <p:cNvPr id="6" name="TextBox 5">
            <a:extLst>
              <a:ext uri="{FF2B5EF4-FFF2-40B4-BE49-F238E27FC236}">
                <a16:creationId xmlns:a16="http://schemas.microsoft.com/office/drawing/2014/main" id="{768ABCC9-0D3C-F3CD-2B3E-2992DDB8D614}"/>
              </a:ext>
            </a:extLst>
          </p:cNvPr>
          <p:cNvSpPr txBox="1"/>
          <p:nvPr/>
        </p:nvSpPr>
        <p:spPr>
          <a:xfrm>
            <a:off x="285750" y="1841500"/>
            <a:ext cx="8648700" cy="4770438"/>
          </a:xfrm>
          <a:prstGeom prst="rect">
            <a:avLst/>
          </a:prstGeom>
          <a:solidFill>
            <a:srgbClr val="85FFFF"/>
          </a:solidFill>
        </p:spPr>
        <p:txBody>
          <a:bodyPr>
            <a:spAutoFit/>
          </a:bodyPr>
          <a:lstStyle/>
          <a:p>
            <a:pPr eaLnBrk="1" hangingPunct="1">
              <a:defRPr/>
            </a:pPr>
            <a:r>
              <a:rPr lang="en-US" altLang="zh-CN" sz="1600" dirty="0">
                <a:latin typeface="Consolas" pitchFamily="49" charset="0"/>
                <a:ea typeface="+mn-ea"/>
              </a:rPr>
              <a:t>// </a:t>
            </a:r>
            <a:r>
              <a:rPr lang="zh-CN" altLang="en-US" sz="1600" dirty="0">
                <a:latin typeface="Consolas" pitchFamily="49" charset="0"/>
                <a:ea typeface="+mn-ea"/>
              </a:rPr>
              <a:t>头部分省略</a:t>
            </a:r>
            <a:endParaRPr lang="en-US" altLang="zh-CN" sz="1600" dirty="0">
              <a:latin typeface="Consolas" pitchFamily="49" charset="0"/>
              <a:ea typeface="+mn-ea"/>
            </a:endParaRPr>
          </a:p>
          <a:p>
            <a:pPr eaLnBrk="1" hangingPunct="1">
              <a:defRPr/>
            </a:pPr>
            <a:r>
              <a:rPr lang="en-US" altLang="zh-CN" sz="1600" dirty="0" err="1">
                <a:latin typeface="Consolas" pitchFamily="49" charset="0"/>
                <a:ea typeface="+mn-ea"/>
              </a:rPr>
              <a:t>int</a:t>
            </a:r>
            <a:r>
              <a:rPr lang="en-US" altLang="zh-CN" sz="1600" dirty="0">
                <a:latin typeface="Consolas" pitchFamily="49" charset="0"/>
                <a:ea typeface="+mn-ea"/>
              </a:rPr>
              <a:t> main() {</a:t>
            </a:r>
          </a:p>
          <a:p>
            <a:pPr eaLnBrk="1" hangingPunct="1">
              <a:defRPr/>
            </a:pPr>
            <a:r>
              <a:rPr lang="en-US" altLang="zh-CN" sz="1600" dirty="0">
                <a:latin typeface="Consolas" pitchFamily="49" charset="0"/>
                <a:ea typeface="+mn-ea"/>
              </a:rPr>
              <a:t>    istream_iterator&lt;int&gt; i1(cin), i2;	//</a:t>
            </a:r>
            <a:r>
              <a:rPr lang="zh-CN" altLang="en-US" sz="1600" dirty="0">
                <a:latin typeface="Consolas" pitchFamily="49" charset="0"/>
                <a:ea typeface="+mn-ea"/>
              </a:rPr>
              <a:t>建立一对儿输入流迭代器</a:t>
            </a:r>
          </a:p>
          <a:p>
            <a:pPr eaLnBrk="1" hangingPunct="1">
              <a:defRPr/>
            </a:pPr>
            <a:r>
              <a:rPr lang="en-US" altLang="zh-CN" sz="1600" dirty="0">
                <a:latin typeface="Consolas" pitchFamily="49" charset="0"/>
                <a:ea typeface="+mn-ea"/>
              </a:rPr>
              <a:t>    vector&lt;</a:t>
            </a:r>
            <a:r>
              <a:rPr lang="en-US" altLang="zh-CN" sz="1600" dirty="0" err="1">
                <a:latin typeface="Consolas" pitchFamily="49" charset="0"/>
                <a:ea typeface="+mn-ea"/>
              </a:rPr>
              <a:t>int</a:t>
            </a:r>
            <a:r>
              <a:rPr lang="en-US" altLang="zh-CN" sz="1600" dirty="0">
                <a:latin typeface="Consolas" pitchFamily="49" charset="0"/>
                <a:ea typeface="+mn-ea"/>
              </a:rPr>
              <a:t>&gt; s1(i1, i2);	//</a:t>
            </a:r>
            <a:r>
              <a:rPr lang="zh-CN" altLang="en-US" sz="1600" dirty="0">
                <a:latin typeface="Consolas" pitchFamily="49" charset="0"/>
                <a:ea typeface="+mn-ea"/>
              </a:rPr>
              <a:t>通过输入流迭代器从标准输入流中输入数据</a:t>
            </a:r>
          </a:p>
          <a:p>
            <a:pPr eaLnBrk="1" hangingPunct="1">
              <a:defRPr/>
            </a:pPr>
            <a:r>
              <a:rPr lang="en-US" altLang="zh-CN" sz="1600" dirty="0">
                <a:latin typeface="Consolas" pitchFamily="49" charset="0"/>
                <a:ea typeface="+mn-ea"/>
              </a:rPr>
              <a:t>    sort(s1.begin(), s1.end());		//</a:t>
            </a:r>
            <a:r>
              <a:rPr lang="zh-CN" altLang="en-US" sz="1600" dirty="0">
                <a:latin typeface="Consolas" pitchFamily="49" charset="0"/>
                <a:ea typeface="+mn-ea"/>
              </a:rPr>
              <a:t>将输入的整数排序</a:t>
            </a:r>
          </a:p>
          <a:p>
            <a:pPr eaLnBrk="1" hangingPunct="1">
              <a:defRPr/>
            </a:pPr>
            <a:r>
              <a:rPr lang="en-US" altLang="zh-CN" sz="1600" dirty="0">
                <a:latin typeface="Consolas" pitchFamily="49" charset="0"/>
                <a:ea typeface="+mn-ea"/>
              </a:rPr>
              <a:t>    deque&lt;int&gt; s2;</a:t>
            </a:r>
          </a:p>
          <a:p>
            <a:pPr eaLnBrk="1" hangingPunct="1">
              <a:defRPr/>
            </a:pPr>
            <a:r>
              <a:rPr lang="en-US" altLang="zh-CN" sz="1600" dirty="0">
                <a:latin typeface="Consolas" pitchFamily="49" charset="0"/>
                <a:ea typeface="+mn-ea"/>
              </a:rPr>
              <a:t>    //</a:t>
            </a:r>
            <a:r>
              <a:rPr lang="zh-CN" altLang="en-US" sz="1600" dirty="0">
                <a:latin typeface="Consolas" pitchFamily="49" charset="0"/>
                <a:ea typeface="+mn-ea"/>
              </a:rPr>
              <a:t>以下循环遍历</a:t>
            </a:r>
            <a:r>
              <a:rPr lang="en-US" altLang="zh-CN" sz="1600" dirty="0">
                <a:latin typeface="Consolas" pitchFamily="49" charset="0"/>
                <a:ea typeface="+mn-ea"/>
              </a:rPr>
              <a:t>s1</a:t>
            </a:r>
          </a:p>
          <a:p>
            <a:pPr eaLnBrk="1" hangingPunct="1">
              <a:defRPr/>
            </a:pPr>
            <a:r>
              <a:rPr lang="en-US" altLang="zh-CN" sz="1600" dirty="0">
                <a:latin typeface="Consolas" pitchFamily="49" charset="0"/>
                <a:ea typeface="+mn-ea"/>
              </a:rPr>
              <a:t>    for (vector&lt;int&gt;::iterator iter = s1.begin(); iter != s1.end(); ++iter) </a:t>
            </a:r>
          </a:p>
          <a:p>
            <a:pPr eaLnBrk="1" hangingPunct="1">
              <a:defRPr/>
            </a:pPr>
            <a:r>
              <a:rPr lang="en-US" altLang="zh-CN" sz="1600" dirty="0">
                <a:latin typeface="Consolas" pitchFamily="49" charset="0"/>
                <a:ea typeface="+mn-ea"/>
              </a:rPr>
              <a:t>    {</a:t>
            </a:r>
          </a:p>
          <a:p>
            <a:pPr eaLnBrk="1" hangingPunct="1">
              <a:defRPr/>
            </a:pPr>
            <a:r>
              <a:rPr lang="en-US" altLang="zh-CN" sz="1600" dirty="0">
                <a:latin typeface="Consolas" pitchFamily="49" charset="0"/>
                <a:ea typeface="+mn-ea"/>
              </a:rPr>
              <a:t>	if (*iter % 2 == 0)	//</a:t>
            </a:r>
            <a:r>
              <a:rPr lang="zh-CN" altLang="en-US" sz="1600" dirty="0">
                <a:latin typeface="Consolas" pitchFamily="49" charset="0"/>
                <a:ea typeface="+mn-ea"/>
              </a:rPr>
              <a:t>偶数放到</a:t>
            </a:r>
            <a:r>
              <a:rPr lang="en-US" altLang="zh-CN" sz="1600" dirty="0">
                <a:latin typeface="Consolas" pitchFamily="49" charset="0"/>
                <a:ea typeface="+mn-ea"/>
              </a:rPr>
              <a:t>s2</a:t>
            </a:r>
            <a:r>
              <a:rPr lang="zh-CN" altLang="en-US" sz="1600" dirty="0">
                <a:latin typeface="Consolas" pitchFamily="49" charset="0"/>
                <a:ea typeface="+mn-ea"/>
              </a:rPr>
              <a:t>尾部</a:t>
            </a:r>
          </a:p>
          <a:p>
            <a:pPr eaLnBrk="1" hangingPunct="1">
              <a:defRPr/>
            </a:pPr>
            <a:r>
              <a:rPr lang="zh-CN" altLang="en-US" sz="1600" dirty="0">
                <a:latin typeface="Consolas" pitchFamily="49" charset="0"/>
                <a:ea typeface="+mn-ea"/>
              </a:rPr>
              <a:t>             </a:t>
            </a:r>
            <a:r>
              <a:rPr lang="en-US" altLang="zh-CN" sz="1600" dirty="0">
                <a:latin typeface="Consolas" pitchFamily="49" charset="0"/>
                <a:ea typeface="+mn-ea"/>
              </a:rPr>
              <a:t>s2.push_back(*iter);</a:t>
            </a:r>
          </a:p>
          <a:p>
            <a:pPr eaLnBrk="1" hangingPunct="1">
              <a:defRPr/>
            </a:pPr>
            <a:r>
              <a:rPr lang="en-US" altLang="zh-CN" sz="1600" dirty="0">
                <a:latin typeface="Consolas" pitchFamily="49" charset="0"/>
                <a:ea typeface="+mn-ea"/>
              </a:rPr>
              <a:t>	else				//</a:t>
            </a:r>
            <a:r>
              <a:rPr lang="zh-CN" altLang="en-US" sz="1600" dirty="0">
                <a:latin typeface="Consolas" pitchFamily="49" charset="0"/>
                <a:ea typeface="+mn-ea"/>
              </a:rPr>
              <a:t>奇数放到</a:t>
            </a:r>
            <a:r>
              <a:rPr lang="en-US" altLang="zh-CN" sz="1600" dirty="0">
                <a:latin typeface="Consolas" pitchFamily="49" charset="0"/>
                <a:ea typeface="+mn-ea"/>
              </a:rPr>
              <a:t>s2</a:t>
            </a:r>
            <a:r>
              <a:rPr lang="zh-CN" altLang="en-US" sz="1600" dirty="0">
                <a:latin typeface="Consolas" pitchFamily="49" charset="0"/>
                <a:ea typeface="+mn-ea"/>
              </a:rPr>
              <a:t>首部</a:t>
            </a:r>
          </a:p>
          <a:p>
            <a:pPr eaLnBrk="1" hangingPunct="1">
              <a:defRPr/>
            </a:pPr>
            <a:r>
              <a:rPr lang="zh-CN" altLang="en-US" sz="1600" dirty="0">
                <a:latin typeface="Consolas" pitchFamily="49" charset="0"/>
                <a:ea typeface="+mn-ea"/>
              </a:rPr>
              <a:t>	     </a:t>
            </a:r>
            <a:r>
              <a:rPr lang="en-US" altLang="zh-CN" sz="1600" dirty="0">
                <a:latin typeface="Consolas" pitchFamily="49" charset="0"/>
                <a:ea typeface="+mn-ea"/>
              </a:rPr>
              <a:t>s2.push_front(*iter);</a:t>
            </a:r>
          </a:p>
          <a:p>
            <a:pPr eaLnBrk="1" hangingPunct="1">
              <a:defRPr/>
            </a:pPr>
            <a:r>
              <a:rPr lang="en-US" altLang="zh-CN" sz="1600" dirty="0">
                <a:latin typeface="Consolas" pitchFamily="49" charset="0"/>
                <a:ea typeface="+mn-ea"/>
              </a:rPr>
              <a:t>    }</a:t>
            </a:r>
          </a:p>
          <a:p>
            <a:pPr eaLnBrk="1" hangingPunct="1">
              <a:defRPr/>
            </a:pPr>
            <a:r>
              <a:rPr lang="en-US" altLang="zh-CN" sz="1600" dirty="0">
                <a:latin typeface="Consolas" pitchFamily="49" charset="0"/>
                <a:ea typeface="+mn-ea"/>
              </a:rPr>
              <a:t>    //</a:t>
            </a:r>
            <a:r>
              <a:rPr lang="zh-CN" altLang="en-US" sz="1600" dirty="0">
                <a:latin typeface="Consolas" pitchFamily="49" charset="0"/>
                <a:ea typeface="+mn-ea"/>
              </a:rPr>
              <a:t>将</a:t>
            </a:r>
            <a:r>
              <a:rPr lang="en-US" altLang="zh-CN" sz="1600" dirty="0">
                <a:latin typeface="Consolas" pitchFamily="49" charset="0"/>
                <a:ea typeface="+mn-ea"/>
              </a:rPr>
              <a:t>s2</a:t>
            </a:r>
            <a:r>
              <a:rPr lang="zh-CN" altLang="en-US" sz="1600" dirty="0">
                <a:latin typeface="Consolas" pitchFamily="49" charset="0"/>
                <a:ea typeface="+mn-ea"/>
              </a:rPr>
              <a:t>的结果输出</a:t>
            </a:r>
          </a:p>
          <a:p>
            <a:pPr eaLnBrk="1" hangingPunct="1">
              <a:defRPr/>
            </a:pPr>
            <a:r>
              <a:rPr lang="en-US" altLang="zh-CN" sz="1600" dirty="0">
                <a:latin typeface="Consolas" pitchFamily="49" charset="0"/>
                <a:ea typeface="+mn-ea"/>
              </a:rPr>
              <a:t>    copy(s2.begin(), s2.end(), ostream_iterator&lt;int&gt;(cout, " "));</a:t>
            </a:r>
          </a:p>
          <a:p>
            <a:pPr eaLnBrk="1" hangingPunct="1">
              <a:defRPr/>
            </a:pPr>
            <a:r>
              <a:rPr lang="en-US" altLang="zh-CN" sz="1600" dirty="0">
                <a:latin typeface="Consolas" pitchFamily="49" charset="0"/>
                <a:ea typeface="+mn-ea"/>
              </a:rPr>
              <a:t>    cout &lt;&lt; endl;</a:t>
            </a:r>
          </a:p>
          <a:p>
            <a:pPr eaLnBrk="1" hangingPunct="1">
              <a:defRPr/>
            </a:pPr>
            <a:r>
              <a:rPr lang="en-US" altLang="zh-CN" sz="1600" dirty="0">
                <a:latin typeface="Consolas" pitchFamily="49" charset="0"/>
                <a:ea typeface="+mn-ea"/>
              </a:rPr>
              <a:t>    return 0;</a:t>
            </a:r>
          </a:p>
          <a:p>
            <a:pPr eaLnBrk="1" hangingPunct="1">
              <a:defRPr/>
            </a:pPr>
            <a:r>
              <a:rPr lang="en-US" altLang="zh-CN" sz="1600" dirty="0">
                <a:latin typeface="Consolas" pitchFamily="49" charset="0"/>
                <a:ea typeface="+mn-ea"/>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4D39A44A-22C8-0D9B-997D-DA2C7C5E077A}"/>
              </a:ext>
            </a:extLst>
          </p:cNvPr>
          <p:cNvSpPr>
            <a:spLocks noGrp="1"/>
          </p:cNvSpPr>
          <p:nvPr>
            <p:ph type="title"/>
          </p:nvPr>
        </p:nvSpPr>
        <p:spPr/>
        <p:txBody>
          <a:bodyPr/>
          <a:lstStyle/>
          <a:p>
            <a:pPr eaLnBrk="1" hangingPunct="1"/>
            <a:r>
              <a:rPr lang="zh-CN" altLang="en-US"/>
              <a:t>列表</a:t>
            </a:r>
            <a:r>
              <a:rPr lang="en-US" altLang="zh-CN"/>
              <a:t>(list)</a:t>
            </a:r>
            <a:endParaRPr lang="zh-CN" altLang="en-US"/>
          </a:p>
        </p:txBody>
      </p:sp>
      <p:sp>
        <p:nvSpPr>
          <p:cNvPr id="43011" name="内容占位符 2">
            <a:extLst>
              <a:ext uri="{FF2B5EF4-FFF2-40B4-BE49-F238E27FC236}">
                <a16:creationId xmlns:a16="http://schemas.microsoft.com/office/drawing/2014/main" id="{C4821D56-F097-326B-61F3-3D6288E26FDE}"/>
              </a:ext>
            </a:extLst>
          </p:cNvPr>
          <p:cNvSpPr>
            <a:spLocks noGrp="1"/>
          </p:cNvSpPr>
          <p:nvPr>
            <p:ph idx="1"/>
          </p:nvPr>
        </p:nvSpPr>
        <p:spPr/>
        <p:txBody>
          <a:bodyPr/>
          <a:lstStyle/>
          <a:p>
            <a:pPr eaLnBrk="1" hangingPunct="1">
              <a:lnSpc>
                <a:spcPct val="150000"/>
              </a:lnSpc>
            </a:pPr>
            <a:r>
              <a:rPr lang="zh-CN" altLang="en-US"/>
              <a:t>特点</a:t>
            </a:r>
            <a:endParaRPr lang="en-US" altLang="zh-CN"/>
          </a:p>
          <a:p>
            <a:pPr lvl="1" eaLnBrk="1" hangingPunct="1">
              <a:lnSpc>
                <a:spcPct val="150000"/>
              </a:lnSpc>
            </a:pPr>
            <a:r>
              <a:rPr lang="zh-CN" altLang="en-US"/>
              <a:t>在任意位置插入和删除元素都很快</a:t>
            </a:r>
            <a:endParaRPr lang="en-US" altLang="zh-CN"/>
          </a:p>
          <a:p>
            <a:pPr lvl="1" eaLnBrk="1" hangingPunct="1">
              <a:lnSpc>
                <a:spcPct val="150000"/>
              </a:lnSpc>
            </a:pPr>
            <a:r>
              <a:rPr lang="zh-CN" altLang="en-US"/>
              <a:t>不支持随机访问</a:t>
            </a:r>
            <a:endParaRPr lang="en-US" altLang="zh-CN"/>
          </a:p>
          <a:p>
            <a:pPr eaLnBrk="1" hangingPunct="1">
              <a:lnSpc>
                <a:spcPct val="150000"/>
              </a:lnSpc>
            </a:pPr>
            <a:r>
              <a:rPr lang="zh-CN" altLang="en-US"/>
              <a:t>接合</a:t>
            </a:r>
            <a:r>
              <a:rPr lang="en-US" altLang="zh-CN"/>
              <a:t>(splice)</a:t>
            </a:r>
            <a:r>
              <a:rPr lang="zh-CN" altLang="en-US"/>
              <a:t>操作</a:t>
            </a:r>
            <a:endParaRPr lang="en-US" altLang="zh-CN"/>
          </a:p>
          <a:p>
            <a:pPr lvl="1" eaLnBrk="1" hangingPunct="1">
              <a:lnSpc>
                <a:spcPct val="150000"/>
              </a:lnSpc>
            </a:pPr>
            <a:r>
              <a:rPr lang="en-US" altLang="zh-CN"/>
              <a:t>s1.splice(p, s2, q1, q2)</a:t>
            </a:r>
            <a:r>
              <a:rPr lang="zh-CN" altLang="en-US"/>
              <a:t>：将</a:t>
            </a:r>
            <a:r>
              <a:rPr lang="en-US" altLang="zh-CN"/>
              <a:t>s2</a:t>
            </a:r>
            <a:r>
              <a:rPr lang="zh-CN" altLang="en-US"/>
              <a:t>中</a:t>
            </a:r>
            <a:r>
              <a:rPr lang="en-US" altLang="zh-CN"/>
              <a:t>[q1, q2)</a:t>
            </a:r>
            <a:r>
              <a:rPr lang="zh-CN" altLang="en-US"/>
              <a:t>移动到</a:t>
            </a:r>
            <a:r>
              <a:rPr lang="en-US" altLang="zh-CN"/>
              <a:t>s1</a:t>
            </a:r>
            <a:r>
              <a:rPr lang="zh-CN" altLang="en-US"/>
              <a:t>中</a:t>
            </a:r>
            <a:r>
              <a:rPr lang="en-US" altLang="zh-CN"/>
              <a:t>p</a:t>
            </a:r>
            <a:r>
              <a:rPr lang="zh-CN" altLang="en-US"/>
              <a:t>所指向元素之前</a:t>
            </a:r>
            <a:endParaRPr lang="en-US" altLang="zh-CN"/>
          </a:p>
        </p:txBody>
      </p:sp>
      <p:sp>
        <p:nvSpPr>
          <p:cNvPr id="43012" name="灯片编号占位符 3">
            <a:extLst>
              <a:ext uri="{FF2B5EF4-FFF2-40B4-BE49-F238E27FC236}">
                <a16:creationId xmlns:a16="http://schemas.microsoft.com/office/drawing/2014/main" id="{05AB0046-E323-8CA7-EC89-20408717D9D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B5128AA-ABBA-4966-85E1-2EB57EB5555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5442CE7-006C-2CBE-0AD5-332BBA2A19E4}"/>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C144F043-EBD8-92AE-2FE4-FF5357F508FF}"/>
              </a:ext>
            </a:extLst>
          </p:cNvPr>
          <p:cNvSpPr>
            <a:spLocks noGrp="1"/>
          </p:cNvSpPr>
          <p:nvPr>
            <p:ph type="title"/>
          </p:nvPr>
        </p:nvSpPr>
        <p:spPr/>
        <p:txBody>
          <a:bodyPr/>
          <a:lstStyle/>
          <a:p>
            <a:pPr eaLnBrk="1" hangingPunct="1"/>
            <a:r>
              <a:rPr lang="zh-CN" altLang="en-US"/>
              <a:t>例</a:t>
            </a:r>
            <a:r>
              <a:rPr lang="en-US" altLang="zh-CN"/>
              <a:t>10-6</a:t>
            </a:r>
            <a:r>
              <a:rPr lang="zh-CN" altLang="en-US"/>
              <a:t>列表容器的</a:t>
            </a:r>
            <a:r>
              <a:rPr lang="en-US" altLang="zh-CN"/>
              <a:t>splice</a:t>
            </a:r>
            <a:r>
              <a:rPr lang="zh-CN" altLang="en-US"/>
              <a:t>操作</a:t>
            </a:r>
          </a:p>
        </p:txBody>
      </p:sp>
      <p:sp>
        <p:nvSpPr>
          <p:cNvPr id="3" name="内容占位符 2">
            <a:extLst>
              <a:ext uri="{FF2B5EF4-FFF2-40B4-BE49-F238E27FC236}">
                <a16:creationId xmlns:a16="http://schemas.microsoft.com/office/drawing/2014/main" id="{A95434E6-0C3A-CCC1-CF71-004AF2984751}"/>
              </a:ext>
            </a:extLst>
          </p:cNvPr>
          <p:cNvSpPr>
            <a:spLocks noGrp="1"/>
          </p:cNvSpPr>
          <p:nvPr>
            <p:ph idx="1"/>
          </p:nvPr>
        </p:nvSpPr>
        <p:spPr>
          <a:xfrm>
            <a:off x="71438" y="1571625"/>
            <a:ext cx="8858250" cy="5000625"/>
          </a:xfrm>
          <a:solidFill>
            <a:srgbClr val="85FFFF"/>
          </a:solidFill>
        </p:spPr>
        <p:txBody>
          <a:bodyPr>
            <a:normAutofit fontScale="55000" lnSpcReduction="20000"/>
          </a:bodyPr>
          <a:lstStyle/>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a:t>
            </a:r>
            <a:r>
              <a:rPr lang="zh-CN" altLang="en-US" sz="3300" dirty="0">
                <a:latin typeface="Consolas" pitchFamily="49" charset="0"/>
              </a:rPr>
              <a:t>头部分省略</a:t>
            </a:r>
            <a:endParaRPr lang="en-US" altLang="zh-CN" sz="3300" dirty="0">
              <a:latin typeface="Consolas" pitchFamily="49" charset="0"/>
            </a:endParaRPr>
          </a:p>
          <a:p>
            <a:pPr marL="365760" indent="-256032" eaLnBrk="1" fontAlgn="auto" hangingPunct="1">
              <a:lnSpc>
                <a:spcPct val="120000"/>
              </a:lnSpc>
              <a:spcAft>
                <a:spcPts val="0"/>
              </a:spcAft>
              <a:buClr>
                <a:schemeClr val="accent3"/>
              </a:buClr>
              <a:buFont typeface="Georgia"/>
              <a:buNone/>
              <a:defRPr/>
            </a:pPr>
            <a:r>
              <a:rPr lang="en-US" altLang="zh-CN" sz="3300" dirty="0" err="1">
                <a:latin typeface="Consolas" pitchFamily="49" charset="0"/>
              </a:rPr>
              <a:t>int</a:t>
            </a:r>
            <a:r>
              <a:rPr lang="en-US" altLang="zh-CN" sz="3300" dirty="0">
                <a:latin typeface="Consolas" pitchFamily="49" charset="0"/>
              </a:rPr>
              <a:t> main() {</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string names1[] = { "Alice", "Helen", "Lucy", "Susan" };</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string names2[] = { "Bob", "David", "Levin", "Mike" };</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list&lt;string&gt; s1(names1, names1 + 4); //</a:t>
            </a:r>
            <a:r>
              <a:rPr lang="zh-CN" altLang="en-US" sz="3300" dirty="0">
                <a:latin typeface="Consolas" pitchFamily="49" charset="0"/>
              </a:rPr>
              <a:t>用</a:t>
            </a:r>
            <a:r>
              <a:rPr lang="en-US" altLang="zh-CN" sz="3300" dirty="0">
                <a:latin typeface="Consolas" pitchFamily="49" charset="0"/>
              </a:rPr>
              <a:t>names1</a:t>
            </a:r>
            <a:r>
              <a:rPr lang="zh-CN" altLang="en-US" sz="3300" dirty="0">
                <a:latin typeface="Consolas" pitchFamily="49" charset="0"/>
              </a:rPr>
              <a:t>数组的内容构造列表</a:t>
            </a:r>
            <a:r>
              <a:rPr lang="en-US" altLang="zh-CN" sz="3300" dirty="0">
                <a:latin typeface="Consolas" pitchFamily="49" charset="0"/>
              </a:rPr>
              <a:t>s1</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list&lt;string&gt; s2(names2, names2 + 4); //</a:t>
            </a:r>
            <a:r>
              <a:rPr lang="zh-CN" altLang="en-US" sz="3300" dirty="0">
                <a:latin typeface="Consolas" pitchFamily="49" charset="0"/>
              </a:rPr>
              <a:t>用</a:t>
            </a:r>
            <a:r>
              <a:rPr lang="en-US" altLang="zh-CN" sz="3300" dirty="0">
                <a:latin typeface="Consolas" pitchFamily="49" charset="0"/>
              </a:rPr>
              <a:t>names2</a:t>
            </a:r>
            <a:r>
              <a:rPr lang="zh-CN" altLang="en-US" sz="3300" dirty="0">
                <a:latin typeface="Consolas" pitchFamily="49" charset="0"/>
              </a:rPr>
              <a:t>数组的内容构造列表</a:t>
            </a:r>
            <a:r>
              <a:rPr lang="en-US" altLang="zh-CN" sz="3300" dirty="0">
                <a:latin typeface="Consolas" pitchFamily="49" charset="0"/>
              </a:rPr>
              <a:t>s2</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a:t>
            </a:r>
            <a:r>
              <a:rPr lang="zh-CN" altLang="en-US" sz="3300" dirty="0">
                <a:latin typeface="Consolas" pitchFamily="49" charset="0"/>
              </a:rPr>
              <a:t>将</a:t>
            </a:r>
            <a:r>
              <a:rPr lang="en-US" altLang="zh-CN" sz="3300" dirty="0">
                <a:latin typeface="Consolas" pitchFamily="49" charset="0"/>
              </a:rPr>
              <a:t>s1</a:t>
            </a:r>
            <a:r>
              <a:rPr lang="zh-CN" altLang="en-US" sz="3300" dirty="0">
                <a:latin typeface="Consolas" pitchFamily="49" charset="0"/>
              </a:rPr>
              <a:t>的第一个元素放到</a:t>
            </a:r>
            <a:r>
              <a:rPr lang="en-US" altLang="zh-CN" sz="3300" dirty="0">
                <a:latin typeface="Consolas" pitchFamily="49" charset="0"/>
              </a:rPr>
              <a:t>s2</a:t>
            </a:r>
            <a:r>
              <a:rPr lang="zh-CN" altLang="en-US" sz="3300" dirty="0">
                <a:latin typeface="Consolas" pitchFamily="49" charset="0"/>
              </a:rPr>
              <a:t>的最后</a:t>
            </a:r>
          </a:p>
          <a:p>
            <a:pPr marL="365760" indent="-256032" eaLnBrk="1" fontAlgn="auto" hangingPunct="1">
              <a:lnSpc>
                <a:spcPct val="120000"/>
              </a:lnSpc>
              <a:spcAft>
                <a:spcPts val="0"/>
              </a:spcAft>
              <a:buClr>
                <a:schemeClr val="accent3"/>
              </a:buClr>
              <a:buFont typeface="Georgia"/>
              <a:buNone/>
              <a:defRPr/>
            </a:pPr>
            <a:r>
              <a:rPr lang="zh-CN" altLang="en-US" sz="3300" dirty="0">
                <a:latin typeface="Consolas" pitchFamily="49" charset="0"/>
              </a:rPr>
              <a:t>	</a:t>
            </a:r>
            <a:r>
              <a:rPr lang="en-US" altLang="zh-CN" sz="3300" dirty="0">
                <a:latin typeface="Consolas" pitchFamily="49" charset="0"/>
              </a:rPr>
              <a:t>s2.splice(s2.end(), s1, s1.begin());</a:t>
            </a:r>
          </a:p>
          <a:p>
            <a:pPr marL="365760" indent="-256032" eaLnBrk="1" fontAlgn="auto" hangingPunct="1">
              <a:lnSpc>
                <a:spcPct val="120000"/>
              </a:lnSpc>
              <a:spcAft>
                <a:spcPts val="0"/>
              </a:spcAft>
              <a:buClr>
                <a:schemeClr val="accent3"/>
              </a:buClr>
              <a:buFont typeface="Georgia"/>
              <a:buNone/>
              <a:defRPr/>
            </a:pPr>
            <a:r>
              <a:rPr lang="en-US" altLang="zh-CN" sz="3300" dirty="0">
                <a:latin typeface="Consolas" pitchFamily="49" charset="0"/>
              </a:rPr>
              <a:t>	list&lt;string&gt;::</a:t>
            </a:r>
            <a:r>
              <a:rPr lang="en-US" altLang="zh-CN" sz="3300" dirty="0" err="1">
                <a:latin typeface="Consolas" pitchFamily="49" charset="0"/>
              </a:rPr>
              <a:t>iterator</a:t>
            </a:r>
            <a:r>
              <a:rPr lang="en-US" altLang="zh-CN" sz="3300" dirty="0">
                <a:latin typeface="Consolas" pitchFamily="49" charset="0"/>
              </a:rPr>
              <a:t> iter1 = s1.begin(); //iter1</a:t>
            </a:r>
            <a:r>
              <a:rPr lang="zh-CN" altLang="en-US" sz="3300" dirty="0">
                <a:latin typeface="Consolas" pitchFamily="49" charset="0"/>
              </a:rPr>
              <a:t>指向</a:t>
            </a:r>
            <a:r>
              <a:rPr lang="en-US" altLang="zh-CN" sz="3300" dirty="0">
                <a:latin typeface="Consolas" pitchFamily="49" charset="0"/>
              </a:rPr>
              <a:t>s1</a:t>
            </a:r>
            <a:r>
              <a:rPr lang="zh-CN" altLang="en-US" sz="3300" dirty="0">
                <a:latin typeface="Consolas" pitchFamily="49" charset="0"/>
              </a:rPr>
              <a:t>首</a:t>
            </a:r>
          </a:p>
          <a:p>
            <a:pPr marL="365760" indent="-256032" eaLnBrk="1" fontAlgn="auto" hangingPunct="1">
              <a:lnSpc>
                <a:spcPct val="120000"/>
              </a:lnSpc>
              <a:spcAft>
                <a:spcPts val="0"/>
              </a:spcAft>
              <a:buClr>
                <a:schemeClr val="accent3"/>
              </a:buClr>
              <a:buFont typeface="Georgia"/>
              <a:buNone/>
              <a:defRPr/>
            </a:pPr>
            <a:r>
              <a:rPr lang="zh-CN" altLang="en-US" sz="3300" dirty="0">
                <a:latin typeface="Consolas" pitchFamily="49" charset="0"/>
              </a:rPr>
              <a:t>	</a:t>
            </a:r>
            <a:r>
              <a:rPr lang="en-US" altLang="zh-CN" sz="3300" dirty="0">
                <a:latin typeface="Consolas" pitchFamily="49" charset="0"/>
              </a:rPr>
              <a:t>advance(iter1, 2); //iter1</a:t>
            </a:r>
            <a:r>
              <a:rPr lang="zh-CN" altLang="en-US" sz="3300" dirty="0">
                <a:latin typeface="Consolas" pitchFamily="49" charset="0"/>
              </a:rPr>
              <a:t>前进</a:t>
            </a:r>
            <a:r>
              <a:rPr lang="en-US" altLang="zh-CN" sz="3300" dirty="0">
                <a:latin typeface="Consolas" pitchFamily="49" charset="0"/>
              </a:rPr>
              <a:t>2</a:t>
            </a:r>
            <a:r>
              <a:rPr lang="zh-CN" altLang="en-US" sz="3300" dirty="0">
                <a:latin typeface="Consolas" pitchFamily="49" charset="0"/>
              </a:rPr>
              <a:t>个元素，它将指向</a:t>
            </a:r>
            <a:r>
              <a:rPr lang="en-US" altLang="zh-CN" sz="3300" dirty="0">
                <a:latin typeface="Consolas" pitchFamily="49" charset="0"/>
              </a:rPr>
              <a:t>s1</a:t>
            </a:r>
            <a:r>
              <a:rPr lang="zh-CN" altLang="en-US" sz="3300" dirty="0">
                <a:latin typeface="Consolas" pitchFamily="49" charset="0"/>
              </a:rPr>
              <a:t>第</a:t>
            </a:r>
            <a:r>
              <a:rPr lang="en-US" altLang="zh-CN" sz="3300" dirty="0">
                <a:latin typeface="Consolas" pitchFamily="49" charset="0"/>
              </a:rPr>
              <a:t>3</a:t>
            </a:r>
            <a:r>
              <a:rPr lang="zh-CN" altLang="en-US" sz="3300" dirty="0">
                <a:latin typeface="Consolas" pitchFamily="49" charset="0"/>
              </a:rPr>
              <a:t>个元素</a:t>
            </a:r>
          </a:p>
          <a:p>
            <a:pPr marL="365760" indent="-256032" eaLnBrk="1" fontAlgn="auto" hangingPunct="1">
              <a:lnSpc>
                <a:spcPct val="120000"/>
              </a:lnSpc>
              <a:spcAft>
                <a:spcPts val="0"/>
              </a:spcAft>
              <a:buClr>
                <a:schemeClr val="accent3"/>
              </a:buClr>
              <a:buFont typeface="Georgia"/>
              <a:buNone/>
              <a:defRPr/>
            </a:pPr>
            <a:r>
              <a:rPr lang="zh-CN" altLang="en-US" sz="3300" dirty="0">
                <a:latin typeface="Consolas" pitchFamily="49" charset="0"/>
              </a:rPr>
              <a:t>	</a:t>
            </a:r>
            <a:r>
              <a:rPr lang="en-US" altLang="zh-CN" sz="3300" dirty="0">
                <a:latin typeface="Consolas" pitchFamily="49" charset="0"/>
              </a:rPr>
              <a:t>list&lt;string&gt;::</a:t>
            </a:r>
            <a:r>
              <a:rPr lang="en-US" altLang="zh-CN" sz="3300" dirty="0" err="1">
                <a:latin typeface="Consolas" pitchFamily="49" charset="0"/>
              </a:rPr>
              <a:t>iterator</a:t>
            </a:r>
            <a:r>
              <a:rPr lang="en-US" altLang="zh-CN" sz="3300" dirty="0">
                <a:latin typeface="Consolas" pitchFamily="49" charset="0"/>
              </a:rPr>
              <a:t> iter2 = s2.begin();  //iter2</a:t>
            </a:r>
            <a:r>
              <a:rPr lang="zh-CN" altLang="en-US" sz="3300" dirty="0">
                <a:latin typeface="Consolas" pitchFamily="49" charset="0"/>
              </a:rPr>
              <a:t>指向</a:t>
            </a:r>
            <a:r>
              <a:rPr lang="en-US" altLang="zh-CN" sz="3300" dirty="0">
                <a:latin typeface="Consolas" pitchFamily="49" charset="0"/>
              </a:rPr>
              <a:t>s2</a:t>
            </a:r>
            <a:r>
              <a:rPr lang="zh-CN" altLang="en-US" sz="3300" dirty="0">
                <a:latin typeface="Consolas" pitchFamily="49" charset="0"/>
              </a:rPr>
              <a:t>首</a:t>
            </a:r>
          </a:p>
          <a:p>
            <a:pPr marL="365760" indent="-256032" eaLnBrk="1" fontAlgn="auto" hangingPunct="1">
              <a:lnSpc>
                <a:spcPct val="120000"/>
              </a:lnSpc>
              <a:spcAft>
                <a:spcPts val="0"/>
              </a:spcAft>
              <a:buClr>
                <a:schemeClr val="accent3"/>
              </a:buClr>
              <a:buFont typeface="Georgia"/>
              <a:buNone/>
              <a:defRPr/>
            </a:pPr>
            <a:r>
              <a:rPr lang="zh-CN" altLang="en-US" sz="3300" dirty="0">
                <a:latin typeface="Consolas" pitchFamily="49" charset="0"/>
              </a:rPr>
              <a:t>	</a:t>
            </a:r>
            <a:r>
              <a:rPr lang="en-US" altLang="zh-CN" sz="3300" dirty="0">
                <a:latin typeface="Consolas" pitchFamily="49" charset="0"/>
              </a:rPr>
              <a:t>++iter2; //iter2</a:t>
            </a:r>
            <a:r>
              <a:rPr lang="zh-CN" altLang="en-US" sz="3300" dirty="0">
                <a:latin typeface="Consolas" pitchFamily="49" charset="0"/>
              </a:rPr>
              <a:t>前进</a:t>
            </a:r>
            <a:r>
              <a:rPr lang="en-US" altLang="zh-CN" sz="3300" dirty="0">
                <a:latin typeface="Consolas" pitchFamily="49" charset="0"/>
              </a:rPr>
              <a:t>1</a:t>
            </a:r>
            <a:r>
              <a:rPr lang="zh-CN" altLang="en-US" sz="3300" dirty="0">
                <a:latin typeface="Consolas" pitchFamily="49" charset="0"/>
              </a:rPr>
              <a:t>个元素，它将指向</a:t>
            </a:r>
            <a:r>
              <a:rPr lang="en-US" altLang="zh-CN" sz="3300" dirty="0">
                <a:latin typeface="Consolas" pitchFamily="49" charset="0"/>
              </a:rPr>
              <a:t>s2</a:t>
            </a:r>
            <a:r>
              <a:rPr lang="zh-CN" altLang="en-US" sz="3300" dirty="0">
                <a:latin typeface="Consolas" pitchFamily="49" charset="0"/>
              </a:rPr>
              <a:t>第</a:t>
            </a:r>
            <a:r>
              <a:rPr lang="en-US" altLang="zh-CN" sz="3300" dirty="0">
                <a:latin typeface="Consolas" pitchFamily="49" charset="0"/>
              </a:rPr>
              <a:t>2</a:t>
            </a:r>
            <a:r>
              <a:rPr lang="zh-CN" altLang="en-US" sz="3300" dirty="0">
                <a:latin typeface="Consolas" pitchFamily="49" charset="0"/>
              </a:rPr>
              <a:t>个元素</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endParaRPr lang="en-US" altLang="zh-CN" dirty="0">
              <a:latin typeface="Consolas" pitchFamily="49" charset="0"/>
            </a:endParaRPr>
          </a:p>
        </p:txBody>
      </p:sp>
      <p:sp>
        <p:nvSpPr>
          <p:cNvPr id="44036" name="灯片编号占位符 3">
            <a:extLst>
              <a:ext uri="{FF2B5EF4-FFF2-40B4-BE49-F238E27FC236}">
                <a16:creationId xmlns:a16="http://schemas.microsoft.com/office/drawing/2014/main" id="{B40C7C0F-DD12-22BF-D163-AF61850BE2C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243CC38-E249-4355-BDB7-211FBB5D765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606A04C-F8F8-38A9-12F9-C3722CA9D0E0}"/>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4576E752-26E9-B3DA-C491-BC6EBC7A78F4}"/>
              </a:ext>
            </a:extLst>
          </p:cNvPr>
          <p:cNvSpPr>
            <a:spLocks noGrp="1"/>
          </p:cNvSpPr>
          <p:nvPr>
            <p:ph type="title"/>
          </p:nvPr>
        </p:nvSpPr>
        <p:spPr/>
        <p:txBody>
          <a:bodyPr/>
          <a:lstStyle/>
          <a:p>
            <a:pPr eaLnBrk="1" hangingPunct="1"/>
            <a:r>
              <a:rPr lang="zh-CN" altLang="en-US"/>
              <a:t>例</a:t>
            </a:r>
            <a:r>
              <a:rPr lang="en-US" altLang="zh-CN"/>
              <a:t>10-6 </a:t>
            </a:r>
            <a:r>
              <a:rPr lang="zh-CN" altLang="en-US"/>
              <a:t>（续）</a:t>
            </a:r>
          </a:p>
        </p:txBody>
      </p:sp>
      <p:sp>
        <p:nvSpPr>
          <p:cNvPr id="45059" name="灯片编号占位符 3">
            <a:extLst>
              <a:ext uri="{FF2B5EF4-FFF2-40B4-BE49-F238E27FC236}">
                <a16:creationId xmlns:a16="http://schemas.microsoft.com/office/drawing/2014/main" id="{C29AF79D-B294-608D-6051-35E8C977FC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EE02018-D0F9-49E7-98BE-44BDB506AA7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内容占位符 2">
            <a:extLst>
              <a:ext uri="{FF2B5EF4-FFF2-40B4-BE49-F238E27FC236}">
                <a16:creationId xmlns:a16="http://schemas.microsoft.com/office/drawing/2014/main" id="{B03A085F-7E53-EEA9-9412-18C2136BE657}"/>
              </a:ext>
            </a:extLst>
          </p:cNvPr>
          <p:cNvSpPr txBox="1">
            <a:spLocks/>
          </p:cNvSpPr>
          <p:nvPr/>
        </p:nvSpPr>
        <p:spPr>
          <a:xfrm>
            <a:off x="285750" y="1643063"/>
            <a:ext cx="8786813" cy="4787900"/>
          </a:xfrm>
          <a:prstGeom prst="rect">
            <a:avLst/>
          </a:prstGeom>
          <a:solidFill>
            <a:srgbClr val="85FFFF"/>
          </a:solidFill>
        </p:spPr>
        <p:txBody>
          <a:bodyPr>
            <a:normAutofit/>
          </a:bodyPr>
          <a:lstStyle/>
          <a:p>
            <a:pPr eaLnBrk="1" hangingPunct="1">
              <a:defRPr/>
            </a:pPr>
            <a:r>
              <a:rPr lang="en-US" altLang="zh-CN" sz="1800" dirty="0">
                <a:latin typeface="Consolas" pitchFamily="49" charset="0"/>
                <a:ea typeface="+mn-ea"/>
              </a:rPr>
              <a:t>    list&lt;string&gt;::</a:t>
            </a:r>
            <a:r>
              <a:rPr lang="en-US" altLang="zh-CN" sz="1800" dirty="0" err="1">
                <a:latin typeface="Consolas" pitchFamily="49" charset="0"/>
                <a:ea typeface="+mn-ea"/>
              </a:rPr>
              <a:t>iterator</a:t>
            </a:r>
            <a:r>
              <a:rPr lang="en-US" altLang="zh-CN" sz="1800" dirty="0">
                <a:latin typeface="Consolas" pitchFamily="49" charset="0"/>
                <a:ea typeface="+mn-ea"/>
              </a:rPr>
              <a:t> iter3 = iter2; //</a:t>
            </a:r>
            <a:r>
              <a:rPr lang="zh-CN" altLang="en-US" sz="1800" dirty="0">
                <a:latin typeface="Consolas" pitchFamily="49" charset="0"/>
                <a:ea typeface="+mn-ea"/>
              </a:rPr>
              <a:t>用</a:t>
            </a:r>
            <a:r>
              <a:rPr lang="en-US" altLang="zh-CN" sz="1800" dirty="0">
                <a:latin typeface="Consolas" pitchFamily="49" charset="0"/>
                <a:ea typeface="+mn-ea"/>
              </a:rPr>
              <a:t>iter2</a:t>
            </a:r>
            <a:r>
              <a:rPr lang="zh-CN" altLang="en-US" sz="1800" dirty="0">
                <a:latin typeface="Consolas" pitchFamily="49" charset="0"/>
                <a:ea typeface="+mn-ea"/>
              </a:rPr>
              <a:t>初始化</a:t>
            </a:r>
            <a:r>
              <a:rPr lang="en-US" altLang="zh-CN" sz="1800" dirty="0">
                <a:latin typeface="Consolas" pitchFamily="49" charset="0"/>
                <a:ea typeface="+mn-ea"/>
              </a:rPr>
              <a:t>iter3</a:t>
            </a:r>
          </a:p>
          <a:p>
            <a:pPr eaLnBrk="1" hangingPunct="1">
              <a:defRPr/>
            </a:pPr>
            <a:r>
              <a:rPr lang="en-US" altLang="zh-CN" sz="1800" dirty="0">
                <a:latin typeface="Consolas" pitchFamily="49" charset="0"/>
                <a:ea typeface="+mn-ea"/>
              </a:rPr>
              <a:t>    advance(iter3, 2); //iter3</a:t>
            </a:r>
            <a:r>
              <a:rPr lang="zh-CN" altLang="en-US" sz="1800" dirty="0">
                <a:latin typeface="Consolas" pitchFamily="49" charset="0"/>
                <a:ea typeface="+mn-ea"/>
              </a:rPr>
              <a:t>前进</a:t>
            </a:r>
            <a:r>
              <a:rPr lang="en-US" altLang="zh-CN" sz="1800" dirty="0">
                <a:latin typeface="Consolas" pitchFamily="49" charset="0"/>
                <a:ea typeface="+mn-ea"/>
              </a:rPr>
              <a:t>2</a:t>
            </a:r>
            <a:r>
              <a:rPr lang="zh-CN" altLang="en-US" sz="1800" dirty="0">
                <a:latin typeface="Consolas" pitchFamily="49" charset="0"/>
                <a:ea typeface="+mn-ea"/>
              </a:rPr>
              <a:t>个元素，它将指向</a:t>
            </a:r>
            <a:r>
              <a:rPr lang="en-US" altLang="zh-CN" sz="1800" dirty="0">
                <a:latin typeface="Consolas" pitchFamily="49" charset="0"/>
                <a:ea typeface="+mn-ea"/>
              </a:rPr>
              <a:t>s2</a:t>
            </a:r>
            <a:r>
              <a:rPr lang="zh-CN" altLang="en-US" sz="1800" dirty="0">
                <a:latin typeface="Consolas" pitchFamily="49" charset="0"/>
                <a:ea typeface="+mn-ea"/>
              </a:rPr>
              <a:t>第</a:t>
            </a:r>
            <a:r>
              <a:rPr lang="en-US" altLang="zh-CN" sz="1800" dirty="0">
                <a:latin typeface="Consolas" pitchFamily="49" charset="0"/>
                <a:ea typeface="+mn-ea"/>
              </a:rPr>
              <a:t>4</a:t>
            </a:r>
            <a:r>
              <a:rPr lang="zh-CN" altLang="en-US" sz="1800" dirty="0">
                <a:latin typeface="Consolas" pitchFamily="49" charset="0"/>
                <a:ea typeface="+mn-ea"/>
              </a:rPr>
              <a:t>个元素</a:t>
            </a:r>
          </a:p>
          <a:p>
            <a:pPr eaLnBrk="1" hangingPunct="1">
              <a:defRPr/>
            </a:pPr>
            <a:r>
              <a:rPr lang="en-US" altLang="zh-CN" sz="1800" dirty="0">
                <a:latin typeface="Consolas" pitchFamily="49" charset="0"/>
                <a:ea typeface="+mn-ea"/>
              </a:rPr>
              <a:t>    //</a:t>
            </a:r>
            <a:r>
              <a:rPr lang="zh-CN" altLang="en-US" sz="1800" dirty="0">
                <a:latin typeface="Consolas" pitchFamily="49" charset="0"/>
                <a:ea typeface="+mn-ea"/>
              </a:rPr>
              <a:t>将</a:t>
            </a:r>
            <a:r>
              <a:rPr lang="en-US" altLang="zh-CN" sz="1800" dirty="0">
                <a:latin typeface="Consolas" pitchFamily="49" charset="0"/>
                <a:ea typeface="+mn-ea"/>
              </a:rPr>
              <a:t>[iter2, iter3)</a:t>
            </a:r>
            <a:r>
              <a:rPr lang="zh-CN" altLang="en-US" sz="1800" dirty="0">
                <a:latin typeface="Consolas" pitchFamily="49" charset="0"/>
                <a:ea typeface="+mn-ea"/>
              </a:rPr>
              <a:t>范围内的结点接到</a:t>
            </a:r>
            <a:r>
              <a:rPr lang="en-US" altLang="zh-CN" sz="1800" dirty="0">
                <a:latin typeface="Consolas" pitchFamily="49" charset="0"/>
                <a:ea typeface="+mn-ea"/>
              </a:rPr>
              <a:t>s1</a:t>
            </a:r>
            <a:r>
              <a:rPr lang="zh-CN" altLang="en-US" sz="1800" dirty="0">
                <a:latin typeface="Consolas" pitchFamily="49" charset="0"/>
                <a:ea typeface="+mn-ea"/>
              </a:rPr>
              <a:t>中</a:t>
            </a:r>
            <a:r>
              <a:rPr lang="en-US" altLang="zh-CN" sz="1800" dirty="0">
                <a:latin typeface="Consolas" pitchFamily="49" charset="0"/>
                <a:ea typeface="+mn-ea"/>
              </a:rPr>
              <a:t>iter1</a:t>
            </a:r>
            <a:r>
              <a:rPr lang="zh-CN" altLang="en-US" sz="1800" dirty="0">
                <a:latin typeface="Consolas" pitchFamily="49" charset="0"/>
                <a:ea typeface="+mn-ea"/>
              </a:rPr>
              <a:t>指向的结点前</a:t>
            </a:r>
          </a:p>
          <a:p>
            <a:pPr eaLnBrk="1" hangingPunct="1">
              <a:defRPr/>
            </a:pPr>
            <a:r>
              <a:rPr lang="en-US" altLang="zh-CN" sz="1800" dirty="0">
                <a:latin typeface="Consolas" pitchFamily="49" charset="0"/>
                <a:ea typeface="+mn-ea"/>
              </a:rPr>
              <a:t>    s1.splice(iter1, s2, iter2, iter3); </a:t>
            </a:r>
          </a:p>
          <a:p>
            <a:pPr eaLnBrk="1" hangingPunct="1">
              <a:defRPr/>
            </a:pPr>
            <a:r>
              <a:rPr lang="en-US" altLang="zh-CN" sz="1800" dirty="0">
                <a:latin typeface="Consolas" pitchFamily="49" charset="0"/>
                <a:ea typeface="+mn-ea"/>
              </a:rPr>
              <a:t> </a:t>
            </a:r>
          </a:p>
          <a:p>
            <a:pPr eaLnBrk="1" hangingPunct="1">
              <a:defRPr/>
            </a:pPr>
            <a:r>
              <a:rPr lang="en-US" altLang="zh-CN" sz="1800" dirty="0">
                <a:latin typeface="Consolas" pitchFamily="49" charset="0"/>
                <a:ea typeface="+mn-ea"/>
              </a:rPr>
              <a:t>    //</a:t>
            </a:r>
            <a:r>
              <a:rPr lang="zh-CN" altLang="en-US" sz="1800" dirty="0">
                <a:latin typeface="Consolas" pitchFamily="49" charset="0"/>
                <a:ea typeface="+mn-ea"/>
              </a:rPr>
              <a:t>分别将</a:t>
            </a:r>
            <a:r>
              <a:rPr lang="en-US" altLang="zh-CN" sz="1800" dirty="0">
                <a:latin typeface="Consolas" pitchFamily="49" charset="0"/>
                <a:ea typeface="+mn-ea"/>
              </a:rPr>
              <a:t>s1</a:t>
            </a:r>
            <a:r>
              <a:rPr lang="zh-CN" altLang="en-US" sz="1800" dirty="0">
                <a:latin typeface="Consolas" pitchFamily="49" charset="0"/>
                <a:ea typeface="+mn-ea"/>
              </a:rPr>
              <a:t>和</a:t>
            </a:r>
            <a:r>
              <a:rPr lang="en-US" altLang="zh-CN" sz="1800" dirty="0">
                <a:latin typeface="Consolas" pitchFamily="49" charset="0"/>
                <a:ea typeface="+mn-ea"/>
              </a:rPr>
              <a:t>s2</a:t>
            </a:r>
            <a:r>
              <a:rPr lang="zh-CN" altLang="en-US" sz="1800" dirty="0">
                <a:latin typeface="Consolas" pitchFamily="49" charset="0"/>
                <a:ea typeface="+mn-ea"/>
              </a:rPr>
              <a:t>输出</a:t>
            </a:r>
          </a:p>
          <a:p>
            <a:pPr eaLnBrk="1" hangingPunct="1">
              <a:defRPr/>
            </a:pPr>
            <a:r>
              <a:rPr lang="en-US" altLang="zh-CN" sz="1800" dirty="0">
                <a:latin typeface="Consolas" pitchFamily="49" charset="0"/>
                <a:ea typeface="+mn-ea"/>
              </a:rPr>
              <a:t>    copy(s1.begin(), s1.end(), </a:t>
            </a:r>
            <a:r>
              <a:rPr lang="en-US" altLang="zh-CN" sz="1800" dirty="0" err="1">
                <a:latin typeface="Consolas" pitchFamily="49" charset="0"/>
                <a:ea typeface="+mn-ea"/>
              </a:rPr>
              <a:t>ostream_iterator</a:t>
            </a:r>
            <a:r>
              <a:rPr lang="en-US" altLang="zh-CN" sz="1800" dirty="0">
                <a:latin typeface="Consolas" pitchFamily="49" charset="0"/>
                <a:ea typeface="+mn-ea"/>
              </a:rPr>
              <a:t>&lt;string&gt;(cout, " "));</a:t>
            </a:r>
          </a:p>
          <a:p>
            <a:pPr eaLnBrk="1" hangingPunct="1">
              <a:defRPr/>
            </a:pPr>
            <a:r>
              <a:rPr lang="en-US" altLang="zh-CN" sz="1800" dirty="0">
                <a:latin typeface="Consolas" pitchFamily="49" charset="0"/>
                <a:ea typeface="+mn-ea"/>
              </a:rPr>
              <a:t>    cout &lt;&lt; endl;</a:t>
            </a:r>
          </a:p>
          <a:p>
            <a:pPr eaLnBrk="1" hangingPunct="1">
              <a:defRPr/>
            </a:pPr>
            <a:r>
              <a:rPr lang="en-US" altLang="zh-CN" sz="1800" dirty="0">
                <a:latin typeface="Consolas" pitchFamily="49" charset="0"/>
                <a:ea typeface="+mn-ea"/>
              </a:rPr>
              <a:t>    copy(s2.begin(), s2.end(), </a:t>
            </a:r>
            <a:r>
              <a:rPr lang="en-US" altLang="zh-CN" sz="1800" dirty="0" err="1">
                <a:latin typeface="Consolas" pitchFamily="49" charset="0"/>
                <a:ea typeface="+mn-ea"/>
              </a:rPr>
              <a:t>ostream_iterator</a:t>
            </a:r>
            <a:r>
              <a:rPr lang="en-US" altLang="zh-CN" sz="1800" dirty="0">
                <a:latin typeface="Consolas" pitchFamily="49" charset="0"/>
                <a:ea typeface="+mn-ea"/>
              </a:rPr>
              <a:t>&lt;string&gt;(cout, " "));</a:t>
            </a:r>
          </a:p>
          <a:p>
            <a:pPr eaLnBrk="1" hangingPunct="1">
              <a:defRPr/>
            </a:pPr>
            <a:r>
              <a:rPr lang="en-US" altLang="zh-CN" sz="1800" dirty="0">
                <a:latin typeface="Consolas" pitchFamily="49" charset="0"/>
                <a:ea typeface="+mn-ea"/>
              </a:rPr>
              <a:t>    cout &lt;&lt; endl;</a:t>
            </a:r>
          </a:p>
          <a:p>
            <a:pPr eaLnBrk="1" hangingPunct="1">
              <a:defRPr/>
            </a:pPr>
            <a:r>
              <a:rPr lang="en-US" altLang="zh-CN" sz="1800" dirty="0">
                <a:latin typeface="Consolas" pitchFamily="49" charset="0"/>
                <a:ea typeface="+mn-ea"/>
              </a:rPr>
              <a:t>    return 0;</a:t>
            </a:r>
          </a:p>
          <a:p>
            <a:pPr eaLnBrk="1" hangingPunct="1">
              <a:defRPr/>
            </a:pPr>
            <a:r>
              <a:rPr lang="en-US" altLang="zh-CN" sz="1800" dirty="0">
                <a:latin typeface="Consolas" pitchFamily="49" charset="0"/>
                <a:ea typeface="+mn-ea"/>
              </a:rPr>
              <a:t>}</a:t>
            </a:r>
          </a:p>
        </p:txBody>
      </p:sp>
      <p:sp>
        <p:nvSpPr>
          <p:cNvPr id="6" name="标题 4">
            <a:extLst>
              <a:ext uri="{FF2B5EF4-FFF2-40B4-BE49-F238E27FC236}">
                <a16:creationId xmlns:a16="http://schemas.microsoft.com/office/drawing/2014/main" id="{EB7A3896-8E30-FFCA-B86D-30ED719373B2}"/>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
        <p:nvSpPr>
          <p:cNvPr id="7" name="TextBox 6">
            <a:extLst>
              <a:ext uri="{FF2B5EF4-FFF2-40B4-BE49-F238E27FC236}">
                <a16:creationId xmlns:a16="http://schemas.microsoft.com/office/drawing/2014/main" id="{530B8B89-BD24-0079-FCEB-93DC9E365A81}"/>
              </a:ext>
            </a:extLst>
          </p:cNvPr>
          <p:cNvSpPr txBox="1"/>
          <p:nvPr/>
        </p:nvSpPr>
        <p:spPr>
          <a:xfrm>
            <a:off x="285750" y="5214938"/>
            <a:ext cx="5000625" cy="1200150"/>
          </a:xfrm>
          <a:prstGeom prst="rect">
            <a:avLst/>
          </a:prstGeom>
          <a:solidFill>
            <a:srgbClr val="FFFF66"/>
          </a:solidFill>
        </p:spPr>
        <p:txBody>
          <a:bodyPr>
            <a:spAutoFit/>
          </a:bodyPr>
          <a:lstStyle/>
          <a:p>
            <a:pPr eaLnBrk="1" hangingPunct="1">
              <a:defRPr/>
            </a:pPr>
            <a:r>
              <a:rPr lang="zh-CN" altLang="en-US" dirty="0">
                <a:latin typeface="Consolas" pitchFamily="49" charset="0"/>
                <a:ea typeface="+mn-ea"/>
              </a:rPr>
              <a:t>运行结果：</a:t>
            </a:r>
            <a:endParaRPr lang="en-US" altLang="zh-CN" dirty="0">
              <a:latin typeface="Consolas" pitchFamily="49" charset="0"/>
              <a:ea typeface="+mn-ea"/>
            </a:endParaRPr>
          </a:p>
          <a:p>
            <a:pPr eaLnBrk="1" hangingPunct="1">
              <a:defRPr/>
            </a:pPr>
            <a:r>
              <a:rPr lang="en-US" dirty="0">
                <a:latin typeface="Consolas" pitchFamily="49" charset="0"/>
              </a:rPr>
              <a:t>Helen Lucy David Levin Susan</a:t>
            </a:r>
            <a:endParaRPr lang="zh-CN" altLang="en-US" dirty="0">
              <a:latin typeface="Consolas" pitchFamily="49" charset="0"/>
            </a:endParaRPr>
          </a:p>
          <a:p>
            <a:pPr eaLnBrk="1" hangingPunct="1">
              <a:defRPr/>
            </a:pPr>
            <a:r>
              <a:rPr lang="en-US" dirty="0">
                <a:latin typeface="Consolas" pitchFamily="49" charset="0"/>
              </a:rPr>
              <a:t>Bob Mike Alice</a:t>
            </a:r>
            <a:endParaRPr lang="zh-CN" altLang="en-US" dirty="0">
              <a:latin typeface="Consolas" pitchFamily="49"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a:extLst>
              <a:ext uri="{FF2B5EF4-FFF2-40B4-BE49-F238E27FC236}">
                <a16:creationId xmlns:a16="http://schemas.microsoft.com/office/drawing/2014/main" id="{09E206CE-AED8-047D-4CE4-356D0A262768}"/>
              </a:ext>
            </a:extLst>
          </p:cNvPr>
          <p:cNvSpPr>
            <a:spLocks noGrp="1"/>
          </p:cNvSpPr>
          <p:nvPr>
            <p:ph type="title"/>
          </p:nvPr>
        </p:nvSpPr>
        <p:spPr/>
        <p:txBody>
          <a:bodyPr/>
          <a:lstStyle/>
          <a:p>
            <a:pPr eaLnBrk="1" hangingPunct="1"/>
            <a:r>
              <a:rPr lang="zh-CN" altLang="en-US"/>
              <a:t>三种顺序容器的比较</a:t>
            </a:r>
          </a:p>
        </p:txBody>
      </p:sp>
      <p:sp>
        <p:nvSpPr>
          <p:cNvPr id="46083" name="内容占位符 2">
            <a:extLst>
              <a:ext uri="{FF2B5EF4-FFF2-40B4-BE49-F238E27FC236}">
                <a16:creationId xmlns:a16="http://schemas.microsoft.com/office/drawing/2014/main" id="{2C2E958D-8CC5-9E32-30A9-272CE4D7DB9B}"/>
              </a:ext>
            </a:extLst>
          </p:cNvPr>
          <p:cNvSpPr>
            <a:spLocks noGrp="1"/>
          </p:cNvSpPr>
          <p:nvPr>
            <p:ph idx="1"/>
          </p:nvPr>
        </p:nvSpPr>
        <p:spPr/>
        <p:txBody>
          <a:bodyPr/>
          <a:lstStyle/>
          <a:p>
            <a:pPr eaLnBrk="1" hangingPunct="1"/>
            <a:r>
              <a:rPr lang="en-US" altLang="zh-CN"/>
              <a:t>STL</a:t>
            </a:r>
            <a:r>
              <a:rPr lang="zh-CN" altLang="en-US"/>
              <a:t>所提供的三种顺序容器各有所长也各有所短，我们在编写程序时应当根据我们对容器所需要执行的操作来决定选择哪一种容器。</a:t>
            </a:r>
            <a:endParaRPr lang="en-US" altLang="zh-CN"/>
          </a:p>
          <a:p>
            <a:pPr lvl="1" eaLnBrk="1" hangingPunct="1"/>
            <a:r>
              <a:rPr lang="zh-CN" altLang="en-US"/>
              <a:t>如果需要执行大量的随机访问操作，而且当扩展容器时只需要向容器尾部加入新的元素，就应当选择向量容器</a:t>
            </a:r>
            <a:r>
              <a:rPr lang="en-US" altLang="zh-CN"/>
              <a:t>vector</a:t>
            </a:r>
            <a:r>
              <a:rPr lang="zh-CN" altLang="en-US"/>
              <a:t>；</a:t>
            </a:r>
            <a:endParaRPr lang="en-US" altLang="zh-CN"/>
          </a:p>
          <a:p>
            <a:pPr lvl="1" eaLnBrk="1" hangingPunct="1"/>
            <a:r>
              <a:rPr lang="zh-CN" altLang="en-US"/>
              <a:t>如果需要少量的随机访问操作，需要在容器两端插入或删除元素，则应当选择双端队列容器</a:t>
            </a:r>
            <a:r>
              <a:rPr lang="en-US" altLang="zh-CN"/>
              <a:t>deque</a:t>
            </a:r>
            <a:r>
              <a:rPr lang="zh-CN" altLang="en-US"/>
              <a:t>；、</a:t>
            </a:r>
            <a:endParaRPr lang="en-US" altLang="zh-CN"/>
          </a:p>
          <a:p>
            <a:pPr lvl="1" eaLnBrk="1" hangingPunct="1"/>
            <a:r>
              <a:rPr lang="zh-CN" altLang="en-US"/>
              <a:t>如果不需要对容器进行随机访问，但是需要在中间位置插入或者删除元素，就应当选择列表容器</a:t>
            </a:r>
            <a:r>
              <a:rPr lang="en-US" altLang="zh-CN"/>
              <a:t>list</a:t>
            </a:r>
            <a:r>
              <a:rPr lang="zh-CN" altLang="en-US"/>
              <a:t>。</a:t>
            </a:r>
          </a:p>
        </p:txBody>
      </p:sp>
      <p:sp>
        <p:nvSpPr>
          <p:cNvPr id="46084" name="灯片编号占位符 3">
            <a:extLst>
              <a:ext uri="{FF2B5EF4-FFF2-40B4-BE49-F238E27FC236}">
                <a16:creationId xmlns:a16="http://schemas.microsoft.com/office/drawing/2014/main" id="{1236AE1A-B8DC-70E8-68FB-BD1A344931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8D488BE-89BE-4404-94AC-66785769FB9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29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F5281F5-7378-524A-400E-4EA6D73EFCD4}"/>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10.4.2 </a:t>
            </a:r>
            <a:r>
              <a:rPr kumimoji="0" lang="zh-CN" altLang="en-US" sz="2800" dirty="0">
                <a:solidFill>
                  <a:schemeClr val="bg1"/>
                </a:solidFill>
                <a:latin typeface="+mj-lt"/>
                <a:ea typeface="+mj-ea"/>
                <a:cs typeface="+mj-cs"/>
              </a:rPr>
              <a:t>三种顺序容器的特性</a:t>
            </a: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5D86BD86-66F3-F315-DB23-B4E9408C0DEB}"/>
              </a:ext>
            </a:extLst>
          </p:cNvPr>
          <p:cNvSpPr>
            <a:spLocks noGrp="1"/>
          </p:cNvSpPr>
          <p:nvPr>
            <p:ph type="title"/>
          </p:nvPr>
        </p:nvSpPr>
        <p:spPr/>
        <p:txBody>
          <a:bodyPr/>
          <a:lstStyle/>
          <a:p>
            <a:pPr eaLnBrk="1" hangingPunct="1"/>
            <a:r>
              <a:rPr lang="en-US" altLang="zh-CN"/>
              <a:t>10.1.1 </a:t>
            </a:r>
            <a:r>
              <a:rPr lang="zh-CN" altLang="en-US"/>
              <a:t>泛型程序设计的基本概念</a:t>
            </a:r>
          </a:p>
        </p:txBody>
      </p:sp>
      <p:sp>
        <p:nvSpPr>
          <p:cNvPr id="18435" name="内容占位符 2">
            <a:extLst>
              <a:ext uri="{FF2B5EF4-FFF2-40B4-BE49-F238E27FC236}">
                <a16:creationId xmlns:a16="http://schemas.microsoft.com/office/drawing/2014/main" id="{9CFF3699-3B02-34ED-6E09-3AA090D80EE0}"/>
              </a:ext>
            </a:extLst>
          </p:cNvPr>
          <p:cNvSpPr>
            <a:spLocks noGrp="1"/>
          </p:cNvSpPr>
          <p:nvPr>
            <p:ph idx="1"/>
          </p:nvPr>
        </p:nvSpPr>
        <p:spPr>
          <a:xfrm>
            <a:off x="250825" y="1785938"/>
            <a:ext cx="8569325" cy="4787900"/>
          </a:xfrm>
        </p:spPr>
        <p:txBody>
          <a:bodyPr/>
          <a:lstStyle/>
          <a:p>
            <a:pPr eaLnBrk="1" hangingPunct="1">
              <a:lnSpc>
                <a:spcPct val="90000"/>
              </a:lnSpc>
            </a:pPr>
            <a:r>
              <a:rPr lang="zh-CN" altLang="en-US" sz="2400">
                <a:solidFill>
                  <a:srgbClr val="C00000"/>
                </a:solidFill>
              </a:rPr>
              <a:t>编写不依赖于具体数据类型的程序</a:t>
            </a:r>
            <a:endParaRPr lang="en-US" altLang="zh-CN" sz="2400">
              <a:solidFill>
                <a:srgbClr val="C00000"/>
              </a:solidFill>
            </a:endParaRPr>
          </a:p>
          <a:p>
            <a:pPr eaLnBrk="1" hangingPunct="1">
              <a:lnSpc>
                <a:spcPct val="90000"/>
              </a:lnSpc>
            </a:pPr>
            <a:r>
              <a:rPr lang="zh-CN" altLang="en-US" sz="2400">
                <a:solidFill>
                  <a:srgbClr val="C00000"/>
                </a:solidFill>
                <a:latin typeface="宋体" panose="02010600030101010101" pitchFamily="2" charset="-122"/>
              </a:rPr>
              <a:t>将算法从特定的数据结构中抽象出来，成为通用的</a:t>
            </a:r>
            <a:r>
              <a:rPr lang="zh-CN" altLang="en-US" sz="2400">
                <a:latin typeface="宋体" panose="02010600030101010101" pitchFamily="2" charset="-122"/>
              </a:rPr>
              <a:t>。</a:t>
            </a:r>
          </a:p>
          <a:p>
            <a:pPr eaLnBrk="1" hangingPunct="1">
              <a:lnSpc>
                <a:spcPct val="90000"/>
              </a:lnSpc>
            </a:pPr>
            <a:r>
              <a:rPr lang="en-US" altLang="zh-CN" sz="2400">
                <a:solidFill>
                  <a:srgbClr val="FF0000"/>
                </a:solidFill>
                <a:latin typeface="Times New Roman" panose="02020603050405020304" pitchFamily="18" charset="0"/>
              </a:rPr>
              <a:t>C++</a:t>
            </a:r>
            <a:r>
              <a:rPr lang="zh-CN" altLang="en-US" sz="2400">
                <a:solidFill>
                  <a:srgbClr val="FF0000"/>
                </a:solidFill>
                <a:latin typeface="宋体" panose="02010600030101010101" pitchFamily="2" charset="-122"/>
              </a:rPr>
              <a:t>的模板为泛型程序设计奠定了关键的基础</a:t>
            </a:r>
            <a:endParaRPr lang="en-US" altLang="zh-CN" sz="2400">
              <a:solidFill>
                <a:srgbClr val="FF0000"/>
              </a:solidFill>
              <a:latin typeface="宋体" panose="02010600030101010101" pitchFamily="2" charset="-122"/>
            </a:endParaRPr>
          </a:p>
          <a:p>
            <a:pPr eaLnBrk="1" hangingPunct="1">
              <a:lnSpc>
                <a:spcPct val="90000"/>
              </a:lnSpc>
            </a:pPr>
            <a:r>
              <a:rPr lang="zh-CN" altLang="en-US" sz="2400"/>
              <a:t>几个术语</a:t>
            </a:r>
            <a:endParaRPr lang="en-US" altLang="zh-CN" sz="2400"/>
          </a:p>
          <a:p>
            <a:pPr lvl="1" eaLnBrk="1" hangingPunct="1">
              <a:lnSpc>
                <a:spcPct val="90000"/>
              </a:lnSpc>
            </a:pPr>
            <a:r>
              <a:rPr lang="zh-CN" altLang="en-US" sz="2000">
                <a:solidFill>
                  <a:srgbClr val="FF0000"/>
                </a:solidFill>
              </a:rPr>
              <a:t>概念（</a:t>
            </a:r>
            <a:r>
              <a:rPr lang="en-US" altLang="zh-CN" sz="2000">
                <a:solidFill>
                  <a:srgbClr val="FF0000"/>
                </a:solidFill>
              </a:rPr>
              <a:t>concept</a:t>
            </a:r>
            <a:r>
              <a:rPr lang="zh-CN" altLang="en-US" sz="2000">
                <a:solidFill>
                  <a:srgbClr val="FF0000"/>
                </a:solidFill>
              </a:rPr>
              <a:t>）</a:t>
            </a:r>
            <a:r>
              <a:rPr lang="zh-CN" altLang="en-US" sz="2000"/>
              <a:t>：用来界定</a:t>
            </a:r>
            <a:r>
              <a:rPr lang="zh-CN" altLang="en-US" sz="2000">
                <a:solidFill>
                  <a:srgbClr val="C00000"/>
                </a:solidFill>
              </a:rPr>
              <a:t>具备一定功能的数据类型</a:t>
            </a:r>
            <a:r>
              <a:rPr lang="zh-CN" altLang="en-US" sz="2000"/>
              <a:t>，如：</a:t>
            </a:r>
            <a:br>
              <a:rPr lang="en-US" altLang="zh-CN" sz="2000"/>
            </a:br>
            <a:r>
              <a:rPr lang="zh-CN" altLang="en-US" sz="2000"/>
              <a:t>“</a:t>
            </a:r>
            <a:r>
              <a:rPr lang="zh-CN" altLang="en-US" sz="2000">
                <a:solidFill>
                  <a:srgbClr val="7030A0"/>
                </a:solidFill>
              </a:rPr>
              <a:t>支持‘</a:t>
            </a:r>
            <a:r>
              <a:rPr lang="en-US" altLang="zh-CN" sz="2000">
                <a:solidFill>
                  <a:srgbClr val="7030A0"/>
                </a:solidFill>
              </a:rPr>
              <a:t>&lt;</a:t>
            </a:r>
            <a:r>
              <a:rPr lang="zh-CN" altLang="en-US" sz="2000">
                <a:solidFill>
                  <a:srgbClr val="7030A0"/>
                </a:solidFill>
              </a:rPr>
              <a:t>’运算符”的数据类型</a:t>
            </a:r>
            <a:r>
              <a:rPr lang="zh-CN" altLang="en-US" sz="2000"/>
              <a:t>构成</a:t>
            </a:r>
            <a:r>
              <a:rPr lang="en-US" altLang="zh-CN" sz="2000">
                <a:solidFill>
                  <a:srgbClr val="7030A0"/>
                </a:solidFill>
              </a:rPr>
              <a:t>Comparable</a:t>
            </a:r>
            <a:r>
              <a:rPr lang="zh-CN" altLang="en-US" sz="2000">
                <a:solidFill>
                  <a:srgbClr val="7030A0"/>
                </a:solidFill>
              </a:rPr>
              <a:t>这一概念</a:t>
            </a:r>
            <a:r>
              <a:rPr lang="zh-CN" altLang="en-US" sz="2000"/>
              <a:t>；</a:t>
            </a:r>
            <a:endParaRPr lang="en-US" altLang="zh-CN" sz="2000"/>
          </a:p>
          <a:p>
            <a:pPr lvl="1" eaLnBrk="1" hangingPunct="1">
              <a:lnSpc>
                <a:spcPct val="90000"/>
              </a:lnSpc>
            </a:pPr>
            <a:r>
              <a:rPr lang="zh-CN" altLang="en-US" sz="2000">
                <a:solidFill>
                  <a:srgbClr val="FF0000"/>
                </a:solidFill>
              </a:rPr>
              <a:t>模型（</a:t>
            </a:r>
            <a:r>
              <a:rPr lang="en-US" altLang="zh-CN" sz="2000">
                <a:solidFill>
                  <a:srgbClr val="FF0000"/>
                </a:solidFill>
              </a:rPr>
              <a:t>model</a:t>
            </a:r>
            <a:r>
              <a:rPr lang="zh-CN" altLang="en-US" sz="2000">
                <a:solidFill>
                  <a:srgbClr val="FF0000"/>
                </a:solidFill>
              </a:rPr>
              <a:t>）</a:t>
            </a:r>
            <a:r>
              <a:rPr lang="zh-CN" altLang="en-US" sz="2000"/>
              <a:t>：符合一个概念的数据类型称为该概念的模型，如</a:t>
            </a:r>
            <a:r>
              <a:rPr lang="en-US" altLang="zh-CN" sz="2000"/>
              <a:t>int</a:t>
            </a:r>
            <a:r>
              <a:rPr lang="zh-CN" altLang="en-US" sz="2000"/>
              <a:t>型是</a:t>
            </a:r>
            <a:r>
              <a:rPr lang="en-US" altLang="zh-CN" sz="2000"/>
              <a:t>Comparable</a:t>
            </a:r>
            <a:r>
              <a:rPr lang="zh-CN" altLang="en-US" sz="2000"/>
              <a:t>概念的模型。</a:t>
            </a:r>
            <a:endParaRPr lang="en-US" altLang="zh-CN" sz="2000"/>
          </a:p>
          <a:p>
            <a:pPr eaLnBrk="1" hangingPunct="1">
              <a:lnSpc>
                <a:spcPct val="90000"/>
              </a:lnSpc>
            </a:pPr>
            <a:r>
              <a:rPr lang="zh-CN" altLang="en-US" sz="2400">
                <a:solidFill>
                  <a:srgbClr val="C00000"/>
                </a:solidFill>
              </a:rPr>
              <a:t>为概念赋予一个名称</a:t>
            </a:r>
            <a:r>
              <a:rPr lang="zh-CN" altLang="en-US" sz="2400"/>
              <a:t>，并使用该名称作为</a:t>
            </a:r>
            <a:r>
              <a:rPr lang="zh-CN" altLang="en-US" sz="2400">
                <a:solidFill>
                  <a:srgbClr val="C00000"/>
                </a:solidFill>
              </a:rPr>
              <a:t>模板参数名</a:t>
            </a:r>
            <a:r>
              <a:rPr lang="zh-CN" altLang="en-US" sz="2400"/>
              <a:t>。例如，表示</a:t>
            </a:r>
            <a:r>
              <a:rPr lang="en-US" altLang="zh-CN" sz="2400"/>
              <a:t>insertionSort</a:t>
            </a:r>
            <a:r>
              <a:rPr lang="zh-CN" altLang="en-US" sz="2400"/>
              <a:t>这样一个函数模板的原型：</a:t>
            </a:r>
          </a:p>
          <a:p>
            <a:pPr lvl="1" eaLnBrk="1" hangingPunct="1">
              <a:lnSpc>
                <a:spcPct val="90000"/>
              </a:lnSpc>
              <a:buFont typeface="Georgia" panose="02040502050405020303" pitchFamily="18" charset="0"/>
              <a:buNone/>
            </a:pPr>
            <a:r>
              <a:rPr lang="en-US" altLang="zh-CN" sz="2000"/>
              <a:t>template &lt;class </a:t>
            </a:r>
            <a:r>
              <a:rPr lang="en-US" altLang="zh-CN" sz="2000">
                <a:solidFill>
                  <a:srgbClr val="C00000"/>
                </a:solidFill>
              </a:rPr>
              <a:t>Sortable</a:t>
            </a:r>
            <a:r>
              <a:rPr lang="en-US" altLang="zh-CN" sz="2000"/>
              <a:t>&gt;</a:t>
            </a:r>
          </a:p>
          <a:p>
            <a:pPr lvl="1" eaLnBrk="1" hangingPunct="1">
              <a:lnSpc>
                <a:spcPct val="90000"/>
              </a:lnSpc>
              <a:buFont typeface="Georgia" panose="02040502050405020303" pitchFamily="18" charset="0"/>
              <a:buNone/>
            </a:pPr>
            <a:r>
              <a:rPr lang="en-US" altLang="zh-CN" sz="2000"/>
              <a:t>void insertionSort(</a:t>
            </a:r>
            <a:r>
              <a:rPr lang="en-US" altLang="zh-CN" sz="2000">
                <a:solidFill>
                  <a:srgbClr val="C00000"/>
                </a:solidFill>
              </a:rPr>
              <a:t>Sortable</a:t>
            </a:r>
            <a:r>
              <a:rPr lang="en-US" altLang="zh-CN" sz="2000"/>
              <a:t> a[], int n);</a:t>
            </a:r>
          </a:p>
          <a:p>
            <a:pPr lvl="1" eaLnBrk="1" hangingPunct="1">
              <a:lnSpc>
                <a:spcPct val="90000"/>
              </a:lnSpc>
            </a:pPr>
            <a:r>
              <a:rPr lang="zh-CN" altLang="en-US" sz="2000"/>
              <a:t>事实上，很多</a:t>
            </a:r>
            <a:r>
              <a:rPr lang="en-US" altLang="zh-CN" sz="2000"/>
              <a:t>STL</a:t>
            </a:r>
            <a:r>
              <a:rPr lang="zh-CN" altLang="en-US" sz="2000"/>
              <a:t>的实现代码就是</a:t>
            </a:r>
            <a:r>
              <a:rPr lang="zh-CN" altLang="en-US" sz="2000" u="sng"/>
              <a:t>使用概念来命名模板参数</a:t>
            </a:r>
            <a:r>
              <a:rPr lang="zh-CN" altLang="en-US" sz="2000"/>
              <a:t>的。</a:t>
            </a:r>
          </a:p>
          <a:p>
            <a:pPr lvl="1" eaLnBrk="1" hangingPunct="1">
              <a:lnSpc>
                <a:spcPct val="90000"/>
              </a:lnSpc>
            </a:pPr>
            <a:endParaRPr lang="en-US" altLang="zh-CN" sz="2000"/>
          </a:p>
        </p:txBody>
      </p:sp>
      <p:sp>
        <p:nvSpPr>
          <p:cNvPr id="18436" name="灯片编号占位符 3">
            <a:extLst>
              <a:ext uri="{FF2B5EF4-FFF2-40B4-BE49-F238E27FC236}">
                <a16:creationId xmlns:a16="http://schemas.microsoft.com/office/drawing/2014/main" id="{7ABC43EA-4555-2D5A-D536-0A1138CD74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7A05C73-6E41-48EA-81DA-CE07BFD099F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ECFE8E9-5D4B-F7A6-648E-94EE28F52EDE}"/>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10.1 </a:t>
            </a:r>
            <a:r>
              <a:rPr lang="zh-CN" altLang="en-US" sz="2800" dirty="0">
                <a:solidFill>
                  <a:schemeClr val="bg1"/>
                </a:solidFill>
                <a:latin typeface="+mj-ea"/>
                <a:ea typeface="+mj-ea"/>
              </a:rPr>
              <a:t>泛型程序设计及</a:t>
            </a:r>
            <a:r>
              <a:rPr lang="en-US" sz="2800" dirty="0">
                <a:solidFill>
                  <a:schemeClr val="bg1"/>
                </a:solidFill>
                <a:latin typeface="+mj-ea"/>
                <a:ea typeface="+mj-ea"/>
              </a:rPr>
              <a:t>STL</a:t>
            </a:r>
            <a:r>
              <a:rPr lang="zh-CN" altLang="en-US" sz="2800" dirty="0">
                <a:solidFill>
                  <a:schemeClr val="bg1"/>
                </a:solidFill>
                <a:latin typeface="+mj-ea"/>
                <a:ea typeface="+mj-ea"/>
              </a:rPr>
              <a:t>的结构</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A9E3A288-C388-5D11-1285-1C934A879EEF}"/>
              </a:ext>
            </a:extLst>
          </p:cNvPr>
          <p:cNvSpPr>
            <a:spLocks noGrp="1"/>
          </p:cNvSpPr>
          <p:nvPr>
            <p:ph type="title"/>
          </p:nvPr>
        </p:nvSpPr>
        <p:spPr/>
        <p:txBody>
          <a:bodyPr/>
          <a:lstStyle/>
          <a:p>
            <a:pPr eaLnBrk="1" hangingPunct="1"/>
            <a:r>
              <a:rPr lang="en-US" altLang="zh-CN"/>
              <a:t>10.4.3 </a:t>
            </a:r>
            <a:r>
              <a:rPr lang="zh-CN" altLang="en-US"/>
              <a:t>顺序容器的插入迭代器</a:t>
            </a:r>
          </a:p>
        </p:txBody>
      </p:sp>
      <p:sp>
        <p:nvSpPr>
          <p:cNvPr id="47107" name="内容占位符 2">
            <a:extLst>
              <a:ext uri="{FF2B5EF4-FFF2-40B4-BE49-F238E27FC236}">
                <a16:creationId xmlns:a16="http://schemas.microsoft.com/office/drawing/2014/main" id="{4552257A-D98C-B750-B856-A8DAB41AF0F7}"/>
              </a:ext>
            </a:extLst>
          </p:cNvPr>
          <p:cNvSpPr>
            <a:spLocks noGrp="1"/>
          </p:cNvSpPr>
          <p:nvPr>
            <p:ph idx="1"/>
          </p:nvPr>
        </p:nvSpPr>
        <p:spPr>
          <a:xfrm>
            <a:off x="285750" y="1785938"/>
            <a:ext cx="8572500" cy="4787900"/>
          </a:xfrm>
        </p:spPr>
        <p:txBody>
          <a:bodyPr/>
          <a:lstStyle/>
          <a:p>
            <a:pPr eaLnBrk="1" hangingPunct="1"/>
            <a:r>
              <a:rPr lang="zh-CN" altLang="en-US">
                <a:latin typeface="Consolas" panose="020B0609020204030204" pitchFamily="49" charset="0"/>
              </a:rPr>
              <a:t>插入迭代器</a:t>
            </a:r>
            <a:endParaRPr lang="en-US" altLang="zh-CN">
              <a:latin typeface="Consolas" panose="020B0609020204030204" pitchFamily="49" charset="0"/>
            </a:endParaRPr>
          </a:p>
          <a:p>
            <a:pPr lvl="1" eaLnBrk="1" hangingPunct="1"/>
            <a:r>
              <a:rPr lang="zh-CN" altLang="en-US">
                <a:latin typeface="Consolas" panose="020B0609020204030204" pitchFamily="49" charset="0"/>
              </a:rPr>
              <a:t>用于向容器头部、尾部或中间指定位置插入元素的迭代器</a:t>
            </a:r>
            <a:endParaRPr lang="en-US" altLang="zh-CN">
              <a:latin typeface="Consolas" panose="020B0609020204030204" pitchFamily="49" charset="0"/>
            </a:endParaRPr>
          </a:p>
          <a:p>
            <a:pPr lvl="1" eaLnBrk="1" hangingPunct="1"/>
            <a:r>
              <a:rPr lang="zh-CN" altLang="en-US">
                <a:latin typeface="Consolas" panose="020B0609020204030204" pitchFamily="49" charset="0"/>
              </a:rPr>
              <a:t>包括前插迭代器（</a:t>
            </a:r>
            <a:r>
              <a:rPr lang="en-US" altLang="zh-CN">
                <a:latin typeface="Consolas" panose="020B0609020204030204" pitchFamily="49" charset="0"/>
              </a:rPr>
              <a:t>front_inserter</a:t>
            </a:r>
            <a:r>
              <a:rPr lang="zh-CN" altLang="en-US">
                <a:latin typeface="Consolas" panose="020B0609020204030204" pitchFamily="49" charset="0"/>
              </a:rPr>
              <a:t>）、后插迭代器（</a:t>
            </a:r>
            <a:r>
              <a:rPr lang="en-US" altLang="zh-CN">
                <a:latin typeface="Consolas" panose="020B0609020204030204" pitchFamily="49" charset="0"/>
              </a:rPr>
              <a:t>back_insrter</a:t>
            </a:r>
            <a:r>
              <a:rPr lang="zh-CN" altLang="en-US">
                <a:latin typeface="Consolas" panose="020B0609020204030204" pitchFamily="49" charset="0"/>
              </a:rPr>
              <a:t>）和任意位置插入迭代器（</a:t>
            </a:r>
            <a:r>
              <a:rPr lang="en-US" altLang="zh-CN">
                <a:latin typeface="Consolas" panose="020B0609020204030204" pitchFamily="49" charset="0"/>
              </a:rPr>
              <a:t>inserter</a:t>
            </a:r>
            <a:r>
              <a:rPr lang="zh-CN" altLang="en-US">
                <a:latin typeface="Consolas" panose="020B0609020204030204" pitchFamily="49" charset="0"/>
              </a:rPr>
              <a:t>）</a:t>
            </a:r>
            <a:endParaRPr lang="en-US" altLang="zh-CN">
              <a:latin typeface="Consolas" panose="020B0609020204030204" pitchFamily="49" charset="0"/>
            </a:endParaRPr>
          </a:p>
          <a:p>
            <a:pPr eaLnBrk="1" hangingPunct="1"/>
            <a:r>
              <a:rPr lang="zh-CN" altLang="en-US">
                <a:latin typeface="Consolas" panose="020B0609020204030204" pitchFamily="49" charset="0"/>
              </a:rPr>
              <a:t>例：</a:t>
            </a:r>
            <a:endParaRPr lang="en-US" altLang="zh-CN">
              <a:latin typeface="Consolas" panose="020B0609020204030204" pitchFamily="49" charset="0"/>
            </a:endParaRPr>
          </a:p>
          <a:p>
            <a:pPr lvl="1" eaLnBrk="1" hangingPunct="1">
              <a:buFontTx/>
              <a:buNone/>
            </a:pPr>
            <a:r>
              <a:rPr lang="en-US" altLang="zh-CN" sz="2200" b="1">
                <a:latin typeface="Consolas" panose="020B0609020204030204" pitchFamily="49" charset="0"/>
              </a:rPr>
              <a:t>list&lt;int&gt; s;</a:t>
            </a:r>
          </a:p>
          <a:p>
            <a:pPr lvl="1" eaLnBrk="1" hangingPunct="1">
              <a:buFontTx/>
              <a:buNone/>
            </a:pPr>
            <a:r>
              <a:rPr lang="en-US" altLang="zh-CN" sz="2200" b="1">
                <a:latin typeface="Consolas" panose="020B0609020204030204" pitchFamily="49" charset="0"/>
              </a:rPr>
              <a:t>back_inserter iter(s);</a:t>
            </a:r>
          </a:p>
          <a:p>
            <a:pPr lvl="1" eaLnBrk="1" hangingPunct="1">
              <a:buFontTx/>
              <a:buNone/>
            </a:pPr>
            <a:r>
              <a:rPr lang="en-US" altLang="zh-CN" sz="2200" b="1">
                <a:latin typeface="Consolas" panose="020B0609020204030204" pitchFamily="49" charset="0"/>
              </a:rPr>
              <a:t>*(iter++) = 5; //</a:t>
            </a:r>
            <a:r>
              <a:rPr lang="zh-CN" altLang="en-US" sz="2200" b="1">
                <a:latin typeface="Consolas" panose="020B0609020204030204" pitchFamily="49" charset="0"/>
              </a:rPr>
              <a:t>通过</a:t>
            </a:r>
            <a:r>
              <a:rPr lang="en-US" altLang="zh-CN" sz="2200" b="1">
                <a:latin typeface="Consolas" panose="020B0609020204030204" pitchFamily="49" charset="0"/>
              </a:rPr>
              <a:t>iter</a:t>
            </a:r>
            <a:r>
              <a:rPr lang="zh-CN" altLang="en-US" sz="2200" b="1">
                <a:latin typeface="Consolas" panose="020B0609020204030204" pitchFamily="49" charset="0"/>
              </a:rPr>
              <a:t>把</a:t>
            </a:r>
            <a:r>
              <a:rPr lang="en-US" altLang="zh-CN" sz="2200" b="1">
                <a:latin typeface="Consolas" panose="020B0609020204030204" pitchFamily="49" charset="0"/>
              </a:rPr>
              <a:t>5</a:t>
            </a:r>
            <a:r>
              <a:rPr lang="zh-CN" altLang="en-US" sz="2200" b="1">
                <a:latin typeface="Consolas" panose="020B0609020204030204" pitchFamily="49" charset="0"/>
              </a:rPr>
              <a:t>插入</a:t>
            </a:r>
            <a:r>
              <a:rPr lang="en-US" altLang="zh-CN" sz="2200" b="1">
                <a:latin typeface="Consolas" panose="020B0609020204030204" pitchFamily="49" charset="0"/>
              </a:rPr>
              <a:t>s</a:t>
            </a:r>
            <a:r>
              <a:rPr lang="zh-CN" altLang="en-US" sz="2200" b="1">
                <a:latin typeface="Consolas" panose="020B0609020204030204" pitchFamily="49" charset="0"/>
              </a:rPr>
              <a:t>末尾</a:t>
            </a:r>
          </a:p>
        </p:txBody>
      </p:sp>
      <p:sp>
        <p:nvSpPr>
          <p:cNvPr id="47108" name="灯片编号占位符 3">
            <a:extLst>
              <a:ext uri="{FF2B5EF4-FFF2-40B4-BE49-F238E27FC236}">
                <a16:creationId xmlns:a16="http://schemas.microsoft.com/office/drawing/2014/main" id="{2A5ECDCB-8461-ED1E-F301-2299A2A0471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615D3FC-2CF6-46F9-B9A0-25B9B47B3EE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DA8109C-9445-A39B-EC47-6972B428FDF5}"/>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a:extLst>
              <a:ext uri="{FF2B5EF4-FFF2-40B4-BE49-F238E27FC236}">
                <a16:creationId xmlns:a16="http://schemas.microsoft.com/office/drawing/2014/main" id="{FBC1B1F6-9EF8-D6FA-0E50-2E6C4E9C1455}"/>
              </a:ext>
            </a:extLst>
          </p:cNvPr>
          <p:cNvSpPr>
            <a:spLocks noGrp="1"/>
          </p:cNvSpPr>
          <p:nvPr>
            <p:ph type="title"/>
          </p:nvPr>
        </p:nvSpPr>
        <p:spPr/>
        <p:txBody>
          <a:bodyPr/>
          <a:lstStyle/>
          <a:p>
            <a:pPr eaLnBrk="1" hangingPunct="1"/>
            <a:r>
              <a:rPr lang="en-US" altLang="zh-CN"/>
              <a:t>10.4.4 </a:t>
            </a:r>
            <a:r>
              <a:rPr lang="zh-CN" altLang="en-US"/>
              <a:t>顺序容器的适配器</a:t>
            </a:r>
          </a:p>
        </p:txBody>
      </p:sp>
      <p:sp>
        <p:nvSpPr>
          <p:cNvPr id="48131" name="内容占位符 2">
            <a:extLst>
              <a:ext uri="{FF2B5EF4-FFF2-40B4-BE49-F238E27FC236}">
                <a16:creationId xmlns:a16="http://schemas.microsoft.com/office/drawing/2014/main" id="{656D9CD7-B4E0-BEEF-3F80-3DFD85A108AE}"/>
              </a:ext>
            </a:extLst>
          </p:cNvPr>
          <p:cNvSpPr>
            <a:spLocks noGrp="1"/>
          </p:cNvSpPr>
          <p:nvPr>
            <p:ph idx="1"/>
          </p:nvPr>
        </p:nvSpPr>
        <p:spPr/>
        <p:txBody>
          <a:bodyPr/>
          <a:lstStyle/>
          <a:p>
            <a:pPr eaLnBrk="1" hangingPunct="1">
              <a:lnSpc>
                <a:spcPct val="200000"/>
              </a:lnSpc>
            </a:pPr>
            <a:r>
              <a:rPr lang="zh-CN" altLang="en-US"/>
              <a:t>以顺序容器为基础构建一些常用数据结构</a:t>
            </a:r>
            <a:endParaRPr lang="en-US" altLang="zh-CN"/>
          </a:p>
          <a:p>
            <a:pPr lvl="1" eaLnBrk="1" hangingPunct="1">
              <a:lnSpc>
                <a:spcPct val="200000"/>
              </a:lnSpc>
            </a:pPr>
            <a:r>
              <a:rPr lang="zh-CN" altLang="en-US"/>
              <a:t>栈</a:t>
            </a:r>
            <a:r>
              <a:rPr lang="en-US" altLang="zh-CN"/>
              <a:t>(stack)</a:t>
            </a:r>
            <a:r>
              <a:rPr lang="zh-CN" altLang="en-US"/>
              <a:t>：最先压入的元素最后被弹出</a:t>
            </a:r>
            <a:endParaRPr lang="en-US" altLang="zh-CN"/>
          </a:p>
          <a:p>
            <a:pPr lvl="1" eaLnBrk="1" hangingPunct="1">
              <a:lnSpc>
                <a:spcPct val="200000"/>
              </a:lnSpc>
            </a:pPr>
            <a:r>
              <a:rPr lang="zh-CN" altLang="en-US"/>
              <a:t>队列</a:t>
            </a:r>
            <a:r>
              <a:rPr lang="en-US" altLang="zh-CN"/>
              <a:t>(queue)</a:t>
            </a:r>
            <a:r>
              <a:rPr lang="zh-CN" altLang="en-US"/>
              <a:t>：最先压入的元素最先被弹出</a:t>
            </a:r>
            <a:endParaRPr lang="en-US" altLang="zh-CN"/>
          </a:p>
          <a:p>
            <a:pPr lvl="1" eaLnBrk="1" hangingPunct="1">
              <a:lnSpc>
                <a:spcPct val="200000"/>
              </a:lnSpc>
            </a:pPr>
            <a:r>
              <a:rPr lang="zh-CN" altLang="en-US"/>
              <a:t>优先级队列</a:t>
            </a:r>
            <a:r>
              <a:rPr lang="en-US" altLang="zh-CN"/>
              <a:t>(priority_queue)</a:t>
            </a:r>
            <a:r>
              <a:rPr lang="zh-CN" altLang="en-US"/>
              <a:t>：最“大”的元素最先被弹出</a:t>
            </a:r>
            <a:endParaRPr lang="en-US" altLang="zh-CN"/>
          </a:p>
        </p:txBody>
      </p:sp>
      <p:sp>
        <p:nvSpPr>
          <p:cNvPr id="48132" name="灯片编号占位符 3">
            <a:extLst>
              <a:ext uri="{FF2B5EF4-FFF2-40B4-BE49-F238E27FC236}">
                <a16:creationId xmlns:a16="http://schemas.microsoft.com/office/drawing/2014/main" id="{88B6404D-E17F-D4D2-640C-9D3127AF82C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2BD33EB-D254-41ED-ADA3-6DF88D59B0F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0A01E9E-67E1-3F25-8952-8011D1C855EA}"/>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70EDA0ED-53F7-475E-4D05-60BB98B0A44A}"/>
              </a:ext>
            </a:extLst>
          </p:cNvPr>
          <p:cNvSpPr>
            <a:spLocks noGrp="1"/>
          </p:cNvSpPr>
          <p:nvPr>
            <p:ph type="title"/>
          </p:nvPr>
        </p:nvSpPr>
        <p:spPr/>
        <p:txBody>
          <a:bodyPr/>
          <a:lstStyle/>
          <a:p>
            <a:pPr eaLnBrk="1" hangingPunct="1"/>
            <a:r>
              <a:rPr lang="zh-CN" altLang="en-US"/>
              <a:t>例</a:t>
            </a:r>
            <a:r>
              <a:rPr lang="en-US" altLang="zh-CN"/>
              <a:t>10-7 </a:t>
            </a:r>
            <a:r>
              <a:rPr lang="zh-CN" altLang="en-US"/>
              <a:t>利用栈反向输出单词</a:t>
            </a:r>
          </a:p>
        </p:txBody>
      </p:sp>
      <p:sp>
        <p:nvSpPr>
          <p:cNvPr id="3" name="内容占位符 2">
            <a:extLst>
              <a:ext uri="{FF2B5EF4-FFF2-40B4-BE49-F238E27FC236}">
                <a16:creationId xmlns:a16="http://schemas.microsoft.com/office/drawing/2014/main" id="{C0A14EDE-AF30-CC50-C60D-38B78BB9ADAE}"/>
              </a:ext>
            </a:extLst>
          </p:cNvPr>
          <p:cNvSpPr>
            <a:spLocks noGrp="1"/>
          </p:cNvSpPr>
          <p:nvPr>
            <p:ph idx="1"/>
          </p:nvPr>
        </p:nvSpPr>
        <p:spPr>
          <a:xfrm>
            <a:off x="457200" y="1643063"/>
            <a:ext cx="8229600" cy="4930775"/>
          </a:xfrm>
          <a:solidFill>
            <a:srgbClr val="85FFFF"/>
          </a:solidFill>
        </p:spPr>
        <p:txBody>
          <a:bodyPr>
            <a:normAutofit fontScale="700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//10_7.cpp</a:t>
            </a:r>
            <a:r>
              <a:rPr lang="zh-CN" altLang="en-US" dirty="0">
                <a:latin typeface="Consolas" pitchFamily="49" charset="0"/>
              </a:rPr>
              <a:t>， 省略头部分</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stack&lt;char&gt; s;</a:t>
            </a:r>
          </a:p>
          <a:p>
            <a:pPr marL="365760" indent="-256032" eaLnBrk="1" fontAlgn="auto" hangingPunct="1">
              <a:spcAft>
                <a:spcPts val="0"/>
              </a:spcAft>
              <a:buClr>
                <a:schemeClr val="accent3"/>
              </a:buClr>
              <a:buFont typeface="Georgia"/>
              <a:buNone/>
              <a:defRPr/>
            </a:pPr>
            <a:r>
              <a:rPr lang="en-US" altLang="zh-CN" dirty="0">
                <a:latin typeface="Consolas" pitchFamily="49" charset="0"/>
              </a:rPr>
              <a:t>	string </a:t>
            </a:r>
            <a:r>
              <a:rPr lang="en-US" altLang="zh-CN" dirty="0" err="1">
                <a:latin typeface="Consolas" pitchFamily="49" charset="0"/>
              </a:rPr>
              <a:t>str</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cin &gt;&gt; str;	//</a:t>
            </a:r>
            <a:r>
              <a:rPr lang="zh-CN" altLang="en-US" dirty="0">
                <a:latin typeface="Consolas" pitchFamily="49" charset="0"/>
              </a:rPr>
              <a:t>从键盘输入一个字符串</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将字符串的每个元素顺序压入栈中</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for (string::iterator iter = </a:t>
            </a:r>
            <a:r>
              <a:rPr lang="en-US" altLang="zh-CN" dirty="0" err="1">
                <a:latin typeface="Consolas" pitchFamily="49" charset="0"/>
              </a:rPr>
              <a:t>str.begin</a:t>
            </a:r>
            <a:r>
              <a:rPr lang="en-US" altLang="zh-CN" dirty="0">
                <a:latin typeface="Consolas" pitchFamily="49" charset="0"/>
              </a:rPr>
              <a:t>(); iter != </a:t>
            </a:r>
            <a:r>
              <a:rPr lang="en-US" altLang="zh-CN" dirty="0" err="1">
                <a:latin typeface="Consolas" pitchFamily="49" charset="0"/>
              </a:rPr>
              <a:t>str.end</a:t>
            </a:r>
            <a:r>
              <a:rPr lang="en-US" altLang="zh-CN" dirty="0">
                <a:latin typeface="Consolas" pitchFamily="49" charset="0"/>
              </a:rPr>
              <a:t>(); ++iter)</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s.</a:t>
            </a:r>
            <a:r>
              <a:rPr lang="en-US" altLang="zh-CN" dirty="0" err="1">
                <a:solidFill>
                  <a:srgbClr val="C00000"/>
                </a:solidFill>
                <a:latin typeface="Consolas" pitchFamily="49" charset="0"/>
              </a:rPr>
              <a:t>push</a:t>
            </a:r>
            <a:r>
              <a:rPr lang="en-US" altLang="zh-CN" dirty="0">
                <a:latin typeface="Consolas" pitchFamily="49" charset="0"/>
              </a:rPr>
              <a:t>(*iter);</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将栈中的元素顺序弹出并输出</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while (!</a:t>
            </a:r>
            <a:r>
              <a:rPr lang="en-US" altLang="zh-CN" dirty="0" err="1">
                <a:latin typeface="Consolas" pitchFamily="49" charset="0"/>
              </a:rPr>
              <a:t>s.empty</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a:t>
            </a:r>
            <a:r>
              <a:rPr lang="en-US" altLang="zh-CN" dirty="0" err="1">
                <a:latin typeface="Consolas" pitchFamily="49" charset="0"/>
              </a:rPr>
              <a:t>s.</a:t>
            </a:r>
            <a:r>
              <a:rPr lang="en-US" altLang="zh-CN" dirty="0" err="1">
                <a:solidFill>
                  <a:srgbClr val="C00000"/>
                </a:solidFill>
                <a:latin typeface="Consolas" pitchFamily="49" charset="0"/>
              </a:rPr>
              <a:t>top</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s.</a:t>
            </a:r>
            <a:r>
              <a:rPr lang="en-US" altLang="zh-CN" dirty="0">
                <a:solidFill>
                  <a:srgbClr val="C00000"/>
                </a:solidFill>
                <a:latin typeface="Consolas" pitchFamily="49" charset="0"/>
              </a:rPr>
              <a:t>pop</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49156" name="灯片编号占位符 3">
            <a:extLst>
              <a:ext uri="{FF2B5EF4-FFF2-40B4-BE49-F238E27FC236}">
                <a16:creationId xmlns:a16="http://schemas.microsoft.com/office/drawing/2014/main" id="{B17FB0F1-5254-A403-15B1-5EE6A2A176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F73BB9B-40E6-4631-A1E8-0E8DDB143F5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CFC3868-674F-7D57-AAFF-69F00EEBAD03}"/>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10.4.4 </a:t>
            </a:r>
            <a:r>
              <a:rPr kumimoji="0" lang="zh-CN" altLang="en-US" sz="2800" dirty="0">
                <a:solidFill>
                  <a:schemeClr val="bg1"/>
                </a:solidFill>
                <a:latin typeface="+mj-lt"/>
                <a:ea typeface="+mj-ea"/>
                <a:cs typeface="+mj-cs"/>
              </a:rPr>
              <a:t>顺序容器的适配器</a:t>
            </a:r>
          </a:p>
        </p:txBody>
      </p:sp>
      <p:sp>
        <p:nvSpPr>
          <p:cNvPr id="6" name="TextBox 5">
            <a:extLst>
              <a:ext uri="{FF2B5EF4-FFF2-40B4-BE49-F238E27FC236}">
                <a16:creationId xmlns:a16="http://schemas.microsoft.com/office/drawing/2014/main" id="{9B343B85-0C60-CAE3-D510-5A172CC88903}"/>
              </a:ext>
            </a:extLst>
          </p:cNvPr>
          <p:cNvSpPr txBox="1"/>
          <p:nvPr/>
        </p:nvSpPr>
        <p:spPr>
          <a:xfrm>
            <a:off x="5857875" y="5357813"/>
            <a:ext cx="2857500" cy="1200150"/>
          </a:xfrm>
          <a:prstGeom prst="rect">
            <a:avLst/>
          </a:prstGeom>
          <a:solidFill>
            <a:srgbClr val="FFFF66"/>
          </a:solidFill>
        </p:spPr>
        <p:txBody>
          <a:bodyPr>
            <a:spAutoFit/>
          </a:bodyPr>
          <a:lstStyle/>
          <a:p>
            <a:pPr eaLnBrk="1" hangingPunct="1">
              <a:defRPr/>
            </a:pPr>
            <a:r>
              <a:rPr lang="zh-CN" altLang="en-US" dirty="0">
                <a:latin typeface="Consolas" pitchFamily="49" charset="0"/>
                <a:ea typeface="+mn-ea"/>
              </a:rPr>
              <a:t>运行结果如下：</a:t>
            </a:r>
            <a:endParaRPr lang="en-US" altLang="zh-CN" dirty="0">
              <a:latin typeface="Consolas" pitchFamily="49" charset="0"/>
              <a:ea typeface="+mn-ea"/>
            </a:endParaRPr>
          </a:p>
          <a:p>
            <a:pPr eaLnBrk="1" hangingPunct="1">
              <a:defRPr/>
            </a:pPr>
            <a:r>
              <a:rPr lang="en-US" dirty="0">
                <a:latin typeface="Consolas" pitchFamily="49" charset="0"/>
                <a:ea typeface="+mn-ea"/>
              </a:rPr>
              <a:t>congratulations</a:t>
            </a:r>
            <a:endParaRPr lang="zh-CN" altLang="en-US" dirty="0">
              <a:latin typeface="Consolas" pitchFamily="49" charset="0"/>
              <a:ea typeface="+mn-ea"/>
            </a:endParaRPr>
          </a:p>
          <a:p>
            <a:pPr eaLnBrk="1" hangingPunct="1">
              <a:defRPr/>
            </a:pPr>
            <a:r>
              <a:rPr lang="en-US" dirty="0" err="1">
                <a:latin typeface="Consolas" pitchFamily="49" charset="0"/>
                <a:ea typeface="+mn-ea"/>
              </a:rPr>
              <a:t>snoitalutargnoc</a:t>
            </a:r>
            <a:endParaRPr lang="zh-CN" altLang="en-US" dirty="0">
              <a:latin typeface="Consolas" pitchFamily="49" charset="0"/>
              <a:ea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a:extLst>
              <a:ext uri="{FF2B5EF4-FFF2-40B4-BE49-F238E27FC236}">
                <a16:creationId xmlns:a16="http://schemas.microsoft.com/office/drawing/2014/main" id="{9B07F459-774B-12CB-1338-C2ED7EA91ED1}"/>
              </a:ext>
            </a:extLst>
          </p:cNvPr>
          <p:cNvSpPr>
            <a:spLocks noGrp="1"/>
          </p:cNvSpPr>
          <p:nvPr>
            <p:ph type="title"/>
          </p:nvPr>
        </p:nvSpPr>
        <p:spPr/>
        <p:txBody>
          <a:bodyPr/>
          <a:lstStyle/>
          <a:p>
            <a:pPr eaLnBrk="1" hangingPunct="1"/>
            <a:r>
              <a:rPr lang="zh-CN" altLang="en-US"/>
              <a:t>优先级队列</a:t>
            </a:r>
          </a:p>
        </p:txBody>
      </p:sp>
      <p:sp>
        <p:nvSpPr>
          <p:cNvPr id="50179" name="内容占位符 2">
            <a:extLst>
              <a:ext uri="{FF2B5EF4-FFF2-40B4-BE49-F238E27FC236}">
                <a16:creationId xmlns:a16="http://schemas.microsoft.com/office/drawing/2014/main" id="{49455757-22AE-0E1E-1E19-4F28173823CC}"/>
              </a:ext>
            </a:extLst>
          </p:cNvPr>
          <p:cNvSpPr>
            <a:spLocks noGrp="1"/>
          </p:cNvSpPr>
          <p:nvPr>
            <p:ph idx="1"/>
          </p:nvPr>
        </p:nvSpPr>
        <p:spPr/>
        <p:txBody>
          <a:bodyPr/>
          <a:lstStyle/>
          <a:p>
            <a:pPr eaLnBrk="1" hangingPunct="1"/>
            <a:r>
              <a:rPr lang="zh-CN" altLang="en-US"/>
              <a:t>优先级队列也像栈和队列一样支持元素的压入和弹出，但元素弹出的顺序与元素的大小有关，每次弹出的总是容器中最“大”的一个元素。</a:t>
            </a:r>
            <a:endParaRPr lang="en-US" altLang="zh-CN"/>
          </a:p>
          <a:p>
            <a:pPr lvl="1" eaLnBrk="1" hangingPunct="1"/>
            <a:r>
              <a:rPr lang="en-US" altLang="zh-CN"/>
              <a:t>template &lt;class T, class Sequence = vector&lt;T&gt; &gt; class </a:t>
            </a:r>
            <a:r>
              <a:rPr lang="en-US" altLang="zh-CN">
                <a:solidFill>
                  <a:srgbClr val="FF0000"/>
                </a:solidFill>
              </a:rPr>
              <a:t>priority_queue</a:t>
            </a:r>
            <a:r>
              <a:rPr lang="en-US" altLang="zh-CN"/>
              <a:t>;</a:t>
            </a:r>
            <a:endParaRPr lang="zh-CN" altLang="en-US"/>
          </a:p>
          <a:p>
            <a:pPr eaLnBrk="1" hangingPunct="1"/>
            <a:endParaRPr lang="en-US" altLang="zh-CN"/>
          </a:p>
          <a:p>
            <a:pPr eaLnBrk="1" hangingPunct="1"/>
            <a:r>
              <a:rPr lang="zh-CN" altLang="en-US"/>
              <a:t>例</a:t>
            </a:r>
            <a:r>
              <a:rPr lang="en-US" altLang="zh-CN"/>
              <a:t>10-8 </a:t>
            </a:r>
            <a:r>
              <a:rPr lang="zh-CN" altLang="en-US"/>
              <a:t>细胞分裂模拟</a:t>
            </a:r>
          </a:p>
          <a:p>
            <a:pPr lvl="1" eaLnBrk="1" hangingPunct="1"/>
            <a:r>
              <a:rPr lang="zh-CN" altLang="en-US"/>
              <a:t>一种细胞在诞生（即上次分裂）后会在</a:t>
            </a:r>
            <a:r>
              <a:rPr lang="en-US" altLang="zh-CN"/>
              <a:t>500</a:t>
            </a:r>
            <a:r>
              <a:rPr lang="zh-CN" altLang="en-US"/>
              <a:t>到</a:t>
            </a:r>
            <a:r>
              <a:rPr lang="en-US" altLang="zh-CN"/>
              <a:t>2000</a:t>
            </a:r>
            <a:r>
              <a:rPr lang="zh-CN" altLang="en-US"/>
              <a:t>秒内分裂为两个细胞，每个细胞又按照同样的规律继续分裂。</a:t>
            </a:r>
          </a:p>
        </p:txBody>
      </p:sp>
      <p:sp>
        <p:nvSpPr>
          <p:cNvPr id="50180" name="灯片编号占位符 3">
            <a:extLst>
              <a:ext uri="{FF2B5EF4-FFF2-40B4-BE49-F238E27FC236}">
                <a16:creationId xmlns:a16="http://schemas.microsoft.com/office/drawing/2014/main" id="{BCD1CAA4-C157-97FE-E682-2E04D3DF4A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6251DDE-C9A6-428A-B137-6C89E56B4DF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8968195-6CE7-D771-4931-5CEFBD0915AB}"/>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10.4.4 </a:t>
            </a:r>
            <a:r>
              <a:rPr kumimoji="0" lang="zh-CN" altLang="en-US" sz="2800" dirty="0">
                <a:solidFill>
                  <a:schemeClr val="bg1"/>
                </a:solidFill>
                <a:latin typeface="+mj-lt"/>
                <a:ea typeface="+mj-ea"/>
                <a:cs typeface="+mj-cs"/>
              </a:rPr>
              <a:t>顺序容器的适配器</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E7E739B-744E-C2F8-B85E-097F4B971245}"/>
              </a:ext>
            </a:extLst>
          </p:cNvPr>
          <p:cNvSpPr>
            <a:spLocks noGrp="1"/>
          </p:cNvSpPr>
          <p:nvPr>
            <p:ph idx="1"/>
          </p:nvPr>
        </p:nvSpPr>
        <p:spPr>
          <a:xfrm>
            <a:off x="142875" y="500063"/>
            <a:ext cx="8543925" cy="6073775"/>
          </a:xfrm>
          <a:solidFill>
            <a:srgbClr val="85FFFF"/>
          </a:solidFill>
        </p:spPr>
        <p:txBody>
          <a:bodyPr>
            <a:normAutofit fontScale="55000" lnSpcReduction="20000"/>
          </a:bodyPr>
          <a:lstStyle/>
          <a:p>
            <a:pPr marL="365760" indent="-256032" eaLnBrk="1" fontAlgn="auto" hangingPunct="1">
              <a:spcAft>
                <a:spcPts val="0"/>
              </a:spcAft>
              <a:buClr>
                <a:schemeClr val="accent3"/>
              </a:buClr>
              <a:buFont typeface="Georgia"/>
              <a:buNone/>
              <a:defRPr/>
            </a:pPr>
            <a:r>
              <a:rPr lang="en-US" altLang="zh-CN" dirty="0"/>
              <a:t>#include &lt;queue&gt;</a:t>
            </a:r>
          </a:p>
          <a:p>
            <a:pPr marL="365760" indent="-256032" eaLnBrk="1" fontAlgn="auto" hangingPunct="1">
              <a:spcAft>
                <a:spcPts val="0"/>
              </a:spcAft>
              <a:buClr>
                <a:schemeClr val="accent3"/>
              </a:buClr>
              <a:buFont typeface="Georgia"/>
              <a:buNone/>
              <a:defRPr/>
            </a:pPr>
            <a:r>
              <a:rPr lang="en-US" altLang="zh-CN" dirty="0"/>
              <a:t>#include &lt;</a:t>
            </a:r>
            <a:r>
              <a:rPr lang="en-US" altLang="zh-CN" dirty="0" err="1"/>
              <a:t>time.h</a:t>
            </a:r>
            <a:r>
              <a:rPr lang="en-US" altLang="zh-CN" dirty="0"/>
              <a:t>&gt;</a:t>
            </a:r>
          </a:p>
          <a:p>
            <a:pPr marL="365760" indent="-256032" eaLnBrk="1" fontAlgn="auto" hangingPunct="1">
              <a:spcAft>
                <a:spcPts val="0"/>
              </a:spcAft>
              <a:buClr>
                <a:schemeClr val="accent3"/>
              </a:buClr>
              <a:buFont typeface="Georgia"/>
              <a:buNone/>
              <a:defRPr/>
            </a:pPr>
            <a:r>
              <a:rPr lang="en-US" altLang="zh-CN" dirty="0"/>
              <a:t>#include &lt;iostream&gt;</a:t>
            </a:r>
          </a:p>
          <a:p>
            <a:pPr marL="365760" indent="-256032" eaLnBrk="1" fontAlgn="auto" hangingPunct="1">
              <a:spcAft>
                <a:spcPts val="0"/>
              </a:spcAft>
              <a:buClr>
                <a:schemeClr val="accent3"/>
              </a:buClr>
              <a:buFont typeface="Georgia"/>
              <a:buNone/>
              <a:defRPr/>
            </a:pPr>
            <a:endParaRPr lang="en-US" altLang="zh-CN" dirty="0"/>
          </a:p>
          <a:p>
            <a:pPr marL="365760" indent="-256032" eaLnBrk="1" fontAlgn="auto" hangingPunct="1">
              <a:spcAft>
                <a:spcPts val="0"/>
              </a:spcAft>
              <a:buClr>
                <a:schemeClr val="accent3"/>
              </a:buClr>
              <a:buFont typeface="Georgia"/>
              <a:buNone/>
              <a:defRPr/>
            </a:pPr>
            <a:r>
              <a:rPr lang="en-US" altLang="zh-CN" dirty="0"/>
              <a:t>const </a:t>
            </a:r>
            <a:r>
              <a:rPr lang="en-US" altLang="zh-CN" dirty="0" err="1"/>
              <a:t>int</a:t>
            </a:r>
            <a:r>
              <a:rPr lang="en-US" altLang="zh-CN" dirty="0"/>
              <a:t> SPLIT_TIME_MIN = 500;    //</a:t>
            </a:r>
            <a:r>
              <a:rPr lang="zh-CN" altLang="en-US" dirty="0"/>
              <a:t>细胞分裂最短时间</a:t>
            </a:r>
          </a:p>
          <a:p>
            <a:pPr marL="365760" indent="-256032" eaLnBrk="1" fontAlgn="auto" hangingPunct="1">
              <a:spcAft>
                <a:spcPts val="0"/>
              </a:spcAft>
              <a:buClr>
                <a:schemeClr val="accent3"/>
              </a:buClr>
              <a:buFont typeface="Georgia"/>
              <a:buNone/>
              <a:defRPr/>
            </a:pPr>
            <a:r>
              <a:rPr lang="en-US" altLang="zh-CN" dirty="0"/>
              <a:t>const int SPLIT_TIME_MAX = 2000;  //</a:t>
            </a:r>
            <a:r>
              <a:rPr lang="zh-CN" altLang="en-US" dirty="0"/>
              <a:t>细胞分裂最长时间</a:t>
            </a:r>
          </a:p>
          <a:p>
            <a:pPr marL="365760" indent="-256032" eaLnBrk="1" fontAlgn="auto" hangingPunct="1">
              <a:spcAft>
                <a:spcPts val="0"/>
              </a:spcAft>
              <a:buClr>
                <a:schemeClr val="accent3"/>
              </a:buClr>
              <a:buFont typeface="Georgia"/>
              <a:buNone/>
              <a:defRPr/>
            </a:pPr>
            <a:r>
              <a:rPr lang="zh-CN" altLang="en-US" dirty="0"/>
              <a:t> </a:t>
            </a:r>
          </a:p>
          <a:p>
            <a:pPr marL="365760" indent="-256032" eaLnBrk="1" fontAlgn="auto" hangingPunct="1">
              <a:spcAft>
                <a:spcPts val="0"/>
              </a:spcAft>
              <a:buClr>
                <a:schemeClr val="accent3"/>
              </a:buClr>
              <a:buFont typeface="Georgia"/>
              <a:buNone/>
              <a:defRPr/>
            </a:pPr>
            <a:r>
              <a:rPr lang="en-US" altLang="zh-CN" dirty="0"/>
              <a:t>class Cell;</a:t>
            </a:r>
          </a:p>
          <a:p>
            <a:pPr marL="365760" indent="-256032" eaLnBrk="1" fontAlgn="auto" hangingPunct="1">
              <a:spcAft>
                <a:spcPts val="0"/>
              </a:spcAft>
              <a:buClr>
                <a:schemeClr val="accent3"/>
              </a:buClr>
              <a:buFont typeface="Georgia"/>
              <a:buNone/>
              <a:defRPr/>
            </a:pPr>
            <a:r>
              <a:rPr lang="en-US" altLang="zh-CN" dirty="0"/>
              <a:t>priority_queue&lt;Cell&gt; </a:t>
            </a:r>
            <a:r>
              <a:rPr lang="en-US" altLang="zh-CN" dirty="0" err="1"/>
              <a:t>cellQueue</a:t>
            </a:r>
            <a:r>
              <a:rPr lang="en-US" altLang="zh-CN" dirty="0"/>
              <a:t>;</a:t>
            </a:r>
          </a:p>
          <a:p>
            <a:pPr marL="365760" indent="-256032" eaLnBrk="1" fontAlgn="auto" hangingPunct="1">
              <a:spcAft>
                <a:spcPts val="0"/>
              </a:spcAft>
              <a:buClr>
                <a:schemeClr val="accent3"/>
              </a:buClr>
              <a:buFont typeface="Georgia"/>
              <a:buNone/>
              <a:defRPr/>
            </a:pPr>
            <a:r>
              <a:rPr lang="en-US" altLang="zh-CN" dirty="0"/>
              <a:t> </a:t>
            </a:r>
          </a:p>
          <a:p>
            <a:pPr marL="365760" indent="-256032" eaLnBrk="1" fontAlgn="auto" hangingPunct="1">
              <a:spcAft>
                <a:spcPts val="0"/>
              </a:spcAft>
              <a:buClr>
                <a:schemeClr val="accent3"/>
              </a:buClr>
              <a:buFont typeface="Georgia"/>
              <a:buNone/>
              <a:defRPr/>
            </a:pPr>
            <a:r>
              <a:rPr lang="en-US" altLang="zh-CN" dirty="0"/>
              <a:t>class Cell {	//</a:t>
            </a:r>
            <a:r>
              <a:rPr lang="zh-CN" altLang="en-US" dirty="0"/>
              <a:t>细胞类</a:t>
            </a:r>
          </a:p>
          <a:p>
            <a:pPr marL="365760" indent="-256032" eaLnBrk="1" fontAlgn="auto" hangingPunct="1">
              <a:spcAft>
                <a:spcPts val="0"/>
              </a:spcAft>
              <a:buClr>
                <a:schemeClr val="accent3"/>
              </a:buClr>
              <a:buFont typeface="Georgia"/>
              <a:buNone/>
              <a:defRPr/>
            </a:pPr>
            <a:r>
              <a:rPr lang="en-US" altLang="zh-CN" dirty="0"/>
              <a:t>private:</a:t>
            </a:r>
          </a:p>
          <a:p>
            <a:pPr marL="365760" indent="-256032" eaLnBrk="1" fontAlgn="auto" hangingPunct="1">
              <a:spcAft>
                <a:spcPts val="0"/>
              </a:spcAft>
              <a:buClr>
                <a:schemeClr val="accent3"/>
              </a:buClr>
              <a:buFont typeface="Georgia"/>
              <a:buNone/>
              <a:defRPr/>
            </a:pPr>
            <a:r>
              <a:rPr lang="en-US" altLang="zh-CN" dirty="0"/>
              <a:t>	static int count;	//</a:t>
            </a:r>
            <a:r>
              <a:rPr lang="zh-CN" altLang="en-US" dirty="0"/>
              <a:t>细胞总数</a:t>
            </a:r>
          </a:p>
          <a:p>
            <a:pPr marL="365760" indent="-256032" eaLnBrk="1" fontAlgn="auto" hangingPunct="1">
              <a:spcAft>
                <a:spcPts val="0"/>
              </a:spcAft>
              <a:buClr>
                <a:schemeClr val="accent3"/>
              </a:buClr>
              <a:buFont typeface="Georgia"/>
              <a:buNone/>
              <a:defRPr/>
            </a:pPr>
            <a:r>
              <a:rPr lang="zh-CN" altLang="en-US" dirty="0"/>
              <a:t>	</a:t>
            </a:r>
            <a:r>
              <a:rPr lang="en-US" altLang="zh-CN" dirty="0"/>
              <a:t>int id;		//</a:t>
            </a:r>
            <a:r>
              <a:rPr lang="zh-CN" altLang="en-US" dirty="0"/>
              <a:t>当前细胞编号</a:t>
            </a:r>
          </a:p>
          <a:p>
            <a:pPr marL="365760" indent="-256032" eaLnBrk="1" fontAlgn="auto" hangingPunct="1">
              <a:spcAft>
                <a:spcPts val="0"/>
              </a:spcAft>
              <a:buClr>
                <a:schemeClr val="accent3"/>
              </a:buClr>
              <a:buFont typeface="Georgia"/>
              <a:buNone/>
              <a:defRPr/>
            </a:pPr>
            <a:r>
              <a:rPr lang="zh-CN" altLang="en-US" dirty="0"/>
              <a:t>	</a:t>
            </a:r>
            <a:r>
              <a:rPr lang="en-US" altLang="zh-CN" dirty="0"/>
              <a:t>int time;	//</a:t>
            </a:r>
            <a:r>
              <a:rPr lang="zh-CN" altLang="en-US" dirty="0"/>
              <a:t>细胞分裂时间</a:t>
            </a:r>
          </a:p>
          <a:p>
            <a:pPr marL="365760" indent="-256032" eaLnBrk="1" fontAlgn="auto" hangingPunct="1">
              <a:spcAft>
                <a:spcPts val="0"/>
              </a:spcAft>
              <a:buClr>
                <a:schemeClr val="accent3"/>
              </a:buClr>
              <a:buFont typeface="Georgia"/>
              <a:buNone/>
              <a:defRPr/>
            </a:pPr>
            <a:r>
              <a:rPr lang="en-US" altLang="zh-CN" dirty="0"/>
              <a:t>public:</a:t>
            </a:r>
          </a:p>
          <a:p>
            <a:pPr marL="365760" indent="-256032" eaLnBrk="1" fontAlgn="auto" hangingPunct="1">
              <a:spcAft>
                <a:spcPts val="0"/>
              </a:spcAft>
              <a:buClr>
                <a:schemeClr val="accent3"/>
              </a:buClr>
              <a:buFont typeface="Georgia"/>
              <a:buNone/>
              <a:defRPr/>
            </a:pPr>
            <a:r>
              <a:rPr lang="en-US" altLang="zh-CN" dirty="0"/>
              <a:t>	Cell(int birth) : id(count++) {	//birth</a:t>
            </a:r>
            <a:r>
              <a:rPr lang="zh-CN" altLang="en-US" dirty="0"/>
              <a:t>为细胞诞生时间</a:t>
            </a:r>
          </a:p>
          <a:p>
            <a:pPr marL="365760" indent="-256032" eaLnBrk="1" fontAlgn="auto" hangingPunct="1">
              <a:spcAft>
                <a:spcPts val="0"/>
              </a:spcAft>
              <a:buClr>
                <a:schemeClr val="accent3"/>
              </a:buClr>
              <a:buFont typeface="Georgia"/>
              <a:buNone/>
              <a:defRPr/>
            </a:pPr>
            <a:r>
              <a:rPr lang="zh-CN" altLang="en-US" dirty="0"/>
              <a:t>		</a:t>
            </a:r>
            <a:r>
              <a:rPr lang="en-US" altLang="zh-CN" dirty="0"/>
              <a:t>//</a:t>
            </a:r>
            <a:r>
              <a:rPr lang="zh-CN" altLang="en-US" dirty="0"/>
              <a:t>初始化，确定细胞分裂时间</a:t>
            </a:r>
          </a:p>
          <a:p>
            <a:pPr marL="365760" indent="-256032" eaLnBrk="1" fontAlgn="auto" hangingPunct="1">
              <a:spcAft>
                <a:spcPts val="0"/>
              </a:spcAft>
              <a:buClr>
                <a:schemeClr val="accent3"/>
              </a:buClr>
              <a:buFont typeface="Georgia"/>
              <a:buNone/>
              <a:defRPr/>
            </a:pPr>
            <a:r>
              <a:rPr lang="zh-CN" altLang="en-US" dirty="0"/>
              <a:t>		</a:t>
            </a:r>
            <a:r>
              <a:rPr lang="en-US" altLang="zh-CN" dirty="0"/>
              <a:t>time = birth + (rand() % (SPLIT_TIME_MAX - SPLIT_TIME_MIN)) + SPLIT_TIME_MIN;</a:t>
            </a:r>
          </a:p>
          <a:p>
            <a:pPr marL="365760" indent="-256032" eaLnBrk="1" fontAlgn="auto" hangingPunct="1">
              <a:spcAft>
                <a:spcPts val="0"/>
              </a:spcAft>
              <a:buClr>
                <a:schemeClr val="accent3"/>
              </a:buClr>
              <a:buFont typeface="Georgia"/>
              <a:buNone/>
              <a:defRPr/>
            </a:pPr>
            <a:r>
              <a:rPr lang="en-US" altLang="zh-CN" dirty="0"/>
              <a:t>	}</a:t>
            </a:r>
          </a:p>
          <a:p>
            <a:pPr marL="365760" indent="-256032" eaLnBrk="1" fontAlgn="auto" hangingPunct="1">
              <a:spcAft>
                <a:spcPts val="0"/>
              </a:spcAft>
              <a:buClr>
                <a:schemeClr val="accent3"/>
              </a:buClr>
              <a:buFont typeface="Georgia"/>
              <a:buNone/>
              <a:defRPr/>
            </a:pPr>
            <a:r>
              <a:rPr lang="en-US" altLang="zh-CN" dirty="0"/>
              <a:t>	int </a:t>
            </a:r>
            <a:r>
              <a:rPr lang="en-US" altLang="zh-CN" dirty="0" err="1"/>
              <a:t>getId</a:t>
            </a:r>
            <a:r>
              <a:rPr lang="en-US" altLang="zh-CN" dirty="0"/>
              <a:t>() const { return id; }			//</a:t>
            </a:r>
            <a:r>
              <a:rPr lang="zh-CN" altLang="en-US" dirty="0"/>
              <a:t>得到细胞编号</a:t>
            </a:r>
          </a:p>
          <a:p>
            <a:pPr marL="365760" indent="-256032" eaLnBrk="1" fontAlgn="auto" hangingPunct="1">
              <a:spcAft>
                <a:spcPts val="0"/>
              </a:spcAft>
              <a:buClr>
                <a:schemeClr val="accent3"/>
              </a:buClr>
              <a:buFont typeface="Georgia"/>
              <a:buNone/>
              <a:defRPr/>
            </a:pPr>
            <a:r>
              <a:rPr lang="zh-CN" altLang="en-US" dirty="0"/>
              <a:t>	</a:t>
            </a:r>
            <a:r>
              <a:rPr lang="en-US" altLang="zh-CN" dirty="0"/>
              <a:t>int </a:t>
            </a:r>
            <a:r>
              <a:rPr lang="en-US" altLang="zh-CN" dirty="0" err="1"/>
              <a:t>getSplitTime</a:t>
            </a:r>
            <a:r>
              <a:rPr lang="en-US" altLang="zh-CN" dirty="0"/>
              <a:t>() const { return time; }	//</a:t>
            </a:r>
            <a:r>
              <a:rPr lang="zh-CN" altLang="en-US" dirty="0"/>
              <a:t>得到细胞分裂时间</a:t>
            </a:r>
          </a:p>
          <a:p>
            <a:pPr marL="365760" indent="-256032" eaLnBrk="1" fontAlgn="auto" hangingPunct="1">
              <a:spcAft>
                <a:spcPts val="0"/>
              </a:spcAft>
              <a:buClr>
                <a:schemeClr val="accent3"/>
              </a:buClr>
              <a:buFont typeface="Georgia"/>
              <a:buNone/>
              <a:defRPr/>
            </a:pPr>
            <a:r>
              <a:rPr lang="zh-CN" altLang="en-US" dirty="0"/>
              <a:t>	</a:t>
            </a:r>
            <a:r>
              <a:rPr lang="en-US" altLang="zh-CN" dirty="0"/>
              <a:t>bool operator &lt; (const Cell&amp; s) const { return time &gt; </a:t>
            </a:r>
            <a:r>
              <a:rPr lang="en-US" altLang="zh-CN" dirty="0" err="1"/>
              <a:t>s.time</a:t>
            </a:r>
            <a:r>
              <a:rPr lang="en-US" altLang="zh-CN" dirty="0"/>
              <a:t>; } //</a:t>
            </a:r>
            <a:r>
              <a:rPr lang="zh-CN" altLang="en-US" dirty="0"/>
              <a:t>定义“</a:t>
            </a:r>
            <a:r>
              <a:rPr lang="en-US" altLang="zh-CN" dirty="0"/>
              <a:t>&lt;”</a:t>
            </a:r>
          </a:p>
          <a:p>
            <a:pPr marL="365760" indent="-256032" eaLnBrk="1" fontAlgn="auto" hangingPunct="1">
              <a:spcAft>
                <a:spcPts val="0"/>
              </a:spcAft>
              <a:buClr>
                <a:schemeClr val="accent3"/>
              </a:buClr>
              <a:buFont typeface="Georgia"/>
              <a:buNone/>
              <a:defRPr/>
            </a:pPr>
            <a:r>
              <a:rPr lang="en-US" altLang="zh-CN" dirty="0"/>
              <a:t> </a:t>
            </a:r>
          </a:p>
          <a:p>
            <a:pPr marL="365760" indent="-256032" eaLnBrk="1" fontAlgn="auto" hangingPunct="1">
              <a:spcAft>
                <a:spcPts val="0"/>
              </a:spcAft>
              <a:buClr>
                <a:schemeClr val="accent3"/>
              </a:buClr>
              <a:buFont typeface="Georgia"/>
              <a:buNone/>
              <a:defRPr/>
            </a:pPr>
            <a:r>
              <a:rPr lang="en-US" altLang="zh-CN" dirty="0"/>
              <a:t>	</a:t>
            </a:r>
          </a:p>
        </p:txBody>
      </p:sp>
      <p:sp>
        <p:nvSpPr>
          <p:cNvPr id="51203" name="灯片编号占位符 3">
            <a:extLst>
              <a:ext uri="{FF2B5EF4-FFF2-40B4-BE49-F238E27FC236}">
                <a16:creationId xmlns:a16="http://schemas.microsoft.com/office/drawing/2014/main" id="{CC62C999-59BC-776F-E5E4-F6E88FF425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4EAE333-809D-462E-BEC0-20577AE6D20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2" name="标题 1">
            <a:extLst>
              <a:ext uri="{FF2B5EF4-FFF2-40B4-BE49-F238E27FC236}">
                <a16:creationId xmlns:a16="http://schemas.microsoft.com/office/drawing/2014/main" id="{73E576B0-6428-7E9B-E36A-E1A092CFD65E}"/>
              </a:ext>
            </a:extLst>
          </p:cNvPr>
          <p:cNvSpPr>
            <a:spLocks noGrp="1"/>
          </p:cNvSpPr>
          <p:nvPr>
            <p:ph type="title"/>
          </p:nvPr>
        </p:nvSpPr>
        <p:spPr>
          <a:xfrm>
            <a:off x="5786438" y="5929313"/>
            <a:ext cx="2900362" cy="638175"/>
          </a:xfrm>
          <a:solidFill>
            <a:schemeClr val="bg1"/>
          </a:solidFill>
        </p:spPr>
        <p:txBody>
          <a:bodyPr>
            <a:normAutofit fontScale="90000"/>
          </a:bodyPr>
          <a:lstStyle/>
          <a:p>
            <a:pPr eaLnBrk="1" fontAlgn="auto" hangingPunct="1">
              <a:spcAft>
                <a:spcPts val="0"/>
              </a:spcAft>
              <a:defRPr/>
            </a:pPr>
            <a:r>
              <a:rPr lang="zh-CN" altLang="en-US" dirty="0"/>
              <a:t>例</a:t>
            </a:r>
            <a:r>
              <a:rPr lang="en-US" altLang="zh-CN" dirty="0"/>
              <a:t>10-8</a:t>
            </a:r>
            <a:r>
              <a:rPr lang="zh-CN" altLang="en-US" dirty="0"/>
              <a:t>（续）</a:t>
            </a:r>
          </a:p>
        </p:txBody>
      </p:sp>
      <p:sp>
        <p:nvSpPr>
          <p:cNvPr id="5" name="标题 4">
            <a:extLst>
              <a:ext uri="{FF2B5EF4-FFF2-40B4-BE49-F238E27FC236}">
                <a16:creationId xmlns:a16="http://schemas.microsoft.com/office/drawing/2014/main" id="{28829BD1-B40C-82EF-C75E-0ED942F7B4C7}"/>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10.4.4 </a:t>
            </a:r>
            <a:r>
              <a:rPr kumimoji="0" lang="zh-CN" altLang="en-US" sz="2800" dirty="0">
                <a:solidFill>
                  <a:schemeClr val="bg1"/>
                </a:solidFill>
                <a:latin typeface="+mj-lt"/>
                <a:ea typeface="+mj-ea"/>
                <a:cs typeface="+mj-cs"/>
              </a:rPr>
              <a:t>顺序容器的适配器</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68EFAAF-F228-B33B-C0B9-3BA633DA8B63}"/>
              </a:ext>
            </a:extLst>
          </p:cNvPr>
          <p:cNvSpPr>
            <a:spLocks noGrp="1"/>
          </p:cNvSpPr>
          <p:nvPr>
            <p:ph idx="1"/>
          </p:nvPr>
        </p:nvSpPr>
        <p:spPr>
          <a:xfrm>
            <a:off x="457200" y="500063"/>
            <a:ext cx="8229600" cy="6073775"/>
          </a:xfrm>
          <a:solidFill>
            <a:srgbClr val="85FFFF"/>
          </a:solid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en-US" altLang="zh-CN" dirty="0"/>
              <a:t>//</a:t>
            </a:r>
            <a:r>
              <a:rPr lang="zh-CN" altLang="en-US" dirty="0"/>
              <a:t>细胞分裂</a:t>
            </a:r>
          </a:p>
          <a:p>
            <a:pPr marL="365760" indent="-256032" eaLnBrk="1" fontAlgn="auto" hangingPunct="1">
              <a:spcAft>
                <a:spcPts val="0"/>
              </a:spcAft>
              <a:buClr>
                <a:schemeClr val="accent3"/>
              </a:buClr>
              <a:buFont typeface="Georgia"/>
              <a:buNone/>
              <a:defRPr/>
            </a:pPr>
            <a:r>
              <a:rPr lang="zh-CN" altLang="en-US" dirty="0"/>
              <a:t>	</a:t>
            </a:r>
            <a:r>
              <a:rPr lang="en-US" altLang="zh-CN" dirty="0"/>
              <a:t>void split() {	</a:t>
            </a:r>
          </a:p>
          <a:p>
            <a:pPr marL="365760" indent="-256032" eaLnBrk="1" fontAlgn="auto" hangingPunct="1">
              <a:spcAft>
                <a:spcPts val="0"/>
              </a:spcAft>
              <a:buClr>
                <a:schemeClr val="accent3"/>
              </a:buClr>
              <a:buFont typeface="Georgia"/>
              <a:buNone/>
              <a:defRPr/>
            </a:pPr>
            <a:r>
              <a:rPr lang="en-US" altLang="zh-CN" dirty="0"/>
              <a:t>		Cell child1(time), child2(time);	//</a:t>
            </a:r>
            <a:r>
              <a:rPr lang="zh-CN" altLang="en-US" dirty="0"/>
              <a:t>建立两个子细胞</a:t>
            </a:r>
          </a:p>
          <a:p>
            <a:pPr marL="365760" indent="-256032" eaLnBrk="1" fontAlgn="auto" hangingPunct="1">
              <a:spcAft>
                <a:spcPts val="0"/>
              </a:spcAft>
              <a:buClr>
                <a:schemeClr val="accent3"/>
              </a:buClr>
              <a:buFont typeface="Georgia"/>
              <a:buNone/>
              <a:defRPr/>
            </a:pPr>
            <a:r>
              <a:rPr lang="zh-CN" altLang="en-US" dirty="0"/>
              <a:t>		</a:t>
            </a:r>
            <a:r>
              <a:rPr lang="en-US" altLang="zh-CN" dirty="0"/>
              <a:t>cout &lt;&lt; time &lt;&lt; "s: Cell #" &lt;&lt; id &lt;&lt; " splits to #"</a:t>
            </a:r>
          </a:p>
          <a:p>
            <a:pPr marL="365760" indent="-256032" eaLnBrk="1" fontAlgn="auto" hangingPunct="1">
              <a:spcAft>
                <a:spcPts val="0"/>
              </a:spcAft>
              <a:buClr>
                <a:schemeClr val="accent3"/>
              </a:buClr>
              <a:buFont typeface="Georgia"/>
              <a:buNone/>
              <a:defRPr/>
            </a:pPr>
            <a:r>
              <a:rPr lang="en-US" altLang="zh-CN" dirty="0"/>
              <a:t>			&lt;&lt; child1.getId() &lt;&lt; " and #" &lt;&lt; child2.getId() &lt;&lt; endl;</a:t>
            </a:r>
          </a:p>
          <a:p>
            <a:pPr marL="365760" indent="-256032" eaLnBrk="1" fontAlgn="auto" hangingPunct="1">
              <a:spcAft>
                <a:spcPts val="0"/>
              </a:spcAft>
              <a:buClr>
                <a:schemeClr val="accent3"/>
              </a:buClr>
              <a:buFont typeface="Georgia"/>
              <a:buNone/>
              <a:defRPr/>
            </a:pPr>
            <a:r>
              <a:rPr lang="en-US" altLang="zh-CN" dirty="0"/>
              <a:t>		</a:t>
            </a:r>
            <a:r>
              <a:rPr lang="en-US" altLang="zh-CN" dirty="0" err="1"/>
              <a:t>cellQueue.push</a:t>
            </a:r>
            <a:r>
              <a:rPr lang="en-US" altLang="zh-CN" dirty="0"/>
              <a:t>(child1);	//</a:t>
            </a:r>
            <a:r>
              <a:rPr lang="zh-CN" altLang="en-US" dirty="0"/>
              <a:t>将第一个子细胞压入优先级队列</a:t>
            </a:r>
          </a:p>
          <a:p>
            <a:pPr marL="365760" indent="-256032" eaLnBrk="1" fontAlgn="auto" hangingPunct="1">
              <a:spcAft>
                <a:spcPts val="0"/>
              </a:spcAft>
              <a:buClr>
                <a:schemeClr val="accent3"/>
              </a:buClr>
              <a:buFont typeface="Georgia"/>
              <a:buNone/>
              <a:defRPr/>
            </a:pPr>
            <a:r>
              <a:rPr lang="zh-CN" altLang="en-US" dirty="0"/>
              <a:t>		</a:t>
            </a:r>
            <a:r>
              <a:rPr lang="en-US" altLang="zh-CN" dirty="0" err="1"/>
              <a:t>cellQueue.push</a:t>
            </a:r>
            <a:r>
              <a:rPr lang="en-US" altLang="zh-CN" dirty="0"/>
              <a:t>(child2);	//</a:t>
            </a:r>
            <a:r>
              <a:rPr lang="zh-CN" altLang="en-US" dirty="0"/>
              <a:t>将第二个子细胞压入优先级队列</a:t>
            </a:r>
          </a:p>
          <a:p>
            <a:pPr marL="365760" indent="-256032" eaLnBrk="1" fontAlgn="auto" hangingPunct="1">
              <a:spcAft>
                <a:spcPts val="0"/>
              </a:spcAft>
              <a:buClr>
                <a:schemeClr val="accent3"/>
              </a:buClr>
              <a:buFont typeface="Georgia"/>
              <a:buNone/>
              <a:defRPr/>
            </a:pPr>
            <a:r>
              <a:rPr lang="zh-CN" altLang="en-US" dirty="0"/>
              <a:t>	</a:t>
            </a:r>
            <a:r>
              <a:rPr lang="en-US" altLang="zh-CN" dirty="0"/>
              <a:t>}</a:t>
            </a:r>
          </a:p>
          <a:p>
            <a:pPr marL="365760" indent="-256032" eaLnBrk="1" fontAlgn="auto" hangingPunct="1">
              <a:spcAft>
                <a:spcPts val="0"/>
              </a:spcAft>
              <a:buClr>
                <a:schemeClr val="accent3"/>
              </a:buClr>
              <a:buFont typeface="Georgia"/>
              <a:buNone/>
              <a:defRPr/>
            </a:pPr>
            <a:r>
              <a:rPr lang="en-US" altLang="zh-CN" dirty="0"/>
              <a:t>};</a:t>
            </a:r>
          </a:p>
          <a:p>
            <a:pPr marL="365760" indent="-256032" eaLnBrk="1" fontAlgn="auto" hangingPunct="1">
              <a:spcAft>
                <a:spcPts val="0"/>
              </a:spcAft>
              <a:buClr>
                <a:schemeClr val="accent3"/>
              </a:buClr>
              <a:buFont typeface="Georgia"/>
              <a:buNone/>
              <a:defRPr/>
            </a:pPr>
            <a:r>
              <a:rPr lang="en-US" altLang="zh-CN" dirty="0" err="1"/>
              <a:t>int</a:t>
            </a:r>
            <a:r>
              <a:rPr lang="en-US" altLang="zh-CN" dirty="0"/>
              <a:t> Cell::count = 0;</a:t>
            </a:r>
          </a:p>
          <a:p>
            <a:pPr marL="365760" indent="-256032" eaLnBrk="1" fontAlgn="auto" hangingPunct="1">
              <a:spcAft>
                <a:spcPts val="0"/>
              </a:spcAft>
              <a:buClr>
                <a:schemeClr val="accent3"/>
              </a:buClr>
              <a:buFont typeface="Georgia"/>
              <a:buNone/>
              <a:defRPr/>
            </a:pPr>
            <a:r>
              <a:rPr lang="en-US" altLang="zh-CN" dirty="0"/>
              <a:t> </a:t>
            </a:r>
          </a:p>
          <a:p>
            <a:pPr marL="365760" indent="-256032" eaLnBrk="1" fontAlgn="auto" hangingPunct="1">
              <a:spcAft>
                <a:spcPts val="0"/>
              </a:spcAft>
              <a:buClr>
                <a:schemeClr val="accent3"/>
              </a:buClr>
              <a:buFont typeface="Georgia"/>
              <a:buNone/>
              <a:defRPr/>
            </a:pPr>
            <a:r>
              <a:rPr lang="en-US" altLang="zh-CN" dirty="0" err="1"/>
              <a:t>int</a:t>
            </a:r>
            <a:r>
              <a:rPr lang="en-US" altLang="zh-CN" dirty="0"/>
              <a:t> main() {</a:t>
            </a:r>
          </a:p>
          <a:p>
            <a:pPr marL="365760" indent="-256032" eaLnBrk="1" fontAlgn="auto" hangingPunct="1">
              <a:spcAft>
                <a:spcPts val="0"/>
              </a:spcAft>
              <a:buClr>
                <a:schemeClr val="accent3"/>
              </a:buClr>
              <a:buFont typeface="Georgia"/>
              <a:buNone/>
              <a:defRPr/>
            </a:pPr>
            <a:r>
              <a:rPr lang="en-US" altLang="zh-CN" dirty="0"/>
              <a:t>	</a:t>
            </a:r>
            <a:r>
              <a:rPr lang="en-US" altLang="zh-CN" dirty="0" err="1"/>
              <a:t>srand</a:t>
            </a:r>
            <a:r>
              <a:rPr lang="en-US" altLang="zh-CN" dirty="0"/>
              <a:t>(</a:t>
            </a:r>
            <a:r>
              <a:rPr lang="en-US" altLang="zh-CN" dirty="0" err="1"/>
              <a:t>static_cast</a:t>
            </a:r>
            <a:r>
              <a:rPr lang="en-US" altLang="zh-CN" dirty="0"/>
              <a:t>&lt;unsigned&gt;(time(0)));</a:t>
            </a:r>
          </a:p>
          <a:p>
            <a:pPr marL="365760" indent="-256032" eaLnBrk="1" fontAlgn="auto" hangingPunct="1">
              <a:spcAft>
                <a:spcPts val="0"/>
              </a:spcAft>
              <a:buClr>
                <a:schemeClr val="accent3"/>
              </a:buClr>
              <a:buFont typeface="Georgia"/>
              <a:buNone/>
              <a:defRPr/>
            </a:pPr>
            <a:r>
              <a:rPr lang="en-US" altLang="zh-CN" dirty="0"/>
              <a:t>	</a:t>
            </a:r>
            <a:r>
              <a:rPr lang="en-US" altLang="zh-CN" dirty="0" err="1"/>
              <a:t>int</a:t>
            </a:r>
            <a:r>
              <a:rPr lang="en-US" altLang="zh-CN" dirty="0"/>
              <a:t> t;	//</a:t>
            </a:r>
            <a:r>
              <a:rPr lang="zh-CN" altLang="en-US" dirty="0"/>
              <a:t>模拟时间长度</a:t>
            </a:r>
          </a:p>
          <a:p>
            <a:pPr marL="365760" indent="-256032" eaLnBrk="1" fontAlgn="auto" hangingPunct="1">
              <a:spcAft>
                <a:spcPts val="0"/>
              </a:spcAft>
              <a:buClr>
                <a:schemeClr val="accent3"/>
              </a:buClr>
              <a:buFont typeface="Georgia"/>
              <a:buNone/>
              <a:defRPr/>
            </a:pPr>
            <a:r>
              <a:rPr lang="zh-CN" altLang="en-US" dirty="0"/>
              <a:t>	</a:t>
            </a:r>
            <a:r>
              <a:rPr lang="en-US" altLang="zh-CN" dirty="0"/>
              <a:t>cout &lt;&lt; "Simulation time: ";</a:t>
            </a:r>
          </a:p>
          <a:p>
            <a:pPr marL="365760" indent="-256032" eaLnBrk="1" fontAlgn="auto" hangingPunct="1">
              <a:spcAft>
                <a:spcPts val="0"/>
              </a:spcAft>
              <a:buClr>
                <a:schemeClr val="accent3"/>
              </a:buClr>
              <a:buFont typeface="Georgia"/>
              <a:buNone/>
              <a:defRPr/>
            </a:pPr>
            <a:r>
              <a:rPr lang="en-US" altLang="zh-CN" dirty="0"/>
              <a:t>	cin &gt;&gt; t;</a:t>
            </a:r>
          </a:p>
          <a:p>
            <a:pPr marL="365760" indent="-256032" eaLnBrk="1" fontAlgn="auto" hangingPunct="1">
              <a:spcAft>
                <a:spcPts val="0"/>
              </a:spcAft>
              <a:buClr>
                <a:schemeClr val="accent3"/>
              </a:buClr>
              <a:buFont typeface="Georgia"/>
              <a:buNone/>
              <a:defRPr/>
            </a:pPr>
            <a:r>
              <a:rPr lang="en-US" altLang="zh-CN" dirty="0"/>
              <a:t>	</a:t>
            </a:r>
            <a:r>
              <a:rPr lang="en-US" altLang="zh-CN" dirty="0" err="1"/>
              <a:t>cellQueue.push</a:t>
            </a:r>
            <a:r>
              <a:rPr lang="en-US" altLang="zh-CN" dirty="0"/>
              <a:t>(Cell(0));	//</a:t>
            </a:r>
            <a:r>
              <a:rPr lang="zh-CN" altLang="en-US" dirty="0"/>
              <a:t>将第一个细胞压入优先级队列</a:t>
            </a:r>
          </a:p>
          <a:p>
            <a:pPr marL="365760" indent="-256032" eaLnBrk="1" fontAlgn="auto" hangingPunct="1">
              <a:spcAft>
                <a:spcPts val="0"/>
              </a:spcAft>
              <a:buClr>
                <a:schemeClr val="accent3"/>
              </a:buClr>
              <a:buFont typeface="Georgia"/>
              <a:buNone/>
              <a:defRPr/>
            </a:pPr>
            <a:r>
              <a:rPr lang="zh-CN" altLang="en-US" dirty="0"/>
              <a:t>	</a:t>
            </a:r>
            <a:r>
              <a:rPr lang="en-US" altLang="zh-CN" dirty="0"/>
              <a:t>while (</a:t>
            </a:r>
            <a:r>
              <a:rPr lang="en-US" altLang="zh-CN" dirty="0" err="1"/>
              <a:t>cellQueue.top</a:t>
            </a:r>
            <a:r>
              <a:rPr lang="en-US" altLang="zh-CN" dirty="0"/>
              <a:t>().</a:t>
            </a:r>
            <a:r>
              <a:rPr lang="en-US" altLang="zh-CN" dirty="0" err="1"/>
              <a:t>getSplitTime</a:t>
            </a:r>
            <a:r>
              <a:rPr lang="en-US" altLang="zh-CN" dirty="0"/>
              <a:t>() &lt;= t) {</a:t>
            </a:r>
          </a:p>
          <a:p>
            <a:pPr marL="365760" indent="-256032" eaLnBrk="1" fontAlgn="auto" hangingPunct="1">
              <a:spcAft>
                <a:spcPts val="0"/>
              </a:spcAft>
              <a:buClr>
                <a:schemeClr val="accent3"/>
              </a:buClr>
              <a:buFont typeface="Georgia"/>
              <a:buNone/>
              <a:defRPr/>
            </a:pPr>
            <a:r>
              <a:rPr lang="en-US" altLang="zh-CN" dirty="0"/>
              <a:t>		</a:t>
            </a:r>
            <a:r>
              <a:rPr lang="en-US" altLang="zh-CN" dirty="0" err="1"/>
              <a:t>cellQueue.top</a:t>
            </a:r>
            <a:r>
              <a:rPr lang="en-US" altLang="zh-CN" dirty="0"/>
              <a:t>().split();	//</a:t>
            </a:r>
            <a:r>
              <a:rPr lang="zh-CN" altLang="en-US" dirty="0"/>
              <a:t>模拟下一个细胞的分裂</a:t>
            </a:r>
          </a:p>
          <a:p>
            <a:pPr marL="365760" indent="-256032" eaLnBrk="1" fontAlgn="auto" hangingPunct="1">
              <a:spcAft>
                <a:spcPts val="0"/>
              </a:spcAft>
              <a:buClr>
                <a:schemeClr val="accent3"/>
              </a:buClr>
              <a:buFont typeface="Georgia"/>
              <a:buNone/>
              <a:defRPr/>
            </a:pPr>
            <a:r>
              <a:rPr lang="zh-CN" altLang="en-US" dirty="0"/>
              <a:t>		</a:t>
            </a:r>
            <a:r>
              <a:rPr lang="en-US" altLang="zh-CN" dirty="0"/>
              <a:t>cellQueue.pop();			//</a:t>
            </a:r>
            <a:r>
              <a:rPr lang="zh-CN" altLang="en-US" dirty="0"/>
              <a:t>将刚刚分裂的细胞弹出</a:t>
            </a:r>
          </a:p>
          <a:p>
            <a:pPr marL="365760" indent="-256032" eaLnBrk="1" fontAlgn="auto" hangingPunct="1">
              <a:spcAft>
                <a:spcPts val="0"/>
              </a:spcAft>
              <a:buClr>
                <a:schemeClr val="accent3"/>
              </a:buClr>
              <a:buFont typeface="Georgia"/>
              <a:buNone/>
              <a:defRPr/>
            </a:pPr>
            <a:r>
              <a:rPr lang="zh-CN" altLang="en-US" dirty="0"/>
              <a:t>	</a:t>
            </a:r>
            <a:r>
              <a:rPr lang="en-US" altLang="zh-CN" dirty="0"/>
              <a:t>}</a:t>
            </a:r>
          </a:p>
          <a:p>
            <a:pPr marL="365760" indent="-256032" eaLnBrk="1" fontAlgn="auto" hangingPunct="1">
              <a:spcAft>
                <a:spcPts val="0"/>
              </a:spcAft>
              <a:buClr>
                <a:schemeClr val="accent3"/>
              </a:buClr>
              <a:buFont typeface="Georgia"/>
              <a:buNone/>
              <a:defRPr/>
            </a:pPr>
            <a:r>
              <a:rPr lang="en-US" altLang="zh-CN" dirty="0"/>
              <a:t>	return 0;</a:t>
            </a:r>
          </a:p>
          <a:p>
            <a:pPr marL="365760" indent="-256032" eaLnBrk="1" fontAlgn="auto" hangingPunct="1">
              <a:spcAft>
                <a:spcPts val="0"/>
              </a:spcAft>
              <a:buClr>
                <a:schemeClr val="accent3"/>
              </a:buClr>
              <a:buFont typeface="Georgia"/>
              <a:buNone/>
              <a:defRPr/>
            </a:pPr>
            <a:r>
              <a:rPr lang="en-US" altLang="zh-CN" dirty="0"/>
              <a:t>}</a:t>
            </a:r>
          </a:p>
        </p:txBody>
      </p:sp>
      <p:sp>
        <p:nvSpPr>
          <p:cNvPr id="52227" name="灯片编号占位符 3">
            <a:extLst>
              <a:ext uri="{FF2B5EF4-FFF2-40B4-BE49-F238E27FC236}">
                <a16:creationId xmlns:a16="http://schemas.microsoft.com/office/drawing/2014/main" id="{DD52B52B-8EB4-8870-9D71-E602E6A7876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5AD5680-564B-4144-87FB-FC2C4FBEC33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2228" name="标题 1">
            <a:extLst>
              <a:ext uri="{FF2B5EF4-FFF2-40B4-BE49-F238E27FC236}">
                <a16:creationId xmlns:a16="http://schemas.microsoft.com/office/drawing/2014/main" id="{5DD54E10-A871-BCF0-B541-71685DE7995D}"/>
              </a:ext>
            </a:extLst>
          </p:cNvPr>
          <p:cNvSpPr>
            <a:spLocks noGrp="1"/>
          </p:cNvSpPr>
          <p:nvPr>
            <p:ph type="title"/>
          </p:nvPr>
        </p:nvSpPr>
        <p:spPr>
          <a:xfrm>
            <a:off x="5715000" y="5857875"/>
            <a:ext cx="2971800" cy="709613"/>
          </a:xfrm>
          <a:solidFill>
            <a:schemeClr val="bg1"/>
          </a:solidFill>
        </p:spPr>
        <p:txBody>
          <a:bodyPr/>
          <a:lstStyle/>
          <a:p>
            <a:pPr eaLnBrk="1" hangingPunct="1"/>
            <a:r>
              <a:rPr lang="zh-CN" altLang="en-US"/>
              <a:t>例</a:t>
            </a:r>
            <a:r>
              <a:rPr lang="en-US" altLang="zh-CN"/>
              <a:t>10-8</a:t>
            </a:r>
            <a:r>
              <a:rPr lang="zh-CN" altLang="en-US"/>
              <a:t>（续）</a:t>
            </a:r>
          </a:p>
        </p:txBody>
      </p:sp>
      <p:sp>
        <p:nvSpPr>
          <p:cNvPr id="5" name="标题 4">
            <a:extLst>
              <a:ext uri="{FF2B5EF4-FFF2-40B4-BE49-F238E27FC236}">
                <a16:creationId xmlns:a16="http://schemas.microsoft.com/office/drawing/2014/main" id="{AB5D51BB-40A8-8800-E7CE-AC2896407D6B}"/>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10.4.4 </a:t>
            </a:r>
            <a:r>
              <a:rPr kumimoji="0" lang="zh-CN" altLang="en-US" sz="2800" dirty="0">
                <a:solidFill>
                  <a:schemeClr val="bg1"/>
                </a:solidFill>
                <a:latin typeface="+mj-lt"/>
                <a:ea typeface="+mj-ea"/>
                <a:cs typeface="+mj-cs"/>
              </a:rPr>
              <a:t>顺序容器的适配器</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a:extLst>
              <a:ext uri="{FF2B5EF4-FFF2-40B4-BE49-F238E27FC236}">
                <a16:creationId xmlns:a16="http://schemas.microsoft.com/office/drawing/2014/main" id="{3BACDAFA-474E-286F-101D-490B9E06FB54}"/>
              </a:ext>
            </a:extLst>
          </p:cNvPr>
          <p:cNvSpPr>
            <a:spLocks noGrp="1"/>
          </p:cNvSpPr>
          <p:nvPr>
            <p:ph type="title"/>
          </p:nvPr>
        </p:nvSpPr>
        <p:spPr/>
        <p:txBody>
          <a:bodyPr/>
          <a:lstStyle/>
          <a:p>
            <a:pPr eaLnBrk="1" hangingPunct="1"/>
            <a:r>
              <a:rPr lang="zh-CN" altLang="en-US"/>
              <a:t>例</a:t>
            </a:r>
            <a:r>
              <a:rPr lang="en-US" altLang="zh-CN"/>
              <a:t>10-8</a:t>
            </a:r>
            <a:r>
              <a:rPr lang="zh-CN" altLang="en-US"/>
              <a:t>（续）</a:t>
            </a:r>
          </a:p>
        </p:txBody>
      </p:sp>
      <p:sp>
        <p:nvSpPr>
          <p:cNvPr id="3" name="内容占位符 2">
            <a:extLst>
              <a:ext uri="{FF2B5EF4-FFF2-40B4-BE49-F238E27FC236}">
                <a16:creationId xmlns:a16="http://schemas.microsoft.com/office/drawing/2014/main" id="{37F93DB1-9CFF-A2E9-CF11-4A6593BEAE0F}"/>
              </a:ext>
            </a:extLst>
          </p:cNvPr>
          <p:cNvSpPr>
            <a:spLocks noGrp="1"/>
          </p:cNvSpPr>
          <p:nvPr>
            <p:ph idx="1"/>
          </p:nvPr>
        </p:nvSpPr>
        <p:spPr>
          <a:solidFill>
            <a:schemeClr val="accent6">
              <a:lumMod val="20000"/>
              <a:lumOff val="80000"/>
            </a:schemeClr>
          </a:solidFill>
        </p:spPr>
        <p:txBody>
          <a:bodyPr>
            <a:normAutofit fontScale="77500" lnSpcReduction="20000"/>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运行结果如下：</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Simulation time: 5000</a:t>
            </a:r>
          </a:p>
          <a:p>
            <a:pPr marL="365760" indent="-256032" eaLnBrk="1" fontAlgn="auto" hangingPunct="1">
              <a:spcAft>
                <a:spcPts val="0"/>
              </a:spcAft>
              <a:buClr>
                <a:schemeClr val="accent3"/>
              </a:buClr>
              <a:buFont typeface="Georgia"/>
              <a:buNone/>
              <a:defRPr/>
            </a:pPr>
            <a:r>
              <a:rPr lang="en-US" altLang="zh-CN" dirty="0">
                <a:latin typeface="Consolas" pitchFamily="49" charset="0"/>
              </a:rPr>
              <a:t>971s: Cell #0 splits to #1 and #2</a:t>
            </a:r>
          </a:p>
          <a:p>
            <a:pPr marL="365760" indent="-256032" eaLnBrk="1" fontAlgn="auto" hangingPunct="1">
              <a:spcAft>
                <a:spcPts val="0"/>
              </a:spcAft>
              <a:buClr>
                <a:schemeClr val="accent3"/>
              </a:buClr>
              <a:buFont typeface="Georgia"/>
              <a:buNone/>
              <a:defRPr/>
            </a:pPr>
            <a:r>
              <a:rPr lang="en-US" altLang="zh-CN" dirty="0">
                <a:latin typeface="Consolas" pitchFamily="49" charset="0"/>
              </a:rPr>
              <a:t>1719s: Cell #1 splits to #3 and #4</a:t>
            </a:r>
          </a:p>
          <a:p>
            <a:pPr marL="365760" indent="-256032" eaLnBrk="1" fontAlgn="auto" hangingPunct="1">
              <a:spcAft>
                <a:spcPts val="0"/>
              </a:spcAft>
              <a:buClr>
                <a:schemeClr val="accent3"/>
              </a:buClr>
              <a:buFont typeface="Georgia"/>
              <a:buNone/>
              <a:defRPr/>
            </a:pPr>
            <a:r>
              <a:rPr lang="en-US" altLang="zh-CN" dirty="0">
                <a:latin typeface="Consolas" pitchFamily="49" charset="0"/>
              </a:rPr>
              <a:t>1956s: Cell #2 splits to #5 and #6</a:t>
            </a:r>
          </a:p>
          <a:p>
            <a:pPr marL="365760" indent="-256032" eaLnBrk="1" fontAlgn="auto" hangingPunct="1">
              <a:spcAft>
                <a:spcPts val="0"/>
              </a:spcAft>
              <a:buClr>
                <a:schemeClr val="accent3"/>
              </a:buClr>
              <a:buFont typeface="Georgia"/>
              <a:buNone/>
              <a:defRPr/>
            </a:pPr>
            <a:r>
              <a:rPr lang="en-US" altLang="zh-CN" dirty="0">
                <a:latin typeface="Consolas" pitchFamily="49" charset="0"/>
              </a:rPr>
              <a:t>2845s: Cell #6 splits to #7 and #8</a:t>
            </a:r>
          </a:p>
          <a:p>
            <a:pPr marL="365760" indent="-256032" eaLnBrk="1" fontAlgn="auto" hangingPunct="1">
              <a:spcAft>
                <a:spcPts val="0"/>
              </a:spcAft>
              <a:buClr>
                <a:schemeClr val="accent3"/>
              </a:buClr>
              <a:buFont typeface="Georgia"/>
              <a:buNone/>
              <a:defRPr/>
            </a:pPr>
            <a:r>
              <a:rPr lang="en-US" altLang="zh-CN" dirty="0">
                <a:latin typeface="Consolas" pitchFamily="49" charset="0"/>
              </a:rPr>
              <a:t>3551s: Cell #3 splits to #9 and #10</a:t>
            </a:r>
          </a:p>
          <a:p>
            <a:pPr marL="365760" indent="-256032" eaLnBrk="1" fontAlgn="auto" hangingPunct="1">
              <a:spcAft>
                <a:spcPts val="0"/>
              </a:spcAft>
              <a:buClr>
                <a:schemeClr val="accent3"/>
              </a:buClr>
              <a:buFont typeface="Georgia"/>
              <a:buNone/>
              <a:defRPr/>
            </a:pPr>
            <a:r>
              <a:rPr lang="en-US" altLang="zh-CN" dirty="0">
                <a:latin typeface="Consolas" pitchFamily="49" charset="0"/>
              </a:rPr>
              <a:t>3640s: Cell #4 splits to #11 and #12</a:t>
            </a:r>
          </a:p>
          <a:p>
            <a:pPr marL="365760" indent="-256032" eaLnBrk="1" fontAlgn="auto" hangingPunct="1">
              <a:spcAft>
                <a:spcPts val="0"/>
              </a:spcAft>
              <a:buClr>
                <a:schemeClr val="accent3"/>
              </a:buClr>
              <a:buFont typeface="Georgia"/>
              <a:buNone/>
              <a:defRPr/>
            </a:pPr>
            <a:r>
              <a:rPr lang="en-US" altLang="zh-CN" dirty="0">
                <a:latin typeface="Consolas" pitchFamily="49" charset="0"/>
              </a:rPr>
              <a:t>3919s: Cell #5 splits to #13 and #14</a:t>
            </a:r>
          </a:p>
          <a:p>
            <a:pPr marL="365760" indent="-256032" eaLnBrk="1" fontAlgn="auto" hangingPunct="1">
              <a:spcAft>
                <a:spcPts val="0"/>
              </a:spcAft>
              <a:buClr>
                <a:schemeClr val="accent3"/>
              </a:buClr>
              <a:buFont typeface="Georgia"/>
              <a:buNone/>
              <a:defRPr/>
            </a:pPr>
            <a:r>
              <a:rPr lang="en-US" altLang="zh-CN" dirty="0">
                <a:latin typeface="Consolas" pitchFamily="49" charset="0"/>
              </a:rPr>
              <a:t>4162s: Cell #10 splits to #15 and #16</a:t>
            </a:r>
          </a:p>
          <a:p>
            <a:pPr marL="365760" indent="-256032" eaLnBrk="1" fontAlgn="auto" hangingPunct="1">
              <a:spcAft>
                <a:spcPts val="0"/>
              </a:spcAft>
              <a:buClr>
                <a:schemeClr val="accent3"/>
              </a:buClr>
              <a:buFont typeface="Georgia"/>
              <a:buNone/>
              <a:defRPr/>
            </a:pPr>
            <a:r>
              <a:rPr lang="en-US" altLang="zh-CN" dirty="0">
                <a:latin typeface="Consolas" pitchFamily="49" charset="0"/>
              </a:rPr>
              <a:t>4197s: Cell #8 splits to #17 and #18</a:t>
            </a:r>
          </a:p>
          <a:p>
            <a:pPr marL="365760" indent="-256032" eaLnBrk="1" fontAlgn="auto" hangingPunct="1">
              <a:spcAft>
                <a:spcPts val="0"/>
              </a:spcAft>
              <a:buClr>
                <a:schemeClr val="accent3"/>
              </a:buClr>
              <a:buFont typeface="Georgia"/>
              <a:buNone/>
              <a:defRPr/>
            </a:pPr>
            <a:r>
              <a:rPr lang="en-US" altLang="zh-CN" dirty="0">
                <a:latin typeface="Consolas" pitchFamily="49" charset="0"/>
              </a:rPr>
              <a:t>4317s: Cell #7 splits to #19 and #20</a:t>
            </a:r>
          </a:p>
          <a:p>
            <a:pPr marL="365760" indent="-256032" eaLnBrk="1" fontAlgn="auto" hangingPunct="1">
              <a:spcAft>
                <a:spcPts val="0"/>
              </a:spcAft>
              <a:buClr>
                <a:schemeClr val="accent3"/>
              </a:buClr>
              <a:buFont typeface="Georgia"/>
              <a:buNone/>
              <a:defRPr/>
            </a:pPr>
            <a:r>
              <a:rPr lang="en-US" altLang="zh-CN" dirty="0">
                <a:latin typeface="Consolas" pitchFamily="49" charset="0"/>
              </a:rPr>
              <a:t>4686s: Cell #13 splits to #21 and #22</a:t>
            </a:r>
          </a:p>
          <a:p>
            <a:pPr marL="365760" indent="-256032" eaLnBrk="1" fontAlgn="auto" hangingPunct="1">
              <a:spcAft>
                <a:spcPts val="0"/>
              </a:spcAft>
              <a:buClr>
                <a:schemeClr val="accent3"/>
              </a:buClr>
              <a:buFont typeface="Georgia"/>
              <a:buNone/>
              <a:defRPr/>
            </a:pPr>
            <a:r>
              <a:rPr lang="en-US" altLang="zh-CN" dirty="0">
                <a:latin typeface="Consolas" pitchFamily="49" charset="0"/>
              </a:rPr>
              <a:t>4809s: Cell #12 splits to #23 and #24</a:t>
            </a:r>
          </a:p>
          <a:p>
            <a:pPr marL="365760" indent="-256032" eaLnBrk="1" fontAlgn="auto" hangingPunct="1">
              <a:spcAft>
                <a:spcPts val="0"/>
              </a:spcAft>
              <a:buClr>
                <a:schemeClr val="accent3"/>
              </a:buClr>
              <a:buFont typeface="Georgia"/>
              <a:buNone/>
              <a:defRPr/>
            </a:pPr>
            <a:r>
              <a:rPr lang="en-US" altLang="zh-CN" dirty="0">
                <a:latin typeface="Consolas" pitchFamily="49" charset="0"/>
              </a:rPr>
              <a:t>4818s: Cell #17 splits to #25 and #26</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53252" name="灯片编号占位符 3">
            <a:extLst>
              <a:ext uri="{FF2B5EF4-FFF2-40B4-BE49-F238E27FC236}">
                <a16:creationId xmlns:a16="http://schemas.microsoft.com/office/drawing/2014/main" id="{5F14E3AC-BA92-604E-DA58-5088E6173C2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1F94A5C-F1E4-42B8-87D1-D821FE39246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DDD7817-0787-A806-760E-244767DD010F}"/>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10.4 </a:t>
            </a:r>
            <a:r>
              <a:rPr kumimoji="0" lang="zh-CN" altLang="en-US" sz="2800" dirty="0">
                <a:solidFill>
                  <a:schemeClr val="bg1"/>
                </a:solidFill>
                <a:latin typeface="+mj-lt"/>
                <a:ea typeface="+mj-ea"/>
                <a:cs typeface="+mj-cs"/>
              </a:rPr>
              <a:t>顺序容器 </a:t>
            </a:r>
            <a:r>
              <a:rPr kumimoji="0" lang="en-US" altLang="zh-CN" sz="2800" dirty="0">
                <a:solidFill>
                  <a:schemeClr val="bg1"/>
                </a:solidFill>
                <a:latin typeface="+mj-lt"/>
                <a:ea typeface="+mj-ea"/>
                <a:cs typeface="+mj-cs"/>
              </a:rPr>
              <a:t>—— 10.4.4 </a:t>
            </a:r>
            <a:r>
              <a:rPr kumimoji="0" lang="zh-CN" altLang="en-US" sz="2800" dirty="0">
                <a:solidFill>
                  <a:schemeClr val="bg1"/>
                </a:solidFill>
                <a:latin typeface="+mj-lt"/>
                <a:ea typeface="+mj-ea"/>
                <a:cs typeface="+mj-cs"/>
              </a:rPr>
              <a:t>顺序容器的适配器</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a:extLst>
              <a:ext uri="{FF2B5EF4-FFF2-40B4-BE49-F238E27FC236}">
                <a16:creationId xmlns:a16="http://schemas.microsoft.com/office/drawing/2014/main" id="{879EA644-7E6D-331F-C316-91356EB5F2C4}"/>
              </a:ext>
            </a:extLst>
          </p:cNvPr>
          <p:cNvSpPr>
            <a:spLocks noGrp="1"/>
          </p:cNvSpPr>
          <p:nvPr>
            <p:ph type="title"/>
          </p:nvPr>
        </p:nvSpPr>
        <p:spPr/>
        <p:txBody>
          <a:bodyPr/>
          <a:lstStyle/>
          <a:p>
            <a:pPr eaLnBrk="1" hangingPunct="1"/>
            <a:r>
              <a:rPr lang="en-US" altLang="zh-CN"/>
              <a:t>10.5.1 </a:t>
            </a:r>
            <a:r>
              <a:rPr lang="zh-CN" altLang="en-US"/>
              <a:t>关联容器分类和的基本功能</a:t>
            </a:r>
          </a:p>
        </p:txBody>
      </p:sp>
      <p:sp>
        <p:nvSpPr>
          <p:cNvPr id="54275" name="内容占位符 2">
            <a:extLst>
              <a:ext uri="{FF2B5EF4-FFF2-40B4-BE49-F238E27FC236}">
                <a16:creationId xmlns:a16="http://schemas.microsoft.com/office/drawing/2014/main" id="{AE3D5ECF-7005-0AD1-B09C-74EA58C42646}"/>
              </a:ext>
            </a:extLst>
          </p:cNvPr>
          <p:cNvSpPr>
            <a:spLocks noGrp="1"/>
          </p:cNvSpPr>
          <p:nvPr>
            <p:ph idx="1"/>
          </p:nvPr>
        </p:nvSpPr>
        <p:spPr/>
        <p:txBody>
          <a:bodyPr/>
          <a:lstStyle/>
          <a:p>
            <a:pPr eaLnBrk="1" hangingPunct="1"/>
            <a:r>
              <a:rPr lang="zh-CN" altLang="en-US"/>
              <a:t>关联容器的特点</a:t>
            </a:r>
            <a:endParaRPr lang="en-US" altLang="zh-CN"/>
          </a:p>
          <a:p>
            <a:pPr lvl="1" eaLnBrk="1" hangingPunct="1"/>
            <a:r>
              <a:rPr lang="zh-CN" altLang="en-US"/>
              <a:t>每个关联容器都有一个键</a:t>
            </a:r>
            <a:r>
              <a:rPr lang="en-US" altLang="zh-CN"/>
              <a:t>(key)</a:t>
            </a:r>
          </a:p>
          <a:p>
            <a:pPr lvl="1" eaLnBrk="1" hangingPunct="1"/>
            <a:r>
              <a:rPr lang="zh-CN" altLang="en-US"/>
              <a:t>可以根据键高效地查找元素</a:t>
            </a:r>
            <a:endParaRPr lang="en-US" altLang="zh-CN"/>
          </a:p>
          <a:p>
            <a:pPr eaLnBrk="1" hangingPunct="1"/>
            <a:r>
              <a:rPr lang="zh-CN" altLang="en-US"/>
              <a:t>接口</a:t>
            </a:r>
          </a:p>
          <a:p>
            <a:pPr lvl="1" eaLnBrk="1" hangingPunct="1"/>
            <a:r>
              <a:rPr lang="zh-CN" altLang="en-US" sz="2400"/>
              <a:t>插入：</a:t>
            </a:r>
            <a:r>
              <a:rPr lang="en-US" altLang="zh-CN" sz="2400"/>
              <a:t>insert</a:t>
            </a:r>
          </a:p>
          <a:p>
            <a:pPr lvl="1" eaLnBrk="1" hangingPunct="1"/>
            <a:r>
              <a:rPr lang="zh-CN" altLang="en-US" sz="2400"/>
              <a:t>删除：</a:t>
            </a:r>
            <a:r>
              <a:rPr lang="en-US" altLang="zh-CN" sz="2400"/>
              <a:t>erase</a:t>
            </a:r>
          </a:p>
          <a:p>
            <a:pPr lvl="1" eaLnBrk="1" hangingPunct="1"/>
            <a:r>
              <a:rPr lang="zh-CN" altLang="en-US" sz="2400"/>
              <a:t>查找：</a:t>
            </a:r>
            <a:r>
              <a:rPr lang="en-US" altLang="zh-CN" sz="2400"/>
              <a:t>find</a:t>
            </a:r>
          </a:p>
          <a:p>
            <a:pPr lvl="1" eaLnBrk="1" hangingPunct="1"/>
            <a:r>
              <a:rPr lang="zh-CN" altLang="en-US" sz="2400"/>
              <a:t>定界：</a:t>
            </a:r>
            <a:r>
              <a:rPr lang="en-US" altLang="zh-CN" sz="2400"/>
              <a:t>lower_bound</a:t>
            </a:r>
            <a:r>
              <a:rPr lang="zh-CN" altLang="en-US" sz="2400"/>
              <a:t>、</a:t>
            </a:r>
            <a:r>
              <a:rPr lang="en-US" altLang="zh-CN" sz="2400"/>
              <a:t>upper_bound</a:t>
            </a:r>
            <a:r>
              <a:rPr lang="zh-CN" altLang="en-US" sz="2400"/>
              <a:t>、</a:t>
            </a:r>
            <a:r>
              <a:rPr lang="en-US" altLang="zh-CN" sz="2400"/>
              <a:t>equal_range</a:t>
            </a:r>
          </a:p>
          <a:p>
            <a:pPr lvl="1" eaLnBrk="1" hangingPunct="1"/>
            <a:r>
              <a:rPr lang="zh-CN" altLang="en-US" sz="2400"/>
              <a:t>计数：</a:t>
            </a:r>
            <a:r>
              <a:rPr lang="en-US" altLang="zh-CN" sz="2400"/>
              <a:t>count</a:t>
            </a:r>
          </a:p>
        </p:txBody>
      </p:sp>
      <p:sp>
        <p:nvSpPr>
          <p:cNvPr id="54276" name="灯片编号占位符 3">
            <a:extLst>
              <a:ext uri="{FF2B5EF4-FFF2-40B4-BE49-F238E27FC236}">
                <a16:creationId xmlns:a16="http://schemas.microsoft.com/office/drawing/2014/main" id="{716AFBED-570D-A846-018A-D952BDAFED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49C43B1-C13C-4D9C-9EF5-64B74D2411B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8DA9E7E-D570-741B-E20E-B77D67E1221D}"/>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40C3AA67-C971-B463-72E5-1759DF955105}"/>
              </a:ext>
            </a:extLst>
          </p:cNvPr>
          <p:cNvSpPr>
            <a:spLocks noGrp="1"/>
          </p:cNvSpPr>
          <p:nvPr>
            <p:ph type="title"/>
          </p:nvPr>
        </p:nvSpPr>
        <p:spPr/>
        <p:txBody>
          <a:bodyPr/>
          <a:lstStyle/>
          <a:p>
            <a:pPr eaLnBrk="1" hangingPunct="1"/>
            <a:r>
              <a:rPr lang="zh-CN" altLang="en-US"/>
              <a:t>关联容器概念图</a:t>
            </a:r>
          </a:p>
        </p:txBody>
      </p:sp>
      <p:sp>
        <p:nvSpPr>
          <p:cNvPr id="55299" name="灯片编号占位符 3">
            <a:extLst>
              <a:ext uri="{FF2B5EF4-FFF2-40B4-BE49-F238E27FC236}">
                <a16:creationId xmlns:a16="http://schemas.microsoft.com/office/drawing/2014/main" id="{1DB39E1F-92C3-C768-FD49-EAF23D2732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0C5C682-59A2-438F-81BC-3CD41CF2550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A737904-907E-AACF-3DF4-B6FA2E1957DE}"/>
              </a:ext>
            </a:extLst>
          </p:cNvPr>
          <p:cNvSpPr txBox="1">
            <a:spLocks/>
          </p:cNvSpPr>
          <p:nvPr/>
        </p:nvSpPr>
        <p:spPr>
          <a:xfrm>
            <a:off x="214313" y="0"/>
            <a:ext cx="7143750"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r>
              <a:rPr kumimoji="0" lang="en-US" altLang="zh-CN" sz="2800" dirty="0">
                <a:solidFill>
                  <a:schemeClr val="bg1"/>
                </a:solidFill>
                <a:latin typeface="+mj-lt"/>
                <a:ea typeface="+mj-ea"/>
                <a:cs typeface="+mj-cs"/>
              </a:rPr>
              <a:t> —— 10.5.1 </a:t>
            </a:r>
            <a:r>
              <a:rPr kumimoji="0" lang="zh-CN" altLang="en-US" sz="2800" dirty="0">
                <a:solidFill>
                  <a:schemeClr val="bg1"/>
                </a:solidFill>
                <a:latin typeface="+mj-lt"/>
                <a:ea typeface="+mj-ea"/>
                <a:cs typeface="+mj-cs"/>
              </a:rPr>
              <a:t>关联容器的分类和基本功能</a:t>
            </a:r>
          </a:p>
        </p:txBody>
      </p:sp>
      <p:sp>
        <p:nvSpPr>
          <p:cNvPr id="6" name="Text Box 8">
            <a:extLst>
              <a:ext uri="{FF2B5EF4-FFF2-40B4-BE49-F238E27FC236}">
                <a16:creationId xmlns:a16="http://schemas.microsoft.com/office/drawing/2014/main" id="{969C000A-5A14-80E5-9581-B0CC60E2A0D5}"/>
              </a:ext>
            </a:extLst>
          </p:cNvPr>
          <p:cNvSpPr txBox="1">
            <a:spLocks noChangeArrowheads="1"/>
          </p:cNvSpPr>
          <p:nvPr/>
        </p:nvSpPr>
        <p:spPr bwMode="auto">
          <a:xfrm>
            <a:off x="4643438" y="1643063"/>
            <a:ext cx="228600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2" name="组合 33">
            <a:extLst>
              <a:ext uri="{FF2B5EF4-FFF2-40B4-BE49-F238E27FC236}">
                <a16:creationId xmlns:a16="http://schemas.microsoft.com/office/drawing/2014/main" id="{157824A5-E2AC-9A7F-05F0-D5925E920589}"/>
              </a:ext>
            </a:extLst>
          </p:cNvPr>
          <p:cNvGrpSpPr>
            <a:grpSpLocks/>
          </p:cNvGrpSpPr>
          <p:nvPr/>
        </p:nvGrpSpPr>
        <p:grpSpPr bwMode="auto">
          <a:xfrm>
            <a:off x="3857625" y="2214563"/>
            <a:ext cx="3643313" cy="1187450"/>
            <a:chOff x="714348" y="2571744"/>
            <a:chExt cx="3643312" cy="1187448"/>
          </a:xfrm>
        </p:grpSpPr>
        <p:grpSp>
          <p:nvGrpSpPr>
            <p:cNvPr id="55321" name="组合 32">
              <a:extLst>
                <a:ext uri="{FF2B5EF4-FFF2-40B4-BE49-F238E27FC236}">
                  <a16:creationId xmlns:a16="http://schemas.microsoft.com/office/drawing/2014/main" id="{2F0FCDD9-7D94-6CD3-52D7-7396EC5D82F3}"/>
                </a:ext>
              </a:extLst>
            </p:cNvPr>
            <p:cNvGrpSpPr>
              <a:grpSpLocks/>
            </p:cNvGrpSpPr>
            <p:nvPr/>
          </p:nvGrpSpPr>
          <p:grpSpPr bwMode="auto">
            <a:xfrm>
              <a:off x="714348" y="2927343"/>
              <a:ext cx="3643312" cy="831849"/>
              <a:chOff x="714348" y="2927343"/>
              <a:chExt cx="3643312" cy="831849"/>
            </a:xfrm>
          </p:grpSpPr>
          <p:sp>
            <p:nvSpPr>
              <p:cNvPr id="12" name="Text Box 9">
                <a:extLst>
                  <a:ext uri="{FF2B5EF4-FFF2-40B4-BE49-F238E27FC236}">
                    <a16:creationId xmlns:a16="http://schemas.microsoft.com/office/drawing/2014/main" id="{0B5C6A26-9269-6984-E9D1-A503741B1074}"/>
                  </a:ext>
                </a:extLst>
              </p:cNvPr>
              <p:cNvSpPr txBox="1">
                <a:spLocks noChangeArrowheads="1"/>
              </p:cNvSpPr>
              <p:nvPr/>
            </p:nvSpPr>
            <p:spPr bwMode="auto">
              <a:xfrm>
                <a:off x="714348" y="2927343"/>
                <a:ext cx="1704975"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单重关联容器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(Unique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13" name="Text Box 10">
                <a:extLst>
                  <a:ext uri="{FF2B5EF4-FFF2-40B4-BE49-F238E27FC236}">
                    <a16:creationId xmlns:a16="http://schemas.microsoft.com/office/drawing/2014/main" id="{30FF3F5F-F20B-15C1-6000-F87457691386}"/>
                  </a:ext>
                </a:extLst>
              </p:cNvPr>
              <p:cNvSpPr txBox="1">
                <a:spLocks noChangeArrowheads="1"/>
              </p:cNvSpPr>
              <p:nvPr/>
            </p:nvSpPr>
            <p:spPr bwMode="auto">
              <a:xfrm>
                <a:off x="2643160" y="2927343"/>
                <a:ext cx="1714500" cy="831849"/>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多重关联容器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(Multiple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grpSp>
        <p:grpSp>
          <p:nvGrpSpPr>
            <p:cNvPr id="55322" name="组合 26">
              <a:extLst>
                <a:ext uri="{FF2B5EF4-FFF2-40B4-BE49-F238E27FC236}">
                  <a16:creationId xmlns:a16="http://schemas.microsoft.com/office/drawing/2014/main" id="{787D2104-F471-5F4C-190F-5766EB1CB6E4}"/>
                </a:ext>
              </a:extLst>
            </p:cNvPr>
            <p:cNvGrpSpPr>
              <a:grpSpLocks/>
            </p:cNvGrpSpPr>
            <p:nvPr/>
          </p:nvGrpSpPr>
          <p:grpSpPr bwMode="auto">
            <a:xfrm>
              <a:off x="1674785" y="2571744"/>
              <a:ext cx="1830388" cy="355599"/>
              <a:chOff x="1674785" y="2285992"/>
              <a:chExt cx="1830388" cy="641352"/>
            </a:xfrm>
          </p:grpSpPr>
          <p:cxnSp>
            <p:nvCxnSpPr>
              <p:cNvPr id="10" name="AutoShape 7">
                <a:extLst>
                  <a:ext uri="{FF2B5EF4-FFF2-40B4-BE49-F238E27FC236}">
                    <a16:creationId xmlns:a16="http://schemas.microsoft.com/office/drawing/2014/main" id="{7F137808-AC77-BC28-B6A7-00C6DAF5E736}"/>
                  </a:ext>
                </a:extLst>
              </p:cNvPr>
              <p:cNvCxnSpPr>
                <a:cxnSpLocks noChangeShapeType="1"/>
              </p:cNvCxnSpPr>
              <p:nvPr/>
            </p:nvCxnSpPr>
            <p:spPr bwMode="auto">
              <a:xfrm flipH="1">
                <a:off x="1674786" y="2285992"/>
                <a:ext cx="947736"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1" name="AutoShape 11">
                <a:extLst>
                  <a:ext uri="{FF2B5EF4-FFF2-40B4-BE49-F238E27FC236}">
                    <a16:creationId xmlns:a16="http://schemas.microsoft.com/office/drawing/2014/main" id="{C4AD1C66-CA73-67B1-4B41-8B44D25DF3A4}"/>
                  </a:ext>
                </a:extLst>
              </p:cNvPr>
              <p:cNvCxnSpPr>
                <a:cxnSpLocks noChangeShapeType="1"/>
              </p:cNvCxnSpPr>
              <p:nvPr/>
            </p:nvCxnSpPr>
            <p:spPr bwMode="auto">
              <a:xfrm>
                <a:off x="2622522" y="2285992"/>
                <a:ext cx="882650" cy="641352"/>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sp>
        <p:nvSpPr>
          <p:cNvPr id="14" name="Text Box 8">
            <a:extLst>
              <a:ext uri="{FF2B5EF4-FFF2-40B4-BE49-F238E27FC236}">
                <a16:creationId xmlns:a16="http://schemas.microsoft.com/office/drawing/2014/main" id="{A3D30662-3654-8F31-CF2B-5231B5FE1324}"/>
              </a:ext>
            </a:extLst>
          </p:cNvPr>
          <p:cNvSpPr txBox="1">
            <a:spLocks noChangeArrowheads="1"/>
          </p:cNvSpPr>
          <p:nvPr/>
        </p:nvSpPr>
        <p:spPr bwMode="auto">
          <a:xfrm flipH="1">
            <a:off x="258763" y="4429125"/>
            <a:ext cx="1285875" cy="8128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(Associative Container)</a:t>
            </a:r>
            <a:endParaRPr lang="zh-CN" altLang="zh-CN" sz="1600" dirty="0">
              <a:solidFill>
                <a:schemeClr val="bg2"/>
              </a:solidFill>
              <a:latin typeface="Times New Roman" pitchFamily="18" charset="0"/>
            </a:endParaRPr>
          </a:p>
        </p:txBody>
      </p:sp>
      <p:grpSp>
        <p:nvGrpSpPr>
          <p:cNvPr id="7" name="组合 45">
            <a:extLst>
              <a:ext uri="{FF2B5EF4-FFF2-40B4-BE49-F238E27FC236}">
                <a16:creationId xmlns:a16="http://schemas.microsoft.com/office/drawing/2014/main" id="{52F9B8EA-DEEF-0E65-DB97-37136A00CB87}"/>
              </a:ext>
            </a:extLst>
          </p:cNvPr>
          <p:cNvGrpSpPr>
            <a:grpSpLocks/>
          </p:cNvGrpSpPr>
          <p:nvPr/>
        </p:nvGrpSpPr>
        <p:grpSpPr bwMode="auto">
          <a:xfrm flipH="1">
            <a:off x="1544638" y="3740150"/>
            <a:ext cx="2000250" cy="2189163"/>
            <a:chOff x="5214942" y="3883034"/>
            <a:chExt cx="1928825" cy="2189172"/>
          </a:xfrm>
        </p:grpSpPr>
        <p:sp>
          <p:nvSpPr>
            <p:cNvPr id="16" name="Text Box 9">
              <a:extLst>
                <a:ext uri="{FF2B5EF4-FFF2-40B4-BE49-F238E27FC236}">
                  <a16:creationId xmlns:a16="http://schemas.microsoft.com/office/drawing/2014/main" id="{8255C127-6F9A-8B88-E138-87FBF7C7E771}"/>
                </a:ext>
              </a:extLst>
            </p:cNvPr>
            <p:cNvSpPr txBox="1">
              <a:spLocks noChangeArrowheads="1"/>
            </p:cNvSpPr>
            <p:nvPr/>
          </p:nvSpPr>
          <p:spPr bwMode="auto">
            <a:xfrm>
              <a:off x="5237905" y="3883034"/>
              <a:ext cx="1703795" cy="83185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简单关联容器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(Simple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sp>
          <p:nvSpPr>
            <p:cNvPr id="17" name="Text Box 10">
              <a:extLst>
                <a:ext uri="{FF2B5EF4-FFF2-40B4-BE49-F238E27FC236}">
                  <a16:creationId xmlns:a16="http://schemas.microsoft.com/office/drawing/2014/main" id="{D52A5492-93A7-D706-7E93-B50FB5AE7835}"/>
                </a:ext>
              </a:extLst>
            </p:cNvPr>
            <p:cNvSpPr txBox="1">
              <a:spLocks noChangeArrowheads="1"/>
            </p:cNvSpPr>
            <p:nvPr/>
          </p:nvSpPr>
          <p:spPr bwMode="auto">
            <a:xfrm>
              <a:off x="5214942" y="5240353"/>
              <a:ext cx="1714511" cy="83185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二元关联容器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(Pair </a:t>
              </a:r>
              <a:r>
                <a:rPr lang="en-US" altLang="zh-CN" sz="1600" dirty="0" err="1">
                  <a:solidFill>
                    <a:schemeClr val="bg2"/>
                  </a:solidFill>
                  <a:latin typeface="Times New Roman" pitchFamily="18" charset="0"/>
                </a:rPr>
                <a:t>Asso</a:t>
              </a:r>
              <a:r>
                <a:rPr lang="en-US" altLang="zh-CN" sz="1600" dirty="0">
                  <a:solidFill>
                    <a:schemeClr val="bg2"/>
                  </a:solidFill>
                  <a:latin typeface="Times New Roman" pitchFamily="18" charset="0"/>
                </a:rPr>
                <a:t>-</a:t>
              </a:r>
              <a:br>
                <a:rPr lang="en-US" altLang="zh-CN" sz="1600" dirty="0">
                  <a:solidFill>
                    <a:schemeClr val="bg2"/>
                  </a:solidFill>
                  <a:latin typeface="Times New Roman" pitchFamily="18" charset="0"/>
                </a:rPr>
              </a:br>
              <a:r>
                <a:rPr lang="en-US" altLang="zh-CN" sz="1600" dirty="0" err="1">
                  <a:solidFill>
                    <a:schemeClr val="bg2"/>
                  </a:solidFill>
                  <a:latin typeface="Times New Roman" pitchFamily="18" charset="0"/>
                </a:rPr>
                <a:t>ciative</a:t>
              </a:r>
              <a:r>
                <a:rPr lang="en-US" altLang="zh-CN" sz="1600" dirty="0">
                  <a:solidFill>
                    <a:schemeClr val="bg2"/>
                  </a:solidFill>
                  <a:latin typeface="Times New Roman" pitchFamily="18" charset="0"/>
                </a:rPr>
                <a:t> Container)</a:t>
              </a:r>
              <a:endParaRPr lang="zh-CN" altLang="zh-CN" sz="1600" dirty="0">
                <a:solidFill>
                  <a:schemeClr val="bg2"/>
                </a:solidFill>
                <a:latin typeface="Times New Roman" pitchFamily="18" charset="0"/>
              </a:endParaRPr>
            </a:p>
          </p:txBody>
        </p:sp>
        <p:cxnSp>
          <p:nvCxnSpPr>
            <p:cNvPr id="18" name="AutoShape 11">
              <a:extLst>
                <a:ext uri="{FF2B5EF4-FFF2-40B4-BE49-F238E27FC236}">
                  <a16:creationId xmlns:a16="http://schemas.microsoft.com/office/drawing/2014/main" id="{4D1CFB0A-65AC-8211-6CF6-9C77245453EA}"/>
                </a:ext>
              </a:extLst>
            </p:cNvPr>
            <p:cNvCxnSpPr>
              <a:cxnSpLocks noChangeShapeType="1"/>
              <a:stCxn id="14" idx="1"/>
              <a:endCxn id="16" idx="3"/>
            </p:cNvCxnSpPr>
            <p:nvPr/>
          </p:nvCxnSpPr>
          <p:spPr bwMode="auto">
            <a:xfrm flipH="1" flipV="1">
              <a:off x="6941700" y="4298961"/>
              <a:ext cx="202067" cy="679453"/>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9" name="AutoShape 11">
              <a:extLst>
                <a:ext uri="{FF2B5EF4-FFF2-40B4-BE49-F238E27FC236}">
                  <a16:creationId xmlns:a16="http://schemas.microsoft.com/office/drawing/2014/main" id="{DB837E13-4CCD-3982-7F69-8D75CD6C57DB}"/>
                </a:ext>
              </a:extLst>
            </p:cNvPr>
            <p:cNvCxnSpPr>
              <a:cxnSpLocks noChangeShapeType="1"/>
              <a:stCxn id="14" idx="1"/>
              <a:endCxn id="17" idx="3"/>
            </p:cNvCxnSpPr>
            <p:nvPr/>
          </p:nvCxnSpPr>
          <p:spPr bwMode="auto">
            <a:xfrm flipH="1">
              <a:off x="6929453" y="4978414"/>
              <a:ext cx="214314" cy="677866"/>
            </a:xfrm>
            <a:prstGeom prst="straightConnector1">
              <a:avLst/>
            </a:prstGeom>
            <a:ln>
              <a:solidFill>
                <a:schemeClr val="accent1"/>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8" name="组合 56">
            <a:extLst>
              <a:ext uri="{FF2B5EF4-FFF2-40B4-BE49-F238E27FC236}">
                <a16:creationId xmlns:a16="http://schemas.microsoft.com/office/drawing/2014/main" id="{36478592-68C0-37BB-9D28-E0B18C82EE5B}"/>
              </a:ext>
            </a:extLst>
          </p:cNvPr>
          <p:cNvGrpSpPr>
            <a:grpSpLocks/>
          </p:cNvGrpSpPr>
          <p:nvPr/>
        </p:nvGrpSpPr>
        <p:grpSpPr bwMode="auto">
          <a:xfrm>
            <a:off x="1714500" y="3643313"/>
            <a:ext cx="6000750" cy="2428875"/>
            <a:chOff x="1000100" y="3786190"/>
            <a:chExt cx="6786610" cy="2428892"/>
          </a:xfrm>
        </p:grpSpPr>
        <p:cxnSp>
          <p:nvCxnSpPr>
            <p:cNvPr id="21" name="直接连接符 20">
              <a:extLst>
                <a:ext uri="{FF2B5EF4-FFF2-40B4-BE49-F238E27FC236}">
                  <a16:creationId xmlns:a16="http://schemas.microsoft.com/office/drawing/2014/main" id="{EF5EC0EB-7BB9-2158-0216-0D65F9DB4BFE}"/>
                </a:ext>
              </a:extLst>
            </p:cNvPr>
            <p:cNvCxnSpPr/>
            <p:nvPr/>
          </p:nvCxnSpPr>
          <p:spPr bwMode="auto">
            <a:xfrm>
              <a:off x="1000100" y="3786190"/>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22" name="直接连接符 21">
              <a:extLst>
                <a:ext uri="{FF2B5EF4-FFF2-40B4-BE49-F238E27FC236}">
                  <a16:creationId xmlns:a16="http://schemas.microsoft.com/office/drawing/2014/main" id="{FDB134EF-0DB1-2009-A85B-7176FA6900AD}"/>
                </a:ext>
              </a:extLst>
            </p:cNvPr>
            <p:cNvCxnSpPr/>
            <p:nvPr/>
          </p:nvCxnSpPr>
          <p:spPr bwMode="auto">
            <a:xfrm>
              <a:off x="1000100" y="4929198"/>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23" name="直接连接符 22">
              <a:extLst>
                <a:ext uri="{FF2B5EF4-FFF2-40B4-BE49-F238E27FC236}">
                  <a16:creationId xmlns:a16="http://schemas.microsoft.com/office/drawing/2014/main" id="{C9A6CFCA-6CDD-7B9D-C619-EF26E04F3CF2}"/>
                </a:ext>
              </a:extLst>
            </p:cNvPr>
            <p:cNvCxnSpPr/>
            <p:nvPr/>
          </p:nvCxnSpPr>
          <p:spPr bwMode="auto">
            <a:xfrm>
              <a:off x="1000100" y="6215082"/>
              <a:ext cx="6786610"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grpSp>
        <p:nvGrpSpPr>
          <p:cNvPr id="9" name="组合 55">
            <a:extLst>
              <a:ext uri="{FF2B5EF4-FFF2-40B4-BE49-F238E27FC236}">
                <a16:creationId xmlns:a16="http://schemas.microsoft.com/office/drawing/2014/main" id="{1D2EA5FE-ED2D-13CD-789C-517852E9E34F}"/>
              </a:ext>
            </a:extLst>
          </p:cNvPr>
          <p:cNvGrpSpPr>
            <a:grpSpLocks/>
          </p:cNvGrpSpPr>
          <p:nvPr/>
        </p:nvGrpSpPr>
        <p:grpSpPr bwMode="auto">
          <a:xfrm>
            <a:off x="3687763" y="2428875"/>
            <a:ext cx="4000500" cy="3643313"/>
            <a:chOff x="1000100" y="2786058"/>
            <a:chExt cx="4000528" cy="3429024"/>
          </a:xfrm>
        </p:grpSpPr>
        <p:cxnSp>
          <p:nvCxnSpPr>
            <p:cNvPr id="25" name="直接连接符 24">
              <a:extLst>
                <a:ext uri="{FF2B5EF4-FFF2-40B4-BE49-F238E27FC236}">
                  <a16:creationId xmlns:a16="http://schemas.microsoft.com/office/drawing/2014/main" id="{F84BBA3E-535C-E610-C9DC-D132F8DC28F1}"/>
                </a:ext>
              </a:extLst>
            </p:cNvPr>
            <p:cNvCxnSpPr/>
            <p:nvPr/>
          </p:nvCxnSpPr>
          <p:spPr bwMode="auto">
            <a:xfrm rot="5400000">
              <a:off x="-714413"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26" name="直接连接符 25">
              <a:extLst>
                <a:ext uri="{FF2B5EF4-FFF2-40B4-BE49-F238E27FC236}">
                  <a16:creationId xmlns:a16="http://schemas.microsoft.com/office/drawing/2014/main" id="{B192FD95-DD69-1A43-D97D-DBD303885FD9}"/>
                </a:ext>
              </a:extLst>
            </p:cNvPr>
            <p:cNvCxnSpPr/>
            <p:nvPr/>
          </p:nvCxnSpPr>
          <p:spPr bwMode="auto">
            <a:xfrm rot="5400000">
              <a:off x="1269976"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cxnSp>
          <p:nvCxnSpPr>
            <p:cNvPr id="27" name="直接连接符 26">
              <a:extLst>
                <a:ext uri="{FF2B5EF4-FFF2-40B4-BE49-F238E27FC236}">
                  <a16:creationId xmlns:a16="http://schemas.microsoft.com/office/drawing/2014/main" id="{12773F6B-48B7-7D74-4C96-AF84FCC18DDC}"/>
                </a:ext>
              </a:extLst>
            </p:cNvPr>
            <p:cNvCxnSpPr/>
            <p:nvPr/>
          </p:nvCxnSpPr>
          <p:spPr bwMode="auto">
            <a:xfrm rot="5400000">
              <a:off x="3286115" y="4500570"/>
              <a:ext cx="3429024" cy="0"/>
            </a:xfrm>
            <a:prstGeom prst="line">
              <a:avLst/>
            </a:prstGeom>
            <a:ln>
              <a:prstDash val="sysDot"/>
              <a:headEnd type="none" w="sm" len="sm"/>
              <a:tailEnd type="none" w="sm" len="sm"/>
            </a:ln>
          </p:spPr>
          <p:style>
            <a:lnRef idx="2">
              <a:schemeClr val="accent3"/>
            </a:lnRef>
            <a:fillRef idx="0">
              <a:schemeClr val="accent3"/>
            </a:fillRef>
            <a:effectRef idx="1">
              <a:schemeClr val="accent3"/>
            </a:effectRef>
            <a:fontRef idx="minor">
              <a:schemeClr val="tx1"/>
            </a:fontRef>
          </p:style>
        </p:cxnSp>
      </p:grpSp>
      <p:sp>
        <p:nvSpPr>
          <p:cNvPr id="28" name="矩形 23">
            <a:extLst>
              <a:ext uri="{FF2B5EF4-FFF2-40B4-BE49-F238E27FC236}">
                <a16:creationId xmlns:a16="http://schemas.microsoft.com/office/drawing/2014/main" id="{D7C5933F-8216-1051-AB3A-9D084834FE32}"/>
              </a:ext>
            </a:extLst>
          </p:cNvPr>
          <p:cNvSpPr>
            <a:spLocks noChangeArrowheads="1"/>
          </p:cNvSpPr>
          <p:nvPr/>
        </p:nvSpPr>
        <p:spPr bwMode="auto">
          <a:xfrm>
            <a:off x="6215063" y="4000500"/>
            <a:ext cx="1071562" cy="357188"/>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multiset</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29" name="矩形 23">
            <a:extLst>
              <a:ext uri="{FF2B5EF4-FFF2-40B4-BE49-F238E27FC236}">
                <a16:creationId xmlns:a16="http://schemas.microsoft.com/office/drawing/2014/main" id="{FDDDE550-DA38-EFAF-DB91-CE2B21B24BC3}"/>
              </a:ext>
            </a:extLst>
          </p:cNvPr>
          <p:cNvSpPr>
            <a:spLocks noChangeArrowheads="1"/>
          </p:cNvSpPr>
          <p:nvPr/>
        </p:nvSpPr>
        <p:spPr bwMode="auto">
          <a:xfrm>
            <a:off x="6215063" y="5286375"/>
            <a:ext cx="1071562" cy="357188"/>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multimap</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0" name="矩形 23">
            <a:extLst>
              <a:ext uri="{FF2B5EF4-FFF2-40B4-BE49-F238E27FC236}">
                <a16:creationId xmlns:a16="http://schemas.microsoft.com/office/drawing/2014/main" id="{5DC14D4C-886D-9102-35F4-50F0EE3CE8CF}"/>
              </a:ext>
            </a:extLst>
          </p:cNvPr>
          <p:cNvSpPr>
            <a:spLocks noChangeArrowheads="1"/>
          </p:cNvSpPr>
          <p:nvPr/>
        </p:nvSpPr>
        <p:spPr bwMode="auto">
          <a:xfrm>
            <a:off x="4214813" y="4000500"/>
            <a:ext cx="1071562" cy="357188"/>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set</a:t>
            </a:r>
            <a:endParaRPr lang="zh-CN" altLang="en-US" sz="1600">
              <a:solidFill>
                <a:schemeClr val="bg1"/>
              </a:solidFill>
              <a:latin typeface="Times New Roman" panose="02020603050405020304" pitchFamily="18" charset="0"/>
              <a:ea typeface="隶书" panose="02010509060101010101" pitchFamily="49" charset="-122"/>
            </a:endParaRPr>
          </a:p>
        </p:txBody>
      </p:sp>
      <p:sp>
        <p:nvSpPr>
          <p:cNvPr id="31" name="矩形 23">
            <a:extLst>
              <a:ext uri="{FF2B5EF4-FFF2-40B4-BE49-F238E27FC236}">
                <a16:creationId xmlns:a16="http://schemas.microsoft.com/office/drawing/2014/main" id="{B8B00476-BC41-AD9A-A267-202D44103D26}"/>
              </a:ext>
            </a:extLst>
          </p:cNvPr>
          <p:cNvSpPr>
            <a:spLocks noChangeArrowheads="1"/>
          </p:cNvSpPr>
          <p:nvPr/>
        </p:nvSpPr>
        <p:spPr bwMode="auto">
          <a:xfrm>
            <a:off x="4214813" y="5286375"/>
            <a:ext cx="1071562" cy="357188"/>
          </a:xfrm>
          <a:prstGeom prst="rect">
            <a:avLst/>
          </a:prstGeom>
          <a:solidFill>
            <a:schemeClr val="accent1"/>
          </a:solidFill>
          <a:ln w="12700" algn="ctr">
            <a:solidFill>
              <a:srgbClr val="000000"/>
            </a:solidFill>
            <a:round/>
            <a:headEnd type="none" w="sm" len="sm"/>
            <a:tailEnd type="none" w="sm" len="sm"/>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ctr" eaLnBrk="1" hangingPunct="1">
              <a:spcBef>
                <a:spcPct val="0"/>
              </a:spcBef>
              <a:buClrTx/>
              <a:buFontTx/>
              <a:buNone/>
            </a:pPr>
            <a:r>
              <a:rPr lang="en-US" altLang="zh-CN" sz="1600">
                <a:solidFill>
                  <a:schemeClr val="bg1"/>
                </a:solidFill>
                <a:latin typeface="Times New Roman" panose="02020603050405020304" pitchFamily="18" charset="0"/>
                <a:ea typeface="隶书" panose="02010509060101010101" pitchFamily="49" charset="-122"/>
              </a:rPr>
              <a:t>map</a:t>
            </a:r>
            <a:endParaRPr lang="zh-CN" altLang="en-US" sz="1600">
              <a:solidFill>
                <a:schemeClr val="bg1"/>
              </a:solidFill>
              <a:latin typeface="Times New Roman" panose="02020603050405020304" pitchFamily="18" charset="0"/>
              <a:ea typeface="隶书" panose="020105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2" presetClass="entr" presetSubtype="1"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slide(fromTop)">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par>
                                <p:cTn id="27" presetID="2" presetClass="entr" presetSubtype="2" fill="hold"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additive="base">
                                        <p:cTn id="29" dur="500" fill="hold"/>
                                        <p:tgtEl>
                                          <p:spTgt spid="8"/>
                                        </p:tgtEl>
                                        <p:attrNameLst>
                                          <p:attrName>ppt_x</p:attrName>
                                        </p:attrNameLst>
                                      </p:cBhvr>
                                      <p:tavLst>
                                        <p:tav tm="0">
                                          <p:val>
                                            <p:strVal val="1+#ppt_w/2"/>
                                          </p:val>
                                        </p:tav>
                                        <p:tav tm="100000">
                                          <p:val>
                                            <p:strVal val="#ppt_x"/>
                                          </p:val>
                                        </p:tav>
                                      </p:tavLst>
                                    </p:anim>
                                    <p:anim calcmode="lin" valueType="num">
                                      <p:cBhvr additive="base">
                                        <p:cTn id="30"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dissolve">
                                      <p:cBhvr>
                                        <p:cTn id="35" dur="500"/>
                                        <p:tgtEl>
                                          <p:spTgt spid="30"/>
                                        </p:tgtEl>
                                      </p:cBhvr>
                                    </p:animEffect>
                                  </p:childTnLst>
                                </p:cTn>
                              </p:par>
                              <p:par>
                                <p:cTn id="36" presetID="9" presetClass="entr" presetSubtype="0" fill="hold"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par>
                                <p:cTn id="39" presetID="9"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par>
                                <p:cTn id="42" presetID="9" presetClass="entr" presetSubtype="0" fill="hold" nodeType="withEffect">
                                  <p:stCondLst>
                                    <p:cond delay="0"/>
                                  </p:stCondLst>
                                  <p:childTnLst>
                                    <p:set>
                                      <p:cBhvr>
                                        <p:cTn id="43" dur="1" fill="hold">
                                          <p:stCondLst>
                                            <p:cond delay="0"/>
                                          </p:stCondLst>
                                        </p:cTn>
                                        <p:tgtEl>
                                          <p:spTgt spid="29"/>
                                        </p:tgtEl>
                                        <p:attrNameLst>
                                          <p:attrName>style.visibility</p:attrName>
                                        </p:attrNameLst>
                                      </p:cBhvr>
                                      <p:to>
                                        <p:strVal val="visible"/>
                                      </p:to>
                                    </p:set>
                                    <p:animEffect transition="in" filter="dissolve">
                                      <p:cBhvr>
                                        <p:cTn id="44"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28" grpId="0" animBg="1"/>
      <p:bldP spid="29" grpId="0" animBg="1"/>
      <p:bldP spid="30" grpId="0" animBg="1"/>
      <p:bldP spid="3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D3FAE728-8FB8-B876-57AA-3AEE19ECDE92}"/>
              </a:ext>
            </a:extLst>
          </p:cNvPr>
          <p:cNvSpPr>
            <a:spLocks noGrp="1"/>
          </p:cNvSpPr>
          <p:nvPr>
            <p:ph type="title"/>
          </p:nvPr>
        </p:nvSpPr>
        <p:spPr/>
        <p:txBody>
          <a:bodyPr/>
          <a:lstStyle/>
          <a:p>
            <a:pPr eaLnBrk="1" hangingPunct="1"/>
            <a:r>
              <a:rPr lang="zh-CN" altLang="en-US"/>
              <a:t>四种关联容器</a:t>
            </a:r>
          </a:p>
        </p:txBody>
      </p:sp>
      <p:sp>
        <p:nvSpPr>
          <p:cNvPr id="3" name="内容占位符 2">
            <a:extLst>
              <a:ext uri="{FF2B5EF4-FFF2-40B4-BE49-F238E27FC236}">
                <a16:creationId xmlns:a16="http://schemas.microsoft.com/office/drawing/2014/main" id="{0261CB23-340B-E573-54F0-F09C8268E5D0}"/>
              </a:ext>
            </a:extLst>
          </p:cNvPr>
          <p:cNvSpPr>
            <a:spLocks noGrp="1"/>
          </p:cNvSpPr>
          <p:nvPr>
            <p:ph idx="1"/>
          </p:nvPr>
        </p:nvSpPr>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zh-CN" altLang="en-US" dirty="0"/>
              <a:t>单重关联容器</a:t>
            </a:r>
            <a:r>
              <a:rPr lang="en-US" altLang="zh-CN" dirty="0"/>
              <a:t>(set</a:t>
            </a:r>
            <a:r>
              <a:rPr lang="zh-CN" altLang="en-US" dirty="0"/>
              <a:t>和</a:t>
            </a:r>
            <a:r>
              <a:rPr lang="en-US" altLang="zh-CN" dirty="0"/>
              <a:t>map)</a:t>
            </a:r>
          </a:p>
          <a:p>
            <a:pPr marL="658368" lvl="1" indent="-246888" eaLnBrk="1" fontAlgn="auto" hangingPunct="1">
              <a:spcAft>
                <a:spcPts val="0"/>
              </a:spcAft>
              <a:buFont typeface="Georgia"/>
              <a:buChar char="▫"/>
              <a:defRPr/>
            </a:pPr>
            <a:r>
              <a:rPr lang="zh-CN" altLang="en-US" dirty="0"/>
              <a:t>键值是唯一的，一个键值只能对应一个元素</a:t>
            </a:r>
            <a:endParaRPr lang="en-US" altLang="zh-CN" dirty="0"/>
          </a:p>
          <a:p>
            <a:pPr marL="365760" indent="-256032" eaLnBrk="1" fontAlgn="auto" hangingPunct="1">
              <a:spcAft>
                <a:spcPts val="0"/>
              </a:spcAft>
              <a:buClr>
                <a:schemeClr val="accent3"/>
              </a:buClr>
              <a:buFont typeface="Georgia"/>
              <a:buChar char="•"/>
              <a:defRPr/>
            </a:pPr>
            <a:r>
              <a:rPr lang="zh-CN" altLang="en-US" dirty="0"/>
              <a:t>多重关联容器</a:t>
            </a:r>
            <a:r>
              <a:rPr lang="en-US" altLang="zh-CN" dirty="0"/>
              <a:t>(</a:t>
            </a:r>
            <a:r>
              <a:rPr lang="en-US" altLang="zh-CN" dirty="0" err="1"/>
              <a:t>multiset</a:t>
            </a:r>
            <a:r>
              <a:rPr lang="zh-CN" altLang="en-US" dirty="0"/>
              <a:t>和</a:t>
            </a:r>
            <a:r>
              <a:rPr lang="en-US" altLang="zh-CN" dirty="0" err="1"/>
              <a:t>multimap</a:t>
            </a:r>
            <a:r>
              <a:rPr lang="en-US" altLang="zh-CN" dirty="0"/>
              <a:t>)</a:t>
            </a:r>
          </a:p>
          <a:p>
            <a:pPr marL="658368" lvl="1" indent="-246888" eaLnBrk="1" fontAlgn="auto" hangingPunct="1">
              <a:spcAft>
                <a:spcPts val="0"/>
              </a:spcAft>
              <a:buFont typeface="Georgia"/>
              <a:buChar char="▫"/>
              <a:defRPr/>
            </a:pPr>
            <a:r>
              <a:rPr lang="zh-CN" altLang="en-US" dirty="0"/>
              <a:t>键值是不唯一的，一个键值可以对应多个元素</a:t>
            </a:r>
            <a:endParaRPr lang="en-US" altLang="zh-CN" dirty="0"/>
          </a:p>
          <a:p>
            <a:pPr marL="365760" indent="-256032" eaLnBrk="1" fontAlgn="auto" hangingPunct="1">
              <a:spcAft>
                <a:spcPts val="0"/>
              </a:spcAft>
              <a:buClr>
                <a:schemeClr val="accent3"/>
              </a:buClr>
              <a:buFont typeface="Georgia"/>
              <a:buChar char="•"/>
              <a:defRPr/>
            </a:pPr>
            <a:r>
              <a:rPr lang="zh-CN" altLang="en-US" dirty="0"/>
              <a:t>简单关联容器</a:t>
            </a:r>
            <a:r>
              <a:rPr lang="en-US" altLang="zh-CN" dirty="0"/>
              <a:t>(set</a:t>
            </a:r>
            <a:r>
              <a:rPr lang="zh-CN" altLang="en-US" dirty="0"/>
              <a:t>和</a:t>
            </a:r>
            <a:r>
              <a:rPr lang="en-US" altLang="zh-CN" dirty="0" err="1"/>
              <a:t>multiset</a:t>
            </a:r>
            <a:r>
              <a:rPr lang="en-US" altLang="zh-CN" dirty="0"/>
              <a:t>)</a:t>
            </a:r>
          </a:p>
          <a:p>
            <a:pPr marL="658368" lvl="1" indent="-246888" eaLnBrk="1" fontAlgn="auto" hangingPunct="1">
              <a:spcAft>
                <a:spcPts val="0"/>
              </a:spcAft>
              <a:buFont typeface="Georgia"/>
              <a:buChar char="▫"/>
              <a:defRPr/>
            </a:pPr>
            <a:r>
              <a:rPr lang="zh-CN" altLang="en-US" dirty="0"/>
              <a:t>容器只有一个类型参数，如</a:t>
            </a:r>
            <a:r>
              <a:rPr lang="en-US" altLang="zh-CN" dirty="0"/>
              <a:t>set&lt;K&gt;</a:t>
            </a:r>
            <a:r>
              <a:rPr lang="zh-CN" altLang="en-US" dirty="0"/>
              <a:t>、</a:t>
            </a:r>
            <a:r>
              <a:rPr lang="en-US" altLang="zh-CN" dirty="0" err="1"/>
              <a:t>multiset</a:t>
            </a:r>
            <a:r>
              <a:rPr lang="en-US" altLang="zh-CN" dirty="0"/>
              <a:t>&lt;K&gt;</a:t>
            </a:r>
            <a:r>
              <a:rPr lang="zh-CN" altLang="en-US" dirty="0"/>
              <a:t>，表示键类型</a:t>
            </a:r>
            <a:endParaRPr lang="en-US" altLang="zh-CN" dirty="0"/>
          </a:p>
          <a:p>
            <a:pPr marL="658368" lvl="1" indent="-246888" eaLnBrk="1" fontAlgn="auto" hangingPunct="1">
              <a:spcAft>
                <a:spcPts val="0"/>
              </a:spcAft>
              <a:buFont typeface="Georgia"/>
              <a:buChar char="▫"/>
              <a:defRPr/>
            </a:pPr>
            <a:r>
              <a:rPr lang="zh-CN" altLang="en-US" dirty="0"/>
              <a:t>容器的元素就是键本身</a:t>
            </a:r>
            <a:endParaRPr lang="en-US" altLang="zh-CN" dirty="0"/>
          </a:p>
          <a:p>
            <a:pPr marL="365760" indent="-256032" eaLnBrk="1" fontAlgn="auto" hangingPunct="1">
              <a:spcAft>
                <a:spcPts val="0"/>
              </a:spcAft>
              <a:buClr>
                <a:schemeClr val="accent3"/>
              </a:buClr>
              <a:buFont typeface="Georgia"/>
              <a:buChar char="•"/>
              <a:defRPr/>
            </a:pPr>
            <a:r>
              <a:rPr lang="zh-CN" altLang="en-US" dirty="0"/>
              <a:t>二元关联容器</a:t>
            </a:r>
            <a:r>
              <a:rPr lang="en-US" altLang="zh-CN" dirty="0"/>
              <a:t>(map</a:t>
            </a:r>
            <a:r>
              <a:rPr lang="zh-CN" altLang="en-US" dirty="0"/>
              <a:t>和</a:t>
            </a:r>
            <a:r>
              <a:rPr lang="en-US" altLang="zh-CN" dirty="0" err="1"/>
              <a:t>multimap</a:t>
            </a:r>
            <a:r>
              <a:rPr lang="en-US" altLang="zh-CN" dirty="0"/>
              <a:t>)</a:t>
            </a:r>
          </a:p>
          <a:p>
            <a:pPr marL="658368" lvl="1" indent="-246888" eaLnBrk="1" fontAlgn="auto" hangingPunct="1">
              <a:spcAft>
                <a:spcPts val="0"/>
              </a:spcAft>
              <a:buFont typeface="Georgia"/>
              <a:buChar char="▫"/>
              <a:defRPr/>
            </a:pPr>
            <a:r>
              <a:rPr lang="zh-CN" altLang="en-US" dirty="0"/>
              <a:t>容器有两个类型参数，如</a:t>
            </a:r>
            <a:r>
              <a:rPr lang="en-US" altLang="zh-CN" dirty="0"/>
              <a:t>map&lt;K,V&gt;</a:t>
            </a:r>
            <a:r>
              <a:rPr lang="zh-CN" altLang="en-US" dirty="0"/>
              <a:t>、</a:t>
            </a:r>
            <a:r>
              <a:rPr lang="en-US" altLang="zh-CN" dirty="0" err="1"/>
              <a:t>multimap</a:t>
            </a:r>
            <a:r>
              <a:rPr lang="en-US" altLang="zh-CN" dirty="0"/>
              <a:t>&lt;K,V&gt;</a:t>
            </a:r>
            <a:r>
              <a:rPr lang="zh-CN" altLang="en-US" dirty="0"/>
              <a:t>，分别表示键和附加数据的类型</a:t>
            </a:r>
            <a:endParaRPr lang="en-US" altLang="zh-CN" dirty="0"/>
          </a:p>
          <a:p>
            <a:pPr marL="658368" lvl="1" indent="-246888" eaLnBrk="1" fontAlgn="auto" hangingPunct="1">
              <a:spcAft>
                <a:spcPts val="0"/>
              </a:spcAft>
              <a:buFont typeface="Georgia"/>
              <a:buChar char="▫"/>
              <a:defRPr/>
            </a:pPr>
            <a:r>
              <a:rPr lang="zh-CN" altLang="en-US" dirty="0"/>
              <a:t>容器的元素类型是</a:t>
            </a:r>
            <a:r>
              <a:rPr lang="en-US" altLang="zh-CN" dirty="0"/>
              <a:t>pair&lt;K,V&gt;</a:t>
            </a:r>
            <a:r>
              <a:rPr lang="zh-CN" altLang="en-US" dirty="0"/>
              <a:t>，即由键类型和元素类型复合而成的二元组</a:t>
            </a:r>
          </a:p>
        </p:txBody>
      </p:sp>
      <p:sp>
        <p:nvSpPr>
          <p:cNvPr id="56324" name="灯片编号占位符 3">
            <a:extLst>
              <a:ext uri="{FF2B5EF4-FFF2-40B4-BE49-F238E27FC236}">
                <a16:creationId xmlns:a16="http://schemas.microsoft.com/office/drawing/2014/main" id="{5A841C85-BE15-FC06-6D55-B392465139B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06AE354-CBAA-4E07-9D50-B5F3B06F9FD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39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AC0E1D-7BBC-ED43-2023-27E62E83C46D}"/>
              </a:ext>
            </a:extLst>
          </p:cNvPr>
          <p:cNvSpPr txBox="1">
            <a:spLocks/>
          </p:cNvSpPr>
          <p:nvPr/>
        </p:nvSpPr>
        <p:spPr>
          <a:xfrm>
            <a:off x="214313" y="0"/>
            <a:ext cx="7143750" cy="428625"/>
          </a:xfrm>
          <a:prstGeom prst="rect">
            <a:avLst/>
          </a:prstGeom>
        </p:spPr>
        <p:txBody>
          <a:bodyPr anchor="ctr">
            <a:normAutofit fontScale="77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r>
              <a:rPr kumimoji="0" lang="en-US" altLang="zh-CN" sz="2800" dirty="0">
                <a:solidFill>
                  <a:schemeClr val="bg1"/>
                </a:solidFill>
                <a:latin typeface="+mj-lt"/>
                <a:ea typeface="+mj-ea"/>
                <a:cs typeface="+mj-cs"/>
              </a:rPr>
              <a:t> —— 10.5.1 </a:t>
            </a:r>
            <a:r>
              <a:rPr kumimoji="0" lang="zh-CN" altLang="en-US" sz="2800" dirty="0">
                <a:solidFill>
                  <a:schemeClr val="bg1"/>
                </a:solidFill>
                <a:latin typeface="+mj-lt"/>
                <a:ea typeface="+mj-ea"/>
                <a:cs typeface="+mj-cs"/>
              </a:rPr>
              <a:t>关联容器的分类和基本功能</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448359E-F0F0-50D5-5B18-7660F7E5786D}"/>
              </a:ext>
            </a:extLst>
          </p:cNvPr>
          <p:cNvSpPr>
            <a:spLocks noGrp="1"/>
          </p:cNvSpPr>
          <p:nvPr>
            <p:ph type="title"/>
          </p:nvPr>
        </p:nvSpPr>
        <p:spPr/>
        <p:txBody>
          <a:bodyPr/>
          <a:lstStyle/>
          <a:p>
            <a:pPr eaLnBrk="1" hangingPunct="1"/>
            <a:r>
              <a:rPr lang="en-US" altLang="zh-CN"/>
              <a:t>10.1.2  STL</a:t>
            </a:r>
            <a:r>
              <a:rPr lang="zh-CN" altLang="en-US"/>
              <a:t>简介</a:t>
            </a:r>
          </a:p>
        </p:txBody>
      </p:sp>
      <p:sp>
        <p:nvSpPr>
          <p:cNvPr id="19459" name="内容占位符 2">
            <a:extLst>
              <a:ext uri="{FF2B5EF4-FFF2-40B4-BE49-F238E27FC236}">
                <a16:creationId xmlns:a16="http://schemas.microsoft.com/office/drawing/2014/main" id="{96F0315E-41F4-EFBF-1D24-ADE4E50B1E25}"/>
              </a:ext>
            </a:extLst>
          </p:cNvPr>
          <p:cNvSpPr>
            <a:spLocks noGrp="1"/>
          </p:cNvSpPr>
          <p:nvPr>
            <p:ph idx="1"/>
          </p:nvPr>
        </p:nvSpPr>
        <p:spPr>
          <a:xfrm>
            <a:off x="0" y="1785938"/>
            <a:ext cx="4400550" cy="4787900"/>
          </a:xfrm>
        </p:spPr>
        <p:txBody>
          <a:bodyPr/>
          <a:lstStyle/>
          <a:p>
            <a:pPr eaLnBrk="1" hangingPunct="1"/>
            <a:r>
              <a:rPr lang="zh-CN" altLang="en-US"/>
              <a:t>标准模板库（</a:t>
            </a:r>
            <a:r>
              <a:rPr lang="en-US" altLang="zh-CN"/>
              <a:t>Standard Template Library</a:t>
            </a:r>
            <a:r>
              <a:rPr lang="zh-CN" altLang="en-US"/>
              <a:t>，简称</a:t>
            </a:r>
            <a:r>
              <a:rPr lang="en-US" altLang="zh-CN"/>
              <a:t>STL</a:t>
            </a:r>
            <a:r>
              <a:rPr lang="zh-CN" altLang="en-US"/>
              <a:t>）提供了一些非常</a:t>
            </a:r>
            <a:r>
              <a:rPr lang="zh-CN" altLang="en-US">
                <a:solidFill>
                  <a:srgbClr val="C00000"/>
                </a:solidFill>
              </a:rPr>
              <a:t>常用的数据结构和算法</a:t>
            </a:r>
            <a:endParaRPr lang="en-US" altLang="zh-CN">
              <a:solidFill>
                <a:srgbClr val="C00000"/>
              </a:solidFill>
            </a:endParaRPr>
          </a:p>
          <a:p>
            <a:pPr eaLnBrk="1" hangingPunct="1"/>
            <a:endParaRPr lang="en-US" altLang="zh-CN"/>
          </a:p>
          <a:p>
            <a:pPr eaLnBrk="1" hangingPunct="1"/>
            <a:r>
              <a:rPr lang="en-US" altLang="zh-CN"/>
              <a:t>STL</a:t>
            </a:r>
            <a:r>
              <a:rPr lang="zh-CN" altLang="en-US"/>
              <a:t>程序实例（例</a:t>
            </a:r>
            <a:r>
              <a:rPr lang="en-US" altLang="zh-CN"/>
              <a:t>10-1</a:t>
            </a:r>
            <a:r>
              <a:rPr lang="zh-CN" altLang="en-US"/>
              <a:t>）：</a:t>
            </a:r>
          </a:p>
        </p:txBody>
      </p:sp>
      <p:sp>
        <p:nvSpPr>
          <p:cNvPr id="19460" name="灯片编号占位符 3">
            <a:extLst>
              <a:ext uri="{FF2B5EF4-FFF2-40B4-BE49-F238E27FC236}">
                <a16:creationId xmlns:a16="http://schemas.microsoft.com/office/drawing/2014/main" id="{8E3A5E4F-FA6F-55A9-FA9B-F6A6BCE91A1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7CA158-C751-4A49-A986-91B0454DBB8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957BA06-3045-EA42-3D59-762943AD0F1B}"/>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10.1 </a:t>
            </a:r>
            <a:r>
              <a:rPr lang="zh-CN" altLang="en-US" sz="2800" dirty="0">
                <a:solidFill>
                  <a:schemeClr val="bg1"/>
                </a:solidFill>
                <a:latin typeface="+mj-ea"/>
                <a:ea typeface="+mj-ea"/>
              </a:rPr>
              <a:t>泛型程序设计及</a:t>
            </a:r>
            <a:r>
              <a:rPr lang="en-US" sz="2800" dirty="0">
                <a:solidFill>
                  <a:schemeClr val="bg1"/>
                </a:solidFill>
                <a:latin typeface="+mj-ea"/>
                <a:ea typeface="+mj-ea"/>
              </a:rPr>
              <a:t>STL</a:t>
            </a:r>
            <a:r>
              <a:rPr lang="zh-CN" altLang="en-US" sz="2800" dirty="0">
                <a:solidFill>
                  <a:schemeClr val="bg1"/>
                </a:solidFill>
                <a:latin typeface="+mj-ea"/>
                <a:ea typeface="+mj-ea"/>
              </a:rPr>
              <a:t>的结构</a:t>
            </a:r>
            <a:endParaRPr kumimoji="0" lang="zh-CN" altLang="en-US" sz="2800" dirty="0">
              <a:solidFill>
                <a:schemeClr val="bg1"/>
              </a:solidFill>
              <a:latin typeface="+mj-ea"/>
              <a:ea typeface="+mj-ea"/>
              <a:cs typeface="+mj-cs"/>
            </a:endParaRPr>
          </a:p>
        </p:txBody>
      </p:sp>
      <p:sp>
        <p:nvSpPr>
          <p:cNvPr id="6" name="内容占位符 2">
            <a:extLst>
              <a:ext uri="{FF2B5EF4-FFF2-40B4-BE49-F238E27FC236}">
                <a16:creationId xmlns:a16="http://schemas.microsoft.com/office/drawing/2014/main" id="{4D47E3BC-C54E-B537-8F96-259A27366A2B}"/>
              </a:ext>
            </a:extLst>
          </p:cNvPr>
          <p:cNvSpPr txBox="1">
            <a:spLocks/>
          </p:cNvSpPr>
          <p:nvPr/>
        </p:nvSpPr>
        <p:spPr>
          <a:xfrm>
            <a:off x="4643438" y="1857375"/>
            <a:ext cx="4471987" cy="4787900"/>
          </a:xfrm>
          <a:prstGeom prst="rect">
            <a:avLst/>
          </a:prstGeom>
          <a:solidFill>
            <a:srgbClr val="85FFFF"/>
          </a:solidFill>
        </p:spPr>
        <p:txBody>
          <a:bodyPr>
            <a:normAutofit fontScale="70000" lnSpcReduction="20000"/>
          </a:bodyPr>
          <a:lstStyle/>
          <a:p>
            <a:pPr marL="342900" indent="-342900" eaLnBrk="1" hangingPunct="1">
              <a:spcBef>
                <a:spcPct val="20000"/>
              </a:spcBef>
              <a:buClr>
                <a:schemeClr val="accent2"/>
              </a:buClr>
              <a:buSzPct val="80000"/>
              <a:defRPr/>
            </a:pPr>
            <a:r>
              <a:rPr lang="en-US" altLang="zh-CN" sz="2800" kern="0" dirty="0">
                <a:latin typeface="Consolas" pitchFamily="49" charset="0"/>
                <a:ea typeface="+mn-ea"/>
              </a:rPr>
              <a:t>//</a:t>
            </a:r>
            <a:r>
              <a:rPr lang="zh-CN" altLang="en-US" sz="2800" kern="0" dirty="0">
                <a:latin typeface="Consolas" pitchFamily="49" charset="0"/>
                <a:ea typeface="+mn-ea"/>
              </a:rPr>
              <a:t>包含的头文件略去</a:t>
            </a:r>
            <a:r>
              <a:rPr lang="en-US" altLang="zh-CN" sz="2800" kern="0" dirty="0">
                <a:latin typeface="Consolas" pitchFamily="49" charset="0"/>
                <a:ea typeface="+mn-ea"/>
              </a:rPr>
              <a:t>……</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using namespace std;</a:t>
            </a:r>
          </a:p>
          <a:p>
            <a:pPr marL="342900" indent="-342900" eaLnBrk="1" hangingPunct="1">
              <a:spcBef>
                <a:spcPct val="20000"/>
              </a:spcBef>
              <a:buClr>
                <a:schemeClr val="accent2"/>
              </a:buClr>
              <a:buSzPct val="80000"/>
              <a:defRPr/>
            </a:pPr>
            <a:r>
              <a:rPr lang="en-US" altLang="zh-CN" sz="2800" kern="0" dirty="0" err="1">
                <a:latin typeface="Consolas" pitchFamily="49" charset="0"/>
                <a:ea typeface="+mn-ea"/>
              </a:rPr>
              <a:t>int</a:t>
            </a:r>
            <a:r>
              <a:rPr lang="en-US" altLang="zh-CN" sz="2800" kern="0" dirty="0">
                <a:latin typeface="Consolas" pitchFamily="49" charset="0"/>
                <a:ea typeface="+mn-ea"/>
              </a:rPr>
              <a:t> main() {</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const </a:t>
            </a:r>
            <a:r>
              <a:rPr lang="en-US" altLang="zh-CN" sz="2800" kern="0" dirty="0" err="1">
                <a:latin typeface="Consolas" pitchFamily="49" charset="0"/>
                <a:ea typeface="+mn-ea"/>
              </a:rPr>
              <a:t>int</a:t>
            </a:r>
            <a:r>
              <a:rPr lang="en-US" altLang="zh-CN" sz="2800" kern="0" dirty="0">
                <a:latin typeface="Consolas" pitchFamily="49" charset="0"/>
                <a:ea typeface="+mn-ea"/>
              </a:rPr>
              <a:t> N = 5;</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vector&lt;</a:t>
            </a:r>
            <a:r>
              <a:rPr lang="en-US" altLang="zh-CN" sz="2800" kern="0" dirty="0" err="1">
                <a:latin typeface="Consolas" pitchFamily="49" charset="0"/>
                <a:ea typeface="+mn-ea"/>
              </a:rPr>
              <a:t>int</a:t>
            </a:r>
            <a:r>
              <a:rPr lang="en-US" altLang="zh-CN" sz="2800" kern="0" dirty="0">
                <a:latin typeface="Consolas" pitchFamily="49" charset="0"/>
                <a:ea typeface="+mn-ea"/>
              </a:rPr>
              <a:t>&gt; s(N);</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a:t>
            </a:r>
            <a:r>
              <a:rPr lang="zh-CN" altLang="en-US" sz="2800" kern="0" dirty="0">
                <a:latin typeface="Consolas" pitchFamily="49" charset="0"/>
                <a:ea typeface="+mn-ea"/>
              </a:rPr>
              <a:t>	</a:t>
            </a:r>
            <a:r>
              <a:rPr lang="en-US" altLang="zh-CN" sz="2800" kern="0" dirty="0">
                <a:latin typeface="Consolas" pitchFamily="49" charset="0"/>
                <a:ea typeface="+mn-ea"/>
              </a:rPr>
              <a:t>for (</a:t>
            </a:r>
            <a:r>
              <a:rPr lang="en-US" altLang="zh-CN" sz="2800" kern="0" dirty="0" err="1">
                <a:latin typeface="Consolas" pitchFamily="49" charset="0"/>
                <a:ea typeface="+mn-ea"/>
              </a:rPr>
              <a:t>int</a:t>
            </a:r>
            <a:r>
              <a:rPr lang="en-US" altLang="zh-CN" sz="2800" kern="0" dirty="0">
                <a:latin typeface="Consolas" pitchFamily="49" charset="0"/>
                <a:ea typeface="+mn-ea"/>
              </a:rPr>
              <a:t> </a:t>
            </a:r>
            <a:r>
              <a:rPr lang="en-US" altLang="zh-CN" sz="2800" kern="0" dirty="0" err="1">
                <a:latin typeface="Consolas" pitchFamily="49" charset="0"/>
                <a:ea typeface="+mn-ea"/>
              </a:rPr>
              <a:t>i</a:t>
            </a:r>
            <a:r>
              <a:rPr lang="en-US" altLang="zh-CN" sz="2800" kern="0" dirty="0">
                <a:latin typeface="Consolas" pitchFamily="49" charset="0"/>
                <a:ea typeface="+mn-ea"/>
              </a:rPr>
              <a:t> = 0; </a:t>
            </a:r>
            <a:r>
              <a:rPr lang="en-US" altLang="zh-CN" sz="2800" kern="0" dirty="0" err="1">
                <a:latin typeface="Consolas" pitchFamily="49" charset="0"/>
                <a:ea typeface="+mn-ea"/>
              </a:rPr>
              <a:t>i</a:t>
            </a:r>
            <a:r>
              <a:rPr lang="en-US" altLang="zh-CN" sz="2800" kern="0" dirty="0">
                <a:latin typeface="Consolas" pitchFamily="49" charset="0"/>
                <a:ea typeface="+mn-ea"/>
              </a:rPr>
              <a:t> &lt; N; </a:t>
            </a:r>
            <a:r>
              <a:rPr lang="en-US" altLang="zh-CN" sz="2800" kern="0" dirty="0" err="1">
                <a:latin typeface="Consolas" pitchFamily="49" charset="0"/>
                <a:ea typeface="+mn-ea"/>
              </a:rPr>
              <a:t>i</a:t>
            </a:r>
            <a:r>
              <a:rPr lang="en-US" altLang="zh-CN" sz="2800" kern="0" dirty="0">
                <a:latin typeface="Consolas" pitchFamily="49" charset="0"/>
                <a:ea typeface="+mn-ea"/>
              </a:rPr>
              <a:t>++)</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cin &gt;&gt; s[</a:t>
            </a:r>
            <a:r>
              <a:rPr lang="en-US" altLang="zh-CN" sz="2800" kern="0" dirty="0" err="1">
                <a:latin typeface="Consolas" pitchFamily="49" charset="0"/>
                <a:ea typeface="+mn-ea"/>
              </a:rPr>
              <a:t>i</a:t>
            </a:r>
            <a:r>
              <a:rPr lang="en-US" altLang="zh-CN" sz="2800" kern="0" dirty="0">
                <a:latin typeface="Consolas" pitchFamily="49" charset="0"/>
                <a:ea typeface="+mn-ea"/>
              </a:rPr>
              <a:t>];</a:t>
            </a:r>
          </a:p>
          <a:p>
            <a:pPr marL="342900" indent="-342900" eaLnBrk="1" hangingPunct="1">
              <a:spcBef>
                <a:spcPct val="20000"/>
              </a:spcBef>
              <a:buClr>
                <a:schemeClr val="accent2"/>
              </a:buClr>
              <a:buSzPct val="80000"/>
              <a:defRPr/>
            </a:pPr>
            <a:r>
              <a:rPr lang="zh-CN" altLang="en-US" sz="2800" kern="0" dirty="0">
                <a:latin typeface="Consolas" pitchFamily="49" charset="0"/>
                <a:ea typeface="+mn-ea"/>
              </a:rPr>
              <a:t>	</a:t>
            </a:r>
            <a:r>
              <a:rPr lang="en-US" altLang="zh-CN" sz="2800" kern="0" dirty="0">
                <a:latin typeface="Consolas" pitchFamily="49" charset="0"/>
                <a:ea typeface="+mn-ea"/>
              </a:rPr>
              <a:t>transform(</a:t>
            </a:r>
            <a:r>
              <a:rPr lang="en-US" altLang="zh-CN" sz="2800" kern="0" dirty="0" err="1">
                <a:latin typeface="Consolas" pitchFamily="49" charset="0"/>
                <a:ea typeface="+mn-ea"/>
              </a:rPr>
              <a:t>s.begin</a:t>
            </a:r>
            <a:r>
              <a:rPr lang="en-US" altLang="zh-CN" sz="2800" kern="0" dirty="0">
                <a:latin typeface="Consolas" pitchFamily="49" charset="0"/>
                <a:ea typeface="+mn-ea"/>
              </a:rPr>
              <a:t>(), </a:t>
            </a:r>
            <a:r>
              <a:rPr lang="en-US" altLang="zh-CN" sz="2800" kern="0" dirty="0" err="1">
                <a:latin typeface="Consolas" pitchFamily="49" charset="0"/>
                <a:ea typeface="+mn-ea"/>
              </a:rPr>
              <a:t>s.end</a:t>
            </a:r>
            <a:r>
              <a:rPr lang="en-US" altLang="zh-CN" sz="2800" kern="0" dirty="0">
                <a:latin typeface="Consolas" pitchFamily="49" charset="0"/>
                <a:ea typeface="+mn-ea"/>
              </a:rPr>
              <a:t>(),</a:t>
            </a:r>
            <a:br>
              <a:rPr lang="en-US" altLang="zh-CN" sz="2800" kern="0" dirty="0">
                <a:latin typeface="Consolas" pitchFamily="49" charset="0"/>
                <a:ea typeface="+mn-ea"/>
              </a:rPr>
            </a:br>
            <a:r>
              <a:rPr lang="en-US" altLang="zh-CN" sz="2800" kern="0" dirty="0">
                <a:latin typeface="Consolas" pitchFamily="49" charset="0"/>
                <a:ea typeface="+mn-ea"/>
              </a:rPr>
              <a:t>  </a:t>
            </a:r>
            <a:r>
              <a:rPr lang="en-US" altLang="zh-CN" sz="2800" kern="0" dirty="0" err="1">
                <a:latin typeface="Consolas" pitchFamily="49" charset="0"/>
                <a:ea typeface="+mn-ea"/>
              </a:rPr>
              <a:t>ostream_iterator</a:t>
            </a:r>
            <a:r>
              <a:rPr lang="en-US" altLang="zh-CN" sz="2800" kern="0" dirty="0">
                <a:latin typeface="Consolas" pitchFamily="49" charset="0"/>
                <a:ea typeface="+mn-ea"/>
              </a:rPr>
              <a:t>&lt;int&gt;(cout, " "), negate&lt;int&gt;());</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cout &lt;&lt; endl;</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	return 0;</a:t>
            </a:r>
          </a:p>
          <a:p>
            <a:pPr marL="342900" indent="-342900" eaLnBrk="1" hangingPunct="1">
              <a:spcBef>
                <a:spcPct val="20000"/>
              </a:spcBef>
              <a:buClr>
                <a:schemeClr val="accent2"/>
              </a:buClr>
              <a:buSzPct val="80000"/>
              <a:defRPr/>
            </a:pPr>
            <a:r>
              <a:rPr lang="en-US" altLang="zh-CN" sz="2800" kern="0" dirty="0">
                <a:latin typeface="Consolas" pitchFamily="49" charset="0"/>
                <a:ea typeface="+mn-ea"/>
              </a:rPr>
              <a:t>}</a:t>
            </a:r>
          </a:p>
        </p:txBody>
      </p:sp>
      <p:sp>
        <p:nvSpPr>
          <p:cNvPr id="7" name="线形标注 1(无边框) 6">
            <a:extLst>
              <a:ext uri="{FF2B5EF4-FFF2-40B4-BE49-F238E27FC236}">
                <a16:creationId xmlns:a16="http://schemas.microsoft.com/office/drawing/2014/main" id="{FFAC29E8-7611-381E-0EA8-527C5CAEE473}"/>
              </a:ext>
            </a:extLst>
          </p:cNvPr>
          <p:cNvSpPr/>
          <p:nvPr/>
        </p:nvSpPr>
        <p:spPr bwMode="auto">
          <a:xfrm>
            <a:off x="7500958" y="2143116"/>
            <a:ext cx="857250" cy="428625"/>
          </a:xfrm>
          <a:prstGeom prst="callout1">
            <a:avLst>
              <a:gd name="adj1" fmla="val 50225"/>
              <a:gd name="adj2" fmla="val -3426"/>
              <a:gd name="adj3" fmla="val 230254"/>
              <a:gd name="adj4" fmla="val -131287"/>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eaLnBrk="1" hangingPunct="1">
              <a:defRPr/>
            </a:pPr>
            <a:r>
              <a:rPr lang="zh-CN" altLang="en-US" dirty="0"/>
              <a:t>容器</a:t>
            </a:r>
            <a:endParaRPr lang="zh-CN" altLang="en-US" dirty="0">
              <a:solidFill>
                <a:schemeClr val="bg2"/>
              </a:solidFill>
              <a:latin typeface="Times New Roman" pitchFamily="18" charset="0"/>
            </a:endParaRPr>
          </a:p>
        </p:txBody>
      </p:sp>
      <p:grpSp>
        <p:nvGrpSpPr>
          <p:cNvPr id="2" name="组合 15">
            <a:extLst>
              <a:ext uri="{FF2B5EF4-FFF2-40B4-BE49-F238E27FC236}">
                <a16:creationId xmlns:a16="http://schemas.microsoft.com/office/drawing/2014/main" id="{0A4887F1-9FEE-7BC3-C8EB-FAEE0B17CB44}"/>
              </a:ext>
            </a:extLst>
          </p:cNvPr>
          <p:cNvGrpSpPr>
            <a:grpSpLocks/>
          </p:cNvGrpSpPr>
          <p:nvPr/>
        </p:nvGrpSpPr>
        <p:grpSpPr bwMode="auto">
          <a:xfrm>
            <a:off x="7858125" y="2786063"/>
            <a:ext cx="1143000" cy="1285875"/>
            <a:chOff x="5143505" y="3518295"/>
            <a:chExt cx="1143008" cy="1125157"/>
          </a:xfrm>
        </p:grpSpPr>
        <p:sp>
          <p:nvSpPr>
            <p:cNvPr id="9" name="线形标注 1(无边框) 8">
              <a:extLst>
                <a:ext uri="{FF2B5EF4-FFF2-40B4-BE49-F238E27FC236}">
                  <a16:creationId xmlns:a16="http://schemas.microsoft.com/office/drawing/2014/main" id="{CBB1012A-AA8A-5522-76F6-1EAE8B36E4AB}"/>
                </a:ext>
              </a:extLst>
            </p:cNvPr>
            <p:cNvSpPr/>
            <p:nvPr/>
          </p:nvSpPr>
          <p:spPr bwMode="auto">
            <a:xfrm>
              <a:off x="5143505" y="3518295"/>
              <a:ext cx="1143008" cy="428628"/>
            </a:xfrm>
            <a:prstGeom prst="callout1">
              <a:avLst>
                <a:gd name="adj1" fmla="val 109677"/>
                <a:gd name="adj2" fmla="val -5625"/>
                <a:gd name="adj3" fmla="val 261680"/>
                <a:gd name="adj4" fmla="val -76006"/>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eaLnBrk="1" hangingPunct="1">
                <a:defRPr/>
              </a:pPr>
              <a:r>
                <a:rPr lang="zh-CN" altLang="en-US" dirty="0">
                  <a:solidFill>
                    <a:schemeClr val="tx1"/>
                  </a:solidFill>
                  <a:latin typeface="Times New Roman" pitchFamily="18" charset="0"/>
                </a:rPr>
                <a:t>迭代器</a:t>
              </a:r>
            </a:p>
          </p:txBody>
        </p:sp>
        <p:cxnSp>
          <p:nvCxnSpPr>
            <p:cNvPr id="10" name="直接连接符 9">
              <a:extLst>
                <a:ext uri="{FF2B5EF4-FFF2-40B4-BE49-F238E27FC236}">
                  <a16:creationId xmlns:a16="http://schemas.microsoft.com/office/drawing/2014/main" id="{4FBB7BAB-8B29-3542-F26B-D193A7F2F9FD}"/>
                </a:ext>
              </a:extLst>
            </p:cNvPr>
            <p:cNvCxnSpPr/>
            <p:nvPr/>
          </p:nvCxnSpPr>
          <p:spPr bwMode="auto">
            <a:xfrm rot="16200000" flipH="1">
              <a:off x="5116714" y="4259470"/>
              <a:ext cx="625087" cy="142876"/>
            </a:xfrm>
            <a:prstGeom prst="line">
              <a:avLst/>
            </a:prstGeom>
            <a:ln>
              <a:headEnd type="none" w="sm" len="sm"/>
              <a:tailEnd type="none" w="sm" len="sm"/>
            </a:ln>
          </p:spPr>
          <p:style>
            <a:lnRef idx="1">
              <a:schemeClr val="accent4"/>
            </a:lnRef>
            <a:fillRef idx="0">
              <a:schemeClr val="accent4"/>
            </a:fillRef>
            <a:effectRef idx="0">
              <a:schemeClr val="accent4"/>
            </a:effectRef>
            <a:fontRef idx="minor">
              <a:schemeClr val="tx1"/>
            </a:fontRef>
          </p:style>
        </p:cxnSp>
      </p:grpSp>
      <p:sp>
        <p:nvSpPr>
          <p:cNvPr id="13" name="线形标注 1(无边框) 12">
            <a:extLst>
              <a:ext uri="{FF2B5EF4-FFF2-40B4-BE49-F238E27FC236}">
                <a16:creationId xmlns:a16="http://schemas.microsoft.com/office/drawing/2014/main" id="{073588A3-354F-9670-6AC0-83C677A7DB10}"/>
              </a:ext>
            </a:extLst>
          </p:cNvPr>
          <p:cNvSpPr/>
          <p:nvPr/>
        </p:nvSpPr>
        <p:spPr bwMode="auto">
          <a:xfrm>
            <a:off x="6929454" y="5000636"/>
            <a:ext cx="1428750" cy="428625"/>
          </a:xfrm>
          <a:prstGeom prst="callout1">
            <a:avLst>
              <a:gd name="adj1" fmla="val 2705"/>
              <a:gd name="adj2" fmla="val 35521"/>
              <a:gd name="adj3" fmla="val -62905"/>
              <a:gd name="adj4" fmla="val -18585"/>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eaLnBrk="1" hangingPunct="1">
              <a:defRPr/>
            </a:pPr>
            <a:r>
              <a:rPr lang="zh-CN" altLang="en-US" dirty="0">
                <a:solidFill>
                  <a:schemeClr val="tx1"/>
                </a:solidFill>
                <a:latin typeface="Times New Roman" pitchFamily="18" charset="0"/>
              </a:rPr>
              <a:t>函数对象</a:t>
            </a:r>
          </a:p>
        </p:txBody>
      </p:sp>
      <p:sp>
        <p:nvSpPr>
          <p:cNvPr id="14" name="线形标注 1(无边框) 13">
            <a:extLst>
              <a:ext uri="{FF2B5EF4-FFF2-40B4-BE49-F238E27FC236}">
                <a16:creationId xmlns:a16="http://schemas.microsoft.com/office/drawing/2014/main" id="{C42E1A29-39F0-46D1-F481-272AA7C81B97}"/>
              </a:ext>
            </a:extLst>
          </p:cNvPr>
          <p:cNvSpPr/>
          <p:nvPr/>
        </p:nvSpPr>
        <p:spPr bwMode="auto">
          <a:xfrm>
            <a:off x="3929058" y="4572008"/>
            <a:ext cx="857250" cy="428625"/>
          </a:xfrm>
          <a:prstGeom prst="callout1">
            <a:avLst>
              <a:gd name="adj1" fmla="val -4144"/>
              <a:gd name="adj2" fmla="val 83685"/>
              <a:gd name="adj3" fmla="val -88753"/>
              <a:gd name="adj4" fmla="val 127323"/>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a:lstStyle/>
          <a:p>
            <a:pPr eaLnBrk="1" hangingPunct="1">
              <a:defRPr/>
            </a:pPr>
            <a:r>
              <a:rPr lang="zh-CN" altLang="en-US" dirty="0">
                <a:solidFill>
                  <a:schemeClr val="tx1"/>
                </a:solidFill>
                <a:latin typeface="Times New Roman" pitchFamily="18" charset="0"/>
              </a:rPr>
              <a:t>算法</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12"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trips(downLeft)">
                                      <p:cBhvr>
                                        <p:cTn id="7" dur="500"/>
                                        <p:tgtEl>
                                          <p:spTgt spid="7"/>
                                        </p:tgtEl>
                                      </p:cBhvr>
                                    </p:animEffect>
                                  </p:childTnLst>
                                </p:cTn>
                              </p:par>
                              <p:par>
                                <p:cTn id="8" presetID="18" presetClass="entr" presetSubtype="1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strips(downLeft)">
                                      <p:cBhvr>
                                        <p:cTn id="10" dur="500"/>
                                        <p:tgtEl>
                                          <p:spTgt spid="2"/>
                                        </p:tgtEl>
                                      </p:cBhvr>
                                    </p:animEffect>
                                  </p:childTnLst>
                                </p:cTn>
                              </p:par>
                              <p:par>
                                <p:cTn id="11" presetID="18" presetClass="entr" presetSubtype="12"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strips(downLeft)">
                                      <p:cBhvr>
                                        <p:cTn id="13" dur="500"/>
                                        <p:tgtEl>
                                          <p:spTgt spid="13"/>
                                        </p:tgtEl>
                                      </p:cBhvr>
                                    </p:animEffect>
                                  </p:childTnLst>
                                </p:cTn>
                              </p:par>
                              <p:par>
                                <p:cTn id="14" presetID="18" presetClass="entr" presetSubtype="12" fill="hold"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Left)">
                                      <p:cBhvr>
                                        <p:cTn id="1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a:extLst>
              <a:ext uri="{FF2B5EF4-FFF2-40B4-BE49-F238E27FC236}">
                <a16:creationId xmlns:a16="http://schemas.microsoft.com/office/drawing/2014/main" id="{FF84A62F-39FE-E401-8892-4DEA3EE5B68B}"/>
              </a:ext>
            </a:extLst>
          </p:cNvPr>
          <p:cNvSpPr>
            <a:spLocks noGrp="1"/>
          </p:cNvSpPr>
          <p:nvPr>
            <p:ph type="title"/>
          </p:nvPr>
        </p:nvSpPr>
        <p:spPr/>
        <p:txBody>
          <a:bodyPr/>
          <a:lstStyle/>
          <a:p>
            <a:pPr eaLnBrk="1" hangingPunct="1"/>
            <a:r>
              <a:rPr lang="en-US" altLang="zh-CN"/>
              <a:t>10.5.2 </a:t>
            </a:r>
            <a:r>
              <a:rPr lang="zh-CN" altLang="en-US"/>
              <a:t>集合（</a:t>
            </a:r>
            <a:r>
              <a:rPr lang="en-US" altLang="zh-CN"/>
              <a:t>set</a:t>
            </a:r>
            <a:r>
              <a:rPr lang="zh-CN" altLang="en-US"/>
              <a:t>）</a:t>
            </a:r>
          </a:p>
        </p:txBody>
      </p:sp>
      <p:sp>
        <p:nvSpPr>
          <p:cNvPr id="57347" name="内容占位符 2">
            <a:extLst>
              <a:ext uri="{FF2B5EF4-FFF2-40B4-BE49-F238E27FC236}">
                <a16:creationId xmlns:a16="http://schemas.microsoft.com/office/drawing/2014/main" id="{364D9B45-EAF5-F9CE-C64D-FF61EE7D3AD6}"/>
              </a:ext>
            </a:extLst>
          </p:cNvPr>
          <p:cNvSpPr>
            <a:spLocks noGrp="1"/>
          </p:cNvSpPr>
          <p:nvPr>
            <p:ph idx="1"/>
          </p:nvPr>
        </p:nvSpPr>
        <p:spPr/>
        <p:txBody>
          <a:bodyPr/>
          <a:lstStyle/>
          <a:p>
            <a:pPr eaLnBrk="1" hangingPunct="1"/>
            <a:r>
              <a:rPr lang="zh-CN" altLang="en-US"/>
              <a:t>集合用来存储一组无重复的元素。由于集合的元素本身是有序的，可以高效地查找指定元素，也可以方便地得到指定大小范围的元素在容器中所处的区间。</a:t>
            </a:r>
            <a:endParaRPr lang="en-US" altLang="zh-CN"/>
          </a:p>
          <a:p>
            <a:pPr eaLnBrk="1" hangingPunct="1"/>
            <a:endParaRPr lang="en-US" altLang="zh-CN"/>
          </a:p>
          <a:p>
            <a:pPr eaLnBrk="1" hangingPunct="1"/>
            <a:r>
              <a:rPr lang="zh-CN" altLang="en-US"/>
              <a:t>例</a:t>
            </a:r>
            <a:r>
              <a:rPr lang="en-US" altLang="zh-CN"/>
              <a:t>10-9  </a:t>
            </a:r>
            <a:r>
              <a:rPr lang="zh-CN" altLang="en-US"/>
              <a:t>输入一串实数，将重复的去掉，取最大和最小者的中值，分别输出小于等于此中值和大于等于此中值的实数</a:t>
            </a:r>
          </a:p>
        </p:txBody>
      </p:sp>
      <p:sp>
        <p:nvSpPr>
          <p:cNvPr id="57348" name="灯片编号占位符 3">
            <a:extLst>
              <a:ext uri="{FF2B5EF4-FFF2-40B4-BE49-F238E27FC236}">
                <a16:creationId xmlns:a16="http://schemas.microsoft.com/office/drawing/2014/main" id="{1DB1057C-A73B-AD7D-B3F8-956BD3A79C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A5AC8BD-3EB9-4AD3-A29B-CC74AA2C459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45A4F00-C8F8-892E-0B80-644E51C97384}"/>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a:extLst>
              <a:ext uri="{FF2B5EF4-FFF2-40B4-BE49-F238E27FC236}">
                <a16:creationId xmlns:a16="http://schemas.microsoft.com/office/drawing/2014/main" id="{AF837870-FAB4-DDEB-BE84-2B23E884C5D5}"/>
              </a:ext>
            </a:extLst>
          </p:cNvPr>
          <p:cNvSpPr>
            <a:spLocks noGrp="1"/>
          </p:cNvSpPr>
          <p:nvPr>
            <p:ph idx="1"/>
          </p:nvPr>
        </p:nvSpPr>
        <p:spPr>
          <a:xfrm>
            <a:off x="142875" y="571500"/>
            <a:ext cx="8858250" cy="5930900"/>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//10_9.cpp, </a:t>
            </a:r>
            <a:r>
              <a:rPr lang="zh-CN" altLang="en-US" sz="1600">
                <a:latin typeface="Consolas" panose="020B0609020204030204" pitchFamily="49" charset="0"/>
              </a:rPr>
              <a:t>头部分省略</a:t>
            </a:r>
            <a:endParaRPr lang="en-US" altLang="zh-CN" sz="1600">
              <a:latin typeface="Consolas" panose="020B0609020204030204" pitchFamily="49" charset="0"/>
            </a:endParaRPr>
          </a:p>
          <a:p>
            <a:pPr eaLnBrk="1" hangingPunct="1">
              <a:lnSpc>
                <a:spcPct val="80000"/>
              </a:lnSpc>
              <a:buFont typeface="Georgia" panose="02040502050405020303" pitchFamily="18" charset="0"/>
              <a:buNone/>
            </a:pPr>
            <a:r>
              <a:rPr lang="en-US" altLang="zh-CN" sz="16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600">
                <a:latin typeface="Consolas" panose="020B0609020204030204" pitchFamily="49" charset="0"/>
              </a:rPr>
              <a:t>	set&lt;double&gt; s;</a:t>
            </a:r>
          </a:p>
          <a:p>
            <a:pPr eaLnBrk="1" hangingPunct="1">
              <a:lnSpc>
                <a:spcPct val="80000"/>
              </a:lnSpc>
              <a:buFont typeface="Georgia" panose="02040502050405020303" pitchFamily="18" charset="0"/>
              <a:buNone/>
            </a:pPr>
            <a:r>
              <a:rPr lang="en-US" altLang="zh-CN" sz="1600">
                <a:latin typeface="Consolas" panose="020B0609020204030204" pitchFamily="49" charset="0"/>
              </a:rPr>
              <a:t>	while (true) {</a:t>
            </a:r>
          </a:p>
          <a:p>
            <a:pPr eaLnBrk="1" hangingPunct="1">
              <a:lnSpc>
                <a:spcPct val="80000"/>
              </a:lnSpc>
              <a:buFont typeface="Georgia" panose="02040502050405020303" pitchFamily="18" charset="0"/>
              <a:buNone/>
            </a:pPr>
            <a:r>
              <a:rPr lang="en-US" altLang="zh-CN" sz="1600">
                <a:latin typeface="Consolas" panose="020B0609020204030204" pitchFamily="49" charset="0"/>
              </a:rPr>
              <a:t>		double v;</a:t>
            </a:r>
          </a:p>
          <a:p>
            <a:pPr eaLnBrk="1" hangingPunct="1">
              <a:lnSpc>
                <a:spcPct val="80000"/>
              </a:lnSpc>
              <a:buFont typeface="Georgia" panose="02040502050405020303" pitchFamily="18" charset="0"/>
              <a:buNone/>
            </a:pPr>
            <a:r>
              <a:rPr lang="en-US" altLang="zh-CN" sz="1600">
                <a:latin typeface="Consolas" panose="020B0609020204030204" pitchFamily="49" charset="0"/>
              </a:rPr>
              <a:t>		cin &gt;&gt; v;</a:t>
            </a:r>
          </a:p>
          <a:p>
            <a:pPr eaLnBrk="1" hangingPunct="1">
              <a:lnSpc>
                <a:spcPct val="80000"/>
              </a:lnSpc>
              <a:buFont typeface="Georgia" panose="02040502050405020303" pitchFamily="18" charset="0"/>
              <a:buNone/>
            </a:pPr>
            <a:r>
              <a:rPr lang="en-US" altLang="zh-CN" sz="1600">
                <a:latin typeface="Consolas" panose="020B0609020204030204" pitchFamily="49" charset="0"/>
              </a:rPr>
              <a:t>		if (v == 0) break;	//</a:t>
            </a:r>
            <a:r>
              <a:rPr lang="zh-CN" altLang="en-US" sz="1600">
                <a:latin typeface="Consolas" panose="020B0609020204030204" pitchFamily="49" charset="0"/>
              </a:rPr>
              <a:t>输入</a:t>
            </a:r>
            <a:r>
              <a:rPr lang="en-US" altLang="zh-CN" sz="1600">
                <a:latin typeface="Consolas" panose="020B0609020204030204" pitchFamily="49" charset="0"/>
              </a:rPr>
              <a:t>0</a:t>
            </a:r>
            <a:r>
              <a:rPr lang="zh-CN" altLang="en-US" sz="1600">
                <a:latin typeface="Consolas" panose="020B0609020204030204" pitchFamily="49" charset="0"/>
              </a:rPr>
              <a:t>表示结束</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solidFill>
                  <a:srgbClr val="C00000"/>
                </a:solidFill>
                <a:latin typeface="Consolas" panose="020B0609020204030204" pitchFamily="49" charset="0"/>
              </a:rPr>
              <a:t>pair&lt;set&lt;double&gt;::iterator, bool&gt; </a:t>
            </a:r>
            <a:r>
              <a:rPr lang="en-US" altLang="zh-CN" sz="1600">
                <a:latin typeface="Consolas" panose="020B0609020204030204" pitchFamily="49" charset="0"/>
              </a:rPr>
              <a:t>r = s.</a:t>
            </a:r>
            <a:r>
              <a:rPr lang="en-US" altLang="zh-CN" sz="1600">
                <a:solidFill>
                  <a:srgbClr val="C00000"/>
                </a:solidFill>
                <a:latin typeface="Consolas" panose="020B0609020204030204" pitchFamily="49" charset="0"/>
              </a:rPr>
              <a:t>insert</a:t>
            </a:r>
            <a:r>
              <a:rPr lang="en-US" altLang="zh-CN" sz="1600">
                <a:latin typeface="Consolas" panose="020B0609020204030204" pitchFamily="49" charset="0"/>
              </a:rPr>
              <a:t>(v); //</a:t>
            </a:r>
            <a:r>
              <a:rPr lang="zh-CN" altLang="en-US" sz="1600">
                <a:latin typeface="Consolas" panose="020B0609020204030204" pitchFamily="49" charset="0"/>
              </a:rPr>
              <a:t>尝试将</a:t>
            </a:r>
            <a:r>
              <a:rPr lang="en-US" altLang="zh-CN" sz="1600">
                <a:latin typeface="Consolas" panose="020B0609020204030204" pitchFamily="49" charset="0"/>
              </a:rPr>
              <a:t>v</a:t>
            </a:r>
            <a:r>
              <a:rPr lang="zh-CN" altLang="en-US" sz="1600">
                <a:latin typeface="Consolas" panose="020B0609020204030204" pitchFamily="49" charset="0"/>
              </a:rPr>
              <a:t>插入</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if (!r.second)		//</a:t>
            </a:r>
            <a:r>
              <a:rPr lang="zh-CN" altLang="en-US" sz="1600">
                <a:latin typeface="Consolas" panose="020B0609020204030204" pitchFamily="49" charset="0"/>
              </a:rPr>
              <a:t>如果</a:t>
            </a:r>
            <a:r>
              <a:rPr lang="en-US" altLang="zh-CN" sz="1600">
                <a:latin typeface="Consolas" panose="020B0609020204030204" pitchFamily="49" charset="0"/>
              </a:rPr>
              <a:t>v</a:t>
            </a:r>
            <a:r>
              <a:rPr lang="zh-CN" altLang="en-US" sz="1600">
                <a:latin typeface="Consolas" panose="020B0609020204030204" pitchFamily="49" charset="0"/>
              </a:rPr>
              <a:t>已存在，输出提示信息</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cout &lt;&lt; v &lt;&lt; " is duplicated"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p>
          <a:p>
            <a:pPr eaLnBrk="1" hangingPunct="1">
              <a:lnSpc>
                <a:spcPct val="80000"/>
              </a:lnSpc>
              <a:buFont typeface="Georgia" panose="02040502050405020303" pitchFamily="18" charset="0"/>
              <a:buNone/>
            </a:pPr>
            <a:r>
              <a:rPr lang="en-US" altLang="zh-CN" sz="1600">
                <a:latin typeface="Consolas" panose="020B0609020204030204" pitchFamily="49" charset="0"/>
              </a:rPr>
              <a:t>	set&lt;double&gt;::iterator iter1 = s.begin();	//</a:t>
            </a:r>
            <a:r>
              <a:rPr lang="zh-CN" altLang="en-US" sz="1600">
                <a:latin typeface="Consolas" panose="020B0609020204030204" pitchFamily="49" charset="0"/>
              </a:rPr>
              <a:t>得到第一个元素的迭代器</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set&lt;double&gt;::iterator iter2 = s.end();		//</a:t>
            </a:r>
            <a:r>
              <a:rPr lang="zh-CN" altLang="en-US" sz="1600">
                <a:latin typeface="Consolas" panose="020B0609020204030204" pitchFamily="49" charset="0"/>
              </a:rPr>
              <a:t>得到末尾的迭代器</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double medium = (*iter1 + *(--iter2)) / 2;	//</a:t>
            </a:r>
            <a:r>
              <a:rPr lang="zh-CN" altLang="en-US" sz="1600">
                <a:latin typeface="Consolas" panose="020B0609020204030204" pitchFamily="49" charset="0"/>
              </a:rPr>
              <a:t>得到最小和最大元素的中值</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a:t>
            </a:r>
            <a:r>
              <a:rPr lang="zh-CN" altLang="en-US" sz="1600">
                <a:latin typeface="Consolas" panose="020B0609020204030204" pitchFamily="49" charset="0"/>
              </a:rPr>
              <a:t>输出小于或等于中值的元素</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cout &lt;&lt; "&lt;= medium: "</a:t>
            </a:r>
          </a:p>
          <a:p>
            <a:pPr eaLnBrk="1" hangingPunct="1">
              <a:lnSpc>
                <a:spcPct val="80000"/>
              </a:lnSpc>
              <a:buFont typeface="Georgia" panose="02040502050405020303" pitchFamily="18" charset="0"/>
              <a:buNone/>
            </a:pPr>
            <a:r>
              <a:rPr lang="en-US" altLang="zh-CN" sz="1600">
                <a:latin typeface="Consolas" panose="020B0609020204030204" pitchFamily="49" charset="0"/>
              </a:rPr>
              <a:t>	copy(s.begin(), s.</a:t>
            </a:r>
            <a:r>
              <a:rPr lang="en-US" altLang="zh-CN" sz="1600">
                <a:solidFill>
                  <a:srgbClr val="C00000"/>
                </a:solidFill>
                <a:latin typeface="Consolas" panose="020B0609020204030204" pitchFamily="49" charset="0"/>
              </a:rPr>
              <a:t>upper_bound</a:t>
            </a:r>
            <a:r>
              <a:rPr lang="en-US" altLang="zh-CN" sz="1600">
                <a:latin typeface="Consolas" panose="020B0609020204030204" pitchFamily="49" charset="0"/>
              </a:rPr>
              <a:t>(medium), ostream_iterator&lt;double&gt;(cout, "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输出大于或等于中值的元素</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cout &lt;&lt; "&gt;= medium: ";</a:t>
            </a:r>
          </a:p>
          <a:p>
            <a:pPr eaLnBrk="1" hangingPunct="1">
              <a:lnSpc>
                <a:spcPct val="80000"/>
              </a:lnSpc>
              <a:buFont typeface="Georgia" panose="02040502050405020303" pitchFamily="18" charset="0"/>
              <a:buNone/>
            </a:pPr>
            <a:r>
              <a:rPr lang="en-US" altLang="zh-CN" sz="1600">
                <a:latin typeface="Consolas" panose="020B0609020204030204" pitchFamily="49" charset="0"/>
              </a:rPr>
              <a:t>	copy(s.</a:t>
            </a:r>
            <a:r>
              <a:rPr lang="en-US" altLang="zh-CN" sz="1600">
                <a:solidFill>
                  <a:srgbClr val="C00000"/>
                </a:solidFill>
                <a:latin typeface="Consolas" panose="020B0609020204030204" pitchFamily="49" charset="0"/>
              </a:rPr>
              <a:t>lower_bound</a:t>
            </a:r>
            <a:r>
              <a:rPr lang="en-US" altLang="zh-CN" sz="1600">
                <a:latin typeface="Consolas" panose="020B0609020204030204" pitchFamily="49" charset="0"/>
              </a:rPr>
              <a:t>(medium), s.end(), ostream_iterator&lt;double&gt;(cout, "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p:txBody>
      </p:sp>
      <p:sp>
        <p:nvSpPr>
          <p:cNvPr id="58371" name="灯片编号占位符 3">
            <a:extLst>
              <a:ext uri="{FF2B5EF4-FFF2-40B4-BE49-F238E27FC236}">
                <a16:creationId xmlns:a16="http://schemas.microsoft.com/office/drawing/2014/main" id="{8CD5CCFF-D4D5-7FEB-8B9F-ED1F694E5A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D824F78-3E8C-4BE2-B4C0-A487E5CDB34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F55EB43-2EF1-AB60-1C11-D5D61344740A}"/>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10.5.2 </a:t>
            </a:r>
            <a:r>
              <a:rPr kumimoji="0" lang="zh-CN" altLang="en-US" sz="2800" dirty="0">
                <a:solidFill>
                  <a:schemeClr val="bg1"/>
                </a:solidFill>
                <a:latin typeface="+mj-lt"/>
                <a:ea typeface="+mj-ea"/>
                <a:cs typeface="+mj-cs"/>
              </a:rPr>
              <a:t>集合（</a:t>
            </a:r>
            <a:r>
              <a:rPr kumimoji="0" lang="en-US" altLang="zh-CN" sz="2800" dirty="0">
                <a:solidFill>
                  <a:schemeClr val="bg1"/>
                </a:solidFill>
                <a:latin typeface="+mj-lt"/>
                <a:ea typeface="+mj-ea"/>
                <a:cs typeface="+mj-cs"/>
              </a:rPr>
              <a:t>set</a:t>
            </a:r>
            <a:r>
              <a:rPr kumimoji="0" lang="zh-CN" altLang="en-US" sz="2800" dirty="0">
                <a:solidFill>
                  <a:schemeClr val="bg1"/>
                </a:solidFill>
                <a:latin typeface="+mj-lt"/>
                <a:ea typeface="+mj-ea"/>
                <a:cs typeface="+mj-cs"/>
              </a:rPr>
              <a:t>）</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
        <p:nvSpPr>
          <p:cNvPr id="58373" name="标题 1">
            <a:extLst>
              <a:ext uri="{FF2B5EF4-FFF2-40B4-BE49-F238E27FC236}">
                <a16:creationId xmlns:a16="http://schemas.microsoft.com/office/drawing/2014/main" id="{08FA1C36-04A2-D69B-EAF2-BF8FEB70356F}"/>
              </a:ext>
            </a:extLst>
          </p:cNvPr>
          <p:cNvSpPr>
            <a:spLocks noGrp="1"/>
          </p:cNvSpPr>
          <p:nvPr>
            <p:ph type="title"/>
          </p:nvPr>
        </p:nvSpPr>
        <p:spPr>
          <a:xfrm>
            <a:off x="5957888" y="571500"/>
            <a:ext cx="3043237" cy="1066800"/>
          </a:xfrm>
          <a:solidFill>
            <a:schemeClr val="bg1"/>
          </a:solidFill>
        </p:spPr>
        <p:txBody>
          <a:bodyPr/>
          <a:lstStyle/>
          <a:p>
            <a:pPr eaLnBrk="1" hangingPunct="1"/>
            <a:r>
              <a:rPr lang="zh-CN" altLang="en-US"/>
              <a:t>例</a:t>
            </a:r>
            <a:r>
              <a:rPr lang="en-US" altLang="zh-CN"/>
              <a:t>10-9</a:t>
            </a:r>
            <a:r>
              <a:rPr lang="zh-CN" altLang="en-US"/>
              <a:t>（续）</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标题 1">
            <a:extLst>
              <a:ext uri="{FF2B5EF4-FFF2-40B4-BE49-F238E27FC236}">
                <a16:creationId xmlns:a16="http://schemas.microsoft.com/office/drawing/2014/main" id="{3B583240-607B-FCA0-F412-0ACFC6F33341}"/>
              </a:ext>
            </a:extLst>
          </p:cNvPr>
          <p:cNvSpPr>
            <a:spLocks noGrp="1"/>
          </p:cNvSpPr>
          <p:nvPr>
            <p:ph type="title"/>
          </p:nvPr>
        </p:nvSpPr>
        <p:spPr/>
        <p:txBody>
          <a:bodyPr/>
          <a:lstStyle/>
          <a:p>
            <a:pPr eaLnBrk="1" hangingPunct="1"/>
            <a:r>
              <a:rPr lang="zh-CN" altLang="en-US"/>
              <a:t>例</a:t>
            </a:r>
            <a:r>
              <a:rPr lang="en-US" altLang="zh-CN"/>
              <a:t>10-9</a:t>
            </a:r>
            <a:r>
              <a:rPr lang="zh-CN" altLang="en-US"/>
              <a:t>（续）</a:t>
            </a:r>
          </a:p>
        </p:txBody>
      </p:sp>
      <p:sp>
        <p:nvSpPr>
          <p:cNvPr id="3" name="内容占位符 2">
            <a:extLst>
              <a:ext uri="{FF2B5EF4-FFF2-40B4-BE49-F238E27FC236}">
                <a16:creationId xmlns:a16="http://schemas.microsoft.com/office/drawing/2014/main" id="{0A3DCADB-A89B-93D3-97F7-5F49D6C2E7EE}"/>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运行结果如下：</a:t>
            </a:r>
          </a:p>
          <a:p>
            <a:pPr marL="365760" indent="-256032" eaLnBrk="1" fontAlgn="auto" hangingPunct="1">
              <a:spcAft>
                <a:spcPts val="0"/>
              </a:spcAft>
              <a:buClr>
                <a:schemeClr val="accent3"/>
              </a:buClr>
              <a:buFont typeface="Georgia"/>
              <a:buNone/>
              <a:defRPr/>
            </a:pPr>
            <a:r>
              <a:rPr lang="en-US" dirty="0">
                <a:latin typeface="Consolas" pitchFamily="49" charset="0"/>
              </a:rPr>
              <a:t>  1 2.5 5 3.5 5 7 9 2.5 0</a:t>
            </a:r>
          </a:p>
          <a:p>
            <a:pPr marL="365760" indent="-256032" eaLnBrk="1" fontAlgn="auto" hangingPunct="1">
              <a:spcAft>
                <a:spcPts val="0"/>
              </a:spcAft>
              <a:buClr>
                <a:schemeClr val="accent3"/>
              </a:buClr>
              <a:buFont typeface="Georgia"/>
              <a:buNone/>
              <a:defRPr/>
            </a:pPr>
            <a:r>
              <a:rPr lang="en-US" dirty="0">
                <a:latin typeface="Consolas" pitchFamily="49" charset="0"/>
              </a:rPr>
              <a:t>  5 is duplicated</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2.5 is duplicated</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&lt;= medium: 1 2.5 3.5 5</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  &gt;= medium: 5 7 9</a:t>
            </a:r>
            <a:endParaRPr lang="zh-CN" altLang="en-US" dirty="0">
              <a:latin typeface="Consolas" pitchFamily="49" charset="0"/>
            </a:endParaRPr>
          </a:p>
          <a:p>
            <a:pPr marL="365760" indent="-256032" eaLnBrk="1" fontAlgn="auto" hangingPunct="1">
              <a:spcAft>
                <a:spcPts val="0"/>
              </a:spcAft>
              <a:buClr>
                <a:schemeClr val="accent3"/>
              </a:buClr>
              <a:buFont typeface="Georgia"/>
              <a:buChar char="•"/>
              <a:defRPr/>
            </a:pPr>
            <a:endParaRPr lang="zh-CN" altLang="en-US" dirty="0">
              <a:latin typeface="Consolas" pitchFamily="49" charset="0"/>
            </a:endParaRPr>
          </a:p>
        </p:txBody>
      </p:sp>
      <p:sp>
        <p:nvSpPr>
          <p:cNvPr id="59396" name="灯片编号占位符 3">
            <a:extLst>
              <a:ext uri="{FF2B5EF4-FFF2-40B4-BE49-F238E27FC236}">
                <a16:creationId xmlns:a16="http://schemas.microsoft.com/office/drawing/2014/main" id="{45B4C7FB-EE80-9E6B-045A-A730BA354DB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5E99A46-21F5-4984-8B74-3618C7C895E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9E1E374-BDA1-19E7-90CD-BF8729D30E82}"/>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10.5.2 </a:t>
            </a:r>
            <a:r>
              <a:rPr kumimoji="0" lang="zh-CN" altLang="en-US" sz="2800" dirty="0">
                <a:solidFill>
                  <a:schemeClr val="bg1"/>
                </a:solidFill>
                <a:latin typeface="+mj-lt"/>
                <a:ea typeface="+mj-ea"/>
                <a:cs typeface="+mj-cs"/>
              </a:rPr>
              <a:t>集合（</a:t>
            </a:r>
            <a:r>
              <a:rPr kumimoji="0" lang="en-US" altLang="zh-CN" sz="2800" dirty="0">
                <a:solidFill>
                  <a:schemeClr val="bg1"/>
                </a:solidFill>
                <a:latin typeface="+mj-lt"/>
                <a:ea typeface="+mj-ea"/>
                <a:cs typeface="+mj-cs"/>
              </a:rPr>
              <a:t>set</a:t>
            </a:r>
            <a:r>
              <a:rPr kumimoji="0" lang="zh-CN" altLang="en-US" sz="2800" dirty="0">
                <a:solidFill>
                  <a:schemeClr val="bg1"/>
                </a:solidFill>
                <a:latin typeface="+mj-lt"/>
                <a:ea typeface="+mj-ea"/>
                <a:cs typeface="+mj-cs"/>
              </a:rPr>
              <a:t>）</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标题 1">
            <a:extLst>
              <a:ext uri="{FF2B5EF4-FFF2-40B4-BE49-F238E27FC236}">
                <a16:creationId xmlns:a16="http://schemas.microsoft.com/office/drawing/2014/main" id="{30EB1DCD-1DBD-BD7F-F128-FE8D3941B643}"/>
              </a:ext>
            </a:extLst>
          </p:cNvPr>
          <p:cNvSpPr>
            <a:spLocks noGrp="1"/>
          </p:cNvSpPr>
          <p:nvPr>
            <p:ph type="title"/>
          </p:nvPr>
        </p:nvSpPr>
        <p:spPr/>
        <p:txBody>
          <a:bodyPr/>
          <a:lstStyle/>
          <a:p>
            <a:pPr eaLnBrk="1" hangingPunct="1"/>
            <a:r>
              <a:rPr lang="en-US" altLang="zh-CN"/>
              <a:t>10.5.3 </a:t>
            </a:r>
            <a:r>
              <a:rPr lang="zh-CN" altLang="en-US"/>
              <a:t>映射（</a:t>
            </a:r>
            <a:r>
              <a:rPr lang="en-US" altLang="zh-CN"/>
              <a:t>map</a:t>
            </a:r>
            <a:r>
              <a:rPr lang="zh-CN" altLang="en-US"/>
              <a:t>）</a:t>
            </a:r>
          </a:p>
        </p:txBody>
      </p:sp>
      <p:sp>
        <p:nvSpPr>
          <p:cNvPr id="3" name="内容占位符 2">
            <a:extLst>
              <a:ext uri="{FF2B5EF4-FFF2-40B4-BE49-F238E27FC236}">
                <a16:creationId xmlns:a16="http://schemas.microsoft.com/office/drawing/2014/main" id="{74D63206-8C7D-E0C5-1899-A7D3B919E866}"/>
              </a:ext>
            </a:extLst>
          </p:cNvPr>
          <p:cNvSpPr>
            <a:spLocks noGrp="1"/>
          </p:cNvSpPr>
          <p:nvPr>
            <p:ph idx="1"/>
          </p:nvPr>
        </p:nvSpPr>
        <p:spPr/>
        <p:txBody>
          <a:bodyPr>
            <a:normAutofit lnSpcReduction="10000"/>
          </a:bodyPr>
          <a:lstStyle/>
          <a:p>
            <a:pPr marL="365760" indent="-256032" eaLnBrk="1" fontAlgn="auto" hangingPunct="1">
              <a:spcAft>
                <a:spcPts val="0"/>
              </a:spcAft>
              <a:buClr>
                <a:schemeClr val="accent3"/>
              </a:buClr>
              <a:buFont typeface="Georgia"/>
              <a:buChar char="•"/>
              <a:defRPr/>
            </a:pPr>
            <a:r>
              <a:rPr lang="zh-CN" altLang="en-US" dirty="0"/>
              <a:t>映射与集合同属于单重关联容器，它们的主要区别在于，集合的元素类型是键本身，而映射的元素类型是由键和附加数据所构成的二元组。</a:t>
            </a:r>
            <a:endParaRPr lang="en-US" altLang="zh-CN" dirty="0"/>
          </a:p>
          <a:p>
            <a:pPr marL="365760" indent="-256032" eaLnBrk="1" fontAlgn="auto" hangingPunct="1">
              <a:spcAft>
                <a:spcPts val="0"/>
              </a:spcAft>
              <a:buClr>
                <a:schemeClr val="accent3"/>
              </a:buClr>
              <a:buFont typeface="Georgia"/>
              <a:buChar char="•"/>
              <a:defRPr/>
            </a:pPr>
            <a:endParaRPr lang="en-US" altLang="zh-CN" dirty="0"/>
          </a:p>
          <a:p>
            <a:pPr marL="365760" indent="-256032" eaLnBrk="1" fontAlgn="auto" hangingPunct="1">
              <a:spcAft>
                <a:spcPts val="0"/>
              </a:spcAft>
              <a:buClr>
                <a:schemeClr val="accent3"/>
              </a:buClr>
              <a:buFont typeface="Georgia"/>
              <a:buChar char="•"/>
              <a:defRPr/>
            </a:pPr>
            <a:r>
              <a:rPr lang="zh-CN" altLang="en-US" dirty="0"/>
              <a:t>在集合中按照键查找一个元素时，一般只是用来确定这个元素是否存在，而在映射中按照键查找一个元素时，除了能确定它的存在性外，还可以得到相应的附加数据。</a:t>
            </a:r>
            <a:endParaRPr lang="en-US" altLang="zh-CN" dirty="0"/>
          </a:p>
          <a:p>
            <a:pPr marL="365760" indent="-256032" eaLnBrk="1" fontAlgn="auto" hangingPunct="1">
              <a:spcAft>
                <a:spcPts val="0"/>
              </a:spcAft>
              <a:buClr>
                <a:schemeClr val="accent3"/>
              </a:buClr>
              <a:buFont typeface="Georgia"/>
              <a:buChar char="•"/>
              <a:defRPr/>
            </a:pPr>
            <a:endParaRPr lang="en-US" altLang="zh-CN" dirty="0"/>
          </a:p>
          <a:p>
            <a:pPr marL="365760" indent="-256032" eaLnBrk="1" fontAlgn="auto" hangingPunct="1">
              <a:spcAft>
                <a:spcPts val="0"/>
              </a:spcAft>
              <a:buClr>
                <a:schemeClr val="accent3"/>
              </a:buClr>
              <a:buFont typeface="Georgia"/>
              <a:buChar char="•"/>
              <a:defRPr/>
            </a:pPr>
            <a:r>
              <a:rPr lang="zh-CN" altLang="en-US" dirty="0"/>
              <a:t>例</a:t>
            </a:r>
            <a:r>
              <a:rPr lang="en-US" dirty="0"/>
              <a:t>10-10 </a:t>
            </a:r>
            <a:r>
              <a:rPr lang="zh-CN" altLang="en-US" dirty="0"/>
              <a:t>有五门课程，每门都有相应学分，从中选择三门，输出学分总和</a:t>
            </a:r>
          </a:p>
        </p:txBody>
      </p:sp>
      <p:sp>
        <p:nvSpPr>
          <p:cNvPr id="60420" name="灯片编号占位符 3">
            <a:extLst>
              <a:ext uri="{FF2B5EF4-FFF2-40B4-BE49-F238E27FC236}">
                <a16:creationId xmlns:a16="http://schemas.microsoft.com/office/drawing/2014/main" id="{983395D5-A2E6-1C8D-46BD-580F770DFE3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0FA72A2-5E8D-4D59-973C-5366F9071D4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403A2D7-E611-7CC7-E1CF-7F49EF878ED8}"/>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a:extLst>
              <a:ext uri="{FF2B5EF4-FFF2-40B4-BE49-F238E27FC236}">
                <a16:creationId xmlns:a16="http://schemas.microsoft.com/office/drawing/2014/main" id="{787EA459-65D0-A6D0-8572-E05140E6F73F}"/>
              </a:ext>
            </a:extLst>
          </p:cNvPr>
          <p:cNvSpPr>
            <a:spLocks noGrp="1"/>
          </p:cNvSpPr>
          <p:nvPr>
            <p:ph idx="1"/>
          </p:nvPr>
        </p:nvSpPr>
        <p:spPr>
          <a:xfrm>
            <a:off x="142875" y="500063"/>
            <a:ext cx="8858250" cy="6072187"/>
          </a:xfrm>
          <a:solidFill>
            <a:srgbClr val="85FFFF"/>
          </a:solidFill>
        </p:spPr>
        <p:txBody>
          <a:bodyPr/>
          <a:lstStyle/>
          <a:p>
            <a:pPr eaLnBrk="1" hangingPunct="1">
              <a:lnSpc>
                <a:spcPct val="80000"/>
              </a:lnSpc>
              <a:buFont typeface="Georgia" panose="02040502050405020303" pitchFamily="18" charset="0"/>
              <a:buNone/>
            </a:pPr>
            <a:r>
              <a:rPr lang="en-US" altLang="zh-CN" sz="1600">
                <a:latin typeface="Consolas" panose="020B0609020204030204" pitchFamily="49" charset="0"/>
              </a:rPr>
              <a:t>//10_10.cpp, </a:t>
            </a:r>
            <a:r>
              <a:rPr lang="zh-CN" altLang="en-US" sz="1600">
                <a:latin typeface="Consolas" panose="020B0609020204030204" pitchFamily="49" charset="0"/>
              </a:rPr>
              <a:t>头部分省略</a:t>
            </a:r>
            <a:endParaRPr lang="en-US" altLang="zh-CN" sz="1600">
              <a:latin typeface="Consolas" panose="020B0609020204030204" pitchFamily="49" charset="0"/>
            </a:endParaRPr>
          </a:p>
          <a:p>
            <a:pPr eaLnBrk="1" hangingPunct="1">
              <a:lnSpc>
                <a:spcPct val="80000"/>
              </a:lnSpc>
              <a:buFont typeface="Georgia" panose="02040502050405020303" pitchFamily="18" charset="0"/>
              <a:buNone/>
            </a:pPr>
            <a:r>
              <a:rPr lang="en-US" altLang="zh-CN" sz="16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600">
                <a:latin typeface="Consolas" panose="020B0609020204030204" pitchFamily="49" charset="0"/>
              </a:rPr>
              <a:t>	map&lt;string, int&gt; courses;</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将课程信息插入</a:t>
            </a:r>
            <a:r>
              <a:rPr lang="en-US" altLang="zh-CN" sz="1600">
                <a:latin typeface="Consolas" panose="020B0609020204030204" pitchFamily="49" charset="0"/>
              </a:rPr>
              <a:t>courses</a:t>
            </a:r>
            <a:r>
              <a:rPr lang="zh-CN" altLang="en-US" sz="1600">
                <a:latin typeface="Consolas" panose="020B0609020204030204" pitchFamily="49" charset="0"/>
              </a:rPr>
              <a:t>映射中</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courses.</a:t>
            </a:r>
            <a:r>
              <a:rPr lang="en-US" altLang="zh-CN" sz="1600">
                <a:solidFill>
                  <a:srgbClr val="C00000"/>
                </a:solidFill>
                <a:latin typeface="Consolas" panose="020B0609020204030204" pitchFamily="49" charset="0"/>
              </a:rPr>
              <a:t>insert</a:t>
            </a:r>
            <a:r>
              <a:rPr lang="en-US" altLang="zh-CN" sz="1600">
                <a:latin typeface="Consolas" panose="020B0609020204030204" pitchFamily="49" charset="0"/>
              </a:rPr>
              <a:t>(</a:t>
            </a:r>
            <a:r>
              <a:rPr lang="en-US" altLang="zh-CN" sz="1600">
                <a:solidFill>
                  <a:srgbClr val="C00000"/>
                </a:solidFill>
                <a:latin typeface="Consolas" panose="020B0609020204030204" pitchFamily="49" charset="0"/>
              </a:rPr>
              <a:t>make_pair</a:t>
            </a:r>
            <a:r>
              <a:rPr lang="en-US" altLang="zh-CN" sz="1600">
                <a:latin typeface="Consolas" panose="020B0609020204030204" pitchFamily="49" charset="0"/>
              </a:rPr>
              <a:t>("CSAPP", 3));</a:t>
            </a:r>
          </a:p>
          <a:p>
            <a:pPr eaLnBrk="1" hangingPunct="1">
              <a:lnSpc>
                <a:spcPct val="80000"/>
              </a:lnSpc>
              <a:buFont typeface="Georgia" panose="02040502050405020303" pitchFamily="18" charset="0"/>
              <a:buNone/>
            </a:pPr>
            <a:r>
              <a:rPr lang="en-US" altLang="zh-CN" sz="1600">
                <a:latin typeface="Consolas" panose="020B0609020204030204" pitchFamily="49" charset="0"/>
              </a:rPr>
              <a:t>	courses.insert(make_pair("C++", 2));</a:t>
            </a:r>
          </a:p>
          <a:p>
            <a:pPr eaLnBrk="1" hangingPunct="1">
              <a:lnSpc>
                <a:spcPct val="80000"/>
              </a:lnSpc>
              <a:buFont typeface="Georgia" panose="02040502050405020303" pitchFamily="18" charset="0"/>
              <a:buNone/>
            </a:pPr>
            <a:r>
              <a:rPr lang="en-US" altLang="zh-CN" sz="1600">
                <a:latin typeface="Consolas" panose="020B0609020204030204" pitchFamily="49" charset="0"/>
              </a:rPr>
              <a:t>	courses.insert(make_pair("CSARCH", 4));</a:t>
            </a:r>
          </a:p>
          <a:p>
            <a:pPr eaLnBrk="1" hangingPunct="1">
              <a:lnSpc>
                <a:spcPct val="80000"/>
              </a:lnSpc>
              <a:buFont typeface="Georgia" panose="02040502050405020303" pitchFamily="18" charset="0"/>
              <a:buNone/>
            </a:pPr>
            <a:r>
              <a:rPr lang="en-US" altLang="zh-CN" sz="1600">
                <a:latin typeface="Consolas" panose="020B0609020204030204" pitchFamily="49" charset="0"/>
              </a:rPr>
              <a:t>	courses.insert(make_pair("COMPILER", 4));</a:t>
            </a:r>
          </a:p>
          <a:p>
            <a:pPr eaLnBrk="1" hangingPunct="1">
              <a:lnSpc>
                <a:spcPct val="80000"/>
              </a:lnSpc>
              <a:buFont typeface="Georgia" panose="02040502050405020303" pitchFamily="18" charset="0"/>
              <a:buNone/>
            </a:pPr>
            <a:r>
              <a:rPr lang="en-US" altLang="zh-CN" sz="1600">
                <a:latin typeface="Consolas" panose="020B0609020204030204" pitchFamily="49" charset="0"/>
              </a:rPr>
              <a:t>	courses.insert(make_pair("OS", 5));</a:t>
            </a:r>
          </a:p>
          <a:p>
            <a:pPr eaLnBrk="1" hangingPunct="1">
              <a:lnSpc>
                <a:spcPct val="80000"/>
              </a:lnSpc>
              <a:buFont typeface="Georgia" panose="02040502050405020303" pitchFamily="18" charset="0"/>
              <a:buNone/>
            </a:pPr>
            <a:r>
              <a:rPr lang="en-US" altLang="zh-CN" sz="1600">
                <a:latin typeface="Consolas" panose="020B0609020204030204" pitchFamily="49" charset="0"/>
              </a:rPr>
              <a:t>	int n = 3;		//</a:t>
            </a:r>
            <a:r>
              <a:rPr lang="zh-CN" altLang="en-US" sz="1600">
                <a:latin typeface="Consolas" panose="020B0609020204030204" pitchFamily="49" charset="0"/>
              </a:rPr>
              <a:t>剩下的可选次数</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sum = 0;	//</a:t>
            </a:r>
            <a:r>
              <a:rPr lang="zh-CN" altLang="en-US" sz="1600">
                <a:latin typeface="Consolas" panose="020B0609020204030204" pitchFamily="49" charset="0"/>
              </a:rPr>
              <a:t>学分总和</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while (n &gt; 0) {</a:t>
            </a:r>
          </a:p>
          <a:p>
            <a:pPr eaLnBrk="1" hangingPunct="1">
              <a:lnSpc>
                <a:spcPct val="80000"/>
              </a:lnSpc>
              <a:buFont typeface="Georgia" panose="02040502050405020303" pitchFamily="18" charset="0"/>
              <a:buNone/>
            </a:pPr>
            <a:r>
              <a:rPr lang="en-US" altLang="zh-CN" sz="1600">
                <a:latin typeface="Consolas" panose="020B0609020204030204" pitchFamily="49" charset="0"/>
              </a:rPr>
              <a:t>		string name;</a:t>
            </a:r>
          </a:p>
          <a:p>
            <a:pPr eaLnBrk="1" hangingPunct="1">
              <a:lnSpc>
                <a:spcPct val="80000"/>
              </a:lnSpc>
              <a:buFont typeface="Georgia" panose="02040502050405020303" pitchFamily="18" charset="0"/>
              <a:buNone/>
            </a:pPr>
            <a:r>
              <a:rPr lang="en-US" altLang="zh-CN" sz="1600">
                <a:latin typeface="Consolas" panose="020B0609020204030204" pitchFamily="49" charset="0"/>
              </a:rPr>
              <a:t>		cin &gt;&gt; name;	//</a:t>
            </a:r>
            <a:r>
              <a:rPr lang="zh-CN" altLang="en-US" sz="1600">
                <a:latin typeface="Consolas" panose="020B0609020204030204" pitchFamily="49" charset="0"/>
              </a:rPr>
              <a:t>输入课程名称</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map&lt;string, int&gt;::iterator iter = courses.</a:t>
            </a:r>
            <a:r>
              <a:rPr lang="en-US" altLang="zh-CN" sz="1600">
                <a:solidFill>
                  <a:srgbClr val="C00000"/>
                </a:solidFill>
                <a:latin typeface="Consolas" panose="020B0609020204030204" pitchFamily="49" charset="0"/>
              </a:rPr>
              <a:t>find</a:t>
            </a:r>
            <a:r>
              <a:rPr lang="en-US" altLang="zh-CN" sz="1600">
                <a:latin typeface="Consolas" panose="020B0609020204030204" pitchFamily="49" charset="0"/>
              </a:rPr>
              <a:t>(name);//</a:t>
            </a:r>
            <a:r>
              <a:rPr lang="zh-CN" altLang="en-US" sz="1600">
                <a:latin typeface="Consolas" panose="020B0609020204030204" pitchFamily="49" charset="0"/>
              </a:rPr>
              <a:t>查找课程</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if (iter == courses.end()) {	//</a:t>
            </a:r>
            <a:r>
              <a:rPr lang="zh-CN" altLang="en-US" sz="1600">
                <a:latin typeface="Consolas" panose="020B0609020204030204" pitchFamily="49" charset="0"/>
              </a:rPr>
              <a:t>判断是否找到</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cout &lt;&lt; name &lt;&lt; " is not available" &lt;&lt; endl;</a:t>
            </a:r>
          </a:p>
          <a:p>
            <a:pPr eaLnBrk="1" hangingPunct="1">
              <a:lnSpc>
                <a:spcPct val="80000"/>
              </a:lnSpc>
              <a:buFont typeface="Georgia" panose="02040502050405020303" pitchFamily="18" charset="0"/>
              <a:buNone/>
            </a:pPr>
            <a:r>
              <a:rPr lang="en-US" altLang="zh-CN" sz="1600">
                <a:latin typeface="Consolas" panose="020B0609020204030204" pitchFamily="49" charset="0"/>
              </a:rPr>
              <a:t>		} else {</a:t>
            </a:r>
          </a:p>
          <a:p>
            <a:pPr eaLnBrk="1" hangingPunct="1">
              <a:lnSpc>
                <a:spcPct val="80000"/>
              </a:lnSpc>
              <a:buFont typeface="Georgia" panose="02040502050405020303" pitchFamily="18" charset="0"/>
              <a:buNone/>
            </a:pPr>
            <a:r>
              <a:rPr lang="en-US" altLang="zh-CN" sz="1600">
                <a:latin typeface="Consolas" panose="020B0609020204030204" pitchFamily="49" charset="0"/>
              </a:rPr>
              <a:t>			sum += iter-&gt;second;	//</a:t>
            </a:r>
            <a:r>
              <a:rPr lang="zh-CN" altLang="en-US" sz="1600">
                <a:latin typeface="Consolas" panose="020B0609020204030204" pitchFamily="49" charset="0"/>
              </a:rPr>
              <a:t>累加学分</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courses.</a:t>
            </a:r>
            <a:r>
              <a:rPr lang="en-US" altLang="zh-CN" sz="1600">
                <a:solidFill>
                  <a:srgbClr val="C00000"/>
                </a:solidFill>
                <a:latin typeface="Consolas" panose="020B0609020204030204" pitchFamily="49" charset="0"/>
              </a:rPr>
              <a:t>erase</a:t>
            </a:r>
            <a:r>
              <a:rPr lang="en-US" altLang="zh-CN" sz="1600">
                <a:latin typeface="Consolas" panose="020B0609020204030204" pitchFamily="49" charset="0"/>
              </a:rPr>
              <a:t>(iter);	//</a:t>
            </a:r>
            <a:r>
              <a:rPr lang="zh-CN" altLang="en-US" sz="1600">
                <a:latin typeface="Consolas" panose="020B0609020204030204" pitchFamily="49" charset="0"/>
              </a:rPr>
              <a:t>将刚选过的课程从映射中删除</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n--;</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p>
          <a:p>
            <a:pPr eaLnBrk="1" hangingPunct="1">
              <a:lnSpc>
                <a:spcPct val="80000"/>
              </a:lnSpc>
              <a:buFont typeface="Georgia" panose="02040502050405020303" pitchFamily="18" charset="0"/>
              <a:buNone/>
            </a:pPr>
            <a:r>
              <a:rPr lang="en-US" altLang="zh-CN" sz="1600">
                <a:latin typeface="Consolas" panose="020B0609020204030204" pitchFamily="49" charset="0"/>
              </a:rPr>
              <a:t>	}</a:t>
            </a:r>
          </a:p>
          <a:p>
            <a:pPr eaLnBrk="1" hangingPunct="1">
              <a:lnSpc>
                <a:spcPct val="80000"/>
              </a:lnSpc>
              <a:buFont typeface="Georgia" panose="02040502050405020303" pitchFamily="18" charset="0"/>
              <a:buNone/>
            </a:pPr>
            <a:r>
              <a:rPr lang="en-US" altLang="zh-CN" sz="1600">
                <a:latin typeface="Consolas" panose="020B0609020204030204" pitchFamily="49" charset="0"/>
              </a:rPr>
              <a:t>	cout &lt;&lt; "Total credit: " &lt;&lt; sum &lt;&lt; endl;	//</a:t>
            </a:r>
            <a:r>
              <a:rPr lang="zh-CN" altLang="en-US" sz="1600">
                <a:latin typeface="Consolas" panose="020B0609020204030204" pitchFamily="49" charset="0"/>
              </a:rPr>
              <a:t>输出总学分</a:t>
            </a:r>
          </a:p>
          <a:p>
            <a:pPr eaLnBrk="1" hangingPunct="1">
              <a:lnSpc>
                <a:spcPct val="8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return 0;</a:t>
            </a:r>
          </a:p>
          <a:p>
            <a:pPr eaLnBrk="1" hangingPunct="1">
              <a:lnSpc>
                <a:spcPct val="80000"/>
              </a:lnSpc>
              <a:buFont typeface="Georgia" panose="02040502050405020303" pitchFamily="18" charset="0"/>
              <a:buNone/>
            </a:pPr>
            <a:r>
              <a:rPr lang="en-US" altLang="zh-CN" sz="1600">
                <a:latin typeface="Consolas" panose="020B0609020204030204" pitchFamily="49" charset="0"/>
              </a:rPr>
              <a:t>}</a:t>
            </a:r>
          </a:p>
        </p:txBody>
      </p:sp>
      <p:sp>
        <p:nvSpPr>
          <p:cNvPr id="61443" name="灯片编号占位符 3">
            <a:extLst>
              <a:ext uri="{FF2B5EF4-FFF2-40B4-BE49-F238E27FC236}">
                <a16:creationId xmlns:a16="http://schemas.microsoft.com/office/drawing/2014/main" id="{50DED838-00E3-77F3-802F-950123DB72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52F910B-D57A-4D61-B734-2C741474FDC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CAD211F-8AE3-124B-2143-64167FCAB950}"/>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10.5.3 </a:t>
            </a:r>
            <a:r>
              <a:rPr kumimoji="0" lang="zh-CN" altLang="en-US" sz="2800" dirty="0">
                <a:solidFill>
                  <a:schemeClr val="bg1"/>
                </a:solidFill>
                <a:latin typeface="+mj-lt"/>
                <a:ea typeface="+mj-ea"/>
                <a:cs typeface="+mj-cs"/>
              </a:rPr>
              <a:t>映射（</a:t>
            </a:r>
            <a:r>
              <a:rPr kumimoji="0" lang="en-US" altLang="zh-CN" sz="2800" dirty="0">
                <a:solidFill>
                  <a:schemeClr val="bg1"/>
                </a:solidFill>
                <a:latin typeface="+mj-lt"/>
                <a:ea typeface="+mj-ea"/>
                <a:cs typeface="+mj-cs"/>
              </a:rPr>
              <a:t>map</a:t>
            </a:r>
            <a:r>
              <a:rPr kumimoji="0" lang="zh-CN" altLang="en-US" sz="2800" dirty="0">
                <a:solidFill>
                  <a:schemeClr val="bg1"/>
                </a:solidFill>
                <a:latin typeface="+mj-lt"/>
                <a:ea typeface="+mj-ea"/>
                <a:cs typeface="+mj-cs"/>
              </a:rPr>
              <a:t>）</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
        <p:nvSpPr>
          <p:cNvPr id="61445" name="标题 1">
            <a:extLst>
              <a:ext uri="{FF2B5EF4-FFF2-40B4-BE49-F238E27FC236}">
                <a16:creationId xmlns:a16="http://schemas.microsoft.com/office/drawing/2014/main" id="{34FEF9B4-9FB2-1704-484A-9DE8FE8F5BEC}"/>
              </a:ext>
            </a:extLst>
          </p:cNvPr>
          <p:cNvSpPr>
            <a:spLocks noGrp="1"/>
          </p:cNvSpPr>
          <p:nvPr>
            <p:ph type="title"/>
          </p:nvPr>
        </p:nvSpPr>
        <p:spPr>
          <a:xfrm>
            <a:off x="5886450" y="500063"/>
            <a:ext cx="3257550" cy="1066800"/>
          </a:xfrm>
          <a:solidFill>
            <a:schemeClr val="bg1"/>
          </a:solidFill>
        </p:spPr>
        <p:txBody>
          <a:bodyPr/>
          <a:lstStyle/>
          <a:p>
            <a:pPr eaLnBrk="1" hangingPunct="1"/>
            <a:r>
              <a:rPr lang="zh-CN" altLang="en-US"/>
              <a:t>例</a:t>
            </a:r>
            <a:r>
              <a:rPr lang="en-US" altLang="zh-CN"/>
              <a:t>10-10</a:t>
            </a:r>
            <a:r>
              <a:rPr lang="zh-CN" altLang="en-US"/>
              <a:t>（续）</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标题 1">
            <a:extLst>
              <a:ext uri="{FF2B5EF4-FFF2-40B4-BE49-F238E27FC236}">
                <a16:creationId xmlns:a16="http://schemas.microsoft.com/office/drawing/2014/main" id="{1D6D14BF-C30B-3C87-43B0-5AF51DECAD9B}"/>
              </a:ext>
            </a:extLst>
          </p:cNvPr>
          <p:cNvSpPr>
            <a:spLocks noGrp="1"/>
          </p:cNvSpPr>
          <p:nvPr>
            <p:ph type="title"/>
          </p:nvPr>
        </p:nvSpPr>
        <p:spPr/>
        <p:txBody>
          <a:bodyPr/>
          <a:lstStyle/>
          <a:p>
            <a:pPr eaLnBrk="1" hangingPunct="1"/>
            <a:r>
              <a:rPr lang="zh-CN" altLang="en-US"/>
              <a:t>例</a:t>
            </a:r>
            <a:r>
              <a:rPr lang="en-US" altLang="zh-CN"/>
              <a:t>10-10</a:t>
            </a:r>
            <a:r>
              <a:rPr lang="zh-CN" altLang="en-US"/>
              <a:t>（续）</a:t>
            </a:r>
          </a:p>
        </p:txBody>
      </p:sp>
      <p:sp>
        <p:nvSpPr>
          <p:cNvPr id="3" name="内容占位符 2">
            <a:extLst>
              <a:ext uri="{FF2B5EF4-FFF2-40B4-BE49-F238E27FC236}">
                <a16:creationId xmlns:a16="http://schemas.microsoft.com/office/drawing/2014/main" id="{FFA4139D-74CA-F281-9622-1FFD519348D3}"/>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运行结果如下：</a:t>
            </a:r>
          </a:p>
          <a:p>
            <a:pPr marL="365760" indent="-256032" eaLnBrk="1" fontAlgn="auto" hangingPunct="1">
              <a:spcAft>
                <a:spcPts val="0"/>
              </a:spcAft>
              <a:buClr>
                <a:schemeClr val="accent3"/>
              </a:buClr>
              <a:buFont typeface="Georgia"/>
              <a:buNone/>
              <a:defRPr/>
            </a:pPr>
            <a:r>
              <a:rPr lang="en-US" u="sng" dirty="0">
                <a:latin typeface="Consolas" pitchFamily="49" charset="0"/>
              </a:rPr>
              <a:t>C++</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u="sng" dirty="0">
                <a:latin typeface="Consolas" pitchFamily="49" charset="0"/>
              </a:rPr>
              <a:t>COMPILER</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u="sng" dirty="0">
                <a:latin typeface="Consolas" pitchFamily="49" charset="0"/>
              </a:rPr>
              <a:t>C++</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C++ is not available</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u="sng" dirty="0">
                <a:latin typeface="Consolas" pitchFamily="49" charset="0"/>
              </a:rPr>
              <a:t>CSAPP</a:t>
            </a:r>
            <a:endParaRPr lang="zh-CN" altLang="en-US" dirty="0">
              <a:latin typeface="Consolas" pitchFamily="49" charset="0"/>
            </a:endParaRPr>
          </a:p>
          <a:p>
            <a:pPr marL="365760" indent="-256032" eaLnBrk="1" fontAlgn="auto" hangingPunct="1">
              <a:spcAft>
                <a:spcPts val="0"/>
              </a:spcAft>
              <a:buClr>
                <a:schemeClr val="accent3"/>
              </a:buClr>
              <a:buFont typeface="Georgia"/>
              <a:buNone/>
              <a:defRPr/>
            </a:pPr>
            <a:r>
              <a:rPr lang="en-US" dirty="0">
                <a:latin typeface="Consolas" pitchFamily="49" charset="0"/>
              </a:rPr>
              <a:t>Total credit: 9</a:t>
            </a:r>
            <a:endParaRPr lang="zh-CN" altLang="en-US" dirty="0">
              <a:latin typeface="Consolas" pitchFamily="49" charset="0"/>
            </a:endParaRPr>
          </a:p>
          <a:p>
            <a:pPr marL="365760" indent="-256032" eaLnBrk="1" fontAlgn="auto" hangingPunct="1">
              <a:spcAft>
                <a:spcPts val="0"/>
              </a:spcAft>
              <a:buClr>
                <a:schemeClr val="accent3"/>
              </a:buClr>
              <a:buFont typeface="Georgia"/>
              <a:buChar char="•"/>
              <a:defRPr/>
            </a:pPr>
            <a:endParaRPr lang="zh-CN" altLang="en-US" dirty="0">
              <a:latin typeface="Consolas" pitchFamily="49" charset="0"/>
            </a:endParaRPr>
          </a:p>
        </p:txBody>
      </p:sp>
      <p:sp>
        <p:nvSpPr>
          <p:cNvPr id="62468" name="灯片编号占位符 3">
            <a:extLst>
              <a:ext uri="{FF2B5EF4-FFF2-40B4-BE49-F238E27FC236}">
                <a16:creationId xmlns:a16="http://schemas.microsoft.com/office/drawing/2014/main" id="{8996742C-7523-CF92-54A6-F3B244C7BA2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D2E264B-5B3D-476C-AB08-D0E7282B5C0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C58ABEE-2A7D-0491-587E-1AAF4CC8CAF1}"/>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10.5.3 </a:t>
            </a:r>
            <a:r>
              <a:rPr kumimoji="0" lang="zh-CN" altLang="en-US" sz="2800" dirty="0">
                <a:solidFill>
                  <a:schemeClr val="bg1"/>
                </a:solidFill>
                <a:latin typeface="+mj-lt"/>
                <a:ea typeface="+mj-ea"/>
                <a:cs typeface="+mj-cs"/>
              </a:rPr>
              <a:t>映射（</a:t>
            </a:r>
            <a:r>
              <a:rPr kumimoji="0" lang="en-US" altLang="zh-CN" sz="2800" dirty="0">
                <a:solidFill>
                  <a:schemeClr val="bg1"/>
                </a:solidFill>
                <a:latin typeface="+mj-lt"/>
                <a:ea typeface="+mj-ea"/>
                <a:cs typeface="+mj-cs"/>
              </a:rPr>
              <a:t>map</a:t>
            </a:r>
            <a:r>
              <a:rPr kumimoji="0" lang="zh-CN" altLang="en-US" sz="2800" dirty="0">
                <a:solidFill>
                  <a:schemeClr val="bg1"/>
                </a:solidFill>
                <a:latin typeface="+mj-lt"/>
                <a:ea typeface="+mj-ea"/>
                <a:cs typeface="+mj-cs"/>
              </a:rPr>
              <a:t>）</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标题 1">
            <a:extLst>
              <a:ext uri="{FF2B5EF4-FFF2-40B4-BE49-F238E27FC236}">
                <a16:creationId xmlns:a16="http://schemas.microsoft.com/office/drawing/2014/main" id="{9EE2805B-366A-01AA-1EB8-90D82757E37F}"/>
              </a:ext>
            </a:extLst>
          </p:cNvPr>
          <p:cNvSpPr>
            <a:spLocks noGrp="1"/>
          </p:cNvSpPr>
          <p:nvPr>
            <p:ph type="title"/>
          </p:nvPr>
        </p:nvSpPr>
        <p:spPr/>
        <p:txBody>
          <a:bodyPr/>
          <a:lstStyle/>
          <a:p>
            <a:pPr eaLnBrk="1" hangingPunct="1"/>
            <a:r>
              <a:rPr lang="zh-CN" altLang="en-US" sz="3400"/>
              <a:t>例</a:t>
            </a:r>
            <a:r>
              <a:rPr lang="en-US" altLang="zh-CN" sz="3400"/>
              <a:t>10-11</a:t>
            </a:r>
            <a:r>
              <a:rPr lang="zh-CN" altLang="en-US" sz="3400"/>
              <a:t>统计一句话中每个字母出现的次数</a:t>
            </a:r>
          </a:p>
        </p:txBody>
      </p:sp>
      <p:sp>
        <p:nvSpPr>
          <p:cNvPr id="3" name="内容占位符 2">
            <a:extLst>
              <a:ext uri="{FF2B5EF4-FFF2-40B4-BE49-F238E27FC236}">
                <a16:creationId xmlns:a16="http://schemas.microsoft.com/office/drawing/2014/main" id="{B7E319B6-6F4C-C639-FD34-07531CE89E5E}"/>
              </a:ext>
            </a:extLst>
          </p:cNvPr>
          <p:cNvSpPr>
            <a:spLocks noGrp="1"/>
          </p:cNvSpPr>
          <p:nvPr>
            <p:ph idx="1"/>
          </p:nvPr>
        </p:nvSpPr>
        <p:spPr>
          <a:xfrm>
            <a:off x="500063" y="1428750"/>
            <a:ext cx="8472487" cy="5214938"/>
          </a:xfrm>
          <a:solidFill>
            <a:srgbClr val="85FFFF"/>
          </a:solid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 10_11.cpp, </a:t>
            </a:r>
            <a:r>
              <a:rPr lang="zh-CN" altLang="en-US" dirty="0">
                <a:latin typeface="Consolas" pitchFamily="49" charset="0"/>
              </a:rPr>
              <a:t>头部分省略</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map&lt;char, </a:t>
            </a:r>
            <a:r>
              <a:rPr lang="en-US" altLang="zh-CN" dirty="0" err="1">
                <a:latin typeface="Consolas" pitchFamily="49" charset="0"/>
              </a:rPr>
              <a:t>int</a:t>
            </a:r>
            <a:r>
              <a:rPr lang="en-US" altLang="zh-CN" dirty="0">
                <a:latin typeface="Consolas" pitchFamily="49" charset="0"/>
              </a:rPr>
              <a:t>&gt; s;	//</a:t>
            </a:r>
            <a:r>
              <a:rPr lang="zh-CN" altLang="en-US" dirty="0">
                <a:latin typeface="Consolas" pitchFamily="49" charset="0"/>
              </a:rPr>
              <a:t>用来存储字母出现次数的映射</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char c;		//</a:t>
            </a:r>
            <a:r>
              <a:rPr lang="zh-CN" altLang="en-US" dirty="0">
                <a:latin typeface="Consolas" pitchFamily="49" charset="0"/>
              </a:rPr>
              <a:t>存储输入字符</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do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cin &gt;&gt; c;			//</a:t>
            </a:r>
            <a:r>
              <a:rPr lang="zh-CN" altLang="en-US" dirty="0">
                <a:latin typeface="Consolas" pitchFamily="49" charset="0"/>
              </a:rPr>
              <a:t>输入下一个字符</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if (</a:t>
            </a:r>
            <a:r>
              <a:rPr lang="en-US" altLang="zh-CN" dirty="0" err="1">
                <a:latin typeface="Consolas" pitchFamily="49" charset="0"/>
              </a:rPr>
              <a:t>isalpha</a:t>
            </a:r>
            <a:r>
              <a:rPr lang="en-US" altLang="zh-CN" dirty="0">
                <a:latin typeface="Consolas" pitchFamily="49" charset="0"/>
              </a:rPr>
              <a:t>(c)) {	//</a:t>
            </a:r>
            <a:r>
              <a:rPr lang="zh-CN" altLang="en-US" dirty="0">
                <a:latin typeface="Consolas" pitchFamily="49" charset="0"/>
              </a:rPr>
              <a:t>判断是否是字母</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 = </a:t>
            </a:r>
            <a:r>
              <a:rPr lang="en-US" altLang="zh-CN" dirty="0" err="1">
                <a:latin typeface="Consolas" pitchFamily="49" charset="0"/>
              </a:rPr>
              <a:t>tolower</a:t>
            </a:r>
            <a:r>
              <a:rPr lang="en-US" altLang="zh-CN" dirty="0">
                <a:latin typeface="Consolas" pitchFamily="49" charset="0"/>
              </a:rPr>
              <a:t>(c);	//</a:t>
            </a:r>
            <a:r>
              <a:rPr lang="zh-CN" altLang="en-US" dirty="0">
                <a:latin typeface="Consolas" pitchFamily="49" charset="0"/>
              </a:rPr>
              <a:t>将字母转换为小写</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solidFill>
                  <a:srgbClr val="C00000"/>
                </a:solidFill>
                <a:latin typeface="Consolas" pitchFamily="49" charset="0"/>
              </a:rPr>
              <a:t>s[c]++;</a:t>
            </a:r>
            <a:r>
              <a:rPr lang="en-US" altLang="zh-CN" dirty="0">
                <a:latin typeface="Consolas" pitchFamily="49" charset="0"/>
              </a:rPr>
              <a:t>			//</a:t>
            </a:r>
            <a:r>
              <a:rPr lang="zh-CN" altLang="en-US" dirty="0">
                <a:latin typeface="Consolas" pitchFamily="49" charset="0"/>
              </a:rPr>
              <a:t>将该字母的出现频率加</a:t>
            </a:r>
            <a:r>
              <a:rPr lang="en-US" altLang="zh-CN" dirty="0">
                <a:latin typeface="Consolas" pitchFamily="49" charset="0"/>
              </a:rPr>
              <a:t>1</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 while (c != '.');		//</a:t>
            </a:r>
            <a:r>
              <a:rPr lang="zh-CN" altLang="en-US" dirty="0">
                <a:latin typeface="Consolas" pitchFamily="49" charset="0"/>
              </a:rPr>
              <a:t>碰到“</a:t>
            </a:r>
            <a:r>
              <a:rPr lang="en-US" altLang="zh-CN" dirty="0">
                <a:latin typeface="Consolas" pitchFamily="49" charset="0"/>
              </a:rPr>
              <a:t>.”</a:t>
            </a:r>
            <a:r>
              <a:rPr lang="zh-CN" altLang="en-US" dirty="0">
                <a:latin typeface="Consolas" pitchFamily="49" charset="0"/>
              </a:rPr>
              <a:t>则结束输入</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输出每个字母出现次数</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for (map&lt;char, int&gt;::iterator iter = s.begin(); iter != s.end(); ++iter)</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a:t>
            </a:r>
            <a:r>
              <a:rPr lang="en-US" altLang="zh-CN" dirty="0" err="1">
                <a:latin typeface="Consolas" pitchFamily="49" charset="0"/>
              </a:rPr>
              <a:t>iter</a:t>
            </a:r>
            <a:r>
              <a:rPr lang="en-US" altLang="zh-CN" dirty="0">
                <a:latin typeface="Consolas" pitchFamily="49" charset="0"/>
              </a:rPr>
              <a:t>-&gt;first &lt;&lt; " " &lt;&lt; </a:t>
            </a:r>
            <a:r>
              <a:rPr lang="en-US" altLang="zh-CN" dirty="0" err="1">
                <a:latin typeface="Consolas" pitchFamily="49" charset="0"/>
              </a:rPr>
              <a:t>iter</a:t>
            </a:r>
            <a:r>
              <a:rPr lang="en-US" altLang="zh-CN" dirty="0">
                <a:latin typeface="Consolas" pitchFamily="49" charset="0"/>
              </a:rPr>
              <a:t>-&gt;second &lt;&lt; "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63492" name="灯片编号占位符 3">
            <a:extLst>
              <a:ext uri="{FF2B5EF4-FFF2-40B4-BE49-F238E27FC236}">
                <a16:creationId xmlns:a16="http://schemas.microsoft.com/office/drawing/2014/main" id="{CC1F8045-7875-672A-5326-400FA5CE53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762E098-AE3E-46B9-AAE9-E1340EDCBDE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6A05771-19C9-1648-EAC9-1A2810D39A13}"/>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10.5.3 </a:t>
            </a:r>
            <a:r>
              <a:rPr kumimoji="0" lang="zh-CN" altLang="en-US" sz="2800" dirty="0">
                <a:solidFill>
                  <a:schemeClr val="bg1"/>
                </a:solidFill>
                <a:latin typeface="+mj-lt"/>
                <a:ea typeface="+mj-ea"/>
                <a:cs typeface="+mj-cs"/>
              </a:rPr>
              <a:t>映射（</a:t>
            </a:r>
            <a:r>
              <a:rPr kumimoji="0" lang="en-US" altLang="zh-CN" sz="2800" dirty="0">
                <a:solidFill>
                  <a:schemeClr val="bg1"/>
                </a:solidFill>
                <a:latin typeface="+mj-lt"/>
                <a:ea typeface="+mj-ea"/>
                <a:cs typeface="+mj-cs"/>
              </a:rPr>
              <a:t>map</a:t>
            </a:r>
            <a:r>
              <a:rPr kumimoji="0" lang="zh-CN" altLang="en-US" sz="2800" dirty="0">
                <a:solidFill>
                  <a:schemeClr val="bg1"/>
                </a:solidFill>
                <a:latin typeface="+mj-lt"/>
                <a:ea typeface="+mj-ea"/>
                <a:cs typeface="+mj-cs"/>
              </a:rPr>
              <a:t>）</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31FDDA-6AC4-9EBE-DF8E-986877B8F447}"/>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10.5.4 </a:t>
            </a:r>
            <a:r>
              <a:rPr lang="zh-CN" altLang="en-US" dirty="0"/>
              <a:t>多重集合（</a:t>
            </a:r>
            <a:r>
              <a:rPr lang="en-US" dirty="0" err="1"/>
              <a:t>multiset</a:t>
            </a:r>
            <a:r>
              <a:rPr lang="zh-CN" altLang="en-US" dirty="0"/>
              <a:t>）与多重映射（</a:t>
            </a:r>
            <a:r>
              <a:rPr lang="en-US" dirty="0" err="1"/>
              <a:t>multimap</a:t>
            </a:r>
            <a:r>
              <a:rPr lang="zh-CN" altLang="en-US" dirty="0"/>
              <a:t>）</a:t>
            </a:r>
          </a:p>
        </p:txBody>
      </p:sp>
      <p:sp>
        <p:nvSpPr>
          <p:cNvPr id="64515" name="内容占位符 2">
            <a:extLst>
              <a:ext uri="{FF2B5EF4-FFF2-40B4-BE49-F238E27FC236}">
                <a16:creationId xmlns:a16="http://schemas.microsoft.com/office/drawing/2014/main" id="{A8F9503C-7206-BE78-4888-27661FADAEF0}"/>
              </a:ext>
            </a:extLst>
          </p:cNvPr>
          <p:cNvSpPr>
            <a:spLocks noGrp="1"/>
          </p:cNvSpPr>
          <p:nvPr>
            <p:ph idx="1"/>
          </p:nvPr>
        </p:nvSpPr>
        <p:spPr/>
        <p:txBody>
          <a:bodyPr/>
          <a:lstStyle/>
          <a:p>
            <a:pPr eaLnBrk="1" hangingPunct="1"/>
            <a:r>
              <a:rPr lang="zh-CN" altLang="en-US"/>
              <a:t>多重集合是允许有重复元素的集合，多重映射是允许一个键对应多个附加数据的映射。</a:t>
            </a:r>
            <a:endParaRPr lang="en-US" altLang="zh-CN"/>
          </a:p>
          <a:p>
            <a:pPr eaLnBrk="1" hangingPunct="1"/>
            <a:endParaRPr lang="en-US" altLang="zh-CN"/>
          </a:p>
          <a:p>
            <a:pPr eaLnBrk="1" hangingPunct="1"/>
            <a:r>
              <a:rPr lang="zh-CN" altLang="en-US"/>
              <a:t>多重集合与集合、多重映射与映射的用法差不多，只在几个成员函数上有细微差异，其差异主要表现在去除了键必须唯一的限制。</a:t>
            </a:r>
            <a:endParaRPr lang="en-US" altLang="zh-CN"/>
          </a:p>
          <a:p>
            <a:pPr eaLnBrk="1" hangingPunct="1"/>
            <a:endParaRPr lang="en-US" altLang="zh-CN"/>
          </a:p>
          <a:p>
            <a:pPr eaLnBrk="1" hangingPunct="1"/>
            <a:r>
              <a:rPr lang="zh-CN" altLang="en-US"/>
              <a:t>例</a:t>
            </a:r>
            <a:r>
              <a:rPr lang="en-US" altLang="zh-CN"/>
              <a:t>10-12 </a:t>
            </a:r>
            <a:r>
              <a:rPr lang="zh-CN" altLang="en-US"/>
              <a:t>上课时间查询</a:t>
            </a:r>
          </a:p>
        </p:txBody>
      </p:sp>
      <p:sp>
        <p:nvSpPr>
          <p:cNvPr id="64516" name="灯片编号占位符 3">
            <a:extLst>
              <a:ext uri="{FF2B5EF4-FFF2-40B4-BE49-F238E27FC236}">
                <a16:creationId xmlns:a16="http://schemas.microsoft.com/office/drawing/2014/main" id="{AF4F25F8-1578-52BB-6288-390D9B9E2E4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5A7FA60-5F66-418D-8423-93CDCB223C5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5FF564D-1BFC-33E3-70A6-5138C7519B07}"/>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内容占位符 2">
            <a:extLst>
              <a:ext uri="{FF2B5EF4-FFF2-40B4-BE49-F238E27FC236}">
                <a16:creationId xmlns:a16="http://schemas.microsoft.com/office/drawing/2014/main" id="{99EB7F8A-DB84-EC91-D247-915414D21C58}"/>
              </a:ext>
            </a:extLst>
          </p:cNvPr>
          <p:cNvSpPr>
            <a:spLocks noGrp="1"/>
          </p:cNvSpPr>
          <p:nvPr>
            <p:ph idx="1"/>
          </p:nvPr>
        </p:nvSpPr>
        <p:spPr>
          <a:xfrm>
            <a:off x="142875" y="500063"/>
            <a:ext cx="8858250" cy="6072187"/>
          </a:xfrm>
          <a:solidFill>
            <a:srgbClr val="85FFFF"/>
          </a:solidFill>
        </p:spPr>
        <p:txBody>
          <a:bodyPr/>
          <a:lstStyle/>
          <a:p>
            <a:pPr eaLnBrk="1" hangingPunct="1">
              <a:lnSpc>
                <a:spcPct val="80000"/>
              </a:lnSpc>
              <a:buFont typeface="Georgia" panose="02040502050405020303" pitchFamily="18" charset="0"/>
              <a:buNone/>
            </a:pPr>
            <a:r>
              <a:rPr lang="en-US" altLang="zh-CN" sz="2000">
                <a:latin typeface="Consolas" panose="020B0609020204030204" pitchFamily="49" charset="0"/>
              </a:rPr>
              <a:t>//10_12.cpp</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&lt;iostream&gt;</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&lt;map&gt;</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&lt;utility&gt;</a:t>
            </a:r>
          </a:p>
          <a:p>
            <a:pPr eaLnBrk="1" hangingPunct="1">
              <a:lnSpc>
                <a:spcPct val="80000"/>
              </a:lnSpc>
              <a:buFont typeface="Georgia" panose="02040502050405020303" pitchFamily="18" charset="0"/>
              <a:buNone/>
            </a:pPr>
            <a:r>
              <a:rPr lang="en-US" altLang="zh-CN" sz="2000">
                <a:latin typeface="Consolas" panose="020B0609020204030204" pitchFamily="49" charset="0"/>
              </a:rPr>
              <a:t>#include &lt;string&gt;</a:t>
            </a:r>
          </a:p>
          <a:p>
            <a:pPr eaLnBrk="1" hangingPunct="1">
              <a:lnSpc>
                <a:spcPct val="80000"/>
              </a:lnSpc>
              <a:buFont typeface="Georgia" panose="02040502050405020303" pitchFamily="18" charset="0"/>
              <a:buNone/>
            </a:pPr>
            <a:r>
              <a:rPr lang="en-US" altLang="zh-CN" sz="200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200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2000">
                <a:latin typeface="Consolas" panose="020B0609020204030204" pitchFamily="49" charset="0"/>
              </a:rPr>
              <a:t>	multimap&lt;string, string&gt; courses;</a:t>
            </a:r>
          </a:p>
          <a:p>
            <a:pPr eaLnBrk="1" hangingPunct="1">
              <a:lnSpc>
                <a:spcPct val="80000"/>
              </a:lnSpc>
              <a:buFont typeface="Georgia" panose="02040502050405020303" pitchFamily="18" charset="0"/>
              <a:buNone/>
            </a:pPr>
            <a:r>
              <a:rPr lang="en-US" altLang="zh-CN" sz="2000">
                <a:latin typeface="Consolas" panose="020B0609020204030204" pitchFamily="49" charset="0"/>
              </a:rPr>
              <a:t>	typedef multimap&lt;string, string&gt;::iterator CourseIter;</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将课程上课时间插入</a:t>
            </a:r>
            <a:r>
              <a:rPr lang="en-US" altLang="zh-CN" sz="2000">
                <a:latin typeface="Consolas" panose="020B0609020204030204" pitchFamily="49" charset="0"/>
              </a:rPr>
              <a:t>courses</a:t>
            </a:r>
            <a:r>
              <a:rPr lang="zh-CN" altLang="en-US" sz="2000">
                <a:latin typeface="Consolas" panose="020B0609020204030204" pitchFamily="49" charset="0"/>
              </a:rPr>
              <a:t>映射中</a:t>
            </a:r>
          </a:p>
          <a:p>
            <a:pPr eaLnBrk="1" hangingPunct="1">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courses.insert(make_pair("C++", "2-6"));</a:t>
            </a:r>
          </a:p>
          <a:p>
            <a:pPr eaLnBrk="1" hangingPunct="1">
              <a:lnSpc>
                <a:spcPct val="80000"/>
              </a:lnSpc>
              <a:buFont typeface="Georgia" panose="02040502050405020303" pitchFamily="18" charset="0"/>
              <a:buNone/>
            </a:pPr>
            <a:r>
              <a:rPr lang="en-US" altLang="zh-CN" sz="2000">
                <a:latin typeface="Consolas" panose="020B0609020204030204" pitchFamily="49" charset="0"/>
              </a:rPr>
              <a:t>	courses.insert(make_pair("COMPILER", "3-1"));</a:t>
            </a:r>
          </a:p>
          <a:p>
            <a:pPr eaLnBrk="1" hangingPunct="1">
              <a:lnSpc>
                <a:spcPct val="80000"/>
              </a:lnSpc>
              <a:buFont typeface="Georgia" panose="02040502050405020303" pitchFamily="18" charset="0"/>
              <a:buNone/>
            </a:pPr>
            <a:r>
              <a:rPr lang="en-US" altLang="zh-CN" sz="2000">
                <a:latin typeface="Consolas" panose="020B0609020204030204" pitchFamily="49" charset="0"/>
              </a:rPr>
              <a:t>	courses.insert(make_pair("COMPILER", "5-2"));</a:t>
            </a:r>
          </a:p>
          <a:p>
            <a:pPr eaLnBrk="1" hangingPunct="1">
              <a:lnSpc>
                <a:spcPct val="80000"/>
              </a:lnSpc>
              <a:buFont typeface="Georgia" panose="02040502050405020303" pitchFamily="18" charset="0"/>
              <a:buNone/>
            </a:pPr>
            <a:r>
              <a:rPr lang="en-US" altLang="zh-CN" sz="2000">
                <a:latin typeface="Consolas" panose="020B0609020204030204" pitchFamily="49" charset="0"/>
              </a:rPr>
              <a:t>	courses.insert(make_pair("OS", "1-2"));</a:t>
            </a:r>
          </a:p>
          <a:p>
            <a:pPr eaLnBrk="1" hangingPunct="1">
              <a:lnSpc>
                <a:spcPct val="80000"/>
              </a:lnSpc>
              <a:buFont typeface="Georgia" panose="02040502050405020303" pitchFamily="18" charset="0"/>
              <a:buNone/>
            </a:pPr>
            <a:r>
              <a:rPr lang="en-US" altLang="zh-CN" sz="2000">
                <a:latin typeface="Consolas" panose="020B0609020204030204" pitchFamily="49" charset="0"/>
              </a:rPr>
              <a:t>	courses.insert(make_pair("OS", "4-1"));</a:t>
            </a:r>
          </a:p>
          <a:p>
            <a:pPr eaLnBrk="1" hangingPunct="1">
              <a:lnSpc>
                <a:spcPct val="80000"/>
              </a:lnSpc>
              <a:buFont typeface="Georgia" panose="02040502050405020303" pitchFamily="18" charset="0"/>
              <a:buNone/>
            </a:pPr>
            <a:r>
              <a:rPr lang="en-US" altLang="zh-CN" sz="2000">
                <a:latin typeface="Consolas" panose="020B0609020204030204" pitchFamily="49" charset="0"/>
              </a:rPr>
              <a:t>	courses.insert(make_pair("OS", "5-5"));</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r>
              <a:rPr lang="zh-CN" altLang="en-US" sz="2000">
                <a:latin typeface="Consolas" panose="020B0609020204030204" pitchFamily="49" charset="0"/>
              </a:rPr>
              <a:t>输入一个课程名，直到找到该课程为止，记下每周上课次数</a:t>
            </a:r>
          </a:p>
          <a:p>
            <a:pPr eaLnBrk="1" hangingPunct="1">
              <a:lnSpc>
                <a:spcPct val="80000"/>
              </a:lnSpc>
              <a:buFont typeface="Georgia" panose="02040502050405020303" pitchFamily="18" charset="0"/>
              <a:buNone/>
            </a:pPr>
            <a:r>
              <a:rPr lang="zh-CN" altLang="en-US" sz="2000">
                <a:latin typeface="Consolas" panose="020B0609020204030204" pitchFamily="49" charset="0"/>
              </a:rPr>
              <a:t>	</a:t>
            </a:r>
            <a:r>
              <a:rPr lang="en-US" altLang="zh-CN" sz="2000">
                <a:latin typeface="Consolas" panose="020B0609020204030204" pitchFamily="49" charset="0"/>
              </a:rPr>
              <a:t>string name;</a:t>
            </a:r>
          </a:p>
          <a:p>
            <a:pPr eaLnBrk="1" hangingPunct="1">
              <a:lnSpc>
                <a:spcPct val="80000"/>
              </a:lnSpc>
              <a:buFont typeface="Georgia" panose="02040502050405020303" pitchFamily="18" charset="0"/>
              <a:buNone/>
            </a:pPr>
            <a:r>
              <a:rPr lang="en-US" altLang="zh-CN" sz="2000">
                <a:latin typeface="Consolas" panose="020B0609020204030204" pitchFamily="49" charset="0"/>
              </a:rPr>
              <a:t>	int count;</a:t>
            </a:r>
          </a:p>
          <a:p>
            <a:pPr eaLnBrk="1" hangingPunct="1">
              <a:lnSpc>
                <a:spcPct val="80000"/>
              </a:lnSpc>
              <a:buFont typeface="Georgia" panose="02040502050405020303" pitchFamily="18" charset="0"/>
              <a:buNone/>
            </a:pPr>
            <a:r>
              <a:rPr lang="en-US" altLang="zh-CN" sz="2000">
                <a:latin typeface="Consolas" panose="020B0609020204030204" pitchFamily="49" charset="0"/>
              </a:rPr>
              <a:t>	</a:t>
            </a:r>
          </a:p>
        </p:txBody>
      </p:sp>
      <p:sp>
        <p:nvSpPr>
          <p:cNvPr id="65539" name="灯片编号占位符 3">
            <a:extLst>
              <a:ext uri="{FF2B5EF4-FFF2-40B4-BE49-F238E27FC236}">
                <a16:creationId xmlns:a16="http://schemas.microsoft.com/office/drawing/2014/main" id="{E148BAF4-ECFB-D545-12B4-FEB79F0271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74ACEC0-25F2-4F06-A3B8-BCEF724055B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C41C60A-01EF-D2C9-104C-1F7C18A76874}"/>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10.5.4 </a:t>
            </a:r>
            <a:r>
              <a:rPr kumimoji="0" lang="zh-CN" altLang="en-US" sz="2800" dirty="0">
                <a:solidFill>
                  <a:schemeClr val="bg1"/>
                </a:solidFill>
                <a:latin typeface="+mj-lt"/>
                <a:ea typeface="+mj-ea"/>
                <a:cs typeface="+mj-cs"/>
              </a:rPr>
              <a:t>多重集合与多重映射</a:t>
            </a:r>
          </a:p>
        </p:txBody>
      </p:sp>
      <p:sp>
        <p:nvSpPr>
          <p:cNvPr id="65541" name="标题 1">
            <a:extLst>
              <a:ext uri="{FF2B5EF4-FFF2-40B4-BE49-F238E27FC236}">
                <a16:creationId xmlns:a16="http://schemas.microsoft.com/office/drawing/2014/main" id="{02CF8D20-740C-A3E2-C998-70DCEF1A6028}"/>
              </a:ext>
            </a:extLst>
          </p:cNvPr>
          <p:cNvSpPr>
            <a:spLocks noGrp="1"/>
          </p:cNvSpPr>
          <p:nvPr>
            <p:ph type="title"/>
          </p:nvPr>
        </p:nvSpPr>
        <p:spPr>
          <a:xfrm>
            <a:off x="5743575" y="500063"/>
            <a:ext cx="3257550" cy="1066800"/>
          </a:xfrm>
          <a:solidFill>
            <a:schemeClr val="bg1"/>
          </a:solidFill>
        </p:spPr>
        <p:txBody>
          <a:bodyPr/>
          <a:lstStyle/>
          <a:p>
            <a:pPr eaLnBrk="1" hangingPunct="1"/>
            <a:r>
              <a:rPr lang="zh-CN" altLang="en-US"/>
              <a:t>例</a:t>
            </a:r>
            <a:r>
              <a:rPr lang="en-US" altLang="zh-CN"/>
              <a:t>10-12</a:t>
            </a:r>
            <a:r>
              <a:rPr lang="zh-CN" altLang="en-US"/>
              <a:t>（续）</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内容占位符 2">
            <a:extLst>
              <a:ext uri="{FF2B5EF4-FFF2-40B4-BE49-F238E27FC236}">
                <a16:creationId xmlns:a16="http://schemas.microsoft.com/office/drawing/2014/main" id="{46C31630-D695-2BF9-D4F3-FCDC3FAD15F2}"/>
              </a:ext>
            </a:extLst>
          </p:cNvPr>
          <p:cNvSpPr>
            <a:spLocks noGrp="1"/>
          </p:cNvSpPr>
          <p:nvPr>
            <p:ph idx="1"/>
          </p:nvPr>
        </p:nvSpPr>
        <p:spPr>
          <a:xfrm>
            <a:off x="142875" y="500063"/>
            <a:ext cx="8858250" cy="6072187"/>
          </a:xfrm>
          <a:solidFill>
            <a:srgbClr val="85FFFF"/>
          </a:solidFill>
        </p:spPr>
        <p:txBody>
          <a:bodyPr/>
          <a:lstStyle/>
          <a:p>
            <a:pPr eaLnBrk="1" hangingPunct="1">
              <a:lnSpc>
                <a:spcPct val="80000"/>
              </a:lnSpc>
              <a:buFont typeface="Georgia" panose="02040502050405020303" pitchFamily="18" charset="0"/>
              <a:buNone/>
            </a:pPr>
            <a:r>
              <a:rPr lang="en-US" altLang="zh-CN" sz="1800">
                <a:latin typeface="Consolas" panose="020B0609020204030204" pitchFamily="49" charset="0"/>
              </a:rPr>
              <a:t>	do {</a:t>
            </a:r>
          </a:p>
          <a:p>
            <a:pPr eaLnBrk="1" hangingPunct="1">
              <a:lnSpc>
                <a:spcPct val="80000"/>
              </a:lnSpc>
              <a:buFont typeface="Georgia" panose="02040502050405020303" pitchFamily="18" charset="0"/>
              <a:buNone/>
            </a:pPr>
            <a:r>
              <a:rPr lang="en-US" altLang="zh-CN" sz="1800">
                <a:latin typeface="Consolas" panose="020B0609020204030204" pitchFamily="49" charset="0"/>
              </a:rPr>
              <a:t>		cin &gt;&gt; name;</a:t>
            </a:r>
          </a:p>
          <a:p>
            <a:pPr eaLnBrk="1" hangingPunct="1">
              <a:lnSpc>
                <a:spcPct val="80000"/>
              </a:lnSpc>
              <a:buFont typeface="Georgia" panose="02040502050405020303" pitchFamily="18" charset="0"/>
              <a:buNone/>
            </a:pPr>
            <a:r>
              <a:rPr lang="en-US" altLang="zh-CN" sz="1800">
                <a:latin typeface="Consolas" panose="020B0609020204030204" pitchFamily="49" charset="0"/>
              </a:rPr>
              <a:t>		count = courses.</a:t>
            </a:r>
            <a:r>
              <a:rPr lang="en-US" altLang="zh-CN" sz="1800">
                <a:solidFill>
                  <a:srgbClr val="C00000"/>
                </a:solidFill>
                <a:latin typeface="Consolas" panose="020B0609020204030204" pitchFamily="49" charset="0"/>
              </a:rPr>
              <a:t>count</a:t>
            </a:r>
            <a:r>
              <a:rPr lang="en-US" altLang="zh-CN" sz="1800">
                <a:latin typeface="Consolas" panose="020B0609020204030204" pitchFamily="49" charset="0"/>
              </a:rPr>
              <a:t>(name);</a:t>
            </a:r>
          </a:p>
          <a:p>
            <a:pPr eaLnBrk="1" hangingPunct="1">
              <a:lnSpc>
                <a:spcPct val="80000"/>
              </a:lnSpc>
              <a:buFont typeface="Georgia" panose="02040502050405020303" pitchFamily="18" charset="0"/>
              <a:buNone/>
            </a:pPr>
            <a:r>
              <a:rPr lang="en-US" altLang="zh-CN" sz="1800">
                <a:latin typeface="Consolas" panose="020B0609020204030204" pitchFamily="49" charset="0"/>
              </a:rPr>
              <a:t>		if (count == 0)</a:t>
            </a:r>
          </a:p>
          <a:p>
            <a:pPr eaLnBrk="1" hangingPunct="1">
              <a:lnSpc>
                <a:spcPct val="80000"/>
              </a:lnSpc>
              <a:buFont typeface="Georgia" panose="02040502050405020303" pitchFamily="18" charset="0"/>
              <a:buNone/>
            </a:pPr>
            <a:r>
              <a:rPr lang="en-US" altLang="zh-CN" sz="1800">
                <a:latin typeface="Consolas" panose="020B0609020204030204" pitchFamily="49" charset="0"/>
              </a:rPr>
              <a:t>			cout &lt;&lt; "Cannot find this course!" &lt;&lt; endl;</a:t>
            </a:r>
          </a:p>
          <a:p>
            <a:pPr eaLnBrk="1" hangingPunct="1">
              <a:lnSpc>
                <a:spcPct val="80000"/>
              </a:lnSpc>
              <a:buFont typeface="Georgia" panose="02040502050405020303" pitchFamily="18" charset="0"/>
              <a:buNone/>
            </a:pPr>
            <a:r>
              <a:rPr lang="en-US" altLang="zh-CN" sz="1800">
                <a:latin typeface="Consolas" panose="020B0609020204030204" pitchFamily="49" charset="0"/>
              </a:rPr>
              <a:t>	} while (count == 0);</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输出每周上课次数和上课时间</a:t>
            </a:r>
          </a:p>
          <a:p>
            <a:pPr eaLnBrk="1" hangingPunct="1">
              <a:lnSpc>
                <a:spcPct val="8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cout &lt;&lt; count &lt;&lt; " lesson(s) per week: ";</a:t>
            </a:r>
          </a:p>
          <a:p>
            <a:pPr eaLnBrk="1" hangingPunct="1">
              <a:lnSpc>
                <a:spcPct val="80000"/>
              </a:lnSpc>
              <a:buFont typeface="Georgia" panose="02040502050405020303" pitchFamily="18" charset="0"/>
              <a:buNone/>
            </a:pPr>
            <a:r>
              <a:rPr lang="en-US" altLang="zh-CN" sz="1800">
                <a:latin typeface="Consolas" panose="020B0609020204030204" pitchFamily="49" charset="0"/>
              </a:rPr>
              <a:t>	pair&lt;CourseIter, CourseIter&gt; range = courses.</a:t>
            </a:r>
            <a:r>
              <a:rPr lang="en-US" altLang="zh-CN" sz="1800">
                <a:solidFill>
                  <a:srgbClr val="C00000"/>
                </a:solidFill>
                <a:latin typeface="Consolas" panose="020B0609020204030204" pitchFamily="49" charset="0"/>
              </a:rPr>
              <a:t>equal_range</a:t>
            </a:r>
            <a:r>
              <a:rPr lang="en-US" altLang="zh-CN" sz="1800">
                <a:latin typeface="Consolas" panose="020B0609020204030204" pitchFamily="49" charset="0"/>
              </a:rPr>
              <a:t>(name);</a:t>
            </a:r>
          </a:p>
          <a:p>
            <a:pPr eaLnBrk="1" hangingPunct="1">
              <a:lnSpc>
                <a:spcPct val="80000"/>
              </a:lnSpc>
              <a:buFont typeface="Georgia" panose="02040502050405020303" pitchFamily="18" charset="0"/>
              <a:buNone/>
            </a:pPr>
            <a:r>
              <a:rPr lang="en-US" altLang="zh-CN" sz="1800">
                <a:latin typeface="Consolas" panose="020B0609020204030204" pitchFamily="49" charset="0"/>
              </a:rPr>
              <a:t>	for (CourseIter iter = range.first; iter != range.second; ++iter)</a:t>
            </a:r>
          </a:p>
          <a:p>
            <a:pPr eaLnBrk="1" hangingPunct="1">
              <a:lnSpc>
                <a:spcPct val="80000"/>
              </a:lnSpc>
              <a:buFont typeface="Georgia" panose="02040502050405020303" pitchFamily="18" charset="0"/>
              <a:buNone/>
            </a:pPr>
            <a:r>
              <a:rPr lang="en-US" altLang="zh-CN" sz="1800">
                <a:latin typeface="Consolas" panose="020B0609020204030204" pitchFamily="49" charset="0"/>
              </a:rPr>
              <a:t>		cout &lt;&lt; iter-&gt;second &lt;&lt; " ";</a:t>
            </a:r>
          </a:p>
          <a:p>
            <a:pPr eaLnBrk="1" hangingPunct="1">
              <a:lnSpc>
                <a:spcPct val="80000"/>
              </a:lnSpc>
              <a:buFont typeface="Georgia" panose="02040502050405020303" pitchFamily="18" charset="0"/>
              <a:buNone/>
            </a:pPr>
            <a:r>
              <a:rPr lang="en-US" altLang="zh-CN" sz="1800">
                <a:latin typeface="Consolas" panose="020B0609020204030204" pitchFamily="49" charset="0"/>
              </a:rPr>
              <a:t>	cout &lt;&lt; endl;</a:t>
            </a:r>
          </a:p>
          <a:p>
            <a:pPr eaLnBrk="1" hangingPunct="1">
              <a:lnSpc>
                <a:spcPct val="80000"/>
              </a:lnSpc>
              <a:buFont typeface="Georgia" panose="02040502050405020303" pitchFamily="18" charset="0"/>
              <a:buNone/>
            </a:pPr>
            <a:r>
              <a:rPr lang="en-US" altLang="zh-CN" sz="1800">
                <a:latin typeface="Consolas" panose="020B0609020204030204" pitchFamily="49" charset="0"/>
              </a:rPr>
              <a:t>	</a:t>
            </a:r>
          </a:p>
          <a:p>
            <a:pPr eaLnBrk="1" hangingPunct="1">
              <a:lnSpc>
                <a:spcPct val="80000"/>
              </a:lnSpc>
              <a:buFont typeface="Georgia" panose="02040502050405020303" pitchFamily="18" charset="0"/>
              <a:buNone/>
            </a:pPr>
            <a:r>
              <a:rPr lang="en-US" altLang="zh-CN" sz="180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800">
                <a:latin typeface="Consolas" panose="020B0609020204030204" pitchFamily="49" charset="0"/>
              </a:rPr>
              <a:t>}</a:t>
            </a:r>
          </a:p>
          <a:p>
            <a:pPr eaLnBrk="1" hangingPunct="1">
              <a:lnSpc>
                <a:spcPct val="80000"/>
              </a:lnSpc>
              <a:buFont typeface="Georgia" panose="02040502050405020303" pitchFamily="18" charset="0"/>
              <a:buNone/>
            </a:pPr>
            <a:endParaRPr lang="en-US" altLang="zh-CN" sz="1600">
              <a:latin typeface="Consolas" panose="020B0609020204030204" pitchFamily="49" charset="0"/>
            </a:endParaRPr>
          </a:p>
        </p:txBody>
      </p:sp>
      <p:sp>
        <p:nvSpPr>
          <p:cNvPr id="66563" name="灯片编号占位符 3">
            <a:extLst>
              <a:ext uri="{FF2B5EF4-FFF2-40B4-BE49-F238E27FC236}">
                <a16:creationId xmlns:a16="http://schemas.microsoft.com/office/drawing/2014/main" id="{6F0F44BF-C5CA-D0B8-BF82-770B87D6CF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26700AF-1BC6-4818-A2AE-FC1E6D379EA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49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94044AA-9600-4C6F-7A71-4D54536E1716}"/>
              </a:ext>
            </a:extLst>
          </p:cNvPr>
          <p:cNvSpPr txBox="1">
            <a:spLocks/>
          </p:cNvSpPr>
          <p:nvPr/>
        </p:nvSpPr>
        <p:spPr>
          <a:xfrm>
            <a:off x="214313" y="0"/>
            <a:ext cx="71437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10.5 </a:t>
            </a:r>
            <a:r>
              <a:rPr kumimoji="0" lang="zh-CN" altLang="en-US" sz="2800" dirty="0">
                <a:solidFill>
                  <a:schemeClr val="bg1"/>
                </a:solidFill>
                <a:latin typeface="+mj-lt"/>
                <a:ea typeface="+mj-ea"/>
                <a:cs typeface="+mj-cs"/>
              </a:rPr>
              <a:t>关联容器 </a:t>
            </a:r>
            <a:r>
              <a:rPr kumimoji="0" lang="en-US" altLang="zh-CN" sz="2800" dirty="0">
                <a:solidFill>
                  <a:schemeClr val="bg1"/>
                </a:solidFill>
                <a:latin typeface="+mj-lt"/>
                <a:ea typeface="+mj-ea"/>
                <a:cs typeface="+mj-cs"/>
              </a:rPr>
              <a:t>—— 10.5.4 </a:t>
            </a:r>
            <a:r>
              <a:rPr kumimoji="0" lang="zh-CN" altLang="en-US" sz="2800" dirty="0">
                <a:solidFill>
                  <a:schemeClr val="bg1"/>
                </a:solidFill>
                <a:latin typeface="+mj-lt"/>
                <a:ea typeface="+mj-ea"/>
                <a:cs typeface="+mj-cs"/>
              </a:rPr>
              <a:t>多重集合与多重映射</a:t>
            </a:r>
          </a:p>
        </p:txBody>
      </p:sp>
      <p:sp>
        <p:nvSpPr>
          <p:cNvPr id="66565" name="标题 1">
            <a:extLst>
              <a:ext uri="{FF2B5EF4-FFF2-40B4-BE49-F238E27FC236}">
                <a16:creationId xmlns:a16="http://schemas.microsoft.com/office/drawing/2014/main" id="{BD15AF23-EACC-C8E4-E1BE-C95F2AD253E3}"/>
              </a:ext>
            </a:extLst>
          </p:cNvPr>
          <p:cNvSpPr>
            <a:spLocks noGrp="1"/>
          </p:cNvSpPr>
          <p:nvPr>
            <p:ph type="title"/>
          </p:nvPr>
        </p:nvSpPr>
        <p:spPr>
          <a:xfrm>
            <a:off x="5886450" y="500063"/>
            <a:ext cx="3257550" cy="1066800"/>
          </a:xfrm>
          <a:solidFill>
            <a:schemeClr val="bg1"/>
          </a:solidFill>
        </p:spPr>
        <p:txBody>
          <a:bodyPr/>
          <a:lstStyle/>
          <a:p>
            <a:pPr eaLnBrk="1" hangingPunct="1"/>
            <a:r>
              <a:rPr lang="zh-CN" altLang="en-US"/>
              <a:t>例</a:t>
            </a:r>
            <a:r>
              <a:rPr lang="en-US" altLang="zh-CN"/>
              <a:t>10-12</a:t>
            </a:r>
            <a:r>
              <a:rPr lang="zh-CN" altLang="en-US"/>
              <a:t>（续）</a:t>
            </a:r>
          </a:p>
        </p:txBody>
      </p:sp>
      <p:sp>
        <p:nvSpPr>
          <p:cNvPr id="6" name="TextBox 5">
            <a:extLst>
              <a:ext uri="{FF2B5EF4-FFF2-40B4-BE49-F238E27FC236}">
                <a16:creationId xmlns:a16="http://schemas.microsoft.com/office/drawing/2014/main" id="{49DB842F-D21E-F981-561E-C9F53081B85E}"/>
              </a:ext>
            </a:extLst>
          </p:cNvPr>
          <p:cNvSpPr txBox="1"/>
          <p:nvPr/>
        </p:nvSpPr>
        <p:spPr>
          <a:xfrm>
            <a:off x="142875" y="4633913"/>
            <a:ext cx="8858250" cy="1938337"/>
          </a:xfrm>
          <a:prstGeom prst="rect">
            <a:avLst/>
          </a:prstGeom>
          <a:solidFill>
            <a:srgbClr val="FFFF66"/>
          </a:solidFill>
        </p:spPr>
        <p:txBody>
          <a:bodyPr>
            <a:spAutoFit/>
          </a:bodyPr>
          <a:lstStyle/>
          <a:p>
            <a:pPr eaLnBrk="1" hangingPunct="1">
              <a:defRPr/>
            </a:pPr>
            <a:r>
              <a:rPr lang="zh-CN" altLang="en-US" dirty="0">
                <a:latin typeface="Consolas" pitchFamily="49" charset="0"/>
                <a:ea typeface="+mn-ea"/>
              </a:rPr>
              <a:t>运行结果如下：</a:t>
            </a:r>
            <a:endParaRPr lang="en-US" altLang="zh-CN" dirty="0">
              <a:latin typeface="Consolas" pitchFamily="49" charset="0"/>
              <a:ea typeface="+mn-ea"/>
            </a:endParaRPr>
          </a:p>
          <a:p>
            <a:pPr eaLnBrk="1" hangingPunct="1">
              <a:defRPr/>
            </a:pPr>
            <a:r>
              <a:rPr lang="en-US" u="sng" dirty="0">
                <a:latin typeface="Consolas" pitchFamily="49" charset="0"/>
              </a:rPr>
              <a:t>JAVA</a:t>
            </a:r>
            <a:endParaRPr lang="zh-CN" altLang="en-US" dirty="0">
              <a:latin typeface="Consolas" pitchFamily="49" charset="0"/>
            </a:endParaRPr>
          </a:p>
          <a:p>
            <a:pPr eaLnBrk="1" hangingPunct="1">
              <a:defRPr/>
            </a:pPr>
            <a:r>
              <a:rPr lang="en-US" dirty="0">
                <a:latin typeface="Consolas" pitchFamily="49" charset="0"/>
              </a:rPr>
              <a:t>Cannot find this course!</a:t>
            </a:r>
            <a:endParaRPr lang="zh-CN" altLang="en-US" dirty="0">
              <a:latin typeface="Consolas" pitchFamily="49" charset="0"/>
            </a:endParaRPr>
          </a:p>
          <a:p>
            <a:pPr eaLnBrk="1" hangingPunct="1">
              <a:defRPr/>
            </a:pPr>
            <a:r>
              <a:rPr lang="en-US" u="sng" dirty="0">
                <a:latin typeface="Consolas" pitchFamily="49" charset="0"/>
              </a:rPr>
              <a:t>OS</a:t>
            </a:r>
            <a:endParaRPr lang="zh-CN" altLang="en-US" dirty="0">
              <a:latin typeface="Consolas" pitchFamily="49" charset="0"/>
            </a:endParaRPr>
          </a:p>
          <a:p>
            <a:pPr eaLnBrk="1" hangingPunct="1">
              <a:defRPr/>
            </a:pPr>
            <a:r>
              <a:rPr lang="en-US" dirty="0">
                <a:latin typeface="Consolas" pitchFamily="49" charset="0"/>
              </a:rPr>
              <a:t>3 lesson(s) per week: 1-2 4-1 5-5</a:t>
            </a:r>
            <a:endParaRPr lang="zh-CN" altLang="en-US" dirty="0">
              <a:latin typeface="Consolas" pitchFamily="49"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CDCDA691-616A-CA9D-E923-896B4C2C8A96}"/>
              </a:ext>
            </a:extLst>
          </p:cNvPr>
          <p:cNvSpPr>
            <a:spLocks noGrp="1"/>
          </p:cNvSpPr>
          <p:nvPr>
            <p:ph type="title"/>
          </p:nvPr>
        </p:nvSpPr>
        <p:spPr/>
        <p:txBody>
          <a:bodyPr/>
          <a:lstStyle/>
          <a:p>
            <a:r>
              <a:rPr lang="en-US" altLang="zh-CN"/>
              <a:t>10.1.2  STL</a:t>
            </a:r>
            <a:r>
              <a:rPr lang="zh-CN" altLang="en-US"/>
              <a:t>简介</a:t>
            </a:r>
          </a:p>
        </p:txBody>
      </p:sp>
      <p:sp>
        <p:nvSpPr>
          <p:cNvPr id="21507" name="内容占位符 2">
            <a:extLst>
              <a:ext uri="{FF2B5EF4-FFF2-40B4-BE49-F238E27FC236}">
                <a16:creationId xmlns:a16="http://schemas.microsoft.com/office/drawing/2014/main" id="{C100DE5F-E586-541B-9A90-A33F6B1D4BE3}"/>
              </a:ext>
            </a:extLst>
          </p:cNvPr>
          <p:cNvSpPr>
            <a:spLocks noGrp="1"/>
          </p:cNvSpPr>
          <p:nvPr>
            <p:ph idx="1"/>
          </p:nvPr>
        </p:nvSpPr>
        <p:spPr>
          <a:xfrm>
            <a:off x="457200" y="1785938"/>
            <a:ext cx="8075613" cy="4787900"/>
          </a:xfrm>
        </p:spPr>
        <p:txBody>
          <a:bodyPr/>
          <a:lstStyle/>
          <a:p>
            <a:r>
              <a:rPr lang="en-US" altLang="zh-CN">
                <a:solidFill>
                  <a:srgbClr val="FF0000"/>
                </a:solidFill>
              </a:rPr>
              <a:t>transform</a:t>
            </a:r>
            <a:r>
              <a:rPr lang="zh-CN" altLang="en-US"/>
              <a:t>算法的一种实现：</a:t>
            </a:r>
          </a:p>
          <a:p>
            <a:pPr lvl="1">
              <a:lnSpc>
                <a:spcPct val="110000"/>
              </a:lnSpc>
              <a:buFont typeface="Georgia" panose="02040502050405020303" pitchFamily="18" charset="0"/>
              <a:buNone/>
            </a:pPr>
            <a:r>
              <a:rPr lang="en-US" altLang="zh-CN" sz="2400"/>
              <a:t>template &lt;class InputIterator, class OutputIterator, class UnaryFunction&gt;</a:t>
            </a:r>
          </a:p>
          <a:p>
            <a:pPr lvl="1">
              <a:lnSpc>
                <a:spcPct val="110000"/>
              </a:lnSpc>
              <a:buFont typeface="Georgia" panose="02040502050405020303" pitchFamily="18" charset="0"/>
              <a:buNone/>
            </a:pPr>
            <a:r>
              <a:rPr lang="en-US" altLang="zh-CN" sz="2400"/>
              <a:t>OutputIterator </a:t>
            </a:r>
            <a:r>
              <a:rPr lang="en-US" altLang="zh-CN" sz="2400">
                <a:solidFill>
                  <a:srgbClr val="FF0000"/>
                </a:solidFill>
              </a:rPr>
              <a:t>transform</a:t>
            </a:r>
            <a:r>
              <a:rPr lang="en-US" altLang="zh-CN" sz="2400"/>
              <a:t>(InputIterator first, InputIterator last, OutputIterator result, UnaryFunction op) </a:t>
            </a:r>
          </a:p>
          <a:p>
            <a:pPr lvl="1">
              <a:lnSpc>
                <a:spcPct val="110000"/>
              </a:lnSpc>
              <a:buFont typeface="Georgia" panose="02040502050405020303" pitchFamily="18" charset="0"/>
              <a:buNone/>
            </a:pPr>
            <a:r>
              <a:rPr lang="en-US" altLang="zh-CN" sz="2400"/>
              <a:t>{</a:t>
            </a:r>
          </a:p>
          <a:p>
            <a:pPr lvl="1">
              <a:lnSpc>
                <a:spcPct val="110000"/>
              </a:lnSpc>
              <a:buFont typeface="Georgia" panose="02040502050405020303" pitchFamily="18" charset="0"/>
              <a:buNone/>
            </a:pPr>
            <a:r>
              <a:rPr lang="en-US" altLang="zh-CN" sz="2400"/>
              <a:t>	for (;first != last; ++first, ++result)</a:t>
            </a:r>
          </a:p>
          <a:p>
            <a:pPr lvl="1">
              <a:lnSpc>
                <a:spcPct val="110000"/>
              </a:lnSpc>
              <a:buFont typeface="Georgia" panose="02040502050405020303" pitchFamily="18" charset="0"/>
              <a:buNone/>
            </a:pPr>
            <a:r>
              <a:rPr lang="en-US" altLang="zh-CN" sz="2400"/>
              <a:t>		*result = op(*first);</a:t>
            </a:r>
          </a:p>
          <a:p>
            <a:pPr lvl="1">
              <a:lnSpc>
                <a:spcPct val="110000"/>
              </a:lnSpc>
              <a:buFont typeface="Georgia" panose="02040502050405020303" pitchFamily="18" charset="0"/>
              <a:buNone/>
            </a:pPr>
            <a:r>
              <a:rPr lang="en-US" altLang="zh-CN" sz="2400"/>
              <a:t>	return result;</a:t>
            </a:r>
          </a:p>
          <a:p>
            <a:pPr lvl="1">
              <a:lnSpc>
                <a:spcPct val="110000"/>
              </a:lnSpc>
              <a:buFont typeface="Georgia" panose="02040502050405020303" pitchFamily="18" charset="0"/>
              <a:buNone/>
            </a:pPr>
            <a:r>
              <a:rPr lang="en-US" altLang="zh-CN" sz="2400"/>
              <a:t>}</a:t>
            </a:r>
          </a:p>
        </p:txBody>
      </p:sp>
      <p:sp>
        <p:nvSpPr>
          <p:cNvPr id="21508" name="灯片编号占位符 3">
            <a:extLst>
              <a:ext uri="{FF2B5EF4-FFF2-40B4-BE49-F238E27FC236}">
                <a16:creationId xmlns:a16="http://schemas.microsoft.com/office/drawing/2014/main" id="{C6211197-C8E0-5B9E-AC7A-246FFBD84D9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99F1DE4-C5A8-4355-8C56-A7089833D99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C78A616F-62A7-6863-A46F-0A489C9E2791}"/>
              </a:ext>
            </a:extLst>
          </p:cNvPr>
          <p:cNvSpPr>
            <a:spLocks noGrp="1"/>
          </p:cNvSpPr>
          <p:nvPr>
            <p:ph type="title"/>
          </p:nvPr>
        </p:nvSpPr>
        <p:spPr/>
        <p:txBody>
          <a:bodyPr/>
          <a:lstStyle/>
          <a:p>
            <a:pPr eaLnBrk="1" hangingPunct="1"/>
            <a:r>
              <a:rPr lang="en-US" altLang="zh-CN"/>
              <a:t>10.6.1 </a:t>
            </a:r>
            <a:r>
              <a:rPr lang="zh-CN" altLang="en-US"/>
              <a:t>函数对象</a:t>
            </a:r>
          </a:p>
        </p:txBody>
      </p:sp>
      <p:sp>
        <p:nvSpPr>
          <p:cNvPr id="67587" name="内容占位符 2">
            <a:extLst>
              <a:ext uri="{FF2B5EF4-FFF2-40B4-BE49-F238E27FC236}">
                <a16:creationId xmlns:a16="http://schemas.microsoft.com/office/drawing/2014/main" id="{DCE4F1BF-57B5-67E8-6EB3-BBC5C5CD0EE6}"/>
              </a:ext>
            </a:extLst>
          </p:cNvPr>
          <p:cNvSpPr>
            <a:spLocks noGrp="1"/>
          </p:cNvSpPr>
          <p:nvPr>
            <p:ph idx="1"/>
          </p:nvPr>
        </p:nvSpPr>
        <p:spPr/>
        <p:txBody>
          <a:bodyPr/>
          <a:lstStyle/>
          <a:p>
            <a:pPr eaLnBrk="1" hangingPunct="1">
              <a:lnSpc>
                <a:spcPct val="150000"/>
              </a:lnSpc>
            </a:pPr>
            <a:r>
              <a:rPr lang="zh-CN" altLang="en-US"/>
              <a:t>函数对象</a:t>
            </a:r>
            <a:endParaRPr lang="en-US" altLang="zh-CN"/>
          </a:p>
          <a:p>
            <a:pPr lvl="1" eaLnBrk="1" hangingPunct="1">
              <a:lnSpc>
                <a:spcPct val="150000"/>
              </a:lnSpc>
            </a:pPr>
            <a:r>
              <a:rPr lang="zh-CN" altLang="en-US"/>
              <a:t>一个行为类似函数的对象</a:t>
            </a:r>
            <a:endParaRPr lang="en-US" altLang="zh-CN"/>
          </a:p>
          <a:p>
            <a:pPr lvl="1" eaLnBrk="1" hangingPunct="1">
              <a:lnSpc>
                <a:spcPct val="150000"/>
              </a:lnSpc>
            </a:pPr>
            <a:r>
              <a:rPr lang="zh-CN" altLang="en-US"/>
              <a:t>可以没有参数，也可以带有若干参数</a:t>
            </a:r>
            <a:endParaRPr lang="en-US" altLang="zh-CN"/>
          </a:p>
          <a:p>
            <a:pPr lvl="1" eaLnBrk="1" hangingPunct="1">
              <a:lnSpc>
                <a:spcPct val="150000"/>
              </a:lnSpc>
            </a:pPr>
            <a:r>
              <a:rPr lang="zh-CN" altLang="en-US"/>
              <a:t>其功能是获取一个值，或者改变操作的状态。</a:t>
            </a:r>
            <a:endParaRPr lang="en-US" altLang="zh-CN"/>
          </a:p>
          <a:p>
            <a:pPr eaLnBrk="1" hangingPunct="1">
              <a:lnSpc>
                <a:spcPct val="150000"/>
              </a:lnSpc>
            </a:pPr>
            <a:r>
              <a:rPr lang="zh-CN" altLang="en-US"/>
              <a:t>例</a:t>
            </a:r>
            <a:endParaRPr lang="en-US" altLang="zh-CN"/>
          </a:p>
          <a:p>
            <a:pPr lvl="1" eaLnBrk="1" hangingPunct="1">
              <a:lnSpc>
                <a:spcPct val="150000"/>
              </a:lnSpc>
            </a:pPr>
            <a:r>
              <a:rPr lang="zh-CN" altLang="en-US"/>
              <a:t>普通函数就是函数对象</a:t>
            </a:r>
            <a:endParaRPr lang="en-US" altLang="zh-CN"/>
          </a:p>
          <a:p>
            <a:pPr lvl="1" eaLnBrk="1" hangingPunct="1">
              <a:lnSpc>
                <a:spcPct val="150000"/>
              </a:lnSpc>
            </a:pPr>
            <a:r>
              <a:rPr lang="zh-CN" altLang="en-US"/>
              <a:t>重载了“</a:t>
            </a:r>
            <a:r>
              <a:rPr lang="en-US" altLang="zh-CN"/>
              <a:t>()</a:t>
            </a:r>
            <a:r>
              <a:rPr lang="zh-CN" altLang="en-US"/>
              <a:t>”运算符的类的实例是函数对象</a:t>
            </a:r>
          </a:p>
        </p:txBody>
      </p:sp>
      <p:sp>
        <p:nvSpPr>
          <p:cNvPr id="67588" name="灯片编号占位符 3">
            <a:extLst>
              <a:ext uri="{FF2B5EF4-FFF2-40B4-BE49-F238E27FC236}">
                <a16:creationId xmlns:a16="http://schemas.microsoft.com/office/drawing/2014/main" id="{BA332EAC-F88D-9BCF-F2FF-C86E8FBFCB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74225CD-5A03-4BBB-991A-A05A740F95B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F8683E9-97FF-5D15-BBD6-BF3C244655F5}"/>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0271543A-81A1-29FA-0B36-9CF4BD3001CD}"/>
              </a:ext>
            </a:extLst>
          </p:cNvPr>
          <p:cNvSpPr>
            <a:spLocks noGrp="1"/>
          </p:cNvSpPr>
          <p:nvPr>
            <p:ph type="title"/>
          </p:nvPr>
        </p:nvSpPr>
        <p:spPr/>
        <p:txBody>
          <a:bodyPr/>
          <a:lstStyle/>
          <a:p>
            <a:pPr eaLnBrk="1" hangingPunct="1"/>
            <a:r>
              <a:rPr lang="zh-CN" altLang="en-US"/>
              <a:t>函数对象概念图</a:t>
            </a:r>
          </a:p>
        </p:txBody>
      </p:sp>
      <p:sp>
        <p:nvSpPr>
          <p:cNvPr id="68611" name="灯片编号占位符 3">
            <a:extLst>
              <a:ext uri="{FF2B5EF4-FFF2-40B4-BE49-F238E27FC236}">
                <a16:creationId xmlns:a16="http://schemas.microsoft.com/office/drawing/2014/main" id="{A3AEDAFC-E14E-623A-ECC1-BC2D54B6A7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F24BEE6-081F-4804-8352-054C5F2AD9B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36E1F54-F400-D322-3B76-86CAC3ECD549}"/>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
        <p:nvSpPr>
          <p:cNvPr id="6" name="Text Box 8">
            <a:extLst>
              <a:ext uri="{FF2B5EF4-FFF2-40B4-BE49-F238E27FC236}">
                <a16:creationId xmlns:a16="http://schemas.microsoft.com/office/drawing/2014/main" id="{FCF9C90D-A0BF-E25A-09BD-A07781AC25E0}"/>
              </a:ext>
            </a:extLst>
          </p:cNvPr>
          <p:cNvSpPr txBox="1">
            <a:spLocks noChangeArrowheads="1"/>
          </p:cNvSpPr>
          <p:nvPr/>
        </p:nvSpPr>
        <p:spPr bwMode="auto">
          <a:xfrm>
            <a:off x="2857500" y="2000250"/>
            <a:ext cx="1357313"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函数对象</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(Function)</a:t>
            </a:r>
            <a:endParaRPr lang="zh-CN" altLang="zh-CN" sz="1600" dirty="0">
              <a:solidFill>
                <a:schemeClr val="bg2"/>
              </a:solidFill>
              <a:latin typeface="Times New Roman" pitchFamily="18" charset="0"/>
            </a:endParaRPr>
          </a:p>
        </p:txBody>
      </p:sp>
      <p:sp>
        <p:nvSpPr>
          <p:cNvPr id="7" name="Text Box 9">
            <a:extLst>
              <a:ext uri="{FF2B5EF4-FFF2-40B4-BE49-F238E27FC236}">
                <a16:creationId xmlns:a16="http://schemas.microsoft.com/office/drawing/2014/main" id="{16B71D5A-31F2-F47E-D2F7-32E73E84274E}"/>
              </a:ext>
            </a:extLst>
          </p:cNvPr>
          <p:cNvSpPr txBox="1">
            <a:spLocks noChangeArrowheads="1"/>
          </p:cNvSpPr>
          <p:nvPr/>
        </p:nvSpPr>
        <p:spPr bwMode="auto">
          <a:xfrm>
            <a:off x="2684463" y="3187700"/>
            <a:ext cx="1704975"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一元函数对象</a:t>
            </a:r>
            <a:r>
              <a:rPr lang="en-US" altLang="zh-CN" sz="1600" dirty="0">
                <a:solidFill>
                  <a:schemeClr val="bg2"/>
                </a:solidFill>
                <a:latin typeface="Times New Roman" pitchFamily="18" charset="0"/>
              </a:rPr>
              <a:t>(Unary Function)</a:t>
            </a:r>
            <a:endParaRPr lang="zh-CN" altLang="zh-CN" sz="1600" dirty="0">
              <a:solidFill>
                <a:schemeClr val="bg2"/>
              </a:solidFill>
              <a:latin typeface="Times New Roman" pitchFamily="18" charset="0"/>
            </a:endParaRPr>
          </a:p>
        </p:txBody>
      </p:sp>
      <p:cxnSp>
        <p:nvCxnSpPr>
          <p:cNvPr id="8" name="AutoShape 7">
            <a:extLst>
              <a:ext uri="{FF2B5EF4-FFF2-40B4-BE49-F238E27FC236}">
                <a16:creationId xmlns:a16="http://schemas.microsoft.com/office/drawing/2014/main" id="{1AA051C5-E69E-68E3-32F4-B9F992C4E032}"/>
              </a:ext>
            </a:extLst>
          </p:cNvPr>
          <p:cNvCxnSpPr>
            <a:cxnSpLocks noChangeShapeType="1"/>
            <a:stCxn id="6" idx="2"/>
            <a:endCxn id="7" idx="0"/>
          </p:cNvCxnSpPr>
          <p:nvPr/>
        </p:nvCxnSpPr>
        <p:spPr bwMode="auto">
          <a:xfrm rot="16200000" flipH="1">
            <a:off x="3228182" y="2878931"/>
            <a:ext cx="615950"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9" name="AutoShape 11">
            <a:extLst>
              <a:ext uri="{FF2B5EF4-FFF2-40B4-BE49-F238E27FC236}">
                <a16:creationId xmlns:a16="http://schemas.microsoft.com/office/drawing/2014/main" id="{C293CF22-BABA-23D1-9D0B-2E97C2BDAECF}"/>
              </a:ext>
            </a:extLst>
          </p:cNvPr>
          <p:cNvCxnSpPr>
            <a:cxnSpLocks noChangeShapeType="1"/>
            <a:stCxn id="6" idx="2"/>
          </p:cNvCxnSpPr>
          <p:nvPr/>
        </p:nvCxnSpPr>
        <p:spPr bwMode="auto">
          <a:xfrm rot="5400000">
            <a:off x="2482057" y="2089943"/>
            <a:ext cx="571500" cy="1535113"/>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
        <p:nvSpPr>
          <p:cNvPr id="10" name="Text Box 9">
            <a:extLst>
              <a:ext uri="{FF2B5EF4-FFF2-40B4-BE49-F238E27FC236}">
                <a16:creationId xmlns:a16="http://schemas.microsoft.com/office/drawing/2014/main" id="{ED9D1632-449D-E52F-AF1F-13B1E6EE9F50}"/>
              </a:ext>
            </a:extLst>
          </p:cNvPr>
          <p:cNvSpPr txBox="1">
            <a:spLocks noChangeArrowheads="1"/>
          </p:cNvSpPr>
          <p:nvPr/>
        </p:nvSpPr>
        <p:spPr bwMode="auto">
          <a:xfrm>
            <a:off x="4613275" y="3187700"/>
            <a:ext cx="1704975"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二元函数对象</a:t>
            </a:r>
            <a:r>
              <a:rPr lang="en-US" altLang="zh-CN" sz="1600" dirty="0">
                <a:solidFill>
                  <a:schemeClr val="bg2"/>
                </a:solidFill>
                <a:latin typeface="Times New Roman" pitchFamily="18" charset="0"/>
              </a:rPr>
              <a:t>(Binary Function)</a:t>
            </a:r>
            <a:endParaRPr lang="zh-CN" altLang="zh-CN" sz="1600" dirty="0">
              <a:solidFill>
                <a:schemeClr val="bg2"/>
              </a:solidFill>
              <a:latin typeface="Times New Roman" pitchFamily="18" charset="0"/>
            </a:endParaRPr>
          </a:p>
        </p:txBody>
      </p:sp>
      <p:sp>
        <p:nvSpPr>
          <p:cNvPr id="11" name="Text Box 9">
            <a:extLst>
              <a:ext uri="{FF2B5EF4-FFF2-40B4-BE49-F238E27FC236}">
                <a16:creationId xmlns:a16="http://schemas.microsoft.com/office/drawing/2014/main" id="{1819DA38-DF2C-4E8D-7EEC-A352C98712CD}"/>
              </a:ext>
            </a:extLst>
          </p:cNvPr>
          <p:cNvSpPr txBox="1">
            <a:spLocks noChangeArrowheads="1"/>
          </p:cNvSpPr>
          <p:nvPr/>
        </p:nvSpPr>
        <p:spPr bwMode="auto">
          <a:xfrm>
            <a:off x="1184275" y="3187700"/>
            <a:ext cx="1276350"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产生器</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(Generator)</a:t>
            </a:r>
            <a:endParaRPr lang="zh-CN" altLang="zh-CN" sz="1600" dirty="0">
              <a:solidFill>
                <a:schemeClr val="bg2"/>
              </a:solidFill>
              <a:latin typeface="Times New Roman" pitchFamily="18" charset="0"/>
            </a:endParaRPr>
          </a:p>
        </p:txBody>
      </p:sp>
      <p:sp>
        <p:nvSpPr>
          <p:cNvPr id="12" name="Text Box 9">
            <a:extLst>
              <a:ext uri="{FF2B5EF4-FFF2-40B4-BE49-F238E27FC236}">
                <a16:creationId xmlns:a16="http://schemas.microsoft.com/office/drawing/2014/main" id="{F4A067C8-2C14-1759-26F5-52A194F5F52F}"/>
              </a:ext>
            </a:extLst>
          </p:cNvPr>
          <p:cNvSpPr txBox="1">
            <a:spLocks noChangeArrowheads="1"/>
          </p:cNvSpPr>
          <p:nvPr/>
        </p:nvSpPr>
        <p:spPr bwMode="auto">
          <a:xfrm>
            <a:off x="2684463" y="4259263"/>
            <a:ext cx="1704975"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一元谓词</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(Unary Predicate)</a:t>
            </a:r>
            <a:endParaRPr lang="zh-CN" altLang="zh-CN" sz="1600" dirty="0">
              <a:solidFill>
                <a:schemeClr val="bg2"/>
              </a:solidFill>
              <a:latin typeface="Times New Roman" pitchFamily="18" charset="0"/>
            </a:endParaRPr>
          </a:p>
        </p:txBody>
      </p:sp>
      <p:sp>
        <p:nvSpPr>
          <p:cNvPr id="13" name="Text Box 9">
            <a:extLst>
              <a:ext uri="{FF2B5EF4-FFF2-40B4-BE49-F238E27FC236}">
                <a16:creationId xmlns:a16="http://schemas.microsoft.com/office/drawing/2014/main" id="{F7415144-D6A3-1D19-BC42-E48A8267EEC9}"/>
              </a:ext>
            </a:extLst>
          </p:cNvPr>
          <p:cNvSpPr txBox="1">
            <a:spLocks noChangeArrowheads="1"/>
          </p:cNvSpPr>
          <p:nvPr/>
        </p:nvSpPr>
        <p:spPr bwMode="auto">
          <a:xfrm>
            <a:off x="4613275" y="4259263"/>
            <a:ext cx="1704975" cy="571500"/>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600" dirty="0">
                <a:solidFill>
                  <a:schemeClr val="bg2"/>
                </a:solidFill>
                <a:latin typeface="Times New Roman" pitchFamily="18" charset="0"/>
              </a:rPr>
              <a:t>二元谓词</a:t>
            </a:r>
            <a:endParaRPr lang="en-US" altLang="zh-CN" sz="1600" dirty="0">
              <a:solidFill>
                <a:schemeClr val="bg2"/>
              </a:solidFill>
              <a:latin typeface="Times New Roman" pitchFamily="18" charset="0"/>
            </a:endParaRPr>
          </a:p>
          <a:p>
            <a:pPr algn="ctr" eaLnBrk="1" hangingPunct="1">
              <a:defRPr/>
            </a:pPr>
            <a:r>
              <a:rPr lang="en-US" altLang="zh-CN" sz="1600" dirty="0">
                <a:solidFill>
                  <a:schemeClr val="bg2"/>
                </a:solidFill>
                <a:latin typeface="Times New Roman" pitchFamily="18" charset="0"/>
              </a:rPr>
              <a:t>(Binary Predicate)</a:t>
            </a:r>
            <a:endParaRPr lang="zh-CN" altLang="zh-CN" sz="1600" dirty="0">
              <a:solidFill>
                <a:schemeClr val="bg2"/>
              </a:solidFill>
              <a:latin typeface="Times New Roman" pitchFamily="18" charset="0"/>
            </a:endParaRPr>
          </a:p>
        </p:txBody>
      </p:sp>
      <p:cxnSp>
        <p:nvCxnSpPr>
          <p:cNvPr id="14" name="AutoShape 7">
            <a:extLst>
              <a:ext uri="{FF2B5EF4-FFF2-40B4-BE49-F238E27FC236}">
                <a16:creationId xmlns:a16="http://schemas.microsoft.com/office/drawing/2014/main" id="{9AB07FFC-DBE8-3255-3F84-6CB429148444}"/>
              </a:ext>
            </a:extLst>
          </p:cNvPr>
          <p:cNvCxnSpPr>
            <a:cxnSpLocks noChangeShapeType="1"/>
            <a:stCxn id="6" idx="2"/>
            <a:endCxn id="10" idx="0"/>
          </p:cNvCxnSpPr>
          <p:nvPr/>
        </p:nvCxnSpPr>
        <p:spPr bwMode="auto">
          <a:xfrm rot="16200000" flipH="1">
            <a:off x="4192588" y="1914525"/>
            <a:ext cx="615950" cy="1930400"/>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7">
            <a:extLst>
              <a:ext uri="{FF2B5EF4-FFF2-40B4-BE49-F238E27FC236}">
                <a16:creationId xmlns:a16="http://schemas.microsoft.com/office/drawing/2014/main" id="{C8490160-ED32-DA34-C382-7D09FB256B83}"/>
              </a:ext>
            </a:extLst>
          </p:cNvPr>
          <p:cNvCxnSpPr>
            <a:cxnSpLocks noChangeShapeType="1"/>
            <a:stCxn id="7" idx="2"/>
            <a:endCxn id="12" idx="0"/>
          </p:cNvCxnSpPr>
          <p:nvPr/>
        </p:nvCxnSpPr>
        <p:spPr bwMode="auto">
          <a:xfrm rot="5400000">
            <a:off x="3287713" y="4010025"/>
            <a:ext cx="500062" cy="1588"/>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16" name="AutoShape 7">
            <a:extLst>
              <a:ext uri="{FF2B5EF4-FFF2-40B4-BE49-F238E27FC236}">
                <a16:creationId xmlns:a16="http://schemas.microsoft.com/office/drawing/2014/main" id="{2E6ABF48-8B4D-C8AF-34E7-6FD2C1AD1EA8}"/>
              </a:ext>
            </a:extLst>
          </p:cNvPr>
          <p:cNvCxnSpPr>
            <a:cxnSpLocks noChangeShapeType="1"/>
            <a:stCxn id="10" idx="2"/>
            <a:endCxn id="13" idx="0"/>
          </p:cNvCxnSpPr>
          <p:nvPr/>
        </p:nvCxnSpPr>
        <p:spPr bwMode="auto">
          <a:xfrm rot="5400000">
            <a:off x="5216526" y="4010025"/>
            <a:ext cx="500062" cy="1587"/>
          </a:xfrm>
          <a:prstGeom prst="straightConnector1">
            <a:avLst/>
          </a:prstGeom>
          <a:ln>
            <a:solidFill>
              <a:schemeClr val="tx1"/>
            </a:solidFill>
            <a:headEnd/>
            <a:tailEnd type="triangle" w="med" len="med"/>
          </a:ln>
        </p:spPr>
        <p:style>
          <a:lnRef idx="3">
            <a:schemeClr val="lt1"/>
          </a:lnRef>
          <a:fillRef idx="1">
            <a:schemeClr val="accent2"/>
          </a:fillRef>
          <a:effectRef idx="1">
            <a:schemeClr val="accent2"/>
          </a:effectRef>
          <a:fontRef idx="minor">
            <a:schemeClr val="lt1"/>
          </a:fontRef>
        </p:style>
      </p:cxn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1">
            <a:extLst>
              <a:ext uri="{FF2B5EF4-FFF2-40B4-BE49-F238E27FC236}">
                <a16:creationId xmlns:a16="http://schemas.microsoft.com/office/drawing/2014/main" id="{B92D94C1-3DB3-2918-2307-04B466EFE358}"/>
              </a:ext>
            </a:extLst>
          </p:cNvPr>
          <p:cNvSpPr>
            <a:spLocks noGrp="1"/>
          </p:cNvSpPr>
          <p:nvPr>
            <p:ph type="title"/>
          </p:nvPr>
        </p:nvSpPr>
        <p:spPr/>
        <p:txBody>
          <a:bodyPr/>
          <a:lstStyle/>
          <a:p>
            <a:pPr eaLnBrk="1" hangingPunct="1"/>
            <a:r>
              <a:rPr lang="zh-CN" altLang="en-US"/>
              <a:t>例</a:t>
            </a:r>
            <a:r>
              <a:rPr lang="en-US" altLang="zh-CN"/>
              <a:t>10-13</a:t>
            </a:r>
            <a:r>
              <a:rPr lang="zh-CN" altLang="en-US"/>
              <a:t>、例</a:t>
            </a:r>
            <a:r>
              <a:rPr lang="en-US" altLang="zh-CN"/>
              <a:t>10-14</a:t>
            </a:r>
            <a:endParaRPr lang="zh-CN" altLang="en-US"/>
          </a:p>
        </p:txBody>
      </p:sp>
      <p:sp>
        <p:nvSpPr>
          <p:cNvPr id="69635" name="内容占位符 2">
            <a:extLst>
              <a:ext uri="{FF2B5EF4-FFF2-40B4-BE49-F238E27FC236}">
                <a16:creationId xmlns:a16="http://schemas.microsoft.com/office/drawing/2014/main" id="{53AB8CA8-7388-B900-BD79-A848D1F47EF1}"/>
              </a:ext>
            </a:extLst>
          </p:cNvPr>
          <p:cNvSpPr>
            <a:spLocks noGrp="1"/>
          </p:cNvSpPr>
          <p:nvPr>
            <p:ph idx="1"/>
          </p:nvPr>
        </p:nvSpPr>
        <p:spPr/>
        <p:txBody>
          <a:bodyPr/>
          <a:lstStyle/>
          <a:p>
            <a:pPr eaLnBrk="1" hangingPunct="1"/>
            <a:r>
              <a:rPr lang="zh-CN" altLang="en-US">
                <a:latin typeface="Consolas" panose="020B0609020204030204" pitchFamily="49" charset="0"/>
              </a:rPr>
              <a:t>使用两种方式定义表示乘法的函数对象</a:t>
            </a:r>
            <a:endParaRPr lang="en-US" altLang="zh-CN">
              <a:latin typeface="Consolas" panose="020B0609020204030204" pitchFamily="49" charset="0"/>
            </a:endParaRPr>
          </a:p>
          <a:p>
            <a:pPr lvl="1" eaLnBrk="1" hangingPunct="1"/>
            <a:r>
              <a:rPr lang="zh-CN" altLang="en-US">
                <a:latin typeface="Consolas" panose="020B0609020204030204" pitchFamily="49" charset="0"/>
              </a:rPr>
              <a:t>通过定义普通函数（例</a:t>
            </a:r>
            <a:r>
              <a:rPr lang="en-US" altLang="zh-CN">
                <a:latin typeface="Consolas" panose="020B0609020204030204" pitchFamily="49" charset="0"/>
              </a:rPr>
              <a:t>10-13</a:t>
            </a:r>
            <a:r>
              <a:rPr lang="zh-CN" altLang="en-US">
                <a:latin typeface="Consolas" panose="020B0609020204030204" pitchFamily="49" charset="0"/>
              </a:rPr>
              <a:t>）</a:t>
            </a:r>
            <a:endParaRPr lang="en-US" altLang="zh-CN">
              <a:latin typeface="Consolas" panose="020B0609020204030204" pitchFamily="49" charset="0"/>
            </a:endParaRPr>
          </a:p>
          <a:p>
            <a:pPr lvl="1" eaLnBrk="1" hangingPunct="1"/>
            <a:r>
              <a:rPr lang="zh-CN" altLang="en-US">
                <a:latin typeface="Consolas" panose="020B0609020204030204" pitchFamily="49" charset="0"/>
              </a:rPr>
              <a:t>通过重载类的“</a:t>
            </a:r>
            <a:r>
              <a:rPr lang="en-US" altLang="zh-CN">
                <a:latin typeface="Consolas" panose="020B0609020204030204" pitchFamily="49" charset="0"/>
              </a:rPr>
              <a:t>()</a:t>
            </a:r>
            <a:r>
              <a:rPr lang="zh-CN" altLang="en-US">
                <a:latin typeface="Consolas" panose="020B0609020204030204" pitchFamily="49" charset="0"/>
              </a:rPr>
              <a:t>”运算符（例</a:t>
            </a:r>
            <a:r>
              <a:rPr lang="en-US" altLang="zh-CN">
                <a:latin typeface="Consolas" panose="020B0609020204030204" pitchFamily="49" charset="0"/>
              </a:rPr>
              <a:t>10-14</a:t>
            </a:r>
            <a:r>
              <a:rPr lang="zh-CN" altLang="en-US">
                <a:latin typeface="Consolas" panose="020B0609020204030204" pitchFamily="49" charset="0"/>
              </a:rPr>
              <a:t>）</a:t>
            </a:r>
            <a:endParaRPr lang="en-US" altLang="zh-CN">
              <a:latin typeface="Consolas" panose="020B0609020204030204" pitchFamily="49" charset="0"/>
            </a:endParaRPr>
          </a:p>
          <a:p>
            <a:pPr eaLnBrk="1" hangingPunct="1"/>
            <a:r>
              <a:rPr lang="zh-CN" altLang="en-US">
                <a:latin typeface="Consolas" panose="020B0609020204030204" pitchFamily="49" charset="0"/>
              </a:rPr>
              <a:t>用到以下算法：</a:t>
            </a:r>
            <a:br>
              <a:rPr lang="en-US" altLang="zh-CN">
                <a:latin typeface="Consolas" panose="020B0609020204030204" pitchFamily="49" charset="0"/>
              </a:rPr>
            </a:br>
            <a:r>
              <a:rPr lang="en-US" altLang="zh-CN" sz="2000">
                <a:latin typeface="Consolas" panose="020B0609020204030204" pitchFamily="49" charset="0"/>
              </a:rPr>
              <a:t>template&lt;class InputIterator, class Type, class BinaryFunction&gt;</a:t>
            </a:r>
            <a:br>
              <a:rPr lang="en-US" altLang="zh-CN" sz="2000">
                <a:latin typeface="Consolas" panose="020B0609020204030204" pitchFamily="49" charset="0"/>
              </a:rPr>
            </a:br>
            <a:r>
              <a:rPr lang="en-US" altLang="zh-CN" sz="2000">
                <a:latin typeface="Consolas" panose="020B0609020204030204" pitchFamily="49" charset="0"/>
              </a:rPr>
              <a:t>Type accumulate(InputIterator first, InputIterator last, Type val, BinaryFunction binaryOp);</a:t>
            </a:r>
          </a:p>
          <a:p>
            <a:pPr lvl="1" eaLnBrk="1" hangingPunct="1"/>
            <a:r>
              <a:rPr lang="zh-CN" altLang="en-US">
                <a:latin typeface="Consolas" panose="020B0609020204030204" pitchFamily="49" charset="0"/>
              </a:rPr>
              <a:t>对</a:t>
            </a:r>
            <a:r>
              <a:rPr lang="en-US" altLang="zh-CN">
                <a:latin typeface="Consolas" panose="020B0609020204030204" pitchFamily="49" charset="0"/>
              </a:rPr>
              <a:t>[first, last)</a:t>
            </a:r>
            <a:r>
              <a:rPr lang="zh-CN" altLang="en-US">
                <a:latin typeface="Consolas" panose="020B0609020204030204" pitchFamily="49" charset="0"/>
              </a:rPr>
              <a:t>区间内的数据进行累“加”，</a:t>
            </a:r>
            <a:r>
              <a:rPr lang="en-US" altLang="zh-CN">
                <a:latin typeface="Consolas" panose="020B0609020204030204" pitchFamily="49" charset="0"/>
              </a:rPr>
              <a:t>binaryOp</a:t>
            </a:r>
            <a:r>
              <a:rPr lang="zh-CN" altLang="en-US">
                <a:latin typeface="Consolas" panose="020B0609020204030204" pitchFamily="49" charset="0"/>
              </a:rPr>
              <a:t>为用二元函数对象表示的“加”运算符，</a:t>
            </a:r>
            <a:r>
              <a:rPr lang="en-US" altLang="zh-CN">
                <a:latin typeface="Consolas" panose="020B0609020204030204" pitchFamily="49" charset="0"/>
              </a:rPr>
              <a:t>val</a:t>
            </a:r>
            <a:r>
              <a:rPr lang="zh-CN" altLang="en-US">
                <a:latin typeface="Consolas" panose="020B0609020204030204" pitchFamily="49" charset="0"/>
              </a:rPr>
              <a:t>为累“加”的初值</a:t>
            </a:r>
            <a:endParaRPr lang="en-US" altLang="zh-CN">
              <a:latin typeface="Consolas" panose="020B0609020204030204" pitchFamily="49" charset="0"/>
            </a:endParaRPr>
          </a:p>
        </p:txBody>
      </p:sp>
      <p:sp>
        <p:nvSpPr>
          <p:cNvPr id="69636" name="灯片编号占位符 3">
            <a:extLst>
              <a:ext uri="{FF2B5EF4-FFF2-40B4-BE49-F238E27FC236}">
                <a16:creationId xmlns:a16="http://schemas.microsoft.com/office/drawing/2014/main" id="{68EFD5F0-ED80-BFD7-BFA9-9FF19A7D67D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1D00D32-99FE-4BBC-9774-6D172C53317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0792820-FCD9-A8AF-65E5-6FB6737F7243}"/>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8DAE3C7-3532-0E12-8CF0-C3717A8FD88F}"/>
              </a:ext>
            </a:extLst>
          </p:cNvPr>
          <p:cNvSpPr>
            <a:spLocks noGrp="1"/>
          </p:cNvSpPr>
          <p:nvPr>
            <p:ph idx="1"/>
          </p:nvPr>
        </p:nvSpPr>
        <p:spPr>
          <a:xfrm>
            <a:off x="457200" y="571500"/>
            <a:ext cx="8229600" cy="6002338"/>
          </a:xfrm>
          <a:noFill/>
        </p:spPr>
        <p:txBody>
          <a:bodyPr>
            <a:normAutofit fontScale="85000" lnSpcReduction="1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&lt;numeric&gt;	</a:t>
            </a:r>
            <a:r>
              <a:rPr lang="en-US" altLang="zh-CN" dirty="0">
                <a:solidFill>
                  <a:srgbClr val="0070C0"/>
                </a:solidFill>
                <a:latin typeface="Consolas" pitchFamily="49" charset="0"/>
              </a:rPr>
              <a:t>//</a:t>
            </a:r>
            <a:r>
              <a:rPr lang="zh-CN" altLang="en-US" dirty="0">
                <a:solidFill>
                  <a:srgbClr val="0070C0"/>
                </a:solidFill>
                <a:latin typeface="Consolas" pitchFamily="49" charset="0"/>
              </a:rPr>
              <a:t>包含数值算法头文件</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solidFill>
                  <a:srgbClr val="0070C0"/>
                </a:solidFill>
                <a:latin typeface="Consolas" pitchFamily="49" charset="0"/>
              </a:rPr>
              <a:t>//</a:t>
            </a:r>
            <a:r>
              <a:rPr lang="zh-CN" altLang="en-US" dirty="0">
                <a:solidFill>
                  <a:srgbClr val="0070C0"/>
                </a:solidFill>
                <a:latin typeface="Consolas" pitchFamily="49" charset="0"/>
              </a:rPr>
              <a:t>定义一个普通函数</a:t>
            </a:r>
          </a:p>
          <a:p>
            <a:pPr marL="365760" indent="-256032" eaLnBrk="1" fontAlgn="auto" hangingPunct="1">
              <a:spcAft>
                <a:spcPts val="0"/>
              </a:spcAft>
              <a:buClr>
                <a:schemeClr val="accent3"/>
              </a:buClr>
              <a:buFont typeface="Georgia"/>
              <a:buNone/>
              <a:defRPr/>
            </a:pPr>
            <a:r>
              <a:rPr lang="en-US" altLang="zh-CN" dirty="0" err="1">
                <a:solidFill>
                  <a:srgbClr val="C00000"/>
                </a:solidFill>
                <a:latin typeface="Consolas" pitchFamily="49" charset="0"/>
              </a:rPr>
              <a:t>int</a:t>
            </a:r>
            <a:r>
              <a:rPr lang="en-US" altLang="zh-CN" dirty="0">
                <a:solidFill>
                  <a:srgbClr val="C00000"/>
                </a:solidFill>
                <a:latin typeface="Consolas" pitchFamily="49" charset="0"/>
              </a:rPr>
              <a:t> </a:t>
            </a:r>
            <a:r>
              <a:rPr lang="en-US" altLang="zh-CN" dirty="0" err="1">
                <a:solidFill>
                  <a:srgbClr val="C00000"/>
                </a:solidFill>
                <a:latin typeface="Consolas" pitchFamily="49" charset="0"/>
              </a:rPr>
              <a:t>mult</a:t>
            </a:r>
            <a:r>
              <a:rPr lang="en-US" altLang="zh-CN" dirty="0">
                <a:solidFill>
                  <a:srgbClr val="C00000"/>
                </a:solidFill>
                <a:latin typeface="Consolas" pitchFamily="49" charset="0"/>
              </a:rPr>
              <a:t>(</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x, </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y) { return x * y; };</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 = { 1, 2, 3, 4, 5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const </a:t>
            </a:r>
            <a:r>
              <a:rPr lang="en-US" altLang="zh-CN" dirty="0" err="1">
                <a:latin typeface="Consolas" pitchFamily="49" charset="0"/>
              </a:rPr>
              <a:t>int</a:t>
            </a:r>
            <a:r>
              <a:rPr lang="en-US" altLang="zh-CN" dirty="0">
                <a:latin typeface="Consolas" pitchFamily="49" charset="0"/>
              </a:rPr>
              <a:t> N = </a:t>
            </a:r>
            <a:r>
              <a:rPr lang="en-US" altLang="zh-CN" dirty="0" err="1">
                <a:latin typeface="Consolas" pitchFamily="49" charset="0"/>
              </a:rPr>
              <a:t>sizeof</a:t>
            </a:r>
            <a:r>
              <a:rPr lang="en-US" altLang="zh-CN" dirty="0">
                <a:latin typeface="Consolas" pitchFamily="49" charset="0"/>
              </a:rPr>
              <a:t>(a) / </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"The result by </a:t>
            </a:r>
            <a:r>
              <a:rPr lang="en-US" altLang="zh-CN" dirty="0" err="1">
                <a:latin typeface="Consolas" pitchFamily="49" charset="0"/>
              </a:rPr>
              <a:t>multipling</a:t>
            </a:r>
            <a:r>
              <a:rPr lang="en-US" altLang="zh-CN" dirty="0">
                <a:latin typeface="Consolas" pitchFamily="49" charset="0"/>
              </a:rPr>
              <a:t> all elements in a is "</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accumulate(a, a + N, 1, </a:t>
            </a:r>
            <a:r>
              <a:rPr lang="en-US" altLang="zh-CN" dirty="0" err="1">
                <a:solidFill>
                  <a:srgbClr val="C00000"/>
                </a:solidFill>
                <a:latin typeface="Consolas" pitchFamily="49" charset="0"/>
              </a:rPr>
              <a:t>mult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70659" name="灯片编号占位符 3">
            <a:extLst>
              <a:ext uri="{FF2B5EF4-FFF2-40B4-BE49-F238E27FC236}">
                <a16:creationId xmlns:a16="http://schemas.microsoft.com/office/drawing/2014/main" id="{8E201234-B2B9-D626-FAC2-EEB50502BAF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FEE7EDB-832D-44B9-B68C-66C6F297C85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33D15F7-A340-3AE6-18C6-496F527FC1FD}"/>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
        <p:nvSpPr>
          <p:cNvPr id="70661" name="标题 1">
            <a:extLst>
              <a:ext uri="{FF2B5EF4-FFF2-40B4-BE49-F238E27FC236}">
                <a16:creationId xmlns:a16="http://schemas.microsoft.com/office/drawing/2014/main" id="{DFFB0B7A-F242-CB58-E552-AB7C17D9A8A9}"/>
              </a:ext>
            </a:extLst>
          </p:cNvPr>
          <p:cNvSpPr>
            <a:spLocks noGrp="1"/>
          </p:cNvSpPr>
          <p:nvPr>
            <p:ph type="title"/>
          </p:nvPr>
        </p:nvSpPr>
        <p:spPr>
          <a:xfrm>
            <a:off x="5436096" y="5589240"/>
            <a:ext cx="3614737" cy="1066800"/>
          </a:xfrm>
          <a:solidFill>
            <a:srgbClr val="FFFF66"/>
          </a:solidFill>
        </p:spPr>
        <p:txBody>
          <a:bodyPr/>
          <a:lstStyle/>
          <a:p>
            <a:pPr eaLnBrk="1" hangingPunct="1"/>
            <a:r>
              <a:rPr lang="zh-CN" altLang="en-US" dirty="0"/>
              <a:t>例</a:t>
            </a:r>
            <a:r>
              <a:rPr lang="en-US" altLang="zh-CN" dirty="0"/>
              <a:t>10-13</a:t>
            </a:r>
            <a:r>
              <a:rPr lang="zh-CN" altLang="en-US" dirty="0"/>
              <a:t>（续）</a:t>
            </a:r>
          </a:p>
        </p:txBody>
      </p:sp>
      <p:sp>
        <p:nvSpPr>
          <p:cNvPr id="2" name="矩形 1">
            <a:extLst>
              <a:ext uri="{FF2B5EF4-FFF2-40B4-BE49-F238E27FC236}">
                <a16:creationId xmlns:a16="http://schemas.microsoft.com/office/drawing/2014/main" id="{6D807CB2-9E4D-4226-A92E-364A873A5F99}"/>
              </a:ext>
            </a:extLst>
          </p:cNvPr>
          <p:cNvSpPr/>
          <p:nvPr/>
        </p:nvSpPr>
        <p:spPr>
          <a:xfrm>
            <a:off x="227174" y="6056904"/>
            <a:ext cx="504219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00" dirty="0"/>
              <a:t>The result by </a:t>
            </a:r>
            <a:r>
              <a:rPr lang="en-US" altLang="zh-CN" sz="1800" dirty="0" err="1"/>
              <a:t>multipling</a:t>
            </a:r>
            <a:r>
              <a:rPr lang="en-US" altLang="zh-CN" sz="1800" dirty="0"/>
              <a:t> all elements in a is 120</a:t>
            </a:r>
            <a:endParaRPr lang="zh-CN" alt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069AA9C-DDC4-56A3-82A7-09566F469452}"/>
              </a:ext>
            </a:extLst>
          </p:cNvPr>
          <p:cNvSpPr>
            <a:spLocks noGrp="1"/>
          </p:cNvSpPr>
          <p:nvPr>
            <p:ph idx="1"/>
          </p:nvPr>
        </p:nvSpPr>
        <p:spPr>
          <a:xfrm>
            <a:off x="357188" y="571500"/>
            <a:ext cx="8429625" cy="6002338"/>
          </a:xfrm>
          <a:noFill/>
        </p:spPr>
        <p:txBody>
          <a:bodyPr>
            <a:normAutofit fontScale="700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//10_14.cpp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&lt;numeric&gt;	//</a:t>
            </a:r>
            <a:r>
              <a:rPr lang="zh-CN" altLang="en-US" dirty="0">
                <a:solidFill>
                  <a:srgbClr val="0070C0"/>
                </a:solidFill>
                <a:latin typeface="Consolas" pitchFamily="49" charset="0"/>
              </a:rPr>
              <a:t>包含数值算法头文件</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class </a:t>
            </a:r>
            <a:r>
              <a:rPr lang="en-US" altLang="zh-CN" dirty="0" err="1">
                <a:latin typeface="Consolas" pitchFamily="49" charset="0"/>
              </a:rPr>
              <a:t>MultClass</a:t>
            </a:r>
            <a:r>
              <a:rPr lang="en-US" altLang="zh-CN" dirty="0">
                <a:latin typeface="Consolas" pitchFamily="49" charset="0"/>
              </a:rPr>
              <a:t>	{  //</a:t>
            </a:r>
            <a:r>
              <a:rPr lang="zh-CN" altLang="en-US" dirty="0">
                <a:latin typeface="Consolas" pitchFamily="49" charset="0"/>
              </a:rPr>
              <a:t>定义</a:t>
            </a:r>
            <a:r>
              <a:rPr lang="en-US" altLang="zh-CN" dirty="0" err="1">
                <a:latin typeface="Consolas" pitchFamily="49" charset="0"/>
              </a:rPr>
              <a:t>MultClass</a:t>
            </a:r>
            <a:r>
              <a:rPr lang="zh-CN" altLang="en-US" dirty="0">
                <a:latin typeface="Consolas" pitchFamily="49" charset="0"/>
              </a:rPr>
              <a:t>类</a:t>
            </a:r>
          </a:p>
          <a:p>
            <a:pPr marL="365760" indent="-256032" eaLnBrk="1" fontAlgn="auto" hangingPunct="1">
              <a:spcAft>
                <a:spcPts val="0"/>
              </a:spcAft>
              <a:buClr>
                <a:schemeClr val="accent3"/>
              </a:buClr>
              <a:buFont typeface="Georgia"/>
              <a:buNone/>
              <a:defRPr/>
            </a:pPr>
            <a:r>
              <a:rPr lang="en-US" altLang="zh-CN" dirty="0">
                <a:latin typeface="Consolas" pitchFamily="49" charset="0"/>
              </a:rPr>
              <a:t>public:</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operator() (</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x, </a:t>
            </a:r>
            <a:r>
              <a:rPr lang="en-US" altLang="zh-CN" dirty="0" err="1">
                <a:solidFill>
                  <a:srgbClr val="C00000"/>
                </a:solidFill>
                <a:latin typeface="Consolas" pitchFamily="49" charset="0"/>
              </a:rPr>
              <a:t>int</a:t>
            </a:r>
            <a:r>
              <a:rPr lang="en-US" altLang="zh-CN" dirty="0">
                <a:solidFill>
                  <a:srgbClr val="C00000"/>
                </a:solidFill>
                <a:latin typeface="Consolas" pitchFamily="49" charset="0"/>
              </a:rPr>
              <a:t> y) const { return x * y; }</a:t>
            </a:r>
            <a:r>
              <a:rPr lang="en-US" altLang="zh-CN" dirty="0">
                <a:latin typeface="Consolas" pitchFamily="49" charset="0"/>
              </a:rPr>
              <a:t>	//</a:t>
            </a:r>
            <a:r>
              <a:rPr lang="zh-CN" altLang="en-US" dirty="0">
                <a:latin typeface="Consolas" pitchFamily="49" charset="0"/>
              </a:rPr>
              <a:t>重载操作符</a:t>
            </a:r>
            <a:r>
              <a:rPr lang="en-US" altLang="zh-CN" dirty="0">
                <a:latin typeface="Consolas" pitchFamily="49" charset="0"/>
              </a:rPr>
              <a:t>operator()</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a[] = { 1, 2, 3, 4, 5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const </a:t>
            </a:r>
            <a:r>
              <a:rPr lang="en-US" altLang="zh-CN" dirty="0" err="1">
                <a:latin typeface="Consolas" pitchFamily="49" charset="0"/>
              </a:rPr>
              <a:t>int</a:t>
            </a:r>
            <a:r>
              <a:rPr lang="en-US" altLang="zh-CN" dirty="0">
                <a:latin typeface="Consolas" pitchFamily="49" charset="0"/>
              </a:rPr>
              <a:t> N = </a:t>
            </a:r>
            <a:r>
              <a:rPr lang="en-US" altLang="zh-CN" dirty="0" err="1">
                <a:latin typeface="Consolas" pitchFamily="49" charset="0"/>
              </a:rPr>
              <a:t>sizeof</a:t>
            </a:r>
            <a:r>
              <a:rPr lang="en-US" altLang="zh-CN" dirty="0">
                <a:latin typeface="Consolas" pitchFamily="49" charset="0"/>
              </a:rPr>
              <a:t>(a) / </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"The result by </a:t>
            </a:r>
            <a:r>
              <a:rPr lang="en-US" altLang="zh-CN" dirty="0" err="1">
                <a:latin typeface="Consolas" pitchFamily="49" charset="0"/>
              </a:rPr>
              <a:t>multipling</a:t>
            </a:r>
            <a:r>
              <a:rPr lang="en-US" altLang="zh-CN" dirty="0">
                <a:latin typeface="Consolas" pitchFamily="49" charset="0"/>
              </a:rPr>
              <a:t> all elements in a is "</a:t>
            </a:r>
          </a:p>
          <a:p>
            <a:pPr marL="365760" indent="-256032" eaLnBrk="1" fontAlgn="auto" hangingPunct="1">
              <a:spcAft>
                <a:spcPts val="0"/>
              </a:spcAft>
              <a:buClr>
                <a:schemeClr val="accent3"/>
              </a:buClr>
              <a:buFont typeface="Georgia"/>
              <a:buNone/>
              <a:defRPr/>
            </a:pPr>
            <a:r>
              <a:rPr lang="en-US" altLang="zh-CN" dirty="0">
                <a:latin typeface="Consolas" pitchFamily="49" charset="0"/>
              </a:rPr>
              <a:t>		&lt;&lt; accumulate(a, a + N, 1, </a:t>
            </a:r>
            <a:r>
              <a:rPr lang="en-US" altLang="zh-CN" dirty="0" err="1">
                <a:solidFill>
                  <a:srgbClr val="C00000"/>
                </a:solidFill>
                <a:latin typeface="Consolas" pitchFamily="49" charset="0"/>
              </a:rPr>
              <a:t>MultClass</a:t>
            </a:r>
            <a:r>
              <a:rPr lang="en-US" altLang="zh-CN" dirty="0">
                <a:latin typeface="Consolas" pitchFamily="49" charset="0"/>
              </a:rPr>
              <a:t>())	//</a:t>
            </a:r>
            <a:r>
              <a:rPr lang="zh-CN" altLang="en-US" dirty="0">
                <a:latin typeface="Consolas" pitchFamily="49" charset="0"/>
              </a:rPr>
              <a:t>将类</a:t>
            </a:r>
            <a:r>
              <a:rPr lang="en-US" altLang="zh-CN" dirty="0" err="1">
                <a:latin typeface="Consolas" pitchFamily="49" charset="0"/>
              </a:rPr>
              <a:t>multclass</a:t>
            </a:r>
            <a:r>
              <a:rPr lang="zh-CN" altLang="en-US" dirty="0">
                <a:latin typeface="Consolas" pitchFamily="49" charset="0"/>
              </a:rPr>
              <a:t>传递给通用算法</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71683" name="灯片编号占位符 3">
            <a:extLst>
              <a:ext uri="{FF2B5EF4-FFF2-40B4-BE49-F238E27FC236}">
                <a16:creationId xmlns:a16="http://schemas.microsoft.com/office/drawing/2014/main" id="{7C41ACBA-9907-8B73-433A-4EF6123B9EC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641B8F6-D498-46AC-8611-43203AF46BB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3E3B826-BF5B-AB7F-D8C8-2056D3CEA27A}"/>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
        <p:nvSpPr>
          <p:cNvPr id="71685" name="标题 1">
            <a:extLst>
              <a:ext uri="{FF2B5EF4-FFF2-40B4-BE49-F238E27FC236}">
                <a16:creationId xmlns:a16="http://schemas.microsoft.com/office/drawing/2014/main" id="{5C835BBA-412C-FFC2-1EA8-14A9A6006DDC}"/>
              </a:ext>
            </a:extLst>
          </p:cNvPr>
          <p:cNvSpPr>
            <a:spLocks noGrp="1"/>
          </p:cNvSpPr>
          <p:nvPr>
            <p:ph type="title"/>
          </p:nvPr>
        </p:nvSpPr>
        <p:spPr>
          <a:xfrm>
            <a:off x="5143500" y="5500688"/>
            <a:ext cx="3614738" cy="1066800"/>
          </a:xfrm>
          <a:solidFill>
            <a:srgbClr val="FFFF66"/>
          </a:solidFill>
        </p:spPr>
        <p:txBody>
          <a:bodyPr/>
          <a:lstStyle/>
          <a:p>
            <a:pPr eaLnBrk="1" hangingPunct="1"/>
            <a:r>
              <a:rPr lang="zh-CN" altLang="en-US"/>
              <a:t>例</a:t>
            </a:r>
            <a:r>
              <a:rPr lang="en-US" altLang="zh-CN"/>
              <a:t>10-14</a:t>
            </a:r>
            <a:r>
              <a:rPr lang="zh-CN" altLang="en-US"/>
              <a:t>（续）</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a:extLst>
              <a:ext uri="{FF2B5EF4-FFF2-40B4-BE49-F238E27FC236}">
                <a16:creationId xmlns:a16="http://schemas.microsoft.com/office/drawing/2014/main" id="{02E21307-7C9F-4F4E-B960-CEEA038F7AE1}"/>
              </a:ext>
            </a:extLst>
          </p:cNvPr>
          <p:cNvSpPr>
            <a:spLocks noGrp="1"/>
          </p:cNvSpPr>
          <p:nvPr>
            <p:ph type="title"/>
          </p:nvPr>
        </p:nvSpPr>
        <p:spPr/>
        <p:txBody>
          <a:bodyPr/>
          <a:lstStyle/>
          <a:p>
            <a:pPr eaLnBrk="1" hangingPunct="1"/>
            <a:r>
              <a:rPr lang="en-US" altLang="zh-CN"/>
              <a:t>STL</a:t>
            </a:r>
            <a:r>
              <a:rPr lang="zh-CN" altLang="en-US"/>
              <a:t>提供的函数对象</a:t>
            </a:r>
          </a:p>
        </p:txBody>
      </p:sp>
      <p:sp>
        <p:nvSpPr>
          <p:cNvPr id="73731" name="内容占位符 2">
            <a:extLst>
              <a:ext uri="{FF2B5EF4-FFF2-40B4-BE49-F238E27FC236}">
                <a16:creationId xmlns:a16="http://schemas.microsoft.com/office/drawing/2014/main" id="{DD919CB9-C4CE-C3A3-5D4C-634C6BFE3A3A}"/>
              </a:ext>
            </a:extLst>
          </p:cNvPr>
          <p:cNvSpPr>
            <a:spLocks noGrp="1"/>
          </p:cNvSpPr>
          <p:nvPr>
            <p:ph idx="1"/>
          </p:nvPr>
        </p:nvSpPr>
        <p:spPr/>
        <p:txBody>
          <a:bodyPr/>
          <a:lstStyle/>
          <a:p>
            <a:pPr eaLnBrk="1" hangingPunct="1"/>
            <a:r>
              <a:rPr lang="zh-CN" altLang="en-US">
                <a:latin typeface="Consolas" panose="020B0609020204030204" pitchFamily="49" charset="0"/>
              </a:rPr>
              <a:t>用于算术运算的函数对象：</a:t>
            </a:r>
            <a:endParaRPr lang="en-US" altLang="zh-CN">
              <a:latin typeface="Consolas" panose="020B0609020204030204" pitchFamily="49" charset="0"/>
            </a:endParaRPr>
          </a:p>
          <a:p>
            <a:pPr lvl="1" eaLnBrk="1" hangingPunct="1"/>
            <a:r>
              <a:rPr lang="zh-CN" altLang="en-US">
                <a:latin typeface="Consolas" panose="020B0609020204030204" pitchFamily="49" charset="0"/>
              </a:rPr>
              <a:t>一元函数对象：</a:t>
            </a:r>
            <a:r>
              <a:rPr lang="en-US" altLang="zh-CN">
                <a:latin typeface="Consolas" panose="020B0609020204030204" pitchFamily="49" charset="0"/>
              </a:rPr>
              <a:t>negate</a:t>
            </a:r>
          </a:p>
          <a:p>
            <a:pPr lvl="1" eaLnBrk="1" hangingPunct="1"/>
            <a:r>
              <a:rPr lang="zh-CN" altLang="en-US">
                <a:latin typeface="Consolas" panose="020B0609020204030204" pitchFamily="49" charset="0"/>
              </a:rPr>
              <a:t>二元函数对象：</a:t>
            </a:r>
            <a:r>
              <a:rPr lang="en-US" altLang="zh-CN">
                <a:latin typeface="Consolas" panose="020B0609020204030204" pitchFamily="49" charset="0"/>
              </a:rPr>
              <a:t>plus</a:t>
            </a:r>
            <a:r>
              <a:rPr lang="zh-CN" altLang="en-US">
                <a:latin typeface="Consolas" panose="020B0609020204030204" pitchFamily="49" charset="0"/>
              </a:rPr>
              <a:t>、</a:t>
            </a:r>
            <a:r>
              <a:rPr lang="en-US" altLang="zh-CN">
                <a:latin typeface="Consolas" panose="020B0609020204030204" pitchFamily="49" charset="0"/>
              </a:rPr>
              <a:t>minus</a:t>
            </a:r>
            <a:r>
              <a:rPr lang="zh-CN" altLang="en-US">
                <a:latin typeface="Consolas" panose="020B0609020204030204" pitchFamily="49" charset="0"/>
              </a:rPr>
              <a:t>、</a:t>
            </a:r>
            <a:r>
              <a:rPr lang="en-US" altLang="zh-CN">
                <a:latin typeface="Consolas" panose="020B0609020204030204" pitchFamily="49" charset="0"/>
              </a:rPr>
              <a:t>multiplies</a:t>
            </a:r>
            <a:r>
              <a:rPr lang="zh-CN" altLang="en-US">
                <a:latin typeface="Consolas" panose="020B0609020204030204" pitchFamily="49" charset="0"/>
              </a:rPr>
              <a:t>、</a:t>
            </a:r>
            <a:r>
              <a:rPr lang="en-US" altLang="zh-CN">
                <a:latin typeface="Consolas" panose="020B0609020204030204" pitchFamily="49" charset="0"/>
              </a:rPr>
              <a:t>divides</a:t>
            </a:r>
            <a:r>
              <a:rPr lang="zh-CN" altLang="en-US">
                <a:latin typeface="Consolas" panose="020B0609020204030204" pitchFamily="49" charset="0"/>
              </a:rPr>
              <a:t>、</a:t>
            </a:r>
            <a:r>
              <a:rPr lang="en-US" altLang="zh-CN">
                <a:latin typeface="Consolas" panose="020B0609020204030204" pitchFamily="49" charset="0"/>
              </a:rPr>
              <a:t>modulus</a:t>
            </a:r>
          </a:p>
          <a:p>
            <a:pPr eaLnBrk="1" hangingPunct="1"/>
            <a:r>
              <a:rPr lang="zh-CN" altLang="en-US">
                <a:latin typeface="Consolas" panose="020B0609020204030204" pitchFamily="49" charset="0"/>
              </a:rPr>
              <a:t>用于关系运算、逻辑运算的函数对象</a:t>
            </a:r>
            <a:endParaRPr lang="en-US" altLang="zh-CN">
              <a:latin typeface="Consolas" panose="020B0609020204030204" pitchFamily="49" charset="0"/>
            </a:endParaRPr>
          </a:p>
          <a:p>
            <a:pPr lvl="1" eaLnBrk="1" hangingPunct="1"/>
            <a:r>
              <a:rPr lang="zh-CN" altLang="en-US">
                <a:latin typeface="Consolas" panose="020B0609020204030204" pitchFamily="49" charset="0"/>
              </a:rPr>
              <a:t>一元谓词：</a:t>
            </a:r>
            <a:r>
              <a:rPr lang="en-US" altLang="zh-CN">
                <a:latin typeface="Consolas" panose="020B0609020204030204" pitchFamily="49" charset="0"/>
              </a:rPr>
              <a:t>logical_not</a:t>
            </a:r>
          </a:p>
          <a:p>
            <a:pPr lvl="1" eaLnBrk="1" hangingPunct="1"/>
            <a:r>
              <a:rPr lang="zh-CN" altLang="en-US">
                <a:latin typeface="Consolas" panose="020B0609020204030204" pitchFamily="49" charset="0"/>
              </a:rPr>
              <a:t>二元谓词：</a:t>
            </a:r>
            <a:r>
              <a:rPr lang="en-US" altLang="zh-CN">
                <a:latin typeface="Consolas" panose="020B0609020204030204" pitchFamily="49" charset="0"/>
              </a:rPr>
              <a:t>equal_to</a:t>
            </a:r>
            <a:r>
              <a:rPr lang="zh-CN" altLang="en-US">
                <a:latin typeface="Consolas" panose="020B0609020204030204" pitchFamily="49" charset="0"/>
              </a:rPr>
              <a:t>、</a:t>
            </a:r>
            <a:r>
              <a:rPr lang="en-US" altLang="zh-CN">
                <a:latin typeface="Consolas" panose="020B0609020204030204" pitchFamily="49" charset="0"/>
              </a:rPr>
              <a:t>not_equal_to</a:t>
            </a:r>
            <a:r>
              <a:rPr lang="zh-CN" altLang="en-US">
                <a:latin typeface="Consolas" panose="020B0609020204030204" pitchFamily="49" charset="0"/>
              </a:rPr>
              <a:t>、</a:t>
            </a:r>
            <a:r>
              <a:rPr lang="en-US" altLang="zh-CN">
                <a:latin typeface="Consolas" panose="020B0609020204030204" pitchFamily="49" charset="0"/>
              </a:rPr>
              <a:t>greater</a:t>
            </a:r>
            <a:r>
              <a:rPr lang="zh-CN" altLang="en-US">
                <a:latin typeface="Consolas" panose="020B0609020204030204" pitchFamily="49" charset="0"/>
              </a:rPr>
              <a:t>、</a:t>
            </a:r>
            <a:r>
              <a:rPr lang="en-US" altLang="zh-CN">
                <a:latin typeface="Consolas" panose="020B0609020204030204" pitchFamily="49" charset="0"/>
              </a:rPr>
              <a:t>less</a:t>
            </a:r>
            <a:r>
              <a:rPr lang="zh-CN" altLang="en-US">
                <a:latin typeface="Consolas" panose="020B0609020204030204" pitchFamily="49" charset="0"/>
              </a:rPr>
              <a:t>、</a:t>
            </a:r>
            <a:r>
              <a:rPr lang="en-US" altLang="zh-CN">
                <a:latin typeface="Consolas" panose="020B0609020204030204" pitchFamily="49" charset="0"/>
              </a:rPr>
              <a:t>greater_equal</a:t>
            </a:r>
            <a:r>
              <a:rPr lang="zh-CN" altLang="en-US">
                <a:latin typeface="Consolas" panose="020B0609020204030204" pitchFamily="49" charset="0"/>
              </a:rPr>
              <a:t>、</a:t>
            </a:r>
            <a:r>
              <a:rPr lang="en-US" altLang="zh-CN">
                <a:latin typeface="Consolas" panose="020B0609020204030204" pitchFamily="49" charset="0"/>
              </a:rPr>
              <a:t>less_equal</a:t>
            </a:r>
            <a:r>
              <a:rPr lang="zh-CN" altLang="en-US">
                <a:latin typeface="Consolas" panose="020B0609020204030204" pitchFamily="49" charset="0"/>
              </a:rPr>
              <a:t>、</a:t>
            </a:r>
            <a:r>
              <a:rPr lang="en-US" altLang="zh-CN">
                <a:latin typeface="Consolas" panose="020B0609020204030204" pitchFamily="49" charset="0"/>
              </a:rPr>
              <a:t>logical_and</a:t>
            </a:r>
            <a:r>
              <a:rPr lang="zh-CN" altLang="en-US">
                <a:latin typeface="Consolas" panose="020B0609020204030204" pitchFamily="49" charset="0"/>
              </a:rPr>
              <a:t>、</a:t>
            </a:r>
            <a:r>
              <a:rPr lang="en-US" altLang="zh-CN">
                <a:latin typeface="Consolas" panose="020B0609020204030204" pitchFamily="49" charset="0"/>
              </a:rPr>
              <a:t>logical_or</a:t>
            </a:r>
            <a:endParaRPr lang="zh-CN" altLang="en-US">
              <a:latin typeface="Consolas" panose="020B0609020204030204" pitchFamily="49" charset="0"/>
            </a:endParaRPr>
          </a:p>
          <a:p>
            <a:pPr eaLnBrk="1" hangingPunct="1"/>
            <a:endParaRPr lang="zh-CN" altLang="en-US">
              <a:latin typeface="Consolas" panose="020B0609020204030204" pitchFamily="49" charset="0"/>
            </a:endParaRPr>
          </a:p>
        </p:txBody>
      </p:sp>
      <p:sp>
        <p:nvSpPr>
          <p:cNvPr id="73732" name="灯片编号占位符 3">
            <a:extLst>
              <a:ext uri="{FF2B5EF4-FFF2-40B4-BE49-F238E27FC236}">
                <a16:creationId xmlns:a16="http://schemas.microsoft.com/office/drawing/2014/main" id="{ADC50484-0F54-3599-E5F3-9ECD2D816DC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6249B560-1172-404F-9DD4-1409D8AD00A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D682F14-A11C-E22B-23D0-B88D423F4F3C}"/>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标题 1">
            <a:extLst>
              <a:ext uri="{FF2B5EF4-FFF2-40B4-BE49-F238E27FC236}">
                <a16:creationId xmlns:a16="http://schemas.microsoft.com/office/drawing/2014/main" id="{435867FF-EB67-5B71-5C59-817921361E84}"/>
              </a:ext>
            </a:extLst>
          </p:cNvPr>
          <p:cNvSpPr>
            <a:spLocks noGrp="1"/>
          </p:cNvSpPr>
          <p:nvPr>
            <p:ph type="title"/>
          </p:nvPr>
        </p:nvSpPr>
        <p:spPr/>
        <p:txBody>
          <a:bodyPr/>
          <a:lstStyle/>
          <a:p>
            <a:pPr eaLnBrk="1" hangingPunct="1"/>
            <a:r>
              <a:rPr lang="zh-CN" altLang="en-US"/>
              <a:t>例</a:t>
            </a:r>
            <a:r>
              <a:rPr lang="en-US" altLang="zh-CN"/>
              <a:t>10-15 </a:t>
            </a:r>
            <a:r>
              <a:rPr lang="zh-CN" altLang="en-US"/>
              <a:t>利用</a:t>
            </a:r>
            <a:r>
              <a:rPr lang="en-US" altLang="zh-CN"/>
              <a:t>STL</a:t>
            </a:r>
            <a:r>
              <a:rPr lang="zh-CN" altLang="en-US"/>
              <a:t>标准函数对象</a:t>
            </a:r>
          </a:p>
        </p:txBody>
      </p:sp>
      <p:sp>
        <p:nvSpPr>
          <p:cNvPr id="74755" name="内容占位符 2">
            <a:extLst>
              <a:ext uri="{FF2B5EF4-FFF2-40B4-BE49-F238E27FC236}">
                <a16:creationId xmlns:a16="http://schemas.microsoft.com/office/drawing/2014/main" id="{C581F7A7-DB60-A4D2-2180-CE3BF7FE613B}"/>
              </a:ext>
            </a:extLst>
          </p:cNvPr>
          <p:cNvSpPr>
            <a:spLocks noGrp="1"/>
          </p:cNvSpPr>
          <p:nvPr>
            <p:ph idx="1"/>
          </p:nvPr>
        </p:nvSpPr>
        <p:spPr>
          <a:xfrm>
            <a:off x="142875" y="1785938"/>
            <a:ext cx="8858250" cy="4787900"/>
          </a:xfrm>
          <a:noFill/>
        </p:spPr>
        <p:txBody>
          <a:bodyPr/>
          <a:lstStyle/>
          <a:p>
            <a:pPr eaLnBrk="1" hangingPunct="1">
              <a:lnSpc>
                <a:spcPct val="80000"/>
              </a:lnSpc>
              <a:buFont typeface="Georgia" panose="02040502050405020303" pitchFamily="18" charset="0"/>
              <a:buNone/>
            </a:pPr>
            <a:r>
              <a:rPr lang="en-US" altLang="zh-CN" sz="2300" dirty="0">
                <a:latin typeface="Consolas" panose="020B0609020204030204" pitchFamily="49" charset="0"/>
              </a:rPr>
              <a:t>//10_15.cpp</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#include &lt;iostream&gt;   </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#include &lt;numeric&gt;   //</a:t>
            </a:r>
            <a:r>
              <a:rPr lang="zh-CN" altLang="en-US" sz="2300" dirty="0">
                <a:latin typeface="Consolas" panose="020B0609020204030204" pitchFamily="49" charset="0"/>
              </a:rPr>
              <a:t>包含数值算法头文件</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#include &lt;functional&gt;  //</a:t>
            </a:r>
            <a:r>
              <a:rPr lang="zh-CN" altLang="en-US" sz="2300" dirty="0">
                <a:latin typeface="Consolas" panose="020B0609020204030204" pitchFamily="49" charset="0"/>
              </a:rPr>
              <a:t>包含标准函数对象头文件</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using namespace std;	</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	int a[] = { 1, 2, 3, 4, 5 };</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	const int N = </a:t>
            </a:r>
            <a:r>
              <a:rPr lang="en-US" altLang="zh-CN" sz="2300" dirty="0" err="1">
                <a:latin typeface="Consolas" panose="020B0609020204030204" pitchFamily="49" charset="0"/>
              </a:rPr>
              <a:t>sizeof</a:t>
            </a:r>
            <a:r>
              <a:rPr lang="en-US" altLang="zh-CN" sz="2300" dirty="0">
                <a:latin typeface="Consolas" panose="020B0609020204030204" pitchFamily="49" charset="0"/>
              </a:rPr>
              <a:t>(a) / </a:t>
            </a:r>
            <a:r>
              <a:rPr lang="en-US" altLang="zh-CN" sz="2300" dirty="0" err="1">
                <a:latin typeface="Consolas" panose="020B0609020204030204" pitchFamily="49" charset="0"/>
              </a:rPr>
              <a:t>sizeof</a:t>
            </a:r>
            <a:r>
              <a:rPr lang="en-US" altLang="zh-CN" sz="23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	</a:t>
            </a:r>
            <a:r>
              <a:rPr lang="en-US" altLang="zh-CN" sz="2300" dirty="0" err="1">
                <a:latin typeface="Consolas" panose="020B0609020204030204" pitchFamily="49" charset="0"/>
              </a:rPr>
              <a:t>cout</a:t>
            </a:r>
            <a:r>
              <a:rPr lang="en-US" altLang="zh-CN" sz="2300" dirty="0">
                <a:latin typeface="Consolas" panose="020B0609020204030204" pitchFamily="49" charset="0"/>
              </a:rPr>
              <a:t> &lt;&lt; "The result by </a:t>
            </a:r>
            <a:r>
              <a:rPr lang="en-US" altLang="zh-CN" sz="2300" dirty="0" err="1">
                <a:latin typeface="Consolas" panose="020B0609020204030204" pitchFamily="49" charset="0"/>
              </a:rPr>
              <a:t>multipling</a:t>
            </a:r>
            <a:r>
              <a:rPr lang="en-US" altLang="zh-CN" sz="2300" dirty="0">
                <a:latin typeface="Consolas" panose="020B0609020204030204" pitchFamily="49" charset="0"/>
              </a:rPr>
              <a:t> all elements in A is “&lt;&lt; accumulate(a, a + N, 1, multiplies&lt;int&gt;())</a:t>
            </a:r>
            <a:endParaRPr lang="zh-CN" altLang="en-US" sz="2300" dirty="0">
              <a:latin typeface="Consolas" panose="020B0609020204030204" pitchFamily="49" charset="0"/>
            </a:endParaRPr>
          </a:p>
          <a:p>
            <a:pPr eaLnBrk="1" hangingPunct="1">
              <a:lnSpc>
                <a:spcPct val="80000"/>
              </a:lnSpc>
              <a:buFont typeface="Georgia" panose="02040502050405020303" pitchFamily="18" charset="0"/>
              <a:buNone/>
            </a:pPr>
            <a:r>
              <a:rPr lang="zh-CN" altLang="en-US" sz="2300" dirty="0">
                <a:latin typeface="Consolas" panose="020B0609020204030204" pitchFamily="49" charset="0"/>
              </a:rPr>
              <a:t>		</a:t>
            </a:r>
            <a:r>
              <a:rPr lang="en-US" altLang="zh-CN" sz="2300" dirty="0">
                <a:latin typeface="Consolas" panose="020B0609020204030204" pitchFamily="49" charset="0"/>
              </a:rPr>
              <a:t>&lt;&lt; </a:t>
            </a:r>
            <a:r>
              <a:rPr lang="en-US" altLang="zh-CN" sz="2300" dirty="0" err="1">
                <a:latin typeface="Consolas" panose="020B0609020204030204" pitchFamily="49" charset="0"/>
              </a:rPr>
              <a:t>endl</a:t>
            </a:r>
            <a:r>
              <a:rPr lang="en-US" altLang="zh-CN" sz="2300" dirty="0">
                <a:latin typeface="Consolas" panose="020B0609020204030204" pitchFamily="49" charset="0"/>
              </a:rPr>
              <a:t>; //</a:t>
            </a:r>
            <a:r>
              <a:rPr lang="zh-CN" altLang="en-US" sz="2300" dirty="0">
                <a:latin typeface="Consolas" panose="020B0609020204030204" pitchFamily="49" charset="0"/>
              </a:rPr>
              <a:t>将标准函数对象传递给通用算法</a:t>
            </a:r>
            <a:endParaRPr lang="en-US" altLang="zh-CN" sz="2300" dirty="0">
              <a:latin typeface="Consolas" panose="020B0609020204030204" pitchFamily="49" charset="0"/>
            </a:endParaRPr>
          </a:p>
          <a:p>
            <a:pPr eaLnBrk="1" hangingPunct="1">
              <a:lnSpc>
                <a:spcPct val="80000"/>
              </a:lnSpc>
              <a:buFont typeface="Georgia" panose="02040502050405020303" pitchFamily="18" charset="0"/>
              <a:buNone/>
            </a:pPr>
            <a:r>
              <a:rPr lang="en-US" altLang="zh-CN" sz="2300" dirty="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2300" dirty="0">
                <a:latin typeface="Consolas" panose="020B0609020204030204" pitchFamily="49" charset="0"/>
              </a:rPr>
              <a:t>}</a:t>
            </a:r>
          </a:p>
        </p:txBody>
      </p:sp>
      <p:sp>
        <p:nvSpPr>
          <p:cNvPr id="74756" name="灯片编号占位符 3">
            <a:extLst>
              <a:ext uri="{FF2B5EF4-FFF2-40B4-BE49-F238E27FC236}">
                <a16:creationId xmlns:a16="http://schemas.microsoft.com/office/drawing/2014/main" id="{F75532C9-8BB3-10BA-AA89-53550288916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C9752C0-DCE0-42E7-A0E9-D70C16C5A72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293A12FE-0943-55DA-AD30-44A8EC5E81AE}"/>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529777-E949-99B2-2C27-D993A813D67C}"/>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ltLang="zh-CN" dirty="0"/>
              <a:t>10-16</a:t>
            </a:r>
            <a:r>
              <a:rPr lang="zh-CN" altLang="en-US" dirty="0"/>
              <a:t>利用</a:t>
            </a:r>
            <a:r>
              <a:rPr lang="en-US" dirty="0"/>
              <a:t>STL</a:t>
            </a:r>
            <a:r>
              <a:rPr lang="zh-CN" altLang="en-US" dirty="0"/>
              <a:t>中的二元谓词函数对象实现数组从大到小排序</a:t>
            </a:r>
          </a:p>
        </p:txBody>
      </p:sp>
      <p:sp>
        <p:nvSpPr>
          <p:cNvPr id="75779" name="内容占位符 2">
            <a:extLst>
              <a:ext uri="{FF2B5EF4-FFF2-40B4-BE49-F238E27FC236}">
                <a16:creationId xmlns:a16="http://schemas.microsoft.com/office/drawing/2014/main" id="{5BD79968-6AE8-1E5C-220B-2DAE170515F5}"/>
              </a:ext>
            </a:extLst>
          </p:cNvPr>
          <p:cNvSpPr>
            <a:spLocks noGrp="1"/>
          </p:cNvSpPr>
          <p:nvPr>
            <p:ph idx="1"/>
          </p:nvPr>
        </p:nvSpPr>
        <p:spPr>
          <a:xfrm>
            <a:off x="142875" y="1785938"/>
            <a:ext cx="8858250" cy="4787900"/>
          </a:xfrm>
          <a:noFill/>
        </p:spPr>
        <p:txBody>
          <a:bodyPr/>
          <a:lstStyle/>
          <a:p>
            <a:pPr eaLnBrk="1" hangingPunct="1">
              <a:lnSpc>
                <a:spcPct val="80000"/>
              </a:lnSpc>
              <a:buFont typeface="Georgia" panose="02040502050405020303" pitchFamily="18" charset="0"/>
              <a:buNone/>
            </a:pPr>
            <a:r>
              <a:rPr lang="en-US" altLang="zh-CN" sz="2000" dirty="0">
                <a:latin typeface="Consolas" panose="020B0609020204030204" pitchFamily="49" charset="0"/>
              </a:rPr>
              <a:t>// 10_16.cpp, </a:t>
            </a:r>
            <a:r>
              <a:rPr lang="zh-CN" altLang="en-US" sz="2000" dirty="0">
                <a:latin typeface="Consolas" panose="020B0609020204030204" pitchFamily="49" charset="0"/>
              </a:rPr>
              <a:t>省略头部分</a:t>
            </a:r>
            <a:r>
              <a:rPr lang="en-US" altLang="zh-CN" sz="20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int </a:t>
            </a:r>
            <a:r>
              <a:rPr lang="en-US" altLang="zh-CN" sz="2000" dirty="0" err="1">
                <a:latin typeface="Consolas" panose="020B0609020204030204" pitchFamily="49" charset="0"/>
              </a:rPr>
              <a:t>intArr</a:t>
            </a:r>
            <a:r>
              <a:rPr lang="en-US" altLang="zh-CN" sz="2000" dirty="0">
                <a:latin typeface="Consolas" panose="020B0609020204030204" pitchFamily="49" charset="0"/>
              </a:rPr>
              <a:t>[] = { 30, 90, 10, 40, 70, 50, 20, 80 };</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const int N = </a:t>
            </a:r>
            <a:r>
              <a:rPr lang="en-US" altLang="zh-CN" sz="2000" dirty="0" err="1">
                <a:latin typeface="Consolas" panose="020B0609020204030204" pitchFamily="49" charset="0"/>
              </a:rPr>
              <a:t>sizeof</a:t>
            </a:r>
            <a:r>
              <a:rPr lang="en-US" altLang="zh-CN" sz="2000" dirty="0">
                <a:latin typeface="Consolas" panose="020B0609020204030204" pitchFamily="49" charset="0"/>
              </a:rPr>
              <a:t>(</a:t>
            </a:r>
            <a:r>
              <a:rPr lang="en-US" altLang="zh-CN" sz="2000" dirty="0" err="1">
                <a:latin typeface="Consolas" panose="020B0609020204030204" pitchFamily="49" charset="0"/>
              </a:rPr>
              <a:t>intArr</a:t>
            </a:r>
            <a:r>
              <a:rPr lang="en-US" altLang="zh-CN" sz="2000" dirty="0">
                <a:latin typeface="Consolas" panose="020B0609020204030204" pitchFamily="49" charset="0"/>
              </a:rPr>
              <a:t>) / </a:t>
            </a:r>
            <a:r>
              <a:rPr lang="en-US" altLang="zh-CN" sz="2000" dirty="0" err="1">
                <a:latin typeface="Consolas" panose="020B0609020204030204" pitchFamily="49" charset="0"/>
              </a:rPr>
              <a:t>sizeof</a:t>
            </a:r>
            <a:r>
              <a:rPr lang="en-US" altLang="zh-CN" sz="20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vector&lt;int&gt; a(</a:t>
            </a:r>
            <a:r>
              <a:rPr lang="en-US" altLang="zh-CN" sz="2000" dirty="0" err="1">
                <a:latin typeface="Consolas" panose="020B0609020204030204" pitchFamily="49" charset="0"/>
              </a:rPr>
              <a:t>intArr</a:t>
            </a:r>
            <a:r>
              <a:rPr lang="en-US" altLang="zh-CN" sz="2000" dirty="0">
                <a:latin typeface="Consolas" panose="020B0609020204030204" pitchFamily="49" charset="0"/>
              </a:rPr>
              <a:t>, </a:t>
            </a:r>
            <a:r>
              <a:rPr lang="en-US" altLang="zh-CN" sz="2000" dirty="0" err="1">
                <a:latin typeface="Consolas" panose="020B0609020204030204" pitchFamily="49" charset="0"/>
              </a:rPr>
              <a:t>intArr</a:t>
            </a:r>
            <a:r>
              <a:rPr lang="en-US" altLang="zh-CN" sz="2000" dirty="0">
                <a:latin typeface="Consolas" panose="020B0609020204030204" pitchFamily="49" charset="0"/>
              </a:rPr>
              <a:t> + N);</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"before sorting:"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copy(</a:t>
            </a:r>
            <a:r>
              <a:rPr lang="en-US" altLang="zh-CN" sz="2000" dirty="0" err="1">
                <a:latin typeface="Consolas" panose="020B0609020204030204" pitchFamily="49" charset="0"/>
              </a:rPr>
              <a:t>a.begin</a:t>
            </a:r>
            <a:r>
              <a:rPr lang="en-US" altLang="zh-CN" sz="2000" dirty="0">
                <a:latin typeface="Consolas" panose="020B0609020204030204" pitchFamily="49" charset="0"/>
              </a:rPr>
              <a:t>(), </a:t>
            </a:r>
            <a:r>
              <a:rPr lang="en-US" altLang="zh-CN" sz="2000" dirty="0" err="1">
                <a:latin typeface="Consolas" panose="020B0609020204030204" pitchFamily="49" charset="0"/>
              </a:rPr>
              <a:t>a.end</a:t>
            </a:r>
            <a:r>
              <a:rPr lang="en-US" altLang="zh-CN" sz="2000" dirty="0">
                <a:latin typeface="Consolas" panose="020B0609020204030204" pitchFamily="49" charset="0"/>
              </a:rPr>
              <a:t>(), </a:t>
            </a:r>
            <a:r>
              <a:rPr lang="en-US" altLang="zh-CN" sz="2000" dirty="0" err="1">
                <a:latin typeface="Consolas" panose="020B0609020204030204" pitchFamily="49" charset="0"/>
              </a:rPr>
              <a:t>ostream_iterator</a:t>
            </a:r>
            <a:r>
              <a:rPr lang="en-US" altLang="zh-CN" sz="2000" dirty="0">
                <a:latin typeface="Consolas" panose="020B0609020204030204" pitchFamily="49" charset="0"/>
              </a:rPr>
              <a:t>&lt;int&gt;(</a:t>
            </a:r>
            <a:r>
              <a:rPr lang="en-US" altLang="zh-CN" sz="2000" dirty="0" err="1">
                <a:latin typeface="Consolas" panose="020B0609020204030204" pitchFamily="49" charset="0"/>
              </a:rPr>
              <a:t>cout</a:t>
            </a:r>
            <a:r>
              <a:rPr lang="en-US" altLang="zh-CN" sz="2000" dirty="0">
                <a:latin typeface="Consolas" panose="020B0609020204030204" pitchFamily="49" charset="0"/>
              </a:rPr>
              <a:t>, "\t"));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sort(</a:t>
            </a:r>
            <a:r>
              <a:rPr lang="en-US" altLang="zh-CN" sz="2000" dirty="0" err="1">
                <a:latin typeface="Consolas" panose="020B0609020204030204" pitchFamily="49" charset="0"/>
              </a:rPr>
              <a:t>a.begin</a:t>
            </a:r>
            <a:r>
              <a:rPr lang="en-US" altLang="zh-CN" sz="2000" dirty="0">
                <a:latin typeface="Consolas" panose="020B0609020204030204" pitchFamily="49" charset="0"/>
              </a:rPr>
              <a:t>(), </a:t>
            </a:r>
            <a:r>
              <a:rPr lang="en-US" altLang="zh-CN" sz="2000" dirty="0" err="1">
                <a:latin typeface="Consolas" panose="020B0609020204030204" pitchFamily="49" charset="0"/>
              </a:rPr>
              <a:t>a.end</a:t>
            </a:r>
            <a:r>
              <a:rPr lang="en-US" altLang="zh-CN" sz="2000" dirty="0">
                <a:latin typeface="Consolas" panose="020B0609020204030204" pitchFamily="49" charset="0"/>
              </a:rPr>
              <a:t>(), greater&lt;int&gt;());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"after sorting:"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copy(</a:t>
            </a:r>
            <a:r>
              <a:rPr lang="en-US" altLang="zh-CN" sz="2000" dirty="0" err="1">
                <a:latin typeface="Consolas" panose="020B0609020204030204" pitchFamily="49" charset="0"/>
              </a:rPr>
              <a:t>a.begin</a:t>
            </a:r>
            <a:r>
              <a:rPr lang="en-US" altLang="zh-CN" sz="2000" dirty="0">
                <a:latin typeface="Consolas" panose="020B0609020204030204" pitchFamily="49" charset="0"/>
              </a:rPr>
              <a:t>(), </a:t>
            </a:r>
            <a:r>
              <a:rPr lang="en-US" altLang="zh-CN" sz="2000" dirty="0" err="1">
                <a:latin typeface="Consolas" panose="020B0609020204030204" pitchFamily="49" charset="0"/>
              </a:rPr>
              <a:t>a.end</a:t>
            </a:r>
            <a:r>
              <a:rPr lang="en-US" altLang="zh-CN" sz="2000" dirty="0">
                <a:latin typeface="Consolas" panose="020B0609020204030204" pitchFamily="49" charset="0"/>
              </a:rPr>
              <a:t>(), </a:t>
            </a:r>
            <a:r>
              <a:rPr lang="en-US" altLang="zh-CN" sz="2000" dirty="0" err="1">
                <a:latin typeface="Consolas" panose="020B0609020204030204" pitchFamily="49" charset="0"/>
              </a:rPr>
              <a:t>ostream_iterator</a:t>
            </a:r>
            <a:r>
              <a:rPr lang="en-US" altLang="zh-CN" sz="2000" dirty="0">
                <a:latin typeface="Consolas" panose="020B0609020204030204" pitchFamily="49" charset="0"/>
              </a:rPr>
              <a:t>&lt;int&gt;(</a:t>
            </a:r>
            <a:r>
              <a:rPr lang="en-US" altLang="zh-CN" sz="2000" dirty="0" err="1">
                <a:latin typeface="Consolas" panose="020B0609020204030204" pitchFamily="49" charset="0"/>
              </a:rPr>
              <a:t>cout</a:t>
            </a:r>
            <a:r>
              <a:rPr lang="en-US" altLang="zh-CN" sz="2000" dirty="0">
                <a:latin typeface="Consolas" panose="020B0609020204030204" pitchFamily="49" charset="0"/>
              </a:rPr>
              <a:t>, "\t"));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a:t>
            </a:r>
            <a:r>
              <a:rPr lang="en-US" altLang="zh-CN" sz="2000" dirty="0" err="1">
                <a:latin typeface="Consolas" panose="020B0609020204030204" pitchFamily="49" charset="0"/>
              </a:rPr>
              <a:t>cout</a:t>
            </a:r>
            <a:r>
              <a:rPr lang="en-US" altLang="zh-CN" sz="2000" dirty="0">
                <a:latin typeface="Consolas" panose="020B0609020204030204" pitchFamily="49" charset="0"/>
              </a:rPr>
              <a:t> &lt;&lt; </a:t>
            </a:r>
            <a:r>
              <a:rPr lang="en-US" altLang="zh-CN" sz="2000" dirty="0" err="1">
                <a:latin typeface="Consolas" panose="020B0609020204030204" pitchFamily="49" charset="0"/>
              </a:rPr>
              <a:t>endl</a:t>
            </a:r>
            <a:r>
              <a:rPr lang="en-US" altLang="zh-CN" sz="20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2000" dirty="0">
                <a:latin typeface="Consolas" panose="020B0609020204030204" pitchFamily="49" charset="0"/>
              </a:rPr>
              <a:t>}</a:t>
            </a:r>
          </a:p>
        </p:txBody>
      </p:sp>
      <p:sp>
        <p:nvSpPr>
          <p:cNvPr id="75780" name="灯片编号占位符 3">
            <a:extLst>
              <a:ext uri="{FF2B5EF4-FFF2-40B4-BE49-F238E27FC236}">
                <a16:creationId xmlns:a16="http://schemas.microsoft.com/office/drawing/2014/main" id="{F1212692-6226-0611-EC54-EDEEA481EA9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C85E3B9-3321-4DBD-A1AF-DE8DDAE3010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03DD0D1-0998-1325-23A6-D48FD9C274DF}"/>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10.6.1 </a:t>
            </a:r>
            <a:r>
              <a:rPr kumimoji="0" lang="zh-CN" altLang="en-US" sz="2800" dirty="0">
                <a:solidFill>
                  <a:schemeClr val="bg1"/>
                </a:solidFill>
                <a:latin typeface="+mj-lt"/>
                <a:ea typeface="+mj-ea"/>
                <a:cs typeface="+mj-cs"/>
              </a:rPr>
              <a:t>函数对象</a:t>
            </a:r>
          </a:p>
        </p:txBody>
      </p:sp>
      <p:sp>
        <p:nvSpPr>
          <p:cNvPr id="3" name="矩形 2">
            <a:extLst>
              <a:ext uri="{FF2B5EF4-FFF2-40B4-BE49-F238E27FC236}">
                <a16:creationId xmlns:a16="http://schemas.microsoft.com/office/drawing/2014/main" id="{FC1507F1-FE6C-4707-93AA-6DD04AB91944}"/>
              </a:ext>
            </a:extLst>
          </p:cNvPr>
          <p:cNvSpPr/>
          <p:nvPr/>
        </p:nvSpPr>
        <p:spPr>
          <a:xfrm>
            <a:off x="4139952" y="5805264"/>
            <a:ext cx="4896544" cy="10511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600" dirty="0"/>
              <a:t>before sorting:</a:t>
            </a:r>
          </a:p>
          <a:p>
            <a:r>
              <a:rPr lang="en-US" altLang="zh-CN" sz="1600" dirty="0"/>
              <a:t>30      90      10      40      70      50      20      80</a:t>
            </a:r>
          </a:p>
          <a:p>
            <a:r>
              <a:rPr lang="en-US" altLang="zh-CN" sz="1600" dirty="0"/>
              <a:t>after sorting:</a:t>
            </a:r>
          </a:p>
          <a:p>
            <a:r>
              <a:rPr lang="en-US" altLang="zh-CN" sz="1600" dirty="0"/>
              <a:t>90      80      70      50      40      30      20      10</a:t>
            </a:r>
            <a:endParaRPr lang="zh-CN" altLang="en-US" sz="16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标题 1">
            <a:extLst>
              <a:ext uri="{FF2B5EF4-FFF2-40B4-BE49-F238E27FC236}">
                <a16:creationId xmlns:a16="http://schemas.microsoft.com/office/drawing/2014/main" id="{9E77B7E2-1878-68DB-8D7F-3138F0D28618}"/>
              </a:ext>
            </a:extLst>
          </p:cNvPr>
          <p:cNvSpPr>
            <a:spLocks noGrp="1"/>
          </p:cNvSpPr>
          <p:nvPr>
            <p:ph type="title"/>
          </p:nvPr>
        </p:nvSpPr>
        <p:spPr>
          <a:xfrm>
            <a:off x="395288" y="576263"/>
            <a:ext cx="8291512" cy="1066800"/>
          </a:xfrm>
        </p:spPr>
        <p:txBody>
          <a:bodyPr/>
          <a:lstStyle/>
          <a:p>
            <a:pPr eaLnBrk="1" hangingPunct="1"/>
            <a:r>
              <a:rPr lang="en-US" altLang="zh-CN"/>
              <a:t>10.6.2 lambda</a:t>
            </a:r>
            <a:r>
              <a:rPr lang="zh-CN" altLang="en-US"/>
              <a:t>表达式</a:t>
            </a:r>
          </a:p>
        </p:txBody>
      </p:sp>
      <p:sp>
        <p:nvSpPr>
          <p:cNvPr id="3" name="内容占位符 2">
            <a:extLst>
              <a:ext uri="{FF2B5EF4-FFF2-40B4-BE49-F238E27FC236}">
                <a16:creationId xmlns:a16="http://schemas.microsoft.com/office/drawing/2014/main" id="{ED0D6E84-046E-CE2F-3672-9EB0F1E5EA9F}"/>
              </a:ext>
            </a:extLst>
          </p:cNvPr>
          <p:cNvSpPr>
            <a:spLocks noGrp="1"/>
          </p:cNvSpPr>
          <p:nvPr>
            <p:ph idx="1"/>
          </p:nvPr>
        </p:nvSpPr>
        <p:spPr>
          <a:xfrm>
            <a:off x="6350" y="1643063"/>
            <a:ext cx="9137650" cy="5026025"/>
          </a:xfrm>
        </p:spPr>
        <p:txBody>
          <a:bodyPr>
            <a:normAutofit fontScale="92500"/>
          </a:bodyPr>
          <a:lstStyle/>
          <a:p>
            <a:pPr>
              <a:defRPr/>
            </a:pPr>
            <a:r>
              <a:rPr lang="zh-CN" altLang="en-US" dirty="0"/>
              <a:t>定义：</a:t>
            </a:r>
            <a:r>
              <a:rPr lang="en-US" altLang="zh-CN" dirty="0"/>
              <a:t>[</a:t>
            </a:r>
            <a:r>
              <a:rPr lang="zh-CN" altLang="en-US" b="1" dirty="0">
                <a:solidFill>
                  <a:srgbClr val="C00000"/>
                </a:solidFill>
              </a:rPr>
              <a:t>捕获列表</a:t>
            </a:r>
            <a:r>
              <a:rPr lang="en-US" altLang="zh-CN" dirty="0"/>
              <a:t>] (</a:t>
            </a:r>
            <a:r>
              <a:rPr lang="zh-CN" altLang="en-US" b="1" dirty="0">
                <a:solidFill>
                  <a:srgbClr val="7030A0"/>
                </a:solidFill>
              </a:rPr>
              <a:t>参数列表</a:t>
            </a:r>
            <a:r>
              <a:rPr lang="en-US" altLang="zh-CN" dirty="0"/>
              <a:t>) -&gt; </a:t>
            </a:r>
            <a:r>
              <a:rPr lang="zh-CN" altLang="en-US" b="1" dirty="0">
                <a:solidFill>
                  <a:srgbClr val="7030A0"/>
                </a:solidFill>
              </a:rPr>
              <a:t>返回类型 </a:t>
            </a:r>
            <a:r>
              <a:rPr lang="en-US" altLang="zh-CN" dirty="0"/>
              <a:t>{</a:t>
            </a:r>
            <a:r>
              <a:rPr lang="zh-CN" altLang="en-US" b="1" dirty="0">
                <a:solidFill>
                  <a:srgbClr val="C00000"/>
                </a:solidFill>
              </a:rPr>
              <a:t>函数体</a:t>
            </a:r>
            <a:r>
              <a:rPr lang="en-US" altLang="zh-CN" dirty="0"/>
              <a:t>} </a:t>
            </a:r>
          </a:p>
          <a:p>
            <a:pPr lvl="1">
              <a:defRPr/>
            </a:pPr>
            <a:r>
              <a:rPr lang="zh-CN" altLang="en-US" sz="2400" dirty="0">
                <a:solidFill>
                  <a:srgbClr val="C00000"/>
                </a:solidFill>
              </a:rPr>
              <a:t>捕获列表</a:t>
            </a:r>
            <a:r>
              <a:rPr lang="zh-CN" altLang="en-US" sz="2400" dirty="0"/>
              <a:t>可捕获</a:t>
            </a:r>
            <a:r>
              <a:rPr lang="en-US" altLang="zh-CN" sz="2400" dirty="0"/>
              <a:t>lambda</a:t>
            </a:r>
            <a:r>
              <a:rPr lang="zh-CN" altLang="en-US" sz="2400" u="sng" dirty="0"/>
              <a:t>所在函数的</a:t>
            </a:r>
            <a:r>
              <a:rPr lang="zh-CN" altLang="en-US" sz="2400" b="1" u="sng" dirty="0"/>
              <a:t>局部变量</a:t>
            </a:r>
            <a:endParaRPr lang="en-US" altLang="zh-CN" sz="2400" b="1" u="sng" dirty="0"/>
          </a:p>
          <a:p>
            <a:pPr lvl="1">
              <a:defRPr/>
            </a:pPr>
            <a:r>
              <a:rPr lang="zh-CN" altLang="en-US" sz="2400" dirty="0">
                <a:solidFill>
                  <a:srgbClr val="7030A0"/>
                </a:solidFill>
              </a:rPr>
              <a:t>参数列表、返回类型</a:t>
            </a:r>
            <a:r>
              <a:rPr lang="zh-CN" altLang="en-US" sz="2400" dirty="0"/>
              <a:t>和函数题与普通函数一致。（</a:t>
            </a:r>
            <a:r>
              <a:rPr lang="zh-CN" altLang="en-US" sz="2400" dirty="0">
                <a:solidFill>
                  <a:srgbClr val="7030A0"/>
                </a:solidFill>
              </a:rPr>
              <a:t>可忽略</a:t>
            </a:r>
            <a:r>
              <a:rPr lang="zh-CN" altLang="en-US" sz="2400" dirty="0"/>
              <a:t>）</a:t>
            </a:r>
            <a:endParaRPr lang="en-US" altLang="zh-CN" sz="2400" dirty="0"/>
          </a:p>
          <a:p>
            <a:pPr lvl="1">
              <a:defRPr/>
            </a:pPr>
            <a:r>
              <a:rPr lang="zh-CN" altLang="en-US" sz="2400" dirty="0"/>
              <a:t>可定义在函数内部，理解为未命名的内联函数</a:t>
            </a:r>
            <a:endParaRPr lang="en-US" altLang="zh-CN" sz="2400" dirty="0"/>
          </a:p>
          <a:p>
            <a:pPr marL="676275" lvl="2" indent="0">
              <a:buFont typeface="Wingdings 2" panose="05020102010507070707" pitchFamily="18" charset="2"/>
              <a:buNone/>
              <a:defRPr/>
            </a:pPr>
            <a:r>
              <a:rPr lang="en-US" altLang="zh-CN" sz="2200" dirty="0"/>
              <a:t>auto lmda = [] { return "Hello World!"; };</a:t>
            </a:r>
            <a:r>
              <a:rPr lang="zh-CN" altLang="zh-CN" sz="2200" dirty="0"/>
              <a:t> </a:t>
            </a:r>
            <a:endParaRPr lang="en-US" altLang="zh-CN" sz="2200" dirty="0"/>
          </a:p>
          <a:p>
            <a:pPr marL="676275" lvl="2" indent="0">
              <a:buFont typeface="Wingdings 2" panose="05020102010507070707" pitchFamily="18" charset="2"/>
              <a:buNone/>
              <a:defRPr/>
            </a:pPr>
            <a:r>
              <a:rPr lang="en-US" altLang="zh-CN" sz="2200" dirty="0"/>
              <a:t>cout&lt;&lt;</a:t>
            </a:r>
            <a:r>
              <a:rPr lang="zh-CN" altLang="en-US" sz="2200" dirty="0"/>
              <a:t> </a:t>
            </a:r>
            <a:r>
              <a:rPr lang="en-US" altLang="zh-CN" sz="2200" dirty="0"/>
              <a:t>lmda()</a:t>
            </a:r>
            <a:r>
              <a:rPr lang="zh-CN" altLang="en-US" sz="2200" dirty="0"/>
              <a:t> </a:t>
            </a:r>
            <a:r>
              <a:rPr lang="en-US" altLang="zh-CN" sz="2200" dirty="0"/>
              <a:t>&lt;&lt;std::endl;</a:t>
            </a:r>
            <a:r>
              <a:rPr lang="zh-CN" altLang="en-US" sz="2200" dirty="0"/>
              <a:t> </a:t>
            </a:r>
            <a:r>
              <a:rPr lang="en-US" altLang="zh-CN" sz="2200" dirty="0"/>
              <a:t>//</a:t>
            </a:r>
            <a:r>
              <a:rPr lang="zh-CN" altLang="en-US" sz="2200" dirty="0"/>
              <a:t>执行与函数对象一致</a:t>
            </a:r>
            <a:endParaRPr lang="en-US" altLang="zh-CN" sz="2200" dirty="0"/>
          </a:p>
          <a:p>
            <a:pPr>
              <a:defRPr/>
            </a:pPr>
            <a:r>
              <a:rPr lang="zh-CN" altLang="en-US" dirty="0">
                <a:solidFill>
                  <a:srgbClr val="C00000"/>
                </a:solidFill>
              </a:rPr>
              <a:t>捕获列表</a:t>
            </a:r>
            <a:r>
              <a:rPr lang="zh-CN" altLang="en-US" dirty="0"/>
              <a:t>有</a:t>
            </a:r>
            <a:r>
              <a:rPr lang="zh-CN" altLang="en-US" u="sng" dirty="0"/>
              <a:t>值捕获、引用捕获</a:t>
            </a:r>
            <a:r>
              <a:rPr lang="zh-CN" altLang="en-US" dirty="0"/>
              <a:t>和</a:t>
            </a:r>
            <a:r>
              <a:rPr lang="zh-CN" altLang="en-US" u="sng" dirty="0"/>
              <a:t>隐式捕获</a:t>
            </a:r>
            <a:r>
              <a:rPr lang="zh-CN" altLang="en-US" dirty="0"/>
              <a:t>方式</a:t>
            </a:r>
            <a:endParaRPr lang="en-US" altLang="zh-CN" dirty="0"/>
          </a:p>
          <a:p>
            <a:pPr marL="676275" lvl="2" indent="0">
              <a:buFont typeface="Wingdings 2" panose="05020102010507070707" pitchFamily="18" charset="2"/>
              <a:buNone/>
              <a:defRPr/>
            </a:pPr>
            <a:r>
              <a:rPr lang="en-US" altLang="zh-CN" sz="2200" dirty="0"/>
              <a:t>int</a:t>
            </a:r>
            <a:r>
              <a:rPr lang="zh-CN" altLang="en-US" sz="2200" dirty="0"/>
              <a:t> </a:t>
            </a:r>
            <a:r>
              <a:rPr lang="en-US" altLang="zh-CN" sz="2200" dirty="0"/>
              <a:t>size</a:t>
            </a:r>
            <a:r>
              <a:rPr lang="zh-CN" altLang="en-US" sz="2200" dirty="0"/>
              <a:t> </a:t>
            </a:r>
            <a:r>
              <a:rPr lang="en-US" altLang="zh-CN" sz="2200" dirty="0"/>
              <a:t>=</a:t>
            </a:r>
            <a:r>
              <a:rPr lang="zh-CN" altLang="en-US" sz="2200" dirty="0"/>
              <a:t> </a:t>
            </a:r>
            <a:r>
              <a:rPr lang="en-US" altLang="zh-CN" sz="2200" dirty="0"/>
              <a:t>10,</a:t>
            </a:r>
            <a:r>
              <a:rPr lang="zh-CN" altLang="en-US" sz="2200" dirty="0"/>
              <a:t> </a:t>
            </a:r>
            <a:r>
              <a:rPr lang="en-US" altLang="zh-CN" sz="2200" dirty="0"/>
              <a:t>base</a:t>
            </a:r>
            <a:r>
              <a:rPr lang="zh-CN" altLang="en-US" sz="2200" dirty="0"/>
              <a:t> </a:t>
            </a:r>
            <a:r>
              <a:rPr lang="en-US" altLang="zh-CN" sz="2200" dirty="0"/>
              <a:t>=</a:t>
            </a:r>
            <a:r>
              <a:rPr lang="zh-CN" altLang="en-US" sz="2200" dirty="0"/>
              <a:t> </a:t>
            </a:r>
            <a:r>
              <a:rPr lang="en-US" altLang="zh-CN" sz="2200" dirty="0"/>
              <a:t>0;</a:t>
            </a:r>
            <a:r>
              <a:rPr lang="zh-CN" altLang="en-US" sz="2200" dirty="0"/>
              <a:t> </a:t>
            </a:r>
            <a:r>
              <a:rPr lang="en-US" altLang="zh-CN" sz="2200" dirty="0"/>
              <a:t>//</a:t>
            </a:r>
            <a:r>
              <a:rPr lang="zh-CN" altLang="en-US" sz="2200" dirty="0"/>
              <a:t>局部变量</a:t>
            </a:r>
            <a:endParaRPr lang="en-US" altLang="zh-CN" sz="2200" dirty="0"/>
          </a:p>
          <a:p>
            <a:pPr marL="676275" lvl="2" indent="0">
              <a:buFont typeface="Wingdings 2" panose="05020102010507070707" pitchFamily="18" charset="2"/>
              <a:buNone/>
              <a:defRPr/>
            </a:pPr>
            <a:r>
              <a:rPr lang="en-US" altLang="zh-CN" sz="2200" dirty="0"/>
              <a:t>auto longer = [size](const string &amp;s){return </a:t>
            </a:r>
            <a:r>
              <a:rPr lang="en-US" altLang="zh-CN" sz="2200" dirty="0" err="1"/>
              <a:t>s.size</a:t>
            </a:r>
            <a:r>
              <a:rPr lang="en-US" altLang="zh-CN" sz="2200" dirty="0"/>
              <a:t>()&gt;size;} //</a:t>
            </a:r>
            <a:r>
              <a:rPr lang="zh-CN" altLang="en-US" sz="2200" b="1" dirty="0"/>
              <a:t>值捕获</a:t>
            </a:r>
          </a:p>
          <a:p>
            <a:pPr marL="676275" lvl="2" indent="0">
              <a:buFont typeface="Wingdings 2" panose="05020102010507070707" pitchFamily="18" charset="2"/>
              <a:buNone/>
              <a:defRPr/>
            </a:pPr>
            <a:r>
              <a:rPr lang="en-US" altLang="zh-CN" sz="2200" dirty="0"/>
              <a:t>auto longer = [&amp;size](const string &amp;s){return </a:t>
            </a:r>
            <a:r>
              <a:rPr lang="en-US" altLang="zh-CN" sz="2200" dirty="0" err="1"/>
              <a:t>s.size</a:t>
            </a:r>
            <a:r>
              <a:rPr lang="en-US" altLang="zh-CN" sz="2200" dirty="0"/>
              <a:t>()&gt;size;}//</a:t>
            </a:r>
            <a:r>
              <a:rPr lang="zh-CN" altLang="en-US" sz="2200" b="1" dirty="0"/>
              <a:t>引用捕获</a:t>
            </a:r>
            <a:endParaRPr lang="en-US" altLang="zh-CN" sz="2200" b="1" dirty="0"/>
          </a:p>
          <a:p>
            <a:pPr marL="676275" lvl="2" indent="0">
              <a:buFont typeface="Wingdings 2" panose="05020102010507070707" pitchFamily="18" charset="2"/>
              <a:buNone/>
              <a:defRPr/>
            </a:pPr>
            <a:r>
              <a:rPr lang="en-US" altLang="zh-CN" sz="2200" dirty="0"/>
              <a:t>auto longer =</a:t>
            </a:r>
            <a:r>
              <a:rPr lang="zh-CN" altLang="en-US" sz="2200" dirty="0"/>
              <a:t> </a:t>
            </a:r>
            <a:r>
              <a:rPr lang="en-US" altLang="zh-CN" sz="2200" dirty="0"/>
              <a:t>[=](const string &amp;s){return s.size()&gt;</a:t>
            </a:r>
            <a:r>
              <a:rPr lang="en-US" altLang="zh-CN" sz="2200" b="1" dirty="0"/>
              <a:t>size</a:t>
            </a:r>
            <a:r>
              <a:rPr lang="en-US" altLang="zh-CN" sz="2200" dirty="0"/>
              <a:t>;}//</a:t>
            </a:r>
            <a:r>
              <a:rPr lang="zh-CN" altLang="en-US" sz="2200" b="1" dirty="0"/>
              <a:t>隐式值捕获</a:t>
            </a:r>
            <a:endParaRPr lang="en-US" altLang="zh-CN" sz="2200" b="1" dirty="0"/>
          </a:p>
          <a:p>
            <a:pPr marL="676275" lvl="2" indent="0">
              <a:buFont typeface="Wingdings 2" panose="05020102010507070707" pitchFamily="18" charset="2"/>
              <a:buNone/>
              <a:defRPr/>
            </a:pPr>
            <a:r>
              <a:rPr lang="en-US" altLang="zh-CN" sz="2200" dirty="0"/>
              <a:t>auto longer =</a:t>
            </a:r>
            <a:r>
              <a:rPr lang="zh-CN" altLang="en-US" sz="2200" dirty="0"/>
              <a:t> </a:t>
            </a:r>
            <a:r>
              <a:rPr lang="en-US" altLang="zh-CN" sz="2200" dirty="0"/>
              <a:t>[&amp;](const string &amp;s){return </a:t>
            </a:r>
            <a:r>
              <a:rPr lang="en-US" altLang="zh-CN" sz="2200" dirty="0" err="1"/>
              <a:t>s.size</a:t>
            </a:r>
            <a:r>
              <a:rPr lang="en-US" altLang="zh-CN" sz="2200" dirty="0"/>
              <a:t>()&gt;</a:t>
            </a:r>
            <a:r>
              <a:rPr lang="en-US" altLang="zh-CN" sz="2200" b="1" dirty="0"/>
              <a:t>size</a:t>
            </a:r>
            <a:r>
              <a:rPr lang="en-US" altLang="zh-CN" sz="2200" dirty="0"/>
              <a:t>;}//</a:t>
            </a:r>
            <a:r>
              <a:rPr lang="zh-CN" altLang="en-US" sz="2200" b="1" dirty="0"/>
              <a:t>隐式引用捕获</a:t>
            </a:r>
          </a:p>
        </p:txBody>
      </p:sp>
      <p:sp>
        <p:nvSpPr>
          <p:cNvPr id="76804" name="灯片编号占位符 3">
            <a:extLst>
              <a:ext uri="{FF2B5EF4-FFF2-40B4-BE49-F238E27FC236}">
                <a16:creationId xmlns:a16="http://schemas.microsoft.com/office/drawing/2014/main" id="{12B902F7-90E6-7EF0-F0F2-4E51817C0E9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F59F01F-D8C7-43BD-9C5D-CA83F260647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43A0DD74-129A-B96C-5432-BCB4D246BAEB}"/>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a:t>
            </a:r>
          </a:p>
        </p:txBody>
      </p:sp>
    </p:spTree>
  </p:cSld>
  <p:clrMapOvr>
    <a:masterClrMapping/>
  </p:clrMapOvr>
  <p:transition spd="slow"/>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6C0E11B1-16CF-44EC-C076-DA665D048BDE}"/>
              </a:ext>
            </a:extLst>
          </p:cNvPr>
          <p:cNvSpPr>
            <a:spLocks noGrp="1"/>
          </p:cNvSpPr>
          <p:nvPr>
            <p:ph type="title"/>
          </p:nvPr>
        </p:nvSpPr>
        <p:spPr/>
        <p:txBody>
          <a:bodyPr/>
          <a:lstStyle/>
          <a:p>
            <a:pPr eaLnBrk="1" hangingPunct="1"/>
            <a:r>
              <a:rPr lang="en-US" altLang="zh-CN"/>
              <a:t>10.6.3 </a:t>
            </a:r>
            <a:r>
              <a:rPr lang="zh-CN" altLang="en-US"/>
              <a:t>函数适配器</a:t>
            </a:r>
          </a:p>
        </p:txBody>
      </p:sp>
      <p:sp>
        <p:nvSpPr>
          <p:cNvPr id="3" name="内容占位符 2">
            <a:extLst>
              <a:ext uri="{FF2B5EF4-FFF2-40B4-BE49-F238E27FC236}">
                <a16:creationId xmlns:a16="http://schemas.microsoft.com/office/drawing/2014/main" id="{4CCC6829-EEA6-E007-7880-77406CDF3B22}"/>
              </a:ext>
            </a:extLst>
          </p:cNvPr>
          <p:cNvSpPr>
            <a:spLocks noGrp="1"/>
          </p:cNvSpPr>
          <p:nvPr>
            <p:ph idx="1"/>
          </p:nvPr>
        </p:nvSpPr>
        <p:spPr/>
        <p:txBody>
          <a:bodyPr>
            <a:normAutofit lnSpcReduction="10000"/>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绑定适配器</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将</a:t>
            </a:r>
            <a:r>
              <a:rPr lang="en-US" altLang="zh-CN" dirty="0">
                <a:latin typeface="Consolas" pitchFamily="49" charset="0"/>
              </a:rPr>
              <a:t>n</a:t>
            </a:r>
            <a:r>
              <a:rPr lang="zh-CN" altLang="en-US" dirty="0">
                <a:latin typeface="Consolas" pitchFamily="49" charset="0"/>
              </a:rPr>
              <a:t>元函数对象的指定参数绑定为一个常数，得到</a:t>
            </a:r>
            <a:r>
              <a:rPr lang="en-US" altLang="zh-CN" dirty="0">
                <a:latin typeface="Consolas" pitchFamily="49" charset="0"/>
              </a:rPr>
              <a:t>n-1</a:t>
            </a:r>
            <a:r>
              <a:rPr lang="zh-CN" altLang="en-US" dirty="0">
                <a:latin typeface="Consolas" pitchFamily="49" charset="0"/>
              </a:rPr>
              <a:t>元函数对象：</a:t>
            </a:r>
            <a:r>
              <a:rPr lang="en-US" altLang="zh-CN" dirty="0">
                <a:latin typeface="Consolas" pitchFamily="49" charset="0"/>
              </a:rPr>
              <a:t>bind1st</a:t>
            </a:r>
            <a:r>
              <a:rPr lang="zh-CN" altLang="en-US" dirty="0">
                <a:latin typeface="Consolas" pitchFamily="49" charset="0"/>
              </a:rPr>
              <a:t>、</a:t>
            </a:r>
            <a:r>
              <a:rPr lang="en-US" altLang="zh-CN" dirty="0">
                <a:latin typeface="Consolas" pitchFamily="49" charset="0"/>
              </a:rPr>
              <a:t>bind2nd</a:t>
            </a:r>
          </a:p>
          <a:p>
            <a:pPr marL="365760" indent="-256032" eaLnBrk="1" fontAlgn="auto" hangingPunct="1">
              <a:spcAft>
                <a:spcPts val="0"/>
              </a:spcAft>
              <a:buClr>
                <a:schemeClr val="accent3"/>
              </a:buClr>
              <a:buFont typeface="Georgia"/>
              <a:buChar char="•"/>
              <a:defRPr/>
            </a:pPr>
            <a:r>
              <a:rPr lang="zh-CN" altLang="en-US" dirty="0">
                <a:latin typeface="Consolas" pitchFamily="49" charset="0"/>
              </a:rPr>
              <a:t>组合适配器</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将指定谓词的结果取反：</a:t>
            </a:r>
            <a:r>
              <a:rPr lang="en-US" altLang="zh-CN" dirty="0">
                <a:latin typeface="Consolas" pitchFamily="49" charset="0"/>
              </a:rPr>
              <a:t>not1</a:t>
            </a:r>
            <a:r>
              <a:rPr lang="zh-CN" altLang="en-US" dirty="0">
                <a:latin typeface="Consolas" pitchFamily="49" charset="0"/>
              </a:rPr>
              <a:t>、</a:t>
            </a:r>
            <a:r>
              <a:rPr lang="en-US" altLang="zh-CN" dirty="0">
                <a:latin typeface="Consolas" pitchFamily="49" charset="0"/>
              </a:rPr>
              <a:t>not2</a:t>
            </a:r>
          </a:p>
          <a:p>
            <a:pPr marL="365760" indent="-256032" eaLnBrk="1" fontAlgn="auto" hangingPunct="1">
              <a:spcAft>
                <a:spcPts val="0"/>
              </a:spcAft>
              <a:buClr>
                <a:schemeClr val="accent3"/>
              </a:buClr>
              <a:buFont typeface="Georgia"/>
              <a:buChar char="•"/>
              <a:defRPr/>
            </a:pPr>
            <a:r>
              <a:rPr lang="zh-CN" altLang="en-US" dirty="0">
                <a:latin typeface="Consolas" pitchFamily="49" charset="0"/>
              </a:rPr>
              <a:t>指针函数适配器</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对一般函数指针使用，使之能够作为其它函数适配器的输入：</a:t>
            </a:r>
            <a:r>
              <a:rPr lang="en-US" altLang="zh-CN" dirty="0" err="1">
                <a:latin typeface="Consolas" pitchFamily="49" charset="0"/>
              </a:rPr>
              <a:t>ptr_fun</a:t>
            </a:r>
            <a:endParaRPr lang="en-US" altLang="zh-CN"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成员函数适配器</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对成员函数指针使用，把</a:t>
            </a:r>
            <a:r>
              <a:rPr lang="en-US" altLang="zh-CN" dirty="0">
                <a:latin typeface="Consolas" pitchFamily="49" charset="0"/>
              </a:rPr>
              <a:t>n</a:t>
            </a:r>
            <a:r>
              <a:rPr lang="zh-CN" altLang="en-US" dirty="0">
                <a:latin typeface="Consolas" pitchFamily="49" charset="0"/>
              </a:rPr>
              <a:t>元成员函数适配为</a:t>
            </a:r>
            <a:r>
              <a:rPr lang="en-US" altLang="zh-CN" dirty="0">
                <a:latin typeface="Consolas" pitchFamily="49" charset="0"/>
              </a:rPr>
              <a:t>n + 1</a:t>
            </a:r>
            <a:r>
              <a:rPr lang="zh-CN" altLang="en-US" dirty="0">
                <a:latin typeface="Consolas" pitchFamily="49" charset="0"/>
              </a:rPr>
              <a:t>元函数对象，该函数对象的第一个参数为调用该成员函数时的目的对象：</a:t>
            </a:r>
            <a:r>
              <a:rPr lang="en-US" altLang="zh-CN" dirty="0" err="1">
                <a:latin typeface="Consolas" pitchFamily="49" charset="0"/>
              </a:rPr>
              <a:t>ptr_fun</a:t>
            </a:r>
            <a:r>
              <a:rPr lang="zh-CN" altLang="en-US" dirty="0">
                <a:latin typeface="Consolas" pitchFamily="49" charset="0"/>
              </a:rPr>
              <a:t>、</a:t>
            </a:r>
            <a:r>
              <a:rPr lang="en-US" altLang="zh-CN" dirty="0" err="1">
                <a:latin typeface="Consolas" pitchFamily="49" charset="0"/>
              </a:rPr>
              <a:t>ptr_fun_ref</a:t>
            </a:r>
            <a:endParaRPr lang="zh-CN" altLang="en-US" dirty="0">
              <a:latin typeface="Consolas" pitchFamily="49" charset="0"/>
            </a:endParaRPr>
          </a:p>
          <a:p>
            <a:pPr marL="365760" indent="-256032" eaLnBrk="1" fontAlgn="auto" hangingPunct="1">
              <a:spcAft>
                <a:spcPts val="0"/>
              </a:spcAft>
              <a:buClr>
                <a:schemeClr val="accent3"/>
              </a:buClr>
              <a:buFont typeface="Georgia"/>
              <a:buChar char="•"/>
              <a:defRPr/>
            </a:pPr>
            <a:endParaRPr lang="zh-CN" altLang="en-US" dirty="0">
              <a:latin typeface="Consolas" pitchFamily="49" charset="0"/>
            </a:endParaRPr>
          </a:p>
        </p:txBody>
      </p:sp>
      <p:sp>
        <p:nvSpPr>
          <p:cNvPr id="77828" name="灯片编号占位符 3">
            <a:extLst>
              <a:ext uri="{FF2B5EF4-FFF2-40B4-BE49-F238E27FC236}">
                <a16:creationId xmlns:a16="http://schemas.microsoft.com/office/drawing/2014/main" id="{BAF4E09A-0609-B312-D2FE-E667CE78D3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E619853-7B48-4133-984E-457E1AE97A4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59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0E624E4-326A-9FD4-3FE6-E58208873579}"/>
              </a:ext>
            </a:extLst>
          </p:cNvPr>
          <p:cNvSpPr txBox="1">
            <a:spLocks/>
          </p:cNvSpPr>
          <p:nvPr/>
        </p:nvSpPr>
        <p:spPr>
          <a:xfrm>
            <a:off x="214313" y="0"/>
            <a:ext cx="550068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B737EA4A-C6C4-AE3C-69FE-300B1209F4B9}"/>
              </a:ext>
            </a:extLst>
          </p:cNvPr>
          <p:cNvSpPr>
            <a:spLocks noGrp="1"/>
          </p:cNvSpPr>
          <p:nvPr>
            <p:ph type="title"/>
          </p:nvPr>
        </p:nvSpPr>
        <p:spPr>
          <a:xfrm>
            <a:off x="354013" y="449263"/>
            <a:ext cx="8229600" cy="1066800"/>
          </a:xfrm>
        </p:spPr>
        <p:txBody>
          <a:bodyPr/>
          <a:lstStyle/>
          <a:p>
            <a:pPr eaLnBrk="1" hangingPunct="1"/>
            <a:r>
              <a:rPr lang="en-US" altLang="zh-CN"/>
              <a:t>STL</a:t>
            </a:r>
            <a:r>
              <a:rPr lang="zh-CN" altLang="en-US"/>
              <a:t>的组成部分</a:t>
            </a:r>
          </a:p>
        </p:txBody>
      </p:sp>
      <p:sp>
        <p:nvSpPr>
          <p:cNvPr id="22531" name="灯片编号占位符 3">
            <a:extLst>
              <a:ext uri="{FF2B5EF4-FFF2-40B4-BE49-F238E27FC236}">
                <a16:creationId xmlns:a16="http://schemas.microsoft.com/office/drawing/2014/main" id="{72F85A6E-A0EA-236E-B89F-779A0890E7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0271B57-6A76-4163-88C9-D6832EC92FA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内容占位符 2">
            <a:extLst>
              <a:ext uri="{FF2B5EF4-FFF2-40B4-BE49-F238E27FC236}">
                <a16:creationId xmlns:a16="http://schemas.microsoft.com/office/drawing/2014/main" id="{30064FF3-12C1-8A7C-DF04-4CA1219460A1}"/>
              </a:ext>
            </a:extLst>
          </p:cNvPr>
          <p:cNvSpPr>
            <a:spLocks noGrp="1"/>
          </p:cNvSpPr>
          <p:nvPr>
            <p:ph idx="1"/>
          </p:nvPr>
        </p:nvSpPr>
        <p:spPr>
          <a:xfrm>
            <a:off x="690563" y="1479550"/>
            <a:ext cx="7483475" cy="2103438"/>
          </a:xfrm>
        </p:spPr>
        <p:txBody>
          <a:bodyPr>
            <a:normAutofit lnSpcReduction="10000"/>
          </a:bodyPr>
          <a:lstStyle/>
          <a:p>
            <a:pPr marL="365760" indent="-256032" eaLnBrk="1" fontAlgn="auto" hangingPunct="1">
              <a:spcAft>
                <a:spcPts val="0"/>
              </a:spcAft>
              <a:buClr>
                <a:schemeClr val="accent3"/>
              </a:buClr>
              <a:buFont typeface="Georgia"/>
              <a:buChar char="•"/>
              <a:defRPr/>
            </a:pPr>
            <a:r>
              <a:rPr lang="en-US" altLang="zh-CN" dirty="0">
                <a:latin typeface="Times New Roman" pitchFamily="18" charset="0"/>
              </a:rPr>
              <a:t>STL</a:t>
            </a:r>
            <a:r>
              <a:rPr lang="zh-CN" altLang="en-US" dirty="0">
                <a:latin typeface="宋体" pitchFamily="2" charset="-122"/>
              </a:rPr>
              <a:t>是泛型程序设计的一个范例</a:t>
            </a:r>
            <a:r>
              <a:rPr lang="zh-CN" altLang="en-US" dirty="0"/>
              <a:t> </a:t>
            </a:r>
          </a:p>
          <a:p>
            <a:pPr marL="658368" lvl="1" indent="-246888" eaLnBrk="1" fontAlgn="auto" hangingPunct="1">
              <a:spcAft>
                <a:spcPts val="0"/>
              </a:spcAft>
              <a:buFont typeface="Georgia"/>
              <a:buChar char="▫"/>
              <a:defRPr/>
            </a:pPr>
            <a:r>
              <a:rPr lang="zh-CN" altLang="en-US" sz="2400" b="1" dirty="0"/>
              <a:t>容器（</a:t>
            </a:r>
            <a:r>
              <a:rPr lang="en-US" altLang="zh-CN" sz="2400" b="1" dirty="0"/>
              <a:t>container</a:t>
            </a:r>
            <a:r>
              <a:rPr lang="zh-CN" altLang="en-US" sz="2400" b="1" dirty="0"/>
              <a:t>）</a:t>
            </a:r>
            <a:endParaRPr lang="en-US" altLang="zh-CN" sz="2400" b="1" dirty="0"/>
          </a:p>
          <a:p>
            <a:pPr marL="658368" lvl="1" indent="-246888" eaLnBrk="1" fontAlgn="auto" hangingPunct="1">
              <a:spcAft>
                <a:spcPts val="0"/>
              </a:spcAft>
              <a:buFont typeface="Georgia"/>
              <a:buChar char="▫"/>
              <a:defRPr/>
            </a:pPr>
            <a:r>
              <a:rPr lang="zh-CN" altLang="en-US" sz="2400" b="1" dirty="0"/>
              <a:t>迭代器（</a:t>
            </a:r>
            <a:r>
              <a:rPr lang="en-US" altLang="zh-CN" sz="2400" b="1" dirty="0" err="1"/>
              <a:t>iterator</a:t>
            </a:r>
            <a:r>
              <a:rPr lang="zh-CN" altLang="en-US" sz="2400" b="1" dirty="0"/>
              <a:t>）</a:t>
            </a:r>
            <a:endParaRPr lang="en-US" altLang="zh-CN" sz="2400" b="1" dirty="0"/>
          </a:p>
          <a:p>
            <a:pPr marL="658368" lvl="1" indent="-246888" eaLnBrk="1" fontAlgn="auto" hangingPunct="1">
              <a:spcAft>
                <a:spcPts val="0"/>
              </a:spcAft>
              <a:buFont typeface="Georgia"/>
              <a:buChar char="▫"/>
              <a:defRPr/>
            </a:pPr>
            <a:r>
              <a:rPr lang="zh-CN" altLang="en-US" sz="2400" b="1" dirty="0"/>
              <a:t>算法（</a:t>
            </a:r>
            <a:r>
              <a:rPr lang="en-US" altLang="zh-CN" sz="2400" b="1" dirty="0"/>
              <a:t>algorithms</a:t>
            </a:r>
            <a:r>
              <a:rPr lang="zh-CN" altLang="en-US" sz="2400" b="1" dirty="0"/>
              <a:t>）</a:t>
            </a:r>
          </a:p>
          <a:p>
            <a:pPr marL="658368" lvl="1" indent="-246888" eaLnBrk="1" fontAlgn="auto" hangingPunct="1">
              <a:spcAft>
                <a:spcPts val="0"/>
              </a:spcAft>
              <a:buFont typeface="Georgia"/>
              <a:buChar char="▫"/>
              <a:defRPr/>
            </a:pPr>
            <a:r>
              <a:rPr lang="zh-CN" altLang="en-US" sz="2400" b="1" dirty="0"/>
              <a:t>函数对象（</a:t>
            </a:r>
            <a:r>
              <a:rPr lang="en-US" altLang="zh-CN" sz="2400" b="1" dirty="0"/>
              <a:t>function object</a:t>
            </a:r>
            <a:r>
              <a:rPr lang="zh-CN" altLang="en-US" sz="2400" b="1" dirty="0"/>
              <a:t>）</a:t>
            </a:r>
            <a:endParaRPr lang="zh-CN" altLang="en-US" b="1" dirty="0"/>
          </a:p>
        </p:txBody>
      </p:sp>
      <p:grpSp>
        <p:nvGrpSpPr>
          <p:cNvPr id="22533" name="组合 13">
            <a:extLst>
              <a:ext uri="{FF2B5EF4-FFF2-40B4-BE49-F238E27FC236}">
                <a16:creationId xmlns:a16="http://schemas.microsoft.com/office/drawing/2014/main" id="{FD59412B-16E3-3DBF-5EE0-799B3B548B48}"/>
              </a:ext>
            </a:extLst>
          </p:cNvPr>
          <p:cNvGrpSpPr>
            <a:grpSpLocks/>
          </p:cNvGrpSpPr>
          <p:nvPr/>
        </p:nvGrpSpPr>
        <p:grpSpPr bwMode="auto">
          <a:xfrm>
            <a:off x="317500" y="3668713"/>
            <a:ext cx="8618538" cy="3159125"/>
            <a:chOff x="1366838" y="4443413"/>
            <a:chExt cx="4831525" cy="2522630"/>
          </a:xfrm>
        </p:grpSpPr>
        <p:sp>
          <p:nvSpPr>
            <p:cNvPr id="7" name="AutoShape 6">
              <a:extLst>
                <a:ext uri="{FF2B5EF4-FFF2-40B4-BE49-F238E27FC236}">
                  <a16:creationId xmlns:a16="http://schemas.microsoft.com/office/drawing/2014/main" id="{5A6AFA65-C701-17B1-4EE1-01A0340A5832}"/>
                </a:ext>
              </a:extLst>
            </p:cNvPr>
            <p:cNvSpPr>
              <a:spLocks noChangeArrowheads="1"/>
            </p:cNvSpPr>
            <p:nvPr/>
          </p:nvSpPr>
          <p:spPr bwMode="auto">
            <a:xfrm>
              <a:off x="1366838" y="4539755"/>
              <a:ext cx="1058148" cy="1167508"/>
            </a:xfrm>
            <a:prstGeom prst="flowChartMagneticDisk">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eaLnBrk="1" hangingPunct="1">
                <a:defRPr/>
              </a:pPr>
              <a:r>
                <a:rPr lang="zh-CN" altLang="en-US" dirty="0">
                  <a:solidFill>
                    <a:schemeClr val="tx1"/>
                  </a:solidFill>
                </a:rPr>
                <a:t>容器</a:t>
              </a:r>
            </a:p>
            <a:p>
              <a:pPr algn="ctr" eaLnBrk="1" hangingPunct="1">
                <a:defRPr/>
              </a:pPr>
              <a:r>
                <a:rPr lang="en-US" altLang="zh-CN" dirty="0">
                  <a:solidFill>
                    <a:schemeClr val="tx1"/>
                  </a:solidFill>
                </a:rPr>
                <a:t>(container)</a:t>
              </a:r>
            </a:p>
            <a:p>
              <a:pPr eaLnBrk="1" hangingPunct="1">
                <a:defRPr/>
              </a:pPr>
              <a:endParaRPr lang="zh-CN" altLang="zh-CN" dirty="0">
                <a:solidFill>
                  <a:schemeClr val="tx1"/>
                </a:solidFill>
              </a:endParaRPr>
            </a:p>
          </p:txBody>
        </p:sp>
        <p:sp>
          <p:nvSpPr>
            <p:cNvPr id="8" name="AutoShape 7">
              <a:extLst>
                <a:ext uri="{FF2B5EF4-FFF2-40B4-BE49-F238E27FC236}">
                  <a16:creationId xmlns:a16="http://schemas.microsoft.com/office/drawing/2014/main" id="{B6F92932-CE37-128C-8EA7-730054D6F331}"/>
                </a:ext>
              </a:extLst>
            </p:cNvPr>
            <p:cNvSpPr>
              <a:spLocks noChangeArrowheads="1"/>
            </p:cNvSpPr>
            <p:nvPr/>
          </p:nvSpPr>
          <p:spPr bwMode="auto">
            <a:xfrm>
              <a:off x="3132494" y="4443413"/>
              <a:ext cx="1414127" cy="1167508"/>
            </a:xfrm>
            <a:prstGeom prst="cube">
              <a:avLst>
                <a:gd name="adj" fmla="val 25000"/>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eaLnBrk="1" hangingPunct="1">
                <a:defRPr/>
              </a:pPr>
              <a:r>
                <a:rPr lang="zh-CN" altLang="en-US" dirty="0">
                  <a:solidFill>
                    <a:schemeClr val="tx1"/>
                  </a:solidFill>
                </a:rPr>
                <a:t>算法</a:t>
              </a:r>
            </a:p>
            <a:p>
              <a:pPr algn="ctr" eaLnBrk="1" hangingPunct="1">
                <a:defRPr/>
              </a:pPr>
              <a:r>
                <a:rPr lang="en-US" altLang="zh-CN" dirty="0">
                  <a:solidFill>
                    <a:schemeClr val="tx1"/>
                  </a:solidFill>
                </a:rPr>
                <a:t>(algorithm)</a:t>
              </a:r>
              <a:endParaRPr lang="zh-CN" altLang="zh-CN" dirty="0">
                <a:solidFill>
                  <a:schemeClr val="tx1"/>
                </a:solidFill>
              </a:endParaRPr>
            </a:p>
          </p:txBody>
        </p:sp>
        <p:sp>
          <p:nvSpPr>
            <p:cNvPr id="9" name="AutoShape 8">
              <a:extLst>
                <a:ext uri="{FF2B5EF4-FFF2-40B4-BE49-F238E27FC236}">
                  <a16:creationId xmlns:a16="http://schemas.microsoft.com/office/drawing/2014/main" id="{DD56E4A0-8409-7E59-3BB2-E7010902093D}"/>
                </a:ext>
              </a:extLst>
            </p:cNvPr>
            <p:cNvSpPr>
              <a:spLocks noChangeArrowheads="1"/>
            </p:cNvSpPr>
            <p:nvPr/>
          </p:nvSpPr>
          <p:spPr bwMode="auto">
            <a:xfrm>
              <a:off x="5137546" y="4443413"/>
              <a:ext cx="1060817" cy="1214412"/>
            </a:xfrm>
            <a:prstGeom prst="flowChartMagneticDisk">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eaLnBrk="1" hangingPunct="1">
                <a:defRPr/>
              </a:pPr>
              <a:r>
                <a:rPr lang="zh-CN" altLang="en-US" dirty="0">
                  <a:solidFill>
                    <a:schemeClr val="tx1"/>
                  </a:solidFill>
                </a:rPr>
                <a:t>容器</a:t>
              </a:r>
            </a:p>
            <a:p>
              <a:pPr algn="ctr" eaLnBrk="1" hangingPunct="1">
                <a:defRPr/>
              </a:pPr>
              <a:r>
                <a:rPr lang="en-US" altLang="zh-CN" dirty="0">
                  <a:solidFill>
                    <a:schemeClr val="tx1"/>
                  </a:solidFill>
                </a:rPr>
                <a:t>(container)</a:t>
              </a:r>
              <a:endParaRPr lang="zh-CN" altLang="zh-CN" dirty="0">
                <a:solidFill>
                  <a:schemeClr val="tx1"/>
                </a:solidFill>
              </a:endParaRPr>
            </a:p>
          </p:txBody>
        </p:sp>
        <p:sp>
          <p:nvSpPr>
            <p:cNvPr id="10" name="AutoShape 9">
              <a:extLst>
                <a:ext uri="{FF2B5EF4-FFF2-40B4-BE49-F238E27FC236}">
                  <a16:creationId xmlns:a16="http://schemas.microsoft.com/office/drawing/2014/main" id="{A63CC4CA-C1BA-6AB3-B10F-DB6294D7E8FD}"/>
                </a:ext>
              </a:extLst>
            </p:cNvPr>
            <p:cNvSpPr>
              <a:spLocks noChangeArrowheads="1"/>
            </p:cNvSpPr>
            <p:nvPr/>
          </p:nvSpPr>
          <p:spPr bwMode="auto">
            <a:xfrm>
              <a:off x="4427368" y="4594263"/>
              <a:ext cx="707508" cy="1214412"/>
            </a:xfrm>
            <a:prstGeom prst="rightArrow">
              <a:avLst>
                <a:gd name="adj1" fmla="val 50000"/>
                <a:gd name="adj2" fmla="val 25000"/>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eaLnBrk="1" hangingPunct="1">
                <a:defRPr/>
              </a:pPr>
              <a:r>
                <a:rPr lang="zh-CN" altLang="en-US" dirty="0">
                  <a:solidFill>
                    <a:schemeClr val="tx1"/>
                  </a:solidFill>
                </a:rPr>
                <a:t>迭代器</a:t>
              </a:r>
            </a:p>
            <a:p>
              <a:pPr algn="ctr" eaLnBrk="1" hangingPunct="1">
                <a:defRPr/>
              </a:pPr>
              <a:r>
                <a:rPr lang="en-US" altLang="zh-CN" sz="1800" dirty="0">
                  <a:solidFill>
                    <a:schemeClr val="tx1"/>
                  </a:solidFill>
                </a:rPr>
                <a:t>(iterator)</a:t>
              </a:r>
              <a:endParaRPr lang="zh-CN" altLang="zh-CN" sz="1800" dirty="0">
                <a:solidFill>
                  <a:schemeClr val="tx1"/>
                </a:solidFill>
              </a:endParaRPr>
            </a:p>
          </p:txBody>
        </p:sp>
        <p:sp>
          <p:nvSpPr>
            <p:cNvPr id="11" name="AutoShape 10">
              <a:extLst>
                <a:ext uri="{FF2B5EF4-FFF2-40B4-BE49-F238E27FC236}">
                  <a16:creationId xmlns:a16="http://schemas.microsoft.com/office/drawing/2014/main" id="{1A9DEAC0-372D-2E70-868F-9294827E6936}"/>
                </a:ext>
              </a:extLst>
            </p:cNvPr>
            <p:cNvSpPr>
              <a:spLocks noChangeArrowheads="1"/>
            </p:cNvSpPr>
            <p:nvPr/>
          </p:nvSpPr>
          <p:spPr bwMode="auto">
            <a:xfrm>
              <a:off x="2997222" y="6074882"/>
              <a:ext cx="1661532" cy="891161"/>
            </a:xfrm>
            <a:prstGeom prst="flowChartMagneticDrum">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r>
                <a:rPr lang="zh-CN" altLang="en-US" dirty="0">
                  <a:solidFill>
                    <a:schemeClr val="tx1"/>
                  </a:solidFill>
                </a:rPr>
                <a:t>函数对象</a:t>
              </a:r>
            </a:p>
            <a:p>
              <a:pPr eaLnBrk="1" hangingPunct="1">
                <a:defRPr/>
              </a:pPr>
              <a:r>
                <a:rPr lang="en-US" altLang="zh-CN" dirty="0">
                  <a:solidFill>
                    <a:schemeClr val="tx1"/>
                  </a:solidFill>
                </a:rPr>
                <a:t>(function</a:t>
              </a:r>
              <a:br>
                <a:rPr lang="en-US" altLang="zh-CN" dirty="0">
                  <a:solidFill>
                    <a:schemeClr val="tx1"/>
                  </a:solidFill>
                </a:rPr>
              </a:br>
              <a:r>
                <a:rPr lang="en-US" altLang="zh-CN" dirty="0">
                  <a:solidFill>
                    <a:schemeClr val="tx1"/>
                  </a:solidFill>
                </a:rPr>
                <a:t>object)</a:t>
              </a:r>
              <a:endParaRPr lang="zh-CN" altLang="zh-CN" dirty="0">
                <a:solidFill>
                  <a:schemeClr val="tx1"/>
                </a:solidFill>
              </a:endParaRPr>
            </a:p>
          </p:txBody>
        </p:sp>
        <p:sp>
          <p:nvSpPr>
            <p:cNvPr id="12" name="AutoShape 11">
              <a:extLst>
                <a:ext uri="{FF2B5EF4-FFF2-40B4-BE49-F238E27FC236}">
                  <a16:creationId xmlns:a16="http://schemas.microsoft.com/office/drawing/2014/main" id="{570FCE0F-0065-4E82-EEE0-B2C9E549369E}"/>
                </a:ext>
              </a:extLst>
            </p:cNvPr>
            <p:cNvSpPr>
              <a:spLocks noChangeArrowheads="1"/>
            </p:cNvSpPr>
            <p:nvPr/>
          </p:nvSpPr>
          <p:spPr bwMode="auto">
            <a:xfrm>
              <a:off x="3604166" y="5610921"/>
              <a:ext cx="352419" cy="463961"/>
            </a:xfrm>
            <a:prstGeom prst="downArrow">
              <a:avLst>
                <a:gd name="adj1" fmla="val 50000"/>
                <a:gd name="adj2" fmla="val 41441"/>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eaLnBrk="1" hangingPunct="1">
                <a:defRPr/>
              </a:pPr>
              <a:endParaRPr lang="zh-CN" altLang="en-US">
                <a:solidFill>
                  <a:schemeClr val="tx1"/>
                </a:solidFill>
              </a:endParaRPr>
            </a:p>
          </p:txBody>
        </p:sp>
        <p:sp>
          <p:nvSpPr>
            <p:cNvPr id="13" name="AutoShape 12">
              <a:extLst>
                <a:ext uri="{FF2B5EF4-FFF2-40B4-BE49-F238E27FC236}">
                  <a16:creationId xmlns:a16="http://schemas.microsoft.com/office/drawing/2014/main" id="{C99E0AF6-917E-57DA-3CC7-4137A39327EE}"/>
                </a:ext>
              </a:extLst>
            </p:cNvPr>
            <p:cNvSpPr>
              <a:spLocks noChangeArrowheads="1"/>
            </p:cNvSpPr>
            <p:nvPr/>
          </p:nvSpPr>
          <p:spPr bwMode="auto">
            <a:xfrm>
              <a:off x="2424986" y="4594263"/>
              <a:ext cx="733317" cy="1214412"/>
            </a:xfrm>
            <a:prstGeom prst="rightArrow">
              <a:avLst>
                <a:gd name="adj1" fmla="val 50000"/>
                <a:gd name="adj2" fmla="val 25000"/>
              </a:avLst>
            </a:prstGeom>
            <a:solidFill>
              <a:srgbClr val="CC99FF"/>
            </a:solidFill>
            <a:ln>
              <a:headEnd/>
              <a:tailEnd/>
            </a:ln>
          </p:spPr>
          <p:style>
            <a:lnRef idx="2">
              <a:schemeClr val="accent4">
                <a:shade val="50000"/>
              </a:schemeClr>
            </a:lnRef>
            <a:fillRef idx="1">
              <a:schemeClr val="accent4"/>
            </a:fillRef>
            <a:effectRef idx="0">
              <a:schemeClr val="accent4"/>
            </a:effectRef>
            <a:fontRef idx="minor">
              <a:schemeClr val="lt1"/>
            </a:fontRef>
          </p:style>
          <p:txBody>
            <a:bodyPr/>
            <a:lstStyle/>
            <a:p>
              <a:pPr algn="ctr" eaLnBrk="1" hangingPunct="1">
                <a:defRPr/>
              </a:pPr>
              <a:r>
                <a:rPr lang="zh-CN" altLang="en-US" dirty="0">
                  <a:solidFill>
                    <a:schemeClr val="tx1"/>
                  </a:solidFill>
                </a:rPr>
                <a:t>迭代器</a:t>
              </a:r>
            </a:p>
            <a:p>
              <a:pPr algn="ctr" eaLnBrk="1" hangingPunct="1">
                <a:defRPr/>
              </a:pPr>
              <a:r>
                <a:rPr lang="en-US" altLang="zh-CN" sz="2000" dirty="0">
                  <a:solidFill>
                    <a:schemeClr val="tx1"/>
                  </a:solidFill>
                </a:rPr>
                <a:t>(iterator)</a:t>
              </a:r>
              <a:endParaRPr lang="zh-CN" altLang="zh-CN" sz="2000" dirty="0">
                <a:solidFill>
                  <a:schemeClr val="tx1"/>
                </a:solidFill>
              </a:endParaRPr>
            </a:p>
          </p:txBody>
        </p:sp>
      </p:grpSp>
      <p:sp>
        <p:nvSpPr>
          <p:cNvPr id="14" name="标题 4">
            <a:extLst>
              <a:ext uri="{FF2B5EF4-FFF2-40B4-BE49-F238E27FC236}">
                <a16:creationId xmlns:a16="http://schemas.microsoft.com/office/drawing/2014/main" id="{BD2AB109-D5A1-2B19-C9FE-17F12C84900C}"/>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10.1 </a:t>
            </a:r>
            <a:r>
              <a:rPr lang="zh-CN" altLang="en-US" sz="2800" dirty="0">
                <a:solidFill>
                  <a:schemeClr val="bg1"/>
                </a:solidFill>
                <a:latin typeface="+mj-ea"/>
                <a:ea typeface="+mj-ea"/>
              </a:rPr>
              <a:t>泛型程序设计及</a:t>
            </a:r>
            <a:r>
              <a:rPr lang="en-US" sz="2800" dirty="0">
                <a:solidFill>
                  <a:schemeClr val="bg1"/>
                </a:solidFill>
                <a:latin typeface="+mj-ea"/>
                <a:ea typeface="+mj-ea"/>
              </a:rPr>
              <a:t>STL</a:t>
            </a:r>
            <a:r>
              <a:rPr lang="zh-CN" altLang="en-US" sz="2800" dirty="0">
                <a:solidFill>
                  <a:schemeClr val="bg1"/>
                </a:solidFill>
                <a:latin typeface="+mj-ea"/>
                <a:ea typeface="+mj-ea"/>
              </a:rPr>
              <a:t>的结构 </a:t>
            </a:r>
            <a:r>
              <a:rPr kumimoji="0" lang="en-US" altLang="zh-CN" sz="2800" dirty="0">
                <a:solidFill>
                  <a:prstClr val="white"/>
                </a:solidFill>
                <a:latin typeface="Trebuchet MS"/>
                <a:ea typeface="方正姚体"/>
              </a:rPr>
              <a:t>—— 10.1.2 STL</a:t>
            </a:r>
            <a:r>
              <a:rPr kumimoji="0" lang="zh-CN" altLang="en-US" sz="2800" dirty="0">
                <a:solidFill>
                  <a:prstClr val="white"/>
                </a:solidFill>
                <a:latin typeface="Trebuchet MS"/>
                <a:ea typeface="方正姚体"/>
              </a:rPr>
              <a:t>简介</a:t>
            </a:r>
            <a:r>
              <a:rPr kumimoji="0" lang="en-US" altLang="zh-CN" sz="2800" dirty="0">
                <a:solidFill>
                  <a:prstClr val="white"/>
                </a:solidFill>
                <a:latin typeface="Trebuchet MS"/>
                <a:ea typeface="方正姚体"/>
              </a:rPr>
              <a:t> </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BBED33-5FD1-F70A-FE89-3692050F0FAB}"/>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ltLang="zh-CN" dirty="0"/>
              <a:t>10-17 </a:t>
            </a:r>
            <a:r>
              <a:rPr lang="en-US" dirty="0"/>
              <a:t>bind2nd</a:t>
            </a:r>
            <a:r>
              <a:rPr lang="zh-CN" altLang="en-US" dirty="0"/>
              <a:t>产生</a:t>
            </a:r>
            <a:r>
              <a:rPr lang="en-US" dirty="0"/>
              <a:t>binder2nd</a:t>
            </a:r>
            <a:r>
              <a:rPr lang="zh-CN" altLang="en-US" dirty="0"/>
              <a:t>函数适配器实例</a:t>
            </a:r>
          </a:p>
        </p:txBody>
      </p:sp>
      <p:sp>
        <p:nvSpPr>
          <p:cNvPr id="78851" name="内容占位符 2">
            <a:extLst>
              <a:ext uri="{FF2B5EF4-FFF2-40B4-BE49-F238E27FC236}">
                <a16:creationId xmlns:a16="http://schemas.microsoft.com/office/drawing/2014/main" id="{48B49131-611A-61B9-F8B5-ABF14A7789E9}"/>
              </a:ext>
            </a:extLst>
          </p:cNvPr>
          <p:cNvSpPr>
            <a:spLocks noGrp="1"/>
          </p:cNvSpPr>
          <p:nvPr>
            <p:ph idx="1"/>
          </p:nvPr>
        </p:nvSpPr>
        <p:spPr>
          <a:xfrm>
            <a:off x="457200" y="1700213"/>
            <a:ext cx="8229600" cy="5070475"/>
          </a:xfrm>
          <a:noFill/>
        </p:spPr>
        <p:txBody>
          <a:bodyPr/>
          <a:lstStyle/>
          <a:p>
            <a:pPr eaLnBrk="1" hangingPunct="1">
              <a:lnSpc>
                <a:spcPct val="80000"/>
              </a:lnSpc>
              <a:buFont typeface="Georgia" panose="02040502050405020303" pitchFamily="18" charset="0"/>
              <a:buNone/>
            </a:pPr>
            <a:r>
              <a:rPr lang="en-US" altLang="zh-CN" sz="1800" dirty="0">
                <a:latin typeface="Consolas" panose="020B0609020204030204" pitchFamily="49" charset="0"/>
              </a:rPr>
              <a:t>//10_17.cpp</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#include &lt;functional&gt;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#include&lt;iostream&gt;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#include&lt;vector&gt;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#include&lt;algorithm&gt;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using namespace std;</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int </a:t>
            </a:r>
            <a:r>
              <a:rPr lang="en-US" altLang="zh-CN" sz="1800" dirty="0" err="1">
                <a:latin typeface="Consolas" panose="020B0609020204030204" pitchFamily="49" charset="0"/>
              </a:rPr>
              <a:t>intArr</a:t>
            </a:r>
            <a:r>
              <a:rPr lang="en-US" altLang="zh-CN" sz="1800" dirty="0">
                <a:latin typeface="Consolas" panose="020B0609020204030204" pitchFamily="49" charset="0"/>
              </a:rPr>
              <a:t>[] = { 30, 90, 10, 40, 70, 50, 20, 80 };</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const int N = </a:t>
            </a:r>
            <a:r>
              <a:rPr lang="en-US" altLang="zh-CN" sz="1800" dirty="0" err="1">
                <a:latin typeface="Consolas" panose="020B0609020204030204" pitchFamily="49" charset="0"/>
              </a:rPr>
              <a:t>sizeof</a:t>
            </a:r>
            <a:r>
              <a:rPr lang="en-US" altLang="zh-CN" sz="1800" dirty="0">
                <a:latin typeface="Consolas" panose="020B0609020204030204" pitchFamily="49" charset="0"/>
              </a:rPr>
              <a:t>(</a:t>
            </a:r>
            <a:r>
              <a:rPr lang="en-US" altLang="zh-CN" sz="1800" dirty="0" err="1">
                <a:latin typeface="Consolas" panose="020B0609020204030204" pitchFamily="49" charset="0"/>
              </a:rPr>
              <a:t>intArr</a:t>
            </a:r>
            <a:r>
              <a:rPr lang="en-US" altLang="zh-CN" sz="1800" dirty="0">
                <a:latin typeface="Consolas" panose="020B0609020204030204" pitchFamily="49" charset="0"/>
              </a:rPr>
              <a:t>) / </a:t>
            </a:r>
            <a:r>
              <a:rPr lang="en-US" altLang="zh-CN" sz="1800" dirty="0" err="1">
                <a:latin typeface="Consolas" panose="020B0609020204030204" pitchFamily="49" charset="0"/>
              </a:rPr>
              <a:t>sizeof</a:t>
            </a:r>
            <a:r>
              <a:rPr lang="en-US" altLang="zh-CN" sz="18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vector&lt;int&gt; a(</a:t>
            </a:r>
            <a:r>
              <a:rPr lang="en-US" altLang="zh-CN" sz="1800" dirty="0" err="1">
                <a:latin typeface="Consolas" panose="020B0609020204030204" pitchFamily="49" charset="0"/>
              </a:rPr>
              <a:t>intArr</a:t>
            </a:r>
            <a:r>
              <a:rPr lang="en-US" altLang="zh-CN" sz="1800" dirty="0">
                <a:latin typeface="Consolas" panose="020B0609020204030204" pitchFamily="49" charset="0"/>
              </a:rPr>
              <a:t>, </a:t>
            </a:r>
            <a:r>
              <a:rPr lang="en-US" altLang="zh-CN" sz="1800" dirty="0" err="1">
                <a:latin typeface="Consolas" panose="020B0609020204030204" pitchFamily="49" charset="0"/>
              </a:rPr>
              <a:t>intArr</a:t>
            </a:r>
            <a:r>
              <a:rPr lang="en-US" altLang="zh-CN" sz="1800" dirty="0">
                <a:latin typeface="Consolas" panose="020B0609020204030204" pitchFamily="49" charset="0"/>
              </a:rPr>
              <a:t> + N);</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vector&lt;int&gt;::iterator p = </a:t>
            </a:r>
            <a:r>
              <a:rPr lang="en-US" altLang="zh-CN" sz="1800" dirty="0" err="1">
                <a:latin typeface="Consolas" panose="020B0609020204030204" pitchFamily="49" charset="0"/>
              </a:rPr>
              <a:t>find_if</a:t>
            </a:r>
            <a:r>
              <a:rPr lang="en-US" altLang="zh-CN" sz="1800" dirty="0">
                <a:latin typeface="Consolas" panose="020B0609020204030204" pitchFamily="49" charset="0"/>
              </a:rPr>
              <a:t>(</a:t>
            </a:r>
            <a:r>
              <a:rPr lang="en-US" altLang="zh-CN" sz="1800" dirty="0" err="1">
                <a:latin typeface="Consolas" panose="020B0609020204030204" pitchFamily="49" charset="0"/>
              </a:rPr>
              <a:t>a.begin</a:t>
            </a:r>
            <a:r>
              <a:rPr lang="en-US" altLang="zh-CN" sz="1800" dirty="0">
                <a:latin typeface="Consolas" panose="020B0609020204030204" pitchFamily="49" charset="0"/>
              </a:rPr>
              <a:t>(), </a:t>
            </a:r>
            <a:r>
              <a:rPr lang="en-US" altLang="zh-CN" sz="1800" dirty="0" err="1">
                <a:latin typeface="Consolas" panose="020B0609020204030204" pitchFamily="49" charset="0"/>
              </a:rPr>
              <a:t>a.end</a:t>
            </a:r>
            <a:r>
              <a:rPr lang="en-US" altLang="zh-CN" sz="1800" dirty="0">
                <a:latin typeface="Consolas" panose="020B0609020204030204" pitchFamily="49" charset="0"/>
              </a:rPr>
              <a:t>(), bind2nd(greater&lt;int&gt;(), 40));</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if (p == </a:t>
            </a:r>
            <a:r>
              <a:rPr lang="en-US" altLang="zh-CN" sz="1800" dirty="0" err="1">
                <a:latin typeface="Consolas" panose="020B0609020204030204" pitchFamily="49" charset="0"/>
              </a:rPr>
              <a:t>a.end</a:t>
            </a:r>
            <a:r>
              <a:rPr lang="en-US" altLang="zh-CN" sz="18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"no element greater than 40"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else</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"first element greater than 40 is: " &lt;&lt; *p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800" dirty="0">
                <a:latin typeface="Consolas" panose="020B0609020204030204" pitchFamily="49" charset="0"/>
              </a:rPr>
              <a:t>}</a:t>
            </a:r>
          </a:p>
        </p:txBody>
      </p:sp>
      <p:sp>
        <p:nvSpPr>
          <p:cNvPr id="78852" name="灯片编号占位符 3">
            <a:extLst>
              <a:ext uri="{FF2B5EF4-FFF2-40B4-BE49-F238E27FC236}">
                <a16:creationId xmlns:a16="http://schemas.microsoft.com/office/drawing/2014/main" id="{C8D13812-7575-01C3-CE8F-CC0E5236E75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FB53B7D-173D-4E6D-B8C8-5F3AE8AE35D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DC8896C-72A2-7EF9-B15D-BF32D9574693}"/>
              </a:ext>
            </a:extLst>
          </p:cNvPr>
          <p:cNvSpPr txBox="1">
            <a:spLocks/>
          </p:cNvSpPr>
          <p:nvPr/>
        </p:nvSpPr>
        <p:spPr>
          <a:xfrm>
            <a:off x="214313" y="0"/>
            <a:ext cx="7429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10.6.3 </a:t>
            </a:r>
            <a:r>
              <a:rPr kumimoji="0" lang="zh-CN" altLang="en-US" sz="2800" dirty="0">
                <a:solidFill>
                  <a:schemeClr val="bg1"/>
                </a:solidFill>
                <a:latin typeface="+mj-lt"/>
                <a:ea typeface="+mj-ea"/>
                <a:cs typeface="+mj-cs"/>
              </a:rPr>
              <a:t>函数适配器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9D2330-DD78-9429-1F54-A0068F3C6664}"/>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dirty="0"/>
              <a:t>10-18 </a:t>
            </a:r>
            <a:r>
              <a:rPr lang="en-US" dirty="0" err="1"/>
              <a:t>ptr_fun</a:t>
            </a:r>
            <a:r>
              <a:rPr lang="zh-CN" altLang="en-US" dirty="0"/>
              <a:t>、</a:t>
            </a:r>
            <a:r>
              <a:rPr lang="en-US" dirty="0"/>
              <a:t>not1</a:t>
            </a:r>
            <a:r>
              <a:rPr lang="zh-CN" altLang="en-US" dirty="0"/>
              <a:t>和</a:t>
            </a:r>
            <a:r>
              <a:rPr lang="en-US" dirty="0"/>
              <a:t>not2</a:t>
            </a:r>
            <a:r>
              <a:rPr lang="zh-CN" altLang="en-US" dirty="0"/>
              <a:t>产生函数适配器实例</a:t>
            </a:r>
          </a:p>
        </p:txBody>
      </p:sp>
      <p:sp>
        <p:nvSpPr>
          <p:cNvPr id="79875" name="内容占位符 2">
            <a:extLst>
              <a:ext uri="{FF2B5EF4-FFF2-40B4-BE49-F238E27FC236}">
                <a16:creationId xmlns:a16="http://schemas.microsoft.com/office/drawing/2014/main" id="{5B579459-A732-C7BF-3063-20E6D283BE9C}"/>
              </a:ext>
            </a:extLst>
          </p:cNvPr>
          <p:cNvSpPr>
            <a:spLocks noGrp="1"/>
          </p:cNvSpPr>
          <p:nvPr>
            <p:ph idx="1"/>
          </p:nvPr>
        </p:nvSpPr>
        <p:spPr>
          <a:xfrm>
            <a:off x="195263" y="1700213"/>
            <a:ext cx="8721725" cy="5070475"/>
          </a:xfrm>
          <a:noFill/>
        </p:spPr>
        <p:txBody>
          <a:bodyPr/>
          <a:lstStyle/>
          <a:p>
            <a:pPr eaLnBrk="1" hangingPunct="1">
              <a:buFont typeface="Georgia" panose="02040502050405020303" pitchFamily="18" charset="0"/>
              <a:buNone/>
            </a:pPr>
            <a:r>
              <a:rPr lang="en-US" altLang="zh-CN" sz="1800" dirty="0">
                <a:latin typeface="Consolas" panose="020B0609020204030204" pitchFamily="49" charset="0"/>
              </a:rPr>
              <a:t>// 10_18.cpp, </a:t>
            </a:r>
            <a:r>
              <a:rPr lang="zh-CN" altLang="en-US" sz="1800" dirty="0">
                <a:latin typeface="Consolas" panose="020B0609020204030204" pitchFamily="49" charset="0"/>
              </a:rPr>
              <a:t>头部分省略</a:t>
            </a:r>
            <a:endParaRPr lang="en-US" altLang="zh-CN" sz="1800" dirty="0">
              <a:latin typeface="Consolas" panose="020B0609020204030204" pitchFamily="49" charset="0"/>
            </a:endParaRPr>
          </a:p>
          <a:p>
            <a:pPr eaLnBrk="1" hangingPunct="1">
              <a:buFont typeface="Georgia" panose="02040502050405020303" pitchFamily="18" charset="0"/>
              <a:buNone/>
            </a:pPr>
            <a:r>
              <a:rPr lang="en-US" altLang="zh-CN" sz="1800" dirty="0">
                <a:latin typeface="Consolas" panose="020B0609020204030204" pitchFamily="49" charset="0"/>
              </a:rPr>
              <a:t>bool g(int x, int y) {</a:t>
            </a:r>
          </a:p>
          <a:p>
            <a:pPr eaLnBrk="1" hangingPunct="1">
              <a:buFont typeface="Georgia" panose="02040502050405020303" pitchFamily="18" charset="0"/>
              <a:buNone/>
            </a:pPr>
            <a:r>
              <a:rPr lang="en-US" altLang="zh-CN" sz="1800" dirty="0">
                <a:latin typeface="Consolas" panose="020B0609020204030204" pitchFamily="49" charset="0"/>
              </a:rPr>
              <a:t>	return x &gt; y;</a:t>
            </a:r>
          </a:p>
          <a:p>
            <a:pPr eaLnBrk="1" hangingPunct="1">
              <a:buFont typeface="Georgia" panose="02040502050405020303" pitchFamily="18" charset="0"/>
              <a:buNone/>
            </a:pPr>
            <a:r>
              <a:rPr lang="en-US" altLang="zh-CN" sz="1800" dirty="0">
                <a:latin typeface="Consolas" panose="020B0609020204030204" pitchFamily="49" charset="0"/>
              </a:rPr>
              <a:t>}</a:t>
            </a:r>
          </a:p>
          <a:p>
            <a:pPr eaLnBrk="1" hangingPunct="1">
              <a:buFont typeface="Georgia" panose="02040502050405020303" pitchFamily="18" charset="0"/>
              <a:buNone/>
            </a:pPr>
            <a:r>
              <a:rPr lang="en-US" altLang="zh-CN" sz="1800" dirty="0">
                <a:latin typeface="Consolas" panose="020B0609020204030204" pitchFamily="49" charset="0"/>
              </a:rPr>
              <a:t> </a:t>
            </a:r>
          </a:p>
          <a:p>
            <a:pPr eaLnBrk="1" hangingPunct="1">
              <a:buFont typeface="Georgia" panose="02040502050405020303" pitchFamily="18" charset="0"/>
              <a:buNone/>
            </a:pPr>
            <a:r>
              <a:rPr lang="en-US" altLang="zh-CN" sz="1800" dirty="0">
                <a:latin typeface="Consolas" panose="020B0609020204030204" pitchFamily="49" charset="0"/>
              </a:rPr>
              <a:t>int main() {</a:t>
            </a:r>
          </a:p>
          <a:p>
            <a:pPr eaLnBrk="1" hangingPunct="1">
              <a:buFont typeface="Georgia" panose="02040502050405020303" pitchFamily="18" charset="0"/>
              <a:buNone/>
            </a:pPr>
            <a:r>
              <a:rPr lang="en-US" altLang="zh-CN" sz="1800" dirty="0">
                <a:latin typeface="Consolas" panose="020B0609020204030204" pitchFamily="49" charset="0"/>
              </a:rPr>
              <a:t>	int </a:t>
            </a:r>
            <a:r>
              <a:rPr lang="en-US" altLang="zh-CN" sz="1800" dirty="0" err="1">
                <a:latin typeface="Consolas" panose="020B0609020204030204" pitchFamily="49" charset="0"/>
              </a:rPr>
              <a:t>intArr</a:t>
            </a:r>
            <a:r>
              <a:rPr lang="en-US" altLang="zh-CN" sz="1800" dirty="0">
                <a:latin typeface="Consolas" panose="020B0609020204030204" pitchFamily="49" charset="0"/>
              </a:rPr>
              <a:t>[] = { 30, 90, 10, 40, 70, 50, 20, 80 };</a:t>
            </a:r>
          </a:p>
          <a:p>
            <a:pPr eaLnBrk="1" hangingPunct="1">
              <a:buFont typeface="Georgia" panose="02040502050405020303" pitchFamily="18" charset="0"/>
              <a:buNone/>
            </a:pPr>
            <a:r>
              <a:rPr lang="en-US" altLang="zh-CN" sz="1800" dirty="0">
                <a:latin typeface="Consolas" panose="020B0609020204030204" pitchFamily="49" charset="0"/>
              </a:rPr>
              <a:t>	const int N = </a:t>
            </a:r>
            <a:r>
              <a:rPr lang="en-US" altLang="zh-CN" sz="1800" dirty="0" err="1">
                <a:latin typeface="Consolas" panose="020B0609020204030204" pitchFamily="49" charset="0"/>
              </a:rPr>
              <a:t>sizeof</a:t>
            </a:r>
            <a:r>
              <a:rPr lang="en-US" altLang="zh-CN" sz="1800" dirty="0">
                <a:latin typeface="Consolas" panose="020B0609020204030204" pitchFamily="49" charset="0"/>
              </a:rPr>
              <a:t>(</a:t>
            </a:r>
            <a:r>
              <a:rPr lang="en-US" altLang="zh-CN" sz="1800" dirty="0" err="1">
                <a:latin typeface="Consolas" panose="020B0609020204030204" pitchFamily="49" charset="0"/>
              </a:rPr>
              <a:t>intArr</a:t>
            </a:r>
            <a:r>
              <a:rPr lang="en-US" altLang="zh-CN" sz="1800" dirty="0">
                <a:latin typeface="Consolas" panose="020B0609020204030204" pitchFamily="49" charset="0"/>
              </a:rPr>
              <a:t>) / </a:t>
            </a:r>
            <a:r>
              <a:rPr lang="en-US" altLang="zh-CN" sz="1800" dirty="0" err="1">
                <a:latin typeface="Consolas" panose="020B0609020204030204" pitchFamily="49" charset="0"/>
              </a:rPr>
              <a:t>sizeof</a:t>
            </a:r>
            <a:r>
              <a:rPr lang="en-US" altLang="zh-CN" sz="1800" dirty="0">
                <a:latin typeface="Consolas" panose="020B0609020204030204" pitchFamily="49" charset="0"/>
              </a:rPr>
              <a:t>(int);</a:t>
            </a:r>
          </a:p>
          <a:p>
            <a:pPr eaLnBrk="1" hangingPunct="1">
              <a:buFont typeface="Georgia" panose="02040502050405020303" pitchFamily="18" charset="0"/>
              <a:buNone/>
            </a:pPr>
            <a:r>
              <a:rPr lang="en-US" altLang="zh-CN" sz="1800" dirty="0">
                <a:latin typeface="Consolas" panose="020B0609020204030204" pitchFamily="49" charset="0"/>
              </a:rPr>
              <a:t>	vector&lt;int&gt; a(</a:t>
            </a:r>
            <a:r>
              <a:rPr lang="en-US" altLang="zh-CN" sz="1800" dirty="0" err="1">
                <a:latin typeface="Consolas" panose="020B0609020204030204" pitchFamily="49" charset="0"/>
              </a:rPr>
              <a:t>intArr</a:t>
            </a:r>
            <a:r>
              <a:rPr lang="en-US" altLang="zh-CN" sz="1800" dirty="0">
                <a:latin typeface="Consolas" panose="020B0609020204030204" pitchFamily="49" charset="0"/>
              </a:rPr>
              <a:t>, </a:t>
            </a:r>
            <a:r>
              <a:rPr lang="en-US" altLang="zh-CN" sz="1800" dirty="0" err="1">
                <a:latin typeface="Consolas" panose="020B0609020204030204" pitchFamily="49" charset="0"/>
              </a:rPr>
              <a:t>intArr</a:t>
            </a:r>
            <a:r>
              <a:rPr lang="en-US" altLang="zh-CN" sz="1800" dirty="0">
                <a:latin typeface="Consolas" panose="020B0609020204030204" pitchFamily="49" charset="0"/>
              </a:rPr>
              <a:t> + N);</a:t>
            </a:r>
          </a:p>
          <a:p>
            <a:pPr eaLnBrk="1" hangingPunct="1">
              <a:buFont typeface="Georgia" panose="02040502050405020303" pitchFamily="18" charset="0"/>
              <a:buNone/>
            </a:pPr>
            <a:r>
              <a:rPr lang="en-US" altLang="zh-CN" sz="1800" dirty="0">
                <a:latin typeface="Consolas" panose="020B0609020204030204" pitchFamily="49" charset="0"/>
              </a:rPr>
              <a:t> </a:t>
            </a:r>
          </a:p>
          <a:p>
            <a:pPr eaLnBrk="1" hangingPunct="1">
              <a:buFont typeface="Georgia" panose="02040502050405020303" pitchFamily="18" charset="0"/>
              <a:buNone/>
            </a:pPr>
            <a:r>
              <a:rPr lang="en-US" altLang="zh-CN" sz="1800" dirty="0">
                <a:latin typeface="Consolas" panose="020B0609020204030204" pitchFamily="49" charset="0"/>
              </a:rPr>
              <a:t>	vector&lt;int&gt;::iterator p;</a:t>
            </a:r>
          </a:p>
          <a:p>
            <a:pPr eaLnBrk="1" hangingPunct="1">
              <a:buFont typeface="Georgia" panose="02040502050405020303" pitchFamily="18" charset="0"/>
              <a:buNone/>
            </a:pPr>
            <a:r>
              <a:rPr lang="en-US" altLang="zh-CN" sz="1800" dirty="0">
                <a:latin typeface="Consolas" panose="020B0609020204030204" pitchFamily="49" charset="0"/>
              </a:rPr>
              <a:t>	p = </a:t>
            </a:r>
            <a:r>
              <a:rPr lang="en-US" altLang="zh-CN" sz="1800" dirty="0" err="1">
                <a:latin typeface="Consolas" panose="020B0609020204030204" pitchFamily="49" charset="0"/>
              </a:rPr>
              <a:t>find_if</a:t>
            </a:r>
            <a:r>
              <a:rPr lang="en-US" altLang="zh-CN" sz="1800" dirty="0">
                <a:latin typeface="Consolas" panose="020B0609020204030204" pitchFamily="49" charset="0"/>
              </a:rPr>
              <a:t>(</a:t>
            </a:r>
            <a:r>
              <a:rPr lang="en-US" altLang="zh-CN" sz="1800" dirty="0" err="1">
                <a:latin typeface="Consolas" panose="020B0609020204030204" pitchFamily="49" charset="0"/>
              </a:rPr>
              <a:t>a.begin</a:t>
            </a:r>
            <a:r>
              <a:rPr lang="en-US" altLang="zh-CN" sz="1800" dirty="0">
                <a:latin typeface="Consolas" panose="020B0609020204030204" pitchFamily="49" charset="0"/>
              </a:rPr>
              <a:t>(), </a:t>
            </a:r>
            <a:r>
              <a:rPr lang="en-US" altLang="zh-CN" sz="1800" dirty="0" err="1">
                <a:latin typeface="Consolas" panose="020B0609020204030204" pitchFamily="49" charset="0"/>
              </a:rPr>
              <a:t>a.end</a:t>
            </a:r>
            <a:r>
              <a:rPr lang="en-US" altLang="zh-CN" sz="1800" dirty="0">
                <a:latin typeface="Consolas" panose="020B0609020204030204" pitchFamily="49" charset="0"/>
              </a:rPr>
              <a:t>(), bind2nd(</a:t>
            </a:r>
            <a:r>
              <a:rPr lang="en-US" altLang="zh-CN" sz="1800" dirty="0" err="1">
                <a:latin typeface="Consolas" panose="020B0609020204030204" pitchFamily="49" charset="0"/>
              </a:rPr>
              <a:t>ptr_fun</a:t>
            </a:r>
            <a:r>
              <a:rPr lang="en-US" altLang="zh-CN" sz="1800" dirty="0">
                <a:latin typeface="Consolas" panose="020B0609020204030204" pitchFamily="49" charset="0"/>
              </a:rPr>
              <a:t>(g), 40));</a:t>
            </a:r>
          </a:p>
          <a:p>
            <a:pPr eaLnBrk="1" hangingPunct="1">
              <a:buFont typeface="Georgia" panose="02040502050405020303" pitchFamily="18" charset="0"/>
              <a:buNone/>
            </a:pPr>
            <a:r>
              <a:rPr lang="en-US" altLang="zh-CN" sz="1800" dirty="0">
                <a:latin typeface="Consolas" panose="020B0609020204030204" pitchFamily="49" charset="0"/>
              </a:rPr>
              <a:t>	if (p == </a:t>
            </a:r>
            <a:r>
              <a:rPr lang="en-US" altLang="zh-CN" sz="1800" dirty="0" err="1">
                <a:latin typeface="Consolas" panose="020B0609020204030204" pitchFamily="49" charset="0"/>
              </a:rPr>
              <a:t>a.end</a:t>
            </a:r>
            <a:r>
              <a:rPr lang="en-US" altLang="zh-CN" sz="1800" dirty="0">
                <a:latin typeface="Consolas" panose="020B0609020204030204" pitchFamily="49" charset="0"/>
              </a:rPr>
              <a:t>())</a:t>
            </a:r>
          </a:p>
          <a:p>
            <a:pPr eaLnBrk="1" hangingPunct="1">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"no element greater than 40"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a:p>
            <a:pPr eaLnBrk="1" hangingPunct="1">
              <a:buFont typeface="Georgia" panose="02040502050405020303" pitchFamily="18" charset="0"/>
              <a:buNone/>
            </a:pPr>
            <a:r>
              <a:rPr lang="en-US" altLang="zh-CN" sz="1800" dirty="0">
                <a:latin typeface="Consolas" panose="020B0609020204030204" pitchFamily="49" charset="0"/>
              </a:rPr>
              <a:t>	else</a:t>
            </a:r>
          </a:p>
          <a:p>
            <a:pPr eaLnBrk="1" hangingPunct="1">
              <a:buFont typeface="Georgia" panose="02040502050405020303" pitchFamily="18" charset="0"/>
              <a:buNone/>
            </a:pPr>
            <a:r>
              <a:rPr lang="en-US" altLang="zh-CN" sz="1800" dirty="0">
                <a:latin typeface="Consolas" panose="020B0609020204030204" pitchFamily="49" charset="0"/>
              </a:rPr>
              <a:t>		</a:t>
            </a:r>
            <a:r>
              <a:rPr lang="en-US" altLang="zh-CN" sz="1800" dirty="0" err="1">
                <a:latin typeface="Consolas" panose="020B0609020204030204" pitchFamily="49" charset="0"/>
              </a:rPr>
              <a:t>cout</a:t>
            </a:r>
            <a:r>
              <a:rPr lang="en-US" altLang="zh-CN" sz="1800" dirty="0">
                <a:latin typeface="Consolas" panose="020B0609020204030204" pitchFamily="49" charset="0"/>
              </a:rPr>
              <a:t> &lt;&lt; "first element greater than 40 is: " &lt;&lt; *p &lt;&lt; </a:t>
            </a:r>
            <a:r>
              <a:rPr lang="en-US" altLang="zh-CN" sz="1800" dirty="0" err="1">
                <a:latin typeface="Consolas" panose="020B0609020204030204" pitchFamily="49" charset="0"/>
              </a:rPr>
              <a:t>endl</a:t>
            </a:r>
            <a:r>
              <a:rPr lang="en-US" altLang="zh-CN" sz="1800" dirty="0">
                <a:latin typeface="Consolas" panose="020B0609020204030204" pitchFamily="49" charset="0"/>
              </a:rPr>
              <a:t>;</a:t>
            </a:r>
          </a:p>
        </p:txBody>
      </p:sp>
      <p:sp>
        <p:nvSpPr>
          <p:cNvPr id="79876" name="灯片编号占位符 3">
            <a:extLst>
              <a:ext uri="{FF2B5EF4-FFF2-40B4-BE49-F238E27FC236}">
                <a16:creationId xmlns:a16="http://schemas.microsoft.com/office/drawing/2014/main" id="{A7371E76-D1B4-6AD9-455C-C7E94D10ECD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1E60C8F5-E141-4D5E-89F9-25E5DE461E2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0BAC569B-5745-DC48-DAA3-2FC3317BC6A5}"/>
              </a:ext>
            </a:extLst>
          </p:cNvPr>
          <p:cNvSpPr txBox="1">
            <a:spLocks/>
          </p:cNvSpPr>
          <p:nvPr/>
        </p:nvSpPr>
        <p:spPr>
          <a:xfrm>
            <a:off x="214313" y="0"/>
            <a:ext cx="7429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10.6.3 </a:t>
            </a:r>
            <a:r>
              <a:rPr kumimoji="0" lang="zh-CN" altLang="en-US" sz="2800" dirty="0">
                <a:solidFill>
                  <a:schemeClr val="bg1"/>
                </a:solidFill>
                <a:latin typeface="+mj-lt"/>
                <a:ea typeface="+mj-ea"/>
                <a:cs typeface="+mj-cs"/>
              </a:rPr>
              <a:t>函数适配器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a:extLst>
              <a:ext uri="{FF2B5EF4-FFF2-40B4-BE49-F238E27FC236}">
                <a16:creationId xmlns:a16="http://schemas.microsoft.com/office/drawing/2014/main" id="{B47BD6CC-3B08-5488-63F4-2E5E1CD84B8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A2F4C8F-FB52-4162-B8C4-31A035DE082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48129DC-4F68-CC99-868B-86F9D4C76BE1}"/>
              </a:ext>
            </a:extLst>
          </p:cNvPr>
          <p:cNvSpPr txBox="1">
            <a:spLocks/>
          </p:cNvSpPr>
          <p:nvPr/>
        </p:nvSpPr>
        <p:spPr>
          <a:xfrm>
            <a:off x="214313" y="0"/>
            <a:ext cx="7429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10.6.3</a:t>
            </a:r>
            <a:r>
              <a:rPr kumimoji="0" lang="zh-CN" altLang="en-US" sz="2800" dirty="0">
                <a:solidFill>
                  <a:schemeClr val="bg1"/>
                </a:solidFill>
                <a:latin typeface="+mj-lt"/>
                <a:ea typeface="+mj-ea"/>
                <a:cs typeface="+mj-cs"/>
              </a:rPr>
              <a:t>函数适配器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
        <p:nvSpPr>
          <p:cNvPr id="6" name="内容占位符 2">
            <a:extLst>
              <a:ext uri="{FF2B5EF4-FFF2-40B4-BE49-F238E27FC236}">
                <a16:creationId xmlns:a16="http://schemas.microsoft.com/office/drawing/2014/main" id="{8659D6A3-7102-5535-ED2A-8198DA642C45}"/>
              </a:ext>
            </a:extLst>
          </p:cNvPr>
          <p:cNvSpPr txBox="1">
            <a:spLocks/>
          </p:cNvSpPr>
          <p:nvPr/>
        </p:nvSpPr>
        <p:spPr>
          <a:xfrm>
            <a:off x="142875" y="571500"/>
            <a:ext cx="8929688" cy="5930900"/>
          </a:xfrm>
          <a:prstGeom prst="rect">
            <a:avLst/>
          </a:prstGeom>
          <a:noFill/>
        </p:spPr>
        <p:txBody>
          <a:bodyPr/>
          <a:lstStyle/>
          <a:p>
            <a:pPr eaLnBrk="1" hangingPunct="1">
              <a:defRPr/>
            </a:pPr>
            <a:r>
              <a:rPr lang="en-US" altLang="zh-CN" sz="2000" dirty="0">
                <a:latin typeface="Consolas" pitchFamily="49" charset="0"/>
              </a:rPr>
              <a:t>	p = </a:t>
            </a:r>
            <a:r>
              <a:rPr lang="en-US" altLang="zh-CN" sz="2000" dirty="0" err="1">
                <a:latin typeface="Consolas" pitchFamily="49" charset="0"/>
              </a:rPr>
              <a:t>find_if</a:t>
            </a:r>
            <a:r>
              <a:rPr lang="en-US" altLang="zh-CN" sz="2000" dirty="0">
                <a:latin typeface="Consolas" pitchFamily="49" charset="0"/>
              </a:rPr>
              <a:t>(</a:t>
            </a:r>
            <a:r>
              <a:rPr lang="en-US" altLang="zh-CN" sz="2000" dirty="0" err="1">
                <a:latin typeface="Consolas" pitchFamily="49" charset="0"/>
              </a:rPr>
              <a:t>a.begin</a:t>
            </a:r>
            <a:r>
              <a:rPr lang="en-US" altLang="zh-CN" sz="2000" dirty="0">
                <a:latin typeface="Consolas" pitchFamily="49" charset="0"/>
              </a:rPr>
              <a:t>(), </a:t>
            </a:r>
            <a:r>
              <a:rPr lang="en-US" altLang="zh-CN" sz="2000" dirty="0" err="1">
                <a:latin typeface="Consolas" pitchFamily="49" charset="0"/>
              </a:rPr>
              <a:t>a.end</a:t>
            </a:r>
            <a:r>
              <a:rPr lang="en-US" altLang="zh-CN" sz="2000" dirty="0">
                <a:latin typeface="Consolas" pitchFamily="49" charset="0"/>
              </a:rPr>
              <a:t>(), not1(bind2nd(greater&lt;</a:t>
            </a:r>
            <a:r>
              <a:rPr lang="en-US" altLang="zh-CN" sz="2000" dirty="0" err="1">
                <a:latin typeface="Consolas" pitchFamily="49" charset="0"/>
              </a:rPr>
              <a:t>int</a:t>
            </a:r>
            <a:r>
              <a:rPr lang="en-US" altLang="zh-CN" sz="2000" dirty="0">
                <a:latin typeface="Consolas" pitchFamily="49" charset="0"/>
              </a:rPr>
              <a:t>&gt;(), 15)));</a:t>
            </a:r>
          </a:p>
          <a:p>
            <a:pPr eaLnBrk="1" hangingPunct="1">
              <a:defRPr/>
            </a:pPr>
            <a:r>
              <a:rPr lang="en-US" altLang="zh-CN" sz="2000" dirty="0">
                <a:latin typeface="Consolas" pitchFamily="49" charset="0"/>
              </a:rPr>
              <a:t>	if (p == </a:t>
            </a:r>
            <a:r>
              <a:rPr lang="en-US" altLang="zh-CN" sz="2000" dirty="0" err="1">
                <a:latin typeface="Consolas" pitchFamily="49" charset="0"/>
              </a:rPr>
              <a:t>a.end</a:t>
            </a:r>
            <a:r>
              <a:rPr lang="en-US" altLang="zh-CN" sz="2000" dirty="0">
                <a:latin typeface="Consolas" pitchFamily="49" charset="0"/>
              </a:rPr>
              <a:t>())</a:t>
            </a:r>
          </a:p>
          <a:p>
            <a:pPr eaLnBrk="1" hangingPunct="1">
              <a:defRPr/>
            </a:pPr>
            <a:r>
              <a:rPr lang="en-US" altLang="zh-CN" sz="2000" dirty="0">
                <a:latin typeface="Consolas" pitchFamily="49" charset="0"/>
              </a:rPr>
              <a:t>	    cout &lt;&lt; "no element is not greater than 15" &lt;&lt; endl;</a:t>
            </a:r>
          </a:p>
          <a:p>
            <a:pPr eaLnBrk="1" hangingPunct="1">
              <a:defRPr/>
            </a:pPr>
            <a:r>
              <a:rPr lang="en-US" altLang="zh-CN" sz="2000" dirty="0">
                <a:latin typeface="Consolas" pitchFamily="49" charset="0"/>
              </a:rPr>
              <a:t>	else</a:t>
            </a:r>
          </a:p>
          <a:p>
            <a:pPr eaLnBrk="1" hangingPunct="1">
              <a:defRPr/>
            </a:pPr>
            <a:r>
              <a:rPr lang="en-US" altLang="zh-CN" sz="2000" dirty="0">
                <a:latin typeface="Consolas" pitchFamily="49" charset="0"/>
              </a:rPr>
              <a:t>	    cout &lt;&lt; "first element that is not greater than 15 is: " &lt;&lt; *p &lt;&lt; endl;</a:t>
            </a:r>
          </a:p>
          <a:p>
            <a:pPr eaLnBrk="1" hangingPunct="1">
              <a:defRPr/>
            </a:pPr>
            <a:r>
              <a:rPr lang="en-US" altLang="zh-CN" sz="2000" dirty="0">
                <a:latin typeface="Consolas" pitchFamily="49" charset="0"/>
              </a:rPr>
              <a:t> </a:t>
            </a:r>
          </a:p>
          <a:p>
            <a:pPr eaLnBrk="1" hangingPunct="1">
              <a:defRPr/>
            </a:pPr>
            <a:r>
              <a:rPr lang="en-US" altLang="zh-CN" sz="2000" dirty="0">
                <a:latin typeface="Consolas" pitchFamily="49" charset="0"/>
              </a:rPr>
              <a:t>	p = </a:t>
            </a:r>
            <a:r>
              <a:rPr lang="en-US" altLang="zh-CN" sz="2000" dirty="0" err="1">
                <a:latin typeface="Consolas" pitchFamily="49" charset="0"/>
              </a:rPr>
              <a:t>find_if</a:t>
            </a:r>
            <a:r>
              <a:rPr lang="en-US" altLang="zh-CN" sz="2000" dirty="0">
                <a:latin typeface="Consolas" pitchFamily="49" charset="0"/>
              </a:rPr>
              <a:t>(</a:t>
            </a:r>
            <a:r>
              <a:rPr lang="en-US" altLang="zh-CN" sz="2000" dirty="0" err="1">
                <a:latin typeface="Consolas" pitchFamily="49" charset="0"/>
              </a:rPr>
              <a:t>a.begin</a:t>
            </a:r>
            <a:r>
              <a:rPr lang="en-US" altLang="zh-CN" sz="2000" dirty="0">
                <a:latin typeface="Consolas" pitchFamily="49" charset="0"/>
              </a:rPr>
              <a:t>(), </a:t>
            </a:r>
            <a:r>
              <a:rPr lang="en-US" altLang="zh-CN" sz="2000" dirty="0" err="1">
                <a:latin typeface="Consolas" pitchFamily="49" charset="0"/>
              </a:rPr>
              <a:t>a.end</a:t>
            </a:r>
            <a:r>
              <a:rPr lang="en-US" altLang="zh-CN" sz="2000" dirty="0">
                <a:latin typeface="Consolas" pitchFamily="49" charset="0"/>
              </a:rPr>
              <a:t>(), bind2nd(not2(greater&lt;</a:t>
            </a:r>
            <a:r>
              <a:rPr lang="en-US" altLang="zh-CN" sz="2000" dirty="0" err="1">
                <a:latin typeface="Consolas" pitchFamily="49" charset="0"/>
              </a:rPr>
              <a:t>int</a:t>
            </a:r>
            <a:r>
              <a:rPr lang="en-US" altLang="zh-CN" sz="2000" dirty="0">
                <a:latin typeface="Consolas" pitchFamily="49" charset="0"/>
              </a:rPr>
              <a:t>&gt;()), 15));</a:t>
            </a:r>
          </a:p>
          <a:p>
            <a:pPr eaLnBrk="1" hangingPunct="1">
              <a:defRPr/>
            </a:pPr>
            <a:r>
              <a:rPr lang="en-US" altLang="zh-CN" sz="2000" dirty="0">
                <a:latin typeface="Consolas" pitchFamily="49" charset="0"/>
              </a:rPr>
              <a:t>	if (p == </a:t>
            </a:r>
            <a:r>
              <a:rPr lang="en-US" altLang="zh-CN" sz="2000" dirty="0" err="1">
                <a:latin typeface="Consolas" pitchFamily="49" charset="0"/>
              </a:rPr>
              <a:t>a.end</a:t>
            </a:r>
            <a:r>
              <a:rPr lang="en-US" altLang="zh-CN" sz="2000" dirty="0">
                <a:latin typeface="Consolas" pitchFamily="49" charset="0"/>
              </a:rPr>
              <a:t>())</a:t>
            </a:r>
          </a:p>
          <a:p>
            <a:pPr eaLnBrk="1" hangingPunct="1">
              <a:defRPr/>
            </a:pPr>
            <a:r>
              <a:rPr lang="en-US" altLang="zh-CN" sz="2000" dirty="0">
                <a:latin typeface="Consolas" pitchFamily="49" charset="0"/>
              </a:rPr>
              <a:t>	    cout &lt;&lt; "no element is not greater than 15" &lt;&lt; endl;</a:t>
            </a:r>
          </a:p>
          <a:p>
            <a:pPr eaLnBrk="1" hangingPunct="1">
              <a:defRPr/>
            </a:pPr>
            <a:r>
              <a:rPr lang="en-US" altLang="zh-CN" sz="2000" dirty="0">
                <a:latin typeface="Consolas" pitchFamily="49" charset="0"/>
              </a:rPr>
              <a:t>	else</a:t>
            </a:r>
          </a:p>
          <a:p>
            <a:pPr eaLnBrk="1" hangingPunct="1">
              <a:defRPr/>
            </a:pPr>
            <a:r>
              <a:rPr lang="en-US" altLang="zh-CN" sz="2000" dirty="0">
                <a:latin typeface="Consolas" pitchFamily="49" charset="0"/>
              </a:rPr>
              <a:t>		cout &lt;&lt; "first element that is not greater than 15 is: " &lt;&lt; *p &lt;&lt; endl;</a:t>
            </a:r>
          </a:p>
          <a:p>
            <a:pPr eaLnBrk="1" hangingPunct="1">
              <a:defRPr/>
            </a:pPr>
            <a:r>
              <a:rPr lang="en-US" altLang="zh-CN" sz="2000" dirty="0">
                <a:latin typeface="Consolas" pitchFamily="49" charset="0"/>
              </a:rPr>
              <a:t>	return 0;</a:t>
            </a:r>
          </a:p>
          <a:p>
            <a:pPr eaLnBrk="1" hangingPunct="1">
              <a:defRPr/>
            </a:pPr>
            <a:r>
              <a:rPr lang="en-US" altLang="zh-CN" sz="2000" dirty="0">
                <a:latin typeface="Consolas" pitchFamily="49" charset="0"/>
              </a:rPr>
              <a:t>}</a:t>
            </a:r>
            <a:endParaRPr kumimoji="0" lang="en-US" altLang="zh-CN" sz="2000" dirty="0">
              <a:latin typeface="Consolas" pitchFamily="49" charset="0"/>
              <a:ea typeface="+mn-ea"/>
            </a:endParaRPr>
          </a:p>
        </p:txBody>
      </p:sp>
      <p:sp>
        <p:nvSpPr>
          <p:cNvPr id="80901" name="标题 1">
            <a:extLst>
              <a:ext uri="{FF2B5EF4-FFF2-40B4-BE49-F238E27FC236}">
                <a16:creationId xmlns:a16="http://schemas.microsoft.com/office/drawing/2014/main" id="{A99F4442-DE76-9CA9-A40A-D55305C4EDBA}"/>
              </a:ext>
            </a:extLst>
          </p:cNvPr>
          <p:cNvSpPr>
            <a:spLocks noGrp="1"/>
          </p:cNvSpPr>
          <p:nvPr>
            <p:ph type="title"/>
          </p:nvPr>
        </p:nvSpPr>
        <p:spPr>
          <a:xfrm>
            <a:off x="5929313" y="5429250"/>
            <a:ext cx="3214687" cy="1066800"/>
          </a:xfrm>
          <a:solidFill>
            <a:schemeClr val="bg1"/>
          </a:solidFill>
        </p:spPr>
        <p:txBody>
          <a:bodyPr/>
          <a:lstStyle/>
          <a:p>
            <a:pPr eaLnBrk="1" hangingPunct="1"/>
            <a:r>
              <a:rPr lang="zh-CN" altLang="en-US"/>
              <a:t>例</a:t>
            </a:r>
            <a:r>
              <a:rPr lang="en-US" altLang="zh-CN"/>
              <a:t>10-17</a:t>
            </a:r>
            <a:r>
              <a:rPr lang="zh-CN" altLang="en-US"/>
              <a:t>（续）</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03C664DC-5989-9FF8-9B3A-C8F341ECB9F4}"/>
              </a:ext>
            </a:extLst>
          </p:cNvPr>
          <p:cNvSpPr>
            <a:spLocks noGrp="1"/>
          </p:cNvSpPr>
          <p:nvPr>
            <p:ph type="title"/>
          </p:nvPr>
        </p:nvSpPr>
        <p:spPr/>
        <p:txBody>
          <a:bodyPr/>
          <a:lstStyle/>
          <a:p>
            <a:pPr eaLnBrk="1" hangingPunct="1"/>
            <a:r>
              <a:rPr lang="zh-CN" altLang="en-US"/>
              <a:t>例</a:t>
            </a:r>
            <a:r>
              <a:rPr lang="en-US" altLang="zh-CN"/>
              <a:t>10-19 </a:t>
            </a:r>
            <a:r>
              <a:rPr lang="zh-CN" altLang="en-US"/>
              <a:t>成员函数适配器实例</a:t>
            </a:r>
          </a:p>
        </p:txBody>
      </p:sp>
      <p:sp>
        <p:nvSpPr>
          <p:cNvPr id="3" name="内容占位符 2">
            <a:extLst>
              <a:ext uri="{FF2B5EF4-FFF2-40B4-BE49-F238E27FC236}">
                <a16:creationId xmlns:a16="http://schemas.microsoft.com/office/drawing/2014/main" id="{3AD29CC5-3F59-838B-C0A9-45C421E40727}"/>
              </a:ext>
            </a:extLst>
          </p:cNvPr>
          <p:cNvSpPr>
            <a:spLocks noGrp="1"/>
          </p:cNvSpPr>
          <p:nvPr>
            <p:ph idx="1"/>
          </p:nvPr>
        </p:nvSpPr>
        <p:spPr>
          <a:noFill/>
        </p:spPr>
        <p:txBody>
          <a:bodyPr>
            <a:normAutofit fontScale="700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//10_19.cpp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&lt;functional&gt;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&lt;vector&gt;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&lt;algorithm&gt;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err="1">
                <a:latin typeface="Consolas" pitchFamily="49" charset="0"/>
              </a:rPr>
              <a:t>struct</a:t>
            </a:r>
            <a:r>
              <a:rPr lang="en-US" altLang="zh-CN" dirty="0">
                <a:latin typeface="Consolas" pitchFamily="49" charset="0"/>
              </a:rPr>
              <a:t> Car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id;</a:t>
            </a:r>
          </a:p>
          <a:p>
            <a:pPr marL="365760" indent="-256032" eaLnBrk="1" fontAlgn="auto" hangingPunct="1">
              <a:spcAft>
                <a:spcPts val="0"/>
              </a:spcAft>
              <a:buClr>
                <a:schemeClr val="accent3"/>
              </a:buClr>
              <a:buFont typeface="Georgia"/>
              <a:buNone/>
              <a:defRPr/>
            </a:pPr>
            <a:r>
              <a:rPr lang="en-US" altLang="zh-CN" dirty="0">
                <a:latin typeface="Consolas" pitchFamily="49" charset="0"/>
              </a:rPr>
              <a:t>	Car(</a:t>
            </a:r>
            <a:r>
              <a:rPr lang="en-US" altLang="zh-CN" dirty="0" err="1">
                <a:latin typeface="Consolas" pitchFamily="49" charset="0"/>
              </a:rPr>
              <a:t>int</a:t>
            </a:r>
            <a:r>
              <a:rPr lang="en-US" altLang="zh-CN" dirty="0">
                <a:latin typeface="Consolas" pitchFamily="49" charset="0"/>
              </a:rPr>
              <a:t> id) { this-&gt;id = id; }</a:t>
            </a:r>
          </a:p>
          <a:p>
            <a:pPr marL="365760" indent="-256032" eaLnBrk="1" fontAlgn="auto" hangingPunct="1">
              <a:spcAft>
                <a:spcPts val="0"/>
              </a:spcAft>
              <a:buClr>
                <a:schemeClr val="accent3"/>
              </a:buClr>
              <a:buFont typeface="Georgia"/>
              <a:buNone/>
              <a:defRPr/>
            </a:pPr>
            <a:r>
              <a:rPr lang="en-US" altLang="zh-CN" dirty="0">
                <a:latin typeface="Consolas" pitchFamily="49" charset="0"/>
              </a:rPr>
              <a:t>	void display() const { cout &lt;&lt; "car " &lt;&lt; id &lt;&lt; endl; }</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vector&lt;Car *&gt; </a:t>
            </a:r>
            <a:r>
              <a:rPr lang="en-US" altLang="zh-CN" dirty="0" err="1">
                <a:latin typeface="Consolas" pitchFamily="49" charset="0"/>
              </a:rPr>
              <a:t>pcars</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vector&lt;Car&gt; cars;</a:t>
            </a:r>
          </a:p>
        </p:txBody>
      </p:sp>
      <p:sp>
        <p:nvSpPr>
          <p:cNvPr id="81924" name="灯片编号占位符 3">
            <a:extLst>
              <a:ext uri="{FF2B5EF4-FFF2-40B4-BE49-F238E27FC236}">
                <a16:creationId xmlns:a16="http://schemas.microsoft.com/office/drawing/2014/main" id="{68C8F187-4818-0FB4-F281-6E9F7EF7D15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9E27ED6-8005-4D93-982E-3F4FCEF33F3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41B707F-C71F-C0A0-3284-6B192E0F0FF4}"/>
              </a:ext>
            </a:extLst>
          </p:cNvPr>
          <p:cNvSpPr txBox="1">
            <a:spLocks/>
          </p:cNvSpPr>
          <p:nvPr/>
        </p:nvSpPr>
        <p:spPr>
          <a:xfrm>
            <a:off x="214313" y="0"/>
            <a:ext cx="7429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10.6.3 </a:t>
            </a:r>
            <a:r>
              <a:rPr kumimoji="0" lang="zh-CN" altLang="en-US" sz="2800" dirty="0">
                <a:solidFill>
                  <a:schemeClr val="bg1"/>
                </a:solidFill>
                <a:latin typeface="+mj-lt"/>
                <a:ea typeface="+mj-ea"/>
                <a:cs typeface="+mj-cs"/>
              </a:rPr>
              <a:t>函数适配器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a:extLst>
              <a:ext uri="{FF2B5EF4-FFF2-40B4-BE49-F238E27FC236}">
                <a16:creationId xmlns:a16="http://schemas.microsoft.com/office/drawing/2014/main" id="{D74D56DF-16A3-CD27-2016-9BD1272FC0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83DB4AF-9C21-4C79-BB2D-5846CFA36C0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EBC81DCD-36E4-6F68-8930-E73F1D77C7FB}"/>
              </a:ext>
            </a:extLst>
          </p:cNvPr>
          <p:cNvSpPr txBox="1">
            <a:spLocks/>
          </p:cNvSpPr>
          <p:nvPr/>
        </p:nvSpPr>
        <p:spPr>
          <a:xfrm>
            <a:off x="214313" y="0"/>
            <a:ext cx="742950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10.6</a:t>
            </a:r>
            <a:r>
              <a:rPr kumimoji="0" lang="zh-CN" altLang="en-US" sz="2800" dirty="0">
                <a:solidFill>
                  <a:schemeClr val="bg1"/>
                </a:solidFill>
                <a:latin typeface="+mj-lt"/>
                <a:ea typeface="+mj-ea"/>
                <a:cs typeface="+mj-cs"/>
              </a:rPr>
              <a:t> 函数对象 </a:t>
            </a:r>
            <a:r>
              <a:rPr kumimoji="0" lang="en-US" altLang="zh-CN" sz="2800" dirty="0">
                <a:solidFill>
                  <a:schemeClr val="bg1"/>
                </a:solidFill>
                <a:latin typeface="+mj-lt"/>
                <a:ea typeface="+mj-ea"/>
                <a:cs typeface="+mj-cs"/>
              </a:rPr>
              <a:t>—— 10.6.3 </a:t>
            </a:r>
            <a:r>
              <a:rPr kumimoji="0" lang="zh-CN" altLang="en-US" sz="2800" dirty="0">
                <a:solidFill>
                  <a:schemeClr val="bg1"/>
                </a:solidFill>
                <a:latin typeface="+mj-lt"/>
                <a:ea typeface="+mj-ea"/>
                <a:cs typeface="+mj-cs"/>
              </a:rPr>
              <a:t>函数适配器</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
        <p:nvSpPr>
          <p:cNvPr id="82948" name="内容占位符 2">
            <a:extLst>
              <a:ext uri="{FF2B5EF4-FFF2-40B4-BE49-F238E27FC236}">
                <a16:creationId xmlns:a16="http://schemas.microsoft.com/office/drawing/2014/main" id="{F1869EC0-FA39-4175-9506-BF10405533E7}"/>
              </a:ext>
            </a:extLst>
          </p:cNvPr>
          <p:cNvSpPr txBox="1">
            <a:spLocks/>
          </p:cNvSpPr>
          <p:nvPr/>
        </p:nvSpPr>
        <p:spPr bwMode="auto">
          <a:xfrm>
            <a:off x="142875" y="571500"/>
            <a:ext cx="8929688" cy="5930900"/>
          </a:xfrm>
          <a:prstGeom prst="rect">
            <a:avLst/>
          </a:prstGeom>
          <a:noFill/>
          <a:ln>
            <a:noFill/>
          </a:ln>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for (int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 0;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&lt; 5;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pcars.push_back</a:t>
            </a:r>
            <a:r>
              <a:rPr lang="en-US" altLang="zh-CN" sz="2000" dirty="0">
                <a:latin typeface="Consolas" panose="020B0609020204030204" pitchFamily="49" charset="0"/>
                <a:ea typeface="隶书" panose="02010509060101010101" pitchFamily="49" charset="-122"/>
              </a:rPr>
              <a:t>(new Car(</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for (int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 5;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&lt; 10;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cars.push_back</a:t>
            </a:r>
            <a:r>
              <a:rPr lang="en-US" altLang="zh-CN" sz="2000" dirty="0">
                <a:latin typeface="Consolas" panose="020B0609020204030204" pitchFamily="49" charset="0"/>
                <a:ea typeface="隶书" panose="02010509060101010101" pitchFamily="49" charset="-122"/>
              </a:rPr>
              <a:t>(Car(</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cout</a:t>
            </a:r>
            <a:r>
              <a:rPr lang="en-US" altLang="zh-CN" sz="2000" dirty="0">
                <a:latin typeface="Consolas" panose="020B0609020204030204" pitchFamily="49" charset="0"/>
                <a:ea typeface="隶书" panose="02010509060101010101" pitchFamily="49" charset="-122"/>
              </a:rPr>
              <a:t> &lt;&lt; "elements in </a:t>
            </a:r>
            <a:r>
              <a:rPr lang="en-US" altLang="zh-CN" sz="2000" dirty="0" err="1">
                <a:latin typeface="Consolas" panose="020B0609020204030204" pitchFamily="49" charset="0"/>
                <a:ea typeface="隶书" panose="02010509060101010101" pitchFamily="49" charset="-122"/>
              </a:rPr>
              <a:t>pcars</a:t>
            </a:r>
            <a:r>
              <a:rPr lang="en-US" altLang="zh-CN" sz="2000" dirty="0">
                <a:latin typeface="Consolas" panose="020B0609020204030204" pitchFamily="49" charset="0"/>
                <a:ea typeface="隶书" panose="02010509060101010101" pitchFamily="49" charset="-122"/>
              </a:rPr>
              <a:t>: " &lt;&lt; </a:t>
            </a:r>
            <a:r>
              <a:rPr lang="en-US" altLang="zh-CN" sz="2000" dirty="0" err="1">
                <a:latin typeface="Consolas" panose="020B0609020204030204" pitchFamily="49" charset="0"/>
                <a:ea typeface="隶书" panose="02010509060101010101" pitchFamily="49" charset="-122"/>
              </a:rPr>
              <a:t>endl</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for_each</a:t>
            </a:r>
            <a:r>
              <a:rPr lang="en-US" altLang="zh-CN" sz="2000" dirty="0">
                <a:latin typeface="Consolas" panose="020B0609020204030204" pitchFamily="49" charset="0"/>
                <a:ea typeface="隶书" panose="02010509060101010101" pitchFamily="49" charset="-122"/>
              </a:rPr>
              <a:t>(</a:t>
            </a:r>
            <a:r>
              <a:rPr lang="en-US" altLang="zh-CN" sz="2000" dirty="0" err="1">
                <a:latin typeface="Consolas" panose="020B0609020204030204" pitchFamily="49" charset="0"/>
                <a:ea typeface="隶书" panose="02010509060101010101" pitchFamily="49" charset="-122"/>
              </a:rPr>
              <a:t>pcars.begin</a:t>
            </a: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pcars.end</a:t>
            </a:r>
            <a:r>
              <a:rPr lang="en-US" altLang="zh-CN" sz="2000" dirty="0">
                <a:latin typeface="Consolas" panose="020B0609020204030204" pitchFamily="49" charset="0"/>
                <a:ea typeface="隶书" panose="02010509060101010101" pitchFamily="49" charset="-122"/>
              </a:rPr>
              <a:t>(), </a:t>
            </a:r>
            <a:r>
              <a:rPr lang="en-US" altLang="zh-CN" sz="2000" dirty="0">
                <a:solidFill>
                  <a:srgbClr val="C00000"/>
                </a:solidFill>
                <a:latin typeface="Consolas" panose="020B0609020204030204" pitchFamily="49" charset="0"/>
                <a:ea typeface="隶书" panose="02010509060101010101" pitchFamily="49" charset="-122"/>
              </a:rPr>
              <a:t>std::</a:t>
            </a:r>
            <a:r>
              <a:rPr lang="en-US" altLang="zh-CN" sz="2000" dirty="0" err="1">
                <a:solidFill>
                  <a:srgbClr val="C00000"/>
                </a:solidFill>
                <a:latin typeface="Consolas" panose="020B0609020204030204" pitchFamily="49" charset="0"/>
                <a:ea typeface="隶书" panose="02010509060101010101" pitchFamily="49" charset="-122"/>
              </a:rPr>
              <a:t>mem_fun</a:t>
            </a:r>
            <a:r>
              <a:rPr lang="en-US" altLang="zh-CN" sz="2000" dirty="0">
                <a:latin typeface="Consolas" panose="020B0609020204030204" pitchFamily="49" charset="0"/>
                <a:ea typeface="隶书" panose="02010509060101010101" pitchFamily="49" charset="-122"/>
              </a:rPr>
              <a:t>(&amp;Car::display));</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cout</a:t>
            </a:r>
            <a:r>
              <a:rPr lang="en-US" altLang="zh-CN" sz="2000" dirty="0">
                <a:latin typeface="Consolas" panose="020B0609020204030204" pitchFamily="49" charset="0"/>
                <a:ea typeface="隶书" panose="02010509060101010101" pitchFamily="49" charset="-122"/>
              </a:rPr>
              <a:t> &lt;&lt; </a:t>
            </a:r>
            <a:r>
              <a:rPr lang="en-US" altLang="zh-CN" sz="2000" dirty="0" err="1">
                <a:latin typeface="Consolas" panose="020B0609020204030204" pitchFamily="49" charset="0"/>
                <a:ea typeface="隶书" panose="02010509060101010101" pitchFamily="49" charset="-122"/>
              </a:rPr>
              <a:t>endl</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cout</a:t>
            </a:r>
            <a:r>
              <a:rPr lang="en-US" altLang="zh-CN" sz="2000" dirty="0">
                <a:latin typeface="Consolas" panose="020B0609020204030204" pitchFamily="49" charset="0"/>
                <a:ea typeface="隶书" panose="02010509060101010101" pitchFamily="49" charset="-122"/>
              </a:rPr>
              <a:t> &lt;&lt; "elements in cars: " &lt;&lt; </a:t>
            </a:r>
            <a:r>
              <a:rPr lang="en-US" altLang="zh-CN" sz="2000" dirty="0" err="1">
                <a:latin typeface="Consolas" panose="020B0609020204030204" pitchFamily="49" charset="0"/>
                <a:ea typeface="隶书" panose="02010509060101010101" pitchFamily="49" charset="-122"/>
              </a:rPr>
              <a:t>endl</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for_each</a:t>
            </a:r>
            <a:r>
              <a:rPr lang="en-US" altLang="zh-CN" sz="2000" dirty="0">
                <a:latin typeface="Consolas" panose="020B0609020204030204" pitchFamily="49" charset="0"/>
                <a:ea typeface="隶书" panose="02010509060101010101" pitchFamily="49" charset="-122"/>
              </a:rPr>
              <a:t>(</a:t>
            </a:r>
            <a:r>
              <a:rPr lang="en-US" altLang="zh-CN" sz="2000" dirty="0" err="1">
                <a:latin typeface="Consolas" panose="020B0609020204030204" pitchFamily="49" charset="0"/>
                <a:ea typeface="隶书" panose="02010509060101010101" pitchFamily="49" charset="-122"/>
              </a:rPr>
              <a:t>cars.begin</a:t>
            </a: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cars.end</a:t>
            </a:r>
            <a:r>
              <a:rPr lang="en-US" altLang="zh-CN" sz="2000" dirty="0">
                <a:latin typeface="Consolas" panose="020B0609020204030204" pitchFamily="49" charset="0"/>
                <a:ea typeface="隶书" panose="02010509060101010101" pitchFamily="49" charset="-122"/>
              </a:rPr>
              <a:t>(), </a:t>
            </a:r>
            <a:r>
              <a:rPr lang="en-US" altLang="zh-CN" sz="2000" dirty="0">
                <a:solidFill>
                  <a:srgbClr val="C00000"/>
                </a:solidFill>
                <a:latin typeface="Consolas" panose="020B0609020204030204" pitchFamily="49" charset="0"/>
                <a:ea typeface="隶书" panose="02010509060101010101" pitchFamily="49" charset="-122"/>
              </a:rPr>
              <a:t>std::</a:t>
            </a:r>
            <a:r>
              <a:rPr lang="en-US" altLang="zh-CN" sz="2000" dirty="0" err="1">
                <a:solidFill>
                  <a:srgbClr val="C00000"/>
                </a:solidFill>
                <a:latin typeface="Consolas" panose="020B0609020204030204" pitchFamily="49" charset="0"/>
                <a:ea typeface="隶书" panose="02010509060101010101" pitchFamily="49" charset="-122"/>
              </a:rPr>
              <a:t>mem_fun_ref</a:t>
            </a:r>
            <a:r>
              <a:rPr lang="en-US" altLang="zh-CN" sz="2000" dirty="0">
                <a:latin typeface="Consolas" panose="020B0609020204030204" pitchFamily="49" charset="0"/>
                <a:ea typeface="隶书" panose="02010509060101010101" pitchFamily="49" charset="-122"/>
              </a:rPr>
              <a:t>(&amp;Car::display));</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cout</a:t>
            </a:r>
            <a:r>
              <a:rPr lang="en-US" altLang="zh-CN" sz="2000" dirty="0">
                <a:latin typeface="Consolas" panose="020B0609020204030204" pitchFamily="49" charset="0"/>
                <a:ea typeface="隶书" panose="02010509060101010101" pitchFamily="49" charset="-122"/>
              </a:rPr>
              <a:t> &lt;&lt; </a:t>
            </a:r>
            <a:r>
              <a:rPr lang="en-US" altLang="zh-CN" sz="2000" dirty="0" err="1">
                <a:latin typeface="Consolas" panose="020B0609020204030204" pitchFamily="49" charset="0"/>
                <a:ea typeface="隶书" panose="02010509060101010101" pitchFamily="49" charset="-122"/>
              </a:rPr>
              <a:t>endl</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for (</a:t>
            </a:r>
            <a:r>
              <a:rPr lang="en-US" altLang="zh-CN" sz="2000" dirty="0" err="1">
                <a:latin typeface="Consolas" panose="020B0609020204030204" pitchFamily="49" charset="0"/>
                <a:ea typeface="隶书" panose="02010509060101010101" pitchFamily="49" charset="-122"/>
              </a:rPr>
              <a:t>size_t</a:t>
            </a: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 0;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 &lt; </a:t>
            </a:r>
            <a:r>
              <a:rPr lang="en-US" altLang="zh-CN" sz="2000" dirty="0" err="1">
                <a:latin typeface="Consolas" panose="020B0609020204030204" pitchFamily="49" charset="0"/>
                <a:ea typeface="隶书" panose="02010509060101010101" pitchFamily="49" charset="-122"/>
              </a:rPr>
              <a:t>pcars.size</a:t>
            </a:r>
            <a:r>
              <a:rPr lang="en-US" altLang="zh-CN" sz="2000" dirty="0">
                <a:latin typeface="Consolas" panose="020B0609020204030204" pitchFamily="49" charset="0"/>
                <a:ea typeface="隶书" panose="02010509060101010101" pitchFamily="49" charset="-122"/>
              </a:rPr>
              <a:t>(); ++</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delete </a:t>
            </a:r>
            <a:r>
              <a:rPr lang="en-US" altLang="zh-CN" sz="2000" dirty="0" err="1">
                <a:latin typeface="Consolas" panose="020B0609020204030204" pitchFamily="49" charset="0"/>
                <a:ea typeface="隶书" panose="02010509060101010101" pitchFamily="49" charset="-122"/>
              </a:rPr>
              <a:t>pcars</a:t>
            </a:r>
            <a:r>
              <a:rPr lang="en-US" altLang="zh-CN" sz="2000" dirty="0">
                <a:latin typeface="Consolas" panose="020B0609020204030204" pitchFamily="49" charset="0"/>
                <a:ea typeface="隶书" panose="02010509060101010101" pitchFamily="49" charset="-122"/>
              </a:rPr>
              <a:t>[</a:t>
            </a:r>
            <a:r>
              <a:rPr lang="en-US" altLang="zh-CN" sz="2000" dirty="0" err="1">
                <a:latin typeface="Consolas" panose="020B0609020204030204" pitchFamily="49" charset="0"/>
                <a:ea typeface="隶书" panose="02010509060101010101" pitchFamily="49" charset="-122"/>
              </a:rPr>
              <a:t>i</a:t>
            </a: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	return 0;</a:t>
            </a:r>
            <a:endParaRPr lang="zh-CN" altLang="en-US" sz="2000" dirty="0">
              <a:latin typeface="Consolas" panose="020B0609020204030204" pitchFamily="49" charset="0"/>
              <a:ea typeface="隶书" panose="02010509060101010101" pitchFamily="49" charset="-122"/>
            </a:endParaRPr>
          </a:p>
          <a:p>
            <a:pPr eaLnBrk="1" latinLnBrk="1" hangingPunct="1">
              <a:spcBef>
                <a:spcPct val="0"/>
              </a:spcBef>
              <a:buClrTx/>
              <a:buFontTx/>
              <a:buNone/>
            </a:pPr>
            <a:r>
              <a:rPr lang="en-US" altLang="zh-CN" sz="2000" dirty="0">
                <a:latin typeface="Consolas" panose="020B0609020204030204" pitchFamily="49" charset="0"/>
                <a:ea typeface="隶书" panose="02010509060101010101" pitchFamily="49" charset="-122"/>
              </a:rPr>
              <a:t>}</a:t>
            </a:r>
            <a:endParaRPr lang="zh-CN" altLang="en-US" sz="2000" dirty="0">
              <a:latin typeface="Consolas" panose="020B0609020204030204" pitchFamily="49" charset="0"/>
              <a:ea typeface="隶书" panose="02010509060101010101" pitchFamily="49" charset="-122"/>
            </a:endParaRPr>
          </a:p>
        </p:txBody>
      </p:sp>
      <p:sp>
        <p:nvSpPr>
          <p:cNvPr id="82949" name="标题 1">
            <a:extLst>
              <a:ext uri="{FF2B5EF4-FFF2-40B4-BE49-F238E27FC236}">
                <a16:creationId xmlns:a16="http://schemas.microsoft.com/office/drawing/2014/main" id="{8710CB61-E6FD-709B-91C1-E951763CD40D}"/>
              </a:ext>
            </a:extLst>
          </p:cNvPr>
          <p:cNvSpPr>
            <a:spLocks noGrp="1"/>
          </p:cNvSpPr>
          <p:nvPr>
            <p:ph type="title"/>
          </p:nvPr>
        </p:nvSpPr>
        <p:spPr>
          <a:xfrm>
            <a:off x="5929313" y="5429250"/>
            <a:ext cx="3214687" cy="1066800"/>
          </a:xfrm>
          <a:solidFill>
            <a:schemeClr val="bg1"/>
          </a:solidFill>
        </p:spPr>
        <p:txBody>
          <a:bodyPr/>
          <a:lstStyle/>
          <a:p>
            <a:pPr eaLnBrk="1" hangingPunct="1"/>
            <a:r>
              <a:rPr lang="zh-CN" altLang="en-US"/>
              <a:t>例</a:t>
            </a:r>
            <a:r>
              <a:rPr lang="en-US" altLang="zh-CN"/>
              <a:t>10-19</a:t>
            </a:r>
            <a:r>
              <a:rPr lang="zh-CN" altLang="en-US"/>
              <a:t>（续）</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标题 1">
            <a:extLst>
              <a:ext uri="{FF2B5EF4-FFF2-40B4-BE49-F238E27FC236}">
                <a16:creationId xmlns:a16="http://schemas.microsoft.com/office/drawing/2014/main" id="{90438216-3F2E-A634-CEB0-24D4D8C75532}"/>
              </a:ext>
            </a:extLst>
          </p:cNvPr>
          <p:cNvSpPr>
            <a:spLocks noGrp="1"/>
          </p:cNvSpPr>
          <p:nvPr>
            <p:ph type="title"/>
          </p:nvPr>
        </p:nvSpPr>
        <p:spPr/>
        <p:txBody>
          <a:bodyPr/>
          <a:lstStyle/>
          <a:p>
            <a:pPr eaLnBrk="1" hangingPunct="1"/>
            <a:r>
              <a:rPr lang="en-US" altLang="zh-CN"/>
              <a:t>10.7.1 STL</a:t>
            </a:r>
            <a:r>
              <a:rPr lang="zh-CN" altLang="en-US"/>
              <a:t>算法基础</a:t>
            </a:r>
          </a:p>
        </p:txBody>
      </p:sp>
      <p:sp>
        <p:nvSpPr>
          <p:cNvPr id="3" name="内容占位符 2">
            <a:extLst>
              <a:ext uri="{FF2B5EF4-FFF2-40B4-BE49-F238E27FC236}">
                <a16:creationId xmlns:a16="http://schemas.microsoft.com/office/drawing/2014/main" id="{F8A3AE57-C93E-946E-7C07-83DD111E8E01}"/>
              </a:ext>
            </a:extLst>
          </p:cNvPr>
          <p:cNvSpPr>
            <a:spLocks noGrp="1"/>
          </p:cNvSpPr>
          <p:nvPr>
            <p:ph idx="1"/>
          </p:nvPr>
        </p:nvSpPr>
        <p:spPr/>
        <p:txBody>
          <a:bodyPr>
            <a:normAutofit lnSpcReduction="10000"/>
          </a:bodyPr>
          <a:lstStyle/>
          <a:p>
            <a:pPr marL="365760" indent="-256032" eaLnBrk="1" fontAlgn="auto" hangingPunct="1">
              <a:spcAft>
                <a:spcPts val="0"/>
              </a:spcAft>
              <a:buClr>
                <a:schemeClr val="accent3"/>
              </a:buClr>
              <a:buFont typeface="Georgia"/>
              <a:buChar char="•"/>
              <a:defRPr/>
            </a:pPr>
            <a:r>
              <a:rPr lang="en-US" altLang="zh-CN" dirty="0"/>
              <a:t>STL</a:t>
            </a:r>
            <a:r>
              <a:rPr lang="zh-CN" altLang="en-US" dirty="0"/>
              <a:t>算法本身是一种函数模版</a:t>
            </a:r>
            <a:endParaRPr lang="en-US" altLang="zh-CN" dirty="0"/>
          </a:p>
          <a:p>
            <a:pPr marL="658368" lvl="1" indent="-246888" eaLnBrk="1" fontAlgn="auto" hangingPunct="1">
              <a:spcAft>
                <a:spcPts val="0"/>
              </a:spcAft>
              <a:buFont typeface="Georgia"/>
              <a:buChar char="▫"/>
              <a:defRPr/>
            </a:pPr>
            <a:r>
              <a:rPr lang="zh-CN" altLang="en-US" dirty="0"/>
              <a:t>通过迭代器获得输入数据</a:t>
            </a:r>
            <a:endParaRPr lang="en-US" altLang="zh-CN" dirty="0"/>
          </a:p>
          <a:p>
            <a:pPr marL="658368" lvl="1" indent="-246888" eaLnBrk="1" fontAlgn="auto" hangingPunct="1">
              <a:spcAft>
                <a:spcPts val="0"/>
              </a:spcAft>
              <a:buFont typeface="Georgia"/>
              <a:buChar char="▫"/>
              <a:defRPr/>
            </a:pPr>
            <a:r>
              <a:rPr lang="zh-CN" altLang="en-US" dirty="0"/>
              <a:t>通过函数对象对数据进行处理</a:t>
            </a:r>
            <a:endParaRPr lang="en-US" altLang="zh-CN" dirty="0"/>
          </a:p>
          <a:p>
            <a:pPr marL="658368" lvl="1" indent="-246888" eaLnBrk="1" fontAlgn="auto" hangingPunct="1">
              <a:spcAft>
                <a:spcPts val="0"/>
              </a:spcAft>
              <a:buFont typeface="Georgia"/>
              <a:buChar char="▫"/>
              <a:defRPr/>
            </a:pPr>
            <a:r>
              <a:rPr lang="zh-CN" altLang="en-US" dirty="0"/>
              <a:t>通过迭代器将结果输出</a:t>
            </a:r>
            <a:endParaRPr lang="en-US" altLang="zh-CN" dirty="0"/>
          </a:p>
          <a:p>
            <a:pPr marL="365760" indent="-256032" eaLnBrk="1" fontAlgn="auto" hangingPunct="1">
              <a:spcAft>
                <a:spcPts val="0"/>
              </a:spcAft>
              <a:buClr>
                <a:schemeClr val="accent3"/>
              </a:buClr>
              <a:buFont typeface="Georgia"/>
              <a:buChar char="•"/>
              <a:defRPr/>
            </a:pPr>
            <a:r>
              <a:rPr lang="en-US" altLang="zh-CN" dirty="0"/>
              <a:t>STL</a:t>
            </a:r>
            <a:r>
              <a:rPr lang="zh-CN" altLang="en-US" dirty="0"/>
              <a:t>算法是通用的，独立于具体的数据类型、容器类型</a:t>
            </a:r>
          </a:p>
          <a:p>
            <a:pPr marL="365760" indent="-256032" eaLnBrk="1" fontAlgn="auto" hangingPunct="1">
              <a:spcAft>
                <a:spcPts val="0"/>
              </a:spcAft>
              <a:buClr>
                <a:schemeClr val="accent3"/>
              </a:buClr>
              <a:buFont typeface="Georgia"/>
              <a:buChar char="•"/>
              <a:defRPr/>
            </a:pPr>
            <a:r>
              <a:rPr lang="en-US" altLang="zh-CN" dirty="0"/>
              <a:t>STL</a:t>
            </a:r>
            <a:r>
              <a:rPr lang="zh-CN" altLang="en-US" dirty="0"/>
              <a:t>算法分类</a:t>
            </a:r>
            <a:endParaRPr lang="en-US" altLang="zh-CN" dirty="0"/>
          </a:p>
          <a:p>
            <a:pPr marL="658368" lvl="1" indent="-246888" eaLnBrk="1" fontAlgn="auto" hangingPunct="1">
              <a:spcAft>
                <a:spcPts val="0"/>
              </a:spcAft>
              <a:buFont typeface="Georgia"/>
              <a:buChar char="▫"/>
              <a:defRPr/>
            </a:pPr>
            <a:r>
              <a:rPr lang="zh-CN" altLang="en-US" dirty="0"/>
              <a:t>不可变序列算法</a:t>
            </a:r>
            <a:endParaRPr lang="en-US" altLang="zh-CN" dirty="0"/>
          </a:p>
          <a:p>
            <a:pPr marL="658368" lvl="1" indent="-246888" eaLnBrk="1" fontAlgn="auto" hangingPunct="1">
              <a:spcAft>
                <a:spcPts val="0"/>
              </a:spcAft>
              <a:buFont typeface="Georgia"/>
              <a:buChar char="▫"/>
              <a:defRPr/>
            </a:pPr>
            <a:r>
              <a:rPr lang="zh-CN" altLang="en-US" dirty="0"/>
              <a:t>可变序列算法</a:t>
            </a:r>
            <a:endParaRPr lang="en-US" altLang="zh-CN" dirty="0"/>
          </a:p>
          <a:p>
            <a:pPr marL="658368" lvl="1" indent="-246888" eaLnBrk="1" fontAlgn="auto" hangingPunct="1">
              <a:spcAft>
                <a:spcPts val="0"/>
              </a:spcAft>
              <a:buFont typeface="Georgia"/>
              <a:buChar char="▫"/>
              <a:defRPr/>
            </a:pPr>
            <a:r>
              <a:rPr lang="zh-CN" altLang="en-US" dirty="0"/>
              <a:t>排序和搜索算法</a:t>
            </a:r>
            <a:endParaRPr lang="en-US" altLang="zh-CN" dirty="0"/>
          </a:p>
          <a:p>
            <a:pPr marL="658368" lvl="1" indent="-246888" eaLnBrk="1" fontAlgn="auto" hangingPunct="1">
              <a:spcAft>
                <a:spcPts val="0"/>
              </a:spcAft>
              <a:buFont typeface="Georgia"/>
              <a:buChar char="▫"/>
              <a:defRPr/>
            </a:pPr>
            <a:r>
              <a:rPr lang="zh-CN" altLang="en-US" dirty="0"/>
              <a:t>数值算法</a:t>
            </a:r>
          </a:p>
        </p:txBody>
      </p:sp>
      <p:sp>
        <p:nvSpPr>
          <p:cNvPr id="83972" name="灯片编号占位符 3">
            <a:extLst>
              <a:ext uri="{FF2B5EF4-FFF2-40B4-BE49-F238E27FC236}">
                <a16:creationId xmlns:a16="http://schemas.microsoft.com/office/drawing/2014/main" id="{6DA0B267-BC34-55BA-DBAE-63571846415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A95DC014-6E79-40D7-81CE-91E024863E8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91D92B7-5A2F-357C-B405-987AC46DFA48}"/>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0D8BAD67-6559-4E0D-96B1-194F6F36970B}"/>
              </a:ext>
            </a:extLst>
          </p:cNvPr>
          <p:cNvSpPr>
            <a:spLocks noGrp="1"/>
          </p:cNvSpPr>
          <p:nvPr>
            <p:ph type="title"/>
          </p:nvPr>
        </p:nvSpPr>
        <p:spPr/>
        <p:txBody>
          <a:bodyPr/>
          <a:lstStyle/>
          <a:p>
            <a:pPr eaLnBrk="1" hangingPunct="1"/>
            <a:r>
              <a:rPr lang="en-US" altLang="zh-CN"/>
              <a:t>10.7.2 </a:t>
            </a:r>
            <a:r>
              <a:rPr lang="zh-CN" altLang="en-US"/>
              <a:t>不可变序列算法</a:t>
            </a:r>
          </a:p>
        </p:txBody>
      </p:sp>
      <p:sp>
        <p:nvSpPr>
          <p:cNvPr id="84995" name="内容占位符 2">
            <a:extLst>
              <a:ext uri="{FF2B5EF4-FFF2-40B4-BE49-F238E27FC236}">
                <a16:creationId xmlns:a16="http://schemas.microsoft.com/office/drawing/2014/main" id="{83EE67F6-7CFC-6A4E-EDDD-BDAC71DD3BA5}"/>
              </a:ext>
            </a:extLst>
          </p:cNvPr>
          <p:cNvSpPr>
            <a:spLocks noGrp="1"/>
          </p:cNvSpPr>
          <p:nvPr>
            <p:ph idx="1"/>
          </p:nvPr>
        </p:nvSpPr>
        <p:spPr/>
        <p:txBody>
          <a:bodyPr/>
          <a:lstStyle/>
          <a:p>
            <a:pPr eaLnBrk="1" hangingPunct="1"/>
            <a:r>
              <a:rPr lang="zh-CN" altLang="en-US">
                <a:latin typeface="Consolas" panose="020B0609020204030204" pitchFamily="49" charset="0"/>
              </a:rPr>
              <a:t>不可变序列算法</a:t>
            </a:r>
            <a:endParaRPr lang="en-US" altLang="zh-CN">
              <a:latin typeface="Consolas" panose="020B0609020204030204" pitchFamily="49" charset="0"/>
            </a:endParaRPr>
          </a:p>
          <a:p>
            <a:pPr lvl="1" eaLnBrk="1" hangingPunct="1"/>
            <a:r>
              <a:rPr lang="zh-CN" altLang="en-US">
                <a:latin typeface="Consolas" panose="020B0609020204030204" pitchFamily="49" charset="0"/>
              </a:rPr>
              <a:t>不直接修改所操作的容器内容的算法</a:t>
            </a:r>
            <a:endParaRPr lang="en-US" altLang="zh-CN">
              <a:latin typeface="Consolas" panose="020B0609020204030204" pitchFamily="49" charset="0"/>
            </a:endParaRPr>
          </a:p>
          <a:p>
            <a:pPr lvl="1" eaLnBrk="1" hangingPunct="1"/>
            <a:r>
              <a:rPr lang="zh-CN" altLang="en-US">
                <a:latin typeface="Consolas" panose="020B0609020204030204" pitchFamily="49" charset="0"/>
              </a:rPr>
              <a:t>用于查找指定元素、比较两个序列是否相等、对元素进行计数等</a:t>
            </a:r>
            <a:endParaRPr lang="en-US" altLang="zh-CN">
              <a:latin typeface="Consolas" panose="020B0609020204030204" pitchFamily="49" charset="0"/>
            </a:endParaRPr>
          </a:p>
          <a:p>
            <a:pPr eaLnBrk="1" hangingPunct="1"/>
            <a:r>
              <a:rPr lang="zh-CN" altLang="en-US">
                <a:latin typeface="Consolas" panose="020B0609020204030204" pitchFamily="49" charset="0"/>
              </a:rPr>
              <a:t>例：</a:t>
            </a:r>
            <a:endParaRPr lang="en-US" altLang="zh-CN">
              <a:latin typeface="Consolas" panose="020B0609020204030204" pitchFamily="49" charset="0"/>
            </a:endParaRPr>
          </a:p>
          <a:p>
            <a:pPr lvl="1" eaLnBrk="1" hangingPunct="1">
              <a:buFontTx/>
              <a:buNone/>
            </a:pPr>
            <a:r>
              <a:rPr lang="en-US" altLang="zh-CN" sz="2000">
                <a:latin typeface="Consolas" panose="020B0609020204030204" pitchFamily="49" charset="0"/>
              </a:rPr>
              <a:t>template&lt;class InputIterator, class UnaryPredicate&gt;</a:t>
            </a:r>
          </a:p>
          <a:p>
            <a:pPr lvl="1" eaLnBrk="1" hangingPunct="1">
              <a:buFontTx/>
              <a:buNone/>
            </a:pPr>
            <a:r>
              <a:rPr lang="en-US" altLang="zh-CN" sz="2000">
                <a:latin typeface="Consolas" panose="020B0609020204030204" pitchFamily="49" charset="0"/>
              </a:rPr>
              <a:t>InputIterator find_if(InputIterator first, InputIterator last, UnaryPredicate pred);</a:t>
            </a:r>
          </a:p>
          <a:p>
            <a:pPr lvl="1" eaLnBrk="1" hangingPunct="1">
              <a:buFontTx/>
              <a:buNone/>
            </a:pPr>
            <a:r>
              <a:rPr lang="zh-CN" altLang="en-US">
                <a:latin typeface="Consolas" panose="020B0609020204030204" pitchFamily="49" charset="0"/>
              </a:rPr>
              <a:t>用于查找</a:t>
            </a:r>
            <a:r>
              <a:rPr lang="en-US" altLang="zh-CN">
                <a:latin typeface="Consolas" panose="020B0609020204030204" pitchFamily="49" charset="0"/>
              </a:rPr>
              <a:t>[first, last)</a:t>
            </a:r>
            <a:r>
              <a:rPr lang="zh-CN" altLang="en-US">
                <a:latin typeface="Consolas" panose="020B0609020204030204" pitchFamily="49" charset="0"/>
              </a:rPr>
              <a:t>区间内</a:t>
            </a:r>
            <a:r>
              <a:rPr lang="en-US" altLang="zh-CN">
                <a:latin typeface="Consolas" panose="020B0609020204030204" pitchFamily="49" charset="0"/>
              </a:rPr>
              <a:t>pred(x)</a:t>
            </a:r>
            <a:r>
              <a:rPr lang="zh-CN" altLang="en-US">
                <a:latin typeface="Consolas" panose="020B0609020204030204" pitchFamily="49" charset="0"/>
              </a:rPr>
              <a:t>为真的首个元素</a:t>
            </a:r>
          </a:p>
        </p:txBody>
      </p:sp>
      <p:sp>
        <p:nvSpPr>
          <p:cNvPr id="84996" name="灯片编号占位符 3">
            <a:extLst>
              <a:ext uri="{FF2B5EF4-FFF2-40B4-BE49-F238E27FC236}">
                <a16:creationId xmlns:a16="http://schemas.microsoft.com/office/drawing/2014/main" id="{330960E7-9E11-4566-B567-F65B88BD084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DC233A3-ED91-44EB-BF1B-DDB4F1ECD2B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698232A-E497-FFCA-CA55-EB5AF8E67510}"/>
              </a:ext>
            </a:extLst>
          </p:cNvPr>
          <p:cNvSpPr txBox="1">
            <a:spLocks/>
          </p:cNvSpPr>
          <p:nvPr/>
        </p:nvSpPr>
        <p:spPr>
          <a:xfrm>
            <a:off x="214313" y="0"/>
            <a:ext cx="5214937"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标题 1">
            <a:extLst>
              <a:ext uri="{FF2B5EF4-FFF2-40B4-BE49-F238E27FC236}">
                <a16:creationId xmlns:a16="http://schemas.microsoft.com/office/drawing/2014/main" id="{059B6C44-2883-115C-3482-76DF15866F47}"/>
              </a:ext>
            </a:extLst>
          </p:cNvPr>
          <p:cNvSpPr>
            <a:spLocks noGrp="1"/>
          </p:cNvSpPr>
          <p:nvPr>
            <p:ph type="title"/>
          </p:nvPr>
        </p:nvSpPr>
        <p:spPr/>
        <p:txBody>
          <a:bodyPr/>
          <a:lstStyle/>
          <a:p>
            <a:pPr eaLnBrk="1" hangingPunct="1"/>
            <a:r>
              <a:rPr lang="zh-CN" altLang="en-US"/>
              <a:t>例</a:t>
            </a:r>
            <a:r>
              <a:rPr lang="en-US" altLang="zh-CN"/>
              <a:t>10-20 </a:t>
            </a:r>
            <a:r>
              <a:rPr lang="zh-CN" altLang="en-US"/>
              <a:t>不可变序列算法应用实例</a:t>
            </a:r>
          </a:p>
        </p:txBody>
      </p:sp>
      <p:sp>
        <p:nvSpPr>
          <p:cNvPr id="86019" name="内容占位符 2">
            <a:extLst>
              <a:ext uri="{FF2B5EF4-FFF2-40B4-BE49-F238E27FC236}">
                <a16:creationId xmlns:a16="http://schemas.microsoft.com/office/drawing/2014/main" id="{2FCC79BB-AEF0-EEFF-B1ED-6A0DE25DD2FF}"/>
              </a:ext>
            </a:extLst>
          </p:cNvPr>
          <p:cNvSpPr>
            <a:spLocks noGrp="1"/>
          </p:cNvSpPr>
          <p:nvPr>
            <p:ph idx="1"/>
          </p:nvPr>
        </p:nvSpPr>
        <p:spPr>
          <a:noFill/>
        </p:spPr>
        <p:txBody>
          <a:bodyPr/>
          <a:lstStyle/>
          <a:p>
            <a:pPr eaLnBrk="1" hangingPunct="1">
              <a:lnSpc>
                <a:spcPct val="80000"/>
              </a:lnSpc>
              <a:buFont typeface="Georgia" panose="02040502050405020303" pitchFamily="18" charset="0"/>
              <a:buNone/>
            </a:pPr>
            <a:r>
              <a:rPr lang="en-US" altLang="zh-CN" sz="1600" dirty="0">
                <a:latin typeface="Consolas" panose="020B0609020204030204" pitchFamily="49" charset="0"/>
              </a:rPr>
              <a:t>//10_20.cpp</a:t>
            </a:r>
            <a:r>
              <a:rPr lang="zh-CN" altLang="en-US" sz="1600" dirty="0">
                <a:latin typeface="Consolas" panose="020B0609020204030204" pitchFamily="49" charset="0"/>
              </a:rPr>
              <a:t>， 头部分省略</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a:t>
            </a:r>
            <a:r>
              <a:rPr lang="en-US" altLang="zh-CN" sz="1600" dirty="0" err="1">
                <a:latin typeface="Consolas" panose="020B0609020204030204" pitchFamily="49" charset="0"/>
              </a:rPr>
              <a:t>iarray</a:t>
            </a:r>
            <a:r>
              <a:rPr lang="en-US" altLang="zh-CN" sz="1600" dirty="0">
                <a:latin typeface="Consolas" panose="020B0609020204030204" pitchFamily="49" charset="0"/>
              </a:rPr>
              <a:t>[] = { 0, 1, 2, 3, 4, 5, 6, 6, 6, 7, 8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a:t>
            </a:r>
            <a:r>
              <a:rPr lang="en-US" altLang="zh-CN" sz="1600" dirty="0" err="1">
                <a:latin typeface="Consolas" panose="020B0609020204030204" pitchFamily="49" charset="0"/>
              </a:rPr>
              <a:t>ivector</a:t>
            </a:r>
            <a:r>
              <a:rPr lang="en-US" altLang="zh-CN" sz="1600" dirty="0">
                <a:latin typeface="Consolas" panose="020B0609020204030204" pitchFamily="49" charset="0"/>
              </a:rPr>
              <a:t>(</a:t>
            </a:r>
            <a:r>
              <a:rPr lang="en-US" altLang="zh-CN" sz="1600" dirty="0" err="1">
                <a:latin typeface="Consolas" panose="020B0609020204030204" pitchFamily="49" charset="0"/>
              </a:rPr>
              <a:t>iarray</a:t>
            </a:r>
            <a:r>
              <a:rPr lang="en-US" altLang="zh-CN" sz="1600" dirty="0">
                <a:latin typeface="Consolas" panose="020B0609020204030204" pitchFamily="49" charset="0"/>
              </a:rPr>
              <a:t>, </a:t>
            </a:r>
            <a:r>
              <a:rPr lang="en-US" altLang="zh-CN" sz="1600" dirty="0" err="1">
                <a:latin typeface="Consolas" panose="020B0609020204030204" pitchFamily="49" charset="0"/>
              </a:rPr>
              <a:t>iarray</a:t>
            </a:r>
            <a:r>
              <a:rPr lang="en-US" altLang="zh-CN" sz="1600" dirty="0">
                <a:latin typeface="Consolas" panose="020B0609020204030204" pitchFamily="49" charset="0"/>
              </a:rPr>
              <a:t> + </a:t>
            </a:r>
            <a:r>
              <a:rPr lang="en-US" altLang="zh-CN" sz="1600" dirty="0" err="1">
                <a:latin typeface="Consolas" panose="020B0609020204030204" pitchFamily="49" charset="0"/>
              </a:rPr>
              <a:t>sizeof</a:t>
            </a:r>
            <a:r>
              <a:rPr lang="en-US" altLang="zh-CN" sz="1600" dirty="0">
                <a:latin typeface="Consolas" panose="020B0609020204030204" pitchFamily="49" charset="0"/>
              </a:rPr>
              <a:t>(</a:t>
            </a:r>
            <a:r>
              <a:rPr lang="en-US" altLang="zh-CN" sz="1600" dirty="0" err="1">
                <a:latin typeface="Consolas" panose="020B0609020204030204" pitchFamily="49" charset="0"/>
              </a:rPr>
              <a:t>iarray</a:t>
            </a:r>
            <a:r>
              <a:rPr lang="en-US" altLang="zh-CN" sz="1600" dirty="0">
                <a:latin typeface="Consolas" panose="020B0609020204030204" pitchFamily="49" charset="0"/>
              </a:rPr>
              <a:t>)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iarray1[] = { 6, 6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ivector1(iarray1, iarray1 + </a:t>
            </a:r>
            <a:r>
              <a:rPr lang="en-US" altLang="zh-CN" sz="1600" dirty="0" err="1">
                <a:latin typeface="Consolas" panose="020B0609020204030204" pitchFamily="49" charset="0"/>
              </a:rPr>
              <a:t>sizeof</a:t>
            </a:r>
            <a:r>
              <a:rPr lang="en-US" altLang="zh-CN" sz="1600" dirty="0">
                <a:latin typeface="Consolas" panose="020B0609020204030204" pitchFamily="49" charset="0"/>
              </a:rPr>
              <a:t>(iarray1)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iarray2[] = { 5, 6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ivector2(iarray2, iarray2 + </a:t>
            </a:r>
            <a:r>
              <a:rPr lang="en-US" altLang="zh-CN" sz="1600" dirty="0" err="1">
                <a:latin typeface="Consolas" panose="020B0609020204030204" pitchFamily="49" charset="0"/>
              </a:rPr>
              <a:t>sizeof</a:t>
            </a:r>
            <a:r>
              <a:rPr lang="en-US" altLang="zh-CN" sz="1600" dirty="0">
                <a:latin typeface="Consolas" panose="020B0609020204030204" pitchFamily="49" charset="0"/>
              </a:rPr>
              <a:t>(iarray2)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iarray3[] = { 0, 1, 2, 3, 4, 5, 7, 7, 7, 9, 7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ivector3(iarray3, iarray3 + </a:t>
            </a:r>
            <a:r>
              <a:rPr lang="en-US" altLang="zh-CN" sz="1600" dirty="0" err="1">
                <a:latin typeface="Consolas" panose="020B0609020204030204" pitchFamily="49" charset="0"/>
              </a:rPr>
              <a:t>sizeof</a:t>
            </a:r>
            <a:r>
              <a:rPr lang="en-US" altLang="zh-CN" sz="1600" dirty="0">
                <a:latin typeface="Consolas" panose="020B0609020204030204" pitchFamily="49" charset="0"/>
              </a:rPr>
              <a:t>(iarray3)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找出</a:t>
            </a:r>
            <a:r>
              <a:rPr lang="en-US" altLang="zh-CN" sz="1600" dirty="0" err="1">
                <a:latin typeface="Consolas" panose="020B0609020204030204" pitchFamily="49" charset="0"/>
              </a:rPr>
              <a:t>ivector</a:t>
            </a:r>
            <a:r>
              <a:rPr lang="zh-CN" altLang="en-US" sz="1600" dirty="0">
                <a:latin typeface="Consolas" panose="020B0609020204030204" pitchFamily="49" charset="0"/>
              </a:rPr>
              <a:t>之中相邻元素值相等的第一个元素</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adjacent_find</a:t>
            </a:r>
            <a:r>
              <a:rPr lang="en-US" altLang="zh-CN" sz="1600" dirty="0">
                <a:latin typeface="Consolas" panose="020B0609020204030204" pitchFamily="49" charset="0"/>
              </a:rPr>
              <a:t>(</a:t>
            </a:r>
            <a:r>
              <a:rPr lang="en-US" altLang="zh-CN" sz="1600" dirty="0" err="1">
                <a:latin typeface="Consolas" panose="020B0609020204030204" pitchFamily="49" charset="0"/>
              </a:rPr>
              <a:t>ivector.begin</a:t>
            </a:r>
            <a:r>
              <a:rPr lang="en-US" altLang="zh-CN" sz="1600" dirty="0">
                <a:latin typeface="Consolas" panose="020B0609020204030204" pitchFamily="49" charset="0"/>
              </a:rPr>
              <a:t>(), </a:t>
            </a:r>
            <a:r>
              <a:rPr lang="en-US" altLang="zh-CN" sz="1600" dirty="0" err="1">
                <a:latin typeface="Consolas" panose="020B0609020204030204" pitchFamily="49" charset="0"/>
              </a:rPr>
              <a:t>ivector.end</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找出</a:t>
            </a:r>
            <a:r>
              <a:rPr lang="en-US" altLang="zh-CN" sz="1600" dirty="0" err="1">
                <a:latin typeface="Consolas" panose="020B0609020204030204" pitchFamily="49" charset="0"/>
              </a:rPr>
              <a:t>ivector</a:t>
            </a:r>
            <a:r>
              <a:rPr lang="zh-CN" altLang="en-US" sz="1600" dirty="0">
                <a:latin typeface="Consolas" panose="020B0609020204030204" pitchFamily="49" charset="0"/>
              </a:rPr>
              <a:t>之中小于</a:t>
            </a:r>
            <a:r>
              <a:rPr lang="en-US" altLang="zh-CN" sz="1600" dirty="0">
                <a:latin typeface="Consolas" panose="020B0609020204030204" pitchFamily="49" charset="0"/>
              </a:rPr>
              <a:t>7</a:t>
            </a:r>
            <a:r>
              <a:rPr lang="zh-CN" altLang="en-US" sz="1600" dirty="0">
                <a:latin typeface="Consolas" panose="020B0609020204030204" pitchFamily="49" charset="0"/>
              </a:rPr>
              <a:t>的元素个数</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count_if</a:t>
            </a:r>
            <a:r>
              <a:rPr lang="en-US" altLang="zh-CN" sz="1600" dirty="0">
                <a:latin typeface="Consolas" panose="020B0609020204030204" pitchFamily="49" charset="0"/>
              </a:rPr>
              <a:t>(</a:t>
            </a:r>
            <a:r>
              <a:rPr lang="en-US" altLang="zh-CN" sz="1600" dirty="0" err="1">
                <a:latin typeface="Consolas" panose="020B0609020204030204" pitchFamily="49" charset="0"/>
              </a:rPr>
              <a:t>ivector.begin</a:t>
            </a:r>
            <a:r>
              <a:rPr lang="en-US" altLang="zh-CN" sz="1600" dirty="0">
                <a:latin typeface="Consolas" panose="020B0609020204030204" pitchFamily="49" charset="0"/>
              </a:rPr>
              <a:t>(), </a:t>
            </a:r>
            <a:r>
              <a:rPr lang="en-US" altLang="zh-CN" sz="1600" dirty="0" err="1">
                <a:latin typeface="Consolas" panose="020B0609020204030204" pitchFamily="49" charset="0"/>
              </a:rPr>
              <a:t>ivector.end</a:t>
            </a:r>
            <a:r>
              <a:rPr lang="en-US" altLang="zh-CN" sz="1600" dirty="0">
                <a:latin typeface="Consolas" panose="020B0609020204030204" pitchFamily="49" charset="0"/>
              </a:rPr>
              <a:t>(), bind2nd(less&lt;int&gt;(), 7))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endParaRPr lang="zh-CN" altLang="en-US" sz="1600" dirty="0">
              <a:latin typeface="Consolas" panose="020B0609020204030204" pitchFamily="49" charset="0"/>
            </a:endParaRPr>
          </a:p>
        </p:txBody>
      </p:sp>
      <p:sp>
        <p:nvSpPr>
          <p:cNvPr id="86020" name="灯片编号占位符 3">
            <a:extLst>
              <a:ext uri="{FF2B5EF4-FFF2-40B4-BE49-F238E27FC236}">
                <a16:creationId xmlns:a16="http://schemas.microsoft.com/office/drawing/2014/main" id="{73CF2635-8405-ABB9-F627-591D77628CB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750B339-1DC1-4A54-A7F0-266F5E7648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49BF50D-D0C6-9CBA-A144-E01F01AABFB0}"/>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——10.7.2 </a:t>
            </a:r>
            <a:r>
              <a:rPr kumimoji="0" lang="zh-CN" altLang="en-US" sz="2800" dirty="0">
                <a:solidFill>
                  <a:schemeClr val="bg1"/>
                </a:solidFill>
                <a:latin typeface="+mj-lt"/>
                <a:ea typeface="+mj-ea"/>
                <a:cs typeface="+mj-cs"/>
              </a:rPr>
              <a:t>不可变序列算法</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Tree>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1491491-1720-FFDF-3FC3-2A22F31B9CB8}"/>
              </a:ext>
            </a:extLst>
          </p:cNvPr>
          <p:cNvSpPr>
            <a:spLocks noGrp="1"/>
          </p:cNvSpPr>
          <p:nvPr>
            <p:ph idx="1"/>
          </p:nvPr>
        </p:nvSpPr>
        <p:spPr>
          <a:xfrm>
            <a:off x="457200" y="500063"/>
            <a:ext cx="8229600" cy="6073775"/>
          </a:xfrm>
          <a:no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a:t>
            </a:r>
            <a:r>
              <a:rPr lang="zh-CN" altLang="en-US" dirty="0">
                <a:latin typeface="Consolas" pitchFamily="49" charset="0"/>
              </a:rPr>
              <a:t>找出</a:t>
            </a:r>
            <a:r>
              <a:rPr lang="en-US" altLang="zh-CN" dirty="0" err="1">
                <a:latin typeface="Consolas" pitchFamily="49" charset="0"/>
              </a:rPr>
              <a:t>ivector</a:t>
            </a:r>
            <a:r>
              <a:rPr lang="zh-CN" altLang="en-US" dirty="0">
                <a:latin typeface="Consolas" pitchFamily="49" charset="0"/>
              </a:rPr>
              <a:t>之中大于</a:t>
            </a:r>
            <a:r>
              <a:rPr lang="en-US" altLang="zh-CN" dirty="0">
                <a:latin typeface="Consolas" pitchFamily="49" charset="0"/>
              </a:rPr>
              <a:t>2</a:t>
            </a:r>
            <a:r>
              <a:rPr lang="zh-CN" altLang="en-US" dirty="0">
                <a:latin typeface="Consolas" pitchFamily="49" charset="0"/>
              </a:rPr>
              <a:t>的第一个元素所在位置的元素</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cout &lt;&lt;  </a:t>
            </a:r>
            <a:r>
              <a:rPr lang="en-US" altLang="zh-CN" dirty="0">
                <a:solidFill>
                  <a:srgbClr val="C00000"/>
                </a:solidFill>
                <a:latin typeface="Consolas" pitchFamily="49" charset="0"/>
              </a:rPr>
              <a:t>*</a:t>
            </a:r>
            <a:r>
              <a:rPr lang="en-US" altLang="zh-CN" dirty="0" err="1">
                <a:solidFill>
                  <a:srgbClr val="C00000"/>
                </a:solidFill>
                <a:latin typeface="Consolas" pitchFamily="49" charset="0"/>
              </a:rPr>
              <a:t>find_if</a:t>
            </a:r>
            <a:r>
              <a:rPr lang="en-US" altLang="zh-CN" dirty="0">
                <a:latin typeface="Consolas" pitchFamily="49" charset="0"/>
              </a:rPr>
              <a:t>(</a:t>
            </a:r>
            <a:r>
              <a:rPr lang="en-US" altLang="zh-CN" dirty="0" err="1">
                <a:latin typeface="Consolas" pitchFamily="49" charset="0"/>
              </a:rPr>
              <a:t>ivector.begin</a:t>
            </a:r>
            <a:r>
              <a:rPr lang="en-US" altLang="zh-CN" dirty="0">
                <a:latin typeface="Consolas" pitchFamily="49" charset="0"/>
              </a:rPr>
              <a:t>(), </a:t>
            </a:r>
            <a:r>
              <a:rPr lang="en-US" altLang="zh-CN" dirty="0" err="1">
                <a:latin typeface="Consolas" pitchFamily="49" charset="0"/>
              </a:rPr>
              <a:t>ivector.end</a:t>
            </a:r>
            <a:r>
              <a:rPr lang="en-US" altLang="zh-CN" dirty="0">
                <a:latin typeface="Consolas" pitchFamily="49" charset="0"/>
              </a:rPr>
              <a:t>(), bind2nd(greater&lt;int&gt;(), 2)) &lt;&lt; endl;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子序列</a:t>
            </a:r>
            <a:r>
              <a:rPr lang="en-US" altLang="zh-CN" dirty="0">
                <a:latin typeface="Consolas" pitchFamily="49" charset="0"/>
              </a:rPr>
              <a:t>ivector2</a:t>
            </a:r>
            <a:r>
              <a:rPr lang="zh-CN" altLang="en-US" dirty="0">
                <a:latin typeface="Consolas" pitchFamily="49" charset="0"/>
              </a:rPr>
              <a:t>在</a:t>
            </a:r>
            <a:r>
              <a:rPr lang="en-US" altLang="zh-CN" dirty="0" err="1">
                <a:latin typeface="Consolas" pitchFamily="49" charset="0"/>
              </a:rPr>
              <a:t>ivector</a:t>
            </a:r>
            <a:r>
              <a:rPr lang="zh-CN" altLang="en-US" dirty="0">
                <a:latin typeface="Consolas" pitchFamily="49" charset="0"/>
              </a:rPr>
              <a:t>中出现的起点位置元素</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cout &lt;&lt; *search(</a:t>
            </a:r>
            <a:r>
              <a:rPr lang="en-US" altLang="zh-CN" dirty="0" err="1">
                <a:latin typeface="Consolas" pitchFamily="49" charset="0"/>
              </a:rPr>
              <a:t>ivector.begin</a:t>
            </a:r>
            <a:r>
              <a:rPr lang="en-US" altLang="zh-CN" dirty="0">
                <a:latin typeface="Consolas" pitchFamily="49" charset="0"/>
              </a:rPr>
              <a:t>(), </a:t>
            </a:r>
            <a:r>
              <a:rPr lang="en-US" altLang="zh-CN" dirty="0" err="1">
                <a:latin typeface="Consolas" pitchFamily="49" charset="0"/>
              </a:rPr>
              <a:t>ivector.end</a:t>
            </a: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ivector2.begin(), ivector2.end())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查找连续出现</a:t>
            </a:r>
            <a:r>
              <a:rPr lang="en-US" altLang="zh-CN" dirty="0">
                <a:latin typeface="Consolas" pitchFamily="49" charset="0"/>
              </a:rPr>
              <a:t>3</a:t>
            </a:r>
            <a:r>
              <a:rPr lang="zh-CN" altLang="en-US" dirty="0">
                <a:latin typeface="Consolas" pitchFamily="49" charset="0"/>
              </a:rPr>
              <a:t>个</a:t>
            </a:r>
            <a:r>
              <a:rPr lang="en-US" altLang="zh-CN" dirty="0">
                <a:latin typeface="Consolas" pitchFamily="49" charset="0"/>
              </a:rPr>
              <a:t>6</a:t>
            </a:r>
            <a:r>
              <a:rPr lang="zh-CN" altLang="en-US" dirty="0">
                <a:latin typeface="Consolas" pitchFamily="49" charset="0"/>
              </a:rPr>
              <a:t>的起点位置元素</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cout &lt;&lt; </a:t>
            </a:r>
            <a:r>
              <a:rPr lang="en-US" altLang="zh-CN" dirty="0">
                <a:solidFill>
                  <a:srgbClr val="C00000"/>
                </a:solidFill>
                <a:latin typeface="Consolas" pitchFamily="49" charset="0"/>
              </a:rPr>
              <a:t>*</a:t>
            </a:r>
            <a:r>
              <a:rPr lang="en-US" altLang="zh-CN" dirty="0" err="1">
                <a:solidFill>
                  <a:srgbClr val="C00000"/>
                </a:solidFill>
                <a:latin typeface="Consolas" pitchFamily="49" charset="0"/>
              </a:rPr>
              <a:t>search_n</a:t>
            </a:r>
            <a:r>
              <a:rPr lang="en-US" altLang="zh-CN" dirty="0">
                <a:latin typeface="Consolas" pitchFamily="49" charset="0"/>
              </a:rPr>
              <a:t>(</a:t>
            </a:r>
            <a:r>
              <a:rPr lang="en-US" altLang="zh-CN" dirty="0" err="1">
                <a:latin typeface="Consolas" pitchFamily="49" charset="0"/>
              </a:rPr>
              <a:t>ivector.begin</a:t>
            </a:r>
            <a:r>
              <a:rPr lang="en-US" altLang="zh-CN" dirty="0">
                <a:latin typeface="Consolas" pitchFamily="49" charset="0"/>
              </a:rPr>
              <a:t>(), </a:t>
            </a:r>
            <a:r>
              <a:rPr lang="en-US" altLang="zh-CN" dirty="0" err="1">
                <a:latin typeface="Consolas" pitchFamily="49" charset="0"/>
              </a:rPr>
              <a:t>ivector.end</a:t>
            </a:r>
            <a:r>
              <a:rPr lang="en-US" altLang="zh-CN" dirty="0">
                <a:latin typeface="Consolas" pitchFamily="49" charset="0"/>
              </a:rPr>
              <a:t>(), 3, 6, </a:t>
            </a:r>
            <a:r>
              <a:rPr lang="en-US" altLang="zh-CN" dirty="0" err="1">
                <a:latin typeface="Consolas" pitchFamily="49" charset="0"/>
              </a:rPr>
              <a:t>equal_to</a:t>
            </a:r>
            <a:r>
              <a:rPr lang="en-US" altLang="zh-CN" dirty="0">
                <a:latin typeface="Consolas" pitchFamily="49" charset="0"/>
              </a:rPr>
              <a:t>&lt;int&gt;())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判断两个区间</a:t>
            </a:r>
            <a:r>
              <a:rPr lang="en-US" altLang="zh-CN" dirty="0" err="1">
                <a:latin typeface="Consolas" pitchFamily="49" charset="0"/>
              </a:rPr>
              <a:t>ivector</a:t>
            </a:r>
            <a:r>
              <a:rPr lang="zh-CN" altLang="en-US" dirty="0">
                <a:latin typeface="Consolas" pitchFamily="49" charset="0"/>
              </a:rPr>
              <a:t>和</a:t>
            </a:r>
            <a:r>
              <a:rPr lang="en-US" altLang="zh-CN" dirty="0">
                <a:latin typeface="Consolas" pitchFamily="49" charset="0"/>
              </a:rPr>
              <a:t>ivector3</a:t>
            </a:r>
            <a:r>
              <a:rPr lang="zh-CN" altLang="en-US" dirty="0">
                <a:latin typeface="Consolas" pitchFamily="49" charset="0"/>
              </a:rPr>
              <a:t>相等否</a:t>
            </a:r>
            <a:r>
              <a:rPr lang="en-US" altLang="zh-CN" dirty="0">
                <a:latin typeface="Consolas" pitchFamily="49" charset="0"/>
              </a:rPr>
              <a:t>(0</a:t>
            </a:r>
            <a:r>
              <a:rPr lang="zh-CN" altLang="en-US" dirty="0">
                <a:latin typeface="Consolas" pitchFamily="49" charset="0"/>
              </a:rPr>
              <a:t>为假，</a:t>
            </a:r>
            <a:r>
              <a:rPr lang="en-US" altLang="zh-CN" dirty="0">
                <a:latin typeface="Consolas" pitchFamily="49" charset="0"/>
              </a:rPr>
              <a:t>1</a:t>
            </a:r>
            <a:r>
              <a:rPr lang="zh-CN" altLang="en-US" dirty="0">
                <a:latin typeface="Consolas" pitchFamily="49" charset="0"/>
              </a:rPr>
              <a:t>为真</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equal(</a:t>
            </a:r>
            <a:r>
              <a:rPr lang="en-US" altLang="zh-CN" dirty="0" err="1">
                <a:latin typeface="Consolas" pitchFamily="49" charset="0"/>
              </a:rPr>
              <a:t>ivector.begin</a:t>
            </a:r>
            <a:r>
              <a:rPr lang="en-US" altLang="zh-CN" dirty="0">
                <a:latin typeface="Consolas" pitchFamily="49" charset="0"/>
              </a:rPr>
              <a:t>(), </a:t>
            </a:r>
            <a:r>
              <a:rPr lang="en-US" altLang="zh-CN" dirty="0" err="1">
                <a:latin typeface="Consolas" pitchFamily="49" charset="0"/>
              </a:rPr>
              <a:t>ivector.end</a:t>
            </a:r>
            <a:r>
              <a:rPr lang="en-US" altLang="zh-CN" dirty="0">
                <a:latin typeface="Consolas" pitchFamily="49" charset="0"/>
              </a:rPr>
              <a:t>(), ivector3.begin())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查找区间</a:t>
            </a:r>
            <a:r>
              <a:rPr lang="en-US" altLang="zh-CN" dirty="0">
                <a:latin typeface="Consolas" pitchFamily="49" charset="0"/>
              </a:rPr>
              <a:t>ivector3</a:t>
            </a:r>
            <a:r>
              <a:rPr lang="zh-CN" altLang="en-US" dirty="0">
                <a:latin typeface="Consolas" pitchFamily="49" charset="0"/>
              </a:rPr>
              <a:t>在</a:t>
            </a:r>
            <a:r>
              <a:rPr lang="en-US" altLang="zh-CN" dirty="0" err="1">
                <a:latin typeface="Consolas" pitchFamily="49" charset="0"/>
              </a:rPr>
              <a:t>ivector</a:t>
            </a:r>
            <a:r>
              <a:rPr lang="zh-CN" altLang="en-US" dirty="0">
                <a:latin typeface="Consolas" pitchFamily="49" charset="0"/>
              </a:rPr>
              <a:t>中不匹配点的位置</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pair&lt;vector&lt;</a:t>
            </a:r>
            <a:r>
              <a:rPr lang="en-US" altLang="zh-CN" dirty="0" err="1">
                <a:latin typeface="Consolas" pitchFamily="49" charset="0"/>
              </a:rPr>
              <a:t>int</a:t>
            </a:r>
            <a:r>
              <a:rPr lang="en-US" altLang="zh-CN" dirty="0">
                <a:latin typeface="Consolas" pitchFamily="49" charset="0"/>
              </a:rPr>
              <a:t>&gt;::</a:t>
            </a:r>
            <a:r>
              <a:rPr lang="en-US" altLang="zh-CN" dirty="0" err="1">
                <a:latin typeface="Consolas" pitchFamily="49" charset="0"/>
              </a:rPr>
              <a:t>iterator</a:t>
            </a:r>
            <a:r>
              <a:rPr lang="en-US" altLang="zh-CN" dirty="0">
                <a:latin typeface="Consolas" pitchFamily="49" charset="0"/>
              </a:rPr>
              <a:t>, vector&lt;</a:t>
            </a:r>
            <a:r>
              <a:rPr lang="en-US" altLang="zh-CN" dirty="0" err="1">
                <a:latin typeface="Consolas" pitchFamily="49" charset="0"/>
              </a:rPr>
              <a:t>int</a:t>
            </a:r>
            <a:r>
              <a:rPr lang="en-US" altLang="zh-CN" dirty="0">
                <a:latin typeface="Consolas" pitchFamily="49" charset="0"/>
              </a:rPr>
              <a:t>&gt;::</a:t>
            </a:r>
            <a:r>
              <a:rPr lang="en-US" altLang="zh-CN" dirty="0" err="1">
                <a:latin typeface="Consolas" pitchFamily="49" charset="0"/>
              </a:rPr>
              <a:t>iterator</a:t>
            </a:r>
            <a:r>
              <a:rPr lang="en-US" altLang="zh-CN" dirty="0">
                <a:latin typeface="Consolas" pitchFamily="49" charset="0"/>
              </a:rPr>
              <a:t>&gt; result =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a:solidFill>
                  <a:srgbClr val="C00000"/>
                </a:solidFill>
                <a:latin typeface="Consolas" pitchFamily="49" charset="0"/>
              </a:rPr>
              <a:t>mismatch</a:t>
            </a:r>
            <a:r>
              <a:rPr lang="en-US" altLang="zh-CN" dirty="0">
                <a:latin typeface="Consolas" pitchFamily="49" charset="0"/>
              </a:rPr>
              <a:t>(</a:t>
            </a:r>
            <a:r>
              <a:rPr lang="en-US" altLang="zh-CN" dirty="0" err="1">
                <a:latin typeface="Consolas" pitchFamily="49" charset="0"/>
              </a:rPr>
              <a:t>ivector.begin</a:t>
            </a:r>
            <a:r>
              <a:rPr lang="en-US" altLang="zh-CN" dirty="0">
                <a:latin typeface="Consolas" pitchFamily="49" charset="0"/>
              </a:rPr>
              <a:t>(), </a:t>
            </a:r>
            <a:r>
              <a:rPr lang="en-US" altLang="zh-CN" dirty="0" err="1">
                <a:latin typeface="Consolas" pitchFamily="49" charset="0"/>
              </a:rPr>
              <a:t>ivector.end</a:t>
            </a:r>
            <a:r>
              <a:rPr lang="en-US" altLang="zh-CN" dirty="0">
                <a:latin typeface="Consolas" pitchFamily="49" charset="0"/>
              </a:rPr>
              <a:t>(), ivector3.begin());</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a:t>
            </a:r>
            <a:r>
              <a:rPr lang="en-US" altLang="zh-CN" dirty="0" err="1">
                <a:latin typeface="Consolas" pitchFamily="49" charset="0"/>
              </a:rPr>
              <a:t>result.first</a:t>
            </a:r>
            <a:r>
              <a:rPr lang="en-US" altLang="zh-CN" dirty="0">
                <a:latin typeface="Consolas" pitchFamily="49" charset="0"/>
              </a:rPr>
              <a:t> - </a:t>
            </a:r>
            <a:r>
              <a:rPr lang="en-US" altLang="zh-CN" dirty="0" err="1">
                <a:latin typeface="Consolas" pitchFamily="49" charset="0"/>
              </a:rPr>
              <a:t>ivector.begin</a:t>
            </a:r>
            <a:r>
              <a:rPr lang="en-US" altLang="zh-CN" dirty="0">
                <a:latin typeface="Consolas" pitchFamily="49" charset="0"/>
              </a:rPr>
              <a:t>() &lt;&lt; endl;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87043" name="灯片编号占位符 3">
            <a:extLst>
              <a:ext uri="{FF2B5EF4-FFF2-40B4-BE49-F238E27FC236}">
                <a16:creationId xmlns:a16="http://schemas.microsoft.com/office/drawing/2014/main" id="{DE913126-9B86-B619-119E-806A620DB1F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D710513-AD87-40B5-9B82-BAEAB344B74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797797B-8CA7-9C80-73B1-CF0F265A83A5}"/>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——10.7.2 </a:t>
            </a:r>
            <a:r>
              <a:rPr kumimoji="0" lang="zh-CN" altLang="en-US" sz="2800" dirty="0">
                <a:solidFill>
                  <a:schemeClr val="bg1"/>
                </a:solidFill>
                <a:latin typeface="+mj-lt"/>
                <a:ea typeface="+mj-ea"/>
                <a:cs typeface="+mj-cs"/>
              </a:rPr>
              <a:t>不可变序列算法</a:t>
            </a:r>
            <a:r>
              <a:rPr kumimoji="0" lang="en-US" altLang="zh-CN" sz="2800" dirty="0">
                <a:solidFill>
                  <a:schemeClr val="bg1"/>
                </a:solidFill>
                <a:latin typeface="+mj-lt"/>
                <a:ea typeface="+mj-ea"/>
                <a:cs typeface="+mj-cs"/>
              </a:rPr>
              <a:t> </a:t>
            </a:r>
            <a:endParaRPr kumimoji="0" lang="zh-CN" altLang="en-US" sz="2800" dirty="0">
              <a:solidFill>
                <a:schemeClr val="bg1"/>
              </a:solidFill>
              <a:latin typeface="+mj-lt"/>
              <a:ea typeface="+mj-ea"/>
              <a:cs typeface="+mj-cs"/>
            </a:endParaRPr>
          </a:p>
        </p:txBody>
      </p:sp>
      <p:sp>
        <p:nvSpPr>
          <p:cNvPr id="87045" name="标题 1">
            <a:extLst>
              <a:ext uri="{FF2B5EF4-FFF2-40B4-BE49-F238E27FC236}">
                <a16:creationId xmlns:a16="http://schemas.microsoft.com/office/drawing/2014/main" id="{12382F95-99FB-4B00-0114-515A5CC932E6}"/>
              </a:ext>
            </a:extLst>
          </p:cNvPr>
          <p:cNvSpPr>
            <a:spLocks noGrp="1"/>
          </p:cNvSpPr>
          <p:nvPr>
            <p:ph type="title"/>
          </p:nvPr>
        </p:nvSpPr>
        <p:spPr>
          <a:xfrm>
            <a:off x="5572125" y="5857875"/>
            <a:ext cx="3114675" cy="709613"/>
          </a:xfrm>
          <a:solidFill>
            <a:schemeClr val="bg1"/>
          </a:solidFill>
        </p:spPr>
        <p:txBody>
          <a:bodyPr/>
          <a:lstStyle/>
          <a:p>
            <a:pPr eaLnBrk="1" hangingPunct="1"/>
            <a:r>
              <a:rPr lang="zh-CN" altLang="en-US"/>
              <a:t>例</a:t>
            </a:r>
            <a:r>
              <a:rPr lang="en-US" altLang="zh-CN"/>
              <a:t>10-20</a:t>
            </a:r>
            <a:r>
              <a:rPr lang="zh-CN" altLang="en-US"/>
              <a:t>（续）</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标题 1">
            <a:extLst>
              <a:ext uri="{FF2B5EF4-FFF2-40B4-BE49-F238E27FC236}">
                <a16:creationId xmlns:a16="http://schemas.microsoft.com/office/drawing/2014/main" id="{83D98DE1-9D6C-1B24-0CAE-B3B6EB8F694D}"/>
              </a:ext>
            </a:extLst>
          </p:cNvPr>
          <p:cNvSpPr>
            <a:spLocks noGrp="1"/>
          </p:cNvSpPr>
          <p:nvPr>
            <p:ph type="title"/>
          </p:nvPr>
        </p:nvSpPr>
        <p:spPr/>
        <p:txBody>
          <a:bodyPr/>
          <a:lstStyle/>
          <a:p>
            <a:pPr eaLnBrk="1" hangingPunct="1"/>
            <a:r>
              <a:rPr lang="en-US" altLang="zh-CN"/>
              <a:t>10.7.3</a:t>
            </a:r>
            <a:r>
              <a:rPr lang="zh-CN" altLang="en-US"/>
              <a:t>可变序列算法</a:t>
            </a:r>
          </a:p>
        </p:txBody>
      </p:sp>
      <p:sp>
        <p:nvSpPr>
          <p:cNvPr id="88067" name="内容占位符 2">
            <a:extLst>
              <a:ext uri="{FF2B5EF4-FFF2-40B4-BE49-F238E27FC236}">
                <a16:creationId xmlns:a16="http://schemas.microsoft.com/office/drawing/2014/main" id="{ABC5E650-9D52-FD15-0E44-C9CBF101AAF1}"/>
              </a:ext>
            </a:extLst>
          </p:cNvPr>
          <p:cNvSpPr>
            <a:spLocks noGrp="1"/>
          </p:cNvSpPr>
          <p:nvPr>
            <p:ph idx="1"/>
          </p:nvPr>
        </p:nvSpPr>
        <p:spPr/>
        <p:txBody>
          <a:bodyPr/>
          <a:lstStyle/>
          <a:p>
            <a:pPr eaLnBrk="1" hangingPunct="1"/>
            <a:r>
              <a:rPr lang="zh-CN" altLang="en-US">
                <a:latin typeface="Consolas" panose="020B0609020204030204" pitchFamily="49" charset="0"/>
              </a:rPr>
              <a:t>可变序列算法</a:t>
            </a:r>
            <a:endParaRPr lang="en-US" altLang="zh-CN">
              <a:latin typeface="Consolas" panose="020B0609020204030204" pitchFamily="49" charset="0"/>
            </a:endParaRPr>
          </a:p>
          <a:p>
            <a:pPr lvl="1" eaLnBrk="1" hangingPunct="1"/>
            <a:r>
              <a:rPr lang="zh-CN" altLang="en-US">
                <a:latin typeface="Consolas" panose="020B0609020204030204" pitchFamily="49" charset="0"/>
              </a:rPr>
              <a:t>可以修改它们所操作的容器对象</a:t>
            </a:r>
          </a:p>
          <a:p>
            <a:pPr lvl="1" eaLnBrk="1" hangingPunct="1"/>
            <a:r>
              <a:rPr lang="zh-CN" altLang="en-US">
                <a:latin typeface="Consolas" panose="020B0609020204030204" pitchFamily="49" charset="0"/>
              </a:rPr>
              <a:t>包括对序列进行复制、删除、替换、倒序、旋转、交换、变换、分割、去重、填充、洗牌的算法及生成一个序列的算法</a:t>
            </a:r>
            <a:endParaRPr lang="en-US" altLang="zh-CN">
              <a:latin typeface="Consolas" panose="020B0609020204030204" pitchFamily="49" charset="0"/>
            </a:endParaRPr>
          </a:p>
          <a:p>
            <a:pPr eaLnBrk="1" hangingPunct="1"/>
            <a:r>
              <a:rPr lang="zh-CN" altLang="en-US">
                <a:latin typeface="Consolas" panose="020B0609020204030204" pitchFamily="49" charset="0"/>
              </a:rPr>
              <a:t>例：</a:t>
            </a:r>
            <a:endParaRPr lang="en-US" altLang="zh-CN">
              <a:latin typeface="Consolas" panose="020B0609020204030204" pitchFamily="49" charset="0"/>
            </a:endParaRPr>
          </a:p>
          <a:p>
            <a:pPr lvl="1" eaLnBrk="1" hangingPunct="1">
              <a:buFontTx/>
              <a:buNone/>
            </a:pPr>
            <a:r>
              <a:rPr lang="en-US" altLang="zh-CN" sz="2000">
                <a:latin typeface="Consolas" panose="020B0609020204030204" pitchFamily="49" charset="0"/>
              </a:rPr>
              <a:t>template&lt;class ForwardIterator, class T&gt;</a:t>
            </a:r>
          </a:p>
          <a:p>
            <a:pPr lvl="1" eaLnBrk="1" hangingPunct="1">
              <a:buFontTx/>
              <a:buNone/>
            </a:pPr>
            <a:r>
              <a:rPr lang="en-US" altLang="zh-CN" sz="2000">
                <a:latin typeface="Consolas" panose="020B0609020204030204" pitchFamily="49" charset="0"/>
              </a:rPr>
              <a:t>InputIterator find_if(ForwardIterator first, ForwardIterator last, const T&amp; x);</a:t>
            </a:r>
          </a:p>
          <a:p>
            <a:pPr lvl="1" eaLnBrk="1" hangingPunct="1">
              <a:buFontTx/>
              <a:buNone/>
            </a:pPr>
            <a:r>
              <a:rPr lang="zh-CN" altLang="en-US">
                <a:latin typeface="Consolas" panose="020B0609020204030204" pitchFamily="49" charset="0"/>
              </a:rPr>
              <a:t>把</a:t>
            </a:r>
            <a:r>
              <a:rPr lang="en-US" altLang="zh-CN">
                <a:latin typeface="Consolas" panose="020B0609020204030204" pitchFamily="49" charset="0"/>
              </a:rPr>
              <a:t>[first, last)</a:t>
            </a:r>
            <a:r>
              <a:rPr lang="zh-CN" altLang="en-US">
                <a:latin typeface="Consolas" panose="020B0609020204030204" pitchFamily="49" charset="0"/>
              </a:rPr>
              <a:t>区间内的元素全部改写为</a:t>
            </a:r>
            <a:r>
              <a:rPr lang="en-US" altLang="zh-CN">
                <a:latin typeface="Consolas" panose="020B0609020204030204" pitchFamily="49" charset="0"/>
              </a:rPr>
              <a:t>x</a:t>
            </a:r>
            <a:endParaRPr lang="zh-CN" altLang="en-US">
              <a:latin typeface="Consolas" panose="020B0609020204030204" pitchFamily="49" charset="0"/>
            </a:endParaRPr>
          </a:p>
          <a:p>
            <a:pPr eaLnBrk="1" hangingPunct="1"/>
            <a:endParaRPr lang="zh-CN" altLang="en-US">
              <a:latin typeface="Consolas" panose="020B0609020204030204" pitchFamily="49" charset="0"/>
            </a:endParaRPr>
          </a:p>
        </p:txBody>
      </p:sp>
      <p:sp>
        <p:nvSpPr>
          <p:cNvPr id="88068" name="灯片编号占位符 3">
            <a:extLst>
              <a:ext uri="{FF2B5EF4-FFF2-40B4-BE49-F238E27FC236}">
                <a16:creationId xmlns:a16="http://schemas.microsoft.com/office/drawing/2014/main" id="{CCB83261-2818-E471-3BF3-0D9DA825888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F33694F-5DAF-4501-9009-FEEB05DA45D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69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A36A962-0C45-32C3-765D-7150F85BBA2C}"/>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a:t>
            </a: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2B8B1B60-5214-5EED-A07B-611A501680F9}"/>
              </a:ext>
            </a:extLst>
          </p:cNvPr>
          <p:cNvSpPr>
            <a:spLocks noGrp="1"/>
          </p:cNvSpPr>
          <p:nvPr>
            <p:ph type="title"/>
          </p:nvPr>
        </p:nvSpPr>
        <p:spPr/>
        <p:txBody>
          <a:bodyPr/>
          <a:lstStyle/>
          <a:p>
            <a:pPr eaLnBrk="1" hangingPunct="1"/>
            <a:r>
              <a:rPr lang="en-US" altLang="zh-CN"/>
              <a:t>10.2.1</a:t>
            </a:r>
            <a:r>
              <a:rPr lang="zh-CN" altLang="en-US"/>
              <a:t>输入流迭代器和输出流迭代器</a:t>
            </a:r>
          </a:p>
        </p:txBody>
      </p:sp>
      <p:sp>
        <p:nvSpPr>
          <p:cNvPr id="3" name="内容占位符 2">
            <a:extLst>
              <a:ext uri="{FF2B5EF4-FFF2-40B4-BE49-F238E27FC236}">
                <a16:creationId xmlns:a16="http://schemas.microsoft.com/office/drawing/2014/main" id="{66F64D68-1C9B-B298-4489-724DE5D0BE9B}"/>
              </a:ext>
            </a:extLst>
          </p:cNvPr>
          <p:cNvSpPr>
            <a:spLocks noGrp="1"/>
          </p:cNvSpPr>
          <p:nvPr>
            <p:ph idx="1"/>
          </p:nvPr>
        </p:nvSpPr>
        <p:spPr>
          <a:xfrm>
            <a:off x="457200" y="1643063"/>
            <a:ext cx="8229600" cy="4787900"/>
          </a:xfrm>
        </p:spPr>
        <p:txBody>
          <a:bodyPr>
            <a:normAutofit fontScale="92500" lnSpcReduction="10000"/>
          </a:bodyPr>
          <a:lstStyle/>
          <a:p>
            <a:pPr marL="365760" indent="-256032" eaLnBrk="1" fontAlgn="auto" hangingPunct="1">
              <a:spcAft>
                <a:spcPts val="0"/>
              </a:spcAft>
              <a:buClr>
                <a:schemeClr val="accent3"/>
              </a:buClr>
              <a:buFont typeface="Georgia"/>
              <a:buChar char="•"/>
              <a:defRPr/>
            </a:pPr>
            <a:r>
              <a:rPr lang="zh-CN" altLang="en-US" dirty="0"/>
              <a:t>输入流迭代器</a:t>
            </a:r>
            <a:endParaRPr lang="en-US" altLang="zh-CN" dirty="0"/>
          </a:p>
          <a:p>
            <a:pPr marL="658368" lvl="1" indent="-246888" eaLnBrk="1" fontAlgn="auto" hangingPunct="1">
              <a:spcAft>
                <a:spcPts val="0"/>
              </a:spcAft>
              <a:buFont typeface="Georgia"/>
              <a:buChar char="▫"/>
              <a:defRPr/>
            </a:pPr>
            <a:r>
              <a:rPr lang="en-US" altLang="zh-CN" dirty="0"/>
              <a:t>istream_iterator&lt;T&gt;</a:t>
            </a:r>
          </a:p>
          <a:p>
            <a:pPr marL="658368" lvl="1" indent="-246888" eaLnBrk="1" fontAlgn="auto" hangingPunct="1">
              <a:spcAft>
                <a:spcPts val="0"/>
              </a:spcAft>
              <a:buFont typeface="Georgia"/>
              <a:buChar char="▫"/>
              <a:defRPr/>
            </a:pPr>
            <a:r>
              <a:rPr lang="zh-CN" altLang="en-US" dirty="0"/>
              <a:t>以输入流（如</a:t>
            </a:r>
            <a:r>
              <a:rPr lang="en-US" altLang="zh-CN" dirty="0"/>
              <a:t>cin</a:t>
            </a:r>
            <a:r>
              <a:rPr lang="zh-CN" altLang="en-US" dirty="0"/>
              <a:t>）为参数构造</a:t>
            </a:r>
            <a:endParaRPr lang="en-US" altLang="zh-CN" dirty="0"/>
          </a:p>
          <a:p>
            <a:pPr marL="658368" lvl="1" indent="-246888" eaLnBrk="1" fontAlgn="auto" hangingPunct="1">
              <a:spcAft>
                <a:spcPts val="0"/>
              </a:spcAft>
              <a:buFont typeface="Georgia"/>
              <a:buChar char="▫"/>
              <a:defRPr/>
            </a:pPr>
            <a:r>
              <a:rPr lang="zh-CN" altLang="en-US" u="sng" dirty="0"/>
              <a:t>可用</a:t>
            </a:r>
            <a:r>
              <a:rPr lang="en-US" altLang="zh-CN" u="sng" dirty="0"/>
              <a:t>*(p++)</a:t>
            </a:r>
            <a:r>
              <a:rPr lang="zh-CN" altLang="en-US" u="sng" dirty="0"/>
              <a:t>获得下一个输入的元素</a:t>
            </a:r>
            <a:endParaRPr lang="en-US" altLang="zh-CN" u="sng" dirty="0"/>
          </a:p>
          <a:p>
            <a:pPr marL="365760" indent="-256032" eaLnBrk="1" fontAlgn="auto" hangingPunct="1">
              <a:spcBef>
                <a:spcPts val="600"/>
              </a:spcBef>
              <a:spcAft>
                <a:spcPts val="0"/>
              </a:spcAft>
              <a:buClr>
                <a:schemeClr val="accent3"/>
              </a:buClr>
              <a:buFont typeface="Georgia"/>
              <a:buChar char="•"/>
              <a:defRPr/>
            </a:pPr>
            <a:r>
              <a:rPr lang="zh-CN" altLang="en-US" dirty="0"/>
              <a:t>输出流迭代器</a:t>
            </a:r>
            <a:endParaRPr lang="en-US" altLang="zh-CN" dirty="0"/>
          </a:p>
          <a:p>
            <a:pPr marL="658368" lvl="1" indent="-246888" eaLnBrk="1" fontAlgn="auto" hangingPunct="1">
              <a:spcAft>
                <a:spcPts val="0"/>
              </a:spcAft>
              <a:buFont typeface="Georgia"/>
              <a:buChar char="▫"/>
              <a:defRPr/>
            </a:pPr>
            <a:r>
              <a:rPr lang="en-US" altLang="zh-CN" dirty="0"/>
              <a:t>ostream_iterator&lt;T&gt;</a:t>
            </a:r>
          </a:p>
          <a:p>
            <a:pPr marL="658368" lvl="1" indent="-246888" eaLnBrk="1" fontAlgn="auto" hangingPunct="1">
              <a:spcAft>
                <a:spcPts val="0"/>
              </a:spcAft>
              <a:buFont typeface="Georgia"/>
              <a:buChar char="▫"/>
              <a:defRPr/>
            </a:pPr>
            <a:r>
              <a:rPr lang="zh-CN" altLang="en-US" dirty="0"/>
              <a:t>构造时需要提供输出流（如</a:t>
            </a:r>
            <a:r>
              <a:rPr lang="en-US" altLang="zh-CN" dirty="0"/>
              <a:t>cout</a:t>
            </a:r>
            <a:r>
              <a:rPr lang="zh-CN" altLang="en-US" dirty="0"/>
              <a:t>）</a:t>
            </a:r>
            <a:endParaRPr lang="en-US" altLang="zh-CN" dirty="0"/>
          </a:p>
          <a:p>
            <a:pPr marL="658368" lvl="1" indent="-246888" eaLnBrk="1" fontAlgn="auto" hangingPunct="1">
              <a:spcAft>
                <a:spcPts val="0"/>
              </a:spcAft>
              <a:buFont typeface="Georgia"/>
              <a:buChar char="▫"/>
              <a:defRPr/>
            </a:pPr>
            <a:r>
              <a:rPr lang="zh-CN" altLang="en-US" u="sng" dirty="0"/>
              <a:t>可用</a:t>
            </a:r>
            <a:r>
              <a:rPr lang="en-US" altLang="zh-CN" u="sng" dirty="0"/>
              <a:t>(*p++) = x</a:t>
            </a:r>
            <a:r>
              <a:rPr lang="zh-CN" altLang="en-US" u="sng" dirty="0"/>
              <a:t>将</a:t>
            </a:r>
            <a:r>
              <a:rPr lang="en-US" altLang="zh-CN" u="sng" dirty="0"/>
              <a:t>x</a:t>
            </a:r>
            <a:r>
              <a:rPr lang="zh-CN" altLang="en-US" u="sng" dirty="0"/>
              <a:t>输出到输出流</a:t>
            </a:r>
            <a:endParaRPr lang="en-US" altLang="zh-CN" u="sng" dirty="0"/>
          </a:p>
          <a:p>
            <a:pPr marL="365760" indent="-256032" eaLnBrk="1" fontAlgn="auto" hangingPunct="1">
              <a:spcBef>
                <a:spcPts val="600"/>
              </a:spcBef>
              <a:spcAft>
                <a:spcPts val="0"/>
              </a:spcAft>
              <a:buClr>
                <a:schemeClr val="accent3"/>
              </a:buClr>
              <a:buFont typeface="Georgia"/>
              <a:buChar char="•"/>
              <a:defRPr/>
            </a:pPr>
            <a:r>
              <a:rPr lang="zh-CN" altLang="en-US" dirty="0"/>
              <a:t>二者都属于适配器</a:t>
            </a:r>
            <a:endParaRPr lang="en-US" altLang="zh-CN" dirty="0"/>
          </a:p>
          <a:p>
            <a:pPr marL="658368" lvl="1" indent="-246888" eaLnBrk="1" fontAlgn="auto" hangingPunct="1">
              <a:spcAft>
                <a:spcPts val="0"/>
              </a:spcAft>
              <a:buFont typeface="Georgia"/>
              <a:buChar char="▫"/>
              <a:defRPr/>
            </a:pPr>
            <a:r>
              <a:rPr lang="zh-CN" altLang="en-US" dirty="0"/>
              <a:t>适配器是用来为已有对象提供新的接口的对象</a:t>
            </a:r>
            <a:endParaRPr lang="en-US" altLang="zh-CN" dirty="0"/>
          </a:p>
          <a:p>
            <a:pPr marL="658368" lvl="1" indent="-246888" eaLnBrk="1" fontAlgn="auto" hangingPunct="1">
              <a:spcAft>
                <a:spcPts val="0"/>
              </a:spcAft>
              <a:buFont typeface="Georgia"/>
              <a:buChar char="▫"/>
              <a:defRPr/>
            </a:pPr>
            <a:r>
              <a:rPr lang="zh-CN" altLang="en-US" dirty="0">
                <a:solidFill>
                  <a:srgbClr val="C00000"/>
                </a:solidFill>
              </a:rPr>
              <a:t>输入流适配器</a:t>
            </a:r>
            <a:r>
              <a:rPr lang="zh-CN" altLang="en-US" dirty="0"/>
              <a:t>和</a:t>
            </a:r>
            <a:r>
              <a:rPr lang="zh-CN" altLang="en-US" dirty="0">
                <a:solidFill>
                  <a:srgbClr val="C00000"/>
                </a:solidFill>
              </a:rPr>
              <a:t>输出流适配器</a:t>
            </a:r>
            <a:r>
              <a:rPr lang="zh-CN" altLang="en-US" dirty="0"/>
              <a:t>为</a:t>
            </a:r>
            <a:r>
              <a:rPr lang="zh-CN" altLang="en-US" u="sng" dirty="0"/>
              <a:t>流对象提供了迭代器的接口</a:t>
            </a:r>
          </a:p>
        </p:txBody>
      </p:sp>
      <p:sp>
        <p:nvSpPr>
          <p:cNvPr id="23556" name="灯片编号占位符 3">
            <a:extLst>
              <a:ext uri="{FF2B5EF4-FFF2-40B4-BE49-F238E27FC236}">
                <a16:creationId xmlns:a16="http://schemas.microsoft.com/office/drawing/2014/main" id="{084E726F-0AF3-7245-DB47-3BBEC62A805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F4E6FBB-D9CD-433F-871E-C533DFF6F2A3}"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6" name="标题 4">
            <a:extLst>
              <a:ext uri="{FF2B5EF4-FFF2-40B4-BE49-F238E27FC236}">
                <a16:creationId xmlns:a16="http://schemas.microsoft.com/office/drawing/2014/main" id="{EB917833-F947-1185-28D0-CA717A7B00E0}"/>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a:extLst>
              <a:ext uri="{FF2B5EF4-FFF2-40B4-BE49-F238E27FC236}">
                <a16:creationId xmlns:a16="http://schemas.microsoft.com/office/drawing/2014/main" id="{36B0BB15-A579-9A29-DDF4-9D03C68B0725}"/>
              </a:ext>
            </a:extLst>
          </p:cNvPr>
          <p:cNvSpPr>
            <a:spLocks noGrp="1"/>
          </p:cNvSpPr>
          <p:nvPr>
            <p:ph type="title"/>
          </p:nvPr>
        </p:nvSpPr>
        <p:spPr/>
        <p:txBody>
          <a:bodyPr/>
          <a:lstStyle/>
          <a:p>
            <a:pPr eaLnBrk="1" hangingPunct="1"/>
            <a:r>
              <a:rPr lang="zh-CN" altLang="en-US"/>
              <a:t>例</a:t>
            </a:r>
            <a:r>
              <a:rPr lang="en-US" altLang="zh-CN"/>
              <a:t>10-21</a:t>
            </a:r>
            <a:endParaRPr lang="zh-CN" altLang="en-US"/>
          </a:p>
        </p:txBody>
      </p:sp>
      <p:sp>
        <p:nvSpPr>
          <p:cNvPr id="89091" name="内容占位符 2">
            <a:extLst>
              <a:ext uri="{FF2B5EF4-FFF2-40B4-BE49-F238E27FC236}">
                <a16:creationId xmlns:a16="http://schemas.microsoft.com/office/drawing/2014/main" id="{66604FD0-D1B0-3889-AECB-44AB21BB2DCD}"/>
              </a:ext>
            </a:extLst>
          </p:cNvPr>
          <p:cNvSpPr>
            <a:spLocks noGrp="1"/>
          </p:cNvSpPr>
          <p:nvPr>
            <p:ph idx="1"/>
          </p:nvPr>
        </p:nvSpPr>
        <p:spPr/>
        <p:txBody>
          <a:bodyPr/>
          <a:lstStyle/>
          <a:p>
            <a:pPr eaLnBrk="1" hangingPunct="1"/>
            <a:r>
              <a:rPr lang="zh-CN" altLang="en-US"/>
              <a:t>以可变序列算法对数据序列进行复制，生成，删除，替换，倒序，旋转等可变性操作</a:t>
            </a:r>
            <a:endParaRPr lang="en-US" altLang="zh-CN"/>
          </a:p>
          <a:p>
            <a:pPr eaLnBrk="1" hangingPunct="1"/>
            <a:endParaRPr lang="en-US" altLang="zh-CN"/>
          </a:p>
          <a:p>
            <a:pPr eaLnBrk="1" hangingPunct="1"/>
            <a:endParaRPr lang="zh-CN" altLang="en-US"/>
          </a:p>
        </p:txBody>
      </p:sp>
      <p:sp>
        <p:nvSpPr>
          <p:cNvPr id="89092" name="灯片编号占位符 3">
            <a:extLst>
              <a:ext uri="{FF2B5EF4-FFF2-40B4-BE49-F238E27FC236}">
                <a16:creationId xmlns:a16="http://schemas.microsoft.com/office/drawing/2014/main" id="{0F767DB2-82E5-4A94-D95E-DA8C8788325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B0E974B-518D-4889-B1D5-216A08ACB94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A0F4A61-C225-9385-7930-2AFB0C03E46E}"/>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10.7.3 </a:t>
            </a:r>
            <a:r>
              <a:rPr kumimoji="0" lang="zh-CN" altLang="en-US" sz="2800" dirty="0">
                <a:solidFill>
                  <a:schemeClr val="bg1"/>
                </a:solidFill>
                <a:latin typeface="+mj-lt"/>
                <a:ea typeface="+mj-ea"/>
                <a:cs typeface="+mj-cs"/>
              </a:rPr>
              <a:t>可变序列算法</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a:extLst>
              <a:ext uri="{FF2B5EF4-FFF2-40B4-BE49-F238E27FC236}">
                <a16:creationId xmlns:a16="http://schemas.microsoft.com/office/drawing/2014/main" id="{53725AF9-3A20-D1F0-9EB0-1401CE62B396}"/>
              </a:ext>
            </a:extLst>
          </p:cNvPr>
          <p:cNvSpPr>
            <a:spLocks noGrp="1"/>
          </p:cNvSpPr>
          <p:nvPr>
            <p:ph idx="1"/>
          </p:nvPr>
        </p:nvSpPr>
        <p:spPr>
          <a:xfrm>
            <a:off x="457200" y="642938"/>
            <a:ext cx="8229600" cy="5930900"/>
          </a:xfrm>
          <a:noFill/>
        </p:spPr>
        <p:txBody>
          <a:bodyPr/>
          <a:lstStyle/>
          <a:p>
            <a:pPr eaLnBrk="1" hangingPunct="1">
              <a:lnSpc>
                <a:spcPct val="80000"/>
              </a:lnSpc>
              <a:buFont typeface="Georgia" panose="02040502050405020303" pitchFamily="18" charset="0"/>
              <a:buNone/>
            </a:pPr>
            <a:r>
              <a:rPr lang="en-US" altLang="zh-CN" sz="1600" dirty="0">
                <a:latin typeface="Consolas" panose="020B0609020204030204" pitchFamily="49" charset="0"/>
              </a:rPr>
              <a:t>//10_21.cpp, </a:t>
            </a:r>
            <a:r>
              <a:rPr lang="zh-CN" altLang="en-US" sz="1600" dirty="0">
                <a:latin typeface="Consolas" panose="020B0609020204030204" pitchFamily="49" charset="0"/>
              </a:rPr>
              <a:t>头部分省略</a:t>
            </a:r>
            <a:endParaRPr lang="en-US" altLang="zh-CN" sz="16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600" dirty="0">
                <a:latin typeface="Consolas" panose="020B0609020204030204" pitchFamily="49" charset="0"/>
              </a:rPr>
              <a:t>class </a:t>
            </a:r>
            <a:r>
              <a:rPr lang="en-US" altLang="zh-CN" sz="1600" dirty="0" err="1">
                <a:latin typeface="Consolas" panose="020B0609020204030204" pitchFamily="49" charset="0"/>
              </a:rPr>
              <a:t>evenByTwo</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private:</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x;</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public:</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evenByTwo</a:t>
            </a:r>
            <a:r>
              <a:rPr lang="en-US" altLang="zh-CN" sz="1600" dirty="0">
                <a:latin typeface="Consolas" panose="020B0609020204030204" pitchFamily="49" charset="0"/>
              </a:rPr>
              <a:t>() : x(0) {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operator () () { return x += 2;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iarray1[]= { 0, 1, 2, 3, 4, 4, 5, 5, 6, 6, 6, 6, 6, 7, 8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int iarray2[] = { 0, 1, 2, 3, 4, 5, 6, 6, 6, 7, 8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ivector1(iarray1, iarray1 + </a:t>
            </a:r>
            <a:r>
              <a:rPr lang="en-US" altLang="zh-CN" sz="1600" dirty="0" err="1">
                <a:latin typeface="Consolas" panose="020B0609020204030204" pitchFamily="49" charset="0"/>
              </a:rPr>
              <a:t>sizeof</a:t>
            </a:r>
            <a:r>
              <a:rPr lang="en-US" altLang="zh-CN" sz="1600" dirty="0">
                <a:latin typeface="Consolas" panose="020B0609020204030204" pitchFamily="49" charset="0"/>
              </a:rPr>
              <a:t>(iarray1)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ivector2(iarray2, iarray2 + </a:t>
            </a:r>
            <a:r>
              <a:rPr lang="en-US" altLang="zh-CN" sz="1600" dirty="0" err="1">
                <a:latin typeface="Consolas" panose="020B0609020204030204" pitchFamily="49" charset="0"/>
              </a:rPr>
              <a:t>sizeof</a:t>
            </a:r>
            <a:r>
              <a:rPr lang="en-US" altLang="zh-CN" sz="1600" dirty="0">
                <a:latin typeface="Consolas" panose="020B0609020204030204" pitchFamily="49" charset="0"/>
              </a:rPr>
              <a:t>(iarray2) / </a:t>
            </a:r>
            <a:r>
              <a:rPr lang="en-US" altLang="zh-CN" sz="1600" dirty="0" err="1">
                <a:latin typeface="Consolas" panose="020B0609020204030204" pitchFamily="49" charset="0"/>
              </a:rPr>
              <a:t>sizeof</a:t>
            </a:r>
            <a:r>
              <a:rPr lang="en-US" altLang="zh-CN" sz="16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vector&lt;int&gt; ivector3(2);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ostream_iterator</a:t>
            </a:r>
            <a:r>
              <a:rPr lang="en-US" altLang="zh-CN" sz="1600" dirty="0">
                <a:latin typeface="Consolas" panose="020B0609020204030204" pitchFamily="49" charset="0"/>
              </a:rPr>
              <a:t>&lt;int&gt; output(</a:t>
            </a:r>
            <a:r>
              <a:rPr lang="en-US" altLang="zh-CN" sz="1600" dirty="0" err="1">
                <a:latin typeface="Consolas" panose="020B0609020204030204" pitchFamily="49" charset="0"/>
              </a:rPr>
              <a:t>cout</a:t>
            </a:r>
            <a:r>
              <a:rPr lang="en-US" altLang="zh-CN" sz="1600" dirty="0">
                <a:latin typeface="Consolas" panose="020B0609020204030204" pitchFamily="49" charset="0"/>
              </a:rPr>
              <a:t>, " ");  //</a:t>
            </a:r>
            <a:r>
              <a:rPr lang="zh-CN" altLang="en-US" sz="1600" dirty="0">
                <a:latin typeface="Consolas" panose="020B0609020204030204" pitchFamily="49" charset="0"/>
              </a:rPr>
              <a:t>定义流迭代器用于输出数据</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a:t>
            </a:r>
            <a:r>
              <a:rPr lang="zh-CN" altLang="en-US" sz="1600" dirty="0">
                <a:latin typeface="Consolas" panose="020B0609020204030204" pitchFamily="49" charset="0"/>
              </a:rPr>
              <a:t>迭代遍历</a:t>
            </a:r>
            <a:r>
              <a:rPr lang="en-US" altLang="zh-CN" sz="1600" dirty="0">
                <a:latin typeface="Consolas" panose="020B0609020204030204" pitchFamily="49" charset="0"/>
              </a:rPr>
              <a:t>ivector3</a:t>
            </a:r>
            <a:r>
              <a:rPr lang="zh-CN" altLang="en-US" sz="1600" dirty="0">
                <a:latin typeface="Consolas" panose="020B0609020204030204" pitchFamily="49" charset="0"/>
              </a:rPr>
              <a:t>区间，每个元素填上</a:t>
            </a:r>
            <a:r>
              <a:rPr lang="en-US" altLang="zh-CN" sz="1600" dirty="0">
                <a:latin typeface="Consolas" panose="020B0609020204030204" pitchFamily="49" charset="0"/>
              </a:rPr>
              <a:t>-1</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fill</a:t>
            </a:r>
            <a:r>
              <a:rPr lang="en-US" altLang="zh-CN" sz="1600" dirty="0">
                <a:latin typeface="Consolas" panose="020B0609020204030204" pitchFamily="49" charset="0"/>
              </a:rPr>
              <a:t>(ivector3.begin(), ivector3.end(), -1);</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copy(ivector3.begin(), ivector3.end(), output);// </a:t>
            </a:r>
            <a:r>
              <a:rPr lang="zh-CN" altLang="en-US" sz="1600" dirty="0">
                <a:latin typeface="Consolas" panose="020B0609020204030204" pitchFamily="49" charset="0"/>
              </a:rPr>
              <a:t>使用</a:t>
            </a:r>
            <a:r>
              <a:rPr lang="en-US" altLang="zh-CN" sz="1600" dirty="0">
                <a:latin typeface="Consolas" panose="020B0609020204030204" pitchFamily="49" charset="0"/>
              </a:rPr>
              <a:t>copy</a:t>
            </a:r>
            <a:r>
              <a:rPr lang="zh-CN" altLang="en-US" sz="1600" dirty="0">
                <a:latin typeface="Consolas" panose="020B0609020204030204" pitchFamily="49" charset="0"/>
              </a:rPr>
              <a:t>进行输出</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迭代遍历</a:t>
            </a:r>
            <a:r>
              <a:rPr lang="en-US" altLang="zh-CN" sz="1600" dirty="0">
                <a:latin typeface="Consolas" panose="020B0609020204030204" pitchFamily="49" charset="0"/>
              </a:rPr>
              <a:t>ivector3</a:t>
            </a:r>
            <a:r>
              <a:rPr lang="zh-CN" altLang="en-US" sz="1600" dirty="0">
                <a:latin typeface="Consolas" panose="020B0609020204030204" pitchFamily="49" charset="0"/>
              </a:rPr>
              <a:t>区间，对每一个元素进行</a:t>
            </a:r>
            <a:r>
              <a:rPr lang="en-US" altLang="zh-CN" sz="1600" dirty="0" err="1">
                <a:latin typeface="Consolas" panose="020B0609020204030204" pitchFamily="49" charset="0"/>
              </a:rPr>
              <a:t>evenByTwo</a:t>
            </a:r>
            <a:r>
              <a:rPr lang="zh-CN" altLang="en-US" sz="1600" dirty="0">
                <a:latin typeface="Consolas" panose="020B0609020204030204" pitchFamily="49" charset="0"/>
              </a:rPr>
              <a:t>操作</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solidFill>
                  <a:srgbClr val="C00000"/>
                </a:solidFill>
                <a:latin typeface="Consolas" panose="020B0609020204030204" pitchFamily="49" charset="0"/>
              </a:rPr>
              <a:t>generate</a:t>
            </a:r>
            <a:r>
              <a:rPr lang="en-US" altLang="zh-CN" sz="1600" dirty="0">
                <a:latin typeface="Consolas" panose="020B0609020204030204" pitchFamily="49" charset="0"/>
              </a:rPr>
              <a:t>(ivector3.begin(), ivector3.end(), </a:t>
            </a:r>
            <a:r>
              <a:rPr lang="en-US" altLang="zh-CN" sz="1600" dirty="0" err="1">
                <a:latin typeface="Consolas" panose="020B0609020204030204" pitchFamily="49" charset="0"/>
              </a:rPr>
              <a:t>evenByTwo</a:t>
            </a:r>
            <a:r>
              <a:rPr lang="en-US" altLang="zh-CN" sz="16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copy(ivector3.begin(), ivector3.end(),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p:txBody>
      </p:sp>
      <p:sp>
        <p:nvSpPr>
          <p:cNvPr id="90115" name="灯片编号占位符 3">
            <a:extLst>
              <a:ext uri="{FF2B5EF4-FFF2-40B4-BE49-F238E27FC236}">
                <a16:creationId xmlns:a16="http://schemas.microsoft.com/office/drawing/2014/main" id="{74B7D461-9F65-4F7A-3611-2EC0E4F8BF9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C33D0030-6DB9-4C19-8E7C-B1892967BDC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D47C0FC-BAFF-C74A-C6E4-F89C1CC2836A}"/>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10.7.3 </a:t>
            </a:r>
            <a:r>
              <a:rPr kumimoji="0" lang="zh-CN" altLang="en-US" sz="2800" dirty="0">
                <a:solidFill>
                  <a:schemeClr val="bg1"/>
                </a:solidFill>
                <a:latin typeface="+mj-lt"/>
                <a:ea typeface="+mj-ea"/>
                <a:cs typeface="+mj-cs"/>
              </a:rPr>
              <a:t>可变序列算法</a:t>
            </a:r>
          </a:p>
        </p:txBody>
      </p:sp>
      <p:sp>
        <p:nvSpPr>
          <p:cNvPr id="90117" name="标题 1">
            <a:extLst>
              <a:ext uri="{FF2B5EF4-FFF2-40B4-BE49-F238E27FC236}">
                <a16:creationId xmlns:a16="http://schemas.microsoft.com/office/drawing/2014/main" id="{C5FEDF00-29AB-26F4-A94A-0B4EBB0623A5}"/>
              </a:ext>
            </a:extLst>
          </p:cNvPr>
          <p:cNvSpPr>
            <a:spLocks noGrp="1"/>
          </p:cNvSpPr>
          <p:nvPr>
            <p:ph type="title"/>
          </p:nvPr>
        </p:nvSpPr>
        <p:spPr>
          <a:xfrm>
            <a:off x="5357813" y="642938"/>
            <a:ext cx="3357562" cy="1066800"/>
          </a:xfrm>
          <a:solidFill>
            <a:schemeClr val="bg1"/>
          </a:solidFill>
        </p:spPr>
        <p:txBody>
          <a:bodyPr/>
          <a:lstStyle/>
          <a:p>
            <a:pPr eaLnBrk="1" hangingPunct="1"/>
            <a:r>
              <a:rPr lang="zh-CN" altLang="en-US"/>
              <a:t>例</a:t>
            </a:r>
            <a:r>
              <a:rPr lang="en-US" altLang="zh-CN"/>
              <a:t>10-21</a:t>
            </a:r>
            <a:r>
              <a:rPr lang="zh-CN" altLang="en-US"/>
              <a:t>（续）</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a:extLst>
              <a:ext uri="{FF2B5EF4-FFF2-40B4-BE49-F238E27FC236}">
                <a16:creationId xmlns:a16="http://schemas.microsoft.com/office/drawing/2014/main" id="{307663D2-4643-7D8B-6EAD-910333E6928A}"/>
              </a:ext>
            </a:extLst>
          </p:cNvPr>
          <p:cNvSpPr>
            <a:spLocks noGrp="1"/>
          </p:cNvSpPr>
          <p:nvPr>
            <p:ph idx="1"/>
          </p:nvPr>
        </p:nvSpPr>
        <p:spPr>
          <a:xfrm>
            <a:off x="457200" y="642938"/>
            <a:ext cx="8229600" cy="5930900"/>
          </a:xfrm>
          <a:noFill/>
        </p:spPr>
        <p:txBody>
          <a:bodyPr/>
          <a:lstStyle/>
          <a:p>
            <a:pPr eaLnBrk="1" hangingPunct="1">
              <a:lnSpc>
                <a:spcPct val="80000"/>
              </a:lnSpc>
              <a:buFont typeface="Georgia" panose="02040502050405020303" pitchFamily="18" charset="0"/>
              <a:buNone/>
            </a:pPr>
            <a:r>
              <a:rPr lang="en-US" altLang="zh-CN" sz="1600" dirty="0">
                <a:latin typeface="Consolas" panose="020B0609020204030204" pitchFamily="49" charset="0"/>
              </a:rPr>
              <a:t>//</a:t>
            </a:r>
            <a:r>
              <a:rPr lang="zh-CN" altLang="en-US" sz="1600" dirty="0">
                <a:latin typeface="Consolas" panose="020B0609020204030204" pitchFamily="49" charset="0"/>
              </a:rPr>
              <a:t>将删除元素</a:t>
            </a:r>
            <a:r>
              <a:rPr lang="en-US" altLang="zh-CN" sz="1600" dirty="0">
                <a:latin typeface="Consolas" panose="020B0609020204030204" pitchFamily="49" charset="0"/>
              </a:rPr>
              <a:t>6</a:t>
            </a:r>
            <a:r>
              <a:rPr lang="zh-CN" altLang="en-US" sz="1600" dirty="0">
                <a:latin typeface="Consolas" panose="020B0609020204030204" pitchFamily="49" charset="0"/>
              </a:rPr>
              <a:t>后的</a:t>
            </a:r>
            <a:r>
              <a:rPr lang="en-US" altLang="zh-CN" sz="1600" dirty="0">
                <a:latin typeface="Consolas" panose="020B0609020204030204" pitchFamily="49" charset="0"/>
              </a:rPr>
              <a:t>ivector2</a:t>
            </a:r>
            <a:r>
              <a:rPr lang="zh-CN" altLang="en-US" sz="1600" dirty="0">
                <a:latin typeface="Consolas" panose="020B0609020204030204" pitchFamily="49" charset="0"/>
              </a:rPr>
              <a:t>序列置于另一个容器</a:t>
            </a:r>
            <a:r>
              <a:rPr lang="en-US" altLang="zh-CN" sz="1600" dirty="0">
                <a:latin typeface="Consolas" panose="020B0609020204030204" pitchFamily="49" charset="0"/>
              </a:rPr>
              <a:t>ivector4</a:t>
            </a:r>
            <a:r>
              <a:rPr lang="zh-CN" altLang="en-US" sz="1600" dirty="0">
                <a:latin typeface="Consolas" panose="020B0609020204030204" pitchFamily="49" charset="0"/>
              </a:rPr>
              <a:t>之中</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vector&lt;int&gt; ivector4;</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solidFill>
                  <a:srgbClr val="C00000"/>
                </a:solidFill>
                <a:latin typeface="Consolas" panose="020B0609020204030204" pitchFamily="49" charset="0"/>
              </a:rPr>
              <a:t>remove_copy</a:t>
            </a:r>
            <a:r>
              <a:rPr lang="en-US" altLang="zh-CN" sz="1600" dirty="0">
                <a:latin typeface="Consolas" panose="020B0609020204030204" pitchFamily="49" charset="0"/>
              </a:rPr>
              <a:t>(ivector2.begin(), ivector2.end(), </a:t>
            </a:r>
            <a:r>
              <a:rPr lang="en-US" altLang="zh-CN" sz="1600" dirty="0" err="1">
                <a:latin typeface="Consolas" panose="020B0609020204030204" pitchFamily="49" charset="0"/>
              </a:rPr>
              <a:t>back_inserter</a:t>
            </a:r>
            <a:r>
              <a:rPr lang="en-US" altLang="zh-CN" sz="1600" dirty="0">
                <a:latin typeface="Consolas" panose="020B0609020204030204" pitchFamily="49" charset="0"/>
              </a:rPr>
              <a:t>(ivector4), 6);</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copy(ivector4.begin(), ivector4.end(),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删除小于</a:t>
            </a:r>
            <a:r>
              <a:rPr lang="en-US" altLang="zh-CN" sz="1600" dirty="0">
                <a:latin typeface="Consolas" panose="020B0609020204030204" pitchFamily="49" charset="0"/>
              </a:rPr>
              <a:t>6</a:t>
            </a:r>
            <a:r>
              <a:rPr lang="zh-CN" altLang="en-US" sz="1600" dirty="0">
                <a:latin typeface="Consolas" panose="020B0609020204030204" pitchFamily="49" charset="0"/>
              </a:rPr>
              <a:t>的元素</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latin typeface="Consolas" panose="020B0609020204030204" pitchFamily="49" charset="0"/>
              </a:rPr>
              <a:t>ivector2.erase(</a:t>
            </a:r>
            <a:r>
              <a:rPr lang="en-US" altLang="zh-CN" sz="1600" dirty="0" err="1">
                <a:solidFill>
                  <a:srgbClr val="C00000"/>
                </a:solidFill>
                <a:latin typeface="Consolas" panose="020B0609020204030204" pitchFamily="49" charset="0"/>
              </a:rPr>
              <a:t>remove_if</a:t>
            </a:r>
            <a:r>
              <a:rPr lang="en-US" altLang="zh-CN" sz="1600" dirty="0">
                <a:latin typeface="Consolas" panose="020B0609020204030204" pitchFamily="49" charset="0"/>
              </a:rPr>
              <a:t>(ivector2.begin(), ivector2.end(), bind2nd(less&lt;int&gt;(), 6)), ivector2.end());</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copy(ivector2.begin(), ivector2.end(),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将所有的元素值</a:t>
            </a:r>
            <a:r>
              <a:rPr lang="en-US" altLang="zh-CN" sz="1600" dirty="0">
                <a:latin typeface="Consolas" panose="020B0609020204030204" pitchFamily="49" charset="0"/>
              </a:rPr>
              <a:t>6</a:t>
            </a:r>
            <a:r>
              <a:rPr lang="zh-CN" altLang="en-US" sz="1600" dirty="0">
                <a:latin typeface="Consolas" panose="020B0609020204030204" pitchFamily="49" charset="0"/>
              </a:rPr>
              <a:t>，改为元素值</a:t>
            </a:r>
            <a:r>
              <a:rPr lang="en-US" altLang="zh-CN" sz="1600" dirty="0">
                <a:latin typeface="Consolas" panose="020B0609020204030204" pitchFamily="49" charset="0"/>
              </a:rPr>
              <a:t>3</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a:solidFill>
                  <a:srgbClr val="C00000"/>
                </a:solidFill>
                <a:latin typeface="Consolas" panose="020B0609020204030204" pitchFamily="49" charset="0"/>
              </a:rPr>
              <a:t>replace</a:t>
            </a:r>
            <a:r>
              <a:rPr lang="en-US" altLang="zh-CN" sz="1600" dirty="0">
                <a:latin typeface="Consolas" panose="020B0609020204030204" pitchFamily="49" charset="0"/>
              </a:rPr>
              <a:t>(ivector2.begin(), ivector2.end(), 6, 3);</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copy(ivector2.begin(), ivector2.end(),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逆向重排每一个元素</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a:solidFill>
                  <a:srgbClr val="C00000"/>
                </a:solidFill>
                <a:latin typeface="Consolas" panose="020B0609020204030204" pitchFamily="49" charset="0"/>
              </a:rPr>
              <a:t>reverse</a:t>
            </a:r>
            <a:r>
              <a:rPr lang="en-US" altLang="zh-CN" sz="1600" dirty="0">
                <a:latin typeface="Consolas" panose="020B0609020204030204" pitchFamily="49" charset="0"/>
              </a:rPr>
              <a:t>(ivector2.begin(), ivector2.end());</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copy(ivector2.begin(), ivector2.end(),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zh-CN" altLang="en-US" sz="1600" dirty="0">
                <a:latin typeface="Consolas" panose="020B0609020204030204" pitchFamily="49" charset="0"/>
              </a:rPr>
              <a:t>旋转（互换元素）</a:t>
            </a:r>
            <a:r>
              <a:rPr lang="en-US" altLang="zh-CN" sz="1600" dirty="0">
                <a:latin typeface="Consolas" panose="020B0609020204030204" pitchFamily="49" charset="0"/>
              </a:rPr>
              <a:t>[first, middle),  </a:t>
            </a:r>
            <a:r>
              <a:rPr lang="zh-CN" altLang="en-US" sz="1600" dirty="0">
                <a:latin typeface="Consolas" panose="020B0609020204030204" pitchFamily="49" charset="0"/>
              </a:rPr>
              <a:t>和</a:t>
            </a:r>
            <a:r>
              <a:rPr lang="en-US" altLang="zh-CN" sz="1600" dirty="0">
                <a:latin typeface="Consolas" panose="020B0609020204030204" pitchFamily="49" charset="0"/>
              </a:rPr>
              <a:t>[middle, end)</a:t>
            </a:r>
            <a:r>
              <a:rPr lang="zh-CN" altLang="en-US" sz="1600" dirty="0">
                <a:latin typeface="Consolas" panose="020B0609020204030204" pitchFamily="49" charset="0"/>
              </a:rPr>
              <a:t>，结果直接输出</a:t>
            </a:r>
          </a:p>
          <a:p>
            <a:pPr eaLnBrk="1" hangingPunct="1">
              <a:lnSpc>
                <a:spcPct val="80000"/>
              </a:lnSpc>
              <a:buFont typeface="Georgia" panose="02040502050405020303" pitchFamily="18" charset="0"/>
              <a:buNone/>
            </a:pPr>
            <a:r>
              <a:rPr lang="zh-CN" altLang="en-US" sz="1600" dirty="0">
                <a:latin typeface="Consolas" panose="020B0609020204030204" pitchFamily="49" charset="0"/>
              </a:rPr>
              <a:t>	</a:t>
            </a:r>
            <a:r>
              <a:rPr lang="en-US" altLang="zh-CN" sz="1600" dirty="0" err="1">
                <a:solidFill>
                  <a:srgbClr val="C00000"/>
                </a:solidFill>
                <a:latin typeface="Consolas" panose="020B0609020204030204" pitchFamily="49" charset="0"/>
              </a:rPr>
              <a:t>rotate_copy</a:t>
            </a:r>
            <a:r>
              <a:rPr lang="en-US" altLang="zh-CN" sz="1600" dirty="0">
                <a:latin typeface="Consolas" panose="020B0609020204030204" pitchFamily="49" charset="0"/>
              </a:rPr>
              <a:t>(ivector2.begin(), ivector2.begin() + 3, ivector2.end(), output);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a:t>
            </a:r>
            <a:r>
              <a:rPr lang="en-US" altLang="zh-CN" sz="1600" dirty="0" err="1">
                <a:latin typeface="Consolas" panose="020B0609020204030204" pitchFamily="49" charset="0"/>
              </a:rPr>
              <a:t>cout</a:t>
            </a:r>
            <a:r>
              <a:rPr lang="en-US" altLang="zh-CN" sz="1600" dirty="0">
                <a:latin typeface="Consolas" panose="020B0609020204030204" pitchFamily="49" charset="0"/>
              </a:rPr>
              <a:t> &lt;&lt; </a:t>
            </a:r>
            <a:r>
              <a:rPr lang="en-US" altLang="zh-CN" sz="1600" dirty="0" err="1">
                <a:latin typeface="Consolas" panose="020B0609020204030204" pitchFamily="49" charset="0"/>
              </a:rPr>
              <a:t>endl</a:t>
            </a:r>
            <a:r>
              <a:rPr lang="en-US" altLang="zh-CN" sz="16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	return 0;</a:t>
            </a:r>
          </a:p>
          <a:p>
            <a:pPr eaLnBrk="1" hangingPunct="1">
              <a:lnSpc>
                <a:spcPct val="80000"/>
              </a:lnSpc>
              <a:buFont typeface="Georgia" panose="02040502050405020303" pitchFamily="18" charset="0"/>
              <a:buNone/>
            </a:pPr>
            <a:r>
              <a:rPr lang="en-US" altLang="zh-CN" sz="1600" dirty="0">
                <a:latin typeface="Consolas" panose="020B0609020204030204" pitchFamily="49" charset="0"/>
              </a:rPr>
              <a:t>}</a:t>
            </a:r>
          </a:p>
        </p:txBody>
      </p:sp>
      <p:sp>
        <p:nvSpPr>
          <p:cNvPr id="91139" name="灯片编号占位符 3">
            <a:extLst>
              <a:ext uri="{FF2B5EF4-FFF2-40B4-BE49-F238E27FC236}">
                <a16:creationId xmlns:a16="http://schemas.microsoft.com/office/drawing/2014/main" id="{81E9F324-5F92-F42C-95A7-53C6707F6F9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227D5BF-1E70-4838-9321-1D719921962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860A4C3-BB53-F79F-DDFF-ABA82A0B6465}"/>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10.7.3 </a:t>
            </a:r>
            <a:r>
              <a:rPr kumimoji="0" lang="zh-CN" altLang="en-US" sz="2800" dirty="0">
                <a:solidFill>
                  <a:schemeClr val="bg1"/>
                </a:solidFill>
                <a:latin typeface="+mj-lt"/>
                <a:ea typeface="+mj-ea"/>
                <a:cs typeface="+mj-cs"/>
              </a:rPr>
              <a:t>可变序列算法</a:t>
            </a:r>
          </a:p>
        </p:txBody>
      </p:sp>
      <p:sp>
        <p:nvSpPr>
          <p:cNvPr id="91141" name="标题 1">
            <a:extLst>
              <a:ext uri="{FF2B5EF4-FFF2-40B4-BE49-F238E27FC236}">
                <a16:creationId xmlns:a16="http://schemas.microsoft.com/office/drawing/2014/main" id="{7F204CFC-C025-A10A-C274-F3860BC62497}"/>
              </a:ext>
            </a:extLst>
          </p:cNvPr>
          <p:cNvSpPr>
            <a:spLocks noGrp="1"/>
          </p:cNvSpPr>
          <p:nvPr>
            <p:ph type="title"/>
          </p:nvPr>
        </p:nvSpPr>
        <p:spPr>
          <a:xfrm>
            <a:off x="5357813" y="5500688"/>
            <a:ext cx="3357562" cy="1066800"/>
          </a:xfrm>
          <a:solidFill>
            <a:schemeClr val="bg1"/>
          </a:solidFill>
        </p:spPr>
        <p:txBody>
          <a:bodyPr/>
          <a:lstStyle/>
          <a:p>
            <a:pPr eaLnBrk="1" hangingPunct="1"/>
            <a:r>
              <a:rPr lang="zh-CN" altLang="en-US"/>
              <a:t>例</a:t>
            </a:r>
            <a:r>
              <a:rPr lang="en-US" altLang="zh-CN"/>
              <a:t>10-21</a:t>
            </a:r>
            <a:r>
              <a:rPr lang="zh-CN" altLang="en-US"/>
              <a:t>（续）</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标题 1">
            <a:extLst>
              <a:ext uri="{FF2B5EF4-FFF2-40B4-BE49-F238E27FC236}">
                <a16:creationId xmlns:a16="http://schemas.microsoft.com/office/drawing/2014/main" id="{12EB2FD6-0202-295C-17C2-90E5AEBAB15B}"/>
              </a:ext>
            </a:extLst>
          </p:cNvPr>
          <p:cNvSpPr>
            <a:spLocks noGrp="1"/>
          </p:cNvSpPr>
          <p:nvPr>
            <p:ph type="title"/>
          </p:nvPr>
        </p:nvSpPr>
        <p:spPr/>
        <p:txBody>
          <a:bodyPr/>
          <a:lstStyle/>
          <a:p>
            <a:pPr eaLnBrk="1" hangingPunct="1"/>
            <a:r>
              <a:rPr lang="zh-CN" altLang="en-US"/>
              <a:t>例</a:t>
            </a:r>
            <a:r>
              <a:rPr lang="en-US" altLang="zh-CN"/>
              <a:t>10-21</a:t>
            </a:r>
            <a:r>
              <a:rPr lang="zh-CN" altLang="en-US"/>
              <a:t>（续）</a:t>
            </a:r>
          </a:p>
        </p:txBody>
      </p:sp>
      <p:sp>
        <p:nvSpPr>
          <p:cNvPr id="3" name="内容占位符 2">
            <a:extLst>
              <a:ext uri="{FF2B5EF4-FFF2-40B4-BE49-F238E27FC236}">
                <a16:creationId xmlns:a16="http://schemas.microsoft.com/office/drawing/2014/main" id="{D13FAF7C-A57A-6F57-9B7B-7F5F9B84F852}"/>
              </a:ext>
            </a:extLst>
          </p:cNvPr>
          <p:cNvSpPr>
            <a:spLocks noGrp="1"/>
          </p:cNvSpPr>
          <p:nvPr>
            <p:ph idx="1"/>
          </p:nvPr>
        </p:nvSpPr>
        <p:spPr>
          <a:solidFill>
            <a:schemeClr val="accent6">
              <a:lumMod val="20000"/>
              <a:lumOff val="80000"/>
            </a:schemeClr>
          </a:solidFill>
        </p:spPr>
        <p:txBody>
          <a:bodyPr>
            <a:normAutofit/>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运行结果：</a:t>
            </a:r>
            <a:endParaRPr lang="en-US" altLang="zh-CN"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-1 -1</a:t>
            </a:r>
          </a:p>
          <a:p>
            <a:pPr marL="365760" indent="-256032" eaLnBrk="1" fontAlgn="auto" hangingPunct="1">
              <a:spcAft>
                <a:spcPts val="0"/>
              </a:spcAft>
              <a:buClr>
                <a:schemeClr val="accent3"/>
              </a:buClr>
              <a:buFont typeface="Georgia"/>
              <a:buNone/>
              <a:defRPr/>
            </a:pPr>
            <a:r>
              <a:rPr lang="en-US" altLang="zh-CN" dirty="0">
                <a:latin typeface="Consolas" pitchFamily="49" charset="0"/>
              </a:rPr>
              <a:t>2 4</a:t>
            </a:r>
          </a:p>
          <a:p>
            <a:pPr marL="365760" indent="-256032" eaLnBrk="1" fontAlgn="auto" hangingPunct="1">
              <a:spcAft>
                <a:spcPts val="0"/>
              </a:spcAft>
              <a:buClr>
                <a:schemeClr val="accent3"/>
              </a:buClr>
              <a:buFont typeface="Georgia"/>
              <a:buNone/>
              <a:defRPr/>
            </a:pPr>
            <a:r>
              <a:rPr lang="en-US" altLang="zh-CN" dirty="0">
                <a:latin typeface="Consolas" pitchFamily="49" charset="0"/>
              </a:rPr>
              <a:t>0 1 2 3 4 5 7 8</a:t>
            </a:r>
          </a:p>
          <a:p>
            <a:pPr marL="365760" indent="-256032" eaLnBrk="1" fontAlgn="auto" hangingPunct="1">
              <a:spcAft>
                <a:spcPts val="0"/>
              </a:spcAft>
              <a:buClr>
                <a:schemeClr val="accent3"/>
              </a:buClr>
              <a:buFont typeface="Georgia"/>
              <a:buNone/>
              <a:defRPr/>
            </a:pPr>
            <a:r>
              <a:rPr lang="en-US" altLang="zh-CN" dirty="0">
                <a:latin typeface="Consolas" pitchFamily="49" charset="0"/>
              </a:rPr>
              <a:t>6 6 6 7 8</a:t>
            </a:r>
          </a:p>
          <a:p>
            <a:pPr marL="365760" indent="-256032" eaLnBrk="1" fontAlgn="auto" hangingPunct="1">
              <a:spcAft>
                <a:spcPts val="0"/>
              </a:spcAft>
              <a:buClr>
                <a:schemeClr val="accent3"/>
              </a:buClr>
              <a:buFont typeface="Georgia"/>
              <a:buNone/>
              <a:defRPr/>
            </a:pPr>
            <a:r>
              <a:rPr lang="en-US" altLang="zh-CN" dirty="0">
                <a:latin typeface="Consolas" pitchFamily="49" charset="0"/>
              </a:rPr>
              <a:t>3 3 3 7 8</a:t>
            </a:r>
          </a:p>
          <a:p>
            <a:pPr marL="365760" indent="-256032" eaLnBrk="1" fontAlgn="auto" hangingPunct="1">
              <a:spcAft>
                <a:spcPts val="0"/>
              </a:spcAft>
              <a:buClr>
                <a:schemeClr val="accent3"/>
              </a:buClr>
              <a:buFont typeface="Georgia"/>
              <a:buNone/>
              <a:defRPr/>
            </a:pPr>
            <a:r>
              <a:rPr lang="en-US" altLang="zh-CN" dirty="0">
                <a:latin typeface="Consolas" pitchFamily="49" charset="0"/>
              </a:rPr>
              <a:t>8 7 3 3 3</a:t>
            </a:r>
          </a:p>
          <a:p>
            <a:pPr marL="365760" indent="-256032" eaLnBrk="1" fontAlgn="auto" hangingPunct="1">
              <a:spcAft>
                <a:spcPts val="0"/>
              </a:spcAft>
              <a:buClr>
                <a:schemeClr val="accent3"/>
              </a:buClr>
              <a:buFont typeface="Georgia"/>
              <a:buNone/>
              <a:defRPr/>
            </a:pPr>
            <a:r>
              <a:rPr lang="en-US" altLang="zh-CN" dirty="0">
                <a:latin typeface="Consolas" pitchFamily="49" charset="0"/>
              </a:rPr>
              <a:t>3 3 8 7 3</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92164" name="灯片编号占位符 3">
            <a:extLst>
              <a:ext uri="{FF2B5EF4-FFF2-40B4-BE49-F238E27FC236}">
                <a16:creationId xmlns:a16="http://schemas.microsoft.com/office/drawing/2014/main" id="{E353A82A-8A04-C4CB-B282-40E315737BC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84D311A-2D54-42FD-9A40-F7786E024CA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41FAB70-0561-50F4-5849-265A83F3A739}"/>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10.7.3 </a:t>
            </a:r>
            <a:r>
              <a:rPr kumimoji="0" lang="zh-CN" altLang="en-US" sz="2800" dirty="0">
                <a:solidFill>
                  <a:schemeClr val="bg1"/>
                </a:solidFill>
                <a:latin typeface="+mj-lt"/>
                <a:ea typeface="+mj-ea"/>
                <a:cs typeface="+mj-cs"/>
              </a:rPr>
              <a:t>可变序列算法</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标题 1">
            <a:extLst>
              <a:ext uri="{FF2B5EF4-FFF2-40B4-BE49-F238E27FC236}">
                <a16:creationId xmlns:a16="http://schemas.microsoft.com/office/drawing/2014/main" id="{51859440-5A55-61AA-16A5-CC0D8BD6DB05}"/>
              </a:ext>
            </a:extLst>
          </p:cNvPr>
          <p:cNvSpPr>
            <a:spLocks noGrp="1"/>
          </p:cNvSpPr>
          <p:nvPr>
            <p:ph type="title"/>
          </p:nvPr>
        </p:nvSpPr>
        <p:spPr/>
        <p:txBody>
          <a:bodyPr/>
          <a:lstStyle/>
          <a:p>
            <a:pPr eaLnBrk="1" hangingPunct="1"/>
            <a:r>
              <a:rPr lang="en-US" altLang="zh-CN"/>
              <a:t>10.7.4</a:t>
            </a:r>
            <a:r>
              <a:rPr lang="zh-CN" altLang="en-US"/>
              <a:t>排序和搜索算法</a:t>
            </a:r>
          </a:p>
        </p:txBody>
      </p:sp>
      <p:sp>
        <p:nvSpPr>
          <p:cNvPr id="3" name="内容占位符 2">
            <a:extLst>
              <a:ext uri="{FF2B5EF4-FFF2-40B4-BE49-F238E27FC236}">
                <a16:creationId xmlns:a16="http://schemas.microsoft.com/office/drawing/2014/main" id="{449FB5B7-F1D1-3186-75ED-86D88FD773CA}"/>
              </a:ext>
            </a:extLst>
          </p:cNvPr>
          <p:cNvSpPr>
            <a:spLocks noGrp="1"/>
          </p:cNvSpPr>
          <p:nvPr>
            <p:ph idx="1"/>
          </p:nvPr>
        </p:nvSpPr>
        <p:spPr>
          <a:xfrm>
            <a:off x="214313" y="1785938"/>
            <a:ext cx="8643937" cy="4787900"/>
          </a:xfrm>
        </p:spPr>
        <p:txBody>
          <a:bodyPr>
            <a:normAutofit fontScale="92500"/>
          </a:bodyPr>
          <a:lstStyle/>
          <a:p>
            <a:pPr marL="365760" indent="-256032" eaLnBrk="1" fontAlgn="auto" hangingPunct="1">
              <a:spcAft>
                <a:spcPts val="0"/>
              </a:spcAft>
              <a:buClr>
                <a:schemeClr val="accent3"/>
              </a:buClr>
              <a:buFont typeface="Georgia"/>
              <a:buChar char="•"/>
              <a:defRPr/>
            </a:pPr>
            <a:r>
              <a:rPr lang="zh-CN" altLang="en-US" dirty="0">
                <a:latin typeface="Consolas" pitchFamily="49" charset="0"/>
              </a:rPr>
              <a:t>排序和搜索算法</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对序列进行排序</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对两有序序列进行合并</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对有序序列进行搜索</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有序序列的集合操作</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堆算法</a:t>
            </a:r>
            <a:endParaRPr lang="en-US" altLang="zh-CN"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例：</a:t>
            </a:r>
            <a:endParaRPr lang="en-US" altLang="zh-CN" dirty="0">
              <a:latin typeface="Consolas" pitchFamily="49" charset="0"/>
            </a:endParaRPr>
          </a:p>
          <a:p>
            <a:pPr marL="658368" lvl="1" indent="-246888" eaLnBrk="1" fontAlgn="auto" hangingPunct="1">
              <a:spcAft>
                <a:spcPts val="0"/>
              </a:spcAft>
              <a:buFontTx/>
              <a:buNone/>
              <a:defRPr/>
            </a:pPr>
            <a:r>
              <a:rPr lang="en-US" altLang="zh-CN" sz="2000" dirty="0">
                <a:latin typeface="Consolas" pitchFamily="49" charset="0"/>
              </a:rPr>
              <a:t>template &lt;class </a:t>
            </a:r>
            <a:r>
              <a:rPr lang="en-US" altLang="zh-CN" sz="2000" dirty="0" err="1">
                <a:latin typeface="Consolas" pitchFamily="49" charset="0"/>
              </a:rPr>
              <a:t>RandomAccessIterator</a:t>
            </a:r>
            <a:r>
              <a:rPr lang="en-US" altLang="zh-CN" sz="2000" dirty="0">
                <a:latin typeface="Consolas" pitchFamily="49" charset="0"/>
              </a:rPr>
              <a:t> , class UnaryPredicate&gt;</a:t>
            </a:r>
          </a:p>
          <a:p>
            <a:pPr marL="658368" lvl="1" indent="-246888" eaLnBrk="1" fontAlgn="auto" hangingPunct="1">
              <a:spcAft>
                <a:spcPts val="0"/>
              </a:spcAft>
              <a:buFontTx/>
              <a:buNone/>
              <a:defRPr/>
            </a:pPr>
            <a:r>
              <a:rPr lang="en-US" altLang="zh-CN" sz="2000" dirty="0">
                <a:latin typeface="Consolas" pitchFamily="49" charset="0"/>
              </a:rPr>
              <a:t>void sort(</a:t>
            </a:r>
            <a:r>
              <a:rPr lang="en-US" altLang="zh-CN" sz="2000" dirty="0" err="1">
                <a:latin typeface="Consolas" pitchFamily="49" charset="0"/>
              </a:rPr>
              <a:t>RandomAccessIterator</a:t>
            </a:r>
            <a:r>
              <a:rPr lang="en-US" altLang="zh-CN" sz="2000" dirty="0">
                <a:latin typeface="Consolas" pitchFamily="49" charset="0"/>
              </a:rPr>
              <a:t> first, </a:t>
            </a:r>
            <a:r>
              <a:rPr lang="en-US" altLang="zh-CN" sz="2000" dirty="0" err="1">
                <a:latin typeface="Consolas" pitchFamily="49" charset="0"/>
              </a:rPr>
              <a:t>RandomAccessIterator</a:t>
            </a:r>
            <a:r>
              <a:rPr lang="en-US" altLang="zh-CN" sz="2000" dirty="0">
                <a:latin typeface="Consolas" pitchFamily="49" charset="0"/>
              </a:rPr>
              <a:t> last, UnaryPredicate comp);</a:t>
            </a:r>
          </a:p>
          <a:p>
            <a:pPr marL="449263" lvl="1" indent="0" eaLnBrk="1" fontAlgn="auto" hangingPunct="1">
              <a:spcAft>
                <a:spcPts val="0"/>
              </a:spcAft>
              <a:buFontTx/>
              <a:buNone/>
              <a:defRPr/>
            </a:pPr>
            <a:r>
              <a:rPr lang="zh-CN" altLang="en-US" dirty="0">
                <a:latin typeface="Consolas" pitchFamily="49" charset="0"/>
              </a:rPr>
              <a:t>以函数对象</a:t>
            </a:r>
            <a:r>
              <a:rPr lang="en-US" altLang="zh-CN" dirty="0">
                <a:latin typeface="Consolas" pitchFamily="49" charset="0"/>
              </a:rPr>
              <a:t>comp</a:t>
            </a:r>
            <a:r>
              <a:rPr lang="zh-CN" altLang="en-US" dirty="0">
                <a:latin typeface="Consolas" pitchFamily="49" charset="0"/>
              </a:rPr>
              <a:t>为“</a:t>
            </a:r>
            <a:r>
              <a:rPr lang="en-US" altLang="zh-CN" dirty="0">
                <a:latin typeface="Consolas" pitchFamily="49" charset="0"/>
              </a:rPr>
              <a:t>&lt;</a:t>
            </a:r>
            <a:r>
              <a:rPr lang="zh-CN" altLang="en-US" dirty="0">
                <a:latin typeface="Consolas" pitchFamily="49" charset="0"/>
              </a:rPr>
              <a:t>”，对 </a:t>
            </a:r>
            <a:r>
              <a:rPr lang="en-US" altLang="zh-CN" dirty="0">
                <a:latin typeface="Consolas" pitchFamily="49" charset="0"/>
              </a:rPr>
              <a:t>[first, last)</a:t>
            </a:r>
            <a:r>
              <a:rPr lang="zh-CN" altLang="en-US" dirty="0">
                <a:latin typeface="Consolas" pitchFamily="49" charset="0"/>
              </a:rPr>
              <a:t>区间内的数据进行排序</a:t>
            </a:r>
            <a:endParaRPr lang="en-US" altLang="zh-CN" dirty="0">
              <a:latin typeface="Consolas" pitchFamily="49" charset="0"/>
            </a:endParaRPr>
          </a:p>
        </p:txBody>
      </p:sp>
      <p:sp>
        <p:nvSpPr>
          <p:cNvPr id="93188" name="灯片编号占位符 3">
            <a:extLst>
              <a:ext uri="{FF2B5EF4-FFF2-40B4-BE49-F238E27FC236}">
                <a16:creationId xmlns:a16="http://schemas.microsoft.com/office/drawing/2014/main" id="{7D6ADE2E-1E33-91AB-D81F-C9D5BB027D2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3CFD334-E55D-4031-8828-22320926D94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FC014B7-F551-047C-EE27-0C1E5A241FB5}"/>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6C1EE0C2-5B03-0D16-F2E3-02D93887469D}"/>
              </a:ext>
            </a:extLst>
          </p:cNvPr>
          <p:cNvSpPr>
            <a:spLocks noGrp="1"/>
          </p:cNvSpPr>
          <p:nvPr>
            <p:ph type="title"/>
          </p:nvPr>
        </p:nvSpPr>
        <p:spPr/>
        <p:txBody>
          <a:bodyPr/>
          <a:lstStyle/>
          <a:p>
            <a:pPr eaLnBrk="1" hangingPunct="1"/>
            <a:r>
              <a:rPr lang="zh-CN" altLang="en-US"/>
              <a:t>例</a:t>
            </a:r>
            <a:r>
              <a:rPr lang="en-US" altLang="zh-CN"/>
              <a:t>10-22 </a:t>
            </a:r>
            <a:r>
              <a:rPr lang="zh-CN" altLang="en-US"/>
              <a:t>排序与搜索算法示例</a:t>
            </a:r>
          </a:p>
        </p:txBody>
      </p:sp>
      <p:sp>
        <p:nvSpPr>
          <p:cNvPr id="94211" name="内容占位符 2">
            <a:extLst>
              <a:ext uri="{FF2B5EF4-FFF2-40B4-BE49-F238E27FC236}">
                <a16:creationId xmlns:a16="http://schemas.microsoft.com/office/drawing/2014/main" id="{E8AA0B0B-E663-D9A9-EB40-D75A5234000D}"/>
              </a:ext>
            </a:extLst>
          </p:cNvPr>
          <p:cNvSpPr>
            <a:spLocks noGrp="1"/>
          </p:cNvSpPr>
          <p:nvPr>
            <p:ph idx="1"/>
          </p:nvPr>
        </p:nvSpPr>
        <p:spPr>
          <a:xfrm>
            <a:off x="71438" y="1571625"/>
            <a:ext cx="9001125" cy="5072063"/>
          </a:xfrm>
          <a:noFill/>
        </p:spPr>
        <p:txBody>
          <a:bodyPr/>
          <a:lstStyle/>
          <a:p>
            <a:pPr eaLnBrk="1" hangingPunct="1">
              <a:lnSpc>
                <a:spcPct val="80000"/>
              </a:lnSpc>
              <a:buFont typeface="Georgia" panose="02040502050405020303" pitchFamily="18" charset="0"/>
              <a:buNone/>
            </a:pPr>
            <a:r>
              <a:rPr lang="en-US" altLang="zh-CN" sz="1700" dirty="0">
                <a:latin typeface="Consolas" panose="020B0609020204030204" pitchFamily="49" charset="0"/>
              </a:rPr>
              <a:t>// 10_22.cpp, </a:t>
            </a:r>
            <a:r>
              <a:rPr lang="zh-CN" altLang="en-US" sz="1700" dirty="0">
                <a:latin typeface="Consolas" panose="020B0609020204030204" pitchFamily="49" charset="0"/>
              </a:rPr>
              <a:t>头部分省略</a:t>
            </a:r>
            <a:r>
              <a:rPr lang="en-US" altLang="zh-CN" sz="17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int main()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int </a:t>
            </a:r>
            <a:r>
              <a:rPr lang="en-US" altLang="zh-CN" sz="1700" dirty="0" err="1">
                <a:latin typeface="Consolas" panose="020B0609020204030204" pitchFamily="49" charset="0"/>
              </a:rPr>
              <a:t>iarray</a:t>
            </a:r>
            <a:r>
              <a:rPr lang="en-US" altLang="zh-CN" sz="1700" dirty="0">
                <a:latin typeface="Consolas" panose="020B0609020204030204" pitchFamily="49" charset="0"/>
              </a:rPr>
              <a:t>[] = { 26, 17, 15, 22, 23, 33, 32, 40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vector&lt;int&gt; </a:t>
            </a:r>
            <a:r>
              <a:rPr lang="en-US" altLang="zh-CN" sz="1700" dirty="0" err="1">
                <a:latin typeface="Consolas" panose="020B0609020204030204" pitchFamily="49" charset="0"/>
              </a:rPr>
              <a:t>ivector</a:t>
            </a:r>
            <a:r>
              <a:rPr lang="en-US" altLang="zh-CN" sz="1700" dirty="0">
                <a:latin typeface="Consolas" panose="020B0609020204030204" pitchFamily="49" charset="0"/>
              </a:rPr>
              <a:t>(</a:t>
            </a:r>
            <a:r>
              <a:rPr lang="en-US" altLang="zh-CN" sz="1700" dirty="0" err="1">
                <a:latin typeface="Consolas" panose="020B0609020204030204" pitchFamily="49" charset="0"/>
              </a:rPr>
              <a:t>iarray</a:t>
            </a:r>
            <a:r>
              <a:rPr lang="en-US" altLang="zh-CN" sz="1700" dirty="0">
                <a:latin typeface="Consolas" panose="020B0609020204030204" pitchFamily="49" charset="0"/>
              </a:rPr>
              <a:t>, </a:t>
            </a:r>
            <a:r>
              <a:rPr lang="en-US" altLang="zh-CN" sz="1700" dirty="0" err="1">
                <a:latin typeface="Consolas" panose="020B0609020204030204" pitchFamily="49" charset="0"/>
              </a:rPr>
              <a:t>iarray</a:t>
            </a:r>
            <a:r>
              <a:rPr lang="en-US" altLang="zh-CN" sz="1700" dirty="0">
                <a:latin typeface="Consolas" panose="020B0609020204030204" pitchFamily="49" charset="0"/>
              </a:rPr>
              <a:t> + </a:t>
            </a:r>
            <a:r>
              <a:rPr lang="en-US" altLang="zh-CN" sz="1700" dirty="0" err="1">
                <a:latin typeface="Consolas" panose="020B0609020204030204" pitchFamily="49" charset="0"/>
              </a:rPr>
              <a:t>sizeof</a:t>
            </a:r>
            <a:r>
              <a:rPr lang="en-US" altLang="zh-CN" sz="1700" dirty="0">
                <a:latin typeface="Consolas" panose="020B0609020204030204" pitchFamily="49" charset="0"/>
              </a:rPr>
              <a:t>(</a:t>
            </a:r>
            <a:r>
              <a:rPr lang="en-US" altLang="zh-CN" sz="1700" dirty="0" err="1">
                <a:latin typeface="Consolas" panose="020B0609020204030204" pitchFamily="49" charset="0"/>
              </a:rPr>
              <a:t>iarray</a:t>
            </a:r>
            <a:r>
              <a:rPr lang="en-US" altLang="zh-CN" sz="1700" dirty="0">
                <a:latin typeface="Consolas" panose="020B0609020204030204" pitchFamily="49" charset="0"/>
              </a:rPr>
              <a:t>) / </a:t>
            </a:r>
            <a:r>
              <a:rPr lang="en-US" altLang="zh-CN" sz="1700" dirty="0" err="1">
                <a:latin typeface="Consolas" panose="020B0609020204030204" pitchFamily="49" charset="0"/>
              </a:rPr>
              <a:t>sizeof</a:t>
            </a:r>
            <a:r>
              <a:rPr lang="en-US" altLang="zh-CN" sz="1700" dirty="0">
                <a:latin typeface="Consolas" panose="020B0609020204030204" pitchFamily="49" charset="0"/>
              </a:rPr>
              <a:t>(int));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 </a:t>
            </a:r>
            <a:r>
              <a:rPr lang="zh-CN" altLang="en-US" sz="1700" dirty="0">
                <a:latin typeface="Consolas" panose="020B0609020204030204" pitchFamily="49" charset="0"/>
              </a:rPr>
              <a:t>查找并输出第一个最大值元素及其位置</a:t>
            </a:r>
          </a:p>
          <a:p>
            <a:pPr eaLnBrk="1" hangingPunct="1">
              <a:lnSpc>
                <a:spcPct val="80000"/>
              </a:lnSpc>
              <a:buFont typeface="Georgia" panose="02040502050405020303" pitchFamily="18" charset="0"/>
              <a:buNone/>
            </a:pPr>
            <a:r>
              <a:rPr lang="zh-CN" altLang="en-US" sz="1700" dirty="0">
                <a:latin typeface="Consolas" panose="020B0609020204030204" pitchFamily="49" charset="0"/>
              </a:rPr>
              <a:t>	</a:t>
            </a:r>
            <a:r>
              <a:rPr lang="en-US" altLang="zh-CN" sz="1700" dirty="0">
                <a:latin typeface="Consolas" panose="020B0609020204030204" pitchFamily="49" charset="0"/>
              </a:rPr>
              <a:t>vector&lt;int&gt;::iterator p = </a:t>
            </a:r>
            <a:r>
              <a:rPr lang="en-US" altLang="zh-CN" sz="1700" dirty="0" err="1">
                <a:solidFill>
                  <a:srgbClr val="C00000"/>
                </a:solidFill>
                <a:latin typeface="Consolas" panose="020B0609020204030204" pitchFamily="49" charset="0"/>
              </a:rPr>
              <a:t>max_element</a:t>
            </a:r>
            <a:r>
              <a:rPr lang="en-US" altLang="zh-CN" sz="1700" dirty="0">
                <a:latin typeface="Consolas" panose="020B0609020204030204" pitchFamily="49" charset="0"/>
              </a:rPr>
              <a:t>(</a:t>
            </a:r>
            <a:r>
              <a:rPr lang="en-US" altLang="zh-CN" sz="1700" dirty="0" err="1">
                <a:latin typeface="Consolas" panose="020B0609020204030204" pitchFamily="49" charset="0"/>
              </a:rPr>
              <a:t>ivector.begin</a:t>
            </a:r>
            <a:r>
              <a:rPr lang="en-US" altLang="zh-CN" sz="1700" dirty="0">
                <a:latin typeface="Consolas" panose="020B0609020204030204" pitchFamily="49" charset="0"/>
              </a:rPr>
              <a:t>(), </a:t>
            </a:r>
            <a:r>
              <a:rPr lang="en-US" altLang="zh-CN" sz="1700" dirty="0" err="1">
                <a:latin typeface="Consolas" panose="020B0609020204030204" pitchFamily="49" charset="0"/>
              </a:rPr>
              <a:t>ivector.end</a:t>
            </a:r>
            <a:r>
              <a:rPr lang="en-US" altLang="zh-CN" sz="17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int n = p  - </a:t>
            </a:r>
            <a:r>
              <a:rPr lang="en-US" altLang="zh-CN" sz="1700" dirty="0" err="1">
                <a:latin typeface="Consolas" panose="020B0609020204030204" pitchFamily="49" charset="0"/>
              </a:rPr>
              <a:t>ivector.begin</a:t>
            </a:r>
            <a:r>
              <a:rPr lang="en-US" altLang="zh-CN" sz="17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en-US" altLang="zh-CN" sz="1700" dirty="0" err="1">
                <a:latin typeface="Consolas" panose="020B0609020204030204" pitchFamily="49" charset="0"/>
              </a:rPr>
              <a:t>cout</a:t>
            </a:r>
            <a:r>
              <a:rPr lang="en-US" altLang="zh-CN" sz="1700" dirty="0">
                <a:latin typeface="Consolas" panose="020B0609020204030204" pitchFamily="49" charset="0"/>
              </a:rPr>
              <a:t> &lt;&lt; "max element: " &lt;&lt; *p &lt;&lt; " found at " &lt;&lt; n &lt;&lt; </a:t>
            </a:r>
            <a:r>
              <a:rPr lang="en-US" altLang="zh-CN" sz="1700" dirty="0" err="1">
                <a:latin typeface="Consolas" panose="020B0609020204030204" pitchFamily="49" charset="0"/>
              </a:rPr>
              <a:t>endl</a:t>
            </a:r>
            <a:r>
              <a:rPr lang="en-US" altLang="zh-CN" sz="1700" dirty="0">
                <a:latin typeface="Consolas" panose="020B0609020204030204" pitchFamily="49" charset="0"/>
              </a:rPr>
              <a:t>;</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endParaRPr lang="zh-CN" altLang="en-US" sz="1700" dirty="0">
              <a:latin typeface="Consolas" panose="020B0609020204030204" pitchFamily="49" charset="0"/>
            </a:endParaRPr>
          </a:p>
          <a:p>
            <a:pPr eaLnBrk="1" hangingPunct="1">
              <a:lnSpc>
                <a:spcPct val="80000"/>
              </a:lnSpc>
              <a:buFont typeface="Georgia" panose="02040502050405020303" pitchFamily="18" charset="0"/>
              <a:buNone/>
            </a:pPr>
            <a:r>
              <a:rPr lang="zh-CN" altLang="en-US" sz="1700" dirty="0">
                <a:latin typeface="Consolas" panose="020B0609020204030204" pitchFamily="49" charset="0"/>
              </a:rPr>
              <a:t>	</a:t>
            </a:r>
            <a:r>
              <a:rPr lang="en-US" altLang="zh-CN" sz="1700" dirty="0">
                <a:latin typeface="Consolas" panose="020B0609020204030204" pitchFamily="49" charset="0"/>
              </a:rPr>
              <a:t>vector&lt;int&gt; ivector1(5); //</a:t>
            </a:r>
            <a:r>
              <a:rPr lang="zh-CN" altLang="en-US" sz="1700" dirty="0">
                <a:latin typeface="Consolas" panose="020B0609020204030204" pitchFamily="49" charset="0"/>
              </a:rPr>
              <a:t>局部排序并复制到别处</a:t>
            </a:r>
            <a:endParaRPr lang="en-US" altLang="zh-CN" sz="17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en-US" altLang="zh-CN" sz="1700" dirty="0" err="1">
                <a:solidFill>
                  <a:srgbClr val="C00000"/>
                </a:solidFill>
                <a:latin typeface="Consolas" panose="020B0609020204030204" pitchFamily="49" charset="0"/>
              </a:rPr>
              <a:t>partial_sort_copy</a:t>
            </a:r>
            <a:r>
              <a:rPr lang="en-US" altLang="zh-CN" sz="1700" dirty="0">
                <a:latin typeface="Consolas" panose="020B0609020204030204" pitchFamily="49" charset="0"/>
              </a:rPr>
              <a:t>(</a:t>
            </a:r>
            <a:r>
              <a:rPr lang="en-US" altLang="zh-CN" sz="1700" dirty="0" err="1">
                <a:latin typeface="Consolas" panose="020B0609020204030204" pitchFamily="49" charset="0"/>
              </a:rPr>
              <a:t>ivector.begin</a:t>
            </a:r>
            <a:r>
              <a:rPr lang="en-US" altLang="zh-CN" sz="1700" dirty="0">
                <a:latin typeface="Consolas" panose="020B0609020204030204" pitchFamily="49" charset="0"/>
              </a:rPr>
              <a:t>(), </a:t>
            </a:r>
            <a:r>
              <a:rPr lang="en-US" altLang="zh-CN" sz="1700" dirty="0" err="1">
                <a:latin typeface="Consolas" panose="020B0609020204030204" pitchFamily="49" charset="0"/>
              </a:rPr>
              <a:t>ivector.end</a:t>
            </a:r>
            <a:r>
              <a:rPr lang="en-US" altLang="zh-CN" sz="1700" dirty="0">
                <a:latin typeface="Consolas" panose="020B0609020204030204" pitchFamily="49" charset="0"/>
              </a:rPr>
              <a:t>(), ivector1.begin(), ivector1.end());</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copy(ivector1.begin(),ivector1.end(),</a:t>
            </a:r>
            <a:r>
              <a:rPr lang="en-US" altLang="zh-CN" sz="1700" dirty="0" err="1">
                <a:latin typeface="Consolas" panose="020B0609020204030204" pitchFamily="49" charset="0"/>
              </a:rPr>
              <a:t>ostream_iterator</a:t>
            </a:r>
            <a:r>
              <a:rPr lang="en-US" altLang="zh-CN" sz="1700" dirty="0">
                <a:latin typeface="Consolas" panose="020B0609020204030204" pitchFamily="49" charset="0"/>
              </a:rPr>
              <a:t>&lt;int&gt;(</a:t>
            </a:r>
            <a:r>
              <a:rPr lang="en-US" altLang="zh-CN" sz="1700" dirty="0" err="1">
                <a:latin typeface="Consolas" panose="020B0609020204030204" pitchFamily="49" charset="0"/>
              </a:rPr>
              <a:t>cout</a:t>
            </a:r>
            <a:r>
              <a:rPr lang="en-US" altLang="zh-CN" sz="1700" dirty="0">
                <a:latin typeface="Consolas" panose="020B0609020204030204" pitchFamily="49" charset="0"/>
              </a:rPr>
              <a:t>, "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en-US" altLang="zh-CN" sz="1700" dirty="0" err="1">
                <a:latin typeface="Consolas" panose="020B0609020204030204" pitchFamily="49" charset="0"/>
              </a:rPr>
              <a:t>cout</a:t>
            </a:r>
            <a:r>
              <a:rPr lang="en-US" altLang="zh-CN" sz="1700" dirty="0">
                <a:latin typeface="Consolas" panose="020B0609020204030204" pitchFamily="49" charset="0"/>
              </a:rPr>
              <a:t> &lt;&lt; </a:t>
            </a:r>
            <a:r>
              <a:rPr lang="en-US" altLang="zh-CN" sz="1700" dirty="0" err="1">
                <a:latin typeface="Consolas" panose="020B0609020204030204" pitchFamily="49" charset="0"/>
              </a:rPr>
              <a:t>endl</a:t>
            </a:r>
            <a:r>
              <a:rPr lang="en-US" altLang="zh-CN" sz="1700" dirty="0">
                <a:latin typeface="Consolas" panose="020B0609020204030204" pitchFamily="49" charset="0"/>
              </a:rPr>
              <a:t>;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endParaRPr lang="zh-CN" altLang="en-US" sz="1700" dirty="0">
              <a:latin typeface="Consolas" panose="020B0609020204030204" pitchFamily="49" charset="0"/>
            </a:endParaRPr>
          </a:p>
          <a:p>
            <a:pPr eaLnBrk="1" hangingPunct="1">
              <a:lnSpc>
                <a:spcPct val="80000"/>
              </a:lnSpc>
              <a:buFont typeface="Georgia" panose="02040502050405020303" pitchFamily="18" charset="0"/>
              <a:buNone/>
            </a:pPr>
            <a:r>
              <a:rPr lang="zh-CN" altLang="en-US" sz="1700" dirty="0">
                <a:latin typeface="Consolas" panose="020B0609020204030204" pitchFamily="49" charset="0"/>
              </a:rPr>
              <a:t>	</a:t>
            </a:r>
            <a:r>
              <a:rPr lang="en-US" altLang="zh-CN" sz="1700" dirty="0">
                <a:solidFill>
                  <a:srgbClr val="C00000"/>
                </a:solidFill>
                <a:latin typeface="Consolas" panose="020B0609020204030204" pitchFamily="49" charset="0"/>
              </a:rPr>
              <a:t>sort</a:t>
            </a:r>
            <a:r>
              <a:rPr lang="en-US" altLang="zh-CN" sz="1700" dirty="0">
                <a:latin typeface="Consolas" panose="020B0609020204030204" pitchFamily="49" charset="0"/>
              </a:rPr>
              <a:t>(</a:t>
            </a:r>
            <a:r>
              <a:rPr lang="en-US" altLang="zh-CN" sz="1700" dirty="0" err="1">
                <a:latin typeface="Consolas" panose="020B0609020204030204" pitchFamily="49" charset="0"/>
              </a:rPr>
              <a:t>ivector.begin</a:t>
            </a:r>
            <a:r>
              <a:rPr lang="en-US" altLang="zh-CN" sz="1700" dirty="0">
                <a:latin typeface="Consolas" panose="020B0609020204030204" pitchFamily="49" charset="0"/>
              </a:rPr>
              <a:t>(), </a:t>
            </a:r>
            <a:r>
              <a:rPr lang="en-US" altLang="zh-CN" sz="1700" dirty="0" err="1">
                <a:latin typeface="Consolas" panose="020B0609020204030204" pitchFamily="49" charset="0"/>
              </a:rPr>
              <a:t>ivector.end</a:t>
            </a:r>
            <a:r>
              <a:rPr lang="en-US" altLang="zh-CN" sz="1700" dirty="0">
                <a:latin typeface="Consolas" panose="020B0609020204030204" pitchFamily="49" charset="0"/>
              </a:rPr>
              <a:t>()); //</a:t>
            </a:r>
            <a:r>
              <a:rPr lang="zh-CN" altLang="en-US" sz="1700" dirty="0">
                <a:latin typeface="Consolas" panose="020B0609020204030204" pitchFamily="49" charset="0"/>
              </a:rPr>
              <a:t>排序，缺省为递增。</a:t>
            </a:r>
            <a:endParaRPr lang="en-US" altLang="zh-CN" sz="1700" dirty="0">
              <a:latin typeface="Consolas" panose="020B0609020204030204" pitchFamily="49" charset="0"/>
            </a:endParaRPr>
          </a:p>
          <a:p>
            <a:pPr eaLnBrk="1" hangingPunct="1">
              <a:lnSpc>
                <a:spcPct val="80000"/>
              </a:lnSpc>
              <a:buFont typeface="Georgia" panose="02040502050405020303" pitchFamily="18" charset="0"/>
              <a:buNone/>
            </a:pPr>
            <a:r>
              <a:rPr lang="en-US" altLang="zh-CN" sz="1700" dirty="0">
                <a:latin typeface="Consolas" panose="020B0609020204030204" pitchFamily="49" charset="0"/>
              </a:rPr>
              <a:t>	copy(</a:t>
            </a:r>
            <a:r>
              <a:rPr lang="en-US" altLang="zh-CN" sz="1700" dirty="0" err="1">
                <a:latin typeface="Consolas" panose="020B0609020204030204" pitchFamily="49" charset="0"/>
              </a:rPr>
              <a:t>ivector.begin</a:t>
            </a:r>
            <a:r>
              <a:rPr lang="en-US" altLang="zh-CN" sz="1700" dirty="0">
                <a:latin typeface="Consolas" panose="020B0609020204030204" pitchFamily="49" charset="0"/>
              </a:rPr>
              <a:t>(), </a:t>
            </a:r>
            <a:r>
              <a:rPr lang="en-US" altLang="zh-CN" sz="1700" dirty="0" err="1">
                <a:latin typeface="Consolas" panose="020B0609020204030204" pitchFamily="49" charset="0"/>
              </a:rPr>
              <a:t>ivector.end</a:t>
            </a:r>
            <a:r>
              <a:rPr lang="en-US" altLang="zh-CN" sz="1700" dirty="0">
                <a:latin typeface="Consolas" panose="020B0609020204030204" pitchFamily="49" charset="0"/>
              </a:rPr>
              <a:t>(), </a:t>
            </a:r>
            <a:r>
              <a:rPr lang="en-US" altLang="zh-CN" sz="1700" dirty="0" err="1">
                <a:latin typeface="Consolas" panose="020B0609020204030204" pitchFamily="49" charset="0"/>
              </a:rPr>
              <a:t>ostream_iterator</a:t>
            </a:r>
            <a:r>
              <a:rPr lang="en-US" altLang="zh-CN" sz="1700" dirty="0">
                <a:latin typeface="Consolas" panose="020B0609020204030204" pitchFamily="49" charset="0"/>
              </a:rPr>
              <a:t>&lt;int&gt;(</a:t>
            </a:r>
            <a:r>
              <a:rPr lang="en-US" altLang="zh-CN" sz="1700" dirty="0" err="1">
                <a:latin typeface="Consolas" panose="020B0609020204030204" pitchFamily="49" charset="0"/>
              </a:rPr>
              <a:t>cout</a:t>
            </a:r>
            <a:r>
              <a:rPr lang="en-US" altLang="zh-CN" sz="1700" dirty="0">
                <a:latin typeface="Consolas" panose="020B0609020204030204" pitchFamily="49" charset="0"/>
              </a:rPr>
              <a:t>, " "));</a:t>
            </a:r>
          </a:p>
          <a:p>
            <a:pPr eaLnBrk="1" hangingPunct="1">
              <a:lnSpc>
                <a:spcPct val="80000"/>
              </a:lnSpc>
              <a:buFont typeface="Georgia" panose="02040502050405020303" pitchFamily="18" charset="0"/>
              <a:buNone/>
            </a:pPr>
            <a:r>
              <a:rPr lang="en-US" altLang="zh-CN" sz="1700" dirty="0">
                <a:latin typeface="Consolas" panose="020B0609020204030204" pitchFamily="49" charset="0"/>
              </a:rPr>
              <a:t>	</a:t>
            </a:r>
            <a:r>
              <a:rPr lang="en-US" altLang="zh-CN" sz="1700" dirty="0" err="1">
                <a:latin typeface="Consolas" panose="020B0609020204030204" pitchFamily="49" charset="0"/>
              </a:rPr>
              <a:t>cout</a:t>
            </a:r>
            <a:r>
              <a:rPr lang="en-US" altLang="zh-CN" sz="1700" dirty="0">
                <a:latin typeface="Consolas" panose="020B0609020204030204" pitchFamily="49" charset="0"/>
              </a:rPr>
              <a:t> &lt;&lt; </a:t>
            </a:r>
            <a:r>
              <a:rPr lang="en-US" altLang="zh-CN" sz="1700" dirty="0" err="1">
                <a:latin typeface="Consolas" panose="020B0609020204030204" pitchFamily="49" charset="0"/>
              </a:rPr>
              <a:t>endl</a:t>
            </a:r>
            <a:r>
              <a:rPr lang="en-US" altLang="zh-CN" sz="1700" dirty="0">
                <a:latin typeface="Consolas" panose="020B0609020204030204" pitchFamily="49" charset="0"/>
              </a:rPr>
              <a:t>; </a:t>
            </a:r>
          </a:p>
        </p:txBody>
      </p:sp>
      <p:sp>
        <p:nvSpPr>
          <p:cNvPr id="94212" name="灯片编号占位符 3">
            <a:extLst>
              <a:ext uri="{FF2B5EF4-FFF2-40B4-BE49-F238E27FC236}">
                <a16:creationId xmlns:a16="http://schemas.microsoft.com/office/drawing/2014/main" id="{3B68CC1F-7467-21E1-80CB-07989A88E6A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10B7DF9-8F53-41C3-B8B3-85CF597BBF5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A97694D-1684-5D54-3A4F-A5655FCA978C}"/>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10.7.4 </a:t>
            </a:r>
            <a:r>
              <a:rPr kumimoji="0" lang="zh-CN" altLang="en-US" sz="2800" dirty="0">
                <a:solidFill>
                  <a:schemeClr val="bg1"/>
                </a:solidFill>
                <a:latin typeface="+mj-lt"/>
                <a:ea typeface="+mj-ea"/>
                <a:cs typeface="+mj-cs"/>
              </a:rPr>
              <a:t>排序和搜索算法</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B9C9F13-00CF-9849-EE0A-916D0E596497}"/>
              </a:ext>
            </a:extLst>
          </p:cNvPr>
          <p:cNvSpPr>
            <a:spLocks noGrp="1"/>
          </p:cNvSpPr>
          <p:nvPr>
            <p:ph idx="1"/>
          </p:nvPr>
        </p:nvSpPr>
        <p:spPr>
          <a:xfrm>
            <a:off x="107950" y="636588"/>
            <a:ext cx="8928100" cy="6219825"/>
          </a:xfrm>
          <a:noFill/>
        </p:spPr>
        <p:txBody>
          <a:bodyPr>
            <a:normAutofit fontScale="40000" lnSpcReduction="20000"/>
          </a:bodyPr>
          <a:lstStyle/>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zh-CN" altLang="en-US" sz="4000" dirty="0">
                <a:latin typeface="Consolas" pitchFamily="49" charset="0"/>
              </a:rPr>
              <a:t>返回小于等于</a:t>
            </a:r>
            <a:r>
              <a:rPr lang="en-US" altLang="zh-CN" sz="4000" dirty="0">
                <a:latin typeface="Consolas" pitchFamily="49" charset="0"/>
              </a:rPr>
              <a:t>24</a:t>
            </a:r>
            <a:r>
              <a:rPr lang="zh-CN" altLang="en-US" sz="4000" dirty="0">
                <a:latin typeface="Consolas" pitchFamily="49" charset="0"/>
              </a:rPr>
              <a:t>和大于等于</a:t>
            </a:r>
            <a:r>
              <a:rPr lang="en-US" altLang="zh-CN" sz="4000" dirty="0">
                <a:latin typeface="Consolas" pitchFamily="49" charset="0"/>
              </a:rPr>
              <a:t>24</a:t>
            </a:r>
            <a:r>
              <a:rPr lang="zh-CN" altLang="en-US" sz="4000" dirty="0">
                <a:latin typeface="Consolas" pitchFamily="49" charset="0"/>
              </a:rPr>
              <a:t>的元素的位置</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a:latin typeface="Consolas" pitchFamily="49" charset="0"/>
              </a:rPr>
              <a:t>cout &lt;&lt; </a:t>
            </a:r>
            <a:r>
              <a:rPr lang="en-US" altLang="zh-CN" sz="4000" dirty="0">
                <a:solidFill>
                  <a:srgbClr val="C00000"/>
                </a:solidFill>
                <a:latin typeface="Consolas" pitchFamily="49" charset="0"/>
              </a:rPr>
              <a:t>*</a:t>
            </a:r>
            <a:r>
              <a:rPr lang="en-US" altLang="zh-CN" sz="4000" dirty="0" err="1">
                <a:solidFill>
                  <a:srgbClr val="C00000"/>
                </a:solidFill>
                <a:latin typeface="Consolas" pitchFamily="49" charset="0"/>
              </a:rPr>
              <a:t>lower_bound</a:t>
            </a:r>
            <a:r>
              <a:rPr lang="en-US" altLang="zh-CN" sz="4000" dirty="0">
                <a:latin typeface="Consolas" pitchFamily="49" charset="0"/>
              </a:rPr>
              <a:t>(</a:t>
            </a:r>
            <a:r>
              <a:rPr lang="en-US" altLang="zh-CN" sz="4000" dirty="0" err="1">
                <a:latin typeface="Consolas" pitchFamily="49" charset="0"/>
              </a:rPr>
              <a:t>ivector.begin</a:t>
            </a:r>
            <a:r>
              <a:rPr lang="en-US" altLang="zh-CN" sz="4000" dirty="0">
                <a:latin typeface="Consolas" pitchFamily="49" charset="0"/>
              </a:rPr>
              <a:t>(), </a:t>
            </a:r>
            <a:r>
              <a:rPr lang="en-US" altLang="zh-CN" sz="4000" dirty="0" err="1">
                <a:latin typeface="Consolas" pitchFamily="49" charset="0"/>
              </a:rPr>
              <a:t>ivector.end</a:t>
            </a:r>
            <a:r>
              <a:rPr lang="en-US" altLang="zh-CN" sz="4000" dirty="0">
                <a:latin typeface="Consolas" pitchFamily="49" charset="0"/>
              </a:rPr>
              <a:t>(), 24) &lt;&lt; endl;</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cout &lt;&lt; </a:t>
            </a:r>
            <a:r>
              <a:rPr lang="en-US" altLang="zh-CN" sz="4000" dirty="0">
                <a:solidFill>
                  <a:srgbClr val="C00000"/>
                </a:solidFill>
                <a:latin typeface="Consolas" pitchFamily="49" charset="0"/>
              </a:rPr>
              <a:t>*</a:t>
            </a:r>
            <a:r>
              <a:rPr lang="en-US" altLang="zh-CN" sz="4000" dirty="0" err="1">
                <a:solidFill>
                  <a:srgbClr val="C00000"/>
                </a:solidFill>
                <a:latin typeface="Consolas" pitchFamily="49" charset="0"/>
              </a:rPr>
              <a:t>upper_bound</a:t>
            </a:r>
            <a:r>
              <a:rPr lang="en-US" altLang="zh-CN" sz="4000" dirty="0">
                <a:latin typeface="Consolas" pitchFamily="49" charset="0"/>
              </a:rPr>
              <a:t>(</a:t>
            </a:r>
            <a:r>
              <a:rPr lang="en-US" altLang="zh-CN" sz="4000" dirty="0" err="1">
                <a:latin typeface="Consolas" pitchFamily="49" charset="0"/>
              </a:rPr>
              <a:t>ivector.begin</a:t>
            </a:r>
            <a:r>
              <a:rPr lang="en-US" altLang="zh-CN" sz="4000" dirty="0">
                <a:latin typeface="Consolas" pitchFamily="49" charset="0"/>
              </a:rPr>
              <a:t>(), </a:t>
            </a:r>
            <a:r>
              <a:rPr lang="en-US" altLang="zh-CN" sz="4000" dirty="0" err="1">
                <a:latin typeface="Consolas" pitchFamily="49" charset="0"/>
              </a:rPr>
              <a:t>ivector.end</a:t>
            </a:r>
            <a:r>
              <a:rPr lang="en-US" altLang="zh-CN" sz="4000" dirty="0">
                <a:latin typeface="Consolas" pitchFamily="49" charset="0"/>
              </a:rPr>
              <a:t>(), 24) &lt;&lt; endl;</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zh-CN" altLang="en-US" sz="4000" dirty="0">
                <a:latin typeface="Consolas" pitchFamily="49" charset="0"/>
              </a:rPr>
              <a:t>对于有序区间，可以用二分查找方法寻找某个元素</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a:latin typeface="Consolas" pitchFamily="49" charset="0"/>
              </a:rPr>
              <a:t>cout &lt;&lt; </a:t>
            </a:r>
            <a:r>
              <a:rPr lang="en-US" altLang="zh-CN" sz="4000" dirty="0" err="1">
                <a:solidFill>
                  <a:srgbClr val="C00000"/>
                </a:solidFill>
                <a:latin typeface="Consolas" pitchFamily="49" charset="0"/>
              </a:rPr>
              <a:t>binary_search</a:t>
            </a:r>
            <a:r>
              <a:rPr lang="en-US" altLang="zh-CN" sz="4000" dirty="0">
                <a:latin typeface="Consolas" pitchFamily="49" charset="0"/>
              </a:rPr>
              <a:t>(</a:t>
            </a:r>
            <a:r>
              <a:rPr lang="en-US" altLang="zh-CN" sz="4000" dirty="0" err="1">
                <a:latin typeface="Consolas" pitchFamily="49" charset="0"/>
              </a:rPr>
              <a:t>ivector.begin</a:t>
            </a:r>
            <a:r>
              <a:rPr lang="en-US" altLang="zh-CN" sz="4000" dirty="0">
                <a:latin typeface="Consolas" pitchFamily="49" charset="0"/>
              </a:rPr>
              <a:t>(), </a:t>
            </a:r>
            <a:r>
              <a:rPr lang="en-US" altLang="zh-CN" sz="4000" dirty="0" err="1">
                <a:latin typeface="Consolas" pitchFamily="49" charset="0"/>
              </a:rPr>
              <a:t>ivector.end</a:t>
            </a:r>
            <a:r>
              <a:rPr lang="en-US" altLang="zh-CN" sz="4000" dirty="0">
                <a:latin typeface="Consolas" pitchFamily="49" charset="0"/>
              </a:rPr>
              <a:t>(), 33) &lt;&lt; endl;</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zh-CN" altLang="en-US" sz="4000" dirty="0">
                <a:latin typeface="Consolas" pitchFamily="49" charset="0"/>
              </a:rPr>
              <a:t>合并两个序列</a:t>
            </a:r>
            <a:r>
              <a:rPr lang="en-US" altLang="zh-CN" sz="4000" dirty="0" err="1">
                <a:latin typeface="Consolas" pitchFamily="49" charset="0"/>
              </a:rPr>
              <a:t>ivector</a:t>
            </a:r>
            <a:r>
              <a:rPr lang="zh-CN" altLang="en-US" sz="4000" dirty="0">
                <a:latin typeface="Consolas" pitchFamily="49" charset="0"/>
              </a:rPr>
              <a:t>和</a:t>
            </a:r>
            <a:r>
              <a:rPr lang="en-US" altLang="zh-CN" sz="4000" dirty="0">
                <a:latin typeface="Consolas" pitchFamily="49" charset="0"/>
              </a:rPr>
              <a:t>ivector1</a:t>
            </a:r>
            <a:r>
              <a:rPr lang="zh-CN" altLang="en-US" sz="4000" dirty="0">
                <a:latin typeface="Consolas" pitchFamily="49" charset="0"/>
              </a:rPr>
              <a:t>，并将结果放到</a:t>
            </a:r>
            <a:r>
              <a:rPr lang="en-US" altLang="zh-CN" sz="4000" dirty="0">
                <a:latin typeface="Consolas" pitchFamily="49" charset="0"/>
              </a:rPr>
              <a:t>ivector2</a:t>
            </a:r>
            <a:r>
              <a:rPr lang="zh-CN" altLang="en-US" sz="4000" dirty="0">
                <a:latin typeface="Consolas" pitchFamily="49" charset="0"/>
              </a:rPr>
              <a:t>中</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a:latin typeface="Consolas" pitchFamily="49" charset="0"/>
              </a:rPr>
              <a:t>vector&lt;</a:t>
            </a:r>
            <a:r>
              <a:rPr lang="en-US" altLang="zh-CN" sz="4000" dirty="0" err="1">
                <a:latin typeface="Consolas" pitchFamily="49" charset="0"/>
              </a:rPr>
              <a:t>int</a:t>
            </a:r>
            <a:r>
              <a:rPr lang="en-US" altLang="zh-CN" sz="4000" dirty="0">
                <a:latin typeface="Consolas" pitchFamily="49" charset="0"/>
              </a:rPr>
              <a:t>&gt; ivector2(13);</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en-US" altLang="zh-CN" sz="4000" dirty="0">
                <a:solidFill>
                  <a:srgbClr val="C00000"/>
                </a:solidFill>
                <a:latin typeface="Consolas" pitchFamily="49" charset="0"/>
              </a:rPr>
              <a:t>merge</a:t>
            </a:r>
            <a:r>
              <a:rPr lang="en-US" altLang="zh-CN" sz="4000" dirty="0">
                <a:latin typeface="Consolas" pitchFamily="49" charset="0"/>
              </a:rPr>
              <a:t>(</a:t>
            </a:r>
            <a:r>
              <a:rPr lang="en-US" altLang="zh-CN" sz="4000" dirty="0" err="1">
                <a:latin typeface="Consolas" pitchFamily="49" charset="0"/>
              </a:rPr>
              <a:t>ivector.begin</a:t>
            </a:r>
            <a:r>
              <a:rPr lang="en-US" altLang="zh-CN" sz="4000" dirty="0">
                <a:latin typeface="Consolas" pitchFamily="49" charset="0"/>
              </a:rPr>
              <a:t>(), </a:t>
            </a:r>
            <a:r>
              <a:rPr lang="en-US" altLang="zh-CN" sz="4000" dirty="0" err="1">
                <a:latin typeface="Consolas" pitchFamily="49" charset="0"/>
              </a:rPr>
              <a:t>ivector.end</a:t>
            </a:r>
            <a:r>
              <a:rPr lang="en-US" altLang="zh-CN" sz="4000" dirty="0">
                <a:latin typeface="Consolas" pitchFamily="49" charset="0"/>
              </a:rPr>
              <a:t>(), ivector1.begin(), ivector1.end(),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ivector2.begin());</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copy(ivector2.begin(), ivector2.end(), </a:t>
            </a:r>
            <a:r>
              <a:rPr lang="en-US" altLang="zh-CN" sz="4000" dirty="0" err="1">
                <a:latin typeface="Consolas" pitchFamily="49" charset="0"/>
              </a:rPr>
              <a:t>ostream_iterator</a:t>
            </a:r>
            <a:r>
              <a:rPr lang="en-US" altLang="zh-CN" sz="4000" dirty="0">
                <a:latin typeface="Consolas" pitchFamily="49" charset="0"/>
              </a:rPr>
              <a:t>&lt;int&gt;(cout, "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cout &lt;&lt; endl;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zh-CN" altLang="en-US" sz="4000" dirty="0">
                <a:latin typeface="Consolas" pitchFamily="49" charset="0"/>
              </a:rPr>
              <a:t>将小于*</a:t>
            </a:r>
            <a:r>
              <a:rPr lang="en-US" altLang="zh-CN" sz="4000" dirty="0">
                <a:latin typeface="Consolas" pitchFamily="49" charset="0"/>
              </a:rPr>
              <a:t>(</a:t>
            </a:r>
            <a:r>
              <a:rPr lang="en-US" altLang="zh-CN" sz="4000" dirty="0" err="1">
                <a:latin typeface="Consolas" pitchFamily="49" charset="0"/>
              </a:rPr>
              <a:t>ivector.begin</a:t>
            </a:r>
            <a:r>
              <a:rPr lang="en-US" altLang="zh-CN" sz="4000" dirty="0">
                <a:latin typeface="Consolas" pitchFamily="49" charset="0"/>
              </a:rPr>
              <a:t>()+5)</a:t>
            </a:r>
            <a:r>
              <a:rPr lang="zh-CN" altLang="en-US" sz="4000" dirty="0">
                <a:latin typeface="Consolas" pitchFamily="49" charset="0"/>
              </a:rPr>
              <a:t>的元素放置在该元素之左</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a:latin typeface="Consolas" pitchFamily="49" charset="0"/>
              </a:rPr>
              <a:t>//</a:t>
            </a:r>
            <a:r>
              <a:rPr lang="zh-CN" altLang="en-US" sz="4000" dirty="0">
                <a:latin typeface="Consolas" pitchFamily="49" charset="0"/>
              </a:rPr>
              <a:t>其余置于该元素之右。不保证维持原有的相对位置</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err="1">
                <a:solidFill>
                  <a:srgbClr val="C00000"/>
                </a:solidFill>
                <a:latin typeface="Consolas" pitchFamily="49" charset="0"/>
              </a:rPr>
              <a:t>nth_element</a:t>
            </a:r>
            <a:r>
              <a:rPr lang="en-US" altLang="zh-CN" sz="4000" dirty="0">
                <a:latin typeface="Consolas" pitchFamily="49" charset="0"/>
              </a:rPr>
              <a:t>(ivector2.begin(), ivector2.begin() + 5, ivector2.end());</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copy(ivector2.begin(), ivector2.end(), </a:t>
            </a:r>
            <a:r>
              <a:rPr lang="en-US" altLang="zh-CN" sz="4000" dirty="0" err="1">
                <a:latin typeface="Consolas" pitchFamily="49" charset="0"/>
              </a:rPr>
              <a:t>ostream_iterator</a:t>
            </a:r>
            <a:r>
              <a:rPr lang="en-US" altLang="zh-CN" sz="4000" dirty="0">
                <a:latin typeface="Consolas" pitchFamily="49" charset="0"/>
              </a:rPr>
              <a:t>&lt;int&gt;(cout, "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cout &lt;&lt; endl;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a:t>
            </a:r>
            <a:r>
              <a:rPr lang="zh-CN" altLang="en-US" sz="4000" dirty="0">
                <a:latin typeface="Consolas" pitchFamily="49" charset="0"/>
              </a:rPr>
              <a:t>排序，并保持原来相对位置</a:t>
            </a:r>
          </a:p>
          <a:p>
            <a:pPr marL="365760" indent="-256032" eaLnBrk="1" fontAlgn="auto" hangingPunct="1">
              <a:spcAft>
                <a:spcPts val="0"/>
              </a:spcAft>
              <a:buClr>
                <a:schemeClr val="accent3"/>
              </a:buClr>
              <a:buFont typeface="Georgia"/>
              <a:buNone/>
              <a:defRPr/>
            </a:pPr>
            <a:r>
              <a:rPr lang="zh-CN" altLang="en-US" sz="4000" dirty="0">
                <a:latin typeface="Consolas" pitchFamily="49" charset="0"/>
              </a:rPr>
              <a:t>	</a:t>
            </a:r>
            <a:r>
              <a:rPr lang="en-US" altLang="zh-CN" sz="4000" dirty="0" err="1">
                <a:solidFill>
                  <a:srgbClr val="C00000"/>
                </a:solidFill>
                <a:latin typeface="Consolas" pitchFamily="49" charset="0"/>
              </a:rPr>
              <a:t>stable_sort</a:t>
            </a:r>
            <a:r>
              <a:rPr lang="en-US" altLang="zh-CN" sz="4000" dirty="0">
                <a:latin typeface="Consolas" pitchFamily="49" charset="0"/>
              </a:rPr>
              <a:t>(ivector2.begin(), ivector2.end());</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copy(ivector2.begin(), ivector2.end(), </a:t>
            </a:r>
            <a:r>
              <a:rPr lang="en-US" altLang="zh-CN" sz="4000" dirty="0" err="1">
                <a:latin typeface="Consolas" pitchFamily="49" charset="0"/>
              </a:rPr>
              <a:t>ostream_iterator</a:t>
            </a:r>
            <a:r>
              <a:rPr lang="en-US" altLang="zh-CN" sz="4000" dirty="0">
                <a:latin typeface="Consolas" pitchFamily="49" charset="0"/>
              </a:rPr>
              <a:t>&lt;int&gt;(cout, " "));</a:t>
            </a:r>
          </a:p>
          <a:p>
            <a:pPr marL="365760" indent="-256032" eaLnBrk="1" fontAlgn="auto" hangingPunct="1">
              <a:spcAft>
                <a:spcPts val="0"/>
              </a:spcAft>
              <a:buClr>
                <a:schemeClr val="accent3"/>
              </a:buClr>
              <a:buFont typeface="Georgia"/>
              <a:buNone/>
              <a:defRPr/>
            </a:pPr>
            <a:r>
              <a:rPr lang="en-US" altLang="zh-CN" sz="4000" dirty="0">
                <a:latin typeface="Consolas" pitchFamily="49" charset="0"/>
              </a:rPr>
              <a:t>	cout &lt;&lt; endl; </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95235" name="灯片编号占位符 3">
            <a:extLst>
              <a:ext uri="{FF2B5EF4-FFF2-40B4-BE49-F238E27FC236}">
                <a16:creationId xmlns:a16="http://schemas.microsoft.com/office/drawing/2014/main" id="{ADA8D445-34AE-45D5-4AA0-C4F0EE0861C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32DCD12-65BE-4F3E-B538-208A636534D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0C85DBD-999D-1FB2-23CF-FE79E41E724A}"/>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10.7.4 </a:t>
            </a:r>
            <a:r>
              <a:rPr kumimoji="0" lang="zh-CN" altLang="en-US" sz="2800" dirty="0">
                <a:solidFill>
                  <a:schemeClr val="bg1"/>
                </a:solidFill>
                <a:latin typeface="+mj-lt"/>
                <a:ea typeface="+mj-ea"/>
                <a:cs typeface="+mj-cs"/>
              </a:rPr>
              <a:t>排序和搜索算法</a:t>
            </a:r>
          </a:p>
        </p:txBody>
      </p:sp>
      <p:sp>
        <p:nvSpPr>
          <p:cNvPr id="95237" name="标题 1">
            <a:extLst>
              <a:ext uri="{FF2B5EF4-FFF2-40B4-BE49-F238E27FC236}">
                <a16:creationId xmlns:a16="http://schemas.microsoft.com/office/drawing/2014/main" id="{9BE93278-15A4-AE89-D158-3B810AD958CC}"/>
              </a:ext>
            </a:extLst>
          </p:cNvPr>
          <p:cNvSpPr>
            <a:spLocks noGrp="1"/>
          </p:cNvSpPr>
          <p:nvPr>
            <p:ph type="title"/>
          </p:nvPr>
        </p:nvSpPr>
        <p:spPr>
          <a:xfrm>
            <a:off x="5600700" y="6092825"/>
            <a:ext cx="3114675" cy="709613"/>
          </a:xfrm>
          <a:solidFill>
            <a:schemeClr val="bg1"/>
          </a:solidFill>
        </p:spPr>
        <p:txBody>
          <a:bodyPr/>
          <a:lstStyle/>
          <a:p>
            <a:pPr eaLnBrk="1" hangingPunct="1"/>
            <a:r>
              <a:rPr lang="zh-CN" altLang="en-US"/>
              <a:t>例</a:t>
            </a:r>
            <a:r>
              <a:rPr lang="en-US" altLang="zh-CN"/>
              <a:t>10-22</a:t>
            </a:r>
            <a:r>
              <a:rPr lang="zh-CN" altLang="en-US"/>
              <a:t>（续）</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1208251-A115-1262-16DC-E93AE0B55B6A}"/>
              </a:ext>
            </a:extLst>
          </p:cNvPr>
          <p:cNvSpPr>
            <a:spLocks noGrp="1"/>
          </p:cNvSpPr>
          <p:nvPr>
            <p:ph idx="1"/>
          </p:nvPr>
        </p:nvSpPr>
        <p:spPr>
          <a:xfrm>
            <a:off x="457200" y="642938"/>
            <a:ext cx="8229600" cy="5930900"/>
          </a:xfrm>
          <a:noFill/>
        </p:spPr>
        <p:txBody>
          <a:bodyPr>
            <a:normAutofit fontScale="77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合并两个有序序列，然后就地替换</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err="1">
                <a:latin typeface="Consolas" pitchFamily="49" charset="0"/>
              </a:rPr>
              <a:t>int</a:t>
            </a:r>
            <a:r>
              <a:rPr lang="en-US" altLang="zh-CN" dirty="0">
                <a:latin typeface="Consolas" pitchFamily="49" charset="0"/>
              </a:rPr>
              <a:t> iarray3[] = { 1, 3, 5, 7, 2, 4, 6, 8 };</a:t>
            </a:r>
          </a:p>
          <a:p>
            <a:pPr marL="365760" indent="-256032" eaLnBrk="1" fontAlgn="auto" hangingPunct="1">
              <a:spcAft>
                <a:spcPts val="0"/>
              </a:spcAft>
              <a:buClr>
                <a:schemeClr val="accent3"/>
              </a:buClr>
              <a:buFont typeface="Georgia"/>
              <a:buNone/>
              <a:defRPr/>
            </a:pPr>
            <a:r>
              <a:rPr lang="en-US" altLang="zh-CN" dirty="0">
                <a:latin typeface="Consolas" pitchFamily="49" charset="0"/>
              </a:rPr>
              <a:t>	vector&lt;</a:t>
            </a:r>
            <a:r>
              <a:rPr lang="en-US" altLang="zh-CN" dirty="0" err="1">
                <a:latin typeface="Consolas" pitchFamily="49" charset="0"/>
              </a:rPr>
              <a:t>int</a:t>
            </a:r>
            <a:r>
              <a:rPr lang="en-US" altLang="zh-CN" dirty="0">
                <a:latin typeface="Consolas" pitchFamily="49" charset="0"/>
              </a:rPr>
              <a:t>&gt; ivector3(iarray3, iarray3 + </a:t>
            </a:r>
            <a:r>
              <a:rPr lang="en-US" altLang="zh-CN" dirty="0" err="1">
                <a:latin typeface="Consolas" pitchFamily="49" charset="0"/>
              </a:rPr>
              <a:t>sizeof</a:t>
            </a:r>
            <a:r>
              <a:rPr lang="en-US" altLang="zh-CN" dirty="0">
                <a:latin typeface="Consolas" pitchFamily="49" charset="0"/>
              </a:rPr>
              <a:t>(iarray3) / </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solidFill>
                  <a:srgbClr val="C00000"/>
                </a:solidFill>
                <a:latin typeface="Consolas" pitchFamily="49" charset="0"/>
              </a:rPr>
              <a:t>inplace_merge</a:t>
            </a:r>
            <a:r>
              <a:rPr lang="en-US" altLang="zh-CN" dirty="0">
                <a:latin typeface="Consolas" pitchFamily="49" charset="0"/>
              </a:rPr>
              <a:t>(ivector3.begin(), ivector3.begin() + 4, ivector3.end());</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copy(ivector3.begin(), ivector3.end(), </a:t>
            </a:r>
            <a:r>
              <a:rPr lang="en-US" altLang="zh-CN" dirty="0" err="1">
                <a:latin typeface="Consolas" pitchFamily="49" charset="0"/>
              </a:rPr>
              <a:t>ostream_iterator</a:t>
            </a:r>
            <a:r>
              <a:rPr lang="en-US" altLang="zh-CN" dirty="0">
                <a:latin typeface="Consolas" pitchFamily="49" charset="0"/>
              </a:rPr>
              <a:t>&lt;int&gt;(cout, " "));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cout&lt;&lt;endl;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以字典顺序比较序列</a:t>
            </a:r>
            <a:r>
              <a:rPr lang="en-US" altLang="zh-CN" dirty="0">
                <a:latin typeface="Consolas" pitchFamily="49" charset="0"/>
              </a:rPr>
              <a:t>ivector3</a:t>
            </a:r>
            <a:r>
              <a:rPr lang="zh-CN" altLang="en-US" dirty="0">
                <a:latin typeface="Consolas" pitchFamily="49" charset="0"/>
              </a:rPr>
              <a:t>和</a:t>
            </a:r>
            <a:r>
              <a:rPr lang="en-US" altLang="zh-CN" dirty="0">
                <a:latin typeface="Consolas" pitchFamily="49" charset="0"/>
              </a:rPr>
              <a:t>ivector4</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int</a:t>
            </a:r>
            <a:r>
              <a:rPr lang="en-US" altLang="zh-CN" dirty="0">
                <a:latin typeface="Consolas" pitchFamily="49" charset="0"/>
              </a:rPr>
              <a:t> iarray4[] = { 1, 3, 5, 7, 1, 5, 9, 3 };</a:t>
            </a:r>
          </a:p>
          <a:p>
            <a:pPr marL="365760" indent="-256032" eaLnBrk="1" fontAlgn="auto" hangingPunct="1">
              <a:spcAft>
                <a:spcPts val="0"/>
              </a:spcAft>
              <a:buClr>
                <a:schemeClr val="accent3"/>
              </a:buClr>
              <a:buFont typeface="Georgia"/>
              <a:buNone/>
              <a:defRPr/>
            </a:pPr>
            <a:r>
              <a:rPr lang="en-US" altLang="zh-CN" dirty="0">
                <a:latin typeface="Consolas" pitchFamily="49" charset="0"/>
              </a:rPr>
              <a:t>	vector&lt;</a:t>
            </a:r>
            <a:r>
              <a:rPr lang="en-US" altLang="zh-CN" dirty="0" err="1">
                <a:latin typeface="Consolas" pitchFamily="49" charset="0"/>
              </a:rPr>
              <a:t>int</a:t>
            </a:r>
            <a:r>
              <a:rPr lang="en-US" altLang="zh-CN" dirty="0">
                <a:latin typeface="Consolas" pitchFamily="49" charset="0"/>
              </a:rPr>
              <a:t>&gt; ivector4(iarray4, iarray4 + </a:t>
            </a:r>
            <a:r>
              <a:rPr lang="en-US" altLang="zh-CN" dirty="0" err="1">
                <a:latin typeface="Consolas" pitchFamily="49" charset="0"/>
              </a:rPr>
              <a:t>sizeof</a:t>
            </a:r>
            <a:r>
              <a:rPr lang="en-US" altLang="zh-CN" dirty="0">
                <a:latin typeface="Consolas" pitchFamily="49" charset="0"/>
              </a:rPr>
              <a:t>(iarray4) / </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cout&lt;&lt; </a:t>
            </a:r>
            <a:r>
              <a:rPr lang="en-US" altLang="zh-CN" dirty="0" err="1">
                <a:solidFill>
                  <a:srgbClr val="C00000"/>
                </a:solidFill>
                <a:latin typeface="Consolas" pitchFamily="49" charset="0"/>
              </a:rPr>
              <a:t>lexicographical_compare</a:t>
            </a:r>
            <a:r>
              <a:rPr lang="en-US" altLang="zh-CN" dirty="0">
                <a:latin typeface="Consolas" pitchFamily="49" charset="0"/>
              </a:rPr>
              <a:t>(ivector3.begin(), ivector3.end(), ivector4.begin(), ivector4.end())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p:txBody>
      </p:sp>
      <p:sp>
        <p:nvSpPr>
          <p:cNvPr id="96259" name="灯片编号占位符 3">
            <a:extLst>
              <a:ext uri="{FF2B5EF4-FFF2-40B4-BE49-F238E27FC236}">
                <a16:creationId xmlns:a16="http://schemas.microsoft.com/office/drawing/2014/main" id="{CFC06709-C60F-F3FE-2B6C-3141F89585F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D28ED023-AC5E-49B3-A1AF-A1A6E77CA09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4C6841B-39F8-2BCD-6A8B-E9F76F57DA45}"/>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10.7.4 </a:t>
            </a:r>
            <a:r>
              <a:rPr kumimoji="0" lang="zh-CN" altLang="en-US" sz="2800" dirty="0">
                <a:solidFill>
                  <a:schemeClr val="bg1"/>
                </a:solidFill>
                <a:latin typeface="+mj-lt"/>
                <a:ea typeface="+mj-ea"/>
                <a:cs typeface="+mj-cs"/>
              </a:rPr>
              <a:t>排序和搜索算法</a:t>
            </a:r>
          </a:p>
        </p:txBody>
      </p:sp>
      <p:sp>
        <p:nvSpPr>
          <p:cNvPr id="96261" name="标题 1">
            <a:extLst>
              <a:ext uri="{FF2B5EF4-FFF2-40B4-BE49-F238E27FC236}">
                <a16:creationId xmlns:a16="http://schemas.microsoft.com/office/drawing/2014/main" id="{9E2AD577-8630-A9E1-F919-E8869363C3D9}"/>
              </a:ext>
            </a:extLst>
          </p:cNvPr>
          <p:cNvSpPr>
            <a:spLocks noGrp="1"/>
          </p:cNvSpPr>
          <p:nvPr>
            <p:ph type="title"/>
          </p:nvPr>
        </p:nvSpPr>
        <p:spPr>
          <a:xfrm>
            <a:off x="5600700" y="5857875"/>
            <a:ext cx="3114675" cy="709613"/>
          </a:xfrm>
          <a:solidFill>
            <a:schemeClr val="bg1"/>
          </a:solidFill>
        </p:spPr>
        <p:txBody>
          <a:bodyPr/>
          <a:lstStyle/>
          <a:p>
            <a:pPr eaLnBrk="1" hangingPunct="1"/>
            <a:r>
              <a:rPr lang="zh-CN" altLang="en-US"/>
              <a:t>例</a:t>
            </a:r>
            <a:r>
              <a:rPr lang="en-US" altLang="zh-CN"/>
              <a:t>10-22</a:t>
            </a:r>
            <a:r>
              <a:rPr lang="zh-CN" altLang="en-US"/>
              <a:t>（续）</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DBEC65-B5D0-4853-8471-14DF5F6A74F8}"/>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C0976D16-6472-47A8-A52F-199BDF0825B4}"/>
              </a:ext>
            </a:extLst>
          </p:cNvPr>
          <p:cNvSpPr>
            <a:spLocks noGrp="1"/>
          </p:cNvSpPr>
          <p:nvPr>
            <p:ph idx="1"/>
          </p:nvPr>
        </p:nvSpPr>
        <p:spPr/>
        <p:txBody>
          <a:bodyPr/>
          <a:lstStyle/>
          <a:p>
            <a:pPr marL="109537" indent="0">
              <a:buNone/>
            </a:pPr>
            <a:r>
              <a:rPr lang="en-US" altLang="zh-CN" sz="2400" dirty="0"/>
              <a:t>max element: 40 found at 7</a:t>
            </a:r>
          </a:p>
          <a:p>
            <a:pPr marL="109537" indent="0">
              <a:buNone/>
            </a:pPr>
            <a:r>
              <a:rPr lang="en-US" altLang="zh-CN" sz="2400" dirty="0"/>
              <a:t>15 17 22 23 26</a:t>
            </a:r>
          </a:p>
          <a:p>
            <a:pPr marL="109537" indent="0">
              <a:buNone/>
            </a:pPr>
            <a:r>
              <a:rPr lang="en-US" altLang="zh-CN" sz="2400" dirty="0"/>
              <a:t>15 17 22 23 26 32 33 40</a:t>
            </a:r>
          </a:p>
          <a:p>
            <a:pPr marL="109537" indent="0">
              <a:buNone/>
            </a:pPr>
            <a:r>
              <a:rPr lang="en-US" altLang="zh-CN" sz="2400" dirty="0"/>
              <a:t>26</a:t>
            </a:r>
          </a:p>
          <a:p>
            <a:pPr marL="109537" indent="0">
              <a:buNone/>
            </a:pPr>
            <a:r>
              <a:rPr lang="en-US" altLang="zh-CN" sz="2400" dirty="0"/>
              <a:t>26</a:t>
            </a:r>
          </a:p>
          <a:p>
            <a:pPr marL="109537" indent="0">
              <a:buNone/>
            </a:pPr>
            <a:r>
              <a:rPr lang="en-US" altLang="zh-CN" sz="2400" dirty="0"/>
              <a:t>1</a:t>
            </a:r>
          </a:p>
          <a:p>
            <a:pPr marL="109537" indent="0">
              <a:buNone/>
            </a:pPr>
            <a:r>
              <a:rPr lang="en-US" altLang="zh-CN" sz="2400" dirty="0"/>
              <a:t>15 15 17 17 22 22 23 23 26 26 32 33 40</a:t>
            </a:r>
          </a:p>
          <a:p>
            <a:pPr marL="109537" indent="0">
              <a:buNone/>
            </a:pPr>
            <a:r>
              <a:rPr lang="en-US" altLang="zh-CN" sz="2400" dirty="0"/>
              <a:t>15 15 22 17 17 22 23 23 26 26 32 33 40</a:t>
            </a:r>
          </a:p>
          <a:p>
            <a:pPr marL="109537" indent="0">
              <a:buNone/>
            </a:pPr>
            <a:r>
              <a:rPr lang="en-US" altLang="zh-CN" sz="2400" dirty="0"/>
              <a:t>15 15 17 17 22 22 23 23 26 26 32 33 40</a:t>
            </a:r>
          </a:p>
          <a:p>
            <a:pPr marL="109537" indent="0">
              <a:buNone/>
            </a:pPr>
            <a:r>
              <a:rPr lang="en-US" altLang="zh-CN" sz="2400" dirty="0"/>
              <a:t>1 2 3 4 5 6 7 8</a:t>
            </a:r>
          </a:p>
          <a:p>
            <a:pPr marL="109537" indent="0">
              <a:buNone/>
            </a:pPr>
            <a:r>
              <a:rPr lang="en-US" altLang="zh-CN" sz="2400" dirty="0"/>
              <a:t>1</a:t>
            </a:r>
            <a:endParaRPr lang="zh-CN" altLang="en-US" sz="2400" dirty="0"/>
          </a:p>
        </p:txBody>
      </p:sp>
      <p:sp>
        <p:nvSpPr>
          <p:cNvPr id="4" name="灯片编号占位符 3">
            <a:extLst>
              <a:ext uri="{FF2B5EF4-FFF2-40B4-BE49-F238E27FC236}">
                <a16:creationId xmlns:a16="http://schemas.microsoft.com/office/drawing/2014/main" id="{C358ED5E-794A-4FCD-9BE0-A1C53734D7A1}"/>
              </a:ext>
            </a:extLst>
          </p:cNvPr>
          <p:cNvSpPr>
            <a:spLocks noGrp="1"/>
          </p:cNvSpPr>
          <p:nvPr>
            <p:ph type="sldNum" sz="quarter" idx="12"/>
          </p:nvPr>
        </p:nvSpPr>
        <p:spPr/>
        <p:txBody>
          <a:bodyPr/>
          <a:lstStyle/>
          <a:p>
            <a:pPr>
              <a:defRPr/>
            </a:pPr>
            <a:fld id="{6A23AFD9-F647-4760-BA6F-1BCFC58C1545}" type="slidenum">
              <a:rPr lang="en-US" altLang="zh-CN" smtClean="0"/>
              <a:pPr>
                <a:defRPr/>
              </a:pPr>
              <a:t>78</a:t>
            </a:fld>
            <a:endParaRPr lang="en-US" altLang="zh-CN"/>
          </a:p>
        </p:txBody>
      </p:sp>
    </p:spTree>
    <p:extLst>
      <p:ext uri="{BB962C8B-B14F-4D97-AF65-F5344CB8AC3E}">
        <p14:creationId xmlns:p14="http://schemas.microsoft.com/office/powerpoint/2010/main" val="169675436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a:extLst>
              <a:ext uri="{FF2B5EF4-FFF2-40B4-BE49-F238E27FC236}">
                <a16:creationId xmlns:a16="http://schemas.microsoft.com/office/drawing/2014/main" id="{E0263107-0657-0983-676F-D4B3CD42016F}"/>
              </a:ext>
            </a:extLst>
          </p:cNvPr>
          <p:cNvSpPr>
            <a:spLocks noGrp="1"/>
          </p:cNvSpPr>
          <p:nvPr>
            <p:ph type="title"/>
          </p:nvPr>
        </p:nvSpPr>
        <p:spPr/>
        <p:txBody>
          <a:bodyPr/>
          <a:lstStyle/>
          <a:p>
            <a:pPr eaLnBrk="1" hangingPunct="1"/>
            <a:r>
              <a:rPr lang="en-US" altLang="zh-CN"/>
              <a:t>10.7.5 </a:t>
            </a:r>
            <a:r>
              <a:rPr lang="zh-CN" altLang="en-US"/>
              <a:t>数值算法</a:t>
            </a:r>
          </a:p>
        </p:txBody>
      </p:sp>
      <p:sp>
        <p:nvSpPr>
          <p:cNvPr id="3" name="内容占位符 2">
            <a:extLst>
              <a:ext uri="{FF2B5EF4-FFF2-40B4-BE49-F238E27FC236}">
                <a16:creationId xmlns:a16="http://schemas.microsoft.com/office/drawing/2014/main" id="{B531FEFC-7B89-B9C2-120D-B28F33CCF5BC}"/>
              </a:ext>
            </a:extLst>
          </p:cNvPr>
          <p:cNvSpPr>
            <a:spLocks noGrp="1"/>
          </p:cNvSpPr>
          <p:nvPr>
            <p:ph idx="1"/>
          </p:nvPr>
        </p:nvSpPr>
        <p:spPr>
          <a:xfrm>
            <a:off x="214313" y="1785938"/>
            <a:ext cx="8715375" cy="4787900"/>
          </a:xfrm>
        </p:spPr>
        <p:txBody>
          <a:bodyPr>
            <a:normAutofit fontScale="85000" lnSpcReduction="20000"/>
          </a:bodyPr>
          <a:lstStyle/>
          <a:p>
            <a:pPr marL="365760" indent="-256032" eaLnBrk="1" fontAlgn="auto" hangingPunct="1">
              <a:lnSpc>
                <a:spcPct val="120000"/>
              </a:lnSpc>
              <a:spcAft>
                <a:spcPts val="0"/>
              </a:spcAft>
              <a:buClr>
                <a:schemeClr val="accent3"/>
              </a:buClr>
              <a:buFont typeface="Georgia"/>
              <a:buChar char="•"/>
              <a:defRPr/>
            </a:pPr>
            <a:r>
              <a:rPr lang="zh-CN" altLang="en-US" dirty="0">
                <a:latin typeface="Consolas" pitchFamily="49" charset="0"/>
              </a:rPr>
              <a:t>数值算法</a:t>
            </a:r>
            <a:endParaRPr lang="en-US" altLang="zh-CN" dirty="0">
              <a:latin typeface="Consolas" pitchFamily="49" charset="0"/>
            </a:endParaRPr>
          </a:p>
          <a:p>
            <a:pPr marL="658368" lvl="1" indent="-246888" eaLnBrk="1" fontAlgn="auto" hangingPunct="1">
              <a:lnSpc>
                <a:spcPct val="120000"/>
              </a:lnSpc>
              <a:spcAft>
                <a:spcPts val="0"/>
              </a:spcAft>
              <a:buFont typeface="Georgia"/>
              <a:buChar char="▫"/>
              <a:defRPr/>
            </a:pPr>
            <a:r>
              <a:rPr lang="zh-CN" altLang="en-US" dirty="0">
                <a:latin typeface="Consolas" pitchFamily="49" charset="0"/>
              </a:rPr>
              <a:t>求序列中元素的“和”、部分“和”、相邻元素的“差”或两序列的内积</a:t>
            </a:r>
            <a:endParaRPr lang="en-US" altLang="zh-CN" dirty="0">
              <a:latin typeface="Consolas" pitchFamily="49" charset="0"/>
            </a:endParaRPr>
          </a:p>
          <a:p>
            <a:pPr marL="658368" lvl="1" indent="-246888" eaLnBrk="1" fontAlgn="auto" hangingPunct="1">
              <a:lnSpc>
                <a:spcPct val="120000"/>
              </a:lnSpc>
              <a:spcAft>
                <a:spcPts val="0"/>
              </a:spcAft>
              <a:buFont typeface="Georgia"/>
              <a:buChar char="▫"/>
              <a:defRPr/>
            </a:pPr>
            <a:r>
              <a:rPr lang="zh-CN" altLang="en-US" dirty="0">
                <a:latin typeface="Consolas" pitchFamily="49" charset="0"/>
              </a:rPr>
              <a:t>求“和”的“</a:t>
            </a:r>
            <a:r>
              <a:rPr lang="en-US" altLang="zh-CN" dirty="0">
                <a:latin typeface="Consolas" pitchFamily="49" charset="0"/>
              </a:rPr>
              <a:t>+</a:t>
            </a:r>
            <a:r>
              <a:rPr lang="zh-CN" altLang="en-US" dirty="0">
                <a:latin typeface="Consolas" pitchFamily="49" charset="0"/>
              </a:rPr>
              <a:t>”、求“差”的“</a:t>
            </a:r>
            <a:r>
              <a:rPr lang="en-US" altLang="zh-CN" dirty="0">
                <a:latin typeface="Consolas" pitchFamily="49" charset="0"/>
              </a:rPr>
              <a:t>-</a:t>
            </a:r>
            <a:r>
              <a:rPr lang="zh-CN" altLang="en-US" dirty="0">
                <a:latin typeface="Consolas" pitchFamily="49" charset="0"/>
              </a:rPr>
              <a:t>”以及求内积的“</a:t>
            </a:r>
            <a:r>
              <a:rPr lang="en-US" altLang="zh-CN" dirty="0">
                <a:latin typeface="Consolas" pitchFamily="49" charset="0"/>
              </a:rPr>
              <a:t>+</a:t>
            </a:r>
            <a:r>
              <a:rPr lang="zh-CN" altLang="en-US" dirty="0">
                <a:latin typeface="Consolas" pitchFamily="49" charset="0"/>
              </a:rPr>
              <a:t>”和“</a:t>
            </a:r>
            <a:r>
              <a:rPr lang="en-US" altLang="zh-CN" dirty="0">
                <a:latin typeface="Consolas" pitchFamily="49" charset="0"/>
              </a:rPr>
              <a:t>·</a:t>
            </a:r>
            <a:r>
              <a:rPr lang="zh-CN" altLang="en-US" dirty="0">
                <a:latin typeface="Consolas" pitchFamily="49" charset="0"/>
              </a:rPr>
              <a:t>”都可由函数对象指定</a:t>
            </a:r>
          </a:p>
          <a:p>
            <a:pPr marL="365760" indent="-256032" eaLnBrk="1" fontAlgn="auto" hangingPunct="1">
              <a:lnSpc>
                <a:spcPct val="120000"/>
              </a:lnSpc>
              <a:spcAft>
                <a:spcPts val="0"/>
              </a:spcAft>
              <a:buClr>
                <a:schemeClr val="accent3"/>
              </a:buClr>
              <a:buFont typeface="Georgia"/>
              <a:buChar char="•"/>
              <a:defRPr/>
            </a:pPr>
            <a:r>
              <a:rPr lang="zh-CN" altLang="en-US" dirty="0">
                <a:latin typeface="Consolas" pitchFamily="49" charset="0"/>
              </a:rPr>
              <a:t>例：</a:t>
            </a:r>
            <a:endParaRPr lang="en-US" altLang="zh-CN" dirty="0">
              <a:latin typeface="Consolas" pitchFamily="49" charset="0"/>
            </a:endParaRPr>
          </a:p>
          <a:p>
            <a:pPr marL="449263" lvl="1" indent="0" eaLnBrk="1" fontAlgn="auto" hangingPunct="1">
              <a:lnSpc>
                <a:spcPct val="120000"/>
              </a:lnSpc>
              <a:spcAft>
                <a:spcPts val="0"/>
              </a:spcAft>
              <a:buFontTx/>
              <a:buNone/>
              <a:defRPr/>
            </a:pPr>
            <a:r>
              <a:rPr lang="en-US" altLang="zh-CN" sz="2000" dirty="0">
                <a:latin typeface="Consolas" pitchFamily="49" charset="0"/>
              </a:rPr>
              <a:t>template&lt;class InputIterator, class OutputIterator, class BinaryFunction&gt;</a:t>
            </a:r>
          </a:p>
          <a:p>
            <a:pPr marL="449263" lvl="1" indent="0" eaLnBrk="1" fontAlgn="auto" hangingPunct="1">
              <a:lnSpc>
                <a:spcPct val="120000"/>
              </a:lnSpc>
              <a:spcAft>
                <a:spcPts val="0"/>
              </a:spcAft>
              <a:buFontTx/>
              <a:buNone/>
              <a:defRPr/>
            </a:pPr>
            <a:r>
              <a:rPr lang="en-US" altLang="zh-CN" sz="2000" dirty="0">
                <a:latin typeface="Consolas" pitchFamily="49" charset="0"/>
              </a:rPr>
              <a:t>OutputIterator </a:t>
            </a:r>
            <a:r>
              <a:rPr lang="en-US" altLang="zh-CN" sz="2000" dirty="0" err="1">
                <a:latin typeface="Consolas" pitchFamily="49" charset="0"/>
              </a:rPr>
              <a:t>partial_sum</a:t>
            </a:r>
            <a:r>
              <a:rPr lang="en-US" altLang="zh-CN" sz="2000" dirty="0">
                <a:latin typeface="Consolas" pitchFamily="49" charset="0"/>
              </a:rPr>
              <a:t>(InputIterator first, InputIterator last, OutputIterator result, BinaryFunction op);</a:t>
            </a:r>
          </a:p>
          <a:p>
            <a:pPr marL="449263" lvl="1" indent="0" eaLnBrk="1" fontAlgn="auto" hangingPunct="1">
              <a:lnSpc>
                <a:spcPct val="120000"/>
              </a:lnSpc>
              <a:spcAft>
                <a:spcPts val="0"/>
              </a:spcAft>
              <a:buFontTx/>
              <a:buNone/>
              <a:defRPr/>
            </a:pPr>
            <a:r>
              <a:rPr lang="zh-CN" altLang="en-US" dirty="0">
                <a:latin typeface="Consolas" pitchFamily="49" charset="0"/>
              </a:rPr>
              <a:t>对</a:t>
            </a:r>
            <a:r>
              <a:rPr lang="en-US" altLang="zh-CN" dirty="0">
                <a:latin typeface="Consolas" pitchFamily="49" charset="0"/>
              </a:rPr>
              <a:t>[first, last)</a:t>
            </a:r>
            <a:r>
              <a:rPr lang="zh-CN" altLang="en-US" dirty="0">
                <a:latin typeface="Consolas" pitchFamily="49" charset="0"/>
              </a:rPr>
              <a:t>内的元素求部分“和”（所谓部分“和”，是一个长度与输入序列相同的序列，其第</a:t>
            </a:r>
            <a:r>
              <a:rPr lang="en-US" altLang="zh-CN" dirty="0">
                <a:latin typeface="Consolas" pitchFamily="49" charset="0"/>
              </a:rPr>
              <a:t>n</a:t>
            </a:r>
            <a:r>
              <a:rPr lang="zh-CN" altLang="en-US" dirty="0">
                <a:latin typeface="Consolas" pitchFamily="49" charset="0"/>
              </a:rPr>
              <a:t>项为输入序列前</a:t>
            </a:r>
            <a:r>
              <a:rPr lang="en-US" altLang="zh-CN" dirty="0">
                <a:latin typeface="Consolas" pitchFamily="49" charset="0"/>
              </a:rPr>
              <a:t>n</a:t>
            </a:r>
            <a:r>
              <a:rPr lang="zh-CN" altLang="en-US" dirty="0">
                <a:latin typeface="Consolas" pitchFamily="49" charset="0"/>
              </a:rPr>
              <a:t>个元素的“和”），以函数对象</a:t>
            </a:r>
            <a:r>
              <a:rPr lang="en-US" altLang="zh-CN" dirty="0">
                <a:latin typeface="Consolas" pitchFamily="49" charset="0"/>
              </a:rPr>
              <a:t>op</a:t>
            </a:r>
            <a:r>
              <a:rPr lang="zh-CN" altLang="en-US" dirty="0">
                <a:latin typeface="Consolas" pitchFamily="49" charset="0"/>
              </a:rPr>
              <a:t>为“</a:t>
            </a:r>
            <a:r>
              <a:rPr lang="en-US" altLang="zh-CN" dirty="0">
                <a:latin typeface="Consolas" pitchFamily="49" charset="0"/>
              </a:rPr>
              <a:t>+</a:t>
            </a:r>
            <a:r>
              <a:rPr lang="zh-CN" altLang="en-US" dirty="0">
                <a:latin typeface="Consolas" pitchFamily="49" charset="0"/>
              </a:rPr>
              <a:t>”运算符，结果通过</a:t>
            </a:r>
            <a:r>
              <a:rPr lang="en-US" altLang="zh-CN" dirty="0">
                <a:latin typeface="Consolas" pitchFamily="49" charset="0"/>
              </a:rPr>
              <a:t>result</a:t>
            </a:r>
            <a:r>
              <a:rPr lang="zh-CN" altLang="en-US" dirty="0">
                <a:latin typeface="Consolas" pitchFamily="49" charset="0"/>
              </a:rPr>
              <a:t>输出，返回的迭代器指向输出序列最后一个元素的下一个元素</a:t>
            </a:r>
          </a:p>
        </p:txBody>
      </p:sp>
      <p:sp>
        <p:nvSpPr>
          <p:cNvPr id="97284" name="灯片编号占位符 3">
            <a:extLst>
              <a:ext uri="{FF2B5EF4-FFF2-40B4-BE49-F238E27FC236}">
                <a16:creationId xmlns:a16="http://schemas.microsoft.com/office/drawing/2014/main" id="{7D0DAD9A-EB31-CBEF-A58A-9B5FE31D5B3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83DA6CB-06EE-4887-8B4A-2E42BE09B48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79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9CB8428-1DFC-73D6-EF81-B2F253722081}"/>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CB99C6-5960-453D-670B-ABADC5BDF714}"/>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ltLang="zh-CN" dirty="0"/>
              <a:t>10-2</a:t>
            </a:r>
            <a:r>
              <a:rPr lang="zh-CN" altLang="en-US" dirty="0"/>
              <a:t>从标准输入读入几个实数，分别将它们的平方输出</a:t>
            </a:r>
          </a:p>
        </p:txBody>
      </p:sp>
      <p:sp>
        <p:nvSpPr>
          <p:cNvPr id="3" name="内容占位符 2">
            <a:extLst>
              <a:ext uri="{FF2B5EF4-FFF2-40B4-BE49-F238E27FC236}">
                <a16:creationId xmlns:a16="http://schemas.microsoft.com/office/drawing/2014/main" id="{A76A1544-0FA5-E8DB-7745-DB8DEB057453}"/>
              </a:ext>
            </a:extLst>
          </p:cNvPr>
          <p:cNvSpPr>
            <a:spLocks noGrp="1"/>
          </p:cNvSpPr>
          <p:nvPr>
            <p:ph idx="1"/>
          </p:nvPr>
        </p:nvSpPr>
        <p:spPr>
          <a:xfrm>
            <a:off x="457200" y="1643063"/>
            <a:ext cx="8229600" cy="4930775"/>
          </a:xfrm>
          <a:solidFill>
            <a:srgbClr val="85FFFF"/>
          </a:solidFill>
        </p:spPr>
        <p:txBody>
          <a:bodyPr>
            <a:normAutofit fontScale="62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//10_2.cpp</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iterator</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t>
            </a:r>
            <a:r>
              <a:rPr lang="en-US" altLang="zh-CN" dirty="0" err="1">
                <a:latin typeface="Consolas" pitchFamily="49" charset="0"/>
              </a:rPr>
              <a:t>iostream</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#include &lt;algorithm&gt;</a:t>
            </a:r>
          </a:p>
          <a:p>
            <a:pPr marL="365760" indent="-256032" eaLnBrk="1" fontAlgn="auto" hangingPunct="1">
              <a:spcAft>
                <a:spcPts val="0"/>
              </a:spcAft>
              <a:buClr>
                <a:schemeClr val="accent3"/>
              </a:buClr>
              <a:buFont typeface="Georgia"/>
              <a:buNone/>
              <a:defRPr/>
            </a:pPr>
            <a:r>
              <a:rPr lang="en-US" altLang="zh-CN" dirty="0">
                <a:latin typeface="Consolas" pitchFamily="49" charset="0"/>
              </a:rPr>
              <a:t>using namespace std;</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求平方的函数</a:t>
            </a:r>
          </a:p>
          <a:p>
            <a:pPr marL="365760" indent="-256032" eaLnBrk="1" fontAlgn="auto" hangingPunct="1">
              <a:spcAft>
                <a:spcPts val="0"/>
              </a:spcAft>
              <a:buClr>
                <a:schemeClr val="accent3"/>
              </a:buClr>
              <a:buFont typeface="Georgia"/>
              <a:buNone/>
              <a:defRPr/>
            </a:pPr>
            <a:r>
              <a:rPr lang="en-US" altLang="zh-CN" dirty="0">
                <a:latin typeface="Consolas" pitchFamily="49" charset="0"/>
              </a:rPr>
              <a:t>double </a:t>
            </a:r>
            <a:r>
              <a:rPr lang="en-US" altLang="zh-CN" dirty="0">
                <a:solidFill>
                  <a:srgbClr val="0000FF"/>
                </a:solidFill>
                <a:latin typeface="Consolas" pitchFamily="49" charset="0"/>
              </a:rPr>
              <a:t>square</a:t>
            </a:r>
            <a:r>
              <a:rPr lang="en-US" altLang="zh-CN" dirty="0">
                <a:latin typeface="Consolas" pitchFamily="49" charset="0"/>
              </a:rPr>
              <a:t>(double x) {</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x * x;</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p>
          <a:p>
            <a:pPr marL="365760" indent="-256032" eaLnBrk="1" fontAlgn="auto" hangingPunct="1">
              <a:spcAft>
                <a:spcPts val="0"/>
              </a:spcAft>
              <a:buClr>
                <a:schemeClr val="accent3"/>
              </a:buClr>
              <a:buFont typeface="Georgia"/>
              <a:buNone/>
              <a:defRPr/>
            </a:pPr>
            <a:r>
              <a:rPr lang="en-US" altLang="zh-CN" dirty="0">
                <a:latin typeface="Consolas" pitchFamily="49" charset="0"/>
              </a:rPr>
              <a:t>int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从标准输入读入若干个实数，分别将它们的平方输出</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solidFill>
                  <a:srgbClr val="FF0000"/>
                </a:solidFill>
                <a:latin typeface="Consolas" pitchFamily="49" charset="0"/>
              </a:rPr>
              <a:t>transform</a:t>
            </a:r>
            <a:r>
              <a:rPr lang="en-US" altLang="zh-CN" dirty="0">
                <a:latin typeface="Consolas" pitchFamily="49" charset="0"/>
              </a:rPr>
              <a:t>(</a:t>
            </a:r>
            <a:r>
              <a:rPr lang="en-US" altLang="zh-CN" dirty="0">
                <a:solidFill>
                  <a:srgbClr val="C00000"/>
                </a:solidFill>
                <a:latin typeface="Consolas" pitchFamily="49" charset="0"/>
              </a:rPr>
              <a:t>istream_iterator&lt;double&gt;(cin),  	istream_iterator&lt;double&gt;(),</a:t>
            </a:r>
          </a:p>
          <a:p>
            <a:pPr marL="365760" indent="-256032" eaLnBrk="1" fontAlgn="auto" hangingPunct="1">
              <a:spcAft>
                <a:spcPts val="0"/>
              </a:spcAft>
              <a:buClr>
                <a:schemeClr val="accent3"/>
              </a:buClr>
              <a:buFont typeface="Georgia"/>
              <a:buNone/>
              <a:defRPr/>
            </a:pPr>
            <a:r>
              <a:rPr lang="en-US" altLang="zh-CN" dirty="0">
                <a:solidFill>
                  <a:srgbClr val="C00000"/>
                </a:solidFill>
                <a:latin typeface="Consolas" pitchFamily="49" charset="0"/>
              </a:rPr>
              <a:t>		ostream_iterator&lt;double&gt;(cout, "\t")</a:t>
            </a:r>
            <a:r>
              <a:rPr lang="en-US" altLang="zh-CN" dirty="0">
                <a:latin typeface="Consolas" pitchFamily="49" charset="0"/>
              </a:rPr>
              <a:t>, </a:t>
            </a:r>
            <a:r>
              <a:rPr lang="en-US" altLang="zh-CN" dirty="0">
                <a:solidFill>
                  <a:srgbClr val="0000FF"/>
                </a:solidFill>
                <a:latin typeface="Consolas" pitchFamily="49" charset="0"/>
              </a:rPr>
              <a:t>square</a:t>
            </a: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24580" name="灯片编号占位符 3">
            <a:extLst>
              <a:ext uri="{FF2B5EF4-FFF2-40B4-BE49-F238E27FC236}">
                <a16:creationId xmlns:a16="http://schemas.microsoft.com/office/drawing/2014/main" id="{2F6301E6-2CC5-819D-A676-A14662625DE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2E5B162-DC55-4F32-B089-4A993585D82F}"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3530F757-A53F-7A1F-09FB-8A918BBD1745}"/>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 </a:t>
            </a:r>
            <a:r>
              <a:rPr kumimoji="0" lang="en-US" altLang="zh-CN" sz="2800" dirty="0">
                <a:solidFill>
                  <a:schemeClr val="bg1"/>
                </a:solidFill>
                <a:latin typeface="+mj-lt"/>
                <a:ea typeface="+mj-ea"/>
                <a:cs typeface="+mj-cs"/>
              </a:rPr>
              <a:t>—— </a:t>
            </a:r>
            <a:r>
              <a:rPr lang="en-US" altLang="zh-CN" sz="2800" dirty="0">
                <a:solidFill>
                  <a:schemeClr val="bg1"/>
                </a:solidFill>
                <a:latin typeface="+mj-ea"/>
                <a:ea typeface="+mj-ea"/>
              </a:rPr>
              <a:t>10.2.1</a:t>
            </a:r>
            <a:r>
              <a:rPr lang="zh-CN" altLang="en-US" sz="2800" dirty="0">
                <a:solidFill>
                  <a:schemeClr val="bg1"/>
                </a:solidFill>
                <a:latin typeface="+mj-ea"/>
                <a:ea typeface="+mj-ea"/>
              </a:rPr>
              <a:t>输入流迭代器和输出流迭代器</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a:extLst>
              <a:ext uri="{FF2B5EF4-FFF2-40B4-BE49-F238E27FC236}">
                <a16:creationId xmlns:a16="http://schemas.microsoft.com/office/drawing/2014/main" id="{C4D8F3C5-4388-32FD-F103-62C6319EEB1A}"/>
              </a:ext>
            </a:extLst>
          </p:cNvPr>
          <p:cNvSpPr>
            <a:spLocks noGrp="1"/>
          </p:cNvSpPr>
          <p:nvPr>
            <p:ph type="title"/>
          </p:nvPr>
        </p:nvSpPr>
        <p:spPr/>
        <p:txBody>
          <a:bodyPr/>
          <a:lstStyle/>
          <a:p>
            <a:pPr eaLnBrk="1" hangingPunct="1"/>
            <a:r>
              <a:rPr lang="zh-CN" altLang="en-US"/>
              <a:t>例</a:t>
            </a:r>
            <a:r>
              <a:rPr lang="en-US" altLang="zh-CN"/>
              <a:t>10-23 </a:t>
            </a:r>
            <a:r>
              <a:rPr lang="zh-CN" altLang="en-US"/>
              <a:t>数值算法示例</a:t>
            </a:r>
          </a:p>
        </p:txBody>
      </p:sp>
      <p:sp>
        <p:nvSpPr>
          <p:cNvPr id="3" name="内容占位符 2">
            <a:extLst>
              <a:ext uri="{FF2B5EF4-FFF2-40B4-BE49-F238E27FC236}">
                <a16:creationId xmlns:a16="http://schemas.microsoft.com/office/drawing/2014/main" id="{66D8F0B7-CFAB-EF3A-E618-E85BBE69E53C}"/>
              </a:ext>
            </a:extLst>
          </p:cNvPr>
          <p:cNvSpPr>
            <a:spLocks noGrp="1"/>
          </p:cNvSpPr>
          <p:nvPr>
            <p:ph idx="1"/>
          </p:nvPr>
        </p:nvSpPr>
        <p:spPr>
          <a:xfrm>
            <a:off x="457200" y="1643063"/>
            <a:ext cx="8229600" cy="5213350"/>
          </a:xfrm>
          <a:noFill/>
        </p:spPr>
        <p:txBody>
          <a:bodyPr>
            <a:normAutofit fontScale="92500" lnSpcReduction="20000"/>
          </a:bodyPr>
          <a:lstStyle/>
          <a:p>
            <a:pPr marL="365760" indent="-256032" eaLnBrk="1" fontAlgn="auto" hangingPunct="1">
              <a:spcAft>
                <a:spcPts val="0"/>
              </a:spcAft>
              <a:buClr>
                <a:schemeClr val="accent3"/>
              </a:buClr>
              <a:buFont typeface="Georgia"/>
              <a:buNone/>
              <a:defRPr/>
            </a:pPr>
            <a:r>
              <a:rPr lang="en-US" altLang="zh-CN" sz="1800" dirty="0">
                <a:latin typeface="Consolas" pitchFamily="49" charset="0"/>
              </a:rPr>
              <a:t>// 10_23.cpp, </a:t>
            </a:r>
            <a:r>
              <a:rPr lang="zh-CN" altLang="en-US" sz="1800" dirty="0">
                <a:latin typeface="Consolas" pitchFamily="49" charset="0"/>
              </a:rPr>
              <a:t>头部分省略</a:t>
            </a:r>
            <a:endParaRPr lang="en-US" altLang="zh-CN" sz="1800" dirty="0">
              <a:latin typeface="Consolas" pitchFamily="49" charset="0"/>
            </a:endParaRPr>
          </a:p>
          <a:p>
            <a:pPr marL="365760" indent="-256032" eaLnBrk="1" fontAlgn="auto" hangingPunct="1">
              <a:spcAft>
                <a:spcPts val="0"/>
              </a:spcAft>
              <a:buClr>
                <a:schemeClr val="accent3"/>
              </a:buClr>
              <a:buFont typeface="Georgia"/>
              <a:buNone/>
              <a:defRPr/>
            </a:pPr>
            <a:r>
              <a:rPr lang="en-US" altLang="zh-CN" sz="1800" dirty="0" err="1">
                <a:latin typeface="Consolas" pitchFamily="49" charset="0"/>
              </a:rPr>
              <a:t>int</a:t>
            </a:r>
            <a:r>
              <a:rPr lang="en-US" altLang="zh-CN" sz="1800"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r>
              <a:rPr lang="en-US" altLang="zh-CN" sz="1800" dirty="0" err="1">
                <a:latin typeface="Consolas" pitchFamily="49" charset="0"/>
              </a:rPr>
              <a:t>int</a:t>
            </a:r>
            <a:r>
              <a:rPr lang="en-US" altLang="zh-CN" sz="1800" dirty="0">
                <a:latin typeface="Consolas" pitchFamily="49" charset="0"/>
              </a:rPr>
              <a:t> </a:t>
            </a:r>
            <a:r>
              <a:rPr lang="en-US" altLang="zh-CN" sz="1800" dirty="0" err="1">
                <a:latin typeface="Consolas" pitchFamily="49" charset="0"/>
              </a:rPr>
              <a:t>iarray</a:t>
            </a:r>
            <a:r>
              <a:rPr lang="en-US" altLang="zh-CN" sz="1800" dirty="0">
                <a:latin typeface="Consolas" pitchFamily="49" charset="0"/>
              </a:rPr>
              <a:t>[] = { 1, 2, 3, 4, 5 };</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vector&lt;</a:t>
            </a:r>
            <a:r>
              <a:rPr lang="en-US" altLang="zh-CN" sz="1800" dirty="0" err="1">
                <a:latin typeface="Consolas" pitchFamily="49" charset="0"/>
              </a:rPr>
              <a:t>int</a:t>
            </a:r>
            <a:r>
              <a:rPr lang="en-US" altLang="zh-CN" sz="1800" dirty="0">
                <a:latin typeface="Consolas" pitchFamily="49" charset="0"/>
              </a:rPr>
              <a:t>&gt; </a:t>
            </a:r>
            <a:r>
              <a:rPr lang="en-US" altLang="zh-CN" sz="1800" dirty="0" err="1">
                <a:latin typeface="Consolas" pitchFamily="49" charset="0"/>
              </a:rPr>
              <a:t>ivector</a:t>
            </a:r>
            <a:r>
              <a:rPr lang="en-US" altLang="zh-CN" sz="1800" dirty="0">
                <a:latin typeface="Consolas" pitchFamily="49" charset="0"/>
              </a:rPr>
              <a:t>(</a:t>
            </a:r>
            <a:r>
              <a:rPr lang="en-US" altLang="zh-CN" sz="1800" dirty="0" err="1">
                <a:latin typeface="Consolas" pitchFamily="49" charset="0"/>
              </a:rPr>
              <a:t>iarray</a:t>
            </a:r>
            <a:r>
              <a:rPr lang="en-US" altLang="zh-CN" sz="1800" dirty="0">
                <a:latin typeface="Consolas" pitchFamily="49" charset="0"/>
              </a:rPr>
              <a:t>, </a:t>
            </a:r>
            <a:r>
              <a:rPr lang="en-US" altLang="zh-CN" sz="1800" dirty="0" err="1">
                <a:latin typeface="Consolas" pitchFamily="49" charset="0"/>
              </a:rPr>
              <a:t>iarray</a:t>
            </a:r>
            <a:r>
              <a:rPr lang="en-US" altLang="zh-CN" sz="1800" dirty="0">
                <a:latin typeface="Consolas" pitchFamily="49" charset="0"/>
              </a:rPr>
              <a:t> + </a:t>
            </a:r>
            <a:r>
              <a:rPr lang="en-US" altLang="zh-CN" sz="1800" dirty="0" err="1">
                <a:latin typeface="Consolas" pitchFamily="49" charset="0"/>
              </a:rPr>
              <a:t>sizeof</a:t>
            </a:r>
            <a:r>
              <a:rPr lang="en-US" altLang="zh-CN" sz="1800" dirty="0">
                <a:latin typeface="Consolas" pitchFamily="49" charset="0"/>
              </a:rPr>
              <a:t>(</a:t>
            </a:r>
            <a:r>
              <a:rPr lang="en-US" altLang="zh-CN" sz="1800" dirty="0" err="1">
                <a:latin typeface="Consolas" pitchFamily="49" charset="0"/>
              </a:rPr>
              <a:t>iarray</a:t>
            </a:r>
            <a:r>
              <a:rPr lang="en-US" altLang="zh-CN" sz="1800" dirty="0">
                <a:latin typeface="Consolas" pitchFamily="49" charset="0"/>
              </a:rPr>
              <a:t>) / </a:t>
            </a:r>
            <a:r>
              <a:rPr lang="en-US" altLang="zh-CN" sz="1800" dirty="0" err="1">
                <a:latin typeface="Consolas" pitchFamily="49" charset="0"/>
              </a:rPr>
              <a:t>sizeof</a:t>
            </a:r>
            <a:r>
              <a:rPr lang="en-US" altLang="zh-CN" sz="1800" dirty="0">
                <a:latin typeface="Consolas" pitchFamily="49" charset="0"/>
              </a:rPr>
              <a:t>(</a:t>
            </a:r>
            <a:r>
              <a:rPr lang="en-US" altLang="zh-CN" sz="1800" dirty="0" err="1">
                <a:latin typeface="Consolas" pitchFamily="49" charset="0"/>
              </a:rPr>
              <a:t>int</a:t>
            </a:r>
            <a:r>
              <a:rPr lang="en-US" altLang="zh-CN" sz="18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r>
              <a:rPr lang="zh-CN" altLang="en-US" sz="1800" dirty="0">
                <a:latin typeface="Consolas" pitchFamily="49" charset="0"/>
              </a:rPr>
              <a:t>元素的累计</a:t>
            </a:r>
          </a:p>
          <a:p>
            <a:pPr marL="365760" indent="-256032" eaLnBrk="1" fontAlgn="auto" hangingPunct="1">
              <a:spcAft>
                <a:spcPts val="0"/>
              </a:spcAft>
              <a:buClr>
                <a:schemeClr val="accent3"/>
              </a:buClr>
              <a:buFont typeface="Georgia"/>
              <a:buNone/>
              <a:defRPr/>
            </a:pPr>
            <a:r>
              <a:rPr lang="zh-CN" altLang="en-US" sz="1800" dirty="0">
                <a:latin typeface="Consolas" pitchFamily="49" charset="0"/>
              </a:rPr>
              <a:t>	</a:t>
            </a:r>
            <a:r>
              <a:rPr lang="en-US" altLang="zh-CN" sz="1800" dirty="0">
                <a:latin typeface="Consolas" pitchFamily="49" charset="0"/>
              </a:rPr>
              <a:t>cout &lt;&lt; accumulate(</a:t>
            </a:r>
            <a:r>
              <a:rPr lang="en-US" altLang="zh-CN" sz="1800" dirty="0" err="1">
                <a:latin typeface="Consolas" pitchFamily="49" charset="0"/>
              </a:rPr>
              <a:t>ivector.begin</a:t>
            </a:r>
            <a:r>
              <a:rPr lang="en-US" altLang="zh-CN" sz="1800" dirty="0">
                <a:latin typeface="Consolas" pitchFamily="49" charset="0"/>
              </a:rPr>
              <a:t>(), </a:t>
            </a:r>
            <a:r>
              <a:rPr lang="en-US" altLang="zh-CN" sz="1800" dirty="0" err="1">
                <a:latin typeface="Consolas" pitchFamily="49" charset="0"/>
              </a:rPr>
              <a:t>ivector.end</a:t>
            </a:r>
            <a:r>
              <a:rPr lang="en-US" altLang="zh-CN" sz="1800" dirty="0">
                <a:latin typeface="Consolas" pitchFamily="49" charset="0"/>
              </a:rPr>
              <a:t>(), 0) &lt;&lt; endl;</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r>
              <a:rPr lang="zh-CN" altLang="en-US" sz="1800" dirty="0">
                <a:latin typeface="Consolas" pitchFamily="49" charset="0"/>
              </a:rPr>
              <a:t>向量的内积</a:t>
            </a:r>
          </a:p>
          <a:p>
            <a:pPr marL="365760" indent="-256032" eaLnBrk="1" fontAlgn="auto" hangingPunct="1">
              <a:spcAft>
                <a:spcPts val="0"/>
              </a:spcAft>
              <a:buClr>
                <a:schemeClr val="accent3"/>
              </a:buClr>
              <a:buFont typeface="Georgia"/>
              <a:buNone/>
              <a:defRPr/>
            </a:pPr>
            <a:r>
              <a:rPr lang="zh-CN" altLang="en-US" sz="1800" dirty="0">
                <a:latin typeface="Consolas" pitchFamily="49" charset="0"/>
              </a:rPr>
              <a:t>	</a:t>
            </a:r>
            <a:r>
              <a:rPr lang="en-US" altLang="zh-CN" sz="1800" dirty="0">
                <a:latin typeface="Consolas" pitchFamily="49" charset="0"/>
              </a:rPr>
              <a:t>cout &lt;&lt; </a:t>
            </a:r>
            <a:r>
              <a:rPr lang="en-US" altLang="zh-CN" sz="1800" dirty="0" err="1">
                <a:latin typeface="Consolas" pitchFamily="49" charset="0"/>
              </a:rPr>
              <a:t>inner_product</a:t>
            </a:r>
            <a:r>
              <a:rPr lang="en-US" altLang="zh-CN" sz="1800" dirty="0">
                <a:latin typeface="Consolas" pitchFamily="49" charset="0"/>
              </a:rPr>
              <a:t>(</a:t>
            </a:r>
            <a:r>
              <a:rPr lang="en-US" altLang="zh-CN" sz="1800" dirty="0" err="1">
                <a:latin typeface="Consolas" pitchFamily="49" charset="0"/>
              </a:rPr>
              <a:t>ivector.begin</a:t>
            </a:r>
            <a:r>
              <a:rPr lang="en-US" altLang="zh-CN" sz="1800" dirty="0">
                <a:latin typeface="Consolas" pitchFamily="49" charset="0"/>
              </a:rPr>
              <a:t>(), </a:t>
            </a:r>
            <a:r>
              <a:rPr lang="en-US" altLang="zh-CN" sz="1800" dirty="0" err="1">
                <a:latin typeface="Consolas" pitchFamily="49" charset="0"/>
              </a:rPr>
              <a:t>ivector.end</a:t>
            </a:r>
            <a:r>
              <a:rPr lang="en-US" altLang="zh-CN" sz="1800" dirty="0">
                <a:latin typeface="Consolas" pitchFamily="49" charset="0"/>
              </a:rPr>
              <a:t>(), </a:t>
            </a:r>
            <a:r>
              <a:rPr lang="en-US" altLang="zh-CN" sz="1800" dirty="0" err="1">
                <a:latin typeface="Consolas" pitchFamily="49" charset="0"/>
              </a:rPr>
              <a:t>ivector.begin</a:t>
            </a:r>
            <a:r>
              <a:rPr lang="en-US" altLang="zh-CN" sz="1800" dirty="0">
                <a:latin typeface="Consolas" pitchFamily="49" charset="0"/>
              </a:rPr>
              <a:t>(), 10) &lt;&lt; endl;</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r>
              <a:rPr lang="zh-CN" altLang="en-US" sz="1800" dirty="0">
                <a:latin typeface="Consolas" pitchFamily="49" charset="0"/>
              </a:rPr>
              <a:t>向量容器中元素局部求和</a:t>
            </a:r>
          </a:p>
          <a:p>
            <a:pPr marL="365760" indent="-256032" eaLnBrk="1" fontAlgn="auto" hangingPunct="1">
              <a:spcAft>
                <a:spcPts val="0"/>
              </a:spcAft>
              <a:buClr>
                <a:schemeClr val="accent3"/>
              </a:buClr>
              <a:buFont typeface="Georgia"/>
              <a:buNone/>
              <a:defRPr/>
            </a:pPr>
            <a:r>
              <a:rPr lang="zh-CN" altLang="en-US" sz="1800" dirty="0">
                <a:latin typeface="Consolas" pitchFamily="49" charset="0"/>
              </a:rPr>
              <a:t>	</a:t>
            </a:r>
            <a:r>
              <a:rPr lang="en-US" altLang="zh-CN" sz="1800" dirty="0" err="1">
                <a:latin typeface="Consolas" pitchFamily="49" charset="0"/>
              </a:rPr>
              <a:t>partial_sum</a:t>
            </a:r>
            <a:r>
              <a:rPr lang="en-US" altLang="zh-CN" sz="1800" dirty="0">
                <a:latin typeface="Consolas" pitchFamily="49" charset="0"/>
              </a:rPr>
              <a:t>(</a:t>
            </a:r>
            <a:r>
              <a:rPr lang="en-US" altLang="zh-CN" sz="1800" dirty="0" err="1">
                <a:latin typeface="Consolas" pitchFamily="49" charset="0"/>
              </a:rPr>
              <a:t>ivector.begin</a:t>
            </a:r>
            <a:r>
              <a:rPr lang="en-US" altLang="zh-CN" sz="1800" dirty="0">
                <a:latin typeface="Consolas" pitchFamily="49" charset="0"/>
              </a:rPr>
              <a:t>(), </a:t>
            </a:r>
            <a:r>
              <a:rPr lang="en-US" altLang="zh-CN" sz="1800" dirty="0" err="1">
                <a:latin typeface="Consolas" pitchFamily="49" charset="0"/>
              </a:rPr>
              <a:t>ivector.end</a:t>
            </a:r>
            <a:r>
              <a:rPr lang="en-US" altLang="zh-CN" sz="1800" dirty="0">
                <a:latin typeface="Consolas" pitchFamily="49" charset="0"/>
              </a:rPr>
              <a:t>(), </a:t>
            </a:r>
            <a:r>
              <a:rPr lang="en-US" altLang="zh-CN" sz="1800" dirty="0" err="1">
                <a:latin typeface="Consolas" pitchFamily="49" charset="0"/>
              </a:rPr>
              <a:t>ostream_iterator</a:t>
            </a:r>
            <a:r>
              <a:rPr lang="en-US" altLang="zh-CN" sz="1800" dirty="0">
                <a:latin typeface="Consolas" pitchFamily="49" charset="0"/>
              </a:rPr>
              <a:t>&lt;int&gt;(cout," "));</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a:t>
            </a:r>
            <a:r>
              <a:rPr lang="zh-CN" altLang="en-US" sz="1800" dirty="0">
                <a:latin typeface="Consolas" pitchFamily="49" charset="0"/>
              </a:rPr>
              <a:t>向量容器中相邻元素的差值</a:t>
            </a:r>
          </a:p>
          <a:p>
            <a:pPr marL="365760" indent="-256032" eaLnBrk="1" fontAlgn="auto" hangingPunct="1">
              <a:spcAft>
                <a:spcPts val="0"/>
              </a:spcAft>
              <a:buClr>
                <a:schemeClr val="accent3"/>
              </a:buClr>
              <a:buFont typeface="Georgia"/>
              <a:buNone/>
              <a:defRPr/>
            </a:pPr>
            <a:r>
              <a:rPr lang="zh-CN" altLang="en-US" sz="1800" dirty="0">
                <a:latin typeface="Consolas" pitchFamily="49" charset="0"/>
              </a:rPr>
              <a:t>	</a:t>
            </a:r>
            <a:r>
              <a:rPr lang="en-US" altLang="zh-CN" sz="1800" dirty="0" err="1">
                <a:latin typeface="Consolas" pitchFamily="49" charset="0"/>
              </a:rPr>
              <a:t>adjacent_difference</a:t>
            </a:r>
            <a:r>
              <a:rPr lang="en-US" altLang="zh-CN" sz="1800" dirty="0">
                <a:latin typeface="Consolas" pitchFamily="49" charset="0"/>
              </a:rPr>
              <a:t>(</a:t>
            </a:r>
            <a:r>
              <a:rPr lang="en-US" altLang="zh-CN" sz="1800" dirty="0" err="1">
                <a:latin typeface="Consolas" pitchFamily="49" charset="0"/>
              </a:rPr>
              <a:t>ivector.begin</a:t>
            </a:r>
            <a:r>
              <a:rPr lang="en-US" altLang="zh-CN" sz="1800" dirty="0">
                <a:latin typeface="Consolas" pitchFamily="49" charset="0"/>
              </a:rPr>
              <a:t>(), </a:t>
            </a:r>
            <a:r>
              <a:rPr lang="en-US" altLang="zh-CN" sz="1800" dirty="0" err="1">
                <a:latin typeface="Consolas" pitchFamily="49" charset="0"/>
              </a:rPr>
              <a:t>ivector.end</a:t>
            </a:r>
            <a:r>
              <a:rPr lang="en-US" altLang="zh-CN" sz="18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1800" dirty="0" err="1">
                <a:latin typeface="Consolas" pitchFamily="49" charset="0"/>
              </a:rPr>
              <a:t>ostream_iterator</a:t>
            </a:r>
            <a:r>
              <a:rPr lang="en-US" altLang="zh-CN" sz="1800" dirty="0">
                <a:latin typeface="Consolas" pitchFamily="49" charset="0"/>
              </a:rPr>
              <a:t>&lt;int&gt;(cout," "));</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sz="1800" dirty="0">
                <a:latin typeface="Consolas" pitchFamily="49" charset="0"/>
              </a:rPr>
              <a:t>}</a:t>
            </a:r>
          </a:p>
        </p:txBody>
      </p:sp>
      <p:sp>
        <p:nvSpPr>
          <p:cNvPr id="98308" name="灯片编号占位符 3">
            <a:extLst>
              <a:ext uri="{FF2B5EF4-FFF2-40B4-BE49-F238E27FC236}">
                <a16:creationId xmlns:a16="http://schemas.microsoft.com/office/drawing/2014/main" id="{8E4ED60A-AEC6-6A38-55AB-3A9083F61DFC}"/>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344EB864-E395-4146-AF40-DF0DD397BB35}"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C4D5DD28-CD35-E6BE-A009-99BD42F67DA8}"/>
              </a:ext>
            </a:extLst>
          </p:cNvPr>
          <p:cNvSpPr txBox="1">
            <a:spLocks/>
          </p:cNvSpPr>
          <p:nvPr/>
        </p:nvSpPr>
        <p:spPr>
          <a:xfrm>
            <a:off x="214313" y="0"/>
            <a:ext cx="7000875"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10.7 </a:t>
            </a:r>
            <a:r>
              <a:rPr kumimoji="0" lang="zh-CN" altLang="en-US" sz="2800" dirty="0">
                <a:solidFill>
                  <a:schemeClr val="bg1"/>
                </a:solidFill>
                <a:latin typeface="+mj-lt"/>
                <a:ea typeface="+mj-ea"/>
                <a:cs typeface="+mj-cs"/>
              </a:rPr>
              <a:t>算法 </a:t>
            </a:r>
            <a:r>
              <a:rPr kumimoji="0" lang="en-US" altLang="zh-CN" sz="2800" dirty="0">
                <a:solidFill>
                  <a:schemeClr val="bg1"/>
                </a:solidFill>
                <a:latin typeface="+mj-lt"/>
                <a:ea typeface="+mj-ea"/>
                <a:cs typeface="+mj-cs"/>
              </a:rPr>
              <a:t>—— 10.7.5 </a:t>
            </a:r>
            <a:r>
              <a:rPr kumimoji="0" lang="zh-CN" altLang="en-US" sz="2800" dirty="0">
                <a:solidFill>
                  <a:schemeClr val="bg1"/>
                </a:solidFill>
                <a:latin typeface="+mj-lt"/>
                <a:ea typeface="+mj-ea"/>
                <a:cs typeface="+mj-cs"/>
              </a:rPr>
              <a:t>数值算法</a:t>
            </a:r>
          </a:p>
        </p:txBody>
      </p:sp>
      <p:sp>
        <p:nvSpPr>
          <p:cNvPr id="2" name="矩形 1">
            <a:extLst>
              <a:ext uri="{FF2B5EF4-FFF2-40B4-BE49-F238E27FC236}">
                <a16:creationId xmlns:a16="http://schemas.microsoft.com/office/drawing/2014/main" id="{90C99D52-6C85-47A2-BCD0-E3549312A1FD}"/>
              </a:ext>
            </a:extLst>
          </p:cNvPr>
          <p:cNvSpPr/>
          <p:nvPr/>
        </p:nvSpPr>
        <p:spPr>
          <a:xfrm>
            <a:off x="7215188" y="5373216"/>
            <a:ext cx="1928812" cy="14847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a:t>15</a:t>
            </a:r>
          </a:p>
          <a:p>
            <a:r>
              <a:rPr lang="en-US" altLang="zh-CN" dirty="0"/>
              <a:t>65</a:t>
            </a:r>
          </a:p>
          <a:p>
            <a:r>
              <a:rPr lang="en-US" altLang="zh-CN" dirty="0"/>
              <a:t>1 3 6 10 15</a:t>
            </a:r>
          </a:p>
          <a:p>
            <a:r>
              <a:rPr lang="en-US" altLang="zh-CN" dirty="0"/>
              <a:t>1 1 1 1 1</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D95DE-E815-84CF-6E97-D90698CBDAA7}"/>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10.8</a:t>
            </a:r>
            <a:r>
              <a:rPr lang="zh-CN" altLang="en-US" dirty="0"/>
              <a:t>综合实例</a:t>
            </a:r>
            <a:r>
              <a:rPr lang="en-US" altLang="zh-CN" dirty="0"/>
              <a:t>——</a:t>
            </a:r>
            <a:r>
              <a:rPr lang="zh-CN" altLang="en-US" dirty="0"/>
              <a:t>对个人银行账户管理程序的改进</a:t>
            </a:r>
          </a:p>
        </p:txBody>
      </p:sp>
      <p:sp>
        <p:nvSpPr>
          <p:cNvPr id="99331" name="内容占位符 2">
            <a:extLst>
              <a:ext uri="{FF2B5EF4-FFF2-40B4-BE49-F238E27FC236}">
                <a16:creationId xmlns:a16="http://schemas.microsoft.com/office/drawing/2014/main" id="{311AB25A-1144-4F0B-15F8-08FA53A669C5}"/>
              </a:ext>
            </a:extLst>
          </p:cNvPr>
          <p:cNvSpPr>
            <a:spLocks noGrp="1"/>
          </p:cNvSpPr>
          <p:nvPr>
            <p:ph idx="1"/>
          </p:nvPr>
        </p:nvSpPr>
        <p:spPr/>
        <p:txBody>
          <a:bodyPr/>
          <a:lstStyle/>
          <a:p>
            <a:pPr eaLnBrk="1" hangingPunct="1">
              <a:spcAft>
                <a:spcPts val="1200"/>
              </a:spcAft>
            </a:pPr>
            <a:r>
              <a:rPr lang="zh-CN" altLang="en-US"/>
              <a:t>使用向量容器</a:t>
            </a:r>
            <a:r>
              <a:rPr lang="en-US" altLang="zh-CN"/>
              <a:t>vector</a:t>
            </a:r>
            <a:r>
              <a:rPr lang="zh-CN" altLang="en-US"/>
              <a:t>来管理账户列表</a:t>
            </a:r>
            <a:endParaRPr lang="en-US" altLang="zh-CN"/>
          </a:p>
          <a:p>
            <a:pPr eaLnBrk="1" hangingPunct="1">
              <a:spcAft>
                <a:spcPts val="1200"/>
              </a:spcAft>
            </a:pPr>
            <a:r>
              <a:rPr lang="zh-CN" altLang="en-US"/>
              <a:t>本例还增加了一个多重映射来存储每一笔账目，该映射的键是账目的日期，附加数据是账目的详细内容。</a:t>
            </a:r>
            <a:endParaRPr lang="en-US" altLang="zh-CN"/>
          </a:p>
          <a:p>
            <a:pPr eaLnBrk="1" hangingPunct="1">
              <a:spcAft>
                <a:spcPts val="1200"/>
              </a:spcAft>
            </a:pPr>
            <a:r>
              <a:rPr lang="zh-CN" altLang="en-US"/>
              <a:t>例</a:t>
            </a:r>
            <a:r>
              <a:rPr lang="en-US" altLang="zh-CN"/>
              <a:t>10-24 </a:t>
            </a:r>
            <a:r>
              <a:rPr lang="zh-CN" altLang="en-US"/>
              <a:t>个人银行账户管理程序</a:t>
            </a:r>
          </a:p>
          <a:p>
            <a:pPr lvl="1" eaLnBrk="1" hangingPunct="1">
              <a:spcAft>
                <a:spcPts val="1200"/>
              </a:spcAft>
            </a:pPr>
            <a:r>
              <a:rPr lang="zh-CN" altLang="en-US"/>
              <a:t>程序分为</a:t>
            </a:r>
            <a:r>
              <a:rPr lang="en-US" altLang="zh-CN"/>
              <a:t>6</a:t>
            </a:r>
            <a:r>
              <a:rPr lang="zh-CN" altLang="en-US"/>
              <a:t>个文件：</a:t>
            </a:r>
            <a:r>
              <a:rPr lang="en-US" altLang="zh-CN"/>
              <a:t> date.h</a:t>
            </a:r>
            <a:r>
              <a:rPr lang="zh-CN" altLang="en-US"/>
              <a:t>是日期类头文件，</a:t>
            </a:r>
            <a:r>
              <a:rPr lang="en-US" altLang="zh-CN"/>
              <a:t>date.cpp</a:t>
            </a:r>
            <a:r>
              <a:rPr lang="zh-CN" altLang="en-US"/>
              <a:t>是日期类实现文件，</a:t>
            </a:r>
            <a:r>
              <a:rPr lang="en-US" altLang="zh-CN"/>
              <a:t>accumulator.h</a:t>
            </a:r>
            <a:r>
              <a:rPr lang="zh-CN" altLang="en-US"/>
              <a:t>为按日将数值累加的</a:t>
            </a:r>
            <a:r>
              <a:rPr lang="en-US" altLang="zh-CN"/>
              <a:t>Accumulator</a:t>
            </a:r>
            <a:r>
              <a:rPr lang="zh-CN" altLang="en-US"/>
              <a:t>类的头文件，</a:t>
            </a:r>
            <a:r>
              <a:rPr lang="en-US" altLang="zh-CN"/>
              <a:t>account.h</a:t>
            </a:r>
            <a:r>
              <a:rPr lang="zh-CN" altLang="en-US"/>
              <a:t>是各个储蓄账户类定义头文件，</a:t>
            </a:r>
            <a:r>
              <a:rPr lang="en-US" altLang="zh-CN"/>
              <a:t>account.cpp</a:t>
            </a:r>
            <a:r>
              <a:rPr lang="zh-CN" altLang="en-US"/>
              <a:t>是各个储蓄账户类实现文件，</a:t>
            </a:r>
            <a:r>
              <a:rPr lang="en-US" altLang="zh-CN"/>
              <a:t>10_24.cpp</a:t>
            </a:r>
            <a:r>
              <a:rPr lang="zh-CN" altLang="en-US"/>
              <a:t>是主函数文件。</a:t>
            </a:r>
          </a:p>
        </p:txBody>
      </p:sp>
      <p:sp>
        <p:nvSpPr>
          <p:cNvPr id="99332" name="灯片编号占位符 3">
            <a:extLst>
              <a:ext uri="{FF2B5EF4-FFF2-40B4-BE49-F238E27FC236}">
                <a16:creationId xmlns:a16="http://schemas.microsoft.com/office/drawing/2014/main" id="{677E0711-7EA8-9CBE-F7F7-EDF78D6BF16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1363645-B2D1-4BC1-823A-2A18375CB83C}"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81</a:t>
            </a:fld>
            <a:endParaRPr lang="en-US" altLang="zh-CN" sz="1800">
              <a:solidFill>
                <a:srgbClr val="FFFFFF"/>
              </a:solidFill>
              <a:latin typeface="Times New Roman" panose="02020603050405020304" pitchFamily="18" charset="0"/>
              <a:ea typeface="隶书" panose="02010509060101010101" pitchFamily="49" charset="-122"/>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0354" name="内容占位符 2">
            <a:extLst>
              <a:ext uri="{FF2B5EF4-FFF2-40B4-BE49-F238E27FC236}">
                <a16:creationId xmlns:a16="http://schemas.microsoft.com/office/drawing/2014/main" id="{8DD8A738-6147-1680-28BC-43E40B0FECB5}"/>
              </a:ext>
            </a:extLst>
          </p:cNvPr>
          <p:cNvSpPr>
            <a:spLocks noGrp="1"/>
          </p:cNvSpPr>
          <p:nvPr>
            <p:ph idx="1"/>
          </p:nvPr>
        </p:nvSpPr>
        <p:spPr>
          <a:xfrm>
            <a:off x="457200" y="428625"/>
            <a:ext cx="8229600" cy="6215063"/>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//date.h</a:t>
            </a:r>
          </a:p>
          <a:p>
            <a:pPr eaLnBrk="1" hangingPunct="1">
              <a:lnSpc>
                <a:spcPct val="70000"/>
              </a:lnSpc>
              <a:buFont typeface="Georgia" panose="02040502050405020303" pitchFamily="18" charset="0"/>
              <a:buNone/>
            </a:pPr>
            <a:r>
              <a:rPr lang="en-US" altLang="zh-CN" sz="1600">
                <a:latin typeface="Consolas" panose="020B0609020204030204" pitchFamily="49" charset="0"/>
              </a:rPr>
              <a:t>#ifndef __DATE_H__</a:t>
            </a:r>
          </a:p>
          <a:p>
            <a:pPr eaLnBrk="1" hangingPunct="1">
              <a:lnSpc>
                <a:spcPct val="70000"/>
              </a:lnSpc>
              <a:buFont typeface="Georgia" panose="02040502050405020303" pitchFamily="18" charset="0"/>
              <a:buNone/>
            </a:pPr>
            <a:r>
              <a:rPr lang="en-US" altLang="zh-CN" sz="1600">
                <a:latin typeface="Consolas" panose="020B0609020204030204" pitchFamily="49" charset="0"/>
              </a:rPr>
              <a:t>#define __DATE_H__</a:t>
            </a:r>
          </a:p>
          <a:p>
            <a:pPr eaLnBrk="1" hangingPunct="1">
              <a:lnSpc>
                <a:spcPct val="70000"/>
              </a:lnSpc>
              <a:buFont typeface="Georgia" panose="02040502050405020303" pitchFamily="18" charset="0"/>
              <a:buNone/>
            </a:pPr>
            <a:r>
              <a:rPr lang="en-US" altLang="zh-CN" sz="1600">
                <a:latin typeface="Consolas" panose="020B0609020204030204" pitchFamily="49" charset="0"/>
              </a:rPr>
              <a:t>class Date {	//</a:t>
            </a:r>
            <a:r>
              <a:rPr lang="zh-CN" altLang="en-US" sz="1600">
                <a:latin typeface="Consolas" panose="020B0609020204030204" pitchFamily="49" charset="0"/>
              </a:rPr>
              <a:t>日期类</a:t>
            </a:r>
          </a:p>
          <a:p>
            <a:pPr eaLnBrk="1" hangingPunct="1">
              <a:lnSpc>
                <a:spcPct val="70000"/>
              </a:lnSpc>
              <a:buFont typeface="Georgia" panose="02040502050405020303" pitchFamily="18" charset="0"/>
              <a:buNone/>
            </a:pPr>
            <a:r>
              <a:rPr lang="en-US" altLang="zh-CN" sz="1600">
                <a:latin typeface="Consolas" panose="020B0609020204030204" pitchFamily="49" charset="0"/>
              </a:rPr>
              <a:t>private:</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year;		//</a:t>
            </a:r>
            <a:r>
              <a:rPr lang="zh-CN" altLang="en-US" sz="1600">
                <a:latin typeface="Consolas" panose="020B0609020204030204" pitchFamily="49" charset="0"/>
              </a:rPr>
              <a:t>年</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month;		//</a:t>
            </a:r>
            <a:r>
              <a:rPr lang="zh-CN" altLang="en-US" sz="1600">
                <a:latin typeface="Consolas" panose="020B0609020204030204" pitchFamily="49" charset="0"/>
              </a:rPr>
              <a:t>月</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day;		//</a:t>
            </a:r>
            <a:r>
              <a:rPr lang="zh-CN" altLang="en-US" sz="1600">
                <a:latin typeface="Consolas" panose="020B0609020204030204" pitchFamily="49" charset="0"/>
              </a:rPr>
              <a:t>日</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totalDays;	//</a:t>
            </a:r>
            <a:r>
              <a:rPr lang="zh-CN" altLang="en-US" sz="1600">
                <a:latin typeface="Consolas" panose="020B0609020204030204" pitchFamily="49" charset="0"/>
              </a:rPr>
              <a:t>该日期是从公元元年</a:t>
            </a:r>
            <a:r>
              <a:rPr lang="en-US" altLang="zh-CN" sz="1600">
                <a:latin typeface="Consolas" panose="020B0609020204030204" pitchFamily="49" charset="0"/>
              </a:rPr>
              <a:t>1</a:t>
            </a:r>
            <a:r>
              <a:rPr lang="zh-CN" altLang="en-US" sz="1600">
                <a:latin typeface="Consolas" panose="020B0609020204030204" pitchFamily="49" charset="0"/>
              </a:rPr>
              <a:t>月</a:t>
            </a:r>
            <a:r>
              <a:rPr lang="en-US" altLang="zh-CN" sz="1600">
                <a:latin typeface="Consolas" panose="020B0609020204030204" pitchFamily="49" charset="0"/>
              </a:rPr>
              <a:t>1</a:t>
            </a:r>
            <a:r>
              <a:rPr lang="zh-CN" altLang="en-US" sz="1600">
                <a:latin typeface="Consolas" panose="020B0609020204030204" pitchFamily="49" charset="0"/>
              </a:rPr>
              <a:t>日开始的第几天</a:t>
            </a:r>
          </a:p>
          <a:p>
            <a:pPr eaLnBrk="1" hangingPunct="1">
              <a:lnSpc>
                <a:spcPct val="70000"/>
              </a:lnSpc>
              <a:buFont typeface="Georgia" panose="02040502050405020303" pitchFamily="18" charset="0"/>
              <a:buNone/>
            </a:pPr>
            <a:r>
              <a:rPr lang="en-US" altLang="zh-CN" sz="1600">
                <a:latin typeface="Consolas" panose="020B0609020204030204" pitchFamily="49" charset="0"/>
              </a:rPr>
              <a:t>public:</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Date(int year = 1, int month = 1, int day = 1);//</a:t>
            </a:r>
            <a:r>
              <a:rPr lang="zh-CN" altLang="en-US" sz="1600">
                <a:latin typeface="Consolas" panose="020B0609020204030204" pitchFamily="49" charset="0"/>
              </a:rPr>
              <a:t>用年、月、日构造日期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solidFill>
                  <a:srgbClr val="C00000"/>
                </a:solidFill>
                <a:latin typeface="Consolas" panose="020B0609020204030204" pitchFamily="49" charset="0"/>
              </a:rPr>
              <a:t>static Date read</a:t>
            </a: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getYear() const { return year; }</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getMonth() const { return month; }</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getDay() const { return day; }</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getMaxDay() const;	//</a:t>
            </a:r>
            <a:r>
              <a:rPr lang="zh-CN" altLang="en-US" sz="1600">
                <a:latin typeface="Consolas" panose="020B0609020204030204" pitchFamily="49" charset="0"/>
              </a:rPr>
              <a:t>获得当月有多少天</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bool isLeapYear() const {	//</a:t>
            </a:r>
            <a:r>
              <a:rPr lang="zh-CN" altLang="en-US" sz="1600">
                <a:latin typeface="Consolas" panose="020B0609020204030204" pitchFamily="49" charset="0"/>
              </a:rPr>
              <a:t>判断当年是否为闰年</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return year % 4 == 0 &amp;&amp; year % 100 != 0 || year % 400 == 0;</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void show() const;			//</a:t>
            </a:r>
            <a:r>
              <a:rPr lang="zh-CN" altLang="en-US" sz="1600">
                <a:latin typeface="Consolas" panose="020B0609020204030204" pitchFamily="49" charset="0"/>
              </a:rPr>
              <a:t>输出当前日期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int operator - (const Date&amp; date) const { //</a:t>
            </a:r>
            <a:r>
              <a:rPr lang="zh-CN" altLang="en-US" sz="1600">
                <a:latin typeface="Consolas" panose="020B0609020204030204" pitchFamily="49" charset="0"/>
              </a:rPr>
              <a:t>计算两个日期之间差多少天	</a:t>
            </a: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r>
              <a:rPr lang="en-US" altLang="zh-CN" sz="1600">
                <a:latin typeface="Consolas" panose="020B0609020204030204" pitchFamily="49" charset="0"/>
              </a:rPr>
              <a:t>		return totalDays - date.totalDays;</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endParaRPr lang="zh-CN" altLang="en-US" sz="1600">
              <a:latin typeface="Consolas" panose="020B0609020204030204" pitchFamily="49" charset="0"/>
            </a:endParaRP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solidFill>
                  <a:srgbClr val="C00000"/>
                </a:solidFill>
                <a:latin typeface="Consolas" panose="020B0609020204030204" pitchFamily="49" charset="0"/>
              </a:rPr>
              <a:t>bool operator &lt; (const Date&amp; date) const </a:t>
            </a:r>
            <a:r>
              <a:rPr lang="en-US" altLang="zh-CN" sz="1600">
                <a:latin typeface="Consolas" panose="020B0609020204030204" pitchFamily="49" charset="0"/>
              </a:rPr>
              <a:t>{ //</a:t>
            </a:r>
            <a:r>
              <a:rPr lang="zh-CN" altLang="en-US" sz="1600">
                <a:latin typeface="Consolas" panose="020B0609020204030204" pitchFamily="49" charset="0"/>
              </a:rPr>
              <a:t>判断两个日期的前后顺序</a:t>
            </a: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r>
              <a:rPr lang="en-US" altLang="zh-CN" sz="1600">
                <a:latin typeface="Consolas" panose="020B0609020204030204" pitchFamily="49" charset="0"/>
              </a:rPr>
              <a:t>		return totalDays &lt; date.totalDays;</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#endif //__DATE_H_</a:t>
            </a:r>
          </a:p>
        </p:txBody>
      </p:sp>
      <p:sp>
        <p:nvSpPr>
          <p:cNvPr id="100355" name="灯片编号占位符 3">
            <a:extLst>
              <a:ext uri="{FF2B5EF4-FFF2-40B4-BE49-F238E27FC236}">
                <a16:creationId xmlns:a16="http://schemas.microsoft.com/office/drawing/2014/main" id="{36353BF6-B750-1DA7-D1C4-9FF8752740D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8BAD890-EB23-4FE9-AA15-3E716E3C501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D7C4C338-8EC9-1E52-131A-CEF25066E9D2}"/>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0357" name="标题 1">
            <a:extLst>
              <a:ext uri="{FF2B5EF4-FFF2-40B4-BE49-F238E27FC236}">
                <a16:creationId xmlns:a16="http://schemas.microsoft.com/office/drawing/2014/main" id="{35645C88-A304-62C4-DE54-022783288FD7}"/>
              </a:ext>
            </a:extLst>
          </p:cNvPr>
          <p:cNvSpPr>
            <a:spLocks noGrp="1"/>
          </p:cNvSpPr>
          <p:nvPr>
            <p:ph type="title"/>
          </p:nvPr>
        </p:nvSpPr>
        <p:spPr>
          <a:xfrm>
            <a:off x="6429375" y="500063"/>
            <a:ext cx="2257425" cy="709612"/>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1378" name="内容占位符 2">
            <a:extLst>
              <a:ext uri="{FF2B5EF4-FFF2-40B4-BE49-F238E27FC236}">
                <a16:creationId xmlns:a16="http://schemas.microsoft.com/office/drawing/2014/main" id="{54A93BDB-1876-0799-CCA4-FB43099776A3}"/>
              </a:ext>
            </a:extLst>
          </p:cNvPr>
          <p:cNvSpPr>
            <a:spLocks noGrp="1"/>
          </p:cNvSpPr>
          <p:nvPr>
            <p:ph idx="1"/>
          </p:nvPr>
        </p:nvSpPr>
        <p:spPr>
          <a:xfrm>
            <a:off x="142875" y="428625"/>
            <a:ext cx="9001125" cy="6215063"/>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//date.cpp</a:t>
            </a:r>
            <a:r>
              <a:rPr lang="zh-CN" altLang="en-US" sz="1600">
                <a:latin typeface="Consolas" panose="020B0609020204030204" pitchFamily="49" charset="0"/>
              </a:rPr>
              <a:t>中仅</a:t>
            </a:r>
            <a:r>
              <a:rPr lang="en-US" altLang="zh-CN" sz="1600">
                <a:latin typeface="Consolas" panose="020B0609020204030204" pitchFamily="49" charset="0"/>
              </a:rPr>
              <a:t>Date::read</a:t>
            </a:r>
            <a:r>
              <a:rPr lang="zh-CN" altLang="en-US" sz="1600">
                <a:latin typeface="Consolas" panose="020B0609020204030204" pitchFamily="49" charset="0"/>
              </a:rPr>
              <a:t>的定义是新增的内容，其它内容与例</a:t>
            </a:r>
            <a:r>
              <a:rPr lang="en-US" altLang="zh-CN" sz="1600">
                <a:latin typeface="Consolas" panose="020B0609020204030204" pitchFamily="49" charset="0"/>
              </a:rPr>
              <a:t>6-25</a:t>
            </a:r>
            <a:r>
              <a:rPr lang="zh-CN" altLang="en-US" sz="1600">
                <a:latin typeface="Consolas" panose="020B0609020204030204" pitchFamily="49" charset="0"/>
              </a:rPr>
              <a:t>完全相同，不再重复给出</a:t>
            </a:r>
          </a:p>
          <a:p>
            <a:pPr eaLnBrk="1" hangingPunct="1">
              <a:lnSpc>
                <a:spcPct val="70000"/>
              </a:lnSpc>
              <a:buFont typeface="Georgia" panose="02040502050405020303" pitchFamily="18" charset="0"/>
              <a:buNone/>
            </a:pPr>
            <a:r>
              <a:rPr lang="en-US" altLang="zh-CN" sz="1600">
                <a:latin typeface="Consolas" panose="020B0609020204030204" pitchFamily="49" charset="0"/>
              </a:rPr>
              <a:t>Date Date::read() {</a:t>
            </a:r>
          </a:p>
          <a:p>
            <a:pPr eaLnBrk="1" hangingPunct="1">
              <a:lnSpc>
                <a:spcPct val="70000"/>
              </a:lnSpc>
              <a:buFont typeface="Georgia" panose="02040502050405020303" pitchFamily="18" charset="0"/>
              <a:buNone/>
            </a:pPr>
            <a:r>
              <a:rPr lang="en-US" altLang="zh-CN" sz="1600">
                <a:latin typeface="Consolas" panose="020B0609020204030204" pitchFamily="49" charset="0"/>
              </a:rPr>
              <a:t>	int year, month,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char c1, c2;</a:t>
            </a:r>
          </a:p>
          <a:p>
            <a:pPr eaLnBrk="1" hangingPunct="1">
              <a:lnSpc>
                <a:spcPct val="70000"/>
              </a:lnSpc>
              <a:buFont typeface="Georgia" panose="02040502050405020303" pitchFamily="18" charset="0"/>
              <a:buNone/>
            </a:pPr>
            <a:r>
              <a:rPr lang="en-US" altLang="zh-CN" sz="1600">
                <a:latin typeface="Consolas" panose="020B0609020204030204" pitchFamily="49" charset="0"/>
              </a:rPr>
              <a:t>	cin &gt;&gt; year &gt;&gt; c1 &gt;&gt; month &gt;&gt; c2 &gt;&gt;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return Date(year, month, day);</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//accumulator.h</a:t>
            </a:r>
            <a:r>
              <a:rPr lang="zh-CN" altLang="en-US" sz="1600">
                <a:latin typeface="Consolas" panose="020B0609020204030204" pitchFamily="49" charset="0"/>
              </a:rPr>
              <a:t>的内容与例</a:t>
            </a:r>
            <a:r>
              <a:rPr lang="en-US" altLang="zh-CN" sz="1600">
                <a:latin typeface="Consolas" panose="020B0609020204030204" pitchFamily="49" charset="0"/>
              </a:rPr>
              <a:t>8-8</a:t>
            </a:r>
            <a:r>
              <a:rPr lang="zh-CN" altLang="en-US" sz="1600">
                <a:latin typeface="Consolas" panose="020B0609020204030204" pitchFamily="49" charset="0"/>
              </a:rPr>
              <a:t>完全相同，不再重复给出</a:t>
            </a: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endParaRPr lang="zh-CN" altLang="en-US" sz="1600">
              <a:latin typeface="Consolas" panose="020B0609020204030204" pitchFamily="49" charset="0"/>
            </a:endParaRPr>
          </a:p>
          <a:p>
            <a:pPr eaLnBrk="1" hangingPunct="1">
              <a:lnSpc>
                <a:spcPct val="70000"/>
              </a:lnSpc>
              <a:buFont typeface="Georgia" panose="02040502050405020303" pitchFamily="18" charset="0"/>
              <a:buNone/>
            </a:pPr>
            <a:r>
              <a:rPr lang="en-US" altLang="zh-CN" sz="1600">
                <a:latin typeface="Consolas" panose="020B0609020204030204" pitchFamily="49" charset="0"/>
              </a:rPr>
              <a:t>//</a:t>
            </a:r>
            <a:r>
              <a:rPr lang="en-US" altLang="zh-CN" sz="1600">
                <a:solidFill>
                  <a:srgbClr val="C00000"/>
                </a:solidFill>
                <a:latin typeface="Consolas" panose="020B0609020204030204" pitchFamily="49" charset="0"/>
              </a:rPr>
              <a:t>account.h</a:t>
            </a:r>
          </a:p>
          <a:p>
            <a:pPr eaLnBrk="1" hangingPunct="1">
              <a:lnSpc>
                <a:spcPct val="70000"/>
              </a:lnSpc>
              <a:buFont typeface="Georgia" panose="02040502050405020303" pitchFamily="18" charset="0"/>
              <a:buNone/>
            </a:pPr>
            <a:r>
              <a:rPr lang="en-US" altLang="zh-CN" sz="1600">
                <a:latin typeface="Consolas" panose="020B0609020204030204" pitchFamily="49" charset="0"/>
              </a:rPr>
              <a:t>#ifndef __ACCOUNT_H__</a:t>
            </a:r>
          </a:p>
          <a:p>
            <a:pPr eaLnBrk="1" hangingPunct="1">
              <a:lnSpc>
                <a:spcPct val="70000"/>
              </a:lnSpc>
              <a:buFont typeface="Georgia" panose="02040502050405020303" pitchFamily="18" charset="0"/>
              <a:buNone/>
            </a:pPr>
            <a:r>
              <a:rPr lang="en-US" altLang="zh-CN" sz="1600">
                <a:latin typeface="Consolas" panose="020B0609020204030204" pitchFamily="49" charset="0"/>
              </a:rPr>
              <a:t>#define __ACCOUNT_H__</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"date.h"</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"accumulator.h"</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&lt;string&gt;</a:t>
            </a:r>
          </a:p>
          <a:p>
            <a:pPr eaLnBrk="1" hangingPunct="1">
              <a:lnSpc>
                <a:spcPct val="70000"/>
              </a:lnSpc>
              <a:buFont typeface="Georgia" panose="02040502050405020303" pitchFamily="18" charset="0"/>
              <a:buNone/>
            </a:pPr>
            <a:r>
              <a:rPr lang="en-US" altLang="zh-CN" sz="1600">
                <a:solidFill>
                  <a:srgbClr val="C00000"/>
                </a:solidFill>
                <a:latin typeface="Consolas" panose="020B0609020204030204" pitchFamily="49" charset="0"/>
              </a:rPr>
              <a:t>#include &lt;map&gt;</a:t>
            </a:r>
          </a:p>
          <a:p>
            <a:pPr eaLnBrk="1" hangingPunct="1">
              <a:lnSpc>
                <a:spcPct val="70000"/>
              </a:lnSpc>
              <a:buFont typeface="Georgia" panose="02040502050405020303" pitchFamily="18" charset="0"/>
              <a:buNone/>
            </a:pPr>
            <a:r>
              <a:rPr lang="en-US" altLang="zh-CN" sz="1600">
                <a:latin typeface="Consolas" panose="020B0609020204030204" pitchFamily="49" charset="0"/>
              </a:rPr>
              <a:t>class Account;	//</a:t>
            </a:r>
            <a:r>
              <a:rPr lang="zh-CN" altLang="en-US" sz="1600">
                <a:latin typeface="Consolas" panose="020B0609020204030204" pitchFamily="49" charset="0"/>
              </a:rPr>
              <a:t>前置声明</a:t>
            </a:r>
          </a:p>
          <a:p>
            <a:pPr eaLnBrk="1" hangingPunct="1">
              <a:lnSpc>
                <a:spcPct val="70000"/>
              </a:lnSpc>
              <a:buFont typeface="Georgia" panose="02040502050405020303" pitchFamily="18" charset="0"/>
              <a:buNone/>
            </a:pPr>
            <a:r>
              <a:rPr lang="en-US" altLang="zh-CN" sz="1600">
                <a:solidFill>
                  <a:srgbClr val="C00000"/>
                </a:solidFill>
                <a:latin typeface="Consolas" panose="020B0609020204030204" pitchFamily="49" charset="0"/>
              </a:rPr>
              <a:t>class AccountRecord </a:t>
            </a:r>
            <a:r>
              <a:rPr lang="en-US" altLang="zh-CN" sz="1600">
                <a:latin typeface="Consolas" panose="020B0609020204030204" pitchFamily="49" charset="0"/>
              </a:rPr>
              <a:t>{	//</a:t>
            </a:r>
            <a:r>
              <a:rPr lang="zh-CN" altLang="en-US" sz="1600">
                <a:latin typeface="Consolas" panose="020B0609020204030204" pitchFamily="49" charset="0"/>
              </a:rPr>
              <a:t>账目记录</a:t>
            </a:r>
          </a:p>
          <a:p>
            <a:pPr eaLnBrk="1" hangingPunct="1">
              <a:lnSpc>
                <a:spcPct val="70000"/>
              </a:lnSpc>
              <a:buFont typeface="Georgia" panose="02040502050405020303" pitchFamily="18" charset="0"/>
              <a:buNone/>
            </a:pPr>
            <a:r>
              <a:rPr lang="en-US" altLang="zh-CN" sz="1600">
                <a:latin typeface="Consolas" panose="020B0609020204030204" pitchFamily="49" charset="0"/>
              </a:rPr>
              <a:t>private:</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 date;			//</a:t>
            </a:r>
            <a:r>
              <a:rPr lang="zh-CN" altLang="en-US" sz="1600">
                <a:latin typeface="Consolas" panose="020B0609020204030204" pitchFamily="49" charset="0"/>
              </a:rPr>
              <a:t>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const Account *account;	//</a:t>
            </a:r>
            <a:r>
              <a:rPr lang="zh-CN" altLang="en-US" sz="1600">
                <a:latin typeface="Consolas" panose="020B0609020204030204" pitchFamily="49" charset="0"/>
              </a:rPr>
              <a:t>账户</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double amount;		//</a:t>
            </a:r>
            <a:r>
              <a:rPr lang="zh-CN" altLang="en-US" sz="1600">
                <a:latin typeface="Consolas" panose="020B0609020204030204" pitchFamily="49" charset="0"/>
              </a:rPr>
              <a:t>金额</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double balance;		//</a:t>
            </a:r>
            <a:r>
              <a:rPr lang="zh-CN" altLang="en-US" sz="1600">
                <a:latin typeface="Consolas" panose="020B0609020204030204" pitchFamily="49" charset="0"/>
              </a:rPr>
              <a:t>余额</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std::string desc;		//</a:t>
            </a:r>
            <a:r>
              <a:rPr lang="zh-CN" altLang="en-US" sz="1600">
                <a:latin typeface="Consolas" panose="020B0609020204030204" pitchFamily="49" charset="0"/>
              </a:rPr>
              <a:t>描述</a:t>
            </a:r>
          </a:p>
          <a:p>
            <a:pPr eaLnBrk="1" hangingPunct="1">
              <a:lnSpc>
                <a:spcPct val="70000"/>
              </a:lnSpc>
              <a:buFont typeface="Georgia" panose="02040502050405020303" pitchFamily="18" charset="0"/>
              <a:buNone/>
            </a:pPr>
            <a:r>
              <a:rPr lang="en-US" altLang="zh-CN" sz="1600">
                <a:latin typeface="Consolas" panose="020B0609020204030204" pitchFamily="49" charset="0"/>
              </a:rPr>
              <a:t>public:</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构造函数</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AccountRecord(const Date &amp;date, const Account *account, double amount, double balance, const std::string&amp;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void show() const;	//</a:t>
            </a:r>
            <a:r>
              <a:rPr lang="zh-CN" altLang="en-US" sz="1600">
                <a:latin typeface="Consolas" panose="020B0609020204030204" pitchFamily="49" charset="0"/>
              </a:rPr>
              <a:t>输出当前记录</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p:txBody>
      </p:sp>
      <p:sp>
        <p:nvSpPr>
          <p:cNvPr id="101379" name="灯片编号占位符 3">
            <a:extLst>
              <a:ext uri="{FF2B5EF4-FFF2-40B4-BE49-F238E27FC236}">
                <a16:creationId xmlns:a16="http://schemas.microsoft.com/office/drawing/2014/main" id="{E0B28D0C-B859-2FA2-0A62-712BC50AAC3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A5D1F02-FFB4-435A-A82C-5326685A962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DDF6F37-5528-3177-B131-5E670D8ED644}"/>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1381" name="标题 1">
            <a:extLst>
              <a:ext uri="{FF2B5EF4-FFF2-40B4-BE49-F238E27FC236}">
                <a16:creationId xmlns:a16="http://schemas.microsoft.com/office/drawing/2014/main" id="{ABD34C0E-6F8A-F704-D9A7-98307BFC27F8}"/>
              </a:ext>
            </a:extLst>
          </p:cNvPr>
          <p:cNvSpPr>
            <a:spLocks noGrp="1"/>
          </p:cNvSpPr>
          <p:nvPr>
            <p:ph type="title"/>
          </p:nvPr>
        </p:nvSpPr>
        <p:spPr>
          <a:xfrm>
            <a:off x="6929438" y="6072188"/>
            <a:ext cx="2214562" cy="566737"/>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02" name="内容占位符 2">
            <a:extLst>
              <a:ext uri="{FF2B5EF4-FFF2-40B4-BE49-F238E27FC236}">
                <a16:creationId xmlns:a16="http://schemas.microsoft.com/office/drawing/2014/main" id="{858C15E6-5229-F57A-9139-AA7DA9F4963C}"/>
              </a:ext>
            </a:extLst>
          </p:cNvPr>
          <p:cNvSpPr>
            <a:spLocks noGrp="1"/>
          </p:cNvSpPr>
          <p:nvPr>
            <p:ph idx="1"/>
          </p:nvPr>
        </p:nvSpPr>
        <p:spPr>
          <a:xfrm>
            <a:off x="71438" y="428625"/>
            <a:ext cx="9001125" cy="6215063"/>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a:t>
            </a:r>
            <a:r>
              <a:rPr lang="zh-CN" altLang="en-US" sz="1600">
                <a:latin typeface="Consolas" panose="020B0609020204030204" pitchFamily="49" charset="0"/>
              </a:rPr>
              <a:t>定义用来存储账目记录的多重映射类型</a:t>
            </a:r>
          </a:p>
          <a:p>
            <a:pPr eaLnBrk="1" hangingPunct="1">
              <a:lnSpc>
                <a:spcPct val="70000"/>
              </a:lnSpc>
              <a:buFont typeface="Georgia" panose="02040502050405020303" pitchFamily="18" charset="0"/>
              <a:buNone/>
            </a:pPr>
            <a:r>
              <a:rPr lang="en-US" altLang="zh-CN" sz="1600">
                <a:solidFill>
                  <a:srgbClr val="C00000"/>
                </a:solidFill>
                <a:latin typeface="Consolas" panose="020B0609020204030204" pitchFamily="49" charset="0"/>
              </a:rPr>
              <a:t>typedef std::multimap&lt;Date, AccountRecord&gt; RecordMap;</a:t>
            </a:r>
          </a:p>
          <a:p>
            <a:pPr eaLnBrk="1" hangingPunct="1">
              <a:lnSpc>
                <a:spcPct val="70000"/>
              </a:lnSpc>
              <a:buFont typeface="Georgia" panose="02040502050405020303" pitchFamily="18" charset="0"/>
              <a:buNone/>
            </a:pPr>
            <a:r>
              <a:rPr lang="en-US" altLang="zh-CN" sz="1600">
                <a:latin typeface="Consolas" panose="020B0609020204030204" pitchFamily="49" charset="0"/>
              </a:rPr>
              <a:t>class Account { //</a:t>
            </a:r>
            <a:r>
              <a:rPr lang="zh-CN" altLang="en-US" sz="1600">
                <a:latin typeface="Consolas" panose="020B0609020204030204" pitchFamily="49" charset="0"/>
              </a:rPr>
              <a:t>账户类</a:t>
            </a:r>
          </a:p>
          <a:p>
            <a:pPr eaLnBrk="1" hangingPunct="1">
              <a:lnSpc>
                <a:spcPct val="70000"/>
              </a:lnSpc>
              <a:buFont typeface="Georgia" panose="02040502050405020303" pitchFamily="18" charset="0"/>
              <a:buNone/>
            </a:pPr>
            <a:r>
              <a:rPr lang="en-US" altLang="zh-CN" sz="1600">
                <a:latin typeface="Consolas" panose="020B0609020204030204" pitchFamily="49" charset="0"/>
              </a:rPr>
              <a:t>private:</a:t>
            </a:r>
          </a:p>
          <a:p>
            <a:pPr eaLnBrk="1" hangingPunct="1">
              <a:lnSpc>
                <a:spcPct val="70000"/>
              </a:lnSpc>
              <a:buFont typeface="Georgia" panose="02040502050405020303" pitchFamily="18" charset="0"/>
              <a:buNone/>
            </a:pPr>
            <a:r>
              <a:rPr lang="en-US" altLang="zh-CN" sz="1600">
                <a:latin typeface="Consolas" panose="020B0609020204030204" pitchFamily="49" charset="0"/>
              </a:rPr>
              <a:t>	std::string id;	//</a:t>
            </a:r>
            <a:r>
              <a:rPr lang="zh-CN" altLang="en-US" sz="1600">
                <a:latin typeface="Consolas" panose="020B0609020204030204" pitchFamily="49" charset="0"/>
              </a:rPr>
              <a:t>帐号</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double balance;	//</a:t>
            </a:r>
            <a:r>
              <a:rPr lang="zh-CN" altLang="en-US" sz="1600">
                <a:latin typeface="Consolas" panose="020B0609020204030204" pitchFamily="49" charset="0"/>
              </a:rPr>
              <a:t>余额</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static double total; //</a:t>
            </a:r>
            <a:r>
              <a:rPr lang="zh-CN" altLang="en-US" sz="1600">
                <a:latin typeface="Consolas" panose="020B0609020204030204" pitchFamily="49" charset="0"/>
              </a:rPr>
              <a:t>所有账户的总金额</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solidFill>
                  <a:srgbClr val="C00000"/>
                </a:solidFill>
                <a:latin typeface="Consolas" panose="020B0609020204030204" pitchFamily="49" charset="0"/>
              </a:rPr>
              <a:t>static RecordMap recordMap;</a:t>
            </a:r>
            <a:r>
              <a:rPr lang="en-US" altLang="zh-CN" sz="1600">
                <a:latin typeface="Consolas" panose="020B0609020204030204" pitchFamily="49" charset="0"/>
              </a:rPr>
              <a:t>	//</a:t>
            </a:r>
            <a:r>
              <a:rPr lang="zh-CN" altLang="en-US" sz="1600">
                <a:latin typeface="Consolas" panose="020B0609020204030204" pitchFamily="49" charset="0"/>
              </a:rPr>
              <a:t>账目记录</a:t>
            </a:r>
          </a:p>
          <a:p>
            <a:pPr eaLnBrk="1" hangingPunct="1">
              <a:lnSpc>
                <a:spcPct val="70000"/>
              </a:lnSpc>
              <a:buFont typeface="Georgia" panose="02040502050405020303" pitchFamily="18" charset="0"/>
              <a:buNone/>
            </a:pPr>
            <a:r>
              <a:rPr lang="en-US" altLang="zh-CN" sz="1600">
                <a:latin typeface="Consolas" panose="020B0609020204030204" pitchFamily="49" charset="0"/>
              </a:rPr>
              <a:t>protected:</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供派生类调用的构造函数，</a:t>
            </a:r>
            <a:r>
              <a:rPr lang="en-US" altLang="zh-CN" sz="1600">
                <a:latin typeface="Consolas" panose="020B0609020204030204" pitchFamily="49" charset="0"/>
              </a:rPr>
              <a:t>id</a:t>
            </a:r>
            <a:r>
              <a:rPr lang="zh-CN" altLang="en-US" sz="1600">
                <a:latin typeface="Consolas" panose="020B0609020204030204" pitchFamily="49" charset="0"/>
              </a:rPr>
              <a:t>为账户</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Account(const Date &amp;date, const std::string &amp;id);</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记录一笔帐，</a:t>
            </a:r>
            <a:r>
              <a:rPr lang="en-US" altLang="zh-CN" sz="1600">
                <a:latin typeface="Consolas" panose="020B0609020204030204" pitchFamily="49" charset="0"/>
              </a:rPr>
              <a:t>date</a:t>
            </a:r>
            <a:r>
              <a:rPr lang="zh-CN" altLang="en-US" sz="1600">
                <a:latin typeface="Consolas" panose="020B0609020204030204" pitchFamily="49" charset="0"/>
              </a:rPr>
              <a:t>为日期，</a:t>
            </a:r>
            <a:r>
              <a:rPr lang="en-US" altLang="zh-CN" sz="1600">
                <a:latin typeface="Consolas" panose="020B0609020204030204" pitchFamily="49" charset="0"/>
              </a:rPr>
              <a:t>amount</a:t>
            </a:r>
            <a:r>
              <a:rPr lang="zh-CN" altLang="en-US" sz="1600">
                <a:latin typeface="Consolas" panose="020B0609020204030204" pitchFamily="49" charset="0"/>
              </a:rPr>
              <a:t>为金额，</a:t>
            </a:r>
            <a:r>
              <a:rPr lang="en-US" altLang="zh-CN" sz="1600">
                <a:latin typeface="Consolas" panose="020B0609020204030204" pitchFamily="49" charset="0"/>
              </a:rPr>
              <a:t>desc</a:t>
            </a:r>
            <a:r>
              <a:rPr lang="zh-CN" altLang="en-US" sz="1600">
                <a:latin typeface="Consolas" panose="020B0609020204030204" pitchFamily="49" charset="0"/>
              </a:rPr>
              <a:t>为说明</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void record(const Date &amp;date, double amount, const std::string &amp;desc);</a:t>
            </a:r>
            <a:endParaRPr lang="zh-CN" altLang="en-US" sz="1600">
              <a:latin typeface="Consolas" panose="020B0609020204030204" pitchFamily="49" charset="0"/>
            </a:endParaRP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void error(const std::string &amp;msg) const; //</a:t>
            </a:r>
            <a:r>
              <a:rPr lang="zh-CN" altLang="en-US" sz="1600">
                <a:latin typeface="Consolas" panose="020B0609020204030204" pitchFamily="49" charset="0"/>
              </a:rPr>
              <a:t>报告错误信息</a:t>
            </a: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r>
              <a:rPr lang="en-US" altLang="zh-CN" sz="1600">
                <a:latin typeface="Consolas" panose="020B0609020204030204" pitchFamily="49" charset="0"/>
              </a:rPr>
              <a:t>public:</a:t>
            </a:r>
          </a:p>
          <a:p>
            <a:pPr eaLnBrk="1" hangingPunct="1">
              <a:lnSpc>
                <a:spcPct val="70000"/>
              </a:lnSpc>
              <a:buFont typeface="Georgia" panose="02040502050405020303" pitchFamily="18" charset="0"/>
              <a:buNone/>
            </a:pPr>
            <a:r>
              <a:rPr lang="en-US" altLang="zh-CN" sz="1600">
                <a:latin typeface="Consolas" panose="020B0609020204030204" pitchFamily="49" charset="0"/>
              </a:rPr>
              <a:t>	const std::string &amp;getId() const { return id; }</a:t>
            </a:r>
          </a:p>
          <a:p>
            <a:pPr eaLnBrk="1" hangingPunct="1">
              <a:lnSpc>
                <a:spcPct val="70000"/>
              </a:lnSpc>
              <a:buFont typeface="Georgia" panose="02040502050405020303" pitchFamily="18" charset="0"/>
              <a:buNone/>
            </a:pPr>
            <a:r>
              <a:rPr lang="en-US" altLang="zh-CN" sz="1600">
                <a:latin typeface="Consolas" panose="020B0609020204030204" pitchFamily="49" charset="0"/>
              </a:rPr>
              <a:t>	double getBalance() const { return balance; }</a:t>
            </a:r>
          </a:p>
          <a:p>
            <a:pPr eaLnBrk="1" hangingPunct="1">
              <a:lnSpc>
                <a:spcPct val="70000"/>
              </a:lnSpc>
              <a:buFont typeface="Georgia" panose="02040502050405020303" pitchFamily="18" charset="0"/>
              <a:buNone/>
            </a:pPr>
            <a:r>
              <a:rPr lang="en-US" altLang="zh-CN" sz="1600">
                <a:latin typeface="Consolas" panose="020B0609020204030204" pitchFamily="49" charset="0"/>
              </a:rPr>
              <a:t>	static double getTotal() { return total; }</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a:t>
            </a:r>
            <a:r>
              <a:rPr lang="zh-CN" altLang="en-US" sz="1600">
                <a:latin typeface="Consolas" panose="020B0609020204030204" pitchFamily="49" charset="0"/>
              </a:rPr>
              <a:t>存入现金，</a:t>
            </a:r>
            <a:r>
              <a:rPr lang="en-US" altLang="zh-CN" sz="1600">
                <a:latin typeface="Consolas" panose="020B0609020204030204" pitchFamily="49" charset="0"/>
              </a:rPr>
              <a:t>date</a:t>
            </a:r>
            <a:r>
              <a:rPr lang="zh-CN" altLang="en-US" sz="1600">
                <a:latin typeface="Consolas" panose="020B0609020204030204" pitchFamily="49" charset="0"/>
              </a:rPr>
              <a:t>为日期，</a:t>
            </a:r>
            <a:r>
              <a:rPr lang="en-US" altLang="zh-CN" sz="1600">
                <a:latin typeface="Consolas" panose="020B0609020204030204" pitchFamily="49" charset="0"/>
              </a:rPr>
              <a:t>amount</a:t>
            </a:r>
            <a:r>
              <a:rPr lang="zh-CN" altLang="en-US" sz="1600">
                <a:latin typeface="Consolas" panose="020B0609020204030204" pitchFamily="49" charset="0"/>
              </a:rPr>
              <a:t>为金额，</a:t>
            </a:r>
            <a:r>
              <a:rPr lang="en-US" altLang="zh-CN" sz="1600">
                <a:latin typeface="Consolas" panose="020B0609020204030204" pitchFamily="49" charset="0"/>
              </a:rPr>
              <a:t>desc</a:t>
            </a:r>
            <a:r>
              <a:rPr lang="zh-CN" altLang="en-US" sz="1600">
                <a:latin typeface="Consolas" panose="020B0609020204030204" pitchFamily="49" charset="0"/>
              </a:rPr>
              <a:t>为款项说明</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virtual void deposit(const Date &amp;date, double amount, const std::string &amp;desc) = 0;</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取出现金，</a:t>
            </a:r>
            <a:r>
              <a:rPr lang="en-US" altLang="zh-CN" sz="1600">
                <a:latin typeface="Consolas" panose="020B0609020204030204" pitchFamily="49" charset="0"/>
              </a:rPr>
              <a:t>date</a:t>
            </a:r>
            <a:r>
              <a:rPr lang="zh-CN" altLang="en-US" sz="1600">
                <a:latin typeface="Consolas" panose="020B0609020204030204" pitchFamily="49" charset="0"/>
              </a:rPr>
              <a:t>为日期，</a:t>
            </a:r>
            <a:r>
              <a:rPr lang="en-US" altLang="zh-CN" sz="1600">
                <a:latin typeface="Consolas" panose="020B0609020204030204" pitchFamily="49" charset="0"/>
              </a:rPr>
              <a:t>amount</a:t>
            </a:r>
            <a:r>
              <a:rPr lang="zh-CN" altLang="en-US" sz="1600">
                <a:latin typeface="Consolas" panose="020B0609020204030204" pitchFamily="49" charset="0"/>
              </a:rPr>
              <a:t>为金额，</a:t>
            </a:r>
            <a:r>
              <a:rPr lang="en-US" altLang="zh-CN" sz="1600">
                <a:latin typeface="Consolas" panose="020B0609020204030204" pitchFamily="49" charset="0"/>
              </a:rPr>
              <a:t>desc</a:t>
            </a:r>
            <a:r>
              <a:rPr lang="zh-CN" altLang="en-US" sz="1600">
                <a:latin typeface="Consolas" panose="020B0609020204030204" pitchFamily="49" charset="0"/>
              </a:rPr>
              <a:t>为款项说明</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virtual void withdraw(const Date &amp;date, double amount, const std::string &amp;desc) = 0;</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r>
              <a:rPr lang="zh-CN" altLang="en-US" sz="1600">
                <a:latin typeface="Consolas" panose="020B0609020204030204" pitchFamily="49" charset="0"/>
              </a:rPr>
              <a:t>结算（计算利息、年费等），每月结算一次，</a:t>
            </a:r>
            <a:r>
              <a:rPr lang="en-US" altLang="zh-CN" sz="1600">
                <a:latin typeface="Consolas" panose="020B0609020204030204" pitchFamily="49" charset="0"/>
              </a:rPr>
              <a:t>date</a:t>
            </a:r>
            <a:r>
              <a:rPr lang="zh-CN" altLang="en-US" sz="1600">
                <a:latin typeface="Consolas" panose="020B0609020204030204" pitchFamily="49" charset="0"/>
              </a:rPr>
              <a:t>为结算日期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virtual void settle(const Date &amp;date) = 0;</a:t>
            </a:r>
          </a:p>
          <a:p>
            <a:pPr eaLnBrk="1" hangingPunct="1">
              <a:lnSpc>
                <a:spcPct val="70000"/>
              </a:lnSpc>
              <a:buFont typeface="Georgia" panose="02040502050405020303" pitchFamily="18" charset="0"/>
              <a:buNone/>
            </a:pPr>
            <a:r>
              <a:rPr lang="en-US" altLang="zh-CN" sz="1600">
                <a:latin typeface="Consolas" panose="020B0609020204030204" pitchFamily="49" charset="0"/>
              </a:rPr>
              <a:t>	virtual void show() const;	//</a:t>
            </a:r>
            <a:r>
              <a:rPr lang="zh-CN" altLang="en-US" sz="1600">
                <a:latin typeface="Consolas" panose="020B0609020204030204" pitchFamily="49" charset="0"/>
              </a:rPr>
              <a:t>显示账户信息</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solidFill>
                  <a:srgbClr val="C00000"/>
                </a:solidFill>
                <a:latin typeface="Consolas" panose="020B0609020204030204" pitchFamily="49" charset="0"/>
              </a:rPr>
              <a:t>static void query(const Date&amp; begin, const Date&amp; end);	</a:t>
            </a:r>
            <a:r>
              <a:rPr lang="en-US" altLang="zh-CN" sz="1600">
                <a:latin typeface="Consolas" panose="020B0609020204030204" pitchFamily="49" charset="0"/>
              </a:rPr>
              <a:t>//</a:t>
            </a:r>
            <a:r>
              <a:rPr lang="zh-CN" altLang="en-US" sz="1600">
                <a:latin typeface="Consolas" panose="020B0609020204030204" pitchFamily="49" charset="0"/>
              </a:rPr>
              <a:t>查询指定时间内</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#endif //__ACCOUNT_H__</a:t>
            </a: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p:txBody>
      </p:sp>
      <p:sp>
        <p:nvSpPr>
          <p:cNvPr id="102403" name="灯片编号占位符 3">
            <a:extLst>
              <a:ext uri="{FF2B5EF4-FFF2-40B4-BE49-F238E27FC236}">
                <a16:creationId xmlns:a16="http://schemas.microsoft.com/office/drawing/2014/main" id="{44928317-8477-8F15-4211-851470CECB1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68229BE-F775-45C2-9C40-9C5A9E858220}"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76A3D6BC-5BDF-2AFE-577E-D0C1CA97ABEA}"/>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2405" name="标题 1">
            <a:extLst>
              <a:ext uri="{FF2B5EF4-FFF2-40B4-BE49-F238E27FC236}">
                <a16:creationId xmlns:a16="http://schemas.microsoft.com/office/drawing/2014/main" id="{CFFD990D-3F51-566E-C86D-5A0701BEF553}"/>
              </a:ext>
            </a:extLst>
          </p:cNvPr>
          <p:cNvSpPr>
            <a:spLocks noGrp="1"/>
          </p:cNvSpPr>
          <p:nvPr>
            <p:ph type="title"/>
          </p:nvPr>
        </p:nvSpPr>
        <p:spPr>
          <a:xfrm>
            <a:off x="6858000" y="428625"/>
            <a:ext cx="2214563" cy="566738"/>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426" name="内容占位符 2">
            <a:extLst>
              <a:ext uri="{FF2B5EF4-FFF2-40B4-BE49-F238E27FC236}">
                <a16:creationId xmlns:a16="http://schemas.microsoft.com/office/drawing/2014/main" id="{A17B1E36-BE5A-A2A7-9128-C3F57F335734}"/>
              </a:ext>
            </a:extLst>
          </p:cNvPr>
          <p:cNvSpPr>
            <a:spLocks noGrp="1"/>
          </p:cNvSpPr>
          <p:nvPr>
            <p:ph idx="1"/>
          </p:nvPr>
        </p:nvSpPr>
        <p:spPr>
          <a:xfrm>
            <a:off x="71438" y="428625"/>
            <a:ext cx="9001125" cy="6215063"/>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//SavingsAccount</a:t>
            </a:r>
            <a:r>
              <a:rPr lang="zh-CN" altLang="en-US" sz="1600">
                <a:latin typeface="Consolas" panose="020B0609020204030204" pitchFamily="49" charset="0"/>
              </a:rPr>
              <a:t>和</a:t>
            </a:r>
            <a:r>
              <a:rPr lang="en-US" altLang="zh-CN" sz="1600">
                <a:latin typeface="Consolas" panose="020B0609020204030204" pitchFamily="49" charset="0"/>
              </a:rPr>
              <a:t>CreditAccount</a:t>
            </a:r>
            <a:r>
              <a:rPr lang="zh-CN" altLang="en-US" sz="1600">
                <a:latin typeface="Consolas" panose="020B0609020204030204" pitchFamily="49" charset="0"/>
              </a:rPr>
              <a:t>两个类的定义与例</a:t>
            </a:r>
            <a:r>
              <a:rPr lang="en-US" altLang="zh-CN" sz="1600">
                <a:latin typeface="Consolas" panose="020B0609020204030204" pitchFamily="49" charset="0"/>
              </a:rPr>
              <a:t>7-10</a:t>
            </a:r>
            <a:r>
              <a:rPr lang="zh-CN" altLang="en-US" sz="1600">
                <a:latin typeface="Consolas" panose="020B0609020204030204" pitchFamily="49" charset="0"/>
              </a:rPr>
              <a:t>完全相同，不再重复给出</a:t>
            </a: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a:p>
            <a:pPr eaLnBrk="1" hangingPunct="1">
              <a:lnSpc>
                <a:spcPct val="70000"/>
              </a:lnSpc>
              <a:buFont typeface="Georgia" panose="02040502050405020303" pitchFamily="18" charset="0"/>
              <a:buNone/>
            </a:pPr>
            <a:r>
              <a:rPr lang="en-US" altLang="zh-CN" sz="1600">
                <a:latin typeface="Consolas" panose="020B0609020204030204" pitchFamily="49" charset="0"/>
              </a:rPr>
              <a:t>//account.cpp</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"account.h"</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&lt;cmath&gt;</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&lt;iostream&gt;</a:t>
            </a:r>
          </a:p>
          <a:p>
            <a:pPr eaLnBrk="1" hangingPunct="1">
              <a:lnSpc>
                <a:spcPct val="70000"/>
              </a:lnSpc>
              <a:buFont typeface="Georgia" panose="02040502050405020303" pitchFamily="18" charset="0"/>
              <a:buNone/>
            </a:pPr>
            <a:r>
              <a:rPr lang="en-US" altLang="zh-CN" sz="1600">
                <a:latin typeface="Consolas" panose="020B0609020204030204" pitchFamily="49" charset="0"/>
              </a:rPr>
              <a:t>#include &lt;utility&gt;</a:t>
            </a:r>
          </a:p>
          <a:p>
            <a:pPr eaLnBrk="1" hangingPunct="1">
              <a:lnSpc>
                <a:spcPct val="70000"/>
              </a:lnSpc>
              <a:buFont typeface="Georgia" panose="02040502050405020303" pitchFamily="18" charset="0"/>
              <a:buNone/>
            </a:pPr>
            <a:r>
              <a:rPr lang="en-US" altLang="zh-CN" sz="1600">
                <a:latin typeface="Consolas" panose="020B0609020204030204" pitchFamily="49" charset="0"/>
              </a:rPr>
              <a:t>using namespace std;</a:t>
            </a:r>
          </a:p>
          <a:p>
            <a:pPr eaLnBrk="1" hangingPunct="1">
              <a:lnSpc>
                <a:spcPct val="70000"/>
              </a:lnSpc>
              <a:buFont typeface="Georgia" panose="02040502050405020303" pitchFamily="18" charset="0"/>
              <a:buNone/>
            </a:pPr>
            <a:r>
              <a:rPr lang="en-US" altLang="zh-CN" sz="1600">
                <a:latin typeface="Consolas" panose="020B0609020204030204" pitchFamily="49" charset="0"/>
              </a:rPr>
              <a:t>using namespace std::rel_ops;</a:t>
            </a:r>
          </a:p>
          <a:p>
            <a:pPr eaLnBrk="1" hangingPunct="1">
              <a:lnSpc>
                <a:spcPct val="70000"/>
              </a:lnSpc>
              <a:buFont typeface="Georgia" panose="02040502050405020303" pitchFamily="18" charset="0"/>
              <a:buNone/>
            </a:pPr>
            <a:r>
              <a:rPr lang="en-US" altLang="zh-CN" sz="1600">
                <a:latin typeface="Consolas" panose="020B0609020204030204" pitchFamily="49" charset="0"/>
              </a:rPr>
              <a:t>//AccountRecord</a:t>
            </a:r>
            <a:r>
              <a:rPr lang="zh-CN" altLang="en-US" sz="1600">
                <a:latin typeface="Consolas" panose="020B0609020204030204" pitchFamily="49" charset="0"/>
              </a:rPr>
              <a:t>类的实现</a:t>
            </a:r>
          </a:p>
          <a:p>
            <a:pPr eaLnBrk="1" hangingPunct="1">
              <a:lnSpc>
                <a:spcPct val="70000"/>
              </a:lnSpc>
              <a:buFont typeface="Georgia" panose="02040502050405020303" pitchFamily="18" charset="0"/>
              <a:buNone/>
            </a:pPr>
            <a:r>
              <a:rPr lang="en-US" altLang="zh-CN" sz="1600">
                <a:solidFill>
                  <a:srgbClr val="C00000"/>
                </a:solidFill>
                <a:latin typeface="Consolas" panose="020B0609020204030204" pitchFamily="49" charset="0"/>
              </a:rPr>
              <a:t>AccountRecord::AccountRecord</a:t>
            </a:r>
            <a:r>
              <a:rPr lang="en-US" altLang="zh-CN" sz="1600">
                <a:latin typeface="Consolas" panose="020B0609020204030204" pitchFamily="49" charset="0"/>
              </a:rPr>
              <a:t>(const Date &amp;date, const Account *account, double amount, double balance, const std::string&amp;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 date(date), account(account), amount(amount), balance(balance), desc(desc) { }</a:t>
            </a:r>
          </a:p>
          <a:p>
            <a:pPr eaLnBrk="1" hangingPunct="1">
              <a:lnSpc>
                <a:spcPct val="70000"/>
              </a:lnSpc>
              <a:buFont typeface="Georgia" panose="02040502050405020303" pitchFamily="18" charset="0"/>
              <a:buNone/>
            </a:pPr>
            <a:r>
              <a:rPr lang="en-US" altLang="zh-CN" sz="1600">
                <a:latin typeface="Consolas" panose="020B0609020204030204" pitchFamily="49" charset="0"/>
              </a:rPr>
              <a:t>void </a:t>
            </a:r>
            <a:r>
              <a:rPr lang="en-US" altLang="zh-CN" sz="1600">
                <a:solidFill>
                  <a:srgbClr val="C00000"/>
                </a:solidFill>
                <a:latin typeface="Consolas" panose="020B0609020204030204" pitchFamily="49" charset="0"/>
              </a:rPr>
              <a:t>AccountRecord::show</a:t>
            </a:r>
            <a:r>
              <a:rPr lang="en-US" altLang="zh-CN" sz="1600">
                <a:latin typeface="Consolas" panose="020B0609020204030204" pitchFamily="49" charset="0"/>
              </a:rPr>
              <a:t>() const {</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date.show();</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"\t#" &lt;&lt; account-&gt;getId() &lt;&lt; "\t" &lt;&lt; amount &lt;&lt; "\t" &lt;&lt; balance &lt;&lt; "\t" &lt;&lt; desc &lt;&lt; endl;</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a:p>
            <a:pPr eaLnBrk="1" hangingPunct="1">
              <a:lnSpc>
                <a:spcPct val="70000"/>
              </a:lnSpc>
              <a:buFont typeface="Georgia" panose="02040502050405020303" pitchFamily="18" charset="0"/>
              <a:buNone/>
            </a:pPr>
            <a:r>
              <a:rPr lang="en-US" altLang="zh-CN" sz="1600">
                <a:latin typeface="Consolas" panose="020B0609020204030204" pitchFamily="49" charset="0"/>
              </a:rPr>
              <a:t>//Account</a:t>
            </a:r>
            <a:r>
              <a:rPr lang="zh-CN" altLang="en-US" sz="1600">
                <a:latin typeface="Consolas" panose="020B0609020204030204" pitchFamily="49" charset="0"/>
              </a:rPr>
              <a:t>类的实现， 仅给出部分实现</a:t>
            </a:r>
          </a:p>
          <a:p>
            <a:pPr eaLnBrk="1" hangingPunct="1">
              <a:lnSpc>
                <a:spcPct val="70000"/>
              </a:lnSpc>
              <a:buFont typeface="Georgia" panose="02040502050405020303" pitchFamily="18" charset="0"/>
              <a:buNone/>
            </a:pPr>
            <a:r>
              <a:rPr lang="en-US" altLang="zh-CN" sz="1600">
                <a:latin typeface="Consolas" panose="020B0609020204030204" pitchFamily="49" charset="0"/>
              </a:rPr>
              <a:t>double Account::total = 0;</a:t>
            </a:r>
          </a:p>
          <a:p>
            <a:pPr eaLnBrk="1" hangingPunct="1">
              <a:lnSpc>
                <a:spcPct val="70000"/>
              </a:lnSpc>
              <a:buFont typeface="Georgia" panose="02040502050405020303" pitchFamily="18" charset="0"/>
              <a:buNone/>
            </a:pPr>
            <a:r>
              <a:rPr lang="en-US" altLang="zh-CN" sz="1600">
                <a:solidFill>
                  <a:srgbClr val="C00000"/>
                </a:solidFill>
                <a:latin typeface="Consolas" panose="020B0609020204030204" pitchFamily="49" charset="0"/>
              </a:rPr>
              <a:t>RecordMap Account::recordMap;</a:t>
            </a:r>
          </a:p>
          <a:p>
            <a:pPr eaLnBrk="1" hangingPunct="1">
              <a:lnSpc>
                <a:spcPct val="70000"/>
              </a:lnSpc>
              <a:buFont typeface="Georgia" panose="02040502050405020303" pitchFamily="18" charset="0"/>
              <a:buNone/>
            </a:pPr>
            <a:r>
              <a:rPr lang="en-US" altLang="zh-CN" sz="1600">
                <a:latin typeface="Consolas" panose="020B0609020204030204" pitchFamily="49" charset="0"/>
              </a:rPr>
              <a:t>void </a:t>
            </a:r>
            <a:r>
              <a:rPr lang="en-US" altLang="zh-CN" sz="1600">
                <a:solidFill>
                  <a:srgbClr val="C00000"/>
                </a:solidFill>
                <a:latin typeface="Consolas" panose="020B0609020204030204" pitchFamily="49" charset="0"/>
              </a:rPr>
              <a:t>Account::query</a:t>
            </a:r>
            <a:r>
              <a:rPr lang="en-US" altLang="zh-CN" sz="1600">
                <a:latin typeface="Consolas" panose="020B0609020204030204" pitchFamily="49" charset="0"/>
              </a:rPr>
              <a:t>(const Date&amp; begin, const Date&amp; end) {</a:t>
            </a:r>
          </a:p>
          <a:p>
            <a:pPr eaLnBrk="1" hangingPunct="1">
              <a:lnSpc>
                <a:spcPct val="70000"/>
              </a:lnSpc>
              <a:buFont typeface="Georgia" panose="02040502050405020303" pitchFamily="18" charset="0"/>
              <a:buNone/>
            </a:pPr>
            <a:r>
              <a:rPr lang="en-US" altLang="zh-CN" sz="1600">
                <a:latin typeface="Consolas" panose="020B0609020204030204" pitchFamily="49" charset="0"/>
              </a:rPr>
              <a:t>	if (begin &lt;= end) {</a:t>
            </a:r>
          </a:p>
          <a:p>
            <a:pPr eaLnBrk="1" hangingPunct="1">
              <a:lnSpc>
                <a:spcPct val="70000"/>
              </a:lnSpc>
              <a:buFont typeface="Georgia" panose="02040502050405020303" pitchFamily="18" charset="0"/>
              <a:buNone/>
            </a:pPr>
            <a:r>
              <a:rPr lang="en-US" altLang="zh-CN" sz="1600">
                <a:latin typeface="Consolas" panose="020B0609020204030204" pitchFamily="49" charset="0"/>
              </a:rPr>
              <a:t>		RecordMap::iterator iter1 = recordMap.lower_bound(begin);</a:t>
            </a:r>
          </a:p>
          <a:p>
            <a:pPr eaLnBrk="1" hangingPunct="1">
              <a:lnSpc>
                <a:spcPct val="70000"/>
              </a:lnSpc>
              <a:buFont typeface="Georgia" panose="02040502050405020303" pitchFamily="18" charset="0"/>
              <a:buNone/>
            </a:pPr>
            <a:r>
              <a:rPr lang="en-US" altLang="zh-CN" sz="1600">
                <a:latin typeface="Consolas" panose="020B0609020204030204" pitchFamily="49" charset="0"/>
              </a:rPr>
              <a:t>		RecordMap::iterator iter2 = recordMap.upper_bound(end);</a:t>
            </a:r>
          </a:p>
          <a:p>
            <a:pPr eaLnBrk="1" hangingPunct="1">
              <a:lnSpc>
                <a:spcPct val="70000"/>
              </a:lnSpc>
              <a:buFont typeface="Georgia" panose="02040502050405020303" pitchFamily="18" charset="0"/>
              <a:buNone/>
            </a:pPr>
            <a:r>
              <a:rPr lang="en-US" altLang="zh-CN" sz="1600">
                <a:latin typeface="Consolas" panose="020B0609020204030204" pitchFamily="49" charset="0"/>
              </a:rPr>
              <a:t>		for (RecordMap::iterator iter = iter1; iter != iter2; ++iter)</a:t>
            </a:r>
          </a:p>
          <a:p>
            <a:pPr eaLnBrk="1" hangingPunct="1">
              <a:lnSpc>
                <a:spcPct val="70000"/>
              </a:lnSpc>
              <a:buFont typeface="Georgia" panose="02040502050405020303" pitchFamily="18" charset="0"/>
              <a:buNone/>
            </a:pPr>
            <a:r>
              <a:rPr lang="en-US" altLang="zh-CN" sz="1600">
                <a:latin typeface="Consolas" panose="020B0609020204030204" pitchFamily="49" charset="0"/>
              </a:rPr>
              <a:t>			iter-&gt;second.show();</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p:txBody>
      </p:sp>
      <p:sp>
        <p:nvSpPr>
          <p:cNvPr id="103427" name="灯片编号占位符 3">
            <a:extLst>
              <a:ext uri="{FF2B5EF4-FFF2-40B4-BE49-F238E27FC236}">
                <a16:creationId xmlns:a16="http://schemas.microsoft.com/office/drawing/2014/main" id="{C33181CE-3C7B-C62F-4B8D-15BBACCCB0A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2A88836-CEB7-4E05-90A1-B2B089668311}"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6803024-AFBF-0845-D800-02574D29A247}"/>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3429" name="标题 1">
            <a:extLst>
              <a:ext uri="{FF2B5EF4-FFF2-40B4-BE49-F238E27FC236}">
                <a16:creationId xmlns:a16="http://schemas.microsoft.com/office/drawing/2014/main" id="{506165E2-C6C9-8F08-7795-4AAD0A646254}"/>
              </a:ext>
            </a:extLst>
          </p:cNvPr>
          <p:cNvSpPr>
            <a:spLocks noGrp="1"/>
          </p:cNvSpPr>
          <p:nvPr>
            <p:ph type="title"/>
          </p:nvPr>
        </p:nvSpPr>
        <p:spPr>
          <a:xfrm>
            <a:off x="6858000" y="6072188"/>
            <a:ext cx="2214563" cy="566737"/>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4450" name="内容占位符 2">
            <a:extLst>
              <a:ext uri="{FF2B5EF4-FFF2-40B4-BE49-F238E27FC236}">
                <a16:creationId xmlns:a16="http://schemas.microsoft.com/office/drawing/2014/main" id="{5FAF7E89-E1CE-D37D-225D-FC4029820D29}"/>
              </a:ext>
            </a:extLst>
          </p:cNvPr>
          <p:cNvSpPr>
            <a:spLocks noGrp="1"/>
          </p:cNvSpPr>
          <p:nvPr>
            <p:ph idx="1"/>
          </p:nvPr>
        </p:nvSpPr>
        <p:spPr>
          <a:xfrm>
            <a:off x="71438" y="500063"/>
            <a:ext cx="9001125" cy="6143625"/>
          </a:xfrm>
          <a:solidFill>
            <a:srgbClr val="85FFFF"/>
          </a:solidFill>
        </p:spPr>
        <p:txBody>
          <a:bodyPr/>
          <a:lstStyle/>
          <a:p>
            <a:pPr eaLnBrk="1" hangingPunct="1">
              <a:lnSpc>
                <a:spcPct val="70000"/>
              </a:lnSpc>
              <a:buFont typeface="Georgia" panose="02040502050405020303" pitchFamily="18" charset="0"/>
              <a:buNone/>
            </a:pPr>
            <a:r>
              <a:rPr lang="en-US" altLang="zh-CN" sz="1800">
                <a:latin typeface="Consolas" panose="020B0609020204030204" pitchFamily="49" charset="0"/>
              </a:rPr>
              <a:t>//10_24.cpp</a:t>
            </a:r>
          </a:p>
          <a:p>
            <a:pPr eaLnBrk="1" hangingPunct="1">
              <a:lnSpc>
                <a:spcPct val="70000"/>
              </a:lnSpc>
              <a:buFont typeface="Georgia" panose="02040502050405020303" pitchFamily="18" charset="0"/>
              <a:buNone/>
            </a:pPr>
            <a:r>
              <a:rPr lang="en-US" altLang="zh-CN" sz="1800">
                <a:latin typeface="Consolas" panose="020B0609020204030204" pitchFamily="49" charset="0"/>
              </a:rPr>
              <a:t>#include "account.h"</a:t>
            </a:r>
          </a:p>
          <a:p>
            <a:pPr eaLnBrk="1" hangingPunct="1">
              <a:lnSpc>
                <a:spcPct val="70000"/>
              </a:lnSpc>
              <a:buFont typeface="Georgia" panose="02040502050405020303" pitchFamily="18" charset="0"/>
              <a:buNone/>
            </a:pPr>
            <a:r>
              <a:rPr lang="en-US" altLang="zh-CN" sz="1800">
                <a:latin typeface="Consolas" panose="020B0609020204030204" pitchFamily="49" charset="0"/>
              </a:rPr>
              <a:t>#include &lt;iostream&gt;</a:t>
            </a:r>
          </a:p>
          <a:p>
            <a:pPr eaLnBrk="1" hangingPunct="1">
              <a:lnSpc>
                <a:spcPct val="70000"/>
              </a:lnSpc>
              <a:buFont typeface="Georgia" panose="02040502050405020303" pitchFamily="18" charset="0"/>
              <a:buNone/>
            </a:pPr>
            <a:r>
              <a:rPr lang="en-US" altLang="zh-CN" sz="1800">
                <a:latin typeface="Consolas" panose="020B0609020204030204" pitchFamily="49" charset="0"/>
              </a:rPr>
              <a:t>#include &lt;vector&gt;</a:t>
            </a:r>
          </a:p>
          <a:p>
            <a:pPr eaLnBrk="1" hangingPunct="1">
              <a:lnSpc>
                <a:spcPct val="70000"/>
              </a:lnSpc>
              <a:buFont typeface="Georgia" panose="02040502050405020303" pitchFamily="18" charset="0"/>
              <a:buNone/>
            </a:pPr>
            <a:r>
              <a:rPr lang="en-US" altLang="zh-CN" sz="1800">
                <a:latin typeface="Consolas" panose="020B0609020204030204" pitchFamily="49" charset="0"/>
              </a:rPr>
              <a:t>#include &lt;algorithm&gt;</a:t>
            </a:r>
          </a:p>
          <a:p>
            <a:pPr eaLnBrk="1" hangingPunct="1">
              <a:lnSpc>
                <a:spcPct val="70000"/>
              </a:lnSpc>
              <a:buFont typeface="Georgia" panose="02040502050405020303" pitchFamily="18" charset="0"/>
              <a:buNone/>
            </a:pPr>
            <a:r>
              <a:rPr lang="en-US" altLang="zh-CN" sz="1800">
                <a:latin typeface="Consolas" panose="020B0609020204030204" pitchFamily="49" charset="0"/>
              </a:rPr>
              <a:t>using namespace std;</a:t>
            </a:r>
          </a:p>
          <a:p>
            <a:pPr eaLnBrk="1" hangingPunct="1">
              <a:lnSpc>
                <a:spcPct val="70000"/>
              </a:lnSpc>
              <a:buFont typeface="Georgia" panose="02040502050405020303" pitchFamily="18" charset="0"/>
              <a:buNone/>
            </a:pPr>
            <a:r>
              <a:rPr lang="en-US" altLang="zh-CN" sz="1800">
                <a:latin typeface="Consolas" panose="020B0609020204030204" pitchFamily="49" charset="0"/>
              </a:rPr>
              <a:t>struct deleter {</a:t>
            </a:r>
          </a:p>
          <a:p>
            <a:pPr eaLnBrk="1" hangingPunct="1">
              <a:lnSpc>
                <a:spcPct val="70000"/>
              </a:lnSpc>
              <a:buFont typeface="Georgia" panose="02040502050405020303" pitchFamily="18" charset="0"/>
              <a:buNone/>
            </a:pPr>
            <a:r>
              <a:rPr lang="en-US" altLang="zh-CN" sz="1800">
                <a:latin typeface="Consolas" panose="020B0609020204030204" pitchFamily="49" charset="0"/>
              </a:rPr>
              <a:t>	template &lt;class T&gt; void operator () (T* p) { delete p; }</a:t>
            </a:r>
          </a:p>
          <a:p>
            <a:pPr eaLnBrk="1" hangingPunct="1">
              <a:lnSpc>
                <a:spcPct val="70000"/>
              </a:lnSpc>
              <a:buFont typeface="Georgia" panose="02040502050405020303" pitchFamily="18" charset="0"/>
              <a:buNone/>
            </a:pPr>
            <a:r>
              <a:rPr lang="en-US" altLang="zh-CN" sz="1800">
                <a:latin typeface="Consolas" panose="020B0609020204030204" pitchFamily="49" charset="0"/>
              </a:rPr>
              <a:t>};</a:t>
            </a:r>
          </a:p>
          <a:p>
            <a:pPr eaLnBrk="1" hangingPunct="1">
              <a:lnSpc>
                <a:spcPct val="70000"/>
              </a:lnSpc>
              <a:buFont typeface="Georgia" panose="02040502050405020303" pitchFamily="18" charset="0"/>
              <a:buNone/>
            </a:pPr>
            <a:r>
              <a:rPr lang="en-US" altLang="zh-CN" sz="1800">
                <a:latin typeface="Consolas" panose="020B0609020204030204" pitchFamily="49" charset="0"/>
              </a:rPr>
              <a:t>int main() {</a:t>
            </a:r>
          </a:p>
          <a:p>
            <a:pPr eaLnBrk="1" hangingPunct="1">
              <a:lnSpc>
                <a:spcPct val="70000"/>
              </a:lnSpc>
              <a:buFont typeface="Georgia" panose="02040502050405020303" pitchFamily="18" charset="0"/>
              <a:buNone/>
            </a:pPr>
            <a:r>
              <a:rPr lang="en-US" altLang="zh-CN" sz="1800">
                <a:latin typeface="Consolas" panose="020B0609020204030204" pitchFamily="49" charset="0"/>
              </a:rPr>
              <a:t>	Date date(2008, 11, 1);	//</a:t>
            </a:r>
            <a:r>
              <a:rPr lang="zh-CN" altLang="en-US" sz="1800">
                <a:latin typeface="Consolas" panose="020B0609020204030204" pitchFamily="49" charset="0"/>
              </a:rPr>
              <a:t>起始日期</a:t>
            </a:r>
          </a:p>
          <a:p>
            <a:pPr eaLnBrk="1" hangingPunct="1">
              <a:lnSpc>
                <a:spcPct val="7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vector&lt;Account *&gt; accounts;	//</a:t>
            </a:r>
            <a:r>
              <a:rPr lang="zh-CN" altLang="en-US" sz="1800">
                <a:latin typeface="Consolas" panose="020B0609020204030204" pitchFamily="49" charset="0"/>
              </a:rPr>
              <a:t>创建账户数组，元素个数为</a:t>
            </a:r>
            <a:r>
              <a:rPr lang="en-US" altLang="zh-CN" sz="1800">
                <a:latin typeface="Consolas" panose="020B0609020204030204" pitchFamily="49" charset="0"/>
              </a:rPr>
              <a:t>0</a:t>
            </a:r>
          </a:p>
          <a:p>
            <a:pPr eaLnBrk="1" hangingPunct="1">
              <a:lnSpc>
                <a:spcPct val="70000"/>
              </a:lnSpc>
              <a:buFont typeface="Georgia" panose="02040502050405020303" pitchFamily="18" charset="0"/>
              <a:buNone/>
            </a:pPr>
            <a:r>
              <a:rPr lang="en-US" altLang="zh-CN" sz="1800">
                <a:latin typeface="Consolas" panose="020B0609020204030204" pitchFamily="49" charset="0"/>
              </a:rPr>
              <a:t>	cout &lt;&lt; "(a)add account (d)deposit (w)withdraw (s)show (c)change day (n)next month (q)query (e)exit" &lt;&lt; endl;</a:t>
            </a:r>
          </a:p>
          <a:p>
            <a:pPr eaLnBrk="1" hangingPunct="1">
              <a:lnSpc>
                <a:spcPct val="70000"/>
              </a:lnSpc>
              <a:buFont typeface="Georgia" panose="02040502050405020303" pitchFamily="18" charset="0"/>
              <a:buNone/>
            </a:pPr>
            <a:r>
              <a:rPr lang="en-US" altLang="zh-CN" sz="1800">
                <a:latin typeface="Consolas" panose="020B0609020204030204" pitchFamily="49" charset="0"/>
              </a:rPr>
              <a:t>	char cmd;</a:t>
            </a:r>
          </a:p>
          <a:p>
            <a:pPr eaLnBrk="1" hangingPunct="1">
              <a:lnSpc>
                <a:spcPct val="70000"/>
              </a:lnSpc>
              <a:buFont typeface="Georgia" panose="02040502050405020303" pitchFamily="18" charset="0"/>
              <a:buNone/>
            </a:pPr>
            <a:r>
              <a:rPr lang="en-US" altLang="zh-CN" sz="1800">
                <a:latin typeface="Consolas" panose="020B0609020204030204" pitchFamily="49" charset="0"/>
              </a:rPr>
              <a:t>	do {</a:t>
            </a:r>
          </a:p>
          <a:p>
            <a:pPr eaLnBrk="1" hangingPunct="1">
              <a:lnSpc>
                <a:spcPct val="70000"/>
              </a:lnSpc>
              <a:buFont typeface="Georgia" panose="02040502050405020303" pitchFamily="18" charset="0"/>
              <a:buNone/>
            </a:pPr>
            <a:r>
              <a:rPr lang="en-US" altLang="zh-CN" sz="1800">
                <a:latin typeface="Consolas" panose="020B0609020204030204" pitchFamily="49" charset="0"/>
              </a:rPr>
              <a:t>		//</a:t>
            </a:r>
            <a:r>
              <a:rPr lang="zh-CN" altLang="en-US" sz="1800">
                <a:latin typeface="Consolas" panose="020B0609020204030204" pitchFamily="49" charset="0"/>
              </a:rPr>
              <a:t>显示日期和总金额</a:t>
            </a:r>
          </a:p>
          <a:p>
            <a:pPr eaLnBrk="1" hangingPunct="1">
              <a:lnSpc>
                <a:spcPct val="70000"/>
              </a:lnSpc>
              <a:buFont typeface="Georgia" panose="02040502050405020303" pitchFamily="18" charset="0"/>
              <a:buNone/>
            </a:pPr>
            <a:r>
              <a:rPr lang="zh-CN" altLang="en-US" sz="1800">
                <a:latin typeface="Consolas" panose="020B0609020204030204" pitchFamily="49" charset="0"/>
              </a:rPr>
              <a:t>		</a:t>
            </a:r>
            <a:r>
              <a:rPr lang="en-US" altLang="zh-CN" sz="1800">
                <a:latin typeface="Consolas" panose="020B0609020204030204" pitchFamily="49" charset="0"/>
              </a:rPr>
              <a:t>date.show();</a:t>
            </a:r>
          </a:p>
          <a:p>
            <a:pPr eaLnBrk="1" hangingPunct="1">
              <a:lnSpc>
                <a:spcPct val="70000"/>
              </a:lnSpc>
              <a:buFont typeface="Georgia" panose="02040502050405020303" pitchFamily="18" charset="0"/>
              <a:buNone/>
            </a:pPr>
            <a:r>
              <a:rPr lang="en-US" altLang="zh-CN" sz="1800">
                <a:latin typeface="Consolas" panose="020B0609020204030204" pitchFamily="49" charset="0"/>
              </a:rPr>
              <a:t>		cout &lt;&lt; "\tTotal: " &lt;&lt; Account::getTotal() &lt;&lt; "\tcommand&gt; ";</a:t>
            </a:r>
          </a:p>
          <a:p>
            <a:pPr eaLnBrk="1" hangingPunct="1">
              <a:lnSpc>
                <a:spcPct val="70000"/>
              </a:lnSpc>
              <a:buFont typeface="Georgia" panose="02040502050405020303" pitchFamily="18" charset="0"/>
              <a:buNone/>
            </a:pPr>
            <a:r>
              <a:rPr lang="en-US" altLang="zh-CN" sz="1800">
                <a:latin typeface="Consolas" panose="020B0609020204030204" pitchFamily="49" charset="0"/>
              </a:rPr>
              <a:t>		char type;</a:t>
            </a:r>
          </a:p>
          <a:p>
            <a:pPr eaLnBrk="1" hangingPunct="1">
              <a:lnSpc>
                <a:spcPct val="70000"/>
              </a:lnSpc>
              <a:buFont typeface="Georgia" panose="02040502050405020303" pitchFamily="18" charset="0"/>
              <a:buNone/>
            </a:pPr>
            <a:r>
              <a:rPr lang="en-US" altLang="zh-CN" sz="1800">
                <a:latin typeface="Consolas" panose="020B0609020204030204" pitchFamily="49" charset="0"/>
              </a:rPr>
              <a:t>		int index, day;</a:t>
            </a:r>
          </a:p>
          <a:p>
            <a:pPr eaLnBrk="1" hangingPunct="1">
              <a:lnSpc>
                <a:spcPct val="70000"/>
              </a:lnSpc>
              <a:buFont typeface="Georgia" panose="02040502050405020303" pitchFamily="18" charset="0"/>
              <a:buNone/>
            </a:pPr>
            <a:r>
              <a:rPr lang="en-US" altLang="zh-CN" sz="1800">
                <a:latin typeface="Consolas" panose="020B0609020204030204" pitchFamily="49" charset="0"/>
              </a:rPr>
              <a:t>		double amount, credit, rate, fee;</a:t>
            </a:r>
          </a:p>
          <a:p>
            <a:pPr eaLnBrk="1" hangingPunct="1">
              <a:lnSpc>
                <a:spcPct val="70000"/>
              </a:lnSpc>
              <a:buFont typeface="Georgia" panose="02040502050405020303" pitchFamily="18" charset="0"/>
              <a:buNone/>
            </a:pPr>
            <a:r>
              <a:rPr lang="en-US" altLang="zh-CN" sz="1800">
                <a:latin typeface="Consolas" panose="020B0609020204030204" pitchFamily="49" charset="0"/>
              </a:rPr>
              <a:t>		string id, desc;</a:t>
            </a:r>
          </a:p>
          <a:p>
            <a:pPr eaLnBrk="1" hangingPunct="1">
              <a:lnSpc>
                <a:spcPct val="70000"/>
              </a:lnSpc>
              <a:buFont typeface="Georgia" panose="02040502050405020303" pitchFamily="18" charset="0"/>
              <a:buNone/>
            </a:pPr>
            <a:r>
              <a:rPr lang="en-US" altLang="zh-CN" sz="1800">
                <a:latin typeface="Consolas" panose="020B0609020204030204" pitchFamily="49" charset="0"/>
              </a:rPr>
              <a:t>		Account* account;</a:t>
            </a:r>
          </a:p>
          <a:p>
            <a:pPr eaLnBrk="1" hangingPunct="1">
              <a:lnSpc>
                <a:spcPct val="70000"/>
              </a:lnSpc>
              <a:buFont typeface="Georgia" panose="02040502050405020303" pitchFamily="18" charset="0"/>
              <a:buNone/>
            </a:pPr>
            <a:r>
              <a:rPr lang="en-US" altLang="zh-CN" sz="1800">
                <a:latin typeface="Consolas" panose="020B0609020204030204" pitchFamily="49" charset="0"/>
              </a:rPr>
              <a:t>		Date date1, date2;</a:t>
            </a:r>
          </a:p>
          <a:p>
            <a:pPr eaLnBrk="1" hangingPunct="1">
              <a:lnSpc>
                <a:spcPct val="70000"/>
              </a:lnSpc>
              <a:buFont typeface="Georgia" panose="02040502050405020303" pitchFamily="18" charset="0"/>
              <a:buNone/>
            </a:pPr>
            <a:r>
              <a:rPr lang="en-US" altLang="zh-CN" sz="1800">
                <a:latin typeface="Consolas" panose="020B0609020204030204" pitchFamily="49" charset="0"/>
              </a:rPr>
              <a:t>		cin &gt;&gt; cmd;</a:t>
            </a: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p:txBody>
      </p:sp>
      <p:sp>
        <p:nvSpPr>
          <p:cNvPr id="104451" name="灯片编号占位符 3">
            <a:extLst>
              <a:ext uri="{FF2B5EF4-FFF2-40B4-BE49-F238E27FC236}">
                <a16:creationId xmlns:a16="http://schemas.microsoft.com/office/drawing/2014/main" id="{2ADAD972-40F0-1828-88C8-2B95874EE0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EAC6753-8C0D-4C5F-811B-FEE006EC028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2AF3CDD-61B1-EC84-ECCE-4D223313A288}"/>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4453" name="标题 1">
            <a:extLst>
              <a:ext uri="{FF2B5EF4-FFF2-40B4-BE49-F238E27FC236}">
                <a16:creationId xmlns:a16="http://schemas.microsoft.com/office/drawing/2014/main" id="{E6E3640E-CF67-992E-772E-8254DDF05BAE}"/>
              </a:ext>
            </a:extLst>
          </p:cNvPr>
          <p:cNvSpPr>
            <a:spLocks noGrp="1"/>
          </p:cNvSpPr>
          <p:nvPr>
            <p:ph type="title"/>
          </p:nvPr>
        </p:nvSpPr>
        <p:spPr>
          <a:xfrm>
            <a:off x="6858000" y="6072188"/>
            <a:ext cx="2214563" cy="566737"/>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内容占位符 2">
            <a:extLst>
              <a:ext uri="{FF2B5EF4-FFF2-40B4-BE49-F238E27FC236}">
                <a16:creationId xmlns:a16="http://schemas.microsoft.com/office/drawing/2014/main" id="{0B9E9A5F-EA1A-3203-DA8E-6D5A240E555A}"/>
              </a:ext>
            </a:extLst>
          </p:cNvPr>
          <p:cNvSpPr>
            <a:spLocks noGrp="1"/>
          </p:cNvSpPr>
          <p:nvPr>
            <p:ph idx="1"/>
          </p:nvPr>
        </p:nvSpPr>
        <p:spPr>
          <a:xfrm>
            <a:off x="71438" y="500063"/>
            <a:ext cx="9001125" cy="6143625"/>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		switch (cmd) {</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'a':	//</a:t>
            </a:r>
            <a:r>
              <a:rPr lang="zh-CN" altLang="en-US" sz="1600">
                <a:latin typeface="Consolas" panose="020B0609020204030204" pitchFamily="49" charset="0"/>
              </a:rPr>
              <a:t>增加账户</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cin &gt;&gt; type &gt;&gt; id;</a:t>
            </a:r>
          </a:p>
          <a:p>
            <a:pPr eaLnBrk="1" hangingPunct="1">
              <a:lnSpc>
                <a:spcPct val="70000"/>
              </a:lnSpc>
              <a:buFont typeface="Georgia" panose="02040502050405020303" pitchFamily="18" charset="0"/>
              <a:buNone/>
            </a:pPr>
            <a:r>
              <a:rPr lang="en-US" altLang="zh-CN" sz="1600">
                <a:latin typeface="Consolas" panose="020B0609020204030204" pitchFamily="49" charset="0"/>
              </a:rPr>
              <a:t>			if (type == 's') {</a:t>
            </a:r>
          </a:p>
          <a:p>
            <a:pPr eaLnBrk="1" hangingPunct="1">
              <a:lnSpc>
                <a:spcPct val="70000"/>
              </a:lnSpc>
              <a:buFont typeface="Georgia" panose="02040502050405020303" pitchFamily="18" charset="0"/>
              <a:buNone/>
            </a:pPr>
            <a:r>
              <a:rPr lang="en-US" altLang="zh-CN" sz="1600">
                <a:latin typeface="Consolas" panose="020B0609020204030204" pitchFamily="49" charset="0"/>
              </a:rPr>
              <a:t>			    cin &gt;&gt; rate;</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 = new SavingsAccount(date, id, rate);</a:t>
            </a:r>
          </a:p>
          <a:p>
            <a:pPr eaLnBrk="1" hangingPunct="1">
              <a:lnSpc>
                <a:spcPct val="70000"/>
              </a:lnSpc>
              <a:buFont typeface="Georgia" panose="02040502050405020303" pitchFamily="18" charset="0"/>
              <a:buNone/>
            </a:pPr>
            <a:r>
              <a:rPr lang="en-US" altLang="zh-CN" sz="1600">
                <a:latin typeface="Consolas" panose="020B0609020204030204" pitchFamily="49" charset="0"/>
              </a:rPr>
              <a:t>			} else {</a:t>
            </a:r>
          </a:p>
          <a:p>
            <a:pPr eaLnBrk="1" hangingPunct="1">
              <a:lnSpc>
                <a:spcPct val="70000"/>
              </a:lnSpc>
              <a:buFont typeface="Georgia" panose="02040502050405020303" pitchFamily="18" charset="0"/>
              <a:buNone/>
            </a:pPr>
            <a:r>
              <a:rPr lang="en-US" altLang="zh-CN" sz="1600">
                <a:latin typeface="Consolas" panose="020B0609020204030204" pitchFamily="49" charset="0"/>
              </a:rPr>
              <a:t>			    cin &gt;&gt; credit &gt;&gt; rate &gt;&gt; fee;</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 = new CreditAccount(date, id, credit, rate, fee);</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accounts.push_back(account);</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'd':	//</a:t>
            </a:r>
            <a:r>
              <a:rPr lang="zh-CN" altLang="en-US" sz="1600">
                <a:latin typeface="Consolas" panose="020B0609020204030204" pitchFamily="49" charset="0"/>
              </a:rPr>
              <a:t>存入现金</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cin &gt;&gt; index &gt;&gt; amount;</a:t>
            </a:r>
          </a:p>
          <a:p>
            <a:pPr eaLnBrk="1" hangingPunct="1">
              <a:lnSpc>
                <a:spcPct val="70000"/>
              </a:lnSpc>
              <a:buFont typeface="Georgia" panose="02040502050405020303" pitchFamily="18" charset="0"/>
              <a:buNone/>
            </a:pPr>
            <a:r>
              <a:rPr lang="en-US" altLang="zh-CN" sz="1600">
                <a:latin typeface="Consolas" panose="020B0609020204030204" pitchFamily="49" charset="0"/>
              </a:rPr>
              <a:t>			getline(cin,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accounts[index]-&gt;deposit(date, amount,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'w':	//</a:t>
            </a:r>
            <a:r>
              <a:rPr lang="zh-CN" altLang="en-US" sz="1600">
                <a:latin typeface="Consolas" panose="020B0609020204030204" pitchFamily="49" charset="0"/>
              </a:rPr>
              <a:t>取出现金</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cin &gt;&gt; index &gt;&gt; amount;</a:t>
            </a:r>
          </a:p>
          <a:p>
            <a:pPr eaLnBrk="1" hangingPunct="1">
              <a:lnSpc>
                <a:spcPct val="70000"/>
              </a:lnSpc>
              <a:buFont typeface="Georgia" panose="02040502050405020303" pitchFamily="18" charset="0"/>
              <a:buNone/>
            </a:pPr>
            <a:r>
              <a:rPr lang="en-US" altLang="zh-CN" sz="1600">
                <a:latin typeface="Consolas" panose="020B0609020204030204" pitchFamily="49" charset="0"/>
              </a:rPr>
              <a:t>			getline(cin,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accounts[index]-&gt;withdraw(date, amount, desc);</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's':	//</a:t>
            </a:r>
            <a:r>
              <a:rPr lang="zh-CN" altLang="en-US" sz="1600">
                <a:latin typeface="Consolas" panose="020B0609020204030204" pitchFamily="49" charset="0"/>
              </a:rPr>
              <a:t>查询各账户信息</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for (size_t i = 0; i &lt; accounts.size(); i++) {</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 &lt;&lt; i &lt;&lt; "] ";</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accounts[i]-&gt;show();</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endl;</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endParaRPr lang="en-US" altLang="zh-CN" sz="1600">
              <a:latin typeface="Consolas" panose="020B0609020204030204" pitchFamily="49" charset="0"/>
            </a:endParaRPr>
          </a:p>
        </p:txBody>
      </p:sp>
      <p:sp>
        <p:nvSpPr>
          <p:cNvPr id="105475" name="灯片编号占位符 3">
            <a:extLst>
              <a:ext uri="{FF2B5EF4-FFF2-40B4-BE49-F238E27FC236}">
                <a16:creationId xmlns:a16="http://schemas.microsoft.com/office/drawing/2014/main" id="{A49799CB-3742-8369-AB45-B7B4EDE026D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EA072B38-C177-4B3D-89D5-345058832AC2}"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F79C07A-4F0C-BB87-D5FF-0CE92CF15201}"/>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5477" name="标题 1">
            <a:extLst>
              <a:ext uri="{FF2B5EF4-FFF2-40B4-BE49-F238E27FC236}">
                <a16:creationId xmlns:a16="http://schemas.microsoft.com/office/drawing/2014/main" id="{02510170-BFCE-3DEE-F177-C3091C9DE280}"/>
              </a:ext>
            </a:extLst>
          </p:cNvPr>
          <p:cNvSpPr>
            <a:spLocks noGrp="1"/>
          </p:cNvSpPr>
          <p:nvPr>
            <p:ph type="title"/>
          </p:nvPr>
        </p:nvSpPr>
        <p:spPr>
          <a:xfrm>
            <a:off x="6858000" y="6072188"/>
            <a:ext cx="2214563" cy="566737"/>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6498" name="内容占位符 2">
            <a:extLst>
              <a:ext uri="{FF2B5EF4-FFF2-40B4-BE49-F238E27FC236}">
                <a16:creationId xmlns:a16="http://schemas.microsoft.com/office/drawing/2014/main" id="{20896084-2C32-0A60-2E17-F8F7A6B0AF91}"/>
              </a:ext>
            </a:extLst>
          </p:cNvPr>
          <p:cNvSpPr>
            <a:spLocks noGrp="1"/>
          </p:cNvSpPr>
          <p:nvPr>
            <p:ph idx="1"/>
          </p:nvPr>
        </p:nvSpPr>
        <p:spPr>
          <a:xfrm>
            <a:off x="71438" y="500063"/>
            <a:ext cx="9001125" cy="6143625"/>
          </a:xfrm>
          <a:solidFill>
            <a:srgbClr val="85FFFF"/>
          </a:solidFill>
        </p:spPr>
        <p:txBody>
          <a:bodyPr/>
          <a:lstStyle/>
          <a:p>
            <a:pPr eaLnBrk="1" hangingPunct="1">
              <a:lnSpc>
                <a:spcPct val="70000"/>
              </a:lnSpc>
              <a:buFont typeface="Georgia" panose="02040502050405020303" pitchFamily="18" charset="0"/>
              <a:buNone/>
            </a:pPr>
            <a:r>
              <a:rPr lang="en-US" altLang="zh-CN" sz="1600">
                <a:latin typeface="Consolas" panose="020B0609020204030204" pitchFamily="49" charset="0"/>
              </a:rPr>
              <a:t>		 case 'c':	//</a:t>
            </a:r>
            <a:r>
              <a:rPr lang="zh-CN" altLang="en-US" sz="1600">
                <a:latin typeface="Consolas" panose="020B0609020204030204" pitchFamily="49" charset="0"/>
              </a:rPr>
              <a:t>改变日期</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cin &gt;&gt;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if (day &lt; date.getDay())</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"You cannot specify a previous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else if (day &gt; date.getMaxDay())</a:t>
            </a:r>
          </a:p>
          <a:p>
            <a:pPr eaLnBrk="1" hangingPunct="1">
              <a:lnSpc>
                <a:spcPct val="70000"/>
              </a:lnSpc>
              <a:buFont typeface="Georgia" panose="02040502050405020303" pitchFamily="18" charset="0"/>
              <a:buNone/>
            </a:pPr>
            <a:r>
              <a:rPr lang="en-US" altLang="zh-CN" sz="1600">
                <a:latin typeface="Consolas" panose="020B0609020204030204" pitchFamily="49" charset="0"/>
              </a:rPr>
              <a:t>				cout &lt;&lt; "Invalid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else</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 = Date(date.getYear(), date.getMonth(), day);</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'n':	//</a:t>
            </a:r>
            <a:r>
              <a:rPr lang="zh-CN" altLang="en-US" sz="1600">
                <a:latin typeface="Consolas" panose="020B0609020204030204" pitchFamily="49" charset="0"/>
              </a:rPr>
              <a:t>进入下个月</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if (date.getMonth() == 12)</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 = Date(date.getYear() + 1, 1, 1);</a:t>
            </a:r>
          </a:p>
          <a:p>
            <a:pPr eaLnBrk="1" hangingPunct="1">
              <a:lnSpc>
                <a:spcPct val="70000"/>
              </a:lnSpc>
              <a:buFont typeface="Georgia" panose="02040502050405020303" pitchFamily="18" charset="0"/>
              <a:buNone/>
            </a:pPr>
            <a:r>
              <a:rPr lang="en-US" altLang="zh-CN" sz="1600">
                <a:latin typeface="Consolas" panose="020B0609020204030204" pitchFamily="49" charset="0"/>
              </a:rPr>
              <a:t>			else</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 = Date(date.getYear(), date.getMonth() + 1, 1);</a:t>
            </a:r>
          </a:p>
          <a:p>
            <a:pPr eaLnBrk="1" hangingPunct="1">
              <a:lnSpc>
                <a:spcPct val="70000"/>
              </a:lnSpc>
              <a:buFont typeface="Georgia" panose="02040502050405020303" pitchFamily="18" charset="0"/>
              <a:buNone/>
            </a:pPr>
            <a:r>
              <a:rPr lang="en-US" altLang="zh-CN" sz="1600">
                <a:latin typeface="Consolas" panose="020B0609020204030204" pitchFamily="49" charset="0"/>
              </a:rPr>
              <a:t>			for (vector&lt;Account*&gt;::iterator iter = accounts.begin();</a:t>
            </a:r>
          </a:p>
          <a:p>
            <a:pPr eaLnBrk="1" hangingPunct="1">
              <a:lnSpc>
                <a:spcPct val="70000"/>
              </a:lnSpc>
              <a:buFont typeface="Georgia" panose="02040502050405020303" pitchFamily="18" charset="0"/>
              <a:buNone/>
            </a:pPr>
            <a:r>
              <a:rPr lang="en-US" altLang="zh-CN" sz="1600">
                <a:latin typeface="Consolas" panose="020B0609020204030204" pitchFamily="49" charset="0"/>
              </a:rPr>
              <a:t>				iter != accounts.end(); ++iter)</a:t>
            </a:r>
          </a:p>
          <a:p>
            <a:pPr eaLnBrk="1" hangingPunct="1">
              <a:lnSpc>
                <a:spcPct val="70000"/>
              </a:lnSpc>
              <a:buFont typeface="Georgia" panose="02040502050405020303" pitchFamily="18" charset="0"/>
              <a:buNone/>
            </a:pPr>
            <a:r>
              <a:rPr lang="en-US" altLang="zh-CN" sz="1600">
                <a:latin typeface="Consolas" panose="020B0609020204030204" pitchFamily="49" charset="0"/>
              </a:rPr>
              <a:t>					(*iter)-&gt;settle(date);</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case 'q':	//</a:t>
            </a:r>
            <a:r>
              <a:rPr lang="zh-CN" altLang="en-US" sz="1600">
                <a:latin typeface="Consolas" panose="020B0609020204030204" pitchFamily="49" charset="0"/>
              </a:rPr>
              <a:t>查询一段时间内的账目</a:t>
            </a:r>
          </a:p>
          <a:p>
            <a:pPr eaLnBrk="1" hangingPunct="1">
              <a:lnSpc>
                <a:spcPct val="70000"/>
              </a:lnSpc>
              <a:buFont typeface="Georgia" panose="02040502050405020303" pitchFamily="18" charset="0"/>
              <a:buNone/>
            </a:pPr>
            <a:r>
              <a:rPr lang="zh-CN" altLang="en-US" sz="1600">
                <a:latin typeface="Consolas" panose="020B0609020204030204" pitchFamily="49" charset="0"/>
              </a:rPr>
              <a:t>			</a:t>
            </a:r>
            <a:r>
              <a:rPr lang="en-US" altLang="zh-CN" sz="1600">
                <a:latin typeface="Consolas" panose="020B0609020204030204" pitchFamily="49" charset="0"/>
              </a:rPr>
              <a:t>date1 = Date::read();</a:t>
            </a:r>
          </a:p>
          <a:p>
            <a:pPr eaLnBrk="1" hangingPunct="1">
              <a:lnSpc>
                <a:spcPct val="70000"/>
              </a:lnSpc>
              <a:buFont typeface="Georgia" panose="02040502050405020303" pitchFamily="18" charset="0"/>
              <a:buNone/>
            </a:pPr>
            <a:r>
              <a:rPr lang="en-US" altLang="zh-CN" sz="1600">
                <a:latin typeface="Consolas" panose="020B0609020204030204" pitchFamily="49" charset="0"/>
              </a:rPr>
              <a:t>			date2 = Date::read();</a:t>
            </a:r>
          </a:p>
          <a:p>
            <a:pPr eaLnBrk="1" hangingPunct="1">
              <a:lnSpc>
                <a:spcPct val="70000"/>
              </a:lnSpc>
              <a:buFont typeface="Georgia" panose="02040502050405020303" pitchFamily="18" charset="0"/>
              <a:buNone/>
            </a:pPr>
            <a:r>
              <a:rPr lang="en-US" altLang="zh-CN" sz="1600">
                <a:latin typeface="Consolas" panose="020B0609020204030204" pitchFamily="49" charset="0"/>
              </a:rPr>
              <a:t>			Account::query(date1, date2);</a:t>
            </a:r>
          </a:p>
          <a:p>
            <a:pPr eaLnBrk="1" hangingPunct="1">
              <a:lnSpc>
                <a:spcPct val="70000"/>
              </a:lnSpc>
              <a:buFont typeface="Georgia" panose="02040502050405020303" pitchFamily="18" charset="0"/>
              <a:buNone/>
            </a:pPr>
            <a:r>
              <a:rPr lang="en-US" altLang="zh-CN" sz="1600">
                <a:latin typeface="Consolas" panose="020B0609020204030204" pitchFamily="49" charset="0"/>
              </a:rPr>
              <a:t>			break;</a:t>
            </a:r>
          </a:p>
          <a:p>
            <a:pPr eaLnBrk="1" hangingPunct="1">
              <a:lnSpc>
                <a:spcPct val="70000"/>
              </a:lnSpc>
              <a:buFont typeface="Georgia" panose="02040502050405020303" pitchFamily="18" charset="0"/>
              <a:buNone/>
            </a:pPr>
            <a:r>
              <a:rPr lang="en-US" altLang="zh-CN" sz="1600">
                <a:latin typeface="Consolas" panose="020B0609020204030204" pitchFamily="49" charset="0"/>
              </a:rPr>
              <a:t>		}</a:t>
            </a:r>
          </a:p>
          <a:p>
            <a:pPr eaLnBrk="1" hangingPunct="1">
              <a:lnSpc>
                <a:spcPct val="70000"/>
              </a:lnSpc>
              <a:buFont typeface="Georgia" panose="02040502050405020303" pitchFamily="18" charset="0"/>
              <a:buNone/>
            </a:pPr>
            <a:r>
              <a:rPr lang="en-US" altLang="zh-CN" sz="1600">
                <a:latin typeface="Consolas" panose="020B0609020204030204" pitchFamily="49" charset="0"/>
              </a:rPr>
              <a:t>	} while (cmd != 'e');</a:t>
            </a:r>
          </a:p>
          <a:p>
            <a:pPr eaLnBrk="1" hangingPunct="1">
              <a:lnSpc>
                <a:spcPct val="70000"/>
              </a:lnSpc>
              <a:buFont typeface="Georgia" panose="02040502050405020303" pitchFamily="18" charset="0"/>
              <a:buNone/>
            </a:pPr>
            <a:r>
              <a:rPr lang="en-US" altLang="zh-CN" sz="1600">
                <a:latin typeface="Consolas" panose="020B0609020204030204" pitchFamily="49" charset="0"/>
              </a:rPr>
              <a:t>	for_each(accounts.begin(), accounts.end(), deleter());</a:t>
            </a:r>
          </a:p>
          <a:p>
            <a:pPr eaLnBrk="1" hangingPunct="1">
              <a:lnSpc>
                <a:spcPct val="70000"/>
              </a:lnSpc>
              <a:buFont typeface="Georgia" panose="02040502050405020303" pitchFamily="18" charset="0"/>
              <a:buNone/>
            </a:pPr>
            <a:r>
              <a:rPr lang="en-US" altLang="zh-CN" sz="1600">
                <a:latin typeface="Consolas" panose="020B0609020204030204" pitchFamily="49" charset="0"/>
              </a:rPr>
              <a:t>	return 0;</a:t>
            </a:r>
          </a:p>
          <a:p>
            <a:pPr eaLnBrk="1" hangingPunct="1">
              <a:lnSpc>
                <a:spcPct val="70000"/>
              </a:lnSpc>
              <a:buFont typeface="Georgia" panose="02040502050405020303" pitchFamily="18" charset="0"/>
              <a:buNone/>
            </a:pPr>
            <a:r>
              <a:rPr lang="en-US" altLang="zh-CN" sz="1600">
                <a:latin typeface="Consolas" panose="020B0609020204030204" pitchFamily="49" charset="0"/>
              </a:rPr>
              <a:t>}</a:t>
            </a:r>
          </a:p>
        </p:txBody>
      </p:sp>
      <p:sp>
        <p:nvSpPr>
          <p:cNvPr id="106499" name="灯片编号占位符 3">
            <a:extLst>
              <a:ext uri="{FF2B5EF4-FFF2-40B4-BE49-F238E27FC236}">
                <a16:creationId xmlns:a16="http://schemas.microsoft.com/office/drawing/2014/main" id="{106C09A6-0BFD-F672-EDC7-91CFB1526B6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38C8F41-6C3A-4635-BCC8-5DDAB408842A}"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223B3DD-0920-FFFE-6523-AE81932DA843}"/>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
        <p:nvSpPr>
          <p:cNvPr id="106501" name="标题 1">
            <a:extLst>
              <a:ext uri="{FF2B5EF4-FFF2-40B4-BE49-F238E27FC236}">
                <a16:creationId xmlns:a16="http://schemas.microsoft.com/office/drawing/2014/main" id="{71E04C4A-EF49-D696-FFD9-8B4AADB47A0E}"/>
              </a:ext>
            </a:extLst>
          </p:cNvPr>
          <p:cNvSpPr>
            <a:spLocks noGrp="1"/>
          </p:cNvSpPr>
          <p:nvPr>
            <p:ph type="title"/>
          </p:nvPr>
        </p:nvSpPr>
        <p:spPr>
          <a:xfrm>
            <a:off x="6858000" y="6072188"/>
            <a:ext cx="2214563" cy="566737"/>
          </a:xfrm>
          <a:solidFill>
            <a:schemeClr val="bg1"/>
          </a:solidFill>
        </p:spPr>
        <p:txBody>
          <a:bodyPr/>
          <a:lstStyle/>
          <a:p>
            <a:pPr eaLnBrk="1" hangingPunct="1"/>
            <a:r>
              <a:rPr lang="zh-CN" altLang="en-US" sz="2800"/>
              <a:t>例</a:t>
            </a:r>
            <a:r>
              <a:rPr lang="en-US" altLang="zh-CN" sz="2800"/>
              <a:t>10-24</a:t>
            </a:r>
            <a:r>
              <a:rPr lang="zh-CN" altLang="en-US" sz="2800"/>
              <a:t>（续）</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70052534-21E1-3E7A-9A23-C7DCEFAE2B9B}"/>
              </a:ext>
            </a:extLst>
          </p:cNvPr>
          <p:cNvSpPr>
            <a:spLocks noGrp="1"/>
          </p:cNvSpPr>
          <p:nvPr>
            <p:ph type="title"/>
          </p:nvPr>
        </p:nvSpPr>
        <p:spPr/>
        <p:txBody>
          <a:bodyPr/>
          <a:lstStyle/>
          <a:p>
            <a:pPr eaLnBrk="1" hangingPunct="1"/>
            <a:r>
              <a:rPr lang="zh-CN" altLang="en-US"/>
              <a:t>例</a:t>
            </a:r>
            <a:r>
              <a:rPr lang="en-US" altLang="zh-CN"/>
              <a:t>10-24</a:t>
            </a:r>
            <a:r>
              <a:rPr lang="zh-CN" altLang="en-US"/>
              <a:t>（续）</a:t>
            </a:r>
          </a:p>
        </p:txBody>
      </p:sp>
      <p:sp>
        <p:nvSpPr>
          <p:cNvPr id="3" name="内容占位符 2">
            <a:extLst>
              <a:ext uri="{FF2B5EF4-FFF2-40B4-BE49-F238E27FC236}">
                <a16:creationId xmlns:a16="http://schemas.microsoft.com/office/drawing/2014/main" id="{23474054-FB02-B406-1F2B-4A5444DEE889}"/>
              </a:ext>
            </a:extLst>
          </p:cNvPr>
          <p:cNvSpPr>
            <a:spLocks noGrp="1"/>
          </p:cNvSpPr>
          <p:nvPr>
            <p:ph idx="1"/>
          </p:nvPr>
        </p:nvSpPr>
        <p:spPr>
          <a:xfrm>
            <a:off x="457200" y="1785938"/>
            <a:ext cx="8401050" cy="4787900"/>
          </a:xfrm>
          <a:solidFill>
            <a:schemeClr val="accent6">
              <a:lumMod val="20000"/>
              <a:lumOff val="80000"/>
            </a:schemeClr>
          </a:solidFill>
        </p:spPr>
        <p:txBody>
          <a:bodyPr>
            <a:normAutofit fontScale="70000" lnSpcReduction="20000"/>
          </a:bodyPr>
          <a:lstStyle/>
          <a:p>
            <a:pPr marL="365760" indent="-256032" eaLnBrk="1" fontAlgn="auto" hangingPunct="1">
              <a:spcAft>
                <a:spcPts val="0"/>
              </a:spcAft>
              <a:buClr>
                <a:schemeClr val="accent3"/>
              </a:buClr>
              <a:buFont typeface="Georgia"/>
              <a:buChar char="•"/>
              <a:defRPr/>
            </a:pPr>
            <a:r>
              <a:rPr lang="zh-CN" altLang="en-US" b="1" dirty="0">
                <a:latin typeface="Consolas" pitchFamily="49" charset="0"/>
              </a:rPr>
              <a:t>运行结果如下：</a:t>
            </a:r>
            <a:endParaRPr lang="en-US" altLang="zh-CN" b="1" dirty="0">
              <a:latin typeface="Consolas" pitchFamily="49" charset="0"/>
            </a:endParaRP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（前面的输入和输出与例</a:t>
            </a:r>
            <a:r>
              <a:rPr lang="en-US" altLang="zh-CN" dirty="0">
                <a:latin typeface="Consolas" pitchFamily="49" charset="0"/>
              </a:rPr>
              <a:t>9-16</a:t>
            </a:r>
            <a:r>
              <a:rPr lang="zh-CN" altLang="en-US" dirty="0">
                <a:latin typeface="Consolas" pitchFamily="49" charset="0"/>
              </a:rPr>
              <a:t>给出的完全相同，不再重复）</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2009-1-1        Total: 20482.9  command&gt; q 2008-11-01 2008-11-30</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2008-11-5       #S3755217       5000    5000     salary</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2008-11-15      #C5392394       -2000   -2000    buy a cell</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2008-11-25      #02342342       10000   10000    sell stock 0323</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2009-1-1        Total: 20482.9  command&gt; q 2008-12-01 2008-12-31</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2008-12-1       #C5392394       -16     -2016    interest</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2008-12-1       #C5392394       2016    0        repay the credit</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2008-12-5       #S3755217       5500    10500    salary</a:t>
            </a:r>
          </a:p>
          <a:p>
            <a:pPr marL="365760" indent="-256032" eaLnBrk="1" fontAlgn="auto" hangingPunct="1">
              <a:spcAft>
                <a:spcPts val="0"/>
              </a:spcAft>
              <a:buClr>
                <a:schemeClr val="accent3"/>
              </a:buClr>
              <a:buFont typeface="Georgia"/>
              <a:buNone/>
              <a:defRPr/>
            </a:pPr>
            <a:r>
              <a:rPr lang="en-US" altLang="zh-CN" dirty="0">
                <a:latin typeface="Consolas" pitchFamily="49" charset="0"/>
              </a:rPr>
              <a:t>2009-1-1        Total: 20482.9  command&gt; e</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107524" name="灯片编号占位符 3">
            <a:extLst>
              <a:ext uri="{FF2B5EF4-FFF2-40B4-BE49-F238E27FC236}">
                <a16:creationId xmlns:a16="http://schemas.microsoft.com/office/drawing/2014/main" id="{7A1A84A2-3CB6-2C63-AE0A-CB3B9ECEBE8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BBE87AE-A41A-4F70-A9F6-6F9F188D257B}"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89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4CC2B5A-F4D4-AA0E-D413-29F09D807D78}"/>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10.8 </a:t>
            </a:r>
            <a:r>
              <a:rPr lang="zh-CN" altLang="en-US" sz="2800" dirty="0">
                <a:solidFill>
                  <a:schemeClr val="bg1"/>
                </a:solidFill>
                <a:latin typeface="+mj-ea"/>
                <a:ea typeface="+mj-ea"/>
              </a:rPr>
              <a:t>综合实例</a:t>
            </a:r>
            <a:r>
              <a:rPr lang="en-US" altLang="zh-CN" sz="2800" dirty="0">
                <a:solidFill>
                  <a:schemeClr val="bg1"/>
                </a:solidFill>
                <a:latin typeface="+mj-ea"/>
                <a:ea typeface="+mj-ea"/>
              </a:rPr>
              <a:t>——</a:t>
            </a:r>
            <a:r>
              <a:rPr lang="zh-CN" altLang="en-US" sz="2800" dirty="0">
                <a:solidFill>
                  <a:schemeClr val="bg1"/>
                </a:solidFill>
                <a:latin typeface="+mj-ea"/>
                <a:ea typeface="+mj-ea"/>
              </a:rPr>
              <a:t>对个人银行账户管理程序的改进</a:t>
            </a:r>
            <a:endParaRPr kumimoji="0" lang="zh-CN" altLang="en-US" sz="2800" dirty="0">
              <a:solidFill>
                <a:schemeClr val="bg1"/>
              </a:solidFill>
              <a:latin typeface="+mj-ea"/>
              <a:ea typeface="+mj-ea"/>
              <a:cs typeface="+mj-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a:extLst>
              <a:ext uri="{FF2B5EF4-FFF2-40B4-BE49-F238E27FC236}">
                <a16:creationId xmlns:a16="http://schemas.microsoft.com/office/drawing/2014/main" id="{3AEC3C23-9550-A6C6-A70A-F1AE2E6C996D}"/>
              </a:ext>
            </a:extLst>
          </p:cNvPr>
          <p:cNvSpPr>
            <a:spLocks noGrp="1"/>
          </p:cNvSpPr>
          <p:nvPr>
            <p:ph type="title"/>
          </p:nvPr>
        </p:nvSpPr>
        <p:spPr/>
        <p:txBody>
          <a:bodyPr/>
          <a:lstStyle/>
          <a:p>
            <a:pPr eaLnBrk="1" hangingPunct="1"/>
            <a:r>
              <a:rPr lang="en-US" altLang="zh-CN"/>
              <a:t>10.2.2 </a:t>
            </a:r>
            <a:r>
              <a:rPr lang="zh-CN" altLang="en-US"/>
              <a:t>迭代器的分类</a:t>
            </a:r>
          </a:p>
        </p:txBody>
      </p:sp>
      <p:sp>
        <p:nvSpPr>
          <p:cNvPr id="25603" name="灯片编号占位符 3">
            <a:extLst>
              <a:ext uri="{FF2B5EF4-FFF2-40B4-BE49-F238E27FC236}">
                <a16:creationId xmlns:a16="http://schemas.microsoft.com/office/drawing/2014/main" id="{C3C72B85-AFEB-3CBE-6088-6B013793609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979A8F2-109F-4448-9127-5C680C2CFCD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20001A3-E4C1-DABD-3A93-BD26AA723C50}"/>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kumimoji="0" lang="en-US" altLang="zh-CN" sz="2800" dirty="0">
                <a:solidFill>
                  <a:schemeClr val="bg1"/>
                </a:solidFill>
                <a:latin typeface="+mj-lt"/>
                <a:ea typeface="+mj-ea"/>
                <a:cs typeface="+mj-cs"/>
              </a:rPr>
              <a:t>10.2 </a:t>
            </a:r>
            <a:r>
              <a:rPr kumimoji="0" lang="zh-CN" altLang="en-US" sz="2800" dirty="0">
                <a:solidFill>
                  <a:schemeClr val="bg1"/>
                </a:solidFill>
                <a:latin typeface="+mj-lt"/>
                <a:ea typeface="+mj-ea"/>
                <a:cs typeface="+mj-cs"/>
              </a:rPr>
              <a:t>迭代器</a:t>
            </a:r>
            <a:endParaRPr kumimoji="0" lang="zh-CN" altLang="en-US" sz="2800" dirty="0">
              <a:solidFill>
                <a:schemeClr val="bg1"/>
              </a:solidFill>
              <a:latin typeface="+mj-ea"/>
              <a:ea typeface="+mj-ea"/>
              <a:cs typeface="+mj-cs"/>
            </a:endParaRPr>
          </a:p>
        </p:txBody>
      </p:sp>
      <p:grpSp>
        <p:nvGrpSpPr>
          <p:cNvPr id="25605" name="组合 13">
            <a:extLst>
              <a:ext uri="{FF2B5EF4-FFF2-40B4-BE49-F238E27FC236}">
                <a16:creationId xmlns:a16="http://schemas.microsoft.com/office/drawing/2014/main" id="{C61E3A1A-CED9-11BA-399D-E35A0E8B9ADA}"/>
              </a:ext>
            </a:extLst>
          </p:cNvPr>
          <p:cNvGrpSpPr>
            <a:grpSpLocks/>
          </p:cNvGrpSpPr>
          <p:nvPr/>
        </p:nvGrpSpPr>
        <p:grpSpPr bwMode="auto">
          <a:xfrm>
            <a:off x="1500188" y="1928813"/>
            <a:ext cx="5572125" cy="4143375"/>
            <a:chOff x="2905116" y="2825752"/>
            <a:chExt cx="2828925" cy="2508250"/>
          </a:xfrm>
        </p:grpSpPr>
        <p:sp>
          <p:nvSpPr>
            <p:cNvPr id="7" name="Text Box 2">
              <a:extLst>
                <a:ext uri="{FF2B5EF4-FFF2-40B4-BE49-F238E27FC236}">
                  <a16:creationId xmlns:a16="http://schemas.microsoft.com/office/drawing/2014/main" id="{CD0D58FF-C82E-ACF2-914A-FCCAA7DCD374}"/>
                </a:ext>
              </a:extLst>
            </p:cNvPr>
            <p:cNvSpPr txBox="1">
              <a:spLocks noChangeArrowheads="1"/>
            </p:cNvSpPr>
            <p:nvPr/>
          </p:nvSpPr>
          <p:spPr bwMode="auto">
            <a:xfrm>
              <a:off x="2905116" y="2825752"/>
              <a:ext cx="1047750" cy="51510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800" dirty="0">
                  <a:solidFill>
                    <a:srgbClr val="66FFCC"/>
                  </a:solidFill>
                  <a:latin typeface="Calibri" pitchFamily="34" charset="0"/>
                </a:rPr>
                <a:t>输入迭代器</a:t>
              </a:r>
              <a:br>
                <a:rPr lang="zh-CN" altLang="en-US" sz="1800" dirty="0">
                  <a:solidFill>
                    <a:srgbClr val="66FFCC"/>
                  </a:solidFill>
                  <a:latin typeface="Times New Roman" pitchFamily="18" charset="0"/>
                </a:rPr>
              </a:br>
              <a:r>
                <a:rPr lang="en-US" altLang="zh-CN" sz="1800" dirty="0">
                  <a:solidFill>
                    <a:srgbClr val="66FFCC"/>
                  </a:solidFill>
                  <a:latin typeface="Calibri" pitchFamily="34" charset="0"/>
                </a:rPr>
                <a:t>(Input </a:t>
              </a:r>
              <a:r>
                <a:rPr lang="en-US" altLang="zh-CN" sz="1800" dirty="0" err="1">
                  <a:solidFill>
                    <a:srgbClr val="66FFCC"/>
                  </a:solidFill>
                  <a:latin typeface="Calibri" pitchFamily="34" charset="0"/>
                </a:rPr>
                <a:t>Iterator</a:t>
              </a:r>
              <a:r>
                <a:rPr lang="en-US" altLang="zh-CN" sz="1800" dirty="0">
                  <a:solidFill>
                    <a:srgbClr val="66FFCC"/>
                  </a:solidFill>
                  <a:latin typeface="Calibri" pitchFamily="34" charset="0"/>
                </a:rPr>
                <a:t>)</a:t>
              </a:r>
              <a:endParaRPr lang="zh-CN" altLang="zh-CN" sz="1800" dirty="0">
                <a:solidFill>
                  <a:srgbClr val="66FFCC"/>
                </a:solidFill>
                <a:latin typeface="Times New Roman" pitchFamily="18" charset="0"/>
              </a:endParaRPr>
            </a:p>
          </p:txBody>
        </p:sp>
        <p:sp>
          <p:nvSpPr>
            <p:cNvPr id="8" name="Text Box 3">
              <a:extLst>
                <a:ext uri="{FF2B5EF4-FFF2-40B4-BE49-F238E27FC236}">
                  <a16:creationId xmlns:a16="http://schemas.microsoft.com/office/drawing/2014/main" id="{32E9B103-91B2-517B-E242-2A1CA63312E0}"/>
                </a:ext>
              </a:extLst>
            </p:cNvPr>
            <p:cNvSpPr txBox="1">
              <a:spLocks noChangeArrowheads="1"/>
            </p:cNvSpPr>
            <p:nvPr/>
          </p:nvSpPr>
          <p:spPr bwMode="auto">
            <a:xfrm>
              <a:off x="4619396" y="2825752"/>
              <a:ext cx="1114645" cy="515104"/>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800">
                  <a:solidFill>
                    <a:srgbClr val="66FFCC"/>
                  </a:solidFill>
                  <a:latin typeface="Calibri" pitchFamily="34" charset="0"/>
                </a:rPr>
                <a:t>输出迭代器</a:t>
              </a:r>
              <a:br>
                <a:rPr lang="zh-CN" altLang="en-US" sz="1800">
                  <a:solidFill>
                    <a:srgbClr val="66FFCC"/>
                  </a:solidFill>
                  <a:latin typeface="Times New Roman" pitchFamily="18" charset="0"/>
                </a:rPr>
              </a:br>
              <a:r>
                <a:rPr lang="en-US" altLang="zh-CN" sz="1800">
                  <a:solidFill>
                    <a:srgbClr val="66FFCC"/>
                  </a:solidFill>
                  <a:latin typeface="Calibri" pitchFamily="34" charset="0"/>
                </a:rPr>
                <a:t>(Output Iterator)</a:t>
              </a:r>
              <a:endParaRPr lang="zh-CN" altLang="zh-CN" sz="1800">
                <a:solidFill>
                  <a:srgbClr val="66FFCC"/>
                </a:solidFill>
                <a:latin typeface="Times New Roman" pitchFamily="18" charset="0"/>
              </a:endParaRPr>
            </a:p>
          </p:txBody>
        </p:sp>
        <p:sp>
          <p:nvSpPr>
            <p:cNvPr id="9" name="Text Box 4">
              <a:extLst>
                <a:ext uri="{FF2B5EF4-FFF2-40B4-BE49-F238E27FC236}">
                  <a16:creationId xmlns:a16="http://schemas.microsoft.com/office/drawing/2014/main" id="{ECC71CDB-4025-9083-E21D-B8FFAE9950CE}"/>
                </a:ext>
              </a:extLst>
            </p:cNvPr>
            <p:cNvSpPr txBox="1">
              <a:spLocks noChangeArrowheads="1"/>
            </p:cNvSpPr>
            <p:nvPr/>
          </p:nvSpPr>
          <p:spPr bwMode="auto">
            <a:xfrm>
              <a:off x="3286336" y="3714691"/>
              <a:ext cx="2114037" cy="286383"/>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800">
                  <a:solidFill>
                    <a:srgbClr val="66FFCC"/>
                  </a:solidFill>
                  <a:latin typeface="Calibri" pitchFamily="34" charset="0"/>
                </a:rPr>
                <a:t>前向迭代器</a:t>
              </a:r>
              <a:r>
                <a:rPr lang="en-US" altLang="zh-CN" sz="1800">
                  <a:solidFill>
                    <a:srgbClr val="66FFCC"/>
                  </a:solidFill>
                  <a:latin typeface="Calibri" pitchFamily="34" charset="0"/>
                </a:rPr>
                <a:t>(Forward Iterator)</a:t>
              </a:r>
              <a:endParaRPr lang="zh-CN" altLang="zh-CN" sz="1800">
                <a:solidFill>
                  <a:srgbClr val="66FFCC"/>
                </a:solidFill>
                <a:latin typeface="Times New Roman" pitchFamily="18" charset="0"/>
              </a:endParaRPr>
            </a:p>
          </p:txBody>
        </p:sp>
        <p:sp>
          <p:nvSpPr>
            <p:cNvPr id="10" name="Text Box 5">
              <a:extLst>
                <a:ext uri="{FF2B5EF4-FFF2-40B4-BE49-F238E27FC236}">
                  <a16:creationId xmlns:a16="http://schemas.microsoft.com/office/drawing/2014/main" id="{7E98077E-2B47-9C5F-3C47-B1C9298580E3}"/>
                </a:ext>
              </a:extLst>
            </p:cNvPr>
            <p:cNvSpPr txBox="1">
              <a:spLocks noChangeArrowheads="1"/>
            </p:cNvSpPr>
            <p:nvPr/>
          </p:nvSpPr>
          <p:spPr bwMode="auto">
            <a:xfrm>
              <a:off x="3286336" y="4372987"/>
              <a:ext cx="2114037" cy="285421"/>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800">
                  <a:solidFill>
                    <a:srgbClr val="66FFCC"/>
                  </a:solidFill>
                  <a:latin typeface="Calibri" pitchFamily="34" charset="0"/>
                </a:rPr>
                <a:t>双向迭代器</a:t>
              </a:r>
              <a:r>
                <a:rPr lang="en-US" altLang="zh-CN" sz="1800">
                  <a:solidFill>
                    <a:srgbClr val="66FFCC"/>
                  </a:solidFill>
                  <a:latin typeface="Calibri" pitchFamily="34" charset="0"/>
                </a:rPr>
                <a:t>(Bidirectional Iterator)</a:t>
              </a:r>
              <a:endParaRPr lang="zh-CN" altLang="zh-CN" sz="1800">
                <a:solidFill>
                  <a:srgbClr val="66FFCC"/>
                </a:solidFill>
                <a:latin typeface="Times New Roman" pitchFamily="18" charset="0"/>
              </a:endParaRPr>
            </a:p>
          </p:txBody>
        </p:sp>
        <p:sp>
          <p:nvSpPr>
            <p:cNvPr id="11" name="Text Box 6">
              <a:extLst>
                <a:ext uri="{FF2B5EF4-FFF2-40B4-BE49-F238E27FC236}">
                  <a16:creationId xmlns:a16="http://schemas.microsoft.com/office/drawing/2014/main" id="{EB0464FC-70FD-961D-F257-A3B950CF8B4B}"/>
                </a:ext>
              </a:extLst>
            </p:cNvPr>
            <p:cNvSpPr txBox="1">
              <a:spLocks noChangeArrowheads="1"/>
            </p:cNvSpPr>
            <p:nvPr/>
          </p:nvSpPr>
          <p:spPr bwMode="auto">
            <a:xfrm>
              <a:off x="3076786" y="5048580"/>
              <a:ext cx="2533137" cy="285422"/>
            </a:xfrm>
            <a:prstGeom prst="rect">
              <a:avLst/>
            </a:prstGeom>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zh-CN" altLang="en-US" sz="1800" dirty="0">
                  <a:solidFill>
                    <a:srgbClr val="66FFCC"/>
                  </a:solidFill>
                  <a:latin typeface="Calibri" pitchFamily="34" charset="0"/>
                </a:rPr>
                <a:t>随机访问迭代器</a:t>
              </a:r>
              <a:r>
                <a:rPr lang="en-US" altLang="zh-CN" sz="1800" dirty="0">
                  <a:solidFill>
                    <a:srgbClr val="66FFCC"/>
                  </a:solidFill>
                  <a:latin typeface="Calibri" pitchFamily="34" charset="0"/>
                </a:rPr>
                <a:t>(Random Access Iterator)</a:t>
              </a:r>
              <a:endParaRPr lang="zh-CN" altLang="zh-CN" sz="1800" dirty="0">
                <a:solidFill>
                  <a:srgbClr val="66FFCC"/>
                </a:solidFill>
                <a:latin typeface="Times New Roman" pitchFamily="18" charset="0"/>
              </a:endParaRPr>
            </a:p>
          </p:txBody>
        </p:sp>
        <p:cxnSp>
          <p:nvCxnSpPr>
            <p:cNvPr id="12" name="AutoShape 7">
              <a:extLst>
                <a:ext uri="{FF2B5EF4-FFF2-40B4-BE49-F238E27FC236}">
                  <a16:creationId xmlns:a16="http://schemas.microsoft.com/office/drawing/2014/main" id="{D874775D-466B-42EB-B75A-E84BD4CDF1CE}"/>
                </a:ext>
              </a:extLst>
            </p:cNvPr>
            <p:cNvCxnSpPr>
              <a:cxnSpLocks noChangeShapeType="1"/>
            </p:cNvCxnSpPr>
            <p:nvPr/>
          </p:nvCxnSpPr>
          <p:spPr bwMode="auto">
            <a:xfrm>
              <a:off x="3428991" y="3340856"/>
              <a:ext cx="445696" cy="373835"/>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3" name="AutoShape 8">
              <a:extLst>
                <a:ext uri="{FF2B5EF4-FFF2-40B4-BE49-F238E27FC236}">
                  <a16:creationId xmlns:a16="http://schemas.microsoft.com/office/drawing/2014/main" id="{CA0B3C3A-F52E-8790-9AB4-51CF156B7D8F}"/>
                </a:ext>
              </a:extLst>
            </p:cNvPr>
            <p:cNvCxnSpPr>
              <a:cxnSpLocks noChangeShapeType="1"/>
            </p:cNvCxnSpPr>
            <p:nvPr/>
          </p:nvCxnSpPr>
          <p:spPr bwMode="auto">
            <a:xfrm flipH="1">
              <a:off x="4708052" y="3340856"/>
              <a:ext cx="469070" cy="373835"/>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4" name="AutoShape 9">
              <a:extLst>
                <a:ext uri="{FF2B5EF4-FFF2-40B4-BE49-F238E27FC236}">
                  <a16:creationId xmlns:a16="http://schemas.microsoft.com/office/drawing/2014/main" id="{4ECCE71C-09DA-121B-BF41-5FE93CD81FB9}"/>
                </a:ext>
              </a:extLst>
            </p:cNvPr>
            <p:cNvCxnSpPr>
              <a:cxnSpLocks noChangeShapeType="1"/>
            </p:cNvCxnSpPr>
            <p:nvPr/>
          </p:nvCxnSpPr>
          <p:spPr bwMode="auto">
            <a:xfrm>
              <a:off x="4343757" y="4001073"/>
              <a:ext cx="0" cy="370952"/>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cxnSp>
          <p:nvCxnSpPr>
            <p:cNvPr id="15" name="AutoShape 10">
              <a:extLst>
                <a:ext uri="{FF2B5EF4-FFF2-40B4-BE49-F238E27FC236}">
                  <a16:creationId xmlns:a16="http://schemas.microsoft.com/office/drawing/2014/main" id="{7F5295CB-4589-6087-206A-6D1605D4D58E}"/>
                </a:ext>
              </a:extLst>
            </p:cNvPr>
            <p:cNvCxnSpPr>
              <a:cxnSpLocks noChangeShapeType="1"/>
            </p:cNvCxnSpPr>
            <p:nvPr/>
          </p:nvCxnSpPr>
          <p:spPr bwMode="auto">
            <a:xfrm>
              <a:off x="4343757" y="4658408"/>
              <a:ext cx="0" cy="390172"/>
            </a:xfrm>
            <a:prstGeom prst="straightConnector1">
              <a:avLst/>
            </a:prstGeom>
            <a:ln>
              <a:headEnd/>
              <a:tailEnd type="triangle" w="med" len="med"/>
            </a:ln>
          </p:spPr>
          <p:style>
            <a:lnRef idx="3">
              <a:schemeClr val="lt1"/>
            </a:lnRef>
            <a:fillRef idx="1">
              <a:schemeClr val="accent2"/>
            </a:fillRef>
            <a:effectRef idx="1">
              <a:schemeClr val="accent2"/>
            </a:effectRef>
            <a:fontRef idx="minor">
              <a:schemeClr val="lt1"/>
            </a:fontRef>
          </p:style>
        </p:cxnSp>
      </p:grpSp>
    </p:spTree>
  </p:cSld>
  <p:clrMapOvr>
    <a:masterClrMapping/>
  </p:clrMapOvr>
  <p:transition spd="slow"/>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标题 1">
            <a:extLst>
              <a:ext uri="{FF2B5EF4-FFF2-40B4-BE49-F238E27FC236}">
                <a16:creationId xmlns:a16="http://schemas.microsoft.com/office/drawing/2014/main" id="{D8464BF7-0FC3-D50B-0012-FB292E5D6CA2}"/>
              </a:ext>
            </a:extLst>
          </p:cNvPr>
          <p:cNvSpPr>
            <a:spLocks noGrp="1"/>
          </p:cNvSpPr>
          <p:nvPr>
            <p:ph type="title"/>
          </p:nvPr>
        </p:nvSpPr>
        <p:spPr/>
        <p:txBody>
          <a:bodyPr/>
          <a:lstStyle/>
          <a:p>
            <a:pPr eaLnBrk="1" hangingPunct="1"/>
            <a:r>
              <a:rPr lang="en-US" altLang="zh-CN"/>
              <a:t>10.9.1 swap</a:t>
            </a:r>
            <a:endParaRPr lang="zh-CN" altLang="en-US"/>
          </a:p>
        </p:txBody>
      </p:sp>
      <p:sp>
        <p:nvSpPr>
          <p:cNvPr id="3" name="内容占位符 2">
            <a:extLst>
              <a:ext uri="{FF2B5EF4-FFF2-40B4-BE49-F238E27FC236}">
                <a16:creationId xmlns:a16="http://schemas.microsoft.com/office/drawing/2014/main" id="{F88257C3-E5C4-E618-BBF2-26745424C141}"/>
              </a:ext>
            </a:extLst>
          </p:cNvPr>
          <p:cNvSpPr>
            <a:spLocks noGrp="1"/>
          </p:cNvSpPr>
          <p:nvPr>
            <p:ph idx="1"/>
          </p:nvPr>
        </p:nvSpPr>
        <p:spPr/>
        <p:txBody>
          <a:bodyPr>
            <a:normAutofit lnSpcReduction="10000"/>
          </a:bodyPr>
          <a:lstStyle/>
          <a:p>
            <a:pPr marL="365760" indent="-256032" eaLnBrk="1" fontAlgn="auto" hangingPunct="1">
              <a:spcAft>
                <a:spcPts val="0"/>
              </a:spcAft>
              <a:buClr>
                <a:schemeClr val="accent3"/>
              </a:buClr>
              <a:buFont typeface="Georgia"/>
              <a:buChar char="•"/>
              <a:defRPr/>
            </a:pPr>
            <a:r>
              <a:rPr lang="en-US" altLang="zh-CN" dirty="0">
                <a:latin typeface="Consolas" pitchFamily="49" charset="0"/>
              </a:rPr>
              <a:t>swap</a:t>
            </a:r>
            <a:r>
              <a:rPr lang="zh-CN" altLang="en-US" dirty="0">
                <a:latin typeface="Consolas" pitchFamily="49" charset="0"/>
              </a:rPr>
              <a:t>的一种通用实现</a:t>
            </a:r>
            <a:endParaRPr lang="en-US" altLang="zh-CN" dirty="0">
              <a:latin typeface="Consolas" pitchFamily="49" charset="0"/>
            </a:endParaRPr>
          </a:p>
          <a:p>
            <a:pPr marL="658368" lvl="1" indent="-246888" eaLnBrk="1" fontAlgn="auto" hangingPunct="1">
              <a:spcAft>
                <a:spcPts val="0"/>
              </a:spcAft>
              <a:buFontTx/>
              <a:buNone/>
              <a:defRPr/>
            </a:pPr>
            <a:r>
              <a:rPr lang="fr-FR" altLang="zh-CN" dirty="0" err="1">
                <a:latin typeface="Consolas" pitchFamily="49" charset="0"/>
              </a:rPr>
              <a:t>template</a:t>
            </a:r>
            <a:r>
              <a:rPr lang="fr-FR" altLang="zh-CN" dirty="0">
                <a:latin typeface="Consolas" pitchFamily="49" charset="0"/>
              </a:rPr>
              <a:t> &lt;class T&gt;</a:t>
            </a:r>
          </a:p>
          <a:p>
            <a:pPr marL="658368" lvl="1" indent="-246888" eaLnBrk="1" fontAlgn="auto" hangingPunct="1">
              <a:spcAft>
                <a:spcPts val="0"/>
              </a:spcAft>
              <a:buFontTx/>
              <a:buNone/>
              <a:defRPr/>
            </a:pPr>
            <a:r>
              <a:rPr lang="fr-FR" altLang="zh-CN" dirty="0" err="1">
                <a:latin typeface="Consolas" pitchFamily="49" charset="0"/>
              </a:rPr>
              <a:t>void</a:t>
            </a:r>
            <a:r>
              <a:rPr lang="fr-FR" altLang="zh-CN" dirty="0">
                <a:latin typeface="Consolas" pitchFamily="49" charset="0"/>
              </a:rPr>
              <a:t> swap(T &amp;a, T &amp;b) {</a:t>
            </a:r>
          </a:p>
          <a:p>
            <a:pPr marL="658368" lvl="1" indent="-246888" eaLnBrk="1" fontAlgn="auto" hangingPunct="1">
              <a:spcAft>
                <a:spcPts val="0"/>
              </a:spcAft>
              <a:buFontTx/>
              <a:buNone/>
              <a:defRPr/>
            </a:pPr>
            <a:r>
              <a:rPr lang="fr-FR" altLang="zh-CN" dirty="0">
                <a:latin typeface="Consolas" pitchFamily="49" charset="0"/>
              </a:rPr>
              <a:t>	T </a:t>
            </a:r>
            <a:r>
              <a:rPr lang="fr-FR" altLang="zh-CN" dirty="0" err="1">
                <a:latin typeface="Consolas" pitchFamily="49" charset="0"/>
              </a:rPr>
              <a:t>tmp</a:t>
            </a:r>
            <a:r>
              <a:rPr lang="fr-FR" altLang="zh-CN" dirty="0">
                <a:latin typeface="Consolas" pitchFamily="49" charset="0"/>
              </a:rPr>
              <a:t> = a;</a:t>
            </a:r>
          </a:p>
          <a:p>
            <a:pPr marL="658368" lvl="1" indent="-246888" eaLnBrk="1" fontAlgn="auto" hangingPunct="1">
              <a:spcAft>
                <a:spcPts val="0"/>
              </a:spcAft>
              <a:buFontTx/>
              <a:buNone/>
              <a:defRPr/>
            </a:pPr>
            <a:r>
              <a:rPr lang="fr-FR" altLang="zh-CN" dirty="0">
                <a:latin typeface="Consolas" pitchFamily="49" charset="0"/>
              </a:rPr>
              <a:t>	a = b;</a:t>
            </a:r>
          </a:p>
          <a:p>
            <a:pPr marL="658368" lvl="1" indent="-246888" eaLnBrk="1" fontAlgn="auto" hangingPunct="1">
              <a:spcAft>
                <a:spcPts val="0"/>
              </a:spcAft>
              <a:buFontTx/>
              <a:buNone/>
              <a:defRPr/>
            </a:pPr>
            <a:r>
              <a:rPr lang="fr-FR" altLang="zh-CN" dirty="0">
                <a:latin typeface="Consolas" pitchFamily="49" charset="0"/>
              </a:rPr>
              <a:t>	b = </a:t>
            </a:r>
            <a:r>
              <a:rPr lang="fr-FR" altLang="zh-CN" dirty="0" err="1">
                <a:latin typeface="Consolas" pitchFamily="49" charset="0"/>
              </a:rPr>
              <a:t>tmp</a:t>
            </a:r>
            <a:r>
              <a:rPr lang="fr-FR" altLang="zh-CN" dirty="0">
                <a:latin typeface="Consolas" pitchFamily="49" charset="0"/>
              </a:rPr>
              <a:t>;</a:t>
            </a:r>
          </a:p>
          <a:p>
            <a:pPr marL="658368" lvl="1" indent="-246888" eaLnBrk="1" fontAlgn="auto" hangingPunct="1">
              <a:spcAft>
                <a:spcPts val="0"/>
              </a:spcAft>
              <a:buFontTx/>
              <a:buNone/>
              <a:defRPr/>
            </a:pPr>
            <a:r>
              <a:rPr lang="fr-FR" altLang="zh-CN" dirty="0">
                <a:latin typeface="Consolas" pitchFamily="49" charset="0"/>
              </a:rPr>
              <a:t>}</a:t>
            </a:r>
            <a:endParaRPr lang="en-US" altLang="zh-CN"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当</a:t>
            </a:r>
            <a:r>
              <a:rPr lang="en-US" altLang="zh-CN" dirty="0">
                <a:latin typeface="Consolas" pitchFamily="49" charset="0"/>
              </a:rPr>
              <a:t>T</a:t>
            </a:r>
            <a:r>
              <a:rPr lang="zh-CN" altLang="en-US" dirty="0">
                <a:latin typeface="Consolas" pitchFamily="49" charset="0"/>
              </a:rPr>
              <a:t>为</a:t>
            </a:r>
            <a:r>
              <a:rPr lang="en-US" altLang="zh-CN" dirty="0">
                <a:latin typeface="Consolas" pitchFamily="49" charset="0"/>
              </a:rPr>
              <a:t>vector</a:t>
            </a:r>
            <a:r>
              <a:rPr lang="zh-CN" altLang="en-US" dirty="0">
                <a:latin typeface="Consolas" pitchFamily="49" charset="0"/>
              </a:rPr>
              <a:t>等数据类型时，这种实现有什么问题？</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以上函数中，需要进行多次深拷贝</a:t>
            </a:r>
            <a:endParaRPr lang="en-US" altLang="zh-CN" dirty="0">
              <a:latin typeface="Consolas" pitchFamily="49" charset="0"/>
            </a:endParaRPr>
          </a:p>
          <a:p>
            <a:pPr marL="658368" lvl="1" indent="-246888" eaLnBrk="1" fontAlgn="auto" hangingPunct="1">
              <a:spcAft>
                <a:spcPts val="0"/>
              </a:spcAft>
              <a:buFont typeface="Georgia"/>
              <a:buChar char="▫"/>
              <a:defRPr/>
            </a:pPr>
            <a:r>
              <a:rPr lang="zh-CN" altLang="en-US" dirty="0">
                <a:latin typeface="Consolas" pitchFamily="49" charset="0"/>
              </a:rPr>
              <a:t>执行交换操作，有必要深拷贝吗？</a:t>
            </a:r>
          </a:p>
        </p:txBody>
      </p:sp>
      <p:sp>
        <p:nvSpPr>
          <p:cNvPr id="108548" name="灯片编号占位符 3">
            <a:extLst>
              <a:ext uri="{FF2B5EF4-FFF2-40B4-BE49-F238E27FC236}">
                <a16:creationId xmlns:a16="http://schemas.microsoft.com/office/drawing/2014/main" id="{0BA05E84-9C9D-873F-6425-D6A0E0197AA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95E70B0D-7374-4E5A-BA14-1975A47F90E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90</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1BF76EC-F57F-5E39-1589-3754083F68B7}"/>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a:t>
            </a:r>
            <a:endParaRPr kumimoji="0" lang="zh-CN" altLang="en-US" sz="2800" dirty="0">
              <a:solidFill>
                <a:schemeClr val="bg1"/>
              </a:solidFill>
              <a:latin typeface="+mj-ea"/>
              <a:ea typeface="+mj-ea"/>
              <a:cs typeface="+mj-cs"/>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E13C4B00-05C2-9D94-5907-3D753FDE67F6}"/>
              </a:ext>
            </a:extLst>
          </p:cNvPr>
          <p:cNvSpPr>
            <a:spLocks noGrp="1"/>
          </p:cNvSpPr>
          <p:nvPr>
            <p:ph type="title"/>
          </p:nvPr>
        </p:nvSpPr>
        <p:spPr/>
        <p:txBody>
          <a:bodyPr/>
          <a:lstStyle/>
          <a:p>
            <a:pPr eaLnBrk="1" hangingPunct="1"/>
            <a:r>
              <a:rPr lang="en-US" altLang="zh-CN"/>
              <a:t>swap</a:t>
            </a:r>
            <a:r>
              <a:rPr lang="zh-CN" altLang="en-US"/>
              <a:t>高效的执行方式</a:t>
            </a:r>
          </a:p>
        </p:txBody>
      </p:sp>
      <p:sp>
        <p:nvSpPr>
          <p:cNvPr id="109571" name="灯片编号占位符 3">
            <a:extLst>
              <a:ext uri="{FF2B5EF4-FFF2-40B4-BE49-F238E27FC236}">
                <a16:creationId xmlns:a16="http://schemas.microsoft.com/office/drawing/2014/main" id="{97CC26A4-996A-2E9D-CC01-2644071417CF}"/>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0C4D3E3B-12AE-4CBA-A375-E39CE6DA4AF7}"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91</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18C30B40-94AC-2597-B62A-4855457949AF}"/>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10.9.1 swap</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
        <p:nvSpPr>
          <p:cNvPr id="6" name="Rectangle 2">
            <a:extLst>
              <a:ext uri="{FF2B5EF4-FFF2-40B4-BE49-F238E27FC236}">
                <a16:creationId xmlns:a16="http://schemas.microsoft.com/office/drawing/2014/main" id="{17FA46E5-8658-0161-6387-5B69C12ACF7E}"/>
              </a:ext>
            </a:extLst>
          </p:cNvPr>
          <p:cNvSpPr>
            <a:spLocks noChangeArrowheads="1"/>
          </p:cNvSpPr>
          <p:nvPr/>
        </p:nvSpPr>
        <p:spPr bwMode="auto">
          <a:xfrm>
            <a:off x="3792538" y="3089275"/>
            <a:ext cx="476250" cy="427038"/>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en-US" altLang="zh-CN" sz="2200">
                <a:solidFill>
                  <a:schemeClr val="tx1"/>
                </a:solidFill>
                <a:latin typeface="Calibri" pitchFamily="34" charset="0"/>
              </a:rPr>
              <a:t>3</a:t>
            </a:r>
            <a:endParaRPr lang="zh-CN" altLang="zh-CN" sz="2200">
              <a:solidFill>
                <a:schemeClr val="tx1"/>
              </a:solidFill>
              <a:latin typeface="Times New Roman" pitchFamily="18" charset="0"/>
            </a:endParaRPr>
          </a:p>
        </p:txBody>
      </p:sp>
      <p:sp>
        <p:nvSpPr>
          <p:cNvPr id="7" name="Rectangle 3">
            <a:extLst>
              <a:ext uri="{FF2B5EF4-FFF2-40B4-BE49-F238E27FC236}">
                <a16:creationId xmlns:a16="http://schemas.microsoft.com/office/drawing/2014/main" id="{95CA8996-83BF-65A5-8F18-8A31546BB618}"/>
              </a:ext>
            </a:extLst>
          </p:cNvPr>
          <p:cNvSpPr>
            <a:spLocks noChangeArrowheads="1"/>
          </p:cNvSpPr>
          <p:nvPr/>
        </p:nvSpPr>
        <p:spPr bwMode="auto">
          <a:xfrm>
            <a:off x="3792538" y="3516313"/>
            <a:ext cx="476250" cy="425450"/>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en-US" altLang="zh-CN" sz="2200">
                <a:solidFill>
                  <a:schemeClr val="tx1"/>
                </a:solidFill>
                <a:latin typeface="Calibri" pitchFamily="34" charset="0"/>
              </a:rPr>
              <a:t>4</a:t>
            </a:r>
            <a:endParaRPr lang="zh-CN" altLang="zh-CN" sz="2200">
              <a:solidFill>
                <a:schemeClr val="tx1"/>
              </a:solidFill>
              <a:latin typeface="Times New Roman" pitchFamily="18" charset="0"/>
            </a:endParaRPr>
          </a:p>
        </p:txBody>
      </p:sp>
      <p:sp>
        <p:nvSpPr>
          <p:cNvPr id="8" name="Rectangle 4">
            <a:extLst>
              <a:ext uri="{FF2B5EF4-FFF2-40B4-BE49-F238E27FC236}">
                <a16:creationId xmlns:a16="http://schemas.microsoft.com/office/drawing/2014/main" id="{897FC622-C058-D699-560B-D2DF5D6BCD15}"/>
              </a:ext>
            </a:extLst>
          </p:cNvPr>
          <p:cNvSpPr>
            <a:spLocks noChangeArrowheads="1"/>
          </p:cNvSpPr>
          <p:nvPr/>
        </p:nvSpPr>
        <p:spPr bwMode="auto">
          <a:xfrm>
            <a:off x="4989513" y="2209800"/>
            <a:ext cx="476250" cy="325438"/>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2</a:t>
            </a:r>
            <a:endParaRPr lang="zh-CN" altLang="zh-CN" sz="2200">
              <a:solidFill>
                <a:schemeClr val="tx1"/>
              </a:solidFill>
              <a:latin typeface="Times New Roman" pitchFamily="18" charset="0"/>
            </a:endParaRPr>
          </a:p>
        </p:txBody>
      </p:sp>
      <p:sp>
        <p:nvSpPr>
          <p:cNvPr id="109576" name="Text Box 5">
            <a:extLst>
              <a:ext uri="{FF2B5EF4-FFF2-40B4-BE49-F238E27FC236}">
                <a16:creationId xmlns:a16="http://schemas.microsoft.com/office/drawing/2014/main" id="{C96CCCCC-9518-F9D5-A957-AB4BB7ECAADE}"/>
              </a:ext>
            </a:extLst>
          </p:cNvPr>
          <p:cNvSpPr txBox="1">
            <a:spLocks noChangeArrowheads="1"/>
          </p:cNvSpPr>
          <p:nvPr/>
        </p:nvSpPr>
        <p:spPr bwMode="auto">
          <a:xfrm>
            <a:off x="4767263" y="1714500"/>
            <a:ext cx="130492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zh-CN" altLang="en-US" sz="2400">
                <a:latin typeface="Calibri" panose="020F0502020204030204" pitchFamily="34" charset="0"/>
                <a:ea typeface="隶书" panose="02010509060101010101" pitchFamily="49" charset="-122"/>
              </a:rPr>
              <a:t>堆空间</a:t>
            </a:r>
            <a:endParaRPr lang="zh-CN" altLang="zh-CN" sz="2400">
              <a:latin typeface="Times New Roman" panose="02020603050405020304" pitchFamily="18" charset="0"/>
              <a:ea typeface="隶书" panose="02010509060101010101" pitchFamily="49" charset="-122"/>
            </a:endParaRPr>
          </a:p>
        </p:txBody>
      </p:sp>
      <p:sp>
        <p:nvSpPr>
          <p:cNvPr id="109577" name="Text Box 6">
            <a:extLst>
              <a:ext uri="{FF2B5EF4-FFF2-40B4-BE49-F238E27FC236}">
                <a16:creationId xmlns:a16="http://schemas.microsoft.com/office/drawing/2014/main" id="{7B9D1527-0BF6-DD03-67E0-BB1F0EAF5E04}"/>
              </a:ext>
            </a:extLst>
          </p:cNvPr>
          <p:cNvSpPr txBox="1">
            <a:spLocks noChangeArrowheads="1"/>
          </p:cNvSpPr>
          <p:nvPr/>
        </p:nvSpPr>
        <p:spPr bwMode="auto">
          <a:xfrm>
            <a:off x="3905250" y="2292350"/>
            <a:ext cx="5238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a</a:t>
            </a:r>
            <a:endParaRPr lang="zh-CN" altLang="zh-CN" sz="2200">
              <a:latin typeface="Times New Roman" panose="02020603050405020304" pitchFamily="18" charset="0"/>
              <a:ea typeface="隶书" panose="02010509060101010101" pitchFamily="49" charset="-122"/>
            </a:endParaRPr>
          </a:p>
        </p:txBody>
      </p:sp>
      <p:sp>
        <p:nvSpPr>
          <p:cNvPr id="109578" name="Text Box 7">
            <a:extLst>
              <a:ext uri="{FF2B5EF4-FFF2-40B4-BE49-F238E27FC236}">
                <a16:creationId xmlns:a16="http://schemas.microsoft.com/office/drawing/2014/main" id="{DBE69DD0-BCA7-A68E-F8D8-584ACA7E2A76}"/>
              </a:ext>
            </a:extLst>
          </p:cNvPr>
          <p:cNvSpPr txBox="1">
            <a:spLocks noChangeArrowheads="1"/>
          </p:cNvSpPr>
          <p:nvPr/>
        </p:nvSpPr>
        <p:spPr bwMode="auto">
          <a:xfrm>
            <a:off x="3152775" y="3089275"/>
            <a:ext cx="7937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size</a:t>
            </a:r>
            <a:endParaRPr lang="zh-CN" altLang="zh-CN" sz="2200">
              <a:latin typeface="Times New Roman" panose="02020603050405020304" pitchFamily="18" charset="0"/>
              <a:ea typeface="隶书" panose="02010509060101010101" pitchFamily="49" charset="-122"/>
            </a:endParaRPr>
          </a:p>
        </p:txBody>
      </p:sp>
      <p:sp>
        <p:nvSpPr>
          <p:cNvPr id="109579" name="Text Box 8">
            <a:extLst>
              <a:ext uri="{FF2B5EF4-FFF2-40B4-BE49-F238E27FC236}">
                <a16:creationId xmlns:a16="http://schemas.microsoft.com/office/drawing/2014/main" id="{8FF5D217-2307-89A2-4B6B-1E5C91E78888}"/>
              </a:ext>
            </a:extLst>
          </p:cNvPr>
          <p:cNvSpPr txBox="1">
            <a:spLocks noChangeArrowheads="1"/>
          </p:cNvSpPr>
          <p:nvPr/>
        </p:nvSpPr>
        <p:spPr bwMode="auto">
          <a:xfrm>
            <a:off x="2714625" y="3546475"/>
            <a:ext cx="11636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capacity</a:t>
            </a:r>
            <a:endParaRPr lang="zh-CN" altLang="zh-CN" sz="2200">
              <a:latin typeface="Times New Roman" panose="02020603050405020304" pitchFamily="18" charset="0"/>
              <a:ea typeface="隶书" panose="02010509060101010101" pitchFamily="49" charset="-122"/>
            </a:endParaRPr>
          </a:p>
        </p:txBody>
      </p:sp>
      <p:sp>
        <p:nvSpPr>
          <p:cNvPr id="13" name="Rectangle 9">
            <a:extLst>
              <a:ext uri="{FF2B5EF4-FFF2-40B4-BE49-F238E27FC236}">
                <a16:creationId xmlns:a16="http://schemas.microsoft.com/office/drawing/2014/main" id="{8C95D904-56A9-2A3A-F376-70A7602DCDF2}"/>
              </a:ext>
            </a:extLst>
          </p:cNvPr>
          <p:cNvSpPr>
            <a:spLocks noChangeArrowheads="1"/>
          </p:cNvSpPr>
          <p:nvPr/>
        </p:nvSpPr>
        <p:spPr bwMode="auto">
          <a:xfrm>
            <a:off x="3792538" y="2663825"/>
            <a:ext cx="476250" cy="425450"/>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eaLnBrk="1" hangingPunct="1">
              <a:defRPr/>
            </a:pPr>
            <a:endParaRPr lang="zh-CN" altLang="zh-CN" sz="2200">
              <a:solidFill>
                <a:schemeClr val="tx1"/>
              </a:solidFill>
              <a:latin typeface="Times New Roman" pitchFamily="18" charset="0"/>
            </a:endParaRPr>
          </a:p>
        </p:txBody>
      </p:sp>
      <p:sp>
        <p:nvSpPr>
          <p:cNvPr id="109581" name="Text Box 10">
            <a:extLst>
              <a:ext uri="{FF2B5EF4-FFF2-40B4-BE49-F238E27FC236}">
                <a16:creationId xmlns:a16="http://schemas.microsoft.com/office/drawing/2014/main" id="{AC30425A-56D6-6E2B-6154-8BBE85677DF0}"/>
              </a:ext>
            </a:extLst>
          </p:cNvPr>
          <p:cNvSpPr txBox="1">
            <a:spLocks noChangeArrowheads="1"/>
          </p:cNvSpPr>
          <p:nvPr/>
        </p:nvSpPr>
        <p:spPr bwMode="auto">
          <a:xfrm>
            <a:off x="3221038" y="2663825"/>
            <a:ext cx="792162"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ptr</a:t>
            </a:r>
            <a:endParaRPr lang="zh-CN" altLang="zh-CN" sz="2200">
              <a:latin typeface="Times New Roman" panose="02020603050405020304" pitchFamily="18" charset="0"/>
              <a:ea typeface="隶书" panose="02010509060101010101" pitchFamily="49" charset="-122"/>
            </a:endParaRPr>
          </a:p>
        </p:txBody>
      </p:sp>
      <p:sp>
        <p:nvSpPr>
          <p:cNvPr id="15" name="Rectangle 11">
            <a:extLst>
              <a:ext uri="{FF2B5EF4-FFF2-40B4-BE49-F238E27FC236}">
                <a16:creationId xmlns:a16="http://schemas.microsoft.com/office/drawing/2014/main" id="{E8DAB307-F525-0E4E-F11C-E6684D207220}"/>
              </a:ext>
            </a:extLst>
          </p:cNvPr>
          <p:cNvSpPr>
            <a:spLocks noChangeArrowheads="1"/>
          </p:cNvSpPr>
          <p:nvPr/>
        </p:nvSpPr>
        <p:spPr bwMode="auto">
          <a:xfrm>
            <a:off x="4989513" y="2535238"/>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1</a:t>
            </a:r>
            <a:endParaRPr lang="zh-CN" altLang="zh-CN" sz="2200">
              <a:solidFill>
                <a:schemeClr val="tx1"/>
              </a:solidFill>
              <a:latin typeface="Times New Roman" pitchFamily="18" charset="0"/>
            </a:endParaRPr>
          </a:p>
        </p:txBody>
      </p:sp>
      <p:sp>
        <p:nvSpPr>
          <p:cNvPr id="16" name="Rectangle 12">
            <a:extLst>
              <a:ext uri="{FF2B5EF4-FFF2-40B4-BE49-F238E27FC236}">
                <a16:creationId xmlns:a16="http://schemas.microsoft.com/office/drawing/2014/main" id="{D1FBF216-3488-FF5C-DEAC-7E61C60B4DAA}"/>
              </a:ext>
            </a:extLst>
          </p:cNvPr>
          <p:cNvSpPr>
            <a:spLocks noChangeArrowheads="1"/>
          </p:cNvSpPr>
          <p:nvPr/>
        </p:nvSpPr>
        <p:spPr bwMode="auto">
          <a:xfrm>
            <a:off x="4989513" y="2862263"/>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4</a:t>
            </a:r>
            <a:endParaRPr lang="zh-CN" altLang="zh-CN" sz="2200">
              <a:solidFill>
                <a:schemeClr val="tx1"/>
              </a:solidFill>
              <a:latin typeface="Times New Roman" pitchFamily="18" charset="0"/>
            </a:endParaRPr>
          </a:p>
        </p:txBody>
      </p:sp>
      <p:sp>
        <p:nvSpPr>
          <p:cNvPr id="17" name="Rectangle 13">
            <a:extLst>
              <a:ext uri="{FF2B5EF4-FFF2-40B4-BE49-F238E27FC236}">
                <a16:creationId xmlns:a16="http://schemas.microsoft.com/office/drawing/2014/main" id="{937F55A7-DE8C-92C6-DAD4-9695BA23DA66}"/>
              </a:ext>
            </a:extLst>
          </p:cNvPr>
          <p:cNvSpPr>
            <a:spLocks noChangeArrowheads="1"/>
          </p:cNvSpPr>
          <p:nvPr/>
        </p:nvSpPr>
        <p:spPr bwMode="auto">
          <a:xfrm>
            <a:off x="4989513" y="3189288"/>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a:t>
            </a:r>
            <a:endParaRPr lang="zh-CN" altLang="zh-CN" sz="2200">
              <a:solidFill>
                <a:schemeClr val="tx1"/>
              </a:solidFill>
              <a:latin typeface="Times New Roman" pitchFamily="18" charset="0"/>
            </a:endParaRPr>
          </a:p>
        </p:txBody>
      </p:sp>
      <p:sp>
        <p:nvSpPr>
          <p:cNvPr id="18" name="Rectangle 14">
            <a:extLst>
              <a:ext uri="{FF2B5EF4-FFF2-40B4-BE49-F238E27FC236}">
                <a16:creationId xmlns:a16="http://schemas.microsoft.com/office/drawing/2014/main" id="{BCF9015B-A440-4DB5-05D8-C92BF1112323}"/>
              </a:ext>
            </a:extLst>
          </p:cNvPr>
          <p:cNvSpPr>
            <a:spLocks noChangeArrowheads="1"/>
          </p:cNvSpPr>
          <p:nvPr/>
        </p:nvSpPr>
        <p:spPr bwMode="auto">
          <a:xfrm>
            <a:off x="4989513" y="3887788"/>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3</a:t>
            </a:r>
            <a:endParaRPr lang="zh-CN" altLang="zh-CN" sz="2200">
              <a:solidFill>
                <a:schemeClr val="tx1"/>
              </a:solidFill>
              <a:latin typeface="Times New Roman" pitchFamily="18" charset="0"/>
            </a:endParaRPr>
          </a:p>
        </p:txBody>
      </p:sp>
      <p:sp>
        <p:nvSpPr>
          <p:cNvPr id="19" name="Rectangle 15">
            <a:extLst>
              <a:ext uri="{FF2B5EF4-FFF2-40B4-BE49-F238E27FC236}">
                <a16:creationId xmlns:a16="http://schemas.microsoft.com/office/drawing/2014/main" id="{8CD8A0F1-46FC-7822-59ED-DB081766B49F}"/>
              </a:ext>
            </a:extLst>
          </p:cNvPr>
          <p:cNvSpPr>
            <a:spLocks noChangeArrowheads="1"/>
          </p:cNvSpPr>
          <p:nvPr/>
        </p:nvSpPr>
        <p:spPr bwMode="auto">
          <a:xfrm>
            <a:off x="4989513" y="4214813"/>
            <a:ext cx="476250" cy="325437"/>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1</a:t>
            </a:r>
            <a:endParaRPr lang="zh-CN" altLang="zh-CN" sz="2200">
              <a:solidFill>
                <a:schemeClr val="tx1"/>
              </a:solidFill>
              <a:latin typeface="Times New Roman" pitchFamily="18" charset="0"/>
            </a:endParaRPr>
          </a:p>
        </p:txBody>
      </p:sp>
      <p:sp>
        <p:nvSpPr>
          <p:cNvPr id="20" name="Rectangle 16">
            <a:extLst>
              <a:ext uri="{FF2B5EF4-FFF2-40B4-BE49-F238E27FC236}">
                <a16:creationId xmlns:a16="http://schemas.microsoft.com/office/drawing/2014/main" id="{DD2931C4-A634-FF7C-BB1F-D5DB05495FF3}"/>
              </a:ext>
            </a:extLst>
          </p:cNvPr>
          <p:cNvSpPr>
            <a:spLocks noChangeArrowheads="1"/>
          </p:cNvSpPr>
          <p:nvPr/>
        </p:nvSpPr>
        <p:spPr bwMode="auto">
          <a:xfrm>
            <a:off x="4989513" y="4540250"/>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4</a:t>
            </a:r>
            <a:endParaRPr lang="zh-CN" altLang="zh-CN" sz="2200">
              <a:solidFill>
                <a:schemeClr val="tx1"/>
              </a:solidFill>
              <a:latin typeface="Times New Roman" pitchFamily="18" charset="0"/>
            </a:endParaRPr>
          </a:p>
        </p:txBody>
      </p:sp>
      <p:sp>
        <p:nvSpPr>
          <p:cNvPr id="21" name="Rectangle 17">
            <a:extLst>
              <a:ext uri="{FF2B5EF4-FFF2-40B4-BE49-F238E27FC236}">
                <a16:creationId xmlns:a16="http://schemas.microsoft.com/office/drawing/2014/main" id="{087B43AB-6F75-FA3E-D790-8BB6F63A7353}"/>
              </a:ext>
            </a:extLst>
          </p:cNvPr>
          <p:cNvSpPr>
            <a:spLocks noChangeArrowheads="1"/>
          </p:cNvSpPr>
          <p:nvPr/>
        </p:nvSpPr>
        <p:spPr bwMode="auto">
          <a:xfrm>
            <a:off x="4989513" y="4867275"/>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2</a:t>
            </a:r>
            <a:endParaRPr lang="zh-CN" altLang="zh-CN" sz="2200">
              <a:solidFill>
                <a:schemeClr val="tx1"/>
              </a:solidFill>
              <a:latin typeface="Times New Roman" pitchFamily="18" charset="0"/>
            </a:endParaRPr>
          </a:p>
        </p:txBody>
      </p:sp>
      <p:sp>
        <p:nvSpPr>
          <p:cNvPr id="22" name="Rectangle 18">
            <a:extLst>
              <a:ext uri="{FF2B5EF4-FFF2-40B4-BE49-F238E27FC236}">
                <a16:creationId xmlns:a16="http://schemas.microsoft.com/office/drawing/2014/main" id="{CA704964-4EA7-045B-F4FD-618361AA6BFF}"/>
              </a:ext>
            </a:extLst>
          </p:cNvPr>
          <p:cNvSpPr>
            <a:spLocks noChangeArrowheads="1"/>
          </p:cNvSpPr>
          <p:nvPr/>
        </p:nvSpPr>
        <p:spPr bwMode="auto">
          <a:xfrm>
            <a:off x="4989513" y="5194300"/>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5</a:t>
            </a:r>
            <a:endParaRPr lang="zh-CN" altLang="zh-CN" sz="2200">
              <a:solidFill>
                <a:schemeClr val="tx1"/>
              </a:solidFill>
              <a:latin typeface="Times New Roman" pitchFamily="18" charset="0"/>
            </a:endParaRPr>
          </a:p>
        </p:txBody>
      </p:sp>
      <p:sp>
        <p:nvSpPr>
          <p:cNvPr id="23" name="Rectangle 19">
            <a:extLst>
              <a:ext uri="{FF2B5EF4-FFF2-40B4-BE49-F238E27FC236}">
                <a16:creationId xmlns:a16="http://schemas.microsoft.com/office/drawing/2014/main" id="{79DF22E2-BF69-BDBD-6C45-8E5C17F73D4B}"/>
              </a:ext>
            </a:extLst>
          </p:cNvPr>
          <p:cNvSpPr>
            <a:spLocks noChangeArrowheads="1"/>
          </p:cNvSpPr>
          <p:nvPr/>
        </p:nvSpPr>
        <p:spPr bwMode="auto">
          <a:xfrm>
            <a:off x="4989513" y="5521325"/>
            <a:ext cx="476250" cy="325438"/>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7</a:t>
            </a:r>
            <a:endParaRPr lang="zh-CN" altLang="zh-CN" sz="2200">
              <a:solidFill>
                <a:schemeClr val="tx1"/>
              </a:solidFill>
              <a:latin typeface="Times New Roman" pitchFamily="18" charset="0"/>
            </a:endParaRPr>
          </a:p>
        </p:txBody>
      </p:sp>
      <p:sp>
        <p:nvSpPr>
          <p:cNvPr id="24" name="Rectangle 20">
            <a:extLst>
              <a:ext uri="{FF2B5EF4-FFF2-40B4-BE49-F238E27FC236}">
                <a16:creationId xmlns:a16="http://schemas.microsoft.com/office/drawing/2014/main" id="{2DAF5873-9A24-884D-5ED2-7E7A18E33338}"/>
              </a:ext>
            </a:extLst>
          </p:cNvPr>
          <p:cNvSpPr>
            <a:spLocks noChangeArrowheads="1"/>
          </p:cNvSpPr>
          <p:nvPr/>
        </p:nvSpPr>
        <p:spPr bwMode="auto">
          <a:xfrm>
            <a:off x="4989513" y="5846763"/>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a:t>
            </a:r>
            <a:endParaRPr lang="zh-CN" altLang="zh-CN" sz="2200">
              <a:solidFill>
                <a:schemeClr val="tx1"/>
              </a:solidFill>
              <a:latin typeface="Times New Roman" pitchFamily="18" charset="0"/>
            </a:endParaRPr>
          </a:p>
        </p:txBody>
      </p:sp>
      <p:sp>
        <p:nvSpPr>
          <p:cNvPr id="25" name="Rectangle 21">
            <a:extLst>
              <a:ext uri="{FF2B5EF4-FFF2-40B4-BE49-F238E27FC236}">
                <a16:creationId xmlns:a16="http://schemas.microsoft.com/office/drawing/2014/main" id="{5E71CE06-78E2-C90B-513E-C19ADBBB0149}"/>
              </a:ext>
            </a:extLst>
          </p:cNvPr>
          <p:cNvSpPr>
            <a:spLocks noChangeArrowheads="1"/>
          </p:cNvSpPr>
          <p:nvPr/>
        </p:nvSpPr>
        <p:spPr bwMode="auto">
          <a:xfrm>
            <a:off x="4989513" y="6173788"/>
            <a:ext cx="476250" cy="327025"/>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tIns="18000" bIns="18000"/>
          <a:lstStyle/>
          <a:p>
            <a:pPr algn="ctr" eaLnBrk="1" hangingPunct="1">
              <a:defRPr/>
            </a:pPr>
            <a:r>
              <a:rPr lang="en-US" altLang="zh-CN" sz="2200">
                <a:solidFill>
                  <a:schemeClr val="tx1"/>
                </a:solidFill>
                <a:latin typeface="Calibri" pitchFamily="34" charset="0"/>
              </a:rPr>
              <a:t>?</a:t>
            </a:r>
            <a:endParaRPr lang="zh-CN" altLang="zh-CN" sz="2200">
              <a:solidFill>
                <a:schemeClr val="tx1"/>
              </a:solidFill>
              <a:latin typeface="Times New Roman" pitchFamily="18" charset="0"/>
            </a:endParaRPr>
          </a:p>
        </p:txBody>
      </p:sp>
      <p:sp>
        <p:nvSpPr>
          <p:cNvPr id="26" name="Rectangle 22">
            <a:extLst>
              <a:ext uri="{FF2B5EF4-FFF2-40B4-BE49-F238E27FC236}">
                <a16:creationId xmlns:a16="http://schemas.microsoft.com/office/drawing/2014/main" id="{445A4AB2-838D-1C91-0533-B8F7F72BD802}"/>
              </a:ext>
            </a:extLst>
          </p:cNvPr>
          <p:cNvSpPr>
            <a:spLocks noChangeArrowheads="1"/>
          </p:cNvSpPr>
          <p:nvPr/>
        </p:nvSpPr>
        <p:spPr bwMode="auto">
          <a:xfrm>
            <a:off x="3792538" y="5251450"/>
            <a:ext cx="476250" cy="425450"/>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en-US" altLang="zh-CN" sz="2200">
                <a:solidFill>
                  <a:schemeClr val="tx1"/>
                </a:solidFill>
                <a:latin typeface="Calibri" pitchFamily="34" charset="0"/>
              </a:rPr>
              <a:t>6</a:t>
            </a:r>
            <a:endParaRPr lang="zh-CN" altLang="zh-CN" sz="2200">
              <a:solidFill>
                <a:schemeClr val="tx1"/>
              </a:solidFill>
              <a:latin typeface="Times New Roman" pitchFamily="18" charset="0"/>
            </a:endParaRPr>
          </a:p>
        </p:txBody>
      </p:sp>
      <p:sp>
        <p:nvSpPr>
          <p:cNvPr id="27" name="Rectangle 23">
            <a:extLst>
              <a:ext uri="{FF2B5EF4-FFF2-40B4-BE49-F238E27FC236}">
                <a16:creationId xmlns:a16="http://schemas.microsoft.com/office/drawing/2014/main" id="{9184657E-7D2C-CDD7-F658-33420C2EC7A1}"/>
              </a:ext>
            </a:extLst>
          </p:cNvPr>
          <p:cNvSpPr>
            <a:spLocks noChangeArrowheads="1"/>
          </p:cNvSpPr>
          <p:nvPr/>
        </p:nvSpPr>
        <p:spPr bwMode="auto">
          <a:xfrm>
            <a:off x="3792538" y="5676900"/>
            <a:ext cx="476250" cy="427038"/>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algn="ctr" eaLnBrk="1" hangingPunct="1">
              <a:defRPr/>
            </a:pPr>
            <a:r>
              <a:rPr lang="en-US" altLang="zh-CN" sz="2200">
                <a:solidFill>
                  <a:schemeClr val="tx1"/>
                </a:solidFill>
                <a:latin typeface="Calibri" pitchFamily="34" charset="0"/>
              </a:rPr>
              <a:t>8</a:t>
            </a:r>
            <a:endParaRPr lang="zh-CN" altLang="zh-CN" sz="2200">
              <a:solidFill>
                <a:schemeClr val="tx1"/>
              </a:solidFill>
              <a:latin typeface="Times New Roman" pitchFamily="18" charset="0"/>
            </a:endParaRPr>
          </a:p>
        </p:txBody>
      </p:sp>
      <p:sp>
        <p:nvSpPr>
          <p:cNvPr id="109595" name="Text Box 24">
            <a:extLst>
              <a:ext uri="{FF2B5EF4-FFF2-40B4-BE49-F238E27FC236}">
                <a16:creationId xmlns:a16="http://schemas.microsoft.com/office/drawing/2014/main" id="{BEEF8636-0AC8-A19B-3CD2-5A71B7B10914}"/>
              </a:ext>
            </a:extLst>
          </p:cNvPr>
          <p:cNvSpPr txBox="1">
            <a:spLocks noChangeArrowheads="1"/>
          </p:cNvSpPr>
          <p:nvPr/>
        </p:nvSpPr>
        <p:spPr bwMode="auto">
          <a:xfrm>
            <a:off x="3905250" y="4452938"/>
            <a:ext cx="523875"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b</a:t>
            </a:r>
            <a:endParaRPr lang="zh-CN" altLang="zh-CN" sz="2200">
              <a:latin typeface="Times New Roman" panose="02020603050405020304" pitchFamily="18" charset="0"/>
              <a:ea typeface="隶书" panose="02010509060101010101" pitchFamily="49" charset="-122"/>
            </a:endParaRPr>
          </a:p>
        </p:txBody>
      </p:sp>
      <p:sp>
        <p:nvSpPr>
          <p:cNvPr id="109596" name="Text Box 25">
            <a:extLst>
              <a:ext uri="{FF2B5EF4-FFF2-40B4-BE49-F238E27FC236}">
                <a16:creationId xmlns:a16="http://schemas.microsoft.com/office/drawing/2014/main" id="{9D7408AD-3CAB-F00E-AFDB-54D001672900}"/>
              </a:ext>
            </a:extLst>
          </p:cNvPr>
          <p:cNvSpPr txBox="1">
            <a:spLocks noChangeArrowheads="1"/>
          </p:cNvSpPr>
          <p:nvPr/>
        </p:nvSpPr>
        <p:spPr bwMode="auto">
          <a:xfrm>
            <a:off x="3152775" y="5251450"/>
            <a:ext cx="793750"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size</a:t>
            </a:r>
            <a:endParaRPr lang="zh-CN" altLang="zh-CN" sz="2200">
              <a:latin typeface="Times New Roman" panose="02020603050405020304" pitchFamily="18" charset="0"/>
              <a:ea typeface="隶书" panose="02010509060101010101" pitchFamily="49" charset="-122"/>
            </a:endParaRPr>
          </a:p>
        </p:txBody>
      </p:sp>
      <p:sp>
        <p:nvSpPr>
          <p:cNvPr id="109597" name="Text Box 26">
            <a:extLst>
              <a:ext uri="{FF2B5EF4-FFF2-40B4-BE49-F238E27FC236}">
                <a16:creationId xmlns:a16="http://schemas.microsoft.com/office/drawing/2014/main" id="{1CE3B0FF-9C0F-3B52-14A7-5D8196A9C2BA}"/>
              </a:ext>
            </a:extLst>
          </p:cNvPr>
          <p:cNvSpPr txBox="1">
            <a:spLocks noChangeArrowheads="1"/>
          </p:cNvSpPr>
          <p:nvPr/>
        </p:nvSpPr>
        <p:spPr bwMode="auto">
          <a:xfrm>
            <a:off x="2714625" y="5707063"/>
            <a:ext cx="1163638"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capacity</a:t>
            </a:r>
            <a:endParaRPr lang="zh-CN" altLang="zh-CN" sz="2200">
              <a:latin typeface="Times New Roman" panose="02020603050405020304" pitchFamily="18" charset="0"/>
              <a:ea typeface="隶书" panose="02010509060101010101" pitchFamily="49" charset="-122"/>
            </a:endParaRPr>
          </a:p>
        </p:txBody>
      </p:sp>
      <p:sp>
        <p:nvSpPr>
          <p:cNvPr id="31" name="Rectangle 27">
            <a:extLst>
              <a:ext uri="{FF2B5EF4-FFF2-40B4-BE49-F238E27FC236}">
                <a16:creationId xmlns:a16="http://schemas.microsoft.com/office/drawing/2014/main" id="{90DF8711-1D29-53F8-4E29-295EA0EB2B0E}"/>
              </a:ext>
            </a:extLst>
          </p:cNvPr>
          <p:cNvSpPr>
            <a:spLocks noChangeArrowheads="1"/>
          </p:cNvSpPr>
          <p:nvPr/>
        </p:nvSpPr>
        <p:spPr bwMode="auto">
          <a:xfrm>
            <a:off x="3792538" y="4824413"/>
            <a:ext cx="476250" cy="427037"/>
          </a:xfrm>
          <a:prstGeom prst="rect">
            <a:avLst/>
          </a:prstGeom>
          <a:solidFill>
            <a:srgbClr val="00CC99"/>
          </a:solidFill>
          <a:ln>
            <a:headEnd/>
            <a:tailEnd/>
          </a:ln>
        </p:spPr>
        <p:style>
          <a:lnRef idx="3">
            <a:schemeClr val="lt1"/>
          </a:lnRef>
          <a:fillRef idx="1">
            <a:schemeClr val="accent2"/>
          </a:fillRef>
          <a:effectRef idx="1">
            <a:schemeClr val="accent2"/>
          </a:effectRef>
          <a:fontRef idx="minor">
            <a:schemeClr val="lt1"/>
          </a:fontRef>
        </p:style>
        <p:txBody>
          <a:bodyPr/>
          <a:lstStyle/>
          <a:p>
            <a:pPr eaLnBrk="1" hangingPunct="1">
              <a:defRPr/>
            </a:pPr>
            <a:endParaRPr lang="zh-CN" altLang="zh-CN" sz="2200">
              <a:solidFill>
                <a:schemeClr val="tx1"/>
              </a:solidFill>
              <a:latin typeface="Times New Roman" pitchFamily="18" charset="0"/>
            </a:endParaRPr>
          </a:p>
        </p:txBody>
      </p:sp>
      <p:sp>
        <p:nvSpPr>
          <p:cNvPr id="109599" name="Text Box 28">
            <a:extLst>
              <a:ext uri="{FF2B5EF4-FFF2-40B4-BE49-F238E27FC236}">
                <a16:creationId xmlns:a16="http://schemas.microsoft.com/office/drawing/2014/main" id="{E01CB855-C176-0ECB-CDC7-A67BB3A25ECF}"/>
              </a:ext>
            </a:extLst>
          </p:cNvPr>
          <p:cNvSpPr txBox="1">
            <a:spLocks noChangeArrowheads="1"/>
          </p:cNvSpPr>
          <p:nvPr/>
        </p:nvSpPr>
        <p:spPr bwMode="auto">
          <a:xfrm>
            <a:off x="3221038" y="4824413"/>
            <a:ext cx="792162"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lgn="just" eaLnBrk="1" hangingPunct="1">
              <a:spcBef>
                <a:spcPct val="0"/>
              </a:spcBef>
              <a:buClrTx/>
              <a:buFontTx/>
              <a:buNone/>
            </a:pPr>
            <a:r>
              <a:rPr lang="en-US" altLang="zh-CN" sz="2200">
                <a:latin typeface="Calibri" panose="020F0502020204030204" pitchFamily="34" charset="0"/>
                <a:ea typeface="隶书" panose="02010509060101010101" pitchFamily="49" charset="-122"/>
              </a:rPr>
              <a:t>ptr</a:t>
            </a:r>
            <a:endParaRPr lang="zh-CN" altLang="zh-CN" sz="2200">
              <a:latin typeface="Times New Roman" panose="02020603050405020304" pitchFamily="18" charset="0"/>
              <a:ea typeface="隶书" panose="02010509060101010101" pitchFamily="49" charset="-122"/>
            </a:endParaRPr>
          </a:p>
        </p:txBody>
      </p:sp>
      <p:grpSp>
        <p:nvGrpSpPr>
          <p:cNvPr id="2" name="组合 35">
            <a:extLst>
              <a:ext uri="{FF2B5EF4-FFF2-40B4-BE49-F238E27FC236}">
                <a16:creationId xmlns:a16="http://schemas.microsoft.com/office/drawing/2014/main" id="{3C97F0B6-EDE2-6E3F-144B-4CDFA9065D75}"/>
              </a:ext>
            </a:extLst>
          </p:cNvPr>
          <p:cNvGrpSpPr>
            <a:grpSpLocks/>
          </p:cNvGrpSpPr>
          <p:nvPr/>
        </p:nvGrpSpPr>
        <p:grpSpPr bwMode="auto">
          <a:xfrm>
            <a:off x="3957638" y="2371725"/>
            <a:ext cx="976312" cy="2684463"/>
            <a:chOff x="4156663" y="2372551"/>
            <a:chExt cx="976503" cy="2684331"/>
          </a:xfrm>
        </p:grpSpPr>
        <p:cxnSp>
          <p:nvCxnSpPr>
            <p:cNvPr id="34" name="AutoShape 29">
              <a:extLst>
                <a:ext uri="{FF2B5EF4-FFF2-40B4-BE49-F238E27FC236}">
                  <a16:creationId xmlns:a16="http://schemas.microsoft.com/office/drawing/2014/main" id="{326FAD4E-A545-24D6-3CAB-4662D0405D41}"/>
                </a:ext>
              </a:extLst>
            </p:cNvPr>
            <p:cNvCxnSpPr>
              <a:cxnSpLocks noChangeShapeType="1"/>
            </p:cNvCxnSpPr>
            <p:nvPr/>
          </p:nvCxnSpPr>
          <p:spPr bwMode="auto">
            <a:xfrm flipV="1">
              <a:off x="4190007" y="2372551"/>
              <a:ext cx="943159" cy="504800"/>
            </a:xfrm>
            <a:prstGeom prst="bentConnector3">
              <a:avLst>
                <a:gd name="adj1" fmla="val 50000"/>
              </a:avLst>
            </a:prstGeom>
            <a:ln>
              <a:solidFill>
                <a:srgbClr val="00B0F0"/>
              </a:solidFill>
              <a:headEnd/>
              <a:tailEnd type="triangle" w="med" len="med"/>
            </a:ln>
          </p:spPr>
          <p:style>
            <a:lnRef idx="3">
              <a:schemeClr val="lt1"/>
            </a:lnRef>
            <a:fillRef idx="1">
              <a:schemeClr val="accent2"/>
            </a:fillRef>
            <a:effectRef idx="1">
              <a:schemeClr val="accent2"/>
            </a:effectRef>
            <a:fontRef idx="minor">
              <a:schemeClr val="lt1"/>
            </a:fontRef>
          </p:style>
        </p:cxnSp>
        <p:cxnSp>
          <p:nvCxnSpPr>
            <p:cNvPr id="35" name="AutoShape 30">
              <a:extLst>
                <a:ext uri="{FF2B5EF4-FFF2-40B4-BE49-F238E27FC236}">
                  <a16:creationId xmlns:a16="http://schemas.microsoft.com/office/drawing/2014/main" id="{05327C94-1AC3-2426-9FFC-3211E62B7E0E}"/>
                </a:ext>
              </a:extLst>
            </p:cNvPr>
            <p:cNvCxnSpPr>
              <a:cxnSpLocks noChangeShapeType="1"/>
            </p:cNvCxnSpPr>
            <p:nvPr/>
          </p:nvCxnSpPr>
          <p:spPr bwMode="auto">
            <a:xfrm flipV="1">
              <a:off x="4156663" y="4050456"/>
              <a:ext cx="976503" cy="1006426"/>
            </a:xfrm>
            <a:prstGeom prst="bentConnector3">
              <a:avLst>
                <a:gd name="adj1" fmla="val 49884"/>
              </a:avLst>
            </a:prstGeom>
            <a:ln>
              <a:solidFill>
                <a:srgbClr val="00B0F0"/>
              </a:solidFill>
              <a:headEnd/>
              <a:tailEnd type="triangle" w="med" len="med"/>
            </a:ln>
          </p:spPr>
          <p:style>
            <a:lnRef idx="3">
              <a:schemeClr val="lt1"/>
            </a:lnRef>
            <a:fillRef idx="1">
              <a:schemeClr val="accent2"/>
            </a:fillRef>
            <a:effectRef idx="1">
              <a:schemeClr val="accent2"/>
            </a:effectRef>
            <a:fontRef idx="minor">
              <a:schemeClr val="lt1"/>
            </a:fontRef>
          </p:style>
        </p:cxnSp>
      </p:grpSp>
      <p:grpSp>
        <p:nvGrpSpPr>
          <p:cNvPr id="3" name="组合 49">
            <a:extLst>
              <a:ext uri="{FF2B5EF4-FFF2-40B4-BE49-F238E27FC236}">
                <a16:creationId xmlns:a16="http://schemas.microsoft.com/office/drawing/2014/main" id="{5AC36C37-A9C5-3F47-F939-C58E0FE03A83}"/>
              </a:ext>
            </a:extLst>
          </p:cNvPr>
          <p:cNvGrpSpPr>
            <a:grpSpLocks/>
          </p:cNvGrpSpPr>
          <p:nvPr/>
        </p:nvGrpSpPr>
        <p:grpSpPr bwMode="auto">
          <a:xfrm>
            <a:off x="4000500" y="2357438"/>
            <a:ext cx="1000125" cy="2657475"/>
            <a:chOff x="2571736" y="3286124"/>
            <a:chExt cx="547688" cy="1800225"/>
          </a:xfrm>
        </p:grpSpPr>
        <p:cxnSp>
          <p:nvCxnSpPr>
            <p:cNvPr id="37" name="AutoShape 31">
              <a:extLst>
                <a:ext uri="{FF2B5EF4-FFF2-40B4-BE49-F238E27FC236}">
                  <a16:creationId xmlns:a16="http://schemas.microsoft.com/office/drawing/2014/main" id="{85D0C8FF-0331-F3DA-1E5A-420F43B42B77}"/>
                </a:ext>
              </a:extLst>
            </p:cNvPr>
            <p:cNvCxnSpPr>
              <a:cxnSpLocks noChangeShapeType="1"/>
            </p:cNvCxnSpPr>
            <p:nvPr/>
          </p:nvCxnSpPr>
          <p:spPr bwMode="auto">
            <a:xfrm flipV="1">
              <a:off x="2571736" y="3286124"/>
              <a:ext cx="547688" cy="1800225"/>
            </a:xfrm>
            <a:prstGeom prst="bentConnector3">
              <a:avLst>
                <a:gd name="adj1" fmla="val 69023"/>
              </a:avLst>
            </a:prstGeom>
            <a:ln>
              <a:solidFill>
                <a:srgbClr val="00B0F0"/>
              </a:solidFill>
              <a:headEnd/>
              <a:tailEnd type="triangle" w="med" len="med"/>
            </a:ln>
          </p:spPr>
          <p:style>
            <a:lnRef idx="3">
              <a:schemeClr val="accent2"/>
            </a:lnRef>
            <a:fillRef idx="0">
              <a:schemeClr val="accent2"/>
            </a:fillRef>
            <a:effectRef idx="2">
              <a:schemeClr val="accent2"/>
            </a:effectRef>
            <a:fontRef idx="minor">
              <a:schemeClr val="tx1"/>
            </a:fontRef>
          </p:style>
        </p:cxnSp>
        <p:cxnSp>
          <p:nvCxnSpPr>
            <p:cNvPr id="38" name="AutoShape 32">
              <a:extLst>
                <a:ext uri="{FF2B5EF4-FFF2-40B4-BE49-F238E27FC236}">
                  <a16:creationId xmlns:a16="http://schemas.microsoft.com/office/drawing/2014/main" id="{05E71A7C-50FA-1D6D-BFE5-B67F01632DA8}"/>
                </a:ext>
              </a:extLst>
            </p:cNvPr>
            <p:cNvCxnSpPr>
              <a:cxnSpLocks noChangeShapeType="1"/>
            </p:cNvCxnSpPr>
            <p:nvPr/>
          </p:nvCxnSpPr>
          <p:spPr bwMode="auto">
            <a:xfrm>
              <a:off x="2571736" y="3638856"/>
              <a:ext cx="547688" cy="773215"/>
            </a:xfrm>
            <a:prstGeom prst="bentConnector3">
              <a:avLst>
                <a:gd name="adj1" fmla="val 49884"/>
              </a:avLst>
            </a:prstGeom>
            <a:ln>
              <a:solidFill>
                <a:srgbClr val="00B0F0"/>
              </a:solidFill>
              <a:headEnd/>
              <a:tailEnd type="triangle" w="med" len="med"/>
            </a:ln>
          </p:spPr>
          <p:style>
            <a:lnRef idx="3">
              <a:schemeClr val="accent2"/>
            </a:lnRef>
            <a:fillRef idx="0">
              <a:schemeClr val="accent2"/>
            </a:fillRef>
            <a:effectRef idx="2">
              <a:schemeClr val="accent2"/>
            </a:effectRef>
            <a:fontRef idx="minor">
              <a:schemeClr val="tx1"/>
            </a:fontRef>
          </p:style>
        </p:cxnSp>
      </p:grpSp>
      <p:sp>
        <p:nvSpPr>
          <p:cNvPr id="39" name="TextBox 38">
            <a:extLst>
              <a:ext uri="{FF2B5EF4-FFF2-40B4-BE49-F238E27FC236}">
                <a16:creationId xmlns:a16="http://schemas.microsoft.com/office/drawing/2014/main" id="{070FC69F-3976-8523-C3E9-B73E7B19AEFC}"/>
              </a:ext>
            </a:extLst>
          </p:cNvPr>
          <p:cNvSpPr txBox="1"/>
          <p:nvPr/>
        </p:nvSpPr>
        <p:spPr>
          <a:xfrm>
            <a:off x="6715125" y="2357438"/>
            <a:ext cx="1143000" cy="461962"/>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1" hangingPunct="1">
              <a:defRPr/>
            </a:pPr>
            <a:r>
              <a:rPr lang="zh-CN" altLang="en-US" dirty="0"/>
              <a:t>交换前</a:t>
            </a:r>
          </a:p>
        </p:txBody>
      </p:sp>
      <p:sp>
        <p:nvSpPr>
          <p:cNvPr id="40" name="TextBox 39">
            <a:extLst>
              <a:ext uri="{FF2B5EF4-FFF2-40B4-BE49-F238E27FC236}">
                <a16:creationId xmlns:a16="http://schemas.microsoft.com/office/drawing/2014/main" id="{2CD4CDD9-308C-930C-686F-38AE4BF7C692}"/>
              </a:ext>
            </a:extLst>
          </p:cNvPr>
          <p:cNvSpPr txBox="1"/>
          <p:nvPr/>
        </p:nvSpPr>
        <p:spPr>
          <a:xfrm>
            <a:off x="6715125" y="2357438"/>
            <a:ext cx="1143000" cy="461962"/>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1" hangingPunct="1">
              <a:defRPr/>
            </a:pPr>
            <a:r>
              <a:rPr lang="zh-CN" altLang="en-US" dirty="0"/>
              <a:t>交换后</a:t>
            </a:r>
          </a:p>
        </p:txBody>
      </p:sp>
      <p:sp>
        <p:nvSpPr>
          <p:cNvPr id="41" name="TextBox 40">
            <a:extLst>
              <a:ext uri="{FF2B5EF4-FFF2-40B4-BE49-F238E27FC236}">
                <a16:creationId xmlns:a16="http://schemas.microsoft.com/office/drawing/2014/main" id="{0CE7EC46-70A5-4AD3-52CE-0AD3401A3162}"/>
              </a:ext>
            </a:extLst>
          </p:cNvPr>
          <p:cNvSpPr txBox="1"/>
          <p:nvPr/>
        </p:nvSpPr>
        <p:spPr>
          <a:xfrm>
            <a:off x="785813" y="1785938"/>
            <a:ext cx="2143125" cy="830262"/>
          </a:xfrm>
          <a:prstGeom prst="rect">
            <a:avLst/>
          </a:prstGeom>
        </p:spPr>
        <p:style>
          <a:lnRef idx="3">
            <a:schemeClr val="lt1"/>
          </a:lnRef>
          <a:fillRef idx="1">
            <a:schemeClr val="accent2"/>
          </a:fillRef>
          <a:effectRef idx="1">
            <a:schemeClr val="accent2"/>
          </a:effectRef>
          <a:fontRef idx="minor">
            <a:schemeClr val="lt1"/>
          </a:fontRef>
        </p:style>
        <p:txBody>
          <a:bodyPr>
            <a:spAutoFit/>
          </a:bodyPr>
          <a:lstStyle/>
          <a:p>
            <a:pPr eaLnBrk="1" hangingPunct="1">
              <a:defRPr/>
            </a:pPr>
            <a:r>
              <a:rPr lang="zh-CN" altLang="en-US" dirty="0"/>
              <a:t>以</a:t>
            </a:r>
            <a:r>
              <a:rPr lang="en-US" altLang="zh-CN" dirty="0"/>
              <a:t>vector&lt;</a:t>
            </a:r>
            <a:r>
              <a:rPr lang="en-US" altLang="zh-CN" dirty="0" err="1"/>
              <a:t>int</a:t>
            </a:r>
            <a:r>
              <a:rPr lang="en-US" altLang="zh-CN" dirty="0"/>
              <a:t>&gt;</a:t>
            </a:r>
            <a:r>
              <a:rPr lang="zh-CN" altLang="en-US" dirty="0"/>
              <a:t>型对象为例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xit" presetSubtype="0" fill="hold" nodeType="clickEffect">
                                  <p:stCondLst>
                                    <p:cond delay="0"/>
                                  </p:stCondLst>
                                  <p:childTnLst>
                                    <p:animEffect transition="out" filter="fade">
                                      <p:cBhvr>
                                        <p:cTn id="6" dur="2000"/>
                                        <p:tgtEl>
                                          <p:spTgt spid="2"/>
                                        </p:tgtEl>
                                      </p:cBhvr>
                                    </p:animEffect>
                                    <p:set>
                                      <p:cBhvr>
                                        <p:cTn id="7" dur="1" fill="hold">
                                          <p:stCondLst>
                                            <p:cond delay="1999"/>
                                          </p:stCondLst>
                                        </p:cTn>
                                        <p:tgtEl>
                                          <p:spTgt spid="2"/>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000"/>
                                        <p:tgtEl>
                                          <p:spTgt spid="3"/>
                                        </p:tgtEl>
                                      </p:cBhvr>
                                    </p:animEffect>
                                  </p:childTnLst>
                                </p:cTn>
                              </p:par>
                              <p:par>
                                <p:cTn id="11" presetID="10" presetClass="exit" presetSubtype="0" fill="hold" nodeType="withEffect">
                                  <p:stCondLst>
                                    <p:cond delay="0"/>
                                  </p:stCondLst>
                                  <p:childTnLst>
                                    <p:animEffect transition="out" filter="fade">
                                      <p:cBhvr>
                                        <p:cTn id="12" dur="2000"/>
                                        <p:tgtEl>
                                          <p:spTgt spid="39"/>
                                        </p:tgtEl>
                                      </p:cBhvr>
                                    </p:animEffect>
                                    <p:set>
                                      <p:cBhvr>
                                        <p:cTn id="13" dur="1" fill="hold">
                                          <p:stCondLst>
                                            <p:cond delay="1999"/>
                                          </p:stCondLst>
                                        </p:cTn>
                                        <p:tgtEl>
                                          <p:spTgt spid="39"/>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40"/>
                                        </p:tgtEl>
                                        <p:attrNameLst>
                                          <p:attrName>style.visibility</p:attrName>
                                        </p:attrNameLst>
                                      </p:cBhvr>
                                      <p:to>
                                        <p:strVal val="visible"/>
                                      </p:to>
                                    </p:set>
                                    <p:animEffect transition="in" filter="fade">
                                      <p:cBhvr>
                                        <p:cTn id="16" dur="2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6E3E6CA2-BCAF-49BE-1472-C0CD42433AB9}"/>
              </a:ext>
            </a:extLst>
          </p:cNvPr>
          <p:cNvSpPr>
            <a:spLocks noGrp="1"/>
          </p:cNvSpPr>
          <p:nvPr>
            <p:ph type="title"/>
          </p:nvPr>
        </p:nvSpPr>
        <p:spPr/>
        <p:txBody>
          <a:bodyPr/>
          <a:lstStyle/>
          <a:p>
            <a:pPr eaLnBrk="1" hangingPunct="1"/>
            <a:r>
              <a:rPr lang="zh-CN" altLang="en-US"/>
              <a:t>对容器实现高效的</a:t>
            </a:r>
            <a:r>
              <a:rPr lang="en-US" altLang="zh-CN"/>
              <a:t>swap</a:t>
            </a:r>
            <a:endParaRPr lang="zh-CN" altLang="en-US"/>
          </a:p>
        </p:txBody>
      </p:sp>
      <p:sp>
        <p:nvSpPr>
          <p:cNvPr id="110595" name="内容占位符 2">
            <a:extLst>
              <a:ext uri="{FF2B5EF4-FFF2-40B4-BE49-F238E27FC236}">
                <a16:creationId xmlns:a16="http://schemas.microsoft.com/office/drawing/2014/main" id="{0C3DC89C-3288-A07F-60D5-EF35CCB89DF5}"/>
              </a:ext>
            </a:extLst>
          </p:cNvPr>
          <p:cNvSpPr>
            <a:spLocks noGrp="1"/>
          </p:cNvSpPr>
          <p:nvPr>
            <p:ph idx="1"/>
          </p:nvPr>
        </p:nvSpPr>
        <p:spPr/>
        <p:txBody>
          <a:bodyPr/>
          <a:lstStyle/>
          <a:p>
            <a:pPr eaLnBrk="1" hangingPunct="1"/>
            <a:r>
              <a:rPr lang="zh-CN" altLang="en-US">
                <a:latin typeface="Consolas" panose="020B0609020204030204" pitchFamily="49" charset="0"/>
              </a:rPr>
              <a:t>每个容器都有一个成员函数</a:t>
            </a:r>
            <a:r>
              <a:rPr lang="en-US" altLang="zh-CN">
                <a:latin typeface="Consolas" panose="020B0609020204030204" pitchFamily="49" charset="0"/>
              </a:rPr>
              <a:t>swap</a:t>
            </a:r>
            <a:r>
              <a:rPr lang="zh-CN" altLang="en-US">
                <a:latin typeface="Consolas" panose="020B0609020204030204" pitchFamily="49" charset="0"/>
              </a:rPr>
              <a:t>，执行高效的交换操作</a:t>
            </a:r>
            <a:endParaRPr lang="en-US" altLang="zh-CN">
              <a:latin typeface="Consolas" panose="020B0609020204030204" pitchFamily="49" charset="0"/>
            </a:endParaRPr>
          </a:p>
          <a:p>
            <a:pPr eaLnBrk="1" hangingPunct="1"/>
            <a:r>
              <a:rPr lang="zh-CN" altLang="en-US">
                <a:latin typeface="Consolas" panose="020B0609020204030204" pitchFamily="49" charset="0"/>
              </a:rPr>
              <a:t>对于每个容器，</a:t>
            </a:r>
            <a:r>
              <a:rPr lang="en-US" altLang="zh-CN">
                <a:latin typeface="Consolas" panose="020B0609020204030204" pitchFamily="49" charset="0"/>
              </a:rPr>
              <a:t>STL</a:t>
            </a:r>
            <a:r>
              <a:rPr lang="zh-CN" altLang="en-US">
                <a:latin typeface="Consolas" panose="020B0609020204030204" pitchFamily="49" charset="0"/>
              </a:rPr>
              <a:t>都对</a:t>
            </a:r>
            <a:r>
              <a:rPr lang="en-US" altLang="zh-CN">
                <a:latin typeface="Consolas" panose="020B0609020204030204" pitchFamily="49" charset="0"/>
              </a:rPr>
              <a:t>swap</a:t>
            </a:r>
            <a:r>
              <a:rPr lang="zh-CN" altLang="en-US">
                <a:latin typeface="Consolas" panose="020B0609020204030204" pitchFamily="49" charset="0"/>
              </a:rPr>
              <a:t>函数模版进行了重载，使之调用容器的成员函数，从而在对容器使用</a:t>
            </a:r>
            <a:r>
              <a:rPr lang="en-US" altLang="zh-CN">
                <a:latin typeface="Consolas" panose="020B0609020204030204" pitchFamily="49" charset="0"/>
              </a:rPr>
              <a:t>swap</a:t>
            </a:r>
            <a:r>
              <a:rPr lang="zh-CN" altLang="en-US">
                <a:latin typeface="Consolas" panose="020B0609020204030204" pitchFamily="49" charset="0"/>
              </a:rPr>
              <a:t>函数时，执行的是高效的交换操作，如：</a:t>
            </a:r>
            <a:endParaRPr lang="en-US" altLang="zh-CN">
              <a:latin typeface="Consolas" panose="020B0609020204030204" pitchFamily="49" charset="0"/>
            </a:endParaRPr>
          </a:p>
          <a:p>
            <a:pPr lvl="1" eaLnBrk="1" hangingPunct="1">
              <a:buFontTx/>
              <a:buNone/>
            </a:pPr>
            <a:r>
              <a:rPr lang="en-US" altLang="zh-CN">
                <a:latin typeface="Consolas" panose="020B0609020204030204" pitchFamily="49" charset="0"/>
              </a:rPr>
              <a:t>template &lt;class T&gt;</a:t>
            </a:r>
          </a:p>
          <a:p>
            <a:pPr lvl="1" eaLnBrk="1" hangingPunct="1">
              <a:buFontTx/>
              <a:buNone/>
            </a:pPr>
            <a:r>
              <a:rPr lang="en-US" altLang="zh-CN">
                <a:latin typeface="Consolas" panose="020B0609020204030204" pitchFamily="49" charset="0"/>
              </a:rPr>
              <a:t>inline void swap(vector&lt;T&gt;&amp; a,</a:t>
            </a:r>
          </a:p>
          <a:p>
            <a:pPr lvl="1" eaLnBrk="1" hangingPunct="1">
              <a:buFontTx/>
              <a:buNone/>
            </a:pPr>
            <a:r>
              <a:rPr lang="en-US" altLang="zh-CN">
                <a:latin typeface="Consolas" panose="020B0609020204030204" pitchFamily="49" charset="0"/>
              </a:rPr>
              <a:t>                 vector&lt;T&gt;&amp; b) {</a:t>
            </a:r>
          </a:p>
          <a:p>
            <a:pPr lvl="1" eaLnBrk="1" hangingPunct="1">
              <a:buFontTx/>
              <a:buNone/>
            </a:pPr>
            <a:r>
              <a:rPr lang="en-US" altLang="zh-CN">
                <a:latin typeface="Consolas" panose="020B0609020204030204" pitchFamily="49" charset="0"/>
              </a:rPr>
              <a:t>	a.swap(b);</a:t>
            </a:r>
          </a:p>
          <a:p>
            <a:pPr lvl="1" eaLnBrk="1" hangingPunct="1">
              <a:buFontTx/>
              <a:buNone/>
            </a:pPr>
            <a:r>
              <a:rPr lang="en-US" altLang="zh-CN">
                <a:latin typeface="Consolas" panose="020B0609020204030204" pitchFamily="49" charset="0"/>
              </a:rPr>
              <a:t>}</a:t>
            </a:r>
          </a:p>
        </p:txBody>
      </p:sp>
      <p:sp>
        <p:nvSpPr>
          <p:cNvPr id="110596" name="灯片编号占位符 3">
            <a:extLst>
              <a:ext uri="{FF2B5EF4-FFF2-40B4-BE49-F238E27FC236}">
                <a16:creationId xmlns:a16="http://schemas.microsoft.com/office/drawing/2014/main" id="{2B1AD64F-F544-CCE2-1C23-7640F430F70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B7B49980-8C83-4A2B-BAE5-A773E2F217D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92</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F215527E-9F31-5309-BAA5-B6A62CE0CECE}"/>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10.9.1 swap</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60019-6E53-4935-17FE-31AB7FFF290E}"/>
              </a:ext>
            </a:extLst>
          </p:cNvPr>
          <p:cNvSpPr>
            <a:spLocks noGrp="1"/>
          </p:cNvSpPr>
          <p:nvPr>
            <p:ph type="title"/>
          </p:nvPr>
        </p:nvSpPr>
        <p:spPr/>
        <p:txBody>
          <a:bodyPr>
            <a:normAutofit fontScale="90000"/>
          </a:bodyPr>
          <a:lstStyle/>
          <a:p>
            <a:pPr eaLnBrk="1" fontAlgn="auto" hangingPunct="1">
              <a:spcAft>
                <a:spcPts val="0"/>
              </a:spcAft>
              <a:defRPr/>
            </a:pPr>
            <a:r>
              <a:rPr lang="en-US" altLang="zh-CN" dirty="0"/>
              <a:t>10.9.2 </a:t>
            </a:r>
            <a:r>
              <a:rPr lang="en-US" dirty="0"/>
              <a:t>STL</a:t>
            </a:r>
            <a:r>
              <a:rPr lang="zh-CN" altLang="en-US" dirty="0"/>
              <a:t>组件的类型特征与</a:t>
            </a:r>
            <a:r>
              <a:rPr lang="en-US" dirty="0"/>
              <a:t>STL</a:t>
            </a:r>
            <a:r>
              <a:rPr lang="zh-CN" altLang="en-US" dirty="0"/>
              <a:t>的扩展</a:t>
            </a:r>
          </a:p>
        </p:txBody>
      </p:sp>
      <p:sp>
        <p:nvSpPr>
          <p:cNvPr id="111619" name="内容占位符 2">
            <a:extLst>
              <a:ext uri="{FF2B5EF4-FFF2-40B4-BE49-F238E27FC236}">
                <a16:creationId xmlns:a16="http://schemas.microsoft.com/office/drawing/2014/main" id="{1E798187-A9CB-5A50-02BC-6BB39D50F630}"/>
              </a:ext>
            </a:extLst>
          </p:cNvPr>
          <p:cNvSpPr>
            <a:spLocks noGrp="1"/>
          </p:cNvSpPr>
          <p:nvPr>
            <p:ph idx="1"/>
          </p:nvPr>
        </p:nvSpPr>
        <p:spPr/>
        <p:txBody>
          <a:bodyPr/>
          <a:lstStyle/>
          <a:p>
            <a:pPr eaLnBrk="1" hangingPunct="1"/>
            <a:r>
              <a:rPr lang="zh-CN" altLang="en-US"/>
              <a:t>思考</a:t>
            </a:r>
            <a:endParaRPr lang="en-US" altLang="zh-CN"/>
          </a:p>
          <a:p>
            <a:pPr lvl="1" eaLnBrk="1" hangingPunct="1"/>
            <a:r>
              <a:rPr lang="zh-CN" altLang="en-US"/>
              <a:t>在一个以迭代器为输入的算法中，如何表示迭代器所指向元素的类型？</a:t>
            </a:r>
            <a:endParaRPr lang="en-US" altLang="zh-CN"/>
          </a:p>
          <a:p>
            <a:pPr eaLnBrk="1" hangingPunct="1"/>
            <a:r>
              <a:rPr lang="zh-CN" altLang="en-US"/>
              <a:t>类型特征</a:t>
            </a:r>
            <a:endParaRPr lang="en-US" altLang="zh-CN"/>
          </a:p>
          <a:p>
            <a:pPr lvl="1" eaLnBrk="1" hangingPunct="1"/>
            <a:r>
              <a:rPr lang="zh-CN" altLang="en-US"/>
              <a:t>通过类型特征可以获得与一个类型相关联的其它数据类型</a:t>
            </a:r>
            <a:endParaRPr lang="en-US" altLang="zh-CN"/>
          </a:p>
          <a:p>
            <a:pPr lvl="2" eaLnBrk="1" hangingPunct="1"/>
            <a:r>
              <a:rPr lang="zh-CN" altLang="en-US"/>
              <a:t>通过函数对象的类型特征可以得到函数对象的参数和返回值类型</a:t>
            </a:r>
            <a:endParaRPr lang="en-US" altLang="zh-CN"/>
          </a:p>
          <a:p>
            <a:pPr lvl="2" eaLnBrk="1" hangingPunct="1"/>
            <a:r>
              <a:rPr lang="zh-CN" altLang="en-US"/>
              <a:t>通过迭代器的类型特征可以得到迭代器指向元素的类型</a:t>
            </a:r>
          </a:p>
        </p:txBody>
      </p:sp>
      <p:sp>
        <p:nvSpPr>
          <p:cNvPr id="111620" name="灯片编号占位符 3">
            <a:extLst>
              <a:ext uri="{FF2B5EF4-FFF2-40B4-BE49-F238E27FC236}">
                <a16:creationId xmlns:a16="http://schemas.microsoft.com/office/drawing/2014/main" id="{15F5A328-5A3C-8FAD-97B6-1138858099F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80E719DF-9A1A-4E20-BF83-84CB634F4BE6}"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93</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5AADB696-B322-CBB6-79ED-E814F90415F0}"/>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a:t>
            </a:r>
            <a:endParaRPr kumimoji="0" lang="zh-CN" altLang="en-US" sz="2800" dirty="0">
              <a:solidFill>
                <a:schemeClr val="bg1"/>
              </a:solidFill>
              <a:latin typeface="+mj-ea"/>
              <a:ea typeface="+mj-ea"/>
              <a:cs typeface="+mj-cs"/>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标题 1">
            <a:extLst>
              <a:ext uri="{FF2B5EF4-FFF2-40B4-BE49-F238E27FC236}">
                <a16:creationId xmlns:a16="http://schemas.microsoft.com/office/drawing/2014/main" id="{A5ADA2AB-5A31-E9D1-F056-A5D79F96A61D}"/>
              </a:ext>
            </a:extLst>
          </p:cNvPr>
          <p:cNvSpPr>
            <a:spLocks noGrp="1"/>
          </p:cNvSpPr>
          <p:nvPr>
            <p:ph type="title"/>
          </p:nvPr>
        </p:nvSpPr>
        <p:spPr/>
        <p:txBody>
          <a:bodyPr/>
          <a:lstStyle/>
          <a:p>
            <a:pPr eaLnBrk="1" hangingPunct="1"/>
            <a:r>
              <a:rPr lang="zh-CN" altLang="en-US"/>
              <a:t>函数对象的类型特征</a:t>
            </a:r>
          </a:p>
        </p:txBody>
      </p:sp>
      <p:sp>
        <p:nvSpPr>
          <p:cNvPr id="3" name="内容占位符 2">
            <a:extLst>
              <a:ext uri="{FF2B5EF4-FFF2-40B4-BE49-F238E27FC236}">
                <a16:creationId xmlns:a16="http://schemas.microsoft.com/office/drawing/2014/main" id="{49311A4E-62D1-EC22-8859-311E2CCB8EA8}"/>
              </a:ext>
            </a:extLst>
          </p:cNvPr>
          <p:cNvSpPr>
            <a:spLocks noGrp="1"/>
          </p:cNvSpPr>
          <p:nvPr>
            <p:ph idx="1"/>
          </p:nvPr>
        </p:nvSpPr>
        <p:spPr/>
        <p:txBody>
          <a:bodyPr>
            <a:normAutofit fontScale="92500" lnSpcReduction="20000"/>
          </a:bodyPr>
          <a:lstStyle/>
          <a:p>
            <a:pPr marL="365760" indent="-256032" eaLnBrk="1" fontAlgn="auto" hangingPunct="1">
              <a:spcAft>
                <a:spcPts val="0"/>
              </a:spcAft>
              <a:buClr>
                <a:schemeClr val="accent3"/>
              </a:buClr>
              <a:buFont typeface="Georgia"/>
              <a:buChar char="•"/>
              <a:defRPr/>
            </a:pPr>
            <a:r>
              <a:rPr lang="en-US" altLang="zh-CN" dirty="0">
                <a:latin typeface="Consolas" pitchFamily="49" charset="0"/>
              </a:rPr>
              <a:t>STL</a:t>
            </a:r>
            <a:r>
              <a:rPr lang="zh-CN" altLang="en-US" dirty="0">
                <a:latin typeface="Consolas" pitchFamily="49" charset="0"/>
              </a:rPr>
              <a:t>提供的二元函数对象皆继承自以下结构体：</a:t>
            </a:r>
            <a:endParaRPr lang="en-US" altLang="zh-CN" dirty="0">
              <a:latin typeface="Consolas" pitchFamily="49" charset="0"/>
            </a:endParaRPr>
          </a:p>
          <a:p>
            <a:pPr marL="658368" lvl="1" indent="-246888" eaLnBrk="1" fontAlgn="auto" hangingPunct="1">
              <a:spcAft>
                <a:spcPts val="0"/>
              </a:spcAft>
              <a:buFontTx/>
              <a:buNone/>
              <a:defRPr/>
            </a:pPr>
            <a:r>
              <a:rPr lang="en-US" altLang="zh-CN" dirty="0">
                <a:latin typeface="Consolas" pitchFamily="49" charset="0"/>
              </a:rPr>
              <a:t>template&lt;class Arg1, class Arg2, class Result&gt;</a:t>
            </a:r>
          </a:p>
          <a:p>
            <a:pPr marL="658368" lvl="1" indent="-246888" eaLnBrk="1" fontAlgn="auto" hangingPunct="1">
              <a:spcAft>
                <a:spcPts val="0"/>
              </a:spcAft>
              <a:buFontTx/>
              <a:buNone/>
              <a:defRPr/>
            </a:pPr>
            <a:r>
              <a:rPr lang="en-US" altLang="zh-CN" dirty="0" err="1">
                <a:latin typeface="Consolas" pitchFamily="49" charset="0"/>
              </a:rPr>
              <a:t>struct</a:t>
            </a:r>
            <a:r>
              <a:rPr lang="en-US" altLang="zh-CN" dirty="0">
                <a:latin typeface="Consolas" pitchFamily="49" charset="0"/>
              </a:rPr>
              <a:t> </a:t>
            </a:r>
            <a:r>
              <a:rPr lang="en-US" altLang="zh-CN" dirty="0" err="1">
                <a:solidFill>
                  <a:srgbClr val="C00000"/>
                </a:solidFill>
                <a:latin typeface="Consolas" pitchFamily="49" charset="0"/>
              </a:rPr>
              <a:t>binary_function</a:t>
            </a:r>
            <a:r>
              <a:rPr lang="en-US" altLang="zh-CN" dirty="0">
                <a:solidFill>
                  <a:srgbClr val="C00000"/>
                </a:solidFill>
                <a:latin typeface="Consolas" pitchFamily="49" charset="0"/>
              </a:rPr>
              <a:t> </a:t>
            </a:r>
            <a:r>
              <a:rPr lang="en-US" altLang="zh-CN" dirty="0">
                <a:latin typeface="Consolas" pitchFamily="49" charset="0"/>
              </a:rPr>
              <a:t>{</a:t>
            </a:r>
          </a:p>
          <a:p>
            <a:pPr marL="658368" lvl="1" indent="-246888" eaLnBrk="1" fontAlgn="auto" hangingPunct="1">
              <a:spcAft>
                <a:spcPts val="0"/>
              </a:spcAft>
              <a:buFontTx/>
              <a:buNone/>
              <a:defRPr/>
            </a:pPr>
            <a:r>
              <a:rPr lang="en-US" altLang="zh-CN" dirty="0">
                <a:latin typeface="Consolas" pitchFamily="49" charset="0"/>
              </a:rPr>
              <a:t>	</a:t>
            </a:r>
            <a:r>
              <a:rPr lang="en-US" altLang="zh-CN" dirty="0" err="1">
                <a:latin typeface="Consolas" pitchFamily="49" charset="0"/>
              </a:rPr>
              <a:t>typedef</a:t>
            </a:r>
            <a:r>
              <a:rPr lang="en-US" altLang="zh-CN" dirty="0">
                <a:latin typeface="Consolas" pitchFamily="49" charset="0"/>
              </a:rPr>
              <a:t> Arg1 </a:t>
            </a:r>
            <a:r>
              <a:rPr lang="en-US" altLang="zh-CN" dirty="0" err="1">
                <a:latin typeface="Consolas" pitchFamily="49" charset="0"/>
              </a:rPr>
              <a:t>first_argument_type</a:t>
            </a:r>
            <a:r>
              <a:rPr lang="en-US" altLang="zh-CN" dirty="0">
                <a:latin typeface="Consolas" pitchFamily="49" charset="0"/>
              </a:rPr>
              <a:t>;</a:t>
            </a:r>
          </a:p>
          <a:p>
            <a:pPr marL="658368" lvl="1" indent="-246888" eaLnBrk="1" fontAlgn="auto" hangingPunct="1">
              <a:spcAft>
                <a:spcPts val="0"/>
              </a:spcAft>
              <a:buFontTx/>
              <a:buNone/>
              <a:defRPr/>
            </a:pPr>
            <a:r>
              <a:rPr lang="en-US" altLang="zh-CN" dirty="0">
                <a:latin typeface="Consolas" pitchFamily="49" charset="0"/>
              </a:rPr>
              <a:t>	</a:t>
            </a:r>
            <a:r>
              <a:rPr lang="en-US" altLang="zh-CN" dirty="0" err="1">
                <a:latin typeface="Consolas" pitchFamily="49" charset="0"/>
              </a:rPr>
              <a:t>typedef</a:t>
            </a:r>
            <a:r>
              <a:rPr lang="en-US" altLang="zh-CN" dirty="0">
                <a:latin typeface="Consolas" pitchFamily="49" charset="0"/>
              </a:rPr>
              <a:t> Arg2 </a:t>
            </a:r>
            <a:r>
              <a:rPr lang="en-US" altLang="zh-CN" dirty="0" err="1">
                <a:latin typeface="Consolas" pitchFamily="49" charset="0"/>
              </a:rPr>
              <a:t>second_argument_type</a:t>
            </a:r>
            <a:r>
              <a:rPr lang="en-US" altLang="zh-CN" dirty="0">
                <a:latin typeface="Consolas" pitchFamily="49" charset="0"/>
              </a:rPr>
              <a:t>;</a:t>
            </a:r>
          </a:p>
          <a:p>
            <a:pPr marL="658368" lvl="1" indent="-246888" eaLnBrk="1" fontAlgn="auto" hangingPunct="1">
              <a:spcAft>
                <a:spcPts val="0"/>
              </a:spcAft>
              <a:buFontTx/>
              <a:buNone/>
              <a:defRPr/>
            </a:pPr>
            <a:r>
              <a:rPr lang="en-US" altLang="zh-CN" dirty="0">
                <a:latin typeface="Consolas" pitchFamily="49" charset="0"/>
              </a:rPr>
              <a:t>	</a:t>
            </a:r>
            <a:r>
              <a:rPr lang="en-US" altLang="zh-CN" dirty="0" err="1">
                <a:latin typeface="Consolas" pitchFamily="49" charset="0"/>
              </a:rPr>
              <a:t>typedef</a:t>
            </a:r>
            <a:r>
              <a:rPr lang="en-US" altLang="zh-CN" dirty="0">
                <a:latin typeface="Consolas" pitchFamily="49" charset="0"/>
              </a:rPr>
              <a:t> Result </a:t>
            </a:r>
            <a:r>
              <a:rPr lang="en-US" altLang="zh-CN" dirty="0" err="1">
                <a:latin typeface="Consolas" pitchFamily="49" charset="0"/>
              </a:rPr>
              <a:t>result_type</a:t>
            </a:r>
            <a:r>
              <a:rPr lang="en-US" altLang="zh-CN" dirty="0">
                <a:latin typeface="Consolas" pitchFamily="49" charset="0"/>
              </a:rPr>
              <a:t>;</a:t>
            </a:r>
          </a:p>
          <a:p>
            <a:pPr marL="658368" lvl="1" indent="-246888" eaLnBrk="1" fontAlgn="auto" hangingPunct="1">
              <a:spcAft>
                <a:spcPts val="0"/>
              </a:spcAft>
              <a:buFontTx/>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Char char="•"/>
              <a:defRPr/>
            </a:pPr>
            <a:r>
              <a:rPr lang="zh-CN" altLang="en-US" dirty="0">
                <a:latin typeface="Consolas" pitchFamily="49" charset="0"/>
              </a:rPr>
              <a:t>若</a:t>
            </a:r>
            <a:r>
              <a:rPr lang="en-US" altLang="zh-CN" dirty="0">
                <a:latin typeface="Consolas" pitchFamily="49" charset="0"/>
              </a:rPr>
              <a:t>Type</a:t>
            </a:r>
            <a:r>
              <a:rPr lang="zh-CN" altLang="en-US" dirty="0">
                <a:latin typeface="Consolas" pitchFamily="49" charset="0"/>
              </a:rPr>
              <a:t>为一个符合二元函数对象的类型参数，则可通过</a:t>
            </a:r>
            <a:r>
              <a:rPr lang="en-US" altLang="zh-CN" dirty="0" err="1">
                <a:latin typeface="Consolas" pitchFamily="49" charset="0"/>
              </a:rPr>
              <a:t>typename</a:t>
            </a:r>
            <a:r>
              <a:rPr lang="en-US" altLang="zh-CN" dirty="0">
                <a:latin typeface="Consolas" pitchFamily="49" charset="0"/>
              </a:rPr>
              <a:t> Type::</a:t>
            </a:r>
            <a:r>
              <a:rPr lang="en-US" altLang="zh-CN" dirty="0" err="1">
                <a:latin typeface="Consolas" pitchFamily="49" charset="0"/>
              </a:rPr>
              <a:t>first_argument_type</a:t>
            </a:r>
            <a:r>
              <a:rPr lang="zh-CN" altLang="en-US" dirty="0">
                <a:latin typeface="Consolas" pitchFamily="49" charset="0"/>
              </a:rPr>
              <a:t>表示它的第一个参数类型</a:t>
            </a:r>
            <a:endParaRPr lang="en-US" altLang="zh-CN" dirty="0">
              <a:latin typeface="Consolas" pitchFamily="49" charset="0"/>
            </a:endParaRPr>
          </a:p>
          <a:p>
            <a:pPr marL="365760" indent="-256032" eaLnBrk="1" fontAlgn="auto" hangingPunct="1">
              <a:spcAft>
                <a:spcPts val="0"/>
              </a:spcAft>
              <a:buClr>
                <a:schemeClr val="accent3"/>
              </a:buClr>
              <a:buFont typeface="Georgia"/>
              <a:buChar char="•"/>
              <a:defRPr/>
            </a:pPr>
            <a:r>
              <a:rPr lang="zh-CN" altLang="en-US" dirty="0">
                <a:latin typeface="Consolas" pitchFamily="49" charset="0"/>
              </a:rPr>
              <a:t>对于普通函数，使用</a:t>
            </a:r>
            <a:r>
              <a:rPr lang="en-US" altLang="zh-CN" dirty="0" err="1">
                <a:latin typeface="Consolas" pitchFamily="49" charset="0"/>
              </a:rPr>
              <a:t>ptr_fun</a:t>
            </a:r>
            <a:r>
              <a:rPr lang="zh-CN" altLang="en-US" dirty="0">
                <a:latin typeface="Consolas" pitchFamily="49" charset="0"/>
              </a:rPr>
              <a:t>也可得到具备类型参数的函数对象</a:t>
            </a:r>
          </a:p>
        </p:txBody>
      </p:sp>
      <p:sp>
        <p:nvSpPr>
          <p:cNvPr id="112644" name="灯片编号占位符 3">
            <a:extLst>
              <a:ext uri="{FF2B5EF4-FFF2-40B4-BE49-F238E27FC236}">
                <a16:creationId xmlns:a16="http://schemas.microsoft.com/office/drawing/2014/main" id="{D7CAE87D-FAD4-6275-E658-18C235EF0EF9}"/>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9298B44-71FF-4FCE-B08E-6CCEB7BBF264}"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94</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910DA359-2CA7-39EE-0D9E-E33FDC04AB0B}"/>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10.9.2 STL</a:t>
            </a:r>
            <a:r>
              <a:rPr kumimoji="0" lang="zh-CN" altLang="en-US" sz="2800" dirty="0">
                <a:solidFill>
                  <a:prstClr val="white"/>
                </a:solidFill>
                <a:latin typeface="Trebuchet MS"/>
                <a:ea typeface="方正姚体"/>
              </a:rPr>
              <a:t>组件的类型特征与</a:t>
            </a:r>
            <a:r>
              <a:rPr kumimoji="0" lang="en-US" altLang="zh-CN" sz="2800" dirty="0">
                <a:solidFill>
                  <a:prstClr val="white"/>
                </a:solidFill>
                <a:latin typeface="Trebuchet MS"/>
                <a:ea typeface="方正姚体"/>
              </a:rPr>
              <a:t>STL</a:t>
            </a:r>
            <a:r>
              <a:rPr kumimoji="0" lang="zh-CN" altLang="en-US" sz="2800" dirty="0">
                <a:solidFill>
                  <a:prstClr val="white"/>
                </a:solidFill>
                <a:latin typeface="Trebuchet MS"/>
                <a:ea typeface="方正姚体"/>
              </a:rPr>
              <a:t>扩展</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标题 1">
            <a:extLst>
              <a:ext uri="{FF2B5EF4-FFF2-40B4-BE49-F238E27FC236}">
                <a16:creationId xmlns:a16="http://schemas.microsoft.com/office/drawing/2014/main" id="{65640B6A-2315-EAD9-06B1-6CC8D3C571F1}"/>
              </a:ext>
            </a:extLst>
          </p:cNvPr>
          <p:cNvSpPr>
            <a:spLocks noGrp="1"/>
          </p:cNvSpPr>
          <p:nvPr>
            <p:ph type="title"/>
          </p:nvPr>
        </p:nvSpPr>
        <p:spPr/>
        <p:txBody>
          <a:bodyPr/>
          <a:lstStyle/>
          <a:p>
            <a:pPr eaLnBrk="1" hangingPunct="1"/>
            <a:r>
              <a:rPr lang="zh-CN" altLang="en-US"/>
              <a:t>迭代器的类型特征</a:t>
            </a:r>
          </a:p>
        </p:txBody>
      </p:sp>
      <p:sp>
        <p:nvSpPr>
          <p:cNvPr id="3" name="内容占位符 2">
            <a:extLst>
              <a:ext uri="{FF2B5EF4-FFF2-40B4-BE49-F238E27FC236}">
                <a16:creationId xmlns:a16="http://schemas.microsoft.com/office/drawing/2014/main" id="{F6AF35A2-17C2-3688-7C91-A97F504846C9}"/>
              </a:ext>
            </a:extLst>
          </p:cNvPr>
          <p:cNvSpPr>
            <a:spLocks noGrp="1"/>
          </p:cNvSpPr>
          <p:nvPr>
            <p:ph idx="1"/>
          </p:nvPr>
        </p:nvSpPr>
        <p:spPr/>
        <p:txBody>
          <a:bodyPr>
            <a:normAutofit lnSpcReduction="10000"/>
          </a:bodyPr>
          <a:lstStyle/>
          <a:p>
            <a:pPr marL="365760" indent="-256032" eaLnBrk="1" fontAlgn="auto" hangingPunct="1">
              <a:lnSpc>
                <a:spcPct val="150000"/>
              </a:lnSpc>
              <a:spcAft>
                <a:spcPts val="0"/>
              </a:spcAft>
              <a:buClr>
                <a:schemeClr val="accent3"/>
              </a:buClr>
              <a:buFont typeface="Georgia"/>
              <a:buChar char="•"/>
              <a:defRPr/>
            </a:pPr>
            <a:r>
              <a:rPr lang="zh-CN" altLang="en-US" dirty="0"/>
              <a:t>若</a:t>
            </a:r>
            <a:r>
              <a:rPr lang="en-US" altLang="zh-CN" dirty="0"/>
              <a:t>T</a:t>
            </a:r>
            <a:r>
              <a:rPr lang="zh-CN" altLang="en-US" dirty="0"/>
              <a:t>为一迭代器类型，则可通过“</a:t>
            </a:r>
            <a:r>
              <a:rPr lang="en-US" altLang="zh-CN" dirty="0" err="1"/>
              <a:t>iterator_traits</a:t>
            </a:r>
            <a:r>
              <a:rPr lang="en-US" altLang="zh-CN" dirty="0"/>
              <a:t>&lt;T&gt;::</a:t>
            </a:r>
            <a:r>
              <a:rPr lang="zh-CN" altLang="en-US" dirty="0"/>
              <a:t>特征名”得到相关类型参数，迭代器有以下特征：</a:t>
            </a:r>
            <a:endParaRPr lang="en-US" altLang="zh-CN" dirty="0"/>
          </a:p>
          <a:p>
            <a:pPr marL="658368" lvl="1" indent="-246888" eaLnBrk="1" fontAlgn="auto" hangingPunct="1">
              <a:lnSpc>
                <a:spcPct val="150000"/>
              </a:lnSpc>
              <a:spcAft>
                <a:spcPts val="0"/>
              </a:spcAft>
              <a:buFont typeface="Georgia"/>
              <a:buChar char="▫"/>
              <a:defRPr/>
            </a:pPr>
            <a:r>
              <a:rPr lang="en-US" altLang="zh-CN" dirty="0" err="1"/>
              <a:t>difference_type</a:t>
            </a:r>
            <a:r>
              <a:rPr lang="zh-CN" altLang="en-US" dirty="0"/>
              <a:t>：表示两迭代器举例的类型</a:t>
            </a:r>
            <a:endParaRPr lang="en-US" altLang="zh-CN" dirty="0"/>
          </a:p>
          <a:p>
            <a:pPr marL="658368" lvl="1" indent="-246888" eaLnBrk="1" fontAlgn="auto" hangingPunct="1">
              <a:lnSpc>
                <a:spcPct val="150000"/>
              </a:lnSpc>
              <a:spcAft>
                <a:spcPts val="0"/>
              </a:spcAft>
              <a:buFont typeface="Georgia"/>
              <a:buChar char="▫"/>
              <a:defRPr/>
            </a:pPr>
            <a:r>
              <a:rPr lang="en-US" altLang="zh-CN" dirty="0" err="1"/>
              <a:t>value_type</a:t>
            </a:r>
            <a:r>
              <a:rPr lang="zh-CN" altLang="en-US" dirty="0"/>
              <a:t>：迭代器所指向数据的类型</a:t>
            </a:r>
            <a:endParaRPr lang="en-US" altLang="zh-CN" dirty="0"/>
          </a:p>
          <a:p>
            <a:pPr marL="658368" lvl="1" indent="-246888" eaLnBrk="1" fontAlgn="auto" hangingPunct="1">
              <a:lnSpc>
                <a:spcPct val="150000"/>
              </a:lnSpc>
              <a:spcAft>
                <a:spcPts val="0"/>
              </a:spcAft>
              <a:buFont typeface="Georgia"/>
              <a:buChar char="▫"/>
              <a:defRPr/>
            </a:pPr>
            <a:r>
              <a:rPr lang="en-US" altLang="zh-CN" dirty="0"/>
              <a:t>pointer</a:t>
            </a:r>
            <a:r>
              <a:rPr lang="zh-CN" altLang="en-US" dirty="0"/>
              <a:t>：迭代器所指向数据的指针类型</a:t>
            </a:r>
            <a:endParaRPr lang="en-US" altLang="zh-CN" dirty="0"/>
          </a:p>
          <a:p>
            <a:pPr marL="658368" lvl="1" indent="-246888" eaLnBrk="1" fontAlgn="auto" hangingPunct="1">
              <a:lnSpc>
                <a:spcPct val="150000"/>
              </a:lnSpc>
              <a:spcAft>
                <a:spcPts val="0"/>
              </a:spcAft>
              <a:buFont typeface="Georgia"/>
              <a:buChar char="▫"/>
              <a:defRPr/>
            </a:pPr>
            <a:r>
              <a:rPr lang="en-US" altLang="zh-CN" dirty="0"/>
              <a:t>reference</a:t>
            </a:r>
            <a:r>
              <a:rPr lang="zh-CN" altLang="en-US" dirty="0"/>
              <a:t>：迭代器所指向数据的引用类型</a:t>
            </a:r>
            <a:endParaRPr lang="en-US" altLang="zh-CN" dirty="0"/>
          </a:p>
          <a:p>
            <a:pPr marL="658368" lvl="1" indent="-246888" eaLnBrk="1" fontAlgn="auto" hangingPunct="1">
              <a:lnSpc>
                <a:spcPct val="150000"/>
              </a:lnSpc>
              <a:spcAft>
                <a:spcPts val="0"/>
              </a:spcAft>
              <a:buFont typeface="Georgia"/>
              <a:buChar char="▫"/>
              <a:defRPr/>
            </a:pPr>
            <a:r>
              <a:rPr lang="en-US" altLang="zh-CN" dirty="0" err="1"/>
              <a:t>iterator_category</a:t>
            </a:r>
            <a:r>
              <a:rPr lang="zh-CN" altLang="en-US" dirty="0"/>
              <a:t>：迭代器的分类标签</a:t>
            </a:r>
            <a:endParaRPr lang="en-US" altLang="zh-CN" dirty="0"/>
          </a:p>
        </p:txBody>
      </p:sp>
      <p:sp>
        <p:nvSpPr>
          <p:cNvPr id="113668" name="灯片编号占位符 3">
            <a:extLst>
              <a:ext uri="{FF2B5EF4-FFF2-40B4-BE49-F238E27FC236}">
                <a16:creationId xmlns:a16="http://schemas.microsoft.com/office/drawing/2014/main" id="{D582234E-C1B9-9342-1F8D-301E4ECB8A8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5274D976-E9FF-4914-9492-86F2B59580AD}"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95</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63DA9C4C-181A-A5F9-468F-8A53993175FD}"/>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10.9.2 STL</a:t>
            </a:r>
            <a:r>
              <a:rPr kumimoji="0" lang="zh-CN" altLang="en-US" sz="2800" dirty="0">
                <a:solidFill>
                  <a:prstClr val="white"/>
                </a:solidFill>
                <a:latin typeface="Trebuchet MS"/>
                <a:ea typeface="方正姚体"/>
              </a:rPr>
              <a:t>组件的类型特征与</a:t>
            </a:r>
            <a:r>
              <a:rPr kumimoji="0" lang="en-US" altLang="zh-CN" sz="2800" dirty="0">
                <a:solidFill>
                  <a:prstClr val="white"/>
                </a:solidFill>
                <a:latin typeface="Trebuchet MS"/>
                <a:ea typeface="方正姚体"/>
              </a:rPr>
              <a:t>STL</a:t>
            </a:r>
            <a:r>
              <a:rPr kumimoji="0" lang="zh-CN" altLang="en-US" sz="2800" dirty="0">
                <a:solidFill>
                  <a:prstClr val="white"/>
                </a:solidFill>
                <a:latin typeface="Trebuchet MS"/>
                <a:ea typeface="方正姚体"/>
              </a:rPr>
              <a:t>扩展</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A5D786-A667-22DA-B7EB-2EDDE9F97647}"/>
              </a:ext>
            </a:extLst>
          </p:cNvPr>
          <p:cNvSpPr>
            <a:spLocks noGrp="1"/>
          </p:cNvSpPr>
          <p:nvPr>
            <p:ph type="title"/>
          </p:nvPr>
        </p:nvSpPr>
        <p:spPr/>
        <p:txBody>
          <a:bodyPr>
            <a:normAutofit fontScale="90000"/>
          </a:bodyPr>
          <a:lstStyle/>
          <a:p>
            <a:pPr eaLnBrk="1" fontAlgn="auto" hangingPunct="1">
              <a:spcAft>
                <a:spcPts val="0"/>
              </a:spcAft>
              <a:defRPr/>
            </a:pPr>
            <a:r>
              <a:rPr lang="zh-CN" altLang="en-US" dirty="0"/>
              <a:t>例</a:t>
            </a:r>
            <a:r>
              <a:rPr lang="en-US" altLang="zh-CN" dirty="0"/>
              <a:t>10-25</a:t>
            </a:r>
            <a:r>
              <a:rPr lang="zh-CN" altLang="en-US" dirty="0"/>
              <a:t>自定义用来产生递增整数序列的迭代器</a:t>
            </a:r>
          </a:p>
        </p:txBody>
      </p:sp>
      <p:sp>
        <p:nvSpPr>
          <p:cNvPr id="3" name="内容占位符 2">
            <a:extLst>
              <a:ext uri="{FF2B5EF4-FFF2-40B4-BE49-F238E27FC236}">
                <a16:creationId xmlns:a16="http://schemas.microsoft.com/office/drawing/2014/main" id="{33E86BD4-BC08-66FA-82B3-4D7E3B62D4F4}"/>
              </a:ext>
            </a:extLst>
          </p:cNvPr>
          <p:cNvSpPr>
            <a:spLocks noGrp="1"/>
          </p:cNvSpPr>
          <p:nvPr>
            <p:ph idx="1"/>
          </p:nvPr>
        </p:nvSpPr>
        <p:spPr>
          <a:xfrm>
            <a:off x="457200" y="1670050"/>
            <a:ext cx="8478838" cy="5072063"/>
          </a:xfrm>
          <a:noFill/>
        </p:spPr>
        <p:txBody>
          <a:bodyPr>
            <a:normAutofit fontScale="47500" lnSpcReduction="20000"/>
          </a:bodyPr>
          <a:lstStyle/>
          <a:p>
            <a:pPr marL="365760" indent="-256032" eaLnBrk="1" fontAlgn="auto" hangingPunct="1">
              <a:spcAft>
                <a:spcPts val="0"/>
              </a:spcAft>
              <a:buClr>
                <a:schemeClr val="accent3"/>
              </a:buClr>
              <a:buFont typeface="Georgia"/>
              <a:buNone/>
              <a:defRPr/>
            </a:pPr>
            <a:r>
              <a:rPr lang="en-US" altLang="zh-CN" sz="3800" dirty="0">
                <a:latin typeface="Consolas" pitchFamily="49" charset="0"/>
              </a:rPr>
              <a:t>//10_25.cpp, </a:t>
            </a:r>
            <a:r>
              <a:rPr lang="zh-CN" altLang="en-US" sz="3800" dirty="0">
                <a:latin typeface="Consolas" pitchFamily="49" charset="0"/>
              </a:rPr>
              <a:t>头部分省略</a:t>
            </a:r>
            <a:endParaRPr lang="en-US" altLang="zh-CN" sz="3800" dirty="0">
              <a:latin typeface="Consolas" pitchFamily="49" charset="0"/>
            </a:endParaRP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template &lt;class T&gt;</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class </a:t>
            </a:r>
            <a:r>
              <a:rPr lang="en-US" altLang="zh-CN" sz="3800" dirty="0" err="1">
                <a:latin typeface="Consolas" pitchFamily="49" charset="0"/>
              </a:rPr>
              <a:t>IncrementIterator</a:t>
            </a:r>
            <a:endParaRPr lang="en-US" altLang="zh-CN" sz="3800" dirty="0">
              <a:latin typeface="Consolas" pitchFamily="49" charset="0"/>
            </a:endParaRP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 public </a:t>
            </a:r>
            <a:r>
              <a:rPr lang="en-US" altLang="zh-CN" sz="3800" dirty="0" err="1">
                <a:latin typeface="Consolas" pitchFamily="49" charset="0"/>
              </a:rPr>
              <a:t>iterator</a:t>
            </a:r>
            <a:r>
              <a:rPr lang="en-US" altLang="zh-CN" sz="3800" dirty="0">
                <a:latin typeface="Consolas" pitchFamily="49" charset="0"/>
              </a:rPr>
              <a:t>&lt;</a:t>
            </a:r>
            <a:r>
              <a:rPr lang="en-US" altLang="zh-CN" sz="3800" dirty="0" err="1">
                <a:latin typeface="Consolas" pitchFamily="49" charset="0"/>
              </a:rPr>
              <a:t>input_iterator_tag</a:t>
            </a:r>
            <a:r>
              <a:rPr lang="en-US" altLang="zh-CN" sz="3800" dirty="0">
                <a:latin typeface="Consolas" pitchFamily="49" charset="0"/>
              </a:rPr>
              <a:t>, T, </a:t>
            </a:r>
            <a:r>
              <a:rPr lang="en-US" altLang="zh-CN" sz="3800" dirty="0" err="1">
                <a:latin typeface="Consolas" pitchFamily="49" charset="0"/>
              </a:rPr>
              <a:t>ptrdiff_t</a:t>
            </a:r>
            <a:r>
              <a:rPr lang="en-US" altLang="zh-CN" sz="3800" dirty="0">
                <a:latin typeface="Consolas" pitchFamily="49" charset="0"/>
              </a:rPr>
              <a:t>, const T*, const T&amp;&gt; {</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private:</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T value;</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public:</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a:t>
            </a:r>
            <a:r>
              <a:rPr lang="en-US" altLang="zh-CN" sz="3800" dirty="0" err="1">
                <a:latin typeface="Consolas" pitchFamily="49" charset="0"/>
              </a:rPr>
              <a:t>typedef</a:t>
            </a:r>
            <a:r>
              <a:rPr lang="en-US" altLang="zh-CN" sz="3800" dirty="0">
                <a:latin typeface="Consolas" pitchFamily="49" charset="0"/>
              </a:rPr>
              <a:t> </a:t>
            </a:r>
            <a:r>
              <a:rPr lang="en-US" altLang="zh-CN" sz="3800" dirty="0" err="1">
                <a:latin typeface="Consolas" pitchFamily="49" charset="0"/>
              </a:rPr>
              <a:t>IncrementIterator</a:t>
            </a:r>
            <a:r>
              <a:rPr lang="en-US" altLang="zh-CN" sz="3800" dirty="0">
                <a:latin typeface="Consolas" pitchFamily="49" charset="0"/>
              </a:rPr>
              <a:t>&lt;T&gt; Self;</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a:t>
            </a:r>
            <a:r>
              <a:rPr lang="en-US" altLang="zh-CN" sz="3800" dirty="0" err="1">
                <a:latin typeface="Consolas" pitchFamily="49" charset="0"/>
              </a:rPr>
              <a:t>IncrementIterator</a:t>
            </a:r>
            <a:r>
              <a:rPr lang="en-US" altLang="zh-CN" sz="3800" dirty="0">
                <a:latin typeface="Consolas" pitchFamily="49" charset="0"/>
              </a:rPr>
              <a:t>(const T&amp; value = T()) : value(value) { }</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a:t>
            </a:r>
            <a:r>
              <a:rPr lang="en-US" altLang="zh-CN" sz="3800" dirty="0" err="1">
                <a:latin typeface="Consolas" pitchFamily="49" charset="0"/>
              </a:rPr>
              <a:t>bool</a:t>
            </a:r>
            <a:r>
              <a:rPr lang="en-US" altLang="zh-CN" sz="3800" dirty="0">
                <a:latin typeface="Consolas" pitchFamily="49" charset="0"/>
              </a:rPr>
              <a:t> operator == (const Self&amp; </a:t>
            </a:r>
            <a:r>
              <a:rPr lang="en-US" altLang="zh-CN" sz="3800" dirty="0" err="1">
                <a:latin typeface="Consolas" pitchFamily="49" charset="0"/>
              </a:rPr>
              <a:t>rhs</a:t>
            </a:r>
            <a:r>
              <a:rPr lang="en-US" altLang="zh-CN" sz="3800" dirty="0">
                <a:latin typeface="Consolas" pitchFamily="49" charset="0"/>
              </a:rPr>
              <a:t>) const { return value == </a:t>
            </a:r>
            <a:r>
              <a:rPr lang="en-US" altLang="zh-CN" sz="3800" dirty="0" err="1">
                <a:latin typeface="Consolas" pitchFamily="49" charset="0"/>
              </a:rPr>
              <a:t>rhs.value</a:t>
            </a:r>
            <a:r>
              <a:rPr lang="en-US" altLang="zh-CN" sz="38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a:t>
            </a:r>
            <a:r>
              <a:rPr lang="en-US" altLang="zh-CN" sz="3800" dirty="0" err="1">
                <a:latin typeface="Consolas" pitchFamily="49" charset="0"/>
              </a:rPr>
              <a:t>bool</a:t>
            </a:r>
            <a:r>
              <a:rPr lang="en-US" altLang="zh-CN" sz="3800" dirty="0">
                <a:latin typeface="Consolas" pitchFamily="49" charset="0"/>
              </a:rPr>
              <a:t> operator != (const Self&amp; </a:t>
            </a:r>
            <a:r>
              <a:rPr lang="en-US" altLang="zh-CN" sz="3800" dirty="0" err="1">
                <a:latin typeface="Consolas" pitchFamily="49" charset="0"/>
              </a:rPr>
              <a:t>rhs</a:t>
            </a:r>
            <a:r>
              <a:rPr lang="en-US" altLang="zh-CN" sz="3800" dirty="0">
                <a:latin typeface="Consolas" pitchFamily="49" charset="0"/>
              </a:rPr>
              <a:t>) const { return value != </a:t>
            </a:r>
            <a:r>
              <a:rPr lang="en-US" altLang="zh-CN" sz="3800" dirty="0" err="1">
                <a:latin typeface="Consolas" pitchFamily="49" charset="0"/>
              </a:rPr>
              <a:t>rhs.value</a:t>
            </a:r>
            <a:r>
              <a:rPr lang="en-US" altLang="zh-CN" sz="3800" dirty="0">
                <a:latin typeface="Consolas" pitchFamily="49" charset="0"/>
              </a:rPr>
              <a:t>; }</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Self&amp; operator ++ () { value++; return *this; } 	//</a:t>
            </a:r>
            <a:r>
              <a:rPr lang="zh-CN" altLang="en-US" sz="3800" dirty="0">
                <a:latin typeface="Consolas" pitchFamily="49" charset="0"/>
              </a:rPr>
              <a:t>前缀“</a:t>
            </a:r>
            <a:r>
              <a:rPr lang="en-US" altLang="zh-CN" sz="38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Self operator ++ (</a:t>
            </a:r>
            <a:r>
              <a:rPr lang="en-US" altLang="zh-CN" sz="3800" dirty="0" err="1">
                <a:latin typeface="Consolas" pitchFamily="49" charset="0"/>
              </a:rPr>
              <a:t>int</a:t>
            </a:r>
            <a:r>
              <a:rPr lang="en-US" altLang="zh-CN" sz="3800" dirty="0">
                <a:latin typeface="Consolas" pitchFamily="49" charset="0"/>
              </a:rPr>
              <a:t>) {	//</a:t>
            </a:r>
            <a:r>
              <a:rPr lang="zh-CN" altLang="en-US" sz="3800" dirty="0">
                <a:latin typeface="Consolas" pitchFamily="49" charset="0"/>
              </a:rPr>
              <a:t>后缀“</a:t>
            </a:r>
            <a:r>
              <a:rPr lang="en-US" altLang="zh-CN" sz="38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Self </a:t>
            </a:r>
            <a:r>
              <a:rPr lang="en-US" altLang="zh-CN" sz="3800" dirty="0" err="1">
                <a:latin typeface="Consolas" pitchFamily="49" charset="0"/>
              </a:rPr>
              <a:t>tmp</a:t>
            </a:r>
            <a:r>
              <a:rPr lang="en-US" altLang="zh-CN" sz="3800" dirty="0">
                <a:latin typeface="Consolas" pitchFamily="49" charset="0"/>
              </a:rPr>
              <a:t> = *this; value++;</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return </a:t>
            </a:r>
            <a:r>
              <a:rPr lang="en-US" altLang="zh-CN" sz="3800" dirty="0" err="1">
                <a:latin typeface="Consolas" pitchFamily="49" charset="0"/>
              </a:rPr>
              <a:t>tmp</a:t>
            </a:r>
            <a:r>
              <a:rPr lang="en-US" altLang="zh-CN" sz="3800" dirty="0">
                <a:latin typeface="Consolas" pitchFamily="49" charset="0"/>
              </a:rPr>
              <a:t>;</a:t>
            </a:r>
          </a:p>
          <a:p>
            <a:pPr marL="365760" indent="-256032" eaLnBrk="1" fontAlgn="auto" hangingPunct="1">
              <a:spcAft>
                <a:spcPts val="0"/>
              </a:spcAft>
              <a:buClr>
                <a:schemeClr val="accent3"/>
              </a:buClr>
              <a:buFont typeface="Georgia"/>
              <a:buNone/>
              <a:defRPr/>
            </a:pPr>
            <a:r>
              <a:rPr lang="en-US" altLang="zh-CN" sz="3800" dirty="0">
                <a:latin typeface="Consolas" pitchFamily="49" charset="0"/>
              </a:rPr>
              <a:t>	}</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114692" name="灯片编号占位符 3">
            <a:extLst>
              <a:ext uri="{FF2B5EF4-FFF2-40B4-BE49-F238E27FC236}">
                <a16:creationId xmlns:a16="http://schemas.microsoft.com/office/drawing/2014/main" id="{14185885-45BF-11B2-4E2A-68670B00E1D8}"/>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4A545FDA-9694-4814-971D-FA9A2CAC9C5E}"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96</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BF92DE5F-B943-E4BE-62CF-B139C5AD0B9D}"/>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10.9.2 STL</a:t>
            </a:r>
            <a:r>
              <a:rPr kumimoji="0" lang="zh-CN" altLang="en-US" sz="2800" dirty="0">
                <a:solidFill>
                  <a:prstClr val="white"/>
                </a:solidFill>
                <a:latin typeface="Trebuchet MS"/>
                <a:ea typeface="方正姚体"/>
              </a:rPr>
              <a:t>组件的类型特征与</a:t>
            </a:r>
            <a:r>
              <a:rPr kumimoji="0" lang="en-US" altLang="zh-CN" sz="2800" dirty="0">
                <a:solidFill>
                  <a:prstClr val="white"/>
                </a:solidFill>
                <a:latin typeface="Trebuchet MS"/>
                <a:ea typeface="方正姚体"/>
              </a:rPr>
              <a:t>STL</a:t>
            </a:r>
            <a:r>
              <a:rPr kumimoji="0" lang="zh-CN" altLang="en-US" sz="2800" dirty="0">
                <a:solidFill>
                  <a:prstClr val="white"/>
                </a:solidFill>
                <a:latin typeface="Trebuchet MS"/>
                <a:ea typeface="方正姚体"/>
              </a:rPr>
              <a:t>扩展</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232E5DA-19C4-02CC-EA23-C391E62FDEC4}"/>
              </a:ext>
            </a:extLst>
          </p:cNvPr>
          <p:cNvSpPr>
            <a:spLocks noGrp="1"/>
          </p:cNvSpPr>
          <p:nvPr>
            <p:ph idx="1"/>
          </p:nvPr>
        </p:nvSpPr>
        <p:spPr>
          <a:xfrm>
            <a:off x="457200" y="500063"/>
            <a:ext cx="8229600" cy="6073775"/>
          </a:xfrm>
          <a:noFill/>
        </p:spPr>
        <p:txBody>
          <a:bodyPr>
            <a:normAutofit fontScale="77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const T &amp; operator * () const { return value;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const T * operator -&gt; () const { return &amp;value; }</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r>
              <a:rPr lang="en-US" altLang="zh-CN" dirty="0" err="1">
                <a:latin typeface="Consolas" pitchFamily="49" charset="0"/>
              </a:rPr>
              <a:t>int</a:t>
            </a:r>
            <a:r>
              <a:rPr lang="en-US" altLang="zh-CN" dirty="0">
                <a:latin typeface="Consolas" pitchFamily="49" charset="0"/>
              </a:rPr>
              <a:t> main()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将</a:t>
            </a:r>
            <a:r>
              <a:rPr lang="en-US" altLang="zh-CN" dirty="0">
                <a:latin typeface="Consolas" pitchFamily="49" charset="0"/>
              </a:rPr>
              <a:t>[0, 10)</a:t>
            </a:r>
            <a:r>
              <a:rPr lang="zh-CN" altLang="en-US" dirty="0">
                <a:latin typeface="Consolas" pitchFamily="49" charset="0"/>
              </a:rPr>
              <a:t>范围内的整数输出</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copy(</a:t>
            </a:r>
            <a:r>
              <a:rPr lang="en-US" altLang="zh-CN" dirty="0" err="1">
                <a:latin typeface="Consolas" pitchFamily="49" charset="0"/>
              </a:rPr>
              <a:t>IncrementIterator</a:t>
            </a:r>
            <a:r>
              <a:rPr lang="en-US" altLang="zh-CN" dirty="0">
                <a:latin typeface="Consolas" pitchFamily="49" charset="0"/>
              </a:rPr>
              <a:t>&lt;int&gt;(), </a:t>
            </a:r>
            <a:r>
              <a:rPr lang="en-US" altLang="zh-CN" dirty="0" err="1">
                <a:latin typeface="Consolas" pitchFamily="49" charset="0"/>
              </a:rPr>
              <a:t>IncrementIterator</a:t>
            </a:r>
            <a:r>
              <a:rPr lang="en-US" altLang="zh-CN" dirty="0">
                <a:latin typeface="Consolas" pitchFamily="49" charset="0"/>
              </a:rPr>
              <a:t>&lt;int&gt;(10), </a:t>
            </a:r>
            <a:r>
              <a:rPr lang="en-US" altLang="zh-CN" dirty="0" err="1">
                <a:latin typeface="Consolas" pitchFamily="49" charset="0"/>
              </a:rPr>
              <a:t>ostream_iterator</a:t>
            </a:r>
            <a:r>
              <a:rPr lang="en-US" altLang="zh-CN" dirty="0">
                <a:latin typeface="Consolas" pitchFamily="49" charset="0"/>
              </a:rPr>
              <a:t>&lt;int&gt;(cout, " "));</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endl;	</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将下面数组中的数分别加上</a:t>
            </a:r>
            <a:r>
              <a:rPr lang="en-US" altLang="zh-CN" dirty="0">
                <a:latin typeface="Consolas" pitchFamily="49" charset="0"/>
              </a:rPr>
              <a:t>0</a:t>
            </a:r>
            <a:r>
              <a:rPr lang="zh-CN" altLang="en-US" dirty="0">
                <a:latin typeface="Consolas" pitchFamily="49" charset="0"/>
              </a:rPr>
              <a:t>、</a:t>
            </a:r>
            <a:r>
              <a:rPr lang="en-US" altLang="zh-CN" dirty="0">
                <a:latin typeface="Consolas" pitchFamily="49" charset="0"/>
              </a:rPr>
              <a:t>1</a:t>
            </a:r>
            <a:r>
              <a:rPr lang="zh-CN" altLang="en-US" dirty="0">
                <a:latin typeface="Consolas" pitchFamily="49" charset="0"/>
              </a:rPr>
              <a:t>、</a:t>
            </a:r>
            <a:r>
              <a:rPr lang="en-US" altLang="zh-CN" dirty="0">
                <a:latin typeface="Consolas" pitchFamily="49" charset="0"/>
              </a:rPr>
              <a:t>2</a:t>
            </a:r>
            <a:r>
              <a:rPr lang="zh-CN" altLang="en-US" dirty="0">
                <a:latin typeface="Consolas" pitchFamily="49" charset="0"/>
              </a:rPr>
              <a:t>、</a:t>
            </a:r>
            <a:r>
              <a:rPr lang="en-US" altLang="zh-CN" dirty="0">
                <a:latin typeface="Consolas" pitchFamily="49" charset="0"/>
              </a:rPr>
              <a:t>3</a:t>
            </a:r>
            <a:r>
              <a:rPr lang="zh-CN" altLang="en-US" dirty="0">
                <a:latin typeface="Consolas" pitchFamily="49" charset="0"/>
              </a:rPr>
              <a:t>、</a:t>
            </a:r>
            <a:r>
              <a:rPr lang="en-US" altLang="zh-CN" dirty="0">
                <a:latin typeface="Consolas" pitchFamily="49" charset="0"/>
              </a:rPr>
              <a:t>……</a:t>
            </a:r>
            <a:r>
              <a:rPr lang="zh-CN" altLang="en-US" dirty="0">
                <a:latin typeface="Consolas" pitchFamily="49" charset="0"/>
              </a:rPr>
              <a:t>，然后输出</a:t>
            </a:r>
          </a:p>
          <a:p>
            <a:pPr marL="365760" indent="-256032" eaLnBrk="1" fontAlgn="auto" hangingPunct="1">
              <a:spcAft>
                <a:spcPts val="0"/>
              </a:spcAft>
              <a:buClr>
                <a:schemeClr val="accent3"/>
              </a:buClr>
              <a:buFont typeface="Georgia"/>
              <a:buNone/>
              <a:defRPr/>
            </a:pPr>
            <a:r>
              <a:rPr lang="zh-CN" altLang="en-US" dirty="0">
                <a:latin typeface="Consolas" pitchFamily="49" charset="0"/>
              </a:rPr>
              <a:t>	</a:t>
            </a:r>
            <a:r>
              <a:rPr lang="en-US" altLang="zh-CN" dirty="0" err="1">
                <a:latin typeface="Consolas" pitchFamily="49" charset="0"/>
              </a:rPr>
              <a:t>int</a:t>
            </a:r>
            <a:r>
              <a:rPr lang="en-US" altLang="zh-CN" dirty="0">
                <a:latin typeface="Consolas" pitchFamily="49" charset="0"/>
              </a:rPr>
              <a:t> s[] = { 5, 8, 7, 4, 2, 6, 10, 3 };</a:t>
            </a:r>
          </a:p>
          <a:p>
            <a:pPr marL="365760" indent="-256032" eaLnBrk="1" fontAlgn="auto" hangingPunct="1">
              <a:spcAft>
                <a:spcPts val="0"/>
              </a:spcAft>
              <a:buClr>
                <a:schemeClr val="accent3"/>
              </a:buClr>
              <a:buFont typeface="Georgia"/>
              <a:buNone/>
              <a:defRPr/>
            </a:pPr>
            <a:r>
              <a:rPr lang="en-US" altLang="zh-CN" dirty="0">
                <a:latin typeface="Consolas" pitchFamily="49" charset="0"/>
              </a:rPr>
              <a:t>	transform(s, s + </a:t>
            </a:r>
            <a:r>
              <a:rPr lang="en-US" altLang="zh-CN" dirty="0" err="1">
                <a:latin typeface="Consolas" pitchFamily="49" charset="0"/>
              </a:rPr>
              <a:t>sizeof</a:t>
            </a:r>
            <a:r>
              <a:rPr lang="en-US" altLang="zh-CN" dirty="0">
                <a:latin typeface="Consolas" pitchFamily="49" charset="0"/>
              </a:rPr>
              <a:t>(s) / </a:t>
            </a:r>
            <a:r>
              <a:rPr lang="en-US" altLang="zh-CN" dirty="0" err="1">
                <a:latin typeface="Consolas" pitchFamily="49" charset="0"/>
              </a:rPr>
              <a:t>sizeof</a:t>
            </a:r>
            <a:r>
              <a:rPr lang="en-US" altLang="zh-CN" dirty="0">
                <a:latin typeface="Consolas" pitchFamily="49" charset="0"/>
              </a:rPr>
              <a:t>(</a:t>
            </a:r>
            <a:r>
              <a:rPr lang="en-US" altLang="zh-CN" dirty="0" err="1">
                <a:latin typeface="Consolas" pitchFamily="49" charset="0"/>
              </a:rPr>
              <a:t>int</a:t>
            </a:r>
            <a:r>
              <a:rPr lang="en-US" altLang="zh-CN" dirty="0">
                <a:latin typeface="Consolas" pitchFamily="49" charset="0"/>
              </a:rPr>
              <a:t>), </a:t>
            </a:r>
            <a:r>
              <a:rPr lang="en-US" altLang="zh-CN" dirty="0" err="1">
                <a:latin typeface="Consolas" pitchFamily="49" charset="0"/>
              </a:rPr>
              <a:t>IncrementIterator</a:t>
            </a:r>
            <a:r>
              <a:rPr lang="en-US" altLang="zh-CN" dirty="0">
                <a:latin typeface="Consolas" pitchFamily="49" charset="0"/>
              </a:rPr>
              <a:t>&lt;</a:t>
            </a:r>
            <a:r>
              <a:rPr lang="en-US" altLang="zh-CN" dirty="0" err="1">
                <a:latin typeface="Consolas" pitchFamily="49" charset="0"/>
              </a:rPr>
              <a:t>int</a:t>
            </a:r>
            <a:r>
              <a:rPr lang="en-US" altLang="zh-CN" dirty="0">
                <a:latin typeface="Consolas" pitchFamily="49" charset="0"/>
              </a:rPr>
              <a: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			</a:t>
            </a:r>
            <a:r>
              <a:rPr lang="en-US" altLang="zh-CN" dirty="0" err="1">
                <a:latin typeface="Consolas" pitchFamily="49" charset="0"/>
              </a:rPr>
              <a:t>ostream_iterator</a:t>
            </a:r>
            <a:r>
              <a:rPr lang="en-US" altLang="zh-CN" dirty="0">
                <a:latin typeface="Consolas" pitchFamily="49" charset="0"/>
              </a:rPr>
              <a:t>&lt;int&gt;(cout, " "), plus&lt;int&gt;());</a:t>
            </a:r>
          </a:p>
          <a:p>
            <a:pPr marL="365760" indent="-256032" eaLnBrk="1" fontAlgn="auto" hangingPunct="1">
              <a:spcAft>
                <a:spcPts val="0"/>
              </a:spcAft>
              <a:buClr>
                <a:schemeClr val="accent3"/>
              </a:buClr>
              <a:buFont typeface="Georgia"/>
              <a:buNone/>
              <a:defRPr/>
            </a:pPr>
            <a:r>
              <a:rPr lang="en-US" altLang="zh-CN" dirty="0">
                <a:latin typeface="Consolas" pitchFamily="49" charset="0"/>
              </a:rPr>
              <a:t>	cout &lt;&lt; endl;</a:t>
            </a:r>
          </a:p>
          <a:p>
            <a:pPr marL="365760" indent="-256032" eaLnBrk="1" fontAlgn="auto" hangingPunct="1">
              <a:spcAft>
                <a:spcPts val="0"/>
              </a:spcAft>
              <a:buClr>
                <a:schemeClr val="accent3"/>
              </a:buClr>
              <a:buFont typeface="Georgia"/>
              <a:buNone/>
              <a:defRPr/>
            </a:pPr>
            <a:r>
              <a:rPr lang="en-US" altLang="zh-CN" dirty="0">
                <a:latin typeface="Consolas" pitchFamily="49" charset="0"/>
              </a:rPr>
              <a:t>	return 0;</a:t>
            </a:r>
          </a:p>
          <a:p>
            <a:pPr marL="365760" indent="-256032" eaLnBrk="1" fontAlgn="auto" hangingPunct="1">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115715" name="灯片编号占位符 3">
            <a:extLst>
              <a:ext uri="{FF2B5EF4-FFF2-40B4-BE49-F238E27FC236}">
                <a16:creationId xmlns:a16="http://schemas.microsoft.com/office/drawing/2014/main" id="{E5908BE8-1784-CCC9-9345-C7D34885716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2809F0C0-CB3F-42A7-805C-1C13A14D7F5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97</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2" name="标题 1">
            <a:extLst>
              <a:ext uri="{FF2B5EF4-FFF2-40B4-BE49-F238E27FC236}">
                <a16:creationId xmlns:a16="http://schemas.microsoft.com/office/drawing/2014/main" id="{907E2FD5-BF12-E189-DB32-A70C6688742B}"/>
              </a:ext>
            </a:extLst>
          </p:cNvPr>
          <p:cNvSpPr>
            <a:spLocks noGrp="1"/>
          </p:cNvSpPr>
          <p:nvPr>
            <p:ph type="title"/>
          </p:nvPr>
        </p:nvSpPr>
        <p:spPr>
          <a:xfrm>
            <a:off x="5886450" y="5505450"/>
            <a:ext cx="2828925" cy="1066800"/>
          </a:xfrm>
          <a:solidFill>
            <a:schemeClr val="bg1"/>
          </a:solidFill>
        </p:spPr>
        <p:txBody>
          <a:bodyPr>
            <a:normAutofit fontScale="90000"/>
          </a:bodyPr>
          <a:lstStyle/>
          <a:p>
            <a:pPr eaLnBrk="1" fontAlgn="auto" hangingPunct="1">
              <a:spcAft>
                <a:spcPts val="0"/>
              </a:spcAft>
              <a:defRPr/>
            </a:pPr>
            <a:r>
              <a:rPr lang="zh-CN" altLang="en-US" dirty="0"/>
              <a:t>例</a:t>
            </a:r>
            <a:r>
              <a:rPr lang="en-US" altLang="zh-CN" dirty="0"/>
              <a:t>10-25</a:t>
            </a:r>
            <a:r>
              <a:rPr lang="zh-CN" altLang="en-US" dirty="0"/>
              <a:t>（续）</a:t>
            </a:r>
          </a:p>
        </p:txBody>
      </p:sp>
      <p:sp>
        <p:nvSpPr>
          <p:cNvPr id="5" name="标题 4">
            <a:extLst>
              <a:ext uri="{FF2B5EF4-FFF2-40B4-BE49-F238E27FC236}">
                <a16:creationId xmlns:a16="http://schemas.microsoft.com/office/drawing/2014/main" id="{005CEF6A-4757-1277-40BD-2212C82503F6}"/>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10.9.2 STL</a:t>
            </a:r>
            <a:r>
              <a:rPr kumimoji="0" lang="zh-CN" altLang="en-US" sz="2800" dirty="0">
                <a:solidFill>
                  <a:prstClr val="white"/>
                </a:solidFill>
                <a:latin typeface="Trebuchet MS"/>
                <a:ea typeface="方正姚体"/>
              </a:rPr>
              <a:t>组件的类型特征与</a:t>
            </a:r>
            <a:r>
              <a:rPr kumimoji="0" lang="en-US" altLang="zh-CN" sz="2800" dirty="0">
                <a:solidFill>
                  <a:prstClr val="white"/>
                </a:solidFill>
                <a:latin typeface="Trebuchet MS"/>
                <a:ea typeface="方正姚体"/>
              </a:rPr>
              <a:t>STL</a:t>
            </a:r>
            <a:r>
              <a:rPr kumimoji="0" lang="zh-CN" altLang="en-US" sz="2800" dirty="0">
                <a:solidFill>
                  <a:prstClr val="white"/>
                </a:solidFill>
                <a:latin typeface="Trebuchet MS"/>
                <a:ea typeface="方正姚体"/>
              </a:rPr>
              <a:t>扩展</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标题 1">
            <a:extLst>
              <a:ext uri="{FF2B5EF4-FFF2-40B4-BE49-F238E27FC236}">
                <a16:creationId xmlns:a16="http://schemas.microsoft.com/office/drawing/2014/main" id="{3C1281C5-09E7-634C-3FFA-44DC9B828CD5}"/>
              </a:ext>
            </a:extLst>
          </p:cNvPr>
          <p:cNvSpPr>
            <a:spLocks noGrp="1"/>
          </p:cNvSpPr>
          <p:nvPr>
            <p:ph type="title"/>
          </p:nvPr>
        </p:nvSpPr>
        <p:spPr/>
        <p:txBody>
          <a:bodyPr/>
          <a:lstStyle/>
          <a:p>
            <a:pPr eaLnBrk="1" hangingPunct="1"/>
            <a:r>
              <a:rPr lang="zh-CN" altLang="en-US"/>
              <a:t>例</a:t>
            </a:r>
            <a:r>
              <a:rPr lang="en-US" altLang="zh-CN"/>
              <a:t>10-26 </a:t>
            </a:r>
            <a:r>
              <a:rPr lang="zh-CN" altLang="en-US"/>
              <a:t>利用类型特征实现算法：</a:t>
            </a:r>
          </a:p>
        </p:txBody>
      </p:sp>
      <p:sp>
        <p:nvSpPr>
          <p:cNvPr id="3" name="内容占位符 2">
            <a:extLst>
              <a:ext uri="{FF2B5EF4-FFF2-40B4-BE49-F238E27FC236}">
                <a16:creationId xmlns:a16="http://schemas.microsoft.com/office/drawing/2014/main" id="{1E575838-868C-23A6-D615-4BBD60D5BEFD}"/>
              </a:ext>
            </a:extLst>
          </p:cNvPr>
          <p:cNvSpPr>
            <a:spLocks noGrp="1"/>
          </p:cNvSpPr>
          <p:nvPr>
            <p:ph idx="1"/>
          </p:nvPr>
        </p:nvSpPr>
        <p:spPr>
          <a:xfrm>
            <a:off x="285750" y="1785938"/>
            <a:ext cx="8643938" cy="4787900"/>
          </a:xfrm>
          <a:noFill/>
        </p:spPr>
        <p:txBody>
          <a:bodyPr>
            <a:normAutofit fontScale="77500" lnSpcReduction="20000"/>
          </a:bodyPr>
          <a:lstStyle/>
          <a:p>
            <a:pPr marL="365760" indent="-256032" eaLnBrk="1" fontAlgn="auto" hangingPunct="1">
              <a:spcAft>
                <a:spcPts val="0"/>
              </a:spcAft>
              <a:buClr>
                <a:schemeClr val="accent3"/>
              </a:buClr>
              <a:buFont typeface="Georgia"/>
              <a:buNone/>
              <a:defRPr/>
            </a:pPr>
            <a:r>
              <a:rPr lang="en-US" altLang="zh-CN" dirty="0">
                <a:latin typeface="Consolas" pitchFamily="49" charset="0"/>
              </a:rPr>
              <a:t>//</a:t>
            </a:r>
            <a:r>
              <a:rPr lang="zh-CN" altLang="en-US" dirty="0">
                <a:latin typeface="Consolas" pitchFamily="49" charset="0"/>
              </a:rPr>
              <a:t>将来自输入迭代器</a:t>
            </a:r>
            <a:r>
              <a:rPr lang="en-US" altLang="zh-CN" dirty="0">
                <a:latin typeface="Consolas" pitchFamily="49" charset="0"/>
              </a:rPr>
              <a:t>p</a:t>
            </a:r>
            <a:r>
              <a:rPr lang="zh-CN" altLang="en-US" dirty="0">
                <a:latin typeface="Consolas" pitchFamily="49" charset="0"/>
              </a:rPr>
              <a:t>的</a:t>
            </a:r>
            <a:r>
              <a:rPr lang="en-US" altLang="zh-CN" dirty="0">
                <a:latin typeface="Consolas" pitchFamily="49" charset="0"/>
              </a:rPr>
              <a:t>n</a:t>
            </a:r>
            <a:r>
              <a:rPr lang="zh-CN" altLang="en-US" dirty="0">
                <a:latin typeface="Consolas" pitchFamily="49" charset="0"/>
              </a:rPr>
              <a:t>个数值排序，将结果通过输出</a:t>
            </a:r>
            <a:r>
              <a:rPr lang="en-US" altLang="zh-CN" dirty="0">
                <a:latin typeface="Consolas" pitchFamily="49" charset="0"/>
              </a:rPr>
              <a:t>result</a:t>
            </a:r>
            <a:r>
              <a:rPr lang="zh-CN" altLang="en-US" dirty="0">
                <a:latin typeface="Consolas" pitchFamily="49" charset="0"/>
              </a:rPr>
              <a:t>输出</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template &lt;class InputIterator, class OutputIterator&gt;</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void </a:t>
            </a:r>
            <a:r>
              <a:rPr lang="en-US" altLang="zh-CN" dirty="0" err="1">
                <a:latin typeface="Consolas" pitchFamily="49" charset="0"/>
              </a:rPr>
              <a:t>mySort</a:t>
            </a:r>
            <a:r>
              <a:rPr lang="en-US" altLang="zh-CN" dirty="0">
                <a:latin typeface="Consolas" pitchFamily="49" charset="0"/>
              </a:rPr>
              <a:t>(InputIterator first, InputIterator last,   		OutputIterator result) {</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通过输入迭代器</a:t>
            </a:r>
            <a:r>
              <a:rPr lang="en-US" altLang="zh-CN" dirty="0">
                <a:latin typeface="Consolas" pitchFamily="49" charset="0"/>
              </a:rPr>
              <a:t>p</a:t>
            </a:r>
            <a:r>
              <a:rPr lang="zh-CN" altLang="en-US" dirty="0">
                <a:latin typeface="Consolas" pitchFamily="49" charset="0"/>
              </a:rPr>
              <a:t>将输入数据存入向量容器</a:t>
            </a:r>
            <a:r>
              <a:rPr lang="en-US" altLang="zh-CN" dirty="0">
                <a:latin typeface="Consolas" pitchFamily="49" charset="0"/>
              </a:rPr>
              <a:t>s</a:t>
            </a:r>
            <a:r>
              <a:rPr lang="zh-CN" altLang="en-US" dirty="0">
                <a:latin typeface="Consolas" pitchFamily="49" charset="0"/>
              </a:rPr>
              <a:t>中</a:t>
            </a:r>
          </a:p>
          <a:p>
            <a:pPr marL="365760" indent="-256032" eaLnBrk="1" fontAlgn="auto" hangingPunct="1">
              <a:lnSpc>
                <a:spcPct val="120000"/>
              </a:lnSpc>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vector&lt;</a:t>
            </a:r>
            <a:r>
              <a:rPr lang="en-US" altLang="zh-CN" dirty="0" err="1">
                <a:latin typeface="Consolas" pitchFamily="49" charset="0"/>
              </a:rPr>
              <a:t>typename</a:t>
            </a:r>
            <a:r>
              <a:rPr lang="en-US" altLang="zh-CN" dirty="0">
                <a:latin typeface="Consolas" pitchFamily="49" charset="0"/>
              </a:rPr>
              <a:t> </a:t>
            </a:r>
            <a:r>
              <a:rPr lang="en-US" altLang="zh-CN" dirty="0" err="1">
                <a:latin typeface="Consolas" pitchFamily="49" charset="0"/>
              </a:rPr>
              <a:t>iterator_traits</a:t>
            </a:r>
            <a:r>
              <a:rPr lang="en-US" altLang="zh-CN" dirty="0">
                <a:latin typeface="Consolas" pitchFamily="49" charset="0"/>
              </a:rPr>
              <a:t>&lt;InputIterator&gt;::</a:t>
            </a:r>
            <a:r>
              <a:rPr lang="en-US" altLang="zh-CN" dirty="0" err="1">
                <a:latin typeface="Consolas" pitchFamily="49" charset="0"/>
              </a:rPr>
              <a:t>value_type</a:t>
            </a:r>
            <a:r>
              <a:rPr lang="en-US" altLang="zh-CN" dirty="0">
                <a:latin typeface="Consolas" pitchFamily="49" charset="0"/>
              </a:rPr>
              <a:t>&gt; 		    s(first, last);</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对</a:t>
            </a:r>
            <a:r>
              <a:rPr lang="en-US" altLang="zh-CN" dirty="0">
                <a:latin typeface="Consolas" pitchFamily="49" charset="0"/>
              </a:rPr>
              <a:t>s</a:t>
            </a:r>
            <a:r>
              <a:rPr lang="zh-CN" altLang="en-US" dirty="0">
                <a:latin typeface="Consolas" pitchFamily="49" charset="0"/>
              </a:rPr>
              <a:t>进行排序，</a:t>
            </a:r>
            <a:r>
              <a:rPr lang="en-US" altLang="zh-CN" dirty="0">
                <a:latin typeface="Consolas" pitchFamily="49" charset="0"/>
              </a:rPr>
              <a:t>sort</a:t>
            </a:r>
            <a:r>
              <a:rPr lang="zh-CN" altLang="en-US" dirty="0">
                <a:latin typeface="Consolas" pitchFamily="49" charset="0"/>
              </a:rPr>
              <a:t>函数的参数必须是随机访问迭代器</a:t>
            </a:r>
          </a:p>
          <a:p>
            <a:pPr marL="365760" indent="-256032" eaLnBrk="1" fontAlgn="auto" hangingPunct="1">
              <a:lnSpc>
                <a:spcPct val="120000"/>
              </a:lnSpc>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sort(</a:t>
            </a:r>
            <a:r>
              <a:rPr lang="en-US" altLang="zh-CN" dirty="0" err="1">
                <a:latin typeface="Consolas" pitchFamily="49" charset="0"/>
              </a:rPr>
              <a:t>s.begin</a:t>
            </a:r>
            <a:r>
              <a:rPr lang="en-US" altLang="zh-CN" dirty="0">
                <a:latin typeface="Consolas" pitchFamily="49" charset="0"/>
              </a:rPr>
              <a:t>(), </a:t>
            </a:r>
            <a:r>
              <a:rPr lang="en-US" altLang="zh-CN" dirty="0" err="1">
                <a:latin typeface="Consolas" pitchFamily="49" charset="0"/>
              </a:rPr>
              <a:t>s.end</a:t>
            </a:r>
            <a:r>
              <a:rPr lang="en-US" altLang="zh-CN" dirty="0">
                <a:latin typeface="Consolas" pitchFamily="49" charset="0"/>
              </a:rPr>
              <a:t>());</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	//</a:t>
            </a:r>
            <a:r>
              <a:rPr lang="zh-CN" altLang="en-US" dirty="0">
                <a:latin typeface="Consolas" pitchFamily="49" charset="0"/>
              </a:rPr>
              <a:t>将</a:t>
            </a:r>
            <a:r>
              <a:rPr lang="en-US" altLang="zh-CN" dirty="0">
                <a:latin typeface="Consolas" pitchFamily="49" charset="0"/>
              </a:rPr>
              <a:t>s</a:t>
            </a:r>
            <a:r>
              <a:rPr lang="zh-CN" altLang="en-US" dirty="0">
                <a:latin typeface="Consolas" pitchFamily="49" charset="0"/>
              </a:rPr>
              <a:t>序列通过输出迭代器输出</a:t>
            </a:r>
          </a:p>
          <a:p>
            <a:pPr marL="365760" indent="-256032" eaLnBrk="1" fontAlgn="auto" hangingPunct="1">
              <a:lnSpc>
                <a:spcPct val="120000"/>
              </a:lnSpc>
              <a:spcAft>
                <a:spcPts val="0"/>
              </a:spcAft>
              <a:buClr>
                <a:schemeClr val="accent3"/>
              </a:buClr>
              <a:buFont typeface="Georgia"/>
              <a:buNone/>
              <a:defRPr/>
            </a:pPr>
            <a:r>
              <a:rPr lang="zh-CN" altLang="en-US" dirty="0">
                <a:latin typeface="Consolas" pitchFamily="49" charset="0"/>
              </a:rPr>
              <a:t>	</a:t>
            </a:r>
            <a:r>
              <a:rPr lang="en-US" altLang="zh-CN" dirty="0">
                <a:latin typeface="Consolas" pitchFamily="49" charset="0"/>
              </a:rPr>
              <a:t>copy(</a:t>
            </a:r>
            <a:r>
              <a:rPr lang="en-US" altLang="zh-CN" dirty="0" err="1">
                <a:latin typeface="Consolas" pitchFamily="49" charset="0"/>
              </a:rPr>
              <a:t>s.begin</a:t>
            </a:r>
            <a:r>
              <a:rPr lang="en-US" altLang="zh-CN" dirty="0">
                <a:latin typeface="Consolas" pitchFamily="49" charset="0"/>
              </a:rPr>
              <a:t>(), </a:t>
            </a:r>
            <a:r>
              <a:rPr lang="en-US" altLang="zh-CN" dirty="0" err="1">
                <a:latin typeface="Consolas" pitchFamily="49" charset="0"/>
              </a:rPr>
              <a:t>s.end</a:t>
            </a:r>
            <a:r>
              <a:rPr lang="en-US" altLang="zh-CN" dirty="0">
                <a:latin typeface="Consolas" pitchFamily="49" charset="0"/>
              </a:rPr>
              <a:t>(), result);</a:t>
            </a:r>
          </a:p>
          <a:p>
            <a:pPr marL="365760" indent="-256032" eaLnBrk="1" fontAlgn="auto" hangingPunct="1">
              <a:lnSpc>
                <a:spcPct val="120000"/>
              </a:lnSpc>
              <a:spcAft>
                <a:spcPts val="0"/>
              </a:spcAft>
              <a:buClr>
                <a:schemeClr val="accent3"/>
              </a:buClr>
              <a:buFont typeface="Georgia"/>
              <a:buNone/>
              <a:defRPr/>
            </a:pPr>
            <a:r>
              <a:rPr lang="en-US" altLang="zh-CN" dirty="0">
                <a:latin typeface="Consolas" pitchFamily="49" charset="0"/>
              </a:rPr>
              <a:t>}</a:t>
            </a:r>
          </a:p>
          <a:p>
            <a:pPr marL="365760" indent="-256032" eaLnBrk="1" fontAlgn="auto" hangingPunct="1">
              <a:spcAft>
                <a:spcPts val="0"/>
              </a:spcAft>
              <a:buClr>
                <a:schemeClr val="accent3"/>
              </a:buClr>
              <a:buFont typeface="Georgia"/>
              <a:buNone/>
              <a:defRPr/>
            </a:pPr>
            <a:endParaRPr lang="zh-CN" altLang="en-US" dirty="0">
              <a:latin typeface="Consolas" pitchFamily="49" charset="0"/>
            </a:endParaRPr>
          </a:p>
        </p:txBody>
      </p:sp>
      <p:sp>
        <p:nvSpPr>
          <p:cNvPr id="116740" name="灯片编号占位符 3">
            <a:extLst>
              <a:ext uri="{FF2B5EF4-FFF2-40B4-BE49-F238E27FC236}">
                <a16:creationId xmlns:a16="http://schemas.microsoft.com/office/drawing/2014/main" id="{366DE5E1-1265-C0D7-B931-1D7E60FC6EE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FEBF0A00-6305-4694-9E46-AD1D357EF118}"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98</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ABDCBFBF-1133-50A8-C211-487219FA656D}"/>
              </a:ext>
            </a:extLst>
          </p:cNvPr>
          <p:cNvSpPr txBox="1">
            <a:spLocks/>
          </p:cNvSpPr>
          <p:nvPr/>
        </p:nvSpPr>
        <p:spPr>
          <a:xfrm>
            <a:off x="214313" y="0"/>
            <a:ext cx="7715250" cy="428625"/>
          </a:xfrm>
          <a:prstGeom prst="rect">
            <a:avLst/>
          </a:prstGeom>
        </p:spPr>
        <p:txBody>
          <a:bodyPr anchor="ctr">
            <a:normAutofit fontScale="85000" lnSpcReduction="1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 </a:t>
            </a:r>
            <a:r>
              <a:rPr kumimoji="0" lang="en-US" altLang="zh-CN" sz="2800" dirty="0">
                <a:solidFill>
                  <a:prstClr val="white"/>
                </a:solidFill>
                <a:latin typeface="Trebuchet MS"/>
                <a:ea typeface="方正姚体"/>
              </a:rPr>
              <a:t>—— 10.9.2 STL</a:t>
            </a:r>
            <a:r>
              <a:rPr kumimoji="0" lang="zh-CN" altLang="en-US" sz="2800" dirty="0">
                <a:solidFill>
                  <a:prstClr val="white"/>
                </a:solidFill>
                <a:latin typeface="Trebuchet MS"/>
                <a:ea typeface="方正姚体"/>
              </a:rPr>
              <a:t>组件的类型特征与</a:t>
            </a:r>
            <a:r>
              <a:rPr kumimoji="0" lang="en-US" altLang="zh-CN" sz="2800" dirty="0">
                <a:solidFill>
                  <a:prstClr val="white"/>
                </a:solidFill>
                <a:latin typeface="Trebuchet MS"/>
                <a:ea typeface="方正姚体"/>
              </a:rPr>
              <a:t>STL</a:t>
            </a:r>
            <a:r>
              <a:rPr kumimoji="0" lang="zh-CN" altLang="en-US" sz="2800" dirty="0">
                <a:solidFill>
                  <a:prstClr val="white"/>
                </a:solidFill>
                <a:latin typeface="Trebuchet MS"/>
                <a:ea typeface="方正姚体"/>
              </a:rPr>
              <a:t>扩展</a:t>
            </a:r>
            <a:r>
              <a:rPr lang="zh-CN" altLang="en-US" sz="2800" dirty="0">
                <a:solidFill>
                  <a:schemeClr val="bg1"/>
                </a:solidFill>
                <a:latin typeface="+mj-ea"/>
                <a:ea typeface="+mj-ea"/>
              </a:rPr>
              <a:t> </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标题 1">
            <a:extLst>
              <a:ext uri="{FF2B5EF4-FFF2-40B4-BE49-F238E27FC236}">
                <a16:creationId xmlns:a16="http://schemas.microsoft.com/office/drawing/2014/main" id="{7DBDF8C9-78B4-CE56-86AD-8E90B55F6891}"/>
              </a:ext>
            </a:extLst>
          </p:cNvPr>
          <p:cNvSpPr>
            <a:spLocks noGrp="1"/>
          </p:cNvSpPr>
          <p:nvPr>
            <p:ph type="title"/>
          </p:nvPr>
        </p:nvSpPr>
        <p:spPr/>
        <p:txBody>
          <a:bodyPr/>
          <a:lstStyle/>
          <a:p>
            <a:pPr eaLnBrk="1" hangingPunct="1"/>
            <a:r>
              <a:rPr lang="en-US" altLang="zh-CN"/>
              <a:t>10.9.3 Boost</a:t>
            </a:r>
            <a:r>
              <a:rPr lang="zh-CN" altLang="en-US"/>
              <a:t>简介</a:t>
            </a:r>
          </a:p>
        </p:txBody>
      </p:sp>
      <p:sp>
        <p:nvSpPr>
          <p:cNvPr id="117763" name="内容占位符 2">
            <a:extLst>
              <a:ext uri="{FF2B5EF4-FFF2-40B4-BE49-F238E27FC236}">
                <a16:creationId xmlns:a16="http://schemas.microsoft.com/office/drawing/2014/main" id="{33E0A686-0AE4-D4FF-6AAE-1B1373B04C7A}"/>
              </a:ext>
            </a:extLst>
          </p:cNvPr>
          <p:cNvSpPr>
            <a:spLocks noGrp="1"/>
          </p:cNvSpPr>
          <p:nvPr>
            <p:ph idx="1"/>
          </p:nvPr>
        </p:nvSpPr>
        <p:spPr/>
        <p:txBody>
          <a:bodyPr/>
          <a:lstStyle/>
          <a:p>
            <a:pPr eaLnBrk="1" hangingPunct="1">
              <a:lnSpc>
                <a:spcPct val="150000"/>
              </a:lnSpc>
            </a:pPr>
            <a:r>
              <a:rPr lang="en-US" altLang="zh-CN"/>
              <a:t>Boost</a:t>
            </a:r>
            <a:r>
              <a:rPr lang="zh-CN" altLang="en-US"/>
              <a:t>是最具影响力的</a:t>
            </a:r>
            <a:r>
              <a:rPr lang="en-US" altLang="zh-CN"/>
              <a:t>C++</a:t>
            </a:r>
            <a:r>
              <a:rPr lang="zh-CN" altLang="en-US"/>
              <a:t>第三方程序库之一</a:t>
            </a:r>
            <a:endParaRPr lang="en-US" altLang="zh-CN"/>
          </a:p>
          <a:p>
            <a:pPr eaLnBrk="1" hangingPunct="1">
              <a:lnSpc>
                <a:spcPct val="150000"/>
              </a:lnSpc>
            </a:pPr>
            <a:r>
              <a:rPr lang="zh-CN" altLang="en-US"/>
              <a:t>由几十个程序库构成</a:t>
            </a:r>
            <a:endParaRPr lang="en-US" altLang="zh-CN"/>
          </a:p>
          <a:p>
            <a:pPr eaLnBrk="1" hangingPunct="1">
              <a:lnSpc>
                <a:spcPct val="150000"/>
              </a:lnSpc>
            </a:pPr>
            <a:r>
              <a:rPr lang="zh-CN" altLang="en-US"/>
              <a:t>一些程序库提供了</a:t>
            </a:r>
            <a:r>
              <a:rPr lang="en-US" altLang="zh-CN"/>
              <a:t>STL</a:t>
            </a:r>
            <a:r>
              <a:rPr lang="zh-CN" altLang="en-US"/>
              <a:t>之外的容器、函数对象和算法</a:t>
            </a:r>
            <a:endParaRPr lang="en-US" altLang="zh-CN"/>
          </a:p>
          <a:p>
            <a:pPr eaLnBrk="1" hangingPunct="1">
              <a:lnSpc>
                <a:spcPct val="150000"/>
              </a:lnSpc>
            </a:pPr>
            <a:r>
              <a:rPr lang="zh-CN" altLang="en-US"/>
              <a:t>涉及到文本处理、数值计算、向量和矩阵计算、图像处理、内存管理、并行编程、分布式计算、模版元编程等方方面面</a:t>
            </a:r>
          </a:p>
        </p:txBody>
      </p:sp>
      <p:sp>
        <p:nvSpPr>
          <p:cNvPr id="117764" name="灯片编号占位符 3">
            <a:extLst>
              <a:ext uri="{FF2B5EF4-FFF2-40B4-BE49-F238E27FC236}">
                <a16:creationId xmlns:a16="http://schemas.microsoft.com/office/drawing/2014/main" id="{07522E13-DF33-587D-71C1-39AD2AAB374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300"/>
              </a:spcBef>
              <a:buClr>
                <a:srgbClr val="A04DA3"/>
              </a:buClr>
              <a:buFont typeface="Georgia" panose="02040502050405020303" pitchFamily="18" charset="0"/>
              <a:buChar char="•"/>
              <a:defRPr sz="2800">
                <a:solidFill>
                  <a:schemeClr val="tx1"/>
                </a:solidFill>
                <a:latin typeface="Georgia" panose="02040502050405020303" pitchFamily="18" charset="0"/>
                <a:ea typeface="宋体" panose="02010600030101010101" pitchFamily="2" charset="-122"/>
              </a:defRPr>
            </a:lvl1pPr>
            <a:lvl2pPr marL="742950" indent="-285750">
              <a:spcBef>
                <a:spcPts val="300"/>
              </a:spcBef>
              <a:buClr>
                <a:schemeClr val="accent2"/>
              </a:buClr>
              <a:buFont typeface="Georgia" panose="02040502050405020303" pitchFamily="18" charset="0"/>
              <a:buChar char="▫"/>
              <a:defRPr sz="2600">
                <a:solidFill>
                  <a:schemeClr val="accent1"/>
                </a:solidFill>
                <a:latin typeface="Georgia" panose="02040502050405020303" pitchFamily="18" charset="0"/>
                <a:ea typeface="宋体" panose="02010600030101010101" pitchFamily="2" charset="-122"/>
              </a:defRPr>
            </a:lvl2pPr>
            <a:lvl3pPr marL="1143000" indent="-228600">
              <a:spcBef>
                <a:spcPts val="300"/>
              </a:spcBef>
              <a:buClr>
                <a:schemeClr val="accent1"/>
              </a:buClr>
              <a:buFont typeface="Wingdings 2" panose="05020102010507070707" pitchFamily="18" charset="2"/>
              <a:buChar char=""/>
              <a:defRPr sz="2400">
                <a:solidFill>
                  <a:schemeClr val="accent1"/>
                </a:solidFill>
                <a:latin typeface="Georgia" panose="02040502050405020303" pitchFamily="18" charset="0"/>
                <a:ea typeface="宋体" panose="02010600030101010101" pitchFamily="2" charset="-122"/>
              </a:defRPr>
            </a:lvl3pPr>
            <a:lvl4pPr marL="1600200" indent="-228600">
              <a:spcBef>
                <a:spcPts val="300"/>
              </a:spcBef>
              <a:buClr>
                <a:schemeClr val="accent1"/>
              </a:buClr>
              <a:buFont typeface="Wingdings 2" panose="05020102010507070707" pitchFamily="18" charset="2"/>
              <a:buChar char=""/>
              <a:defRPr sz="2200">
                <a:solidFill>
                  <a:schemeClr val="accent1"/>
                </a:solidFill>
                <a:latin typeface="Georgia" panose="02040502050405020303" pitchFamily="18" charset="0"/>
                <a:ea typeface="宋体" panose="02010600030101010101" pitchFamily="2" charset="-122"/>
              </a:defRPr>
            </a:lvl4pPr>
            <a:lvl5pPr marL="2057400" indent="-228600">
              <a:spcBef>
                <a:spcPts val="300"/>
              </a:spcBef>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5pPr>
            <a:lvl6pPr marL="25146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6pPr>
            <a:lvl7pPr marL="29718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7pPr>
            <a:lvl8pPr marL="34290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8pPr>
            <a:lvl9pPr marL="3886200" indent="-228600" eaLnBrk="0" fontAlgn="base" hangingPunct="0">
              <a:spcBef>
                <a:spcPts val="300"/>
              </a:spcBef>
              <a:spcAft>
                <a:spcPct val="0"/>
              </a:spcAft>
              <a:buClr>
                <a:srgbClr val="A04DA3"/>
              </a:buClr>
              <a:buFont typeface="Georgia" panose="02040502050405020303" pitchFamily="18" charset="0"/>
              <a:buChar char="▫"/>
              <a:defRPr sz="2000">
                <a:solidFill>
                  <a:srgbClr val="A04DA3"/>
                </a:solidFill>
                <a:latin typeface="Georgia" panose="02040502050405020303" pitchFamily="18" charset="0"/>
                <a:ea typeface="宋体" panose="02010600030101010101" pitchFamily="2" charset="-122"/>
              </a:defRPr>
            </a:lvl9pPr>
          </a:lstStyle>
          <a:p>
            <a:pPr>
              <a:spcBef>
                <a:spcPct val="0"/>
              </a:spcBef>
              <a:buClrTx/>
              <a:buFontTx/>
              <a:buNone/>
            </a:pPr>
            <a:fld id="{743A9B81-A4BC-4FE4-A0F3-F91D80DC95A9}" type="slidenum">
              <a:rPr lang="en-US" altLang="zh-CN" sz="1800" smtClean="0">
                <a:solidFill>
                  <a:srgbClr val="FFFFFF"/>
                </a:solidFill>
                <a:latin typeface="Times New Roman" panose="02020603050405020304" pitchFamily="18" charset="0"/>
                <a:ea typeface="隶书" panose="02010509060101010101" pitchFamily="49" charset="-122"/>
              </a:rPr>
              <a:pPr>
                <a:spcBef>
                  <a:spcPct val="0"/>
                </a:spcBef>
                <a:buClrTx/>
                <a:buFontTx/>
                <a:buNone/>
              </a:pPr>
              <a:t>99</a:t>
            </a:fld>
            <a:endParaRPr lang="en-US" altLang="zh-CN" sz="1800">
              <a:solidFill>
                <a:srgbClr val="FFFFFF"/>
              </a:solidFill>
              <a:latin typeface="Times New Roman" panose="02020603050405020304" pitchFamily="18" charset="0"/>
              <a:ea typeface="隶书" panose="02010509060101010101" pitchFamily="49" charset="-122"/>
            </a:endParaRPr>
          </a:p>
        </p:txBody>
      </p:sp>
      <p:sp>
        <p:nvSpPr>
          <p:cNvPr id="5" name="标题 4">
            <a:extLst>
              <a:ext uri="{FF2B5EF4-FFF2-40B4-BE49-F238E27FC236}">
                <a16:creationId xmlns:a16="http://schemas.microsoft.com/office/drawing/2014/main" id="{8D2130AF-BAA8-684F-7577-79966FA4993B}"/>
              </a:ext>
            </a:extLst>
          </p:cNvPr>
          <p:cNvSpPr txBox="1">
            <a:spLocks/>
          </p:cNvSpPr>
          <p:nvPr/>
        </p:nvSpPr>
        <p:spPr>
          <a:xfrm>
            <a:off x="214313" y="0"/>
            <a:ext cx="7715250" cy="428625"/>
          </a:xfrm>
          <a:prstGeom prst="rect">
            <a:avLst/>
          </a:prstGeom>
        </p:spPr>
        <p:txBody>
          <a:bodyPr anchor="ctr">
            <a:normAutofit fontScale="92500" lnSpcReduction="20000"/>
          </a:bodyPr>
          <a:lstStyle/>
          <a:p>
            <a:pPr eaLnBrk="1" fontAlgn="auto" hangingPunct="1">
              <a:spcAft>
                <a:spcPts val="0"/>
              </a:spcAft>
              <a:defRPr/>
            </a:pPr>
            <a:r>
              <a:rPr lang="en-US" altLang="zh-CN" sz="2800" dirty="0">
                <a:solidFill>
                  <a:schemeClr val="bg1"/>
                </a:solidFill>
                <a:latin typeface="+mj-ea"/>
                <a:ea typeface="+mj-ea"/>
              </a:rPr>
              <a:t>10.9 </a:t>
            </a:r>
            <a:r>
              <a:rPr lang="zh-CN" altLang="en-US" sz="2800" dirty="0">
                <a:solidFill>
                  <a:schemeClr val="bg1"/>
                </a:solidFill>
                <a:latin typeface="+mj-ea"/>
                <a:ea typeface="+mj-ea"/>
              </a:rPr>
              <a:t>深度探索</a:t>
            </a:r>
            <a:endParaRPr kumimoji="0" lang="zh-CN" altLang="en-US" sz="2800" dirty="0">
              <a:solidFill>
                <a:schemeClr val="bg1"/>
              </a:solidFill>
              <a:latin typeface="+mj-ea"/>
              <a:ea typeface="+mj-ea"/>
              <a:cs typeface="+mj-cs"/>
            </a:endParaRPr>
          </a:p>
        </p:txBody>
      </p:sp>
    </p:spTree>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语言程序设计V4">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C++语言程序设计V4</Template>
  <TotalTime>10625</TotalTime>
  <Words>14099</Words>
  <Application>Microsoft Office PowerPoint</Application>
  <PresentationFormat>全屏显示(4:3)</PresentationFormat>
  <Paragraphs>1613</Paragraphs>
  <Slides>101</Slides>
  <Notes>4</Notes>
  <HiddenSlides>9</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101</vt:i4>
      </vt:variant>
    </vt:vector>
  </HeadingPairs>
  <TitlesOfParts>
    <vt:vector size="111" baseType="lpstr">
      <vt:lpstr>方正姚体</vt:lpstr>
      <vt:lpstr>华文楷体</vt:lpstr>
      <vt:lpstr>宋体</vt:lpstr>
      <vt:lpstr>Calibri</vt:lpstr>
      <vt:lpstr>Consolas</vt:lpstr>
      <vt:lpstr>Georgia</vt:lpstr>
      <vt:lpstr>Times New Roman</vt:lpstr>
      <vt:lpstr>Trebuchet MS</vt:lpstr>
      <vt:lpstr>Wingdings 2</vt:lpstr>
      <vt:lpstr>C++语言程序设计V4</vt:lpstr>
      <vt:lpstr>第十章 泛型程序设计            与C++标准模板库</vt:lpstr>
      <vt:lpstr>目录</vt:lpstr>
      <vt:lpstr>10.1.1 泛型程序设计的基本概念</vt:lpstr>
      <vt:lpstr>10.1.2  STL简介</vt:lpstr>
      <vt:lpstr>10.1.2  STL简介</vt:lpstr>
      <vt:lpstr>STL的组成部分</vt:lpstr>
      <vt:lpstr>10.2.1输入流迭代器和输出流迭代器</vt:lpstr>
      <vt:lpstr>例10-2从标准输入读入几个实数，分别将它们的平方输出</vt:lpstr>
      <vt:lpstr>10.2.2 迭代器的分类</vt:lpstr>
      <vt:lpstr>迭代器支持的操作</vt:lpstr>
      <vt:lpstr>10.2.3 迭代器的区间</vt:lpstr>
      <vt:lpstr>例10-3 综合运用几种迭代器的示例</vt:lpstr>
      <vt:lpstr>例10-3 （续）</vt:lpstr>
      <vt:lpstr>10.2.4 迭代器的辅助函数</vt:lpstr>
      <vt:lpstr>10.3 容器的基本功能与分类</vt:lpstr>
      <vt:lpstr>10.3 容器的基本功能与分类（续）</vt:lpstr>
      <vt:lpstr>容器的通用功能</vt:lpstr>
      <vt:lpstr>可逆容器、随机访问容器</vt:lpstr>
      <vt:lpstr>10.4.1 顺序容器的基本功能</vt:lpstr>
      <vt:lpstr>例10-4 顺序容器的基本操作</vt:lpstr>
      <vt:lpstr>例10-4 （续）</vt:lpstr>
      <vt:lpstr>例10-4 （续）</vt:lpstr>
      <vt:lpstr>10.4.2 三种顺序容器的特性             ——向量（Vector）</vt:lpstr>
      <vt:lpstr>双端队列（deque）</vt:lpstr>
      <vt:lpstr>例10-5 奇偶排序</vt:lpstr>
      <vt:lpstr>列表(list)</vt:lpstr>
      <vt:lpstr>例10-6列表容器的splice操作</vt:lpstr>
      <vt:lpstr>例10-6 （续）</vt:lpstr>
      <vt:lpstr>三种顺序容器的比较</vt:lpstr>
      <vt:lpstr>10.4.3 顺序容器的插入迭代器</vt:lpstr>
      <vt:lpstr>10.4.4 顺序容器的适配器</vt:lpstr>
      <vt:lpstr>例10-7 利用栈反向输出单词</vt:lpstr>
      <vt:lpstr>优先级队列</vt:lpstr>
      <vt:lpstr>例10-8（续）</vt:lpstr>
      <vt:lpstr>例10-8（续）</vt:lpstr>
      <vt:lpstr>例10-8（续）</vt:lpstr>
      <vt:lpstr>10.5.1 关联容器分类和的基本功能</vt:lpstr>
      <vt:lpstr>关联容器概念图</vt:lpstr>
      <vt:lpstr>四种关联容器</vt:lpstr>
      <vt:lpstr>10.5.2 集合（set）</vt:lpstr>
      <vt:lpstr>例10-9（续）</vt:lpstr>
      <vt:lpstr>例10-9（续）</vt:lpstr>
      <vt:lpstr>10.5.3 映射（map）</vt:lpstr>
      <vt:lpstr>例10-10（续）</vt:lpstr>
      <vt:lpstr>例10-10（续）</vt:lpstr>
      <vt:lpstr>例10-11统计一句话中每个字母出现的次数</vt:lpstr>
      <vt:lpstr>10.5.4 多重集合（multiset）与多重映射（multimap）</vt:lpstr>
      <vt:lpstr>例10-12（续）</vt:lpstr>
      <vt:lpstr>例10-12（续）</vt:lpstr>
      <vt:lpstr>10.6.1 函数对象</vt:lpstr>
      <vt:lpstr>函数对象概念图</vt:lpstr>
      <vt:lpstr>例10-13、例10-14</vt:lpstr>
      <vt:lpstr>例10-13（续）</vt:lpstr>
      <vt:lpstr>例10-14（续）</vt:lpstr>
      <vt:lpstr>STL提供的函数对象</vt:lpstr>
      <vt:lpstr>例10-15 利用STL标准函数对象</vt:lpstr>
      <vt:lpstr>例10-16利用STL中的二元谓词函数对象实现数组从大到小排序</vt:lpstr>
      <vt:lpstr>10.6.2 lambda表达式</vt:lpstr>
      <vt:lpstr>10.6.3 函数适配器</vt:lpstr>
      <vt:lpstr>例10-17 bind2nd产生binder2nd函数适配器实例</vt:lpstr>
      <vt:lpstr>例10-18 ptr_fun、not1和not2产生函数适配器实例</vt:lpstr>
      <vt:lpstr>例10-17（续）</vt:lpstr>
      <vt:lpstr>例10-19 成员函数适配器实例</vt:lpstr>
      <vt:lpstr>例10-19（续）</vt:lpstr>
      <vt:lpstr>10.7.1 STL算法基础</vt:lpstr>
      <vt:lpstr>10.7.2 不可变序列算法</vt:lpstr>
      <vt:lpstr>例10-20 不可变序列算法应用实例</vt:lpstr>
      <vt:lpstr>例10-20（续）</vt:lpstr>
      <vt:lpstr>10.7.3可变序列算法</vt:lpstr>
      <vt:lpstr>例10-21</vt:lpstr>
      <vt:lpstr>例10-21（续）</vt:lpstr>
      <vt:lpstr>例10-21（续）</vt:lpstr>
      <vt:lpstr>例10-21（续）</vt:lpstr>
      <vt:lpstr>10.7.4排序和搜索算法</vt:lpstr>
      <vt:lpstr>例10-22 排序与搜索算法示例</vt:lpstr>
      <vt:lpstr>例10-22（续）</vt:lpstr>
      <vt:lpstr>例10-22（续）</vt:lpstr>
      <vt:lpstr>PowerPoint 演示文稿</vt:lpstr>
      <vt:lpstr>10.7.5 数值算法</vt:lpstr>
      <vt:lpstr>例10-23 数值算法示例</vt:lpstr>
      <vt:lpstr>10.8综合实例——对个人银行账户管理程序的改进</vt:lpstr>
      <vt:lpstr>例10-24（续）</vt:lpstr>
      <vt:lpstr>例10-24（续）</vt:lpstr>
      <vt:lpstr>例10-24（续）</vt:lpstr>
      <vt:lpstr>例10-24（续）</vt:lpstr>
      <vt:lpstr>例10-24（续）</vt:lpstr>
      <vt:lpstr>例10-24（续）</vt:lpstr>
      <vt:lpstr>例10-24（续）</vt:lpstr>
      <vt:lpstr>例10-24（续）</vt:lpstr>
      <vt:lpstr>10.9.1 swap</vt:lpstr>
      <vt:lpstr>swap高效的执行方式</vt:lpstr>
      <vt:lpstr>对容器实现高效的swap</vt:lpstr>
      <vt:lpstr>10.9.2 STL组件的类型特征与STL的扩展</vt:lpstr>
      <vt:lpstr>函数对象的类型特征</vt:lpstr>
      <vt:lpstr>迭代器的类型特征</vt:lpstr>
      <vt:lpstr>例10-25自定义用来产生递增整数序列的迭代器</vt:lpstr>
      <vt:lpstr>例10-25（续）</vt:lpstr>
      <vt:lpstr>例10-26 利用类型特征实现算法：</vt:lpstr>
      <vt:lpstr>10.9.3 Boost简介</vt:lpstr>
      <vt:lpstr>10.10 小结</vt:lpstr>
      <vt:lpstr>PowerPoint 演示文稿</vt:lpstr>
    </vt:vector>
  </TitlesOfParts>
  <Company>Tsinghua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第十章 多态性</dc:title>
  <dc:creator>Li Yushan</dc:creator>
  <cp:lastModifiedBy>Dejun Teng</cp:lastModifiedBy>
  <cp:revision>282</cp:revision>
  <dcterms:created xsi:type="dcterms:W3CDTF">2010-07-24T01:11:46Z</dcterms:created>
  <dcterms:modified xsi:type="dcterms:W3CDTF">2025-05-12T03:41:03Z</dcterms:modified>
</cp:coreProperties>
</file>