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3" r:id="rId1"/>
  </p:sldMasterIdLst>
  <p:notesMasterIdLst>
    <p:notesMasterId r:id="rId60"/>
  </p:notesMasterIdLst>
  <p:handoutMasterIdLst>
    <p:handoutMasterId r:id="rId61"/>
  </p:handoutMasterIdLst>
  <p:sldIdLst>
    <p:sldId id="256" r:id="rId2"/>
    <p:sldId id="257" r:id="rId3"/>
    <p:sldId id="529" r:id="rId4"/>
    <p:sldId id="530" r:id="rId5"/>
    <p:sldId id="531" r:id="rId6"/>
    <p:sldId id="532" r:id="rId7"/>
    <p:sldId id="581" r:id="rId8"/>
    <p:sldId id="533" r:id="rId9"/>
    <p:sldId id="534" r:id="rId10"/>
    <p:sldId id="535" r:id="rId11"/>
    <p:sldId id="536" r:id="rId12"/>
    <p:sldId id="537" r:id="rId13"/>
    <p:sldId id="582" r:id="rId14"/>
    <p:sldId id="538" r:id="rId15"/>
    <p:sldId id="539" r:id="rId16"/>
    <p:sldId id="540" r:id="rId17"/>
    <p:sldId id="541" r:id="rId18"/>
    <p:sldId id="542" r:id="rId19"/>
    <p:sldId id="543" r:id="rId20"/>
    <p:sldId id="544" r:id="rId21"/>
    <p:sldId id="545" r:id="rId22"/>
    <p:sldId id="546" r:id="rId23"/>
    <p:sldId id="547" r:id="rId24"/>
    <p:sldId id="583" r:id="rId25"/>
    <p:sldId id="548" r:id="rId26"/>
    <p:sldId id="549" r:id="rId27"/>
    <p:sldId id="550" r:id="rId28"/>
    <p:sldId id="551" r:id="rId29"/>
    <p:sldId id="552" r:id="rId30"/>
    <p:sldId id="553" r:id="rId31"/>
    <p:sldId id="554" r:id="rId32"/>
    <p:sldId id="555" r:id="rId33"/>
    <p:sldId id="556" r:id="rId34"/>
    <p:sldId id="557" r:id="rId35"/>
    <p:sldId id="558" r:id="rId36"/>
    <p:sldId id="559" r:id="rId37"/>
    <p:sldId id="560" r:id="rId38"/>
    <p:sldId id="561" r:id="rId39"/>
    <p:sldId id="562" r:id="rId40"/>
    <p:sldId id="564" r:id="rId41"/>
    <p:sldId id="565" r:id="rId42"/>
    <p:sldId id="566" r:id="rId43"/>
    <p:sldId id="567" r:id="rId44"/>
    <p:sldId id="563" r:id="rId45"/>
    <p:sldId id="568" r:id="rId46"/>
    <p:sldId id="569" r:id="rId47"/>
    <p:sldId id="570" r:id="rId48"/>
    <p:sldId id="571" r:id="rId49"/>
    <p:sldId id="572" r:id="rId50"/>
    <p:sldId id="573" r:id="rId51"/>
    <p:sldId id="574" r:id="rId52"/>
    <p:sldId id="575" r:id="rId53"/>
    <p:sldId id="576" r:id="rId54"/>
    <p:sldId id="577" r:id="rId55"/>
    <p:sldId id="578" r:id="rId56"/>
    <p:sldId id="579" r:id="rId57"/>
    <p:sldId id="580" r:id="rId58"/>
    <p:sldId id="584" r:id="rId59"/>
  </p:sldIdLst>
  <p:sldSz cx="9144000" cy="6858000" type="screen4x3"/>
  <p:notesSz cx="7099300" cy="10234613"/>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9999"/>
    <a:srgbClr val="FFFF66"/>
    <a:srgbClr val="CCFFFF"/>
    <a:srgbClr val="85FFFF"/>
    <a:srgbClr val="CCFFCC"/>
    <a:srgbClr val="66FFCC"/>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0724" autoAdjust="0"/>
  </p:normalViewPr>
  <p:slideViewPr>
    <p:cSldViewPr>
      <p:cViewPr varScale="1">
        <p:scale>
          <a:sx n="147" d="100"/>
          <a:sy n="147" d="100"/>
        </p:scale>
        <p:origin x="2184" y="132"/>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14634"/>
    </p:cViewPr>
  </p:sorterViewPr>
  <p:notesViewPr>
    <p:cSldViewPr>
      <p:cViewPr>
        <p:scale>
          <a:sx n="100" d="100"/>
          <a:sy n="100" d="100"/>
        </p:scale>
        <p:origin x="-1008" y="2045"/>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6D4B34CD-DEFB-3600-635F-A742374B96C9}"/>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defTabSz="990600" eaLnBrk="1" hangingPunct="1">
              <a:defRPr sz="1300"/>
            </a:lvl1pPr>
          </a:lstStyle>
          <a:p>
            <a:pPr>
              <a:defRPr/>
            </a:pPr>
            <a:endParaRPr lang="en-US" altLang="zh-CN"/>
          </a:p>
        </p:txBody>
      </p:sp>
      <p:sp>
        <p:nvSpPr>
          <p:cNvPr id="84995" name="Rectangle 3">
            <a:extLst>
              <a:ext uri="{FF2B5EF4-FFF2-40B4-BE49-F238E27FC236}">
                <a16:creationId xmlns:a16="http://schemas.microsoft.com/office/drawing/2014/main" id="{D1ECFCB7-F340-3A5E-080A-5BE4351CED2B}"/>
              </a:ext>
            </a:extLst>
          </p:cNvPr>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algn="r" defTabSz="990600" eaLnBrk="1" hangingPunct="1">
              <a:defRPr sz="1300"/>
            </a:lvl1pPr>
          </a:lstStyle>
          <a:p>
            <a:pPr>
              <a:defRPr/>
            </a:pPr>
            <a:endParaRPr lang="en-US" altLang="zh-CN"/>
          </a:p>
        </p:txBody>
      </p:sp>
      <p:sp>
        <p:nvSpPr>
          <p:cNvPr id="84996" name="Rectangle 4">
            <a:extLst>
              <a:ext uri="{FF2B5EF4-FFF2-40B4-BE49-F238E27FC236}">
                <a16:creationId xmlns:a16="http://schemas.microsoft.com/office/drawing/2014/main" id="{330CF627-2E08-5FFC-9674-2D7F93A2EAA0}"/>
              </a:ext>
            </a:extLst>
          </p:cNvPr>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defTabSz="990600" eaLnBrk="1" hangingPunct="1">
              <a:defRPr sz="1300"/>
            </a:lvl1pPr>
          </a:lstStyle>
          <a:p>
            <a:pPr>
              <a:defRPr/>
            </a:pPr>
            <a:endParaRPr lang="en-US" altLang="zh-CN"/>
          </a:p>
        </p:txBody>
      </p:sp>
      <p:sp>
        <p:nvSpPr>
          <p:cNvPr id="84997" name="Rectangle 5">
            <a:extLst>
              <a:ext uri="{FF2B5EF4-FFF2-40B4-BE49-F238E27FC236}">
                <a16:creationId xmlns:a16="http://schemas.microsoft.com/office/drawing/2014/main" id="{D8719B77-AD6C-C889-BC73-44F7FCB14397}"/>
              </a:ext>
            </a:extLst>
          </p:cNvPr>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algn="r" defTabSz="990600" eaLnBrk="1" hangingPunct="1">
              <a:defRPr sz="1300"/>
            </a:lvl1pPr>
          </a:lstStyle>
          <a:p>
            <a:pPr>
              <a:defRPr/>
            </a:pPr>
            <a:fld id="{46BC18D2-EFD1-470C-9C47-4BCDCCCA612A}"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A835EBC-9833-7BF0-4BD9-22CFC4CF98F3}"/>
              </a:ext>
            </a:extLst>
          </p:cNvPr>
          <p:cNvSpPr>
            <a:spLocks noGrp="1" noChangeArrowheads="1"/>
          </p:cNvSpPr>
          <p:nvPr>
            <p:ph type="hdr" sz="quarter"/>
          </p:nvPr>
        </p:nvSpPr>
        <p:spPr bwMode="auto">
          <a:xfrm>
            <a:off x="0"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defTabSz="990600" eaLnBrk="1" hangingPunct="1">
              <a:defRPr sz="1300"/>
            </a:lvl1pPr>
          </a:lstStyle>
          <a:p>
            <a:pPr>
              <a:defRPr/>
            </a:pPr>
            <a:endParaRPr lang="en-US" altLang="zh-CN"/>
          </a:p>
        </p:txBody>
      </p:sp>
      <p:sp>
        <p:nvSpPr>
          <p:cNvPr id="27651" name="Rectangle 3">
            <a:extLst>
              <a:ext uri="{FF2B5EF4-FFF2-40B4-BE49-F238E27FC236}">
                <a16:creationId xmlns:a16="http://schemas.microsoft.com/office/drawing/2014/main" id="{8A3BAA0E-D969-4498-6B3F-E14C969BD132}"/>
              </a:ext>
            </a:extLst>
          </p:cNvPr>
          <p:cNvSpPr>
            <a:spLocks noGrp="1" noChangeArrowheads="1"/>
          </p:cNvSpPr>
          <p:nvPr>
            <p:ph type="dt" idx="1"/>
          </p:nvPr>
        </p:nvSpPr>
        <p:spPr bwMode="auto">
          <a:xfrm>
            <a:off x="4022725"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algn="r" defTabSz="990600" eaLnBrk="1" hangingPunct="1">
              <a:defRPr sz="1300"/>
            </a:lvl1pPr>
          </a:lstStyle>
          <a:p>
            <a:pPr>
              <a:defRPr/>
            </a:pPr>
            <a:endParaRPr lang="en-US" altLang="zh-CN"/>
          </a:p>
        </p:txBody>
      </p:sp>
      <p:sp>
        <p:nvSpPr>
          <p:cNvPr id="12292" name="Rectangle 4">
            <a:extLst>
              <a:ext uri="{FF2B5EF4-FFF2-40B4-BE49-F238E27FC236}">
                <a16:creationId xmlns:a16="http://schemas.microsoft.com/office/drawing/2014/main" id="{8FD3F02E-B180-C4E2-5CAC-A0EE4FB14F52}"/>
              </a:ext>
            </a:extLst>
          </p:cNvPr>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FA36CC10-CB0E-74F5-92AD-85CC16857D1E}"/>
              </a:ext>
            </a:extLst>
          </p:cNvPr>
          <p:cNvSpPr>
            <a:spLocks noGrp="1" noChangeArrowheads="1"/>
          </p:cNvSpPr>
          <p:nvPr>
            <p:ph type="body" sz="quarter" idx="3"/>
          </p:nvPr>
        </p:nvSpPr>
        <p:spPr bwMode="auto">
          <a:xfrm>
            <a:off x="946150" y="4860925"/>
            <a:ext cx="5207000" cy="4605338"/>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6556548A-CF1A-599E-B11A-60D6BB1E7CE3}"/>
              </a:ext>
            </a:extLst>
          </p:cNvPr>
          <p:cNvSpPr>
            <a:spLocks noGrp="1" noChangeArrowheads="1"/>
          </p:cNvSpPr>
          <p:nvPr>
            <p:ph type="ftr" sz="quarter" idx="4"/>
          </p:nvPr>
        </p:nvSpPr>
        <p:spPr bwMode="auto">
          <a:xfrm>
            <a:off x="0"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defTabSz="990600" eaLnBrk="1" hangingPunct="1">
              <a:defRPr sz="1300"/>
            </a:lvl1pPr>
          </a:lstStyle>
          <a:p>
            <a:pPr>
              <a:defRPr/>
            </a:pPr>
            <a:endParaRPr lang="en-US" altLang="zh-CN"/>
          </a:p>
        </p:txBody>
      </p:sp>
      <p:sp>
        <p:nvSpPr>
          <p:cNvPr id="27655" name="Rectangle 7">
            <a:extLst>
              <a:ext uri="{FF2B5EF4-FFF2-40B4-BE49-F238E27FC236}">
                <a16:creationId xmlns:a16="http://schemas.microsoft.com/office/drawing/2014/main" id="{76CAFBD8-818C-C4FD-8085-31C405D507F4}"/>
              </a:ext>
            </a:extLst>
          </p:cNvPr>
          <p:cNvSpPr>
            <a:spLocks noGrp="1" noChangeArrowheads="1"/>
          </p:cNvSpPr>
          <p:nvPr>
            <p:ph type="sldNum" sz="quarter" idx="5"/>
          </p:nvPr>
        </p:nvSpPr>
        <p:spPr bwMode="auto">
          <a:xfrm>
            <a:off x="4022725"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algn="r" defTabSz="990600" eaLnBrk="1" hangingPunct="1">
              <a:defRPr sz="1300"/>
            </a:lvl1pPr>
          </a:lstStyle>
          <a:p>
            <a:pPr>
              <a:defRPr/>
            </a:pPr>
            <a:fld id="{E54A1849-5D04-47E5-AE37-8C34794AB06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0E6E337E-3A27-4203-B00E-0C1F39372283}"/>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9F9787B-36EF-4D89-8AFA-A83CF742A03E}" type="slidenum">
              <a:rPr lang="en-US" altLang="zh-CN" sz="1300" smtClean="0">
                <a:ea typeface="隶书" panose="02010509060101010101" pitchFamily="49" charset="-122"/>
              </a:rPr>
              <a:pPr>
                <a:spcBef>
                  <a:spcPct val="0"/>
                </a:spcBef>
              </a:pPr>
              <a:t>1</a:t>
            </a:fld>
            <a:endParaRPr lang="en-US" altLang="zh-CN" sz="1300">
              <a:ea typeface="隶书" panose="02010509060101010101" pitchFamily="49" charset="-122"/>
            </a:endParaRPr>
          </a:p>
        </p:txBody>
      </p:sp>
      <p:sp>
        <p:nvSpPr>
          <p:cNvPr id="15363" name="Rectangle 2">
            <a:extLst>
              <a:ext uri="{FF2B5EF4-FFF2-40B4-BE49-F238E27FC236}">
                <a16:creationId xmlns:a16="http://schemas.microsoft.com/office/drawing/2014/main" id="{A0471EBA-25AC-06C5-9E19-4099606E7067}"/>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3C43EBB4-06FA-7D66-757B-E32D6EC27FF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C20A02D4-3850-C9FA-B875-0CF73283FBEE}"/>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0E956A5-72A9-4D1D-BAC3-9991A52E9CD1}" type="slidenum">
              <a:rPr lang="en-US" altLang="zh-CN" sz="1300" smtClean="0">
                <a:ea typeface="隶书" panose="02010509060101010101" pitchFamily="49" charset="-122"/>
              </a:rPr>
              <a:pPr>
                <a:spcBef>
                  <a:spcPct val="0"/>
                </a:spcBef>
              </a:pPr>
              <a:t>2</a:t>
            </a:fld>
            <a:endParaRPr lang="en-US" altLang="zh-CN" sz="1300">
              <a:ea typeface="隶书" panose="02010509060101010101" pitchFamily="49" charset="-122"/>
            </a:endParaRPr>
          </a:p>
        </p:txBody>
      </p:sp>
      <p:sp>
        <p:nvSpPr>
          <p:cNvPr id="17411" name="Rectangle 2">
            <a:extLst>
              <a:ext uri="{FF2B5EF4-FFF2-40B4-BE49-F238E27FC236}">
                <a16:creationId xmlns:a16="http://schemas.microsoft.com/office/drawing/2014/main" id="{D957B55C-0B20-66FF-248A-7FC560999789}"/>
              </a:ext>
            </a:extLst>
          </p:cNvPr>
          <p:cNvSpPr>
            <a:spLocks noGrp="1" noRot="1" noChangeAspect="1" noChangeArrowheads="1" noTextEdit="1"/>
          </p:cNvSpPr>
          <p:nvPr>
            <p:ph type="sldImg"/>
          </p:nvPr>
        </p:nvSpPr>
        <p:spPr>
          <a:ln/>
        </p:spPr>
      </p:sp>
      <p:sp>
        <p:nvSpPr>
          <p:cNvPr id="17412" name="Rectangle 4">
            <a:extLst>
              <a:ext uri="{FF2B5EF4-FFF2-40B4-BE49-F238E27FC236}">
                <a16:creationId xmlns:a16="http://schemas.microsoft.com/office/drawing/2014/main" id="{DE0E5F51-27A1-E6ED-4038-11E8F6D89EF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E61313B5-2CBE-842B-6CEE-02F857E9FF42}"/>
              </a:ext>
            </a:extLst>
          </p:cNvPr>
          <p:cNvSpPr>
            <a:spLocks noGrp="1" noRot="1" noChangeAspect="1" noChangeArrowheads="1" noTextEdit="1"/>
          </p:cNvSpPr>
          <p:nvPr>
            <p:ph type="sldImg"/>
          </p:nvPr>
        </p:nvSpPr>
        <p:spPr>
          <a:ln/>
        </p:spPr>
      </p:sp>
      <p:sp>
        <p:nvSpPr>
          <p:cNvPr id="33795" name="备注占位符 2">
            <a:extLst>
              <a:ext uri="{FF2B5EF4-FFF2-40B4-BE49-F238E27FC236}">
                <a16:creationId xmlns:a16="http://schemas.microsoft.com/office/drawing/2014/main" id="{ABD4FB78-5AB8-E789-246E-FAE7420F760B}"/>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33796" name="灯片编号占位符 3">
            <a:extLst>
              <a:ext uri="{FF2B5EF4-FFF2-40B4-BE49-F238E27FC236}">
                <a16:creationId xmlns:a16="http://schemas.microsoft.com/office/drawing/2014/main" id="{93F76B52-5B60-4FC4-11AD-3C94BAA6DB42}"/>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0AD6789-D35E-43A4-830E-762818402558}" type="slidenum">
              <a:rPr lang="en-US" altLang="zh-CN" sz="1300" smtClean="0">
                <a:ea typeface="隶书" panose="02010509060101010101" pitchFamily="49" charset="-122"/>
              </a:rPr>
              <a:pPr>
                <a:spcBef>
                  <a:spcPct val="0"/>
                </a:spcBef>
              </a:pPr>
              <a:t>17</a:t>
            </a:fld>
            <a:endParaRPr lang="en-US" altLang="zh-CN" sz="1300">
              <a:ea typeface="隶书" panose="02010509060101010101"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5BB87A53-4F19-70E9-2D4B-384B9A0FA4EA}"/>
              </a:ext>
            </a:extLst>
          </p:cNvPr>
          <p:cNvSpPr>
            <a:spLocks noGrp="1" noRot="1" noChangeAspect="1" noChangeArrowheads="1" noTextEdit="1"/>
          </p:cNvSpPr>
          <p:nvPr>
            <p:ph type="sldImg"/>
          </p:nvPr>
        </p:nvSpPr>
        <p:spPr>
          <a:ln/>
        </p:spPr>
      </p:sp>
      <p:sp>
        <p:nvSpPr>
          <p:cNvPr id="53251" name="备注占位符 2">
            <a:extLst>
              <a:ext uri="{FF2B5EF4-FFF2-40B4-BE49-F238E27FC236}">
                <a16:creationId xmlns:a16="http://schemas.microsoft.com/office/drawing/2014/main" id="{2D817230-B4EF-6494-322E-D0791F16287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zh-CN" altLang="en-US"/>
          </a:p>
        </p:txBody>
      </p:sp>
      <p:sp>
        <p:nvSpPr>
          <p:cNvPr id="53252" name="灯片编号占位符 3">
            <a:extLst>
              <a:ext uri="{FF2B5EF4-FFF2-40B4-BE49-F238E27FC236}">
                <a16:creationId xmlns:a16="http://schemas.microsoft.com/office/drawing/2014/main" id="{E3D60B91-75E3-AB24-3A4C-B15A4CD5DA56}"/>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C293456-7939-40AE-9FCA-3E8B74FCD667}" type="slidenum">
              <a:rPr lang="en-US" altLang="zh-CN" sz="1300" smtClean="0">
                <a:ea typeface="隶书" panose="02010509060101010101" pitchFamily="49" charset="-122"/>
              </a:rPr>
              <a:pPr>
                <a:spcBef>
                  <a:spcPct val="0"/>
                </a:spcBef>
              </a:pPr>
              <a:t>35</a:t>
            </a:fld>
            <a:endParaRPr lang="en-US" altLang="zh-CN" sz="1300">
              <a:ea typeface="隶书" panose="02010509060101010101"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1248DEF-6135-F897-B2A4-BFCF15BF9D63}"/>
              </a:ext>
            </a:extLst>
          </p:cNvPr>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 name="矩形 2">
            <a:extLst>
              <a:ext uri="{FF2B5EF4-FFF2-40B4-BE49-F238E27FC236}">
                <a16:creationId xmlns:a16="http://schemas.microsoft.com/office/drawing/2014/main" id="{C911E858-5B29-A1BA-A2CC-11ED10D41FB4}"/>
              </a:ext>
            </a:extLst>
          </p:cNvPr>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4" name="矩形 3">
            <a:extLst>
              <a:ext uri="{FF2B5EF4-FFF2-40B4-BE49-F238E27FC236}">
                <a16:creationId xmlns:a16="http://schemas.microsoft.com/office/drawing/2014/main" id="{7A820378-9801-4464-148B-DA6954AF0428}"/>
              </a:ext>
            </a:extLst>
          </p:cNvPr>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5" name="矩形 4">
            <a:extLst>
              <a:ext uri="{FF2B5EF4-FFF2-40B4-BE49-F238E27FC236}">
                <a16:creationId xmlns:a16="http://schemas.microsoft.com/office/drawing/2014/main" id="{A903A4AA-5CC0-1D80-97BA-F6F38C608AD8}"/>
              </a:ext>
            </a:extLst>
          </p:cNvPr>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矩形 5">
            <a:extLst>
              <a:ext uri="{FF2B5EF4-FFF2-40B4-BE49-F238E27FC236}">
                <a16:creationId xmlns:a16="http://schemas.microsoft.com/office/drawing/2014/main" id="{8618E739-B9B9-1E9B-D7A2-DB36A4DB630A}"/>
              </a:ext>
            </a:extLst>
          </p:cNvPr>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useBgFill="1">
        <p:nvSpPr>
          <p:cNvPr id="7" name="圆角矩形 24">
            <a:extLst>
              <a:ext uri="{FF2B5EF4-FFF2-40B4-BE49-F238E27FC236}">
                <a16:creationId xmlns:a16="http://schemas.microsoft.com/office/drawing/2014/main" id="{D1E653CD-8B34-A38E-C850-E392DC668EBB}"/>
              </a:ext>
            </a:extLst>
          </p:cNvPr>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useBgFill="1">
        <p:nvSpPr>
          <p:cNvPr id="10" name="圆角矩形 25">
            <a:extLst>
              <a:ext uri="{FF2B5EF4-FFF2-40B4-BE49-F238E27FC236}">
                <a16:creationId xmlns:a16="http://schemas.microsoft.com/office/drawing/2014/main" id="{0D373699-E475-2D99-996F-29D4F6FB7B5E}"/>
              </a:ext>
            </a:extLst>
          </p:cNvPr>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1" name="矩形 10">
            <a:extLst>
              <a:ext uri="{FF2B5EF4-FFF2-40B4-BE49-F238E27FC236}">
                <a16:creationId xmlns:a16="http://schemas.microsoft.com/office/drawing/2014/main" id="{0DC56DF5-828A-1674-D630-17235DF14E23}"/>
              </a:ext>
            </a:extLst>
          </p:cNvPr>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2" name="矩形 11">
            <a:extLst>
              <a:ext uri="{FF2B5EF4-FFF2-40B4-BE49-F238E27FC236}">
                <a16:creationId xmlns:a16="http://schemas.microsoft.com/office/drawing/2014/main" id="{7FC6FA4F-F798-DA83-2924-2FD221599015}"/>
              </a:ext>
            </a:extLst>
          </p:cNvPr>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3" name="矩形 12">
            <a:extLst>
              <a:ext uri="{FF2B5EF4-FFF2-40B4-BE49-F238E27FC236}">
                <a16:creationId xmlns:a16="http://schemas.microsoft.com/office/drawing/2014/main" id="{21D48EB9-2F43-8673-85DF-832AE4E15C11}"/>
              </a:ext>
            </a:extLst>
          </p:cNvPr>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4" name="矩形 13">
            <a:extLst>
              <a:ext uri="{FF2B5EF4-FFF2-40B4-BE49-F238E27FC236}">
                <a16:creationId xmlns:a16="http://schemas.microsoft.com/office/drawing/2014/main" id="{2B611BD0-DDB8-53F2-6466-20F6E7849DD7}"/>
              </a:ext>
            </a:extLst>
          </p:cNvPr>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5" name="Rectangle 4">
            <a:extLst>
              <a:ext uri="{FF2B5EF4-FFF2-40B4-BE49-F238E27FC236}">
                <a16:creationId xmlns:a16="http://schemas.microsoft.com/office/drawing/2014/main" id="{8E79D96A-6A68-58B0-3EF7-80962EB15801}"/>
              </a:ext>
            </a:extLst>
          </p:cNvPr>
          <p:cNvSpPr>
            <a:spLocks noChangeArrowheads="1"/>
          </p:cNvSpPr>
          <p:nvPr userDrawn="1"/>
        </p:nvSpPr>
        <p:spPr bwMode="auto">
          <a:xfrm>
            <a:off x="1331913" y="50800"/>
            <a:ext cx="7772400" cy="857250"/>
          </a:xfrm>
          <a:prstGeom prst="rect">
            <a:avLst/>
          </a:prstGeom>
          <a:noFill/>
          <a:ln w="9525">
            <a:noFill/>
            <a:miter lim="800000"/>
            <a:headEnd/>
            <a:tailEnd/>
          </a:ln>
        </p:spPr>
        <p:txBody>
          <a:bodyPr anchor="ctr"/>
          <a:lstStyle>
            <a:defPPr>
              <a:defRPr lang="zh-CN"/>
            </a:defPPr>
            <a:lvl1pPr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5pPr>
            <a:lvl6pPr marL="2286000" algn="l" defTabSz="914400" rtl="0" eaLnBrk="1" latinLnBrk="0" hangingPunct="1">
              <a:defRPr kumimoji="1" sz="2400" kern="1200">
                <a:solidFill>
                  <a:schemeClr val="tx1"/>
                </a:solidFill>
                <a:latin typeface="Times New Roman" pitchFamily="18" charset="0"/>
                <a:ea typeface="隶书" pitchFamily="49" charset="-122"/>
                <a:cs typeface="+mn-cs"/>
              </a:defRPr>
            </a:lvl6pPr>
            <a:lvl7pPr marL="2743200" algn="l" defTabSz="914400" rtl="0" eaLnBrk="1" latinLnBrk="0" hangingPunct="1">
              <a:defRPr kumimoji="1" sz="2400" kern="1200">
                <a:solidFill>
                  <a:schemeClr val="tx1"/>
                </a:solidFill>
                <a:latin typeface="Times New Roman" pitchFamily="18" charset="0"/>
                <a:ea typeface="隶书" pitchFamily="49" charset="-122"/>
                <a:cs typeface="+mn-cs"/>
              </a:defRPr>
            </a:lvl7pPr>
            <a:lvl8pPr marL="3200400" algn="l" defTabSz="914400" rtl="0" eaLnBrk="1" latinLnBrk="0" hangingPunct="1">
              <a:defRPr kumimoji="1" sz="2400" kern="1200">
                <a:solidFill>
                  <a:schemeClr val="tx1"/>
                </a:solidFill>
                <a:latin typeface="Times New Roman" pitchFamily="18" charset="0"/>
                <a:ea typeface="隶书" pitchFamily="49" charset="-122"/>
                <a:cs typeface="+mn-cs"/>
              </a:defRPr>
            </a:lvl8pPr>
            <a:lvl9pPr marL="3657600" algn="l" defTabSz="914400" rtl="0" eaLnBrk="1" latinLnBrk="0" hangingPunct="1">
              <a:defRPr kumimoji="1" sz="2400" kern="1200">
                <a:solidFill>
                  <a:schemeClr val="tx1"/>
                </a:solidFill>
                <a:latin typeface="Times New Roman" pitchFamily="18" charset="0"/>
                <a:ea typeface="隶书" pitchFamily="49" charset="-122"/>
                <a:cs typeface="+mn-cs"/>
              </a:defRPr>
            </a:lvl9pPr>
          </a:lstStyle>
          <a:p>
            <a:pPr algn="r" eaLnBrk="1" hangingPunct="1">
              <a:defRPr/>
            </a:pPr>
            <a:r>
              <a:rPr lang="en-US" altLang="zh-CN" sz="3200" dirty="0">
                <a:solidFill>
                  <a:schemeClr val="bg1"/>
                </a:solidFill>
                <a:latin typeface="华文楷体" pitchFamily="2" charset="-122"/>
                <a:ea typeface="华文楷体" pitchFamily="2" charset="-122"/>
              </a:rPr>
              <a:t>C++</a:t>
            </a:r>
            <a:r>
              <a:rPr lang="zh-CN" altLang="en-US" sz="3200" dirty="0">
                <a:solidFill>
                  <a:schemeClr val="bg1"/>
                </a:solidFill>
                <a:latin typeface="华文楷体" pitchFamily="2" charset="-122"/>
                <a:ea typeface="华文楷体" pitchFamily="2" charset="-122"/>
              </a:rPr>
              <a:t>语言</a:t>
            </a:r>
            <a:r>
              <a:rPr lang="zh-CN" altLang="zh-CN" sz="3200" dirty="0">
                <a:solidFill>
                  <a:schemeClr val="bg1"/>
                </a:solidFill>
                <a:latin typeface="华文楷体" pitchFamily="2" charset="-122"/>
                <a:ea typeface="华文楷体" pitchFamily="2" charset="-122"/>
              </a:rPr>
              <a:t>程序设计</a:t>
            </a:r>
            <a:endParaRPr lang="zh-CN" altLang="en-US" sz="3200" dirty="0">
              <a:solidFill>
                <a:schemeClr val="bg1"/>
              </a:solidFill>
              <a:latin typeface="华文楷体" pitchFamily="2" charset="-122"/>
              <a:ea typeface="华文楷体" pitchFamily="2" charset="-122"/>
            </a:endParaRPr>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zh-CN" altLang="en-US"/>
              <a:t>单击此处编辑母版标题样式</a:t>
            </a:r>
            <a:endParaRPr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dirty="0"/>
          </a:p>
        </p:txBody>
      </p:sp>
      <p:sp>
        <p:nvSpPr>
          <p:cNvPr id="16" name="日期占位符 27">
            <a:extLst>
              <a:ext uri="{FF2B5EF4-FFF2-40B4-BE49-F238E27FC236}">
                <a16:creationId xmlns:a16="http://schemas.microsoft.com/office/drawing/2014/main" id="{55EF3B92-B9DC-C388-F1F4-57E5DA707A31}"/>
              </a:ext>
            </a:extLst>
          </p:cNvPr>
          <p:cNvSpPr>
            <a:spLocks noGrp="1"/>
          </p:cNvSpPr>
          <p:nvPr>
            <p:ph type="dt" sz="half" idx="10"/>
          </p:nvPr>
        </p:nvSpPr>
        <p:spPr>
          <a:xfrm>
            <a:off x="6705600" y="4206875"/>
            <a:ext cx="960438" cy="457200"/>
          </a:xfrm>
          <a:prstGeom prst="rect">
            <a:avLst/>
          </a:prstGeom>
        </p:spPr>
        <p:txBody>
          <a:bodyPr/>
          <a:lstStyle>
            <a:lvl1pPr eaLnBrk="1" hangingPunct="1">
              <a:defRPr/>
            </a:lvl1pPr>
          </a:lstStyle>
          <a:p>
            <a:pPr>
              <a:defRPr/>
            </a:pPr>
            <a:endParaRPr lang="en-US" altLang="zh-CN"/>
          </a:p>
        </p:txBody>
      </p:sp>
      <p:sp>
        <p:nvSpPr>
          <p:cNvPr id="17" name="页脚占位符 16">
            <a:extLst>
              <a:ext uri="{FF2B5EF4-FFF2-40B4-BE49-F238E27FC236}">
                <a16:creationId xmlns:a16="http://schemas.microsoft.com/office/drawing/2014/main" id="{CE354240-15B2-DB18-2021-DADE0BC78428}"/>
              </a:ext>
            </a:extLst>
          </p:cNvPr>
          <p:cNvSpPr>
            <a:spLocks noGrp="1"/>
          </p:cNvSpPr>
          <p:nvPr>
            <p:ph type="ftr" sz="quarter" idx="11"/>
          </p:nvPr>
        </p:nvSpPr>
        <p:spPr>
          <a:xfrm>
            <a:off x="5410200" y="4205288"/>
            <a:ext cx="1295400" cy="457200"/>
          </a:xfrm>
          <a:prstGeom prst="rect">
            <a:avLst/>
          </a:prstGeom>
        </p:spPr>
        <p:txBody>
          <a:bodyPr/>
          <a:lstStyle>
            <a:lvl1pPr eaLnBrk="1" hangingPunct="1">
              <a:defRPr/>
            </a:lvl1pPr>
          </a:lstStyle>
          <a:p>
            <a:pPr>
              <a:defRPr/>
            </a:pPr>
            <a:endParaRPr lang="en-US" altLang="zh-CN"/>
          </a:p>
        </p:txBody>
      </p:sp>
      <p:sp>
        <p:nvSpPr>
          <p:cNvPr id="18" name="灯片编号占位符 28">
            <a:extLst>
              <a:ext uri="{FF2B5EF4-FFF2-40B4-BE49-F238E27FC236}">
                <a16:creationId xmlns:a16="http://schemas.microsoft.com/office/drawing/2014/main" id="{595EC807-4F7F-70D0-4117-536452BA5548}"/>
              </a:ext>
            </a:extLst>
          </p:cNvPr>
          <p:cNvSpPr>
            <a:spLocks noGrp="1"/>
          </p:cNvSpPr>
          <p:nvPr>
            <p:ph type="sldNum" sz="quarter" idx="12"/>
          </p:nvPr>
        </p:nvSpPr>
        <p:spPr>
          <a:xfrm>
            <a:off x="8320088" y="1588"/>
            <a:ext cx="747712" cy="365125"/>
          </a:xfrm>
        </p:spPr>
        <p:txBody>
          <a:bodyPr/>
          <a:lstStyle>
            <a:lvl1pPr>
              <a:defRPr>
                <a:solidFill>
                  <a:schemeClr val="bg1"/>
                </a:solidFill>
              </a:defRPr>
            </a:lvl1pPr>
          </a:lstStyle>
          <a:p>
            <a:pPr>
              <a:defRPr/>
            </a:pPr>
            <a:fld id="{608DB14B-AE7C-49FE-A0AC-A4C72A668453}" type="slidenum">
              <a:rPr lang="en-US" altLang="zh-CN"/>
              <a:pPr>
                <a:defRPr/>
              </a:pPr>
              <a:t>‹#›</a:t>
            </a:fld>
            <a:endParaRPr lang="en-US" altLang="zh-CN"/>
          </a:p>
        </p:txBody>
      </p:sp>
    </p:spTree>
    <p:extLst>
      <p:ext uri="{BB962C8B-B14F-4D97-AF65-F5344CB8AC3E}">
        <p14:creationId xmlns:p14="http://schemas.microsoft.com/office/powerpoint/2010/main" val="3083898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E2DD562F-4726-9359-2440-0A964166FEFE}"/>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5" name="页脚占位符 4">
            <a:extLst>
              <a:ext uri="{FF2B5EF4-FFF2-40B4-BE49-F238E27FC236}">
                <a16:creationId xmlns:a16="http://schemas.microsoft.com/office/drawing/2014/main" id="{F0CDD154-7F42-0621-398C-30F73490AB52}"/>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6" name="灯片编号占位符 5">
            <a:extLst>
              <a:ext uri="{FF2B5EF4-FFF2-40B4-BE49-F238E27FC236}">
                <a16:creationId xmlns:a16="http://schemas.microsoft.com/office/drawing/2014/main" id="{810E92D1-EBC3-30A3-7651-561B16A1B0E0}"/>
              </a:ext>
            </a:extLst>
          </p:cNvPr>
          <p:cNvSpPr>
            <a:spLocks noGrp="1"/>
          </p:cNvSpPr>
          <p:nvPr>
            <p:ph type="sldNum" sz="quarter" idx="12"/>
          </p:nvPr>
        </p:nvSpPr>
        <p:spPr/>
        <p:txBody>
          <a:bodyPr/>
          <a:lstStyle>
            <a:lvl1pPr>
              <a:defRPr/>
            </a:lvl1pPr>
          </a:lstStyle>
          <a:p>
            <a:pPr>
              <a:defRPr/>
            </a:pPr>
            <a:fld id="{988D3806-3A16-448B-B756-03B443547CFA}" type="slidenum">
              <a:rPr lang="en-US" altLang="zh-CN"/>
              <a:pPr>
                <a:defRPr/>
              </a:pPr>
              <a:t>‹#›</a:t>
            </a:fld>
            <a:endParaRPr lang="en-US" altLang="zh-CN"/>
          </a:p>
        </p:txBody>
      </p:sp>
    </p:spTree>
    <p:extLst>
      <p:ext uri="{BB962C8B-B14F-4D97-AF65-F5344CB8AC3E}">
        <p14:creationId xmlns:p14="http://schemas.microsoft.com/office/powerpoint/2010/main" val="535908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D6263F35-C335-A1DE-4F0F-6AA2E8ED7DCD}"/>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5" name="页脚占位符 4">
            <a:extLst>
              <a:ext uri="{FF2B5EF4-FFF2-40B4-BE49-F238E27FC236}">
                <a16:creationId xmlns:a16="http://schemas.microsoft.com/office/drawing/2014/main" id="{CC1066E9-B7EE-AE19-5DD3-9D1A63D464E2}"/>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6" name="灯片编号占位符 5">
            <a:extLst>
              <a:ext uri="{FF2B5EF4-FFF2-40B4-BE49-F238E27FC236}">
                <a16:creationId xmlns:a16="http://schemas.microsoft.com/office/drawing/2014/main" id="{0B1244BF-CC85-9907-0995-3D6FAC3DDE2B}"/>
              </a:ext>
            </a:extLst>
          </p:cNvPr>
          <p:cNvSpPr>
            <a:spLocks noGrp="1"/>
          </p:cNvSpPr>
          <p:nvPr>
            <p:ph type="sldNum" sz="quarter" idx="12"/>
          </p:nvPr>
        </p:nvSpPr>
        <p:spPr/>
        <p:txBody>
          <a:bodyPr/>
          <a:lstStyle>
            <a:lvl1pPr>
              <a:defRPr/>
            </a:lvl1pPr>
          </a:lstStyle>
          <a:p>
            <a:pPr>
              <a:defRPr/>
            </a:pPr>
            <a:fld id="{D3F33552-6E44-43DB-813B-DD820565923A}" type="slidenum">
              <a:rPr lang="en-US" altLang="zh-CN"/>
              <a:pPr>
                <a:defRPr/>
              </a:pPr>
              <a:t>‹#›</a:t>
            </a:fld>
            <a:endParaRPr lang="en-US" altLang="zh-CN"/>
          </a:p>
        </p:txBody>
      </p:sp>
    </p:spTree>
    <p:extLst>
      <p:ext uri="{BB962C8B-B14F-4D97-AF65-F5344CB8AC3E}">
        <p14:creationId xmlns:p14="http://schemas.microsoft.com/office/powerpoint/2010/main" val="2925129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a:extLst>
              <a:ext uri="{FF2B5EF4-FFF2-40B4-BE49-F238E27FC236}">
                <a16:creationId xmlns:a16="http://schemas.microsoft.com/office/drawing/2014/main" id="{25539D63-2EA7-A3C7-4A47-E17F688CF48C}"/>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5" name="页脚占位符 4">
            <a:extLst>
              <a:ext uri="{FF2B5EF4-FFF2-40B4-BE49-F238E27FC236}">
                <a16:creationId xmlns:a16="http://schemas.microsoft.com/office/drawing/2014/main" id="{E8E35325-8330-EC11-3C99-6F499D2F25F4}"/>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6" name="灯片编号占位符 5">
            <a:extLst>
              <a:ext uri="{FF2B5EF4-FFF2-40B4-BE49-F238E27FC236}">
                <a16:creationId xmlns:a16="http://schemas.microsoft.com/office/drawing/2014/main" id="{11138E18-3EE2-961D-4015-B42C504E2342}"/>
              </a:ext>
            </a:extLst>
          </p:cNvPr>
          <p:cNvSpPr>
            <a:spLocks noGrp="1"/>
          </p:cNvSpPr>
          <p:nvPr>
            <p:ph type="sldNum" sz="quarter" idx="12"/>
          </p:nvPr>
        </p:nvSpPr>
        <p:spPr/>
        <p:txBody>
          <a:bodyPr/>
          <a:lstStyle>
            <a:lvl1pPr>
              <a:defRPr/>
            </a:lvl1pPr>
          </a:lstStyle>
          <a:p>
            <a:pPr>
              <a:defRPr/>
            </a:pPr>
            <a:fld id="{5EDBFA30-ABFD-4C5D-8F5E-D9EB83F8A839}" type="slidenum">
              <a:rPr lang="en-US" altLang="zh-CN"/>
              <a:pPr>
                <a:defRPr/>
              </a:pPr>
              <a:t>‹#›</a:t>
            </a:fld>
            <a:endParaRPr lang="en-US" altLang="zh-CN"/>
          </a:p>
        </p:txBody>
      </p:sp>
    </p:spTree>
    <p:extLst>
      <p:ext uri="{BB962C8B-B14F-4D97-AF65-F5344CB8AC3E}">
        <p14:creationId xmlns:p14="http://schemas.microsoft.com/office/powerpoint/2010/main" val="1422233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a:t>单击此处编辑母版标题样式</a:t>
            </a:r>
            <a:endParaRPr lang="en-US" dirty="0"/>
          </a:p>
        </p:txBody>
      </p:sp>
      <p:sp>
        <p:nvSpPr>
          <p:cNvPr id="3" name="文本占位符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a:extLst>
              <a:ext uri="{FF2B5EF4-FFF2-40B4-BE49-F238E27FC236}">
                <a16:creationId xmlns:a16="http://schemas.microsoft.com/office/drawing/2014/main" id="{E2ADD8F0-29AE-3938-D552-C5D1B64F462C}"/>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5" name="页脚占位符 4">
            <a:extLst>
              <a:ext uri="{FF2B5EF4-FFF2-40B4-BE49-F238E27FC236}">
                <a16:creationId xmlns:a16="http://schemas.microsoft.com/office/drawing/2014/main" id="{B415AC62-5964-4386-1115-79B3DC2569FA}"/>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6" name="灯片编号占位符 5">
            <a:extLst>
              <a:ext uri="{FF2B5EF4-FFF2-40B4-BE49-F238E27FC236}">
                <a16:creationId xmlns:a16="http://schemas.microsoft.com/office/drawing/2014/main" id="{00BB3E68-3D26-E88B-8531-01621BE96B30}"/>
              </a:ext>
            </a:extLst>
          </p:cNvPr>
          <p:cNvSpPr>
            <a:spLocks noGrp="1"/>
          </p:cNvSpPr>
          <p:nvPr>
            <p:ph type="sldNum" sz="quarter" idx="12"/>
          </p:nvPr>
        </p:nvSpPr>
        <p:spPr/>
        <p:txBody>
          <a:bodyPr/>
          <a:lstStyle>
            <a:lvl1pPr>
              <a:defRPr/>
            </a:lvl1pPr>
          </a:lstStyle>
          <a:p>
            <a:pPr>
              <a:defRPr/>
            </a:pPr>
            <a:fld id="{1BF95140-73A9-4A5C-90C3-9D7E2E29005C}" type="slidenum">
              <a:rPr lang="en-US" altLang="zh-CN"/>
              <a:pPr>
                <a:defRPr/>
              </a:pPr>
              <a:t>‹#›</a:t>
            </a:fld>
            <a:endParaRPr lang="en-US" altLang="zh-CN"/>
          </a:p>
        </p:txBody>
      </p:sp>
    </p:spTree>
    <p:extLst>
      <p:ext uri="{BB962C8B-B14F-4D97-AF65-F5344CB8AC3E}">
        <p14:creationId xmlns:p14="http://schemas.microsoft.com/office/powerpoint/2010/main" val="4245470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785926"/>
            <a:ext cx="4038600"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内容占位符 3"/>
          <p:cNvSpPr>
            <a:spLocks noGrp="1"/>
          </p:cNvSpPr>
          <p:nvPr>
            <p:ph sz="half" idx="2"/>
          </p:nvPr>
        </p:nvSpPr>
        <p:spPr>
          <a:xfrm>
            <a:off x="4648200" y="1785926"/>
            <a:ext cx="4038600"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日期占位符 4">
            <a:extLst>
              <a:ext uri="{FF2B5EF4-FFF2-40B4-BE49-F238E27FC236}">
                <a16:creationId xmlns:a16="http://schemas.microsoft.com/office/drawing/2014/main" id="{E566E537-0ED6-F984-35BC-1B8E3E18F66D}"/>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6" name="页脚占位符 5">
            <a:extLst>
              <a:ext uri="{FF2B5EF4-FFF2-40B4-BE49-F238E27FC236}">
                <a16:creationId xmlns:a16="http://schemas.microsoft.com/office/drawing/2014/main" id="{6A00C9FC-3F0F-6856-EC39-D386D942D79D}"/>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7" name="灯片编号占位符 6">
            <a:extLst>
              <a:ext uri="{FF2B5EF4-FFF2-40B4-BE49-F238E27FC236}">
                <a16:creationId xmlns:a16="http://schemas.microsoft.com/office/drawing/2014/main" id="{FD9E59B8-09C8-FADA-26BD-BA573D36A990}"/>
              </a:ext>
            </a:extLst>
          </p:cNvPr>
          <p:cNvSpPr>
            <a:spLocks noGrp="1"/>
          </p:cNvSpPr>
          <p:nvPr>
            <p:ph type="sldNum" sz="quarter" idx="12"/>
          </p:nvPr>
        </p:nvSpPr>
        <p:spPr/>
        <p:txBody>
          <a:bodyPr/>
          <a:lstStyle>
            <a:lvl1pPr>
              <a:defRPr/>
            </a:lvl1pPr>
          </a:lstStyle>
          <a:p>
            <a:pPr>
              <a:defRPr/>
            </a:pPr>
            <a:fld id="{C245F15A-C6D0-4295-A1D2-A98BDD9B7FA4}" type="slidenum">
              <a:rPr lang="en-US" altLang="zh-CN"/>
              <a:pPr>
                <a:defRPr/>
              </a:pPr>
              <a:t>‹#›</a:t>
            </a:fld>
            <a:endParaRPr lang="en-US" altLang="zh-CN"/>
          </a:p>
        </p:txBody>
      </p:sp>
    </p:spTree>
    <p:extLst>
      <p:ext uri="{BB962C8B-B14F-4D97-AF65-F5344CB8AC3E}">
        <p14:creationId xmlns:p14="http://schemas.microsoft.com/office/powerpoint/2010/main" val="3134645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428604"/>
            <a:ext cx="8382000" cy="1069848"/>
          </a:xfrm>
        </p:spPr>
        <p:txBody>
          <a:bodyPr/>
          <a:lstStyle>
            <a:lvl1pPr>
              <a:defRPr sz="4000"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381000" y="1500174"/>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721225" y="1500174"/>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381000" y="1928802"/>
            <a:ext cx="4041648"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内容占位符 5"/>
          <p:cNvSpPr>
            <a:spLocks noGrp="1"/>
          </p:cNvSpPr>
          <p:nvPr>
            <p:ph sz="quarter" idx="4"/>
          </p:nvPr>
        </p:nvSpPr>
        <p:spPr>
          <a:xfrm>
            <a:off x="4718304" y="1928802"/>
            <a:ext cx="4041775"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22">
            <a:extLst>
              <a:ext uri="{FF2B5EF4-FFF2-40B4-BE49-F238E27FC236}">
                <a16:creationId xmlns:a16="http://schemas.microsoft.com/office/drawing/2014/main" id="{12F62048-AE6E-7AA5-6371-A348BB360D80}"/>
              </a:ext>
            </a:extLst>
          </p:cNvPr>
          <p:cNvSpPr>
            <a:spLocks noGrp="1"/>
          </p:cNvSpPr>
          <p:nvPr>
            <p:ph type="sldNum" sz="quarter" idx="10"/>
          </p:nvPr>
        </p:nvSpPr>
        <p:spPr/>
        <p:txBody>
          <a:bodyPr/>
          <a:lstStyle>
            <a:lvl1pPr>
              <a:defRPr/>
            </a:lvl1pPr>
          </a:lstStyle>
          <a:p>
            <a:pPr>
              <a:defRPr/>
            </a:pPr>
            <a:fld id="{37B8D9C1-F13B-45B4-8444-7EE5CBBE4DD3}" type="slidenum">
              <a:rPr lang="en-US" altLang="zh-CN"/>
              <a:pPr>
                <a:defRPr/>
              </a:pPr>
              <a:t>‹#›</a:t>
            </a:fld>
            <a:endParaRPr lang="en-US" altLang="zh-CN"/>
          </a:p>
        </p:txBody>
      </p:sp>
    </p:spTree>
    <p:extLst>
      <p:ext uri="{BB962C8B-B14F-4D97-AF65-F5344CB8AC3E}">
        <p14:creationId xmlns:p14="http://schemas.microsoft.com/office/powerpoint/2010/main" val="784088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lstStyle>
            <a:lvl1pPr>
              <a:defRPr sz="4000">
                <a:solidFill>
                  <a:schemeClr val="tx2"/>
                </a:solidFill>
              </a:defRPr>
            </a:lvl1p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E454D8A2-AE11-E2BE-CC3D-863DC5086F6F}"/>
              </a:ext>
            </a:extLst>
          </p:cNvPr>
          <p:cNvSpPr>
            <a:spLocks noGrp="1"/>
          </p:cNvSpPr>
          <p:nvPr>
            <p:ph type="dt" sz="half" idx="10"/>
          </p:nvPr>
        </p:nvSpPr>
        <p:spPr>
          <a:xfrm>
            <a:off x="6583363" y="612775"/>
            <a:ext cx="957262" cy="457200"/>
          </a:xfrm>
          <a:prstGeom prst="rect">
            <a:avLst/>
          </a:prstGeom>
        </p:spPr>
        <p:txBody>
          <a:bodyPr/>
          <a:lstStyle>
            <a:lvl1pPr eaLnBrk="1" hangingPunct="1">
              <a:defRPr/>
            </a:lvl1pPr>
          </a:lstStyle>
          <a:p>
            <a:pPr>
              <a:defRPr/>
            </a:pPr>
            <a:endParaRPr lang="en-US" altLang="zh-CN"/>
          </a:p>
        </p:txBody>
      </p:sp>
      <p:sp>
        <p:nvSpPr>
          <p:cNvPr id="4" name="页脚占位符 3">
            <a:extLst>
              <a:ext uri="{FF2B5EF4-FFF2-40B4-BE49-F238E27FC236}">
                <a16:creationId xmlns:a16="http://schemas.microsoft.com/office/drawing/2014/main" id="{29B50116-39A0-4C5A-5A18-E39A51DA161B}"/>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5" name="灯片编号占位符 4">
            <a:extLst>
              <a:ext uri="{FF2B5EF4-FFF2-40B4-BE49-F238E27FC236}">
                <a16:creationId xmlns:a16="http://schemas.microsoft.com/office/drawing/2014/main" id="{5D6F266B-FFC6-525B-F7CA-86991DB4EE4F}"/>
              </a:ext>
            </a:extLst>
          </p:cNvPr>
          <p:cNvSpPr>
            <a:spLocks noGrp="1"/>
          </p:cNvSpPr>
          <p:nvPr>
            <p:ph type="sldNum" sz="quarter" idx="12"/>
          </p:nvPr>
        </p:nvSpPr>
        <p:spPr/>
        <p:txBody>
          <a:bodyPr/>
          <a:lstStyle>
            <a:lvl1pPr>
              <a:defRPr/>
            </a:lvl1pPr>
          </a:lstStyle>
          <a:p>
            <a:pPr>
              <a:defRPr/>
            </a:pPr>
            <a:fld id="{9B8604B3-13F3-4DC3-AF11-32A7C81A0F05}" type="slidenum">
              <a:rPr lang="en-US" altLang="zh-CN"/>
              <a:pPr>
                <a:defRPr/>
              </a:pPr>
              <a:t>‹#›</a:t>
            </a:fld>
            <a:endParaRPr lang="en-US" altLang="zh-CN"/>
          </a:p>
        </p:txBody>
      </p:sp>
    </p:spTree>
    <p:extLst>
      <p:ext uri="{BB962C8B-B14F-4D97-AF65-F5344CB8AC3E}">
        <p14:creationId xmlns:p14="http://schemas.microsoft.com/office/powerpoint/2010/main" val="1543341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DEEA76D-92D7-07CA-EE36-25A8506B516F}"/>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3" name="页脚占位符 2">
            <a:extLst>
              <a:ext uri="{FF2B5EF4-FFF2-40B4-BE49-F238E27FC236}">
                <a16:creationId xmlns:a16="http://schemas.microsoft.com/office/drawing/2014/main" id="{A114CEA6-6B0B-1C99-1E8B-459ED6628AEA}"/>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4" name="灯片编号占位符 3">
            <a:extLst>
              <a:ext uri="{FF2B5EF4-FFF2-40B4-BE49-F238E27FC236}">
                <a16:creationId xmlns:a16="http://schemas.microsoft.com/office/drawing/2014/main" id="{FC2644E8-4001-0AC2-2D20-6A7A1A3A58D9}"/>
              </a:ext>
            </a:extLst>
          </p:cNvPr>
          <p:cNvSpPr>
            <a:spLocks noGrp="1"/>
          </p:cNvSpPr>
          <p:nvPr>
            <p:ph type="sldNum" sz="quarter" idx="12"/>
          </p:nvPr>
        </p:nvSpPr>
        <p:spPr/>
        <p:txBody>
          <a:bodyPr/>
          <a:lstStyle>
            <a:lvl1pPr>
              <a:defRPr/>
            </a:lvl1pPr>
          </a:lstStyle>
          <a:p>
            <a:pPr>
              <a:defRPr/>
            </a:pPr>
            <a:fld id="{1A7BEC85-F0CD-423F-A57D-F87E1A54B781}" type="slidenum">
              <a:rPr lang="en-US" altLang="zh-CN"/>
              <a:pPr>
                <a:defRPr/>
              </a:pPr>
              <a:t>‹#›</a:t>
            </a:fld>
            <a:endParaRPr lang="en-US" altLang="zh-CN"/>
          </a:p>
        </p:txBody>
      </p:sp>
    </p:spTree>
    <p:extLst>
      <p:ext uri="{BB962C8B-B14F-4D97-AF65-F5344CB8AC3E}">
        <p14:creationId xmlns:p14="http://schemas.microsoft.com/office/powerpoint/2010/main" val="2764821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lang="zh-CN" altLang="en-US"/>
              <a:t>单击此处编辑母版标题样式</a:t>
            </a:r>
            <a:endParaRPr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A719E6B9-DBA3-A008-93D4-293437529361}"/>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6" name="页脚占位符 5">
            <a:extLst>
              <a:ext uri="{FF2B5EF4-FFF2-40B4-BE49-F238E27FC236}">
                <a16:creationId xmlns:a16="http://schemas.microsoft.com/office/drawing/2014/main" id="{5E513C24-0FF3-A305-ACA4-D6DF2D61FBFD}"/>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7" name="灯片编号占位符 6">
            <a:extLst>
              <a:ext uri="{FF2B5EF4-FFF2-40B4-BE49-F238E27FC236}">
                <a16:creationId xmlns:a16="http://schemas.microsoft.com/office/drawing/2014/main" id="{C037A1ED-B6B4-B74E-6E43-EF9A34272455}"/>
              </a:ext>
            </a:extLst>
          </p:cNvPr>
          <p:cNvSpPr>
            <a:spLocks noGrp="1"/>
          </p:cNvSpPr>
          <p:nvPr>
            <p:ph type="sldNum" sz="quarter" idx="12"/>
          </p:nvPr>
        </p:nvSpPr>
        <p:spPr/>
        <p:txBody>
          <a:bodyPr/>
          <a:lstStyle>
            <a:lvl1pPr>
              <a:defRPr/>
            </a:lvl1pPr>
          </a:lstStyle>
          <a:p>
            <a:pPr>
              <a:defRPr/>
            </a:pPr>
            <a:fld id="{76D3E736-C304-4388-BCBA-1C1A61DB8E61}" type="slidenum">
              <a:rPr lang="en-US" altLang="zh-CN"/>
              <a:pPr>
                <a:defRPr/>
              </a:pPr>
              <a:t>‹#›</a:t>
            </a:fld>
            <a:endParaRPr lang="en-US" altLang="zh-CN"/>
          </a:p>
        </p:txBody>
      </p:sp>
    </p:spTree>
    <p:extLst>
      <p:ext uri="{BB962C8B-B14F-4D97-AF65-F5344CB8AC3E}">
        <p14:creationId xmlns:p14="http://schemas.microsoft.com/office/powerpoint/2010/main" val="1272505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5" name="日期占位符 4">
            <a:extLst>
              <a:ext uri="{FF2B5EF4-FFF2-40B4-BE49-F238E27FC236}">
                <a16:creationId xmlns:a16="http://schemas.microsoft.com/office/drawing/2014/main" id="{816F33A8-F4C9-92FD-9879-DB51A847A3CA}"/>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6" name="页脚占位符 5">
            <a:extLst>
              <a:ext uri="{FF2B5EF4-FFF2-40B4-BE49-F238E27FC236}">
                <a16:creationId xmlns:a16="http://schemas.microsoft.com/office/drawing/2014/main" id="{2F627C00-A5AD-3A10-6A70-50AD66D1C081}"/>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7" name="灯片编号占位符 6">
            <a:extLst>
              <a:ext uri="{FF2B5EF4-FFF2-40B4-BE49-F238E27FC236}">
                <a16:creationId xmlns:a16="http://schemas.microsoft.com/office/drawing/2014/main" id="{3001D879-4DA5-B678-3FAE-843165A1DA73}"/>
              </a:ext>
            </a:extLst>
          </p:cNvPr>
          <p:cNvSpPr>
            <a:spLocks noGrp="1"/>
          </p:cNvSpPr>
          <p:nvPr>
            <p:ph type="sldNum" sz="quarter" idx="12"/>
          </p:nvPr>
        </p:nvSpPr>
        <p:spPr/>
        <p:txBody>
          <a:bodyPr/>
          <a:lstStyle>
            <a:lvl1pPr>
              <a:defRPr/>
            </a:lvl1pPr>
          </a:lstStyle>
          <a:p>
            <a:pPr>
              <a:defRPr/>
            </a:pPr>
            <a:fld id="{6E44B3C9-8763-4A8B-A42C-795B24EE7ECE}" type="slidenum">
              <a:rPr lang="en-US" altLang="zh-CN"/>
              <a:pPr>
                <a:defRPr/>
              </a:pPr>
              <a:t>‹#›</a:t>
            </a:fld>
            <a:endParaRPr lang="en-US" altLang="zh-CN"/>
          </a:p>
        </p:txBody>
      </p:sp>
    </p:spTree>
    <p:extLst>
      <p:ext uri="{BB962C8B-B14F-4D97-AF65-F5344CB8AC3E}">
        <p14:creationId xmlns:p14="http://schemas.microsoft.com/office/powerpoint/2010/main" val="300489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id="{3526495D-E22E-9909-C2DE-52D4C80E53E8}"/>
              </a:ext>
            </a:extLst>
          </p:cNvPr>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29" name="矩形 28">
            <a:extLst>
              <a:ext uri="{FF2B5EF4-FFF2-40B4-BE49-F238E27FC236}">
                <a16:creationId xmlns:a16="http://schemas.microsoft.com/office/drawing/2014/main" id="{CF8AFBB2-C8F7-A10B-5EB6-C946CE82F23A}"/>
              </a:ext>
            </a:extLst>
          </p:cNvPr>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0" name="矩形 29">
            <a:extLst>
              <a:ext uri="{FF2B5EF4-FFF2-40B4-BE49-F238E27FC236}">
                <a16:creationId xmlns:a16="http://schemas.microsoft.com/office/drawing/2014/main" id="{D03B0915-B650-5C30-24FC-6886EAC1DEC1}"/>
              </a:ext>
            </a:extLst>
          </p:cNvPr>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31" name="矩形 30">
            <a:extLst>
              <a:ext uri="{FF2B5EF4-FFF2-40B4-BE49-F238E27FC236}">
                <a16:creationId xmlns:a16="http://schemas.microsoft.com/office/drawing/2014/main" id="{4FA8AED0-49ED-68D3-ED8C-8AF2D4B2963D}"/>
              </a:ext>
            </a:extLst>
          </p:cNvPr>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2" name="矩形 31">
            <a:extLst>
              <a:ext uri="{FF2B5EF4-FFF2-40B4-BE49-F238E27FC236}">
                <a16:creationId xmlns:a16="http://schemas.microsoft.com/office/drawing/2014/main" id="{DC9C4223-4192-AA07-167C-8E75F6DE9124}"/>
              </a:ext>
            </a:extLst>
          </p:cNvPr>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useBgFill="1">
        <p:nvSpPr>
          <p:cNvPr id="33" name="圆角矩形 32">
            <a:extLst>
              <a:ext uri="{FF2B5EF4-FFF2-40B4-BE49-F238E27FC236}">
                <a16:creationId xmlns:a16="http://schemas.microsoft.com/office/drawing/2014/main" id="{0DB1307B-5AD7-9598-D962-0E412D7E8929}"/>
              </a:ext>
            </a:extLst>
          </p:cNvPr>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useBgFill="1">
        <p:nvSpPr>
          <p:cNvPr id="34" name="圆角矩形 33">
            <a:extLst>
              <a:ext uri="{FF2B5EF4-FFF2-40B4-BE49-F238E27FC236}">
                <a16:creationId xmlns:a16="http://schemas.microsoft.com/office/drawing/2014/main" id="{A616CD1A-A167-88CB-D31D-C51D48853670}"/>
              </a:ext>
            </a:extLst>
          </p:cNvPr>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5" name="矩形 34">
            <a:extLst>
              <a:ext uri="{FF2B5EF4-FFF2-40B4-BE49-F238E27FC236}">
                <a16:creationId xmlns:a16="http://schemas.microsoft.com/office/drawing/2014/main" id="{15F28C9B-7F15-BDDC-0106-39F80D2CB4D4}"/>
              </a:ext>
            </a:extLst>
          </p:cNvPr>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36" name="矩形 35">
            <a:extLst>
              <a:ext uri="{FF2B5EF4-FFF2-40B4-BE49-F238E27FC236}">
                <a16:creationId xmlns:a16="http://schemas.microsoft.com/office/drawing/2014/main" id="{03069932-9707-846F-1FB8-351A0BDE42BC}"/>
              </a:ext>
            </a:extLst>
          </p:cNvPr>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37" name="矩形 36">
            <a:extLst>
              <a:ext uri="{FF2B5EF4-FFF2-40B4-BE49-F238E27FC236}">
                <a16:creationId xmlns:a16="http://schemas.microsoft.com/office/drawing/2014/main" id="{E439E7A5-4AB0-860F-7D5B-F5BFD4E6E88D}"/>
              </a:ext>
            </a:extLst>
          </p:cNvPr>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8" name="矩形 37">
            <a:extLst>
              <a:ext uri="{FF2B5EF4-FFF2-40B4-BE49-F238E27FC236}">
                <a16:creationId xmlns:a16="http://schemas.microsoft.com/office/drawing/2014/main" id="{25D20F61-B855-905A-BE9A-B4C9B6BFA23B}"/>
              </a:ext>
            </a:extLst>
          </p:cNvPr>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9" name="矩形 38">
            <a:extLst>
              <a:ext uri="{FF2B5EF4-FFF2-40B4-BE49-F238E27FC236}">
                <a16:creationId xmlns:a16="http://schemas.microsoft.com/office/drawing/2014/main" id="{3D412DF6-69A3-AB41-975F-2954A23CE551}"/>
              </a:ext>
            </a:extLst>
          </p:cNvPr>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40" name="矩形 39">
            <a:extLst>
              <a:ext uri="{FF2B5EF4-FFF2-40B4-BE49-F238E27FC236}">
                <a16:creationId xmlns:a16="http://schemas.microsoft.com/office/drawing/2014/main" id="{6BC62038-BBB2-95CC-5FB4-C935838C6340}"/>
              </a:ext>
            </a:extLst>
          </p:cNvPr>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039" name="标题占位符 21">
            <a:extLst>
              <a:ext uri="{FF2B5EF4-FFF2-40B4-BE49-F238E27FC236}">
                <a16:creationId xmlns:a16="http://schemas.microsoft.com/office/drawing/2014/main" id="{C0A241A2-4061-13C5-4932-7F5A4D1F20CD}"/>
              </a:ext>
            </a:extLst>
          </p:cNvPr>
          <p:cNvSpPr>
            <a:spLocks noGrp="1"/>
          </p:cNvSpPr>
          <p:nvPr>
            <p:ph type="title"/>
          </p:nvPr>
        </p:nvSpPr>
        <p:spPr bwMode="auto">
          <a:xfrm>
            <a:off x="457200" y="576263"/>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40" name="文本占位符 12">
            <a:extLst>
              <a:ext uri="{FF2B5EF4-FFF2-40B4-BE49-F238E27FC236}">
                <a16:creationId xmlns:a16="http://schemas.microsoft.com/office/drawing/2014/main" id="{BF6AA55C-5F6C-1692-C048-04077D2855D7}"/>
              </a:ext>
            </a:extLst>
          </p:cNvPr>
          <p:cNvSpPr>
            <a:spLocks noGrp="1"/>
          </p:cNvSpPr>
          <p:nvPr>
            <p:ph type="body" idx="1"/>
          </p:nvPr>
        </p:nvSpPr>
        <p:spPr bwMode="auto">
          <a:xfrm>
            <a:off x="457200" y="1785938"/>
            <a:ext cx="8229600"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23" name="灯片编号占位符 22">
            <a:extLst>
              <a:ext uri="{FF2B5EF4-FFF2-40B4-BE49-F238E27FC236}">
                <a16:creationId xmlns:a16="http://schemas.microsoft.com/office/drawing/2014/main" id="{BE9CCD08-E6AF-FDCB-B211-6E6EFFE0DDB7}"/>
              </a:ext>
            </a:extLst>
          </p:cNvPr>
          <p:cNvSpPr>
            <a:spLocks noGrp="1"/>
          </p:cNvSpPr>
          <p:nvPr>
            <p:ph type="sldNum" sz="quarter" idx="4"/>
          </p:nvPr>
        </p:nvSpPr>
        <p:spPr>
          <a:xfrm>
            <a:off x="8174038" y="1588"/>
            <a:ext cx="762000" cy="366712"/>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1800">
                <a:solidFill>
                  <a:srgbClr val="FFFFFF"/>
                </a:solidFill>
              </a:defRPr>
            </a:lvl1pPr>
          </a:lstStyle>
          <a:p>
            <a:pPr>
              <a:defRPr/>
            </a:pPr>
            <a:fld id="{86304D44-5D5A-48ED-9A5F-ED972F7CD44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576" r:id="rId1"/>
    <p:sldLayoutId id="2147484577" r:id="rId2"/>
    <p:sldLayoutId id="2147484578" r:id="rId3"/>
    <p:sldLayoutId id="2147484579" r:id="rId4"/>
    <p:sldLayoutId id="2147484575" r:id="rId5"/>
    <p:sldLayoutId id="2147484580" r:id="rId6"/>
    <p:sldLayoutId id="2147484581" r:id="rId7"/>
    <p:sldLayoutId id="2147484582" r:id="rId8"/>
    <p:sldLayoutId id="2147484583" r:id="rId9"/>
    <p:sldLayoutId id="2147484584" r:id="rId10"/>
    <p:sldLayoutId id="2147484585"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itchFamily="34" charset="0"/>
          <a:ea typeface="方正姚体" pitchFamily="2" charset="-122"/>
        </a:defRPr>
      </a:lvl2pPr>
      <a:lvl3pPr algn="l" rtl="0" eaLnBrk="0" fontAlgn="base" hangingPunct="0">
        <a:spcBef>
          <a:spcPct val="0"/>
        </a:spcBef>
        <a:spcAft>
          <a:spcPct val="0"/>
        </a:spcAft>
        <a:defRPr sz="4000">
          <a:solidFill>
            <a:schemeClr val="tx2"/>
          </a:solidFill>
          <a:latin typeface="Trebuchet MS" pitchFamily="34" charset="0"/>
          <a:ea typeface="方正姚体" pitchFamily="2" charset="-122"/>
        </a:defRPr>
      </a:lvl3pPr>
      <a:lvl4pPr algn="l" rtl="0" eaLnBrk="0" fontAlgn="base" hangingPunct="0">
        <a:spcBef>
          <a:spcPct val="0"/>
        </a:spcBef>
        <a:spcAft>
          <a:spcPct val="0"/>
        </a:spcAft>
        <a:defRPr sz="4000">
          <a:solidFill>
            <a:schemeClr val="tx2"/>
          </a:solidFill>
          <a:latin typeface="Trebuchet MS" pitchFamily="34" charset="0"/>
          <a:ea typeface="方正姚体" pitchFamily="2" charset="-122"/>
        </a:defRPr>
      </a:lvl4pPr>
      <a:lvl5pPr algn="l" rtl="0" eaLnBrk="0" fontAlgn="base" hangingPunct="0">
        <a:spcBef>
          <a:spcPct val="0"/>
        </a:spcBef>
        <a:spcAft>
          <a:spcPct val="0"/>
        </a:spcAft>
        <a:defRPr sz="4000">
          <a:solidFill>
            <a:schemeClr val="tx2"/>
          </a:solidFill>
          <a:latin typeface="Trebuchet MS" pitchFamily="34" charset="0"/>
          <a:ea typeface="方正姚体" pitchFamily="2"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1"/>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73D83EE-C1DF-CD74-13A3-C418A5230CDC}"/>
              </a:ext>
            </a:extLst>
          </p:cNvPr>
          <p:cNvSpPr>
            <a:spLocks noGrp="1"/>
          </p:cNvSpPr>
          <p:nvPr>
            <p:ph type="ctrTitle"/>
          </p:nvPr>
        </p:nvSpPr>
        <p:spPr>
          <a:xfrm>
            <a:off x="457200" y="2401888"/>
            <a:ext cx="8458200" cy="1470025"/>
          </a:xfrm>
        </p:spPr>
        <p:txBody>
          <a:bodyPr/>
          <a:lstStyle/>
          <a:p>
            <a:pPr eaLnBrk="1" hangingPunct="1"/>
            <a:r>
              <a:rPr lang="zh-CN" altLang="zh-CN">
                <a:solidFill>
                  <a:srgbClr val="FFFF00"/>
                </a:solidFill>
              </a:rPr>
              <a:t>第</a:t>
            </a:r>
            <a:r>
              <a:rPr lang="zh-CN" altLang="en-US">
                <a:solidFill>
                  <a:srgbClr val="FFFF00"/>
                </a:solidFill>
              </a:rPr>
              <a:t>十一</a:t>
            </a:r>
            <a:r>
              <a:rPr lang="zh-CN" altLang="zh-CN">
                <a:solidFill>
                  <a:srgbClr val="FFFF00"/>
                </a:solidFill>
              </a:rPr>
              <a:t>章</a:t>
            </a:r>
            <a:r>
              <a:rPr lang="en-US" altLang="zh-CN">
                <a:solidFill>
                  <a:srgbClr val="FFFF00"/>
                </a:solidFill>
              </a:rPr>
              <a:t> </a:t>
            </a:r>
            <a:r>
              <a:rPr lang="zh-CN" altLang="en-US">
                <a:solidFill>
                  <a:srgbClr val="FFFF00"/>
                </a:solidFill>
              </a:rPr>
              <a:t>流类库与输入</a:t>
            </a:r>
            <a:r>
              <a:rPr lang="en-US" altLang="zh-CN">
                <a:solidFill>
                  <a:srgbClr val="FFFF00"/>
                </a:solidFill>
              </a:rPr>
              <a:t>/</a:t>
            </a:r>
            <a:r>
              <a:rPr lang="zh-CN" altLang="en-US">
                <a:solidFill>
                  <a:srgbClr val="FFFF00"/>
                </a:solidFill>
              </a:rPr>
              <a:t>输出</a:t>
            </a:r>
          </a:p>
        </p:txBody>
      </p:sp>
      <p:sp>
        <p:nvSpPr>
          <p:cNvPr id="14339" name="副标题 2">
            <a:extLst>
              <a:ext uri="{FF2B5EF4-FFF2-40B4-BE49-F238E27FC236}">
                <a16:creationId xmlns:a16="http://schemas.microsoft.com/office/drawing/2014/main" id="{7F443BAA-010D-C016-AFA2-912808EA2AAE}"/>
              </a:ext>
            </a:extLst>
          </p:cNvPr>
          <p:cNvSpPr>
            <a:spLocks noGrp="1"/>
          </p:cNvSpPr>
          <p:nvPr>
            <p:ph type="subTitle" idx="1"/>
          </p:nvPr>
        </p:nvSpPr>
        <p:spPr>
          <a:xfrm>
            <a:off x="457200" y="3900488"/>
            <a:ext cx="4953000" cy="1752600"/>
          </a:xfrm>
        </p:spPr>
        <p:txBody>
          <a:bodyPr/>
          <a:lstStyle/>
          <a:p>
            <a:pPr marL="63500"/>
            <a:endParaRPr lang="zh-CN" altLang="en-US"/>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32D95-1C79-8E91-BD62-722E4C84F620}"/>
              </a:ext>
            </a:extLst>
          </p:cNvPr>
          <p:cNvSpPr>
            <a:spLocks noGrp="1"/>
          </p:cNvSpPr>
          <p:nvPr>
            <p:ph type="title"/>
          </p:nvPr>
        </p:nvSpPr>
        <p:spPr/>
        <p:txBody>
          <a:bodyPr>
            <a:normAutofit/>
          </a:bodyPr>
          <a:lstStyle/>
          <a:p>
            <a:pPr eaLnBrk="1" fontAlgn="auto" hangingPunct="1">
              <a:spcAft>
                <a:spcPts val="0"/>
              </a:spcAft>
              <a:defRPr/>
            </a:pPr>
            <a:r>
              <a:rPr lang="zh-CN" altLang="en-US" dirty="0"/>
              <a:t>例</a:t>
            </a:r>
            <a:r>
              <a:rPr lang="en-US" altLang="zh-CN" dirty="0"/>
              <a:t>11-1 </a:t>
            </a:r>
            <a:r>
              <a:rPr lang="zh-CN" altLang="en-US" dirty="0">
                <a:latin typeface="宋体" pitchFamily="2" charset="-122"/>
              </a:rPr>
              <a:t>使用</a:t>
            </a:r>
            <a:r>
              <a:rPr lang="en-US" altLang="zh-CN" dirty="0">
                <a:latin typeface="+mj-ea"/>
              </a:rPr>
              <a:t>width</a:t>
            </a:r>
            <a:r>
              <a:rPr lang="zh-CN" altLang="en-US" dirty="0">
                <a:latin typeface="宋体" pitchFamily="2" charset="-122"/>
              </a:rPr>
              <a:t>控制输出宽度</a:t>
            </a:r>
            <a:endParaRPr lang="zh-CN" altLang="en-US" dirty="0"/>
          </a:p>
        </p:txBody>
      </p:sp>
      <p:sp>
        <p:nvSpPr>
          <p:cNvPr id="3" name="内容占位符 2">
            <a:extLst>
              <a:ext uri="{FF2B5EF4-FFF2-40B4-BE49-F238E27FC236}">
                <a16:creationId xmlns:a16="http://schemas.microsoft.com/office/drawing/2014/main" id="{1FBE0CD8-1659-ADB2-A51D-CDA51C919C31}"/>
              </a:ext>
            </a:extLst>
          </p:cNvPr>
          <p:cNvSpPr>
            <a:spLocks noGrp="1"/>
          </p:cNvSpPr>
          <p:nvPr>
            <p:ph idx="1"/>
          </p:nvPr>
        </p:nvSpPr>
        <p:spPr>
          <a:noFill/>
        </p:spPr>
        <p:txBody>
          <a:bodyPr>
            <a:normAutofit fontScale="92500" lnSpcReduction="10000"/>
          </a:bodyPr>
          <a:lstStyle/>
          <a:p>
            <a:pPr marL="365760" indent="-256032" eaLnBrk="1" fontAlgn="auto" hangingPunct="1">
              <a:spcAft>
                <a:spcPts val="0"/>
              </a:spcAft>
              <a:buClr>
                <a:schemeClr val="accent3"/>
              </a:buClr>
              <a:buFont typeface="Georgia"/>
              <a:buNone/>
              <a:defRPr/>
            </a:pPr>
            <a:r>
              <a:rPr lang="en-US" altLang="zh-CN" dirty="0">
                <a:latin typeface="Consolas" pitchFamily="49" charset="0"/>
              </a:rPr>
              <a:t>#include &lt;</a:t>
            </a:r>
            <a:r>
              <a:rPr lang="en-US" altLang="zh-CN" dirty="0" err="1">
                <a:latin typeface="Consolas" pitchFamily="49" charset="0"/>
              </a:rPr>
              <a:t>iostream</a:t>
            </a:r>
            <a:r>
              <a:rPr lang="en-US" altLang="zh-CN" dirty="0">
                <a:latin typeface="Consolas" pitchFamily="49" charset="0"/>
              </a:rPr>
              <a:t>&gt;</a:t>
            </a:r>
          </a:p>
          <a:p>
            <a:pPr marL="365760" indent="-256032" eaLnBrk="1" fontAlgn="auto" hangingPunct="1">
              <a:spcAft>
                <a:spcPts val="0"/>
              </a:spcAft>
              <a:buClr>
                <a:schemeClr val="accent3"/>
              </a:buClr>
              <a:buFont typeface="Georgia"/>
              <a:buNone/>
              <a:defRPr/>
            </a:pPr>
            <a:r>
              <a:rPr lang="en-US" altLang="zh-CN" dirty="0">
                <a:latin typeface="Consolas" pitchFamily="49" charset="0"/>
              </a:rPr>
              <a:t>using namespace std;</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a:latin typeface="Consolas" pitchFamily="49" charset="0"/>
              </a:rPr>
              <a:t>int main() {</a:t>
            </a:r>
          </a:p>
          <a:p>
            <a:pPr marL="365760" indent="-256032" eaLnBrk="1" fontAlgn="auto" hangingPunct="1">
              <a:spcAft>
                <a:spcPts val="0"/>
              </a:spcAft>
              <a:buClr>
                <a:schemeClr val="accent3"/>
              </a:buClr>
              <a:buFont typeface="Georgia"/>
              <a:buNone/>
              <a:defRPr/>
            </a:pPr>
            <a:r>
              <a:rPr lang="en-US" altLang="zh-CN" dirty="0">
                <a:latin typeface="Consolas" pitchFamily="49" charset="0"/>
              </a:rPr>
              <a:t>	double values[] = { 1.23, 35.36, 653.7, 4358.24 };</a:t>
            </a:r>
          </a:p>
          <a:p>
            <a:pPr marL="365760" indent="-256032" eaLnBrk="1" fontAlgn="auto" hangingPunct="1">
              <a:spcAft>
                <a:spcPts val="0"/>
              </a:spcAft>
              <a:buClr>
                <a:schemeClr val="accent3"/>
              </a:buClr>
              <a:buFont typeface="Georgia"/>
              <a:buNone/>
              <a:defRPr/>
            </a:pPr>
            <a:r>
              <a:rPr lang="en-US" altLang="zh-CN" dirty="0">
                <a:latin typeface="Consolas" pitchFamily="49" charset="0"/>
              </a:rPr>
              <a:t>	for(int </a:t>
            </a:r>
            <a:r>
              <a:rPr lang="en-US" altLang="zh-CN" dirty="0" err="1">
                <a:latin typeface="Consolas" pitchFamily="49" charset="0"/>
              </a:rPr>
              <a:t>i</a:t>
            </a:r>
            <a:r>
              <a:rPr lang="en-US" altLang="zh-CN" dirty="0">
                <a:latin typeface="Consolas" pitchFamily="49" charset="0"/>
              </a:rPr>
              <a:t> = 0; </a:t>
            </a:r>
            <a:r>
              <a:rPr lang="en-US" altLang="zh-CN" dirty="0" err="1">
                <a:latin typeface="Consolas" pitchFamily="49" charset="0"/>
              </a:rPr>
              <a:t>i</a:t>
            </a:r>
            <a:r>
              <a:rPr lang="en-US" altLang="zh-CN" dirty="0">
                <a:latin typeface="Consolas" pitchFamily="49" charset="0"/>
              </a:rPr>
              <a:t> &lt; 4; </a:t>
            </a:r>
            <a:r>
              <a:rPr lang="en-US" altLang="zh-CN" dirty="0" err="1">
                <a:latin typeface="Consolas" pitchFamily="49" charset="0"/>
              </a:rPr>
              <a:t>i</a:t>
            </a: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latin typeface="Consolas" pitchFamily="49" charset="0"/>
              </a:rPr>
              <a:t>cout.</a:t>
            </a:r>
            <a:r>
              <a:rPr lang="en-US" altLang="zh-CN" dirty="0" err="1">
                <a:solidFill>
                  <a:srgbClr val="C00000"/>
                </a:solidFill>
                <a:latin typeface="Consolas" pitchFamily="49" charset="0"/>
              </a:rPr>
              <a:t>width</a:t>
            </a:r>
            <a:r>
              <a:rPr lang="en-US" altLang="zh-CN" dirty="0">
                <a:solidFill>
                  <a:srgbClr val="C00000"/>
                </a:solidFill>
                <a:latin typeface="Consolas" pitchFamily="49" charset="0"/>
              </a:rPr>
              <a:t>(10);</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values[</a:t>
            </a:r>
            <a:r>
              <a:rPr lang="en-US" altLang="zh-CN" dirty="0" err="1">
                <a:latin typeface="Consolas" pitchFamily="49" charset="0"/>
              </a:rPr>
              <a:t>i</a:t>
            </a:r>
            <a:r>
              <a:rPr lang="en-US" altLang="zh-CN" dirty="0">
                <a:latin typeface="Consolas" pitchFamily="49" charset="0"/>
              </a:rPr>
              <a:t>] &lt;&lt; </a:t>
            </a:r>
            <a:r>
              <a:rPr lang="en-US" altLang="zh-CN" dirty="0" err="1">
                <a:latin typeface="Consolas" pitchFamily="49" charset="0"/>
              </a:rPr>
              <a:t>endl</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a:latin typeface="Consolas" pitchFamily="49" charset="0"/>
              </a:rPr>
              <a:t>	return 0;</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p>
        </p:txBody>
      </p:sp>
      <p:sp>
        <p:nvSpPr>
          <p:cNvPr id="25604" name="灯片编号占位符 3">
            <a:extLst>
              <a:ext uri="{FF2B5EF4-FFF2-40B4-BE49-F238E27FC236}">
                <a16:creationId xmlns:a16="http://schemas.microsoft.com/office/drawing/2014/main" id="{582332EE-FFF2-7A7C-31E4-0C61ED849B8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218936FD-8A74-4911-8D30-D1E0C6CAC0B7}"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7CE07B87-7330-59FA-6CD9-530C8FF49966}"/>
              </a:ext>
            </a:extLst>
          </p:cNvPr>
          <p:cNvSpPr txBox="1">
            <a:spLocks/>
          </p:cNvSpPr>
          <p:nvPr/>
        </p:nvSpPr>
        <p:spPr>
          <a:xfrm>
            <a:off x="214313" y="0"/>
            <a:ext cx="8215312" cy="428625"/>
          </a:xfrm>
          <a:prstGeom prst="rect">
            <a:avLst/>
          </a:prstGeom>
        </p:spPr>
        <p:txBody>
          <a:bodyPr anchor="ctr">
            <a:normAutofit fontScale="77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11.2</a:t>
            </a:r>
            <a:r>
              <a:rPr kumimoji="0" lang="zh-CN" altLang="en-US" sz="2800" dirty="0">
                <a:solidFill>
                  <a:schemeClr val="bg1"/>
                </a:solidFill>
                <a:latin typeface="+mj-lt"/>
                <a:ea typeface="+mj-ea"/>
                <a:cs typeface="+mj-cs"/>
              </a:rPr>
              <a:t> 输出流 </a:t>
            </a:r>
            <a:r>
              <a:rPr kumimoji="0" lang="en-US" altLang="zh-CN" sz="2800" dirty="0">
                <a:solidFill>
                  <a:schemeClr val="bg1"/>
                </a:solidFill>
                <a:latin typeface="+mj-lt"/>
                <a:ea typeface="+mj-ea"/>
                <a:cs typeface="+mj-cs"/>
              </a:rPr>
              <a:t>—— </a:t>
            </a:r>
            <a:r>
              <a:rPr lang="en-US" altLang="zh-CN" sz="2800" dirty="0">
                <a:solidFill>
                  <a:schemeClr val="bg1"/>
                </a:solidFill>
                <a:latin typeface="+mj-ea"/>
                <a:ea typeface="+mj-ea"/>
              </a:rPr>
              <a:t>11.2.2</a:t>
            </a:r>
            <a:r>
              <a:rPr lang="zh-CN" altLang="en-US" sz="2800" dirty="0">
                <a:solidFill>
                  <a:schemeClr val="bg1"/>
                </a:solidFill>
                <a:latin typeface="+mj-ea"/>
                <a:ea typeface="+mj-ea"/>
              </a:rPr>
              <a:t>使用插入运算符和操纵符（</a:t>
            </a:r>
            <a:r>
              <a:rPr lang="en-US" sz="2800" dirty="0">
                <a:solidFill>
                  <a:schemeClr val="bg1"/>
                </a:solidFill>
                <a:latin typeface="+mj-ea"/>
                <a:ea typeface="+mj-ea"/>
              </a:rPr>
              <a:t>manipulator</a:t>
            </a:r>
            <a:r>
              <a:rPr lang="zh-CN" altLang="en-US" sz="2800" dirty="0">
                <a:solidFill>
                  <a:schemeClr val="bg1"/>
                </a:solidFill>
                <a:latin typeface="+mj-ea"/>
                <a:ea typeface="+mj-ea"/>
              </a:rPr>
              <a:t>）</a:t>
            </a:r>
            <a:endParaRPr kumimoji="0" lang="zh-CN" altLang="en-US" sz="2800" dirty="0">
              <a:solidFill>
                <a:schemeClr val="bg1"/>
              </a:solidFill>
              <a:latin typeface="+mj-ea"/>
              <a:ea typeface="+mj-ea"/>
              <a:cs typeface="+mj-cs"/>
            </a:endParaRPr>
          </a:p>
        </p:txBody>
      </p:sp>
      <p:sp>
        <p:nvSpPr>
          <p:cNvPr id="25606" name="Text Box 6">
            <a:extLst>
              <a:ext uri="{FF2B5EF4-FFF2-40B4-BE49-F238E27FC236}">
                <a16:creationId xmlns:a16="http://schemas.microsoft.com/office/drawing/2014/main" id="{F8017138-018B-1222-16D5-5434394D6CB9}"/>
              </a:ext>
            </a:extLst>
          </p:cNvPr>
          <p:cNvSpPr txBox="1">
            <a:spLocks noChangeArrowheads="1"/>
          </p:cNvSpPr>
          <p:nvPr/>
        </p:nvSpPr>
        <p:spPr bwMode="auto">
          <a:xfrm>
            <a:off x="6715125" y="4702175"/>
            <a:ext cx="1981200" cy="1870075"/>
          </a:xfrm>
          <a:prstGeom prst="rect">
            <a:avLst/>
          </a:prstGeom>
          <a:solidFill>
            <a:srgbClr val="FFFF66"/>
          </a:solidFill>
          <a:ln w="12700" cap="sq">
            <a:solidFill>
              <a:schemeClr val="tx1"/>
            </a:solidFill>
            <a:miter lim="800000"/>
            <a:headEnd type="none" w="sm" len="sm"/>
            <a:tailEnd type="none" w="sm" len="sm"/>
          </a:ln>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zh-CN" altLang="en-US" sz="2000" b="1">
                <a:latin typeface="宋体" panose="02010600030101010101" pitchFamily="2" charset="-122"/>
              </a:rPr>
              <a:t>输出结果</a:t>
            </a:r>
            <a:r>
              <a:rPr lang="en-US" altLang="zh-CN" sz="2000" b="1">
                <a:latin typeface="宋体" panose="02010600030101010101" pitchFamily="2" charset="-122"/>
              </a:rPr>
              <a:t>:</a:t>
            </a:r>
          </a:p>
          <a:p>
            <a:pPr eaLnBrk="1" hangingPunct="1">
              <a:spcBef>
                <a:spcPct val="20000"/>
              </a:spcBef>
              <a:buClr>
                <a:schemeClr val="accent2"/>
              </a:buClr>
              <a:buSzPct val="80000"/>
              <a:buFont typeface="Wingdings" panose="05000000000000000000" pitchFamily="2" charset="2"/>
              <a:buNone/>
            </a:pPr>
            <a:r>
              <a:rPr lang="en-US" altLang="zh-CN" sz="2000" b="1">
                <a:latin typeface="宋体" panose="02010600030101010101" pitchFamily="2" charset="-122"/>
              </a:rPr>
              <a:t>      1.23</a:t>
            </a:r>
          </a:p>
          <a:p>
            <a:pPr eaLnBrk="1" hangingPunct="1">
              <a:spcBef>
                <a:spcPct val="20000"/>
              </a:spcBef>
              <a:buClr>
                <a:schemeClr val="accent2"/>
              </a:buClr>
              <a:buSzPct val="80000"/>
              <a:buFont typeface="Wingdings" panose="05000000000000000000" pitchFamily="2" charset="2"/>
              <a:buNone/>
            </a:pPr>
            <a:r>
              <a:rPr lang="en-US" altLang="zh-CN" sz="2000" b="1">
                <a:latin typeface="宋体" panose="02010600030101010101" pitchFamily="2" charset="-122"/>
              </a:rPr>
              <a:t>     35.36</a:t>
            </a:r>
          </a:p>
          <a:p>
            <a:pPr eaLnBrk="1" hangingPunct="1">
              <a:spcBef>
                <a:spcPct val="20000"/>
              </a:spcBef>
              <a:buClr>
                <a:schemeClr val="accent2"/>
              </a:buClr>
              <a:buSzPct val="80000"/>
              <a:buFont typeface="Wingdings" panose="05000000000000000000" pitchFamily="2" charset="2"/>
              <a:buNone/>
            </a:pPr>
            <a:r>
              <a:rPr lang="en-US" altLang="zh-CN" sz="2000" b="1">
                <a:latin typeface="宋体" panose="02010600030101010101" pitchFamily="2" charset="-122"/>
              </a:rPr>
              <a:t>     653.7</a:t>
            </a:r>
          </a:p>
          <a:p>
            <a:pPr eaLnBrk="1" hangingPunct="1">
              <a:spcBef>
                <a:spcPct val="20000"/>
              </a:spcBef>
              <a:buClr>
                <a:schemeClr val="accent2"/>
              </a:buClr>
              <a:buSzPct val="80000"/>
              <a:buFont typeface="Wingdings" panose="05000000000000000000" pitchFamily="2" charset="2"/>
              <a:buNone/>
            </a:pPr>
            <a:r>
              <a:rPr lang="en-US" altLang="zh-CN" sz="2000" b="1">
                <a:latin typeface="宋体" panose="02010600030101010101" pitchFamily="2" charset="-122"/>
              </a:rPr>
              <a:t>   4358.24</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C63F4-7CDD-C9B0-7B31-D40EE12B9090}"/>
              </a:ext>
            </a:extLst>
          </p:cNvPr>
          <p:cNvSpPr>
            <a:spLocks noGrp="1"/>
          </p:cNvSpPr>
          <p:nvPr>
            <p:ph type="title"/>
          </p:nvPr>
        </p:nvSpPr>
        <p:spPr/>
        <p:txBody>
          <a:bodyPr>
            <a:normAutofit/>
          </a:bodyPr>
          <a:lstStyle/>
          <a:p>
            <a:pPr eaLnBrk="1" fontAlgn="auto" hangingPunct="1">
              <a:spcAft>
                <a:spcPts val="0"/>
              </a:spcAft>
              <a:defRPr/>
            </a:pPr>
            <a:r>
              <a:rPr lang="zh-CN" altLang="en-US" dirty="0"/>
              <a:t>例</a:t>
            </a:r>
            <a:r>
              <a:rPr lang="en-US" dirty="0"/>
              <a:t>11-2</a:t>
            </a:r>
            <a:r>
              <a:rPr lang="zh-CN" altLang="en-US" dirty="0"/>
              <a:t>使用</a:t>
            </a:r>
            <a:r>
              <a:rPr lang="en-US" b="1" dirty="0" err="1">
                <a:latin typeface="+mj-ea"/>
              </a:rPr>
              <a:t>setw</a:t>
            </a:r>
            <a:r>
              <a:rPr lang="zh-CN" altLang="en-US" dirty="0"/>
              <a:t>操纵符指定宽度</a:t>
            </a:r>
          </a:p>
        </p:txBody>
      </p:sp>
      <p:sp>
        <p:nvSpPr>
          <p:cNvPr id="3" name="内容占位符 2">
            <a:extLst>
              <a:ext uri="{FF2B5EF4-FFF2-40B4-BE49-F238E27FC236}">
                <a16:creationId xmlns:a16="http://schemas.microsoft.com/office/drawing/2014/main" id="{C6A98AD2-ACA7-66B5-0327-7C0F23AF0BE7}"/>
              </a:ext>
            </a:extLst>
          </p:cNvPr>
          <p:cNvSpPr>
            <a:spLocks noGrp="1"/>
          </p:cNvSpPr>
          <p:nvPr>
            <p:ph idx="1"/>
          </p:nvPr>
        </p:nvSpPr>
        <p:spPr>
          <a:noFill/>
        </p:spPr>
        <p:txBody>
          <a:bodyPr>
            <a:normAutofit fontScale="77500" lnSpcReduction="20000"/>
          </a:bodyPr>
          <a:lstStyle/>
          <a:p>
            <a:pPr marL="365760" indent="-256032" eaLnBrk="1" fontAlgn="auto" hangingPunct="1">
              <a:spcAft>
                <a:spcPts val="0"/>
              </a:spcAft>
              <a:buClr>
                <a:schemeClr val="accent3"/>
              </a:buClr>
              <a:buFont typeface="Georgia"/>
              <a:buNone/>
              <a:defRPr/>
            </a:pPr>
            <a:r>
              <a:rPr lang="en-US" altLang="zh-CN" dirty="0">
                <a:latin typeface="Consolas" pitchFamily="49" charset="0"/>
              </a:rPr>
              <a:t>//11_2.cpp</a:t>
            </a:r>
          </a:p>
          <a:p>
            <a:pPr marL="365760" indent="-256032" eaLnBrk="1" fontAlgn="auto" hangingPunct="1">
              <a:spcAft>
                <a:spcPts val="0"/>
              </a:spcAft>
              <a:buClr>
                <a:schemeClr val="accent3"/>
              </a:buClr>
              <a:buFont typeface="Georgia"/>
              <a:buNone/>
              <a:defRPr/>
            </a:pPr>
            <a:r>
              <a:rPr lang="en-US" altLang="zh-CN" dirty="0">
                <a:latin typeface="Consolas" pitchFamily="49" charset="0"/>
              </a:rPr>
              <a:t>#include &lt;</a:t>
            </a:r>
            <a:r>
              <a:rPr lang="en-US" altLang="zh-CN" dirty="0" err="1">
                <a:latin typeface="Consolas" pitchFamily="49" charset="0"/>
              </a:rPr>
              <a:t>iostream</a:t>
            </a:r>
            <a:r>
              <a:rPr lang="en-US" altLang="zh-CN" dirty="0">
                <a:latin typeface="Consolas" pitchFamily="49" charset="0"/>
              </a:rPr>
              <a:t>&gt;</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r>
              <a:rPr lang="en-US" altLang="zh-CN" dirty="0">
                <a:solidFill>
                  <a:srgbClr val="C00000"/>
                </a:solidFill>
                <a:latin typeface="Consolas" pitchFamily="49" charset="0"/>
              </a:rPr>
              <a:t>include &lt;</a:t>
            </a:r>
            <a:r>
              <a:rPr lang="en-US" altLang="zh-CN" dirty="0" err="1">
                <a:solidFill>
                  <a:srgbClr val="C00000"/>
                </a:solidFill>
                <a:latin typeface="Consolas" pitchFamily="49" charset="0"/>
              </a:rPr>
              <a:t>iomanip</a:t>
            </a:r>
            <a:r>
              <a:rPr lang="en-US" altLang="zh-CN" dirty="0">
                <a:solidFill>
                  <a:srgbClr val="C00000"/>
                </a:solidFill>
                <a:latin typeface="Consolas" pitchFamily="49" charset="0"/>
              </a:rPr>
              <a:t>&gt;</a:t>
            </a:r>
          </a:p>
          <a:p>
            <a:pPr marL="365760" indent="-256032" eaLnBrk="1" fontAlgn="auto" hangingPunct="1">
              <a:spcAft>
                <a:spcPts val="0"/>
              </a:spcAft>
              <a:buClr>
                <a:schemeClr val="accent3"/>
              </a:buClr>
              <a:buFont typeface="Georgia"/>
              <a:buNone/>
              <a:defRPr/>
            </a:pPr>
            <a:r>
              <a:rPr lang="en-US" altLang="zh-CN" dirty="0">
                <a:latin typeface="Consolas" pitchFamily="49" charset="0"/>
              </a:rPr>
              <a:t>#include &lt;string&gt;</a:t>
            </a:r>
          </a:p>
          <a:p>
            <a:pPr marL="365760" indent="-256032" eaLnBrk="1" fontAlgn="auto" hangingPunct="1">
              <a:spcAft>
                <a:spcPts val="0"/>
              </a:spcAft>
              <a:buClr>
                <a:schemeClr val="accent3"/>
              </a:buClr>
              <a:buFont typeface="Georgia"/>
              <a:buNone/>
              <a:defRPr/>
            </a:pPr>
            <a:r>
              <a:rPr lang="en-US" altLang="zh-CN" dirty="0">
                <a:latin typeface="Consolas" pitchFamily="49" charset="0"/>
              </a:rPr>
              <a:t>using namespace std;</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a:latin typeface="Consolas" pitchFamily="49" charset="0"/>
              </a:rPr>
              <a:t>int main() {</a:t>
            </a:r>
          </a:p>
          <a:p>
            <a:pPr marL="365760" indent="-256032" eaLnBrk="1" fontAlgn="auto" hangingPunct="1">
              <a:spcAft>
                <a:spcPts val="0"/>
              </a:spcAft>
              <a:buClr>
                <a:schemeClr val="accent3"/>
              </a:buClr>
              <a:buFont typeface="Georgia"/>
              <a:buNone/>
              <a:defRPr/>
            </a:pPr>
            <a:r>
              <a:rPr lang="en-US" altLang="zh-CN" dirty="0">
                <a:latin typeface="Consolas" pitchFamily="49" charset="0"/>
              </a:rPr>
              <a:t>	double values[] = { 1.23, 35.36, 653.7, 4358.24 };</a:t>
            </a:r>
          </a:p>
          <a:p>
            <a:pPr marL="365760" indent="-256032" eaLnBrk="1" fontAlgn="auto" hangingPunct="1">
              <a:spcAft>
                <a:spcPts val="0"/>
              </a:spcAft>
              <a:buClr>
                <a:schemeClr val="accent3"/>
              </a:buClr>
              <a:buFont typeface="Georgia"/>
              <a:buNone/>
              <a:defRPr/>
            </a:pPr>
            <a:r>
              <a:rPr lang="en-US" altLang="zh-CN" dirty="0">
                <a:latin typeface="Consolas" pitchFamily="49" charset="0"/>
              </a:rPr>
              <a:t>	string names[] = { "</a:t>
            </a:r>
            <a:r>
              <a:rPr lang="en-US" altLang="zh-CN" dirty="0" err="1">
                <a:latin typeface="Consolas" pitchFamily="49" charset="0"/>
              </a:rPr>
              <a:t>Zoot</a:t>
            </a:r>
            <a:r>
              <a:rPr lang="en-US" altLang="zh-CN" dirty="0">
                <a:latin typeface="Consolas" pitchFamily="49" charset="0"/>
              </a:rPr>
              <a:t>", "Jimmy", "Al", "Stan" };</a:t>
            </a:r>
          </a:p>
          <a:p>
            <a:pPr marL="365760" indent="-256032" eaLnBrk="1" fontAlgn="auto" hangingPunct="1">
              <a:spcAft>
                <a:spcPts val="0"/>
              </a:spcAft>
              <a:buClr>
                <a:schemeClr val="accent3"/>
              </a:buClr>
              <a:buFont typeface="Georgia"/>
              <a:buNone/>
              <a:defRPr/>
            </a:pPr>
            <a:r>
              <a:rPr lang="en-US" altLang="zh-CN" dirty="0">
                <a:latin typeface="Consolas" pitchFamily="49" charset="0"/>
              </a:rPr>
              <a:t>	for (int </a:t>
            </a:r>
            <a:r>
              <a:rPr lang="en-US" altLang="zh-CN" dirty="0" err="1">
                <a:latin typeface="Consolas" pitchFamily="49" charset="0"/>
              </a:rPr>
              <a:t>i</a:t>
            </a:r>
            <a:r>
              <a:rPr lang="en-US" altLang="zh-CN" dirty="0">
                <a:latin typeface="Consolas" pitchFamily="49" charset="0"/>
              </a:rPr>
              <a:t> = 0; </a:t>
            </a:r>
            <a:r>
              <a:rPr lang="en-US" altLang="zh-CN" dirty="0" err="1">
                <a:latin typeface="Consolas" pitchFamily="49" charset="0"/>
              </a:rPr>
              <a:t>i</a:t>
            </a:r>
            <a:r>
              <a:rPr lang="en-US" altLang="zh-CN" dirty="0">
                <a:latin typeface="Consolas" pitchFamily="49" charset="0"/>
              </a:rPr>
              <a:t> &lt; 4; </a:t>
            </a:r>
            <a:r>
              <a:rPr lang="en-US" altLang="zh-CN" dirty="0" err="1">
                <a:latin typeface="Consolas" pitchFamily="49" charset="0"/>
              </a:rPr>
              <a:t>i</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a:t>
            </a:r>
            <a:r>
              <a:rPr lang="en-US" altLang="zh-CN" dirty="0" err="1">
                <a:solidFill>
                  <a:srgbClr val="C00000"/>
                </a:solidFill>
                <a:latin typeface="Consolas" pitchFamily="49" charset="0"/>
              </a:rPr>
              <a:t>setw</a:t>
            </a:r>
            <a:r>
              <a:rPr lang="en-US" altLang="zh-CN" dirty="0">
                <a:solidFill>
                  <a:srgbClr val="C00000"/>
                </a:solidFill>
                <a:latin typeface="Consolas" pitchFamily="49" charset="0"/>
              </a:rPr>
              <a:t>(6)</a:t>
            </a:r>
            <a:r>
              <a:rPr lang="en-US" altLang="zh-CN" dirty="0">
                <a:latin typeface="Consolas" pitchFamily="49" charset="0"/>
              </a:rPr>
              <a:t> &lt;&lt; names[</a:t>
            </a:r>
            <a:r>
              <a:rPr lang="en-US" altLang="zh-CN" dirty="0" err="1">
                <a:latin typeface="Consolas" pitchFamily="49" charset="0"/>
              </a:rPr>
              <a:t>i</a:t>
            </a: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a:latin typeface="Consolas" pitchFamily="49" charset="0"/>
              </a:rPr>
              <a:t>     &lt;&lt; </a:t>
            </a:r>
            <a:r>
              <a:rPr lang="en-US" altLang="zh-CN" dirty="0" err="1">
                <a:solidFill>
                  <a:srgbClr val="C00000"/>
                </a:solidFill>
                <a:latin typeface="Consolas" pitchFamily="49" charset="0"/>
              </a:rPr>
              <a:t>setw</a:t>
            </a:r>
            <a:r>
              <a:rPr lang="en-US" altLang="zh-CN" dirty="0">
                <a:solidFill>
                  <a:srgbClr val="C00000"/>
                </a:solidFill>
                <a:latin typeface="Consolas" pitchFamily="49" charset="0"/>
              </a:rPr>
              <a:t>(10) </a:t>
            </a:r>
            <a:r>
              <a:rPr lang="en-US" altLang="zh-CN" dirty="0">
                <a:latin typeface="Consolas" pitchFamily="49" charset="0"/>
              </a:rPr>
              <a:t>&lt;&lt; values[</a:t>
            </a:r>
            <a:r>
              <a:rPr lang="en-US" altLang="zh-CN" dirty="0" err="1">
                <a:latin typeface="Consolas" pitchFamily="49" charset="0"/>
              </a:rPr>
              <a:t>i</a:t>
            </a:r>
            <a:r>
              <a:rPr lang="en-US" altLang="zh-CN" dirty="0">
                <a:latin typeface="Consolas" pitchFamily="49" charset="0"/>
              </a:rPr>
              <a:t>] &lt;&lt; </a:t>
            </a:r>
            <a:r>
              <a:rPr lang="en-US" altLang="zh-CN" dirty="0" err="1">
                <a:latin typeface="Consolas" pitchFamily="49" charset="0"/>
              </a:rPr>
              <a:t>endl</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return 0;</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endParaRPr lang="zh-CN" altLang="en-US" dirty="0">
              <a:latin typeface="Consolas" pitchFamily="49" charset="0"/>
            </a:endParaRPr>
          </a:p>
        </p:txBody>
      </p:sp>
      <p:sp>
        <p:nvSpPr>
          <p:cNvPr id="26628" name="灯片编号占位符 3">
            <a:extLst>
              <a:ext uri="{FF2B5EF4-FFF2-40B4-BE49-F238E27FC236}">
                <a16:creationId xmlns:a16="http://schemas.microsoft.com/office/drawing/2014/main" id="{B5D49DB8-76D7-4F5A-4AE9-1A9F4F57070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46948AF0-7724-4828-B068-CABACBC55A7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881D624-3396-5F9C-E5E7-599DD01ACD26}"/>
              </a:ext>
            </a:extLst>
          </p:cNvPr>
          <p:cNvSpPr txBox="1">
            <a:spLocks/>
          </p:cNvSpPr>
          <p:nvPr/>
        </p:nvSpPr>
        <p:spPr>
          <a:xfrm>
            <a:off x="214313" y="0"/>
            <a:ext cx="8215312" cy="428625"/>
          </a:xfrm>
          <a:prstGeom prst="rect">
            <a:avLst/>
          </a:prstGeom>
        </p:spPr>
        <p:txBody>
          <a:bodyPr anchor="ctr">
            <a:normAutofit fontScale="77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11.2</a:t>
            </a:r>
            <a:r>
              <a:rPr kumimoji="0" lang="zh-CN" altLang="en-US" sz="2800" dirty="0">
                <a:solidFill>
                  <a:schemeClr val="bg1"/>
                </a:solidFill>
                <a:latin typeface="+mj-lt"/>
                <a:ea typeface="+mj-ea"/>
                <a:cs typeface="+mj-cs"/>
              </a:rPr>
              <a:t> 输出流 </a:t>
            </a:r>
            <a:r>
              <a:rPr kumimoji="0" lang="en-US" altLang="zh-CN" sz="2800" dirty="0">
                <a:solidFill>
                  <a:schemeClr val="bg1"/>
                </a:solidFill>
                <a:latin typeface="+mj-lt"/>
                <a:ea typeface="+mj-ea"/>
                <a:cs typeface="+mj-cs"/>
              </a:rPr>
              <a:t>—— </a:t>
            </a:r>
            <a:r>
              <a:rPr lang="en-US" altLang="zh-CN" sz="2800" dirty="0">
                <a:solidFill>
                  <a:schemeClr val="bg1"/>
                </a:solidFill>
                <a:latin typeface="+mj-ea"/>
                <a:ea typeface="+mj-ea"/>
              </a:rPr>
              <a:t>11.2.2</a:t>
            </a:r>
            <a:r>
              <a:rPr lang="zh-CN" altLang="en-US" sz="2800" dirty="0">
                <a:solidFill>
                  <a:schemeClr val="bg1"/>
                </a:solidFill>
                <a:latin typeface="+mj-ea"/>
                <a:ea typeface="+mj-ea"/>
              </a:rPr>
              <a:t>使用插入运算符和操纵符（</a:t>
            </a:r>
            <a:r>
              <a:rPr lang="en-US" sz="2800" dirty="0">
                <a:solidFill>
                  <a:schemeClr val="bg1"/>
                </a:solidFill>
                <a:latin typeface="+mj-ea"/>
                <a:ea typeface="+mj-ea"/>
              </a:rPr>
              <a:t>manipulator</a:t>
            </a:r>
            <a:r>
              <a:rPr lang="zh-CN" altLang="en-US" sz="2800" dirty="0">
                <a:solidFill>
                  <a:schemeClr val="bg1"/>
                </a:solidFill>
                <a:latin typeface="+mj-ea"/>
                <a:ea typeface="+mj-ea"/>
              </a:rPr>
              <a:t>）</a:t>
            </a:r>
            <a:endParaRPr kumimoji="0" lang="zh-CN" altLang="en-US" sz="2800" dirty="0">
              <a:solidFill>
                <a:schemeClr val="bg1"/>
              </a:solidFill>
              <a:latin typeface="+mj-ea"/>
              <a:ea typeface="+mj-ea"/>
              <a:cs typeface="+mj-cs"/>
            </a:endParaRPr>
          </a:p>
        </p:txBody>
      </p:sp>
      <p:sp>
        <p:nvSpPr>
          <p:cNvPr id="26630" name="Text Box 6">
            <a:extLst>
              <a:ext uri="{FF2B5EF4-FFF2-40B4-BE49-F238E27FC236}">
                <a16:creationId xmlns:a16="http://schemas.microsoft.com/office/drawing/2014/main" id="{08E49A2D-1DE4-12D2-FB24-83386D4E3325}"/>
              </a:ext>
            </a:extLst>
          </p:cNvPr>
          <p:cNvSpPr txBox="1">
            <a:spLocks noChangeArrowheads="1"/>
          </p:cNvSpPr>
          <p:nvPr/>
        </p:nvSpPr>
        <p:spPr bwMode="auto">
          <a:xfrm>
            <a:off x="6715125" y="4702175"/>
            <a:ext cx="2428875" cy="1878013"/>
          </a:xfrm>
          <a:prstGeom prst="rect">
            <a:avLst/>
          </a:prstGeom>
          <a:solidFill>
            <a:srgbClr val="FFFF66"/>
          </a:solidFill>
          <a:ln w="12700" cap="sq">
            <a:solidFill>
              <a:schemeClr val="tx1"/>
            </a:solidFill>
            <a:miter lim="800000"/>
            <a:headEnd type="none" w="sm" len="sm"/>
            <a:tailEnd type="none" w="sm" len="sm"/>
          </a:ln>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zh-CN" altLang="en-US" sz="2000" b="1">
                <a:latin typeface="宋体" panose="02010600030101010101" pitchFamily="2" charset="-122"/>
              </a:rPr>
              <a:t>输出结果</a:t>
            </a:r>
            <a:r>
              <a:rPr lang="en-US" altLang="zh-CN" sz="2000" b="1">
                <a:latin typeface="宋体" panose="02010600030101010101" pitchFamily="2" charset="-122"/>
              </a:rPr>
              <a:t>:</a:t>
            </a:r>
          </a:p>
          <a:p>
            <a:pPr eaLnBrk="1" hangingPunct="1">
              <a:spcBef>
                <a:spcPct val="20000"/>
              </a:spcBef>
              <a:buClr>
                <a:schemeClr val="accent2"/>
              </a:buClr>
              <a:buSzPct val="80000"/>
              <a:buFont typeface="Wingdings" panose="05000000000000000000" pitchFamily="2" charset="2"/>
              <a:buNone/>
            </a:pPr>
            <a:r>
              <a:rPr lang="en-US" altLang="zh-CN" sz="2000" b="1">
                <a:latin typeface="宋体" panose="02010600030101010101" pitchFamily="2" charset="-122"/>
              </a:rPr>
              <a:t> Zoot      1.23</a:t>
            </a:r>
          </a:p>
          <a:p>
            <a:pPr eaLnBrk="1" hangingPunct="1">
              <a:spcBef>
                <a:spcPct val="20000"/>
              </a:spcBef>
              <a:buClr>
                <a:schemeClr val="accent2"/>
              </a:buClr>
              <a:buSzPct val="80000"/>
              <a:buFont typeface="Wingdings" panose="05000000000000000000" pitchFamily="2" charset="2"/>
              <a:buNone/>
            </a:pPr>
            <a:r>
              <a:rPr lang="en-US" altLang="zh-CN" sz="2000" b="1">
                <a:latin typeface="宋体" panose="02010600030101010101" pitchFamily="2" charset="-122"/>
              </a:rPr>
              <a:t> Jimmy     35.36</a:t>
            </a:r>
          </a:p>
          <a:p>
            <a:pPr eaLnBrk="1" hangingPunct="1">
              <a:spcBef>
                <a:spcPct val="20000"/>
              </a:spcBef>
              <a:buClr>
                <a:schemeClr val="accent2"/>
              </a:buClr>
              <a:buSzPct val="80000"/>
              <a:buFont typeface="Wingdings" panose="05000000000000000000" pitchFamily="2" charset="2"/>
              <a:buNone/>
            </a:pPr>
            <a:r>
              <a:rPr lang="en-US" altLang="zh-CN" sz="2000" b="1">
                <a:latin typeface="宋体" panose="02010600030101010101" pitchFamily="2" charset="-122"/>
              </a:rPr>
              <a:t>    Al     653.7</a:t>
            </a:r>
          </a:p>
          <a:p>
            <a:pPr eaLnBrk="1" hangingPunct="1">
              <a:spcBef>
                <a:spcPct val="20000"/>
              </a:spcBef>
              <a:buClr>
                <a:schemeClr val="accent2"/>
              </a:buClr>
              <a:buSzPct val="80000"/>
              <a:buFont typeface="Wingdings" panose="05000000000000000000" pitchFamily="2" charset="2"/>
              <a:buNone/>
            </a:pPr>
            <a:r>
              <a:rPr lang="en-US" altLang="zh-CN" sz="2000" b="1">
                <a:latin typeface="宋体" panose="02010600030101010101" pitchFamily="2" charset="-122"/>
              </a:rPr>
              <a:t>  Stan   4358.24</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0B41DA62-9B57-9C84-CF07-DD13497BAE97}"/>
              </a:ext>
            </a:extLst>
          </p:cNvPr>
          <p:cNvSpPr>
            <a:spLocks noGrp="1"/>
          </p:cNvSpPr>
          <p:nvPr>
            <p:ph type="title"/>
          </p:nvPr>
        </p:nvSpPr>
        <p:spPr/>
        <p:txBody>
          <a:bodyPr/>
          <a:lstStyle/>
          <a:p>
            <a:pPr eaLnBrk="1" hangingPunct="1"/>
            <a:r>
              <a:rPr lang="zh-CN" altLang="en-US"/>
              <a:t>例</a:t>
            </a:r>
            <a:r>
              <a:rPr lang="en-US" altLang="zh-CN"/>
              <a:t>11-3</a:t>
            </a:r>
            <a:r>
              <a:rPr lang="zh-CN" altLang="en-US"/>
              <a:t>设置对齐方式</a:t>
            </a:r>
          </a:p>
        </p:txBody>
      </p:sp>
      <p:sp>
        <p:nvSpPr>
          <p:cNvPr id="3" name="内容占位符 2">
            <a:extLst>
              <a:ext uri="{FF2B5EF4-FFF2-40B4-BE49-F238E27FC236}">
                <a16:creationId xmlns:a16="http://schemas.microsoft.com/office/drawing/2014/main" id="{44267767-5198-0B52-669D-BF1726FA7AA4}"/>
              </a:ext>
            </a:extLst>
          </p:cNvPr>
          <p:cNvSpPr>
            <a:spLocks noGrp="1"/>
          </p:cNvSpPr>
          <p:nvPr>
            <p:ph idx="1"/>
          </p:nvPr>
        </p:nvSpPr>
        <p:spPr>
          <a:noFill/>
        </p:spPr>
        <p:txBody>
          <a:bodyPr>
            <a:normAutofit fontScale="70000" lnSpcReduction="20000"/>
          </a:bodyPr>
          <a:lstStyle/>
          <a:p>
            <a:pPr marL="365760" indent="-256032" eaLnBrk="1" fontAlgn="auto" hangingPunct="1">
              <a:spcAft>
                <a:spcPts val="0"/>
              </a:spcAft>
              <a:buClr>
                <a:schemeClr val="accent3"/>
              </a:buClr>
              <a:buFont typeface="Georgia"/>
              <a:buNone/>
              <a:defRPr/>
            </a:pPr>
            <a:r>
              <a:rPr lang="en-US" altLang="zh-CN" dirty="0">
                <a:latin typeface="Consolas" pitchFamily="49" charset="0"/>
              </a:rPr>
              <a:t>//11_3.cpp</a:t>
            </a:r>
          </a:p>
          <a:p>
            <a:pPr marL="365760" indent="-256032" eaLnBrk="1" fontAlgn="auto" hangingPunct="1">
              <a:spcAft>
                <a:spcPts val="0"/>
              </a:spcAft>
              <a:buClr>
                <a:schemeClr val="accent3"/>
              </a:buClr>
              <a:buFont typeface="Georgia"/>
              <a:buNone/>
              <a:defRPr/>
            </a:pPr>
            <a:r>
              <a:rPr lang="en-US" altLang="zh-CN" dirty="0">
                <a:latin typeface="Consolas" pitchFamily="49" charset="0"/>
              </a:rPr>
              <a:t>#include &lt;</a:t>
            </a:r>
            <a:r>
              <a:rPr lang="en-US" altLang="zh-CN" dirty="0" err="1">
                <a:latin typeface="Consolas" pitchFamily="49" charset="0"/>
              </a:rPr>
              <a:t>iostream</a:t>
            </a:r>
            <a:r>
              <a:rPr lang="en-US" altLang="zh-CN" dirty="0">
                <a:latin typeface="Consolas" pitchFamily="49" charset="0"/>
              </a:rPr>
              <a:t>&gt;</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r>
              <a:rPr lang="en-US" altLang="zh-CN" dirty="0">
                <a:solidFill>
                  <a:srgbClr val="C00000"/>
                </a:solidFill>
                <a:latin typeface="Consolas" pitchFamily="49" charset="0"/>
              </a:rPr>
              <a:t>include &lt;</a:t>
            </a:r>
            <a:r>
              <a:rPr lang="en-US" altLang="zh-CN" dirty="0" err="1">
                <a:solidFill>
                  <a:srgbClr val="C00000"/>
                </a:solidFill>
                <a:latin typeface="Consolas" pitchFamily="49" charset="0"/>
              </a:rPr>
              <a:t>iomanip</a:t>
            </a:r>
            <a:r>
              <a:rPr lang="en-US" altLang="zh-CN" dirty="0">
                <a:solidFill>
                  <a:srgbClr val="C00000"/>
                </a:solidFill>
                <a:latin typeface="Consolas" pitchFamily="49" charset="0"/>
              </a:rPr>
              <a:t>&gt;</a:t>
            </a:r>
          </a:p>
          <a:p>
            <a:pPr marL="365760" indent="-256032" eaLnBrk="1" fontAlgn="auto" hangingPunct="1">
              <a:spcAft>
                <a:spcPts val="0"/>
              </a:spcAft>
              <a:buClr>
                <a:schemeClr val="accent3"/>
              </a:buClr>
              <a:buFont typeface="Georgia"/>
              <a:buNone/>
              <a:defRPr/>
            </a:pPr>
            <a:r>
              <a:rPr lang="en-US" altLang="zh-CN" dirty="0">
                <a:latin typeface="Consolas" pitchFamily="49" charset="0"/>
              </a:rPr>
              <a:t>#include &lt;string&gt;</a:t>
            </a:r>
          </a:p>
          <a:p>
            <a:pPr marL="365760" indent="-256032" eaLnBrk="1" fontAlgn="auto" hangingPunct="1">
              <a:spcAft>
                <a:spcPts val="0"/>
              </a:spcAft>
              <a:buClr>
                <a:schemeClr val="accent3"/>
              </a:buClr>
              <a:buFont typeface="Georgia"/>
              <a:buNone/>
              <a:defRPr/>
            </a:pPr>
            <a:r>
              <a:rPr lang="en-US" altLang="zh-CN" dirty="0">
                <a:latin typeface="Consolas" pitchFamily="49" charset="0"/>
              </a:rPr>
              <a:t>using namespace std;</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a:latin typeface="Consolas" pitchFamily="49" charset="0"/>
              </a:rPr>
              <a:t>int main() {</a:t>
            </a:r>
          </a:p>
          <a:p>
            <a:pPr marL="365760" indent="-256032" eaLnBrk="1" fontAlgn="auto" hangingPunct="1">
              <a:spcAft>
                <a:spcPts val="0"/>
              </a:spcAft>
              <a:buClr>
                <a:schemeClr val="accent3"/>
              </a:buClr>
              <a:buFont typeface="Georgia"/>
              <a:buNone/>
              <a:defRPr/>
            </a:pPr>
            <a:r>
              <a:rPr lang="en-US" altLang="zh-CN" dirty="0">
                <a:latin typeface="Consolas" pitchFamily="49" charset="0"/>
              </a:rPr>
              <a:t>	double values[] = { 1.23, 35.36, 653.7, 4358.24 };</a:t>
            </a:r>
          </a:p>
          <a:p>
            <a:pPr marL="365760" indent="-256032" eaLnBrk="1" fontAlgn="auto" hangingPunct="1">
              <a:spcAft>
                <a:spcPts val="0"/>
              </a:spcAft>
              <a:buClr>
                <a:schemeClr val="accent3"/>
              </a:buClr>
              <a:buFont typeface="Georgia"/>
              <a:buNone/>
              <a:defRPr/>
            </a:pPr>
            <a:r>
              <a:rPr lang="en-US" altLang="zh-CN" dirty="0">
                <a:latin typeface="Consolas" pitchFamily="49" charset="0"/>
              </a:rPr>
              <a:t>	string names[] = { "</a:t>
            </a:r>
            <a:r>
              <a:rPr lang="en-US" altLang="zh-CN" dirty="0" err="1">
                <a:latin typeface="Consolas" pitchFamily="49" charset="0"/>
              </a:rPr>
              <a:t>Zoot</a:t>
            </a:r>
            <a:r>
              <a:rPr lang="en-US" altLang="zh-CN" dirty="0">
                <a:latin typeface="Consolas" pitchFamily="49" charset="0"/>
              </a:rPr>
              <a:t>", "Jimmy", "Al", "Stan" };</a:t>
            </a:r>
          </a:p>
          <a:p>
            <a:pPr marL="365760" indent="-256032" eaLnBrk="1" fontAlgn="auto" hangingPunct="1">
              <a:spcAft>
                <a:spcPts val="0"/>
              </a:spcAft>
              <a:buClr>
                <a:schemeClr val="accent3"/>
              </a:buClr>
              <a:buFont typeface="Georgia"/>
              <a:buNone/>
              <a:defRPr/>
            </a:pPr>
            <a:r>
              <a:rPr lang="en-US" altLang="zh-CN" dirty="0">
                <a:latin typeface="Consolas" pitchFamily="49" charset="0"/>
              </a:rPr>
              <a:t>	for (int </a:t>
            </a:r>
            <a:r>
              <a:rPr lang="en-US" altLang="zh-CN" dirty="0" err="1">
                <a:latin typeface="Consolas" pitchFamily="49" charset="0"/>
              </a:rPr>
              <a:t>i</a:t>
            </a:r>
            <a:r>
              <a:rPr lang="en-US" altLang="zh-CN" dirty="0">
                <a:latin typeface="Consolas" pitchFamily="49" charset="0"/>
              </a:rPr>
              <a:t>=0;i&lt;4;i++)</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a:t>
            </a:r>
            <a:r>
              <a:rPr lang="en-US" altLang="zh-CN" dirty="0" err="1">
                <a:solidFill>
                  <a:srgbClr val="C00000"/>
                </a:solidFill>
                <a:latin typeface="Consolas" pitchFamily="49" charset="0"/>
              </a:rPr>
              <a:t>setiosflags</a:t>
            </a:r>
            <a:r>
              <a:rPr lang="en-US" altLang="zh-CN" dirty="0">
                <a:solidFill>
                  <a:srgbClr val="C00000"/>
                </a:solidFill>
                <a:latin typeface="Consolas" pitchFamily="49" charset="0"/>
              </a:rPr>
              <a:t>(</a:t>
            </a:r>
            <a:r>
              <a:rPr lang="en-US" altLang="zh-CN" dirty="0" err="1">
                <a:solidFill>
                  <a:srgbClr val="C00000"/>
                </a:solidFill>
                <a:latin typeface="Consolas" pitchFamily="49" charset="0"/>
              </a:rPr>
              <a:t>ios_base</a:t>
            </a:r>
            <a:r>
              <a:rPr lang="en-US" altLang="zh-CN" dirty="0">
                <a:solidFill>
                  <a:srgbClr val="C00000"/>
                </a:solidFill>
                <a:latin typeface="Consolas" pitchFamily="49" charset="0"/>
              </a:rPr>
              <a:t>::left</a:t>
            </a:r>
            <a:r>
              <a:rPr lang="en-US" altLang="zh-CN" dirty="0">
                <a:latin typeface="Consolas" pitchFamily="49" charset="0"/>
              </a:rPr>
              <a:t>)//</a:t>
            </a:r>
            <a:r>
              <a:rPr lang="zh-CN" altLang="en-US" dirty="0">
                <a:latin typeface="Consolas" pitchFamily="49" charset="0"/>
              </a:rPr>
              <a:t>左对齐</a:t>
            </a:r>
            <a:endParaRPr lang="en-US" altLang="zh-CN" dirty="0">
              <a:latin typeface="Consolas" pitchFamily="49" charset="0"/>
            </a:endParaRPr>
          </a:p>
          <a:p>
            <a:pPr marL="365760" indent="-256032" eaLnBrk="1" fontAlgn="auto" hangingPunct="1">
              <a:spcAft>
                <a:spcPts val="0"/>
              </a:spcAft>
              <a:buClr>
                <a:schemeClr val="accent3"/>
              </a:buClr>
              <a:buFont typeface="Georgia"/>
              <a:buNone/>
              <a:defRPr/>
            </a:pPr>
            <a:r>
              <a:rPr lang="en-US" altLang="zh-CN" dirty="0">
                <a:latin typeface="Consolas" pitchFamily="49" charset="0"/>
              </a:rPr>
              <a:t>			&lt;&lt; </a:t>
            </a:r>
            <a:r>
              <a:rPr lang="en-US" altLang="zh-CN" dirty="0" err="1">
                <a:solidFill>
                  <a:srgbClr val="C00000"/>
                </a:solidFill>
                <a:latin typeface="Consolas" pitchFamily="49" charset="0"/>
              </a:rPr>
              <a:t>setw</a:t>
            </a:r>
            <a:r>
              <a:rPr lang="en-US" altLang="zh-CN" dirty="0">
                <a:solidFill>
                  <a:srgbClr val="C00000"/>
                </a:solidFill>
                <a:latin typeface="Consolas" pitchFamily="49" charset="0"/>
              </a:rPr>
              <a:t>(6)</a:t>
            </a:r>
            <a:r>
              <a:rPr lang="en-US" altLang="zh-CN" dirty="0">
                <a:latin typeface="Consolas" pitchFamily="49" charset="0"/>
              </a:rPr>
              <a:t> &lt;&lt; names[</a:t>
            </a:r>
            <a:r>
              <a:rPr lang="en-US" altLang="zh-CN" dirty="0" err="1">
                <a:latin typeface="Consolas" pitchFamily="49" charset="0"/>
              </a:rPr>
              <a:t>i</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&lt;&lt; </a:t>
            </a:r>
            <a:r>
              <a:rPr lang="en-US" altLang="zh-CN" dirty="0" err="1">
                <a:solidFill>
                  <a:srgbClr val="C00000"/>
                </a:solidFill>
                <a:latin typeface="Consolas" pitchFamily="49" charset="0"/>
              </a:rPr>
              <a:t>resetiosflags</a:t>
            </a:r>
            <a:r>
              <a:rPr lang="en-US" altLang="zh-CN" dirty="0">
                <a:solidFill>
                  <a:srgbClr val="C00000"/>
                </a:solidFill>
                <a:latin typeface="Consolas" pitchFamily="49" charset="0"/>
              </a:rPr>
              <a:t>(</a:t>
            </a:r>
            <a:r>
              <a:rPr lang="en-US" altLang="zh-CN" dirty="0" err="1">
                <a:solidFill>
                  <a:srgbClr val="C00000"/>
                </a:solidFill>
                <a:latin typeface="Consolas" pitchFamily="49" charset="0"/>
              </a:rPr>
              <a:t>ios_base</a:t>
            </a:r>
            <a:r>
              <a:rPr lang="en-US" altLang="zh-CN" dirty="0">
                <a:solidFill>
                  <a:srgbClr val="C00000"/>
                </a:solidFill>
                <a:latin typeface="Consolas" pitchFamily="49" charset="0"/>
              </a:rPr>
              <a:t>::left</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&lt;&lt; </a:t>
            </a:r>
            <a:r>
              <a:rPr lang="en-US" altLang="zh-CN" dirty="0" err="1">
                <a:solidFill>
                  <a:srgbClr val="C00000"/>
                </a:solidFill>
                <a:latin typeface="Consolas" pitchFamily="49" charset="0"/>
              </a:rPr>
              <a:t>setw</a:t>
            </a:r>
            <a:r>
              <a:rPr lang="en-US" altLang="zh-CN" dirty="0">
                <a:solidFill>
                  <a:srgbClr val="C00000"/>
                </a:solidFill>
                <a:latin typeface="Consolas" pitchFamily="49" charset="0"/>
              </a:rPr>
              <a:t>(10)</a:t>
            </a:r>
            <a:r>
              <a:rPr lang="en-US" altLang="zh-CN" dirty="0">
                <a:latin typeface="Consolas" pitchFamily="49" charset="0"/>
              </a:rPr>
              <a:t> &lt;&lt; values[</a:t>
            </a:r>
            <a:r>
              <a:rPr lang="en-US" altLang="zh-CN" dirty="0" err="1">
                <a:latin typeface="Consolas" pitchFamily="49" charset="0"/>
              </a:rPr>
              <a:t>i</a:t>
            </a:r>
            <a:r>
              <a:rPr lang="en-US" altLang="zh-CN" dirty="0">
                <a:latin typeface="Consolas" pitchFamily="49" charset="0"/>
              </a:rPr>
              <a:t>] &lt;&lt; </a:t>
            </a:r>
            <a:r>
              <a:rPr lang="en-US" altLang="zh-CN" dirty="0" err="1">
                <a:latin typeface="Consolas" pitchFamily="49" charset="0"/>
              </a:rPr>
              <a:t>endl</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return 0;</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p>
        </p:txBody>
      </p:sp>
      <p:sp>
        <p:nvSpPr>
          <p:cNvPr id="27652" name="灯片编号占位符 3">
            <a:extLst>
              <a:ext uri="{FF2B5EF4-FFF2-40B4-BE49-F238E27FC236}">
                <a16:creationId xmlns:a16="http://schemas.microsoft.com/office/drawing/2014/main" id="{D1926216-2BBD-87B3-961F-EF12BF78711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4BE8D01C-B630-42FE-8D8D-1FAAFF6D5931}"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4A063E4C-99BF-5D61-93C6-73B483CF354F}"/>
              </a:ext>
            </a:extLst>
          </p:cNvPr>
          <p:cNvSpPr txBox="1">
            <a:spLocks/>
          </p:cNvSpPr>
          <p:nvPr/>
        </p:nvSpPr>
        <p:spPr>
          <a:xfrm>
            <a:off x="214313" y="0"/>
            <a:ext cx="8215312" cy="428625"/>
          </a:xfrm>
          <a:prstGeom prst="rect">
            <a:avLst/>
          </a:prstGeom>
        </p:spPr>
        <p:txBody>
          <a:bodyPr anchor="ctr">
            <a:normAutofit fontScale="77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11.2</a:t>
            </a:r>
            <a:r>
              <a:rPr kumimoji="0" lang="zh-CN" altLang="en-US" sz="2800" dirty="0">
                <a:solidFill>
                  <a:schemeClr val="bg1"/>
                </a:solidFill>
                <a:latin typeface="+mj-lt"/>
                <a:ea typeface="+mj-ea"/>
                <a:cs typeface="+mj-cs"/>
              </a:rPr>
              <a:t> 输出流 </a:t>
            </a:r>
            <a:r>
              <a:rPr kumimoji="0" lang="en-US" altLang="zh-CN" sz="2800" dirty="0">
                <a:solidFill>
                  <a:schemeClr val="bg1"/>
                </a:solidFill>
                <a:latin typeface="+mj-lt"/>
                <a:ea typeface="+mj-ea"/>
                <a:cs typeface="+mj-cs"/>
              </a:rPr>
              <a:t>—— </a:t>
            </a:r>
            <a:r>
              <a:rPr lang="en-US" altLang="zh-CN" sz="2800" dirty="0">
                <a:solidFill>
                  <a:schemeClr val="bg1"/>
                </a:solidFill>
                <a:latin typeface="+mj-ea"/>
                <a:ea typeface="+mj-ea"/>
              </a:rPr>
              <a:t>11.2.2</a:t>
            </a:r>
            <a:r>
              <a:rPr lang="zh-CN" altLang="en-US" sz="2800" dirty="0">
                <a:solidFill>
                  <a:schemeClr val="bg1"/>
                </a:solidFill>
                <a:latin typeface="+mj-ea"/>
                <a:ea typeface="+mj-ea"/>
              </a:rPr>
              <a:t>使用插入运算符和操纵符（</a:t>
            </a:r>
            <a:r>
              <a:rPr lang="en-US" sz="2800" dirty="0">
                <a:solidFill>
                  <a:schemeClr val="bg1"/>
                </a:solidFill>
                <a:latin typeface="+mj-ea"/>
                <a:ea typeface="+mj-ea"/>
              </a:rPr>
              <a:t>manipulator</a:t>
            </a:r>
            <a:r>
              <a:rPr lang="zh-CN" altLang="en-US" sz="2800" dirty="0">
                <a:solidFill>
                  <a:schemeClr val="bg1"/>
                </a:solidFill>
                <a:latin typeface="+mj-ea"/>
                <a:ea typeface="+mj-ea"/>
              </a:rPr>
              <a:t>）</a:t>
            </a:r>
            <a:endParaRPr kumimoji="0" lang="zh-CN" altLang="en-US" sz="2800" dirty="0">
              <a:solidFill>
                <a:schemeClr val="bg1"/>
              </a:solidFill>
              <a:latin typeface="+mj-ea"/>
              <a:ea typeface="+mj-ea"/>
              <a:cs typeface="+mj-cs"/>
            </a:endParaRPr>
          </a:p>
        </p:txBody>
      </p:sp>
      <p:sp>
        <p:nvSpPr>
          <p:cNvPr id="27654" name="Text Box 6">
            <a:extLst>
              <a:ext uri="{FF2B5EF4-FFF2-40B4-BE49-F238E27FC236}">
                <a16:creationId xmlns:a16="http://schemas.microsoft.com/office/drawing/2014/main" id="{6A6D76D6-D5C7-751F-6696-62F6D0CDEA2E}"/>
              </a:ext>
            </a:extLst>
          </p:cNvPr>
          <p:cNvSpPr txBox="1">
            <a:spLocks noChangeArrowheads="1"/>
          </p:cNvSpPr>
          <p:nvPr/>
        </p:nvSpPr>
        <p:spPr bwMode="auto">
          <a:xfrm>
            <a:off x="6215063" y="1789113"/>
            <a:ext cx="2474912" cy="1568450"/>
          </a:xfrm>
          <a:prstGeom prst="rect">
            <a:avLst/>
          </a:prstGeom>
          <a:solidFill>
            <a:srgbClr val="FFFF66"/>
          </a:solidFill>
          <a:ln w="12700" cap="sq">
            <a:solidFill>
              <a:schemeClr val="tx1"/>
            </a:solidFill>
            <a:miter lim="800000"/>
            <a:headEnd type="none" w="sm" len="sm"/>
            <a:tailEnd type="none" w="sm" len="sm"/>
          </a:ln>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lnSpc>
                <a:spcPct val="80000"/>
              </a:lnSpc>
              <a:spcBef>
                <a:spcPct val="20000"/>
              </a:spcBef>
              <a:buClr>
                <a:schemeClr val="accent2"/>
              </a:buClr>
              <a:buSzPct val="80000"/>
              <a:buFont typeface="Wingdings" panose="05000000000000000000" pitchFamily="2" charset="2"/>
              <a:buNone/>
            </a:pPr>
            <a:r>
              <a:rPr lang="zh-CN" altLang="en-US" sz="2000">
                <a:latin typeface="Consolas" panose="020B0609020204030204" pitchFamily="49" charset="0"/>
              </a:rPr>
              <a:t>输出结果</a:t>
            </a:r>
            <a:r>
              <a:rPr lang="en-US" altLang="zh-CN" sz="2000">
                <a:latin typeface="Consolas" panose="020B0609020204030204" pitchFamily="49" charset="0"/>
              </a:rPr>
              <a:t>:</a:t>
            </a:r>
          </a:p>
          <a:p>
            <a:pPr eaLnBrk="1" hangingPunct="1">
              <a:lnSpc>
                <a:spcPct val="80000"/>
              </a:lnSpc>
              <a:spcBef>
                <a:spcPct val="20000"/>
              </a:spcBef>
              <a:buClr>
                <a:schemeClr val="accent2"/>
              </a:buClr>
              <a:buSzPct val="80000"/>
              <a:buFont typeface="Wingdings" panose="05000000000000000000" pitchFamily="2" charset="2"/>
              <a:buNone/>
            </a:pPr>
            <a:r>
              <a:rPr lang="en-US" altLang="zh-CN" sz="2000">
                <a:latin typeface="Consolas" panose="020B0609020204030204" pitchFamily="49" charset="0"/>
              </a:rPr>
              <a:t>Zoot        1.23</a:t>
            </a:r>
          </a:p>
          <a:p>
            <a:pPr eaLnBrk="1" hangingPunct="1">
              <a:lnSpc>
                <a:spcPct val="80000"/>
              </a:lnSpc>
              <a:spcBef>
                <a:spcPct val="20000"/>
              </a:spcBef>
              <a:buClr>
                <a:schemeClr val="accent2"/>
              </a:buClr>
              <a:buSzPct val="80000"/>
              <a:buFont typeface="Wingdings" panose="05000000000000000000" pitchFamily="2" charset="2"/>
              <a:buNone/>
            </a:pPr>
            <a:r>
              <a:rPr lang="en-US" altLang="zh-CN" sz="2000">
                <a:latin typeface="Consolas" panose="020B0609020204030204" pitchFamily="49" charset="0"/>
              </a:rPr>
              <a:t>Jimmy      35.36</a:t>
            </a:r>
          </a:p>
          <a:p>
            <a:pPr eaLnBrk="1" hangingPunct="1">
              <a:lnSpc>
                <a:spcPct val="80000"/>
              </a:lnSpc>
              <a:spcBef>
                <a:spcPct val="20000"/>
              </a:spcBef>
              <a:buClr>
                <a:schemeClr val="accent2"/>
              </a:buClr>
              <a:buSzPct val="80000"/>
              <a:buFont typeface="Wingdings" panose="05000000000000000000" pitchFamily="2" charset="2"/>
              <a:buNone/>
            </a:pPr>
            <a:r>
              <a:rPr lang="en-US" altLang="zh-CN" sz="2000">
                <a:latin typeface="Consolas" panose="020B0609020204030204" pitchFamily="49" charset="0"/>
              </a:rPr>
              <a:t>Al         653.7</a:t>
            </a:r>
          </a:p>
          <a:p>
            <a:pPr eaLnBrk="1" hangingPunct="1">
              <a:lnSpc>
                <a:spcPct val="80000"/>
              </a:lnSpc>
              <a:spcBef>
                <a:spcPct val="20000"/>
              </a:spcBef>
              <a:buClr>
                <a:schemeClr val="accent2"/>
              </a:buClr>
              <a:buSzPct val="80000"/>
              <a:buFont typeface="Wingdings" panose="05000000000000000000" pitchFamily="2" charset="2"/>
              <a:buNone/>
            </a:pPr>
            <a:r>
              <a:rPr lang="en-US" altLang="zh-CN" sz="2000">
                <a:latin typeface="Consolas" panose="020B0609020204030204" pitchFamily="49" charset="0"/>
              </a:rPr>
              <a:t>Stan     4358.24</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856FEE8C-C33E-8D6E-08AE-13BDF130DCAD}"/>
              </a:ext>
            </a:extLst>
          </p:cNvPr>
          <p:cNvSpPr>
            <a:spLocks noGrp="1"/>
          </p:cNvSpPr>
          <p:nvPr>
            <p:ph type="title"/>
          </p:nvPr>
        </p:nvSpPr>
        <p:spPr/>
        <p:txBody>
          <a:bodyPr/>
          <a:lstStyle/>
          <a:p>
            <a:r>
              <a:rPr lang="en-US" altLang="zh-CN"/>
              <a:t>setiosflags</a:t>
            </a:r>
            <a:r>
              <a:rPr lang="zh-CN" altLang="en-US"/>
              <a:t>的参数</a:t>
            </a:r>
          </a:p>
        </p:txBody>
      </p:sp>
      <p:sp>
        <p:nvSpPr>
          <p:cNvPr id="28675" name="内容占位符 2">
            <a:extLst>
              <a:ext uri="{FF2B5EF4-FFF2-40B4-BE49-F238E27FC236}">
                <a16:creationId xmlns:a16="http://schemas.microsoft.com/office/drawing/2014/main" id="{17B14AB1-7DFF-513C-1EC4-6AA674487BB0}"/>
              </a:ext>
            </a:extLst>
          </p:cNvPr>
          <p:cNvSpPr>
            <a:spLocks noGrp="1"/>
          </p:cNvSpPr>
          <p:nvPr>
            <p:ph idx="1"/>
          </p:nvPr>
        </p:nvSpPr>
        <p:spPr>
          <a:xfrm>
            <a:off x="323850" y="1484313"/>
            <a:ext cx="8686800" cy="5089525"/>
          </a:xfrm>
        </p:spPr>
        <p:txBody>
          <a:bodyPr/>
          <a:lstStyle/>
          <a:p>
            <a:pPr>
              <a:spcBef>
                <a:spcPct val="0"/>
              </a:spcBef>
            </a:pPr>
            <a:r>
              <a:rPr lang="en-US" altLang="zh-CN" sz="2100"/>
              <a:t>ios_base::skipws </a:t>
            </a:r>
            <a:r>
              <a:rPr lang="zh-CN" altLang="en-US" sz="2100"/>
              <a:t>在输入中跳过空白 。</a:t>
            </a:r>
          </a:p>
          <a:p>
            <a:pPr>
              <a:spcBef>
                <a:spcPct val="0"/>
              </a:spcBef>
            </a:pPr>
            <a:r>
              <a:rPr lang="en-US" altLang="zh-CN" sz="2100"/>
              <a:t>ios_base::left </a:t>
            </a:r>
            <a:r>
              <a:rPr lang="zh-CN" altLang="en-US" sz="2100"/>
              <a:t>左对齐值，用填充字符填充右边。 </a:t>
            </a:r>
          </a:p>
          <a:p>
            <a:pPr>
              <a:spcBef>
                <a:spcPct val="0"/>
              </a:spcBef>
            </a:pPr>
            <a:r>
              <a:rPr lang="en-US" altLang="zh-CN" sz="2100"/>
              <a:t>ios_base::right </a:t>
            </a:r>
            <a:r>
              <a:rPr lang="zh-CN" altLang="en-US" sz="2100"/>
              <a:t>右对齐值，用填充字符填充左边（缺省对齐方式）。</a:t>
            </a:r>
          </a:p>
          <a:p>
            <a:pPr>
              <a:spcBef>
                <a:spcPct val="0"/>
              </a:spcBef>
            </a:pPr>
            <a:r>
              <a:rPr lang="en-US" altLang="zh-CN" sz="2100"/>
              <a:t>ios_base::internal </a:t>
            </a:r>
            <a:r>
              <a:rPr lang="zh-CN" altLang="en-US" sz="2100"/>
              <a:t>在规定的宽度内，指定前缀符号之后，数值之前，插入指定的填充字符。 </a:t>
            </a:r>
          </a:p>
          <a:p>
            <a:pPr>
              <a:spcBef>
                <a:spcPct val="0"/>
              </a:spcBef>
            </a:pPr>
            <a:r>
              <a:rPr lang="en-US" altLang="zh-CN" sz="2100"/>
              <a:t>ios_base::dec </a:t>
            </a:r>
            <a:r>
              <a:rPr lang="zh-CN" altLang="en-US" sz="2100"/>
              <a:t>以十进制形式格式化数值（缺省进制）。 </a:t>
            </a:r>
          </a:p>
          <a:p>
            <a:pPr>
              <a:spcBef>
                <a:spcPct val="0"/>
              </a:spcBef>
            </a:pPr>
            <a:r>
              <a:rPr lang="en-US" altLang="zh-CN" sz="2100"/>
              <a:t>ios_base::oct </a:t>
            </a:r>
            <a:r>
              <a:rPr lang="zh-CN" altLang="en-US" sz="2100"/>
              <a:t>以八进制形式格式化数值 。</a:t>
            </a:r>
          </a:p>
          <a:p>
            <a:pPr>
              <a:spcBef>
                <a:spcPct val="0"/>
              </a:spcBef>
            </a:pPr>
            <a:r>
              <a:rPr lang="en-US" altLang="zh-CN" sz="2100"/>
              <a:t>ios_base::hex </a:t>
            </a:r>
            <a:r>
              <a:rPr lang="zh-CN" altLang="en-US" sz="2100"/>
              <a:t>以十六进制形式格式化数值。</a:t>
            </a:r>
          </a:p>
          <a:p>
            <a:pPr>
              <a:spcBef>
                <a:spcPct val="0"/>
              </a:spcBef>
            </a:pPr>
            <a:r>
              <a:rPr lang="en-US" altLang="zh-CN" sz="2100"/>
              <a:t>ios_base::showbase </a:t>
            </a:r>
            <a:r>
              <a:rPr lang="zh-CN" altLang="en-US" sz="2100"/>
              <a:t>插入前缀符号以表明整数的数制。</a:t>
            </a:r>
          </a:p>
          <a:p>
            <a:pPr>
              <a:spcBef>
                <a:spcPct val="0"/>
              </a:spcBef>
            </a:pPr>
            <a:r>
              <a:rPr lang="en-US" altLang="zh-CN" sz="2100"/>
              <a:t>ios_base::showpoint </a:t>
            </a:r>
            <a:r>
              <a:rPr lang="zh-CN" altLang="en-US" sz="2100"/>
              <a:t>对浮点数值显示小数点和尾部的</a:t>
            </a:r>
            <a:r>
              <a:rPr lang="en-US" altLang="zh-CN" sz="2100"/>
              <a:t>0 </a:t>
            </a:r>
            <a:r>
              <a:rPr lang="zh-CN" altLang="en-US" sz="2100"/>
              <a:t>。</a:t>
            </a:r>
          </a:p>
          <a:p>
            <a:pPr>
              <a:spcBef>
                <a:spcPct val="0"/>
              </a:spcBef>
            </a:pPr>
            <a:r>
              <a:rPr lang="en-US" altLang="zh-CN" sz="2100"/>
              <a:t>ios_base::uppercase </a:t>
            </a:r>
            <a:r>
              <a:rPr lang="zh-CN" altLang="en-US" sz="2100"/>
              <a:t>对于十六进制数值显示大写字母</a:t>
            </a:r>
            <a:r>
              <a:rPr lang="en-US" altLang="zh-CN" sz="2100"/>
              <a:t>A</a:t>
            </a:r>
            <a:r>
              <a:rPr lang="zh-CN" altLang="en-US" sz="2100"/>
              <a:t>到</a:t>
            </a:r>
            <a:r>
              <a:rPr lang="en-US" altLang="zh-CN" sz="2100"/>
              <a:t>F</a:t>
            </a:r>
            <a:r>
              <a:rPr lang="zh-CN" altLang="en-US" sz="2100"/>
              <a:t>，对于科学格式显示大写字母</a:t>
            </a:r>
            <a:r>
              <a:rPr lang="en-US" altLang="zh-CN" sz="2100"/>
              <a:t>E </a:t>
            </a:r>
            <a:r>
              <a:rPr lang="zh-CN" altLang="en-US" sz="2100"/>
              <a:t>。</a:t>
            </a:r>
          </a:p>
          <a:p>
            <a:pPr>
              <a:spcBef>
                <a:spcPct val="0"/>
              </a:spcBef>
            </a:pPr>
            <a:r>
              <a:rPr lang="en-US" altLang="zh-CN" sz="2100"/>
              <a:t>ios_base::showpos </a:t>
            </a:r>
            <a:r>
              <a:rPr lang="zh-CN" altLang="en-US" sz="2100"/>
              <a:t>对于非负数显示正号（“</a:t>
            </a:r>
            <a:r>
              <a:rPr lang="en-US" altLang="zh-CN" sz="2100"/>
              <a:t>+”</a:t>
            </a:r>
            <a:r>
              <a:rPr lang="zh-CN" altLang="en-US" sz="2100"/>
              <a:t>）。 </a:t>
            </a:r>
          </a:p>
          <a:p>
            <a:pPr>
              <a:spcBef>
                <a:spcPct val="0"/>
              </a:spcBef>
            </a:pPr>
            <a:r>
              <a:rPr lang="en-US" altLang="zh-CN" sz="2100"/>
              <a:t>ios_base::scientific </a:t>
            </a:r>
            <a:r>
              <a:rPr lang="zh-CN" altLang="en-US" sz="2100"/>
              <a:t>以科学格式显示浮点数值。 </a:t>
            </a:r>
          </a:p>
          <a:p>
            <a:pPr>
              <a:spcBef>
                <a:spcPct val="0"/>
              </a:spcBef>
            </a:pPr>
            <a:r>
              <a:rPr lang="en-US" altLang="zh-CN" sz="2100"/>
              <a:t>ios_base::fixed </a:t>
            </a:r>
            <a:r>
              <a:rPr lang="zh-CN" altLang="en-US" sz="2100"/>
              <a:t>以定点格式显示浮点数值（没有指数部分） 。</a:t>
            </a:r>
          </a:p>
          <a:p>
            <a:pPr>
              <a:spcBef>
                <a:spcPct val="0"/>
              </a:spcBef>
            </a:pPr>
            <a:r>
              <a:rPr lang="en-US" altLang="zh-CN" sz="2100"/>
              <a:t>ios_base::unitbuf </a:t>
            </a:r>
            <a:r>
              <a:rPr lang="zh-CN" altLang="en-US" sz="2100"/>
              <a:t>在每次插入之后转储并清除缓冲区内容。</a:t>
            </a:r>
          </a:p>
          <a:p>
            <a:endParaRPr lang="zh-CN" altLang="en-US" sz="2000"/>
          </a:p>
        </p:txBody>
      </p:sp>
      <p:sp>
        <p:nvSpPr>
          <p:cNvPr id="28676" name="灯片编号占位符 3">
            <a:extLst>
              <a:ext uri="{FF2B5EF4-FFF2-40B4-BE49-F238E27FC236}">
                <a16:creationId xmlns:a16="http://schemas.microsoft.com/office/drawing/2014/main" id="{60A0A43D-373B-E57E-2D1E-68AE2DFAE8F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E989761-E436-4A93-A9EC-4056C1EA636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DDE7D40A-80E3-FC41-7C16-2DA6159B6C85}"/>
              </a:ext>
            </a:extLst>
          </p:cNvPr>
          <p:cNvSpPr txBox="1">
            <a:spLocks/>
          </p:cNvSpPr>
          <p:nvPr/>
        </p:nvSpPr>
        <p:spPr>
          <a:xfrm>
            <a:off x="214313" y="0"/>
            <a:ext cx="8215312" cy="428625"/>
          </a:xfrm>
          <a:prstGeom prst="rect">
            <a:avLst/>
          </a:prstGeom>
        </p:spPr>
        <p:txBody>
          <a:bodyPr anchor="ctr">
            <a:normAutofit fontScale="77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11.2</a:t>
            </a:r>
            <a:r>
              <a:rPr kumimoji="0" lang="zh-CN" altLang="en-US" sz="2800" dirty="0">
                <a:solidFill>
                  <a:schemeClr val="bg1"/>
                </a:solidFill>
                <a:latin typeface="+mj-lt"/>
                <a:ea typeface="+mj-ea"/>
                <a:cs typeface="+mj-cs"/>
              </a:rPr>
              <a:t> 输出流 </a:t>
            </a:r>
            <a:r>
              <a:rPr kumimoji="0" lang="en-US" altLang="zh-CN" sz="2800" dirty="0">
                <a:solidFill>
                  <a:schemeClr val="bg1"/>
                </a:solidFill>
                <a:latin typeface="+mj-lt"/>
                <a:ea typeface="+mj-ea"/>
                <a:cs typeface="+mj-cs"/>
              </a:rPr>
              <a:t>—— </a:t>
            </a:r>
            <a:r>
              <a:rPr lang="en-US" altLang="zh-CN" sz="2800" dirty="0">
                <a:solidFill>
                  <a:schemeClr val="bg1"/>
                </a:solidFill>
                <a:latin typeface="+mj-ea"/>
                <a:ea typeface="+mj-ea"/>
              </a:rPr>
              <a:t>11.2.2</a:t>
            </a:r>
            <a:r>
              <a:rPr lang="zh-CN" altLang="en-US" sz="2800" dirty="0">
                <a:solidFill>
                  <a:schemeClr val="bg1"/>
                </a:solidFill>
                <a:latin typeface="+mj-ea"/>
                <a:ea typeface="+mj-ea"/>
              </a:rPr>
              <a:t>使用插入运算符和操纵符（</a:t>
            </a:r>
            <a:r>
              <a:rPr lang="en-US" sz="2800" dirty="0">
                <a:solidFill>
                  <a:schemeClr val="bg1"/>
                </a:solidFill>
                <a:latin typeface="+mj-ea"/>
                <a:ea typeface="+mj-ea"/>
              </a:rPr>
              <a:t>manipulator</a:t>
            </a:r>
            <a:r>
              <a:rPr lang="zh-CN" altLang="en-US" sz="2800" dirty="0">
                <a:solidFill>
                  <a:schemeClr val="bg1"/>
                </a:solidFill>
                <a:latin typeface="+mj-ea"/>
                <a:ea typeface="+mj-ea"/>
              </a:rPr>
              <a:t>）</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1FA6F7C8-FC82-6DD0-5EB5-614F31DD9697}"/>
              </a:ext>
            </a:extLst>
          </p:cNvPr>
          <p:cNvSpPr>
            <a:spLocks noGrp="1"/>
          </p:cNvSpPr>
          <p:nvPr>
            <p:ph type="title"/>
          </p:nvPr>
        </p:nvSpPr>
        <p:spPr/>
        <p:txBody>
          <a:bodyPr/>
          <a:lstStyle/>
          <a:p>
            <a:pPr eaLnBrk="1" hangingPunct="1"/>
            <a:r>
              <a:rPr lang="zh-CN" altLang="en-US"/>
              <a:t>例</a:t>
            </a:r>
            <a:r>
              <a:rPr lang="en-US" altLang="zh-CN"/>
              <a:t>11-4</a:t>
            </a:r>
            <a:r>
              <a:rPr lang="zh-CN" altLang="en-US"/>
              <a:t>控制输出精度</a:t>
            </a:r>
          </a:p>
        </p:txBody>
      </p:sp>
      <p:sp>
        <p:nvSpPr>
          <p:cNvPr id="3" name="内容占位符 2">
            <a:extLst>
              <a:ext uri="{FF2B5EF4-FFF2-40B4-BE49-F238E27FC236}">
                <a16:creationId xmlns:a16="http://schemas.microsoft.com/office/drawing/2014/main" id="{7229DF50-1B79-AFA2-79C1-25CAB141F4DB}"/>
              </a:ext>
            </a:extLst>
          </p:cNvPr>
          <p:cNvSpPr>
            <a:spLocks noGrp="1"/>
          </p:cNvSpPr>
          <p:nvPr>
            <p:ph idx="1"/>
          </p:nvPr>
        </p:nvSpPr>
        <p:spPr>
          <a:noFill/>
        </p:spPr>
        <p:txBody>
          <a:bodyPr>
            <a:normAutofit fontScale="62500" lnSpcReduction="20000"/>
          </a:bodyPr>
          <a:lstStyle/>
          <a:p>
            <a:pPr marL="365760" indent="-256032" eaLnBrk="1" fontAlgn="auto" hangingPunct="1">
              <a:spcAft>
                <a:spcPts val="0"/>
              </a:spcAft>
              <a:buClr>
                <a:schemeClr val="accent3"/>
              </a:buClr>
              <a:buFont typeface="Georgia"/>
              <a:buNone/>
              <a:defRPr/>
            </a:pPr>
            <a:r>
              <a:rPr lang="en-US" altLang="zh-CN" dirty="0">
                <a:latin typeface="Consolas" pitchFamily="49" charset="0"/>
              </a:rPr>
              <a:t>//11_4.cpp</a:t>
            </a:r>
          </a:p>
          <a:p>
            <a:pPr marL="365760" indent="-256032" eaLnBrk="1" fontAlgn="auto" hangingPunct="1">
              <a:spcAft>
                <a:spcPts val="0"/>
              </a:spcAft>
              <a:buClr>
                <a:schemeClr val="accent3"/>
              </a:buClr>
              <a:buFont typeface="Georgia"/>
              <a:buNone/>
              <a:defRPr/>
            </a:pPr>
            <a:r>
              <a:rPr lang="en-US" altLang="zh-CN" dirty="0">
                <a:latin typeface="Consolas" pitchFamily="49" charset="0"/>
              </a:rPr>
              <a:t>#include &lt;</a:t>
            </a:r>
            <a:r>
              <a:rPr lang="en-US" altLang="zh-CN" dirty="0" err="1">
                <a:latin typeface="Consolas" pitchFamily="49" charset="0"/>
              </a:rPr>
              <a:t>iostream</a:t>
            </a:r>
            <a:r>
              <a:rPr lang="en-US" altLang="zh-CN" dirty="0">
                <a:latin typeface="Consolas" pitchFamily="49" charset="0"/>
              </a:rPr>
              <a:t>&gt;</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r>
              <a:rPr lang="en-US" altLang="zh-CN" dirty="0">
                <a:solidFill>
                  <a:srgbClr val="C00000"/>
                </a:solidFill>
                <a:latin typeface="Consolas" pitchFamily="49" charset="0"/>
              </a:rPr>
              <a:t>include &lt;</a:t>
            </a:r>
            <a:r>
              <a:rPr lang="en-US" altLang="zh-CN" dirty="0" err="1">
                <a:solidFill>
                  <a:srgbClr val="C00000"/>
                </a:solidFill>
                <a:latin typeface="Consolas" pitchFamily="49" charset="0"/>
              </a:rPr>
              <a:t>iomanip</a:t>
            </a:r>
            <a:r>
              <a:rPr lang="en-US" altLang="zh-CN" dirty="0">
                <a:solidFill>
                  <a:srgbClr val="C00000"/>
                </a:solidFill>
                <a:latin typeface="Consolas" pitchFamily="49" charset="0"/>
              </a:rPr>
              <a:t>&gt;</a:t>
            </a:r>
          </a:p>
          <a:p>
            <a:pPr marL="365760" indent="-256032" eaLnBrk="1" fontAlgn="auto" hangingPunct="1">
              <a:spcAft>
                <a:spcPts val="0"/>
              </a:spcAft>
              <a:buClr>
                <a:schemeClr val="accent3"/>
              </a:buClr>
              <a:buFont typeface="Georgia"/>
              <a:buNone/>
              <a:defRPr/>
            </a:pPr>
            <a:r>
              <a:rPr lang="en-US" altLang="zh-CN" dirty="0">
                <a:latin typeface="Consolas" pitchFamily="49" charset="0"/>
              </a:rPr>
              <a:t>#include &lt;string&gt;</a:t>
            </a:r>
          </a:p>
          <a:p>
            <a:pPr marL="365760" indent="-256032" eaLnBrk="1" fontAlgn="auto" hangingPunct="1">
              <a:spcAft>
                <a:spcPts val="0"/>
              </a:spcAft>
              <a:buClr>
                <a:schemeClr val="accent3"/>
              </a:buClr>
              <a:buFont typeface="Georgia"/>
              <a:buNone/>
              <a:defRPr/>
            </a:pPr>
            <a:r>
              <a:rPr lang="en-US" altLang="zh-CN" dirty="0">
                <a:latin typeface="Consolas" pitchFamily="49" charset="0"/>
              </a:rPr>
              <a:t>using namespace std;</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a:latin typeface="Consolas" pitchFamily="49" charset="0"/>
              </a:rPr>
              <a:t>int main() {</a:t>
            </a:r>
          </a:p>
          <a:p>
            <a:pPr marL="365760" indent="-256032" eaLnBrk="1" fontAlgn="auto" hangingPunct="1">
              <a:spcAft>
                <a:spcPts val="0"/>
              </a:spcAft>
              <a:buClr>
                <a:schemeClr val="accent3"/>
              </a:buClr>
              <a:buFont typeface="Georgia"/>
              <a:buNone/>
              <a:defRPr/>
            </a:pPr>
            <a:r>
              <a:rPr lang="en-US" altLang="zh-CN" dirty="0">
                <a:latin typeface="Consolas" pitchFamily="49" charset="0"/>
              </a:rPr>
              <a:t>	double values[] = { 1.23, 35.36, 653.7, 4358.24 };</a:t>
            </a:r>
          </a:p>
          <a:p>
            <a:pPr marL="365760" indent="-256032" eaLnBrk="1" fontAlgn="auto" hangingPunct="1">
              <a:spcAft>
                <a:spcPts val="0"/>
              </a:spcAft>
              <a:buClr>
                <a:schemeClr val="accent3"/>
              </a:buClr>
              <a:buFont typeface="Georgia"/>
              <a:buNone/>
              <a:defRPr/>
            </a:pPr>
            <a:r>
              <a:rPr lang="en-US" altLang="zh-CN" dirty="0">
                <a:latin typeface="Consolas" pitchFamily="49" charset="0"/>
              </a:rPr>
              <a:t>	string names[] = { "</a:t>
            </a:r>
            <a:r>
              <a:rPr lang="en-US" altLang="zh-CN" dirty="0" err="1">
                <a:latin typeface="Consolas" pitchFamily="49" charset="0"/>
              </a:rPr>
              <a:t>Zoot</a:t>
            </a:r>
            <a:r>
              <a:rPr lang="en-US" altLang="zh-CN" dirty="0">
                <a:latin typeface="Consolas" pitchFamily="49" charset="0"/>
              </a:rPr>
              <a:t>", "Jimmy", "Al", "Stan" };</a:t>
            </a:r>
          </a:p>
          <a:p>
            <a:pPr marL="365760" indent="-256032" eaLnBrk="1" fontAlgn="auto" hangingPunct="1">
              <a:spcAft>
                <a:spcPts val="0"/>
              </a:spcAft>
              <a:buClr>
                <a:schemeClr val="accent3"/>
              </a:buClr>
              <a:buFont typeface="Georgia"/>
              <a:buNone/>
              <a:defRPr/>
            </a:pPr>
            <a:r>
              <a:rPr lang="en-US" altLang="zh-CN" dirty="0">
                <a:latin typeface="Consolas" pitchFamily="49" charset="0"/>
              </a:rPr>
              <a:t>	for (int </a:t>
            </a:r>
            <a:r>
              <a:rPr lang="en-US" altLang="zh-CN" dirty="0" err="1">
                <a:latin typeface="Consolas" pitchFamily="49" charset="0"/>
              </a:rPr>
              <a:t>i</a:t>
            </a:r>
            <a:r>
              <a:rPr lang="en-US" altLang="zh-CN" dirty="0">
                <a:latin typeface="Consolas" pitchFamily="49" charset="0"/>
              </a:rPr>
              <a:t>=0;i&lt;4;i++)</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a:t>
            </a:r>
            <a:r>
              <a:rPr lang="en-US" altLang="zh-CN" dirty="0" err="1">
                <a:latin typeface="Consolas" pitchFamily="49" charset="0"/>
              </a:rPr>
              <a:t>setiosflags</a:t>
            </a:r>
            <a:r>
              <a:rPr lang="en-US" altLang="zh-CN" dirty="0">
                <a:latin typeface="Consolas" pitchFamily="49" charset="0"/>
              </a:rPr>
              <a:t>(</a:t>
            </a:r>
            <a:r>
              <a:rPr lang="en-US" altLang="zh-CN" dirty="0" err="1">
                <a:latin typeface="Consolas" pitchFamily="49" charset="0"/>
              </a:rPr>
              <a:t>ios_base</a:t>
            </a:r>
            <a:r>
              <a:rPr lang="en-US" altLang="zh-CN" dirty="0">
                <a:latin typeface="Consolas" pitchFamily="49" charset="0"/>
              </a:rPr>
              <a:t>::left)</a:t>
            </a:r>
          </a:p>
          <a:p>
            <a:pPr marL="365760" indent="-256032" eaLnBrk="1" fontAlgn="auto" hangingPunct="1">
              <a:spcAft>
                <a:spcPts val="0"/>
              </a:spcAft>
              <a:buClr>
                <a:schemeClr val="accent3"/>
              </a:buClr>
              <a:buFont typeface="Georgia"/>
              <a:buNone/>
              <a:defRPr/>
            </a:pPr>
            <a:r>
              <a:rPr lang="en-US" altLang="zh-CN" dirty="0">
                <a:latin typeface="Consolas" pitchFamily="49" charset="0"/>
              </a:rPr>
              <a:t>			&lt;&lt; </a:t>
            </a:r>
            <a:r>
              <a:rPr lang="en-US" altLang="zh-CN" dirty="0" err="1">
                <a:latin typeface="Consolas" pitchFamily="49" charset="0"/>
              </a:rPr>
              <a:t>setw</a:t>
            </a:r>
            <a:r>
              <a:rPr lang="en-US" altLang="zh-CN" dirty="0">
                <a:latin typeface="Consolas" pitchFamily="49" charset="0"/>
              </a:rPr>
              <a:t>(6) &lt;&lt; names[</a:t>
            </a:r>
            <a:r>
              <a:rPr lang="en-US" altLang="zh-CN" dirty="0" err="1">
                <a:latin typeface="Consolas" pitchFamily="49" charset="0"/>
              </a:rPr>
              <a:t>i</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&lt;&lt; </a:t>
            </a:r>
            <a:r>
              <a:rPr lang="en-US" altLang="zh-CN" dirty="0" err="1">
                <a:latin typeface="Consolas" pitchFamily="49" charset="0"/>
              </a:rPr>
              <a:t>resetiosflags</a:t>
            </a:r>
            <a:r>
              <a:rPr lang="en-US" altLang="zh-CN" dirty="0">
                <a:latin typeface="Consolas" pitchFamily="49" charset="0"/>
              </a:rPr>
              <a:t>(</a:t>
            </a:r>
            <a:r>
              <a:rPr lang="en-US" altLang="zh-CN" dirty="0" err="1">
                <a:latin typeface="Consolas" pitchFamily="49" charset="0"/>
              </a:rPr>
              <a:t>ios_base</a:t>
            </a:r>
            <a:r>
              <a:rPr lang="en-US" altLang="zh-CN" dirty="0">
                <a:latin typeface="Consolas" pitchFamily="49" charset="0"/>
              </a:rPr>
              <a:t>::left)//</a:t>
            </a:r>
            <a:r>
              <a:rPr lang="zh-CN" altLang="en-US" dirty="0">
                <a:latin typeface="Consolas" pitchFamily="49" charset="0"/>
              </a:rPr>
              <a:t>清除左对齐设置</a:t>
            </a:r>
            <a:endParaRPr lang="en-US" altLang="zh-CN" dirty="0">
              <a:latin typeface="Consolas" pitchFamily="49" charset="0"/>
            </a:endParaRPr>
          </a:p>
          <a:p>
            <a:pPr marL="365760" indent="-256032" eaLnBrk="1" fontAlgn="auto" hangingPunct="1">
              <a:spcAft>
                <a:spcPts val="0"/>
              </a:spcAft>
              <a:buClr>
                <a:schemeClr val="accent3"/>
              </a:buClr>
              <a:buFont typeface="Georgia"/>
              <a:buNone/>
              <a:defRPr/>
            </a:pPr>
            <a:r>
              <a:rPr lang="en-US" altLang="zh-CN" dirty="0">
                <a:latin typeface="Consolas" pitchFamily="49" charset="0"/>
              </a:rPr>
              <a:t>			&lt;&lt; </a:t>
            </a:r>
            <a:r>
              <a:rPr lang="en-US" altLang="zh-CN" dirty="0" err="1">
                <a:latin typeface="Consolas" pitchFamily="49" charset="0"/>
              </a:rPr>
              <a:t>setw</a:t>
            </a:r>
            <a:r>
              <a:rPr lang="en-US" altLang="zh-CN" dirty="0">
                <a:latin typeface="Consolas" pitchFamily="49" charset="0"/>
              </a:rPr>
              <a:t>(10) &lt;&lt; </a:t>
            </a:r>
            <a:r>
              <a:rPr lang="en-US" altLang="zh-CN" dirty="0" err="1">
                <a:solidFill>
                  <a:srgbClr val="C00000"/>
                </a:solidFill>
                <a:latin typeface="Consolas" pitchFamily="49" charset="0"/>
              </a:rPr>
              <a:t>setprecision</a:t>
            </a:r>
            <a:r>
              <a:rPr lang="en-US" altLang="zh-CN" dirty="0">
                <a:solidFill>
                  <a:srgbClr val="C00000"/>
                </a:solidFill>
                <a:latin typeface="Consolas" pitchFamily="49" charset="0"/>
              </a:rPr>
              <a:t>(1)</a:t>
            </a:r>
            <a:r>
              <a:rPr lang="en-US" altLang="zh-CN" dirty="0">
                <a:latin typeface="Consolas" pitchFamily="49" charset="0"/>
              </a:rPr>
              <a:t> &lt;&lt; values[</a:t>
            </a:r>
            <a:r>
              <a:rPr lang="en-US" altLang="zh-CN" dirty="0" err="1">
                <a:latin typeface="Consolas" pitchFamily="49" charset="0"/>
              </a:rPr>
              <a:t>i</a:t>
            </a:r>
            <a:r>
              <a:rPr lang="en-US" altLang="zh-CN" dirty="0">
                <a:latin typeface="Consolas" pitchFamily="49" charset="0"/>
              </a:rPr>
              <a:t>] &lt;&lt; </a:t>
            </a:r>
            <a:r>
              <a:rPr lang="en-US" altLang="zh-CN" dirty="0" err="1">
                <a:latin typeface="Consolas" pitchFamily="49" charset="0"/>
              </a:rPr>
              <a:t>endl</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return 0;</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p>
        </p:txBody>
      </p:sp>
      <p:sp>
        <p:nvSpPr>
          <p:cNvPr id="29700" name="灯片编号占位符 3">
            <a:extLst>
              <a:ext uri="{FF2B5EF4-FFF2-40B4-BE49-F238E27FC236}">
                <a16:creationId xmlns:a16="http://schemas.microsoft.com/office/drawing/2014/main" id="{5D634B5D-4965-8CA9-00A4-3702D070647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E9F56702-2D16-4115-AEC2-C3C018587AB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C17B82E5-7FFD-67E1-C99D-6D169F7AD339}"/>
              </a:ext>
            </a:extLst>
          </p:cNvPr>
          <p:cNvSpPr txBox="1">
            <a:spLocks/>
          </p:cNvSpPr>
          <p:nvPr/>
        </p:nvSpPr>
        <p:spPr>
          <a:xfrm>
            <a:off x="214313" y="0"/>
            <a:ext cx="8215312" cy="428625"/>
          </a:xfrm>
          <a:prstGeom prst="rect">
            <a:avLst/>
          </a:prstGeom>
        </p:spPr>
        <p:txBody>
          <a:bodyPr anchor="ctr">
            <a:normAutofit fontScale="77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11.2</a:t>
            </a:r>
            <a:r>
              <a:rPr kumimoji="0" lang="zh-CN" altLang="en-US" sz="2800" dirty="0">
                <a:solidFill>
                  <a:schemeClr val="bg1"/>
                </a:solidFill>
                <a:latin typeface="+mj-lt"/>
                <a:ea typeface="+mj-ea"/>
                <a:cs typeface="+mj-cs"/>
              </a:rPr>
              <a:t> 输出流 </a:t>
            </a:r>
            <a:r>
              <a:rPr kumimoji="0" lang="en-US" altLang="zh-CN" sz="2800" dirty="0">
                <a:solidFill>
                  <a:schemeClr val="bg1"/>
                </a:solidFill>
                <a:latin typeface="+mj-lt"/>
                <a:ea typeface="+mj-ea"/>
                <a:cs typeface="+mj-cs"/>
              </a:rPr>
              <a:t>—— </a:t>
            </a:r>
            <a:r>
              <a:rPr lang="en-US" altLang="zh-CN" sz="2800" dirty="0">
                <a:solidFill>
                  <a:schemeClr val="bg1"/>
                </a:solidFill>
                <a:latin typeface="+mj-ea"/>
                <a:ea typeface="+mj-ea"/>
              </a:rPr>
              <a:t>11.2.2</a:t>
            </a:r>
            <a:r>
              <a:rPr lang="zh-CN" altLang="en-US" sz="2800" dirty="0">
                <a:solidFill>
                  <a:schemeClr val="bg1"/>
                </a:solidFill>
                <a:latin typeface="+mj-ea"/>
                <a:ea typeface="+mj-ea"/>
              </a:rPr>
              <a:t>使用插入运算符和操纵符（</a:t>
            </a:r>
            <a:r>
              <a:rPr lang="en-US" sz="2800" dirty="0">
                <a:solidFill>
                  <a:schemeClr val="bg1"/>
                </a:solidFill>
                <a:latin typeface="+mj-ea"/>
                <a:ea typeface="+mj-ea"/>
              </a:rPr>
              <a:t>manipulator</a:t>
            </a:r>
            <a:r>
              <a:rPr lang="zh-CN" altLang="en-US" sz="2800" dirty="0">
                <a:solidFill>
                  <a:schemeClr val="bg1"/>
                </a:solidFill>
                <a:latin typeface="+mj-ea"/>
                <a:ea typeface="+mj-ea"/>
              </a:rPr>
              <a:t>）</a:t>
            </a:r>
            <a:endParaRPr kumimoji="0" lang="zh-CN" altLang="en-US" sz="2800" dirty="0">
              <a:solidFill>
                <a:schemeClr val="bg1"/>
              </a:solidFill>
              <a:latin typeface="+mj-ea"/>
              <a:ea typeface="+mj-ea"/>
              <a:cs typeface="+mj-cs"/>
            </a:endParaRPr>
          </a:p>
        </p:txBody>
      </p:sp>
      <p:sp>
        <p:nvSpPr>
          <p:cNvPr id="29702" name="Text Box 6">
            <a:extLst>
              <a:ext uri="{FF2B5EF4-FFF2-40B4-BE49-F238E27FC236}">
                <a16:creationId xmlns:a16="http://schemas.microsoft.com/office/drawing/2014/main" id="{1B76FC7D-1558-2C48-284D-6F4D31D93116}"/>
              </a:ext>
            </a:extLst>
          </p:cNvPr>
          <p:cNvSpPr txBox="1">
            <a:spLocks noChangeArrowheads="1"/>
          </p:cNvSpPr>
          <p:nvPr/>
        </p:nvSpPr>
        <p:spPr bwMode="auto">
          <a:xfrm>
            <a:off x="6276975" y="1773238"/>
            <a:ext cx="2438400" cy="1724025"/>
          </a:xfrm>
          <a:prstGeom prst="rect">
            <a:avLst/>
          </a:prstGeom>
          <a:solidFill>
            <a:srgbClr val="FFFF66"/>
          </a:solidFill>
          <a:ln w="12700" cap="sq">
            <a:solidFill>
              <a:schemeClr val="tx1"/>
            </a:solidFill>
            <a:miter lim="800000"/>
            <a:headEnd type="none" w="sm" len="sm"/>
            <a:tailEnd type="none" w="sm" len="sm"/>
          </a:ln>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lnSpc>
                <a:spcPct val="90000"/>
              </a:lnSpc>
              <a:spcBef>
                <a:spcPct val="20000"/>
              </a:spcBef>
              <a:buClr>
                <a:schemeClr val="accent2"/>
              </a:buClr>
              <a:buSzPct val="80000"/>
              <a:buFont typeface="Wingdings" panose="05000000000000000000" pitchFamily="2" charset="2"/>
              <a:buNone/>
            </a:pPr>
            <a:r>
              <a:rPr lang="zh-CN" altLang="en-US" sz="2000">
                <a:latin typeface="Consolas" panose="020B0609020204030204" pitchFamily="49" charset="0"/>
              </a:rPr>
              <a:t>输出结果：</a:t>
            </a:r>
          </a:p>
          <a:p>
            <a:pPr eaLnBrk="1" hangingPunct="1">
              <a:lnSpc>
                <a:spcPct val="90000"/>
              </a:lnSpc>
              <a:spcBef>
                <a:spcPct val="20000"/>
              </a:spcBef>
              <a:buClr>
                <a:schemeClr val="accent2"/>
              </a:buClr>
              <a:buSzPct val="80000"/>
              <a:buFont typeface="Wingdings" panose="05000000000000000000" pitchFamily="2" charset="2"/>
              <a:buNone/>
            </a:pPr>
            <a:r>
              <a:rPr lang="en-US" altLang="zh-CN" sz="2000">
                <a:latin typeface="Consolas" panose="020B0609020204030204" pitchFamily="49" charset="0"/>
              </a:rPr>
              <a:t>Zoot           1</a:t>
            </a:r>
          </a:p>
          <a:p>
            <a:pPr eaLnBrk="1" hangingPunct="1">
              <a:lnSpc>
                <a:spcPct val="90000"/>
              </a:lnSpc>
              <a:spcBef>
                <a:spcPct val="20000"/>
              </a:spcBef>
              <a:buClr>
                <a:schemeClr val="accent2"/>
              </a:buClr>
              <a:buSzPct val="80000"/>
              <a:buFont typeface="Wingdings" panose="05000000000000000000" pitchFamily="2" charset="2"/>
              <a:buNone/>
            </a:pPr>
            <a:r>
              <a:rPr lang="en-US" altLang="zh-CN" sz="2000">
                <a:latin typeface="Consolas" panose="020B0609020204030204" pitchFamily="49" charset="0"/>
              </a:rPr>
              <a:t>Jimmy     4e+001</a:t>
            </a:r>
          </a:p>
          <a:p>
            <a:pPr eaLnBrk="1" hangingPunct="1">
              <a:lnSpc>
                <a:spcPct val="90000"/>
              </a:lnSpc>
              <a:spcBef>
                <a:spcPct val="20000"/>
              </a:spcBef>
              <a:buClr>
                <a:schemeClr val="accent2"/>
              </a:buClr>
              <a:buSzPct val="80000"/>
              <a:buFont typeface="Wingdings" panose="05000000000000000000" pitchFamily="2" charset="2"/>
              <a:buNone/>
            </a:pPr>
            <a:r>
              <a:rPr lang="en-US" altLang="zh-CN" sz="2000">
                <a:latin typeface="Consolas" panose="020B0609020204030204" pitchFamily="49" charset="0"/>
              </a:rPr>
              <a:t>Al        7e+002</a:t>
            </a:r>
          </a:p>
          <a:p>
            <a:pPr eaLnBrk="1" hangingPunct="1">
              <a:lnSpc>
                <a:spcPct val="90000"/>
              </a:lnSpc>
              <a:spcBef>
                <a:spcPct val="20000"/>
              </a:spcBef>
              <a:buClr>
                <a:schemeClr val="accent2"/>
              </a:buClr>
              <a:buSzPct val="80000"/>
              <a:buFont typeface="Wingdings" panose="05000000000000000000" pitchFamily="2" charset="2"/>
              <a:buNone/>
            </a:pPr>
            <a:r>
              <a:rPr lang="en-US" altLang="zh-CN" sz="2000">
                <a:latin typeface="Consolas" panose="020B0609020204030204" pitchFamily="49" charset="0"/>
              </a:rPr>
              <a:t>Stan      4e+003</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0856EDA5-84AB-ADBE-85F0-E6CDE9269F40}"/>
              </a:ext>
            </a:extLst>
          </p:cNvPr>
          <p:cNvSpPr>
            <a:spLocks noGrp="1"/>
          </p:cNvSpPr>
          <p:nvPr>
            <p:ph type="title"/>
          </p:nvPr>
        </p:nvSpPr>
        <p:spPr/>
        <p:txBody>
          <a:bodyPr/>
          <a:lstStyle/>
          <a:p>
            <a:pPr eaLnBrk="1" hangingPunct="1"/>
            <a:r>
              <a:rPr lang="en-US" altLang="zh-CN"/>
              <a:t>11.2.3</a:t>
            </a:r>
            <a:r>
              <a:rPr lang="zh-CN" altLang="en-US"/>
              <a:t>文件输出流成员函数</a:t>
            </a:r>
          </a:p>
        </p:txBody>
      </p:sp>
      <p:sp>
        <p:nvSpPr>
          <p:cNvPr id="30723" name="内容占位符 2">
            <a:extLst>
              <a:ext uri="{FF2B5EF4-FFF2-40B4-BE49-F238E27FC236}">
                <a16:creationId xmlns:a16="http://schemas.microsoft.com/office/drawing/2014/main" id="{834A4034-3834-DE38-6C84-4343381355E5}"/>
              </a:ext>
            </a:extLst>
          </p:cNvPr>
          <p:cNvSpPr>
            <a:spLocks noGrp="1"/>
          </p:cNvSpPr>
          <p:nvPr>
            <p:ph idx="1"/>
          </p:nvPr>
        </p:nvSpPr>
        <p:spPr/>
        <p:txBody>
          <a:bodyPr/>
          <a:lstStyle/>
          <a:p>
            <a:pPr eaLnBrk="1" hangingPunct="1">
              <a:lnSpc>
                <a:spcPct val="150000"/>
              </a:lnSpc>
            </a:pPr>
            <a:r>
              <a:rPr lang="zh-CN" altLang="en-US">
                <a:solidFill>
                  <a:srgbClr val="C00000"/>
                </a:solidFill>
              </a:rPr>
              <a:t>输出流成员函数</a:t>
            </a:r>
            <a:r>
              <a:rPr lang="zh-CN" altLang="en-US"/>
              <a:t>有三种类型：</a:t>
            </a:r>
          </a:p>
          <a:p>
            <a:pPr lvl="1" eaLnBrk="1" hangingPunct="1">
              <a:lnSpc>
                <a:spcPct val="150000"/>
              </a:lnSpc>
            </a:pPr>
            <a:r>
              <a:rPr lang="zh-CN" altLang="en-US" b="1" u="sng"/>
              <a:t>与操纵符等价</a:t>
            </a:r>
            <a:r>
              <a:rPr lang="zh-CN" altLang="en-US" b="1"/>
              <a:t>的成员函数</a:t>
            </a:r>
            <a:r>
              <a:rPr lang="zh-CN" altLang="en-US"/>
              <a:t>。</a:t>
            </a:r>
          </a:p>
          <a:p>
            <a:pPr lvl="1" eaLnBrk="1" hangingPunct="1">
              <a:lnSpc>
                <a:spcPct val="150000"/>
              </a:lnSpc>
            </a:pPr>
            <a:r>
              <a:rPr lang="zh-CN" altLang="en-US" b="1"/>
              <a:t>执行</a:t>
            </a:r>
            <a:r>
              <a:rPr lang="zh-CN" altLang="en-US" b="1" u="sng"/>
              <a:t>非格式化写操作</a:t>
            </a:r>
            <a:r>
              <a:rPr lang="zh-CN" altLang="en-US" b="1"/>
              <a:t>的成员函数</a:t>
            </a:r>
            <a:r>
              <a:rPr lang="zh-CN" altLang="en-US"/>
              <a:t>。</a:t>
            </a:r>
          </a:p>
          <a:p>
            <a:pPr lvl="1" eaLnBrk="1" hangingPunct="1">
              <a:lnSpc>
                <a:spcPct val="150000"/>
              </a:lnSpc>
            </a:pPr>
            <a:r>
              <a:rPr lang="zh-CN" altLang="en-US" b="1"/>
              <a:t>其它</a:t>
            </a:r>
            <a:r>
              <a:rPr lang="zh-CN" altLang="en-US" b="1" u="sng"/>
              <a:t>修改流状态</a:t>
            </a:r>
            <a:r>
              <a:rPr lang="zh-CN" altLang="en-US" b="1"/>
              <a:t>且</a:t>
            </a:r>
            <a:r>
              <a:rPr lang="zh-CN" altLang="en-US" b="1" u="sng"/>
              <a:t>不同于操纵符或插入运算符</a:t>
            </a:r>
            <a:r>
              <a:rPr lang="zh-CN" altLang="en-US" b="1"/>
              <a:t>的成员函数</a:t>
            </a:r>
            <a:r>
              <a:rPr lang="zh-CN" altLang="en-US"/>
              <a:t>。</a:t>
            </a:r>
          </a:p>
        </p:txBody>
      </p:sp>
      <p:sp>
        <p:nvSpPr>
          <p:cNvPr id="30724" name="灯片编号占位符 3">
            <a:extLst>
              <a:ext uri="{FF2B5EF4-FFF2-40B4-BE49-F238E27FC236}">
                <a16:creationId xmlns:a16="http://schemas.microsoft.com/office/drawing/2014/main" id="{7DE2C8BA-BC47-386B-AD08-E989754E943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603ABF13-03F4-4A37-B3C2-6A78166E10E4}"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5BF02921-3DF5-9495-9ABF-D5A7801F8056}"/>
              </a:ext>
            </a:extLst>
          </p:cNvPr>
          <p:cNvSpPr txBox="1">
            <a:spLocks/>
          </p:cNvSpPr>
          <p:nvPr/>
        </p:nvSpPr>
        <p:spPr>
          <a:xfrm>
            <a:off x="214313" y="0"/>
            <a:ext cx="8215312"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11.2</a:t>
            </a:r>
            <a:r>
              <a:rPr kumimoji="0" lang="zh-CN" altLang="en-US" sz="2800" dirty="0">
                <a:solidFill>
                  <a:schemeClr val="bg1"/>
                </a:solidFill>
                <a:latin typeface="+mj-lt"/>
                <a:ea typeface="+mj-ea"/>
                <a:cs typeface="+mj-cs"/>
              </a:rPr>
              <a:t> 输出流</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7A9679F1-EC1C-354C-6597-3F99411AEE49}"/>
              </a:ext>
            </a:extLst>
          </p:cNvPr>
          <p:cNvSpPr>
            <a:spLocks noGrp="1"/>
          </p:cNvSpPr>
          <p:nvPr>
            <p:ph type="title"/>
          </p:nvPr>
        </p:nvSpPr>
        <p:spPr/>
        <p:txBody>
          <a:bodyPr/>
          <a:lstStyle/>
          <a:p>
            <a:pPr eaLnBrk="1" hangingPunct="1"/>
            <a:r>
              <a:rPr lang="en-US" altLang="zh-CN"/>
              <a:t>11.2.3</a:t>
            </a:r>
            <a:r>
              <a:rPr lang="zh-CN" altLang="en-US"/>
              <a:t>文件输出流成员函数（续）</a:t>
            </a:r>
          </a:p>
        </p:txBody>
      </p:sp>
      <p:sp>
        <p:nvSpPr>
          <p:cNvPr id="3" name="内容占位符 2">
            <a:extLst>
              <a:ext uri="{FF2B5EF4-FFF2-40B4-BE49-F238E27FC236}">
                <a16:creationId xmlns:a16="http://schemas.microsoft.com/office/drawing/2014/main" id="{2129D92D-B9B7-5997-0EDD-63DA87D811A0}"/>
              </a:ext>
            </a:extLst>
          </p:cNvPr>
          <p:cNvSpPr>
            <a:spLocks noGrp="1"/>
          </p:cNvSpPr>
          <p:nvPr>
            <p:ph idx="1"/>
          </p:nvPr>
        </p:nvSpPr>
        <p:spPr>
          <a:xfrm>
            <a:off x="457200" y="1412875"/>
            <a:ext cx="8478838" cy="5443538"/>
          </a:xfrm>
        </p:spPr>
        <p:txBody>
          <a:bodyPr>
            <a:normAutofit fontScale="92500" lnSpcReduction="10000"/>
          </a:bodyPr>
          <a:lstStyle/>
          <a:p>
            <a:pPr marL="365760" indent="-256032" eaLnBrk="1" fontAlgn="auto" hangingPunct="1">
              <a:lnSpc>
                <a:spcPct val="110000"/>
              </a:lnSpc>
              <a:spcAft>
                <a:spcPts val="0"/>
              </a:spcAft>
              <a:buClr>
                <a:schemeClr val="accent3"/>
              </a:buClr>
              <a:buFont typeface="Georgia"/>
              <a:buChar char="•"/>
              <a:defRPr/>
            </a:pPr>
            <a:r>
              <a:rPr lang="en-US" altLang="zh-CN" dirty="0">
                <a:solidFill>
                  <a:srgbClr val="C00000"/>
                </a:solidFill>
              </a:rPr>
              <a:t>open</a:t>
            </a:r>
            <a:r>
              <a:rPr lang="zh-CN" altLang="en-US" dirty="0">
                <a:solidFill>
                  <a:srgbClr val="C00000"/>
                </a:solidFill>
              </a:rPr>
              <a:t>函数</a:t>
            </a:r>
          </a:p>
          <a:p>
            <a:pPr marL="658368" lvl="1" indent="-246888" eaLnBrk="1" fontAlgn="auto" hangingPunct="1">
              <a:lnSpc>
                <a:spcPct val="110000"/>
              </a:lnSpc>
              <a:spcAft>
                <a:spcPts val="0"/>
              </a:spcAft>
              <a:buFont typeface="Georgia"/>
              <a:buNone/>
              <a:defRPr/>
            </a:pPr>
            <a:r>
              <a:rPr lang="zh-CN" altLang="en-US" sz="2400" dirty="0"/>
              <a:t>把流与一个特定的磁盘文件关联起来。</a:t>
            </a:r>
          </a:p>
          <a:p>
            <a:pPr marL="658368" lvl="1" indent="-246888" eaLnBrk="1" fontAlgn="auto" hangingPunct="1">
              <a:lnSpc>
                <a:spcPct val="110000"/>
              </a:lnSpc>
              <a:spcAft>
                <a:spcPts val="0"/>
              </a:spcAft>
              <a:buFont typeface="Georgia"/>
              <a:buNone/>
              <a:defRPr/>
            </a:pPr>
            <a:r>
              <a:rPr lang="zh-CN" altLang="en-US" sz="2400" dirty="0"/>
              <a:t>需要指定打开模式。 （表</a:t>
            </a:r>
            <a:r>
              <a:rPr lang="en-US" altLang="zh-CN" sz="2400" dirty="0"/>
              <a:t>11-2</a:t>
            </a:r>
            <a:r>
              <a:rPr lang="zh-CN" altLang="en-US" sz="2400" dirty="0"/>
              <a:t>）</a:t>
            </a:r>
          </a:p>
          <a:p>
            <a:pPr marL="365760" indent="-256032" eaLnBrk="1" fontAlgn="auto" hangingPunct="1">
              <a:lnSpc>
                <a:spcPct val="110000"/>
              </a:lnSpc>
              <a:spcAft>
                <a:spcPts val="0"/>
              </a:spcAft>
              <a:buClr>
                <a:schemeClr val="accent3"/>
              </a:buClr>
              <a:buFont typeface="Georgia"/>
              <a:buChar char="•"/>
              <a:defRPr/>
            </a:pPr>
            <a:r>
              <a:rPr lang="en-US" altLang="zh-CN" dirty="0">
                <a:solidFill>
                  <a:srgbClr val="C00000"/>
                </a:solidFill>
              </a:rPr>
              <a:t>put</a:t>
            </a:r>
            <a:r>
              <a:rPr lang="zh-CN" altLang="en-US" dirty="0">
                <a:solidFill>
                  <a:srgbClr val="C00000"/>
                </a:solidFill>
              </a:rPr>
              <a:t>函数</a:t>
            </a:r>
          </a:p>
          <a:p>
            <a:pPr marL="658368" lvl="1" indent="-246888" eaLnBrk="1" fontAlgn="auto" hangingPunct="1">
              <a:lnSpc>
                <a:spcPct val="110000"/>
              </a:lnSpc>
              <a:spcAft>
                <a:spcPts val="0"/>
              </a:spcAft>
              <a:buFont typeface="Georgia"/>
              <a:buNone/>
              <a:defRPr/>
            </a:pPr>
            <a:r>
              <a:rPr lang="zh-CN" altLang="en-US" sz="2400" dirty="0"/>
              <a:t>把一个字符写到输出流中。</a:t>
            </a:r>
          </a:p>
          <a:p>
            <a:pPr marL="365760" indent="-256032" eaLnBrk="1" fontAlgn="auto" hangingPunct="1">
              <a:lnSpc>
                <a:spcPct val="110000"/>
              </a:lnSpc>
              <a:spcAft>
                <a:spcPts val="0"/>
              </a:spcAft>
              <a:buClr>
                <a:schemeClr val="accent3"/>
              </a:buClr>
              <a:buFont typeface="Georgia"/>
              <a:buChar char="•"/>
              <a:defRPr/>
            </a:pPr>
            <a:r>
              <a:rPr lang="en-US" altLang="zh-CN" dirty="0">
                <a:solidFill>
                  <a:srgbClr val="C00000"/>
                </a:solidFill>
              </a:rPr>
              <a:t>write</a:t>
            </a:r>
            <a:r>
              <a:rPr lang="zh-CN" altLang="en-US" dirty="0">
                <a:solidFill>
                  <a:srgbClr val="C00000"/>
                </a:solidFill>
              </a:rPr>
              <a:t>函数</a:t>
            </a:r>
          </a:p>
          <a:p>
            <a:pPr marL="658368" lvl="1" indent="-246888" eaLnBrk="1" fontAlgn="auto" hangingPunct="1">
              <a:lnSpc>
                <a:spcPct val="110000"/>
              </a:lnSpc>
              <a:spcAft>
                <a:spcPts val="0"/>
              </a:spcAft>
              <a:buFont typeface="Georgia"/>
              <a:buNone/>
              <a:defRPr/>
            </a:pPr>
            <a:r>
              <a:rPr lang="zh-CN" altLang="en-US" sz="2400" dirty="0"/>
              <a:t>把内存中的一块内容写到一个文件输出流中</a:t>
            </a:r>
          </a:p>
          <a:p>
            <a:pPr marL="365760" indent="-256032" eaLnBrk="1" fontAlgn="auto" hangingPunct="1">
              <a:lnSpc>
                <a:spcPct val="110000"/>
              </a:lnSpc>
              <a:spcAft>
                <a:spcPts val="0"/>
              </a:spcAft>
              <a:buClr>
                <a:schemeClr val="accent3"/>
              </a:buClr>
              <a:buFont typeface="Georgia"/>
              <a:buChar char="•"/>
              <a:defRPr/>
            </a:pPr>
            <a:r>
              <a:rPr lang="en-US" altLang="zh-CN" dirty="0" err="1">
                <a:solidFill>
                  <a:srgbClr val="C00000"/>
                </a:solidFill>
              </a:rPr>
              <a:t>seekp</a:t>
            </a:r>
            <a:r>
              <a:rPr lang="zh-CN" altLang="en-US" dirty="0">
                <a:solidFill>
                  <a:srgbClr val="C00000"/>
                </a:solidFill>
              </a:rPr>
              <a:t>和</a:t>
            </a:r>
            <a:r>
              <a:rPr lang="en-US" altLang="zh-CN" dirty="0" err="1">
                <a:solidFill>
                  <a:srgbClr val="C00000"/>
                </a:solidFill>
              </a:rPr>
              <a:t>tellp</a:t>
            </a:r>
            <a:r>
              <a:rPr lang="zh-CN" altLang="en-US" dirty="0">
                <a:solidFill>
                  <a:srgbClr val="C00000"/>
                </a:solidFill>
              </a:rPr>
              <a:t>函数</a:t>
            </a:r>
          </a:p>
          <a:p>
            <a:pPr marL="658368" lvl="1" indent="-246888" eaLnBrk="1" fontAlgn="auto" hangingPunct="1">
              <a:lnSpc>
                <a:spcPct val="110000"/>
              </a:lnSpc>
              <a:spcAft>
                <a:spcPts val="0"/>
              </a:spcAft>
              <a:buFont typeface="Georgia"/>
              <a:buNone/>
              <a:defRPr/>
            </a:pPr>
            <a:r>
              <a:rPr lang="zh-CN" altLang="en-US" sz="2400" dirty="0"/>
              <a:t>操作文件流的内部指针</a:t>
            </a:r>
          </a:p>
          <a:p>
            <a:pPr marL="365760" indent="-256032" eaLnBrk="1" fontAlgn="auto" hangingPunct="1">
              <a:lnSpc>
                <a:spcPct val="110000"/>
              </a:lnSpc>
              <a:spcAft>
                <a:spcPts val="0"/>
              </a:spcAft>
              <a:buClr>
                <a:schemeClr val="accent3"/>
              </a:buClr>
              <a:buFont typeface="Georgia"/>
              <a:buChar char="•"/>
              <a:defRPr/>
            </a:pPr>
            <a:r>
              <a:rPr lang="en-US" altLang="zh-CN" dirty="0">
                <a:solidFill>
                  <a:srgbClr val="C00000"/>
                </a:solidFill>
              </a:rPr>
              <a:t>close</a:t>
            </a:r>
            <a:r>
              <a:rPr lang="zh-CN" altLang="en-US" dirty="0">
                <a:solidFill>
                  <a:srgbClr val="C00000"/>
                </a:solidFill>
              </a:rPr>
              <a:t>函数</a:t>
            </a:r>
          </a:p>
          <a:p>
            <a:pPr marL="658368" lvl="1" indent="-246888" eaLnBrk="1" fontAlgn="auto" hangingPunct="1">
              <a:lnSpc>
                <a:spcPct val="110000"/>
              </a:lnSpc>
              <a:spcAft>
                <a:spcPts val="0"/>
              </a:spcAft>
              <a:buFont typeface="Georgia"/>
              <a:buNone/>
              <a:defRPr/>
            </a:pPr>
            <a:r>
              <a:rPr lang="zh-CN" altLang="en-US" sz="2400" dirty="0"/>
              <a:t>关闭与一个文件输出流关联的磁盘文件</a:t>
            </a:r>
          </a:p>
          <a:p>
            <a:pPr marL="365760" indent="-256032" eaLnBrk="1" fontAlgn="auto" hangingPunct="1">
              <a:lnSpc>
                <a:spcPct val="110000"/>
              </a:lnSpc>
              <a:spcAft>
                <a:spcPts val="0"/>
              </a:spcAft>
              <a:buClr>
                <a:schemeClr val="accent3"/>
              </a:buClr>
              <a:buFont typeface="Georgia"/>
              <a:buChar char="•"/>
              <a:defRPr/>
            </a:pPr>
            <a:r>
              <a:rPr lang="zh-CN" altLang="en-US" dirty="0">
                <a:solidFill>
                  <a:srgbClr val="C00000"/>
                </a:solidFill>
              </a:rPr>
              <a:t>错误处理函数</a:t>
            </a:r>
          </a:p>
          <a:p>
            <a:pPr marL="658368" lvl="1" indent="-246888" eaLnBrk="1" fontAlgn="auto" hangingPunct="1">
              <a:lnSpc>
                <a:spcPct val="110000"/>
              </a:lnSpc>
              <a:spcAft>
                <a:spcPts val="0"/>
              </a:spcAft>
              <a:buFont typeface="Georgia"/>
              <a:buNone/>
              <a:defRPr/>
            </a:pPr>
            <a:r>
              <a:rPr lang="zh-CN" altLang="en-US" sz="2400" dirty="0"/>
              <a:t>在写到一个流时进行错误处理</a:t>
            </a:r>
          </a:p>
        </p:txBody>
      </p:sp>
      <p:sp>
        <p:nvSpPr>
          <p:cNvPr id="31748" name="灯片编号占位符 3">
            <a:extLst>
              <a:ext uri="{FF2B5EF4-FFF2-40B4-BE49-F238E27FC236}">
                <a16:creationId xmlns:a16="http://schemas.microsoft.com/office/drawing/2014/main" id="{85C39A6C-2264-2080-7E1B-DD1AC01E1A4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33A3AC5-7D13-4E50-96C1-7A182AA26BF2}"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C60A5890-15B8-D468-2BF2-AB48601AECE7}"/>
              </a:ext>
            </a:extLst>
          </p:cNvPr>
          <p:cNvSpPr txBox="1">
            <a:spLocks/>
          </p:cNvSpPr>
          <p:nvPr/>
        </p:nvSpPr>
        <p:spPr>
          <a:xfrm>
            <a:off x="214313" y="0"/>
            <a:ext cx="8215312"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11.2</a:t>
            </a:r>
            <a:r>
              <a:rPr kumimoji="0" lang="zh-CN" altLang="en-US" sz="2800" dirty="0">
                <a:solidFill>
                  <a:schemeClr val="bg1"/>
                </a:solidFill>
                <a:latin typeface="+mj-lt"/>
                <a:ea typeface="+mj-ea"/>
                <a:cs typeface="+mj-cs"/>
              </a:rPr>
              <a:t> 输出流</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D7E438C5-E35A-46DB-10B8-AF1892274BDD}"/>
              </a:ext>
            </a:extLst>
          </p:cNvPr>
          <p:cNvSpPr>
            <a:spLocks noGrp="1"/>
          </p:cNvSpPr>
          <p:nvPr>
            <p:ph type="title"/>
          </p:nvPr>
        </p:nvSpPr>
        <p:spPr/>
        <p:txBody>
          <a:bodyPr/>
          <a:lstStyle/>
          <a:p>
            <a:pPr eaLnBrk="1" hangingPunct="1"/>
            <a:r>
              <a:rPr lang="zh-CN" altLang="en-US"/>
              <a:t>例</a:t>
            </a:r>
            <a:r>
              <a:rPr lang="en-US" altLang="zh-CN"/>
              <a:t>11-5 </a:t>
            </a:r>
            <a:r>
              <a:rPr lang="zh-CN" altLang="en-US"/>
              <a:t>对象内容向二进制文件输出</a:t>
            </a:r>
          </a:p>
        </p:txBody>
      </p:sp>
      <p:sp>
        <p:nvSpPr>
          <p:cNvPr id="3" name="内容占位符 2">
            <a:extLst>
              <a:ext uri="{FF2B5EF4-FFF2-40B4-BE49-F238E27FC236}">
                <a16:creationId xmlns:a16="http://schemas.microsoft.com/office/drawing/2014/main" id="{01CBBDE6-EE8E-FC75-0BCB-4832EE1A1C4C}"/>
              </a:ext>
            </a:extLst>
          </p:cNvPr>
          <p:cNvSpPr>
            <a:spLocks noGrp="1"/>
          </p:cNvSpPr>
          <p:nvPr>
            <p:ph idx="1"/>
          </p:nvPr>
        </p:nvSpPr>
        <p:spPr>
          <a:xfrm>
            <a:off x="611188" y="1785938"/>
            <a:ext cx="7921625" cy="4787900"/>
          </a:xfrm>
          <a:noFill/>
        </p:spPr>
        <p:txBody>
          <a:bodyPr>
            <a:normAutofit/>
          </a:bodyPr>
          <a:lstStyle/>
          <a:p>
            <a:pPr marL="365760" indent="-256032" eaLnBrk="1" fontAlgn="auto" hangingPunct="1">
              <a:spcAft>
                <a:spcPts val="0"/>
              </a:spcAft>
              <a:buClr>
                <a:schemeClr val="accent3"/>
              </a:buClr>
              <a:buFont typeface="Georgia"/>
              <a:buNone/>
              <a:defRPr/>
            </a:pPr>
            <a:r>
              <a:rPr lang="en-US" altLang="zh-CN" sz="2000" dirty="0">
                <a:latin typeface="Consolas" pitchFamily="49" charset="0"/>
              </a:rPr>
              <a:t>//11_5.cpp</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a:t>
            </a:r>
            <a:r>
              <a:rPr lang="en-US" altLang="zh-CN" sz="2000" dirty="0">
                <a:solidFill>
                  <a:srgbClr val="C00000"/>
                </a:solidFill>
                <a:latin typeface="Consolas" pitchFamily="49" charset="0"/>
              </a:rPr>
              <a:t>include &lt;</a:t>
            </a:r>
            <a:r>
              <a:rPr lang="en-US" altLang="zh-CN" sz="2000" dirty="0" err="1">
                <a:solidFill>
                  <a:srgbClr val="C00000"/>
                </a:solidFill>
                <a:latin typeface="Consolas" pitchFamily="49" charset="0"/>
              </a:rPr>
              <a:t>fstream</a:t>
            </a:r>
            <a:r>
              <a:rPr lang="en-US" altLang="zh-CN" sz="2000" dirty="0">
                <a:solidFill>
                  <a:srgbClr val="C00000"/>
                </a:solidFill>
                <a:latin typeface="Consolas" pitchFamily="49" charset="0"/>
              </a:rPr>
              <a:t>&gt;</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using namespace std;</a:t>
            </a:r>
          </a:p>
          <a:p>
            <a:pPr marL="365760" indent="-256032" eaLnBrk="1" fontAlgn="auto" hangingPunct="1">
              <a:spcAft>
                <a:spcPts val="0"/>
              </a:spcAft>
              <a:buClr>
                <a:schemeClr val="accent3"/>
              </a:buClr>
              <a:buFont typeface="Georgia"/>
              <a:buNone/>
              <a:defRPr/>
            </a:pPr>
            <a:r>
              <a:rPr lang="en-US" altLang="zh-CN" sz="2000" dirty="0" err="1">
                <a:latin typeface="Consolas" pitchFamily="49" charset="0"/>
              </a:rPr>
              <a:t>struct</a:t>
            </a:r>
            <a:r>
              <a:rPr lang="en-US" altLang="zh-CN" sz="2000" dirty="0">
                <a:latin typeface="Consolas" pitchFamily="49" charset="0"/>
              </a:rPr>
              <a:t> Date { </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	int mon, day, year;  </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int main() {</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	Date </a:t>
            </a:r>
            <a:r>
              <a:rPr lang="en-US" altLang="zh-CN" sz="2000" dirty="0" err="1">
                <a:latin typeface="Consolas" pitchFamily="49" charset="0"/>
              </a:rPr>
              <a:t>dt</a:t>
            </a:r>
            <a:r>
              <a:rPr lang="en-US" altLang="zh-CN" sz="2000" dirty="0">
                <a:latin typeface="Consolas" pitchFamily="49" charset="0"/>
              </a:rPr>
              <a:t> = { 6, 10, 92 };</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	</a:t>
            </a:r>
            <a:r>
              <a:rPr lang="en-US" altLang="zh-CN" sz="2000" dirty="0" err="1">
                <a:solidFill>
                  <a:srgbClr val="C00000"/>
                </a:solidFill>
                <a:latin typeface="Consolas" pitchFamily="49" charset="0"/>
              </a:rPr>
              <a:t>ofstream</a:t>
            </a:r>
            <a:r>
              <a:rPr lang="en-US" altLang="zh-CN" sz="2000" dirty="0">
                <a:solidFill>
                  <a:srgbClr val="C00000"/>
                </a:solidFill>
                <a:latin typeface="Consolas" pitchFamily="49" charset="0"/>
              </a:rPr>
              <a:t> file("date.dat", </a:t>
            </a:r>
            <a:r>
              <a:rPr lang="en-US" altLang="zh-CN" sz="2000" dirty="0" err="1">
                <a:solidFill>
                  <a:srgbClr val="C00000"/>
                </a:solidFill>
                <a:latin typeface="Consolas" pitchFamily="49" charset="0"/>
              </a:rPr>
              <a:t>ios_base</a:t>
            </a:r>
            <a:r>
              <a:rPr lang="en-US" altLang="zh-CN" sz="2000" dirty="0">
                <a:solidFill>
                  <a:srgbClr val="C00000"/>
                </a:solidFill>
                <a:latin typeface="Consolas" pitchFamily="49" charset="0"/>
              </a:rPr>
              <a:t>::binary);</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	</a:t>
            </a:r>
            <a:r>
              <a:rPr lang="en-US" altLang="zh-CN" sz="2000" dirty="0" err="1">
                <a:solidFill>
                  <a:srgbClr val="C00000"/>
                </a:solidFill>
                <a:latin typeface="Consolas" pitchFamily="49" charset="0"/>
              </a:rPr>
              <a:t>file.write</a:t>
            </a:r>
            <a:r>
              <a:rPr lang="en-US" altLang="zh-CN" sz="2000" dirty="0">
                <a:solidFill>
                  <a:srgbClr val="C00000"/>
                </a:solidFill>
                <a:latin typeface="Consolas" pitchFamily="49" charset="0"/>
              </a:rPr>
              <a:t>(</a:t>
            </a:r>
            <a:r>
              <a:rPr lang="en-US" altLang="zh-CN" sz="2000" dirty="0" err="1">
                <a:solidFill>
                  <a:srgbClr val="C00000"/>
                </a:solidFill>
                <a:latin typeface="Consolas" pitchFamily="49" charset="0"/>
              </a:rPr>
              <a:t>reinterpret_cast</a:t>
            </a:r>
            <a:r>
              <a:rPr lang="en-US" altLang="zh-CN" sz="2000" dirty="0">
                <a:solidFill>
                  <a:srgbClr val="C00000"/>
                </a:solidFill>
                <a:latin typeface="Consolas" pitchFamily="49" charset="0"/>
              </a:rPr>
              <a:t>&lt;char *&gt;(&amp;dt),</a:t>
            </a:r>
            <a:r>
              <a:rPr lang="en-US" altLang="zh-CN" sz="2000" dirty="0" err="1">
                <a:solidFill>
                  <a:srgbClr val="C00000"/>
                </a:solidFill>
                <a:latin typeface="Consolas" pitchFamily="49" charset="0"/>
              </a:rPr>
              <a:t>sizeof</a:t>
            </a:r>
            <a:r>
              <a:rPr lang="en-US" altLang="zh-CN" sz="2000" dirty="0">
                <a:solidFill>
                  <a:srgbClr val="C00000"/>
                </a:solidFill>
                <a:latin typeface="Consolas" pitchFamily="49" charset="0"/>
              </a:rPr>
              <a:t>(dt));</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	</a:t>
            </a:r>
            <a:r>
              <a:rPr lang="en-US" altLang="zh-CN" sz="2000" dirty="0" err="1">
                <a:solidFill>
                  <a:srgbClr val="C00000"/>
                </a:solidFill>
                <a:latin typeface="Consolas" pitchFamily="49" charset="0"/>
              </a:rPr>
              <a:t>file.close</a:t>
            </a:r>
            <a:r>
              <a:rPr lang="en-US" altLang="zh-CN" sz="2000" dirty="0">
                <a:solidFill>
                  <a:srgbClr val="C00000"/>
                </a:solidFill>
                <a:latin typeface="Consolas" pitchFamily="49" charset="0"/>
              </a:rPr>
              <a:t>();</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	return 0;</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a:t>
            </a:r>
          </a:p>
        </p:txBody>
      </p:sp>
      <p:sp>
        <p:nvSpPr>
          <p:cNvPr id="32772" name="灯片编号占位符 3">
            <a:extLst>
              <a:ext uri="{FF2B5EF4-FFF2-40B4-BE49-F238E27FC236}">
                <a16:creationId xmlns:a16="http://schemas.microsoft.com/office/drawing/2014/main" id="{9B592B6B-068D-44AD-A06F-B3119C458B4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2F844024-E248-44B2-9A70-ADD2C34CE98B}"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D7F36F6D-87CB-6192-5310-152ABEE4C2F5}"/>
              </a:ext>
            </a:extLst>
          </p:cNvPr>
          <p:cNvSpPr txBox="1">
            <a:spLocks/>
          </p:cNvSpPr>
          <p:nvPr/>
        </p:nvSpPr>
        <p:spPr>
          <a:xfrm>
            <a:off x="214313" y="0"/>
            <a:ext cx="8215312"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11.2</a:t>
            </a:r>
            <a:r>
              <a:rPr kumimoji="0" lang="zh-CN" altLang="en-US" sz="2800" dirty="0">
                <a:solidFill>
                  <a:schemeClr val="bg1"/>
                </a:solidFill>
                <a:latin typeface="+mj-lt"/>
                <a:ea typeface="+mj-ea"/>
                <a:cs typeface="+mj-cs"/>
              </a:rPr>
              <a:t> 输出流 </a:t>
            </a:r>
            <a:r>
              <a:rPr kumimoji="0" lang="en-US" altLang="zh-CN" sz="2800" dirty="0">
                <a:solidFill>
                  <a:schemeClr val="bg1"/>
                </a:solidFill>
                <a:latin typeface="+mj-lt"/>
                <a:ea typeface="+mj-ea"/>
                <a:cs typeface="+mj-cs"/>
              </a:rPr>
              <a:t>—— 11.2.3 </a:t>
            </a:r>
            <a:r>
              <a:rPr lang="zh-CN" altLang="en-US" sz="2800" dirty="0">
                <a:solidFill>
                  <a:schemeClr val="bg1"/>
                </a:solidFill>
                <a:latin typeface="+mj-ea"/>
                <a:ea typeface="+mj-ea"/>
              </a:rPr>
              <a:t>文件输出流成员函数</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450872E4-15FA-2813-B66D-6236616D721E}"/>
              </a:ext>
            </a:extLst>
          </p:cNvPr>
          <p:cNvSpPr>
            <a:spLocks noGrp="1"/>
          </p:cNvSpPr>
          <p:nvPr>
            <p:ph type="title"/>
          </p:nvPr>
        </p:nvSpPr>
        <p:spPr/>
        <p:txBody>
          <a:bodyPr/>
          <a:lstStyle/>
          <a:p>
            <a:pPr eaLnBrk="1" hangingPunct="1"/>
            <a:r>
              <a:rPr lang="en-US" altLang="zh-CN"/>
              <a:t>11.2.4 </a:t>
            </a:r>
            <a:r>
              <a:rPr lang="zh-CN" altLang="en-US"/>
              <a:t>二进制输出文件</a:t>
            </a:r>
          </a:p>
        </p:txBody>
      </p:sp>
      <p:sp>
        <p:nvSpPr>
          <p:cNvPr id="34819" name="内容占位符 2">
            <a:extLst>
              <a:ext uri="{FF2B5EF4-FFF2-40B4-BE49-F238E27FC236}">
                <a16:creationId xmlns:a16="http://schemas.microsoft.com/office/drawing/2014/main" id="{6DEF7E33-4C14-7490-C75A-48CA52B40773}"/>
              </a:ext>
            </a:extLst>
          </p:cNvPr>
          <p:cNvSpPr>
            <a:spLocks noGrp="1"/>
          </p:cNvSpPr>
          <p:nvPr>
            <p:ph idx="1"/>
          </p:nvPr>
        </p:nvSpPr>
        <p:spPr/>
        <p:txBody>
          <a:bodyPr/>
          <a:lstStyle/>
          <a:p>
            <a:pPr eaLnBrk="1" hangingPunct="1">
              <a:lnSpc>
                <a:spcPct val="200000"/>
              </a:lnSpc>
            </a:pPr>
            <a:r>
              <a:rPr lang="zh-CN" altLang="en-US">
                <a:latin typeface="宋体" panose="02010600030101010101" pitchFamily="2" charset="-122"/>
              </a:rPr>
              <a:t>以通常方式构造一个流，然后使用</a:t>
            </a:r>
            <a:r>
              <a:rPr lang="en-US" altLang="zh-CN">
                <a:solidFill>
                  <a:srgbClr val="C00000"/>
                </a:solidFill>
                <a:latin typeface="宋体" panose="02010600030101010101" pitchFamily="2" charset="-122"/>
              </a:rPr>
              <a:t>setmode</a:t>
            </a:r>
            <a:r>
              <a:rPr lang="zh-CN" altLang="en-US">
                <a:solidFill>
                  <a:srgbClr val="C00000"/>
                </a:solidFill>
                <a:latin typeface="宋体" panose="02010600030101010101" pitchFamily="2" charset="-122"/>
              </a:rPr>
              <a:t>成员函数</a:t>
            </a:r>
            <a:r>
              <a:rPr lang="zh-CN" altLang="en-US">
                <a:latin typeface="宋体" panose="02010600030101010101" pitchFamily="2" charset="-122"/>
              </a:rPr>
              <a:t>，在文件打开后改变模式。</a:t>
            </a:r>
          </a:p>
          <a:p>
            <a:pPr eaLnBrk="1" hangingPunct="1">
              <a:lnSpc>
                <a:spcPct val="200000"/>
              </a:lnSpc>
            </a:pPr>
            <a:r>
              <a:rPr lang="zh-CN" altLang="en-US">
                <a:latin typeface="宋体" panose="02010600030101010101" pitchFamily="2" charset="-122"/>
              </a:rPr>
              <a:t>使用</a:t>
            </a:r>
            <a:r>
              <a:rPr lang="en-US" altLang="zh-CN">
                <a:solidFill>
                  <a:srgbClr val="C00000"/>
                </a:solidFill>
                <a:latin typeface="宋体" panose="02010600030101010101" pitchFamily="2" charset="-122"/>
              </a:rPr>
              <a:t>ofstream</a:t>
            </a:r>
            <a:r>
              <a:rPr lang="zh-CN" altLang="en-US">
                <a:solidFill>
                  <a:srgbClr val="C00000"/>
                </a:solidFill>
                <a:latin typeface="宋体" panose="02010600030101010101" pitchFamily="2" charset="-122"/>
              </a:rPr>
              <a:t>构造函数</a:t>
            </a:r>
            <a:r>
              <a:rPr lang="zh-CN" altLang="en-US">
                <a:latin typeface="宋体" panose="02010600030101010101" pitchFamily="2" charset="-122"/>
              </a:rPr>
              <a:t>中的</a:t>
            </a:r>
            <a:r>
              <a:rPr lang="zh-CN" altLang="en-US">
                <a:solidFill>
                  <a:srgbClr val="C00000"/>
                </a:solidFill>
                <a:latin typeface="宋体" panose="02010600030101010101" pitchFamily="2" charset="-122"/>
              </a:rPr>
              <a:t>模式参量</a:t>
            </a:r>
            <a:r>
              <a:rPr lang="zh-CN" altLang="en-US">
                <a:latin typeface="宋体" panose="02010600030101010101" pitchFamily="2" charset="-122"/>
              </a:rPr>
              <a:t>指定二进制输出模式</a:t>
            </a:r>
            <a:endParaRPr lang="en-US" altLang="zh-CN">
              <a:latin typeface="宋体" panose="02010600030101010101" pitchFamily="2" charset="-122"/>
            </a:endParaRPr>
          </a:p>
        </p:txBody>
      </p:sp>
      <p:sp>
        <p:nvSpPr>
          <p:cNvPr id="34820" name="灯片编号占位符 3">
            <a:extLst>
              <a:ext uri="{FF2B5EF4-FFF2-40B4-BE49-F238E27FC236}">
                <a16:creationId xmlns:a16="http://schemas.microsoft.com/office/drawing/2014/main" id="{7856D8A4-A220-A41E-8555-236AC73471A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755A46B-EAD6-4057-AA06-CDDAD83D984B}"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C0035206-5080-474A-C5B9-A6B919EBFB80}"/>
              </a:ext>
            </a:extLst>
          </p:cNvPr>
          <p:cNvSpPr txBox="1">
            <a:spLocks/>
          </p:cNvSpPr>
          <p:nvPr/>
        </p:nvSpPr>
        <p:spPr>
          <a:xfrm>
            <a:off x="214313" y="0"/>
            <a:ext cx="8215312"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11.2</a:t>
            </a:r>
            <a:r>
              <a:rPr kumimoji="0" lang="zh-CN" altLang="en-US" sz="2800" dirty="0">
                <a:solidFill>
                  <a:schemeClr val="bg1"/>
                </a:solidFill>
                <a:latin typeface="+mj-lt"/>
                <a:ea typeface="+mj-ea"/>
                <a:cs typeface="+mj-cs"/>
              </a:rPr>
              <a:t> 输出流</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714B7-A267-A9B9-7F16-3B409A493FD9}"/>
              </a:ext>
            </a:extLst>
          </p:cNvPr>
          <p:cNvSpPr>
            <a:spLocks noGrp="1"/>
          </p:cNvSpPr>
          <p:nvPr>
            <p:ph type="title"/>
          </p:nvPr>
        </p:nvSpPr>
        <p:spPr/>
        <p:txBody>
          <a:bodyPr>
            <a:normAutofit fontScale="90000"/>
          </a:bodyPr>
          <a:lstStyle/>
          <a:p>
            <a:pPr eaLnBrk="1" fontAlgn="auto" hangingPunct="1">
              <a:spcAft>
                <a:spcPts val="0"/>
              </a:spcAft>
              <a:defRPr/>
            </a:pPr>
            <a:r>
              <a:rPr lang="en-US" altLang="zh-CN" dirty="0"/>
              <a:t>11.2.5 </a:t>
            </a:r>
            <a:r>
              <a:rPr lang="zh-CN" altLang="en-US" dirty="0"/>
              <a:t>字符串输出流（</a:t>
            </a:r>
            <a:r>
              <a:rPr lang="en-US" altLang="zh-CN" dirty="0"/>
              <a:t> </a:t>
            </a:r>
            <a:r>
              <a:rPr lang="en-US" altLang="zh-CN" dirty="0" err="1"/>
              <a:t>ostringstream</a:t>
            </a:r>
            <a:r>
              <a:rPr lang="en-US" altLang="zh-CN" dirty="0"/>
              <a:t> </a:t>
            </a:r>
            <a:r>
              <a:rPr lang="zh-CN" altLang="en-US" dirty="0"/>
              <a:t>）</a:t>
            </a:r>
          </a:p>
        </p:txBody>
      </p:sp>
      <p:sp>
        <p:nvSpPr>
          <p:cNvPr id="35843" name="内容占位符 2">
            <a:extLst>
              <a:ext uri="{FF2B5EF4-FFF2-40B4-BE49-F238E27FC236}">
                <a16:creationId xmlns:a16="http://schemas.microsoft.com/office/drawing/2014/main" id="{E96BF5E8-E223-435B-09A7-828C00C945E5}"/>
              </a:ext>
            </a:extLst>
          </p:cNvPr>
          <p:cNvSpPr>
            <a:spLocks noGrp="1"/>
          </p:cNvSpPr>
          <p:nvPr>
            <p:ph idx="1"/>
          </p:nvPr>
        </p:nvSpPr>
        <p:spPr/>
        <p:txBody>
          <a:bodyPr/>
          <a:lstStyle/>
          <a:p>
            <a:pPr eaLnBrk="1" hangingPunct="1">
              <a:lnSpc>
                <a:spcPct val="150000"/>
              </a:lnSpc>
            </a:pPr>
            <a:r>
              <a:rPr lang="zh-CN" altLang="en-US"/>
              <a:t>用于构造字符串</a:t>
            </a:r>
            <a:endParaRPr lang="en-US" altLang="zh-CN"/>
          </a:p>
          <a:p>
            <a:pPr eaLnBrk="1" hangingPunct="1">
              <a:lnSpc>
                <a:spcPct val="150000"/>
              </a:lnSpc>
            </a:pPr>
            <a:r>
              <a:rPr lang="zh-CN" altLang="en-US"/>
              <a:t>功能</a:t>
            </a:r>
            <a:endParaRPr lang="en-US" altLang="zh-CN"/>
          </a:p>
          <a:p>
            <a:pPr lvl="1" eaLnBrk="1" hangingPunct="1">
              <a:lnSpc>
                <a:spcPct val="150000"/>
              </a:lnSpc>
            </a:pPr>
            <a:r>
              <a:rPr lang="zh-CN" altLang="en-US"/>
              <a:t>支持</a:t>
            </a:r>
            <a:r>
              <a:rPr lang="en-US" altLang="zh-CN"/>
              <a:t>ofstream</a:t>
            </a:r>
            <a:r>
              <a:rPr lang="zh-CN" altLang="en-US"/>
              <a:t>类的除</a:t>
            </a:r>
            <a:r>
              <a:rPr lang="en-US" altLang="zh-CN"/>
              <a:t>open</a:t>
            </a:r>
            <a:r>
              <a:rPr lang="zh-CN" altLang="en-US"/>
              <a:t>、</a:t>
            </a:r>
            <a:r>
              <a:rPr lang="en-US" altLang="zh-CN"/>
              <a:t>close</a:t>
            </a:r>
            <a:r>
              <a:rPr lang="zh-CN" altLang="en-US"/>
              <a:t>外的所有操作</a:t>
            </a:r>
            <a:endParaRPr lang="en-US" altLang="zh-CN"/>
          </a:p>
          <a:p>
            <a:pPr lvl="1" eaLnBrk="1" hangingPunct="1">
              <a:lnSpc>
                <a:spcPct val="150000"/>
              </a:lnSpc>
            </a:pPr>
            <a:r>
              <a:rPr lang="en-US" altLang="zh-CN"/>
              <a:t>str</a:t>
            </a:r>
            <a:r>
              <a:rPr lang="zh-CN" altLang="en-US"/>
              <a:t>函数可以返回当前已构造的字符串</a:t>
            </a:r>
            <a:endParaRPr lang="en-US" altLang="zh-CN"/>
          </a:p>
          <a:p>
            <a:pPr eaLnBrk="1" hangingPunct="1">
              <a:lnSpc>
                <a:spcPct val="150000"/>
              </a:lnSpc>
            </a:pPr>
            <a:r>
              <a:rPr lang="zh-CN" altLang="en-US"/>
              <a:t>典型应用</a:t>
            </a:r>
            <a:endParaRPr lang="en-US" altLang="zh-CN"/>
          </a:p>
          <a:p>
            <a:pPr lvl="1" eaLnBrk="1" hangingPunct="1">
              <a:lnSpc>
                <a:spcPct val="150000"/>
              </a:lnSpc>
            </a:pPr>
            <a:r>
              <a:rPr lang="zh-CN" altLang="en-US"/>
              <a:t>将数值转换为字符串</a:t>
            </a:r>
            <a:endParaRPr lang="en-US" altLang="zh-CN"/>
          </a:p>
        </p:txBody>
      </p:sp>
      <p:sp>
        <p:nvSpPr>
          <p:cNvPr id="35844" name="灯片编号占位符 3">
            <a:extLst>
              <a:ext uri="{FF2B5EF4-FFF2-40B4-BE49-F238E27FC236}">
                <a16:creationId xmlns:a16="http://schemas.microsoft.com/office/drawing/2014/main" id="{09D1DB02-E51B-6E6C-A411-EF3DB09D37D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0F5D3F8-9E96-44C0-AAFE-C94D4215D160}"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B055FED8-6AC7-BB94-F827-DEA0F9804266}"/>
              </a:ext>
            </a:extLst>
          </p:cNvPr>
          <p:cNvSpPr txBox="1">
            <a:spLocks/>
          </p:cNvSpPr>
          <p:nvPr/>
        </p:nvSpPr>
        <p:spPr>
          <a:xfrm>
            <a:off x="214313" y="0"/>
            <a:ext cx="8215312"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11.2</a:t>
            </a:r>
            <a:r>
              <a:rPr kumimoji="0" lang="zh-CN" altLang="en-US" sz="2800" dirty="0">
                <a:solidFill>
                  <a:schemeClr val="bg1"/>
                </a:solidFill>
                <a:latin typeface="+mj-lt"/>
                <a:ea typeface="+mj-ea"/>
                <a:cs typeface="+mj-cs"/>
              </a:rPr>
              <a:t> 输出流</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76CF6FEA-B0E9-3233-31B7-BBE1F4567724}"/>
              </a:ext>
            </a:extLst>
          </p:cNvPr>
          <p:cNvSpPr>
            <a:spLocks noGrp="1"/>
          </p:cNvSpPr>
          <p:nvPr>
            <p:ph type="title"/>
          </p:nvPr>
        </p:nvSpPr>
        <p:spPr/>
        <p:txBody>
          <a:bodyPr/>
          <a:lstStyle/>
          <a:p>
            <a:pPr eaLnBrk="1" hangingPunct="1"/>
            <a:r>
              <a:rPr lang="zh-CN" altLang="en-US"/>
              <a:t>目录</a:t>
            </a:r>
          </a:p>
        </p:txBody>
      </p:sp>
      <p:sp>
        <p:nvSpPr>
          <p:cNvPr id="16387" name="Rectangle 5">
            <a:extLst>
              <a:ext uri="{FF2B5EF4-FFF2-40B4-BE49-F238E27FC236}">
                <a16:creationId xmlns:a16="http://schemas.microsoft.com/office/drawing/2014/main" id="{DCD966E2-7EC8-B6D9-943C-0E4259FAB73D}"/>
              </a:ext>
            </a:extLst>
          </p:cNvPr>
          <p:cNvSpPr>
            <a:spLocks noGrp="1"/>
          </p:cNvSpPr>
          <p:nvPr>
            <p:ph idx="1"/>
          </p:nvPr>
        </p:nvSpPr>
        <p:spPr>
          <a:xfrm>
            <a:off x="285750" y="1785938"/>
            <a:ext cx="8643938" cy="4572000"/>
          </a:xfrm>
        </p:spPr>
        <p:txBody>
          <a:bodyPr/>
          <a:lstStyle/>
          <a:p>
            <a:pPr marL="811213" eaLnBrk="1" hangingPunct="1">
              <a:lnSpc>
                <a:spcPct val="130000"/>
              </a:lnSpc>
              <a:buFont typeface="Georgia" panose="02040502050405020303" pitchFamily="18" charset="0"/>
              <a:buNone/>
            </a:pPr>
            <a:r>
              <a:rPr lang="en-US" altLang="zh-CN"/>
              <a:t>11.1  I/O</a:t>
            </a:r>
            <a:r>
              <a:rPr lang="zh-CN" altLang="en-US"/>
              <a:t>流的概念及流类库结构</a:t>
            </a:r>
            <a:endParaRPr lang="en-US" altLang="zh-CN"/>
          </a:p>
          <a:p>
            <a:pPr marL="811213" eaLnBrk="1" hangingPunct="1">
              <a:lnSpc>
                <a:spcPct val="130000"/>
              </a:lnSpc>
              <a:buFont typeface="Georgia" panose="02040502050405020303" pitchFamily="18" charset="0"/>
              <a:buNone/>
            </a:pPr>
            <a:r>
              <a:rPr lang="en-US" altLang="zh-CN"/>
              <a:t>11.2  </a:t>
            </a:r>
            <a:r>
              <a:rPr lang="zh-CN" altLang="en-US"/>
              <a:t>输出流</a:t>
            </a:r>
            <a:endParaRPr lang="en-US" altLang="zh-CN"/>
          </a:p>
          <a:p>
            <a:pPr marL="811213" eaLnBrk="1" hangingPunct="1">
              <a:lnSpc>
                <a:spcPct val="130000"/>
              </a:lnSpc>
              <a:buFont typeface="Georgia" panose="02040502050405020303" pitchFamily="18" charset="0"/>
              <a:buNone/>
            </a:pPr>
            <a:r>
              <a:rPr lang="en-US" altLang="zh-CN"/>
              <a:t>11.3  </a:t>
            </a:r>
            <a:r>
              <a:rPr lang="zh-CN" altLang="en-US"/>
              <a:t>输入流</a:t>
            </a:r>
            <a:endParaRPr lang="en-US" altLang="zh-CN"/>
          </a:p>
          <a:p>
            <a:pPr marL="811213" eaLnBrk="1" hangingPunct="1">
              <a:lnSpc>
                <a:spcPct val="130000"/>
              </a:lnSpc>
              <a:buFont typeface="Georgia" panose="02040502050405020303" pitchFamily="18" charset="0"/>
              <a:buNone/>
            </a:pPr>
            <a:r>
              <a:rPr lang="en-US" altLang="zh-CN"/>
              <a:t>11.4  </a:t>
            </a:r>
            <a:r>
              <a:rPr lang="zh-CN" altLang="en-US"/>
              <a:t>输入</a:t>
            </a:r>
            <a:r>
              <a:rPr lang="en-US" altLang="zh-CN"/>
              <a:t>/</a:t>
            </a:r>
            <a:r>
              <a:rPr lang="zh-CN" altLang="en-US"/>
              <a:t>输出流</a:t>
            </a:r>
            <a:endParaRPr lang="en-US" altLang="zh-CN"/>
          </a:p>
          <a:p>
            <a:pPr marL="811213" eaLnBrk="1" hangingPunct="1">
              <a:lnSpc>
                <a:spcPct val="130000"/>
              </a:lnSpc>
              <a:buFont typeface="Georgia" panose="02040502050405020303" pitchFamily="18" charset="0"/>
              <a:buNone/>
            </a:pPr>
            <a:r>
              <a:rPr lang="en-US" altLang="zh-CN"/>
              <a:t>11.5  </a:t>
            </a:r>
            <a:r>
              <a:rPr lang="zh-CN" altLang="en-US"/>
              <a:t>综合实例</a:t>
            </a:r>
            <a:r>
              <a:rPr lang="en-US" altLang="zh-CN"/>
              <a:t>——</a:t>
            </a:r>
            <a:r>
              <a:rPr lang="zh-CN" altLang="en-US"/>
              <a:t>对个人银行账户管理程序的改进</a:t>
            </a:r>
            <a:endParaRPr lang="en-US" altLang="zh-CN"/>
          </a:p>
          <a:p>
            <a:pPr marL="811213" eaLnBrk="1" hangingPunct="1">
              <a:lnSpc>
                <a:spcPct val="130000"/>
              </a:lnSpc>
              <a:buFont typeface="Georgia" panose="02040502050405020303" pitchFamily="18" charset="0"/>
              <a:buNone/>
            </a:pPr>
            <a:r>
              <a:rPr lang="en-US" altLang="zh-CN"/>
              <a:t>11.6  </a:t>
            </a:r>
            <a:r>
              <a:rPr lang="zh-CN" altLang="en-US"/>
              <a:t>深度探索</a:t>
            </a:r>
            <a:endParaRPr lang="en-US" altLang="zh-CN"/>
          </a:p>
          <a:p>
            <a:pPr marL="811213" eaLnBrk="1" hangingPunct="1">
              <a:lnSpc>
                <a:spcPct val="130000"/>
              </a:lnSpc>
              <a:buFont typeface="Georgia" panose="02040502050405020303" pitchFamily="18" charset="0"/>
              <a:buNone/>
            </a:pPr>
            <a:r>
              <a:rPr lang="en-US" altLang="zh-CN"/>
              <a:t>11.7  </a:t>
            </a:r>
            <a:r>
              <a:rPr lang="zh-CN" altLang="en-US"/>
              <a:t>小结</a:t>
            </a:r>
          </a:p>
        </p:txBody>
      </p:sp>
      <p:sp>
        <p:nvSpPr>
          <p:cNvPr id="16388" name="灯片编号占位符 5">
            <a:extLst>
              <a:ext uri="{FF2B5EF4-FFF2-40B4-BE49-F238E27FC236}">
                <a16:creationId xmlns:a16="http://schemas.microsoft.com/office/drawing/2014/main" id="{47B12878-7F07-35F3-96C6-34B461439CE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E4A1A946-77D1-4BEB-9DEC-6C838FE402BF}"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FE207F-8587-BC8D-D8CD-07F8897D1624}"/>
              </a:ext>
            </a:extLst>
          </p:cNvPr>
          <p:cNvSpPr>
            <a:spLocks noGrp="1"/>
          </p:cNvSpPr>
          <p:nvPr>
            <p:ph type="title"/>
          </p:nvPr>
        </p:nvSpPr>
        <p:spPr>
          <a:xfrm>
            <a:off x="177800" y="428625"/>
            <a:ext cx="8966200" cy="790575"/>
          </a:xfrm>
        </p:spPr>
        <p:txBody>
          <a:bodyPr>
            <a:normAutofit fontScale="90000"/>
          </a:bodyPr>
          <a:lstStyle/>
          <a:p>
            <a:pPr eaLnBrk="1" fontAlgn="auto" hangingPunct="1">
              <a:spcAft>
                <a:spcPts val="0"/>
              </a:spcAft>
              <a:defRPr/>
            </a:pPr>
            <a:r>
              <a:rPr lang="zh-CN" altLang="en-US" dirty="0"/>
              <a:t>例</a:t>
            </a:r>
            <a:r>
              <a:rPr lang="en-US" altLang="zh-CN" dirty="0"/>
              <a:t>11-6</a:t>
            </a:r>
            <a:r>
              <a:rPr lang="zh-CN" altLang="en-US" dirty="0"/>
              <a:t>用</a:t>
            </a:r>
            <a:r>
              <a:rPr lang="en-US" dirty="0" err="1"/>
              <a:t>ostringstream</a:t>
            </a:r>
            <a:r>
              <a:rPr lang="zh-CN" altLang="en-US" dirty="0"/>
              <a:t>将数值转换为字符串</a:t>
            </a:r>
          </a:p>
        </p:txBody>
      </p:sp>
      <p:sp>
        <p:nvSpPr>
          <p:cNvPr id="36867" name="内容占位符 2">
            <a:extLst>
              <a:ext uri="{FF2B5EF4-FFF2-40B4-BE49-F238E27FC236}">
                <a16:creationId xmlns:a16="http://schemas.microsoft.com/office/drawing/2014/main" id="{4F8F0B05-D9B3-6A28-801F-5073CB6821F8}"/>
              </a:ext>
            </a:extLst>
          </p:cNvPr>
          <p:cNvSpPr>
            <a:spLocks noGrp="1"/>
          </p:cNvSpPr>
          <p:nvPr>
            <p:ph idx="1"/>
          </p:nvPr>
        </p:nvSpPr>
        <p:spPr>
          <a:xfrm>
            <a:off x="428625" y="1158875"/>
            <a:ext cx="8247063" cy="5697538"/>
          </a:xfrm>
          <a:noFill/>
        </p:spPr>
        <p:txBody>
          <a:bodyPr/>
          <a:lstStyle/>
          <a:p>
            <a:pPr eaLnBrk="1" hangingPunct="1">
              <a:lnSpc>
                <a:spcPct val="80000"/>
              </a:lnSpc>
              <a:buFont typeface="Georgia" panose="02040502050405020303" pitchFamily="18" charset="0"/>
              <a:buNone/>
            </a:pPr>
            <a:r>
              <a:rPr lang="en-US" altLang="zh-CN" sz="2000">
                <a:latin typeface="Consolas" panose="020B0609020204030204" pitchFamily="49" charset="0"/>
              </a:rPr>
              <a:t>//11_6.cpp</a:t>
            </a:r>
          </a:p>
          <a:p>
            <a:pPr eaLnBrk="1" hangingPunct="1">
              <a:lnSpc>
                <a:spcPct val="80000"/>
              </a:lnSpc>
              <a:buFont typeface="Georgia" panose="02040502050405020303" pitchFamily="18" charset="0"/>
              <a:buNone/>
            </a:pPr>
            <a:r>
              <a:rPr lang="en-US" altLang="zh-CN" sz="2000">
                <a:latin typeface="Consolas" panose="020B0609020204030204" pitchFamily="49" charset="0"/>
              </a:rPr>
              <a:t>#include &lt;iostream&gt;</a:t>
            </a:r>
          </a:p>
          <a:p>
            <a:pPr eaLnBrk="1" hangingPunct="1">
              <a:lnSpc>
                <a:spcPct val="80000"/>
              </a:lnSpc>
              <a:buFont typeface="Georgia" panose="02040502050405020303" pitchFamily="18" charset="0"/>
              <a:buNone/>
            </a:pPr>
            <a:r>
              <a:rPr lang="en-US" altLang="zh-CN" sz="2000">
                <a:latin typeface="Consolas" panose="020B0609020204030204" pitchFamily="49" charset="0"/>
              </a:rPr>
              <a:t>#include &lt;sstream&gt;</a:t>
            </a:r>
          </a:p>
          <a:p>
            <a:pPr eaLnBrk="1" hangingPunct="1">
              <a:lnSpc>
                <a:spcPct val="80000"/>
              </a:lnSpc>
              <a:buFont typeface="Georgia" panose="02040502050405020303" pitchFamily="18" charset="0"/>
              <a:buNone/>
            </a:pPr>
            <a:r>
              <a:rPr lang="en-US" altLang="zh-CN" sz="2000">
                <a:latin typeface="Consolas" panose="020B0609020204030204" pitchFamily="49" charset="0"/>
              </a:rPr>
              <a:t>#include &lt;string&gt;</a:t>
            </a:r>
          </a:p>
          <a:p>
            <a:pPr eaLnBrk="1" hangingPunct="1">
              <a:lnSpc>
                <a:spcPct val="80000"/>
              </a:lnSpc>
              <a:buFont typeface="Georgia" panose="02040502050405020303" pitchFamily="18" charset="0"/>
              <a:buNone/>
            </a:pPr>
            <a:r>
              <a:rPr lang="en-US" altLang="zh-CN" sz="2000">
                <a:latin typeface="Consolas" panose="020B0609020204030204" pitchFamily="49" charset="0"/>
              </a:rPr>
              <a:t>using namespace std;</a:t>
            </a:r>
          </a:p>
          <a:p>
            <a:pPr eaLnBrk="1" hangingPunct="1">
              <a:lnSpc>
                <a:spcPct val="80000"/>
              </a:lnSpc>
              <a:buFont typeface="Georgia" panose="02040502050405020303" pitchFamily="18" charset="0"/>
              <a:buNone/>
            </a:pPr>
            <a:r>
              <a:rPr lang="en-US" altLang="zh-CN" sz="2000">
                <a:latin typeface="Consolas" panose="020B0609020204030204" pitchFamily="49" charset="0"/>
              </a:rPr>
              <a:t> </a:t>
            </a:r>
          </a:p>
          <a:p>
            <a:pPr eaLnBrk="1" hangingPunct="1">
              <a:lnSpc>
                <a:spcPct val="80000"/>
              </a:lnSpc>
              <a:buFont typeface="Georgia" panose="02040502050405020303" pitchFamily="18" charset="0"/>
              <a:buNone/>
            </a:pPr>
            <a:r>
              <a:rPr lang="en-US" altLang="zh-CN" sz="2000">
                <a:latin typeface="Consolas" panose="020B0609020204030204" pitchFamily="49" charset="0"/>
              </a:rPr>
              <a:t>template &lt;class T&gt;</a:t>
            </a:r>
          </a:p>
          <a:p>
            <a:pPr eaLnBrk="1" hangingPunct="1">
              <a:lnSpc>
                <a:spcPct val="80000"/>
              </a:lnSpc>
              <a:buFont typeface="Georgia" panose="02040502050405020303" pitchFamily="18" charset="0"/>
              <a:buNone/>
            </a:pPr>
            <a:r>
              <a:rPr lang="en-US" altLang="zh-CN" sz="2000">
                <a:latin typeface="Consolas" panose="020B0609020204030204" pitchFamily="49" charset="0"/>
              </a:rPr>
              <a:t>inline string </a:t>
            </a:r>
            <a:r>
              <a:rPr lang="en-US" altLang="zh-CN" sz="2000">
                <a:solidFill>
                  <a:srgbClr val="7030A0"/>
                </a:solidFill>
                <a:latin typeface="Consolas" panose="020B0609020204030204" pitchFamily="49" charset="0"/>
              </a:rPr>
              <a:t>toString</a:t>
            </a:r>
            <a:r>
              <a:rPr lang="en-US" altLang="zh-CN" sz="2000">
                <a:latin typeface="Consolas" panose="020B0609020204030204" pitchFamily="49" charset="0"/>
              </a:rPr>
              <a:t>(const T &amp;v) {</a:t>
            </a:r>
          </a:p>
          <a:p>
            <a:pPr eaLnBrk="1" hangingPunct="1">
              <a:lnSpc>
                <a:spcPct val="80000"/>
              </a:lnSpc>
              <a:buFont typeface="Georgia" panose="02040502050405020303" pitchFamily="18" charset="0"/>
              <a:buNone/>
            </a:pPr>
            <a:r>
              <a:rPr lang="en-US" altLang="zh-CN" sz="2000">
                <a:latin typeface="Consolas" panose="020B0609020204030204" pitchFamily="49" charset="0"/>
              </a:rPr>
              <a:t>	</a:t>
            </a:r>
            <a:r>
              <a:rPr lang="en-US" altLang="zh-CN" sz="2000">
                <a:solidFill>
                  <a:srgbClr val="C00000"/>
                </a:solidFill>
                <a:latin typeface="Consolas" panose="020B0609020204030204" pitchFamily="49" charset="0"/>
              </a:rPr>
              <a:t>ostringstream os</a:t>
            </a:r>
            <a:r>
              <a:rPr lang="en-US" altLang="zh-CN" sz="2000">
                <a:latin typeface="Consolas" panose="020B0609020204030204" pitchFamily="49" charset="0"/>
              </a:rPr>
              <a:t>;	//</a:t>
            </a:r>
            <a:r>
              <a:rPr lang="zh-CN" altLang="en-US" sz="2000">
                <a:latin typeface="Consolas" panose="020B0609020204030204" pitchFamily="49" charset="0"/>
              </a:rPr>
              <a:t>创建字符串输出流</a:t>
            </a:r>
          </a:p>
          <a:p>
            <a:pPr eaLnBrk="1" hangingPunct="1">
              <a:lnSpc>
                <a:spcPct val="80000"/>
              </a:lnSpc>
              <a:buFont typeface="Georgia" panose="02040502050405020303" pitchFamily="18" charset="0"/>
              <a:buNone/>
            </a:pPr>
            <a:r>
              <a:rPr lang="zh-CN" altLang="en-US" sz="2000">
                <a:latin typeface="Consolas" panose="020B0609020204030204" pitchFamily="49" charset="0"/>
              </a:rPr>
              <a:t>	</a:t>
            </a:r>
            <a:r>
              <a:rPr lang="en-US" altLang="zh-CN" sz="2000">
                <a:solidFill>
                  <a:srgbClr val="C00000"/>
                </a:solidFill>
                <a:latin typeface="Consolas" panose="020B0609020204030204" pitchFamily="49" charset="0"/>
              </a:rPr>
              <a:t>os &lt;&lt; </a:t>
            </a:r>
            <a:r>
              <a:rPr lang="en-US" altLang="zh-CN" sz="2000">
                <a:latin typeface="Consolas" panose="020B0609020204030204" pitchFamily="49" charset="0"/>
              </a:rPr>
              <a:t>v;		//</a:t>
            </a:r>
            <a:r>
              <a:rPr lang="zh-CN" altLang="en-US" sz="2000">
                <a:latin typeface="Consolas" panose="020B0609020204030204" pitchFamily="49" charset="0"/>
              </a:rPr>
              <a:t>将变量</a:t>
            </a:r>
            <a:r>
              <a:rPr lang="en-US" altLang="zh-CN" sz="2000">
                <a:latin typeface="Consolas" panose="020B0609020204030204" pitchFamily="49" charset="0"/>
              </a:rPr>
              <a:t>v</a:t>
            </a:r>
            <a:r>
              <a:rPr lang="zh-CN" altLang="en-US" sz="2000">
                <a:latin typeface="Consolas" panose="020B0609020204030204" pitchFamily="49" charset="0"/>
              </a:rPr>
              <a:t>的值写入字符串流</a:t>
            </a:r>
          </a:p>
          <a:p>
            <a:pPr eaLnBrk="1" hangingPunct="1">
              <a:lnSpc>
                <a:spcPct val="8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return </a:t>
            </a:r>
            <a:r>
              <a:rPr lang="en-US" altLang="zh-CN" sz="2000">
                <a:solidFill>
                  <a:srgbClr val="C00000"/>
                </a:solidFill>
                <a:latin typeface="Consolas" panose="020B0609020204030204" pitchFamily="49" charset="0"/>
              </a:rPr>
              <a:t>os.</a:t>
            </a:r>
            <a:r>
              <a:rPr lang="en-US" altLang="zh-CN" sz="2000">
                <a:solidFill>
                  <a:srgbClr val="FF0000"/>
                </a:solidFill>
                <a:latin typeface="Consolas" panose="020B0609020204030204" pitchFamily="49" charset="0"/>
              </a:rPr>
              <a:t>str()</a:t>
            </a:r>
            <a:r>
              <a:rPr lang="en-US" altLang="zh-CN" sz="2000">
                <a:solidFill>
                  <a:srgbClr val="C00000"/>
                </a:solidFill>
                <a:latin typeface="Consolas" panose="020B0609020204030204" pitchFamily="49" charset="0"/>
              </a:rPr>
              <a:t>;</a:t>
            </a:r>
            <a:r>
              <a:rPr lang="en-US" altLang="zh-CN" sz="2000">
                <a:latin typeface="Consolas" panose="020B0609020204030204" pitchFamily="49" charset="0"/>
              </a:rPr>
              <a:t>	//</a:t>
            </a:r>
            <a:r>
              <a:rPr lang="zh-CN" altLang="en-US" sz="2000">
                <a:latin typeface="Consolas" panose="020B0609020204030204" pitchFamily="49" charset="0"/>
              </a:rPr>
              <a:t>返回输出流生成的字符串</a:t>
            </a:r>
          </a:p>
          <a:p>
            <a:pPr eaLnBrk="1" hangingPunct="1">
              <a:lnSpc>
                <a:spcPct val="80000"/>
              </a:lnSpc>
              <a:buFont typeface="Georgia" panose="02040502050405020303" pitchFamily="18" charset="0"/>
              <a:buNone/>
            </a:pPr>
            <a:r>
              <a:rPr lang="en-US" altLang="zh-CN" sz="2000">
                <a:latin typeface="Consolas" panose="020B0609020204030204" pitchFamily="49" charset="0"/>
              </a:rPr>
              <a:t>}</a:t>
            </a:r>
          </a:p>
          <a:p>
            <a:pPr eaLnBrk="1" hangingPunct="1">
              <a:lnSpc>
                <a:spcPct val="80000"/>
              </a:lnSpc>
              <a:buFont typeface="Georgia" panose="02040502050405020303" pitchFamily="18" charset="0"/>
              <a:buNone/>
            </a:pPr>
            <a:r>
              <a:rPr lang="en-US" altLang="zh-CN" sz="2000">
                <a:latin typeface="Consolas" panose="020B0609020204030204" pitchFamily="49" charset="0"/>
              </a:rPr>
              <a:t> </a:t>
            </a:r>
          </a:p>
          <a:p>
            <a:pPr eaLnBrk="1" hangingPunct="1">
              <a:lnSpc>
                <a:spcPct val="80000"/>
              </a:lnSpc>
              <a:buFont typeface="Georgia" panose="02040502050405020303" pitchFamily="18" charset="0"/>
              <a:buNone/>
            </a:pPr>
            <a:r>
              <a:rPr lang="en-US" altLang="zh-CN" sz="2000">
                <a:latin typeface="Consolas" panose="020B0609020204030204" pitchFamily="49" charset="0"/>
              </a:rPr>
              <a:t>int main() {</a:t>
            </a:r>
          </a:p>
          <a:p>
            <a:pPr eaLnBrk="1" hangingPunct="1">
              <a:lnSpc>
                <a:spcPct val="80000"/>
              </a:lnSpc>
              <a:buFont typeface="Georgia" panose="02040502050405020303" pitchFamily="18" charset="0"/>
              <a:buNone/>
            </a:pPr>
            <a:r>
              <a:rPr lang="en-US" altLang="zh-CN" sz="2000">
                <a:latin typeface="Consolas" panose="020B0609020204030204" pitchFamily="49" charset="0"/>
              </a:rPr>
              <a:t>	string str1 = </a:t>
            </a:r>
            <a:r>
              <a:rPr lang="en-US" altLang="zh-CN" sz="2000">
                <a:solidFill>
                  <a:srgbClr val="7030A0"/>
                </a:solidFill>
                <a:latin typeface="Consolas" panose="020B0609020204030204" pitchFamily="49" charset="0"/>
              </a:rPr>
              <a:t>toString(5</a:t>
            </a:r>
            <a:r>
              <a:rPr lang="en-US" altLang="zh-CN" sz="2000">
                <a:latin typeface="Consolas" panose="020B0609020204030204" pitchFamily="49" charset="0"/>
              </a:rPr>
              <a:t>);</a:t>
            </a:r>
          </a:p>
          <a:p>
            <a:pPr eaLnBrk="1" hangingPunct="1">
              <a:lnSpc>
                <a:spcPct val="80000"/>
              </a:lnSpc>
              <a:buFont typeface="Georgia" panose="02040502050405020303" pitchFamily="18" charset="0"/>
              <a:buNone/>
            </a:pPr>
            <a:r>
              <a:rPr lang="en-US" altLang="zh-CN" sz="2000">
                <a:latin typeface="Consolas" panose="020B0609020204030204" pitchFamily="49" charset="0"/>
              </a:rPr>
              <a:t>	cout &lt;&lt; str1 &lt;&lt; endl;</a:t>
            </a:r>
          </a:p>
          <a:p>
            <a:pPr eaLnBrk="1" hangingPunct="1">
              <a:lnSpc>
                <a:spcPct val="80000"/>
              </a:lnSpc>
              <a:buFont typeface="Georgia" panose="02040502050405020303" pitchFamily="18" charset="0"/>
              <a:buNone/>
            </a:pPr>
            <a:r>
              <a:rPr lang="en-US" altLang="zh-CN" sz="2000">
                <a:latin typeface="Consolas" panose="020B0609020204030204" pitchFamily="49" charset="0"/>
              </a:rPr>
              <a:t>	string str2 = </a:t>
            </a:r>
            <a:r>
              <a:rPr lang="en-US" altLang="zh-CN" sz="2000">
                <a:solidFill>
                  <a:srgbClr val="7030A0"/>
                </a:solidFill>
                <a:latin typeface="Consolas" panose="020B0609020204030204" pitchFamily="49" charset="0"/>
              </a:rPr>
              <a:t>toString(1.2</a:t>
            </a:r>
            <a:r>
              <a:rPr lang="en-US" altLang="zh-CN" sz="2000">
                <a:latin typeface="Consolas" panose="020B0609020204030204" pitchFamily="49" charset="0"/>
              </a:rPr>
              <a:t>);</a:t>
            </a:r>
          </a:p>
          <a:p>
            <a:pPr eaLnBrk="1" hangingPunct="1">
              <a:lnSpc>
                <a:spcPct val="80000"/>
              </a:lnSpc>
              <a:buFont typeface="Georgia" panose="02040502050405020303" pitchFamily="18" charset="0"/>
              <a:buNone/>
            </a:pPr>
            <a:r>
              <a:rPr lang="en-US" altLang="zh-CN" sz="2000">
                <a:latin typeface="Consolas" panose="020B0609020204030204" pitchFamily="49" charset="0"/>
              </a:rPr>
              <a:t>	cout &lt;&lt; str2 &lt;&lt; endl;</a:t>
            </a:r>
          </a:p>
          <a:p>
            <a:pPr eaLnBrk="1" hangingPunct="1">
              <a:lnSpc>
                <a:spcPct val="80000"/>
              </a:lnSpc>
              <a:buFont typeface="Georgia" panose="02040502050405020303" pitchFamily="18" charset="0"/>
              <a:buNone/>
            </a:pPr>
            <a:r>
              <a:rPr lang="en-US" altLang="zh-CN" sz="2000">
                <a:latin typeface="Consolas" panose="020B0609020204030204" pitchFamily="49" charset="0"/>
              </a:rPr>
              <a:t>	return 0;</a:t>
            </a:r>
          </a:p>
          <a:p>
            <a:pPr eaLnBrk="1" hangingPunct="1">
              <a:lnSpc>
                <a:spcPct val="80000"/>
              </a:lnSpc>
              <a:buFont typeface="Georgia" panose="02040502050405020303" pitchFamily="18" charset="0"/>
              <a:buNone/>
            </a:pPr>
            <a:r>
              <a:rPr lang="en-US" altLang="zh-CN" sz="2000">
                <a:latin typeface="Consolas" panose="020B0609020204030204" pitchFamily="49" charset="0"/>
              </a:rPr>
              <a:t>}</a:t>
            </a:r>
            <a:endParaRPr lang="en-US" altLang="zh-CN" sz="1800">
              <a:latin typeface="Consolas" panose="020B0609020204030204" pitchFamily="49" charset="0"/>
            </a:endParaRPr>
          </a:p>
        </p:txBody>
      </p:sp>
      <p:sp>
        <p:nvSpPr>
          <p:cNvPr id="36868" name="灯片编号占位符 3">
            <a:extLst>
              <a:ext uri="{FF2B5EF4-FFF2-40B4-BE49-F238E27FC236}">
                <a16:creationId xmlns:a16="http://schemas.microsoft.com/office/drawing/2014/main" id="{33364D3E-9AA7-1E6E-FCD0-AD0480FD1BD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4A46E3A-2409-4C44-9210-D058D59BF69E}"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80C49FF9-C375-A6D5-AC55-D3087326E38D}"/>
              </a:ext>
            </a:extLst>
          </p:cNvPr>
          <p:cNvSpPr txBox="1">
            <a:spLocks/>
          </p:cNvSpPr>
          <p:nvPr/>
        </p:nvSpPr>
        <p:spPr>
          <a:xfrm>
            <a:off x="214313" y="0"/>
            <a:ext cx="8215312"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11.2</a:t>
            </a:r>
            <a:r>
              <a:rPr kumimoji="0" lang="zh-CN" altLang="en-US" sz="2800" dirty="0">
                <a:solidFill>
                  <a:schemeClr val="bg1"/>
                </a:solidFill>
                <a:latin typeface="+mj-lt"/>
                <a:ea typeface="+mj-ea"/>
                <a:cs typeface="+mj-cs"/>
              </a:rPr>
              <a:t> 输出流 </a:t>
            </a:r>
            <a:r>
              <a:rPr kumimoji="0" lang="en-US" altLang="zh-CN" sz="2800" dirty="0">
                <a:solidFill>
                  <a:schemeClr val="bg1"/>
                </a:solidFill>
                <a:latin typeface="+mj-lt"/>
                <a:ea typeface="+mj-ea"/>
                <a:cs typeface="+mj-cs"/>
              </a:rPr>
              <a:t>—— </a:t>
            </a:r>
            <a:r>
              <a:rPr lang="en-US" altLang="zh-CN" sz="2800" dirty="0">
                <a:solidFill>
                  <a:schemeClr val="bg1"/>
                </a:solidFill>
                <a:latin typeface="+mj-ea"/>
                <a:ea typeface="+mj-ea"/>
              </a:rPr>
              <a:t>11.2.5 </a:t>
            </a:r>
            <a:r>
              <a:rPr lang="zh-CN" altLang="en-US" sz="2800" dirty="0">
                <a:solidFill>
                  <a:schemeClr val="bg1"/>
                </a:solidFill>
                <a:latin typeface="+mj-ea"/>
                <a:ea typeface="+mj-ea"/>
              </a:rPr>
              <a:t>字符串输出流（</a:t>
            </a:r>
            <a:r>
              <a:rPr lang="en-US" altLang="zh-CN" sz="2800" dirty="0">
                <a:solidFill>
                  <a:schemeClr val="bg1"/>
                </a:solidFill>
                <a:latin typeface="+mj-ea"/>
                <a:ea typeface="+mj-ea"/>
              </a:rPr>
              <a:t> </a:t>
            </a:r>
            <a:r>
              <a:rPr lang="en-US" altLang="zh-CN" sz="2800" dirty="0" err="1">
                <a:solidFill>
                  <a:schemeClr val="bg1"/>
                </a:solidFill>
                <a:latin typeface="+mj-ea"/>
                <a:ea typeface="+mj-ea"/>
              </a:rPr>
              <a:t>ostringstream</a:t>
            </a:r>
            <a:r>
              <a:rPr lang="en-US" altLang="zh-CN" sz="2800" dirty="0">
                <a:solidFill>
                  <a:schemeClr val="bg1"/>
                </a:solidFill>
                <a:latin typeface="+mj-ea"/>
                <a:ea typeface="+mj-ea"/>
              </a:rPr>
              <a:t> </a:t>
            </a:r>
            <a:r>
              <a:rPr lang="zh-CN" altLang="en-US" sz="2800" dirty="0">
                <a:solidFill>
                  <a:schemeClr val="bg1"/>
                </a:solidFill>
                <a:latin typeface="+mj-ea"/>
                <a:ea typeface="+mj-ea"/>
              </a:rPr>
              <a:t>）</a:t>
            </a:r>
            <a:endParaRPr kumimoji="0" lang="zh-CN" altLang="en-US" sz="2800" dirty="0">
              <a:solidFill>
                <a:schemeClr val="bg1"/>
              </a:solidFill>
              <a:latin typeface="+mj-ea"/>
              <a:ea typeface="+mj-ea"/>
              <a:cs typeface="+mj-cs"/>
            </a:endParaRPr>
          </a:p>
        </p:txBody>
      </p:sp>
      <p:sp>
        <p:nvSpPr>
          <p:cNvPr id="36870" name="Text Box 6">
            <a:extLst>
              <a:ext uri="{FF2B5EF4-FFF2-40B4-BE49-F238E27FC236}">
                <a16:creationId xmlns:a16="http://schemas.microsoft.com/office/drawing/2014/main" id="{0E30D802-3E01-82DF-09AE-9FC7F3C2B058}"/>
              </a:ext>
            </a:extLst>
          </p:cNvPr>
          <p:cNvSpPr txBox="1">
            <a:spLocks noChangeArrowheads="1"/>
          </p:cNvSpPr>
          <p:nvPr/>
        </p:nvSpPr>
        <p:spPr bwMode="auto">
          <a:xfrm>
            <a:off x="7072313" y="5429250"/>
            <a:ext cx="1643062" cy="1138238"/>
          </a:xfrm>
          <a:prstGeom prst="rect">
            <a:avLst/>
          </a:prstGeom>
          <a:solidFill>
            <a:srgbClr val="FFFF66"/>
          </a:solidFill>
          <a:ln w="12700" cap="sq">
            <a:solidFill>
              <a:schemeClr val="tx1"/>
            </a:solidFill>
            <a:miter lim="800000"/>
            <a:headEnd type="none" w="sm" len="sm"/>
            <a:tailEnd type="none" w="sm" len="sm"/>
          </a:ln>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zh-CN" altLang="en-US" sz="2000">
                <a:latin typeface="Consolas" panose="020B0609020204030204" pitchFamily="49" charset="0"/>
              </a:rPr>
              <a:t>输出结果：</a:t>
            </a:r>
          </a:p>
          <a:p>
            <a:pPr eaLnBrk="1" hangingPunct="1">
              <a:spcBef>
                <a:spcPct val="20000"/>
              </a:spcBef>
              <a:buClr>
                <a:schemeClr val="accent2"/>
              </a:buClr>
              <a:buSzPct val="80000"/>
              <a:buFont typeface="Wingdings" panose="05000000000000000000" pitchFamily="2" charset="2"/>
              <a:buNone/>
            </a:pPr>
            <a:r>
              <a:rPr lang="en-US" altLang="zh-CN" sz="2000">
                <a:latin typeface="Consolas" panose="020B0609020204030204" pitchFamily="49" charset="0"/>
              </a:rPr>
              <a:t>5</a:t>
            </a:r>
          </a:p>
          <a:p>
            <a:pPr eaLnBrk="1" hangingPunct="1">
              <a:spcBef>
                <a:spcPct val="20000"/>
              </a:spcBef>
              <a:buClr>
                <a:schemeClr val="accent2"/>
              </a:buClr>
              <a:buSzPct val="80000"/>
              <a:buFont typeface="Wingdings" panose="05000000000000000000" pitchFamily="2" charset="2"/>
              <a:buNone/>
            </a:pPr>
            <a:r>
              <a:rPr lang="en-US" altLang="zh-CN" sz="2000">
                <a:latin typeface="Consolas" panose="020B0609020204030204" pitchFamily="49" charset="0"/>
              </a:rPr>
              <a:t>1.2</a:t>
            </a:r>
          </a:p>
        </p:txBody>
      </p:sp>
      <p:sp>
        <p:nvSpPr>
          <p:cNvPr id="36871" name="TextBox 6">
            <a:extLst>
              <a:ext uri="{FF2B5EF4-FFF2-40B4-BE49-F238E27FC236}">
                <a16:creationId xmlns:a16="http://schemas.microsoft.com/office/drawing/2014/main" id="{F828F1A2-2133-6035-E40F-9864F84E2CA8}"/>
              </a:ext>
            </a:extLst>
          </p:cNvPr>
          <p:cNvSpPr txBox="1">
            <a:spLocks noChangeArrowheads="1"/>
          </p:cNvSpPr>
          <p:nvPr/>
        </p:nvSpPr>
        <p:spPr bwMode="auto">
          <a:xfrm>
            <a:off x="4932363" y="1700213"/>
            <a:ext cx="3743325" cy="12001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r>
              <a:rPr lang="zh-CN" altLang="en-US" sz="2400">
                <a:latin typeface="Times New Roman" panose="02020603050405020304" pitchFamily="18" charset="0"/>
                <a:ea typeface="隶书" panose="02010509060101010101" pitchFamily="49" charset="-122"/>
              </a:rPr>
              <a:t>函数模板</a:t>
            </a:r>
            <a:r>
              <a:rPr lang="en-US" altLang="zh-CN" sz="2400">
                <a:latin typeface="Times New Roman" panose="02020603050405020304" pitchFamily="18" charset="0"/>
                <a:ea typeface="隶书" panose="02010509060101010101" pitchFamily="49" charset="-122"/>
              </a:rPr>
              <a:t>toString</a:t>
            </a:r>
            <a:r>
              <a:rPr lang="zh-CN" altLang="en-US" sz="2400">
                <a:latin typeface="Times New Roman" panose="02020603050405020304" pitchFamily="18" charset="0"/>
                <a:ea typeface="隶书" panose="02010509060101010101" pitchFamily="49" charset="-122"/>
              </a:rPr>
              <a:t>可以把各种支持“</a:t>
            </a:r>
            <a:r>
              <a:rPr lang="en-US" altLang="zh-CN" sz="2400">
                <a:latin typeface="Times New Roman" panose="02020603050405020304" pitchFamily="18" charset="0"/>
                <a:ea typeface="隶书" panose="02010509060101010101" pitchFamily="49" charset="-122"/>
              </a:rPr>
              <a:t>&lt;&lt;“</a:t>
            </a:r>
            <a:r>
              <a:rPr lang="zh-CN" altLang="en-US" sz="2400">
                <a:latin typeface="Times New Roman" panose="02020603050405020304" pitchFamily="18" charset="0"/>
                <a:ea typeface="隶书" panose="02010509060101010101" pitchFamily="49" charset="-122"/>
              </a:rPr>
              <a:t>插入符的类型的对象转换为字符串。</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3CD2C7AA-B189-C76F-A6B8-7466CFBC793D}"/>
              </a:ext>
            </a:extLst>
          </p:cNvPr>
          <p:cNvSpPr>
            <a:spLocks noGrp="1"/>
          </p:cNvSpPr>
          <p:nvPr>
            <p:ph type="title"/>
          </p:nvPr>
        </p:nvSpPr>
        <p:spPr/>
        <p:txBody>
          <a:bodyPr/>
          <a:lstStyle/>
          <a:p>
            <a:pPr eaLnBrk="1" hangingPunct="1"/>
            <a:r>
              <a:rPr lang="en-US" altLang="zh-CN"/>
              <a:t>11.3 </a:t>
            </a:r>
            <a:r>
              <a:rPr lang="zh-CN" altLang="en-US"/>
              <a:t>输入流</a:t>
            </a:r>
          </a:p>
        </p:txBody>
      </p:sp>
      <p:sp>
        <p:nvSpPr>
          <p:cNvPr id="37891" name="内容占位符 2">
            <a:extLst>
              <a:ext uri="{FF2B5EF4-FFF2-40B4-BE49-F238E27FC236}">
                <a16:creationId xmlns:a16="http://schemas.microsoft.com/office/drawing/2014/main" id="{79A72799-CCE4-33BA-881E-F31DFB23CC97}"/>
              </a:ext>
            </a:extLst>
          </p:cNvPr>
          <p:cNvSpPr>
            <a:spLocks noGrp="1"/>
          </p:cNvSpPr>
          <p:nvPr>
            <p:ph idx="1"/>
          </p:nvPr>
        </p:nvSpPr>
        <p:spPr/>
        <p:txBody>
          <a:bodyPr/>
          <a:lstStyle/>
          <a:p>
            <a:pPr eaLnBrk="1" hangingPunct="1">
              <a:lnSpc>
                <a:spcPct val="150000"/>
              </a:lnSpc>
            </a:pPr>
            <a:r>
              <a:rPr lang="zh-CN" altLang="en-US"/>
              <a:t>重要的输入流类：</a:t>
            </a:r>
          </a:p>
          <a:p>
            <a:pPr lvl="1" eaLnBrk="1" hangingPunct="1">
              <a:lnSpc>
                <a:spcPct val="150000"/>
              </a:lnSpc>
            </a:pPr>
            <a:r>
              <a:rPr lang="en-US" altLang="zh-CN"/>
              <a:t>istream</a:t>
            </a:r>
            <a:r>
              <a:rPr lang="zh-CN" altLang="en-US"/>
              <a:t>类最适合用于顺序文本模式输入。</a:t>
            </a:r>
            <a:br>
              <a:rPr lang="zh-CN" altLang="en-US"/>
            </a:br>
            <a:r>
              <a:rPr lang="en-US" altLang="zh-CN" b="1">
                <a:latin typeface="Times New Roman" panose="02020603050405020304" pitchFamily="18" charset="0"/>
              </a:rPr>
              <a:t>cin</a:t>
            </a:r>
            <a:r>
              <a:rPr lang="zh-CN" altLang="en-US" b="1">
                <a:latin typeface="Times New Roman" panose="02020603050405020304" pitchFamily="18" charset="0"/>
              </a:rPr>
              <a:t>是</a:t>
            </a:r>
            <a:r>
              <a:rPr lang="zh-CN" altLang="en-US"/>
              <a:t>其实例</a:t>
            </a:r>
            <a:r>
              <a:rPr lang="zh-CN" altLang="en-US" b="1">
                <a:latin typeface="Times New Roman" panose="02020603050405020304" pitchFamily="18" charset="0"/>
              </a:rPr>
              <a:t>。</a:t>
            </a:r>
          </a:p>
          <a:p>
            <a:pPr lvl="1" eaLnBrk="1" hangingPunct="1">
              <a:lnSpc>
                <a:spcPct val="150000"/>
              </a:lnSpc>
            </a:pPr>
            <a:r>
              <a:rPr lang="en-US" altLang="zh-CN"/>
              <a:t>ifstream</a:t>
            </a:r>
            <a:r>
              <a:rPr lang="zh-CN" altLang="en-US"/>
              <a:t>类支持磁盘文件输入。</a:t>
            </a:r>
          </a:p>
          <a:p>
            <a:pPr lvl="1" eaLnBrk="1" hangingPunct="1">
              <a:lnSpc>
                <a:spcPct val="150000"/>
              </a:lnSpc>
            </a:pPr>
            <a:r>
              <a:rPr lang="en-US" altLang="zh-CN"/>
              <a:t>istringstream</a:t>
            </a:r>
          </a:p>
        </p:txBody>
      </p:sp>
      <p:sp>
        <p:nvSpPr>
          <p:cNvPr id="37892" name="灯片编号占位符 3">
            <a:extLst>
              <a:ext uri="{FF2B5EF4-FFF2-40B4-BE49-F238E27FC236}">
                <a16:creationId xmlns:a16="http://schemas.microsoft.com/office/drawing/2014/main" id="{E4948DBB-A076-0C27-A476-F8FA23795D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EA4C0F5-1ABA-4230-98E2-32E008D7FCB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21</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B8ED90E4-24E2-7D74-5ACA-D4821D08E150}"/>
              </a:ext>
            </a:extLst>
          </p:cNvPr>
          <p:cNvSpPr>
            <a:spLocks noGrp="1"/>
          </p:cNvSpPr>
          <p:nvPr>
            <p:ph type="title"/>
          </p:nvPr>
        </p:nvSpPr>
        <p:spPr/>
        <p:txBody>
          <a:bodyPr/>
          <a:lstStyle/>
          <a:p>
            <a:pPr eaLnBrk="1" hangingPunct="1"/>
            <a:r>
              <a:rPr lang="en-US" altLang="zh-CN"/>
              <a:t>11.3.1 </a:t>
            </a:r>
            <a:r>
              <a:rPr lang="zh-CN" altLang="en-US"/>
              <a:t>构造输入流对象</a:t>
            </a:r>
          </a:p>
        </p:txBody>
      </p:sp>
      <p:sp>
        <p:nvSpPr>
          <p:cNvPr id="38915" name="内容占位符 2">
            <a:extLst>
              <a:ext uri="{FF2B5EF4-FFF2-40B4-BE49-F238E27FC236}">
                <a16:creationId xmlns:a16="http://schemas.microsoft.com/office/drawing/2014/main" id="{0DEB9BA2-13EA-96E1-3164-9A2AC25675A1}"/>
              </a:ext>
            </a:extLst>
          </p:cNvPr>
          <p:cNvSpPr>
            <a:spLocks noGrp="1"/>
          </p:cNvSpPr>
          <p:nvPr>
            <p:ph idx="1"/>
          </p:nvPr>
        </p:nvSpPr>
        <p:spPr/>
        <p:txBody>
          <a:bodyPr/>
          <a:lstStyle/>
          <a:p>
            <a:pPr eaLnBrk="1" hangingPunct="1">
              <a:lnSpc>
                <a:spcPct val="90000"/>
              </a:lnSpc>
            </a:pPr>
            <a:r>
              <a:rPr lang="zh-CN" altLang="en-US">
                <a:latin typeface="Consolas" panose="020B0609020204030204" pitchFamily="49" charset="0"/>
              </a:rPr>
              <a:t>如果在构造函数中指定一个文件名，在构造该对象时该文件便自动打开。</a:t>
            </a:r>
          </a:p>
          <a:p>
            <a:pPr lvl="1" eaLnBrk="1" hangingPunct="1">
              <a:lnSpc>
                <a:spcPct val="90000"/>
              </a:lnSpc>
              <a:buFont typeface="Georgia" panose="02040502050405020303" pitchFamily="18" charset="0"/>
              <a:buNone/>
            </a:pPr>
            <a:r>
              <a:rPr lang="en-US" altLang="zh-CN" b="1">
                <a:latin typeface="Consolas" panose="020B0609020204030204" pitchFamily="49" charset="0"/>
              </a:rPr>
              <a:t>ifstream myFile("filename");</a:t>
            </a:r>
          </a:p>
          <a:p>
            <a:pPr eaLnBrk="1" hangingPunct="1">
              <a:lnSpc>
                <a:spcPct val="90000"/>
              </a:lnSpc>
            </a:pPr>
            <a:r>
              <a:rPr lang="zh-CN" altLang="en-US">
                <a:latin typeface="Consolas" panose="020B0609020204030204" pitchFamily="49" charset="0"/>
              </a:rPr>
              <a:t>在调用默认构造函数之后使用</a:t>
            </a:r>
            <a:r>
              <a:rPr lang="en-US" altLang="zh-CN">
                <a:latin typeface="Consolas" panose="020B0609020204030204" pitchFamily="49" charset="0"/>
              </a:rPr>
              <a:t>open</a:t>
            </a:r>
            <a:r>
              <a:rPr lang="zh-CN" altLang="en-US">
                <a:latin typeface="Consolas" panose="020B0609020204030204" pitchFamily="49" charset="0"/>
              </a:rPr>
              <a:t>函数来打开文件。</a:t>
            </a:r>
            <a:endParaRPr lang="en-US" altLang="zh-CN">
              <a:latin typeface="Consolas" panose="020B0609020204030204" pitchFamily="49" charset="0"/>
            </a:endParaRPr>
          </a:p>
          <a:p>
            <a:pPr lvl="1" algn="just" eaLnBrk="1" hangingPunct="1">
              <a:lnSpc>
                <a:spcPct val="90000"/>
              </a:lnSpc>
              <a:buFont typeface="Georgia" panose="02040502050405020303" pitchFamily="18" charset="0"/>
              <a:buNone/>
            </a:pPr>
            <a:r>
              <a:rPr lang="en-US" altLang="zh-CN">
                <a:latin typeface="Consolas" panose="020B0609020204030204" pitchFamily="49" charset="0"/>
              </a:rPr>
              <a:t>ifstream myFile;//</a:t>
            </a:r>
            <a:r>
              <a:rPr lang="zh-CN" altLang="en-US">
                <a:latin typeface="Consolas" panose="020B0609020204030204" pitchFamily="49" charset="0"/>
              </a:rPr>
              <a:t>建立一个文件流对象</a:t>
            </a:r>
          </a:p>
          <a:p>
            <a:pPr lvl="1" algn="just" eaLnBrk="1" hangingPunct="1">
              <a:lnSpc>
                <a:spcPct val="90000"/>
              </a:lnSpc>
              <a:buFont typeface="Georgia" panose="02040502050405020303" pitchFamily="18" charset="0"/>
              <a:buNone/>
            </a:pPr>
            <a:r>
              <a:rPr lang="en-US" altLang="zh-CN" b="1">
                <a:latin typeface="Consolas" panose="020B0609020204030204" pitchFamily="49" charset="0"/>
              </a:rPr>
              <a:t>myFile.open("filename");</a:t>
            </a:r>
          </a:p>
          <a:p>
            <a:pPr lvl="1" algn="just" eaLnBrk="1" hangingPunct="1">
              <a:lnSpc>
                <a:spcPct val="90000"/>
              </a:lnSpc>
              <a:buFont typeface="Georgia" panose="02040502050405020303" pitchFamily="18" charset="0"/>
              <a:buNone/>
            </a:pPr>
            <a:r>
              <a:rPr lang="en-US" altLang="zh-CN" b="1">
                <a:latin typeface="Consolas" panose="020B0609020204030204" pitchFamily="49" charset="0"/>
              </a:rPr>
              <a:t>  //</a:t>
            </a:r>
            <a:r>
              <a:rPr lang="zh-CN" altLang="en-US" b="1">
                <a:latin typeface="Consolas" panose="020B0609020204030204" pitchFamily="49" charset="0"/>
              </a:rPr>
              <a:t>打开文件</a:t>
            </a:r>
            <a:r>
              <a:rPr lang="en-US" altLang="zh-CN" b="1">
                <a:latin typeface="Consolas" panose="020B0609020204030204" pitchFamily="49" charset="0"/>
              </a:rPr>
              <a:t>"filename”</a:t>
            </a:r>
            <a:endParaRPr lang="en-US" altLang="zh-CN">
              <a:latin typeface="Consolas" panose="020B0609020204030204" pitchFamily="49" charset="0"/>
            </a:endParaRPr>
          </a:p>
          <a:p>
            <a:pPr eaLnBrk="1" hangingPunct="1">
              <a:lnSpc>
                <a:spcPct val="90000"/>
              </a:lnSpc>
            </a:pPr>
            <a:r>
              <a:rPr lang="zh-CN" altLang="en-US">
                <a:latin typeface="Consolas" panose="020B0609020204030204" pitchFamily="49" charset="0"/>
              </a:rPr>
              <a:t>打开文件时可以指定模式</a:t>
            </a:r>
          </a:p>
          <a:p>
            <a:pPr lvl="1" eaLnBrk="1" hangingPunct="1">
              <a:lnSpc>
                <a:spcPct val="90000"/>
              </a:lnSpc>
              <a:buFont typeface="Georgia" panose="02040502050405020303" pitchFamily="18" charset="0"/>
              <a:buNone/>
            </a:pPr>
            <a:r>
              <a:rPr lang="en-US" altLang="zh-CN" b="1">
                <a:latin typeface="Consolas" panose="020B0609020204030204" pitchFamily="49" charset="0"/>
              </a:rPr>
              <a:t>ifstream myFile("filename", ios_base::in | ios_base::binary);</a:t>
            </a:r>
          </a:p>
        </p:txBody>
      </p:sp>
      <p:sp>
        <p:nvSpPr>
          <p:cNvPr id="38916" name="灯片编号占位符 3">
            <a:extLst>
              <a:ext uri="{FF2B5EF4-FFF2-40B4-BE49-F238E27FC236}">
                <a16:creationId xmlns:a16="http://schemas.microsoft.com/office/drawing/2014/main" id="{596B2DC7-3BFE-9555-D49A-CD6E4693AFF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67084A52-2C35-47A6-94A2-59913BC3F88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096A9295-B2F7-9699-74C8-F5D7BE8DFD2B}"/>
              </a:ext>
            </a:extLst>
          </p:cNvPr>
          <p:cNvSpPr txBox="1">
            <a:spLocks/>
          </p:cNvSpPr>
          <p:nvPr/>
        </p:nvSpPr>
        <p:spPr>
          <a:xfrm>
            <a:off x="214313" y="0"/>
            <a:ext cx="8215312"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11.3</a:t>
            </a:r>
            <a:r>
              <a:rPr kumimoji="0" lang="zh-CN" altLang="en-US" sz="2800" dirty="0">
                <a:solidFill>
                  <a:schemeClr val="bg1"/>
                </a:solidFill>
                <a:latin typeface="+mj-lt"/>
                <a:ea typeface="+mj-ea"/>
                <a:cs typeface="+mj-cs"/>
              </a:rPr>
              <a:t> 输入流</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9AE6AA8D-2E52-1E9D-715F-F8C6C005D477}"/>
              </a:ext>
            </a:extLst>
          </p:cNvPr>
          <p:cNvSpPr>
            <a:spLocks noGrp="1"/>
          </p:cNvSpPr>
          <p:nvPr>
            <p:ph type="title"/>
          </p:nvPr>
        </p:nvSpPr>
        <p:spPr/>
        <p:txBody>
          <a:bodyPr/>
          <a:lstStyle/>
          <a:p>
            <a:pPr eaLnBrk="1" hangingPunct="1"/>
            <a:r>
              <a:rPr lang="en-US" altLang="zh-CN"/>
              <a:t>11.3.2</a:t>
            </a:r>
            <a:r>
              <a:rPr lang="zh-CN" altLang="en-US"/>
              <a:t>使用提取运算符</a:t>
            </a:r>
          </a:p>
        </p:txBody>
      </p:sp>
      <p:sp>
        <p:nvSpPr>
          <p:cNvPr id="39939" name="内容占位符 2">
            <a:extLst>
              <a:ext uri="{FF2B5EF4-FFF2-40B4-BE49-F238E27FC236}">
                <a16:creationId xmlns:a16="http://schemas.microsoft.com/office/drawing/2014/main" id="{32FB4440-FE58-96A6-8E89-E7260C5B15B2}"/>
              </a:ext>
            </a:extLst>
          </p:cNvPr>
          <p:cNvSpPr>
            <a:spLocks noGrp="1"/>
          </p:cNvSpPr>
          <p:nvPr>
            <p:ph idx="1"/>
          </p:nvPr>
        </p:nvSpPr>
        <p:spPr/>
        <p:txBody>
          <a:bodyPr/>
          <a:lstStyle/>
          <a:p>
            <a:pPr eaLnBrk="1" hangingPunct="1">
              <a:lnSpc>
                <a:spcPct val="150000"/>
              </a:lnSpc>
            </a:pPr>
            <a:r>
              <a:rPr lang="zh-CN" altLang="en-US"/>
              <a:t>提取运算符</a:t>
            </a:r>
            <a:r>
              <a:rPr lang="en-US" altLang="zh-CN"/>
              <a:t>(&gt;&gt;)</a:t>
            </a:r>
            <a:r>
              <a:rPr lang="zh-CN" altLang="en-US"/>
              <a:t>对于所有标准</a:t>
            </a:r>
            <a:r>
              <a:rPr lang="en-US" altLang="zh-CN"/>
              <a:t>C++</a:t>
            </a:r>
            <a:r>
              <a:rPr lang="zh-CN" altLang="en-US"/>
              <a:t>数据类型都是预先设计好的。</a:t>
            </a:r>
          </a:p>
          <a:p>
            <a:pPr eaLnBrk="1" hangingPunct="1">
              <a:lnSpc>
                <a:spcPct val="150000"/>
              </a:lnSpc>
            </a:pPr>
            <a:r>
              <a:rPr lang="zh-CN" altLang="en-US"/>
              <a:t>是从一个输入流对象获取字节最容易的方法。</a:t>
            </a:r>
          </a:p>
        </p:txBody>
      </p:sp>
      <p:sp>
        <p:nvSpPr>
          <p:cNvPr id="39940" name="灯片编号占位符 3">
            <a:extLst>
              <a:ext uri="{FF2B5EF4-FFF2-40B4-BE49-F238E27FC236}">
                <a16:creationId xmlns:a16="http://schemas.microsoft.com/office/drawing/2014/main" id="{A46048C3-222B-FCBB-A2A6-CD611733DE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FF7D257-FE4E-4C73-AA23-AA5A036EA9D4}"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8FF06780-9E36-DD5A-EBF9-39984E638860}"/>
              </a:ext>
            </a:extLst>
          </p:cNvPr>
          <p:cNvSpPr txBox="1">
            <a:spLocks/>
          </p:cNvSpPr>
          <p:nvPr/>
        </p:nvSpPr>
        <p:spPr>
          <a:xfrm>
            <a:off x="214313" y="0"/>
            <a:ext cx="8215312"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11.3</a:t>
            </a:r>
            <a:r>
              <a:rPr kumimoji="0" lang="zh-CN" altLang="en-US" sz="2800" dirty="0">
                <a:solidFill>
                  <a:schemeClr val="bg1"/>
                </a:solidFill>
                <a:latin typeface="+mj-lt"/>
                <a:ea typeface="+mj-ea"/>
                <a:cs typeface="+mj-cs"/>
              </a:rPr>
              <a:t> 输入流</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4FC6C481-7CBE-25F0-866A-C940F233C91F}"/>
              </a:ext>
            </a:extLst>
          </p:cNvPr>
          <p:cNvSpPr>
            <a:spLocks noGrp="1"/>
          </p:cNvSpPr>
          <p:nvPr>
            <p:ph type="title"/>
          </p:nvPr>
        </p:nvSpPr>
        <p:spPr/>
        <p:txBody>
          <a:bodyPr/>
          <a:lstStyle/>
          <a:p>
            <a:pPr eaLnBrk="1" hangingPunct="1"/>
            <a:r>
              <a:rPr lang="en-US" altLang="zh-CN"/>
              <a:t>11.3.3 </a:t>
            </a:r>
            <a:r>
              <a:rPr lang="zh-CN" altLang="en-US"/>
              <a:t>输入流操纵符</a:t>
            </a:r>
          </a:p>
        </p:txBody>
      </p:sp>
      <p:sp>
        <p:nvSpPr>
          <p:cNvPr id="40963" name="内容占位符 2">
            <a:extLst>
              <a:ext uri="{FF2B5EF4-FFF2-40B4-BE49-F238E27FC236}">
                <a16:creationId xmlns:a16="http://schemas.microsoft.com/office/drawing/2014/main" id="{7C98A16B-B01D-63B5-5BD7-4EECFD090CCC}"/>
              </a:ext>
            </a:extLst>
          </p:cNvPr>
          <p:cNvSpPr>
            <a:spLocks noGrp="1"/>
          </p:cNvSpPr>
          <p:nvPr>
            <p:ph idx="1"/>
          </p:nvPr>
        </p:nvSpPr>
        <p:spPr/>
        <p:txBody>
          <a:bodyPr/>
          <a:lstStyle/>
          <a:p>
            <a:pPr eaLnBrk="1" hangingPunct="1">
              <a:lnSpc>
                <a:spcPct val="150000"/>
              </a:lnSpc>
            </a:pPr>
            <a:r>
              <a:rPr lang="en-US" altLang="zh-CN"/>
              <a:t>ios</a:t>
            </a:r>
            <a:r>
              <a:rPr lang="zh-CN" altLang="en-US"/>
              <a:t>类中的很多操纵符都可以应用于输入流。但是只有少数几个对输入流对象具有实际影响，其中最重要的是进制操纵符</a:t>
            </a:r>
            <a:r>
              <a:rPr lang="en-US" altLang="zh-CN"/>
              <a:t>dec</a:t>
            </a:r>
            <a:r>
              <a:rPr lang="zh-CN" altLang="en-US"/>
              <a:t>、</a:t>
            </a:r>
            <a:r>
              <a:rPr lang="en-US" altLang="zh-CN"/>
              <a:t>oct</a:t>
            </a:r>
            <a:r>
              <a:rPr lang="zh-CN" altLang="en-US"/>
              <a:t>和</a:t>
            </a:r>
            <a:r>
              <a:rPr lang="en-US" altLang="zh-CN"/>
              <a:t>hex</a:t>
            </a:r>
            <a:r>
              <a:rPr lang="zh-CN" altLang="en-US"/>
              <a:t>。</a:t>
            </a:r>
          </a:p>
        </p:txBody>
      </p:sp>
      <p:sp>
        <p:nvSpPr>
          <p:cNvPr id="40964" name="灯片编号占位符 3">
            <a:extLst>
              <a:ext uri="{FF2B5EF4-FFF2-40B4-BE49-F238E27FC236}">
                <a16:creationId xmlns:a16="http://schemas.microsoft.com/office/drawing/2014/main" id="{57AE3795-C6EB-2B50-2EDF-4171B56AE96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55B4871C-057A-47A6-B985-7B2E8241AAA9}"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89B447F2-6A80-FE0A-2EA4-3871BECC3A67}"/>
              </a:ext>
            </a:extLst>
          </p:cNvPr>
          <p:cNvSpPr txBox="1">
            <a:spLocks/>
          </p:cNvSpPr>
          <p:nvPr/>
        </p:nvSpPr>
        <p:spPr>
          <a:xfrm>
            <a:off x="214313" y="0"/>
            <a:ext cx="8215312"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11.3</a:t>
            </a:r>
            <a:r>
              <a:rPr kumimoji="0" lang="zh-CN" altLang="en-US" sz="2800" dirty="0">
                <a:solidFill>
                  <a:schemeClr val="bg1"/>
                </a:solidFill>
                <a:latin typeface="+mj-lt"/>
                <a:ea typeface="+mj-ea"/>
                <a:cs typeface="+mj-cs"/>
              </a:rPr>
              <a:t> 输入流</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2AF0A595-E54E-309D-7D34-335AA9C6D2E7}"/>
              </a:ext>
            </a:extLst>
          </p:cNvPr>
          <p:cNvSpPr>
            <a:spLocks noGrp="1"/>
          </p:cNvSpPr>
          <p:nvPr>
            <p:ph type="title"/>
          </p:nvPr>
        </p:nvSpPr>
        <p:spPr/>
        <p:txBody>
          <a:bodyPr/>
          <a:lstStyle/>
          <a:p>
            <a:pPr eaLnBrk="1" hangingPunct="1"/>
            <a:r>
              <a:rPr lang="en-US" altLang="zh-CN"/>
              <a:t>11.3.4</a:t>
            </a:r>
            <a:r>
              <a:rPr lang="zh-CN" altLang="en-US"/>
              <a:t>输入流相关函数</a:t>
            </a:r>
          </a:p>
        </p:txBody>
      </p:sp>
      <p:sp>
        <p:nvSpPr>
          <p:cNvPr id="3" name="内容占位符 2">
            <a:extLst>
              <a:ext uri="{FF2B5EF4-FFF2-40B4-BE49-F238E27FC236}">
                <a16:creationId xmlns:a16="http://schemas.microsoft.com/office/drawing/2014/main" id="{C3CCC5E0-7816-CB09-653D-0B3D77CBCD8F}"/>
              </a:ext>
            </a:extLst>
          </p:cNvPr>
          <p:cNvSpPr>
            <a:spLocks noGrp="1"/>
          </p:cNvSpPr>
          <p:nvPr>
            <p:ph idx="1"/>
          </p:nvPr>
        </p:nvSpPr>
        <p:spPr/>
        <p:txBody>
          <a:bodyPr>
            <a:normAutofit lnSpcReduction="10000"/>
          </a:bodyPr>
          <a:lstStyle/>
          <a:p>
            <a:pPr marL="365760" indent="-256032" eaLnBrk="1" fontAlgn="auto" hangingPunct="1">
              <a:lnSpc>
                <a:spcPct val="105000"/>
              </a:lnSpc>
              <a:spcBef>
                <a:spcPct val="10000"/>
              </a:spcBef>
              <a:spcAft>
                <a:spcPts val="0"/>
              </a:spcAft>
              <a:buClr>
                <a:schemeClr val="accent3"/>
              </a:buClr>
              <a:buFont typeface="Georgia"/>
              <a:buChar char="•"/>
              <a:defRPr/>
            </a:pPr>
            <a:r>
              <a:rPr lang="en-US" altLang="zh-CN" dirty="0">
                <a:solidFill>
                  <a:srgbClr val="FF0000"/>
                </a:solidFill>
              </a:rPr>
              <a:t>open</a:t>
            </a:r>
            <a:r>
              <a:rPr lang="zh-CN" altLang="en-US" dirty="0"/>
              <a:t>函数把该流与一个特定磁盘文件相关联。</a:t>
            </a:r>
          </a:p>
          <a:p>
            <a:pPr marL="365760" indent="-256032" eaLnBrk="1" fontAlgn="auto" hangingPunct="1">
              <a:lnSpc>
                <a:spcPct val="105000"/>
              </a:lnSpc>
              <a:spcBef>
                <a:spcPct val="10000"/>
              </a:spcBef>
              <a:spcAft>
                <a:spcPts val="0"/>
              </a:spcAft>
              <a:buClr>
                <a:schemeClr val="accent3"/>
              </a:buClr>
              <a:buFont typeface="Georgia"/>
              <a:buChar char="•"/>
              <a:defRPr/>
            </a:pPr>
            <a:r>
              <a:rPr lang="en-US" altLang="zh-CN" dirty="0">
                <a:solidFill>
                  <a:srgbClr val="FF0000"/>
                </a:solidFill>
              </a:rPr>
              <a:t>get</a:t>
            </a:r>
            <a:r>
              <a:rPr lang="zh-CN" altLang="en-US" dirty="0"/>
              <a:t>函数的功能与提取运算符（</a:t>
            </a:r>
            <a:r>
              <a:rPr lang="en-US" altLang="zh-CN" dirty="0"/>
              <a:t>&gt;&gt;</a:t>
            </a:r>
            <a:r>
              <a:rPr lang="zh-CN" altLang="en-US" dirty="0"/>
              <a:t>）很相像，主要的不同点是</a:t>
            </a:r>
            <a:r>
              <a:rPr lang="en-US" altLang="zh-CN" dirty="0"/>
              <a:t>get</a:t>
            </a:r>
            <a:r>
              <a:rPr lang="zh-CN" altLang="en-US" dirty="0"/>
              <a:t>函数在</a:t>
            </a:r>
            <a:r>
              <a:rPr lang="zh-CN" altLang="en-US" u="sng" dirty="0"/>
              <a:t>读入数据时包括空白字符</a:t>
            </a:r>
            <a:r>
              <a:rPr lang="zh-CN" altLang="en-US" dirty="0"/>
              <a:t>。（第</a:t>
            </a:r>
            <a:r>
              <a:rPr lang="en-US" altLang="zh-CN" dirty="0"/>
              <a:t>6</a:t>
            </a:r>
            <a:r>
              <a:rPr lang="zh-CN" altLang="en-US" dirty="0"/>
              <a:t>章介绍过）</a:t>
            </a:r>
          </a:p>
          <a:p>
            <a:pPr marL="365760" indent="-256032" eaLnBrk="1" fontAlgn="auto" hangingPunct="1">
              <a:lnSpc>
                <a:spcPct val="105000"/>
              </a:lnSpc>
              <a:spcBef>
                <a:spcPct val="10000"/>
              </a:spcBef>
              <a:spcAft>
                <a:spcPts val="0"/>
              </a:spcAft>
              <a:buClr>
                <a:schemeClr val="accent3"/>
              </a:buClr>
              <a:buFont typeface="Georgia"/>
              <a:buChar char="•"/>
              <a:defRPr/>
            </a:pPr>
            <a:r>
              <a:rPr lang="en-US" altLang="zh-CN" dirty="0" err="1">
                <a:solidFill>
                  <a:srgbClr val="FF0000"/>
                </a:solidFill>
              </a:rPr>
              <a:t>getline</a:t>
            </a:r>
            <a:r>
              <a:rPr lang="zh-CN" altLang="en-US" dirty="0"/>
              <a:t>函数的功能是从输入流中读取多个字符，并且</a:t>
            </a:r>
            <a:r>
              <a:rPr lang="zh-CN" altLang="en-US" u="sng" dirty="0"/>
              <a:t>允许指定输入终止字符</a:t>
            </a:r>
            <a:r>
              <a:rPr lang="zh-CN" altLang="en-US" dirty="0"/>
              <a:t>，读取完成后，从读取的内容中删除终止字符。（第</a:t>
            </a:r>
            <a:r>
              <a:rPr lang="en-US" altLang="zh-CN" dirty="0"/>
              <a:t>6</a:t>
            </a:r>
            <a:r>
              <a:rPr lang="zh-CN" altLang="en-US" dirty="0"/>
              <a:t>章介绍过）</a:t>
            </a:r>
          </a:p>
          <a:p>
            <a:pPr marL="365760" indent="-256032" eaLnBrk="1" fontAlgn="auto" hangingPunct="1">
              <a:lnSpc>
                <a:spcPct val="105000"/>
              </a:lnSpc>
              <a:spcBef>
                <a:spcPct val="10000"/>
              </a:spcBef>
              <a:spcAft>
                <a:spcPts val="0"/>
              </a:spcAft>
              <a:buClr>
                <a:schemeClr val="accent3"/>
              </a:buClr>
              <a:buFont typeface="Georgia"/>
              <a:buChar char="•"/>
              <a:defRPr/>
            </a:pPr>
            <a:r>
              <a:rPr lang="en-US" altLang="zh-CN" dirty="0">
                <a:solidFill>
                  <a:srgbClr val="FF0000"/>
                </a:solidFill>
              </a:rPr>
              <a:t>read</a:t>
            </a:r>
            <a:r>
              <a:rPr lang="zh-CN" altLang="en-US" dirty="0"/>
              <a:t>成员函数从一个文件</a:t>
            </a:r>
            <a:r>
              <a:rPr lang="zh-CN" altLang="en-US" u="sng" dirty="0"/>
              <a:t>读字节到一个指定的内存区域，由长度参数确定要读的字节数</a:t>
            </a:r>
            <a:r>
              <a:rPr lang="zh-CN" altLang="en-US" dirty="0"/>
              <a:t>。</a:t>
            </a:r>
            <a:br>
              <a:rPr lang="zh-CN" altLang="en-US" dirty="0"/>
            </a:br>
            <a:r>
              <a:rPr lang="zh-CN" altLang="en-US" dirty="0"/>
              <a:t>如果给出长度参数，当遇到文件结束或者在文本模式文件中遇到文件结束标记字符时结束读取。</a:t>
            </a:r>
          </a:p>
        </p:txBody>
      </p:sp>
      <p:sp>
        <p:nvSpPr>
          <p:cNvPr id="41988" name="灯片编号占位符 3">
            <a:extLst>
              <a:ext uri="{FF2B5EF4-FFF2-40B4-BE49-F238E27FC236}">
                <a16:creationId xmlns:a16="http://schemas.microsoft.com/office/drawing/2014/main" id="{E0522BD4-0269-1295-4062-F0C916F7500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5510A480-37F1-46CD-B77B-ACB966F5589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19503828-3226-F49A-16F5-FA32D54B2A6F}"/>
              </a:ext>
            </a:extLst>
          </p:cNvPr>
          <p:cNvSpPr txBox="1">
            <a:spLocks/>
          </p:cNvSpPr>
          <p:nvPr/>
        </p:nvSpPr>
        <p:spPr>
          <a:xfrm>
            <a:off x="214313" y="0"/>
            <a:ext cx="8215312"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11.3</a:t>
            </a:r>
            <a:r>
              <a:rPr kumimoji="0" lang="zh-CN" altLang="en-US" sz="2800" dirty="0">
                <a:solidFill>
                  <a:schemeClr val="bg1"/>
                </a:solidFill>
                <a:latin typeface="+mj-lt"/>
                <a:ea typeface="+mj-ea"/>
                <a:cs typeface="+mj-cs"/>
              </a:rPr>
              <a:t> 输入流</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870D3455-30BD-6B4C-BFBF-032019A426EF}"/>
              </a:ext>
            </a:extLst>
          </p:cNvPr>
          <p:cNvSpPr>
            <a:spLocks noGrp="1"/>
          </p:cNvSpPr>
          <p:nvPr>
            <p:ph type="title"/>
          </p:nvPr>
        </p:nvSpPr>
        <p:spPr/>
        <p:txBody>
          <a:bodyPr/>
          <a:lstStyle/>
          <a:p>
            <a:pPr eaLnBrk="1" hangingPunct="1"/>
            <a:r>
              <a:rPr lang="en-US" altLang="zh-CN"/>
              <a:t>11.3.4</a:t>
            </a:r>
            <a:r>
              <a:rPr lang="zh-CN" altLang="en-US"/>
              <a:t>输入流相关函数（续）</a:t>
            </a:r>
          </a:p>
        </p:txBody>
      </p:sp>
      <p:sp>
        <p:nvSpPr>
          <p:cNvPr id="43011" name="内容占位符 2">
            <a:extLst>
              <a:ext uri="{FF2B5EF4-FFF2-40B4-BE49-F238E27FC236}">
                <a16:creationId xmlns:a16="http://schemas.microsoft.com/office/drawing/2014/main" id="{3297BA17-EBC8-AED8-CCC4-52641C66C6B5}"/>
              </a:ext>
            </a:extLst>
          </p:cNvPr>
          <p:cNvSpPr>
            <a:spLocks noGrp="1"/>
          </p:cNvSpPr>
          <p:nvPr>
            <p:ph idx="1"/>
          </p:nvPr>
        </p:nvSpPr>
        <p:spPr/>
        <p:txBody>
          <a:bodyPr/>
          <a:lstStyle/>
          <a:p>
            <a:pPr eaLnBrk="1" hangingPunct="1">
              <a:lnSpc>
                <a:spcPct val="150000"/>
              </a:lnSpc>
            </a:pPr>
            <a:r>
              <a:rPr lang="en-US" altLang="zh-CN">
                <a:solidFill>
                  <a:srgbClr val="FF0000"/>
                </a:solidFill>
              </a:rPr>
              <a:t>seekg</a:t>
            </a:r>
            <a:r>
              <a:rPr lang="zh-CN" altLang="en-US"/>
              <a:t>函数用来设置文件输入流中读取数据位置的指针。</a:t>
            </a:r>
          </a:p>
          <a:p>
            <a:pPr eaLnBrk="1" hangingPunct="1">
              <a:lnSpc>
                <a:spcPct val="150000"/>
              </a:lnSpc>
            </a:pPr>
            <a:r>
              <a:rPr lang="en-US" altLang="zh-CN">
                <a:solidFill>
                  <a:srgbClr val="FF0000"/>
                </a:solidFill>
              </a:rPr>
              <a:t>tellg</a:t>
            </a:r>
            <a:r>
              <a:rPr lang="zh-CN" altLang="en-US"/>
              <a:t>函数返回当前文件读指针的位置。</a:t>
            </a:r>
          </a:p>
          <a:p>
            <a:pPr eaLnBrk="1" hangingPunct="1">
              <a:lnSpc>
                <a:spcPct val="150000"/>
              </a:lnSpc>
            </a:pPr>
            <a:r>
              <a:rPr lang="en-US" altLang="zh-CN">
                <a:solidFill>
                  <a:srgbClr val="FF0000"/>
                </a:solidFill>
              </a:rPr>
              <a:t>close</a:t>
            </a:r>
            <a:r>
              <a:rPr lang="zh-CN" altLang="en-US"/>
              <a:t>函数关闭与一个文件输入流关联的磁盘文件。</a:t>
            </a:r>
          </a:p>
        </p:txBody>
      </p:sp>
      <p:sp>
        <p:nvSpPr>
          <p:cNvPr id="43012" name="灯片编号占位符 3">
            <a:extLst>
              <a:ext uri="{FF2B5EF4-FFF2-40B4-BE49-F238E27FC236}">
                <a16:creationId xmlns:a16="http://schemas.microsoft.com/office/drawing/2014/main" id="{B3103262-9961-9B6C-A556-AE958E4A3F7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957A2C8E-8670-4A23-BF87-E100D70C8A1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C77BE470-3C29-0903-CFB5-96F54423B568}"/>
              </a:ext>
            </a:extLst>
          </p:cNvPr>
          <p:cNvSpPr txBox="1">
            <a:spLocks/>
          </p:cNvSpPr>
          <p:nvPr/>
        </p:nvSpPr>
        <p:spPr>
          <a:xfrm>
            <a:off x="214313" y="0"/>
            <a:ext cx="8215312"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11.3</a:t>
            </a:r>
            <a:r>
              <a:rPr kumimoji="0" lang="zh-CN" altLang="en-US" sz="2800" dirty="0">
                <a:solidFill>
                  <a:schemeClr val="bg1"/>
                </a:solidFill>
                <a:latin typeface="+mj-lt"/>
                <a:ea typeface="+mj-ea"/>
                <a:cs typeface="+mj-cs"/>
              </a:rPr>
              <a:t> 输入流</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DDA0D39A-56E2-774A-BC43-7CBB7B3F695C}"/>
              </a:ext>
            </a:extLst>
          </p:cNvPr>
          <p:cNvSpPr>
            <a:spLocks noGrp="1"/>
          </p:cNvSpPr>
          <p:nvPr>
            <p:ph type="title"/>
          </p:nvPr>
        </p:nvSpPr>
        <p:spPr/>
        <p:txBody>
          <a:bodyPr/>
          <a:lstStyle/>
          <a:p>
            <a:pPr eaLnBrk="1" hangingPunct="1"/>
            <a:r>
              <a:rPr lang="zh-CN" altLang="en-US"/>
              <a:t>例</a:t>
            </a:r>
            <a:r>
              <a:rPr lang="en-US" altLang="zh-CN"/>
              <a:t>11-7 </a:t>
            </a:r>
            <a:r>
              <a:rPr lang="en-US" altLang="zh-CN" b="1"/>
              <a:t>get</a:t>
            </a:r>
            <a:r>
              <a:rPr lang="zh-CN" altLang="en-US"/>
              <a:t>函数应用举例</a:t>
            </a:r>
          </a:p>
        </p:txBody>
      </p:sp>
      <p:sp>
        <p:nvSpPr>
          <p:cNvPr id="44035" name="内容占位符 2">
            <a:extLst>
              <a:ext uri="{FF2B5EF4-FFF2-40B4-BE49-F238E27FC236}">
                <a16:creationId xmlns:a16="http://schemas.microsoft.com/office/drawing/2014/main" id="{9CF16354-80A5-FF02-D859-60D4BE44BFAB}"/>
              </a:ext>
            </a:extLst>
          </p:cNvPr>
          <p:cNvSpPr>
            <a:spLocks noGrp="1"/>
          </p:cNvSpPr>
          <p:nvPr>
            <p:ph idx="1"/>
          </p:nvPr>
        </p:nvSpPr>
        <p:spPr>
          <a:noFill/>
        </p:spPr>
        <p:txBody>
          <a:bodyPr/>
          <a:lstStyle/>
          <a:p>
            <a:pPr eaLnBrk="1" hangingPunct="1">
              <a:buFont typeface="Georgia" panose="02040502050405020303" pitchFamily="18" charset="0"/>
              <a:buNone/>
            </a:pPr>
            <a:r>
              <a:rPr lang="en-US" altLang="zh-CN">
                <a:latin typeface="Consolas" panose="020B0609020204030204" pitchFamily="49" charset="0"/>
              </a:rPr>
              <a:t>//11_7.cpp</a:t>
            </a:r>
          </a:p>
          <a:p>
            <a:pPr eaLnBrk="1" hangingPunct="1">
              <a:buFont typeface="Georgia" panose="02040502050405020303" pitchFamily="18" charset="0"/>
              <a:buNone/>
            </a:pPr>
            <a:r>
              <a:rPr lang="en-US" altLang="zh-CN">
                <a:latin typeface="Consolas" panose="020B0609020204030204" pitchFamily="49" charset="0"/>
              </a:rPr>
              <a:t>#include &lt;iostream&gt;</a:t>
            </a:r>
          </a:p>
          <a:p>
            <a:pPr eaLnBrk="1" hangingPunct="1">
              <a:buFont typeface="Georgia" panose="02040502050405020303" pitchFamily="18" charset="0"/>
              <a:buNone/>
            </a:pPr>
            <a:r>
              <a:rPr lang="en-US" altLang="zh-CN">
                <a:latin typeface="Consolas" panose="020B0609020204030204" pitchFamily="49" charset="0"/>
              </a:rPr>
              <a:t>using namespace std;</a:t>
            </a:r>
          </a:p>
          <a:p>
            <a:pPr eaLnBrk="1" hangingPunct="1">
              <a:buFont typeface="Georgia" panose="02040502050405020303" pitchFamily="18" charset="0"/>
              <a:buNone/>
            </a:pPr>
            <a:r>
              <a:rPr lang="en-US" altLang="zh-CN">
                <a:latin typeface="Consolas" panose="020B0609020204030204" pitchFamily="49" charset="0"/>
              </a:rPr>
              <a:t>int main() {</a:t>
            </a:r>
          </a:p>
          <a:p>
            <a:pPr eaLnBrk="1" hangingPunct="1">
              <a:buFont typeface="Georgia" panose="02040502050405020303" pitchFamily="18" charset="0"/>
              <a:buNone/>
            </a:pPr>
            <a:r>
              <a:rPr lang="en-US" altLang="zh-CN">
                <a:latin typeface="Consolas" panose="020B0609020204030204" pitchFamily="49" charset="0"/>
              </a:rPr>
              <a:t>	char ch;</a:t>
            </a:r>
          </a:p>
          <a:p>
            <a:pPr eaLnBrk="1" hangingPunct="1">
              <a:buFont typeface="Georgia" panose="02040502050405020303" pitchFamily="18" charset="0"/>
              <a:buNone/>
            </a:pPr>
            <a:r>
              <a:rPr lang="en-US" altLang="zh-CN">
                <a:latin typeface="Consolas" panose="020B0609020204030204" pitchFamily="49" charset="0"/>
              </a:rPr>
              <a:t>	while ((ch = </a:t>
            </a:r>
            <a:r>
              <a:rPr lang="en-US" altLang="zh-CN">
                <a:solidFill>
                  <a:srgbClr val="C00000"/>
                </a:solidFill>
                <a:latin typeface="Consolas" panose="020B0609020204030204" pitchFamily="49" charset="0"/>
              </a:rPr>
              <a:t>cin.get</a:t>
            </a:r>
            <a:r>
              <a:rPr lang="en-US" altLang="zh-CN">
                <a:latin typeface="Consolas" panose="020B0609020204030204" pitchFamily="49" charset="0"/>
              </a:rPr>
              <a:t>()) != EOF)</a:t>
            </a:r>
          </a:p>
          <a:p>
            <a:pPr eaLnBrk="1" hangingPunct="1">
              <a:buFont typeface="Georgia" panose="02040502050405020303" pitchFamily="18" charset="0"/>
              <a:buNone/>
            </a:pPr>
            <a:r>
              <a:rPr lang="en-US" altLang="zh-CN">
                <a:latin typeface="Consolas" panose="020B0609020204030204" pitchFamily="49" charset="0"/>
              </a:rPr>
              <a:t>		</a:t>
            </a:r>
            <a:r>
              <a:rPr lang="en-US" altLang="zh-CN">
                <a:solidFill>
                  <a:srgbClr val="C00000"/>
                </a:solidFill>
                <a:latin typeface="Consolas" panose="020B0609020204030204" pitchFamily="49" charset="0"/>
              </a:rPr>
              <a:t>cout.put(ch</a:t>
            </a:r>
            <a:r>
              <a:rPr lang="en-US" altLang="zh-CN">
                <a:latin typeface="Consolas" panose="020B0609020204030204" pitchFamily="49" charset="0"/>
              </a:rPr>
              <a:t>);</a:t>
            </a:r>
          </a:p>
          <a:p>
            <a:pPr eaLnBrk="1" hangingPunct="1">
              <a:buFont typeface="Georgia" panose="02040502050405020303" pitchFamily="18" charset="0"/>
              <a:buNone/>
            </a:pPr>
            <a:r>
              <a:rPr lang="en-US" altLang="zh-CN">
                <a:latin typeface="Consolas" panose="020B0609020204030204" pitchFamily="49" charset="0"/>
              </a:rPr>
              <a:t>	return 0;</a:t>
            </a:r>
          </a:p>
          <a:p>
            <a:pPr eaLnBrk="1" hangingPunct="1">
              <a:buFont typeface="Georgia" panose="02040502050405020303" pitchFamily="18" charset="0"/>
              <a:buNone/>
            </a:pPr>
            <a:r>
              <a:rPr lang="en-US" altLang="zh-CN">
                <a:latin typeface="Consolas" panose="020B0609020204030204" pitchFamily="49" charset="0"/>
              </a:rPr>
              <a:t>}</a:t>
            </a:r>
          </a:p>
          <a:p>
            <a:pPr eaLnBrk="1" hangingPunct="1">
              <a:buFont typeface="Georgia" panose="02040502050405020303" pitchFamily="18" charset="0"/>
              <a:buNone/>
            </a:pPr>
            <a:endParaRPr lang="zh-CN" altLang="en-US">
              <a:latin typeface="Consolas" panose="020B0609020204030204" pitchFamily="49" charset="0"/>
            </a:endParaRPr>
          </a:p>
        </p:txBody>
      </p:sp>
      <p:sp>
        <p:nvSpPr>
          <p:cNvPr id="44036" name="灯片编号占位符 3">
            <a:extLst>
              <a:ext uri="{FF2B5EF4-FFF2-40B4-BE49-F238E27FC236}">
                <a16:creationId xmlns:a16="http://schemas.microsoft.com/office/drawing/2014/main" id="{2890735F-A122-5814-3D7A-2C85B959D1C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E5BF010A-B295-4C63-A2F7-11FF82DAB0F2}"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B20B0736-E920-4A5C-895E-C6C648A1E956}"/>
              </a:ext>
            </a:extLst>
          </p:cNvPr>
          <p:cNvSpPr txBox="1">
            <a:spLocks/>
          </p:cNvSpPr>
          <p:nvPr/>
        </p:nvSpPr>
        <p:spPr>
          <a:xfrm>
            <a:off x="214313" y="0"/>
            <a:ext cx="8215312"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11.3</a:t>
            </a:r>
            <a:r>
              <a:rPr kumimoji="0" lang="zh-CN" altLang="en-US" sz="2800" dirty="0">
                <a:solidFill>
                  <a:schemeClr val="bg1"/>
                </a:solidFill>
                <a:latin typeface="+mj-lt"/>
                <a:ea typeface="+mj-ea"/>
                <a:cs typeface="+mj-cs"/>
              </a:rPr>
              <a:t> 输入流 </a:t>
            </a:r>
            <a:r>
              <a:rPr kumimoji="0" lang="en-US" altLang="zh-CN" sz="2800" dirty="0">
                <a:solidFill>
                  <a:schemeClr val="bg1"/>
                </a:solidFill>
                <a:latin typeface="+mj-lt"/>
                <a:ea typeface="+mj-ea"/>
                <a:cs typeface="+mj-cs"/>
              </a:rPr>
              <a:t>—— 11.3.4 </a:t>
            </a:r>
            <a:r>
              <a:rPr kumimoji="0" lang="zh-CN" altLang="en-US" sz="2800" dirty="0">
                <a:solidFill>
                  <a:schemeClr val="bg1"/>
                </a:solidFill>
                <a:latin typeface="+mj-lt"/>
                <a:ea typeface="+mj-ea"/>
                <a:cs typeface="+mj-cs"/>
              </a:rPr>
              <a:t>输入流相关函数</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0586518D-A8C4-66C7-6DDC-EFA94F3FE1E8}"/>
              </a:ext>
            </a:extLst>
          </p:cNvPr>
          <p:cNvSpPr>
            <a:spLocks noGrp="1"/>
          </p:cNvSpPr>
          <p:nvPr>
            <p:ph type="title"/>
          </p:nvPr>
        </p:nvSpPr>
        <p:spPr/>
        <p:txBody>
          <a:bodyPr/>
          <a:lstStyle/>
          <a:p>
            <a:pPr eaLnBrk="1" hangingPunct="1"/>
            <a:r>
              <a:rPr lang="zh-CN" altLang="en-US"/>
              <a:t>例</a:t>
            </a:r>
            <a:r>
              <a:rPr lang="en-US" altLang="zh-CN"/>
              <a:t>11-8</a:t>
            </a:r>
            <a:r>
              <a:rPr lang="zh-CN" altLang="en-US"/>
              <a:t>为输入流指定一个终止字符：</a:t>
            </a:r>
          </a:p>
        </p:txBody>
      </p:sp>
      <p:sp>
        <p:nvSpPr>
          <p:cNvPr id="3" name="内容占位符 2">
            <a:extLst>
              <a:ext uri="{FF2B5EF4-FFF2-40B4-BE49-F238E27FC236}">
                <a16:creationId xmlns:a16="http://schemas.microsoft.com/office/drawing/2014/main" id="{5D6BD343-85D2-9E7F-A49F-81CE88B1F6AA}"/>
              </a:ext>
            </a:extLst>
          </p:cNvPr>
          <p:cNvSpPr>
            <a:spLocks noGrp="1"/>
          </p:cNvSpPr>
          <p:nvPr>
            <p:ph idx="1"/>
          </p:nvPr>
        </p:nvSpPr>
        <p:spPr>
          <a:xfrm>
            <a:off x="457200" y="1785938"/>
            <a:ext cx="8507413" cy="4787900"/>
          </a:xfrm>
          <a:noFill/>
        </p:spPr>
        <p:txBody>
          <a:bodyPr>
            <a:normAutofit fontScale="92500" lnSpcReduction="10000"/>
          </a:bodyPr>
          <a:lstStyle/>
          <a:p>
            <a:pPr marL="365760" indent="-256032" eaLnBrk="1" fontAlgn="auto" hangingPunct="1">
              <a:spcAft>
                <a:spcPts val="0"/>
              </a:spcAft>
              <a:buClr>
                <a:schemeClr val="accent3"/>
              </a:buClr>
              <a:buFont typeface="Georgia"/>
              <a:buNone/>
              <a:defRPr/>
            </a:pPr>
            <a:r>
              <a:rPr lang="en-US" altLang="zh-CN" dirty="0">
                <a:latin typeface="Consolas" pitchFamily="49" charset="0"/>
              </a:rPr>
              <a:t>//11_8.cpp</a:t>
            </a:r>
          </a:p>
          <a:p>
            <a:pPr marL="365760" indent="-256032" eaLnBrk="1" fontAlgn="auto" hangingPunct="1">
              <a:spcAft>
                <a:spcPts val="0"/>
              </a:spcAft>
              <a:buClr>
                <a:schemeClr val="accent3"/>
              </a:buClr>
              <a:buFont typeface="Georgia"/>
              <a:buNone/>
              <a:defRPr/>
            </a:pPr>
            <a:r>
              <a:rPr lang="en-US" altLang="zh-CN" dirty="0">
                <a:latin typeface="Consolas" pitchFamily="49" charset="0"/>
              </a:rPr>
              <a:t>#include &lt;</a:t>
            </a:r>
            <a:r>
              <a:rPr lang="en-US" altLang="zh-CN" dirty="0" err="1">
                <a:latin typeface="Consolas" pitchFamily="49" charset="0"/>
              </a:rPr>
              <a:t>iostream</a:t>
            </a:r>
            <a:r>
              <a:rPr lang="en-US" altLang="zh-CN" dirty="0">
                <a:latin typeface="Consolas" pitchFamily="49" charset="0"/>
              </a:rPr>
              <a:t>&gt;</a:t>
            </a:r>
          </a:p>
          <a:p>
            <a:pPr marL="365760" indent="-256032" eaLnBrk="1" fontAlgn="auto" hangingPunct="1">
              <a:spcAft>
                <a:spcPts val="0"/>
              </a:spcAft>
              <a:buClr>
                <a:schemeClr val="accent3"/>
              </a:buClr>
              <a:buFont typeface="Georgia"/>
              <a:buNone/>
              <a:defRPr/>
            </a:pPr>
            <a:r>
              <a:rPr lang="en-US" altLang="zh-CN" dirty="0">
                <a:latin typeface="Consolas" pitchFamily="49" charset="0"/>
              </a:rPr>
              <a:t>#include &lt;string&gt;</a:t>
            </a:r>
          </a:p>
          <a:p>
            <a:pPr marL="365760" indent="-256032" eaLnBrk="1" fontAlgn="auto" hangingPunct="1">
              <a:spcAft>
                <a:spcPts val="0"/>
              </a:spcAft>
              <a:buClr>
                <a:schemeClr val="accent3"/>
              </a:buClr>
              <a:buFont typeface="Georgia"/>
              <a:buNone/>
              <a:defRPr/>
            </a:pPr>
            <a:r>
              <a:rPr lang="en-US" altLang="zh-CN" dirty="0">
                <a:latin typeface="Consolas" pitchFamily="49" charset="0"/>
              </a:rPr>
              <a:t>using namespace std;</a:t>
            </a:r>
          </a:p>
          <a:p>
            <a:pPr marL="365760" indent="-256032" eaLnBrk="1" fontAlgn="auto" hangingPunct="1">
              <a:spcAft>
                <a:spcPts val="0"/>
              </a:spcAft>
              <a:buClr>
                <a:schemeClr val="accent3"/>
              </a:buClr>
              <a:buFont typeface="Georgia"/>
              <a:buNone/>
              <a:defRPr/>
            </a:pPr>
            <a:r>
              <a:rPr lang="en-US" altLang="zh-CN" dirty="0">
                <a:latin typeface="Consolas" pitchFamily="49" charset="0"/>
              </a:rPr>
              <a:t>int main() {</a:t>
            </a:r>
          </a:p>
          <a:p>
            <a:pPr marL="365760" indent="-256032" eaLnBrk="1" fontAlgn="auto" hangingPunct="1">
              <a:spcAft>
                <a:spcPts val="0"/>
              </a:spcAft>
              <a:buClr>
                <a:schemeClr val="accent3"/>
              </a:buClr>
              <a:buFont typeface="Georgia"/>
              <a:buNone/>
              <a:defRPr/>
            </a:pPr>
            <a:r>
              <a:rPr lang="en-US" altLang="zh-CN" dirty="0">
                <a:latin typeface="Consolas" pitchFamily="49" charset="0"/>
              </a:rPr>
              <a:t>    string line;</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"Type a line terminated by 't' " &lt;&lt; </a:t>
            </a:r>
            <a:r>
              <a:rPr lang="en-US" altLang="zh-CN" dirty="0" err="1">
                <a:latin typeface="Consolas" pitchFamily="49" charset="0"/>
              </a:rPr>
              <a:t>endl</a:t>
            </a: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solidFill>
                  <a:srgbClr val="C00000"/>
                </a:solidFill>
                <a:latin typeface="Consolas" pitchFamily="49" charset="0"/>
              </a:rPr>
              <a:t>getline</a:t>
            </a:r>
            <a:r>
              <a:rPr lang="en-US" altLang="zh-CN" dirty="0">
                <a:solidFill>
                  <a:srgbClr val="C00000"/>
                </a:solidFill>
                <a:latin typeface="Consolas" pitchFamily="49" charset="0"/>
              </a:rPr>
              <a:t>(</a:t>
            </a:r>
            <a:r>
              <a:rPr lang="en-US" altLang="zh-CN" dirty="0" err="1">
                <a:solidFill>
                  <a:srgbClr val="C00000"/>
                </a:solidFill>
                <a:latin typeface="Consolas" pitchFamily="49" charset="0"/>
              </a:rPr>
              <a:t>cin</a:t>
            </a:r>
            <a:r>
              <a:rPr lang="en-US" altLang="zh-CN" dirty="0">
                <a:solidFill>
                  <a:srgbClr val="C00000"/>
                </a:solidFill>
                <a:latin typeface="Consolas" pitchFamily="49" charset="0"/>
              </a:rPr>
              <a:t>, line, 't');</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line &lt;&lt; </a:t>
            </a:r>
            <a:r>
              <a:rPr lang="en-US" altLang="zh-CN" dirty="0" err="1">
                <a:latin typeface="Consolas" pitchFamily="49" charset="0"/>
              </a:rPr>
              <a:t>endl</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return 0;</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p>
        </p:txBody>
      </p:sp>
      <p:sp>
        <p:nvSpPr>
          <p:cNvPr id="45060" name="灯片编号占位符 3">
            <a:extLst>
              <a:ext uri="{FF2B5EF4-FFF2-40B4-BE49-F238E27FC236}">
                <a16:creationId xmlns:a16="http://schemas.microsoft.com/office/drawing/2014/main" id="{8E25087B-855F-005D-8E93-7E00D8CB7F1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7B98DA0A-AA00-464D-AA7A-84F546991D0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3477EC9B-0934-37B0-9BBE-8C4B081D2358}"/>
              </a:ext>
            </a:extLst>
          </p:cNvPr>
          <p:cNvSpPr txBox="1">
            <a:spLocks/>
          </p:cNvSpPr>
          <p:nvPr/>
        </p:nvSpPr>
        <p:spPr>
          <a:xfrm>
            <a:off x="214313" y="0"/>
            <a:ext cx="8215312"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11.3</a:t>
            </a:r>
            <a:r>
              <a:rPr kumimoji="0" lang="zh-CN" altLang="en-US" sz="2800" dirty="0">
                <a:solidFill>
                  <a:schemeClr val="bg1"/>
                </a:solidFill>
                <a:latin typeface="+mj-lt"/>
                <a:ea typeface="+mj-ea"/>
                <a:cs typeface="+mj-cs"/>
              </a:rPr>
              <a:t> 输入流 </a:t>
            </a:r>
            <a:r>
              <a:rPr kumimoji="0" lang="en-US" altLang="zh-CN" sz="2800" dirty="0">
                <a:solidFill>
                  <a:schemeClr val="bg1"/>
                </a:solidFill>
                <a:latin typeface="+mj-lt"/>
                <a:ea typeface="+mj-ea"/>
                <a:cs typeface="+mj-cs"/>
              </a:rPr>
              <a:t>—— 11.3.4 </a:t>
            </a:r>
            <a:r>
              <a:rPr kumimoji="0" lang="zh-CN" altLang="en-US" sz="2800" dirty="0">
                <a:solidFill>
                  <a:schemeClr val="bg1"/>
                </a:solidFill>
                <a:latin typeface="+mj-lt"/>
                <a:ea typeface="+mj-ea"/>
                <a:cs typeface="+mj-cs"/>
              </a:rPr>
              <a:t>输入流相关函数</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014BA-083F-0DB6-AE2E-13AE072E4C32}"/>
              </a:ext>
            </a:extLst>
          </p:cNvPr>
          <p:cNvSpPr>
            <a:spLocks noGrp="1"/>
          </p:cNvSpPr>
          <p:nvPr>
            <p:ph type="title"/>
          </p:nvPr>
        </p:nvSpPr>
        <p:spPr/>
        <p:txBody>
          <a:bodyPr>
            <a:normAutofit fontScale="90000"/>
          </a:bodyPr>
          <a:lstStyle/>
          <a:p>
            <a:pPr eaLnBrk="1" fontAlgn="auto" hangingPunct="1">
              <a:spcAft>
                <a:spcPts val="0"/>
              </a:spcAft>
              <a:defRPr/>
            </a:pPr>
            <a:r>
              <a:rPr lang="zh-CN" altLang="en-US" dirty="0"/>
              <a:t>例</a:t>
            </a:r>
            <a:r>
              <a:rPr lang="en-US" dirty="0"/>
              <a:t>11-9</a:t>
            </a:r>
            <a:r>
              <a:rPr lang="zh-CN" altLang="en-US" dirty="0"/>
              <a:t>从一个</a:t>
            </a:r>
            <a:r>
              <a:rPr lang="en-US" b="1" dirty="0"/>
              <a:t>payroll</a:t>
            </a:r>
            <a:r>
              <a:rPr lang="zh-CN" altLang="en-US" dirty="0"/>
              <a:t>文件读一个二进制记录到一个结构中</a:t>
            </a:r>
          </a:p>
        </p:txBody>
      </p:sp>
      <p:sp>
        <p:nvSpPr>
          <p:cNvPr id="3" name="内容占位符 2">
            <a:extLst>
              <a:ext uri="{FF2B5EF4-FFF2-40B4-BE49-F238E27FC236}">
                <a16:creationId xmlns:a16="http://schemas.microsoft.com/office/drawing/2014/main" id="{5772A9ED-CCD2-D6B5-5018-59EEE4E92448}"/>
              </a:ext>
            </a:extLst>
          </p:cNvPr>
          <p:cNvSpPr>
            <a:spLocks noGrp="1"/>
          </p:cNvSpPr>
          <p:nvPr>
            <p:ph idx="1"/>
          </p:nvPr>
        </p:nvSpPr>
        <p:spPr>
          <a:noFill/>
        </p:spPr>
        <p:txBody>
          <a:bodyPr>
            <a:normAutofit fontScale="47500" lnSpcReduction="20000"/>
          </a:bodyPr>
          <a:lstStyle/>
          <a:p>
            <a:pPr marL="365760" indent="-256032" eaLnBrk="1" fontAlgn="auto" hangingPunct="1">
              <a:spcAft>
                <a:spcPts val="0"/>
              </a:spcAft>
              <a:buClr>
                <a:schemeClr val="accent3"/>
              </a:buClr>
              <a:buFont typeface="Georgia"/>
              <a:buNone/>
              <a:defRPr/>
            </a:pPr>
            <a:r>
              <a:rPr lang="en-US" altLang="zh-CN" sz="4000" dirty="0">
                <a:latin typeface="Consolas" pitchFamily="49" charset="0"/>
              </a:rPr>
              <a:t>//11_9.cpp</a:t>
            </a:r>
          </a:p>
          <a:p>
            <a:pPr marL="365760" indent="-256032" eaLnBrk="1" fontAlgn="auto" hangingPunct="1">
              <a:spcAft>
                <a:spcPts val="0"/>
              </a:spcAft>
              <a:buClr>
                <a:schemeClr val="accent3"/>
              </a:buClr>
              <a:buFont typeface="Georgia"/>
              <a:buNone/>
              <a:defRPr/>
            </a:pPr>
            <a:r>
              <a:rPr lang="en-US" altLang="zh-CN" sz="4000" dirty="0">
                <a:latin typeface="Consolas" pitchFamily="49" charset="0"/>
              </a:rPr>
              <a:t>#include &lt;</a:t>
            </a:r>
            <a:r>
              <a:rPr lang="en-US" altLang="zh-CN" sz="4000" dirty="0" err="1">
                <a:latin typeface="Consolas" pitchFamily="49" charset="0"/>
              </a:rPr>
              <a:t>iostream</a:t>
            </a:r>
            <a:r>
              <a:rPr lang="en-US" altLang="zh-CN" sz="4000" dirty="0">
                <a:latin typeface="Consolas" pitchFamily="49" charset="0"/>
              </a:rPr>
              <a:t>&gt;</a:t>
            </a:r>
          </a:p>
          <a:p>
            <a:pPr marL="365760" indent="-256032" eaLnBrk="1" fontAlgn="auto" hangingPunct="1">
              <a:spcAft>
                <a:spcPts val="0"/>
              </a:spcAft>
              <a:buClr>
                <a:schemeClr val="accent3"/>
              </a:buClr>
              <a:buFont typeface="Georgia"/>
              <a:buNone/>
              <a:defRPr/>
            </a:pPr>
            <a:r>
              <a:rPr lang="en-US" altLang="zh-CN" sz="4000" dirty="0">
                <a:latin typeface="Consolas" pitchFamily="49" charset="0"/>
              </a:rPr>
              <a:t>#include &lt;</a:t>
            </a:r>
            <a:r>
              <a:rPr lang="en-US" altLang="zh-CN" sz="4000" dirty="0" err="1">
                <a:latin typeface="Consolas" pitchFamily="49" charset="0"/>
              </a:rPr>
              <a:t>fstream</a:t>
            </a:r>
            <a:r>
              <a:rPr lang="en-US" altLang="zh-CN" sz="4000" dirty="0">
                <a:latin typeface="Consolas" pitchFamily="49" charset="0"/>
              </a:rPr>
              <a:t>&gt;</a:t>
            </a:r>
          </a:p>
          <a:p>
            <a:pPr marL="365760" indent="-256032" eaLnBrk="1" fontAlgn="auto" hangingPunct="1">
              <a:spcAft>
                <a:spcPts val="0"/>
              </a:spcAft>
              <a:buClr>
                <a:schemeClr val="accent3"/>
              </a:buClr>
              <a:buFont typeface="Georgia"/>
              <a:buNone/>
              <a:defRPr/>
            </a:pPr>
            <a:r>
              <a:rPr lang="en-US" altLang="zh-CN" sz="4000" dirty="0">
                <a:latin typeface="Consolas" pitchFamily="49" charset="0"/>
              </a:rPr>
              <a:t>#include &lt;</a:t>
            </a:r>
            <a:r>
              <a:rPr lang="en-US" altLang="zh-CN" sz="4000" dirty="0" err="1">
                <a:latin typeface="Consolas" pitchFamily="49" charset="0"/>
              </a:rPr>
              <a:t>cstring</a:t>
            </a:r>
            <a:r>
              <a:rPr lang="en-US" altLang="zh-CN" sz="4000" dirty="0">
                <a:latin typeface="Consolas" pitchFamily="49" charset="0"/>
              </a:rPr>
              <a:t>&gt;</a:t>
            </a:r>
          </a:p>
          <a:p>
            <a:pPr marL="365760" indent="-256032" eaLnBrk="1" fontAlgn="auto" hangingPunct="1">
              <a:spcAft>
                <a:spcPts val="0"/>
              </a:spcAft>
              <a:buClr>
                <a:schemeClr val="accent3"/>
              </a:buClr>
              <a:buFont typeface="Georgia"/>
              <a:buNone/>
              <a:defRPr/>
            </a:pPr>
            <a:r>
              <a:rPr lang="en-US" altLang="zh-CN" sz="4000" dirty="0">
                <a:latin typeface="Consolas" pitchFamily="49" charset="0"/>
              </a:rPr>
              <a:t>using namespace std;</a:t>
            </a:r>
          </a:p>
          <a:p>
            <a:pPr marL="365760" indent="-256032" eaLnBrk="1" fontAlgn="auto" hangingPunct="1">
              <a:spcAft>
                <a:spcPts val="0"/>
              </a:spcAft>
              <a:buClr>
                <a:schemeClr val="accent3"/>
              </a:buClr>
              <a:buFont typeface="Georgia"/>
              <a:buNone/>
              <a:defRPr/>
            </a:pPr>
            <a:endParaRPr lang="en-US" altLang="zh-CN" sz="4000" dirty="0">
              <a:latin typeface="Consolas" pitchFamily="49" charset="0"/>
            </a:endParaRPr>
          </a:p>
          <a:p>
            <a:pPr marL="365760" indent="-256032" eaLnBrk="1" fontAlgn="auto" hangingPunct="1">
              <a:spcAft>
                <a:spcPts val="0"/>
              </a:spcAft>
              <a:buClr>
                <a:schemeClr val="accent3"/>
              </a:buClr>
              <a:buFont typeface="Georgia"/>
              <a:buNone/>
              <a:defRPr/>
            </a:pPr>
            <a:r>
              <a:rPr lang="en-US" altLang="zh-CN" sz="4000" dirty="0" err="1">
                <a:latin typeface="Consolas" pitchFamily="49" charset="0"/>
              </a:rPr>
              <a:t>struct</a:t>
            </a:r>
            <a:r>
              <a:rPr lang="en-US" altLang="zh-CN" sz="4000" dirty="0">
                <a:latin typeface="Consolas" pitchFamily="49" charset="0"/>
              </a:rPr>
              <a:t> </a:t>
            </a:r>
            <a:r>
              <a:rPr lang="en-US" altLang="zh-CN" sz="4000" dirty="0" err="1">
                <a:latin typeface="Consolas" pitchFamily="49" charset="0"/>
              </a:rPr>
              <a:t>SalaryInfo</a:t>
            </a:r>
            <a:r>
              <a:rPr lang="en-US" altLang="zh-CN" sz="4000" dirty="0">
                <a:latin typeface="Consolas" pitchFamily="49" charset="0"/>
              </a:rPr>
              <a:t> {</a:t>
            </a:r>
          </a:p>
          <a:p>
            <a:pPr marL="365760" indent="-256032" eaLnBrk="1" fontAlgn="auto" hangingPunct="1">
              <a:spcAft>
                <a:spcPts val="0"/>
              </a:spcAft>
              <a:buClr>
                <a:schemeClr val="accent3"/>
              </a:buClr>
              <a:buFont typeface="Georgia"/>
              <a:buNone/>
              <a:defRPr/>
            </a:pPr>
            <a:r>
              <a:rPr lang="en-US" altLang="zh-CN" sz="4000" dirty="0">
                <a:latin typeface="Consolas" pitchFamily="49" charset="0"/>
              </a:rPr>
              <a:t>	unsigned id;</a:t>
            </a:r>
          </a:p>
          <a:p>
            <a:pPr marL="365760" indent="-256032" eaLnBrk="1" fontAlgn="auto" hangingPunct="1">
              <a:spcAft>
                <a:spcPts val="0"/>
              </a:spcAft>
              <a:buClr>
                <a:schemeClr val="accent3"/>
              </a:buClr>
              <a:buFont typeface="Georgia"/>
              <a:buNone/>
              <a:defRPr/>
            </a:pPr>
            <a:r>
              <a:rPr lang="en-US" altLang="zh-CN" sz="4000" dirty="0">
                <a:latin typeface="Consolas" pitchFamily="49" charset="0"/>
              </a:rPr>
              <a:t>	double salary;</a:t>
            </a:r>
          </a:p>
          <a:p>
            <a:pPr marL="365760" indent="-256032" eaLnBrk="1" fontAlgn="auto" hangingPunct="1">
              <a:spcAft>
                <a:spcPts val="0"/>
              </a:spcAft>
              <a:buClr>
                <a:schemeClr val="accent3"/>
              </a:buClr>
              <a:buFont typeface="Georgia"/>
              <a:buNone/>
              <a:defRPr/>
            </a:pPr>
            <a:r>
              <a:rPr lang="en-US" altLang="zh-CN" sz="4000" dirty="0">
                <a:latin typeface="Consolas" pitchFamily="49" charset="0"/>
              </a:rPr>
              <a:t>}; </a:t>
            </a:r>
          </a:p>
          <a:p>
            <a:pPr marL="365760" indent="-256032" eaLnBrk="1" fontAlgn="auto" hangingPunct="1">
              <a:spcAft>
                <a:spcPts val="0"/>
              </a:spcAft>
              <a:buClr>
                <a:schemeClr val="accent3"/>
              </a:buClr>
              <a:buFont typeface="Georgia"/>
              <a:buNone/>
              <a:defRPr/>
            </a:pPr>
            <a:r>
              <a:rPr lang="en-US" altLang="zh-CN" sz="4000" dirty="0">
                <a:latin typeface="Consolas" pitchFamily="49" charset="0"/>
              </a:rPr>
              <a:t>int main() {</a:t>
            </a:r>
          </a:p>
          <a:p>
            <a:pPr marL="365760" indent="-256032" eaLnBrk="1" fontAlgn="auto" hangingPunct="1">
              <a:spcAft>
                <a:spcPts val="0"/>
              </a:spcAft>
              <a:buClr>
                <a:schemeClr val="accent3"/>
              </a:buClr>
              <a:buFont typeface="Georgia"/>
              <a:buNone/>
              <a:defRPr/>
            </a:pPr>
            <a:r>
              <a:rPr lang="en-US" altLang="zh-CN" sz="4000" dirty="0">
                <a:latin typeface="Consolas" pitchFamily="49" charset="0"/>
              </a:rPr>
              <a:t>	</a:t>
            </a:r>
            <a:r>
              <a:rPr lang="en-US" altLang="zh-CN" sz="4000" dirty="0" err="1">
                <a:latin typeface="Consolas" pitchFamily="49" charset="0"/>
              </a:rPr>
              <a:t>SalaryInfo</a:t>
            </a:r>
            <a:r>
              <a:rPr lang="en-US" altLang="zh-CN" sz="4000" dirty="0">
                <a:latin typeface="Consolas" pitchFamily="49" charset="0"/>
              </a:rPr>
              <a:t> employee1 = { 600001, 8000 };</a:t>
            </a:r>
          </a:p>
          <a:p>
            <a:pPr marL="365760" indent="-256032" eaLnBrk="1" fontAlgn="auto" hangingPunct="1">
              <a:spcAft>
                <a:spcPts val="0"/>
              </a:spcAft>
              <a:buClr>
                <a:schemeClr val="accent3"/>
              </a:buClr>
              <a:buFont typeface="Georgia"/>
              <a:buNone/>
              <a:defRPr/>
            </a:pPr>
            <a:r>
              <a:rPr lang="en-US" altLang="zh-CN" sz="4000" dirty="0">
                <a:latin typeface="Consolas" pitchFamily="49" charset="0"/>
              </a:rPr>
              <a:t>	</a:t>
            </a:r>
            <a:r>
              <a:rPr lang="en-US" altLang="zh-CN" sz="4000" dirty="0" err="1">
                <a:solidFill>
                  <a:srgbClr val="C00000"/>
                </a:solidFill>
                <a:latin typeface="Consolas" pitchFamily="49" charset="0"/>
              </a:rPr>
              <a:t>ofstream</a:t>
            </a:r>
            <a:r>
              <a:rPr lang="en-US" altLang="zh-CN" sz="4000" dirty="0">
                <a:solidFill>
                  <a:srgbClr val="C00000"/>
                </a:solidFill>
                <a:latin typeface="Consolas" pitchFamily="49" charset="0"/>
              </a:rPr>
              <a:t> </a:t>
            </a:r>
            <a:r>
              <a:rPr lang="en-US" altLang="zh-CN" sz="4000" dirty="0" err="1">
                <a:solidFill>
                  <a:srgbClr val="C00000"/>
                </a:solidFill>
                <a:latin typeface="Consolas" pitchFamily="49" charset="0"/>
              </a:rPr>
              <a:t>os</a:t>
            </a:r>
            <a:r>
              <a:rPr lang="en-US" altLang="zh-CN" sz="4000" dirty="0">
                <a:latin typeface="Consolas" pitchFamily="49" charset="0"/>
              </a:rPr>
              <a:t>("payroll", </a:t>
            </a:r>
            <a:r>
              <a:rPr lang="en-US" altLang="zh-CN" sz="4000" dirty="0" err="1">
                <a:latin typeface="Consolas" pitchFamily="49" charset="0"/>
              </a:rPr>
              <a:t>ios_base</a:t>
            </a:r>
            <a:r>
              <a:rPr lang="en-US" altLang="zh-CN" sz="4000" dirty="0">
                <a:latin typeface="Consolas" pitchFamily="49" charset="0"/>
              </a:rPr>
              <a:t>::out | </a:t>
            </a:r>
            <a:r>
              <a:rPr lang="en-US" altLang="zh-CN" sz="4000" dirty="0" err="1">
                <a:latin typeface="Consolas" pitchFamily="49" charset="0"/>
              </a:rPr>
              <a:t>ios_base</a:t>
            </a:r>
            <a:r>
              <a:rPr lang="en-US" altLang="zh-CN" sz="4000" dirty="0">
                <a:latin typeface="Consolas" pitchFamily="49" charset="0"/>
              </a:rPr>
              <a:t>::binary);</a:t>
            </a:r>
          </a:p>
          <a:p>
            <a:pPr marL="365760" indent="-256032" eaLnBrk="1" fontAlgn="auto" hangingPunct="1">
              <a:spcAft>
                <a:spcPts val="0"/>
              </a:spcAft>
              <a:buClr>
                <a:schemeClr val="accent3"/>
              </a:buClr>
              <a:buFont typeface="Georgia"/>
              <a:buNone/>
              <a:defRPr/>
            </a:pPr>
            <a:r>
              <a:rPr lang="en-US" altLang="zh-CN" sz="4000" dirty="0">
                <a:latin typeface="Consolas" pitchFamily="49" charset="0"/>
              </a:rPr>
              <a:t>	</a:t>
            </a:r>
            <a:r>
              <a:rPr lang="en-US" altLang="zh-CN" sz="4000" dirty="0" err="1">
                <a:solidFill>
                  <a:srgbClr val="C00000"/>
                </a:solidFill>
                <a:latin typeface="Consolas" pitchFamily="49" charset="0"/>
              </a:rPr>
              <a:t>os.write</a:t>
            </a:r>
            <a:r>
              <a:rPr lang="en-US" altLang="zh-CN" sz="4000" dirty="0">
                <a:latin typeface="Consolas" pitchFamily="49" charset="0"/>
              </a:rPr>
              <a:t>(</a:t>
            </a:r>
            <a:r>
              <a:rPr lang="en-US" altLang="zh-CN" sz="4000" dirty="0" err="1">
                <a:latin typeface="Consolas" pitchFamily="49" charset="0"/>
              </a:rPr>
              <a:t>reinterpret_cast</a:t>
            </a:r>
            <a:r>
              <a:rPr lang="en-US" altLang="zh-CN" sz="4000" dirty="0">
                <a:latin typeface="Consolas" pitchFamily="49" charset="0"/>
              </a:rPr>
              <a:t>&lt;char *&gt;(&amp;employee1), </a:t>
            </a:r>
            <a:r>
              <a:rPr lang="en-US" altLang="zh-CN" sz="4000" dirty="0" err="1">
                <a:latin typeface="Consolas" pitchFamily="49" charset="0"/>
              </a:rPr>
              <a:t>sizeof</a:t>
            </a:r>
            <a:r>
              <a:rPr lang="en-US" altLang="zh-CN" sz="4000" dirty="0">
                <a:latin typeface="Consolas" pitchFamily="49" charset="0"/>
              </a:rPr>
              <a:t>(employee1));</a:t>
            </a:r>
          </a:p>
          <a:p>
            <a:pPr marL="365760" indent="-256032" eaLnBrk="1" fontAlgn="auto" hangingPunct="1">
              <a:spcAft>
                <a:spcPts val="0"/>
              </a:spcAft>
              <a:buClr>
                <a:schemeClr val="accent3"/>
              </a:buClr>
              <a:buFont typeface="Georgia"/>
              <a:buNone/>
              <a:defRPr/>
            </a:pPr>
            <a:r>
              <a:rPr lang="en-US" altLang="zh-CN" sz="4000" dirty="0">
                <a:latin typeface="Consolas" pitchFamily="49" charset="0"/>
              </a:rPr>
              <a:t>	</a:t>
            </a:r>
            <a:r>
              <a:rPr lang="en-US" altLang="zh-CN" sz="4000" dirty="0" err="1">
                <a:latin typeface="Consolas" pitchFamily="49" charset="0"/>
              </a:rPr>
              <a:t>os.close</a:t>
            </a:r>
            <a:r>
              <a:rPr lang="en-US" altLang="zh-CN" sz="4000" dirty="0">
                <a:latin typeface="Consolas" pitchFamily="49" charset="0"/>
              </a:rPr>
              <a:t>();</a:t>
            </a:r>
          </a:p>
        </p:txBody>
      </p:sp>
      <p:sp>
        <p:nvSpPr>
          <p:cNvPr id="46084" name="灯片编号占位符 3">
            <a:extLst>
              <a:ext uri="{FF2B5EF4-FFF2-40B4-BE49-F238E27FC236}">
                <a16:creationId xmlns:a16="http://schemas.microsoft.com/office/drawing/2014/main" id="{1DEE9D7C-4C60-7565-8298-41545BB7567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A63A0FB-A907-4010-B075-BB39E0347EF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64ABAEB4-93F2-C9D1-08EA-3D37478E992F}"/>
              </a:ext>
            </a:extLst>
          </p:cNvPr>
          <p:cNvSpPr txBox="1">
            <a:spLocks/>
          </p:cNvSpPr>
          <p:nvPr/>
        </p:nvSpPr>
        <p:spPr>
          <a:xfrm>
            <a:off x="214313" y="0"/>
            <a:ext cx="8215312"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11.3</a:t>
            </a:r>
            <a:r>
              <a:rPr kumimoji="0" lang="zh-CN" altLang="en-US" sz="2800" dirty="0">
                <a:solidFill>
                  <a:schemeClr val="bg1"/>
                </a:solidFill>
                <a:latin typeface="+mj-lt"/>
                <a:ea typeface="+mj-ea"/>
                <a:cs typeface="+mj-cs"/>
              </a:rPr>
              <a:t> 输入流 </a:t>
            </a:r>
            <a:r>
              <a:rPr kumimoji="0" lang="en-US" altLang="zh-CN" sz="2800" dirty="0">
                <a:solidFill>
                  <a:schemeClr val="bg1"/>
                </a:solidFill>
                <a:latin typeface="+mj-lt"/>
                <a:ea typeface="+mj-ea"/>
                <a:cs typeface="+mj-cs"/>
              </a:rPr>
              <a:t>—— 11.3.4 </a:t>
            </a:r>
            <a:r>
              <a:rPr kumimoji="0" lang="zh-CN" altLang="en-US" sz="2800" dirty="0">
                <a:solidFill>
                  <a:schemeClr val="bg1"/>
                </a:solidFill>
                <a:latin typeface="+mj-lt"/>
                <a:ea typeface="+mj-ea"/>
                <a:cs typeface="+mj-cs"/>
              </a:rPr>
              <a:t>输入流相关函数</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F2ED1DF0-4C93-DB85-EE02-65BB149A7CC6}"/>
              </a:ext>
            </a:extLst>
          </p:cNvPr>
          <p:cNvSpPr>
            <a:spLocks noGrp="1"/>
          </p:cNvSpPr>
          <p:nvPr>
            <p:ph type="title"/>
          </p:nvPr>
        </p:nvSpPr>
        <p:spPr/>
        <p:txBody>
          <a:bodyPr/>
          <a:lstStyle/>
          <a:p>
            <a:pPr eaLnBrk="1" hangingPunct="1"/>
            <a:r>
              <a:rPr lang="en-US" altLang="zh-CN"/>
              <a:t>11.1 I/O</a:t>
            </a:r>
            <a:r>
              <a:rPr lang="zh-CN" altLang="en-US"/>
              <a:t>流的概念及流类库结构</a:t>
            </a:r>
          </a:p>
        </p:txBody>
      </p:sp>
      <p:sp>
        <p:nvSpPr>
          <p:cNvPr id="3" name="内容占位符 2">
            <a:extLst>
              <a:ext uri="{FF2B5EF4-FFF2-40B4-BE49-F238E27FC236}">
                <a16:creationId xmlns:a16="http://schemas.microsoft.com/office/drawing/2014/main" id="{2A92610F-E7FF-9E62-5A03-9661828054AD}"/>
              </a:ext>
            </a:extLst>
          </p:cNvPr>
          <p:cNvSpPr>
            <a:spLocks noGrp="1"/>
          </p:cNvSpPr>
          <p:nvPr>
            <p:ph idx="1"/>
          </p:nvPr>
        </p:nvSpPr>
        <p:spPr/>
        <p:txBody>
          <a:bodyPr>
            <a:normAutofit/>
          </a:bodyPr>
          <a:lstStyle/>
          <a:p>
            <a:pPr marL="400050" indent="-256032" eaLnBrk="1" fontAlgn="auto" hangingPunct="1">
              <a:lnSpc>
                <a:spcPct val="110000"/>
              </a:lnSpc>
              <a:spcAft>
                <a:spcPts val="0"/>
              </a:spcAft>
              <a:buClr>
                <a:schemeClr val="accent3"/>
              </a:buClr>
              <a:buFont typeface="Georgia"/>
              <a:buChar char="•"/>
              <a:defRPr/>
            </a:pPr>
            <a:r>
              <a:rPr lang="zh-CN" altLang="en-US" dirty="0"/>
              <a:t>当程序与外界环境进行</a:t>
            </a:r>
            <a:r>
              <a:rPr lang="zh-CN" altLang="en-US" u="sng" dirty="0"/>
              <a:t>信息交换</a:t>
            </a:r>
            <a:r>
              <a:rPr lang="zh-CN" altLang="en-US" dirty="0"/>
              <a:t>时，存在着</a:t>
            </a:r>
            <a:r>
              <a:rPr lang="zh-CN" altLang="en-US" u="sng" dirty="0"/>
              <a:t>两个对象</a:t>
            </a:r>
            <a:r>
              <a:rPr lang="zh-CN" altLang="en-US" dirty="0"/>
              <a:t>，一个是</a:t>
            </a:r>
            <a:r>
              <a:rPr lang="zh-CN" altLang="en-US" dirty="0">
                <a:solidFill>
                  <a:srgbClr val="C00000"/>
                </a:solidFill>
              </a:rPr>
              <a:t>程序中的对象</a:t>
            </a:r>
            <a:r>
              <a:rPr lang="zh-CN" altLang="en-US" dirty="0"/>
              <a:t>，另一个是</a:t>
            </a:r>
            <a:r>
              <a:rPr lang="zh-CN" altLang="en-US" dirty="0">
                <a:solidFill>
                  <a:srgbClr val="C00000"/>
                </a:solidFill>
              </a:rPr>
              <a:t>文件对象</a:t>
            </a:r>
            <a:r>
              <a:rPr lang="zh-CN" altLang="en-US" dirty="0"/>
              <a:t>。</a:t>
            </a:r>
          </a:p>
          <a:p>
            <a:pPr marL="400050" indent="-256032" eaLnBrk="1" fontAlgn="auto" hangingPunct="1">
              <a:lnSpc>
                <a:spcPct val="110000"/>
              </a:lnSpc>
              <a:spcAft>
                <a:spcPts val="0"/>
              </a:spcAft>
              <a:buClr>
                <a:schemeClr val="accent3"/>
              </a:buClr>
              <a:buFont typeface="Georgia"/>
              <a:buChar char="•"/>
              <a:defRPr/>
            </a:pPr>
            <a:r>
              <a:rPr lang="zh-CN" altLang="en-US" b="1" dirty="0">
                <a:solidFill>
                  <a:srgbClr val="0000FF"/>
                </a:solidFill>
              </a:rPr>
              <a:t>流是一种抽象</a:t>
            </a:r>
            <a:r>
              <a:rPr lang="zh-CN" altLang="en-US" dirty="0"/>
              <a:t>，它负责在数据的</a:t>
            </a:r>
            <a:r>
              <a:rPr lang="zh-CN" altLang="en-US" dirty="0">
                <a:solidFill>
                  <a:srgbClr val="C00000"/>
                </a:solidFill>
              </a:rPr>
              <a:t>生产者</a:t>
            </a:r>
            <a:r>
              <a:rPr lang="zh-CN" altLang="en-US" dirty="0"/>
              <a:t>和数据的</a:t>
            </a:r>
            <a:r>
              <a:rPr lang="zh-CN" altLang="en-US" dirty="0">
                <a:solidFill>
                  <a:srgbClr val="C00000"/>
                </a:solidFill>
              </a:rPr>
              <a:t>消费者</a:t>
            </a:r>
            <a:r>
              <a:rPr lang="zh-CN" altLang="en-US" dirty="0"/>
              <a:t>之间建立联系，并管理数据的流动。</a:t>
            </a:r>
          </a:p>
          <a:p>
            <a:pPr marL="400050" indent="-256032" eaLnBrk="1" fontAlgn="auto" hangingPunct="1">
              <a:lnSpc>
                <a:spcPct val="110000"/>
              </a:lnSpc>
              <a:spcAft>
                <a:spcPts val="0"/>
              </a:spcAft>
              <a:buClr>
                <a:schemeClr val="accent3"/>
              </a:buClr>
              <a:buFont typeface="Georgia"/>
              <a:buChar char="•"/>
              <a:defRPr/>
            </a:pPr>
            <a:r>
              <a:rPr lang="zh-CN" altLang="en-US" dirty="0"/>
              <a:t>程序建立一个</a:t>
            </a:r>
            <a:r>
              <a:rPr lang="zh-CN" altLang="en-US" dirty="0">
                <a:solidFill>
                  <a:srgbClr val="C00000"/>
                </a:solidFill>
              </a:rPr>
              <a:t>流对象</a:t>
            </a:r>
            <a:r>
              <a:rPr lang="zh-CN" altLang="en-US" dirty="0"/>
              <a:t>，并指定这个流对象与某个文件对象建立连接，程序操作流对象，流对象通过文件系统对所连接的文件对象产生作用。</a:t>
            </a:r>
          </a:p>
          <a:p>
            <a:pPr marL="400050" indent="-256032" eaLnBrk="1" fontAlgn="auto" hangingPunct="1">
              <a:lnSpc>
                <a:spcPct val="110000"/>
              </a:lnSpc>
              <a:spcAft>
                <a:spcPts val="0"/>
              </a:spcAft>
              <a:buClr>
                <a:schemeClr val="accent3"/>
              </a:buClr>
              <a:buFont typeface="Georgia"/>
              <a:buChar char="•"/>
              <a:defRPr/>
            </a:pPr>
            <a:r>
              <a:rPr lang="zh-CN" altLang="en-US" u="sng" dirty="0"/>
              <a:t>读操作</a:t>
            </a:r>
            <a:r>
              <a:rPr lang="zh-CN" altLang="en-US" dirty="0"/>
              <a:t>在流数据抽象中被称为（从流中）</a:t>
            </a:r>
            <a:r>
              <a:rPr lang="zh-CN" altLang="en-US" dirty="0">
                <a:solidFill>
                  <a:srgbClr val="C00000"/>
                </a:solidFill>
              </a:rPr>
              <a:t>提取</a:t>
            </a:r>
            <a:r>
              <a:rPr lang="zh-CN" altLang="en-US" dirty="0"/>
              <a:t>，</a:t>
            </a:r>
            <a:r>
              <a:rPr lang="zh-CN" altLang="en-US" u="sng" dirty="0"/>
              <a:t>写操作</a:t>
            </a:r>
            <a:r>
              <a:rPr lang="zh-CN" altLang="en-US" dirty="0"/>
              <a:t>被称为（向流中）</a:t>
            </a:r>
            <a:r>
              <a:rPr lang="zh-CN" altLang="en-US" dirty="0">
                <a:solidFill>
                  <a:srgbClr val="C00000"/>
                </a:solidFill>
              </a:rPr>
              <a:t>插入</a:t>
            </a:r>
            <a:r>
              <a:rPr lang="zh-CN" altLang="en-US" dirty="0"/>
              <a:t>。</a:t>
            </a:r>
          </a:p>
          <a:p>
            <a:pPr marL="365760" indent="-256032" eaLnBrk="1" fontAlgn="auto" hangingPunct="1">
              <a:spcAft>
                <a:spcPts val="0"/>
              </a:spcAft>
              <a:buClr>
                <a:schemeClr val="accent3"/>
              </a:buClr>
              <a:buFont typeface="Georgia"/>
              <a:buChar char="•"/>
              <a:defRPr/>
            </a:pPr>
            <a:endParaRPr lang="zh-CN" altLang="en-US" dirty="0"/>
          </a:p>
        </p:txBody>
      </p:sp>
      <p:sp>
        <p:nvSpPr>
          <p:cNvPr id="18436" name="灯片编号占位符 3">
            <a:extLst>
              <a:ext uri="{FF2B5EF4-FFF2-40B4-BE49-F238E27FC236}">
                <a16:creationId xmlns:a16="http://schemas.microsoft.com/office/drawing/2014/main" id="{DDFDB0C2-7093-0F69-D1F7-8401120FDF3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9F669BF-2709-46C4-9831-0FB385C7E1D9}"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5EDB7A24-4D1E-76AF-855A-2C1CAE11DB8B}"/>
              </a:ext>
            </a:extLst>
          </p:cNvPr>
          <p:cNvSpPr>
            <a:spLocks noGrp="1"/>
          </p:cNvSpPr>
          <p:nvPr>
            <p:ph type="title"/>
          </p:nvPr>
        </p:nvSpPr>
        <p:spPr/>
        <p:txBody>
          <a:bodyPr/>
          <a:lstStyle/>
          <a:p>
            <a:pPr eaLnBrk="1" hangingPunct="1"/>
            <a:r>
              <a:rPr lang="zh-CN" altLang="en-US"/>
              <a:t>例</a:t>
            </a:r>
            <a:r>
              <a:rPr lang="en-US" altLang="zh-CN"/>
              <a:t>11-9</a:t>
            </a:r>
            <a:r>
              <a:rPr lang="zh-CN" altLang="en-US"/>
              <a:t>（续）</a:t>
            </a:r>
          </a:p>
        </p:txBody>
      </p:sp>
      <p:sp>
        <p:nvSpPr>
          <p:cNvPr id="3" name="内容占位符 2">
            <a:extLst>
              <a:ext uri="{FF2B5EF4-FFF2-40B4-BE49-F238E27FC236}">
                <a16:creationId xmlns:a16="http://schemas.microsoft.com/office/drawing/2014/main" id="{A9F0F61B-2D37-BB2F-E551-D73283A26762}"/>
              </a:ext>
            </a:extLst>
          </p:cNvPr>
          <p:cNvSpPr>
            <a:spLocks noGrp="1"/>
          </p:cNvSpPr>
          <p:nvPr>
            <p:ph idx="1"/>
          </p:nvPr>
        </p:nvSpPr>
        <p:spPr>
          <a:xfrm>
            <a:off x="323850" y="1785938"/>
            <a:ext cx="8640763" cy="4787900"/>
          </a:xfrm>
          <a:noFill/>
        </p:spPr>
        <p:txBody>
          <a:bodyPr>
            <a:normAutofit/>
          </a:bodyPr>
          <a:lstStyle/>
          <a:p>
            <a:pPr marL="365760" indent="-256032" eaLnBrk="1" fontAlgn="auto" hangingPunct="1">
              <a:spcAft>
                <a:spcPts val="0"/>
              </a:spcAft>
              <a:buClr>
                <a:schemeClr val="accent3"/>
              </a:buClr>
              <a:buFont typeface="Georgia"/>
              <a:buNone/>
              <a:defRPr/>
            </a:pPr>
            <a:r>
              <a:rPr lang="en-US" altLang="zh-CN" sz="2000" dirty="0">
                <a:latin typeface="Consolas" pitchFamily="49" charset="0"/>
              </a:rPr>
              <a:t>	</a:t>
            </a:r>
            <a:r>
              <a:rPr lang="en-US" altLang="zh-CN" sz="2000" dirty="0" err="1">
                <a:solidFill>
                  <a:srgbClr val="C00000"/>
                </a:solidFill>
                <a:latin typeface="Consolas" pitchFamily="49" charset="0"/>
              </a:rPr>
              <a:t>ifstream</a:t>
            </a:r>
            <a:r>
              <a:rPr lang="en-US" altLang="zh-CN" sz="2000" dirty="0">
                <a:solidFill>
                  <a:srgbClr val="C00000"/>
                </a:solidFill>
                <a:latin typeface="Consolas" pitchFamily="49" charset="0"/>
              </a:rPr>
              <a:t> is("payroll", </a:t>
            </a:r>
            <a:r>
              <a:rPr lang="en-US" altLang="zh-CN" sz="2000" dirty="0" err="1">
                <a:solidFill>
                  <a:srgbClr val="C00000"/>
                </a:solidFill>
                <a:latin typeface="Consolas" pitchFamily="49" charset="0"/>
              </a:rPr>
              <a:t>ios_base</a:t>
            </a:r>
            <a:r>
              <a:rPr lang="en-US" altLang="zh-CN" sz="2000" dirty="0">
                <a:solidFill>
                  <a:srgbClr val="C00000"/>
                </a:solidFill>
                <a:latin typeface="Consolas" pitchFamily="49" charset="0"/>
              </a:rPr>
              <a:t>::in | </a:t>
            </a:r>
            <a:r>
              <a:rPr lang="en-US" altLang="zh-CN" sz="2000" dirty="0" err="1">
                <a:solidFill>
                  <a:srgbClr val="C00000"/>
                </a:solidFill>
                <a:latin typeface="Consolas" pitchFamily="49" charset="0"/>
              </a:rPr>
              <a:t>ios_base</a:t>
            </a:r>
            <a:r>
              <a:rPr lang="en-US" altLang="zh-CN" sz="2000" dirty="0">
                <a:solidFill>
                  <a:srgbClr val="C00000"/>
                </a:solidFill>
                <a:latin typeface="Consolas" pitchFamily="49" charset="0"/>
              </a:rPr>
              <a:t>::binary</a:t>
            </a:r>
            <a:r>
              <a:rPr lang="en-US" altLang="zh-CN" sz="2000" dirty="0">
                <a:latin typeface="Consolas" pitchFamily="49" charset="0"/>
              </a:rPr>
              <a:t>);</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	if (is) {</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		</a:t>
            </a:r>
            <a:r>
              <a:rPr lang="en-US" altLang="zh-CN" sz="2000" dirty="0" err="1">
                <a:latin typeface="Consolas" pitchFamily="49" charset="0"/>
              </a:rPr>
              <a:t>SalaryInfo</a:t>
            </a:r>
            <a:r>
              <a:rPr lang="en-US" altLang="zh-CN" sz="2000" dirty="0">
                <a:latin typeface="Consolas" pitchFamily="49" charset="0"/>
              </a:rPr>
              <a:t> employee2;</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		</a:t>
            </a:r>
            <a:r>
              <a:rPr lang="en-US" altLang="zh-CN" sz="2000" dirty="0" err="1">
                <a:solidFill>
                  <a:srgbClr val="C00000"/>
                </a:solidFill>
                <a:latin typeface="Consolas" pitchFamily="49" charset="0"/>
              </a:rPr>
              <a:t>is.read</a:t>
            </a:r>
            <a:r>
              <a:rPr lang="en-US" altLang="zh-CN" sz="2000" dirty="0">
                <a:latin typeface="Consolas" pitchFamily="49" charset="0"/>
              </a:rPr>
              <a:t>(</a:t>
            </a:r>
            <a:r>
              <a:rPr lang="en-US" altLang="zh-CN" sz="2000" dirty="0" err="1">
                <a:latin typeface="Consolas" pitchFamily="49" charset="0"/>
              </a:rPr>
              <a:t>reinterpret_cast</a:t>
            </a:r>
            <a:r>
              <a:rPr lang="en-US" altLang="zh-CN" sz="2000" dirty="0">
                <a:latin typeface="Consolas" pitchFamily="49" charset="0"/>
              </a:rPr>
              <a:t>&lt;char *&gt;(&amp;employee2), </a:t>
            </a:r>
            <a:r>
              <a:rPr lang="en-US" altLang="zh-CN" sz="2000" dirty="0" err="1">
                <a:latin typeface="Consolas" pitchFamily="49" charset="0"/>
              </a:rPr>
              <a:t>sizeof</a:t>
            </a:r>
            <a:r>
              <a:rPr lang="en-US" altLang="zh-CN" sz="2000" dirty="0">
                <a:latin typeface="Consolas" pitchFamily="49" charset="0"/>
              </a:rPr>
              <a:t>(employee2));</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		</a:t>
            </a:r>
            <a:r>
              <a:rPr lang="en-US" altLang="zh-CN" sz="2000" dirty="0" err="1">
                <a:latin typeface="Consolas" pitchFamily="49" charset="0"/>
              </a:rPr>
              <a:t>cout</a:t>
            </a:r>
            <a:r>
              <a:rPr lang="en-US" altLang="zh-CN" sz="2000" dirty="0">
                <a:latin typeface="Consolas" pitchFamily="49" charset="0"/>
              </a:rPr>
              <a:t> &lt;&lt; employee2.id &lt;&lt; " " &lt;&lt; employee2.salary &lt;&lt; </a:t>
            </a:r>
            <a:r>
              <a:rPr lang="en-US" altLang="zh-CN" sz="2000" dirty="0" err="1">
                <a:latin typeface="Consolas" pitchFamily="49" charset="0"/>
              </a:rPr>
              <a:t>endl</a:t>
            </a:r>
            <a:r>
              <a:rPr lang="en-US" altLang="zh-CN" sz="2000" dirty="0">
                <a:latin typeface="Consolas" pitchFamily="49" charset="0"/>
              </a:rPr>
              <a:t>;</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	} else {</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		</a:t>
            </a:r>
            <a:r>
              <a:rPr lang="en-US" altLang="zh-CN" sz="2000" dirty="0" err="1">
                <a:latin typeface="Consolas" pitchFamily="49" charset="0"/>
              </a:rPr>
              <a:t>cout</a:t>
            </a:r>
            <a:r>
              <a:rPr lang="en-US" altLang="zh-CN" sz="2000" dirty="0">
                <a:latin typeface="Consolas" pitchFamily="49" charset="0"/>
              </a:rPr>
              <a:t> &lt;&lt; "ERROR: Cannot open file 'payroll'." &lt;&lt; </a:t>
            </a:r>
            <a:r>
              <a:rPr lang="en-US" altLang="zh-CN" sz="2000" dirty="0" err="1">
                <a:latin typeface="Consolas" pitchFamily="49" charset="0"/>
              </a:rPr>
              <a:t>endl</a:t>
            </a:r>
            <a:r>
              <a:rPr lang="en-US" altLang="zh-CN" sz="2000" dirty="0">
                <a:latin typeface="Consolas" pitchFamily="49" charset="0"/>
              </a:rPr>
              <a:t>;</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	}</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	</a:t>
            </a:r>
            <a:r>
              <a:rPr lang="en-US" altLang="zh-CN" sz="2000" dirty="0" err="1">
                <a:latin typeface="Consolas" pitchFamily="49" charset="0"/>
              </a:rPr>
              <a:t>is.close</a:t>
            </a:r>
            <a:r>
              <a:rPr lang="en-US" altLang="zh-CN" sz="2000" dirty="0">
                <a:latin typeface="Consolas" pitchFamily="49" charset="0"/>
              </a:rPr>
              <a:t>();</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	return 0;</a:t>
            </a:r>
          </a:p>
          <a:p>
            <a:pPr marL="365760" indent="-256032" eaLnBrk="1" fontAlgn="auto" hangingPunct="1">
              <a:spcAft>
                <a:spcPts val="0"/>
              </a:spcAft>
              <a:buClr>
                <a:schemeClr val="accent3"/>
              </a:buClr>
              <a:buFont typeface="Georgia"/>
              <a:buNone/>
              <a:defRPr/>
            </a:pPr>
            <a:r>
              <a:rPr lang="en-US" altLang="zh-CN" sz="2000" dirty="0">
                <a:latin typeface="Consolas" pitchFamily="49" charset="0"/>
              </a:rPr>
              <a:t>}</a:t>
            </a:r>
          </a:p>
        </p:txBody>
      </p:sp>
      <p:sp>
        <p:nvSpPr>
          <p:cNvPr id="47108" name="灯片编号占位符 3">
            <a:extLst>
              <a:ext uri="{FF2B5EF4-FFF2-40B4-BE49-F238E27FC236}">
                <a16:creationId xmlns:a16="http://schemas.microsoft.com/office/drawing/2014/main" id="{A36D1563-3805-52ED-117C-3D499CB41C8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3A2A3F9F-3F13-4294-B0A8-29E043D7455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F652CFA-C229-F6E8-476F-36E646055F2F}"/>
              </a:ext>
            </a:extLst>
          </p:cNvPr>
          <p:cNvSpPr txBox="1">
            <a:spLocks/>
          </p:cNvSpPr>
          <p:nvPr/>
        </p:nvSpPr>
        <p:spPr>
          <a:xfrm>
            <a:off x="214313" y="0"/>
            <a:ext cx="8215312"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11.3</a:t>
            </a:r>
            <a:r>
              <a:rPr kumimoji="0" lang="zh-CN" altLang="en-US" sz="2800" dirty="0">
                <a:solidFill>
                  <a:schemeClr val="bg1"/>
                </a:solidFill>
                <a:latin typeface="+mj-lt"/>
                <a:ea typeface="+mj-ea"/>
                <a:cs typeface="+mj-cs"/>
              </a:rPr>
              <a:t> 输入流 </a:t>
            </a:r>
            <a:r>
              <a:rPr kumimoji="0" lang="en-US" altLang="zh-CN" sz="2800" dirty="0">
                <a:solidFill>
                  <a:schemeClr val="bg1"/>
                </a:solidFill>
                <a:latin typeface="+mj-lt"/>
                <a:ea typeface="+mj-ea"/>
                <a:cs typeface="+mj-cs"/>
              </a:rPr>
              <a:t>—— 11.3.4 </a:t>
            </a:r>
            <a:r>
              <a:rPr kumimoji="0" lang="zh-CN" altLang="en-US" sz="2800" dirty="0">
                <a:solidFill>
                  <a:schemeClr val="bg1"/>
                </a:solidFill>
                <a:latin typeface="+mj-lt"/>
                <a:ea typeface="+mj-ea"/>
                <a:cs typeface="+mj-cs"/>
              </a:rPr>
              <a:t>输入流相关函数</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DA44C3-163B-8EF7-2D79-F0623C949CDE}"/>
              </a:ext>
            </a:extLst>
          </p:cNvPr>
          <p:cNvSpPr>
            <a:spLocks noGrp="1"/>
          </p:cNvSpPr>
          <p:nvPr>
            <p:ph type="title"/>
          </p:nvPr>
        </p:nvSpPr>
        <p:spPr/>
        <p:txBody>
          <a:bodyPr>
            <a:normAutofit/>
          </a:bodyPr>
          <a:lstStyle/>
          <a:p>
            <a:pPr eaLnBrk="1" fontAlgn="auto" hangingPunct="1">
              <a:spcAft>
                <a:spcPts val="0"/>
              </a:spcAft>
              <a:defRPr/>
            </a:pPr>
            <a:r>
              <a:rPr lang="zh-CN" altLang="en-US" dirty="0">
                <a:latin typeface="+mj-ea"/>
              </a:rPr>
              <a:t>例</a:t>
            </a:r>
            <a:r>
              <a:rPr lang="en-US" dirty="0">
                <a:latin typeface="+mj-ea"/>
              </a:rPr>
              <a:t>11-10</a:t>
            </a:r>
            <a:r>
              <a:rPr lang="zh-CN" altLang="en-US" dirty="0">
                <a:latin typeface="+mj-ea"/>
              </a:rPr>
              <a:t>用</a:t>
            </a:r>
            <a:r>
              <a:rPr lang="en-US" b="1" dirty="0" err="1">
                <a:latin typeface="+mj-ea"/>
              </a:rPr>
              <a:t>seekg</a:t>
            </a:r>
            <a:r>
              <a:rPr lang="zh-CN" altLang="en-US" dirty="0">
                <a:latin typeface="+mj-ea"/>
              </a:rPr>
              <a:t>函数设置位置指针</a:t>
            </a:r>
          </a:p>
        </p:txBody>
      </p:sp>
      <p:sp>
        <p:nvSpPr>
          <p:cNvPr id="3" name="内容占位符 2">
            <a:extLst>
              <a:ext uri="{FF2B5EF4-FFF2-40B4-BE49-F238E27FC236}">
                <a16:creationId xmlns:a16="http://schemas.microsoft.com/office/drawing/2014/main" id="{4E96F3DD-0901-2C31-EF9A-F3D1C6C597BC}"/>
              </a:ext>
            </a:extLst>
          </p:cNvPr>
          <p:cNvSpPr>
            <a:spLocks noGrp="1"/>
          </p:cNvSpPr>
          <p:nvPr>
            <p:ph idx="1"/>
          </p:nvPr>
        </p:nvSpPr>
        <p:spPr>
          <a:xfrm>
            <a:off x="457200" y="1571625"/>
            <a:ext cx="8229600" cy="5002213"/>
          </a:xfrm>
          <a:noFill/>
        </p:spPr>
        <p:txBody>
          <a:bodyPr>
            <a:normAutofit fontScale="62500" lnSpcReduction="20000"/>
          </a:bodyPr>
          <a:lstStyle/>
          <a:p>
            <a:pPr marL="365760" indent="-256032" eaLnBrk="1" fontAlgn="auto" hangingPunct="1">
              <a:spcAft>
                <a:spcPts val="0"/>
              </a:spcAft>
              <a:buClr>
                <a:schemeClr val="accent3"/>
              </a:buClr>
              <a:buFont typeface="Georgia"/>
              <a:buNone/>
              <a:defRPr/>
            </a:pPr>
            <a:r>
              <a:rPr lang="en-US" altLang="zh-CN" dirty="0">
                <a:latin typeface="Consolas" pitchFamily="49" charset="0"/>
              </a:rPr>
              <a:t>//11_10.cpp, </a:t>
            </a:r>
            <a:r>
              <a:rPr lang="zh-CN" altLang="en-US" dirty="0">
                <a:latin typeface="Consolas" pitchFamily="49" charset="0"/>
              </a:rPr>
              <a:t>头部分省略</a:t>
            </a:r>
            <a:endParaRPr lang="en-US" altLang="zh-CN" dirty="0">
              <a:latin typeface="Consolas" pitchFamily="49" charset="0"/>
            </a:endParaRPr>
          </a:p>
          <a:p>
            <a:pPr marL="365760" indent="-256032" eaLnBrk="1" fontAlgn="auto" hangingPunct="1">
              <a:spcAft>
                <a:spcPts val="0"/>
              </a:spcAft>
              <a:buClr>
                <a:schemeClr val="accent3"/>
              </a:buClr>
              <a:buFont typeface="Georgia"/>
              <a:buNone/>
              <a:defRPr/>
            </a:pPr>
            <a:r>
              <a:rPr lang="en-US" altLang="zh-CN" dirty="0">
                <a:latin typeface="Consolas" pitchFamily="49" charset="0"/>
              </a:rPr>
              <a:t>int main() {</a:t>
            </a:r>
          </a:p>
          <a:p>
            <a:pPr marL="365760" indent="-256032" eaLnBrk="1" fontAlgn="auto" hangingPunct="1">
              <a:spcAft>
                <a:spcPts val="0"/>
              </a:spcAft>
              <a:buClr>
                <a:schemeClr val="accent3"/>
              </a:buClr>
              <a:buFont typeface="Georgia"/>
              <a:buNone/>
              <a:defRPr/>
            </a:pPr>
            <a:r>
              <a:rPr lang="en-US" altLang="zh-CN" dirty="0">
                <a:latin typeface="Consolas" pitchFamily="49" charset="0"/>
              </a:rPr>
              <a:t>	int values[] = { 3, 7, 0, 5, 4 };</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solidFill>
                  <a:srgbClr val="C00000"/>
                </a:solidFill>
                <a:latin typeface="Consolas" pitchFamily="49" charset="0"/>
              </a:rPr>
              <a:t>ofstream</a:t>
            </a:r>
            <a:r>
              <a:rPr lang="en-US" altLang="zh-CN" dirty="0">
                <a:solidFill>
                  <a:srgbClr val="C00000"/>
                </a:solidFill>
                <a:latin typeface="Consolas" pitchFamily="49" charset="0"/>
              </a:rPr>
              <a:t> </a:t>
            </a:r>
            <a:r>
              <a:rPr lang="en-US" altLang="zh-CN" dirty="0" err="1">
                <a:solidFill>
                  <a:srgbClr val="C00000"/>
                </a:solidFill>
                <a:latin typeface="Consolas" pitchFamily="49" charset="0"/>
              </a:rPr>
              <a:t>os</a:t>
            </a:r>
            <a:r>
              <a:rPr lang="en-US" altLang="zh-CN" dirty="0">
                <a:solidFill>
                  <a:srgbClr val="C00000"/>
                </a:solidFill>
                <a:latin typeface="Consolas" pitchFamily="49" charset="0"/>
              </a:rPr>
              <a:t>("integers", </a:t>
            </a:r>
            <a:r>
              <a:rPr lang="en-US" altLang="zh-CN" dirty="0" err="1">
                <a:solidFill>
                  <a:srgbClr val="C00000"/>
                </a:solidFill>
                <a:latin typeface="Consolas" pitchFamily="49" charset="0"/>
              </a:rPr>
              <a:t>ios_base</a:t>
            </a:r>
            <a:r>
              <a:rPr lang="en-US" altLang="zh-CN" dirty="0">
                <a:solidFill>
                  <a:srgbClr val="C00000"/>
                </a:solidFill>
                <a:latin typeface="Consolas" pitchFamily="49" charset="0"/>
              </a:rPr>
              <a:t>::out | </a:t>
            </a:r>
            <a:r>
              <a:rPr lang="en-US" altLang="zh-CN" dirty="0" err="1">
                <a:solidFill>
                  <a:srgbClr val="C00000"/>
                </a:solidFill>
                <a:latin typeface="Consolas" pitchFamily="49" charset="0"/>
              </a:rPr>
              <a:t>ios_base</a:t>
            </a:r>
            <a:r>
              <a:rPr lang="en-US" altLang="zh-CN" dirty="0">
                <a:solidFill>
                  <a:srgbClr val="C00000"/>
                </a:solidFill>
                <a:latin typeface="Consolas" pitchFamily="49" charset="0"/>
              </a:rPr>
              <a:t>::binary</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solidFill>
                  <a:srgbClr val="C00000"/>
                </a:solidFill>
                <a:latin typeface="Consolas" pitchFamily="49" charset="0"/>
              </a:rPr>
              <a:t>os.write</a:t>
            </a:r>
            <a:r>
              <a:rPr lang="en-US" altLang="zh-CN" dirty="0">
                <a:latin typeface="Consolas" pitchFamily="49" charset="0"/>
              </a:rPr>
              <a:t>(</a:t>
            </a:r>
            <a:r>
              <a:rPr lang="en-US" altLang="zh-CN" dirty="0" err="1">
                <a:latin typeface="Consolas" pitchFamily="49" charset="0"/>
              </a:rPr>
              <a:t>reinterpret_cast</a:t>
            </a:r>
            <a:r>
              <a:rPr lang="en-US" altLang="zh-CN" dirty="0">
                <a:latin typeface="Consolas" pitchFamily="49" charset="0"/>
              </a:rPr>
              <a:t>&lt;char *&gt;(values), </a:t>
            </a:r>
            <a:r>
              <a:rPr lang="en-US" altLang="zh-CN" dirty="0" err="1">
                <a:latin typeface="Consolas" pitchFamily="49" charset="0"/>
              </a:rPr>
              <a:t>sizeof</a:t>
            </a:r>
            <a:r>
              <a:rPr lang="en-US" altLang="zh-CN" dirty="0">
                <a:latin typeface="Consolas" pitchFamily="49" charset="0"/>
              </a:rPr>
              <a:t>(values));</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latin typeface="Consolas" pitchFamily="49" charset="0"/>
              </a:rPr>
              <a:t>os.close</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solidFill>
                  <a:srgbClr val="C00000"/>
                </a:solidFill>
                <a:latin typeface="Consolas" pitchFamily="49" charset="0"/>
              </a:rPr>
              <a:t>ifstream</a:t>
            </a:r>
            <a:r>
              <a:rPr lang="en-US" altLang="zh-CN" dirty="0">
                <a:solidFill>
                  <a:srgbClr val="C00000"/>
                </a:solidFill>
                <a:latin typeface="Consolas" pitchFamily="49" charset="0"/>
              </a:rPr>
              <a:t> is("integers", </a:t>
            </a:r>
            <a:r>
              <a:rPr lang="en-US" altLang="zh-CN" dirty="0" err="1">
                <a:solidFill>
                  <a:srgbClr val="C00000"/>
                </a:solidFill>
                <a:latin typeface="Consolas" pitchFamily="49" charset="0"/>
              </a:rPr>
              <a:t>ios_base</a:t>
            </a:r>
            <a:r>
              <a:rPr lang="en-US" altLang="zh-CN" dirty="0">
                <a:solidFill>
                  <a:srgbClr val="C00000"/>
                </a:solidFill>
                <a:latin typeface="Consolas" pitchFamily="49" charset="0"/>
              </a:rPr>
              <a:t>::in | </a:t>
            </a:r>
            <a:r>
              <a:rPr lang="en-US" altLang="zh-CN" dirty="0" err="1">
                <a:solidFill>
                  <a:srgbClr val="C00000"/>
                </a:solidFill>
                <a:latin typeface="Consolas" pitchFamily="49" charset="0"/>
              </a:rPr>
              <a:t>ios_base</a:t>
            </a:r>
            <a:r>
              <a:rPr lang="en-US" altLang="zh-CN" dirty="0">
                <a:solidFill>
                  <a:srgbClr val="C00000"/>
                </a:solidFill>
                <a:latin typeface="Consolas" pitchFamily="49" charset="0"/>
              </a:rPr>
              <a:t>::binary</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if (is) {</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solidFill>
                  <a:srgbClr val="C00000"/>
                </a:solidFill>
                <a:latin typeface="Consolas" pitchFamily="49" charset="0"/>
              </a:rPr>
              <a:t>is.seekg</a:t>
            </a:r>
            <a:r>
              <a:rPr lang="en-US" altLang="zh-CN" dirty="0">
                <a:latin typeface="Consolas" pitchFamily="49" charset="0"/>
              </a:rPr>
              <a:t>(3 * </a:t>
            </a:r>
            <a:r>
              <a:rPr lang="en-US" altLang="zh-CN" dirty="0" err="1">
                <a:latin typeface="Consolas" pitchFamily="49" charset="0"/>
              </a:rPr>
              <a:t>sizeof</a:t>
            </a:r>
            <a:r>
              <a:rPr lang="en-US" altLang="zh-CN" dirty="0">
                <a:latin typeface="Consolas" pitchFamily="49" charset="0"/>
              </a:rPr>
              <a:t>(int));</a:t>
            </a:r>
          </a:p>
          <a:p>
            <a:pPr marL="365760" indent="-256032" eaLnBrk="1" fontAlgn="auto" hangingPunct="1">
              <a:spcAft>
                <a:spcPts val="0"/>
              </a:spcAft>
              <a:buClr>
                <a:schemeClr val="accent3"/>
              </a:buClr>
              <a:buFont typeface="Georgia"/>
              <a:buNone/>
              <a:defRPr/>
            </a:pPr>
            <a:r>
              <a:rPr lang="en-US" altLang="zh-CN" dirty="0">
                <a:latin typeface="Consolas" pitchFamily="49" charset="0"/>
              </a:rPr>
              <a:t>		int v;</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solidFill>
                  <a:srgbClr val="C00000"/>
                </a:solidFill>
                <a:latin typeface="Consolas" pitchFamily="49" charset="0"/>
              </a:rPr>
              <a:t>is.read</a:t>
            </a:r>
            <a:r>
              <a:rPr lang="en-US" altLang="zh-CN" dirty="0">
                <a:latin typeface="Consolas" pitchFamily="49" charset="0"/>
              </a:rPr>
              <a:t>(</a:t>
            </a:r>
            <a:r>
              <a:rPr lang="en-US" altLang="zh-CN" dirty="0" err="1">
                <a:latin typeface="Consolas" pitchFamily="49" charset="0"/>
              </a:rPr>
              <a:t>reinterpret_cast</a:t>
            </a:r>
            <a:r>
              <a:rPr lang="en-US" altLang="zh-CN" dirty="0">
                <a:latin typeface="Consolas" pitchFamily="49" charset="0"/>
              </a:rPr>
              <a:t>&lt;char *&gt;(&amp;v), </a:t>
            </a:r>
            <a:r>
              <a:rPr lang="en-US" altLang="zh-CN" dirty="0" err="1">
                <a:latin typeface="Consolas" pitchFamily="49" charset="0"/>
              </a:rPr>
              <a:t>sizeof</a:t>
            </a:r>
            <a:r>
              <a:rPr lang="en-US" altLang="zh-CN" dirty="0">
                <a:latin typeface="Consolas" pitchFamily="49" charset="0"/>
              </a:rPr>
              <a:t>(int));</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"The 4th integer in the file 'integers' is " &lt;&lt; v &lt;&lt; </a:t>
            </a:r>
            <a:r>
              <a:rPr lang="en-US" altLang="zh-CN" dirty="0" err="1">
                <a:latin typeface="Consolas" pitchFamily="49" charset="0"/>
              </a:rPr>
              <a:t>endl</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 else {</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"ERROR: Cannot open file 'integers'." &lt;&lt; </a:t>
            </a:r>
            <a:r>
              <a:rPr lang="en-US" altLang="zh-CN" dirty="0" err="1">
                <a:latin typeface="Consolas" pitchFamily="49" charset="0"/>
              </a:rPr>
              <a:t>endl</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a:latin typeface="Consolas" pitchFamily="49" charset="0"/>
              </a:rPr>
              <a:t>	return 0;</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endParaRPr lang="zh-CN" altLang="en-US" dirty="0">
              <a:latin typeface="Consolas" pitchFamily="49" charset="0"/>
            </a:endParaRPr>
          </a:p>
        </p:txBody>
      </p:sp>
      <p:sp>
        <p:nvSpPr>
          <p:cNvPr id="48132" name="灯片编号占位符 3">
            <a:extLst>
              <a:ext uri="{FF2B5EF4-FFF2-40B4-BE49-F238E27FC236}">
                <a16:creationId xmlns:a16="http://schemas.microsoft.com/office/drawing/2014/main" id="{5562BB3B-D58F-F28F-944E-A573CD7A8D7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DC703A91-812D-4B05-BA30-127640F5A70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D02A3A65-2340-29C8-28E8-87EAC9152AA5}"/>
              </a:ext>
            </a:extLst>
          </p:cNvPr>
          <p:cNvSpPr txBox="1">
            <a:spLocks/>
          </p:cNvSpPr>
          <p:nvPr/>
        </p:nvSpPr>
        <p:spPr>
          <a:xfrm>
            <a:off x="214313" y="0"/>
            <a:ext cx="8215312"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11.3</a:t>
            </a:r>
            <a:r>
              <a:rPr kumimoji="0" lang="zh-CN" altLang="en-US" sz="2800" dirty="0">
                <a:solidFill>
                  <a:schemeClr val="bg1"/>
                </a:solidFill>
                <a:latin typeface="+mj-lt"/>
                <a:ea typeface="+mj-ea"/>
                <a:cs typeface="+mj-cs"/>
              </a:rPr>
              <a:t> 输入流 </a:t>
            </a:r>
            <a:r>
              <a:rPr kumimoji="0" lang="en-US" altLang="zh-CN" sz="2800" dirty="0">
                <a:solidFill>
                  <a:schemeClr val="bg1"/>
                </a:solidFill>
                <a:latin typeface="+mj-lt"/>
                <a:ea typeface="+mj-ea"/>
                <a:cs typeface="+mj-cs"/>
              </a:rPr>
              <a:t>—— 11.3.4 </a:t>
            </a:r>
            <a:r>
              <a:rPr kumimoji="0" lang="zh-CN" altLang="en-US" sz="2800" dirty="0">
                <a:solidFill>
                  <a:schemeClr val="bg1"/>
                </a:solidFill>
                <a:latin typeface="+mj-lt"/>
                <a:ea typeface="+mj-ea"/>
                <a:cs typeface="+mj-cs"/>
              </a:rPr>
              <a:t>输入流相关函数</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11B10A-DF50-E1CC-B791-E4ACB0559B1E}"/>
              </a:ext>
            </a:extLst>
          </p:cNvPr>
          <p:cNvSpPr>
            <a:spLocks noGrp="1"/>
          </p:cNvSpPr>
          <p:nvPr>
            <p:ph type="title"/>
          </p:nvPr>
        </p:nvSpPr>
        <p:spPr/>
        <p:txBody>
          <a:bodyPr>
            <a:normAutofit fontScale="90000"/>
          </a:bodyPr>
          <a:lstStyle/>
          <a:p>
            <a:pPr eaLnBrk="1" fontAlgn="auto" hangingPunct="1">
              <a:spcAft>
                <a:spcPts val="0"/>
              </a:spcAft>
              <a:defRPr/>
            </a:pPr>
            <a:r>
              <a:rPr lang="zh-CN" altLang="en-US" dirty="0"/>
              <a:t>例</a:t>
            </a:r>
            <a:r>
              <a:rPr lang="en-US" altLang="zh-CN" dirty="0"/>
              <a:t>11-11</a:t>
            </a:r>
            <a:r>
              <a:rPr lang="zh-CN" altLang="en-US" dirty="0"/>
              <a:t>读一个文件并显示出其中</a:t>
            </a:r>
            <a:r>
              <a:rPr lang="en-US" dirty="0"/>
              <a:t>0</a:t>
            </a:r>
            <a:r>
              <a:rPr lang="zh-CN" altLang="en-US" dirty="0"/>
              <a:t>元素的位置</a:t>
            </a:r>
          </a:p>
        </p:txBody>
      </p:sp>
      <p:sp>
        <p:nvSpPr>
          <p:cNvPr id="44035" name="内容占位符 2">
            <a:extLst>
              <a:ext uri="{FF2B5EF4-FFF2-40B4-BE49-F238E27FC236}">
                <a16:creationId xmlns:a16="http://schemas.microsoft.com/office/drawing/2014/main" id="{48636520-AEF0-AD7E-2023-4F263292EC56}"/>
              </a:ext>
            </a:extLst>
          </p:cNvPr>
          <p:cNvSpPr>
            <a:spLocks noGrp="1"/>
          </p:cNvSpPr>
          <p:nvPr>
            <p:ph idx="1"/>
          </p:nvPr>
        </p:nvSpPr>
        <p:spPr>
          <a:noFill/>
        </p:spPr>
        <p:txBody>
          <a:bodyPr>
            <a:normAutofit/>
          </a:bodyPr>
          <a:lstStyle/>
          <a:p>
            <a:pPr marL="365760" indent="-256032" eaLnBrk="1" fontAlgn="auto" hangingPunct="1">
              <a:lnSpc>
                <a:spcPct val="80000"/>
              </a:lnSpc>
              <a:spcAft>
                <a:spcPts val="0"/>
              </a:spcAft>
              <a:buClr>
                <a:schemeClr val="accent3"/>
              </a:buClr>
              <a:buFont typeface="Georgia" panose="02040502050405020303" pitchFamily="18" charset="0"/>
              <a:buNone/>
              <a:defRPr/>
            </a:pPr>
            <a:r>
              <a:rPr lang="en-US" altLang="zh-CN" sz="1800" dirty="0">
                <a:latin typeface="Consolas" pitchFamily="49" charset="0"/>
              </a:rPr>
              <a:t>//11_11.cpp, </a:t>
            </a:r>
            <a:r>
              <a:rPr lang="zh-CN" altLang="en-US" sz="1800" dirty="0">
                <a:solidFill>
                  <a:srgbClr val="0000FF"/>
                </a:solidFill>
                <a:latin typeface="Consolas" pitchFamily="49" charset="0"/>
              </a:rPr>
              <a:t>头部分省略</a:t>
            </a:r>
            <a:endParaRPr lang="en-US" altLang="zh-CN" sz="1800" dirty="0">
              <a:solidFill>
                <a:srgbClr val="0000FF"/>
              </a:solidFill>
              <a:latin typeface="Consolas" pitchFamily="49" charset="0"/>
            </a:endParaRPr>
          </a:p>
          <a:p>
            <a:pPr marL="365760" indent="-256032" eaLnBrk="1" fontAlgn="auto" hangingPunct="1">
              <a:lnSpc>
                <a:spcPct val="80000"/>
              </a:lnSpc>
              <a:spcAft>
                <a:spcPts val="0"/>
              </a:spcAft>
              <a:buClr>
                <a:schemeClr val="accent3"/>
              </a:buClr>
              <a:buFont typeface="Georgia" panose="02040502050405020303" pitchFamily="18" charset="0"/>
              <a:buNone/>
              <a:defRPr/>
            </a:pPr>
            <a:r>
              <a:rPr lang="en-US" altLang="zh-CN" sz="1800" dirty="0">
                <a:latin typeface="Consolas" pitchFamily="49" charset="0"/>
              </a:rPr>
              <a:t>int main() {</a:t>
            </a:r>
          </a:p>
          <a:p>
            <a:pPr marL="365760" indent="-256032" eaLnBrk="1" fontAlgn="auto" hangingPunct="1">
              <a:lnSpc>
                <a:spcPct val="80000"/>
              </a:lnSpc>
              <a:spcAft>
                <a:spcPts val="0"/>
              </a:spcAft>
              <a:buClr>
                <a:schemeClr val="accent3"/>
              </a:buClr>
              <a:buFont typeface="Georgia" panose="02040502050405020303" pitchFamily="18" charset="0"/>
              <a:buNone/>
              <a:defRPr/>
            </a:pPr>
            <a:r>
              <a:rPr lang="en-US" altLang="zh-CN" sz="1800" dirty="0">
                <a:latin typeface="Consolas" pitchFamily="49" charset="0"/>
              </a:rPr>
              <a:t>	</a:t>
            </a:r>
            <a:r>
              <a:rPr lang="en-US" altLang="zh-CN" sz="1800" dirty="0">
                <a:solidFill>
                  <a:srgbClr val="C00000"/>
                </a:solidFill>
                <a:latin typeface="Consolas" pitchFamily="49" charset="0"/>
              </a:rPr>
              <a:t>ifstream file("integers", ios_base::in | ios_base::binary</a:t>
            </a:r>
            <a:r>
              <a:rPr lang="en-US" altLang="zh-CN" sz="1800" dirty="0">
                <a:latin typeface="Consolas" pitchFamily="49" charset="0"/>
              </a:rPr>
              <a:t>);</a:t>
            </a:r>
          </a:p>
          <a:p>
            <a:pPr marL="365760" indent="-256032" eaLnBrk="1" fontAlgn="auto" hangingPunct="1">
              <a:lnSpc>
                <a:spcPct val="80000"/>
              </a:lnSpc>
              <a:spcAft>
                <a:spcPts val="0"/>
              </a:spcAft>
              <a:buClr>
                <a:schemeClr val="accent3"/>
              </a:buClr>
              <a:buFont typeface="Georgia" panose="02040502050405020303" pitchFamily="18" charset="0"/>
              <a:buNone/>
              <a:defRPr/>
            </a:pPr>
            <a:r>
              <a:rPr lang="en-US" altLang="zh-CN" sz="1800" dirty="0">
                <a:latin typeface="Consolas" pitchFamily="49" charset="0"/>
              </a:rPr>
              <a:t>	if (</a:t>
            </a:r>
            <a:r>
              <a:rPr lang="en-US" altLang="zh-CN" sz="1800" dirty="0">
                <a:solidFill>
                  <a:srgbClr val="C00000"/>
                </a:solidFill>
                <a:latin typeface="Consolas" pitchFamily="49" charset="0"/>
              </a:rPr>
              <a:t>file</a:t>
            </a:r>
            <a:r>
              <a:rPr lang="en-US" altLang="zh-CN" sz="1800" dirty="0">
                <a:latin typeface="Consolas" pitchFamily="49" charset="0"/>
              </a:rPr>
              <a:t>) {</a:t>
            </a:r>
          </a:p>
          <a:p>
            <a:pPr marL="365760" indent="-256032" eaLnBrk="1" fontAlgn="auto" hangingPunct="1">
              <a:lnSpc>
                <a:spcPct val="80000"/>
              </a:lnSpc>
              <a:spcAft>
                <a:spcPts val="0"/>
              </a:spcAft>
              <a:buClr>
                <a:schemeClr val="accent3"/>
              </a:buClr>
              <a:buFont typeface="Georgia" panose="02040502050405020303" pitchFamily="18" charset="0"/>
              <a:buNone/>
              <a:defRPr/>
            </a:pPr>
            <a:r>
              <a:rPr lang="en-US" altLang="zh-CN" sz="1800" dirty="0">
                <a:latin typeface="Consolas" pitchFamily="49" charset="0"/>
              </a:rPr>
              <a:t>		while (</a:t>
            </a:r>
            <a:r>
              <a:rPr lang="en-US" altLang="zh-CN" sz="1800" dirty="0">
                <a:solidFill>
                  <a:srgbClr val="C00000"/>
                </a:solidFill>
                <a:latin typeface="Consolas" pitchFamily="49" charset="0"/>
              </a:rPr>
              <a:t>file</a:t>
            </a:r>
            <a:r>
              <a:rPr lang="en-US" altLang="zh-CN" sz="1800" dirty="0">
                <a:latin typeface="Consolas" pitchFamily="49" charset="0"/>
              </a:rPr>
              <a:t>) {//</a:t>
            </a:r>
            <a:r>
              <a:rPr lang="zh-CN" altLang="en-US" sz="1800" dirty="0">
                <a:latin typeface="Consolas" pitchFamily="49" charset="0"/>
              </a:rPr>
              <a:t>读到文件尾</a:t>
            </a:r>
            <a:r>
              <a:rPr lang="en-US" altLang="zh-CN" sz="1800" dirty="0">
                <a:latin typeface="Consolas" pitchFamily="49" charset="0"/>
              </a:rPr>
              <a:t>file</a:t>
            </a:r>
            <a:r>
              <a:rPr lang="zh-CN" altLang="en-US" sz="1800" dirty="0">
                <a:latin typeface="Consolas" pitchFamily="49" charset="0"/>
              </a:rPr>
              <a:t>为</a:t>
            </a:r>
            <a:r>
              <a:rPr lang="en-US" altLang="zh-CN" sz="1800" dirty="0">
                <a:latin typeface="Consolas" pitchFamily="49" charset="0"/>
              </a:rPr>
              <a:t>0</a:t>
            </a:r>
          </a:p>
          <a:p>
            <a:pPr marL="365760" indent="-256032" eaLnBrk="1" fontAlgn="auto" hangingPunct="1">
              <a:lnSpc>
                <a:spcPct val="80000"/>
              </a:lnSpc>
              <a:spcAft>
                <a:spcPts val="0"/>
              </a:spcAft>
              <a:buClr>
                <a:schemeClr val="accent3"/>
              </a:buClr>
              <a:buFont typeface="Georgia" panose="02040502050405020303" pitchFamily="18" charset="0"/>
              <a:buNone/>
              <a:defRPr/>
            </a:pPr>
            <a:r>
              <a:rPr lang="en-US" altLang="zh-CN" sz="1800" dirty="0">
                <a:latin typeface="Consolas" pitchFamily="49" charset="0"/>
              </a:rPr>
              <a:t>		    </a:t>
            </a:r>
            <a:r>
              <a:rPr lang="en-US" altLang="zh-CN" sz="1800" dirty="0">
                <a:solidFill>
                  <a:srgbClr val="C00000"/>
                </a:solidFill>
                <a:latin typeface="Consolas" pitchFamily="49" charset="0"/>
              </a:rPr>
              <a:t>streampos</a:t>
            </a:r>
            <a:r>
              <a:rPr lang="en-US" altLang="zh-CN" sz="1800" dirty="0">
                <a:latin typeface="Consolas" pitchFamily="49" charset="0"/>
              </a:rPr>
              <a:t> </a:t>
            </a:r>
            <a:r>
              <a:rPr lang="en-US" altLang="zh-CN" sz="1800" b="1" dirty="0">
                <a:solidFill>
                  <a:srgbClr val="7030A0"/>
                </a:solidFill>
                <a:latin typeface="Consolas" pitchFamily="49" charset="0"/>
              </a:rPr>
              <a:t>here</a:t>
            </a:r>
            <a:r>
              <a:rPr lang="en-US" altLang="zh-CN" sz="1800" dirty="0">
                <a:latin typeface="Consolas" pitchFamily="49" charset="0"/>
              </a:rPr>
              <a:t> = file.</a:t>
            </a:r>
            <a:r>
              <a:rPr lang="en-US" altLang="zh-CN" sz="1800" dirty="0">
                <a:solidFill>
                  <a:srgbClr val="FF0000"/>
                </a:solidFill>
                <a:latin typeface="Consolas" pitchFamily="49" charset="0"/>
              </a:rPr>
              <a:t>tellg</a:t>
            </a:r>
            <a:r>
              <a:rPr lang="en-US" altLang="zh-CN" sz="1800" dirty="0">
                <a:latin typeface="Consolas" pitchFamily="49" charset="0"/>
              </a:rPr>
              <a:t>();</a:t>
            </a:r>
          </a:p>
          <a:p>
            <a:pPr marL="365760" indent="-256032" eaLnBrk="1" fontAlgn="auto" hangingPunct="1">
              <a:lnSpc>
                <a:spcPct val="80000"/>
              </a:lnSpc>
              <a:spcAft>
                <a:spcPts val="0"/>
              </a:spcAft>
              <a:buClr>
                <a:schemeClr val="accent3"/>
              </a:buClr>
              <a:buFont typeface="Georgia" panose="02040502050405020303" pitchFamily="18" charset="0"/>
              <a:buNone/>
              <a:defRPr/>
            </a:pPr>
            <a:r>
              <a:rPr lang="en-US" altLang="zh-CN" sz="1800" dirty="0">
                <a:latin typeface="Consolas" pitchFamily="49" charset="0"/>
              </a:rPr>
              <a:t>		    int </a:t>
            </a:r>
            <a:r>
              <a:rPr lang="en-US" altLang="zh-CN" sz="1800" dirty="0">
                <a:solidFill>
                  <a:srgbClr val="FF0000"/>
                </a:solidFill>
                <a:latin typeface="Consolas" pitchFamily="49" charset="0"/>
              </a:rPr>
              <a:t>v</a:t>
            </a:r>
            <a:r>
              <a:rPr lang="en-US" altLang="zh-CN" sz="1800" dirty="0">
                <a:latin typeface="Consolas" pitchFamily="49" charset="0"/>
              </a:rPr>
              <a:t>;</a:t>
            </a:r>
          </a:p>
          <a:p>
            <a:pPr marL="365760" indent="-256032" eaLnBrk="1" fontAlgn="auto" hangingPunct="1">
              <a:lnSpc>
                <a:spcPct val="80000"/>
              </a:lnSpc>
              <a:spcAft>
                <a:spcPts val="0"/>
              </a:spcAft>
              <a:buClr>
                <a:schemeClr val="accent3"/>
              </a:buClr>
              <a:buFont typeface="Georgia" panose="02040502050405020303" pitchFamily="18" charset="0"/>
              <a:buNone/>
              <a:defRPr/>
            </a:pPr>
            <a:r>
              <a:rPr lang="en-US" altLang="zh-CN" sz="1800" dirty="0">
                <a:latin typeface="Consolas" pitchFamily="49" charset="0"/>
              </a:rPr>
              <a:t>		    file.</a:t>
            </a:r>
            <a:r>
              <a:rPr lang="en-US" altLang="zh-CN" sz="1800" dirty="0">
                <a:solidFill>
                  <a:srgbClr val="FF0000"/>
                </a:solidFill>
                <a:latin typeface="Consolas" pitchFamily="49" charset="0"/>
              </a:rPr>
              <a:t>read</a:t>
            </a:r>
            <a:r>
              <a:rPr lang="en-US" altLang="zh-CN" sz="1800" dirty="0">
                <a:latin typeface="Consolas" pitchFamily="49" charset="0"/>
              </a:rPr>
              <a:t>(reinterpret_cast&lt;char *&gt;(&amp;</a:t>
            </a:r>
            <a:r>
              <a:rPr lang="en-US" altLang="zh-CN" sz="1800" dirty="0">
                <a:solidFill>
                  <a:srgbClr val="FF0000"/>
                </a:solidFill>
                <a:latin typeface="Consolas" pitchFamily="49" charset="0"/>
              </a:rPr>
              <a:t>v</a:t>
            </a:r>
            <a:r>
              <a:rPr lang="en-US" altLang="zh-CN" sz="1800" dirty="0">
                <a:latin typeface="Consolas" pitchFamily="49" charset="0"/>
              </a:rPr>
              <a:t>), sizeof(int));</a:t>
            </a:r>
          </a:p>
          <a:p>
            <a:pPr marL="365760" indent="-256032" eaLnBrk="1" fontAlgn="auto" hangingPunct="1">
              <a:lnSpc>
                <a:spcPct val="80000"/>
              </a:lnSpc>
              <a:spcAft>
                <a:spcPts val="0"/>
              </a:spcAft>
              <a:buClr>
                <a:schemeClr val="accent3"/>
              </a:buClr>
              <a:buFont typeface="Georgia" panose="02040502050405020303" pitchFamily="18" charset="0"/>
              <a:buNone/>
              <a:defRPr/>
            </a:pPr>
            <a:r>
              <a:rPr lang="en-US" altLang="zh-CN" sz="1800" dirty="0">
                <a:latin typeface="Consolas" pitchFamily="49" charset="0"/>
              </a:rPr>
              <a:t>		    if (</a:t>
            </a:r>
            <a:r>
              <a:rPr lang="en-US" altLang="zh-CN" sz="1800" dirty="0">
                <a:solidFill>
                  <a:srgbClr val="C00000"/>
                </a:solidFill>
                <a:latin typeface="Consolas" pitchFamily="49" charset="0"/>
              </a:rPr>
              <a:t>file</a:t>
            </a:r>
            <a:r>
              <a:rPr lang="en-US" altLang="zh-CN" sz="1800" dirty="0">
                <a:latin typeface="Consolas" pitchFamily="49" charset="0"/>
              </a:rPr>
              <a:t> &amp;&amp; </a:t>
            </a:r>
            <a:r>
              <a:rPr lang="en-US" altLang="zh-CN" sz="1800" b="1" dirty="0">
                <a:solidFill>
                  <a:srgbClr val="FF0000"/>
                </a:solidFill>
                <a:latin typeface="Consolas" pitchFamily="49" charset="0"/>
              </a:rPr>
              <a:t>v</a:t>
            </a:r>
            <a:r>
              <a:rPr lang="en-US" altLang="zh-CN" sz="1800" b="1" dirty="0">
                <a:solidFill>
                  <a:srgbClr val="7030A0"/>
                </a:solidFill>
                <a:latin typeface="Consolas" pitchFamily="49" charset="0"/>
              </a:rPr>
              <a:t> == 0</a:t>
            </a:r>
            <a:r>
              <a:rPr lang="en-US" altLang="zh-CN" sz="1800" dirty="0">
                <a:latin typeface="Consolas" pitchFamily="49" charset="0"/>
              </a:rPr>
              <a:t>) </a:t>
            </a:r>
          </a:p>
          <a:p>
            <a:pPr marL="365760" indent="-256032" eaLnBrk="1" fontAlgn="auto" hangingPunct="1">
              <a:lnSpc>
                <a:spcPct val="80000"/>
              </a:lnSpc>
              <a:spcAft>
                <a:spcPts val="0"/>
              </a:spcAft>
              <a:buClr>
                <a:schemeClr val="accent3"/>
              </a:buClr>
              <a:buFont typeface="Georgia" panose="02040502050405020303" pitchFamily="18" charset="0"/>
              <a:buNone/>
              <a:defRPr/>
            </a:pPr>
            <a:r>
              <a:rPr lang="en-US" altLang="zh-CN" sz="1800" dirty="0">
                <a:latin typeface="Consolas" pitchFamily="49" charset="0"/>
              </a:rPr>
              <a:t>			cout &lt;&lt; "Position " &lt;&lt; </a:t>
            </a:r>
            <a:r>
              <a:rPr lang="en-US" altLang="zh-CN" sz="1800" b="1" dirty="0">
                <a:solidFill>
                  <a:srgbClr val="7030A0"/>
                </a:solidFill>
                <a:latin typeface="Consolas" pitchFamily="49" charset="0"/>
              </a:rPr>
              <a:t>here</a:t>
            </a:r>
            <a:r>
              <a:rPr lang="en-US" altLang="zh-CN" sz="1800" dirty="0">
                <a:latin typeface="Consolas" pitchFamily="49" charset="0"/>
              </a:rPr>
              <a:t> &lt;&lt; " is 0" &lt;&lt; endl;</a:t>
            </a:r>
          </a:p>
          <a:p>
            <a:pPr marL="365760" indent="-256032" eaLnBrk="1" fontAlgn="auto" hangingPunct="1">
              <a:lnSpc>
                <a:spcPct val="80000"/>
              </a:lnSpc>
              <a:spcAft>
                <a:spcPts val="0"/>
              </a:spcAft>
              <a:buClr>
                <a:schemeClr val="accent3"/>
              </a:buClr>
              <a:buFont typeface="Georgia" panose="02040502050405020303" pitchFamily="18" charset="0"/>
              <a:buNone/>
              <a:defRPr/>
            </a:pPr>
            <a:r>
              <a:rPr lang="en-US" altLang="zh-CN" sz="1800" dirty="0">
                <a:latin typeface="Consolas" pitchFamily="49" charset="0"/>
              </a:rPr>
              <a:t>		}</a:t>
            </a:r>
          </a:p>
          <a:p>
            <a:pPr marL="365760" indent="-256032" eaLnBrk="1" fontAlgn="auto" hangingPunct="1">
              <a:lnSpc>
                <a:spcPct val="80000"/>
              </a:lnSpc>
              <a:spcAft>
                <a:spcPts val="0"/>
              </a:spcAft>
              <a:buClr>
                <a:schemeClr val="accent3"/>
              </a:buClr>
              <a:buFont typeface="Georgia" panose="02040502050405020303" pitchFamily="18" charset="0"/>
              <a:buNone/>
              <a:defRPr/>
            </a:pPr>
            <a:r>
              <a:rPr lang="en-US" altLang="zh-CN" sz="1800" dirty="0">
                <a:latin typeface="Consolas" pitchFamily="49" charset="0"/>
              </a:rPr>
              <a:t>	} else {</a:t>
            </a:r>
          </a:p>
          <a:p>
            <a:pPr marL="365760" indent="-256032" eaLnBrk="1" fontAlgn="auto" hangingPunct="1">
              <a:lnSpc>
                <a:spcPct val="80000"/>
              </a:lnSpc>
              <a:spcAft>
                <a:spcPts val="0"/>
              </a:spcAft>
              <a:buClr>
                <a:schemeClr val="accent3"/>
              </a:buClr>
              <a:buFont typeface="Georgia" panose="02040502050405020303" pitchFamily="18" charset="0"/>
              <a:buNone/>
              <a:defRPr/>
            </a:pPr>
            <a:r>
              <a:rPr lang="en-US" altLang="zh-CN" sz="1800" dirty="0">
                <a:latin typeface="Consolas" pitchFamily="49" charset="0"/>
              </a:rPr>
              <a:t>		cout &lt;&lt; "ERROR: Cannot open file 'integers'." &lt;&lt; endl;</a:t>
            </a:r>
          </a:p>
          <a:p>
            <a:pPr marL="365760" indent="-256032" eaLnBrk="1" fontAlgn="auto" hangingPunct="1">
              <a:lnSpc>
                <a:spcPct val="80000"/>
              </a:lnSpc>
              <a:spcAft>
                <a:spcPts val="0"/>
              </a:spcAft>
              <a:buClr>
                <a:schemeClr val="accent3"/>
              </a:buClr>
              <a:buFont typeface="Georgia" panose="02040502050405020303" pitchFamily="18" charset="0"/>
              <a:buNone/>
              <a:defRPr/>
            </a:pPr>
            <a:r>
              <a:rPr lang="en-US" altLang="zh-CN" sz="1800" dirty="0">
                <a:latin typeface="Consolas" pitchFamily="49" charset="0"/>
              </a:rPr>
              <a:t>	}</a:t>
            </a:r>
          </a:p>
          <a:p>
            <a:pPr marL="365760" indent="-256032" eaLnBrk="1" fontAlgn="auto" hangingPunct="1">
              <a:lnSpc>
                <a:spcPct val="80000"/>
              </a:lnSpc>
              <a:spcAft>
                <a:spcPts val="0"/>
              </a:spcAft>
              <a:buClr>
                <a:schemeClr val="accent3"/>
              </a:buClr>
              <a:buFont typeface="Georgia" panose="02040502050405020303" pitchFamily="18" charset="0"/>
              <a:buNone/>
              <a:defRPr/>
            </a:pPr>
            <a:r>
              <a:rPr lang="en-US" altLang="zh-CN" sz="1800" dirty="0">
                <a:latin typeface="Consolas" pitchFamily="49" charset="0"/>
              </a:rPr>
              <a:t>	file.close();</a:t>
            </a:r>
          </a:p>
          <a:p>
            <a:pPr marL="365760" indent="-256032" eaLnBrk="1" fontAlgn="auto" hangingPunct="1">
              <a:lnSpc>
                <a:spcPct val="80000"/>
              </a:lnSpc>
              <a:spcAft>
                <a:spcPts val="0"/>
              </a:spcAft>
              <a:buClr>
                <a:schemeClr val="accent3"/>
              </a:buClr>
              <a:buFont typeface="Georgia" panose="02040502050405020303" pitchFamily="18" charset="0"/>
              <a:buNone/>
              <a:defRPr/>
            </a:pPr>
            <a:r>
              <a:rPr lang="en-US" altLang="zh-CN" sz="1800" dirty="0">
                <a:latin typeface="Consolas" pitchFamily="49" charset="0"/>
              </a:rPr>
              <a:t>	return 0;</a:t>
            </a:r>
          </a:p>
          <a:p>
            <a:pPr marL="365760" indent="-256032" eaLnBrk="1" fontAlgn="auto" hangingPunct="1">
              <a:lnSpc>
                <a:spcPct val="80000"/>
              </a:lnSpc>
              <a:spcAft>
                <a:spcPts val="0"/>
              </a:spcAft>
              <a:buClr>
                <a:schemeClr val="accent3"/>
              </a:buClr>
              <a:buFont typeface="Georgia" panose="02040502050405020303" pitchFamily="18" charset="0"/>
              <a:buNone/>
              <a:defRPr/>
            </a:pPr>
            <a:r>
              <a:rPr lang="en-US" altLang="zh-CN" sz="1800" dirty="0">
                <a:latin typeface="Consolas" pitchFamily="49" charset="0"/>
              </a:rPr>
              <a:t>}</a:t>
            </a:r>
          </a:p>
        </p:txBody>
      </p:sp>
      <p:sp>
        <p:nvSpPr>
          <p:cNvPr id="49156" name="灯片编号占位符 3">
            <a:extLst>
              <a:ext uri="{FF2B5EF4-FFF2-40B4-BE49-F238E27FC236}">
                <a16:creationId xmlns:a16="http://schemas.microsoft.com/office/drawing/2014/main" id="{6971E9C4-42CA-5293-3A63-140EE87DE0F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5EB6136-F44A-46D8-AB10-F9A37EA8300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88045FA1-2B70-DDA4-68AD-88FAFFABFF42}"/>
              </a:ext>
            </a:extLst>
          </p:cNvPr>
          <p:cNvSpPr txBox="1">
            <a:spLocks/>
          </p:cNvSpPr>
          <p:nvPr/>
        </p:nvSpPr>
        <p:spPr>
          <a:xfrm>
            <a:off x="214313" y="0"/>
            <a:ext cx="8215312"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11.3</a:t>
            </a:r>
            <a:r>
              <a:rPr kumimoji="0" lang="zh-CN" altLang="en-US" sz="2800" dirty="0">
                <a:solidFill>
                  <a:schemeClr val="bg1"/>
                </a:solidFill>
                <a:latin typeface="+mj-lt"/>
                <a:ea typeface="+mj-ea"/>
                <a:cs typeface="+mj-cs"/>
              </a:rPr>
              <a:t> 输入流 </a:t>
            </a:r>
            <a:r>
              <a:rPr kumimoji="0" lang="en-US" altLang="zh-CN" sz="2800" dirty="0">
                <a:solidFill>
                  <a:schemeClr val="bg1"/>
                </a:solidFill>
                <a:latin typeface="+mj-lt"/>
                <a:ea typeface="+mj-ea"/>
                <a:cs typeface="+mj-cs"/>
              </a:rPr>
              <a:t>—— 11.3.4 </a:t>
            </a:r>
            <a:r>
              <a:rPr kumimoji="0" lang="zh-CN" altLang="en-US" sz="2800" dirty="0">
                <a:solidFill>
                  <a:schemeClr val="bg1"/>
                </a:solidFill>
                <a:latin typeface="+mj-lt"/>
                <a:ea typeface="+mj-ea"/>
                <a:cs typeface="+mj-cs"/>
              </a:rPr>
              <a:t>输入流相关函数</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2FD62-70A4-E0D3-6A50-62E41A50DC8D}"/>
              </a:ext>
            </a:extLst>
          </p:cNvPr>
          <p:cNvSpPr>
            <a:spLocks noGrp="1"/>
          </p:cNvSpPr>
          <p:nvPr>
            <p:ph type="title"/>
          </p:nvPr>
        </p:nvSpPr>
        <p:spPr/>
        <p:txBody>
          <a:bodyPr>
            <a:normAutofit fontScale="90000"/>
          </a:bodyPr>
          <a:lstStyle/>
          <a:p>
            <a:pPr eaLnBrk="1" fontAlgn="auto" hangingPunct="1">
              <a:spcAft>
                <a:spcPts val="0"/>
              </a:spcAft>
              <a:defRPr/>
            </a:pPr>
            <a:r>
              <a:rPr lang="en-US" altLang="zh-CN" dirty="0"/>
              <a:t>11.3.5 </a:t>
            </a:r>
            <a:r>
              <a:rPr lang="zh-CN" altLang="en-US" dirty="0"/>
              <a:t>字符串输入流（</a:t>
            </a:r>
            <a:r>
              <a:rPr lang="en-US" altLang="zh-CN" dirty="0"/>
              <a:t> </a:t>
            </a:r>
            <a:r>
              <a:rPr lang="en-US" altLang="zh-CN" dirty="0" err="1"/>
              <a:t>istringstream</a:t>
            </a:r>
            <a:r>
              <a:rPr lang="zh-CN" altLang="en-US" dirty="0"/>
              <a:t>）</a:t>
            </a:r>
          </a:p>
        </p:txBody>
      </p:sp>
      <p:sp>
        <p:nvSpPr>
          <p:cNvPr id="50179" name="内容占位符 2">
            <a:extLst>
              <a:ext uri="{FF2B5EF4-FFF2-40B4-BE49-F238E27FC236}">
                <a16:creationId xmlns:a16="http://schemas.microsoft.com/office/drawing/2014/main" id="{8BCED9DD-269A-0B4D-DAFC-EFFBE495812E}"/>
              </a:ext>
            </a:extLst>
          </p:cNvPr>
          <p:cNvSpPr>
            <a:spLocks noGrp="1"/>
          </p:cNvSpPr>
          <p:nvPr>
            <p:ph idx="1"/>
          </p:nvPr>
        </p:nvSpPr>
        <p:spPr/>
        <p:txBody>
          <a:bodyPr/>
          <a:lstStyle/>
          <a:p>
            <a:pPr eaLnBrk="1" hangingPunct="1">
              <a:lnSpc>
                <a:spcPct val="150000"/>
              </a:lnSpc>
            </a:pPr>
            <a:r>
              <a:rPr lang="zh-CN" altLang="en-US"/>
              <a:t>用于从字符串读取数据</a:t>
            </a:r>
            <a:endParaRPr lang="en-US" altLang="zh-CN"/>
          </a:p>
          <a:p>
            <a:pPr eaLnBrk="1" hangingPunct="1">
              <a:lnSpc>
                <a:spcPct val="150000"/>
              </a:lnSpc>
            </a:pPr>
            <a:r>
              <a:rPr lang="zh-CN" altLang="en-US"/>
              <a:t>在构造函数中设置要读取的字符串</a:t>
            </a:r>
            <a:endParaRPr lang="en-US" altLang="zh-CN"/>
          </a:p>
          <a:p>
            <a:pPr eaLnBrk="1" hangingPunct="1">
              <a:lnSpc>
                <a:spcPct val="150000"/>
              </a:lnSpc>
            </a:pPr>
            <a:r>
              <a:rPr lang="zh-CN" altLang="en-US"/>
              <a:t>功能</a:t>
            </a:r>
            <a:endParaRPr lang="en-US" altLang="zh-CN"/>
          </a:p>
          <a:p>
            <a:pPr lvl="1" eaLnBrk="1" hangingPunct="1">
              <a:lnSpc>
                <a:spcPct val="150000"/>
              </a:lnSpc>
            </a:pPr>
            <a:r>
              <a:rPr lang="zh-CN" altLang="en-US"/>
              <a:t>支持</a:t>
            </a:r>
            <a:r>
              <a:rPr lang="en-US" altLang="zh-CN"/>
              <a:t>ifstream</a:t>
            </a:r>
            <a:r>
              <a:rPr lang="zh-CN" altLang="en-US"/>
              <a:t>类的除</a:t>
            </a:r>
            <a:r>
              <a:rPr lang="en-US" altLang="zh-CN"/>
              <a:t>open</a:t>
            </a:r>
            <a:r>
              <a:rPr lang="zh-CN" altLang="en-US"/>
              <a:t>、</a:t>
            </a:r>
            <a:r>
              <a:rPr lang="en-US" altLang="zh-CN"/>
              <a:t>close</a:t>
            </a:r>
            <a:r>
              <a:rPr lang="zh-CN" altLang="en-US"/>
              <a:t>外的所有操作</a:t>
            </a:r>
            <a:endParaRPr lang="en-US" altLang="zh-CN"/>
          </a:p>
          <a:p>
            <a:pPr eaLnBrk="1" hangingPunct="1">
              <a:lnSpc>
                <a:spcPct val="150000"/>
              </a:lnSpc>
            </a:pPr>
            <a:r>
              <a:rPr lang="zh-CN" altLang="en-US"/>
              <a:t>典型应用</a:t>
            </a:r>
            <a:endParaRPr lang="en-US" altLang="zh-CN"/>
          </a:p>
          <a:p>
            <a:pPr lvl="1" eaLnBrk="1" hangingPunct="1">
              <a:lnSpc>
                <a:spcPct val="150000"/>
              </a:lnSpc>
            </a:pPr>
            <a:r>
              <a:rPr lang="zh-CN" altLang="en-US" b="1"/>
              <a:t>将字符串转换为数值</a:t>
            </a:r>
          </a:p>
        </p:txBody>
      </p:sp>
      <p:sp>
        <p:nvSpPr>
          <p:cNvPr id="50180" name="灯片编号占位符 3">
            <a:extLst>
              <a:ext uri="{FF2B5EF4-FFF2-40B4-BE49-F238E27FC236}">
                <a16:creationId xmlns:a16="http://schemas.microsoft.com/office/drawing/2014/main" id="{C0CA41E8-619D-405C-1D98-5133E4C4951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0375F04-3358-4A33-94E3-8489A301C5A1}"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4523FD87-E1FB-F2B9-5274-7EC71C511BBA}"/>
              </a:ext>
            </a:extLst>
          </p:cNvPr>
          <p:cNvSpPr txBox="1">
            <a:spLocks/>
          </p:cNvSpPr>
          <p:nvPr/>
        </p:nvSpPr>
        <p:spPr>
          <a:xfrm>
            <a:off x="214313" y="0"/>
            <a:ext cx="8215312"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11.3</a:t>
            </a:r>
            <a:r>
              <a:rPr kumimoji="0" lang="zh-CN" altLang="en-US" sz="2800" dirty="0">
                <a:solidFill>
                  <a:schemeClr val="bg1"/>
                </a:solidFill>
                <a:latin typeface="+mj-lt"/>
                <a:ea typeface="+mj-ea"/>
                <a:cs typeface="+mj-cs"/>
              </a:rPr>
              <a:t> 输入流</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3FEF71-31C9-5E60-F9E9-6982907675A9}"/>
              </a:ext>
            </a:extLst>
          </p:cNvPr>
          <p:cNvSpPr>
            <a:spLocks noGrp="1"/>
          </p:cNvSpPr>
          <p:nvPr>
            <p:ph type="title"/>
          </p:nvPr>
        </p:nvSpPr>
        <p:spPr/>
        <p:txBody>
          <a:bodyPr>
            <a:normAutofit fontScale="90000"/>
          </a:bodyPr>
          <a:lstStyle/>
          <a:p>
            <a:pPr eaLnBrk="1" fontAlgn="auto" hangingPunct="1">
              <a:spcAft>
                <a:spcPts val="0"/>
              </a:spcAft>
              <a:defRPr/>
            </a:pPr>
            <a:r>
              <a:rPr lang="zh-CN" altLang="en-US" dirty="0"/>
              <a:t>例</a:t>
            </a:r>
            <a:r>
              <a:rPr lang="en-US"/>
              <a:t>11-12</a:t>
            </a:r>
            <a:r>
              <a:rPr lang="zh-CN" altLang="en-US"/>
              <a:t>用</a:t>
            </a:r>
            <a:r>
              <a:rPr lang="en-US" altLang="zh-CN" dirty="0" err="1"/>
              <a:t>i</a:t>
            </a:r>
            <a:r>
              <a:rPr lang="en-US"/>
              <a:t>stringstream</a:t>
            </a:r>
            <a:r>
              <a:rPr lang="zh-CN" altLang="en-US" dirty="0"/>
              <a:t>将字符串转换为数值</a:t>
            </a:r>
          </a:p>
        </p:txBody>
      </p:sp>
      <p:sp>
        <p:nvSpPr>
          <p:cNvPr id="3" name="内容占位符 2">
            <a:extLst>
              <a:ext uri="{FF2B5EF4-FFF2-40B4-BE49-F238E27FC236}">
                <a16:creationId xmlns:a16="http://schemas.microsoft.com/office/drawing/2014/main" id="{44275B76-00FF-25E5-7EF7-4E3D3A6E94ED}"/>
              </a:ext>
            </a:extLst>
          </p:cNvPr>
          <p:cNvSpPr>
            <a:spLocks noGrp="1"/>
          </p:cNvSpPr>
          <p:nvPr>
            <p:ph idx="1"/>
          </p:nvPr>
        </p:nvSpPr>
        <p:spPr>
          <a:noFill/>
        </p:spPr>
        <p:txBody>
          <a:bodyPr>
            <a:normAutofit fontScale="70000" lnSpcReduction="20000"/>
          </a:bodyPr>
          <a:lstStyle/>
          <a:p>
            <a:pPr marL="365760" indent="-256032" eaLnBrk="1" fontAlgn="auto" hangingPunct="1">
              <a:spcAft>
                <a:spcPts val="0"/>
              </a:spcAft>
              <a:buClr>
                <a:schemeClr val="accent3"/>
              </a:buClr>
              <a:buFont typeface="Georgia"/>
              <a:buNone/>
              <a:defRPr/>
            </a:pPr>
            <a:r>
              <a:rPr lang="en-US" altLang="zh-CN" dirty="0">
                <a:latin typeface="Consolas" pitchFamily="49" charset="0"/>
              </a:rPr>
              <a:t>//11_12.cpp, </a:t>
            </a:r>
            <a:r>
              <a:rPr lang="zh-CN" altLang="en-US" dirty="0">
                <a:latin typeface="Consolas" pitchFamily="49" charset="0"/>
              </a:rPr>
              <a:t>头部分省略</a:t>
            </a:r>
            <a:endParaRPr lang="en-US" altLang="zh-CN" dirty="0">
              <a:latin typeface="Consolas" pitchFamily="49" charset="0"/>
            </a:endParaRPr>
          </a:p>
          <a:p>
            <a:pPr marL="365760" indent="-256032" eaLnBrk="1" fontAlgn="auto" hangingPunct="1">
              <a:spcAft>
                <a:spcPts val="0"/>
              </a:spcAft>
              <a:buClr>
                <a:schemeClr val="accent3"/>
              </a:buClr>
              <a:buFont typeface="Georgia"/>
              <a:buNone/>
              <a:defRPr/>
            </a:pPr>
            <a:r>
              <a:rPr lang="en-US" altLang="zh-CN" dirty="0">
                <a:latin typeface="Consolas" pitchFamily="49" charset="0"/>
              </a:rPr>
              <a:t>template &lt;class </a:t>
            </a:r>
            <a:r>
              <a:rPr lang="en-US" altLang="zh-CN" dirty="0">
                <a:solidFill>
                  <a:srgbClr val="C00000"/>
                </a:solidFill>
                <a:latin typeface="Consolas" pitchFamily="49" charset="0"/>
              </a:rPr>
              <a:t>T</a:t>
            </a:r>
            <a:r>
              <a:rPr lang="en-US" altLang="zh-CN" dirty="0">
                <a:latin typeface="Consolas" pitchFamily="49" charset="0"/>
              </a:rPr>
              <a:t>&gt;</a:t>
            </a:r>
          </a:p>
          <a:p>
            <a:pPr marL="365760" indent="-256032" eaLnBrk="1" fontAlgn="auto" hangingPunct="1">
              <a:spcAft>
                <a:spcPts val="0"/>
              </a:spcAft>
              <a:buClr>
                <a:schemeClr val="accent3"/>
              </a:buClr>
              <a:buFont typeface="Georgia"/>
              <a:buNone/>
              <a:defRPr/>
            </a:pPr>
            <a:r>
              <a:rPr lang="en-US" altLang="zh-CN" dirty="0">
                <a:latin typeface="Consolas" pitchFamily="49" charset="0"/>
              </a:rPr>
              <a:t>inline </a:t>
            </a:r>
            <a:r>
              <a:rPr lang="en-US" altLang="zh-CN" dirty="0">
                <a:solidFill>
                  <a:srgbClr val="C00000"/>
                </a:solidFill>
                <a:latin typeface="Consolas" pitchFamily="49" charset="0"/>
              </a:rPr>
              <a:t>T</a:t>
            </a:r>
            <a:r>
              <a:rPr lang="en-US" altLang="zh-CN" dirty="0">
                <a:latin typeface="Consolas" pitchFamily="49" charset="0"/>
              </a:rPr>
              <a:t> </a:t>
            </a:r>
            <a:r>
              <a:rPr lang="en-US" altLang="zh-CN" dirty="0" err="1">
                <a:solidFill>
                  <a:srgbClr val="C00000"/>
                </a:solidFill>
                <a:latin typeface="Consolas" pitchFamily="49" charset="0"/>
              </a:rPr>
              <a:t>fromString</a:t>
            </a:r>
            <a:r>
              <a:rPr lang="en-US" altLang="zh-CN" dirty="0">
                <a:latin typeface="Consolas" pitchFamily="49" charset="0"/>
              </a:rPr>
              <a:t>(const string &amp;</a:t>
            </a:r>
            <a:r>
              <a:rPr lang="en-US" altLang="zh-CN" dirty="0" err="1">
                <a:latin typeface="Consolas" pitchFamily="49" charset="0"/>
              </a:rPr>
              <a:t>str</a:t>
            </a: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solidFill>
                  <a:srgbClr val="FF0000"/>
                </a:solidFill>
                <a:latin typeface="Consolas" pitchFamily="49" charset="0"/>
              </a:rPr>
              <a:t>istringstream</a:t>
            </a:r>
            <a:r>
              <a:rPr lang="en-US" altLang="zh-CN" dirty="0">
                <a:solidFill>
                  <a:srgbClr val="FF0000"/>
                </a:solidFill>
                <a:latin typeface="Consolas" pitchFamily="49" charset="0"/>
              </a:rPr>
              <a:t> is</a:t>
            </a:r>
            <a:r>
              <a:rPr lang="en-US" altLang="zh-CN" dirty="0">
                <a:latin typeface="Consolas" pitchFamily="49" charset="0"/>
              </a:rPr>
              <a:t>(</a:t>
            </a:r>
            <a:r>
              <a:rPr lang="en-US" altLang="zh-CN" dirty="0" err="1">
                <a:latin typeface="Consolas" pitchFamily="49" charset="0"/>
              </a:rPr>
              <a:t>str</a:t>
            </a:r>
            <a:r>
              <a:rPr lang="en-US" altLang="zh-CN" dirty="0">
                <a:latin typeface="Consolas" pitchFamily="49" charset="0"/>
              </a:rPr>
              <a:t>);	//</a:t>
            </a:r>
            <a:r>
              <a:rPr lang="zh-CN" altLang="en-US" dirty="0">
                <a:latin typeface="Consolas" pitchFamily="49" charset="0"/>
              </a:rPr>
              <a:t>创建字符串输入流</a:t>
            </a:r>
          </a:p>
          <a:p>
            <a:pPr marL="365760" indent="-256032" eaLnBrk="1" fontAlgn="auto" hangingPunct="1">
              <a:spcAft>
                <a:spcPts val="0"/>
              </a:spcAft>
              <a:buClr>
                <a:schemeClr val="accent3"/>
              </a:buClr>
              <a:buFont typeface="Georgia"/>
              <a:buNone/>
              <a:defRPr/>
            </a:pPr>
            <a:r>
              <a:rPr lang="zh-CN" altLang="en-US" dirty="0">
                <a:latin typeface="Consolas" pitchFamily="49" charset="0"/>
              </a:rPr>
              <a:t>	</a:t>
            </a:r>
            <a:r>
              <a:rPr lang="en-US" altLang="zh-CN" dirty="0">
                <a:latin typeface="Consolas" pitchFamily="49" charset="0"/>
              </a:rPr>
              <a:t>T v;</a:t>
            </a:r>
          </a:p>
          <a:p>
            <a:pPr marL="365760" indent="-256032" eaLnBrk="1" fontAlgn="auto" hangingPunct="1">
              <a:spcAft>
                <a:spcPts val="0"/>
              </a:spcAft>
              <a:buClr>
                <a:schemeClr val="accent3"/>
              </a:buClr>
              <a:buFont typeface="Georgia"/>
              <a:buNone/>
              <a:defRPr/>
            </a:pPr>
            <a:r>
              <a:rPr lang="en-US" altLang="zh-CN" dirty="0">
                <a:latin typeface="Consolas" pitchFamily="49" charset="0"/>
              </a:rPr>
              <a:t>	is </a:t>
            </a:r>
            <a:r>
              <a:rPr lang="en-US" altLang="zh-CN" dirty="0">
                <a:solidFill>
                  <a:srgbClr val="FF0000"/>
                </a:solidFill>
                <a:latin typeface="Consolas" pitchFamily="49" charset="0"/>
              </a:rPr>
              <a:t>&gt;&gt;</a:t>
            </a:r>
            <a:r>
              <a:rPr lang="en-US" altLang="zh-CN" dirty="0">
                <a:latin typeface="Consolas" pitchFamily="49" charset="0"/>
              </a:rPr>
              <a:t> v;			//</a:t>
            </a:r>
            <a:r>
              <a:rPr lang="zh-CN" altLang="en-US" dirty="0">
                <a:latin typeface="Consolas" pitchFamily="49" charset="0"/>
              </a:rPr>
              <a:t>从字符串输入流中读取变量</a:t>
            </a:r>
            <a:r>
              <a:rPr lang="en-US" altLang="zh-CN" dirty="0">
                <a:latin typeface="Consolas" pitchFamily="49" charset="0"/>
              </a:rPr>
              <a:t>v</a:t>
            </a:r>
          </a:p>
          <a:p>
            <a:pPr marL="365760" indent="-256032" eaLnBrk="1" fontAlgn="auto" hangingPunct="1">
              <a:spcAft>
                <a:spcPts val="0"/>
              </a:spcAft>
              <a:buClr>
                <a:schemeClr val="accent3"/>
              </a:buClr>
              <a:buFont typeface="Georgia"/>
              <a:buNone/>
              <a:defRPr/>
            </a:pPr>
            <a:r>
              <a:rPr lang="en-US" altLang="zh-CN" dirty="0">
                <a:latin typeface="Consolas" pitchFamily="49" charset="0"/>
              </a:rPr>
              <a:t>	return v;			//</a:t>
            </a:r>
            <a:r>
              <a:rPr lang="zh-CN" altLang="en-US" dirty="0">
                <a:latin typeface="Consolas" pitchFamily="49" charset="0"/>
              </a:rPr>
              <a:t>返回变量</a:t>
            </a:r>
            <a:r>
              <a:rPr lang="en-US" altLang="zh-CN" dirty="0">
                <a:latin typeface="Consolas" pitchFamily="49" charset="0"/>
              </a:rPr>
              <a:t>v</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a:latin typeface="Consolas" pitchFamily="49" charset="0"/>
              </a:rPr>
              <a:t>int main() {</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latin typeface="Consolas" pitchFamily="49" charset="0"/>
              </a:rPr>
              <a:t>int</a:t>
            </a:r>
            <a:r>
              <a:rPr lang="en-US" altLang="zh-CN" dirty="0">
                <a:latin typeface="Consolas" pitchFamily="49" charset="0"/>
              </a:rPr>
              <a:t> v1 = </a:t>
            </a:r>
            <a:r>
              <a:rPr lang="en-US" altLang="zh-CN" dirty="0" err="1">
                <a:solidFill>
                  <a:srgbClr val="C00000"/>
                </a:solidFill>
                <a:latin typeface="Consolas" pitchFamily="49" charset="0"/>
              </a:rPr>
              <a:t>fromString</a:t>
            </a:r>
            <a:r>
              <a:rPr lang="en-US" altLang="zh-CN" dirty="0">
                <a:solidFill>
                  <a:srgbClr val="C00000"/>
                </a:solidFill>
                <a:latin typeface="Consolas" pitchFamily="49" charset="0"/>
              </a:rPr>
              <a:t>&lt;</a:t>
            </a:r>
            <a:r>
              <a:rPr lang="en-US" altLang="zh-CN" dirty="0" err="1">
                <a:solidFill>
                  <a:srgbClr val="C00000"/>
                </a:solidFill>
                <a:latin typeface="Consolas" pitchFamily="49" charset="0"/>
              </a:rPr>
              <a:t>int</a:t>
            </a:r>
            <a:r>
              <a:rPr lang="en-US" altLang="zh-CN" dirty="0">
                <a:latin typeface="Consolas" pitchFamily="49" charset="0"/>
              </a:rPr>
              <a:t>&gt;("5");</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v1 &lt;&lt; </a:t>
            </a:r>
            <a:r>
              <a:rPr lang="en-US" altLang="zh-CN" dirty="0" err="1">
                <a:latin typeface="Consolas" pitchFamily="49" charset="0"/>
              </a:rPr>
              <a:t>endl</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double v2 = </a:t>
            </a:r>
            <a:r>
              <a:rPr lang="en-US" altLang="zh-CN" dirty="0" err="1">
                <a:solidFill>
                  <a:srgbClr val="C00000"/>
                </a:solidFill>
                <a:latin typeface="Consolas" pitchFamily="49" charset="0"/>
              </a:rPr>
              <a:t>fromString</a:t>
            </a:r>
            <a:r>
              <a:rPr lang="en-US" altLang="zh-CN" dirty="0">
                <a:solidFill>
                  <a:srgbClr val="C00000"/>
                </a:solidFill>
                <a:latin typeface="Consolas" pitchFamily="49" charset="0"/>
              </a:rPr>
              <a:t>&lt;double</a:t>
            </a:r>
            <a:r>
              <a:rPr lang="en-US" altLang="zh-CN" dirty="0">
                <a:latin typeface="Consolas" pitchFamily="49" charset="0"/>
              </a:rPr>
              <a:t>&gt;("1.2");</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latin typeface="Consolas" pitchFamily="49" charset="0"/>
              </a:rPr>
              <a:t>cout</a:t>
            </a:r>
            <a:r>
              <a:rPr lang="en-US" altLang="zh-CN" dirty="0">
                <a:latin typeface="Consolas" pitchFamily="49" charset="0"/>
              </a:rPr>
              <a:t> &lt;&lt; v2 &lt;&lt; </a:t>
            </a:r>
            <a:r>
              <a:rPr lang="en-US" altLang="zh-CN" dirty="0" err="1">
                <a:latin typeface="Consolas" pitchFamily="49" charset="0"/>
              </a:rPr>
              <a:t>endl</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return 0;</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endParaRPr lang="zh-CN" altLang="en-US" dirty="0">
              <a:latin typeface="Consolas" pitchFamily="49" charset="0"/>
            </a:endParaRPr>
          </a:p>
        </p:txBody>
      </p:sp>
      <p:sp>
        <p:nvSpPr>
          <p:cNvPr id="51204" name="灯片编号占位符 3">
            <a:extLst>
              <a:ext uri="{FF2B5EF4-FFF2-40B4-BE49-F238E27FC236}">
                <a16:creationId xmlns:a16="http://schemas.microsoft.com/office/drawing/2014/main" id="{E78BD2D3-C1ED-14DC-375D-154B8FB784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D6BB1E20-E6A0-4A78-B882-DEB29CBE2B60}"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69160AB5-3683-4656-C3D6-E0E5B717F1A6}"/>
              </a:ext>
            </a:extLst>
          </p:cNvPr>
          <p:cNvSpPr txBox="1">
            <a:spLocks/>
          </p:cNvSpPr>
          <p:nvPr/>
        </p:nvSpPr>
        <p:spPr>
          <a:xfrm>
            <a:off x="214313" y="0"/>
            <a:ext cx="8215312"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11.3</a:t>
            </a:r>
            <a:r>
              <a:rPr kumimoji="0" lang="zh-CN" altLang="en-US" sz="2800" dirty="0">
                <a:solidFill>
                  <a:schemeClr val="bg1"/>
                </a:solidFill>
                <a:latin typeface="+mj-lt"/>
                <a:ea typeface="+mj-ea"/>
                <a:cs typeface="+mj-cs"/>
              </a:rPr>
              <a:t> 输入流 </a:t>
            </a:r>
            <a:r>
              <a:rPr kumimoji="0" lang="en-US" altLang="zh-CN" sz="2800" dirty="0">
                <a:solidFill>
                  <a:schemeClr val="bg1"/>
                </a:solidFill>
                <a:latin typeface="+mj-lt"/>
                <a:ea typeface="+mj-ea"/>
                <a:cs typeface="+mj-cs"/>
              </a:rPr>
              <a:t>—— </a:t>
            </a:r>
            <a:r>
              <a:rPr lang="en-US" altLang="zh-CN" sz="2800" dirty="0">
                <a:solidFill>
                  <a:schemeClr val="bg1"/>
                </a:solidFill>
                <a:latin typeface="+mj-ea"/>
                <a:ea typeface="+mj-ea"/>
              </a:rPr>
              <a:t>11.3.5 </a:t>
            </a:r>
            <a:r>
              <a:rPr lang="zh-CN" altLang="en-US" sz="2800" dirty="0">
                <a:solidFill>
                  <a:schemeClr val="bg1"/>
                </a:solidFill>
                <a:latin typeface="+mj-ea"/>
                <a:ea typeface="+mj-ea"/>
              </a:rPr>
              <a:t>字符串输入流（</a:t>
            </a:r>
            <a:r>
              <a:rPr lang="en-US" altLang="zh-CN" sz="2800" dirty="0">
                <a:solidFill>
                  <a:schemeClr val="bg1"/>
                </a:solidFill>
                <a:latin typeface="+mj-ea"/>
                <a:ea typeface="+mj-ea"/>
              </a:rPr>
              <a:t> </a:t>
            </a:r>
            <a:r>
              <a:rPr lang="en-US" altLang="zh-CN" sz="2800" dirty="0" err="1">
                <a:solidFill>
                  <a:schemeClr val="bg1"/>
                </a:solidFill>
                <a:latin typeface="+mj-ea"/>
                <a:ea typeface="+mj-ea"/>
              </a:rPr>
              <a:t>istringstream</a:t>
            </a:r>
            <a:r>
              <a:rPr lang="zh-CN" altLang="en-US" sz="2800" dirty="0">
                <a:solidFill>
                  <a:schemeClr val="bg1"/>
                </a:solidFill>
                <a:latin typeface="+mj-ea"/>
                <a:ea typeface="+mj-ea"/>
              </a:rPr>
              <a:t>）</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9F9C04A3-EF6F-7836-1BCA-0B3B2B6BD635}"/>
              </a:ext>
            </a:extLst>
          </p:cNvPr>
          <p:cNvSpPr>
            <a:spLocks noGrp="1"/>
          </p:cNvSpPr>
          <p:nvPr>
            <p:ph type="title"/>
          </p:nvPr>
        </p:nvSpPr>
        <p:spPr/>
        <p:txBody>
          <a:bodyPr/>
          <a:lstStyle/>
          <a:p>
            <a:pPr eaLnBrk="1" hangingPunct="1"/>
            <a:r>
              <a:rPr lang="en-US" altLang="zh-CN"/>
              <a:t>11.4 </a:t>
            </a:r>
            <a:r>
              <a:rPr lang="zh-CN" altLang="en-US"/>
              <a:t>输入</a:t>
            </a:r>
            <a:r>
              <a:rPr lang="en-US" altLang="zh-CN"/>
              <a:t>/</a:t>
            </a:r>
            <a:r>
              <a:rPr lang="zh-CN" altLang="en-US"/>
              <a:t>输出流</a:t>
            </a:r>
          </a:p>
        </p:txBody>
      </p:sp>
      <p:sp>
        <p:nvSpPr>
          <p:cNvPr id="52227" name="内容占位符 2">
            <a:extLst>
              <a:ext uri="{FF2B5EF4-FFF2-40B4-BE49-F238E27FC236}">
                <a16:creationId xmlns:a16="http://schemas.microsoft.com/office/drawing/2014/main" id="{C74291B3-23AE-D5D5-9FF2-6F3D50F81354}"/>
              </a:ext>
            </a:extLst>
          </p:cNvPr>
          <p:cNvSpPr>
            <a:spLocks noGrp="1"/>
          </p:cNvSpPr>
          <p:nvPr>
            <p:ph idx="1"/>
          </p:nvPr>
        </p:nvSpPr>
        <p:spPr/>
        <p:txBody>
          <a:bodyPr/>
          <a:lstStyle/>
          <a:p>
            <a:pPr eaLnBrk="1" hangingPunct="1">
              <a:lnSpc>
                <a:spcPct val="150000"/>
              </a:lnSpc>
            </a:pPr>
            <a:r>
              <a:rPr lang="zh-CN" altLang="en-US"/>
              <a:t>一个</a:t>
            </a:r>
            <a:r>
              <a:rPr lang="en-US" altLang="zh-CN"/>
              <a:t>iostream</a:t>
            </a:r>
            <a:r>
              <a:rPr lang="zh-CN" altLang="en-US"/>
              <a:t>对象可以是数据的源或目的。</a:t>
            </a:r>
            <a:endParaRPr lang="en-US" altLang="zh-CN"/>
          </a:p>
          <a:p>
            <a:pPr eaLnBrk="1" hangingPunct="1">
              <a:lnSpc>
                <a:spcPct val="150000"/>
              </a:lnSpc>
            </a:pPr>
            <a:endParaRPr lang="en-US" altLang="zh-CN"/>
          </a:p>
          <a:p>
            <a:pPr eaLnBrk="1" hangingPunct="1">
              <a:lnSpc>
                <a:spcPct val="150000"/>
              </a:lnSpc>
            </a:pPr>
            <a:r>
              <a:rPr lang="zh-CN" altLang="en-US"/>
              <a:t>两个重要的</a:t>
            </a:r>
            <a:r>
              <a:rPr lang="en-US" altLang="zh-CN"/>
              <a:t>I/O</a:t>
            </a:r>
            <a:r>
              <a:rPr lang="zh-CN" altLang="en-US"/>
              <a:t>流类都是从</a:t>
            </a:r>
            <a:r>
              <a:rPr lang="en-US" altLang="zh-CN"/>
              <a:t>iostream</a:t>
            </a:r>
            <a:r>
              <a:rPr lang="zh-CN" altLang="en-US"/>
              <a:t>派生的，它们是</a:t>
            </a:r>
            <a:r>
              <a:rPr lang="en-US" altLang="zh-CN">
                <a:solidFill>
                  <a:srgbClr val="FF0000"/>
                </a:solidFill>
              </a:rPr>
              <a:t>fstream</a:t>
            </a:r>
            <a:r>
              <a:rPr lang="zh-CN" altLang="en-US"/>
              <a:t>和</a:t>
            </a:r>
            <a:r>
              <a:rPr lang="en-US" altLang="zh-CN">
                <a:solidFill>
                  <a:srgbClr val="FF0000"/>
                </a:solidFill>
              </a:rPr>
              <a:t>stringstream</a:t>
            </a:r>
            <a:r>
              <a:rPr lang="zh-CN" altLang="en-US"/>
              <a:t>。这些类继承了前面描述的</a:t>
            </a:r>
            <a:r>
              <a:rPr lang="en-US" altLang="zh-CN"/>
              <a:t>istream</a:t>
            </a:r>
            <a:r>
              <a:rPr lang="zh-CN" altLang="en-US"/>
              <a:t>和</a:t>
            </a:r>
            <a:r>
              <a:rPr lang="en-US" altLang="zh-CN"/>
              <a:t>ostream</a:t>
            </a:r>
            <a:r>
              <a:rPr lang="zh-CN" altLang="en-US"/>
              <a:t>类的功能。</a:t>
            </a:r>
          </a:p>
        </p:txBody>
      </p:sp>
      <p:sp>
        <p:nvSpPr>
          <p:cNvPr id="52228" name="灯片编号占位符 3">
            <a:extLst>
              <a:ext uri="{FF2B5EF4-FFF2-40B4-BE49-F238E27FC236}">
                <a16:creationId xmlns:a16="http://schemas.microsoft.com/office/drawing/2014/main" id="{69B4DDFF-5B61-FB82-55E4-8C1681E9310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46B8F4FF-8669-4635-986E-604D7CEB9849}"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35</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CA666-C196-01B7-432C-5A6B06F71116}"/>
              </a:ext>
            </a:extLst>
          </p:cNvPr>
          <p:cNvSpPr>
            <a:spLocks noGrp="1"/>
          </p:cNvSpPr>
          <p:nvPr>
            <p:ph type="title"/>
          </p:nvPr>
        </p:nvSpPr>
        <p:spPr/>
        <p:txBody>
          <a:bodyPr>
            <a:normAutofit fontScale="90000"/>
          </a:bodyPr>
          <a:lstStyle/>
          <a:p>
            <a:pPr eaLnBrk="1" fontAlgn="auto" hangingPunct="1">
              <a:spcAft>
                <a:spcPts val="0"/>
              </a:spcAft>
              <a:defRPr/>
            </a:pPr>
            <a:r>
              <a:rPr lang="en-US" altLang="zh-CN" dirty="0"/>
              <a:t>11.5</a:t>
            </a:r>
            <a:r>
              <a:rPr lang="zh-CN" altLang="en-US" dirty="0"/>
              <a:t>综合实例</a:t>
            </a:r>
            <a:r>
              <a:rPr lang="en-US" altLang="zh-CN" dirty="0"/>
              <a:t>——</a:t>
            </a:r>
            <a:r>
              <a:rPr lang="zh-CN" altLang="en-US" dirty="0"/>
              <a:t>对个人银行账户管理程序的改进</a:t>
            </a:r>
          </a:p>
        </p:txBody>
      </p:sp>
      <p:sp>
        <p:nvSpPr>
          <p:cNvPr id="54275" name="内容占位符 2">
            <a:extLst>
              <a:ext uri="{FF2B5EF4-FFF2-40B4-BE49-F238E27FC236}">
                <a16:creationId xmlns:a16="http://schemas.microsoft.com/office/drawing/2014/main" id="{2A77432E-220C-C171-1F9C-5B0C60D616EC}"/>
              </a:ext>
            </a:extLst>
          </p:cNvPr>
          <p:cNvSpPr>
            <a:spLocks noGrp="1"/>
          </p:cNvSpPr>
          <p:nvPr>
            <p:ph idx="1"/>
          </p:nvPr>
        </p:nvSpPr>
        <p:spPr/>
        <p:txBody>
          <a:bodyPr/>
          <a:lstStyle/>
          <a:p>
            <a:pPr eaLnBrk="1" hangingPunct="1"/>
            <a:r>
              <a:rPr lang="zh-CN" altLang="en-US"/>
              <a:t>本例中程序结束时将每个账户的当前状态和过往的账目列表。</a:t>
            </a:r>
            <a:endParaRPr lang="en-US" altLang="zh-CN"/>
          </a:p>
          <a:p>
            <a:pPr lvl="1" eaLnBrk="1" hangingPunct="1"/>
            <a:r>
              <a:rPr lang="zh-CN" altLang="en-US"/>
              <a:t>将用户输入的存款、取款、结算等各种命令保存下来，下次启动程序时将这些命令读出并执行，这样各个账户就能够恢复到上次退出程序时的状态了。</a:t>
            </a:r>
            <a:endParaRPr lang="en-US" altLang="zh-CN"/>
          </a:p>
          <a:p>
            <a:pPr lvl="1" eaLnBrk="1" hangingPunct="1"/>
            <a:r>
              <a:rPr lang="zh-CN" altLang="en-US"/>
              <a:t>本例对处理命令进行模块化，建立了一个</a:t>
            </a:r>
            <a:r>
              <a:rPr lang="en-US" altLang="zh-CN"/>
              <a:t>Controller</a:t>
            </a:r>
            <a:r>
              <a:rPr lang="zh-CN" altLang="en-US"/>
              <a:t>类，用于保存账户列表、当前日期和处理指定命令。在主函数中将该类实例化，在需要处理命令的地方调用该类的成员函数即可。</a:t>
            </a:r>
            <a:endParaRPr lang="en-US" altLang="zh-CN"/>
          </a:p>
          <a:p>
            <a:pPr eaLnBrk="1" hangingPunct="1"/>
            <a:r>
              <a:rPr lang="zh-CN" altLang="en-US"/>
              <a:t>对</a:t>
            </a:r>
            <a:r>
              <a:rPr lang="en-US" altLang="zh-CN"/>
              <a:t>Date</a:t>
            </a:r>
            <a:r>
              <a:rPr lang="zh-CN" altLang="en-US"/>
              <a:t>类重载“</a:t>
            </a:r>
            <a:r>
              <a:rPr lang="en-US" altLang="zh-CN"/>
              <a:t>&gt;&gt;</a:t>
            </a:r>
            <a:r>
              <a:rPr lang="zh-CN" altLang="en-US"/>
              <a:t>”、“</a:t>
            </a:r>
            <a:r>
              <a:rPr lang="en-US" altLang="zh-CN"/>
              <a:t>&lt;&lt;</a:t>
            </a:r>
            <a:r>
              <a:rPr lang="zh-CN" altLang="en-US"/>
              <a:t>”运算符，对账户信息重载“</a:t>
            </a:r>
            <a:r>
              <a:rPr lang="en-US" altLang="zh-CN"/>
              <a:t>&lt;&lt;</a:t>
            </a:r>
            <a:r>
              <a:rPr lang="zh-CN" altLang="en-US"/>
              <a:t>”运算符。</a:t>
            </a:r>
          </a:p>
        </p:txBody>
      </p:sp>
      <p:sp>
        <p:nvSpPr>
          <p:cNvPr id="54276" name="灯片编号占位符 3">
            <a:extLst>
              <a:ext uri="{FF2B5EF4-FFF2-40B4-BE49-F238E27FC236}">
                <a16:creationId xmlns:a16="http://schemas.microsoft.com/office/drawing/2014/main" id="{539A1AF4-BBFD-80BC-3E7A-4E3C21E0118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B8EEC99-6329-4296-8F86-6455C79EDFA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36</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C3E5E803-BB95-1090-2B65-6312B5C2B727}"/>
              </a:ext>
            </a:extLst>
          </p:cNvPr>
          <p:cNvSpPr>
            <a:spLocks noGrp="1"/>
          </p:cNvSpPr>
          <p:nvPr>
            <p:ph type="title"/>
          </p:nvPr>
        </p:nvSpPr>
        <p:spPr/>
        <p:txBody>
          <a:bodyPr/>
          <a:lstStyle/>
          <a:p>
            <a:pPr eaLnBrk="1" hangingPunct="1"/>
            <a:r>
              <a:rPr lang="zh-CN" altLang="en-US"/>
              <a:t>例</a:t>
            </a:r>
            <a:r>
              <a:rPr lang="en-US" altLang="zh-CN"/>
              <a:t>11-13 </a:t>
            </a:r>
            <a:r>
              <a:rPr lang="zh-CN" altLang="en-US"/>
              <a:t>个人银行账户管理程序</a:t>
            </a:r>
          </a:p>
        </p:txBody>
      </p:sp>
      <p:sp>
        <p:nvSpPr>
          <p:cNvPr id="55299" name="内容占位符 2">
            <a:extLst>
              <a:ext uri="{FF2B5EF4-FFF2-40B4-BE49-F238E27FC236}">
                <a16:creationId xmlns:a16="http://schemas.microsoft.com/office/drawing/2014/main" id="{AD81AFE3-2055-C4B3-09CE-69B4B88087C7}"/>
              </a:ext>
            </a:extLst>
          </p:cNvPr>
          <p:cNvSpPr>
            <a:spLocks noGrp="1"/>
          </p:cNvSpPr>
          <p:nvPr>
            <p:ph idx="1"/>
          </p:nvPr>
        </p:nvSpPr>
        <p:spPr/>
        <p:txBody>
          <a:bodyPr/>
          <a:lstStyle/>
          <a:p>
            <a:pPr eaLnBrk="1" hangingPunct="1"/>
            <a:r>
              <a:rPr lang="zh-CN" altLang="en-US"/>
              <a:t>程序分为</a:t>
            </a:r>
            <a:r>
              <a:rPr lang="en-US" altLang="zh-CN"/>
              <a:t>6</a:t>
            </a:r>
            <a:r>
              <a:rPr lang="zh-CN" altLang="en-US"/>
              <a:t>个文件：</a:t>
            </a:r>
            <a:endParaRPr lang="en-US" altLang="zh-CN"/>
          </a:p>
          <a:p>
            <a:pPr lvl="1" eaLnBrk="1" hangingPunct="1"/>
            <a:r>
              <a:rPr lang="en-US" altLang="zh-CN"/>
              <a:t> date.h</a:t>
            </a:r>
            <a:r>
              <a:rPr lang="zh-CN" altLang="en-US"/>
              <a:t>是日期类头文件</a:t>
            </a:r>
            <a:endParaRPr lang="en-US" altLang="zh-CN"/>
          </a:p>
          <a:p>
            <a:pPr lvl="1" eaLnBrk="1" hangingPunct="1"/>
            <a:r>
              <a:rPr lang="en-US" altLang="zh-CN"/>
              <a:t>date.cpp</a:t>
            </a:r>
            <a:r>
              <a:rPr lang="zh-CN" altLang="en-US"/>
              <a:t>是日期类实现文件</a:t>
            </a:r>
            <a:endParaRPr lang="en-US" altLang="zh-CN"/>
          </a:p>
          <a:p>
            <a:pPr lvl="1" eaLnBrk="1" hangingPunct="1"/>
            <a:r>
              <a:rPr lang="en-US" altLang="zh-CN"/>
              <a:t>accumulator.h</a:t>
            </a:r>
            <a:r>
              <a:rPr lang="zh-CN" altLang="en-US"/>
              <a:t>为按日将数值累加的</a:t>
            </a:r>
            <a:r>
              <a:rPr lang="en-US" altLang="zh-CN"/>
              <a:t>Accumulator</a:t>
            </a:r>
            <a:r>
              <a:rPr lang="zh-CN" altLang="en-US"/>
              <a:t>类的头文件</a:t>
            </a:r>
            <a:endParaRPr lang="en-US" altLang="zh-CN"/>
          </a:p>
          <a:p>
            <a:pPr lvl="1" eaLnBrk="1" hangingPunct="1"/>
            <a:r>
              <a:rPr lang="en-US" altLang="zh-CN"/>
              <a:t>account.h</a:t>
            </a:r>
            <a:r>
              <a:rPr lang="zh-CN" altLang="en-US"/>
              <a:t>是各个储蓄账户类定义头文件</a:t>
            </a:r>
            <a:endParaRPr lang="en-US" altLang="zh-CN"/>
          </a:p>
          <a:p>
            <a:pPr lvl="1" eaLnBrk="1" hangingPunct="1"/>
            <a:r>
              <a:rPr lang="en-US" altLang="zh-CN"/>
              <a:t>account.cpp</a:t>
            </a:r>
            <a:r>
              <a:rPr lang="zh-CN" altLang="en-US"/>
              <a:t>是各个储蓄账户类实现文件</a:t>
            </a:r>
            <a:endParaRPr lang="en-US" altLang="zh-CN"/>
          </a:p>
          <a:p>
            <a:pPr lvl="1" eaLnBrk="1" hangingPunct="1"/>
            <a:r>
              <a:rPr lang="en-US" altLang="zh-CN"/>
              <a:t>11_13.cpp</a:t>
            </a:r>
            <a:r>
              <a:rPr lang="zh-CN" altLang="en-US"/>
              <a:t>是主函数文件。</a:t>
            </a:r>
          </a:p>
        </p:txBody>
      </p:sp>
      <p:sp>
        <p:nvSpPr>
          <p:cNvPr id="55300" name="灯片编号占位符 3">
            <a:extLst>
              <a:ext uri="{FF2B5EF4-FFF2-40B4-BE49-F238E27FC236}">
                <a16:creationId xmlns:a16="http://schemas.microsoft.com/office/drawing/2014/main" id="{DF96D981-F11F-43FD-25BF-4CF853E776C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70A5BBB7-03FB-4AD2-A224-6036A969A2C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32783D15-0277-ECC9-1D2D-4F8B2A85F886}"/>
              </a:ext>
            </a:extLst>
          </p:cNvPr>
          <p:cNvSpPr txBox="1">
            <a:spLocks/>
          </p:cNvSpPr>
          <p:nvPr/>
        </p:nvSpPr>
        <p:spPr>
          <a:xfrm>
            <a:off x="214313" y="0"/>
            <a:ext cx="7572375" cy="428625"/>
          </a:xfrm>
          <a:prstGeom prst="rect">
            <a:avLst/>
          </a:prstGeom>
        </p:spPr>
        <p:txBody>
          <a:bodyPr anchor="ctr">
            <a:normAutofit fontScale="92500" lnSpcReduction="20000"/>
          </a:bodyPr>
          <a:lstStyle/>
          <a:p>
            <a:pPr eaLnBrk="1" fontAlgn="auto" hangingPunct="1">
              <a:spcAft>
                <a:spcPts val="0"/>
              </a:spcAft>
              <a:defRPr/>
            </a:pPr>
            <a:r>
              <a:rPr lang="en-US" altLang="zh-CN" sz="2800" dirty="0">
                <a:solidFill>
                  <a:schemeClr val="bg1"/>
                </a:solidFill>
                <a:latin typeface="+mj-ea"/>
                <a:ea typeface="+mj-ea"/>
              </a:rPr>
              <a:t>11.5</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对个人银行账户管理程序的改进</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内容占位符 2">
            <a:extLst>
              <a:ext uri="{FF2B5EF4-FFF2-40B4-BE49-F238E27FC236}">
                <a16:creationId xmlns:a16="http://schemas.microsoft.com/office/drawing/2014/main" id="{FEEC37F3-DF59-A6D2-A292-3DE31AAF922F}"/>
              </a:ext>
            </a:extLst>
          </p:cNvPr>
          <p:cNvSpPr>
            <a:spLocks noGrp="1"/>
          </p:cNvSpPr>
          <p:nvPr>
            <p:ph idx="1"/>
          </p:nvPr>
        </p:nvSpPr>
        <p:spPr>
          <a:xfrm>
            <a:off x="457200" y="642938"/>
            <a:ext cx="8229600" cy="5930900"/>
          </a:xfrm>
          <a:solidFill>
            <a:srgbClr val="85FFFF"/>
          </a:solidFill>
        </p:spPr>
        <p:txBody>
          <a:bodyPr/>
          <a:lstStyle/>
          <a:p>
            <a:pPr eaLnBrk="1" hangingPunct="1">
              <a:lnSpc>
                <a:spcPct val="80000"/>
              </a:lnSpc>
              <a:buFont typeface="Georgia" panose="02040502050405020303" pitchFamily="18" charset="0"/>
              <a:buNone/>
            </a:pPr>
            <a:r>
              <a:rPr lang="en-US" altLang="zh-CN" sz="1600">
                <a:latin typeface="Consolas" panose="020B0609020204030204" pitchFamily="49" charset="0"/>
              </a:rPr>
              <a:t>//date.h</a:t>
            </a:r>
          </a:p>
          <a:p>
            <a:pPr eaLnBrk="1" hangingPunct="1">
              <a:lnSpc>
                <a:spcPct val="80000"/>
              </a:lnSpc>
              <a:buFont typeface="Georgia" panose="02040502050405020303" pitchFamily="18" charset="0"/>
              <a:buNone/>
            </a:pPr>
            <a:r>
              <a:rPr lang="en-US" altLang="zh-CN" sz="1600">
                <a:latin typeface="Consolas" panose="020B0609020204030204" pitchFamily="49" charset="0"/>
              </a:rPr>
              <a:t>#ifndef __DATE_H__</a:t>
            </a:r>
          </a:p>
          <a:p>
            <a:pPr eaLnBrk="1" hangingPunct="1">
              <a:lnSpc>
                <a:spcPct val="80000"/>
              </a:lnSpc>
              <a:buFont typeface="Georgia" panose="02040502050405020303" pitchFamily="18" charset="0"/>
              <a:buNone/>
            </a:pPr>
            <a:r>
              <a:rPr lang="en-US" altLang="zh-CN" sz="1600">
                <a:latin typeface="Consolas" panose="020B0609020204030204" pitchFamily="49" charset="0"/>
              </a:rPr>
              <a:t>#define __DATE_H__</a:t>
            </a:r>
          </a:p>
          <a:p>
            <a:pPr eaLnBrk="1" hangingPunct="1">
              <a:lnSpc>
                <a:spcPct val="80000"/>
              </a:lnSpc>
              <a:buFont typeface="Georgia" panose="02040502050405020303" pitchFamily="18" charset="0"/>
              <a:buNone/>
            </a:pPr>
            <a:r>
              <a:rPr lang="en-US" altLang="zh-CN" sz="1600">
                <a:latin typeface="Consolas" panose="020B0609020204030204" pitchFamily="49" charset="0"/>
              </a:rPr>
              <a:t>#include &lt;iostream&gt;</a:t>
            </a:r>
          </a:p>
          <a:p>
            <a:pPr eaLnBrk="1" hangingPunct="1">
              <a:lnSpc>
                <a:spcPct val="80000"/>
              </a:lnSpc>
              <a:buFont typeface="Georgia" panose="02040502050405020303" pitchFamily="18" charset="0"/>
              <a:buNone/>
            </a:pPr>
            <a:r>
              <a:rPr lang="en-US" altLang="zh-CN" sz="1600">
                <a:latin typeface="Consolas" panose="020B0609020204030204" pitchFamily="49" charset="0"/>
              </a:rPr>
              <a:t>class Date {	//</a:t>
            </a:r>
            <a:r>
              <a:rPr lang="zh-CN" altLang="en-US" sz="1600">
                <a:latin typeface="Consolas" panose="020B0609020204030204" pitchFamily="49" charset="0"/>
              </a:rPr>
              <a:t>日期类</a:t>
            </a:r>
          </a:p>
          <a:p>
            <a:pPr eaLnBrk="1" hangingPunct="1">
              <a:lnSpc>
                <a:spcPct val="80000"/>
              </a:lnSpc>
              <a:buFont typeface="Georgia" panose="02040502050405020303" pitchFamily="18" charset="0"/>
              <a:buNone/>
            </a:pPr>
            <a:r>
              <a:rPr lang="en-US" altLang="zh-CN" sz="1600">
                <a:latin typeface="Consolas" panose="020B0609020204030204" pitchFamily="49" charset="0"/>
              </a:rPr>
              <a:t>……</a:t>
            </a:r>
          </a:p>
          <a:p>
            <a:pPr eaLnBrk="1" hangingPunct="1">
              <a:lnSpc>
                <a:spcPct val="80000"/>
              </a:lnSpc>
              <a:buFont typeface="Georgia" panose="02040502050405020303" pitchFamily="18" charset="0"/>
              <a:buNone/>
            </a:pPr>
            <a:r>
              <a:rPr lang="en-US" altLang="zh-CN" sz="1600">
                <a:latin typeface="Consolas" panose="020B0609020204030204" pitchFamily="49" charset="0"/>
              </a:rPr>
              <a:t>//Date</a:t>
            </a:r>
            <a:r>
              <a:rPr lang="zh-CN" altLang="en-US" sz="1600">
                <a:latin typeface="Consolas" panose="020B0609020204030204" pitchFamily="49" charset="0"/>
              </a:rPr>
              <a:t>类中不再有静态成员函数</a:t>
            </a:r>
            <a:r>
              <a:rPr lang="en-US" altLang="zh-CN" sz="1600">
                <a:latin typeface="Consolas" panose="020B0609020204030204" pitchFamily="49" charset="0"/>
              </a:rPr>
              <a:t>read</a:t>
            </a:r>
            <a:r>
              <a:rPr lang="zh-CN" altLang="en-US" sz="1600">
                <a:latin typeface="Consolas" panose="020B0609020204030204" pitchFamily="49" charset="0"/>
              </a:rPr>
              <a:t>，其它内容与例</a:t>
            </a:r>
            <a:r>
              <a:rPr lang="en-US" altLang="zh-CN" sz="1600">
                <a:latin typeface="Consolas" panose="020B0609020204030204" pitchFamily="49" charset="0"/>
              </a:rPr>
              <a:t>10-24</a:t>
            </a:r>
            <a:r>
              <a:rPr lang="zh-CN" altLang="en-US" sz="1600">
                <a:latin typeface="Consolas" panose="020B0609020204030204" pitchFamily="49" charset="0"/>
              </a:rPr>
              <a:t>完全相同，</a:t>
            </a:r>
          </a:p>
          <a:p>
            <a:pPr eaLnBrk="1" hangingPunct="1">
              <a:lnSpc>
                <a:spcPct val="80000"/>
              </a:lnSpc>
              <a:buFont typeface="Georgia" panose="02040502050405020303" pitchFamily="18" charset="0"/>
              <a:buNone/>
            </a:pPr>
            <a:r>
              <a:rPr lang="en-US" altLang="zh-CN" sz="1600">
                <a:latin typeface="Consolas" panose="020B0609020204030204" pitchFamily="49" charset="0"/>
              </a:rPr>
              <a:t>};</a:t>
            </a:r>
          </a:p>
          <a:p>
            <a:pPr eaLnBrk="1" hangingPunct="1">
              <a:lnSpc>
                <a:spcPct val="80000"/>
              </a:lnSpc>
              <a:buFont typeface="Georgia" panose="02040502050405020303" pitchFamily="18" charset="0"/>
              <a:buNone/>
            </a:pPr>
            <a:r>
              <a:rPr lang="en-US" altLang="zh-CN" sz="1600">
                <a:latin typeface="Consolas" panose="020B0609020204030204" pitchFamily="49" charset="0"/>
              </a:rPr>
              <a:t>std::istream &amp; operator &gt;&gt; (std::istream &amp;in, Date &amp;date);</a:t>
            </a:r>
          </a:p>
          <a:p>
            <a:pPr eaLnBrk="1" hangingPunct="1">
              <a:lnSpc>
                <a:spcPct val="80000"/>
              </a:lnSpc>
              <a:buFont typeface="Georgia" panose="02040502050405020303" pitchFamily="18" charset="0"/>
              <a:buNone/>
            </a:pPr>
            <a:r>
              <a:rPr lang="en-US" altLang="zh-CN" sz="1600">
                <a:latin typeface="Consolas" panose="020B0609020204030204" pitchFamily="49" charset="0"/>
              </a:rPr>
              <a:t>std::ostream &amp; operator &lt;&lt; (std::ostream &amp;out, const Date &amp;date);</a:t>
            </a:r>
          </a:p>
          <a:p>
            <a:pPr eaLnBrk="1" hangingPunct="1">
              <a:lnSpc>
                <a:spcPct val="80000"/>
              </a:lnSpc>
              <a:buFont typeface="Georgia" panose="02040502050405020303" pitchFamily="18" charset="0"/>
              <a:buNone/>
            </a:pPr>
            <a:r>
              <a:rPr lang="en-US" altLang="zh-CN" sz="1600">
                <a:latin typeface="Consolas" panose="020B0609020204030204" pitchFamily="49" charset="0"/>
              </a:rPr>
              <a:t>#endif //__DATE_H__</a:t>
            </a:r>
          </a:p>
          <a:p>
            <a:pPr eaLnBrk="1" hangingPunct="1">
              <a:lnSpc>
                <a:spcPct val="80000"/>
              </a:lnSpc>
              <a:buFont typeface="Georgia" panose="02040502050405020303" pitchFamily="18" charset="0"/>
              <a:buNone/>
            </a:pPr>
            <a:r>
              <a:rPr lang="en-US" altLang="zh-CN" sz="1600">
                <a:latin typeface="Consolas" panose="020B0609020204030204" pitchFamily="49" charset="0"/>
              </a:rPr>
              <a:t> </a:t>
            </a:r>
          </a:p>
          <a:p>
            <a:pPr eaLnBrk="1" hangingPunct="1">
              <a:lnSpc>
                <a:spcPct val="80000"/>
              </a:lnSpc>
              <a:buFont typeface="Georgia" panose="02040502050405020303" pitchFamily="18" charset="0"/>
              <a:buNone/>
            </a:pPr>
            <a:r>
              <a:rPr lang="en-US" altLang="zh-CN" sz="1600">
                <a:latin typeface="Consolas" panose="020B0609020204030204" pitchFamily="49" charset="0"/>
              </a:rPr>
              <a:t>//date.cpp</a:t>
            </a:r>
            <a:r>
              <a:rPr lang="zh-CN" altLang="en-US" sz="1600">
                <a:latin typeface="Consolas" panose="020B0609020204030204" pitchFamily="49" charset="0"/>
              </a:rPr>
              <a:t>在例</a:t>
            </a:r>
            <a:r>
              <a:rPr lang="en-US" altLang="zh-CN" sz="1600">
                <a:latin typeface="Consolas" panose="020B0609020204030204" pitchFamily="49" charset="0"/>
              </a:rPr>
              <a:t>10-24</a:t>
            </a:r>
            <a:r>
              <a:rPr lang="zh-CN" altLang="en-US" sz="1600">
                <a:latin typeface="Consolas" panose="020B0609020204030204" pitchFamily="49" charset="0"/>
              </a:rPr>
              <a:t>的基础上删去了</a:t>
            </a:r>
            <a:r>
              <a:rPr lang="en-US" altLang="zh-CN" sz="1600">
                <a:latin typeface="Consolas" panose="020B0609020204030204" pitchFamily="49" charset="0"/>
              </a:rPr>
              <a:t>Date::read</a:t>
            </a:r>
            <a:r>
              <a:rPr lang="zh-CN" altLang="en-US" sz="1600">
                <a:latin typeface="Consolas" panose="020B0609020204030204" pitchFamily="49" charset="0"/>
              </a:rPr>
              <a:t>，增加了下面两个函数的定义</a:t>
            </a:r>
          </a:p>
          <a:p>
            <a:pPr eaLnBrk="1" hangingPunct="1">
              <a:lnSpc>
                <a:spcPct val="80000"/>
              </a:lnSpc>
              <a:buFont typeface="Georgia" panose="02040502050405020303" pitchFamily="18" charset="0"/>
              <a:buNone/>
            </a:pPr>
            <a:r>
              <a:rPr lang="en-US" altLang="zh-CN" sz="1600">
                <a:latin typeface="Consolas" panose="020B0609020204030204" pitchFamily="49" charset="0"/>
              </a:rPr>
              <a:t>istream &amp; operator &gt;&gt; (istream &amp;in, Date &amp;date) {</a:t>
            </a:r>
          </a:p>
          <a:p>
            <a:pPr eaLnBrk="1" hangingPunct="1">
              <a:lnSpc>
                <a:spcPct val="80000"/>
              </a:lnSpc>
              <a:buFont typeface="Georgia" panose="02040502050405020303" pitchFamily="18" charset="0"/>
              <a:buNone/>
            </a:pPr>
            <a:r>
              <a:rPr lang="en-US" altLang="zh-CN" sz="1600">
                <a:latin typeface="Consolas" panose="020B0609020204030204" pitchFamily="49" charset="0"/>
              </a:rPr>
              <a:t>	int year, month, day;</a:t>
            </a:r>
          </a:p>
          <a:p>
            <a:pPr eaLnBrk="1" hangingPunct="1">
              <a:lnSpc>
                <a:spcPct val="80000"/>
              </a:lnSpc>
              <a:buFont typeface="Georgia" panose="02040502050405020303" pitchFamily="18" charset="0"/>
              <a:buNone/>
            </a:pPr>
            <a:r>
              <a:rPr lang="en-US" altLang="zh-CN" sz="1600">
                <a:latin typeface="Consolas" panose="020B0609020204030204" pitchFamily="49" charset="0"/>
              </a:rPr>
              <a:t>	char c1, c2;</a:t>
            </a:r>
          </a:p>
          <a:p>
            <a:pPr eaLnBrk="1" hangingPunct="1">
              <a:lnSpc>
                <a:spcPct val="80000"/>
              </a:lnSpc>
              <a:buFont typeface="Georgia" panose="02040502050405020303" pitchFamily="18" charset="0"/>
              <a:buNone/>
            </a:pPr>
            <a:r>
              <a:rPr lang="en-US" altLang="zh-CN" sz="1600">
                <a:latin typeface="Consolas" panose="020B0609020204030204" pitchFamily="49" charset="0"/>
              </a:rPr>
              <a:t>	in &gt;&gt; year &gt;&gt; c1 &gt;&gt; month &gt;&gt; c2 &gt;&gt; day;</a:t>
            </a:r>
          </a:p>
          <a:p>
            <a:pPr eaLnBrk="1" hangingPunct="1">
              <a:lnSpc>
                <a:spcPct val="80000"/>
              </a:lnSpc>
              <a:buFont typeface="Georgia" panose="02040502050405020303" pitchFamily="18" charset="0"/>
              <a:buNone/>
            </a:pPr>
            <a:r>
              <a:rPr lang="en-US" altLang="zh-CN" sz="1600">
                <a:latin typeface="Consolas" panose="020B0609020204030204" pitchFamily="49" charset="0"/>
              </a:rPr>
              <a:t>	date = Date(year, month, day);</a:t>
            </a:r>
          </a:p>
          <a:p>
            <a:pPr eaLnBrk="1" hangingPunct="1">
              <a:lnSpc>
                <a:spcPct val="80000"/>
              </a:lnSpc>
              <a:buFont typeface="Georgia" panose="02040502050405020303" pitchFamily="18" charset="0"/>
              <a:buNone/>
            </a:pPr>
            <a:r>
              <a:rPr lang="en-US" altLang="zh-CN" sz="1600">
                <a:latin typeface="Consolas" panose="020B0609020204030204" pitchFamily="49" charset="0"/>
              </a:rPr>
              <a:t>	return in;</a:t>
            </a:r>
          </a:p>
          <a:p>
            <a:pPr eaLnBrk="1" hangingPunct="1">
              <a:lnSpc>
                <a:spcPct val="80000"/>
              </a:lnSpc>
              <a:buFont typeface="Georgia" panose="02040502050405020303" pitchFamily="18" charset="0"/>
              <a:buNone/>
            </a:pPr>
            <a:r>
              <a:rPr lang="en-US" altLang="zh-CN" sz="1600">
                <a:latin typeface="Consolas" panose="020B0609020204030204" pitchFamily="49" charset="0"/>
              </a:rPr>
              <a:t>}</a:t>
            </a:r>
          </a:p>
          <a:p>
            <a:pPr eaLnBrk="1" hangingPunct="1">
              <a:lnSpc>
                <a:spcPct val="80000"/>
              </a:lnSpc>
              <a:buFont typeface="Georgia" panose="02040502050405020303" pitchFamily="18" charset="0"/>
              <a:buNone/>
            </a:pPr>
            <a:r>
              <a:rPr lang="en-US" altLang="zh-CN" sz="1600">
                <a:latin typeface="Consolas" panose="020B0609020204030204" pitchFamily="49" charset="0"/>
              </a:rPr>
              <a:t>ostream &amp; operator &lt;&lt; (ostream &amp;out, const Date &amp;date) {</a:t>
            </a:r>
          </a:p>
          <a:p>
            <a:pPr eaLnBrk="1" hangingPunct="1">
              <a:lnSpc>
                <a:spcPct val="80000"/>
              </a:lnSpc>
              <a:buFont typeface="Georgia" panose="02040502050405020303" pitchFamily="18" charset="0"/>
              <a:buNone/>
            </a:pPr>
            <a:r>
              <a:rPr lang="en-US" altLang="zh-CN" sz="1600">
                <a:latin typeface="Consolas" panose="020B0609020204030204" pitchFamily="49" charset="0"/>
              </a:rPr>
              <a:t>	out &lt;&lt; date.getYear() &lt;&lt; "-" &lt;&lt; date.getMonth() &lt;&lt; "-" &lt;&lt; date.getDay();</a:t>
            </a:r>
          </a:p>
          <a:p>
            <a:pPr eaLnBrk="1" hangingPunct="1">
              <a:lnSpc>
                <a:spcPct val="80000"/>
              </a:lnSpc>
              <a:buFont typeface="Georgia" panose="02040502050405020303" pitchFamily="18" charset="0"/>
              <a:buNone/>
            </a:pPr>
            <a:r>
              <a:rPr lang="en-US" altLang="zh-CN" sz="1600">
                <a:latin typeface="Consolas" panose="020B0609020204030204" pitchFamily="49" charset="0"/>
              </a:rPr>
              <a:t>	return out;</a:t>
            </a:r>
          </a:p>
          <a:p>
            <a:pPr eaLnBrk="1" hangingPunct="1">
              <a:lnSpc>
                <a:spcPct val="80000"/>
              </a:lnSpc>
              <a:buFont typeface="Georgia" panose="02040502050405020303" pitchFamily="18" charset="0"/>
              <a:buNone/>
            </a:pPr>
            <a:r>
              <a:rPr lang="en-US" altLang="zh-CN" sz="1600">
                <a:latin typeface="Consolas" panose="020B0609020204030204" pitchFamily="49" charset="0"/>
              </a:rPr>
              <a:t>}</a:t>
            </a:r>
          </a:p>
        </p:txBody>
      </p:sp>
      <p:sp>
        <p:nvSpPr>
          <p:cNvPr id="56323" name="灯片编号占位符 3">
            <a:extLst>
              <a:ext uri="{FF2B5EF4-FFF2-40B4-BE49-F238E27FC236}">
                <a16:creationId xmlns:a16="http://schemas.microsoft.com/office/drawing/2014/main" id="{B0CD19E8-36E3-1FEB-0FEB-E77FED62BDC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87242CD-9FA2-495E-8942-4922EF935011}"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8121048C-C55D-6E58-AC61-575E9B2AB7B3}"/>
              </a:ext>
            </a:extLst>
          </p:cNvPr>
          <p:cNvSpPr txBox="1">
            <a:spLocks/>
          </p:cNvSpPr>
          <p:nvPr/>
        </p:nvSpPr>
        <p:spPr>
          <a:xfrm>
            <a:off x="214313" y="0"/>
            <a:ext cx="7572375" cy="428625"/>
          </a:xfrm>
          <a:prstGeom prst="rect">
            <a:avLst/>
          </a:prstGeom>
        </p:spPr>
        <p:txBody>
          <a:bodyPr anchor="ctr">
            <a:normAutofit fontScale="92500" lnSpcReduction="20000"/>
          </a:bodyPr>
          <a:lstStyle/>
          <a:p>
            <a:pPr eaLnBrk="1" fontAlgn="auto" hangingPunct="1">
              <a:spcAft>
                <a:spcPts val="0"/>
              </a:spcAft>
              <a:defRPr/>
            </a:pPr>
            <a:r>
              <a:rPr lang="en-US" altLang="zh-CN" sz="2800" dirty="0">
                <a:solidFill>
                  <a:schemeClr val="bg1"/>
                </a:solidFill>
                <a:latin typeface="+mj-ea"/>
                <a:ea typeface="+mj-ea"/>
              </a:rPr>
              <a:t>11.5</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对个人银行账户管理程序的改进</a:t>
            </a:r>
            <a:endParaRPr kumimoji="0" lang="zh-CN" altLang="en-US" sz="2800" dirty="0">
              <a:solidFill>
                <a:schemeClr val="bg1"/>
              </a:solidFill>
              <a:latin typeface="+mj-ea"/>
              <a:ea typeface="+mj-ea"/>
              <a:cs typeface="+mj-cs"/>
            </a:endParaRPr>
          </a:p>
        </p:txBody>
      </p:sp>
      <p:sp>
        <p:nvSpPr>
          <p:cNvPr id="56325" name="标题 1">
            <a:extLst>
              <a:ext uri="{FF2B5EF4-FFF2-40B4-BE49-F238E27FC236}">
                <a16:creationId xmlns:a16="http://schemas.microsoft.com/office/drawing/2014/main" id="{21224803-8BBA-8139-B851-5C8A64BD82B2}"/>
              </a:ext>
            </a:extLst>
          </p:cNvPr>
          <p:cNvSpPr>
            <a:spLocks noGrp="1"/>
          </p:cNvSpPr>
          <p:nvPr>
            <p:ph type="title"/>
          </p:nvPr>
        </p:nvSpPr>
        <p:spPr>
          <a:xfrm>
            <a:off x="5929313" y="647700"/>
            <a:ext cx="2757487" cy="1066800"/>
          </a:xfrm>
          <a:solidFill>
            <a:schemeClr val="bg1"/>
          </a:solidFill>
        </p:spPr>
        <p:txBody>
          <a:bodyPr/>
          <a:lstStyle/>
          <a:p>
            <a:pPr eaLnBrk="1" hangingPunct="1"/>
            <a:r>
              <a:rPr lang="zh-CN" altLang="en-US" sz="3200"/>
              <a:t>例</a:t>
            </a:r>
            <a:r>
              <a:rPr lang="en-US" altLang="zh-CN" sz="3200"/>
              <a:t>11-13</a:t>
            </a:r>
            <a:r>
              <a:rPr lang="zh-CN" altLang="en-US" sz="3200"/>
              <a:t>（续）</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内容占位符 2">
            <a:extLst>
              <a:ext uri="{FF2B5EF4-FFF2-40B4-BE49-F238E27FC236}">
                <a16:creationId xmlns:a16="http://schemas.microsoft.com/office/drawing/2014/main" id="{C3719107-E28F-C32B-E87F-2693E715B616}"/>
              </a:ext>
            </a:extLst>
          </p:cNvPr>
          <p:cNvSpPr>
            <a:spLocks noGrp="1"/>
          </p:cNvSpPr>
          <p:nvPr>
            <p:ph idx="1"/>
          </p:nvPr>
        </p:nvSpPr>
        <p:spPr>
          <a:xfrm>
            <a:off x="457200" y="642938"/>
            <a:ext cx="8229600" cy="5930900"/>
          </a:xfrm>
          <a:solidFill>
            <a:srgbClr val="85FFFF"/>
          </a:solidFill>
        </p:spPr>
        <p:txBody>
          <a:bodyPr/>
          <a:lstStyle/>
          <a:p>
            <a:pPr eaLnBrk="1" hangingPunct="1">
              <a:lnSpc>
                <a:spcPct val="80000"/>
              </a:lnSpc>
              <a:buFont typeface="Georgia" panose="02040502050405020303" pitchFamily="18" charset="0"/>
              <a:buNone/>
            </a:pPr>
            <a:r>
              <a:rPr lang="en-US" altLang="zh-CN" sz="1600">
                <a:latin typeface="Consolas" panose="020B0609020204030204" pitchFamily="49" charset="0"/>
              </a:rPr>
              <a:t>//account.h</a:t>
            </a:r>
          </a:p>
          <a:p>
            <a:pPr eaLnBrk="1" hangingPunct="1">
              <a:lnSpc>
                <a:spcPct val="80000"/>
              </a:lnSpc>
              <a:buFont typeface="Georgia" panose="02040502050405020303" pitchFamily="18" charset="0"/>
              <a:buNone/>
            </a:pPr>
            <a:r>
              <a:rPr lang="en-US" altLang="zh-CN" sz="1600">
                <a:latin typeface="Consolas" panose="020B0609020204030204" pitchFamily="49" charset="0"/>
              </a:rPr>
              <a:t>#ifndef __ACCOUNT_H__</a:t>
            </a:r>
          </a:p>
          <a:p>
            <a:pPr eaLnBrk="1" hangingPunct="1">
              <a:lnSpc>
                <a:spcPct val="80000"/>
              </a:lnSpc>
              <a:buFont typeface="Georgia" panose="02040502050405020303" pitchFamily="18" charset="0"/>
              <a:buNone/>
            </a:pPr>
            <a:r>
              <a:rPr lang="en-US" altLang="zh-CN" sz="1600">
                <a:latin typeface="Consolas" panose="020B0609020204030204" pitchFamily="49" charset="0"/>
              </a:rPr>
              <a:t>#define __ACCOUNT_H__</a:t>
            </a:r>
          </a:p>
          <a:p>
            <a:pPr eaLnBrk="1" hangingPunct="1">
              <a:lnSpc>
                <a:spcPct val="80000"/>
              </a:lnSpc>
              <a:buFont typeface="Georgia" panose="02040502050405020303" pitchFamily="18" charset="0"/>
              <a:buNone/>
            </a:pPr>
            <a:r>
              <a:rPr lang="en-US" altLang="zh-CN" sz="1600">
                <a:latin typeface="Consolas" panose="020B0609020204030204" pitchFamily="49" charset="0"/>
              </a:rPr>
              <a:t>#include "date.h"</a:t>
            </a:r>
          </a:p>
          <a:p>
            <a:pPr eaLnBrk="1" hangingPunct="1">
              <a:lnSpc>
                <a:spcPct val="80000"/>
              </a:lnSpc>
              <a:buFont typeface="Georgia" panose="02040502050405020303" pitchFamily="18" charset="0"/>
              <a:buNone/>
            </a:pPr>
            <a:r>
              <a:rPr lang="en-US" altLang="zh-CN" sz="1600">
                <a:latin typeface="Consolas" panose="020B0609020204030204" pitchFamily="49" charset="0"/>
              </a:rPr>
              <a:t>#include "accumulator.h"</a:t>
            </a:r>
          </a:p>
          <a:p>
            <a:pPr eaLnBrk="1" hangingPunct="1">
              <a:lnSpc>
                <a:spcPct val="80000"/>
              </a:lnSpc>
              <a:buFont typeface="Georgia" panose="02040502050405020303" pitchFamily="18" charset="0"/>
              <a:buNone/>
            </a:pPr>
            <a:r>
              <a:rPr lang="en-US" altLang="zh-CN" sz="1600">
                <a:latin typeface="Consolas" panose="020B0609020204030204" pitchFamily="49" charset="0"/>
              </a:rPr>
              <a:t>#include &lt;string&gt;</a:t>
            </a:r>
          </a:p>
          <a:p>
            <a:pPr eaLnBrk="1" hangingPunct="1">
              <a:lnSpc>
                <a:spcPct val="80000"/>
              </a:lnSpc>
              <a:buFont typeface="Georgia" panose="02040502050405020303" pitchFamily="18" charset="0"/>
              <a:buNone/>
            </a:pPr>
            <a:r>
              <a:rPr lang="en-US" altLang="zh-CN" sz="1600">
                <a:latin typeface="Consolas" panose="020B0609020204030204" pitchFamily="49" charset="0"/>
              </a:rPr>
              <a:t>#include &lt;map&gt;</a:t>
            </a:r>
          </a:p>
          <a:p>
            <a:pPr eaLnBrk="1" hangingPunct="1">
              <a:lnSpc>
                <a:spcPct val="80000"/>
              </a:lnSpc>
              <a:buFont typeface="Georgia" panose="02040502050405020303" pitchFamily="18" charset="0"/>
              <a:buNone/>
            </a:pPr>
            <a:r>
              <a:rPr lang="en-US" altLang="zh-CN" sz="1600">
                <a:latin typeface="Consolas" panose="020B0609020204030204" pitchFamily="49" charset="0"/>
              </a:rPr>
              <a:t>#include &lt;istream&gt;</a:t>
            </a:r>
          </a:p>
          <a:p>
            <a:pPr eaLnBrk="1" hangingPunct="1">
              <a:lnSpc>
                <a:spcPct val="80000"/>
              </a:lnSpc>
              <a:buFont typeface="Georgia" panose="02040502050405020303" pitchFamily="18" charset="0"/>
              <a:buNone/>
            </a:pPr>
            <a:r>
              <a:rPr lang="en-US" altLang="zh-CN" sz="1600">
                <a:latin typeface="Consolas" panose="020B0609020204030204" pitchFamily="49" charset="0"/>
              </a:rPr>
              <a:t>class Account { //</a:t>
            </a:r>
            <a:r>
              <a:rPr lang="zh-CN" altLang="en-US" sz="1600">
                <a:latin typeface="Consolas" panose="020B0609020204030204" pitchFamily="49" charset="0"/>
              </a:rPr>
              <a:t>账户类</a:t>
            </a:r>
          </a:p>
          <a:p>
            <a:pPr eaLnBrk="1" hangingPunct="1">
              <a:lnSpc>
                <a:spcPct val="80000"/>
              </a:lnSpc>
              <a:buFont typeface="Georgia" panose="02040502050405020303" pitchFamily="18" charset="0"/>
              <a:buNone/>
            </a:pPr>
            <a:r>
              <a:rPr lang="en-US" altLang="zh-CN" sz="1600">
                <a:latin typeface="Consolas" panose="020B0609020204030204" pitchFamily="49" charset="0"/>
              </a:rPr>
              <a:t>……</a:t>
            </a:r>
          </a:p>
          <a:p>
            <a:pPr eaLnBrk="1" hangingPunct="1">
              <a:lnSpc>
                <a:spcPct val="80000"/>
              </a:lnSpc>
              <a:buFont typeface="Georgia" panose="02040502050405020303" pitchFamily="18" charset="0"/>
              <a:buNone/>
            </a:pPr>
            <a:r>
              <a:rPr lang="en-US" altLang="zh-CN" sz="1600">
                <a:latin typeface="Consolas" panose="020B0609020204030204" pitchFamily="49" charset="0"/>
              </a:rPr>
              <a:t>//Account</a:t>
            </a:r>
            <a:r>
              <a:rPr lang="zh-CN" altLang="en-US" sz="1600">
                <a:latin typeface="Consolas" panose="020B0609020204030204" pitchFamily="49" charset="0"/>
              </a:rPr>
              <a:t>类中为以下函数增加了一个参数，其它成员与例</a:t>
            </a:r>
            <a:r>
              <a:rPr lang="en-US" altLang="zh-CN" sz="1600">
                <a:latin typeface="Consolas" panose="020B0609020204030204" pitchFamily="49" charset="0"/>
              </a:rPr>
              <a:t>10-24</a:t>
            </a:r>
            <a:r>
              <a:rPr lang="zh-CN" altLang="en-US" sz="1600">
                <a:latin typeface="Consolas" panose="020B0609020204030204" pitchFamily="49" charset="0"/>
              </a:rPr>
              <a:t>完全相同</a:t>
            </a:r>
          </a:p>
          <a:p>
            <a:pPr eaLnBrk="1" hangingPunct="1">
              <a:lnSpc>
                <a:spcPct val="8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virtual void show(std::ostream &amp;out) const;</a:t>
            </a:r>
          </a:p>
          <a:p>
            <a:pPr eaLnBrk="1" hangingPunct="1">
              <a:lnSpc>
                <a:spcPct val="80000"/>
              </a:lnSpc>
              <a:buFont typeface="Georgia" panose="02040502050405020303" pitchFamily="18" charset="0"/>
              <a:buNone/>
            </a:pPr>
            <a:r>
              <a:rPr lang="en-US" altLang="zh-CN" sz="1600">
                <a:latin typeface="Consolas" panose="020B0609020204030204" pitchFamily="49" charset="0"/>
              </a:rPr>
              <a:t>};</a:t>
            </a:r>
          </a:p>
          <a:p>
            <a:pPr eaLnBrk="1" hangingPunct="1">
              <a:lnSpc>
                <a:spcPct val="80000"/>
              </a:lnSpc>
              <a:buFont typeface="Georgia" panose="02040502050405020303" pitchFamily="18" charset="0"/>
              <a:buNone/>
            </a:pPr>
            <a:r>
              <a:rPr lang="en-US" altLang="zh-CN" sz="1600">
                <a:latin typeface="Consolas" panose="020B0609020204030204" pitchFamily="49" charset="0"/>
              </a:rPr>
              <a:t>inline std::ostream &amp; operator &lt;&lt; (std::ostream &amp;out, const Account &amp;account) {</a:t>
            </a:r>
          </a:p>
          <a:p>
            <a:pPr eaLnBrk="1" hangingPunct="1">
              <a:lnSpc>
                <a:spcPct val="80000"/>
              </a:lnSpc>
              <a:buFont typeface="Georgia" panose="02040502050405020303" pitchFamily="18" charset="0"/>
              <a:buNone/>
            </a:pPr>
            <a:r>
              <a:rPr lang="en-US" altLang="zh-CN" sz="1600">
                <a:latin typeface="Consolas" panose="020B0609020204030204" pitchFamily="49" charset="0"/>
              </a:rPr>
              <a:t>	account.show(out);</a:t>
            </a:r>
          </a:p>
          <a:p>
            <a:pPr eaLnBrk="1" hangingPunct="1">
              <a:lnSpc>
                <a:spcPct val="80000"/>
              </a:lnSpc>
              <a:buFont typeface="Georgia" panose="02040502050405020303" pitchFamily="18" charset="0"/>
              <a:buNone/>
            </a:pPr>
            <a:r>
              <a:rPr lang="en-US" altLang="zh-CN" sz="1600">
                <a:latin typeface="Consolas" panose="020B0609020204030204" pitchFamily="49" charset="0"/>
              </a:rPr>
              <a:t>	return out;</a:t>
            </a:r>
          </a:p>
          <a:p>
            <a:pPr eaLnBrk="1" hangingPunct="1">
              <a:lnSpc>
                <a:spcPct val="80000"/>
              </a:lnSpc>
              <a:buFont typeface="Georgia" panose="02040502050405020303" pitchFamily="18" charset="0"/>
              <a:buNone/>
            </a:pPr>
            <a:r>
              <a:rPr lang="en-US" altLang="zh-CN" sz="1600">
                <a:latin typeface="Consolas" panose="020B0609020204030204" pitchFamily="49" charset="0"/>
              </a:rPr>
              <a:t>}</a:t>
            </a:r>
          </a:p>
          <a:p>
            <a:pPr eaLnBrk="1" hangingPunct="1">
              <a:lnSpc>
                <a:spcPct val="80000"/>
              </a:lnSpc>
              <a:buFont typeface="Georgia" panose="02040502050405020303" pitchFamily="18" charset="0"/>
              <a:buNone/>
            </a:pPr>
            <a:r>
              <a:rPr lang="en-US" altLang="zh-CN" sz="1600">
                <a:latin typeface="Consolas" panose="020B0609020204030204" pitchFamily="49" charset="0"/>
              </a:rPr>
              <a:t>class CreditAccount : public Account { //</a:t>
            </a:r>
            <a:r>
              <a:rPr lang="zh-CN" altLang="en-US" sz="1600">
                <a:latin typeface="Consolas" panose="020B0609020204030204" pitchFamily="49" charset="0"/>
              </a:rPr>
              <a:t>信用账户类</a:t>
            </a:r>
          </a:p>
          <a:p>
            <a:pPr eaLnBrk="1" hangingPunct="1">
              <a:lnSpc>
                <a:spcPct val="80000"/>
              </a:lnSpc>
              <a:buFont typeface="Georgia" panose="02040502050405020303" pitchFamily="18" charset="0"/>
              <a:buNone/>
            </a:pPr>
            <a:r>
              <a:rPr lang="en-US" altLang="zh-CN" sz="1600">
                <a:latin typeface="Consolas" panose="020B0609020204030204" pitchFamily="49" charset="0"/>
              </a:rPr>
              <a:t>……</a:t>
            </a:r>
          </a:p>
          <a:p>
            <a:pPr eaLnBrk="1" hangingPunct="1">
              <a:lnSpc>
                <a:spcPct val="80000"/>
              </a:lnSpc>
              <a:buFont typeface="Georgia" panose="02040502050405020303" pitchFamily="18" charset="0"/>
              <a:buNone/>
            </a:pPr>
            <a:r>
              <a:rPr lang="en-US" altLang="zh-CN" sz="1600">
                <a:latin typeface="Consolas" panose="020B0609020204030204" pitchFamily="49" charset="0"/>
              </a:rPr>
              <a:t>// CreditAccount</a:t>
            </a:r>
            <a:r>
              <a:rPr lang="zh-CN" altLang="en-US" sz="1600">
                <a:latin typeface="Consolas" panose="020B0609020204030204" pitchFamily="49" charset="0"/>
              </a:rPr>
              <a:t>类中为以下函数增加了一个参数，其它成员与例</a:t>
            </a:r>
            <a:r>
              <a:rPr lang="en-US" altLang="zh-CN" sz="1600">
                <a:latin typeface="Consolas" panose="020B0609020204030204" pitchFamily="49" charset="0"/>
              </a:rPr>
              <a:t>10-24</a:t>
            </a:r>
            <a:r>
              <a:rPr lang="zh-CN" altLang="en-US" sz="1600">
                <a:latin typeface="Consolas" panose="020B0609020204030204" pitchFamily="49" charset="0"/>
              </a:rPr>
              <a:t>完全相同</a:t>
            </a:r>
          </a:p>
          <a:p>
            <a:pPr eaLnBrk="1" hangingPunct="1">
              <a:lnSpc>
                <a:spcPct val="8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virtual void show(std::ostream &amp;out) const;</a:t>
            </a:r>
          </a:p>
          <a:p>
            <a:pPr eaLnBrk="1" hangingPunct="1">
              <a:lnSpc>
                <a:spcPct val="80000"/>
              </a:lnSpc>
              <a:buFont typeface="Georgia" panose="02040502050405020303" pitchFamily="18" charset="0"/>
              <a:buNone/>
            </a:pPr>
            <a:r>
              <a:rPr lang="en-US" altLang="zh-CN" sz="1600">
                <a:latin typeface="Consolas" panose="020B0609020204030204" pitchFamily="49" charset="0"/>
              </a:rPr>
              <a:t>};</a:t>
            </a:r>
          </a:p>
          <a:p>
            <a:pPr eaLnBrk="1" hangingPunct="1">
              <a:lnSpc>
                <a:spcPct val="80000"/>
              </a:lnSpc>
              <a:buFont typeface="Georgia" panose="02040502050405020303" pitchFamily="18" charset="0"/>
              <a:buNone/>
            </a:pPr>
            <a:r>
              <a:rPr lang="en-US" altLang="zh-CN" sz="1600">
                <a:latin typeface="Consolas" panose="020B0609020204030204" pitchFamily="49" charset="0"/>
              </a:rPr>
              <a:t>//account.h</a:t>
            </a:r>
            <a:r>
              <a:rPr lang="zh-CN" altLang="en-US" sz="1600">
                <a:latin typeface="Consolas" panose="020B0609020204030204" pitchFamily="49" charset="0"/>
              </a:rPr>
              <a:t>中其它类的定义与例</a:t>
            </a:r>
            <a:r>
              <a:rPr lang="en-US" altLang="zh-CN" sz="1600">
                <a:latin typeface="Consolas" panose="020B0609020204030204" pitchFamily="49" charset="0"/>
              </a:rPr>
              <a:t>10-24</a:t>
            </a:r>
            <a:r>
              <a:rPr lang="zh-CN" altLang="en-US" sz="1600">
                <a:latin typeface="Consolas" panose="020B0609020204030204" pitchFamily="49" charset="0"/>
              </a:rPr>
              <a:t>完全一样</a:t>
            </a:r>
          </a:p>
          <a:p>
            <a:pPr eaLnBrk="1" hangingPunct="1">
              <a:lnSpc>
                <a:spcPct val="80000"/>
              </a:lnSpc>
              <a:buFont typeface="Georgia" panose="02040502050405020303" pitchFamily="18" charset="0"/>
              <a:buNone/>
            </a:pPr>
            <a:r>
              <a:rPr lang="en-US" altLang="zh-CN" sz="1600">
                <a:latin typeface="Consolas" panose="020B0609020204030204" pitchFamily="49" charset="0"/>
              </a:rPr>
              <a:t>#endif //__ACCOUNT_H__</a:t>
            </a:r>
          </a:p>
          <a:p>
            <a:pPr eaLnBrk="1" hangingPunct="1">
              <a:lnSpc>
                <a:spcPct val="80000"/>
              </a:lnSpc>
              <a:buFont typeface="Georgia" panose="02040502050405020303" pitchFamily="18" charset="0"/>
              <a:buNone/>
            </a:pPr>
            <a:endParaRPr lang="en-US" altLang="zh-CN" sz="1600">
              <a:latin typeface="Consolas" panose="020B0609020204030204" pitchFamily="49" charset="0"/>
            </a:endParaRPr>
          </a:p>
        </p:txBody>
      </p:sp>
      <p:sp>
        <p:nvSpPr>
          <p:cNvPr id="57347" name="灯片编号占位符 3">
            <a:extLst>
              <a:ext uri="{FF2B5EF4-FFF2-40B4-BE49-F238E27FC236}">
                <a16:creationId xmlns:a16="http://schemas.microsoft.com/office/drawing/2014/main" id="{01E006B6-9FE4-1D95-0576-5A95BC660CD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572DA82-E342-4A27-AD1C-E7D589B6F4D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0C14401-B35A-E2FB-250C-803C1808B6EA}"/>
              </a:ext>
            </a:extLst>
          </p:cNvPr>
          <p:cNvSpPr txBox="1">
            <a:spLocks/>
          </p:cNvSpPr>
          <p:nvPr/>
        </p:nvSpPr>
        <p:spPr>
          <a:xfrm>
            <a:off x="214313" y="0"/>
            <a:ext cx="7572375" cy="428625"/>
          </a:xfrm>
          <a:prstGeom prst="rect">
            <a:avLst/>
          </a:prstGeom>
        </p:spPr>
        <p:txBody>
          <a:bodyPr anchor="ctr">
            <a:normAutofit fontScale="92500" lnSpcReduction="20000"/>
          </a:bodyPr>
          <a:lstStyle/>
          <a:p>
            <a:pPr eaLnBrk="1" fontAlgn="auto" hangingPunct="1">
              <a:spcAft>
                <a:spcPts val="0"/>
              </a:spcAft>
              <a:defRPr/>
            </a:pPr>
            <a:r>
              <a:rPr lang="en-US" altLang="zh-CN" sz="2800" dirty="0">
                <a:solidFill>
                  <a:schemeClr val="bg1"/>
                </a:solidFill>
                <a:latin typeface="+mj-ea"/>
                <a:ea typeface="+mj-ea"/>
              </a:rPr>
              <a:t>11.5</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对个人银行账户管理程序的改进</a:t>
            </a:r>
            <a:endParaRPr kumimoji="0" lang="zh-CN" altLang="en-US" sz="2800" dirty="0">
              <a:solidFill>
                <a:schemeClr val="bg1"/>
              </a:solidFill>
              <a:latin typeface="+mj-ea"/>
              <a:ea typeface="+mj-ea"/>
              <a:cs typeface="+mj-cs"/>
            </a:endParaRPr>
          </a:p>
        </p:txBody>
      </p:sp>
      <p:sp>
        <p:nvSpPr>
          <p:cNvPr id="57349" name="标题 1">
            <a:extLst>
              <a:ext uri="{FF2B5EF4-FFF2-40B4-BE49-F238E27FC236}">
                <a16:creationId xmlns:a16="http://schemas.microsoft.com/office/drawing/2014/main" id="{E17335B1-DB49-0694-26A9-5D43E879A60F}"/>
              </a:ext>
            </a:extLst>
          </p:cNvPr>
          <p:cNvSpPr>
            <a:spLocks noGrp="1"/>
          </p:cNvSpPr>
          <p:nvPr>
            <p:ph type="title"/>
          </p:nvPr>
        </p:nvSpPr>
        <p:spPr>
          <a:xfrm>
            <a:off x="5929313" y="647700"/>
            <a:ext cx="2757487" cy="1066800"/>
          </a:xfrm>
          <a:solidFill>
            <a:schemeClr val="bg1"/>
          </a:solidFill>
        </p:spPr>
        <p:txBody>
          <a:bodyPr/>
          <a:lstStyle/>
          <a:p>
            <a:pPr eaLnBrk="1" hangingPunct="1"/>
            <a:r>
              <a:rPr lang="zh-CN" altLang="en-US" sz="3200"/>
              <a:t>例</a:t>
            </a:r>
            <a:r>
              <a:rPr lang="en-US" altLang="zh-CN" sz="3200"/>
              <a:t>11-13</a:t>
            </a:r>
            <a:r>
              <a:rPr lang="zh-CN" altLang="en-US" sz="3200"/>
              <a:t>（续）</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1B02AD47-02E2-A911-4A40-5C54E83F421F}"/>
              </a:ext>
            </a:extLst>
          </p:cNvPr>
          <p:cNvSpPr>
            <a:spLocks noGrp="1"/>
          </p:cNvSpPr>
          <p:nvPr>
            <p:ph type="title"/>
          </p:nvPr>
        </p:nvSpPr>
        <p:spPr/>
        <p:txBody>
          <a:bodyPr/>
          <a:lstStyle/>
          <a:p>
            <a:pPr eaLnBrk="1" hangingPunct="1"/>
            <a:r>
              <a:rPr lang="zh-CN" altLang="en-US"/>
              <a:t>流类库结构</a:t>
            </a:r>
          </a:p>
        </p:txBody>
      </p:sp>
      <p:sp>
        <p:nvSpPr>
          <p:cNvPr id="19459" name="灯片编号占位符 3">
            <a:extLst>
              <a:ext uri="{FF2B5EF4-FFF2-40B4-BE49-F238E27FC236}">
                <a16:creationId xmlns:a16="http://schemas.microsoft.com/office/drawing/2014/main" id="{AA613559-09CF-007F-9079-B4B256C8021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249FE2EB-7D62-431A-A73B-4026A1C745FF}"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2900AB33-EB39-3DE3-7760-FEBE7D3A2A94}"/>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11.1 </a:t>
            </a:r>
            <a:r>
              <a:rPr lang="en-US" altLang="zh-CN" sz="2800" dirty="0">
                <a:solidFill>
                  <a:schemeClr val="bg1"/>
                </a:solidFill>
                <a:latin typeface="+mj-ea"/>
                <a:ea typeface="+mj-ea"/>
              </a:rPr>
              <a:t>I/O</a:t>
            </a:r>
            <a:r>
              <a:rPr lang="zh-CN" altLang="en-US" sz="2800" dirty="0">
                <a:solidFill>
                  <a:schemeClr val="bg1"/>
                </a:solidFill>
                <a:latin typeface="+mj-ea"/>
                <a:ea typeface="+mj-ea"/>
              </a:rPr>
              <a:t>流的概念及流类库结构</a:t>
            </a:r>
            <a:endParaRPr kumimoji="0" lang="zh-CN" altLang="en-US" sz="2800" dirty="0">
              <a:solidFill>
                <a:schemeClr val="bg1"/>
              </a:solidFill>
              <a:latin typeface="+mj-ea"/>
              <a:ea typeface="+mj-ea"/>
              <a:cs typeface="+mj-cs"/>
            </a:endParaRPr>
          </a:p>
        </p:txBody>
      </p:sp>
      <p:pic>
        <p:nvPicPr>
          <p:cNvPr id="19461" name="Picture 2" descr="图11_1">
            <a:extLst>
              <a:ext uri="{FF2B5EF4-FFF2-40B4-BE49-F238E27FC236}">
                <a16:creationId xmlns:a16="http://schemas.microsoft.com/office/drawing/2014/main" id="{C8B8BA47-394B-1369-89BB-93D13A8B0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35175"/>
            <a:ext cx="9166225"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内容占位符 2">
            <a:extLst>
              <a:ext uri="{FF2B5EF4-FFF2-40B4-BE49-F238E27FC236}">
                <a16:creationId xmlns:a16="http://schemas.microsoft.com/office/drawing/2014/main" id="{71517CC1-2C4B-ED6B-210F-52E41578C5A0}"/>
              </a:ext>
            </a:extLst>
          </p:cNvPr>
          <p:cNvSpPr>
            <a:spLocks noGrp="1"/>
          </p:cNvSpPr>
          <p:nvPr>
            <p:ph idx="1"/>
          </p:nvPr>
        </p:nvSpPr>
        <p:spPr>
          <a:xfrm>
            <a:off x="457200" y="642938"/>
            <a:ext cx="8229600" cy="5930900"/>
          </a:xfrm>
          <a:solidFill>
            <a:srgbClr val="85FFFF"/>
          </a:solidFill>
        </p:spPr>
        <p:txBody>
          <a:bodyPr/>
          <a:lstStyle/>
          <a:p>
            <a:pPr eaLnBrk="1" hangingPunct="1">
              <a:lnSpc>
                <a:spcPct val="80000"/>
              </a:lnSpc>
              <a:buFont typeface="Georgia" panose="02040502050405020303" pitchFamily="18" charset="0"/>
              <a:buNone/>
            </a:pPr>
            <a:r>
              <a:rPr lang="en-US" altLang="zh-CN" sz="1600">
                <a:latin typeface="Consolas" panose="020B0609020204030204" pitchFamily="49" charset="0"/>
              </a:rPr>
              <a:t>//account.cpp</a:t>
            </a:r>
            <a:r>
              <a:rPr lang="zh-CN" altLang="en-US" sz="1600">
                <a:latin typeface="Consolas" panose="020B0609020204030204" pitchFamily="49" charset="0"/>
              </a:rPr>
              <a:t>中，只有以下几个成员函数的实现有所改变，其它内容与例</a:t>
            </a:r>
            <a:r>
              <a:rPr lang="en-US" altLang="zh-CN" sz="1600">
                <a:latin typeface="Consolas" panose="020B0609020204030204" pitchFamily="49" charset="0"/>
              </a:rPr>
              <a:t>10-24</a:t>
            </a:r>
            <a:r>
              <a:rPr lang="zh-CN" altLang="en-US" sz="1600">
                <a:latin typeface="Consolas" panose="020B0609020204030204" pitchFamily="49" charset="0"/>
              </a:rPr>
              <a:t>完全相同</a:t>
            </a:r>
          </a:p>
          <a:p>
            <a:pPr eaLnBrk="1" hangingPunct="1">
              <a:lnSpc>
                <a:spcPct val="80000"/>
              </a:lnSpc>
              <a:buFont typeface="Georgia" panose="02040502050405020303" pitchFamily="18" charset="0"/>
              <a:buNone/>
            </a:pPr>
            <a:r>
              <a:rPr lang="en-US" altLang="zh-CN" sz="1600">
                <a:latin typeface="Consolas" panose="020B0609020204030204" pitchFamily="49" charset="0"/>
              </a:rPr>
              <a:t>void AccountRecord::show() const {</a:t>
            </a:r>
          </a:p>
          <a:p>
            <a:pPr eaLnBrk="1" hangingPunct="1">
              <a:lnSpc>
                <a:spcPct val="80000"/>
              </a:lnSpc>
              <a:buFont typeface="Georgia" panose="02040502050405020303" pitchFamily="18" charset="0"/>
              <a:buNone/>
            </a:pPr>
            <a:r>
              <a:rPr lang="en-US" altLang="zh-CN" sz="1600">
                <a:latin typeface="Consolas" panose="020B0609020204030204" pitchFamily="49" charset="0"/>
              </a:rPr>
              <a:t>	cout &lt;&lt; date &lt;&lt; "\t#" &lt;&lt; account-&gt;getId() &lt;&lt; "\t" &lt;&lt; amount &lt;&lt; "\t"</a:t>
            </a:r>
          </a:p>
          <a:p>
            <a:pPr eaLnBrk="1" hangingPunct="1">
              <a:lnSpc>
                <a:spcPct val="80000"/>
              </a:lnSpc>
              <a:buFont typeface="Georgia" panose="02040502050405020303" pitchFamily="18" charset="0"/>
              <a:buNone/>
            </a:pPr>
            <a:r>
              <a:rPr lang="en-US" altLang="zh-CN" sz="1600">
                <a:latin typeface="Consolas" panose="020B0609020204030204" pitchFamily="49" charset="0"/>
              </a:rPr>
              <a:t>		&lt;&lt; balance &lt;&lt; "\t" &lt;&lt; desc &lt;&lt; endl;</a:t>
            </a:r>
          </a:p>
          <a:p>
            <a:pPr eaLnBrk="1" hangingPunct="1">
              <a:lnSpc>
                <a:spcPct val="80000"/>
              </a:lnSpc>
              <a:buFont typeface="Georgia" panose="02040502050405020303" pitchFamily="18" charset="0"/>
              <a:buNone/>
            </a:pPr>
            <a:r>
              <a:rPr lang="en-US" altLang="zh-CN" sz="1600">
                <a:latin typeface="Consolas" panose="020B0609020204030204" pitchFamily="49" charset="0"/>
              </a:rPr>
              <a:t>}</a:t>
            </a:r>
          </a:p>
          <a:p>
            <a:pPr eaLnBrk="1" hangingPunct="1">
              <a:lnSpc>
                <a:spcPct val="80000"/>
              </a:lnSpc>
              <a:buFont typeface="Georgia" panose="02040502050405020303" pitchFamily="18" charset="0"/>
              <a:buNone/>
            </a:pPr>
            <a:r>
              <a:rPr lang="en-US" altLang="zh-CN" sz="1600">
                <a:latin typeface="Consolas" panose="020B0609020204030204" pitchFamily="49" charset="0"/>
              </a:rPr>
              <a:t>Account::Account(const Date &amp;date, const string &amp;id) 	: id(id), balance(0) {</a:t>
            </a:r>
          </a:p>
          <a:p>
            <a:pPr eaLnBrk="1" hangingPunct="1">
              <a:lnSpc>
                <a:spcPct val="80000"/>
              </a:lnSpc>
              <a:buFont typeface="Georgia" panose="02040502050405020303" pitchFamily="18" charset="0"/>
              <a:buNone/>
            </a:pPr>
            <a:r>
              <a:rPr lang="en-US" altLang="zh-CN" sz="1600">
                <a:latin typeface="Consolas" panose="020B0609020204030204" pitchFamily="49" charset="0"/>
              </a:rPr>
              <a:t>	cout &lt;&lt; date &lt;&lt; "\t#" &lt;&lt; id &lt;&lt; " created" &lt;&lt; endl;</a:t>
            </a:r>
          </a:p>
          <a:p>
            <a:pPr eaLnBrk="1" hangingPunct="1">
              <a:lnSpc>
                <a:spcPct val="80000"/>
              </a:lnSpc>
              <a:buFont typeface="Georgia" panose="02040502050405020303" pitchFamily="18" charset="0"/>
              <a:buNone/>
            </a:pPr>
            <a:r>
              <a:rPr lang="en-US" altLang="zh-CN" sz="1600">
                <a:latin typeface="Consolas" panose="020B0609020204030204" pitchFamily="49" charset="0"/>
              </a:rPr>
              <a:t>}</a:t>
            </a:r>
          </a:p>
          <a:p>
            <a:pPr eaLnBrk="1" hangingPunct="1">
              <a:lnSpc>
                <a:spcPct val="80000"/>
              </a:lnSpc>
              <a:buFont typeface="Georgia" panose="02040502050405020303" pitchFamily="18" charset="0"/>
              <a:buNone/>
            </a:pPr>
            <a:r>
              <a:rPr lang="en-US" altLang="zh-CN" sz="1600">
                <a:latin typeface="Consolas" panose="020B0609020204030204" pitchFamily="49" charset="0"/>
              </a:rPr>
              <a:t>void Account::show(ostream &amp;out) const {</a:t>
            </a:r>
          </a:p>
          <a:p>
            <a:pPr eaLnBrk="1" hangingPunct="1">
              <a:lnSpc>
                <a:spcPct val="80000"/>
              </a:lnSpc>
              <a:buFont typeface="Georgia" panose="02040502050405020303" pitchFamily="18" charset="0"/>
              <a:buNone/>
            </a:pPr>
            <a:r>
              <a:rPr lang="en-US" altLang="zh-CN" sz="1600">
                <a:latin typeface="Consolas" panose="020B0609020204030204" pitchFamily="49" charset="0"/>
              </a:rPr>
              <a:t>	out &lt;&lt; id &lt;&lt; "\tBalance: " &lt;&lt; balance;</a:t>
            </a:r>
          </a:p>
          <a:p>
            <a:pPr eaLnBrk="1" hangingPunct="1">
              <a:lnSpc>
                <a:spcPct val="80000"/>
              </a:lnSpc>
              <a:buFont typeface="Georgia" panose="02040502050405020303" pitchFamily="18" charset="0"/>
              <a:buNone/>
            </a:pPr>
            <a:r>
              <a:rPr lang="en-US" altLang="zh-CN" sz="1600">
                <a:latin typeface="Consolas" panose="020B0609020204030204" pitchFamily="49" charset="0"/>
              </a:rPr>
              <a:t>}</a:t>
            </a:r>
          </a:p>
          <a:p>
            <a:pPr eaLnBrk="1" hangingPunct="1">
              <a:lnSpc>
                <a:spcPct val="80000"/>
              </a:lnSpc>
              <a:buFont typeface="Georgia" panose="02040502050405020303" pitchFamily="18" charset="0"/>
              <a:buNone/>
            </a:pPr>
            <a:r>
              <a:rPr lang="en-US" altLang="zh-CN" sz="1600">
                <a:latin typeface="Consolas" panose="020B0609020204030204" pitchFamily="49" charset="0"/>
              </a:rPr>
              <a:t>void CreditAccount::show(ostream &amp;out) const {</a:t>
            </a:r>
          </a:p>
          <a:p>
            <a:pPr eaLnBrk="1" hangingPunct="1">
              <a:lnSpc>
                <a:spcPct val="80000"/>
              </a:lnSpc>
              <a:buFont typeface="Georgia" panose="02040502050405020303" pitchFamily="18" charset="0"/>
              <a:buNone/>
            </a:pPr>
            <a:r>
              <a:rPr lang="en-US" altLang="zh-CN" sz="1600">
                <a:latin typeface="Consolas" panose="020B0609020204030204" pitchFamily="49" charset="0"/>
              </a:rPr>
              <a:t>	Account::show(out);</a:t>
            </a:r>
          </a:p>
          <a:p>
            <a:pPr eaLnBrk="1" hangingPunct="1">
              <a:lnSpc>
                <a:spcPct val="80000"/>
              </a:lnSpc>
              <a:buFont typeface="Georgia" panose="02040502050405020303" pitchFamily="18" charset="0"/>
              <a:buNone/>
            </a:pPr>
            <a:r>
              <a:rPr lang="en-US" altLang="zh-CN" sz="1600">
                <a:latin typeface="Consolas" panose="020B0609020204030204" pitchFamily="49" charset="0"/>
              </a:rPr>
              <a:t>	out &lt;&lt; "\tAvailable credit:" &lt;&lt; getAvailableCredit();</a:t>
            </a:r>
          </a:p>
          <a:p>
            <a:pPr eaLnBrk="1" hangingPunct="1">
              <a:lnSpc>
                <a:spcPct val="80000"/>
              </a:lnSpc>
              <a:buFont typeface="Georgia" panose="02040502050405020303" pitchFamily="18" charset="0"/>
              <a:buNone/>
            </a:pPr>
            <a:r>
              <a:rPr lang="en-US" altLang="zh-CN" sz="1600">
                <a:latin typeface="Consolas" panose="020B0609020204030204" pitchFamily="49" charset="0"/>
              </a:rPr>
              <a:t>}</a:t>
            </a:r>
          </a:p>
          <a:p>
            <a:pPr eaLnBrk="1" hangingPunct="1">
              <a:lnSpc>
                <a:spcPct val="80000"/>
              </a:lnSpc>
              <a:buFont typeface="Georgia" panose="02040502050405020303" pitchFamily="18" charset="0"/>
              <a:buNone/>
            </a:pPr>
            <a:endParaRPr lang="en-US" altLang="zh-CN" sz="1600">
              <a:latin typeface="Consolas" panose="020B0609020204030204" pitchFamily="49" charset="0"/>
            </a:endParaRPr>
          </a:p>
        </p:txBody>
      </p:sp>
      <p:sp>
        <p:nvSpPr>
          <p:cNvPr id="58371" name="灯片编号占位符 3">
            <a:extLst>
              <a:ext uri="{FF2B5EF4-FFF2-40B4-BE49-F238E27FC236}">
                <a16:creationId xmlns:a16="http://schemas.microsoft.com/office/drawing/2014/main" id="{A8498367-4D73-F444-7DA4-FEA88E9EB2C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900AD73-0A50-4ED1-8F06-490775ED35E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225B3149-1FF9-6944-B86E-6D088244C5CF}"/>
              </a:ext>
            </a:extLst>
          </p:cNvPr>
          <p:cNvSpPr txBox="1">
            <a:spLocks/>
          </p:cNvSpPr>
          <p:nvPr/>
        </p:nvSpPr>
        <p:spPr>
          <a:xfrm>
            <a:off x="214313" y="0"/>
            <a:ext cx="7572375" cy="428625"/>
          </a:xfrm>
          <a:prstGeom prst="rect">
            <a:avLst/>
          </a:prstGeom>
        </p:spPr>
        <p:txBody>
          <a:bodyPr anchor="ctr">
            <a:normAutofit fontScale="92500" lnSpcReduction="20000"/>
          </a:bodyPr>
          <a:lstStyle/>
          <a:p>
            <a:pPr eaLnBrk="1" fontAlgn="auto" hangingPunct="1">
              <a:spcAft>
                <a:spcPts val="0"/>
              </a:spcAft>
              <a:defRPr/>
            </a:pPr>
            <a:r>
              <a:rPr lang="en-US" altLang="zh-CN" sz="2800" dirty="0">
                <a:solidFill>
                  <a:schemeClr val="bg1"/>
                </a:solidFill>
                <a:latin typeface="+mj-ea"/>
                <a:ea typeface="+mj-ea"/>
              </a:rPr>
              <a:t>11.5</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对个人银行账户管理程序的改进</a:t>
            </a:r>
            <a:endParaRPr kumimoji="0" lang="zh-CN" altLang="en-US" sz="2800" dirty="0">
              <a:solidFill>
                <a:schemeClr val="bg1"/>
              </a:solidFill>
              <a:latin typeface="+mj-ea"/>
              <a:ea typeface="+mj-ea"/>
              <a:cs typeface="+mj-cs"/>
            </a:endParaRPr>
          </a:p>
        </p:txBody>
      </p:sp>
      <p:sp>
        <p:nvSpPr>
          <p:cNvPr id="58373" name="标题 1">
            <a:extLst>
              <a:ext uri="{FF2B5EF4-FFF2-40B4-BE49-F238E27FC236}">
                <a16:creationId xmlns:a16="http://schemas.microsoft.com/office/drawing/2014/main" id="{DE232D19-00F1-0BD2-83B9-8A918F3CDB7B}"/>
              </a:ext>
            </a:extLst>
          </p:cNvPr>
          <p:cNvSpPr>
            <a:spLocks noGrp="1"/>
          </p:cNvSpPr>
          <p:nvPr>
            <p:ph type="title"/>
          </p:nvPr>
        </p:nvSpPr>
        <p:spPr>
          <a:xfrm>
            <a:off x="5929313" y="5500688"/>
            <a:ext cx="2757487" cy="1066800"/>
          </a:xfrm>
          <a:solidFill>
            <a:schemeClr val="bg1"/>
          </a:solidFill>
        </p:spPr>
        <p:txBody>
          <a:bodyPr/>
          <a:lstStyle/>
          <a:p>
            <a:pPr eaLnBrk="1" hangingPunct="1"/>
            <a:r>
              <a:rPr lang="zh-CN" altLang="en-US" sz="3200"/>
              <a:t>例</a:t>
            </a:r>
            <a:r>
              <a:rPr lang="en-US" altLang="zh-CN" sz="3200"/>
              <a:t>11-13</a:t>
            </a:r>
            <a:r>
              <a:rPr lang="zh-CN" altLang="en-US" sz="3200"/>
              <a:t>（续）</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内容占位符 2">
            <a:extLst>
              <a:ext uri="{FF2B5EF4-FFF2-40B4-BE49-F238E27FC236}">
                <a16:creationId xmlns:a16="http://schemas.microsoft.com/office/drawing/2014/main" id="{F44E17F1-C3F7-7D46-1988-EED7F3A7A779}"/>
              </a:ext>
            </a:extLst>
          </p:cNvPr>
          <p:cNvSpPr>
            <a:spLocks noGrp="1"/>
          </p:cNvSpPr>
          <p:nvPr>
            <p:ph idx="1"/>
          </p:nvPr>
        </p:nvSpPr>
        <p:spPr>
          <a:xfrm>
            <a:off x="457200" y="642938"/>
            <a:ext cx="8229600" cy="5930900"/>
          </a:xfrm>
          <a:solidFill>
            <a:srgbClr val="85FFFF"/>
          </a:solidFill>
        </p:spPr>
        <p:txBody>
          <a:bodyPr/>
          <a:lstStyle/>
          <a:p>
            <a:pPr eaLnBrk="1" hangingPunct="1">
              <a:lnSpc>
                <a:spcPct val="80000"/>
              </a:lnSpc>
              <a:buFont typeface="Georgia" panose="02040502050405020303" pitchFamily="18" charset="0"/>
              <a:buNone/>
            </a:pPr>
            <a:r>
              <a:rPr lang="en-US" altLang="zh-CN" sz="1600">
                <a:latin typeface="Consolas" panose="020B0609020204030204" pitchFamily="49" charset="0"/>
              </a:rPr>
              <a:t>//11_13.cpp</a:t>
            </a:r>
          </a:p>
          <a:p>
            <a:pPr eaLnBrk="1" hangingPunct="1">
              <a:lnSpc>
                <a:spcPct val="80000"/>
              </a:lnSpc>
              <a:buFont typeface="Georgia" panose="02040502050405020303" pitchFamily="18" charset="0"/>
              <a:buNone/>
            </a:pPr>
            <a:r>
              <a:rPr lang="en-US" altLang="zh-CN" sz="1600">
                <a:latin typeface="Consolas" panose="020B0609020204030204" pitchFamily="49" charset="0"/>
              </a:rPr>
              <a:t>#include "account.h"</a:t>
            </a:r>
          </a:p>
          <a:p>
            <a:pPr eaLnBrk="1" hangingPunct="1">
              <a:lnSpc>
                <a:spcPct val="80000"/>
              </a:lnSpc>
              <a:buFont typeface="Georgia" panose="02040502050405020303" pitchFamily="18" charset="0"/>
              <a:buNone/>
            </a:pPr>
            <a:r>
              <a:rPr lang="en-US" altLang="zh-CN" sz="1600">
                <a:latin typeface="Consolas" panose="020B0609020204030204" pitchFamily="49" charset="0"/>
              </a:rPr>
              <a:t>#include &lt;iostream&gt;</a:t>
            </a:r>
          </a:p>
          <a:p>
            <a:pPr eaLnBrk="1" hangingPunct="1">
              <a:lnSpc>
                <a:spcPct val="80000"/>
              </a:lnSpc>
              <a:buFont typeface="Georgia" panose="02040502050405020303" pitchFamily="18" charset="0"/>
              <a:buNone/>
            </a:pPr>
            <a:r>
              <a:rPr lang="en-US" altLang="zh-CN" sz="1600">
                <a:latin typeface="Consolas" panose="020B0609020204030204" pitchFamily="49" charset="0"/>
              </a:rPr>
              <a:t>#include &lt;fstream&gt;</a:t>
            </a:r>
          </a:p>
          <a:p>
            <a:pPr eaLnBrk="1" hangingPunct="1">
              <a:lnSpc>
                <a:spcPct val="80000"/>
              </a:lnSpc>
              <a:buFont typeface="Georgia" panose="02040502050405020303" pitchFamily="18" charset="0"/>
              <a:buNone/>
            </a:pPr>
            <a:r>
              <a:rPr lang="en-US" altLang="zh-CN" sz="1600">
                <a:latin typeface="Consolas" panose="020B0609020204030204" pitchFamily="49" charset="0"/>
              </a:rPr>
              <a:t>#include &lt;sstream&gt;</a:t>
            </a:r>
          </a:p>
          <a:p>
            <a:pPr eaLnBrk="1" hangingPunct="1">
              <a:lnSpc>
                <a:spcPct val="80000"/>
              </a:lnSpc>
              <a:buFont typeface="Georgia" panose="02040502050405020303" pitchFamily="18" charset="0"/>
              <a:buNone/>
            </a:pPr>
            <a:r>
              <a:rPr lang="en-US" altLang="zh-CN" sz="1600">
                <a:latin typeface="Consolas" panose="020B0609020204030204" pitchFamily="49" charset="0"/>
              </a:rPr>
              <a:t>#include &lt;vector&gt;</a:t>
            </a:r>
          </a:p>
          <a:p>
            <a:pPr eaLnBrk="1" hangingPunct="1">
              <a:lnSpc>
                <a:spcPct val="80000"/>
              </a:lnSpc>
              <a:buFont typeface="Georgia" panose="02040502050405020303" pitchFamily="18" charset="0"/>
              <a:buNone/>
            </a:pPr>
            <a:r>
              <a:rPr lang="en-US" altLang="zh-CN" sz="1600">
                <a:latin typeface="Consolas" panose="020B0609020204030204" pitchFamily="49" charset="0"/>
              </a:rPr>
              <a:t>#include &lt;algorithm&gt;</a:t>
            </a:r>
          </a:p>
          <a:p>
            <a:pPr eaLnBrk="1" hangingPunct="1">
              <a:lnSpc>
                <a:spcPct val="80000"/>
              </a:lnSpc>
              <a:buFont typeface="Georgia" panose="02040502050405020303" pitchFamily="18" charset="0"/>
              <a:buNone/>
            </a:pPr>
            <a:r>
              <a:rPr lang="en-US" altLang="zh-CN" sz="1600">
                <a:latin typeface="Consolas" panose="020B0609020204030204" pitchFamily="49" charset="0"/>
              </a:rPr>
              <a:t>#include &lt;string&gt;</a:t>
            </a:r>
          </a:p>
          <a:p>
            <a:pPr eaLnBrk="1" hangingPunct="1">
              <a:lnSpc>
                <a:spcPct val="80000"/>
              </a:lnSpc>
              <a:buFont typeface="Georgia" panose="02040502050405020303" pitchFamily="18" charset="0"/>
              <a:buNone/>
            </a:pPr>
            <a:r>
              <a:rPr lang="en-US" altLang="zh-CN" sz="1600">
                <a:latin typeface="Consolas" panose="020B0609020204030204" pitchFamily="49" charset="0"/>
              </a:rPr>
              <a:t>using namespace std;</a:t>
            </a:r>
          </a:p>
          <a:p>
            <a:pPr eaLnBrk="1" hangingPunct="1">
              <a:lnSpc>
                <a:spcPct val="80000"/>
              </a:lnSpc>
              <a:buFont typeface="Georgia" panose="02040502050405020303" pitchFamily="18" charset="0"/>
              <a:buNone/>
            </a:pPr>
            <a:r>
              <a:rPr lang="en-US" altLang="zh-CN" sz="1600">
                <a:latin typeface="Consolas" panose="020B0609020204030204" pitchFamily="49" charset="0"/>
              </a:rPr>
              <a:t>struct deleter {</a:t>
            </a:r>
          </a:p>
          <a:p>
            <a:pPr eaLnBrk="1" hangingPunct="1">
              <a:lnSpc>
                <a:spcPct val="80000"/>
              </a:lnSpc>
              <a:buFont typeface="Georgia" panose="02040502050405020303" pitchFamily="18" charset="0"/>
              <a:buNone/>
            </a:pPr>
            <a:r>
              <a:rPr lang="en-US" altLang="zh-CN" sz="1600">
                <a:latin typeface="Consolas" panose="020B0609020204030204" pitchFamily="49" charset="0"/>
              </a:rPr>
              <a:t>	template &lt;class T&gt; void operator () (T* p) { delete p; }</a:t>
            </a:r>
          </a:p>
          <a:p>
            <a:pPr eaLnBrk="1" hangingPunct="1">
              <a:lnSpc>
                <a:spcPct val="80000"/>
              </a:lnSpc>
              <a:buFont typeface="Georgia" panose="02040502050405020303" pitchFamily="18" charset="0"/>
              <a:buNone/>
            </a:pPr>
            <a:r>
              <a:rPr lang="en-US" altLang="zh-CN" sz="1600">
                <a:latin typeface="Consolas" panose="020B0609020204030204" pitchFamily="49" charset="0"/>
              </a:rPr>
              <a:t>};</a:t>
            </a:r>
          </a:p>
          <a:p>
            <a:pPr eaLnBrk="1" hangingPunct="1">
              <a:lnSpc>
                <a:spcPct val="80000"/>
              </a:lnSpc>
              <a:buFont typeface="Georgia" panose="02040502050405020303" pitchFamily="18" charset="0"/>
              <a:buNone/>
            </a:pPr>
            <a:r>
              <a:rPr lang="en-US" altLang="zh-CN" sz="1600">
                <a:latin typeface="Consolas" panose="020B0609020204030204" pitchFamily="49" charset="0"/>
              </a:rPr>
              <a:t>class Controller {	//</a:t>
            </a:r>
            <a:r>
              <a:rPr lang="zh-CN" altLang="en-US" sz="1600">
                <a:latin typeface="Consolas" panose="020B0609020204030204" pitchFamily="49" charset="0"/>
              </a:rPr>
              <a:t>控制器，用来储存账户列表和处理命令</a:t>
            </a:r>
          </a:p>
          <a:p>
            <a:pPr eaLnBrk="1" hangingPunct="1">
              <a:lnSpc>
                <a:spcPct val="80000"/>
              </a:lnSpc>
              <a:buFont typeface="Georgia" panose="02040502050405020303" pitchFamily="18" charset="0"/>
              <a:buNone/>
            </a:pPr>
            <a:r>
              <a:rPr lang="en-US" altLang="zh-CN" sz="1600">
                <a:latin typeface="Consolas" panose="020B0609020204030204" pitchFamily="49" charset="0"/>
              </a:rPr>
              <a:t>private:</a:t>
            </a:r>
          </a:p>
          <a:p>
            <a:pPr eaLnBrk="1" hangingPunct="1">
              <a:lnSpc>
                <a:spcPct val="80000"/>
              </a:lnSpc>
              <a:buFont typeface="Georgia" panose="02040502050405020303" pitchFamily="18" charset="0"/>
              <a:buNone/>
            </a:pPr>
            <a:r>
              <a:rPr lang="en-US" altLang="zh-CN" sz="1600">
                <a:latin typeface="Consolas" panose="020B0609020204030204" pitchFamily="49" charset="0"/>
              </a:rPr>
              <a:t>	Date date;					//</a:t>
            </a:r>
            <a:r>
              <a:rPr lang="zh-CN" altLang="en-US" sz="1600">
                <a:latin typeface="Consolas" panose="020B0609020204030204" pitchFamily="49" charset="0"/>
              </a:rPr>
              <a:t>当前日期</a:t>
            </a:r>
          </a:p>
          <a:p>
            <a:pPr eaLnBrk="1" hangingPunct="1">
              <a:lnSpc>
                <a:spcPct val="8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vector&lt;Account *&gt; accounts;	//</a:t>
            </a:r>
            <a:r>
              <a:rPr lang="zh-CN" altLang="en-US" sz="1600">
                <a:latin typeface="Consolas" panose="020B0609020204030204" pitchFamily="49" charset="0"/>
              </a:rPr>
              <a:t>账户列表</a:t>
            </a:r>
          </a:p>
          <a:p>
            <a:pPr eaLnBrk="1" hangingPunct="1">
              <a:lnSpc>
                <a:spcPct val="8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bool end;					//</a:t>
            </a:r>
            <a:r>
              <a:rPr lang="zh-CN" altLang="en-US" sz="1600">
                <a:latin typeface="Consolas" panose="020B0609020204030204" pitchFamily="49" charset="0"/>
              </a:rPr>
              <a:t>用户是否输入了退出命令</a:t>
            </a:r>
          </a:p>
          <a:p>
            <a:pPr eaLnBrk="1" hangingPunct="1">
              <a:lnSpc>
                <a:spcPct val="80000"/>
              </a:lnSpc>
              <a:buFont typeface="Georgia" panose="02040502050405020303" pitchFamily="18" charset="0"/>
              <a:buNone/>
            </a:pPr>
            <a:r>
              <a:rPr lang="en-US" altLang="zh-CN" sz="1600">
                <a:latin typeface="Consolas" panose="020B0609020204030204" pitchFamily="49" charset="0"/>
              </a:rPr>
              <a:t>public:</a:t>
            </a:r>
          </a:p>
          <a:p>
            <a:pPr eaLnBrk="1" hangingPunct="1">
              <a:lnSpc>
                <a:spcPct val="80000"/>
              </a:lnSpc>
              <a:buFont typeface="Georgia" panose="02040502050405020303" pitchFamily="18" charset="0"/>
              <a:buNone/>
            </a:pPr>
            <a:r>
              <a:rPr lang="en-US" altLang="zh-CN" sz="1600">
                <a:latin typeface="Consolas" panose="020B0609020204030204" pitchFamily="49" charset="0"/>
              </a:rPr>
              <a:t>	Controller(const Date &amp;date) : date(date), end(false) { }</a:t>
            </a:r>
          </a:p>
          <a:p>
            <a:pPr eaLnBrk="1" hangingPunct="1">
              <a:lnSpc>
                <a:spcPct val="80000"/>
              </a:lnSpc>
              <a:buFont typeface="Georgia" panose="02040502050405020303" pitchFamily="18" charset="0"/>
              <a:buNone/>
            </a:pPr>
            <a:r>
              <a:rPr lang="en-US" altLang="zh-CN" sz="1600">
                <a:latin typeface="Consolas" panose="020B0609020204030204" pitchFamily="49" charset="0"/>
              </a:rPr>
              <a:t>	~Controller();</a:t>
            </a:r>
          </a:p>
          <a:p>
            <a:pPr eaLnBrk="1" hangingPunct="1">
              <a:lnSpc>
                <a:spcPct val="80000"/>
              </a:lnSpc>
              <a:buFont typeface="Georgia" panose="02040502050405020303" pitchFamily="18" charset="0"/>
              <a:buNone/>
            </a:pPr>
            <a:r>
              <a:rPr lang="en-US" altLang="zh-CN" sz="1600">
                <a:latin typeface="Consolas" panose="020B0609020204030204" pitchFamily="49" charset="0"/>
              </a:rPr>
              <a:t>	const Date &amp;getDate() const { return date; }</a:t>
            </a:r>
          </a:p>
          <a:p>
            <a:pPr eaLnBrk="1" hangingPunct="1">
              <a:lnSpc>
                <a:spcPct val="80000"/>
              </a:lnSpc>
              <a:buFont typeface="Georgia" panose="02040502050405020303" pitchFamily="18" charset="0"/>
              <a:buNone/>
            </a:pPr>
            <a:r>
              <a:rPr lang="en-US" altLang="zh-CN" sz="1600">
                <a:latin typeface="Consolas" panose="020B0609020204030204" pitchFamily="49" charset="0"/>
              </a:rPr>
              <a:t>	bool isEnd() const { return end; }</a:t>
            </a:r>
          </a:p>
          <a:p>
            <a:pPr eaLnBrk="1" hangingPunct="1">
              <a:lnSpc>
                <a:spcPct val="80000"/>
              </a:lnSpc>
              <a:buFont typeface="Georgia" panose="02040502050405020303" pitchFamily="18" charset="0"/>
              <a:buNone/>
            </a:pPr>
            <a:r>
              <a:rPr lang="en-US" altLang="zh-CN" sz="1600">
                <a:latin typeface="Consolas" panose="020B0609020204030204" pitchFamily="49" charset="0"/>
              </a:rPr>
              <a:t>	//</a:t>
            </a:r>
            <a:r>
              <a:rPr lang="zh-CN" altLang="en-US" sz="1600">
                <a:latin typeface="Consolas" panose="020B0609020204030204" pitchFamily="49" charset="0"/>
              </a:rPr>
              <a:t>执行一条命名，返回该命令是否改变了当前状态（即是否需要保存该命令）</a:t>
            </a:r>
          </a:p>
          <a:p>
            <a:pPr eaLnBrk="1" hangingPunct="1">
              <a:lnSpc>
                <a:spcPct val="8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bool runCommand(const string &amp;cmdLine);</a:t>
            </a:r>
          </a:p>
          <a:p>
            <a:pPr eaLnBrk="1" hangingPunct="1">
              <a:lnSpc>
                <a:spcPct val="80000"/>
              </a:lnSpc>
              <a:buFont typeface="Georgia" panose="02040502050405020303" pitchFamily="18" charset="0"/>
              <a:buNone/>
            </a:pPr>
            <a:r>
              <a:rPr lang="en-US" altLang="zh-CN" sz="1600">
                <a:latin typeface="Consolas" panose="020B0609020204030204" pitchFamily="49" charset="0"/>
              </a:rPr>
              <a:t>};</a:t>
            </a:r>
          </a:p>
        </p:txBody>
      </p:sp>
      <p:sp>
        <p:nvSpPr>
          <p:cNvPr id="59395" name="灯片编号占位符 3">
            <a:extLst>
              <a:ext uri="{FF2B5EF4-FFF2-40B4-BE49-F238E27FC236}">
                <a16:creationId xmlns:a16="http://schemas.microsoft.com/office/drawing/2014/main" id="{7F2B4F89-F8D6-4942-86D3-AA0B76A6663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3B98AB7-224C-45BF-86B5-70C5927EFCF4}"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0CB3C672-D463-71C2-F772-3A8769B91CB5}"/>
              </a:ext>
            </a:extLst>
          </p:cNvPr>
          <p:cNvSpPr txBox="1">
            <a:spLocks/>
          </p:cNvSpPr>
          <p:nvPr/>
        </p:nvSpPr>
        <p:spPr>
          <a:xfrm>
            <a:off x="214313" y="0"/>
            <a:ext cx="7572375" cy="428625"/>
          </a:xfrm>
          <a:prstGeom prst="rect">
            <a:avLst/>
          </a:prstGeom>
        </p:spPr>
        <p:txBody>
          <a:bodyPr anchor="ctr">
            <a:normAutofit fontScale="92500" lnSpcReduction="20000"/>
          </a:bodyPr>
          <a:lstStyle/>
          <a:p>
            <a:pPr eaLnBrk="1" fontAlgn="auto" hangingPunct="1">
              <a:spcAft>
                <a:spcPts val="0"/>
              </a:spcAft>
              <a:defRPr/>
            </a:pPr>
            <a:r>
              <a:rPr lang="en-US" altLang="zh-CN" sz="2800" dirty="0">
                <a:solidFill>
                  <a:schemeClr val="bg1"/>
                </a:solidFill>
                <a:latin typeface="+mj-ea"/>
                <a:ea typeface="+mj-ea"/>
              </a:rPr>
              <a:t>11.5</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对个人银行账户管理程序的改进</a:t>
            </a:r>
            <a:endParaRPr kumimoji="0" lang="zh-CN" altLang="en-US" sz="2800" dirty="0">
              <a:solidFill>
                <a:schemeClr val="bg1"/>
              </a:solidFill>
              <a:latin typeface="+mj-ea"/>
              <a:ea typeface="+mj-ea"/>
              <a:cs typeface="+mj-cs"/>
            </a:endParaRPr>
          </a:p>
        </p:txBody>
      </p:sp>
      <p:sp>
        <p:nvSpPr>
          <p:cNvPr id="59397" name="标题 1">
            <a:extLst>
              <a:ext uri="{FF2B5EF4-FFF2-40B4-BE49-F238E27FC236}">
                <a16:creationId xmlns:a16="http://schemas.microsoft.com/office/drawing/2014/main" id="{34E274C9-E496-A0AB-A573-0398B7DA0E1B}"/>
              </a:ext>
            </a:extLst>
          </p:cNvPr>
          <p:cNvSpPr>
            <a:spLocks noGrp="1"/>
          </p:cNvSpPr>
          <p:nvPr>
            <p:ph type="title"/>
          </p:nvPr>
        </p:nvSpPr>
        <p:spPr>
          <a:xfrm>
            <a:off x="6000750" y="642938"/>
            <a:ext cx="2757488" cy="1066800"/>
          </a:xfrm>
          <a:solidFill>
            <a:schemeClr val="bg1"/>
          </a:solidFill>
        </p:spPr>
        <p:txBody>
          <a:bodyPr/>
          <a:lstStyle/>
          <a:p>
            <a:pPr eaLnBrk="1" hangingPunct="1"/>
            <a:r>
              <a:rPr lang="zh-CN" altLang="en-US" sz="3200"/>
              <a:t>例</a:t>
            </a:r>
            <a:r>
              <a:rPr lang="en-US" altLang="zh-CN" sz="3200"/>
              <a:t>11-13</a:t>
            </a:r>
            <a:r>
              <a:rPr lang="zh-CN" altLang="en-US" sz="3200"/>
              <a:t>（续）</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内容占位符 2">
            <a:extLst>
              <a:ext uri="{FF2B5EF4-FFF2-40B4-BE49-F238E27FC236}">
                <a16:creationId xmlns:a16="http://schemas.microsoft.com/office/drawing/2014/main" id="{428FF56B-835A-D1AB-1AE0-E64ED2A9F417}"/>
              </a:ext>
            </a:extLst>
          </p:cNvPr>
          <p:cNvSpPr>
            <a:spLocks noGrp="1"/>
          </p:cNvSpPr>
          <p:nvPr>
            <p:ph idx="1"/>
          </p:nvPr>
        </p:nvSpPr>
        <p:spPr>
          <a:xfrm>
            <a:off x="214313" y="428625"/>
            <a:ext cx="8643937" cy="6145213"/>
          </a:xfrm>
          <a:solidFill>
            <a:srgbClr val="85FFFF"/>
          </a:solidFill>
        </p:spPr>
        <p:txBody>
          <a:bodyPr/>
          <a:lstStyle/>
          <a:p>
            <a:pPr eaLnBrk="1" hangingPunct="1">
              <a:lnSpc>
                <a:spcPct val="70000"/>
              </a:lnSpc>
              <a:buFont typeface="Georgia" panose="02040502050405020303" pitchFamily="18" charset="0"/>
              <a:buNone/>
            </a:pPr>
            <a:r>
              <a:rPr lang="en-US" altLang="zh-CN" sz="1600">
                <a:latin typeface="Consolas" panose="020B0609020204030204" pitchFamily="49" charset="0"/>
              </a:rPr>
              <a:t>Controller::~Controller() {</a:t>
            </a:r>
          </a:p>
          <a:p>
            <a:pPr eaLnBrk="1" hangingPunct="1">
              <a:lnSpc>
                <a:spcPct val="70000"/>
              </a:lnSpc>
              <a:buFont typeface="Georgia" panose="02040502050405020303" pitchFamily="18" charset="0"/>
              <a:buNone/>
            </a:pPr>
            <a:r>
              <a:rPr lang="en-US" altLang="zh-CN" sz="1600">
                <a:latin typeface="Consolas" panose="020B0609020204030204" pitchFamily="49" charset="0"/>
              </a:rPr>
              <a:t>	for_each(accounts.begin(), accounts.end(), deleter());</a:t>
            </a:r>
          </a:p>
          <a:p>
            <a:pPr eaLnBrk="1" hangingPunct="1">
              <a:lnSpc>
                <a:spcPct val="70000"/>
              </a:lnSpc>
              <a:buFont typeface="Georgia" panose="02040502050405020303" pitchFamily="18" charset="0"/>
              <a:buNone/>
            </a:pPr>
            <a:r>
              <a:rPr lang="en-US" altLang="zh-CN" sz="1600">
                <a:latin typeface="Consolas" panose="020B0609020204030204" pitchFamily="49" charset="0"/>
              </a:rPr>
              <a:t>}</a:t>
            </a:r>
          </a:p>
          <a:p>
            <a:pPr eaLnBrk="1" hangingPunct="1">
              <a:lnSpc>
                <a:spcPct val="70000"/>
              </a:lnSpc>
              <a:buFont typeface="Georgia" panose="02040502050405020303" pitchFamily="18" charset="0"/>
              <a:buNone/>
            </a:pPr>
            <a:r>
              <a:rPr lang="en-US" altLang="zh-CN" sz="1600">
                <a:latin typeface="Consolas" panose="020B0609020204030204" pitchFamily="49" charset="0"/>
              </a:rPr>
              <a:t>bool Controller::runCommand(const string &amp;cmdLine) {</a:t>
            </a:r>
          </a:p>
          <a:p>
            <a:pPr eaLnBrk="1" hangingPunct="1">
              <a:lnSpc>
                <a:spcPct val="70000"/>
              </a:lnSpc>
              <a:buFont typeface="Georgia" panose="02040502050405020303" pitchFamily="18" charset="0"/>
              <a:buNone/>
            </a:pPr>
            <a:r>
              <a:rPr lang="en-US" altLang="zh-CN" sz="1600">
                <a:latin typeface="Consolas" panose="020B0609020204030204" pitchFamily="49" charset="0"/>
              </a:rPr>
              <a:t>	istringstream str(cmdLine);</a:t>
            </a:r>
          </a:p>
          <a:p>
            <a:pPr eaLnBrk="1" hangingPunct="1">
              <a:lnSpc>
                <a:spcPct val="70000"/>
              </a:lnSpc>
              <a:buFont typeface="Georgia" panose="02040502050405020303" pitchFamily="18" charset="0"/>
              <a:buNone/>
            </a:pPr>
            <a:r>
              <a:rPr lang="en-US" altLang="zh-CN" sz="1600">
                <a:latin typeface="Consolas" panose="020B0609020204030204" pitchFamily="49" charset="0"/>
              </a:rPr>
              <a:t>	char cmd, type;</a:t>
            </a:r>
          </a:p>
          <a:p>
            <a:pPr eaLnBrk="1" hangingPunct="1">
              <a:lnSpc>
                <a:spcPct val="70000"/>
              </a:lnSpc>
              <a:buFont typeface="Georgia" panose="02040502050405020303" pitchFamily="18" charset="0"/>
              <a:buNone/>
            </a:pPr>
            <a:r>
              <a:rPr lang="en-US" altLang="zh-CN" sz="1600">
                <a:latin typeface="Consolas" panose="020B0609020204030204" pitchFamily="49" charset="0"/>
              </a:rPr>
              <a:t>	int index, day;</a:t>
            </a:r>
          </a:p>
          <a:p>
            <a:pPr eaLnBrk="1" hangingPunct="1">
              <a:lnSpc>
                <a:spcPct val="70000"/>
              </a:lnSpc>
              <a:buFont typeface="Georgia" panose="02040502050405020303" pitchFamily="18" charset="0"/>
              <a:buNone/>
            </a:pPr>
            <a:r>
              <a:rPr lang="en-US" altLang="zh-CN" sz="1600">
                <a:latin typeface="Consolas" panose="020B0609020204030204" pitchFamily="49" charset="0"/>
              </a:rPr>
              <a:t>	double amount, credit, rate, fee;</a:t>
            </a:r>
          </a:p>
          <a:p>
            <a:pPr eaLnBrk="1" hangingPunct="1">
              <a:lnSpc>
                <a:spcPct val="70000"/>
              </a:lnSpc>
              <a:buFont typeface="Georgia" panose="02040502050405020303" pitchFamily="18" charset="0"/>
              <a:buNone/>
            </a:pPr>
            <a:r>
              <a:rPr lang="en-US" altLang="zh-CN" sz="1600">
                <a:latin typeface="Consolas" panose="020B0609020204030204" pitchFamily="49" charset="0"/>
              </a:rPr>
              <a:t>	string id, desc;</a:t>
            </a:r>
          </a:p>
          <a:p>
            <a:pPr eaLnBrk="1" hangingPunct="1">
              <a:lnSpc>
                <a:spcPct val="70000"/>
              </a:lnSpc>
              <a:buFont typeface="Georgia" panose="02040502050405020303" pitchFamily="18" charset="0"/>
              <a:buNone/>
            </a:pPr>
            <a:r>
              <a:rPr lang="en-US" altLang="zh-CN" sz="1600">
                <a:latin typeface="Consolas" panose="020B0609020204030204" pitchFamily="49" charset="0"/>
              </a:rPr>
              <a:t>	Account* account;</a:t>
            </a:r>
          </a:p>
          <a:p>
            <a:pPr eaLnBrk="1" hangingPunct="1">
              <a:lnSpc>
                <a:spcPct val="70000"/>
              </a:lnSpc>
              <a:buFont typeface="Georgia" panose="02040502050405020303" pitchFamily="18" charset="0"/>
              <a:buNone/>
            </a:pPr>
            <a:r>
              <a:rPr lang="en-US" altLang="zh-CN" sz="1600">
                <a:latin typeface="Consolas" panose="020B0609020204030204" pitchFamily="49" charset="0"/>
              </a:rPr>
              <a:t>	Date date1, date2;</a:t>
            </a:r>
          </a:p>
          <a:p>
            <a:pPr eaLnBrk="1" hangingPunct="1">
              <a:lnSpc>
                <a:spcPct val="70000"/>
              </a:lnSpc>
              <a:buFont typeface="Georgia" panose="02040502050405020303" pitchFamily="18" charset="0"/>
              <a:buNone/>
            </a:pPr>
            <a:r>
              <a:rPr lang="en-US" altLang="zh-CN" sz="1600">
                <a:latin typeface="Consolas" panose="020B0609020204030204" pitchFamily="49" charset="0"/>
              </a:rPr>
              <a:t>	str &gt;&gt; cmd;</a:t>
            </a:r>
          </a:p>
          <a:p>
            <a:pPr eaLnBrk="1" hangingPunct="1">
              <a:lnSpc>
                <a:spcPct val="70000"/>
              </a:lnSpc>
              <a:buFont typeface="Georgia" panose="02040502050405020303" pitchFamily="18" charset="0"/>
              <a:buNone/>
            </a:pPr>
            <a:r>
              <a:rPr lang="en-US" altLang="zh-CN" sz="1600">
                <a:latin typeface="Consolas" panose="020B0609020204030204" pitchFamily="49" charset="0"/>
              </a:rPr>
              <a:t>	switch (cmd) {</a:t>
            </a:r>
          </a:p>
          <a:p>
            <a:pPr eaLnBrk="1" hangingPunct="1">
              <a:lnSpc>
                <a:spcPct val="70000"/>
              </a:lnSpc>
              <a:buFont typeface="Georgia" panose="02040502050405020303" pitchFamily="18" charset="0"/>
              <a:buNone/>
            </a:pPr>
            <a:r>
              <a:rPr lang="en-US" altLang="zh-CN" sz="1600">
                <a:latin typeface="Consolas" panose="020B0609020204030204" pitchFamily="49" charset="0"/>
              </a:rPr>
              <a:t>	case 'a':	//</a:t>
            </a:r>
            <a:r>
              <a:rPr lang="zh-CN" altLang="en-US" sz="1600">
                <a:latin typeface="Consolas" panose="020B0609020204030204" pitchFamily="49" charset="0"/>
              </a:rPr>
              <a:t>增加账户</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a:t>
            </a:r>
          </a:p>
          <a:p>
            <a:pPr eaLnBrk="1" hangingPunct="1">
              <a:lnSpc>
                <a:spcPct val="70000"/>
              </a:lnSpc>
              <a:buFont typeface="Georgia" panose="02040502050405020303" pitchFamily="18" charset="0"/>
              <a:buNone/>
            </a:pPr>
            <a:r>
              <a:rPr lang="en-US" altLang="zh-CN" sz="1600">
                <a:latin typeface="Consolas" panose="020B0609020204030204" pitchFamily="49" charset="0"/>
              </a:rPr>
              <a:t>	// </a:t>
            </a:r>
            <a:r>
              <a:rPr lang="zh-CN" altLang="en-US" sz="1600">
                <a:latin typeface="Consolas" panose="020B0609020204030204" pitchFamily="49" charset="0"/>
              </a:rPr>
              <a:t>对</a:t>
            </a:r>
            <a:r>
              <a:rPr lang="en-US" altLang="zh-CN" sz="1600">
                <a:latin typeface="Consolas" panose="020B0609020204030204" pitchFamily="49" charset="0"/>
              </a:rPr>
              <a:t>a</a:t>
            </a:r>
            <a:r>
              <a:rPr lang="zh-CN" altLang="en-US" sz="1600">
                <a:latin typeface="Consolas" panose="020B0609020204030204" pitchFamily="49" charset="0"/>
              </a:rPr>
              <a:t>（增加账户）、</a:t>
            </a:r>
            <a:r>
              <a:rPr lang="en-US" altLang="zh-CN" sz="1600">
                <a:latin typeface="Consolas" panose="020B0609020204030204" pitchFamily="49" charset="0"/>
              </a:rPr>
              <a:t>d</a:t>
            </a:r>
            <a:r>
              <a:rPr lang="zh-CN" altLang="en-US" sz="1600">
                <a:latin typeface="Consolas" panose="020B0609020204030204" pitchFamily="49" charset="0"/>
              </a:rPr>
              <a:t>（存款）、</a:t>
            </a:r>
            <a:r>
              <a:rPr lang="en-US" altLang="zh-CN" sz="1600">
                <a:latin typeface="Consolas" panose="020B0609020204030204" pitchFamily="49" charset="0"/>
              </a:rPr>
              <a:t>w</a:t>
            </a:r>
            <a:r>
              <a:rPr lang="zh-CN" altLang="en-US" sz="1600">
                <a:latin typeface="Consolas" panose="020B0609020204030204" pitchFamily="49" charset="0"/>
              </a:rPr>
              <a:t>（取款）、</a:t>
            </a:r>
            <a:r>
              <a:rPr lang="en-US" altLang="zh-CN" sz="1600">
                <a:latin typeface="Consolas" panose="020B0609020204030204" pitchFamily="49" charset="0"/>
              </a:rPr>
              <a:t>s</a:t>
            </a:r>
            <a:r>
              <a:rPr lang="zh-CN" altLang="en-US" sz="1600">
                <a:latin typeface="Consolas" panose="020B0609020204030204" pitchFamily="49" charset="0"/>
              </a:rPr>
              <a:t>（查询账户信息）、</a:t>
            </a:r>
            <a:r>
              <a:rPr lang="en-US" altLang="zh-CN" sz="1600">
                <a:latin typeface="Consolas" panose="020B0609020204030204" pitchFamily="49" charset="0"/>
              </a:rPr>
              <a:t>c</a:t>
            </a:r>
            <a:r>
              <a:rPr lang="zh-CN" altLang="en-US" sz="1600">
                <a:latin typeface="Consolas" panose="020B0609020204030204" pitchFamily="49" charset="0"/>
              </a:rPr>
              <a:t>（改变日期）、</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 n</a:t>
            </a:r>
            <a:r>
              <a:rPr lang="zh-CN" altLang="en-US" sz="1600">
                <a:latin typeface="Consolas" panose="020B0609020204030204" pitchFamily="49" charset="0"/>
              </a:rPr>
              <a:t>（进入下个月）的处理，与例</a:t>
            </a:r>
            <a:r>
              <a:rPr lang="en-US" altLang="zh-CN" sz="1600">
                <a:latin typeface="Consolas" panose="020B0609020204030204" pitchFamily="49" charset="0"/>
              </a:rPr>
              <a:t>10-24</a:t>
            </a:r>
            <a:r>
              <a:rPr lang="zh-CN" altLang="en-US" sz="1600">
                <a:latin typeface="Consolas" panose="020B0609020204030204" pitchFamily="49" charset="0"/>
              </a:rPr>
              <a:t>基本相同，只是把读入参数的输入流由</a:t>
            </a:r>
            <a:r>
              <a:rPr lang="en-US" altLang="zh-CN" sz="1600">
                <a:latin typeface="Consolas" panose="020B0609020204030204" pitchFamily="49" charset="0"/>
              </a:rPr>
              <a:t>cin</a:t>
            </a:r>
            <a:r>
              <a:rPr lang="zh-CN" altLang="en-US" sz="1600">
                <a:latin typeface="Consolas" panose="020B0609020204030204" pitchFamily="49" charset="0"/>
              </a:rPr>
              <a:t>改为了</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 str</a:t>
            </a:r>
            <a:r>
              <a:rPr lang="zh-CN" altLang="en-US" sz="1600">
                <a:latin typeface="Consolas" panose="020B0609020204030204" pitchFamily="49" charset="0"/>
              </a:rPr>
              <a:t>，并且在每种情况后直接</a:t>
            </a:r>
            <a:r>
              <a:rPr lang="en-US" altLang="zh-CN" sz="1600">
                <a:latin typeface="Consolas" panose="020B0609020204030204" pitchFamily="49" charset="0"/>
              </a:rPr>
              <a:t>return</a:t>
            </a:r>
            <a:r>
              <a:rPr lang="zh-CN" altLang="en-US" sz="1600">
                <a:latin typeface="Consolas" panose="020B0609020204030204" pitchFamily="49" charset="0"/>
              </a:rPr>
              <a:t>，其中对</a:t>
            </a:r>
            <a:r>
              <a:rPr lang="en-US" altLang="zh-CN" sz="1600">
                <a:latin typeface="Consolas" panose="020B0609020204030204" pitchFamily="49" charset="0"/>
              </a:rPr>
              <a:t>s</a:t>
            </a:r>
            <a:r>
              <a:rPr lang="zh-CN" altLang="en-US" sz="1600">
                <a:latin typeface="Consolas" panose="020B0609020204030204" pitchFamily="49" charset="0"/>
              </a:rPr>
              <a:t>命令返回</a:t>
            </a:r>
            <a:r>
              <a:rPr lang="en-US" altLang="zh-CN" sz="1600">
                <a:latin typeface="Consolas" panose="020B0609020204030204" pitchFamily="49" charset="0"/>
              </a:rPr>
              <a:t>false</a:t>
            </a:r>
            <a:r>
              <a:rPr lang="zh-CN" altLang="en-US" sz="1600">
                <a:latin typeface="Consolas" panose="020B0609020204030204" pitchFamily="49" charset="0"/>
              </a:rPr>
              <a:t>，其它皆返回</a:t>
            </a:r>
            <a:r>
              <a:rPr lang="en-US" altLang="zh-CN" sz="1600">
                <a:latin typeface="Consolas" panose="020B0609020204030204" pitchFamily="49" charset="0"/>
              </a:rPr>
              <a:t>true</a:t>
            </a:r>
            <a:r>
              <a:rPr lang="zh-CN" altLang="en-US" sz="1600">
                <a:latin typeface="Consolas" panose="020B0609020204030204" pitchFamily="49" charset="0"/>
              </a:rPr>
              <a:t>。</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case 'q':	//</a:t>
            </a:r>
            <a:r>
              <a:rPr lang="zh-CN" altLang="en-US" sz="1600">
                <a:latin typeface="Consolas" panose="020B0609020204030204" pitchFamily="49" charset="0"/>
              </a:rPr>
              <a:t>查询一段时间内的账目</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str &gt;&gt; date1 &gt;&gt; date2;</a:t>
            </a:r>
          </a:p>
          <a:p>
            <a:pPr eaLnBrk="1" hangingPunct="1">
              <a:lnSpc>
                <a:spcPct val="70000"/>
              </a:lnSpc>
              <a:buFont typeface="Georgia" panose="02040502050405020303" pitchFamily="18" charset="0"/>
              <a:buNone/>
            </a:pPr>
            <a:r>
              <a:rPr lang="en-US" altLang="zh-CN" sz="1600">
                <a:latin typeface="Consolas" panose="020B0609020204030204" pitchFamily="49" charset="0"/>
              </a:rPr>
              <a:t>		Account::query(date1, date2);</a:t>
            </a:r>
          </a:p>
          <a:p>
            <a:pPr eaLnBrk="1" hangingPunct="1">
              <a:lnSpc>
                <a:spcPct val="70000"/>
              </a:lnSpc>
              <a:buFont typeface="Georgia" panose="02040502050405020303" pitchFamily="18" charset="0"/>
              <a:buNone/>
            </a:pPr>
            <a:r>
              <a:rPr lang="en-US" altLang="zh-CN" sz="1600">
                <a:latin typeface="Consolas" panose="020B0609020204030204" pitchFamily="49" charset="0"/>
              </a:rPr>
              <a:t>		return false;</a:t>
            </a:r>
          </a:p>
          <a:p>
            <a:pPr eaLnBrk="1" hangingPunct="1">
              <a:lnSpc>
                <a:spcPct val="70000"/>
              </a:lnSpc>
              <a:buFont typeface="Georgia" panose="02040502050405020303" pitchFamily="18" charset="0"/>
              <a:buNone/>
            </a:pPr>
            <a:r>
              <a:rPr lang="en-US" altLang="zh-CN" sz="1600">
                <a:latin typeface="Consolas" panose="020B0609020204030204" pitchFamily="49" charset="0"/>
              </a:rPr>
              <a:t>	case 'e':	//</a:t>
            </a:r>
            <a:r>
              <a:rPr lang="zh-CN" altLang="en-US" sz="1600">
                <a:latin typeface="Consolas" panose="020B0609020204030204" pitchFamily="49" charset="0"/>
              </a:rPr>
              <a:t>退出</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end = true;</a:t>
            </a:r>
          </a:p>
          <a:p>
            <a:pPr eaLnBrk="1" hangingPunct="1">
              <a:lnSpc>
                <a:spcPct val="70000"/>
              </a:lnSpc>
              <a:buFont typeface="Georgia" panose="02040502050405020303" pitchFamily="18" charset="0"/>
              <a:buNone/>
            </a:pPr>
            <a:r>
              <a:rPr lang="en-US" altLang="zh-CN" sz="1600">
                <a:latin typeface="Consolas" panose="020B0609020204030204" pitchFamily="49" charset="0"/>
              </a:rPr>
              <a:t>		return false;</a:t>
            </a:r>
          </a:p>
          <a:p>
            <a:pPr eaLnBrk="1" hangingPunct="1">
              <a:lnSpc>
                <a:spcPct val="70000"/>
              </a:lnSpc>
              <a:buFont typeface="Georgia" panose="02040502050405020303" pitchFamily="18" charset="0"/>
              <a:buNone/>
            </a:pPr>
            <a:r>
              <a:rPr lang="en-US" altLang="zh-CN" sz="1600">
                <a:latin typeface="Consolas" panose="020B0609020204030204" pitchFamily="49" charset="0"/>
              </a:rPr>
              <a:t>	}</a:t>
            </a:r>
          </a:p>
          <a:p>
            <a:pPr eaLnBrk="1" hangingPunct="1">
              <a:lnSpc>
                <a:spcPct val="70000"/>
              </a:lnSpc>
              <a:buFont typeface="Georgia" panose="02040502050405020303" pitchFamily="18" charset="0"/>
              <a:buNone/>
            </a:pPr>
            <a:r>
              <a:rPr lang="en-US" altLang="zh-CN" sz="1600">
                <a:latin typeface="Consolas" panose="020B0609020204030204" pitchFamily="49" charset="0"/>
              </a:rPr>
              <a:t>	cout &lt;&lt; "Inavlid command: " &lt;&lt; cmdLine &lt;&lt; endl;</a:t>
            </a:r>
          </a:p>
          <a:p>
            <a:pPr eaLnBrk="1" hangingPunct="1">
              <a:lnSpc>
                <a:spcPct val="70000"/>
              </a:lnSpc>
              <a:buFont typeface="Georgia" panose="02040502050405020303" pitchFamily="18" charset="0"/>
              <a:buNone/>
            </a:pPr>
            <a:r>
              <a:rPr lang="en-US" altLang="zh-CN" sz="1600">
                <a:latin typeface="Consolas" panose="020B0609020204030204" pitchFamily="49" charset="0"/>
              </a:rPr>
              <a:t>	return false;</a:t>
            </a:r>
          </a:p>
          <a:p>
            <a:pPr eaLnBrk="1" hangingPunct="1">
              <a:lnSpc>
                <a:spcPct val="70000"/>
              </a:lnSpc>
              <a:buFont typeface="Georgia" panose="02040502050405020303" pitchFamily="18" charset="0"/>
              <a:buNone/>
            </a:pPr>
            <a:r>
              <a:rPr lang="en-US" altLang="zh-CN" sz="1600">
                <a:latin typeface="Consolas" panose="020B0609020204030204" pitchFamily="49" charset="0"/>
              </a:rPr>
              <a:t>}</a:t>
            </a:r>
          </a:p>
        </p:txBody>
      </p:sp>
      <p:sp>
        <p:nvSpPr>
          <p:cNvPr id="60419" name="灯片编号占位符 3">
            <a:extLst>
              <a:ext uri="{FF2B5EF4-FFF2-40B4-BE49-F238E27FC236}">
                <a16:creationId xmlns:a16="http://schemas.microsoft.com/office/drawing/2014/main" id="{B892679B-DCCD-4A16-78E4-BA9D14070B9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85A93A88-98C0-4B5D-B794-DD59AACABEAF}"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D57D2947-2180-42C8-FD96-2DC7E05644AC}"/>
              </a:ext>
            </a:extLst>
          </p:cNvPr>
          <p:cNvSpPr txBox="1">
            <a:spLocks/>
          </p:cNvSpPr>
          <p:nvPr/>
        </p:nvSpPr>
        <p:spPr>
          <a:xfrm>
            <a:off x="214313" y="0"/>
            <a:ext cx="7572375" cy="428625"/>
          </a:xfrm>
          <a:prstGeom prst="rect">
            <a:avLst/>
          </a:prstGeom>
        </p:spPr>
        <p:txBody>
          <a:bodyPr anchor="ctr">
            <a:normAutofit fontScale="92500" lnSpcReduction="20000"/>
          </a:bodyPr>
          <a:lstStyle/>
          <a:p>
            <a:pPr eaLnBrk="1" fontAlgn="auto" hangingPunct="1">
              <a:spcAft>
                <a:spcPts val="0"/>
              </a:spcAft>
              <a:defRPr/>
            </a:pPr>
            <a:r>
              <a:rPr lang="en-US" altLang="zh-CN" sz="2800" dirty="0">
                <a:solidFill>
                  <a:schemeClr val="bg1"/>
                </a:solidFill>
                <a:latin typeface="+mj-ea"/>
                <a:ea typeface="+mj-ea"/>
              </a:rPr>
              <a:t>11.5</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对个人银行账户管理程序的改进</a:t>
            </a:r>
            <a:endParaRPr kumimoji="0" lang="zh-CN" altLang="en-US" sz="2800" dirty="0">
              <a:solidFill>
                <a:schemeClr val="bg1"/>
              </a:solidFill>
              <a:latin typeface="+mj-ea"/>
              <a:ea typeface="+mj-ea"/>
              <a:cs typeface="+mj-cs"/>
            </a:endParaRPr>
          </a:p>
        </p:txBody>
      </p:sp>
      <p:sp>
        <p:nvSpPr>
          <p:cNvPr id="60421" name="标题 1">
            <a:extLst>
              <a:ext uri="{FF2B5EF4-FFF2-40B4-BE49-F238E27FC236}">
                <a16:creationId xmlns:a16="http://schemas.microsoft.com/office/drawing/2014/main" id="{A3B7123F-CCE3-30CE-8158-D4E2F46791E0}"/>
              </a:ext>
            </a:extLst>
          </p:cNvPr>
          <p:cNvSpPr>
            <a:spLocks noGrp="1"/>
          </p:cNvSpPr>
          <p:nvPr>
            <p:ph type="title"/>
          </p:nvPr>
        </p:nvSpPr>
        <p:spPr>
          <a:xfrm>
            <a:off x="6143625" y="5530850"/>
            <a:ext cx="2757488" cy="1066800"/>
          </a:xfrm>
          <a:solidFill>
            <a:schemeClr val="bg1"/>
          </a:solidFill>
        </p:spPr>
        <p:txBody>
          <a:bodyPr/>
          <a:lstStyle/>
          <a:p>
            <a:pPr eaLnBrk="1" hangingPunct="1"/>
            <a:r>
              <a:rPr lang="zh-CN" altLang="en-US" sz="3200"/>
              <a:t>例</a:t>
            </a:r>
            <a:r>
              <a:rPr lang="en-US" altLang="zh-CN" sz="3200"/>
              <a:t>11-13</a:t>
            </a:r>
            <a:r>
              <a:rPr lang="zh-CN" altLang="en-US" sz="3200"/>
              <a:t>（续）</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内容占位符 2">
            <a:extLst>
              <a:ext uri="{FF2B5EF4-FFF2-40B4-BE49-F238E27FC236}">
                <a16:creationId xmlns:a16="http://schemas.microsoft.com/office/drawing/2014/main" id="{D64CE1F3-D057-37D7-1DCC-6AE789537AE0}"/>
              </a:ext>
            </a:extLst>
          </p:cNvPr>
          <p:cNvSpPr>
            <a:spLocks noGrp="1"/>
          </p:cNvSpPr>
          <p:nvPr>
            <p:ph idx="1"/>
          </p:nvPr>
        </p:nvSpPr>
        <p:spPr>
          <a:xfrm>
            <a:off x="142875" y="500063"/>
            <a:ext cx="8715375" cy="6215062"/>
          </a:xfrm>
          <a:solidFill>
            <a:srgbClr val="85FFFF"/>
          </a:solidFill>
        </p:spPr>
        <p:txBody>
          <a:bodyPr/>
          <a:lstStyle/>
          <a:p>
            <a:pPr eaLnBrk="1" hangingPunct="1">
              <a:lnSpc>
                <a:spcPct val="80000"/>
              </a:lnSpc>
              <a:buFont typeface="Georgia" panose="02040502050405020303" pitchFamily="18" charset="0"/>
              <a:buNone/>
            </a:pPr>
            <a:r>
              <a:rPr lang="en-US" altLang="zh-CN" sz="1700">
                <a:latin typeface="Consolas" panose="020B0609020204030204" pitchFamily="49" charset="0"/>
              </a:rPr>
              <a:t>int main() {</a:t>
            </a:r>
          </a:p>
          <a:p>
            <a:pPr eaLnBrk="1" hangingPunct="1">
              <a:lnSpc>
                <a:spcPct val="80000"/>
              </a:lnSpc>
              <a:buFont typeface="Georgia" panose="02040502050405020303" pitchFamily="18" charset="0"/>
              <a:buNone/>
            </a:pPr>
            <a:r>
              <a:rPr lang="en-US" altLang="zh-CN" sz="1700">
                <a:latin typeface="Consolas" panose="020B0609020204030204" pitchFamily="49" charset="0"/>
              </a:rPr>
              <a:t>	Date date(2008, 11, 1);	//</a:t>
            </a:r>
            <a:r>
              <a:rPr lang="zh-CN" altLang="en-US" sz="1700">
                <a:latin typeface="Consolas" panose="020B0609020204030204" pitchFamily="49" charset="0"/>
              </a:rPr>
              <a:t>起始日期</a:t>
            </a:r>
          </a:p>
          <a:p>
            <a:pPr eaLnBrk="1" hangingPunct="1">
              <a:lnSpc>
                <a:spcPct val="80000"/>
              </a:lnSpc>
              <a:buFont typeface="Georgia" panose="02040502050405020303" pitchFamily="18" charset="0"/>
              <a:buNone/>
            </a:pPr>
            <a:r>
              <a:rPr lang="zh-CN" altLang="en-US" sz="1700">
                <a:latin typeface="Consolas" panose="020B0609020204030204" pitchFamily="49" charset="0"/>
              </a:rPr>
              <a:t>	</a:t>
            </a:r>
            <a:r>
              <a:rPr lang="en-US" altLang="zh-CN" sz="1700">
                <a:latin typeface="Consolas" panose="020B0609020204030204" pitchFamily="49" charset="0"/>
              </a:rPr>
              <a:t>Controller controller(date);</a:t>
            </a:r>
          </a:p>
          <a:p>
            <a:pPr eaLnBrk="1" hangingPunct="1">
              <a:lnSpc>
                <a:spcPct val="80000"/>
              </a:lnSpc>
              <a:buFont typeface="Georgia" panose="02040502050405020303" pitchFamily="18" charset="0"/>
              <a:buNone/>
            </a:pPr>
            <a:r>
              <a:rPr lang="en-US" altLang="zh-CN" sz="1700">
                <a:latin typeface="Consolas" panose="020B0609020204030204" pitchFamily="49" charset="0"/>
              </a:rPr>
              <a:t>	string cmdLine;</a:t>
            </a:r>
          </a:p>
          <a:p>
            <a:pPr eaLnBrk="1" hangingPunct="1">
              <a:lnSpc>
                <a:spcPct val="80000"/>
              </a:lnSpc>
              <a:buFont typeface="Georgia" panose="02040502050405020303" pitchFamily="18" charset="0"/>
              <a:buNone/>
            </a:pPr>
            <a:r>
              <a:rPr lang="en-US" altLang="zh-CN" sz="1700">
                <a:latin typeface="Consolas" panose="020B0609020204030204" pitchFamily="49" charset="0"/>
              </a:rPr>
              <a:t>	const char *FILE_NAME = "commands.txt";</a:t>
            </a:r>
          </a:p>
          <a:p>
            <a:pPr eaLnBrk="1" hangingPunct="1">
              <a:lnSpc>
                <a:spcPct val="80000"/>
              </a:lnSpc>
              <a:buFont typeface="Georgia" panose="02040502050405020303" pitchFamily="18" charset="0"/>
              <a:buNone/>
            </a:pPr>
            <a:r>
              <a:rPr lang="en-US" altLang="zh-CN" sz="1700">
                <a:latin typeface="Consolas" panose="020B0609020204030204" pitchFamily="49" charset="0"/>
              </a:rPr>
              <a:t>	ifstream fileIn(FILE_NAME);	//</a:t>
            </a:r>
            <a:r>
              <a:rPr lang="zh-CN" altLang="en-US" sz="1700">
                <a:latin typeface="Consolas" panose="020B0609020204030204" pitchFamily="49" charset="0"/>
              </a:rPr>
              <a:t>以读模式打开文件</a:t>
            </a:r>
          </a:p>
          <a:p>
            <a:pPr eaLnBrk="1" hangingPunct="1">
              <a:lnSpc>
                <a:spcPct val="80000"/>
              </a:lnSpc>
              <a:buFont typeface="Georgia" panose="02040502050405020303" pitchFamily="18" charset="0"/>
              <a:buNone/>
            </a:pPr>
            <a:r>
              <a:rPr lang="zh-CN" altLang="en-US" sz="1700">
                <a:latin typeface="Consolas" panose="020B0609020204030204" pitchFamily="49" charset="0"/>
              </a:rPr>
              <a:t>	</a:t>
            </a:r>
            <a:r>
              <a:rPr lang="en-US" altLang="zh-CN" sz="1700">
                <a:latin typeface="Consolas" panose="020B0609020204030204" pitchFamily="49" charset="0"/>
              </a:rPr>
              <a:t>if (fileIn) {	//</a:t>
            </a:r>
            <a:r>
              <a:rPr lang="zh-CN" altLang="en-US" sz="1700">
                <a:latin typeface="Consolas" panose="020B0609020204030204" pitchFamily="49" charset="0"/>
              </a:rPr>
              <a:t>如果正常打开，就执行文件中的每一条命令</a:t>
            </a:r>
          </a:p>
          <a:p>
            <a:pPr eaLnBrk="1" hangingPunct="1">
              <a:lnSpc>
                <a:spcPct val="80000"/>
              </a:lnSpc>
              <a:buFont typeface="Georgia" panose="02040502050405020303" pitchFamily="18" charset="0"/>
              <a:buNone/>
            </a:pPr>
            <a:r>
              <a:rPr lang="zh-CN" altLang="en-US" sz="1700">
                <a:latin typeface="Consolas" panose="020B0609020204030204" pitchFamily="49" charset="0"/>
              </a:rPr>
              <a:t>		</a:t>
            </a:r>
            <a:r>
              <a:rPr lang="en-US" altLang="zh-CN" sz="1700">
                <a:latin typeface="Consolas" panose="020B0609020204030204" pitchFamily="49" charset="0"/>
              </a:rPr>
              <a:t>while (getline(fileIn, cmdLine))</a:t>
            </a:r>
          </a:p>
          <a:p>
            <a:pPr eaLnBrk="1" hangingPunct="1">
              <a:lnSpc>
                <a:spcPct val="80000"/>
              </a:lnSpc>
              <a:buFont typeface="Georgia" panose="02040502050405020303" pitchFamily="18" charset="0"/>
              <a:buNone/>
            </a:pPr>
            <a:r>
              <a:rPr lang="en-US" altLang="zh-CN" sz="1700">
                <a:latin typeface="Consolas" panose="020B0609020204030204" pitchFamily="49" charset="0"/>
              </a:rPr>
              <a:t>			controller.runCommand(cmdLine);</a:t>
            </a:r>
          </a:p>
          <a:p>
            <a:pPr eaLnBrk="1" hangingPunct="1">
              <a:lnSpc>
                <a:spcPct val="80000"/>
              </a:lnSpc>
              <a:buFont typeface="Georgia" panose="02040502050405020303" pitchFamily="18" charset="0"/>
              <a:buNone/>
            </a:pPr>
            <a:r>
              <a:rPr lang="en-US" altLang="zh-CN" sz="1700">
                <a:latin typeface="Consolas" panose="020B0609020204030204" pitchFamily="49" charset="0"/>
              </a:rPr>
              <a:t>		fileIn.close();	//</a:t>
            </a:r>
            <a:r>
              <a:rPr lang="zh-CN" altLang="en-US" sz="1700">
                <a:latin typeface="Consolas" panose="020B0609020204030204" pitchFamily="49" charset="0"/>
              </a:rPr>
              <a:t>关闭文件</a:t>
            </a:r>
          </a:p>
          <a:p>
            <a:pPr eaLnBrk="1" hangingPunct="1">
              <a:lnSpc>
                <a:spcPct val="80000"/>
              </a:lnSpc>
              <a:buFont typeface="Georgia" panose="02040502050405020303" pitchFamily="18" charset="0"/>
              <a:buNone/>
            </a:pPr>
            <a:r>
              <a:rPr lang="zh-CN" altLang="en-US" sz="1700">
                <a:latin typeface="Consolas" panose="020B0609020204030204" pitchFamily="49" charset="0"/>
              </a:rPr>
              <a:t>	</a:t>
            </a:r>
            <a:r>
              <a:rPr lang="en-US" altLang="zh-CN" sz="1700">
                <a:latin typeface="Consolas" panose="020B0609020204030204" pitchFamily="49" charset="0"/>
              </a:rPr>
              <a:t>}	</a:t>
            </a:r>
          </a:p>
          <a:p>
            <a:pPr eaLnBrk="1" hangingPunct="1">
              <a:lnSpc>
                <a:spcPct val="80000"/>
              </a:lnSpc>
              <a:buFont typeface="Georgia" panose="02040502050405020303" pitchFamily="18" charset="0"/>
              <a:buNone/>
            </a:pPr>
            <a:r>
              <a:rPr lang="en-US" altLang="zh-CN" sz="1700">
                <a:latin typeface="Consolas" panose="020B0609020204030204" pitchFamily="49" charset="0"/>
              </a:rPr>
              <a:t>	ofstream fileOut(FILE_NAME, ios_base::app);	//</a:t>
            </a:r>
            <a:r>
              <a:rPr lang="zh-CN" altLang="en-US" sz="1700">
                <a:latin typeface="Consolas" panose="020B0609020204030204" pitchFamily="49" charset="0"/>
              </a:rPr>
              <a:t>以追加模式打开文件</a:t>
            </a:r>
          </a:p>
          <a:p>
            <a:pPr eaLnBrk="1" hangingPunct="1">
              <a:lnSpc>
                <a:spcPct val="80000"/>
              </a:lnSpc>
              <a:buFont typeface="Georgia" panose="02040502050405020303" pitchFamily="18" charset="0"/>
              <a:buNone/>
            </a:pPr>
            <a:r>
              <a:rPr lang="zh-CN" altLang="en-US" sz="1700">
                <a:latin typeface="Consolas" panose="020B0609020204030204" pitchFamily="49" charset="0"/>
              </a:rPr>
              <a:t>	</a:t>
            </a:r>
            <a:r>
              <a:rPr lang="en-US" altLang="zh-CN" sz="1700">
                <a:latin typeface="Consolas" panose="020B0609020204030204" pitchFamily="49" charset="0"/>
              </a:rPr>
              <a:t>cout &lt;&lt; "(a)add account (d)deposit (w)withdraw (s)show (c)change day (n)next month (q)query (e)exit" &lt;&lt; endl;</a:t>
            </a:r>
          </a:p>
          <a:p>
            <a:pPr eaLnBrk="1" hangingPunct="1">
              <a:lnSpc>
                <a:spcPct val="80000"/>
              </a:lnSpc>
              <a:buFont typeface="Georgia" panose="02040502050405020303" pitchFamily="18" charset="0"/>
              <a:buNone/>
            </a:pPr>
            <a:r>
              <a:rPr lang="en-US" altLang="zh-CN" sz="1700">
                <a:latin typeface="Consolas" panose="020B0609020204030204" pitchFamily="49" charset="0"/>
              </a:rPr>
              <a:t>	while (!controller.isEnd()) {	//</a:t>
            </a:r>
            <a:r>
              <a:rPr lang="zh-CN" altLang="en-US" sz="1700">
                <a:latin typeface="Consolas" panose="020B0609020204030204" pitchFamily="49" charset="0"/>
              </a:rPr>
              <a:t>从标准输入读入命令并执行，直到退出</a:t>
            </a:r>
          </a:p>
          <a:p>
            <a:pPr eaLnBrk="1" hangingPunct="1">
              <a:lnSpc>
                <a:spcPct val="80000"/>
              </a:lnSpc>
              <a:buFont typeface="Georgia" panose="02040502050405020303" pitchFamily="18" charset="0"/>
              <a:buNone/>
            </a:pPr>
            <a:r>
              <a:rPr lang="zh-CN" altLang="en-US" sz="1700">
                <a:latin typeface="Consolas" panose="020B0609020204030204" pitchFamily="49" charset="0"/>
              </a:rPr>
              <a:t>		</a:t>
            </a:r>
            <a:r>
              <a:rPr lang="en-US" altLang="zh-CN" sz="1700">
                <a:latin typeface="Consolas" panose="020B0609020204030204" pitchFamily="49" charset="0"/>
              </a:rPr>
              <a:t>cout &lt;&lt; controller.getDate() &lt;&lt; "\tTotal: " &lt;&lt; Account::getTotal()</a:t>
            </a:r>
          </a:p>
          <a:p>
            <a:pPr eaLnBrk="1" hangingPunct="1">
              <a:lnSpc>
                <a:spcPct val="80000"/>
              </a:lnSpc>
              <a:buFont typeface="Georgia" panose="02040502050405020303" pitchFamily="18" charset="0"/>
              <a:buNone/>
            </a:pPr>
            <a:r>
              <a:rPr lang="en-US" altLang="zh-CN" sz="1700">
                <a:latin typeface="Consolas" panose="020B0609020204030204" pitchFamily="49" charset="0"/>
              </a:rPr>
              <a:t>			&lt;&lt; "\tcommand&gt; ";</a:t>
            </a:r>
          </a:p>
          <a:p>
            <a:pPr eaLnBrk="1" hangingPunct="1">
              <a:lnSpc>
                <a:spcPct val="80000"/>
              </a:lnSpc>
              <a:buFont typeface="Georgia" panose="02040502050405020303" pitchFamily="18" charset="0"/>
              <a:buNone/>
            </a:pPr>
            <a:r>
              <a:rPr lang="en-US" altLang="zh-CN" sz="1700">
                <a:latin typeface="Consolas" panose="020B0609020204030204" pitchFamily="49" charset="0"/>
              </a:rPr>
              <a:t>		string cmdLine;</a:t>
            </a:r>
          </a:p>
          <a:p>
            <a:pPr eaLnBrk="1" hangingPunct="1">
              <a:lnSpc>
                <a:spcPct val="80000"/>
              </a:lnSpc>
              <a:buFont typeface="Georgia" panose="02040502050405020303" pitchFamily="18" charset="0"/>
              <a:buNone/>
            </a:pPr>
            <a:r>
              <a:rPr lang="en-US" altLang="zh-CN" sz="1700">
                <a:latin typeface="Consolas" panose="020B0609020204030204" pitchFamily="49" charset="0"/>
              </a:rPr>
              <a:t>		getline(cin, cmdLine);</a:t>
            </a:r>
          </a:p>
          <a:p>
            <a:pPr eaLnBrk="1" hangingPunct="1">
              <a:lnSpc>
                <a:spcPct val="80000"/>
              </a:lnSpc>
              <a:buFont typeface="Georgia" panose="02040502050405020303" pitchFamily="18" charset="0"/>
              <a:buNone/>
            </a:pPr>
            <a:r>
              <a:rPr lang="en-US" altLang="zh-CN" sz="1700">
                <a:latin typeface="Consolas" panose="020B0609020204030204" pitchFamily="49" charset="0"/>
              </a:rPr>
              <a:t>		if (controller.runCommand(cmdLine))</a:t>
            </a:r>
          </a:p>
          <a:p>
            <a:pPr eaLnBrk="1" hangingPunct="1">
              <a:lnSpc>
                <a:spcPct val="80000"/>
              </a:lnSpc>
              <a:buFont typeface="Georgia" panose="02040502050405020303" pitchFamily="18" charset="0"/>
              <a:buNone/>
            </a:pPr>
            <a:r>
              <a:rPr lang="en-US" altLang="zh-CN" sz="1700">
                <a:latin typeface="Consolas" panose="020B0609020204030204" pitchFamily="49" charset="0"/>
              </a:rPr>
              <a:t>			fileOut &lt;&lt; cmdLine &lt;&lt; endl;	//</a:t>
            </a:r>
            <a:r>
              <a:rPr lang="zh-CN" altLang="en-US" sz="1700">
                <a:latin typeface="Consolas" panose="020B0609020204030204" pitchFamily="49" charset="0"/>
              </a:rPr>
              <a:t>将命令写入文件</a:t>
            </a:r>
          </a:p>
          <a:p>
            <a:pPr eaLnBrk="1" hangingPunct="1">
              <a:lnSpc>
                <a:spcPct val="80000"/>
              </a:lnSpc>
              <a:buFont typeface="Georgia" panose="02040502050405020303" pitchFamily="18" charset="0"/>
              <a:buNone/>
            </a:pPr>
            <a:r>
              <a:rPr lang="zh-CN" altLang="en-US" sz="1700">
                <a:latin typeface="Consolas" panose="020B0609020204030204" pitchFamily="49" charset="0"/>
              </a:rPr>
              <a:t>	</a:t>
            </a:r>
            <a:r>
              <a:rPr lang="en-US" altLang="zh-CN" sz="1700">
                <a:latin typeface="Consolas" panose="020B0609020204030204" pitchFamily="49" charset="0"/>
              </a:rPr>
              <a:t>}</a:t>
            </a:r>
          </a:p>
          <a:p>
            <a:pPr eaLnBrk="1" hangingPunct="1">
              <a:lnSpc>
                <a:spcPct val="80000"/>
              </a:lnSpc>
              <a:buFont typeface="Georgia" panose="02040502050405020303" pitchFamily="18" charset="0"/>
              <a:buNone/>
            </a:pPr>
            <a:r>
              <a:rPr lang="en-US" altLang="zh-CN" sz="1700">
                <a:latin typeface="Consolas" panose="020B0609020204030204" pitchFamily="49" charset="0"/>
              </a:rPr>
              <a:t>	return 0;</a:t>
            </a:r>
          </a:p>
          <a:p>
            <a:pPr eaLnBrk="1" hangingPunct="1">
              <a:lnSpc>
                <a:spcPct val="80000"/>
              </a:lnSpc>
              <a:buFont typeface="Georgia" panose="02040502050405020303" pitchFamily="18" charset="0"/>
              <a:buNone/>
            </a:pPr>
            <a:r>
              <a:rPr lang="en-US" altLang="zh-CN" sz="1700">
                <a:latin typeface="Consolas" panose="020B0609020204030204" pitchFamily="49" charset="0"/>
              </a:rPr>
              <a:t>}</a:t>
            </a:r>
          </a:p>
          <a:p>
            <a:pPr eaLnBrk="1" hangingPunct="1">
              <a:lnSpc>
                <a:spcPct val="70000"/>
              </a:lnSpc>
              <a:buFont typeface="Georgia" panose="02040502050405020303" pitchFamily="18" charset="0"/>
              <a:buNone/>
            </a:pPr>
            <a:endParaRPr lang="en-US" altLang="zh-CN" sz="1600">
              <a:latin typeface="Consolas" panose="020B0609020204030204" pitchFamily="49" charset="0"/>
            </a:endParaRPr>
          </a:p>
        </p:txBody>
      </p:sp>
      <p:sp>
        <p:nvSpPr>
          <p:cNvPr id="61443" name="灯片编号占位符 3">
            <a:extLst>
              <a:ext uri="{FF2B5EF4-FFF2-40B4-BE49-F238E27FC236}">
                <a16:creationId xmlns:a16="http://schemas.microsoft.com/office/drawing/2014/main" id="{BA7C23A4-D1DB-16D2-3A30-02DC0F94B68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5C93A156-2E64-4922-AABF-88757ADE485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2969A92E-58D4-E3CB-2F0F-E7A44CB0F4FC}"/>
              </a:ext>
            </a:extLst>
          </p:cNvPr>
          <p:cNvSpPr txBox="1">
            <a:spLocks/>
          </p:cNvSpPr>
          <p:nvPr/>
        </p:nvSpPr>
        <p:spPr>
          <a:xfrm>
            <a:off x="214313" y="0"/>
            <a:ext cx="7572375" cy="428625"/>
          </a:xfrm>
          <a:prstGeom prst="rect">
            <a:avLst/>
          </a:prstGeom>
        </p:spPr>
        <p:txBody>
          <a:bodyPr anchor="ctr">
            <a:normAutofit fontScale="92500" lnSpcReduction="20000"/>
          </a:bodyPr>
          <a:lstStyle/>
          <a:p>
            <a:pPr eaLnBrk="1" fontAlgn="auto" hangingPunct="1">
              <a:spcAft>
                <a:spcPts val="0"/>
              </a:spcAft>
              <a:defRPr/>
            </a:pPr>
            <a:r>
              <a:rPr lang="en-US" altLang="zh-CN" sz="2800" dirty="0">
                <a:solidFill>
                  <a:schemeClr val="bg1"/>
                </a:solidFill>
                <a:latin typeface="+mj-ea"/>
                <a:ea typeface="+mj-ea"/>
              </a:rPr>
              <a:t>11.5</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对个人银行账户管理程序的改进</a:t>
            </a:r>
            <a:endParaRPr kumimoji="0" lang="zh-CN" altLang="en-US" sz="2800" dirty="0">
              <a:solidFill>
                <a:schemeClr val="bg1"/>
              </a:solidFill>
              <a:latin typeface="+mj-ea"/>
              <a:ea typeface="+mj-ea"/>
              <a:cs typeface="+mj-cs"/>
            </a:endParaRPr>
          </a:p>
        </p:txBody>
      </p:sp>
      <p:sp>
        <p:nvSpPr>
          <p:cNvPr id="61445" name="标题 1">
            <a:extLst>
              <a:ext uri="{FF2B5EF4-FFF2-40B4-BE49-F238E27FC236}">
                <a16:creationId xmlns:a16="http://schemas.microsoft.com/office/drawing/2014/main" id="{9D6ECE54-6AAD-C635-129F-FB3ABFA5B3A2}"/>
              </a:ext>
            </a:extLst>
          </p:cNvPr>
          <p:cNvSpPr>
            <a:spLocks noGrp="1"/>
          </p:cNvSpPr>
          <p:nvPr>
            <p:ph type="title"/>
          </p:nvPr>
        </p:nvSpPr>
        <p:spPr>
          <a:xfrm>
            <a:off x="6100763" y="504825"/>
            <a:ext cx="2757487" cy="1066800"/>
          </a:xfrm>
          <a:solidFill>
            <a:schemeClr val="bg1"/>
          </a:solidFill>
        </p:spPr>
        <p:txBody>
          <a:bodyPr/>
          <a:lstStyle/>
          <a:p>
            <a:pPr eaLnBrk="1" hangingPunct="1"/>
            <a:r>
              <a:rPr lang="zh-CN" altLang="en-US" sz="3200"/>
              <a:t>例</a:t>
            </a:r>
            <a:r>
              <a:rPr lang="en-US" altLang="zh-CN" sz="3200"/>
              <a:t>11-13</a:t>
            </a:r>
            <a:r>
              <a:rPr lang="zh-CN" altLang="en-US" sz="3200"/>
              <a:t>（续）</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5DFC6A2-9CCD-6A73-E468-6F9E5DBFAD64}"/>
              </a:ext>
            </a:extLst>
          </p:cNvPr>
          <p:cNvSpPr>
            <a:spLocks noGrp="1"/>
          </p:cNvSpPr>
          <p:nvPr>
            <p:ph idx="1"/>
          </p:nvPr>
        </p:nvSpPr>
        <p:spPr>
          <a:xfrm>
            <a:off x="214313" y="500063"/>
            <a:ext cx="8715375" cy="6073775"/>
          </a:xfrm>
          <a:solidFill>
            <a:schemeClr val="accent6">
              <a:lumMod val="20000"/>
              <a:lumOff val="80000"/>
            </a:schemeClr>
          </a:solidFill>
        </p:spPr>
        <p:txBody>
          <a:bodyPr>
            <a:noAutofit/>
          </a:bodyPr>
          <a:lstStyle/>
          <a:p>
            <a:pPr marL="365760" indent="-256032" eaLnBrk="1" fontAlgn="auto" hangingPunct="1">
              <a:lnSpc>
                <a:spcPct val="80000"/>
              </a:lnSpc>
              <a:spcAft>
                <a:spcPts val="0"/>
              </a:spcAft>
              <a:buClr>
                <a:schemeClr val="accent3"/>
              </a:buClr>
              <a:buFont typeface="Georgia"/>
              <a:buChar char="•"/>
              <a:defRPr/>
            </a:pPr>
            <a:r>
              <a:rPr lang="zh-CN" altLang="en-US" sz="2000" dirty="0">
                <a:latin typeface="Consolas" pitchFamily="49" charset="0"/>
              </a:rPr>
              <a:t>第一次运行结果</a:t>
            </a:r>
            <a:endParaRPr lang="en-US" altLang="zh-CN" sz="2000" dirty="0">
              <a:latin typeface="Consolas" pitchFamily="49" charset="0"/>
            </a:endParaRPr>
          </a:p>
          <a:p>
            <a:pPr marL="658368" lvl="1" indent="-246888" eaLnBrk="1" fontAlgn="auto" hangingPunct="1">
              <a:lnSpc>
                <a:spcPct val="80000"/>
              </a:lnSpc>
              <a:spcAft>
                <a:spcPts val="0"/>
              </a:spcAft>
              <a:buFont typeface="Georgia"/>
              <a:buChar char="▫"/>
              <a:defRPr/>
            </a:pPr>
            <a:r>
              <a:rPr lang="en-US" sz="2000" dirty="0">
                <a:latin typeface="Consolas" pitchFamily="49" charset="0"/>
              </a:rPr>
              <a:t>.... </a:t>
            </a:r>
            <a:r>
              <a:rPr lang="zh-CN" altLang="en-US" sz="2000" dirty="0">
                <a:latin typeface="Consolas" pitchFamily="49" charset="0"/>
              </a:rPr>
              <a:t>（输入和输出与例</a:t>
            </a:r>
            <a:r>
              <a:rPr lang="en-US" sz="2000" dirty="0">
                <a:latin typeface="Consolas" pitchFamily="49" charset="0"/>
              </a:rPr>
              <a:t>9-16</a:t>
            </a:r>
            <a:r>
              <a:rPr lang="zh-CN" altLang="en-US" sz="2000" dirty="0">
                <a:latin typeface="Consolas" pitchFamily="49" charset="0"/>
              </a:rPr>
              <a:t>给出的完全相同）</a:t>
            </a:r>
          </a:p>
          <a:p>
            <a:pPr marL="365760" indent="-256032" eaLnBrk="1" fontAlgn="auto" hangingPunct="1">
              <a:lnSpc>
                <a:spcPct val="80000"/>
              </a:lnSpc>
              <a:spcAft>
                <a:spcPts val="0"/>
              </a:spcAft>
              <a:buClr>
                <a:schemeClr val="accent3"/>
              </a:buClr>
              <a:buFont typeface="Georgia"/>
              <a:buChar char="•"/>
              <a:defRPr/>
            </a:pPr>
            <a:r>
              <a:rPr lang="zh-CN" altLang="en-US" sz="2000" dirty="0">
                <a:latin typeface="Consolas" pitchFamily="49" charset="0"/>
              </a:rPr>
              <a:t>第二次运行结果</a:t>
            </a:r>
            <a:endParaRPr lang="en-US" altLang="zh-CN" sz="2000" dirty="0">
              <a:latin typeface="Consolas" pitchFamily="49" charset="0"/>
            </a:endParaRPr>
          </a:p>
          <a:p>
            <a:pPr marL="658368" lvl="1" indent="-246888" eaLnBrk="1" fontAlgn="auto" hangingPunct="1">
              <a:lnSpc>
                <a:spcPct val="80000"/>
              </a:lnSpc>
              <a:spcAft>
                <a:spcPts val="0"/>
              </a:spcAft>
              <a:buFont typeface="Georgia"/>
              <a:buChar char="▫"/>
              <a:defRPr/>
            </a:pPr>
            <a:r>
              <a:rPr lang="en-US" altLang="zh-CN" sz="2000" dirty="0">
                <a:latin typeface="Consolas" pitchFamily="49" charset="0"/>
              </a:rPr>
              <a:t>2008-11-1       #S3755217 created</a:t>
            </a:r>
          </a:p>
          <a:p>
            <a:pPr marL="658368" lvl="1" indent="-246888" eaLnBrk="1" fontAlgn="auto" hangingPunct="1">
              <a:lnSpc>
                <a:spcPct val="80000"/>
              </a:lnSpc>
              <a:spcAft>
                <a:spcPts val="0"/>
              </a:spcAft>
              <a:buFont typeface="Georgia"/>
              <a:buChar char="▫"/>
              <a:defRPr/>
            </a:pPr>
            <a:r>
              <a:rPr lang="en-US" altLang="zh-CN" sz="2000" dirty="0">
                <a:latin typeface="Consolas" pitchFamily="49" charset="0"/>
              </a:rPr>
              <a:t>2008-11-1       #02342342 created</a:t>
            </a:r>
          </a:p>
          <a:p>
            <a:pPr marL="658368" lvl="1" indent="-246888" eaLnBrk="1" fontAlgn="auto" hangingPunct="1">
              <a:lnSpc>
                <a:spcPct val="80000"/>
              </a:lnSpc>
              <a:spcAft>
                <a:spcPts val="0"/>
              </a:spcAft>
              <a:buFont typeface="Georgia"/>
              <a:buChar char="▫"/>
              <a:defRPr/>
            </a:pPr>
            <a:r>
              <a:rPr lang="en-US" altLang="zh-CN" sz="2000" dirty="0">
                <a:latin typeface="Consolas" pitchFamily="49" charset="0"/>
              </a:rPr>
              <a:t>2008-11-1       #C5392394 created</a:t>
            </a:r>
          </a:p>
          <a:p>
            <a:pPr marL="658368" lvl="1" indent="-246888" eaLnBrk="1" fontAlgn="auto" hangingPunct="1">
              <a:lnSpc>
                <a:spcPct val="80000"/>
              </a:lnSpc>
              <a:spcAft>
                <a:spcPts val="0"/>
              </a:spcAft>
              <a:buFont typeface="Georgia"/>
              <a:buChar char="▫"/>
              <a:defRPr/>
            </a:pPr>
            <a:r>
              <a:rPr lang="en-US" altLang="zh-CN" sz="2000" dirty="0">
                <a:latin typeface="Consolas" pitchFamily="49" charset="0"/>
              </a:rPr>
              <a:t>2008-11-5       #S3755217 5000    5000     salary</a:t>
            </a:r>
          </a:p>
          <a:p>
            <a:pPr marL="658368" lvl="1" indent="-246888" eaLnBrk="1" fontAlgn="auto" hangingPunct="1">
              <a:lnSpc>
                <a:spcPct val="80000"/>
              </a:lnSpc>
              <a:spcAft>
                <a:spcPts val="0"/>
              </a:spcAft>
              <a:buFont typeface="Georgia"/>
              <a:buChar char="▫"/>
              <a:defRPr/>
            </a:pPr>
            <a:r>
              <a:rPr lang="en-US" altLang="zh-CN" sz="2000" dirty="0">
                <a:latin typeface="Consolas" pitchFamily="49" charset="0"/>
              </a:rPr>
              <a:t>2008-11-15      #C5392394 -2000   -2000    buy a cell</a:t>
            </a:r>
          </a:p>
          <a:p>
            <a:pPr marL="658368" lvl="1" indent="-246888" eaLnBrk="1" fontAlgn="auto" hangingPunct="1">
              <a:lnSpc>
                <a:spcPct val="80000"/>
              </a:lnSpc>
              <a:spcAft>
                <a:spcPts val="0"/>
              </a:spcAft>
              <a:buFont typeface="Georgia"/>
              <a:buChar char="▫"/>
              <a:defRPr/>
            </a:pPr>
            <a:r>
              <a:rPr lang="en-US" altLang="zh-CN" sz="2000" dirty="0">
                <a:latin typeface="Consolas" pitchFamily="49" charset="0"/>
              </a:rPr>
              <a:t>2008-11-25      #02342342 10000   10000    sell stock 0323</a:t>
            </a:r>
          </a:p>
          <a:p>
            <a:pPr marL="658368" lvl="1" indent="-246888" eaLnBrk="1" fontAlgn="auto" hangingPunct="1">
              <a:lnSpc>
                <a:spcPct val="80000"/>
              </a:lnSpc>
              <a:spcAft>
                <a:spcPts val="0"/>
              </a:spcAft>
              <a:buFont typeface="Georgia"/>
              <a:buChar char="▫"/>
              <a:defRPr/>
            </a:pPr>
            <a:r>
              <a:rPr lang="en-US" altLang="zh-CN" sz="2000" dirty="0">
                <a:latin typeface="Consolas" pitchFamily="49" charset="0"/>
              </a:rPr>
              <a:t>2008-12-1       #C5392394 -16     -2016    interest</a:t>
            </a:r>
          </a:p>
          <a:p>
            <a:pPr marL="658368" lvl="1" indent="-246888" eaLnBrk="1" fontAlgn="auto" hangingPunct="1">
              <a:lnSpc>
                <a:spcPct val="80000"/>
              </a:lnSpc>
              <a:spcAft>
                <a:spcPts val="0"/>
              </a:spcAft>
              <a:buFont typeface="Georgia"/>
              <a:buChar char="▫"/>
              <a:defRPr/>
            </a:pPr>
            <a:r>
              <a:rPr lang="en-US" altLang="zh-CN" sz="2000" dirty="0">
                <a:latin typeface="Consolas" pitchFamily="49" charset="0"/>
              </a:rPr>
              <a:t>2008-12-1       #C5392394 2016    0        repay the credit</a:t>
            </a:r>
          </a:p>
          <a:p>
            <a:pPr marL="658368" lvl="1" indent="-246888" eaLnBrk="1" fontAlgn="auto" hangingPunct="1">
              <a:lnSpc>
                <a:spcPct val="80000"/>
              </a:lnSpc>
              <a:spcAft>
                <a:spcPts val="0"/>
              </a:spcAft>
              <a:buFont typeface="Georgia"/>
              <a:buChar char="▫"/>
              <a:defRPr/>
            </a:pPr>
            <a:r>
              <a:rPr lang="en-US" altLang="zh-CN" sz="2000" dirty="0">
                <a:latin typeface="Consolas" pitchFamily="49" charset="0"/>
              </a:rPr>
              <a:t>2008-12-5       #S3755217 5500    10500    salary</a:t>
            </a:r>
          </a:p>
          <a:p>
            <a:pPr marL="658368" lvl="1" indent="-246888" eaLnBrk="1" fontAlgn="auto" hangingPunct="1">
              <a:lnSpc>
                <a:spcPct val="80000"/>
              </a:lnSpc>
              <a:spcAft>
                <a:spcPts val="0"/>
              </a:spcAft>
              <a:buFont typeface="Georgia"/>
              <a:buChar char="▫"/>
              <a:defRPr/>
            </a:pPr>
            <a:r>
              <a:rPr lang="en-US" altLang="zh-CN" sz="2000" dirty="0">
                <a:latin typeface="Consolas" pitchFamily="49" charset="0"/>
              </a:rPr>
              <a:t>2009-1-1        #S3755217 17.77   10517.8  interest</a:t>
            </a:r>
          </a:p>
          <a:p>
            <a:pPr marL="658368" lvl="1" indent="-246888" eaLnBrk="1" fontAlgn="auto" hangingPunct="1">
              <a:lnSpc>
                <a:spcPct val="80000"/>
              </a:lnSpc>
              <a:spcAft>
                <a:spcPts val="0"/>
              </a:spcAft>
              <a:buFont typeface="Georgia"/>
              <a:buChar char="▫"/>
              <a:defRPr/>
            </a:pPr>
            <a:r>
              <a:rPr lang="en-US" altLang="zh-CN" sz="2000" dirty="0">
                <a:latin typeface="Consolas" pitchFamily="49" charset="0"/>
              </a:rPr>
              <a:t>2009-1-1        #02342342 15.16   10015.2  interest</a:t>
            </a:r>
          </a:p>
          <a:p>
            <a:pPr marL="658368" lvl="1" indent="-246888" eaLnBrk="1" fontAlgn="auto" hangingPunct="1">
              <a:lnSpc>
                <a:spcPct val="80000"/>
              </a:lnSpc>
              <a:spcAft>
                <a:spcPts val="0"/>
              </a:spcAft>
              <a:buFont typeface="Georgia"/>
              <a:buChar char="▫"/>
              <a:defRPr/>
            </a:pPr>
            <a:r>
              <a:rPr lang="en-US" altLang="zh-CN" sz="2000" dirty="0">
                <a:latin typeface="Consolas" pitchFamily="49" charset="0"/>
              </a:rPr>
              <a:t>2009-1-1        #C5392394 -50     -50      annual fee</a:t>
            </a:r>
          </a:p>
          <a:p>
            <a:pPr marL="658368" lvl="1" indent="-246888" eaLnBrk="1" fontAlgn="auto" hangingPunct="1">
              <a:lnSpc>
                <a:spcPct val="80000"/>
              </a:lnSpc>
              <a:spcAft>
                <a:spcPts val="0"/>
              </a:spcAft>
              <a:buFont typeface="Georgia"/>
              <a:buChar char="▫"/>
              <a:defRPr/>
            </a:pPr>
            <a:r>
              <a:rPr lang="en-US" altLang="zh-CN" sz="2000" dirty="0">
                <a:latin typeface="Consolas" pitchFamily="49" charset="0"/>
              </a:rPr>
              <a:t>(a)add account (d)deposit (w)withdraw (s)show (c)change day (n)next month (q)query (e)exit</a:t>
            </a:r>
          </a:p>
          <a:p>
            <a:pPr marL="658368" lvl="1" indent="-246888" eaLnBrk="1" fontAlgn="auto" hangingPunct="1">
              <a:lnSpc>
                <a:spcPct val="80000"/>
              </a:lnSpc>
              <a:spcAft>
                <a:spcPts val="0"/>
              </a:spcAft>
              <a:buFont typeface="Georgia"/>
              <a:buChar char="▫"/>
              <a:defRPr/>
            </a:pPr>
            <a:r>
              <a:rPr lang="en-US" altLang="zh-CN" sz="2000" dirty="0">
                <a:latin typeface="Consolas" pitchFamily="49" charset="0"/>
              </a:rPr>
              <a:t>…………</a:t>
            </a:r>
            <a:r>
              <a:rPr lang="zh-CN" altLang="en-US" sz="2000" dirty="0">
                <a:latin typeface="Consolas" pitchFamily="49" charset="0"/>
              </a:rPr>
              <a:t>（后面省略）</a:t>
            </a:r>
            <a:endParaRPr lang="en-US" altLang="zh-CN" sz="2000" dirty="0">
              <a:latin typeface="Consolas" pitchFamily="49" charset="0"/>
            </a:endParaRPr>
          </a:p>
          <a:p>
            <a:pPr marL="365760" indent="-256032" eaLnBrk="1" fontAlgn="auto" hangingPunct="1">
              <a:lnSpc>
                <a:spcPct val="80000"/>
              </a:lnSpc>
              <a:spcAft>
                <a:spcPts val="0"/>
              </a:spcAft>
              <a:buClr>
                <a:schemeClr val="accent3"/>
              </a:buClr>
              <a:buFont typeface="Georgia"/>
              <a:buChar char="•"/>
              <a:defRPr/>
            </a:pPr>
            <a:r>
              <a:rPr lang="zh-CN" altLang="en-US" sz="2400" dirty="0"/>
              <a:t>第二次执行程序时，第一次输入的数据完全被恢复了</a:t>
            </a:r>
            <a:endParaRPr lang="en-US" altLang="zh-CN" sz="2000" dirty="0">
              <a:latin typeface="Consolas" pitchFamily="49" charset="0"/>
            </a:endParaRPr>
          </a:p>
        </p:txBody>
      </p:sp>
      <p:sp>
        <p:nvSpPr>
          <p:cNvPr id="62467" name="灯片编号占位符 3">
            <a:extLst>
              <a:ext uri="{FF2B5EF4-FFF2-40B4-BE49-F238E27FC236}">
                <a16:creationId xmlns:a16="http://schemas.microsoft.com/office/drawing/2014/main" id="{667F8FBA-88FB-2F80-08EA-42BCEC96DEE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3AFCA3DB-03A9-4E6C-8E6E-A535D579B5CF}"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671174C-19CB-E3E6-3D70-977D9E9FFEAA}"/>
              </a:ext>
            </a:extLst>
          </p:cNvPr>
          <p:cNvSpPr txBox="1">
            <a:spLocks/>
          </p:cNvSpPr>
          <p:nvPr/>
        </p:nvSpPr>
        <p:spPr>
          <a:xfrm>
            <a:off x="214313" y="0"/>
            <a:ext cx="7572375" cy="428625"/>
          </a:xfrm>
          <a:prstGeom prst="rect">
            <a:avLst/>
          </a:prstGeom>
        </p:spPr>
        <p:txBody>
          <a:bodyPr anchor="ctr">
            <a:normAutofit fontScale="92500" lnSpcReduction="20000"/>
          </a:bodyPr>
          <a:lstStyle/>
          <a:p>
            <a:pPr eaLnBrk="1" fontAlgn="auto" hangingPunct="1">
              <a:spcAft>
                <a:spcPts val="0"/>
              </a:spcAft>
              <a:defRPr/>
            </a:pPr>
            <a:r>
              <a:rPr lang="en-US" altLang="zh-CN" sz="2800" dirty="0">
                <a:solidFill>
                  <a:schemeClr val="bg1"/>
                </a:solidFill>
                <a:latin typeface="+mj-ea"/>
                <a:ea typeface="+mj-ea"/>
              </a:rPr>
              <a:t>11.5</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对个人银行账户管理程序的改进</a:t>
            </a:r>
            <a:endParaRPr kumimoji="0" lang="zh-CN" altLang="en-US" sz="2800" dirty="0">
              <a:solidFill>
                <a:schemeClr val="bg1"/>
              </a:solidFill>
              <a:latin typeface="+mj-ea"/>
              <a:ea typeface="+mj-ea"/>
              <a:cs typeface="+mj-cs"/>
            </a:endParaRPr>
          </a:p>
        </p:txBody>
      </p:sp>
      <p:sp>
        <p:nvSpPr>
          <p:cNvPr id="2" name="标题 1">
            <a:extLst>
              <a:ext uri="{FF2B5EF4-FFF2-40B4-BE49-F238E27FC236}">
                <a16:creationId xmlns:a16="http://schemas.microsoft.com/office/drawing/2014/main" id="{231C4523-71B1-30B0-CE48-3ED6F8D5DF2D}"/>
              </a:ext>
            </a:extLst>
          </p:cNvPr>
          <p:cNvSpPr>
            <a:spLocks noGrp="1"/>
          </p:cNvSpPr>
          <p:nvPr>
            <p:ph type="title"/>
          </p:nvPr>
        </p:nvSpPr>
        <p:spPr>
          <a:xfrm>
            <a:off x="6243638" y="500063"/>
            <a:ext cx="2686050" cy="785812"/>
          </a:xfrm>
          <a:solidFill>
            <a:schemeClr val="bg1"/>
          </a:solidFill>
        </p:spPr>
        <p:txBody>
          <a:bodyPr>
            <a:normAutofit fontScale="90000"/>
          </a:bodyPr>
          <a:lstStyle/>
          <a:p>
            <a:pPr eaLnBrk="1" fontAlgn="auto" hangingPunct="1">
              <a:spcAft>
                <a:spcPts val="0"/>
              </a:spcAft>
              <a:defRPr/>
            </a:pPr>
            <a:r>
              <a:rPr lang="zh-CN" altLang="en-US" dirty="0"/>
              <a:t>例</a:t>
            </a:r>
            <a:r>
              <a:rPr lang="en-US" altLang="zh-CN" dirty="0"/>
              <a:t>11-13</a:t>
            </a:r>
            <a:r>
              <a:rPr lang="zh-CN" altLang="en-US" dirty="0"/>
              <a:t>（续）</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9646D6AD-7EB5-D8FB-3758-616F9656086F}"/>
              </a:ext>
            </a:extLst>
          </p:cNvPr>
          <p:cNvSpPr>
            <a:spLocks noGrp="1"/>
          </p:cNvSpPr>
          <p:nvPr>
            <p:ph type="title"/>
          </p:nvPr>
        </p:nvSpPr>
        <p:spPr/>
        <p:txBody>
          <a:bodyPr/>
          <a:lstStyle/>
          <a:p>
            <a:pPr eaLnBrk="1" hangingPunct="1"/>
            <a:r>
              <a:rPr lang="en-US" altLang="zh-CN"/>
              <a:t>11.6.1 </a:t>
            </a:r>
            <a:r>
              <a:rPr lang="zh-CN" altLang="en-US"/>
              <a:t>宽字符、宽字符串与宽流</a:t>
            </a:r>
          </a:p>
        </p:txBody>
      </p:sp>
      <p:sp>
        <p:nvSpPr>
          <p:cNvPr id="63491" name="内容占位符 2">
            <a:extLst>
              <a:ext uri="{FF2B5EF4-FFF2-40B4-BE49-F238E27FC236}">
                <a16:creationId xmlns:a16="http://schemas.microsoft.com/office/drawing/2014/main" id="{E8DCC5DA-4932-F258-B5CD-5D73B19AE19B}"/>
              </a:ext>
            </a:extLst>
          </p:cNvPr>
          <p:cNvSpPr>
            <a:spLocks noGrp="1"/>
          </p:cNvSpPr>
          <p:nvPr>
            <p:ph idx="1"/>
          </p:nvPr>
        </p:nvSpPr>
        <p:spPr/>
        <p:txBody>
          <a:bodyPr/>
          <a:lstStyle/>
          <a:p>
            <a:pPr eaLnBrk="1" hangingPunct="1">
              <a:lnSpc>
                <a:spcPct val="150000"/>
              </a:lnSpc>
            </a:pPr>
            <a:r>
              <a:rPr lang="zh-CN" altLang="en-US"/>
              <a:t>普通字符和字符串的缺陷</a:t>
            </a:r>
            <a:endParaRPr lang="en-US" altLang="zh-CN"/>
          </a:p>
          <a:p>
            <a:pPr lvl="1" eaLnBrk="1" hangingPunct="1">
              <a:lnSpc>
                <a:spcPct val="150000"/>
              </a:lnSpc>
            </a:pPr>
            <a:r>
              <a:rPr lang="zh-CN" altLang="en-US"/>
              <a:t>一个汉字被拆成两个字符</a:t>
            </a:r>
            <a:endParaRPr lang="en-US" altLang="zh-CN"/>
          </a:p>
          <a:p>
            <a:pPr lvl="1" eaLnBrk="1" hangingPunct="1">
              <a:lnSpc>
                <a:spcPct val="150000"/>
              </a:lnSpc>
            </a:pPr>
            <a:r>
              <a:rPr lang="zh-CN" altLang="en-US"/>
              <a:t>例：</a:t>
            </a:r>
            <a:r>
              <a:rPr lang="en-US" altLang="zh-CN"/>
              <a:t>string s = “</a:t>
            </a:r>
            <a:r>
              <a:rPr lang="zh-CN" altLang="en-US"/>
              <a:t>这是一个中文字符串</a:t>
            </a:r>
            <a:r>
              <a:rPr lang="en-US" altLang="zh-CN"/>
              <a:t>”;</a:t>
            </a:r>
          </a:p>
          <a:p>
            <a:pPr lvl="1" eaLnBrk="1" hangingPunct="1">
              <a:lnSpc>
                <a:spcPct val="150000"/>
              </a:lnSpc>
            </a:pPr>
            <a:r>
              <a:rPr lang="en-US" altLang="zh-CN"/>
              <a:t>s.size()</a:t>
            </a:r>
            <a:r>
              <a:rPr lang="zh-CN" altLang="en-US"/>
              <a:t>：返回</a:t>
            </a:r>
            <a:r>
              <a:rPr lang="en-US" altLang="zh-CN"/>
              <a:t>18</a:t>
            </a:r>
          </a:p>
          <a:p>
            <a:pPr lvl="1" eaLnBrk="1" hangingPunct="1">
              <a:lnSpc>
                <a:spcPct val="150000"/>
              </a:lnSpc>
            </a:pPr>
            <a:r>
              <a:rPr lang="en-US" altLang="zh-CN"/>
              <a:t>s.substr(3,2)</a:t>
            </a:r>
            <a:r>
              <a:rPr lang="zh-CN" altLang="en-US"/>
              <a:t>：得到的结果是“且”</a:t>
            </a:r>
            <a:endParaRPr lang="en-US" altLang="zh-CN"/>
          </a:p>
          <a:p>
            <a:pPr lvl="1" eaLnBrk="1" hangingPunct="1">
              <a:lnSpc>
                <a:spcPct val="150000"/>
              </a:lnSpc>
            </a:pPr>
            <a:r>
              <a:rPr lang="en-US" altLang="zh-CN"/>
              <a:t>s.find(“</a:t>
            </a:r>
            <a:r>
              <a:rPr lang="zh-CN" altLang="en-US"/>
              <a:t>且</a:t>
            </a:r>
            <a:r>
              <a:rPr lang="en-US" altLang="zh-CN"/>
              <a:t>”)</a:t>
            </a:r>
            <a:r>
              <a:rPr lang="zh-CN" altLang="en-US"/>
              <a:t>：返回</a:t>
            </a:r>
            <a:r>
              <a:rPr lang="en-US" altLang="zh-CN"/>
              <a:t>3</a:t>
            </a:r>
          </a:p>
        </p:txBody>
      </p:sp>
      <p:sp>
        <p:nvSpPr>
          <p:cNvPr id="63492" name="灯片编号占位符 3">
            <a:extLst>
              <a:ext uri="{FF2B5EF4-FFF2-40B4-BE49-F238E27FC236}">
                <a16:creationId xmlns:a16="http://schemas.microsoft.com/office/drawing/2014/main" id="{69344664-A763-B151-2487-C2E2A6B9537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6F76371E-13B7-402F-A083-E71F44E7FAA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E5990104-5A92-D905-E0B3-5CB39372D014}"/>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11.6 </a:t>
            </a:r>
            <a:r>
              <a:rPr kumimoji="0" lang="zh-CN" altLang="en-US" sz="2800" dirty="0">
                <a:solidFill>
                  <a:schemeClr val="bg1"/>
                </a:solidFill>
                <a:latin typeface="+mj-lt"/>
                <a:ea typeface="+mj-ea"/>
                <a:cs typeface="+mj-cs"/>
              </a:rPr>
              <a:t>深度探索</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3526DFA8-CCAA-6ADA-B225-4FB390D0A5E5}"/>
              </a:ext>
            </a:extLst>
          </p:cNvPr>
          <p:cNvSpPr>
            <a:spLocks noGrp="1"/>
          </p:cNvSpPr>
          <p:nvPr>
            <p:ph type="title"/>
          </p:nvPr>
        </p:nvSpPr>
        <p:spPr/>
        <p:txBody>
          <a:bodyPr/>
          <a:lstStyle/>
          <a:p>
            <a:pPr eaLnBrk="1" hangingPunct="1"/>
            <a:r>
              <a:rPr lang="zh-CN" altLang="en-US"/>
              <a:t>宽字符与宽字符串</a:t>
            </a:r>
          </a:p>
        </p:txBody>
      </p:sp>
      <p:sp>
        <p:nvSpPr>
          <p:cNvPr id="64515" name="内容占位符 2">
            <a:extLst>
              <a:ext uri="{FF2B5EF4-FFF2-40B4-BE49-F238E27FC236}">
                <a16:creationId xmlns:a16="http://schemas.microsoft.com/office/drawing/2014/main" id="{1F1CA130-5D3E-272C-472C-5F7BF7628187}"/>
              </a:ext>
            </a:extLst>
          </p:cNvPr>
          <p:cNvSpPr>
            <a:spLocks noGrp="1"/>
          </p:cNvSpPr>
          <p:nvPr>
            <p:ph idx="1"/>
          </p:nvPr>
        </p:nvSpPr>
        <p:spPr/>
        <p:txBody>
          <a:bodyPr/>
          <a:lstStyle/>
          <a:p>
            <a:pPr eaLnBrk="1" hangingPunct="1"/>
            <a:r>
              <a:rPr lang="zh-CN" altLang="en-US">
                <a:latin typeface="Consolas" panose="020B0609020204030204" pitchFamily="49" charset="0"/>
              </a:rPr>
              <a:t>宽字符：</a:t>
            </a:r>
            <a:r>
              <a:rPr lang="en-US" altLang="zh-CN">
                <a:solidFill>
                  <a:srgbClr val="FF0000"/>
                </a:solidFill>
                <a:latin typeface="Consolas" panose="020B0609020204030204" pitchFamily="49" charset="0"/>
              </a:rPr>
              <a:t>wchar_t</a:t>
            </a:r>
            <a:r>
              <a:rPr lang="zh-CN" altLang="en-US">
                <a:latin typeface="Consolas" panose="020B0609020204030204" pitchFamily="49" charset="0"/>
              </a:rPr>
              <a:t>类型</a:t>
            </a:r>
            <a:endParaRPr lang="en-US" altLang="zh-CN">
              <a:latin typeface="Consolas" panose="020B0609020204030204" pitchFamily="49" charset="0"/>
            </a:endParaRPr>
          </a:p>
          <a:p>
            <a:pPr lvl="1" eaLnBrk="1" hangingPunct="1"/>
            <a:r>
              <a:rPr lang="zh-CN" altLang="en-US">
                <a:latin typeface="Consolas" panose="020B0609020204030204" pitchFamily="49" charset="0"/>
              </a:rPr>
              <a:t>一般占</a:t>
            </a:r>
            <a:r>
              <a:rPr lang="en-US" altLang="zh-CN">
                <a:latin typeface="Consolas" panose="020B0609020204030204" pitchFamily="49" charset="0"/>
              </a:rPr>
              <a:t>2</a:t>
            </a:r>
            <a:r>
              <a:rPr lang="zh-CN" altLang="en-US">
                <a:latin typeface="Consolas" panose="020B0609020204030204" pitchFamily="49" charset="0"/>
              </a:rPr>
              <a:t>个字节，可以直接存下一个汉字</a:t>
            </a:r>
            <a:endParaRPr lang="en-US" altLang="zh-CN">
              <a:latin typeface="Consolas" panose="020B0609020204030204" pitchFamily="49" charset="0"/>
            </a:endParaRPr>
          </a:p>
          <a:p>
            <a:pPr lvl="1" eaLnBrk="1" hangingPunct="1"/>
            <a:r>
              <a:rPr lang="zh-CN" altLang="en-US">
                <a:solidFill>
                  <a:srgbClr val="C00000"/>
                </a:solidFill>
                <a:latin typeface="Consolas" panose="020B0609020204030204" pitchFamily="49" charset="0"/>
              </a:rPr>
              <a:t>宽字符的文字以“</a:t>
            </a:r>
            <a:r>
              <a:rPr lang="en-US" altLang="zh-CN">
                <a:solidFill>
                  <a:srgbClr val="C00000"/>
                </a:solidFill>
                <a:latin typeface="Consolas" panose="020B0609020204030204" pitchFamily="49" charset="0"/>
              </a:rPr>
              <a:t>L</a:t>
            </a:r>
            <a:r>
              <a:rPr lang="zh-CN" altLang="en-US">
                <a:solidFill>
                  <a:srgbClr val="C00000"/>
                </a:solidFill>
                <a:latin typeface="Consolas" panose="020B0609020204030204" pitchFamily="49" charset="0"/>
              </a:rPr>
              <a:t>”开头</a:t>
            </a:r>
            <a:r>
              <a:rPr lang="zh-CN" altLang="en-US">
                <a:latin typeface="Consolas" panose="020B0609020204030204" pitchFamily="49" charset="0"/>
              </a:rPr>
              <a:t>，例：</a:t>
            </a:r>
            <a:endParaRPr lang="en-US" altLang="zh-CN">
              <a:latin typeface="Consolas" panose="020B0609020204030204" pitchFamily="49" charset="0"/>
            </a:endParaRPr>
          </a:p>
          <a:p>
            <a:pPr lvl="2" eaLnBrk="1" hangingPunct="1"/>
            <a:r>
              <a:rPr lang="en-US" altLang="zh-CN">
                <a:solidFill>
                  <a:srgbClr val="C00000"/>
                </a:solidFill>
                <a:latin typeface="Consolas" panose="020B0609020204030204" pitchFamily="49" charset="0"/>
              </a:rPr>
              <a:t>wchar_t</a:t>
            </a:r>
            <a:r>
              <a:rPr lang="en-US" altLang="zh-CN">
                <a:latin typeface="Consolas" panose="020B0609020204030204" pitchFamily="49" charset="0"/>
              </a:rPr>
              <a:t> c = </a:t>
            </a:r>
            <a:r>
              <a:rPr lang="en-US" altLang="zh-CN">
                <a:solidFill>
                  <a:srgbClr val="C00000"/>
                </a:solidFill>
                <a:latin typeface="Consolas" panose="020B0609020204030204" pitchFamily="49" charset="0"/>
              </a:rPr>
              <a:t>L</a:t>
            </a:r>
            <a:r>
              <a:rPr lang="en-US" altLang="zh-CN">
                <a:solidFill>
                  <a:srgbClr val="7030A0"/>
                </a:solidFill>
                <a:latin typeface="Consolas" panose="020B0609020204030204" pitchFamily="49" charset="0"/>
              </a:rPr>
              <a:t>’</a:t>
            </a:r>
            <a:r>
              <a:rPr lang="zh-CN" altLang="en-US">
                <a:latin typeface="Consolas" panose="020B0609020204030204" pitchFamily="49" charset="0"/>
              </a:rPr>
              <a:t>人</a:t>
            </a:r>
            <a:r>
              <a:rPr lang="en-US" altLang="zh-CN">
                <a:latin typeface="Consolas" panose="020B0609020204030204" pitchFamily="49" charset="0"/>
              </a:rPr>
              <a:t>’;</a:t>
            </a:r>
          </a:p>
          <a:p>
            <a:pPr eaLnBrk="1" hangingPunct="1"/>
            <a:r>
              <a:rPr lang="zh-CN" altLang="en-US">
                <a:latin typeface="Consolas" panose="020B0609020204030204" pitchFamily="49" charset="0"/>
              </a:rPr>
              <a:t>宽字符串：</a:t>
            </a:r>
            <a:r>
              <a:rPr lang="en-US" altLang="zh-CN">
                <a:solidFill>
                  <a:srgbClr val="FF0000"/>
                </a:solidFill>
                <a:latin typeface="Consolas" panose="020B0609020204030204" pitchFamily="49" charset="0"/>
              </a:rPr>
              <a:t>wstring</a:t>
            </a:r>
            <a:r>
              <a:rPr lang="zh-CN" altLang="en-US">
                <a:latin typeface="Consolas" panose="020B0609020204030204" pitchFamily="49" charset="0"/>
              </a:rPr>
              <a:t>类型</a:t>
            </a:r>
            <a:endParaRPr lang="en-US" altLang="zh-CN">
              <a:latin typeface="Consolas" panose="020B0609020204030204" pitchFamily="49" charset="0"/>
            </a:endParaRPr>
          </a:p>
          <a:p>
            <a:pPr lvl="1" eaLnBrk="1" hangingPunct="1"/>
            <a:r>
              <a:rPr lang="zh-CN" altLang="en-US">
                <a:latin typeface="Consolas" panose="020B0609020204030204" pitchFamily="49" charset="0"/>
              </a:rPr>
              <a:t>与</a:t>
            </a:r>
            <a:r>
              <a:rPr lang="en-US" altLang="zh-CN">
                <a:latin typeface="Consolas" panose="020B0609020204030204" pitchFamily="49" charset="0"/>
              </a:rPr>
              <a:t>string</a:t>
            </a:r>
            <a:r>
              <a:rPr lang="zh-CN" altLang="en-US">
                <a:latin typeface="Consolas" panose="020B0609020204030204" pitchFamily="49" charset="0"/>
              </a:rPr>
              <a:t>同源</a:t>
            </a:r>
            <a:endParaRPr lang="en-US" altLang="zh-CN">
              <a:latin typeface="Consolas" panose="020B0609020204030204" pitchFamily="49" charset="0"/>
            </a:endParaRPr>
          </a:p>
          <a:p>
            <a:pPr lvl="2" eaLnBrk="1" hangingPunct="1"/>
            <a:r>
              <a:rPr lang="en-US" altLang="zh-CN">
                <a:latin typeface="Consolas" panose="020B0609020204030204" pitchFamily="49" charset="0"/>
              </a:rPr>
              <a:t>typedef </a:t>
            </a:r>
            <a:r>
              <a:rPr lang="en-US" altLang="zh-CN">
                <a:solidFill>
                  <a:srgbClr val="0000FF"/>
                </a:solidFill>
                <a:latin typeface="Consolas" panose="020B0609020204030204" pitchFamily="49" charset="0"/>
              </a:rPr>
              <a:t>basic_string</a:t>
            </a:r>
            <a:r>
              <a:rPr lang="en-US" altLang="zh-CN">
                <a:latin typeface="Consolas" panose="020B0609020204030204" pitchFamily="49" charset="0"/>
              </a:rPr>
              <a:t>&lt;char&gt; string;</a:t>
            </a:r>
          </a:p>
          <a:p>
            <a:pPr lvl="2" eaLnBrk="1" hangingPunct="1"/>
            <a:r>
              <a:rPr lang="en-US" altLang="zh-CN">
                <a:latin typeface="Consolas" panose="020B0609020204030204" pitchFamily="49" charset="0"/>
              </a:rPr>
              <a:t>typedef </a:t>
            </a:r>
            <a:r>
              <a:rPr lang="en-US" altLang="zh-CN">
                <a:solidFill>
                  <a:srgbClr val="0000FF"/>
                </a:solidFill>
                <a:latin typeface="Consolas" panose="020B0609020204030204" pitchFamily="49" charset="0"/>
              </a:rPr>
              <a:t>basic_string</a:t>
            </a:r>
            <a:r>
              <a:rPr lang="en-US" altLang="zh-CN">
                <a:latin typeface="Consolas" panose="020B0609020204030204" pitchFamily="49" charset="0"/>
              </a:rPr>
              <a:t>&lt;</a:t>
            </a:r>
            <a:r>
              <a:rPr lang="en-US" altLang="zh-CN">
                <a:solidFill>
                  <a:srgbClr val="C00000"/>
                </a:solidFill>
                <a:latin typeface="Consolas" panose="020B0609020204030204" pitchFamily="49" charset="0"/>
              </a:rPr>
              <a:t>wchar_t</a:t>
            </a:r>
            <a:r>
              <a:rPr lang="en-US" altLang="zh-CN">
                <a:latin typeface="Consolas" panose="020B0609020204030204" pitchFamily="49" charset="0"/>
              </a:rPr>
              <a:t>&gt; </a:t>
            </a:r>
            <a:r>
              <a:rPr lang="en-US" altLang="zh-CN">
                <a:solidFill>
                  <a:srgbClr val="FF0000"/>
                </a:solidFill>
                <a:latin typeface="Consolas" panose="020B0609020204030204" pitchFamily="49" charset="0"/>
              </a:rPr>
              <a:t>wstring</a:t>
            </a:r>
            <a:r>
              <a:rPr lang="en-US" altLang="zh-CN">
                <a:latin typeface="Consolas" panose="020B0609020204030204" pitchFamily="49" charset="0"/>
              </a:rPr>
              <a:t>;</a:t>
            </a:r>
          </a:p>
          <a:p>
            <a:pPr lvl="1" eaLnBrk="1" hangingPunct="1"/>
            <a:r>
              <a:rPr lang="zh-CN" altLang="en-US">
                <a:latin typeface="Consolas" panose="020B0609020204030204" pitchFamily="49" charset="0"/>
              </a:rPr>
              <a:t>例</a:t>
            </a:r>
            <a:endParaRPr lang="en-US" altLang="zh-CN">
              <a:latin typeface="Consolas" panose="020B0609020204030204" pitchFamily="49" charset="0"/>
            </a:endParaRPr>
          </a:p>
          <a:p>
            <a:pPr lvl="2" eaLnBrk="1" hangingPunct="1"/>
            <a:r>
              <a:rPr lang="en-US" altLang="zh-CN">
                <a:solidFill>
                  <a:srgbClr val="C00000"/>
                </a:solidFill>
                <a:latin typeface="Consolas" panose="020B0609020204030204" pitchFamily="49" charset="0"/>
              </a:rPr>
              <a:t>wstring</a:t>
            </a:r>
            <a:r>
              <a:rPr lang="en-US" altLang="zh-CN">
                <a:latin typeface="Consolas" panose="020B0609020204030204" pitchFamily="49" charset="0"/>
              </a:rPr>
              <a:t> s = </a:t>
            </a:r>
            <a:r>
              <a:rPr lang="en-US" altLang="zh-CN">
                <a:solidFill>
                  <a:srgbClr val="C00000"/>
                </a:solidFill>
                <a:latin typeface="Consolas" panose="020B0609020204030204" pitchFamily="49" charset="0"/>
              </a:rPr>
              <a:t>L</a:t>
            </a:r>
            <a:r>
              <a:rPr lang="en-US" altLang="zh-CN">
                <a:latin typeface="Consolas" panose="020B0609020204030204" pitchFamily="49" charset="0"/>
              </a:rPr>
              <a:t>"</a:t>
            </a:r>
            <a:r>
              <a:rPr lang="zh-CN" altLang="en-US">
                <a:latin typeface="Consolas" panose="020B0609020204030204" pitchFamily="49" charset="0"/>
              </a:rPr>
              <a:t>这是一个中文字符串</a:t>
            </a:r>
            <a:r>
              <a:rPr lang="en-US" altLang="zh-CN">
                <a:latin typeface="Consolas" panose="020B0609020204030204" pitchFamily="49" charset="0"/>
              </a:rPr>
              <a:t>";</a:t>
            </a:r>
            <a:endParaRPr lang="zh-CN" altLang="en-US">
              <a:latin typeface="Consolas" panose="020B0609020204030204" pitchFamily="49" charset="0"/>
            </a:endParaRPr>
          </a:p>
          <a:p>
            <a:pPr lvl="2" eaLnBrk="1" hangingPunct="1"/>
            <a:r>
              <a:rPr lang="en-US" altLang="zh-CN">
                <a:latin typeface="Consolas" panose="020B0609020204030204" pitchFamily="49" charset="0"/>
              </a:rPr>
              <a:t>s.size()</a:t>
            </a:r>
            <a:r>
              <a:rPr lang="zh-CN" altLang="en-US">
                <a:latin typeface="Consolas" panose="020B0609020204030204" pitchFamily="49" charset="0"/>
              </a:rPr>
              <a:t>：返回</a:t>
            </a:r>
            <a:r>
              <a:rPr lang="en-US" altLang="zh-CN">
                <a:latin typeface="Consolas" panose="020B0609020204030204" pitchFamily="49" charset="0"/>
              </a:rPr>
              <a:t>9</a:t>
            </a:r>
            <a:endParaRPr lang="zh-CN" altLang="en-US">
              <a:latin typeface="Consolas" panose="020B0609020204030204" pitchFamily="49" charset="0"/>
            </a:endParaRPr>
          </a:p>
        </p:txBody>
      </p:sp>
      <p:sp>
        <p:nvSpPr>
          <p:cNvPr id="64516" name="灯片编号占位符 3">
            <a:extLst>
              <a:ext uri="{FF2B5EF4-FFF2-40B4-BE49-F238E27FC236}">
                <a16:creationId xmlns:a16="http://schemas.microsoft.com/office/drawing/2014/main" id="{9FADFCD9-C05D-DE9A-BC49-B1FA86A4EFC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2D77E5B6-3EE1-4069-8739-CFD8F7EC3B81}"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0E224100-9D1C-109C-99CF-12B121F58FBA}"/>
              </a:ext>
            </a:extLst>
          </p:cNvPr>
          <p:cNvSpPr txBox="1">
            <a:spLocks/>
          </p:cNvSpPr>
          <p:nvPr/>
        </p:nvSpPr>
        <p:spPr>
          <a:xfrm>
            <a:off x="214313" y="0"/>
            <a:ext cx="778668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11.6 </a:t>
            </a:r>
            <a:r>
              <a:rPr kumimoji="0" lang="zh-CN" altLang="en-US" sz="2800" dirty="0">
                <a:solidFill>
                  <a:schemeClr val="bg1"/>
                </a:solidFill>
                <a:latin typeface="+mj-lt"/>
                <a:ea typeface="+mj-ea"/>
                <a:cs typeface="+mj-cs"/>
              </a:rPr>
              <a:t>深度探索 </a:t>
            </a:r>
            <a:r>
              <a:rPr kumimoji="0" lang="en-US" altLang="zh-CN" sz="2800" dirty="0">
                <a:solidFill>
                  <a:schemeClr val="bg1"/>
                </a:solidFill>
                <a:latin typeface="+mj-lt"/>
                <a:ea typeface="+mj-ea"/>
                <a:cs typeface="+mj-cs"/>
              </a:rPr>
              <a:t>—— </a:t>
            </a:r>
            <a:r>
              <a:rPr lang="en-US" altLang="zh-CN" sz="2800" dirty="0">
                <a:solidFill>
                  <a:schemeClr val="bg1"/>
                </a:solidFill>
                <a:latin typeface="+mj-ea"/>
                <a:ea typeface="+mj-ea"/>
              </a:rPr>
              <a:t>11.6.1 </a:t>
            </a:r>
            <a:r>
              <a:rPr lang="zh-CN" altLang="en-US" sz="2800" dirty="0">
                <a:solidFill>
                  <a:schemeClr val="bg1"/>
                </a:solidFill>
                <a:latin typeface="+mj-ea"/>
                <a:ea typeface="+mj-ea"/>
              </a:rPr>
              <a:t>宽字符、宽字符串与宽流</a:t>
            </a:r>
            <a:endParaRPr kumimoji="0" lang="zh-CN" altLang="en-US" sz="2800" dirty="0">
              <a:solidFill>
                <a:schemeClr val="bg1"/>
              </a:solidFill>
              <a:latin typeface="+mj-ea"/>
              <a:ea typeface="+mj-ea"/>
              <a:cs typeface="+mj-cs"/>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0C55FFE3-D860-DC64-D1AA-E2DEF42FC038}"/>
              </a:ext>
            </a:extLst>
          </p:cNvPr>
          <p:cNvSpPr>
            <a:spLocks noGrp="1"/>
          </p:cNvSpPr>
          <p:nvPr>
            <p:ph type="title"/>
          </p:nvPr>
        </p:nvSpPr>
        <p:spPr/>
        <p:txBody>
          <a:bodyPr/>
          <a:lstStyle/>
          <a:p>
            <a:pPr eaLnBrk="1" hangingPunct="1"/>
            <a:r>
              <a:rPr lang="zh-CN" altLang="en-US"/>
              <a:t>宽流</a:t>
            </a:r>
          </a:p>
        </p:txBody>
      </p:sp>
      <p:sp>
        <p:nvSpPr>
          <p:cNvPr id="65539" name="内容占位符 2">
            <a:extLst>
              <a:ext uri="{FF2B5EF4-FFF2-40B4-BE49-F238E27FC236}">
                <a16:creationId xmlns:a16="http://schemas.microsoft.com/office/drawing/2014/main" id="{1FB5808E-9753-A559-2348-4B15290D0E80}"/>
              </a:ext>
            </a:extLst>
          </p:cNvPr>
          <p:cNvSpPr>
            <a:spLocks noGrp="1"/>
          </p:cNvSpPr>
          <p:nvPr>
            <p:ph idx="1"/>
          </p:nvPr>
        </p:nvSpPr>
        <p:spPr/>
        <p:txBody>
          <a:bodyPr/>
          <a:lstStyle/>
          <a:p>
            <a:pPr eaLnBrk="1" hangingPunct="1"/>
            <a:r>
              <a:rPr lang="zh-CN" altLang="en-US">
                <a:latin typeface="Consolas" panose="020B0609020204030204" pitchFamily="49" charset="0"/>
              </a:rPr>
              <a:t>宽流：以宽字符为基本单位的流</a:t>
            </a:r>
            <a:endParaRPr lang="en-US" altLang="zh-CN">
              <a:latin typeface="Consolas" panose="020B0609020204030204" pitchFamily="49" charset="0"/>
            </a:endParaRPr>
          </a:p>
          <a:p>
            <a:pPr lvl="1" eaLnBrk="1" hangingPunct="1"/>
            <a:r>
              <a:rPr lang="en-US" altLang="zh-CN">
                <a:solidFill>
                  <a:srgbClr val="C00000"/>
                </a:solidFill>
                <a:latin typeface="Consolas" panose="020B0609020204030204" pitchFamily="49" charset="0"/>
              </a:rPr>
              <a:t>wistream</a:t>
            </a:r>
            <a:r>
              <a:rPr lang="zh-CN" altLang="en-US">
                <a:solidFill>
                  <a:srgbClr val="C00000"/>
                </a:solidFill>
                <a:latin typeface="Consolas" panose="020B0609020204030204" pitchFamily="49" charset="0"/>
              </a:rPr>
              <a:t>、</a:t>
            </a:r>
            <a:r>
              <a:rPr lang="en-US" altLang="zh-CN">
                <a:solidFill>
                  <a:srgbClr val="C00000"/>
                </a:solidFill>
                <a:latin typeface="Consolas" panose="020B0609020204030204" pitchFamily="49" charset="0"/>
              </a:rPr>
              <a:t>wifstream</a:t>
            </a:r>
            <a:r>
              <a:rPr lang="zh-CN" altLang="en-US">
                <a:solidFill>
                  <a:srgbClr val="C00000"/>
                </a:solidFill>
                <a:latin typeface="Consolas" panose="020B0609020204030204" pitchFamily="49" charset="0"/>
              </a:rPr>
              <a:t>、</a:t>
            </a:r>
            <a:r>
              <a:rPr lang="en-US" altLang="zh-CN">
                <a:solidFill>
                  <a:srgbClr val="C00000"/>
                </a:solidFill>
                <a:latin typeface="Consolas" panose="020B0609020204030204" pitchFamily="49" charset="0"/>
              </a:rPr>
              <a:t>wistringstream</a:t>
            </a:r>
            <a:r>
              <a:rPr lang="zh-CN" altLang="en-US">
                <a:solidFill>
                  <a:srgbClr val="C00000"/>
                </a:solidFill>
                <a:latin typeface="Consolas" panose="020B0609020204030204" pitchFamily="49" charset="0"/>
              </a:rPr>
              <a:t>、</a:t>
            </a:r>
            <a:r>
              <a:rPr lang="en-US" altLang="zh-CN">
                <a:solidFill>
                  <a:srgbClr val="C00000"/>
                </a:solidFill>
                <a:latin typeface="Consolas" panose="020B0609020204030204" pitchFamily="49" charset="0"/>
              </a:rPr>
              <a:t>wostream</a:t>
            </a:r>
            <a:r>
              <a:rPr lang="zh-CN" altLang="en-US">
                <a:solidFill>
                  <a:srgbClr val="C00000"/>
                </a:solidFill>
                <a:latin typeface="Consolas" panose="020B0609020204030204" pitchFamily="49" charset="0"/>
              </a:rPr>
              <a:t>、</a:t>
            </a:r>
            <a:r>
              <a:rPr lang="en-US" altLang="zh-CN">
                <a:solidFill>
                  <a:srgbClr val="C00000"/>
                </a:solidFill>
                <a:latin typeface="Consolas" panose="020B0609020204030204" pitchFamily="49" charset="0"/>
              </a:rPr>
              <a:t>wofstream</a:t>
            </a:r>
            <a:r>
              <a:rPr lang="zh-CN" altLang="en-US">
                <a:solidFill>
                  <a:srgbClr val="C00000"/>
                </a:solidFill>
                <a:latin typeface="Consolas" panose="020B0609020204030204" pitchFamily="49" charset="0"/>
              </a:rPr>
              <a:t>、</a:t>
            </a:r>
            <a:r>
              <a:rPr lang="en-US" altLang="zh-CN">
                <a:solidFill>
                  <a:srgbClr val="C00000"/>
                </a:solidFill>
                <a:latin typeface="Consolas" panose="020B0609020204030204" pitchFamily="49" charset="0"/>
              </a:rPr>
              <a:t>wostringstream</a:t>
            </a:r>
            <a:r>
              <a:rPr lang="zh-CN" altLang="en-US">
                <a:solidFill>
                  <a:srgbClr val="C00000"/>
                </a:solidFill>
                <a:latin typeface="Consolas" panose="020B0609020204030204" pitchFamily="49" charset="0"/>
              </a:rPr>
              <a:t>、</a:t>
            </a:r>
            <a:r>
              <a:rPr lang="en-US" altLang="zh-CN">
                <a:solidFill>
                  <a:srgbClr val="C00000"/>
                </a:solidFill>
                <a:latin typeface="Consolas" panose="020B0609020204030204" pitchFamily="49" charset="0"/>
              </a:rPr>
              <a:t>wios……</a:t>
            </a:r>
          </a:p>
          <a:p>
            <a:pPr lvl="1" eaLnBrk="1" hangingPunct="1"/>
            <a:r>
              <a:rPr lang="en-US" altLang="zh-CN">
                <a:solidFill>
                  <a:srgbClr val="C00000"/>
                </a:solidFill>
                <a:latin typeface="Consolas" panose="020B0609020204030204" pitchFamily="49" charset="0"/>
              </a:rPr>
              <a:t>wcin</a:t>
            </a:r>
            <a:r>
              <a:rPr lang="zh-CN" altLang="en-US">
                <a:solidFill>
                  <a:srgbClr val="C00000"/>
                </a:solidFill>
                <a:latin typeface="Consolas" panose="020B0609020204030204" pitchFamily="49" charset="0"/>
              </a:rPr>
              <a:t>、</a:t>
            </a:r>
            <a:r>
              <a:rPr lang="en-US" altLang="zh-CN">
                <a:solidFill>
                  <a:srgbClr val="C00000"/>
                </a:solidFill>
                <a:latin typeface="Consolas" panose="020B0609020204030204" pitchFamily="49" charset="0"/>
              </a:rPr>
              <a:t>wcout</a:t>
            </a:r>
            <a:r>
              <a:rPr lang="zh-CN" altLang="en-US">
                <a:solidFill>
                  <a:srgbClr val="C00000"/>
                </a:solidFill>
                <a:latin typeface="Consolas" panose="020B0609020204030204" pitchFamily="49" charset="0"/>
              </a:rPr>
              <a:t>、</a:t>
            </a:r>
            <a:r>
              <a:rPr lang="en-US" altLang="zh-CN">
                <a:solidFill>
                  <a:srgbClr val="C00000"/>
                </a:solidFill>
                <a:latin typeface="Consolas" panose="020B0609020204030204" pitchFamily="49" charset="0"/>
              </a:rPr>
              <a:t>wcerr</a:t>
            </a:r>
            <a:r>
              <a:rPr lang="zh-CN" altLang="en-US">
                <a:solidFill>
                  <a:srgbClr val="C00000"/>
                </a:solidFill>
                <a:latin typeface="Consolas" panose="020B0609020204030204" pitchFamily="49" charset="0"/>
              </a:rPr>
              <a:t>、</a:t>
            </a:r>
            <a:r>
              <a:rPr lang="en-US" altLang="zh-CN">
                <a:solidFill>
                  <a:srgbClr val="C00000"/>
                </a:solidFill>
                <a:latin typeface="Consolas" panose="020B0609020204030204" pitchFamily="49" charset="0"/>
              </a:rPr>
              <a:t>wclog</a:t>
            </a:r>
          </a:p>
          <a:p>
            <a:pPr eaLnBrk="1" hangingPunct="1"/>
            <a:r>
              <a:rPr lang="zh-CN" altLang="en-US">
                <a:latin typeface="Consolas" panose="020B0609020204030204" pitchFamily="49" charset="0"/>
              </a:rPr>
              <a:t>宽字符和宽字符串需要通过宽流输入输出</a:t>
            </a:r>
            <a:endParaRPr lang="en-US" altLang="zh-CN">
              <a:latin typeface="Consolas" panose="020B0609020204030204" pitchFamily="49" charset="0"/>
            </a:endParaRPr>
          </a:p>
          <a:p>
            <a:pPr eaLnBrk="1" hangingPunct="1"/>
            <a:r>
              <a:rPr lang="zh-CN" altLang="en-US">
                <a:latin typeface="Consolas" panose="020B0609020204030204" pitchFamily="49" charset="0"/>
              </a:rPr>
              <a:t>宽流与普通流一一对应，彼此同源</a:t>
            </a:r>
            <a:endParaRPr lang="en-US" altLang="zh-CN">
              <a:latin typeface="Consolas" panose="020B0609020204030204" pitchFamily="49" charset="0"/>
            </a:endParaRPr>
          </a:p>
          <a:p>
            <a:pPr lvl="1" eaLnBrk="1" hangingPunct="1"/>
            <a:r>
              <a:rPr lang="en-US" altLang="zh-CN">
                <a:latin typeface="Consolas" panose="020B0609020204030204" pitchFamily="49" charset="0"/>
              </a:rPr>
              <a:t>typedef </a:t>
            </a:r>
            <a:r>
              <a:rPr lang="en-US" altLang="zh-CN">
                <a:solidFill>
                  <a:srgbClr val="0000FF"/>
                </a:solidFill>
                <a:latin typeface="Consolas" panose="020B0609020204030204" pitchFamily="49" charset="0"/>
              </a:rPr>
              <a:t>basic_ifstream</a:t>
            </a:r>
            <a:r>
              <a:rPr lang="en-US" altLang="zh-CN">
                <a:latin typeface="Consolas" panose="020B0609020204030204" pitchFamily="49" charset="0"/>
              </a:rPr>
              <a:t>&lt;char&gt; ifstream;</a:t>
            </a:r>
          </a:p>
          <a:p>
            <a:pPr lvl="1" eaLnBrk="1" hangingPunct="1"/>
            <a:r>
              <a:rPr lang="en-US" altLang="zh-CN">
                <a:latin typeface="Consolas" panose="020B0609020204030204" pitchFamily="49" charset="0"/>
              </a:rPr>
              <a:t>typedef </a:t>
            </a:r>
            <a:r>
              <a:rPr lang="en-US" altLang="zh-CN">
                <a:solidFill>
                  <a:srgbClr val="0000FF"/>
                </a:solidFill>
                <a:latin typeface="Consolas" panose="020B0609020204030204" pitchFamily="49" charset="0"/>
              </a:rPr>
              <a:t>basic_ifstream</a:t>
            </a:r>
            <a:r>
              <a:rPr lang="en-US" altLang="zh-CN">
                <a:latin typeface="Consolas" panose="020B0609020204030204" pitchFamily="49" charset="0"/>
              </a:rPr>
              <a:t>&lt;</a:t>
            </a:r>
            <a:r>
              <a:rPr lang="en-US" altLang="zh-CN">
                <a:solidFill>
                  <a:srgbClr val="C00000"/>
                </a:solidFill>
                <a:latin typeface="Consolas" panose="020B0609020204030204" pitchFamily="49" charset="0"/>
              </a:rPr>
              <a:t>wchar_t</a:t>
            </a:r>
            <a:r>
              <a:rPr lang="en-US" altLang="zh-CN">
                <a:latin typeface="Consolas" panose="020B0609020204030204" pitchFamily="49" charset="0"/>
              </a:rPr>
              <a:t>&gt; </a:t>
            </a:r>
            <a:r>
              <a:rPr lang="en-US" altLang="zh-CN">
                <a:solidFill>
                  <a:srgbClr val="FF0000"/>
                </a:solidFill>
                <a:latin typeface="Consolas" panose="020B0609020204030204" pitchFamily="49" charset="0"/>
              </a:rPr>
              <a:t>wifstream</a:t>
            </a:r>
            <a:r>
              <a:rPr lang="en-US" altLang="zh-CN">
                <a:latin typeface="Consolas" panose="020B0609020204030204" pitchFamily="49" charset="0"/>
              </a:rPr>
              <a:t>;</a:t>
            </a:r>
          </a:p>
        </p:txBody>
      </p:sp>
      <p:sp>
        <p:nvSpPr>
          <p:cNvPr id="65540" name="灯片编号占位符 3">
            <a:extLst>
              <a:ext uri="{FF2B5EF4-FFF2-40B4-BE49-F238E27FC236}">
                <a16:creationId xmlns:a16="http://schemas.microsoft.com/office/drawing/2014/main" id="{619EFB2D-0792-87CB-1248-A79A76C9105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D7C49FA6-8FF8-4263-BEA7-92D8BF72FB8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7D8B05A-0668-CD93-054E-C686C6BD4F1D}"/>
              </a:ext>
            </a:extLst>
          </p:cNvPr>
          <p:cNvSpPr txBox="1">
            <a:spLocks/>
          </p:cNvSpPr>
          <p:nvPr/>
        </p:nvSpPr>
        <p:spPr>
          <a:xfrm>
            <a:off x="214313" y="0"/>
            <a:ext cx="778668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11.6 </a:t>
            </a:r>
            <a:r>
              <a:rPr kumimoji="0" lang="zh-CN" altLang="en-US" sz="2800" dirty="0">
                <a:solidFill>
                  <a:schemeClr val="bg1"/>
                </a:solidFill>
                <a:latin typeface="+mj-lt"/>
                <a:ea typeface="+mj-ea"/>
                <a:cs typeface="+mj-cs"/>
              </a:rPr>
              <a:t>深度探索 </a:t>
            </a:r>
            <a:r>
              <a:rPr kumimoji="0" lang="en-US" altLang="zh-CN" sz="2800" dirty="0">
                <a:solidFill>
                  <a:schemeClr val="bg1"/>
                </a:solidFill>
                <a:latin typeface="+mj-lt"/>
                <a:ea typeface="+mj-ea"/>
                <a:cs typeface="+mj-cs"/>
              </a:rPr>
              <a:t>—— </a:t>
            </a:r>
            <a:r>
              <a:rPr lang="en-US" altLang="zh-CN" sz="2800" dirty="0">
                <a:solidFill>
                  <a:schemeClr val="bg1"/>
                </a:solidFill>
                <a:latin typeface="+mj-ea"/>
                <a:ea typeface="+mj-ea"/>
              </a:rPr>
              <a:t>11.6.1 </a:t>
            </a:r>
            <a:r>
              <a:rPr lang="zh-CN" altLang="en-US" sz="2800" dirty="0">
                <a:solidFill>
                  <a:schemeClr val="bg1"/>
                </a:solidFill>
                <a:latin typeface="+mj-ea"/>
                <a:ea typeface="+mj-ea"/>
              </a:rPr>
              <a:t>宽字符、宽字符串与宽流</a:t>
            </a:r>
            <a:endParaRPr kumimoji="0" lang="zh-CN" altLang="en-US" sz="2800" dirty="0">
              <a:solidFill>
                <a:schemeClr val="bg1"/>
              </a:solidFill>
              <a:latin typeface="+mj-ea"/>
              <a:ea typeface="+mj-ea"/>
              <a:cs typeface="+mj-cs"/>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448688F8-2484-E75E-FF4A-08F2A597A885}"/>
              </a:ext>
            </a:extLst>
          </p:cNvPr>
          <p:cNvSpPr>
            <a:spLocks noGrp="1"/>
          </p:cNvSpPr>
          <p:nvPr>
            <p:ph type="title"/>
          </p:nvPr>
        </p:nvSpPr>
        <p:spPr/>
        <p:txBody>
          <a:bodyPr/>
          <a:lstStyle/>
          <a:p>
            <a:pPr eaLnBrk="1" hangingPunct="1"/>
            <a:r>
              <a:rPr lang="zh-CN" altLang="en-US"/>
              <a:t>为宽文件流配置编码方案</a:t>
            </a:r>
          </a:p>
        </p:txBody>
      </p:sp>
      <p:sp>
        <p:nvSpPr>
          <p:cNvPr id="3" name="内容占位符 2">
            <a:extLst>
              <a:ext uri="{FF2B5EF4-FFF2-40B4-BE49-F238E27FC236}">
                <a16:creationId xmlns:a16="http://schemas.microsoft.com/office/drawing/2014/main" id="{12E90B4A-911C-DF5D-A71A-612D2A8667A2}"/>
              </a:ext>
            </a:extLst>
          </p:cNvPr>
          <p:cNvSpPr>
            <a:spLocks noGrp="1"/>
          </p:cNvSpPr>
          <p:nvPr>
            <p:ph idx="1"/>
          </p:nvPr>
        </p:nvSpPr>
        <p:spPr/>
        <p:txBody>
          <a:bodyPr>
            <a:normAutofit fontScale="92500" lnSpcReduction="10000"/>
          </a:bodyPr>
          <a:lstStyle/>
          <a:p>
            <a:pPr marL="365760" indent="-256032" eaLnBrk="1" fontAlgn="auto" hangingPunct="1">
              <a:spcAft>
                <a:spcPts val="0"/>
              </a:spcAft>
              <a:buClr>
                <a:schemeClr val="accent3"/>
              </a:buClr>
              <a:buFont typeface="Georgia"/>
              <a:buChar char="•"/>
              <a:defRPr/>
            </a:pPr>
            <a:r>
              <a:rPr lang="zh-CN" altLang="en-US" dirty="0">
                <a:latin typeface="Consolas" pitchFamily="49" charset="0"/>
              </a:rPr>
              <a:t>文件以字节为单位，编码方案决定了宽字符和字节的对应关系</a:t>
            </a:r>
            <a:endParaRPr lang="en-US" altLang="zh-CN" dirty="0">
              <a:latin typeface="Consolas" pitchFamily="49" charset="0"/>
            </a:endParaRPr>
          </a:p>
          <a:p>
            <a:pPr marL="658368" lvl="1" indent="-246888" eaLnBrk="1" fontAlgn="auto" hangingPunct="1">
              <a:spcAft>
                <a:spcPts val="0"/>
              </a:spcAft>
              <a:buFont typeface="Georgia"/>
              <a:buChar char="▫"/>
              <a:defRPr/>
            </a:pPr>
            <a:r>
              <a:rPr lang="zh-CN" altLang="en-US" dirty="0">
                <a:latin typeface="Consolas" pitchFamily="49" charset="0"/>
              </a:rPr>
              <a:t>例：</a:t>
            </a:r>
            <a:r>
              <a:rPr lang="en-US" altLang="zh-CN" dirty="0">
                <a:solidFill>
                  <a:srgbClr val="C00000"/>
                </a:solidFill>
                <a:latin typeface="Consolas" pitchFamily="49" charset="0"/>
              </a:rPr>
              <a:t>L“ABCD”</a:t>
            </a:r>
            <a:r>
              <a:rPr lang="zh-CN" altLang="en-US" dirty="0">
                <a:latin typeface="Consolas" pitchFamily="49" charset="0"/>
              </a:rPr>
              <a:t>占</a:t>
            </a:r>
            <a:r>
              <a:rPr lang="en-US" altLang="zh-CN" dirty="0">
                <a:latin typeface="Consolas" pitchFamily="49" charset="0"/>
              </a:rPr>
              <a:t>4</a:t>
            </a:r>
            <a:r>
              <a:rPr lang="zh-CN" altLang="en-US" dirty="0">
                <a:latin typeface="Consolas" pitchFamily="49" charset="0"/>
              </a:rPr>
              <a:t>个字节，</a:t>
            </a:r>
            <a:r>
              <a:rPr lang="en-US" altLang="zh-CN" dirty="0">
                <a:solidFill>
                  <a:srgbClr val="C00000"/>
                </a:solidFill>
                <a:latin typeface="Consolas" pitchFamily="49" charset="0"/>
              </a:rPr>
              <a:t>L“</a:t>
            </a:r>
            <a:r>
              <a:rPr lang="zh-CN" altLang="en-US" dirty="0">
                <a:solidFill>
                  <a:srgbClr val="C00000"/>
                </a:solidFill>
                <a:latin typeface="Consolas" pitchFamily="49" charset="0"/>
              </a:rPr>
              <a:t>甲乙丙丁</a:t>
            </a:r>
            <a:r>
              <a:rPr lang="en-US" altLang="zh-CN" dirty="0">
                <a:solidFill>
                  <a:srgbClr val="C00000"/>
                </a:solidFill>
                <a:latin typeface="Consolas" pitchFamily="49" charset="0"/>
              </a:rPr>
              <a:t>”</a:t>
            </a:r>
            <a:r>
              <a:rPr lang="zh-CN" altLang="en-US" dirty="0">
                <a:latin typeface="Consolas" pitchFamily="49" charset="0"/>
              </a:rPr>
              <a:t>占</a:t>
            </a:r>
            <a:r>
              <a:rPr lang="en-US" altLang="zh-CN" dirty="0">
                <a:latin typeface="Consolas" pitchFamily="49" charset="0"/>
              </a:rPr>
              <a:t>8</a:t>
            </a:r>
            <a:r>
              <a:rPr lang="zh-CN" altLang="en-US" dirty="0">
                <a:latin typeface="Consolas" pitchFamily="49" charset="0"/>
              </a:rPr>
              <a:t>个字节，这由编码方案体现</a:t>
            </a:r>
            <a:endParaRPr lang="en-US" altLang="zh-CN" dirty="0">
              <a:latin typeface="Consolas" pitchFamily="49" charset="0"/>
            </a:endParaRPr>
          </a:p>
          <a:p>
            <a:pPr marL="365760" indent="-256032" eaLnBrk="1" fontAlgn="auto" hangingPunct="1">
              <a:spcAft>
                <a:spcPts val="0"/>
              </a:spcAft>
              <a:buClr>
                <a:schemeClr val="accent3"/>
              </a:buClr>
              <a:buFont typeface="Georgia"/>
              <a:buChar char="•"/>
              <a:defRPr/>
            </a:pPr>
            <a:r>
              <a:rPr lang="zh-CN" altLang="en-US" dirty="0">
                <a:latin typeface="Consolas" pitchFamily="49" charset="0"/>
              </a:rPr>
              <a:t>配置方法：</a:t>
            </a:r>
            <a:endParaRPr lang="en-US" altLang="zh-CN" dirty="0">
              <a:latin typeface="Consolas" pitchFamily="49" charset="0"/>
            </a:endParaRPr>
          </a:p>
          <a:p>
            <a:pPr marL="658368" lvl="1" indent="-246888" eaLnBrk="1" fontAlgn="auto" hangingPunct="1">
              <a:spcAft>
                <a:spcPts val="0"/>
              </a:spcAft>
              <a:buFont typeface="Georgia"/>
              <a:buChar char="▫"/>
              <a:defRPr/>
            </a:pPr>
            <a:r>
              <a:rPr lang="zh-CN" altLang="en-US" dirty="0">
                <a:solidFill>
                  <a:srgbClr val="C00000"/>
                </a:solidFill>
                <a:latin typeface="Consolas" pitchFamily="49" charset="0"/>
              </a:rPr>
              <a:t>用“代码页”编号构造</a:t>
            </a:r>
            <a:r>
              <a:rPr lang="en-US" altLang="zh-CN" dirty="0">
                <a:solidFill>
                  <a:srgbClr val="C00000"/>
                </a:solidFill>
                <a:latin typeface="Consolas" pitchFamily="49" charset="0"/>
              </a:rPr>
              <a:t>locale</a:t>
            </a:r>
            <a:r>
              <a:rPr lang="zh-CN" altLang="en-US" dirty="0">
                <a:solidFill>
                  <a:srgbClr val="C00000"/>
                </a:solidFill>
                <a:latin typeface="Consolas" pitchFamily="49" charset="0"/>
              </a:rPr>
              <a:t>对象</a:t>
            </a:r>
            <a:endParaRPr lang="en-US" altLang="zh-CN" dirty="0">
              <a:solidFill>
                <a:srgbClr val="C00000"/>
              </a:solidFill>
              <a:latin typeface="Consolas" pitchFamily="49" charset="0"/>
            </a:endParaRPr>
          </a:p>
          <a:p>
            <a:pPr marL="658368" lvl="1" indent="-246888" eaLnBrk="1" fontAlgn="auto" hangingPunct="1">
              <a:spcAft>
                <a:spcPts val="0"/>
              </a:spcAft>
              <a:buFont typeface="Georgia"/>
              <a:buChar char="▫"/>
              <a:defRPr/>
            </a:pPr>
            <a:r>
              <a:rPr lang="zh-CN" altLang="en-US" dirty="0">
                <a:solidFill>
                  <a:srgbClr val="C00000"/>
                </a:solidFill>
                <a:latin typeface="Consolas" pitchFamily="49" charset="0"/>
              </a:rPr>
              <a:t>执行流的</a:t>
            </a:r>
            <a:r>
              <a:rPr lang="en-US" altLang="zh-CN" dirty="0">
                <a:solidFill>
                  <a:srgbClr val="C00000"/>
                </a:solidFill>
                <a:latin typeface="Consolas" pitchFamily="49" charset="0"/>
              </a:rPr>
              <a:t>imbue</a:t>
            </a:r>
            <a:r>
              <a:rPr lang="zh-CN" altLang="en-US" dirty="0">
                <a:solidFill>
                  <a:srgbClr val="C00000"/>
                </a:solidFill>
                <a:latin typeface="Consolas" pitchFamily="49" charset="0"/>
              </a:rPr>
              <a:t>成员函数</a:t>
            </a:r>
            <a:endParaRPr lang="en-US" altLang="zh-CN" dirty="0">
              <a:solidFill>
                <a:srgbClr val="C00000"/>
              </a:solidFill>
              <a:latin typeface="Consolas" pitchFamily="49" charset="0"/>
            </a:endParaRPr>
          </a:p>
          <a:p>
            <a:pPr marL="365760" indent="-256032" eaLnBrk="1" fontAlgn="auto" hangingPunct="1">
              <a:spcAft>
                <a:spcPts val="0"/>
              </a:spcAft>
              <a:buClr>
                <a:schemeClr val="accent3"/>
              </a:buClr>
              <a:buFont typeface="Georgia"/>
              <a:buChar char="•"/>
              <a:defRPr/>
            </a:pPr>
            <a:r>
              <a:rPr lang="zh-CN" altLang="en-US" dirty="0">
                <a:latin typeface="Consolas" pitchFamily="49" charset="0"/>
              </a:rPr>
              <a:t>示例</a:t>
            </a:r>
            <a:endParaRPr lang="en-US" altLang="zh-CN" dirty="0">
              <a:latin typeface="Consolas" pitchFamily="49" charset="0"/>
            </a:endParaRPr>
          </a:p>
          <a:p>
            <a:pPr marL="658368" lvl="1" indent="-246888" eaLnBrk="1" fontAlgn="auto" hangingPunct="1">
              <a:spcAft>
                <a:spcPts val="0"/>
              </a:spcAft>
              <a:buFont typeface="Georgia"/>
              <a:buChar char="▫"/>
              <a:defRPr/>
            </a:pPr>
            <a:r>
              <a:rPr lang="en-US" altLang="zh-CN" dirty="0">
                <a:solidFill>
                  <a:srgbClr val="C00000"/>
                </a:solidFill>
                <a:latin typeface="Consolas" pitchFamily="49" charset="0"/>
              </a:rPr>
              <a:t>locale</a:t>
            </a:r>
            <a:r>
              <a:rPr lang="en-US" altLang="zh-CN" dirty="0">
                <a:latin typeface="Consolas" pitchFamily="49" charset="0"/>
              </a:rPr>
              <a:t> loc(".936"); //</a:t>
            </a:r>
            <a:r>
              <a:rPr lang="zh-CN" altLang="en-US" dirty="0">
                <a:latin typeface="Consolas" pitchFamily="49" charset="0"/>
              </a:rPr>
              <a:t>创建本地化配置方案对象</a:t>
            </a:r>
          </a:p>
          <a:p>
            <a:pPr marL="658368" lvl="1" indent="-246888" eaLnBrk="1" fontAlgn="auto" hangingPunct="1">
              <a:spcAft>
                <a:spcPts val="0"/>
              </a:spcAft>
              <a:buFont typeface="Georgia"/>
              <a:buChar char="▫"/>
              <a:defRPr/>
            </a:pPr>
            <a:r>
              <a:rPr lang="en-US" altLang="zh-CN" dirty="0" err="1">
                <a:latin typeface="Consolas" pitchFamily="49" charset="0"/>
              </a:rPr>
              <a:t>wcout.</a:t>
            </a:r>
            <a:r>
              <a:rPr lang="en-US" altLang="zh-CN" dirty="0" err="1">
                <a:solidFill>
                  <a:srgbClr val="C00000"/>
                </a:solidFill>
                <a:latin typeface="Consolas" pitchFamily="49" charset="0"/>
              </a:rPr>
              <a:t>imbue</a:t>
            </a:r>
            <a:r>
              <a:rPr lang="en-US" altLang="zh-CN" dirty="0">
                <a:latin typeface="Consolas" pitchFamily="49" charset="0"/>
              </a:rPr>
              <a:t>(loc); //</a:t>
            </a:r>
            <a:r>
              <a:rPr lang="zh-CN" altLang="en-US" dirty="0">
                <a:latin typeface="Consolas" pitchFamily="49" charset="0"/>
              </a:rPr>
              <a:t>设置</a:t>
            </a:r>
            <a:r>
              <a:rPr lang="en-US" altLang="zh-CN" dirty="0" err="1">
                <a:latin typeface="Consolas" pitchFamily="49" charset="0"/>
              </a:rPr>
              <a:t>wcout</a:t>
            </a:r>
            <a:r>
              <a:rPr lang="zh-CN" altLang="en-US" dirty="0">
                <a:latin typeface="Consolas" pitchFamily="49" charset="0"/>
              </a:rPr>
              <a:t>对象的编码方案</a:t>
            </a:r>
            <a:endParaRPr lang="en-US" altLang="zh-CN" dirty="0">
              <a:latin typeface="Consolas" pitchFamily="49" charset="0"/>
            </a:endParaRPr>
          </a:p>
          <a:p>
            <a:pPr marL="658368" lvl="1" indent="-246888" eaLnBrk="1" fontAlgn="auto" hangingPunct="1">
              <a:spcAft>
                <a:spcPts val="0"/>
              </a:spcAft>
              <a:buFont typeface="Georgia"/>
              <a:buChar char="▫"/>
              <a:defRPr/>
            </a:pPr>
            <a:r>
              <a:rPr lang="en-US" altLang="zh-CN" dirty="0" err="1">
                <a:latin typeface="Consolas" pitchFamily="49" charset="0"/>
              </a:rPr>
              <a:t>wcout</a:t>
            </a:r>
            <a:r>
              <a:rPr lang="en-US" altLang="zh-CN" dirty="0">
                <a:latin typeface="Consolas" pitchFamily="49" charset="0"/>
              </a:rPr>
              <a:t> &lt;&lt; </a:t>
            </a:r>
            <a:r>
              <a:rPr lang="en-US" altLang="zh-CN" dirty="0">
                <a:solidFill>
                  <a:srgbClr val="0000FF"/>
                </a:solidFill>
                <a:latin typeface="Consolas" pitchFamily="49" charset="0"/>
              </a:rPr>
              <a:t>L"</a:t>
            </a:r>
            <a:r>
              <a:rPr lang="zh-CN" altLang="en-US" dirty="0">
                <a:solidFill>
                  <a:srgbClr val="0000FF"/>
                </a:solidFill>
                <a:latin typeface="Consolas" pitchFamily="49" charset="0"/>
              </a:rPr>
              <a:t>这是一个中文字符串</a:t>
            </a:r>
            <a:r>
              <a:rPr lang="en-US" altLang="zh-CN" dirty="0">
                <a:solidFill>
                  <a:srgbClr val="0000FF"/>
                </a:solidFill>
                <a:latin typeface="Consolas" pitchFamily="49" charset="0"/>
              </a:rPr>
              <a:t>" </a:t>
            </a:r>
            <a:r>
              <a:rPr lang="en-US" altLang="zh-CN" dirty="0">
                <a:latin typeface="Consolas" pitchFamily="49" charset="0"/>
              </a:rPr>
              <a:t>&lt;&lt; </a:t>
            </a:r>
            <a:r>
              <a:rPr lang="en-US" altLang="zh-CN" dirty="0" err="1">
                <a:latin typeface="Consolas" pitchFamily="49" charset="0"/>
              </a:rPr>
              <a:t>endl</a:t>
            </a:r>
            <a:r>
              <a:rPr lang="en-US" altLang="zh-CN" dirty="0">
                <a:latin typeface="Consolas" pitchFamily="49" charset="0"/>
              </a:rPr>
              <a:t>;	//</a:t>
            </a:r>
            <a:r>
              <a:rPr lang="zh-CN" altLang="en-US" dirty="0">
                <a:latin typeface="Consolas" pitchFamily="49" charset="0"/>
              </a:rPr>
              <a:t>输出字符串</a:t>
            </a:r>
          </a:p>
        </p:txBody>
      </p:sp>
      <p:sp>
        <p:nvSpPr>
          <p:cNvPr id="66564" name="灯片编号占位符 3">
            <a:extLst>
              <a:ext uri="{FF2B5EF4-FFF2-40B4-BE49-F238E27FC236}">
                <a16:creationId xmlns:a16="http://schemas.microsoft.com/office/drawing/2014/main" id="{917A913F-669E-01C6-75CE-3A3DCED8592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680BF757-26F6-425C-B80C-0286ECB4ACF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452C63E8-2603-BEC5-F84A-1D9B5BE7CB66}"/>
              </a:ext>
            </a:extLst>
          </p:cNvPr>
          <p:cNvSpPr txBox="1">
            <a:spLocks/>
          </p:cNvSpPr>
          <p:nvPr/>
        </p:nvSpPr>
        <p:spPr>
          <a:xfrm>
            <a:off x="214313" y="0"/>
            <a:ext cx="778668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11.6 </a:t>
            </a:r>
            <a:r>
              <a:rPr kumimoji="0" lang="zh-CN" altLang="en-US" sz="2800" dirty="0">
                <a:solidFill>
                  <a:schemeClr val="bg1"/>
                </a:solidFill>
                <a:latin typeface="+mj-lt"/>
                <a:ea typeface="+mj-ea"/>
                <a:cs typeface="+mj-cs"/>
              </a:rPr>
              <a:t>深度探索 </a:t>
            </a:r>
            <a:r>
              <a:rPr kumimoji="0" lang="en-US" altLang="zh-CN" sz="2800" dirty="0">
                <a:solidFill>
                  <a:schemeClr val="bg1"/>
                </a:solidFill>
                <a:latin typeface="+mj-lt"/>
                <a:ea typeface="+mj-ea"/>
                <a:cs typeface="+mj-cs"/>
              </a:rPr>
              <a:t>—— </a:t>
            </a:r>
            <a:r>
              <a:rPr lang="en-US" altLang="zh-CN" sz="2800" dirty="0">
                <a:solidFill>
                  <a:schemeClr val="bg1"/>
                </a:solidFill>
                <a:latin typeface="+mj-ea"/>
                <a:ea typeface="+mj-ea"/>
              </a:rPr>
              <a:t>11.6.1 </a:t>
            </a:r>
            <a:r>
              <a:rPr lang="zh-CN" altLang="en-US" sz="2800" dirty="0">
                <a:solidFill>
                  <a:schemeClr val="bg1"/>
                </a:solidFill>
                <a:latin typeface="+mj-ea"/>
                <a:ea typeface="+mj-ea"/>
              </a:rPr>
              <a:t>宽字符、宽字符串与宽流</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66EAAF-44CC-ACC7-25E0-4D59636E8063}"/>
              </a:ext>
            </a:extLst>
          </p:cNvPr>
          <p:cNvSpPr>
            <a:spLocks noGrp="1"/>
          </p:cNvSpPr>
          <p:nvPr>
            <p:ph type="title"/>
          </p:nvPr>
        </p:nvSpPr>
        <p:spPr/>
        <p:txBody>
          <a:bodyPr>
            <a:normAutofit fontScale="90000"/>
          </a:bodyPr>
          <a:lstStyle/>
          <a:p>
            <a:pPr eaLnBrk="1" fontAlgn="auto" hangingPunct="1">
              <a:spcAft>
                <a:spcPts val="0"/>
              </a:spcAft>
              <a:defRPr/>
            </a:pPr>
            <a:r>
              <a:rPr lang="zh-CN" altLang="en-US" dirty="0"/>
              <a:t>例</a:t>
            </a:r>
            <a:r>
              <a:rPr lang="en-US" dirty="0"/>
              <a:t>11-14 </a:t>
            </a:r>
            <a:r>
              <a:rPr lang="zh-CN" altLang="en-US" dirty="0"/>
              <a:t>用文件宽输入流查找文件中的“人”字</a:t>
            </a:r>
          </a:p>
        </p:txBody>
      </p:sp>
      <p:sp>
        <p:nvSpPr>
          <p:cNvPr id="67587" name="内容占位符 2">
            <a:extLst>
              <a:ext uri="{FF2B5EF4-FFF2-40B4-BE49-F238E27FC236}">
                <a16:creationId xmlns:a16="http://schemas.microsoft.com/office/drawing/2014/main" id="{35E93659-E20D-D9C7-C308-2E9E671494F6}"/>
              </a:ext>
            </a:extLst>
          </p:cNvPr>
          <p:cNvSpPr>
            <a:spLocks noGrp="1"/>
          </p:cNvSpPr>
          <p:nvPr>
            <p:ph idx="1"/>
          </p:nvPr>
        </p:nvSpPr>
        <p:spPr>
          <a:xfrm>
            <a:off x="0" y="1790700"/>
            <a:ext cx="9109075" cy="4930775"/>
          </a:xfrm>
          <a:solidFill>
            <a:srgbClr val="85FFFF"/>
          </a:solidFill>
        </p:spPr>
        <p:txBody>
          <a:bodyPr/>
          <a:lstStyle/>
          <a:p>
            <a:pPr eaLnBrk="1" hangingPunct="1">
              <a:lnSpc>
                <a:spcPct val="80000"/>
              </a:lnSpc>
              <a:buFont typeface="Georgia" panose="02040502050405020303" pitchFamily="18" charset="0"/>
              <a:buNone/>
            </a:pPr>
            <a:r>
              <a:rPr lang="en-US" altLang="zh-CN" sz="1700">
                <a:latin typeface="Consolas" panose="020B0609020204030204" pitchFamily="49" charset="0"/>
              </a:rPr>
              <a:t>//11_14.cpp,</a:t>
            </a:r>
            <a:r>
              <a:rPr lang="zh-CN" altLang="en-US" sz="1700">
                <a:latin typeface="Consolas" panose="020B0609020204030204" pitchFamily="49" charset="0"/>
              </a:rPr>
              <a:t>部分头文件引用省略</a:t>
            </a:r>
            <a:endParaRPr lang="en-US" altLang="zh-CN" sz="1700">
              <a:latin typeface="Consolas" panose="020B0609020204030204" pitchFamily="49" charset="0"/>
            </a:endParaRPr>
          </a:p>
          <a:p>
            <a:pPr eaLnBrk="1" hangingPunct="1">
              <a:lnSpc>
                <a:spcPct val="80000"/>
              </a:lnSpc>
              <a:buFont typeface="Georgia" panose="02040502050405020303" pitchFamily="18" charset="0"/>
              <a:buNone/>
            </a:pPr>
            <a:r>
              <a:rPr lang="en-US" altLang="zh-CN" sz="1700">
                <a:latin typeface="Consolas" panose="020B0609020204030204" pitchFamily="49" charset="0"/>
              </a:rPr>
              <a:t>#</a:t>
            </a:r>
            <a:r>
              <a:rPr lang="en-US" altLang="zh-CN" sz="1700">
                <a:solidFill>
                  <a:srgbClr val="C00000"/>
                </a:solidFill>
                <a:latin typeface="Consolas" panose="020B0609020204030204" pitchFamily="49" charset="0"/>
              </a:rPr>
              <a:t>include &lt;locale&gt;</a:t>
            </a:r>
          </a:p>
          <a:p>
            <a:pPr eaLnBrk="1" hangingPunct="1">
              <a:lnSpc>
                <a:spcPct val="80000"/>
              </a:lnSpc>
              <a:buFont typeface="Georgia" panose="02040502050405020303" pitchFamily="18" charset="0"/>
              <a:buNone/>
            </a:pPr>
            <a:r>
              <a:rPr lang="en-US" altLang="zh-CN" sz="1700">
                <a:latin typeface="Consolas" panose="020B0609020204030204" pitchFamily="49" charset="0"/>
              </a:rPr>
              <a:t>using namespace std;</a:t>
            </a:r>
          </a:p>
          <a:p>
            <a:pPr eaLnBrk="1" hangingPunct="1">
              <a:lnSpc>
                <a:spcPct val="80000"/>
              </a:lnSpc>
              <a:buFont typeface="Georgia" panose="02040502050405020303" pitchFamily="18" charset="0"/>
              <a:buNone/>
            </a:pPr>
            <a:r>
              <a:rPr lang="en-US" altLang="zh-CN" sz="1700">
                <a:latin typeface="Consolas" panose="020B0609020204030204" pitchFamily="49" charset="0"/>
              </a:rPr>
              <a:t>int main() {</a:t>
            </a:r>
          </a:p>
          <a:p>
            <a:pPr eaLnBrk="1" hangingPunct="1">
              <a:lnSpc>
                <a:spcPct val="80000"/>
              </a:lnSpc>
              <a:buFont typeface="Georgia" panose="02040502050405020303" pitchFamily="18" charset="0"/>
              <a:buNone/>
            </a:pPr>
            <a:r>
              <a:rPr lang="en-US" altLang="zh-CN" sz="1700">
                <a:latin typeface="Consolas" panose="020B0609020204030204" pitchFamily="49" charset="0"/>
              </a:rPr>
              <a:t>	</a:t>
            </a:r>
            <a:r>
              <a:rPr lang="en-US" altLang="zh-CN" sz="1700">
                <a:solidFill>
                  <a:srgbClr val="C00000"/>
                </a:solidFill>
                <a:latin typeface="Consolas" panose="020B0609020204030204" pitchFamily="49" charset="0"/>
              </a:rPr>
              <a:t>locale</a:t>
            </a:r>
            <a:r>
              <a:rPr lang="en-US" altLang="zh-CN" sz="1700">
                <a:latin typeface="Consolas" panose="020B0609020204030204" pitchFamily="49" charset="0"/>
              </a:rPr>
              <a:t> </a:t>
            </a:r>
            <a:r>
              <a:rPr lang="en-US" altLang="zh-CN" sz="1700">
                <a:solidFill>
                  <a:srgbClr val="0000FF"/>
                </a:solidFill>
                <a:latin typeface="Consolas" panose="020B0609020204030204" pitchFamily="49" charset="0"/>
              </a:rPr>
              <a:t>loc</a:t>
            </a:r>
            <a:r>
              <a:rPr lang="en-US" altLang="zh-CN" sz="1700">
                <a:latin typeface="Consolas" panose="020B0609020204030204" pitchFamily="49" charset="0"/>
              </a:rPr>
              <a:t>(".936");	//</a:t>
            </a:r>
            <a:r>
              <a:rPr lang="zh-CN" altLang="en-US" sz="1700">
                <a:latin typeface="Consolas" panose="020B0609020204030204" pitchFamily="49" charset="0"/>
              </a:rPr>
              <a:t>创建本地化配置方案</a:t>
            </a:r>
          </a:p>
          <a:p>
            <a:pPr eaLnBrk="1" hangingPunct="1">
              <a:lnSpc>
                <a:spcPct val="80000"/>
              </a:lnSpc>
              <a:buFont typeface="Georgia" panose="02040502050405020303" pitchFamily="18" charset="0"/>
              <a:buNone/>
            </a:pPr>
            <a:r>
              <a:rPr lang="zh-CN" altLang="en-US" sz="1700">
                <a:latin typeface="Consolas" panose="020B0609020204030204" pitchFamily="49" charset="0"/>
              </a:rPr>
              <a:t>	</a:t>
            </a:r>
            <a:r>
              <a:rPr lang="en-US" altLang="zh-CN" sz="1700">
                <a:solidFill>
                  <a:srgbClr val="C00000"/>
                </a:solidFill>
                <a:latin typeface="Consolas" panose="020B0609020204030204" pitchFamily="49" charset="0"/>
              </a:rPr>
              <a:t>wcout</a:t>
            </a:r>
            <a:r>
              <a:rPr lang="en-US" altLang="zh-CN" sz="1700">
                <a:latin typeface="Consolas" panose="020B0609020204030204" pitchFamily="49" charset="0"/>
              </a:rPr>
              <a:t>.</a:t>
            </a:r>
            <a:r>
              <a:rPr lang="en-US" altLang="zh-CN" sz="1700">
                <a:solidFill>
                  <a:srgbClr val="C00000"/>
                </a:solidFill>
                <a:latin typeface="Consolas" panose="020B0609020204030204" pitchFamily="49" charset="0"/>
              </a:rPr>
              <a:t>imbue</a:t>
            </a:r>
            <a:r>
              <a:rPr lang="en-US" altLang="zh-CN" sz="1700">
                <a:latin typeface="Consolas" panose="020B0609020204030204" pitchFamily="49" charset="0"/>
              </a:rPr>
              <a:t>(</a:t>
            </a:r>
            <a:r>
              <a:rPr lang="en-US" altLang="zh-CN" sz="1700">
                <a:solidFill>
                  <a:srgbClr val="0000FF"/>
                </a:solidFill>
                <a:latin typeface="Consolas" panose="020B0609020204030204" pitchFamily="49" charset="0"/>
              </a:rPr>
              <a:t>loc</a:t>
            </a:r>
            <a:r>
              <a:rPr lang="en-US" altLang="zh-CN" sz="1700">
                <a:latin typeface="Consolas" panose="020B0609020204030204" pitchFamily="49" charset="0"/>
              </a:rPr>
              <a:t>);	//</a:t>
            </a:r>
            <a:r>
              <a:rPr lang="zh-CN" altLang="en-US" sz="1700">
                <a:latin typeface="Consolas" panose="020B0609020204030204" pitchFamily="49" charset="0"/>
              </a:rPr>
              <a:t>为</a:t>
            </a:r>
            <a:r>
              <a:rPr lang="en-US" altLang="zh-CN" sz="1700">
                <a:latin typeface="Consolas" panose="020B0609020204030204" pitchFamily="49" charset="0"/>
              </a:rPr>
              <a:t>wcout</a:t>
            </a:r>
            <a:r>
              <a:rPr lang="zh-CN" altLang="en-US" sz="1700">
                <a:latin typeface="Consolas" panose="020B0609020204030204" pitchFamily="49" charset="0"/>
              </a:rPr>
              <a:t>设置编码方案</a:t>
            </a:r>
          </a:p>
          <a:p>
            <a:pPr eaLnBrk="1" hangingPunct="1">
              <a:lnSpc>
                <a:spcPct val="80000"/>
              </a:lnSpc>
              <a:buFont typeface="Georgia" panose="02040502050405020303" pitchFamily="18" charset="0"/>
              <a:buNone/>
            </a:pPr>
            <a:r>
              <a:rPr lang="zh-CN" altLang="en-US" sz="1700">
                <a:latin typeface="Consolas" panose="020B0609020204030204" pitchFamily="49" charset="0"/>
              </a:rPr>
              <a:t>	</a:t>
            </a:r>
            <a:r>
              <a:rPr lang="en-US" altLang="zh-CN" sz="1700">
                <a:solidFill>
                  <a:srgbClr val="C00000"/>
                </a:solidFill>
                <a:latin typeface="Consolas" panose="020B0609020204030204" pitchFamily="49" charset="0"/>
              </a:rPr>
              <a:t>wifstream</a:t>
            </a:r>
            <a:r>
              <a:rPr lang="en-US" altLang="zh-CN" sz="1700">
                <a:latin typeface="Consolas" panose="020B0609020204030204" pitchFamily="49" charset="0"/>
              </a:rPr>
              <a:t> </a:t>
            </a:r>
            <a:r>
              <a:rPr lang="en-US" altLang="zh-CN" sz="1700">
                <a:solidFill>
                  <a:srgbClr val="0000FF"/>
                </a:solidFill>
                <a:latin typeface="Consolas" panose="020B0609020204030204" pitchFamily="49" charset="0"/>
              </a:rPr>
              <a:t>in</a:t>
            </a:r>
            <a:r>
              <a:rPr lang="en-US" altLang="zh-CN" sz="1700">
                <a:latin typeface="Consolas" panose="020B0609020204030204" pitchFamily="49" charset="0"/>
              </a:rPr>
              <a:t>("article.txt");	//</a:t>
            </a:r>
            <a:r>
              <a:rPr lang="zh-CN" altLang="en-US" sz="1700">
                <a:latin typeface="Consolas" panose="020B0609020204030204" pitchFamily="49" charset="0"/>
              </a:rPr>
              <a:t>创建文件宽输入流，打开文件</a:t>
            </a:r>
            <a:r>
              <a:rPr lang="en-US" altLang="zh-CN" sz="1700">
                <a:latin typeface="Consolas" panose="020B0609020204030204" pitchFamily="49" charset="0"/>
              </a:rPr>
              <a:t>article.txt</a:t>
            </a:r>
          </a:p>
          <a:p>
            <a:pPr eaLnBrk="1" hangingPunct="1">
              <a:lnSpc>
                <a:spcPct val="80000"/>
              </a:lnSpc>
              <a:buFont typeface="Georgia" panose="02040502050405020303" pitchFamily="18" charset="0"/>
              <a:buNone/>
            </a:pPr>
            <a:r>
              <a:rPr lang="en-US" altLang="zh-CN" sz="1700">
                <a:latin typeface="Consolas" panose="020B0609020204030204" pitchFamily="49" charset="0"/>
              </a:rPr>
              <a:t>	in.</a:t>
            </a:r>
            <a:r>
              <a:rPr lang="en-US" altLang="zh-CN" sz="1700">
                <a:solidFill>
                  <a:srgbClr val="C00000"/>
                </a:solidFill>
                <a:latin typeface="Consolas" panose="020B0609020204030204" pitchFamily="49" charset="0"/>
              </a:rPr>
              <a:t>imbue</a:t>
            </a:r>
            <a:r>
              <a:rPr lang="en-US" altLang="zh-CN" sz="1700">
                <a:latin typeface="Consolas" panose="020B0609020204030204" pitchFamily="49" charset="0"/>
              </a:rPr>
              <a:t>(</a:t>
            </a:r>
            <a:r>
              <a:rPr lang="en-US" altLang="zh-CN" sz="1700">
                <a:solidFill>
                  <a:srgbClr val="0000FF"/>
                </a:solidFill>
                <a:latin typeface="Consolas" panose="020B0609020204030204" pitchFamily="49" charset="0"/>
              </a:rPr>
              <a:t>loc</a:t>
            </a:r>
            <a:r>
              <a:rPr lang="en-US" altLang="zh-CN" sz="1700">
                <a:latin typeface="Consolas" panose="020B0609020204030204" pitchFamily="49" charset="0"/>
              </a:rPr>
              <a:t>);		//</a:t>
            </a:r>
            <a:r>
              <a:rPr lang="zh-CN" altLang="en-US" sz="1700">
                <a:latin typeface="Consolas" panose="020B0609020204030204" pitchFamily="49" charset="0"/>
              </a:rPr>
              <a:t>为</a:t>
            </a:r>
            <a:r>
              <a:rPr lang="en-US" altLang="zh-CN" sz="1700">
                <a:latin typeface="Consolas" panose="020B0609020204030204" pitchFamily="49" charset="0"/>
              </a:rPr>
              <a:t>in</a:t>
            </a:r>
            <a:r>
              <a:rPr lang="zh-CN" altLang="en-US" sz="1700">
                <a:latin typeface="Consolas" panose="020B0609020204030204" pitchFamily="49" charset="0"/>
              </a:rPr>
              <a:t>设置编码方案</a:t>
            </a:r>
          </a:p>
          <a:p>
            <a:pPr eaLnBrk="1" hangingPunct="1">
              <a:lnSpc>
                <a:spcPct val="80000"/>
              </a:lnSpc>
              <a:buFont typeface="Georgia" panose="02040502050405020303" pitchFamily="18" charset="0"/>
              <a:buNone/>
            </a:pPr>
            <a:r>
              <a:rPr lang="zh-CN" altLang="en-US" sz="1700">
                <a:latin typeface="Consolas" panose="020B0609020204030204" pitchFamily="49" charset="0"/>
              </a:rPr>
              <a:t>	</a:t>
            </a:r>
            <a:r>
              <a:rPr lang="en-US" altLang="zh-CN" sz="1700">
                <a:solidFill>
                  <a:srgbClr val="C00000"/>
                </a:solidFill>
                <a:latin typeface="Consolas" panose="020B0609020204030204" pitchFamily="49" charset="0"/>
              </a:rPr>
              <a:t>wstring</a:t>
            </a:r>
            <a:r>
              <a:rPr lang="en-US" altLang="zh-CN" sz="1700">
                <a:latin typeface="Consolas" panose="020B0609020204030204" pitchFamily="49" charset="0"/>
              </a:rPr>
              <a:t> </a:t>
            </a:r>
            <a:r>
              <a:rPr lang="en-US" altLang="zh-CN" sz="1700">
                <a:solidFill>
                  <a:srgbClr val="0000FF"/>
                </a:solidFill>
                <a:latin typeface="Consolas" panose="020B0609020204030204" pitchFamily="49" charset="0"/>
              </a:rPr>
              <a:t>line</a:t>
            </a:r>
            <a:r>
              <a:rPr lang="en-US" altLang="zh-CN" sz="1700">
                <a:latin typeface="Consolas" panose="020B0609020204030204" pitchFamily="49" charset="0"/>
              </a:rPr>
              <a:t>;			//</a:t>
            </a:r>
            <a:r>
              <a:rPr lang="zh-CN" altLang="en-US" sz="1700">
                <a:latin typeface="Consolas" panose="020B0609020204030204" pitchFamily="49" charset="0"/>
              </a:rPr>
              <a:t>用来存储一行内容</a:t>
            </a:r>
          </a:p>
          <a:p>
            <a:pPr eaLnBrk="1" hangingPunct="1">
              <a:lnSpc>
                <a:spcPct val="80000"/>
              </a:lnSpc>
              <a:buFont typeface="Georgia" panose="02040502050405020303" pitchFamily="18" charset="0"/>
              <a:buNone/>
            </a:pPr>
            <a:r>
              <a:rPr lang="zh-CN" altLang="en-US" sz="1700">
                <a:latin typeface="Consolas" panose="020B0609020204030204" pitchFamily="49" charset="0"/>
              </a:rPr>
              <a:t>	</a:t>
            </a:r>
            <a:r>
              <a:rPr lang="en-US" altLang="zh-CN" sz="1700">
                <a:latin typeface="Consolas" panose="020B0609020204030204" pitchFamily="49" charset="0"/>
              </a:rPr>
              <a:t>unsigned number = 0;	//</a:t>
            </a:r>
            <a:r>
              <a:rPr lang="zh-CN" altLang="en-US" sz="1700">
                <a:latin typeface="Consolas" panose="020B0609020204030204" pitchFamily="49" charset="0"/>
              </a:rPr>
              <a:t>记录行号</a:t>
            </a:r>
          </a:p>
          <a:p>
            <a:pPr eaLnBrk="1" hangingPunct="1">
              <a:lnSpc>
                <a:spcPct val="80000"/>
              </a:lnSpc>
              <a:buFont typeface="Georgia" panose="02040502050405020303" pitchFamily="18" charset="0"/>
              <a:buNone/>
            </a:pPr>
            <a:r>
              <a:rPr lang="zh-CN" altLang="en-US" sz="1700">
                <a:latin typeface="Consolas" panose="020B0609020204030204" pitchFamily="49" charset="0"/>
              </a:rPr>
              <a:t>	</a:t>
            </a:r>
            <a:r>
              <a:rPr lang="en-US" altLang="zh-CN" sz="1700">
                <a:latin typeface="Consolas" panose="020B0609020204030204" pitchFamily="49" charset="0"/>
              </a:rPr>
              <a:t>while (getline(</a:t>
            </a:r>
            <a:r>
              <a:rPr lang="en-US" altLang="zh-CN" sz="1700">
                <a:solidFill>
                  <a:srgbClr val="0000FF"/>
                </a:solidFill>
                <a:latin typeface="Consolas" panose="020B0609020204030204" pitchFamily="49" charset="0"/>
              </a:rPr>
              <a:t>in</a:t>
            </a:r>
            <a:r>
              <a:rPr lang="en-US" altLang="zh-CN" sz="1700">
                <a:latin typeface="Consolas" panose="020B0609020204030204" pitchFamily="49" charset="0"/>
              </a:rPr>
              <a:t>, </a:t>
            </a:r>
            <a:r>
              <a:rPr lang="en-US" altLang="zh-CN" sz="1700">
                <a:solidFill>
                  <a:srgbClr val="0000FF"/>
                </a:solidFill>
                <a:latin typeface="Consolas" panose="020B0609020204030204" pitchFamily="49" charset="0"/>
              </a:rPr>
              <a:t>line</a:t>
            </a:r>
            <a:r>
              <a:rPr lang="en-US" altLang="zh-CN" sz="1700">
                <a:latin typeface="Consolas" panose="020B0609020204030204" pitchFamily="49" charset="0"/>
              </a:rPr>
              <a:t>)) {</a:t>
            </a:r>
          </a:p>
          <a:p>
            <a:pPr eaLnBrk="1" hangingPunct="1">
              <a:lnSpc>
                <a:spcPct val="80000"/>
              </a:lnSpc>
              <a:buFont typeface="Georgia" panose="02040502050405020303" pitchFamily="18" charset="0"/>
              <a:buNone/>
            </a:pPr>
            <a:r>
              <a:rPr lang="en-US" altLang="zh-CN" sz="1700">
                <a:latin typeface="Consolas" panose="020B0609020204030204" pitchFamily="49" charset="0"/>
              </a:rPr>
              <a:t>		number++;			//</a:t>
            </a:r>
            <a:r>
              <a:rPr lang="zh-CN" altLang="en-US" sz="1700">
                <a:latin typeface="Consolas" panose="020B0609020204030204" pitchFamily="49" charset="0"/>
              </a:rPr>
              <a:t>行号加</a:t>
            </a:r>
            <a:r>
              <a:rPr lang="en-US" altLang="zh-CN" sz="1700">
                <a:latin typeface="Consolas" panose="020B0609020204030204" pitchFamily="49" charset="0"/>
              </a:rPr>
              <a:t>1</a:t>
            </a:r>
          </a:p>
          <a:p>
            <a:pPr eaLnBrk="1" hangingPunct="1">
              <a:lnSpc>
                <a:spcPct val="80000"/>
              </a:lnSpc>
              <a:buFont typeface="Georgia" panose="02040502050405020303" pitchFamily="18" charset="0"/>
              <a:buNone/>
            </a:pPr>
            <a:r>
              <a:rPr lang="en-US" altLang="zh-CN" sz="1700">
                <a:latin typeface="Consolas" panose="020B0609020204030204" pitchFamily="49" charset="0"/>
              </a:rPr>
              <a:t>		if (</a:t>
            </a:r>
            <a:r>
              <a:rPr lang="en-US" altLang="zh-CN" sz="1700">
                <a:solidFill>
                  <a:srgbClr val="0000FF"/>
                </a:solidFill>
                <a:latin typeface="Consolas" panose="020B0609020204030204" pitchFamily="49" charset="0"/>
              </a:rPr>
              <a:t>line</a:t>
            </a:r>
            <a:r>
              <a:rPr lang="en-US" altLang="zh-CN" sz="1700">
                <a:latin typeface="Consolas" panose="020B0609020204030204" pitchFamily="49" charset="0"/>
              </a:rPr>
              <a:t>.find_first_of(L'</a:t>
            </a:r>
            <a:r>
              <a:rPr lang="zh-CN" altLang="en-US" sz="1700">
                <a:latin typeface="Consolas" panose="020B0609020204030204" pitchFamily="49" charset="0"/>
              </a:rPr>
              <a:t>人</a:t>
            </a:r>
            <a:r>
              <a:rPr lang="en-US" altLang="zh-CN" sz="1700">
                <a:latin typeface="Consolas" panose="020B0609020204030204" pitchFamily="49" charset="0"/>
              </a:rPr>
              <a:t>') != </a:t>
            </a:r>
            <a:r>
              <a:rPr lang="en-US" altLang="zh-CN" sz="1700">
                <a:solidFill>
                  <a:srgbClr val="C00000"/>
                </a:solidFill>
                <a:latin typeface="Consolas" panose="020B0609020204030204" pitchFamily="49" charset="0"/>
              </a:rPr>
              <a:t>wstring::</a:t>
            </a:r>
            <a:r>
              <a:rPr lang="en-US" altLang="zh-CN" sz="1700">
                <a:latin typeface="Consolas" panose="020B0609020204030204" pitchFamily="49" charset="0"/>
              </a:rPr>
              <a:t>npos)//</a:t>
            </a:r>
            <a:r>
              <a:rPr lang="zh-CN" altLang="en-US" sz="1700">
                <a:latin typeface="Consolas" panose="020B0609020204030204" pitchFamily="49" charset="0"/>
              </a:rPr>
              <a:t>查找“人”字</a:t>
            </a:r>
          </a:p>
          <a:p>
            <a:pPr eaLnBrk="1" hangingPunct="1">
              <a:lnSpc>
                <a:spcPct val="80000"/>
              </a:lnSpc>
              <a:buFont typeface="Georgia" panose="02040502050405020303" pitchFamily="18" charset="0"/>
              <a:buNone/>
            </a:pPr>
            <a:r>
              <a:rPr lang="zh-CN" altLang="en-US" sz="1700">
                <a:latin typeface="Consolas" panose="020B0609020204030204" pitchFamily="49" charset="0"/>
              </a:rPr>
              <a:t>		    </a:t>
            </a:r>
            <a:r>
              <a:rPr lang="en-US" altLang="zh-CN" sz="1700">
                <a:solidFill>
                  <a:srgbClr val="C00000"/>
                </a:solidFill>
                <a:latin typeface="Consolas" panose="020B0609020204030204" pitchFamily="49" charset="0"/>
              </a:rPr>
              <a:t>wcout</a:t>
            </a:r>
            <a:r>
              <a:rPr lang="en-US" altLang="zh-CN" sz="1700">
                <a:latin typeface="Consolas" panose="020B0609020204030204" pitchFamily="49" charset="0"/>
              </a:rPr>
              <a:t> &lt;&lt; number &lt;&lt; L": " &lt;&lt; </a:t>
            </a:r>
            <a:r>
              <a:rPr lang="en-US" altLang="zh-CN" sz="1700">
                <a:solidFill>
                  <a:srgbClr val="0000FF"/>
                </a:solidFill>
                <a:latin typeface="Consolas" panose="020B0609020204030204" pitchFamily="49" charset="0"/>
              </a:rPr>
              <a:t>line</a:t>
            </a:r>
            <a:r>
              <a:rPr lang="en-US" altLang="zh-CN" sz="1700">
                <a:latin typeface="Consolas" panose="020B0609020204030204" pitchFamily="49" charset="0"/>
              </a:rPr>
              <a:t> &lt;&lt; endl;//</a:t>
            </a:r>
            <a:r>
              <a:rPr lang="zh-CN" altLang="en-US" sz="1700">
                <a:latin typeface="Consolas" panose="020B0609020204030204" pitchFamily="49" charset="0"/>
              </a:rPr>
              <a:t>输出包含“人”字的行</a:t>
            </a:r>
          </a:p>
          <a:p>
            <a:pPr eaLnBrk="1" hangingPunct="1">
              <a:lnSpc>
                <a:spcPct val="80000"/>
              </a:lnSpc>
              <a:buFont typeface="Georgia" panose="02040502050405020303" pitchFamily="18" charset="0"/>
              <a:buNone/>
            </a:pPr>
            <a:r>
              <a:rPr lang="zh-CN" altLang="en-US" sz="1700">
                <a:latin typeface="Consolas" panose="020B0609020204030204" pitchFamily="49" charset="0"/>
              </a:rPr>
              <a:t>	</a:t>
            </a:r>
            <a:r>
              <a:rPr lang="en-US" altLang="zh-CN" sz="1700">
                <a:latin typeface="Consolas" panose="020B0609020204030204" pitchFamily="49" charset="0"/>
              </a:rPr>
              <a:t>}</a:t>
            </a:r>
          </a:p>
          <a:p>
            <a:pPr eaLnBrk="1" hangingPunct="1">
              <a:lnSpc>
                <a:spcPct val="80000"/>
              </a:lnSpc>
              <a:buFont typeface="Georgia" panose="02040502050405020303" pitchFamily="18" charset="0"/>
              <a:buNone/>
            </a:pPr>
            <a:r>
              <a:rPr lang="en-US" altLang="zh-CN" sz="1700">
                <a:latin typeface="Consolas" panose="020B0609020204030204" pitchFamily="49" charset="0"/>
              </a:rPr>
              <a:t>	return 0;</a:t>
            </a:r>
          </a:p>
          <a:p>
            <a:pPr eaLnBrk="1" hangingPunct="1">
              <a:lnSpc>
                <a:spcPct val="80000"/>
              </a:lnSpc>
              <a:buFont typeface="Georgia" panose="02040502050405020303" pitchFamily="18" charset="0"/>
              <a:buNone/>
            </a:pPr>
            <a:r>
              <a:rPr lang="en-US" altLang="zh-CN" sz="1700">
                <a:latin typeface="Consolas" panose="020B0609020204030204" pitchFamily="49" charset="0"/>
              </a:rPr>
              <a:t>}</a:t>
            </a:r>
          </a:p>
          <a:p>
            <a:pPr eaLnBrk="1" hangingPunct="1">
              <a:buFont typeface="Georgia" panose="02040502050405020303" pitchFamily="18" charset="0"/>
              <a:buNone/>
            </a:pPr>
            <a:endParaRPr lang="zh-CN" altLang="en-US" sz="800">
              <a:latin typeface="Consolas" panose="020B0609020204030204" pitchFamily="49" charset="0"/>
            </a:endParaRPr>
          </a:p>
        </p:txBody>
      </p:sp>
      <p:sp>
        <p:nvSpPr>
          <p:cNvPr id="67588" name="灯片编号占位符 3">
            <a:extLst>
              <a:ext uri="{FF2B5EF4-FFF2-40B4-BE49-F238E27FC236}">
                <a16:creationId xmlns:a16="http://schemas.microsoft.com/office/drawing/2014/main" id="{1EB6172F-F066-9450-8B30-56958684B45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600BEF5-EA66-45E5-AF4B-014F5B146A1F}"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2B275057-7172-0F15-B55E-D90DEA678529}"/>
              </a:ext>
            </a:extLst>
          </p:cNvPr>
          <p:cNvSpPr txBox="1">
            <a:spLocks/>
          </p:cNvSpPr>
          <p:nvPr/>
        </p:nvSpPr>
        <p:spPr>
          <a:xfrm>
            <a:off x="214313" y="0"/>
            <a:ext cx="778668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11.6 </a:t>
            </a:r>
            <a:r>
              <a:rPr kumimoji="0" lang="zh-CN" altLang="en-US" sz="2800" dirty="0">
                <a:solidFill>
                  <a:schemeClr val="bg1"/>
                </a:solidFill>
                <a:latin typeface="+mj-lt"/>
                <a:ea typeface="+mj-ea"/>
                <a:cs typeface="+mj-cs"/>
              </a:rPr>
              <a:t>深度探索 </a:t>
            </a:r>
            <a:r>
              <a:rPr kumimoji="0" lang="en-US" altLang="zh-CN" sz="2800" dirty="0">
                <a:solidFill>
                  <a:schemeClr val="bg1"/>
                </a:solidFill>
                <a:latin typeface="+mj-lt"/>
                <a:ea typeface="+mj-ea"/>
                <a:cs typeface="+mj-cs"/>
              </a:rPr>
              <a:t>—— </a:t>
            </a:r>
            <a:r>
              <a:rPr lang="en-US" altLang="zh-CN" sz="2800" dirty="0">
                <a:solidFill>
                  <a:schemeClr val="bg1"/>
                </a:solidFill>
                <a:latin typeface="+mj-ea"/>
                <a:ea typeface="+mj-ea"/>
              </a:rPr>
              <a:t>11.6.1 </a:t>
            </a:r>
            <a:r>
              <a:rPr lang="zh-CN" altLang="en-US" sz="2800" dirty="0">
                <a:solidFill>
                  <a:schemeClr val="bg1"/>
                </a:solidFill>
                <a:latin typeface="+mj-ea"/>
                <a:ea typeface="+mj-ea"/>
              </a:rPr>
              <a:t>宽字符、宽字符串与宽流</a:t>
            </a:r>
            <a:endParaRPr kumimoji="0" lang="zh-CN" altLang="en-US" sz="2800" dirty="0">
              <a:solidFill>
                <a:schemeClr val="bg1"/>
              </a:solidFill>
              <a:latin typeface="+mj-ea"/>
              <a:ea typeface="+mj-ea"/>
              <a:cs typeface="+mj-cs"/>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E4ED62EC-8CF7-0A23-C7EA-2E9DB03B537F}"/>
              </a:ext>
            </a:extLst>
          </p:cNvPr>
          <p:cNvSpPr>
            <a:spLocks noGrp="1"/>
          </p:cNvSpPr>
          <p:nvPr>
            <p:ph type="title"/>
          </p:nvPr>
        </p:nvSpPr>
        <p:spPr/>
        <p:txBody>
          <a:bodyPr/>
          <a:lstStyle/>
          <a:p>
            <a:pPr eaLnBrk="1" hangingPunct="1"/>
            <a:r>
              <a:rPr lang="en-US" altLang="zh-CN"/>
              <a:t>11.2 </a:t>
            </a:r>
            <a:r>
              <a:rPr lang="zh-CN" altLang="en-US"/>
              <a:t>输出流</a:t>
            </a:r>
          </a:p>
        </p:txBody>
      </p:sp>
      <p:sp>
        <p:nvSpPr>
          <p:cNvPr id="20483" name="内容占位符 2">
            <a:extLst>
              <a:ext uri="{FF2B5EF4-FFF2-40B4-BE49-F238E27FC236}">
                <a16:creationId xmlns:a16="http://schemas.microsoft.com/office/drawing/2014/main" id="{D30CFD27-92D3-C50D-5AF5-74B1570415EB}"/>
              </a:ext>
            </a:extLst>
          </p:cNvPr>
          <p:cNvSpPr>
            <a:spLocks noGrp="1"/>
          </p:cNvSpPr>
          <p:nvPr>
            <p:ph idx="1"/>
          </p:nvPr>
        </p:nvSpPr>
        <p:spPr/>
        <p:txBody>
          <a:bodyPr/>
          <a:lstStyle/>
          <a:p>
            <a:pPr eaLnBrk="1" hangingPunct="1">
              <a:lnSpc>
                <a:spcPct val="200000"/>
              </a:lnSpc>
            </a:pPr>
            <a:r>
              <a:rPr lang="zh-CN" altLang="en-US"/>
              <a:t>最重要的三个输出流是</a:t>
            </a:r>
          </a:p>
          <a:p>
            <a:pPr lvl="1" eaLnBrk="1" hangingPunct="1">
              <a:lnSpc>
                <a:spcPct val="200000"/>
              </a:lnSpc>
            </a:pPr>
            <a:r>
              <a:rPr lang="en-US" altLang="zh-CN"/>
              <a:t>ostream</a:t>
            </a:r>
          </a:p>
          <a:p>
            <a:pPr lvl="1" eaLnBrk="1" hangingPunct="1">
              <a:lnSpc>
                <a:spcPct val="200000"/>
              </a:lnSpc>
            </a:pPr>
            <a:r>
              <a:rPr lang="en-US" altLang="zh-CN"/>
              <a:t>ofstream</a:t>
            </a:r>
          </a:p>
          <a:p>
            <a:pPr lvl="1" eaLnBrk="1" hangingPunct="1">
              <a:lnSpc>
                <a:spcPct val="200000"/>
              </a:lnSpc>
            </a:pPr>
            <a:r>
              <a:rPr lang="en-US" altLang="zh-CN"/>
              <a:t>ostringstream</a:t>
            </a:r>
          </a:p>
        </p:txBody>
      </p:sp>
      <p:sp>
        <p:nvSpPr>
          <p:cNvPr id="20484" name="灯片编号占位符 3">
            <a:extLst>
              <a:ext uri="{FF2B5EF4-FFF2-40B4-BE49-F238E27FC236}">
                <a16:creationId xmlns:a16="http://schemas.microsoft.com/office/drawing/2014/main" id="{1783E233-7D7F-ADD1-E13F-3FDE695C403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316AE823-C6E3-4529-A4DC-0AE935027D70}"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86F46554-1908-B0B9-0FF4-4B85C4A34919}"/>
              </a:ext>
            </a:extLst>
          </p:cNvPr>
          <p:cNvSpPr>
            <a:spLocks noGrp="1"/>
          </p:cNvSpPr>
          <p:nvPr>
            <p:ph type="title"/>
          </p:nvPr>
        </p:nvSpPr>
        <p:spPr/>
        <p:txBody>
          <a:bodyPr/>
          <a:lstStyle/>
          <a:p>
            <a:pPr eaLnBrk="1" hangingPunct="1"/>
            <a:r>
              <a:rPr lang="en-US" altLang="zh-CN"/>
              <a:t>11.6.2 </a:t>
            </a:r>
            <a:r>
              <a:rPr lang="zh-CN" altLang="en-US"/>
              <a:t>对象的串行化</a:t>
            </a:r>
          </a:p>
        </p:txBody>
      </p:sp>
      <p:sp>
        <p:nvSpPr>
          <p:cNvPr id="68611" name="内容占位符 2">
            <a:extLst>
              <a:ext uri="{FF2B5EF4-FFF2-40B4-BE49-F238E27FC236}">
                <a16:creationId xmlns:a16="http://schemas.microsoft.com/office/drawing/2014/main" id="{2350D25E-90F2-62EE-D555-7183DF4B33BF}"/>
              </a:ext>
            </a:extLst>
          </p:cNvPr>
          <p:cNvSpPr>
            <a:spLocks noGrp="1"/>
          </p:cNvSpPr>
          <p:nvPr>
            <p:ph idx="1"/>
          </p:nvPr>
        </p:nvSpPr>
        <p:spPr/>
        <p:txBody>
          <a:bodyPr/>
          <a:lstStyle/>
          <a:p>
            <a:pPr eaLnBrk="1" hangingPunct="1"/>
            <a:r>
              <a:rPr lang="zh-CN" altLang="en-US">
                <a:solidFill>
                  <a:srgbClr val="C00000"/>
                </a:solidFill>
              </a:rPr>
              <a:t>串行化</a:t>
            </a:r>
            <a:r>
              <a:rPr lang="zh-CN" altLang="en-US"/>
              <a:t>：将对象写入文件，使得在适当的时候对象能从文件中读出并恢复</a:t>
            </a:r>
            <a:endParaRPr lang="en-US" altLang="zh-CN"/>
          </a:p>
          <a:p>
            <a:pPr eaLnBrk="1" hangingPunct="1">
              <a:spcBef>
                <a:spcPts val="600"/>
              </a:spcBef>
            </a:pPr>
            <a:r>
              <a:rPr lang="zh-CN" altLang="en-US"/>
              <a:t>直接用</a:t>
            </a:r>
            <a:r>
              <a:rPr lang="en-US" altLang="zh-CN">
                <a:solidFill>
                  <a:srgbClr val="C00000"/>
                </a:solidFill>
              </a:rPr>
              <a:t>write</a:t>
            </a:r>
            <a:r>
              <a:rPr lang="zh-CN" altLang="en-US"/>
              <a:t>将对象内容输出、用</a:t>
            </a:r>
            <a:r>
              <a:rPr lang="en-US" altLang="zh-CN">
                <a:solidFill>
                  <a:srgbClr val="C00000"/>
                </a:solidFill>
              </a:rPr>
              <a:t>read</a:t>
            </a:r>
            <a:r>
              <a:rPr lang="zh-CN" altLang="en-US"/>
              <a:t>将对象恢复的问题</a:t>
            </a:r>
            <a:endParaRPr lang="en-US" altLang="zh-CN"/>
          </a:p>
          <a:p>
            <a:pPr lvl="1" eaLnBrk="1" hangingPunct="1"/>
            <a:r>
              <a:rPr lang="zh-CN" altLang="en-US"/>
              <a:t>对象中存在指针时，指针所指对象内容不会被保存；</a:t>
            </a:r>
            <a:endParaRPr lang="en-US" altLang="zh-CN"/>
          </a:p>
          <a:p>
            <a:pPr lvl="1" eaLnBrk="1" hangingPunct="1"/>
            <a:r>
              <a:rPr lang="zh-CN" altLang="en-US"/>
              <a:t>对象的成员本身可能是存在指针的对象；</a:t>
            </a:r>
            <a:endParaRPr lang="en-US" altLang="zh-CN"/>
          </a:p>
          <a:p>
            <a:pPr lvl="1" eaLnBrk="1" hangingPunct="1"/>
            <a:r>
              <a:rPr lang="zh-CN" altLang="en-US"/>
              <a:t>对象不仅是数据的集合，还包括一系列行为，用</a:t>
            </a:r>
            <a:r>
              <a:rPr lang="en-US" altLang="zh-CN"/>
              <a:t>read</a:t>
            </a:r>
            <a:r>
              <a:rPr lang="zh-CN" altLang="en-US"/>
              <a:t>只能恢复数据，不能触发相应行为。</a:t>
            </a:r>
          </a:p>
        </p:txBody>
      </p:sp>
      <p:sp>
        <p:nvSpPr>
          <p:cNvPr id="68612" name="灯片编号占位符 3">
            <a:extLst>
              <a:ext uri="{FF2B5EF4-FFF2-40B4-BE49-F238E27FC236}">
                <a16:creationId xmlns:a16="http://schemas.microsoft.com/office/drawing/2014/main" id="{E63E3AE9-3847-5D2F-88E0-EB7D15AA0E8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539A850E-D530-4912-8A53-A65D88D6FF9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2B820374-D219-F456-4ED5-EAAB4CFFCFD0}"/>
              </a:ext>
            </a:extLst>
          </p:cNvPr>
          <p:cNvSpPr txBox="1">
            <a:spLocks/>
          </p:cNvSpPr>
          <p:nvPr/>
        </p:nvSpPr>
        <p:spPr>
          <a:xfrm>
            <a:off x="214313" y="0"/>
            <a:ext cx="778668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11.6 </a:t>
            </a:r>
            <a:r>
              <a:rPr kumimoji="0" lang="zh-CN" altLang="en-US" sz="2800" dirty="0">
                <a:solidFill>
                  <a:schemeClr val="bg1"/>
                </a:solidFill>
                <a:latin typeface="+mj-lt"/>
                <a:ea typeface="+mj-ea"/>
                <a:cs typeface="+mj-cs"/>
              </a:rPr>
              <a:t>深度探索</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456154F1-A93A-B795-3E9E-D8D685DED41F}"/>
              </a:ext>
            </a:extLst>
          </p:cNvPr>
          <p:cNvSpPr>
            <a:spLocks noGrp="1"/>
          </p:cNvSpPr>
          <p:nvPr>
            <p:ph type="title"/>
          </p:nvPr>
        </p:nvSpPr>
        <p:spPr/>
        <p:txBody>
          <a:bodyPr/>
          <a:lstStyle/>
          <a:p>
            <a:pPr eaLnBrk="1" hangingPunct="1"/>
            <a:r>
              <a:rPr lang="zh-CN" altLang="en-US"/>
              <a:t>串行化的基本方法</a:t>
            </a:r>
          </a:p>
        </p:txBody>
      </p:sp>
      <p:sp>
        <p:nvSpPr>
          <p:cNvPr id="69635" name="内容占位符 2">
            <a:extLst>
              <a:ext uri="{FF2B5EF4-FFF2-40B4-BE49-F238E27FC236}">
                <a16:creationId xmlns:a16="http://schemas.microsoft.com/office/drawing/2014/main" id="{FCFC0CCE-8D44-BB57-F55B-561F1C4FF953}"/>
              </a:ext>
            </a:extLst>
          </p:cNvPr>
          <p:cNvSpPr>
            <a:spLocks noGrp="1"/>
          </p:cNvSpPr>
          <p:nvPr>
            <p:ph idx="1"/>
          </p:nvPr>
        </p:nvSpPr>
        <p:spPr/>
        <p:txBody>
          <a:bodyPr/>
          <a:lstStyle/>
          <a:p>
            <a:pPr eaLnBrk="1" hangingPunct="1"/>
            <a:r>
              <a:rPr lang="zh-CN" altLang="en-US"/>
              <a:t>手工串行化的基本方法</a:t>
            </a:r>
            <a:endParaRPr lang="en-US" altLang="zh-CN"/>
          </a:p>
          <a:p>
            <a:pPr lvl="1" eaLnBrk="1" hangingPunct="1"/>
            <a:r>
              <a:rPr lang="zh-CN" altLang="en-US">
                <a:solidFill>
                  <a:srgbClr val="C00000"/>
                </a:solidFill>
              </a:rPr>
              <a:t>手工编写</a:t>
            </a:r>
            <a:r>
              <a:rPr lang="en-US" altLang="zh-CN">
                <a:solidFill>
                  <a:srgbClr val="C00000"/>
                </a:solidFill>
              </a:rPr>
              <a:t>save</a:t>
            </a:r>
            <a:r>
              <a:rPr lang="zh-CN" altLang="en-US">
                <a:solidFill>
                  <a:srgbClr val="C00000"/>
                </a:solidFill>
              </a:rPr>
              <a:t>和</a:t>
            </a:r>
            <a:r>
              <a:rPr lang="en-US" altLang="zh-CN">
                <a:solidFill>
                  <a:srgbClr val="C00000"/>
                </a:solidFill>
              </a:rPr>
              <a:t>load</a:t>
            </a:r>
            <a:r>
              <a:rPr lang="zh-CN" altLang="en-US">
                <a:solidFill>
                  <a:srgbClr val="C00000"/>
                </a:solidFill>
              </a:rPr>
              <a:t>函数</a:t>
            </a:r>
            <a:endParaRPr lang="en-US" altLang="zh-CN">
              <a:solidFill>
                <a:srgbClr val="C00000"/>
              </a:solidFill>
            </a:endParaRPr>
          </a:p>
          <a:p>
            <a:pPr lvl="1" eaLnBrk="1" hangingPunct="1"/>
            <a:r>
              <a:rPr lang="zh-CN" altLang="en-US"/>
              <a:t>按照相同的顺序保存</a:t>
            </a:r>
            <a:r>
              <a:rPr lang="en-US" altLang="zh-CN"/>
              <a:t>/</a:t>
            </a:r>
            <a:r>
              <a:rPr lang="zh-CN" altLang="en-US"/>
              <a:t>恢复数据成员</a:t>
            </a:r>
            <a:endParaRPr lang="en-US" altLang="zh-CN"/>
          </a:p>
          <a:p>
            <a:pPr lvl="1" eaLnBrk="1" hangingPunct="1"/>
            <a:r>
              <a:rPr lang="zh-CN" altLang="en-US"/>
              <a:t>碰到指针时，首先保存指针是否为空的标志，如非空，将指针对象的内容保存，</a:t>
            </a:r>
            <a:r>
              <a:rPr lang="en-US" altLang="zh-CN"/>
              <a:t>load</a:t>
            </a:r>
            <a:r>
              <a:rPr lang="zh-CN" altLang="en-US"/>
              <a:t>做相反操作</a:t>
            </a:r>
            <a:endParaRPr lang="en-US" altLang="zh-CN"/>
          </a:p>
          <a:p>
            <a:pPr eaLnBrk="1" hangingPunct="1"/>
            <a:r>
              <a:rPr lang="zh-CN" altLang="en-US"/>
              <a:t>完全手工编写串行化函数的困境</a:t>
            </a:r>
            <a:endParaRPr lang="en-US" altLang="zh-CN"/>
          </a:p>
          <a:p>
            <a:pPr lvl="1" eaLnBrk="1" hangingPunct="1"/>
            <a:r>
              <a:rPr lang="en-US" altLang="zh-CN"/>
              <a:t>save</a:t>
            </a:r>
            <a:r>
              <a:rPr lang="zh-CN" altLang="en-US"/>
              <a:t>和</a:t>
            </a:r>
            <a:r>
              <a:rPr lang="en-US" altLang="zh-CN"/>
              <a:t>load</a:t>
            </a:r>
            <a:r>
              <a:rPr lang="zh-CN" altLang="en-US"/>
              <a:t>对成员的操作顺序完全相同，存在逻辑上的重复</a:t>
            </a:r>
            <a:endParaRPr lang="en-US" altLang="zh-CN"/>
          </a:p>
          <a:p>
            <a:pPr lvl="1" eaLnBrk="1" hangingPunct="1"/>
            <a:r>
              <a:rPr lang="zh-CN" altLang="en-US"/>
              <a:t>处理指针等操作过于繁琐</a:t>
            </a:r>
          </a:p>
        </p:txBody>
      </p:sp>
      <p:sp>
        <p:nvSpPr>
          <p:cNvPr id="69636" name="灯片编号占位符 3">
            <a:extLst>
              <a:ext uri="{FF2B5EF4-FFF2-40B4-BE49-F238E27FC236}">
                <a16:creationId xmlns:a16="http://schemas.microsoft.com/office/drawing/2014/main" id="{17FBBCA2-9685-2DD2-0916-A51FB9D35F6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70C6FF29-596A-453C-8D92-B46ED6BEF52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1C58A33A-2853-5683-1C1B-587F557E6C5C}"/>
              </a:ext>
            </a:extLst>
          </p:cNvPr>
          <p:cNvSpPr txBox="1">
            <a:spLocks/>
          </p:cNvSpPr>
          <p:nvPr/>
        </p:nvSpPr>
        <p:spPr>
          <a:xfrm>
            <a:off x="214313" y="0"/>
            <a:ext cx="778668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11.6 </a:t>
            </a:r>
            <a:r>
              <a:rPr kumimoji="0" lang="zh-CN" altLang="en-US" sz="2800" dirty="0">
                <a:solidFill>
                  <a:schemeClr val="bg1"/>
                </a:solidFill>
                <a:latin typeface="+mj-lt"/>
                <a:ea typeface="+mj-ea"/>
                <a:cs typeface="+mj-cs"/>
              </a:rPr>
              <a:t>深度探索 </a:t>
            </a:r>
            <a:r>
              <a:rPr kumimoji="0" lang="en-US" altLang="zh-CN" sz="2800" dirty="0">
                <a:solidFill>
                  <a:schemeClr val="bg1"/>
                </a:solidFill>
                <a:latin typeface="+mj-lt"/>
                <a:ea typeface="+mj-ea"/>
                <a:cs typeface="+mj-cs"/>
              </a:rPr>
              <a:t>—— 11.6.2 </a:t>
            </a:r>
            <a:r>
              <a:rPr kumimoji="0" lang="zh-CN" altLang="en-US" sz="2800" dirty="0">
                <a:solidFill>
                  <a:schemeClr val="bg1"/>
                </a:solidFill>
                <a:latin typeface="+mj-lt"/>
                <a:ea typeface="+mj-ea"/>
                <a:cs typeface="+mj-cs"/>
              </a:rPr>
              <a:t>对象的串行化</a:t>
            </a:r>
            <a:endParaRPr kumimoji="0" lang="zh-CN" altLang="en-US" sz="2800" dirty="0">
              <a:solidFill>
                <a:schemeClr val="bg1"/>
              </a:solidFill>
              <a:latin typeface="+mj-ea"/>
              <a:ea typeface="+mj-ea"/>
              <a:cs typeface="+mj-cs"/>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4A5F47-7F83-002C-5553-E5C36EC963DA}"/>
              </a:ext>
            </a:extLst>
          </p:cNvPr>
          <p:cNvSpPr>
            <a:spLocks noGrp="1"/>
          </p:cNvSpPr>
          <p:nvPr>
            <p:ph type="title"/>
          </p:nvPr>
        </p:nvSpPr>
        <p:spPr/>
        <p:txBody>
          <a:bodyPr>
            <a:normAutofit/>
          </a:bodyPr>
          <a:lstStyle/>
          <a:p>
            <a:pPr eaLnBrk="1" fontAlgn="auto" hangingPunct="1">
              <a:spcAft>
                <a:spcPts val="0"/>
              </a:spcAft>
              <a:defRPr/>
            </a:pPr>
            <a:r>
              <a:rPr lang="en-US" altLang="zh-CN" dirty="0">
                <a:latin typeface="+mj-ea"/>
              </a:rPr>
              <a:t>boost::serialization</a:t>
            </a:r>
            <a:endParaRPr lang="zh-CN" altLang="en-US" dirty="0">
              <a:latin typeface="+mj-ea"/>
            </a:endParaRPr>
          </a:p>
        </p:txBody>
      </p:sp>
      <p:sp>
        <p:nvSpPr>
          <p:cNvPr id="3" name="内容占位符 2">
            <a:extLst>
              <a:ext uri="{FF2B5EF4-FFF2-40B4-BE49-F238E27FC236}">
                <a16:creationId xmlns:a16="http://schemas.microsoft.com/office/drawing/2014/main" id="{DE0A437D-826C-FC02-C304-8CCEB7479129}"/>
              </a:ext>
            </a:extLst>
          </p:cNvPr>
          <p:cNvSpPr>
            <a:spLocks noGrp="1"/>
          </p:cNvSpPr>
          <p:nvPr>
            <p:ph idx="1"/>
          </p:nvPr>
        </p:nvSpPr>
        <p:spPr/>
        <p:txBody>
          <a:bodyPr>
            <a:normAutofit fontScale="92500" lnSpcReduction="20000"/>
          </a:bodyPr>
          <a:lstStyle/>
          <a:p>
            <a:pPr marL="365760" indent="-256032" eaLnBrk="1" fontAlgn="auto" hangingPunct="1">
              <a:spcAft>
                <a:spcPts val="0"/>
              </a:spcAft>
              <a:buClr>
                <a:schemeClr val="accent3"/>
              </a:buClr>
              <a:buFont typeface="Georgia"/>
              <a:buChar char="•"/>
              <a:defRPr/>
            </a:pPr>
            <a:r>
              <a:rPr lang="zh-CN" altLang="en-US" dirty="0">
                <a:latin typeface="Consolas" pitchFamily="49" charset="0"/>
              </a:rPr>
              <a:t>例：用</a:t>
            </a:r>
            <a:r>
              <a:rPr lang="en-US" altLang="zh-CN" dirty="0">
                <a:latin typeface="Consolas" pitchFamily="49" charset="0"/>
              </a:rPr>
              <a:t>Serialization</a:t>
            </a:r>
            <a:r>
              <a:rPr lang="zh-CN" altLang="en-US" dirty="0">
                <a:latin typeface="Consolas" pitchFamily="49" charset="0"/>
              </a:rPr>
              <a:t>库将下列结构体串行化：</a:t>
            </a:r>
            <a:endParaRPr lang="en-US" altLang="zh-CN" dirty="0">
              <a:latin typeface="Consolas" pitchFamily="49" charset="0"/>
            </a:endParaRPr>
          </a:p>
          <a:p>
            <a:pPr marL="658368" lvl="1" indent="-246888" eaLnBrk="1" fontAlgn="auto" hangingPunct="1">
              <a:spcAft>
                <a:spcPts val="0"/>
              </a:spcAft>
              <a:buFont typeface="Georgia"/>
              <a:buNone/>
              <a:defRPr/>
            </a:pPr>
            <a:r>
              <a:rPr lang="en-US" altLang="zh-CN" dirty="0" err="1">
                <a:latin typeface="Consolas" pitchFamily="49" charset="0"/>
              </a:rPr>
              <a:t>struct</a:t>
            </a:r>
            <a:r>
              <a:rPr lang="en-US" altLang="zh-CN" dirty="0">
                <a:latin typeface="Consolas" pitchFamily="49" charset="0"/>
              </a:rPr>
              <a:t> </a:t>
            </a:r>
            <a:r>
              <a:rPr lang="en-US" altLang="zh-CN" b="1" dirty="0" err="1">
                <a:solidFill>
                  <a:srgbClr val="7030A0"/>
                </a:solidFill>
                <a:latin typeface="Consolas" pitchFamily="49" charset="0"/>
              </a:rPr>
              <a:t>SalaryInfo</a:t>
            </a:r>
            <a:r>
              <a:rPr lang="en-US" altLang="zh-CN" dirty="0">
                <a:latin typeface="Consolas" pitchFamily="49" charset="0"/>
              </a:rPr>
              <a:t> {</a:t>
            </a:r>
          </a:p>
          <a:p>
            <a:pPr marL="658368" lvl="1" indent="-246888" eaLnBrk="1" fontAlgn="auto" hangingPunct="1">
              <a:spcAft>
                <a:spcPts val="0"/>
              </a:spcAft>
              <a:buFont typeface="Georgia"/>
              <a:buNone/>
              <a:defRPr/>
            </a:pPr>
            <a:r>
              <a:rPr lang="en-US" altLang="zh-CN" dirty="0">
                <a:latin typeface="Consolas" pitchFamily="49" charset="0"/>
              </a:rPr>
              <a:t>	string name;</a:t>
            </a:r>
          </a:p>
          <a:p>
            <a:pPr marL="658368" lvl="1" indent="-246888" eaLnBrk="1" fontAlgn="auto" hangingPunct="1">
              <a:spcAft>
                <a:spcPts val="0"/>
              </a:spcAft>
              <a:buFont typeface="Georgia"/>
              <a:buNone/>
              <a:defRPr/>
            </a:pPr>
            <a:r>
              <a:rPr lang="en-US" altLang="zh-CN" dirty="0">
                <a:latin typeface="Consolas" pitchFamily="49" charset="0"/>
              </a:rPr>
              <a:t>	double salary;</a:t>
            </a:r>
          </a:p>
          <a:p>
            <a:pPr marL="658368" lvl="1" indent="-246888" eaLnBrk="1" fontAlgn="auto" hangingPunct="1">
              <a:spcAft>
                <a:spcPts val="0"/>
              </a:spcAft>
              <a:buFont typeface="Georgia"/>
              <a:buNone/>
              <a:defRPr/>
            </a:pPr>
            <a:r>
              <a:rPr lang="en-US" altLang="zh-CN" dirty="0">
                <a:latin typeface="Consolas" pitchFamily="49" charset="0"/>
              </a:rPr>
              <a:t>	</a:t>
            </a:r>
            <a:r>
              <a:rPr lang="en-US" altLang="zh-CN" dirty="0" err="1">
                <a:solidFill>
                  <a:srgbClr val="0000FF"/>
                </a:solidFill>
                <a:latin typeface="Consolas" pitchFamily="49" charset="0"/>
              </a:rPr>
              <a:t>TaxInfo</a:t>
            </a:r>
            <a:r>
              <a:rPr lang="en-US" altLang="zh-CN" dirty="0">
                <a:latin typeface="Consolas" pitchFamily="49" charset="0"/>
              </a:rPr>
              <a:t> *tax;</a:t>
            </a:r>
          </a:p>
          <a:p>
            <a:pPr marL="658368" lvl="1" indent="-246888" eaLnBrk="1" fontAlgn="auto" hangingPunct="1">
              <a:spcAft>
                <a:spcPts val="0"/>
              </a:spcAft>
              <a:buFont typeface="Georgia"/>
              <a:buNone/>
              <a:defRPr/>
            </a:pPr>
            <a:r>
              <a:rPr lang="en-US" altLang="zh-CN" dirty="0">
                <a:latin typeface="Consolas" pitchFamily="49" charset="0"/>
              </a:rPr>
              <a:t>};</a:t>
            </a:r>
          </a:p>
          <a:p>
            <a:pPr marL="365760" indent="-256032" eaLnBrk="1" fontAlgn="auto" hangingPunct="1">
              <a:spcAft>
                <a:spcPts val="0"/>
              </a:spcAft>
              <a:buClr>
                <a:schemeClr val="accent3"/>
              </a:buClr>
              <a:buFont typeface="Georgia"/>
              <a:buChar char="•"/>
              <a:defRPr/>
            </a:pPr>
            <a:r>
              <a:rPr lang="zh-CN" altLang="en-US" dirty="0">
                <a:latin typeface="Consolas" pitchFamily="49" charset="0"/>
              </a:rPr>
              <a:t>只需增加一个成员函数模板（需要</a:t>
            </a:r>
            <a:r>
              <a:rPr lang="en-US" altLang="zh-CN" dirty="0" err="1">
                <a:solidFill>
                  <a:srgbClr val="0000FF"/>
                </a:solidFill>
                <a:latin typeface="Consolas" pitchFamily="49" charset="0"/>
              </a:rPr>
              <a:t>TaxInfo</a:t>
            </a:r>
            <a:r>
              <a:rPr lang="zh-CN" altLang="en-US" dirty="0">
                <a:latin typeface="Consolas" pitchFamily="49" charset="0"/>
              </a:rPr>
              <a:t>也实现了同样的成员函数模板）：</a:t>
            </a:r>
            <a:endParaRPr lang="en-US" altLang="zh-CN" dirty="0">
              <a:latin typeface="Consolas" pitchFamily="49" charset="0"/>
            </a:endParaRPr>
          </a:p>
          <a:p>
            <a:pPr marL="658368" lvl="1" indent="-246888" eaLnBrk="1" fontAlgn="auto" hangingPunct="1">
              <a:spcAft>
                <a:spcPts val="0"/>
              </a:spcAft>
              <a:buFont typeface="Georgia"/>
              <a:buNone/>
              <a:defRPr/>
            </a:pPr>
            <a:r>
              <a:rPr lang="en-US" altLang="zh-CN" dirty="0">
                <a:latin typeface="Consolas" pitchFamily="49" charset="0"/>
              </a:rPr>
              <a:t>template &lt;class </a:t>
            </a:r>
            <a:r>
              <a:rPr lang="en-US" altLang="zh-CN" dirty="0">
                <a:solidFill>
                  <a:srgbClr val="0070C0"/>
                </a:solidFill>
                <a:latin typeface="Consolas" pitchFamily="49" charset="0"/>
              </a:rPr>
              <a:t>Archive</a:t>
            </a:r>
            <a:r>
              <a:rPr lang="en-US" altLang="zh-CN" dirty="0">
                <a:latin typeface="Consolas" pitchFamily="49" charset="0"/>
              </a:rPr>
              <a:t>&gt;</a:t>
            </a:r>
          </a:p>
          <a:p>
            <a:pPr marL="658368" lvl="1" indent="-246888" eaLnBrk="1" fontAlgn="auto" hangingPunct="1">
              <a:spcAft>
                <a:spcPts val="0"/>
              </a:spcAft>
              <a:buFont typeface="Georgia"/>
              <a:buNone/>
              <a:defRPr/>
            </a:pPr>
            <a:r>
              <a:rPr lang="en-US" altLang="zh-CN" dirty="0">
                <a:latin typeface="Consolas" pitchFamily="49" charset="0"/>
              </a:rPr>
              <a:t>void </a:t>
            </a:r>
            <a:r>
              <a:rPr lang="en-US" altLang="zh-CN" b="1" dirty="0" err="1">
                <a:solidFill>
                  <a:srgbClr val="7030A0"/>
                </a:solidFill>
                <a:latin typeface="Consolas" pitchFamily="49" charset="0"/>
              </a:rPr>
              <a:t>SalaryInfo</a:t>
            </a:r>
            <a:r>
              <a:rPr lang="en-US" altLang="zh-CN" b="1" dirty="0">
                <a:solidFill>
                  <a:srgbClr val="7030A0"/>
                </a:solidFill>
                <a:latin typeface="Consolas" pitchFamily="49" charset="0"/>
              </a:rPr>
              <a:t>::</a:t>
            </a:r>
            <a:r>
              <a:rPr lang="en-US" altLang="zh-CN" dirty="0">
                <a:solidFill>
                  <a:srgbClr val="C00000"/>
                </a:solidFill>
                <a:latin typeface="Consolas" pitchFamily="49" charset="0"/>
              </a:rPr>
              <a:t>serialize</a:t>
            </a:r>
            <a:r>
              <a:rPr lang="en-US" altLang="zh-CN" dirty="0">
                <a:latin typeface="Consolas" pitchFamily="49" charset="0"/>
              </a:rPr>
              <a:t>(</a:t>
            </a:r>
            <a:r>
              <a:rPr lang="en-US" altLang="zh-CN" dirty="0">
                <a:solidFill>
                  <a:srgbClr val="0070C0"/>
                </a:solidFill>
                <a:latin typeface="Consolas" pitchFamily="49" charset="0"/>
              </a:rPr>
              <a:t>Archive</a:t>
            </a:r>
            <a:r>
              <a:rPr lang="en-US" altLang="zh-CN" dirty="0">
                <a:latin typeface="Consolas" pitchFamily="49" charset="0"/>
              </a:rPr>
              <a:t> &amp; </a:t>
            </a:r>
            <a:r>
              <a:rPr lang="en-US" altLang="zh-CN" dirty="0" err="1">
                <a:solidFill>
                  <a:srgbClr val="0070C0"/>
                </a:solidFill>
                <a:latin typeface="Consolas" pitchFamily="49" charset="0"/>
              </a:rPr>
              <a:t>ar</a:t>
            </a:r>
            <a:r>
              <a:rPr lang="en-US" altLang="zh-CN" dirty="0">
                <a:latin typeface="Consolas" pitchFamily="49" charset="0"/>
              </a:rPr>
              <a:t>, unsigned int version) {</a:t>
            </a:r>
          </a:p>
          <a:p>
            <a:pPr marL="658368" lvl="1" indent="-246888" eaLnBrk="1" fontAlgn="auto" hangingPunct="1">
              <a:spcAft>
                <a:spcPts val="0"/>
              </a:spcAft>
              <a:buFont typeface="Georgia"/>
              <a:buNone/>
              <a:defRPr/>
            </a:pPr>
            <a:r>
              <a:rPr lang="en-US" altLang="zh-CN" dirty="0">
                <a:latin typeface="Consolas" pitchFamily="49" charset="0"/>
              </a:rPr>
              <a:t>	</a:t>
            </a:r>
            <a:r>
              <a:rPr lang="en-US" altLang="zh-CN" dirty="0" err="1">
                <a:solidFill>
                  <a:srgbClr val="0070C0"/>
                </a:solidFill>
                <a:latin typeface="Consolas" pitchFamily="49" charset="0"/>
              </a:rPr>
              <a:t>ar</a:t>
            </a:r>
            <a:r>
              <a:rPr lang="en-US" altLang="zh-CN" dirty="0">
                <a:latin typeface="Consolas" pitchFamily="49" charset="0"/>
              </a:rPr>
              <a:t> </a:t>
            </a:r>
            <a:r>
              <a:rPr lang="en-US" altLang="zh-CN" dirty="0">
                <a:solidFill>
                  <a:srgbClr val="FF0000"/>
                </a:solidFill>
                <a:latin typeface="Consolas" pitchFamily="49" charset="0"/>
              </a:rPr>
              <a:t>&amp;</a:t>
            </a:r>
            <a:r>
              <a:rPr lang="en-US" altLang="zh-CN" dirty="0">
                <a:latin typeface="Consolas" pitchFamily="49" charset="0"/>
              </a:rPr>
              <a:t> name </a:t>
            </a:r>
            <a:r>
              <a:rPr lang="en-US" altLang="zh-CN" dirty="0">
                <a:solidFill>
                  <a:srgbClr val="FF0000"/>
                </a:solidFill>
                <a:latin typeface="Consolas" pitchFamily="49" charset="0"/>
              </a:rPr>
              <a:t>&amp;</a:t>
            </a:r>
            <a:r>
              <a:rPr lang="en-US" altLang="zh-CN" dirty="0">
                <a:latin typeface="Consolas" pitchFamily="49" charset="0"/>
              </a:rPr>
              <a:t> salary </a:t>
            </a:r>
            <a:r>
              <a:rPr lang="en-US" altLang="zh-CN" dirty="0">
                <a:solidFill>
                  <a:srgbClr val="FF0000"/>
                </a:solidFill>
                <a:latin typeface="Consolas" pitchFamily="49" charset="0"/>
              </a:rPr>
              <a:t>&amp; </a:t>
            </a:r>
            <a:r>
              <a:rPr lang="en-US" altLang="zh-CN" dirty="0">
                <a:latin typeface="Consolas" pitchFamily="49" charset="0"/>
              </a:rPr>
              <a:t>tax;</a:t>
            </a:r>
          </a:p>
          <a:p>
            <a:pPr marL="658368" lvl="1" indent="-246888" eaLnBrk="1" fontAlgn="auto" hangingPunct="1">
              <a:spcAft>
                <a:spcPts val="0"/>
              </a:spcAft>
              <a:buFont typeface="Georgia"/>
              <a:buNone/>
              <a:defRPr/>
            </a:pPr>
            <a:r>
              <a:rPr lang="en-US" altLang="zh-CN" dirty="0">
                <a:latin typeface="Consolas" pitchFamily="49" charset="0"/>
              </a:rPr>
              <a:t>}</a:t>
            </a:r>
          </a:p>
        </p:txBody>
      </p:sp>
      <p:sp>
        <p:nvSpPr>
          <p:cNvPr id="70660" name="灯片编号占位符 3">
            <a:extLst>
              <a:ext uri="{FF2B5EF4-FFF2-40B4-BE49-F238E27FC236}">
                <a16:creationId xmlns:a16="http://schemas.microsoft.com/office/drawing/2014/main" id="{AA69C707-280B-F2FF-5917-6CEAA0D0B60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B33F263-063B-4C3C-8EF8-A7C9512808FF}"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447F9D48-EB7F-1DEC-213A-70255095932D}"/>
              </a:ext>
            </a:extLst>
          </p:cNvPr>
          <p:cNvSpPr txBox="1">
            <a:spLocks/>
          </p:cNvSpPr>
          <p:nvPr/>
        </p:nvSpPr>
        <p:spPr>
          <a:xfrm>
            <a:off x="214313" y="0"/>
            <a:ext cx="778668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11.6 </a:t>
            </a:r>
            <a:r>
              <a:rPr kumimoji="0" lang="zh-CN" altLang="en-US" sz="2800" dirty="0">
                <a:solidFill>
                  <a:schemeClr val="bg1"/>
                </a:solidFill>
                <a:latin typeface="+mj-lt"/>
                <a:ea typeface="+mj-ea"/>
                <a:cs typeface="+mj-cs"/>
              </a:rPr>
              <a:t>深度探索 </a:t>
            </a:r>
            <a:r>
              <a:rPr kumimoji="0" lang="en-US" altLang="zh-CN" sz="2800" dirty="0">
                <a:solidFill>
                  <a:schemeClr val="bg1"/>
                </a:solidFill>
                <a:latin typeface="+mj-lt"/>
                <a:ea typeface="+mj-ea"/>
                <a:cs typeface="+mj-cs"/>
              </a:rPr>
              <a:t>—— 11.6.2 </a:t>
            </a:r>
            <a:r>
              <a:rPr kumimoji="0" lang="zh-CN" altLang="en-US" sz="2800" dirty="0">
                <a:solidFill>
                  <a:schemeClr val="bg1"/>
                </a:solidFill>
                <a:latin typeface="+mj-lt"/>
                <a:ea typeface="+mj-ea"/>
                <a:cs typeface="+mj-cs"/>
              </a:rPr>
              <a:t>对象的串行化</a:t>
            </a:r>
            <a:endParaRPr kumimoji="0" lang="zh-CN" altLang="en-US" sz="2800" dirty="0">
              <a:solidFill>
                <a:schemeClr val="bg1"/>
              </a:solidFill>
              <a:latin typeface="+mj-ea"/>
              <a:ea typeface="+mj-ea"/>
              <a:cs typeface="+mj-cs"/>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B6F4F988-AA17-2A06-2970-01006179946C}"/>
              </a:ext>
            </a:extLst>
          </p:cNvPr>
          <p:cNvSpPr>
            <a:spLocks noGrp="1"/>
          </p:cNvSpPr>
          <p:nvPr>
            <p:ph type="title"/>
          </p:nvPr>
        </p:nvSpPr>
        <p:spPr/>
        <p:txBody>
          <a:bodyPr/>
          <a:lstStyle/>
          <a:p>
            <a:pPr eaLnBrk="1" hangingPunct="1"/>
            <a:r>
              <a:rPr lang="zh-CN" altLang="en-US"/>
              <a:t>理解</a:t>
            </a:r>
            <a:r>
              <a:rPr lang="en-US" altLang="zh-CN"/>
              <a:t>Serialization</a:t>
            </a:r>
            <a:endParaRPr lang="zh-CN" altLang="en-US"/>
          </a:p>
        </p:txBody>
      </p:sp>
      <p:sp>
        <p:nvSpPr>
          <p:cNvPr id="71683" name="内容占位符 2">
            <a:extLst>
              <a:ext uri="{FF2B5EF4-FFF2-40B4-BE49-F238E27FC236}">
                <a16:creationId xmlns:a16="http://schemas.microsoft.com/office/drawing/2014/main" id="{520F55E2-5BCC-3DFD-2645-D056A598565F}"/>
              </a:ext>
            </a:extLst>
          </p:cNvPr>
          <p:cNvSpPr>
            <a:spLocks noGrp="1"/>
          </p:cNvSpPr>
          <p:nvPr>
            <p:ph idx="1"/>
          </p:nvPr>
        </p:nvSpPr>
        <p:spPr/>
        <p:txBody>
          <a:bodyPr/>
          <a:lstStyle/>
          <a:p>
            <a:pPr eaLnBrk="1" hangingPunct="1"/>
            <a:r>
              <a:rPr lang="en-US" altLang="zh-CN">
                <a:solidFill>
                  <a:srgbClr val="002060"/>
                </a:solidFill>
                <a:latin typeface="Consolas" panose="020B0609020204030204" pitchFamily="49" charset="0"/>
              </a:rPr>
              <a:t>serialize</a:t>
            </a:r>
            <a:r>
              <a:rPr lang="zh-CN" altLang="en-US">
                <a:solidFill>
                  <a:srgbClr val="002060"/>
                </a:solidFill>
                <a:latin typeface="Consolas" panose="020B0609020204030204" pitchFamily="49" charset="0"/>
              </a:rPr>
              <a:t>函数</a:t>
            </a:r>
            <a:endParaRPr lang="en-US" altLang="zh-CN">
              <a:solidFill>
                <a:srgbClr val="002060"/>
              </a:solidFill>
              <a:latin typeface="Consolas" panose="020B0609020204030204" pitchFamily="49" charset="0"/>
            </a:endParaRPr>
          </a:p>
          <a:p>
            <a:pPr lvl="1" eaLnBrk="1" hangingPunct="1"/>
            <a:r>
              <a:rPr lang="en-US" altLang="zh-CN">
                <a:solidFill>
                  <a:srgbClr val="C00000"/>
                </a:solidFill>
                <a:latin typeface="Consolas" panose="020B0609020204030204" pitchFamily="49" charset="0"/>
              </a:rPr>
              <a:t>serialize</a:t>
            </a:r>
            <a:r>
              <a:rPr lang="zh-CN" altLang="en-US">
                <a:solidFill>
                  <a:srgbClr val="C00000"/>
                </a:solidFill>
                <a:latin typeface="Consolas" panose="020B0609020204030204" pitchFamily="49" charset="0"/>
              </a:rPr>
              <a:t>是模板，串行化和恢复都通过它</a:t>
            </a:r>
            <a:r>
              <a:rPr lang="zh-CN" altLang="en-US">
                <a:latin typeface="Consolas" panose="020B0609020204030204" pitchFamily="49" charset="0"/>
              </a:rPr>
              <a:t>。</a:t>
            </a:r>
            <a:endParaRPr lang="en-US" altLang="zh-CN">
              <a:latin typeface="Consolas" panose="020B0609020204030204" pitchFamily="49" charset="0"/>
            </a:endParaRPr>
          </a:p>
          <a:p>
            <a:pPr lvl="1" eaLnBrk="1" hangingPunct="1"/>
            <a:r>
              <a:rPr lang="zh-CN" altLang="en-US" u="sng">
                <a:latin typeface="Consolas" panose="020B0609020204030204" pitchFamily="49" charset="0"/>
              </a:rPr>
              <a:t>“</a:t>
            </a:r>
            <a:r>
              <a:rPr lang="en-US" altLang="zh-CN" u="sng">
                <a:solidFill>
                  <a:srgbClr val="FF0000"/>
                </a:solidFill>
                <a:latin typeface="Consolas" panose="020B0609020204030204" pitchFamily="49" charset="0"/>
              </a:rPr>
              <a:t>&amp;</a:t>
            </a:r>
            <a:r>
              <a:rPr lang="zh-CN" altLang="en-US" u="sng">
                <a:latin typeface="Consolas" panose="020B0609020204030204" pitchFamily="49" charset="0"/>
              </a:rPr>
              <a:t>”被</a:t>
            </a:r>
            <a:r>
              <a:rPr lang="en-US" altLang="zh-CN" u="sng">
                <a:latin typeface="Consolas" panose="020B0609020204030204" pitchFamily="49" charset="0"/>
              </a:rPr>
              <a:t>Serialization</a:t>
            </a:r>
            <a:r>
              <a:rPr lang="zh-CN" altLang="en-US" u="sng">
                <a:latin typeface="Consolas" panose="020B0609020204030204" pitchFamily="49" charset="0"/>
              </a:rPr>
              <a:t>重载了</a:t>
            </a:r>
            <a:r>
              <a:rPr lang="zh-CN" altLang="en-US">
                <a:latin typeface="Consolas" panose="020B0609020204030204" pitchFamily="49" charset="0"/>
              </a:rPr>
              <a:t>，能够处理各种基本数据类型、标准库类型</a:t>
            </a:r>
            <a:endParaRPr lang="en-US" altLang="zh-CN">
              <a:latin typeface="Consolas" panose="020B0609020204030204" pitchFamily="49" charset="0"/>
            </a:endParaRPr>
          </a:p>
          <a:p>
            <a:pPr lvl="1" eaLnBrk="1" hangingPunct="1"/>
            <a:r>
              <a:rPr lang="zh-CN" altLang="en-US" u="sng">
                <a:latin typeface="Consolas" panose="020B0609020204030204" pitchFamily="49" charset="0"/>
              </a:rPr>
              <a:t>“</a:t>
            </a:r>
            <a:r>
              <a:rPr lang="en-US" altLang="zh-CN" u="sng">
                <a:solidFill>
                  <a:srgbClr val="FF0000"/>
                </a:solidFill>
                <a:latin typeface="Consolas" panose="020B0609020204030204" pitchFamily="49" charset="0"/>
              </a:rPr>
              <a:t>&amp;</a:t>
            </a:r>
            <a:r>
              <a:rPr lang="zh-CN" altLang="en-US" u="sng">
                <a:latin typeface="Consolas" panose="020B0609020204030204" pitchFamily="49" charset="0"/>
              </a:rPr>
              <a:t>”碰到指针时，</a:t>
            </a:r>
            <a:r>
              <a:rPr lang="zh-CN" altLang="en-US" u="sng">
                <a:solidFill>
                  <a:srgbClr val="C00000"/>
                </a:solidFill>
                <a:latin typeface="Consolas" panose="020B0609020204030204" pitchFamily="49" charset="0"/>
              </a:rPr>
              <a:t>如果指针的</a:t>
            </a:r>
            <a:r>
              <a:rPr lang="zh-CN" altLang="en-US" b="1" u="sng">
                <a:solidFill>
                  <a:srgbClr val="7030A0"/>
                </a:solidFill>
                <a:latin typeface="Consolas" panose="020B0609020204030204" pitchFamily="49" charset="0"/>
              </a:rPr>
              <a:t>目的类型</a:t>
            </a:r>
            <a:r>
              <a:rPr lang="zh-CN" altLang="en-US" u="sng">
                <a:solidFill>
                  <a:srgbClr val="C00000"/>
                </a:solidFill>
                <a:latin typeface="Consolas" panose="020B0609020204030204" pitchFamily="49" charset="0"/>
              </a:rPr>
              <a:t>也有</a:t>
            </a:r>
            <a:r>
              <a:rPr lang="en-US" altLang="zh-CN" u="sng">
                <a:solidFill>
                  <a:srgbClr val="C00000"/>
                </a:solidFill>
                <a:latin typeface="Consolas" panose="020B0609020204030204" pitchFamily="49" charset="0"/>
              </a:rPr>
              <a:t>serialize</a:t>
            </a:r>
            <a:r>
              <a:rPr lang="zh-CN" altLang="en-US" u="sng">
                <a:solidFill>
                  <a:srgbClr val="C00000"/>
                </a:solidFill>
                <a:latin typeface="Consolas" panose="020B0609020204030204" pitchFamily="49" charset="0"/>
              </a:rPr>
              <a:t>成员函数</a:t>
            </a:r>
            <a:r>
              <a:rPr lang="zh-CN" altLang="en-US" u="sng">
                <a:latin typeface="Consolas" panose="020B0609020204030204" pitchFamily="49" charset="0"/>
              </a:rPr>
              <a:t>，</a:t>
            </a:r>
            <a:r>
              <a:rPr lang="zh-CN" altLang="en-US" u="sng">
                <a:solidFill>
                  <a:srgbClr val="C00000"/>
                </a:solidFill>
                <a:latin typeface="Consolas" panose="020B0609020204030204" pitchFamily="49" charset="0"/>
              </a:rPr>
              <a:t>则用该函数将指针内容串行化</a:t>
            </a:r>
            <a:r>
              <a:rPr lang="en-US" altLang="zh-CN" u="sng">
                <a:solidFill>
                  <a:srgbClr val="C00000"/>
                </a:solidFill>
                <a:latin typeface="Consolas" panose="020B0609020204030204" pitchFamily="49" charset="0"/>
              </a:rPr>
              <a:t>/</a:t>
            </a:r>
            <a:r>
              <a:rPr lang="zh-CN" altLang="en-US" u="sng">
                <a:solidFill>
                  <a:srgbClr val="C00000"/>
                </a:solidFill>
                <a:latin typeface="Consolas" panose="020B0609020204030204" pitchFamily="49" charset="0"/>
              </a:rPr>
              <a:t>恢复</a:t>
            </a:r>
            <a:endParaRPr lang="en-US" altLang="zh-CN" u="sng">
              <a:solidFill>
                <a:srgbClr val="C00000"/>
              </a:solidFill>
              <a:latin typeface="Consolas" panose="020B0609020204030204" pitchFamily="49" charset="0"/>
            </a:endParaRPr>
          </a:p>
        </p:txBody>
      </p:sp>
      <p:sp>
        <p:nvSpPr>
          <p:cNvPr id="71684" name="灯片编号占位符 3">
            <a:extLst>
              <a:ext uri="{FF2B5EF4-FFF2-40B4-BE49-F238E27FC236}">
                <a16:creationId xmlns:a16="http://schemas.microsoft.com/office/drawing/2014/main" id="{52A6BE81-9A4D-35FA-FBAC-0A44AB220E4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6C3D087-ABE5-4835-928F-CB17C59FE4F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ED08A4DC-B124-9BF0-7C03-0DF3706F50E1}"/>
              </a:ext>
            </a:extLst>
          </p:cNvPr>
          <p:cNvSpPr txBox="1">
            <a:spLocks/>
          </p:cNvSpPr>
          <p:nvPr/>
        </p:nvSpPr>
        <p:spPr>
          <a:xfrm>
            <a:off x="214313" y="0"/>
            <a:ext cx="778668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11.6 </a:t>
            </a:r>
            <a:r>
              <a:rPr kumimoji="0" lang="zh-CN" altLang="en-US" sz="2800" dirty="0">
                <a:solidFill>
                  <a:schemeClr val="bg1"/>
                </a:solidFill>
                <a:latin typeface="+mj-lt"/>
                <a:ea typeface="+mj-ea"/>
                <a:cs typeface="+mj-cs"/>
              </a:rPr>
              <a:t>深度探索 </a:t>
            </a:r>
            <a:r>
              <a:rPr kumimoji="0" lang="en-US" altLang="zh-CN" sz="2800" dirty="0">
                <a:solidFill>
                  <a:schemeClr val="bg1"/>
                </a:solidFill>
                <a:latin typeface="+mj-lt"/>
                <a:ea typeface="+mj-ea"/>
                <a:cs typeface="+mj-cs"/>
              </a:rPr>
              <a:t>—— 11.6.2 </a:t>
            </a:r>
            <a:r>
              <a:rPr kumimoji="0" lang="zh-CN" altLang="en-US" sz="2800" dirty="0">
                <a:solidFill>
                  <a:schemeClr val="bg1"/>
                </a:solidFill>
                <a:latin typeface="+mj-lt"/>
                <a:ea typeface="+mj-ea"/>
                <a:cs typeface="+mj-cs"/>
              </a:rPr>
              <a:t>对象的串行化</a:t>
            </a:r>
            <a:endParaRPr kumimoji="0" lang="zh-CN" altLang="en-US" sz="2800" dirty="0">
              <a:solidFill>
                <a:schemeClr val="bg1"/>
              </a:solidFill>
              <a:latin typeface="+mj-ea"/>
              <a:ea typeface="+mj-ea"/>
              <a:cs typeface="+mj-cs"/>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a:extLst>
              <a:ext uri="{FF2B5EF4-FFF2-40B4-BE49-F238E27FC236}">
                <a16:creationId xmlns:a16="http://schemas.microsoft.com/office/drawing/2014/main" id="{5E4E2903-F65D-EB04-5C67-40B8CCD94F02}"/>
              </a:ext>
            </a:extLst>
          </p:cNvPr>
          <p:cNvSpPr>
            <a:spLocks noGrp="1"/>
          </p:cNvSpPr>
          <p:nvPr>
            <p:ph type="title"/>
          </p:nvPr>
        </p:nvSpPr>
        <p:spPr/>
        <p:txBody>
          <a:bodyPr/>
          <a:lstStyle/>
          <a:p>
            <a:pPr eaLnBrk="1" hangingPunct="1"/>
            <a:r>
              <a:rPr lang="en-US" altLang="zh-CN"/>
              <a:t>Serialization</a:t>
            </a:r>
            <a:r>
              <a:rPr lang="zh-CN" altLang="en-US"/>
              <a:t>的文档类</a:t>
            </a:r>
          </a:p>
        </p:txBody>
      </p:sp>
      <p:sp>
        <p:nvSpPr>
          <p:cNvPr id="72707" name="内容占位符 2">
            <a:extLst>
              <a:ext uri="{FF2B5EF4-FFF2-40B4-BE49-F238E27FC236}">
                <a16:creationId xmlns:a16="http://schemas.microsoft.com/office/drawing/2014/main" id="{9947B118-09ED-B30B-2FB0-2D7177F32033}"/>
              </a:ext>
            </a:extLst>
          </p:cNvPr>
          <p:cNvSpPr>
            <a:spLocks noGrp="1"/>
          </p:cNvSpPr>
          <p:nvPr>
            <p:ph idx="1"/>
          </p:nvPr>
        </p:nvSpPr>
        <p:spPr/>
        <p:txBody>
          <a:bodyPr/>
          <a:lstStyle/>
          <a:p>
            <a:pPr eaLnBrk="1" hangingPunct="1"/>
            <a:r>
              <a:rPr lang="zh-CN" altLang="en-US" b="1">
                <a:solidFill>
                  <a:srgbClr val="002060"/>
                </a:solidFill>
                <a:latin typeface="Consolas" panose="020B0609020204030204" pitchFamily="49" charset="0"/>
              </a:rPr>
              <a:t>文档类</a:t>
            </a:r>
            <a:endParaRPr lang="en-US" altLang="zh-CN" b="1">
              <a:solidFill>
                <a:srgbClr val="002060"/>
              </a:solidFill>
              <a:latin typeface="Consolas" panose="020B0609020204030204" pitchFamily="49" charset="0"/>
            </a:endParaRPr>
          </a:p>
          <a:p>
            <a:pPr lvl="1" eaLnBrk="1" hangingPunct="1"/>
            <a:r>
              <a:rPr lang="zh-CN" altLang="en-US">
                <a:solidFill>
                  <a:srgbClr val="C00000"/>
                </a:solidFill>
                <a:latin typeface="Consolas" panose="020B0609020204030204" pitchFamily="49" charset="0"/>
              </a:rPr>
              <a:t>用于实际执行串行化操作</a:t>
            </a:r>
            <a:endParaRPr lang="en-US" altLang="zh-CN">
              <a:solidFill>
                <a:srgbClr val="C00000"/>
              </a:solidFill>
              <a:latin typeface="Consolas" panose="020B0609020204030204" pitchFamily="49" charset="0"/>
            </a:endParaRPr>
          </a:p>
          <a:p>
            <a:pPr eaLnBrk="1" hangingPunct="1"/>
            <a:r>
              <a:rPr lang="zh-CN" altLang="en-US">
                <a:latin typeface="Consolas" panose="020B0609020204030204" pitchFamily="49" charset="0"/>
              </a:rPr>
              <a:t>支持</a:t>
            </a:r>
            <a:r>
              <a:rPr lang="en-US" altLang="zh-CN">
                <a:latin typeface="Consolas" panose="020B0609020204030204" pitchFamily="49" charset="0"/>
              </a:rPr>
              <a:t>5</a:t>
            </a:r>
            <a:r>
              <a:rPr lang="zh-CN" altLang="en-US">
                <a:latin typeface="Consolas" panose="020B0609020204030204" pitchFamily="49" charset="0"/>
              </a:rPr>
              <a:t>种串行化格式（输出</a:t>
            </a:r>
            <a:r>
              <a:rPr lang="en-US" altLang="zh-CN">
                <a:solidFill>
                  <a:srgbClr val="FF0000"/>
                </a:solidFill>
                <a:latin typeface="Consolas" panose="020B0609020204030204" pitchFamily="49" charset="0"/>
              </a:rPr>
              <a:t>o</a:t>
            </a:r>
            <a:r>
              <a:rPr lang="en-US" altLang="zh-CN">
                <a:latin typeface="Consolas" panose="020B0609020204030204" pitchFamily="49" charset="0"/>
              </a:rPr>
              <a:t>/</a:t>
            </a:r>
            <a:r>
              <a:rPr lang="zh-CN" altLang="en-US">
                <a:latin typeface="Consolas" panose="020B0609020204030204" pitchFamily="49" charset="0"/>
              </a:rPr>
              <a:t>输入</a:t>
            </a:r>
            <a:r>
              <a:rPr lang="en-US" altLang="zh-CN">
                <a:solidFill>
                  <a:srgbClr val="FF0000"/>
                </a:solidFill>
                <a:latin typeface="Consolas" panose="020B0609020204030204" pitchFamily="49" charset="0"/>
              </a:rPr>
              <a:t>i</a:t>
            </a:r>
            <a:r>
              <a:rPr lang="zh-CN" altLang="en-US">
                <a:latin typeface="Consolas" panose="020B0609020204030204" pitchFamily="49" charset="0"/>
              </a:rPr>
              <a:t>）</a:t>
            </a:r>
            <a:endParaRPr lang="en-US" altLang="zh-CN">
              <a:latin typeface="Consolas" panose="020B0609020204030204" pitchFamily="49" charset="0"/>
            </a:endParaRPr>
          </a:p>
          <a:p>
            <a:pPr lvl="1" eaLnBrk="1" hangingPunct="1"/>
            <a:r>
              <a:rPr lang="zh-CN" altLang="en-US">
                <a:latin typeface="Consolas" panose="020B0609020204030204" pitchFamily="49" charset="0"/>
              </a:rPr>
              <a:t>普通文本：</a:t>
            </a:r>
            <a:r>
              <a:rPr lang="en-US" altLang="zh-CN">
                <a:latin typeface="Consolas" panose="020B0609020204030204" pitchFamily="49" charset="0"/>
              </a:rPr>
              <a:t>text_</a:t>
            </a:r>
            <a:r>
              <a:rPr lang="en-US" altLang="zh-CN">
                <a:solidFill>
                  <a:srgbClr val="FF0000"/>
                </a:solidFill>
                <a:latin typeface="Consolas" panose="020B0609020204030204" pitchFamily="49" charset="0"/>
              </a:rPr>
              <a:t>o</a:t>
            </a:r>
            <a:r>
              <a:rPr lang="en-US" altLang="zh-CN">
                <a:latin typeface="Consolas" panose="020B0609020204030204" pitchFamily="49" charset="0"/>
              </a:rPr>
              <a:t>achive/text_</a:t>
            </a:r>
            <a:r>
              <a:rPr lang="en-US" altLang="zh-CN">
                <a:solidFill>
                  <a:srgbClr val="FF0000"/>
                </a:solidFill>
                <a:latin typeface="Consolas" panose="020B0609020204030204" pitchFamily="49" charset="0"/>
              </a:rPr>
              <a:t>i</a:t>
            </a:r>
            <a:r>
              <a:rPr lang="en-US" altLang="zh-CN">
                <a:latin typeface="Consolas" panose="020B0609020204030204" pitchFamily="49" charset="0"/>
              </a:rPr>
              <a:t>achive</a:t>
            </a:r>
          </a:p>
          <a:p>
            <a:pPr lvl="1" eaLnBrk="1" hangingPunct="1"/>
            <a:r>
              <a:rPr lang="zh-CN" altLang="en-US">
                <a:latin typeface="Consolas" panose="020B0609020204030204" pitchFamily="49" charset="0"/>
              </a:rPr>
              <a:t>宽文本：</a:t>
            </a:r>
            <a:r>
              <a:rPr lang="en-US" altLang="zh-CN">
                <a:latin typeface="Consolas" panose="020B0609020204030204" pitchFamily="49" charset="0"/>
              </a:rPr>
              <a:t>text_w</a:t>
            </a:r>
            <a:r>
              <a:rPr lang="en-US" altLang="zh-CN">
                <a:solidFill>
                  <a:srgbClr val="FF0000"/>
                </a:solidFill>
                <a:latin typeface="Consolas" panose="020B0609020204030204" pitchFamily="49" charset="0"/>
              </a:rPr>
              <a:t>o</a:t>
            </a:r>
            <a:r>
              <a:rPr lang="en-US" altLang="zh-CN">
                <a:latin typeface="Consolas" panose="020B0609020204030204" pitchFamily="49" charset="0"/>
              </a:rPr>
              <a:t>achive/text_w</a:t>
            </a:r>
            <a:r>
              <a:rPr lang="en-US" altLang="zh-CN">
                <a:solidFill>
                  <a:srgbClr val="FF0000"/>
                </a:solidFill>
                <a:latin typeface="Consolas" panose="020B0609020204030204" pitchFamily="49" charset="0"/>
              </a:rPr>
              <a:t>i</a:t>
            </a:r>
            <a:r>
              <a:rPr lang="en-US" altLang="zh-CN">
                <a:latin typeface="Consolas" panose="020B0609020204030204" pitchFamily="49" charset="0"/>
              </a:rPr>
              <a:t>achive</a:t>
            </a:r>
            <a:endParaRPr lang="zh-CN" altLang="en-US">
              <a:latin typeface="Consolas" panose="020B0609020204030204" pitchFamily="49" charset="0"/>
            </a:endParaRPr>
          </a:p>
          <a:p>
            <a:pPr lvl="1" eaLnBrk="1" hangingPunct="1"/>
            <a:r>
              <a:rPr lang="zh-CN" altLang="en-US">
                <a:solidFill>
                  <a:srgbClr val="0070C0"/>
                </a:solidFill>
                <a:latin typeface="Consolas" panose="020B0609020204030204" pitchFamily="49" charset="0"/>
              </a:rPr>
              <a:t>普通字符</a:t>
            </a:r>
            <a:r>
              <a:rPr lang="en-US" altLang="zh-CN">
                <a:solidFill>
                  <a:srgbClr val="0070C0"/>
                </a:solidFill>
                <a:latin typeface="Consolas" panose="020B0609020204030204" pitchFamily="49" charset="0"/>
              </a:rPr>
              <a:t>XML</a:t>
            </a:r>
            <a:r>
              <a:rPr lang="zh-CN" altLang="en-US">
                <a:latin typeface="Consolas" panose="020B0609020204030204" pitchFamily="49" charset="0"/>
              </a:rPr>
              <a:t>：</a:t>
            </a:r>
            <a:r>
              <a:rPr lang="en-US" altLang="zh-CN">
                <a:latin typeface="Consolas" panose="020B0609020204030204" pitchFamily="49" charset="0"/>
              </a:rPr>
              <a:t>xml_</a:t>
            </a:r>
            <a:r>
              <a:rPr lang="en-US" altLang="zh-CN">
                <a:solidFill>
                  <a:srgbClr val="FF0000"/>
                </a:solidFill>
                <a:latin typeface="Consolas" panose="020B0609020204030204" pitchFamily="49" charset="0"/>
              </a:rPr>
              <a:t>o</a:t>
            </a:r>
            <a:r>
              <a:rPr lang="en-US" altLang="zh-CN">
                <a:latin typeface="Consolas" panose="020B0609020204030204" pitchFamily="49" charset="0"/>
              </a:rPr>
              <a:t>achive/xml_</a:t>
            </a:r>
            <a:r>
              <a:rPr lang="en-US" altLang="zh-CN">
                <a:solidFill>
                  <a:srgbClr val="FF0000"/>
                </a:solidFill>
                <a:latin typeface="Consolas" panose="020B0609020204030204" pitchFamily="49" charset="0"/>
              </a:rPr>
              <a:t>i</a:t>
            </a:r>
            <a:r>
              <a:rPr lang="en-US" altLang="zh-CN">
                <a:latin typeface="Consolas" panose="020B0609020204030204" pitchFamily="49" charset="0"/>
              </a:rPr>
              <a:t>achive</a:t>
            </a:r>
          </a:p>
          <a:p>
            <a:pPr lvl="1" eaLnBrk="1" hangingPunct="1"/>
            <a:r>
              <a:rPr lang="zh-CN" altLang="en-US">
                <a:solidFill>
                  <a:srgbClr val="0070C0"/>
                </a:solidFill>
                <a:latin typeface="Consolas" panose="020B0609020204030204" pitchFamily="49" charset="0"/>
              </a:rPr>
              <a:t>宽字符</a:t>
            </a:r>
            <a:r>
              <a:rPr lang="en-US" altLang="zh-CN">
                <a:solidFill>
                  <a:srgbClr val="0070C0"/>
                </a:solidFill>
                <a:latin typeface="Consolas" panose="020B0609020204030204" pitchFamily="49" charset="0"/>
              </a:rPr>
              <a:t>XML</a:t>
            </a:r>
            <a:r>
              <a:rPr lang="zh-CN" altLang="en-US">
                <a:latin typeface="Consolas" panose="020B0609020204030204" pitchFamily="49" charset="0"/>
              </a:rPr>
              <a:t>：</a:t>
            </a:r>
            <a:r>
              <a:rPr lang="en-US" altLang="zh-CN">
                <a:latin typeface="Consolas" panose="020B0609020204030204" pitchFamily="49" charset="0"/>
              </a:rPr>
              <a:t>xml_w</a:t>
            </a:r>
            <a:r>
              <a:rPr lang="en-US" altLang="zh-CN">
                <a:solidFill>
                  <a:srgbClr val="FF0000"/>
                </a:solidFill>
                <a:latin typeface="Consolas" panose="020B0609020204030204" pitchFamily="49" charset="0"/>
              </a:rPr>
              <a:t>o</a:t>
            </a:r>
            <a:r>
              <a:rPr lang="en-US" altLang="zh-CN">
                <a:latin typeface="Consolas" panose="020B0609020204030204" pitchFamily="49" charset="0"/>
              </a:rPr>
              <a:t>achive/xml_w</a:t>
            </a:r>
            <a:r>
              <a:rPr lang="en-US" altLang="zh-CN">
                <a:solidFill>
                  <a:srgbClr val="FF0000"/>
                </a:solidFill>
                <a:latin typeface="Consolas" panose="020B0609020204030204" pitchFamily="49" charset="0"/>
              </a:rPr>
              <a:t>i</a:t>
            </a:r>
            <a:r>
              <a:rPr lang="en-US" altLang="zh-CN">
                <a:latin typeface="Consolas" panose="020B0609020204030204" pitchFamily="49" charset="0"/>
              </a:rPr>
              <a:t>achive</a:t>
            </a:r>
          </a:p>
          <a:p>
            <a:pPr lvl="1" eaLnBrk="1" hangingPunct="1"/>
            <a:r>
              <a:rPr lang="zh-CN" altLang="en-US">
                <a:solidFill>
                  <a:srgbClr val="0000FF"/>
                </a:solidFill>
                <a:latin typeface="Consolas" panose="020B0609020204030204" pitchFamily="49" charset="0"/>
              </a:rPr>
              <a:t>二进制</a:t>
            </a:r>
            <a:r>
              <a:rPr lang="zh-CN" altLang="en-US">
                <a:latin typeface="Consolas" panose="020B0609020204030204" pitchFamily="49" charset="0"/>
              </a:rPr>
              <a:t>：</a:t>
            </a:r>
            <a:r>
              <a:rPr lang="en-US" altLang="zh-CN">
                <a:latin typeface="Consolas" panose="020B0609020204030204" pitchFamily="49" charset="0"/>
              </a:rPr>
              <a:t>binary_</a:t>
            </a:r>
            <a:r>
              <a:rPr lang="en-US" altLang="zh-CN">
                <a:solidFill>
                  <a:srgbClr val="FF0000"/>
                </a:solidFill>
                <a:latin typeface="Consolas" panose="020B0609020204030204" pitchFamily="49" charset="0"/>
              </a:rPr>
              <a:t>o</a:t>
            </a:r>
            <a:r>
              <a:rPr lang="en-US" altLang="zh-CN">
                <a:latin typeface="Consolas" panose="020B0609020204030204" pitchFamily="49" charset="0"/>
              </a:rPr>
              <a:t>achive/binary_</a:t>
            </a:r>
            <a:r>
              <a:rPr lang="en-US" altLang="zh-CN">
                <a:solidFill>
                  <a:srgbClr val="FF0000"/>
                </a:solidFill>
                <a:latin typeface="Consolas" panose="020B0609020204030204" pitchFamily="49" charset="0"/>
              </a:rPr>
              <a:t>i</a:t>
            </a:r>
            <a:r>
              <a:rPr lang="en-US" altLang="zh-CN">
                <a:latin typeface="Consolas" panose="020B0609020204030204" pitchFamily="49" charset="0"/>
              </a:rPr>
              <a:t>achive</a:t>
            </a:r>
            <a:endParaRPr lang="zh-CN" altLang="en-US">
              <a:latin typeface="Consolas" panose="020B0609020204030204" pitchFamily="49" charset="0"/>
            </a:endParaRPr>
          </a:p>
          <a:p>
            <a:pPr eaLnBrk="1" hangingPunct="1"/>
            <a:endParaRPr lang="zh-CN" altLang="en-US">
              <a:latin typeface="Consolas" panose="020B0609020204030204" pitchFamily="49" charset="0"/>
            </a:endParaRPr>
          </a:p>
        </p:txBody>
      </p:sp>
      <p:sp>
        <p:nvSpPr>
          <p:cNvPr id="72708" name="灯片编号占位符 3">
            <a:extLst>
              <a:ext uri="{FF2B5EF4-FFF2-40B4-BE49-F238E27FC236}">
                <a16:creationId xmlns:a16="http://schemas.microsoft.com/office/drawing/2014/main" id="{FED9ED04-0A73-8ACE-E208-E1062C062B7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401FC78A-5422-4D55-B8AA-815E15793A4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630F84BA-DA47-C403-2AC0-39299BBD367F}"/>
              </a:ext>
            </a:extLst>
          </p:cNvPr>
          <p:cNvSpPr txBox="1">
            <a:spLocks/>
          </p:cNvSpPr>
          <p:nvPr/>
        </p:nvSpPr>
        <p:spPr>
          <a:xfrm>
            <a:off x="214313" y="0"/>
            <a:ext cx="778668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11.6 </a:t>
            </a:r>
            <a:r>
              <a:rPr kumimoji="0" lang="zh-CN" altLang="en-US" sz="2800" dirty="0">
                <a:solidFill>
                  <a:schemeClr val="bg1"/>
                </a:solidFill>
                <a:latin typeface="+mj-lt"/>
                <a:ea typeface="+mj-ea"/>
                <a:cs typeface="+mj-cs"/>
              </a:rPr>
              <a:t>深度探索 </a:t>
            </a:r>
            <a:r>
              <a:rPr kumimoji="0" lang="en-US" altLang="zh-CN" sz="2800" dirty="0">
                <a:solidFill>
                  <a:schemeClr val="bg1"/>
                </a:solidFill>
                <a:latin typeface="+mj-lt"/>
                <a:ea typeface="+mj-ea"/>
                <a:cs typeface="+mj-cs"/>
              </a:rPr>
              <a:t>—— 11.6.2 </a:t>
            </a:r>
            <a:r>
              <a:rPr kumimoji="0" lang="zh-CN" altLang="en-US" sz="2800" dirty="0">
                <a:solidFill>
                  <a:schemeClr val="bg1"/>
                </a:solidFill>
                <a:latin typeface="+mj-lt"/>
                <a:ea typeface="+mj-ea"/>
                <a:cs typeface="+mj-cs"/>
              </a:rPr>
              <a:t>对象的串行化</a:t>
            </a:r>
            <a:endParaRPr kumimoji="0" lang="zh-CN" altLang="en-US" sz="2800" dirty="0">
              <a:solidFill>
                <a:schemeClr val="bg1"/>
              </a:solidFill>
              <a:latin typeface="+mj-ea"/>
              <a:ea typeface="+mj-ea"/>
              <a:cs typeface="+mj-cs"/>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2E93D0E3-6257-AF83-07A6-370357DA3183}"/>
              </a:ext>
            </a:extLst>
          </p:cNvPr>
          <p:cNvSpPr>
            <a:spLocks noGrp="1"/>
          </p:cNvSpPr>
          <p:nvPr>
            <p:ph type="title"/>
          </p:nvPr>
        </p:nvSpPr>
        <p:spPr/>
        <p:txBody>
          <a:bodyPr/>
          <a:lstStyle/>
          <a:p>
            <a:pPr eaLnBrk="1" hangingPunct="1"/>
            <a:r>
              <a:rPr lang="zh-CN" altLang="en-US"/>
              <a:t>文档类的使用</a:t>
            </a:r>
          </a:p>
        </p:txBody>
      </p:sp>
      <p:sp>
        <p:nvSpPr>
          <p:cNvPr id="73731" name="内容占位符 2">
            <a:extLst>
              <a:ext uri="{FF2B5EF4-FFF2-40B4-BE49-F238E27FC236}">
                <a16:creationId xmlns:a16="http://schemas.microsoft.com/office/drawing/2014/main" id="{D5C228F3-E30C-09DE-6414-32CC8273D153}"/>
              </a:ext>
            </a:extLst>
          </p:cNvPr>
          <p:cNvSpPr>
            <a:spLocks noGrp="1"/>
          </p:cNvSpPr>
          <p:nvPr>
            <p:ph idx="1"/>
          </p:nvPr>
        </p:nvSpPr>
        <p:spPr/>
        <p:txBody>
          <a:bodyPr/>
          <a:lstStyle/>
          <a:p>
            <a:pPr eaLnBrk="1" hangingPunct="1"/>
            <a:r>
              <a:rPr lang="zh-CN" altLang="en-US" b="1">
                <a:latin typeface="Consolas" panose="020B0609020204030204" pitchFamily="49" charset="0"/>
              </a:rPr>
              <a:t>保存对象</a:t>
            </a:r>
            <a:r>
              <a:rPr lang="zh-CN" altLang="en-US">
                <a:latin typeface="Consolas" panose="020B0609020204030204" pitchFamily="49" charset="0"/>
              </a:rPr>
              <a:t>：用“</a:t>
            </a:r>
            <a:r>
              <a:rPr lang="en-US" altLang="zh-CN">
                <a:solidFill>
                  <a:srgbClr val="C00000"/>
                </a:solidFill>
                <a:latin typeface="Consolas" panose="020B0609020204030204" pitchFamily="49" charset="0"/>
              </a:rPr>
              <a:t>&lt;&lt;</a:t>
            </a:r>
            <a:r>
              <a:rPr lang="zh-CN" altLang="en-US">
                <a:latin typeface="Consolas" panose="020B0609020204030204" pitchFamily="49" charset="0"/>
              </a:rPr>
              <a:t>”</a:t>
            </a:r>
            <a:endParaRPr lang="en-US" altLang="zh-CN">
              <a:latin typeface="Consolas" panose="020B0609020204030204" pitchFamily="49" charset="0"/>
            </a:endParaRPr>
          </a:p>
          <a:p>
            <a:pPr lvl="1" eaLnBrk="1" hangingPunct="1">
              <a:buFont typeface="Georgia" panose="02040502050405020303" pitchFamily="18" charset="0"/>
              <a:buNone/>
            </a:pPr>
            <a:r>
              <a:rPr lang="en-US" altLang="zh-CN" sz="2400">
                <a:latin typeface="Consolas" panose="020B0609020204030204" pitchFamily="49" charset="0"/>
              </a:rPr>
              <a:t>ofstream </a:t>
            </a:r>
            <a:r>
              <a:rPr lang="en-US" altLang="zh-CN" sz="2400">
                <a:solidFill>
                  <a:srgbClr val="0000FF"/>
                </a:solidFill>
                <a:latin typeface="Consolas" panose="020B0609020204030204" pitchFamily="49" charset="0"/>
              </a:rPr>
              <a:t>ofs</a:t>
            </a:r>
            <a:r>
              <a:rPr lang="en-US" altLang="zh-CN" sz="2400">
                <a:latin typeface="Consolas" panose="020B0609020204030204" pitchFamily="49" charset="0"/>
              </a:rPr>
              <a:t>("salary.txt", ios_base::out);</a:t>
            </a:r>
            <a:endParaRPr lang="zh-CN" altLang="en-US" sz="2400">
              <a:latin typeface="Consolas" panose="020B0609020204030204" pitchFamily="49" charset="0"/>
            </a:endParaRPr>
          </a:p>
          <a:p>
            <a:pPr lvl="1" eaLnBrk="1" hangingPunct="1">
              <a:buFont typeface="Georgia" panose="02040502050405020303" pitchFamily="18" charset="0"/>
              <a:buNone/>
            </a:pPr>
            <a:r>
              <a:rPr lang="en-US" altLang="zh-CN" sz="2400">
                <a:solidFill>
                  <a:srgbClr val="C00000"/>
                </a:solidFill>
                <a:latin typeface="Consolas" panose="020B0609020204030204" pitchFamily="49" charset="0"/>
              </a:rPr>
              <a:t>text_oarchive</a:t>
            </a:r>
            <a:r>
              <a:rPr lang="en-US" altLang="zh-CN" sz="2400">
                <a:latin typeface="Consolas" panose="020B0609020204030204" pitchFamily="49" charset="0"/>
              </a:rPr>
              <a:t> </a:t>
            </a:r>
            <a:r>
              <a:rPr lang="en-US" altLang="zh-CN" sz="2400">
                <a:solidFill>
                  <a:srgbClr val="FF0000"/>
                </a:solidFill>
                <a:latin typeface="Consolas" panose="020B0609020204030204" pitchFamily="49" charset="0"/>
              </a:rPr>
              <a:t>oa</a:t>
            </a:r>
            <a:r>
              <a:rPr lang="en-US" altLang="zh-CN" sz="2400">
                <a:latin typeface="Consolas" panose="020B0609020204030204" pitchFamily="49" charset="0"/>
              </a:rPr>
              <a:t>(</a:t>
            </a:r>
            <a:r>
              <a:rPr lang="en-US" altLang="zh-CN" sz="2400">
                <a:solidFill>
                  <a:srgbClr val="0000FF"/>
                </a:solidFill>
                <a:latin typeface="Consolas" panose="020B0609020204030204" pitchFamily="49" charset="0"/>
              </a:rPr>
              <a:t>ofs</a:t>
            </a:r>
            <a:r>
              <a:rPr lang="en-US" altLang="zh-CN" sz="2400">
                <a:latin typeface="Consolas" panose="020B0609020204030204" pitchFamily="49" charset="0"/>
              </a:rPr>
              <a:t>);</a:t>
            </a:r>
            <a:endParaRPr lang="zh-CN" altLang="en-US" sz="2400">
              <a:latin typeface="Consolas" panose="020B0609020204030204" pitchFamily="49" charset="0"/>
            </a:endParaRPr>
          </a:p>
          <a:p>
            <a:pPr lvl="1" eaLnBrk="1" hangingPunct="1">
              <a:buFont typeface="Georgia" panose="02040502050405020303" pitchFamily="18" charset="0"/>
              <a:buNone/>
            </a:pPr>
            <a:r>
              <a:rPr lang="en-US" altLang="zh-CN" sz="2400">
                <a:solidFill>
                  <a:srgbClr val="FF0000"/>
                </a:solidFill>
                <a:latin typeface="Consolas" panose="020B0609020204030204" pitchFamily="49" charset="0"/>
              </a:rPr>
              <a:t>oa</a:t>
            </a:r>
            <a:r>
              <a:rPr lang="en-US" altLang="zh-CN" sz="2400">
                <a:latin typeface="Consolas" panose="020B0609020204030204" pitchFamily="49" charset="0"/>
              </a:rPr>
              <a:t> </a:t>
            </a:r>
            <a:r>
              <a:rPr lang="en-US" altLang="zh-CN" sz="2400">
                <a:solidFill>
                  <a:srgbClr val="C00000"/>
                </a:solidFill>
                <a:latin typeface="Consolas" panose="020B0609020204030204" pitchFamily="49" charset="0"/>
              </a:rPr>
              <a:t>&lt;&lt;</a:t>
            </a:r>
            <a:r>
              <a:rPr lang="en-US" altLang="zh-CN" sz="2400">
                <a:latin typeface="Consolas" panose="020B0609020204030204" pitchFamily="49" charset="0"/>
              </a:rPr>
              <a:t> s1;</a:t>
            </a:r>
          </a:p>
          <a:p>
            <a:pPr lvl="1" eaLnBrk="1" hangingPunct="1">
              <a:buFont typeface="Georgia" panose="02040502050405020303" pitchFamily="18" charset="0"/>
              <a:buNone/>
            </a:pPr>
            <a:endParaRPr lang="en-US" altLang="zh-CN" sz="2400">
              <a:latin typeface="Consolas" panose="020B0609020204030204" pitchFamily="49" charset="0"/>
            </a:endParaRPr>
          </a:p>
          <a:p>
            <a:pPr eaLnBrk="1" hangingPunct="1">
              <a:spcBef>
                <a:spcPct val="0"/>
              </a:spcBef>
            </a:pPr>
            <a:r>
              <a:rPr lang="zh-CN" altLang="en-US" b="1">
                <a:latin typeface="Consolas" panose="020B0609020204030204" pitchFamily="49" charset="0"/>
              </a:rPr>
              <a:t>读取对象</a:t>
            </a:r>
            <a:r>
              <a:rPr lang="zh-CN" altLang="en-US">
                <a:latin typeface="Consolas" panose="020B0609020204030204" pitchFamily="49" charset="0"/>
              </a:rPr>
              <a:t>：用“</a:t>
            </a:r>
            <a:r>
              <a:rPr lang="en-US" altLang="zh-CN">
                <a:solidFill>
                  <a:srgbClr val="C00000"/>
                </a:solidFill>
                <a:latin typeface="Consolas" panose="020B0609020204030204" pitchFamily="49" charset="0"/>
              </a:rPr>
              <a:t>&gt;&gt;</a:t>
            </a:r>
            <a:r>
              <a:rPr lang="zh-CN" altLang="en-US">
                <a:latin typeface="Consolas" panose="020B0609020204030204" pitchFamily="49" charset="0"/>
              </a:rPr>
              <a:t>”</a:t>
            </a:r>
            <a:endParaRPr lang="en-US" altLang="zh-CN">
              <a:latin typeface="Consolas" panose="020B0609020204030204" pitchFamily="49" charset="0"/>
            </a:endParaRPr>
          </a:p>
          <a:p>
            <a:pPr lvl="1" eaLnBrk="1" hangingPunct="1">
              <a:buFont typeface="Georgia" panose="02040502050405020303" pitchFamily="18" charset="0"/>
              <a:buNone/>
            </a:pPr>
            <a:r>
              <a:rPr lang="en-US" altLang="zh-CN" sz="2400">
                <a:latin typeface="Consolas" panose="020B0609020204030204" pitchFamily="49" charset="0"/>
              </a:rPr>
              <a:t>ifstream </a:t>
            </a:r>
            <a:r>
              <a:rPr lang="en-US" altLang="zh-CN" sz="2400">
                <a:solidFill>
                  <a:srgbClr val="0000FF"/>
                </a:solidFill>
                <a:latin typeface="Consolas" panose="020B0609020204030204" pitchFamily="49" charset="0"/>
              </a:rPr>
              <a:t>ifs</a:t>
            </a:r>
            <a:r>
              <a:rPr lang="en-US" altLang="zh-CN" sz="2400">
                <a:latin typeface="Consolas" panose="020B0609020204030204" pitchFamily="49" charset="0"/>
              </a:rPr>
              <a:t>("salary.txt", ios_base::in);</a:t>
            </a:r>
            <a:endParaRPr lang="zh-CN" altLang="en-US" sz="2400">
              <a:latin typeface="Consolas" panose="020B0609020204030204" pitchFamily="49" charset="0"/>
            </a:endParaRPr>
          </a:p>
          <a:p>
            <a:pPr lvl="1" eaLnBrk="1" hangingPunct="1">
              <a:buFont typeface="Georgia" panose="02040502050405020303" pitchFamily="18" charset="0"/>
              <a:buNone/>
            </a:pPr>
            <a:r>
              <a:rPr lang="en-US" altLang="zh-CN" sz="2400">
                <a:solidFill>
                  <a:srgbClr val="C00000"/>
                </a:solidFill>
                <a:latin typeface="Consolas" panose="020B0609020204030204" pitchFamily="49" charset="0"/>
              </a:rPr>
              <a:t>text_iarchive </a:t>
            </a:r>
            <a:r>
              <a:rPr lang="en-US" altLang="zh-CN" sz="2400">
                <a:solidFill>
                  <a:srgbClr val="FF0000"/>
                </a:solidFill>
                <a:latin typeface="Consolas" panose="020B0609020204030204" pitchFamily="49" charset="0"/>
              </a:rPr>
              <a:t>ia</a:t>
            </a:r>
            <a:r>
              <a:rPr lang="en-US" altLang="zh-CN" sz="2400">
                <a:latin typeface="Consolas" panose="020B0609020204030204" pitchFamily="49" charset="0"/>
              </a:rPr>
              <a:t>(</a:t>
            </a:r>
            <a:r>
              <a:rPr lang="en-US" altLang="zh-CN" sz="2400">
                <a:solidFill>
                  <a:srgbClr val="0000FF"/>
                </a:solidFill>
                <a:latin typeface="Consolas" panose="020B0609020204030204" pitchFamily="49" charset="0"/>
              </a:rPr>
              <a:t>ifs</a:t>
            </a:r>
            <a:r>
              <a:rPr lang="en-US" altLang="zh-CN" sz="2400">
                <a:latin typeface="Consolas" panose="020B0609020204030204" pitchFamily="49" charset="0"/>
              </a:rPr>
              <a:t>);	</a:t>
            </a:r>
            <a:endParaRPr lang="zh-CN" altLang="en-US" sz="2400">
              <a:latin typeface="Consolas" panose="020B0609020204030204" pitchFamily="49" charset="0"/>
            </a:endParaRPr>
          </a:p>
          <a:p>
            <a:pPr lvl="1" eaLnBrk="1" hangingPunct="1">
              <a:buFont typeface="Georgia" panose="02040502050405020303" pitchFamily="18" charset="0"/>
              <a:buNone/>
            </a:pPr>
            <a:r>
              <a:rPr lang="en-US" altLang="zh-CN" sz="2400">
                <a:latin typeface="Consolas" panose="020B0609020204030204" pitchFamily="49" charset="0"/>
              </a:rPr>
              <a:t>SalaryInfo s2;</a:t>
            </a:r>
          </a:p>
          <a:p>
            <a:pPr lvl="1" eaLnBrk="1" hangingPunct="1">
              <a:buFont typeface="Georgia" panose="02040502050405020303" pitchFamily="18" charset="0"/>
              <a:buNone/>
            </a:pPr>
            <a:r>
              <a:rPr lang="en-US" altLang="zh-CN" sz="2400">
                <a:solidFill>
                  <a:srgbClr val="FF0000"/>
                </a:solidFill>
                <a:latin typeface="Consolas" panose="020B0609020204030204" pitchFamily="49" charset="0"/>
              </a:rPr>
              <a:t>ia</a:t>
            </a:r>
            <a:r>
              <a:rPr lang="en-US" altLang="zh-CN" sz="2400">
                <a:latin typeface="Consolas" panose="020B0609020204030204" pitchFamily="49" charset="0"/>
              </a:rPr>
              <a:t> &gt;&gt; s2;</a:t>
            </a:r>
            <a:endParaRPr lang="zh-CN" altLang="en-US">
              <a:latin typeface="Consolas" panose="020B0609020204030204" pitchFamily="49" charset="0"/>
            </a:endParaRPr>
          </a:p>
        </p:txBody>
      </p:sp>
      <p:sp>
        <p:nvSpPr>
          <p:cNvPr id="73732" name="灯片编号占位符 3">
            <a:extLst>
              <a:ext uri="{FF2B5EF4-FFF2-40B4-BE49-F238E27FC236}">
                <a16:creationId xmlns:a16="http://schemas.microsoft.com/office/drawing/2014/main" id="{8B6DF2B4-4B89-7BC6-0E8E-AE640C96B7F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8935B15-5DD1-4DF7-8A4B-CA158F1F29D1}"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51DE9D6E-1C9B-E1C4-63D9-C422D1088F1F}"/>
              </a:ext>
            </a:extLst>
          </p:cNvPr>
          <p:cNvSpPr txBox="1">
            <a:spLocks/>
          </p:cNvSpPr>
          <p:nvPr/>
        </p:nvSpPr>
        <p:spPr>
          <a:xfrm>
            <a:off x="214313" y="0"/>
            <a:ext cx="778668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11.6 </a:t>
            </a:r>
            <a:r>
              <a:rPr kumimoji="0" lang="zh-CN" altLang="en-US" sz="2800" dirty="0">
                <a:solidFill>
                  <a:schemeClr val="bg1"/>
                </a:solidFill>
                <a:latin typeface="+mj-lt"/>
                <a:ea typeface="+mj-ea"/>
                <a:cs typeface="+mj-cs"/>
              </a:rPr>
              <a:t>深度探索 </a:t>
            </a:r>
            <a:r>
              <a:rPr kumimoji="0" lang="en-US" altLang="zh-CN" sz="2800" dirty="0">
                <a:solidFill>
                  <a:schemeClr val="bg1"/>
                </a:solidFill>
                <a:latin typeface="+mj-lt"/>
                <a:ea typeface="+mj-ea"/>
                <a:cs typeface="+mj-cs"/>
              </a:rPr>
              <a:t>—— 11.6.2 </a:t>
            </a:r>
            <a:r>
              <a:rPr kumimoji="0" lang="zh-CN" altLang="en-US" sz="2800" dirty="0">
                <a:solidFill>
                  <a:schemeClr val="bg1"/>
                </a:solidFill>
                <a:latin typeface="+mj-lt"/>
                <a:ea typeface="+mj-ea"/>
                <a:cs typeface="+mj-cs"/>
              </a:rPr>
              <a:t>对象的串行化</a:t>
            </a:r>
            <a:endParaRPr kumimoji="0" lang="zh-CN" altLang="en-US" sz="2800" dirty="0">
              <a:solidFill>
                <a:schemeClr val="bg1"/>
              </a:solidFill>
              <a:latin typeface="+mj-ea"/>
              <a:ea typeface="+mj-ea"/>
              <a:cs typeface="+mj-cs"/>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BAB29F36-403F-0180-50F8-43C319A597D0}"/>
              </a:ext>
            </a:extLst>
          </p:cNvPr>
          <p:cNvSpPr>
            <a:spLocks noGrp="1"/>
          </p:cNvSpPr>
          <p:nvPr>
            <p:ph type="title"/>
          </p:nvPr>
        </p:nvSpPr>
        <p:spPr/>
        <p:txBody>
          <a:bodyPr/>
          <a:lstStyle/>
          <a:p>
            <a:pPr eaLnBrk="1" hangingPunct="1"/>
            <a:r>
              <a:rPr lang="en-US" altLang="zh-CN"/>
              <a:t>Serialization</a:t>
            </a:r>
            <a:r>
              <a:rPr lang="zh-CN" altLang="en-US"/>
              <a:t>的其它功能</a:t>
            </a:r>
          </a:p>
        </p:txBody>
      </p:sp>
      <p:sp>
        <p:nvSpPr>
          <p:cNvPr id="74755" name="内容占位符 2">
            <a:extLst>
              <a:ext uri="{FF2B5EF4-FFF2-40B4-BE49-F238E27FC236}">
                <a16:creationId xmlns:a16="http://schemas.microsoft.com/office/drawing/2014/main" id="{0BDD1AB0-B69C-8469-7953-262BD5029623}"/>
              </a:ext>
            </a:extLst>
          </p:cNvPr>
          <p:cNvSpPr>
            <a:spLocks noGrp="1"/>
          </p:cNvSpPr>
          <p:nvPr>
            <p:ph idx="1"/>
          </p:nvPr>
        </p:nvSpPr>
        <p:spPr/>
        <p:txBody>
          <a:bodyPr/>
          <a:lstStyle/>
          <a:p>
            <a:pPr eaLnBrk="1" hangingPunct="1"/>
            <a:r>
              <a:rPr lang="en-US" altLang="zh-CN">
                <a:latin typeface="Consolas" panose="020B0609020204030204" pitchFamily="49" charset="0"/>
              </a:rPr>
              <a:t>Serialization</a:t>
            </a:r>
            <a:r>
              <a:rPr lang="zh-CN" altLang="en-US">
                <a:latin typeface="Consolas" panose="020B0609020204030204" pitchFamily="49" charset="0"/>
              </a:rPr>
              <a:t>的其它功能</a:t>
            </a:r>
            <a:endParaRPr lang="en-US" altLang="zh-CN">
              <a:latin typeface="Consolas" panose="020B0609020204030204" pitchFamily="49" charset="0"/>
            </a:endParaRPr>
          </a:p>
          <a:p>
            <a:pPr lvl="1" eaLnBrk="1" hangingPunct="1"/>
            <a:r>
              <a:rPr lang="zh-CN" altLang="en-US">
                <a:latin typeface="Consolas" panose="020B0609020204030204" pitchFamily="49" charset="0"/>
              </a:rPr>
              <a:t>可以进行版本控制</a:t>
            </a:r>
            <a:endParaRPr lang="en-US" altLang="zh-CN">
              <a:latin typeface="Consolas" panose="020B0609020204030204" pitchFamily="49" charset="0"/>
            </a:endParaRPr>
          </a:p>
          <a:p>
            <a:pPr lvl="1" eaLnBrk="1" hangingPunct="1"/>
            <a:r>
              <a:rPr lang="zh-CN" altLang="en-US">
                <a:latin typeface="Consolas" panose="020B0609020204030204" pitchFamily="49" charset="0"/>
              </a:rPr>
              <a:t>全面支持对</a:t>
            </a:r>
            <a:r>
              <a:rPr lang="en-US" altLang="zh-CN">
                <a:latin typeface="Consolas" panose="020B0609020204030204" pitchFamily="49" charset="0"/>
              </a:rPr>
              <a:t>STL</a:t>
            </a:r>
            <a:r>
              <a:rPr lang="zh-CN" altLang="en-US">
                <a:latin typeface="Consolas" panose="020B0609020204030204" pitchFamily="49" charset="0"/>
              </a:rPr>
              <a:t>容器的串行化</a:t>
            </a:r>
            <a:endParaRPr lang="en-US" altLang="zh-CN">
              <a:latin typeface="Consolas" panose="020B0609020204030204" pitchFamily="49" charset="0"/>
            </a:endParaRPr>
          </a:p>
          <a:p>
            <a:pPr lvl="1" eaLnBrk="1" hangingPunct="1"/>
            <a:r>
              <a:rPr lang="zh-CN" altLang="en-US">
                <a:latin typeface="Consolas" panose="020B0609020204030204" pitchFamily="49" charset="0"/>
              </a:rPr>
              <a:t>允许将</a:t>
            </a:r>
            <a:r>
              <a:rPr lang="en-US" altLang="zh-CN">
                <a:latin typeface="Consolas" panose="020B0609020204030204" pitchFamily="49" charset="0"/>
              </a:rPr>
              <a:t>serialize</a:t>
            </a:r>
            <a:r>
              <a:rPr lang="zh-CN" altLang="en-US">
                <a:latin typeface="Consolas" panose="020B0609020204030204" pitchFamily="49" charset="0"/>
              </a:rPr>
              <a:t>分开定义为两个不同的模板（</a:t>
            </a:r>
            <a:r>
              <a:rPr lang="en-US" altLang="zh-CN">
                <a:latin typeface="Consolas" panose="020B0609020204030204" pitchFamily="49" charset="0"/>
              </a:rPr>
              <a:t>save</a:t>
            </a:r>
            <a:r>
              <a:rPr lang="zh-CN" altLang="en-US">
                <a:latin typeface="Consolas" panose="020B0609020204030204" pitchFamily="49" charset="0"/>
              </a:rPr>
              <a:t>和</a:t>
            </a:r>
            <a:r>
              <a:rPr lang="en-US" altLang="zh-CN">
                <a:latin typeface="Consolas" panose="020B0609020204030204" pitchFamily="49" charset="0"/>
              </a:rPr>
              <a:t>load</a:t>
            </a:r>
            <a:r>
              <a:rPr lang="zh-CN" altLang="en-US">
                <a:latin typeface="Consolas" panose="020B0609020204030204" pitchFamily="49" charset="0"/>
              </a:rPr>
              <a:t>）</a:t>
            </a:r>
            <a:endParaRPr lang="en-US" altLang="zh-CN">
              <a:latin typeface="Consolas" panose="020B0609020204030204" pitchFamily="49" charset="0"/>
            </a:endParaRPr>
          </a:p>
          <a:p>
            <a:pPr lvl="1" eaLnBrk="1" hangingPunct="1"/>
            <a:r>
              <a:rPr lang="zh-CN" altLang="en-US">
                <a:latin typeface="Consolas" panose="020B0609020204030204" pitchFamily="49" charset="0"/>
              </a:rPr>
              <a:t>进行“对象追踪”，如有两个指针指向同一对象，它能保证这个对象只被串行化一次，而且恢复时也只生成一个对象</a:t>
            </a:r>
          </a:p>
        </p:txBody>
      </p:sp>
      <p:sp>
        <p:nvSpPr>
          <p:cNvPr id="74756" name="灯片编号占位符 3">
            <a:extLst>
              <a:ext uri="{FF2B5EF4-FFF2-40B4-BE49-F238E27FC236}">
                <a16:creationId xmlns:a16="http://schemas.microsoft.com/office/drawing/2014/main" id="{C3929A7F-31BC-3F76-A2AD-E2D09E10E93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525217F-5729-4666-82FE-CE00C3A9B0C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B2E5A50D-0E57-A614-56AC-FC261750C98B}"/>
              </a:ext>
            </a:extLst>
          </p:cNvPr>
          <p:cNvSpPr txBox="1">
            <a:spLocks/>
          </p:cNvSpPr>
          <p:nvPr/>
        </p:nvSpPr>
        <p:spPr>
          <a:xfrm>
            <a:off x="214313" y="0"/>
            <a:ext cx="778668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11.6 </a:t>
            </a:r>
            <a:r>
              <a:rPr kumimoji="0" lang="zh-CN" altLang="en-US" sz="2800" dirty="0">
                <a:solidFill>
                  <a:schemeClr val="bg1"/>
                </a:solidFill>
                <a:latin typeface="+mj-lt"/>
                <a:ea typeface="+mj-ea"/>
                <a:cs typeface="+mj-cs"/>
              </a:rPr>
              <a:t>深度探索 </a:t>
            </a:r>
            <a:r>
              <a:rPr kumimoji="0" lang="en-US" altLang="zh-CN" sz="2800" dirty="0">
                <a:solidFill>
                  <a:schemeClr val="bg1"/>
                </a:solidFill>
                <a:latin typeface="+mj-lt"/>
                <a:ea typeface="+mj-ea"/>
                <a:cs typeface="+mj-cs"/>
              </a:rPr>
              <a:t>—— 11.6.2 </a:t>
            </a:r>
            <a:r>
              <a:rPr kumimoji="0" lang="zh-CN" altLang="en-US" sz="2800" dirty="0">
                <a:solidFill>
                  <a:schemeClr val="bg1"/>
                </a:solidFill>
                <a:latin typeface="+mj-lt"/>
                <a:ea typeface="+mj-ea"/>
                <a:cs typeface="+mj-cs"/>
              </a:rPr>
              <a:t>对象的串行化</a:t>
            </a:r>
            <a:endParaRPr kumimoji="0" lang="zh-CN" altLang="en-US" sz="2800" dirty="0">
              <a:solidFill>
                <a:schemeClr val="bg1"/>
              </a:solidFill>
              <a:latin typeface="+mj-ea"/>
              <a:ea typeface="+mj-ea"/>
              <a:cs typeface="+mj-cs"/>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2C86FF37-CFAA-266A-BA80-2BEDE063F6AD}"/>
              </a:ext>
            </a:extLst>
          </p:cNvPr>
          <p:cNvSpPr>
            <a:spLocks noGrp="1"/>
          </p:cNvSpPr>
          <p:nvPr>
            <p:ph type="title"/>
          </p:nvPr>
        </p:nvSpPr>
        <p:spPr/>
        <p:txBody>
          <a:bodyPr/>
          <a:lstStyle/>
          <a:p>
            <a:pPr eaLnBrk="1" hangingPunct="1"/>
            <a:r>
              <a:rPr lang="en-US" altLang="zh-CN"/>
              <a:t>11.7 </a:t>
            </a:r>
            <a:r>
              <a:rPr lang="zh-CN" altLang="en-US"/>
              <a:t>小结</a:t>
            </a:r>
          </a:p>
        </p:txBody>
      </p:sp>
      <p:sp>
        <p:nvSpPr>
          <p:cNvPr id="75779" name="内容占位符 2">
            <a:extLst>
              <a:ext uri="{FF2B5EF4-FFF2-40B4-BE49-F238E27FC236}">
                <a16:creationId xmlns:a16="http://schemas.microsoft.com/office/drawing/2014/main" id="{20166901-D61B-1948-699B-DB839FDCC602}"/>
              </a:ext>
            </a:extLst>
          </p:cNvPr>
          <p:cNvSpPr>
            <a:spLocks noGrp="1"/>
          </p:cNvSpPr>
          <p:nvPr>
            <p:ph idx="1"/>
          </p:nvPr>
        </p:nvSpPr>
        <p:spPr/>
        <p:txBody>
          <a:bodyPr/>
          <a:lstStyle/>
          <a:p>
            <a:pPr eaLnBrk="1" hangingPunct="1">
              <a:lnSpc>
                <a:spcPct val="150000"/>
              </a:lnSpc>
            </a:pPr>
            <a:r>
              <a:rPr lang="zh-CN" altLang="en-US" dirty="0"/>
              <a:t>主要内容</a:t>
            </a:r>
          </a:p>
          <a:p>
            <a:pPr lvl="1" eaLnBrk="1" hangingPunct="1">
              <a:lnSpc>
                <a:spcPct val="150000"/>
              </a:lnSpc>
            </a:pPr>
            <a:r>
              <a:rPr lang="en-US" altLang="zh-CN" dirty="0"/>
              <a:t>I/O</a:t>
            </a:r>
            <a:r>
              <a:rPr lang="zh-CN" altLang="en-US" dirty="0"/>
              <a:t>流的概念、输出流、输入流、输入</a:t>
            </a:r>
            <a:r>
              <a:rPr lang="en-US" altLang="zh-CN" dirty="0"/>
              <a:t>/</a:t>
            </a:r>
            <a:r>
              <a:rPr lang="zh-CN" altLang="en-US" dirty="0"/>
              <a:t>输出流。</a:t>
            </a:r>
          </a:p>
          <a:p>
            <a:pPr eaLnBrk="1" hangingPunct="1">
              <a:lnSpc>
                <a:spcPct val="150000"/>
              </a:lnSpc>
            </a:pPr>
            <a:r>
              <a:rPr lang="zh-CN" altLang="en-US" dirty="0"/>
              <a:t>达到的目标</a:t>
            </a:r>
          </a:p>
          <a:p>
            <a:pPr lvl="1" eaLnBrk="1" hangingPunct="1">
              <a:lnSpc>
                <a:spcPct val="150000"/>
              </a:lnSpc>
            </a:pPr>
            <a:r>
              <a:rPr lang="zh-CN" altLang="en-US" dirty="0"/>
              <a:t>理解</a:t>
            </a:r>
            <a:r>
              <a:rPr lang="en-US" altLang="zh-CN" dirty="0"/>
              <a:t>I/O</a:t>
            </a:r>
            <a:r>
              <a:rPr lang="zh-CN" altLang="en-US" dirty="0"/>
              <a:t>流的概念，学会使用</a:t>
            </a:r>
            <a:r>
              <a:rPr lang="en-US" altLang="zh-CN" dirty="0"/>
              <a:t>I/O</a:t>
            </a:r>
            <a:r>
              <a:rPr lang="zh-CN" altLang="en-US" dirty="0"/>
              <a:t>流类库实现文件输入</a:t>
            </a:r>
            <a:r>
              <a:rPr lang="en-US" altLang="zh-CN" dirty="0"/>
              <a:t>/</a:t>
            </a:r>
            <a:r>
              <a:rPr lang="zh-CN" altLang="en-US" dirty="0"/>
              <a:t>输出及格式控制。</a:t>
            </a:r>
            <a:endParaRPr lang="en-US" altLang="zh-CN" dirty="0"/>
          </a:p>
          <a:p>
            <a:pPr eaLnBrk="1" hangingPunct="1">
              <a:lnSpc>
                <a:spcPct val="150000"/>
              </a:lnSpc>
            </a:pPr>
            <a:r>
              <a:rPr lang="zh-CN" altLang="en-US" dirty="0"/>
              <a:t>作业</a:t>
            </a:r>
            <a:endParaRPr lang="en-US" altLang="zh-CN" dirty="0"/>
          </a:p>
          <a:p>
            <a:pPr lvl="1" eaLnBrk="1" hangingPunct="1">
              <a:lnSpc>
                <a:spcPct val="150000"/>
              </a:lnSpc>
            </a:pPr>
            <a:r>
              <a:rPr lang="en-US" altLang="zh-CN" dirty="0"/>
              <a:t>11.1-2</a:t>
            </a:r>
            <a:endParaRPr lang="zh-CN" altLang="en-US" dirty="0"/>
          </a:p>
        </p:txBody>
      </p:sp>
      <p:sp>
        <p:nvSpPr>
          <p:cNvPr id="75780" name="灯片编号占位符 3">
            <a:extLst>
              <a:ext uri="{FF2B5EF4-FFF2-40B4-BE49-F238E27FC236}">
                <a16:creationId xmlns:a16="http://schemas.microsoft.com/office/drawing/2014/main" id="{F8817509-240A-8104-73EF-60B84322128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1B6C3F4-5B6A-4835-AECD-A1FBF67C328E}"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57</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9F3C73-C554-1128-2031-872C5C6D112D}"/>
              </a:ext>
            </a:extLst>
          </p:cNvPr>
          <p:cNvSpPr>
            <a:spLocks noGrp="1"/>
          </p:cNvSpPr>
          <p:nvPr>
            <p:ph type="title"/>
          </p:nvPr>
        </p:nvSpPr>
        <p:spPr/>
        <p:txBody>
          <a:bodyPr/>
          <a:lstStyle/>
          <a:p>
            <a:endParaRPr lang="zh-CN" altLang="en-US"/>
          </a:p>
        </p:txBody>
      </p:sp>
      <p:pic>
        <p:nvPicPr>
          <p:cNvPr id="6" name="内容占位符 5">
            <a:extLst>
              <a:ext uri="{FF2B5EF4-FFF2-40B4-BE49-F238E27FC236}">
                <a16:creationId xmlns:a16="http://schemas.microsoft.com/office/drawing/2014/main" id="{E24CBB8B-AF11-0D2E-9D34-615C5C5563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1314" y="1785938"/>
            <a:ext cx="6381372" cy="4787900"/>
          </a:xfrm>
        </p:spPr>
      </p:pic>
      <p:sp>
        <p:nvSpPr>
          <p:cNvPr id="4" name="灯片编号占位符 3">
            <a:extLst>
              <a:ext uri="{FF2B5EF4-FFF2-40B4-BE49-F238E27FC236}">
                <a16:creationId xmlns:a16="http://schemas.microsoft.com/office/drawing/2014/main" id="{2402B9C2-6B3E-83ED-2B7C-8FB187E57080}"/>
              </a:ext>
            </a:extLst>
          </p:cNvPr>
          <p:cNvSpPr>
            <a:spLocks noGrp="1"/>
          </p:cNvSpPr>
          <p:nvPr>
            <p:ph type="sldNum" sz="quarter" idx="12"/>
          </p:nvPr>
        </p:nvSpPr>
        <p:spPr/>
        <p:txBody>
          <a:bodyPr/>
          <a:lstStyle/>
          <a:p>
            <a:pPr>
              <a:defRPr/>
            </a:pPr>
            <a:fld id="{5EDBFA30-ABFD-4C5D-8F5E-D9EB83F8A839}" type="slidenum">
              <a:rPr lang="en-US" altLang="zh-CN" smtClean="0"/>
              <a:pPr>
                <a:defRPr/>
              </a:pPr>
              <a:t>58</a:t>
            </a:fld>
            <a:endParaRPr lang="en-US" altLang="zh-CN"/>
          </a:p>
        </p:txBody>
      </p:sp>
    </p:spTree>
    <p:extLst>
      <p:ext uri="{BB962C8B-B14F-4D97-AF65-F5344CB8AC3E}">
        <p14:creationId xmlns:p14="http://schemas.microsoft.com/office/powerpoint/2010/main" val="1624193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03B73BFF-3123-851A-A7B2-5A806D22DB67}"/>
              </a:ext>
            </a:extLst>
          </p:cNvPr>
          <p:cNvSpPr>
            <a:spLocks noGrp="1"/>
          </p:cNvSpPr>
          <p:nvPr>
            <p:ph type="title"/>
          </p:nvPr>
        </p:nvSpPr>
        <p:spPr/>
        <p:txBody>
          <a:bodyPr/>
          <a:lstStyle/>
          <a:p>
            <a:pPr eaLnBrk="1" hangingPunct="1"/>
            <a:r>
              <a:rPr lang="en-US" altLang="zh-CN"/>
              <a:t>11.2.1 </a:t>
            </a:r>
            <a:r>
              <a:rPr lang="zh-CN" altLang="en-US"/>
              <a:t>构造输出流对象</a:t>
            </a:r>
          </a:p>
        </p:txBody>
      </p:sp>
      <p:sp>
        <p:nvSpPr>
          <p:cNvPr id="21507" name="内容占位符 2">
            <a:extLst>
              <a:ext uri="{FF2B5EF4-FFF2-40B4-BE49-F238E27FC236}">
                <a16:creationId xmlns:a16="http://schemas.microsoft.com/office/drawing/2014/main" id="{7278DC45-1894-DE70-A39B-DDF071400185}"/>
              </a:ext>
            </a:extLst>
          </p:cNvPr>
          <p:cNvSpPr>
            <a:spLocks noGrp="1"/>
          </p:cNvSpPr>
          <p:nvPr>
            <p:ph idx="1"/>
          </p:nvPr>
        </p:nvSpPr>
        <p:spPr/>
        <p:txBody>
          <a:bodyPr/>
          <a:lstStyle/>
          <a:p>
            <a:pPr eaLnBrk="1" hangingPunct="1">
              <a:lnSpc>
                <a:spcPct val="150000"/>
              </a:lnSpc>
            </a:pPr>
            <a:r>
              <a:rPr lang="zh-CN" altLang="en-US" b="1"/>
              <a:t>预先定义的输出流对象</a:t>
            </a:r>
            <a:r>
              <a:rPr lang="en-US" altLang="zh-CN"/>
              <a:t>:</a:t>
            </a:r>
          </a:p>
          <a:p>
            <a:pPr lvl="1" eaLnBrk="1" hangingPunct="1">
              <a:lnSpc>
                <a:spcPct val="150000"/>
              </a:lnSpc>
            </a:pPr>
            <a:r>
              <a:rPr lang="en-US" altLang="zh-CN" b="1"/>
              <a:t>cout</a:t>
            </a:r>
            <a:r>
              <a:rPr lang="en-US" altLang="zh-CN"/>
              <a:t> </a:t>
            </a:r>
            <a:r>
              <a:rPr lang="zh-CN" altLang="en-US"/>
              <a:t>标准输出</a:t>
            </a:r>
          </a:p>
          <a:p>
            <a:pPr lvl="1" eaLnBrk="1" hangingPunct="1">
              <a:lnSpc>
                <a:spcPct val="150000"/>
              </a:lnSpc>
            </a:pPr>
            <a:r>
              <a:rPr lang="en-US" altLang="zh-CN" b="1"/>
              <a:t>cerr </a:t>
            </a:r>
            <a:r>
              <a:rPr lang="zh-CN" altLang="en-US"/>
              <a:t>标准错误输出，没有缓冲，发送给它的内容立即被输出。</a:t>
            </a:r>
          </a:p>
          <a:p>
            <a:pPr lvl="1" eaLnBrk="1" hangingPunct="1">
              <a:lnSpc>
                <a:spcPct val="150000"/>
              </a:lnSpc>
            </a:pPr>
            <a:r>
              <a:rPr lang="en-US" altLang="zh-CN" b="1"/>
              <a:t>clog</a:t>
            </a:r>
            <a:r>
              <a:rPr lang="en-US" altLang="zh-CN"/>
              <a:t> </a:t>
            </a:r>
            <a:r>
              <a:rPr lang="zh-CN" altLang="en-US"/>
              <a:t>类似于</a:t>
            </a:r>
            <a:r>
              <a:rPr lang="en-US" altLang="zh-CN"/>
              <a:t>cerr</a:t>
            </a:r>
            <a:r>
              <a:rPr lang="zh-CN" altLang="en-US"/>
              <a:t>，但是有缓冲，缓冲区满时被输出。</a:t>
            </a:r>
          </a:p>
        </p:txBody>
      </p:sp>
      <p:sp>
        <p:nvSpPr>
          <p:cNvPr id="21508" name="灯片编号占位符 3">
            <a:extLst>
              <a:ext uri="{FF2B5EF4-FFF2-40B4-BE49-F238E27FC236}">
                <a16:creationId xmlns:a16="http://schemas.microsoft.com/office/drawing/2014/main" id="{F2AEF393-D2CD-6AF6-FF3B-C0A3E335FA3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8E06298-998E-4B0D-AF3E-5A95C686F989}"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6213252E-8585-84BD-B183-32834E445C91}"/>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11.2</a:t>
            </a:r>
            <a:r>
              <a:rPr kumimoji="0" lang="zh-CN" altLang="en-US" sz="2800" dirty="0">
                <a:solidFill>
                  <a:schemeClr val="bg1"/>
                </a:solidFill>
                <a:latin typeface="+mj-lt"/>
                <a:ea typeface="+mj-ea"/>
                <a:cs typeface="+mj-cs"/>
              </a:rPr>
              <a:t> 输出流</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FE581DAD-5548-28EC-473B-43FE5BD8A5F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3836EE56-8110-4006-8121-3693D9C5E6C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22531" name="Rectangle 2">
            <a:extLst>
              <a:ext uri="{FF2B5EF4-FFF2-40B4-BE49-F238E27FC236}">
                <a16:creationId xmlns:a16="http://schemas.microsoft.com/office/drawing/2014/main" id="{E373F42B-1750-C37E-3177-84C7913AECF9}"/>
              </a:ext>
            </a:extLst>
          </p:cNvPr>
          <p:cNvSpPr>
            <a:spLocks noGrp="1"/>
          </p:cNvSpPr>
          <p:nvPr>
            <p:ph type="title"/>
          </p:nvPr>
        </p:nvSpPr>
        <p:spPr>
          <a:xfrm>
            <a:off x="325438" y="485775"/>
            <a:ext cx="8229600" cy="1066800"/>
          </a:xfrm>
        </p:spPr>
        <p:txBody>
          <a:bodyPr/>
          <a:lstStyle/>
          <a:p>
            <a:pPr eaLnBrk="1" hangingPunct="1"/>
            <a:r>
              <a:rPr lang="zh-CN" altLang="en-US"/>
              <a:t>标准输出换向</a:t>
            </a:r>
          </a:p>
        </p:txBody>
      </p:sp>
      <p:sp>
        <p:nvSpPr>
          <p:cNvPr id="22532" name="Rectangle 3">
            <a:extLst>
              <a:ext uri="{FF2B5EF4-FFF2-40B4-BE49-F238E27FC236}">
                <a16:creationId xmlns:a16="http://schemas.microsoft.com/office/drawing/2014/main" id="{7FB5F831-EE14-5B4A-5E8F-2C0501AD5A10}"/>
              </a:ext>
            </a:extLst>
          </p:cNvPr>
          <p:cNvSpPr>
            <a:spLocks noGrp="1"/>
          </p:cNvSpPr>
          <p:nvPr>
            <p:ph type="body" idx="1"/>
          </p:nvPr>
        </p:nvSpPr>
        <p:spPr>
          <a:xfrm>
            <a:off x="107950" y="1341438"/>
            <a:ext cx="9036050" cy="5516562"/>
          </a:xfrm>
        </p:spPr>
        <p:txBody>
          <a:bodyPr/>
          <a:lstStyle/>
          <a:p>
            <a:pPr eaLnBrk="1" hangingPunct="1">
              <a:buFont typeface="Wingdings" panose="05000000000000000000" pitchFamily="2" charset="2"/>
              <a:buNone/>
            </a:pPr>
            <a:r>
              <a:rPr lang="en-US" altLang="zh-CN" sz="2400"/>
              <a:t>//</a:t>
            </a:r>
            <a:r>
              <a:rPr lang="zh-CN" altLang="en-US" sz="2400"/>
              <a:t>将</a:t>
            </a:r>
            <a:r>
              <a:rPr lang="en-US" altLang="zh-CN" sz="2400"/>
              <a:t>cout</a:t>
            </a:r>
            <a:r>
              <a:rPr lang="zh-CN" altLang="en-US" sz="2400"/>
              <a:t>流输出缓冲区指针重定位为文件输出流指针 </a:t>
            </a:r>
          </a:p>
          <a:p>
            <a:pPr eaLnBrk="1" hangingPunct="1">
              <a:buFont typeface="Wingdings" panose="05000000000000000000" pitchFamily="2" charset="2"/>
              <a:buNone/>
            </a:pPr>
            <a:r>
              <a:rPr lang="zh-CN" altLang="en-US" sz="2400"/>
              <a:t> </a:t>
            </a:r>
            <a:r>
              <a:rPr lang="en-US" altLang="zh-CN" sz="2400"/>
              <a:t>//</a:t>
            </a:r>
            <a:r>
              <a:rPr lang="en-US" altLang="zh-CN" sz="2400">
                <a:solidFill>
                  <a:srgbClr val="C00000"/>
                </a:solidFill>
              </a:rPr>
              <a:t>rdbuf</a:t>
            </a:r>
            <a:r>
              <a:rPr lang="zh-CN" altLang="en-US" sz="2400">
                <a:solidFill>
                  <a:srgbClr val="C00000"/>
                </a:solidFill>
              </a:rPr>
              <a:t>函数</a:t>
            </a:r>
            <a:r>
              <a:rPr lang="zh-CN" altLang="en-US" sz="2400"/>
              <a:t>两种调用方法 </a:t>
            </a:r>
          </a:p>
          <a:p>
            <a:pPr lvl="1" eaLnBrk="1" hangingPunct="1">
              <a:buFont typeface="Georgia" panose="02040502050405020303" pitchFamily="18" charset="0"/>
              <a:buNone/>
            </a:pPr>
            <a:r>
              <a:rPr lang="en-US" altLang="zh-CN" sz="2200"/>
              <a:t>//</a:t>
            </a:r>
            <a:r>
              <a:rPr lang="en-US" altLang="zh-CN" sz="2200">
                <a:solidFill>
                  <a:srgbClr val="7030A0"/>
                </a:solidFill>
              </a:rPr>
              <a:t>1</a:t>
            </a:r>
            <a:r>
              <a:rPr lang="zh-CN" altLang="en-US" sz="2200">
                <a:solidFill>
                  <a:srgbClr val="7030A0"/>
                </a:solidFill>
              </a:rPr>
              <a:t>）无参数</a:t>
            </a:r>
            <a:r>
              <a:rPr lang="zh-CN" altLang="en-US" sz="2200"/>
              <a:t>。返回调用者的流缓冲指针。</a:t>
            </a:r>
          </a:p>
          <a:p>
            <a:pPr lvl="1" eaLnBrk="1" hangingPunct="1">
              <a:buFont typeface="Georgia" panose="02040502050405020303" pitchFamily="18" charset="0"/>
              <a:buNone/>
            </a:pPr>
            <a:r>
              <a:rPr lang="en-US" altLang="zh-CN" sz="2200"/>
              <a:t>//</a:t>
            </a:r>
            <a:r>
              <a:rPr lang="en-US" altLang="zh-CN" sz="2200">
                <a:solidFill>
                  <a:srgbClr val="7030A0"/>
                </a:solidFill>
              </a:rPr>
              <a:t>2</a:t>
            </a:r>
            <a:r>
              <a:rPr lang="zh-CN" altLang="en-US" sz="2200">
                <a:solidFill>
                  <a:srgbClr val="7030A0"/>
                </a:solidFill>
              </a:rPr>
              <a:t>）参数为流缓冲指针</a:t>
            </a:r>
            <a:r>
              <a:rPr lang="zh-CN" altLang="en-US" sz="2200"/>
              <a:t>。它使调用者与参数</a:t>
            </a:r>
            <a:r>
              <a:rPr lang="en-US" altLang="zh-CN" sz="2200"/>
              <a:t>(</a:t>
            </a:r>
            <a:r>
              <a:rPr lang="zh-CN" altLang="en-US" sz="2200"/>
              <a:t>流缓冲指针</a:t>
            </a:r>
            <a:r>
              <a:rPr lang="en-US" altLang="zh-CN" sz="2200"/>
              <a:t>)</a:t>
            </a:r>
            <a:r>
              <a:rPr lang="zh-CN" altLang="en-US" sz="2200"/>
              <a:t>关联，返回自己当前关联的流缓冲区指针。</a:t>
            </a:r>
          </a:p>
          <a:p>
            <a:pPr eaLnBrk="1" hangingPunct="1">
              <a:buFont typeface="Wingdings" panose="05000000000000000000" pitchFamily="2" charset="2"/>
              <a:buNone/>
            </a:pPr>
            <a:endParaRPr lang="zh-CN" altLang="en-US" sz="2400"/>
          </a:p>
          <a:p>
            <a:pPr eaLnBrk="1" hangingPunct="1">
              <a:lnSpc>
                <a:spcPct val="110000"/>
              </a:lnSpc>
              <a:spcBef>
                <a:spcPct val="0"/>
              </a:spcBef>
              <a:buFont typeface="Wingdings" panose="05000000000000000000" pitchFamily="2" charset="2"/>
              <a:buNone/>
            </a:pPr>
            <a:r>
              <a:rPr lang="en-US" altLang="zh-CN" sz="2000"/>
              <a:t>#include &lt;iostream&gt;</a:t>
            </a:r>
          </a:p>
          <a:p>
            <a:pPr eaLnBrk="1" hangingPunct="1">
              <a:lnSpc>
                <a:spcPct val="110000"/>
              </a:lnSpc>
              <a:spcBef>
                <a:spcPct val="0"/>
              </a:spcBef>
              <a:buFont typeface="Wingdings" panose="05000000000000000000" pitchFamily="2" charset="2"/>
              <a:buNone/>
            </a:pPr>
            <a:r>
              <a:rPr lang="en-US" altLang="zh-CN" sz="2000"/>
              <a:t>#include &lt;fstream&gt;</a:t>
            </a:r>
          </a:p>
          <a:p>
            <a:pPr eaLnBrk="1" hangingPunct="1">
              <a:lnSpc>
                <a:spcPct val="110000"/>
              </a:lnSpc>
              <a:spcBef>
                <a:spcPct val="0"/>
              </a:spcBef>
              <a:buFont typeface="Wingdings" panose="05000000000000000000" pitchFamily="2" charset="2"/>
              <a:buNone/>
            </a:pPr>
            <a:r>
              <a:rPr lang="en-US" altLang="zh-CN" sz="2000"/>
              <a:t>using namespace std;</a:t>
            </a:r>
          </a:p>
          <a:p>
            <a:pPr eaLnBrk="1" hangingPunct="1">
              <a:lnSpc>
                <a:spcPct val="110000"/>
              </a:lnSpc>
              <a:spcBef>
                <a:spcPct val="0"/>
              </a:spcBef>
              <a:buFont typeface="Wingdings" panose="05000000000000000000" pitchFamily="2" charset="2"/>
              <a:buNone/>
            </a:pPr>
            <a:r>
              <a:rPr lang="en-US" altLang="zh-CN" sz="2000"/>
              <a:t>int main() {</a:t>
            </a:r>
          </a:p>
          <a:p>
            <a:pPr eaLnBrk="1" hangingPunct="1">
              <a:lnSpc>
                <a:spcPct val="110000"/>
              </a:lnSpc>
              <a:spcBef>
                <a:spcPct val="0"/>
              </a:spcBef>
              <a:buFont typeface="Wingdings" panose="05000000000000000000" pitchFamily="2" charset="2"/>
              <a:buNone/>
            </a:pPr>
            <a:r>
              <a:rPr lang="en-US" altLang="zh-CN" sz="2000"/>
              <a:t>   ofstream </a:t>
            </a:r>
            <a:r>
              <a:rPr lang="en-US" altLang="zh-CN" sz="2000">
                <a:solidFill>
                  <a:srgbClr val="0000FF"/>
                </a:solidFill>
              </a:rPr>
              <a:t>fout</a:t>
            </a:r>
            <a:r>
              <a:rPr lang="en-US" altLang="zh-CN" sz="2000"/>
              <a:t>(“b.out”);     </a:t>
            </a:r>
            <a:r>
              <a:rPr lang="en-US" altLang="zh-CN" sz="2000">
                <a:solidFill>
                  <a:srgbClr val="009999"/>
                </a:solidFill>
              </a:rPr>
              <a:t>//</a:t>
            </a:r>
            <a:r>
              <a:rPr lang="zh-CN" altLang="en-US" sz="2000">
                <a:solidFill>
                  <a:srgbClr val="009999"/>
                </a:solidFill>
              </a:rPr>
              <a:t>建立字符流文件对象</a:t>
            </a:r>
            <a:endParaRPr lang="en-US" altLang="zh-CN" sz="2000">
              <a:solidFill>
                <a:srgbClr val="009999"/>
              </a:solidFill>
            </a:endParaRPr>
          </a:p>
          <a:p>
            <a:pPr eaLnBrk="1" hangingPunct="1">
              <a:lnSpc>
                <a:spcPct val="110000"/>
              </a:lnSpc>
              <a:spcBef>
                <a:spcPct val="0"/>
              </a:spcBef>
              <a:buFont typeface="Wingdings" panose="05000000000000000000" pitchFamily="2" charset="2"/>
              <a:buNone/>
            </a:pPr>
            <a:r>
              <a:rPr lang="en-US" altLang="zh-CN" sz="2000"/>
              <a:t>   streambuf*  pOld  =cout.</a:t>
            </a:r>
            <a:r>
              <a:rPr lang="en-US" altLang="zh-CN" sz="2000">
                <a:solidFill>
                  <a:srgbClr val="C00000"/>
                </a:solidFill>
              </a:rPr>
              <a:t>rdbuf</a:t>
            </a:r>
            <a:r>
              <a:rPr lang="en-US" altLang="zh-CN" sz="2000"/>
              <a:t>(</a:t>
            </a:r>
            <a:r>
              <a:rPr lang="en-US" altLang="zh-CN" sz="2000">
                <a:solidFill>
                  <a:srgbClr val="0000FF"/>
                </a:solidFill>
              </a:rPr>
              <a:t>fout</a:t>
            </a:r>
            <a:r>
              <a:rPr lang="en-US" altLang="zh-CN" sz="2000"/>
              <a:t>.</a:t>
            </a:r>
            <a:r>
              <a:rPr lang="en-US" altLang="zh-CN" sz="2000">
                <a:solidFill>
                  <a:srgbClr val="C00000"/>
                </a:solidFill>
              </a:rPr>
              <a:t>rdbuf</a:t>
            </a:r>
            <a:r>
              <a:rPr lang="en-US" altLang="zh-CN" sz="2000"/>
              <a:t>());  </a:t>
            </a:r>
            <a:r>
              <a:rPr lang="en-US" altLang="zh-CN" sz="2000">
                <a:solidFill>
                  <a:srgbClr val="009999"/>
                </a:solidFill>
              </a:rPr>
              <a:t>//</a:t>
            </a:r>
            <a:r>
              <a:rPr lang="zh-CN" altLang="en-US" sz="2000">
                <a:solidFill>
                  <a:srgbClr val="009999"/>
                </a:solidFill>
              </a:rPr>
              <a:t>读取</a:t>
            </a:r>
            <a:r>
              <a:rPr lang="en-US" altLang="zh-CN" sz="2000">
                <a:solidFill>
                  <a:srgbClr val="009999"/>
                </a:solidFill>
              </a:rPr>
              <a:t>fout</a:t>
            </a:r>
            <a:r>
              <a:rPr lang="zh-CN" altLang="en-US" sz="2000">
                <a:solidFill>
                  <a:srgbClr val="009999"/>
                </a:solidFill>
              </a:rPr>
              <a:t>流输出区指针给</a:t>
            </a:r>
            <a:r>
              <a:rPr lang="en-US" altLang="zh-CN" sz="2000">
                <a:solidFill>
                  <a:srgbClr val="009999"/>
                </a:solidFill>
              </a:rPr>
              <a:t>				// cout</a:t>
            </a:r>
            <a:r>
              <a:rPr lang="zh-CN" altLang="en-US" sz="2000">
                <a:solidFill>
                  <a:srgbClr val="009999"/>
                </a:solidFill>
              </a:rPr>
              <a:t>，并保存</a:t>
            </a:r>
            <a:r>
              <a:rPr lang="en-US" altLang="zh-CN" sz="2000">
                <a:solidFill>
                  <a:srgbClr val="009999"/>
                </a:solidFill>
              </a:rPr>
              <a:t>cout</a:t>
            </a:r>
            <a:r>
              <a:rPr lang="zh-CN" altLang="en-US" sz="2000">
                <a:solidFill>
                  <a:srgbClr val="009999"/>
                </a:solidFill>
              </a:rPr>
              <a:t>原缓冲区地址到</a:t>
            </a:r>
            <a:r>
              <a:rPr lang="en-US" altLang="zh-CN" sz="2000">
                <a:solidFill>
                  <a:srgbClr val="009999"/>
                </a:solidFill>
              </a:rPr>
              <a:t>pOld</a:t>
            </a:r>
            <a:endParaRPr lang="zh-CN" altLang="en-US" sz="2000">
              <a:solidFill>
                <a:srgbClr val="009999"/>
              </a:solidFill>
            </a:endParaRPr>
          </a:p>
          <a:p>
            <a:pPr eaLnBrk="1" hangingPunct="1">
              <a:lnSpc>
                <a:spcPct val="110000"/>
              </a:lnSpc>
              <a:spcBef>
                <a:spcPct val="0"/>
              </a:spcBef>
              <a:buFont typeface="Wingdings" panose="05000000000000000000" pitchFamily="2" charset="2"/>
              <a:buNone/>
            </a:pPr>
            <a:r>
              <a:rPr lang="en-US" altLang="zh-CN" sz="2000"/>
              <a:t>   cout&lt;&lt;123&lt;&lt;";"&lt;&lt;456; </a:t>
            </a:r>
          </a:p>
          <a:p>
            <a:pPr eaLnBrk="1" hangingPunct="1">
              <a:lnSpc>
                <a:spcPct val="110000"/>
              </a:lnSpc>
              <a:spcBef>
                <a:spcPct val="0"/>
              </a:spcBef>
              <a:buFont typeface="Wingdings" panose="05000000000000000000" pitchFamily="2" charset="2"/>
              <a:buNone/>
            </a:pPr>
            <a:r>
              <a:rPr lang="en-US" altLang="zh-CN" sz="2000"/>
              <a:t>   cout.rdbuf(pOld);  </a:t>
            </a:r>
            <a:r>
              <a:rPr lang="en-US" altLang="zh-CN" sz="2000">
                <a:solidFill>
                  <a:srgbClr val="009999"/>
                </a:solidFill>
              </a:rPr>
              <a:t> //</a:t>
            </a:r>
            <a:r>
              <a:rPr lang="zh-CN" altLang="en-US" sz="2000">
                <a:solidFill>
                  <a:srgbClr val="009999"/>
                </a:solidFill>
              </a:rPr>
              <a:t>恢复</a:t>
            </a:r>
            <a:r>
              <a:rPr lang="en-US" altLang="zh-CN" sz="2000">
                <a:solidFill>
                  <a:srgbClr val="009999"/>
                </a:solidFill>
              </a:rPr>
              <a:t>cout</a:t>
            </a:r>
            <a:r>
              <a:rPr lang="zh-CN" altLang="en-US" sz="2000">
                <a:solidFill>
                  <a:srgbClr val="009999"/>
                </a:solidFill>
              </a:rPr>
              <a:t>流缓冲区地址</a:t>
            </a:r>
            <a:endParaRPr lang="en-US" altLang="zh-CN" sz="2000">
              <a:solidFill>
                <a:srgbClr val="009999"/>
              </a:solidFill>
            </a:endParaRPr>
          </a:p>
          <a:p>
            <a:pPr eaLnBrk="1" hangingPunct="1">
              <a:lnSpc>
                <a:spcPct val="110000"/>
              </a:lnSpc>
              <a:spcBef>
                <a:spcPct val="0"/>
              </a:spcBef>
              <a:buFont typeface="Wingdings" panose="05000000000000000000" pitchFamily="2" charset="2"/>
              <a:buNone/>
            </a:pPr>
            <a:r>
              <a:rPr lang="en-US" altLang="zh-CN" sz="2000"/>
              <a:t>} </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8251313C-288A-812F-4F79-D10A4F9062A0}"/>
              </a:ext>
            </a:extLst>
          </p:cNvPr>
          <p:cNvSpPr>
            <a:spLocks noGrp="1"/>
          </p:cNvSpPr>
          <p:nvPr>
            <p:ph type="title"/>
          </p:nvPr>
        </p:nvSpPr>
        <p:spPr/>
        <p:txBody>
          <a:bodyPr/>
          <a:lstStyle/>
          <a:p>
            <a:pPr eaLnBrk="1" hangingPunct="1"/>
            <a:r>
              <a:rPr lang="en-US" altLang="zh-CN"/>
              <a:t>11.2.1 </a:t>
            </a:r>
            <a:r>
              <a:rPr lang="zh-CN" altLang="en-US"/>
              <a:t>构造</a:t>
            </a:r>
            <a:r>
              <a:rPr lang="zh-CN" altLang="en-US" u="sng"/>
              <a:t>输出流对象</a:t>
            </a:r>
            <a:r>
              <a:rPr lang="zh-CN" altLang="en-US"/>
              <a:t>（续）</a:t>
            </a:r>
          </a:p>
        </p:txBody>
      </p:sp>
      <p:sp>
        <p:nvSpPr>
          <p:cNvPr id="23555" name="内容占位符 2">
            <a:extLst>
              <a:ext uri="{FF2B5EF4-FFF2-40B4-BE49-F238E27FC236}">
                <a16:creationId xmlns:a16="http://schemas.microsoft.com/office/drawing/2014/main" id="{1965376F-30EB-0CA8-F9F1-6F287682DCF5}"/>
              </a:ext>
            </a:extLst>
          </p:cNvPr>
          <p:cNvSpPr>
            <a:spLocks noGrp="1"/>
          </p:cNvSpPr>
          <p:nvPr>
            <p:ph idx="1"/>
          </p:nvPr>
        </p:nvSpPr>
        <p:spPr>
          <a:xfrm>
            <a:off x="457200" y="1643063"/>
            <a:ext cx="8686800" cy="4787900"/>
          </a:xfrm>
        </p:spPr>
        <p:txBody>
          <a:bodyPr/>
          <a:lstStyle/>
          <a:p>
            <a:pPr marL="109537" indent="0" eaLnBrk="1" hangingPunct="1">
              <a:buFont typeface="Georgia" panose="02040502050405020303" pitchFamily="18" charset="0"/>
              <a:buNone/>
              <a:defRPr/>
            </a:pPr>
            <a:r>
              <a:rPr lang="en-US" altLang="zh-CN" dirty="0" err="1">
                <a:solidFill>
                  <a:srgbClr val="C00000"/>
                </a:solidFill>
                <a:latin typeface="Consolas" panose="020B0609020204030204" pitchFamily="49" charset="0"/>
              </a:rPr>
              <a:t>ofstream</a:t>
            </a:r>
            <a:r>
              <a:rPr lang="zh-CN" altLang="en-US" dirty="0">
                <a:solidFill>
                  <a:srgbClr val="C00000"/>
                </a:solidFill>
                <a:latin typeface="Consolas" panose="020B0609020204030204" pitchFamily="49" charset="0"/>
              </a:rPr>
              <a:t>类支持磁盘文件输出</a:t>
            </a:r>
          </a:p>
          <a:p>
            <a:pPr eaLnBrk="1" hangingPunct="1">
              <a:lnSpc>
                <a:spcPct val="110000"/>
              </a:lnSpc>
              <a:defRPr/>
            </a:pPr>
            <a:r>
              <a:rPr lang="zh-CN" altLang="en-US" sz="2400" dirty="0">
                <a:latin typeface="Consolas" panose="020B0609020204030204" pitchFamily="49" charset="0"/>
              </a:rPr>
              <a:t>如果</a:t>
            </a:r>
            <a:r>
              <a:rPr lang="zh-CN" altLang="en-US" sz="2400" b="1" dirty="0">
                <a:latin typeface="Consolas" panose="020B0609020204030204" pitchFamily="49" charset="0"/>
              </a:rPr>
              <a:t>在</a:t>
            </a:r>
            <a:r>
              <a:rPr lang="zh-CN" altLang="en-US" sz="2400" b="1" u="sng" dirty="0">
                <a:latin typeface="Consolas" panose="020B0609020204030204" pitchFamily="49" charset="0"/>
              </a:rPr>
              <a:t>构造函数中指定一个文件名</a:t>
            </a:r>
            <a:r>
              <a:rPr lang="zh-CN" altLang="en-US" sz="2400" dirty="0">
                <a:latin typeface="Consolas" panose="020B0609020204030204" pitchFamily="49" charset="0"/>
              </a:rPr>
              <a:t>，当构造这个文件时该文件是自动打开的</a:t>
            </a:r>
          </a:p>
          <a:p>
            <a:pPr lvl="1" eaLnBrk="1" hangingPunct="1">
              <a:lnSpc>
                <a:spcPct val="110000"/>
              </a:lnSpc>
              <a:defRPr/>
            </a:pPr>
            <a:r>
              <a:rPr lang="en-US" altLang="zh-CN" sz="2200" b="1" dirty="0" err="1">
                <a:latin typeface="Consolas" panose="020B0609020204030204" pitchFamily="49" charset="0"/>
              </a:rPr>
              <a:t>ofstream</a:t>
            </a:r>
            <a:r>
              <a:rPr lang="en-US" altLang="zh-CN" sz="2200" b="1" dirty="0">
                <a:latin typeface="Consolas" panose="020B0609020204030204" pitchFamily="49" charset="0"/>
              </a:rPr>
              <a:t> </a:t>
            </a:r>
            <a:r>
              <a:rPr lang="en-US" altLang="zh-CN" sz="2200" b="1" dirty="0" err="1">
                <a:latin typeface="Consolas" panose="020B0609020204030204" pitchFamily="49" charset="0"/>
              </a:rPr>
              <a:t>myFile</a:t>
            </a:r>
            <a:r>
              <a:rPr lang="en-US" altLang="zh-CN" sz="2200" b="1" dirty="0">
                <a:latin typeface="Consolas" panose="020B0609020204030204" pitchFamily="49" charset="0"/>
              </a:rPr>
              <a:t>("filename");</a:t>
            </a:r>
          </a:p>
          <a:p>
            <a:pPr eaLnBrk="1" hangingPunct="1">
              <a:lnSpc>
                <a:spcPct val="110000"/>
              </a:lnSpc>
              <a:spcBef>
                <a:spcPts val="600"/>
              </a:spcBef>
              <a:defRPr/>
            </a:pPr>
            <a:r>
              <a:rPr lang="zh-CN" altLang="en-US" sz="2400" dirty="0">
                <a:latin typeface="Consolas" panose="020B0609020204030204" pitchFamily="49" charset="0"/>
              </a:rPr>
              <a:t>可以</a:t>
            </a:r>
            <a:r>
              <a:rPr lang="zh-CN" altLang="en-US" sz="2400" b="1" u="sng" dirty="0">
                <a:latin typeface="Consolas" panose="020B0609020204030204" pitchFamily="49" charset="0"/>
              </a:rPr>
              <a:t>在调用默认构造函数之后，</a:t>
            </a:r>
            <a:r>
              <a:rPr lang="zh-CN" altLang="en-US" sz="2400" u="sng" dirty="0">
                <a:latin typeface="Consolas" panose="020B0609020204030204" pitchFamily="49" charset="0"/>
              </a:rPr>
              <a:t>使用</a:t>
            </a:r>
            <a:r>
              <a:rPr lang="en-US" altLang="zh-CN" sz="2400" u="sng" dirty="0">
                <a:latin typeface="Consolas" panose="020B0609020204030204" pitchFamily="49" charset="0"/>
              </a:rPr>
              <a:t>open</a:t>
            </a:r>
            <a:r>
              <a:rPr lang="zh-CN" altLang="en-US" sz="2400" u="sng" dirty="0">
                <a:latin typeface="Consolas" panose="020B0609020204030204" pitchFamily="49" charset="0"/>
              </a:rPr>
              <a:t>成员函数打开文件</a:t>
            </a:r>
            <a:endParaRPr lang="en-US" altLang="zh-CN" sz="2400" u="sng" dirty="0">
              <a:latin typeface="Consolas" panose="020B0609020204030204" pitchFamily="49" charset="0"/>
            </a:endParaRPr>
          </a:p>
          <a:p>
            <a:pPr lvl="1" eaLnBrk="1" hangingPunct="1">
              <a:lnSpc>
                <a:spcPct val="110000"/>
              </a:lnSpc>
              <a:buFont typeface="Georgia" panose="02040502050405020303" pitchFamily="18" charset="0"/>
              <a:buNone/>
              <a:defRPr/>
            </a:pPr>
            <a:r>
              <a:rPr lang="en-US" altLang="zh-CN" sz="2200" b="1" dirty="0" err="1">
                <a:latin typeface="Consolas" panose="020B0609020204030204" pitchFamily="49" charset="0"/>
              </a:rPr>
              <a:t>ofstream</a:t>
            </a:r>
            <a:r>
              <a:rPr lang="en-US" altLang="zh-CN" sz="2200" b="1" dirty="0">
                <a:latin typeface="Consolas" panose="020B0609020204030204" pitchFamily="49" charset="0"/>
              </a:rPr>
              <a:t> </a:t>
            </a:r>
            <a:r>
              <a:rPr lang="en-US" altLang="zh-CN" sz="2200" b="1" dirty="0" err="1">
                <a:latin typeface="Consolas" panose="020B0609020204030204" pitchFamily="49" charset="0"/>
              </a:rPr>
              <a:t>myFile</a:t>
            </a:r>
            <a:r>
              <a:rPr lang="en-US" altLang="zh-CN" sz="2200" b="1" dirty="0">
                <a:latin typeface="Consolas" panose="020B0609020204030204" pitchFamily="49" charset="0"/>
              </a:rPr>
              <a:t>; //</a:t>
            </a:r>
            <a:r>
              <a:rPr lang="zh-CN" altLang="en-US" sz="2200" b="1" dirty="0">
                <a:latin typeface="Consolas" panose="020B0609020204030204" pitchFamily="49" charset="0"/>
              </a:rPr>
              <a:t>声明一个静态文件输出流对象</a:t>
            </a:r>
          </a:p>
          <a:p>
            <a:pPr lvl="1" eaLnBrk="1" hangingPunct="1">
              <a:lnSpc>
                <a:spcPct val="110000"/>
              </a:lnSpc>
              <a:buFont typeface="Georgia" panose="02040502050405020303" pitchFamily="18" charset="0"/>
              <a:buNone/>
              <a:defRPr/>
            </a:pPr>
            <a:r>
              <a:rPr lang="en-US" altLang="zh-CN" sz="2200" b="1" dirty="0" err="1">
                <a:latin typeface="Consolas" panose="020B0609020204030204" pitchFamily="49" charset="0"/>
              </a:rPr>
              <a:t>myFile.open</a:t>
            </a:r>
            <a:r>
              <a:rPr lang="en-US" altLang="zh-CN" sz="2200" b="1" dirty="0">
                <a:latin typeface="Consolas" panose="020B0609020204030204" pitchFamily="49" charset="0"/>
              </a:rPr>
              <a:t>("filename");    </a:t>
            </a:r>
            <a:br>
              <a:rPr lang="en-US" altLang="zh-CN" sz="2200" b="1" dirty="0">
                <a:latin typeface="Consolas" panose="020B0609020204030204" pitchFamily="49" charset="0"/>
              </a:rPr>
            </a:br>
            <a:r>
              <a:rPr lang="en-US" altLang="zh-CN" sz="2200" b="1" dirty="0">
                <a:latin typeface="Consolas" panose="020B0609020204030204" pitchFamily="49" charset="0"/>
              </a:rPr>
              <a:t>//</a:t>
            </a:r>
            <a:r>
              <a:rPr lang="zh-CN" altLang="en-US" sz="2200" b="1" dirty="0">
                <a:latin typeface="Consolas" panose="020B0609020204030204" pitchFamily="49" charset="0"/>
              </a:rPr>
              <a:t>打开文件，使流对象与文件建立联系</a:t>
            </a:r>
            <a:endParaRPr lang="en-US" altLang="zh-CN" sz="2200" b="1" dirty="0">
              <a:latin typeface="Consolas" panose="020B0609020204030204" pitchFamily="49" charset="0"/>
            </a:endParaRPr>
          </a:p>
          <a:p>
            <a:pPr eaLnBrk="1" hangingPunct="1">
              <a:lnSpc>
                <a:spcPct val="110000"/>
              </a:lnSpc>
              <a:spcBef>
                <a:spcPts val="600"/>
              </a:spcBef>
              <a:defRPr/>
            </a:pPr>
            <a:r>
              <a:rPr lang="zh-CN" altLang="en-US" sz="2400" dirty="0">
                <a:latin typeface="Consolas" panose="020B0609020204030204" pitchFamily="49" charset="0"/>
              </a:rPr>
              <a:t>在</a:t>
            </a:r>
            <a:r>
              <a:rPr lang="zh-CN" altLang="en-US" sz="2400" u="sng" dirty="0">
                <a:latin typeface="Consolas" panose="020B0609020204030204" pitchFamily="49" charset="0"/>
              </a:rPr>
              <a:t>构造对象或用</a:t>
            </a:r>
            <a:r>
              <a:rPr lang="en-US" altLang="zh-CN" sz="2400" u="sng" dirty="0">
                <a:latin typeface="Consolas" panose="020B0609020204030204" pitchFamily="49" charset="0"/>
              </a:rPr>
              <a:t>open</a:t>
            </a:r>
            <a:r>
              <a:rPr lang="zh-CN" altLang="en-US" sz="2400" u="sng" dirty="0">
                <a:latin typeface="Consolas" panose="020B0609020204030204" pitchFamily="49" charset="0"/>
              </a:rPr>
              <a:t>打开文件时可以指定模式</a:t>
            </a:r>
            <a:endParaRPr lang="en-US" altLang="zh-CN" sz="2400" u="sng" dirty="0">
              <a:latin typeface="Consolas" panose="020B0609020204030204" pitchFamily="49" charset="0"/>
            </a:endParaRPr>
          </a:p>
          <a:p>
            <a:pPr lvl="1" eaLnBrk="1" hangingPunct="1">
              <a:lnSpc>
                <a:spcPct val="110000"/>
              </a:lnSpc>
              <a:defRPr/>
            </a:pPr>
            <a:r>
              <a:rPr lang="en-US" altLang="zh-CN" sz="2200" b="1" dirty="0" err="1">
                <a:latin typeface="Consolas" panose="020B0609020204030204" pitchFamily="49" charset="0"/>
              </a:rPr>
              <a:t>ofstream</a:t>
            </a:r>
            <a:r>
              <a:rPr lang="en-US" altLang="zh-CN" sz="2200" b="1" dirty="0">
                <a:latin typeface="Consolas" panose="020B0609020204030204" pitchFamily="49" charset="0"/>
              </a:rPr>
              <a:t> </a:t>
            </a:r>
            <a:r>
              <a:rPr lang="en-US" altLang="zh-CN" sz="2200" b="1" dirty="0" err="1">
                <a:latin typeface="Consolas" panose="020B0609020204030204" pitchFamily="49" charset="0"/>
              </a:rPr>
              <a:t>myFile</a:t>
            </a:r>
            <a:r>
              <a:rPr lang="en-US" altLang="zh-CN" sz="2200" b="1" dirty="0">
                <a:latin typeface="Consolas" panose="020B0609020204030204" pitchFamily="49" charset="0"/>
              </a:rPr>
              <a:t>("filename", </a:t>
            </a:r>
            <a:r>
              <a:rPr lang="en-US" altLang="zh-CN" sz="2200" b="1" dirty="0" err="1">
                <a:latin typeface="Consolas" panose="020B0609020204030204" pitchFamily="49" charset="0"/>
              </a:rPr>
              <a:t>ios_base</a:t>
            </a:r>
            <a:r>
              <a:rPr lang="en-US" altLang="zh-CN" sz="2200" b="1" dirty="0">
                <a:latin typeface="Consolas" panose="020B0609020204030204" pitchFamily="49" charset="0"/>
              </a:rPr>
              <a:t>::out | </a:t>
            </a:r>
            <a:r>
              <a:rPr lang="en-US" altLang="zh-CN" sz="2200" b="1" dirty="0" err="1">
                <a:latin typeface="Consolas" panose="020B0609020204030204" pitchFamily="49" charset="0"/>
              </a:rPr>
              <a:t>ios_base</a:t>
            </a:r>
            <a:r>
              <a:rPr lang="en-US" altLang="zh-CN" sz="2200" b="1" dirty="0">
                <a:latin typeface="Consolas" panose="020B0609020204030204" pitchFamily="49" charset="0"/>
              </a:rPr>
              <a:t>::binary);</a:t>
            </a:r>
          </a:p>
        </p:txBody>
      </p:sp>
      <p:sp>
        <p:nvSpPr>
          <p:cNvPr id="23556" name="灯片编号占位符 3">
            <a:extLst>
              <a:ext uri="{FF2B5EF4-FFF2-40B4-BE49-F238E27FC236}">
                <a16:creationId xmlns:a16="http://schemas.microsoft.com/office/drawing/2014/main" id="{CC375626-947F-D2B1-7704-5E6586D5FE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8E680950-F28D-4FEB-883F-A7936B77564E}"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5E649494-C9FC-873F-14D5-8735798033DD}"/>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11.2</a:t>
            </a:r>
            <a:r>
              <a:rPr kumimoji="0" lang="zh-CN" altLang="en-US" sz="2800" dirty="0">
                <a:solidFill>
                  <a:schemeClr val="bg1"/>
                </a:solidFill>
                <a:latin typeface="+mj-lt"/>
                <a:ea typeface="+mj-ea"/>
                <a:cs typeface="+mj-cs"/>
              </a:rPr>
              <a:t> 输出流</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A88A60EB-0D32-B94C-8A4C-F760AB3B6DD3}"/>
              </a:ext>
            </a:extLst>
          </p:cNvPr>
          <p:cNvSpPr>
            <a:spLocks noGrp="1"/>
          </p:cNvSpPr>
          <p:nvPr>
            <p:ph type="title"/>
          </p:nvPr>
        </p:nvSpPr>
        <p:spPr/>
        <p:txBody>
          <a:bodyPr/>
          <a:lstStyle/>
          <a:p>
            <a:pPr eaLnBrk="1" hangingPunct="1"/>
            <a:r>
              <a:rPr lang="en-US" altLang="zh-CN" sz="3000"/>
              <a:t>11.2.2</a:t>
            </a:r>
            <a:r>
              <a:rPr lang="zh-CN" altLang="en-US" sz="3000"/>
              <a:t>使用</a:t>
            </a:r>
            <a:r>
              <a:rPr lang="zh-CN" altLang="en-US" sz="3000">
                <a:solidFill>
                  <a:srgbClr val="C00000"/>
                </a:solidFill>
              </a:rPr>
              <a:t>插入运算符</a:t>
            </a:r>
            <a:r>
              <a:rPr lang="zh-CN" altLang="en-US" sz="3000"/>
              <a:t>和</a:t>
            </a:r>
            <a:r>
              <a:rPr lang="zh-CN" altLang="en-US" sz="3000">
                <a:solidFill>
                  <a:srgbClr val="C00000"/>
                </a:solidFill>
              </a:rPr>
              <a:t>操纵符</a:t>
            </a:r>
            <a:r>
              <a:rPr lang="zh-CN" altLang="en-US" sz="3000"/>
              <a:t>（</a:t>
            </a:r>
            <a:r>
              <a:rPr lang="en-US" altLang="zh-CN" sz="3000"/>
              <a:t>manipulator</a:t>
            </a:r>
            <a:r>
              <a:rPr lang="zh-CN" altLang="en-US" sz="3000"/>
              <a:t>）</a:t>
            </a:r>
          </a:p>
        </p:txBody>
      </p:sp>
      <p:sp>
        <p:nvSpPr>
          <p:cNvPr id="24579" name="内容占位符 2">
            <a:extLst>
              <a:ext uri="{FF2B5EF4-FFF2-40B4-BE49-F238E27FC236}">
                <a16:creationId xmlns:a16="http://schemas.microsoft.com/office/drawing/2014/main" id="{23668F8C-8B4E-AE86-61BE-855DF4B5E8C4}"/>
              </a:ext>
            </a:extLst>
          </p:cNvPr>
          <p:cNvSpPr>
            <a:spLocks noGrp="1"/>
          </p:cNvSpPr>
          <p:nvPr>
            <p:ph idx="1"/>
          </p:nvPr>
        </p:nvSpPr>
        <p:spPr/>
        <p:txBody>
          <a:bodyPr/>
          <a:lstStyle/>
          <a:p>
            <a:pPr eaLnBrk="1" hangingPunct="1"/>
            <a:r>
              <a:rPr lang="zh-CN" altLang="en-US" sz="2400">
                <a:solidFill>
                  <a:srgbClr val="C00000"/>
                </a:solidFill>
                <a:latin typeface="Consolas" panose="020B0609020204030204" pitchFamily="49" charset="0"/>
              </a:rPr>
              <a:t>插入</a:t>
            </a:r>
            <a:r>
              <a:rPr lang="en-US" altLang="zh-CN" sz="2400">
                <a:solidFill>
                  <a:srgbClr val="C00000"/>
                </a:solidFill>
                <a:latin typeface="Consolas" panose="020B0609020204030204" pitchFamily="49" charset="0"/>
              </a:rPr>
              <a:t>(&lt;&lt;)</a:t>
            </a:r>
            <a:r>
              <a:rPr lang="zh-CN" altLang="en-US" sz="2400">
                <a:solidFill>
                  <a:srgbClr val="C00000"/>
                </a:solidFill>
                <a:latin typeface="Consolas" panose="020B0609020204030204" pitchFamily="49" charset="0"/>
              </a:rPr>
              <a:t>运算符</a:t>
            </a:r>
            <a:r>
              <a:rPr lang="zh-CN" altLang="en-US" sz="2400">
                <a:latin typeface="Consolas" panose="020B0609020204030204" pitchFamily="49" charset="0"/>
              </a:rPr>
              <a:t>是所有</a:t>
            </a:r>
            <a:r>
              <a:rPr lang="zh-CN" altLang="en-US" sz="2400">
                <a:solidFill>
                  <a:srgbClr val="C00000"/>
                </a:solidFill>
                <a:latin typeface="Consolas" panose="020B0609020204030204" pitchFamily="49" charset="0"/>
              </a:rPr>
              <a:t>标准</a:t>
            </a:r>
            <a:r>
              <a:rPr lang="en-US" altLang="zh-CN" sz="2400">
                <a:latin typeface="Consolas" panose="020B0609020204030204" pitchFamily="49" charset="0"/>
              </a:rPr>
              <a:t>C++</a:t>
            </a:r>
            <a:r>
              <a:rPr lang="zh-CN" altLang="en-US" sz="2400">
                <a:latin typeface="Consolas" panose="020B0609020204030204" pitchFamily="49" charset="0"/>
              </a:rPr>
              <a:t>数据类型预先设计的，用于</a:t>
            </a:r>
            <a:r>
              <a:rPr lang="zh-CN" altLang="en-US" sz="2400" u="sng">
                <a:latin typeface="Consolas" panose="020B0609020204030204" pitchFamily="49" charset="0"/>
              </a:rPr>
              <a:t>传送字节到一个输出流对象</a:t>
            </a:r>
            <a:r>
              <a:rPr lang="zh-CN" altLang="en-US" sz="2400">
                <a:latin typeface="Consolas" panose="020B0609020204030204" pitchFamily="49" charset="0"/>
              </a:rPr>
              <a:t>。</a:t>
            </a:r>
            <a:endParaRPr lang="en-US" altLang="zh-CN" sz="2400">
              <a:latin typeface="Consolas" panose="020B0609020204030204" pitchFamily="49" charset="0"/>
            </a:endParaRPr>
          </a:p>
          <a:p>
            <a:pPr eaLnBrk="1" hangingPunct="1"/>
            <a:r>
              <a:rPr lang="zh-CN" altLang="en-US" sz="2400" b="1">
                <a:latin typeface="Consolas" panose="020B0609020204030204" pitchFamily="49" charset="0"/>
              </a:rPr>
              <a:t>插入运算符与操纵符一起工作，可以控制输出格式</a:t>
            </a:r>
            <a:r>
              <a:rPr lang="zh-CN" altLang="en-US" sz="2400">
                <a:latin typeface="Consolas" panose="020B0609020204030204" pitchFamily="49" charset="0"/>
              </a:rPr>
              <a:t>。很多操纵符都定义在</a:t>
            </a:r>
            <a:r>
              <a:rPr lang="en-US" altLang="zh-CN" sz="2400">
                <a:solidFill>
                  <a:srgbClr val="C00000"/>
                </a:solidFill>
                <a:latin typeface="Consolas" panose="020B0609020204030204" pitchFamily="49" charset="0"/>
              </a:rPr>
              <a:t>ios_base</a:t>
            </a:r>
            <a:r>
              <a:rPr lang="zh-CN" altLang="en-US" sz="2400">
                <a:solidFill>
                  <a:srgbClr val="C00000"/>
                </a:solidFill>
                <a:latin typeface="Consolas" panose="020B0609020204030204" pitchFamily="49" charset="0"/>
              </a:rPr>
              <a:t>类</a:t>
            </a:r>
            <a:r>
              <a:rPr lang="zh-CN" altLang="en-US" sz="2400">
                <a:latin typeface="Consolas" panose="020B0609020204030204" pitchFamily="49" charset="0"/>
              </a:rPr>
              <a:t>中（如</a:t>
            </a:r>
            <a:r>
              <a:rPr lang="en-US" altLang="zh-CN" sz="2400">
                <a:latin typeface="Consolas" panose="020B0609020204030204" pitchFamily="49" charset="0"/>
              </a:rPr>
              <a:t>hex()</a:t>
            </a:r>
            <a:r>
              <a:rPr lang="zh-CN" altLang="en-US" sz="2400">
                <a:latin typeface="Consolas" panose="020B0609020204030204" pitchFamily="49" charset="0"/>
              </a:rPr>
              <a:t>），和</a:t>
            </a:r>
            <a:r>
              <a:rPr lang="en-US" altLang="zh-CN" sz="2400">
                <a:solidFill>
                  <a:srgbClr val="C00000"/>
                </a:solidFill>
                <a:latin typeface="Consolas" panose="020B0609020204030204" pitchFamily="49" charset="0"/>
              </a:rPr>
              <a:t>&lt;iomanip&gt;</a:t>
            </a:r>
            <a:r>
              <a:rPr lang="zh-CN" altLang="en-US" sz="2400">
                <a:latin typeface="Consolas" panose="020B0609020204030204" pitchFamily="49" charset="0"/>
              </a:rPr>
              <a:t>头文件中（如</a:t>
            </a:r>
            <a:r>
              <a:rPr lang="en-US" altLang="zh-CN" sz="2400">
                <a:latin typeface="Consolas" panose="020B0609020204030204" pitchFamily="49" charset="0"/>
              </a:rPr>
              <a:t>setprecision()</a:t>
            </a:r>
            <a:r>
              <a:rPr lang="zh-CN" altLang="en-US" sz="2400">
                <a:latin typeface="Consolas" panose="020B0609020204030204" pitchFamily="49" charset="0"/>
              </a:rPr>
              <a:t>）。</a:t>
            </a:r>
            <a:endParaRPr lang="en-US" altLang="zh-CN" sz="2400">
              <a:latin typeface="Consolas" panose="020B0609020204030204" pitchFamily="49" charset="0"/>
            </a:endParaRPr>
          </a:p>
          <a:p>
            <a:pPr eaLnBrk="1" hangingPunct="1"/>
            <a:r>
              <a:rPr lang="en-US" altLang="zh-CN" sz="2400" b="1">
                <a:latin typeface="Consolas" panose="020B0609020204030204" pitchFamily="49" charset="0"/>
              </a:rPr>
              <a:t>setw</a:t>
            </a:r>
            <a:r>
              <a:rPr lang="zh-CN" altLang="en-US" sz="2400" b="1">
                <a:latin typeface="Consolas" panose="020B0609020204030204" pitchFamily="49" charset="0"/>
              </a:rPr>
              <a:t>和</a:t>
            </a:r>
            <a:r>
              <a:rPr lang="en-US" altLang="zh-CN" sz="2400" b="1">
                <a:latin typeface="Consolas" panose="020B0609020204030204" pitchFamily="49" charset="0"/>
              </a:rPr>
              <a:t>width</a:t>
            </a:r>
            <a:r>
              <a:rPr lang="zh-CN" altLang="en-US" sz="2400" b="1">
                <a:latin typeface="Consolas" panose="020B0609020204030204" pitchFamily="49" charset="0"/>
              </a:rPr>
              <a:t>仅影响紧随其后的域，但其它流格式操纵符保持有效直到发生改变</a:t>
            </a:r>
            <a:r>
              <a:rPr lang="zh-CN" altLang="en-US" sz="2400">
                <a:latin typeface="Consolas" panose="020B0609020204030204" pitchFamily="49" charset="0"/>
              </a:rPr>
              <a:t>。</a:t>
            </a:r>
          </a:p>
          <a:p>
            <a:pPr eaLnBrk="1" hangingPunct="1">
              <a:spcBef>
                <a:spcPct val="10000"/>
              </a:spcBef>
            </a:pPr>
            <a:r>
              <a:rPr lang="zh-CN" altLang="en-US" sz="2400">
                <a:latin typeface="Consolas" panose="020B0609020204030204" pitchFamily="49" charset="0"/>
              </a:rPr>
              <a:t>控制输出宽度</a:t>
            </a:r>
          </a:p>
          <a:p>
            <a:pPr lvl="1" eaLnBrk="1" hangingPunct="1">
              <a:spcBef>
                <a:spcPct val="10000"/>
              </a:spcBef>
            </a:pPr>
            <a:r>
              <a:rPr lang="zh-CN" altLang="en-US" sz="2000" b="1">
                <a:latin typeface="Consolas" panose="020B0609020204030204" pitchFamily="49" charset="0"/>
              </a:rPr>
              <a:t>为了调整输出，可以通过在流中放入</a:t>
            </a:r>
            <a:r>
              <a:rPr lang="en-US" altLang="zh-CN" sz="2000" b="1" u="sng">
                <a:latin typeface="Consolas" panose="020B0609020204030204" pitchFamily="49" charset="0"/>
              </a:rPr>
              <a:t>setw</a:t>
            </a:r>
            <a:r>
              <a:rPr lang="zh-CN" altLang="en-US" sz="2000" b="1" u="sng">
                <a:latin typeface="Consolas" panose="020B0609020204030204" pitchFamily="49" charset="0"/>
              </a:rPr>
              <a:t>操纵符</a:t>
            </a:r>
            <a:r>
              <a:rPr lang="zh-CN" altLang="en-US" sz="2000" b="1">
                <a:latin typeface="Consolas" panose="020B0609020204030204" pitchFamily="49" charset="0"/>
              </a:rPr>
              <a:t>或调用</a:t>
            </a:r>
            <a:r>
              <a:rPr lang="en-US" altLang="zh-CN" sz="2000" b="1" u="sng">
                <a:latin typeface="Consolas" panose="020B0609020204030204" pitchFamily="49" charset="0"/>
              </a:rPr>
              <a:t>width</a:t>
            </a:r>
            <a:r>
              <a:rPr lang="zh-CN" altLang="en-US" sz="2000" b="1" u="sng">
                <a:latin typeface="Consolas" panose="020B0609020204030204" pitchFamily="49" charset="0"/>
              </a:rPr>
              <a:t>成员函数</a:t>
            </a:r>
            <a:r>
              <a:rPr lang="zh-CN" altLang="en-US" sz="2000" b="1">
                <a:latin typeface="Consolas" panose="020B0609020204030204" pitchFamily="49" charset="0"/>
              </a:rPr>
              <a:t>为每个项指定输出宽度。</a:t>
            </a:r>
            <a:endParaRPr lang="en-US" altLang="zh-CN" sz="2000" b="1">
              <a:latin typeface="Consolas" panose="020B0609020204030204" pitchFamily="49" charset="0"/>
            </a:endParaRPr>
          </a:p>
          <a:p>
            <a:pPr eaLnBrk="1" hangingPunct="1">
              <a:spcBef>
                <a:spcPct val="10000"/>
              </a:spcBef>
            </a:pPr>
            <a:r>
              <a:rPr lang="en-US" altLang="zh-CN" sz="2400" b="1"/>
              <a:t>dec</a:t>
            </a:r>
            <a:r>
              <a:rPr lang="zh-CN" altLang="en-US" sz="2400" b="1"/>
              <a:t>、</a:t>
            </a:r>
            <a:r>
              <a:rPr lang="en-US" altLang="zh-CN" sz="2400" b="1"/>
              <a:t>oct</a:t>
            </a:r>
            <a:r>
              <a:rPr lang="zh-CN" altLang="en-US" sz="2400" b="1"/>
              <a:t>和</a:t>
            </a:r>
            <a:r>
              <a:rPr lang="en-US" altLang="zh-CN" sz="2400" b="1"/>
              <a:t>hex</a:t>
            </a:r>
            <a:r>
              <a:rPr lang="zh-CN" altLang="en-US" sz="2400" b="1"/>
              <a:t>操纵符设置输入和输出的默认进制</a:t>
            </a:r>
            <a:r>
              <a:rPr lang="zh-CN" altLang="en-US" sz="2400"/>
              <a:t>。</a:t>
            </a:r>
            <a:endParaRPr lang="zh-CN" altLang="en-US" sz="2400">
              <a:latin typeface="Consolas" panose="020B0609020204030204" pitchFamily="49" charset="0"/>
            </a:endParaRPr>
          </a:p>
        </p:txBody>
      </p:sp>
      <p:sp>
        <p:nvSpPr>
          <p:cNvPr id="24580" name="灯片编号占位符 3">
            <a:extLst>
              <a:ext uri="{FF2B5EF4-FFF2-40B4-BE49-F238E27FC236}">
                <a16:creationId xmlns:a16="http://schemas.microsoft.com/office/drawing/2014/main" id="{F5FA4EC9-20DC-3BF8-CAC1-6A7EB3C15DE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24FC174-9869-4338-85F8-882DBE13F61F}"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81B9D6A0-7342-7A53-3FB0-71596808056C}"/>
              </a:ext>
            </a:extLst>
          </p:cNvPr>
          <p:cNvSpPr txBox="1">
            <a:spLocks/>
          </p:cNvSpPr>
          <p:nvPr/>
        </p:nvSpPr>
        <p:spPr>
          <a:xfrm>
            <a:off x="214313" y="0"/>
            <a:ext cx="8215312"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11.2</a:t>
            </a:r>
            <a:r>
              <a:rPr kumimoji="0" lang="zh-CN" altLang="en-US" sz="2800" dirty="0">
                <a:solidFill>
                  <a:schemeClr val="bg1"/>
                </a:solidFill>
                <a:latin typeface="+mj-lt"/>
                <a:ea typeface="+mj-ea"/>
                <a:cs typeface="+mj-cs"/>
              </a:rPr>
              <a:t> 输出流</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语言程序设计V4">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C++语言程序设计V4</Template>
  <TotalTime>10087</TotalTime>
  <Words>6344</Words>
  <Application>Microsoft Office PowerPoint</Application>
  <PresentationFormat>全屏显示(4:3)</PresentationFormat>
  <Paragraphs>769</Paragraphs>
  <Slides>58</Slides>
  <Notes>4</Notes>
  <HiddenSlides>9</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58</vt:i4>
      </vt:variant>
    </vt:vector>
  </HeadingPairs>
  <TitlesOfParts>
    <vt:vector size="68" baseType="lpstr">
      <vt:lpstr>方正姚体</vt:lpstr>
      <vt:lpstr>华文楷体</vt:lpstr>
      <vt:lpstr>宋体</vt:lpstr>
      <vt:lpstr>Consolas</vt:lpstr>
      <vt:lpstr>Georgia</vt:lpstr>
      <vt:lpstr>Times New Roman</vt:lpstr>
      <vt:lpstr>Trebuchet MS</vt:lpstr>
      <vt:lpstr>Wingdings</vt:lpstr>
      <vt:lpstr>Wingdings 2</vt:lpstr>
      <vt:lpstr>C++语言程序设计V4</vt:lpstr>
      <vt:lpstr>第十一章 流类库与输入/输出</vt:lpstr>
      <vt:lpstr>目录</vt:lpstr>
      <vt:lpstr>11.1 I/O流的概念及流类库结构</vt:lpstr>
      <vt:lpstr>流类库结构</vt:lpstr>
      <vt:lpstr>11.2 输出流</vt:lpstr>
      <vt:lpstr>11.2.1 构造输出流对象</vt:lpstr>
      <vt:lpstr>标准输出换向</vt:lpstr>
      <vt:lpstr>11.2.1 构造输出流对象（续）</vt:lpstr>
      <vt:lpstr>11.2.2使用插入运算符和操纵符（manipulator）</vt:lpstr>
      <vt:lpstr>例11-1 使用width控制输出宽度</vt:lpstr>
      <vt:lpstr>例11-2使用setw操纵符指定宽度</vt:lpstr>
      <vt:lpstr>例11-3设置对齐方式</vt:lpstr>
      <vt:lpstr>setiosflags的参数</vt:lpstr>
      <vt:lpstr>例11-4控制输出精度</vt:lpstr>
      <vt:lpstr>11.2.3文件输出流成员函数</vt:lpstr>
      <vt:lpstr>11.2.3文件输出流成员函数（续）</vt:lpstr>
      <vt:lpstr>例11-5 对象内容向二进制文件输出</vt:lpstr>
      <vt:lpstr>11.2.4 二进制输出文件</vt:lpstr>
      <vt:lpstr>11.2.5 字符串输出流（ ostringstream ）</vt:lpstr>
      <vt:lpstr>例11-6用ostringstream将数值转换为字符串</vt:lpstr>
      <vt:lpstr>11.3 输入流</vt:lpstr>
      <vt:lpstr>11.3.1 构造输入流对象</vt:lpstr>
      <vt:lpstr>11.3.2使用提取运算符</vt:lpstr>
      <vt:lpstr>11.3.3 输入流操纵符</vt:lpstr>
      <vt:lpstr>11.3.4输入流相关函数</vt:lpstr>
      <vt:lpstr>11.3.4输入流相关函数（续）</vt:lpstr>
      <vt:lpstr>例11-7 get函数应用举例</vt:lpstr>
      <vt:lpstr>例11-8为输入流指定一个终止字符：</vt:lpstr>
      <vt:lpstr>例11-9从一个payroll文件读一个二进制记录到一个结构中</vt:lpstr>
      <vt:lpstr>例11-9（续）</vt:lpstr>
      <vt:lpstr>例11-10用seekg函数设置位置指针</vt:lpstr>
      <vt:lpstr>例11-11读一个文件并显示出其中0元素的位置</vt:lpstr>
      <vt:lpstr>11.3.5 字符串输入流（ istringstream）</vt:lpstr>
      <vt:lpstr>例11-12用istringstream将字符串转换为数值</vt:lpstr>
      <vt:lpstr>11.4 输入/输出流</vt:lpstr>
      <vt:lpstr>11.5综合实例——对个人银行账户管理程序的改进</vt:lpstr>
      <vt:lpstr>例11-13 个人银行账户管理程序</vt:lpstr>
      <vt:lpstr>例11-13（续）</vt:lpstr>
      <vt:lpstr>例11-13（续）</vt:lpstr>
      <vt:lpstr>例11-13（续）</vt:lpstr>
      <vt:lpstr>例11-13（续）</vt:lpstr>
      <vt:lpstr>例11-13（续）</vt:lpstr>
      <vt:lpstr>例11-13（续）</vt:lpstr>
      <vt:lpstr>例11-13（续）</vt:lpstr>
      <vt:lpstr>11.6.1 宽字符、宽字符串与宽流</vt:lpstr>
      <vt:lpstr>宽字符与宽字符串</vt:lpstr>
      <vt:lpstr>宽流</vt:lpstr>
      <vt:lpstr>为宽文件流配置编码方案</vt:lpstr>
      <vt:lpstr>例11-14 用文件宽输入流查找文件中的“人”字</vt:lpstr>
      <vt:lpstr>11.6.2 对象的串行化</vt:lpstr>
      <vt:lpstr>串行化的基本方法</vt:lpstr>
      <vt:lpstr>boost::serialization</vt:lpstr>
      <vt:lpstr>理解Serialization</vt:lpstr>
      <vt:lpstr>Serialization的文档类</vt:lpstr>
      <vt:lpstr>文档类的使用</vt:lpstr>
      <vt:lpstr>Serialization的其它功能</vt:lpstr>
      <vt:lpstr>11.7 小结</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多态性</dc:title>
  <dc:creator>Li Yushan</dc:creator>
  <cp:lastModifiedBy>Dejun Teng</cp:lastModifiedBy>
  <cp:revision>190</cp:revision>
  <dcterms:created xsi:type="dcterms:W3CDTF">2010-07-24T13:42:01Z</dcterms:created>
  <dcterms:modified xsi:type="dcterms:W3CDTF">2024-05-13T12:57:49Z</dcterms:modified>
</cp:coreProperties>
</file>