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61" r:id="rId29"/>
    <p:sldId id="562" r:id="rId30"/>
    <p:sldId id="555" r:id="rId31"/>
    <p:sldId id="558" r:id="rId32"/>
    <p:sldId id="556" r:id="rId33"/>
    <p:sldId id="559" r:id="rId34"/>
    <p:sldId id="560" r:id="rId35"/>
    <p:sldId id="557" r:id="rId36"/>
    <p:sldId id="563" r:id="rId3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06BA"/>
    <a:srgbClr val="85FFFF"/>
    <a:srgbClr val="FFFF66"/>
    <a:srgbClr val="CCFFCC"/>
    <a:srgbClr val="66FFCC"/>
    <a:srgbClr val="00CC99"/>
    <a:srgbClr val="00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859" autoAdjust="0"/>
  </p:normalViewPr>
  <p:slideViewPr>
    <p:cSldViewPr>
      <p:cViewPr varScale="1">
        <p:scale>
          <a:sx n="136" d="100"/>
          <a:sy n="136" d="100"/>
        </p:scale>
        <p:origin x="25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0E41929-EA62-AE07-57E4-850D487683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92C2E6F-3C6A-8744-12EE-0AB7A44BE1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4A1C22F2-A071-4CBA-2F55-5639D79E9F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0D2D6F9-AB55-C9FF-DD0A-1EB0947EF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9BADB8C-0479-4779-AF7E-BEB214DB9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3485662-3CA0-FFA0-968A-872C208343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AE7CD61-37F4-1437-6B55-F9C6812DF3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27C8123-7235-8161-6A59-CF155DCC6B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7507E09-24F6-EEAF-320B-B8050D5D26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8ACAA45-DE8C-4598-6B4F-6A5CBF139B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06AF054-4888-B575-28A9-6329DC418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AC3F074-7650-4B21-9E3C-1E9E94201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182F935-100B-12D6-548A-81AB2DDE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C070B1-1877-404B-8BB4-ACC10A1876A3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D0937F7-1F44-6E56-C152-87603F33D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37A32D0-4F05-BD42-1250-CF20E8260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8647CEA-37AA-8833-1E5D-D0E4815EE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07FDB8-09A5-4C9D-AA62-C085DD71A3B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9259A00-27A3-2CEE-FC59-15F7E0CA1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67617D16-BA8C-E14B-3548-5D9DB21A1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A3FA6C7-A3AF-79F3-F4B8-4F394EA64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76B0984-3A95-D94B-5841-8ED4A007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AAC576E-2737-D657-CC35-6146AF1D4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67FA9A-3F98-49E4-A9E4-ADB72ADD539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0438827C-23C2-26E8-2D64-8BCB51BE8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AE5CC335-5E26-4527-A195-D115E5016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4B4B4B"/>
                </a:solidFill>
                <a:latin typeface="PingFang SC"/>
              </a:rPr>
              <a:t>被</a:t>
            </a:r>
            <a:r>
              <a:rPr lang="en-US" altLang="zh-CN">
                <a:solidFill>
                  <a:srgbClr val="4B4B4B"/>
                </a:solidFill>
                <a:latin typeface="PingFang SC"/>
              </a:rPr>
              <a:t>explicit</a:t>
            </a:r>
            <a:r>
              <a:rPr lang="zh-CN" altLang="en-US">
                <a:solidFill>
                  <a:srgbClr val="4B4B4B"/>
                </a:solidFill>
                <a:latin typeface="PingFang SC"/>
              </a:rPr>
              <a:t>关键字修饰的类构造函数，不能进行自动地隐式类型转换，只能显式地进行类型转换。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407C0B22-F6AE-21DF-2284-9012D3530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85DEF23-1EB4-437A-AC22-4BAD618730DA}" type="slidenum">
              <a:rPr lang="en-US" altLang="zh-CN" sz="1300" smtClean="0"/>
              <a:pPr/>
              <a:t>30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E9E8782-4762-70BF-0FF7-425D6ED9A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B213ECB-8BA8-9254-F1AD-4451C89E8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1051B56F-E2C5-EFBB-6221-EB57BB868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18467A5-69FB-4E12-9422-75751535CA24}" type="slidenum">
              <a:rPr lang="en-US" altLang="zh-CN" sz="1300" smtClean="0"/>
              <a:pPr/>
              <a:t>31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24E980-5BAC-8B4F-38B6-F8AEEA4F6573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8BB2D-1F2F-D1A1-EF79-4AAE5189ACCE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0896E-89A6-1FEE-2CCE-73E6F0E52932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749A4-E731-B538-1C5C-1FDC231A044A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5CB57F-AE99-E24A-98C2-36286A578135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7" name="圆角矩形 24">
            <a:extLst>
              <a:ext uri="{FF2B5EF4-FFF2-40B4-BE49-F238E27FC236}">
                <a16:creationId xmlns:a16="http://schemas.microsoft.com/office/drawing/2014/main" id="{8E50502F-BEE0-7B12-6540-8BFC9C10B4FC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10" name="圆角矩形 25">
            <a:extLst>
              <a:ext uri="{FF2B5EF4-FFF2-40B4-BE49-F238E27FC236}">
                <a16:creationId xmlns:a16="http://schemas.microsoft.com/office/drawing/2014/main" id="{3A06618F-B41F-C8D9-3ACE-17BD3769B2EF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16381E-9D04-7822-8543-0D73659483C3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F96799-AB86-9F41-265E-344A090D24D8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EEA8ED-A6B4-6AE5-B859-0FBE5300F54D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7134D1-F523-C7E9-CDEB-1673318E4312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B6D2018-CC42-5688-3177-63BF051946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日期占位符 27">
            <a:extLst>
              <a:ext uri="{FF2B5EF4-FFF2-40B4-BE49-F238E27FC236}">
                <a16:creationId xmlns:a16="http://schemas.microsoft.com/office/drawing/2014/main" id="{763EF5B2-7AB0-6EAF-08B5-FD0EC68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BC137AFD-DA65-2DCE-D371-91ADD434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28">
            <a:extLst>
              <a:ext uri="{FF2B5EF4-FFF2-40B4-BE49-F238E27FC236}">
                <a16:creationId xmlns:a16="http://schemas.microsoft.com/office/drawing/2014/main" id="{972749AD-543F-F241-6500-9360A34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F5CA90-F442-4294-A4DE-12A17D0E6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B05F3-6DAD-FBFB-2271-A9B79F85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94019-08E3-C8F9-E045-07DF26D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EA9E7-B2B8-D782-99B3-DEE23BBC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612E-73CB-4C2B-B951-233C4D724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8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A0446-C2CD-DD72-0CC4-034DEE4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E476C-EF05-B96C-C1D3-32A76204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C0E0-202E-2369-8B80-5AFE7D2D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DC0F5-4FF0-4CDB-BB32-1FA7060A6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25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EFBEC-3C0F-95A5-45E1-E4495407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0765F-389E-25FB-4A62-DACD4DED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A4F11-B662-D63C-6C41-30416156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A7C7-F14E-41AB-983D-4C22A5EFF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C069F-1B8E-C6B9-282E-C10222F0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7E9DA-B795-E109-17BE-5C373C3B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8CB92-756F-5AE8-C2A9-53F68B5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0B76C-860D-4F56-BDAD-EFEE68512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6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04AF-AF1E-66F5-2A4B-18842C69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F4504-A060-4184-8124-B74C18F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C9150-592B-8521-CFE2-4F04725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4D5FF-8DAC-4974-ACDA-AFD287060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3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2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2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D5E60641-B822-582C-8B30-FC30D9E20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CF1BD-F439-458D-9BC4-5C75573DB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63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CDDD6-801D-86E7-F97C-1E06D7D3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C07D35-0886-B5F4-D8B6-CE1957E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621A0-8AE0-24CC-7D13-84FD2089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FA7F3-3E18-46E9-8311-404F2C6E8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5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0A6C81-4652-6271-5A49-6515A846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CE2FE4-FDF2-BE44-1F45-46656EE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02F98-BDE1-5C26-5B52-BA1165A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A381-55B1-4E37-BFD0-0EFF8BDC4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2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8A0D7-9C2C-9161-BCC6-C0CE36D6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B1289-66CD-2780-28A2-B07E66A4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31FC5-BE71-222D-4E96-3F9A2D75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F4D9A-2191-4C9D-9090-6C6D89DAF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FDD83-4315-CF6F-4DE1-27C4F166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120F6-4C12-8066-3CE8-8BCB0B61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E74D8-5775-2A8A-0BF9-24BE4EA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65857-5D47-402C-901E-588526EBB2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D862057-45A4-A5CE-2E2A-0563C20F74AC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62AC64-4038-C0EE-A063-2049531524A3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864862-89FF-88A3-5C2E-96D00BF57A57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2D6EA2-5237-2887-9C25-786807234EE0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99E65B-E8B7-1078-D320-C5D39F41CBBB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id="{35BBF0CC-15A8-638E-C9C8-4EB11E73C137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id="{F5BDD2A7-093B-1ED9-2077-727085D7701E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4A8D8C-A86A-D99D-8F01-5F2E468C3F3D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C3B00E-5B4A-06ED-FA09-E6754A7EE356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877273-1A3A-993A-5459-B745B4FB1637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6C0B82-F8D1-601B-1B5D-21994B50ACBD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BFC3C7-3918-CC03-3753-1A58DD6DC3A6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C8E8A0-6C9B-B4A8-5433-DCAE4B28F987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039" name="标题占位符 21">
            <a:extLst>
              <a:ext uri="{FF2B5EF4-FFF2-40B4-BE49-F238E27FC236}">
                <a16:creationId xmlns:a16="http://schemas.microsoft.com/office/drawing/2014/main" id="{A5721453-B558-23F6-CB65-72EA96B001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>
            <a:extLst>
              <a:ext uri="{FF2B5EF4-FFF2-40B4-BE49-F238E27FC236}">
                <a16:creationId xmlns:a16="http://schemas.microsoft.com/office/drawing/2014/main" id="{640A32BF-4682-39FC-3FE2-09E93B6F2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859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563CC630-7DC7-6B44-43AC-077F6C2E4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8DBC10-6F85-4D9B-A3A0-23CE34B4B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3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D340FE4-E88F-3A13-11AD-27C09900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zh-CN" altLang="zh-CN">
                <a:solidFill>
                  <a:srgbClr val="FFFF00"/>
                </a:solidFill>
              </a:rPr>
              <a:t>第</a:t>
            </a:r>
            <a:r>
              <a:rPr lang="zh-CN" altLang="en-US">
                <a:solidFill>
                  <a:srgbClr val="FFFF00"/>
                </a:solidFill>
              </a:rPr>
              <a:t>十二</a:t>
            </a:r>
            <a:r>
              <a:rPr lang="zh-CN" altLang="zh-CN">
                <a:solidFill>
                  <a:srgbClr val="FFFF00"/>
                </a:solidFill>
              </a:rPr>
              <a:t>章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</a:rPr>
              <a:t>异常处理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CFF35511-3624-3DF6-C0A1-0C1FAA1C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B9571-9A31-FEE9-EDD6-1CA1C538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6002338"/>
          </a:xfrm>
          <a:noFill/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 err="1">
                <a:latin typeface="Consolas" pitchFamily="49" charset="0"/>
              </a:rPr>
              <a:t>func</a:t>
            </a:r>
            <a:r>
              <a:rPr lang="en-US" altLang="zh-CN" dirty="0">
                <a:latin typeface="Consolas" pitchFamily="49" charset="0"/>
              </a:rPr>
              <a:t>() throw (</a:t>
            </a:r>
            <a:r>
              <a:rPr lang="en-US" altLang="zh-CN" dirty="0" err="1">
                <a:latin typeface="Consolas" pitchFamily="49" charset="0"/>
              </a:rPr>
              <a:t>MyException</a:t>
            </a:r>
            <a:r>
              <a:rPr lang="en-US" altLang="zh-CN" dirty="0">
                <a:latin typeface="Consolas" pitchFamily="49" charset="0"/>
              </a:rPr>
              <a:t>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Demo 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"Throw </a:t>
            </a:r>
            <a:r>
              <a:rPr lang="en-US" altLang="zh-CN" dirty="0" err="1">
                <a:latin typeface="Consolas" pitchFamily="49" charset="0"/>
              </a:rPr>
              <a:t>MyException</a:t>
            </a:r>
            <a:r>
              <a:rPr lang="en-US" altLang="zh-CN" dirty="0">
                <a:latin typeface="Consolas" pitchFamily="49" charset="0"/>
              </a:rPr>
              <a:t> in </a:t>
            </a:r>
            <a:r>
              <a:rPr lang="en-US" altLang="zh-CN" dirty="0" err="1">
                <a:latin typeface="Consolas" pitchFamily="49" charset="0"/>
              </a:rPr>
              <a:t>func</a:t>
            </a:r>
            <a:r>
              <a:rPr lang="en-US" altLang="zh-CN" dirty="0">
                <a:latin typeface="Consolas" pitchFamily="49" charset="0"/>
              </a:rPr>
              <a:t>()"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throw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MyException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("exception thrown by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func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()");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"In main function"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try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</a:t>
            </a:r>
            <a:r>
              <a:rPr lang="en-US" altLang="zh-CN" dirty="0" err="1">
                <a:latin typeface="Consolas" pitchFamily="49" charset="0"/>
              </a:rPr>
              <a:t>func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} catch (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MyException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&amp; e)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"Caught an exception: " &lt;&lt; 	</a:t>
            </a:r>
            <a:r>
              <a:rPr lang="en-US" altLang="zh-CN" dirty="0" err="1">
                <a:latin typeface="Consolas" pitchFamily="49" charset="0"/>
              </a:rPr>
              <a:t>e.getMessage</a:t>
            </a:r>
            <a:r>
              <a:rPr lang="en-US" altLang="zh-CN" dirty="0">
                <a:latin typeface="Consolas" pitchFamily="49" charset="0"/>
              </a:rPr>
              <a:t>()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}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"Resume the execution of main()"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28171814-D6F0-A688-3C00-6E6923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78B662-6732-4842-8BBE-2E15518BDF4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28" name="标题 1">
            <a:extLst>
              <a:ext uri="{FF2B5EF4-FFF2-40B4-BE49-F238E27FC236}">
                <a16:creationId xmlns:a16="http://schemas.microsoft.com/office/drawing/2014/main" id="{3AEA88BD-3CAB-F2FC-353B-7F936263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5" y="5500688"/>
            <a:ext cx="2543175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12-2</a:t>
            </a:r>
            <a:r>
              <a:rPr lang="zh-CN" altLang="en-US" sz="3600"/>
              <a:t>（续）</a:t>
            </a:r>
          </a:p>
        </p:txBody>
      </p:sp>
      <p:sp>
        <p:nvSpPr>
          <p:cNvPr id="26629" name="标题 4">
            <a:extLst>
              <a:ext uri="{FF2B5EF4-FFF2-40B4-BE49-F238E27FC236}">
                <a16:creationId xmlns:a16="http://schemas.microsoft.com/office/drawing/2014/main" id="{960C8AB8-E8E8-A9F5-58F0-0AD82449C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76438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12.3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异常处理中的构造与析构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0047D5B-2256-724E-1098-3C52F03E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12-2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C100-D165-D833-5D9E-9BB4ED69F7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>
                <a:latin typeface="Consolas" panose="020B0609020204030204" pitchFamily="49" charset="0"/>
              </a:rPr>
              <a:t>结果如下：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In main function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Constructor of Demo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Throw MyException in func()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Destructor of Demo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Caught an exception: exception thrown by func()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>
                <a:latin typeface="Consolas" panose="020B0609020204030204" pitchFamily="49" charset="0"/>
              </a:rPr>
              <a:t>Resume the execution of main()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1BAEF2AE-3ABA-7E78-4D48-148D42D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48CEFC-A358-461C-BD45-EF6755F5537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53" name="标题 4">
            <a:extLst>
              <a:ext uri="{FF2B5EF4-FFF2-40B4-BE49-F238E27FC236}">
                <a16:creationId xmlns:a16="http://schemas.microsoft.com/office/drawing/2014/main" id="{85BC26D2-7A6A-6CFA-ACD2-3A7A44DE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76438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12.3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异常处理中的构造与析构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5F04B4F-B5EF-FF46-AB5B-D97213C0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12.4 </a:t>
            </a:r>
            <a:r>
              <a:rPr lang="zh-CN" altLang="en-US"/>
              <a:t>标准程序库异常处理</a:t>
            </a:r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A56B645E-82DB-E3E6-8885-A5C501A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B07C78-CF64-4E5D-8794-76843B85734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76" name="Rectangle 42">
            <a:extLst>
              <a:ext uri="{FF2B5EF4-FFF2-40B4-BE49-F238E27FC236}">
                <a16:creationId xmlns:a16="http://schemas.microsoft.com/office/drawing/2014/main" id="{05FFFFFA-91F8-3B8A-E525-EE1CC4510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8677" name="Group 1">
            <a:extLst>
              <a:ext uri="{FF2B5EF4-FFF2-40B4-BE49-F238E27FC236}">
                <a16:creationId xmlns:a16="http://schemas.microsoft.com/office/drawing/2014/main" id="{D4278183-911D-BB7A-3180-1A66B8BD79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7313" y="1857375"/>
            <a:ext cx="6215062" cy="3829050"/>
            <a:chOff x="2345" y="7920"/>
            <a:chExt cx="6381" cy="3930"/>
          </a:xfrm>
        </p:grpSpPr>
        <p:sp>
          <p:nvSpPr>
            <p:cNvPr id="28678" name="AutoShape 41">
              <a:extLst>
                <a:ext uri="{FF2B5EF4-FFF2-40B4-BE49-F238E27FC236}">
                  <a16:creationId xmlns:a16="http://schemas.microsoft.com/office/drawing/2014/main" id="{B23D906A-43B5-CCBF-4049-1D7783EBB7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45" y="7920"/>
              <a:ext cx="6381" cy="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79" name="AutoShape 40">
              <a:extLst>
                <a:ext uri="{FF2B5EF4-FFF2-40B4-BE49-F238E27FC236}">
                  <a16:creationId xmlns:a16="http://schemas.microsoft.com/office/drawing/2014/main" id="{0C10961C-6D2E-4AEC-95E9-726EF1349A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81" y="9418"/>
              <a:ext cx="89" cy="284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28680" name="Group 32">
              <a:extLst>
                <a:ext uri="{FF2B5EF4-FFF2-40B4-BE49-F238E27FC236}">
                  <a16:creationId xmlns:a16="http://schemas.microsoft.com/office/drawing/2014/main" id="{A91ABA39-80BF-367E-EEFE-97EBB6352DB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918" y="7792"/>
              <a:ext cx="1397" cy="1995"/>
              <a:chOff x="5828" y="8537"/>
              <a:chExt cx="3297" cy="1995"/>
            </a:xfrm>
          </p:grpSpPr>
          <p:sp>
            <p:nvSpPr>
              <p:cNvPr id="28711" name="Rectangle 39">
                <a:extLst>
                  <a:ext uri="{FF2B5EF4-FFF2-40B4-BE49-F238E27FC236}">
                    <a16:creationId xmlns:a16="http://schemas.microsoft.com/office/drawing/2014/main" id="{F07820ED-1E12-921A-6011-E90B4A80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8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range_error</a:t>
                </a:r>
                <a:endParaRPr kumimoji="0" lang="en-US" altLang="zh-CN" sz="40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2" name="Rectangle 38">
                <a:extLst>
                  <a:ext uri="{FF2B5EF4-FFF2-40B4-BE49-F238E27FC236}">
                    <a16:creationId xmlns:a16="http://schemas.microsoft.com/office/drawing/2014/main" id="{20B12140-CFB1-25A4-E9D9-208677131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9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overflow_error</a:t>
                </a:r>
                <a:endParaRPr kumimoji="0" lang="en-US" altLang="zh-CN" sz="40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3" name="Rectangle 37">
                <a:extLst>
                  <a:ext uri="{FF2B5EF4-FFF2-40B4-BE49-F238E27FC236}">
                    <a16:creationId xmlns:a16="http://schemas.microsoft.com/office/drawing/2014/main" id="{7B70E8F7-390D-B128-DAAA-C8CEEEDAB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0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underflow_error</a:t>
                </a:r>
                <a:endParaRPr kumimoji="0" lang="en-US" altLang="zh-CN" sz="40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4" name="Line 36">
                <a:extLst>
                  <a:ext uri="{FF2B5EF4-FFF2-40B4-BE49-F238E27FC236}">
                    <a16:creationId xmlns:a16="http://schemas.microsoft.com/office/drawing/2014/main" id="{F4412612-D7D9-0097-5BD9-777A62437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5" name="Line 35">
                <a:extLst>
                  <a:ext uri="{FF2B5EF4-FFF2-40B4-BE49-F238E27FC236}">
                    <a16:creationId xmlns:a16="http://schemas.microsoft.com/office/drawing/2014/main" id="{D91194A8-D7CA-93AD-1009-49FABC41F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6" name="Line 34">
                <a:extLst>
                  <a:ext uri="{FF2B5EF4-FFF2-40B4-BE49-F238E27FC236}">
                    <a16:creationId xmlns:a16="http://schemas.microsoft.com/office/drawing/2014/main" id="{3700AB29-5874-67AD-A0E8-50AAC1FDD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5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7" name="Line 33">
                <a:extLst>
                  <a:ext uri="{FF2B5EF4-FFF2-40B4-BE49-F238E27FC236}">
                    <a16:creationId xmlns:a16="http://schemas.microsoft.com/office/drawing/2014/main" id="{410F8BCA-9C7F-BD03-A734-FAD45C94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</p:grpSp>
        <p:sp>
          <p:nvSpPr>
            <p:cNvPr id="28681" name="Rectangle 31">
              <a:extLst>
                <a:ext uri="{FF2B5EF4-FFF2-40B4-BE49-F238E27FC236}">
                  <a16:creationId xmlns:a16="http://schemas.microsoft.com/office/drawing/2014/main" id="{1D4878D1-5C34-D90A-BB49-3EA2CCF616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53" y="9030"/>
              <a:ext cx="209" cy="10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82" name="Rectangle 30">
              <a:extLst>
                <a:ext uri="{FF2B5EF4-FFF2-40B4-BE49-F238E27FC236}">
                  <a16:creationId xmlns:a16="http://schemas.microsoft.com/office/drawing/2014/main" id="{1ED98B3B-1D02-16C6-D8DB-C9297AA839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5" y="10676"/>
              <a:ext cx="310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domain_error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83" name="Rectangle 29">
              <a:extLst>
                <a:ext uri="{FF2B5EF4-FFF2-40B4-BE49-F238E27FC236}">
                  <a16:creationId xmlns:a16="http://schemas.microsoft.com/office/drawing/2014/main" id="{19FC2E9B-483D-14F0-00E3-C518D13945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4" y="10133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invalid_argument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84" name="Rectangle 28">
              <a:extLst>
                <a:ext uri="{FF2B5EF4-FFF2-40B4-BE49-F238E27FC236}">
                  <a16:creationId xmlns:a16="http://schemas.microsoft.com/office/drawing/2014/main" id="{D0695BC1-6ABD-5A5F-F5EB-C68B21C28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4" y="9590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length_error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85" name="Line 27">
              <a:extLst>
                <a:ext uri="{FF2B5EF4-FFF2-40B4-BE49-F238E27FC236}">
                  <a16:creationId xmlns:a16="http://schemas.microsoft.com/office/drawing/2014/main" id="{9E7F975E-A09F-3C62-4358-97E9C37394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790" y="10678"/>
              <a:ext cx="16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6" name="Line 26">
              <a:extLst>
                <a:ext uri="{FF2B5EF4-FFF2-40B4-BE49-F238E27FC236}">
                  <a16:creationId xmlns:a16="http://schemas.microsoft.com/office/drawing/2014/main" id="{D28064B6-31A8-1B1F-85D6-C2C17C6FD9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1" y="1136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7" name="Line 25">
              <a:extLst>
                <a:ext uri="{FF2B5EF4-FFF2-40B4-BE49-F238E27FC236}">
                  <a16:creationId xmlns:a16="http://schemas.microsoft.com/office/drawing/2014/main" id="{BE1A9A99-2D53-0FBC-F87B-C9A30C4557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1" y="10833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8" name="Line 24">
              <a:extLst>
                <a:ext uri="{FF2B5EF4-FFF2-40B4-BE49-F238E27FC236}">
                  <a16:creationId xmlns:a16="http://schemas.microsoft.com/office/drawing/2014/main" id="{5413415B-DEE2-DE72-12F1-25987DF390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2" y="10298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9" name="Line 23">
              <a:extLst>
                <a:ext uri="{FF2B5EF4-FFF2-40B4-BE49-F238E27FC236}">
                  <a16:creationId xmlns:a16="http://schemas.microsoft.com/office/drawing/2014/main" id="{7E0D05C2-9463-891E-F8AD-B204F3C5EF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6" y="10446"/>
              <a:ext cx="1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0" name="Line 22">
              <a:extLst>
                <a:ext uri="{FF2B5EF4-FFF2-40B4-BE49-F238E27FC236}">
                  <a16:creationId xmlns:a16="http://schemas.microsoft.com/office/drawing/2014/main" id="{191D35DA-4E34-BC5A-5A04-3CBCE6DC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5" y="8616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1" name="Rectangle 21">
              <a:extLst>
                <a:ext uri="{FF2B5EF4-FFF2-40B4-BE49-F238E27FC236}">
                  <a16:creationId xmlns:a16="http://schemas.microsoft.com/office/drawing/2014/main" id="{1D78041D-6A5B-4771-7279-48BA32FF5D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59" y="10174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ios_base::failure</a:t>
              </a:r>
              <a:endParaRPr kumimoji="0" lang="en-US" altLang="zh-CN" sz="1100"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A3C56BE6-BB31-4765-1141-F64FBE2605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59" y="9735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logic_error</a:t>
              </a:r>
              <a:endParaRPr kumimoji="0" lang="en-US" altLang="zh-CN" sz="1100"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3" name="Rectangle 19">
              <a:extLst>
                <a:ext uri="{FF2B5EF4-FFF2-40B4-BE49-F238E27FC236}">
                  <a16:creationId xmlns:a16="http://schemas.microsoft.com/office/drawing/2014/main" id="{A2DF9DEC-450C-0BB5-698F-48CD5C6929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59" y="8861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bad_typeid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4" name="Rectangle 18">
              <a:extLst>
                <a:ext uri="{FF2B5EF4-FFF2-40B4-BE49-F238E27FC236}">
                  <a16:creationId xmlns:a16="http://schemas.microsoft.com/office/drawing/2014/main" id="{14C4498D-B646-04EE-B25D-6A2365F0A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59" y="9299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bad_exception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5" name="Rectangle 17">
              <a:extLst>
                <a:ext uri="{FF2B5EF4-FFF2-40B4-BE49-F238E27FC236}">
                  <a16:creationId xmlns:a16="http://schemas.microsoft.com/office/drawing/2014/main" id="{49BEC5D6-8590-F2E6-9D62-E4F47C3AF7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7" y="8400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bad_cast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6" name="Rectangle 16">
              <a:extLst>
                <a:ext uri="{FF2B5EF4-FFF2-40B4-BE49-F238E27FC236}">
                  <a16:creationId xmlns:a16="http://schemas.microsoft.com/office/drawing/2014/main" id="{61A05D50-2039-A2C9-6B86-6E3B4F1756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7" y="7919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runtime_error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7" name="Rectangle 15">
              <a:extLst>
                <a:ext uri="{FF2B5EF4-FFF2-40B4-BE49-F238E27FC236}">
                  <a16:creationId xmlns:a16="http://schemas.microsoft.com/office/drawing/2014/main" id="{D9C00B67-9ECC-A501-4765-27E51198E8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7" y="7437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bad_alloc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698" name="Line 14">
              <a:extLst>
                <a:ext uri="{FF2B5EF4-FFF2-40B4-BE49-F238E27FC236}">
                  <a16:creationId xmlns:a16="http://schemas.microsoft.com/office/drawing/2014/main" id="{393858A5-1C3A-57B0-A409-479508683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75" y="9648"/>
              <a:ext cx="2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9" name="Line 13">
              <a:extLst>
                <a:ext uri="{FF2B5EF4-FFF2-40B4-BE49-F238E27FC236}">
                  <a16:creationId xmlns:a16="http://schemas.microsoft.com/office/drawing/2014/main" id="{D9D66620-9500-4A82-6483-A63041FC59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10886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0" name="Line 12">
              <a:extLst>
                <a:ext uri="{FF2B5EF4-FFF2-40B4-BE49-F238E27FC236}">
                  <a16:creationId xmlns:a16="http://schemas.microsoft.com/office/drawing/2014/main" id="{150DC599-C6C0-5CF2-BBA2-40B750C535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1044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1" name="Line 11">
              <a:extLst>
                <a:ext uri="{FF2B5EF4-FFF2-40B4-BE49-F238E27FC236}">
                  <a16:creationId xmlns:a16="http://schemas.microsoft.com/office/drawing/2014/main" id="{DD13E4EF-06EF-9F7E-B8CA-5C3784E22E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99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2" name="Line 10">
              <a:extLst>
                <a:ext uri="{FF2B5EF4-FFF2-40B4-BE49-F238E27FC236}">
                  <a16:creationId xmlns:a16="http://schemas.microsoft.com/office/drawing/2014/main" id="{E44810A3-78F7-1272-5C3B-C0FA3143AC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95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3" name="Line 9">
              <a:extLst>
                <a:ext uri="{FF2B5EF4-FFF2-40B4-BE49-F238E27FC236}">
                  <a16:creationId xmlns:a16="http://schemas.microsoft.com/office/drawing/2014/main" id="{C619AF6C-4BA7-19E8-ED4F-4F4595099C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910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4" name="Line 8">
              <a:extLst>
                <a:ext uri="{FF2B5EF4-FFF2-40B4-BE49-F238E27FC236}">
                  <a16:creationId xmlns:a16="http://schemas.microsoft.com/office/drawing/2014/main" id="{065CD0D8-AB36-5B1A-94DD-D2388C428A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861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5" name="Line 7">
              <a:extLst>
                <a:ext uri="{FF2B5EF4-FFF2-40B4-BE49-F238E27FC236}">
                  <a16:creationId xmlns:a16="http://schemas.microsoft.com/office/drawing/2014/main" id="{885E4BBE-283F-0871-9ACA-E513E33769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6" y="812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6" name="AutoShape 6">
              <a:extLst>
                <a:ext uri="{FF2B5EF4-FFF2-40B4-BE49-F238E27FC236}">
                  <a16:creationId xmlns:a16="http://schemas.microsoft.com/office/drawing/2014/main" id="{8E30BDAE-641D-2782-3698-05AE26A83C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45" y="1044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7" name="AutoShape 5">
              <a:extLst>
                <a:ext uri="{FF2B5EF4-FFF2-40B4-BE49-F238E27FC236}">
                  <a16:creationId xmlns:a16="http://schemas.microsoft.com/office/drawing/2014/main" id="{9A595B55-73F0-54EA-6BE6-8D7ED1437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45" y="861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8" name="Line 4">
              <a:extLst>
                <a:ext uri="{FF2B5EF4-FFF2-40B4-BE49-F238E27FC236}">
                  <a16:creationId xmlns:a16="http://schemas.microsoft.com/office/drawing/2014/main" id="{D370BF46-9FD4-9718-E4EC-1844955B7F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911" y="9417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9" name="Rectangle 3">
              <a:extLst>
                <a:ext uri="{FF2B5EF4-FFF2-40B4-BE49-F238E27FC236}">
                  <a16:creationId xmlns:a16="http://schemas.microsoft.com/office/drawing/2014/main" id="{0DFB1EB6-94A7-BDD2-2F54-F7EA0B01A0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4" y="9025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out_of_range</a:t>
              </a:r>
              <a:endParaRPr kumimoji="0" lang="en-US" altLang="zh-CN" sz="40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710" name="Line 2">
              <a:extLst>
                <a:ext uri="{FF2B5EF4-FFF2-40B4-BE49-F238E27FC236}">
                  <a16:creationId xmlns:a16="http://schemas.microsoft.com/office/drawing/2014/main" id="{147AD055-8D6B-38AD-DC9E-DEBC08A5E6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2" y="970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F9B6DE1-D80D-4BAD-1128-77038D22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标准程序库的异常类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C4BF892-A8ED-C721-5C76-82384DF2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507413" cy="4787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exception</a:t>
            </a:r>
            <a:r>
              <a:rPr lang="zh-CN" altLang="en-US"/>
              <a:t>：标准程序库异常类的公共基类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logic_error</a:t>
            </a:r>
            <a:r>
              <a:rPr lang="zh-CN" altLang="en-US"/>
              <a:t>表示可以在程序中被预先检测到的异常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如果小心地编写程序，这类异常能够避免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runtime_error</a:t>
            </a:r>
            <a:r>
              <a:rPr lang="zh-CN" altLang="en-US"/>
              <a:t>表示难以被预先检测的异常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00BC8B62-AE8F-2215-2C0F-0C62302B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1F048B-AF79-4E11-A33E-7E37C36665D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9701" name="标题 4">
            <a:extLst>
              <a:ext uri="{FF2B5EF4-FFF2-40B4-BE49-F238E27FC236}">
                <a16:creationId xmlns:a16="http://schemas.microsoft.com/office/drawing/2014/main" id="{515DB251-43AE-7686-54AB-3C44C5B3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12.4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标准程序库异常处理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BDC64A5-16DC-6B5E-EFAB-5CF99C7C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 </a:t>
            </a:r>
            <a:r>
              <a:rPr lang="zh-CN" altLang="en-US"/>
              <a:t>三角形面积计算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6D273897-5ED4-B4FF-80D6-55B6E5BF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编写一个计算三角形面积的函数，函数的参数为三角形三边边长</a:t>
            </a:r>
            <a:r>
              <a:rPr lang="en-US" altLang="zh-CN" i="1"/>
              <a:t>a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zh-CN" altLang="en-US"/>
              <a:t>、</a:t>
            </a:r>
            <a:r>
              <a:rPr lang="en-US" altLang="zh-CN" i="1"/>
              <a:t>c</a:t>
            </a:r>
            <a:r>
              <a:rPr lang="zh-CN" altLang="en-US"/>
              <a:t>，可以用</a:t>
            </a:r>
            <a:r>
              <a:rPr lang="en-US" altLang="zh-CN"/>
              <a:t>Heron</a:t>
            </a:r>
            <a:r>
              <a:rPr lang="zh-CN" altLang="en-US"/>
              <a:t>公式计算：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设                  ，则三角形面积</a:t>
            </a:r>
            <a:r>
              <a:rPr lang="en-US" altLang="zh-CN"/>
              <a:t> </a:t>
            </a:r>
            <a:endParaRPr lang="zh-CN" altLang="en-US"/>
          </a:p>
          <a:p>
            <a:pPr eaLnBrk="1" hangingPunct="1">
              <a:buFont typeface="Georgia" panose="02040502050405020303" pitchFamily="18" charset="0"/>
              <a:buNone/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81AF2F5-08A3-B1E8-CFFE-94D666F7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848EBD-4BEC-45BF-848C-DA767A81000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25" name="标题 4">
            <a:extLst>
              <a:ext uri="{FF2B5EF4-FFF2-40B4-BE49-F238E27FC236}">
                <a16:creationId xmlns:a16="http://schemas.microsoft.com/office/drawing/2014/main" id="{43ACBC7B-B234-E5CB-27DA-00A34057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12.4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标准程序库异常处理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167D979B-4A22-C23D-64DC-61D26F19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27" name="Object 1">
            <a:extLst>
              <a:ext uri="{FF2B5EF4-FFF2-40B4-BE49-F238E27FC236}">
                <a16:creationId xmlns:a16="http://schemas.microsoft.com/office/drawing/2014/main" id="{C8CFB365-095D-BE0F-D046-182219C0B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060700"/>
          <a:ext cx="1504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393529" progId="Equation.DSMT4">
                  <p:embed/>
                </p:oleObj>
              </mc:Choice>
              <mc:Fallback>
                <p:oleObj name="Equation" r:id="rId2" imgW="81244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060700"/>
                        <a:ext cx="1504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4">
            <a:extLst>
              <a:ext uri="{FF2B5EF4-FFF2-40B4-BE49-F238E27FC236}">
                <a16:creationId xmlns:a16="http://schemas.microsoft.com/office/drawing/2014/main" id="{0EF613AC-DC58-3098-DA54-C5FE859D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29" name="Object 3">
            <a:extLst>
              <a:ext uri="{FF2B5EF4-FFF2-40B4-BE49-F238E27FC236}">
                <a16:creationId xmlns:a16="http://schemas.microsoft.com/office/drawing/2014/main" id="{899E2440-B4F5-A8D3-A96C-715B14CB8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3143250"/>
          <a:ext cx="3557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92100" progId="Equation.DSMT4">
                  <p:embed/>
                </p:oleObj>
              </mc:Choice>
              <mc:Fallback>
                <p:oleObj name="Equation" r:id="rId4" imgW="18415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143250"/>
                        <a:ext cx="3557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6D4CD90-B97D-5CB2-D2EB-115712C0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12-3(</a:t>
            </a:r>
            <a:r>
              <a:rPr lang="zh-CN" altLang="en-US"/>
              <a:t>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BCC0ABC8-C4B1-8402-4D84-27214979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56594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//12_3.cpp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cmath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 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stdexcept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给出三角形三边长，计算三角形面积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double area(double a, double b, double c)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判断三角形边长是否为正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if (a &lt;= 0 || b &lt;= 0 || c &lt;= 0)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("the side length should be positive")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判断三边长是否满足三角不等式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if (a + b &lt;= c || b + c &lt;= a || c + a &lt;= b)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("the side length should fit the triangle inequation");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latin typeface="Consolas" panose="020B0609020204030204" pitchFamily="49" charset="0"/>
              </a:rPr>
              <a:t>Heron</a:t>
            </a:r>
            <a:r>
              <a:rPr lang="zh-CN" altLang="en-US" sz="2000" dirty="0">
                <a:latin typeface="Consolas" panose="020B0609020204030204" pitchFamily="49" charset="0"/>
              </a:rPr>
              <a:t>公式计算三角形面积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s = (a + b + c) / 2; 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sqrt(s * (s - a) * (s - b) * (s - c));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zh-CN" altLang="en-US" sz="1500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201C0665-721C-C86D-76AA-0ED23BCB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CD2980-6DB5-43AE-AEF0-2A6D2E6989E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1749" name="标题 4">
            <a:extLst>
              <a:ext uri="{FF2B5EF4-FFF2-40B4-BE49-F238E27FC236}">
                <a16:creationId xmlns:a16="http://schemas.microsoft.com/office/drawing/2014/main" id="{C772721D-ADC8-FB62-A6C0-7C38D849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12.4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标准程序库异常处理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89C38DF-60F0-B803-145D-9B8F758A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</a:t>
            </a:r>
            <a:r>
              <a:rPr lang="zh-CN" altLang="en-US"/>
              <a:t>（续）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B5D3351B-8F9F-F60C-5BCF-3F2539F6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50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double a, b, c;	//</a:t>
            </a:r>
            <a:r>
              <a:rPr lang="zh-CN" altLang="en-US" sz="2000" dirty="0">
                <a:latin typeface="Consolas" panose="020B0609020204030204" pitchFamily="49" charset="0"/>
              </a:rPr>
              <a:t>三角形三边长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"Please input the side lengths of a triangle: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a &gt;&gt; b &gt;&gt; c;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double s = area(a, b, c);	//</a:t>
            </a:r>
            <a:r>
              <a:rPr lang="zh-CN" altLang="en-US" sz="2000" dirty="0">
                <a:latin typeface="Consolas" panose="020B0609020204030204" pitchFamily="49" charset="0"/>
              </a:rPr>
              <a:t>尝试计算三角形面积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"Area: " &lt;&lt; s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} catch 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&amp;e)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"Error: " &lt;&lt;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latin typeface="Consolas" panose="020B0609020204030204" pitchFamily="49" charset="0"/>
              </a:rPr>
              <a:t>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3B7670D-5FC7-2B5E-B8A8-21B11AC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507FB-EB01-478F-9667-FCAAF83A1D1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773" name="标题 4">
            <a:extLst>
              <a:ext uri="{FF2B5EF4-FFF2-40B4-BE49-F238E27FC236}">
                <a16:creationId xmlns:a16="http://schemas.microsoft.com/office/drawing/2014/main" id="{554087C7-6FD5-CADF-94EA-FAA6F25A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12.4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标准程序库异常处理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9105EA54-87FA-392F-1934-9ACB5882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DF4B-4E57-49C0-277B-9865A4CE311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/>
              <a:t>运行结果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Please input the side lengths of a triangle: </a:t>
            </a:r>
            <a:r>
              <a:rPr lang="en-US" altLang="zh-CN" sz="2400" u="sng"/>
              <a:t>3 4 5</a:t>
            </a:r>
            <a:endParaRPr lang="zh-CN" altLang="en-US" sz="240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Area: 6</a:t>
            </a:r>
            <a:endParaRPr lang="zh-CN" altLang="en-US" sz="2400"/>
          </a:p>
          <a:p>
            <a:pPr eaLnBrk="1" hangingPunct="1">
              <a:defRPr/>
            </a:pPr>
            <a:r>
              <a:rPr lang="zh-CN" altLang="en-US" sz="2400"/>
              <a:t>运行结果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Please input the side lengths of a triangle: </a:t>
            </a:r>
            <a:r>
              <a:rPr lang="en-US" altLang="zh-CN" sz="2400" u="sng"/>
              <a:t>0 5 5</a:t>
            </a:r>
            <a:endParaRPr lang="zh-CN" altLang="en-US" sz="240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Error: the side length should be positive</a:t>
            </a:r>
          </a:p>
          <a:p>
            <a:pPr eaLnBrk="1" hangingPunct="1">
              <a:defRPr/>
            </a:pPr>
            <a:r>
              <a:rPr lang="zh-CN" altLang="en-US" sz="2400"/>
              <a:t>运行结果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Please input the side lengths of a triangle: </a:t>
            </a:r>
            <a:r>
              <a:rPr lang="en-US" altLang="zh-CN" sz="2400" u="sng"/>
              <a:t>1 2 4</a:t>
            </a:r>
            <a:endParaRPr lang="zh-CN" altLang="en-US" sz="240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400"/>
              <a:t>Error: the side length should fit the triangle inequation</a:t>
            </a:r>
            <a:endParaRPr lang="zh-CN" altLang="en-US" sz="240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DBAA5D9-8E5E-3020-E942-004CF6C2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A96CF0-96F7-4A9D-B1E2-564950DDA11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3797" name="标题 4">
            <a:extLst>
              <a:ext uri="{FF2B5EF4-FFF2-40B4-BE49-F238E27FC236}">
                <a16:creationId xmlns:a16="http://schemas.microsoft.com/office/drawing/2014/main" id="{0EA73224-10CD-9508-CCB3-570E14FC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12.4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标准程序库异常处理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BBD0C93F-C0A3-FDDA-2C98-90A235CE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12.5 </a:t>
            </a:r>
            <a:r>
              <a:rPr lang="zh-CN" altLang="en-US" sz="3200"/>
              <a:t>综合实例</a:t>
            </a:r>
            <a:r>
              <a:rPr lang="en-US" altLang="zh-CN" sz="3200"/>
              <a:t>——</a:t>
            </a:r>
            <a:r>
              <a:rPr lang="zh-CN" altLang="en-US" sz="3200"/>
              <a:t>对个人银行账户管理程序的改进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444BCBF2-EE40-1221-ED9B-512E6C8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本例中，在构造或输入一个</a:t>
            </a:r>
            <a:r>
              <a:rPr lang="en-US" altLang="zh-CN"/>
              <a:t>Date</a:t>
            </a:r>
            <a:r>
              <a:rPr lang="zh-CN" altLang="en-US"/>
              <a:t>对象时如发生了错误，直接使用标准程序库中的</a:t>
            </a:r>
            <a:r>
              <a:rPr lang="en-US" altLang="zh-CN"/>
              <a:t>runtime_error</a:t>
            </a:r>
            <a:r>
              <a:rPr lang="zh-CN" altLang="en-US"/>
              <a:t>构造异常并抛出；在账户类中如发生了错误，由于希望异常信息能够标识是哪个账户发生了错误。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本程序中创建了一个类</a:t>
            </a:r>
            <a:r>
              <a:rPr lang="en-US" altLang="zh-CN"/>
              <a:t>AccountException</a:t>
            </a:r>
            <a:r>
              <a:rPr lang="zh-CN" altLang="en-US"/>
              <a:t>，该类从</a:t>
            </a:r>
            <a:r>
              <a:rPr lang="en-US" altLang="zh-CN"/>
              <a:t>runtime_error</a:t>
            </a:r>
            <a:r>
              <a:rPr lang="zh-CN" altLang="en-US"/>
              <a:t>派生，该类中保存了一个</a:t>
            </a:r>
            <a:r>
              <a:rPr lang="en-US" altLang="zh-CN"/>
              <a:t>Account</a:t>
            </a:r>
            <a:r>
              <a:rPr lang="zh-CN" altLang="en-US"/>
              <a:t>型常指针，指向发生错误的账户，这样在主函数中，输出错误信息的同时也可以将账号输出。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6ED162AC-E841-28B9-0D9D-9F98DFD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EDDA41-3B8F-49FA-B4A5-529BB75633C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4A52C1C6-E45A-7392-A894-CB563544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6002338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//date.cpp</a:t>
            </a:r>
            <a:r>
              <a:rPr lang="zh-CN" altLang="en-US" sz="2000" dirty="0">
                <a:latin typeface="Consolas" panose="020B0609020204030204" pitchFamily="49" charset="0"/>
              </a:rPr>
              <a:t>， 仅列出与以前不同的内容，下同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date.h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stdexcept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Date::Date(int year, int month, int day) : year(year), month(month), day(day)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(day &lt;= 0 || day &gt; </a:t>
            </a:r>
            <a:r>
              <a:rPr lang="en-US" altLang="zh-CN" sz="2000" dirty="0" err="1">
                <a:latin typeface="Consolas" panose="020B0609020204030204" pitchFamily="49" charset="0"/>
              </a:rPr>
              <a:t>getMaxDay</a:t>
            </a:r>
            <a:r>
              <a:rPr lang="en-US" altLang="zh-CN" sz="2000" dirty="0">
                <a:latin typeface="Consolas" panose="020B0609020204030204" pitchFamily="49" charset="0"/>
              </a:rPr>
              <a:t>()) 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("Invalid date");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years = year - 1;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totalDays</a:t>
            </a:r>
            <a:r>
              <a:rPr lang="en-US" altLang="zh-CN" sz="2000" dirty="0">
                <a:latin typeface="Consolas" panose="020B0609020204030204" pitchFamily="49" charset="0"/>
              </a:rPr>
              <a:t> = years * 365 + years / 4 - years / 100 + years / 400 + DAYS_BEFORE_MONTH[month - 1] + day;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</a:t>
            </a:r>
            <a:r>
              <a:rPr lang="en-US" altLang="zh-CN" sz="2000" dirty="0" err="1">
                <a:latin typeface="Consolas" panose="020B0609020204030204" pitchFamily="49" charset="0"/>
              </a:rPr>
              <a:t>isLeapYear</a:t>
            </a:r>
            <a:r>
              <a:rPr lang="en-US" altLang="zh-CN" sz="2000" dirty="0">
                <a:latin typeface="Consolas" panose="020B0609020204030204" pitchFamily="49" charset="0"/>
              </a:rPr>
              <a:t>() &amp;&amp; month &gt; 2) </a:t>
            </a:r>
            <a:r>
              <a:rPr lang="en-US" altLang="zh-CN" sz="2000" dirty="0" err="1">
                <a:latin typeface="Consolas" panose="020B0609020204030204" pitchFamily="49" charset="0"/>
              </a:rPr>
              <a:t>totalDays</a:t>
            </a:r>
            <a:r>
              <a:rPr lang="en-US" altLang="zh-CN" sz="2000" dirty="0">
                <a:latin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istream</a:t>
            </a:r>
            <a:r>
              <a:rPr lang="en-US" altLang="zh-CN" sz="2000" dirty="0">
                <a:latin typeface="Consolas" panose="020B0609020204030204" pitchFamily="49" charset="0"/>
              </a:rPr>
              <a:t> &amp; operator &gt;&gt; (</a:t>
            </a:r>
            <a:r>
              <a:rPr lang="en-US" altLang="zh-CN" sz="2000" dirty="0" err="1">
                <a:latin typeface="Consolas" panose="020B0609020204030204" pitchFamily="49" charset="0"/>
              </a:rPr>
              <a:t>istream</a:t>
            </a:r>
            <a:r>
              <a:rPr lang="en-US" altLang="zh-CN" sz="2000" dirty="0">
                <a:latin typeface="Consolas" panose="020B0609020204030204" pitchFamily="49" charset="0"/>
              </a:rPr>
              <a:t> &amp;in, Date &amp;date)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year, month, day;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char c1, c2;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 &gt;&gt; year &gt;&gt; c1 &gt;&gt; month &gt;&gt; c2 &gt;&gt; day;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(c1 != '-' || c2 != '-')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("Bad time format");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date = Date(year, month, day);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in;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8710A009-137E-1244-1DA5-F579E0E7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9937D9-A8D4-41B2-93A6-65D782EF919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5844" name="标题 4">
            <a:extLst>
              <a:ext uri="{FF2B5EF4-FFF2-40B4-BE49-F238E27FC236}">
                <a16:creationId xmlns:a16="http://schemas.microsoft.com/office/drawing/2014/main" id="{AE9EB093-894F-A831-B19B-5FA93B301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12.5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综合实例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对个人银行账户管理程序的改进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845" name="标题 1">
            <a:extLst>
              <a:ext uri="{FF2B5EF4-FFF2-40B4-BE49-F238E27FC236}">
                <a16:creationId xmlns:a16="http://schemas.microsoft.com/office/drawing/2014/main" id="{34A17109-F610-8433-3F24-FC4F19D9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38" y="576263"/>
            <a:ext cx="2328862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12-4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C63358A-D72A-4E47-50F3-48502A1E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49EAA1D-965E-B0CA-A198-6619963B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85938"/>
            <a:ext cx="8215313" cy="4114800"/>
          </a:xfrm>
        </p:spPr>
        <p:txBody>
          <a:bodyPr/>
          <a:lstStyle/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12.1  </a:t>
            </a:r>
            <a:r>
              <a:rPr lang="zh-CN" altLang="en-US" sz="2600"/>
              <a:t>异常处理的基本思想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12.2  C++</a:t>
            </a:r>
            <a:r>
              <a:rPr lang="zh-CN" altLang="en-US" sz="2600"/>
              <a:t>异常处理的实现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12.3  </a:t>
            </a:r>
            <a:r>
              <a:rPr lang="zh-CN" altLang="en-US" sz="2600"/>
              <a:t>异常处理中的构造与析构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12.4  </a:t>
            </a:r>
            <a:r>
              <a:rPr lang="zh-CN" altLang="en-US" sz="2600"/>
              <a:t>标准程序库异常处理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12.5   </a:t>
            </a:r>
            <a:r>
              <a:rPr lang="zh-CN" altLang="en-US" sz="2600"/>
              <a:t>综合实例</a:t>
            </a:r>
            <a:r>
              <a:rPr lang="en-US" altLang="zh-CN" sz="2600"/>
              <a:t>——</a:t>
            </a:r>
            <a:r>
              <a:rPr lang="zh-CN" altLang="en-US" sz="2600"/>
              <a:t>对个人银行账户管理程序的改进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12.6  </a:t>
            </a:r>
            <a:r>
              <a:rPr lang="zh-CN" altLang="en-US" sz="2600"/>
              <a:t>深度探索</a:t>
            </a:r>
            <a:endParaRPr lang="en-US" altLang="zh-CN" sz="2600"/>
          </a:p>
          <a:p>
            <a:pPr marL="811213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en-US" altLang="zh-CN" sz="2600"/>
              <a:t>12.7  </a:t>
            </a:r>
            <a:r>
              <a:rPr lang="zh-CN" altLang="en-US" sz="2600"/>
              <a:t>小结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E48BCDA4-24BD-0C99-C823-76FE2FC0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5972A7-7036-4BF4-B67C-8180D003CA1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15F35B36-554C-2E47-BAD5-78636881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6002338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latin typeface="Consolas" panose="020B0609020204030204" pitchFamily="49" charset="0"/>
              </a:rPr>
              <a:t>account.h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#ifndef __ACCOUNT_H__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#define __ACCOUNT_H__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date.h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accumulator.h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&lt;map&gt;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stdexcept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latin typeface="Consolas" panose="020B0609020204030204" pitchFamily="49" charset="0"/>
              </a:rPr>
              <a:t>account.h</a:t>
            </a:r>
            <a:r>
              <a:rPr lang="zh-CN" altLang="en-US" sz="2000" dirty="0">
                <a:latin typeface="Consolas" panose="020B0609020204030204" pitchFamily="49" charset="0"/>
              </a:rPr>
              <a:t>中增加了以下类，其它各类的定义与例</a:t>
            </a:r>
            <a:r>
              <a:rPr lang="en-US" altLang="zh-CN" sz="2000" dirty="0">
                <a:latin typeface="Consolas" panose="020B0609020204030204" pitchFamily="49" charset="0"/>
              </a:rPr>
              <a:t>11-13</a:t>
            </a:r>
            <a:r>
              <a:rPr lang="zh-CN" altLang="en-US" sz="2000" dirty="0">
                <a:latin typeface="Consolas" panose="020B0609020204030204" pitchFamily="49" charset="0"/>
              </a:rPr>
              <a:t>完全相同，不再重复给出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AccountException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: public std::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const Account *account;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AccountException</a:t>
            </a:r>
            <a:r>
              <a:rPr lang="en-US" altLang="zh-CN" sz="2000" dirty="0">
                <a:latin typeface="Consolas" panose="020B0609020204030204" pitchFamily="49" charset="0"/>
              </a:rPr>
              <a:t>(const Account *account, const std::string &amp;msg)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: </a:t>
            </a:r>
            <a:r>
              <a:rPr lang="en-US" altLang="zh-CN" sz="2000" dirty="0" err="1">
                <a:latin typeface="Consolas" panose="020B0609020204030204" pitchFamily="49" charset="0"/>
              </a:rPr>
              <a:t>runtime_error</a:t>
            </a:r>
            <a:r>
              <a:rPr lang="en-US" altLang="zh-CN" sz="2000" dirty="0">
                <a:latin typeface="Consolas" panose="020B0609020204030204" pitchFamily="49" charset="0"/>
              </a:rPr>
              <a:t>(msg), account(account) { 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const Account *</a:t>
            </a:r>
            <a:r>
              <a:rPr lang="en-US" altLang="zh-CN" sz="2000" dirty="0" err="1">
                <a:latin typeface="Consolas" panose="020B0609020204030204" pitchFamily="49" charset="0"/>
              </a:rPr>
              <a:t>getAccount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account; 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#endif //__ACCOUNT_H__</a:t>
            </a:r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4399B723-6FD9-2022-5F10-6EB46FA8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0E689F-41DA-40FF-81C9-D699960E027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8" name="标题 4">
            <a:extLst>
              <a:ext uri="{FF2B5EF4-FFF2-40B4-BE49-F238E27FC236}">
                <a16:creationId xmlns:a16="http://schemas.microsoft.com/office/drawing/2014/main" id="{B7FB6D9F-10A5-C7B3-006F-072C8CEB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12.5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综合实例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对个人银行账户管理程序的改进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869" name="标题 1">
            <a:extLst>
              <a:ext uri="{FF2B5EF4-FFF2-40B4-BE49-F238E27FC236}">
                <a16:creationId xmlns:a16="http://schemas.microsoft.com/office/drawing/2014/main" id="{08DE922F-A648-7378-E773-8D583AD3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8" y="576263"/>
            <a:ext cx="2614612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12-4</a:t>
            </a:r>
            <a:r>
              <a:rPr lang="zh-CN" altLang="en-US" sz="3600"/>
              <a:t>（续）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F1F2C9DF-B175-380D-C921-58EE1D1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571500"/>
            <a:ext cx="8828088" cy="6284913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//account.cpp</a:t>
            </a:r>
            <a:r>
              <a:rPr lang="zh-CN" altLang="en-US" sz="1800" b="1" dirty="0">
                <a:latin typeface="Consolas" panose="020B0609020204030204" pitchFamily="49" charset="0"/>
              </a:rPr>
              <a:t>中仅以下成员函数的实现与例</a:t>
            </a:r>
            <a:r>
              <a:rPr lang="en-US" altLang="zh-CN" sz="1800" b="1" dirty="0">
                <a:latin typeface="Consolas" panose="020B0609020204030204" pitchFamily="49" charset="0"/>
              </a:rPr>
              <a:t>11-13</a:t>
            </a:r>
            <a:r>
              <a:rPr lang="zh-CN" altLang="en-US" sz="1800" b="1" dirty="0">
                <a:latin typeface="Consolas" panose="020B0609020204030204" pitchFamily="49" charset="0"/>
              </a:rPr>
              <a:t>不同，其它内容皆与之完全相同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void Account::error(const string &amp;msg) const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throw </a:t>
            </a:r>
            <a:r>
              <a:rPr lang="en-US" altLang="zh-CN" sz="1800" b="1" dirty="0" err="1">
                <a:latin typeface="Consolas" panose="020B0609020204030204" pitchFamily="49" charset="0"/>
              </a:rPr>
              <a:t>AccountException</a:t>
            </a:r>
            <a:r>
              <a:rPr lang="en-US" altLang="zh-CN" sz="1800" b="1" dirty="0">
                <a:latin typeface="Consolas" panose="020B0609020204030204" pitchFamily="49" charset="0"/>
              </a:rPr>
              <a:t>(this, msg);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endParaRPr lang="en-US" altLang="zh-CN" sz="18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//12_4.cpp</a:t>
            </a:r>
            <a:r>
              <a:rPr lang="zh-CN" altLang="en-US" sz="1800" b="1" dirty="0">
                <a:latin typeface="Consolas" panose="020B0609020204030204" pitchFamily="49" charset="0"/>
              </a:rPr>
              <a:t>仅主函数的实现与例</a:t>
            </a:r>
            <a:r>
              <a:rPr lang="en-US" altLang="zh-CN" sz="1800" b="1" dirty="0">
                <a:latin typeface="Consolas" panose="020B0609020204030204" pitchFamily="49" charset="0"/>
              </a:rPr>
              <a:t>11_13.cpp</a:t>
            </a:r>
            <a:r>
              <a:rPr lang="zh-CN" altLang="en-US" sz="1800" b="1" dirty="0">
                <a:latin typeface="Consolas" panose="020B0609020204030204" pitchFamily="49" charset="0"/>
              </a:rPr>
              <a:t>不同，其它皆与之完全相同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Date date(2008, 11, 1);	//</a:t>
            </a:r>
            <a:r>
              <a:rPr lang="zh-CN" altLang="en-US" sz="1800" b="1" dirty="0">
                <a:latin typeface="Consolas" panose="020B0609020204030204" pitchFamily="49" charset="0"/>
              </a:rPr>
              <a:t>起始日期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zh-CN" altLang="en-US" sz="1800" b="1" dirty="0">
                <a:latin typeface="Consolas" panose="020B0609020204030204" pitchFamily="49" charset="0"/>
              </a:rPr>
              <a:t>	</a:t>
            </a:r>
            <a:r>
              <a:rPr lang="en-US" altLang="zh-CN" sz="1800" b="1" dirty="0">
                <a:latin typeface="Consolas" panose="020B0609020204030204" pitchFamily="49" charset="0"/>
              </a:rPr>
              <a:t>Controller controller(date);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string </a:t>
            </a:r>
            <a:r>
              <a:rPr lang="en-US" altLang="zh-CN" sz="1800" b="1" dirty="0" err="1">
                <a:latin typeface="Consolas" panose="020B0609020204030204" pitchFamily="49" charset="0"/>
              </a:rPr>
              <a:t>cmdLine</a:t>
            </a:r>
            <a:r>
              <a:rPr lang="en-US" altLang="zh-CN" sz="18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const char *FILE_NAME = "commands.txt";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</a:t>
            </a:r>
            <a:r>
              <a:rPr lang="en-US" altLang="zh-CN" sz="18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fileIn</a:t>
            </a:r>
            <a:r>
              <a:rPr lang="en-US" altLang="zh-CN" sz="1800" b="1" dirty="0">
                <a:latin typeface="Consolas" panose="020B0609020204030204" pitchFamily="49" charset="0"/>
              </a:rPr>
              <a:t>(FILE_NAME);	//</a:t>
            </a:r>
            <a:r>
              <a:rPr lang="zh-CN" altLang="en-US" sz="1800" b="1" dirty="0">
                <a:latin typeface="Consolas" panose="020B0609020204030204" pitchFamily="49" charset="0"/>
              </a:rPr>
              <a:t>以读模式打开文件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zh-CN" altLang="en-US" sz="1800" b="1" dirty="0">
                <a:latin typeface="Consolas" panose="020B0609020204030204" pitchFamily="49" charset="0"/>
              </a:rPr>
              <a:t>	</a:t>
            </a:r>
            <a:r>
              <a:rPr lang="en-US" altLang="zh-CN" sz="1800" b="1" dirty="0">
                <a:latin typeface="Consolas" panose="020B0609020204030204" pitchFamily="49" charset="0"/>
              </a:rPr>
              <a:t>if (</a:t>
            </a:r>
            <a:r>
              <a:rPr lang="en-US" altLang="zh-CN" sz="1800" b="1" dirty="0" err="1">
                <a:latin typeface="Consolas" panose="020B0609020204030204" pitchFamily="49" charset="0"/>
              </a:rPr>
              <a:t>fileIn</a:t>
            </a:r>
            <a:r>
              <a:rPr lang="en-US" altLang="zh-CN" sz="1800" b="1" dirty="0">
                <a:latin typeface="Consolas" panose="020B0609020204030204" pitchFamily="49" charset="0"/>
              </a:rPr>
              <a:t>) {	//</a:t>
            </a:r>
            <a:r>
              <a:rPr lang="zh-CN" altLang="en-US" sz="1800" b="1" dirty="0">
                <a:latin typeface="Consolas" panose="020B0609020204030204" pitchFamily="49" charset="0"/>
              </a:rPr>
              <a:t>如果正常打开，就执行文件中的每一条命令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zh-CN" altLang="en-US" sz="1800" b="1" dirty="0">
                <a:latin typeface="Consolas" panose="020B0609020204030204" pitchFamily="49" charset="0"/>
              </a:rPr>
              <a:t>		</a:t>
            </a:r>
            <a:r>
              <a:rPr lang="en-US" altLang="zh-CN" sz="1800" b="1" dirty="0">
                <a:latin typeface="Consolas" panose="020B0609020204030204" pitchFamily="49" charset="0"/>
              </a:rPr>
              <a:t>while (</a:t>
            </a:r>
            <a:r>
              <a:rPr lang="en-US" altLang="zh-CN" sz="18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fileIn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cmdLine</a:t>
            </a:r>
            <a:r>
              <a:rPr lang="en-US" altLang="zh-CN" sz="1800" b="1" dirty="0">
                <a:latin typeface="Consolas" panose="020B0609020204030204" pitchFamily="49" charset="0"/>
              </a:rPr>
              <a:t>))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try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	</a:t>
            </a:r>
            <a:r>
              <a:rPr lang="en-US" altLang="zh-CN" sz="1800" b="1" dirty="0" err="1">
                <a:latin typeface="Consolas" panose="020B0609020204030204" pitchFamily="49" charset="0"/>
              </a:rPr>
              <a:t>controller.runCommand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cmdLine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} catch (exception &amp;e) {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	</a:t>
            </a:r>
            <a:r>
              <a:rPr lang="en-US" altLang="zh-CN" sz="18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800" b="1" dirty="0">
                <a:latin typeface="Consolas" panose="020B0609020204030204" pitchFamily="49" charset="0"/>
              </a:rPr>
              <a:t> &lt;&lt; "Bad line in " &lt;&lt; FILE_NAME &lt;&lt; ": 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                        " &lt;&lt; </a:t>
            </a:r>
            <a:r>
              <a:rPr lang="en-US" altLang="zh-CN" sz="1800" b="1" dirty="0" err="1">
                <a:latin typeface="Consolas" panose="020B0609020204030204" pitchFamily="49" charset="0"/>
              </a:rPr>
              <a:t>cmdLine</a:t>
            </a:r>
            <a:r>
              <a:rPr lang="en-US" altLang="zh-CN" sz="1800" b="1" dirty="0">
                <a:latin typeface="Consolas" panose="020B0609020204030204" pitchFamily="49" charset="0"/>
              </a:rPr>
              <a:t> &lt;&lt; </a:t>
            </a:r>
            <a:r>
              <a:rPr lang="en-US" altLang="zh-CN" sz="18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8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	</a:t>
            </a:r>
            <a:r>
              <a:rPr lang="en-US" altLang="zh-CN" sz="18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800" b="1" dirty="0">
                <a:latin typeface="Consolas" panose="020B0609020204030204" pitchFamily="49" charset="0"/>
              </a:rPr>
              <a:t> &lt;&lt; "Error: " &lt;&lt; </a:t>
            </a:r>
            <a:r>
              <a:rPr lang="en-US" altLang="zh-CN" sz="1800" b="1" dirty="0" err="1">
                <a:latin typeface="Consolas" panose="020B0609020204030204" pitchFamily="49" charset="0"/>
              </a:rPr>
              <a:t>e.what</a:t>
            </a:r>
            <a:r>
              <a:rPr lang="en-US" altLang="zh-CN" sz="1800" b="1" dirty="0">
                <a:latin typeface="Consolas" panose="020B0609020204030204" pitchFamily="49" charset="0"/>
              </a:rPr>
              <a:t>() &lt;&lt; </a:t>
            </a:r>
            <a:r>
              <a:rPr lang="en-US" altLang="zh-CN" sz="18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8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	return 1;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	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}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		</a:t>
            </a:r>
            <a:r>
              <a:rPr lang="en-US" altLang="zh-CN" sz="1800" b="1" dirty="0" err="1">
                <a:latin typeface="Consolas" panose="020B0609020204030204" pitchFamily="49" charset="0"/>
              </a:rPr>
              <a:t>fileIn.close</a:t>
            </a:r>
            <a:r>
              <a:rPr lang="en-US" altLang="zh-CN" sz="1800" b="1" dirty="0">
                <a:latin typeface="Consolas" panose="020B0609020204030204" pitchFamily="49" charset="0"/>
              </a:rPr>
              <a:t>();	//</a:t>
            </a:r>
            <a:r>
              <a:rPr lang="zh-CN" altLang="en-US" sz="1800" b="1" dirty="0">
                <a:latin typeface="Consolas" panose="020B0609020204030204" pitchFamily="49" charset="0"/>
              </a:rPr>
              <a:t>关闭文件</a:t>
            </a:r>
          </a:p>
          <a:p>
            <a:pPr eaLnBrk="1" hangingPunct="1"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zh-CN" altLang="en-US" sz="1800" b="1" dirty="0">
                <a:latin typeface="Consolas" panose="020B0609020204030204" pitchFamily="49" charset="0"/>
              </a:rPr>
              <a:t>	</a:t>
            </a:r>
            <a:r>
              <a:rPr lang="en-US" altLang="zh-CN" sz="1800" b="1" dirty="0">
                <a:latin typeface="Consolas" panose="020B0609020204030204" pitchFamily="49" charset="0"/>
              </a:rPr>
              <a:t>}</a:t>
            </a:r>
            <a:r>
              <a:rPr lang="en-US" altLang="zh-CN" sz="9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0D08CA47-8C1A-5BAD-2847-29D3EFA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D999C8-55A4-4573-A696-845DC109BFD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892" name="标题 4">
            <a:extLst>
              <a:ext uri="{FF2B5EF4-FFF2-40B4-BE49-F238E27FC236}">
                <a16:creationId xmlns:a16="http://schemas.microsoft.com/office/drawing/2014/main" id="{076EA9EC-59CE-DBD1-CE4F-5BFFBCAF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12.5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综合实例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对个人银行账户管理程序的改进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893" name="标题 1">
            <a:extLst>
              <a:ext uri="{FF2B5EF4-FFF2-40B4-BE49-F238E27FC236}">
                <a16:creationId xmlns:a16="http://schemas.microsoft.com/office/drawing/2014/main" id="{24CF1A73-B5B2-1B03-8C2C-B5049F6E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8" y="5500688"/>
            <a:ext cx="2614612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12-4</a:t>
            </a:r>
            <a:r>
              <a:rPr lang="zh-CN" altLang="en-US" sz="3600"/>
              <a:t>（续）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917D9CD7-0A63-B07B-E5C7-EE240D30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571500"/>
            <a:ext cx="8858250" cy="6002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ofstream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fileOut</a:t>
            </a:r>
            <a:r>
              <a:rPr lang="en-US" altLang="zh-CN" sz="2000" dirty="0">
                <a:latin typeface="Consolas" panose="020B0609020204030204" pitchFamily="49" charset="0"/>
              </a:rPr>
              <a:t>(FILE_NAME, </a:t>
            </a:r>
            <a:r>
              <a:rPr lang="en-US" altLang="zh-CN" sz="2000" dirty="0" err="1">
                <a:latin typeface="Consolas" panose="020B0609020204030204" pitchFamily="49" charset="0"/>
              </a:rPr>
              <a:t>ios_base</a:t>
            </a:r>
            <a:r>
              <a:rPr lang="en-US" altLang="zh-CN" sz="2000" dirty="0">
                <a:latin typeface="Consolas" panose="020B0609020204030204" pitchFamily="49" charset="0"/>
              </a:rPr>
              <a:t>::app);	//</a:t>
            </a:r>
            <a:r>
              <a:rPr lang="zh-CN" altLang="en-US" sz="2000" dirty="0">
                <a:latin typeface="Consolas" panose="020B0609020204030204" pitchFamily="49" charset="0"/>
              </a:rPr>
              <a:t>以追加模式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"(a)add account (d)deposit (w)withdraw (s)show (c)change day (n)next month (q)query (e)exit"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while (!</a:t>
            </a:r>
            <a:r>
              <a:rPr lang="en-US" altLang="zh-CN" sz="2000" dirty="0" err="1">
                <a:latin typeface="Consolas" panose="020B0609020204030204" pitchFamily="49" charset="0"/>
              </a:rPr>
              <a:t>controller.isEnd</a:t>
            </a:r>
            <a:r>
              <a:rPr lang="en-US" altLang="zh-CN" sz="2000" dirty="0">
                <a:latin typeface="Consolas" panose="020B0609020204030204" pitchFamily="49" charset="0"/>
              </a:rPr>
              <a:t>()) {	</a:t>
            </a: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从标准输入读入命令并执行，直到退出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controller.getDate</a:t>
            </a:r>
            <a:r>
              <a:rPr lang="en-US" altLang="zh-CN" sz="2000" dirty="0">
                <a:latin typeface="Consolas" panose="020B0609020204030204" pitchFamily="49" charset="0"/>
              </a:rPr>
              <a:t>() &lt;&lt; "\</a:t>
            </a:r>
            <a:r>
              <a:rPr lang="en-US" altLang="zh-CN" sz="2000" dirty="0" err="1">
                <a:latin typeface="Consolas" panose="020B0609020204030204" pitchFamily="49" charset="0"/>
              </a:rPr>
              <a:t>tTotal</a:t>
            </a:r>
            <a:r>
              <a:rPr lang="en-US" altLang="zh-CN" sz="2000" dirty="0">
                <a:latin typeface="Consolas" panose="020B0609020204030204" pitchFamily="49" charset="0"/>
              </a:rPr>
              <a:t>: " &lt;&lt; Account::</a:t>
            </a:r>
            <a:r>
              <a:rPr lang="en-US" altLang="zh-CN" sz="2000" dirty="0" err="1">
                <a:latin typeface="Consolas" panose="020B0609020204030204" pitchFamily="49" charset="0"/>
              </a:rPr>
              <a:t>getTotal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&lt;&lt; "\</a:t>
            </a:r>
            <a:r>
              <a:rPr lang="en-US" altLang="zh-CN" sz="2000" dirty="0" err="1">
                <a:latin typeface="Consolas" panose="020B0609020204030204" pitchFamily="49" charset="0"/>
              </a:rPr>
              <a:t>tcommand</a:t>
            </a:r>
            <a:r>
              <a:rPr lang="en-US" altLang="zh-CN" sz="2000" dirty="0">
                <a:latin typeface="Consolas" panose="020B0609020204030204" pitchFamily="49" charset="0"/>
              </a:rPr>
              <a:t>&gt;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string </a:t>
            </a:r>
            <a:r>
              <a:rPr lang="en-US" altLang="zh-CN" sz="2000" dirty="0" err="1">
                <a:latin typeface="Consolas" panose="020B0609020204030204" pitchFamily="49" charset="0"/>
              </a:rPr>
              <a:t>cmdLine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cmdLine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try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if (</a:t>
            </a:r>
            <a:r>
              <a:rPr lang="en-US" altLang="zh-CN" sz="2000" dirty="0" err="1">
                <a:latin typeface="Consolas" panose="020B0609020204030204" pitchFamily="49" charset="0"/>
              </a:rPr>
              <a:t>controller.runCommand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cmdLine</a:t>
            </a:r>
            <a:r>
              <a:rPr lang="en-US" altLang="zh-CN" sz="2000" dirty="0">
                <a:latin typeface="Consolas" panose="020B0609020204030204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    </a:t>
            </a:r>
            <a:r>
              <a:rPr lang="en-US" altLang="zh-CN" sz="2000" dirty="0" err="1">
                <a:latin typeface="Consolas" panose="020B0609020204030204" pitchFamily="49" charset="0"/>
              </a:rPr>
              <a:t>fileOut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cmdLine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将命令写入文件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latin typeface="Consolas" panose="020B0609020204030204" pitchFamily="49" charset="0"/>
              </a:rPr>
              <a:t>} catch (</a:t>
            </a:r>
            <a:r>
              <a:rPr lang="en-US" altLang="zh-CN" sz="2000" dirty="0" err="1">
                <a:latin typeface="Consolas" panose="020B0609020204030204" pitchFamily="49" charset="0"/>
              </a:rPr>
              <a:t>AccountException</a:t>
            </a:r>
            <a:r>
              <a:rPr lang="en-US" altLang="zh-CN" sz="2000" dirty="0">
                <a:latin typeface="Consolas" panose="020B0609020204030204" pitchFamily="49" charset="0"/>
              </a:rPr>
              <a:t> &amp;e)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&lt;&lt;"Error(#" 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e.getAccount</a:t>
            </a:r>
            <a:r>
              <a:rPr lang="en-US" altLang="zh-CN" sz="2000" dirty="0">
                <a:latin typeface="Consolas" panose="020B0609020204030204" pitchFamily="49" charset="0"/>
              </a:rPr>
              <a:t>()-&gt;</a:t>
            </a:r>
            <a:r>
              <a:rPr lang="en-US" altLang="zh-CN" sz="2000" dirty="0" err="1">
                <a:latin typeface="Consolas" panose="020B0609020204030204" pitchFamily="49" charset="0"/>
              </a:rPr>
              <a:t>getId</a:t>
            </a:r>
            <a:r>
              <a:rPr lang="en-US" altLang="zh-CN" sz="2000" dirty="0">
                <a:latin typeface="Consolas" panose="020B0609020204030204" pitchFamily="49" charset="0"/>
              </a:rPr>
              <a:t>() &lt;&lt; "): 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 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e.what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} catch (exception &amp;e)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"Error: 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e.what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A71C26D0-8819-8161-0E01-54DEE395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0C0154-B567-45EF-BE6B-208AC85C4B2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8916" name="标题 4">
            <a:extLst>
              <a:ext uri="{FF2B5EF4-FFF2-40B4-BE49-F238E27FC236}">
                <a16:creationId xmlns:a16="http://schemas.microsoft.com/office/drawing/2014/main" id="{90496A5F-A228-F8E2-1F03-8466FA29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12.5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综合实例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对个人银行账户管理程序的改进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8917" name="标题 1">
            <a:extLst>
              <a:ext uri="{FF2B5EF4-FFF2-40B4-BE49-F238E27FC236}">
                <a16:creationId xmlns:a16="http://schemas.microsoft.com/office/drawing/2014/main" id="{40AD4B5C-5D90-AABA-5DC3-897A8F15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513" y="5500688"/>
            <a:ext cx="2614612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12-4</a:t>
            </a:r>
            <a:r>
              <a:rPr lang="zh-CN" altLang="en-US" sz="3600"/>
              <a:t>（续）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CA777160-91B8-4E8A-EBBE-5177F5ED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12-5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FF2A6-C93F-42F5-4862-66EE0365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785938"/>
            <a:ext cx="8643937" cy="47879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1800">
                <a:latin typeface="Consolas" panose="020B0609020204030204" pitchFamily="49" charset="0"/>
              </a:rPr>
              <a:t>运行结果如下：</a:t>
            </a:r>
            <a:endParaRPr lang="en-US" altLang="zh-CN" sz="18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......</a:t>
            </a:r>
            <a:r>
              <a:rPr lang="zh-CN" altLang="en-US" sz="1800">
                <a:latin typeface="Consolas" panose="020B0609020204030204" pitchFamily="49" charset="0"/>
              </a:rPr>
              <a:t>（前面的输入和输出与例</a:t>
            </a:r>
            <a:r>
              <a:rPr lang="en-US" altLang="zh-CN" sz="1800">
                <a:latin typeface="Consolas" panose="020B0609020204030204" pitchFamily="49" charset="0"/>
              </a:rPr>
              <a:t>9-16</a:t>
            </a:r>
            <a:r>
              <a:rPr lang="zh-CN" altLang="en-US" sz="1800">
                <a:latin typeface="Consolas" panose="020B0609020204030204" pitchFamily="49" charset="0"/>
              </a:rPr>
              <a:t>给出的完全相同，篇幅所限，不再重复）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Total: 20482.9  command&gt; w 2 20000 buy a car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Error(#C5392394): not enough credit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Total: 20482.9  command&gt; w 2 1500 buy a television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#C5392394       -1500   -1550    buy a television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Total: 18982.9  command&gt; q 2008-12-5 2009-1-32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Error: Invalid date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Total: 18982.9  command&gt; q 2008-12-5 2009-1-31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2008-12-5       #S3755217       5500    10500    salary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#S3755217       17.77   10517.8  interest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#02342342       15.16   10015.2  interest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#C5392394       -50     -50      annual fee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#C5392394       -1500   -1550    buy a television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latin typeface="Consolas" panose="020B0609020204030204" pitchFamily="49" charset="0"/>
              </a:rPr>
              <a:t>2009-1-1        Total: 18982.9  command&gt; 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  <a:defRPr/>
            </a:pPr>
            <a:endParaRPr lang="zh-CN" altLang="en-US" sz="180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39DCB55-5302-1C00-FEC6-32457135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9EA586-5148-487C-9EE5-89CF78DFBE4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941" name="标题 4">
            <a:extLst>
              <a:ext uri="{FF2B5EF4-FFF2-40B4-BE49-F238E27FC236}">
                <a16:creationId xmlns:a16="http://schemas.microsoft.com/office/drawing/2014/main" id="{4D2F766D-F650-9A3B-05CE-D2D9D3D08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12.5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综合实例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对个人银行账户管理程序的改进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773F508D-D9D4-A347-7CF9-07108C55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12.6.1 </a:t>
            </a:r>
            <a:r>
              <a:rPr lang="zh-CN" altLang="en-US"/>
              <a:t>异常安全性问题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C416D83B-B7CC-FD19-3340-A7C850EE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>
                <a:latin typeface="Consolas" panose="020B0609020204030204" pitchFamily="49" charset="0"/>
              </a:rPr>
              <a:t>一个异常安全的函数，在有异常抛出时：</a:t>
            </a:r>
            <a:endParaRPr lang="en-US" altLang="zh-CN" sz="260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不应泄露任何资源</a:t>
            </a:r>
            <a:endParaRPr lang="en-US" altLang="zh-CN" sz="2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不能使任何对象进入非法状态</a:t>
            </a:r>
            <a:endParaRPr lang="en-US" altLang="zh-CN" sz="2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sz="2600">
                <a:latin typeface="Consolas" panose="020B0609020204030204" pitchFamily="49" charset="0"/>
              </a:rPr>
              <a:t>反例：例</a:t>
            </a:r>
            <a:r>
              <a:rPr lang="en-US" altLang="zh-CN" sz="2600">
                <a:latin typeface="Consolas" panose="020B0609020204030204" pitchFamily="49" charset="0"/>
              </a:rPr>
              <a:t>9-8</a:t>
            </a:r>
            <a:r>
              <a:rPr lang="zh-CN" altLang="en-US" sz="2600">
                <a:latin typeface="Consolas" panose="020B0609020204030204" pitchFamily="49" charset="0"/>
              </a:rPr>
              <a:t>中的下列代码：</a:t>
            </a:r>
            <a:endParaRPr lang="en-US" altLang="zh-CN" sz="260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template &lt;class T, int SIZE&gt;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void Stack&lt;T, SIZE&gt;::push(const T &amp;item) {</a:t>
            </a:r>
            <a:endParaRPr lang="zh-CN" altLang="en-US" sz="2400">
              <a:solidFill>
                <a:srgbClr val="406F8D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406F8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assert(!isFull());	//</a:t>
            </a:r>
            <a:r>
              <a:rPr lang="zh-CN" altLang="en-US" sz="2400">
                <a:solidFill>
                  <a:srgbClr val="406F8D"/>
                </a:solidFill>
                <a:latin typeface="Consolas" panose="020B0609020204030204" pitchFamily="49" charset="0"/>
              </a:rPr>
              <a:t>如果栈满了，则报错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406F8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list[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++top</a:t>
            </a: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] = item;	//</a:t>
            </a:r>
            <a:r>
              <a:rPr lang="zh-CN" altLang="en-US" sz="2400">
                <a:solidFill>
                  <a:srgbClr val="406F8D"/>
                </a:solidFill>
                <a:latin typeface="Consolas" panose="020B0609020204030204" pitchFamily="49" charset="0"/>
              </a:rPr>
              <a:t>将新元素压入栈顶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406F8D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zh-CN" altLang="en-US" sz="2600" b="1">
                <a:latin typeface="Consolas" panose="020B0609020204030204" pitchFamily="49" charset="0"/>
              </a:rPr>
              <a:t>如果赋值过程中有异常抛出，由于</a:t>
            </a:r>
            <a:r>
              <a:rPr lang="en-US" altLang="zh-CN" sz="2600" b="1">
                <a:latin typeface="Consolas" panose="020B0609020204030204" pitchFamily="49" charset="0"/>
              </a:rPr>
              <a:t>top</a:t>
            </a:r>
            <a:r>
              <a:rPr lang="zh-CN" altLang="en-US" sz="2600" b="1">
                <a:latin typeface="Consolas" panose="020B0609020204030204" pitchFamily="49" charset="0"/>
              </a:rPr>
              <a:t>已经增</a:t>
            </a:r>
            <a:r>
              <a:rPr lang="en-US" altLang="zh-CN" sz="2600" b="1">
                <a:latin typeface="Consolas" panose="020B0609020204030204" pitchFamily="49" charset="0"/>
              </a:rPr>
              <a:t>1</a:t>
            </a:r>
            <a:r>
              <a:rPr lang="zh-CN" altLang="en-US" sz="2600" b="1">
                <a:latin typeface="Consolas" panose="020B0609020204030204" pitchFamily="49" charset="0"/>
              </a:rPr>
              <a:t>，栈顶的内容将变得不确定</a:t>
            </a:r>
            <a:r>
              <a:rPr lang="zh-CN" altLang="en-US" sz="2600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C41DB01-90EA-7DC9-2339-D671717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EE12A-2C73-4963-A9D7-7A24A7167CA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BB30AA-F3B8-6FEF-8A52-ADC0F805FC3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9F02912-E278-8CE7-BABF-060EDE01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12.6.1 </a:t>
            </a:r>
            <a:r>
              <a:rPr lang="zh-CN" altLang="en-US"/>
              <a:t>异常安全性问题（续）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35307954-A654-9BBA-2EB5-9A6EC28A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该函数的修正版本：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template &lt;class T, int SIZE&gt;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void Stack&lt;T, SIZE&gt;::push(const T &amp;item) {</a:t>
            </a:r>
            <a:endParaRPr lang="zh-CN" altLang="en-US" sz="2400" b="1">
              <a:solidFill>
                <a:srgbClr val="406F8D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406F8D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assert(!isFull());	//</a:t>
            </a:r>
            <a:r>
              <a:rPr lang="zh-CN" altLang="en-US" sz="2400" b="1">
                <a:solidFill>
                  <a:srgbClr val="406F8D"/>
                </a:solidFill>
                <a:latin typeface="宋体" panose="02010600030101010101" pitchFamily="2" charset="-122"/>
              </a:rPr>
              <a:t>如果栈满了，则报错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406F8D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list[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</a:rPr>
              <a:t>top + 1</a:t>
            </a: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] = item;//</a:t>
            </a:r>
            <a:r>
              <a:rPr lang="zh-CN" altLang="en-US" sz="2400" b="1">
                <a:solidFill>
                  <a:srgbClr val="406F8D"/>
                </a:solidFill>
                <a:latin typeface="宋体" panose="02010600030101010101" pitchFamily="2" charset="-122"/>
              </a:rPr>
              <a:t>将新元素压入栈顶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406F8D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</a:rPr>
              <a:t>top++;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406F8D"/>
                </a:solidFill>
                <a:latin typeface="宋体" panose="02010600030101010101" pitchFamily="2" charset="-122"/>
              </a:rPr>
              <a:t>}</a:t>
            </a:r>
          </a:p>
          <a:p>
            <a:pPr eaLnBrk="1" hangingPunct="1"/>
            <a:r>
              <a:rPr lang="zh-CN" altLang="en-US"/>
              <a:t>即使赋值时抛出异常，由于此时</a:t>
            </a:r>
            <a:r>
              <a:rPr lang="en-US" altLang="zh-CN"/>
              <a:t>top</a:t>
            </a:r>
            <a:r>
              <a:rPr lang="zh-CN" altLang="en-US"/>
              <a:t>并没有真正增</a:t>
            </a:r>
            <a:r>
              <a:rPr lang="en-US" altLang="zh-CN"/>
              <a:t>1</a:t>
            </a:r>
            <a:r>
              <a:rPr lang="zh-CN" altLang="en-US"/>
              <a:t>，因此当前对象的状态没有改变，该函数是异常安全的。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14CBF5C3-406D-ABE8-D8B0-28FECC9B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6BC987-78B5-4B13-8E16-D936D1FA3CC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1E8BD58-0C1D-96B1-EF9C-18154163543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BAC9E12-1070-A026-6994-75BA7A95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编写异常安全程序的原则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271745DE-F298-D448-CCD7-E351144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明确</a:t>
            </a:r>
            <a:r>
              <a:rPr lang="zh-CN" altLang="en-US">
                <a:solidFill>
                  <a:srgbClr val="C00000"/>
                </a:solidFill>
              </a:rPr>
              <a:t>哪些操作绝对不会抛掷异常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这些操作是异常安全编程的基石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/>
              <a:t>例：</a:t>
            </a:r>
            <a:r>
              <a:rPr lang="zh-CN" altLang="en-US">
                <a:solidFill>
                  <a:srgbClr val="0070C0"/>
                </a:solidFill>
              </a:rPr>
              <a:t>基本数据类型的绝大部分操作，指针的赋值、算术运算和比较运算，</a:t>
            </a:r>
            <a:r>
              <a:rPr lang="en-US" altLang="zh-CN">
                <a:solidFill>
                  <a:srgbClr val="0070C0"/>
                </a:solidFill>
              </a:rPr>
              <a:t>STL</a:t>
            </a:r>
            <a:r>
              <a:rPr lang="zh-CN" altLang="en-US">
                <a:solidFill>
                  <a:srgbClr val="0070C0"/>
                </a:solidFill>
              </a:rPr>
              <a:t>容器的</a:t>
            </a:r>
            <a:r>
              <a:rPr lang="en-US" altLang="zh-CN">
                <a:solidFill>
                  <a:srgbClr val="0070C0"/>
                </a:solidFill>
              </a:rPr>
              <a:t>swap</a:t>
            </a:r>
            <a:r>
              <a:rPr lang="zh-CN" altLang="en-US">
                <a:solidFill>
                  <a:srgbClr val="0070C0"/>
                </a:solidFill>
              </a:rPr>
              <a:t>函数</a:t>
            </a:r>
            <a:endParaRPr lang="en-US" altLang="zh-CN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尽量确保析构函数不抛掷异常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A0E745CE-6872-733B-A66B-EB934472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675E22-83BD-4B58-BDB0-C6131B7C105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013" name="标题 4">
            <a:extLst>
              <a:ext uri="{FF2B5EF4-FFF2-40B4-BE49-F238E27FC236}">
                <a16:creationId xmlns:a16="http://schemas.microsoft.com/office/drawing/2014/main" id="{912DAA97-A9E3-DEA3-EA55-7CFFE43C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深度探索 </a:t>
            </a:r>
            <a:r>
              <a:rPr kumimoji="0" lang="en-US" altLang="zh-CN" sz="2600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 </a:t>
            </a: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12.6.1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异常安全性问题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531D425C-712F-4F2C-333A-30EEA33C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12.6.2 </a:t>
            </a:r>
            <a:r>
              <a:rPr lang="zh-CN" altLang="en-US"/>
              <a:t>避免异常发生时的资源泄漏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7781BE7A-ED46-AAE4-ECFF-F4125FB4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一个函数，</a:t>
            </a:r>
            <a:r>
              <a:rPr lang="zh-CN" altLang="en-US">
                <a:solidFill>
                  <a:srgbClr val="C00000"/>
                </a:solidFill>
              </a:rPr>
              <a:t>必须在有异常向外抛出前，释放应由它负责释放的资源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通常的解决方案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把一切动态分配的资源都包装成栈上的对象，利用抛掷异常时自动调用对象析构函数的特性来释放资源。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对于必须在堆上构造的对象，可以用智能指针</a:t>
            </a:r>
            <a:r>
              <a:rPr lang="en-US" altLang="zh-CN"/>
              <a:t>auto_ptr</a:t>
            </a:r>
            <a:r>
              <a:rPr lang="zh-CN" altLang="en-US"/>
              <a:t>加以包装。</a:t>
            </a: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C75A0918-94C2-5DE5-270C-4CC1E9DA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46181-F1FC-4636-B35E-AF1F85A5A37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0FE03CF-D4A3-9FCC-5892-3A8F9AD00C7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5EF63AEB-3FA6-38F8-8F30-E70F5F78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396875"/>
            <a:ext cx="8929688" cy="931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kern="500" dirty="0"/>
              <a:t>例：动态分配的内存在异常抛出前手动释放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A0E9D634-D276-A97B-2821-308B418E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3" y="1268413"/>
            <a:ext cx="8620125" cy="5588000"/>
          </a:xfrm>
        </p:spPr>
        <p:txBody>
          <a:bodyPr/>
          <a:lstStyle/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void someFunction(int n){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int *s=new int[n];  //</a:t>
            </a:r>
            <a:r>
              <a:rPr lang="zh-CN" altLang="en-US" sz="2000">
                <a:solidFill>
                  <a:srgbClr val="1306BA"/>
                </a:solidFill>
              </a:rPr>
              <a:t>分配动态内存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if(…) {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   delete[] s;  //</a:t>
            </a:r>
            <a:r>
              <a:rPr lang="zh-CN" altLang="en-US" sz="2000">
                <a:solidFill>
                  <a:srgbClr val="1306BA"/>
                </a:solidFill>
              </a:rPr>
              <a:t>释放动态内存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   throw someException();  //</a:t>
            </a:r>
            <a:r>
              <a:rPr lang="zh-CN" altLang="en-US" sz="2000">
                <a:solidFill>
                  <a:srgbClr val="1306BA"/>
                </a:solidFill>
              </a:rPr>
              <a:t>当前函数向外抛出异常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}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try {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     someOtherFunction();  //</a:t>
            </a:r>
            <a:r>
              <a:rPr lang="zh-CN" altLang="en-US" sz="2000">
                <a:solidFill>
                  <a:srgbClr val="1306BA"/>
                </a:solidFill>
              </a:rPr>
              <a:t>执行一个可能抛出异常的函数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} catch (…) {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      delete[] s; //</a:t>
            </a:r>
            <a:r>
              <a:rPr lang="zh-CN" altLang="en-US" sz="2000">
                <a:solidFill>
                  <a:srgbClr val="1306BA"/>
                </a:solidFill>
              </a:rPr>
              <a:t>释放动态内存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      throw ;     //</a:t>
            </a:r>
            <a:r>
              <a:rPr lang="zh-CN" altLang="en-US" sz="2000">
                <a:solidFill>
                  <a:srgbClr val="1306BA"/>
                </a:solidFill>
              </a:rPr>
              <a:t>被截获的异常，当前函数无法处理，继续向上层抛出。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  }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    delete[] s;    //</a:t>
            </a:r>
            <a:r>
              <a:rPr lang="zh-CN" altLang="en-US" sz="2000">
                <a:solidFill>
                  <a:srgbClr val="1306BA"/>
                </a:solidFill>
              </a:rPr>
              <a:t>函数正常结束前，释放动态内存</a:t>
            </a:r>
            <a:endParaRPr lang="en-US" altLang="zh-CN" sz="2000">
              <a:solidFill>
                <a:srgbClr val="1306BA"/>
              </a:solidFill>
            </a:endParaRPr>
          </a:p>
          <a:p>
            <a:pPr marL="10795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1306BA"/>
                </a:solidFill>
              </a:rPr>
              <a:t>}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14A0D6C3-DFAE-37D8-E6CB-B060FE07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680D91-708E-4E56-9CAB-AE378AB30A9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D8C390-6201-486F-060C-4B4CD0C21B4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248B2EA-3A15-8518-BBB1-AD66807F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396875"/>
            <a:ext cx="89296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kern="500" dirty="0"/>
              <a:t>例：把动态分配的资源包装成栈上的对象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618EFD01-B5B0-24AE-B59E-16C7BC2A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493838"/>
            <a:ext cx="8929687" cy="4787900"/>
          </a:xfrm>
        </p:spPr>
        <p:txBody>
          <a:bodyPr/>
          <a:lstStyle/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void someFunction(int n){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vector&lt;int&gt; s(n);     //</a:t>
            </a:r>
            <a:r>
              <a:rPr lang="zh-CN" altLang="en-US" sz="2400">
                <a:solidFill>
                  <a:srgbClr val="C00000"/>
                </a:solidFill>
              </a:rPr>
              <a:t>将原先的动态数组替换为</a:t>
            </a:r>
            <a:r>
              <a:rPr lang="en-US" altLang="zh-CN" sz="2400">
                <a:solidFill>
                  <a:srgbClr val="C00000"/>
                </a:solidFill>
              </a:rPr>
              <a:t>vector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if(…) {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     throw someException();  //</a:t>
            </a:r>
            <a:r>
              <a:rPr lang="zh-CN" altLang="en-US" sz="2400">
                <a:solidFill>
                  <a:srgbClr val="1306BA"/>
                </a:solidFill>
              </a:rPr>
              <a:t>可直接抛异常，无须手工释放</a:t>
            </a:r>
            <a:endParaRPr lang="en-US" altLang="zh-CN" sz="2400">
              <a:solidFill>
                <a:srgbClr val="1306BA"/>
              </a:solidFill>
            </a:endParaRP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}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someOtherFunction();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    …</a:t>
            </a:r>
          </a:p>
          <a:p>
            <a:pPr marL="107950" indent="0"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1306BA"/>
                </a:solidFill>
              </a:rPr>
              <a:t>}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628A8D4B-B99A-4851-6D8F-4BA7444C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1FDF8B-42AC-46F1-88AE-602E78D09B4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039D87-2D78-775B-DF4D-E8DDCBAEC2F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456E935-8356-4527-F994-6F07DB7C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12.1 </a:t>
            </a:r>
            <a:r>
              <a:rPr lang="zh-CN" altLang="en-US"/>
              <a:t>异常处理的基本思想</a:t>
            </a:r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DACD7516-E8B3-A225-2035-E7A52EC1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B60259-319A-4637-9859-1AF1AD13DDE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8436" name="Group 37">
            <a:extLst>
              <a:ext uri="{FF2B5EF4-FFF2-40B4-BE49-F238E27FC236}">
                <a16:creationId xmlns:a16="http://schemas.microsoft.com/office/drawing/2014/main" id="{94C0891D-58E7-D77E-CE20-D8724DC0C03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905000"/>
            <a:ext cx="5105400" cy="4333875"/>
            <a:chOff x="1344" y="1296"/>
            <a:chExt cx="3216" cy="2730"/>
          </a:xfrm>
        </p:grpSpPr>
        <p:sp>
          <p:nvSpPr>
            <p:cNvPr id="18437" name="Text Box 21">
              <a:extLst>
                <a:ext uri="{FF2B5EF4-FFF2-40B4-BE49-F238E27FC236}">
                  <a16:creationId xmlns:a16="http://schemas.microsoft.com/office/drawing/2014/main" id="{09DC4A1B-747D-52B4-C2F9-8E440EE69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1714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函数</a:t>
              </a:r>
              <a:r>
                <a:rPr lang="en-US" altLang="zh-CN" sz="2200">
                  <a:latin typeface="Consolas" panose="020B0609020204030204" pitchFamily="49" charset="0"/>
                  <a:ea typeface="宋体" panose="02010600030101010101" pitchFamily="2" charset="-122"/>
                </a:rPr>
                <a:t>f()</a:t>
              </a:r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捕获并处理异常</a:t>
              </a:r>
            </a:p>
          </p:txBody>
        </p:sp>
        <p:sp>
          <p:nvSpPr>
            <p:cNvPr id="18438" name="Text Box 22">
              <a:extLst>
                <a:ext uri="{FF2B5EF4-FFF2-40B4-BE49-F238E27FC236}">
                  <a16:creationId xmlns:a16="http://schemas.microsoft.com/office/drawing/2014/main" id="{2478F875-8DED-C334-EED9-9EA7C12C0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686"/>
              <a:ext cx="213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函数</a:t>
              </a:r>
              <a:r>
                <a:rPr lang="en-US" altLang="zh-CN" sz="2200">
                  <a:latin typeface="Consolas" panose="020B0609020204030204" pitchFamily="49" charset="0"/>
                  <a:ea typeface="宋体" panose="02010600030101010101" pitchFamily="2" charset="-122"/>
                </a:rPr>
                <a:t>h()   </a:t>
              </a:r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引发异常</a:t>
              </a:r>
            </a:p>
          </p:txBody>
        </p:sp>
        <p:sp>
          <p:nvSpPr>
            <p:cNvPr id="8" name="Text Box 23">
              <a:extLst>
                <a:ext uri="{FF2B5EF4-FFF2-40B4-BE49-F238E27FC236}">
                  <a16:creationId xmlns:a16="http://schemas.microsoft.com/office/drawing/2014/main" id="{6455E79E-6458-DD43-215D-0588E9A73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2993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1" hangingPunct="1">
                <a:defRPr/>
              </a:pPr>
              <a:r>
                <a:rPr lang="zh-CN" altLang="en-US" sz="2200">
                  <a:latin typeface="Consolas" pitchFamily="49" charset="0"/>
                  <a:ea typeface="+mn-ea"/>
                </a:rPr>
                <a:t>函数</a:t>
              </a:r>
              <a:r>
                <a:rPr lang="en-US" altLang="zh-CN" sz="2200">
                  <a:latin typeface="Consolas" pitchFamily="49" charset="0"/>
                  <a:ea typeface="+mn-ea"/>
                </a:rPr>
                <a:t>g()</a:t>
              </a:r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B68E2AB0-BCD7-607B-24D5-532EBAD2A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140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0" name="Line 25">
              <a:extLst>
                <a:ext uri="{FF2B5EF4-FFF2-40B4-BE49-F238E27FC236}">
                  <a16:creationId xmlns:a16="http://schemas.microsoft.com/office/drawing/2014/main" id="{2B494D25-3AF0-6091-FC35-55D9FACEA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11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F364E821-714C-739E-8372-3DB8159B6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BC314DC7-5789-48A2-C068-A9D634DB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3404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5B547257-ADB7-0D5D-822A-70D32746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3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EC8CBFEC-15F0-5FDA-1F3E-4DE1DE183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1E4F69CF-E08B-BF9D-C9BA-8734997AB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209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9BC6DED0-B35F-4300-F388-1FABA0DF3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42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7C0DED41-69E5-E071-2D84-292EC9036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2336"/>
              <a:ext cx="18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1" hangingPunct="1">
                <a:defRPr/>
              </a:pPr>
              <a:r>
                <a:rPr lang="en-US" altLang="zh-CN" sz="2200">
                  <a:latin typeface="Consolas" pitchFamily="49" charset="0"/>
                  <a:ea typeface="+mn-ea"/>
                </a:rPr>
                <a:t>……</a:t>
              </a:r>
            </a:p>
          </p:txBody>
        </p:sp>
        <p:sp>
          <p:nvSpPr>
            <p:cNvPr id="18449" name="Text Box 33">
              <a:extLst>
                <a:ext uri="{FF2B5EF4-FFF2-40B4-BE49-F238E27FC236}">
                  <a16:creationId xmlns:a16="http://schemas.microsoft.com/office/drawing/2014/main" id="{1435D11E-20FF-6727-50EE-0434804A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1296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调用者</a:t>
              </a:r>
            </a:p>
          </p:txBody>
        </p:sp>
        <p:sp>
          <p:nvSpPr>
            <p:cNvPr id="18450" name="Text Box 34">
              <a:extLst>
                <a:ext uri="{FF2B5EF4-FFF2-40B4-BE49-F238E27FC236}">
                  <a16:creationId xmlns:a16="http://schemas.microsoft.com/office/drawing/2014/main" id="{88430DB0-339E-9485-68CA-75D1F1FF3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430"/>
              <a:ext cx="10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异常传播方向</a:t>
              </a:r>
            </a:p>
          </p:txBody>
        </p:sp>
        <p:sp>
          <p:nvSpPr>
            <p:cNvPr id="18451" name="Text Box 35">
              <a:extLst>
                <a:ext uri="{FF2B5EF4-FFF2-40B4-BE49-F238E27FC236}">
                  <a16:creationId xmlns:a16="http://schemas.microsoft.com/office/drawing/2014/main" id="{C5DE5F1B-FFD6-CB42-9791-38953D7C0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30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调用关系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71151AC9-E528-57BB-0701-FFBEE166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191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智能指针</a:t>
            </a:r>
            <a:r>
              <a:rPr lang="en-US" altLang="zh-CN"/>
              <a:t>auto_ptr</a:t>
            </a:r>
            <a:endParaRPr lang="zh-CN" altLang="en-US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150797CA-C008-55CE-F341-17E3623C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41438"/>
            <a:ext cx="8583613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nsolas" panose="020B0609020204030204" pitchFamily="49" charset="0"/>
              </a:rPr>
              <a:t>C++</a:t>
            </a:r>
            <a:r>
              <a:rPr lang="zh-CN" altLang="en-US">
                <a:latin typeface="Consolas" panose="020B0609020204030204" pitchFamily="49" charset="0"/>
              </a:rPr>
              <a:t>标准库的一个类模板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nsolas" panose="020B0609020204030204" pitchFamily="49" charset="0"/>
              </a:rPr>
              <a:t>在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memory</a:t>
            </a:r>
            <a:r>
              <a:rPr lang="zh-CN" altLang="en-US">
                <a:latin typeface="Consolas" panose="020B0609020204030204" pitchFamily="49" charset="0"/>
              </a:rPr>
              <a:t>头文件中定义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nsolas" panose="020B0609020204030204" pitchFamily="49" charset="0"/>
              </a:rPr>
              <a:t>有一个类型参数</a:t>
            </a:r>
            <a:r>
              <a:rPr lang="en-US" altLang="zh-CN">
                <a:latin typeface="Consolas" panose="020B0609020204030204" pitchFamily="49" charset="0"/>
              </a:rPr>
              <a:t>X</a:t>
            </a:r>
            <a:r>
              <a:rPr lang="zh-CN" altLang="en-US">
                <a:latin typeface="Consolas" panose="020B0609020204030204" pitchFamily="49" charset="0"/>
              </a:rPr>
              <a:t>，表示智能指针指向数据的类型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nsolas" panose="020B0609020204030204" pitchFamily="49" charset="0"/>
              </a:rPr>
              <a:t>每个智能指针对象关联一个普通指针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Consolas" panose="020B0609020204030204" pitchFamily="49" charset="0"/>
              </a:rPr>
              <a:t>构造函数：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explicit auto_ptr(X *p = 0) throw();</a:t>
            </a:r>
          </a:p>
          <a:p>
            <a:pPr eaLnBrk="1" hangingPunct="1"/>
            <a:r>
              <a:rPr lang="zh-CN" altLang="en-US" sz="2400">
                <a:latin typeface="Consolas" panose="020B0609020204030204" pitchFamily="49" charset="0"/>
              </a:rPr>
              <a:t>一个智能指针对象一旦关联到一个指针，则删除该指针所指向的堆对象的责任由该智能指针对象承担（除非调用了智能指针的</a:t>
            </a:r>
            <a:r>
              <a:rPr lang="en-US" altLang="zh-CN" sz="2400">
                <a:latin typeface="Consolas" panose="020B0609020204030204" pitchFamily="49" charset="0"/>
              </a:rPr>
              <a:t>release</a:t>
            </a:r>
            <a:r>
              <a:rPr lang="zh-CN" altLang="en-US" sz="2400">
                <a:latin typeface="Consolas" panose="020B0609020204030204" pitchFamily="49" charset="0"/>
              </a:rPr>
              <a:t>函数，或该智能指针又被赋给了其它智能指针）。</a:t>
            </a:r>
            <a:r>
              <a:rPr lang="zh-CN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一个智能指针在析构时，会自动对它所关联的指针执行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，无须手动释放，这就是智能指针的最大优点。</a:t>
            </a:r>
            <a:endParaRPr lang="en-US" altLang="zh-CN" sz="24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sz="2400">
                <a:latin typeface="Consolas" panose="020B0609020204030204" pitchFamily="49" charset="0"/>
              </a:rPr>
              <a:t>智能指针只能关联到一个指向堆对象的指针，不能关联其它对象的指针，也不能关联到</a:t>
            </a:r>
            <a:r>
              <a:rPr lang="en-US" altLang="zh-CN" sz="2400">
                <a:latin typeface="Consolas" panose="020B0609020204030204" pitchFamily="49" charset="0"/>
              </a:rPr>
              <a:t>new</a:t>
            </a:r>
            <a:r>
              <a:rPr lang="zh-CN" altLang="en-US" sz="2400">
                <a:latin typeface="Consolas" panose="020B0609020204030204" pitchFamily="49" charset="0"/>
              </a:rPr>
              <a:t>分配的数组。</a:t>
            </a:r>
            <a:endParaRPr lang="en-US" altLang="zh-CN" sz="2400">
              <a:latin typeface="Consolas" panose="020B0609020204030204" pitchFamily="49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82657525-528E-D197-2AD3-1427EC0D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EA272-1F37-479D-BEB0-778F6B35024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7109" name="标题 4">
            <a:extLst>
              <a:ext uri="{FF2B5EF4-FFF2-40B4-BE49-F238E27FC236}">
                <a16:creationId xmlns:a16="http://schemas.microsoft.com/office/drawing/2014/main" id="{18AFB8D1-08D7-B009-3E56-831D9A6F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深度探索 </a:t>
            </a:r>
            <a:r>
              <a:rPr kumimoji="0" lang="en-US" altLang="zh-CN" sz="2600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12.6.2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避免异常发生时的资源泄漏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01E93E6E-E5E8-40EC-83FC-998CAE82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63" y="363538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智能指针</a:t>
            </a:r>
            <a:r>
              <a:rPr lang="en-US" altLang="zh-CN"/>
              <a:t>auto_ptr</a:t>
            </a:r>
            <a:r>
              <a:rPr lang="zh-CN" altLang="en-US"/>
              <a:t>的成员函数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20EE69CB-49DA-BC25-38A2-1E49B1CD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43063"/>
            <a:ext cx="8229600" cy="47879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nsolas" panose="020B0609020204030204" pitchFamily="49" charset="0"/>
              </a:rPr>
              <a:t>成员函数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get()</a:t>
            </a:r>
            <a:r>
              <a:rPr lang="zh-CN" altLang="en-US">
                <a:latin typeface="Consolas" panose="020B0609020204030204" pitchFamily="49" charset="0"/>
              </a:rPr>
              <a:t>获得与智能指针对象关联的指针：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    X* get() const throw();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nsolas" panose="020B0609020204030204" pitchFamily="49" charset="0"/>
              </a:rPr>
              <a:t>由于</a:t>
            </a:r>
            <a:r>
              <a:rPr lang="en-US" altLang="zh-CN">
                <a:latin typeface="Consolas" panose="020B0609020204030204" pitchFamily="49" charset="0"/>
              </a:rPr>
              <a:t>auto_ptr</a:t>
            </a:r>
            <a:r>
              <a:rPr lang="zh-CN" altLang="en-US">
                <a:latin typeface="Consolas" panose="020B0609020204030204" pitchFamily="49" charset="0"/>
              </a:rPr>
              <a:t>的“</a:t>
            </a:r>
            <a:r>
              <a:rPr lang="en-US" altLang="zh-CN">
                <a:latin typeface="Consolas" panose="020B0609020204030204" pitchFamily="49" charset="0"/>
              </a:rPr>
              <a:t>*</a:t>
            </a:r>
            <a:r>
              <a:rPr lang="zh-CN" altLang="en-US">
                <a:latin typeface="Consolas" panose="020B0609020204030204" pitchFamily="49" charset="0"/>
              </a:rPr>
              <a:t>”与“</a:t>
            </a:r>
            <a:r>
              <a:rPr lang="en-US" altLang="zh-CN">
                <a:latin typeface="Consolas" panose="020B0609020204030204" pitchFamily="49" charset="0"/>
              </a:rPr>
              <a:t>-&gt;</a:t>
            </a:r>
            <a:r>
              <a:rPr lang="zh-CN" altLang="en-US">
                <a:latin typeface="Consolas" panose="020B0609020204030204" pitchFamily="49" charset="0"/>
              </a:rPr>
              <a:t>”运算符已被重载，对一个</a:t>
            </a:r>
            <a:r>
              <a:rPr lang="en-US" altLang="zh-CN">
                <a:latin typeface="Consolas" panose="020B0609020204030204" pitchFamily="49" charset="0"/>
              </a:rPr>
              <a:t>auto_ptr</a:t>
            </a:r>
            <a:r>
              <a:rPr lang="zh-CN" altLang="en-US">
                <a:latin typeface="Consolas" panose="020B0609020204030204" pitchFamily="49" charset="0"/>
              </a:rPr>
              <a:t>的对象使用“</a:t>
            </a:r>
            <a:r>
              <a:rPr lang="en-US" altLang="zh-CN">
                <a:latin typeface="Consolas" panose="020B0609020204030204" pitchFamily="49" charset="0"/>
              </a:rPr>
              <a:t>*</a:t>
            </a:r>
            <a:r>
              <a:rPr lang="zh-CN" altLang="en-US">
                <a:latin typeface="Consolas" panose="020B0609020204030204" pitchFamily="49" charset="0"/>
              </a:rPr>
              <a:t>”和“</a:t>
            </a:r>
            <a:r>
              <a:rPr lang="en-US" altLang="zh-CN">
                <a:latin typeface="Consolas" panose="020B0609020204030204" pitchFamily="49" charset="0"/>
              </a:rPr>
              <a:t>-&gt;</a:t>
            </a:r>
            <a:r>
              <a:rPr lang="zh-CN" altLang="en-US">
                <a:latin typeface="Consolas" panose="020B0609020204030204" pitchFamily="49" charset="0"/>
              </a:rPr>
              <a:t>”，等价于对它所关联的指针使用相应运算符。对一个智能指针</a:t>
            </a:r>
            <a:r>
              <a:rPr lang="en-US" altLang="zh-CN">
                <a:latin typeface="Consolas" panose="020B0609020204030204" pitchFamily="49" charset="0"/>
              </a:rPr>
              <a:t>ap,</a:t>
            </a:r>
          </a:p>
          <a:p>
            <a:pPr marL="703263" lvl="2" indent="0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*ap </a:t>
            </a:r>
            <a:r>
              <a:rPr lang="zh-CN" altLang="en-US">
                <a:latin typeface="Consolas" panose="020B0609020204030204" pitchFamily="49" charset="0"/>
              </a:rPr>
              <a:t>等价于 *</a:t>
            </a:r>
            <a:r>
              <a:rPr lang="en-US" altLang="zh-CN">
                <a:latin typeface="Consolas" panose="020B0609020204030204" pitchFamily="49" charset="0"/>
              </a:rPr>
              <a:t>(ap.get())</a:t>
            </a:r>
          </a:p>
          <a:p>
            <a:pPr marL="703263" lvl="2" indent="0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ap-&gt;fun() </a:t>
            </a:r>
            <a:r>
              <a:rPr lang="zh-CN" altLang="en-US">
                <a:latin typeface="Consolas" panose="020B0609020204030204" pitchFamily="49" charset="0"/>
              </a:rPr>
              <a:t>等价于 </a:t>
            </a:r>
            <a:r>
              <a:rPr lang="en-US" altLang="zh-CN">
                <a:latin typeface="Consolas" panose="020B0609020204030204" pitchFamily="49" charset="0"/>
              </a:rPr>
              <a:t>ap.get()-&gt;fun()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F3E2EC9-5DDD-6305-636E-6875F89A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00E9CC-BF56-49AC-B58F-1C41E17EFB3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157" name="标题 4">
            <a:extLst>
              <a:ext uri="{FF2B5EF4-FFF2-40B4-BE49-F238E27FC236}">
                <a16:creationId xmlns:a16="http://schemas.microsoft.com/office/drawing/2014/main" id="{16708462-0104-935B-7EE5-7C08A6BB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深度探索 </a:t>
            </a:r>
            <a:r>
              <a:rPr kumimoji="0" lang="en-US" altLang="zh-CN" sz="2600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12.6.2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避免异常发生时的资源泄漏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A223F83D-A2A9-F10D-B961-7415B1D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智能指针</a:t>
            </a:r>
            <a:r>
              <a:rPr lang="en-US" altLang="zh-CN"/>
              <a:t>auto_ptr</a:t>
            </a:r>
            <a:r>
              <a:rPr lang="zh-CN" altLang="en-US"/>
              <a:t>的成员函数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0DFF7007-2BE5-FAA8-023C-48708ADA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635125"/>
            <a:ext cx="8229600" cy="4787900"/>
          </a:xfrm>
        </p:spPr>
        <p:txBody>
          <a:bodyPr/>
          <a:lstStyle/>
          <a:p>
            <a:pPr eaLnBrk="1" hangingPunct="1"/>
            <a:r>
              <a:rPr lang="zh-CN" altLang="en-US"/>
              <a:t>更改智能指针对象关联的指针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void </a:t>
            </a:r>
            <a:r>
              <a:rPr lang="en-US" altLang="zh-CN">
                <a:solidFill>
                  <a:srgbClr val="C00000"/>
                </a:solidFill>
              </a:rPr>
              <a:t>reset</a:t>
            </a:r>
            <a:r>
              <a:rPr lang="en-US" altLang="zh-CN"/>
              <a:t>(X *p = 0) throw();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/>
              <a:t>原指针所指堆对象会被删除</a:t>
            </a:r>
            <a:endParaRPr lang="en-US" altLang="zh-CN"/>
          </a:p>
          <a:p>
            <a:pPr eaLnBrk="1" hangingPunct="1">
              <a:spcBef>
                <a:spcPts val="1200"/>
              </a:spcBef>
            </a:pPr>
            <a:r>
              <a:rPr lang="zh-CN" altLang="en-US"/>
              <a:t>解除与当前指针的关联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X* </a:t>
            </a:r>
            <a:r>
              <a:rPr lang="en-US" altLang="zh-CN">
                <a:solidFill>
                  <a:srgbClr val="C00000"/>
                </a:solidFill>
              </a:rPr>
              <a:t>release</a:t>
            </a:r>
            <a:r>
              <a:rPr lang="en-US" altLang="zh-CN"/>
              <a:t>() throw();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/>
              <a:t>使当前智能指针为空，并返回智能指针原关联的指针。当不再需要让智能指针负责一个指针的删除时，调用此函数。</a:t>
            </a:r>
            <a:endParaRPr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注意事项</a:t>
            </a:r>
            <a:endParaRPr lang="en-US" altLang="zh-CN"/>
          </a:p>
          <a:p>
            <a:pPr lvl="1" eaLnBrk="1" hangingPunct="1"/>
            <a:r>
              <a:rPr lang="zh-CN" altLang="en-US"/>
              <a:t>智能指针对象执行赋值和拷贝构造时，原对象的关联指针会被解除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9387E61C-4151-A0EF-8BB8-D92C2FBD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D7CE5-95E3-4A33-86A3-E6CEF797363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1205" name="标题 4">
            <a:extLst>
              <a:ext uri="{FF2B5EF4-FFF2-40B4-BE49-F238E27FC236}">
                <a16:creationId xmlns:a16="http://schemas.microsoft.com/office/drawing/2014/main" id="{2134FE1B-B466-892C-C7EC-FBA5F0062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深度探索 </a:t>
            </a:r>
            <a:r>
              <a:rPr kumimoji="0" lang="en-US" altLang="zh-CN" sz="2600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12.6.2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避免异常发生时的资源泄漏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8A4D3A3A-962A-9BBC-D877-A28B2572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智能指针</a:t>
            </a:r>
            <a:r>
              <a:rPr lang="en-US" altLang="zh-CN"/>
              <a:t>auto_ptr</a:t>
            </a:r>
            <a:r>
              <a:rPr lang="zh-CN" altLang="en-US"/>
              <a:t>例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5405BA3C-10FF-C714-1447-C8B28034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665288"/>
            <a:ext cx="8229600" cy="4787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将</a:t>
            </a:r>
            <a:r>
              <a:rPr lang="en-US" altLang="zh-CN" sz="2400" dirty="0"/>
              <a:t>auto_ptr</a:t>
            </a:r>
            <a:r>
              <a:rPr lang="zh-CN" altLang="en-US" sz="2400" dirty="0"/>
              <a:t>对象定义在栈上，可以很方便地删除堆对象，在发生异常时无须做特别处理。</a:t>
            </a:r>
            <a:endParaRPr lang="en-US" altLang="zh-CN" sz="2400" dirty="0"/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void someFunction(){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auto_ptr&lt;SomeClass&gt; ap(new SomeClass(…));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…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if(…) {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     throw someException();  //</a:t>
            </a:r>
            <a:r>
              <a:rPr lang="zh-CN" altLang="en-US" sz="2200" dirty="0">
                <a:solidFill>
                  <a:srgbClr val="1306BA"/>
                </a:solidFill>
              </a:rPr>
              <a:t>可直接抛异常，无须手工释放</a:t>
            </a:r>
            <a:endParaRPr lang="en-US" altLang="zh-CN" sz="2200" dirty="0">
              <a:solidFill>
                <a:srgbClr val="1306BA"/>
              </a:solidFill>
            </a:endParaRP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}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…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someOtherFunction();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    …</a:t>
            </a:r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200" dirty="0">
                <a:solidFill>
                  <a:srgbClr val="1306BA"/>
                </a:solidFill>
              </a:rPr>
              <a:t>}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44B81788-D840-502F-7D3E-74DE9489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47087B-8EB3-4C54-AA2A-9C8FD9DBCBE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2229" name="标题 4">
            <a:extLst>
              <a:ext uri="{FF2B5EF4-FFF2-40B4-BE49-F238E27FC236}">
                <a16:creationId xmlns:a16="http://schemas.microsoft.com/office/drawing/2014/main" id="{CD010C48-0918-DBCA-3E34-62A724D5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814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12.6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深度探索 </a:t>
            </a:r>
            <a:r>
              <a:rPr kumimoji="0" lang="en-US" altLang="zh-CN" sz="2600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12.6.2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避免异常发生时的资源泄漏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FC425F8F-2C5E-2786-15FF-00176E7D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382588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CN"/>
              <a:t>12.6.3 noexcept</a:t>
            </a:r>
            <a:r>
              <a:rPr lang="zh-CN" altLang="en-US"/>
              <a:t>异常说明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635135C3-2B60-3AC2-2D6B-B01C81A4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41438"/>
            <a:ext cx="8583613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/>
              <a:t>C++11</a:t>
            </a:r>
            <a:r>
              <a:rPr lang="zh-CN" altLang="en-US" sz="2400" dirty="0"/>
              <a:t>标准引入</a:t>
            </a:r>
            <a:r>
              <a:rPr lang="en-US" altLang="zh-CN" sz="2400" dirty="0">
                <a:solidFill>
                  <a:srgbClr val="C00000"/>
                </a:solidFill>
              </a:rPr>
              <a:t>noexcept</a:t>
            </a:r>
            <a:r>
              <a:rPr lang="zh-CN" altLang="en-US" sz="2400" dirty="0">
                <a:solidFill>
                  <a:srgbClr val="C00000"/>
                </a:solidFill>
              </a:rPr>
              <a:t>说明</a:t>
            </a:r>
            <a:r>
              <a:rPr lang="zh-CN" altLang="en-US" sz="2400" dirty="0"/>
              <a:t>来标识函数不会抛出异常。</a:t>
            </a:r>
            <a:endParaRPr lang="en-US" altLang="zh-CN" sz="2400" dirty="0"/>
          </a:p>
          <a:p>
            <a:pPr marL="411162" lvl="1" indent="0" eaLnBrk="1" hangingPunct="1">
              <a:lnSpc>
                <a:spcPct val="110000"/>
              </a:lnSpc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func</a:t>
            </a:r>
            <a:r>
              <a:rPr lang="en-US" altLang="zh-CN" dirty="0">
                <a:solidFill>
                  <a:schemeClr val="tx1"/>
                </a:solidFill>
              </a:rPr>
              <a:t>(…) </a:t>
            </a:r>
            <a:r>
              <a:rPr lang="en-US" altLang="zh-CN" dirty="0">
                <a:solidFill>
                  <a:srgbClr val="C00000"/>
                </a:solidFill>
              </a:rPr>
              <a:t>noexcept; </a:t>
            </a:r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2060"/>
                </a:solidFill>
              </a:rPr>
              <a:t>声明函数不会抛出异常</a:t>
            </a:r>
            <a:endParaRPr lang="en-US" altLang="zh-CN" dirty="0">
              <a:solidFill>
                <a:srgbClr val="002060"/>
              </a:solidFill>
            </a:endParaRPr>
          </a:p>
          <a:p>
            <a:pPr marL="411162" lvl="1" indent="0" eaLnBrk="1" hangingPunct="1">
              <a:lnSpc>
                <a:spcPct val="110000"/>
              </a:lnSpc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func</a:t>
            </a:r>
            <a:r>
              <a:rPr lang="en-US" altLang="zh-CN" dirty="0">
                <a:solidFill>
                  <a:schemeClr val="tx1"/>
                </a:solidFill>
              </a:rPr>
              <a:t>(…); </a:t>
            </a:r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函数可能会抛出异常</a:t>
            </a:r>
            <a:endParaRPr lang="en-US" altLang="zh-CN" dirty="0">
              <a:solidFill>
                <a:srgbClr val="0070C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noexcept</a:t>
            </a:r>
            <a:r>
              <a:rPr lang="zh-CN" altLang="en-US" sz="2400" dirty="0">
                <a:solidFill>
                  <a:srgbClr val="C00000"/>
                </a:solidFill>
              </a:rPr>
              <a:t>运算符</a:t>
            </a:r>
            <a:r>
              <a:rPr lang="zh-CN" altLang="en-US" sz="2400" dirty="0"/>
              <a:t>判断函数是否使用了</a:t>
            </a:r>
            <a:r>
              <a:rPr lang="en-US" altLang="zh-CN" sz="2400" dirty="0"/>
              <a:t>noexcept</a:t>
            </a:r>
            <a:r>
              <a:rPr lang="zh-CN" altLang="en-US" sz="2400" dirty="0"/>
              <a:t>说明。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f() </a:t>
            </a:r>
            <a:r>
              <a:rPr lang="en-US" altLang="zh-CN" sz="2400" dirty="0">
                <a:solidFill>
                  <a:srgbClr val="C00000"/>
                </a:solidFill>
              </a:rPr>
              <a:t>noexcept(true);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/>
              <a:t>等价于</a:t>
            </a:r>
            <a:r>
              <a:rPr lang="en-US" altLang="zh-CN" sz="2400" dirty="0"/>
              <a:t>void f() noexcept;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f() </a:t>
            </a:r>
            <a:r>
              <a:rPr lang="en-US" altLang="zh-CN" sz="2400" dirty="0">
                <a:solidFill>
                  <a:srgbClr val="C00000"/>
                </a:solidFill>
              </a:rPr>
              <a:t>noexcept();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/>
              <a:t>等价于</a:t>
            </a:r>
            <a:r>
              <a:rPr lang="en-US" altLang="zh-CN" sz="2400" dirty="0"/>
              <a:t>void f();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noexcept(</a:t>
            </a:r>
            <a:r>
              <a:rPr lang="en-US" altLang="zh-CN" sz="2400" dirty="0">
                <a:solidFill>
                  <a:schemeClr val="tx1"/>
                </a:solidFill>
              </a:rPr>
              <a:t>f()</a:t>
            </a:r>
            <a:r>
              <a:rPr lang="en-US" altLang="zh-CN" sz="2400" dirty="0">
                <a:solidFill>
                  <a:srgbClr val="C00000"/>
                </a:solidFill>
              </a:rPr>
              <a:t>);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en-US" altLang="zh-CN" sz="2400" dirty="0"/>
              <a:t>f</a:t>
            </a:r>
            <a:r>
              <a:rPr lang="zh-CN" altLang="en-US" sz="2400" dirty="0"/>
              <a:t>函数若有</a:t>
            </a:r>
            <a:r>
              <a:rPr lang="en-US" altLang="zh-CN" sz="2400" dirty="0"/>
              <a:t>noexcept</a:t>
            </a:r>
            <a:r>
              <a:rPr lang="zh-CN" altLang="en-US" sz="2400" dirty="0"/>
              <a:t>声明，</a:t>
            </a:r>
            <a:r>
              <a:rPr lang="en-US" altLang="zh-CN" sz="2400" dirty="0"/>
              <a:t>f</a:t>
            </a:r>
            <a:r>
              <a:rPr lang="zh-CN" altLang="en-US" sz="2400" dirty="0"/>
              <a:t>本身不包含</a:t>
            </a:r>
            <a:r>
              <a:rPr lang="en-US" altLang="zh-CN" sz="2400" dirty="0"/>
              <a:t>throw()</a:t>
            </a:r>
            <a:r>
              <a:rPr lang="zh-CN" altLang="en-US" sz="2400" dirty="0"/>
              <a:t>且</a:t>
            </a:r>
            <a:r>
              <a:rPr lang="en-US" altLang="zh-CN" sz="2400" dirty="0"/>
              <a:t>f</a:t>
            </a:r>
            <a:r>
              <a:rPr lang="zh-CN" altLang="en-US" sz="2400" dirty="0"/>
              <a:t>调用的其它函数均有</a:t>
            </a:r>
            <a:r>
              <a:rPr lang="en-US" altLang="zh-CN" sz="2400" dirty="0"/>
              <a:t>noexcept</a:t>
            </a:r>
            <a:r>
              <a:rPr lang="zh-CN" altLang="en-US" sz="2400" dirty="0"/>
              <a:t>说明时返回</a:t>
            </a:r>
            <a:r>
              <a:rPr lang="en-US" altLang="zh-CN" sz="2400" dirty="0"/>
              <a:t>true,</a:t>
            </a:r>
            <a:r>
              <a:rPr lang="zh-CN" altLang="en-US" sz="2400" dirty="0"/>
              <a:t>否则返回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/>
              <a:t>int func1() noexcept(noexcept(func2())); //func1</a:t>
            </a:r>
            <a:r>
              <a:rPr lang="zh-CN" altLang="en-US" sz="2400" dirty="0"/>
              <a:t>异常说明与</a:t>
            </a:r>
            <a:r>
              <a:rPr lang="en-US" altLang="zh-CN" sz="2400" dirty="0"/>
              <a:t>func2</a:t>
            </a:r>
            <a:r>
              <a:rPr lang="zh-CN" altLang="en-US" sz="2400" dirty="0"/>
              <a:t>一致。如果</a:t>
            </a:r>
            <a:r>
              <a:rPr lang="en-US" altLang="zh-CN" sz="2400" dirty="0"/>
              <a:t>func2</a:t>
            </a:r>
            <a:r>
              <a:rPr lang="zh-CN" altLang="en-US" sz="2400" dirty="0"/>
              <a:t>没有异常说明符，则</a:t>
            </a:r>
            <a:r>
              <a:rPr lang="en-US" altLang="zh-CN" sz="2400" dirty="0"/>
              <a:t>func1</a:t>
            </a:r>
            <a:r>
              <a:rPr lang="zh-CN" altLang="en-US" sz="2400" dirty="0"/>
              <a:t>也不会有；如果</a:t>
            </a:r>
            <a:r>
              <a:rPr lang="en-US" altLang="zh-CN" sz="2400" dirty="0"/>
              <a:t>func2</a:t>
            </a:r>
            <a:r>
              <a:rPr lang="zh-CN" altLang="en-US" sz="2400" dirty="0"/>
              <a:t>承诺不会抛出异常，则</a:t>
            </a:r>
            <a:r>
              <a:rPr lang="en-US" altLang="zh-CN" sz="2400" dirty="0"/>
              <a:t>func1</a:t>
            </a:r>
            <a:r>
              <a:rPr lang="zh-CN" altLang="en-US" sz="2400" dirty="0"/>
              <a:t>也会相应承诺。</a:t>
            </a:r>
            <a:endParaRPr lang="en-US" altLang="zh-CN" sz="2400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AC5A642-B07A-4FA4-2E8B-79E71F20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ED8A2F-71B6-4F7F-9731-86B2939C797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04D9C5F-8540-3BF8-4199-39B9D0E27E2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14387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12.6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深度探索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46639D6F-09D0-F20C-1B48-583A24BD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12.7 </a:t>
            </a:r>
            <a:r>
              <a:rPr lang="zh-CN" altLang="en-US"/>
              <a:t>小结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79F907BB-A67B-83F4-A284-6AF25472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主要内容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异常处理的基本思想、</a:t>
            </a:r>
            <a:r>
              <a:rPr lang="en-US" altLang="zh-CN" dirty="0"/>
              <a:t>C++</a:t>
            </a:r>
            <a:r>
              <a:rPr lang="zh-CN" altLang="en-US" dirty="0"/>
              <a:t>异常处理的实现、异常处理中的构造与析构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达到的目标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简单了解</a:t>
            </a:r>
            <a:r>
              <a:rPr lang="en-US" altLang="zh-CN" dirty="0"/>
              <a:t>C++</a:t>
            </a:r>
            <a:r>
              <a:rPr lang="zh-CN" altLang="en-US" dirty="0"/>
              <a:t>的异常处理机制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作业 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12.1-3</a:t>
            </a: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40F5FED-CE7B-A8AE-6D9E-F070359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1C2E80-B6D5-4615-BCFA-A59C66D60D8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E47C-F288-6987-6FFA-1094B3C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2F3FE2-C35E-7882-72BD-BDFE2B57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14" y="1785938"/>
            <a:ext cx="6381372" cy="47879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B1565-D2D7-805F-8232-C320CFAE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8A7C7-F14E-41AB-983D-4C22A5EFF82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A60CB1C-49EC-437B-7F4A-A814CD2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12.2.1 </a:t>
            </a:r>
            <a:r>
              <a:rPr lang="zh-CN" altLang="en-US"/>
              <a:t>异常处理的语法</a:t>
            </a: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ED4244D2-D26E-1E31-B30F-E823407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308453-F96A-4D45-90F6-17698EF2BCC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460" name="标题 4">
            <a:extLst>
              <a:ext uri="{FF2B5EF4-FFF2-40B4-BE49-F238E27FC236}">
                <a16:creationId xmlns:a16="http://schemas.microsoft.com/office/drawing/2014/main" id="{3A9D37FF-32E5-F88F-CF90-5C8F65A6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12.2</a:t>
            </a:r>
            <a:r>
              <a:rPr kumimoji="0" lang="zh-CN" altLang="en-US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C++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异常处理的实现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A878BD5-E3CE-CB52-C37D-992822B4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785938"/>
            <a:ext cx="3543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657225" indent="-246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kumimoji="0" lang="zh-CN" altLang="en-US">
                <a:latin typeface="Consolas" panose="020B0609020204030204" pitchFamily="49" charset="0"/>
                <a:ea typeface="宋体" panose="02010600030101010101" pitchFamily="2" charset="-122"/>
              </a:rPr>
              <a:t>抛掷异常的程序段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endParaRPr kumimoji="0" lang="zh-CN" altLang="en-US" sz="260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......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 </a:t>
            </a: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表达式</a:t>
            </a: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......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7EB048B3-D998-CC70-0581-7C429802C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1785938"/>
            <a:ext cx="40274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657225" indent="-246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kumimoji="0" lang="zh-CN" altLang="en-US">
                <a:latin typeface="Consolas" panose="020B0609020204030204" pitchFamily="49" charset="0"/>
                <a:ea typeface="宋体" panose="02010600030101010101" pitchFamily="2" charset="-122"/>
              </a:rPr>
              <a:t>捕获并处理异常的程序段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复合语句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（异常声明）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复合语句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（异常声明）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复合语句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</a:pPr>
            <a:r>
              <a:rPr kumimoji="0" lang="zh-CN" altLang="en-US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260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9463" name="Line 5">
            <a:extLst>
              <a:ext uri="{FF2B5EF4-FFF2-40B4-BE49-F238E27FC236}">
                <a16:creationId xmlns:a16="http://schemas.microsoft.com/office/drawing/2014/main" id="{84176EEA-AC83-C691-EB64-5E9219AF3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1862138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线形标注 1(无边框) 9">
            <a:extLst>
              <a:ext uri="{FF2B5EF4-FFF2-40B4-BE49-F238E27FC236}">
                <a16:creationId xmlns:a16="http://schemas.microsoft.com/office/drawing/2014/main" id="{87A52D74-885E-5CD5-13F6-68E56E63B7E8}"/>
              </a:ext>
            </a:extLst>
          </p:cNvPr>
          <p:cNvSpPr>
            <a:spLocks/>
          </p:cNvSpPr>
          <p:nvPr/>
        </p:nvSpPr>
        <p:spPr bwMode="auto">
          <a:xfrm>
            <a:off x="7119938" y="2381250"/>
            <a:ext cx="1071562" cy="357188"/>
          </a:xfrm>
          <a:prstGeom prst="callout1">
            <a:avLst>
              <a:gd name="adj1" fmla="val 124898"/>
              <a:gd name="adj2" fmla="val -34199"/>
              <a:gd name="adj3" fmla="val 78505"/>
              <a:gd name="adj4" fmla="val 11324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Consolas" panose="020B0609020204030204" pitchFamily="49" charset="0"/>
                <a:ea typeface="隶书" panose="02010509060101010101" pitchFamily="49" charset="-122"/>
              </a:rPr>
              <a:t>保护段</a:t>
            </a:r>
          </a:p>
        </p:txBody>
      </p:sp>
      <p:sp>
        <p:nvSpPr>
          <p:cNvPr id="19465" name="线形标注 1(无边框) 10">
            <a:extLst>
              <a:ext uri="{FF2B5EF4-FFF2-40B4-BE49-F238E27FC236}">
                <a16:creationId xmlns:a16="http://schemas.microsoft.com/office/drawing/2014/main" id="{5EC2285D-4837-5CAE-458E-03B0F4AE1A26}"/>
              </a:ext>
            </a:extLst>
          </p:cNvPr>
          <p:cNvSpPr>
            <a:spLocks/>
          </p:cNvSpPr>
          <p:nvPr/>
        </p:nvSpPr>
        <p:spPr bwMode="auto">
          <a:xfrm>
            <a:off x="7405688" y="3238500"/>
            <a:ext cx="1143000" cy="261938"/>
          </a:xfrm>
          <a:prstGeom prst="callout1">
            <a:avLst>
              <a:gd name="adj1" fmla="val 162361"/>
              <a:gd name="adj2" fmla="val -46884"/>
              <a:gd name="adj3" fmla="val 97236"/>
              <a:gd name="adj4" fmla="val 18153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Consolas" panose="020B0609020204030204" pitchFamily="49" charset="0"/>
                <a:ea typeface="隶书" panose="02010509060101010101" pitchFamily="49" charset="-122"/>
              </a:rPr>
              <a:t>异常处理程序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DF4E666-E154-6068-9378-0FE93A27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12.2.1 </a:t>
            </a:r>
            <a:r>
              <a:rPr lang="zh-CN" altLang="en-US"/>
              <a:t>异常处理的语法（续）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18FACC3F-36D3-F6E6-7B2B-D2ABFCBD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z="2600">
                <a:latin typeface="Consolas" panose="020B0609020204030204" pitchFamily="49" charset="0"/>
              </a:rPr>
              <a:t>若有异常则通过</a:t>
            </a:r>
            <a:r>
              <a:rPr lang="en-US" altLang="zh-CN" sz="2600">
                <a:solidFill>
                  <a:srgbClr val="C00000"/>
                </a:solidFill>
                <a:latin typeface="Consolas" panose="020B0609020204030204" pitchFamily="49" charset="0"/>
              </a:rPr>
              <a:t>throw</a:t>
            </a:r>
            <a:r>
              <a:rPr lang="zh-CN" altLang="en-US" sz="2600">
                <a:latin typeface="Consolas" panose="020B0609020204030204" pitchFamily="49" charset="0"/>
              </a:rPr>
              <a:t>操作创建一个异常对象并抛掷。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600">
                <a:latin typeface="Consolas" panose="020B0609020204030204" pitchFamily="49" charset="0"/>
              </a:rPr>
              <a:t>将可能抛出异常的程序段嵌在</a:t>
            </a:r>
            <a:r>
              <a:rPr lang="en-US" altLang="zh-CN" sz="260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zh-CN" altLang="en-US" sz="2600">
                <a:solidFill>
                  <a:srgbClr val="C00000"/>
                </a:solidFill>
                <a:latin typeface="Consolas" panose="020B0609020204030204" pitchFamily="49" charset="0"/>
              </a:rPr>
              <a:t>块</a:t>
            </a:r>
            <a:r>
              <a:rPr lang="zh-CN" altLang="en-US" sz="2600">
                <a:latin typeface="Consolas" panose="020B0609020204030204" pitchFamily="49" charset="0"/>
              </a:rPr>
              <a:t>之中。控制通过正常的顺序执行到达</a:t>
            </a:r>
            <a:r>
              <a:rPr lang="en-US" altLang="zh-CN" sz="2600">
                <a:latin typeface="Consolas" panose="020B0609020204030204" pitchFamily="49" charset="0"/>
              </a:rPr>
              <a:t>try</a:t>
            </a:r>
            <a:r>
              <a:rPr lang="zh-CN" altLang="en-US" sz="2600">
                <a:latin typeface="Consolas" panose="020B0609020204030204" pitchFamily="49" charset="0"/>
              </a:rPr>
              <a:t>语句，然后执行</a:t>
            </a:r>
            <a:r>
              <a:rPr lang="en-US" altLang="zh-CN" sz="2600">
                <a:latin typeface="Consolas" panose="020B0609020204030204" pitchFamily="49" charset="0"/>
              </a:rPr>
              <a:t>try</a:t>
            </a:r>
            <a:r>
              <a:rPr lang="zh-CN" altLang="en-US" sz="2600">
                <a:latin typeface="Consolas" panose="020B0609020204030204" pitchFamily="49" charset="0"/>
              </a:rPr>
              <a:t>块内的保护段。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600" b="1">
                <a:solidFill>
                  <a:srgbClr val="7030A0"/>
                </a:solidFill>
                <a:latin typeface="Consolas" panose="020B0609020204030204" pitchFamily="49" charset="0"/>
              </a:rPr>
              <a:t>如果在保护段执行期间没有引起异常</a:t>
            </a:r>
            <a:r>
              <a:rPr lang="zh-CN" altLang="en-US" sz="2600">
                <a:latin typeface="Consolas" panose="020B0609020204030204" pitchFamily="49" charset="0"/>
              </a:rPr>
              <a:t>，那么跟在</a:t>
            </a:r>
            <a:r>
              <a:rPr lang="en-US" altLang="zh-CN" sz="2600">
                <a:latin typeface="Consolas" panose="020B0609020204030204" pitchFamily="49" charset="0"/>
              </a:rPr>
              <a:t>try</a:t>
            </a:r>
            <a:r>
              <a:rPr lang="zh-CN" altLang="en-US" sz="2600">
                <a:latin typeface="Consolas" panose="020B0609020204030204" pitchFamily="49" charset="0"/>
              </a:rPr>
              <a:t>块后的</a:t>
            </a:r>
            <a:r>
              <a:rPr lang="en-US" altLang="zh-CN" sz="2600">
                <a:latin typeface="Consolas" panose="020B0609020204030204" pitchFamily="49" charset="0"/>
              </a:rPr>
              <a:t>catch</a:t>
            </a:r>
            <a:r>
              <a:rPr lang="zh-CN" altLang="en-US" sz="2600">
                <a:latin typeface="Consolas" panose="020B0609020204030204" pitchFamily="49" charset="0"/>
              </a:rPr>
              <a:t>子句就不执行。程序从</a:t>
            </a:r>
            <a:r>
              <a:rPr lang="en-US" altLang="zh-CN" sz="2600">
                <a:latin typeface="Consolas" panose="020B0609020204030204" pitchFamily="49" charset="0"/>
              </a:rPr>
              <a:t>try</a:t>
            </a:r>
            <a:r>
              <a:rPr lang="zh-CN" altLang="en-US" sz="2600">
                <a:latin typeface="Consolas" panose="020B0609020204030204" pitchFamily="49" charset="0"/>
              </a:rPr>
              <a:t>块后跟随的最后一个</a:t>
            </a:r>
            <a:r>
              <a:rPr lang="en-US" altLang="zh-CN" sz="2600">
                <a:latin typeface="Consolas" panose="020B0609020204030204" pitchFamily="49" charset="0"/>
              </a:rPr>
              <a:t>catch</a:t>
            </a:r>
            <a:r>
              <a:rPr lang="zh-CN" altLang="en-US" sz="2600">
                <a:latin typeface="Consolas" panose="020B0609020204030204" pitchFamily="49" charset="0"/>
              </a:rPr>
              <a:t>子句后面的语句继续执行下去。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600">
                <a:solidFill>
                  <a:srgbClr val="C00000"/>
                </a:solidFill>
                <a:latin typeface="Consolas" panose="020B0609020204030204" pitchFamily="49" charset="0"/>
              </a:rPr>
              <a:t>catch</a:t>
            </a:r>
            <a:r>
              <a:rPr lang="zh-CN" altLang="en-US" sz="2600">
                <a:solidFill>
                  <a:srgbClr val="C00000"/>
                </a:solidFill>
                <a:latin typeface="Consolas" panose="020B0609020204030204" pitchFamily="49" charset="0"/>
              </a:rPr>
              <a:t>子句按其在</a:t>
            </a:r>
            <a:r>
              <a:rPr lang="en-US" altLang="zh-CN" sz="260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zh-CN" altLang="en-US" sz="2600">
                <a:solidFill>
                  <a:srgbClr val="C00000"/>
                </a:solidFill>
                <a:latin typeface="Consolas" panose="020B0609020204030204" pitchFamily="49" charset="0"/>
              </a:rPr>
              <a:t>块后出现的顺序被检查</a:t>
            </a:r>
            <a:r>
              <a:rPr lang="zh-CN" altLang="en-US" sz="2600">
                <a:latin typeface="Consolas" panose="020B0609020204030204" pitchFamily="49" charset="0"/>
              </a:rPr>
              <a:t>。匹配的</a:t>
            </a:r>
            <a:r>
              <a:rPr lang="en-US" altLang="zh-CN" sz="2600">
                <a:latin typeface="Consolas" panose="020B0609020204030204" pitchFamily="49" charset="0"/>
              </a:rPr>
              <a:t>catch</a:t>
            </a:r>
            <a:r>
              <a:rPr lang="zh-CN" altLang="en-US" sz="2600">
                <a:latin typeface="Consolas" panose="020B0609020204030204" pitchFamily="49" charset="0"/>
              </a:rPr>
              <a:t>子句将捕获并处理异常（或继续抛掷异常）。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600" b="1">
                <a:solidFill>
                  <a:srgbClr val="7030A0"/>
                </a:solidFill>
                <a:latin typeface="Consolas" panose="020B0609020204030204" pitchFamily="49" charset="0"/>
              </a:rPr>
              <a:t>如果匹配的处理器未找到</a:t>
            </a:r>
            <a:r>
              <a:rPr lang="zh-CN" altLang="en-US" sz="2600">
                <a:latin typeface="Consolas" panose="020B0609020204030204" pitchFamily="49" charset="0"/>
              </a:rPr>
              <a:t>，则运行库函数</a:t>
            </a:r>
            <a:r>
              <a:rPr lang="en-US" altLang="zh-CN" sz="2600">
                <a:latin typeface="Consolas" panose="020B0609020204030204" pitchFamily="49" charset="0"/>
              </a:rPr>
              <a:t>terminate</a:t>
            </a:r>
            <a:r>
              <a:rPr lang="zh-CN" altLang="en-US" sz="2600">
                <a:latin typeface="Consolas" panose="020B0609020204030204" pitchFamily="49" charset="0"/>
              </a:rPr>
              <a:t>将被自动调用，其缺省功能是调用</a:t>
            </a:r>
            <a:r>
              <a:rPr lang="en-US" altLang="zh-CN" sz="2600">
                <a:latin typeface="Consolas" panose="020B0609020204030204" pitchFamily="49" charset="0"/>
              </a:rPr>
              <a:t>abort</a:t>
            </a:r>
            <a:r>
              <a:rPr lang="zh-CN" altLang="en-US" sz="2600">
                <a:latin typeface="Consolas" panose="020B0609020204030204" pitchFamily="49" charset="0"/>
              </a:rPr>
              <a:t>终止程序。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FBB325C-563E-F3E0-7E47-F58A5C2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24885C-F8CF-4432-85E9-6DB037CE8CB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85" name="标题 4">
            <a:extLst>
              <a:ext uri="{FF2B5EF4-FFF2-40B4-BE49-F238E27FC236}">
                <a16:creationId xmlns:a16="http://schemas.microsoft.com/office/drawing/2014/main" id="{9E3B7C4F-24BC-F9BC-567C-AF05AE0F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12.2</a:t>
            </a:r>
            <a:r>
              <a:rPr kumimoji="0" lang="zh-CN" altLang="en-US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C++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异常处理的实现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99CFC60-C808-AAA4-DD9A-A53AC3FE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71488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12-1</a:t>
            </a:r>
            <a:r>
              <a:rPr lang="zh-CN" altLang="en-US"/>
              <a:t>处理除零异常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DE4F885-A38A-76D5-553C-CA8ECE4E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3" y="1412875"/>
            <a:ext cx="8478837" cy="53562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//12_1.cpp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divide(int x, int y)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(y == 0)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throw x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x / 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"5 / 2 = " &lt;&lt; divide(5, 2)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"8 / 0 = " &lt;&lt; divide(8, 0)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"7 / 1 = " &lt;&lt; divide(7, 1)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} catch (int 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e &lt;&lt; " is divided by zero!"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"That is ok."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02C4FE98-1548-BE1A-A1B3-2F82359A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334B67-DB38-4194-8BB3-76BF3F18421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509" name="标题 4">
            <a:extLst>
              <a:ext uri="{FF2B5EF4-FFF2-40B4-BE49-F238E27FC236}">
                <a16:creationId xmlns:a16="http://schemas.microsoft.com/office/drawing/2014/main" id="{42562129-46FE-73C8-D616-66BC9957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76438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CN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12.2</a:t>
            </a:r>
            <a:r>
              <a:rPr kumimoji="0" lang="zh-CN" altLang="en-US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异常处理的实现 </a:t>
            </a:r>
            <a:r>
              <a:rPr kumimoji="0" lang="en-US" altLang="zh-CN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—— 12.2.1 </a:t>
            </a:r>
            <a:r>
              <a:rPr kumimoji="0" lang="zh-CN" altLang="en-US">
                <a:solidFill>
                  <a:srgbClr val="FFFFFF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异常处理的语法</a:t>
            </a:r>
            <a:r>
              <a:rPr lang="zh-CN" altLang="en-US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kumimoji="0" lang="zh-CN" altLang="en-US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6B655049-F4A5-2FF7-FB65-3DE4204F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500188"/>
            <a:ext cx="3786187" cy="15700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</a:rPr>
              <a:t>结果如下：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>
                <a:latin typeface="Consolas" panose="020B0609020204030204" pitchFamily="49" charset="0"/>
              </a:rPr>
              <a:t>5 / 2 = 2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>
                <a:latin typeface="Consolas" panose="020B0609020204030204" pitchFamily="49" charset="0"/>
              </a:rPr>
              <a:t>8 is divided by zero!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>
                <a:latin typeface="Consolas" panose="020B0609020204030204" pitchFamily="49" charset="0"/>
              </a:rPr>
              <a:t>That is ok.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E089F0-2D5A-5F8B-6DAC-B807F4D5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12.2.2 </a:t>
            </a:r>
            <a:r>
              <a:rPr lang="zh-CN" altLang="en-US"/>
              <a:t>异常接口声明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924887B5-6F74-ED99-405E-519212D1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可以在函数的声明中列出这个函数</a:t>
            </a:r>
            <a:r>
              <a:rPr lang="zh-CN" altLang="en-US" u="sng">
                <a:latin typeface="Consolas" panose="020B0609020204030204" pitchFamily="49" charset="0"/>
              </a:rPr>
              <a:t>可能抛掷的所有异常类型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例如：</a:t>
            </a:r>
            <a:br>
              <a:rPr lang="zh-CN" altLang="en-US">
                <a:latin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</a:rPr>
              <a:t>void fun() throw(A</a:t>
            </a:r>
            <a:r>
              <a:rPr lang="zh-CN" altLang="en-US">
                <a:latin typeface="Consolas" panose="020B0609020204030204" pitchFamily="49" charset="0"/>
              </a:rPr>
              <a:t>，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，</a:t>
            </a:r>
            <a:r>
              <a:rPr lang="en-US" altLang="zh-CN">
                <a:latin typeface="Consolas" panose="020B0609020204030204" pitchFamily="49" charset="0"/>
              </a:rPr>
              <a:t>C</a:t>
            </a:r>
            <a:r>
              <a:rPr lang="zh-CN" altLang="en-US">
                <a:latin typeface="Consolas" panose="020B0609020204030204" pitchFamily="49" charset="0"/>
              </a:rPr>
              <a:t>，</a:t>
            </a:r>
            <a:r>
              <a:rPr lang="en-US" altLang="zh-CN">
                <a:latin typeface="Consolas" panose="020B0609020204030204" pitchFamily="49" charset="0"/>
              </a:rPr>
              <a:t>D);</a:t>
            </a: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若无异常接口声明，则此函数</a:t>
            </a:r>
            <a:r>
              <a:rPr lang="zh-CN" altLang="en-US" u="sng">
                <a:latin typeface="Consolas" panose="020B0609020204030204" pitchFamily="49" charset="0"/>
              </a:rPr>
              <a:t>可以抛掷任何类型的异常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</a:p>
          <a:p>
            <a:pPr eaLnBrk="1" hangingPunct="1"/>
            <a:r>
              <a:rPr lang="zh-CN" altLang="en-US" u="sng">
                <a:latin typeface="Consolas" panose="020B0609020204030204" pitchFamily="49" charset="0"/>
              </a:rPr>
              <a:t>不抛掷任何类型异常</a:t>
            </a:r>
            <a:r>
              <a:rPr lang="zh-CN" altLang="en-US">
                <a:latin typeface="Consolas" panose="020B0609020204030204" pitchFamily="49" charset="0"/>
              </a:rPr>
              <a:t>的函数声明如下：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void fun() throw();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AA7228C-C9E9-E546-7990-7D5E14B5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B4BF16-A150-4F68-8F89-51E928E5F3B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533" name="标题 4">
            <a:extLst>
              <a:ext uri="{FF2B5EF4-FFF2-40B4-BE49-F238E27FC236}">
                <a16:creationId xmlns:a16="http://schemas.microsoft.com/office/drawing/2014/main" id="{88E4EB37-CD65-2B54-12EB-E6353C5B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5214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12.2</a:t>
            </a:r>
            <a:r>
              <a:rPr kumimoji="0" lang="zh-CN" altLang="en-US" sz="2600">
                <a:solidFill>
                  <a:schemeClr val="bg1"/>
                </a:solidFill>
                <a:latin typeface="Trebuchet MS" panose="020B0603020202020204" pitchFamily="34" charset="0"/>
                <a:ea typeface="方正姚体" panose="02010601030101010101" pitchFamily="2" charset="-122"/>
              </a:rPr>
              <a:t> </a:t>
            </a:r>
            <a:r>
              <a:rPr lang="en-US" altLang="zh-CN" sz="2600">
                <a:solidFill>
                  <a:schemeClr val="bg1"/>
                </a:solidFill>
              </a:rPr>
              <a:t>C++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异常处理的实现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4593B154-1B6A-4DF1-DB1D-8E744A0F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12.3 </a:t>
            </a:r>
            <a:r>
              <a:rPr lang="zh-CN" altLang="en-US"/>
              <a:t>异常处理中的构造与析构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63299E62-C45C-D8E2-767C-2EB0F6D3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找到一个匹配的</a:t>
            </a:r>
            <a:r>
              <a:rPr lang="en-US" altLang="zh-CN"/>
              <a:t>catch</a:t>
            </a:r>
            <a:r>
              <a:rPr lang="zh-CN" altLang="en-US"/>
              <a:t>异常处理后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/>
              <a:t>初始化异常参数。</a:t>
            </a:r>
            <a:endParaRPr lang="en-US" altLang="zh-CN" sz="280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/>
              <a:t>将从对应的</a:t>
            </a:r>
            <a:r>
              <a:rPr lang="en-US" altLang="zh-CN" sz="2800"/>
              <a:t>try</a:t>
            </a:r>
            <a:r>
              <a:rPr lang="zh-CN" altLang="en-US" sz="2800"/>
              <a:t>块开始到异常被抛掷处之间构造（且尚未析构）的</a:t>
            </a:r>
            <a:r>
              <a:rPr lang="zh-CN" altLang="en-US" sz="2800" b="1"/>
              <a:t>所有自动对象进行析构</a:t>
            </a:r>
            <a:r>
              <a:rPr lang="zh-CN" altLang="en-US" sz="280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/>
              <a:t>从最后一个</a:t>
            </a:r>
            <a:r>
              <a:rPr lang="en-US" altLang="zh-CN" sz="2800"/>
              <a:t>catch</a:t>
            </a:r>
            <a:r>
              <a:rPr lang="zh-CN" altLang="en-US" sz="2800"/>
              <a:t>处理之后开始恢复执行。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9EDA9B2-0DBA-48C7-DC11-047CBA3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6CBC63-361F-4538-8F33-4834AA56D62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FE11636-7F04-77E9-7D75-F32DB086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381000"/>
            <a:ext cx="8893175" cy="1066800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12-2</a:t>
            </a:r>
            <a:r>
              <a:rPr lang="zh-CN" altLang="en-US" sz="3600"/>
              <a:t>使用带析构语义的类的</a:t>
            </a:r>
            <a:r>
              <a:rPr lang="en-US" altLang="zh-CN" sz="3600"/>
              <a:t>C++</a:t>
            </a:r>
            <a:r>
              <a:rPr lang="zh-CN" altLang="en-US" sz="360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C39BB-43B9-F25D-9614-1440F2A5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196975"/>
            <a:ext cx="8447088" cy="5659438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//12_2.cpp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&lt;string&gt;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class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</a:rPr>
              <a:t>MyException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MyException</a:t>
            </a:r>
            <a:r>
              <a:rPr lang="en-US" altLang="zh-CN" sz="2000" dirty="0">
                <a:latin typeface="Consolas" pitchFamily="49" charset="0"/>
              </a:rPr>
              <a:t>(const string &amp;message) : message(message) {}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~</a:t>
            </a:r>
            <a:r>
              <a:rPr lang="en-US" altLang="zh-CN" sz="2000" dirty="0" err="1">
                <a:latin typeface="Consolas" pitchFamily="49" charset="0"/>
              </a:rPr>
              <a:t>MyException</a:t>
            </a:r>
            <a:r>
              <a:rPr lang="en-US" altLang="zh-CN" sz="2000" dirty="0">
                <a:latin typeface="Consolas" pitchFamily="49" charset="0"/>
              </a:rPr>
              <a:t>() {}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const string &amp;</a:t>
            </a:r>
            <a:r>
              <a:rPr lang="en-US" altLang="zh-CN" sz="2000" dirty="0" err="1">
                <a:latin typeface="Consolas" pitchFamily="49" charset="0"/>
              </a:rPr>
              <a:t>getMessage</a:t>
            </a:r>
            <a:r>
              <a:rPr lang="en-US" altLang="zh-CN" sz="2000" dirty="0">
                <a:latin typeface="Consolas" pitchFamily="49" charset="0"/>
              </a:rPr>
              <a:t>() const { return message;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string message;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class Demo </a:t>
            </a:r>
            <a:r>
              <a:rPr lang="en-US" altLang="zh-CN" sz="20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Demo() 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"Constructor of Demo"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~Demo() 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"Destructor of Demo"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33952624-DEA4-5E8C-6F5E-8F1F557F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0DEC1-14DC-4954-B20F-D1C44D0BAE7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05" name="标题 4">
            <a:extLst>
              <a:ext uri="{FF2B5EF4-FFF2-40B4-BE49-F238E27FC236}">
                <a16:creationId xmlns:a16="http://schemas.microsoft.com/office/drawing/2014/main" id="{E2838D7D-D137-0E07-8FA3-41162003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0"/>
            <a:ext cx="76438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12.3 </a:t>
            </a:r>
            <a:r>
              <a:rPr lang="zh-CN" altLang="en-US" sz="2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异常处理中的构造与析构</a:t>
            </a:r>
            <a:endParaRPr kumimoji="0" lang="zh-CN" altLang="en-US" sz="2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10131</TotalTime>
  <Words>3904</Words>
  <Application>Microsoft Office PowerPoint</Application>
  <PresentationFormat>全屏显示(4:3)</PresentationFormat>
  <Paragraphs>472</Paragraphs>
  <Slides>36</Slides>
  <Notes>5</Notes>
  <HiddenSlides>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PingFang SC</vt:lpstr>
      <vt:lpstr>方正姚体</vt:lpstr>
      <vt:lpstr>华文楷体</vt:lpstr>
      <vt:lpstr>宋体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Equation</vt:lpstr>
      <vt:lpstr>第十二章 异常处理</vt:lpstr>
      <vt:lpstr>目录</vt:lpstr>
      <vt:lpstr>12.1 异常处理的基本思想</vt:lpstr>
      <vt:lpstr>12.2.1 异常处理的语法</vt:lpstr>
      <vt:lpstr>12.2.1 异常处理的语法（续）</vt:lpstr>
      <vt:lpstr>例12-1处理除零异常</vt:lpstr>
      <vt:lpstr>12.2.2 异常接口声明</vt:lpstr>
      <vt:lpstr>12.3 异常处理中的构造与析构</vt:lpstr>
      <vt:lpstr>例12-2使用带析构语义的类的C++异常处理</vt:lpstr>
      <vt:lpstr>例12-2（续）</vt:lpstr>
      <vt:lpstr>例12-2（续）</vt:lpstr>
      <vt:lpstr>12.4 标准程序库异常处理</vt:lpstr>
      <vt:lpstr>标准程序库的异常类</vt:lpstr>
      <vt:lpstr>例12-3 三角形面积计算</vt:lpstr>
      <vt:lpstr>例12-3(代码)</vt:lpstr>
      <vt:lpstr>例12-3（续）</vt:lpstr>
      <vt:lpstr>例12-3（续）</vt:lpstr>
      <vt:lpstr>12.5 综合实例——对个人银行账户管理程序的改进</vt:lpstr>
      <vt:lpstr>例12-4</vt:lpstr>
      <vt:lpstr>例12-4（续）</vt:lpstr>
      <vt:lpstr>例12-4（续）</vt:lpstr>
      <vt:lpstr>例12-4（续）</vt:lpstr>
      <vt:lpstr>例12-5（续）</vt:lpstr>
      <vt:lpstr>12.6.1 异常安全性问题</vt:lpstr>
      <vt:lpstr>12.6.1 异常安全性问题（续）</vt:lpstr>
      <vt:lpstr>编写异常安全程序的原则</vt:lpstr>
      <vt:lpstr>12.6.2 避免异常发生时的资源泄漏</vt:lpstr>
      <vt:lpstr>例：动态分配的内存在异常抛出前手动释放</vt:lpstr>
      <vt:lpstr>例：把动态分配的资源包装成栈上的对象</vt:lpstr>
      <vt:lpstr>智能指针auto_ptr</vt:lpstr>
      <vt:lpstr>智能指针auto_ptr的成员函数</vt:lpstr>
      <vt:lpstr>智能指针auto_ptr的成员函数</vt:lpstr>
      <vt:lpstr>智能指针auto_ptr例</vt:lpstr>
      <vt:lpstr>12.6.3 noexcept异常说明</vt:lpstr>
      <vt:lpstr>12.7 小结</vt:lpstr>
      <vt:lpstr>PowerPoint 演示文稿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Dejun</cp:lastModifiedBy>
  <cp:revision>114</cp:revision>
  <dcterms:created xsi:type="dcterms:W3CDTF">2010-07-25T05:10:12Z</dcterms:created>
  <dcterms:modified xsi:type="dcterms:W3CDTF">2023-05-22T06:03:49Z</dcterms:modified>
</cp:coreProperties>
</file>