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3.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heme/themeOverride4.xml" ContentType="application/vnd.openxmlformats-officedocument.themeOverr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104"/>
  </p:notesMasterIdLst>
  <p:handoutMasterIdLst>
    <p:handoutMasterId r:id="rId105"/>
  </p:handoutMasterIdLst>
  <p:sldIdLst>
    <p:sldId id="658" r:id="rId2"/>
    <p:sldId id="659" r:id="rId3"/>
    <p:sldId id="660" r:id="rId4"/>
    <p:sldId id="665" r:id="rId5"/>
    <p:sldId id="666" r:id="rId6"/>
    <p:sldId id="781" r:id="rId7"/>
    <p:sldId id="743" r:id="rId8"/>
    <p:sldId id="667" r:id="rId9"/>
    <p:sldId id="668" r:id="rId10"/>
    <p:sldId id="669" r:id="rId11"/>
    <p:sldId id="670" r:id="rId12"/>
    <p:sldId id="671" r:id="rId13"/>
    <p:sldId id="672" r:id="rId14"/>
    <p:sldId id="744" r:id="rId15"/>
    <p:sldId id="673" r:id="rId16"/>
    <p:sldId id="674" r:id="rId17"/>
    <p:sldId id="675" r:id="rId18"/>
    <p:sldId id="676" r:id="rId19"/>
    <p:sldId id="677" r:id="rId20"/>
    <p:sldId id="678" r:id="rId21"/>
    <p:sldId id="782" r:id="rId22"/>
    <p:sldId id="783" r:id="rId23"/>
    <p:sldId id="822" r:id="rId24"/>
    <p:sldId id="679" r:id="rId25"/>
    <p:sldId id="680" r:id="rId26"/>
    <p:sldId id="681" r:id="rId27"/>
    <p:sldId id="687" r:id="rId28"/>
    <p:sldId id="688" r:id="rId29"/>
    <p:sldId id="689" r:id="rId30"/>
    <p:sldId id="690" r:id="rId31"/>
    <p:sldId id="691" r:id="rId32"/>
    <p:sldId id="692" r:id="rId33"/>
    <p:sldId id="693" r:id="rId34"/>
    <p:sldId id="694" r:id="rId35"/>
    <p:sldId id="695" r:id="rId36"/>
    <p:sldId id="696" r:id="rId37"/>
    <p:sldId id="697" r:id="rId38"/>
    <p:sldId id="698" r:id="rId39"/>
    <p:sldId id="699" r:id="rId40"/>
    <p:sldId id="700" r:id="rId41"/>
    <p:sldId id="701" r:id="rId42"/>
    <p:sldId id="702" r:id="rId43"/>
    <p:sldId id="703" r:id="rId44"/>
    <p:sldId id="821" r:id="rId45"/>
    <p:sldId id="704" r:id="rId46"/>
    <p:sldId id="705" r:id="rId47"/>
    <p:sldId id="706" r:id="rId48"/>
    <p:sldId id="707" r:id="rId49"/>
    <p:sldId id="708" r:id="rId50"/>
    <p:sldId id="745" r:id="rId51"/>
    <p:sldId id="746" r:id="rId52"/>
    <p:sldId id="780" r:id="rId53"/>
    <p:sldId id="711" r:id="rId54"/>
    <p:sldId id="713" r:id="rId55"/>
    <p:sldId id="714" r:id="rId56"/>
    <p:sldId id="715" r:id="rId57"/>
    <p:sldId id="716" r:id="rId58"/>
    <p:sldId id="717" r:id="rId59"/>
    <p:sldId id="718" r:id="rId60"/>
    <p:sldId id="776" r:id="rId61"/>
    <p:sldId id="747" r:id="rId62"/>
    <p:sldId id="748" r:id="rId63"/>
    <p:sldId id="749" r:id="rId64"/>
    <p:sldId id="750" r:id="rId65"/>
    <p:sldId id="751" r:id="rId66"/>
    <p:sldId id="752" r:id="rId67"/>
    <p:sldId id="753" r:id="rId68"/>
    <p:sldId id="754" r:id="rId69"/>
    <p:sldId id="755" r:id="rId70"/>
    <p:sldId id="756" r:id="rId71"/>
    <p:sldId id="757" r:id="rId72"/>
    <p:sldId id="759" r:id="rId73"/>
    <p:sldId id="758" r:id="rId74"/>
    <p:sldId id="760" r:id="rId75"/>
    <p:sldId id="761" r:id="rId76"/>
    <p:sldId id="762" r:id="rId77"/>
    <p:sldId id="763" r:id="rId78"/>
    <p:sldId id="764" r:id="rId79"/>
    <p:sldId id="768" r:id="rId80"/>
    <p:sldId id="765" r:id="rId81"/>
    <p:sldId id="766" r:id="rId82"/>
    <p:sldId id="767" r:id="rId83"/>
    <p:sldId id="769" r:id="rId84"/>
    <p:sldId id="770" r:id="rId85"/>
    <p:sldId id="771" r:id="rId86"/>
    <p:sldId id="772" r:id="rId87"/>
    <p:sldId id="773" r:id="rId88"/>
    <p:sldId id="774" r:id="rId89"/>
    <p:sldId id="775" r:id="rId90"/>
    <p:sldId id="777" r:id="rId91"/>
    <p:sldId id="731" r:id="rId92"/>
    <p:sldId id="732" r:id="rId93"/>
    <p:sldId id="733" r:id="rId94"/>
    <p:sldId id="734" r:id="rId95"/>
    <p:sldId id="735" r:id="rId96"/>
    <p:sldId id="736" r:id="rId97"/>
    <p:sldId id="737" r:id="rId98"/>
    <p:sldId id="738" r:id="rId99"/>
    <p:sldId id="739" r:id="rId100"/>
    <p:sldId id="740" r:id="rId101"/>
    <p:sldId id="741" r:id="rId102"/>
    <p:sldId id="730" r:id="rId103"/>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2D9334"/>
    <a:srgbClr val="009999"/>
    <a:srgbClr val="6699FF"/>
    <a:srgbClr val="85FFFF"/>
    <a:srgbClr val="CCFFCC"/>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7701" autoAdjust="0"/>
  </p:normalViewPr>
  <p:slideViewPr>
    <p:cSldViewPr>
      <p:cViewPr varScale="1">
        <p:scale>
          <a:sx n="142" d="100"/>
          <a:sy n="142" d="100"/>
        </p:scale>
        <p:origin x="1614" y="12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444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5729AF5-330C-D57A-F825-3EC7646F1F88}"/>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84995" name="Rectangle 3">
            <a:extLst>
              <a:ext uri="{FF2B5EF4-FFF2-40B4-BE49-F238E27FC236}">
                <a16:creationId xmlns:a16="http://schemas.microsoft.com/office/drawing/2014/main" id="{9F864473-7CAE-3293-B5F9-46B5FD70A96E}"/>
              </a:ext>
            </a:extLst>
          </p:cNvPr>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ea typeface="隶书" pitchFamily="49" charset="-122"/>
              </a:defRPr>
            </a:lvl1pPr>
          </a:lstStyle>
          <a:p>
            <a:pPr>
              <a:defRPr/>
            </a:pPr>
            <a:endParaRPr lang="en-US" altLang="zh-CN"/>
          </a:p>
        </p:txBody>
      </p:sp>
      <p:sp>
        <p:nvSpPr>
          <p:cNvPr id="84996" name="Rectangle 4">
            <a:extLst>
              <a:ext uri="{FF2B5EF4-FFF2-40B4-BE49-F238E27FC236}">
                <a16:creationId xmlns:a16="http://schemas.microsoft.com/office/drawing/2014/main" id="{9248B06F-8F00-EBF8-7DEB-A28851288C13}"/>
              </a:ext>
            </a:extLst>
          </p:cNvPr>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84997" name="Rectangle 5">
            <a:extLst>
              <a:ext uri="{FF2B5EF4-FFF2-40B4-BE49-F238E27FC236}">
                <a16:creationId xmlns:a16="http://schemas.microsoft.com/office/drawing/2014/main" id="{B3EEA91E-DBC0-916A-9471-B1A83539C4B3}"/>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a:ea typeface="隶书" panose="02010509060101010101" pitchFamily="49" charset="-122"/>
              </a:defRPr>
            </a:lvl1pPr>
          </a:lstStyle>
          <a:p>
            <a:pPr>
              <a:defRPr/>
            </a:pPr>
            <a:fld id="{80373E03-BC06-459E-9D1D-7BC7FDD3B009}"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758BCF8-9085-30CA-0EFD-9294CA58C63E}"/>
              </a:ext>
            </a:extLst>
          </p:cNvPr>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27651" name="Rectangle 3">
            <a:extLst>
              <a:ext uri="{FF2B5EF4-FFF2-40B4-BE49-F238E27FC236}">
                <a16:creationId xmlns:a16="http://schemas.microsoft.com/office/drawing/2014/main" id="{218B33EB-67B0-DFCF-511E-CB00DC8C5393}"/>
              </a:ext>
            </a:extLst>
          </p:cNvPr>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ea typeface="隶书" pitchFamily="49" charset="-122"/>
              </a:defRPr>
            </a:lvl1pPr>
          </a:lstStyle>
          <a:p>
            <a:pPr>
              <a:defRPr/>
            </a:pPr>
            <a:endParaRPr lang="en-US" altLang="zh-CN"/>
          </a:p>
        </p:txBody>
      </p:sp>
      <p:sp>
        <p:nvSpPr>
          <p:cNvPr id="12292" name="Rectangle 4">
            <a:extLst>
              <a:ext uri="{FF2B5EF4-FFF2-40B4-BE49-F238E27FC236}">
                <a16:creationId xmlns:a16="http://schemas.microsoft.com/office/drawing/2014/main" id="{BE9E2598-7392-3919-BC2E-B378D9A5E933}"/>
              </a:ext>
            </a:extLst>
          </p:cNvPr>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BC62B824-E0D7-3BE4-152A-56CFBEFEDDC0}"/>
              </a:ext>
            </a:extLst>
          </p:cNvPr>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AECC9D19-900C-B299-84EF-56D27111FCE7}"/>
              </a:ext>
            </a:extLst>
          </p:cNvPr>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27655" name="Rectangle 7">
            <a:extLst>
              <a:ext uri="{FF2B5EF4-FFF2-40B4-BE49-F238E27FC236}">
                <a16:creationId xmlns:a16="http://schemas.microsoft.com/office/drawing/2014/main" id="{41B9ED48-69EF-EC29-2F07-B39D8CCC0AA4}"/>
              </a:ext>
            </a:extLst>
          </p:cNvPr>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a:ea typeface="隶书" panose="02010509060101010101" pitchFamily="49" charset="-122"/>
              </a:defRPr>
            </a:lvl1pPr>
          </a:lstStyle>
          <a:p>
            <a:pPr>
              <a:defRPr/>
            </a:pPr>
            <a:fld id="{7F7DA9B9-A12D-47DF-990F-C83E71A95F3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FF328D8-86A0-CED7-5938-9D45E20F457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E8A73B2-2C78-43E6-B376-9E08DD9BA5E8}" type="slidenum">
              <a:rPr lang="en-US" altLang="zh-CN" sz="1300" smtClean="0">
                <a:ea typeface="隶书" panose="02010509060101010101" pitchFamily="49" charset="-122"/>
              </a:rPr>
              <a:pPr>
                <a:spcBef>
                  <a:spcPct val="0"/>
                </a:spcBef>
              </a:pPr>
              <a:t>1</a:t>
            </a:fld>
            <a:endParaRPr lang="en-US" altLang="zh-CN" sz="1300">
              <a:ea typeface="隶书" panose="02010509060101010101" pitchFamily="49" charset="-122"/>
            </a:endParaRPr>
          </a:p>
        </p:txBody>
      </p:sp>
      <p:sp>
        <p:nvSpPr>
          <p:cNvPr id="15363" name="Rectangle 2">
            <a:extLst>
              <a:ext uri="{FF2B5EF4-FFF2-40B4-BE49-F238E27FC236}">
                <a16:creationId xmlns:a16="http://schemas.microsoft.com/office/drawing/2014/main" id="{1DD5718E-FA54-C5BB-49BD-E2990122B4A9}"/>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21BC8697-321C-D33B-4C7E-A1238326AA6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4DA9D4B6-C6D3-3926-1625-B1B89A9466D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9E8DBD8-8850-4267-870F-3DB7D0ECF0C3}" type="slidenum">
              <a:rPr lang="en-US" altLang="zh-CN" sz="1300" smtClean="0"/>
              <a:pPr>
                <a:spcBef>
                  <a:spcPct val="0"/>
                </a:spcBef>
              </a:pPr>
              <a:t>19</a:t>
            </a:fld>
            <a:endParaRPr lang="en-US" altLang="zh-CN" sz="1300"/>
          </a:p>
        </p:txBody>
      </p:sp>
      <p:sp>
        <p:nvSpPr>
          <p:cNvPr id="43011" name="Rectangle 2">
            <a:extLst>
              <a:ext uri="{FF2B5EF4-FFF2-40B4-BE49-F238E27FC236}">
                <a16:creationId xmlns:a16="http://schemas.microsoft.com/office/drawing/2014/main" id="{5A1497C0-1768-5C3C-849E-F2D99E697076}"/>
              </a:ext>
            </a:extLst>
          </p:cNvPr>
          <p:cNvSpPr>
            <a:spLocks noGrp="1" noRot="1" noChangeAspect="1" noChangeArrowheads="1" noTextEdit="1"/>
          </p:cNvSpPr>
          <p:nvPr>
            <p:ph type="sldImg"/>
          </p:nvPr>
        </p:nvSpPr>
        <p:spPr>
          <a:xfrm>
            <a:off x="992188" y="768350"/>
            <a:ext cx="5114925" cy="3836988"/>
          </a:xfrm>
          <a:ln/>
        </p:spPr>
      </p:sp>
      <p:sp>
        <p:nvSpPr>
          <p:cNvPr id="43012" name="Rectangle 4">
            <a:extLst>
              <a:ext uri="{FF2B5EF4-FFF2-40B4-BE49-F238E27FC236}">
                <a16:creationId xmlns:a16="http://schemas.microsoft.com/office/drawing/2014/main" id="{771435BF-25DA-4083-FB11-C4288DD426C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F39B2B59-1761-3945-E0F3-9AAB15B6066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E659C90-FCB1-49B5-9CA3-72864DE6C032}" type="slidenum">
              <a:rPr lang="en-US" altLang="zh-CN" sz="1300" smtClean="0"/>
              <a:pPr>
                <a:spcBef>
                  <a:spcPct val="0"/>
                </a:spcBef>
              </a:pPr>
              <a:t>20</a:t>
            </a:fld>
            <a:endParaRPr lang="en-US" altLang="zh-CN" sz="1300"/>
          </a:p>
        </p:txBody>
      </p:sp>
      <p:sp>
        <p:nvSpPr>
          <p:cNvPr id="45059" name="Rectangle 2">
            <a:extLst>
              <a:ext uri="{FF2B5EF4-FFF2-40B4-BE49-F238E27FC236}">
                <a16:creationId xmlns:a16="http://schemas.microsoft.com/office/drawing/2014/main" id="{A27BCCCA-E7DF-A1E2-12B9-453318B378EE}"/>
              </a:ext>
            </a:extLst>
          </p:cNvPr>
          <p:cNvSpPr>
            <a:spLocks noGrp="1" noRot="1" noChangeAspect="1" noChangeArrowheads="1" noTextEdit="1"/>
          </p:cNvSpPr>
          <p:nvPr>
            <p:ph type="sldImg"/>
          </p:nvPr>
        </p:nvSpPr>
        <p:spPr>
          <a:xfrm>
            <a:off x="992188" y="768350"/>
            <a:ext cx="5114925" cy="3836988"/>
          </a:xfrm>
          <a:ln/>
        </p:spPr>
      </p:sp>
      <p:sp>
        <p:nvSpPr>
          <p:cNvPr id="45060" name="Rectangle 4">
            <a:extLst>
              <a:ext uri="{FF2B5EF4-FFF2-40B4-BE49-F238E27FC236}">
                <a16:creationId xmlns:a16="http://schemas.microsoft.com/office/drawing/2014/main" id="{281BAF76-B1A2-660A-4114-E9B1D40C5A4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A6AF170C-2043-6D34-127E-EE51AD504A1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1F5BEF2-24BA-4629-94C1-0D78CEF9C6D7}" type="slidenum">
              <a:rPr lang="en-US" altLang="zh-CN" sz="1300" smtClean="0"/>
              <a:pPr>
                <a:spcBef>
                  <a:spcPct val="0"/>
                </a:spcBef>
              </a:pPr>
              <a:t>21</a:t>
            </a:fld>
            <a:endParaRPr lang="en-US" altLang="zh-CN" sz="1300"/>
          </a:p>
        </p:txBody>
      </p:sp>
      <p:sp>
        <p:nvSpPr>
          <p:cNvPr id="47107" name="Rectangle 2">
            <a:extLst>
              <a:ext uri="{FF2B5EF4-FFF2-40B4-BE49-F238E27FC236}">
                <a16:creationId xmlns:a16="http://schemas.microsoft.com/office/drawing/2014/main" id="{E799C4D2-69F8-1B03-2A23-2FE624BDD920}"/>
              </a:ext>
            </a:extLst>
          </p:cNvPr>
          <p:cNvSpPr>
            <a:spLocks noGrp="1" noRot="1" noChangeAspect="1" noChangeArrowheads="1" noTextEdit="1"/>
          </p:cNvSpPr>
          <p:nvPr>
            <p:ph type="sldImg"/>
          </p:nvPr>
        </p:nvSpPr>
        <p:spPr>
          <a:xfrm>
            <a:off x="992188" y="768350"/>
            <a:ext cx="5114925" cy="3836988"/>
          </a:xfrm>
          <a:ln/>
        </p:spPr>
      </p:sp>
      <p:sp>
        <p:nvSpPr>
          <p:cNvPr id="47108" name="Rectangle 4">
            <a:extLst>
              <a:ext uri="{FF2B5EF4-FFF2-40B4-BE49-F238E27FC236}">
                <a16:creationId xmlns:a16="http://schemas.microsoft.com/office/drawing/2014/main" id="{C9C63B42-36CE-B262-6983-B30B349F103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A64593BF-7A90-35A3-C561-09A07E0ED2E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3518228-D318-4C8B-8614-5AEE7C6D545A}" type="slidenum">
              <a:rPr lang="en-US" altLang="zh-CN" sz="1300" smtClean="0"/>
              <a:pPr>
                <a:spcBef>
                  <a:spcPct val="0"/>
                </a:spcBef>
              </a:pPr>
              <a:t>22</a:t>
            </a:fld>
            <a:endParaRPr lang="en-US" altLang="zh-CN" sz="1300"/>
          </a:p>
        </p:txBody>
      </p:sp>
      <p:sp>
        <p:nvSpPr>
          <p:cNvPr id="49155" name="Rectangle 2">
            <a:extLst>
              <a:ext uri="{FF2B5EF4-FFF2-40B4-BE49-F238E27FC236}">
                <a16:creationId xmlns:a16="http://schemas.microsoft.com/office/drawing/2014/main" id="{15A26409-B087-C987-CFE6-15C850BF45D4}"/>
              </a:ext>
            </a:extLst>
          </p:cNvPr>
          <p:cNvSpPr>
            <a:spLocks noGrp="1" noRot="1" noChangeAspect="1" noChangeArrowheads="1" noTextEdit="1"/>
          </p:cNvSpPr>
          <p:nvPr>
            <p:ph type="sldImg"/>
          </p:nvPr>
        </p:nvSpPr>
        <p:spPr>
          <a:xfrm>
            <a:off x="992188" y="768350"/>
            <a:ext cx="5114925" cy="3836988"/>
          </a:xfrm>
          <a:ln/>
        </p:spPr>
      </p:sp>
      <p:sp>
        <p:nvSpPr>
          <p:cNvPr id="49156" name="Rectangle 4">
            <a:extLst>
              <a:ext uri="{FF2B5EF4-FFF2-40B4-BE49-F238E27FC236}">
                <a16:creationId xmlns:a16="http://schemas.microsoft.com/office/drawing/2014/main" id="{16BF45D3-CFD9-067C-8410-417398EC0B4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3B1C4A07-20FE-0BA5-3172-0D40675D0EC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5AE4E17-01FC-4495-B534-95595EE93120}" type="slidenum">
              <a:rPr lang="en-US" altLang="zh-CN" sz="1300" smtClean="0"/>
              <a:pPr>
                <a:spcBef>
                  <a:spcPct val="0"/>
                </a:spcBef>
              </a:pPr>
              <a:t>25</a:t>
            </a:fld>
            <a:endParaRPr lang="en-US" altLang="zh-CN" sz="1300"/>
          </a:p>
        </p:txBody>
      </p:sp>
      <p:sp>
        <p:nvSpPr>
          <p:cNvPr id="52227" name="Rectangle 2">
            <a:extLst>
              <a:ext uri="{FF2B5EF4-FFF2-40B4-BE49-F238E27FC236}">
                <a16:creationId xmlns:a16="http://schemas.microsoft.com/office/drawing/2014/main" id="{427BA545-4DCA-E023-6D54-0EE72C4891E0}"/>
              </a:ext>
            </a:extLst>
          </p:cNvPr>
          <p:cNvSpPr>
            <a:spLocks noGrp="1" noRot="1" noChangeAspect="1" noChangeArrowheads="1" noTextEdit="1"/>
          </p:cNvSpPr>
          <p:nvPr>
            <p:ph type="sldImg"/>
          </p:nvPr>
        </p:nvSpPr>
        <p:spPr>
          <a:xfrm>
            <a:off x="992188" y="768350"/>
            <a:ext cx="5114925" cy="3836988"/>
          </a:xfrm>
          <a:ln/>
        </p:spPr>
      </p:sp>
      <p:sp>
        <p:nvSpPr>
          <p:cNvPr id="52228" name="Rectangle 4">
            <a:extLst>
              <a:ext uri="{FF2B5EF4-FFF2-40B4-BE49-F238E27FC236}">
                <a16:creationId xmlns:a16="http://schemas.microsoft.com/office/drawing/2014/main" id="{D3A603FC-3060-4158-6E8B-7DDC9E32100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02D96407-147F-398F-0D63-8190C828249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3FE4366-C71C-4D12-94C1-C5A10DB0B915}" type="slidenum">
              <a:rPr lang="en-US" altLang="zh-CN" sz="1300" smtClean="0"/>
              <a:pPr>
                <a:spcBef>
                  <a:spcPct val="0"/>
                </a:spcBef>
              </a:pPr>
              <a:t>26</a:t>
            </a:fld>
            <a:endParaRPr lang="en-US" altLang="zh-CN" sz="1300"/>
          </a:p>
        </p:txBody>
      </p:sp>
      <p:sp>
        <p:nvSpPr>
          <p:cNvPr id="54275" name="Rectangle 2">
            <a:extLst>
              <a:ext uri="{FF2B5EF4-FFF2-40B4-BE49-F238E27FC236}">
                <a16:creationId xmlns:a16="http://schemas.microsoft.com/office/drawing/2014/main" id="{D9AC5646-3FDC-3693-9B6B-5A859F2D90EC}"/>
              </a:ext>
            </a:extLst>
          </p:cNvPr>
          <p:cNvSpPr>
            <a:spLocks noGrp="1" noRot="1" noChangeAspect="1" noChangeArrowheads="1" noTextEdit="1"/>
          </p:cNvSpPr>
          <p:nvPr>
            <p:ph type="sldImg"/>
          </p:nvPr>
        </p:nvSpPr>
        <p:spPr>
          <a:xfrm>
            <a:off x="992188" y="768350"/>
            <a:ext cx="5114925" cy="3836988"/>
          </a:xfrm>
          <a:ln/>
        </p:spPr>
      </p:sp>
      <p:sp>
        <p:nvSpPr>
          <p:cNvPr id="54276" name="Rectangle 4">
            <a:extLst>
              <a:ext uri="{FF2B5EF4-FFF2-40B4-BE49-F238E27FC236}">
                <a16:creationId xmlns:a16="http://schemas.microsoft.com/office/drawing/2014/main" id="{D3A3F3A7-4DD9-0001-B67E-42C6DDCC6A7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a:solidFill>
                  <a:srgbClr val="FFFF66"/>
                </a:solidFill>
              </a:rPr>
              <a:t>依据形参指针的类型，进行参数类型转换，确定调用函数绑定。</a:t>
            </a:r>
          </a:p>
          <a:p>
            <a:pPr eaLnBrk="1" hangingPunct="1"/>
            <a:endParaRPr lang="zh-CN" altLang="en-US">
              <a:solidFill>
                <a:srgbClr val="FFFF66"/>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E955599A-FAAD-F859-7CB4-975D7BDFF765}"/>
              </a:ext>
            </a:extLst>
          </p:cNvPr>
          <p:cNvSpPr>
            <a:spLocks noGrp="1" noRot="1" noChangeAspect="1" noChangeArrowheads="1" noTextEdit="1"/>
          </p:cNvSpPr>
          <p:nvPr>
            <p:ph type="sldImg"/>
          </p:nvPr>
        </p:nvSpPr>
        <p:spPr>
          <a:ln/>
        </p:spPr>
      </p:sp>
      <p:sp>
        <p:nvSpPr>
          <p:cNvPr id="56323" name="备注占位符 2">
            <a:extLst>
              <a:ext uri="{FF2B5EF4-FFF2-40B4-BE49-F238E27FC236}">
                <a16:creationId xmlns:a16="http://schemas.microsoft.com/office/drawing/2014/main" id="{A86AFAEC-7265-5756-D652-6509238846E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6324" name="灯片编号占位符 3">
            <a:extLst>
              <a:ext uri="{FF2B5EF4-FFF2-40B4-BE49-F238E27FC236}">
                <a16:creationId xmlns:a16="http://schemas.microsoft.com/office/drawing/2014/main" id="{0C8E77F6-C246-BF63-BBB6-8D3802513968}"/>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B07D6EF-10BE-423F-8673-520B111EB9E8}" type="slidenum">
              <a:rPr lang="en-US" altLang="zh-CN" sz="1300" smtClean="0">
                <a:ea typeface="隶书" panose="02010509060101010101" pitchFamily="49" charset="-122"/>
              </a:rPr>
              <a:pPr>
                <a:spcBef>
                  <a:spcPct val="0"/>
                </a:spcBef>
              </a:pPr>
              <a:t>27</a:t>
            </a:fld>
            <a:endParaRPr lang="en-US" altLang="zh-CN" sz="1300">
              <a:ea typeface="隶书" panose="02010509060101010101" pitchFamily="49"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B76B357F-6214-3E99-F218-9DA0C504EE2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7F9401A-FC3E-4D25-A422-7729C8CEBCCB}" type="slidenum">
              <a:rPr lang="en-US" altLang="zh-CN" sz="1300" smtClean="0"/>
              <a:pPr>
                <a:spcBef>
                  <a:spcPct val="0"/>
                </a:spcBef>
              </a:pPr>
              <a:t>29</a:t>
            </a:fld>
            <a:endParaRPr lang="en-US" altLang="zh-CN" sz="1300"/>
          </a:p>
        </p:txBody>
      </p:sp>
      <p:sp>
        <p:nvSpPr>
          <p:cNvPr id="59395" name="Rectangle 2">
            <a:extLst>
              <a:ext uri="{FF2B5EF4-FFF2-40B4-BE49-F238E27FC236}">
                <a16:creationId xmlns:a16="http://schemas.microsoft.com/office/drawing/2014/main" id="{FD9043D0-FFA8-9884-4933-44C9BDD87930}"/>
              </a:ext>
            </a:extLst>
          </p:cNvPr>
          <p:cNvSpPr>
            <a:spLocks noGrp="1" noRot="1" noChangeAspect="1" noChangeArrowheads="1" noTextEdit="1"/>
          </p:cNvSpPr>
          <p:nvPr>
            <p:ph type="sldImg"/>
          </p:nvPr>
        </p:nvSpPr>
        <p:spPr>
          <a:xfrm>
            <a:off x="992188" y="768350"/>
            <a:ext cx="5114925" cy="3836988"/>
          </a:xfrm>
          <a:ln/>
        </p:spPr>
      </p:sp>
      <p:sp>
        <p:nvSpPr>
          <p:cNvPr id="59396" name="Rectangle 4">
            <a:extLst>
              <a:ext uri="{FF2B5EF4-FFF2-40B4-BE49-F238E27FC236}">
                <a16:creationId xmlns:a16="http://schemas.microsoft.com/office/drawing/2014/main" id="{BAC9905E-2FFD-5CD4-7306-37CC618301C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ABC451A-4102-113C-69E1-A9023E2E342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86F8933-58D0-4642-B9B6-AD6F0BE5FCA8}" type="slidenum">
              <a:rPr lang="en-US" altLang="zh-CN" sz="1300" smtClean="0"/>
              <a:pPr>
                <a:spcBef>
                  <a:spcPct val="0"/>
                </a:spcBef>
              </a:pPr>
              <a:t>30</a:t>
            </a:fld>
            <a:endParaRPr lang="en-US" altLang="zh-CN" sz="1300"/>
          </a:p>
        </p:txBody>
      </p:sp>
      <p:sp>
        <p:nvSpPr>
          <p:cNvPr id="61443" name="Rectangle 2">
            <a:extLst>
              <a:ext uri="{FF2B5EF4-FFF2-40B4-BE49-F238E27FC236}">
                <a16:creationId xmlns:a16="http://schemas.microsoft.com/office/drawing/2014/main" id="{CFAC37BF-F955-95C8-97FF-B9D4EA1E571D}"/>
              </a:ext>
            </a:extLst>
          </p:cNvPr>
          <p:cNvSpPr>
            <a:spLocks noGrp="1" noRot="1" noChangeAspect="1" noChangeArrowheads="1" noTextEdit="1"/>
          </p:cNvSpPr>
          <p:nvPr>
            <p:ph type="sldImg"/>
          </p:nvPr>
        </p:nvSpPr>
        <p:spPr>
          <a:xfrm>
            <a:off x="992188" y="768350"/>
            <a:ext cx="5114925" cy="3836988"/>
          </a:xfrm>
          <a:ln/>
        </p:spPr>
      </p:sp>
      <p:sp>
        <p:nvSpPr>
          <p:cNvPr id="61444" name="Rectangle 4">
            <a:extLst>
              <a:ext uri="{FF2B5EF4-FFF2-40B4-BE49-F238E27FC236}">
                <a16:creationId xmlns:a16="http://schemas.microsoft.com/office/drawing/2014/main" id="{883F69BC-6C65-25A5-8BF6-3E72CFAD585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467844DE-8DC4-C7AC-DC57-F008671F616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46CB618-F4E3-4C2E-BFDB-2AE2426767E2}" type="slidenum">
              <a:rPr lang="en-US" altLang="zh-CN" sz="1300" smtClean="0"/>
              <a:pPr>
                <a:spcBef>
                  <a:spcPct val="0"/>
                </a:spcBef>
              </a:pPr>
              <a:t>31</a:t>
            </a:fld>
            <a:endParaRPr lang="en-US" altLang="zh-CN" sz="1300"/>
          </a:p>
        </p:txBody>
      </p:sp>
      <p:sp>
        <p:nvSpPr>
          <p:cNvPr id="63491" name="Rectangle 2">
            <a:extLst>
              <a:ext uri="{FF2B5EF4-FFF2-40B4-BE49-F238E27FC236}">
                <a16:creationId xmlns:a16="http://schemas.microsoft.com/office/drawing/2014/main" id="{64AE2B8A-786C-6F3E-72DD-A673914318B2}"/>
              </a:ext>
            </a:extLst>
          </p:cNvPr>
          <p:cNvSpPr>
            <a:spLocks noGrp="1" noRot="1" noChangeAspect="1" noChangeArrowheads="1" noTextEdit="1"/>
          </p:cNvSpPr>
          <p:nvPr>
            <p:ph type="sldImg"/>
          </p:nvPr>
        </p:nvSpPr>
        <p:spPr>
          <a:xfrm>
            <a:off x="992188" y="768350"/>
            <a:ext cx="5114925" cy="3836988"/>
          </a:xfrm>
          <a:ln/>
        </p:spPr>
      </p:sp>
      <p:sp>
        <p:nvSpPr>
          <p:cNvPr id="63492" name="Rectangle 4">
            <a:extLst>
              <a:ext uri="{FF2B5EF4-FFF2-40B4-BE49-F238E27FC236}">
                <a16:creationId xmlns:a16="http://schemas.microsoft.com/office/drawing/2014/main" id="{F4C06A8B-DFFF-3217-AF1E-5A6629BE3A5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1CD826FD-B44B-9E0B-929C-6FA35D9CDE8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6F0565D-7ABC-48DD-84C7-850E472AA977}" type="slidenum">
              <a:rPr lang="en-US" altLang="zh-CN" sz="1300" smtClean="0">
                <a:ea typeface="隶书" panose="02010509060101010101" pitchFamily="49" charset="-122"/>
              </a:rPr>
              <a:pPr>
                <a:spcBef>
                  <a:spcPct val="0"/>
                </a:spcBef>
              </a:pPr>
              <a:t>2</a:t>
            </a:fld>
            <a:endParaRPr lang="en-US" altLang="zh-CN" sz="1300">
              <a:ea typeface="隶书" panose="02010509060101010101" pitchFamily="49" charset="-122"/>
            </a:endParaRPr>
          </a:p>
        </p:txBody>
      </p:sp>
      <p:sp>
        <p:nvSpPr>
          <p:cNvPr id="17411" name="Rectangle 2">
            <a:extLst>
              <a:ext uri="{FF2B5EF4-FFF2-40B4-BE49-F238E27FC236}">
                <a16:creationId xmlns:a16="http://schemas.microsoft.com/office/drawing/2014/main" id="{F424F02E-A752-D408-96E3-3D5FFC489094}"/>
              </a:ext>
            </a:extLst>
          </p:cNvPr>
          <p:cNvSpPr>
            <a:spLocks noGrp="1" noRot="1" noChangeAspect="1" noChangeArrowheads="1" noTextEdit="1"/>
          </p:cNvSpPr>
          <p:nvPr>
            <p:ph type="sldImg"/>
          </p:nvPr>
        </p:nvSpPr>
        <p:spPr>
          <a:ln/>
        </p:spPr>
      </p:sp>
      <p:sp>
        <p:nvSpPr>
          <p:cNvPr id="17412" name="Rectangle 4">
            <a:extLst>
              <a:ext uri="{FF2B5EF4-FFF2-40B4-BE49-F238E27FC236}">
                <a16:creationId xmlns:a16="http://schemas.microsoft.com/office/drawing/2014/main" id="{840ADA72-6585-1528-BC72-792CB5F51A4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36204D1-0C7F-D580-B134-311A519B461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1F6EB84-E28D-478F-A5E5-F08CA03BB744}" type="slidenum">
              <a:rPr lang="en-US" altLang="zh-CN" sz="1300" smtClean="0"/>
              <a:pPr>
                <a:spcBef>
                  <a:spcPct val="0"/>
                </a:spcBef>
              </a:pPr>
              <a:t>32</a:t>
            </a:fld>
            <a:endParaRPr lang="en-US" altLang="zh-CN" sz="1300"/>
          </a:p>
        </p:txBody>
      </p:sp>
      <p:sp>
        <p:nvSpPr>
          <p:cNvPr id="65539" name="Rectangle 2">
            <a:extLst>
              <a:ext uri="{FF2B5EF4-FFF2-40B4-BE49-F238E27FC236}">
                <a16:creationId xmlns:a16="http://schemas.microsoft.com/office/drawing/2014/main" id="{03ECCECB-4229-2A38-FC7E-6170FB7E66B8}"/>
              </a:ext>
            </a:extLst>
          </p:cNvPr>
          <p:cNvSpPr>
            <a:spLocks noGrp="1" noRot="1" noChangeAspect="1" noChangeArrowheads="1" noTextEdit="1"/>
          </p:cNvSpPr>
          <p:nvPr>
            <p:ph type="sldImg"/>
          </p:nvPr>
        </p:nvSpPr>
        <p:spPr>
          <a:xfrm>
            <a:off x="992188" y="768350"/>
            <a:ext cx="5114925" cy="3836988"/>
          </a:xfrm>
          <a:ln/>
        </p:spPr>
      </p:sp>
      <p:sp>
        <p:nvSpPr>
          <p:cNvPr id="65540" name="Rectangle 4">
            <a:extLst>
              <a:ext uri="{FF2B5EF4-FFF2-40B4-BE49-F238E27FC236}">
                <a16:creationId xmlns:a16="http://schemas.microsoft.com/office/drawing/2014/main" id="{5C164512-8B71-F451-198E-8EB4ADCC3AB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a:t>对父类被隐藏的函数需加父类名</a:t>
            </a:r>
            <a:r>
              <a:rPr lang="en-US" altLang="zh-CN"/>
              <a:t>::</a:t>
            </a:r>
            <a:r>
              <a:rPr lang="zh-CN" altLang="en-US"/>
              <a:t>调用</a:t>
            </a:r>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9A49A611-F434-3D62-8043-D4927873352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B1C286D-50C2-4156-8ABE-DD5BA0F5C6FA}" type="slidenum">
              <a:rPr lang="en-US" altLang="zh-CN" sz="1300" smtClean="0"/>
              <a:pPr>
                <a:spcBef>
                  <a:spcPct val="0"/>
                </a:spcBef>
              </a:pPr>
              <a:t>37</a:t>
            </a:fld>
            <a:endParaRPr lang="en-US" altLang="zh-CN" sz="1300"/>
          </a:p>
        </p:txBody>
      </p:sp>
      <p:sp>
        <p:nvSpPr>
          <p:cNvPr id="71683" name="Rectangle 2">
            <a:extLst>
              <a:ext uri="{FF2B5EF4-FFF2-40B4-BE49-F238E27FC236}">
                <a16:creationId xmlns:a16="http://schemas.microsoft.com/office/drawing/2014/main" id="{0DB63391-5DFD-C7E3-276A-395025DD1A09}"/>
              </a:ext>
            </a:extLst>
          </p:cNvPr>
          <p:cNvSpPr>
            <a:spLocks noGrp="1" noRot="1" noChangeAspect="1" noChangeArrowheads="1" noTextEdit="1"/>
          </p:cNvSpPr>
          <p:nvPr>
            <p:ph type="sldImg"/>
          </p:nvPr>
        </p:nvSpPr>
        <p:spPr>
          <a:xfrm>
            <a:off x="992188" y="768350"/>
            <a:ext cx="5114925" cy="3836988"/>
          </a:xfrm>
          <a:ln/>
        </p:spPr>
      </p:sp>
      <p:sp>
        <p:nvSpPr>
          <p:cNvPr id="71684" name="Rectangle 4">
            <a:extLst>
              <a:ext uri="{FF2B5EF4-FFF2-40B4-BE49-F238E27FC236}">
                <a16:creationId xmlns:a16="http://schemas.microsoft.com/office/drawing/2014/main" id="{B8ADCD27-74B7-9886-2653-814625A1323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9DB657C-EBC7-5FC7-3467-6519BDCDE80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A11A99C-6BE9-4186-A5B0-29B156B1459B}" type="slidenum">
              <a:rPr lang="en-US" altLang="zh-CN" sz="1300" smtClean="0"/>
              <a:pPr>
                <a:spcBef>
                  <a:spcPct val="0"/>
                </a:spcBef>
              </a:pPr>
              <a:t>38</a:t>
            </a:fld>
            <a:endParaRPr lang="en-US" altLang="zh-CN" sz="1300"/>
          </a:p>
        </p:txBody>
      </p:sp>
      <p:sp>
        <p:nvSpPr>
          <p:cNvPr id="73731" name="Rectangle 2">
            <a:extLst>
              <a:ext uri="{FF2B5EF4-FFF2-40B4-BE49-F238E27FC236}">
                <a16:creationId xmlns:a16="http://schemas.microsoft.com/office/drawing/2014/main" id="{50C33417-476C-BDAD-B4F4-AD188269DAFC}"/>
              </a:ext>
            </a:extLst>
          </p:cNvPr>
          <p:cNvSpPr>
            <a:spLocks noGrp="1" noRot="1" noChangeAspect="1" noChangeArrowheads="1" noTextEdit="1"/>
          </p:cNvSpPr>
          <p:nvPr>
            <p:ph type="sldImg"/>
          </p:nvPr>
        </p:nvSpPr>
        <p:spPr>
          <a:xfrm>
            <a:off x="992188" y="768350"/>
            <a:ext cx="5114925" cy="3836988"/>
          </a:xfrm>
          <a:ln/>
        </p:spPr>
      </p:sp>
      <p:sp>
        <p:nvSpPr>
          <p:cNvPr id="73732" name="Rectangle 4">
            <a:extLst>
              <a:ext uri="{FF2B5EF4-FFF2-40B4-BE49-F238E27FC236}">
                <a16:creationId xmlns:a16="http://schemas.microsoft.com/office/drawing/2014/main" id="{E6C812E4-4D60-D66A-82D0-CDCA028E352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C8348FE3-C10F-7ADB-E162-4B3DB242B08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EF8094D-5196-45FB-82C4-C6B3CA366FD4}" type="slidenum">
              <a:rPr lang="en-US" altLang="zh-CN" sz="1300" smtClean="0"/>
              <a:pPr>
                <a:spcBef>
                  <a:spcPct val="0"/>
                </a:spcBef>
              </a:pPr>
              <a:t>41</a:t>
            </a:fld>
            <a:endParaRPr lang="en-US" altLang="zh-CN" sz="1300"/>
          </a:p>
        </p:txBody>
      </p:sp>
      <p:sp>
        <p:nvSpPr>
          <p:cNvPr id="77827" name="Rectangle 2">
            <a:extLst>
              <a:ext uri="{FF2B5EF4-FFF2-40B4-BE49-F238E27FC236}">
                <a16:creationId xmlns:a16="http://schemas.microsoft.com/office/drawing/2014/main" id="{14BFBF24-01F9-DF91-60B2-61622688E4A2}"/>
              </a:ext>
            </a:extLst>
          </p:cNvPr>
          <p:cNvSpPr>
            <a:spLocks noGrp="1" noRot="1" noChangeAspect="1" noChangeArrowheads="1" noTextEdit="1"/>
          </p:cNvSpPr>
          <p:nvPr>
            <p:ph type="sldImg"/>
          </p:nvPr>
        </p:nvSpPr>
        <p:spPr>
          <a:xfrm>
            <a:off x="992188" y="768350"/>
            <a:ext cx="5114925" cy="3836988"/>
          </a:xfrm>
          <a:ln/>
        </p:spPr>
      </p:sp>
      <p:sp>
        <p:nvSpPr>
          <p:cNvPr id="77828" name="Rectangle 4">
            <a:extLst>
              <a:ext uri="{FF2B5EF4-FFF2-40B4-BE49-F238E27FC236}">
                <a16:creationId xmlns:a16="http://schemas.microsoft.com/office/drawing/2014/main" id="{ECF69288-98BE-1F78-8FC7-64839B01DAC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D97350D7-2CAA-915B-565C-DD161650A9C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2573146-DC66-4861-A42A-7B5FEFF68383}" type="slidenum">
              <a:rPr lang="en-US" altLang="zh-CN" sz="1300" smtClean="0"/>
              <a:pPr>
                <a:spcBef>
                  <a:spcPct val="0"/>
                </a:spcBef>
              </a:pPr>
              <a:t>42</a:t>
            </a:fld>
            <a:endParaRPr lang="en-US" altLang="zh-CN" sz="1300"/>
          </a:p>
        </p:txBody>
      </p:sp>
      <p:sp>
        <p:nvSpPr>
          <p:cNvPr id="79875" name="Rectangle 2">
            <a:extLst>
              <a:ext uri="{FF2B5EF4-FFF2-40B4-BE49-F238E27FC236}">
                <a16:creationId xmlns:a16="http://schemas.microsoft.com/office/drawing/2014/main" id="{2A6C9E4D-2939-3644-39E0-BB3DB66A0C16}"/>
              </a:ext>
            </a:extLst>
          </p:cNvPr>
          <p:cNvSpPr>
            <a:spLocks noGrp="1" noRot="1" noChangeAspect="1" noChangeArrowheads="1" noTextEdit="1"/>
          </p:cNvSpPr>
          <p:nvPr>
            <p:ph type="sldImg"/>
          </p:nvPr>
        </p:nvSpPr>
        <p:spPr>
          <a:xfrm>
            <a:off x="992188" y="768350"/>
            <a:ext cx="5114925" cy="3836988"/>
          </a:xfrm>
          <a:ln/>
        </p:spPr>
      </p:sp>
      <p:sp>
        <p:nvSpPr>
          <p:cNvPr id="79876" name="Rectangle 4">
            <a:extLst>
              <a:ext uri="{FF2B5EF4-FFF2-40B4-BE49-F238E27FC236}">
                <a16:creationId xmlns:a16="http://schemas.microsoft.com/office/drawing/2014/main" id="{312D49E3-9242-839A-C6B2-781D1DB5426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B8558676-A50A-B58D-FF13-EEF52AFB354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AC42A59-2D32-421B-AF0D-59AF011407A7}" type="slidenum">
              <a:rPr lang="en-US" altLang="zh-CN" sz="1300" smtClean="0"/>
              <a:pPr>
                <a:spcBef>
                  <a:spcPct val="0"/>
                </a:spcBef>
              </a:pPr>
              <a:t>43</a:t>
            </a:fld>
            <a:endParaRPr lang="en-US" altLang="zh-CN" sz="1300"/>
          </a:p>
        </p:txBody>
      </p:sp>
      <p:sp>
        <p:nvSpPr>
          <p:cNvPr id="81923" name="Rectangle 2">
            <a:extLst>
              <a:ext uri="{FF2B5EF4-FFF2-40B4-BE49-F238E27FC236}">
                <a16:creationId xmlns:a16="http://schemas.microsoft.com/office/drawing/2014/main" id="{15960367-D3F2-69EB-F19C-679CA1DAFC8F}"/>
              </a:ext>
            </a:extLst>
          </p:cNvPr>
          <p:cNvSpPr>
            <a:spLocks noGrp="1" noRot="1" noChangeAspect="1" noChangeArrowheads="1" noTextEdit="1"/>
          </p:cNvSpPr>
          <p:nvPr>
            <p:ph type="sldImg"/>
          </p:nvPr>
        </p:nvSpPr>
        <p:spPr>
          <a:xfrm>
            <a:off x="992188" y="768350"/>
            <a:ext cx="5114925" cy="3836988"/>
          </a:xfrm>
          <a:ln/>
        </p:spPr>
      </p:sp>
      <p:sp>
        <p:nvSpPr>
          <p:cNvPr id="81924" name="Rectangle 4">
            <a:extLst>
              <a:ext uri="{FF2B5EF4-FFF2-40B4-BE49-F238E27FC236}">
                <a16:creationId xmlns:a16="http://schemas.microsoft.com/office/drawing/2014/main" id="{A133FA45-4E8F-EF5D-C6BE-6C47404531C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C903964E-ECA8-B555-4A7C-2A625EFE5CC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C52B4AC-1A76-4E6F-A780-C56BBC7C1963}" type="slidenum">
              <a:rPr lang="en-US" altLang="zh-CN" sz="1300" smtClean="0"/>
              <a:pPr>
                <a:spcBef>
                  <a:spcPct val="0"/>
                </a:spcBef>
              </a:pPr>
              <a:t>46</a:t>
            </a:fld>
            <a:endParaRPr lang="en-US" altLang="zh-CN" sz="1300"/>
          </a:p>
        </p:txBody>
      </p:sp>
      <p:sp>
        <p:nvSpPr>
          <p:cNvPr id="86019" name="Rectangle 2">
            <a:extLst>
              <a:ext uri="{FF2B5EF4-FFF2-40B4-BE49-F238E27FC236}">
                <a16:creationId xmlns:a16="http://schemas.microsoft.com/office/drawing/2014/main" id="{14821A64-217F-F649-7192-DFF95E260514}"/>
              </a:ext>
            </a:extLst>
          </p:cNvPr>
          <p:cNvSpPr>
            <a:spLocks noGrp="1" noRot="1" noChangeAspect="1" noChangeArrowheads="1" noTextEdit="1"/>
          </p:cNvSpPr>
          <p:nvPr>
            <p:ph type="sldImg"/>
          </p:nvPr>
        </p:nvSpPr>
        <p:spPr>
          <a:xfrm>
            <a:off x="992188" y="768350"/>
            <a:ext cx="5114925" cy="3836988"/>
          </a:xfrm>
          <a:ln/>
        </p:spPr>
      </p:sp>
      <p:sp>
        <p:nvSpPr>
          <p:cNvPr id="86020" name="Rectangle 4">
            <a:extLst>
              <a:ext uri="{FF2B5EF4-FFF2-40B4-BE49-F238E27FC236}">
                <a16:creationId xmlns:a16="http://schemas.microsoft.com/office/drawing/2014/main" id="{7F8207B1-778D-4C88-F825-BB7010F604B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128E483A-9DD0-5D65-A0B5-311D4C21067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A4F2887-9212-4FBE-9393-960DB8C1CB83}" type="slidenum">
              <a:rPr lang="en-US" altLang="zh-CN" sz="1300" smtClean="0"/>
              <a:pPr>
                <a:spcBef>
                  <a:spcPct val="0"/>
                </a:spcBef>
              </a:pPr>
              <a:t>47</a:t>
            </a:fld>
            <a:endParaRPr lang="en-US" altLang="zh-CN" sz="1300"/>
          </a:p>
        </p:txBody>
      </p:sp>
      <p:sp>
        <p:nvSpPr>
          <p:cNvPr id="88067" name="Rectangle 2">
            <a:extLst>
              <a:ext uri="{FF2B5EF4-FFF2-40B4-BE49-F238E27FC236}">
                <a16:creationId xmlns:a16="http://schemas.microsoft.com/office/drawing/2014/main" id="{921F95CB-40C8-DA34-A5ED-C198CA2F6DD3}"/>
              </a:ext>
            </a:extLst>
          </p:cNvPr>
          <p:cNvSpPr>
            <a:spLocks noGrp="1" noRot="1" noChangeAspect="1" noChangeArrowheads="1" noTextEdit="1"/>
          </p:cNvSpPr>
          <p:nvPr>
            <p:ph type="sldImg"/>
          </p:nvPr>
        </p:nvSpPr>
        <p:spPr>
          <a:xfrm>
            <a:off x="992188" y="768350"/>
            <a:ext cx="5114925" cy="3836988"/>
          </a:xfrm>
          <a:ln/>
        </p:spPr>
      </p:sp>
      <p:sp>
        <p:nvSpPr>
          <p:cNvPr id="88068" name="Rectangle 4">
            <a:extLst>
              <a:ext uri="{FF2B5EF4-FFF2-40B4-BE49-F238E27FC236}">
                <a16:creationId xmlns:a16="http://schemas.microsoft.com/office/drawing/2014/main" id="{ED449C64-05C5-F52F-7D95-743AF46368E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a:t>继承中的同名函数隐藏覆盖（即使形参类型、个数不同，与同类中的函数重载不同）；需用</a:t>
            </a:r>
            <a:r>
              <a:rPr lang="en-US" altLang="zh-CN"/>
              <a:t>::</a:t>
            </a:r>
            <a:r>
              <a:rPr lang="zh-CN" altLang="en-US"/>
              <a:t>作用域分辨符</a:t>
            </a:r>
            <a:endParaRPr lang="zh-CN" altLang="zh-CN"/>
          </a:p>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736C489C-4881-31DD-7D25-407860C80218}"/>
              </a:ext>
            </a:extLst>
          </p:cNvPr>
          <p:cNvSpPr>
            <a:spLocks noGrp="1" noRot="1" noChangeAspect="1" noChangeArrowheads="1" noTextEdit="1"/>
          </p:cNvSpPr>
          <p:nvPr>
            <p:ph type="sldImg"/>
          </p:nvPr>
        </p:nvSpPr>
        <p:spPr>
          <a:ln/>
        </p:spPr>
      </p:sp>
      <p:sp>
        <p:nvSpPr>
          <p:cNvPr id="90115" name="备注占位符 2">
            <a:extLst>
              <a:ext uri="{FF2B5EF4-FFF2-40B4-BE49-F238E27FC236}">
                <a16:creationId xmlns:a16="http://schemas.microsoft.com/office/drawing/2014/main" id="{35ED759D-C0AF-5821-AE63-E440CF4F2CD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t>虚基类完成间接基类成员的唯一性存储问题。直接基类中的成员二义性可用</a:t>
            </a:r>
            <a:r>
              <a:rPr lang="en-US" altLang="zh-CN"/>
              <a:t>::</a:t>
            </a:r>
            <a:r>
              <a:rPr lang="zh-CN" altLang="en-US"/>
              <a:t>作用域分隔符区别。同名隐藏是在间接子类中增加同名函数隐藏父类的同名函数，实现代理或接管控制调用父类函数功能。</a:t>
            </a:r>
          </a:p>
        </p:txBody>
      </p:sp>
      <p:sp>
        <p:nvSpPr>
          <p:cNvPr id="90116" name="灯片编号占位符 3">
            <a:extLst>
              <a:ext uri="{FF2B5EF4-FFF2-40B4-BE49-F238E27FC236}">
                <a16:creationId xmlns:a16="http://schemas.microsoft.com/office/drawing/2014/main" id="{DF341277-6648-D469-841D-70E35395ABF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E20F419-3E09-480E-98AF-3E578F5BDFA6}" type="slidenum">
              <a:rPr lang="en-US" altLang="zh-CN" sz="1300" smtClean="0">
                <a:ea typeface="隶书" panose="02010509060101010101" pitchFamily="49" charset="-122"/>
              </a:rPr>
              <a:pPr/>
              <a:t>48</a:t>
            </a:fld>
            <a:endParaRPr lang="en-US" altLang="zh-CN" sz="1300">
              <a:ea typeface="隶书" panose="02010509060101010101" pitchFamily="49"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BEA64BC8-45F7-3E80-EBDC-55193E0B3CF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974BFD3-AEF4-4B99-9B7F-899B1562479B}" type="slidenum">
              <a:rPr lang="en-US" altLang="zh-CN" sz="1300" smtClean="0"/>
              <a:pPr>
                <a:spcBef>
                  <a:spcPct val="0"/>
                </a:spcBef>
              </a:pPr>
              <a:t>49</a:t>
            </a:fld>
            <a:endParaRPr lang="en-US" altLang="zh-CN" sz="1300"/>
          </a:p>
        </p:txBody>
      </p:sp>
      <p:sp>
        <p:nvSpPr>
          <p:cNvPr id="92163" name="Rectangle 2">
            <a:extLst>
              <a:ext uri="{FF2B5EF4-FFF2-40B4-BE49-F238E27FC236}">
                <a16:creationId xmlns:a16="http://schemas.microsoft.com/office/drawing/2014/main" id="{5DEE517E-9BA7-099A-6D47-4A36DBA90499}"/>
              </a:ext>
            </a:extLst>
          </p:cNvPr>
          <p:cNvSpPr>
            <a:spLocks noGrp="1" noRot="1" noChangeAspect="1" noChangeArrowheads="1" noTextEdit="1"/>
          </p:cNvSpPr>
          <p:nvPr>
            <p:ph type="sldImg"/>
          </p:nvPr>
        </p:nvSpPr>
        <p:spPr>
          <a:xfrm>
            <a:off x="992188" y="768350"/>
            <a:ext cx="5114925" cy="3836988"/>
          </a:xfrm>
          <a:ln/>
        </p:spPr>
      </p:sp>
      <p:sp>
        <p:nvSpPr>
          <p:cNvPr id="92164" name="Rectangle 4">
            <a:extLst>
              <a:ext uri="{FF2B5EF4-FFF2-40B4-BE49-F238E27FC236}">
                <a16:creationId xmlns:a16="http://schemas.microsoft.com/office/drawing/2014/main" id="{71EF475D-2C25-DAF6-A563-9D40C6A9D9A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a:t>因为继承中的同名隐藏操作优先处理，造成对父类同名函数一律隐藏（不分形参类型、个数），无法直接调用和重载。</a:t>
            </a: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FCF86F55-F238-5D70-F7CC-12C19B9B0F7E}"/>
              </a:ext>
            </a:extLst>
          </p:cNvPr>
          <p:cNvSpPr>
            <a:spLocks noGrp="1" noRot="1" noChangeAspect="1" noChangeArrowheads="1" noTextEdit="1"/>
          </p:cNvSpPr>
          <p:nvPr>
            <p:ph type="sldImg"/>
          </p:nvPr>
        </p:nvSpPr>
        <p:spPr>
          <a:ln/>
        </p:spPr>
      </p:sp>
      <p:sp>
        <p:nvSpPr>
          <p:cNvPr id="23555" name="备注占位符 2">
            <a:extLst>
              <a:ext uri="{FF2B5EF4-FFF2-40B4-BE49-F238E27FC236}">
                <a16:creationId xmlns:a16="http://schemas.microsoft.com/office/drawing/2014/main" id="{666F5D9C-109F-BA41-B433-0A8EE9C6F8C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t>子类对父类的同名函数覆盖也包括重载覆盖（即只考略函数名字，不区分形参的类型、个数）。</a:t>
            </a:r>
          </a:p>
        </p:txBody>
      </p:sp>
      <p:sp>
        <p:nvSpPr>
          <p:cNvPr id="23556" name="灯片编号占位符 3">
            <a:extLst>
              <a:ext uri="{FF2B5EF4-FFF2-40B4-BE49-F238E27FC236}">
                <a16:creationId xmlns:a16="http://schemas.microsoft.com/office/drawing/2014/main" id="{B16DAEF2-EE00-3DC8-19E6-8359187ADC3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067DBEA-B925-4B18-8DC3-EC8AF2539CDE}" type="slidenum">
              <a:rPr lang="en-US" altLang="zh-CN" sz="1300" smtClean="0">
                <a:ea typeface="隶书" panose="02010509060101010101" pitchFamily="49" charset="-122"/>
              </a:rPr>
              <a:pPr/>
              <a:t>7</a:t>
            </a:fld>
            <a:endParaRPr lang="en-US" altLang="zh-CN" sz="1300">
              <a:ea typeface="隶书" panose="02010509060101010101" pitchFamily="49"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44031FA6-5D15-F1BC-6FEA-78A9FA63554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16A0326-D2F4-4F3F-9CFA-DE89C89E0584}" type="slidenum">
              <a:rPr lang="en-US" altLang="zh-CN" sz="1300" smtClean="0"/>
              <a:pPr>
                <a:spcBef>
                  <a:spcPct val="0"/>
                </a:spcBef>
              </a:pPr>
              <a:t>52</a:t>
            </a:fld>
            <a:endParaRPr lang="en-US" altLang="zh-CN" sz="1300"/>
          </a:p>
        </p:txBody>
      </p:sp>
      <p:sp>
        <p:nvSpPr>
          <p:cNvPr id="96259" name="Rectangle 2">
            <a:extLst>
              <a:ext uri="{FF2B5EF4-FFF2-40B4-BE49-F238E27FC236}">
                <a16:creationId xmlns:a16="http://schemas.microsoft.com/office/drawing/2014/main" id="{AFD7EAD9-3E17-0567-A5A6-492D33411A9F}"/>
              </a:ext>
            </a:extLst>
          </p:cNvPr>
          <p:cNvSpPr>
            <a:spLocks noGrp="1" noRot="1" noChangeAspect="1" noChangeArrowheads="1" noTextEdit="1"/>
          </p:cNvSpPr>
          <p:nvPr>
            <p:ph type="sldImg"/>
          </p:nvPr>
        </p:nvSpPr>
        <p:spPr>
          <a:ln/>
        </p:spPr>
      </p:sp>
      <p:sp>
        <p:nvSpPr>
          <p:cNvPr id="96260" name="Rectangle 4">
            <a:extLst>
              <a:ext uri="{FF2B5EF4-FFF2-40B4-BE49-F238E27FC236}">
                <a16:creationId xmlns:a16="http://schemas.microsoft.com/office/drawing/2014/main" id="{DAC32195-44E4-A5B7-F9BD-840230AA580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07267154-A9B6-A36B-8F57-6C341738F34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00FF74A-BA7A-4714-B11A-367043D56F6F}" type="slidenum">
              <a:rPr lang="en-US" altLang="zh-CN" sz="1300" smtClean="0"/>
              <a:pPr>
                <a:spcBef>
                  <a:spcPct val="0"/>
                </a:spcBef>
              </a:pPr>
              <a:t>54</a:t>
            </a:fld>
            <a:endParaRPr lang="en-US" altLang="zh-CN" sz="1300"/>
          </a:p>
        </p:txBody>
      </p:sp>
      <p:sp>
        <p:nvSpPr>
          <p:cNvPr id="99331" name="Rectangle 2">
            <a:extLst>
              <a:ext uri="{FF2B5EF4-FFF2-40B4-BE49-F238E27FC236}">
                <a16:creationId xmlns:a16="http://schemas.microsoft.com/office/drawing/2014/main" id="{B97DF5FC-6127-692E-B4DA-66EE8A044708}"/>
              </a:ext>
            </a:extLst>
          </p:cNvPr>
          <p:cNvSpPr>
            <a:spLocks noGrp="1" noRot="1" noChangeAspect="1" noChangeArrowheads="1" noTextEdit="1"/>
          </p:cNvSpPr>
          <p:nvPr>
            <p:ph type="sldImg"/>
          </p:nvPr>
        </p:nvSpPr>
        <p:spPr>
          <a:xfrm>
            <a:off x="992188" y="768350"/>
            <a:ext cx="5114925" cy="3836988"/>
          </a:xfrm>
          <a:ln/>
        </p:spPr>
      </p:sp>
      <p:sp>
        <p:nvSpPr>
          <p:cNvPr id="99332" name="Rectangle 4">
            <a:extLst>
              <a:ext uri="{FF2B5EF4-FFF2-40B4-BE49-F238E27FC236}">
                <a16:creationId xmlns:a16="http://schemas.microsoft.com/office/drawing/2014/main" id="{42350C76-A1F5-7A63-B7B8-6AE8F722BB9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CCCDD231-3A94-B2DF-301B-35CDF2CAECE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1090D0B-7D14-4577-ACF8-B503461CFE85}" type="slidenum">
              <a:rPr lang="en-US" altLang="zh-CN" sz="1300" smtClean="0"/>
              <a:pPr>
                <a:spcBef>
                  <a:spcPct val="0"/>
                </a:spcBef>
              </a:pPr>
              <a:t>55</a:t>
            </a:fld>
            <a:endParaRPr lang="en-US" altLang="zh-CN" sz="1300"/>
          </a:p>
        </p:txBody>
      </p:sp>
      <p:sp>
        <p:nvSpPr>
          <p:cNvPr id="101379" name="Rectangle 2">
            <a:extLst>
              <a:ext uri="{FF2B5EF4-FFF2-40B4-BE49-F238E27FC236}">
                <a16:creationId xmlns:a16="http://schemas.microsoft.com/office/drawing/2014/main" id="{DEC3A068-EDB8-6553-2FC4-C0FC790DCCB1}"/>
              </a:ext>
            </a:extLst>
          </p:cNvPr>
          <p:cNvSpPr>
            <a:spLocks noGrp="1" noRot="1" noChangeAspect="1" noChangeArrowheads="1" noTextEdit="1"/>
          </p:cNvSpPr>
          <p:nvPr>
            <p:ph type="sldImg"/>
          </p:nvPr>
        </p:nvSpPr>
        <p:spPr>
          <a:xfrm>
            <a:off x="992188" y="768350"/>
            <a:ext cx="5114925" cy="3836988"/>
          </a:xfrm>
          <a:ln/>
        </p:spPr>
      </p:sp>
      <p:sp>
        <p:nvSpPr>
          <p:cNvPr id="101380" name="Rectangle 4">
            <a:extLst>
              <a:ext uri="{FF2B5EF4-FFF2-40B4-BE49-F238E27FC236}">
                <a16:creationId xmlns:a16="http://schemas.microsoft.com/office/drawing/2014/main" id="{435C54B0-A109-382A-B168-E68486B3CF7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3261B53-243F-A0D9-CC09-DE209075E62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C26B07B-C930-4844-B7DB-A8CC95AE8845}" type="slidenum">
              <a:rPr lang="en-US" altLang="zh-CN" sz="1300" smtClean="0"/>
              <a:pPr>
                <a:spcBef>
                  <a:spcPct val="0"/>
                </a:spcBef>
              </a:pPr>
              <a:t>56</a:t>
            </a:fld>
            <a:endParaRPr lang="en-US" altLang="zh-CN" sz="1300"/>
          </a:p>
        </p:txBody>
      </p:sp>
      <p:sp>
        <p:nvSpPr>
          <p:cNvPr id="103427" name="Rectangle 2">
            <a:extLst>
              <a:ext uri="{FF2B5EF4-FFF2-40B4-BE49-F238E27FC236}">
                <a16:creationId xmlns:a16="http://schemas.microsoft.com/office/drawing/2014/main" id="{CF3E4B15-C517-2C7A-5E77-A46A7A60E3F4}"/>
              </a:ext>
            </a:extLst>
          </p:cNvPr>
          <p:cNvSpPr>
            <a:spLocks noGrp="1" noRot="1" noChangeAspect="1" noChangeArrowheads="1" noTextEdit="1"/>
          </p:cNvSpPr>
          <p:nvPr>
            <p:ph type="sldImg"/>
          </p:nvPr>
        </p:nvSpPr>
        <p:spPr>
          <a:xfrm>
            <a:off x="992188" y="768350"/>
            <a:ext cx="5114925" cy="3836988"/>
          </a:xfrm>
          <a:ln/>
        </p:spPr>
      </p:sp>
      <p:sp>
        <p:nvSpPr>
          <p:cNvPr id="103428" name="Rectangle 4">
            <a:extLst>
              <a:ext uri="{FF2B5EF4-FFF2-40B4-BE49-F238E27FC236}">
                <a16:creationId xmlns:a16="http://schemas.microsoft.com/office/drawing/2014/main" id="{CC2EA428-274C-51C6-1466-8B5A555D50A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a:t>默认构造函数</a:t>
            </a:r>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a:extLst>
              <a:ext uri="{FF2B5EF4-FFF2-40B4-BE49-F238E27FC236}">
                <a16:creationId xmlns:a16="http://schemas.microsoft.com/office/drawing/2014/main" id="{CD8EF27F-7586-9009-3656-39C2AB843B91}"/>
              </a:ext>
            </a:extLst>
          </p:cNvPr>
          <p:cNvSpPr>
            <a:spLocks noGrp="1" noRot="1" noChangeAspect="1" noChangeArrowheads="1" noTextEdit="1"/>
          </p:cNvSpPr>
          <p:nvPr>
            <p:ph type="sldImg"/>
          </p:nvPr>
        </p:nvSpPr>
        <p:spPr>
          <a:ln/>
        </p:spPr>
      </p:sp>
      <p:sp>
        <p:nvSpPr>
          <p:cNvPr id="105475" name="备注占位符 2">
            <a:extLst>
              <a:ext uri="{FF2B5EF4-FFF2-40B4-BE49-F238E27FC236}">
                <a16:creationId xmlns:a16="http://schemas.microsoft.com/office/drawing/2014/main" id="{8B03E7E5-37F2-21B5-FB91-4EEC8C99F7D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t>中间基类对虚基类的构造函数调用被忽略，意味着中间基类中没有生成存储虚基类中的成员，只是指针。</a:t>
            </a:r>
          </a:p>
        </p:txBody>
      </p:sp>
      <p:sp>
        <p:nvSpPr>
          <p:cNvPr id="105476" name="灯片编号占位符 3">
            <a:extLst>
              <a:ext uri="{FF2B5EF4-FFF2-40B4-BE49-F238E27FC236}">
                <a16:creationId xmlns:a16="http://schemas.microsoft.com/office/drawing/2014/main" id="{FE751895-182F-800A-0315-E27EBF0B194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8C427D7-2C9A-4521-9DD0-C774AFA6B88F}" type="slidenum">
              <a:rPr lang="en-US" altLang="zh-CN" sz="1300" smtClean="0">
                <a:ea typeface="隶书" panose="02010509060101010101" pitchFamily="49" charset="-122"/>
              </a:rPr>
              <a:pPr/>
              <a:t>57</a:t>
            </a:fld>
            <a:endParaRPr lang="en-US" altLang="zh-CN" sz="1300">
              <a:ea typeface="隶书" panose="02010509060101010101" pitchFamily="49"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71413C76-533A-1202-9786-C02F13210C0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34AA540-4F48-4191-BDD4-8824B12B9018}" type="slidenum">
              <a:rPr lang="en-US" altLang="zh-CN" sz="1300" smtClean="0"/>
              <a:pPr>
                <a:spcBef>
                  <a:spcPct val="0"/>
                </a:spcBef>
              </a:pPr>
              <a:t>58</a:t>
            </a:fld>
            <a:endParaRPr lang="en-US" altLang="zh-CN" sz="1300"/>
          </a:p>
        </p:txBody>
      </p:sp>
      <p:sp>
        <p:nvSpPr>
          <p:cNvPr id="107523" name="Rectangle 2">
            <a:extLst>
              <a:ext uri="{FF2B5EF4-FFF2-40B4-BE49-F238E27FC236}">
                <a16:creationId xmlns:a16="http://schemas.microsoft.com/office/drawing/2014/main" id="{42D10B8D-F28A-A5D8-F88A-D7D4F99F2EE8}"/>
              </a:ext>
            </a:extLst>
          </p:cNvPr>
          <p:cNvSpPr>
            <a:spLocks noGrp="1" noRot="1" noChangeAspect="1" noChangeArrowheads="1" noTextEdit="1"/>
          </p:cNvSpPr>
          <p:nvPr>
            <p:ph type="sldImg"/>
          </p:nvPr>
        </p:nvSpPr>
        <p:spPr>
          <a:xfrm>
            <a:off x="992188" y="768350"/>
            <a:ext cx="5114925" cy="3836988"/>
          </a:xfrm>
          <a:ln/>
        </p:spPr>
      </p:sp>
      <p:sp>
        <p:nvSpPr>
          <p:cNvPr id="107524" name="Rectangle 4">
            <a:extLst>
              <a:ext uri="{FF2B5EF4-FFF2-40B4-BE49-F238E27FC236}">
                <a16:creationId xmlns:a16="http://schemas.microsoft.com/office/drawing/2014/main" id="{60AFEB42-E0D8-2E9B-C607-99C31E71930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3C3DC1AC-8587-239D-1B4A-25CF340F2CB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81222763-C8B2-4592-B0E4-9AF3B857830F}" type="slidenum">
              <a:rPr lang="en-US" altLang="zh-CN" sz="1300" smtClean="0"/>
              <a:pPr>
                <a:spcBef>
                  <a:spcPct val="0"/>
                </a:spcBef>
              </a:pPr>
              <a:t>59</a:t>
            </a:fld>
            <a:endParaRPr lang="en-US" altLang="zh-CN" sz="1300"/>
          </a:p>
        </p:txBody>
      </p:sp>
      <p:sp>
        <p:nvSpPr>
          <p:cNvPr id="109571" name="Rectangle 2">
            <a:extLst>
              <a:ext uri="{FF2B5EF4-FFF2-40B4-BE49-F238E27FC236}">
                <a16:creationId xmlns:a16="http://schemas.microsoft.com/office/drawing/2014/main" id="{FED1379F-2A7D-9378-BD29-A1C04FA762A2}"/>
              </a:ext>
            </a:extLst>
          </p:cNvPr>
          <p:cNvSpPr>
            <a:spLocks noGrp="1" noRot="1" noChangeAspect="1" noChangeArrowheads="1" noTextEdit="1"/>
          </p:cNvSpPr>
          <p:nvPr>
            <p:ph type="sldImg"/>
          </p:nvPr>
        </p:nvSpPr>
        <p:spPr>
          <a:xfrm>
            <a:off x="992188" y="768350"/>
            <a:ext cx="5114925" cy="3836988"/>
          </a:xfrm>
          <a:ln/>
        </p:spPr>
      </p:sp>
      <p:sp>
        <p:nvSpPr>
          <p:cNvPr id="109572" name="Rectangle 4">
            <a:extLst>
              <a:ext uri="{FF2B5EF4-FFF2-40B4-BE49-F238E27FC236}">
                <a16:creationId xmlns:a16="http://schemas.microsoft.com/office/drawing/2014/main" id="{45CA4355-941E-BEDF-9B90-B12BCD478AB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r>
              <a:rPr lang="zh-CN" altLang="en-US"/>
              <a:t>显式调用构造函数</a:t>
            </a:r>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ECC52B64-B288-0D29-6486-F42BA48F2A6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8955558-75BD-4659-A64A-9AA5C3552883}" type="slidenum">
              <a:rPr lang="en-US" altLang="zh-CN" sz="1300" smtClean="0"/>
              <a:pPr>
                <a:spcBef>
                  <a:spcPct val="0"/>
                </a:spcBef>
              </a:pPr>
              <a:t>92</a:t>
            </a:fld>
            <a:endParaRPr lang="en-US" altLang="zh-CN" sz="1300"/>
          </a:p>
        </p:txBody>
      </p:sp>
      <p:sp>
        <p:nvSpPr>
          <p:cNvPr id="144387" name="Rectangle 2">
            <a:extLst>
              <a:ext uri="{FF2B5EF4-FFF2-40B4-BE49-F238E27FC236}">
                <a16:creationId xmlns:a16="http://schemas.microsoft.com/office/drawing/2014/main" id="{55219542-461B-AFC8-F727-41F46BBC597F}"/>
              </a:ext>
            </a:extLst>
          </p:cNvPr>
          <p:cNvSpPr>
            <a:spLocks noGrp="1" noRot="1" noChangeAspect="1" noChangeArrowheads="1" noTextEdit="1"/>
          </p:cNvSpPr>
          <p:nvPr>
            <p:ph type="sldImg"/>
          </p:nvPr>
        </p:nvSpPr>
        <p:spPr>
          <a:xfrm>
            <a:off x="992188" y="768350"/>
            <a:ext cx="5114925" cy="3836988"/>
          </a:xfrm>
          <a:ln/>
        </p:spPr>
      </p:sp>
      <p:sp>
        <p:nvSpPr>
          <p:cNvPr id="144388" name="Rectangle 4">
            <a:extLst>
              <a:ext uri="{FF2B5EF4-FFF2-40B4-BE49-F238E27FC236}">
                <a16:creationId xmlns:a16="http://schemas.microsoft.com/office/drawing/2014/main" id="{02EFC173-6CEE-A78F-73F1-FF3A16ADE43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03DA2335-3FB8-0B00-BF3E-A922799145C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2C6DC67-361A-45CC-97AD-98E3459FD14B}" type="slidenum">
              <a:rPr lang="en-US" altLang="zh-CN" sz="1300" smtClean="0"/>
              <a:pPr>
                <a:spcBef>
                  <a:spcPct val="0"/>
                </a:spcBef>
              </a:pPr>
              <a:t>94</a:t>
            </a:fld>
            <a:endParaRPr lang="en-US" altLang="zh-CN" sz="1300"/>
          </a:p>
        </p:txBody>
      </p:sp>
      <p:sp>
        <p:nvSpPr>
          <p:cNvPr id="147459" name="Rectangle 2">
            <a:extLst>
              <a:ext uri="{FF2B5EF4-FFF2-40B4-BE49-F238E27FC236}">
                <a16:creationId xmlns:a16="http://schemas.microsoft.com/office/drawing/2014/main" id="{09107F65-B3C6-3AB0-463F-83C84D540B48}"/>
              </a:ext>
            </a:extLst>
          </p:cNvPr>
          <p:cNvSpPr>
            <a:spLocks noGrp="1" noRot="1" noChangeAspect="1" noChangeArrowheads="1" noTextEdit="1"/>
          </p:cNvSpPr>
          <p:nvPr>
            <p:ph type="sldImg"/>
          </p:nvPr>
        </p:nvSpPr>
        <p:spPr>
          <a:xfrm>
            <a:off x="992188" y="768350"/>
            <a:ext cx="5114925" cy="3836988"/>
          </a:xfrm>
          <a:ln/>
        </p:spPr>
      </p:sp>
      <p:sp>
        <p:nvSpPr>
          <p:cNvPr id="147460" name="Rectangle 4">
            <a:extLst>
              <a:ext uri="{FF2B5EF4-FFF2-40B4-BE49-F238E27FC236}">
                <a16:creationId xmlns:a16="http://schemas.microsoft.com/office/drawing/2014/main" id="{8BAE33BE-60C3-8FBE-A3E0-5D4A4003445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04B5F297-C0FA-AA68-A2F0-CA77A304224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8A65CBD-F5A4-4BA3-94EF-2706C69FCAE0}" type="slidenum">
              <a:rPr lang="en-US" altLang="zh-CN" sz="1300" smtClean="0"/>
              <a:pPr>
                <a:spcBef>
                  <a:spcPct val="0"/>
                </a:spcBef>
              </a:pPr>
              <a:t>96</a:t>
            </a:fld>
            <a:endParaRPr lang="en-US" altLang="zh-CN" sz="1300"/>
          </a:p>
        </p:txBody>
      </p:sp>
      <p:sp>
        <p:nvSpPr>
          <p:cNvPr id="150531" name="Rectangle 2">
            <a:extLst>
              <a:ext uri="{FF2B5EF4-FFF2-40B4-BE49-F238E27FC236}">
                <a16:creationId xmlns:a16="http://schemas.microsoft.com/office/drawing/2014/main" id="{C9D65341-A7E9-B376-29E2-1DF55EE13E29}"/>
              </a:ext>
            </a:extLst>
          </p:cNvPr>
          <p:cNvSpPr>
            <a:spLocks noGrp="1" noRot="1" noChangeAspect="1" noChangeArrowheads="1" noTextEdit="1"/>
          </p:cNvSpPr>
          <p:nvPr>
            <p:ph type="sldImg"/>
          </p:nvPr>
        </p:nvSpPr>
        <p:spPr>
          <a:xfrm>
            <a:off x="992188" y="768350"/>
            <a:ext cx="5114925" cy="3836988"/>
          </a:xfrm>
          <a:ln/>
        </p:spPr>
      </p:sp>
      <p:sp>
        <p:nvSpPr>
          <p:cNvPr id="150532" name="Rectangle 4">
            <a:extLst>
              <a:ext uri="{FF2B5EF4-FFF2-40B4-BE49-F238E27FC236}">
                <a16:creationId xmlns:a16="http://schemas.microsoft.com/office/drawing/2014/main" id="{60FBAEAF-9C96-D982-D352-4D1EAF73C45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20785E24-949F-39E8-535A-CA94E4859F9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E9A7730-6C2A-4217-8963-51F5D1060F60}" type="slidenum">
              <a:rPr lang="en-US" altLang="zh-CN" sz="1300" smtClean="0"/>
              <a:pPr>
                <a:spcBef>
                  <a:spcPct val="0"/>
                </a:spcBef>
              </a:pPr>
              <a:t>10</a:t>
            </a:fld>
            <a:endParaRPr lang="en-US" altLang="zh-CN" sz="1300"/>
          </a:p>
        </p:txBody>
      </p:sp>
      <p:sp>
        <p:nvSpPr>
          <p:cNvPr id="27651" name="Rectangle 2">
            <a:extLst>
              <a:ext uri="{FF2B5EF4-FFF2-40B4-BE49-F238E27FC236}">
                <a16:creationId xmlns:a16="http://schemas.microsoft.com/office/drawing/2014/main" id="{43205E69-B13A-867F-678A-0DE3648768BA}"/>
              </a:ext>
            </a:extLst>
          </p:cNvPr>
          <p:cNvSpPr>
            <a:spLocks noGrp="1" noRot="1" noChangeAspect="1" noChangeArrowheads="1" noTextEdit="1"/>
          </p:cNvSpPr>
          <p:nvPr>
            <p:ph type="sldImg"/>
          </p:nvPr>
        </p:nvSpPr>
        <p:spPr>
          <a:xfrm>
            <a:off x="992188" y="768350"/>
            <a:ext cx="5114925" cy="3836988"/>
          </a:xfrm>
          <a:ln/>
        </p:spPr>
      </p:sp>
      <p:sp>
        <p:nvSpPr>
          <p:cNvPr id="27652" name="Rectangle 4">
            <a:extLst>
              <a:ext uri="{FF2B5EF4-FFF2-40B4-BE49-F238E27FC236}">
                <a16:creationId xmlns:a16="http://schemas.microsoft.com/office/drawing/2014/main" id="{AF1862F1-AFFC-137B-25A8-C5217832A5D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82E0DFA4-5ED3-5208-B8E7-DAAC2CBD00C9}"/>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54F9ED6-637C-492A-88EC-8EC70FF60E55}" type="slidenum">
              <a:rPr lang="en-US" altLang="zh-CN" sz="1300" smtClean="0"/>
              <a:pPr>
                <a:spcBef>
                  <a:spcPct val="0"/>
                </a:spcBef>
              </a:pPr>
              <a:t>97</a:t>
            </a:fld>
            <a:endParaRPr lang="en-US" altLang="zh-CN" sz="1300"/>
          </a:p>
        </p:txBody>
      </p:sp>
      <p:sp>
        <p:nvSpPr>
          <p:cNvPr id="152579" name="Rectangle 2">
            <a:extLst>
              <a:ext uri="{FF2B5EF4-FFF2-40B4-BE49-F238E27FC236}">
                <a16:creationId xmlns:a16="http://schemas.microsoft.com/office/drawing/2014/main" id="{23FC8900-A9F1-CDBD-F28E-F7FB7837A8F0}"/>
              </a:ext>
            </a:extLst>
          </p:cNvPr>
          <p:cNvSpPr>
            <a:spLocks noGrp="1" noRot="1" noChangeAspect="1" noChangeArrowheads="1" noTextEdit="1"/>
          </p:cNvSpPr>
          <p:nvPr>
            <p:ph type="sldImg"/>
          </p:nvPr>
        </p:nvSpPr>
        <p:spPr>
          <a:xfrm>
            <a:off x="992188" y="768350"/>
            <a:ext cx="5114925" cy="3836988"/>
          </a:xfrm>
          <a:ln/>
        </p:spPr>
      </p:sp>
      <p:sp>
        <p:nvSpPr>
          <p:cNvPr id="152580" name="Rectangle 4">
            <a:extLst>
              <a:ext uri="{FF2B5EF4-FFF2-40B4-BE49-F238E27FC236}">
                <a16:creationId xmlns:a16="http://schemas.microsoft.com/office/drawing/2014/main" id="{8A18C8B8-C750-854C-FBA8-0D1B4DC7F63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FF782510-C873-F24D-75BD-2856E959D9A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2E31C815-F9B6-4172-AB0D-3B063E0FAC2C}" type="slidenum">
              <a:rPr lang="en-US" altLang="zh-CN" sz="1300" smtClean="0"/>
              <a:pPr>
                <a:spcBef>
                  <a:spcPct val="0"/>
                </a:spcBef>
              </a:pPr>
              <a:t>98</a:t>
            </a:fld>
            <a:endParaRPr lang="en-US" altLang="zh-CN" sz="1300"/>
          </a:p>
        </p:txBody>
      </p:sp>
      <p:sp>
        <p:nvSpPr>
          <p:cNvPr id="154627" name="Rectangle 2">
            <a:extLst>
              <a:ext uri="{FF2B5EF4-FFF2-40B4-BE49-F238E27FC236}">
                <a16:creationId xmlns:a16="http://schemas.microsoft.com/office/drawing/2014/main" id="{6329FAB6-46D2-D2D0-7275-066283EF1ACD}"/>
              </a:ext>
            </a:extLst>
          </p:cNvPr>
          <p:cNvSpPr>
            <a:spLocks noGrp="1" noRot="1" noChangeAspect="1" noChangeArrowheads="1" noTextEdit="1"/>
          </p:cNvSpPr>
          <p:nvPr>
            <p:ph type="sldImg"/>
          </p:nvPr>
        </p:nvSpPr>
        <p:spPr>
          <a:xfrm>
            <a:off x="992188" y="768350"/>
            <a:ext cx="5114925" cy="3836988"/>
          </a:xfrm>
          <a:ln/>
        </p:spPr>
      </p:sp>
      <p:sp>
        <p:nvSpPr>
          <p:cNvPr id="154628" name="Rectangle 4">
            <a:extLst>
              <a:ext uri="{FF2B5EF4-FFF2-40B4-BE49-F238E27FC236}">
                <a16:creationId xmlns:a16="http://schemas.microsoft.com/office/drawing/2014/main" id="{C600428F-E35B-20CF-5F2B-75DCBB803D2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a:extLst>
              <a:ext uri="{FF2B5EF4-FFF2-40B4-BE49-F238E27FC236}">
                <a16:creationId xmlns:a16="http://schemas.microsoft.com/office/drawing/2014/main" id="{7D0B76D8-1536-8E65-6D96-648551AD3947}"/>
              </a:ext>
            </a:extLst>
          </p:cNvPr>
          <p:cNvSpPr>
            <a:spLocks noGrp="1" noRot="1" noChangeAspect="1" noChangeArrowheads="1" noTextEdit="1"/>
          </p:cNvSpPr>
          <p:nvPr>
            <p:ph type="sldImg"/>
          </p:nvPr>
        </p:nvSpPr>
        <p:spPr>
          <a:ln/>
        </p:spPr>
      </p:sp>
      <p:sp>
        <p:nvSpPr>
          <p:cNvPr id="156675" name="备注占位符 2">
            <a:extLst>
              <a:ext uri="{FF2B5EF4-FFF2-40B4-BE49-F238E27FC236}">
                <a16:creationId xmlns:a16="http://schemas.microsoft.com/office/drawing/2014/main" id="{915715E2-9671-1D2C-792E-42FAC0E5F71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t>有前提（见下页），否则危险。</a:t>
            </a:r>
          </a:p>
        </p:txBody>
      </p:sp>
      <p:sp>
        <p:nvSpPr>
          <p:cNvPr id="156676" name="灯片编号占位符 3">
            <a:extLst>
              <a:ext uri="{FF2B5EF4-FFF2-40B4-BE49-F238E27FC236}">
                <a16:creationId xmlns:a16="http://schemas.microsoft.com/office/drawing/2014/main" id="{C36D9BD5-A4D1-CCCB-13E1-558B413840E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E25448B-96AC-4F2E-907A-D523C78BDDD4}" type="slidenum">
              <a:rPr lang="en-US" altLang="zh-CN" sz="1300" smtClean="0">
                <a:ea typeface="隶书" panose="02010509060101010101" pitchFamily="49" charset="-122"/>
              </a:rPr>
              <a:pPr/>
              <a:t>99</a:t>
            </a:fld>
            <a:endParaRPr lang="en-US" altLang="zh-CN" sz="1300">
              <a:ea typeface="隶书" panose="02010509060101010101" pitchFamily="49"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a:extLst>
              <a:ext uri="{FF2B5EF4-FFF2-40B4-BE49-F238E27FC236}">
                <a16:creationId xmlns:a16="http://schemas.microsoft.com/office/drawing/2014/main" id="{0005C10C-5949-553E-D369-9940B850A72A}"/>
              </a:ext>
            </a:extLst>
          </p:cNvPr>
          <p:cNvSpPr>
            <a:spLocks noGrp="1" noRot="1" noChangeAspect="1" noChangeArrowheads="1" noTextEdit="1"/>
          </p:cNvSpPr>
          <p:nvPr>
            <p:ph type="sldImg"/>
          </p:nvPr>
        </p:nvSpPr>
        <p:spPr>
          <a:ln/>
        </p:spPr>
      </p:sp>
      <p:sp>
        <p:nvSpPr>
          <p:cNvPr id="159747" name="备注占位符 2">
            <a:extLst>
              <a:ext uri="{FF2B5EF4-FFF2-40B4-BE49-F238E27FC236}">
                <a16:creationId xmlns:a16="http://schemas.microsoft.com/office/drawing/2014/main" id="{ED036BEF-BCA6-1D5B-D11F-EE399A1DF6D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endParaRPr lang="zh-CN" altLang="en-US"/>
          </a:p>
        </p:txBody>
      </p:sp>
      <p:sp>
        <p:nvSpPr>
          <p:cNvPr id="159748" name="灯片编号占位符 3">
            <a:extLst>
              <a:ext uri="{FF2B5EF4-FFF2-40B4-BE49-F238E27FC236}">
                <a16:creationId xmlns:a16="http://schemas.microsoft.com/office/drawing/2014/main" id="{6929F0D3-4F6B-E56A-11A4-77DC03E581F5}"/>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0AB3164-F771-4616-8DBE-80E20FBAE544}" type="slidenum">
              <a:rPr lang="en-US" altLang="zh-CN" sz="1300" smtClean="0">
                <a:ea typeface="隶书" panose="02010509060101010101" pitchFamily="49" charset="-122"/>
              </a:rPr>
              <a:pPr/>
              <a:t>101</a:t>
            </a:fld>
            <a:endParaRPr lang="en-US" altLang="zh-CN" sz="1300">
              <a:ea typeface="隶书" panose="02010509060101010101" pitchFamily="49"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a:extLst>
              <a:ext uri="{FF2B5EF4-FFF2-40B4-BE49-F238E27FC236}">
                <a16:creationId xmlns:a16="http://schemas.microsoft.com/office/drawing/2014/main" id="{A10353D3-0F80-CA28-31B3-7DF18A44F227}"/>
              </a:ext>
            </a:extLst>
          </p:cNvPr>
          <p:cNvSpPr>
            <a:spLocks noGrp="1" noRot="1" noChangeAspect="1" noChangeArrowheads="1" noTextEdit="1"/>
          </p:cNvSpPr>
          <p:nvPr>
            <p:ph type="sldImg"/>
          </p:nvPr>
        </p:nvSpPr>
        <p:spPr>
          <a:ln/>
        </p:spPr>
      </p:sp>
      <p:sp>
        <p:nvSpPr>
          <p:cNvPr id="161795" name="备注占位符 2">
            <a:extLst>
              <a:ext uri="{FF2B5EF4-FFF2-40B4-BE49-F238E27FC236}">
                <a16:creationId xmlns:a16="http://schemas.microsoft.com/office/drawing/2014/main" id="{4AAC8D70-B99E-B81D-6587-087365FAE86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161796" name="灯片编号占位符 3">
            <a:extLst>
              <a:ext uri="{FF2B5EF4-FFF2-40B4-BE49-F238E27FC236}">
                <a16:creationId xmlns:a16="http://schemas.microsoft.com/office/drawing/2014/main" id="{25D3FF1E-DC21-615D-9DF6-4367A7A5BAE0}"/>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E1F95F21-ECE8-4789-80BF-FA2DDEE6ACA1}" type="slidenum">
              <a:rPr lang="en-US" altLang="zh-CN" sz="1300" smtClean="0">
                <a:ea typeface="隶书" panose="02010509060101010101" pitchFamily="49" charset="-122"/>
              </a:rPr>
              <a:pPr>
                <a:spcBef>
                  <a:spcPct val="0"/>
                </a:spcBef>
              </a:pPr>
              <a:t>102</a:t>
            </a:fld>
            <a:endParaRPr lang="en-US" altLang="zh-CN" sz="1300">
              <a:ea typeface="隶书" panose="02010509060101010101"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9B7A4F5C-F885-4A54-1CF6-4C4436418D34}"/>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6C5AF27-A87D-4571-BE8A-0CF1536F978D}" type="slidenum">
              <a:rPr lang="en-US" altLang="zh-CN" sz="1300" smtClean="0"/>
              <a:pPr>
                <a:spcBef>
                  <a:spcPct val="0"/>
                </a:spcBef>
              </a:pPr>
              <a:t>11</a:t>
            </a:fld>
            <a:endParaRPr lang="en-US" altLang="zh-CN" sz="1300"/>
          </a:p>
        </p:txBody>
      </p:sp>
      <p:sp>
        <p:nvSpPr>
          <p:cNvPr id="29699" name="Rectangle 2">
            <a:extLst>
              <a:ext uri="{FF2B5EF4-FFF2-40B4-BE49-F238E27FC236}">
                <a16:creationId xmlns:a16="http://schemas.microsoft.com/office/drawing/2014/main" id="{5EAE13BD-3743-BB59-DE3F-8147706082EE}"/>
              </a:ext>
            </a:extLst>
          </p:cNvPr>
          <p:cNvSpPr>
            <a:spLocks noGrp="1" noRot="1" noChangeAspect="1" noChangeArrowheads="1" noTextEdit="1"/>
          </p:cNvSpPr>
          <p:nvPr>
            <p:ph type="sldImg"/>
          </p:nvPr>
        </p:nvSpPr>
        <p:spPr>
          <a:xfrm>
            <a:off x="992188" y="768350"/>
            <a:ext cx="5114925" cy="3836988"/>
          </a:xfrm>
          <a:ln/>
        </p:spPr>
      </p:sp>
      <p:sp>
        <p:nvSpPr>
          <p:cNvPr id="29700" name="Rectangle 4">
            <a:extLst>
              <a:ext uri="{FF2B5EF4-FFF2-40B4-BE49-F238E27FC236}">
                <a16:creationId xmlns:a16="http://schemas.microsoft.com/office/drawing/2014/main" id="{C8A2B389-7A8B-922B-129C-D56951CB691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BA6BEEC-64B5-48A8-07E0-4CE777FEA82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55045DD-CB71-40B4-80BD-11F292A614A8}" type="slidenum">
              <a:rPr lang="en-US" altLang="zh-CN" sz="1300" smtClean="0"/>
              <a:pPr>
                <a:spcBef>
                  <a:spcPct val="0"/>
                </a:spcBef>
              </a:pPr>
              <a:t>12</a:t>
            </a:fld>
            <a:endParaRPr lang="en-US" altLang="zh-CN" sz="1300"/>
          </a:p>
        </p:txBody>
      </p:sp>
      <p:sp>
        <p:nvSpPr>
          <p:cNvPr id="31747" name="Rectangle 2">
            <a:extLst>
              <a:ext uri="{FF2B5EF4-FFF2-40B4-BE49-F238E27FC236}">
                <a16:creationId xmlns:a16="http://schemas.microsoft.com/office/drawing/2014/main" id="{986A94D3-426C-A9B0-F8DD-9E0FC4CC543C}"/>
              </a:ext>
            </a:extLst>
          </p:cNvPr>
          <p:cNvSpPr>
            <a:spLocks noGrp="1" noRot="1" noChangeAspect="1" noChangeArrowheads="1" noTextEdit="1"/>
          </p:cNvSpPr>
          <p:nvPr>
            <p:ph type="sldImg"/>
          </p:nvPr>
        </p:nvSpPr>
        <p:spPr>
          <a:xfrm>
            <a:off x="992188" y="768350"/>
            <a:ext cx="5114925" cy="3836988"/>
          </a:xfrm>
          <a:ln/>
        </p:spPr>
      </p:sp>
      <p:sp>
        <p:nvSpPr>
          <p:cNvPr id="31748" name="Rectangle 4">
            <a:extLst>
              <a:ext uri="{FF2B5EF4-FFF2-40B4-BE49-F238E27FC236}">
                <a16:creationId xmlns:a16="http://schemas.microsoft.com/office/drawing/2014/main" id="{D6B0E19E-0EE9-5062-A801-BBC5A8C5B37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6BD0849A-A48C-888E-3AF9-BBFC7E1F397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4C04BA-1BEA-41A0-8DCE-DD29CFE9A7D3}" type="slidenum">
              <a:rPr lang="en-US" altLang="zh-CN" sz="1300" smtClean="0"/>
              <a:pPr>
                <a:spcBef>
                  <a:spcPct val="0"/>
                </a:spcBef>
              </a:pPr>
              <a:t>14</a:t>
            </a:fld>
            <a:endParaRPr lang="en-US" altLang="zh-CN" sz="1300"/>
          </a:p>
        </p:txBody>
      </p:sp>
      <p:sp>
        <p:nvSpPr>
          <p:cNvPr id="34819" name="Rectangle 2">
            <a:extLst>
              <a:ext uri="{FF2B5EF4-FFF2-40B4-BE49-F238E27FC236}">
                <a16:creationId xmlns:a16="http://schemas.microsoft.com/office/drawing/2014/main" id="{E6CBCFC5-361E-B54B-D2CB-B4F0C54C1FDE}"/>
              </a:ext>
            </a:extLst>
          </p:cNvPr>
          <p:cNvSpPr>
            <a:spLocks noGrp="1" noRot="1" noChangeAspect="1" noChangeArrowheads="1" noTextEdit="1"/>
          </p:cNvSpPr>
          <p:nvPr>
            <p:ph type="sldImg"/>
          </p:nvPr>
        </p:nvSpPr>
        <p:spPr>
          <a:xfrm>
            <a:off x="992188" y="768350"/>
            <a:ext cx="5114925" cy="3836988"/>
          </a:xfrm>
          <a:ln/>
        </p:spPr>
      </p:sp>
      <p:sp>
        <p:nvSpPr>
          <p:cNvPr id="34820" name="Rectangle 4">
            <a:extLst>
              <a:ext uri="{FF2B5EF4-FFF2-40B4-BE49-F238E27FC236}">
                <a16:creationId xmlns:a16="http://schemas.microsoft.com/office/drawing/2014/main" id="{6509BB47-60A0-8B51-D767-3223350136E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2A7752B1-9359-4126-423D-3DD2D7D7413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1489FEB-6ADA-42C8-9B30-71FE562A70E4}" type="slidenum">
              <a:rPr lang="en-US" altLang="zh-CN" sz="1300" smtClean="0"/>
              <a:pPr>
                <a:spcBef>
                  <a:spcPct val="0"/>
                </a:spcBef>
              </a:pPr>
              <a:t>15</a:t>
            </a:fld>
            <a:endParaRPr lang="en-US" altLang="zh-CN" sz="1300"/>
          </a:p>
        </p:txBody>
      </p:sp>
      <p:sp>
        <p:nvSpPr>
          <p:cNvPr id="36867" name="Rectangle 2">
            <a:extLst>
              <a:ext uri="{FF2B5EF4-FFF2-40B4-BE49-F238E27FC236}">
                <a16:creationId xmlns:a16="http://schemas.microsoft.com/office/drawing/2014/main" id="{AF91408D-6027-BCBD-EC16-BB89335B942D}"/>
              </a:ext>
            </a:extLst>
          </p:cNvPr>
          <p:cNvSpPr>
            <a:spLocks noGrp="1" noRot="1" noChangeAspect="1" noChangeArrowheads="1" noTextEdit="1"/>
          </p:cNvSpPr>
          <p:nvPr>
            <p:ph type="sldImg"/>
          </p:nvPr>
        </p:nvSpPr>
        <p:spPr>
          <a:xfrm>
            <a:off x="992188" y="768350"/>
            <a:ext cx="5114925" cy="3836988"/>
          </a:xfrm>
          <a:ln/>
        </p:spPr>
      </p:sp>
      <p:sp>
        <p:nvSpPr>
          <p:cNvPr id="36868" name="Rectangle 4">
            <a:extLst>
              <a:ext uri="{FF2B5EF4-FFF2-40B4-BE49-F238E27FC236}">
                <a16:creationId xmlns:a16="http://schemas.microsoft.com/office/drawing/2014/main" id="{5B512351-56B7-BBEF-D9A2-8511029D1AA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2A8637CC-D6DB-59DA-C69B-D7E7452D493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7FBD74E-DDCC-4CC7-8296-2D77C5A5D2D7}" type="slidenum">
              <a:rPr lang="en-US" altLang="zh-CN" sz="1300" smtClean="0"/>
              <a:pPr>
                <a:spcBef>
                  <a:spcPct val="0"/>
                </a:spcBef>
              </a:pPr>
              <a:t>16</a:t>
            </a:fld>
            <a:endParaRPr lang="en-US" altLang="zh-CN" sz="1300"/>
          </a:p>
        </p:txBody>
      </p:sp>
      <p:sp>
        <p:nvSpPr>
          <p:cNvPr id="38915" name="Rectangle 2">
            <a:extLst>
              <a:ext uri="{FF2B5EF4-FFF2-40B4-BE49-F238E27FC236}">
                <a16:creationId xmlns:a16="http://schemas.microsoft.com/office/drawing/2014/main" id="{F44995E4-0006-9E65-13B3-FDC00290DADC}"/>
              </a:ext>
            </a:extLst>
          </p:cNvPr>
          <p:cNvSpPr>
            <a:spLocks noGrp="1" noRot="1" noChangeAspect="1" noChangeArrowheads="1" noTextEdit="1"/>
          </p:cNvSpPr>
          <p:nvPr>
            <p:ph type="sldImg"/>
          </p:nvPr>
        </p:nvSpPr>
        <p:spPr>
          <a:xfrm>
            <a:off x="992188" y="768350"/>
            <a:ext cx="5114925" cy="3836988"/>
          </a:xfrm>
          <a:ln/>
        </p:spPr>
      </p:sp>
      <p:sp>
        <p:nvSpPr>
          <p:cNvPr id="38916" name="Rectangle 4">
            <a:extLst>
              <a:ext uri="{FF2B5EF4-FFF2-40B4-BE49-F238E27FC236}">
                <a16:creationId xmlns:a16="http://schemas.microsoft.com/office/drawing/2014/main" id="{154F53F8-4E16-8335-8F6F-2E1D8DF2EF8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C5AA336-EBA9-0B8E-C254-9E999EFA8DD0}"/>
              </a:ext>
            </a:extLst>
          </p:cNvPr>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矩形 2">
            <a:extLst>
              <a:ext uri="{FF2B5EF4-FFF2-40B4-BE49-F238E27FC236}">
                <a16:creationId xmlns:a16="http://schemas.microsoft.com/office/drawing/2014/main" id="{118186F1-51DB-0CC0-2FC6-CB11D4CA385B}"/>
              </a:ext>
            </a:extLst>
          </p:cNvPr>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矩形 3">
            <a:extLst>
              <a:ext uri="{FF2B5EF4-FFF2-40B4-BE49-F238E27FC236}">
                <a16:creationId xmlns:a16="http://schemas.microsoft.com/office/drawing/2014/main" id="{22869B88-2306-0974-C055-771B53FEA7E2}"/>
              </a:ext>
            </a:extLst>
          </p:cNvPr>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CDCFB233-1512-984B-525C-F8DC2C58FA3C}"/>
              </a:ext>
            </a:extLst>
          </p:cNvPr>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DDD5415D-17E8-7524-A0C1-1D7ED7D4CB73}"/>
              </a:ext>
            </a:extLst>
          </p:cNvPr>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7" name="圆角矩形 24">
            <a:extLst>
              <a:ext uri="{FF2B5EF4-FFF2-40B4-BE49-F238E27FC236}">
                <a16:creationId xmlns:a16="http://schemas.microsoft.com/office/drawing/2014/main" id="{8324744F-77B0-5685-04F1-48BA6FE7E8DE}"/>
              </a:ext>
            </a:extLst>
          </p:cNvPr>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10" name="圆角矩形 25">
            <a:extLst>
              <a:ext uri="{FF2B5EF4-FFF2-40B4-BE49-F238E27FC236}">
                <a16:creationId xmlns:a16="http://schemas.microsoft.com/office/drawing/2014/main" id="{4D98B539-05DC-D689-9E21-8345E418E8BB}"/>
              </a:ext>
            </a:extLst>
          </p:cNvPr>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1" name="矩形 10">
            <a:extLst>
              <a:ext uri="{FF2B5EF4-FFF2-40B4-BE49-F238E27FC236}">
                <a16:creationId xmlns:a16="http://schemas.microsoft.com/office/drawing/2014/main" id="{E609AFE4-5477-75BB-0156-743F7346C519}"/>
              </a:ext>
            </a:extLst>
          </p:cNvPr>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2" name="矩形 11">
            <a:extLst>
              <a:ext uri="{FF2B5EF4-FFF2-40B4-BE49-F238E27FC236}">
                <a16:creationId xmlns:a16="http://schemas.microsoft.com/office/drawing/2014/main" id="{ED0042C4-00A5-6FF6-87EB-110CCC0D071B}"/>
              </a:ext>
            </a:extLst>
          </p:cNvPr>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3" name="矩形 12">
            <a:extLst>
              <a:ext uri="{FF2B5EF4-FFF2-40B4-BE49-F238E27FC236}">
                <a16:creationId xmlns:a16="http://schemas.microsoft.com/office/drawing/2014/main" id="{4DE230CC-C6D8-206F-0EA8-490E6AA37D39}"/>
              </a:ext>
            </a:extLst>
          </p:cNvPr>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4" name="矩形 13">
            <a:extLst>
              <a:ext uri="{FF2B5EF4-FFF2-40B4-BE49-F238E27FC236}">
                <a16:creationId xmlns:a16="http://schemas.microsoft.com/office/drawing/2014/main" id="{7E8514D7-28C3-047A-3C6B-58C0FC98CF8D}"/>
              </a:ext>
            </a:extLst>
          </p:cNvPr>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5" name="Rectangle 4">
            <a:extLst>
              <a:ext uri="{FF2B5EF4-FFF2-40B4-BE49-F238E27FC236}">
                <a16:creationId xmlns:a16="http://schemas.microsoft.com/office/drawing/2014/main" id="{BDBAA466-CC8F-B908-85FC-74D57E8501E0}"/>
              </a:ext>
            </a:extLst>
          </p:cNvPr>
          <p:cNvSpPr>
            <a:spLocks noChangeArrowheads="1"/>
          </p:cNvSpPr>
          <p:nvPr userDrawn="1"/>
        </p:nvSpPr>
        <p:spPr bwMode="auto">
          <a:xfrm>
            <a:off x="1187450" y="50800"/>
            <a:ext cx="7772400" cy="857250"/>
          </a:xfrm>
          <a:prstGeom prst="rect">
            <a:avLst/>
          </a:prstGeom>
          <a:noFill/>
          <a:ln w="9525">
            <a:no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隶书" pitchFamily="49" charset="-122"/>
                <a:cs typeface="+mn-cs"/>
              </a:defRPr>
            </a:lvl9pPr>
          </a:lstStyle>
          <a:p>
            <a:pPr algn="r" eaLnBrk="1" hangingPunct="1">
              <a:defRPr/>
            </a:pPr>
            <a:r>
              <a:rPr lang="en-US" altLang="zh-CN" sz="3200" dirty="0">
                <a:solidFill>
                  <a:schemeClr val="bg1"/>
                </a:solidFill>
                <a:latin typeface="华文楷体" pitchFamily="2" charset="-122"/>
                <a:ea typeface="华文楷体" pitchFamily="2" charset="-122"/>
              </a:rPr>
              <a:t>C++</a:t>
            </a:r>
            <a:r>
              <a:rPr lang="zh-CN" altLang="en-US" sz="3200" dirty="0">
                <a:solidFill>
                  <a:schemeClr val="bg1"/>
                </a:solidFill>
                <a:latin typeface="华文楷体" pitchFamily="2" charset="-122"/>
                <a:ea typeface="华文楷体" pitchFamily="2" charset="-122"/>
              </a:rPr>
              <a:t>语言</a:t>
            </a:r>
            <a:r>
              <a:rPr lang="zh-CN" altLang="zh-CN" sz="3200" dirty="0">
                <a:solidFill>
                  <a:schemeClr val="bg1"/>
                </a:solidFill>
                <a:latin typeface="华文楷体" pitchFamily="2" charset="-122"/>
                <a:ea typeface="华文楷体" pitchFamily="2" charset="-122"/>
              </a:rPr>
              <a:t>程序设计</a:t>
            </a:r>
            <a:endParaRPr lang="zh-CN" altLang="en-US" sz="3200" dirty="0">
              <a:solidFill>
                <a:schemeClr val="bg1"/>
              </a:solidFill>
              <a:latin typeface="华文楷体" pitchFamily="2" charset="-122"/>
              <a:ea typeface="华文楷体" pitchFamily="2" charset="-122"/>
            </a:endParaRP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
        <p:nvSpPr>
          <p:cNvPr id="16" name="日期占位符 27">
            <a:extLst>
              <a:ext uri="{FF2B5EF4-FFF2-40B4-BE49-F238E27FC236}">
                <a16:creationId xmlns:a16="http://schemas.microsoft.com/office/drawing/2014/main" id="{F124E116-3E47-1564-221D-D7110E45A5D5}"/>
              </a:ext>
            </a:extLst>
          </p:cNvPr>
          <p:cNvSpPr>
            <a:spLocks noGrp="1"/>
          </p:cNvSpPr>
          <p:nvPr>
            <p:ph type="dt" sz="half" idx="10"/>
          </p:nvPr>
        </p:nvSpPr>
        <p:spPr>
          <a:xfrm>
            <a:off x="6705600" y="4206875"/>
            <a:ext cx="960438"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17" name="页脚占位符 16">
            <a:extLst>
              <a:ext uri="{FF2B5EF4-FFF2-40B4-BE49-F238E27FC236}">
                <a16:creationId xmlns:a16="http://schemas.microsoft.com/office/drawing/2014/main" id="{3B857C6C-74A4-1C4E-E543-F601842536A8}"/>
              </a:ext>
            </a:extLst>
          </p:cNvPr>
          <p:cNvSpPr>
            <a:spLocks noGrp="1"/>
          </p:cNvSpPr>
          <p:nvPr>
            <p:ph type="ftr" sz="quarter" idx="11"/>
          </p:nvPr>
        </p:nvSpPr>
        <p:spPr>
          <a:xfrm>
            <a:off x="5410200" y="4205288"/>
            <a:ext cx="1295400"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18" name="灯片编号占位符 28">
            <a:extLst>
              <a:ext uri="{FF2B5EF4-FFF2-40B4-BE49-F238E27FC236}">
                <a16:creationId xmlns:a16="http://schemas.microsoft.com/office/drawing/2014/main" id="{3494B997-5675-DA38-2890-46C956E0EAC7}"/>
              </a:ext>
            </a:extLst>
          </p:cNvPr>
          <p:cNvSpPr>
            <a:spLocks noGrp="1"/>
          </p:cNvSpPr>
          <p:nvPr>
            <p:ph type="sldNum" sz="quarter" idx="12"/>
          </p:nvPr>
        </p:nvSpPr>
        <p:spPr>
          <a:xfrm>
            <a:off x="8320088" y="1588"/>
            <a:ext cx="747712" cy="365125"/>
          </a:xfrm>
        </p:spPr>
        <p:txBody>
          <a:bodyPr/>
          <a:lstStyle>
            <a:lvl1pPr>
              <a:defRPr>
                <a:solidFill>
                  <a:schemeClr val="bg1"/>
                </a:solidFill>
              </a:defRPr>
            </a:lvl1pPr>
          </a:lstStyle>
          <a:p>
            <a:pPr>
              <a:defRPr/>
            </a:pPr>
            <a:fld id="{B7F529E4-7A2A-4C72-AE32-65BA8247792E}" type="slidenum">
              <a:rPr lang="en-US" altLang="zh-CN"/>
              <a:pPr>
                <a:defRPr/>
              </a:pPr>
              <a:t>‹#›</a:t>
            </a:fld>
            <a:endParaRPr lang="en-US" altLang="zh-CN"/>
          </a:p>
        </p:txBody>
      </p:sp>
    </p:spTree>
    <p:extLst>
      <p:ext uri="{BB962C8B-B14F-4D97-AF65-F5344CB8AC3E}">
        <p14:creationId xmlns:p14="http://schemas.microsoft.com/office/powerpoint/2010/main" val="352173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8476804E-5869-5C44-EC14-4F4CC0190885}"/>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a:extLst>
              <a:ext uri="{FF2B5EF4-FFF2-40B4-BE49-F238E27FC236}">
                <a16:creationId xmlns:a16="http://schemas.microsoft.com/office/drawing/2014/main" id="{EDBDDF7C-7F4D-2354-315B-5853EB14804E}"/>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a:extLst>
              <a:ext uri="{FF2B5EF4-FFF2-40B4-BE49-F238E27FC236}">
                <a16:creationId xmlns:a16="http://schemas.microsoft.com/office/drawing/2014/main" id="{AD66B95B-3BA6-C04B-A63D-D9F8D8CC60FF}"/>
              </a:ext>
            </a:extLst>
          </p:cNvPr>
          <p:cNvSpPr>
            <a:spLocks noGrp="1"/>
          </p:cNvSpPr>
          <p:nvPr>
            <p:ph type="sldNum" sz="quarter" idx="12"/>
          </p:nvPr>
        </p:nvSpPr>
        <p:spPr/>
        <p:txBody>
          <a:bodyPr/>
          <a:lstStyle>
            <a:lvl1pPr>
              <a:defRPr/>
            </a:lvl1pPr>
          </a:lstStyle>
          <a:p>
            <a:pPr>
              <a:defRPr/>
            </a:pPr>
            <a:fld id="{3D780656-84C4-4200-AE32-006A405DB21D}" type="slidenum">
              <a:rPr lang="en-US" altLang="zh-CN"/>
              <a:pPr>
                <a:defRPr/>
              </a:pPr>
              <a:t>‹#›</a:t>
            </a:fld>
            <a:endParaRPr lang="en-US" altLang="zh-CN"/>
          </a:p>
        </p:txBody>
      </p:sp>
    </p:spTree>
    <p:extLst>
      <p:ext uri="{BB962C8B-B14F-4D97-AF65-F5344CB8AC3E}">
        <p14:creationId xmlns:p14="http://schemas.microsoft.com/office/powerpoint/2010/main" val="1847681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9077C509-9563-ADB5-E4AB-D6D69ADD909A}"/>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a:extLst>
              <a:ext uri="{FF2B5EF4-FFF2-40B4-BE49-F238E27FC236}">
                <a16:creationId xmlns:a16="http://schemas.microsoft.com/office/drawing/2014/main" id="{8CEE9998-970C-1617-0488-8B665B84279D}"/>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a:extLst>
              <a:ext uri="{FF2B5EF4-FFF2-40B4-BE49-F238E27FC236}">
                <a16:creationId xmlns:a16="http://schemas.microsoft.com/office/drawing/2014/main" id="{72E7D944-ADEC-4BCB-1FEF-8DC5F5C7B340}"/>
              </a:ext>
            </a:extLst>
          </p:cNvPr>
          <p:cNvSpPr>
            <a:spLocks noGrp="1"/>
          </p:cNvSpPr>
          <p:nvPr>
            <p:ph type="sldNum" sz="quarter" idx="12"/>
          </p:nvPr>
        </p:nvSpPr>
        <p:spPr/>
        <p:txBody>
          <a:bodyPr/>
          <a:lstStyle>
            <a:lvl1pPr>
              <a:defRPr/>
            </a:lvl1pPr>
          </a:lstStyle>
          <a:p>
            <a:pPr>
              <a:defRPr/>
            </a:pPr>
            <a:fld id="{64F79942-7A44-4BBD-B919-565A49347EF6}" type="slidenum">
              <a:rPr lang="en-US" altLang="zh-CN"/>
              <a:pPr>
                <a:defRPr/>
              </a:pPr>
              <a:t>‹#›</a:t>
            </a:fld>
            <a:endParaRPr lang="en-US" altLang="zh-CN"/>
          </a:p>
        </p:txBody>
      </p:sp>
    </p:spTree>
    <p:extLst>
      <p:ext uri="{BB962C8B-B14F-4D97-AF65-F5344CB8AC3E}">
        <p14:creationId xmlns:p14="http://schemas.microsoft.com/office/powerpoint/2010/main" val="3810761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a:extLst>
              <a:ext uri="{FF2B5EF4-FFF2-40B4-BE49-F238E27FC236}">
                <a16:creationId xmlns:a16="http://schemas.microsoft.com/office/drawing/2014/main" id="{618E76C2-A531-0506-E6ED-48BBD88ED41B}"/>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a:extLst>
              <a:ext uri="{FF2B5EF4-FFF2-40B4-BE49-F238E27FC236}">
                <a16:creationId xmlns:a16="http://schemas.microsoft.com/office/drawing/2014/main" id="{996C528A-D59C-2918-ECE2-4197B302F0E1}"/>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a:extLst>
              <a:ext uri="{FF2B5EF4-FFF2-40B4-BE49-F238E27FC236}">
                <a16:creationId xmlns:a16="http://schemas.microsoft.com/office/drawing/2014/main" id="{0F275F7F-7C94-0901-1654-8E5E081C6AEC}"/>
              </a:ext>
            </a:extLst>
          </p:cNvPr>
          <p:cNvSpPr>
            <a:spLocks noGrp="1"/>
          </p:cNvSpPr>
          <p:nvPr>
            <p:ph type="sldNum" sz="quarter" idx="12"/>
          </p:nvPr>
        </p:nvSpPr>
        <p:spPr/>
        <p:txBody>
          <a:bodyPr/>
          <a:lstStyle>
            <a:lvl1pPr>
              <a:defRPr/>
            </a:lvl1pPr>
          </a:lstStyle>
          <a:p>
            <a:pPr>
              <a:defRPr/>
            </a:pPr>
            <a:fld id="{AA174F1A-6AAF-4779-A07C-C8EDBEDAABA6}" type="slidenum">
              <a:rPr lang="en-US" altLang="zh-CN"/>
              <a:pPr>
                <a:defRPr/>
              </a:pPr>
              <a:t>‹#›</a:t>
            </a:fld>
            <a:endParaRPr lang="en-US" altLang="zh-CN"/>
          </a:p>
        </p:txBody>
      </p:sp>
    </p:spTree>
    <p:extLst>
      <p:ext uri="{BB962C8B-B14F-4D97-AF65-F5344CB8AC3E}">
        <p14:creationId xmlns:p14="http://schemas.microsoft.com/office/powerpoint/2010/main" val="3834659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E7964C-A082-7B1B-907A-20B9B28AA293}"/>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a:extLst>
              <a:ext uri="{FF2B5EF4-FFF2-40B4-BE49-F238E27FC236}">
                <a16:creationId xmlns:a16="http://schemas.microsoft.com/office/drawing/2014/main" id="{8AF1CFC9-BD71-3A5A-AB0C-EAAC0EB21BEE}"/>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a:extLst>
              <a:ext uri="{FF2B5EF4-FFF2-40B4-BE49-F238E27FC236}">
                <a16:creationId xmlns:a16="http://schemas.microsoft.com/office/drawing/2014/main" id="{610E69DB-F627-E383-34F8-012FD76C8B7A}"/>
              </a:ext>
            </a:extLst>
          </p:cNvPr>
          <p:cNvSpPr>
            <a:spLocks noGrp="1"/>
          </p:cNvSpPr>
          <p:nvPr>
            <p:ph type="sldNum" sz="quarter" idx="12"/>
          </p:nvPr>
        </p:nvSpPr>
        <p:spPr/>
        <p:txBody>
          <a:bodyPr/>
          <a:lstStyle>
            <a:lvl1pPr>
              <a:defRPr/>
            </a:lvl1pPr>
          </a:lstStyle>
          <a:p>
            <a:pPr>
              <a:defRPr/>
            </a:pPr>
            <a:fld id="{9358E6B7-C285-4A4F-9848-1046E64722CF}" type="slidenum">
              <a:rPr lang="en-US" altLang="zh-CN"/>
              <a:pPr>
                <a:defRPr/>
              </a:pPr>
              <a:t>‹#›</a:t>
            </a:fld>
            <a:endParaRPr lang="en-US" altLang="zh-CN"/>
          </a:p>
        </p:txBody>
      </p:sp>
    </p:spTree>
    <p:extLst>
      <p:ext uri="{BB962C8B-B14F-4D97-AF65-F5344CB8AC3E}">
        <p14:creationId xmlns:p14="http://schemas.microsoft.com/office/powerpoint/2010/main" val="288860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a:extLst>
              <a:ext uri="{FF2B5EF4-FFF2-40B4-BE49-F238E27FC236}">
                <a16:creationId xmlns:a16="http://schemas.microsoft.com/office/drawing/2014/main" id="{2389B214-2D4C-9EEA-31D8-BDEE791C8FFE}"/>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a:extLst>
              <a:ext uri="{FF2B5EF4-FFF2-40B4-BE49-F238E27FC236}">
                <a16:creationId xmlns:a16="http://schemas.microsoft.com/office/drawing/2014/main" id="{4D2C6F2E-697F-A8FF-1D19-DC9F0DE8F67F}"/>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a:extLst>
              <a:ext uri="{FF2B5EF4-FFF2-40B4-BE49-F238E27FC236}">
                <a16:creationId xmlns:a16="http://schemas.microsoft.com/office/drawing/2014/main" id="{DBCD1FD7-60CA-3DE3-25F7-E74E8E99DEA7}"/>
              </a:ext>
            </a:extLst>
          </p:cNvPr>
          <p:cNvSpPr>
            <a:spLocks noGrp="1"/>
          </p:cNvSpPr>
          <p:nvPr>
            <p:ph type="sldNum" sz="quarter" idx="12"/>
          </p:nvPr>
        </p:nvSpPr>
        <p:spPr/>
        <p:txBody>
          <a:bodyPr/>
          <a:lstStyle>
            <a:lvl1pPr>
              <a:defRPr/>
            </a:lvl1pPr>
          </a:lstStyle>
          <a:p>
            <a:pPr>
              <a:defRPr/>
            </a:pPr>
            <a:fld id="{3C61F98D-0DE3-4C59-A829-84D2CF3BAB67}" type="slidenum">
              <a:rPr lang="en-US" altLang="zh-CN"/>
              <a:pPr>
                <a:defRPr/>
              </a:pPr>
              <a:t>‹#›</a:t>
            </a:fld>
            <a:endParaRPr lang="en-US" altLang="zh-CN"/>
          </a:p>
        </p:txBody>
      </p:sp>
    </p:spTree>
    <p:extLst>
      <p:ext uri="{BB962C8B-B14F-4D97-AF65-F5344CB8AC3E}">
        <p14:creationId xmlns:p14="http://schemas.microsoft.com/office/powerpoint/2010/main" val="79715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428604"/>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2"/>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4" y="1928802"/>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2">
            <a:extLst>
              <a:ext uri="{FF2B5EF4-FFF2-40B4-BE49-F238E27FC236}">
                <a16:creationId xmlns:a16="http://schemas.microsoft.com/office/drawing/2014/main" id="{3F42E0DA-FBE7-796B-CA66-C95B41A6ADA9}"/>
              </a:ext>
            </a:extLst>
          </p:cNvPr>
          <p:cNvSpPr>
            <a:spLocks noGrp="1"/>
          </p:cNvSpPr>
          <p:nvPr>
            <p:ph type="sldNum" sz="quarter" idx="10"/>
          </p:nvPr>
        </p:nvSpPr>
        <p:spPr/>
        <p:txBody>
          <a:bodyPr/>
          <a:lstStyle>
            <a:lvl1pPr>
              <a:defRPr/>
            </a:lvl1pPr>
          </a:lstStyle>
          <a:p>
            <a:pPr>
              <a:defRPr/>
            </a:pPr>
            <a:fld id="{233E1B45-9DBA-49B5-A94F-801D664F79AB}" type="slidenum">
              <a:rPr lang="en-US" altLang="zh-CN"/>
              <a:pPr>
                <a:defRPr/>
              </a:pPr>
              <a:t>‹#›</a:t>
            </a:fld>
            <a:endParaRPr lang="en-US" altLang="zh-CN"/>
          </a:p>
        </p:txBody>
      </p:sp>
    </p:spTree>
    <p:extLst>
      <p:ext uri="{BB962C8B-B14F-4D97-AF65-F5344CB8AC3E}">
        <p14:creationId xmlns:p14="http://schemas.microsoft.com/office/powerpoint/2010/main" val="289761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5BA43021-2C68-03F9-E0DC-6289B76B7067}"/>
              </a:ext>
            </a:extLst>
          </p:cNvPr>
          <p:cNvSpPr>
            <a:spLocks noGrp="1"/>
          </p:cNvSpPr>
          <p:nvPr>
            <p:ph type="dt" sz="half" idx="10"/>
          </p:nvPr>
        </p:nvSpPr>
        <p:spPr>
          <a:xfrm>
            <a:off x="6583363"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4" name="页脚占位符 3">
            <a:extLst>
              <a:ext uri="{FF2B5EF4-FFF2-40B4-BE49-F238E27FC236}">
                <a16:creationId xmlns:a16="http://schemas.microsoft.com/office/drawing/2014/main" id="{5CEC8481-A66C-C815-2F00-430C7D7D6649}"/>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灯片编号占位符 4">
            <a:extLst>
              <a:ext uri="{FF2B5EF4-FFF2-40B4-BE49-F238E27FC236}">
                <a16:creationId xmlns:a16="http://schemas.microsoft.com/office/drawing/2014/main" id="{5A960F7A-05A5-CF7B-B629-EA04F72CDFBF}"/>
              </a:ext>
            </a:extLst>
          </p:cNvPr>
          <p:cNvSpPr>
            <a:spLocks noGrp="1"/>
          </p:cNvSpPr>
          <p:nvPr>
            <p:ph type="sldNum" sz="quarter" idx="12"/>
          </p:nvPr>
        </p:nvSpPr>
        <p:spPr/>
        <p:txBody>
          <a:bodyPr/>
          <a:lstStyle>
            <a:lvl1pPr>
              <a:defRPr/>
            </a:lvl1pPr>
          </a:lstStyle>
          <a:p>
            <a:pPr>
              <a:defRPr/>
            </a:pPr>
            <a:fld id="{0E109664-6A03-4D9B-B54D-B02F9966D697}" type="slidenum">
              <a:rPr lang="en-US" altLang="zh-CN"/>
              <a:pPr>
                <a:defRPr/>
              </a:pPr>
              <a:t>‹#›</a:t>
            </a:fld>
            <a:endParaRPr lang="en-US" altLang="zh-CN"/>
          </a:p>
        </p:txBody>
      </p:sp>
    </p:spTree>
    <p:extLst>
      <p:ext uri="{BB962C8B-B14F-4D97-AF65-F5344CB8AC3E}">
        <p14:creationId xmlns:p14="http://schemas.microsoft.com/office/powerpoint/2010/main" val="1497996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4E4E86-716A-2451-735B-F8B58DA6DFF7}"/>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3" name="页脚占位符 2">
            <a:extLst>
              <a:ext uri="{FF2B5EF4-FFF2-40B4-BE49-F238E27FC236}">
                <a16:creationId xmlns:a16="http://schemas.microsoft.com/office/drawing/2014/main" id="{F652119C-10C9-AE1B-6AD8-D9F07A4E9F31}"/>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4" name="灯片编号占位符 3">
            <a:extLst>
              <a:ext uri="{FF2B5EF4-FFF2-40B4-BE49-F238E27FC236}">
                <a16:creationId xmlns:a16="http://schemas.microsoft.com/office/drawing/2014/main" id="{4470CA2D-2B30-3BAF-366D-4B55D857404D}"/>
              </a:ext>
            </a:extLst>
          </p:cNvPr>
          <p:cNvSpPr>
            <a:spLocks noGrp="1"/>
          </p:cNvSpPr>
          <p:nvPr>
            <p:ph type="sldNum" sz="quarter" idx="12"/>
          </p:nvPr>
        </p:nvSpPr>
        <p:spPr/>
        <p:txBody>
          <a:bodyPr/>
          <a:lstStyle>
            <a:lvl1pPr>
              <a:defRPr/>
            </a:lvl1pPr>
          </a:lstStyle>
          <a:p>
            <a:pPr>
              <a:defRPr/>
            </a:pPr>
            <a:fld id="{D33A00E8-2315-49F5-B9B5-D061001BA896}" type="slidenum">
              <a:rPr lang="en-US" altLang="zh-CN"/>
              <a:pPr>
                <a:defRPr/>
              </a:pPr>
              <a:t>‹#›</a:t>
            </a:fld>
            <a:endParaRPr lang="en-US" altLang="zh-CN"/>
          </a:p>
        </p:txBody>
      </p:sp>
    </p:spTree>
    <p:extLst>
      <p:ext uri="{BB962C8B-B14F-4D97-AF65-F5344CB8AC3E}">
        <p14:creationId xmlns:p14="http://schemas.microsoft.com/office/powerpoint/2010/main" val="1132085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EDA82836-7FB1-A355-F4F1-B8561266A0F3}"/>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a:extLst>
              <a:ext uri="{FF2B5EF4-FFF2-40B4-BE49-F238E27FC236}">
                <a16:creationId xmlns:a16="http://schemas.microsoft.com/office/drawing/2014/main" id="{69011738-7379-1AF4-670A-6026E8B0E647}"/>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a:extLst>
              <a:ext uri="{FF2B5EF4-FFF2-40B4-BE49-F238E27FC236}">
                <a16:creationId xmlns:a16="http://schemas.microsoft.com/office/drawing/2014/main" id="{717C0232-4CE1-73DC-AD59-C6B339846172}"/>
              </a:ext>
            </a:extLst>
          </p:cNvPr>
          <p:cNvSpPr>
            <a:spLocks noGrp="1"/>
          </p:cNvSpPr>
          <p:nvPr>
            <p:ph type="sldNum" sz="quarter" idx="12"/>
          </p:nvPr>
        </p:nvSpPr>
        <p:spPr/>
        <p:txBody>
          <a:bodyPr/>
          <a:lstStyle>
            <a:lvl1pPr>
              <a:defRPr/>
            </a:lvl1pPr>
          </a:lstStyle>
          <a:p>
            <a:pPr>
              <a:defRPr/>
            </a:pPr>
            <a:fld id="{035947CB-1982-4449-AD0F-FCCC8C83F298}" type="slidenum">
              <a:rPr lang="en-US" altLang="zh-CN"/>
              <a:pPr>
                <a:defRPr/>
              </a:pPr>
              <a:t>‹#›</a:t>
            </a:fld>
            <a:endParaRPr lang="en-US" altLang="zh-CN"/>
          </a:p>
        </p:txBody>
      </p:sp>
    </p:spTree>
    <p:extLst>
      <p:ext uri="{BB962C8B-B14F-4D97-AF65-F5344CB8AC3E}">
        <p14:creationId xmlns:p14="http://schemas.microsoft.com/office/powerpoint/2010/main" val="2833125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777BCD-B0B4-4685-1D3F-81C35B5FFB28}"/>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a:extLst>
              <a:ext uri="{FF2B5EF4-FFF2-40B4-BE49-F238E27FC236}">
                <a16:creationId xmlns:a16="http://schemas.microsoft.com/office/drawing/2014/main" id="{55C7FBCA-A4BC-BAF7-242D-6B35AC6C4D7D}"/>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a:extLst>
              <a:ext uri="{FF2B5EF4-FFF2-40B4-BE49-F238E27FC236}">
                <a16:creationId xmlns:a16="http://schemas.microsoft.com/office/drawing/2014/main" id="{F43B40EA-7795-8C77-E8A2-60536CC59A9F}"/>
              </a:ext>
            </a:extLst>
          </p:cNvPr>
          <p:cNvSpPr>
            <a:spLocks noGrp="1"/>
          </p:cNvSpPr>
          <p:nvPr>
            <p:ph type="sldNum" sz="quarter" idx="12"/>
          </p:nvPr>
        </p:nvSpPr>
        <p:spPr/>
        <p:txBody>
          <a:bodyPr/>
          <a:lstStyle>
            <a:lvl1pPr>
              <a:defRPr/>
            </a:lvl1pPr>
          </a:lstStyle>
          <a:p>
            <a:pPr>
              <a:defRPr/>
            </a:pPr>
            <a:fld id="{BED0E646-ECBB-4570-9D4B-304B9C505153}" type="slidenum">
              <a:rPr lang="en-US" altLang="zh-CN"/>
              <a:pPr>
                <a:defRPr/>
              </a:pPr>
              <a:t>‹#›</a:t>
            </a:fld>
            <a:endParaRPr lang="en-US" altLang="zh-CN"/>
          </a:p>
        </p:txBody>
      </p:sp>
    </p:spTree>
    <p:extLst>
      <p:ext uri="{BB962C8B-B14F-4D97-AF65-F5344CB8AC3E}">
        <p14:creationId xmlns:p14="http://schemas.microsoft.com/office/powerpoint/2010/main" val="342817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44AB9710-1C47-4930-67EE-3609742D9578}"/>
              </a:ext>
            </a:extLst>
          </p:cNvPr>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9" name="矩形 28">
            <a:extLst>
              <a:ext uri="{FF2B5EF4-FFF2-40B4-BE49-F238E27FC236}">
                <a16:creationId xmlns:a16="http://schemas.microsoft.com/office/drawing/2014/main" id="{F4206895-FA8D-23B6-C02D-4EE217E8C22A}"/>
              </a:ext>
            </a:extLst>
          </p:cNvPr>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0" name="矩形 29">
            <a:extLst>
              <a:ext uri="{FF2B5EF4-FFF2-40B4-BE49-F238E27FC236}">
                <a16:creationId xmlns:a16="http://schemas.microsoft.com/office/drawing/2014/main" id="{81F302AE-4D7B-6A56-F41D-93E612B67184}"/>
              </a:ext>
            </a:extLst>
          </p:cNvPr>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1" name="矩形 30">
            <a:extLst>
              <a:ext uri="{FF2B5EF4-FFF2-40B4-BE49-F238E27FC236}">
                <a16:creationId xmlns:a16="http://schemas.microsoft.com/office/drawing/2014/main" id="{BAE782C6-3600-52EB-B683-6C2D2B326F68}"/>
              </a:ext>
            </a:extLst>
          </p:cNvPr>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2" name="矩形 31">
            <a:extLst>
              <a:ext uri="{FF2B5EF4-FFF2-40B4-BE49-F238E27FC236}">
                <a16:creationId xmlns:a16="http://schemas.microsoft.com/office/drawing/2014/main" id="{B40276B7-F8D3-C2F9-C81B-FEE88E7278DD}"/>
              </a:ext>
            </a:extLst>
          </p:cNvPr>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3" name="圆角矩形 32">
            <a:extLst>
              <a:ext uri="{FF2B5EF4-FFF2-40B4-BE49-F238E27FC236}">
                <a16:creationId xmlns:a16="http://schemas.microsoft.com/office/drawing/2014/main" id="{19D43B8B-9775-B271-9CF8-612C3124015B}"/>
              </a:ext>
            </a:extLst>
          </p:cNvPr>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4" name="圆角矩形 33">
            <a:extLst>
              <a:ext uri="{FF2B5EF4-FFF2-40B4-BE49-F238E27FC236}">
                <a16:creationId xmlns:a16="http://schemas.microsoft.com/office/drawing/2014/main" id="{AE6585C7-EB83-3CFB-5B4B-6467BA8DA557}"/>
              </a:ext>
            </a:extLst>
          </p:cNvPr>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5" name="矩形 34">
            <a:extLst>
              <a:ext uri="{FF2B5EF4-FFF2-40B4-BE49-F238E27FC236}">
                <a16:creationId xmlns:a16="http://schemas.microsoft.com/office/drawing/2014/main" id="{20DA232D-7358-EF50-3969-179281F4A91D}"/>
              </a:ext>
            </a:extLst>
          </p:cNvPr>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6" name="矩形 35">
            <a:extLst>
              <a:ext uri="{FF2B5EF4-FFF2-40B4-BE49-F238E27FC236}">
                <a16:creationId xmlns:a16="http://schemas.microsoft.com/office/drawing/2014/main" id="{E0961EE7-1D85-1C16-0DBA-1D2CB5A7C5F5}"/>
              </a:ext>
            </a:extLst>
          </p:cNvPr>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7" name="矩形 36">
            <a:extLst>
              <a:ext uri="{FF2B5EF4-FFF2-40B4-BE49-F238E27FC236}">
                <a16:creationId xmlns:a16="http://schemas.microsoft.com/office/drawing/2014/main" id="{20C2F92A-178D-D243-0B86-DAA04111E7F7}"/>
              </a:ext>
            </a:extLst>
          </p:cNvPr>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8" name="矩形 37">
            <a:extLst>
              <a:ext uri="{FF2B5EF4-FFF2-40B4-BE49-F238E27FC236}">
                <a16:creationId xmlns:a16="http://schemas.microsoft.com/office/drawing/2014/main" id="{37FC8369-4651-229F-2AF3-8F770C9B5CDC}"/>
              </a:ext>
            </a:extLst>
          </p:cNvPr>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9" name="矩形 38">
            <a:extLst>
              <a:ext uri="{FF2B5EF4-FFF2-40B4-BE49-F238E27FC236}">
                <a16:creationId xmlns:a16="http://schemas.microsoft.com/office/drawing/2014/main" id="{22A7AB88-7273-0EB4-0975-59E020CE1FDB}"/>
              </a:ext>
            </a:extLst>
          </p:cNvPr>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0" name="矩形 39">
            <a:extLst>
              <a:ext uri="{FF2B5EF4-FFF2-40B4-BE49-F238E27FC236}">
                <a16:creationId xmlns:a16="http://schemas.microsoft.com/office/drawing/2014/main" id="{9560CDDD-52B8-FBC7-7153-FE1B180B84C7}"/>
              </a:ext>
            </a:extLst>
          </p:cNvPr>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039" name="标题占位符 21">
            <a:extLst>
              <a:ext uri="{FF2B5EF4-FFF2-40B4-BE49-F238E27FC236}">
                <a16:creationId xmlns:a16="http://schemas.microsoft.com/office/drawing/2014/main" id="{B40E4708-3CA8-3278-3B60-0BF60D23DF90}"/>
              </a:ext>
            </a:extLst>
          </p:cNvPr>
          <p:cNvSpPr>
            <a:spLocks noGrp="1"/>
          </p:cNvSpPr>
          <p:nvPr>
            <p:ph type="title"/>
          </p:nvPr>
        </p:nvSpPr>
        <p:spPr bwMode="auto">
          <a:xfrm>
            <a:off x="457200" y="576263"/>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文本占位符 12">
            <a:extLst>
              <a:ext uri="{FF2B5EF4-FFF2-40B4-BE49-F238E27FC236}">
                <a16:creationId xmlns:a16="http://schemas.microsoft.com/office/drawing/2014/main" id="{9CEC01D3-07B4-E26F-67B7-AADC5595DB01}"/>
              </a:ext>
            </a:extLst>
          </p:cNvPr>
          <p:cNvSpPr>
            <a:spLocks noGrp="1"/>
          </p:cNvSpPr>
          <p:nvPr>
            <p:ph type="body" idx="1"/>
          </p:nvPr>
        </p:nvSpPr>
        <p:spPr bwMode="auto">
          <a:xfrm>
            <a:off x="457200" y="1785938"/>
            <a:ext cx="82296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3" name="灯片编号占位符 22">
            <a:extLst>
              <a:ext uri="{FF2B5EF4-FFF2-40B4-BE49-F238E27FC236}">
                <a16:creationId xmlns:a16="http://schemas.microsoft.com/office/drawing/2014/main" id="{4B801F5A-CEB1-5EDD-3857-91AE10C46928}"/>
              </a:ext>
            </a:extLst>
          </p:cNvPr>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800">
                <a:solidFill>
                  <a:srgbClr val="FFFFFF"/>
                </a:solidFill>
                <a:ea typeface="隶书" panose="02010509060101010101" pitchFamily="49" charset="-122"/>
              </a:defRPr>
            </a:lvl1pPr>
          </a:lstStyle>
          <a:p>
            <a:pPr>
              <a:defRPr/>
            </a:pPr>
            <a:fld id="{C72CC156-4010-485E-A1B1-1A48BEEC062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958" r:id="rId1"/>
    <p:sldLayoutId id="2147484959" r:id="rId2"/>
    <p:sldLayoutId id="2147484960" r:id="rId3"/>
    <p:sldLayoutId id="2147484961" r:id="rId4"/>
    <p:sldLayoutId id="2147484957" r:id="rId5"/>
    <p:sldLayoutId id="2147484962" r:id="rId6"/>
    <p:sldLayoutId id="2147484963" r:id="rId7"/>
    <p:sldLayoutId id="2147484964" r:id="rId8"/>
    <p:sldLayoutId id="2147484965" r:id="rId9"/>
    <p:sldLayoutId id="2147484966" r:id="rId10"/>
    <p:sldLayoutId id="2147484967"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4000">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4000">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4000">
          <a:solidFill>
            <a:schemeClr val="tx2"/>
          </a:solidFill>
          <a:latin typeface="Trebuchet MS" pitchFamily="34" charset="0"/>
          <a:ea typeface="方正姚体"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02645B4-F100-8F9C-87AB-8AE45401594B}"/>
              </a:ext>
            </a:extLst>
          </p:cNvPr>
          <p:cNvSpPr>
            <a:spLocks noGrp="1"/>
          </p:cNvSpPr>
          <p:nvPr>
            <p:ph type="ctrTitle"/>
          </p:nvPr>
        </p:nvSpPr>
        <p:spPr>
          <a:xfrm>
            <a:off x="457200" y="2401888"/>
            <a:ext cx="8458200" cy="1470025"/>
          </a:xfrm>
        </p:spPr>
        <p:txBody>
          <a:bodyPr/>
          <a:lstStyle/>
          <a:p>
            <a:pPr eaLnBrk="1" hangingPunct="1"/>
            <a:r>
              <a:rPr lang="zh-CN" altLang="en-US">
                <a:solidFill>
                  <a:srgbClr val="FFFF00"/>
                </a:solidFill>
              </a:rPr>
              <a:t>第七章 类的继承</a:t>
            </a:r>
          </a:p>
        </p:txBody>
      </p:sp>
      <p:sp>
        <p:nvSpPr>
          <p:cNvPr id="14339" name="副标题 2">
            <a:extLst>
              <a:ext uri="{FF2B5EF4-FFF2-40B4-BE49-F238E27FC236}">
                <a16:creationId xmlns:a16="http://schemas.microsoft.com/office/drawing/2014/main" id="{30363B1E-05D6-5E10-99FB-7EFE7A9E1D72}"/>
              </a:ext>
            </a:extLst>
          </p:cNvPr>
          <p:cNvSpPr>
            <a:spLocks noGrp="1"/>
          </p:cNvSpPr>
          <p:nvPr>
            <p:ph type="subTitle" idx="1"/>
          </p:nvPr>
        </p:nvSpPr>
        <p:spPr>
          <a:xfrm>
            <a:off x="457200" y="3900488"/>
            <a:ext cx="4953000" cy="1752600"/>
          </a:xfrm>
        </p:spPr>
        <p:txBody>
          <a:bodyPr/>
          <a:lstStyle/>
          <a:p>
            <a:pPr marL="63500"/>
            <a:endParaRPr lang="zh-CN"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89E8BCB0-36DF-7288-6974-244BD46D1E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6EC053D-D00E-424A-884B-A4FF06BD76E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26627" name="标题 1">
            <a:extLst>
              <a:ext uri="{FF2B5EF4-FFF2-40B4-BE49-F238E27FC236}">
                <a16:creationId xmlns:a16="http://schemas.microsoft.com/office/drawing/2014/main" id="{59428DA9-E169-0B22-C4FD-1FCC468CDB70}"/>
              </a:ext>
            </a:extLst>
          </p:cNvPr>
          <p:cNvSpPr>
            <a:spLocks noGrp="1"/>
          </p:cNvSpPr>
          <p:nvPr>
            <p:ph type="title"/>
          </p:nvPr>
        </p:nvSpPr>
        <p:spPr/>
        <p:txBody>
          <a:bodyPr/>
          <a:lstStyle/>
          <a:p>
            <a:pPr eaLnBrk="1" hangingPunct="1"/>
            <a:r>
              <a:rPr lang="zh-CN" altLang="en-US"/>
              <a:t>例</a:t>
            </a:r>
            <a:r>
              <a:rPr lang="en-US" altLang="zh-CN"/>
              <a:t>7-1 </a:t>
            </a:r>
            <a:r>
              <a:rPr lang="zh-CN" altLang="en-US"/>
              <a:t>公有继承举例</a:t>
            </a:r>
            <a:endParaRPr kumimoji="1" lang="zh-CN" altLang="en-US"/>
          </a:p>
        </p:txBody>
      </p:sp>
      <p:sp>
        <p:nvSpPr>
          <p:cNvPr id="26628" name="内容占位符 2">
            <a:extLst>
              <a:ext uri="{FF2B5EF4-FFF2-40B4-BE49-F238E27FC236}">
                <a16:creationId xmlns:a16="http://schemas.microsoft.com/office/drawing/2014/main" id="{2DFA547F-4686-EF5D-CB21-2531EAC0B56B}"/>
              </a:ext>
            </a:extLst>
          </p:cNvPr>
          <p:cNvSpPr>
            <a:spLocks noGrp="1"/>
          </p:cNvSpPr>
          <p:nvPr>
            <p:ph idx="1"/>
          </p:nvPr>
        </p:nvSpPr>
        <p:spPr>
          <a:solidFill>
            <a:schemeClr val="bg1"/>
          </a:solidFill>
          <a:ln>
            <a:solidFill>
              <a:schemeClr val="accent1"/>
            </a:solidFill>
          </a:ln>
        </p:spPr>
        <p:txBody>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r>
              <a:rPr lang="en-US" altLang="zh-CN" sz="2000" dirty="0" err="1">
                <a:latin typeface="Consolas" panose="020B0609020204030204" pitchFamily="49" charset="0"/>
              </a:rPr>
              <a:t>Point.h</a:t>
            </a: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#ifndef _POINT_H</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#define _POINT_H</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a:t>
            </a:r>
            <a:r>
              <a:rPr lang="en-US" altLang="zh-CN" sz="2000" dirty="0">
                <a:solidFill>
                  <a:srgbClr val="C00000"/>
                </a:solidFill>
                <a:latin typeface="Consolas" panose="020B0609020204030204" pitchFamily="49" charset="0"/>
              </a:rPr>
              <a:t>Point</a:t>
            </a:r>
            <a:r>
              <a:rPr lang="en-US" altLang="zh-CN" sz="2000" dirty="0">
                <a:latin typeface="Consolas" panose="020B0609020204030204" pitchFamily="49" charset="0"/>
              </a:rPr>
              <a:t> {	//</a:t>
            </a:r>
            <a:r>
              <a:rPr lang="zh-CN" altLang="en-US" sz="2000" dirty="0">
                <a:latin typeface="Consolas" panose="020B0609020204030204" pitchFamily="49" charset="0"/>
              </a:rPr>
              <a:t>基类</a:t>
            </a:r>
            <a:r>
              <a:rPr lang="en-US" altLang="zh-CN" sz="2000" dirty="0">
                <a:latin typeface="Consolas" panose="020B0609020204030204" pitchFamily="49" charset="0"/>
              </a:rPr>
              <a:t>Point</a:t>
            </a:r>
            <a:r>
              <a:rPr lang="zh-CN" altLang="en-US" sz="2000" dirty="0">
                <a:latin typeface="Consolas" panose="020B0609020204030204" pitchFamily="49" charset="0"/>
              </a:rPr>
              <a:t>类的定义</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		//</a:t>
            </a:r>
            <a:r>
              <a:rPr lang="zh-CN" altLang="en-US" sz="2000" dirty="0">
                <a:latin typeface="Consolas" panose="020B0609020204030204" pitchFamily="49" charset="0"/>
              </a:rPr>
              <a:t>公有函数成员</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void </a:t>
            </a:r>
            <a:r>
              <a:rPr lang="en-US" altLang="zh-CN" sz="2000" dirty="0" err="1">
                <a:latin typeface="Consolas" panose="020B0609020204030204" pitchFamily="49" charset="0"/>
              </a:rPr>
              <a:t>initPoint</a:t>
            </a:r>
            <a:r>
              <a:rPr lang="en-US" altLang="zh-CN" sz="2000" dirty="0">
                <a:latin typeface="Consolas" panose="020B0609020204030204" pitchFamily="49" charset="0"/>
              </a:rPr>
              <a:t>(float x = 0, float y = 0)</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 this-&gt;x = x; this-&gt;y = y;}</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void move(float </a:t>
            </a:r>
            <a:r>
              <a:rPr lang="en-US" altLang="zh-CN" sz="2000" dirty="0" err="1">
                <a:latin typeface="Consolas" panose="020B0609020204030204" pitchFamily="49" charset="0"/>
              </a:rPr>
              <a:t>offX</a:t>
            </a:r>
            <a:r>
              <a:rPr lang="en-US" altLang="zh-CN" sz="2000" dirty="0">
                <a:latin typeface="Consolas" panose="020B0609020204030204" pitchFamily="49" charset="0"/>
              </a:rPr>
              <a:t>, float </a:t>
            </a:r>
            <a:r>
              <a:rPr lang="en-US" altLang="zh-CN" sz="2000" dirty="0" err="1">
                <a:latin typeface="Consolas" panose="020B0609020204030204" pitchFamily="49" charset="0"/>
              </a:rPr>
              <a:t>offY</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 x += </a:t>
            </a:r>
            <a:r>
              <a:rPr lang="en-US" altLang="zh-CN" sz="2000" dirty="0" err="1">
                <a:latin typeface="Consolas" panose="020B0609020204030204" pitchFamily="49" charset="0"/>
              </a:rPr>
              <a:t>offX</a:t>
            </a:r>
            <a:r>
              <a:rPr lang="en-US" altLang="zh-CN" sz="2000" dirty="0">
                <a:latin typeface="Consolas" panose="020B0609020204030204" pitchFamily="49" charset="0"/>
              </a:rPr>
              <a:t>; y += </a:t>
            </a:r>
            <a:r>
              <a:rPr lang="en-US" altLang="zh-CN" sz="2000" dirty="0" err="1">
                <a:latin typeface="Consolas" panose="020B0609020204030204" pitchFamily="49" charset="0"/>
              </a:rPr>
              <a:t>offY</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float </a:t>
            </a:r>
            <a:r>
              <a:rPr lang="en-US" altLang="zh-CN" sz="2000" dirty="0" err="1">
                <a:latin typeface="Consolas" panose="020B0609020204030204" pitchFamily="49" charset="0"/>
              </a:rPr>
              <a:t>getX</a:t>
            </a:r>
            <a:r>
              <a:rPr lang="en-US" altLang="zh-CN" sz="2000" dirty="0">
                <a:latin typeface="Consolas" panose="020B0609020204030204" pitchFamily="49" charset="0"/>
              </a:rPr>
              <a:t>() const { return x;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float </a:t>
            </a:r>
            <a:r>
              <a:rPr lang="en-US" altLang="zh-CN" sz="2000" dirty="0" err="1">
                <a:latin typeface="Consolas" panose="020B0609020204030204" pitchFamily="49" charset="0"/>
              </a:rPr>
              <a:t>getY</a:t>
            </a:r>
            <a:r>
              <a:rPr lang="en-US" altLang="zh-CN" sz="2000" dirty="0">
                <a:latin typeface="Consolas" panose="020B0609020204030204" pitchFamily="49" charset="0"/>
              </a:rPr>
              <a:t>() const { return y;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private:		//</a:t>
            </a:r>
            <a:r>
              <a:rPr lang="zh-CN" altLang="en-US" sz="2000" dirty="0">
                <a:latin typeface="Consolas" panose="020B0609020204030204" pitchFamily="49" charset="0"/>
              </a:rPr>
              <a:t>私有数据成员</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float x, y;</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Georgia" panose="02040502050405020303" pitchFamily="18" charset="0"/>
              <a:buNone/>
            </a:pPr>
            <a:r>
              <a:rPr lang="en-US" altLang="zh-CN" sz="2000" dirty="0">
                <a:latin typeface="Consolas" panose="020B0609020204030204" pitchFamily="49" charset="0"/>
              </a:rPr>
              <a:t>#endif //_POINT_H</a:t>
            </a:r>
            <a:endParaRPr lang="zh-CN" altLang="en-US" sz="2000" dirty="0">
              <a:latin typeface="Consolas" panose="020B0609020204030204" pitchFamily="49" charset="0"/>
            </a:endParaRPr>
          </a:p>
        </p:txBody>
      </p:sp>
      <p:sp>
        <p:nvSpPr>
          <p:cNvPr id="7" name="标题 4">
            <a:extLst>
              <a:ext uri="{FF2B5EF4-FFF2-40B4-BE49-F238E27FC236}">
                <a16:creationId xmlns:a16="http://schemas.microsoft.com/office/drawing/2014/main" id="{DB5F54DB-ADF9-8EEB-123F-8F1E67B3F888}"/>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7.2.1 </a:t>
            </a:r>
            <a:r>
              <a:rPr kumimoji="0" lang="zh-CN" altLang="en-US" sz="2800" dirty="0">
                <a:solidFill>
                  <a:schemeClr val="bg1"/>
                </a:solidFill>
                <a:latin typeface="+mj-lt"/>
                <a:ea typeface="+mj-ea"/>
                <a:cs typeface="+mj-cs"/>
              </a:rPr>
              <a:t>公有继承</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a:extLst>
              <a:ext uri="{FF2B5EF4-FFF2-40B4-BE49-F238E27FC236}">
                <a16:creationId xmlns:a16="http://schemas.microsoft.com/office/drawing/2014/main" id="{D1BF7FA4-97A4-420E-7855-0AB1814F6870}"/>
              </a:ext>
            </a:extLst>
          </p:cNvPr>
          <p:cNvSpPr>
            <a:spLocks noGrp="1"/>
          </p:cNvSpPr>
          <p:nvPr>
            <p:ph type="title"/>
          </p:nvPr>
        </p:nvSpPr>
        <p:spPr>
          <a:xfrm>
            <a:off x="325438" y="428625"/>
            <a:ext cx="8229600" cy="1066800"/>
          </a:xfrm>
        </p:spPr>
        <p:txBody>
          <a:bodyPr/>
          <a:lstStyle/>
          <a:p>
            <a:pPr eaLnBrk="1" hangingPunct="1"/>
            <a:r>
              <a:rPr lang="zh-CN" altLang="en-US"/>
              <a:t>类型转换时的注意事项</a:t>
            </a:r>
            <a:r>
              <a:rPr lang="en-US" altLang="zh-CN"/>
              <a:t>(1)</a:t>
            </a:r>
            <a:endParaRPr lang="zh-CN" altLang="en-US"/>
          </a:p>
        </p:txBody>
      </p:sp>
      <p:sp>
        <p:nvSpPr>
          <p:cNvPr id="152579" name="内容占位符 2">
            <a:extLst>
              <a:ext uri="{FF2B5EF4-FFF2-40B4-BE49-F238E27FC236}">
                <a16:creationId xmlns:a16="http://schemas.microsoft.com/office/drawing/2014/main" id="{396AB4CE-0764-7AD0-C2E7-EBFCB7CEAB73}"/>
              </a:ext>
            </a:extLst>
          </p:cNvPr>
          <p:cNvSpPr>
            <a:spLocks noGrp="1"/>
          </p:cNvSpPr>
          <p:nvPr>
            <p:ph idx="1"/>
          </p:nvPr>
        </p:nvSpPr>
        <p:spPr>
          <a:xfrm>
            <a:off x="325438" y="1458913"/>
            <a:ext cx="8750300" cy="5210175"/>
          </a:xfrm>
        </p:spPr>
        <p:txBody>
          <a:bodyPr/>
          <a:lstStyle/>
          <a:p>
            <a:pPr eaLnBrk="1" hangingPunct="1">
              <a:lnSpc>
                <a:spcPct val="120000"/>
              </a:lnSpc>
              <a:defRPr/>
            </a:pPr>
            <a:r>
              <a:rPr lang="zh-CN" altLang="en-US" b="1" dirty="0">
                <a:solidFill>
                  <a:srgbClr val="C00000"/>
                </a:solidFill>
              </a:rPr>
              <a:t>基类</a:t>
            </a:r>
            <a:r>
              <a:rPr lang="zh-CN" altLang="en-US" b="1" u="sng" dirty="0">
                <a:solidFill>
                  <a:srgbClr val="FF0000"/>
                </a:solidFill>
                <a:effectLst>
                  <a:outerShdw blurRad="38100" dist="38100" dir="2700000" algn="tl">
                    <a:srgbClr val="000000">
                      <a:alpha val="43137"/>
                    </a:srgbClr>
                  </a:outerShdw>
                </a:effectLst>
              </a:rPr>
              <a:t>对象</a:t>
            </a:r>
            <a:r>
              <a:rPr lang="zh-CN" altLang="en-US" u="sng" dirty="0"/>
              <a:t>一般</a:t>
            </a:r>
            <a:r>
              <a:rPr lang="zh-CN" altLang="en-US" u="sng" dirty="0">
                <a:solidFill>
                  <a:srgbClr val="0000FF"/>
                </a:solidFill>
              </a:rPr>
              <a:t>无法被直接显式转换</a:t>
            </a:r>
            <a:r>
              <a:rPr lang="zh-CN" altLang="en-US" dirty="0"/>
              <a:t>为</a:t>
            </a:r>
            <a:r>
              <a:rPr lang="zh-CN" altLang="en-US" b="1" dirty="0">
                <a:solidFill>
                  <a:srgbClr val="7030A0"/>
                </a:solidFill>
              </a:rPr>
              <a:t>派生类</a:t>
            </a:r>
            <a:r>
              <a:rPr lang="zh-CN" altLang="en-US" b="1" dirty="0">
                <a:solidFill>
                  <a:srgbClr val="FF0000"/>
                </a:solidFill>
              </a:rPr>
              <a:t>对象</a:t>
            </a:r>
          </a:p>
          <a:p>
            <a:pPr lvl="1" eaLnBrk="1" hangingPunct="1">
              <a:lnSpc>
                <a:spcPct val="120000"/>
              </a:lnSpc>
              <a:defRPr/>
            </a:pPr>
            <a:r>
              <a:rPr lang="zh-CN" altLang="en-US" sz="2400" dirty="0">
                <a:solidFill>
                  <a:srgbClr val="C00000"/>
                </a:solidFill>
              </a:rPr>
              <a:t>对象到对象的转换</a:t>
            </a:r>
            <a:r>
              <a:rPr lang="zh-CN" altLang="en-US" sz="2400" dirty="0"/>
              <a:t>，</a:t>
            </a:r>
            <a:r>
              <a:rPr lang="zh-CN" altLang="en-US" sz="2400" b="1" dirty="0"/>
              <a:t>需要</a:t>
            </a:r>
            <a:r>
              <a:rPr lang="zh-CN" altLang="en-US" sz="2400" b="1" dirty="0">
                <a:solidFill>
                  <a:srgbClr val="C00000"/>
                </a:solidFill>
              </a:rPr>
              <a:t>调用构造函数</a:t>
            </a:r>
            <a:r>
              <a:rPr lang="zh-CN" altLang="en-US" sz="2400" dirty="0"/>
              <a:t>创建新的对象</a:t>
            </a:r>
          </a:p>
          <a:p>
            <a:pPr lvl="1" eaLnBrk="1" hangingPunct="1">
              <a:lnSpc>
                <a:spcPct val="120000"/>
              </a:lnSpc>
              <a:defRPr/>
            </a:pPr>
            <a:r>
              <a:rPr lang="zh-CN" altLang="en-US" sz="2400" b="1" dirty="0">
                <a:solidFill>
                  <a:srgbClr val="7030A0"/>
                </a:solidFill>
              </a:rPr>
              <a:t>派生类的复制构造函数</a:t>
            </a:r>
            <a:r>
              <a:rPr lang="zh-CN" altLang="en-US" sz="2400" b="1" u="sng" dirty="0"/>
              <a:t>无法接受</a:t>
            </a:r>
            <a:r>
              <a:rPr lang="zh-CN" altLang="en-US" sz="2400" b="1" dirty="0">
                <a:solidFill>
                  <a:srgbClr val="C00000"/>
                </a:solidFill>
              </a:rPr>
              <a:t>基类对象</a:t>
            </a:r>
            <a:r>
              <a:rPr lang="zh-CN" altLang="en-US" sz="2400" b="1" dirty="0"/>
              <a:t>作为参数</a:t>
            </a:r>
            <a:endParaRPr lang="en-US" altLang="zh-CN" sz="2400" b="1" dirty="0"/>
          </a:p>
          <a:p>
            <a:pPr marL="411162" lvl="1" indent="0" eaLnBrk="1" hangingPunct="1">
              <a:lnSpc>
                <a:spcPct val="120000"/>
              </a:lnSpc>
              <a:buFont typeface="Georgia" panose="02040502050405020303" pitchFamily="18" charset="0"/>
              <a:buNone/>
              <a:defRPr/>
            </a:pPr>
            <a:r>
              <a:rPr lang="zh-CN" altLang="en-US" b="1" dirty="0"/>
              <a:t>（</a:t>
            </a:r>
            <a:r>
              <a:rPr lang="zh-CN" altLang="en-US" sz="2400" b="1" dirty="0"/>
              <a:t>反向不兼容，无法自动完成从</a:t>
            </a:r>
            <a:r>
              <a:rPr lang="zh-CN" altLang="en-US" sz="2400" b="1" u="sng" dirty="0"/>
              <a:t>基类实参到派生类形参</a:t>
            </a:r>
            <a:r>
              <a:rPr lang="zh-CN" altLang="en-US" sz="2400" b="1" dirty="0"/>
              <a:t>的转换，需要单独定义一个</a:t>
            </a:r>
            <a:r>
              <a:rPr lang="en-US" altLang="zh-CN" sz="2400" b="1" dirty="0">
                <a:solidFill>
                  <a:srgbClr val="7030A0"/>
                </a:solidFill>
              </a:rPr>
              <a:t>Derived</a:t>
            </a:r>
            <a:r>
              <a:rPr lang="en-US" altLang="zh-CN" sz="2400" b="1" dirty="0"/>
              <a:t>(</a:t>
            </a:r>
            <a:r>
              <a:rPr lang="en-US" altLang="zh-CN" sz="2400" b="1" dirty="0">
                <a:solidFill>
                  <a:srgbClr val="C00000"/>
                </a:solidFill>
              </a:rPr>
              <a:t>Base &amp;</a:t>
            </a:r>
            <a:r>
              <a:rPr lang="en-US" altLang="zh-CN" sz="2400" b="1" dirty="0"/>
              <a:t>) </a:t>
            </a:r>
            <a:r>
              <a:rPr lang="zh-CN" altLang="en-US" sz="2400" b="1" dirty="0"/>
              <a:t>函数实现</a:t>
            </a:r>
            <a:r>
              <a:rPr lang="zh-CN" altLang="en-US" b="1" dirty="0"/>
              <a:t>）</a:t>
            </a:r>
          </a:p>
          <a:p>
            <a:pPr eaLnBrk="1" hangingPunct="1">
              <a:lnSpc>
                <a:spcPct val="120000"/>
              </a:lnSpc>
              <a:spcBef>
                <a:spcPts val="600"/>
              </a:spcBef>
              <a:defRPr/>
            </a:pPr>
            <a:r>
              <a:rPr lang="zh-CN" altLang="en-US" dirty="0"/>
              <a:t>执行基类向派生类的转换时，一定要</a:t>
            </a:r>
            <a:r>
              <a:rPr lang="zh-CN" altLang="en-US" b="1" dirty="0">
                <a:solidFill>
                  <a:srgbClr val="C00000"/>
                </a:solidFill>
              </a:rPr>
              <a:t>确保被转换的指针和引用</a:t>
            </a:r>
            <a:r>
              <a:rPr lang="zh-CN" altLang="en-US" b="1" u="sng" dirty="0">
                <a:solidFill>
                  <a:srgbClr val="C00000"/>
                </a:solidFill>
              </a:rPr>
              <a:t>所指向或引用的对象</a:t>
            </a:r>
            <a:r>
              <a:rPr lang="zh-CN" altLang="en-US" b="1" dirty="0">
                <a:solidFill>
                  <a:srgbClr val="C00000"/>
                </a:solidFill>
              </a:rPr>
              <a:t>符合转换的目的类型</a:t>
            </a:r>
            <a:r>
              <a:rPr lang="zh-CN" altLang="en-US" dirty="0"/>
              <a:t>：</a:t>
            </a:r>
          </a:p>
          <a:p>
            <a:pPr lvl="1" eaLnBrk="1" hangingPunct="1">
              <a:lnSpc>
                <a:spcPct val="120000"/>
              </a:lnSpc>
              <a:spcBef>
                <a:spcPts val="600"/>
              </a:spcBef>
              <a:defRPr/>
            </a:pPr>
            <a:r>
              <a:rPr lang="zh-CN" altLang="en-US" sz="2400" dirty="0"/>
              <a:t>对于</a:t>
            </a:r>
            <a:r>
              <a:rPr lang="en-US" altLang="zh-CN" sz="2400" dirty="0">
                <a:solidFill>
                  <a:srgbClr val="7030A0"/>
                </a:solidFill>
                <a:latin typeface="Times New Roman" panose="02020603050405020304" pitchFamily="18" charset="0"/>
                <a:cs typeface="Times New Roman" panose="02020603050405020304" pitchFamily="18" charset="0"/>
              </a:rPr>
              <a:t>Derived *pd </a:t>
            </a:r>
            <a:r>
              <a:rPr lang="en-US" altLang="zh-CN" sz="2400" dirty="0">
                <a:latin typeface="Times New Roman" panose="02020603050405020304" pitchFamily="18" charset="0"/>
                <a:cs typeface="Times New Roman" panose="02020603050405020304" pitchFamily="18" charset="0"/>
              </a:rPr>
              <a:t>= </a:t>
            </a:r>
            <a:r>
              <a:rPr lang="en-US" altLang="zh-CN" sz="2400" dirty="0" err="1">
                <a:solidFill>
                  <a:srgbClr val="FF0000"/>
                </a:solidFill>
                <a:latin typeface="Times New Roman" panose="02020603050405020304" pitchFamily="18" charset="0"/>
                <a:cs typeface="Times New Roman" panose="02020603050405020304" pitchFamily="18" charset="0"/>
              </a:rPr>
              <a:t>static_cast</a:t>
            </a:r>
            <a:r>
              <a:rPr lang="en-US" altLang="zh-CN" sz="2400" dirty="0">
                <a:solidFill>
                  <a:srgbClr val="FF0000"/>
                </a:solidFill>
                <a:latin typeface="Times New Roman" panose="02020603050405020304" pitchFamily="18" charset="0"/>
                <a:cs typeface="Times New Roman" panose="02020603050405020304" pitchFamily="18" charset="0"/>
              </a:rPr>
              <a:t>&lt;</a:t>
            </a:r>
            <a:r>
              <a:rPr lang="en-US" altLang="zh-CN" sz="2400" dirty="0">
                <a:solidFill>
                  <a:srgbClr val="7030A0"/>
                </a:solidFill>
                <a:latin typeface="Times New Roman" panose="02020603050405020304" pitchFamily="18" charset="0"/>
                <a:cs typeface="Times New Roman" panose="02020603050405020304" pitchFamily="18" charset="0"/>
              </a:rPr>
              <a:t>Derived *</a:t>
            </a:r>
            <a:r>
              <a:rPr lang="en-US" altLang="zh-CN" sz="2400" dirty="0">
                <a:solidFill>
                  <a:srgbClr val="FF0000"/>
                </a:solidFill>
                <a:latin typeface="Times New Roman" panose="02020603050405020304" pitchFamily="18" charset="0"/>
                <a:cs typeface="Times New Roman" panose="02020603050405020304" pitchFamily="18" charset="0"/>
              </a:rPr>
              <a:t>&gt;</a:t>
            </a:r>
            <a:r>
              <a:rPr lang="en-US" altLang="zh-CN" sz="2400" dirty="0">
                <a:latin typeface="Times New Roman" panose="02020603050405020304" pitchFamily="18" charset="0"/>
                <a:cs typeface="Times New Roman" panose="02020603050405020304" pitchFamily="18" charset="0"/>
              </a:rPr>
              <a:t>(</a:t>
            </a:r>
            <a:r>
              <a:rPr lang="en-US" altLang="zh-CN" sz="2400" dirty="0">
                <a:solidFill>
                  <a:srgbClr val="C00000"/>
                </a:solidFill>
                <a:latin typeface="Times New Roman" panose="02020603050405020304" pitchFamily="18" charset="0"/>
                <a:cs typeface="Times New Roman" panose="02020603050405020304" pitchFamily="18" charset="0"/>
              </a:rPr>
              <a:t>pb</a:t>
            </a:r>
            <a:r>
              <a:rPr lang="en-US" altLang="zh-CN" sz="2400" dirty="0">
                <a:latin typeface="Times New Roman" panose="02020603050405020304" pitchFamily="18" charset="0"/>
                <a:cs typeface="Times New Roman" panose="02020603050405020304" pitchFamily="18" charset="0"/>
              </a:rPr>
              <a:t>);</a:t>
            </a:r>
          </a:p>
          <a:p>
            <a:pPr lvl="1" eaLnBrk="1" hangingPunct="1">
              <a:lnSpc>
                <a:spcPct val="120000"/>
              </a:lnSpc>
              <a:spcBef>
                <a:spcPts val="600"/>
              </a:spcBef>
              <a:defRPr/>
            </a:pPr>
            <a:r>
              <a:rPr lang="zh-CN" altLang="en-US" sz="2400" dirty="0">
                <a:solidFill>
                  <a:srgbClr val="7030A0"/>
                </a:solidFill>
              </a:rPr>
              <a:t>一定要保证</a:t>
            </a:r>
            <a:r>
              <a:rPr lang="en-US" altLang="zh-CN" sz="2400" dirty="0">
                <a:solidFill>
                  <a:srgbClr val="C00000"/>
                </a:solidFill>
                <a:latin typeface="Times New Roman" panose="02020603050405020304" pitchFamily="18" charset="0"/>
                <a:cs typeface="Times New Roman" panose="02020603050405020304" pitchFamily="18" charset="0"/>
              </a:rPr>
              <a:t>pb</a:t>
            </a:r>
            <a:r>
              <a:rPr lang="zh-CN" altLang="en-US" sz="2400" dirty="0">
                <a:solidFill>
                  <a:srgbClr val="C00000"/>
                </a:solidFill>
              </a:rPr>
              <a:t>所指向的对象</a:t>
            </a:r>
            <a:r>
              <a:rPr lang="zh-CN" altLang="en-US" sz="2400" u="sng" dirty="0">
                <a:solidFill>
                  <a:srgbClr val="7030A0"/>
                </a:solidFill>
              </a:rPr>
              <a:t>具有</a:t>
            </a:r>
            <a:r>
              <a:rPr lang="en-US" altLang="zh-CN" sz="2400" u="sng" dirty="0">
                <a:solidFill>
                  <a:srgbClr val="7030A0"/>
                </a:solidFill>
                <a:latin typeface="Times New Roman" panose="02020603050405020304" pitchFamily="18" charset="0"/>
                <a:cs typeface="Times New Roman" panose="02020603050405020304" pitchFamily="18" charset="0"/>
              </a:rPr>
              <a:t>Derived</a:t>
            </a:r>
            <a:r>
              <a:rPr lang="zh-CN" altLang="en-US" sz="2400" u="sng" dirty="0">
                <a:solidFill>
                  <a:srgbClr val="7030A0"/>
                </a:solidFill>
              </a:rPr>
              <a:t>类型，或者是</a:t>
            </a:r>
            <a:r>
              <a:rPr lang="en-US" altLang="zh-CN" sz="2400" u="sng" dirty="0">
                <a:solidFill>
                  <a:srgbClr val="7030A0"/>
                </a:solidFill>
                <a:latin typeface="Times New Roman" panose="02020603050405020304" pitchFamily="18" charset="0"/>
                <a:cs typeface="Times New Roman" panose="02020603050405020304" pitchFamily="18" charset="0"/>
              </a:rPr>
              <a:t>Derived</a:t>
            </a:r>
            <a:r>
              <a:rPr lang="zh-CN" altLang="en-US" sz="2400" u="sng" dirty="0">
                <a:solidFill>
                  <a:srgbClr val="7030A0"/>
                </a:solidFill>
              </a:rPr>
              <a:t>类型的派生类</a:t>
            </a:r>
            <a:r>
              <a:rPr lang="zh-CN" altLang="en-US" sz="2400" dirty="0">
                <a:solidFill>
                  <a:srgbClr val="7030A0"/>
                </a:solidFill>
              </a:rPr>
              <a:t>。</a:t>
            </a:r>
          </a:p>
        </p:txBody>
      </p:sp>
      <p:sp>
        <p:nvSpPr>
          <p:cNvPr id="157700" name="灯片编号占位符 3">
            <a:extLst>
              <a:ext uri="{FF2B5EF4-FFF2-40B4-BE49-F238E27FC236}">
                <a16:creationId xmlns:a16="http://schemas.microsoft.com/office/drawing/2014/main" id="{9AF4A81E-00C7-3E17-5E0F-1BA5C14959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C17A5A8-312C-4F57-987F-2D955E033AA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91C19266-4D5D-EFE8-3585-7F9753CF62A3}"/>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7.8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7.8.3 </a:t>
            </a:r>
            <a:r>
              <a:rPr kumimoji="0" lang="zh-CN" altLang="en-US" sz="2800" dirty="0">
                <a:solidFill>
                  <a:schemeClr val="bg1"/>
                </a:solidFill>
                <a:latin typeface="+mj-lt"/>
                <a:ea typeface="+mj-ea"/>
                <a:cs typeface="+mj-cs"/>
              </a:rPr>
              <a:t>基类向派生的转换</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a:extLst>
              <a:ext uri="{FF2B5EF4-FFF2-40B4-BE49-F238E27FC236}">
                <a16:creationId xmlns:a16="http://schemas.microsoft.com/office/drawing/2014/main" id="{B06C731F-590A-B7F4-8E76-E01E6AA56BA8}"/>
              </a:ext>
            </a:extLst>
          </p:cNvPr>
          <p:cNvSpPr>
            <a:spLocks noGrp="1"/>
          </p:cNvSpPr>
          <p:nvPr>
            <p:ph type="title"/>
          </p:nvPr>
        </p:nvSpPr>
        <p:spPr>
          <a:xfrm>
            <a:off x="339725" y="428625"/>
            <a:ext cx="8229600" cy="1066800"/>
          </a:xfrm>
        </p:spPr>
        <p:txBody>
          <a:bodyPr/>
          <a:lstStyle/>
          <a:p>
            <a:pPr eaLnBrk="1" hangingPunct="1"/>
            <a:r>
              <a:rPr lang="zh-CN" altLang="en-US"/>
              <a:t>类型转换时的注意事项</a:t>
            </a:r>
            <a:r>
              <a:rPr lang="en-US" altLang="zh-CN"/>
              <a:t>(2)</a:t>
            </a:r>
            <a:endParaRPr lang="zh-CN" altLang="en-US"/>
          </a:p>
        </p:txBody>
      </p:sp>
      <p:sp>
        <p:nvSpPr>
          <p:cNvPr id="158723" name="内容占位符 2">
            <a:extLst>
              <a:ext uri="{FF2B5EF4-FFF2-40B4-BE49-F238E27FC236}">
                <a16:creationId xmlns:a16="http://schemas.microsoft.com/office/drawing/2014/main" id="{BD3DE516-EC83-9C95-3808-2FBB98F3AA46}"/>
              </a:ext>
            </a:extLst>
          </p:cNvPr>
          <p:cNvSpPr>
            <a:spLocks noGrp="1"/>
          </p:cNvSpPr>
          <p:nvPr>
            <p:ph idx="1"/>
          </p:nvPr>
        </p:nvSpPr>
        <p:spPr>
          <a:xfrm>
            <a:off x="155575" y="1265238"/>
            <a:ext cx="8867775" cy="5476875"/>
          </a:xfrm>
        </p:spPr>
        <p:txBody>
          <a:bodyPr/>
          <a:lstStyle/>
          <a:p>
            <a:pPr eaLnBrk="1" hangingPunct="1"/>
            <a:r>
              <a:rPr lang="zh-CN" altLang="en-US" sz="2400"/>
              <a:t>如果</a:t>
            </a:r>
            <a:r>
              <a:rPr lang="en-US" altLang="zh-CN" sz="2400">
                <a:solidFill>
                  <a:srgbClr val="C00000"/>
                </a:solidFill>
              </a:rPr>
              <a:t>A</a:t>
            </a:r>
            <a:r>
              <a:rPr lang="zh-CN" altLang="en-US" sz="2400">
                <a:solidFill>
                  <a:srgbClr val="C00000"/>
                </a:solidFill>
              </a:rPr>
              <a:t>类型</a:t>
            </a:r>
            <a:r>
              <a:rPr lang="zh-CN" altLang="en-US" sz="2400"/>
              <a:t>是</a:t>
            </a:r>
            <a:r>
              <a:rPr lang="en-US" altLang="zh-CN" sz="2400">
                <a:solidFill>
                  <a:srgbClr val="7030A0"/>
                </a:solidFill>
              </a:rPr>
              <a:t>B</a:t>
            </a:r>
            <a:r>
              <a:rPr lang="zh-CN" altLang="en-US" sz="2400">
                <a:solidFill>
                  <a:srgbClr val="7030A0"/>
                </a:solidFill>
              </a:rPr>
              <a:t>类型</a:t>
            </a:r>
            <a:r>
              <a:rPr lang="zh-CN" altLang="en-US" sz="2400"/>
              <a:t>的</a:t>
            </a:r>
            <a:r>
              <a:rPr lang="zh-CN" altLang="en-US" sz="2400">
                <a:solidFill>
                  <a:srgbClr val="FF0000"/>
                </a:solidFill>
              </a:rPr>
              <a:t>虚拟基类</a:t>
            </a:r>
            <a:r>
              <a:rPr lang="zh-CN" altLang="en-US" sz="2400"/>
              <a:t>，</a:t>
            </a:r>
            <a:r>
              <a:rPr lang="en-US" altLang="zh-CN" sz="2400">
                <a:solidFill>
                  <a:srgbClr val="C00000"/>
                </a:solidFill>
              </a:rPr>
              <a:t>A</a:t>
            </a:r>
            <a:r>
              <a:rPr lang="zh-CN" altLang="en-US" sz="2400">
                <a:solidFill>
                  <a:srgbClr val="C00000"/>
                </a:solidFill>
              </a:rPr>
              <a:t>类型指针</a:t>
            </a:r>
            <a:r>
              <a:rPr lang="zh-CN" altLang="en-US" sz="2400" u="sng">
                <a:solidFill>
                  <a:srgbClr val="FF0000"/>
                </a:solidFill>
              </a:rPr>
              <a:t>无法通过</a:t>
            </a:r>
            <a:r>
              <a:rPr lang="en-US" altLang="zh-CN" sz="2400">
                <a:solidFill>
                  <a:srgbClr val="FF0000"/>
                </a:solidFill>
                <a:latin typeface="Times New Roman" panose="02020603050405020304" pitchFamily="18" charset="0"/>
                <a:cs typeface="Times New Roman" panose="02020603050405020304" pitchFamily="18" charset="0"/>
              </a:rPr>
              <a:t>static_cast</a:t>
            </a:r>
            <a:r>
              <a:rPr lang="zh-CN" altLang="en-US" sz="2400">
                <a:latin typeface="Times New Roman" panose="02020603050405020304" pitchFamily="18" charset="0"/>
                <a:cs typeface="Times New Roman" panose="02020603050405020304" pitchFamily="18" charset="0"/>
              </a:rPr>
              <a:t>显式</a:t>
            </a:r>
            <a:r>
              <a:rPr lang="zh-CN" altLang="en-US" sz="2400"/>
              <a:t>转换为</a:t>
            </a:r>
            <a:r>
              <a:rPr lang="en-US" altLang="zh-CN" sz="2400">
                <a:solidFill>
                  <a:srgbClr val="7030A0"/>
                </a:solidFill>
              </a:rPr>
              <a:t>B</a:t>
            </a:r>
            <a:r>
              <a:rPr lang="zh-CN" altLang="en-US" sz="2400">
                <a:solidFill>
                  <a:srgbClr val="7030A0"/>
                </a:solidFill>
              </a:rPr>
              <a:t>类型的指针</a:t>
            </a:r>
          </a:p>
          <a:p>
            <a:pPr lvl="1" eaLnBrk="1" hangingPunct="1"/>
            <a:r>
              <a:rPr lang="zh-CN" altLang="en-US" sz="2400"/>
              <a:t>可以结合虚继承情况下的对象内存布局，</a:t>
            </a:r>
            <a:r>
              <a:rPr lang="zh-CN" altLang="en-US" sz="2400" b="1">
                <a:solidFill>
                  <a:srgbClr val="0070C0"/>
                </a:solidFill>
              </a:rPr>
              <a:t>思考为什么不允许这种转换？</a:t>
            </a:r>
          </a:p>
          <a:p>
            <a:pPr eaLnBrk="1" hangingPunct="1">
              <a:spcBef>
                <a:spcPts val="600"/>
              </a:spcBef>
            </a:pPr>
            <a:r>
              <a:rPr lang="en-US" altLang="zh-CN" sz="2400" b="1">
                <a:solidFill>
                  <a:srgbClr val="FF0000"/>
                </a:solidFill>
                <a:latin typeface="Times New Roman" panose="02020603050405020304" pitchFamily="18" charset="0"/>
                <a:cs typeface="Times New Roman" panose="02020603050405020304" pitchFamily="18" charset="0"/>
              </a:rPr>
              <a:t>void</a:t>
            </a:r>
            <a:r>
              <a:rPr lang="zh-CN" altLang="en-US" sz="2400" b="1">
                <a:solidFill>
                  <a:srgbClr val="FF0000"/>
                </a:solidFill>
              </a:rPr>
              <a:t>指针</a:t>
            </a:r>
            <a:r>
              <a:rPr lang="zh-CN" altLang="en-US" sz="2400" b="1">
                <a:solidFill>
                  <a:srgbClr val="C00000"/>
                </a:solidFill>
              </a:rPr>
              <a:t>参加的转换，可能导致不可预期的后果</a:t>
            </a:r>
            <a:r>
              <a:rPr lang="zh-CN" altLang="en-US" sz="2400"/>
              <a:t>：</a:t>
            </a:r>
          </a:p>
          <a:p>
            <a:pPr lvl="1" eaLnBrk="1" hangingPunct="1"/>
            <a:r>
              <a:rPr lang="zh-CN" altLang="en-US" sz="2400"/>
              <a:t>例：</a:t>
            </a:r>
            <a:r>
              <a:rPr lang="zh-CN" altLang="en-US" sz="2400">
                <a:latin typeface="Times New Roman" panose="02020603050405020304" pitchFamily="18" charset="0"/>
                <a:cs typeface="Times New Roman" panose="02020603050405020304" pitchFamily="18" charset="0"/>
              </a:rPr>
              <a:t>（前虚继承例中，</a:t>
            </a:r>
            <a:r>
              <a:rPr lang="en-US" altLang="zh-CN" sz="2400">
                <a:solidFill>
                  <a:srgbClr val="FF33CC"/>
                </a:solidFill>
                <a:latin typeface="Times New Roman" panose="02020603050405020304" pitchFamily="18" charset="0"/>
                <a:cs typeface="Times New Roman" panose="02020603050405020304" pitchFamily="18" charset="0"/>
              </a:rPr>
              <a:t>Base2</a:t>
            </a:r>
            <a:r>
              <a:rPr lang="zh-CN" altLang="en-US" sz="2400">
                <a:latin typeface="Times New Roman" panose="02020603050405020304" pitchFamily="18" charset="0"/>
                <a:cs typeface="Times New Roman" panose="02020603050405020304" pitchFamily="18" charset="0"/>
              </a:rPr>
              <a:t>是</a:t>
            </a:r>
            <a:r>
              <a:rPr lang="en-US" altLang="zh-CN" sz="2400">
                <a:latin typeface="Times New Roman" panose="02020603050405020304" pitchFamily="18" charset="0"/>
                <a:cs typeface="Times New Roman" panose="02020603050405020304" pitchFamily="18" charset="0"/>
              </a:rPr>
              <a:t>Derived</a:t>
            </a:r>
            <a:r>
              <a:rPr lang="zh-CN" altLang="en-US" sz="2400">
                <a:latin typeface="Times New Roman" panose="02020603050405020304" pitchFamily="18" charset="0"/>
                <a:cs typeface="Times New Roman" panose="02020603050405020304" pitchFamily="18" charset="0"/>
              </a:rPr>
              <a:t>的第二个公共基类）</a:t>
            </a:r>
          </a:p>
          <a:p>
            <a:pPr marL="703263" lvl="2" indent="0" eaLnBrk="1" hangingPunct="1">
              <a:buFont typeface="Wingdings 2" panose="05020102010507070707" pitchFamily="18" charset="2"/>
              <a:buNone/>
            </a:pPr>
            <a:r>
              <a:rPr lang="en-US" altLang="zh-CN">
                <a:solidFill>
                  <a:srgbClr val="0000FF"/>
                </a:solidFill>
                <a:latin typeface="Times New Roman" panose="02020603050405020304" pitchFamily="18" charset="0"/>
                <a:cs typeface="Times New Roman" panose="02020603050405020304" pitchFamily="18" charset="0"/>
              </a:rPr>
              <a:t>Derived *pd = new Derived();</a:t>
            </a:r>
          </a:p>
          <a:p>
            <a:pPr marL="703263" lvl="2" indent="0" eaLnBrk="1" hangingPunct="1">
              <a:buFont typeface="Wingdings 2" panose="05020102010507070707" pitchFamily="18" charset="2"/>
              <a:buNone/>
            </a:pPr>
            <a:r>
              <a:rPr lang="en-US" altLang="zh-CN">
                <a:solidFill>
                  <a:srgbClr val="FF0000"/>
                </a:solidFill>
                <a:latin typeface="Times New Roman" panose="02020603050405020304" pitchFamily="18" charset="0"/>
                <a:cs typeface="Times New Roman" panose="02020603050405020304" pitchFamily="18" charset="0"/>
              </a:rPr>
              <a:t>void *pv </a:t>
            </a:r>
            <a:r>
              <a:rPr lang="en-US" altLang="zh-CN">
                <a:latin typeface="Times New Roman" panose="02020603050405020304" pitchFamily="18" charset="0"/>
                <a:cs typeface="Times New Roman" panose="02020603050405020304" pitchFamily="18" charset="0"/>
              </a:rPr>
              <a:t>= </a:t>
            </a:r>
            <a:r>
              <a:rPr lang="en-US" altLang="zh-CN">
                <a:solidFill>
                  <a:srgbClr val="0000FF"/>
                </a:solidFill>
                <a:latin typeface="Times New Roman" panose="02020603050405020304" pitchFamily="18" charset="0"/>
                <a:cs typeface="Times New Roman" panose="02020603050405020304" pitchFamily="18" charset="0"/>
              </a:rPr>
              <a:t>pd</a:t>
            </a:r>
            <a:r>
              <a:rPr lang="en-US" altLang="zh-CN">
                <a:latin typeface="Times New Roman" panose="02020603050405020304" pitchFamily="18" charset="0"/>
                <a:cs typeface="Times New Roman" panose="02020603050405020304" pitchFamily="18" charset="0"/>
              </a:rPr>
              <a:t>;	//</a:t>
            </a:r>
            <a:r>
              <a:rPr lang="zh-CN" altLang="en-US">
                <a:solidFill>
                  <a:srgbClr val="FF0000"/>
                </a:solidFill>
                <a:latin typeface="Times New Roman" panose="02020603050405020304" pitchFamily="18" charset="0"/>
                <a:cs typeface="Times New Roman" panose="02020603050405020304" pitchFamily="18" charset="0"/>
              </a:rPr>
              <a:t>将</a:t>
            </a:r>
            <a:r>
              <a:rPr lang="en-US" altLang="zh-CN">
                <a:solidFill>
                  <a:srgbClr val="0000FF"/>
                </a:solidFill>
                <a:latin typeface="Times New Roman" panose="02020603050405020304" pitchFamily="18" charset="0"/>
                <a:cs typeface="Times New Roman" panose="02020603050405020304" pitchFamily="18" charset="0"/>
              </a:rPr>
              <a:t>Derived</a:t>
            </a:r>
            <a:r>
              <a:rPr lang="zh-CN" altLang="en-US">
                <a:solidFill>
                  <a:srgbClr val="0000FF"/>
                </a:solidFill>
                <a:latin typeface="Times New Roman" panose="02020603050405020304" pitchFamily="18" charset="0"/>
                <a:cs typeface="Times New Roman" panose="02020603050405020304" pitchFamily="18" charset="0"/>
              </a:rPr>
              <a:t>指针</a:t>
            </a:r>
            <a:r>
              <a:rPr lang="zh-CN" altLang="en-US">
                <a:solidFill>
                  <a:srgbClr val="FF0000"/>
                </a:solidFill>
                <a:latin typeface="Times New Roman" panose="02020603050405020304" pitchFamily="18" charset="0"/>
                <a:cs typeface="Times New Roman" panose="02020603050405020304" pitchFamily="18" charset="0"/>
              </a:rPr>
              <a:t>转换为</a:t>
            </a:r>
            <a:r>
              <a:rPr lang="en-US" altLang="zh-CN">
                <a:solidFill>
                  <a:srgbClr val="FF0000"/>
                </a:solidFill>
                <a:latin typeface="Times New Roman" panose="02020603050405020304" pitchFamily="18" charset="0"/>
                <a:cs typeface="Times New Roman" panose="02020603050405020304" pitchFamily="18" charset="0"/>
              </a:rPr>
              <a:t>void</a:t>
            </a:r>
            <a:r>
              <a:rPr lang="zh-CN" altLang="en-US">
                <a:solidFill>
                  <a:srgbClr val="FF0000"/>
                </a:solidFill>
                <a:latin typeface="Times New Roman" panose="02020603050405020304" pitchFamily="18" charset="0"/>
                <a:cs typeface="Times New Roman" panose="02020603050405020304" pitchFamily="18" charset="0"/>
              </a:rPr>
              <a:t>指针</a:t>
            </a:r>
          </a:p>
          <a:p>
            <a:pPr marL="703263" lvl="2" indent="0" eaLnBrk="1" hangingPunct="1">
              <a:buFont typeface="Wingdings 2" panose="05020102010507070707" pitchFamily="18" charset="2"/>
              <a:buNone/>
            </a:pPr>
            <a:r>
              <a:rPr lang="en-US" altLang="zh-CN">
                <a:solidFill>
                  <a:srgbClr val="FF33CC"/>
                </a:solidFill>
                <a:latin typeface="Times New Roman" panose="02020603050405020304" pitchFamily="18" charset="0"/>
                <a:cs typeface="Times New Roman" panose="02020603050405020304" pitchFamily="18" charset="0"/>
              </a:rPr>
              <a:t>Base2 *pb2 </a:t>
            </a:r>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static_cast</a:t>
            </a:r>
            <a:r>
              <a:rPr lang="en-US" altLang="zh-CN">
                <a:latin typeface="Times New Roman" panose="02020603050405020304" pitchFamily="18" charset="0"/>
                <a:cs typeface="Times New Roman" panose="02020603050405020304" pitchFamily="18" charset="0"/>
              </a:rPr>
              <a:t>&lt;</a:t>
            </a:r>
            <a:r>
              <a:rPr lang="en-US" altLang="zh-CN">
                <a:solidFill>
                  <a:srgbClr val="FF33CC"/>
                </a:solidFill>
                <a:latin typeface="Times New Roman" panose="02020603050405020304" pitchFamily="18" charset="0"/>
                <a:cs typeface="Times New Roman" panose="02020603050405020304" pitchFamily="18" charset="0"/>
              </a:rPr>
              <a:t>Base2 *</a:t>
            </a:r>
            <a:r>
              <a:rPr lang="en-US" altLang="zh-CN">
                <a:latin typeface="Times New Roman" panose="02020603050405020304" pitchFamily="18" charset="0"/>
                <a:cs typeface="Times New Roman" panose="02020603050405020304" pitchFamily="18" charset="0"/>
              </a:rPr>
              <a:t>&gt;(</a:t>
            </a:r>
            <a:r>
              <a:rPr lang="en-US" altLang="zh-CN">
                <a:solidFill>
                  <a:srgbClr val="FF0000"/>
                </a:solidFill>
                <a:latin typeface="Times New Roman" panose="02020603050405020304" pitchFamily="18" charset="0"/>
                <a:cs typeface="Times New Roman" panose="02020603050405020304" pitchFamily="18" charset="0"/>
              </a:rPr>
              <a:t>pv</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借助空指针为中介虽能转换成功，但</a:t>
            </a:r>
            <a:r>
              <a:rPr lang="zh-CN" altLang="en-US" u="sng"/>
              <a:t>转换后</a:t>
            </a:r>
            <a:r>
              <a:rPr lang="en-US" altLang="zh-CN" u="sng">
                <a:solidFill>
                  <a:srgbClr val="FF33CC"/>
                </a:solidFill>
                <a:latin typeface="Times New Roman" panose="02020603050405020304" pitchFamily="18" charset="0"/>
                <a:cs typeface="Times New Roman" panose="02020603050405020304" pitchFamily="18" charset="0"/>
              </a:rPr>
              <a:t>pb2</a:t>
            </a:r>
            <a:r>
              <a:rPr lang="zh-CN" altLang="en-US" u="sng"/>
              <a:t>与</a:t>
            </a:r>
            <a:r>
              <a:rPr lang="en-US" altLang="zh-CN" u="sng">
                <a:solidFill>
                  <a:srgbClr val="0000FF"/>
                </a:solidFill>
                <a:latin typeface="Times New Roman" panose="02020603050405020304" pitchFamily="18" charset="0"/>
                <a:cs typeface="Times New Roman" panose="02020603050405020304" pitchFamily="18" charset="0"/>
              </a:rPr>
              <a:t>pd</a:t>
            </a:r>
            <a:r>
              <a:rPr lang="zh-CN" altLang="en-US" u="sng"/>
              <a:t>有相同的地址</a:t>
            </a:r>
            <a:r>
              <a:rPr lang="zh-CN" altLang="en-US"/>
              <a:t>，</a:t>
            </a:r>
            <a:r>
              <a:rPr lang="zh-CN" altLang="en-US" u="sng"/>
              <a:t>而正常的转换下应有一个偏移量</a:t>
            </a:r>
            <a:r>
              <a:rPr lang="en-US" altLang="zh-CN" u="sng"/>
              <a:t>(Base1</a:t>
            </a:r>
            <a:r>
              <a:rPr lang="zh-CN" altLang="en-US" u="sng"/>
              <a:t>），此时的</a:t>
            </a:r>
            <a:r>
              <a:rPr lang="en-US" altLang="zh-CN" u="sng">
                <a:solidFill>
                  <a:srgbClr val="FF33CC"/>
                </a:solidFill>
                <a:latin typeface="Times New Roman" panose="02020603050405020304" pitchFamily="18" charset="0"/>
                <a:cs typeface="Times New Roman" panose="02020603050405020304" pitchFamily="18" charset="0"/>
              </a:rPr>
              <a:t>pb2</a:t>
            </a:r>
            <a:r>
              <a:rPr lang="zh-CN" altLang="en-US" u="sng"/>
              <a:t>应用会出问题。</a:t>
            </a:r>
          </a:p>
          <a:p>
            <a:pPr lvl="1" eaLnBrk="1" hangingPunct="1"/>
            <a:r>
              <a:rPr lang="zh-CN" altLang="en-US" sz="2400">
                <a:solidFill>
                  <a:srgbClr val="C00000"/>
                </a:solidFill>
              </a:rPr>
              <a:t>结论：</a:t>
            </a:r>
            <a:r>
              <a:rPr lang="zh-CN" altLang="en-US" sz="2400" b="1">
                <a:solidFill>
                  <a:srgbClr val="FF0000"/>
                </a:solidFill>
              </a:rPr>
              <a:t>有</a:t>
            </a:r>
            <a:r>
              <a:rPr lang="en-US" altLang="zh-CN" sz="2400" b="1">
                <a:solidFill>
                  <a:srgbClr val="FF0000"/>
                </a:solidFill>
                <a:latin typeface="Times New Roman" panose="02020603050405020304" pitchFamily="18" charset="0"/>
                <a:cs typeface="Times New Roman" panose="02020603050405020304" pitchFamily="18" charset="0"/>
              </a:rPr>
              <a:t>void</a:t>
            </a:r>
            <a:r>
              <a:rPr lang="zh-CN" altLang="en-US" sz="2400" b="1">
                <a:solidFill>
                  <a:srgbClr val="FF0000"/>
                </a:solidFill>
              </a:rPr>
              <a:t>指针参与的转换，兼容性规则不适用</a:t>
            </a:r>
          </a:p>
          <a:p>
            <a:pPr eaLnBrk="1" hangingPunct="1"/>
            <a:r>
              <a:rPr lang="zh-CN" altLang="en-US" sz="2200">
                <a:solidFill>
                  <a:srgbClr val="0000FF"/>
                </a:solidFill>
              </a:rPr>
              <a:t>更安全更灵活</a:t>
            </a:r>
            <a:r>
              <a:rPr lang="zh-CN" altLang="en-US" sz="2200"/>
              <a:t>的基类向派生类转换方式</a:t>
            </a:r>
            <a:r>
              <a:rPr lang="en-US" altLang="zh-CN" sz="2200"/>
              <a:t>——</a:t>
            </a:r>
            <a:r>
              <a:rPr lang="en-US" altLang="zh-CN" sz="2200">
                <a:solidFill>
                  <a:srgbClr val="FF0000"/>
                </a:solidFill>
                <a:latin typeface="Times New Roman" panose="02020603050405020304" pitchFamily="18" charset="0"/>
                <a:cs typeface="Times New Roman" panose="02020603050405020304" pitchFamily="18" charset="0"/>
              </a:rPr>
              <a:t>dynamic_cast</a:t>
            </a:r>
            <a:r>
              <a:rPr lang="zh-CN" altLang="en-US" sz="2200"/>
              <a:t>，将在下一讲介绍</a:t>
            </a:r>
          </a:p>
        </p:txBody>
      </p:sp>
      <p:sp>
        <p:nvSpPr>
          <p:cNvPr id="158724" name="灯片编号占位符 3">
            <a:extLst>
              <a:ext uri="{FF2B5EF4-FFF2-40B4-BE49-F238E27FC236}">
                <a16:creationId xmlns:a16="http://schemas.microsoft.com/office/drawing/2014/main" id="{9BC171E1-0669-8852-91A1-74A57EBDF85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032E64C-92ED-4178-8A42-C93C7391C70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0B786449-4229-F915-174D-3D2854927AF1}"/>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7.8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7.8.3 </a:t>
            </a:r>
            <a:r>
              <a:rPr kumimoji="0" lang="zh-CN" altLang="en-US" sz="2800" dirty="0">
                <a:solidFill>
                  <a:schemeClr val="bg1"/>
                </a:solidFill>
                <a:latin typeface="+mj-lt"/>
                <a:ea typeface="+mj-ea"/>
                <a:cs typeface="+mj-cs"/>
              </a:rPr>
              <a:t>基类向派生的转换</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a:extLst>
              <a:ext uri="{FF2B5EF4-FFF2-40B4-BE49-F238E27FC236}">
                <a16:creationId xmlns:a16="http://schemas.microsoft.com/office/drawing/2014/main" id="{D86DCB03-BD62-C012-0CBB-DD84F255569F}"/>
              </a:ext>
            </a:extLst>
          </p:cNvPr>
          <p:cNvSpPr>
            <a:spLocks noGrp="1"/>
          </p:cNvSpPr>
          <p:nvPr>
            <p:ph type="title"/>
          </p:nvPr>
        </p:nvSpPr>
        <p:spPr/>
        <p:txBody>
          <a:bodyPr/>
          <a:lstStyle/>
          <a:p>
            <a:pPr eaLnBrk="1" hangingPunct="1"/>
            <a:r>
              <a:rPr lang="en-US" altLang="zh-CN"/>
              <a:t>7.9 </a:t>
            </a:r>
            <a:r>
              <a:rPr lang="zh-CN" altLang="en-US"/>
              <a:t>小结</a:t>
            </a:r>
          </a:p>
        </p:txBody>
      </p:sp>
      <p:sp>
        <p:nvSpPr>
          <p:cNvPr id="160771" name="内容占位符 2">
            <a:extLst>
              <a:ext uri="{FF2B5EF4-FFF2-40B4-BE49-F238E27FC236}">
                <a16:creationId xmlns:a16="http://schemas.microsoft.com/office/drawing/2014/main" id="{FB64CFDE-C5C7-F138-274E-8E223768AEFD}"/>
              </a:ext>
            </a:extLst>
          </p:cNvPr>
          <p:cNvSpPr>
            <a:spLocks noGrp="1"/>
          </p:cNvSpPr>
          <p:nvPr>
            <p:ph idx="1"/>
          </p:nvPr>
        </p:nvSpPr>
        <p:spPr/>
        <p:txBody>
          <a:bodyPr/>
          <a:lstStyle/>
          <a:p>
            <a:pPr eaLnBrk="1" hangingPunct="1">
              <a:lnSpc>
                <a:spcPct val="150000"/>
              </a:lnSpc>
            </a:pPr>
            <a:r>
              <a:rPr lang="zh-CN" altLang="en-US" dirty="0"/>
              <a:t>主要内容</a:t>
            </a:r>
          </a:p>
          <a:p>
            <a:pPr lvl="1" eaLnBrk="1" hangingPunct="1">
              <a:lnSpc>
                <a:spcPct val="150000"/>
              </a:lnSpc>
            </a:pPr>
            <a:r>
              <a:rPr lang="zh-CN" altLang="en-US" sz="2400" dirty="0"/>
              <a:t>类的继承、类成员的访问控制、单继承与多继承、派生类的构造和析构函数、类成员的标识与访问</a:t>
            </a:r>
          </a:p>
          <a:p>
            <a:pPr eaLnBrk="1" hangingPunct="1">
              <a:lnSpc>
                <a:spcPct val="150000"/>
              </a:lnSpc>
            </a:pPr>
            <a:r>
              <a:rPr lang="zh-CN" altLang="en-US" dirty="0"/>
              <a:t>达到的目标</a:t>
            </a:r>
          </a:p>
          <a:p>
            <a:pPr lvl="1" eaLnBrk="1" hangingPunct="1">
              <a:lnSpc>
                <a:spcPct val="150000"/>
              </a:lnSpc>
            </a:pPr>
            <a:r>
              <a:rPr lang="zh-CN" altLang="en-US" sz="2400" dirty="0"/>
              <a:t>理解类的继承关系，学会使用继承关系实现代码的重用。</a:t>
            </a:r>
            <a:endParaRPr lang="en-US" altLang="zh-CN" sz="2400" dirty="0"/>
          </a:p>
          <a:p>
            <a:pPr eaLnBrk="1" hangingPunct="1">
              <a:lnSpc>
                <a:spcPct val="150000"/>
              </a:lnSpc>
            </a:pPr>
            <a:r>
              <a:rPr lang="zh-CN" altLang="en-US" sz="2600" dirty="0"/>
              <a:t>作业 </a:t>
            </a:r>
            <a:r>
              <a:rPr lang="en-US" altLang="zh-CN" sz="2600" dirty="0"/>
              <a:t>7.1-7.5,7.8-7.11</a:t>
            </a:r>
            <a:endParaRPr lang="zh-CN" altLang="en-US" sz="2600" dirty="0"/>
          </a:p>
        </p:txBody>
      </p:sp>
      <p:sp>
        <p:nvSpPr>
          <p:cNvPr id="160772" name="灯片编号占位符 3">
            <a:extLst>
              <a:ext uri="{FF2B5EF4-FFF2-40B4-BE49-F238E27FC236}">
                <a16:creationId xmlns:a16="http://schemas.microsoft.com/office/drawing/2014/main" id="{F9A3AFBD-9A83-2A42-7124-5C41A77C27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3CE827B-3243-4276-AFFA-1227E5901F6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FF674185-25DB-461C-8CDF-2E71BA490A20}"/>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7.9 </a:t>
            </a:r>
            <a:r>
              <a:rPr kumimoji="0" lang="zh-CN" altLang="en-US" sz="2800" dirty="0">
                <a:solidFill>
                  <a:schemeClr val="bg1"/>
                </a:solidFill>
                <a:latin typeface="+mj-lt"/>
                <a:ea typeface="+mj-ea"/>
                <a:cs typeface="+mj-cs"/>
              </a:rPr>
              <a:t>小结</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A4F25D06-08A7-E204-0311-175F56F469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2C0EF40-A623-41EE-93AE-3627F69443F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28675" name="标题 1">
            <a:extLst>
              <a:ext uri="{FF2B5EF4-FFF2-40B4-BE49-F238E27FC236}">
                <a16:creationId xmlns:a16="http://schemas.microsoft.com/office/drawing/2014/main" id="{2F2790A3-5D06-7BC5-1F2A-4EB7F5A27C1E}"/>
              </a:ext>
            </a:extLst>
          </p:cNvPr>
          <p:cNvSpPr>
            <a:spLocks noGrp="1"/>
          </p:cNvSpPr>
          <p:nvPr>
            <p:ph type="title"/>
          </p:nvPr>
        </p:nvSpPr>
        <p:spPr>
          <a:xfrm>
            <a:off x="428625" y="357188"/>
            <a:ext cx="8229600" cy="1000125"/>
          </a:xfrm>
        </p:spPr>
        <p:txBody>
          <a:bodyPr/>
          <a:lstStyle/>
          <a:p>
            <a:pPr eaLnBrk="1" hangingPunct="1"/>
            <a:r>
              <a:rPr lang="zh-CN" altLang="en-US"/>
              <a:t>例</a:t>
            </a:r>
            <a:r>
              <a:rPr lang="en-US" altLang="zh-CN"/>
              <a:t>7-1 (</a:t>
            </a:r>
            <a:r>
              <a:rPr lang="zh-CN" altLang="en-US"/>
              <a:t>续</a:t>
            </a:r>
            <a:r>
              <a:rPr lang="en-US" altLang="zh-CN"/>
              <a:t>)</a:t>
            </a:r>
            <a:endParaRPr kumimoji="1" lang="zh-CN" altLang="en-US"/>
          </a:p>
        </p:txBody>
      </p:sp>
      <p:sp>
        <p:nvSpPr>
          <p:cNvPr id="28676" name="内容占位符 2">
            <a:extLst>
              <a:ext uri="{FF2B5EF4-FFF2-40B4-BE49-F238E27FC236}">
                <a16:creationId xmlns:a16="http://schemas.microsoft.com/office/drawing/2014/main" id="{D4077715-1068-1160-5696-9488EC7AA92D}"/>
              </a:ext>
            </a:extLst>
          </p:cNvPr>
          <p:cNvSpPr>
            <a:spLocks noGrp="1"/>
          </p:cNvSpPr>
          <p:nvPr>
            <p:ph idx="1"/>
          </p:nvPr>
        </p:nvSpPr>
        <p:spPr>
          <a:xfrm>
            <a:off x="457200" y="1143000"/>
            <a:ext cx="8229600" cy="5500688"/>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r>
              <a:rPr lang="en-US" altLang="zh-CN" sz="2000" dirty="0" err="1">
                <a:latin typeface="Consolas" panose="020B0609020204030204" pitchFamily="49" charset="0"/>
              </a:rPr>
              <a:t>Rectangle.h</a:t>
            </a: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#ifndef _RECTANGLE_H</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#define _RECTANGLE_H</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#include "</a:t>
            </a:r>
            <a:r>
              <a:rPr lang="en-US" altLang="zh-CN" sz="2000" dirty="0" err="1">
                <a:latin typeface="Consolas" panose="020B0609020204030204" pitchFamily="49" charset="0"/>
              </a:rPr>
              <a:t>Point.h</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Rectangle: public Point {	//</a:t>
            </a:r>
            <a:r>
              <a:rPr lang="zh-CN" altLang="en-US" sz="2000" dirty="0">
                <a:latin typeface="Consolas" panose="020B0609020204030204" pitchFamily="49" charset="0"/>
              </a:rPr>
              <a:t>派生类定义部分，公有继承</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	//</a:t>
            </a:r>
            <a:r>
              <a:rPr lang="zh-CN" altLang="en-US" sz="2000" dirty="0">
                <a:latin typeface="Consolas" panose="020B0609020204030204" pitchFamily="49" charset="0"/>
              </a:rPr>
              <a:t>新增公有函数成员</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void </a:t>
            </a:r>
            <a:r>
              <a:rPr lang="en-US" altLang="zh-CN" sz="2000" dirty="0" err="1">
                <a:latin typeface="Consolas" panose="020B0609020204030204" pitchFamily="49" charset="0"/>
              </a:rPr>
              <a:t>initRectangle</a:t>
            </a:r>
            <a:r>
              <a:rPr lang="en-US" altLang="zh-CN" sz="2000" dirty="0">
                <a:latin typeface="Consolas" panose="020B0609020204030204" pitchFamily="49" charset="0"/>
              </a:rPr>
              <a:t>(float x, float y, float w, float h)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initPoint</a:t>
            </a:r>
            <a:r>
              <a:rPr lang="en-US" altLang="zh-CN" sz="2000" dirty="0">
                <a:latin typeface="Consolas" panose="020B0609020204030204" pitchFamily="49" charset="0"/>
              </a:rPr>
              <a:t>(x, y); //</a:t>
            </a:r>
            <a:r>
              <a:rPr lang="zh-CN" altLang="en-US" sz="2000" dirty="0">
                <a:latin typeface="Consolas" panose="020B0609020204030204" pitchFamily="49" charset="0"/>
              </a:rPr>
              <a:t>调用基类公有成员函数</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this-&gt;w = w;</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this-&gt;h = h;</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float </a:t>
            </a:r>
            <a:r>
              <a:rPr lang="en-US" altLang="zh-CN" sz="2000" dirty="0" err="1">
                <a:latin typeface="Consolas" panose="020B0609020204030204" pitchFamily="49" charset="0"/>
              </a:rPr>
              <a:t>getH</a:t>
            </a:r>
            <a:r>
              <a:rPr lang="en-US" altLang="zh-CN" sz="2000" dirty="0">
                <a:latin typeface="Consolas" panose="020B0609020204030204" pitchFamily="49" charset="0"/>
              </a:rPr>
              <a:t>() const { return h;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float </a:t>
            </a:r>
            <a:r>
              <a:rPr lang="en-US" altLang="zh-CN" sz="2000" dirty="0" err="1">
                <a:latin typeface="Consolas" panose="020B0609020204030204" pitchFamily="49" charset="0"/>
              </a:rPr>
              <a:t>getW</a:t>
            </a:r>
            <a:r>
              <a:rPr lang="en-US" altLang="zh-CN" sz="2000" dirty="0">
                <a:latin typeface="Consolas" panose="020B0609020204030204" pitchFamily="49" charset="0"/>
              </a:rPr>
              <a:t>() const { return w;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private:	//</a:t>
            </a:r>
            <a:r>
              <a:rPr lang="zh-CN" altLang="en-US" sz="2000" dirty="0">
                <a:latin typeface="Consolas" panose="020B0609020204030204" pitchFamily="49" charset="0"/>
              </a:rPr>
              <a:t>新增私有数据成员</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float w, h;</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#endif //_RECTANGLE_H</a:t>
            </a:r>
          </a:p>
        </p:txBody>
      </p:sp>
      <p:sp>
        <p:nvSpPr>
          <p:cNvPr id="7" name="标题 4">
            <a:extLst>
              <a:ext uri="{FF2B5EF4-FFF2-40B4-BE49-F238E27FC236}">
                <a16:creationId xmlns:a16="http://schemas.microsoft.com/office/drawing/2014/main" id="{9B8E3188-C822-2433-1E42-79071E5438E5}"/>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7.2.1 </a:t>
            </a:r>
            <a:r>
              <a:rPr kumimoji="0" lang="zh-CN" altLang="en-US" sz="2800" dirty="0">
                <a:solidFill>
                  <a:schemeClr val="bg1"/>
                </a:solidFill>
                <a:latin typeface="+mj-lt"/>
                <a:ea typeface="+mj-ea"/>
                <a:cs typeface="+mj-cs"/>
              </a:rPr>
              <a:t>公有继承</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59FE31BE-442F-921D-3056-11F2429A89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3B8BD35-5BEE-4984-A515-1E70A6387AC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30723" name="标题 1">
            <a:extLst>
              <a:ext uri="{FF2B5EF4-FFF2-40B4-BE49-F238E27FC236}">
                <a16:creationId xmlns:a16="http://schemas.microsoft.com/office/drawing/2014/main" id="{5E558667-8C62-12F4-D044-538B17D1119F}"/>
              </a:ext>
            </a:extLst>
          </p:cNvPr>
          <p:cNvSpPr>
            <a:spLocks noGrp="1"/>
          </p:cNvSpPr>
          <p:nvPr>
            <p:ph type="title"/>
          </p:nvPr>
        </p:nvSpPr>
        <p:spPr/>
        <p:txBody>
          <a:bodyPr/>
          <a:lstStyle/>
          <a:p>
            <a:pPr eaLnBrk="1" hangingPunct="1"/>
            <a:r>
              <a:rPr lang="zh-CN" altLang="en-US"/>
              <a:t>例</a:t>
            </a:r>
            <a:r>
              <a:rPr lang="en-US" altLang="zh-CN"/>
              <a:t>7-1 (</a:t>
            </a:r>
            <a:r>
              <a:rPr lang="zh-CN" altLang="en-US"/>
              <a:t>续</a:t>
            </a:r>
            <a:r>
              <a:rPr lang="en-US" altLang="zh-CN"/>
              <a:t>)</a:t>
            </a:r>
            <a:endParaRPr kumimoji="1" lang="zh-CN" altLang="en-US"/>
          </a:p>
        </p:txBody>
      </p:sp>
      <p:sp>
        <p:nvSpPr>
          <p:cNvPr id="30724" name="内容占位符 2">
            <a:extLst>
              <a:ext uri="{FF2B5EF4-FFF2-40B4-BE49-F238E27FC236}">
                <a16:creationId xmlns:a16="http://schemas.microsoft.com/office/drawing/2014/main" id="{68E3BA5A-EA45-1D0D-DA6B-4C2A1A614098}"/>
              </a:ext>
            </a:extLst>
          </p:cNvPr>
          <p:cNvSpPr>
            <a:spLocks noGrp="1"/>
          </p:cNvSpPr>
          <p:nvPr>
            <p:ph idx="1"/>
          </p:nvPr>
        </p:nvSpPr>
        <p:spPr>
          <a:xfrm>
            <a:off x="348680" y="1464550"/>
            <a:ext cx="8795320" cy="5276817"/>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#include “</a:t>
            </a:r>
            <a:r>
              <a:rPr lang="en-US" altLang="zh-CN" sz="2000" dirty="0" err="1">
                <a:latin typeface="Consolas" panose="020B0609020204030204" pitchFamily="49" charset="0"/>
              </a:rPr>
              <a:t>Rectangle.h</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#include &lt;</a:t>
            </a:r>
            <a:r>
              <a:rPr lang="en-US" altLang="zh-CN" sz="2000" dirty="0" err="1">
                <a:latin typeface="Consolas" panose="020B0609020204030204" pitchFamily="49" charset="0"/>
              </a:rPr>
              <a:t>cmath</a:t>
            </a:r>
            <a:r>
              <a:rPr lang="en-US" altLang="zh-CN" sz="2000" dirty="0">
                <a:latin typeface="Consolas" panose="020B0609020204030204" pitchFamily="49" charset="0"/>
              </a:rPr>
              <a:t>&gt;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Rectangle </a:t>
            </a:r>
            <a:r>
              <a:rPr lang="en-US" altLang="zh-CN" sz="2000" dirty="0" err="1">
                <a:latin typeface="Consolas" panose="020B0609020204030204" pitchFamily="49" charset="0"/>
              </a:rPr>
              <a:t>rect</a:t>
            </a:r>
            <a:r>
              <a:rPr lang="en-US" altLang="zh-CN" sz="2000" dirty="0">
                <a:latin typeface="Consolas" panose="020B0609020204030204" pitchFamily="49" charset="0"/>
              </a:rPr>
              <a:t>;	//</a:t>
            </a:r>
            <a:r>
              <a:rPr lang="zh-CN" altLang="en-US" sz="2000" dirty="0">
                <a:latin typeface="Consolas" panose="020B0609020204030204" pitchFamily="49" charset="0"/>
              </a:rPr>
              <a:t>定义</a:t>
            </a:r>
            <a:r>
              <a:rPr lang="en-US" altLang="zh-CN" sz="2000" dirty="0">
                <a:latin typeface="Consolas" panose="020B0609020204030204" pitchFamily="49" charset="0"/>
              </a:rPr>
              <a:t>Rectangle</a:t>
            </a:r>
            <a:r>
              <a:rPr lang="zh-CN" altLang="en-US" sz="2000" dirty="0">
                <a:latin typeface="Consolas" panose="020B0609020204030204" pitchFamily="49" charset="0"/>
              </a:rPr>
              <a:t>类的对象</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a:t>
            </a:r>
            <a:r>
              <a:rPr lang="zh-CN" altLang="en-US" sz="2000" dirty="0">
                <a:latin typeface="Consolas" panose="020B0609020204030204" pitchFamily="49" charset="0"/>
              </a:rPr>
              <a:t>设置矩形的数据</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err="1">
                <a:latin typeface="Consolas" panose="020B0609020204030204" pitchFamily="49" charset="0"/>
              </a:rPr>
              <a:t>rect.initRectangle</a:t>
            </a:r>
            <a:r>
              <a:rPr lang="en-US" altLang="zh-CN" sz="2000" dirty="0">
                <a:latin typeface="Consolas" panose="020B0609020204030204" pitchFamily="49" charset="0"/>
              </a:rPr>
              <a:t>(2, 3, 20, 10);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rect.move</a:t>
            </a:r>
            <a:r>
              <a:rPr lang="en-US" altLang="zh-CN" sz="2000" dirty="0">
                <a:latin typeface="Consolas" panose="020B0609020204030204" pitchFamily="49" charset="0"/>
              </a:rPr>
              <a:t>(3,2);	//</a:t>
            </a:r>
            <a:r>
              <a:rPr lang="zh-CN" altLang="en-US" sz="2000" dirty="0">
                <a:latin typeface="Consolas" panose="020B0609020204030204" pitchFamily="49" charset="0"/>
              </a:rPr>
              <a:t>移动矩形位置</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"The data of </a:t>
            </a:r>
            <a:r>
              <a:rPr lang="en-US" altLang="zh-CN" sz="2000" dirty="0" err="1">
                <a:latin typeface="Consolas" panose="020B0609020204030204" pitchFamily="49" charset="0"/>
              </a:rPr>
              <a:t>rect</a:t>
            </a:r>
            <a:r>
              <a:rPr lang="en-US" altLang="zh-CN" sz="2000" dirty="0">
                <a:latin typeface="Consolas" panose="020B0609020204030204" pitchFamily="49" charset="0"/>
              </a:rPr>
              <a:t>(</a:t>
            </a:r>
            <a:r>
              <a:rPr lang="en-US" altLang="zh-CN" sz="2000" dirty="0" err="1">
                <a:latin typeface="Consolas" panose="020B0609020204030204" pitchFamily="49" charset="0"/>
              </a:rPr>
              <a:t>x,y,w,h</a:t>
            </a:r>
            <a:r>
              <a:rPr lang="en-US" altLang="zh-CN" sz="2000" dirty="0">
                <a:latin typeface="Consolas" panose="020B0609020204030204" pitchFamily="49" charset="0"/>
              </a:rPr>
              <a:t>): "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zh-CN" altLang="en-US" sz="2000" dirty="0">
                <a:latin typeface="Consolas" panose="020B0609020204030204" pitchFamily="49" charset="0"/>
              </a:rPr>
              <a:t>输出矩形的特征参数</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err="1">
                <a:latin typeface="Consolas" panose="020B0609020204030204" pitchFamily="49" charset="0"/>
              </a:rPr>
              <a:t>rect.getX</a:t>
            </a:r>
            <a:r>
              <a:rPr lang="en-US" altLang="zh-CN" sz="2000" dirty="0">
                <a:latin typeface="Consolas" panose="020B0609020204030204" pitchFamily="49" charset="0"/>
              </a:rPr>
              <a:t>() &lt;&lt;",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&lt;&lt; </a:t>
            </a:r>
            <a:r>
              <a:rPr lang="en-US" altLang="zh-CN" sz="2000" dirty="0" err="1">
                <a:latin typeface="Consolas" panose="020B0609020204030204" pitchFamily="49" charset="0"/>
              </a:rPr>
              <a:t>rect.getY</a:t>
            </a:r>
            <a:r>
              <a:rPr lang="en-US" altLang="zh-CN" sz="2000" dirty="0">
                <a:latin typeface="Consolas" panose="020B0609020204030204" pitchFamily="49" charset="0"/>
              </a:rPr>
              <a:t>() &lt;&lt; ",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&lt;&lt; </a:t>
            </a:r>
            <a:r>
              <a:rPr lang="en-US" altLang="zh-CN" sz="2000" dirty="0" err="1">
                <a:latin typeface="Consolas" panose="020B0609020204030204" pitchFamily="49" charset="0"/>
              </a:rPr>
              <a:t>rect.getW</a:t>
            </a:r>
            <a:r>
              <a:rPr lang="en-US" altLang="zh-CN" sz="2000" dirty="0">
                <a:latin typeface="Consolas" panose="020B0609020204030204" pitchFamily="49" charset="0"/>
              </a:rPr>
              <a:t>() &lt;&lt; ",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&lt;&lt; </a:t>
            </a:r>
            <a:r>
              <a:rPr lang="en-US" altLang="zh-CN" sz="2000" dirty="0" err="1">
                <a:latin typeface="Consolas" panose="020B0609020204030204" pitchFamily="49" charset="0"/>
              </a:rPr>
              <a:t>rect.getH</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7" name="标题 4">
            <a:extLst>
              <a:ext uri="{FF2B5EF4-FFF2-40B4-BE49-F238E27FC236}">
                <a16:creationId xmlns:a16="http://schemas.microsoft.com/office/drawing/2014/main" id="{BD062F9C-3592-26EE-02BA-61059BFD4CBC}"/>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7.2.1 </a:t>
            </a:r>
            <a:r>
              <a:rPr kumimoji="0" lang="zh-CN" altLang="en-US" sz="2800" dirty="0">
                <a:solidFill>
                  <a:schemeClr val="bg1"/>
                </a:solidFill>
                <a:latin typeface="+mj-lt"/>
                <a:ea typeface="+mj-ea"/>
                <a:cs typeface="+mj-cs"/>
              </a:rPr>
              <a:t>公有继承</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2A884BDE-5130-22BB-872D-B94327078CF9}"/>
              </a:ext>
            </a:extLst>
          </p:cNvPr>
          <p:cNvSpPr>
            <a:spLocks noGrp="1"/>
          </p:cNvSpPr>
          <p:nvPr>
            <p:ph type="title"/>
          </p:nvPr>
        </p:nvSpPr>
        <p:spPr/>
        <p:txBody>
          <a:bodyPr/>
          <a:lstStyle/>
          <a:p>
            <a:pPr eaLnBrk="1" hangingPunct="1"/>
            <a:r>
              <a:rPr lang="en-US" altLang="zh-CN"/>
              <a:t>7.2.2 </a:t>
            </a:r>
            <a:r>
              <a:rPr lang="zh-CN" altLang="en-US"/>
              <a:t>私有继承</a:t>
            </a:r>
            <a:r>
              <a:rPr lang="en-US" altLang="zh-CN"/>
              <a:t>(private)</a:t>
            </a:r>
            <a:endParaRPr lang="zh-CN" altLang="en-US"/>
          </a:p>
        </p:txBody>
      </p:sp>
      <p:sp>
        <p:nvSpPr>
          <p:cNvPr id="32771" name="内容占位符 2">
            <a:extLst>
              <a:ext uri="{FF2B5EF4-FFF2-40B4-BE49-F238E27FC236}">
                <a16:creationId xmlns:a16="http://schemas.microsoft.com/office/drawing/2014/main" id="{C0496579-00CB-02F2-2711-4F4B090774AC}"/>
              </a:ext>
            </a:extLst>
          </p:cNvPr>
          <p:cNvSpPr>
            <a:spLocks noGrp="1"/>
          </p:cNvSpPr>
          <p:nvPr>
            <p:ph idx="1"/>
          </p:nvPr>
        </p:nvSpPr>
        <p:spPr/>
        <p:txBody>
          <a:bodyPr/>
          <a:lstStyle/>
          <a:p>
            <a:pPr eaLnBrk="1" hangingPunct="1">
              <a:spcAft>
                <a:spcPts val="1200"/>
              </a:spcAft>
            </a:pPr>
            <a:r>
              <a:rPr lang="en-US" altLang="zh-CN">
                <a:latin typeface="宋体" panose="02010600030101010101" pitchFamily="2" charset="-122"/>
              </a:rPr>
              <a:t>CPP</a:t>
            </a:r>
            <a:r>
              <a:rPr lang="zh-CN" altLang="en-US">
                <a:latin typeface="宋体" panose="02010600030101010101" pitchFamily="2" charset="-122"/>
              </a:rPr>
              <a:t>的默认继承方式。</a:t>
            </a:r>
            <a:endParaRPr lang="en-US" altLang="zh-CN">
              <a:latin typeface="宋体" panose="02010600030101010101" pitchFamily="2" charset="-122"/>
            </a:endParaRPr>
          </a:p>
          <a:p>
            <a:pPr eaLnBrk="1" hangingPunct="1">
              <a:spcAft>
                <a:spcPts val="1200"/>
              </a:spcAft>
            </a:pPr>
            <a:r>
              <a:rPr lang="zh-CN" altLang="en-US">
                <a:latin typeface="宋体" panose="02010600030101010101" pitchFamily="2" charset="-122"/>
              </a:rPr>
              <a:t>基类的</a:t>
            </a:r>
            <a:r>
              <a:rPr lang="en-US" altLang="zh-CN">
                <a:solidFill>
                  <a:srgbClr val="CE640C"/>
                </a:solidFill>
                <a:latin typeface="Times New Roman" panose="02020603050405020304" pitchFamily="18" charset="0"/>
                <a:cs typeface="Times New Roman" panose="02020603050405020304" pitchFamily="18" charset="0"/>
              </a:rPr>
              <a:t>public</a:t>
            </a:r>
            <a:r>
              <a:rPr lang="zh-CN" altLang="en-US">
                <a:latin typeface="宋体" panose="02010600030101010101" pitchFamily="2" charset="-122"/>
              </a:rPr>
              <a:t>和</a:t>
            </a:r>
            <a:r>
              <a:rPr lang="en-US" altLang="zh-CN">
                <a:solidFill>
                  <a:srgbClr val="CE640C"/>
                </a:solidFill>
                <a:latin typeface="Times New Roman" panose="02020603050405020304" pitchFamily="18" charset="0"/>
                <a:cs typeface="Times New Roman" panose="02020603050405020304" pitchFamily="18" charset="0"/>
              </a:rPr>
              <a:t>protected</a:t>
            </a:r>
            <a:r>
              <a:rPr lang="zh-CN" altLang="en-US">
                <a:latin typeface="宋体" panose="02010600030101010101" pitchFamily="2" charset="-122"/>
              </a:rPr>
              <a:t>成员都以</a:t>
            </a:r>
            <a:r>
              <a:rPr lang="en-US" altLang="zh-CN">
                <a:solidFill>
                  <a:srgbClr val="CE640C"/>
                </a:solidFill>
                <a:latin typeface="Times New Roman" panose="02020603050405020304" pitchFamily="18" charset="0"/>
                <a:cs typeface="Times New Roman" panose="02020603050405020304" pitchFamily="18" charset="0"/>
              </a:rPr>
              <a:t>private</a:t>
            </a:r>
            <a:r>
              <a:rPr lang="zh-CN" altLang="en-US">
                <a:latin typeface="宋体" panose="02010600030101010101" pitchFamily="2" charset="-122"/>
              </a:rPr>
              <a:t>身份出现在派生类中，但基类的</a:t>
            </a:r>
            <a:r>
              <a:rPr lang="en-US" altLang="zh-CN">
                <a:solidFill>
                  <a:srgbClr val="00B050"/>
                </a:solidFill>
                <a:latin typeface="Times New Roman" panose="02020603050405020304" pitchFamily="18" charset="0"/>
                <a:cs typeface="Times New Roman" panose="02020603050405020304" pitchFamily="18" charset="0"/>
              </a:rPr>
              <a:t>private</a:t>
            </a:r>
            <a:r>
              <a:rPr lang="zh-CN" altLang="en-US">
                <a:latin typeface="宋体" panose="02010600030101010101" pitchFamily="2" charset="-122"/>
              </a:rPr>
              <a:t>成员</a:t>
            </a:r>
            <a:r>
              <a:rPr lang="zh-CN" altLang="en-US">
                <a:solidFill>
                  <a:srgbClr val="00B050"/>
                </a:solidFill>
                <a:latin typeface="宋体" panose="02010600030101010101" pitchFamily="2" charset="-122"/>
              </a:rPr>
              <a:t>不可直接访问</a:t>
            </a:r>
            <a:r>
              <a:rPr lang="zh-CN" altLang="en-US">
                <a:latin typeface="宋体" panose="02010600030101010101" pitchFamily="2" charset="-122"/>
              </a:rPr>
              <a:t>。</a:t>
            </a:r>
          </a:p>
          <a:p>
            <a:pPr eaLnBrk="1" hangingPunct="1">
              <a:spcAft>
                <a:spcPts val="1200"/>
              </a:spcAft>
            </a:pPr>
            <a:r>
              <a:rPr lang="zh-CN" altLang="en-US">
                <a:latin typeface="宋体" panose="02010600030101010101" pitchFamily="2" charset="-122"/>
              </a:rPr>
              <a:t>派生类中的成员函数可以直接访问基类中的</a:t>
            </a:r>
            <a:r>
              <a:rPr lang="en-US" altLang="zh-CN">
                <a:latin typeface="Times New Roman" panose="02020603050405020304" pitchFamily="18" charset="0"/>
                <a:cs typeface="Times New Roman" panose="02020603050405020304" pitchFamily="18" charset="0"/>
              </a:rPr>
              <a:t>public</a:t>
            </a:r>
            <a:r>
              <a:rPr lang="zh-CN" altLang="en-US">
                <a:latin typeface="宋体" panose="02010600030101010101" pitchFamily="2" charset="-122"/>
              </a:rPr>
              <a:t>和</a:t>
            </a:r>
            <a:r>
              <a:rPr lang="en-US" altLang="zh-CN">
                <a:latin typeface="Times New Roman" panose="02020603050405020304" pitchFamily="18" charset="0"/>
                <a:cs typeface="Times New Roman" panose="02020603050405020304" pitchFamily="18" charset="0"/>
              </a:rPr>
              <a:t>protected</a:t>
            </a:r>
            <a:r>
              <a:rPr lang="zh-CN" altLang="en-US">
                <a:latin typeface="宋体" panose="02010600030101010101" pitchFamily="2" charset="-122"/>
              </a:rPr>
              <a:t>成员，但不能直接访问基类的</a:t>
            </a:r>
            <a:r>
              <a:rPr lang="en-US" altLang="zh-CN">
                <a:latin typeface="Times New Roman" panose="02020603050405020304" pitchFamily="18" charset="0"/>
                <a:cs typeface="Times New Roman" panose="02020603050405020304" pitchFamily="18" charset="0"/>
              </a:rPr>
              <a:t>private</a:t>
            </a:r>
            <a:r>
              <a:rPr lang="zh-CN" altLang="en-US">
                <a:latin typeface="宋体" panose="02010600030101010101" pitchFamily="2" charset="-122"/>
              </a:rPr>
              <a:t>成员。</a:t>
            </a:r>
          </a:p>
          <a:p>
            <a:pPr eaLnBrk="1" hangingPunct="1">
              <a:spcAft>
                <a:spcPts val="1200"/>
              </a:spcAft>
            </a:pPr>
            <a:r>
              <a:rPr lang="zh-CN" altLang="en-US">
                <a:latin typeface="宋体" panose="02010600030101010101" pitchFamily="2" charset="-122"/>
              </a:rPr>
              <a:t>通过派生类的对象不能直接访问基类中的任何成员。</a:t>
            </a:r>
          </a:p>
          <a:p>
            <a:pPr eaLnBrk="1" hangingPunct="1">
              <a:spcAft>
                <a:spcPts val="1200"/>
              </a:spcAft>
            </a:pPr>
            <a:endParaRPr lang="zh-CN" altLang="en-US">
              <a:latin typeface="宋体" panose="02010600030101010101" pitchFamily="2" charset="-122"/>
            </a:endParaRPr>
          </a:p>
        </p:txBody>
      </p:sp>
      <p:sp>
        <p:nvSpPr>
          <p:cNvPr id="32772" name="灯片编号占位符 3">
            <a:extLst>
              <a:ext uri="{FF2B5EF4-FFF2-40B4-BE49-F238E27FC236}">
                <a16:creationId xmlns:a16="http://schemas.microsoft.com/office/drawing/2014/main" id="{0872BE5F-A839-EAD2-6469-132E869ED9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33CA8C7-87EB-45A7-AD7E-6424FE69D80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F9DB6AA2-A526-A642-8952-56ECA082BA8E}"/>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7.2.2 </a:t>
            </a:r>
            <a:r>
              <a:rPr kumimoji="0" lang="zh-CN" altLang="en-US" sz="2800" dirty="0">
                <a:solidFill>
                  <a:schemeClr val="bg1"/>
                </a:solidFill>
                <a:latin typeface="+mj-lt"/>
                <a:ea typeface="+mj-ea"/>
                <a:cs typeface="+mj-cs"/>
              </a:rPr>
              <a:t>私有继承</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E25E6393-9CF3-2AA0-0CCE-044F8E224F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C2D4030-0685-4B72-9C1F-2667A304038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33795" name="标题 1">
            <a:extLst>
              <a:ext uri="{FF2B5EF4-FFF2-40B4-BE49-F238E27FC236}">
                <a16:creationId xmlns:a16="http://schemas.microsoft.com/office/drawing/2014/main" id="{2325D110-2F15-39B8-2D54-5132060A8962}"/>
              </a:ext>
            </a:extLst>
          </p:cNvPr>
          <p:cNvSpPr>
            <a:spLocks noGrp="1"/>
          </p:cNvSpPr>
          <p:nvPr>
            <p:ph type="title"/>
          </p:nvPr>
        </p:nvSpPr>
        <p:spPr>
          <a:xfrm>
            <a:off x="428625" y="428625"/>
            <a:ext cx="8229600" cy="785813"/>
          </a:xfrm>
        </p:spPr>
        <p:txBody>
          <a:bodyPr/>
          <a:lstStyle/>
          <a:p>
            <a:pPr eaLnBrk="1" hangingPunct="1"/>
            <a:r>
              <a:rPr lang="zh-CN" altLang="en-US"/>
              <a:t>例</a:t>
            </a:r>
            <a:r>
              <a:rPr lang="en-US" altLang="zh-CN"/>
              <a:t>7-2 </a:t>
            </a:r>
            <a:r>
              <a:rPr lang="zh-CN" altLang="en-US"/>
              <a:t>私有继承举例</a:t>
            </a:r>
            <a:endParaRPr kumimoji="1" lang="zh-CN" altLang="en-US"/>
          </a:p>
        </p:txBody>
      </p:sp>
      <p:sp>
        <p:nvSpPr>
          <p:cNvPr id="33796" name="内容占位符 2">
            <a:extLst>
              <a:ext uri="{FF2B5EF4-FFF2-40B4-BE49-F238E27FC236}">
                <a16:creationId xmlns:a16="http://schemas.microsoft.com/office/drawing/2014/main" id="{2B3BB279-A6C3-1578-3845-9F715CC5F1EC}"/>
              </a:ext>
            </a:extLst>
          </p:cNvPr>
          <p:cNvSpPr>
            <a:spLocks noGrp="1"/>
          </p:cNvSpPr>
          <p:nvPr>
            <p:ph idx="1"/>
          </p:nvPr>
        </p:nvSpPr>
        <p:spPr>
          <a:xfrm>
            <a:off x="457200" y="1214438"/>
            <a:ext cx="8229600" cy="5502275"/>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r>
              <a:rPr lang="en-US" altLang="zh-CN" sz="2000" dirty="0" err="1">
                <a:latin typeface="Consolas" panose="020B0609020204030204" pitchFamily="49" charset="0"/>
              </a:rPr>
              <a:t>Point.h</a:t>
            </a: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#ifndef _POINT_H</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#define _POINT_H</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Point {	//</a:t>
            </a:r>
            <a:r>
              <a:rPr lang="zh-CN" altLang="en-US" sz="2000" dirty="0">
                <a:latin typeface="Consolas" panose="020B0609020204030204" pitchFamily="49" charset="0"/>
              </a:rPr>
              <a:t>基类</a:t>
            </a:r>
            <a:r>
              <a:rPr lang="en-US" altLang="zh-CN" sz="2000" dirty="0">
                <a:latin typeface="Consolas" panose="020B0609020204030204" pitchFamily="49" charset="0"/>
              </a:rPr>
              <a:t>Point</a:t>
            </a:r>
            <a:r>
              <a:rPr lang="zh-CN" altLang="en-US" sz="2000" dirty="0">
                <a:latin typeface="Consolas" panose="020B0609020204030204" pitchFamily="49" charset="0"/>
              </a:rPr>
              <a:t>类的定义</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	//</a:t>
            </a:r>
            <a:r>
              <a:rPr lang="zh-CN" altLang="en-US" sz="2000" dirty="0">
                <a:latin typeface="Consolas" panose="020B0609020204030204" pitchFamily="49" charset="0"/>
              </a:rPr>
              <a:t>公有函数成员</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void </a:t>
            </a:r>
            <a:r>
              <a:rPr lang="en-US" altLang="zh-CN" sz="2000" dirty="0" err="1">
                <a:latin typeface="Consolas" panose="020B0609020204030204" pitchFamily="49" charset="0"/>
              </a:rPr>
              <a:t>initPoint</a:t>
            </a:r>
            <a:r>
              <a:rPr lang="en-US" altLang="zh-CN" sz="2000" dirty="0">
                <a:latin typeface="Consolas" panose="020B0609020204030204" pitchFamily="49" charset="0"/>
              </a:rPr>
              <a:t>(float x = 0, float y = 0)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 this-&gt;x = x; this-&gt;y = y;}</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void move(float </a:t>
            </a:r>
            <a:r>
              <a:rPr lang="en-US" altLang="zh-CN" sz="2000" dirty="0" err="1">
                <a:latin typeface="Consolas" panose="020B0609020204030204" pitchFamily="49" charset="0"/>
              </a:rPr>
              <a:t>offX</a:t>
            </a:r>
            <a:r>
              <a:rPr lang="en-US" altLang="zh-CN" sz="2000" dirty="0">
                <a:latin typeface="Consolas" panose="020B0609020204030204" pitchFamily="49" charset="0"/>
              </a:rPr>
              <a:t>, float </a:t>
            </a:r>
            <a:r>
              <a:rPr lang="en-US" altLang="zh-CN" sz="2000" dirty="0" err="1">
                <a:latin typeface="Consolas" panose="020B0609020204030204" pitchFamily="49" charset="0"/>
              </a:rPr>
              <a:t>offY</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 x += </a:t>
            </a:r>
            <a:r>
              <a:rPr lang="en-US" altLang="zh-CN" sz="2000" dirty="0" err="1">
                <a:latin typeface="Consolas" panose="020B0609020204030204" pitchFamily="49" charset="0"/>
              </a:rPr>
              <a:t>offX</a:t>
            </a:r>
            <a:r>
              <a:rPr lang="en-US" altLang="zh-CN" sz="2000" dirty="0">
                <a:latin typeface="Consolas" panose="020B0609020204030204" pitchFamily="49" charset="0"/>
              </a:rPr>
              <a:t>; y += </a:t>
            </a:r>
            <a:r>
              <a:rPr lang="en-US" altLang="zh-CN" sz="2000" dirty="0" err="1">
                <a:latin typeface="Consolas" panose="020B0609020204030204" pitchFamily="49" charset="0"/>
              </a:rPr>
              <a:t>offY</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float </a:t>
            </a:r>
            <a:r>
              <a:rPr lang="en-US" altLang="zh-CN" sz="2000" dirty="0" err="1">
                <a:latin typeface="Consolas" panose="020B0609020204030204" pitchFamily="49" charset="0"/>
              </a:rPr>
              <a:t>getX</a:t>
            </a:r>
            <a:r>
              <a:rPr lang="en-US" altLang="zh-CN" sz="2000" dirty="0">
                <a:latin typeface="Consolas" panose="020B0609020204030204" pitchFamily="49" charset="0"/>
              </a:rPr>
              <a:t>() const { return x;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float </a:t>
            </a:r>
            <a:r>
              <a:rPr lang="en-US" altLang="zh-CN" sz="2000" dirty="0" err="1">
                <a:latin typeface="Consolas" panose="020B0609020204030204" pitchFamily="49" charset="0"/>
              </a:rPr>
              <a:t>getY</a:t>
            </a:r>
            <a:r>
              <a:rPr lang="en-US" altLang="zh-CN" sz="2000" dirty="0">
                <a:latin typeface="Consolas" panose="020B0609020204030204" pitchFamily="49" charset="0"/>
              </a:rPr>
              <a:t>() const { return y;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private:	//</a:t>
            </a:r>
            <a:r>
              <a:rPr lang="zh-CN" altLang="en-US" sz="2000" dirty="0">
                <a:latin typeface="Consolas" panose="020B0609020204030204" pitchFamily="49" charset="0"/>
              </a:rPr>
              <a:t>私有数据成员</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float x, y;</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#endif //_POINT_H</a:t>
            </a:r>
          </a:p>
        </p:txBody>
      </p:sp>
      <p:sp>
        <p:nvSpPr>
          <p:cNvPr id="7" name="标题 4">
            <a:extLst>
              <a:ext uri="{FF2B5EF4-FFF2-40B4-BE49-F238E27FC236}">
                <a16:creationId xmlns:a16="http://schemas.microsoft.com/office/drawing/2014/main" id="{9B554870-BE2F-5BA3-C9B7-3B863DB930E0}"/>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7.2.2 </a:t>
            </a:r>
            <a:r>
              <a:rPr kumimoji="0" lang="zh-CN" altLang="en-US" sz="2800" dirty="0">
                <a:solidFill>
                  <a:schemeClr val="bg1"/>
                </a:solidFill>
                <a:latin typeface="+mj-lt"/>
                <a:ea typeface="+mj-ea"/>
                <a:cs typeface="+mj-cs"/>
              </a:rPr>
              <a:t>私有继承</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E6DDECE8-2451-B97A-4156-99EF8CBF32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97726A4-E676-41E4-BA4F-066D34F287F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35843" name="标题 1">
            <a:extLst>
              <a:ext uri="{FF2B5EF4-FFF2-40B4-BE49-F238E27FC236}">
                <a16:creationId xmlns:a16="http://schemas.microsoft.com/office/drawing/2014/main" id="{ADD6A4EA-0A73-C0D6-4455-6434973DAE67}"/>
              </a:ext>
            </a:extLst>
          </p:cNvPr>
          <p:cNvSpPr>
            <a:spLocks noGrp="1"/>
          </p:cNvSpPr>
          <p:nvPr>
            <p:ph type="title"/>
          </p:nvPr>
        </p:nvSpPr>
        <p:spPr>
          <a:xfrm>
            <a:off x="428625" y="428625"/>
            <a:ext cx="8229600" cy="785813"/>
          </a:xfrm>
        </p:spPr>
        <p:txBody>
          <a:bodyPr/>
          <a:lstStyle/>
          <a:p>
            <a:pPr eaLnBrk="1" hangingPunct="1"/>
            <a:r>
              <a:rPr lang="zh-CN" altLang="en-US"/>
              <a:t>例</a:t>
            </a:r>
            <a:r>
              <a:rPr lang="en-US" altLang="zh-CN"/>
              <a:t>7-2 </a:t>
            </a:r>
            <a:r>
              <a:rPr lang="zh-CN" altLang="en-US"/>
              <a:t>（续）</a:t>
            </a:r>
            <a:endParaRPr kumimoji="1" lang="zh-CN" altLang="en-US"/>
          </a:p>
        </p:txBody>
      </p:sp>
      <p:sp>
        <p:nvSpPr>
          <p:cNvPr id="7" name="标题 4">
            <a:extLst>
              <a:ext uri="{FF2B5EF4-FFF2-40B4-BE49-F238E27FC236}">
                <a16:creationId xmlns:a16="http://schemas.microsoft.com/office/drawing/2014/main" id="{65CA443D-C8A4-CAE5-CC9A-02B0AD09CBB8}"/>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7.2.2 </a:t>
            </a:r>
            <a:r>
              <a:rPr kumimoji="0" lang="zh-CN" altLang="en-US" sz="2800" dirty="0">
                <a:solidFill>
                  <a:schemeClr val="bg1"/>
                </a:solidFill>
                <a:latin typeface="+mj-lt"/>
                <a:ea typeface="+mj-ea"/>
                <a:cs typeface="+mj-cs"/>
              </a:rPr>
              <a:t>私有继承</a:t>
            </a:r>
          </a:p>
        </p:txBody>
      </p:sp>
      <p:sp>
        <p:nvSpPr>
          <p:cNvPr id="35844" name="内容占位符 2">
            <a:extLst>
              <a:ext uri="{FF2B5EF4-FFF2-40B4-BE49-F238E27FC236}">
                <a16:creationId xmlns:a16="http://schemas.microsoft.com/office/drawing/2014/main" id="{7613C260-6944-B66E-CC16-EB7BDE056E90}"/>
              </a:ext>
            </a:extLst>
          </p:cNvPr>
          <p:cNvSpPr>
            <a:spLocks noGrp="1"/>
          </p:cNvSpPr>
          <p:nvPr>
            <p:ph idx="1"/>
          </p:nvPr>
        </p:nvSpPr>
        <p:spPr>
          <a:xfrm>
            <a:off x="323528" y="1588"/>
            <a:ext cx="8670578" cy="6856412"/>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r>
              <a:rPr lang="en-US" altLang="zh-CN" sz="2000" dirty="0" err="1">
                <a:latin typeface="Consolas" panose="020B0609020204030204" pitchFamily="49" charset="0"/>
              </a:rPr>
              <a:t>Rectangle.h</a:t>
            </a: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#ifndef _RECTANGLE_H</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#define _RECTANGLE_H</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#include "</a:t>
            </a:r>
            <a:r>
              <a:rPr lang="en-US" altLang="zh-CN" sz="2000" dirty="0" err="1">
                <a:latin typeface="Consolas" panose="020B0609020204030204" pitchFamily="49" charset="0"/>
              </a:rPr>
              <a:t>Point.h</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Rectangle: private Point {//</a:t>
            </a:r>
            <a:r>
              <a:rPr lang="zh-CN" altLang="en-US" sz="2000" dirty="0">
                <a:latin typeface="Consolas" panose="020B0609020204030204" pitchFamily="49" charset="0"/>
              </a:rPr>
              <a:t>派生类定义部分，私有继承</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	//</a:t>
            </a:r>
            <a:r>
              <a:rPr lang="zh-CN" altLang="en-US" sz="2000" dirty="0">
                <a:latin typeface="Consolas" panose="020B0609020204030204" pitchFamily="49" charset="0"/>
              </a:rPr>
              <a:t>新增公有函数成员</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void </a:t>
            </a:r>
            <a:r>
              <a:rPr lang="en-US" altLang="zh-CN" sz="2000" dirty="0" err="1">
                <a:latin typeface="Consolas" panose="020B0609020204030204" pitchFamily="49" charset="0"/>
              </a:rPr>
              <a:t>initRectangle</a:t>
            </a:r>
            <a:r>
              <a:rPr lang="en-US" altLang="zh-CN" sz="2000" dirty="0">
                <a:latin typeface="Consolas" panose="020B0609020204030204" pitchFamily="49" charset="0"/>
              </a:rPr>
              <a:t>(float x, float y, float w, float h){</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initPoint</a:t>
            </a:r>
            <a:r>
              <a:rPr lang="en-US" altLang="zh-CN" sz="2000" dirty="0">
                <a:latin typeface="Consolas" panose="020B0609020204030204" pitchFamily="49" charset="0"/>
              </a:rPr>
              <a:t>(x, y); //</a:t>
            </a:r>
            <a:r>
              <a:rPr lang="zh-CN" altLang="en-US" sz="2000" dirty="0">
                <a:latin typeface="Consolas" panose="020B0609020204030204" pitchFamily="49" charset="0"/>
              </a:rPr>
              <a:t>调用基类公有成员函数</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this-&gt;w = w;</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this-&gt;h = h;</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void move(float </a:t>
            </a:r>
            <a:r>
              <a:rPr lang="en-US" altLang="zh-CN" sz="2000" dirty="0" err="1">
                <a:latin typeface="Consolas" panose="020B0609020204030204" pitchFamily="49" charset="0"/>
              </a:rPr>
              <a:t>offX</a:t>
            </a:r>
            <a:r>
              <a:rPr lang="en-US" altLang="zh-CN" sz="2000" dirty="0">
                <a:latin typeface="Consolas" panose="020B0609020204030204" pitchFamily="49" charset="0"/>
              </a:rPr>
              <a:t>, float </a:t>
            </a:r>
            <a:r>
              <a:rPr lang="en-US" altLang="zh-CN" sz="2000" dirty="0" err="1">
                <a:latin typeface="Consolas" panose="020B0609020204030204" pitchFamily="49" charset="0"/>
              </a:rPr>
              <a:t>offY</a:t>
            </a:r>
            <a:r>
              <a:rPr lang="en-US" altLang="zh-CN" sz="2000" dirty="0">
                <a:latin typeface="Consolas" panose="020B0609020204030204" pitchFamily="49" charset="0"/>
              </a:rPr>
              <a:t>) {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Point::move(</a:t>
            </a:r>
            <a:r>
              <a:rPr lang="en-US" altLang="zh-CN" sz="2000" dirty="0" err="1">
                <a:latin typeface="Consolas" panose="020B0609020204030204" pitchFamily="49" charset="0"/>
              </a:rPr>
              <a:t>offX</a:t>
            </a:r>
            <a:r>
              <a:rPr lang="en-US" altLang="zh-CN" sz="2000" dirty="0">
                <a:latin typeface="Consolas" panose="020B0609020204030204" pitchFamily="49" charset="0"/>
              </a:rPr>
              <a:t>, </a:t>
            </a:r>
            <a:r>
              <a:rPr lang="en-US" altLang="zh-CN" sz="2000" dirty="0" err="1">
                <a:latin typeface="Consolas" panose="020B0609020204030204" pitchFamily="49" charset="0"/>
              </a:rPr>
              <a:t>offY</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float </a:t>
            </a:r>
            <a:r>
              <a:rPr lang="en-US" altLang="zh-CN" sz="2000" dirty="0" err="1">
                <a:latin typeface="Consolas" panose="020B0609020204030204" pitchFamily="49" charset="0"/>
              </a:rPr>
              <a:t>getX</a:t>
            </a:r>
            <a:r>
              <a:rPr lang="en-US" altLang="zh-CN" sz="2000" dirty="0">
                <a:latin typeface="Consolas" panose="020B0609020204030204" pitchFamily="49" charset="0"/>
              </a:rPr>
              <a:t>() const { return Point::</a:t>
            </a:r>
            <a:r>
              <a:rPr lang="en-US" altLang="zh-CN" sz="2000" dirty="0" err="1">
                <a:latin typeface="Consolas" panose="020B0609020204030204" pitchFamily="49" charset="0"/>
              </a:rPr>
              <a:t>getX</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float </a:t>
            </a:r>
            <a:r>
              <a:rPr lang="en-US" altLang="zh-CN" sz="2000" dirty="0" err="1">
                <a:latin typeface="Consolas" panose="020B0609020204030204" pitchFamily="49" charset="0"/>
              </a:rPr>
              <a:t>getY</a:t>
            </a:r>
            <a:r>
              <a:rPr lang="en-US" altLang="zh-CN" sz="2000" dirty="0">
                <a:latin typeface="Consolas" panose="020B0609020204030204" pitchFamily="49" charset="0"/>
              </a:rPr>
              <a:t>() const { return Point::</a:t>
            </a:r>
            <a:r>
              <a:rPr lang="en-US" altLang="zh-CN" sz="2000" dirty="0" err="1">
                <a:latin typeface="Consolas" panose="020B0609020204030204" pitchFamily="49" charset="0"/>
              </a:rPr>
              <a:t>getY</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float </a:t>
            </a:r>
            <a:r>
              <a:rPr lang="en-US" altLang="zh-CN" sz="2000" dirty="0" err="1">
                <a:latin typeface="Consolas" panose="020B0609020204030204" pitchFamily="49" charset="0"/>
              </a:rPr>
              <a:t>getH</a:t>
            </a:r>
            <a:r>
              <a:rPr lang="en-US" altLang="zh-CN" sz="2000" dirty="0">
                <a:latin typeface="Consolas" panose="020B0609020204030204" pitchFamily="49" charset="0"/>
              </a:rPr>
              <a:t>() const { return h;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float </a:t>
            </a:r>
            <a:r>
              <a:rPr lang="en-US" altLang="zh-CN" sz="2000" dirty="0" err="1">
                <a:latin typeface="Consolas" panose="020B0609020204030204" pitchFamily="49" charset="0"/>
              </a:rPr>
              <a:t>getW</a:t>
            </a:r>
            <a:r>
              <a:rPr lang="en-US" altLang="zh-CN" sz="2000" dirty="0">
                <a:latin typeface="Consolas" panose="020B0609020204030204" pitchFamily="49" charset="0"/>
              </a:rPr>
              <a:t>() const { return w;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private:	//</a:t>
            </a:r>
            <a:r>
              <a:rPr lang="zh-CN" altLang="en-US" sz="2000" dirty="0">
                <a:latin typeface="Consolas" panose="020B0609020204030204" pitchFamily="49" charset="0"/>
              </a:rPr>
              <a:t>新增私有数据成员</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float w, h;</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#endif //_RECTANGLE_H</a:t>
            </a:r>
          </a:p>
          <a:p>
            <a:pPr marL="358775" indent="-250825" eaLnBrk="1" hangingPunct="1">
              <a:spcBef>
                <a:spcPct val="0"/>
              </a:spcBef>
              <a:buFont typeface="Wingdings" panose="05000000000000000000" pitchFamily="2" charset="2"/>
              <a:buNone/>
            </a:pPr>
            <a:endParaRPr lang="en-US" altLang="zh-CN" sz="2000" dirty="0">
              <a:latin typeface="Consolas" panose="020B0609020204030204" pitchFamily="49"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37891" name="标题 1">
            <a:extLst>
              <a:ext uri="{FF2B5EF4-FFF2-40B4-BE49-F238E27FC236}">
                <a16:creationId xmlns:a16="http://schemas.microsoft.com/office/drawing/2014/main" id="{DD40B72C-0644-6CB9-9993-2DDE7B76099E}"/>
              </a:ext>
            </a:extLst>
          </p:cNvPr>
          <p:cNvSpPr>
            <a:spLocks noGrp="1"/>
          </p:cNvSpPr>
          <p:nvPr>
            <p:ph type="title"/>
          </p:nvPr>
        </p:nvSpPr>
        <p:spPr/>
        <p:txBody>
          <a:bodyPr/>
          <a:lstStyle/>
          <a:p>
            <a:pPr eaLnBrk="1" hangingPunct="1"/>
            <a:r>
              <a:rPr lang="zh-CN" altLang="en-US"/>
              <a:t>例</a:t>
            </a:r>
            <a:r>
              <a:rPr lang="en-US" altLang="zh-CN"/>
              <a:t>7-2 (</a:t>
            </a:r>
            <a:r>
              <a:rPr lang="zh-CN" altLang="en-US"/>
              <a:t>续</a:t>
            </a:r>
            <a:r>
              <a:rPr lang="en-US" altLang="zh-CN"/>
              <a:t>)</a:t>
            </a:r>
            <a:endParaRPr kumimoji="1" lang="zh-CN" altLang="en-US"/>
          </a:p>
        </p:txBody>
      </p:sp>
      <p:sp>
        <p:nvSpPr>
          <p:cNvPr id="37892" name="内容占位符 2">
            <a:extLst>
              <a:ext uri="{FF2B5EF4-FFF2-40B4-BE49-F238E27FC236}">
                <a16:creationId xmlns:a16="http://schemas.microsoft.com/office/drawing/2014/main" id="{EC0A49B5-77BC-9286-0018-2C81D140679B}"/>
              </a:ext>
            </a:extLst>
          </p:cNvPr>
          <p:cNvSpPr>
            <a:spLocks noGrp="1"/>
          </p:cNvSpPr>
          <p:nvPr>
            <p:ph idx="1"/>
          </p:nvPr>
        </p:nvSpPr>
        <p:spPr>
          <a:xfrm>
            <a:off x="457200" y="1785938"/>
            <a:ext cx="8229600" cy="5027438"/>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#include “</a:t>
            </a:r>
            <a:r>
              <a:rPr lang="en-US" altLang="zh-CN" sz="2000" dirty="0" err="1">
                <a:latin typeface="Consolas" panose="020B0609020204030204" pitchFamily="49" charset="0"/>
              </a:rPr>
              <a:t>Rectangle.h</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#include &lt;</a:t>
            </a:r>
            <a:r>
              <a:rPr lang="en-US" altLang="zh-CN" sz="2000" dirty="0" err="1">
                <a:latin typeface="Consolas" panose="020B0609020204030204" pitchFamily="49" charset="0"/>
              </a:rPr>
              <a:t>cmath</a:t>
            </a:r>
            <a:r>
              <a:rPr lang="en-US" altLang="zh-CN" sz="2000" dirty="0">
                <a:latin typeface="Consolas" panose="020B0609020204030204" pitchFamily="49" charset="0"/>
              </a:rPr>
              <a:t>&gt;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Rectangle </a:t>
            </a:r>
            <a:r>
              <a:rPr lang="en-US" altLang="zh-CN" sz="2000" dirty="0" err="1">
                <a:latin typeface="Consolas" panose="020B0609020204030204" pitchFamily="49" charset="0"/>
              </a:rPr>
              <a:t>rect</a:t>
            </a:r>
            <a:r>
              <a:rPr lang="en-US" altLang="zh-CN" sz="2000" dirty="0">
                <a:latin typeface="Consolas" panose="020B0609020204030204" pitchFamily="49" charset="0"/>
              </a:rPr>
              <a:t>;	//</a:t>
            </a:r>
            <a:r>
              <a:rPr lang="zh-CN" altLang="en-US" sz="2000" dirty="0">
                <a:latin typeface="Consolas" panose="020B0609020204030204" pitchFamily="49" charset="0"/>
              </a:rPr>
              <a:t>定义</a:t>
            </a:r>
            <a:r>
              <a:rPr lang="en-US" altLang="zh-CN" sz="2000" dirty="0">
                <a:latin typeface="Consolas" panose="020B0609020204030204" pitchFamily="49" charset="0"/>
              </a:rPr>
              <a:t>Rectangle</a:t>
            </a:r>
            <a:r>
              <a:rPr lang="zh-CN" altLang="en-US" sz="2000" dirty="0">
                <a:latin typeface="Consolas" panose="020B0609020204030204" pitchFamily="49" charset="0"/>
              </a:rPr>
              <a:t>类的对象</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err="1">
                <a:latin typeface="Consolas" panose="020B0609020204030204" pitchFamily="49" charset="0"/>
              </a:rPr>
              <a:t>rect.initRectangle</a:t>
            </a:r>
            <a:r>
              <a:rPr lang="en-US" altLang="zh-CN" sz="2000" dirty="0">
                <a:latin typeface="Consolas" panose="020B0609020204030204" pitchFamily="49" charset="0"/>
              </a:rPr>
              <a:t>(2, 3, 20, 10);	//</a:t>
            </a:r>
            <a:r>
              <a:rPr lang="zh-CN" altLang="en-US" sz="2000" dirty="0">
                <a:latin typeface="Consolas" panose="020B0609020204030204" pitchFamily="49" charset="0"/>
              </a:rPr>
              <a:t>设置矩形的数据</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err="1">
                <a:latin typeface="Consolas" panose="020B0609020204030204" pitchFamily="49" charset="0"/>
              </a:rPr>
              <a:t>rect.move</a:t>
            </a:r>
            <a:r>
              <a:rPr lang="en-US" altLang="zh-CN" sz="2000" dirty="0">
                <a:latin typeface="Consolas" panose="020B0609020204030204" pitchFamily="49" charset="0"/>
              </a:rPr>
              <a:t>(3,2);	//</a:t>
            </a:r>
            <a:r>
              <a:rPr lang="zh-CN" altLang="en-US" sz="2000" dirty="0">
                <a:latin typeface="Consolas" panose="020B0609020204030204" pitchFamily="49" charset="0"/>
              </a:rPr>
              <a:t>移动矩形位置</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"The data of </a:t>
            </a:r>
            <a:r>
              <a:rPr lang="en-US" altLang="zh-CN" sz="2000" dirty="0" err="1">
                <a:latin typeface="Consolas" panose="020B0609020204030204" pitchFamily="49" charset="0"/>
              </a:rPr>
              <a:t>rect</a:t>
            </a:r>
            <a:r>
              <a:rPr lang="en-US" altLang="zh-CN" sz="2000" dirty="0">
                <a:latin typeface="Consolas" panose="020B0609020204030204" pitchFamily="49" charset="0"/>
              </a:rPr>
              <a:t>(</a:t>
            </a:r>
            <a:r>
              <a:rPr lang="en-US" altLang="zh-CN" sz="2000" dirty="0" err="1">
                <a:latin typeface="Consolas" panose="020B0609020204030204" pitchFamily="49" charset="0"/>
              </a:rPr>
              <a:t>x,y,w,h</a:t>
            </a:r>
            <a:r>
              <a:rPr lang="en-US" altLang="zh-CN" sz="2000" dirty="0">
                <a:latin typeface="Consolas" panose="020B0609020204030204" pitchFamily="49" charset="0"/>
              </a:rPr>
              <a:t>): "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err="1">
                <a:latin typeface="Consolas" panose="020B0609020204030204" pitchFamily="49" charset="0"/>
              </a:rPr>
              <a:t>rect.getX</a:t>
            </a:r>
            <a:r>
              <a:rPr lang="en-US" altLang="zh-CN" sz="2000" dirty="0">
                <a:latin typeface="Consolas" panose="020B0609020204030204" pitchFamily="49" charset="0"/>
              </a:rPr>
              <a:t>() &lt;&lt;", "	//</a:t>
            </a:r>
            <a:r>
              <a:rPr lang="zh-CN" altLang="en-US" sz="2000" dirty="0">
                <a:latin typeface="Consolas" panose="020B0609020204030204" pitchFamily="49" charset="0"/>
              </a:rPr>
              <a:t>输出矩形的特征参数</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&lt;&lt; </a:t>
            </a:r>
            <a:r>
              <a:rPr lang="en-US" altLang="zh-CN" sz="2000" dirty="0" err="1">
                <a:latin typeface="Consolas" panose="020B0609020204030204" pitchFamily="49" charset="0"/>
              </a:rPr>
              <a:t>rect.getY</a:t>
            </a:r>
            <a:r>
              <a:rPr lang="en-US" altLang="zh-CN" sz="2000" dirty="0">
                <a:latin typeface="Consolas" panose="020B0609020204030204" pitchFamily="49" charset="0"/>
              </a:rPr>
              <a:t>() &lt;&lt; ",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&lt;&lt; </a:t>
            </a:r>
            <a:r>
              <a:rPr lang="en-US" altLang="zh-CN" sz="2000" dirty="0" err="1">
                <a:latin typeface="Consolas" panose="020B0609020204030204" pitchFamily="49" charset="0"/>
              </a:rPr>
              <a:t>rect.getW</a:t>
            </a:r>
            <a:r>
              <a:rPr lang="en-US" altLang="zh-CN" sz="2000" dirty="0">
                <a:latin typeface="Consolas" panose="020B0609020204030204" pitchFamily="49" charset="0"/>
              </a:rPr>
              <a:t>() &lt;&lt; ",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&lt;&lt; </a:t>
            </a:r>
            <a:r>
              <a:rPr lang="en-US" altLang="zh-CN" sz="2000" dirty="0" err="1">
                <a:latin typeface="Consolas" panose="020B0609020204030204" pitchFamily="49" charset="0"/>
              </a:rPr>
              <a:t>rect.getH</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37890" name="灯片编号占位符 3">
            <a:extLst>
              <a:ext uri="{FF2B5EF4-FFF2-40B4-BE49-F238E27FC236}">
                <a16:creationId xmlns:a16="http://schemas.microsoft.com/office/drawing/2014/main" id="{0E963138-CDDF-3975-96B0-CEE5C5BCF6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CF3D08D-9279-46DE-913F-D68C18F1D52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95BD6F34-35E7-2833-4457-2BC990D576E9}"/>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7.2.2 </a:t>
            </a:r>
            <a:r>
              <a:rPr kumimoji="0" lang="zh-CN" altLang="en-US" sz="2800" dirty="0">
                <a:solidFill>
                  <a:schemeClr val="bg1"/>
                </a:solidFill>
                <a:latin typeface="+mj-lt"/>
                <a:ea typeface="+mj-ea"/>
                <a:cs typeface="+mj-cs"/>
              </a:rPr>
              <a:t>私有继承</a:t>
            </a:r>
          </a:p>
        </p:txBody>
      </p:sp>
    </p:spTree>
  </p:cSld>
  <p:clrMapOvr>
    <a:overrideClrMapping bg1="lt1" tx1="dk1" bg2="lt2" tx2="dk2" accent1="accent1" accent2="accent2" accent3="accent3" accent4="accent4" accent5="accent5" accent6="accent6" hlink="hlink" folHlink="folHlink"/>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8F9F16D6-5B71-ECE3-FE7B-C1702B48BC0E}"/>
              </a:ext>
            </a:extLst>
          </p:cNvPr>
          <p:cNvSpPr>
            <a:spLocks noGrp="1"/>
          </p:cNvSpPr>
          <p:nvPr>
            <p:ph type="title"/>
          </p:nvPr>
        </p:nvSpPr>
        <p:spPr/>
        <p:txBody>
          <a:bodyPr/>
          <a:lstStyle/>
          <a:p>
            <a:pPr eaLnBrk="1" hangingPunct="1"/>
            <a:r>
              <a:rPr lang="en-US" altLang="zh-CN"/>
              <a:t>7.2.3 </a:t>
            </a:r>
            <a:r>
              <a:rPr lang="zh-CN" altLang="en-US"/>
              <a:t>保护继承</a:t>
            </a:r>
            <a:r>
              <a:rPr lang="en-US" altLang="zh-CN"/>
              <a:t>(protected)</a:t>
            </a:r>
            <a:endParaRPr lang="zh-CN" altLang="en-US"/>
          </a:p>
        </p:txBody>
      </p:sp>
      <p:sp>
        <p:nvSpPr>
          <p:cNvPr id="39939" name="内容占位符 2">
            <a:extLst>
              <a:ext uri="{FF2B5EF4-FFF2-40B4-BE49-F238E27FC236}">
                <a16:creationId xmlns:a16="http://schemas.microsoft.com/office/drawing/2014/main" id="{CC32ABF1-CB33-3137-63ED-8DA40DD5528E}"/>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基类的</a:t>
            </a:r>
            <a:r>
              <a:rPr lang="en-US" altLang="zh-CN">
                <a:solidFill>
                  <a:srgbClr val="CE640C"/>
                </a:solidFill>
                <a:latin typeface="Times New Roman" panose="02020603050405020304" pitchFamily="18" charset="0"/>
                <a:cs typeface="Times New Roman" panose="02020603050405020304" pitchFamily="18" charset="0"/>
              </a:rPr>
              <a:t>public</a:t>
            </a:r>
            <a:r>
              <a:rPr lang="zh-CN" altLang="en-US">
                <a:latin typeface="宋体" panose="02010600030101010101" pitchFamily="2" charset="-122"/>
              </a:rPr>
              <a:t>和</a:t>
            </a:r>
            <a:r>
              <a:rPr lang="en-US" altLang="zh-CN">
                <a:solidFill>
                  <a:srgbClr val="CE640C"/>
                </a:solidFill>
                <a:latin typeface="Times New Roman" panose="02020603050405020304" pitchFamily="18" charset="0"/>
                <a:cs typeface="Times New Roman" panose="02020603050405020304" pitchFamily="18" charset="0"/>
              </a:rPr>
              <a:t>protected</a:t>
            </a:r>
            <a:r>
              <a:rPr lang="zh-CN" altLang="en-US">
                <a:latin typeface="宋体" panose="02010600030101010101" pitchFamily="2" charset="-122"/>
              </a:rPr>
              <a:t>成员都以</a:t>
            </a:r>
            <a:r>
              <a:rPr lang="en-US" altLang="zh-CN">
                <a:solidFill>
                  <a:srgbClr val="CE640C"/>
                </a:solidFill>
                <a:latin typeface="Times New Roman" panose="02020603050405020304" pitchFamily="18" charset="0"/>
                <a:cs typeface="Times New Roman" panose="02020603050405020304" pitchFamily="18" charset="0"/>
              </a:rPr>
              <a:t>protected</a:t>
            </a:r>
            <a:r>
              <a:rPr lang="zh-CN" altLang="en-US">
                <a:latin typeface="宋体" panose="02010600030101010101" pitchFamily="2" charset="-122"/>
              </a:rPr>
              <a:t>身份出现在派生类中，但基类的</a:t>
            </a:r>
            <a:r>
              <a:rPr lang="en-US" altLang="zh-CN">
                <a:solidFill>
                  <a:srgbClr val="00B050"/>
                </a:solidFill>
                <a:latin typeface="Times New Roman" panose="02020603050405020304" pitchFamily="18" charset="0"/>
                <a:cs typeface="Times New Roman" panose="02020603050405020304" pitchFamily="18" charset="0"/>
              </a:rPr>
              <a:t>private</a:t>
            </a:r>
            <a:r>
              <a:rPr lang="zh-CN" altLang="en-US">
                <a:latin typeface="宋体" panose="02010600030101010101" pitchFamily="2" charset="-122"/>
              </a:rPr>
              <a:t>成员</a:t>
            </a:r>
            <a:r>
              <a:rPr lang="zh-CN" altLang="en-US">
                <a:solidFill>
                  <a:srgbClr val="00B050"/>
                </a:solidFill>
                <a:latin typeface="宋体" panose="02010600030101010101" pitchFamily="2" charset="-122"/>
              </a:rPr>
              <a:t>不可直接访问</a:t>
            </a:r>
            <a:r>
              <a:rPr lang="zh-CN" altLang="en-US">
                <a:latin typeface="宋体" panose="02010600030101010101" pitchFamily="2" charset="-122"/>
              </a:rPr>
              <a:t>。</a:t>
            </a:r>
          </a:p>
          <a:p>
            <a:pPr eaLnBrk="1" hangingPunct="1">
              <a:spcAft>
                <a:spcPts val="1200"/>
              </a:spcAft>
            </a:pPr>
            <a:r>
              <a:rPr lang="zh-CN" altLang="en-US">
                <a:solidFill>
                  <a:srgbClr val="7030A0"/>
                </a:solidFill>
                <a:latin typeface="宋体" panose="02010600030101010101" pitchFamily="2" charset="-122"/>
              </a:rPr>
              <a:t>派生类中的成员函数</a:t>
            </a:r>
            <a:r>
              <a:rPr lang="zh-CN" altLang="en-US">
                <a:latin typeface="宋体" panose="02010600030101010101" pitchFamily="2" charset="-122"/>
              </a:rPr>
              <a:t>可以</a:t>
            </a:r>
            <a:r>
              <a:rPr lang="zh-CN" altLang="en-US">
                <a:solidFill>
                  <a:srgbClr val="0000FF"/>
                </a:solidFill>
                <a:latin typeface="宋体" panose="02010600030101010101" pitchFamily="2" charset="-122"/>
              </a:rPr>
              <a:t>直接访问基类中的</a:t>
            </a:r>
            <a:r>
              <a:rPr lang="en-US" altLang="zh-CN">
                <a:solidFill>
                  <a:srgbClr val="0000FF"/>
                </a:solidFill>
                <a:latin typeface="Times New Roman" panose="02020603050405020304" pitchFamily="18" charset="0"/>
                <a:cs typeface="Times New Roman" panose="02020603050405020304" pitchFamily="18" charset="0"/>
              </a:rPr>
              <a:t>public</a:t>
            </a:r>
            <a:r>
              <a:rPr lang="zh-CN" altLang="en-US">
                <a:solidFill>
                  <a:srgbClr val="0000FF"/>
                </a:solidFill>
                <a:latin typeface="宋体" panose="02010600030101010101" pitchFamily="2" charset="-122"/>
              </a:rPr>
              <a:t>和</a:t>
            </a:r>
            <a:r>
              <a:rPr lang="en-US" altLang="zh-CN">
                <a:solidFill>
                  <a:srgbClr val="0000FF"/>
                </a:solidFill>
                <a:latin typeface="Times New Roman" panose="02020603050405020304" pitchFamily="18" charset="0"/>
                <a:cs typeface="Times New Roman" panose="02020603050405020304" pitchFamily="18" charset="0"/>
              </a:rPr>
              <a:t>protected</a:t>
            </a:r>
            <a:r>
              <a:rPr lang="zh-CN" altLang="en-US">
                <a:solidFill>
                  <a:srgbClr val="0000FF"/>
                </a:solidFill>
                <a:latin typeface="宋体" panose="02010600030101010101" pitchFamily="2" charset="-122"/>
              </a:rPr>
              <a:t>成员</a:t>
            </a:r>
            <a:r>
              <a:rPr lang="zh-CN" altLang="en-US">
                <a:latin typeface="宋体" panose="02010600030101010101" pitchFamily="2" charset="-122"/>
              </a:rPr>
              <a:t>，但</a:t>
            </a:r>
            <a:r>
              <a:rPr lang="zh-CN" altLang="en-US">
                <a:solidFill>
                  <a:srgbClr val="C00000"/>
                </a:solidFill>
                <a:latin typeface="宋体" panose="02010600030101010101" pitchFamily="2" charset="-122"/>
              </a:rPr>
              <a:t>不能直接访问基类的</a:t>
            </a:r>
            <a:r>
              <a:rPr lang="en-US" altLang="zh-CN">
                <a:solidFill>
                  <a:srgbClr val="C00000"/>
                </a:solidFill>
                <a:latin typeface="Times New Roman" panose="02020603050405020304" pitchFamily="18" charset="0"/>
                <a:cs typeface="Times New Roman" panose="02020603050405020304" pitchFamily="18" charset="0"/>
              </a:rPr>
              <a:t>private</a:t>
            </a:r>
            <a:r>
              <a:rPr lang="zh-CN" altLang="en-US">
                <a:solidFill>
                  <a:srgbClr val="C00000"/>
                </a:solidFill>
                <a:latin typeface="宋体" panose="02010600030101010101" pitchFamily="2" charset="-122"/>
              </a:rPr>
              <a:t>成员</a:t>
            </a:r>
            <a:r>
              <a:rPr lang="zh-CN" altLang="en-US">
                <a:latin typeface="宋体" panose="02010600030101010101" pitchFamily="2" charset="-122"/>
              </a:rPr>
              <a:t>。</a:t>
            </a:r>
          </a:p>
          <a:p>
            <a:pPr eaLnBrk="1" hangingPunct="1">
              <a:spcAft>
                <a:spcPts val="1200"/>
              </a:spcAft>
            </a:pPr>
            <a:r>
              <a:rPr lang="zh-CN" altLang="en-US">
                <a:solidFill>
                  <a:srgbClr val="7030A0"/>
                </a:solidFill>
                <a:latin typeface="宋体" panose="02010600030101010101" pitchFamily="2" charset="-122"/>
              </a:rPr>
              <a:t>通过派生类的对象</a:t>
            </a:r>
            <a:r>
              <a:rPr lang="zh-CN" altLang="en-US">
                <a:solidFill>
                  <a:srgbClr val="C00000"/>
                </a:solidFill>
                <a:latin typeface="宋体" panose="02010600030101010101" pitchFamily="2" charset="-122"/>
              </a:rPr>
              <a:t>不能直接访问基类中的任何成员</a:t>
            </a:r>
          </a:p>
        </p:txBody>
      </p:sp>
      <p:sp>
        <p:nvSpPr>
          <p:cNvPr id="39940" name="灯片编号占位符 3">
            <a:extLst>
              <a:ext uri="{FF2B5EF4-FFF2-40B4-BE49-F238E27FC236}">
                <a16:creationId xmlns:a16="http://schemas.microsoft.com/office/drawing/2014/main" id="{59700EF6-A254-76EC-391F-D20C57E412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1F04F09-C982-43FC-8EE0-BF3B0240F19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8" name="标题 4">
            <a:extLst>
              <a:ext uri="{FF2B5EF4-FFF2-40B4-BE49-F238E27FC236}">
                <a16:creationId xmlns:a16="http://schemas.microsoft.com/office/drawing/2014/main" id="{2CBC83D5-4EE2-1305-A8B1-E8F025B9F7A7}"/>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7.2.3 </a:t>
            </a:r>
            <a:r>
              <a:rPr kumimoji="0" lang="zh-CN" altLang="en-US" sz="2800" dirty="0">
                <a:solidFill>
                  <a:schemeClr val="bg1"/>
                </a:solidFill>
                <a:latin typeface="+mj-lt"/>
                <a:ea typeface="+mj-ea"/>
                <a:cs typeface="+mj-cs"/>
              </a:rPr>
              <a:t>保护继承</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971A1515-465B-8A9D-77D5-AB36EBBE6E29}"/>
              </a:ext>
            </a:extLst>
          </p:cNvPr>
          <p:cNvSpPr>
            <a:spLocks noGrp="1"/>
          </p:cNvSpPr>
          <p:nvPr>
            <p:ph type="title"/>
          </p:nvPr>
        </p:nvSpPr>
        <p:spPr/>
        <p:txBody>
          <a:bodyPr/>
          <a:lstStyle/>
          <a:p>
            <a:pPr eaLnBrk="1" hangingPunct="1"/>
            <a:r>
              <a:rPr lang="en-US" altLang="zh-CN"/>
              <a:t>protected </a:t>
            </a:r>
            <a:r>
              <a:rPr lang="zh-CN" altLang="en-US"/>
              <a:t>成员的特点与作用</a:t>
            </a:r>
          </a:p>
        </p:txBody>
      </p:sp>
      <p:sp>
        <p:nvSpPr>
          <p:cNvPr id="39939" name="内容占位符 2">
            <a:extLst>
              <a:ext uri="{FF2B5EF4-FFF2-40B4-BE49-F238E27FC236}">
                <a16:creationId xmlns:a16="http://schemas.microsoft.com/office/drawing/2014/main" id="{A10296A9-73AD-7285-776B-330C313CF14E}"/>
              </a:ext>
            </a:extLst>
          </p:cNvPr>
          <p:cNvSpPr>
            <a:spLocks noGrp="1"/>
          </p:cNvSpPr>
          <p:nvPr>
            <p:ph idx="1"/>
          </p:nvPr>
        </p:nvSpPr>
        <p:spPr/>
        <p:txBody>
          <a:bodyPr/>
          <a:lstStyle/>
          <a:p>
            <a:pPr eaLnBrk="1" hangingPunct="1">
              <a:lnSpc>
                <a:spcPct val="120000"/>
              </a:lnSpc>
              <a:defRPr/>
            </a:pPr>
            <a:r>
              <a:rPr lang="zh-CN" altLang="en-US" dirty="0"/>
              <a:t>对建立其所在</a:t>
            </a:r>
            <a:r>
              <a:rPr lang="zh-CN" altLang="en-US" dirty="0">
                <a:solidFill>
                  <a:srgbClr val="7030A0"/>
                </a:solidFill>
              </a:rPr>
              <a:t>类对象的模块</a:t>
            </a:r>
            <a:r>
              <a:rPr lang="zh-CN" altLang="en-US" dirty="0"/>
              <a:t>来说，它</a:t>
            </a:r>
            <a:r>
              <a:rPr lang="zh-CN" altLang="en-US" dirty="0">
                <a:solidFill>
                  <a:srgbClr val="C00000"/>
                </a:solidFill>
              </a:rPr>
              <a:t>与 </a:t>
            </a:r>
            <a:r>
              <a:rPr lang="en-US" altLang="zh-CN" dirty="0">
                <a:solidFill>
                  <a:srgbClr val="C00000"/>
                </a:solidFill>
                <a:latin typeface="Times New Roman" panose="02020603050405020304" pitchFamily="18" charset="0"/>
                <a:cs typeface="Times New Roman" panose="02020603050405020304" pitchFamily="18" charset="0"/>
              </a:rPr>
              <a:t>private</a:t>
            </a:r>
            <a:r>
              <a:rPr lang="en-US" altLang="zh-CN" dirty="0">
                <a:solidFill>
                  <a:srgbClr val="C00000"/>
                </a:solidFill>
              </a:rPr>
              <a:t> </a:t>
            </a:r>
            <a:r>
              <a:rPr lang="zh-CN" altLang="en-US" dirty="0">
                <a:solidFill>
                  <a:srgbClr val="C00000"/>
                </a:solidFill>
              </a:rPr>
              <a:t>成员的性质相同（隐藏，不可访问）</a:t>
            </a:r>
            <a:r>
              <a:rPr lang="zh-CN" altLang="en-US" dirty="0"/>
              <a:t>。</a:t>
            </a:r>
          </a:p>
          <a:p>
            <a:pPr eaLnBrk="1" hangingPunct="1">
              <a:lnSpc>
                <a:spcPct val="120000"/>
              </a:lnSpc>
              <a:defRPr/>
            </a:pPr>
            <a:r>
              <a:rPr lang="zh-CN" altLang="en-US" dirty="0">
                <a:solidFill>
                  <a:srgbClr val="7030A0"/>
                </a:solidFill>
              </a:rPr>
              <a:t>对于其派生类来说</a:t>
            </a:r>
            <a:r>
              <a:rPr lang="zh-CN" altLang="en-US" dirty="0"/>
              <a:t>，它</a:t>
            </a:r>
            <a:r>
              <a:rPr lang="zh-CN" altLang="en-US" dirty="0">
                <a:solidFill>
                  <a:srgbClr val="C00000"/>
                </a:solidFill>
              </a:rPr>
              <a:t>与 </a:t>
            </a:r>
            <a:r>
              <a:rPr lang="en-US" altLang="zh-CN" dirty="0">
                <a:solidFill>
                  <a:srgbClr val="C00000"/>
                </a:solidFill>
                <a:latin typeface="Times New Roman" panose="02020603050405020304" pitchFamily="18" charset="0"/>
                <a:cs typeface="Times New Roman" panose="02020603050405020304" pitchFamily="18" charset="0"/>
              </a:rPr>
              <a:t>public</a:t>
            </a:r>
            <a:r>
              <a:rPr lang="en-US" altLang="zh-CN" dirty="0">
                <a:solidFill>
                  <a:srgbClr val="C00000"/>
                </a:solidFill>
              </a:rPr>
              <a:t> </a:t>
            </a:r>
            <a:r>
              <a:rPr lang="zh-CN" altLang="en-US" dirty="0">
                <a:solidFill>
                  <a:srgbClr val="C00000"/>
                </a:solidFill>
              </a:rPr>
              <a:t>成员的性质相同</a:t>
            </a:r>
            <a:r>
              <a:rPr lang="zh-CN" altLang="en-US" dirty="0"/>
              <a:t>。</a:t>
            </a:r>
          </a:p>
          <a:p>
            <a:pPr eaLnBrk="1" hangingPunct="1">
              <a:lnSpc>
                <a:spcPct val="120000"/>
              </a:lnSpc>
              <a:defRPr/>
            </a:pPr>
            <a:r>
              <a:rPr lang="zh-CN" altLang="en-US" dirty="0">
                <a:solidFill>
                  <a:srgbClr val="FF0000"/>
                </a:solidFill>
              </a:rPr>
              <a:t>既实现了数据隐藏</a:t>
            </a:r>
            <a:r>
              <a:rPr lang="zh-CN" altLang="en-US" dirty="0"/>
              <a:t>，</a:t>
            </a:r>
            <a:r>
              <a:rPr lang="zh-CN" altLang="en-US" dirty="0">
                <a:solidFill>
                  <a:srgbClr val="FF0000"/>
                </a:solidFill>
              </a:rPr>
              <a:t>又方便继承</a:t>
            </a:r>
            <a:r>
              <a:rPr lang="zh-CN" altLang="en-US" dirty="0"/>
              <a:t>，实现代码重用。</a:t>
            </a:r>
          </a:p>
          <a:p>
            <a:pPr marL="109537" indent="0" eaLnBrk="1" hangingPunct="1">
              <a:buFont typeface="Georgia" panose="02040502050405020303" pitchFamily="18" charset="0"/>
              <a:buNone/>
              <a:defRPr/>
            </a:pPr>
            <a:endParaRPr lang="zh-CN" altLang="en-US" dirty="0"/>
          </a:p>
        </p:txBody>
      </p:sp>
      <p:sp>
        <p:nvSpPr>
          <p:cNvPr id="40964" name="灯片编号占位符 3">
            <a:extLst>
              <a:ext uri="{FF2B5EF4-FFF2-40B4-BE49-F238E27FC236}">
                <a16:creationId xmlns:a16="http://schemas.microsoft.com/office/drawing/2014/main" id="{D02D2A65-E470-C3C2-3445-ED8F38924CB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0AD7297-8B26-4141-A9C7-550F5F36FE4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8" name="标题 4">
            <a:extLst>
              <a:ext uri="{FF2B5EF4-FFF2-40B4-BE49-F238E27FC236}">
                <a16:creationId xmlns:a16="http://schemas.microsoft.com/office/drawing/2014/main" id="{E3E37243-34EE-0C84-6DFC-937AA0224979}"/>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7.2.3 </a:t>
            </a:r>
            <a:r>
              <a:rPr kumimoji="0" lang="zh-CN" altLang="en-US" sz="2800" dirty="0">
                <a:solidFill>
                  <a:schemeClr val="bg1"/>
                </a:solidFill>
                <a:latin typeface="+mj-lt"/>
                <a:ea typeface="+mj-ea"/>
                <a:cs typeface="+mj-cs"/>
              </a:rPr>
              <a:t>保护继承</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C8B7A8B6-FD23-FC8B-2EEB-B1B212AA54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0DC86DE-CDBC-43CE-B3FB-6AB8772C732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41987" name="标题 1">
            <a:extLst>
              <a:ext uri="{FF2B5EF4-FFF2-40B4-BE49-F238E27FC236}">
                <a16:creationId xmlns:a16="http://schemas.microsoft.com/office/drawing/2014/main" id="{FCAEC641-AB24-E749-3742-25E1467EFED2}"/>
              </a:ext>
            </a:extLst>
          </p:cNvPr>
          <p:cNvSpPr>
            <a:spLocks noGrp="1"/>
          </p:cNvSpPr>
          <p:nvPr>
            <p:ph type="title"/>
          </p:nvPr>
        </p:nvSpPr>
        <p:spPr/>
        <p:txBody>
          <a:bodyPr/>
          <a:lstStyle/>
          <a:p>
            <a:pPr eaLnBrk="1" hangingPunct="1"/>
            <a:r>
              <a:rPr lang="zh-CN" altLang="en-US"/>
              <a:t>例：</a:t>
            </a:r>
            <a:r>
              <a:rPr lang="en-US" altLang="zh-CN"/>
              <a:t> protected </a:t>
            </a:r>
            <a:r>
              <a:rPr lang="zh-CN" altLang="en-US"/>
              <a:t>成员举例</a:t>
            </a:r>
            <a:endParaRPr kumimoji="1" lang="zh-CN" altLang="en-US"/>
          </a:p>
        </p:txBody>
      </p:sp>
      <p:sp>
        <p:nvSpPr>
          <p:cNvPr id="41988" name="内容占位符 2">
            <a:extLst>
              <a:ext uri="{FF2B5EF4-FFF2-40B4-BE49-F238E27FC236}">
                <a16:creationId xmlns:a16="http://schemas.microsoft.com/office/drawing/2014/main" id="{149D7F3A-C935-E470-83CD-D36B7487C844}"/>
              </a:ext>
            </a:extLst>
          </p:cNvPr>
          <p:cNvSpPr>
            <a:spLocks noGrp="1"/>
          </p:cNvSpPr>
          <p:nvPr>
            <p:ph idx="1"/>
          </p:nvPr>
        </p:nvSpPr>
        <p:spPr>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A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protected:</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int x;</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 </a:t>
            </a:r>
            <a:r>
              <a:rPr lang="en-US" altLang="zh-CN" sz="2000" dirty="0" err="1">
                <a:latin typeface="Consolas" panose="020B0609020204030204" pitchFamily="49" charset="0"/>
              </a:rPr>
              <a:t>a</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a.x</a:t>
            </a:r>
            <a:r>
              <a:rPr lang="en-US" altLang="zh-CN" sz="2000" dirty="0">
                <a:latin typeface="Consolas" panose="020B0609020204030204" pitchFamily="49" charset="0"/>
              </a:rPr>
              <a:t> = 5;    //</a:t>
            </a:r>
            <a:r>
              <a:rPr lang="zh-CN" altLang="en-US" sz="2000" dirty="0">
                <a:latin typeface="Consolas" panose="020B0609020204030204" pitchFamily="49" charset="0"/>
              </a:rPr>
              <a:t>错误。在类外视角</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6" name="标题 4">
            <a:extLst>
              <a:ext uri="{FF2B5EF4-FFF2-40B4-BE49-F238E27FC236}">
                <a16:creationId xmlns:a16="http://schemas.microsoft.com/office/drawing/2014/main" id="{BA6FB148-B123-26CA-9386-F7A9DCCEC71F}"/>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7.2.3 </a:t>
            </a:r>
            <a:r>
              <a:rPr kumimoji="0" lang="zh-CN" altLang="en-US" sz="2800" dirty="0">
                <a:solidFill>
                  <a:schemeClr val="bg1"/>
                </a:solidFill>
                <a:latin typeface="+mj-lt"/>
                <a:ea typeface="+mj-ea"/>
                <a:cs typeface="+mj-cs"/>
              </a:rPr>
              <a:t>保护继承</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D82FF19D-9A87-2FCC-0CB2-5A550C85C157}"/>
              </a:ext>
            </a:extLst>
          </p:cNvPr>
          <p:cNvSpPr>
            <a:spLocks noGrp="1"/>
          </p:cNvSpPr>
          <p:nvPr>
            <p:ph type="title"/>
          </p:nvPr>
        </p:nvSpPr>
        <p:spPr/>
        <p:txBody>
          <a:bodyPr/>
          <a:lstStyle/>
          <a:p>
            <a:pPr eaLnBrk="1" hangingPunct="1"/>
            <a:r>
              <a:rPr lang="zh-CN" altLang="en-US"/>
              <a:t>目录</a:t>
            </a:r>
          </a:p>
        </p:txBody>
      </p:sp>
      <p:sp>
        <p:nvSpPr>
          <p:cNvPr id="16387" name="Rectangle 5">
            <a:extLst>
              <a:ext uri="{FF2B5EF4-FFF2-40B4-BE49-F238E27FC236}">
                <a16:creationId xmlns:a16="http://schemas.microsoft.com/office/drawing/2014/main" id="{9286669F-95D9-2A2F-55BF-C0D23827001F}"/>
              </a:ext>
            </a:extLst>
          </p:cNvPr>
          <p:cNvSpPr>
            <a:spLocks noGrp="1"/>
          </p:cNvSpPr>
          <p:nvPr>
            <p:ph idx="1"/>
          </p:nvPr>
        </p:nvSpPr>
        <p:spPr>
          <a:xfrm>
            <a:off x="730250" y="1609725"/>
            <a:ext cx="7824788" cy="4114800"/>
          </a:xfrm>
        </p:spPr>
        <p:txBody>
          <a:bodyPr/>
          <a:lstStyle/>
          <a:p>
            <a:pPr marL="808038" eaLnBrk="1" hangingPunct="1">
              <a:lnSpc>
                <a:spcPct val="110000"/>
              </a:lnSpc>
              <a:buFont typeface="Georgia" panose="02040502050405020303" pitchFamily="18" charset="0"/>
              <a:buNone/>
            </a:pPr>
            <a:r>
              <a:rPr lang="en-US" altLang="zh-CN"/>
              <a:t>7.1  </a:t>
            </a:r>
            <a:r>
              <a:rPr lang="zh-CN" altLang="en-US"/>
              <a:t>类的继承与派生</a:t>
            </a:r>
            <a:endParaRPr lang="en-US" altLang="zh-CN"/>
          </a:p>
          <a:p>
            <a:pPr marL="808038" eaLnBrk="1" hangingPunct="1">
              <a:lnSpc>
                <a:spcPct val="110000"/>
              </a:lnSpc>
              <a:buFont typeface="Georgia" panose="02040502050405020303" pitchFamily="18" charset="0"/>
              <a:buNone/>
            </a:pPr>
            <a:r>
              <a:rPr lang="en-US" altLang="zh-CN"/>
              <a:t>7.2  </a:t>
            </a:r>
            <a:r>
              <a:rPr lang="zh-CN" altLang="en-US"/>
              <a:t>访问控制</a:t>
            </a:r>
          </a:p>
          <a:p>
            <a:pPr marL="808038" eaLnBrk="1" hangingPunct="1">
              <a:lnSpc>
                <a:spcPct val="110000"/>
              </a:lnSpc>
              <a:buFont typeface="Georgia" panose="02040502050405020303" pitchFamily="18" charset="0"/>
              <a:buNone/>
            </a:pPr>
            <a:r>
              <a:rPr lang="en-US" altLang="zh-CN"/>
              <a:t>7.3  </a:t>
            </a:r>
            <a:r>
              <a:rPr lang="zh-CN" altLang="en-US"/>
              <a:t>类型兼容规则</a:t>
            </a:r>
          </a:p>
          <a:p>
            <a:pPr marL="808038" eaLnBrk="1" hangingPunct="1">
              <a:lnSpc>
                <a:spcPct val="110000"/>
              </a:lnSpc>
              <a:buFont typeface="Georgia" panose="02040502050405020303" pitchFamily="18" charset="0"/>
              <a:buNone/>
            </a:pPr>
            <a:r>
              <a:rPr lang="en-US" altLang="zh-CN"/>
              <a:t>7.4  </a:t>
            </a:r>
            <a:r>
              <a:rPr lang="zh-CN" altLang="en-US"/>
              <a:t>派生类的构造、析构函数</a:t>
            </a:r>
          </a:p>
          <a:p>
            <a:pPr marL="808038" eaLnBrk="1" hangingPunct="1">
              <a:lnSpc>
                <a:spcPct val="110000"/>
              </a:lnSpc>
              <a:buFont typeface="Georgia" panose="02040502050405020303" pitchFamily="18" charset="0"/>
              <a:buNone/>
            </a:pPr>
            <a:r>
              <a:rPr lang="en-US" altLang="zh-CN"/>
              <a:t>7.5  </a:t>
            </a:r>
            <a:r>
              <a:rPr lang="zh-CN" altLang="en-US"/>
              <a:t>派生类成员的标识与访问</a:t>
            </a:r>
            <a:endParaRPr lang="en-US" altLang="zh-CN"/>
          </a:p>
          <a:p>
            <a:pPr marL="808038" eaLnBrk="1" hangingPunct="1">
              <a:lnSpc>
                <a:spcPct val="110000"/>
              </a:lnSpc>
              <a:buFont typeface="Georgia" panose="02040502050405020303" pitchFamily="18" charset="0"/>
              <a:buNone/>
            </a:pPr>
            <a:r>
              <a:rPr lang="en-US" altLang="zh-CN"/>
              <a:t>7.6  </a:t>
            </a:r>
            <a:r>
              <a:rPr lang="zh-CN" altLang="en-US"/>
              <a:t>程序实例</a:t>
            </a:r>
            <a:r>
              <a:rPr lang="en-US" altLang="zh-CN"/>
              <a:t>——</a:t>
            </a:r>
            <a:r>
              <a:rPr lang="zh-CN" altLang="en-US"/>
              <a:t>用高斯消去法解线性方程组</a:t>
            </a:r>
            <a:endParaRPr lang="en-US" altLang="zh-CN"/>
          </a:p>
          <a:p>
            <a:pPr marL="808038" eaLnBrk="1" hangingPunct="1">
              <a:lnSpc>
                <a:spcPct val="110000"/>
              </a:lnSpc>
              <a:buFont typeface="Georgia" panose="02040502050405020303" pitchFamily="18" charset="0"/>
              <a:buNone/>
            </a:pPr>
            <a:r>
              <a:rPr lang="en-US" altLang="zh-CN"/>
              <a:t>7.7  </a:t>
            </a:r>
            <a:r>
              <a:rPr lang="zh-CN" altLang="en-US"/>
              <a:t>综合实例</a:t>
            </a:r>
            <a:r>
              <a:rPr lang="en-US" altLang="zh-CN"/>
              <a:t>——</a:t>
            </a:r>
            <a:r>
              <a:rPr lang="zh-CN" altLang="en-US"/>
              <a:t>个人银行账户管理程序</a:t>
            </a:r>
            <a:endParaRPr lang="en-US" altLang="zh-CN"/>
          </a:p>
          <a:p>
            <a:pPr marL="808038" eaLnBrk="1" hangingPunct="1">
              <a:lnSpc>
                <a:spcPct val="110000"/>
              </a:lnSpc>
              <a:buFont typeface="Georgia" panose="02040502050405020303" pitchFamily="18" charset="0"/>
              <a:buNone/>
            </a:pPr>
            <a:r>
              <a:rPr lang="en-US" altLang="zh-CN"/>
              <a:t>7.8  </a:t>
            </a:r>
            <a:r>
              <a:rPr lang="zh-CN" altLang="en-US"/>
              <a:t>深度探索</a:t>
            </a:r>
          </a:p>
          <a:p>
            <a:pPr marL="808038" eaLnBrk="1" hangingPunct="1">
              <a:lnSpc>
                <a:spcPct val="110000"/>
              </a:lnSpc>
              <a:buFont typeface="Georgia" panose="02040502050405020303" pitchFamily="18" charset="0"/>
              <a:buNone/>
            </a:pPr>
            <a:r>
              <a:rPr lang="en-US" altLang="zh-CN"/>
              <a:t>7.9  </a:t>
            </a:r>
            <a:r>
              <a:rPr lang="zh-CN" altLang="en-US"/>
              <a:t>小结 </a:t>
            </a:r>
            <a:endParaRPr lang="en-US" altLang="zh-CN"/>
          </a:p>
        </p:txBody>
      </p:sp>
      <p:sp>
        <p:nvSpPr>
          <p:cNvPr id="16388" name="灯片编号占位符 5">
            <a:extLst>
              <a:ext uri="{FF2B5EF4-FFF2-40B4-BE49-F238E27FC236}">
                <a16:creationId xmlns:a16="http://schemas.microsoft.com/office/drawing/2014/main" id="{B77C3CDC-F42B-3706-DB0F-0B66A04F9F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DC5A23D-8B1D-43C7-AA86-8E501EB70BD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FEEE4D1F-EFA9-CCEA-4DB4-AA62C25A2A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2314FC5-AFB8-401C-9FD5-B0D1AC1FB37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44035" name="标题 1">
            <a:extLst>
              <a:ext uri="{FF2B5EF4-FFF2-40B4-BE49-F238E27FC236}">
                <a16:creationId xmlns:a16="http://schemas.microsoft.com/office/drawing/2014/main" id="{A5CF745C-02AF-C1EC-4D3C-5DBCBC9758FB}"/>
              </a:ext>
            </a:extLst>
          </p:cNvPr>
          <p:cNvSpPr>
            <a:spLocks noGrp="1"/>
          </p:cNvSpPr>
          <p:nvPr>
            <p:ph type="title"/>
          </p:nvPr>
        </p:nvSpPr>
        <p:spPr/>
        <p:txBody>
          <a:bodyPr/>
          <a:lstStyle/>
          <a:p>
            <a:pPr eaLnBrk="1" hangingPunct="1"/>
            <a:r>
              <a:rPr lang="zh-CN" altLang="en-US"/>
              <a:t>例</a:t>
            </a:r>
            <a:r>
              <a:rPr lang="en-US" altLang="zh-CN"/>
              <a:t> (</a:t>
            </a:r>
            <a:r>
              <a:rPr lang="zh-CN" altLang="en-US"/>
              <a:t>续</a:t>
            </a:r>
            <a:r>
              <a:rPr lang="en-US" altLang="zh-CN"/>
              <a:t>)</a:t>
            </a:r>
            <a:endParaRPr kumimoji="1" lang="zh-CN" altLang="en-US"/>
          </a:p>
        </p:txBody>
      </p:sp>
      <p:sp>
        <p:nvSpPr>
          <p:cNvPr id="44036" name="内容占位符 2">
            <a:extLst>
              <a:ext uri="{FF2B5EF4-FFF2-40B4-BE49-F238E27FC236}">
                <a16:creationId xmlns:a16="http://schemas.microsoft.com/office/drawing/2014/main" id="{2EA51622-C826-42C6-B064-EA8634F9BDFD}"/>
              </a:ext>
            </a:extLst>
          </p:cNvPr>
          <p:cNvSpPr>
            <a:spLocks noGrp="1"/>
          </p:cNvSpPr>
          <p:nvPr>
            <p:ph idx="1"/>
          </p:nvPr>
        </p:nvSpPr>
        <p:spPr>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class A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protected:</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int x;</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0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class B: public A{</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void function();</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0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void B:function()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x = 5;   //</a:t>
            </a:r>
            <a:r>
              <a:rPr lang="zh-CN" altLang="en-US" sz="2000">
                <a:latin typeface="Consolas" panose="020B0609020204030204" pitchFamily="49" charset="0"/>
              </a:rPr>
              <a:t>正确。在子类视角</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p>
        </p:txBody>
      </p:sp>
      <p:sp>
        <p:nvSpPr>
          <p:cNvPr id="6" name="标题 4">
            <a:extLst>
              <a:ext uri="{FF2B5EF4-FFF2-40B4-BE49-F238E27FC236}">
                <a16:creationId xmlns:a16="http://schemas.microsoft.com/office/drawing/2014/main" id="{A4090953-1180-07F7-17BA-1D2097396E69}"/>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7.2.3 </a:t>
            </a:r>
            <a:r>
              <a:rPr kumimoji="0" lang="zh-CN" altLang="en-US" sz="2800" dirty="0">
                <a:solidFill>
                  <a:schemeClr val="bg1"/>
                </a:solidFill>
                <a:latin typeface="+mj-lt"/>
                <a:ea typeface="+mj-ea"/>
                <a:cs typeface="+mj-cs"/>
              </a:rPr>
              <a:t>保护继承</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DD08F67A-559C-7416-46DD-6584ABC983B0}"/>
              </a:ext>
            </a:extLst>
          </p:cNvPr>
          <p:cNvSpPr>
            <a:spLocks noGrp="1"/>
          </p:cNvSpPr>
          <p:nvPr>
            <p:ph type="title"/>
          </p:nvPr>
        </p:nvSpPr>
        <p:spPr/>
        <p:txBody>
          <a:bodyPr/>
          <a:lstStyle/>
          <a:p>
            <a:pPr eaLnBrk="1" hangingPunct="1"/>
            <a:r>
              <a:rPr lang="zh-CN" altLang="en-US"/>
              <a:t>多继承举例</a:t>
            </a:r>
            <a:endParaRPr kumimoji="1" lang="zh-CN" altLang="en-US"/>
          </a:p>
        </p:txBody>
      </p:sp>
      <p:sp>
        <p:nvSpPr>
          <p:cNvPr id="46083" name="内容占位符 2">
            <a:extLst>
              <a:ext uri="{FF2B5EF4-FFF2-40B4-BE49-F238E27FC236}">
                <a16:creationId xmlns:a16="http://schemas.microsoft.com/office/drawing/2014/main" id="{E15BF11D-1C73-A522-9810-10660A40B60C}"/>
              </a:ext>
            </a:extLst>
          </p:cNvPr>
          <p:cNvSpPr>
            <a:spLocks noGrp="1"/>
          </p:cNvSpPr>
          <p:nvPr>
            <p:ph sz="half" idx="1"/>
          </p:nvPr>
        </p:nvSpPr>
        <p:spPr>
          <a:xfrm>
            <a:off x="457200" y="1571625"/>
            <a:ext cx="4038600" cy="5170488"/>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dirty="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endParaRPr lang="en-US" altLang="zh-CN"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dirty="0">
                <a:latin typeface="Consolas" panose="020B0609020204030204" pitchFamily="49" charset="0"/>
              </a:rPr>
              <a:t>class A {</a:t>
            </a:r>
          </a:p>
          <a:p>
            <a:pPr marL="358775" indent="-250825" eaLnBrk="1" hangingPunct="1">
              <a:spcBef>
                <a:spcPct val="0"/>
              </a:spcBef>
              <a:buFont typeface="Wingdings" panose="05000000000000000000" pitchFamily="2" charset="2"/>
              <a:buNone/>
            </a:pPr>
            <a:r>
              <a:rPr lang="en-US" altLang="zh-CN"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dirty="0">
                <a:latin typeface="Consolas" panose="020B0609020204030204" pitchFamily="49" charset="0"/>
              </a:rPr>
              <a:t>	void </a:t>
            </a:r>
            <a:r>
              <a:rPr lang="en-US" altLang="zh-CN" dirty="0" err="1">
                <a:latin typeface="Consolas" panose="020B0609020204030204" pitchFamily="49" charset="0"/>
              </a:rPr>
              <a:t>setA</a:t>
            </a:r>
            <a:r>
              <a:rPr lang="en-US" altLang="zh-CN" dirty="0">
                <a:latin typeface="Consolas" panose="020B0609020204030204" pitchFamily="49" charset="0"/>
              </a:rPr>
              <a:t>(int);</a:t>
            </a:r>
          </a:p>
          <a:p>
            <a:pPr marL="358775" indent="-250825" eaLnBrk="1" hangingPunct="1">
              <a:spcBef>
                <a:spcPct val="0"/>
              </a:spcBef>
              <a:buFont typeface="Wingdings" panose="05000000000000000000" pitchFamily="2" charset="2"/>
              <a:buNone/>
            </a:pPr>
            <a:r>
              <a:rPr lang="en-US" altLang="zh-CN" dirty="0">
                <a:latin typeface="Consolas" panose="020B0609020204030204" pitchFamily="49" charset="0"/>
              </a:rPr>
              <a:t>	void </a:t>
            </a:r>
            <a:r>
              <a:rPr lang="en-US" altLang="zh-CN" dirty="0" err="1">
                <a:latin typeface="Consolas" panose="020B0609020204030204" pitchFamily="49" charset="0"/>
              </a:rPr>
              <a:t>showA</a:t>
            </a:r>
            <a:r>
              <a:rPr lang="en-US" altLang="zh-CN" dirty="0">
                <a:latin typeface="Consolas" panose="020B0609020204030204" pitchFamily="49" charset="0"/>
              </a:rPr>
              <a:t>() const;</a:t>
            </a:r>
          </a:p>
          <a:p>
            <a:pPr marL="358775" indent="-250825" eaLnBrk="1" hangingPunct="1">
              <a:spcBef>
                <a:spcPct val="0"/>
              </a:spcBef>
              <a:buFont typeface="Wingdings" panose="05000000000000000000" pitchFamily="2" charset="2"/>
              <a:buNone/>
            </a:pPr>
            <a:r>
              <a:rPr lang="en-US" altLang="zh-CN" dirty="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dirty="0">
                <a:latin typeface="Consolas" panose="020B0609020204030204" pitchFamily="49" charset="0"/>
              </a:rPr>
              <a:t>	int a;</a:t>
            </a:r>
          </a:p>
          <a:p>
            <a:pPr marL="358775" indent="-250825" eaLnBrk="1" hangingPunct="1">
              <a:spcBef>
                <a:spcPct val="0"/>
              </a:spcBef>
              <a:buFont typeface="Wingdings" panose="05000000000000000000" pitchFamily="2" charset="2"/>
              <a:buNone/>
            </a:pPr>
            <a:r>
              <a:rPr lang="en-US" altLang="zh-CN"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dirty="0">
                <a:latin typeface="Consolas" panose="020B0609020204030204" pitchFamily="49" charset="0"/>
              </a:rPr>
              <a:t>class B {</a:t>
            </a:r>
          </a:p>
          <a:p>
            <a:pPr marL="358775" indent="-250825" eaLnBrk="1" hangingPunct="1">
              <a:spcBef>
                <a:spcPct val="0"/>
              </a:spcBef>
              <a:buFont typeface="Wingdings" panose="05000000000000000000" pitchFamily="2" charset="2"/>
              <a:buNone/>
            </a:pPr>
            <a:r>
              <a:rPr lang="en-US" altLang="zh-CN"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dirty="0">
                <a:latin typeface="Consolas" panose="020B0609020204030204" pitchFamily="49" charset="0"/>
              </a:rPr>
              <a:t>	void </a:t>
            </a:r>
            <a:r>
              <a:rPr lang="en-US" altLang="zh-CN" dirty="0" err="1">
                <a:latin typeface="Consolas" panose="020B0609020204030204" pitchFamily="49" charset="0"/>
              </a:rPr>
              <a:t>setB</a:t>
            </a:r>
            <a:r>
              <a:rPr lang="en-US" altLang="zh-CN" dirty="0">
                <a:latin typeface="Consolas" panose="020B0609020204030204" pitchFamily="49" charset="0"/>
              </a:rPr>
              <a:t>(int);</a:t>
            </a:r>
          </a:p>
          <a:p>
            <a:pPr marL="358775" indent="-250825" eaLnBrk="1" hangingPunct="1">
              <a:spcBef>
                <a:spcPct val="0"/>
              </a:spcBef>
              <a:buFont typeface="Wingdings" panose="05000000000000000000" pitchFamily="2" charset="2"/>
              <a:buNone/>
            </a:pPr>
            <a:r>
              <a:rPr lang="en-US" altLang="zh-CN" dirty="0">
                <a:latin typeface="Consolas" panose="020B0609020204030204" pitchFamily="49" charset="0"/>
              </a:rPr>
              <a:t>	void </a:t>
            </a:r>
            <a:r>
              <a:rPr lang="en-US" altLang="zh-CN" dirty="0" err="1">
                <a:latin typeface="Consolas" panose="020B0609020204030204" pitchFamily="49" charset="0"/>
              </a:rPr>
              <a:t>showB</a:t>
            </a:r>
            <a:r>
              <a:rPr lang="en-US" altLang="zh-CN" dirty="0">
                <a:latin typeface="Consolas" panose="020B0609020204030204" pitchFamily="49" charset="0"/>
              </a:rPr>
              <a:t>() const;</a:t>
            </a:r>
          </a:p>
        </p:txBody>
      </p:sp>
      <p:sp>
        <p:nvSpPr>
          <p:cNvPr id="46084" name="内容占位符 3">
            <a:extLst>
              <a:ext uri="{FF2B5EF4-FFF2-40B4-BE49-F238E27FC236}">
                <a16:creationId xmlns:a16="http://schemas.microsoft.com/office/drawing/2014/main" id="{392A1F00-8630-91DC-BD6E-71BFDD9353A6}"/>
              </a:ext>
            </a:extLst>
          </p:cNvPr>
          <p:cNvSpPr>
            <a:spLocks noGrp="1"/>
          </p:cNvSpPr>
          <p:nvPr>
            <p:ph sz="half" idx="2"/>
          </p:nvPr>
        </p:nvSpPr>
        <p:spPr>
          <a:xfrm>
            <a:off x="4648200" y="1571625"/>
            <a:ext cx="4017963" cy="5170488"/>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int b;</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class C : public A, private B { </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void setC(int, int, int);</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void showC() const;</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int c;</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a:t>
            </a:r>
          </a:p>
        </p:txBody>
      </p:sp>
      <p:sp>
        <p:nvSpPr>
          <p:cNvPr id="46085" name="灯片编号占位符 3">
            <a:extLst>
              <a:ext uri="{FF2B5EF4-FFF2-40B4-BE49-F238E27FC236}">
                <a16:creationId xmlns:a16="http://schemas.microsoft.com/office/drawing/2014/main" id="{22C0A062-020B-0B4B-1A48-CD4A0A43827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C3ABFEB-1B3C-4151-9A43-EFAA4280F95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46086" name="Line 5">
            <a:extLst>
              <a:ext uri="{FF2B5EF4-FFF2-40B4-BE49-F238E27FC236}">
                <a16:creationId xmlns:a16="http://schemas.microsoft.com/office/drawing/2014/main" id="{B210C414-A069-A6EF-1337-C39EE88D51AD}"/>
              </a:ext>
            </a:extLst>
          </p:cNvPr>
          <p:cNvSpPr>
            <a:spLocks noChangeShapeType="1"/>
          </p:cNvSpPr>
          <p:nvPr/>
        </p:nvSpPr>
        <p:spPr bwMode="auto">
          <a:xfrm>
            <a:off x="4572000" y="1700213"/>
            <a:ext cx="0" cy="4608512"/>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标题 4">
            <a:extLst>
              <a:ext uri="{FF2B5EF4-FFF2-40B4-BE49-F238E27FC236}">
                <a16:creationId xmlns:a16="http://schemas.microsoft.com/office/drawing/2014/main" id="{6CB20DDB-14D3-D4D5-8597-273C07FF915F}"/>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a:t>
            </a:r>
            <a:r>
              <a:rPr kumimoji="0" lang="zh-CN" altLang="en-US" sz="2800">
                <a:solidFill>
                  <a:schemeClr val="bg1"/>
                </a:solidFill>
                <a:latin typeface="+mj-lt"/>
                <a:ea typeface="+mj-ea"/>
                <a:cs typeface="+mj-cs"/>
              </a:rPr>
              <a:t>控制</a:t>
            </a:r>
            <a:endParaRPr kumimoji="0" lang="zh-CN" altLang="en-US" sz="2800" dirty="0">
              <a:solidFill>
                <a:schemeClr val="bg1"/>
              </a:solidFill>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45CA1316-507E-A045-B9F9-AEB41C24B3E6}"/>
              </a:ext>
            </a:extLst>
          </p:cNvPr>
          <p:cNvSpPr>
            <a:spLocks noGrp="1"/>
          </p:cNvSpPr>
          <p:nvPr>
            <p:ph type="title"/>
          </p:nvPr>
        </p:nvSpPr>
        <p:spPr/>
        <p:txBody>
          <a:bodyPr/>
          <a:lstStyle/>
          <a:p>
            <a:pPr eaLnBrk="1" hangingPunct="1"/>
            <a:r>
              <a:rPr lang="zh-CN" altLang="en-US"/>
              <a:t>多继承举例 </a:t>
            </a:r>
            <a:r>
              <a:rPr lang="en-US" altLang="zh-CN"/>
              <a:t>(</a:t>
            </a:r>
            <a:r>
              <a:rPr lang="zh-CN" altLang="en-US"/>
              <a:t>续</a:t>
            </a:r>
            <a:r>
              <a:rPr lang="en-US" altLang="zh-CN"/>
              <a:t>)</a:t>
            </a:r>
            <a:endParaRPr kumimoji="1" lang="zh-CN" altLang="en-US"/>
          </a:p>
        </p:txBody>
      </p:sp>
      <p:sp>
        <p:nvSpPr>
          <p:cNvPr id="48131" name="内容占位符 2">
            <a:extLst>
              <a:ext uri="{FF2B5EF4-FFF2-40B4-BE49-F238E27FC236}">
                <a16:creationId xmlns:a16="http://schemas.microsoft.com/office/drawing/2014/main" id="{EC008667-49F9-322C-020D-A9DDD98E08FD}"/>
              </a:ext>
            </a:extLst>
          </p:cNvPr>
          <p:cNvSpPr>
            <a:spLocks noGrp="1"/>
          </p:cNvSpPr>
          <p:nvPr>
            <p:ph sz="half" idx="1"/>
          </p:nvPr>
        </p:nvSpPr>
        <p:spPr>
          <a:xfrm>
            <a:off x="214313" y="1484313"/>
            <a:ext cx="4281487" cy="5257800"/>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void  A::setA(int x) {</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a=x; </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void B::setB(int x) {</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b=x; </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void C::setC(int x, int y, int z) {</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a:t>
            </a:r>
            <a:r>
              <a:rPr lang="zh-CN" altLang="en-US">
                <a:latin typeface="Consolas" panose="020B0609020204030204" pitchFamily="49" charset="0"/>
              </a:rPr>
              <a:t>派生类成员直接访问基类的</a:t>
            </a:r>
          </a:p>
          <a:p>
            <a:pPr marL="358775" indent="-250825" eaLnBrk="1" hangingPunct="1">
              <a:spcBef>
                <a:spcPct val="0"/>
              </a:spcBef>
              <a:buFont typeface="Wingdings" panose="05000000000000000000" pitchFamily="2" charset="2"/>
              <a:buNone/>
            </a:pPr>
            <a:r>
              <a:rPr lang="zh-CN" altLang="en-US">
                <a:latin typeface="Consolas" panose="020B0609020204030204" pitchFamily="49" charset="0"/>
              </a:rPr>
              <a:t>	</a:t>
            </a:r>
            <a:r>
              <a:rPr lang="en-US" altLang="zh-CN">
                <a:latin typeface="Consolas" panose="020B0609020204030204" pitchFamily="49" charset="0"/>
              </a:rPr>
              <a:t>//</a:t>
            </a:r>
            <a:r>
              <a:rPr lang="zh-CN" altLang="en-US">
                <a:latin typeface="Consolas" panose="020B0609020204030204" pitchFamily="49" charset="0"/>
              </a:rPr>
              <a:t>公有成员</a:t>
            </a:r>
          </a:p>
          <a:p>
            <a:pPr marL="358775" indent="-250825" eaLnBrk="1" hangingPunct="1">
              <a:spcBef>
                <a:spcPct val="0"/>
              </a:spcBef>
              <a:buFont typeface="Wingdings" panose="05000000000000000000" pitchFamily="2" charset="2"/>
              <a:buNone/>
            </a:pPr>
            <a:r>
              <a:rPr lang="zh-CN" altLang="en-US">
                <a:latin typeface="Consolas" panose="020B0609020204030204" pitchFamily="49" charset="0"/>
              </a:rPr>
              <a:t>	</a:t>
            </a:r>
            <a:r>
              <a:rPr lang="en-US" altLang="zh-CN">
                <a:latin typeface="Consolas" panose="020B0609020204030204" pitchFamily="49" charset="0"/>
              </a:rPr>
              <a:t>setA(x); </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setB(y); </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c = z;</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a:t>
            </a:r>
            <a:r>
              <a:rPr lang="zh-CN" altLang="en-US">
                <a:latin typeface="Consolas" panose="020B0609020204030204" pitchFamily="49" charset="0"/>
              </a:rPr>
              <a:t>其他函数实现</a:t>
            </a:r>
            <a:endParaRPr lang="en-US" altLang="zh-CN">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void A::showA() const{</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cout&lt;&lt; a&lt;&lt;endl; }</a:t>
            </a:r>
          </a:p>
        </p:txBody>
      </p:sp>
      <p:sp>
        <p:nvSpPr>
          <p:cNvPr id="48132" name="内容占位符 3">
            <a:extLst>
              <a:ext uri="{FF2B5EF4-FFF2-40B4-BE49-F238E27FC236}">
                <a16:creationId xmlns:a16="http://schemas.microsoft.com/office/drawing/2014/main" id="{4B046F35-E787-330D-1199-6B83233A22E3}"/>
              </a:ext>
            </a:extLst>
          </p:cNvPr>
          <p:cNvSpPr>
            <a:spLocks noGrp="1"/>
          </p:cNvSpPr>
          <p:nvPr>
            <p:ph sz="half" idx="2"/>
          </p:nvPr>
        </p:nvSpPr>
        <p:spPr>
          <a:xfrm>
            <a:off x="4648200" y="1484313"/>
            <a:ext cx="4287838" cy="5257800"/>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void B::showB() const{</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cout&lt;&lt; b&lt;&lt;endl; }</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void C::showC() const{</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showA();</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showB();</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cout&lt;&lt; c&lt;&lt;endl; }</a:t>
            </a:r>
            <a:endParaRPr lang="zh-CN" altLang="en-US">
              <a:latin typeface="Consolas" panose="020B0609020204030204" pitchFamily="49" charset="0"/>
            </a:endParaRPr>
          </a:p>
          <a:p>
            <a:pPr marL="358775" indent="-250825" eaLnBrk="1" hangingPunct="1">
              <a:spcBef>
                <a:spcPct val="0"/>
              </a:spcBef>
              <a:buFont typeface="Wingdings" panose="05000000000000000000" pitchFamily="2" charset="2"/>
              <a:buNone/>
            </a:pPr>
            <a:endParaRPr lang="en-US" altLang="zh-CN">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C obj;</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obj.setA(5);</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obj.showA();</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obj.setC(6,7,9);</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obj.showC();</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obj.setB(6);  </a:t>
            </a:r>
            <a:r>
              <a:rPr lang="zh-CN" altLang="en-US">
                <a:latin typeface="Consolas" panose="020B0609020204030204" pitchFamily="49" charset="0"/>
              </a:rPr>
              <a:t>错误</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 obj.showB(); </a:t>
            </a:r>
            <a:r>
              <a:rPr lang="zh-CN" altLang="en-US">
                <a:latin typeface="Consolas" panose="020B0609020204030204" pitchFamily="49" charset="0"/>
              </a:rPr>
              <a:t>错误</a:t>
            </a:r>
          </a:p>
          <a:p>
            <a:pPr marL="358775" indent="-250825" eaLnBrk="1" hangingPunct="1">
              <a:spcBef>
                <a:spcPct val="0"/>
              </a:spcBef>
              <a:buFont typeface="Wingdings" panose="05000000000000000000" pitchFamily="2" charset="2"/>
              <a:buNone/>
            </a:pPr>
            <a:r>
              <a:rPr lang="zh-CN" altLang="en-US">
                <a:latin typeface="Consolas" panose="020B0609020204030204" pitchFamily="49" charset="0"/>
              </a:rPr>
              <a:t>	</a:t>
            </a:r>
            <a:r>
              <a:rPr lang="en-US" altLang="zh-CN">
                <a:latin typeface="Consolas" panose="020B0609020204030204" pitchFamily="49" charset="0"/>
              </a:rPr>
              <a:t>return 0;</a:t>
            </a:r>
          </a:p>
          <a:p>
            <a:pPr marL="358775" indent="-250825" eaLnBrk="1" hangingPunct="1">
              <a:spcBef>
                <a:spcPct val="0"/>
              </a:spcBef>
              <a:buFont typeface="Wingdings" panose="05000000000000000000" pitchFamily="2" charset="2"/>
              <a:buNone/>
            </a:pPr>
            <a:r>
              <a:rPr lang="en-US" altLang="zh-CN">
                <a:latin typeface="Consolas" panose="020B0609020204030204" pitchFamily="49" charset="0"/>
              </a:rPr>
              <a:t>}</a:t>
            </a:r>
          </a:p>
        </p:txBody>
      </p:sp>
      <p:sp>
        <p:nvSpPr>
          <p:cNvPr id="48133" name="灯片编号占位符 3">
            <a:extLst>
              <a:ext uri="{FF2B5EF4-FFF2-40B4-BE49-F238E27FC236}">
                <a16:creationId xmlns:a16="http://schemas.microsoft.com/office/drawing/2014/main" id="{F59CD086-DFD5-1533-CB74-6BD36BB7943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7110BE2-BA9D-43A0-924B-484D74A78BC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48134" name="Line 5">
            <a:extLst>
              <a:ext uri="{FF2B5EF4-FFF2-40B4-BE49-F238E27FC236}">
                <a16:creationId xmlns:a16="http://schemas.microsoft.com/office/drawing/2014/main" id="{EB0DE2D5-DCB4-8108-696B-44F3271183F5}"/>
              </a:ext>
            </a:extLst>
          </p:cNvPr>
          <p:cNvSpPr>
            <a:spLocks noChangeShapeType="1"/>
          </p:cNvSpPr>
          <p:nvPr/>
        </p:nvSpPr>
        <p:spPr bwMode="auto">
          <a:xfrm>
            <a:off x="4572000" y="1700213"/>
            <a:ext cx="0" cy="4608512"/>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标题 4">
            <a:extLst>
              <a:ext uri="{FF2B5EF4-FFF2-40B4-BE49-F238E27FC236}">
                <a16:creationId xmlns:a16="http://schemas.microsoft.com/office/drawing/2014/main" id="{40D410D6-A539-E80B-BBDE-159A500E5B8D}"/>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a:t>
            </a:r>
            <a:r>
              <a:rPr kumimoji="0" lang="zh-CN" altLang="en-US" sz="2800">
                <a:solidFill>
                  <a:schemeClr val="bg1"/>
                </a:solidFill>
                <a:latin typeface="+mj-lt"/>
                <a:ea typeface="+mj-ea"/>
                <a:cs typeface="+mj-cs"/>
              </a:rPr>
              <a:t>控制</a:t>
            </a:r>
            <a:endParaRPr kumimoji="0" lang="zh-CN" altLang="en-US" sz="2800" dirty="0">
              <a:solidFill>
                <a:schemeClr val="bg1"/>
              </a:solidFill>
              <a:latin typeface="+mj-lt"/>
              <a:ea typeface="+mj-ea"/>
              <a:cs typeface="+mj-cs"/>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D6470-C03A-953D-02B1-C272A2194608}"/>
              </a:ext>
            </a:extLst>
          </p:cNvPr>
          <p:cNvSpPr>
            <a:spLocks noGrp="1"/>
          </p:cNvSpPr>
          <p:nvPr>
            <p:ph type="title"/>
          </p:nvPr>
        </p:nvSpPr>
        <p:spPr/>
        <p:txBody>
          <a:bodyPr/>
          <a:lstStyle/>
          <a:p>
            <a:endParaRPr lang="zh-CN" altLang="en-US"/>
          </a:p>
        </p:txBody>
      </p:sp>
      <p:sp>
        <p:nvSpPr>
          <p:cNvPr id="5" name="灯片编号占位符 4">
            <a:extLst>
              <a:ext uri="{FF2B5EF4-FFF2-40B4-BE49-F238E27FC236}">
                <a16:creationId xmlns:a16="http://schemas.microsoft.com/office/drawing/2014/main" id="{911B7B7F-1781-BE94-41F8-977EFFCE642B}"/>
              </a:ext>
            </a:extLst>
          </p:cNvPr>
          <p:cNvSpPr>
            <a:spLocks noGrp="1"/>
          </p:cNvSpPr>
          <p:nvPr>
            <p:ph type="sldNum" sz="quarter" idx="12"/>
          </p:nvPr>
        </p:nvSpPr>
        <p:spPr/>
        <p:txBody>
          <a:bodyPr/>
          <a:lstStyle/>
          <a:p>
            <a:pPr>
              <a:defRPr/>
            </a:pPr>
            <a:fld id="{3C61F98D-0DE3-4C59-A829-84D2CF3BAB67}" type="slidenum">
              <a:rPr lang="en-US" altLang="zh-CN" smtClean="0"/>
              <a:pPr>
                <a:defRPr/>
              </a:pPr>
              <a:t>23</a:t>
            </a:fld>
            <a:endParaRPr lang="en-US" altLang="zh-CN"/>
          </a:p>
        </p:txBody>
      </p:sp>
      <p:graphicFrame>
        <p:nvGraphicFramePr>
          <p:cNvPr id="6" name="表格 6">
            <a:extLst>
              <a:ext uri="{FF2B5EF4-FFF2-40B4-BE49-F238E27FC236}">
                <a16:creationId xmlns:a16="http://schemas.microsoft.com/office/drawing/2014/main" id="{DA63D2E9-930D-46C0-496A-AE26E0BBF836}"/>
              </a:ext>
            </a:extLst>
          </p:cNvPr>
          <p:cNvGraphicFramePr>
            <a:graphicFrameLocks noGrp="1"/>
          </p:cNvGraphicFramePr>
          <p:nvPr>
            <p:extLst>
              <p:ext uri="{D42A27DB-BD31-4B8C-83A1-F6EECF244321}">
                <p14:modId xmlns:p14="http://schemas.microsoft.com/office/powerpoint/2010/main" val="2835031596"/>
              </p:ext>
            </p:extLst>
          </p:nvPr>
        </p:nvGraphicFramePr>
        <p:xfrm>
          <a:off x="1619672" y="2132856"/>
          <a:ext cx="6096000" cy="3708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62254481"/>
                    </a:ext>
                  </a:extLst>
                </a:gridCol>
                <a:gridCol w="2032000">
                  <a:extLst>
                    <a:ext uri="{9D8B030D-6E8A-4147-A177-3AD203B41FA5}">
                      <a16:colId xmlns:a16="http://schemas.microsoft.com/office/drawing/2014/main" val="3737986347"/>
                    </a:ext>
                  </a:extLst>
                </a:gridCol>
                <a:gridCol w="2032000">
                  <a:extLst>
                    <a:ext uri="{9D8B030D-6E8A-4147-A177-3AD203B41FA5}">
                      <a16:colId xmlns:a16="http://schemas.microsoft.com/office/drawing/2014/main" val="2323796319"/>
                    </a:ext>
                  </a:extLst>
                </a:gridCol>
              </a:tblGrid>
              <a:tr h="370840">
                <a:tc>
                  <a:txBody>
                    <a:bodyPr/>
                    <a:lstStyle/>
                    <a:p>
                      <a:r>
                        <a:rPr lang="zh-CN" altLang="en-US" dirty="0"/>
                        <a:t>基类成员类型</a:t>
                      </a:r>
                    </a:p>
                  </a:txBody>
                  <a:tcPr/>
                </a:tc>
                <a:tc>
                  <a:txBody>
                    <a:bodyPr/>
                    <a:lstStyle/>
                    <a:p>
                      <a:r>
                        <a:rPr lang="zh-CN" altLang="en-US" dirty="0"/>
                        <a:t>继承类型</a:t>
                      </a:r>
                    </a:p>
                  </a:txBody>
                  <a:tcPr/>
                </a:tc>
                <a:tc>
                  <a:txBody>
                    <a:bodyPr/>
                    <a:lstStyle/>
                    <a:p>
                      <a:r>
                        <a:rPr lang="zh-CN" altLang="en-US" dirty="0"/>
                        <a:t>子类成员类型</a:t>
                      </a:r>
                    </a:p>
                  </a:txBody>
                  <a:tcPr/>
                </a:tc>
                <a:extLst>
                  <a:ext uri="{0D108BD9-81ED-4DB2-BD59-A6C34878D82A}">
                    <a16:rowId xmlns:a16="http://schemas.microsoft.com/office/drawing/2014/main" val="4011709635"/>
                  </a:ext>
                </a:extLst>
              </a:tr>
              <a:tr h="370840">
                <a:tc>
                  <a:txBody>
                    <a:bodyPr/>
                    <a:lstStyle/>
                    <a:p>
                      <a:r>
                        <a:rPr lang="en-US" altLang="zh-CN" dirty="0"/>
                        <a:t>private</a:t>
                      </a:r>
                      <a:endParaRPr lang="zh-CN" altLang="en-US" dirty="0"/>
                    </a:p>
                  </a:txBody>
                  <a:tcPr/>
                </a:tc>
                <a:tc>
                  <a:txBody>
                    <a:bodyPr/>
                    <a:lstStyle/>
                    <a:p>
                      <a:r>
                        <a:rPr lang="en-US" altLang="zh-CN" dirty="0"/>
                        <a:t>private</a:t>
                      </a:r>
                      <a:endParaRPr lang="zh-CN" altLang="en-US" dirty="0"/>
                    </a:p>
                  </a:txBody>
                  <a:tcPr/>
                </a:tc>
                <a:tc>
                  <a:txBody>
                    <a:bodyPr/>
                    <a:lstStyle/>
                    <a:p>
                      <a:r>
                        <a:rPr lang="zh-CN" altLang="en-US" dirty="0"/>
                        <a:t>无法直接访问</a:t>
                      </a:r>
                    </a:p>
                  </a:txBody>
                  <a:tcPr/>
                </a:tc>
                <a:extLst>
                  <a:ext uri="{0D108BD9-81ED-4DB2-BD59-A6C34878D82A}">
                    <a16:rowId xmlns:a16="http://schemas.microsoft.com/office/drawing/2014/main" val="4183155911"/>
                  </a:ext>
                </a:extLst>
              </a:tr>
              <a:tr h="370840">
                <a:tc>
                  <a:txBody>
                    <a:bodyPr/>
                    <a:lstStyle/>
                    <a:p>
                      <a:r>
                        <a:rPr lang="en-US" altLang="zh-CN"/>
                        <a:t>private</a:t>
                      </a:r>
                      <a:endParaRPr lang="zh-CN" altLang="en-US" dirty="0"/>
                    </a:p>
                  </a:txBody>
                  <a:tcPr/>
                </a:tc>
                <a:tc>
                  <a:txBody>
                    <a:bodyPr/>
                    <a:lstStyle/>
                    <a:p>
                      <a:r>
                        <a:rPr lang="en-US" altLang="zh-CN" dirty="0"/>
                        <a:t>protected</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无法直接访问</a:t>
                      </a:r>
                    </a:p>
                  </a:txBody>
                  <a:tcPr/>
                </a:tc>
                <a:extLst>
                  <a:ext uri="{0D108BD9-81ED-4DB2-BD59-A6C34878D82A}">
                    <a16:rowId xmlns:a16="http://schemas.microsoft.com/office/drawing/2014/main" val="885664939"/>
                  </a:ext>
                </a:extLst>
              </a:tr>
              <a:tr h="370840">
                <a:tc>
                  <a:txBody>
                    <a:bodyPr/>
                    <a:lstStyle/>
                    <a:p>
                      <a:r>
                        <a:rPr lang="en-US" altLang="zh-CN"/>
                        <a:t>private</a:t>
                      </a:r>
                      <a:endParaRPr lang="zh-CN" altLang="en-US" dirty="0"/>
                    </a:p>
                  </a:txBody>
                  <a:tcPr/>
                </a:tc>
                <a:tc>
                  <a:txBody>
                    <a:bodyPr/>
                    <a:lstStyle/>
                    <a:p>
                      <a:r>
                        <a:rPr lang="en-US" altLang="zh-CN" dirty="0"/>
                        <a:t>public</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无法直接访问</a:t>
                      </a:r>
                    </a:p>
                  </a:txBody>
                  <a:tcPr/>
                </a:tc>
                <a:extLst>
                  <a:ext uri="{0D108BD9-81ED-4DB2-BD59-A6C34878D82A}">
                    <a16:rowId xmlns:a16="http://schemas.microsoft.com/office/drawing/2014/main" val="53454154"/>
                  </a:ext>
                </a:extLst>
              </a:tr>
              <a:tr h="370840">
                <a:tc>
                  <a:txBody>
                    <a:bodyPr/>
                    <a:lstStyle/>
                    <a:p>
                      <a:r>
                        <a:rPr lang="en-US" altLang="zh-CN" dirty="0"/>
                        <a:t>protected</a:t>
                      </a:r>
                      <a:endParaRPr lang="zh-CN" altLang="en-US" dirty="0"/>
                    </a:p>
                  </a:txBody>
                  <a:tcPr/>
                </a:tc>
                <a:tc>
                  <a:txBody>
                    <a:bodyPr/>
                    <a:lstStyle/>
                    <a:p>
                      <a:r>
                        <a:rPr lang="en-US" altLang="zh-CN" dirty="0"/>
                        <a:t>private</a:t>
                      </a:r>
                      <a:endParaRPr lang="zh-CN" altLang="en-US" dirty="0"/>
                    </a:p>
                  </a:txBody>
                  <a:tcPr/>
                </a:tc>
                <a:tc>
                  <a:txBody>
                    <a:bodyPr/>
                    <a:lstStyle/>
                    <a:p>
                      <a:r>
                        <a:rPr lang="en-US" altLang="zh-CN" dirty="0"/>
                        <a:t>private</a:t>
                      </a:r>
                      <a:endParaRPr lang="zh-CN" altLang="en-US" dirty="0"/>
                    </a:p>
                  </a:txBody>
                  <a:tcPr/>
                </a:tc>
                <a:extLst>
                  <a:ext uri="{0D108BD9-81ED-4DB2-BD59-A6C34878D82A}">
                    <a16:rowId xmlns:a16="http://schemas.microsoft.com/office/drawing/2014/main" val="2426785195"/>
                  </a:ext>
                </a:extLst>
              </a:tr>
              <a:tr h="370840">
                <a:tc>
                  <a:txBody>
                    <a:bodyPr/>
                    <a:lstStyle/>
                    <a:p>
                      <a:r>
                        <a:rPr lang="en-US" altLang="zh-CN"/>
                        <a:t>protected</a:t>
                      </a:r>
                      <a:endParaRPr lang="zh-CN" altLang="en-US" dirty="0"/>
                    </a:p>
                  </a:txBody>
                  <a:tcPr/>
                </a:tc>
                <a:tc>
                  <a:txBody>
                    <a:bodyPr/>
                    <a:lstStyle/>
                    <a:p>
                      <a:r>
                        <a:rPr lang="en-US" altLang="zh-CN" dirty="0"/>
                        <a:t>protected</a:t>
                      </a:r>
                      <a:endParaRPr lang="zh-CN" altLang="en-US" dirty="0"/>
                    </a:p>
                  </a:txBody>
                  <a:tcPr/>
                </a:tc>
                <a:tc>
                  <a:txBody>
                    <a:bodyPr/>
                    <a:lstStyle/>
                    <a:p>
                      <a:r>
                        <a:rPr lang="en-US" altLang="zh-CN" dirty="0"/>
                        <a:t>protected</a:t>
                      </a:r>
                      <a:endParaRPr lang="zh-CN" altLang="en-US" dirty="0"/>
                    </a:p>
                  </a:txBody>
                  <a:tcPr/>
                </a:tc>
                <a:extLst>
                  <a:ext uri="{0D108BD9-81ED-4DB2-BD59-A6C34878D82A}">
                    <a16:rowId xmlns:a16="http://schemas.microsoft.com/office/drawing/2014/main" val="3323590305"/>
                  </a:ext>
                </a:extLst>
              </a:tr>
              <a:tr h="370840">
                <a:tc>
                  <a:txBody>
                    <a:bodyPr/>
                    <a:lstStyle/>
                    <a:p>
                      <a:r>
                        <a:rPr lang="en-US" altLang="zh-CN"/>
                        <a:t>protected</a:t>
                      </a:r>
                      <a:endParaRPr lang="zh-CN" altLang="en-US" dirty="0"/>
                    </a:p>
                  </a:txBody>
                  <a:tcPr/>
                </a:tc>
                <a:tc>
                  <a:txBody>
                    <a:bodyPr/>
                    <a:lstStyle/>
                    <a:p>
                      <a:r>
                        <a:rPr lang="en-US" altLang="zh-CN" dirty="0"/>
                        <a:t>public</a:t>
                      </a:r>
                      <a:endParaRPr lang="zh-CN" altLang="en-US" dirty="0"/>
                    </a:p>
                  </a:txBody>
                  <a:tcPr/>
                </a:tc>
                <a:tc>
                  <a:txBody>
                    <a:bodyPr/>
                    <a:lstStyle/>
                    <a:p>
                      <a:r>
                        <a:rPr lang="en-US" altLang="zh-CN" dirty="0"/>
                        <a:t>protected</a:t>
                      </a:r>
                      <a:endParaRPr lang="zh-CN" altLang="en-US" dirty="0"/>
                    </a:p>
                  </a:txBody>
                  <a:tcPr/>
                </a:tc>
                <a:extLst>
                  <a:ext uri="{0D108BD9-81ED-4DB2-BD59-A6C34878D82A}">
                    <a16:rowId xmlns:a16="http://schemas.microsoft.com/office/drawing/2014/main" val="2546007143"/>
                  </a:ext>
                </a:extLst>
              </a:tr>
              <a:tr h="370840">
                <a:tc>
                  <a:txBody>
                    <a:bodyPr/>
                    <a:lstStyle/>
                    <a:p>
                      <a:r>
                        <a:rPr lang="en-US" altLang="zh-CN" dirty="0"/>
                        <a:t>public</a:t>
                      </a:r>
                      <a:endParaRPr lang="zh-CN" altLang="en-US" dirty="0"/>
                    </a:p>
                  </a:txBody>
                  <a:tcPr/>
                </a:tc>
                <a:tc>
                  <a:txBody>
                    <a:bodyPr/>
                    <a:lstStyle/>
                    <a:p>
                      <a:r>
                        <a:rPr lang="en-US" altLang="zh-CN" dirty="0"/>
                        <a:t>private</a:t>
                      </a:r>
                      <a:endParaRPr lang="zh-CN" altLang="en-US" dirty="0"/>
                    </a:p>
                  </a:txBody>
                  <a:tcPr/>
                </a:tc>
                <a:tc>
                  <a:txBody>
                    <a:bodyPr/>
                    <a:lstStyle/>
                    <a:p>
                      <a:r>
                        <a:rPr lang="en-US" altLang="zh-CN" dirty="0"/>
                        <a:t>private</a:t>
                      </a:r>
                      <a:endParaRPr lang="zh-CN" altLang="en-US" dirty="0"/>
                    </a:p>
                  </a:txBody>
                  <a:tcPr/>
                </a:tc>
                <a:extLst>
                  <a:ext uri="{0D108BD9-81ED-4DB2-BD59-A6C34878D82A}">
                    <a16:rowId xmlns:a16="http://schemas.microsoft.com/office/drawing/2014/main" val="121910626"/>
                  </a:ext>
                </a:extLst>
              </a:tr>
              <a:tr h="370840">
                <a:tc>
                  <a:txBody>
                    <a:bodyPr/>
                    <a:lstStyle/>
                    <a:p>
                      <a:r>
                        <a:rPr lang="en-US" altLang="zh-CN"/>
                        <a:t>public</a:t>
                      </a:r>
                      <a:endParaRPr lang="zh-CN" altLang="en-US" dirty="0"/>
                    </a:p>
                  </a:txBody>
                  <a:tcPr/>
                </a:tc>
                <a:tc>
                  <a:txBody>
                    <a:bodyPr/>
                    <a:lstStyle/>
                    <a:p>
                      <a:r>
                        <a:rPr lang="en-US" altLang="zh-CN" dirty="0"/>
                        <a:t>protected</a:t>
                      </a:r>
                      <a:endParaRPr lang="zh-CN" altLang="en-US" dirty="0"/>
                    </a:p>
                  </a:txBody>
                  <a:tcPr/>
                </a:tc>
                <a:tc>
                  <a:txBody>
                    <a:bodyPr/>
                    <a:lstStyle/>
                    <a:p>
                      <a:r>
                        <a:rPr lang="en-US" altLang="zh-CN" dirty="0"/>
                        <a:t>protected</a:t>
                      </a:r>
                      <a:endParaRPr lang="zh-CN" altLang="en-US" dirty="0"/>
                    </a:p>
                  </a:txBody>
                  <a:tcPr/>
                </a:tc>
                <a:extLst>
                  <a:ext uri="{0D108BD9-81ED-4DB2-BD59-A6C34878D82A}">
                    <a16:rowId xmlns:a16="http://schemas.microsoft.com/office/drawing/2014/main" val="3555732380"/>
                  </a:ext>
                </a:extLst>
              </a:tr>
              <a:tr h="370840">
                <a:tc>
                  <a:txBody>
                    <a:bodyPr/>
                    <a:lstStyle/>
                    <a:p>
                      <a:r>
                        <a:rPr lang="en-US" altLang="zh-CN" dirty="0"/>
                        <a:t>public</a:t>
                      </a:r>
                      <a:endParaRPr lang="zh-CN" altLang="en-US" dirty="0"/>
                    </a:p>
                  </a:txBody>
                  <a:tcPr/>
                </a:tc>
                <a:tc>
                  <a:txBody>
                    <a:bodyPr/>
                    <a:lstStyle/>
                    <a:p>
                      <a:r>
                        <a:rPr lang="en-US" altLang="zh-CN" dirty="0"/>
                        <a:t>public</a:t>
                      </a:r>
                      <a:endParaRPr lang="zh-CN" altLang="en-US" dirty="0"/>
                    </a:p>
                  </a:txBody>
                  <a:tcPr/>
                </a:tc>
                <a:tc>
                  <a:txBody>
                    <a:bodyPr/>
                    <a:lstStyle/>
                    <a:p>
                      <a:r>
                        <a:rPr lang="en-US" altLang="zh-CN" dirty="0"/>
                        <a:t>public</a:t>
                      </a:r>
                      <a:endParaRPr lang="zh-CN" altLang="en-US" dirty="0"/>
                    </a:p>
                  </a:txBody>
                  <a:tcPr/>
                </a:tc>
                <a:extLst>
                  <a:ext uri="{0D108BD9-81ED-4DB2-BD59-A6C34878D82A}">
                    <a16:rowId xmlns:a16="http://schemas.microsoft.com/office/drawing/2014/main" val="66555208"/>
                  </a:ext>
                </a:extLst>
              </a:tr>
            </a:tbl>
          </a:graphicData>
        </a:graphic>
      </p:graphicFrame>
    </p:spTree>
    <p:extLst>
      <p:ext uri="{BB962C8B-B14F-4D97-AF65-F5344CB8AC3E}">
        <p14:creationId xmlns:p14="http://schemas.microsoft.com/office/powerpoint/2010/main" val="893373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1902930E-0444-533A-A68F-0B4662439B31}"/>
              </a:ext>
            </a:extLst>
          </p:cNvPr>
          <p:cNvSpPr>
            <a:spLocks noGrp="1"/>
          </p:cNvSpPr>
          <p:nvPr>
            <p:ph type="title"/>
          </p:nvPr>
        </p:nvSpPr>
        <p:spPr/>
        <p:txBody>
          <a:bodyPr/>
          <a:lstStyle/>
          <a:p>
            <a:pPr eaLnBrk="1" hangingPunct="1"/>
            <a:r>
              <a:rPr lang="en-US" altLang="zh-CN"/>
              <a:t>7.3 </a:t>
            </a:r>
            <a:r>
              <a:rPr lang="zh-CN" altLang="en-US"/>
              <a:t>类型兼容（转换）规则</a:t>
            </a:r>
          </a:p>
        </p:txBody>
      </p:sp>
      <p:sp>
        <p:nvSpPr>
          <p:cNvPr id="50179" name="内容占位符 2">
            <a:extLst>
              <a:ext uri="{FF2B5EF4-FFF2-40B4-BE49-F238E27FC236}">
                <a16:creationId xmlns:a16="http://schemas.microsoft.com/office/drawing/2014/main" id="{45E73A20-F972-892A-6262-8FF4408DC9C3}"/>
              </a:ext>
            </a:extLst>
          </p:cNvPr>
          <p:cNvSpPr>
            <a:spLocks noGrp="1"/>
          </p:cNvSpPr>
          <p:nvPr>
            <p:ph idx="1"/>
          </p:nvPr>
        </p:nvSpPr>
        <p:spPr>
          <a:xfrm>
            <a:off x="457200" y="1785938"/>
            <a:ext cx="8686800" cy="4787900"/>
          </a:xfrm>
        </p:spPr>
        <p:txBody>
          <a:bodyPr/>
          <a:lstStyle/>
          <a:p>
            <a:pPr eaLnBrk="1" hangingPunct="1">
              <a:spcAft>
                <a:spcPts val="1200"/>
              </a:spcAft>
            </a:pPr>
            <a:r>
              <a:rPr lang="zh-CN" altLang="en-US">
                <a:latin typeface="宋体" panose="02010600030101010101" pitchFamily="2" charset="-122"/>
              </a:rPr>
              <a:t>一个</a:t>
            </a:r>
            <a:r>
              <a:rPr lang="zh-CN" altLang="en-US" u="sng">
                <a:solidFill>
                  <a:srgbClr val="FF0000"/>
                </a:solidFill>
                <a:latin typeface="宋体" panose="02010600030101010101" pitchFamily="2" charset="-122"/>
              </a:rPr>
              <a:t>公有派生类</a:t>
            </a:r>
            <a:r>
              <a:rPr lang="zh-CN" altLang="en-US" u="sng">
                <a:latin typeface="宋体" panose="02010600030101010101" pitchFamily="2" charset="-122"/>
              </a:rPr>
              <a:t>的对象</a:t>
            </a:r>
            <a:r>
              <a:rPr lang="zh-CN" altLang="en-US">
                <a:latin typeface="宋体" panose="02010600030101010101" pitchFamily="2" charset="-122"/>
              </a:rPr>
              <a:t>在使用上</a:t>
            </a:r>
            <a:r>
              <a:rPr lang="zh-CN" altLang="en-US" u="sng">
                <a:latin typeface="宋体" panose="02010600030101010101" pitchFamily="2" charset="-122"/>
              </a:rPr>
              <a:t>可以</a:t>
            </a:r>
            <a:r>
              <a:rPr lang="zh-CN" altLang="en-US" u="sng">
                <a:solidFill>
                  <a:srgbClr val="C00000"/>
                </a:solidFill>
                <a:latin typeface="宋体" panose="02010600030101010101" pitchFamily="2" charset="-122"/>
              </a:rPr>
              <a:t>被当作基类的对象</a:t>
            </a:r>
            <a:r>
              <a:rPr lang="zh-CN" altLang="en-US">
                <a:latin typeface="宋体" panose="02010600030101010101" pitchFamily="2" charset="-122"/>
              </a:rPr>
              <a:t>，</a:t>
            </a:r>
            <a:r>
              <a:rPr lang="zh-CN" altLang="en-US">
                <a:solidFill>
                  <a:srgbClr val="C00000"/>
                </a:solidFill>
                <a:latin typeface="宋体" panose="02010600030101010101" pitchFamily="2" charset="-122"/>
              </a:rPr>
              <a:t>反之则禁止</a:t>
            </a:r>
            <a:r>
              <a:rPr lang="zh-CN" altLang="en-US">
                <a:latin typeface="宋体" panose="02010600030101010101" pitchFamily="2" charset="-122"/>
              </a:rPr>
              <a:t>。具体表现在：</a:t>
            </a:r>
          </a:p>
          <a:p>
            <a:pPr lvl="1" eaLnBrk="1" hangingPunct="1">
              <a:spcAft>
                <a:spcPts val="1200"/>
              </a:spcAft>
            </a:pPr>
            <a:r>
              <a:rPr lang="zh-CN" altLang="en-US">
                <a:latin typeface="宋体" panose="02010600030101010101" pitchFamily="2" charset="-122"/>
              </a:rPr>
              <a:t>派生类的对象可以隐含转换为基类对象。</a:t>
            </a:r>
          </a:p>
          <a:p>
            <a:pPr lvl="1" eaLnBrk="1" hangingPunct="1">
              <a:spcAft>
                <a:spcPts val="1200"/>
              </a:spcAft>
            </a:pPr>
            <a:r>
              <a:rPr lang="zh-CN" altLang="en-US">
                <a:latin typeface="宋体" panose="02010600030101010101" pitchFamily="2" charset="-122"/>
              </a:rPr>
              <a:t>派生类的对象可以初始化基类的引用。</a:t>
            </a:r>
          </a:p>
          <a:p>
            <a:pPr lvl="1" eaLnBrk="1" hangingPunct="1">
              <a:spcAft>
                <a:spcPts val="1200"/>
              </a:spcAft>
            </a:pPr>
            <a:r>
              <a:rPr lang="zh-CN" altLang="en-US">
                <a:latin typeface="宋体" panose="02010600030101010101" pitchFamily="2" charset="-122"/>
              </a:rPr>
              <a:t>派生类的指针可以隐含转换为基类的指针。（父指子）</a:t>
            </a:r>
          </a:p>
          <a:p>
            <a:pPr eaLnBrk="1" hangingPunct="1">
              <a:spcAft>
                <a:spcPts val="1200"/>
              </a:spcAft>
            </a:pPr>
            <a:r>
              <a:rPr lang="zh-CN" altLang="en-US">
                <a:latin typeface="宋体" panose="02010600030101010101" pitchFamily="2" charset="-122"/>
              </a:rPr>
              <a:t>通过</a:t>
            </a:r>
            <a:r>
              <a:rPr lang="zh-CN" altLang="en-US">
                <a:solidFill>
                  <a:srgbClr val="C00000"/>
                </a:solidFill>
                <a:latin typeface="宋体" panose="02010600030101010101" pitchFamily="2" charset="-122"/>
              </a:rPr>
              <a:t>基类对象名、指针</a:t>
            </a:r>
            <a:r>
              <a:rPr lang="zh-CN" altLang="en-US" u="sng">
                <a:latin typeface="宋体" panose="02010600030101010101" pitchFamily="2" charset="-122"/>
              </a:rPr>
              <a:t>只能使用从基类继承的成员</a:t>
            </a:r>
          </a:p>
        </p:txBody>
      </p:sp>
      <p:sp>
        <p:nvSpPr>
          <p:cNvPr id="50180" name="灯片编号占位符 3">
            <a:extLst>
              <a:ext uri="{FF2B5EF4-FFF2-40B4-BE49-F238E27FC236}">
                <a16:creationId xmlns:a16="http://schemas.microsoft.com/office/drawing/2014/main" id="{DFB30909-DB72-1C09-A237-D631AE2F60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028E735-8D34-4ADD-8276-BB33B4986E9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D9F03C4A-6C53-3CB6-1B9D-483482D98E15}"/>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7.3 </a:t>
            </a:r>
            <a:r>
              <a:rPr kumimoji="0" lang="zh-CN" altLang="en-US" sz="2800" dirty="0">
                <a:solidFill>
                  <a:schemeClr val="bg1"/>
                </a:solidFill>
                <a:latin typeface="+mj-lt"/>
                <a:ea typeface="+mj-ea"/>
                <a:cs typeface="+mj-cs"/>
              </a:rPr>
              <a:t>类型兼容（</a:t>
            </a:r>
            <a:r>
              <a:rPr kumimoji="0" lang="zh-CN" altLang="en-US" sz="2800" dirty="0">
                <a:solidFill>
                  <a:schemeClr val="bg1"/>
                </a:solidFill>
              </a:rPr>
              <a:t>转换</a:t>
            </a:r>
            <a:r>
              <a:rPr kumimoji="0" lang="zh-CN" altLang="en-US" sz="2800" dirty="0">
                <a:solidFill>
                  <a:schemeClr val="bg1"/>
                </a:solidFill>
                <a:latin typeface="+mj-lt"/>
                <a:ea typeface="+mj-ea"/>
                <a:cs typeface="+mj-cs"/>
              </a:rPr>
              <a:t>）规则</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CDCC716D-655B-3A1D-82EA-A912B8C56C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9144AF4-7EA2-46CA-8579-53CB97DD669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1203" name="标题 1">
            <a:extLst>
              <a:ext uri="{FF2B5EF4-FFF2-40B4-BE49-F238E27FC236}">
                <a16:creationId xmlns:a16="http://schemas.microsoft.com/office/drawing/2014/main" id="{D5827B62-6723-DDA1-F548-D0283FE71561}"/>
              </a:ext>
            </a:extLst>
          </p:cNvPr>
          <p:cNvSpPr>
            <a:spLocks noGrp="1"/>
          </p:cNvSpPr>
          <p:nvPr>
            <p:ph type="title"/>
          </p:nvPr>
        </p:nvSpPr>
        <p:spPr>
          <a:xfrm>
            <a:off x="395288" y="417513"/>
            <a:ext cx="8229600" cy="1066800"/>
          </a:xfrm>
        </p:spPr>
        <p:txBody>
          <a:bodyPr/>
          <a:lstStyle/>
          <a:p>
            <a:pPr eaLnBrk="1" hangingPunct="1"/>
            <a:r>
              <a:rPr lang="zh-CN" altLang="en-US"/>
              <a:t>例</a:t>
            </a:r>
            <a:r>
              <a:rPr lang="en-US" altLang="zh-CN"/>
              <a:t>7-3 </a:t>
            </a:r>
            <a:r>
              <a:rPr lang="zh-CN" altLang="en-US"/>
              <a:t>类型转换规则举例</a:t>
            </a:r>
            <a:endParaRPr kumimoji="1" lang="zh-CN" altLang="en-US"/>
          </a:p>
        </p:txBody>
      </p:sp>
      <p:sp>
        <p:nvSpPr>
          <p:cNvPr id="51204" name="内容占位符 2">
            <a:extLst>
              <a:ext uri="{FF2B5EF4-FFF2-40B4-BE49-F238E27FC236}">
                <a16:creationId xmlns:a16="http://schemas.microsoft.com/office/drawing/2014/main" id="{3116E38F-FE2F-A4F2-21AF-3C47CAAAA02B}"/>
              </a:ext>
            </a:extLst>
          </p:cNvPr>
          <p:cNvSpPr>
            <a:spLocks noGrp="1"/>
          </p:cNvSpPr>
          <p:nvPr>
            <p:ph idx="1"/>
          </p:nvPr>
        </p:nvSpPr>
        <p:spPr>
          <a:xfrm>
            <a:off x="466468" y="534007"/>
            <a:ext cx="8318500" cy="6311081"/>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Base1 { //</a:t>
            </a:r>
            <a:r>
              <a:rPr lang="zh-CN" altLang="en-US" sz="2000" dirty="0">
                <a:latin typeface="Consolas" panose="020B0609020204030204" pitchFamily="49" charset="0"/>
              </a:rPr>
              <a:t>基类</a:t>
            </a:r>
            <a:r>
              <a:rPr lang="en-US" altLang="zh-CN" sz="2000" dirty="0">
                <a:latin typeface="Consolas" panose="020B0609020204030204" pitchFamily="49" charset="0"/>
              </a:rPr>
              <a:t>Base1</a:t>
            </a:r>
            <a:r>
              <a:rPr lang="zh-CN" altLang="en-US" sz="2000" dirty="0">
                <a:latin typeface="Consolas" panose="020B0609020204030204" pitchFamily="49" charset="0"/>
              </a:rPr>
              <a:t>定义</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void display() const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"Base1::display()"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Base2: public Base1 { //</a:t>
            </a:r>
            <a:r>
              <a:rPr lang="zh-CN" altLang="en-US" sz="2000" dirty="0">
                <a:latin typeface="Consolas" panose="020B0609020204030204" pitchFamily="49" charset="0"/>
              </a:rPr>
              <a:t>公有派生类</a:t>
            </a:r>
            <a:r>
              <a:rPr lang="en-US" altLang="zh-CN" sz="2000" dirty="0">
                <a:latin typeface="Consolas" panose="020B0609020204030204" pitchFamily="49" charset="0"/>
              </a:rPr>
              <a:t>Base2</a:t>
            </a:r>
            <a:r>
              <a:rPr lang="zh-CN" altLang="en-US" sz="2000" dirty="0">
                <a:latin typeface="Consolas" panose="020B0609020204030204" pitchFamily="49" charset="0"/>
              </a:rPr>
              <a:t>定义</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void display() const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"Base2::display()"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Derived: public Base2 { //</a:t>
            </a:r>
            <a:r>
              <a:rPr lang="zh-CN" altLang="en-US" sz="2000" dirty="0">
                <a:latin typeface="Consolas" panose="020B0609020204030204" pitchFamily="49" charset="0"/>
              </a:rPr>
              <a:t>公有派生类</a:t>
            </a:r>
            <a:r>
              <a:rPr lang="en-US" altLang="zh-CN" sz="2000" dirty="0">
                <a:latin typeface="Consolas" panose="020B0609020204030204" pitchFamily="49" charset="0"/>
              </a:rPr>
              <a:t>Derived</a:t>
            </a:r>
            <a:r>
              <a:rPr lang="zh-CN" altLang="en-US" sz="2000" dirty="0">
                <a:latin typeface="Consolas" panose="020B0609020204030204" pitchFamily="49" charset="0"/>
              </a:rPr>
              <a:t>定义</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void display() const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"Derived::display()"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000" dirty="0">
              <a:latin typeface="Consolas" panose="020B0609020204030204" pitchFamily="49" charset="0"/>
            </a:endParaRPr>
          </a:p>
        </p:txBody>
      </p:sp>
      <p:sp>
        <p:nvSpPr>
          <p:cNvPr id="7" name="标题 4">
            <a:extLst>
              <a:ext uri="{FF2B5EF4-FFF2-40B4-BE49-F238E27FC236}">
                <a16:creationId xmlns:a16="http://schemas.microsoft.com/office/drawing/2014/main" id="{5724D383-855A-AB8D-0F12-E592E6E46AB5}"/>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7.3 </a:t>
            </a:r>
            <a:r>
              <a:rPr kumimoji="0" lang="zh-CN" altLang="en-US" sz="2800">
                <a:solidFill>
                  <a:schemeClr val="bg1"/>
                </a:solidFill>
                <a:latin typeface="+mj-lt"/>
                <a:ea typeface="+mj-ea"/>
                <a:cs typeface="+mj-cs"/>
              </a:rPr>
              <a:t>类型转换规</a:t>
            </a:r>
            <a:r>
              <a:rPr kumimoji="0" lang="zh-CN" altLang="en-US" sz="2800" dirty="0">
                <a:solidFill>
                  <a:schemeClr val="bg1"/>
                </a:solidFill>
                <a:latin typeface="+mj-lt"/>
                <a:ea typeface="+mj-ea"/>
                <a:cs typeface="+mj-cs"/>
              </a:rPr>
              <a:t>则</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灯片编号占位符 3">
            <a:extLst>
              <a:ext uri="{FF2B5EF4-FFF2-40B4-BE49-F238E27FC236}">
                <a16:creationId xmlns:a16="http://schemas.microsoft.com/office/drawing/2014/main" id="{0C224756-8470-3160-D43A-BA9F81060E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21C7C3B-D55E-45C0-90B6-244A2E46061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3251" name="标题 1">
            <a:extLst>
              <a:ext uri="{FF2B5EF4-FFF2-40B4-BE49-F238E27FC236}">
                <a16:creationId xmlns:a16="http://schemas.microsoft.com/office/drawing/2014/main" id="{91F6A63F-7B71-62B0-DFEF-5C43DD68CE46}"/>
              </a:ext>
            </a:extLst>
          </p:cNvPr>
          <p:cNvSpPr>
            <a:spLocks noGrp="1"/>
          </p:cNvSpPr>
          <p:nvPr>
            <p:ph type="title"/>
          </p:nvPr>
        </p:nvSpPr>
        <p:spPr/>
        <p:txBody>
          <a:bodyPr/>
          <a:lstStyle/>
          <a:p>
            <a:pPr eaLnBrk="1" hangingPunct="1"/>
            <a:r>
              <a:rPr lang="zh-CN" altLang="en-US"/>
              <a:t>例</a:t>
            </a:r>
            <a:r>
              <a:rPr lang="en-US" altLang="zh-CN"/>
              <a:t>7-3 (</a:t>
            </a:r>
            <a:r>
              <a:rPr lang="zh-CN" altLang="en-US"/>
              <a:t>续</a:t>
            </a:r>
            <a:r>
              <a:rPr lang="en-US" altLang="zh-CN"/>
              <a:t>)</a:t>
            </a:r>
            <a:endParaRPr kumimoji="1" lang="zh-CN" altLang="en-US"/>
          </a:p>
        </p:txBody>
      </p:sp>
      <p:sp>
        <p:nvSpPr>
          <p:cNvPr id="53252" name="内容占位符 2">
            <a:extLst>
              <a:ext uri="{FF2B5EF4-FFF2-40B4-BE49-F238E27FC236}">
                <a16:creationId xmlns:a16="http://schemas.microsoft.com/office/drawing/2014/main" id="{F85B6964-1258-F9BB-BF81-4B3C4967D913}"/>
              </a:ext>
            </a:extLst>
          </p:cNvPr>
          <p:cNvSpPr>
            <a:spLocks noGrp="1"/>
          </p:cNvSpPr>
          <p:nvPr>
            <p:ph idx="1"/>
          </p:nvPr>
        </p:nvSpPr>
        <p:spPr>
          <a:xfrm>
            <a:off x="412750" y="1700213"/>
            <a:ext cx="8229600" cy="4787900"/>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void fun(Base1 *</a:t>
            </a:r>
            <a:r>
              <a:rPr lang="en-US" altLang="zh-CN" sz="2000" dirty="0" err="1">
                <a:latin typeface="Consolas" panose="020B0609020204030204" pitchFamily="49" charset="0"/>
              </a:rPr>
              <a:t>ptr</a:t>
            </a:r>
            <a:r>
              <a:rPr lang="en-US" altLang="zh-CN" sz="2000" dirty="0">
                <a:latin typeface="Consolas" panose="020B0609020204030204" pitchFamily="49" charset="0"/>
              </a:rPr>
              <a:t>) { 	//</a:t>
            </a:r>
            <a:r>
              <a:rPr lang="zh-CN" altLang="en-US" sz="2000" dirty="0">
                <a:latin typeface="Consolas" panose="020B0609020204030204" pitchFamily="49" charset="0"/>
              </a:rPr>
              <a:t>参数为指向基类对象的指针</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err="1">
                <a:latin typeface="Consolas" panose="020B0609020204030204" pitchFamily="49" charset="0"/>
              </a:rPr>
              <a:t>ptr</a:t>
            </a:r>
            <a:r>
              <a:rPr lang="en-US" altLang="zh-CN" sz="2000" dirty="0">
                <a:latin typeface="Consolas" panose="020B0609020204030204" pitchFamily="49" charset="0"/>
              </a:rPr>
              <a:t>-&gt;display();		//"</a:t>
            </a:r>
            <a:r>
              <a:rPr lang="zh-CN" altLang="en-US" sz="2000" dirty="0">
                <a:latin typeface="Consolas" panose="020B0609020204030204" pitchFamily="49" charset="0"/>
              </a:rPr>
              <a:t>对象指针</a:t>
            </a:r>
            <a:r>
              <a:rPr lang="en-US" altLang="zh-CN" sz="2000" dirty="0">
                <a:latin typeface="Consolas" panose="020B0609020204030204" pitchFamily="49" charset="0"/>
              </a:rPr>
              <a:t>-&gt;</a:t>
            </a:r>
            <a:r>
              <a:rPr lang="zh-CN" altLang="en-US" sz="2000" dirty="0">
                <a:latin typeface="Consolas" panose="020B0609020204030204" pitchFamily="49" charset="0"/>
              </a:rPr>
              <a:t>成员名</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int main() {	//</a:t>
            </a:r>
            <a:r>
              <a:rPr lang="zh-CN" altLang="en-US" sz="2000" dirty="0">
                <a:latin typeface="Consolas" panose="020B0609020204030204" pitchFamily="49" charset="0"/>
              </a:rPr>
              <a:t>主函数</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Base1 </a:t>
            </a:r>
            <a:r>
              <a:rPr lang="en-US" altLang="zh-CN" sz="2000" dirty="0" err="1">
                <a:latin typeface="Consolas" panose="020B0609020204030204" pitchFamily="49" charset="0"/>
              </a:rPr>
              <a:t>base1</a:t>
            </a:r>
            <a:r>
              <a:rPr lang="en-US" altLang="zh-CN" sz="2000" dirty="0">
                <a:latin typeface="Consolas" panose="020B0609020204030204" pitchFamily="49" charset="0"/>
              </a:rPr>
              <a:t>;	//</a:t>
            </a:r>
            <a:r>
              <a:rPr lang="zh-CN" altLang="en-US" sz="2000" dirty="0">
                <a:latin typeface="Consolas" panose="020B0609020204030204" pitchFamily="49" charset="0"/>
              </a:rPr>
              <a:t>声明</a:t>
            </a:r>
            <a:r>
              <a:rPr lang="en-US" altLang="zh-CN" sz="2000" dirty="0">
                <a:latin typeface="Consolas" panose="020B0609020204030204" pitchFamily="49" charset="0"/>
              </a:rPr>
              <a:t>Base1</a:t>
            </a:r>
            <a:r>
              <a:rPr lang="zh-CN" altLang="en-US" sz="2000" dirty="0">
                <a:latin typeface="Consolas" panose="020B0609020204030204" pitchFamily="49" charset="0"/>
              </a:rPr>
              <a:t>类对象</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Base2 </a:t>
            </a:r>
            <a:r>
              <a:rPr lang="en-US" altLang="zh-CN" sz="2000" dirty="0" err="1">
                <a:latin typeface="Consolas" panose="020B0609020204030204" pitchFamily="49" charset="0"/>
              </a:rPr>
              <a:t>base2</a:t>
            </a:r>
            <a:r>
              <a:rPr lang="en-US" altLang="zh-CN" sz="2000" dirty="0">
                <a:latin typeface="Consolas" panose="020B0609020204030204" pitchFamily="49" charset="0"/>
              </a:rPr>
              <a:t>;	//</a:t>
            </a:r>
            <a:r>
              <a:rPr lang="zh-CN" altLang="en-US" sz="2000" dirty="0">
                <a:latin typeface="Consolas" panose="020B0609020204030204" pitchFamily="49" charset="0"/>
              </a:rPr>
              <a:t>声明</a:t>
            </a:r>
            <a:r>
              <a:rPr lang="en-US" altLang="zh-CN" sz="2000" dirty="0">
                <a:latin typeface="Consolas" panose="020B0609020204030204" pitchFamily="49" charset="0"/>
              </a:rPr>
              <a:t>Base2</a:t>
            </a:r>
            <a:r>
              <a:rPr lang="zh-CN" altLang="en-US" sz="2000" dirty="0">
                <a:latin typeface="Consolas" panose="020B0609020204030204" pitchFamily="49" charset="0"/>
              </a:rPr>
              <a:t>类对象</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Derived </a:t>
            </a:r>
            <a:r>
              <a:rPr lang="en-US" altLang="zh-CN" sz="2000" dirty="0" err="1">
                <a:latin typeface="Consolas" panose="020B0609020204030204" pitchFamily="49" charset="0"/>
              </a:rPr>
              <a:t>derived</a:t>
            </a:r>
            <a:r>
              <a:rPr lang="en-US" altLang="zh-CN" sz="2000" dirty="0">
                <a:latin typeface="Consolas" panose="020B0609020204030204" pitchFamily="49" charset="0"/>
              </a:rPr>
              <a:t>;	//</a:t>
            </a:r>
            <a:r>
              <a:rPr lang="zh-CN" altLang="en-US" sz="2000" dirty="0">
                <a:latin typeface="Consolas" panose="020B0609020204030204" pitchFamily="49" charset="0"/>
              </a:rPr>
              <a:t>声明</a:t>
            </a:r>
            <a:r>
              <a:rPr lang="en-US" altLang="zh-CN" sz="2000" dirty="0">
                <a:latin typeface="Consolas" panose="020B0609020204030204" pitchFamily="49" charset="0"/>
              </a:rPr>
              <a:t>Derived</a:t>
            </a:r>
            <a:r>
              <a:rPr lang="zh-CN" altLang="en-US" sz="2000" dirty="0">
                <a:latin typeface="Consolas" panose="020B0609020204030204" pitchFamily="49" charset="0"/>
              </a:rPr>
              <a:t>类对象</a:t>
            </a:r>
          </a:p>
          <a:p>
            <a:pPr marL="358775" indent="-250825" eaLnBrk="1" hangingPunct="1">
              <a:spcBef>
                <a:spcPct val="0"/>
              </a:spcBef>
              <a:buFont typeface="Wingdings" panose="05000000000000000000" pitchFamily="2" charset="2"/>
              <a:buNone/>
            </a:pPr>
            <a:endParaRPr lang="zh-CN" altLang="en-US"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fun(&amp;base1);	//</a:t>
            </a:r>
            <a:r>
              <a:rPr lang="zh-CN" altLang="en-US" sz="2000" dirty="0">
                <a:latin typeface="Consolas" panose="020B0609020204030204" pitchFamily="49" charset="0"/>
              </a:rPr>
              <a:t>用</a:t>
            </a:r>
            <a:r>
              <a:rPr lang="en-US" altLang="zh-CN" sz="2000" dirty="0">
                <a:latin typeface="Consolas" panose="020B0609020204030204" pitchFamily="49" charset="0"/>
              </a:rPr>
              <a:t>Base1</a:t>
            </a:r>
            <a:r>
              <a:rPr lang="zh-CN" altLang="en-US" sz="2000" dirty="0">
                <a:latin typeface="Consolas" panose="020B0609020204030204" pitchFamily="49" charset="0"/>
              </a:rPr>
              <a:t>对象的指针调用</a:t>
            </a:r>
            <a:r>
              <a:rPr lang="en-US" altLang="zh-CN" sz="2000" dirty="0">
                <a:latin typeface="Consolas" panose="020B0609020204030204" pitchFamily="49" charset="0"/>
              </a:rPr>
              <a:t>fun</a:t>
            </a:r>
            <a:r>
              <a:rPr lang="zh-CN" altLang="en-US" sz="2000" dirty="0">
                <a:latin typeface="Consolas" panose="020B0609020204030204" pitchFamily="49" charset="0"/>
              </a:rPr>
              <a:t>函数</a:t>
            </a: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fun(&amp;base2);	//</a:t>
            </a:r>
            <a:r>
              <a:rPr lang="zh-CN" altLang="en-US" sz="2000" dirty="0">
                <a:latin typeface="Consolas" panose="020B0609020204030204" pitchFamily="49" charset="0"/>
              </a:rPr>
              <a:t>用</a:t>
            </a:r>
            <a:r>
              <a:rPr lang="en-US" altLang="zh-CN" sz="2000" dirty="0">
                <a:latin typeface="Consolas" panose="020B0609020204030204" pitchFamily="49" charset="0"/>
              </a:rPr>
              <a:t>Base2</a:t>
            </a:r>
            <a:r>
              <a:rPr lang="zh-CN" altLang="en-US" sz="2000" dirty="0">
                <a:latin typeface="Consolas" panose="020B0609020204030204" pitchFamily="49" charset="0"/>
              </a:rPr>
              <a:t>对象的指针调用</a:t>
            </a:r>
            <a:r>
              <a:rPr lang="en-US" altLang="zh-CN" sz="2000" dirty="0">
                <a:latin typeface="Consolas" panose="020B0609020204030204" pitchFamily="49" charset="0"/>
              </a:rPr>
              <a:t>fun</a:t>
            </a:r>
            <a:r>
              <a:rPr lang="zh-CN" altLang="en-US" sz="2000" dirty="0">
                <a:latin typeface="Consolas" panose="020B0609020204030204" pitchFamily="49" charset="0"/>
              </a:rPr>
              <a:t>函数</a:t>
            </a: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fun(&amp;derived);     //</a:t>
            </a:r>
            <a:r>
              <a:rPr lang="zh-CN" altLang="en-US" sz="2000" dirty="0">
                <a:latin typeface="Consolas" panose="020B0609020204030204" pitchFamily="49" charset="0"/>
              </a:rPr>
              <a:t>用</a:t>
            </a:r>
            <a:r>
              <a:rPr lang="en-US" altLang="zh-CN" sz="2000" dirty="0">
                <a:latin typeface="Consolas" panose="020B0609020204030204" pitchFamily="49" charset="0"/>
              </a:rPr>
              <a:t>Derived</a:t>
            </a:r>
            <a:r>
              <a:rPr lang="zh-CN" altLang="en-US" sz="2000" dirty="0">
                <a:latin typeface="Consolas" panose="020B0609020204030204" pitchFamily="49" charset="0"/>
              </a:rPr>
              <a:t>对象的指针调用</a:t>
            </a:r>
            <a:r>
              <a:rPr lang="en-US" altLang="zh-CN" sz="2000" dirty="0">
                <a:latin typeface="Consolas" panose="020B0609020204030204" pitchFamily="49" charset="0"/>
              </a:rPr>
              <a:t>fun</a:t>
            </a:r>
            <a:r>
              <a:rPr lang="zh-CN" altLang="en-US" sz="2000" dirty="0">
                <a:latin typeface="Consolas" panose="020B0609020204030204" pitchFamily="49" charset="0"/>
              </a:rPr>
              <a:t>函数</a:t>
            </a: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000" dirty="0">
              <a:latin typeface="Consolas" panose="020B0609020204030204" pitchFamily="49" charset="0"/>
            </a:endParaRPr>
          </a:p>
        </p:txBody>
      </p:sp>
      <p:sp>
        <p:nvSpPr>
          <p:cNvPr id="7" name="标题 4">
            <a:extLst>
              <a:ext uri="{FF2B5EF4-FFF2-40B4-BE49-F238E27FC236}">
                <a16:creationId xmlns:a16="http://schemas.microsoft.com/office/drawing/2014/main" id="{E5F91E0B-98A8-C599-789E-720C54A50B82}"/>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7.3 </a:t>
            </a:r>
            <a:r>
              <a:rPr kumimoji="0" lang="zh-CN" altLang="en-US" sz="2800">
                <a:solidFill>
                  <a:schemeClr val="bg1"/>
                </a:solidFill>
                <a:latin typeface="+mj-lt"/>
                <a:ea typeface="+mj-ea"/>
                <a:cs typeface="+mj-cs"/>
              </a:rPr>
              <a:t>类型转换规</a:t>
            </a:r>
            <a:r>
              <a:rPr kumimoji="0" lang="zh-CN" altLang="en-US" sz="2800" dirty="0">
                <a:solidFill>
                  <a:schemeClr val="bg1"/>
                </a:solidFill>
                <a:latin typeface="+mj-lt"/>
                <a:ea typeface="+mj-ea"/>
                <a:cs typeface="+mj-cs"/>
              </a:rPr>
              <a:t>则</a:t>
            </a:r>
          </a:p>
        </p:txBody>
      </p:sp>
      <p:sp>
        <p:nvSpPr>
          <p:cNvPr id="53254" name="Text Box 4">
            <a:extLst>
              <a:ext uri="{FF2B5EF4-FFF2-40B4-BE49-F238E27FC236}">
                <a16:creationId xmlns:a16="http://schemas.microsoft.com/office/drawing/2014/main" id="{16512F26-E11A-FA7A-88B6-17FE37919F05}"/>
              </a:ext>
            </a:extLst>
          </p:cNvPr>
          <p:cNvSpPr txBox="1">
            <a:spLocks noChangeArrowheads="1"/>
          </p:cNvSpPr>
          <p:nvPr/>
        </p:nvSpPr>
        <p:spPr bwMode="auto">
          <a:xfrm>
            <a:off x="5859463" y="5148263"/>
            <a:ext cx="2847975" cy="15700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zh-CN" altLang="en-US" sz="2400">
                <a:latin typeface="Consolas" panose="020B0609020204030204" pitchFamily="49" charset="0"/>
              </a:rPr>
              <a:t>运行结果：</a:t>
            </a:r>
          </a:p>
          <a:p>
            <a:pPr eaLnBrk="1" hangingPunct="1">
              <a:spcBef>
                <a:spcPct val="0"/>
              </a:spcBef>
              <a:buClrTx/>
              <a:buFontTx/>
              <a:buNone/>
            </a:pPr>
            <a:r>
              <a:rPr lang="en-US" altLang="zh-CN" sz="2400">
                <a:latin typeface="Consolas" panose="020B0609020204030204" pitchFamily="49" charset="0"/>
              </a:rPr>
              <a:t>Base1::display()</a:t>
            </a:r>
          </a:p>
          <a:p>
            <a:pPr eaLnBrk="1" hangingPunct="1">
              <a:spcBef>
                <a:spcPct val="0"/>
              </a:spcBef>
              <a:buClrTx/>
              <a:buFontTx/>
              <a:buNone/>
            </a:pPr>
            <a:r>
              <a:rPr lang="en-US" altLang="zh-CN" sz="2400">
                <a:latin typeface="Consolas" panose="020B0609020204030204" pitchFamily="49" charset="0"/>
              </a:rPr>
              <a:t>Base1::display()</a:t>
            </a:r>
          </a:p>
          <a:p>
            <a:pPr eaLnBrk="1" hangingPunct="1">
              <a:spcBef>
                <a:spcPct val="0"/>
              </a:spcBef>
              <a:buClrTx/>
              <a:buFontTx/>
              <a:buNone/>
            </a:pPr>
            <a:r>
              <a:rPr lang="en-US" altLang="zh-CN" sz="2400">
                <a:latin typeface="Consolas" panose="020B0609020204030204" pitchFamily="49" charset="0"/>
              </a:rPr>
              <a:t>Base1::display()</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CB982FA4-F33E-C6F3-60B7-15216066EBC5}"/>
              </a:ext>
            </a:extLst>
          </p:cNvPr>
          <p:cNvSpPr>
            <a:spLocks noGrp="1"/>
          </p:cNvSpPr>
          <p:nvPr>
            <p:ph type="title"/>
          </p:nvPr>
        </p:nvSpPr>
        <p:spPr/>
        <p:txBody>
          <a:bodyPr/>
          <a:lstStyle/>
          <a:p>
            <a:pPr eaLnBrk="1" hangingPunct="1"/>
            <a:r>
              <a:rPr lang="zh-CN" altLang="en-US"/>
              <a:t>继承时的构造函数</a:t>
            </a:r>
          </a:p>
        </p:txBody>
      </p:sp>
      <p:sp>
        <p:nvSpPr>
          <p:cNvPr id="55299" name="内容占位符 2">
            <a:extLst>
              <a:ext uri="{FF2B5EF4-FFF2-40B4-BE49-F238E27FC236}">
                <a16:creationId xmlns:a16="http://schemas.microsoft.com/office/drawing/2014/main" id="{2F69E609-7119-88A8-FFB4-AF3B8DF17E3D}"/>
              </a:ext>
            </a:extLst>
          </p:cNvPr>
          <p:cNvSpPr>
            <a:spLocks noGrp="1"/>
          </p:cNvSpPr>
          <p:nvPr>
            <p:ph idx="1"/>
          </p:nvPr>
        </p:nvSpPr>
        <p:spPr/>
        <p:txBody>
          <a:bodyPr/>
          <a:lstStyle/>
          <a:p>
            <a:pPr eaLnBrk="1" hangingPunct="1">
              <a:lnSpc>
                <a:spcPct val="120000"/>
              </a:lnSpc>
            </a:pPr>
            <a:r>
              <a:rPr lang="zh-CN" altLang="en-US"/>
              <a:t>基类的构造函数不被继承，派生类中需要声明自己的构造函数。</a:t>
            </a:r>
          </a:p>
          <a:p>
            <a:pPr eaLnBrk="1" hangingPunct="1">
              <a:lnSpc>
                <a:spcPct val="120000"/>
              </a:lnSpc>
            </a:pPr>
            <a:r>
              <a:rPr lang="zh-CN" altLang="en-US">
                <a:solidFill>
                  <a:srgbClr val="C00000"/>
                </a:solidFill>
              </a:rPr>
              <a:t>定义派生类的构造函数</a:t>
            </a:r>
            <a:r>
              <a:rPr lang="zh-CN" altLang="en-US"/>
              <a:t>时，</a:t>
            </a:r>
            <a:r>
              <a:rPr lang="zh-CN" altLang="en-US">
                <a:solidFill>
                  <a:srgbClr val="0000FF"/>
                </a:solidFill>
              </a:rPr>
              <a:t>只需要对本类中新增成员进行初始化</a:t>
            </a:r>
            <a:r>
              <a:rPr lang="zh-CN" altLang="en-US"/>
              <a:t>，</a:t>
            </a:r>
            <a:r>
              <a:rPr lang="zh-CN" altLang="en-US" u="sng">
                <a:solidFill>
                  <a:srgbClr val="7030A0"/>
                </a:solidFill>
              </a:rPr>
              <a:t>对继承来的基类成员的初始化</a:t>
            </a:r>
            <a:r>
              <a:rPr lang="zh-CN" altLang="en-US">
                <a:solidFill>
                  <a:srgbClr val="7030A0"/>
                </a:solidFill>
              </a:rPr>
              <a:t>，</a:t>
            </a:r>
            <a:r>
              <a:rPr lang="zh-CN" altLang="en-US" u="sng">
                <a:solidFill>
                  <a:srgbClr val="7030A0"/>
                </a:solidFill>
              </a:rPr>
              <a:t>如果不显式调用基类构造函数，则基类缺省构造函数会自动调用</a:t>
            </a:r>
            <a:r>
              <a:rPr lang="zh-CN" altLang="en-US"/>
              <a:t>。</a:t>
            </a:r>
          </a:p>
          <a:p>
            <a:pPr eaLnBrk="1" hangingPunct="1">
              <a:lnSpc>
                <a:spcPct val="120000"/>
              </a:lnSpc>
            </a:pPr>
            <a:r>
              <a:rPr lang="zh-CN" altLang="en-US"/>
              <a:t>当派生类的构造函数</a:t>
            </a:r>
            <a:r>
              <a:rPr lang="zh-CN" altLang="en-US" u="sng"/>
              <a:t>需要传参数去初始化基类的成员时，就要显式地调用基类带参数的构造函数</a:t>
            </a:r>
            <a:r>
              <a:rPr lang="zh-CN" altLang="en-US"/>
              <a:t>。</a:t>
            </a:r>
          </a:p>
        </p:txBody>
      </p:sp>
      <p:sp>
        <p:nvSpPr>
          <p:cNvPr id="55300" name="灯片编号占位符 3">
            <a:extLst>
              <a:ext uri="{FF2B5EF4-FFF2-40B4-BE49-F238E27FC236}">
                <a16:creationId xmlns:a16="http://schemas.microsoft.com/office/drawing/2014/main" id="{C8E35483-EE78-B8CE-ECED-0153EB8917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82152DF-1EB9-4463-863C-F256BCF21AA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5DE60C3E-1284-A843-A935-F95CA7DDFC02}"/>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9488BF0F-F5AF-5FA5-2B85-593AD8F74FC1}"/>
              </a:ext>
            </a:extLst>
          </p:cNvPr>
          <p:cNvSpPr>
            <a:spLocks noGrp="1"/>
          </p:cNvSpPr>
          <p:nvPr>
            <p:ph type="title"/>
          </p:nvPr>
        </p:nvSpPr>
        <p:spPr/>
        <p:txBody>
          <a:bodyPr/>
          <a:lstStyle/>
          <a:p>
            <a:pPr eaLnBrk="1" hangingPunct="1"/>
            <a:r>
              <a:rPr lang="zh-CN" altLang="en-US"/>
              <a:t>单一继承时的构造函数</a:t>
            </a:r>
          </a:p>
        </p:txBody>
      </p:sp>
      <p:sp>
        <p:nvSpPr>
          <p:cNvPr id="57347" name="内容占位符 2">
            <a:extLst>
              <a:ext uri="{FF2B5EF4-FFF2-40B4-BE49-F238E27FC236}">
                <a16:creationId xmlns:a16="http://schemas.microsoft.com/office/drawing/2014/main" id="{E35682FB-ED3E-1590-8A07-965EB0BD1CF4}"/>
              </a:ext>
            </a:extLst>
          </p:cNvPr>
          <p:cNvSpPr>
            <a:spLocks noGrp="1"/>
          </p:cNvSpPr>
          <p:nvPr>
            <p:ph idx="1"/>
          </p:nvPr>
        </p:nvSpPr>
        <p:spPr/>
        <p:txBody>
          <a:bodyPr/>
          <a:lstStyle/>
          <a:p>
            <a:pPr marL="107950" indent="0" eaLnBrk="1" hangingPunct="1">
              <a:buFont typeface="Georgia" panose="02040502050405020303" pitchFamily="18" charset="0"/>
              <a:buNone/>
            </a:pPr>
            <a:r>
              <a:rPr lang="zh-CN" altLang="en-US">
                <a:solidFill>
                  <a:srgbClr val="0000FF"/>
                </a:solidFill>
              </a:rPr>
              <a:t>派生类名</a:t>
            </a:r>
            <a:r>
              <a:rPr lang="en-US" altLang="zh-CN"/>
              <a:t>::</a:t>
            </a:r>
            <a:r>
              <a:rPr lang="zh-CN" altLang="en-US">
                <a:solidFill>
                  <a:srgbClr val="0000FF"/>
                </a:solidFill>
              </a:rPr>
              <a:t>派生类名</a:t>
            </a:r>
            <a:r>
              <a:rPr lang="en-US" altLang="zh-CN"/>
              <a:t>(</a:t>
            </a:r>
            <a:r>
              <a:rPr lang="zh-CN" altLang="en-US">
                <a:solidFill>
                  <a:srgbClr val="C00000"/>
                </a:solidFill>
              </a:rPr>
              <a:t>基类所需的形参</a:t>
            </a:r>
            <a:r>
              <a:rPr lang="zh-CN" altLang="en-US"/>
              <a:t>，</a:t>
            </a:r>
            <a:r>
              <a:rPr lang="zh-CN" altLang="en-US">
                <a:solidFill>
                  <a:srgbClr val="0000FF"/>
                </a:solidFill>
              </a:rPr>
              <a:t>本类成员所需的形参</a:t>
            </a:r>
            <a:r>
              <a:rPr lang="en-US" altLang="zh-CN"/>
              <a:t>):</a:t>
            </a:r>
            <a:r>
              <a:rPr lang="zh-CN" altLang="en-US">
                <a:solidFill>
                  <a:srgbClr val="C00000"/>
                </a:solidFill>
              </a:rPr>
              <a:t>基类名</a:t>
            </a:r>
            <a:r>
              <a:rPr lang="en-US" altLang="zh-CN">
                <a:solidFill>
                  <a:srgbClr val="C00000"/>
                </a:solidFill>
              </a:rPr>
              <a:t>(</a:t>
            </a:r>
            <a:r>
              <a:rPr lang="zh-CN" altLang="en-US">
                <a:solidFill>
                  <a:srgbClr val="C00000"/>
                </a:solidFill>
              </a:rPr>
              <a:t>参数表</a:t>
            </a:r>
            <a:r>
              <a:rPr lang="en-US" altLang="zh-CN">
                <a:solidFill>
                  <a:srgbClr val="C00000"/>
                </a:solidFill>
              </a:rPr>
              <a:t>), </a:t>
            </a:r>
            <a:r>
              <a:rPr lang="zh-CN" altLang="en-US">
                <a:solidFill>
                  <a:srgbClr val="0000FF"/>
                </a:solidFill>
              </a:rPr>
              <a:t>本类成员初始化列表</a:t>
            </a:r>
            <a:endParaRPr lang="en-US" altLang="zh-CN">
              <a:solidFill>
                <a:srgbClr val="0000FF"/>
              </a:solidFill>
            </a:endParaRPr>
          </a:p>
          <a:p>
            <a:pPr marL="107950" indent="0" eaLnBrk="1" hangingPunct="1">
              <a:buFont typeface="Georgia" panose="02040502050405020303" pitchFamily="18" charset="0"/>
              <a:buNone/>
            </a:pPr>
            <a:r>
              <a:rPr lang="en-US" altLang="zh-CN"/>
              <a:t>{</a:t>
            </a:r>
          </a:p>
          <a:p>
            <a:pPr marL="107950" indent="0" eaLnBrk="1" hangingPunct="1">
              <a:buFont typeface="Georgia" panose="02040502050405020303" pitchFamily="18" charset="0"/>
              <a:buNone/>
            </a:pPr>
            <a:r>
              <a:rPr lang="en-US" altLang="zh-CN"/>
              <a:t>	//</a:t>
            </a:r>
            <a:r>
              <a:rPr lang="zh-CN" altLang="en-US"/>
              <a:t>其他初始化；</a:t>
            </a:r>
          </a:p>
          <a:p>
            <a:pPr marL="107950" indent="0" eaLnBrk="1" hangingPunct="1">
              <a:buFont typeface="Georgia" panose="02040502050405020303" pitchFamily="18" charset="0"/>
              <a:buNone/>
            </a:pPr>
            <a:r>
              <a:rPr lang="en-US" altLang="zh-CN"/>
              <a:t>}</a:t>
            </a:r>
            <a:r>
              <a:rPr lang="zh-CN" altLang="en-US"/>
              <a:t>；</a:t>
            </a:r>
          </a:p>
        </p:txBody>
      </p:sp>
      <p:sp>
        <p:nvSpPr>
          <p:cNvPr id="57348" name="灯片编号占位符 3">
            <a:extLst>
              <a:ext uri="{FF2B5EF4-FFF2-40B4-BE49-F238E27FC236}">
                <a16:creationId xmlns:a16="http://schemas.microsoft.com/office/drawing/2014/main" id="{984D66F0-25ED-410A-3759-7EF753ADA2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89DF9A2-893B-4431-A43E-015AD0558FE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4B2872A8-FD63-021D-58F1-A83EAD456A0F}"/>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58371" name="标题 1">
            <a:extLst>
              <a:ext uri="{FF2B5EF4-FFF2-40B4-BE49-F238E27FC236}">
                <a16:creationId xmlns:a16="http://schemas.microsoft.com/office/drawing/2014/main" id="{785A8EE7-935F-D6C7-B6AF-046577947776}"/>
              </a:ext>
            </a:extLst>
          </p:cNvPr>
          <p:cNvSpPr>
            <a:spLocks noGrp="1"/>
          </p:cNvSpPr>
          <p:nvPr>
            <p:ph type="title"/>
          </p:nvPr>
        </p:nvSpPr>
        <p:spPr/>
        <p:txBody>
          <a:bodyPr/>
          <a:lstStyle/>
          <a:p>
            <a:pPr eaLnBrk="1" hangingPunct="1"/>
            <a:r>
              <a:rPr lang="zh-CN" altLang="en-US"/>
              <a:t>单一继承时的构造函数举例</a:t>
            </a:r>
            <a:endParaRPr kumimoji="1" lang="zh-CN" altLang="en-US"/>
          </a:p>
        </p:txBody>
      </p:sp>
      <p:sp>
        <p:nvSpPr>
          <p:cNvPr id="58372" name="内容占位符 2">
            <a:extLst>
              <a:ext uri="{FF2B5EF4-FFF2-40B4-BE49-F238E27FC236}">
                <a16:creationId xmlns:a16="http://schemas.microsoft.com/office/drawing/2014/main" id="{1363C7FC-4E16-2BEF-BE99-BAACE8928A9B}"/>
              </a:ext>
            </a:extLst>
          </p:cNvPr>
          <p:cNvSpPr>
            <a:spLocks noGrp="1"/>
          </p:cNvSpPr>
          <p:nvPr>
            <p:ph idx="1"/>
          </p:nvPr>
        </p:nvSpPr>
        <p:spPr>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#include&lt;iostream&gt;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B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B(int </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void print() const;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int b;</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58370" name="灯片编号占位符 3">
            <a:extLst>
              <a:ext uri="{FF2B5EF4-FFF2-40B4-BE49-F238E27FC236}">
                <a16:creationId xmlns:a16="http://schemas.microsoft.com/office/drawing/2014/main" id="{810C225A-2B1B-371E-C4C9-F731788BEE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46368BB-596B-4C36-9864-5F8EC2B83F9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FF8EE45C-5E66-8775-A85C-D404886AE61F}"/>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overrideClrMapping bg1="lt1" tx1="dk1" bg2="lt2" tx2="dk2" accent1="accent1" accent2="accent2" accent3="accent3" accent4="accent4" accent5="accent5" accent6="accent6" hlink="hlink" folHlink="folHlink"/>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3C30F079-443B-BC25-4188-47AA4D1A30F7}"/>
              </a:ext>
            </a:extLst>
          </p:cNvPr>
          <p:cNvSpPr>
            <a:spLocks noGrp="1"/>
          </p:cNvSpPr>
          <p:nvPr>
            <p:ph type="title"/>
          </p:nvPr>
        </p:nvSpPr>
        <p:spPr/>
        <p:txBody>
          <a:bodyPr/>
          <a:lstStyle/>
          <a:p>
            <a:pPr eaLnBrk="1" hangingPunct="1"/>
            <a:r>
              <a:rPr lang="en-US" altLang="zh-CN"/>
              <a:t>7.1 </a:t>
            </a:r>
            <a:r>
              <a:rPr lang="zh-CN" altLang="en-US"/>
              <a:t>类的继承与派生</a:t>
            </a:r>
          </a:p>
        </p:txBody>
      </p:sp>
      <p:sp>
        <p:nvSpPr>
          <p:cNvPr id="18435" name="内容占位符 2">
            <a:extLst>
              <a:ext uri="{FF2B5EF4-FFF2-40B4-BE49-F238E27FC236}">
                <a16:creationId xmlns:a16="http://schemas.microsoft.com/office/drawing/2014/main" id="{8CB4E6FF-2535-2FA5-D96D-13C8CB229BAE}"/>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继承与派生是同一过程从不同的角度来看</a:t>
            </a:r>
            <a:endParaRPr lang="en-US" altLang="zh-CN">
              <a:latin typeface="宋体" panose="02010600030101010101" pitchFamily="2" charset="-122"/>
            </a:endParaRPr>
          </a:p>
          <a:p>
            <a:pPr lvl="1" eaLnBrk="1" hangingPunct="1">
              <a:spcAft>
                <a:spcPts val="1200"/>
              </a:spcAft>
            </a:pPr>
            <a:r>
              <a:rPr lang="zh-CN" altLang="en-US">
                <a:latin typeface="宋体" panose="02010600030101010101" pitchFamily="2" charset="-122"/>
              </a:rPr>
              <a:t>保持已有类的特性而构造新类的过程称为继承。</a:t>
            </a:r>
          </a:p>
          <a:p>
            <a:pPr lvl="1" eaLnBrk="1" hangingPunct="1">
              <a:spcAft>
                <a:spcPts val="1200"/>
              </a:spcAft>
            </a:pPr>
            <a:r>
              <a:rPr lang="zh-CN" altLang="en-US">
                <a:latin typeface="宋体" panose="02010600030101010101" pitchFamily="2" charset="-122"/>
              </a:rPr>
              <a:t>在已有类的基础上新增自己的特性而产生新类的过程称为派生。</a:t>
            </a:r>
          </a:p>
          <a:p>
            <a:pPr eaLnBrk="1" hangingPunct="1">
              <a:spcAft>
                <a:spcPts val="1200"/>
              </a:spcAft>
            </a:pPr>
            <a:r>
              <a:rPr lang="zh-CN" altLang="en-US">
                <a:latin typeface="宋体" panose="02010600030101010101" pitchFamily="2" charset="-122"/>
              </a:rPr>
              <a:t>被继承的已有类称为基类（或父类）。</a:t>
            </a:r>
          </a:p>
          <a:p>
            <a:pPr eaLnBrk="1" hangingPunct="1">
              <a:spcAft>
                <a:spcPts val="1200"/>
              </a:spcAft>
            </a:pPr>
            <a:r>
              <a:rPr lang="zh-CN" altLang="en-US">
                <a:latin typeface="宋体" panose="02010600030101010101" pitchFamily="2" charset="-122"/>
              </a:rPr>
              <a:t>派生出的新类称为派生类。</a:t>
            </a:r>
            <a:endParaRPr lang="en-US" altLang="zh-CN">
              <a:latin typeface="宋体" panose="02010600030101010101" pitchFamily="2" charset="-122"/>
            </a:endParaRPr>
          </a:p>
          <a:p>
            <a:pPr eaLnBrk="1" hangingPunct="1">
              <a:spcAft>
                <a:spcPts val="1200"/>
              </a:spcAft>
            </a:pPr>
            <a:r>
              <a:rPr lang="zh-CN" altLang="en-US"/>
              <a:t>直接参与派生出某类的基类称为</a:t>
            </a:r>
            <a:r>
              <a:rPr lang="zh-CN" altLang="en-US">
                <a:solidFill>
                  <a:srgbClr val="C00000"/>
                </a:solidFill>
              </a:rPr>
              <a:t>直接基类</a:t>
            </a:r>
            <a:r>
              <a:rPr lang="zh-CN" altLang="en-US"/>
              <a:t>，基类的基类甚至更高层的基类称为</a:t>
            </a:r>
            <a:r>
              <a:rPr lang="zh-CN" altLang="en-US">
                <a:solidFill>
                  <a:srgbClr val="C00000"/>
                </a:solidFill>
              </a:rPr>
              <a:t>间接基类</a:t>
            </a:r>
            <a:r>
              <a:rPr lang="zh-CN" altLang="en-US"/>
              <a:t>。</a:t>
            </a:r>
            <a:endParaRPr lang="en-US" altLang="zh-CN"/>
          </a:p>
        </p:txBody>
      </p:sp>
      <p:sp>
        <p:nvSpPr>
          <p:cNvPr id="18436" name="灯片编号占位符 3">
            <a:extLst>
              <a:ext uri="{FF2B5EF4-FFF2-40B4-BE49-F238E27FC236}">
                <a16:creationId xmlns:a16="http://schemas.microsoft.com/office/drawing/2014/main" id="{3E76FCEE-09C3-EEFC-D807-060648BC36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C6DD8D7-1A1E-42FE-A5D8-A438636B8E2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29C555B-39E1-1B49-C7C4-FE9B81071FF5}"/>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7.1 </a:t>
            </a:r>
            <a:r>
              <a:rPr kumimoji="0" lang="zh-CN" altLang="en-US" sz="2800" dirty="0">
                <a:solidFill>
                  <a:schemeClr val="bg1"/>
                </a:solidFill>
                <a:latin typeface="+mj-lt"/>
                <a:ea typeface="+mj-ea"/>
                <a:cs typeface="+mj-cs"/>
              </a:rPr>
              <a:t>类的继承与派生</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00CBE5A1-0856-170A-CB9D-69B4F10783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22F4589-BFEA-4890-B3DF-71719C2A0F7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0419" name="标题 1">
            <a:extLst>
              <a:ext uri="{FF2B5EF4-FFF2-40B4-BE49-F238E27FC236}">
                <a16:creationId xmlns:a16="http://schemas.microsoft.com/office/drawing/2014/main" id="{C01CCAEE-0C43-1ED8-9D55-2C9786B39836}"/>
              </a:ext>
            </a:extLst>
          </p:cNvPr>
          <p:cNvSpPr>
            <a:spLocks noGrp="1"/>
          </p:cNvSpPr>
          <p:nvPr>
            <p:ph type="title"/>
          </p:nvPr>
        </p:nvSpPr>
        <p:spPr/>
        <p:txBody>
          <a:bodyPr/>
          <a:lstStyle/>
          <a:p>
            <a:pPr eaLnBrk="1" hangingPunct="1"/>
            <a:r>
              <a:rPr lang="zh-CN" altLang="en-US"/>
              <a:t>单一继承时的构造函数举例 </a:t>
            </a:r>
            <a:r>
              <a:rPr lang="en-US" altLang="zh-CN"/>
              <a:t>(</a:t>
            </a:r>
            <a:r>
              <a:rPr lang="zh-CN" altLang="en-US"/>
              <a:t>续</a:t>
            </a:r>
            <a:r>
              <a:rPr lang="en-US" altLang="zh-CN"/>
              <a:t>)</a:t>
            </a:r>
            <a:endParaRPr kumimoji="1" lang="zh-CN" altLang="en-US"/>
          </a:p>
        </p:txBody>
      </p:sp>
      <p:sp>
        <p:nvSpPr>
          <p:cNvPr id="60420" name="内容占位符 2">
            <a:extLst>
              <a:ext uri="{FF2B5EF4-FFF2-40B4-BE49-F238E27FC236}">
                <a16:creationId xmlns:a16="http://schemas.microsoft.com/office/drawing/2014/main" id="{4B6CBB05-1D01-8E73-BD09-9344EF5C739D}"/>
              </a:ext>
            </a:extLst>
          </p:cNvPr>
          <p:cNvSpPr>
            <a:spLocks noGrp="1"/>
          </p:cNvSpPr>
          <p:nvPr>
            <p:ph idx="1"/>
          </p:nvPr>
        </p:nvSpPr>
        <p:spPr>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B::B()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b=0;</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"B's default constructor called."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B::B(int </a:t>
            </a:r>
            <a:r>
              <a:rPr lang="en-US" altLang="zh-CN" sz="2000" dirty="0" err="1">
                <a:latin typeface="Consolas" panose="020B0609020204030204" pitchFamily="49" charset="0"/>
              </a:rPr>
              <a:t>i</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"B's constructor called."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B::~B()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"B's destructor called."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void B::print() const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b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6" name="标题 4">
            <a:extLst>
              <a:ext uri="{FF2B5EF4-FFF2-40B4-BE49-F238E27FC236}">
                <a16:creationId xmlns:a16="http://schemas.microsoft.com/office/drawing/2014/main" id="{C8825D9B-8686-1363-115D-17F33B9EBF23}"/>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6A346954-7ACA-2193-F3AC-72219D3DE0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605740D-4329-4671-AC0D-B818E104F84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2467" name="标题 1">
            <a:extLst>
              <a:ext uri="{FF2B5EF4-FFF2-40B4-BE49-F238E27FC236}">
                <a16:creationId xmlns:a16="http://schemas.microsoft.com/office/drawing/2014/main" id="{5E4FCF95-0401-2C8A-4D7D-122DE74BB8B8}"/>
              </a:ext>
            </a:extLst>
          </p:cNvPr>
          <p:cNvSpPr>
            <a:spLocks noGrp="1"/>
          </p:cNvSpPr>
          <p:nvPr>
            <p:ph type="title"/>
          </p:nvPr>
        </p:nvSpPr>
        <p:spPr/>
        <p:txBody>
          <a:bodyPr/>
          <a:lstStyle/>
          <a:p>
            <a:pPr eaLnBrk="1" hangingPunct="1"/>
            <a:r>
              <a:rPr lang="zh-CN" altLang="en-US"/>
              <a:t>单一继承时的构造函数举例 </a:t>
            </a:r>
            <a:r>
              <a:rPr lang="en-US" altLang="zh-CN"/>
              <a:t>(</a:t>
            </a:r>
            <a:r>
              <a:rPr lang="zh-CN" altLang="en-US"/>
              <a:t>续</a:t>
            </a:r>
            <a:r>
              <a:rPr lang="en-US" altLang="zh-CN"/>
              <a:t>)</a:t>
            </a:r>
            <a:endParaRPr kumimoji="1" lang="zh-CN" altLang="en-US"/>
          </a:p>
        </p:txBody>
      </p:sp>
      <p:sp>
        <p:nvSpPr>
          <p:cNvPr id="62468" name="内容占位符 2">
            <a:extLst>
              <a:ext uri="{FF2B5EF4-FFF2-40B4-BE49-F238E27FC236}">
                <a16:creationId xmlns:a16="http://schemas.microsoft.com/office/drawing/2014/main" id="{0BC99845-2C28-DB66-E8C2-EC68AA7A9CB8}"/>
              </a:ext>
            </a:extLst>
          </p:cNvPr>
          <p:cNvSpPr>
            <a:spLocks noGrp="1"/>
          </p:cNvSpPr>
          <p:nvPr>
            <p:ph idx="1"/>
          </p:nvPr>
        </p:nvSpPr>
        <p:spPr>
          <a:xfrm>
            <a:off x="457200" y="1412875"/>
            <a:ext cx="8229600" cy="5160963"/>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C: public B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C(int </a:t>
            </a:r>
            <a:r>
              <a:rPr lang="en-US" altLang="zh-CN" sz="2000" dirty="0" err="1">
                <a:latin typeface="Consolas" panose="020B0609020204030204" pitchFamily="49" charset="0"/>
              </a:rPr>
              <a:t>i</a:t>
            </a:r>
            <a:r>
              <a:rPr lang="en-US" altLang="zh-CN" sz="2000" dirty="0">
                <a:latin typeface="Consolas" panose="020B0609020204030204" pitchFamily="49" charset="0"/>
              </a:rPr>
              <a:t>, int j);</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void print() const;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int 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C::C()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c = 0;</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"C's default constructor called."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C::C(int </a:t>
            </a:r>
            <a:r>
              <a:rPr lang="en-US" altLang="zh-CN" sz="2000" dirty="0" err="1">
                <a:latin typeface="Consolas" panose="020B0609020204030204" pitchFamily="49" charset="0"/>
              </a:rPr>
              <a:t>i,int</a:t>
            </a:r>
            <a:r>
              <a:rPr lang="en-US" altLang="zh-CN" sz="2000" dirty="0">
                <a:latin typeface="Consolas" panose="020B0609020204030204" pitchFamily="49" charset="0"/>
              </a:rPr>
              <a:t> j): B(</a:t>
            </a:r>
            <a:r>
              <a:rPr lang="en-US" altLang="zh-CN" sz="2000" dirty="0" err="1">
                <a:latin typeface="Consolas" panose="020B0609020204030204" pitchFamily="49" charset="0"/>
              </a:rPr>
              <a:t>i</a:t>
            </a:r>
            <a:r>
              <a:rPr lang="en-US" altLang="zh-CN" sz="2000" dirty="0">
                <a:latin typeface="Consolas" panose="020B0609020204030204" pitchFamily="49" charset="0"/>
              </a:rPr>
              <a:t>), c(j){</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"C's constructor called."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6" name="标题 4">
            <a:extLst>
              <a:ext uri="{FF2B5EF4-FFF2-40B4-BE49-F238E27FC236}">
                <a16:creationId xmlns:a16="http://schemas.microsoft.com/office/drawing/2014/main" id="{34ACB76D-75CA-9132-F674-779C3B4AD7EA}"/>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DED4DA07-37C8-78CE-1464-B9C3D40D46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906256E-B1E3-413D-8D9B-23B95C6B043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4515" name="标题 1">
            <a:extLst>
              <a:ext uri="{FF2B5EF4-FFF2-40B4-BE49-F238E27FC236}">
                <a16:creationId xmlns:a16="http://schemas.microsoft.com/office/drawing/2014/main" id="{57C652E6-B33A-5D59-7C7D-189F5C51D621}"/>
              </a:ext>
            </a:extLst>
          </p:cNvPr>
          <p:cNvSpPr>
            <a:spLocks noGrp="1"/>
          </p:cNvSpPr>
          <p:nvPr>
            <p:ph type="title"/>
          </p:nvPr>
        </p:nvSpPr>
        <p:spPr/>
        <p:txBody>
          <a:bodyPr/>
          <a:lstStyle/>
          <a:p>
            <a:pPr eaLnBrk="1" hangingPunct="1"/>
            <a:r>
              <a:rPr lang="zh-CN" altLang="en-US"/>
              <a:t>单一继承时的构造函数举例 </a:t>
            </a:r>
            <a:r>
              <a:rPr lang="en-US" altLang="zh-CN"/>
              <a:t>(</a:t>
            </a:r>
            <a:r>
              <a:rPr lang="zh-CN" altLang="en-US"/>
              <a:t>续</a:t>
            </a:r>
            <a:r>
              <a:rPr lang="en-US" altLang="zh-CN"/>
              <a:t>)</a:t>
            </a:r>
            <a:endParaRPr kumimoji="1" lang="zh-CN" altLang="en-US"/>
          </a:p>
        </p:txBody>
      </p:sp>
      <p:sp>
        <p:nvSpPr>
          <p:cNvPr id="64516" name="内容占位符 2">
            <a:extLst>
              <a:ext uri="{FF2B5EF4-FFF2-40B4-BE49-F238E27FC236}">
                <a16:creationId xmlns:a16="http://schemas.microsoft.com/office/drawing/2014/main" id="{3C3F16C0-1EF6-355F-B995-868B776C0627}"/>
              </a:ext>
            </a:extLst>
          </p:cNvPr>
          <p:cNvSpPr>
            <a:spLocks noGrp="1"/>
          </p:cNvSpPr>
          <p:nvPr>
            <p:ph idx="1"/>
          </p:nvPr>
        </p:nvSpPr>
        <p:spPr>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C::~C()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"C's destructor called."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void C::print() const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B::print();//</a:t>
            </a:r>
            <a:r>
              <a:rPr lang="zh-CN" altLang="en-US" sz="2000" dirty="0">
                <a:latin typeface="Consolas" panose="020B0609020204030204" pitchFamily="49" charset="0"/>
              </a:rPr>
              <a:t>对父类被同名隐藏的函数需加父类名</a:t>
            </a:r>
            <a:r>
              <a:rPr lang="en-US" altLang="zh-CN" sz="2000" dirty="0">
                <a:latin typeface="Consolas" panose="020B0609020204030204" pitchFamily="49" charset="0"/>
              </a:rPr>
              <a:t>::</a:t>
            </a:r>
            <a:r>
              <a:rPr lang="zh-CN" altLang="en-US" sz="2000" dirty="0">
                <a:latin typeface="Consolas" panose="020B0609020204030204" pitchFamily="49" charset="0"/>
              </a:rPr>
              <a:t>作用域分辨符</a:t>
            </a: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c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C obj(5, 6);</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obj.print</a:t>
            </a: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6" name="标题 4">
            <a:extLst>
              <a:ext uri="{FF2B5EF4-FFF2-40B4-BE49-F238E27FC236}">
                <a16:creationId xmlns:a16="http://schemas.microsoft.com/office/drawing/2014/main" id="{78123E3B-FA3A-15CE-6BAF-F74135A709E6}"/>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
        <p:nvSpPr>
          <p:cNvPr id="2" name="文本框 1">
            <a:extLst>
              <a:ext uri="{FF2B5EF4-FFF2-40B4-BE49-F238E27FC236}">
                <a16:creationId xmlns:a16="http://schemas.microsoft.com/office/drawing/2014/main" id="{61AF5BDE-EE4C-4DC3-994D-EEC0D8862CD1}"/>
              </a:ext>
            </a:extLst>
          </p:cNvPr>
          <p:cNvSpPr txBox="1"/>
          <p:nvPr/>
        </p:nvSpPr>
        <p:spPr>
          <a:xfrm>
            <a:off x="5590456" y="4269582"/>
            <a:ext cx="3096344" cy="2304256"/>
          </a:xfrm>
          <a:prstGeom prst="rect">
            <a:avLst/>
          </a:prstGeom>
          <a:solidFill>
            <a:srgbClr val="FFC000"/>
          </a:solidFill>
        </p:spPr>
        <p:txBody>
          <a:bodyPr wrap="square" rtlCol="0">
            <a:spAutoFit/>
          </a:bodyPr>
          <a:lstStyle/>
          <a:p>
            <a:r>
              <a:rPr lang="en-US" altLang="zh-CN" dirty="0"/>
              <a:t>B's constructor called.</a:t>
            </a:r>
          </a:p>
          <a:p>
            <a:r>
              <a:rPr lang="en-US" altLang="zh-CN" dirty="0"/>
              <a:t>C's constructor called.</a:t>
            </a:r>
          </a:p>
          <a:p>
            <a:r>
              <a:rPr lang="en-US" altLang="zh-CN" dirty="0"/>
              <a:t>5</a:t>
            </a:r>
          </a:p>
          <a:p>
            <a:r>
              <a:rPr lang="en-US" altLang="zh-CN" dirty="0"/>
              <a:t>6</a:t>
            </a:r>
          </a:p>
          <a:p>
            <a:r>
              <a:rPr lang="en-US" altLang="zh-CN" dirty="0"/>
              <a:t>C's destructor called.</a:t>
            </a:r>
          </a:p>
          <a:p>
            <a:r>
              <a:rPr lang="en-US" altLang="zh-CN" dirty="0"/>
              <a:t>B's destructor called.</a:t>
            </a:r>
            <a:endParaRPr lang="zh-CN" alt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76CD19E3-E2F2-8EF8-3215-5C1F52890274}"/>
              </a:ext>
            </a:extLst>
          </p:cNvPr>
          <p:cNvSpPr>
            <a:spLocks noGrp="1"/>
          </p:cNvSpPr>
          <p:nvPr>
            <p:ph type="title"/>
          </p:nvPr>
        </p:nvSpPr>
        <p:spPr/>
        <p:txBody>
          <a:bodyPr/>
          <a:lstStyle/>
          <a:p>
            <a:pPr eaLnBrk="1" hangingPunct="1"/>
            <a:r>
              <a:rPr lang="zh-CN" altLang="en-US"/>
              <a:t>多继承时的构造函数</a:t>
            </a:r>
          </a:p>
        </p:txBody>
      </p:sp>
      <p:sp>
        <p:nvSpPr>
          <p:cNvPr id="66563" name="内容占位符 2">
            <a:extLst>
              <a:ext uri="{FF2B5EF4-FFF2-40B4-BE49-F238E27FC236}">
                <a16:creationId xmlns:a16="http://schemas.microsoft.com/office/drawing/2014/main" id="{D3FACAFF-2E24-174C-6053-D89A065541EB}"/>
              </a:ext>
            </a:extLst>
          </p:cNvPr>
          <p:cNvSpPr>
            <a:spLocks noGrp="1"/>
          </p:cNvSpPr>
          <p:nvPr>
            <p:ph idx="1"/>
          </p:nvPr>
        </p:nvSpPr>
        <p:spPr/>
        <p:txBody>
          <a:bodyPr/>
          <a:lstStyle/>
          <a:p>
            <a:pPr marL="107950" indent="0" eaLnBrk="1" hangingPunct="1">
              <a:buFont typeface="Georgia" panose="02040502050405020303" pitchFamily="18" charset="0"/>
              <a:buNone/>
            </a:pPr>
            <a:r>
              <a:rPr lang="zh-CN" altLang="en-US">
                <a:solidFill>
                  <a:srgbClr val="7030A0"/>
                </a:solidFill>
              </a:rPr>
              <a:t>派生类名</a:t>
            </a:r>
            <a:r>
              <a:rPr lang="en-US" altLang="zh-CN">
                <a:solidFill>
                  <a:srgbClr val="7030A0"/>
                </a:solidFill>
              </a:rPr>
              <a:t>::</a:t>
            </a:r>
            <a:r>
              <a:rPr lang="zh-CN" altLang="en-US">
                <a:solidFill>
                  <a:srgbClr val="7030A0"/>
                </a:solidFill>
              </a:rPr>
              <a:t>派生类名</a:t>
            </a:r>
            <a:r>
              <a:rPr lang="en-US" altLang="zh-CN"/>
              <a:t>(</a:t>
            </a:r>
            <a:r>
              <a:rPr lang="zh-CN" altLang="en-US"/>
              <a:t>参数表</a:t>
            </a:r>
            <a:r>
              <a:rPr lang="en-US" altLang="zh-CN"/>
              <a:t>)</a:t>
            </a:r>
            <a:r>
              <a:rPr lang="en-US" altLang="zh-CN">
                <a:solidFill>
                  <a:srgbClr val="FF0000"/>
                </a:solidFill>
              </a:rPr>
              <a:t>:</a:t>
            </a:r>
            <a:r>
              <a:rPr lang="zh-CN" altLang="en-US">
                <a:solidFill>
                  <a:srgbClr val="FF0000"/>
                </a:solidFill>
              </a:rPr>
              <a:t>基类名</a:t>
            </a:r>
            <a:r>
              <a:rPr lang="en-US" altLang="zh-CN">
                <a:solidFill>
                  <a:srgbClr val="FF0000"/>
                </a:solidFill>
              </a:rPr>
              <a:t>1(</a:t>
            </a:r>
            <a:r>
              <a:rPr lang="zh-CN" altLang="en-US">
                <a:solidFill>
                  <a:srgbClr val="FF0000"/>
                </a:solidFill>
              </a:rPr>
              <a:t>基类</a:t>
            </a:r>
            <a:r>
              <a:rPr lang="en-US" altLang="zh-CN">
                <a:solidFill>
                  <a:srgbClr val="FF0000"/>
                </a:solidFill>
              </a:rPr>
              <a:t>1</a:t>
            </a:r>
            <a:r>
              <a:rPr lang="zh-CN" altLang="en-US">
                <a:solidFill>
                  <a:srgbClr val="FF0000"/>
                </a:solidFill>
              </a:rPr>
              <a:t>初始化参数表</a:t>
            </a:r>
            <a:r>
              <a:rPr lang="en-US" altLang="zh-CN">
                <a:solidFill>
                  <a:srgbClr val="FF0000"/>
                </a:solidFill>
              </a:rPr>
              <a:t>)</a:t>
            </a:r>
            <a:r>
              <a:rPr lang="en-US" altLang="zh-CN"/>
              <a:t>, </a:t>
            </a:r>
            <a:r>
              <a:rPr lang="zh-CN" altLang="en-US">
                <a:solidFill>
                  <a:srgbClr val="C00000"/>
                </a:solidFill>
              </a:rPr>
              <a:t>基类名</a:t>
            </a:r>
            <a:r>
              <a:rPr lang="en-US" altLang="zh-CN">
                <a:solidFill>
                  <a:srgbClr val="C00000"/>
                </a:solidFill>
              </a:rPr>
              <a:t>2(</a:t>
            </a:r>
            <a:r>
              <a:rPr lang="zh-CN" altLang="en-US">
                <a:solidFill>
                  <a:srgbClr val="C00000"/>
                </a:solidFill>
              </a:rPr>
              <a:t>基类</a:t>
            </a:r>
            <a:r>
              <a:rPr lang="en-US" altLang="zh-CN">
                <a:solidFill>
                  <a:srgbClr val="C00000"/>
                </a:solidFill>
              </a:rPr>
              <a:t>2</a:t>
            </a:r>
            <a:r>
              <a:rPr lang="zh-CN" altLang="en-US">
                <a:solidFill>
                  <a:srgbClr val="C00000"/>
                </a:solidFill>
              </a:rPr>
              <a:t>初始化参数表</a:t>
            </a:r>
            <a:r>
              <a:rPr lang="en-US" altLang="zh-CN">
                <a:solidFill>
                  <a:srgbClr val="C00000"/>
                </a:solidFill>
              </a:rPr>
              <a:t>), </a:t>
            </a:r>
            <a:r>
              <a:rPr lang="en-US" altLang="zh-CN"/>
              <a:t>...</a:t>
            </a:r>
            <a:r>
              <a:rPr lang="zh-CN" altLang="en-US">
                <a:solidFill>
                  <a:srgbClr val="FF33CC"/>
                </a:solidFill>
              </a:rPr>
              <a:t>基类名</a:t>
            </a:r>
            <a:r>
              <a:rPr lang="en-US" altLang="zh-CN">
                <a:solidFill>
                  <a:srgbClr val="FF33CC"/>
                </a:solidFill>
              </a:rPr>
              <a:t>n(</a:t>
            </a:r>
            <a:r>
              <a:rPr lang="zh-CN" altLang="en-US">
                <a:solidFill>
                  <a:srgbClr val="FF33CC"/>
                </a:solidFill>
              </a:rPr>
              <a:t>基类</a:t>
            </a:r>
            <a:r>
              <a:rPr lang="en-US" altLang="zh-CN">
                <a:solidFill>
                  <a:srgbClr val="FF33CC"/>
                </a:solidFill>
              </a:rPr>
              <a:t>n</a:t>
            </a:r>
            <a:r>
              <a:rPr lang="zh-CN" altLang="en-US">
                <a:solidFill>
                  <a:srgbClr val="FF33CC"/>
                </a:solidFill>
              </a:rPr>
              <a:t>初始化参数表</a:t>
            </a:r>
            <a:r>
              <a:rPr lang="en-US" altLang="zh-CN">
                <a:solidFill>
                  <a:srgbClr val="FF33CC"/>
                </a:solidFill>
              </a:rPr>
              <a:t>)</a:t>
            </a:r>
            <a:r>
              <a:rPr lang="en-US" altLang="zh-CN"/>
              <a:t>, </a:t>
            </a:r>
            <a:r>
              <a:rPr lang="zh-CN" altLang="en-US">
                <a:solidFill>
                  <a:srgbClr val="7030A0"/>
                </a:solidFill>
              </a:rPr>
              <a:t>本类成员初始化列表</a:t>
            </a:r>
            <a:endParaRPr lang="en-US" altLang="zh-CN">
              <a:solidFill>
                <a:srgbClr val="7030A0"/>
              </a:solidFill>
            </a:endParaRPr>
          </a:p>
          <a:p>
            <a:pPr marL="107950" indent="0" eaLnBrk="1" hangingPunct="1">
              <a:buFont typeface="Georgia" panose="02040502050405020303" pitchFamily="18" charset="0"/>
              <a:buNone/>
            </a:pPr>
            <a:r>
              <a:rPr lang="en-US" altLang="zh-CN"/>
              <a:t>{</a:t>
            </a:r>
          </a:p>
          <a:p>
            <a:pPr marL="107950" indent="0" eaLnBrk="1" hangingPunct="1">
              <a:buFont typeface="Georgia" panose="02040502050405020303" pitchFamily="18" charset="0"/>
              <a:buNone/>
            </a:pPr>
            <a:r>
              <a:rPr lang="en-US" altLang="zh-CN"/>
              <a:t>        //</a:t>
            </a:r>
            <a:r>
              <a:rPr lang="zh-CN" altLang="en-US"/>
              <a:t>其他初始化；</a:t>
            </a:r>
          </a:p>
          <a:p>
            <a:pPr marL="107950" indent="0" eaLnBrk="1" hangingPunct="1">
              <a:buFont typeface="Georgia" panose="02040502050405020303" pitchFamily="18" charset="0"/>
              <a:buNone/>
            </a:pPr>
            <a:r>
              <a:rPr lang="en-US" altLang="zh-CN"/>
              <a:t>}</a:t>
            </a:r>
            <a:r>
              <a:rPr lang="zh-CN" altLang="en-US"/>
              <a:t>；</a:t>
            </a:r>
          </a:p>
        </p:txBody>
      </p:sp>
      <p:sp>
        <p:nvSpPr>
          <p:cNvPr id="66564" name="灯片编号占位符 3">
            <a:extLst>
              <a:ext uri="{FF2B5EF4-FFF2-40B4-BE49-F238E27FC236}">
                <a16:creationId xmlns:a16="http://schemas.microsoft.com/office/drawing/2014/main" id="{0AC7CED3-A8C0-B137-864C-17986D1C9A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D5D8E8B-43E0-407E-9D7C-4BEAABF9FF2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37D2B019-5183-48D1-7EA0-5C53FAEEDD92}"/>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DB0FE071-0D45-6303-5117-B780E5799F4E}"/>
              </a:ext>
            </a:extLst>
          </p:cNvPr>
          <p:cNvSpPr>
            <a:spLocks noGrp="1"/>
          </p:cNvSpPr>
          <p:nvPr>
            <p:ph type="title"/>
          </p:nvPr>
        </p:nvSpPr>
        <p:spPr/>
        <p:txBody>
          <a:bodyPr/>
          <a:lstStyle/>
          <a:p>
            <a:pPr eaLnBrk="1" hangingPunct="1"/>
            <a:r>
              <a:rPr lang="zh-CN" altLang="en-US"/>
              <a:t>派生类与基类的构造函数</a:t>
            </a:r>
          </a:p>
        </p:txBody>
      </p:sp>
      <p:sp>
        <p:nvSpPr>
          <p:cNvPr id="67587" name="内容占位符 2">
            <a:extLst>
              <a:ext uri="{FF2B5EF4-FFF2-40B4-BE49-F238E27FC236}">
                <a16:creationId xmlns:a16="http://schemas.microsoft.com/office/drawing/2014/main" id="{BE51754A-2858-011E-43C2-DDF39F4AAD30}"/>
              </a:ext>
            </a:extLst>
          </p:cNvPr>
          <p:cNvSpPr>
            <a:spLocks noGrp="1"/>
          </p:cNvSpPr>
          <p:nvPr>
            <p:ph idx="1"/>
          </p:nvPr>
        </p:nvSpPr>
        <p:spPr/>
        <p:txBody>
          <a:bodyPr/>
          <a:lstStyle/>
          <a:p>
            <a:pPr eaLnBrk="1" hangingPunct="1">
              <a:lnSpc>
                <a:spcPct val="120000"/>
              </a:lnSpc>
            </a:pPr>
            <a:r>
              <a:rPr lang="zh-CN" altLang="en-US"/>
              <a:t>当基类中声明有缺省构造函数或未声明构造函数时，</a:t>
            </a:r>
            <a:r>
              <a:rPr lang="zh-CN" altLang="en-US">
                <a:solidFill>
                  <a:srgbClr val="C00000"/>
                </a:solidFill>
              </a:rPr>
              <a:t>派生类构造函数</a:t>
            </a:r>
            <a:r>
              <a:rPr lang="zh-CN" altLang="en-US"/>
              <a:t>可以不向基类构造函数传递参数，也可以不声明，</a:t>
            </a:r>
            <a:r>
              <a:rPr lang="zh-CN" altLang="en-US">
                <a:solidFill>
                  <a:srgbClr val="C00000"/>
                </a:solidFill>
              </a:rPr>
              <a:t>构造派生类的对象时，默认调用基类的缺省构造函数</a:t>
            </a:r>
            <a:r>
              <a:rPr lang="zh-CN" altLang="en-US"/>
              <a:t>。</a:t>
            </a:r>
          </a:p>
          <a:p>
            <a:pPr eaLnBrk="1" hangingPunct="1">
              <a:lnSpc>
                <a:spcPct val="120000"/>
              </a:lnSpc>
            </a:pPr>
            <a:r>
              <a:rPr lang="zh-CN" altLang="en-US" u="sng"/>
              <a:t>当需要执行基类中</a:t>
            </a:r>
            <a:r>
              <a:rPr lang="zh-CN" altLang="en-US" u="sng">
                <a:solidFill>
                  <a:srgbClr val="FF0000"/>
                </a:solidFill>
              </a:rPr>
              <a:t>带形参</a:t>
            </a:r>
            <a:r>
              <a:rPr lang="zh-CN" altLang="en-US" u="sng"/>
              <a:t>的构造函数来初始化基类数据时</a:t>
            </a:r>
            <a:r>
              <a:rPr lang="zh-CN" altLang="en-US"/>
              <a:t>，</a:t>
            </a:r>
            <a:r>
              <a:rPr lang="zh-CN" altLang="en-US">
                <a:solidFill>
                  <a:srgbClr val="C00000"/>
                </a:solidFill>
              </a:rPr>
              <a:t>派生类构造函数应在初始化列表中为基类构造函数提供参数</a:t>
            </a:r>
            <a:r>
              <a:rPr lang="zh-CN" altLang="en-US"/>
              <a:t>。</a:t>
            </a:r>
          </a:p>
        </p:txBody>
      </p:sp>
      <p:sp>
        <p:nvSpPr>
          <p:cNvPr id="67588" name="灯片编号占位符 3">
            <a:extLst>
              <a:ext uri="{FF2B5EF4-FFF2-40B4-BE49-F238E27FC236}">
                <a16:creationId xmlns:a16="http://schemas.microsoft.com/office/drawing/2014/main" id="{BC0EC023-5612-359C-EE03-2A4F98C15D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3B52031-C252-47D5-A3C9-B958C60896C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44B6DAD3-0402-78C1-0A9D-892D75EDD15B}"/>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584BA3EC-D2B5-A7E5-1881-586B9C75268D}"/>
              </a:ext>
            </a:extLst>
          </p:cNvPr>
          <p:cNvSpPr>
            <a:spLocks noGrp="1"/>
          </p:cNvSpPr>
          <p:nvPr>
            <p:ph type="title"/>
          </p:nvPr>
        </p:nvSpPr>
        <p:spPr/>
        <p:txBody>
          <a:bodyPr/>
          <a:lstStyle/>
          <a:p>
            <a:pPr eaLnBrk="1" hangingPunct="1"/>
            <a:r>
              <a:rPr lang="zh-CN" altLang="en-US"/>
              <a:t>多继承且有内嵌对象时的构造函数</a:t>
            </a:r>
          </a:p>
        </p:txBody>
      </p:sp>
      <p:sp>
        <p:nvSpPr>
          <p:cNvPr id="68611" name="内容占位符 2">
            <a:extLst>
              <a:ext uri="{FF2B5EF4-FFF2-40B4-BE49-F238E27FC236}">
                <a16:creationId xmlns:a16="http://schemas.microsoft.com/office/drawing/2014/main" id="{D2FC0C0A-79F3-4C3F-48D7-CB92FFC11C7D}"/>
              </a:ext>
            </a:extLst>
          </p:cNvPr>
          <p:cNvSpPr>
            <a:spLocks noGrp="1"/>
          </p:cNvSpPr>
          <p:nvPr>
            <p:ph idx="1"/>
          </p:nvPr>
        </p:nvSpPr>
        <p:spPr/>
        <p:txBody>
          <a:bodyPr/>
          <a:lstStyle/>
          <a:p>
            <a:pPr marL="107950" indent="0" eaLnBrk="1" hangingPunct="1">
              <a:buFont typeface="Georgia" panose="02040502050405020303" pitchFamily="18" charset="0"/>
              <a:buNone/>
            </a:pPr>
            <a:r>
              <a:rPr lang="zh-CN" altLang="en-US">
                <a:solidFill>
                  <a:srgbClr val="7030A0"/>
                </a:solidFill>
              </a:rPr>
              <a:t>派生类名</a:t>
            </a:r>
            <a:r>
              <a:rPr lang="en-US" altLang="zh-CN">
                <a:solidFill>
                  <a:srgbClr val="7030A0"/>
                </a:solidFill>
              </a:rPr>
              <a:t>::</a:t>
            </a:r>
            <a:r>
              <a:rPr lang="zh-CN" altLang="en-US">
                <a:solidFill>
                  <a:srgbClr val="7030A0"/>
                </a:solidFill>
              </a:rPr>
              <a:t>派生类名</a:t>
            </a:r>
            <a:r>
              <a:rPr lang="en-US" altLang="zh-CN"/>
              <a:t>(</a:t>
            </a:r>
            <a:r>
              <a:rPr lang="zh-CN" altLang="en-US">
                <a:solidFill>
                  <a:srgbClr val="7030A0"/>
                </a:solidFill>
              </a:rPr>
              <a:t>形参表</a:t>
            </a:r>
            <a:r>
              <a:rPr lang="en-US" altLang="zh-CN"/>
              <a:t>)</a:t>
            </a:r>
            <a:r>
              <a:rPr lang="en-US" altLang="zh-CN">
                <a:solidFill>
                  <a:srgbClr val="FF0000"/>
                </a:solidFill>
              </a:rPr>
              <a:t>:</a:t>
            </a:r>
            <a:r>
              <a:rPr lang="zh-CN" altLang="en-US">
                <a:solidFill>
                  <a:srgbClr val="FF0000"/>
                </a:solidFill>
              </a:rPr>
              <a:t>基类名</a:t>
            </a:r>
            <a:r>
              <a:rPr lang="en-US" altLang="zh-CN">
                <a:solidFill>
                  <a:srgbClr val="FF0000"/>
                </a:solidFill>
              </a:rPr>
              <a:t>1</a:t>
            </a:r>
            <a:r>
              <a:rPr lang="en-US" altLang="zh-CN"/>
              <a:t>(</a:t>
            </a:r>
            <a:r>
              <a:rPr lang="zh-CN" altLang="en-US">
                <a:solidFill>
                  <a:srgbClr val="FF0000"/>
                </a:solidFill>
              </a:rPr>
              <a:t>参数</a:t>
            </a:r>
            <a:r>
              <a:rPr lang="en-US" altLang="zh-CN"/>
              <a:t>), </a:t>
            </a:r>
            <a:r>
              <a:rPr lang="zh-CN" altLang="en-US">
                <a:solidFill>
                  <a:srgbClr val="C00000"/>
                </a:solidFill>
              </a:rPr>
              <a:t>基类名</a:t>
            </a:r>
            <a:r>
              <a:rPr lang="en-US" altLang="zh-CN">
                <a:solidFill>
                  <a:srgbClr val="C00000"/>
                </a:solidFill>
              </a:rPr>
              <a:t>2</a:t>
            </a:r>
            <a:r>
              <a:rPr lang="en-US" altLang="zh-CN"/>
              <a:t>(</a:t>
            </a:r>
            <a:r>
              <a:rPr lang="zh-CN" altLang="en-US">
                <a:solidFill>
                  <a:srgbClr val="C00000"/>
                </a:solidFill>
              </a:rPr>
              <a:t>参数</a:t>
            </a:r>
            <a:r>
              <a:rPr lang="en-US" altLang="zh-CN"/>
              <a:t>), ...</a:t>
            </a:r>
            <a:r>
              <a:rPr lang="zh-CN" altLang="en-US">
                <a:solidFill>
                  <a:srgbClr val="FF33CC"/>
                </a:solidFill>
              </a:rPr>
              <a:t>基类名</a:t>
            </a:r>
            <a:r>
              <a:rPr lang="en-US" altLang="zh-CN">
                <a:solidFill>
                  <a:srgbClr val="FF33CC"/>
                </a:solidFill>
              </a:rPr>
              <a:t>n</a:t>
            </a:r>
            <a:r>
              <a:rPr lang="en-US" altLang="zh-CN"/>
              <a:t>(</a:t>
            </a:r>
            <a:r>
              <a:rPr lang="zh-CN" altLang="en-US">
                <a:solidFill>
                  <a:srgbClr val="FF33CC"/>
                </a:solidFill>
              </a:rPr>
              <a:t>参数</a:t>
            </a:r>
            <a:r>
              <a:rPr lang="en-US" altLang="zh-CN"/>
              <a:t>), </a:t>
            </a:r>
            <a:r>
              <a:rPr lang="zh-CN" altLang="en-US">
                <a:solidFill>
                  <a:srgbClr val="7030A0"/>
                </a:solidFill>
              </a:rPr>
              <a:t>本类对象成员和基本类型成员初始化列表</a:t>
            </a:r>
          </a:p>
          <a:p>
            <a:pPr marL="107950" indent="0" eaLnBrk="1" hangingPunct="1">
              <a:buFont typeface="Georgia" panose="02040502050405020303" pitchFamily="18" charset="0"/>
              <a:buNone/>
            </a:pPr>
            <a:r>
              <a:rPr lang="en-US" altLang="zh-CN"/>
              <a:t>{</a:t>
            </a:r>
          </a:p>
          <a:p>
            <a:pPr marL="107950" indent="0" eaLnBrk="1" hangingPunct="1">
              <a:buFont typeface="Georgia" panose="02040502050405020303" pitchFamily="18" charset="0"/>
              <a:buNone/>
            </a:pPr>
            <a:r>
              <a:rPr lang="en-US" altLang="zh-CN"/>
              <a:t>        //</a:t>
            </a:r>
            <a:r>
              <a:rPr lang="zh-CN" altLang="en-US"/>
              <a:t>其他初始化</a:t>
            </a:r>
          </a:p>
          <a:p>
            <a:pPr marL="107950" indent="0" eaLnBrk="1" hangingPunct="1">
              <a:buFont typeface="Georgia" panose="02040502050405020303" pitchFamily="18" charset="0"/>
              <a:buNone/>
            </a:pPr>
            <a:r>
              <a:rPr lang="en-US" altLang="zh-CN"/>
              <a:t>}</a:t>
            </a:r>
            <a:r>
              <a:rPr lang="zh-CN" altLang="en-US"/>
              <a:t>；</a:t>
            </a:r>
          </a:p>
        </p:txBody>
      </p:sp>
      <p:sp>
        <p:nvSpPr>
          <p:cNvPr id="68612" name="灯片编号占位符 3">
            <a:extLst>
              <a:ext uri="{FF2B5EF4-FFF2-40B4-BE49-F238E27FC236}">
                <a16:creationId xmlns:a16="http://schemas.microsoft.com/office/drawing/2014/main" id="{A06AFF7F-5C1E-69D3-1214-0F59018641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237273E-0876-41F9-8827-8E783AFA50D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107553E4-6A2D-E150-3BB0-F541A139D95A}"/>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89F06BA5-EACC-35AF-8934-D27BCE47CA22}"/>
              </a:ext>
            </a:extLst>
          </p:cNvPr>
          <p:cNvSpPr>
            <a:spLocks noGrp="1"/>
          </p:cNvSpPr>
          <p:nvPr>
            <p:ph type="title"/>
          </p:nvPr>
        </p:nvSpPr>
        <p:spPr/>
        <p:txBody>
          <a:bodyPr/>
          <a:lstStyle/>
          <a:p>
            <a:pPr eaLnBrk="1" hangingPunct="1"/>
            <a:r>
              <a:rPr lang="zh-CN" altLang="en-US"/>
              <a:t>构造函数的执行顺序</a:t>
            </a:r>
          </a:p>
        </p:txBody>
      </p:sp>
      <p:sp>
        <p:nvSpPr>
          <p:cNvPr id="69635" name="内容占位符 2">
            <a:extLst>
              <a:ext uri="{FF2B5EF4-FFF2-40B4-BE49-F238E27FC236}">
                <a16:creationId xmlns:a16="http://schemas.microsoft.com/office/drawing/2014/main" id="{8E4024E1-A8F2-AF99-464C-09B3EA1A0244}"/>
              </a:ext>
            </a:extLst>
          </p:cNvPr>
          <p:cNvSpPr>
            <a:spLocks noGrp="1"/>
          </p:cNvSpPr>
          <p:nvPr>
            <p:ph idx="1"/>
          </p:nvPr>
        </p:nvSpPr>
        <p:spPr/>
        <p:txBody>
          <a:bodyPr/>
          <a:lstStyle/>
          <a:p>
            <a:pPr marL="622300" indent="-514350" eaLnBrk="1" hangingPunct="1">
              <a:lnSpc>
                <a:spcPct val="120000"/>
              </a:lnSpc>
              <a:buFont typeface="Trebuchet MS" panose="020B0603020202020204" pitchFamily="34" charset="0"/>
              <a:buAutoNum type="arabicPeriod"/>
            </a:pPr>
            <a:r>
              <a:rPr lang="zh-CN" altLang="en-US">
                <a:solidFill>
                  <a:srgbClr val="C00000"/>
                </a:solidFill>
              </a:rPr>
              <a:t>调用基类构造函数，调用顺序按照它们被继承时声明的顺序（从左向右）</a:t>
            </a:r>
            <a:r>
              <a:rPr lang="zh-CN" altLang="en-US"/>
              <a:t>。</a:t>
            </a:r>
          </a:p>
          <a:p>
            <a:pPr marL="622300" indent="-514350" eaLnBrk="1" hangingPunct="1">
              <a:lnSpc>
                <a:spcPct val="120000"/>
              </a:lnSpc>
              <a:buFont typeface="Trebuchet MS" panose="020B0603020202020204" pitchFamily="34" charset="0"/>
              <a:buAutoNum type="arabicPeriod"/>
            </a:pPr>
            <a:r>
              <a:rPr lang="zh-CN" altLang="en-US">
                <a:solidFill>
                  <a:srgbClr val="7030A0"/>
                </a:solidFill>
              </a:rPr>
              <a:t>对本类成员</a:t>
            </a:r>
            <a:r>
              <a:rPr lang="zh-CN" altLang="en-US"/>
              <a:t>初始化列表中的基本类型成员和对象成员进行初始化，</a:t>
            </a:r>
            <a:r>
              <a:rPr lang="zh-CN" altLang="en-US">
                <a:solidFill>
                  <a:srgbClr val="7030A0"/>
                </a:solidFill>
              </a:rPr>
              <a:t>初始化顺序按照它们在类中声明的顺序</a:t>
            </a:r>
            <a:r>
              <a:rPr lang="zh-CN" altLang="en-US"/>
              <a:t>。对象成员初始化是自动调用对象所属类的构造函数完成的。</a:t>
            </a:r>
          </a:p>
          <a:p>
            <a:pPr marL="622300" indent="-514350" eaLnBrk="1" hangingPunct="1">
              <a:lnSpc>
                <a:spcPct val="120000"/>
              </a:lnSpc>
              <a:buFont typeface="Trebuchet MS" panose="020B0603020202020204" pitchFamily="34" charset="0"/>
              <a:buAutoNum type="arabicPeriod"/>
            </a:pPr>
            <a:r>
              <a:rPr lang="zh-CN" altLang="en-US"/>
              <a:t>执行</a:t>
            </a:r>
            <a:r>
              <a:rPr lang="zh-CN" altLang="en-US" u="sng"/>
              <a:t>派生类的构造函数体中的内容</a:t>
            </a:r>
            <a:r>
              <a:rPr lang="zh-CN" altLang="en-US"/>
              <a:t>。</a:t>
            </a:r>
          </a:p>
        </p:txBody>
      </p:sp>
      <p:sp>
        <p:nvSpPr>
          <p:cNvPr id="69636" name="灯片编号占位符 3">
            <a:extLst>
              <a:ext uri="{FF2B5EF4-FFF2-40B4-BE49-F238E27FC236}">
                <a16:creationId xmlns:a16="http://schemas.microsoft.com/office/drawing/2014/main" id="{64246759-F490-2727-85FF-AB94F001F52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247FBBC-2995-491C-810F-A308D2AA5EE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69142DD7-1CAB-C903-53C4-2DD1D0EDE515}"/>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A0020CFC-624A-AEB5-F000-D0E37C5237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46EE7BE-5ACA-4D85-86A2-977A330EAA9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0659" name="标题 1">
            <a:extLst>
              <a:ext uri="{FF2B5EF4-FFF2-40B4-BE49-F238E27FC236}">
                <a16:creationId xmlns:a16="http://schemas.microsoft.com/office/drawing/2014/main" id="{F4A46D2B-0FF3-30EA-C2F9-3CF1046FFE4A}"/>
              </a:ext>
            </a:extLst>
          </p:cNvPr>
          <p:cNvSpPr>
            <a:spLocks noGrp="1"/>
          </p:cNvSpPr>
          <p:nvPr>
            <p:ph type="title"/>
          </p:nvPr>
        </p:nvSpPr>
        <p:spPr/>
        <p:txBody>
          <a:bodyPr/>
          <a:lstStyle/>
          <a:p>
            <a:pPr eaLnBrk="1" hangingPunct="1"/>
            <a:r>
              <a:rPr lang="zh-CN" altLang="en-US"/>
              <a:t>例</a:t>
            </a:r>
            <a:r>
              <a:rPr lang="en-US" altLang="zh-CN"/>
              <a:t>7-4 </a:t>
            </a:r>
            <a:r>
              <a:rPr lang="zh-CN" altLang="en-US"/>
              <a:t>派生类构造函数举例</a:t>
            </a:r>
            <a:endParaRPr kumimoji="1" lang="zh-CN" altLang="en-US"/>
          </a:p>
        </p:txBody>
      </p:sp>
      <p:sp>
        <p:nvSpPr>
          <p:cNvPr id="70660" name="内容占位符 2">
            <a:extLst>
              <a:ext uri="{FF2B5EF4-FFF2-40B4-BE49-F238E27FC236}">
                <a16:creationId xmlns:a16="http://schemas.microsoft.com/office/drawing/2014/main" id="{7D4EDDCE-DB23-4F9B-BF2C-6948007C6E33}"/>
              </a:ext>
            </a:extLst>
          </p:cNvPr>
          <p:cNvSpPr>
            <a:spLocks noGrp="1"/>
          </p:cNvSpPr>
          <p:nvPr>
            <p:ph idx="1"/>
          </p:nvPr>
        </p:nvSpPr>
        <p:spPr>
          <a:xfrm>
            <a:off x="457200" y="1785938"/>
            <a:ext cx="8229600" cy="5070474"/>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class Base1 {	//</a:t>
            </a:r>
            <a:r>
              <a:rPr lang="zh-CN" altLang="en-US" sz="2000">
                <a:latin typeface="Consolas" panose="020B0609020204030204" pitchFamily="49" charset="0"/>
              </a:rPr>
              <a:t>基类</a:t>
            </a:r>
            <a:r>
              <a:rPr lang="en-US" altLang="zh-CN" sz="2000">
                <a:latin typeface="Consolas" panose="020B0609020204030204" pitchFamily="49" charset="0"/>
              </a:rPr>
              <a:t>Base1</a:t>
            </a:r>
            <a:r>
              <a:rPr lang="zh-CN" altLang="en-US" sz="2000">
                <a:latin typeface="Consolas" panose="020B0609020204030204" pitchFamily="49" charset="0"/>
              </a:rPr>
              <a:t>，构造函数有参数</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Base1(int i) { cout &lt;&lt; "Constructing Base1 " &lt;&lt; i &lt;&lt; endl;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class Base2 {	//</a:t>
            </a:r>
            <a:r>
              <a:rPr lang="zh-CN" altLang="en-US" sz="2000">
                <a:latin typeface="Consolas" panose="020B0609020204030204" pitchFamily="49" charset="0"/>
              </a:rPr>
              <a:t>基类</a:t>
            </a:r>
            <a:r>
              <a:rPr lang="en-US" altLang="zh-CN" sz="2000">
                <a:latin typeface="Consolas" panose="020B0609020204030204" pitchFamily="49" charset="0"/>
              </a:rPr>
              <a:t>Base2</a:t>
            </a:r>
            <a:r>
              <a:rPr lang="zh-CN" altLang="en-US" sz="2000">
                <a:latin typeface="Consolas" panose="020B0609020204030204" pitchFamily="49" charset="0"/>
              </a:rPr>
              <a:t>，构造函数有参数</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Base2(int j) { cout &lt;&lt; "Constructing Base2 " &lt;&lt; j &lt;&lt; endl;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class Base3 {	//</a:t>
            </a:r>
            <a:r>
              <a:rPr lang="zh-CN" altLang="en-US" sz="2000">
                <a:latin typeface="Consolas" panose="020B0609020204030204" pitchFamily="49" charset="0"/>
              </a:rPr>
              <a:t>基类</a:t>
            </a:r>
            <a:r>
              <a:rPr lang="en-US" altLang="zh-CN" sz="2000">
                <a:latin typeface="Consolas" panose="020B0609020204030204" pitchFamily="49" charset="0"/>
              </a:rPr>
              <a:t>Base3</a:t>
            </a:r>
            <a:r>
              <a:rPr lang="zh-CN" altLang="en-US" sz="2000">
                <a:latin typeface="Consolas" panose="020B0609020204030204" pitchFamily="49" charset="0"/>
              </a:rPr>
              <a:t>，构造函数无参数</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Base3() { cout &lt;&lt; "Constructing Base3 *" &lt;&lt; endl;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p>
        </p:txBody>
      </p:sp>
      <p:sp>
        <p:nvSpPr>
          <p:cNvPr id="6" name="标题 4">
            <a:extLst>
              <a:ext uri="{FF2B5EF4-FFF2-40B4-BE49-F238E27FC236}">
                <a16:creationId xmlns:a16="http://schemas.microsoft.com/office/drawing/2014/main" id="{A666EE28-CB5F-E3C4-3335-83AE2CAACD81}"/>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灯片编号占位符 3">
            <a:extLst>
              <a:ext uri="{FF2B5EF4-FFF2-40B4-BE49-F238E27FC236}">
                <a16:creationId xmlns:a16="http://schemas.microsoft.com/office/drawing/2014/main" id="{C238228E-6992-5A6A-3840-FF8328150B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46CD6AC-4A81-498B-A491-D98F9CD2A4A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2707" name="标题 1">
            <a:extLst>
              <a:ext uri="{FF2B5EF4-FFF2-40B4-BE49-F238E27FC236}">
                <a16:creationId xmlns:a16="http://schemas.microsoft.com/office/drawing/2014/main" id="{2D753553-2C49-2D57-6019-FA5AB819A4EB}"/>
              </a:ext>
            </a:extLst>
          </p:cNvPr>
          <p:cNvSpPr>
            <a:spLocks noGrp="1"/>
          </p:cNvSpPr>
          <p:nvPr>
            <p:ph type="title"/>
          </p:nvPr>
        </p:nvSpPr>
        <p:spPr/>
        <p:txBody>
          <a:bodyPr/>
          <a:lstStyle/>
          <a:p>
            <a:pPr eaLnBrk="1" hangingPunct="1"/>
            <a:r>
              <a:rPr lang="zh-CN" altLang="en-US"/>
              <a:t>例</a:t>
            </a:r>
            <a:r>
              <a:rPr lang="en-US" altLang="zh-CN"/>
              <a:t>7-4 (</a:t>
            </a:r>
            <a:r>
              <a:rPr lang="zh-CN" altLang="en-US"/>
              <a:t>续</a:t>
            </a:r>
            <a:r>
              <a:rPr lang="en-US" altLang="zh-CN"/>
              <a:t>)</a:t>
            </a:r>
            <a:endParaRPr kumimoji="1" lang="zh-CN" altLang="en-US"/>
          </a:p>
        </p:txBody>
      </p:sp>
      <p:sp>
        <p:nvSpPr>
          <p:cNvPr id="72708" name="内容占位符 2">
            <a:extLst>
              <a:ext uri="{FF2B5EF4-FFF2-40B4-BE49-F238E27FC236}">
                <a16:creationId xmlns:a16="http://schemas.microsoft.com/office/drawing/2014/main" id="{06566F73-99BD-E8EB-D2F1-65E1979FD763}"/>
              </a:ext>
            </a:extLst>
          </p:cNvPr>
          <p:cNvSpPr>
            <a:spLocks noGrp="1"/>
          </p:cNvSpPr>
          <p:nvPr>
            <p:ph idx="1"/>
          </p:nvPr>
        </p:nvSpPr>
        <p:spPr>
          <a:xfrm>
            <a:off x="457200" y="1340768"/>
            <a:ext cx="8229600" cy="5517232"/>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Derived: public Base2, public Base1, public Base3 {//</a:t>
            </a:r>
            <a:r>
              <a:rPr lang="zh-CN" altLang="en-US" sz="2000" dirty="0">
                <a:latin typeface="Consolas" panose="020B0609020204030204" pitchFamily="49" charset="0"/>
              </a:rPr>
              <a:t>派生新类</a:t>
            </a:r>
            <a:r>
              <a:rPr lang="en-US" altLang="zh-CN" sz="2000" dirty="0">
                <a:latin typeface="Consolas" panose="020B0609020204030204" pitchFamily="49" charset="0"/>
              </a:rPr>
              <a:t>Derived</a:t>
            </a:r>
            <a:r>
              <a:rPr lang="zh-CN" altLang="en-US" sz="2000" dirty="0">
                <a:latin typeface="Consolas" panose="020B0609020204030204" pitchFamily="49" charset="0"/>
              </a:rPr>
              <a:t>，注意基类名的顺序</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	//</a:t>
            </a:r>
            <a:r>
              <a:rPr lang="zh-CN" altLang="en-US" sz="2000" dirty="0">
                <a:latin typeface="Consolas" panose="020B0609020204030204" pitchFamily="49" charset="0"/>
              </a:rPr>
              <a:t>派生类的公有成员</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Derived(int a, int b, int c, int d): Base1(a), member2(d), member1(c), Base2(b)</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a:t>
            </a:r>
            <a:r>
              <a:rPr lang="zh-CN" altLang="en-US" sz="2000" dirty="0">
                <a:latin typeface="Consolas" panose="020B0609020204030204" pitchFamily="49" charset="0"/>
              </a:rPr>
              <a:t>注意基类名的个数与顺序，</a:t>
            </a:r>
            <a:r>
              <a:rPr lang="en-US" altLang="zh-CN" sz="2000" dirty="0">
                <a:latin typeface="Consolas" panose="020B0609020204030204" pitchFamily="49" charset="0"/>
              </a:rPr>
              <a:t>//</a:t>
            </a:r>
            <a:r>
              <a:rPr lang="zh-CN" altLang="en-US" sz="2000" dirty="0">
                <a:latin typeface="Consolas" panose="020B0609020204030204" pitchFamily="49" charset="0"/>
              </a:rPr>
              <a:t>注意成员对象名的个数与顺序</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private:	//</a:t>
            </a:r>
            <a:r>
              <a:rPr lang="zh-CN" altLang="en-US" sz="2000" dirty="0">
                <a:latin typeface="Consolas" panose="020B0609020204030204" pitchFamily="49" charset="0"/>
              </a:rPr>
              <a:t>派生类的私有成员对象</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Base1 member1;</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Base2 member2;</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Base3 member3;</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000" dirty="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Derived obj(1, 2, 3, 4);</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6" name="标题 4">
            <a:extLst>
              <a:ext uri="{FF2B5EF4-FFF2-40B4-BE49-F238E27FC236}">
                <a16:creationId xmlns:a16="http://schemas.microsoft.com/office/drawing/2014/main" id="{6943E921-E728-E5C0-AC6C-68703B11791F}"/>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7.4.1 </a:t>
            </a:r>
            <a:r>
              <a:rPr kumimoji="0" lang="zh-CN" altLang="en-US" sz="2800" dirty="0">
                <a:solidFill>
                  <a:schemeClr val="bg1"/>
                </a:solidFill>
                <a:latin typeface="+mj-lt"/>
                <a:ea typeface="+mj-ea"/>
                <a:cs typeface="+mj-cs"/>
              </a:rPr>
              <a:t>构造函数</a:t>
            </a:r>
          </a:p>
        </p:txBody>
      </p:sp>
      <p:sp>
        <p:nvSpPr>
          <p:cNvPr id="7" name="Text Box 4">
            <a:extLst>
              <a:ext uri="{FF2B5EF4-FFF2-40B4-BE49-F238E27FC236}">
                <a16:creationId xmlns:a16="http://schemas.microsoft.com/office/drawing/2014/main" id="{B7B12707-82E4-906B-4C1E-9C08AA169632}"/>
              </a:ext>
            </a:extLst>
          </p:cNvPr>
          <p:cNvSpPr txBox="1">
            <a:spLocks noChangeArrowheads="1"/>
          </p:cNvSpPr>
          <p:nvPr/>
        </p:nvSpPr>
        <p:spPr bwMode="auto">
          <a:xfrm>
            <a:off x="5651500" y="4437063"/>
            <a:ext cx="3048000" cy="2124075"/>
          </a:xfrm>
          <a:prstGeom prst="rect">
            <a:avLst/>
          </a:prstGeom>
          <a:solidFill>
            <a:srgbClr val="FFFF00"/>
          </a:solidFill>
          <a:ln>
            <a:noFill/>
          </a:ln>
        </p:spPr>
        <p:txBody>
          <a:bodyPr>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defRPr/>
            </a:pPr>
            <a:r>
              <a:rPr lang="zh-CN" altLang="en-US" dirty="0">
                <a:solidFill>
                  <a:schemeClr val="tx2"/>
                </a:solidFill>
              </a:rPr>
              <a:t>运行结果：</a:t>
            </a:r>
          </a:p>
          <a:p>
            <a:pPr eaLnBrk="1" hangingPunct="1">
              <a:defRPr/>
            </a:pPr>
            <a:r>
              <a:rPr lang="en-US" altLang="zh-CN" sz="1800" dirty="0">
                <a:latin typeface="Consolas" pitchFamily="49" charset="0"/>
                <a:ea typeface="+mn-ea"/>
                <a:cs typeface="Consolas" pitchFamily="49" charset="0"/>
              </a:rPr>
              <a:t>constructing Base2 2</a:t>
            </a:r>
          </a:p>
          <a:p>
            <a:pPr eaLnBrk="1" hangingPunct="1">
              <a:defRPr/>
            </a:pPr>
            <a:r>
              <a:rPr lang="en-US" altLang="zh-CN" sz="1800" dirty="0">
                <a:latin typeface="Consolas" pitchFamily="49" charset="0"/>
                <a:ea typeface="+mn-ea"/>
                <a:cs typeface="Consolas" pitchFamily="49" charset="0"/>
              </a:rPr>
              <a:t>constructing Base1 1</a:t>
            </a:r>
          </a:p>
          <a:p>
            <a:pPr eaLnBrk="1" hangingPunct="1">
              <a:defRPr/>
            </a:pPr>
            <a:r>
              <a:rPr lang="en-US" altLang="zh-CN" sz="1800" dirty="0">
                <a:latin typeface="Consolas" pitchFamily="49" charset="0"/>
                <a:ea typeface="+mn-ea"/>
                <a:cs typeface="Consolas" pitchFamily="49" charset="0"/>
              </a:rPr>
              <a:t>constructing Base3 *</a:t>
            </a:r>
          </a:p>
          <a:p>
            <a:pPr eaLnBrk="1" hangingPunct="1">
              <a:defRPr/>
            </a:pPr>
            <a:r>
              <a:rPr lang="en-US" altLang="zh-CN" sz="1800" dirty="0">
                <a:latin typeface="Consolas" pitchFamily="49" charset="0"/>
                <a:ea typeface="+mn-ea"/>
                <a:cs typeface="Consolas" pitchFamily="49" charset="0"/>
              </a:rPr>
              <a:t>constructing Base1 3</a:t>
            </a:r>
          </a:p>
          <a:p>
            <a:pPr eaLnBrk="1" hangingPunct="1">
              <a:defRPr/>
            </a:pPr>
            <a:r>
              <a:rPr lang="en-US" altLang="zh-CN" sz="1800" dirty="0">
                <a:latin typeface="Consolas" pitchFamily="49" charset="0"/>
                <a:ea typeface="+mn-ea"/>
                <a:cs typeface="Consolas" pitchFamily="49" charset="0"/>
              </a:rPr>
              <a:t>constructing Base2 4</a:t>
            </a:r>
          </a:p>
          <a:p>
            <a:pPr eaLnBrk="1" hangingPunct="1">
              <a:defRPr/>
            </a:pPr>
            <a:r>
              <a:rPr lang="en-US" altLang="zh-CN" sz="1800" dirty="0">
                <a:latin typeface="Consolas" pitchFamily="49" charset="0"/>
                <a:ea typeface="+mn-ea"/>
                <a:cs typeface="Consolas" pitchFamily="49" charset="0"/>
              </a:rPr>
              <a:t>constructing Base3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D38E459F-530F-1E77-7D59-D8A6614FCBA4}"/>
              </a:ext>
            </a:extLst>
          </p:cNvPr>
          <p:cNvSpPr>
            <a:spLocks noGrp="1"/>
          </p:cNvSpPr>
          <p:nvPr>
            <p:ph type="title"/>
          </p:nvPr>
        </p:nvSpPr>
        <p:spPr/>
        <p:txBody>
          <a:bodyPr/>
          <a:lstStyle/>
          <a:p>
            <a:pPr eaLnBrk="1" hangingPunct="1"/>
            <a:r>
              <a:rPr lang="en-US" altLang="zh-CN"/>
              <a:t>7.4.2 </a:t>
            </a:r>
            <a:r>
              <a:rPr lang="zh-CN" altLang="en-US"/>
              <a:t>复制构造函数</a:t>
            </a:r>
          </a:p>
        </p:txBody>
      </p:sp>
      <p:sp>
        <p:nvSpPr>
          <p:cNvPr id="18435" name="内容占位符 2">
            <a:extLst>
              <a:ext uri="{FF2B5EF4-FFF2-40B4-BE49-F238E27FC236}">
                <a16:creationId xmlns:a16="http://schemas.microsoft.com/office/drawing/2014/main" id="{4E555755-D092-F1A6-8B2B-CD19BCD847C9}"/>
              </a:ext>
            </a:extLst>
          </p:cNvPr>
          <p:cNvSpPr>
            <a:spLocks noGrp="1"/>
          </p:cNvSpPr>
          <p:nvPr>
            <p:ph idx="1"/>
          </p:nvPr>
        </p:nvSpPr>
        <p:spPr>
          <a:xfrm>
            <a:off x="336550" y="1643063"/>
            <a:ext cx="8229600" cy="4787900"/>
          </a:xfrm>
        </p:spPr>
        <p:txBody>
          <a:bodyPr>
            <a:normAutofit/>
          </a:bodyPr>
          <a:lstStyle/>
          <a:p>
            <a:pPr marL="365760" indent="-256032" eaLnBrk="1" fontAlgn="auto" hangingPunct="1">
              <a:lnSpc>
                <a:spcPct val="120000"/>
              </a:lnSpc>
              <a:spcAft>
                <a:spcPts val="0"/>
              </a:spcAft>
              <a:buClr>
                <a:schemeClr val="accent3"/>
              </a:buClr>
              <a:buFont typeface="Georgia"/>
              <a:buChar char="•"/>
              <a:defRPr/>
            </a:pPr>
            <a:r>
              <a:rPr lang="zh-CN" altLang="en-US" dirty="0"/>
              <a:t>若建立派生类对象时没有编写复制构造函数，编译器会生成一个</a:t>
            </a:r>
            <a:r>
              <a:rPr lang="zh-CN" altLang="en-US" dirty="0">
                <a:solidFill>
                  <a:srgbClr val="C00000"/>
                </a:solidFill>
              </a:rPr>
              <a:t>隐含的复制构造函数</a:t>
            </a:r>
            <a:r>
              <a:rPr lang="zh-CN" altLang="en-US" dirty="0"/>
              <a:t>，该函数先调用基类的复制构造函数，再为派生类新增的成员对象执行拷贝。</a:t>
            </a:r>
          </a:p>
          <a:p>
            <a:pPr marL="365760" indent="-256032" eaLnBrk="1" fontAlgn="auto" hangingPunct="1">
              <a:lnSpc>
                <a:spcPct val="120000"/>
              </a:lnSpc>
              <a:spcAft>
                <a:spcPts val="0"/>
              </a:spcAft>
              <a:buClr>
                <a:schemeClr val="accent3"/>
              </a:buClr>
              <a:buFont typeface="Georgia"/>
              <a:buChar char="•"/>
              <a:defRPr/>
            </a:pPr>
            <a:r>
              <a:rPr lang="zh-CN" altLang="en-US" dirty="0"/>
              <a:t>若</a:t>
            </a:r>
            <a:r>
              <a:rPr lang="zh-CN" altLang="en-US" dirty="0">
                <a:solidFill>
                  <a:srgbClr val="C00000"/>
                </a:solidFill>
              </a:rPr>
              <a:t>编写派生类的复制构造函数，则</a:t>
            </a:r>
            <a:r>
              <a:rPr lang="zh-CN" altLang="en-US" u="sng" dirty="0">
                <a:solidFill>
                  <a:srgbClr val="C00000"/>
                </a:solidFill>
              </a:rPr>
              <a:t>需要为基类相应的复制构造函数传递参数</a:t>
            </a:r>
            <a:r>
              <a:rPr lang="zh-CN" altLang="en-US" dirty="0"/>
              <a:t>。</a:t>
            </a:r>
            <a:endParaRPr lang="en-US" altLang="zh-CN" dirty="0"/>
          </a:p>
          <a:p>
            <a:pPr marL="411162" lvl="1" indent="0" eaLnBrk="1" fontAlgn="auto" hangingPunct="1">
              <a:lnSpc>
                <a:spcPct val="120000"/>
              </a:lnSpc>
              <a:spcAft>
                <a:spcPts val="0"/>
              </a:spcAft>
              <a:buFont typeface="Georgia"/>
              <a:buNone/>
              <a:defRPr/>
            </a:pPr>
            <a:r>
              <a:rPr lang="zh-CN" altLang="en-US" dirty="0"/>
              <a:t>例如</a:t>
            </a:r>
            <a:r>
              <a:rPr lang="en-US" altLang="zh-CN" dirty="0"/>
              <a:t>:</a:t>
            </a:r>
          </a:p>
          <a:p>
            <a:pPr marL="109537" indent="0" eaLnBrk="1" fontAlgn="auto" hangingPunct="1">
              <a:lnSpc>
                <a:spcPct val="120000"/>
              </a:lnSpc>
              <a:spcAft>
                <a:spcPts val="0"/>
              </a:spcAft>
              <a:buClr>
                <a:schemeClr val="accent3"/>
              </a:buClr>
              <a:buFont typeface="Georgia"/>
              <a:buNone/>
              <a:defRPr/>
            </a:pPr>
            <a:r>
              <a:rPr lang="en-US" altLang="zh-CN" dirty="0"/>
              <a:t>	</a:t>
            </a:r>
            <a:r>
              <a:rPr lang="en-US" altLang="zh-CN" sz="2400" dirty="0">
                <a:solidFill>
                  <a:srgbClr val="0000FF"/>
                </a:solidFill>
              </a:rPr>
              <a:t>C::C(const C &amp;c1): </a:t>
            </a:r>
            <a:r>
              <a:rPr lang="en-US" altLang="zh-CN" sz="2400" dirty="0">
                <a:solidFill>
                  <a:srgbClr val="C00000"/>
                </a:solidFill>
              </a:rPr>
              <a:t>B(c1) </a:t>
            </a:r>
            <a:r>
              <a:rPr lang="en-US" altLang="zh-CN" sz="2400" dirty="0"/>
              <a:t>{…}</a:t>
            </a:r>
          </a:p>
        </p:txBody>
      </p:sp>
      <p:sp>
        <p:nvSpPr>
          <p:cNvPr id="74756" name="灯片编号占位符 3">
            <a:extLst>
              <a:ext uri="{FF2B5EF4-FFF2-40B4-BE49-F238E27FC236}">
                <a16:creationId xmlns:a16="http://schemas.microsoft.com/office/drawing/2014/main" id="{84FBB3A9-D0DD-138A-8F14-1E06BEE0BC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2FD12D2-3716-42DC-BB21-49FDBB9AEE5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6F82A056-3DCC-72D2-8DAC-740C35828453}"/>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3C1AE5EF-417E-0295-FED8-BE2655213E0A}"/>
              </a:ext>
            </a:extLst>
          </p:cNvPr>
          <p:cNvSpPr>
            <a:spLocks noGrp="1"/>
          </p:cNvSpPr>
          <p:nvPr>
            <p:ph type="title"/>
          </p:nvPr>
        </p:nvSpPr>
        <p:spPr/>
        <p:txBody>
          <a:bodyPr/>
          <a:lstStyle/>
          <a:p>
            <a:pPr eaLnBrk="1" hangingPunct="1"/>
            <a:r>
              <a:rPr lang="zh-CN" altLang="en-US"/>
              <a:t>继承与派生的目的</a:t>
            </a:r>
          </a:p>
        </p:txBody>
      </p:sp>
      <p:sp>
        <p:nvSpPr>
          <p:cNvPr id="19459" name="内容占位符 2">
            <a:extLst>
              <a:ext uri="{FF2B5EF4-FFF2-40B4-BE49-F238E27FC236}">
                <a16:creationId xmlns:a16="http://schemas.microsoft.com/office/drawing/2014/main" id="{F957E622-3A5E-77DD-8170-A793AFFC3FEA}"/>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继承的目的：实现代码重用。</a:t>
            </a:r>
          </a:p>
          <a:p>
            <a:pPr eaLnBrk="1" hangingPunct="1">
              <a:spcAft>
                <a:spcPts val="1200"/>
              </a:spcAft>
            </a:pPr>
            <a:r>
              <a:rPr lang="zh-CN" altLang="en-US">
                <a:latin typeface="宋体" panose="02010600030101010101" pitchFamily="2" charset="-122"/>
              </a:rPr>
              <a:t>派生的目的：当新的问题出现，原有程序无法解决（或不能完全解决）时，需要对原有程序进行改造。</a:t>
            </a:r>
          </a:p>
        </p:txBody>
      </p:sp>
      <p:sp>
        <p:nvSpPr>
          <p:cNvPr id="19460" name="灯片编号占位符 3">
            <a:extLst>
              <a:ext uri="{FF2B5EF4-FFF2-40B4-BE49-F238E27FC236}">
                <a16:creationId xmlns:a16="http://schemas.microsoft.com/office/drawing/2014/main" id="{9EE6D8A9-B543-A610-5B06-56BA3305C8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1F95A28-C92D-42B7-B8A1-6D5A4A60F58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44A6037C-75B9-4E22-FCCE-143022596E30}"/>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7.1 </a:t>
            </a:r>
            <a:r>
              <a:rPr kumimoji="0" lang="zh-CN" altLang="en-US" sz="2800" dirty="0">
                <a:solidFill>
                  <a:schemeClr val="bg1"/>
                </a:solidFill>
                <a:latin typeface="+mj-lt"/>
                <a:ea typeface="+mj-ea"/>
                <a:cs typeface="+mj-cs"/>
              </a:rPr>
              <a:t>类的继承与派生 </a:t>
            </a:r>
            <a:r>
              <a:rPr kumimoji="0" lang="en-US" altLang="zh-CN" sz="2800" dirty="0">
                <a:solidFill>
                  <a:schemeClr val="bg1"/>
                </a:solidFill>
                <a:latin typeface="+mj-lt"/>
                <a:ea typeface="+mj-ea"/>
                <a:cs typeface="+mj-cs"/>
              </a:rPr>
              <a:t>—— 7.1.1 </a:t>
            </a:r>
            <a:r>
              <a:rPr kumimoji="0" lang="zh-CN" altLang="en-US" sz="2800" dirty="0">
                <a:solidFill>
                  <a:schemeClr val="bg1"/>
                </a:solidFill>
                <a:latin typeface="+mj-lt"/>
                <a:ea typeface="+mj-ea"/>
                <a:cs typeface="+mj-cs"/>
              </a:rPr>
              <a:t>派生与继承的实例</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3DA19256-E752-0101-7141-D9E46BD4B8D6}"/>
              </a:ext>
            </a:extLst>
          </p:cNvPr>
          <p:cNvSpPr>
            <a:spLocks noGrp="1"/>
          </p:cNvSpPr>
          <p:nvPr>
            <p:ph type="title"/>
          </p:nvPr>
        </p:nvSpPr>
        <p:spPr/>
        <p:txBody>
          <a:bodyPr/>
          <a:lstStyle/>
          <a:p>
            <a:pPr eaLnBrk="1" hangingPunct="1"/>
            <a:r>
              <a:rPr lang="en-US" altLang="zh-CN"/>
              <a:t>7.4.3 </a:t>
            </a:r>
            <a:r>
              <a:rPr lang="zh-CN" altLang="en-US"/>
              <a:t>析构函数</a:t>
            </a:r>
          </a:p>
        </p:txBody>
      </p:sp>
      <p:sp>
        <p:nvSpPr>
          <p:cNvPr id="75779" name="内容占位符 2">
            <a:extLst>
              <a:ext uri="{FF2B5EF4-FFF2-40B4-BE49-F238E27FC236}">
                <a16:creationId xmlns:a16="http://schemas.microsoft.com/office/drawing/2014/main" id="{70563FCF-5BBA-59D4-39C7-60F9FB727BF2}"/>
              </a:ext>
            </a:extLst>
          </p:cNvPr>
          <p:cNvSpPr>
            <a:spLocks noGrp="1"/>
          </p:cNvSpPr>
          <p:nvPr>
            <p:ph idx="1"/>
          </p:nvPr>
        </p:nvSpPr>
        <p:spPr/>
        <p:txBody>
          <a:bodyPr/>
          <a:lstStyle/>
          <a:p>
            <a:pPr eaLnBrk="1" hangingPunct="1"/>
            <a:r>
              <a:rPr lang="zh-CN" altLang="en-US"/>
              <a:t>析构函数也不被继承，派生类自行声明</a:t>
            </a:r>
          </a:p>
          <a:p>
            <a:pPr eaLnBrk="1" hangingPunct="1"/>
            <a:r>
              <a:rPr lang="zh-CN" altLang="en-US"/>
              <a:t>声明方法与一般（无继承关系时）类的析构函数相同。</a:t>
            </a:r>
          </a:p>
          <a:p>
            <a:pPr eaLnBrk="1" hangingPunct="1"/>
            <a:r>
              <a:rPr lang="zh-CN" altLang="en-US" u="sng">
                <a:solidFill>
                  <a:srgbClr val="C00000"/>
                </a:solidFill>
              </a:rPr>
              <a:t>不需要显式地调用基类的析构函数，系统会自动隐式调用</a:t>
            </a:r>
            <a:r>
              <a:rPr lang="zh-CN" altLang="en-US"/>
              <a:t>。</a:t>
            </a:r>
          </a:p>
          <a:p>
            <a:pPr eaLnBrk="1" hangingPunct="1"/>
            <a:r>
              <a:rPr lang="zh-CN" altLang="en-US"/>
              <a:t>析构函数的调用次序与构造函数相反。</a:t>
            </a:r>
          </a:p>
        </p:txBody>
      </p:sp>
      <p:sp>
        <p:nvSpPr>
          <p:cNvPr id="75780" name="灯片编号占位符 3">
            <a:extLst>
              <a:ext uri="{FF2B5EF4-FFF2-40B4-BE49-F238E27FC236}">
                <a16:creationId xmlns:a16="http://schemas.microsoft.com/office/drawing/2014/main" id="{2A206D37-5F1C-613B-FC3F-D24A68A3F0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CD4504F-0BC4-4D17-9A6B-2B471FBF89A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5E685047-85F5-3AE6-0627-31F92FFC2D82}"/>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7.4.3 </a:t>
            </a:r>
            <a:r>
              <a:rPr kumimoji="0" lang="zh-CN" altLang="en-US" sz="2800" dirty="0">
                <a:solidFill>
                  <a:schemeClr val="bg1"/>
                </a:solidFill>
                <a:latin typeface="+mj-lt"/>
                <a:ea typeface="+mj-ea"/>
                <a:cs typeface="+mj-cs"/>
              </a:rPr>
              <a:t>析构函数</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灯片编号占位符 3">
            <a:extLst>
              <a:ext uri="{FF2B5EF4-FFF2-40B4-BE49-F238E27FC236}">
                <a16:creationId xmlns:a16="http://schemas.microsoft.com/office/drawing/2014/main" id="{E32D2ABE-3F8F-C931-7032-0F19C41672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A5DE06D-FFED-49A9-8285-72CD638F4D7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6803" name="标题 1">
            <a:extLst>
              <a:ext uri="{FF2B5EF4-FFF2-40B4-BE49-F238E27FC236}">
                <a16:creationId xmlns:a16="http://schemas.microsoft.com/office/drawing/2014/main" id="{29718D8B-63A1-73C6-7C95-FB9A7763996E}"/>
              </a:ext>
            </a:extLst>
          </p:cNvPr>
          <p:cNvSpPr>
            <a:spLocks noGrp="1"/>
          </p:cNvSpPr>
          <p:nvPr>
            <p:ph type="title"/>
          </p:nvPr>
        </p:nvSpPr>
        <p:spPr/>
        <p:txBody>
          <a:bodyPr/>
          <a:lstStyle/>
          <a:p>
            <a:pPr eaLnBrk="1" hangingPunct="1"/>
            <a:r>
              <a:rPr lang="zh-CN" altLang="en-US"/>
              <a:t>例</a:t>
            </a:r>
            <a:r>
              <a:rPr lang="en-US" altLang="zh-CN"/>
              <a:t>7-5 </a:t>
            </a:r>
            <a:r>
              <a:rPr lang="zh-CN" altLang="en-US"/>
              <a:t>派生类析构函数举例</a:t>
            </a:r>
            <a:endParaRPr kumimoji="1" lang="zh-CN" altLang="en-US"/>
          </a:p>
        </p:txBody>
      </p:sp>
      <p:sp>
        <p:nvSpPr>
          <p:cNvPr id="76804" name="内容占位符 2">
            <a:extLst>
              <a:ext uri="{FF2B5EF4-FFF2-40B4-BE49-F238E27FC236}">
                <a16:creationId xmlns:a16="http://schemas.microsoft.com/office/drawing/2014/main" id="{C6A496DF-2611-686D-5659-A35F082DE455}"/>
              </a:ext>
            </a:extLst>
          </p:cNvPr>
          <p:cNvSpPr>
            <a:spLocks noGrp="1"/>
          </p:cNvSpPr>
          <p:nvPr>
            <p:ph idx="1"/>
          </p:nvPr>
        </p:nvSpPr>
        <p:spPr>
          <a:xfrm>
            <a:off x="0" y="1268760"/>
            <a:ext cx="9144000" cy="5372100"/>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Base1 {	//</a:t>
            </a:r>
            <a:r>
              <a:rPr lang="zh-CN" altLang="en-US" sz="2000" dirty="0">
                <a:latin typeface="Consolas" panose="020B0609020204030204" pitchFamily="49" charset="0"/>
              </a:rPr>
              <a:t>基类</a:t>
            </a:r>
            <a:r>
              <a:rPr lang="en-US" altLang="zh-CN" sz="2000" dirty="0">
                <a:latin typeface="Consolas" panose="020B0609020204030204" pitchFamily="49" charset="0"/>
              </a:rPr>
              <a:t>Base1</a:t>
            </a:r>
            <a:r>
              <a:rPr lang="zh-CN" altLang="en-US" sz="2000" dirty="0">
                <a:latin typeface="Consolas" panose="020B0609020204030204" pitchFamily="49" charset="0"/>
              </a:rPr>
              <a:t>，构造函数有参数</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Base1(int </a:t>
            </a:r>
            <a:r>
              <a:rPr lang="en-US" altLang="zh-CN" sz="2000" dirty="0" err="1">
                <a:latin typeface="Consolas" panose="020B0609020204030204" pitchFamily="49" charset="0"/>
              </a:rPr>
              <a:t>i</a:t>
            </a:r>
            <a:r>
              <a:rPr lang="en-US" altLang="zh-CN" sz="2000" dirty="0">
                <a:latin typeface="Consolas" panose="020B0609020204030204" pitchFamily="49" charset="0"/>
              </a:rPr>
              <a:t>) { </a:t>
            </a:r>
            <a:r>
              <a:rPr lang="en-US" altLang="zh-CN" sz="2000" dirty="0" err="1">
                <a:latin typeface="Consolas" panose="020B0609020204030204" pitchFamily="49" charset="0"/>
              </a:rPr>
              <a:t>cout</a:t>
            </a:r>
            <a:r>
              <a:rPr lang="en-US" altLang="zh-CN" sz="2000" dirty="0">
                <a:latin typeface="Consolas" panose="020B0609020204030204" pitchFamily="49" charset="0"/>
              </a:rPr>
              <a:t> &lt;&lt; "Constructing Base1 " &lt;&lt; </a:t>
            </a:r>
            <a:r>
              <a:rPr lang="en-US" altLang="zh-CN" sz="2000" dirty="0" err="1">
                <a:latin typeface="Consolas" panose="020B0609020204030204" pitchFamily="49" charset="0"/>
              </a:rPr>
              <a:t>i</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~Base1() { </a:t>
            </a:r>
            <a:r>
              <a:rPr lang="en-US" altLang="zh-CN" sz="2000" dirty="0" err="1">
                <a:latin typeface="Consolas" panose="020B0609020204030204" pitchFamily="49" charset="0"/>
              </a:rPr>
              <a:t>cout</a:t>
            </a:r>
            <a:r>
              <a:rPr lang="en-US" altLang="zh-CN" sz="2000" dirty="0">
                <a:latin typeface="Consolas" panose="020B0609020204030204" pitchFamily="49" charset="0"/>
              </a:rPr>
              <a:t> &lt;&lt; "Destructing Base1"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Base2 {	//</a:t>
            </a:r>
            <a:r>
              <a:rPr lang="zh-CN" altLang="en-US" sz="2000" dirty="0">
                <a:latin typeface="Consolas" panose="020B0609020204030204" pitchFamily="49" charset="0"/>
              </a:rPr>
              <a:t>基类</a:t>
            </a:r>
            <a:r>
              <a:rPr lang="en-US" altLang="zh-CN" sz="2000" dirty="0">
                <a:latin typeface="Consolas" panose="020B0609020204030204" pitchFamily="49" charset="0"/>
              </a:rPr>
              <a:t>Base2</a:t>
            </a:r>
            <a:r>
              <a:rPr lang="zh-CN" altLang="en-US" sz="2000" dirty="0">
                <a:latin typeface="Consolas" panose="020B0609020204030204" pitchFamily="49" charset="0"/>
              </a:rPr>
              <a:t>，构造函数有参数</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Base2(int j) { </a:t>
            </a:r>
            <a:r>
              <a:rPr lang="en-US" altLang="zh-CN" sz="2000" dirty="0" err="1">
                <a:latin typeface="Consolas" panose="020B0609020204030204" pitchFamily="49" charset="0"/>
              </a:rPr>
              <a:t>cout</a:t>
            </a:r>
            <a:r>
              <a:rPr lang="en-US" altLang="zh-CN" sz="2000" dirty="0">
                <a:latin typeface="Consolas" panose="020B0609020204030204" pitchFamily="49" charset="0"/>
              </a:rPr>
              <a:t> &lt;&lt; "Constructing Base2 " &lt;&lt; j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~Base2() { </a:t>
            </a:r>
            <a:r>
              <a:rPr lang="en-US" altLang="zh-CN" sz="2000" dirty="0" err="1">
                <a:latin typeface="Consolas" panose="020B0609020204030204" pitchFamily="49" charset="0"/>
              </a:rPr>
              <a:t>cout</a:t>
            </a:r>
            <a:r>
              <a:rPr lang="en-US" altLang="zh-CN" sz="2000" dirty="0">
                <a:latin typeface="Consolas" panose="020B0609020204030204" pitchFamily="49" charset="0"/>
              </a:rPr>
              <a:t> &lt;&lt; "Destructing Base2"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Base3 {	//</a:t>
            </a:r>
            <a:r>
              <a:rPr lang="zh-CN" altLang="en-US" sz="2000" dirty="0">
                <a:latin typeface="Consolas" panose="020B0609020204030204" pitchFamily="49" charset="0"/>
              </a:rPr>
              <a:t>基类</a:t>
            </a:r>
            <a:r>
              <a:rPr lang="en-US" altLang="zh-CN" sz="2000" dirty="0">
                <a:latin typeface="Consolas" panose="020B0609020204030204" pitchFamily="49" charset="0"/>
              </a:rPr>
              <a:t>Base3</a:t>
            </a:r>
            <a:r>
              <a:rPr lang="zh-CN" altLang="en-US" sz="2000" dirty="0">
                <a:latin typeface="Consolas" panose="020B0609020204030204" pitchFamily="49" charset="0"/>
              </a:rPr>
              <a:t>，构造函数无参数</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Base3() { </a:t>
            </a:r>
            <a:r>
              <a:rPr lang="en-US" altLang="zh-CN" sz="2000" dirty="0" err="1">
                <a:latin typeface="Consolas" panose="020B0609020204030204" pitchFamily="49" charset="0"/>
              </a:rPr>
              <a:t>cout</a:t>
            </a:r>
            <a:r>
              <a:rPr lang="en-US" altLang="zh-CN" sz="2000" dirty="0">
                <a:latin typeface="Consolas" panose="020B0609020204030204" pitchFamily="49" charset="0"/>
              </a:rPr>
              <a:t> &lt;&lt; "Constructing Base3 *"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~Base3() { </a:t>
            </a:r>
            <a:r>
              <a:rPr lang="en-US" altLang="zh-CN" sz="2000" dirty="0" err="1">
                <a:latin typeface="Consolas" panose="020B0609020204030204" pitchFamily="49" charset="0"/>
              </a:rPr>
              <a:t>cout</a:t>
            </a:r>
            <a:r>
              <a:rPr lang="en-US" altLang="zh-CN" sz="2000" dirty="0">
                <a:latin typeface="Consolas" panose="020B0609020204030204" pitchFamily="49" charset="0"/>
              </a:rPr>
              <a:t> &lt;&lt; "Destructing Base3"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7" name="标题 4">
            <a:extLst>
              <a:ext uri="{FF2B5EF4-FFF2-40B4-BE49-F238E27FC236}">
                <a16:creationId xmlns:a16="http://schemas.microsoft.com/office/drawing/2014/main" id="{0E797C3B-0737-86DB-A85F-B2CC75D1A282}"/>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7.4.3 </a:t>
            </a:r>
            <a:r>
              <a:rPr kumimoji="0" lang="zh-CN" altLang="en-US" sz="2800" dirty="0">
                <a:solidFill>
                  <a:schemeClr val="bg1"/>
                </a:solidFill>
                <a:latin typeface="+mj-lt"/>
                <a:ea typeface="+mj-ea"/>
                <a:cs typeface="+mj-cs"/>
              </a:rPr>
              <a:t>析构函数</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灯片编号占位符 3">
            <a:extLst>
              <a:ext uri="{FF2B5EF4-FFF2-40B4-BE49-F238E27FC236}">
                <a16:creationId xmlns:a16="http://schemas.microsoft.com/office/drawing/2014/main" id="{D78151CA-87DE-D120-A1C4-FC4AB34F8F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1549B1C-9DEF-4E44-86EF-A1A0717A008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8851" name="标题 1">
            <a:extLst>
              <a:ext uri="{FF2B5EF4-FFF2-40B4-BE49-F238E27FC236}">
                <a16:creationId xmlns:a16="http://schemas.microsoft.com/office/drawing/2014/main" id="{413D8EA6-D5D6-288E-081E-60B86B7760EF}"/>
              </a:ext>
            </a:extLst>
          </p:cNvPr>
          <p:cNvSpPr>
            <a:spLocks noGrp="1"/>
          </p:cNvSpPr>
          <p:nvPr>
            <p:ph type="title"/>
          </p:nvPr>
        </p:nvSpPr>
        <p:spPr/>
        <p:txBody>
          <a:bodyPr/>
          <a:lstStyle/>
          <a:p>
            <a:pPr eaLnBrk="1" hangingPunct="1"/>
            <a:r>
              <a:rPr lang="zh-CN" altLang="en-US"/>
              <a:t>例</a:t>
            </a:r>
            <a:r>
              <a:rPr lang="en-US" altLang="zh-CN"/>
              <a:t>7-5 (</a:t>
            </a:r>
            <a:r>
              <a:rPr lang="zh-CN" altLang="en-US"/>
              <a:t>续</a:t>
            </a:r>
            <a:r>
              <a:rPr lang="en-US" altLang="zh-CN"/>
              <a:t>)</a:t>
            </a:r>
            <a:endParaRPr kumimoji="1" lang="zh-CN" altLang="en-US"/>
          </a:p>
        </p:txBody>
      </p:sp>
      <p:sp>
        <p:nvSpPr>
          <p:cNvPr id="78852" name="内容占位符 2">
            <a:extLst>
              <a:ext uri="{FF2B5EF4-FFF2-40B4-BE49-F238E27FC236}">
                <a16:creationId xmlns:a16="http://schemas.microsoft.com/office/drawing/2014/main" id="{7976E4F2-2B50-93BD-86DB-17A09B80A64B}"/>
              </a:ext>
            </a:extLst>
          </p:cNvPr>
          <p:cNvSpPr>
            <a:spLocks noGrp="1"/>
          </p:cNvSpPr>
          <p:nvPr>
            <p:ph idx="1"/>
          </p:nvPr>
        </p:nvSpPr>
        <p:spPr>
          <a:xfrm>
            <a:off x="189185" y="1556792"/>
            <a:ext cx="8929687" cy="5040560"/>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class Derived: public Base2, public Base1, public Base3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r>
              <a:rPr lang="zh-CN" altLang="en-US" sz="2000">
                <a:latin typeface="Consolas" panose="020B0609020204030204" pitchFamily="49" charset="0"/>
              </a:rPr>
              <a:t>派生新类</a:t>
            </a:r>
            <a:r>
              <a:rPr lang="en-US" altLang="zh-CN" sz="2000">
                <a:latin typeface="Consolas" panose="020B0609020204030204" pitchFamily="49" charset="0"/>
              </a:rPr>
              <a:t>Derived</a:t>
            </a:r>
            <a:r>
              <a:rPr lang="zh-CN" altLang="en-US" sz="2000">
                <a:latin typeface="Consolas" panose="020B0609020204030204" pitchFamily="49" charset="0"/>
              </a:rPr>
              <a:t>，注意基类名的顺序</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public:	//</a:t>
            </a:r>
            <a:r>
              <a:rPr lang="zh-CN" altLang="en-US" sz="2000">
                <a:latin typeface="Consolas" panose="020B0609020204030204" pitchFamily="49" charset="0"/>
              </a:rPr>
              <a:t>派生类的公有成员</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Derived(int a, int b, int c, int d): Base1(a), member2(d), member1(c), Base2(b) {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a:t>
            </a:r>
            <a:r>
              <a:rPr lang="zh-CN" altLang="en-US" sz="2000">
                <a:latin typeface="Consolas" panose="020B0609020204030204" pitchFamily="49" charset="0"/>
              </a:rPr>
              <a:t>注意基类名的个数与顺序，注意成员对象名的个数与顺序</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private:	//</a:t>
            </a:r>
            <a:r>
              <a:rPr lang="zh-CN" altLang="en-US" sz="2000">
                <a:latin typeface="Consolas" panose="020B0609020204030204" pitchFamily="49" charset="0"/>
              </a:rPr>
              <a:t>派生类的私有成员对象</a:t>
            </a:r>
          </a:p>
          <a:p>
            <a:pPr marL="358775" indent="-250825" eaLnBrk="1" hangingPunct="1">
              <a:spcBef>
                <a:spcPct val="0"/>
              </a:spcBef>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Base1 member1;</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Base2 member2;</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Base3 member3;</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20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int main() {</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Derived obj(1, 2, 3, 4);</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	return 0;</a:t>
            </a:r>
          </a:p>
          <a:p>
            <a:pPr marL="358775" indent="-250825" eaLnBrk="1" hangingPunct="1">
              <a:spcBef>
                <a:spcPct val="0"/>
              </a:spcBef>
              <a:buFont typeface="Wingdings" panose="05000000000000000000" pitchFamily="2" charset="2"/>
              <a:buNone/>
            </a:pPr>
            <a:r>
              <a:rPr lang="en-US" altLang="zh-CN" sz="2000">
                <a:latin typeface="Consolas" panose="020B0609020204030204" pitchFamily="49" charset="0"/>
              </a:rPr>
              <a:t>}</a:t>
            </a:r>
          </a:p>
        </p:txBody>
      </p:sp>
      <p:sp>
        <p:nvSpPr>
          <p:cNvPr id="7" name="标题 4">
            <a:extLst>
              <a:ext uri="{FF2B5EF4-FFF2-40B4-BE49-F238E27FC236}">
                <a16:creationId xmlns:a16="http://schemas.microsoft.com/office/drawing/2014/main" id="{1B38EF96-2BD0-15E0-BC3A-964C5A55A933}"/>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7.4.3 </a:t>
            </a:r>
            <a:r>
              <a:rPr kumimoji="0" lang="zh-CN" altLang="en-US" sz="2800" dirty="0">
                <a:solidFill>
                  <a:schemeClr val="bg1"/>
                </a:solidFill>
                <a:latin typeface="+mj-lt"/>
                <a:ea typeface="+mj-ea"/>
                <a:cs typeface="+mj-cs"/>
              </a:rPr>
              <a:t>析构函数</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灯片编号占位符 3">
            <a:extLst>
              <a:ext uri="{FF2B5EF4-FFF2-40B4-BE49-F238E27FC236}">
                <a16:creationId xmlns:a16="http://schemas.microsoft.com/office/drawing/2014/main" id="{FD81DB5F-A8BA-E3C7-8202-35EC79F695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FBB6295-0C7B-43AD-9AF5-66D798B7F63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80899" name="标题 1">
            <a:extLst>
              <a:ext uri="{FF2B5EF4-FFF2-40B4-BE49-F238E27FC236}">
                <a16:creationId xmlns:a16="http://schemas.microsoft.com/office/drawing/2014/main" id="{6EB1C4F7-3C91-058F-0D85-789354F741CB}"/>
              </a:ext>
            </a:extLst>
          </p:cNvPr>
          <p:cNvSpPr>
            <a:spLocks noGrp="1"/>
          </p:cNvSpPr>
          <p:nvPr>
            <p:ph type="title"/>
          </p:nvPr>
        </p:nvSpPr>
        <p:spPr/>
        <p:txBody>
          <a:bodyPr/>
          <a:lstStyle/>
          <a:p>
            <a:pPr eaLnBrk="1" hangingPunct="1"/>
            <a:r>
              <a:rPr lang="zh-CN" altLang="en-US"/>
              <a:t>例</a:t>
            </a:r>
            <a:r>
              <a:rPr lang="en-US" altLang="zh-CN"/>
              <a:t>7-5 (</a:t>
            </a:r>
            <a:r>
              <a:rPr lang="zh-CN" altLang="en-US"/>
              <a:t>续</a:t>
            </a:r>
            <a:r>
              <a:rPr lang="en-US" altLang="zh-CN"/>
              <a:t>)</a:t>
            </a:r>
            <a:endParaRPr kumimoji="1" lang="zh-CN" altLang="en-US"/>
          </a:p>
        </p:txBody>
      </p:sp>
      <p:sp>
        <p:nvSpPr>
          <p:cNvPr id="3" name="内容占位符 2">
            <a:extLst>
              <a:ext uri="{FF2B5EF4-FFF2-40B4-BE49-F238E27FC236}">
                <a16:creationId xmlns:a16="http://schemas.microsoft.com/office/drawing/2014/main" id="{D28FC677-173F-BFC5-6623-D9217E187EB9}"/>
              </a:ext>
            </a:extLst>
          </p:cNvPr>
          <p:cNvSpPr>
            <a:spLocks noGrp="1"/>
          </p:cNvSpPr>
          <p:nvPr>
            <p:ph idx="1"/>
          </p:nvPr>
        </p:nvSpPr>
        <p:spPr>
          <a:solidFill>
            <a:schemeClr val="accent6">
              <a:lumMod val="20000"/>
              <a:lumOff val="80000"/>
            </a:schemeClr>
          </a:solidFill>
        </p:spPr>
        <p:txBody>
          <a:bodyPr>
            <a:normAutofit/>
          </a:bodyPr>
          <a:lstStyle/>
          <a:p>
            <a:pPr marL="365760" indent="-256032" eaLnBrk="1" fontAlgn="auto" hangingPunct="1">
              <a:lnSpc>
                <a:spcPct val="95000"/>
              </a:lnSpc>
              <a:spcBef>
                <a:spcPct val="0"/>
              </a:spcBef>
              <a:spcAft>
                <a:spcPts val="0"/>
              </a:spcAft>
              <a:buClr>
                <a:schemeClr val="accent3"/>
              </a:buClr>
              <a:buFont typeface="Georgia"/>
              <a:buNone/>
              <a:defRPr/>
            </a:pPr>
            <a:r>
              <a:rPr lang="zh-CN" altLang="en-US" sz="2400" dirty="0">
                <a:solidFill>
                  <a:schemeClr val="tx2"/>
                </a:solidFill>
              </a:rPr>
              <a:t>运行结果：</a:t>
            </a:r>
          </a:p>
          <a:p>
            <a:pPr marL="365760" indent="-256032" eaLnBrk="1" fontAlgn="auto" hangingPunct="1">
              <a:lnSpc>
                <a:spcPct val="95000"/>
              </a:lnSpc>
              <a:spcBef>
                <a:spcPct val="0"/>
              </a:spcBef>
              <a:spcAft>
                <a:spcPts val="0"/>
              </a:spcAft>
              <a:buClr>
                <a:schemeClr val="accent3"/>
              </a:buClr>
              <a:buFont typeface="Wingdings" pitchFamily="2" charset="2"/>
              <a:buNone/>
              <a:defRPr/>
            </a:pPr>
            <a:endParaRPr lang="en-US" altLang="zh-CN" sz="1800" dirty="0">
              <a:latin typeface="Consolas" pitchFamily="49" charset="0"/>
              <a:cs typeface="Consolas" pitchFamily="49" charset="0"/>
            </a:endParaRPr>
          </a:p>
          <a:p>
            <a:pPr marL="365760" indent="-256032" eaLnBrk="1" fontAlgn="auto" hangingPunct="1">
              <a:lnSpc>
                <a:spcPct val="95000"/>
              </a:lnSpc>
              <a:spcBef>
                <a:spcPct val="0"/>
              </a:spcBef>
              <a:spcAft>
                <a:spcPts val="0"/>
              </a:spcAft>
              <a:buClr>
                <a:schemeClr val="accent3"/>
              </a:buClr>
              <a:buFont typeface="Wingdings" pitchFamily="2" charset="2"/>
              <a:buNone/>
              <a:defRPr/>
            </a:pPr>
            <a:r>
              <a:rPr lang="en-US" altLang="zh-CN" sz="2000" dirty="0">
                <a:latin typeface="Consolas" pitchFamily="49" charset="0"/>
                <a:cs typeface="Consolas" pitchFamily="49" charset="0"/>
              </a:rPr>
              <a:t>Constructing Base2 2</a:t>
            </a:r>
          </a:p>
          <a:p>
            <a:pPr marL="365760" indent="-256032" eaLnBrk="1" fontAlgn="auto" hangingPunct="1">
              <a:lnSpc>
                <a:spcPct val="95000"/>
              </a:lnSpc>
              <a:spcBef>
                <a:spcPct val="0"/>
              </a:spcBef>
              <a:spcAft>
                <a:spcPts val="0"/>
              </a:spcAft>
              <a:buClr>
                <a:schemeClr val="accent3"/>
              </a:buClr>
              <a:buFont typeface="Wingdings" pitchFamily="2" charset="2"/>
              <a:buNone/>
              <a:defRPr/>
            </a:pPr>
            <a:r>
              <a:rPr lang="en-US" altLang="zh-CN" sz="2000" dirty="0">
                <a:latin typeface="Consolas" pitchFamily="49" charset="0"/>
                <a:cs typeface="Consolas" pitchFamily="49" charset="0"/>
              </a:rPr>
              <a:t>Constructing Base1 1</a:t>
            </a:r>
          </a:p>
          <a:p>
            <a:pPr marL="365760" indent="-256032" eaLnBrk="1" fontAlgn="auto" hangingPunct="1">
              <a:lnSpc>
                <a:spcPct val="95000"/>
              </a:lnSpc>
              <a:spcBef>
                <a:spcPct val="0"/>
              </a:spcBef>
              <a:spcAft>
                <a:spcPts val="0"/>
              </a:spcAft>
              <a:buClr>
                <a:schemeClr val="accent3"/>
              </a:buClr>
              <a:buFont typeface="Wingdings" pitchFamily="2" charset="2"/>
              <a:buNone/>
              <a:defRPr/>
            </a:pPr>
            <a:r>
              <a:rPr lang="en-US" altLang="zh-CN" sz="2000" dirty="0">
                <a:latin typeface="Consolas" pitchFamily="49" charset="0"/>
                <a:cs typeface="Consolas" pitchFamily="49" charset="0"/>
              </a:rPr>
              <a:t>Constructing Base3 *</a:t>
            </a:r>
          </a:p>
          <a:p>
            <a:pPr marL="365760" indent="-256032" eaLnBrk="1" fontAlgn="auto" hangingPunct="1">
              <a:lnSpc>
                <a:spcPct val="95000"/>
              </a:lnSpc>
              <a:spcBef>
                <a:spcPct val="0"/>
              </a:spcBef>
              <a:spcAft>
                <a:spcPts val="0"/>
              </a:spcAft>
              <a:buClr>
                <a:schemeClr val="accent3"/>
              </a:buClr>
              <a:buFont typeface="Wingdings" pitchFamily="2" charset="2"/>
              <a:buNone/>
              <a:defRPr/>
            </a:pPr>
            <a:r>
              <a:rPr lang="en-US" altLang="zh-CN" sz="2000" dirty="0">
                <a:latin typeface="Consolas" pitchFamily="49" charset="0"/>
                <a:cs typeface="Consolas" pitchFamily="49" charset="0"/>
              </a:rPr>
              <a:t>Constructing Base1 3</a:t>
            </a:r>
          </a:p>
          <a:p>
            <a:pPr marL="365760" indent="-256032" eaLnBrk="1" fontAlgn="auto" hangingPunct="1">
              <a:lnSpc>
                <a:spcPct val="95000"/>
              </a:lnSpc>
              <a:spcBef>
                <a:spcPct val="0"/>
              </a:spcBef>
              <a:spcAft>
                <a:spcPts val="0"/>
              </a:spcAft>
              <a:buClr>
                <a:schemeClr val="accent3"/>
              </a:buClr>
              <a:buFont typeface="Wingdings" pitchFamily="2" charset="2"/>
              <a:buNone/>
              <a:defRPr/>
            </a:pPr>
            <a:r>
              <a:rPr lang="en-US" altLang="zh-CN" sz="2000" dirty="0">
                <a:latin typeface="Consolas" pitchFamily="49" charset="0"/>
                <a:cs typeface="Consolas" pitchFamily="49" charset="0"/>
              </a:rPr>
              <a:t>Constructing Base2 4</a:t>
            </a:r>
          </a:p>
          <a:p>
            <a:pPr marL="365760" indent="-256032" eaLnBrk="1" fontAlgn="auto" hangingPunct="1">
              <a:lnSpc>
                <a:spcPct val="95000"/>
              </a:lnSpc>
              <a:spcBef>
                <a:spcPct val="0"/>
              </a:spcBef>
              <a:spcAft>
                <a:spcPts val="0"/>
              </a:spcAft>
              <a:buClr>
                <a:schemeClr val="accent3"/>
              </a:buClr>
              <a:buFont typeface="Wingdings" pitchFamily="2" charset="2"/>
              <a:buNone/>
              <a:defRPr/>
            </a:pPr>
            <a:r>
              <a:rPr lang="en-US" altLang="zh-CN" sz="2000" dirty="0">
                <a:latin typeface="Consolas" pitchFamily="49" charset="0"/>
                <a:cs typeface="Consolas" pitchFamily="49" charset="0"/>
              </a:rPr>
              <a:t>Constructing Base3 *</a:t>
            </a:r>
          </a:p>
          <a:p>
            <a:pPr marL="365760" indent="-256032" eaLnBrk="1" fontAlgn="auto" hangingPunct="1">
              <a:lnSpc>
                <a:spcPct val="95000"/>
              </a:lnSpc>
              <a:spcBef>
                <a:spcPct val="0"/>
              </a:spcBef>
              <a:spcAft>
                <a:spcPts val="0"/>
              </a:spcAft>
              <a:buClr>
                <a:schemeClr val="accent3"/>
              </a:buClr>
              <a:buFont typeface="Wingdings" pitchFamily="2" charset="2"/>
              <a:buNone/>
              <a:defRPr/>
            </a:pPr>
            <a:r>
              <a:rPr lang="en-US" altLang="zh-CN" sz="2000" dirty="0">
                <a:latin typeface="Consolas" pitchFamily="49" charset="0"/>
                <a:cs typeface="Consolas" pitchFamily="49" charset="0"/>
              </a:rPr>
              <a:t>Destructing Base3</a:t>
            </a:r>
          </a:p>
          <a:p>
            <a:pPr marL="365760" indent="-256032" eaLnBrk="1" fontAlgn="auto" hangingPunct="1">
              <a:lnSpc>
                <a:spcPct val="95000"/>
              </a:lnSpc>
              <a:spcBef>
                <a:spcPct val="0"/>
              </a:spcBef>
              <a:spcAft>
                <a:spcPts val="0"/>
              </a:spcAft>
              <a:buClr>
                <a:schemeClr val="accent3"/>
              </a:buClr>
              <a:buFont typeface="Wingdings" pitchFamily="2" charset="2"/>
              <a:buNone/>
              <a:defRPr/>
            </a:pPr>
            <a:r>
              <a:rPr lang="en-US" altLang="zh-CN" sz="2000" dirty="0">
                <a:latin typeface="Consolas" pitchFamily="49" charset="0"/>
                <a:cs typeface="Consolas" pitchFamily="49" charset="0"/>
              </a:rPr>
              <a:t>Destructing Base2</a:t>
            </a:r>
          </a:p>
          <a:p>
            <a:pPr marL="365760" indent="-256032" eaLnBrk="1" fontAlgn="auto" hangingPunct="1">
              <a:lnSpc>
                <a:spcPct val="95000"/>
              </a:lnSpc>
              <a:spcBef>
                <a:spcPct val="0"/>
              </a:spcBef>
              <a:spcAft>
                <a:spcPts val="0"/>
              </a:spcAft>
              <a:buClr>
                <a:schemeClr val="accent3"/>
              </a:buClr>
              <a:buFont typeface="Wingdings" pitchFamily="2" charset="2"/>
              <a:buNone/>
              <a:defRPr/>
            </a:pPr>
            <a:r>
              <a:rPr lang="en-US" altLang="zh-CN" sz="2000" dirty="0">
                <a:latin typeface="Consolas" pitchFamily="49" charset="0"/>
                <a:cs typeface="Consolas" pitchFamily="49" charset="0"/>
              </a:rPr>
              <a:t>Destructing Base1</a:t>
            </a:r>
          </a:p>
          <a:p>
            <a:pPr marL="365760" indent="-256032" eaLnBrk="1" fontAlgn="auto" hangingPunct="1">
              <a:lnSpc>
                <a:spcPct val="95000"/>
              </a:lnSpc>
              <a:spcBef>
                <a:spcPct val="0"/>
              </a:spcBef>
              <a:spcAft>
                <a:spcPts val="0"/>
              </a:spcAft>
              <a:buClr>
                <a:schemeClr val="accent3"/>
              </a:buClr>
              <a:buFont typeface="Wingdings" pitchFamily="2" charset="2"/>
              <a:buNone/>
              <a:defRPr/>
            </a:pPr>
            <a:r>
              <a:rPr lang="en-US" altLang="zh-CN" sz="2000" dirty="0">
                <a:latin typeface="Consolas" pitchFamily="49" charset="0"/>
                <a:cs typeface="Consolas" pitchFamily="49" charset="0"/>
              </a:rPr>
              <a:t>Destructing Base3</a:t>
            </a:r>
          </a:p>
          <a:p>
            <a:pPr marL="365760" indent="-256032" eaLnBrk="1" fontAlgn="auto" hangingPunct="1">
              <a:lnSpc>
                <a:spcPct val="95000"/>
              </a:lnSpc>
              <a:spcBef>
                <a:spcPct val="0"/>
              </a:spcBef>
              <a:spcAft>
                <a:spcPts val="0"/>
              </a:spcAft>
              <a:buClr>
                <a:schemeClr val="accent3"/>
              </a:buClr>
              <a:buFont typeface="Wingdings" pitchFamily="2" charset="2"/>
              <a:buNone/>
              <a:defRPr/>
            </a:pPr>
            <a:r>
              <a:rPr lang="en-US" altLang="zh-CN" sz="2000" dirty="0">
                <a:latin typeface="Consolas" pitchFamily="49" charset="0"/>
                <a:cs typeface="Consolas" pitchFamily="49" charset="0"/>
              </a:rPr>
              <a:t>Destructing Base1</a:t>
            </a:r>
          </a:p>
          <a:p>
            <a:pPr marL="365760" indent="-256032" eaLnBrk="1" fontAlgn="auto" hangingPunct="1">
              <a:lnSpc>
                <a:spcPct val="95000"/>
              </a:lnSpc>
              <a:spcBef>
                <a:spcPct val="0"/>
              </a:spcBef>
              <a:spcAft>
                <a:spcPts val="0"/>
              </a:spcAft>
              <a:buClr>
                <a:schemeClr val="accent3"/>
              </a:buClr>
              <a:buFont typeface="Wingdings" pitchFamily="2" charset="2"/>
              <a:buNone/>
              <a:defRPr/>
            </a:pPr>
            <a:r>
              <a:rPr lang="en-US" altLang="zh-CN" sz="2000" dirty="0">
                <a:latin typeface="Consolas" pitchFamily="49" charset="0"/>
                <a:cs typeface="Consolas" pitchFamily="49" charset="0"/>
              </a:rPr>
              <a:t>Destructing Base2</a:t>
            </a:r>
          </a:p>
        </p:txBody>
      </p:sp>
      <p:sp>
        <p:nvSpPr>
          <p:cNvPr id="7" name="标题 4">
            <a:extLst>
              <a:ext uri="{FF2B5EF4-FFF2-40B4-BE49-F238E27FC236}">
                <a16:creationId xmlns:a16="http://schemas.microsoft.com/office/drawing/2014/main" id="{6848DAA5-A145-CB66-042C-1292237A88A3}"/>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7.4 </a:t>
            </a:r>
            <a:r>
              <a:rPr kumimoji="0" lang="zh-CN" altLang="en-US" sz="2800" dirty="0">
                <a:solidFill>
                  <a:schemeClr val="bg1"/>
                </a:solidFill>
                <a:latin typeface="+mj-lt"/>
                <a:ea typeface="+mj-ea"/>
                <a:cs typeface="+mj-cs"/>
              </a:rPr>
              <a:t>派生类的构造和析构函数 </a:t>
            </a:r>
            <a:r>
              <a:rPr kumimoji="0" lang="en-US" altLang="zh-CN" sz="2800" dirty="0">
                <a:solidFill>
                  <a:schemeClr val="bg1"/>
                </a:solidFill>
                <a:latin typeface="+mj-lt"/>
                <a:ea typeface="+mj-ea"/>
                <a:cs typeface="+mj-cs"/>
              </a:rPr>
              <a:t>—— 7.4.3 </a:t>
            </a:r>
            <a:r>
              <a:rPr kumimoji="0" lang="zh-CN" altLang="en-US" sz="2800" dirty="0">
                <a:solidFill>
                  <a:schemeClr val="bg1"/>
                </a:solidFill>
                <a:latin typeface="+mj-lt"/>
                <a:ea typeface="+mj-ea"/>
                <a:cs typeface="+mj-cs"/>
              </a:rPr>
              <a:t>析构函数</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8D6835DA-CF7B-2858-5070-D31C7C69E123}"/>
              </a:ext>
            </a:extLst>
          </p:cNvPr>
          <p:cNvSpPr>
            <a:spLocks noGrp="1"/>
          </p:cNvSpPr>
          <p:nvPr>
            <p:ph type="title"/>
          </p:nvPr>
        </p:nvSpPr>
        <p:spPr>
          <a:xfrm>
            <a:off x="125413" y="400050"/>
            <a:ext cx="8229600" cy="1066800"/>
          </a:xfrm>
        </p:spPr>
        <p:txBody>
          <a:bodyPr/>
          <a:lstStyle/>
          <a:p>
            <a:r>
              <a:rPr lang="en-US" altLang="zh-CN"/>
              <a:t>delete</a:t>
            </a:r>
            <a:r>
              <a:rPr lang="zh-CN" altLang="en-US"/>
              <a:t>构造函数</a:t>
            </a:r>
          </a:p>
        </p:txBody>
      </p:sp>
      <p:sp>
        <p:nvSpPr>
          <p:cNvPr id="82947" name="内容占位符 2">
            <a:extLst>
              <a:ext uri="{FF2B5EF4-FFF2-40B4-BE49-F238E27FC236}">
                <a16:creationId xmlns:a16="http://schemas.microsoft.com/office/drawing/2014/main" id="{0F7F29C0-7152-87A2-E930-4D8CB7E23EA7}"/>
              </a:ext>
            </a:extLst>
          </p:cNvPr>
          <p:cNvSpPr>
            <a:spLocks noGrp="1"/>
          </p:cNvSpPr>
          <p:nvPr>
            <p:ph idx="1"/>
          </p:nvPr>
        </p:nvSpPr>
        <p:spPr>
          <a:xfrm>
            <a:off x="-114300" y="1524000"/>
            <a:ext cx="9275763" cy="1298575"/>
          </a:xfrm>
        </p:spPr>
        <p:txBody>
          <a:bodyPr/>
          <a:lstStyle/>
          <a:p>
            <a:r>
              <a:rPr lang="en-US" altLang="zh-CN" sz="2400"/>
              <a:t>delete</a:t>
            </a:r>
            <a:r>
              <a:rPr lang="zh-CN" altLang="en-US" sz="2400"/>
              <a:t>用来禁止默认构造函数或删除复制构造函数阻止拷贝（第</a:t>
            </a:r>
            <a:r>
              <a:rPr lang="en-US" altLang="zh-CN" sz="2400"/>
              <a:t>4</a:t>
            </a:r>
            <a:r>
              <a:rPr lang="zh-CN" altLang="en-US" sz="2400"/>
              <a:t>章）</a:t>
            </a:r>
            <a:endParaRPr lang="en-US" altLang="zh-CN" sz="2400"/>
          </a:p>
          <a:p>
            <a:r>
              <a:rPr lang="zh-CN" altLang="en-US" sz="2400"/>
              <a:t>类的继承中，基类中删除的构造函数，派生类中也是删除状态。</a:t>
            </a:r>
            <a:endParaRPr lang="en-US" altLang="zh-CN" sz="2400"/>
          </a:p>
        </p:txBody>
      </p:sp>
      <p:sp>
        <p:nvSpPr>
          <p:cNvPr id="82948" name="文本框 1">
            <a:extLst>
              <a:ext uri="{FF2B5EF4-FFF2-40B4-BE49-F238E27FC236}">
                <a16:creationId xmlns:a16="http://schemas.microsoft.com/office/drawing/2014/main" id="{E0C44D0A-BAFB-E542-75D3-7E3508E58758}"/>
              </a:ext>
            </a:extLst>
          </p:cNvPr>
          <p:cNvSpPr txBox="1">
            <a:spLocks noChangeArrowheads="1"/>
          </p:cNvSpPr>
          <p:nvPr/>
        </p:nvSpPr>
        <p:spPr bwMode="auto">
          <a:xfrm>
            <a:off x="101600" y="2943225"/>
            <a:ext cx="4541838"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Microsoft YaHei" panose="020B0503020204020204" pitchFamily="34" charset="-122"/>
                <a:ea typeface="Microsoft YaHei" panose="020B0503020204020204" pitchFamily="34" charset="-122"/>
              </a:rPr>
              <a:t>class Base {</a:t>
            </a:r>
            <a:endParaRPr lang="zh-CN" altLang="zh-CN" sz="1800">
              <a:latin typeface="Microsoft YaHei" panose="020B0503020204020204" pitchFamily="34" charset="-122"/>
              <a:ea typeface="Microsoft YaHei" panose="020B0503020204020204" pitchFamily="34" charset="-122"/>
            </a:endParaRPr>
          </a:p>
          <a:p>
            <a:r>
              <a:rPr lang="en-US" altLang="zh-CN" sz="1800">
                <a:latin typeface="Microsoft YaHei" panose="020B0503020204020204" pitchFamily="34" charset="-122"/>
                <a:ea typeface="Microsoft YaHei" panose="020B0503020204020204" pitchFamily="34" charset="-122"/>
              </a:rPr>
              <a:t>public:</a:t>
            </a:r>
            <a:endParaRPr lang="zh-CN" altLang="zh-CN" sz="1800">
              <a:latin typeface="Microsoft YaHei" panose="020B0503020204020204" pitchFamily="34" charset="-122"/>
              <a:ea typeface="Microsoft YaHei" panose="020B0503020204020204" pitchFamily="34" charset="-122"/>
            </a:endParaRPr>
          </a:p>
          <a:p>
            <a:r>
              <a:rPr lang="en-US" altLang="zh-CN" sz="1800">
                <a:latin typeface="Microsoft YaHei" panose="020B0503020204020204" pitchFamily="34" charset="-122"/>
                <a:ea typeface="Microsoft YaHei" panose="020B0503020204020204" pitchFamily="34" charset="-122"/>
              </a:rPr>
              <a:t>    Base() = default;</a:t>
            </a:r>
            <a:endParaRPr lang="zh-CN" altLang="zh-CN" sz="1800">
              <a:latin typeface="Microsoft YaHei" panose="020B0503020204020204" pitchFamily="34" charset="-122"/>
              <a:ea typeface="Microsoft YaHei" panose="020B0503020204020204" pitchFamily="34" charset="-122"/>
            </a:endParaRPr>
          </a:p>
          <a:p>
            <a:r>
              <a:rPr lang="en-US" altLang="zh-CN" sz="1800">
                <a:latin typeface="Microsoft YaHei" panose="020B0503020204020204" pitchFamily="34" charset="-122"/>
                <a:ea typeface="Microsoft YaHei" panose="020B0503020204020204" pitchFamily="34" charset="-122"/>
              </a:rPr>
              <a:t> </a:t>
            </a:r>
            <a:endParaRPr lang="zh-CN" altLang="zh-CN" sz="1800">
              <a:latin typeface="Microsoft YaHei" panose="020B0503020204020204" pitchFamily="34" charset="-122"/>
              <a:ea typeface="Microsoft YaHei" panose="020B0503020204020204" pitchFamily="34" charset="-122"/>
            </a:endParaRPr>
          </a:p>
          <a:p>
            <a:r>
              <a:rPr lang="en-US" altLang="zh-CN" sz="1800">
                <a:latin typeface="Microsoft YaHei" panose="020B0503020204020204" pitchFamily="34" charset="-122"/>
                <a:ea typeface="Microsoft YaHei" panose="020B0503020204020204" pitchFamily="34" charset="-122"/>
              </a:rPr>
              <a:t>    Base(string _info) : info(std::move(_info)) {}</a:t>
            </a:r>
            <a:endParaRPr lang="zh-CN" altLang="zh-CN" sz="1800">
              <a:latin typeface="Microsoft YaHei" panose="020B0503020204020204" pitchFamily="34" charset="-122"/>
              <a:ea typeface="Microsoft YaHei" panose="020B0503020204020204" pitchFamily="34" charset="-122"/>
            </a:endParaRPr>
          </a:p>
          <a:p>
            <a:r>
              <a:rPr lang="en-US" altLang="zh-CN" sz="1800">
                <a:latin typeface="Microsoft YaHei" panose="020B0503020204020204" pitchFamily="34" charset="-122"/>
                <a:ea typeface="Microsoft YaHei" panose="020B0503020204020204" pitchFamily="34" charset="-122"/>
              </a:rPr>
              <a:t> </a:t>
            </a:r>
            <a:endParaRPr lang="zh-CN" altLang="zh-CN" sz="1800">
              <a:latin typeface="Microsoft YaHei" panose="020B0503020204020204" pitchFamily="34" charset="-122"/>
              <a:ea typeface="Microsoft YaHei" panose="020B0503020204020204" pitchFamily="34" charset="-122"/>
            </a:endParaRPr>
          </a:p>
          <a:p>
            <a:r>
              <a:rPr lang="en-US" altLang="zh-CN" sz="1800">
                <a:latin typeface="Microsoft YaHei" panose="020B0503020204020204" pitchFamily="34" charset="-122"/>
                <a:ea typeface="Microsoft YaHei" panose="020B0503020204020204" pitchFamily="34" charset="-122"/>
              </a:rPr>
              <a:t>    </a:t>
            </a:r>
            <a:r>
              <a:rPr lang="en-US" altLang="zh-CN" sz="1800">
                <a:solidFill>
                  <a:srgbClr val="FF0000"/>
                </a:solidFill>
                <a:latin typeface="Microsoft YaHei" panose="020B0503020204020204" pitchFamily="34" charset="-122"/>
                <a:ea typeface="Microsoft YaHei" panose="020B0503020204020204" pitchFamily="34" charset="-122"/>
              </a:rPr>
              <a:t>Base(Base &amp;) = delete; </a:t>
            </a:r>
            <a:r>
              <a:rPr lang="en-US" altLang="zh-CN" sz="1800">
                <a:latin typeface="Microsoft YaHei" panose="020B0503020204020204" pitchFamily="34" charset="-122"/>
                <a:ea typeface="Microsoft YaHei" panose="020B0503020204020204" pitchFamily="34" charset="-122"/>
              </a:rPr>
              <a:t>//</a:t>
            </a:r>
            <a:r>
              <a:rPr lang="zh-CN" altLang="zh-CN" sz="1800">
                <a:latin typeface="Microsoft YaHei" panose="020B0503020204020204" pitchFamily="34" charset="-122"/>
                <a:ea typeface="Microsoft YaHei" panose="020B0503020204020204" pitchFamily="34" charset="-122"/>
              </a:rPr>
              <a:t>删除复制构造函数</a:t>
            </a:r>
          </a:p>
          <a:p>
            <a:r>
              <a:rPr lang="en-US" altLang="zh-CN" sz="1800">
                <a:latin typeface="Microsoft YaHei" panose="020B0503020204020204" pitchFamily="34" charset="-122"/>
                <a:ea typeface="Microsoft YaHei" panose="020B0503020204020204" pitchFamily="34" charset="-122"/>
              </a:rPr>
              <a:t>    </a:t>
            </a:r>
            <a:r>
              <a:rPr lang="en-US" altLang="zh-CN" sz="1800">
                <a:solidFill>
                  <a:srgbClr val="FF0000"/>
                </a:solidFill>
                <a:latin typeface="Microsoft YaHei" panose="020B0503020204020204" pitchFamily="34" charset="-122"/>
                <a:ea typeface="Microsoft YaHei" panose="020B0503020204020204" pitchFamily="34" charset="-122"/>
              </a:rPr>
              <a:t>Base(Base &amp;&amp;) = delete</a:t>
            </a:r>
            <a:r>
              <a:rPr lang="en-US" altLang="zh-CN" sz="1800">
                <a:latin typeface="Microsoft YaHei" panose="020B0503020204020204" pitchFamily="34" charset="-122"/>
                <a:ea typeface="Microsoft YaHei" panose="020B0503020204020204" pitchFamily="34" charset="-122"/>
              </a:rPr>
              <a:t>;//</a:t>
            </a:r>
            <a:r>
              <a:rPr lang="zh-CN" altLang="zh-CN" sz="1800">
                <a:latin typeface="Microsoft YaHei" panose="020B0503020204020204" pitchFamily="34" charset="-122"/>
                <a:ea typeface="Microsoft YaHei" panose="020B0503020204020204" pitchFamily="34" charset="-122"/>
              </a:rPr>
              <a:t>删除移动构造函数</a:t>
            </a:r>
          </a:p>
          <a:p>
            <a:r>
              <a:rPr lang="en-US" altLang="zh-CN" sz="1800">
                <a:latin typeface="Microsoft YaHei" panose="020B0503020204020204" pitchFamily="34" charset="-122"/>
                <a:ea typeface="Microsoft YaHei" panose="020B0503020204020204" pitchFamily="34" charset="-122"/>
              </a:rPr>
              <a:t>private:</a:t>
            </a:r>
            <a:endParaRPr lang="zh-CN" altLang="zh-CN" sz="1800">
              <a:latin typeface="Microsoft YaHei" panose="020B0503020204020204" pitchFamily="34" charset="-122"/>
              <a:ea typeface="Microsoft YaHei" panose="020B0503020204020204" pitchFamily="34" charset="-122"/>
            </a:endParaRPr>
          </a:p>
          <a:p>
            <a:r>
              <a:rPr lang="en-US" altLang="zh-CN" sz="1800">
                <a:latin typeface="Microsoft YaHei" panose="020B0503020204020204" pitchFamily="34" charset="-122"/>
                <a:ea typeface="Microsoft YaHei" panose="020B0503020204020204" pitchFamily="34" charset="-122"/>
              </a:rPr>
              <a:t>    string info;</a:t>
            </a:r>
            <a:endParaRPr lang="zh-CN" altLang="zh-CN" sz="1800">
              <a:latin typeface="Microsoft YaHei" panose="020B0503020204020204" pitchFamily="34" charset="-122"/>
              <a:ea typeface="Microsoft YaHei" panose="020B0503020204020204" pitchFamily="34" charset="-122"/>
            </a:endParaRPr>
          </a:p>
          <a:p>
            <a:r>
              <a:rPr lang="en-US" altLang="zh-CN" sz="1800">
                <a:latin typeface="Microsoft YaHei" panose="020B0503020204020204" pitchFamily="34" charset="-122"/>
                <a:ea typeface="Microsoft YaHei" panose="020B0503020204020204" pitchFamily="34" charset="-122"/>
              </a:rPr>
              <a:t>};</a:t>
            </a:r>
            <a:endParaRPr lang="zh-CN" altLang="zh-CN" sz="1800">
              <a:latin typeface="Microsoft YaHei" panose="020B0503020204020204" pitchFamily="34" charset="-122"/>
              <a:ea typeface="Microsoft YaHei" panose="020B0503020204020204" pitchFamily="34" charset="-122"/>
            </a:endParaRPr>
          </a:p>
          <a:p>
            <a:endParaRPr lang="zh-CN" altLang="en-US" sz="1800">
              <a:latin typeface="Microsoft YaHei" panose="020B0503020204020204" pitchFamily="34" charset="-122"/>
              <a:ea typeface="Microsoft YaHei" panose="020B0503020204020204" pitchFamily="34" charset="-122"/>
            </a:endParaRPr>
          </a:p>
        </p:txBody>
      </p:sp>
      <p:sp>
        <p:nvSpPr>
          <p:cNvPr id="82949" name="文本框 5">
            <a:extLst>
              <a:ext uri="{FF2B5EF4-FFF2-40B4-BE49-F238E27FC236}">
                <a16:creationId xmlns:a16="http://schemas.microsoft.com/office/drawing/2014/main" id="{1972EA68-D28E-565C-CD5F-C537800F175A}"/>
              </a:ext>
            </a:extLst>
          </p:cNvPr>
          <p:cNvSpPr txBox="1">
            <a:spLocks noChangeArrowheads="1"/>
          </p:cNvSpPr>
          <p:nvPr/>
        </p:nvSpPr>
        <p:spPr bwMode="auto">
          <a:xfrm>
            <a:off x="4584700" y="2924175"/>
            <a:ext cx="454183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800">
                <a:latin typeface="Microsoft YaHei" panose="020B0503020204020204" pitchFamily="34" charset="-122"/>
                <a:ea typeface="Microsoft YaHei" panose="020B0503020204020204" pitchFamily="34" charset="-122"/>
              </a:rPr>
              <a:t>class Derived : public Base {</a:t>
            </a:r>
          </a:p>
          <a:p>
            <a:endParaRPr lang="en-US" altLang="zh-CN" sz="1800">
              <a:latin typeface="Microsoft YaHei" panose="020B0503020204020204" pitchFamily="34" charset="-122"/>
              <a:ea typeface="Microsoft YaHei" panose="020B0503020204020204" pitchFamily="34" charset="-122"/>
            </a:endParaRPr>
          </a:p>
          <a:p>
            <a:r>
              <a:rPr lang="en-US" altLang="zh-CN" sz="1800">
                <a:latin typeface="Microsoft YaHei" panose="020B0503020204020204" pitchFamily="34" charset="-122"/>
                <a:ea typeface="Microsoft YaHei" panose="020B0503020204020204" pitchFamily="34" charset="-122"/>
              </a:rPr>
              <a:t>};</a:t>
            </a:r>
          </a:p>
          <a:p>
            <a:endParaRPr lang="en-US" altLang="zh-CN" sz="1800">
              <a:latin typeface="Microsoft YaHei" panose="020B0503020204020204" pitchFamily="34" charset="-122"/>
              <a:ea typeface="Microsoft YaHei" panose="020B0503020204020204" pitchFamily="34" charset="-122"/>
            </a:endParaRPr>
          </a:p>
          <a:p>
            <a:r>
              <a:rPr lang="en-US" altLang="zh-CN" sz="1800">
                <a:latin typeface="Microsoft YaHei" panose="020B0503020204020204" pitchFamily="34" charset="-122"/>
                <a:ea typeface="Microsoft YaHei" panose="020B0503020204020204" pitchFamily="34" charset="-122"/>
              </a:rPr>
              <a:t>Int main(){</a:t>
            </a:r>
          </a:p>
          <a:p>
            <a:r>
              <a:rPr lang="en-US" altLang="zh-CN" sz="1800">
                <a:latin typeface="Microsoft YaHei" panose="020B0503020204020204" pitchFamily="34" charset="-122"/>
                <a:ea typeface="Microsoft YaHei" panose="020B0503020204020204" pitchFamily="34" charset="-122"/>
              </a:rPr>
              <a:t>  …</a:t>
            </a:r>
          </a:p>
          <a:p>
            <a:r>
              <a:rPr lang="en-US" altLang="zh-CN" sz="1800">
                <a:latin typeface="Microsoft YaHei" panose="020B0503020204020204" pitchFamily="34" charset="-122"/>
                <a:ea typeface="Microsoft YaHei" panose="020B0503020204020204" pitchFamily="34" charset="-122"/>
              </a:rPr>
              <a:t>  Derived d1; //</a:t>
            </a:r>
            <a:r>
              <a:rPr lang="zh-CN" altLang="en-US" sz="1800">
                <a:latin typeface="Microsoft YaHei" panose="020B0503020204020204" pitchFamily="34" charset="-122"/>
                <a:ea typeface="Microsoft YaHei" panose="020B0503020204020204" pitchFamily="34" charset="-122"/>
              </a:rPr>
              <a:t>正确，合成了默认构造函数</a:t>
            </a:r>
          </a:p>
          <a:p>
            <a:r>
              <a:rPr lang="en-US" altLang="zh-CN" sz="1800">
                <a:solidFill>
                  <a:srgbClr val="FF0000"/>
                </a:solidFill>
                <a:latin typeface="Microsoft YaHei" panose="020B0503020204020204" pitchFamily="34" charset="-122"/>
                <a:ea typeface="Microsoft YaHei" panose="020B0503020204020204" pitchFamily="34" charset="-122"/>
              </a:rPr>
              <a:t>  Derived d2(d1); //</a:t>
            </a:r>
            <a:r>
              <a:rPr lang="zh-CN" altLang="en-US" sz="1800">
                <a:solidFill>
                  <a:srgbClr val="FF0000"/>
                </a:solidFill>
                <a:latin typeface="Microsoft YaHei" panose="020B0503020204020204" pitchFamily="34" charset="-122"/>
                <a:ea typeface="Microsoft YaHei" panose="020B0503020204020204" pitchFamily="34" charset="-122"/>
              </a:rPr>
              <a:t>错误</a:t>
            </a:r>
            <a:r>
              <a:rPr lang="zh-CN" altLang="en-US" sz="1800">
                <a:latin typeface="Microsoft YaHei" panose="020B0503020204020204" pitchFamily="34" charset="-122"/>
                <a:ea typeface="Microsoft YaHei" panose="020B0503020204020204" pitchFamily="34" charset="-122"/>
              </a:rPr>
              <a:t>，删除复制构造函 数</a:t>
            </a:r>
          </a:p>
          <a:p>
            <a:r>
              <a:rPr lang="en-US" altLang="zh-CN" sz="1800">
                <a:solidFill>
                  <a:srgbClr val="FF0000"/>
                </a:solidFill>
                <a:latin typeface="Microsoft YaHei" panose="020B0503020204020204" pitchFamily="34" charset="-122"/>
                <a:ea typeface="Microsoft YaHei" panose="020B0503020204020204" pitchFamily="34" charset="-122"/>
              </a:rPr>
              <a:t>  Derived d3(std::move(d1)); //</a:t>
            </a:r>
            <a:r>
              <a:rPr lang="zh-CN" altLang="en-US" sz="1800">
                <a:solidFill>
                  <a:srgbClr val="FF0000"/>
                </a:solidFill>
                <a:latin typeface="Microsoft YaHei" panose="020B0503020204020204" pitchFamily="34" charset="-122"/>
                <a:ea typeface="Microsoft YaHei" panose="020B0503020204020204" pitchFamily="34" charset="-122"/>
              </a:rPr>
              <a:t>错误</a:t>
            </a:r>
            <a:r>
              <a:rPr lang="zh-CN" altLang="en-US" sz="1800">
                <a:latin typeface="Microsoft YaHei" panose="020B0503020204020204" pitchFamily="34" charset="-122"/>
                <a:ea typeface="Microsoft YaHei" panose="020B0503020204020204" pitchFamily="34" charset="-122"/>
              </a:rPr>
              <a:t>，删除移动构造函数</a:t>
            </a:r>
          </a:p>
          <a:p>
            <a:r>
              <a:rPr lang="en-US" altLang="zh-CN" sz="1800">
                <a:latin typeface="Microsoft YaHei" panose="020B0503020204020204" pitchFamily="34" charset="-122"/>
                <a:ea typeface="Microsoft YaHei" panose="020B0503020204020204" pitchFamily="34" charset="-122"/>
              </a:rPr>
              <a:t>… </a:t>
            </a:r>
          </a:p>
          <a:p>
            <a:r>
              <a:rPr lang="en-US" altLang="zh-CN" sz="1800">
                <a:latin typeface="Microsoft YaHei" panose="020B0503020204020204" pitchFamily="34" charset="-122"/>
                <a:ea typeface="Microsoft YaHei" panose="020B0503020204020204" pitchFamily="34" charset="-122"/>
              </a:rPr>
              <a:t>}</a:t>
            </a:r>
            <a:endParaRPr lang="zh-CN" altLang="en-US" sz="1800">
              <a:latin typeface="Microsoft YaHei" panose="020B0503020204020204" pitchFamily="34" charset="-122"/>
              <a:ea typeface="Microsoft YaHei" panose="020B0503020204020204" pitchFamily="34" charset="-122"/>
            </a:endParaRPr>
          </a:p>
        </p:txBody>
      </p:sp>
      <p:sp>
        <p:nvSpPr>
          <p:cNvPr id="82950" name="灯片编号占位符 4">
            <a:extLst>
              <a:ext uri="{FF2B5EF4-FFF2-40B4-BE49-F238E27FC236}">
                <a16:creationId xmlns:a16="http://schemas.microsoft.com/office/drawing/2014/main" id="{56EA442C-ECEF-C11E-93B2-3D0DD0F9F309}"/>
              </a:ext>
            </a:extLst>
          </p:cNvPr>
          <p:cNvSpPr>
            <a:spLocks noGrp="1" noChangeArrowheads="1"/>
          </p:cNvSpPr>
          <p:nvPr>
            <p:ph type="sldNum" sz="quarter" idx="12"/>
          </p:nvPr>
        </p:nvSpPr>
        <p:spPr bwMode="auto">
          <a:xfrm>
            <a:off x="7002463" y="46038"/>
            <a:ext cx="2058987"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608013" indent="-150813">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217613" indent="-303213">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827213" indent="-455613">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436813" indent="-608013">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894013" indent="-60801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3351213" indent="-60801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808413" indent="-60801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4265613" indent="-608013"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0" hangingPunct="0">
              <a:spcBef>
                <a:spcPct val="0"/>
              </a:spcBef>
              <a:buClrTx/>
              <a:buFontTx/>
              <a:buNone/>
            </a:pPr>
            <a:fld id="{DE5A0CAD-C3F9-485F-8904-3BEFF4A3AA30}" type="slidenum">
              <a:rPr kumimoji="1" lang="zh-CN" altLang="en-US" sz="1800" smtClean="0">
                <a:solidFill>
                  <a:schemeClr val="bg1"/>
                </a:solidFill>
                <a:latin typeface="隶书" panose="02010509060101010101" pitchFamily="49" charset="-122"/>
                <a:ea typeface="隶书" panose="02010509060101010101" pitchFamily="49" charset="-122"/>
              </a:rPr>
              <a:pPr eaLnBrk="0" hangingPunct="0">
                <a:spcBef>
                  <a:spcPct val="0"/>
                </a:spcBef>
                <a:buClrTx/>
                <a:buFontTx/>
                <a:buNone/>
              </a:pPr>
              <a:t>44</a:t>
            </a:fld>
            <a:endParaRPr kumimoji="1" lang="zh-CN" altLang="en-US" sz="1800">
              <a:solidFill>
                <a:schemeClr val="bg1"/>
              </a:solidFill>
              <a:latin typeface="隶书" panose="02010509060101010101" pitchFamily="49" charset="-122"/>
              <a:ea typeface="隶书" panose="020105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0F7DDAAC-3175-5B44-BC1C-D56F673A5234}"/>
              </a:ext>
            </a:extLst>
          </p:cNvPr>
          <p:cNvSpPr>
            <a:spLocks noGrp="1"/>
          </p:cNvSpPr>
          <p:nvPr>
            <p:ph type="title"/>
          </p:nvPr>
        </p:nvSpPr>
        <p:spPr/>
        <p:txBody>
          <a:bodyPr/>
          <a:lstStyle/>
          <a:p>
            <a:r>
              <a:rPr lang="en-US" altLang="zh-CN">
                <a:solidFill>
                  <a:schemeClr val="tx1"/>
                </a:solidFill>
              </a:rPr>
              <a:t>7.5.1 </a:t>
            </a:r>
            <a:r>
              <a:rPr lang="zh-CN" altLang="en-US">
                <a:solidFill>
                  <a:schemeClr val="tx1"/>
                </a:solidFill>
              </a:rPr>
              <a:t>作用域限定</a:t>
            </a:r>
          </a:p>
        </p:txBody>
      </p:sp>
      <p:sp>
        <p:nvSpPr>
          <p:cNvPr id="18435" name="内容占位符 2">
            <a:extLst>
              <a:ext uri="{FF2B5EF4-FFF2-40B4-BE49-F238E27FC236}">
                <a16:creationId xmlns:a16="http://schemas.microsoft.com/office/drawing/2014/main" id="{1FFFA601-1C88-B0FD-B167-AB0821D000C0}"/>
              </a:ext>
            </a:extLst>
          </p:cNvPr>
          <p:cNvSpPr>
            <a:spLocks noGrp="1"/>
          </p:cNvSpPr>
          <p:nvPr>
            <p:ph idx="1"/>
          </p:nvPr>
        </p:nvSpPr>
        <p:spPr/>
        <p:txBody>
          <a:bodyPr>
            <a:normAutofit/>
          </a:bodyPr>
          <a:lstStyle/>
          <a:p>
            <a:pPr marL="109537" indent="0" eaLnBrk="1" fontAlgn="auto" hangingPunct="1">
              <a:lnSpc>
                <a:spcPct val="120000"/>
              </a:lnSpc>
              <a:spcAft>
                <a:spcPts val="0"/>
              </a:spcAft>
              <a:buClr>
                <a:schemeClr val="accent3"/>
              </a:buClr>
              <a:buFont typeface="Georgia"/>
              <a:buNone/>
              <a:defRPr/>
            </a:pPr>
            <a:r>
              <a:rPr lang="zh-CN" altLang="en-US" dirty="0"/>
              <a:t>当派生类与基类中有相同成员时：</a:t>
            </a:r>
          </a:p>
          <a:p>
            <a:pPr marL="365760" indent="-256032" eaLnBrk="1" fontAlgn="auto" hangingPunct="1">
              <a:lnSpc>
                <a:spcPct val="120000"/>
              </a:lnSpc>
              <a:spcAft>
                <a:spcPts val="0"/>
              </a:spcAft>
              <a:buClr>
                <a:schemeClr val="accent3"/>
              </a:buClr>
              <a:buFont typeface="Georgia"/>
              <a:buChar char="•"/>
              <a:defRPr/>
            </a:pPr>
            <a:r>
              <a:rPr lang="zh-CN" altLang="en-US" dirty="0">
                <a:solidFill>
                  <a:srgbClr val="7030A0"/>
                </a:solidFill>
              </a:rPr>
              <a:t>若未特别限定，则通过派生类对象使用的是派生类中的同名成员</a:t>
            </a:r>
            <a:r>
              <a:rPr lang="zh-CN" altLang="en-US" dirty="0"/>
              <a:t>。</a:t>
            </a:r>
          </a:p>
          <a:p>
            <a:pPr marL="365760" indent="-256032" eaLnBrk="1" fontAlgn="auto" hangingPunct="1">
              <a:lnSpc>
                <a:spcPct val="120000"/>
              </a:lnSpc>
              <a:spcAft>
                <a:spcPts val="0"/>
              </a:spcAft>
              <a:buClr>
                <a:schemeClr val="accent3"/>
              </a:buClr>
              <a:buFont typeface="Georgia"/>
              <a:buChar char="•"/>
              <a:defRPr/>
            </a:pPr>
            <a:r>
              <a:rPr lang="zh-CN" altLang="en-US" dirty="0"/>
              <a:t>如要</a:t>
            </a:r>
            <a:r>
              <a:rPr lang="zh-CN" altLang="en-US" dirty="0">
                <a:solidFill>
                  <a:srgbClr val="C00000"/>
                </a:solidFill>
              </a:rPr>
              <a:t>通过派生类对象访问基类中被隐藏的同名成员</a:t>
            </a:r>
            <a:r>
              <a:rPr lang="zh-CN" altLang="en-US" dirty="0"/>
              <a:t>，</a:t>
            </a:r>
            <a:r>
              <a:rPr lang="zh-CN" altLang="en-US" u="sng" dirty="0"/>
              <a:t>应使用</a:t>
            </a:r>
            <a:r>
              <a:rPr lang="zh-CN" altLang="en-US" u="sng" dirty="0">
                <a:solidFill>
                  <a:srgbClr val="C00000"/>
                </a:solidFill>
              </a:rPr>
              <a:t>基类名和作用域操作符（</a:t>
            </a:r>
            <a:r>
              <a:rPr lang="en-US" altLang="zh-CN" u="sng" dirty="0">
                <a:solidFill>
                  <a:srgbClr val="C00000"/>
                </a:solidFill>
              </a:rPr>
              <a:t>::</a:t>
            </a:r>
            <a:r>
              <a:rPr lang="zh-CN" altLang="en-US" u="sng" dirty="0">
                <a:solidFill>
                  <a:srgbClr val="C00000"/>
                </a:solidFill>
              </a:rPr>
              <a:t>）</a:t>
            </a:r>
            <a:r>
              <a:rPr lang="zh-CN" altLang="en-US" u="sng" dirty="0"/>
              <a:t>来限定</a:t>
            </a:r>
            <a:r>
              <a:rPr lang="zh-CN" altLang="en-US" dirty="0"/>
              <a:t>。</a:t>
            </a:r>
          </a:p>
        </p:txBody>
      </p:sp>
      <p:sp>
        <p:nvSpPr>
          <p:cNvPr id="83972" name="灯片编号占位符 3">
            <a:extLst>
              <a:ext uri="{FF2B5EF4-FFF2-40B4-BE49-F238E27FC236}">
                <a16:creationId xmlns:a16="http://schemas.microsoft.com/office/drawing/2014/main" id="{CD6418FA-CC63-7588-74C0-BBE74E4340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24738CD-6FAF-4E96-919A-4E49A6EBE73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662D93CC-DD7F-E6CC-B061-9D0CBE2141E6}"/>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 </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灯片编号占位符 3">
            <a:extLst>
              <a:ext uri="{FF2B5EF4-FFF2-40B4-BE49-F238E27FC236}">
                <a16:creationId xmlns:a16="http://schemas.microsoft.com/office/drawing/2014/main" id="{0BDD6E21-948D-46F4-1EF9-CAA313EA39D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0AC8AD9-347B-4C0B-9468-A9DA0696383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84995" name="标题 1">
            <a:extLst>
              <a:ext uri="{FF2B5EF4-FFF2-40B4-BE49-F238E27FC236}">
                <a16:creationId xmlns:a16="http://schemas.microsoft.com/office/drawing/2014/main" id="{D3BC9E16-09AD-BF9C-BCEC-EB9A319019FD}"/>
              </a:ext>
            </a:extLst>
          </p:cNvPr>
          <p:cNvSpPr>
            <a:spLocks noGrp="1"/>
          </p:cNvSpPr>
          <p:nvPr>
            <p:ph type="title"/>
          </p:nvPr>
        </p:nvSpPr>
        <p:spPr/>
        <p:txBody>
          <a:bodyPr/>
          <a:lstStyle/>
          <a:p>
            <a:pPr eaLnBrk="1" hangingPunct="1"/>
            <a:r>
              <a:rPr lang="zh-CN" altLang="en-US"/>
              <a:t>例</a:t>
            </a:r>
            <a:r>
              <a:rPr lang="en-US" altLang="zh-CN"/>
              <a:t>7-6 </a:t>
            </a:r>
            <a:r>
              <a:rPr lang="zh-CN" altLang="en-US"/>
              <a:t>多继承同名隐藏举例</a:t>
            </a:r>
            <a:endParaRPr kumimoji="1" lang="zh-CN" altLang="en-US"/>
          </a:p>
        </p:txBody>
      </p:sp>
      <p:sp>
        <p:nvSpPr>
          <p:cNvPr id="84996" name="内容占位符 2">
            <a:extLst>
              <a:ext uri="{FF2B5EF4-FFF2-40B4-BE49-F238E27FC236}">
                <a16:creationId xmlns:a16="http://schemas.microsoft.com/office/drawing/2014/main" id="{E2ADC9B4-6992-51B9-7305-DA8A8641EB3B}"/>
              </a:ext>
            </a:extLst>
          </p:cNvPr>
          <p:cNvSpPr>
            <a:spLocks noGrp="1"/>
          </p:cNvSpPr>
          <p:nvPr>
            <p:ph idx="1"/>
          </p:nvPr>
        </p:nvSpPr>
        <p:spPr>
          <a:xfrm>
            <a:off x="35212" y="1340768"/>
            <a:ext cx="9036050" cy="5517232"/>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#include &lt;iostream&gt;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using namespace std;</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Base1 {	//</a:t>
            </a:r>
            <a:r>
              <a:rPr lang="zh-CN" altLang="en-US" sz="2000" dirty="0">
                <a:latin typeface="Consolas" panose="020B0609020204030204" pitchFamily="49" charset="0"/>
              </a:rPr>
              <a:t>定义基类</a:t>
            </a:r>
            <a:r>
              <a:rPr lang="en-US" altLang="zh-CN" sz="2000" dirty="0">
                <a:latin typeface="Consolas" panose="020B0609020204030204" pitchFamily="49" charset="0"/>
              </a:rPr>
              <a:t>Base1</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int var;</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void fun() { </a:t>
            </a:r>
            <a:r>
              <a:rPr lang="en-US" altLang="zh-CN" sz="2000" dirty="0" err="1">
                <a:latin typeface="Consolas" panose="020B0609020204030204" pitchFamily="49" charset="0"/>
              </a:rPr>
              <a:t>cout</a:t>
            </a:r>
            <a:r>
              <a:rPr lang="en-US" altLang="zh-CN" sz="2000" dirty="0">
                <a:latin typeface="Consolas" panose="020B0609020204030204" pitchFamily="49" charset="0"/>
              </a:rPr>
              <a:t> &lt;&lt; "Member of Base1"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Base2 {	//</a:t>
            </a:r>
            <a:r>
              <a:rPr lang="zh-CN" altLang="en-US" sz="2000" dirty="0">
                <a:latin typeface="Consolas" panose="020B0609020204030204" pitchFamily="49" charset="0"/>
              </a:rPr>
              <a:t>定义基类</a:t>
            </a:r>
            <a:r>
              <a:rPr lang="en-US" altLang="zh-CN" sz="2000" dirty="0">
                <a:latin typeface="Consolas" panose="020B0609020204030204" pitchFamily="49" charset="0"/>
              </a:rPr>
              <a:t>Base2</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int var;</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void fun() { </a:t>
            </a:r>
            <a:r>
              <a:rPr lang="en-US" altLang="zh-CN" sz="2000" dirty="0" err="1">
                <a:latin typeface="Consolas" panose="020B0609020204030204" pitchFamily="49" charset="0"/>
              </a:rPr>
              <a:t>cout</a:t>
            </a:r>
            <a:r>
              <a:rPr lang="en-US" altLang="zh-CN" sz="2000" dirty="0">
                <a:latin typeface="Consolas" panose="020B0609020204030204" pitchFamily="49" charset="0"/>
              </a:rPr>
              <a:t> &lt;&lt; "Member of Base2"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class Derived: public Base1, public Base2 { //</a:t>
            </a:r>
            <a:r>
              <a:rPr lang="zh-CN" altLang="en-US" sz="2000" dirty="0">
                <a:latin typeface="Consolas" panose="020B0609020204030204" pitchFamily="49" charset="0"/>
              </a:rPr>
              <a:t>定义派生类</a:t>
            </a:r>
            <a:r>
              <a:rPr lang="en-US" altLang="zh-CN" sz="2000" dirty="0">
                <a:latin typeface="Consolas" panose="020B0609020204030204" pitchFamily="49" charset="0"/>
              </a:rPr>
              <a:t>Derived</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	int var;	//</a:t>
            </a:r>
            <a:r>
              <a:rPr lang="zh-CN" altLang="en-US" sz="2000" dirty="0">
                <a:latin typeface="Consolas" panose="020B0609020204030204" pitchFamily="49" charset="0"/>
              </a:rPr>
              <a:t>同名数据成员</a:t>
            </a:r>
          </a:p>
          <a:p>
            <a:pPr marL="358775" indent="-250825" eaLnBrk="1" hangingPunct="1">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void fun() { </a:t>
            </a:r>
            <a:r>
              <a:rPr lang="en-US" altLang="zh-CN" sz="2000" dirty="0" err="1">
                <a:latin typeface="Consolas" panose="020B0609020204030204" pitchFamily="49" charset="0"/>
              </a:rPr>
              <a:t>cout</a:t>
            </a:r>
            <a:r>
              <a:rPr lang="en-US" altLang="zh-CN" sz="2000" dirty="0">
                <a:latin typeface="Consolas" panose="020B0609020204030204" pitchFamily="49" charset="0"/>
              </a:rPr>
              <a:t> &lt;&lt; "Member of Derived" &lt;&lt; </a:t>
            </a:r>
            <a:r>
              <a:rPr lang="en-US" altLang="zh-CN" sz="2000" dirty="0" err="1">
                <a:latin typeface="Consolas" panose="020B0609020204030204" pitchFamily="49" charset="0"/>
              </a:rPr>
              <a:t>endl</a:t>
            </a:r>
            <a:r>
              <a:rPr lang="en-US" altLang="zh-CN" sz="2000" dirty="0">
                <a:latin typeface="Consolas" panose="020B0609020204030204" pitchFamily="49" charset="0"/>
              </a:rPr>
              <a:t>; } //</a:t>
            </a:r>
            <a:r>
              <a:rPr lang="zh-CN" altLang="en-US" sz="2000" dirty="0">
                <a:latin typeface="Consolas" panose="020B0609020204030204" pitchFamily="49" charset="0"/>
              </a:rPr>
              <a:t>同名函数成员</a:t>
            </a:r>
          </a:p>
          <a:p>
            <a:pPr marL="358775" indent="-250825" eaLnBrk="1" hangingPunct="1">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6" name="标题 4">
            <a:extLst>
              <a:ext uri="{FF2B5EF4-FFF2-40B4-BE49-F238E27FC236}">
                <a16:creationId xmlns:a16="http://schemas.microsoft.com/office/drawing/2014/main" id="{56EF0217-70BE-A1CE-F085-78A3A7C9DEC2}"/>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 </a:t>
            </a:r>
            <a:r>
              <a:rPr kumimoji="0" lang="en-US" altLang="zh-CN" sz="2800" dirty="0">
                <a:solidFill>
                  <a:schemeClr val="bg1"/>
                </a:solidFill>
                <a:latin typeface="+mj-lt"/>
                <a:ea typeface="+mj-ea"/>
                <a:cs typeface="+mj-cs"/>
              </a:rPr>
              <a:t>—— </a:t>
            </a:r>
            <a:r>
              <a:rPr kumimoji="0" lang="en-US" altLang="zh-CN" sz="2800">
                <a:solidFill>
                  <a:schemeClr val="bg1"/>
                </a:solidFill>
                <a:latin typeface="+mj-lt"/>
                <a:ea typeface="+mj-ea"/>
                <a:cs typeface="+mj-cs"/>
              </a:rPr>
              <a:t>7.5.1 </a:t>
            </a:r>
            <a:r>
              <a:rPr kumimoji="0" lang="zh-CN" altLang="en-US" sz="2800">
                <a:solidFill>
                  <a:schemeClr val="bg1"/>
                </a:solidFill>
                <a:latin typeface="+mj-lt"/>
                <a:ea typeface="+mj-ea"/>
                <a:cs typeface="+mj-cs"/>
              </a:rPr>
              <a:t>作用域限定</a:t>
            </a:r>
            <a:endParaRPr kumimoji="0" lang="zh-CN" altLang="en-US" sz="2800" dirty="0">
              <a:solidFill>
                <a:schemeClr val="bg1"/>
              </a:solidFill>
              <a:latin typeface="+mj-lt"/>
              <a:ea typeface="+mj-ea"/>
              <a:cs typeface="+mj-cs"/>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灯片编号占位符 3">
            <a:extLst>
              <a:ext uri="{FF2B5EF4-FFF2-40B4-BE49-F238E27FC236}">
                <a16:creationId xmlns:a16="http://schemas.microsoft.com/office/drawing/2014/main" id="{EBC00372-0130-0D83-06CD-71190C7026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1BFD6C1-D3EE-43D4-83F2-7C50F43F467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87043" name="标题 1">
            <a:extLst>
              <a:ext uri="{FF2B5EF4-FFF2-40B4-BE49-F238E27FC236}">
                <a16:creationId xmlns:a16="http://schemas.microsoft.com/office/drawing/2014/main" id="{43D3AB37-79EB-549A-7D54-D197BDACE529}"/>
              </a:ext>
            </a:extLst>
          </p:cNvPr>
          <p:cNvSpPr>
            <a:spLocks noGrp="1"/>
          </p:cNvSpPr>
          <p:nvPr>
            <p:ph type="title"/>
          </p:nvPr>
        </p:nvSpPr>
        <p:spPr/>
        <p:txBody>
          <a:bodyPr/>
          <a:lstStyle/>
          <a:p>
            <a:pPr eaLnBrk="1" hangingPunct="1"/>
            <a:r>
              <a:rPr lang="zh-CN" altLang="en-US"/>
              <a:t>例</a:t>
            </a:r>
            <a:r>
              <a:rPr lang="en-US" altLang="zh-CN"/>
              <a:t>7-6 (</a:t>
            </a:r>
            <a:r>
              <a:rPr lang="zh-CN" altLang="en-US"/>
              <a:t>续</a:t>
            </a:r>
            <a:r>
              <a:rPr lang="en-US" altLang="zh-CN"/>
              <a:t>)</a:t>
            </a:r>
            <a:endParaRPr kumimoji="1" lang="zh-CN" altLang="en-US"/>
          </a:p>
        </p:txBody>
      </p:sp>
      <p:sp>
        <p:nvSpPr>
          <p:cNvPr id="87044" name="内容占位符 2">
            <a:extLst>
              <a:ext uri="{FF2B5EF4-FFF2-40B4-BE49-F238E27FC236}">
                <a16:creationId xmlns:a16="http://schemas.microsoft.com/office/drawing/2014/main" id="{E09AA0DE-2463-9AE9-362E-E5AC76DE9D85}"/>
              </a:ext>
            </a:extLst>
          </p:cNvPr>
          <p:cNvSpPr>
            <a:spLocks noGrp="1"/>
          </p:cNvSpPr>
          <p:nvPr>
            <p:ph idx="1"/>
          </p:nvPr>
        </p:nvSpPr>
        <p:spPr>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None/>
            </a:pPr>
            <a:r>
              <a:rPr lang="en-US" altLang="zh-CN" sz="2000">
                <a:latin typeface="Consolas" panose="020B0609020204030204" pitchFamily="49" charset="0"/>
              </a:rPr>
              <a:t>int main() {</a:t>
            </a:r>
          </a:p>
          <a:p>
            <a:pPr marL="358775" indent="-250825" eaLnBrk="1" hangingPunct="1">
              <a:spcBef>
                <a:spcPct val="0"/>
              </a:spcBef>
              <a:buNone/>
            </a:pPr>
            <a:r>
              <a:rPr lang="en-US" altLang="zh-CN" sz="2000">
                <a:latin typeface="Consolas" panose="020B0609020204030204" pitchFamily="49" charset="0"/>
              </a:rPr>
              <a:t>	Derived d;</a:t>
            </a:r>
          </a:p>
          <a:p>
            <a:pPr marL="358775" indent="-250825" eaLnBrk="1" hangingPunct="1">
              <a:spcBef>
                <a:spcPct val="0"/>
              </a:spcBef>
              <a:buNone/>
            </a:pPr>
            <a:r>
              <a:rPr lang="en-US" altLang="zh-CN" sz="2000">
                <a:latin typeface="Consolas" panose="020B0609020204030204" pitchFamily="49" charset="0"/>
              </a:rPr>
              <a:t>	Derived *p = &amp;d;</a:t>
            </a:r>
          </a:p>
          <a:p>
            <a:pPr marL="358775" indent="-250825" eaLnBrk="1" hangingPunct="1">
              <a:spcBef>
                <a:spcPct val="0"/>
              </a:spcBef>
              <a:buNone/>
            </a:pPr>
            <a:endParaRPr lang="en-US" altLang="zh-CN" sz="2000">
              <a:latin typeface="Consolas" panose="020B0609020204030204" pitchFamily="49" charset="0"/>
            </a:endParaRPr>
          </a:p>
          <a:p>
            <a:pPr marL="358775" indent="-250825" eaLnBrk="1" hangingPunct="1">
              <a:spcBef>
                <a:spcPct val="0"/>
              </a:spcBef>
              <a:buNone/>
            </a:pPr>
            <a:r>
              <a:rPr lang="en-US" altLang="zh-CN" sz="2000">
                <a:latin typeface="Consolas" panose="020B0609020204030204" pitchFamily="49" charset="0"/>
              </a:rPr>
              <a:t>	d.var = 1;	//</a:t>
            </a:r>
            <a:r>
              <a:rPr lang="zh-CN" altLang="en-US" sz="2000">
                <a:latin typeface="Consolas" panose="020B0609020204030204" pitchFamily="49" charset="0"/>
              </a:rPr>
              <a:t>对象名</a:t>
            </a:r>
            <a:r>
              <a:rPr lang="en-US" altLang="zh-CN" sz="2000">
                <a:latin typeface="Consolas" panose="020B0609020204030204" pitchFamily="49" charset="0"/>
              </a:rPr>
              <a:t>.</a:t>
            </a:r>
            <a:r>
              <a:rPr lang="zh-CN" altLang="en-US" sz="2000">
                <a:latin typeface="Consolas" panose="020B0609020204030204" pitchFamily="49" charset="0"/>
              </a:rPr>
              <a:t>成员名标识</a:t>
            </a:r>
          </a:p>
          <a:p>
            <a:pPr marL="358775" indent="-250825" eaLnBrk="1" hangingPunct="1">
              <a:spcBef>
                <a:spcPct val="0"/>
              </a:spcBef>
              <a:buNone/>
            </a:pPr>
            <a:r>
              <a:rPr lang="zh-CN" altLang="en-US" sz="2000">
                <a:latin typeface="Consolas" panose="020B0609020204030204" pitchFamily="49" charset="0"/>
              </a:rPr>
              <a:t>	</a:t>
            </a:r>
            <a:r>
              <a:rPr lang="en-US" altLang="zh-CN" sz="2000">
                <a:latin typeface="Consolas" panose="020B0609020204030204" pitchFamily="49" charset="0"/>
              </a:rPr>
              <a:t>d.fun();	//</a:t>
            </a:r>
            <a:r>
              <a:rPr lang="zh-CN" altLang="en-US" sz="2000">
                <a:latin typeface="Consolas" panose="020B0609020204030204" pitchFamily="49" charset="0"/>
              </a:rPr>
              <a:t>访问</a:t>
            </a:r>
            <a:r>
              <a:rPr lang="en-US" altLang="zh-CN" sz="2000">
                <a:latin typeface="Consolas" panose="020B0609020204030204" pitchFamily="49" charset="0"/>
              </a:rPr>
              <a:t>Derived</a:t>
            </a:r>
            <a:r>
              <a:rPr lang="zh-CN" altLang="en-US" sz="2000">
                <a:latin typeface="Consolas" panose="020B0609020204030204" pitchFamily="49" charset="0"/>
              </a:rPr>
              <a:t>类成员</a:t>
            </a:r>
          </a:p>
          <a:p>
            <a:pPr marL="358775" indent="-250825" eaLnBrk="1" hangingPunct="1">
              <a:spcBef>
                <a:spcPct val="0"/>
              </a:spcBef>
              <a:buNone/>
            </a:pPr>
            <a:r>
              <a:rPr lang="zh-CN" altLang="en-US" sz="2000">
                <a:latin typeface="Consolas" panose="020B0609020204030204" pitchFamily="49" charset="0"/>
              </a:rPr>
              <a:t>	</a:t>
            </a:r>
          </a:p>
          <a:p>
            <a:pPr marL="358775" indent="-250825" eaLnBrk="1" hangingPunct="1">
              <a:spcBef>
                <a:spcPct val="0"/>
              </a:spcBef>
              <a:buNone/>
            </a:pPr>
            <a:r>
              <a:rPr lang="zh-CN" altLang="en-US" sz="2000">
                <a:latin typeface="Consolas" panose="020B0609020204030204" pitchFamily="49" charset="0"/>
              </a:rPr>
              <a:t>	</a:t>
            </a:r>
            <a:r>
              <a:rPr lang="en-US" altLang="zh-CN" sz="2000">
                <a:latin typeface="Consolas" panose="020B0609020204030204" pitchFamily="49" charset="0"/>
              </a:rPr>
              <a:t>d.Base1::var = 2;	//</a:t>
            </a:r>
            <a:r>
              <a:rPr lang="zh-CN" altLang="en-US" sz="2000">
                <a:latin typeface="Consolas" panose="020B0609020204030204" pitchFamily="49" charset="0"/>
              </a:rPr>
              <a:t>作用域操作符标识</a:t>
            </a:r>
          </a:p>
          <a:p>
            <a:pPr marL="358775" indent="-250825" eaLnBrk="1" hangingPunct="1">
              <a:spcBef>
                <a:spcPct val="0"/>
              </a:spcBef>
              <a:buNone/>
            </a:pPr>
            <a:r>
              <a:rPr lang="zh-CN" altLang="en-US" sz="2000">
                <a:latin typeface="Consolas" panose="020B0609020204030204" pitchFamily="49" charset="0"/>
              </a:rPr>
              <a:t>	</a:t>
            </a:r>
            <a:r>
              <a:rPr lang="en-US" altLang="zh-CN" sz="2000">
                <a:latin typeface="Consolas" panose="020B0609020204030204" pitchFamily="49" charset="0"/>
              </a:rPr>
              <a:t>d.Base1::fun();	//</a:t>
            </a:r>
            <a:r>
              <a:rPr lang="zh-CN" altLang="en-US" sz="2000">
                <a:latin typeface="Consolas" panose="020B0609020204030204" pitchFamily="49" charset="0"/>
              </a:rPr>
              <a:t>访问</a:t>
            </a:r>
            <a:r>
              <a:rPr lang="en-US" altLang="zh-CN" sz="2000">
                <a:latin typeface="Consolas" panose="020B0609020204030204" pitchFamily="49" charset="0"/>
              </a:rPr>
              <a:t>Base1</a:t>
            </a:r>
            <a:r>
              <a:rPr lang="zh-CN" altLang="en-US" sz="2000">
                <a:latin typeface="Consolas" panose="020B0609020204030204" pitchFamily="49" charset="0"/>
              </a:rPr>
              <a:t>基类成员</a:t>
            </a:r>
          </a:p>
          <a:p>
            <a:pPr marL="358775" indent="-250825" eaLnBrk="1" hangingPunct="1">
              <a:spcBef>
                <a:spcPct val="0"/>
              </a:spcBef>
              <a:buNone/>
            </a:pPr>
            <a:r>
              <a:rPr lang="zh-CN" altLang="en-US" sz="2000">
                <a:latin typeface="Consolas" panose="020B0609020204030204" pitchFamily="49" charset="0"/>
              </a:rPr>
              <a:t>	</a:t>
            </a:r>
          </a:p>
          <a:p>
            <a:pPr marL="358775" indent="-250825" eaLnBrk="1" hangingPunct="1">
              <a:spcBef>
                <a:spcPct val="0"/>
              </a:spcBef>
              <a:buNone/>
            </a:pPr>
            <a:r>
              <a:rPr lang="zh-CN" altLang="en-US" sz="2000">
                <a:latin typeface="Consolas" panose="020B0609020204030204" pitchFamily="49" charset="0"/>
              </a:rPr>
              <a:t>	</a:t>
            </a:r>
            <a:r>
              <a:rPr lang="en-US" altLang="zh-CN" sz="2000">
                <a:latin typeface="Consolas" panose="020B0609020204030204" pitchFamily="49" charset="0"/>
              </a:rPr>
              <a:t>p-&gt;Base2::var = 3;	//</a:t>
            </a:r>
            <a:r>
              <a:rPr lang="zh-CN" altLang="en-US" sz="2000">
                <a:latin typeface="Consolas" panose="020B0609020204030204" pitchFamily="49" charset="0"/>
              </a:rPr>
              <a:t>作用域操作符标识</a:t>
            </a:r>
          </a:p>
          <a:p>
            <a:pPr marL="358775" indent="-250825" eaLnBrk="1" hangingPunct="1">
              <a:spcBef>
                <a:spcPct val="0"/>
              </a:spcBef>
              <a:buNone/>
            </a:pPr>
            <a:r>
              <a:rPr lang="zh-CN" altLang="en-US" sz="2000">
                <a:latin typeface="Consolas" panose="020B0609020204030204" pitchFamily="49" charset="0"/>
              </a:rPr>
              <a:t>	</a:t>
            </a:r>
            <a:r>
              <a:rPr lang="en-US" altLang="zh-CN" sz="2000">
                <a:latin typeface="Consolas" panose="020B0609020204030204" pitchFamily="49" charset="0"/>
              </a:rPr>
              <a:t>p-&gt;Base2::fun();	//</a:t>
            </a:r>
            <a:r>
              <a:rPr lang="zh-CN" altLang="en-US" sz="2000">
                <a:latin typeface="Consolas" panose="020B0609020204030204" pitchFamily="49" charset="0"/>
              </a:rPr>
              <a:t>访问</a:t>
            </a:r>
            <a:r>
              <a:rPr lang="en-US" altLang="zh-CN" sz="2000">
                <a:latin typeface="Consolas" panose="020B0609020204030204" pitchFamily="49" charset="0"/>
              </a:rPr>
              <a:t>Base2</a:t>
            </a:r>
            <a:r>
              <a:rPr lang="zh-CN" altLang="en-US" sz="2000">
                <a:latin typeface="Consolas" panose="020B0609020204030204" pitchFamily="49" charset="0"/>
              </a:rPr>
              <a:t>基类成员</a:t>
            </a:r>
          </a:p>
          <a:p>
            <a:pPr marL="358775" indent="-250825" eaLnBrk="1" hangingPunct="1">
              <a:spcBef>
                <a:spcPct val="0"/>
              </a:spcBef>
              <a:buNone/>
            </a:pPr>
            <a:endParaRPr lang="zh-CN" altLang="en-US" sz="2000">
              <a:latin typeface="Consolas" panose="020B0609020204030204" pitchFamily="49" charset="0"/>
            </a:endParaRPr>
          </a:p>
          <a:p>
            <a:pPr marL="358775" indent="-250825" eaLnBrk="1" hangingPunct="1">
              <a:spcBef>
                <a:spcPct val="0"/>
              </a:spcBef>
              <a:buNone/>
            </a:pPr>
            <a:r>
              <a:rPr lang="zh-CN" altLang="en-US" sz="2000">
                <a:latin typeface="Consolas" panose="020B0609020204030204" pitchFamily="49" charset="0"/>
              </a:rPr>
              <a:t>	</a:t>
            </a:r>
            <a:r>
              <a:rPr lang="en-US" altLang="zh-CN" sz="2000">
                <a:latin typeface="Consolas" panose="020B0609020204030204" pitchFamily="49" charset="0"/>
              </a:rPr>
              <a:t>return 0;</a:t>
            </a:r>
          </a:p>
          <a:p>
            <a:pPr marL="358775" indent="-250825" eaLnBrk="1" hangingPunct="1">
              <a:spcBef>
                <a:spcPct val="0"/>
              </a:spcBef>
              <a:buNone/>
            </a:pPr>
            <a:r>
              <a:rPr lang="en-US" altLang="zh-CN" sz="2000">
                <a:latin typeface="Consolas" panose="020B0609020204030204" pitchFamily="49" charset="0"/>
              </a:rPr>
              <a:t>}</a:t>
            </a:r>
          </a:p>
        </p:txBody>
      </p:sp>
      <p:sp>
        <p:nvSpPr>
          <p:cNvPr id="6" name="标题 4">
            <a:extLst>
              <a:ext uri="{FF2B5EF4-FFF2-40B4-BE49-F238E27FC236}">
                <a16:creationId xmlns:a16="http://schemas.microsoft.com/office/drawing/2014/main" id="{DADE2841-62B0-A43A-7CBF-E2C4A928ADC7}"/>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 </a:t>
            </a:r>
            <a:r>
              <a:rPr kumimoji="0" lang="en-US" altLang="zh-CN" sz="2800" dirty="0">
                <a:solidFill>
                  <a:schemeClr val="bg1"/>
                </a:solidFill>
                <a:latin typeface="+mj-lt"/>
                <a:ea typeface="+mj-ea"/>
                <a:cs typeface="+mj-cs"/>
              </a:rPr>
              <a:t>—— </a:t>
            </a:r>
            <a:r>
              <a:rPr kumimoji="0" lang="en-US" altLang="zh-CN" sz="2800">
                <a:solidFill>
                  <a:schemeClr val="bg1"/>
                </a:solidFill>
                <a:latin typeface="+mj-lt"/>
                <a:ea typeface="+mj-ea"/>
                <a:cs typeface="+mj-cs"/>
              </a:rPr>
              <a:t>7.5.1 </a:t>
            </a:r>
            <a:r>
              <a:rPr kumimoji="0" lang="zh-CN" altLang="en-US" sz="2800">
                <a:solidFill>
                  <a:schemeClr val="bg1"/>
                </a:solidFill>
                <a:latin typeface="+mj-lt"/>
                <a:ea typeface="+mj-ea"/>
                <a:cs typeface="+mj-cs"/>
              </a:rPr>
              <a:t>作用域限定</a:t>
            </a:r>
            <a:endParaRPr kumimoji="0" lang="zh-CN" altLang="en-US" sz="2800" dirty="0">
              <a:solidFill>
                <a:schemeClr val="bg1"/>
              </a:solidFill>
              <a:latin typeface="+mj-lt"/>
              <a:ea typeface="+mj-ea"/>
              <a:cs typeface="+mj-cs"/>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a:extLst>
              <a:ext uri="{FF2B5EF4-FFF2-40B4-BE49-F238E27FC236}">
                <a16:creationId xmlns:a16="http://schemas.microsoft.com/office/drawing/2014/main" id="{81A9EDAE-927D-922F-8910-842DDB399A2E}"/>
              </a:ext>
            </a:extLst>
          </p:cNvPr>
          <p:cNvSpPr>
            <a:spLocks noGrp="1"/>
          </p:cNvSpPr>
          <p:nvPr>
            <p:ph type="title"/>
          </p:nvPr>
        </p:nvSpPr>
        <p:spPr/>
        <p:txBody>
          <a:bodyPr/>
          <a:lstStyle/>
          <a:p>
            <a:pPr eaLnBrk="1" hangingPunct="1"/>
            <a:r>
              <a:rPr lang="zh-CN" altLang="en-US"/>
              <a:t>二义性问题</a:t>
            </a:r>
          </a:p>
        </p:txBody>
      </p:sp>
      <p:sp>
        <p:nvSpPr>
          <p:cNvPr id="89091" name="内容占位符 2">
            <a:extLst>
              <a:ext uri="{FF2B5EF4-FFF2-40B4-BE49-F238E27FC236}">
                <a16:creationId xmlns:a16="http://schemas.microsoft.com/office/drawing/2014/main" id="{BD26AF2F-F429-F628-C622-11B9779A652C}"/>
              </a:ext>
            </a:extLst>
          </p:cNvPr>
          <p:cNvSpPr>
            <a:spLocks noGrp="1"/>
          </p:cNvSpPr>
          <p:nvPr>
            <p:ph idx="1"/>
          </p:nvPr>
        </p:nvSpPr>
        <p:spPr/>
        <p:txBody>
          <a:bodyPr/>
          <a:lstStyle/>
          <a:p>
            <a:pPr eaLnBrk="1" hangingPunct="1">
              <a:lnSpc>
                <a:spcPct val="120000"/>
              </a:lnSpc>
            </a:pPr>
            <a:r>
              <a:rPr lang="zh-CN" altLang="en-US" u="sng"/>
              <a:t>当</a:t>
            </a:r>
            <a:r>
              <a:rPr lang="zh-CN" altLang="en-US" u="sng">
                <a:solidFill>
                  <a:srgbClr val="0070C0"/>
                </a:solidFill>
              </a:rPr>
              <a:t>派生类</a:t>
            </a:r>
            <a:r>
              <a:rPr lang="zh-CN" altLang="en-US" u="sng">
                <a:solidFill>
                  <a:srgbClr val="FF0000"/>
                </a:solidFill>
              </a:rPr>
              <a:t>从多个</a:t>
            </a:r>
            <a:r>
              <a:rPr lang="zh-CN" altLang="en-US" u="sng">
                <a:solidFill>
                  <a:srgbClr val="7030A0"/>
                </a:solidFill>
              </a:rPr>
              <a:t>基类</a:t>
            </a:r>
            <a:r>
              <a:rPr lang="zh-CN" altLang="en-US" u="sng"/>
              <a:t>派生，而</a:t>
            </a:r>
            <a:r>
              <a:rPr lang="zh-CN" altLang="en-US" u="sng">
                <a:solidFill>
                  <a:srgbClr val="7030A0"/>
                </a:solidFill>
              </a:rPr>
              <a:t>这些基类</a:t>
            </a:r>
            <a:r>
              <a:rPr lang="zh-CN" altLang="en-US" u="sng">
                <a:solidFill>
                  <a:srgbClr val="FF0000"/>
                </a:solidFill>
              </a:rPr>
              <a:t>又从</a:t>
            </a:r>
            <a:r>
              <a:rPr lang="zh-CN" altLang="en-US" u="sng">
                <a:solidFill>
                  <a:srgbClr val="C00000"/>
                </a:solidFill>
              </a:rPr>
              <a:t>同一个基类</a:t>
            </a:r>
            <a:r>
              <a:rPr lang="zh-CN" altLang="en-US" u="sng"/>
              <a:t>派生</a:t>
            </a:r>
            <a:r>
              <a:rPr lang="zh-CN" altLang="en-US"/>
              <a:t>，则在</a:t>
            </a:r>
            <a:r>
              <a:rPr lang="zh-CN" altLang="en-US">
                <a:solidFill>
                  <a:srgbClr val="0070C0"/>
                </a:solidFill>
              </a:rPr>
              <a:t>访问</a:t>
            </a:r>
            <a:r>
              <a:rPr lang="zh-CN" altLang="en-US">
                <a:solidFill>
                  <a:srgbClr val="C00000"/>
                </a:solidFill>
              </a:rPr>
              <a:t>此共同基类中的成员</a:t>
            </a:r>
            <a:r>
              <a:rPr lang="zh-CN" altLang="en-US">
                <a:solidFill>
                  <a:srgbClr val="7030A0"/>
                </a:solidFill>
              </a:rPr>
              <a:t>时</a:t>
            </a:r>
            <a:r>
              <a:rPr lang="zh-CN" altLang="en-US"/>
              <a:t>，</a:t>
            </a:r>
            <a:r>
              <a:rPr lang="zh-CN" altLang="en-US">
                <a:solidFill>
                  <a:srgbClr val="7030A0"/>
                </a:solidFill>
              </a:rPr>
              <a:t>将</a:t>
            </a:r>
            <a:r>
              <a:rPr lang="zh-CN" altLang="en-US" b="1" u="sng">
                <a:solidFill>
                  <a:srgbClr val="FF0000"/>
                </a:solidFill>
              </a:rPr>
              <a:t>产生二义性</a:t>
            </a:r>
            <a:r>
              <a:rPr lang="en-US" altLang="zh-CN"/>
              <a:t>——</a:t>
            </a:r>
            <a:r>
              <a:rPr lang="zh-CN" altLang="en-US">
                <a:solidFill>
                  <a:srgbClr val="0000FF"/>
                </a:solidFill>
              </a:rPr>
              <a:t>采用</a:t>
            </a:r>
            <a:r>
              <a:rPr lang="zh-CN" altLang="en-US" u="sng">
                <a:solidFill>
                  <a:srgbClr val="FF0000"/>
                </a:solidFill>
              </a:rPr>
              <a:t>虚基类</a:t>
            </a:r>
            <a:r>
              <a:rPr lang="zh-CN" altLang="en-US">
                <a:solidFill>
                  <a:srgbClr val="0000FF"/>
                </a:solidFill>
              </a:rPr>
              <a:t>来解决</a:t>
            </a:r>
            <a:r>
              <a:rPr lang="zh-CN" altLang="en-US"/>
              <a:t>。</a:t>
            </a:r>
          </a:p>
          <a:p>
            <a:pPr eaLnBrk="1" hangingPunct="1">
              <a:lnSpc>
                <a:spcPct val="120000"/>
              </a:lnSpc>
              <a:spcBef>
                <a:spcPts val="1200"/>
              </a:spcBef>
            </a:pPr>
            <a:r>
              <a:rPr lang="zh-CN" altLang="en-US"/>
              <a:t>在</a:t>
            </a:r>
            <a:r>
              <a:rPr lang="zh-CN" altLang="en-US">
                <a:solidFill>
                  <a:srgbClr val="7030A0"/>
                </a:solidFill>
              </a:rPr>
              <a:t>多继承</a:t>
            </a:r>
            <a:r>
              <a:rPr lang="zh-CN" altLang="en-US"/>
              <a:t>时，</a:t>
            </a:r>
            <a:r>
              <a:rPr lang="zh-CN" altLang="en-US" u="sng">
                <a:solidFill>
                  <a:srgbClr val="C00000"/>
                </a:solidFill>
              </a:rPr>
              <a:t>基类</a:t>
            </a:r>
            <a:r>
              <a:rPr lang="zh-CN" altLang="en-US" u="sng">
                <a:solidFill>
                  <a:srgbClr val="7030A0"/>
                </a:solidFill>
              </a:rPr>
              <a:t>与派生类之间</a:t>
            </a:r>
            <a:r>
              <a:rPr lang="zh-CN" altLang="en-US">
                <a:solidFill>
                  <a:srgbClr val="7030A0"/>
                </a:solidFill>
              </a:rPr>
              <a:t>，或</a:t>
            </a:r>
            <a:r>
              <a:rPr lang="zh-CN" altLang="en-US" u="sng">
                <a:solidFill>
                  <a:srgbClr val="C00000"/>
                </a:solidFill>
              </a:rPr>
              <a:t>基类之间</a:t>
            </a:r>
            <a:r>
              <a:rPr lang="zh-CN" altLang="en-US" u="sng">
                <a:solidFill>
                  <a:srgbClr val="7030A0"/>
                </a:solidFill>
              </a:rPr>
              <a:t>出现</a:t>
            </a:r>
            <a:r>
              <a:rPr lang="zh-CN" altLang="en-US" u="sng">
                <a:solidFill>
                  <a:srgbClr val="FF0000"/>
                </a:solidFill>
              </a:rPr>
              <a:t>同名成员</a:t>
            </a:r>
            <a:r>
              <a:rPr lang="zh-CN" altLang="en-US" u="sng">
                <a:solidFill>
                  <a:srgbClr val="7030A0"/>
                </a:solidFill>
              </a:rPr>
              <a:t>时</a:t>
            </a:r>
            <a:r>
              <a:rPr lang="zh-CN" altLang="en-US">
                <a:solidFill>
                  <a:srgbClr val="7030A0"/>
                </a:solidFill>
              </a:rPr>
              <a:t>，将出现访问时的</a:t>
            </a:r>
            <a:r>
              <a:rPr lang="zh-CN" altLang="en-US" b="1">
                <a:solidFill>
                  <a:srgbClr val="FF0000"/>
                </a:solidFill>
              </a:rPr>
              <a:t>二义性</a:t>
            </a:r>
            <a:r>
              <a:rPr lang="zh-CN" altLang="en-US"/>
              <a:t>（</a:t>
            </a:r>
            <a:r>
              <a:rPr lang="zh-CN" altLang="en-US">
                <a:solidFill>
                  <a:srgbClr val="C00000"/>
                </a:solidFill>
              </a:rPr>
              <a:t>不确定性</a:t>
            </a:r>
            <a:r>
              <a:rPr lang="zh-CN" altLang="en-US"/>
              <a:t>）</a:t>
            </a:r>
            <a:r>
              <a:rPr lang="en-US" altLang="zh-CN"/>
              <a:t>——</a:t>
            </a:r>
            <a:r>
              <a:rPr lang="zh-CN" altLang="en-US">
                <a:solidFill>
                  <a:srgbClr val="0000FF"/>
                </a:solidFill>
              </a:rPr>
              <a:t>采用</a:t>
            </a:r>
            <a:r>
              <a:rPr lang="zh-CN" altLang="en-US" u="sng">
                <a:solidFill>
                  <a:srgbClr val="FF0000"/>
                </a:solidFill>
              </a:rPr>
              <a:t>虚函数</a:t>
            </a:r>
            <a:r>
              <a:rPr lang="zh-CN" altLang="en-US">
                <a:solidFill>
                  <a:srgbClr val="0000FF"/>
                </a:solidFill>
              </a:rPr>
              <a:t>（参见第</a:t>
            </a:r>
            <a:r>
              <a:rPr lang="en-US" altLang="zh-CN">
                <a:solidFill>
                  <a:srgbClr val="0000FF"/>
                </a:solidFill>
              </a:rPr>
              <a:t>8</a:t>
            </a:r>
            <a:r>
              <a:rPr lang="zh-CN" altLang="en-US">
                <a:solidFill>
                  <a:srgbClr val="0000FF"/>
                </a:solidFill>
              </a:rPr>
              <a:t>章）或</a:t>
            </a:r>
            <a:r>
              <a:rPr lang="zh-CN" altLang="en-US" u="sng">
                <a:solidFill>
                  <a:srgbClr val="FF0000"/>
                </a:solidFill>
              </a:rPr>
              <a:t>同名隐藏</a:t>
            </a:r>
            <a:r>
              <a:rPr lang="zh-CN" altLang="en-US">
                <a:solidFill>
                  <a:srgbClr val="0000FF"/>
                </a:solidFill>
              </a:rPr>
              <a:t>来解决</a:t>
            </a:r>
            <a:r>
              <a:rPr lang="zh-CN" altLang="en-US"/>
              <a:t>。</a:t>
            </a:r>
          </a:p>
        </p:txBody>
      </p:sp>
      <p:sp>
        <p:nvSpPr>
          <p:cNvPr id="89092" name="灯片编号占位符 3">
            <a:extLst>
              <a:ext uri="{FF2B5EF4-FFF2-40B4-BE49-F238E27FC236}">
                <a16:creationId xmlns:a16="http://schemas.microsoft.com/office/drawing/2014/main" id="{767A513C-ED1B-C26E-7B84-54E419DD95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ABE82DE-BC18-429B-A2B4-D937AEE8A1B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7AD807E5-9D19-3ABE-6D6B-8211920ED53A}"/>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 </a:t>
            </a:r>
            <a:r>
              <a:rPr kumimoji="0" lang="en-US" altLang="zh-CN" sz="2800" dirty="0">
                <a:solidFill>
                  <a:schemeClr val="bg1"/>
                </a:solidFill>
                <a:latin typeface="+mj-lt"/>
                <a:ea typeface="+mj-ea"/>
                <a:cs typeface="+mj-cs"/>
              </a:rPr>
              <a:t>—— </a:t>
            </a:r>
            <a:r>
              <a:rPr kumimoji="0" lang="en-US" altLang="zh-CN" sz="2800">
                <a:solidFill>
                  <a:schemeClr val="bg1"/>
                </a:solidFill>
                <a:latin typeface="+mj-lt"/>
                <a:ea typeface="+mj-ea"/>
                <a:cs typeface="+mj-cs"/>
              </a:rPr>
              <a:t>7.5.1 </a:t>
            </a:r>
            <a:r>
              <a:rPr kumimoji="0" lang="zh-CN" altLang="en-US" sz="2800">
                <a:solidFill>
                  <a:schemeClr val="bg1"/>
                </a:solidFill>
                <a:latin typeface="+mj-lt"/>
                <a:ea typeface="+mj-ea"/>
                <a:cs typeface="+mj-cs"/>
              </a:rPr>
              <a:t>作用域限定</a:t>
            </a:r>
            <a:endParaRPr kumimoji="0" lang="zh-CN" altLang="en-US" sz="2800" dirty="0">
              <a:solidFill>
                <a:schemeClr val="bg1"/>
              </a:solidFill>
              <a:latin typeface="+mj-lt"/>
              <a:ea typeface="+mj-ea"/>
              <a:cs typeface="+mj-cs"/>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标题 1">
            <a:extLst>
              <a:ext uri="{FF2B5EF4-FFF2-40B4-BE49-F238E27FC236}">
                <a16:creationId xmlns:a16="http://schemas.microsoft.com/office/drawing/2014/main" id="{D480A664-986D-865C-D2D1-21941288470A}"/>
              </a:ext>
            </a:extLst>
          </p:cNvPr>
          <p:cNvSpPr>
            <a:spLocks noGrp="1"/>
          </p:cNvSpPr>
          <p:nvPr>
            <p:ph type="title"/>
          </p:nvPr>
        </p:nvSpPr>
        <p:spPr/>
        <p:txBody>
          <a:bodyPr/>
          <a:lstStyle/>
          <a:p>
            <a:pPr eaLnBrk="1" hangingPunct="1"/>
            <a:r>
              <a:rPr lang="zh-CN" altLang="en-US"/>
              <a:t>二义性问题举例</a:t>
            </a:r>
            <a:endParaRPr kumimoji="1" lang="zh-CN" altLang="en-US"/>
          </a:p>
        </p:txBody>
      </p:sp>
      <p:sp>
        <p:nvSpPr>
          <p:cNvPr id="91139" name="内容占位符 2">
            <a:extLst>
              <a:ext uri="{FF2B5EF4-FFF2-40B4-BE49-F238E27FC236}">
                <a16:creationId xmlns:a16="http://schemas.microsoft.com/office/drawing/2014/main" id="{992C03F1-CF57-9EF6-2E36-40038E9717C1}"/>
              </a:ext>
            </a:extLst>
          </p:cNvPr>
          <p:cNvSpPr>
            <a:spLocks noGrp="1"/>
          </p:cNvSpPr>
          <p:nvPr>
            <p:ph sz="half" idx="1"/>
          </p:nvPr>
        </p:nvSpPr>
        <p:spPr>
          <a:xfrm>
            <a:off x="457200" y="1484313"/>
            <a:ext cx="4038600" cy="3227387"/>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None/>
            </a:pPr>
            <a:r>
              <a:rPr lang="en-US" altLang="zh-CN">
                <a:latin typeface="Consolas" panose="020B0609020204030204" pitchFamily="49" charset="0"/>
              </a:rPr>
              <a:t>class A {</a:t>
            </a:r>
          </a:p>
          <a:p>
            <a:pPr marL="358775" indent="-250825" eaLnBrk="1" hangingPunct="1">
              <a:spcBef>
                <a:spcPct val="0"/>
              </a:spcBef>
              <a:buNone/>
            </a:pPr>
            <a:r>
              <a:rPr lang="en-US" altLang="zh-CN">
                <a:latin typeface="Consolas" panose="020B0609020204030204" pitchFamily="49" charset="0"/>
              </a:rPr>
              <a:t>public:</a:t>
            </a:r>
          </a:p>
          <a:p>
            <a:pPr marL="358775" indent="-250825" eaLnBrk="1" hangingPunct="1">
              <a:spcBef>
                <a:spcPct val="0"/>
              </a:spcBef>
              <a:buNone/>
            </a:pPr>
            <a:r>
              <a:rPr lang="en-US" altLang="zh-CN">
                <a:latin typeface="Consolas" panose="020B0609020204030204" pitchFamily="49" charset="0"/>
              </a:rPr>
              <a:t>	void  f();</a:t>
            </a:r>
          </a:p>
          <a:p>
            <a:pPr marL="358775" indent="-250825" eaLnBrk="1" hangingPunct="1">
              <a:spcBef>
                <a:spcPct val="0"/>
              </a:spcBef>
              <a:buNone/>
            </a:pPr>
            <a:r>
              <a:rPr lang="en-US" altLang="zh-CN">
                <a:latin typeface="Consolas" panose="020B0609020204030204" pitchFamily="49" charset="0"/>
              </a:rPr>
              <a:t>};</a:t>
            </a:r>
          </a:p>
          <a:p>
            <a:pPr marL="358775" indent="-250825" eaLnBrk="1" hangingPunct="1">
              <a:spcBef>
                <a:spcPct val="0"/>
              </a:spcBef>
              <a:buNone/>
            </a:pPr>
            <a:r>
              <a:rPr lang="en-US" altLang="zh-CN">
                <a:latin typeface="Consolas" panose="020B0609020204030204" pitchFamily="49" charset="0"/>
              </a:rPr>
              <a:t>class B {</a:t>
            </a:r>
          </a:p>
          <a:p>
            <a:pPr marL="358775" indent="-250825" eaLnBrk="1" hangingPunct="1">
              <a:spcBef>
                <a:spcPct val="0"/>
              </a:spcBef>
              <a:buNone/>
            </a:pPr>
            <a:r>
              <a:rPr lang="en-US" altLang="zh-CN">
                <a:latin typeface="Consolas" panose="020B0609020204030204" pitchFamily="49" charset="0"/>
              </a:rPr>
              <a:t>public:</a:t>
            </a:r>
          </a:p>
          <a:p>
            <a:pPr marL="358775" indent="-250825" eaLnBrk="1" hangingPunct="1">
              <a:spcBef>
                <a:spcPct val="0"/>
              </a:spcBef>
              <a:buNone/>
            </a:pPr>
            <a:r>
              <a:rPr lang="en-US" altLang="zh-CN">
                <a:latin typeface="Consolas" panose="020B0609020204030204" pitchFamily="49" charset="0"/>
              </a:rPr>
              <a:t>	void f();</a:t>
            </a:r>
          </a:p>
          <a:p>
            <a:pPr marL="358775" indent="-250825" eaLnBrk="1" hangingPunct="1">
              <a:spcBef>
                <a:spcPct val="0"/>
              </a:spcBef>
              <a:buNone/>
            </a:pPr>
            <a:r>
              <a:rPr lang="en-US" altLang="zh-CN">
                <a:latin typeface="Consolas" panose="020B0609020204030204" pitchFamily="49" charset="0"/>
              </a:rPr>
              <a:t>	void g()</a:t>
            </a:r>
          </a:p>
          <a:p>
            <a:pPr marL="358775" indent="-250825" eaLnBrk="1" hangingPunct="1">
              <a:spcBef>
                <a:spcPct val="0"/>
              </a:spcBef>
              <a:buNone/>
            </a:pPr>
            <a:r>
              <a:rPr lang="en-US" altLang="zh-CN">
                <a:latin typeface="Consolas" panose="020B0609020204030204" pitchFamily="49" charset="0"/>
              </a:rPr>
              <a:t>};</a:t>
            </a:r>
          </a:p>
        </p:txBody>
      </p:sp>
      <p:sp>
        <p:nvSpPr>
          <p:cNvPr id="91140" name="内容占位符 3">
            <a:extLst>
              <a:ext uri="{FF2B5EF4-FFF2-40B4-BE49-F238E27FC236}">
                <a16:creationId xmlns:a16="http://schemas.microsoft.com/office/drawing/2014/main" id="{4172F8E5-3676-D631-03DD-0F96AD7D7C28}"/>
              </a:ext>
            </a:extLst>
          </p:cNvPr>
          <p:cNvSpPr>
            <a:spLocks noGrp="1"/>
          </p:cNvSpPr>
          <p:nvPr>
            <p:ph sz="half" idx="2"/>
          </p:nvPr>
        </p:nvSpPr>
        <p:spPr>
          <a:xfrm>
            <a:off x="4648200" y="1484313"/>
            <a:ext cx="4114800" cy="3227387"/>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None/>
            </a:pPr>
            <a:r>
              <a:rPr lang="en-US" altLang="zh-CN" dirty="0">
                <a:latin typeface="Consolas" panose="020B0609020204030204" pitchFamily="49" charset="0"/>
              </a:rPr>
              <a:t>class C: public A, </a:t>
            </a:r>
            <a:r>
              <a:rPr lang="en-US" altLang="zh-CN" dirty="0" err="1">
                <a:latin typeface="Consolas" panose="020B0609020204030204" pitchFamily="49" charset="0"/>
              </a:rPr>
              <a:t>piblic</a:t>
            </a:r>
            <a:r>
              <a:rPr lang="en-US" altLang="zh-CN" dirty="0">
                <a:latin typeface="Consolas" panose="020B0609020204030204" pitchFamily="49" charset="0"/>
              </a:rPr>
              <a:t> B {</a:t>
            </a:r>
          </a:p>
          <a:p>
            <a:pPr marL="358775" indent="-250825" eaLnBrk="1" hangingPunct="1">
              <a:spcBef>
                <a:spcPct val="0"/>
              </a:spcBef>
              <a:buNone/>
            </a:pPr>
            <a:r>
              <a:rPr lang="en-US" altLang="zh-CN" dirty="0">
                <a:latin typeface="Consolas" panose="020B0609020204030204" pitchFamily="49" charset="0"/>
              </a:rPr>
              <a:t>public:</a:t>
            </a:r>
          </a:p>
          <a:p>
            <a:pPr marL="358775" indent="-250825" eaLnBrk="1" hangingPunct="1">
              <a:spcBef>
                <a:spcPct val="0"/>
              </a:spcBef>
              <a:buNone/>
            </a:pPr>
            <a:r>
              <a:rPr lang="en-US" altLang="zh-CN" dirty="0">
                <a:latin typeface="Consolas" panose="020B0609020204030204" pitchFamily="49" charset="0"/>
              </a:rPr>
              <a:t>	void g();</a:t>
            </a:r>
          </a:p>
          <a:p>
            <a:pPr marL="358775" indent="-250825" eaLnBrk="1" hangingPunct="1">
              <a:spcBef>
                <a:spcPct val="0"/>
              </a:spcBef>
              <a:buNone/>
            </a:pPr>
            <a:r>
              <a:rPr lang="en-US" altLang="zh-CN" dirty="0">
                <a:latin typeface="Consolas" panose="020B0609020204030204" pitchFamily="49" charset="0"/>
              </a:rPr>
              <a:t>	void h();</a:t>
            </a:r>
          </a:p>
          <a:p>
            <a:pPr marL="358775" indent="-250825" eaLnBrk="1" hangingPunct="1">
              <a:spcBef>
                <a:spcPct val="0"/>
              </a:spcBef>
              <a:buNone/>
            </a:pPr>
            <a:r>
              <a:rPr lang="en-US" altLang="zh-CN" dirty="0">
                <a:latin typeface="Consolas" panose="020B0609020204030204" pitchFamily="49" charset="0"/>
              </a:rPr>
              <a:t>};</a:t>
            </a:r>
          </a:p>
          <a:p>
            <a:pPr marL="358775" indent="-250825" eaLnBrk="1" hangingPunct="1">
              <a:spcBef>
                <a:spcPct val="0"/>
              </a:spcBef>
              <a:buNone/>
            </a:pPr>
            <a:endParaRPr lang="en-US" altLang="zh-CN" dirty="0">
              <a:latin typeface="Consolas" panose="020B0609020204030204" pitchFamily="49" charset="0"/>
            </a:endParaRPr>
          </a:p>
          <a:p>
            <a:pPr marL="358775" indent="-250825" eaLnBrk="1" hangingPunct="1">
              <a:spcBef>
                <a:spcPct val="0"/>
              </a:spcBef>
              <a:buNone/>
            </a:pPr>
            <a:r>
              <a:rPr lang="zh-CN" altLang="en-US" dirty="0">
                <a:latin typeface="Consolas" panose="020B0609020204030204" pitchFamily="49" charset="0"/>
              </a:rPr>
              <a:t>如果定义：</a:t>
            </a:r>
            <a:r>
              <a:rPr lang="en-US" altLang="zh-CN" dirty="0">
                <a:latin typeface="Consolas" panose="020B0609020204030204" pitchFamily="49" charset="0"/>
              </a:rPr>
              <a:t>C  c1;</a:t>
            </a:r>
          </a:p>
          <a:p>
            <a:pPr marL="358775" indent="-250825" eaLnBrk="1" hangingPunct="1">
              <a:spcBef>
                <a:spcPct val="0"/>
              </a:spcBef>
              <a:buNone/>
            </a:pPr>
            <a:r>
              <a:rPr lang="zh-CN" altLang="en-US" dirty="0">
                <a:latin typeface="Consolas" panose="020B0609020204030204" pitchFamily="49" charset="0"/>
              </a:rPr>
              <a:t>则 </a:t>
            </a:r>
            <a:r>
              <a:rPr lang="en-US" altLang="zh-CN" dirty="0">
                <a:latin typeface="Consolas" panose="020B0609020204030204" pitchFamily="49" charset="0"/>
              </a:rPr>
              <a:t>c1.f() </a:t>
            </a:r>
            <a:r>
              <a:rPr lang="zh-CN" altLang="en-US" dirty="0">
                <a:latin typeface="Consolas" panose="020B0609020204030204" pitchFamily="49" charset="0"/>
              </a:rPr>
              <a:t>具有二义性</a:t>
            </a:r>
          </a:p>
          <a:p>
            <a:pPr marL="358775" indent="-250825" eaLnBrk="1" hangingPunct="1">
              <a:spcBef>
                <a:spcPct val="0"/>
              </a:spcBef>
              <a:buNone/>
            </a:pPr>
            <a:r>
              <a:rPr lang="zh-CN" altLang="en-US" dirty="0">
                <a:latin typeface="Consolas" panose="020B0609020204030204" pitchFamily="49" charset="0"/>
              </a:rPr>
              <a:t>而 </a:t>
            </a:r>
            <a:r>
              <a:rPr lang="en-US" altLang="zh-CN" dirty="0">
                <a:latin typeface="Consolas" panose="020B0609020204030204" pitchFamily="49" charset="0"/>
              </a:rPr>
              <a:t>c1.g() </a:t>
            </a:r>
            <a:r>
              <a:rPr lang="zh-CN" altLang="en-US" dirty="0">
                <a:latin typeface="Consolas" panose="020B0609020204030204" pitchFamily="49" charset="0"/>
              </a:rPr>
              <a:t>无二义性（同名隐藏）</a:t>
            </a:r>
          </a:p>
        </p:txBody>
      </p:sp>
      <p:sp>
        <p:nvSpPr>
          <p:cNvPr id="91141" name="灯片编号占位符 3">
            <a:extLst>
              <a:ext uri="{FF2B5EF4-FFF2-40B4-BE49-F238E27FC236}">
                <a16:creationId xmlns:a16="http://schemas.microsoft.com/office/drawing/2014/main" id="{230B457F-2580-CE55-36F1-08FA044B17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BB4780C-ED5E-4B8F-B3DE-9E1B398C8A4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91142" name="Line 5">
            <a:extLst>
              <a:ext uri="{FF2B5EF4-FFF2-40B4-BE49-F238E27FC236}">
                <a16:creationId xmlns:a16="http://schemas.microsoft.com/office/drawing/2014/main" id="{F7D75409-5A0F-F3EC-951E-746C9290CD03}"/>
              </a:ext>
            </a:extLst>
          </p:cNvPr>
          <p:cNvSpPr>
            <a:spLocks noChangeShapeType="1"/>
          </p:cNvSpPr>
          <p:nvPr/>
        </p:nvSpPr>
        <p:spPr bwMode="auto">
          <a:xfrm>
            <a:off x="4572000" y="1700213"/>
            <a:ext cx="0" cy="3024187"/>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标题 4">
            <a:extLst>
              <a:ext uri="{FF2B5EF4-FFF2-40B4-BE49-F238E27FC236}">
                <a16:creationId xmlns:a16="http://schemas.microsoft.com/office/drawing/2014/main" id="{449CAF3A-F210-6869-E95A-D712AFC31EB1}"/>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 </a:t>
            </a:r>
            <a:r>
              <a:rPr kumimoji="0" lang="en-US" altLang="zh-CN" sz="2800" dirty="0">
                <a:solidFill>
                  <a:schemeClr val="bg1"/>
                </a:solidFill>
                <a:latin typeface="+mj-lt"/>
                <a:ea typeface="+mj-ea"/>
                <a:cs typeface="+mj-cs"/>
              </a:rPr>
              <a:t>—— </a:t>
            </a:r>
            <a:r>
              <a:rPr kumimoji="0" lang="en-US" altLang="zh-CN" sz="2800">
                <a:solidFill>
                  <a:schemeClr val="bg1"/>
                </a:solidFill>
                <a:latin typeface="+mj-lt"/>
                <a:ea typeface="+mj-ea"/>
                <a:cs typeface="+mj-cs"/>
              </a:rPr>
              <a:t>7.5.1 </a:t>
            </a:r>
            <a:r>
              <a:rPr kumimoji="0" lang="zh-CN" altLang="en-US" sz="2800">
                <a:solidFill>
                  <a:schemeClr val="bg1"/>
                </a:solidFill>
                <a:latin typeface="+mj-lt"/>
                <a:ea typeface="+mj-ea"/>
                <a:cs typeface="+mj-cs"/>
              </a:rPr>
              <a:t>作用域限定</a:t>
            </a:r>
            <a:endParaRPr kumimoji="0" lang="zh-CN" altLang="en-US" sz="2800" dirty="0">
              <a:solidFill>
                <a:schemeClr val="bg1"/>
              </a:solidFill>
              <a:latin typeface="+mj-lt"/>
              <a:ea typeface="+mj-ea"/>
              <a:cs typeface="+mj-cs"/>
            </a:endParaRPr>
          </a:p>
        </p:txBody>
      </p:sp>
      <p:sp>
        <p:nvSpPr>
          <p:cNvPr id="8" name="内容占位符 2">
            <a:extLst>
              <a:ext uri="{FF2B5EF4-FFF2-40B4-BE49-F238E27FC236}">
                <a16:creationId xmlns:a16="http://schemas.microsoft.com/office/drawing/2014/main" id="{BF6E2536-9DC8-6421-7DE2-D079644164BB}"/>
              </a:ext>
            </a:extLst>
          </p:cNvPr>
          <p:cNvSpPr txBox="1">
            <a:spLocks/>
          </p:cNvSpPr>
          <p:nvPr/>
        </p:nvSpPr>
        <p:spPr bwMode="auto">
          <a:xfrm>
            <a:off x="457200" y="4724400"/>
            <a:ext cx="8218488" cy="1944688"/>
          </a:xfrm>
          <a:prstGeom prst="rect">
            <a:avLst/>
          </a:prstGeom>
          <a:noFill/>
          <a:ln w="9525">
            <a:noFill/>
            <a:miter lim="800000"/>
            <a:headEnd/>
            <a:tailEnd/>
          </a:ln>
        </p:spPr>
        <p:txBody>
          <a:bodyPr/>
          <a:lstStyle/>
          <a:p>
            <a:pPr marL="365125" indent="-255588" eaLnBrk="1" hangingPunct="1">
              <a:spcBef>
                <a:spcPts val="300"/>
              </a:spcBef>
              <a:buClr>
                <a:srgbClr val="A04DA3"/>
              </a:buClr>
              <a:buFont typeface="Georgia" pitchFamily="18" charset="0"/>
              <a:buChar char="•"/>
              <a:defRPr/>
            </a:pPr>
            <a:r>
              <a:rPr kumimoji="0" lang="zh-CN" altLang="en-US" dirty="0">
                <a:solidFill>
                  <a:srgbClr val="FF0000"/>
                </a:solidFill>
                <a:latin typeface="+mn-lt"/>
                <a:ea typeface="+mn-ea"/>
              </a:rPr>
              <a:t>解决方法一</a:t>
            </a:r>
            <a:r>
              <a:rPr kumimoji="0" lang="zh-CN" altLang="en-US" dirty="0">
                <a:latin typeface="+mn-lt"/>
                <a:ea typeface="+mn-ea"/>
              </a:rPr>
              <a:t>：</a:t>
            </a:r>
            <a:r>
              <a:rPr kumimoji="0" lang="zh-CN" altLang="en-US" dirty="0">
                <a:solidFill>
                  <a:srgbClr val="7030A0"/>
                </a:solidFill>
                <a:latin typeface="+mn-lt"/>
                <a:ea typeface="+mn-ea"/>
              </a:rPr>
              <a:t>用类名来限定</a:t>
            </a:r>
            <a:br>
              <a:rPr kumimoji="0" lang="zh-CN" altLang="en-US" dirty="0">
                <a:latin typeface="+mn-lt"/>
                <a:ea typeface="+mn-ea"/>
              </a:rPr>
            </a:br>
            <a:r>
              <a:rPr kumimoji="0" lang="en-US" altLang="zh-CN" dirty="0">
                <a:latin typeface="+mn-lt"/>
                <a:ea typeface="+mn-ea"/>
              </a:rPr>
              <a:t>c1.</a:t>
            </a:r>
            <a:r>
              <a:rPr kumimoji="0" lang="en-US" altLang="zh-CN" dirty="0">
                <a:solidFill>
                  <a:srgbClr val="7030A0"/>
                </a:solidFill>
                <a:latin typeface="+mn-lt"/>
                <a:ea typeface="+mn-ea"/>
              </a:rPr>
              <a:t>A::</a:t>
            </a:r>
            <a:r>
              <a:rPr kumimoji="0" lang="en-US" altLang="zh-CN" dirty="0">
                <a:latin typeface="+mn-lt"/>
                <a:ea typeface="+mn-ea"/>
              </a:rPr>
              <a:t>f()    </a:t>
            </a:r>
            <a:r>
              <a:rPr kumimoji="0" lang="zh-CN" altLang="en-US" dirty="0">
                <a:latin typeface="+mn-lt"/>
                <a:ea typeface="+mn-ea"/>
              </a:rPr>
              <a:t>或    </a:t>
            </a:r>
            <a:r>
              <a:rPr kumimoji="0" lang="en-US" altLang="zh-CN" dirty="0">
                <a:latin typeface="+mn-lt"/>
                <a:ea typeface="+mn-ea"/>
              </a:rPr>
              <a:t>c1.</a:t>
            </a:r>
            <a:r>
              <a:rPr kumimoji="0" lang="en-US" altLang="zh-CN" dirty="0">
                <a:solidFill>
                  <a:srgbClr val="7030A0"/>
                </a:solidFill>
                <a:latin typeface="+mn-lt"/>
                <a:ea typeface="+mn-ea"/>
              </a:rPr>
              <a:t>B::</a:t>
            </a:r>
            <a:r>
              <a:rPr kumimoji="0" lang="en-US" altLang="zh-CN" dirty="0">
                <a:latin typeface="+mn-lt"/>
                <a:ea typeface="+mn-ea"/>
              </a:rPr>
              <a:t>f()</a:t>
            </a:r>
          </a:p>
          <a:p>
            <a:pPr marL="365125" indent="-255588" eaLnBrk="1" hangingPunct="1">
              <a:spcBef>
                <a:spcPts val="300"/>
              </a:spcBef>
              <a:buClr>
                <a:srgbClr val="A04DA3"/>
              </a:buClr>
              <a:buFont typeface="Georgia" pitchFamily="18" charset="0"/>
              <a:buChar char="•"/>
              <a:defRPr/>
            </a:pPr>
            <a:r>
              <a:rPr kumimoji="0" lang="zh-CN" altLang="en-US" dirty="0">
                <a:solidFill>
                  <a:srgbClr val="FF0000"/>
                </a:solidFill>
                <a:latin typeface="+mn-lt"/>
                <a:ea typeface="+mn-ea"/>
              </a:rPr>
              <a:t>解决方法二</a:t>
            </a:r>
            <a:r>
              <a:rPr kumimoji="0" lang="zh-CN" altLang="en-US" dirty="0">
                <a:latin typeface="+mn-lt"/>
                <a:ea typeface="+mn-ea"/>
              </a:rPr>
              <a:t>：</a:t>
            </a:r>
            <a:r>
              <a:rPr kumimoji="0" lang="zh-CN" altLang="en-US" dirty="0">
                <a:solidFill>
                  <a:srgbClr val="7030A0"/>
                </a:solidFill>
                <a:latin typeface="+mn-lt"/>
                <a:ea typeface="+mn-ea"/>
              </a:rPr>
              <a:t>同名隐藏</a:t>
            </a:r>
            <a:br>
              <a:rPr kumimoji="0" lang="zh-CN" altLang="en-US" dirty="0">
                <a:latin typeface="+mn-lt"/>
                <a:ea typeface="+mn-ea"/>
              </a:rPr>
            </a:br>
            <a:r>
              <a:rPr kumimoji="0" lang="zh-CN" altLang="en-US" dirty="0">
                <a:latin typeface="+mn-lt"/>
                <a:ea typeface="+mn-ea"/>
              </a:rPr>
              <a:t>在</a:t>
            </a:r>
            <a:r>
              <a:rPr kumimoji="0" lang="en-US" altLang="zh-CN" dirty="0">
                <a:solidFill>
                  <a:srgbClr val="7030A0"/>
                </a:solidFill>
                <a:latin typeface="+mn-lt"/>
                <a:ea typeface="+mn-ea"/>
              </a:rPr>
              <a:t>C </a:t>
            </a:r>
            <a:r>
              <a:rPr kumimoji="0" lang="zh-CN" altLang="en-US" dirty="0">
                <a:solidFill>
                  <a:srgbClr val="7030A0"/>
                </a:solidFill>
                <a:latin typeface="+mn-lt"/>
                <a:ea typeface="+mn-ea"/>
              </a:rPr>
              <a:t>中声明一个同名成员函数</a:t>
            </a:r>
            <a:r>
              <a:rPr kumimoji="0" lang="en-US" altLang="zh-CN" dirty="0">
                <a:solidFill>
                  <a:srgbClr val="7030A0"/>
                </a:solidFill>
                <a:latin typeface="+mn-lt"/>
                <a:ea typeface="+mn-ea"/>
              </a:rPr>
              <a:t>f()</a:t>
            </a:r>
            <a:r>
              <a:rPr kumimoji="0" lang="zh-CN" altLang="en-US" dirty="0">
                <a:latin typeface="+mn-lt"/>
                <a:ea typeface="+mn-ea"/>
              </a:rPr>
              <a:t>，</a:t>
            </a:r>
            <a:r>
              <a:rPr kumimoji="0" lang="en-US" altLang="zh-CN" dirty="0">
                <a:solidFill>
                  <a:srgbClr val="7030A0"/>
                </a:solidFill>
                <a:latin typeface="+mn-lt"/>
                <a:ea typeface="+mn-ea"/>
              </a:rPr>
              <a:t>f()</a:t>
            </a:r>
            <a:r>
              <a:rPr kumimoji="0" lang="zh-CN" altLang="en-US" dirty="0">
                <a:latin typeface="+mn-lt"/>
                <a:ea typeface="+mn-ea"/>
              </a:rPr>
              <a:t>再根据需要调用  </a:t>
            </a:r>
            <a:r>
              <a:rPr kumimoji="0" lang="en-US" altLang="zh-CN" dirty="0">
                <a:solidFill>
                  <a:srgbClr val="7030A0"/>
                </a:solidFill>
                <a:latin typeface="+mn-lt"/>
                <a:ea typeface="+mn-ea"/>
              </a:rPr>
              <a:t>A::</a:t>
            </a:r>
            <a:r>
              <a:rPr kumimoji="0" lang="en-US" altLang="zh-CN" dirty="0">
                <a:latin typeface="+mn-lt"/>
                <a:ea typeface="+mn-ea"/>
              </a:rPr>
              <a:t>f() </a:t>
            </a:r>
            <a:r>
              <a:rPr kumimoji="0" lang="zh-CN" altLang="en-US" dirty="0">
                <a:latin typeface="+mn-lt"/>
                <a:ea typeface="+mn-ea"/>
              </a:rPr>
              <a:t>或 </a:t>
            </a:r>
            <a:r>
              <a:rPr kumimoji="0" lang="en-US" altLang="zh-CN" dirty="0">
                <a:solidFill>
                  <a:srgbClr val="7030A0"/>
                </a:solidFill>
                <a:latin typeface="+mn-lt"/>
                <a:ea typeface="+mn-ea"/>
              </a:rPr>
              <a:t>B::</a:t>
            </a:r>
            <a:r>
              <a:rPr kumimoji="0" lang="en-US" altLang="zh-CN" dirty="0">
                <a:latin typeface="+mn-lt"/>
                <a:ea typeface="+mn-ea"/>
              </a:rPr>
              <a:t>f(), </a:t>
            </a:r>
            <a:r>
              <a:rPr kumimoji="0" lang="zh-CN" altLang="en-US" dirty="0">
                <a:latin typeface="+mn-lt"/>
                <a:ea typeface="+mn-ea"/>
              </a:rPr>
              <a:t>扮演</a:t>
            </a:r>
            <a:r>
              <a:rPr kumimoji="0" lang="zh-CN" altLang="en-US" dirty="0">
                <a:solidFill>
                  <a:srgbClr val="7030A0"/>
                </a:solidFill>
                <a:latin typeface="+mn-lt"/>
                <a:ea typeface="+mn-ea"/>
              </a:rPr>
              <a:t>代理</a:t>
            </a:r>
            <a:r>
              <a:rPr kumimoji="0" lang="zh-CN" altLang="en-US" dirty="0">
                <a:latin typeface="+mn-lt"/>
                <a:ea typeface="+mn-ea"/>
              </a:rPr>
              <a:t>的角色。</a:t>
            </a:r>
            <a:endParaRPr kumimoji="0" lang="en-US" altLang="zh-CN" dirty="0">
              <a:latin typeface="+mn-lt"/>
              <a:ea typeface="+mn-ea"/>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019D79FB-8CCE-8857-7286-AAFCEEE6AD68}"/>
              </a:ext>
            </a:extLst>
          </p:cNvPr>
          <p:cNvSpPr>
            <a:spLocks noGrp="1"/>
          </p:cNvSpPr>
          <p:nvPr>
            <p:ph type="title"/>
          </p:nvPr>
        </p:nvSpPr>
        <p:spPr/>
        <p:txBody>
          <a:bodyPr/>
          <a:lstStyle/>
          <a:p>
            <a:pPr eaLnBrk="1" hangingPunct="1"/>
            <a:r>
              <a:rPr lang="en-US" altLang="zh-CN"/>
              <a:t>7.1.2</a:t>
            </a:r>
            <a:r>
              <a:rPr lang="zh-CN" altLang="en-US"/>
              <a:t>派生类的声明</a:t>
            </a:r>
          </a:p>
        </p:txBody>
      </p:sp>
      <p:sp>
        <p:nvSpPr>
          <p:cNvPr id="18435" name="内容占位符 2">
            <a:extLst>
              <a:ext uri="{FF2B5EF4-FFF2-40B4-BE49-F238E27FC236}">
                <a16:creationId xmlns:a16="http://schemas.microsoft.com/office/drawing/2014/main" id="{CA9F9C32-D219-D3DE-E434-F0BCE99A4F13}"/>
              </a:ext>
            </a:extLst>
          </p:cNvPr>
          <p:cNvSpPr>
            <a:spLocks noGrp="1"/>
          </p:cNvSpPr>
          <p:nvPr>
            <p:ph idx="1"/>
          </p:nvPr>
        </p:nvSpPr>
        <p:spPr/>
        <p:txBody>
          <a:bodyPr>
            <a:normAutofit fontScale="77500" lnSpcReduction="20000"/>
          </a:bodyPr>
          <a:lstStyle/>
          <a:p>
            <a:pPr marL="365760" indent="-256032" eaLnBrk="1" fontAlgn="auto" hangingPunct="1">
              <a:lnSpc>
                <a:spcPct val="120000"/>
              </a:lnSpc>
              <a:spcAft>
                <a:spcPts val="0"/>
              </a:spcAft>
              <a:buClr>
                <a:schemeClr val="accent3"/>
              </a:buClr>
              <a:defRPr/>
            </a:pPr>
            <a:r>
              <a:rPr lang="zh-CN" altLang="en-US" sz="3600" dirty="0">
                <a:solidFill>
                  <a:srgbClr val="0070C0"/>
                </a:solidFill>
                <a:latin typeface="Consolas" pitchFamily="49" charset="0"/>
                <a:cs typeface="Times New Roman" pitchFamily="18" charset="0"/>
              </a:rPr>
              <a:t>单继承时</a:t>
            </a:r>
            <a:endParaRPr lang="en-US" altLang="zh-CN" sz="3600" dirty="0">
              <a:solidFill>
                <a:srgbClr val="0070C0"/>
              </a:solidFill>
              <a:latin typeface="Consolas" pitchFamily="49" charset="0"/>
              <a:cs typeface="Times New Roman" pitchFamily="18" charset="0"/>
            </a:endParaRPr>
          </a:p>
          <a:p>
            <a:pPr marL="365760" indent="-256032" eaLnBrk="1" fontAlgn="auto" hangingPunct="1">
              <a:lnSpc>
                <a:spcPct val="120000"/>
              </a:lnSpc>
              <a:spcAft>
                <a:spcPts val="0"/>
              </a:spcAft>
              <a:buClr>
                <a:schemeClr val="accent3"/>
              </a:buClr>
              <a:buFont typeface="Wingdings" pitchFamily="2" charset="2"/>
              <a:buNone/>
              <a:defRPr/>
            </a:pPr>
            <a:r>
              <a:rPr lang="en-US" altLang="zh-CN" dirty="0">
                <a:latin typeface="Consolas" pitchFamily="49" charset="0"/>
                <a:cs typeface="Times New Roman" pitchFamily="18" charset="0"/>
              </a:rPr>
              <a:t>class </a:t>
            </a:r>
            <a:r>
              <a:rPr lang="zh-CN" altLang="en-US" dirty="0">
                <a:solidFill>
                  <a:srgbClr val="0000FF"/>
                </a:solidFill>
                <a:latin typeface="Consolas" pitchFamily="49" charset="0"/>
              </a:rPr>
              <a:t>派生类名</a:t>
            </a:r>
            <a:r>
              <a:rPr lang="zh-CN" altLang="en-US" dirty="0">
                <a:latin typeface="Consolas" pitchFamily="49" charset="0"/>
              </a:rPr>
              <a:t>：</a:t>
            </a:r>
            <a:r>
              <a:rPr lang="zh-CN" altLang="en-US" b="1" dirty="0">
                <a:solidFill>
                  <a:srgbClr val="C00000"/>
                </a:solidFill>
                <a:latin typeface="Consolas" pitchFamily="49" charset="0"/>
              </a:rPr>
              <a:t>继承方式</a:t>
            </a:r>
            <a:r>
              <a:rPr lang="zh-CN" altLang="en-US" dirty="0">
                <a:solidFill>
                  <a:schemeClr val="accent4">
                    <a:lumMod val="75000"/>
                  </a:schemeClr>
                </a:solidFill>
                <a:latin typeface="Consolas" pitchFamily="49" charset="0"/>
              </a:rPr>
              <a:t>  </a:t>
            </a:r>
            <a:r>
              <a:rPr lang="zh-CN" altLang="en-US" dirty="0">
                <a:latin typeface="Consolas" pitchFamily="49" charset="0"/>
              </a:rPr>
              <a:t>基类名</a:t>
            </a:r>
          </a:p>
          <a:p>
            <a:pPr marL="365760" indent="-256032" eaLnBrk="1" fontAlgn="auto" hangingPunct="1">
              <a:lnSpc>
                <a:spcPct val="120000"/>
              </a:lnSpc>
              <a:spcAft>
                <a:spcPts val="0"/>
              </a:spcAft>
              <a:buClr>
                <a:schemeClr val="accent3"/>
              </a:buClr>
              <a:buFont typeface="Wingdings" pitchFamily="2" charset="2"/>
              <a:buNone/>
              <a:defRPr/>
            </a:pPr>
            <a:r>
              <a:rPr lang="en-US" altLang="zh-CN" dirty="0">
                <a:latin typeface="Consolas" pitchFamily="49" charset="0"/>
                <a:cs typeface="Times New Roman" pitchFamily="18" charset="0"/>
              </a:rPr>
              <a:t>{</a:t>
            </a:r>
          </a:p>
          <a:p>
            <a:pPr marL="365760" indent="-256032" eaLnBrk="1" fontAlgn="auto" hangingPunct="1">
              <a:lnSpc>
                <a:spcPct val="120000"/>
              </a:lnSpc>
              <a:spcAft>
                <a:spcPts val="0"/>
              </a:spcAft>
              <a:buClr>
                <a:schemeClr val="accent3"/>
              </a:buClr>
              <a:buFont typeface="Wingdings" pitchFamily="2" charset="2"/>
              <a:buNone/>
              <a:defRPr/>
            </a:pPr>
            <a:r>
              <a:rPr lang="en-US" altLang="zh-CN" dirty="0">
                <a:latin typeface="Consolas" pitchFamily="49" charset="0"/>
              </a:rPr>
              <a:t>    </a:t>
            </a:r>
            <a:r>
              <a:rPr lang="zh-CN" altLang="en-US" dirty="0">
                <a:latin typeface="Consolas" pitchFamily="49" charset="0"/>
              </a:rPr>
              <a:t>成员声明；</a:t>
            </a:r>
          </a:p>
          <a:p>
            <a:pPr marL="365760" indent="-256032" eaLnBrk="1" fontAlgn="auto" hangingPunct="1">
              <a:lnSpc>
                <a:spcPct val="120000"/>
              </a:lnSpc>
              <a:spcAft>
                <a:spcPts val="0"/>
              </a:spcAft>
              <a:buClr>
                <a:schemeClr val="accent3"/>
              </a:buClr>
              <a:buFont typeface="Wingdings" pitchFamily="2" charset="2"/>
              <a:buNone/>
              <a:defRPr/>
            </a:pPr>
            <a:r>
              <a:rPr lang="en-US" altLang="zh-CN" dirty="0">
                <a:latin typeface="Consolas" pitchFamily="49" charset="0"/>
                <a:cs typeface="Times New Roman" pitchFamily="18" charset="0"/>
              </a:rPr>
              <a:t>}</a:t>
            </a:r>
          </a:p>
          <a:p>
            <a:pPr marL="365760" indent="-256032" eaLnBrk="1" fontAlgn="auto" hangingPunct="1">
              <a:lnSpc>
                <a:spcPct val="120000"/>
              </a:lnSpc>
              <a:spcAft>
                <a:spcPts val="0"/>
              </a:spcAft>
              <a:buClr>
                <a:schemeClr val="accent3"/>
              </a:buClr>
              <a:buFont typeface="Wingdings" pitchFamily="2" charset="2"/>
              <a:buNone/>
              <a:defRPr/>
            </a:pPr>
            <a:r>
              <a:rPr lang="zh-CN" altLang="en-US" dirty="0">
                <a:latin typeface="Consolas" pitchFamily="49" charset="0"/>
                <a:cs typeface="Times New Roman" pitchFamily="18" charset="0"/>
              </a:rPr>
              <a:t>例如：</a:t>
            </a:r>
            <a:endParaRPr lang="en-US" altLang="zh-CN" dirty="0">
              <a:latin typeface="Consolas" pitchFamily="49" charset="0"/>
              <a:cs typeface="Times New Roman" pitchFamily="18" charset="0"/>
            </a:endParaRPr>
          </a:p>
          <a:p>
            <a:pPr marL="365760" indent="-256032" eaLnBrk="1" fontAlgn="auto" hangingPunct="1">
              <a:lnSpc>
                <a:spcPct val="120000"/>
              </a:lnSpc>
              <a:spcAft>
                <a:spcPts val="0"/>
              </a:spcAft>
              <a:buClr>
                <a:schemeClr val="accent3"/>
              </a:buClr>
              <a:buFont typeface="Wingdings" pitchFamily="2" charset="2"/>
              <a:buNone/>
              <a:defRPr/>
            </a:pPr>
            <a:r>
              <a:rPr lang="en-US" altLang="zh-CN" dirty="0">
                <a:latin typeface="Consolas" pitchFamily="49" charset="0"/>
                <a:cs typeface="Times New Roman" pitchFamily="18" charset="0"/>
              </a:rPr>
              <a:t>class </a:t>
            </a:r>
            <a:r>
              <a:rPr lang="en-US" altLang="zh-CN" dirty="0">
                <a:solidFill>
                  <a:srgbClr val="0000FF"/>
                </a:solidFill>
                <a:latin typeface="Consolas" pitchFamily="49" charset="0"/>
                <a:cs typeface="Times New Roman" pitchFamily="18" charset="0"/>
              </a:rPr>
              <a:t>Derived</a:t>
            </a:r>
            <a:r>
              <a:rPr lang="en-US" altLang="zh-CN" dirty="0">
                <a:latin typeface="Consolas" pitchFamily="49" charset="0"/>
                <a:cs typeface="Times New Roman" pitchFamily="18" charset="0"/>
              </a:rPr>
              <a:t>: </a:t>
            </a:r>
            <a:r>
              <a:rPr lang="en-US" altLang="zh-CN" dirty="0">
                <a:solidFill>
                  <a:srgbClr val="C00000"/>
                </a:solidFill>
                <a:latin typeface="Consolas" pitchFamily="49" charset="0"/>
                <a:cs typeface="Times New Roman" pitchFamily="18" charset="0"/>
              </a:rPr>
              <a:t>public</a:t>
            </a:r>
            <a:r>
              <a:rPr lang="en-US" altLang="zh-CN" dirty="0">
                <a:latin typeface="Consolas" pitchFamily="49" charset="0"/>
                <a:cs typeface="Times New Roman" pitchFamily="18" charset="0"/>
              </a:rPr>
              <a:t> Base</a:t>
            </a:r>
          </a:p>
          <a:p>
            <a:pPr marL="365760" indent="-256032" eaLnBrk="1" fontAlgn="auto" hangingPunct="1">
              <a:lnSpc>
                <a:spcPct val="120000"/>
              </a:lnSpc>
              <a:spcAft>
                <a:spcPts val="0"/>
              </a:spcAft>
              <a:buClr>
                <a:schemeClr val="accent3"/>
              </a:buClr>
              <a:buFont typeface="Wingdings" pitchFamily="2" charset="2"/>
              <a:buNone/>
              <a:defRPr/>
            </a:pPr>
            <a:r>
              <a:rPr lang="en-US" altLang="zh-CN" dirty="0">
                <a:latin typeface="Consolas" pitchFamily="49" charset="0"/>
                <a:cs typeface="Times New Roman" pitchFamily="18" charset="0"/>
              </a:rPr>
              <a:t>{</a:t>
            </a:r>
          </a:p>
          <a:p>
            <a:pPr marL="365760" indent="-256032" eaLnBrk="1" fontAlgn="auto" hangingPunct="1">
              <a:lnSpc>
                <a:spcPct val="120000"/>
              </a:lnSpc>
              <a:spcAft>
                <a:spcPts val="0"/>
              </a:spcAft>
              <a:buClr>
                <a:schemeClr val="accent3"/>
              </a:buClr>
              <a:buFont typeface="Wingdings" pitchFamily="2" charset="2"/>
              <a:buNone/>
              <a:defRPr/>
            </a:pPr>
            <a:r>
              <a:rPr lang="en-US" altLang="zh-CN" dirty="0">
                <a:latin typeface="Consolas" pitchFamily="49" charset="0"/>
                <a:cs typeface="Times New Roman" pitchFamily="18" charset="0"/>
              </a:rPr>
              <a:t>public:</a:t>
            </a:r>
          </a:p>
          <a:p>
            <a:pPr marL="365760" indent="-256032" eaLnBrk="1" fontAlgn="auto" hangingPunct="1">
              <a:lnSpc>
                <a:spcPct val="120000"/>
              </a:lnSpc>
              <a:spcAft>
                <a:spcPts val="0"/>
              </a:spcAft>
              <a:buClr>
                <a:schemeClr val="accent3"/>
              </a:buClr>
              <a:buFont typeface="Wingdings" pitchFamily="2" charset="2"/>
              <a:buNone/>
              <a:defRPr/>
            </a:pPr>
            <a:r>
              <a:rPr lang="en-US" altLang="zh-CN" dirty="0">
                <a:latin typeface="Consolas" pitchFamily="49" charset="0"/>
                <a:cs typeface="Times New Roman" pitchFamily="18" charset="0"/>
              </a:rPr>
              <a:t>	Derived ();</a:t>
            </a:r>
          </a:p>
          <a:p>
            <a:pPr marL="365760" indent="-256032" eaLnBrk="1" fontAlgn="auto" hangingPunct="1">
              <a:lnSpc>
                <a:spcPct val="120000"/>
              </a:lnSpc>
              <a:spcAft>
                <a:spcPts val="0"/>
              </a:spcAft>
              <a:buClr>
                <a:schemeClr val="accent3"/>
              </a:buClr>
              <a:buFont typeface="Wingdings" pitchFamily="2" charset="2"/>
              <a:buNone/>
              <a:defRPr/>
            </a:pPr>
            <a:r>
              <a:rPr lang="en-US" altLang="zh-CN" dirty="0">
                <a:latin typeface="Consolas" pitchFamily="49" charset="0"/>
                <a:cs typeface="Times New Roman" pitchFamily="18" charset="0"/>
              </a:rPr>
              <a:t>	~Derived ();</a:t>
            </a:r>
          </a:p>
          <a:p>
            <a:pPr marL="365760" indent="-256032" eaLnBrk="1" fontAlgn="auto" hangingPunct="1">
              <a:lnSpc>
                <a:spcPct val="120000"/>
              </a:lnSpc>
              <a:spcAft>
                <a:spcPts val="0"/>
              </a:spcAft>
              <a:buClr>
                <a:schemeClr val="accent3"/>
              </a:buClr>
              <a:buFont typeface="Wingdings" pitchFamily="2" charset="2"/>
              <a:buNone/>
              <a:defRPr/>
            </a:pPr>
            <a:r>
              <a:rPr lang="en-US" altLang="zh-CN" dirty="0">
                <a:latin typeface="Consolas" pitchFamily="49" charset="0"/>
                <a:cs typeface="Times New Roman" pitchFamily="18" charset="0"/>
              </a:rPr>
              <a:t>};</a:t>
            </a:r>
          </a:p>
          <a:p>
            <a:pPr marL="365760" indent="-256032" eaLnBrk="1" fontAlgn="auto" hangingPunct="1">
              <a:lnSpc>
                <a:spcPct val="120000"/>
              </a:lnSpc>
              <a:spcAft>
                <a:spcPts val="0"/>
              </a:spcAft>
              <a:buClr>
                <a:schemeClr val="accent3"/>
              </a:buClr>
              <a:buFont typeface="Wingdings" pitchFamily="2" charset="2"/>
              <a:buNone/>
              <a:defRPr/>
            </a:pPr>
            <a:endParaRPr lang="en-US" altLang="zh-CN" dirty="0">
              <a:latin typeface="Consolas" pitchFamily="49" charset="0"/>
              <a:cs typeface="Times New Roman" pitchFamily="18" charset="0"/>
            </a:endParaRPr>
          </a:p>
        </p:txBody>
      </p:sp>
      <p:sp>
        <p:nvSpPr>
          <p:cNvPr id="20484" name="灯片编号占位符 3">
            <a:extLst>
              <a:ext uri="{FF2B5EF4-FFF2-40B4-BE49-F238E27FC236}">
                <a16:creationId xmlns:a16="http://schemas.microsoft.com/office/drawing/2014/main" id="{3666F703-26FA-F18D-1CE5-5A1A9036960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6A3D2E8-E815-4FC1-B2D7-7AFEA3F7751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63B81D72-D3F3-3D80-FFFC-D4D7250DE5C2}"/>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7.1 </a:t>
            </a:r>
            <a:r>
              <a:rPr kumimoji="0" lang="zh-CN" altLang="en-US" sz="2800" dirty="0">
                <a:solidFill>
                  <a:schemeClr val="bg1"/>
                </a:solidFill>
                <a:latin typeface="+mj-lt"/>
                <a:ea typeface="+mj-ea"/>
                <a:cs typeface="+mj-cs"/>
              </a:rPr>
              <a:t>类的继承与派生 </a:t>
            </a:r>
            <a:r>
              <a:rPr kumimoji="0" lang="en-US" altLang="zh-CN" sz="2800" dirty="0">
                <a:solidFill>
                  <a:schemeClr val="bg1"/>
                </a:solidFill>
                <a:latin typeface="+mj-lt"/>
                <a:ea typeface="+mj-ea"/>
                <a:cs typeface="+mj-cs"/>
              </a:rPr>
              <a:t>—— 7.1.2 </a:t>
            </a:r>
            <a:r>
              <a:rPr kumimoji="0" lang="zh-CN" altLang="en-US" sz="2800" dirty="0">
                <a:solidFill>
                  <a:schemeClr val="bg1"/>
                </a:solidFill>
                <a:latin typeface="+mj-lt"/>
                <a:ea typeface="+mj-ea"/>
                <a:cs typeface="+mj-cs"/>
              </a:rPr>
              <a:t>派生类的定义</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B17B2559-84DC-6619-CC02-7B3B42875298}"/>
              </a:ext>
            </a:extLst>
          </p:cNvPr>
          <p:cNvSpPr>
            <a:spLocks noGrp="1"/>
          </p:cNvSpPr>
          <p:nvPr>
            <p:ph type="title"/>
          </p:nvPr>
        </p:nvSpPr>
        <p:spPr/>
        <p:txBody>
          <a:bodyPr/>
          <a:lstStyle/>
          <a:p>
            <a:r>
              <a:rPr lang="zh-CN" altLang="en-US" dirty="0"/>
              <a:t>例</a:t>
            </a:r>
            <a:r>
              <a:rPr lang="en-US" altLang="zh-CN" dirty="0"/>
              <a:t>7-7  </a:t>
            </a:r>
            <a:r>
              <a:rPr lang="zh-CN" altLang="en-US" dirty="0"/>
              <a:t>多继承同名隐藏举例</a:t>
            </a:r>
          </a:p>
        </p:txBody>
      </p:sp>
      <p:sp>
        <p:nvSpPr>
          <p:cNvPr id="93187" name="内容占位符 2">
            <a:extLst>
              <a:ext uri="{FF2B5EF4-FFF2-40B4-BE49-F238E27FC236}">
                <a16:creationId xmlns:a16="http://schemas.microsoft.com/office/drawing/2014/main" id="{9DDCFE6F-7B3B-35EE-1DAF-D501DCCCE6D2}"/>
              </a:ext>
            </a:extLst>
          </p:cNvPr>
          <p:cNvSpPr>
            <a:spLocks noGrp="1"/>
          </p:cNvSpPr>
          <p:nvPr>
            <p:ph idx="1"/>
          </p:nvPr>
        </p:nvSpPr>
        <p:spPr>
          <a:xfrm>
            <a:off x="457200" y="1571625"/>
            <a:ext cx="8229600" cy="5002213"/>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None/>
            </a:pPr>
            <a:r>
              <a:rPr lang="en-US" altLang="zh-CN" sz="2000" dirty="0">
                <a:latin typeface="Consolas" panose="020B0609020204030204" pitchFamily="49" charset="0"/>
              </a:rPr>
              <a:t>//7_7.cpp</a:t>
            </a:r>
          </a:p>
          <a:p>
            <a:pPr marL="358775" indent="-250825" eaLnBrk="1" hangingPunct="1">
              <a:spcBef>
                <a:spcPct val="0"/>
              </a:spcBef>
              <a:buNone/>
            </a:pPr>
            <a:r>
              <a:rPr lang="en-US" altLang="zh-CN" sz="2000" dirty="0">
                <a:latin typeface="Consolas" panose="020B0609020204030204" pitchFamily="49" charset="0"/>
              </a:rPr>
              <a:t>#include &lt;iostream&gt;</a:t>
            </a:r>
          </a:p>
          <a:p>
            <a:pPr marL="358775" indent="-250825" eaLnBrk="1" hangingPunct="1">
              <a:spcBef>
                <a:spcPct val="0"/>
              </a:spcBef>
              <a:buNone/>
            </a:pPr>
            <a:r>
              <a:rPr lang="en-US" altLang="zh-CN" sz="2000" dirty="0">
                <a:latin typeface="Consolas" panose="020B0609020204030204" pitchFamily="49" charset="0"/>
              </a:rPr>
              <a:t>using namespace std;</a:t>
            </a:r>
          </a:p>
          <a:p>
            <a:pPr marL="358775" indent="-250825" eaLnBrk="1" hangingPunct="1">
              <a:spcBef>
                <a:spcPct val="0"/>
              </a:spcBef>
              <a:buNone/>
            </a:pPr>
            <a:r>
              <a:rPr lang="en-US" altLang="zh-CN" sz="2000" dirty="0">
                <a:latin typeface="Consolas" panose="020B0609020204030204" pitchFamily="49" charset="0"/>
              </a:rPr>
              <a:t>class Base0 {	//</a:t>
            </a:r>
            <a:r>
              <a:rPr lang="zh-CN" altLang="en-US" sz="2000" dirty="0">
                <a:latin typeface="Consolas" panose="020B0609020204030204" pitchFamily="49" charset="0"/>
              </a:rPr>
              <a:t>定义基类</a:t>
            </a:r>
            <a:r>
              <a:rPr lang="en-US" altLang="zh-CN" sz="2000" dirty="0">
                <a:latin typeface="Consolas" panose="020B0609020204030204" pitchFamily="49" charset="0"/>
              </a:rPr>
              <a:t>Base0</a:t>
            </a:r>
          </a:p>
          <a:p>
            <a:pPr marL="358775" indent="-250825" eaLnBrk="1" hangingPunct="1">
              <a:spcBef>
                <a:spcPct val="0"/>
              </a:spcBef>
              <a:buNone/>
            </a:pPr>
            <a:r>
              <a:rPr lang="en-US" altLang="zh-CN" sz="2000" dirty="0">
                <a:latin typeface="Consolas" panose="020B0609020204030204" pitchFamily="49" charset="0"/>
              </a:rPr>
              <a:t>public:</a:t>
            </a:r>
          </a:p>
          <a:p>
            <a:pPr marL="358775" indent="-250825" eaLnBrk="1" hangingPunct="1">
              <a:spcBef>
                <a:spcPct val="0"/>
              </a:spcBef>
              <a:buNone/>
            </a:pPr>
            <a:r>
              <a:rPr lang="en-US" altLang="zh-CN" sz="2000" dirty="0">
                <a:latin typeface="Consolas" panose="020B0609020204030204" pitchFamily="49" charset="0"/>
              </a:rPr>
              <a:t>	int var0;</a:t>
            </a:r>
          </a:p>
          <a:p>
            <a:pPr marL="358775" indent="-250825" eaLnBrk="1" hangingPunct="1">
              <a:spcBef>
                <a:spcPct val="0"/>
              </a:spcBef>
              <a:buNone/>
            </a:pPr>
            <a:r>
              <a:rPr lang="en-US" altLang="zh-CN" sz="2000" dirty="0">
                <a:latin typeface="Consolas" panose="020B0609020204030204" pitchFamily="49" charset="0"/>
              </a:rPr>
              <a:t>	void fun0() { </a:t>
            </a:r>
            <a:r>
              <a:rPr lang="en-US" altLang="zh-CN" sz="2000" dirty="0" err="1">
                <a:latin typeface="Consolas" panose="020B0609020204030204" pitchFamily="49" charset="0"/>
              </a:rPr>
              <a:t>cout</a:t>
            </a:r>
            <a:r>
              <a:rPr lang="en-US" altLang="zh-CN" sz="2000" dirty="0">
                <a:latin typeface="Consolas" panose="020B0609020204030204" pitchFamily="49" charset="0"/>
              </a:rPr>
              <a:t> &lt;&lt; "Member of Base0"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358775" indent="-250825" eaLnBrk="1" hangingPunct="1">
              <a:spcBef>
                <a:spcPct val="0"/>
              </a:spcBef>
              <a:buNone/>
            </a:pPr>
            <a:r>
              <a:rPr lang="en-US" altLang="zh-CN" sz="2000" dirty="0">
                <a:latin typeface="Consolas" panose="020B0609020204030204" pitchFamily="49" charset="0"/>
              </a:rPr>
              <a:t>};</a:t>
            </a:r>
          </a:p>
          <a:p>
            <a:pPr marL="358775" indent="-250825" eaLnBrk="1" hangingPunct="1">
              <a:spcBef>
                <a:spcPct val="0"/>
              </a:spcBef>
              <a:buNone/>
            </a:pPr>
            <a:r>
              <a:rPr lang="en-US" altLang="zh-CN" sz="2000" dirty="0">
                <a:latin typeface="Consolas" panose="020B0609020204030204" pitchFamily="49" charset="0"/>
              </a:rPr>
              <a:t>class Base1: public Base0 {	//</a:t>
            </a:r>
            <a:r>
              <a:rPr lang="zh-CN" altLang="en-US" sz="2000" dirty="0">
                <a:latin typeface="Consolas" panose="020B0609020204030204" pitchFamily="49" charset="0"/>
              </a:rPr>
              <a:t>定义派生类</a:t>
            </a:r>
            <a:r>
              <a:rPr lang="en-US" altLang="zh-CN" sz="2000" dirty="0">
                <a:latin typeface="Consolas" panose="020B0609020204030204" pitchFamily="49" charset="0"/>
              </a:rPr>
              <a:t>Base1 </a:t>
            </a:r>
          </a:p>
          <a:p>
            <a:pPr marL="358775" indent="-250825" eaLnBrk="1" hangingPunct="1">
              <a:spcBef>
                <a:spcPct val="0"/>
              </a:spcBef>
              <a:buNone/>
            </a:pPr>
            <a:r>
              <a:rPr lang="en-US" altLang="zh-CN" sz="2000" dirty="0">
                <a:latin typeface="Consolas" panose="020B0609020204030204" pitchFamily="49" charset="0"/>
              </a:rPr>
              <a:t>public:	//</a:t>
            </a:r>
            <a:r>
              <a:rPr lang="zh-CN" altLang="en-US" sz="2000" dirty="0">
                <a:latin typeface="Consolas" panose="020B0609020204030204" pitchFamily="49" charset="0"/>
              </a:rPr>
              <a:t>新增外部接口</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int var1;</a:t>
            </a:r>
          </a:p>
          <a:p>
            <a:pPr marL="358775" indent="-250825" eaLnBrk="1" hangingPunct="1">
              <a:spcBef>
                <a:spcPct val="0"/>
              </a:spcBef>
              <a:buNone/>
            </a:pPr>
            <a:r>
              <a:rPr lang="en-US" altLang="zh-CN" sz="2000" dirty="0">
                <a:latin typeface="Consolas" panose="020B0609020204030204" pitchFamily="49" charset="0"/>
              </a:rPr>
              <a:t>};</a:t>
            </a:r>
          </a:p>
          <a:p>
            <a:pPr marL="358775" indent="-250825" eaLnBrk="1" hangingPunct="1">
              <a:spcBef>
                <a:spcPct val="0"/>
              </a:spcBef>
              <a:buNone/>
            </a:pPr>
            <a:r>
              <a:rPr lang="en-US" altLang="zh-CN" sz="2000" dirty="0">
                <a:latin typeface="Consolas" panose="020B0609020204030204" pitchFamily="49" charset="0"/>
              </a:rPr>
              <a:t>class Base2: public Base0 {	//</a:t>
            </a:r>
            <a:r>
              <a:rPr lang="zh-CN" altLang="en-US" sz="2000" dirty="0">
                <a:latin typeface="Consolas" panose="020B0609020204030204" pitchFamily="49" charset="0"/>
              </a:rPr>
              <a:t>定义派生类</a:t>
            </a:r>
            <a:r>
              <a:rPr lang="en-US" altLang="zh-CN" sz="2000" dirty="0">
                <a:latin typeface="Consolas" panose="020B0609020204030204" pitchFamily="49" charset="0"/>
              </a:rPr>
              <a:t>Base2 </a:t>
            </a:r>
          </a:p>
          <a:p>
            <a:pPr marL="358775" indent="-250825" eaLnBrk="1" hangingPunct="1">
              <a:spcBef>
                <a:spcPct val="0"/>
              </a:spcBef>
              <a:buNone/>
            </a:pPr>
            <a:r>
              <a:rPr lang="en-US" altLang="zh-CN" sz="2000" dirty="0">
                <a:latin typeface="Consolas" panose="020B0609020204030204" pitchFamily="49" charset="0"/>
              </a:rPr>
              <a:t>public:	//</a:t>
            </a:r>
            <a:r>
              <a:rPr lang="zh-CN" altLang="en-US" sz="2000" dirty="0">
                <a:latin typeface="Consolas" panose="020B0609020204030204" pitchFamily="49" charset="0"/>
              </a:rPr>
              <a:t>新增外部接口</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int var2;</a:t>
            </a:r>
          </a:p>
          <a:p>
            <a:pPr marL="358775" indent="-250825" eaLnBrk="1" hangingPunct="1">
              <a:spcBef>
                <a:spcPct val="0"/>
              </a:spcBef>
              <a:buNone/>
            </a:pPr>
            <a:r>
              <a:rPr lang="en-US" altLang="zh-CN" sz="2000" dirty="0">
                <a:latin typeface="Consolas" panose="020B0609020204030204" pitchFamily="49" charset="0"/>
              </a:rPr>
              <a:t>};</a:t>
            </a:r>
          </a:p>
          <a:p>
            <a:pPr marL="358775" indent="-250825" eaLnBrk="1" hangingPunct="1">
              <a:spcBef>
                <a:spcPct val="0"/>
              </a:spcBef>
              <a:buNone/>
            </a:pPr>
            <a:endParaRPr lang="zh-CN" altLang="en-US" sz="2000" dirty="0">
              <a:latin typeface="Consolas" panose="020B0609020204030204" pitchFamily="49" charset="0"/>
            </a:endParaRPr>
          </a:p>
        </p:txBody>
      </p:sp>
      <p:sp>
        <p:nvSpPr>
          <p:cNvPr id="93188" name="灯片编号占位符 3">
            <a:extLst>
              <a:ext uri="{FF2B5EF4-FFF2-40B4-BE49-F238E27FC236}">
                <a16:creationId xmlns:a16="http://schemas.microsoft.com/office/drawing/2014/main" id="{9B5653B9-611C-8DAE-E82F-70978C102F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C09BD9D-314F-4CF3-B84D-BC7A16FFF19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4E4729D-610F-66F6-45C4-7139CA92590B}"/>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 </a:t>
            </a:r>
            <a:r>
              <a:rPr kumimoji="0" lang="en-US" altLang="zh-CN" sz="2800" dirty="0">
                <a:solidFill>
                  <a:schemeClr val="bg1"/>
                </a:solidFill>
                <a:latin typeface="+mj-lt"/>
                <a:ea typeface="+mj-ea"/>
                <a:cs typeface="+mj-cs"/>
              </a:rPr>
              <a:t>—— </a:t>
            </a:r>
            <a:r>
              <a:rPr kumimoji="0" lang="en-US" altLang="zh-CN" sz="2800">
                <a:solidFill>
                  <a:schemeClr val="bg1"/>
                </a:solidFill>
                <a:latin typeface="+mj-lt"/>
                <a:ea typeface="+mj-ea"/>
                <a:cs typeface="+mj-cs"/>
              </a:rPr>
              <a:t>7.5.1 </a:t>
            </a:r>
            <a:r>
              <a:rPr kumimoji="0" lang="zh-CN" altLang="en-US" sz="2800">
                <a:solidFill>
                  <a:schemeClr val="bg1"/>
                </a:solidFill>
                <a:latin typeface="+mj-lt"/>
                <a:ea typeface="+mj-ea"/>
                <a:cs typeface="+mj-cs"/>
              </a:rPr>
              <a:t>作用域限定</a:t>
            </a:r>
            <a:endParaRPr kumimoji="0" lang="zh-CN" altLang="en-US" sz="2800" dirty="0">
              <a:solidFill>
                <a:schemeClr val="bg1"/>
              </a:solidFill>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DA0B5F31-E3C7-8345-B581-F4AD71882FF0}"/>
              </a:ext>
            </a:extLst>
          </p:cNvPr>
          <p:cNvSpPr>
            <a:spLocks noGrp="1"/>
          </p:cNvSpPr>
          <p:nvPr>
            <p:ph type="title"/>
          </p:nvPr>
        </p:nvSpPr>
        <p:spPr/>
        <p:txBody>
          <a:bodyPr/>
          <a:lstStyle/>
          <a:p>
            <a:r>
              <a:rPr lang="zh-CN" altLang="en-US"/>
              <a:t>例</a:t>
            </a:r>
            <a:r>
              <a:rPr lang="en-US" altLang="zh-CN"/>
              <a:t>7-7</a:t>
            </a:r>
            <a:r>
              <a:rPr lang="zh-CN" altLang="en-US"/>
              <a:t>（续）</a:t>
            </a:r>
          </a:p>
        </p:txBody>
      </p:sp>
      <p:sp>
        <p:nvSpPr>
          <p:cNvPr id="94211" name="内容占位符 2">
            <a:extLst>
              <a:ext uri="{FF2B5EF4-FFF2-40B4-BE49-F238E27FC236}">
                <a16:creationId xmlns:a16="http://schemas.microsoft.com/office/drawing/2014/main" id="{14077FCB-F66F-5135-7E03-CF102090256B}"/>
              </a:ext>
            </a:extLst>
          </p:cNvPr>
          <p:cNvSpPr>
            <a:spLocks noGrp="1"/>
          </p:cNvSpPr>
          <p:nvPr>
            <p:ph idx="1"/>
          </p:nvPr>
        </p:nvSpPr>
        <p:spPr>
          <a:xfrm>
            <a:off x="142875" y="1643063"/>
            <a:ext cx="8786813" cy="4930775"/>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None/>
            </a:pPr>
            <a:r>
              <a:rPr lang="en-US" altLang="zh-CN" sz="2000" dirty="0">
                <a:latin typeface="Consolas" panose="020B0609020204030204" pitchFamily="49" charset="0"/>
              </a:rPr>
              <a:t>class Derived: public Base1, public Base2 {//</a:t>
            </a:r>
            <a:r>
              <a:rPr lang="zh-CN" altLang="en-US" sz="2000" dirty="0">
                <a:latin typeface="Consolas" panose="020B0609020204030204" pitchFamily="49" charset="0"/>
              </a:rPr>
              <a:t>定义派生类</a:t>
            </a:r>
            <a:r>
              <a:rPr lang="en-US" altLang="zh-CN" sz="2000" dirty="0">
                <a:latin typeface="Consolas" panose="020B0609020204030204" pitchFamily="49" charset="0"/>
              </a:rPr>
              <a:t>Derived </a:t>
            </a:r>
          </a:p>
          <a:p>
            <a:pPr marL="358775" indent="-250825" eaLnBrk="1" hangingPunct="1">
              <a:spcBef>
                <a:spcPct val="0"/>
              </a:spcBef>
              <a:buNone/>
            </a:pPr>
            <a:r>
              <a:rPr lang="en-US" altLang="zh-CN" sz="2000" dirty="0">
                <a:latin typeface="Consolas" panose="020B0609020204030204" pitchFamily="49" charset="0"/>
              </a:rPr>
              <a:t>public:	//</a:t>
            </a:r>
            <a:r>
              <a:rPr lang="zh-CN" altLang="en-US" sz="2000" dirty="0">
                <a:latin typeface="Consolas" panose="020B0609020204030204" pitchFamily="49" charset="0"/>
              </a:rPr>
              <a:t>新增外部接口</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int var;</a:t>
            </a:r>
          </a:p>
          <a:p>
            <a:pPr marL="358775" indent="-250825" eaLnBrk="1" hangingPunct="1">
              <a:spcBef>
                <a:spcPct val="0"/>
              </a:spcBef>
              <a:buNone/>
            </a:pPr>
            <a:r>
              <a:rPr lang="en-US" altLang="zh-CN" sz="2000" dirty="0">
                <a:latin typeface="Consolas" panose="020B0609020204030204" pitchFamily="49" charset="0"/>
              </a:rPr>
              <a:t>	void fun() { </a:t>
            </a:r>
            <a:r>
              <a:rPr lang="en-US" altLang="zh-CN" sz="2000" dirty="0" err="1">
                <a:latin typeface="Consolas" panose="020B0609020204030204" pitchFamily="49" charset="0"/>
              </a:rPr>
              <a:t>cout</a:t>
            </a:r>
            <a:r>
              <a:rPr lang="en-US" altLang="zh-CN" sz="2000" dirty="0">
                <a:latin typeface="Consolas" panose="020B0609020204030204" pitchFamily="49" charset="0"/>
              </a:rPr>
              <a:t> &lt;&lt; "Member of Derived"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358775" indent="-250825" eaLnBrk="1" hangingPunct="1">
              <a:spcBef>
                <a:spcPct val="0"/>
              </a:spcBef>
              <a:buNone/>
            </a:pPr>
            <a:r>
              <a:rPr lang="en-US" altLang="zh-CN" sz="2000" dirty="0">
                <a:latin typeface="Consolas" panose="020B0609020204030204" pitchFamily="49" charset="0"/>
              </a:rPr>
              <a:t>};</a:t>
            </a:r>
          </a:p>
          <a:p>
            <a:pPr marL="358775" indent="-250825" eaLnBrk="1" hangingPunct="1">
              <a:spcBef>
                <a:spcPct val="0"/>
              </a:spcBef>
              <a:buNone/>
            </a:pPr>
            <a:r>
              <a:rPr lang="en-US" altLang="zh-CN" sz="2000" dirty="0">
                <a:latin typeface="Consolas" panose="020B0609020204030204" pitchFamily="49" charset="0"/>
              </a:rPr>
              <a:t> </a:t>
            </a:r>
          </a:p>
          <a:p>
            <a:pPr marL="358775" indent="-250825" eaLnBrk="1" hangingPunct="1">
              <a:spcBef>
                <a:spcPct val="0"/>
              </a:spcBef>
              <a:buNone/>
            </a:pPr>
            <a:r>
              <a:rPr lang="en-US" altLang="zh-CN" sz="2000" dirty="0">
                <a:latin typeface="Consolas" panose="020B0609020204030204" pitchFamily="49" charset="0"/>
              </a:rPr>
              <a:t>int main() {	//</a:t>
            </a:r>
            <a:r>
              <a:rPr lang="zh-CN" altLang="en-US" sz="2000" dirty="0">
                <a:latin typeface="Consolas" panose="020B0609020204030204" pitchFamily="49" charset="0"/>
              </a:rPr>
              <a:t>程序主函数</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Derived d;			//</a:t>
            </a:r>
            <a:r>
              <a:rPr lang="zh-CN" altLang="en-US" sz="2000" dirty="0">
                <a:latin typeface="Consolas" panose="020B0609020204030204" pitchFamily="49" charset="0"/>
              </a:rPr>
              <a:t>定义</a:t>
            </a:r>
            <a:r>
              <a:rPr lang="en-US" altLang="zh-CN" sz="2000" dirty="0">
                <a:latin typeface="Consolas" panose="020B0609020204030204" pitchFamily="49" charset="0"/>
              </a:rPr>
              <a:t>Derived</a:t>
            </a:r>
            <a:r>
              <a:rPr lang="zh-CN" altLang="en-US" sz="2000" dirty="0">
                <a:latin typeface="Consolas" panose="020B0609020204030204" pitchFamily="49" charset="0"/>
              </a:rPr>
              <a:t>类对象</a:t>
            </a:r>
            <a:r>
              <a:rPr lang="en-US" altLang="zh-CN" sz="2000" dirty="0">
                <a:latin typeface="Consolas" panose="020B0609020204030204" pitchFamily="49" charset="0"/>
              </a:rPr>
              <a:t>d</a:t>
            </a:r>
          </a:p>
          <a:p>
            <a:pPr marL="358775" indent="-250825" eaLnBrk="1" hangingPunct="1">
              <a:spcBef>
                <a:spcPct val="0"/>
              </a:spcBef>
              <a:buNone/>
            </a:pPr>
            <a:r>
              <a:rPr lang="en-US" altLang="zh-CN" sz="2000" dirty="0">
                <a:latin typeface="Consolas" panose="020B0609020204030204" pitchFamily="49" charset="0"/>
              </a:rPr>
              <a:t>	d.Base1::var0 = 2;	//</a:t>
            </a:r>
            <a:r>
              <a:rPr lang="zh-CN" altLang="en-US" sz="2000" dirty="0">
                <a:latin typeface="Consolas" panose="020B0609020204030204" pitchFamily="49" charset="0"/>
              </a:rPr>
              <a:t>使用直接基类</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d.Base1::fun0();</a:t>
            </a:r>
          </a:p>
          <a:p>
            <a:pPr marL="358775" indent="-250825" eaLnBrk="1" hangingPunct="1">
              <a:spcBef>
                <a:spcPct val="0"/>
              </a:spcBef>
              <a:buNone/>
            </a:pPr>
            <a:r>
              <a:rPr lang="en-US" altLang="zh-CN" sz="2000" dirty="0">
                <a:latin typeface="Consolas" panose="020B0609020204030204" pitchFamily="49" charset="0"/>
              </a:rPr>
              <a:t>	d.Base2::var0 = 3;	//</a:t>
            </a:r>
            <a:r>
              <a:rPr lang="zh-CN" altLang="en-US" sz="2000" dirty="0">
                <a:latin typeface="Consolas" panose="020B0609020204030204" pitchFamily="49" charset="0"/>
              </a:rPr>
              <a:t>使用直接基类</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d.Base2::fun0();</a:t>
            </a:r>
          </a:p>
          <a:p>
            <a:pPr marL="358775" indent="-250825" eaLnBrk="1" hangingPunct="1">
              <a:spcBef>
                <a:spcPct val="0"/>
              </a:spcBef>
              <a:buNone/>
            </a:pPr>
            <a:r>
              <a:rPr lang="en-US" altLang="zh-CN" sz="2000" dirty="0">
                <a:latin typeface="Consolas" panose="020B0609020204030204" pitchFamily="49" charset="0"/>
              </a:rPr>
              <a:t>	return 0;</a:t>
            </a:r>
          </a:p>
          <a:p>
            <a:pPr marL="358775" indent="-250825" eaLnBrk="1" hangingPunct="1">
              <a:spcBef>
                <a:spcPct val="0"/>
              </a:spcBef>
              <a:buNone/>
            </a:pPr>
            <a:r>
              <a:rPr lang="en-US" altLang="zh-CN" sz="2000" dirty="0">
                <a:latin typeface="Consolas" panose="020B0609020204030204" pitchFamily="49" charset="0"/>
              </a:rPr>
              <a:t>}</a:t>
            </a:r>
          </a:p>
        </p:txBody>
      </p:sp>
      <p:sp>
        <p:nvSpPr>
          <p:cNvPr id="94212" name="灯片编号占位符 3">
            <a:extLst>
              <a:ext uri="{FF2B5EF4-FFF2-40B4-BE49-F238E27FC236}">
                <a16:creationId xmlns:a16="http://schemas.microsoft.com/office/drawing/2014/main" id="{F7AD10C1-50EC-8D7D-16E9-1C53C2F68B3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7D620E4-E84E-470C-9EA3-28B4B337AE2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603385E-2341-2B14-DB5D-BD3E0F5C2733}"/>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 </a:t>
            </a:r>
            <a:r>
              <a:rPr kumimoji="0" lang="en-US" altLang="zh-CN" sz="2800" dirty="0">
                <a:solidFill>
                  <a:schemeClr val="bg1"/>
                </a:solidFill>
                <a:latin typeface="+mj-lt"/>
                <a:ea typeface="+mj-ea"/>
                <a:cs typeface="+mj-cs"/>
              </a:rPr>
              <a:t>—— </a:t>
            </a:r>
            <a:r>
              <a:rPr kumimoji="0" lang="en-US" altLang="zh-CN" sz="2800">
                <a:solidFill>
                  <a:schemeClr val="bg1"/>
                </a:solidFill>
                <a:latin typeface="+mj-lt"/>
                <a:ea typeface="+mj-ea"/>
                <a:cs typeface="+mj-cs"/>
              </a:rPr>
              <a:t>7.5.1 </a:t>
            </a:r>
            <a:r>
              <a:rPr kumimoji="0" lang="zh-CN" altLang="en-US" sz="2800">
                <a:solidFill>
                  <a:schemeClr val="bg1"/>
                </a:solidFill>
                <a:latin typeface="+mj-lt"/>
                <a:ea typeface="+mj-ea"/>
                <a:cs typeface="+mj-cs"/>
              </a:rPr>
              <a:t>作用域限定</a:t>
            </a:r>
            <a:endParaRPr kumimoji="0" lang="zh-CN" altLang="en-US" sz="2800" dirty="0">
              <a:solidFill>
                <a:schemeClr val="bg1"/>
              </a:solidFill>
              <a:latin typeface="+mj-lt"/>
              <a:ea typeface="+mj-ea"/>
              <a:cs typeface="+mj-cs"/>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a:extLst>
              <a:ext uri="{FF2B5EF4-FFF2-40B4-BE49-F238E27FC236}">
                <a16:creationId xmlns:a16="http://schemas.microsoft.com/office/drawing/2014/main" id="{4A9F1C80-349E-A4D0-0831-1D4666907A52}"/>
              </a:ext>
            </a:extLst>
          </p:cNvPr>
          <p:cNvSpPr>
            <a:spLocks noGrp="1"/>
          </p:cNvSpPr>
          <p:nvPr>
            <p:ph type="body" idx="1"/>
          </p:nvPr>
        </p:nvSpPr>
        <p:spPr>
          <a:xfrm>
            <a:off x="685800" y="549275"/>
            <a:ext cx="7772400" cy="593725"/>
          </a:xfrm>
        </p:spPr>
        <p:txBody>
          <a:bodyPr/>
          <a:lstStyle/>
          <a:p>
            <a:pPr eaLnBrk="1" hangingPunct="1">
              <a:buFont typeface="Wingdings" panose="05000000000000000000" pitchFamily="2" charset="2"/>
              <a:buNone/>
            </a:pPr>
            <a:r>
              <a:rPr lang="zh-CN" altLang="en-US"/>
              <a:t>派生类</a:t>
            </a:r>
            <a:r>
              <a:rPr lang="en-US" altLang="zh-CN"/>
              <a:t>Derived</a:t>
            </a:r>
            <a:r>
              <a:rPr lang="zh-CN" altLang="en-US"/>
              <a:t>的对象存储结构示意图：</a:t>
            </a:r>
          </a:p>
        </p:txBody>
      </p:sp>
      <p:grpSp>
        <p:nvGrpSpPr>
          <p:cNvPr id="95235" name="Group 31">
            <a:extLst>
              <a:ext uri="{FF2B5EF4-FFF2-40B4-BE49-F238E27FC236}">
                <a16:creationId xmlns:a16="http://schemas.microsoft.com/office/drawing/2014/main" id="{B85BFACC-264B-7AFE-95C2-F59B9B675B6B}"/>
              </a:ext>
            </a:extLst>
          </p:cNvPr>
          <p:cNvGrpSpPr>
            <a:grpSpLocks/>
          </p:cNvGrpSpPr>
          <p:nvPr/>
        </p:nvGrpSpPr>
        <p:grpSpPr bwMode="auto">
          <a:xfrm>
            <a:off x="2406650" y="1143000"/>
            <a:ext cx="6629400" cy="3352800"/>
            <a:chOff x="1008" y="1440"/>
            <a:chExt cx="4176" cy="2112"/>
          </a:xfrm>
        </p:grpSpPr>
        <p:sp>
          <p:nvSpPr>
            <p:cNvPr id="95250" name="Freeform 5">
              <a:extLst>
                <a:ext uri="{FF2B5EF4-FFF2-40B4-BE49-F238E27FC236}">
                  <a16:creationId xmlns:a16="http://schemas.microsoft.com/office/drawing/2014/main" id="{3FF48A55-C2A9-1BBE-926C-5DA870004D8A}"/>
                </a:ext>
              </a:extLst>
            </p:cNvPr>
            <p:cNvSpPr>
              <a:spLocks/>
            </p:cNvSpPr>
            <p:nvPr/>
          </p:nvSpPr>
          <p:spPr bwMode="auto">
            <a:xfrm>
              <a:off x="1008" y="1440"/>
              <a:ext cx="3696" cy="2112"/>
            </a:xfrm>
            <a:custGeom>
              <a:avLst/>
              <a:gdLst>
                <a:gd name="T0" fmla="*/ 3648 w 3696"/>
                <a:gd name="T1" fmla="*/ 0 h 2112"/>
                <a:gd name="T2" fmla="*/ 0 w 3696"/>
                <a:gd name="T3" fmla="*/ 0 h 2112"/>
                <a:gd name="T4" fmla="*/ 0 w 3696"/>
                <a:gd name="T5" fmla="*/ 2112 h 2112"/>
                <a:gd name="T6" fmla="*/ 3696 w 3696"/>
                <a:gd name="T7" fmla="*/ 2112 h 2112"/>
                <a:gd name="T8" fmla="*/ 0 60000 65536"/>
                <a:gd name="T9" fmla="*/ 0 60000 65536"/>
                <a:gd name="T10" fmla="*/ 0 60000 65536"/>
                <a:gd name="T11" fmla="*/ 0 60000 65536"/>
                <a:gd name="T12" fmla="*/ 0 w 3696"/>
                <a:gd name="T13" fmla="*/ 0 h 2112"/>
                <a:gd name="T14" fmla="*/ 3696 w 3696"/>
                <a:gd name="T15" fmla="*/ 2112 h 2112"/>
              </a:gdLst>
              <a:ahLst/>
              <a:cxnLst>
                <a:cxn ang="T8">
                  <a:pos x="T0" y="T1"/>
                </a:cxn>
                <a:cxn ang="T9">
                  <a:pos x="T2" y="T3"/>
                </a:cxn>
                <a:cxn ang="T10">
                  <a:pos x="T4" y="T5"/>
                </a:cxn>
                <a:cxn ang="T11">
                  <a:pos x="T6" y="T7"/>
                </a:cxn>
              </a:cxnLst>
              <a:rect l="T12" t="T13" r="T14" b="T15"/>
              <a:pathLst>
                <a:path w="3696" h="2112">
                  <a:moveTo>
                    <a:pt x="3648" y="0"/>
                  </a:moveTo>
                  <a:lnTo>
                    <a:pt x="0" y="0"/>
                  </a:lnTo>
                  <a:lnTo>
                    <a:pt x="0" y="2112"/>
                  </a:lnTo>
                  <a:lnTo>
                    <a:pt x="3696" y="211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5251" name="Line 8">
              <a:extLst>
                <a:ext uri="{FF2B5EF4-FFF2-40B4-BE49-F238E27FC236}">
                  <a16:creationId xmlns:a16="http://schemas.microsoft.com/office/drawing/2014/main" id="{0B8F30B4-F57D-6CC5-411F-EFDEE3BA5867}"/>
                </a:ext>
              </a:extLst>
            </p:cNvPr>
            <p:cNvSpPr>
              <a:spLocks noChangeShapeType="1"/>
            </p:cNvSpPr>
            <p:nvPr/>
          </p:nvSpPr>
          <p:spPr bwMode="auto">
            <a:xfrm>
              <a:off x="1920" y="1440"/>
              <a:ext cx="0" cy="2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2" name="Line 9">
              <a:extLst>
                <a:ext uri="{FF2B5EF4-FFF2-40B4-BE49-F238E27FC236}">
                  <a16:creationId xmlns:a16="http://schemas.microsoft.com/office/drawing/2014/main" id="{9D313344-8B8E-6654-11D4-F5A49A6C9D59}"/>
                </a:ext>
              </a:extLst>
            </p:cNvPr>
            <p:cNvSpPr>
              <a:spLocks noChangeShapeType="1"/>
            </p:cNvSpPr>
            <p:nvPr/>
          </p:nvSpPr>
          <p:spPr bwMode="auto">
            <a:xfrm>
              <a:off x="1008" y="3156"/>
              <a:ext cx="29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3" name="Line 10">
              <a:extLst>
                <a:ext uri="{FF2B5EF4-FFF2-40B4-BE49-F238E27FC236}">
                  <a16:creationId xmlns:a16="http://schemas.microsoft.com/office/drawing/2014/main" id="{53B7A32A-E3A7-5C40-8DE6-6DBFBBE76348}"/>
                </a:ext>
              </a:extLst>
            </p:cNvPr>
            <p:cNvSpPr>
              <a:spLocks noChangeShapeType="1"/>
            </p:cNvSpPr>
            <p:nvPr/>
          </p:nvSpPr>
          <p:spPr bwMode="auto">
            <a:xfrm>
              <a:off x="1008" y="2736"/>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4" name="Line 11">
              <a:extLst>
                <a:ext uri="{FF2B5EF4-FFF2-40B4-BE49-F238E27FC236}">
                  <a16:creationId xmlns:a16="http://schemas.microsoft.com/office/drawing/2014/main" id="{3E5EB731-ABB6-1908-42F1-A55CC16E2C9C}"/>
                </a:ext>
              </a:extLst>
            </p:cNvPr>
            <p:cNvSpPr>
              <a:spLocks noChangeShapeType="1"/>
            </p:cNvSpPr>
            <p:nvPr/>
          </p:nvSpPr>
          <p:spPr bwMode="auto">
            <a:xfrm>
              <a:off x="1008" y="2304"/>
              <a:ext cx="29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5" name="Line 12">
              <a:extLst>
                <a:ext uri="{FF2B5EF4-FFF2-40B4-BE49-F238E27FC236}">
                  <a16:creationId xmlns:a16="http://schemas.microsoft.com/office/drawing/2014/main" id="{F75A16F5-298C-B0AD-281E-C1A2EC745A03}"/>
                </a:ext>
              </a:extLst>
            </p:cNvPr>
            <p:cNvSpPr>
              <a:spLocks noChangeShapeType="1"/>
            </p:cNvSpPr>
            <p:nvPr/>
          </p:nvSpPr>
          <p:spPr bwMode="auto">
            <a:xfrm>
              <a:off x="1008" y="1860"/>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56" name="Text Box 13">
              <a:extLst>
                <a:ext uri="{FF2B5EF4-FFF2-40B4-BE49-F238E27FC236}">
                  <a16:creationId xmlns:a16="http://schemas.microsoft.com/office/drawing/2014/main" id="{1177A777-6BD2-438E-2EA4-5340AD14124F}"/>
                </a:ext>
              </a:extLst>
            </p:cNvPr>
            <p:cNvSpPr txBox="1">
              <a:spLocks noChangeArrowheads="1"/>
            </p:cNvSpPr>
            <p:nvPr/>
          </p:nvSpPr>
          <p:spPr bwMode="auto">
            <a:xfrm>
              <a:off x="1098" y="1488"/>
              <a:ext cx="6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400">
                  <a:solidFill>
                    <a:srgbClr val="C00000"/>
                  </a:solidFill>
                  <a:latin typeface="Times New Roman" panose="02020603050405020304" pitchFamily="18" charset="0"/>
                </a:rPr>
                <a:t>var0</a:t>
              </a:r>
            </a:p>
          </p:txBody>
        </p:sp>
        <p:sp>
          <p:nvSpPr>
            <p:cNvPr id="95257" name="Text Box 14">
              <a:extLst>
                <a:ext uri="{FF2B5EF4-FFF2-40B4-BE49-F238E27FC236}">
                  <a16:creationId xmlns:a16="http://schemas.microsoft.com/office/drawing/2014/main" id="{73F42741-011E-F67A-891A-72C1DC252B2B}"/>
                </a:ext>
              </a:extLst>
            </p:cNvPr>
            <p:cNvSpPr txBox="1">
              <a:spLocks noChangeArrowheads="1"/>
            </p:cNvSpPr>
            <p:nvPr/>
          </p:nvSpPr>
          <p:spPr bwMode="auto">
            <a:xfrm>
              <a:off x="1102" y="1920"/>
              <a:ext cx="72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400">
                  <a:solidFill>
                    <a:srgbClr val="7030A0"/>
                  </a:solidFill>
                  <a:latin typeface="Times New Roman" panose="02020603050405020304" pitchFamily="18" charset="0"/>
                </a:rPr>
                <a:t>var1</a:t>
              </a:r>
            </a:p>
          </p:txBody>
        </p:sp>
        <p:sp>
          <p:nvSpPr>
            <p:cNvPr id="95258" name="Text Box 15">
              <a:extLst>
                <a:ext uri="{FF2B5EF4-FFF2-40B4-BE49-F238E27FC236}">
                  <a16:creationId xmlns:a16="http://schemas.microsoft.com/office/drawing/2014/main" id="{A74468D7-401D-0A2A-A9D8-E628A0625376}"/>
                </a:ext>
              </a:extLst>
            </p:cNvPr>
            <p:cNvSpPr txBox="1">
              <a:spLocks noChangeArrowheads="1"/>
            </p:cNvSpPr>
            <p:nvPr/>
          </p:nvSpPr>
          <p:spPr bwMode="auto">
            <a:xfrm>
              <a:off x="1103" y="2352"/>
              <a:ext cx="63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400">
                  <a:solidFill>
                    <a:srgbClr val="C00000"/>
                  </a:solidFill>
                  <a:latin typeface="Times New Roman" panose="02020603050405020304" pitchFamily="18" charset="0"/>
                </a:rPr>
                <a:t>var0</a:t>
              </a:r>
            </a:p>
          </p:txBody>
        </p:sp>
        <p:sp>
          <p:nvSpPr>
            <p:cNvPr id="95259" name="Text Box 16">
              <a:extLst>
                <a:ext uri="{FF2B5EF4-FFF2-40B4-BE49-F238E27FC236}">
                  <a16:creationId xmlns:a16="http://schemas.microsoft.com/office/drawing/2014/main" id="{F541BFB2-2DF8-348E-4CC0-41323F88A693}"/>
                </a:ext>
              </a:extLst>
            </p:cNvPr>
            <p:cNvSpPr txBox="1">
              <a:spLocks noChangeArrowheads="1"/>
            </p:cNvSpPr>
            <p:nvPr/>
          </p:nvSpPr>
          <p:spPr bwMode="auto">
            <a:xfrm>
              <a:off x="1111" y="2784"/>
              <a:ext cx="63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400">
                  <a:solidFill>
                    <a:srgbClr val="FF33CC"/>
                  </a:solidFill>
                  <a:latin typeface="Times New Roman" panose="02020603050405020304" pitchFamily="18" charset="0"/>
                </a:rPr>
                <a:t>var2</a:t>
              </a:r>
            </a:p>
          </p:txBody>
        </p:sp>
        <p:sp>
          <p:nvSpPr>
            <p:cNvPr id="95260" name="Text Box 17">
              <a:extLst>
                <a:ext uri="{FF2B5EF4-FFF2-40B4-BE49-F238E27FC236}">
                  <a16:creationId xmlns:a16="http://schemas.microsoft.com/office/drawing/2014/main" id="{321557C0-4791-A301-039D-616E15143E30}"/>
                </a:ext>
              </a:extLst>
            </p:cNvPr>
            <p:cNvSpPr txBox="1">
              <a:spLocks noChangeArrowheads="1"/>
            </p:cNvSpPr>
            <p:nvPr/>
          </p:nvSpPr>
          <p:spPr bwMode="auto">
            <a:xfrm>
              <a:off x="1143" y="3216"/>
              <a:ext cx="59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400">
                  <a:solidFill>
                    <a:srgbClr val="0000FF"/>
                  </a:solidFill>
                  <a:latin typeface="Times New Roman" panose="02020603050405020304" pitchFamily="18" charset="0"/>
                </a:rPr>
                <a:t>var</a:t>
              </a:r>
            </a:p>
          </p:txBody>
        </p:sp>
        <p:sp>
          <p:nvSpPr>
            <p:cNvPr id="95261" name="Line 19">
              <a:extLst>
                <a:ext uri="{FF2B5EF4-FFF2-40B4-BE49-F238E27FC236}">
                  <a16:creationId xmlns:a16="http://schemas.microsoft.com/office/drawing/2014/main" id="{301CB52E-816C-50C1-FF26-89FC1EA71975}"/>
                </a:ext>
              </a:extLst>
            </p:cNvPr>
            <p:cNvSpPr>
              <a:spLocks noChangeShapeType="1"/>
            </p:cNvSpPr>
            <p:nvPr/>
          </p:nvSpPr>
          <p:spPr bwMode="auto">
            <a:xfrm>
              <a:off x="2736" y="1440"/>
              <a:ext cx="0" cy="432"/>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2" name="Line 20">
              <a:extLst>
                <a:ext uri="{FF2B5EF4-FFF2-40B4-BE49-F238E27FC236}">
                  <a16:creationId xmlns:a16="http://schemas.microsoft.com/office/drawing/2014/main" id="{D05C0045-6EFB-AC9D-EF4D-F1486CE81AC4}"/>
                </a:ext>
              </a:extLst>
            </p:cNvPr>
            <p:cNvSpPr>
              <a:spLocks noChangeShapeType="1"/>
            </p:cNvSpPr>
            <p:nvPr/>
          </p:nvSpPr>
          <p:spPr bwMode="auto">
            <a:xfrm>
              <a:off x="2736" y="2304"/>
              <a:ext cx="0" cy="432"/>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3" name="Line 21">
              <a:extLst>
                <a:ext uri="{FF2B5EF4-FFF2-40B4-BE49-F238E27FC236}">
                  <a16:creationId xmlns:a16="http://schemas.microsoft.com/office/drawing/2014/main" id="{F8E66F57-8003-9040-1A5E-AD4F3355E25A}"/>
                </a:ext>
              </a:extLst>
            </p:cNvPr>
            <p:cNvSpPr>
              <a:spLocks noChangeShapeType="1"/>
            </p:cNvSpPr>
            <p:nvPr/>
          </p:nvSpPr>
          <p:spPr bwMode="auto">
            <a:xfrm>
              <a:off x="3552" y="1440"/>
              <a:ext cx="0" cy="864"/>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4" name="Line 23">
              <a:extLst>
                <a:ext uri="{FF2B5EF4-FFF2-40B4-BE49-F238E27FC236}">
                  <a16:creationId xmlns:a16="http://schemas.microsoft.com/office/drawing/2014/main" id="{B3710143-A5D8-FF7F-6FF9-6DF0F9B9BDDE}"/>
                </a:ext>
              </a:extLst>
            </p:cNvPr>
            <p:cNvSpPr>
              <a:spLocks noChangeShapeType="1"/>
            </p:cNvSpPr>
            <p:nvPr/>
          </p:nvSpPr>
          <p:spPr bwMode="auto">
            <a:xfrm>
              <a:off x="3552" y="2304"/>
              <a:ext cx="0" cy="864"/>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5" name="Line 24">
              <a:extLst>
                <a:ext uri="{FF2B5EF4-FFF2-40B4-BE49-F238E27FC236}">
                  <a16:creationId xmlns:a16="http://schemas.microsoft.com/office/drawing/2014/main" id="{E327B50A-8053-0322-4AEE-922C27985718}"/>
                </a:ext>
              </a:extLst>
            </p:cNvPr>
            <p:cNvSpPr>
              <a:spLocks noChangeShapeType="1"/>
            </p:cNvSpPr>
            <p:nvPr/>
          </p:nvSpPr>
          <p:spPr bwMode="auto">
            <a:xfrm>
              <a:off x="4272" y="1440"/>
              <a:ext cx="0" cy="2112"/>
            </a:xfrm>
            <a:prstGeom prst="line">
              <a:avLst/>
            </a:prstGeom>
            <a:noFill/>
            <a:ln w="9525">
              <a:solidFill>
                <a:schemeClr val="tx1"/>
              </a:solidFill>
              <a:round/>
              <a:headEnd type="triangle" w="lg" len="lg"/>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66" name="Text Box 25">
              <a:extLst>
                <a:ext uri="{FF2B5EF4-FFF2-40B4-BE49-F238E27FC236}">
                  <a16:creationId xmlns:a16="http://schemas.microsoft.com/office/drawing/2014/main" id="{42E66BB0-D3E6-A64B-812F-A8C1F6F3DD7B}"/>
                </a:ext>
              </a:extLst>
            </p:cNvPr>
            <p:cNvSpPr txBox="1">
              <a:spLocks noChangeArrowheads="1"/>
            </p:cNvSpPr>
            <p:nvPr/>
          </p:nvSpPr>
          <p:spPr bwMode="auto">
            <a:xfrm>
              <a:off x="2100" y="1488"/>
              <a:ext cx="11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000">
                  <a:solidFill>
                    <a:srgbClr val="C00000"/>
                  </a:solidFill>
                  <a:latin typeface="Times New Roman" panose="02020603050405020304" pitchFamily="18" charset="0"/>
                </a:rPr>
                <a:t>Base0</a:t>
              </a:r>
              <a:r>
                <a:rPr lang="zh-CN" altLang="en-US" sz="2000">
                  <a:solidFill>
                    <a:srgbClr val="C00000"/>
                  </a:solidFill>
                  <a:latin typeface="Times New Roman" panose="02020603050405020304" pitchFamily="18" charset="0"/>
                </a:rPr>
                <a:t>类成员</a:t>
              </a:r>
            </a:p>
          </p:txBody>
        </p:sp>
        <p:sp>
          <p:nvSpPr>
            <p:cNvPr id="95267" name="Text Box 26">
              <a:extLst>
                <a:ext uri="{FF2B5EF4-FFF2-40B4-BE49-F238E27FC236}">
                  <a16:creationId xmlns:a16="http://schemas.microsoft.com/office/drawing/2014/main" id="{AAFEB4B0-CD31-03AB-CA92-B43D2B667FDF}"/>
                </a:ext>
              </a:extLst>
            </p:cNvPr>
            <p:cNvSpPr txBox="1">
              <a:spLocks noChangeArrowheads="1"/>
            </p:cNvSpPr>
            <p:nvPr/>
          </p:nvSpPr>
          <p:spPr bwMode="auto">
            <a:xfrm>
              <a:off x="2191" y="2352"/>
              <a:ext cx="107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000">
                  <a:solidFill>
                    <a:srgbClr val="C00000"/>
                  </a:solidFill>
                  <a:latin typeface="Times New Roman" panose="02020603050405020304" pitchFamily="18" charset="0"/>
                </a:rPr>
                <a:t>Base0</a:t>
              </a:r>
              <a:r>
                <a:rPr lang="zh-CN" altLang="en-US" sz="2000">
                  <a:solidFill>
                    <a:srgbClr val="C00000"/>
                  </a:solidFill>
                  <a:latin typeface="Times New Roman" panose="02020603050405020304" pitchFamily="18" charset="0"/>
                </a:rPr>
                <a:t>类成员</a:t>
              </a:r>
            </a:p>
          </p:txBody>
        </p:sp>
        <p:sp>
          <p:nvSpPr>
            <p:cNvPr id="95268" name="Text Box 27">
              <a:extLst>
                <a:ext uri="{FF2B5EF4-FFF2-40B4-BE49-F238E27FC236}">
                  <a16:creationId xmlns:a16="http://schemas.microsoft.com/office/drawing/2014/main" id="{FD05DCBE-9FCE-DD84-0DAB-7BB3C38FD9E9}"/>
                </a:ext>
              </a:extLst>
            </p:cNvPr>
            <p:cNvSpPr txBox="1">
              <a:spLocks noChangeArrowheads="1"/>
            </p:cNvSpPr>
            <p:nvPr/>
          </p:nvSpPr>
          <p:spPr bwMode="auto">
            <a:xfrm>
              <a:off x="3168" y="1728"/>
              <a:ext cx="10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000">
                  <a:solidFill>
                    <a:srgbClr val="7030A0"/>
                  </a:solidFill>
                  <a:latin typeface="Times New Roman" panose="02020603050405020304" pitchFamily="18" charset="0"/>
                </a:rPr>
                <a:t>Base1</a:t>
              </a:r>
              <a:r>
                <a:rPr lang="zh-CN" altLang="en-US" sz="2000">
                  <a:solidFill>
                    <a:srgbClr val="7030A0"/>
                  </a:solidFill>
                  <a:latin typeface="Times New Roman" panose="02020603050405020304" pitchFamily="18" charset="0"/>
                </a:rPr>
                <a:t>类成员</a:t>
              </a:r>
            </a:p>
          </p:txBody>
        </p:sp>
        <p:sp>
          <p:nvSpPr>
            <p:cNvPr id="95269" name="Text Box 28">
              <a:extLst>
                <a:ext uri="{FF2B5EF4-FFF2-40B4-BE49-F238E27FC236}">
                  <a16:creationId xmlns:a16="http://schemas.microsoft.com/office/drawing/2014/main" id="{9712FF45-B949-D0E6-FE80-8F74B4FF212E}"/>
                </a:ext>
              </a:extLst>
            </p:cNvPr>
            <p:cNvSpPr txBox="1">
              <a:spLocks noChangeArrowheads="1"/>
            </p:cNvSpPr>
            <p:nvPr/>
          </p:nvSpPr>
          <p:spPr bwMode="auto">
            <a:xfrm>
              <a:off x="3168" y="2592"/>
              <a:ext cx="10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000">
                  <a:solidFill>
                    <a:srgbClr val="FF33CC"/>
                  </a:solidFill>
                  <a:latin typeface="Times New Roman" panose="02020603050405020304" pitchFamily="18" charset="0"/>
                </a:rPr>
                <a:t>Base2</a:t>
              </a:r>
              <a:r>
                <a:rPr lang="zh-CN" altLang="en-US" sz="2000">
                  <a:solidFill>
                    <a:srgbClr val="FF33CC"/>
                  </a:solidFill>
                  <a:latin typeface="Times New Roman" panose="02020603050405020304" pitchFamily="18" charset="0"/>
                </a:rPr>
                <a:t>类成员</a:t>
              </a:r>
            </a:p>
          </p:txBody>
        </p:sp>
        <p:sp>
          <p:nvSpPr>
            <p:cNvPr id="95270" name="Text Box 29">
              <a:extLst>
                <a:ext uri="{FF2B5EF4-FFF2-40B4-BE49-F238E27FC236}">
                  <a16:creationId xmlns:a16="http://schemas.microsoft.com/office/drawing/2014/main" id="{189C7720-59CF-5EBE-32B3-27DE4C080CD3}"/>
                </a:ext>
              </a:extLst>
            </p:cNvPr>
            <p:cNvSpPr txBox="1">
              <a:spLocks noChangeArrowheads="1"/>
            </p:cNvSpPr>
            <p:nvPr/>
          </p:nvSpPr>
          <p:spPr bwMode="auto">
            <a:xfrm>
              <a:off x="3960" y="2304"/>
              <a:ext cx="12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50000"/>
                </a:spcBef>
                <a:buClrTx/>
                <a:buFontTx/>
                <a:buNone/>
              </a:pPr>
              <a:r>
                <a:rPr lang="en-US" altLang="zh-CN" sz="2000">
                  <a:solidFill>
                    <a:srgbClr val="0000FF"/>
                  </a:solidFill>
                  <a:latin typeface="Times New Roman" panose="02020603050405020304" pitchFamily="18" charset="0"/>
                </a:rPr>
                <a:t>Derived</a:t>
              </a:r>
              <a:r>
                <a:rPr lang="zh-CN" altLang="en-US" sz="2000">
                  <a:latin typeface="Times New Roman" panose="02020603050405020304" pitchFamily="18" charset="0"/>
                </a:rPr>
                <a:t>类对象</a:t>
              </a:r>
            </a:p>
          </p:txBody>
        </p:sp>
      </p:grpSp>
      <p:sp>
        <p:nvSpPr>
          <p:cNvPr id="95236" name="Rectangle 34">
            <a:extLst>
              <a:ext uri="{FF2B5EF4-FFF2-40B4-BE49-F238E27FC236}">
                <a16:creationId xmlns:a16="http://schemas.microsoft.com/office/drawing/2014/main" id="{3D7DA87B-BFBE-4C27-54D6-5AEC5D299AA5}"/>
              </a:ext>
            </a:extLst>
          </p:cNvPr>
          <p:cNvSpPr>
            <a:spLocks noChangeArrowheads="1"/>
          </p:cNvSpPr>
          <p:nvPr/>
        </p:nvSpPr>
        <p:spPr bwMode="auto">
          <a:xfrm>
            <a:off x="395288" y="4941888"/>
            <a:ext cx="2305050"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
                <a:schemeClr val="accent2"/>
              </a:buClr>
              <a:buSzPct val="80000"/>
              <a:buFont typeface="Georgia" panose="02040502050405020303" pitchFamily="18" charset="0"/>
              <a:buNone/>
            </a:pPr>
            <a:r>
              <a:rPr lang="en-US" altLang="zh-CN" sz="2400" b="1">
                <a:solidFill>
                  <a:srgbClr val="0000FF"/>
                </a:solidFill>
                <a:latin typeface="Arial" panose="020B0604020202020204" pitchFamily="34" charset="0"/>
              </a:rPr>
              <a:t>Derived d</a:t>
            </a:r>
            <a:r>
              <a:rPr lang="en-US" altLang="zh-CN" sz="2400" b="1">
                <a:solidFill>
                  <a:schemeClr val="tx2"/>
                </a:solidFill>
                <a:latin typeface="Arial" panose="020B0604020202020204" pitchFamily="34" charset="0"/>
              </a:rPr>
              <a:t>;</a:t>
            </a:r>
          </a:p>
          <a:p>
            <a:pPr eaLnBrk="1" hangingPunct="1">
              <a:spcBef>
                <a:spcPct val="0"/>
              </a:spcBef>
              <a:buClr>
                <a:schemeClr val="accent2"/>
              </a:buClr>
              <a:buSzPct val="80000"/>
              <a:buFont typeface="Wingdings" panose="05000000000000000000" pitchFamily="2" charset="2"/>
              <a:buNone/>
            </a:pPr>
            <a:r>
              <a:rPr lang="zh-CN" altLang="en-US" sz="2400" b="1">
                <a:solidFill>
                  <a:srgbClr val="FF0000"/>
                </a:solidFill>
                <a:latin typeface="Arial" panose="020B0604020202020204" pitchFamily="34" charset="0"/>
              </a:rPr>
              <a:t>有二义性</a:t>
            </a:r>
            <a:r>
              <a:rPr lang="zh-CN" altLang="en-US" sz="2400" b="1">
                <a:solidFill>
                  <a:schemeClr val="tx2"/>
                </a:solidFill>
                <a:latin typeface="Arial" panose="020B0604020202020204" pitchFamily="34" charset="0"/>
              </a:rPr>
              <a:t>：</a:t>
            </a:r>
          </a:p>
          <a:p>
            <a:pPr eaLnBrk="1" hangingPunct="1">
              <a:spcBef>
                <a:spcPct val="0"/>
              </a:spcBef>
              <a:buClr>
                <a:schemeClr val="accent2"/>
              </a:buClr>
              <a:buSzPct val="80000"/>
              <a:buFont typeface="Wingdings" panose="05000000000000000000" pitchFamily="2" charset="2"/>
              <a:buNone/>
            </a:pPr>
            <a:r>
              <a:rPr lang="en-US" altLang="zh-CN" sz="2400" b="1">
                <a:solidFill>
                  <a:srgbClr val="0000FF"/>
                </a:solidFill>
                <a:latin typeface="Arial" panose="020B0604020202020204" pitchFamily="34" charset="0"/>
              </a:rPr>
              <a:t>d</a:t>
            </a:r>
            <a:r>
              <a:rPr lang="en-US" altLang="zh-CN" sz="2400" b="1">
                <a:solidFill>
                  <a:schemeClr val="tx2"/>
                </a:solidFill>
                <a:latin typeface="Arial" panose="020B0604020202020204" pitchFamily="34" charset="0"/>
              </a:rPr>
              <a:t>.</a:t>
            </a:r>
            <a:r>
              <a:rPr lang="en-US" altLang="zh-CN" sz="2400" b="1">
                <a:solidFill>
                  <a:srgbClr val="C00000"/>
                </a:solidFill>
                <a:latin typeface="Arial" panose="020B0604020202020204" pitchFamily="34" charset="0"/>
              </a:rPr>
              <a:t>var0</a:t>
            </a:r>
          </a:p>
          <a:p>
            <a:pPr eaLnBrk="1" hangingPunct="1">
              <a:spcBef>
                <a:spcPct val="0"/>
              </a:spcBef>
              <a:buClr>
                <a:schemeClr val="accent2"/>
              </a:buClr>
              <a:buSzPct val="80000"/>
              <a:buFont typeface="Wingdings" panose="05000000000000000000" pitchFamily="2" charset="2"/>
              <a:buNone/>
            </a:pPr>
            <a:r>
              <a:rPr lang="en-US" altLang="zh-CN" sz="2400" b="1">
                <a:solidFill>
                  <a:srgbClr val="0000FF"/>
                </a:solidFill>
                <a:latin typeface="Arial" panose="020B0604020202020204" pitchFamily="34" charset="0"/>
              </a:rPr>
              <a:t>d</a:t>
            </a:r>
            <a:r>
              <a:rPr lang="en-US" altLang="zh-CN" sz="2400" b="1">
                <a:solidFill>
                  <a:schemeClr val="tx2"/>
                </a:solidFill>
                <a:latin typeface="Arial" panose="020B0604020202020204" pitchFamily="34" charset="0"/>
              </a:rPr>
              <a:t>.</a:t>
            </a:r>
            <a:r>
              <a:rPr lang="en-US" altLang="zh-CN" sz="2400" b="1">
                <a:solidFill>
                  <a:srgbClr val="C00000"/>
                </a:solidFill>
                <a:latin typeface="Arial" panose="020B0604020202020204" pitchFamily="34" charset="0"/>
              </a:rPr>
              <a:t>Base0</a:t>
            </a:r>
            <a:r>
              <a:rPr lang="en-US" altLang="zh-CN" sz="2400" b="1">
                <a:solidFill>
                  <a:schemeClr val="tx2"/>
                </a:solidFill>
                <a:latin typeface="Arial" panose="020B0604020202020204" pitchFamily="34" charset="0"/>
              </a:rPr>
              <a:t>::</a:t>
            </a:r>
            <a:r>
              <a:rPr lang="en-US" altLang="zh-CN" sz="2400" b="1">
                <a:solidFill>
                  <a:srgbClr val="C00000"/>
                </a:solidFill>
                <a:latin typeface="Arial" panose="020B0604020202020204" pitchFamily="34" charset="0"/>
              </a:rPr>
              <a:t>var0</a:t>
            </a:r>
          </a:p>
        </p:txBody>
      </p:sp>
      <p:sp>
        <p:nvSpPr>
          <p:cNvPr id="95237" name="Text Box 35">
            <a:extLst>
              <a:ext uri="{FF2B5EF4-FFF2-40B4-BE49-F238E27FC236}">
                <a16:creationId xmlns:a16="http://schemas.microsoft.com/office/drawing/2014/main" id="{C5D0CCC2-8B0E-C499-5073-8105FB7EA860}"/>
              </a:ext>
            </a:extLst>
          </p:cNvPr>
          <p:cNvSpPr txBox="1">
            <a:spLocks noChangeArrowheads="1"/>
          </p:cNvSpPr>
          <p:nvPr/>
        </p:nvSpPr>
        <p:spPr bwMode="auto">
          <a:xfrm>
            <a:off x="2771775" y="5291138"/>
            <a:ext cx="2447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
                <a:schemeClr val="accent2"/>
              </a:buClr>
              <a:buSzPct val="80000"/>
              <a:buFont typeface="Wingdings" panose="05000000000000000000" pitchFamily="2" charset="2"/>
              <a:buNone/>
            </a:pPr>
            <a:r>
              <a:rPr lang="zh-CN" altLang="en-US" sz="2400" b="1">
                <a:solidFill>
                  <a:srgbClr val="0000FF"/>
                </a:solidFill>
                <a:latin typeface="Arial" panose="020B0604020202020204" pitchFamily="34" charset="0"/>
              </a:rPr>
              <a:t>无二义性：</a:t>
            </a:r>
          </a:p>
          <a:p>
            <a:pPr eaLnBrk="1" hangingPunct="1">
              <a:spcBef>
                <a:spcPct val="0"/>
              </a:spcBef>
              <a:buClr>
                <a:schemeClr val="accent2"/>
              </a:buClr>
              <a:buSzPct val="80000"/>
              <a:buFont typeface="Wingdings" panose="05000000000000000000" pitchFamily="2" charset="2"/>
              <a:buNone/>
            </a:pPr>
            <a:r>
              <a:rPr lang="en-US" altLang="zh-CN" sz="2400" b="1">
                <a:solidFill>
                  <a:srgbClr val="0000FF"/>
                </a:solidFill>
                <a:latin typeface="Arial" panose="020B0604020202020204" pitchFamily="34" charset="0"/>
              </a:rPr>
              <a:t>d.</a:t>
            </a:r>
            <a:r>
              <a:rPr lang="en-US" altLang="zh-CN" sz="2400" b="1">
                <a:solidFill>
                  <a:srgbClr val="7030A0"/>
                </a:solidFill>
                <a:latin typeface="Arial" panose="020B0604020202020204" pitchFamily="34" charset="0"/>
              </a:rPr>
              <a:t>Base1</a:t>
            </a:r>
            <a:r>
              <a:rPr lang="en-US" altLang="zh-CN" sz="2400" b="1">
                <a:solidFill>
                  <a:srgbClr val="0000FF"/>
                </a:solidFill>
                <a:latin typeface="Arial" panose="020B0604020202020204" pitchFamily="34" charset="0"/>
              </a:rPr>
              <a:t>::</a:t>
            </a:r>
            <a:r>
              <a:rPr lang="en-US" altLang="zh-CN" sz="2400" b="1">
                <a:solidFill>
                  <a:srgbClr val="C00000"/>
                </a:solidFill>
                <a:latin typeface="Arial" panose="020B0604020202020204" pitchFamily="34" charset="0"/>
              </a:rPr>
              <a:t>var0</a:t>
            </a:r>
          </a:p>
          <a:p>
            <a:pPr eaLnBrk="1" hangingPunct="1">
              <a:spcBef>
                <a:spcPct val="0"/>
              </a:spcBef>
              <a:buClr>
                <a:schemeClr val="accent2"/>
              </a:buClr>
              <a:buSzPct val="80000"/>
              <a:buFont typeface="Wingdings" panose="05000000000000000000" pitchFamily="2" charset="2"/>
              <a:buNone/>
            </a:pPr>
            <a:r>
              <a:rPr lang="en-US" altLang="zh-CN" sz="2400" b="1">
                <a:solidFill>
                  <a:srgbClr val="0000FF"/>
                </a:solidFill>
                <a:latin typeface="Arial" panose="020B0604020202020204" pitchFamily="34" charset="0"/>
              </a:rPr>
              <a:t>d.</a:t>
            </a:r>
            <a:r>
              <a:rPr lang="en-US" altLang="zh-CN" sz="2400" b="1">
                <a:solidFill>
                  <a:srgbClr val="FF33CC"/>
                </a:solidFill>
                <a:latin typeface="Arial" panose="020B0604020202020204" pitchFamily="34" charset="0"/>
              </a:rPr>
              <a:t>Base2</a:t>
            </a:r>
            <a:r>
              <a:rPr lang="en-US" altLang="zh-CN" sz="2400" b="1">
                <a:solidFill>
                  <a:srgbClr val="0000FF"/>
                </a:solidFill>
                <a:latin typeface="Arial" panose="020B0604020202020204" pitchFamily="34" charset="0"/>
              </a:rPr>
              <a:t>::</a:t>
            </a:r>
            <a:r>
              <a:rPr lang="en-US" altLang="zh-CN" sz="2400" b="1">
                <a:solidFill>
                  <a:srgbClr val="C00000"/>
                </a:solidFill>
                <a:latin typeface="Arial" panose="020B0604020202020204" pitchFamily="34" charset="0"/>
              </a:rPr>
              <a:t>var0</a:t>
            </a:r>
            <a:endParaRPr lang="en-US" altLang="zh-CN" b="1">
              <a:solidFill>
                <a:srgbClr val="C00000"/>
              </a:solidFill>
              <a:latin typeface="Arial" panose="020B0604020202020204" pitchFamily="34" charset="0"/>
            </a:endParaRPr>
          </a:p>
        </p:txBody>
      </p:sp>
      <p:sp>
        <p:nvSpPr>
          <p:cNvPr id="95238" name="Text Box 37">
            <a:extLst>
              <a:ext uri="{FF2B5EF4-FFF2-40B4-BE49-F238E27FC236}">
                <a16:creationId xmlns:a16="http://schemas.microsoft.com/office/drawing/2014/main" id="{537A86D0-7038-11E9-8256-055FB7C7F855}"/>
              </a:ext>
            </a:extLst>
          </p:cNvPr>
          <p:cNvSpPr txBox="1">
            <a:spLocks noChangeArrowheads="1"/>
          </p:cNvSpPr>
          <p:nvPr/>
        </p:nvSpPr>
        <p:spPr bwMode="auto">
          <a:xfrm>
            <a:off x="8518525" y="6467475"/>
            <a:ext cx="6111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r" eaLnBrk="1" hangingPunct="1">
              <a:spcBef>
                <a:spcPct val="50000"/>
              </a:spcBef>
              <a:buClrTx/>
              <a:buFontTx/>
              <a:buNone/>
            </a:pPr>
            <a:fld id="{013B665A-DF33-4615-B8D2-5B1C40CC8CF8}" type="slidenum">
              <a:rPr lang="en-US" altLang="zh-CN" sz="1400">
                <a:latin typeface="Times New Roman" panose="02020603050405020304" pitchFamily="18" charset="0"/>
              </a:rPr>
              <a:pPr algn="r" eaLnBrk="1" hangingPunct="1">
                <a:spcBef>
                  <a:spcPct val="50000"/>
                </a:spcBef>
                <a:buClrTx/>
                <a:buFontTx/>
                <a:buNone/>
              </a:pPr>
              <a:t>52</a:t>
            </a:fld>
            <a:endParaRPr lang="en-US" altLang="zh-CN" sz="1400">
              <a:latin typeface="Times New Roman" panose="02020603050405020304" pitchFamily="18" charset="0"/>
            </a:endParaRPr>
          </a:p>
        </p:txBody>
      </p:sp>
      <p:sp>
        <p:nvSpPr>
          <p:cNvPr id="38" name="标题 4">
            <a:extLst>
              <a:ext uri="{FF2B5EF4-FFF2-40B4-BE49-F238E27FC236}">
                <a16:creationId xmlns:a16="http://schemas.microsoft.com/office/drawing/2014/main" id="{A247D67A-A5EC-70D5-CD6F-878624F074CE}"/>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 </a:t>
            </a:r>
            <a:r>
              <a:rPr kumimoji="0" lang="en-US" altLang="zh-CN" sz="2800" dirty="0">
                <a:solidFill>
                  <a:schemeClr val="bg1"/>
                </a:solidFill>
                <a:latin typeface="+mj-lt"/>
                <a:ea typeface="+mj-ea"/>
                <a:cs typeface="+mj-cs"/>
              </a:rPr>
              <a:t>—— </a:t>
            </a:r>
            <a:r>
              <a:rPr kumimoji="0" lang="en-US" altLang="zh-CN" sz="2800">
                <a:solidFill>
                  <a:schemeClr val="bg1"/>
                </a:solidFill>
                <a:latin typeface="+mj-lt"/>
                <a:ea typeface="+mj-ea"/>
                <a:cs typeface="+mj-cs"/>
              </a:rPr>
              <a:t>7.5.1 </a:t>
            </a:r>
            <a:r>
              <a:rPr kumimoji="0" lang="zh-CN" altLang="en-US" sz="2800">
                <a:solidFill>
                  <a:schemeClr val="bg1"/>
                </a:solidFill>
                <a:latin typeface="+mj-lt"/>
                <a:ea typeface="+mj-ea"/>
                <a:cs typeface="+mj-cs"/>
              </a:rPr>
              <a:t>作用域限定</a:t>
            </a:r>
            <a:endParaRPr kumimoji="0" lang="zh-CN" altLang="en-US" sz="2800" dirty="0">
              <a:solidFill>
                <a:schemeClr val="bg1"/>
              </a:solidFill>
              <a:latin typeface="+mj-lt"/>
              <a:ea typeface="+mj-ea"/>
              <a:cs typeface="+mj-cs"/>
            </a:endParaRPr>
          </a:p>
        </p:txBody>
      </p:sp>
      <p:grpSp>
        <p:nvGrpSpPr>
          <p:cNvPr id="95240" name="Group 19">
            <a:extLst>
              <a:ext uri="{FF2B5EF4-FFF2-40B4-BE49-F238E27FC236}">
                <a16:creationId xmlns:a16="http://schemas.microsoft.com/office/drawing/2014/main" id="{6C30EC67-B60C-377E-C5B6-2EF7C1E49838}"/>
              </a:ext>
            </a:extLst>
          </p:cNvPr>
          <p:cNvGrpSpPr>
            <a:grpSpLocks/>
          </p:cNvGrpSpPr>
          <p:nvPr/>
        </p:nvGrpSpPr>
        <p:grpSpPr bwMode="auto">
          <a:xfrm>
            <a:off x="0" y="1557338"/>
            <a:ext cx="2216150" cy="1697037"/>
            <a:chOff x="3129" y="2976"/>
            <a:chExt cx="1396" cy="1069"/>
          </a:xfrm>
        </p:grpSpPr>
        <p:sp>
          <p:nvSpPr>
            <p:cNvPr id="95242" name="Text Box 10">
              <a:extLst>
                <a:ext uri="{FF2B5EF4-FFF2-40B4-BE49-F238E27FC236}">
                  <a16:creationId xmlns:a16="http://schemas.microsoft.com/office/drawing/2014/main" id="{A3DB67CE-24F9-1448-49AD-5C86613E9A4A}"/>
                </a:ext>
              </a:extLst>
            </p:cNvPr>
            <p:cNvSpPr txBox="1">
              <a:spLocks noChangeArrowheads="1"/>
            </p:cNvSpPr>
            <p:nvPr/>
          </p:nvSpPr>
          <p:spPr bwMode="auto">
            <a:xfrm>
              <a:off x="3129" y="3414"/>
              <a:ext cx="5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en-US" altLang="zh-CN" sz="2000">
                  <a:solidFill>
                    <a:srgbClr val="7030A0"/>
                  </a:solidFill>
                  <a:latin typeface="Times New Roman" panose="02020603050405020304" pitchFamily="18" charset="0"/>
                </a:rPr>
                <a:t>Base1</a:t>
              </a:r>
            </a:p>
          </p:txBody>
        </p:sp>
        <p:sp>
          <p:nvSpPr>
            <p:cNvPr id="95243" name="Text Box 11">
              <a:extLst>
                <a:ext uri="{FF2B5EF4-FFF2-40B4-BE49-F238E27FC236}">
                  <a16:creationId xmlns:a16="http://schemas.microsoft.com/office/drawing/2014/main" id="{7E5204D9-B900-3101-9669-83084574BBBE}"/>
                </a:ext>
              </a:extLst>
            </p:cNvPr>
            <p:cNvSpPr txBox="1">
              <a:spLocks noChangeArrowheads="1"/>
            </p:cNvSpPr>
            <p:nvPr/>
          </p:nvSpPr>
          <p:spPr bwMode="auto">
            <a:xfrm>
              <a:off x="4014" y="3414"/>
              <a:ext cx="5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en-US" altLang="zh-CN" sz="2000">
                  <a:solidFill>
                    <a:srgbClr val="FF33CC"/>
                  </a:solidFill>
                  <a:latin typeface="Times New Roman" panose="02020603050405020304" pitchFamily="18" charset="0"/>
                </a:rPr>
                <a:t>Base2</a:t>
              </a:r>
            </a:p>
          </p:txBody>
        </p:sp>
        <p:sp>
          <p:nvSpPr>
            <p:cNvPr id="95244" name="Text Box 12">
              <a:extLst>
                <a:ext uri="{FF2B5EF4-FFF2-40B4-BE49-F238E27FC236}">
                  <a16:creationId xmlns:a16="http://schemas.microsoft.com/office/drawing/2014/main" id="{8A069A17-0976-8CF7-D475-58146EC3915B}"/>
                </a:ext>
              </a:extLst>
            </p:cNvPr>
            <p:cNvSpPr txBox="1">
              <a:spLocks noChangeArrowheads="1"/>
            </p:cNvSpPr>
            <p:nvPr/>
          </p:nvSpPr>
          <p:spPr bwMode="auto">
            <a:xfrm>
              <a:off x="3492" y="3793"/>
              <a:ext cx="6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en-US" altLang="zh-CN" sz="2000">
                  <a:solidFill>
                    <a:srgbClr val="0000FF"/>
                  </a:solidFill>
                  <a:latin typeface="Times New Roman" panose="02020603050405020304" pitchFamily="18" charset="0"/>
                </a:rPr>
                <a:t>Derived</a:t>
              </a:r>
            </a:p>
          </p:txBody>
        </p:sp>
        <p:sp>
          <p:nvSpPr>
            <p:cNvPr id="95245" name="Line 13">
              <a:extLst>
                <a:ext uri="{FF2B5EF4-FFF2-40B4-BE49-F238E27FC236}">
                  <a16:creationId xmlns:a16="http://schemas.microsoft.com/office/drawing/2014/main" id="{7B951542-594D-19C3-8887-1521C79464E3}"/>
                </a:ext>
              </a:extLst>
            </p:cNvPr>
            <p:cNvSpPr>
              <a:spLocks noChangeShapeType="1"/>
            </p:cNvSpPr>
            <p:nvPr/>
          </p:nvSpPr>
          <p:spPr bwMode="auto">
            <a:xfrm flipV="1">
              <a:off x="3884" y="3657"/>
              <a:ext cx="402"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6" name="Line 14">
              <a:extLst>
                <a:ext uri="{FF2B5EF4-FFF2-40B4-BE49-F238E27FC236}">
                  <a16:creationId xmlns:a16="http://schemas.microsoft.com/office/drawing/2014/main" id="{03900654-D212-9F14-A5F8-2D7E5683A407}"/>
                </a:ext>
              </a:extLst>
            </p:cNvPr>
            <p:cNvSpPr>
              <a:spLocks noChangeShapeType="1"/>
            </p:cNvSpPr>
            <p:nvPr/>
          </p:nvSpPr>
          <p:spPr bwMode="auto">
            <a:xfrm flipH="1" flipV="1">
              <a:off x="3334" y="3657"/>
              <a:ext cx="406" cy="2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7" name="Line 16">
              <a:extLst>
                <a:ext uri="{FF2B5EF4-FFF2-40B4-BE49-F238E27FC236}">
                  <a16:creationId xmlns:a16="http://schemas.microsoft.com/office/drawing/2014/main" id="{29903B97-C8D2-F369-36DD-5DA748991687}"/>
                </a:ext>
              </a:extLst>
            </p:cNvPr>
            <p:cNvSpPr>
              <a:spLocks noChangeShapeType="1"/>
            </p:cNvSpPr>
            <p:nvPr/>
          </p:nvSpPr>
          <p:spPr bwMode="auto">
            <a:xfrm flipH="1" flipV="1">
              <a:off x="4013" y="3202"/>
              <a:ext cx="243"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5248" name="Text Box 17">
              <a:extLst>
                <a:ext uri="{FF2B5EF4-FFF2-40B4-BE49-F238E27FC236}">
                  <a16:creationId xmlns:a16="http://schemas.microsoft.com/office/drawing/2014/main" id="{0BB0FBC0-85D7-1667-7BF8-5B59523B0AD4}"/>
                </a:ext>
              </a:extLst>
            </p:cNvPr>
            <p:cNvSpPr txBox="1">
              <a:spLocks noChangeArrowheads="1"/>
            </p:cNvSpPr>
            <p:nvPr/>
          </p:nvSpPr>
          <p:spPr bwMode="auto">
            <a:xfrm>
              <a:off x="3650" y="2976"/>
              <a:ext cx="51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en-US" altLang="zh-CN" sz="2000">
                  <a:solidFill>
                    <a:srgbClr val="C00000"/>
                  </a:solidFill>
                  <a:latin typeface="Times New Roman" panose="02020603050405020304" pitchFamily="18" charset="0"/>
                </a:rPr>
                <a:t>Base0</a:t>
              </a:r>
            </a:p>
          </p:txBody>
        </p:sp>
        <p:sp>
          <p:nvSpPr>
            <p:cNvPr id="95249" name="Line 18">
              <a:extLst>
                <a:ext uri="{FF2B5EF4-FFF2-40B4-BE49-F238E27FC236}">
                  <a16:creationId xmlns:a16="http://schemas.microsoft.com/office/drawing/2014/main" id="{275D2D12-9439-E22D-4093-A30741B9415C}"/>
                </a:ext>
              </a:extLst>
            </p:cNvPr>
            <p:cNvSpPr>
              <a:spLocks noChangeShapeType="1"/>
            </p:cNvSpPr>
            <p:nvPr/>
          </p:nvSpPr>
          <p:spPr bwMode="auto">
            <a:xfrm flipV="1">
              <a:off x="3379" y="3202"/>
              <a:ext cx="362" cy="27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5241" name="TextBox 38">
            <a:extLst>
              <a:ext uri="{FF2B5EF4-FFF2-40B4-BE49-F238E27FC236}">
                <a16:creationId xmlns:a16="http://schemas.microsoft.com/office/drawing/2014/main" id="{079B2F4C-1932-7D6E-857A-B94F3944CECA}"/>
              </a:ext>
            </a:extLst>
          </p:cNvPr>
          <p:cNvSpPr txBox="1">
            <a:spLocks noChangeArrowheads="1"/>
          </p:cNvSpPr>
          <p:nvPr/>
        </p:nvSpPr>
        <p:spPr bwMode="auto">
          <a:xfrm>
            <a:off x="5226050" y="5362575"/>
            <a:ext cx="3455988" cy="9540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r>
              <a:rPr lang="zh-CN" altLang="en-US">
                <a:latin typeface="Times New Roman" panose="02020603050405020304" pitchFamily="18" charset="0"/>
              </a:rPr>
              <a:t>问题：冗余以及因冗余而导致的不一致性</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059490D5-0AC4-01B6-CFE0-79F98642B2CA}"/>
              </a:ext>
            </a:extLst>
          </p:cNvPr>
          <p:cNvSpPr>
            <a:spLocks noGrp="1"/>
          </p:cNvSpPr>
          <p:nvPr>
            <p:ph type="title"/>
          </p:nvPr>
        </p:nvSpPr>
        <p:spPr/>
        <p:txBody>
          <a:bodyPr/>
          <a:lstStyle/>
          <a:p>
            <a:pPr eaLnBrk="1" hangingPunct="1"/>
            <a:r>
              <a:rPr lang="en-US" altLang="zh-CN"/>
              <a:t>7.5.2 </a:t>
            </a:r>
            <a:r>
              <a:rPr lang="zh-CN" altLang="en-US"/>
              <a:t>虚基类</a:t>
            </a:r>
          </a:p>
        </p:txBody>
      </p:sp>
      <p:sp>
        <p:nvSpPr>
          <p:cNvPr id="97283" name="内容占位符 2">
            <a:extLst>
              <a:ext uri="{FF2B5EF4-FFF2-40B4-BE49-F238E27FC236}">
                <a16:creationId xmlns:a16="http://schemas.microsoft.com/office/drawing/2014/main" id="{EC36155C-B15A-FC2F-583E-DBA99D29198E}"/>
              </a:ext>
            </a:extLst>
          </p:cNvPr>
          <p:cNvSpPr>
            <a:spLocks noGrp="1"/>
          </p:cNvSpPr>
          <p:nvPr>
            <p:ph idx="1"/>
          </p:nvPr>
        </p:nvSpPr>
        <p:spPr/>
        <p:txBody>
          <a:bodyPr/>
          <a:lstStyle/>
          <a:p>
            <a:pPr eaLnBrk="1" hangingPunct="1"/>
            <a:r>
              <a:rPr lang="zh-CN" altLang="en-US" sz="2400">
                <a:solidFill>
                  <a:srgbClr val="FF0000"/>
                </a:solidFill>
              </a:rPr>
              <a:t>虚基类</a:t>
            </a:r>
            <a:r>
              <a:rPr lang="zh-CN" altLang="en-US" sz="2400"/>
              <a:t>的引入</a:t>
            </a:r>
          </a:p>
          <a:p>
            <a:pPr lvl="1" eaLnBrk="1" hangingPunct="1"/>
            <a:r>
              <a:rPr lang="zh-CN" altLang="en-US" sz="2400"/>
              <a:t>用于</a:t>
            </a:r>
            <a:r>
              <a:rPr lang="zh-CN" altLang="en-US" sz="2400" b="1"/>
              <a:t>有共同基类</a:t>
            </a:r>
            <a:r>
              <a:rPr lang="zh-CN" altLang="en-US" sz="2400"/>
              <a:t>的场合</a:t>
            </a:r>
          </a:p>
          <a:p>
            <a:pPr eaLnBrk="1" hangingPunct="1"/>
            <a:r>
              <a:rPr lang="zh-CN" altLang="en-US" sz="2400" b="1"/>
              <a:t>声明</a:t>
            </a:r>
          </a:p>
          <a:p>
            <a:pPr lvl="1" eaLnBrk="1" hangingPunct="1"/>
            <a:r>
              <a:rPr lang="zh-CN" altLang="en-US" sz="2400"/>
              <a:t>以</a:t>
            </a:r>
            <a:r>
              <a:rPr lang="en-US" altLang="zh-CN" sz="2400">
                <a:solidFill>
                  <a:srgbClr val="FF0000"/>
                </a:solidFill>
                <a:latin typeface="Times New Roman" panose="02020603050405020304" pitchFamily="18" charset="0"/>
                <a:cs typeface="Times New Roman" panose="02020603050405020304" pitchFamily="18" charset="0"/>
              </a:rPr>
              <a:t>virtual</a:t>
            </a:r>
            <a:r>
              <a:rPr lang="zh-CN" altLang="en-US" sz="2400"/>
              <a:t>修饰</a:t>
            </a:r>
            <a:r>
              <a:rPr lang="zh-CN" altLang="en-US" sz="2400">
                <a:solidFill>
                  <a:srgbClr val="C00000"/>
                </a:solidFill>
              </a:rPr>
              <a:t>继承基类</a:t>
            </a:r>
            <a:br>
              <a:rPr lang="zh-CN" altLang="en-US" sz="2400"/>
            </a:br>
            <a:r>
              <a:rPr lang="zh-CN" altLang="en-US" sz="2400"/>
              <a:t>例：</a:t>
            </a:r>
            <a:r>
              <a:rPr lang="en-US" altLang="zh-CN" sz="2400">
                <a:latin typeface="Times New Roman" panose="02020603050405020304" pitchFamily="18" charset="0"/>
                <a:cs typeface="Times New Roman" panose="02020603050405020304" pitchFamily="18" charset="0"/>
              </a:rPr>
              <a:t>class B1:</a:t>
            </a:r>
            <a:r>
              <a:rPr lang="en-US" altLang="zh-CN" sz="2400">
                <a:solidFill>
                  <a:srgbClr val="FF0000"/>
                </a:solidFill>
                <a:latin typeface="Times New Roman" panose="02020603050405020304" pitchFamily="18" charset="0"/>
                <a:cs typeface="Times New Roman" panose="02020603050405020304" pitchFamily="18" charset="0"/>
              </a:rPr>
              <a:t>virtual</a:t>
            </a:r>
            <a:r>
              <a:rPr lang="en-US" altLang="zh-CN" sz="2400">
                <a:latin typeface="Times New Roman" panose="02020603050405020304" pitchFamily="18" charset="0"/>
                <a:cs typeface="Times New Roman" panose="02020603050405020304" pitchFamily="18" charset="0"/>
              </a:rPr>
              <a:t> </a:t>
            </a:r>
            <a:r>
              <a:rPr lang="en-US" altLang="zh-CN" sz="2400">
                <a:solidFill>
                  <a:srgbClr val="C00000"/>
                </a:solidFill>
                <a:latin typeface="Times New Roman" panose="02020603050405020304" pitchFamily="18" charset="0"/>
                <a:cs typeface="Times New Roman" panose="02020603050405020304" pitchFamily="18" charset="0"/>
              </a:rPr>
              <a:t>public B</a:t>
            </a:r>
          </a:p>
          <a:p>
            <a:pPr eaLnBrk="1" hangingPunct="1"/>
            <a:r>
              <a:rPr lang="zh-CN" altLang="en-US" sz="2400" b="1"/>
              <a:t>作用</a:t>
            </a:r>
          </a:p>
          <a:p>
            <a:pPr lvl="1" eaLnBrk="1" hangingPunct="1"/>
            <a:r>
              <a:rPr lang="zh-CN" altLang="en-US" sz="2400"/>
              <a:t>主要用来</a:t>
            </a:r>
            <a:r>
              <a:rPr lang="zh-CN" altLang="en-US" sz="2400">
                <a:solidFill>
                  <a:srgbClr val="C00000"/>
                </a:solidFill>
              </a:rPr>
              <a:t>解决多继承时可能发生的</a:t>
            </a:r>
            <a:r>
              <a:rPr lang="zh-CN" altLang="en-US" sz="2400" u="sng">
                <a:solidFill>
                  <a:srgbClr val="C00000"/>
                </a:solidFill>
              </a:rPr>
              <a:t>对同一基类继承多次</a:t>
            </a:r>
            <a:r>
              <a:rPr lang="zh-CN" altLang="en-US" sz="2400">
                <a:solidFill>
                  <a:srgbClr val="C00000"/>
                </a:solidFill>
              </a:rPr>
              <a:t>而产生的</a:t>
            </a:r>
            <a:r>
              <a:rPr lang="zh-CN" altLang="en-US" sz="2400" b="1">
                <a:solidFill>
                  <a:srgbClr val="FF0000"/>
                </a:solidFill>
              </a:rPr>
              <a:t>二义性</a:t>
            </a:r>
            <a:r>
              <a:rPr lang="zh-CN" altLang="en-US" sz="2400" b="1">
                <a:solidFill>
                  <a:srgbClr val="C00000"/>
                </a:solidFill>
              </a:rPr>
              <a:t>问题</a:t>
            </a:r>
            <a:r>
              <a:rPr lang="en-US" altLang="zh-CN" sz="2400"/>
              <a:t>.</a:t>
            </a:r>
          </a:p>
          <a:p>
            <a:pPr lvl="1" eaLnBrk="1" hangingPunct="1"/>
            <a:r>
              <a:rPr lang="zh-CN" altLang="en-US" sz="2400" u="sng"/>
              <a:t>为最远的派生类提供唯一的基类成员</a:t>
            </a:r>
            <a:r>
              <a:rPr lang="zh-CN" altLang="en-US" sz="2400"/>
              <a:t>，而不重复产生多次拷贝。</a:t>
            </a:r>
          </a:p>
          <a:p>
            <a:pPr eaLnBrk="1" hangingPunct="1"/>
            <a:r>
              <a:rPr lang="zh-CN" altLang="en-US" sz="2400" b="1"/>
              <a:t>注意</a:t>
            </a:r>
            <a:r>
              <a:rPr lang="zh-CN" altLang="en-US" sz="2400"/>
              <a:t>：</a:t>
            </a:r>
          </a:p>
          <a:p>
            <a:pPr lvl="1" eaLnBrk="1" hangingPunct="1"/>
            <a:r>
              <a:rPr lang="zh-CN" altLang="en-US" sz="2400" u="sng"/>
              <a:t>在</a:t>
            </a:r>
            <a:r>
              <a:rPr lang="zh-CN" altLang="en-US" sz="2400" u="sng">
                <a:solidFill>
                  <a:srgbClr val="FF0000"/>
                </a:solidFill>
              </a:rPr>
              <a:t>第一级继承</a:t>
            </a:r>
            <a:r>
              <a:rPr lang="zh-CN" altLang="en-US" sz="2400" u="sng">
                <a:solidFill>
                  <a:srgbClr val="7030A0"/>
                </a:solidFill>
              </a:rPr>
              <a:t>时</a:t>
            </a:r>
            <a:r>
              <a:rPr lang="zh-CN" altLang="en-US" sz="2400">
                <a:solidFill>
                  <a:srgbClr val="7030A0"/>
                </a:solidFill>
              </a:rPr>
              <a:t>就要将共同基类设计为虚基类</a:t>
            </a:r>
            <a:r>
              <a:rPr lang="zh-CN" altLang="en-US" sz="2400"/>
              <a:t>。</a:t>
            </a:r>
          </a:p>
        </p:txBody>
      </p:sp>
      <p:sp>
        <p:nvSpPr>
          <p:cNvPr id="97284" name="灯片编号占位符 3">
            <a:extLst>
              <a:ext uri="{FF2B5EF4-FFF2-40B4-BE49-F238E27FC236}">
                <a16:creationId xmlns:a16="http://schemas.microsoft.com/office/drawing/2014/main" id="{59D54171-4A0C-A634-1DE9-E124AAA950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144A08E-98C3-4DD3-A8FC-235EDED8789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9EE197EE-9FD8-B6B3-77A6-0DA5DA2B623A}"/>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灯片编号占位符 3">
            <a:extLst>
              <a:ext uri="{FF2B5EF4-FFF2-40B4-BE49-F238E27FC236}">
                <a16:creationId xmlns:a16="http://schemas.microsoft.com/office/drawing/2014/main" id="{A9049F36-6682-9886-60E8-6AFB81C3A9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D838EA8-BCC1-456F-91DB-9F3308D27B8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98307" name="标题 1">
            <a:extLst>
              <a:ext uri="{FF2B5EF4-FFF2-40B4-BE49-F238E27FC236}">
                <a16:creationId xmlns:a16="http://schemas.microsoft.com/office/drawing/2014/main" id="{007D6BAE-E7BD-C443-B2D6-B5C9F35D3C22}"/>
              </a:ext>
            </a:extLst>
          </p:cNvPr>
          <p:cNvSpPr>
            <a:spLocks noGrp="1"/>
          </p:cNvSpPr>
          <p:nvPr>
            <p:ph type="title"/>
          </p:nvPr>
        </p:nvSpPr>
        <p:spPr/>
        <p:txBody>
          <a:bodyPr/>
          <a:lstStyle/>
          <a:p>
            <a:pPr eaLnBrk="1" hangingPunct="1"/>
            <a:r>
              <a:rPr lang="zh-CN" altLang="en-US"/>
              <a:t>例</a:t>
            </a:r>
            <a:r>
              <a:rPr lang="en-US" altLang="zh-CN"/>
              <a:t>7-8 </a:t>
            </a:r>
            <a:r>
              <a:rPr lang="zh-CN" altLang="en-US"/>
              <a:t>虚基类举例</a:t>
            </a:r>
            <a:endParaRPr kumimoji="1" lang="zh-CN" altLang="en-US"/>
          </a:p>
        </p:txBody>
      </p:sp>
      <p:sp>
        <p:nvSpPr>
          <p:cNvPr id="7" name="标题 4">
            <a:extLst>
              <a:ext uri="{FF2B5EF4-FFF2-40B4-BE49-F238E27FC236}">
                <a16:creationId xmlns:a16="http://schemas.microsoft.com/office/drawing/2014/main" id="{67B8E611-D5EC-875E-727E-2B3ACBA99C31}"/>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 </a:t>
            </a:r>
            <a:r>
              <a:rPr kumimoji="0" lang="en-US" altLang="zh-CN" sz="2800" dirty="0">
                <a:solidFill>
                  <a:schemeClr val="bg1"/>
                </a:solidFill>
                <a:latin typeface="+mj-lt"/>
                <a:ea typeface="+mj-ea"/>
                <a:cs typeface="+mj-cs"/>
              </a:rPr>
              <a:t>—— 7.5.2 </a:t>
            </a:r>
            <a:r>
              <a:rPr kumimoji="0" lang="zh-CN" altLang="en-US" sz="2800" dirty="0">
                <a:solidFill>
                  <a:schemeClr val="bg1"/>
                </a:solidFill>
                <a:latin typeface="+mj-lt"/>
                <a:ea typeface="+mj-ea"/>
                <a:cs typeface="+mj-cs"/>
              </a:rPr>
              <a:t>虚基类</a:t>
            </a:r>
          </a:p>
        </p:txBody>
      </p:sp>
      <p:grpSp>
        <p:nvGrpSpPr>
          <p:cNvPr id="98309" name="Group 96">
            <a:extLst>
              <a:ext uri="{FF2B5EF4-FFF2-40B4-BE49-F238E27FC236}">
                <a16:creationId xmlns:a16="http://schemas.microsoft.com/office/drawing/2014/main" id="{11F34E55-2600-581F-75C8-68535DEB6727}"/>
              </a:ext>
            </a:extLst>
          </p:cNvPr>
          <p:cNvGrpSpPr>
            <a:grpSpLocks/>
          </p:cNvGrpSpPr>
          <p:nvPr/>
        </p:nvGrpSpPr>
        <p:grpSpPr bwMode="auto">
          <a:xfrm>
            <a:off x="1209675" y="1643063"/>
            <a:ext cx="7107238" cy="5026025"/>
            <a:chOff x="768" y="1296"/>
            <a:chExt cx="4272" cy="2688"/>
          </a:xfrm>
        </p:grpSpPr>
        <p:sp>
          <p:nvSpPr>
            <p:cNvPr id="98313" name="Text Box 65">
              <a:extLst>
                <a:ext uri="{FF2B5EF4-FFF2-40B4-BE49-F238E27FC236}">
                  <a16:creationId xmlns:a16="http://schemas.microsoft.com/office/drawing/2014/main" id="{8BDE7B0E-2A39-2302-7929-BB52D8A07FF9}"/>
                </a:ext>
              </a:extLst>
            </p:cNvPr>
            <p:cNvSpPr txBox="1">
              <a:spLocks noChangeArrowheads="1"/>
            </p:cNvSpPr>
            <p:nvPr/>
          </p:nvSpPr>
          <p:spPr bwMode="auto">
            <a:xfrm>
              <a:off x="3580" y="2038"/>
              <a:ext cx="1460" cy="2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lang="en-US" altLang="zh-CN" sz="1800">
                  <a:solidFill>
                    <a:srgbClr val="0000FF"/>
                  </a:solidFill>
                  <a:latin typeface="Times New Roman" panose="02020603050405020304" pitchFamily="18" charset="0"/>
                </a:rPr>
                <a:t>Derived</a:t>
              </a:r>
              <a:endParaRPr lang="zh-CN" altLang="en-US" sz="1800">
                <a:solidFill>
                  <a:srgbClr val="0000FF"/>
                </a:solidFill>
                <a:latin typeface="Times New Roman" panose="02020603050405020304" pitchFamily="18" charset="0"/>
              </a:endParaRPr>
            </a:p>
            <a:p>
              <a:pPr algn="ctr">
                <a:spcBef>
                  <a:spcPct val="0"/>
                </a:spcBef>
                <a:buClrTx/>
                <a:buFontTx/>
                <a:buNone/>
              </a:pPr>
              <a:endParaRPr kumimoji="0" lang="en-US" altLang="zh-CN" sz="1800">
                <a:latin typeface="Times New Roman" panose="02020603050405020304" pitchFamily="18" charset="0"/>
              </a:endParaRPr>
            </a:p>
          </p:txBody>
        </p:sp>
        <p:sp>
          <p:nvSpPr>
            <p:cNvPr id="98314" name="Text Box 66">
              <a:extLst>
                <a:ext uri="{FF2B5EF4-FFF2-40B4-BE49-F238E27FC236}">
                  <a16:creationId xmlns:a16="http://schemas.microsoft.com/office/drawing/2014/main" id="{0E2CC875-3667-2D73-9043-66E7D6C8A0D8}"/>
                </a:ext>
              </a:extLst>
            </p:cNvPr>
            <p:cNvSpPr txBox="1">
              <a:spLocks noChangeArrowheads="1"/>
            </p:cNvSpPr>
            <p:nvPr/>
          </p:nvSpPr>
          <p:spPr bwMode="auto">
            <a:xfrm>
              <a:off x="3579" y="2277"/>
              <a:ext cx="1461" cy="66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solidFill>
                    <a:srgbClr val="C00000"/>
                  </a:solidFill>
                  <a:latin typeface="Times New Roman" panose="02020603050405020304" pitchFamily="18" charset="0"/>
                </a:rPr>
                <a:t>Base0::var0</a:t>
              </a:r>
              <a:r>
                <a:rPr kumimoji="0" lang="en-US" altLang="zh-CN" sz="1800">
                  <a:latin typeface="Times New Roman" panose="02020603050405020304" pitchFamily="18" charset="0"/>
                </a:rPr>
                <a:t>:int</a:t>
              </a:r>
            </a:p>
            <a:p>
              <a:pPr algn="ctr">
                <a:spcBef>
                  <a:spcPct val="0"/>
                </a:spcBef>
                <a:buClrTx/>
                <a:buFontTx/>
                <a:buNone/>
              </a:pPr>
              <a:r>
                <a:rPr kumimoji="0" lang="en-US" altLang="zh-CN" sz="1800">
                  <a:solidFill>
                    <a:srgbClr val="7030A0"/>
                  </a:solidFill>
                  <a:latin typeface="Times New Roman" panose="02020603050405020304" pitchFamily="18" charset="0"/>
                </a:rPr>
                <a:t>Base1::var1</a:t>
              </a:r>
              <a:r>
                <a:rPr kumimoji="0" lang="en-US" altLang="zh-CN" sz="1800">
                  <a:latin typeface="Times New Roman" panose="02020603050405020304" pitchFamily="18" charset="0"/>
                </a:rPr>
                <a:t>:int</a:t>
              </a:r>
            </a:p>
            <a:p>
              <a:pPr algn="ctr">
                <a:spcBef>
                  <a:spcPct val="0"/>
                </a:spcBef>
                <a:buClrTx/>
                <a:buFontTx/>
                <a:buNone/>
              </a:pPr>
              <a:r>
                <a:rPr kumimoji="0" lang="en-US" altLang="zh-CN" sz="1800">
                  <a:solidFill>
                    <a:srgbClr val="7030A0"/>
                  </a:solidFill>
                  <a:latin typeface="Times New Roman" panose="02020603050405020304" pitchFamily="18" charset="0"/>
                </a:rPr>
                <a:t>Base2::var2</a:t>
              </a:r>
              <a:r>
                <a:rPr kumimoji="0" lang="en-US" altLang="zh-CN" sz="1800">
                  <a:latin typeface="Times New Roman" panose="02020603050405020304" pitchFamily="18" charset="0"/>
                </a:rPr>
                <a:t>:int</a:t>
              </a:r>
            </a:p>
            <a:p>
              <a:pPr algn="ctr">
                <a:spcBef>
                  <a:spcPct val="0"/>
                </a:spcBef>
                <a:buClrTx/>
                <a:buFontTx/>
                <a:buNone/>
              </a:pPr>
              <a:r>
                <a:rPr kumimoji="0" lang="en-US" altLang="zh-CN" sz="1800">
                  <a:solidFill>
                    <a:srgbClr val="0000FF"/>
                  </a:solidFill>
                  <a:latin typeface="Times New Roman" panose="02020603050405020304" pitchFamily="18" charset="0"/>
                </a:rPr>
                <a:t>var :int</a:t>
              </a:r>
            </a:p>
          </p:txBody>
        </p:sp>
        <p:sp>
          <p:nvSpPr>
            <p:cNvPr id="98315" name="Text Box 67">
              <a:extLst>
                <a:ext uri="{FF2B5EF4-FFF2-40B4-BE49-F238E27FC236}">
                  <a16:creationId xmlns:a16="http://schemas.microsoft.com/office/drawing/2014/main" id="{1F47846F-EA87-D381-3B21-70A3CDC00898}"/>
                </a:ext>
              </a:extLst>
            </p:cNvPr>
            <p:cNvSpPr txBox="1">
              <a:spLocks noChangeArrowheads="1"/>
            </p:cNvSpPr>
            <p:nvPr/>
          </p:nvSpPr>
          <p:spPr bwMode="auto">
            <a:xfrm>
              <a:off x="3573" y="2941"/>
              <a:ext cx="1459" cy="60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solidFill>
                    <a:srgbClr val="C00000"/>
                  </a:solidFill>
                  <a:latin typeface="Times New Roman" panose="02020603050405020304" pitchFamily="18" charset="0"/>
                </a:rPr>
                <a:t>Base0::fun0():</a:t>
              </a:r>
              <a:r>
                <a:rPr kumimoji="0" lang="en-US" altLang="zh-CN" sz="1800">
                  <a:latin typeface="Times New Roman" panose="02020603050405020304" pitchFamily="18" charset="0"/>
                </a:rPr>
                <a:t>void</a:t>
              </a:r>
            </a:p>
            <a:p>
              <a:pPr algn="ctr">
                <a:spcBef>
                  <a:spcPct val="0"/>
                </a:spcBef>
                <a:buClrTx/>
                <a:buFontTx/>
                <a:buNone/>
              </a:pPr>
              <a:r>
                <a:rPr kumimoji="0" lang="en-US" altLang="zh-CN" sz="1800">
                  <a:solidFill>
                    <a:srgbClr val="0000FF"/>
                  </a:solidFill>
                  <a:latin typeface="Times New Roman" panose="02020603050405020304" pitchFamily="18" charset="0"/>
                </a:rPr>
                <a:t>fun():</a:t>
              </a:r>
              <a:r>
                <a:rPr kumimoji="0" lang="en-US" altLang="zh-CN" sz="1800">
                  <a:latin typeface="Times New Roman" panose="02020603050405020304" pitchFamily="18" charset="0"/>
                </a:rPr>
                <a:t>void</a:t>
              </a:r>
            </a:p>
          </p:txBody>
        </p:sp>
        <p:grpSp>
          <p:nvGrpSpPr>
            <p:cNvPr id="98316" name="Group 68">
              <a:extLst>
                <a:ext uri="{FF2B5EF4-FFF2-40B4-BE49-F238E27FC236}">
                  <a16:creationId xmlns:a16="http://schemas.microsoft.com/office/drawing/2014/main" id="{DDD2262F-025C-8095-944E-247E2BDE9ABC}"/>
                </a:ext>
              </a:extLst>
            </p:cNvPr>
            <p:cNvGrpSpPr>
              <a:grpSpLocks/>
            </p:cNvGrpSpPr>
            <p:nvPr/>
          </p:nvGrpSpPr>
          <p:grpSpPr bwMode="auto">
            <a:xfrm>
              <a:off x="768" y="2330"/>
              <a:ext cx="1059" cy="607"/>
              <a:chOff x="6978" y="7732"/>
              <a:chExt cx="1816" cy="1665"/>
            </a:xfrm>
          </p:grpSpPr>
          <p:sp>
            <p:nvSpPr>
              <p:cNvPr id="98340" name="Text Box 69">
                <a:extLst>
                  <a:ext uri="{FF2B5EF4-FFF2-40B4-BE49-F238E27FC236}">
                    <a16:creationId xmlns:a16="http://schemas.microsoft.com/office/drawing/2014/main" id="{58D2EDD5-BA4E-FDB0-E9CC-C8915787CB5C}"/>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solidFill>
                      <a:srgbClr val="7030A0"/>
                    </a:solidFill>
                    <a:latin typeface="Times New Roman" panose="02020603050405020304" pitchFamily="18" charset="0"/>
                  </a:rPr>
                  <a:t>Base1</a:t>
                </a:r>
              </a:p>
              <a:p>
                <a:pPr algn="ctr">
                  <a:spcBef>
                    <a:spcPct val="0"/>
                  </a:spcBef>
                  <a:buClrTx/>
                  <a:buFontTx/>
                  <a:buNone/>
                </a:pPr>
                <a:endParaRPr kumimoji="0" lang="en-US" altLang="zh-CN" sz="1800">
                  <a:latin typeface="Times New Roman" panose="02020603050405020304" pitchFamily="18" charset="0"/>
                </a:endParaRPr>
              </a:p>
            </p:txBody>
          </p:sp>
          <p:sp>
            <p:nvSpPr>
              <p:cNvPr id="98341" name="Text Box 70">
                <a:extLst>
                  <a:ext uri="{FF2B5EF4-FFF2-40B4-BE49-F238E27FC236}">
                    <a16:creationId xmlns:a16="http://schemas.microsoft.com/office/drawing/2014/main" id="{F08475F4-0671-D33A-E4C5-BBE5503FAEAD}"/>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Times New Roman" panose="02020603050405020304" pitchFamily="18" charset="0"/>
                  </a:rPr>
                  <a:t>+ </a:t>
                </a:r>
                <a:r>
                  <a:rPr kumimoji="0" lang="en-US" altLang="zh-CN" sz="1800">
                    <a:solidFill>
                      <a:srgbClr val="7030A0"/>
                    </a:solidFill>
                    <a:latin typeface="Times New Roman" panose="02020603050405020304" pitchFamily="18" charset="0"/>
                  </a:rPr>
                  <a:t>var1 </a:t>
                </a:r>
                <a:r>
                  <a:rPr kumimoji="0" lang="en-US" altLang="zh-CN" sz="1800">
                    <a:latin typeface="Times New Roman" panose="02020603050405020304" pitchFamily="18" charset="0"/>
                  </a:rPr>
                  <a:t>: int</a:t>
                </a:r>
              </a:p>
            </p:txBody>
          </p:sp>
          <p:sp>
            <p:nvSpPr>
              <p:cNvPr id="98342" name="Text Box 71">
                <a:extLst>
                  <a:ext uri="{FF2B5EF4-FFF2-40B4-BE49-F238E27FC236}">
                    <a16:creationId xmlns:a16="http://schemas.microsoft.com/office/drawing/2014/main" id="{A78544B7-6AE8-5FB0-E19C-F524A8C4B233}"/>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endParaRPr kumimoji="0" lang="zh-CN" altLang="zh-CN" sz="1800">
                  <a:latin typeface="Times New Roman" panose="02020603050405020304" pitchFamily="18" charset="0"/>
                </a:endParaRPr>
              </a:p>
            </p:txBody>
          </p:sp>
        </p:grpSp>
        <p:grpSp>
          <p:nvGrpSpPr>
            <p:cNvPr id="98317" name="Group 72">
              <a:extLst>
                <a:ext uri="{FF2B5EF4-FFF2-40B4-BE49-F238E27FC236}">
                  <a16:creationId xmlns:a16="http://schemas.microsoft.com/office/drawing/2014/main" id="{866991E3-E630-E0FE-9885-EFEC9F09D8CF}"/>
                </a:ext>
              </a:extLst>
            </p:cNvPr>
            <p:cNvGrpSpPr>
              <a:grpSpLocks/>
            </p:cNvGrpSpPr>
            <p:nvPr/>
          </p:nvGrpSpPr>
          <p:grpSpPr bwMode="auto">
            <a:xfrm>
              <a:off x="2302" y="2330"/>
              <a:ext cx="1095" cy="607"/>
              <a:chOff x="6978" y="7732"/>
              <a:chExt cx="1816" cy="1665"/>
            </a:xfrm>
          </p:grpSpPr>
          <p:sp>
            <p:nvSpPr>
              <p:cNvPr id="98337" name="Text Box 73">
                <a:extLst>
                  <a:ext uri="{FF2B5EF4-FFF2-40B4-BE49-F238E27FC236}">
                    <a16:creationId xmlns:a16="http://schemas.microsoft.com/office/drawing/2014/main" id="{72D098A5-DCD1-32D2-EBBB-F78CA3FAD46B}"/>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solidFill>
                      <a:srgbClr val="7030A0"/>
                    </a:solidFill>
                    <a:latin typeface="Times New Roman" panose="02020603050405020304" pitchFamily="18" charset="0"/>
                  </a:rPr>
                  <a:t>Base2</a:t>
                </a:r>
              </a:p>
            </p:txBody>
          </p:sp>
          <p:sp>
            <p:nvSpPr>
              <p:cNvPr id="98338" name="Text Box 74">
                <a:extLst>
                  <a:ext uri="{FF2B5EF4-FFF2-40B4-BE49-F238E27FC236}">
                    <a16:creationId xmlns:a16="http://schemas.microsoft.com/office/drawing/2014/main" id="{CFA4D192-8DAD-319E-BF4E-007C9EA58519}"/>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Times New Roman" panose="02020603050405020304" pitchFamily="18" charset="0"/>
                  </a:rPr>
                  <a:t>+ </a:t>
                </a:r>
                <a:r>
                  <a:rPr kumimoji="0" lang="en-US" altLang="zh-CN" sz="1800">
                    <a:solidFill>
                      <a:srgbClr val="7030A0"/>
                    </a:solidFill>
                    <a:latin typeface="Times New Roman" panose="02020603050405020304" pitchFamily="18" charset="0"/>
                  </a:rPr>
                  <a:t>var2</a:t>
                </a:r>
                <a:r>
                  <a:rPr kumimoji="0" lang="en-US" altLang="zh-CN" sz="1800">
                    <a:latin typeface="Times New Roman" panose="02020603050405020304" pitchFamily="18" charset="0"/>
                  </a:rPr>
                  <a:t> : int</a:t>
                </a:r>
              </a:p>
            </p:txBody>
          </p:sp>
          <p:sp>
            <p:nvSpPr>
              <p:cNvPr id="98339" name="Text Box 75">
                <a:extLst>
                  <a:ext uri="{FF2B5EF4-FFF2-40B4-BE49-F238E27FC236}">
                    <a16:creationId xmlns:a16="http://schemas.microsoft.com/office/drawing/2014/main" id="{8BE3D2AA-9A2E-171C-5987-8BB1BEE0833B}"/>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endParaRPr kumimoji="0" lang="zh-CN" altLang="zh-CN" sz="1800">
                  <a:latin typeface="Times New Roman" panose="02020603050405020304" pitchFamily="18" charset="0"/>
                </a:endParaRPr>
              </a:p>
            </p:txBody>
          </p:sp>
        </p:grpSp>
        <p:grpSp>
          <p:nvGrpSpPr>
            <p:cNvPr id="98318" name="Group 76">
              <a:extLst>
                <a:ext uri="{FF2B5EF4-FFF2-40B4-BE49-F238E27FC236}">
                  <a16:creationId xmlns:a16="http://schemas.microsoft.com/office/drawing/2014/main" id="{43042EF6-4679-3459-33D8-A41071F23EA5}"/>
                </a:ext>
              </a:extLst>
            </p:cNvPr>
            <p:cNvGrpSpPr>
              <a:grpSpLocks/>
            </p:cNvGrpSpPr>
            <p:nvPr/>
          </p:nvGrpSpPr>
          <p:grpSpPr bwMode="auto">
            <a:xfrm>
              <a:off x="1535" y="3377"/>
              <a:ext cx="1168" cy="607"/>
              <a:chOff x="6978" y="7732"/>
              <a:chExt cx="1816" cy="1665"/>
            </a:xfrm>
          </p:grpSpPr>
          <p:sp>
            <p:nvSpPr>
              <p:cNvPr id="98334" name="Text Box 77">
                <a:extLst>
                  <a:ext uri="{FF2B5EF4-FFF2-40B4-BE49-F238E27FC236}">
                    <a16:creationId xmlns:a16="http://schemas.microsoft.com/office/drawing/2014/main" id="{8233C93B-B7B9-90F5-3D8E-F977160F417A}"/>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solidFill>
                      <a:srgbClr val="0000FF"/>
                    </a:solidFill>
                    <a:latin typeface="Times New Roman" panose="02020603050405020304" pitchFamily="18" charset="0"/>
                  </a:rPr>
                  <a:t>Derived</a:t>
                </a:r>
              </a:p>
            </p:txBody>
          </p:sp>
          <p:sp>
            <p:nvSpPr>
              <p:cNvPr id="98335" name="Text Box 78">
                <a:extLst>
                  <a:ext uri="{FF2B5EF4-FFF2-40B4-BE49-F238E27FC236}">
                    <a16:creationId xmlns:a16="http://schemas.microsoft.com/office/drawing/2014/main" id="{FAF81520-5E47-86DA-2D62-F34BF253B3E7}"/>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Times New Roman" panose="02020603050405020304" pitchFamily="18" charset="0"/>
                  </a:rPr>
                  <a:t>+ </a:t>
                </a:r>
                <a:r>
                  <a:rPr kumimoji="0" lang="en-US" altLang="zh-CN" sz="1800">
                    <a:solidFill>
                      <a:srgbClr val="0000FF"/>
                    </a:solidFill>
                    <a:latin typeface="Times New Roman" panose="02020603050405020304" pitchFamily="18" charset="0"/>
                  </a:rPr>
                  <a:t>var</a:t>
                </a:r>
                <a:r>
                  <a:rPr kumimoji="0" lang="en-US" altLang="zh-CN" sz="1800">
                    <a:latin typeface="Times New Roman" panose="02020603050405020304" pitchFamily="18" charset="0"/>
                  </a:rPr>
                  <a:t> : int</a:t>
                </a:r>
              </a:p>
            </p:txBody>
          </p:sp>
          <p:sp>
            <p:nvSpPr>
              <p:cNvPr id="98336" name="Text Box 79">
                <a:extLst>
                  <a:ext uri="{FF2B5EF4-FFF2-40B4-BE49-F238E27FC236}">
                    <a16:creationId xmlns:a16="http://schemas.microsoft.com/office/drawing/2014/main" id="{6F1EAE5D-01FA-A096-58D9-D531FE115B10}"/>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Times New Roman" panose="02020603050405020304" pitchFamily="18" charset="0"/>
                  </a:rPr>
                  <a:t>+ </a:t>
                </a:r>
                <a:r>
                  <a:rPr kumimoji="0" lang="en-US" altLang="zh-CN" sz="1800">
                    <a:solidFill>
                      <a:srgbClr val="0000FF"/>
                    </a:solidFill>
                    <a:latin typeface="Times New Roman" panose="02020603050405020304" pitchFamily="18" charset="0"/>
                  </a:rPr>
                  <a:t>fun() </a:t>
                </a:r>
                <a:r>
                  <a:rPr kumimoji="0" lang="en-US" altLang="zh-CN" sz="1800">
                    <a:latin typeface="Times New Roman" panose="02020603050405020304" pitchFamily="18" charset="0"/>
                  </a:rPr>
                  <a:t>: void</a:t>
                </a:r>
              </a:p>
            </p:txBody>
          </p:sp>
        </p:grpSp>
        <p:sp>
          <p:nvSpPr>
            <p:cNvPr id="98319" name="AutoShape 80">
              <a:extLst>
                <a:ext uri="{FF2B5EF4-FFF2-40B4-BE49-F238E27FC236}">
                  <a16:creationId xmlns:a16="http://schemas.microsoft.com/office/drawing/2014/main" id="{25491FEF-43E5-152E-9833-DECBC8E17BEA}"/>
                </a:ext>
              </a:extLst>
            </p:cNvPr>
            <p:cNvSpPr>
              <a:spLocks noChangeArrowheads="1"/>
            </p:cNvSpPr>
            <p:nvPr/>
          </p:nvSpPr>
          <p:spPr bwMode="auto">
            <a:xfrm>
              <a:off x="1196" y="2937"/>
              <a:ext cx="180" cy="126"/>
            </a:xfrm>
            <a:prstGeom prst="triangle">
              <a:avLst>
                <a:gd name="adj" fmla="val 50000"/>
              </a:avLst>
            </a:prstGeom>
            <a:solidFill>
              <a:srgbClr val="FFFFFF"/>
            </a:solidFill>
            <a:ln w="9525">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98320" name="AutoShape 81">
              <a:extLst>
                <a:ext uri="{FF2B5EF4-FFF2-40B4-BE49-F238E27FC236}">
                  <a16:creationId xmlns:a16="http://schemas.microsoft.com/office/drawing/2014/main" id="{B5819110-A106-8B00-2A2F-B320341627DA}"/>
                </a:ext>
              </a:extLst>
            </p:cNvPr>
            <p:cNvSpPr>
              <a:spLocks noChangeArrowheads="1"/>
            </p:cNvSpPr>
            <p:nvPr/>
          </p:nvSpPr>
          <p:spPr bwMode="auto">
            <a:xfrm>
              <a:off x="2789" y="2938"/>
              <a:ext cx="180" cy="126"/>
            </a:xfrm>
            <a:prstGeom prst="triangle">
              <a:avLst>
                <a:gd name="adj" fmla="val 50000"/>
              </a:avLst>
            </a:prstGeom>
            <a:solidFill>
              <a:srgbClr val="FFFFFF"/>
            </a:solidFill>
            <a:ln w="9525">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98321" name="Line 82">
              <a:extLst>
                <a:ext uri="{FF2B5EF4-FFF2-40B4-BE49-F238E27FC236}">
                  <a16:creationId xmlns:a16="http://schemas.microsoft.com/office/drawing/2014/main" id="{9039FB2E-ABEA-0536-07CF-D056D5BF5360}"/>
                </a:ext>
              </a:extLst>
            </p:cNvPr>
            <p:cNvSpPr>
              <a:spLocks noChangeShapeType="1"/>
            </p:cNvSpPr>
            <p:nvPr/>
          </p:nvSpPr>
          <p:spPr bwMode="auto">
            <a:xfrm>
              <a:off x="1285" y="3063"/>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2" name="Line 83">
              <a:extLst>
                <a:ext uri="{FF2B5EF4-FFF2-40B4-BE49-F238E27FC236}">
                  <a16:creationId xmlns:a16="http://schemas.microsoft.com/office/drawing/2014/main" id="{C1907ED4-8C79-0372-5BA9-DF2774B7AE98}"/>
                </a:ext>
              </a:extLst>
            </p:cNvPr>
            <p:cNvSpPr>
              <a:spLocks noChangeShapeType="1"/>
            </p:cNvSpPr>
            <p:nvPr/>
          </p:nvSpPr>
          <p:spPr bwMode="auto">
            <a:xfrm>
              <a:off x="2880" y="3058"/>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3" name="Line 84">
              <a:extLst>
                <a:ext uri="{FF2B5EF4-FFF2-40B4-BE49-F238E27FC236}">
                  <a16:creationId xmlns:a16="http://schemas.microsoft.com/office/drawing/2014/main" id="{0A6BBD17-987C-E5A4-506F-DE1BC476E16D}"/>
                </a:ext>
              </a:extLst>
            </p:cNvPr>
            <p:cNvSpPr>
              <a:spLocks noChangeShapeType="1"/>
            </p:cNvSpPr>
            <p:nvPr/>
          </p:nvSpPr>
          <p:spPr bwMode="auto">
            <a:xfrm>
              <a:off x="1285" y="3209"/>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4" name="Line 85">
              <a:extLst>
                <a:ext uri="{FF2B5EF4-FFF2-40B4-BE49-F238E27FC236}">
                  <a16:creationId xmlns:a16="http://schemas.microsoft.com/office/drawing/2014/main" id="{AC36E8E8-E271-7975-48E0-3B0555ACA7FF}"/>
                </a:ext>
              </a:extLst>
            </p:cNvPr>
            <p:cNvSpPr>
              <a:spLocks noChangeShapeType="1"/>
            </p:cNvSpPr>
            <p:nvPr/>
          </p:nvSpPr>
          <p:spPr bwMode="auto">
            <a:xfrm flipV="1">
              <a:off x="2128" y="3209"/>
              <a:ext cx="0" cy="16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8325" name="Group 86">
              <a:extLst>
                <a:ext uri="{FF2B5EF4-FFF2-40B4-BE49-F238E27FC236}">
                  <a16:creationId xmlns:a16="http://schemas.microsoft.com/office/drawing/2014/main" id="{45EF7E56-A232-8FE3-8C05-A34E66A1F3F0}"/>
                </a:ext>
              </a:extLst>
            </p:cNvPr>
            <p:cNvGrpSpPr>
              <a:grpSpLocks/>
            </p:cNvGrpSpPr>
            <p:nvPr/>
          </p:nvGrpSpPr>
          <p:grpSpPr bwMode="auto">
            <a:xfrm>
              <a:off x="1316" y="1296"/>
              <a:ext cx="1789" cy="607"/>
              <a:chOff x="6978" y="7732"/>
              <a:chExt cx="1816" cy="1665"/>
            </a:xfrm>
          </p:grpSpPr>
          <p:sp>
            <p:nvSpPr>
              <p:cNvPr id="98331" name="Text Box 87">
                <a:extLst>
                  <a:ext uri="{FF2B5EF4-FFF2-40B4-BE49-F238E27FC236}">
                    <a16:creationId xmlns:a16="http://schemas.microsoft.com/office/drawing/2014/main" id="{313458F2-F4F4-518C-6C3C-5C393E079318}"/>
                  </a:ext>
                </a:extLst>
              </p:cNvPr>
              <p:cNvSpPr txBox="1">
                <a:spLocks noChangeArrowheads="1"/>
              </p:cNvSpPr>
              <p:nvPr/>
            </p:nvSpPr>
            <p:spPr bwMode="auto">
              <a:xfrm>
                <a:off x="6979" y="773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kumimoji="0" lang="en-US" altLang="zh-CN" sz="1800">
                    <a:latin typeface="Times New Roman" panose="02020603050405020304" pitchFamily="18" charset="0"/>
                  </a:rPr>
                  <a:t>&lt;&lt;</a:t>
                </a:r>
                <a:r>
                  <a:rPr kumimoji="0" lang="en-US" altLang="zh-CN" sz="1800">
                    <a:solidFill>
                      <a:srgbClr val="FF0000"/>
                    </a:solidFill>
                    <a:latin typeface="Times New Roman" panose="02020603050405020304" pitchFamily="18" charset="0"/>
                  </a:rPr>
                  <a:t>virtual</a:t>
                </a:r>
                <a:r>
                  <a:rPr kumimoji="0" lang="en-US" altLang="zh-CN" sz="1800">
                    <a:latin typeface="Times New Roman" panose="02020603050405020304" pitchFamily="18" charset="0"/>
                  </a:rPr>
                  <a:t>&gt;&gt; </a:t>
                </a:r>
                <a:r>
                  <a:rPr kumimoji="0" lang="en-US" altLang="zh-CN" sz="1800">
                    <a:solidFill>
                      <a:srgbClr val="C00000"/>
                    </a:solidFill>
                    <a:latin typeface="Times New Roman" panose="02020603050405020304" pitchFamily="18" charset="0"/>
                  </a:rPr>
                  <a:t>Base0</a:t>
                </a:r>
              </a:p>
            </p:txBody>
          </p:sp>
          <p:sp>
            <p:nvSpPr>
              <p:cNvPr id="98332" name="Text Box 88">
                <a:extLst>
                  <a:ext uri="{FF2B5EF4-FFF2-40B4-BE49-F238E27FC236}">
                    <a16:creationId xmlns:a16="http://schemas.microsoft.com/office/drawing/2014/main" id="{88563986-1AE5-0E0E-F4EC-1B84213844CC}"/>
                  </a:ext>
                </a:extLst>
              </p:cNvPr>
              <p:cNvSpPr txBox="1">
                <a:spLocks noChangeArrowheads="1"/>
              </p:cNvSpPr>
              <p:nvPr/>
            </p:nvSpPr>
            <p:spPr bwMode="auto">
              <a:xfrm>
                <a:off x="6978" y="8287"/>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Times New Roman" panose="02020603050405020304" pitchFamily="18" charset="0"/>
                  </a:rPr>
                  <a:t>+ </a:t>
                </a:r>
                <a:r>
                  <a:rPr kumimoji="0" lang="en-US" altLang="zh-CN" sz="1800">
                    <a:solidFill>
                      <a:srgbClr val="C00000"/>
                    </a:solidFill>
                    <a:latin typeface="Times New Roman" panose="02020603050405020304" pitchFamily="18" charset="0"/>
                  </a:rPr>
                  <a:t>var0</a:t>
                </a:r>
                <a:r>
                  <a:rPr kumimoji="0" lang="en-US" altLang="zh-CN" sz="1800">
                    <a:latin typeface="Times New Roman" panose="02020603050405020304" pitchFamily="18" charset="0"/>
                  </a:rPr>
                  <a:t> : int</a:t>
                </a:r>
              </a:p>
            </p:txBody>
          </p:sp>
          <p:sp>
            <p:nvSpPr>
              <p:cNvPr id="98333" name="Text Box 89">
                <a:extLst>
                  <a:ext uri="{FF2B5EF4-FFF2-40B4-BE49-F238E27FC236}">
                    <a16:creationId xmlns:a16="http://schemas.microsoft.com/office/drawing/2014/main" id="{BA3C9BC1-AFF7-0285-B021-37D956AB7A1E}"/>
                  </a:ext>
                </a:extLst>
              </p:cNvPr>
              <p:cNvSpPr txBox="1">
                <a:spLocks noChangeArrowheads="1"/>
              </p:cNvSpPr>
              <p:nvPr/>
            </p:nvSpPr>
            <p:spPr bwMode="auto">
              <a:xfrm>
                <a:off x="6978" y="8842"/>
                <a:ext cx="1815" cy="55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kumimoji="0" lang="en-US" altLang="zh-CN" sz="1800">
                    <a:latin typeface="Times New Roman" panose="02020603050405020304" pitchFamily="18" charset="0"/>
                  </a:rPr>
                  <a:t>+ </a:t>
                </a:r>
                <a:r>
                  <a:rPr kumimoji="0" lang="en-US" altLang="zh-CN" sz="1800">
                    <a:solidFill>
                      <a:srgbClr val="C00000"/>
                    </a:solidFill>
                    <a:latin typeface="Times New Roman" panose="02020603050405020304" pitchFamily="18" charset="0"/>
                  </a:rPr>
                  <a:t>fun0() </a:t>
                </a:r>
                <a:r>
                  <a:rPr kumimoji="0" lang="en-US" altLang="zh-CN" sz="1800">
                    <a:latin typeface="Times New Roman" panose="02020603050405020304" pitchFamily="18" charset="0"/>
                  </a:rPr>
                  <a:t>: void</a:t>
                </a:r>
              </a:p>
            </p:txBody>
          </p:sp>
        </p:grpSp>
        <p:sp>
          <p:nvSpPr>
            <p:cNvPr id="98326" name="AutoShape 90">
              <a:extLst>
                <a:ext uri="{FF2B5EF4-FFF2-40B4-BE49-F238E27FC236}">
                  <a16:creationId xmlns:a16="http://schemas.microsoft.com/office/drawing/2014/main" id="{27B8A7BD-528E-8E65-7584-22D643149C0D}"/>
                </a:ext>
              </a:extLst>
            </p:cNvPr>
            <p:cNvSpPr>
              <a:spLocks noChangeArrowheads="1"/>
            </p:cNvSpPr>
            <p:nvPr/>
          </p:nvSpPr>
          <p:spPr bwMode="auto">
            <a:xfrm>
              <a:off x="2037" y="1903"/>
              <a:ext cx="181" cy="126"/>
            </a:xfrm>
            <a:prstGeom prst="triangle">
              <a:avLst>
                <a:gd name="adj" fmla="val 50000"/>
              </a:avLst>
            </a:prstGeom>
            <a:solidFill>
              <a:srgbClr val="FFFFFF"/>
            </a:solidFill>
            <a:ln w="9525">
              <a:solidFill>
                <a:schemeClr val="tx1"/>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a:latin typeface="Times New Roman" panose="02020603050405020304" pitchFamily="18" charset="0"/>
                <a:ea typeface="隶书" panose="02010509060101010101" pitchFamily="49" charset="-122"/>
              </a:endParaRPr>
            </a:p>
          </p:txBody>
        </p:sp>
        <p:sp>
          <p:nvSpPr>
            <p:cNvPr id="98327" name="Line 91">
              <a:extLst>
                <a:ext uri="{FF2B5EF4-FFF2-40B4-BE49-F238E27FC236}">
                  <a16:creationId xmlns:a16="http://schemas.microsoft.com/office/drawing/2014/main" id="{C63AAFAD-903E-BAE2-A384-3CD315BD7CF8}"/>
                </a:ext>
              </a:extLst>
            </p:cNvPr>
            <p:cNvSpPr>
              <a:spLocks noChangeShapeType="1"/>
            </p:cNvSpPr>
            <p:nvPr/>
          </p:nvSpPr>
          <p:spPr bwMode="auto">
            <a:xfrm>
              <a:off x="1285" y="2176"/>
              <a:ext cx="15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8" name="Line 92">
              <a:extLst>
                <a:ext uri="{FF2B5EF4-FFF2-40B4-BE49-F238E27FC236}">
                  <a16:creationId xmlns:a16="http://schemas.microsoft.com/office/drawing/2014/main" id="{5283A96E-11B2-09B1-9BD9-95733AF36E64}"/>
                </a:ext>
              </a:extLst>
            </p:cNvPr>
            <p:cNvSpPr>
              <a:spLocks noChangeShapeType="1"/>
            </p:cNvSpPr>
            <p:nvPr/>
          </p:nvSpPr>
          <p:spPr bwMode="auto">
            <a:xfrm>
              <a:off x="1285"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9" name="Line 93">
              <a:extLst>
                <a:ext uri="{FF2B5EF4-FFF2-40B4-BE49-F238E27FC236}">
                  <a16:creationId xmlns:a16="http://schemas.microsoft.com/office/drawing/2014/main" id="{27BF654F-7E11-8192-86C0-995EAA158720}"/>
                </a:ext>
              </a:extLst>
            </p:cNvPr>
            <p:cNvSpPr>
              <a:spLocks noChangeShapeType="1"/>
            </p:cNvSpPr>
            <p:nvPr/>
          </p:nvSpPr>
          <p:spPr bwMode="auto">
            <a:xfrm>
              <a:off x="2880" y="2176"/>
              <a:ext cx="0" cy="14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30" name="Line 94">
              <a:extLst>
                <a:ext uri="{FF2B5EF4-FFF2-40B4-BE49-F238E27FC236}">
                  <a16:creationId xmlns:a16="http://schemas.microsoft.com/office/drawing/2014/main" id="{74F98BEC-85B6-CB12-0D0B-2B629DF411CD}"/>
                </a:ext>
              </a:extLst>
            </p:cNvPr>
            <p:cNvSpPr>
              <a:spLocks noChangeShapeType="1"/>
            </p:cNvSpPr>
            <p:nvPr/>
          </p:nvSpPr>
          <p:spPr bwMode="auto">
            <a:xfrm>
              <a:off x="2128" y="2029"/>
              <a:ext cx="0" cy="1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右大括号 1">
            <a:extLst>
              <a:ext uri="{FF2B5EF4-FFF2-40B4-BE49-F238E27FC236}">
                <a16:creationId xmlns:a16="http://schemas.microsoft.com/office/drawing/2014/main" id="{327FB2A6-115E-B267-7F54-CD6C12F4DE0C}"/>
              </a:ext>
            </a:extLst>
          </p:cNvPr>
          <p:cNvSpPr/>
          <p:nvPr/>
        </p:nvSpPr>
        <p:spPr>
          <a:xfrm>
            <a:off x="8334375" y="3644900"/>
            <a:ext cx="163513" cy="1241425"/>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dirty="0"/>
          </a:p>
        </p:txBody>
      </p:sp>
      <p:sp>
        <p:nvSpPr>
          <p:cNvPr id="98311" name="文本框 2">
            <a:extLst>
              <a:ext uri="{FF2B5EF4-FFF2-40B4-BE49-F238E27FC236}">
                <a16:creationId xmlns:a16="http://schemas.microsoft.com/office/drawing/2014/main" id="{E76875DC-64B8-05E7-4AE4-E3EB8B22F1CC}"/>
              </a:ext>
            </a:extLst>
          </p:cNvPr>
          <p:cNvSpPr txBox="1">
            <a:spLocks noChangeArrowheads="1"/>
          </p:cNvSpPr>
          <p:nvPr/>
        </p:nvSpPr>
        <p:spPr bwMode="auto">
          <a:xfrm>
            <a:off x="4114800" y="2892425"/>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98312" name="文本框 3">
            <a:extLst>
              <a:ext uri="{FF2B5EF4-FFF2-40B4-BE49-F238E27FC236}">
                <a16:creationId xmlns:a16="http://schemas.microsoft.com/office/drawing/2014/main" id="{AF95C5D0-D719-C674-372E-9F2034B5AFCA}"/>
              </a:ext>
            </a:extLst>
          </p:cNvPr>
          <p:cNvSpPr txBox="1">
            <a:spLocks noChangeArrowheads="1"/>
          </p:cNvSpPr>
          <p:nvPr/>
        </p:nvSpPr>
        <p:spPr bwMode="auto">
          <a:xfrm>
            <a:off x="8480425" y="4086225"/>
            <a:ext cx="5953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1600">
                <a:solidFill>
                  <a:srgbClr val="FF0000"/>
                </a:solidFill>
              </a:rPr>
              <a:t>唯一</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灯片编号占位符 3">
            <a:extLst>
              <a:ext uri="{FF2B5EF4-FFF2-40B4-BE49-F238E27FC236}">
                <a16:creationId xmlns:a16="http://schemas.microsoft.com/office/drawing/2014/main" id="{4C656ADB-C847-31B6-BF16-C9799DC1A7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A2C3FD2-5850-441C-BA13-56B7B040857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00355" name="标题 1">
            <a:extLst>
              <a:ext uri="{FF2B5EF4-FFF2-40B4-BE49-F238E27FC236}">
                <a16:creationId xmlns:a16="http://schemas.microsoft.com/office/drawing/2014/main" id="{66799E72-64E6-9480-3424-F08858D832A3}"/>
              </a:ext>
            </a:extLst>
          </p:cNvPr>
          <p:cNvSpPr>
            <a:spLocks noGrp="1"/>
          </p:cNvSpPr>
          <p:nvPr>
            <p:ph type="title"/>
          </p:nvPr>
        </p:nvSpPr>
        <p:spPr/>
        <p:txBody>
          <a:bodyPr/>
          <a:lstStyle/>
          <a:p>
            <a:pPr eaLnBrk="1" hangingPunct="1"/>
            <a:r>
              <a:rPr lang="zh-CN" altLang="en-US"/>
              <a:t>例</a:t>
            </a:r>
            <a:r>
              <a:rPr lang="en-US" altLang="zh-CN"/>
              <a:t>7-8 (</a:t>
            </a:r>
            <a:r>
              <a:rPr lang="zh-CN" altLang="en-US"/>
              <a:t>续</a:t>
            </a:r>
            <a:r>
              <a:rPr lang="en-US" altLang="zh-CN"/>
              <a:t>)</a:t>
            </a:r>
            <a:endParaRPr kumimoji="1" lang="zh-CN" altLang="en-US"/>
          </a:p>
        </p:txBody>
      </p:sp>
      <p:sp>
        <p:nvSpPr>
          <p:cNvPr id="100356" name="内容占位符 2">
            <a:extLst>
              <a:ext uri="{FF2B5EF4-FFF2-40B4-BE49-F238E27FC236}">
                <a16:creationId xmlns:a16="http://schemas.microsoft.com/office/drawing/2014/main" id="{88455239-1A62-82EC-4745-925D9D3FD285}"/>
              </a:ext>
            </a:extLst>
          </p:cNvPr>
          <p:cNvSpPr>
            <a:spLocks noGrp="1"/>
          </p:cNvSpPr>
          <p:nvPr>
            <p:ph idx="1"/>
          </p:nvPr>
        </p:nvSpPr>
        <p:spPr>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None/>
            </a:pPr>
            <a:r>
              <a:rPr lang="en-US" altLang="zh-CN" sz="2000" dirty="0">
                <a:latin typeface="Consolas" panose="020B0609020204030204" pitchFamily="49" charset="0"/>
              </a:rPr>
              <a:t>#include &lt;iostream&gt;</a:t>
            </a:r>
          </a:p>
          <a:p>
            <a:pPr marL="358775" indent="-250825" eaLnBrk="1" hangingPunct="1">
              <a:spcBef>
                <a:spcPct val="0"/>
              </a:spcBef>
              <a:buNone/>
            </a:pPr>
            <a:r>
              <a:rPr lang="en-US" altLang="zh-CN" sz="2000" dirty="0">
                <a:latin typeface="Consolas" panose="020B0609020204030204" pitchFamily="49" charset="0"/>
              </a:rPr>
              <a:t>using namespace std;</a:t>
            </a:r>
          </a:p>
          <a:p>
            <a:pPr marL="358775" indent="-250825" eaLnBrk="1" hangingPunct="1">
              <a:spcBef>
                <a:spcPct val="0"/>
              </a:spcBef>
              <a:buNone/>
            </a:pPr>
            <a:r>
              <a:rPr lang="en-US" altLang="zh-CN" sz="2000" dirty="0">
                <a:latin typeface="Consolas" panose="020B0609020204030204" pitchFamily="49" charset="0"/>
              </a:rPr>
              <a:t>class Base0 {	//</a:t>
            </a:r>
            <a:r>
              <a:rPr lang="zh-CN" altLang="en-US" sz="2000" dirty="0">
                <a:latin typeface="Consolas" panose="020B0609020204030204" pitchFamily="49" charset="0"/>
              </a:rPr>
              <a:t>定义基类</a:t>
            </a:r>
            <a:r>
              <a:rPr lang="en-US" altLang="zh-CN" sz="2000" dirty="0">
                <a:latin typeface="Consolas" panose="020B0609020204030204" pitchFamily="49" charset="0"/>
              </a:rPr>
              <a:t>Base0</a:t>
            </a:r>
          </a:p>
          <a:p>
            <a:pPr marL="358775" indent="-250825" eaLnBrk="1" hangingPunct="1">
              <a:spcBef>
                <a:spcPct val="0"/>
              </a:spcBef>
              <a:buNone/>
            </a:pPr>
            <a:r>
              <a:rPr lang="en-US" altLang="zh-CN" sz="2000" dirty="0">
                <a:latin typeface="Consolas" panose="020B0609020204030204" pitchFamily="49" charset="0"/>
              </a:rPr>
              <a:t>public:</a:t>
            </a:r>
          </a:p>
          <a:p>
            <a:pPr marL="358775" indent="-250825" eaLnBrk="1" hangingPunct="1">
              <a:spcBef>
                <a:spcPct val="0"/>
              </a:spcBef>
              <a:buNone/>
            </a:pPr>
            <a:r>
              <a:rPr lang="en-US" altLang="zh-CN" sz="2000" dirty="0">
                <a:latin typeface="Consolas" panose="020B0609020204030204" pitchFamily="49" charset="0"/>
              </a:rPr>
              <a:t>	int var0;</a:t>
            </a:r>
          </a:p>
          <a:p>
            <a:pPr marL="358775" indent="-250825" eaLnBrk="1" hangingPunct="1">
              <a:spcBef>
                <a:spcPct val="0"/>
              </a:spcBef>
              <a:buNone/>
            </a:pPr>
            <a:r>
              <a:rPr lang="en-US" altLang="zh-CN" sz="2000" dirty="0">
                <a:latin typeface="Consolas" panose="020B0609020204030204" pitchFamily="49" charset="0"/>
              </a:rPr>
              <a:t>	void fun0() { </a:t>
            </a:r>
            <a:r>
              <a:rPr lang="en-US" altLang="zh-CN" sz="2000" dirty="0" err="1">
                <a:latin typeface="Consolas" panose="020B0609020204030204" pitchFamily="49" charset="0"/>
              </a:rPr>
              <a:t>cout</a:t>
            </a:r>
            <a:r>
              <a:rPr lang="en-US" altLang="zh-CN" sz="2000" dirty="0">
                <a:latin typeface="Consolas" panose="020B0609020204030204" pitchFamily="49" charset="0"/>
              </a:rPr>
              <a:t> &lt;&lt; "Member of Base0"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358775" indent="-250825" eaLnBrk="1" hangingPunct="1">
              <a:spcBef>
                <a:spcPct val="0"/>
              </a:spcBef>
              <a:buNone/>
            </a:pPr>
            <a:r>
              <a:rPr lang="en-US" altLang="zh-CN" sz="2000" dirty="0">
                <a:latin typeface="Consolas" panose="020B0609020204030204" pitchFamily="49" charset="0"/>
              </a:rPr>
              <a:t>};</a:t>
            </a:r>
          </a:p>
          <a:p>
            <a:pPr marL="358775" indent="-250825" eaLnBrk="1" hangingPunct="1">
              <a:spcBef>
                <a:spcPct val="0"/>
              </a:spcBef>
              <a:buNone/>
            </a:pPr>
            <a:r>
              <a:rPr lang="en-US" altLang="zh-CN" sz="2000" dirty="0">
                <a:latin typeface="Consolas" panose="020B0609020204030204" pitchFamily="49" charset="0"/>
              </a:rPr>
              <a:t>class Base1: virtual public Base0 {	//</a:t>
            </a:r>
            <a:r>
              <a:rPr lang="zh-CN" altLang="en-US" sz="2000" dirty="0">
                <a:latin typeface="Consolas" panose="020B0609020204030204" pitchFamily="49" charset="0"/>
              </a:rPr>
              <a:t>定义派生类</a:t>
            </a:r>
            <a:r>
              <a:rPr lang="en-US" altLang="zh-CN" sz="2000" dirty="0">
                <a:latin typeface="Consolas" panose="020B0609020204030204" pitchFamily="49" charset="0"/>
              </a:rPr>
              <a:t>Base1</a:t>
            </a:r>
          </a:p>
          <a:p>
            <a:pPr marL="358775" indent="-250825" eaLnBrk="1" hangingPunct="1">
              <a:spcBef>
                <a:spcPct val="0"/>
              </a:spcBef>
              <a:buNone/>
            </a:pPr>
            <a:r>
              <a:rPr lang="en-US" altLang="zh-CN" sz="2000" dirty="0">
                <a:latin typeface="Consolas" panose="020B0609020204030204" pitchFamily="49" charset="0"/>
              </a:rPr>
              <a:t>public:	//</a:t>
            </a:r>
            <a:r>
              <a:rPr lang="zh-CN" altLang="en-US" sz="2000" dirty="0">
                <a:latin typeface="Consolas" panose="020B0609020204030204" pitchFamily="49" charset="0"/>
              </a:rPr>
              <a:t>新增外部接口</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int var1;</a:t>
            </a:r>
          </a:p>
          <a:p>
            <a:pPr marL="358775" indent="-250825" eaLnBrk="1" hangingPunct="1">
              <a:spcBef>
                <a:spcPct val="0"/>
              </a:spcBef>
              <a:buNone/>
            </a:pPr>
            <a:r>
              <a:rPr lang="en-US" altLang="zh-CN" sz="2000" dirty="0">
                <a:latin typeface="Consolas" panose="020B0609020204030204" pitchFamily="49" charset="0"/>
              </a:rPr>
              <a:t>};</a:t>
            </a:r>
          </a:p>
          <a:p>
            <a:pPr marL="358775" indent="-250825" eaLnBrk="1" hangingPunct="1">
              <a:spcBef>
                <a:spcPct val="0"/>
              </a:spcBef>
              <a:buNone/>
            </a:pPr>
            <a:r>
              <a:rPr lang="en-US" altLang="zh-CN" sz="2000" dirty="0">
                <a:latin typeface="Consolas" panose="020B0609020204030204" pitchFamily="49" charset="0"/>
              </a:rPr>
              <a:t>class Base2: virtual public Base0 {	//</a:t>
            </a:r>
            <a:r>
              <a:rPr lang="zh-CN" altLang="en-US" sz="2000" dirty="0">
                <a:latin typeface="Consolas" panose="020B0609020204030204" pitchFamily="49" charset="0"/>
              </a:rPr>
              <a:t>定义派生类</a:t>
            </a:r>
            <a:r>
              <a:rPr lang="en-US" altLang="zh-CN" sz="2000" dirty="0">
                <a:latin typeface="Consolas" panose="020B0609020204030204" pitchFamily="49" charset="0"/>
              </a:rPr>
              <a:t>Base2</a:t>
            </a:r>
          </a:p>
          <a:p>
            <a:pPr marL="358775" indent="-250825" eaLnBrk="1" hangingPunct="1">
              <a:spcBef>
                <a:spcPct val="0"/>
              </a:spcBef>
              <a:buNone/>
            </a:pPr>
            <a:r>
              <a:rPr lang="en-US" altLang="zh-CN" sz="2000" dirty="0">
                <a:latin typeface="Consolas" panose="020B0609020204030204" pitchFamily="49" charset="0"/>
              </a:rPr>
              <a:t>public:	//</a:t>
            </a:r>
            <a:r>
              <a:rPr lang="zh-CN" altLang="en-US" sz="2000" dirty="0">
                <a:latin typeface="Consolas" panose="020B0609020204030204" pitchFamily="49" charset="0"/>
              </a:rPr>
              <a:t>新增外部接口</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int var2;</a:t>
            </a:r>
          </a:p>
          <a:p>
            <a:pPr marL="358775" indent="-250825" eaLnBrk="1" hangingPunct="1">
              <a:spcBef>
                <a:spcPct val="0"/>
              </a:spcBef>
              <a:buNone/>
            </a:pPr>
            <a:r>
              <a:rPr lang="en-US" altLang="zh-CN" sz="2000" dirty="0">
                <a:latin typeface="Consolas" panose="020B0609020204030204" pitchFamily="49" charset="0"/>
              </a:rPr>
              <a:t>};</a:t>
            </a:r>
          </a:p>
        </p:txBody>
      </p:sp>
      <p:sp>
        <p:nvSpPr>
          <p:cNvPr id="7" name="标题 4">
            <a:extLst>
              <a:ext uri="{FF2B5EF4-FFF2-40B4-BE49-F238E27FC236}">
                <a16:creationId xmlns:a16="http://schemas.microsoft.com/office/drawing/2014/main" id="{F79FF3FA-3913-1523-2677-D0923D8A0AFE}"/>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 </a:t>
            </a:r>
            <a:r>
              <a:rPr kumimoji="0" lang="en-US" altLang="zh-CN" sz="2800" dirty="0">
                <a:solidFill>
                  <a:schemeClr val="bg1"/>
                </a:solidFill>
                <a:latin typeface="+mj-lt"/>
                <a:ea typeface="+mj-ea"/>
                <a:cs typeface="+mj-cs"/>
              </a:rPr>
              <a:t>—— 7.5.2 </a:t>
            </a:r>
            <a:r>
              <a:rPr kumimoji="0" lang="zh-CN" altLang="en-US" sz="2800" dirty="0">
                <a:solidFill>
                  <a:schemeClr val="bg1"/>
                </a:solidFill>
                <a:latin typeface="+mj-lt"/>
                <a:ea typeface="+mj-ea"/>
                <a:cs typeface="+mj-cs"/>
              </a:rPr>
              <a:t>虚基类</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灯片编号占位符 3">
            <a:extLst>
              <a:ext uri="{FF2B5EF4-FFF2-40B4-BE49-F238E27FC236}">
                <a16:creationId xmlns:a16="http://schemas.microsoft.com/office/drawing/2014/main" id="{EF371271-878D-D6AF-DA18-7C4276DB6B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8675D0A-3E3C-4F63-B75A-BB14F000D12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02403" name="标题 1">
            <a:extLst>
              <a:ext uri="{FF2B5EF4-FFF2-40B4-BE49-F238E27FC236}">
                <a16:creationId xmlns:a16="http://schemas.microsoft.com/office/drawing/2014/main" id="{C869440E-7CAD-6486-8724-8247CEB1BEC3}"/>
              </a:ext>
            </a:extLst>
          </p:cNvPr>
          <p:cNvSpPr>
            <a:spLocks noGrp="1"/>
          </p:cNvSpPr>
          <p:nvPr>
            <p:ph type="title"/>
          </p:nvPr>
        </p:nvSpPr>
        <p:spPr/>
        <p:txBody>
          <a:bodyPr/>
          <a:lstStyle/>
          <a:p>
            <a:pPr eaLnBrk="1" hangingPunct="1"/>
            <a:r>
              <a:rPr lang="zh-CN" altLang="en-US"/>
              <a:t>例</a:t>
            </a:r>
            <a:r>
              <a:rPr lang="en-US" altLang="zh-CN"/>
              <a:t>7-8 (</a:t>
            </a:r>
            <a:r>
              <a:rPr lang="zh-CN" altLang="en-US"/>
              <a:t>续</a:t>
            </a:r>
            <a:r>
              <a:rPr lang="en-US" altLang="zh-CN"/>
              <a:t>)</a:t>
            </a:r>
            <a:endParaRPr kumimoji="1" lang="zh-CN" altLang="en-US"/>
          </a:p>
        </p:txBody>
      </p:sp>
      <p:sp>
        <p:nvSpPr>
          <p:cNvPr id="102404" name="内容占位符 2">
            <a:extLst>
              <a:ext uri="{FF2B5EF4-FFF2-40B4-BE49-F238E27FC236}">
                <a16:creationId xmlns:a16="http://schemas.microsoft.com/office/drawing/2014/main" id="{14DBA0F0-9462-AD27-1DC6-D63FD9DDA4BF}"/>
              </a:ext>
            </a:extLst>
          </p:cNvPr>
          <p:cNvSpPr>
            <a:spLocks noGrp="1"/>
          </p:cNvSpPr>
          <p:nvPr>
            <p:ph idx="1"/>
          </p:nvPr>
        </p:nvSpPr>
        <p:spPr>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None/>
            </a:pPr>
            <a:r>
              <a:rPr lang="en-US" altLang="zh-CN" sz="2000">
                <a:latin typeface="Consolas" panose="020B0609020204030204" pitchFamily="49" charset="0"/>
              </a:rPr>
              <a:t>class Derived: public Base1, public Base2 {</a:t>
            </a:r>
          </a:p>
          <a:p>
            <a:pPr marL="358775" indent="-250825" eaLnBrk="1" hangingPunct="1">
              <a:spcBef>
                <a:spcPct val="0"/>
              </a:spcBef>
              <a:buNone/>
            </a:pPr>
            <a:r>
              <a:rPr lang="en-US" altLang="zh-CN" sz="2000">
                <a:latin typeface="Consolas" panose="020B0609020204030204" pitchFamily="49" charset="0"/>
              </a:rPr>
              <a:t>//</a:t>
            </a:r>
            <a:r>
              <a:rPr lang="zh-CN" altLang="en-US" sz="2000">
                <a:latin typeface="Consolas" panose="020B0609020204030204" pitchFamily="49" charset="0"/>
              </a:rPr>
              <a:t>定义派生类</a:t>
            </a:r>
            <a:r>
              <a:rPr lang="en-US" altLang="zh-CN" sz="2000">
                <a:latin typeface="Consolas" panose="020B0609020204030204" pitchFamily="49" charset="0"/>
              </a:rPr>
              <a:t>Derived </a:t>
            </a:r>
          </a:p>
          <a:p>
            <a:pPr marL="358775" indent="-250825" eaLnBrk="1" hangingPunct="1">
              <a:spcBef>
                <a:spcPct val="0"/>
              </a:spcBef>
              <a:buNone/>
            </a:pPr>
            <a:r>
              <a:rPr lang="en-US" altLang="zh-CN" sz="2000">
                <a:latin typeface="Consolas" panose="020B0609020204030204" pitchFamily="49" charset="0"/>
              </a:rPr>
              <a:t>public:	//</a:t>
            </a:r>
            <a:r>
              <a:rPr lang="zh-CN" altLang="en-US" sz="2000">
                <a:latin typeface="Consolas" panose="020B0609020204030204" pitchFamily="49" charset="0"/>
              </a:rPr>
              <a:t>新增外部接口</a:t>
            </a:r>
          </a:p>
          <a:p>
            <a:pPr marL="358775" indent="-250825" eaLnBrk="1" hangingPunct="1">
              <a:spcBef>
                <a:spcPct val="0"/>
              </a:spcBef>
              <a:buNone/>
            </a:pPr>
            <a:r>
              <a:rPr lang="zh-CN" altLang="en-US" sz="2000">
                <a:latin typeface="Consolas" panose="020B0609020204030204" pitchFamily="49" charset="0"/>
              </a:rPr>
              <a:t>	</a:t>
            </a:r>
            <a:r>
              <a:rPr lang="en-US" altLang="zh-CN" sz="2000">
                <a:latin typeface="Consolas" panose="020B0609020204030204" pitchFamily="49" charset="0"/>
              </a:rPr>
              <a:t>int var;</a:t>
            </a:r>
          </a:p>
          <a:p>
            <a:pPr marL="358775" indent="-250825" eaLnBrk="1" hangingPunct="1">
              <a:spcBef>
                <a:spcPct val="0"/>
              </a:spcBef>
              <a:buNone/>
            </a:pPr>
            <a:r>
              <a:rPr lang="en-US" altLang="zh-CN" sz="2000">
                <a:latin typeface="Consolas" panose="020B0609020204030204" pitchFamily="49" charset="0"/>
              </a:rPr>
              <a:t>	void fun() {</a:t>
            </a:r>
          </a:p>
          <a:p>
            <a:pPr marL="358775" indent="-250825" eaLnBrk="1" hangingPunct="1">
              <a:spcBef>
                <a:spcPct val="0"/>
              </a:spcBef>
              <a:buNone/>
            </a:pPr>
            <a:r>
              <a:rPr lang="en-US" altLang="zh-CN" sz="2000">
                <a:latin typeface="Consolas" panose="020B0609020204030204" pitchFamily="49" charset="0"/>
              </a:rPr>
              <a:t>		cout &lt;&lt; "Member of Derived" &lt;&lt; endl;</a:t>
            </a:r>
          </a:p>
          <a:p>
            <a:pPr marL="358775" indent="-250825" eaLnBrk="1" hangingPunct="1">
              <a:spcBef>
                <a:spcPct val="0"/>
              </a:spcBef>
              <a:buNone/>
            </a:pPr>
            <a:r>
              <a:rPr lang="en-US" altLang="zh-CN" sz="2000">
                <a:latin typeface="Consolas" panose="020B0609020204030204" pitchFamily="49" charset="0"/>
              </a:rPr>
              <a:t>	}</a:t>
            </a:r>
          </a:p>
          <a:p>
            <a:pPr marL="358775" indent="-250825" eaLnBrk="1" hangingPunct="1">
              <a:spcBef>
                <a:spcPct val="0"/>
              </a:spcBef>
              <a:buNone/>
            </a:pPr>
            <a:r>
              <a:rPr lang="en-US" altLang="zh-CN" sz="2000">
                <a:latin typeface="Consolas" panose="020B0609020204030204" pitchFamily="49" charset="0"/>
              </a:rPr>
              <a:t>};</a:t>
            </a:r>
          </a:p>
          <a:p>
            <a:pPr marL="358775" indent="-250825" eaLnBrk="1" hangingPunct="1">
              <a:spcBef>
                <a:spcPct val="0"/>
              </a:spcBef>
              <a:buNone/>
            </a:pPr>
            <a:endParaRPr lang="en-US" altLang="zh-CN" sz="2000">
              <a:latin typeface="Consolas" panose="020B0609020204030204" pitchFamily="49" charset="0"/>
            </a:endParaRPr>
          </a:p>
          <a:p>
            <a:pPr marL="358775" indent="-250825" eaLnBrk="1" hangingPunct="1">
              <a:spcBef>
                <a:spcPct val="0"/>
              </a:spcBef>
              <a:buNone/>
            </a:pPr>
            <a:r>
              <a:rPr lang="en-US" altLang="zh-CN" sz="2000">
                <a:latin typeface="Consolas" panose="020B0609020204030204" pitchFamily="49" charset="0"/>
              </a:rPr>
              <a:t>int main() {	  //</a:t>
            </a:r>
            <a:r>
              <a:rPr lang="zh-CN" altLang="en-US" sz="2000">
                <a:latin typeface="Consolas" panose="020B0609020204030204" pitchFamily="49" charset="0"/>
              </a:rPr>
              <a:t>程序主函数</a:t>
            </a:r>
          </a:p>
          <a:p>
            <a:pPr marL="358775" indent="-250825" eaLnBrk="1" hangingPunct="1">
              <a:spcBef>
                <a:spcPct val="0"/>
              </a:spcBef>
              <a:buNone/>
            </a:pPr>
            <a:r>
              <a:rPr lang="zh-CN" altLang="en-US" sz="2000">
                <a:latin typeface="Consolas" panose="020B0609020204030204" pitchFamily="49" charset="0"/>
              </a:rPr>
              <a:t>	</a:t>
            </a:r>
            <a:r>
              <a:rPr lang="en-US" altLang="zh-CN" sz="2000">
                <a:latin typeface="Consolas" panose="020B0609020204030204" pitchFamily="49" charset="0"/>
              </a:rPr>
              <a:t>Derived d;	  //</a:t>
            </a:r>
            <a:r>
              <a:rPr lang="zh-CN" altLang="en-US" sz="2000">
                <a:latin typeface="Consolas" panose="020B0609020204030204" pitchFamily="49" charset="0"/>
              </a:rPr>
              <a:t>定义</a:t>
            </a:r>
            <a:r>
              <a:rPr lang="en-US" altLang="zh-CN" sz="2000">
                <a:latin typeface="Consolas" panose="020B0609020204030204" pitchFamily="49" charset="0"/>
              </a:rPr>
              <a:t>Derived</a:t>
            </a:r>
            <a:r>
              <a:rPr lang="zh-CN" altLang="en-US" sz="2000">
                <a:latin typeface="Consolas" panose="020B0609020204030204" pitchFamily="49" charset="0"/>
              </a:rPr>
              <a:t>类对象</a:t>
            </a:r>
            <a:r>
              <a:rPr lang="en-US" altLang="zh-CN" sz="2000">
                <a:latin typeface="Consolas" panose="020B0609020204030204" pitchFamily="49" charset="0"/>
              </a:rPr>
              <a:t>d</a:t>
            </a:r>
          </a:p>
          <a:p>
            <a:pPr marL="358775" indent="-250825" eaLnBrk="1" hangingPunct="1">
              <a:spcBef>
                <a:spcPct val="0"/>
              </a:spcBef>
              <a:buNone/>
            </a:pPr>
            <a:r>
              <a:rPr lang="en-US" altLang="zh-CN" sz="2000">
                <a:latin typeface="Consolas" panose="020B0609020204030204" pitchFamily="49" charset="0"/>
              </a:rPr>
              <a:t>	d.var0 = 2;  //</a:t>
            </a:r>
            <a:r>
              <a:rPr lang="zh-CN" altLang="en-US" sz="2000">
                <a:latin typeface="Consolas" panose="020B0609020204030204" pitchFamily="49" charset="0"/>
              </a:rPr>
              <a:t>直接访问虚基类的数据成员，无二义性。</a:t>
            </a:r>
          </a:p>
          <a:p>
            <a:pPr marL="358775" indent="-250825" eaLnBrk="1" hangingPunct="1">
              <a:spcBef>
                <a:spcPct val="0"/>
              </a:spcBef>
              <a:buNone/>
            </a:pPr>
            <a:r>
              <a:rPr lang="zh-CN" altLang="en-US" sz="2000">
                <a:latin typeface="Consolas" panose="020B0609020204030204" pitchFamily="49" charset="0"/>
              </a:rPr>
              <a:t>	</a:t>
            </a:r>
            <a:r>
              <a:rPr lang="en-US" altLang="zh-CN" sz="2000">
                <a:latin typeface="Consolas" panose="020B0609020204030204" pitchFamily="49" charset="0"/>
              </a:rPr>
              <a:t>d.fun0();	  //</a:t>
            </a:r>
            <a:r>
              <a:rPr lang="zh-CN" altLang="en-US" sz="2000">
                <a:latin typeface="Consolas" panose="020B0609020204030204" pitchFamily="49" charset="0"/>
              </a:rPr>
              <a:t>直接访问虚基类的函数成员，无二义性。</a:t>
            </a:r>
          </a:p>
          <a:p>
            <a:pPr marL="358775" indent="-250825" eaLnBrk="1" hangingPunct="1">
              <a:spcBef>
                <a:spcPct val="0"/>
              </a:spcBef>
              <a:buNone/>
            </a:pPr>
            <a:r>
              <a:rPr lang="zh-CN" altLang="en-US" sz="2000">
                <a:latin typeface="Consolas" panose="020B0609020204030204" pitchFamily="49" charset="0"/>
              </a:rPr>
              <a:t>	</a:t>
            </a:r>
            <a:r>
              <a:rPr lang="en-US" altLang="zh-CN" sz="2000">
                <a:latin typeface="Consolas" panose="020B0609020204030204" pitchFamily="49" charset="0"/>
              </a:rPr>
              <a:t>return 0;</a:t>
            </a:r>
          </a:p>
          <a:p>
            <a:pPr marL="358775" indent="-250825" eaLnBrk="1" hangingPunct="1">
              <a:spcBef>
                <a:spcPct val="0"/>
              </a:spcBef>
              <a:buNone/>
            </a:pPr>
            <a:r>
              <a:rPr lang="en-US" altLang="zh-CN" sz="2000">
                <a:latin typeface="Consolas" panose="020B0609020204030204" pitchFamily="49" charset="0"/>
              </a:rPr>
              <a:t>}</a:t>
            </a:r>
          </a:p>
        </p:txBody>
      </p:sp>
      <p:sp>
        <p:nvSpPr>
          <p:cNvPr id="7" name="标题 4">
            <a:extLst>
              <a:ext uri="{FF2B5EF4-FFF2-40B4-BE49-F238E27FC236}">
                <a16:creationId xmlns:a16="http://schemas.microsoft.com/office/drawing/2014/main" id="{4C556ADE-BB08-9091-B912-9AED6CB3D5C0}"/>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 </a:t>
            </a:r>
            <a:r>
              <a:rPr kumimoji="0" lang="en-US" altLang="zh-CN" sz="2800" dirty="0">
                <a:solidFill>
                  <a:schemeClr val="bg1"/>
                </a:solidFill>
                <a:latin typeface="+mj-lt"/>
                <a:ea typeface="+mj-ea"/>
                <a:cs typeface="+mj-cs"/>
              </a:rPr>
              <a:t>—— 7.5.2 </a:t>
            </a:r>
            <a:r>
              <a:rPr kumimoji="0" lang="zh-CN" altLang="en-US" sz="2800" dirty="0">
                <a:solidFill>
                  <a:schemeClr val="bg1"/>
                </a:solidFill>
                <a:latin typeface="+mj-lt"/>
                <a:ea typeface="+mj-ea"/>
                <a:cs typeface="+mj-cs"/>
              </a:rPr>
              <a:t>虚基类</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a:extLst>
              <a:ext uri="{FF2B5EF4-FFF2-40B4-BE49-F238E27FC236}">
                <a16:creationId xmlns:a16="http://schemas.microsoft.com/office/drawing/2014/main" id="{4A508A20-C6DB-3949-0A45-549C610AB2BB}"/>
              </a:ext>
            </a:extLst>
          </p:cNvPr>
          <p:cNvSpPr>
            <a:spLocks noGrp="1"/>
          </p:cNvSpPr>
          <p:nvPr>
            <p:ph type="title"/>
          </p:nvPr>
        </p:nvSpPr>
        <p:spPr/>
        <p:txBody>
          <a:bodyPr/>
          <a:lstStyle/>
          <a:p>
            <a:pPr eaLnBrk="1" hangingPunct="1"/>
            <a:r>
              <a:rPr lang="en-US" altLang="zh-CN"/>
              <a:t>7.5.3 </a:t>
            </a:r>
            <a:r>
              <a:rPr lang="zh-CN" altLang="en-US"/>
              <a:t>虚基类及其派生类</a:t>
            </a:r>
            <a:r>
              <a:rPr lang="zh-CN" altLang="en-US">
                <a:solidFill>
                  <a:srgbClr val="C00000"/>
                </a:solidFill>
              </a:rPr>
              <a:t>构造函数</a:t>
            </a:r>
          </a:p>
        </p:txBody>
      </p:sp>
      <p:sp>
        <p:nvSpPr>
          <p:cNvPr id="104451" name="内容占位符 2">
            <a:extLst>
              <a:ext uri="{FF2B5EF4-FFF2-40B4-BE49-F238E27FC236}">
                <a16:creationId xmlns:a16="http://schemas.microsoft.com/office/drawing/2014/main" id="{42E3D9A0-79BC-FB9B-1F03-38180C33CD90}"/>
              </a:ext>
            </a:extLst>
          </p:cNvPr>
          <p:cNvSpPr>
            <a:spLocks noGrp="1"/>
          </p:cNvSpPr>
          <p:nvPr>
            <p:ph idx="1"/>
          </p:nvPr>
        </p:nvSpPr>
        <p:spPr/>
        <p:txBody>
          <a:bodyPr/>
          <a:lstStyle/>
          <a:p>
            <a:pPr eaLnBrk="1" hangingPunct="1"/>
            <a:r>
              <a:rPr lang="zh-CN" altLang="en-US"/>
              <a:t>建立对象时所指定的类称为</a:t>
            </a:r>
            <a:r>
              <a:rPr lang="zh-CN" altLang="en-US">
                <a:solidFill>
                  <a:srgbClr val="0000FF"/>
                </a:solidFill>
              </a:rPr>
              <a:t>最（远）派生类</a:t>
            </a:r>
            <a:r>
              <a:rPr lang="zh-CN" altLang="en-US"/>
              <a:t>。</a:t>
            </a:r>
          </a:p>
          <a:p>
            <a:pPr eaLnBrk="1" hangingPunct="1"/>
            <a:r>
              <a:rPr lang="zh-CN" altLang="en-US">
                <a:solidFill>
                  <a:srgbClr val="C00000"/>
                </a:solidFill>
              </a:rPr>
              <a:t>虚基类的成员</a:t>
            </a:r>
            <a:r>
              <a:rPr lang="zh-CN" altLang="en-US"/>
              <a:t>是</a:t>
            </a:r>
            <a:r>
              <a:rPr lang="zh-CN" altLang="en-US">
                <a:solidFill>
                  <a:srgbClr val="0000FF"/>
                </a:solidFill>
              </a:rPr>
              <a:t>由最派生类的构造函数</a:t>
            </a:r>
            <a:r>
              <a:rPr lang="zh-CN" altLang="en-US"/>
              <a:t>通过</a:t>
            </a:r>
            <a:r>
              <a:rPr lang="zh-CN" altLang="en-US">
                <a:solidFill>
                  <a:srgbClr val="C00000"/>
                </a:solidFill>
              </a:rPr>
              <a:t>调用虚基类的构造函数</a:t>
            </a:r>
            <a:r>
              <a:rPr lang="zh-CN" altLang="en-US"/>
              <a:t>进行初始化的。</a:t>
            </a:r>
          </a:p>
          <a:p>
            <a:pPr eaLnBrk="1" hangingPunct="1"/>
            <a:r>
              <a:rPr lang="zh-CN" altLang="en-US"/>
              <a:t>在整个继承结构中，</a:t>
            </a:r>
            <a:r>
              <a:rPr lang="zh-CN" altLang="en-US" b="1">
                <a:solidFill>
                  <a:srgbClr val="7030A0"/>
                </a:solidFill>
              </a:rPr>
              <a:t>直接</a:t>
            </a:r>
            <a:r>
              <a:rPr lang="zh-CN" altLang="en-US"/>
              <a:t>或</a:t>
            </a:r>
            <a:r>
              <a:rPr lang="zh-CN" altLang="en-US">
                <a:solidFill>
                  <a:srgbClr val="0000FF"/>
                </a:solidFill>
              </a:rPr>
              <a:t>间接继承虚基类</a:t>
            </a:r>
            <a:r>
              <a:rPr lang="zh-CN" altLang="en-US"/>
              <a:t>的</a:t>
            </a:r>
            <a:r>
              <a:rPr lang="zh-CN" altLang="en-US" b="1">
                <a:solidFill>
                  <a:srgbClr val="FF0000"/>
                </a:solidFill>
              </a:rPr>
              <a:t>所有派生类</a:t>
            </a:r>
            <a:r>
              <a:rPr lang="zh-CN" altLang="en-US" b="1"/>
              <a:t>，</a:t>
            </a:r>
            <a:r>
              <a:rPr lang="zh-CN" altLang="en-US"/>
              <a:t>都必须</a:t>
            </a:r>
            <a:r>
              <a:rPr lang="zh-CN" altLang="en-US" u="sng"/>
              <a:t>在</a:t>
            </a:r>
            <a:r>
              <a:rPr lang="zh-CN" altLang="en-US" u="sng">
                <a:solidFill>
                  <a:srgbClr val="0000FF"/>
                </a:solidFill>
              </a:rPr>
              <a:t>构造函数</a:t>
            </a:r>
            <a:r>
              <a:rPr lang="zh-CN" altLang="en-US" u="sng">
                <a:solidFill>
                  <a:srgbClr val="C00000"/>
                </a:solidFill>
              </a:rPr>
              <a:t>的成员</a:t>
            </a:r>
            <a:r>
              <a:rPr lang="zh-CN" altLang="en-US" u="sng">
                <a:solidFill>
                  <a:srgbClr val="FF0000"/>
                </a:solidFill>
              </a:rPr>
              <a:t>初始化表</a:t>
            </a:r>
            <a:r>
              <a:rPr lang="zh-CN" altLang="en-US" u="sng"/>
              <a:t>中给出</a:t>
            </a:r>
            <a:r>
              <a:rPr lang="zh-CN" altLang="en-US" u="sng">
                <a:solidFill>
                  <a:srgbClr val="C00000"/>
                </a:solidFill>
              </a:rPr>
              <a:t>对虚基类的构造函数</a:t>
            </a:r>
            <a:r>
              <a:rPr lang="zh-CN" altLang="en-US" u="sng"/>
              <a:t>的调用</a:t>
            </a:r>
            <a:r>
              <a:rPr lang="zh-CN" altLang="en-US"/>
              <a:t>。</a:t>
            </a:r>
            <a:r>
              <a:rPr lang="zh-CN" altLang="en-US" u="sng">
                <a:solidFill>
                  <a:srgbClr val="0000FF"/>
                </a:solidFill>
              </a:rPr>
              <a:t>如果未列出，则表示调用</a:t>
            </a:r>
            <a:r>
              <a:rPr lang="zh-CN" altLang="en-US" u="sng">
                <a:solidFill>
                  <a:srgbClr val="C00000"/>
                </a:solidFill>
              </a:rPr>
              <a:t>该虚基类的默认构造函数</a:t>
            </a:r>
            <a:r>
              <a:rPr lang="zh-CN" altLang="en-US"/>
              <a:t>。</a:t>
            </a:r>
          </a:p>
          <a:p>
            <a:pPr eaLnBrk="1" hangingPunct="1"/>
            <a:r>
              <a:rPr lang="zh-CN" altLang="en-US" u="sng"/>
              <a:t>在建立</a:t>
            </a:r>
            <a:r>
              <a:rPr lang="zh-CN" altLang="en-US" u="sng">
                <a:solidFill>
                  <a:srgbClr val="0000FF"/>
                </a:solidFill>
              </a:rPr>
              <a:t>对象</a:t>
            </a:r>
            <a:r>
              <a:rPr lang="zh-CN" altLang="en-US" u="sng"/>
              <a:t>时</a:t>
            </a:r>
            <a:r>
              <a:rPr lang="zh-CN" altLang="en-US"/>
              <a:t>，</a:t>
            </a:r>
            <a:r>
              <a:rPr lang="zh-CN" altLang="en-US">
                <a:solidFill>
                  <a:srgbClr val="FF0000"/>
                </a:solidFill>
              </a:rPr>
              <a:t>只有</a:t>
            </a:r>
            <a:r>
              <a:rPr lang="zh-CN" altLang="en-US">
                <a:solidFill>
                  <a:srgbClr val="0000FF"/>
                </a:solidFill>
              </a:rPr>
              <a:t>最派生类的构造函数</a:t>
            </a:r>
            <a:r>
              <a:rPr lang="zh-CN" altLang="en-US">
                <a:solidFill>
                  <a:srgbClr val="FF0000"/>
                </a:solidFill>
              </a:rPr>
              <a:t>调用</a:t>
            </a:r>
            <a:r>
              <a:rPr lang="zh-CN" altLang="en-US">
                <a:solidFill>
                  <a:srgbClr val="C00000"/>
                </a:solidFill>
              </a:rPr>
              <a:t>虚基类的构造函数</a:t>
            </a:r>
            <a:r>
              <a:rPr lang="zh-CN" altLang="en-US"/>
              <a:t>，</a:t>
            </a:r>
            <a:r>
              <a:rPr lang="zh-CN" altLang="en-US" u="sng">
                <a:solidFill>
                  <a:srgbClr val="0000FF"/>
                </a:solidFill>
              </a:rPr>
              <a:t>该派生类</a:t>
            </a:r>
            <a:r>
              <a:rPr lang="zh-CN" altLang="en-US" u="sng">
                <a:solidFill>
                  <a:srgbClr val="7030A0"/>
                </a:solidFill>
              </a:rPr>
              <a:t>的其他基类对虚基类构造函数的调用</a:t>
            </a:r>
            <a:r>
              <a:rPr lang="zh-CN" altLang="en-US" u="sng">
                <a:solidFill>
                  <a:srgbClr val="FF0000"/>
                </a:solidFill>
              </a:rPr>
              <a:t>被忽略</a:t>
            </a:r>
            <a:r>
              <a:rPr lang="zh-CN" altLang="en-US"/>
              <a:t>。</a:t>
            </a:r>
            <a:r>
              <a:rPr lang="en-US" altLang="zh-CN"/>
              <a:t> (</a:t>
            </a:r>
            <a:r>
              <a:rPr lang="zh-CN" altLang="en-US"/>
              <a:t>不会执行多次虚基类的构造函数）</a:t>
            </a:r>
          </a:p>
        </p:txBody>
      </p:sp>
      <p:sp>
        <p:nvSpPr>
          <p:cNvPr id="104452" name="灯片编号占位符 3">
            <a:extLst>
              <a:ext uri="{FF2B5EF4-FFF2-40B4-BE49-F238E27FC236}">
                <a16:creationId xmlns:a16="http://schemas.microsoft.com/office/drawing/2014/main" id="{7D45C52B-45CD-80C7-7AE2-0BAD112DC9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F9EA449-B3E0-4A56-A362-FFCDAE4C547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BAD630D6-53BC-ACE1-90C3-DC5224C42244}"/>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498" name="灯片编号占位符 3">
            <a:extLst>
              <a:ext uri="{FF2B5EF4-FFF2-40B4-BE49-F238E27FC236}">
                <a16:creationId xmlns:a16="http://schemas.microsoft.com/office/drawing/2014/main" id="{A835A487-3965-B300-0012-A0C0F589CE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36D4E62-DC9E-4B61-B312-8C1719A76E6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06499" name="标题 1">
            <a:extLst>
              <a:ext uri="{FF2B5EF4-FFF2-40B4-BE49-F238E27FC236}">
                <a16:creationId xmlns:a16="http://schemas.microsoft.com/office/drawing/2014/main" id="{81A90272-9707-65DA-9169-514D4E43B8C4}"/>
              </a:ext>
            </a:extLst>
          </p:cNvPr>
          <p:cNvSpPr>
            <a:spLocks noGrp="1"/>
          </p:cNvSpPr>
          <p:nvPr>
            <p:ph type="title"/>
          </p:nvPr>
        </p:nvSpPr>
        <p:spPr>
          <a:xfrm>
            <a:off x="457200" y="576263"/>
            <a:ext cx="8229600" cy="908050"/>
          </a:xfrm>
        </p:spPr>
        <p:txBody>
          <a:bodyPr/>
          <a:lstStyle/>
          <a:p>
            <a:pPr eaLnBrk="1" hangingPunct="1"/>
            <a:r>
              <a:rPr lang="zh-CN" altLang="en-US"/>
              <a:t>有虚基类时的构造函数举例</a:t>
            </a:r>
            <a:endParaRPr kumimoji="1" lang="zh-CN" altLang="en-US"/>
          </a:p>
        </p:txBody>
      </p:sp>
      <p:sp>
        <p:nvSpPr>
          <p:cNvPr id="106500" name="内容占位符 2">
            <a:extLst>
              <a:ext uri="{FF2B5EF4-FFF2-40B4-BE49-F238E27FC236}">
                <a16:creationId xmlns:a16="http://schemas.microsoft.com/office/drawing/2014/main" id="{EE87F052-652C-D118-9A40-4097910D71E7}"/>
              </a:ext>
            </a:extLst>
          </p:cNvPr>
          <p:cNvSpPr>
            <a:spLocks noGrp="1"/>
          </p:cNvSpPr>
          <p:nvPr>
            <p:ph idx="1"/>
          </p:nvPr>
        </p:nvSpPr>
        <p:spPr>
          <a:xfrm>
            <a:off x="457200" y="1210122"/>
            <a:ext cx="8579296" cy="5675262"/>
          </a:xfrm>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None/>
            </a:pPr>
            <a:r>
              <a:rPr lang="en-US" altLang="zh-CN" sz="2000" dirty="0">
                <a:latin typeface="Consolas" panose="020B0609020204030204" pitchFamily="49" charset="0"/>
              </a:rPr>
              <a:t>#include &lt;iostream&gt;</a:t>
            </a:r>
          </a:p>
          <a:p>
            <a:pPr marL="358775" indent="-250825" eaLnBrk="1" hangingPunct="1">
              <a:spcBef>
                <a:spcPct val="0"/>
              </a:spcBef>
              <a:buNone/>
            </a:pPr>
            <a:r>
              <a:rPr lang="en-US" altLang="zh-CN" sz="2000" dirty="0">
                <a:latin typeface="Consolas" panose="020B0609020204030204" pitchFamily="49" charset="0"/>
              </a:rPr>
              <a:t>using namespace std;</a:t>
            </a:r>
          </a:p>
          <a:p>
            <a:pPr marL="358775" indent="-250825" eaLnBrk="1" hangingPunct="1">
              <a:spcBef>
                <a:spcPct val="0"/>
              </a:spcBef>
              <a:buNone/>
            </a:pPr>
            <a:r>
              <a:rPr lang="en-US" altLang="zh-CN" sz="2000" dirty="0">
                <a:latin typeface="Consolas" panose="020B0609020204030204" pitchFamily="49" charset="0"/>
              </a:rPr>
              <a:t>class Base0 {	//</a:t>
            </a:r>
            <a:r>
              <a:rPr lang="zh-CN" altLang="en-US" sz="2000" dirty="0">
                <a:latin typeface="Consolas" panose="020B0609020204030204" pitchFamily="49" charset="0"/>
              </a:rPr>
              <a:t>定义基类</a:t>
            </a:r>
            <a:r>
              <a:rPr lang="en-US" altLang="zh-CN" sz="2000" dirty="0">
                <a:latin typeface="Consolas" panose="020B0609020204030204" pitchFamily="49" charset="0"/>
              </a:rPr>
              <a:t>Base0</a:t>
            </a:r>
          </a:p>
          <a:p>
            <a:pPr marL="358775" indent="-250825" eaLnBrk="1" hangingPunct="1">
              <a:spcBef>
                <a:spcPct val="0"/>
              </a:spcBef>
              <a:buNone/>
            </a:pPr>
            <a:r>
              <a:rPr lang="en-US" altLang="zh-CN" sz="2000" dirty="0">
                <a:latin typeface="Consolas" panose="020B0609020204030204" pitchFamily="49" charset="0"/>
              </a:rPr>
              <a:t>public:</a:t>
            </a:r>
          </a:p>
          <a:p>
            <a:pPr marL="358775" indent="-250825" eaLnBrk="1" hangingPunct="1">
              <a:spcBef>
                <a:spcPct val="0"/>
              </a:spcBef>
              <a:buNone/>
            </a:pPr>
            <a:r>
              <a:rPr lang="en-US" altLang="zh-CN" sz="2000" dirty="0">
                <a:latin typeface="Consolas" panose="020B0609020204030204" pitchFamily="49" charset="0"/>
              </a:rPr>
              <a:t>	Base0(int var) : var0(var) { }</a:t>
            </a:r>
          </a:p>
          <a:p>
            <a:pPr marL="358775" indent="-250825" eaLnBrk="1" hangingPunct="1">
              <a:spcBef>
                <a:spcPct val="0"/>
              </a:spcBef>
              <a:buNone/>
            </a:pPr>
            <a:r>
              <a:rPr lang="en-US" altLang="zh-CN" sz="2000" dirty="0">
                <a:latin typeface="Consolas" panose="020B0609020204030204" pitchFamily="49" charset="0"/>
              </a:rPr>
              <a:t>	int var0;</a:t>
            </a:r>
          </a:p>
          <a:p>
            <a:pPr marL="358775" indent="-250825" eaLnBrk="1" hangingPunct="1">
              <a:spcBef>
                <a:spcPct val="0"/>
              </a:spcBef>
              <a:buNone/>
            </a:pPr>
            <a:r>
              <a:rPr lang="en-US" altLang="zh-CN" sz="2000" dirty="0">
                <a:latin typeface="Consolas" panose="020B0609020204030204" pitchFamily="49" charset="0"/>
              </a:rPr>
              <a:t>	void fun0() { </a:t>
            </a:r>
            <a:r>
              <a:rPr lang="en-US" altLang="zh-CN" sz="2000" dirty="0" err="1">
                <a:latin typeface="Consolas" panose="020B0609020204030204" pitchFamily="49" charset="0"/>
              </a:rPr>
              <a:t>cout</a:t>
            </a:r>
            <a:r>
              <a:rPr lang="en-US" altLang="zh-CN" sz="2000" dirty="0">
                <a:latin typeface="Consolas" panose="020B0609020204030204" pitchFamily="49" charset="0"/>
              </a:rPr>
              <a:t> &lt;&lt; "Member of Base0"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358775" indent="-250825" eaLnBrk="1" hangingPunct="1">
              <a:spcBef>
                <a:spcPct val="0"/>
              </a:spcBef>
              <a:buNone/>
            </a:pPr>
            <a:r>
              <a:rPr lang="en-US" altLang="zh-CN" sz="2000" dirty="0">
                <a:latin typeface="Consolas" panose="020B0609020204030204" pitchFamily="49" charset="0"/>
              </a:rPr>
              <a:t>};</a:t>
            </a:r>
          </a:p>
          <a:p>
            <a:pPr marL="358775" indent="-250825" eaLnBrk="1" hangingPunct="1">
              <a:spcBef>
                <a:spcPct val="0"/>
              </a:spcBef>
              <a:buNone/>
            </a:pPr>
            <a:r>
              <a:rPr lang="en-US" altLang="zh-CN" sz="2000" dirty="0">
                <a:latin typeface="Consolas" panose="020B0609020204030204" pitchFamily="49" charset="0"/>
              </a:rPr>
              <a:t>class Base1: virtual public Base0 {	//</a:t>
            </a:r>
            <a:r>
              <a:rPr lang="zh-CN" altLang="en-US" sz="2000" dirty="0">
                <a:latin typeface="Consolas" panose="020B0609020204030204" pitchFamily="49" charset="0"/>
              </a:rPr>
              <a:t>定义派生类</a:t>
            </a:r>
            <a:r>
              <a:rPr lang="en-US" altLang="zh-CN" sz="2000" dirty="0">
                <a:latin typeface="Consolas" panose="020B0609020204030204" pitchFamily="49" charset="0"/>
              </a:rPr>
              <a:t>Base1</a:t>
            </a:r>
          </a:p>
          <a:p>
            <a:pPr marL="358775" indent="-250825" eaLnBrk="1" hangingPunct="1">
              <a:spcBef>
                <a:spcPct val="0"/>
              </a:spcBef>
              <a:buNone/>
            </a:pPr>
            <a:r>
              <a:rPr lang="en-US" altLang="zh-CN" sz="2000" dirty="0">
                <a:latin typeface="Consolas" panose="020B0609020204030204" pitchFamily="49" charset="0"/>
              </a:rPr>
              <a:t>public:	//</a:t>
            </a:r>
            <a:r>
              <a:rPr lang="zh-CN" altLang="en-US" sz="2000" dirty="0">
                <a:latin typeface="Consolas" panose="020B0609020204030204" pitchFamily="49" charset="0"/>
              </a:rPr>
              <a:t>新增外部接口</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Base1(int var) : Base0(var) { }</a:t>
            </a:r>
          </a:p>
          <a:p>
            <a:pPr marL="358775" indent="-250825" eaLnBrk="1" hangingPunct="1">
              <a:spcBef>
                <a:spcPct val="0"/>
              </a:spcBef>
              <a:buNone/>
            </a:pPr>
            <a:r>
              <a:rPr lang="en-US" altLang="zh-CN" sz="2000" dirty="0">
                <a:latin typeface="Consolas" panose="020B0609020204030204" pitchFamily="49" charset="0"/>
              </a:rPr>
              <a:t>	int var1;</a:t>
            </a:r>
          </a:p>
          <a:p>
            <a:pPr marL="358775" indent="-250825" eaLnBrk="1" hangingPunct="1">
              <a:spcBef>
                <a:spcPct val="0"/>
              </a:spcBef>
              <a:buNone/>
            </a:pPr>
            <a:r>
              <a:rPr lang="en-US" altLang="zh-CN" sz="2000" dirty="0">
                <a:latin typeface="Consolas" panose="020B0609020204030204" pitchFamily="49" charset="0"/>
              </a:rPr>
              <a:t>};</a:t>
            </a:r>
          </a:p>
          <a:p>
            <a:pPr marL="358775" indent="-250825" eaLnBrk="1" hangingPunct="1">
              <a:spcBef>
                <a:spcPct val="0"/>
              </a:spcBef>
              <a:buNone/>
            </a:pPr>
            <a:r>
              <a:rPr lang="en-US" altLang="zh-CN" sz="2000" dirty="0">
                <a:latin typeface="Consolas" panose="020B0609020204030204" pitchFamily="49" charset="0"/>
              </a:rPr>
              <a:t>class Base2: virtual public Base0 {	//</a:t>
            </a:r>
            <a:r>
              <a:rPr lang="zh-CN" altLang="en-US" sz="2000" dirty="0">
                <a:latin typeface="Consolas" panose="020B0609020204030204" pitchFamily="49" charset="0"/>
              </a:rPr>
              <a:t>定义派生类</a:t>
            </a:r>
            <a:r>
              <a:rPr lang="en-US" altLang="zh-CN" sz="2000" dirty="0">
                <a:latin typeface="Consolas" panose="020B0609020204030204" pitchFamily="49" charset="0"/>
              </a:rPr>
              <a:t>Base2</a:t>
            </a:r>
          </a:p>
          <a:p>
            <a:pPr marL="358775" indent="-250825" eaLnBrk="1" hangingPunct="1">
              <a:spcBef>
                <a:spcPct val="0"/>
              </a:spcBef>
              <a:buNone/>
            </a:pPr>
            <a:r>
              <a:rPr lang="en-US" altLang="zh-CN" sz="2000" dirty="0">
                <a:latin typeface="Consolas" panose="020B0609020204030204" pitchFamily="49" charset="0"/>
              </a:rPr>
              <a:t>public:	//</a:t>
            </a:r>
            <a:r>
              <a:rPr lang="zh-CN" altLang="en-US" sz="2000" dirty="0">
                <a:latin typeface="Consolas" panose="020B0609020204030204" pitchFamily="49" charset="0"/>
              </a:rPr>
              <a:t>新增外部接口</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Base2(int var) : Base0(var) { }</a:t>
            </a:r>
          </a:p>
          <a:p>
            <a:pPr marL="358775" indent="-250825" eaLnBrk="1" hangingPunct="1">
              <a:spcBef>
                <a:spcPct val="0"/>
              </a:spcBef>
              <a:buNone/>
            </a:pPr>
            <a:r>
              <a:rPr lang="en-US" altLang="zh-CN" sz="2000" dirty="0">
                <a:latin typeface="Consolas" panose="020B0609020204030204" pitchFamily="49" charset="0"/>
              </a:rPr>
              <a:t>	int var2;</a:t>
            </a:r>
          </a:p>
          <a:p>
            <a:pPr marL="358775" indent="-250825" eaLnBrk="1" hangingPunct="1">
              <a:spcBef>
                <a:spcPct val="0"/>
              </a:spcBef>
              <a:buNone/>
            </a:pPr>
            <a:r>
              <a:rPr lang="en-US" altLang="zh-CN" sz="2000" dirty="0">
                <a:latin typeface="Consolas" panose="020B0609020204030204" pitchFamily="49" charset="0"/>
              </a:rPr>
              <a:t>};</a:t>
            </a:r>
          </a:p>
        </p:txBody>
      </p:sp>
      <p:sp>
        <p:nvSpPr>
          <p:cNvPr id="6" name="标题 4">
            <a:extLst>
              <a:ext uri="{FF2B5EF4-FFF2-40B4-BE49-F238E27FC236}">
                <a16:creationId xmlns:a16="http://schemas.microsoft.com/office/drawing/2014/main" id="{37A8FFC8-949B-AA8E-8994-127CEE9F3F24}"/>
              </a:ext>
            </a:extLst>
          </p:cNvPr>
          <p:cNvSpPr txBox="1">
            <a:spLocks/>
          </p:cNvSpPr>
          <p:nvPr/>
        </p:nvSpPr>
        <p:spPr>
          <a:xfrm>
            <a:off x="214313" y="0"/>
            <a:ext cx="8750300" cy="428625"/>
          </a:xfrm>
          <a:prstGeom prst="rect">
            <a:avLst/>
          </a:prstGeom>
        </p:spPr>
        <p:txBody>
          <a:bodyPr anchor="ctr">
            <a:normAutofit fontScale="77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 </a:t>
            </a:r>
            <a:r>
              <a:rPr kumimoji="0" lang="en-US" altLang="zh-CN" sz="2800" dirty="0">
                <a:solidFill>
                  <a:schemeClr val="bg1"/>
                </a:solidFill>
                <a:latin typeface="+mj-lt"/>
                <a:ea typeface="+mj-ea"/>
                <a:cs typeface="+mj-cs"/>
              </a:rPr>
              <a:t>—— 7.5.3 </a:t>
            </a:r>
            <a:r>
              <a:rPr kumimoji="0" lang="zh-CN" altLang="en-US" sz="2800" dirty="0">
                <a:solidFill>
                  <a:schemeClr val="bg1"/>
                </a:solidFill>
                <a:latin typeface="+mj-lt"/>
                <a:ea typeface="+mj-ea"/>
                <a:cs typeface="+mj-cs"/>
              </a:rPr>
              <a:t>虚基类及其派生类构造函数</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灯片编号占位符 3">
            <a:extLst>
              <a:ext uri="{FF2B5EF4-FFF2-40B4-BE49-F238E27FC236}">
                <a16:creationId xmlns:a16="http://schemas.microsoft.com/office/drawing/2014/main" id="{0B5F6582-8930-DCCA-6994-2E760DAF976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9F46FB0-007D-42C9-AFDE-27C7C395015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08547" name="标题 1">
            <a:extLst>
              <a:ext uri="{FF2B5EF4-FFF2-40B4-BE49-F238E27FC236}">
                <a16:creationId xmlns:a16="http://schemas.microsoft.com/office/drawing/2014/main" id="{5ECB04E6-AE1C-C277-C59F-E904FE47975D}"/>
              </a:ext>
            </a:extLst>
          </p:cNvPr>
          <p:cNvSpPr>
            <a:spLocks noGrp="1"/>
          </p:cNvSpPr>
          <p:nvPr>
            <p:ph type="title"/>
          </p:nvPr>
        </p:nvSpPr>
        <p:spPr/>
        <p:txBody>
          <a:bodyPr/>
          <a:lstStyle/>
          <a:p>
            <a:pPr eaLnBrk="1" hangingPunct="1"/>
            <a:r>
              <a:rPr lang="zh-CN" altLang="en-US"/>
              <a:t>有虚基类时的构造函数举例</a:t>
            </a:r>
            <a:r>
              <a:rPr lang="en-US" altLang="zh-CN"/>
              <a:t> (</a:t>
            </a:r>
            <a:r>
              <a:rPr lang="zh-CN" altLang="en-US"/>
              <a:t>续</a:t>
            </a:r>
            <a:r>
              <a:rPr lang="en-US" altLang="zh-CN"/>
              <a:t>)</a:t>
            </a:r>
            <a:endParaRPr kumimoji="1" lang="zh-CN" altLang="en-US"/>
          </a:p>
        </p:txBody>
      </p:sp>
      <p:sp>
        <p:nvSpPr>
          <p:cNvPr id="108548" name="内容占位符 2">
            <a:extLst>
              <a:ext uri="{FF2B5EF4-FFF2-40B4-BE49-F238E27FC236}">
                <a16:creationId xmlns:a16="http://schemas.microsoft.com/office/drawing/2014/main" id="{7A8511FF-7697-E066-F708-7DB49E5598DD}"/>
              </a:ext>
            </a:extLst>
          </p:cNvPr>
          <p:cNvSpPr>
            <a:spLocks noGrp="1"/>
          </p:cNvSpPr>
          <p:nvPr>
            <p:ph idx="1"/>
          </p:nvPr>
        </p:nvSpPr>
        <p:spPr>
          <a:solidFill>
            <a:schemeClr val="bg1"/>
          </a:solidFill>
          <a:ln>
            <a:solidFill>
              <a:schemeClr val="accent1"/>
            </a:solidFill>
          </a:ln>
        </p:spPr>
        <p:txBody>
          <a:bodyPr vert="horz" wrap="square" lIns="91440" tIns="45720" rIns="91440" bIns="45720" numCol="1" anchor="t" anchorCtr="0" compatLnSpc="1">
            <a:prstTxWarp prst="textNoShape">
              <a:avLst/>
            </a:prstTxWarp>
          </a:bodyPr>
          <a:lstStyle/>
          <a:p>
            <a:pPr marL="358775" indent="-250825" eaLnBrk="1" hangingPunct="1">
              <a:spcBef>
                <a:spcPct val="0"/>
              </a:spcBef>
              <a:buNone/>
            </a:pPr>
            <a:r>
              <a:rPr lang="en-US" altLang="zh-CN" sz="2000" dirty="0">
                <a:latin typeface="Consolas" panose="020B0609020204030204" pitchFamily="49" charset="0"/>
              </a:rPr>
              <a:t>class Derived: public Base1, public Base2 {</a:t>
            </a:r>
          </a:p>
          <a:p>
            <a:pPr marL="358775" indent="-250825" eaLnBrk="1" hangingPunct="1">
              <a:spcBef>
                <a:spcPct val="0"/>
              </a:spcBef>
              <a:buNone/>
            </a:pPr>
            <a:r>
              <a:rPr lang="en-US" altLang="zh-CN" sz="2000" dirty="0">
                <a:latin typeface="Consolas" panose="020B0609020204030204" pitchFamily="49" charset="0"/>
              </a:rPr>
              <a:t>	//</a:t>
            </a:r>
            <a:r>
              <a:rPr lang="zh-CN" altLang="en-US" sz="2000" dirty="0">
                <a:latin typeface="Consolas" panose="020B0609020204030204" pitchFamily="49" charset="0"/>
              </a:rPr>
              <a:t>定义派生类</a:t>
            </a:r>
            <a:r>
              <a:rPr lang="en-US" altLang="zh-CN" sz="2000" dirty="0">
                <a:latin typeface="Consolas" panose="020B0609020204030204" pitchFamily="49" charset="0"/>
              </a:rPr>
              <a:t>Derived</a:t>
            </a:r>
          </a:p>
          <a:p>
            <a:pPr marL="358775" indent="-250825" eaLnBrk="1" hangingPunct="1">
              <a:spcBef>
                <a:spcPct val="0"/>
              </a:spcBef>
              <a:buNone/>
            </a:pPr>
            <a:r>
              <a:rPr lang="en-US" altLang="zh-CN" sz="2000" dirty="0">
                <a:latin typeface="Consolas" panose="020B0609020204030204" pitchFamily="49" charset="0"/>
              </a:rPr>
              <a:t>public:	//</a:t>
            </a:r>
            <a:r>
              <a:rPr lang="zh-CN" altLang="en-US" sz="2000" dirty="0">
                <a:latin typeface="Consolas" panose="020B0609020204030204" pitchFamily="49" charset="0"/>
              </a:rPr>
              <a:t>新增外部接口</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Derived(int var) : Base0(var), Base1(var), Base2(var) { }</a:t>
            </a:r>
          </a:p>
          <a:p>
            <a:pPr marL="358775" indent="-250825" eaLnBrk="1" hangingPunct="1">
              <a:spcBef>
                <a:spcPct val="0"/>
              </a:spcBef>
              <a:buNone/>
            </a:pPr>
            <a:r>
              <a:rPr lang="en-US" altLang="zh-CN" sz="2000" dirty="0">
                <a:latin typeface="Consolas" panose="020B0609020204030204" pitchFamily="49" charset="0"/>
              </a:rPr>
              <a:t>	int var;</a:t>
            </a:r>
          </a:p>
          <a:p>
            <a:pPr marL="358775" indent="-250825" eaLnBrk="1" hangingPunct="1">
              <a:spcBef>
                <a:spcPct val="0"/>
              </a:spcBef>
              <a:buNone/>
            </a:pPr>
            <a:r>
              <a:rPr lang="en-US" altLang="zh-CN" sz="2000" dirty="0">
                <a:latin typeface="Consolas" panose="020B0609020204030204" pitchFamily="49" charset="0"/>
              </a:rPr>
              <a:t>	void fun() { </a:t>
            </a:r>
            <a:r>
              <a:rPr lang="en-US" altLang="zh-CN" sz="2000" dirty="0" err="1">
                <a:latin typeface="Consolas" panose="020B0609020204030204" pitchFamily="49" charset="0"/>
              </a:rPr>
              <a:t>cout</a:t>
            </a:r>
            <a:r>
              <a:rPr lang="en-US" altLang="zh-CN" sz="2000" dirty="0">
                <a:latin typeface="Consolas" panose="020B0609020204030204" pitchFamily="49" charset="0"/>
              </a:rPr>
              <a:t> &lt;&lt; "Member of Derived" &lt;&lt; </a:t>
            </a:r>
            <a:r>
              <a:rPr lang="en-US" altLang="zh-CN" sz="2000" dirty="0" err="1">
                <a:latin typeface="Consolas" panose="020B0609020204030204" pitchFamily="49" charset="0"/>
              </a:rPr>
              <a:t>endl</a:t>
            </a:r>
            <a:r>
              <a:rPr lang="en-US" altLang="zh-CN" sz="2000" dirty="0">
                <a:latin typeface="Consolas" panose="020B0609020204030204" pitchFamily="49" charset="0"/>
              </a:rPr>
              <a:t>; }</a:t>
            </a:r>
          </a:p>
          <a:p>
            <a:pPr marL="358775" indent="-250825" eaLnBrk="1" hangingPunct="1">
              <a:spcBef>
                <a:spcPct val="0"/>
              </a:spcBef>
              <a:buNone/>
            </a:pPr>
            <a:r>
              <a:rPr lang="en-US" altLang="zh-CN" sz="2000" dirty="0">
                <a:latin typeface="Consolas" panose="020B0609020204030204" pitchFamily="49" charset="0"/>
              </a:rPr>
              <a:t>};</a:t>
            </a:r>
          </a:p>
          <a:p>
            <a:pPr marL="358775" indent="-250825" eaLnBrk="1" hangingPunct="1">
              <a:spcBef>
                <a:spcPct val="0"/>
              </a:spcBef>
              <a:buNone/>
            </a:pPr>
            <a:endParaRPr lang="en-US" altLang="zh-CN" sz="2000" dirty="0">
              <a:latin typeface="Consolas" panose="020B0609020204030204" pitchFamily="49" charset="0"/>
            </a:endParaRPr>
          </a:p>
          <a:p>
            <a:pPr marL="358775" indent="-250825" eaLnBrk="1" hangingPunct="1">
              <a:spcBef>
                <a:spcPct val="0"/>
              </a:spcBef>
              <a:buNone/>
            </a:pPr>
            <a:r>
              <a:rPr lang="en-US" altLang="zh-CN" sz="2000" dirty="0">
                <a:latin typeface="Consolas" panose="020B0609020204030204" pitchFamily="49" charset="0"/>
              </a:rPr>
              <a:t>int main() {	//</a:t>
            </a:r>
            <a:r>
              <a:rPr lang="zh-CN" altLang="en-US" sz="2000" dirty="0">
                <a:latin typeface="Consolas" panose="020B0609020204030204" pitchFamily="49" charset="0"/>
              </a:rPr>
              <a:t>程序主函数</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Derived d(1);	//</a:t>
            </a:r>
            <a:r>
              <a:rPr lang="zh-CN" altLang="en-US" sz="2000" dirty="0">
                <a:latin typeface="Consolas" panose="020B0609020204030204" pitchFamily="49" charset="0"/>
              </a:rPr>
              <a:t>定义</a:t>
            </a:r>
            <a:r>
              <a:rPr lang="en-US" altLang="zh-CN" sz="2000" dirty="0">
                <a:latin typeface="Consolas" panose="020B0609020204030204" pitchFamily="49" charset="0"/>
              </a:rPr>
              <a:t>Derived</a:t>
            </a:r>
            <a:r>
              <a:rPr lang="zh-CN" altLang="en-US" sz="2000" dirty="0">
                <a:latin typeface="Consolas" panose="020B0609020204030204" pitchFamily="49" charset="0"/>
              </a:rPr>
              <a:t>类对象</a:t>
            </a:r>
            <a:r>
              <a:rPr lang="en-US" altLang="zh-CN" sz="2000" dirty="0">
                <a:latin typeface="Consolas" panose="020B0609020204030204" pitchFamily="49" charset="0"/>
              </a:rPr>
              <a:t>d</a:t>
            </a:r>
          </a:p>
          <a:p>
            <a:pPr marL="358775" indent="-250825" eaLnBrk="1" hangingPunct="1">
              <a:spcBef>
                <a:spcPct val="0"/>
              </a:spcBef>
              <a:buNone/>
            </a:pPr>
            <a:r>
              <a:rPr lang="en-US" altLang="zh-CN" sz="2000" dirty="0">
                <a:latin typeface="Consolas" panose="020B0609020204030204" pitchFamily="49" charset="0"/>
              </a:rPr>
              <a:t>	d.var0 = 2;	//</a:t>
            </a:r>
            <a:r>
              <a:rPr lang="zh-CN" altLang="en-US" sz="2000" dirty="0">
                <a:latin typeface="Consolas" panose="020B0609020204030204" pitchFamily="49" charset="0"/>
              </a:rPr>
              <a:t>直接访问虚基类的数据成员</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d.fun0();	//</a:t>
            </a:r>
            <a:r>
              <a:rPr lang="zh-CN" altLang="en-US" sz="2000" dirty="0">
                <a:latin typeface="Consolas" panose="020B0609020204030204" pitchFamily="49" charset="0"/>
              </a:rPr>
              <a:t>直接访问虚基类的函数成员</a:t>
            </a:r>
          </a:p>
          <a:p>
            <a:pPr marL="358775" indent="-250825" eaLnBrk="1" hangingPunct="1">
              <a:spcBef>
                <a:spcPct val="0"/>
              </a:spcBef>
              <a:buNone/>
            </a:pPr>
            <a:r>
              <a:rPr lang="zh-CN" altLang="en-US" sz="2000" dirty="0">
                <a:latin typeface="Consolas" panose="020B0609020204030204" pitchFamily="49" charset="0"/>
              </a:rPr>
              <a:t>	</a:t>
            </a:r>
            <a:r>
              <a:rPr lang="en-US" altLang="zh-CN" sz="2000" dirty="0">
                <a:latin typeface="Consolas" panose="020B0609020204030204" pitchFamily="49" charset="0"/>
              </a:rPr>
              <a:t>return 0;</a:t>
            </a:r>
          </a:p>
          <a:p>
            <a:pPr marL="358775" indent="-250825" eaLnBrk="1" hangingPunct="1">
              <a:spcBef>
                <a:spcPct val="0"/>
              </a:spcBef>
              <a:buNone/>
            </a:pPr>
            <a:r>
              <a:rPr lang="en-US" altLang="zh-CN" sz="2000" dirty="0">
                <a:latin typeface="Consolas" panose="020B0609020204030204" pitchFamily="49" charset="0"/>
              </a:rPr>
              <a:t>}</a:t>
            </a:r>
          </a:p>
        </p:txBody>
      </p:sp>
      <p:sp>
        <p:nvSpPr>
          <p:cNvPr id="6" name="标题 4">
            <a:extLst>
              <a:ext uri="{FF2B5EF4-FFF2-40B4-BE49-F238E27FC236}">
                <a16:creationId xmlns:a16="http://schemas.microsoft.com/office/drawing/2014/main" id="{D69A1222-6046-722A-27B4-F1F99C265F37}"/>
              </a:ext>
            </a:extLst>
          </p:cNvPr>
          <p:cNvSpPr txBox="1">
            <a:spLocks/>
          </p:cNvSpPr>
          <p:nvPr/>
        </p:nvSpPr>
        <p:spPr>
          <a:xfrm>
            <a:off x="214313" y="0"/>
            <a:ext cx="8750300" cy="428625"/>
          </a:xfrm>
          <a:prstGeom prst="rect">
            <a:avLst/>
          </a:prstGeom>
        </p:spPr>
        <p:txBody>
          <a:bodyPr anchor="ctr">
            <a:normAutofit fontScale="77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7.5 </a:t>
            </a:r>
            <a:r>
              <a:rPr kumimoji="0" lang="zh-CN" altLang="en-US" sz="2800" dirty="0">
                <a:solidFill>
                  <a:schemeClr val="bg1"/>
                </a:solidFill>
                <a:latin typeface="+mj-lt"/>
                <a:ea typeface="+mj-ea"/>
                <a:cs typeface="+mj-cs"/>
              </a:rPr>
              <a:t>派生类成员的标识与访问 </a:t>
            </a:r>
            <a:r>
              <a:rPr kumimoji="0" lang="en-US" altLang="zh-CN" sz="2800" dirty="0">
                <a:solidFill>
                  <a:schemeClr val="bg1"/>
                </a:solidFill>
                <a:latin typeface="+mj-lt"/>
                <a:ea typeface="+mj-ea"/>
                <a:cs typeface="+mj-cs"/>
              </a:rPr>
              <a:t>—— 7.5.3 </a:t>
            </a:r>
            <a:r>
              <a:rPr kumimoji="0" lang="zh-CN" altLang="en-US" sz="2800" dirty="0">
                <a:solidFill>
                  <a:schemeClr val="bg1"/>
                </a:solidFill>
                <a:latin typeface="+mj-lt"/>
                <a:ea typeface="+mj-ea"/>
                <a:cs typeface="+mj-cs"/>
              </a:rPr>
              <a:t>虚基类及其派生类构造函数</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AC7EE71D-2AE7-80CC-771C-211DEC190029}"/>
              </a:ext>
            </a:extLst>
          </p:cNvPr>
          <p:cNvSpPr>
            <a:spLocks noGrp="1"/>
          </p:cNvSpPr>
          <p:nvPr>
            <p:ph type="title"/>
          </p:nvPr>
        </p:nvSpPr>
        <p:spPr/>
        <p:txBody>
          <a:bodyPr/>
          <a:lstStyle/>
          <a:p>
            <a:pPr eaLnBrk="1" hangingPunct="1"/>
            <a:r>
              <a:rPr lang="en-US" altLang="zh-CN"/>
              <a:t>7.1.2</a:t>
            </a:r>
            <a:r>
              <a:rPr lang="zh-CN" altLang="en-US"/>
              <a:t>派生类的声明</a:t>
            </a:r>
          </a:p>
        </p:txBody>
      </p:sp>
      <p:sp>
        <p:nvSpPr>
          <p:cNvPr id="21507" name="内容占位符 2">
            <a:extLst>
              <a:ext uri="{FF2B5EF4-FFF2-40B4-BE49-F238E27FC236}">
                <a16:creationId xmlns:a16="http://schemas.microsoft.com/office/drawing/2014/main" id="{59BABC87-C366-D8B3-F38D-13C092959A95}"/>
              </a:ext>
            </a:extLst>
          </p:cNvPr>
          <p:cNvSpPr>
            <a:spLocks noGrp="1"/>
          </p:cNvSpPr>
          <p:nvPr>
            <p:ph idx="1"/>
          </p:nvPr>
        </p:nvSpPr>
        <p:spPr>
          <a:xfrm>
            <a:off x="334963" y="1468438"/>
            <a:ext cx="8509000" cy="4787900"/>
          </a:xfrm>
        </p:spPr>
        <p:txBody>
          <a:bodyPr/>
          <a:lstStyle/>
          <a:p>
            <a:pPr marL="107950" indent="0" eaLnBrk="1" hangingPunct="1">
              <a:spcAft>
                <a:spcPts val="1200"/>
              </a:spcAft>
              <a:defRPr/>
            </a:pPr>
            <a:r>
              <a:rPr lang="zh-CN" altLang="en-US" dirty="0">
                <a:solidFill>
                  <a:srgbClr val="0070C0"/>
                </a:solidFill>
                <a:latin typeface="Times New Roman" panose="02020603050405020304" pitchFamily="18" charset="0"/>
                <a:cs typeface="Times New Roman" panose="02020603050405020304" pitchFamily="18" charset="0"/>
              </a:rPr>
              <a:t>多继承时</a:t>
            </a:r>
            <a:endParaRPr lang="en-US" altLang="zh-CN" dirty="0">
              <a:solidFill>
                <a:srgbClr val="0070C0"/>
              </a:solidFill>
              <a:latin typeface="Times New Roman" panose="02020603050405020304" pitchFamily="18" charset="0"/>
              <a:cs typeface="Times New Roman" panose="02020603050405020304" pitchFamily="18" charset="0"/>
            </a:endParaRPr>
          </a:p>
          <a:p>
            <a:pPr marL="107950" indent="0" eaLnBrk="1" hangingPunct="1">
              <a:spcBef>
                <a:spcPts val="0"/>
              </a:spcBef>
              <a:spcAft>
                <a:spcPts val="1200"/>
              </a:spcAft>
              <a:buFont typeface="Georgia" panose="02040502050405020303" pitchFamily="18" charset="0"/>
              <a:buNone/>
              <a:defRPr/>
            </a:pPr>
            <a:r>
              <a:rPr lang="en-US" altLang="zh-CN" sz="2200" dirty="0">
                <a:latin typeface="Times New Roman" panose="02020603050405020304" pitchFamily="18" charset="0"/>
                <a:cs typeface="Times New Roman" panose="02020603050405020304" pitchFamily="18" charset="0"/>
              </a:rPr>
              <a:t>class</a:t>
            </a:r>
            <a:r>
              <a:rPr lang="en-US" altLang="zh-CN" sz="2200" dirty="0">
                <a:latin typeface="宋体" panose="02010600030101010101" pitchFamily="2" charset="-122"/>
              </a:rPr>
              <a:t> </a:t>
            </a:r>
            <a:r>
              <a:rPr lang="zh-CN" altLang="en-US" sz="2200" dirty="0">
                <a:solidFill>
                  <a:srgbClr val="0000FF"/>
                </a:solidFill>
                <a:latin typeface="宋体" panose="02010600030101010101" pitchFamily="2" charset="-122"/>
              </a:rPr>
              <a:t>派生类名</a:t>
            </a:r>
            <a:r>
              <a:rPr lang="zh-CN" altLang="en-US" sz="2200" dirty="0">
                <a:latin typeface="宋体" panose="02010600030101010101" pitchFamily="2" charset="-122"/>
              </a:rPr>
              <a:t>：</a:t>
            </a:r>
            <a:r>
              <a:rPr lang="zh-CN" altLang="en-US" sz="2200" dirty="0">
                <a:solidFill>
                  <a:srgbClr val="C00000"/>
                </a:solidFill>
                <a:latin typeface="宋体" panose="02010600030101010101" pitchFamily="2" charset="-122"/>
              </a:rPr>
              <a:t>继承方式</a:t>
            </a:r>
            <a:r>
              <a:rPr lang="en-US" altLang="zh-CN" sz="2200" dirty="0">
                <a:solidFill>
                  <a:srgbClr val="C00000"/>
                </a:solidFill>
                <a:latin typeface="宋体" panose="02010600030101010101" pitchFamily="2" charset="-122"/>
              </a:rPr>
              <a:t>1  </a:t>
            </a:r>
            <a:r>
              <a:rPr lang="zh-CN" altLang="en-US" sz="2200" dirty="0">
                <a:latin typeface="宋体" panose="02010600030101010101" pitchFamily="2" charset="-122"/>
              </a:rPr>
              <a:t>基类名</a:t>
            </a:r>
            <a:r>
              <a:rPr lang="en-US" altLang="zh-CN" sz="2200" dirty="0">
                <a:latin typeface="宋体" panose="02010600030101010101" pitchFamily="2" charset="-122"/>
              </a:rPr>
              <a:t>1</a:t>
            </a:r>
            <a:r>
              <a:rPr lang="zh-CN" altLang="en-US" sz="2200" dirty="0">
                <a:latin typeface="宋体" panose="02010600030101010101" pitchFamily="2" charset="-122"/>
              </a:rPr>
              <a:t>，</a:t>
            </a:r>
            <a:r>
              <a:rPr lang="zh-CN" altLang="en-US" sz="2200" dirty="0">
                <a:solidFill>
                  <a:srgbClr val="C00000"/>
                </a:solidFill>
                <a:latin typeface="宋体" panose="02010600030101010101" pitchFamily="2" charset="-122"/>
              </a:rPr>
              <a:t>继承方式</a:t>
            </a:r>
            <a:r>
              <a:rPr lang="en-US" altLang="zh-CN" sz="2200" dirty="0">
                <a:solidFill>
                  <a:srgbClr val="C00000"/>
                </a:solidFill>
                <a:latin typeface="宋体" panose="02010600030101010101" pitchFamily="2" charset="-122"/>
              </a:rPr>
              <a:t>2  </a:t>
            </a:r>
            <a:r>
              <a:rPr lang="zh-CN" altLang="en-US" sz="2200" dirty="0">
                <a:latin typeface="宋体" panose="02010600030101010101" pitchFamily="2" charset="-122"/>
              </a:rPr>
              <a:t>基类名</a:t>
            </a:r>
            <a:r>
              <a:rPr lang="en-US" altLang="zh-CN" sz="2200" dirty="0">
                <a:latin typeface="宋体" panose="02010600030101010101" pitchFamily="2" charset="-122"/>
              </a:rPr>
              <a:t>2</a:t>
            </a:r>
            <a:r>
              <a:rPr lang="zh-CN" altLang="en-US" sz="2200" dirty="0">
                <a:latin typeface="宋体" panose="02010600030101010101" pitchFamily="2" charset="-122"/>
              </a:rPr>
              <a:t>，</a:t>
            </a:r>
            <a:r>
              <a:rPr lang="en-US" altLang="zh-CN" sz="2200" dirty="0">
                <a:latin typeface="宋体" panose="02010600030101010101" pitchFamily="2" charset="-122"/>
              </a:rPr>
              <a:t>...</a:t>
            </a:r>
          </a:p>
          <a:p>
            <a:pPr marL="107950" indent="0" eaLnBrk="1" hangingPunct="1">
              <a:lnSpc>
                <a:spcPct val="90000"/>
              </a:lnSpc>
              <a:spcBef>
                <a:spcPts val="0"/>
              </a:spcBef>
              <a:spcAft>
                <a:spcPts val="600"/>
              </a:spcAft>
              <a:buFont typeface="Georgia" panose="02040502050405020303" pitchFamily="18" charset="0"/>
              <a:buNone/>
              <a:defRPr/>
            </a:pPr>
            <a:r>
              <a:rPr lang="en-US" altLang="zh-CN" sz="2200" dirty="0">
                <a:latin typeface="Times New Roman" panose="02020603050405020304" pitchFamily="18" charset="0"/>
                <a:cs typeface="Times New Roman" panose="02020603050405020304" pitchFamily="18" charset="0"/>
              </a:rPr>
              <a:t>{</a:t>
            </a:r>
          </a:p>
          <a:p>
            <a:pPr marL="107950" indent="0" eaLnBrk="1" hangingPunct="1">
              <a:lnSpc>
                <a:spcPct val="90000"/>
              </a:lnSpc>
              <a:spcBef>
                <a:spcPts val="0"/>
              </a:spcBef>
              <a:spcAft>
                <a:spcPts val="600"/>
              </a:spcAft>
              <a:buFont typeface="Georgia" panose="02040502050405020303" pitchFamily="18" charset="0"/>
              <a:buNone/>
              <a:defRPr/>
            </a:pPr>
            <a:r>
              <a:rPr lang="en-US" altLang="zh-CN" sz="2200" dirty="0">
                <a:latin typeface="宋体" panose="02010600030101010101" pitchFamily="2" charset="-122"/>
              </a:rPr>
              <a:t>	</a:t>
            </a:r>
            <a:r>
              <a:rPr lang="zh-CN" altLang="en-US" sz="2200" dirty="0">
                <a:latin typeface="宋体" panose="02010600030101010101" pitchFamily="2" charset="-122"/>
              </a:rPr>
              <a:t>成员声明；</a:t>
            </a:r>
          </a:p>
          <a:p>
            <a:pPr marL="107950" indent="0" eaLnBrk="1" hangingPunct="1">
              <a:lnSpc>
                <a:spcPct val="90000"/>
              </a:lnSpc>
              <a:spcBef>
                <a:spcPts val="0"/>
              </a:spcBef>
              <a:spcAft>
                <a:spcPts val="600"/>
              </a:spcAft>
              <a:buFont typeface="Georgia" panose="02040502050405020303" pitchFamily="18" charset="0"/>
              <a:buNone/>
              <a:defRPr/>
            </a:pPr>
            <a:r>
              <a:rPr lang="en-US" altLang="zh-CN" sz="2200" dirty="0">
                <a:latin typeface="Times New Roman" panose="02020603050405020304" pitchFamily="18" charset="0"/>
                <a:cs typeface="Times New Roman" panose="02020603050405020304" pitchFamily="18" charset="0"/>
              </a:rPr>
              <a:t>}</a:t>
            </a:r>
          </a:p>
          <a:p>
            <a:pPr marL="365760" indent="-256032" eaLnBrk="1" fontAlgn="auto" hangingPunct="1">
              <a:lnSpc>
                <a:spcPct val="90000"/>
              </a:lnSpc>
              <a:spcAft>
                <a:spcPts val="0"/>
              </a:spcAft>
              <a:buClr>
                <a:schemeClr val="accent3"/>
              </a:buClr>
              <a:buFont typeface="Wingdings" pitchFamily="2" charset="2"/>
              <a:buNone/>
              <a:defRPr/>
            </a:pPr>
            <a:r>
              <a:rPr lang="zh-CN" altLang="en-US" sz="2200" dirty="0">
                <a:latin typeface="Consolas" pitchFamily="49" charset="0"/>
                <a:cs typeface="Times New Roman" pitchFamily="18" charset="0"/>
              </a:rPr>
              <a:t>例如：</a:t>
            </a:r>
            <a:endParaRPr lang="en-US" altLang="zh-CN" sz="2200" dirty="0">
              <a:latin typeface="Consolas" pitchFamily="49" charset="0"/>
              <a:cs typeface="Times New Roman" pitchFamily="18" charset="0"/>
            </a:endParaRPr>
          </a:p>
          <a:p>
            <a:pPr marL="365760" indent="-256032" eaLnBrk="1" fontAlgn="auto" hangingPunct="1">
              <a:lnSpc>
                <a:spcPct val="90000"/>
              </a:lnSpc>
              <a:spcAft>
                <a:spcPts val="0"/>
              </a:spcAft>
              <a:buClr>
                <a:schemeClr val="accent3"/>
              </a:buClr>
              <a:buFont typeface="Wingdings" pitchFamily="2" charset="2"/>
              <a:buNone/>
              <a:defRPr/>
            </a:pPr>
            <a:r>
              <a:rPr lang="en-US" altLang="zh-CN" sz="2200" dirty="0">
                <a:latin typeface="Consolas" pitchFamily="49" charset="0"/>
                <a:cs typeface="Times New Roman" pitchFamily="18" charset="0"/>
              </a:rPr>
              <a:t>class </a:t>
            </a:r>
            <a:r>
              <a:rPr lang="en-US" altLang="zh-CN" sz="2200" dirty="0">
                <a:solidFill>
                  <a:srgbClr val="0000FF"/>
                </a:solidFill>
                <a:latin typeface="Consolas" pitchFamily="49" charset="0"/>
                <a:cs typeface="Times New Roman" pitchFamily="18" charset="0"/>
              </a:rPr>
              <a:t>Derived</a:t>
            </a:r>
            <a:r>
              <a:rPr lang="en-US" altLang="zh-CN" sz="2200" dirty="0">
                <a:latin typeface="Consolas" pitchFamily="49" charset="0"/>
                <a:cs typeface="Times New Roman" pitchFamily="18" charset="0"/>
              </a:rPr>
              <a:t>: </a:t>
            </a:r>
            <a:r>
              <a:rPr lang="en-US" altLang="zh-CN" sz="2200" dirty="0">
                <a:solidFill>
                  <a:srgbClr val="C00000"/>
                </a:solidFill>
                <a:latin typeface="Consolas" pitchFamily="49" charset="0"/>
                <a:cs typeface="Times New Roman" pitchFamily="18" charset="0"/>
              </a:rPr>
              <a:t>public</a:t>
            </a:r>
            <a:r>
              <a:rPr lang="en-US" altLang="zh-CN" sz="2200" dirty="0">
                <a:latin typeface="Consolas" pitchFamily="49" charset="0"/>
                <a:cs typeface="Times New Roman" pitchFamily="18" charset="0"/>
              </a:rPr>
              <a:t> Base1, </a:t>
            </a:r>
            <a:r>
              <a:rPr lang="en-US" altLang="zh-CN" sz="2200" dirty="0">
                <a:solidFill>
                  <a:srgbClr val="C00000"/>
                </a:solidFill>
                <a:latin typeface="Consolas" pitchFamily="49" charset="0"/>
                <a:cs typeface="Times New Roman" pitchFamily="18" charset="0"/>
              </a:rPr>
              <a:t>private</a:t>
            </a:r>
            <a:r>
              <a:rPr lang="en-US" altLang="zh-CN" sz="2200" dirty="0">
                <a:latin typeface="Consolas" pitchFamily="49" charset="0"/>
                <a:cs typeface="Times New Roman" pitchFamily="18" charset="0"/>
              </a:rPr>
              <a:t> Base2</a:t>
            </a:r>
          </a:p>
          <a:p>
            <a:pPr marL="365760" indent="-256032" eaLnBrk="1" fontAlgn="auto" hangingPunct="1">
              <a:lnSpc>
                <a:spcPct val="90000"/>
              </a:lnSpc>
              <a:spcAft>
                <a:spcPts val="0"/>
              </a:spcAft>
              <a:buClr>
                <a:schemeClr val="accent3"/>
              </a:buClr>
              <a:buFont typeface="Wingdings" pitchFamily="2" charset="2"/>
              <a:buNone/>
              <a:defRPr/>
            </a:pPr>
            <a:r>
              <a:rPr lang="en-US" altLang="zh-CN" sz="2200" dirty="0">
                <a:latin typeface="Consolas" pitchFamily="49" charset="0"/>
                <a:cs typeface="Times New Roman" pitchFamily="18" charset="0"/>
              </a:rPr>
              <a:t>{</a:t>
            </a:r>
          </a:p>
          <a:p>
            <a:pPr marL="365760" indent="-256032" eaLnBrk="1" fontAlgn="auto" hangingPunct="1">
              <a:lnSpc>
                <a:spcPct val="90000"/>
              </a:lnSpc>
              <a:spcAft>
                <a:spcPts val="0"/>
              </a:spcAft>
              <a:buClr>
                <a:schemeClr val="accent3"/>
              </a:buClr>
              <a:buFont typeface="Wingdings" pitchFamily="2" charset="2"/>
              <a:buNone/>
              <a:defRPr/>
            </a:pPr>
            <a:r>
              <a:rPr lang="en-US" altLang="zh-CN" sz="2200" dirty="0">
                <a:latin typeface="Consolas" pitchFamily="49" charset="0"/>
                <a:cs typeface="Times New Roman" pitchFamily="18" charset="0"/>
              </a:rPr>
              <a:t>public:</a:t>
            </a:r>
          </a:p>
          <a:p>
            <a:pPr marL="365760" indent="-256032" eaLnBrk="1" fontAlgn="auto" hangingPunct="1">
              <a:lnSpc>
                <a:spcPct val="90000"/>
              </a:lnSpc>
              <a:spcAft>
                <a:spcPts val="0"/>
              </a:spcAft>
              <a:buClr>
                <a:schemeClr val="accent3"/>
              </a:buClr>
              <a:buFont typeface="Wingdings" pitchFamily="2" charset="2"/>
              <a:buNone/>
              <a:defRPr/>
            </a:pPr>
            <a:r>
              <a:rPr lang="en-US" altLang="zh-CN" sz="2200" dirty="0">
                <a:latin typeface="Consolas" pitchFamily="49" charset="0"/>
                <a:cs typeface="Times New Roman" pitchFamily="18" charset="0"/>
              </a:rPr>
              <a:t>	Derived ();</a:t>
            </a:r>
          </a:p>
          <a:p>
            <a:pPr marL="365760" indent="-256032" eaLnBrk="1" fontAlgn="auto" hangingPunct="1">
              <a:lnSpc>
                <a:spcPct val="90000"/>
              </a:lnSpc>
              <a:spcAft>
                <a:spcPts val="0"/>
              </a:spcAft>
              <a:buClr>
                <a:schemeClr val="accent3"/>
              </a:buClr>
              <a:buFont typeface="Wingdings" pitchFamily="2" charset="2"/>
              <a:buNone/>
              <a:defRPr/>
            </a:pPr>
            <a:r>
              <a:rPr lang="en-US" altLang="zh-CN" sz="2200" dirty="0">
                <a:latin typeface="Consolas" pitchFamily="49" charset="0"/>
                <a:cs typeface="Times New Roman" pitchFamily="18" charset="0"/>
              </a:rPr>
              <a:t>	~Derived ();</a:t>
            </a:r>
          </a:p>
          <a:p>
            <a:pPr marL="365760" indent="-256032" eaLnBrk="1" fontAlgn="auto" hangingPunct="1">
              <a:lnSpc>
                <a:spcPct val="90000"/>
              </a:lnSpc>
              <a:spcAft>
                <a:spcPts val="0"/>
              </a:spcAft>
              <a:buClr>
                <a:schemeClr val="accent3"/>
              </a:buClr>
              <a:buFont typeface="Wingdings" pitchFamily="2" charset="2"/>
              <a:buNone/>
              <a:defRPr/>
            </a:pPr>
            <a:r>
              <a:rPr lang="en-US" altLang="zh-CN" sz="2200" dirty="0">
                <a:latin typeface="Consolas" pitchFamily="49" charset="0"/>
                <a:cs typeface="Times New Roman" pitchFamily="18" charset="0"/>
              </a:rPr>
              <a:t>};</a:t>
            </a:r>
            <a:endParaRPr lang="en-US" altLang="zh-CN" sz="2200" dirty="0">
              <a:latin typeface="Times New Roman" panose="02020603050405020304" pitchFamily="18" charset="0"/>
              <a:cs typeface="Times New Roman" panose="02020603050405020304" pitchFamily="18" charset="0"/>
            </a:endParaRPr>
          </a:p>
          <a:p>
            <a:pPr marL="107950" indent="0" eaLnBrk="1" hangingPunct="1">
              <a:spcBef>
                <a:spcPts val="0"/>
              </a:spcBef>
              <a:spcAft>
                <a:spcPts val="1200"/>
              </a:spcAft>
              <a:buFont typeface="Georgia" panose="02040502050405020303" pitchFamily="18" charset="0"/>
              <a:buNone/>
              <a:defRPr/>
            </a:pPr>
            <a:r>
              <a:rPr lang="zh-CN" altLang="en-US" sz="2200" dirty="0">
                <a:latin typeface="宋体" panose="02010600030101010101" pitchFamily="2" charset="-122"/>
              </a:rPr>
              <a:t>注意：每一个“继承方式”，只用于限制对紧随其后之基类的继承。</a:t>
            </a:r>
          </a:p>
        </p:txBody>
      </p:sp>
      <p:sp>
        <p:nvSpPr>
          <p:cNvPr id="21508" name="灯片编号占位符 3">
            <a:extLst>
              <a:ext uri="{FF2B5EF4-FFF2-40B4-BE49-F238E27FC236}">
                <a16:creationId xmlns:a16="http://schemas.microsoft.com/office/drawing/2014/main" id="{6C72A768-F0A8-FAE6-F608-DB657FAE51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E8058A1-1948-4A99-A2B1-4779743E8B4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7AC2DC3D-A71D-8D4B-F39B-20156D58B05A}"/>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a:solidFill>
                  <a:schemeClr val="bg1"/>
                </a:solidFill>
                <a:latin typeface="+mj-lt"/>
                <a:ea typeface="+mj-ea"/>
                <a:cs typeface="+mj-cs"/>
              </a:rPr>
              <a:t>7.1 </a:t>
            </a:r>
            <a:r>
              <a:rPr kumimoji="0" lang="zh-CN" altLang="en-US" sz="2800">
                <a:solidFill>
                  <a:schemeClr val="bg1"/>
                </a:solidFill>
                <a:latin typeface="+mj-lt"/>
                <a:ea typeface="+mj-ea"/>
                <a:cs typeface="+mj-cs"/>
              </a:rPr>
              <a:t>类的继承与派生 </a:t>
            </a:r>
            <a:r>
              <a:rPr kumimoji="0" lang="en-US" altLang="zh-CN" sz="2800">
                <a:solidFill>
                  <a:schemeClr val="bg1"/>
                </a:solidFill>
                <a:latin typeface="+mj-lt"/>
                <a:ea typeface="+mj-ea"/>
                <a:cs typeface="+mj-cs"/>
              </a:rPr>
              <a:t>—— 7.1.2 </a:t>
            </a:r>
            <a:r>
              <a:rPr kumimoji="0" lang="zh-CN" altLang="en-US" sz="2800">
                <a:solidFill>
                  <a:schemeClr val="bg1"/>
                </a:solidFill>
                <a:latin typeface="+mj-lt"/>
                <a:ea typeface="+mj-ea"/>
                <a:cs typeface="+mj-cs"/>
              </a:rPr>
              <a:t>派生类的定义</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E36CDB9-3800-C4BD-AB21-930AE36856C3}"/>
              </a:ext>
            </a:extLst>
          </p:cNvPr>
          <p:cNvSpPr>
            <a:spLocks noGrp="1"/>
          </p:cNvSpPr>
          <p:nvPr>
            <p:ph type="title"/>
          </p:nvPr>
        </p:nvSpPr>
        <p:spPr>
          <a:ln>
            <a:miter lim="800000"/>
            <a:headEnd/>
            <a:tailEnd/>
          </a:ln>
        </p:spPr>
        <p:txBody>
          <a:bodyPr/>
          <a:lstStyle/>
          <a:p>
            <a:pPr>
              <a:defRPr/>
            </a:pPr>
            <a:r>
              <a:rPr lang="en-US" altLang="zh-CN"/>
              <a:t>7.6 </a:t>
            </a:r>
            <a:r>
              <a:rPr lang="zh-CN" altLang="en-US"/>
              <a:t>程序实例</a:t>
            </a:r>
          </a:p>
        </p:txBody>
      </p:sp>
      <p:sp>
        <p:nvSpPr>
          <p:cNvPr id="110595" name="文本占位符 4">
            <a:extLst>
              <a:ext uri="{FF2B5EF4-FFF2-40B4-BE49-F238E27FC236}">
                <a16:creationId xmlns:a16="http://schemas.microsoft.com/office/drawing/2014/main" id="{E559A188-80B9-3558-AE82-43EDC07FAEF3}"/>
              </a:ext>
            </a:extLst>
          </p:cNvPr>
          <p:cNvSpPr>
            <a:spLocks noGrp="1"/>
          </p:cNvSpPr>
          <p:nvPr>
            <p:ph type="body" idx="1"/>
          </p:nvPr>
        </p:nvSpPr>
        <p:spPr/>
        <p:txBody>
          <a:bodyPr/>
          <a:lstStyle/>
          <a:p>
            <a:pPr marL="44450"/>
            <a:r>
              <a:rPr lang="en-US" altLang="zh-CN"/>
              <a:t>——</a:t>
            </a:r>
            <a:r>
              <a:rPr lang="zh-CN" altLang="en-US"/>
              <a:t>用高斯消去法解线性方程组</a:t>
            </a:r>
          </a:p>
        </p:txBody>
      </p:sp>
      <p:sp>
        <p:nvSpPr>
          <p:cNvPr id="110596" name="灯片编号占位符 3">
            <a:extLst>
              <a:ext uri="{FF2B5EF4-FFF2-40B4-BE49-F238E27FC236}">
                <a16:creationId xmlns:a16="http://schemas.microsoft.com/office/drawing/2014/main" id="{63A217BB-A6B5-69EE-58DE-DB9AF4915C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FD47BEC-97B9-41F3-854A-397523D314B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60</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31D11152-67A5-9DD9-76C2-02F7F004E62F}"/>
              </a:ext>
            </a:extLst>
          </p:cNvPr>
          <p:cNvSpPr>
            <a:spLocks noGrp="1"/>
          </p:cNvSpPr>
          <p:nvPr>
            <p:ph type="title"/>
          </p:nvPr>
        </p:nvSpPr>
        <p:spPr>
          <a:xfrm>
            <a:off x="0" y="0"/>
            <a:ext cx="8215313" cy="285750"/>
          </a:xfrm>
        </p:spPr>
        <p:txBody>
          <a:bodyPr/>
          <a:lstStyle/>
          <a:p>
            <a:r>
              <a:rPr lang="en-US" altLang="zh-CN" sz="2200">
                <a:solidFill>
                  <a:schemeClr val="bg1"/>
                </a:solidFill>
              </a:rPr>
              <a:t>7.6 </a:t>
            </a:r>
            <a:r>
              <a:rPr lang="zh-CN" altLang="en-US" sz="2200">
                <a:solidFill>
                  <a:schemeClr val="bg1"/>
                </a:solidFill>
              </a:rPr>
              <a:t>程序实例</a:t>
            </a:r>
            <a:r>
              <a:rPr lang="en-US" altLang="zh-CN" sz="2200">
                <a:solidFill>
                  <a:schemeClr val="bg1"/>
                </a:solidFill>
              </a:rPr>
              <a:t>——</a:t>
            </a:r>
            <a:r>
              <a:rPr lang="zh-CN" altLang="en-US" sz="2200">
                <a:solidFill>
                  <a:schemeClr val="bg1"/>
                </a:solidFill>
              </a:rPr>
              <a:t>用高斯消去法解线性方程组</a:t>
            </a:r>
          </a:p>
        </p:txBody>
      </p:sp>
      <p:sp>
        <p:nvSpPr>
          <p:cNvPr id="111619" name="内容占位符 2">
            <a:extLst>
              <a:ext uri="{FF2B5EF4-FFF2-40B4-BE49-F238E27FC236}">
                <a16:creationId xmlns:a16="http://schemas.microsoft.com/office/drawing/2014/main" id="{0ED5C0E9-0BFC-4295-C9EB-BB271548B971}"/>
              </a:ext>
            </a:extLst>
          </p:cNvPr>
          <p:cNvSpPr>
            <a:spLocks noGrp="1"/>
          </p:cNvSpPr>
          <p:nvPr>
            <p:ph idx="1"/>
          </p:nvPr>
        </p:nvSpPr>
        <p:spPr>
          <a:xfrm>
            <a:off x="357188" y="1857375"/>
            <a:ext cx="8229600" cy="4787900"/>
          </a:xfrm>
        </p:spPr>
        <p:txBody>
          <a:bodyPr/>
          <a:lstStyle/>
          <a:p>
            <a:r>
              <a:rPr lang="zh-CN" altLang="en-US"/>
              <a:t>算法原理求解</a:t>
            </a:r>
            <a:r>
              <a:rPr lang="en-US" altLang="zh-CN"/>
              <a:t>A</a:t>
            </a:r>
            <a:r>
              <a:rPr lang="en-US" altLang="zh-CN" i="1"/>
              <a:t>x</a:t>
            </a:r>
            <a:r>
              <a:rPr lang="en-US" altLang="zh-CN"/>
              <a:t> = b</a:t>
            </a:r>
          </a:p>
          <a:p>
            <a:endParaRPr lang="en-US" altLang="zh-CN"/>
          </a:p>
          <a:p>
            <a:endParaRPr lang="en-US" altLang="zh-CN"/>
          </a:p>
          <a:p>
            <a:endParaRPr lang="en-US" altLang="zh-CN"/>
          </a:p>
          <a:p>
            <a:endParaRPr lang="en-US" altLang="zh-CN"/>
          </a:p>
          <a:p>
            <a:r>
              <a:rPr lang="zh-CN" altLang="en-US" sz="2400"/>
              <a:t>经过推算得到计算公式：</a:t>
            </a:r>
            <a:endParaRPr lang="en-US" altLang="zh-CN" sz="2400"/>
          </a:p>
          <a:p>
            <a:pPr>
              <a:buFont typeface="Georgia" panose="02040502050405020303" pitchFamily="18" charset="0"/>
              <a:buNone/>
            </a:pPr>
            <a:endParaRPr lang="en-US" altLang="zh-CN"/>
          </a:p>
        </p:txBody>
      </p:sp>
      <p:sp>
        <p:nvSpPr>
          <p:cNvPr id="111620" name="灯片编号占位符 3">
            <a:extLst>
              <a:ext uri="{FF2B5EF4-FFF2-40B4-BE49-F238E27FC236}">
                <a16:creationId xmlns:a16="http://schemas.microsoft.com/office/drawing/2014/main" id="{E3EBAA2B-7ADD-780D-37FA-A2257CC5D8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8FDA2FB-289B-4429-909B-9D8A80A3E36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1">
            <a:extLst>
              <a:ext uri="{FF2B5EF4-FFF2-40B4-BE49-F238E27FC236}">
                <a16:creationId xmlns:a16="http://schemas.microsoft.com/office/drawing/2014/main" id="{94FC686D-45AA-4DE4-D359-6C67994E9550}"/>
              </a:ext>
            </a:extLst>
          </p:cNvPr>
          <p:cNvSpPr txBox="1">
            <a:spLocks/>
          </p:cNvSpPr>
          <p:nvPr/>
        </p:nvSpPr>
        <p:spPr bwMode="auto">
          <a:xfrm>
            <a:off x="357188" y="642938"/>
            <a:ext cx="8229600" cy="1066800"/>
          </a:xfrm>
          <a:prstGeom prst="rect">
            <a:avLst/>
          </a:prstGeom>
          <a:noFill/>
          <a:ln w="9525">
            <a:noFill/>
            <a:miter lim="800000"/>
            <a:headEnd/>
            <a:tailEnd/>
          </a:ln>
        </p:spPr>
        <p:txBody>
          <a:bodyPr anchor="ctr"/>
          <a:lstStyle/>
          <a:p>
            <a:pPr>
              <a:defRPr/>
            </a:pPr>
            <a:r>
              <a:rPr kumimoji="0" lang="en-US" sz="4000" dirty="0">
                <a:solidFill>
                  <a:schemeClr val="tx2"/>
                </a:solidFill>
                <a:latin typeface="+mj-lt"/>
                <a:ea typeface="+mj-ea"/>
                <a:cs typeface="+mj-cs"/>
              </a:rPr>
              <a:t>7.6.1 </a:t>
            </a:r>
            <a:r>
              <a:rPr kumimoji="0" lang="zh-CN" altLang="en-US" sz="4000" dirty="0">
                <a:solidFill>
                  <a:schemeClr val="tx2"/>
                </a:solidFill>
                <a:latin typeface="+mj-lt"/>
                <a:ea typeface="+mj-ea"/>
                <a:cs typeface="+mj-cs"/>
              </a:rPr>
              <a:t>算法基本原理</a:t>
            </a:r>
          </a:p>
        </p:txBody>
      </p:sp>
      <p:graphicFrame>
        <p:nvGraphicFramePr>
          <p:cNvPr id="111622" name="Object 3">
            <a:extLst>
              <a:ext uri="{FF2B5EF4-FFF2-40B4-BE49-F238E27FC236}">
                <a16:creationId xmlns:a16="http://schemas.microsoft.com/office/drawing/2014/main" id="{8DA7C527-F630-F7ED-270D-EAAC9C404E70}"/>
              </a:ext>
            </a:extLst>
          </p:cNvPr>
          <p:cNvGraphicFramePr>
            <a:graphicFrameLocks noChangeAspect="1"/>
          </p:cNvGraphicFramePr>
          <p:nvPr/>
        </p:nvGraphicFramePr>
        <p:xfrm>
          <a:off x="785813" y="2357438"/>
          <a:ext cx="3435350" cy="1643062"/>
        </p:xfrm>
        <a:graphic>
          <a:graphicData uri="http://schemas.openxmlformats.org/presentationml/2006/ole">
            <mc:AlternateContent xmlns:mc="http://schemas.openxmlformats.org/markup-compatibility/2006">
              <mc:Choice xmlns:v="urn:schemas-microsoft-com:vml" Requires="v">
                <p:oleObj spid="_x0000_s1034" name="Equation" r:id="rId3" imgW="1968500" imgH="939800" progId="Equation.DSMT4">
                  <p:embed/>
                </p:oleObj>
              </mc:Choice>
              <mc:Fallback>
                <p:oleObj name="Equation" r:id="rId3" imgW="1968500" imgH="939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2357438"/>
                        <a:ext cx="3435350" cy="164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3" name="Object 2">
            <a:extLst>
              <a:ext uri="{FF2B5EF4-FFF2-40B4-BE49-F238E27FC236}">
                <a16:creationId xmlns:a16="http://schemas.microsoft.com/office/drawing/2014/main" id="{9AFD4A03-AFBE-62F6-5868-576619F3C13B}"/>
              </a:ext>
            </a:extLst>
          </p:cNvPr>
          <p:cNvGraphicFramePr>
            <a:graphicFrameLocks noChangeAspect="1"/>
          </p:cNvGraphicFramePr>
          <p:nvPr/>
        </p:nvGraphicFramePr>
        <p:xfrm>
          <a:off x="4429125" y="2357438"/>
          <a:ext cx="1071563" cy="1582737"/>
        </p:xfrm>
        <a:graphic>
          <a:graphicData uri="http://schemas.openxmlformats.org/presentationml/2006/ole">
            <mc:AlternateContent xmlns:mc="http://schemas.openxmlformats.org/markup-compatibility/2006">
              <mc:Choice xmlns:v="urn:schemas-microsoft-com:vml" Requires="v">
                <p:oleObj spid="_x0000_s1035" name="Equation" r:id="rId5" imgW="634725" imgH="939392" progId="Equation.DSMT4">
                  <p:embed/>
                </p:oleObj>
              </mc:Choice>
              <mc:Fallback>
                <p:oleObj name="Equation" r:id="rId5" imgW="634725" imgH="939392"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9125" y="2357438"/>
                        <a:ext cx="1071563"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1624" name="Object 1">
            <a:extLst>
              <a:ext uri="{FF2B5EF4-FFF2-40B4-BE49-F238E27FC236}">
                <a16:creationId xmlns:a16="http://schemas.microsoft.com/office/drawing/2014/main" id="{820A0E1F-0AF7-31C4-48EB-8A320AD17828}"/>
              </a:ext>
            </a:extLst>
          </p:cNvPr>
          <p:cNvGraphicFramePr>
            <a:graphicFrameLocks noChangeAspect="1"/>
          </p:cNvGraphicFramePr>
          <p:nvPr/>
        </p:nvGraphicFramePr>
        <p:xfrm>
          <a:off x="6572250" y="2500313"/>
          <a:ext cx="985838" cy="1500187"/>
        </p:xfrm>
        <a:graphic>
          <a:graphicData uri="http://schemas.openxmlformats.org/presentationml/2006/ole">
            <mc:AlternateContent xmlns:mc="http://schemas.openxmlformats.org/markup-compatibility/2006">
              <mc:Choice xmlns:v="urn:schemas-microsoft-com:vml" Requires="v">
                <p:oleObj spid="_x0000_s1036" name="Equation" r:id="rId7" imgW="634725" imgH="939392" progId="Equation.DSMT4">
                  <p:embed/>
                </p:oleObj>
              </mc:Choice>
              <mc:Fallback>
                <p:oleObj name="Equation" r:id="rId7" imgW="634725" imgH="939392"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2250" y="2500313"/>
                        <a:ext cx="985838"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1625" name="Rectangle 4">
            <a:extLst>
              <a:ext uri="{FF2B5EF4-FFF2-40B4-BE49-F238E27FC236}">
                <a16:creationId xmlns:a16="http://schemas.microsoft.com/office/drawing/2014/main" id="{67B38E1E-635A-8F07-97F4-23EBC3F2951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ndParaRPr>
          </a:p>
        </p:txBody>
      </p:sp>
      <p:sp>
        <p:nvSpPr>
          <p:cNvPr id="111626" name="Rectangle 7">
            <a:extLst>
              <a:ext uri="{FF2B5EF4-FFF2-40B4-BE49-F238E27FC236}">
                <a16:creationId xmlns:a16="http://schemas.microsoft.com/office/drawing/2014/main" id="{F93D4556-3C6A-2E7D-5D45-042370826848}"/>
              </a:ext>
            </a:extLst>
          </p:cNvPr>
          <p:cNvSpPr>
            <a:spLocks noChangeArrowheads="1"/>
          </p:cNvSpPr>
          <p:nvPr/>
        </p:nvSpPr>
        <p:spPr bwMode="auto">
          <a:xfrm>
            <a:off x="0" y="28289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latin typeface="Times New Roman" panose="02020603050405020304" pitchFamily="18" charset="0"/>
              </a:rPr>
              <a:t>	</a:t>
            </a:r>
            <a:r>
              <a:rPr lang="en-US" altLang="zh-CN" sz="600">
                <a:latin typeface="Times New Roman" panose="02020603050405020304" pitchFamily="18" charset="0"/>
              </a:rPr>
              <a:t> </a:t>
            </a:r>
            <a:endParaRPr lang="en-US" altLang="zh-CN" sz="2400">
              <a:latin typeface="Times New Roman" panose="02020603050405020304" pitchFamily="18" charset="0"/>
            </a:endParaRPr>
          </a:p>
        </p:txBody>
      </p:sp>
      <p:sp>
        <p:nvSpPr>
          <p:cNvPr id="111627" name="Rectangle 9">
            <a:extLst>
              <a:ext uri="{FF2B5EF4-FFF2-40B4-BE49-F238E27FC236}">
                <a16:creationId xmlns:a16="http://schemas.microsoft.com/office/drawing/2014/main" id="{BBE993BA-59F9-5B0D-FA0B-0343537CF82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ndParaRPr>
          </a:p>
        </p:txBody>
      </p:sp>
      <p:sp>
        <p:nvSpPr>
          <p:cNvPr id="111628" name="Rectangle 11">
            <a:extLst>
              <a:ext uri="{FF2B5EF4-FFF2-40B4-BE49-F238E27FC236}">
                <a16:creationId xmlns:a16="http://schemas.microsoft.com/office/drawing/2014/main" id="{8AF5ADBD-F0A2-CBC8-54A8-28F4280B971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ndParaRPr>
          </a:p>
        </p:txBody>
      </p:sp>
      <p:graphicFrame>
        <p:nvGraphicFramePr>
          <p:cNvPr id="111629" name="Object 10">
            <a:extLst>
              <a:ext uri="{FF2B5EF4-FFF2-40B4-BE49-F238E27FC236}">
                <a16:creationId xmlns:a16="http://schemas.microsoft.com/office/drawing/2014/main" id="{953A8E97-879C-6EB6-1BB2-1E17FB1CD43C}"/>
              </a:ext>
            </a:extLst>
          </p:cNvPr>
          <p:cNvGraphicFramePr>
            <a:graphicFrameLocks noChangeAspect="1"/>
          </p:cNvGraphicFramePr>
          <p:nvPr/>
        </p:nvGraphicFramePr>
        <p:xfrm>
          <a:off x="1071563" y="4857750"/>
          <a:ext cx="3933825" cy="1214438"/>
        </p:xfrm>
        <a:graphic>
          <a:graphicData uri="http://schemas.openxmlformats.org/presentationml/2006/ole">
            <mc:AlternateContent xmlns:mc="http://schemas.openxmlformats.org/markup-compatibility/2006">
              <mc:Choice xmlns:v="urn:schemas-microsoft-com:vml" Requires="v">
                <p:oleObj spid="_x0000_s1037" name="Equation" r:id="rId9" imgW="2222500" imgH="685800" progId="Equation.DSMT4">
                  <p:embed/>
                </p:oleObj>
              </mc:Choice>
              <mc:Fallback>
                <p:oleObj name="Equation" r:id="rId9" imgW="2222500" imgH="6858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1563" y="4857750"/>
                        <a:ext cx="3933825"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8840DB31-B3F9-5950-AEAF-B7CE709C9EB3}"/>
              </a:ext>
            </a:extLst>
          </p:cNvPr>
          <p:cNvSpPr>
            <a:spLocks noGrp="1"/>
          </p:cNvSpPr>
          <p:nvPr>
            <p:ph type="title"/>
          </p:nvPr>
        </p:nvSpPr>
        <p:spPr/>
        <p:txBody>
          <a:bodyPr/>
          <a:lstStyle/>
          <a:p>
            <a:r>
              <a:rPr lang="en-US" altLang="zh-CN"/>
              <a:t>7.6.2 </a:t>
            </a:r>
            <a:r>
              <a:rPr lang="zh-CN" altLang="en-US"/>
              <a:t>程序设计分析</a:t>
            </a:r>
          </a:p>
        </p:txBody>
      </p:sp>
      <p:sp>
        <p:nvSpPr>
          <p:cNvPr id="112643" name="灯片编号占位符 3">
            <a:extLst>
              <a:ext uri="{FF2B5EF4-FFF2-40B4-BE49-F238E27FC236}">
                <a16:creationId xmlns:a16="http://schemas.microsoft.com/office/drawing/2014/main" id="{5AC2B5D7-BE4F-51AA-87D1-D390615986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D3CDD64-EB8C-46C2-95F6-6850627CCDE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1">
            <a:extLst>
              <a:ext uri="{FF2B5EF4-FFF2-40B4-BE49-F238E27FC236}">
                <a16:creationId xmlns:a16="http://schemas.microsoft.com/office/drawing/2014/main" id="{79EBCBD2-9945-85C9-764C-1960C3EDF3D4}"/>
              </a:ext>
            </a:extLst>
          </p:cNvPr>
          <p:cNvSpPr txBox="1">
            <a:spLocks/>
          </p:cNvSpPr>
          <p:nvPr/>
        </p:nvSpPr>
        <p:spPr bwMode="auto">
          <a:xfrm>
            <a:off x="0" y="0"/>
            <a:ext cx="8215313" cy="285750"/>
          </a:xfrm>
          <a:prstGeom prst="rect">
            <a:avLst/>
          </a:prstGeom>
          <a:noFill/>
          <a:ln w="9525">
            <a:noFill/>
            <a:miter lim="800000"/>
            <a:headEnd/>
            <a:tailEnd/>
          </a:ln>
        </p:spPr>
        <p:txBody>
          <a:bodyPr anchor="ctr"/>
          <a:lstStyle/>
          <a:p>
            <a:pPr>
              <a:defRPr/>
            </a:pPr>
            <a:r>
              <a:rPr kumimoji="0" lang="en-US" sz="2200">
                <a:solidFill>
                  <a:schemeClr val="bg1"/>
                </a:solidFill>
                <a:latin typeface="+mj-lt"/>
                <a:ea typeface="+mj-ea"/>
                <a:cs typeface="+mj-cs"/>
              </a:rPr>
              <a:t>7.6 </a:t>
            </a:r>
            <a:r>
              <a:rPr kumimoji="0" lang="zh-CN" altLang="en-US" sz="2200">
                <a:solidFill>
                  <a:schemeClr val="bg1"/>
                </a:solidFill>
                <a:latin typeface="+mj-lt"/>
                <a:ea typeface="+mj-ea"/>
                <a:cs typeface="+mj-cs"/>
              </a:rPr>
              <a:t>程序实例</a:t>
            </a:r>
            <a:r>
              <a:rPr kumimoji="0" lang="en-US" sz="2200">
                <a:solidFill>
                  <a:schemeClr val="bg1"/>
                </a:solidFill>
                <a:latin typeface="+mj-lt"/>
                <a:ea typeface="+mj-ea"/>
                <a:cs typeface="+mj-cs"/>
              </a:rPr>
              <a:t>——</a:t>
            </a:r>
            <a:r>
              <a:rPr kumimoji="0" lang="zh-CN" altLang="en-US" sz="2200">
                <a:solidFill>
                  <a:schemeClr val="bg1"/>
                </a:solidFill>
                <a:latin typeface="+mj-lt"/>
                <a:ea typeface="+mj-ea"/>
                <a:cs typeface="+mj-cs"/>
              </a:rPr>
              <a:t>用高斯消去法解线性方程组</a:t>
            </a:r>
            <a:endParaRPr kumimoji="0" lang="zh-CN" altLang="en-US" sz="2200" dirty="0">
              <a:solidFill>
                <a:schemeClr val="bg1"/>
              </a:solidFill>
              <a:latin typeface="+mj-lt"/>
              <a:ea typeface="+mj-ea"/>
              <a:cs typeface="+mj-cs"/>
            </a:endParaRPr>
          </a:p>
        </p:txBody>
      </p:sp>
      <p:sp>
        <p:nvSpPr>
          <p:cNvPr id="112645" name="Rectangle 32">
            <a:extLst>
              <a:ext uri="{FF2B5EF4-FFF2-40B4-BE49-F238E27FC236}">
                <a16:creationId xmlns:a16="http://schemas.microsoft.com/office/drawing/2014/main" id="{D1C73E6D-98A0-EF87-7D6A-8DB2B2EF502C}"/>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ndParaRPr>
          </a:p>
        </p:txBody>
      </p:sp>
      <p:grpSp>
        <p:nvGrpSpPr>
          <p:cNvPr id="112646" name="Group 3">
            <a:extLst>
              <a:ext uri="{FF2B5EF4-FFF2-40B4-BE49-F238E27FC236}">
                <a16:creationId xmlns:a16="http://schemas.microsoft.com/office/drawing/2014/main" id="{8453301D-9468-691E-D753-89CB2949A918}"/>
              </a:ext>
            </a:extLst>
          </p:cNvPr>
          <p:cNvGrpSpPr>
            <a:grpSpLocks noChangeAspect="1"/>
          </p:cNvGrpSpPr>
          <p:nvPr/>
        </p:nvGrpSpPr>
        <p:grpSpPr bwMode="auto">
          <a:xfrm>
            <a:off x="900113" y="1430338"/>
            <a:ext cx="6848475" cy="5427662"/>
            <a:chOff x="1986" y="2535"/>
            <a:chExt cx="8325" cy="6597"/>
          </a:xfrm>
        </p:grpSpPr>
        <p:sp>
          <p:nvSpPr>
            <p:cNvPr id="112648" name="AutoShape 31">
              <a:extLst>
                <a:ext uri="{FF2B5EF4-FFF2-40B4-BE49-F238E27FC236}">
                  <a16:creationId xmlns:a16="http://schemas.microsoft.com/office/drawing/2014/main" id="{0FF8EC91-0E9C-1908-1339-BD91AE496600}"/>
                </a:ext>
              </a:extLst>
            </p:cNvPr>
            <p:cNvSpPr>
              <a:spLocks noChangeAspect="1" noChangeArrowheads="1" noTextEdit="1"/>
            </p:cNvSpPr>
            <p:nvPr/>
          </p:nvSpPr>
          <p:spPr bwMode="auto">
            <a:xfrm>
              <a:off x="1986" y="2535"/>
              <a:ext cx="7937" cy="6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2649" name="Rectangle 30">
              <a:extLst>
                <a:ext uri="{FF2B5EF4-FFF2-40B4-BE49-F238E27FC236}">
                  <a16:creationId xmlns:a16="http://schemas.microsoft.com/office/drawing/2014/main" id="{55821403-1353-7370-5BFB-AF8373BA6741}"/>
                </a:ext>
              </a:extLst>
            </p:cNvPr>
            <p:cNvSpPr>
              <a:spLocks noChangeArrowheads="1"/>
            </p:cNvSpPr>
            <p:nvPr/>
          </p:nvSpPr>
          <p:spPr bwMode="auto">
            <a:xfrm>
              <a:off x="3790" y="6273"/>
              <a:ext cx="6521" cy="2554"/>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4800">
                <a:latin typeface="Times New Roman" panose="02020603050405020304" pitchFamily="18" charset="0"/>
              </a:endParaRPr>
            </a:p>
          </p:txBody>
        </p:sp>
        <p:sp>
          <p:nvSpPr>
            <p:cNvPr id="112650" name="Rectangle 29">
              <a:extLst>
                <a:ext uri="{FF2B5EF4-FFF2-40B4-BE49-F238E27FC236}">
                  <a16:creationId xmlns:a16="http://schemas.microsoft.com/office/drawing/2014/main" id="{48538564-CD46-75D3-B282-E02575C2F04C}"/>
                </a:ext>
              </a:extLst>
            </p:cNvPr>
            <p:cNvSpPr>
              <a:spLocks noChangeArrowheads="1"/>
            </p:cNvSpPr>
            <p:nvPr/>
          </p:nvSpPr>
          <p:spPr bwMode="auto">
            <a:xfrm>
              <a:off x="3790" y="6330"/>
              <a:ext cx="431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LinearEqu</a:t>
              </a:r>
              <a:endParaRPr lang="en-US" altLang="zh-CN" sz="4800">
                <a:latin typeface="Times New Roman" panose="02020603050405020304" pitchFamily="18" charset="0"/>
              </a:endParaRPr>
            </a:p>
          </p:txBody>
        </p:sp>
        <p:sp>
          <p:nvSpPr>
            <p:cNvPr id="112651" name="Rectangle 28">
              <a:extLst>
                <a:ext uri="{FF2B5EF4-FFF2-40B4-BE49-F238E27FC236}">
                  <a16:creationId xmlns:a16="http://schemas.microsoft.com/office/drawing/2014/main" id="{4E80EF30-5958-7279-124A-F95C350C260F}"/>
                </a:ext>
              </a:extLst>
            </p:cNvPr>
            <p:cNvSpPr>
              <a:spLocks noChangeArrowheads="1"/>
            </p:cNvSpPr>
            <p:nvPr/>
          </p:nvSpPr>
          <p:spPr bwMode="auto">
            <a:xfrm>
              <a:off x="3790" y="6594"/>
              <a:ext cx="6521" cy="223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4800">
                <a:latin typeface="Times New Roman" panose="02020603050405020304" pitchFamily="18" charset="0"/>
              </a:endParaRPr>
            </a:p>
          </p:txBody>
        </p:sp>
        <p:sp>
          <p:nvSpPr>
            <p:cNvPr id="112652" name="Rectangle 27">
              <a:extLst>
                <a:ext uri="{FF2B5EF4-FFF2-40B4-BE49-F238E27FC236}">
                  <a16:creationId xmlns:a16="http://schemas.microsoft.com/office/drawing/2014/main" id="{07B31154-9A99-BB06-9C83-B007090E4792}"/>
                </a:ext>
              </a:extLst>
            </p:cNvPr>
            <p:cNvSpPr>
              <a:spLocks noChangeArrowheads="1"/>
            </p:cNvSpPr>
            <p:nvPr/>
          </p:nvSpPr>
          <p:spPr bwMode="auto">
            <a:xfrm>
              <a:off x="3790" y="7192"/>
              <a:ext cx="6521" cy="163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4800">
                <a:latin typeface="Times New Roman" panose="02020603050405020304" pitchFamily="18" charset="0"/>
              </a:endParaRPr>
            </a:p>
          </p:txBody>
        </p:sp>
        <p:sp>
          <p:nvSpPr>
            <p:cNvPr id="112653" name="Rectangle 26">
              <a:extLst>
                <a:ext uri="{FF2B5EF4-FFF2-40B4-BE49-F238E27FC236}">
                  <a16:creationId xmlns:a16="http://schemas.microsoft.com/office/drawing/2014/main" id="{3AAC2A2B-22E4-20B5-E9CF-1F66F7578A36}"/>
                </a:ext>
              </a:extLst>
            </p:cNvPr>
            <p:cNvSpPr>
              <a:spLocks noChangeArrowheads="1"/>
            </p:cNvSpPr>
            <p:nvPr/>
          </p:nvSpPr>
          <p:spPr bwMode="auto">
            <a:xfrm>
              <a:off x="3833" y="6622"/>
              <a:ext cx="1915"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 sums : double *</a:t>
              </a:r>
              <a:endParaRPr lang="en-US" altLang="zh-CN" sz="4800">
                <a:latin typeface="Times New Roman" panose="02020603050405020304" pitchFamily="18" charset="0"/>
              </a:endParaRPr>
            </a:p>
          </p:txBody>
        </p:sp>
        <p:sp>
          <p:nvSpPr>
            <p:cNvPr id="112654" name="Rectangle 25">
              <a:extLst>
                <a:ext uri="{FF2B5EF4-FFF2-40B4-BE49-F238E27FC236}">
                  <a16:creationId xmlns:a16="http://schemas.microsoft.com/office/drawing/2014/main" id="{6F3E20D7-A013-C79E-95D0-D6A1ED40A221}"/>
                </a:ext>
              </a:extLst>
            </p:cNvPr>
            <p:cNvSpPr>
              <a:spLocks noChangeArrowheads="1"/>
            </p:cNvSpPr>
            <p:nvPr/>
          </p:nvSpPr>
          <p:spPr bwMode="auto">
            <a:xfrm>
              <a:off x="3833" y="6861"/>
              <a:ext cx="2181"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 solution : double *</a:t>
              </a:r>
              <a:endParaRPr lang="en-US" altLang="zh-CN" sz="4800">
                <a:latin typeface="Times New Roman" panose="02020603050405020304" pitchFamily="18" charset="0"/>
              </a:endParaRPr>
            </a:p>
          </p:txBody>
        </p:sp>
        <p:sp>
          <p:nvSpPr>
            <p:cNvPr id="112655" name="Rectangle 24">
              <a:extLst>
                <a:ext uri="{FF2B5EF4-FFF2-40B4-BE49-F238E27FC236}">
                  <a16:creationId xmlns:a16="http://schemas.microsoft.com/office/drawing/2014/main" id="{A0433ED6-530C-1E9A-5EE9-399B4EBB1C1A}"/>
                </a:ext>
              </a:extLst>
            </p:cNvPr>
            <p:cNvSpPr>
              <a:spLocks noChangeArrowheads="1"/>
            </p:cNvSpPr>
            <p:nvPr/>
          </p:nvSpPr>
          <p:spPr bwMode="auto">
            <a:xfrm>
              <a:off x="3833" y="7341"/>
              <a:ext cx="300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 LinearEqu(dims : int = 2)</a:t>
              </a:r>
              <a:endParaRPr lang="en-US" altLang="zh-CN" sz="4800">
                <a:latin typeface="Times New Roman" panose="02020603050405020304" pitchFamily="18" charset="0"/>
              </a:endParaRPr>
            </a:p>
          </p:txBody>
        </p:sp>
        <p:sp>
          <p:nvSpPr>
            <p:cNvPr id="112656" name="Rectangle 23">
              <a:extLst>
                <a:ext uri="{FF2B5EF4-FFF2-40B4-BE49-F238E27FC236}">
                  <a16:creationId xmlns:a16="http://schemas.microsoft.com/office/drawing/2014/main" id="{A269DA60-F7CB-A7A6-DF8A-8057D650DA94}"/>
                </a:ext>
              </a:extLst>
            </p:cNvPr>
            <p:cNvSpPr>
              <a:spLocks noChangeArrowheads="1"/>
            </p:cNvSpPr>
            <p:nvPr/>
          </p:nvSpPr>
          <p:spPr bwMode="auto">
            <a:xfrm>
              <a:off x="3833" y="7581"/>
              <a:ext cx="170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 ~LinearEqu()</a:t>
              </a:r>
              <a:endParaRPr lang="en-US" altLang="zh-CN" sz="4800">
                <a:latin typeface="Times New Roman" panose="02020603050405020304" pitchFamily="18" charset="0"/>
              </a:endParaRPr>
            </a:p>
          </p:txBody>
        </p:sp>
        <p:sp>
          <p:nvSpPr>
            <p:cNvPr id="112657" name="Rectangle 22">
              <a:extLst>
                <a:ext uri="{FF2B5EF4-FFF2-40B4-BE49-F238E27FC236}">
                  <a16:creationId xmlns:a16="http://schemas.microsoft.com/office/drawing/2014/main" id="{1E381F86-9A27-EF3B-5159-15493AC9F3F4}"/>
                </a:ext>
              </a:extLst>
            </p:cNvPr>
            <p:cNvSpPr>
              <a:spLocks noChangeArrowheads="1"/>
            </p:cNvSpPr>
            <p:nvPr/>
          </p:nvSpPr>
          <p:spPr bwMode="auto">
            <a:xfrm>
              <a:off x="3833" y="7820"/>
              <a:ext cx="590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 setLinearEqu(a : const double*, b : double *) : void</a:t>
              </a:r>
              <a:endParaRPr lang="en-US" altLang="zh-CN" sz="4800">
                <a:latin typeface="Times New Roman" panose="02020603050405020304" pitchFamily="18" charset="0"/>
              </a:endParaRPr>
            </a:p>
          </p:txBody>
        </p:sp>
        <p:sp>
          <p:nvSpPr>
            <p:cNvPr id="112658" name="Rectangle 21">
              <a:extLst>
                <a:ext uri="{FF2B5EF4-FFF2-40B4-BE49-F238E27FC236}">
                  <a16:creationId xmlns:a16="http://schemas.microsoft.com/office/drawing/2014/main" id="{094C51A2-80A7-6E41-6573-08D5553BF288}"/>
                </a:ext>
              </a:extLst>
            </p:cNvPr>
            <p:cNvSpPr>
              <a:spLocks noChangeArrowheads="1"/>
            </p:cNvSpPr>
            <p:nvPr/>
          </p:nvSpPr>
          <p:spPr bwMode="auto">
            <a:xfrm>
              <a:off x="3833" y="8285"/>
              <a:ext cx="407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&lt;&lt;const&gt;&gt; + printLinearEqu () : void</a:t>
              </a:r>
              <a:endParaRPr lang="en-US" altLang="zh-CN" sz="4800">
                <a:latin typeface="Times New Roman" panose="02020603050405020304" pitchFamily="18" charset="0"/>
              </a:endParaRPr>
            </a:p>
          </p:txBody>
        </p:sp>
        <p:sp>
          <p:nvSpPr>
            <p:cNvPr id="112659" name="Rectangle 20">
              <a:extLst>
                <a:ext uri="{FF2B5EF4-FFF2-40B4-BE49-F238E27FC236}">
                  <a16:creationId xmlns:a16="http://schemas.microsoft.com/office/drawing/2014/main" id="{C749893F-8364-C1A8-2C4A-7DB3593CC663}"/>
                </a:ext>
              </a:extLst>
            </p:cNvPr>
            <p:cNvSpPr>
              <a:spLocks noChangeArrowheads="1"/>
            </p:cNvSpPr>
            <p:nvPr/>
          </p:nvSpPr>
          <p:spPr bwMode="auto">
            <a:xfrm>
              <a:off x="3833" y="8060"/>
              <a:ext cx="168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 solve() : bool</a:t>
              </a:r>
              <a:endParaRPr lang="en-US" altLang="zh-CN" sz="4800">
                <a:latin typeface="Times New Roman" panose="02020603050405020304" pitchFamily="18" charset="0"/>
              </a:endParaRPr>
            </a:p>
          </p:txBody>
        </p:sp>
        <p:sp>
          <p:nvSpPr>
            <p:cNvPr id="112660" name="Rectangle 19">
              <a:extLst>
                <a:ext uri="{FF2B5EF4-FFF2-40B4-BE49-F238E27FC236}">
                  <a16:creationId xmlns:a16="http://schemas.microsoft.com/office/drawing/2014/main" id="{422645E5-2219-D4C8-F4EE-FBBCFE76B075}"/>
                </a:ext>
              </a:extLst>
            </p:cNvPr>
            <p:cNvSpPr>
              <a:spLocks noChangeArrowheads="1"/>
            </p:cNvSpPr>
            <p:nvPr/>
          </p:nvSpPr>
          <p:spPr bwMode="auto">
            <a:xfrm>
              <a:off x="3833" y="8539"/>
              <a:ext cx="376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&lt;&lt;const&gt;&gt; + printSolution() : void</a:t>
              </a:r>
              <a:endParaRPr lang="en-US" altLang="zh-CN" sz="4800">
                <a:latin typeface="Times New Roman" panose="02020603050405020304" pitchFamily="18" charset="0"/>
              </a:endParaRPr>
            </a:p>
          </p:txBody>
        </p:sp>
        <p:sp>
          <p:nvSpPr>
            <p:cNvPr id="112661" name="Rectangle 18">
              <a:extLst>
                <a:ext uri="{FF2B5EF4-FFF2-40B4-BE49-F238E27FC236}">
                  <a16:creationId xmlns:a16="http://schemas.microsoft.com/office/drawing/2014/main" id="{F9E4C15C-7673-240C-E202-B71FA42F79A6}"/>
                </a:ext>
              </a:extLst>
            </p:cNvPr>
            <p:cNvSpPr>
              <a:spLocks noChangeArrowheads="1"/>
            </p:cNvSpPr>
            <p:nvPr/>
          </p:nvSpPr>
          <p:spPr bwMode="auto">
            <a:xfrm>
              <a:off x="4137" y="2614"/>
              <a:ext cx="5386" cy="2794"/>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4800">
                <a:latin typeface="Times New Roman" panose="02020603050405020304" pitchFamily="18" charset="0"/>
              </a:endParaRPr>
            </a:p>
          </p:txBody>
        </p:sp>
        <p:sp>
          <p:nvSpPr>
            <p:cNvPr id="112662" name="Rectangle 17">
              <a:extLst>
                <a:ext uri="{FF2B5EF4-FFF2-40B4-BE49-F238E27FC236}">
                  <a16:creationId xmlns:a16="http://schemas.microsoft.com/office/drawing/2014/main" id="{0F2EC9A7-2DCF-615C-DE30-2F37E350E7C8}"/>
                </a:ext>
              </a:extLst>
            </p:cNvPr>
            <p:cNvSpPr>
              <a:spLocks noChangeArrowheads="1"/>
            </p:cNvSpPr>
            <p:nvPr/>
          </p:nvSpPr>
          <p:spPr bwMode="auto">
            <a:xfrm>
              <a:off x="4137" y="2629"/>
              <a:ext cx="348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Matrix</a:t>
              </a:r>
              <a:endParaRPr lang="en-US" altLang="zh-CN" sz="4800">
                <a:latin typeface="Times New Roman" panose="02020603050405020304" pitchFamily="18" charset="0"/>
              </a:endParaRPr>
            </a:p>
          </p:txBody>
        </p:sp>
        <p:sp>
          <p:nvSpPr>
            <p:cNvPr id="112663" name="Rectangle 16">
              <a:extLst>
                <a:ext uri="{FF2B5EF4-FFF2-40B4-BE49-F238E27FC236}">
                  <a16:creationId xmlns:a16="http://schemas.microsoft.com/office/drawing/2014/main" id="{E73DE720-A002-65AD-D690-CB4620C52414}"/>
                </a:ext>
              </a:extLst>
            </p:cNvPr>
            <p:cNvSpPr>
              <a:spLocks noChangeArrowheads="1"/>
            </p:cNvSpPr>
            <p:nvPr/>
          </p:nvSpPr>
          <p:spPr bwMode="auto">
            <a:xfrm>
              <a:off x="4137" y="2890"/>
              <a:ext cx="5386" cy="251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4800">
                <a:latin typeface="Times New Roman" panose="02020603050405020304" pitchFamily="18" charset="0"/>
              </a:endParaRPr>
            </a:p>
          </p:txBody>
        </p:sp>
        <p:sp>
          <p:nvSpPr>
            <p:cNvPr id="112664" name="Rectangle 15">
              <a:extLst>
                <a:ext uri="{FF2B5EF4-FFF2-40B4-BE49-F238E27FC236}">
                  <a16:creationId xmlns:a16="http://schemas.microsoft.com/office/drawing/2014/main" id="{1FFF823D-4CFB-1762-7849-89F6C28CF2B5}"/>
                </a:ext>
              </a:extLst>
            </p:cNvPr>
            <p:cNvSpPr>
              <a:spLocks noChangeArrowheads="1"/>
            </p:cNvSpPr>
            <p:nvPr/>
          </p:nvSpPr>
          <p:spPr bwMode="auto">
            <a:xfrm>
              <a:off x="4137" y="3503"/>
              <a:ext cx="5386" cy="190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4800">
                <a:latin typeface="Times New Roman" panose="02020603050405020304" pitchFamily="18" charset="0"/>
              </a:endParaRPr>
            </a:p>
          </p:txBody>
        </p:sp>
        <p:sp>
          <p:nvSpPr>
            <p:cNvPr id="112665" name="Rectangle 14">
              <a:extLst>
                <a:ext uri="{FF2B5EF4-FFF2-40B4-BE49-F238E27FC236}">
                  <a16:creationId xmlns:a16="http://schemas.microsoft.com/office/drawing/2014/main" id="{E614E288-7C8F-AB80-5DDD-C34CA7AF048A}"/>
                </a:ext>
              </a:extLst>
            </p:cNvPr>
            <p:cNvSpPr>
              <a:spLocks noChangeArrowheads="1"/>
            </p:cNvSpPr>
            <p:nvPr/>
          </p:nvSpPr>
          <p:spPr bwMode="auto">
            <a:xfrm>
              <a:off x="4180" y="2964"/>
              <a:ext cx="1093"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 size : int</a:t>
              </a:r>
              <a:endParaRPr lang="en-US" altLang="zh-CN" sz="4800">
                <a:latin typeface="Times New Roman" panose="02020603050405020304" pitchFamily="18" charset="0"/>
              </a:endParaRPr>
            </a:p>
          </p:txBody>
        </p:sp>
        <p:sp>
          <p:nvSpPr>
            <p:cNvPr id="112666" name="Rectangle 13">
              <a:extLst>
                <a:ext uri="{FF2B5EF4-FFF2-40B4-BE49-F238E27FC236}">
                  <a16:creationId xmlns:a16="http://schemas.microsoft.com/office/drawing/2014/main" id="{6380824E-4C05-997B-D9E4-9A4C4D2B85C9}"/>
                </a:ext>
              </a:extLst>
            </p:cNvPr>
            <p:cNvSpPr>
              <a:spLocks noChangeArrowheads="1"/>
            </p:cNvSpPr>
            <p:nvPr/>
          </p:nvSpPr>
          <p:spPr bwMode="auto">
            <a:xfrm>
              <a:off x="4180" y="3203"/>
              <a:ext cx="2267"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 elements : double*</a:t>
              </a:r>
              <a:endParaRPr lang="en-US" altLang="zh-CN" sz="4800">
                <a:latin typeface="Times New Roman" panose="02020603050405020304" pitchFamily="18" charset="0"/>
              </a:endParaRPr>
            </a:p>
          </p:txBody>
        </p:sp>
        <p:sp>
          <p:nvSpPr>
            <p:cNvPr id="112667" name="Rectangle 12">
              <a:extLst>
                <a:ext uri="{FF2B5EF4-FFF2-40B4-BE49-F238E27FC236}">
                  <a16:creationId xmlns:a16="http://schemas.microsoft.com/office/drawing/2014/main" id="{C91272B9-64ED-5E7F-7622-255BBAFF834D}"/>
                </a:ext>
              </a:extLst>
            </p:cNvPr>
            <p:cNvSpPr>
              <a:spLocks noChangeArrowheads="1"/>
            </p:cNvSpPr>
            <p:nvPr/>
          </p:nvSpPr>
          <p:spPr bwMode="auto">
            <a:xfrm>
              <a:off x="4180" y="3607"/>
              <a:ext cx="245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 Matrix(size : int = 2)</a:t>
              </a:r>
              <a:endParaRPr lang="en-US" altLang="zh-CN" sz="4800">
                <a:latin typeface="Times New Roman" panose="02020603050405020304" pitchFamily="18" charset="0"/>
              </a:endParaRPr>
            </a:p>
          </p:txBody>
        </p:sp>
        <p:sp>
          <p:nvSpPr>
            <p:cNvPr id="112668" name="Rectangle 11">
              <a:extLst>
                <a:ext uri="{FF2B5EF4-FFF2-40B4-BE49-F238E27FC236}">
                  <a16:creationId xmlns:a16="http://schemas.microsoft.com/office/drawing/2014/main" id="{73BF9B13-7A5C-163E-3502-A6F960CF22C3}"/>
                </a:ext>
              </a:extLst>
            </p:cNvPr>
            <p:cNvSpPr>
              <a:spLocks noChangeArrowheads="1"/>
            </p:cNvSpPr>
            <p:nvPr/>
          </p:nvSpPr>
          <p:spPr bwMode="auto">
            <a:xfrm>
              <a:off x="4180" y="3846"/>
              <a:ext cx="123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 ~Matrix()</a:t>
              </a:r>
              <a:endParaRPr lang="en-US" altLang="zh-CN" sz="4800">
                <a:latin typeface="Times New Roman" panose="02020603050405020304" pitchFamily="18" charset="0"/>
              </a:endParaRPr>
            </a:p>
          </p:txBody>
        </p:sp>
        <p:sp>
          <p:nvSpPr>
            <p:cNvPr id="112669" name="Rectangle 10">
              <a:extLst>
                <a:ext uri="{FF2B5EF4-FFF2-40B4-BE49-F238E27FC236}">
                  <a16:creationId xmlns:a16="http://schemas.microsoft.com/office/drawing/2014/main" id="{B5C82939-0E25-4259-D8E0-418D9C4FC97B}"/>
                </a:ext>
              </a:extLst>
            </p:cNvPr>
            <p:cNvSpPr>
              <a:spLocks noChangeArrowheads="1"/>
            </p:cNvSpPr>
            <p:nvPr/>
          </p:nvSpPr>
          <p:spPr bwMode="auto">
            <a:xfrm>
              <a:off x="4180" y="4103"/>
              <a:ext cx="4600"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 setMatrix(values : const double*) : void</a:t>
              </a:r>
              <a:endParaRPr lang="en-US" altLang="zh-CN" sz="4800">
                <a:latin typeface="Times New Roman" panose="02020603050405020304" pitchFamily="18" charset="0"/>
              </a:endParaRPr>
            </a:p>
          </p:txBody>
        </p:sp>
        <p:sp>
          <p:nvSpPr>
            <p:cNvPr id="112670" name="Rectangle 9">
              <a:extLst>
                <a:ext uri="{FF2B5EF4-FFF2-40B4-BE49-F238E27FC236}">
                  <a16:creationId xmlns:a16="http://schemas.microsoft.com/office/drawing/2014/main" id="{AD4B5993-C878-3DF0-5F1F-B16BF5A65454}"/>
                </a:ext>
              </a:extLst>
            </p:cNvPr>
            <p:cNvSpPr>
              <a:spLocks noChangeArrowheads="1"/>
            </p:cNvSpPr>
            <p:nvPr/>
          </p:nvSpPr>
          <p:spPr bwMode="auto">
            <a:xfrm>
              <a:off x="4180" y="4356"/>
              <a:ext cx="3541"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&lt;&lt;const&gt;&gt; + printMatrix() : void</a:t>
              </a:r>
              <a:endParaRPr lang="en-US" altLang="zh-CN" sz="4800">
                <a:latin typeface="Times New Roman" panose="02020603050405020304" pitchFamily="18" charset="0"/>
              </a:endParaRPr>
            </a:p>
          </p:txBody>
        </p:sp>
        <p:sp>
          <p:nvSpPr>
            <p:cNvPr id="112671" name="Line 8">
              <a:extLst>
                <a:ext uri="{FF2B5EF4-FFF2-40B4-BE49-F238E27FC236}">
                  <a16:creationId xmlns:a16="http://schemas.microsoft.com/office/drawing/2014/main" id="{018F89C8-BB63-6B32-2A1F-37A8CF6D1E56}"/>
                </a:ext>
              </a:extLst>
            </p:cNvPr>
            <p:cNvSpPr>
              <a:spLocks noChangeShapeType="1"/>
            </p:cNvSpPr>
            <p:nvPr/>
          </p:nvSpPr>
          <p:spPr bwMode="auto">
            <a:xfrm flipV="1">
              <a:off x="5950" y="5408"/>
              <a:ext cx="1" cy="859"/>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672" name="Freeform 7">
              <a:extLst>
                <a:ext uri="{FF2B5EF4-FFF2-40B4-BE49-F238E27FC236}">
                  <a16:creationId xmlns:a16="http://schemas.microsoft.com/office/drawing/2014/main" id="{DF1B5745-5305-6120-7B96-72ACFB9FD082}"/>
                </a:ext>
              </a:extLst>
            </p:cNvPr>
            <p:cNvSpPr>
              <a:spLocks/>
            </p:cNvSpPr>
            <p:nvPr/>
          </p:nvSpPr>
          <p:spPr bwMode="auto">
            <a:xfrm>
              <a:off x="5844" y="5408"/>
              <a:ext cx="211" cy="288"/>
            </a:xfrm>
            <a:custGeom>
              <a:avLst/>
              <a:gdLst>
                <a:gd name="T0" fmla="*/ 7704 w 191"/>
                <a:gd name="T1" fmla="*/ 0 h 261"/>
                <a:gd name="T2" fmla="*/ 15259 w 191"/>
                <a:gd name="T3" fmla="*/ 19836 h 261"/>
                <a:gd name="T4" fmla="*/ 0 w 191"/>
                <a:gd name="T5" fmla="*/ 19836 h 261"/>
                <a:gd name="T6" fmla="*/ 7704 w 191"/>
                <a:gd name="T7" fmla="*/ 0 h 261"/>
                <a:gd name="T8" fmla="*/ 0 60000 65536"/>
                <a:gd name="T9" fmla="*/ 0 60000 65536"/>
                <a:gd name="T10" fmla="*/ 0 60000 65536"/>
                <a:gd name="T11" fmla="*/ 0 60000 65536"/>
                <a:gd name="T12" fmla="*/ 0 w 191"/>
                <a:gd name="T13" fmla="*/ 0 h 261"/>
                <a:gd name="T14" fmla="*/ 191 w 191"/>
                <a:gd name="T15" fmla="*/ 261 h 261"/>
              </a:gdLst>
              <a:ahLst/>
              <a:cxnLst>
                <a:cxn ang="T8">
                  <a:pos x="T0" y="T1"/>
                </a:cxn>
                <a:cxn ang="T9">
                  <a:pos x="T2" y="T3"/>
                </a:cxn>
                <a:cxn ang="T10">
                  <a:pos x="T4" y="T5"/>
                </a:cxn>
                <a:cxn ang="T11">
                  <a:pos x="T6" y="T7"/>
                </a:cxn>
              </a:cxnLst>
              <a:rect l="T12" t="T13" r="T14" b="T15"/>
              <a:pathLst>
                <a:path w="191" h="261">
                  <a:moveTo>
                    <a:pt x="96" y="0"/>
                  </a:moveTo>
                  <a:lnTo>
                    <a:pt x="191" y="261"/>
                  </a:lnTo>
                  <a:lnTo>
                    <a:pt x="0" y="261"/>
                  </a:lnTo>
                  <a:lnTo>
                    <a:pt x="96" y="0"/>
                  </a:lnTo>
                  <a:close/>
                </a:path>
              </a:pathLst>
            </a:custGeom>
            <a:solidFill>
              <a:srgbClr val="FFFFFF"/>
            </a:solidFill>
            <a:ln w="4">
              <a:solidFill>
                <a:srgbClr val="000000"/>
              </a:solidFill>
              <a:round/>
              <a:headEnd/>
              <a:tailEnd/>
            </a:ln>
          </p:spPr>
          <p:txBody>
            <a:bodyPr/>
            <a:lstStyle/>
            <a:p>
              <a:endParaRPr lang="zh-CN" altLang="en-US"/>
            </a:p>
          </p:txBody>
        </p:sp>
        <p:sp>
          <p:nvSpPr>
            <p:cNvPr id="112673" name="Rectangle 6">
              <a:extLst>
                <a:ext uri="{FF2B5EF4-FFF2-40B4-BE49-F238E27FC236}">
                  <a16:creationId xmlns:a16="http://schemas.microsoft.com/office/drawing/2014/main" id="{360E72A0-C085-BE4C-C1A1-1EA53A464BEC}"/>
                </a:ext>
              </a:extLst>
            </p:cNvPr>
            <p:cNvSpPr>
              <a:spLocks noChangeArrowheads="1"/>
            </p:cNvSpPr>
            <p:nvPr/>
          </p:nvSpPr>
          <p:spPr bwMode="auto">
            <a:xfrm>
              <a:off x="4185" y="4631"/>
              <a:ext cx="3002"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&lt;&lt;const&gt;&gt; + getSize() : int</a:t>
              </a:r>
              <a:endParaRPr lang="en-US" altLang="zh-CN" sz="4800">
                <a:latin typeface="Times New Roman" panose="02020603050405020304" pitchFamily="18" charset="0"/>
              </a:endParaRPr>
            </a:p>
          </p:txBody>
        </p:sp>
        <p:sp>
          <p:nvSpPr>
            <p:cNvPr id="112674" name="Rectangle 5">
              <a:extLst>
                <a:ext uri="{FF2B5EF4-FFF2-40B4-BE49-F238E27FC236}">
                  <a16:creationId xmlns:a16="http://schemas.microsoft.com/office/drawing/2014/main" id="{1795F942-E11A-4721-6390-545CA3970200}"/>
                </a:ext>
              </a:extLst>
            </p:cNvPr>
            <p:cNvSpPr>
              <a:spLocks noChangeArrowheads="1"/>
            </p:cNvSpPr>
            <p:nvPr/>
          </p:nvSpPr>
          <p:spPr bwMode="auto">
            <a:xfrm>
              <a:off x="4185" y="4883"/>
              <a:ext cx="3738"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 element(i : int, j : int) : double &amp;</a:t>
              </a:r>
              <a:endParaRPr lang="en-US" altLang="zh-CN" sz="4800">
                <a:latin typeface="Times New Roman" panose="02020603050405020304" pitchFamily="18" charset="0"/>
              </a:endParaRPr>
            </a:p>
          </p:txBody>
        </p:sp>
        <p:sp>
          <p:nvSpPr>
            <p:cNvPr id="112675" name="Rectangle 4">
              <a:extLst>
                <a:ext uri="{FF2B5EF4-FFF2-40B4-BE49-F238E27FC236}">
                  <a16:creationId xmlns:a16="http://schemas.microsoft.com/office/drawing/2014/main" id="{DA26D2C7-E312-17F4-1805-6B05CEE978D5}"/>
                </a:ext>
              </a:extLst>
            </p:cNvPr>
            <p:cNvSpPr>
              <a:spLocks noChangeArrowheads="1"/>
            </p:cNvSpPr>
            <p:nvPr/>
          </p:nvSpPr>
          <p:spPr bwMode="auto">
            <a:xfrm>
              <a:off x="4185" y="5120"/>
              <a:ext cx="4775"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600">
                  <a:solidFill>
                    <a:srgbClr val="000000"/>
                  </a:solidFill>
                  <a:latin typeface="Arial" panose="020B0604020202020204" pitchFamily="34" charset="0"/>
                  <a:cs typeface="Arial" panose="020B0604020202020204" pitchFamily="34" charset="0"/>
                </a:rPr>
                <a:t>&lt;&lt;const&gt;&gt; + element(i : int, j : int) : double</a:t>
              </a:r>
              <a:endParaRPr lang="en-US" altLang="zh-CN" sz="4800">
                <a:latin typeface="Times New Roman" panose="02020603050405020304" pitchFamily="18" charset="0"/>
              </a:endParaRPr>
            </a:p>
          </p:txBody>
        </p:sp>
      </p:grpSp>
      <p:sp>
        <p:nvSpPr>
          <p:cNvPr id="112647" name="Rectangle 52">
            <a:extLst>
              <a:ext uri="{FF2B5EF4-FFF2-40B4-BE49-F238E27FC236}">
                <a16:creationId xmlns:a16="http://schemas.microsoft.com/office/drawing/2014/main" id="{52315137-94A1-033F-53F8-2BDA6DFE68A2}"/>
              </a:ext>
            </a:extLst>
          </p:cNvPr>
          <p:cNvSpPr>
            <a:spLocks noChangeArrowheads="1"/>
          </p:cNvSpPr>
          <p:nvPr/>
        </p:nvSpPr>
        <p:spPr bwMode="auto">
          <a:xfrm>
            <a:off x="0" y="4743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endParaRPr lang="zh-CN" altLang="zh-CN" sz="2400">
              <a:latin typeface="Times New Roman" panose="02020603050405020304" pitchFamily="18"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9CA8B789-4E50-908A-9A57-2D77FBD1582E}"/>
              </a:ext>
            </a:extLst>
          </p:cNvPr>
          <p:cNvSpPr>
            <a:spLocks noGrp="1"/>
          </p:cNvSpPr>
          <p:nvPr>
            <p:ph type="title"/>
          </p:nvPr>
        </p:nvSpPr>
        <p:spPr/>
        <p:txBody>
          <a:bodyPr/>
          <a:lstStyle/>
          <a:p>
            <a:r>
              <a:rPr lang="en-US" altLang="zh-CN"/>
              <a:t>7.6.3 </a:t>
            </a:r>
            <a:r>
              <a:rPr lang="zh-CN" altLang="en-US"/>
              <a:t>源程序及说明</a:t>
            </a:r>
          </a:p>
        </p:txBody>
      </p:sp>
      <p:sp>
        <p:nvSpPr>
          <p:cNvPr id="113667" name="内容占位符 2">
            <a:extLst>
              <a:ext uri="{FF2B5EF4-FFF2-40B4-BE49-F238E27FC236}">
                <a16:creationId xmlns:a16="http://schemas.microsoft.com/office/drawing/2014/main" id="{80409272-8ED3-B440-A526-2431EDCA9690}"/>
              </a:ext>
            </a:extLst>
          </p:cNvPr>
          <p:cNvSpPr>
            <a:spLocks noGrp="1"/>
          </p:cNvSpPr>
          <p:nvPr>
            <p:ph idx="1"/>
          </p:nvPr>
        </p:nvSpPr>
        <p:spPr/>
        <p:txBody>
          <a:bodyPr/>
          <a:lstStyle/>
          <a:p>
            <a:pPr>
              <a:lnSpc>
                <a:spcPct val="130000"/>
              </a:lnSpc>
            </a:pPr>
            <a:r>
              <a:rPr lang="zh-CN" altLang="en-US" b="1">
                <a:latin typeface="Consolas" panose="020B0609020204030204" pitchFamily="49" charset="0"/>
              </a:rPr>
              <a:t>例</a:t>
            </a:r>
            <a:r>
              <a:rPr lang="en-US" altLang="zh-CN" b="1">
                <a:latin typeface="Consolas" panose="020B0609020204030204" pitchFamily="49" charset="0"/>
              </a:rPr>
              <a:t>7-9  </a:t>
            </a:r>
            <a:r>
              <a:rPr lang="zh-CN" altLang="en-US" b="1">
                <a:latin typeface="Consolas" panose="020B0609020204030204" pitchFamily="49" charset="0"/>
              </a:rPr>
              <a:t>全选主元高斯消去法解线性方程组</a:t>
            </a:r>
          </a:p>
          <a:p>
            <a:pPr lvl="1">
              <a:lnSpc>
                <a:spcPct val="130000"/>
              </a:lnSpc>
            </a:pPr>
            <a:r>
              <a:rPr lang="zh-CN" altLang="en-US">
                <a:latin typeface="Consolas" panose="020B0609020204030204" pitchFamily="49" charset="0"/>
              </a:rPr>
              <a:t>整个程序分为三个独立的文档，</a:t>
            </a:r>
            <a:r>
              <a:rPr lang="en-US" altLang="zh-CN">
                <a:latin typeface="Consolas" panose="020B0609020204030204" pitchFamily="49" charset="0"/>
              </a:rPr>
              <a:t>LinearEqu.h</a:t>
            </a:r>
            <a:r>
              <a:rPr lang="zh-CN" altLang="en-US">
                <a:latin typeface="Consolas" panose="020B0609020204030204" pitchFamily="49" charset="0"/>
              </a:rPr>
              <a:t>文件中包括矩阵类</a:t>
            </a:r>
            <a:r>
              <a:rPr lang="en-US" altLang="zh-CN">
                <a:latin typeface="Consolas" panose="020B0609020204030204" pitchFamily="49" charset="0"/>
              </a:rPr>
              <a:t>Matrix</a:t>
            </a:r>
            <a:r>
              <a:rPr lang="zh-CN" altLang="en-US">
                <a:latin typeface="Consolas" panose="020B0609020204030204" pitchFamily="49" charset="0"/>
              </a:rPr>
              <a:t>和线性方程组类</a:t>
            </a:r>
            <a:r>
              <a:rPr lang="en-US" altLang="zh-CN">
                <a:latin typeface="Consolas" panose="020B0609020204030204" pitchFamily="49" charset="0"/>
              </a:rPr>
              <a:t>LinearEqu</a:t>
            </a:r>
            <a:r>
              <a:rPr lang="zh-CN" altLang="en-US">
                <a:latin typeface="Consolas" panose="020B0609020204030204" pitchFamily="49" charset="0"/>
              </a:rPr>
              <a:t>的定义，</a:t>
            </a:r>
            <a:r>
              <a:rPr lang="en-US" altLang="zh-CN">
                <a:latin typeface="Consolas" panose="020B0609020204030204" pitchFamily="49" charset="0"/>
              </a:rPr>
              <a:t>LinearEqu.cpp</a:t>
            </a:r>
            <a:r>
              <a:rPr lang="zh-CN" altLang="en-US">
                <a:latin typeface="Consolas" panose="020B0609020204030204" pitchFamily="49" charset="0"/>
              </a:rPr>
              <a:t>文件中包括这两个类的成员函数实现文件；</a:t>
            </a:r>
            <a:r>
              <a:rPr lang="en-US" altLang="zh-CN">
                <a:latin typeface="Consolas" panose="020B0609020204030204" pitchFamily="49" charset="0"/>
              </a:rPr>
              <a:t>lequmain.cpp</a:t>
            </a:r>
            <a:r>
              <a:rPr lang="zh-CN" altLang="en-US">
                <a:latin typeface="Consolas" panose="020B0609020204030204" pitchFamily="49" charset="0"/>
              </a:rPr>
              <a:t>文件包括程序的主函数，主函数中定义了一个类</a:t>
            </a:r>
            <a:r>
              <a:rPr lang="en-US" altLang="zh-CN">
                <a:latin typeface="Consolas" panose="020B0609020204030204" pitchFamily="49" charset="0"/>
              </a:rPr>
              <a:t>LinearEqu</a:t>
            </a:r>
            <a:r>
              <a:rPr lang="zh-CN" altLang="en-US">
                <a:latin typeface="Consolas" panose="020B0609020204030204" pitchFamily="49" charset="0"/>
              </a:rPr>
              <a:t>的对象，通过这个对象求解一个四元线性方程组。</a:t>
            </a:r>
          </a:p>
        </p:txBody>
      </p:sp>
      <p:sp>
        <p:nvSpPr>
          <p:cNvPr id="113668" name="灯片编号占位符 3">
            <a:extLst>
              <a:ext uri="{FF2B5EF4-FFF2-40B4-BE49-F238E27FC236}">
                <a16:creationId xmlns:a16="http://schemas.microsoft.com/office/drawing/2014/main" id="{5B2FDD10-B693-4CE0-1BC1-022440E738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71B53DD-382D-4474-BB5C-19648115045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1">
            <a:extLst>
              <a:ext uri="{FF2B5EF4-FFF2-40B4-BE49-F238E27FC236}">
                <a16:creationId xmlns:a16="http://schemas.microsoft.com/office/drawing/2014/main" id="{CB4A95F1-F92C-32DC-7C01-619B735F8CE2}"/>
              </a:ext>
            </a:extLst>
          </p:cNvPr>
          <p:cNvSpPr txBox="1">
            <a:spLocks/>
          </p:cNvSpPr>
          <p:nvPr/>
        </p:nvSpPr>
        <p:spPr bwMode="auto">
          <a:xfrm>
            <a:off x="0" y="0"/>
            <a:ext cx="8215313" cy="285750"/>
          </a:xfrm>
          <a:prstGeom prst="rect">
            <a:avLst/>
          </a:prstGeom>
          <a:noFill/>
          <a:ln w="9525">
            <a:noFill/>
            <a:miter lim="800000"/>
            <a:headEnd/>
            <a:tailEnd/>
          </a:ln>
        </p:spPr>
        <p:txBody>
          <a:bodyPr anchor="ctr"/>
          <a:lstStyle/>
          <a:p>
            <a:pPr>
              <a:defRPr/>
            </a:pPr>
            <a:r>
              <a:rPr kumimoji="0" lang="en-US" sz="2000" dirty="0">
                <a:solidFill>
                  <a:schemeClr val="bg1"/>
                </a:solidFill>
                <a:latin typeface="+mj-lt"/>
                <a:ea typeface="+mj-ea"/>
                <a:cs typeface="+mj-cs"/>
              </a:rPr>
              <a:t>7.6 </a:t>
            </a:r>
            <a:r>
              <a:rPr kumimoji="0" lang="zh-CN" altLang="en-US" sz="2000" dirty="0">
                <a:solidFill>
                  <a:schemeClr val="bg1"/>
                </a:solidFill>
                <a:latin typeface="+mj-lt"/>
                <a:ea typeface="+mj-ea"/>
                <a:cs typeface="+mj-cs"/>
              </a:rPr>
              <a:t>程序实例</a:t>
            </a:r>
            <a:r>
              <a:rPr kumimoji="0" lang="en-US" sz="2000" dirty="0">
                <a:solidFill>
                  <a:schemeClr val="bg1"/>
                </a:solidFill>
                <a:latin typeface="+mj-lt"/>
                <a:ea typeface="+mj-ea"/>
                <a:cs typeface="+mj-cs"/>
              </a:rPr>
              <a:t>——</a:t>
            </a:r>
            <a:r>
              <a:rPr kumimoji="0" lang="zh-CN" altLang="en-US" sz="2000" dirty="0">
                <a:solidFill>
                  <a:schemeClr val="bg1"/>
                </a:solidFill>
                <a:latin typeface="+mj-lt"/>
                <a:ea typeface="+mj-ea"/>
                <a:cs typeface="+mj-cs"/>
              </a:rPr>
              <a:t>用高斯消去法解线性方程组</a:t>
            </a:r>
            <a:r>
              <a:rPr kumimoji="0" lang="en-US" altLang="zh-CN" sz="2000" dirty="0">
                <a:solidFill>
                  <a:schemeClr val="bg1"/>
                </a:solidFill>
                <a:latin typeface="+mj-lt"/>
                <a:ea typeface="+mj-ea"/>
                <a:cs typeface="+mj-cs"/>
              </a:rPr>
              <a:t>——7.6.3 </a:t>
            </a:r>
            <a:r>
              <a:rPr kumimoji="0" lang="zh-CN" altLang="en-US" sz="2000" dirty="0">
                <a:solidFill>
                  <a:schemeClr val="bg1"/>
                </a:solidFill>
                <a:latin typeface="+mj-lt"/>
                <a:ea typeface="+mj-ea"/>
                <a:cs typeface="+mj-cs"/>
              </a:rPr>
              <a:t>源程序及说明</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内容占位符 2">
            <a:extLst>
              <a:ext uri="{FF2B5EF4-FFF2-40B4-BE49-F238E27FC236}">
                <a16:creationId xmlns:a16="http://schemas.microsoft.com/office/drawing/2014/main" id="{69A0BC51-8A60-A0D4-FC64-AA945C9B207E}"/>
              </a:ext>
            </a:extLst>
          </p:cNvPr>
          <p:cNvSpPr>
            <a:spLocks noGrp="1"/>
          </p:cNvSpPr>
          <p:nvPr>
            <p:ph idx="1"/>
          </p:nvPr>
        </p:nvSpPr>
        <p:spPr>
          <a:xfrm>
            <a:off x="457200" y="714375"/>
            <a:ext cx="8229600" cy="5859463"/>
          </a:xfrm>
          <a:solidFill>
            <a:srgbClr val="85FFFF"/>
          </a:solidFill>
        </p:spPr>
        <p:txBody>
          <a:bodyPr/>
          <a:lstStyle/>
          <a:p>
            <a:pPr>
              <a:lnSpc>
                <a:spcPct val="90000"/>
              </a:lnSpc>
              <a:buFont typeface="Georgia" panose="02040502050405020303" pitchFamily="18" charset="0"/>
              <a:buNone/>
            </a:pPr>
            <a:r>
              <a:rPr lang="en-US" altLang="zh-CN" sz="2000">
                <a:latin typeface="Consolas" panose="020B0609020204030204" pitchFamily="49" charset="0"/>
              </a:rPr>
              <a:t>//Matrix.h  </a:t>
            </a:r>
            <a:r>
              <a:rPr lang="zh-CN" altLang="en-US" sz="2000">
                <a:latin typeface="Consolas" panose="020B0609020204030204" pitchFamily="49" charset="0"/>
              </a:rPr>
              <a:t>文件一，</a:t>
            </a:r>
            <a:r>
              <a:rPr lang="en-US" altLang="zh-CN" sz="2000">
                <a:latin typeface="Consolas" panose="020B0609020204030204" pitchFamily="49" charset="0"/>
              </a:rPr>
              <a:t>Matrix</a:t>
            </a:r>
            <a:r>
              <a:rPr lang="zh-CN" altLang="en-US" sz="2000">
                <a:latin typeface="Consolas" panose="020B0609020204030204" pitchFamily="49" charset="0"/>
              </a:rPr>
              <a:t>类定义</a:t>
            </a:r>
          </a:p>
          <a:p>
            <a:pPr>
              <a:lnSpc>
                <a:spcPct val="90000"/>
              </a:lnSpc>
              <a:buFont typeface="Georgia" panose="02040502050405020303" pitchFamily="18" charset="0"/>
              <a:buNone/>
            </a:pPr>
            <a:r>
              <a:rPr lang="en-US" altLang="zh-CN" sz="2000">
                <a:latin typeface="Consolas" panose="020B0609020204030204" pitchFamily="49" charset="0"/>
              </a:rPr>
              <a:t>#ifndef _MATRIX_H</a:t>
            </a:r>
          </a:p>
          <a:p>
            <a:pPr>
              <a:lnSpc>
                <a:spcPct val="90000"/>
              </a:lnSpc>
              <a:buFont typeface="Georgia" panose="02040502050405020303" pitchFamily="18" charset="0"/>
              <a:buNone/>
            </a:pPr>
            <a:r>
              <a:rPr lang="en-US" altLang="zh-CN" sz="2000">
                <a:latin typeface="Consolas" panose="020B0609020204030204" pitchFamily="49" charset="0"/>
              </a:rPr>
              <a:t>#define _MATRIX_H</a:t>
            </a:r>
          </a:p>
          <a:p>
            <a:pPr>
              <a:lnSpc>
                <a:spcPct val="90000"/>
              </a:lnSpc>
              <a:buFont typeface="Georgia" panose="02040502050405020303" pitchFamily="18" charset="0"/>
              <a:buNone/>
            </a:pPr>
            <a:r>
              <a:rPr lang="en-US" altLang="zh-CN" sz="2000">
                <a:latin typeface="Consolas" panose="020B0609020204030204" pitchFamily="49" charset="0"/>
              </a:rPr>
              <a:t>class Matrix {	//</a:t>
            </a:r>
            <a:r>
              <a:rPr lang="zh-CN" altLang="en-US" sz="2000">
                <a:latin typeface="Consolas" panose="020B0609020204030204" pitchFamily="49" charset="0"/>
              </a:rPr>
              <a:t>基类</a:t>
            </a:r>
            <a:r>
              <a:rPr lang="en-US" altLang="zh-CN" sz="2000">
                <a:latin typeface="Consolas" panose="020B0609020204030204" pitchFamily="49" charset="0"/>
              </a:rPr>
              <a:t>Matrix</a:t>
            </a:r>
            <a:r>
              <a:rPr lang="zh-CN" altLang="en-US" sz="2000">
                <a:latin typeface="Consolas" panose="020B0609020204030204" pitchFamily="49" charset="0"/>
              </a:rPr>
              <a:t>定义</a:t>
            </a:r>
          </a:p>
          <a:p>
            <a:pPr>
              <a:lnSpc>
                <a:spcPct val="90000"/>
              </a:lnSpc>
              <a:buFont typeface="Georgia" panose="02040502050405020303" pitchFamily="18" charset="0"/>
              <a:buNone/>
            </a:pPr>
            <a:r>
              <a:rPr lang="en-US" altLang="zh-CN" sz="2000">
                <a:latin typeface="Consolas" panose="020B0609020204030204" pitchFamily="49" charset="0"/>
              </a:rPr>
              <a:t>public:	//</a:t>
            </a:r>
            <a:r>
              <a:rPr lang="zh-CN" altLang="en-US" sz="2000">
                <a:latin typeface="Consolas" panose="020B0609020204030204" pitchFamily="49" charset="0"/>
              </a:rPr>
              <a:t>外部接口</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Matrix(int size = 2);	//</a:t>
            </a:r>
            <a:r>
              <a:rPr lang="zh-CN" altLang="en-US" sz="2000">
                <a:latin typeface="Consolas" panose="020B0609020204030204" pitchFamily="49" charset="0"/>
              </a:rPr>
              <a:t>构造函数</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~Matrix();	//</a:t>
            </a:r>
            <a:r>
              <a:rPr lang="zh-CN" altLang="en-US" sz="2000">
                <a:latin typeface="Consolas" panose="020B0609020204030204" pitchFamily="49" charset="0"/>
              </a:rPr>
              <a:t>析构函数</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void setMatrix(const double *values);//</a:t>
            </a:r>
            <a:r>
              <a:rPr lang="zh-CN" altLang="en-US" sz="2000">
                <a:latin typeface="Consolas" panose="020B0609020204030204" pitchFamily="49" charset="0"/>
              </a:rPr>
              <a:t>矩阵赋初值</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void printMatrix() const;		//</a:t>
            </a:r>
            <a:r>
              <a:rPr lang="zh-CN" altLang="en-US" sz="2000">
                <a:latin typeface="Consolas" panose="020B0609020204030204" pitchFamily="49" charset="0"/>
              </a:rPr>
              <a:t>显示矩阵</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int getSize() const { return size; }	//</a:t>
            </a:r>
            <a:r>
              <a:rPr lang="zh-CN" altLang="en-US" sz="2000">
                <a:latin typeface="Consolas" panose="020B0609020204030204" pitchFamily="49" charset="0"/>
              </a:rPr>
              <a:t>得到矩阵大小</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double &amp;element(int i, int j) </a:t>
            </a:r>
          </a:p>
          <a:p>
            <a:pPr>
              <a:lnSpc>
                <a:spcPct val="90000"/>
              </a:lnSpc>
              <a:buFont typeface="Georgia" panose="02040502050405020303" pitchFamily="18" charset="0"/>
              <a:buNone/>
            </a:pPr>
            <a:r>
              <a:rPr lang="en-US" altLang="zh-CN" sz="2000">
                <a:latin typeface="Consolas" panose="020B0609020204030204" pitchFamily="49" charset="0"/>
              </a:rPr>
              <a:t>  { return elements[i * size + j]; }</a:t>
            </a:r>
          </a:p>
          <a:p>
            <a:pPr>
              <a:lnSpc>
                <a:spcPct val="90000"/>
              </a:lnSpc>
              <a:buFont typeface="Georgia" panose="02040502050405020303" pitchFamily="18" charset="0"/>
              <a:buNone/>
            </a:pPr>
            <a:r>
              <a:rPr lang="en-US" altLang="zh-CN" sz="2000">
                <a:latin typeface="Consolas" panose="020B0609020204030204" pitchFamily="49" charset="0"/>
              </a:rPr>
              <a:t>	double element(int i, int j) const </a:t>
            </a:r>
          </a:p>
          <a:p>
            <a:pPr>
              <a:lnSpc>
                <a:spcPct val="90000"/>
              </a:lnSpc>
              <a:buFont typeface="Georgia" panose="02040502050405020303" pitchFamily="18" charset="0"/>
              <a:buNone/>
            </a:pPr>
            <a:r>
              <a:rPr lang="en-US" altLang="zh-CN" sz="2000">
                <a:latin typeface="Consolas" panose="020B0609020204030204" pitchFamily="49" charset="0"/>
              </a:rPr>
              <a:t>  { return elements[i * size + j]; }</a:t>
            </a:r>
          </a:p>
          <a:p>
            <a:pPr>
              <a:lnSpc>
                <a:spcPct val="90000"/>
              </a:lnSpc>
              <a:buFont typeface="Georgia" panose="02040502050405020303" pitchFamily="18" charset="0"/>
              <a:buNone/>
            </a:pPr>
            <a:r>
              <a:rPr lang="en-US" altLang="zh-CN" sz="2000">
                <a:latin typeface="Consolas" panose="020B0609020204030204" pitchFamily="49" charset="0"/>
              </a:rPr>
              <a:t>private:	//</a:t>
            </a:r>
            <a:r>
              <a:rPr lang="zh-CN" altLang="en-US" sz="2000">
                <a:latin typeface="Consolas" panose="020B0609020204030204" pitchFamily="49" charset="0"/>
              </a:rPr>
              <a:t>保护数据成员</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int size;	//</a:t>
            </a:r>
            <a:r>
              <a:rPr lang="zh-CN" altLang="en-US" sz="2000">
                <a:latin typeface="Consolas" panose="020B0609020204030204" pitchFamily="49" charset="0"/>
              </a:rPr>
              <a:t>矩阵的大小</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double *elements;	//</a:t>
            </a:r>
            <a:r>
              <a:rPr lang="zh-CN" altLang="en-US" sz="2000">
                <a:latin typeface="Consolas" panose="020B0609020204030204" pitchFamily="49" charset="0"/>
              </a:rPr>
              <a:t>矩阵存放数组首地址</a:t>
            </a:r>
          </a:p>
          <a:p>
            <a:pPr>
              <a:lnSpc>
                <a:spcPct val="90000"/>
              </a:lnSpc>
              <a:buFont typeface="Georgia" panose="02040502050405020303" pitchFamily="18" charset="0"/>
              <a:buNone/>
            </a:pPr>
            <a:r>
              <a:rPr lang="en-US" altLang="zh-CN" sz="2000">
                <a:latin typeface="Consolas" panose="020B0609020204030204" pitchFamily="49" charset="0"/>
              </a:rPr>
              <a:t>};</a:t>
            </a:r>
          </a:p>
          <a:p>
            <a:pPr>
              <a:lnSpc>
                <a:spcPct val="90000"/>
              </a:lnSpc>
              <a:buFont typeface="Georgia" panose="02040502050405020303" pitchFamily="18" charset="0"/>
              <a:buNone/>
            </a:pPr>
            <a:r>
              <a:rPr lang="en-US" altLang="zh-CN" sz="2000">
                <a:latin typeface="Consolas" panose="020B0609020204030204" pitchFamily="49" charset="0"/>
              </a:rPr>
              <a:t>#endif //_MATRIX_H</a:t>
            </a:r>
          </a:p>
        </p:txBody>
      </p:sp>
      <p:sp>
        <p:nvSpPr>
          <p:cNvPr id="114691" name="灯片编号占位符 3">
            <a:extLst>
              <a:ext uri="{FF2B5EF4-FFF2-40B4-BE49-F238E27FC236}">
                <a16:creationId xmlns:a16="http://schemas.microsoft.com/office/drawing/2014/main" id="{C35FD1F5-AC40-3B86-1BA3-78B582965E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60F0211-84AF-46A5-9C36-CA1E3758D96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14692" name="标题 1">
            <a:extLst>
              <a:ext uri="{FF2B5EF4-FFF2-40B4-BE49-F238E27FC236}">
                <a16:creationId xmlns:a16="http://schemas.microsoft.com/office/drawing/2014/main" id="{E5779027-E084-D683-FBF0-C2E7426FC084}"/>
              </a:ext>
            </a:extLst>
          </p:cNvPr>
          <p:cNvSpPr>
            <a:spLocks noGrp="1"/>
          </p:cNvSpPr>
          <p:nvPr>
            <p:ph type="title"/>
          </p:nvPr>
        </p:nvSpPr>
        <p:spPr>
          <a:xfrm>
            <a:off x="5643563" y="714375"/>
            <a:ext cx="3043237" cy="1066800"/>
          </a:xfrm>
          <a:solidFill>
            <a:schemeClr val="bg1"/>
          </a:solidFill>
        </p:spPr>
        <p:txBody>
          <a:bodyPr/>
          <a:lstStyle/>
          <a:p>
            <a:r>
              <a:rPr lang="zh-CN" altLang="en-US"/>
              <a:t>例</a:t>
            </a:r>
            <a:r>
              <a:rPr lang="en-US" altLang="zh-CN"/>
              <a:t>7-9</a:t>
            </a:r>
            <a:r>
              <a:rPr lang="zh-CN" altLang="en-US"/>
              <a:t>（续）</a:t>
            </a:r>
          </a:p>
        </p:txBody>
      </p:sp>
      <p:sp>
        <p:nvSpPr>
          <p:cNvPr id="6" name="标题 1">
            <a:extLst>
              <a:ext uri="{FF2B5EF4-FFF2-40B4-BE49-F238E27FC236}">
                <a16:creationId xmlns:a16="http://schemas.microsoft.com/office/drawing/2014/main" id="{D94419FC-7FEA-1083-C5E5-AE7BEA3383D8}"/>
              </a:ext>
            </a:extLst>
          </p:cNvPr>
          <p:cNvSpPr txBox="1">
            <a:spLocks/>
          </p:cNvSpPr>
          <p:nvPr/>
        </p:nvSpPr>
        <p:spPr bwMode="auto">
          <a:xfrm>
            <a:off x="0" y="0"/>
            <a:ext cx="8215313" cy="285750"/>
          </a:xfrm>
          <a:prstGeom prst="rect">
            <a:avLst/>
          </a:prstGeom>
          <a:noFill/>
          <a:ln w="9525">
            <a:noFill/>
            <a:miter lim="800000"/>
            <a:headEnd/>
            <a:tailEnd/>
          </a:ln>
        </p:spPr>
        <p:txBody>
          <a:bodyPr anchor="ctr"/>
          <a:lstStyle/>
          <a:p>
            <a:pPr>
              <a:defRPr/>
            </a:pPr>
            <a:r>
              <a:rPr kumimoji="0" lang="en-US" sz="2000" dirty="0">
                <a:solidFill>
                  <a:schemeClr val="bg1"/>
                </a:solidFill>
                <a:latin typeface="+mj-lt"/>
                <a:ea typeface="+mj-ea"/>
                <a:cs typeface="+mj-cs"/>
              </a:rPr>
              <a:t>7.6 </a:t>
            </a:r>
            <a:r>
              <a:rPr kumimoji="0" lang="zh-CN" altLang="en-US" sz="2000" dirty="0">
                <a:solidFill>
                  <a:schemeClr val="bg1"/>
                </a:solidFill>
                <a:latin typeface="+mj-lt"/>
                <a:ea typeface="+mj-ea"/>
                <a:cs typeface="+mj-cs"/>
              </a:rPr>
              <a:t>程序实例</a:t>
            </a:r>
            <a:r>
              <a:rPr kumimoji="0" lang="en-US" sz="2000" dirty="0">
                <a:solidFill>
                  <a:schemeClr val="bg1"/>
                </a:solidFill>
                <a:latin typeface="+mj-lt"/>
                <a:ea typeface="+mj-ea"/>
                <a:cs typeface="+mj-cs"/>
              </a:rPr>
              <a:t>——</a:t>
            </a:r>
            <a:r>
              <a:rPr kumimoji="0" lang="zh-CN" altLang="en-US" sz="2000" dirty="0">
                <a:solidFill>
                  <a:schemeClr val="bg1"/>
                </a:solidFill>
                <a:latin typeface="+mj-lt"/>
                <a:ea typeface="+mj-ea"/>
                <a:cs typeface="+mj-cs"/>
              </a:rPr>
              <a:t>用高斯消去法解线性方程组</a:t>
            </a:r>
            <a:r>
              <a:rPr kumimoji="0" lang="en-US" altLang="zh-CN" sz="2000" dirty="0">
                <a:solidFill>
                  <a:schemeClr val="bg1"/>
                </a:solidFill>
                <a:latin typeface="+mj-lt"/>
                <a:ea typeface="+mj-ea"/>
                <a:cs typeface="+mj-cs"/>
              </a:rPr>
              <a:t>——7.6.3 </a:t>
            </a:r>
            <a:r>
              <a:rPr kumimoji="0" lang="zh-CN" altLang="en-US" sz="2000" dirty="0">
                <a:solidFill>
                  <a:schemeClr val="bg1"/>
                </a:solidFill>
                <a:latin typeface="+mj-lt"/>
                <a:ea typeface="+mj-ea"/>
                <a:cs typeface="+mj-cs"/>
              </a:rPr>
              <a:t>源程序及说明</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内容占位符 2">
            <a:extLst>
              <a:ext uri="{FF2B5EF4-FFF2-40B4-BE49-F238E27FC236}">
                <a16:creationId xmlns:a16="http://schemas.microsoft.com/office/drawing/2014/main" id="{C99A010C-B7F1-5FD2-D26A-4B2AD43B8793}"/>
              </a:ext>
            </a:extLst>
          </p:cNvPr>
          <p:cNvSpPr>
            <a:spLocks noGrp="1"/>
          </p:cNvSpPr>
          <p:nvPr>
            <p:ph idx="1"/>
          </p:nvPr>
        </p:nvSpPr>
        <p:spPr>
          <a:xfrm>
            <a:off x="457200" y="714375"/>
            <a:ext cx="8229600" cy="5859463"/>
          </a:xfrm>
          <a:solidFill>
            <a:srgbClr val="85FFFF"/>
          </a:solidFill>
        </p:spPr>
        <p:txBody>
          <a:bodyPr/>
          <a:lstStyle/>
          <a:p>
            <a:pPr>
              <a:lnSpc>
                <a:spcPct val="90000"/>
              </a:lnSpc>
              <a:buFont typeface="Georgia" panose="02040502050405020303" pitchFamily="18" charset="0"/>
              <a:buNone/>
            </a:pPr>
            <a:r>
              <a:rPr lang="en-US" altLang="zh-CN" sz="2000">
                <a:latin typeface="Consolas" panose="020B0609020204030204" pitchFamily="49" charset="0"/>
              </a:rPr>
              <a:t>//LinearEqu.h  </a:t>
            </a:r>
            <a:r>
              <a:rPr lang="zh-CN" altLang="en-US" sz="2000">
                <a:latin typeface="Consolas" panose="020B0609020204030204" pitchFamily="49" charset="0"/>
              </a:rPr>
              <a:t>文件二，</a:t>
            </a:r>
            <a:r>
              <a:rPr lang="en-US" altLang="zh-CN" sz="2000">
                <a:latin typeface="Consolas" panose="020B0609020204030204" pitchFamily="49" charset="0"/>
              </a:rPr>
              <a:t>LinearEqu</a:t>
            </a:r>
            <a:r>
              <a:rPr lang="zh-CN" altLang="en-US" sz="2000">
                <a:latin typeface="Consolas" panose="020B0609020204030204" pitchFamily="49" charset="0"/>
              </a:rPr>
              <a:t>类定义</a:t>
            </a:r>
          </a:p>
          <a:p>
            <a:pPr>
              <a:lnSpc>
                <a:spcPct val="90000"/>
              </a:lnSpc>
              <a:buFont typeface="Georgia" panose="02040502050405020303" pitchFamily="18" charset="0"/>
              <a:buNone/>
            </a:pPr>
            <a:r>
              <a:rPr lang="en-US" altLang="zh-CN" sz="2000">
                <a:latin typeface="Consolas" panose="020B0609020204030204" pitchFamily="49" charset="0"/>
              </a:rPr>
              <a:t>#ifndef _LINEAR_EQU_H</a:t>
            </a:r>
          </a:p>
          <a:p>
            <a:pPr>
              <a:lnSpc>
                <a:spcPct val="90000"/>
              </a:lnSpc>
              <a:buFont typeface="Georgia" panose="02040502050405020303" pitchFamily="18" charset="0"/>
              <a:buNone/>
            </a:pPr>
            <a:r>
              <a:rPr lang="en-US" altLang="zh-CN" sz="2000">
                <a:latin typeface="Consolas" panose="020B0609020204030204" pitchFamily="49" charset="0"/>
              </a:rPr>
              <a:t>#define _LINEAR_EQU_H</a:t>
            </a:r>
          </a:p>
          <a:p>
            <a:pPr>
              <a:lnSpc>
                <a:spcPct val="90000"/>
              </a:lnSpc>
              <a:buFont typeface="Georgia" panose="02040502050405020303" pitchFamily="18" charset="0"/>
              <a:buNone/>
            </a:pPr>
            <a:r>
              <a:rPr lang="en-US" altLang="zh-CN" sz="2000">
                <a:latin typeface="Consolas" panose="020B0609020204030204" pitchFamily="49" charset="0"/>
              </a:rPr>
              <a:t>#include "Matrix.h"</a:t>
            </a:r>
          </a:p>
          <a:p>
            <a:pPr>
              <a:lnSpc>
                <a:spcPct val="90000"/>
              </a:lnSpc>
              <a:buFont typeface="Georgia" panose="02040502050405020303" pitchFamily="18" charset="0"/>
              <a:buNone/>
            </a:pPr>
            <a:r>
              <a:rPr lang="en-US" altLang="zh-CN" sz="2000">
                <a:latin typeface="Consolas" panose="020B0609020204030204" pitchFamily="49" charset="0"/>
              </a:rPr>
              <a:t>class LinearEqu: public Matrix {	//</a:t>
            </a:r>
            <a:r>
              <a:rPr lang="zh-CN" altLang="en-US" sz="2000">
                <a:latin typeface="Consolas" panose="020B0609020204030204" pitchFamily="49" charset="0"/>
              </a:rPr>
              <a:t>公有派生类</a:t>
            </a:r>
            <a:r>
              <a:rPr lang="en-US" altLang="zh-CN" sz="2000">
                <a:latin typeface="Consolas" panose="020B0609020204030204" pitchFamily="49" charset="0"/>
              </a:rPr>
              <a:t>LinearEqu</a:t>
            </a:r>
            <a:r>
              <a:rPr lang="zh-CN" altLang="en-US" sz="2000">
                <a:latin typeface="Consolas" panose="020B0609020204030204" pitchFamily="49" charset="0"/>
              </a:rPr>
              <a:t>定义</a:t>
            </a:r>
          </a:p>
          <a:p>
            <a:pPr>
              <a:lnSpc>
                <a:spcPct val="90000"/>
              </a:lnSpc>
              <a:buFont typeface="Georgia" panose="02040502050405020303" pitchFamily="18" charset="0"/>
              <a:buNone/>
            </a:pPr>
            <a:r>
              <a:rPr lang="en-US" altLang="zh-CN" sz="2000">
                <a:latin typeface="Consolas" panose="020B0609020204030204" pitchFamily="49" charset="0"/>
              </a:rPr>
              <a:t>public:	//</a:t>
            </a:r>
            <a:r>
              <a:rPr lang="zh-CN" altLang="en-US" sz="2000">
                <a:latin typeface="Consolas" panose="020B0609020204030204" pitchFamily="49" charset="0"/>
              </a:rPr>
              <a:t>外部接口</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LinearEqu(int size = 2);	//</a:t>
            </a:r>
            <a:r>
              <a:rPr lang="zh-CN" altLang="en-US" sz="2000">
                <a:latin typeface="Consolas" panose="020B0609020204030204" pitchFamily="49" charset="0"/>
              </a:rPr>
              <a:t>构造函数</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~LinearEqu();	//</a:t>
            </a:r>
            <a:r>
              <a:rPr lang="zh-CN" altLang="en-US" sz="2000">
                <a:latin typeface="Consolas" panose="020B0609020204030204" pitchFamily="49" charset="0"/>
              </a:rPr>
              <a:t>析构函数</a:t>
            </a:r>
          </a:p>
          <a:p>
            <a:pPr>
              <a:lnSpc>
                <a:spcPct val="90000"/>
              </a:lnSpc>
              <a:buFont typeface="Georgia" panose="02040502050405020303" pitchFamily="18" charset="0"/>
              <a:buNone/>
            </a:pPr>
            <a:r>
              <a:rPr lang="en-US" altLang="zh-CN" sz="2000">
                <a:latin typeface="Consolas" panose="020B0609020204030204" pitchFamily="49" charset="0"/>
              </a:rPr>
              <a:t>	//</a:t>
            </a:r>
            <a:r>
              <a:rPr lang="zh-CN" altLang="en-US" sz="2000">
                <a:latin typeface="Consolas" panose="020B0609020204030204" pitchFamily="49" charset="0"/>
              </a:rPr>
              <a:t>方程赋值</a:t>
            </a:r>
            <a:endParaRPr lang="en-US" altLang="zh-CN" sz="2000">
              <a:latin typeface="Consolas" panose="020B0609020204030204" pitchFamily="49" charset="0"/>
            </a:endParaRP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void setLinearEqu(const double *a, const double *b);</a:t>
            </a:r>
            <a:endParaRPr lang="zh-CN" altLang="en-US" sz="2000">
              <a:latin typeface="Consolas" panose="020B0609020204030204" pitchFamily="49" charset="0"/>
            </a:endParaRP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bool solve();	//</a:t>
            </a:r>
            <a:r>
              <a:rPr lang="zh-CN" altLang="en-US" sz="2000">
                <a:latin typeface="Consolas" panose="020B0609020204030204" pitchFamily="49" charset="0"/>
              </a:rPr>
              <a:t>全选主元高斯消去法求解方程</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void printLinearEqu() const;	//</a:t>
            </a:r>
            <a:r>
              <a:rPr lang="zh-CN" altLang="en-US" sz="2000">
                <a:latin typeface="Consolas" panose="020B0609020204030204" pitchFamily="49" charset="0"/>
              </a:rPr>
              <a:t>显示方程</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void printSolution() const;	//</a:t>
            </a:r>
            <a:r>
              <a:rPr lang="zh-CN" altLang="en-US" sz="2000">
                <a:latin typeface="Consolas" panose="020B0609020204030204" pitchFamily="49" charset="0"/>
              </a:rPr>
              <a:t>显示方程的解</a:t>
            </a:r>
          </a:p>
          <a:p>
            <a:pPr>
              <a:lnSpc>
                <a:spcPct val="90000"/>
              </a:lnSpc>
              <a:buFont typeface="Georgia" panose="02040502050405020303" pitchFamily="18" charset="0"/>
              <a:buNone/>
            </a:pPr>
            <a:r>
              <a:rPr lang="en-US" altLang="zh-CN" sz="2000">
                <a:latin typeface="Consolas" panose="020B0609020204030204" pitchFamily="49" charset="0"/>
              </a:rPr>
              <a:t>private:	//</a:t>
            </a:r>
            <a:r>
              <a:rPr lang="zh-CN" altLang="en-US" sz="2000">
                <a:latin typeface="Consolas" panose="020B0609020204030204" pitchFamily="49" charset="0"/>
              </a:rPr>
              <a:t>私有数据</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double *sums;	//</a:t>
            </a:r>
            <a:r>
              <a:rPr lang="zh-CN" altLang="en-US" sz="2000">
                <a:latin typeface="Consolas" panose="020B0609020204030204" pitchFamily="49" charset="0"/>
              </a:rPr>
              <a:t>方程右端项</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double *solution;	//</a:t>
            </a:r>
            <a:r>
              <a:rPr lang="zh-CN" altLang="en-US" sz="2000">
                <a:latin typeface="Consolas" panose="020B0609020204030204" pitchFamily="49" charset="0"/>
              </a:rPr>
              <a:t>方程的解</a:t>
            </a:r>
          </a:p>
          <a:p>
            <a:pPr>
              <a:lnSpc>
                <a:spcPct val="90000"/>
              </a:lnSpc>
              <a:buFont typeface="Georgia" panose="02040502050405020303" pitchFamily="18" charset="0"/>
              <a:buNone/>
            </a:pPr>
            <a:r>
              <a:rPr lang="en-US" altLang="zh-CN" sz="2000">
                <a:latin typeface="Consolas" panose="020B0609020204030204" pitchFamily="49" charset="0"/>
              </a:rPr>
              <a:t>};</a:t>
            </a:r>
          </a:p>
          <a:p>
            <a:pPr>
              <a:lnSpc>
                <a:spcPct val="90000"/>
              </a:lnSpc>
              <a:buFont typeface="Georgia" panose="02040502050405020303" pitchFamily="18" charset="0"/>
              <a:buNone/>
            </a:pPr>
            <a:r>
              <a:rPr lang="en-US" altLang="zh-CN" sz="2000">
                <a:latin typeface="Consolas" panose="020B0609020204030204" pitchFamily="49" charset="0"/>
              </a:rPr>
              <a:t>#endif //_LINEAREQU_H</a:t>
            </a:r>
          </a:p>
        </p:txBody>
      </p:sp>
      <p:sp>
        <p:nvSpPr>
          <p:cNvPr id="115715" name="灯片编号占位符 3">
            <a:extLst>
              <a:ext uri="{FF2B5EF4-FFF2-40B4-BE49-F238E27FC236}">
                <a16:creationId xmlns:a16="http://schemas.microsoft.com/office/drawing/2014/main" id="{0ACC44C0-A12F-49FA-3CF4-8731070F6C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DE91D79-D0C1-494A-BBD9-D3DB9B3EDFD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15716" name="标题 1">
            <a:extLst>
              <a:ext uri="{FF2B5EF4-FFF2-40B4-BE49-F238E27FC236}">
                <a16:creationId xmlns:a16="http://schemas.microsoft.com/office/drawing/2014/main" id="{3075BF88-2036-0896-99DC-78B2C02410D0}"/>
              </a:ext>
            </a:extLst>
          </p:cNvPr>
          <p:cNvSpPr>
            <a:spLocks noGrp="1"/>
          </p:cNvSpPr>
          <p:nvPr>
            <p:ph type="title"/>
          </p:nvPr>
        </p:nvSpPr>
        <p:spPr>
          <a:xfrm>
            <a:off x="5643563" y="5500688"/>
            <a:ext cx="3043237" cy="1066800"/>
          </a:xfrm>
          <a:solidFill>
            <a:schemeClr val="bg1"/>
          </a:solidFill>
        </p:spPr>
        <p:txBody>
          <a:bodyPr/>
          <a:lstStyle/>
          <a:p>
            <a:r>
              <a:rPr lang="zh-CN" altLang="en-US"/>
              <a:t>例</a:t>
            </a:r>
            <a:r>
              <a:rPr lang="en-US" altLang="zh-CN"/>
              <a:t>7-9</a:t>
            </a:r>
            <a:r>
              <a:rPr lang="zh-CN" altLang="en-US"/>
              <a:t>（续）</a:t>
            </a:r>
          </a:p>
        </p:txBody>
      </p:sp>
      <p:sp>
        <p:nvSpPr>
          <p:cNvPr id="6" name="标题 1">
            <a:extLst>
              <a:ext uri="{FF2B5EF4-FFF2-40B4-BE49-F238E27FC236}">
                <a16:creationId xmlns:a16="http://schemas.microsoft.com/office/drawing/2014/main" id="{D158BDA0-E656-4424-DF8E-90F7CEFB7559}"/>
              </a:ext>
            </a:extLst>
          </p:cNvPr>
          <p:cNvSpPr txBox="1">
            <a:spLocks/>
          </p:cNvSpPr>
          <p:nvPr/>
        </p:nvSpPr>
        <p:spPr bwMode="auto">
          <a:xfrm>
            <a:off x="0" y="0"/>
            <a:ext cx="8215313" cy="285750"/>
          </a:xfrm>
          <a:prstGeom prst="rect">
            <a:avLst/>
          </a:prstGeom>
          <a:noFill/>
          <a:ln w="9525">
            <a:noFill/>
            <a:miter lim="800000"/>
            <a:headEnd/>
            <a:tailEnd/>
          </a:ln>
        </p:spPr>
        <p:txBody>
          <a:bodyPr anchor="ctr"/>
          <a:lstStyle/>
          <a:p>
            <a:pPr>
              <a:defRPr/>
            </a:pPr>
            <a:r>
              <a:rPr kumimoji="0" lang="en-US" sz="2000" dirty="0">
                <a:solidFill>
                  <a:schemeClr val="bg1"/>
                </a:solidFill>
                <a:latin typeface="+mj-lt"/>
                <a:ea typeface="+mj-ea"/>
                <a:cs typeface="+mj-cs"/>
              </a:rPr>
              <a:t>7.6 </a:t>
            </a:r>
            <a:r>
              <a:rPr kumimoji="0" lang="zh-CN" altLang="en-US" sz="2000" dirty="0">
                <a:solidFill>
                  <a:schemeClr val="bg1"/>
                </a:solidFill>
                <a:latin typeface="+mj-lt"/>
                <a:ea typeface="+mj-ea"/>
                <a:cs typeface="+mj-cs"/>
              </a:rPr>
              <a:t>程序实例</a:t>
            </a:r>
            <a:r>
              <a:rPr kumimoji="0" lang="en-US" sz="2000" dirty="0">
                <a:solidFill>
                  <a:schemeClr val="bg1"/>
                </a:solidFill>
                <a:latin typeface="+mj-lt"/>
                <a:ea typeface="+mj-ea"/>
                <a:cs typeface="+mj-cs"/>
              </a:rPr>
              <a:t>——</a:t>
            </a:r>
            <a:r>
              <a:rPr kumimoji="0" lang="zh-CN" altLang="en-US" sz="2000" dirty="0">
                <a:solidFill>
                  <a:schemeClr val="bg1"/>
                </a:solidFill>
                <a:latin typeface="+mj-lt"/>
                <a:ea typeface="+mj-ea"/>
                <a:cs typeface="+mj-cs"/>
              </a:rPr>
              <a:t>用高斯消去法解线性方程组</a:t>
            </a:r>
            <a:r>
              <a:rPr kumimoji="0" lang="en-US" altLang="zh-CN" sz="2000" dirty="0">
                <a:solidFill>
                  <a:schemeClr val="bg1"/>
                </a:solidFill>
                <a:latin typeface="+mj-lt"/>
                <a:ea typeface="+mj-ea"/>
                <a:cs typeface="+mj-cs"/>
              </a:rPr>
              <a:t>——7.6.3 </a:t>
            </a:r>
            <a:r>
              <a:rPr kumimoji="0" lang="zh-CN" altLang="en-US" sz="2000" dirty="0">
                <a:solidFill>
                  <a:schemeClr val="bg1"/>
                </a:solidFill>
                <a:latin typeface="+mj-lt"/>
                <a:ea typeface="+mj-ea"/>
                <a:cs typeface="+mj-cs"/>
              </a:rPr>
              <a:t>源程序及说明</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内容占位符 2">
            <a:extLst>
              <a:ext uri="{FF2B5EF4-FFF2-40B4-BE49-F238E27FC236}">
                <a16:creationId xmlns:a16="http://schemas.microsoft.com/office/drawing/2014/main" id="{3702CF2D-2632-8291-F10F-5873509BCFE7}"/>
              </a:ext>
            </a:extLst>
          </p:cNvPr>
          <p:cNvSpPr>
            <a:spLocks noGrp="1"/>
          </p:cNvSpPr>
          <p:nvPr>
            <p:ph idx="1"/>
          </p:nvPr>
        </p:nvSpPr>
        <p:spPr>
          <a:xfrm>
            <a:off x="457200" y="428625"/>
            <a:ext cx="8229600" cy="6215063"/>
          </a:xfrm>
          <a:solidFill>
            <a:srgbClr val="85FFFF"/>
          </a:solidFill>
        </p:spPr>
        <p:txBody>
          <a:bodyPr/>
          <a:lstStyle/>
          <a:p>
            <a:pPr>
              <a:lnSpc>
                <a:spcPct val="80000"/>
              </a:lnSpc>
              <a:buFont typeface="Georgia" panose="02040502050405020303" pitchFamily="18" charset="0"/>
              <a:buNone/>
            </a:pPr>
            <a:r>
              <a:rPr lang="en-US" altLang="zh-CN" sz="1900">
                <a:latin typeface="Consolas" panose="020B0609020204030204" pitchFamily="49" charset="0"/>
              </a:rPr>
              <a:t>//Matrix.cpp  </a:t>
            </a:r>
            <a:r>
              <a:rPr lang="zh-CN" altLang="en-US" sz="1900">
                <a:latin typeface="Consolas" panose="020B0609020204030204" pitchFamily="49" charset="0"/>
              </a:rPr>
              <a:t>文件三，</a:t>
            </a:r>
            <a:r>
              <a:rPr lang="en-US" altLang="zh-CN" sz="1900">
                <a:latin typeface="Consolas" panose="020B0609020204030204" pitchFamily="49" charset="0"/>
              </a:rPr>
              <a:t>Matrix</a:t>
            </a:r>
            <a:r>
              <a:rPr lang="zh-CN" altLang="en-US" sz="1900">
                <a:latin typeface="Consolas" panose="020B0609020204030204" pitchFamily="49" charset="0"/>
              </a:rPr>
              <a:t>类实现</a:t>
            </a:r>
          </a:p>
          <a:p>
            <a:pPr>
              <a:lnSpc>
                <a:spcPct val="80000"/>
              </a:lnSpc>
              <a:buFont typeface="Georgia" panose="02040502050405020303" pitchFamily="18" charset="0"/>
              <a:buNone/>
            </a:pPr>
            <a:r>
              <a:rPr lang="en-US" altLang="zh-CN" sz="1900">
                <a:latin typeface="Consolas" panose="020B0609020204030204" pitchFamily="49" charset="0"/>
              </a:rPr>
              <a:t>#include "Matrix.h"//</a:t>
            </a:r>
            <a:r>
              <a:rPr lang="zh-CN" altLang="en-US" sz="1900">
                <a:latin typeface="Consolas" panose="020B0609020204030204" pitchFamily="49" charset="0"/>
              </a:rPr>
              <a:t>包含类的定义头文件</a:t>
            </a:r>
          </a:p>
          <a:p>
            <a:pPr>
              <a:lnSpc>
                <a:spcPct val="80000"/>
              </a:lnSpc>
              <a:buFont typeface="Georgia" panose="02040502050405020303" pitchFamily="18" charset="0"/>
              <a:buNone/>
            </a:pPr>
            <a:r>
              <a:rPr lang="en-US" altLang="zh-CN" sz="1900">
                <a:latin typeface="Consolas" panose="020B0609020204030204" pitchFamily="49" charset="0"/>
              </a:rPr>
              <a:t>#include &lt;iostream&gt;</a:t>
            </a:r>
          </a:p>
          <a:p>
            <a:pPr>
              <a:lnSpc>
                <a:spcPct val="80000"/>
              </a:lnSpc>
              <a:buFont typeface="Georgia" panose="02040502050405020303" pitchFamily="18" charset="0"/>
              <a:buNone/>
            </a:pPr>
            <a:r>
              <a:rPr lang="en-US" altLang="zh-CN" sz="1900">
                <a:latin typeface="Consolas" panose="020B0609020204030204" pitchFamily="49" charset="0"/>
              </a:rPr>
              <a:t>using namespace std;</a:t>
            </a:r>
          </a:p>
          <a:p>
            <a:pPr>
              <a:lnSpc>
                <a:spcPct val="80000"/>
              </a:lnSpc>
              <a:buFont typeface="Georgia" panose="02040502050405020303" pitchFamily="18" charset="0"/>
              <a:buNone/>
            </a:pPr>
            <a:r>
              <a:rPr lang="en-US" altLang="zh-CN" sz="1900">
                <a:latin typeface="Consolas" panose="020B0609020204030204" pitchFamily="49" charset="0"/>
              </a:rPr>
              <a:t>void Matrix::setMatrix(const double *values) {//</a:t>
            </a:r>
            <a:r>
              <a:rPr lang="zh-CN" altLang="en-US" sz="1900">
                <a:latin typeface="Consolas" panose="020B0609020204030204" pitchFamily="49" charset="0"/>
              </a:rPr>
              <a:t>设置矩阵</a:t>
            </a:r>
          </a:p>
          <a:p>
            <a:pPr>
              <a:lnSpc>
                <a:spcPct val="80000"/>
              </a:lnSpc>
              <a:buFont typeface="Georgia" panose="02040502050405020303" pitchFamily="18" charset="0"/>
              <a:buNone/>
            </a:pPr>
            <a:r>
              <a:rPr lang="zh-CN" altLang="en-US" sz="1900">
                <a:latin typeface="Consolas" panose="020B0609020204030204" pitchFamily="49" charset="0"/>
              </a:rPr>
              <a:t>	</a:t>
            </a:r>
            <a:r>
              <a:rPr lang="en-US" altLang="zh-CN" sz="1900">
                <a:latin typeface="Consolas" panose="020B0609020204030204" pitchFamily="49" charset="0"/>
              </a:rPr>
              <a:t>for (int i = 0; i &lt; size * size; i++)</a:t>
            </a:r>
          </a:p>
          <a:p>
            <a:pPr>
              <a:lnSpc>
                <a:spcPct val="80000"/>
              </a:lnSpc>
              <a:buFont typeface="Georgia" panose="02040502050405020303" pitchFamily="18" charset="0"/>
              <a:buNone/>
            </a:pPr>
            <a:r>
              <a:rPr lang="en-US" altLang="zh-CN" sz="1900">
                <a:latin typeface="Consolas" panose="020B0609020204030204" pitchFamily="49" charset="0"/>
              </a:rPr>
              <a:t>		elements[i] = values[i];	//</a:t>
            </a:r>
            <a:r>
              <a:rPr lang="zh-CN" altLang="en-US" sz="1900">
                <a:latin typeface="Consolas" panose="020B0609020204030204" pitchFamily="49" charset="0"/>
              </a:rPr>
              <a:t>矩阵成员赋初值</a:t>
            </a:r>
          </a:p>
          <a:p>
            <a:pPr>
              <a:lnSpc>
                <a:spcPct val="80000"/>
              </a:lnSpc>
              <a:buFont typeface="Georgia" panose="02040502050405020303" pitchFamily="18" charset="0"/>
              <a:buNone/>
            </a:pPr>
            <a:r>
              <a:rPr lang="en-US" altLang="zh-CN" sz="1900">
                <a:latin typeface="Consolas" panose="020B0609020204030204" pitchFamily="49" charset="0"/>
              </a:rPr>
              <a:t>} </a:t>
            </a:r>
          </a:p>
          <a:p>
            <a:pPr>
              <a:lnSpc>
                <a:spcPct val="80000"/>
              </a:lnSpc>
              <a:buFont typeface="Georgia" panose="02040502050405020303" pitchFamily="18" charset="0"/>
              <a:buNone/>
            </a:pPr>
            <a:r>
              <a:rPr lang="en-US" altLang="zh-CN" sz="1900">
                <a:latin typeface="Consolas" panose="020B0609020204030204" pitchFamily="49" charset="0"/>
              </a:rPr>
              <a:t>//</a:t>
            </a:r>
            <a:r>
              <a:rPr lang="zh-CN" altLang="en-US" sz="1900">
                <a:latin typeface="Consolas" panose="020B0609020204030204" pitchFamily="49" charset="0"/>
              </a:rPr>
              <a:t>矩阵</a:t>
            </a:r>
            <a:r>
              <a:rPr lang="en-US" altLang="zh-CN" sz="1900">
                <a:latin typeface="Consolas" panose="020B0609020204030204" pitchFamily="49" charset="0"/>
              </a:rPr>
              <a:t>Matrix</a:t>
            </a:r>
            <a:r>
              <a:rPr lang="zh-CN" altLang="en-US" sz="1900">
                <a:latin typeface="Consolas" panose="020B0609020204030204" pitchFamily="49" charset="0"/>
              </a:rPr>
              <a:t>类的构造函数</a:t>
            </a:r>
            <a:endParaRPr lang="en-US" altLang="zh-CN" sz="1900">
              <a:latin typeface="Consolas" panose="020B0609020204030204" pitchFamily="49" charset="0"/>
            </a:endParaRPr>
          </a:p>
          <a:p>
            <a:pPr>
              <a:lnSpc>
                <a:spcPct val="80000"/>
              </a:lnSpc>
              <a:buFont typeface="Georgia" panose="02040502050405020303" pitchFamily="18" charset="0"/>
              <a:buNone/>
            </a:pPr>
            <a:r>
              <a:rPr lang="en-US" altLang="zh-CN" sz="1900">
                <a:latin typeface="Consolas" panose="020B0609020204030204" pitchFamily="49" charset="0"/>
              </a:rPr>
              <a:t>Matrix::Matrix(int size/* = 2 */) : size(size) {	</a:t>
            </a:r>
            <a:endParaRPr lang="zh-CN" altLang="en-US" sz="1900">
              <a:latin typeface="Consolas" panose="020B0609020204030204" pitchFamily="49" charset="0"/>
            </a:endParaRPr>
          </a:p>
          <a:p>
            <a:pPr>
              <a:lnSpc>
                <a:spcPct val="80000"/>
              </a:lnSpc>
              <a:buFont typeface="Georgia" panose="02040502050405020303" pitchFamily="18" charset="0"/>
              <a:buNone/>
            </a:pPr>
            <a:r>
              <a:rPr lang="zh-CN" altLang="en-US" sz="1900">
                <a:latin typeface="Consolas" panose="020B0609020204030204" pitchFamily="49" charset="0"/>
              </a:rPr>
              <a:t>	</a:t>
            </a:r>
            <a:r>
              <a:rPr lang="en-US" altLang="zh-CN" sz="1900">
                <a:latin typeface="Consolas" panose="020B0609020204030204" pitchFamily="49" charset="0"/>
              </a:rPr>
              <a:t>elements = new double[size * size];	//</a:t>
            </a:r>
            <a:r>
              <a:rPr lang="zh-CN" altLang="en-US" sz="1900">
                <a:latin typeface="Consolas" panose="020B0609020204030204" pitchFamily="49" charset="0"/>
              </a:rPr>
              <a:t>动态内存分配</a:t>
            </a:r>
          </a:p>
          <a:p>
            <a:pPr>
              <a:lnSpc>
                <a:spcPct val="80000"/>
              </a:lnSpc>
              <a:buFont typeface="Georgia" panose="02040502050405020303" pitchFamily="18" charset="0"/>
              <a:buNone/>
            </a:pPr>
            <a:r>
              <a:rPr lang="en-US" altLang="zh-CN" sz="1900">
                <a:latin typeface="Consolas" panose="020B0609020204030204" pitchFamily="49" charset="0"/>
              </a:rPr>
              <a:t>}</a:t>
            </a:r>
          </a:p>
          <a:p>
            <a:pPr>
              <a:lnSpc>
                <a:spcPct val="80000"/>
              </a:lnSpc>
              <a:buFont typeface="Georgia" panose="02040502050405020303" pitchFamily="18" charset="0"/>
              <a:buNone/>
            </a:pPr>
            <a:r>
              <a:rPr lang="en-US" altLang="zh-CN" sz="1900">
                <a:latin typeface="Consolas" panose="020B0609020204030204" pitchFamily="49" charset="0"/>
              </a:rPr>
              <a:t>Matrix::~Matrix() {	//</a:t>
            </a:r>
            <a:r>
              <a:rPr lang="zh-CN" altLang="en-US" sz="1900">
                <a:latin typeface="Consolas" panose="020B0609020204030204" pitchFamily="49" charset="0"/>
              </a:rPr>
              <a:t>矩阵</a:t>
            </a:r>
            <a:r>
              <a:rPr lang="en-US" altLang="zh-CN" sz="1900">
                <a:latin typeface="Consolas" panose="020B0609020204030204" pitchFamily="49" charset="0"/>
              </a:rPr>
              <a:t>Matrix</a:t>
            </a:r>
            <a:r>
              <a:rPr lang="zh-CN" altLang="en-US" sz="1900">
                <a:latin typeface="Consolas" panose="020B0609020204030204" pitchFamily="49" charset="0"/>
              </a:rPr>
              <a:t>类的析构函数</a:t>
            </a:r>
          </a:p>
          <a:p>
            <a:pPr>
              <a:lnSpc>
                <a:spcPct val="80000"/>
              </a:lnSpc>
              <a:buFont typeface="Georgia" panose="02040502050405020303" pitchFamily="18" charset="0"/>
              <a:buNone/>
            </a:pPr>
            <a:r>
              <a:rPr lang="zh-CN" altLang="en-US" sz="1900">
                <a:latin typeface="Consolas" panose="020B0609020204030204" pitchFamily="49" charset="0"/>
              </a:rPr>
              <a:t>	</a:t>
            </a:r>
            <a:r>
              <a:rPr lang="en-US" altLang="zh-CN" sz="1900">
                <a:latin typeface="Consolas" panose="020B0609020204030204" pitchFamily="49" charset="0"/>
              </a:rPr>
              <a:t>delete[] elements;	//</a:t>
            </a:r>
            <a:r>
              <a:rPr lang="zh-CN" altLang="en-US" sz="1900">
                <a:latin typeface="Consolas" panose="020B0609020204030204" pitchFamily="49" charset="0"/>
              </a:rPr>
              <a:t>内存释放</a:t>
            </a:r>
          </a:p>
          <a:p>
            <a:pPr>
              <a:lnSpc>
                <a:spcPct val="80000"/>
              </a:lnSpc>
              <a:buFont typeface="Georgia" panose="02040502050405020303" pitchFamily="18" charset="0"/>
              <a:buNone/>
            </a:pPr>
            <a:r>
              <a:rPr lang="en-US" altLang="zh-CN" sz="1900">
                <a:latin typeface="Consolas" panose="020B0609020204030204" pitchFamily="49" charset="0"/>
              </a:rPr>
              <a:t>}</a:t>
            </a:r>
          </a:p>
          <a:p>
            <a:pPr>
              <a:lnSpc>
                <a:spcPct val="80000"/>
              </a:lnSpc>
              <a:buFont typeface="Georgia" panose="02040502050405020303" pitchFamily="18" charset="0"/>
              <a:buNone/>
            </a:pPr>
            <a:r>
              <a:rPr lang="en-US" altLang="zh-CN" sz="1900">
                <a:latin typeface="Consolas" panose="020B0609020204030204" pitchFamily="49" charset="0"/>
              </a:rPr>
              <a:t>void Matrix::printMatrix() const { //</a:t>
            </a:r>
            <a:r>
              <a:rPr lang="zh-CN" altLang="en-US" sz="1900">
                <a:latin typeface="Consolas" panose="020B0609020204030204" pitchFamily="49" charset="0"/>
              </a:rPr>
              <a:t>显示矩阵的元素</a:t>
            </a:r>
          </a:p>
          <a:p>
            <a:pPr>
              <a:lnSpc>
                <a:spcPct val="80000"/>
              </a:lnSpc>
              <a:buFont typeface="Georgia" panose="02040502050405020303" pitchFamily="18" charset="0"/>
              <a:buNone/>
            </a:pPr>
            <a:r>
              <a:rPr lang="zh-CN" altLang="en-US" sz="1900">
                <a:latin typeface="Consolas" panose="020B0609020204030204" pitchFamily="49" charset="0"/>
              </a:rPr>
              <a:t>	</a:t>
            </a:r>
            <a:r>
              <a:rPr lang="en-US" altLang="zh-CN" sz="1900">
                <a:latin typeface="Consolas" panose="020B0609020204030204" pitchFamily="49" charset="0"/>
              </a:rPr>
              <a:t>cout &lt;&lt; "The Matrix is:" &lt;&lt; endl;</a:t>
            </a:r>
          </a:p>
          <a:p>
            <a:pPr>
              <a:lnSpc>
                <a:spcPct val="80000"/>
              </a:lnSpc>
              <a:buFont typeface="Georgia" panose="02040502050405020303" pitchFamily="18" charset="0"/>
              <a:buNone/>
            </a:pPr>
            <a:r>
              <a:rPr lang="en-US" altLang="zh-CN" sz="1900">
                <a:latin typeface="Consolas" panose="020B0609020204030204" pitchFamily="49" charset="0"/>
              </a:rPr>
              <a:t>	for(int i = 0; i &lt; size; i++) {</a:t>
            </a:r>
          </a:p>
          <a:p>
            <a:pPr>
              <a:lnSpc>
                <a:spcPct val="80000"/>
              </a:lnSpc>
              <a:buFont typeface="Georgia" panose="02040502050405020303" pitchFamily="18" charset="0"/>
              <a:buNone/>
            </a:pPr>
            <a:r>
              <a:rPr lang="en-US" altLang="zh-CN" sz="1900">
                <a:latin typeface="Consolas" panose="020B0609020204030204" pitchFamily="49" charset="0"/>
              </a:rPr>
              <a:t>		for(int j = 0; j &lt; size; j++)</a:t>
            </a:r>
          </a:p>
          <a:p>
            <a:pPr>
              <a:lnSpc>
                <a:spcPct val="80000"/>
              </a:lnSpc>
              <a:buFont typeface="Georgia" panose="02040502050405020303" pitchFamily="18" charset="0"/>
              <a:buNone/>
            </a:pPr>
            <a:r>
              <a:rPr lang="en-US" altLang="zh-CN" sz="1900">
                <a:latin typeface="Consolas" panose="020B0609020204030204" pitchFamily="49" charset="0"/>
              </a:rPr>
              <a:t>			cout &lt;&lt; element(i, j) &lt;&lt; " ";</a:t>
            </a:r>
          </a:p>
          <a:p>
            <a:pPr>
              <a:lnSpc>
                <a:spcPct val="80000"/>
              </a:lnSpc>
              <a:buFont typeface="Georgia" panose="02040502050405020303" pitchFamily="18" charset="0"/>
              <a:buNone/>
            </a:pPr>
            <a:r>
              <a:rPr lang="en-US" altLang="zh-CN" sz="1900">
                <a:latin typeface="Consolas" panose="020B0609020204030204" pitchFamily="49" charset="0"/>
              </a:rPr>
              <a:t>		cout &lt;&lt; endl;</a:t>
            </a:r>
          </a:p>
          <a:p>
            <a:pPr>
              <a:lnSpc>
                <a:spcPct val="80000"/>
              </a:lnSpc>
              <a:buFont typeface="Georgia" panose="02040502050405020303" pitchFamily="18" charset="0"/>
              <a:buNone/>
            </a:pPr>
            <a:r>
              <a:rPr lang="en-US" altLang="zh-CN" sz="1900">
                <a:latin typeface="Consolas" panose="020B0609020204030204" pitchFamily="49" charset="0"/>
              </a:rPr>
              <a:t>	}</a:t>
            </a:r>
          </a:p>
          <a:p>
            <a:pPr>
              <a:lnSpc>
                <a:spcPct val="80000"/>
              </a:lnSpc>
              <a:buFont typeface="Georgia" panose="02040502050405020303" pitchFamily="18" charset="0"/>
              <a:buNone/>
            </a:pPr>
            <a:r>
              <a:rPr lang="en-US" altLang="zh-CN" sz="1900">
                <a:latin typeface="Consolas" panose="020B0609020204030204" pitchFamily="49" charset="0"/>
              </a:rPr>
              <a:t>}</a:t>
            </a:r>
          </a:p>
        </p:txBody>
      </p:sp>
      <p:sp>
        <p:nvSpPr>
          <p:cNvPr id="116739" name="灯片编号占位符 3">
            <a:extLst>
              <a:ext uri="{FF2B5EF4-FFF2-40B4-BE49-F238E27FC236}">
                <a16:creationId xmlns:a16="http://schemas.microsoft.com/office/drawing/2014/main" id="{59526E2B-A296-ECB8-9249-697F2E4A6F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FC17975-0FC0-4F06-87CB-A1A8E2D11B8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16740" name="标题 1">
            <a:extLst>
              <a:ext uri="{FF2B5EF4-FFF2-40B4-BE49-F238E27FC236}">
                <a16:creationId xmlns:a16="http://schemas.microsoft.com/office/drawing/2014/main" id="{C42BE53B-7580-5756-6BCE-60DF4BB64AC5}"/>
              </a:ext>
            </a:extLst>
          </p:cNvPr>
          <p:cNvSpPr>
            <a:spLocks noGrp="1"/>
          </p:cNvSpPr>
          <p:nvPr>
            <p:ph type="title"/>
          </p:nvPr>
        </p:nvSpPr>
        <p:spPr>
          <a:xfrm>
            <a:off x="5786438" y="428625"/>
            <a:ext cx="2971800" cy="785813"/>
          </a:xfrm>
          <a:solidFill>
            <a:schemeClr val="bg1"/>
          </a:solidFill>
        </p:spPr>
        <p:txBody>
          <a:bodyPr/>
          <a:lstStyle/>
          <a:p>
            <a:r>
              <a:rPr lang="zh-CN" altLang="en-US"/>
              <a:t>例</a:t>
            </a:r>
            <a:r>
              <a:rPr lang="en-US" altLang="zh-CN"/>
              <a:t>7-9</a:t>
            </a:r>
            <a:r>
              <a:rPr lang="zh-CN" altLang="en-US"/>
              <a:t>（续）</a:t>
            </a:r>
          </a:p>
        </p:txBody>
      </p:sp>
      <p:sp>
        <p:nvSpPr>
          <p:cNvPr id="6" name="标题 1">
            <a:extLst>
              <a:ext uri="{FF2B5EF4-FFF2-40B4-BE49-F238E27FC236}">
                <a16:creationId xmlns:a16="http://schemas.microsoft.com/office/drawing/2014/main" id="{8BD31CE5-FEAD-BCE8-6D0B-1D0A3EA18F99}"/>
              </a:ext>
            </a:extLst>
          </p:cNvPr>
          <p:cNvSpPr txBox="1">
            <a:spLocks/>
          </p:cNvSpPr>
          <p:nvPr/>
        </p:nvSpPr>
        <p:spPr bwMode="auto">
          <a:xfrm>
            <a:off x="0" y="0"/>
            <a:ext cx="8215313" cy="285750"/>
          </a:xfrm>
          <a:prstGeom prst="rect">
            <a:avLst/>
          </a:prstGeom>
          <a:noFill/>
          <a:ln w="9525">
            <a:noFill/>
            <a:miter lim="800000"/>
            <a:headEnd/>
            <a:tailEnd/>
          </a:ln>
        </p:spPr>
        <p:txBody>
          <a:bodyPr anchor="ctr"/>
          <a:lstStyle/>
          <a:p>
            <a:pPr>
              <a:defRPr/>
            </a:pPr>
            <a:r>
              <a:rPr kumimoji="0" lang="en-US" sz="2000" dirty="0">
                <a:solidFill>
                  <a:schemeClr val="bg1"/>
                </a:solidFill>
                <a:latin typeface="+mj-lt"/>
                <a:ea typeface="+mj-ea"/>
                <a:cs typeface="+mj-cs"/>
              </a:rPr>
              <a:t>7.6 </a:t>
            </a:r>
            <a:r>
              <a:rPr kumimoji="0" lang="zh-CN" altLang="en-US" sz="2000" dirty="0">
                <a:solidFill>
                  <a:schemeClr val="bg1"/>
                </a:solidFill>
                <a:latin typeface="+mj-lt"/>
                <a:ea typeface="+mj-ea"/>
                <a:cs typeface="+mj-cs"/>
              </a:rPr>
              <a:t>程序实例</a:t>
            </a:r>
            <a:r>
              <a:rPr kumimoji="0" lang="en-US" sz="2000" dirty="0">
                <a:solidFill>
                  <a:schemeClr val="bg1"/>
                </a:solidFill>
                <a:latin typeface="+mj-lt"/>
                <a:ea typeface="+mj-ea"/>
                <a:cs typeface="+mj-cs"/>
              </a:rPr>
              <a:t>——</a:t>
            </a:r>
            <a:r>
              <a:rPr kumimoji="0" lang="zh-CN" altLang="en-US" sz="2000" dirty="0">
                <a:solidFill>
                  <a:schemeClr val="bg1"/>
                </a:solidFill>
                <a:latin typeface="+mj-lt"/>
                <a:ea typeface="+mj-ea"/>
                <a:cs typeface="+mj-cs"/>
              </a:rPr>
              <a:t>用高斯消去法解线性方程组</a:t>
            </a:r>
            <a:r>
              <a:rPr kumimoji="0" lang="en-US" altLang="zh-CN" sz="2000" dirty="0">
                <a:solidFill>
                  <a:schemeClr val="bg1"/>
                </a:solidFill>
                <a:latin typeface="+mj-lt"/>
                <a:ea typeface="+mj-ea"/>
                <a:cs typeface="+mj-cs"/>
              </a:rPr>
              <a:t>——7.6.3 </a:t>
            </a:r>
            <a:r>
              <a:rPr kumimoji="0" lang="zh-CN" altLang="en-US" sz="2000" dirty="0">
                <a:solidFill>
                  <a:schemeClr val="bg1"/>
                </a:solidFill>
                <a:latin typeface="+mj-lt"/>
                <a:ea typeface="+mj-ea"/>
                <a:cs typeface="+mj-cs"/>
              </a:rPr>
              <a:t>源程序及说明</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内容占位符 2">
            <a:extLst>
              <a:ext uri="{FF2B5EF4-FFF2-40B4-BE49-F238E27FC236}">
                <a16:creationId xmlns:a16="http://schemas.microsoft.com/office/drawing/2014/main" id="{6766008E-44F9-22AC-B144-1D76990472E7}"/>
              </a:ext>
            </a:extLst>
          </p:cNvPr>
          <p:cNvSpPr>
            <a:spLocks noGrp="1"/>
          </p:cNvSpPr>
          <p:nvPr>
            <p:ph idx="1"/>
          </p:nvPr>
        </p:nvSpPr>
        <p:spPr>
          <a:xfrm>
            <a:off x="457200" y="714375"/>
            <a:ext cx="8229600" cy="5859463"/>
          </a:xfrm>
          <a:solidFill>
            <a:srgbClr val="85FFFF"/>
          </a:solidFill>
        </p:spPr>
        <p:txBody>
          <a:bodyPr/>
          <a:lstStyle/>
          <a:p>
            <a:pPr>
              <a:lnSpc>
                <a:spcPct val="80000"/>
              </a:lnSpc>
              <a:buFont typeface="Georgia" panose="02040502050405020303" pitchFamily="18" charset="0"/>
              <a:buNone/>
            </a:pPr>
            <a:r>
              <a:rPr lang="en-US" altLang="zh-CN" sz="2000">
                <a:latin typeface="Consolas" panose="020B0609020204030204" pitchFamily="49" charset="0"/>
              </a:rPr>
              <a:t>//LinearEqu.cpp  </a:t>
            </a:r>
            <a:r>
              <a:rPr lang="zh-CN" altLang="en-US" sz="2000">
                <a:latin typeface="Consolas" panose="020B0609020204030204" pitchFamily="49" charset="0"/>
              </a:rPr>
              <a:t>文件四，</a:t>
            </a:r>
            <a:r>
              <a:rPr lang="en-US" altLang="zh-CN" sz="2000">
                <a:latin typeface="Consolas" panose="020B0609020204030204" pitchFamily="49" charset="0"/>
              </a:rPr>
              <a:t>LinearEqu</a:t>
            </a:r>
            <a:r>
              <a:rPr lang="zh-CN" altLang="en-US" sz="2000">
                <a:latin typeface="Consolas" panose="020B0609020204030204" pitchFamily="49" charset="0"/>
              </a:rPr>
              <a:t>类实现</a:t>
            </a:r>
          </a:p>
          <a:p>
            <a:pPr>
              <a:lnSpc>
                <a:spcPct val="80000"/>
              </a:lnSpc>
              <a:buFont typeface="Georgia" panose="02040502050405020303" pitchFamily="18" charset="0"/>
              <a:buNone/>
            </a:pPr>
            <a:r>
              <a:rPr lang="en-US" altLang="zh-CN" sz="2000">
                <a:latin typeface="Consolas" panose="020B0609020204030204" pitchFamily="49" charset="0"/>
              </a:rPr>
              <a:t>#include "LinearEqu.h"	//</a:t>
            </a:r>
            <a:r>
              <a:rPr lang="zh-CN" altLang="en-US" sz="2000">
                <a:latin typeface="Consolas" panose="020B0609020204030204" pitchFamily="49" charset="0"/>
              </a:rPr>
              <a:t>包含类的定义头文件</a:t>
            </a:r>
          </a:p>
          <a:p>
            <a:pPr>
              <a:lnSpc>
                <a:spcPct val="80000"/>
              </a:lnSpc>
              <a:buFont typeface="Georgia" panose="02040502050405020303" pitchFamily="18" charset="0"/>
              <a:buNone/>
            </a:pPr>
            <a:r>
              <a:rPr lang="en-US" altLang="zh-CN" sz="2000">
                <a:latin typeface="Consolas" panose="020B0609020204030204" pitchFamily="49" charset="0"/>
              </a:rPr>
              <a:t>#include &lt;iostream&gt;</a:t>
            </a:r>
          </a:p>
          <a:p>
            <a:pPr>
              <a:lnSpc>
                <a:spcPct val="80000"/>
              </a:lnSpc>
              <a:buFont typeface="Georgia" panose="02040502050405020303" pitchFamily="18" charset="0"/>
              <a:buNone/>
            </a:pPr>
            <a:r>
              <a:rPr lang="en-US" altLang="zh-CN" sz="2000">
                <a:latin typeface="Consolas" panose="020B0609020204030204" pitchFamily="49" charset="0"/>
              </a:rPr>
              <a:t>#include &lt;cmath&gt;</a:t>
            </a:r>
          </a:p>
          <a:p>
            <a:pPr>
              <a:lnSpc>
                <a:spcPct val="80000"/>
              </a:lnSpc>
              <a:buFont typeface="Georgia" panose="02040502050405020303" pitchFamily="18" charset="0"/>
              <a:buNone/>
            </a:pPr>
            <a:r>
              <a:rPr lang="en-US" altLang="zh-CN" sz="2000">
                <a:latin typeface="Consolas" panose="020B0609020204030204" pitchFamily="49" charset="0"/>
              </a:rPr>
              <a:t>using namespace std;</a:t>
            </a:r>
          </a:p>
          <a:p>
            <a:pPr>
              <a:lnSpc>
                <a:spcPct val="80000"/>
              </a:lnSpc>
              <a:buFont typeface="Georgia" panose="02040502050405020303" pitchFamily="18" charset="0"/>
              <a:buNone/>
            </a:pPr>
            <a:r>
              <a:rPr lang="en-US" altLang="zh-CN" sz="2000">
                <a:latin typeface="Consolas" panose="020B0609020204030204" pitchFamily="49" charset="0"/>
              </a:rPr>
              <a:t>LinearEqu::LinearEqu(int size/* = 2 */) : Matrix(size) {	//</a:t>
            </a:r>
            <a:r>
              <a:rPr lang="zh-CN" altLang="en-US" sz="2000">
                <a:latin typeface="Consolas" panose="020B0609020204030204" pitchFamily="49" charset="0"/>
              </a:rPr>
              <a:t>用</a:t>
            </a:r>
            <a:r>
              <a:rPr lang="en-US" altLang="zh-CN" sz="2000">
                <a:latin typeface="Consolas" panose="020B0609020204030204" pitchFamily="49" charset="0"/>
              </a:rPr>
              <a:t>size</a:t>
            </a:r>
            <a:r>
              <a:rPr lang="zh-CN" altLang="en-US" sz="2000">
                <a:latin typeface="Consolas" panose="020B0609020204030204" pitchFamily="49" charset="0"/>
              </a:rPr>
              <a:t>调用基类构造函数</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sums = new double[size];	//</a:t>
            </a:r>
            <a:r>
              <a:rPr lang="zh-CN" altLang="en-US" sz="2000">
                <a:latin typeface="Consolas" panose="020B0609020204030204" pitchFamily="49" charset="0"/>
              </a:rPr>
              <a:t>动态内存分配</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solution = new double[size];</a:t>
            </a:r>
          </a:p>
          <a:p>
            <a:pPr>
              <a:lnSpc>
                <a:spcPct val="80000"/>
              </a:lnSpc>
              <a:buFont typeface="Georgia" panose="02040502050405020303" pitchFamily="18" charset="0"/>
              <a:buNone/>
            </a:pPr>
            <a:r>
              <a:rPr lang="en-US" altLang="zh-CN" sz="2000">
                <a:latin typeface="Consolas" panose="020B0609020204030204" pitchFamily="49" charset="0"/>
              </a:rPr>
              <a:t>}</a:t>
            </a:r>
          </a:p>
          <a:p>
            <a:pPr>
              <a:lnSpc>
                <a:spcPct val="80000"/>
              </a:lnSpc>
              <a:buFont typeface="Georgia" panose="02040502050405020303" pitchFamily="18" charset="0"/>
              <a:buNone/>
            </a:pPr>
            <a:r>
              <a:rPr lang="en-US" altLang="zh-CN" sz="2000">
                <a:latin typeface="Consolas" panose="020B0609020204030204" pitchFamily="49" charset="0"/>
              </a:rPr>
              <a:t>LinearEqu::~LinearEqu()	{ //</a:t>
            </a:r>
            <a:r>
              <a:rPr lang="zh-CN" altLang="en-US" sz="2000">
                <a:latin typeface="Consolas" panose="020B0609020204030204" pitchFamily="49" charset="0"/>
              </a:rPr>
              <a:t>派生类</a:t>
            </a:r>
            <a:r>
              <a:rPr lang="en-US" altLang="zh-CN" sz="2000">
                <a:latin typeface="Consolas" panose="020B0609020204030204" pitchFamily="49" charset="0"/>
              </a:rPr>
              <a:t>LinearEqu</a:t>
            </a:r>
            <a:r>
              <a:rPr lang="zh-CN" altLang="en-US" sz="2000">
                <a:latin typeface="Consolas" panose="020B0609020204030204" pitchFamily="49" charset="0"/>
              </a:rPr>
              <a:t>的析构函数</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delete[] sums;	//</a:t>
            </a:r>
            <a:r>
              <a:rPr lang="zh-CN" altLang="en-US" sz="2000">
                <a:latin typeface="Consolas" panose="020B0609020204030204" pitchFamily="49" charset="0"/>
              </a:rPr>
              <a:t>释放内存</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delete[] solution;</a:t>
            </a:r>
          </a:p>
          <a:p>
            <a:pPr>
              <a:lnSpc>
                <a:spcPct val="80000"/>
              </a:lnSpc>
              <a:buFont typeface="Georgia" panose="02040502050405020303" pitchFamily="18" charset="0"/>
              <a:buNone/>
            </a:pPr>
            <a:r>
              <a:rPr lang="en-US" altLang="zh-CN" sz="2000">
                <a:latin typeface="Consolas" panose="020B0609020204030204" pitchFamily="49" charset="0"/>
              </a:rPr>
              <a:t>	//</a:t>
            </a:r>
            <a:r>
              <a:rPr lang="zh-CN" altLang="en-US" sz="2000">
                <a:latin typeface="Consolas" panose="020B0609020204030204" pitchFamily="49" charset="0"/>
              </a:rPr>
              <a:t>会自动调用基类析构函数</a:t>
            </a:r>
          </a:p>
          <a:p>
            <a:pPr>
              <a:lnSpc>
                <a:spcPct val="80000"/>
              </a:lnSpc>
              <a:buFont typeface="Georgia" panose="02040502050405020303" pitchFamily="18" charset="0"/>
              <a:buNone/>
            </a:pPr>
            <a:r>
              <a:rPr lang="en-US" altLang="zh-CN" sz="2000">
                <a:latin typeface="Consolas" panose="020B0609020204030204" pitchFamily="49" charset="0"/>
              </a:rPr>
              <a:t>}</a:t>
            </a:r>
          </a:p>
          <a:p>
            <a:pPr>
              <a:lnSpc>
                <a:spcPct val="80000"/>
              </a:lnSpc>
              <a:buFont typeface="Georgia" panose="02040502050405020303" pitchFamily="18" charset="0"/>
              <a:buNone/>
            </a:pPr>
            <a:r>
              <a:rPr lang="en-US" altLang="zh-CN" sz="2000">
                <a:latin typeface="Consolas" panose="020B0609020204030204" pitchFamily="49" charset="0"/>
              </a:rPr>
              <a:t>void LinearEqu::setLinearEqu(const double *a, const double *b) {	//</a:t>
            </a:r>
            <a:r>
              <a:rPr lang="zh-CN" altLang="en-US" sz="2000">
                <a:latin typeface="Consolas" panose="020B0609020204030204" pitchFamily="49" charset="0"/>
              </a:rPr>
              <a:t>设置线性方程组</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setMatrix(a);	//</a:t>
            </a:r>
            <a:r>
              <a:rPr lang="zh-CN" altLang="en-US" sz="2000">
                <a:latin typeface="Consolas" panose="020B0609020204030204" pitchFamily="49" charset="0"/>
              </a:rPr>
              <a:t>调用基类函数</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for(int i = 0; i &lt; getSize(); i++)</a:t>
            </a:r>
          </a:p>
          <a:p>
            <a:pPr>
              <a:lnSpc>
                <a:spcPct val="80000"/>
              </a:lnSpc>
              <a:buFont typeface="Georgia" panose="02040502050405020303" pitchFamily="18" charset="0"/>
              <a:buNone/>
            </a:pPr>
            <a:r>
              <a:rPr lang="en-US" altLang="zh-CN" sz="2000">
                <a:latin typeface="Consolas" panose="020B0609020204030204" pitchFamily="49" charset="0"/>
              </a:rPr>
              <a:t>		sums[i] = b[i];</a:t>
            </a:r>
          </a:p>
          <a:p>
            <a:pPr>
              <a:lnSpc>
                <a:spcPct val="80000"/>
              </a:lnSpc>
              <a:buFont typeface="Georgia" panose="02040502050405020303" pitchFamily="18" charset="0"/>
              <a:buNone/>
            </a:pPr>
            <a:r>
              <a:rPr lang="en-US" altLang="zh-CN" sz="2000">
                <a:latin typeface="Consolas" panose="020B0609020204030204" pitchFamily="49" charset="0"/>
              </a:rPr>
              <a:t>}</a:t>
            </a:r>
          </a:p>
        </p:txBody>
      </p:sp>
      <p:sp>
        <p:nvSpPr>
          <p:cNvPr id="117763" name="灯片编号占位符 3">
            <a:extLst>
              <a:ext uri="{FF2B5EF4-FFF2-40B4-BE49-F238E27FC236}">
                <a16:creationId xmlns:a16="http://schemas.microsoft.com/office/drawing/2014/main" id="{90A84A69-B334-61ED-447B-F5AFDC4193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CEC09B6-50B9-4A21-9B51-F354F3A0E25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17764" name="标题 1">
            <a:extLst>
              <a:ext uri="{FF2B5EF4-FFF2-40B4-BE49-F238E27FC236}">
                <a16:creationId xmlns:a16="http://schemas.microsoft.com/office/drawing/2014/main" id="{41D44012-385A-3CB9-23E0-BAA99CA8B3A3}"/>
              </a:ext>
            </a:extLst>
          </p:cNvPr>
          <p:cNvSpPr>
            <a:spLocks noGrp="1"/>
          </p:cNvSpPr>
          <p:nvPr>
            <p:ph type="title"/>
          </p:nvPr>
        </p:nvSpPr>
        <p:spPr>
          <a:xfrm>
            <a:off x="5715000" y="5715000"/>
            <a:ext cx="2971800" cy="852488"/>
          </a:xfrm>
          <a:solidFill>
            <a:schemeClr val="bg1"/>
          </a:solidFill>
        </p:spPr>
        <p:txBody>
          <a:bodyPr/>
          <a:lstStyle/>
          <a:p>
            <a:r>
              <a:rPr lang="zh-CN" altLang="en-US"/>
              <a:t>例</a:t>
            </a:r>
            <a:r>
              <a:rPr lang="en-US" altLang="zh-CN"/>
              <a:t>7-9</a:t>
            </a:r>
            <a:r>
              <a:rPr lang="zh-CN" altLang="en-US"/>
              <a:t>（续）</a:t>
            </a:r>
          </a:p>
        </p:txBody>
      </p:sp>
      <p:sp>
        <p:nvSpPr>
          <p:cNvPr id="6" name="标题 1">
            <a:extLst>
              <a:ext uri="{FF2B5EF4-FFF2-40B4-BE49-F238E27FC236}">
                <a16:creationId xmlns:a16="http://schemas.microsoft.com/office/drawing/2014/main" id="{F687E7B7-3B60-D3C7-CF0E-93681E5EB861}"/>
              </a:ext>
            </a:extLst>
          </p:cNvPr>
          <p:cNvSpPr txBox="1">
            <a:spLocks/>
          </p:cNvSpPr>
          <p:nvPr/>
        </p:nvSpPr>
        <p:spPr bwMode="auto">
          <a:xfrm>
            <a:off x="0" y="0"/>
            <a:ext cx="8215313" cy="285750"/>
          </a:xfrm>
          <a:prstGeom prst="rect">
            <a:avLst/>
          </a:prstGeom>
          <a:noFill/>
          <a:ln w="9525">
            <a:noFill/>
            <a:miter lim="800000"/>
            <a:headEnd/>
            <a:tailEnd/>
          </a:ln>
        </p:spPr>
        <p:txBody>
          <a:bodyPr anchor="ctr"/>
          <a:lstStyle/>
          <a:p>
            <a:pPr>
              <a:defRPr/>
            </a:pPr>
            <a:r>
              <a:rPr kumimoji="0" lang="en-US" sz="2000" dirty="0">
                <a:solidFill>
                  <a:schemeClr val="bg1"/>
                </a:solidFill>
                <a:latin typeface="+mj-lt"/>
                <a:ea typeface="+mj-ea"/>
                <a:cs typeface="+mj-cs"/>
              </a:rPr>
              <a:t>7.6 </a:t>
            </a:r>
            <a:r>
              <a:rPr kumimoji="0" lang="zh-CN" altLang="en-US" sz="2000" dirty="0">
                <a:solidFill>
                  <a:schemeClr val="bg1"/>
                </a:solidFill>
                <a:latin typeface="+mj-lt"/>
                <a:ea typeface="+mj-ea"/>
                <a:cs typeface="+mj-cs"/>
              </a:rPr>
              <a:t>程序实例</a:t>
            </a:r>
            <a:r>
              <a:rPr kumimoji="0" lang="en-US" sz="2000" dirty="0">
                <a:solidFill>
                  <a:schemeClr val="bg1"/>
                </a:solidFill>
                <a:latin typeface="+mj-lt"/>
                <a:ea typeface="+mj-ea"/>
                <a:cs typeface="+mj-cs"/>
              </a:rPr>
              <a:t>——</a:t>
            </a:r>
            <a:r>
              <a:rPr kumimoji="0" lang="zh-CN" altLang="en-US" sz="2000" dirty="0">
                <a:solidFill>
                  <a:schemeClr val="bg1"/>
                </a:solidFill>
                <a:latin typeface="+mj-lt"/>
                <a:ea typeface="+mj-ea"/>
                <a:cs typeface="+mj-cs"/>
              </a:rPr>
              <a:t>用高斯消去法解线性方程组</a:t>
            </a:r>
            <a:r>
              <a:rPr kumimoji="0" lang="en-US" altLang="zh-CN" sz="2000" dirty="0">
                <a:solidFill>
                  <a:schemeClr val="bg1"/>
                </a:solidFill>
                <a:latin typeface="+mj-lt"/>
                <a:ea typeface="+mj-ea"/>
                <a:cs typeface="+mj-cs"/>
              </a:rPr>
              <a:t>——7.6.3 </a:t>
            </a:r>
            <a:r>
              <a:rPr kumimoji="0" lang="zh-CN" altLang="en-US" sz="2000" dirty="0">
                <a:solidFill>
                  <a:schemeClr val="bg1"/>
                </a:solidFill>
                <a:latin typeface="+mj-lt"/>
                <a:ea typeface="+mj-ea"/>
                <a:cs typeface="+mj-cs"/>
              </a:rPr>
              <a:t>源程序及说明</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内容占位符 2">
            <a:extLst>
              <a:ext uri="{FF2B5EF4-FFF2-40B4-BE49-F238E27FC236}">
                <a16:creationId xmlns:a16="http://schemas.microsoft.com/office/drawing/2014/main" id="{7394580A-2B54-BD9C-03BF-70E51F063CFE}"/>
              </a:ext>
            </a:extLst>
          </p:cNvPr>
          <p:cNvSpPr>
            <a:spLocks noGrp="1"/>
          </p:cNvSpPr>
          <p:nvPr>
            <p:ph idx="1"/>
          </p:nvPr>
        </p:nvSpPr>
        <p:spPr>
          <a:xfrm>
            <a:off x="457200" y="571500"/>
            <a:ext cx="8229600" cy="6002338"/>
          </a:xfrm>
          <a:solidFill>
            <a:srgbClr val="85FFFF"/>
          </a:solidFill>
        </p:spPr>
        <p:txBody>
          <a:bodyPr/>
          <a:lstStyle/>
          <a:p>
            <a:pPr>
              <a:lnSpc>
                <a:spcPct val="80000"/>
              </a:lnSpc>
              <a:buFont typeface="Georgia" panose="02040502050405020303" pitchFamily="18" charset="0"/>
              <a:buNone/>
            </a:pPr>
            <a:r>
              <a:rPr lang="en-US" altLang="zh-CN" sz="2000">
                <a:latin typeface="Consolas" panose="020B0609020204030204" pitchFamily="49" charset="0"/>
              </a:rPr>
              <a:t>void LinearEqu::printLinearEqu() const {//</a:t>
            </a:r>
            <a:r>
              <a:rPr lang="zh-CN" altLang="en-US" sz="2000">
                <a:latin typeface="Consolas" panose="020B0609020204030204" pitchFamily="49" charset="0"/>
              </a:rPr>
              <a:t>显示线性方程组</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cout &lt;&lt; "The Line eqution is:" &lt;&lt; endl;</a:t>
            </a:r>
          </a:p>
          <a:p>
            <a:pPr>
              <a:lnSpc>
                <a:spcPct val="80000"/>
              </a:lnSpc>
              <a:buFont typeface="Georgia" panose="02040502050405020303" pitchFamily="18" charset="0"/>
              <a:buNone/>
            </a:pPr>
            <a:r>
              <a:rPr lang="en-US" altLang="zh-CN" sz="2000">
                <a:latin typeface="Consolas" panose="020B0609020204030204" pitchFamily="49" charset="0"/>
              </a:rPr>
              <a:t>	for (int i = 0; i &lt; getSize(); i++) {</a:t>
            </a:r>
          </a:p>
          <a:p>
            <a:pPr>
              <a:lnSpc>
                <a:spcPct val="80000"/>
              </a:lnSpc>
              <a:buFont typeface="Georgia" panose="02040502050405020303" pitchFamily="18" charset="0"/>
              <a:buNone/>
            </a:pPr>
            <a:r>
              <a:rPr lang="en-US" altLang="zh-CN" sz="2000">
                <a:latin typeface="Consolas" panose="020B0609020204030204" pitchFamily="49" charset="0"/>
              </a:rPr>
              <a:t>		for (int j = 0; j &lt; getSize(); j++)</a:t>
            </a:r>
          </a:p>
          <a:p>
            <a:pPr>
              <a:lnSpc>
                <a:spcPct val="80000"/>
              </a:lnSpc>
              <a:buFont typeface="Georgia" panose="02040502050405020303" pitchFamily="18" charset="0"/>
              <a:buNone/>
            </a:pPr>
            <a:r>
              <a:rPr lang="en-US" altLang="zh-CN" sz="2000">
                <a:latin typeface="Consolas" panose="020B0609020204030204" pitchFamily="49" charset="0"/>
              </a:rPr>
              <a:t>			cout &lt;&lt; element(i, j) &lt;&lt; " ";</a:t>
            </a:r>
          </a:p>
          <a:p>
            <a:pPr>
              <a:lnSpc>
                <a:spcPct val="80000"/>
              </a:lnSpc>
              <a:buFont typeface="Georgia" panose="02040502050405020303" pitchFamily="18" charset="0"/>
              <a:buNone/>
            </a:pPr>
            <a:r>
              <a:rPr lang="en-US" altLang="zh-CN" sz="2000">
                <a:latin typeface="Consolas" panose="020B0609020204030204" pitchFamily="49" charset="0"/>
              </a:rPr>
              <a:t>			cout &lt;&lt; "     " &lt;&lt; sums[i] &lt;&lt; endl;</a:t>
            </a:r>
          </a:p>
          <a:p>
            <a:pPr>
              <a:lnSpc>
                <a:spcPct val="80000"/>
              </a:lnSpc>
              <a:buFont typeface="Georgia" panose="02040502050405020303" pitchFamily="18" charset="0"/>
              <a:buNone/>
            </a:pPr>
            <a:r>
              <a:rPr lang="en-US" altLang="zh-CN" sz="2000">
                <a:latin typeface="Consolas" panose="020B0609020204030204" pitchFamily="49" charset="0"/>
              </a:rPr>
              <a:t>		}</a:t>
            </a:r>
          </a:p>
          <a:p>
            <a:pPr>
              <a:lnSpc>
                <a:spcPct val="80000"/>
              </a:lnSpc>
              <a:buFont typeface="Georgia" panose="02040502050405020303" pitchFamily="18" charset="0"/>
              <a:buNone/>
            </a:pPr>
            <a:r>
              <a:rPr lang="en-US" altLang="zh-CN" sz="2000">
                <a:latin typeface="Consolas" panose="020B0609020204030204" pitchFamily="49" charset="0"/>
              </a:rPr>
              <a:t>}</a:t>
            </a:r>
          </a:p>
          <a:p>
            <a:pPr>
              <a:lnSpc>
                <a:spcPct val="80000"/>
              </a:lnSpc>
              <a:buFont typeface="Georgia" panose="02040502050405020303" pitchFamily="18" charset="0"/>
              <a:buNone/>
            </a:pPr>
            <a:r>
              <a:rPr lang="en-US" altLang="zh-CN" sz="2000">
                <a:latin typeface="Consolas" panose="020B0609020204030204" pitchFamily="49" charset="0"/>
              </a:rPr>
              <a:t> </a:t>
            </a:r>
          </a:p>
          <a:p>
            <a:pPr>
              <a:lnSpc>
                <a:spcPct val="80000"/>
              </a:lnSpc>
              <a:buFont typeface="Georgia" panose="02040502050405020303" pitchFamily="18" charset="0"/>
              <a:buNone/>
            </a:pPr>
            <a:r>
              <a:rPr lang="en-US" altLang="zh-CN" sz="2000">
                <a:latin typeface="Consolas" panose="020B0609020204030204" pitchFamily="49" charset="0"/>
              </a:rPr>
              <a:t>void LinearEqu::printSolution() const {//</a:t>
            </a:r>
            <a:r>
              <a:rPr lang="zh-CN" altLang="en-US" sz="2000">
                <a:latin typeface="Consolas" panose="020B0609020204030204" pitchFamily="49" charset="0"/>
              </a:rPr>
              <a:t>输出方程的解</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cout &lt;&lt; "The Result is: " &lt;&lt; endl;</a:t>
            </a:r>
          </a:p>
          <a:p>
            <a:pPr>
              <a:lnSpc>
                <a:spcPct val="80000"/>
              </a:lnSpc>
              <a:buFont typeface="Georgia" panose="02040502050405020303" pitchFamily="18" charset="0"/>
              <a:buNone/>
            </a:pPr>
            <a:r>
              <a:rPr lang="en-US" altLang="zh-CN" sz="2000">
                <a:latin typeface="Consolas" panose="020B0609020204030204" pitchFamily="49" charset="0"/>
              </a:rPr>
              <a:t>	for (int i = 0; i &lt; getSize(); i++)</a:t>
            </a:r>
          </a:p>
          <a:p>
            <a:pPr>
              <a:lnSpc>
                <a:spcPct val="80000"/>
              </a:lnSpc>
              <a:buFont typeface="Georgia" panose="02040502050405020303" pitchFamily="18" charset="0"/>
              <a:buNone/>
            </a:pPr>
            <a:r>
              <a:rPr lang="en-US" altLang="zh-CN" sz="2000">
                <a:latin typeface="Consolas" panose="020B0609020204030204" pitchFamily="49" charset="0"/>
              </a:rPr>
              <a:t>		cout &lt;&lt; "x[" &lt;&lt; i &lt;&lt; "] = " &lt;&lt; solution[i] &lt;&lt; endl;</a:t>
            </a:r>
          </a:p>
          <a:p>
            <a:pPr>
              <a:lnSpc>
                <a:spcPct val="80000"/>
              </a:lnSpc>
              <a:buFont typeface="Georgia" panose="02040502050405020303" pitchFamily="18" charset="0"/>
              <a:buNone/>
            </a:pPr>
            <a:r>
              <a:rPr lang="en-US" altLang="zh-CN" sz="2000">
                <a:latin typeface="Consolas" panose="020B0609020204030204" pitchFamily="49" charset="0"/>
              </a:rPr>
              <a:t>}</a:t>
            </a:r>
          </a:p>
          <a:p>
            <a:pPr>
              <a:lnSpc>
                <a:spcPct val="80000"/>
              </a:lnSpc>
              <a:buFont typeface="Georgia" panose="02040502050405020303" pitchFamily="18" charset="0"/>
              <a:buNone/>
            </a:pPr>
            <a:r>
              <a:rPr lang="en-US" altLang="zh-CN" sz="2000">
                <a:latin typeface="Consolas" panose="020B0609020204030204" pitchFamily="49" charset="0"/>
              </a:rPr>
              <a:t> </a:t>
            </a:r>
          </a:p>
          <a:p>
            <a:pPr>
              <a:lnSpc>
                <a:spcPct val="80000"/>
              </a:lnSpc>
              <a:buFont typeface="Georgia" panose="02040502050405020303" pitchFamily="18" charset="0"/>
              <a:buNone/>
            </a:pPr>
            <a:r>
              <a:rPr lang="en-US" altLang="zh-CN" sz="2000">
                <a:latin typeface="Consolas" panose="020B0609020204030204" pitchFamily="49" charset="0"/>
              </a:rPr>
              <a:t>inline void swap(double &amp;v1, double &amp;v2) {//</a:t>
            </a:r>
            <a:r>
              <a:rPr lang="zh-CN" altLang="en-US" sz="2000">
                <a:latin typeface="Consolas" panose="020B0609020204030204" pitchFamily="49" charset="0"/>
              </a:rPr>
              <a:t>交换两个实数</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double temp = v1;</a:t>
            </a:r>
          </a:p>
          <a:p>
            <a:pPr>
              <a:lnSpc>
                <a:spcPct val="80000"/>
              </a:lnSpc>
              <a:buFont typeface="Georgia" panose="02040502050405020303" pitchFamily="18" charset="0"/>
              <a:buNone/>
            </a:pPr>
            <a:r>
              <a:rPr lang="en-US" altLang="zh-CN" sz="2000">
                <a:latin typeface="Consolas" panose="020B0609020204030204" pitchFamily="49" charset="0"/>
              </a:rPr>
              <a:t>	v1 = v2;</a:t>
            </a:r>
          </a:p>
          <a:p>
            <a:pPr>
              <a:lnSpc>
                <a:spcPct val="80000"/>
              </a:lnSpc>
              <a:buFont typeface="Georgia" panose="02040502050405020303" pitchFamily="18" charset="0"/>
              <a:buNone/>
            </a:pPr>
            <a:r>
              <a:rPr lang="en-US" altLang="zh-CN" sz="2000">
                <a:latin typeface="Consolas" panose="020B0609020204030204" pitchFamily="49" charset="0"/>
              </a:rPr>
              <a:t>	v2 = temp;</a:t>
            </a:r>
          </a:p>
          <a:p>
            <a:pPr>
              <a:lnSpc>
                <a:spcPct val="80000"/>
              </a:lnSpc>
              <a:buFont typeface="Georgia" panose="02040502050405020303" pitchFamily="18" charset="0"/>
              <a:buNone/>
            </a:pPr>
            <a:r>
              <a:rPr lang="en-US" altLang="zh-CN" sz="2000">
                <a:latin typeface="Consolas" panose="020B0609020204030204" pitchFamily="49" charset="0"/>
              </a:rPr>
              <a:t>}</a:t>
            </a:r>
          </a:p>
        </p:txBody>
      </p:sp>
      <p:sp>
        <p:nvSpPr>
          <p:cNvPr id="118787" name="灯片编号占位符 3">
            <a:extLst>
              <a:ext uri="{FF2B5EF4-FFF2-40B4-BE49-F238E27FC236}">
                <a16:creationId xmlns:a16="http://schemas.microsoft.com/office/drawing/2014/main" id="{AA040974-B502-DDA4-4802-5135BFE0EC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549E292-35B7-4323-B7BA-92557E7182E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18788" name="标题 1">
            <a:extLst>
              <a:ext uri="{FF2B5EF4-FFF2-40B4-BE49-F238E27FC236}">
                <a16:creationId xmlns:a16="http://schemas.microsoft.com/office/drawing/2014/main" id="{150845E6-AD11-58AA-2433-5F2665607678}"/>
              </a:ext>
            </a:extLst>
          </p:cNvPr>
          <p:cNvSpPr>
            <a:spLocks noGrp="1"/>
          </p:cNvSpPr>
          <p:nvPr>
            <p:ph type="title"/>
          </p:nvPr>
        </p:nvSpPr>
        <p:spPr>
          <a:xfrm>
            <a:off x="5715000" y="5715000"/>
            <a:ext cx="2971800" cy="852488"/>
          </a:xfrm>
          <a:solidFill>
            <a:schemeClr val="bg1"/>
          </a:solidFill>
        </p:spPr>
        <p:txBody>
          <a:bodyPr/>
          <a:lstStyle/>
          <a:p>
            <a:r>
              <a:rPr lang="zh-CN" altLang="en-US"/>
              <a:t>例</a:t>
            </a:r>
            <a:r>
              <a:rPr lang="en-US" altLang="zh-CN"/>
              <a:t>7-9</a:t>
            </a:r>
            <a:r>
              <a:rPr lang="zh-CN" altLang="en-US"/>
              <a:t>（续）</a:t>
            </a:r>
          </a:p>
        </p:txBody>
      </p:sp>
      <p:sp>
        <p:nvSpPr>
          <p:cNvPr id="6" name="标题 1">
            <a:extLst>
              <a:ext uri="{FF2B5EF4-FFF2-40B4-BE49-F238E27FC236}">
                <a16:creationId xmlns:a16="http://schemas.microsoft.com/office/drawing/2014/main" id="{887EB4CD-B177-549D-6FD4-B3583F304917}"/>
              </a:ext>
            </a:extLst>
          </p:cNvPr>
          <p:cNvSpPr txBox="1">
            <a:spLocks/>
          </p:cNvSpPr>
          <p:nvPr/>
        </p:nvSpPr>
        <p:spPr bwMode="auto">
          <a:xfrm>
            <a:off x="0" y="0"/>
            <a:ext cx="8215313" cy="285750"/>
          </a:xfrm>
          <a:prstGeom prst="rect">
            <a:avLst/>
          </a:prstGeom>
          <a:noFill/>
          <a:ln w="9525">
            <a:noFill/>
            <a:miter lim="800000"/>
            <a:headEnd/>
            <a:tailEnd/>
          </a:ln>
        </p:spPr>
        <p:txBody>
          <a:bodyPr anchor="ctr"/>
          <a:lstStyle/>
          <a:p>
            <a:pPr>
              <a:defRPr/>
            </a:pPr>
            <a:r>
              <a:rPr kumimoji="0" lang="en-US" sz="2000" dirty="0">
                <a:solidFill>
                  <a:schemeClr val="bg1"/>
                </a:solidFill>
                <a:latin typeface="+mj-lt"/>
                <a:ea typeface="+mj-ea"/>
                <a:cs typeface="+mj-cs"/>
              </a:rPr>
              <a:t>7.6 </a:t>
            </a:r>
            <a:r>
              <a:rPr kumimoji="0" lang="zh-CN" altLang="en-US" sz="2000" dirty="0">
                <a:solidFill>
                  <a:schemeClr val="bg1"/>
                </a:solidFill>
                <a:latin typeface="+mj-lt"/>
                <a:ea typeface="+mj-ea"/>
                <a:cs typeface="+mj-cs"/>
              </a:rPr>
              <a:t>程序实例</a:t>
            </a:r>
            <a:r>
              <a:rPr kumimoji="0" lang="en-US" sz="2000" dirty="0">
                <a:solidFill>
                  <a:schemeClr val="bg1"/>
                </a:solidFill>
                <a:latin typeface="+mj-lt"/>
                <a:ea typeface="+mj-ea"/>
                <a:cs typeface="+mj-cs"/>
              </a:rPr>
              <a:t>——</a:t>
            </a:r>
            <a:r>
              <a:rPr kumimoji="0" lang="zh-CN" altLang="en-US" sz="2000" dirty="0">
                <a:solidFill>
                  <a:schemeClr val="bg1"/>
                </a:solidFill>
                <a:latin typeface="+mj-lt"/>
                <a:ea typeface="+mj-ea"/>
                <a:cs typeface="+mj-cs"/>
              </a:rPr>
              <a:t>用高斯消去法解线性方程组</a:t>
            </a:r>
            <a:r>
              <a:rPr kumimoji="0" lang="en-US" altLang="zh-CN" sz="2000" dirty="0">
                <a:solidFill>
                  <a:schemeClr val="bg1"/>
                </a:solidFill>
                <a:latin typeface="+mj-lt"/>
                <a:ea typeface="+mj-ea"/>
                <a:cs typeface="+mj-cs"/>
              </a:rPr>
              <a:t>——7.6.3 </a:t>
            </a:r>
            <a:r>
              <a:rPr kumimoji="0" lang="zh-CN" altLang="en-US" sz="2000" dirty="0">
                <a:solidFill>
                  <a:schemeClr val="bg1"/>
                </a:solidFill>
                <a:latin typeface="+mj-lt"/>
                <a:ea typeface="+mj-ea"/>
                <a:cs typeface="+mj-cs"/>
              </a:rPr>
              <a:t>源程序及说明</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9810" name="内容占位符 2">
            <a:extLst>
              <a:ext uri="{FF2B5EF4-FFF2-40B4-BE49-F238E27FC236}">
                <a16:creationId xmlns:a16="http://schemas.microsoft.com/office/drawing/2014/main" id="{1F41CF0F-273B-75C5-E92B-E455AA0EBEF9}"/>
              </a:ext>
            </a:extLst>
          </p:cNvPr>
          <p:cNvSpPr>
            <a:spLocks noGrp="1"/>
          </p:cNvSpPr>
          <p:nvPr>
            <p:ph idx="1"/>
          </p:nvPr>
        </p:nvSpPr>
        <p:spPr>
          <a:xfrm>
            <a:off x="214313" y="500063"/>
            <a:ext cx="8786812" cy="6143625"/>
          </a:xfrm>
          <a:solidFill>
            <a:srgbClr val="85FFFF"/>
          </a:solidFill>
        </p:spPr>
        <p:txBody>
          <a:bodyPr/>
          <a:lstStyle/>
          <a:p>
            <a:pPr>
              <a:buFont typeface="Georgia" panose="02040502050405020303" pitchFamily="18" charset="0"/>
              <a:buNone/>
            </a:pPr>
            <a:r>
              <a:rPr lang="en-US" altLang="zh-CN" sz="2000">
                <a:latin typeface="Consolas" panose="020B0609020204030204" pitchFamily="49" charset="0"/>
              </a:rPr>
              <a:t>bool LinearEqu::solve() {	//</a:t>
            </a:r>
            <a:r>
              <a:rPr lang="zh-CN" altLang="en-US" sz="2000">
                <a:latin typeface="Consolas" panose="020B0609020204030204" pitchFamily="49" charset="0"/>
              </a:rPr>
              <a:t>全选主元素高斯消去法求解方程</a:t>
            </a:r>
          </a:p>
          <a:p>
            <a:pPr>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int *js=new int[getSize()];	//</a:t>
            </a:r>
            <a:r>
              <a:rPr lang="zh-CN" altLang="en-US" sz="2000">
                <a:latin typeface="Consolas" panose="020B0609020204030204" pitchFamily="49" charset="0"/>
              </a:rPr>
              <a:t>存储主元素所在列号的数组</a:t>
            </a:r>
          </a:p>
          <a:p>
            <a:pPr>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for (int k = 0; k &lt; getSize() - 1; k++)	{//</a:t>
            </a:r>
            <a:r>
              <a:rPr lang="zh-CN" altLang="en-US" sz="2000">
                <a:latin typeface="Consolas" panose="020B0609020204030204" pitchFamily="49" charset="0"/>
              </a:rPr>
              <a:t>选主元素</a:t>
            </a:r>
            <a:endParaRPr lang="en-US" altLang="zh-CN" sz="2000">
              <a:latin typeface="Consolas" panose="020B0609020204030204" pitchFamily="49" charset="0"/>
            </a:endParaRPr>
          </a:p>
          <a:p>
            <a:pPr>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int is;	//</a:t>
            </a:r>
            <a:r>
              <a:rPr lang="zh-CN" altLang="en-US" sz="2000">
                <a:latin typeface="Consolas" panose="020B0609020204030204" pitchFamily="49" charset="0"/>
              </a:rPr>
              <a:t>主元素所在行号</a:t>
            </a:r>
          </a:p>
          <a:p>
            <a:pPr>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double max = 0;	//</a:t>
            </a:r>
            <a:r>
              <a:rPr lang="zh-CN" altLang="en-US" sz="2000">
                <a:latin typeface="Consolas" panose="020B0609020204030204" pitchFamily="49" charset="0"/>
              </a:rPr>
              <a:t>所有元素的最大值</a:t>
            </a:r>
          </a:p>
          <a:p>
            <a:pPr>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for (int i = k; i &lt; getSize(); i++)</a:t>
            </a:r>
          </a:p>
          <a:p>
            <a:pPr>
              <a:buFont typeface="Georgia" panose="02040502050405020303" pitchFamily="18" charset="0"/>
              <a:buNone/>
            </a:pPr>
            <a:r>
              <a:rPr lang="en-US" altLang="zh-CN" sz="2000">
                <a:latin typeface="Consolas" panose="020B0609020204030204" pitchFamily="49" charset="0"/>
              </a:rPr>
              <a:t>			for (int j = k; j &lt; getSize(); j++) {</a:t>
            </a:r>
          </a:p>
          <a:p>
            <a:pPr>
              <a:buFont typeface="Georgia" panose="02040502050405020303" pitchFamily="18" charset="0"/>
              <a:buNone/>
            </a:pPr>
            <a:r>
              <a:rPr lang="en-US" altLang="zh-CN" sz="2000">
                <a:latin typeface="Consolas" panose="020B0609020204030204" pitchFamily="49" charset="0"/>
              </a:rPr>
              <a:t>				double t = fabs(element(i, j));</a:t>
            </a:r>
          </a:p>
          <a:p>
            <a:pPr>
              <a:buFont typeface="Georgia" panose="02040502050405020303" pitchFamily="18" charset="0"/>
              <a:buNone/>
            </a:pPr>
            <a:r>
              <a:rPr lang="en-US" altLang="zh-CN" sz="2000">
                <a:latin typeface="Consolas" panose="020B0609020204030204" pitchFamily="49" charset="0"/>
              </a:rPr>
              <a:t>				if (t &gt; max) {</a:t>
            </a:r>
          </a:p>
          <a:p>
            <a:pPr>
              <a:buFont typeface="Georgia" panose="02040502050405020303" pitchFamily="18" charset="0"/>
              <a:buNone/>
            </a:pPr>
            <a:r>
              <a:rPr lang="en-US" altLang="zh-CN" sz="2000">
                <a:latin typeface="Consolas" panose="020B0609020204030204" pitchFamily="49" charset="0"/>
              </a:rPr>
              <a:t>					max = t;</a:t>
            </a:r>
          </a:p>
          <a:p>
            <a:pPr>
              <a:buFont typeface="Georgia" panose="02040502050405020303" pitchFamily="18" charset="0"/>
              <a:buNone/>
            </a:pPr>
            <a:r>
              <a:rPr lang="en-US" altLang="zh-CN" sz="2000">
                <a:latin typeface="Consolas" panose="020B0609020204030204" pitchFamily="49" charset="0"/>
              </a:rPr>
              <a:t>					js[k] = j;</a:t>
            </a:r>
          </a:p>
          <a:p>
            <a:pPr>
              <a:buFont typeface="Georgia" panose="02040502050405020303" pitchFamily="18" charset="0"/>
              <a:buNone/>
            </a:pPr>
            <a:r>
              <a:rPr lang="en-US" altLang="zh-CN" sz="2000">
                <a:latin typeface="Consolas" panose="020B0609020204030204" pitchFamily="49" charset="0"/>
              </a:rPr>
              <a:t>					is = i;</a:t>
            </a:r>
          </a:p>
          <a:p>
            <a:pPr>
              <a:buFont typeface="Georgia" panose="02040502050405020303" pitchFamily="18" charset="0"/>
              <a:buNone/>
            </a:pPr>
            <a:r>
              <a:rPr lang="en-US" altLang="zh-CN" sz="2000">
                <a:latin typeface="Consolas" panose="020B0609020204030204" pitchFamily="49" charset="0"/>
              </a:rPr>
              <a:t>				}</a:t>
            </a:r>
          </a:p>
          <a:p>
            <a:pPr>
              <a:buFont typeface="Georgia" panose="02040502050405020303" pitchFamily="18" charset="0"/>
              <a:buNone/>
            </a:pPr>
            <a:r>
              <a:rPr lang="en-US" altLang="zh-CN" sz="2000">
                <a:latin typeface="Consolas" panose="020B0609020204030204" pitchFamily="49" charset="0"/>
              </a:rPr>
              <a:t>			}</a:t>
            </a:r>
          </a:p>
          <a:p>
            <a:pPr>
              <a:buFont typeface="Georgia" panose="02040502050405020303" pitchFamily="18" charset="0"/>
              <a:buNone/>
            </a:pPr>
            <a:r>
              <a:rPr lang="en-US" altLang="zh-CN" sz="2000">
                <a:latin typeface="Consolas" panose="020B0609020204030204" pitchFamily="49" charset="0"/>
              </a:rPr>
              <a:t>		if (max == 0) {</a:t>
            </a:r>
          </a:p>
          <a:p>
            <a:pPr>
              <a:buFont typeface="Georgia" panose="02040502050405020303" pitchFamily="18" charset="0"/>
              <a:buNone/>
            </a:pPr>
            <a:r>
              <a:rPr lang="en-US" altLang="zh-CN" sz="2000">
                <a:latin typeface="Consolas" panose="020B0609020204030204" pitchFamily="49" charset="0"/>
              </a:rPr>
              <a:t>			delete[] js;</a:t>
            </a:r>
          </a:p>
          <a:p>
            <a:pPr>
              <a:buFont typeface="Georgia" panose="02040502050405020303" pitchFamily="18" charset="0"/>
              <a:buNone/>
            </a:pPr>
            <a:r>
              <a:rPr lang="en-US" altLang="zh-CN" sz="2000">
                <a:latin typeface="Consolas" panose="020B0609020204030204" pitchFamily="49" charset="0"/>
              </a:rPr>
              <a:t>			return false;</a:t>
            </a:r>
          </a:p>
          <a:p>
            <a:pPr>
              <a:buFont typeface="Georgia" panose="02040502050405020303" pitchFamily="18" charset="0"/>
              <a:buNone/>
            </a:pPr>
            <a:r>
              <a:rPr lang="en-US" altLang="zh-CN" sz="2000">
                <a:latin typeface="Consolas" panose="020B0609020204030204" pitchFamily="49" charset="0"/>
              </a:rPr>
              <a:t>		}</a:t>
            </a:r>
          </a:p>
          <a:p>
            <a:pPr>
              <a:buFont typeface="Georgia" panose="02040502050405020303" pitchFamily="18" charset="0"/>
              <a:buNone/>
            </a:pPr>
            <a:r>
              <a:rPr lang="en-US" altLang="zh-CN" sz="2000">
                <a:latin typeface="Consolas" panose="020B0609020204030204" pitchFamily="49" charset="0"/>
              </a:rPr>
              <a:t>			</a:t>
            </a:r>
          </a:p>
        </p:txBody>
      </p:sp>
      <p:sp>
        <p:nvSpPr>
          <p:cNvPr id="119811" name="灯片编号占位符 3">
            <a:extLst>
              <a:ext uri="{FF2B5EF4-FFF2-40B4-BE49-F238E27FC236}">
                <a16:creationId xmlns:a16="http://schemas.microsoft.com/office/drawing/2014/main" id="{9FBF0004-F24E-3975-4781-6798E092E9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2C7F495-B811-4EFC-9339-C80B57F2888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19812" name="标题 1">
            <a:extLst>
              <a:ext uri="{FF2B5EF4-FFF2-40B4-BE49-F238E27FC236}">
                <a16:creationId xmlns:a16="http://schemas.microsoft.com/office/drawing/2014/main" id="{FC155E04-80E9-A376-9172-3EB186285A40}"/>
              </a:ext>
            </a:extLst>
          </p:cNvPr>
          <p:cNvSpPr>
            <a:spLocks noGrp="1"/>
          </p:cNvSpPr>
          <p:nvPr>
            <p:ph type="title"/>
          </p:nvPr>
        </p:nvSpPr>
        <p:spPr>
          <a:xfrm>
            <a:off x="6072188" y="5791200"/>
            <a:ext cx="2971800" cy="852488"/>
          </a:xfrm>
          <a:solidFill>
            <a:schemeClr val="bg1"/>
          </a:solidFill>
        </p:spPr>
        <p:txBody>
          <a:bodyPr/>
          <a:lstStyle/>
          <a:p>
            <a:r>
              <a:rPr lang="zh-CN" altLang="en-US"/>
              <a:t>例</a:t>
            </a:r>
            <a:r>
              <a:rPr lang="en-US" altLang="zh-CN"/>
              <a:t>7-9</a:t>
            </a:r>
            <a:r>
              <a:rPr lang="zh-CN" altLang="en-US"/>
              <a:t>（续）</a:t>
            </a:r>
          </a:p>
        </p:txBody>
      </p:sp>
      <p:sp>
        <p:nvSpPr>
          <p:cNvPr id="6" name="标题 1">
            <a:extLst>
              <a:ext uri="{FF2B5EF4-FFF2-40B4-BE49-F238E27FC236}">
                <a16:creationId xmlns:a16="http://schemas.microsoft.com/office/drawing/2014/main" id="{5FC06A2F-9294-460E-1548-D7A33565B432}"/>
              </a:ext>
            </a:extLst>
          </p:cNvPr>
          <p:cNvSpPr txBox="1">
            <a:spLocks/>
          </p:cNvSpPr>
          <p:nvPr/>
        </p:nvSpPr>
        <p:spPr bwMode="auto">
          <a:xfrm>
            <a:off x="0" y="0"/>
            <a:ext cx="8215313" cy="285750"/>
          </a:xfrm>
          <a:prstGeom prst="rect">
            <a:avLst/>
          </a:prstGeom>
          <a:noFill/>
          <a:ln w="9525">
            <a:noFill/>
            <a:miter lim="800000"/>
            <a:headEnd/>
            <a:tailEnd/>
          </a:ln>
        </p:spPr>
        <p:txBody>
          <a:bodyPr anchor="ctr"/>
          <a:lstStyle/>
          <a:p>
            <a:pPr>
              <a:defRPr/>
            </a:pPr>
            <a:r>
              <a:rPr kumimoji="0" lang="en-US" sz="2000" dirty="0">
                <a:solidFill>
                  <a:schemeClr val="bg1"/>
                </a:solidFill>
                <a:latin typeface="+mj-lt"/>
                <a:ea typeface="+mj-ea"/>
                <a:cs typeface="+mj-cs"/>
              </a:rPr>
              <a:t>7.6 </a:t>
            </a:r>
            <a:r>
              <a:rPr kumimoji="0" lang="zh-CN" altLang="en-US" sz="2000" dirty="0">
                <a:solidFill>
                  <a:schemeClr val="bg1"/>
                </a:solidFill>
                <a:latin typeface="+mj-lt"/>
                <a:ea typeface="+mj-ea"/>
                <a:cs typeface="+mj-cs"/>
              </a:rPr>
              <a:t>程序实例</a:t>
            </a:r>
            <a:r>
              <a:rPr kumimoji="0" lang="en-US" sz="2000" dirty="0">
                <a:solidFill>
                  <a:schemeClr val="bg1"/>
                </a:solidFill>
                <a:latin typeface="+mj-lt"/>
                <a:ea typeface="+mj-ea"/>
                <a:cs typeface="+mj-cs"/>
              </a:rPr>
              <a:t>——</a:t>
            </a:r>
            <a:r>
              <a:rPr kumimoji="0" lang="zh-CN" altLang="en-US" sz="2000" dirty="0">
                <a:solidFill>
                  <a:schemeClr val="bg1"/>
                </a:solidFill>
                <a:latin typeface="+mj-lt"/>
                <a:ea typeface="+mj-ea"/>
                <a:cs typeface="+mj-cs"/>
              </a:rPr>
              <a:t>用高斯消去法解线性方程组</a:t>
            </a:r>
            <a:r>
              <a:rPr kumimoji="0" lang="en-US" altLang="zh-CN" sz="2000" dirty="0">
                <a:solidFill>
                  <a:schemeClr val="bg1"/>
                </a:solidFill>
                <a:latin typeface="+mj-lt"/>
                <a:ea typeface="+mj-ea"/>
                <a:cs typeface="+mj-cs"/>
              </a:rPr>
              <a:t>——7.6.3 </a:t>
            </a:r>
            <a:r>
              <a:rPr kumimoji="0" lang="zh-CN" altLang="en-US" sz="2000" dirty="0">
                <a:solidFill>
                  <a:schemeClr val="bg1"/>
                </a:solidFill>
                <a:latin typeface="+mj-lt"/>
                <a:ea typeface="+mj-ea"/>
                <a:cs typeface="+mj-cs"/>
              </a:rPr>
              <a:t>源程序及说明</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BFD62A7E-020D-4D8B-F6FD-57B68802950F}"/>
              </a:ext>
            </a:extLst>
          </p:cNvPr>
          <p:cNvSpPr>
            <a:spLocks noGrp="1"/>
          </p:cNvSpPr>
          <p:nvPr>
            <p:ph type="title"/>
          </p:nvPr>
        </p:nvSpPr>
        <p:spPr/>
        <p:txBody>
          <a:bodyPr/>
          <a:lstStyle/>
          <a:p>
            <a:r>
              <a:rPr lang="en-US" altLang="zh-CN"/>
              <a:t>7.1.3 </a:t>
            </a:r>
            <a:r>
              <a:rPr lang="zh-CN" altLang="en-US"/>
              <a:t>派生类生成过程</a:t>
            </a:r>
          </a:p>
        </p:txBody>
      </p:sp>
      <p:sp>
        <p:nvSpPr>
          <p:cNvPr id="22531" name="内容占位符 2">
            <a:extLst>
              <a:ext uri="{FF2B5EF4-FFF2-40B4-BE49-F238E27FC236}">
                <a16:creationId xmlns:a16="http://schemas.microsoft.com/office/drawing/2014/main" id="{E938D745-E9C7-F4DE-5B42-8A9BCE606E16}"/>
              </a:ext>
            </a:extLst>
          </p:cNvPr>
          <p:cNvSpPr>
            <a:spLocks noGrp="1"/>
          </p:cNvSpPr>
          <p:nvPr>
            <p:ph idx="1"/>
          </p:nvPr>
        </p:nvSpPr>
        <p:spPr/>
        <p:txBody>
          <a:bodyPr/>
          <a:lstStyle/>
          <a:p>
            <a:r>
              <a:rPr lang="zh-CN" altLang="en-US"/>
              <a:t>吸收基类成员</a:t>
            </a:r>
            <a:endParaRPr lang="en-US" altLang="zh-CN"/>
          </a:p>
          <a:p>
            <a:pPr lvl="1"/>
            <a:r>
              <a:rPr lang="zh-CN" altLang="en-US"/>
              <a:t>吸收基类成员之后，派生类实际上就包含了它的全部基类中除构造和析构函数之外的所有成员。</a:t>
            </a:r>
            <a:endParaRPr lang="en-US" altLang="zh-CN"/>
          </a:p>
          <a:p>
            <a:r>
              <a:rPr lang="zh-CN" altLang="en-US"/>
              <a:t>改造基类成员</a:t>
            </a:r>
            <a:endParaRPr lang="en-US" altLang="zh-CN"/>
          </a:p>
          <a:p>
            <a:pPr lvl="1"/>
            <a:r>
              <a:rPr lang="zh-CN" altLang="en-US"/>
              <a:t>如果派生类声明了一个和某基类成员同名的新成员（如果是成员函数，则参数表也要相同，参数不同的情况属于重载），派生的新成员就</a:t>
            </a:r>
            <a:r>
              <a:rPr lang="zh-CN" altLang="en-US">
                <a:solidFill>
                  <a:srgbClr val="FF0000"/>
                </a:solidFill>
              </a:rPr>
              <a:t>覆盖</a:t>
            </a:r>
            <a:r>
              <a:rPr lang="zh-CN" altLang="en-US"/>
              <a:t>了外层同名成员</a:t>
            </a:r>
            <a:endParaRPr lang="en-US" altLang="zh-CN"/>
          </a:p>
          <a:p>
            <a:r>
              <a:rPr lang="zh-CN" altLang="en-US"/>
              <a:t>添加新的成员</a:t>
            </a:r>
            <a:endParaRPr lang="en-US" altLang="zh-CN"/>
          </a:p>
          <a:p>
            <a:pPr lvl="1"/>
            <a:r>
              <a:rPr lang="zh-CN" altLang="en-US"/>
              <a:t>派生类新成员的加入是继承与派生机制的核心，是保证派生类在功能上有所发展</a:t>
            </a:r>
          </a:p>
        </p:txBody>
      </p:sp>
      <p:sp>
        <p:nvSpPr>
          <p:cNvPr id="22532" name="灯片编号占位符 3">
            <a:extLst>
              <a:ext uri="{FF2B5EF4-FFF2-40B4-BE49-F238E27FC236}">
                <a16:creationId xmlns:a16="http://schemas.microsoft.com/office/drawing/2014/main" id="{E9E5E585-8859-F7DA-E388-379A7F9DF9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528B39F-8229-4B25-A788-A5F05ABC93C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AC7B6C0A-180B-9C55-EFF7-0362CB29894C}"/>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7.1 </a:t>
            </a:r>
            <a:r>
              <a:rPr kumimoji="0" lang="zh-CN" altLang="en-US" sz="2800" dirty="0">
                <a:solidFill>
                  <a:schemeClr val="bg1"/>
                </a:solidFill>
                <a:latin typeface="+mj-lt"/>
                <a:ea typeface="+mj-ea"/>
                <a:cs typeface="+mj-cs"/>
              </a:rPr>
              <a:t>类的继承与派生</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内容占位符 2">
            <a:extLst>
              <a:ext uri="{FF2B5EF4-FFF2-40B4-BE49-F238E27FC236}">
                <a16:creationId xmlns:a16="http://schemas.microsoft.com/office/drawing/2014/main" id="{BFB0103B-9302-79E7-68D6-35A553847375}"/>
              </a:ext>
            </a:extLst>
          </p:cNvPr>
          <p:cNvSpPr>
            <a:spLocks noGrp="1"/>
          </p:cNvSpPr>
          <p:nvPr>
            <p:ph idx="1"/>
          </p:nvPr>
        </p:nvSpPr>
        <p:spPr>
          <a:xfrm>
            <a:off x="142875" y="500063"/>
            <a:ext cx="8858250" cy="6143625"/>
          </a:xfrm>
          <a:solidFill>
            <a:srgbClr val="85FFFF"/>
          </a:solidFill>
        </p:spPr>
        <p:txBody>
          <a:bodyPr/>
          <a:lstStyle/>
          <a:p>
            <a:pPr>
              <a:lnSpc>
                <a:spcPct val="80000"/>
              </a:lnSpc>
              <a:buFont typeface="Georgia" panose="02040502050405020303" pitchFamily="18" charset="0"/>
              <a:buNone/>
            </a:pPr>
            <a:r>
              <a:rPr lang="en-US" altLang="zh-CN" sz="2000">
                <a:latin typeface="Consolas" panose="020B0609020204030204" pitchFamily="49" charset="0"/>
              </a:rPr>
              <a:t>		else {//</a:t>
            </a:r>
            <a:r>
              <a:rPr lang="zh-CN" altLang="en-US" sz="2000">
                <a:latin typeface="Consolas" panose="020B0609020204030204" pitchFamily="49" charset="0"/>
              </a:rPr>
              <a:t>通过行、列交换，把主元素交换到第</a:t>
            </a:r>
            <a:r>
              <a:rPr lang="en-US" altLang="zh-CN" sz="2000">
                <a:latin typeface="Consolas" panose="020B0609020204030204" pitchFamily="49" charset="0"/>
              </a:rPr>
              <a:t>k</a:t>
            </a:r>
            <a:r>
              <a:rPr lang="zh-CN" altLang="en-US" sz="2000">
                <a:latin typeface="Consolas" panose="020B0609020204030204" pitchFamily="49" charset="0"/>
              </a:rPr>
              <a:t>行第</a:t>
            </a:r>
            <a:r>
              <a:rPr lang="en-US" altLang="zh-CN" sz="2000">
                <a:latin typeface="Consolas" panose="020B0609020204030204" pitchFamily="49" charset="0"/>
              </a:rPr>
              <a:t>k</a:t>
            </a:r>
            <a:r>
              <a:rPr lang="zh-CN" altLang="en-US" sz="2000">
                <a:latin typeface="Consolas" panose="020B0609020204030204" pitchFamily="49" charset="0"/>
              </a:rPr>
              <a:t>列</a:t>
            </a:r>
            <a:endParaRPr lang="en-US" altLang="zh-CN" sz="2000">
              <a:latin typeface="Consolas" panose="020B0609020204030204" pitchFamily="49" charset="0"/>
            </a:endParaRP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if (js[k] != k)</a:t>
            </a:r>
          </a:p>
          <a:p>
            <a:pPr>
              <a:lnSpc>
                <a:spcPct val="80000"/>
              </a:lnSpc>
              <a:buFont typeface="Georgia" panose="02040502050405020303" pitchFamily="18" charset="0"/>
              <a:buNone/>
            </a:pPr>
            <a:r>
              <a:rPr lang="en-US" altLang="zh-CN" sz="2000">
                <a:latin typeface="Consolas" panose="020B0609020204030204" pitchFamily="49" charset="0"/>
              </a:rPr>
              <a:t>				for (int i = 0; i &lt; getSize(); i++)</a:t>
            </a:r>
          </a:p>
          <a:p>
            <a:pPr>
              <a:lnSpc>
                <a:spcPct val="80000"/>
              </a:lnSpc>
              <a:buFont typeface="Georgia" panose="02040502050405020303" pitchFamily="18" charset="0"/>
              <a:buNone/>
            </a:pPr>
            <a:r>
              <a:rPr lang="en-US" altLang="zh-CN" sz="2000">
                <a:latin typeface="Consolas" panose="020B0609020204030204" pitchFamily="49" charset="0"/>
              </a:rPr>
              <a:t>				   swap(element(i, k), element(i, js[k]));</a:t>
            </a:r>
          </a:p>
          <a:p>
            <a:pPr>
              <a:lnSpc>
                <a:spcPct val="80000"/>
              </a:lnSpc>
              <a:buFont typeface="Georgia" panose="02040502050405020303" pitchFamily="18" charset="0"/>
              <a:buNone/>
            </a:pPr>
            <a:r>
              <a:rPr lang="en-US" altLang="zh-CN" sz="2000">
                <a:latin typeface="Consolas" panose="020B0609020204030204" pitchFamily="49" charset="0"/>
              </a:rPr>
              <a:t>			if (is != k) {</a:t>
            </a:r>
          </a:p>
          <a:p>
            <a:pPr>
              <a:lnSpc>
                <a:spcPct val="80000"/>
              </a:lnSpc>
              <a:buFont typeface="Georgia" panose="02040502050405020303" pitchFamily="18" charset="0"/>
              <a:buNone/>
            </a:pPr>
            <a:r>
              <a:rPr lang="en-US" altLang="zh-CN" sz="2000">
                <a:latin typeface="Consolas" panose="020B0609020204030204" pitchFamily="49" charset="0"/>
              </a:rPr>
              <a:t>				for (int j = k; j &lt; getSize(); j++)</a:t>
            </a:r>
          </a:p>
          <a:p>
            <a:pPr>
              <a:lnSpc>
                <a:spcPct val="80000"/>
              </a:lnSpc>
              <a:buFont typeface="Georgia" panose="02040502050405020303" pitchFamily="18" charset="0"/>
              <a:buNone/>
            </a:pPr>
            <a:r>
              <a:rPr lang="en-US" altLang="zh-CN" sz="2000">
                <a:latin typeface="Consolas" panose="020B0609020204030204" pitchFamily="49" charset="0"/>
              </a:rPr>
              <a:t>				    swap(element(k, j), element(is, j));</a:t>
            </a:r>
          </a:p>
          <a:p>
            <a:pPr>
              <a:lnSpc>
                <a:spcPct val="80000"/>
              </a:lnSpc>
              <a:buFont typeface="Georgia" panose="02040502050405020303" pitchFamily="18" charset="0"/>
              <a:buNone/>
            </a:pPr>
            <a:r>
              <a:rPr lang="en-US" altLang="zh-CN" sz="2000">
                <a:latin typeface="Consolas" panose="020B0609020204030204" pitchFamily="49" charset="0"/>
              </a:rPr>
              <a:t>				swap(sums[k], sums[is]);</a:t>
            </a:r>
          </a:p>
          <a:p>
            <a:pPr>
              <a:lnSpc>
                <a:spcPct val="80000"/>
              </a:lnSpc>
              <a:buFont typeface="Georgia" panose="02040502050405020303" pitchFamily="18" charset="0"/>
              <a:buNone/>
            </a:pPr>
            <a:r>
              <a:rPr lang="en-US" altLang="zh-CN" sz="2000">
                <a:latin typeface="Consolas" panose="020B0609020204030204" pitchFamily="49" charset="0"/>
              </a:rPr>
              <a:t>			}</a:t>
            </a:r>
          </a:p>
          <a:p>
            <a:pPr>
              <a:lnSpc>
                <a:spcPct val="80000"/>
              </a:lnSpc>
              <a:buFont typeface="Georgia" panose="02040502050405020303" pitchFamily="18" charset="0"/>
              <a:buNone/>
            </a:pPr>
            <a:r>
              <a:rPr lang="en-US" altLang="zh-CN" sz="2000">
                <a:latin typeface="Consolas" panose="020B0609020204030204" pitchFamily="49" charset="0"/>
              </a:rPr>
              <a:t>		}</a:t>
            </a:r>
          </a:p>
          <a:p>
            <a:pPr>
              <a:lnSpc>
                <a:spcPct val="80000"/>
              </a:lnSpc>
              <a:buFont typeface="Georgia" panose="02040502050405020303" pitchFamily="18" charset="0"/>
              <a:buNone/>
            </a:pPr>
            <a:r>
              <a:rPr lang="en-US" altLang="zh-CN" sz="2000">
                <a:latin typeface="Consolas" panose="020B0609020204030204" pitchFamily="49" charset="0"/>
              </a:rPr>
              <a:t>		//</a:t>
            </a:r>
            <a:r>
              <a:rPr lang="zh-CN" altLang="en-US" sz="2000">
                <a:latin typeface="Consolas" panose="020B0609020204030204" pitchFamily="49" charset="0"/>
              </a:rPr>
              <a:t>消去过程</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double major = element(k, k);</a:t>
            </a:r>
          </a:p>
          <a:p>
            <a:pPr>
              <a:lnSpc>
                <a:spcPct val="80000"/>
              </a:lnSpc>
              <a:buFont typeface="Georgia" panose="02040502050405020303" pitchFamily="18" charset="0"/>
              <a:buNone/>
            </a:pPr>
            <a:r>
              <a:rPr lang="en-US" altLang="zh-CN" sz="2000">
                <a:latin typeface="Consolas" panose="020B0609020204030204" pitchFamily="49" charset="0"/>
              </a:rPr>
              <a:t>		for (int j = k + 1; j &lt; getSize(); j++)</a:t>
            </a:r>
          </a:p>
          <a:p>
            <a:pPr>
              <a:lnSpc>
                <a:spcPct val="80000"/>
              </a:lnSpc>
              <a:buFont typeface="Georgia" panose="02040502050405020303" pitchFamily="18" charset="0"/>
              <a:buNone/>
            </a:pPr>
            <a:r>
              <a:rPr lang="en-US" altLang="zh-CN" sz="2000">
                <a:latin typeface="Consolas" panose="020B0609020204030204" pitchFamily="49" charset="0"/>
              </a:rPr>
              <a:t>			element(k, j) /= major;</a:t>
            </a:r>
          </a:p>
          <a:p>
            <a:pPr>
              <a:lnSpc>
                <a:spcPct val="80000"/>
              </a:lnSpc>
              <a:buFont typeface="Georgia" panose="02040502050405020303" pitchFamily="18" charset="0"/>
              <a:buNone/>
            </a:pPr>
            <a:r>
              <a:rPr lang="en-US" altLang="zh-CN" sz="2000">
                <a:latin typeface="Consolas" panose="020B0609020204030204" pitchFamily="49" charset="0"/>
              </a:rPr>
              <a:t>		sums[k] /= major;</a:t>
            </a:r>
          </a:p>
          <a:p>
            <a:pPr>
              <a:lnSpc>
                <a:spcPct val="80000"/>
              </a:lnSpc>
              <a:buFont typeface="Georgia" panose="02040502050405020303" pitchFamily="18" charset="0"/>
              <a:buNone/>
            </a:pPr>
            <a:r>
              <a:rPr lang="en-US" altLang="zh-CN" sz="2000">
                <a:latin typeface="Consolas" panose="020B0609020204030204" pitchFamily="49" charset="0"/>
              </a:rPr>
              <a:t>		for (int i = k + 1; i &lt; getSize(); i++) {</a:t>
            </a:r>
          </a:p>
          <a:p>
            <a:pPr>
              <a:lnSpc>
                <a:spcPct val="80000"/>
              </a:lnSpc>
              <a:buFont typeface="Georgia" panose="02040502050405020303" pitchFamily="18" charset="0"/>
              <a:buNone/>
            </a:pPr>
            <a:r>
              <a:rPr lang="en-US" altLang="zh-CN" sz="2000">
                <a:latin typeface="Consolas" panose="020B0609020204030204" pitchFamily="49" charset="0"/>
              </a:rPr>
              <a:t>			for (int j = k + 1; j &lt; getSize(); j++)</a:t>
            </a:r>
          </a:p>
          <a:p>
            <a:pPr>
              <a:lnSpc>
                <a:spcPct val="80000"/>
              </a:lnSpc>
              <a:buFont typeface="Georgia" panose="02040502050405020303" pitchFamily="18" charset="0"/>
              <a:buNone/>
            </a:pPr>
            <a:r>
              <a:rPr lang="en-US" altLang="zh-CN" sz="2000">
                <a:latin typeface="Consolas" panose="020B0609020204030204" pitchFamily="49" charset="0"/>
              </a:rPr>
              <a:t>			  element(i, j) -= element(i, k) * element(k, j);</a:t>
            </a:r>
          </a:p>
          <a:p>
            <a:pPr>
              <a:lnSpc>
                <a:spcPct val="80000"/>
              </a:lnSpc>
              <a:buFont typeface="Georgia" panose="02040502050405020303" pitchFamily="18" charset="0"/>
              <a:buNone/>
            </a:pPr>
            <a:r>
              <a:rPr lang="en-US" altLang="zh-CN" sz="2000">
                <a:latin typeface="Consolas" panose="020B0609020204030204" pitchFamily="49" charset="0"/>
              </a:rPr>
              <a:t>			sums[i] -= element(i, k) * sums[k];</a:t>
            </a:r>
          </a:p>
          <a:p>
            <a:pPr>
              <a:lnSpc>
                <a:spcPct val="80000"/>
              </a:lnSpc>
              <a:buFont typeface="Georgia" panose="02040502050405020303" pitchFamily="18" charset="0"/>
              <a:buNone/>
            </a:pPr>
            <a:r>
              <a:rPr lang="en-US" altLang="zh-CN" sz="2000">
                <a:latin typeface="Consolas" panose="020B0609020204030204" pitchFamily="49" charset="0"/>
              </a:rPr>
              <a:t>		}</a:t>
            </a:r>
          </a:p>
          <a:p>
            <a:pPr>
              <a:lnSpc>
                <a:spcPct val="80000"/>
              </a:lnSpc>
              <a:buFont typeface="Georgia" panose="02040502050405020303" pitchFamily="18" charset="0"/>
              <a:buNone/>
            </a:pPr>
            <a:r>
              <a:rPr lang="en-US" altLang="zh-CN" sz="2000">
                <a:latin typeface="Consolas" panose="020B0609020204030204" pitchFamily="49" charset="0"/>
              </a:rPr>
              <a:t>	}</a:t>
            </a:r>
          </a:p>
          <a:p>
            <a:pPr>
              <a:lnSpc>
                <a:spcPct val="80000"/>
              </a:lnSpc>
              <a:buFont typeface="Georgia" panose="02040502050405020303" pitchFamily="18" charset="0"/>
              <a:buNone/>
            </a:pPr>
            <a:r>
              <a:rPr lang="en-US" altLang="zh-CN" sz="2000">
                <a:latin typeface="Consolas" panose="020B0609020204030204" pitchFamily="49" charset="0"/>
              </a:rPr>
              <a:t>			</a:t>
            </a:r>
          </a:p>
        </p:txBody>
      </p:sp>
      <p:sp>
        <p:nvSpPr>
          <p:cNvPr id="120835" name="灯片编号占位符 3">
            <a:extLst>
              <a:ext uri="{FF2B5EF4-FFF2-40B4-BE49-F238E27FC236}">
                <a16:creationId xmlns:a16="http://schemas.microsoft.com/office/drawing/2014/main" id="{4CCD323D-9A89-99DC-B15C-64B81A49CB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6CEDDB1-BA57-42A4-A8D1-2C4FA052E1E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20836" name="标题 1">
            <a:extLst>
              <a:ext uri="{FF2B5EF4-FFF2-40B4-BE49-F238E27FC236}">
                <a16:creationId xmlns:a16="http://schemas.microsoft.com/office/drawing/2014/main" id="{9C1F0748-158A-112F-9110-21E496E09FBF}"/>
              </a:ext>
            </a:extLst>
          </p:cNvPr>
          <p:cNvSpPr>
            <a:spLocks noGrp="1"/>
          </p:cNvSpPr>
          <p:nvPr>
            <p:ph type="title"/>
          </p:nvPr>
        </p:nvSpPr>
        <p:spPr>
          <a:xfrm>
            <a:off x="6072188" y="5929313"/>
            <a:ext cx="2971800" cy="714375"/>
          </a:xfrm>
          <a:solidFill>
            <a:schemeClr val="bg1"/>
          </a:solidFill>
        </p:spPr>
        <p:txBody>
          <a:bodyPr/>
          <a:lstStyle/>
          <a:p>
            <a:r>
              <a:rPr lang="zh-CN" altLang="en-US"/>
              <a:t>例</a:t>
            </a:r>
            <a:r>
              <a:rPr lang="en-US" altLang="zh-CN"/>
              <a:t>7-9</a:t>
            </a:r>
            <a:r>
              <a:rPr lang="zh-CN" altLang="en-US"/>
              <a:t>（续）</a:t>
            </a:r>
          </a:p>
        </p:txBody>
      </p:sp>
      <p:sp>
        <p:nvSpPr>
          <p:cNvPr id="6" name="标题 1">
            <a:extLst>
              <a:ext uri="{FF2B5EF4-FFF2-40B4-BE49-F238E27FC236}">
                <a16:creationId xmlns:a16="http://schemas.microsoft.com/office/drawing/2014/main" id="{465B0C87-8F3F-1BEC-04DD-7F9AB8810C2D}"/>
              </a:ext>
            </a:extLst>
          </p:cNvPr>
          <p:cNvSpPr txBox="1">
            <a:spLocks/>
          </p:cNvSpPr>
          <p:nvPr/>
        </p:nvSpPr>
        <p:spPr bwMode="auto">
          <a:xfrm>
            <a:off x="0" y="0"/>
            <a:ext cx="8215313" cy="285750"/>
          </a:xfrm>
          <a:prstGeom prst="rect">
            <a:avLst/>
          </a:prstGeom>
          <a:noFill/>
          <a:ln w="9525">
            <a:noFill/>
            <a:miter lim="800000"/>
            <a:headEnd/>
            <a:tailEnd/>
          </a:ln>
        </p:spPr>
        <p:txBody>
          <a:bodyPr anchor="ctr"/>
          <a:lstStyle/>
          <a:p>
            <a:pPr>
              <a:defRPr/>
            </a:pPr>
            <a:r>
              <a:rPr kumimoji="0" lang="en-US" sz="2000" dirty="0">
                <a:solidFill>
                  <a:schemeClr val="bg1"/>
                </a:solidFill>
                <a:latin typeface="+mj-lt"/>
                <a:ea typeface="+mj-ea"/>
                <a:cs typeface="+mj-cs"/>
              </a:rPr>
              <a:t>7.6 </a:t>
            </a:r>
            <a:r>
              <a:rPr kumimoji="0" lang="zh-CN" altLang="en-US" sz="2000" dirty="0">
                <a:solidFill>
                  <a:schemeClr val="bg1"/>
                </a:solidFill>
                <a:latin typeface="+mj-lt"/>
                <a:ea typeface="+mj-ea"/>
                <a:cs typeface="+mj-cs"/>
              </a:rPr>
              <a:t>程序实例</a:t>
            </a:r>
            <a:r>
              <a:rPr kumimoji="0" lang="en-US" sz="2000" dirty="0">
                <a:solidFill>
                  <a:schemeClr val="bg1"/>
                </a:solidFill>
                <a:latin typeface="+mj-lt"/>
                <a:ea typeface="+mj-ea"/>
                <a:cs typeface="+mj-cs"/>
              </a:rPr>
              <a:t>——</a:t>
            </a:r>
            <a:r>
              <a:rPr kumimoji="0" lang="zh-CN" altLang="en-US" sz="2000" dirty="0">
                <a:solidFill>
                  <a:schemeClr val="bg1"/>
                </a:solidFill>
                <a:latin typeface="+mj-lt"/>
                <a:ea typeface="+mj-ea"/>
                <a:cs typeface="+mj-cs"/>
              </a:rPr>
              <a:t>用高斯消去法解线性方程组</a:t>
            </a:r>
            <a:r>
              <a:rPr kumimoji="0" lang="en-US" altLang="zh-CN" sz="2000" dirty="0">
                <a:solidFill>
                  <a:schemeClr val="bg1"/>
                </a:solidFill>
                <a:latin typeface="+mj-lt"/>
                <a:ea typeface="+mj-ea"/>
                <a:cs typeface="+mj-cs"/>
              </a:rPr>
              <a:t>——7.6.3 </a:t>
            </a:r>
            <a:r>
              <a:rPr kumimoji="0" lang="zh-CN" altLang="en-US" sz="2000" dirty="0">
                <a:solidFill>
                  <a:schemeClr val="bg1"/>
                </a:solidFill>
                <a:latin typeface="+mj-lt"/>
                <a:ea typeface="+mj-ea"/>
                <a:cs typeface="+mj-cs"/>
              </a:rPr>
              <a:t>源程序及说明</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858" name="内容占位符 2">
            <a:extLst>
              <a:ext uri="{FF2B5EF4-FFF2-40B4-BE49-F238E27FC236}">
                <a16:creationId xmlns:a16="http://schemas.microsoft.com/office/drawing/2014/main" id="{B7D79FFC-FDCF-AFB5-C374-463A12D59D0C}"/>
              </a:ext>
            </a:extLst>
          </p:cNvPr>
          <p:cNvSpPr>
            <a:spLocks noGrp="1"/>
          </p:cNvSpPr>
          <p:nvPr>
            <p:ph idx="1"/>
          </p:nvPr>
        </p:nvSpPr>
        <p:spPr>
          <a:xfrm>
            <a:off x="142875" y="500063"/>
            <a:ext cx="8858250" cy="6143625"/>
          </a:xfrm>
          <a:solidFill>
            <a:srgbClr val="85FFFF"/>
          </a:solidFill>
        </p:spPr>
        <p:txBody>
          <a:bodyPr/>
          <a:lstStyle/>
          <a:p>
            <a:pPr>
              <a:lnSpc>
                <a:spcPct val="80000"/>
              </a:lnSpc>
              <a:buFont typeface="Georgia" panose="02040502050405020303" pitchFamily="18" charset="0"/>
              <a:buNone/>
            </a:pPr>
            <a:r>
              <a:rPr lang="en-US" altLang="zh-CN" sz="2000">
                <a:latin typeface="Consolas" panose="020B0609020204030204" pitchFamily="49" charset="0"/>
              </a:rPr>
              <a:t>	//</a:t>
            </a:r>
            <a:r>
              <a:rPr lang="zh-CN" altLang="en-US" sz="2000">
                <a:latin typeface="Consolas" panose="020B0609020204030204" pitchFamily="49" charset="0"/>
              </a:rPr>
              <a:t>判断剩下的一个元素是否等于</a:t>
            </a:r>
            <a:r>
              <a:rPr lang="en-US" altLang="zh-CN" sz="2000">
                <a:latin typeface="Consolas" panose="020B0609020204030204" pitchFamily="49" charset="0"/>
              </a:rPr>
              <a:t>0</a:t>
            </a:r>
          </a:p>
          <a:p>
            <a:pPr>
              <a:lnSpc>
                <a:spcPct val="80000"/>
              </a:lnSpc>
              <a:buFont typeface="Georgia" panose="02040502050405020303" pitchFamily="18" charset="0"/>
              <a:buNone/>
            </a:pPr>
            <a:r>
              <a:rPr lang="en-US" altLang="zh-CN" sz="2000">
                <a:latin typeface="Consolas" panose="020B0609020204030204" pitchFamily="49" charset="0"/>
              </a:rPr>
              <a:t>	double d = element(getSize() - 1, getSize() - 1);</a:t>
            </a:r>
          </a:p>
          <a:p>
            <a:pPr>
              <a:lnSpc>
                <a:spcPct val="80000"/>
              </a:lnSpc>
              <a:buFont typeface="Georgia" panose="02040502050405020303" pitchFamily="18" charset="0"/>
              <a:buNone/>
            </a:pPr>
            <a:r>
              <a:rPr lang="en-US" altLang="zh-CN" sz="2000">
                <a:latin typeface="Consolas" panose="020B0609020204030204" pitchFamily="49" charset="0"/>
              </a:rPr>
              <a:t>	if (fabs(d) &lt; 1e-15) {</a:t>
            </a:r>
          </a:p>
          <a:p>
            <a:pPr>
              <a:lnSpc>
                <a:spcPct val="80000"/>
              </a:lnSpc>
              <a:buFont typeface="Georgia" panose="02040502050405020303" pitchFamily="18" charset="0"/>
              <a:buNone/>
            </a:pPr>
            <a:r>
              <a:rPr lang="en-US" altLang="zh-CN" sz="2000">
                <a:latin typeface="Consolas" panose="020B0609020204030204" pitchFamily="49" charset="0"/>
              </a:rPr>
              <a:t>		delete[] js;</a:t>
            </a:r>
          </a:p>
          <a:p>
            <a:pPr>
              <a:lnSpc>
                <a:spcPct val="80000"/>
              </a:lnSpc>
              <a:buFont typeface="Georgia" panose="02040502050405020303" pitchFamily="18" charset="0"/>
              <a:buNone/>
            </a:pPr>
            <a:r>
              <a:rPr lang="en-US" altLang="zh-CN" sz="2000">
                <a:latin typeface="Consolas" panose="020B0609020204030204" pitchFamily="49" charset="0"/>
              </a:rPr>
              <a:t>		return false;</a:t>
            </a:r>
          </a:p>
          <a:p>
            <a:pPr>
              <a:lnSpc>
                <a:spcPct val="80000"/>
              </a:lnSpc>
              <a:buFont typeface="Georgia" panose="02040502050405020303" pitchFamily="18" charset="0"/>
              <a:buNone/>
            </a:pPr>
            <a:r>
              <a:rPr lang="en-US" altLang="zh-CN" sz="2000">
                <a:latin typeface="Consolas" panose="020B0609020204030204" pitchFamily="49" charset="0"/>
              </a:rPr>
              <a:t>	}</a:t>
            </a:r>
          </a:p>
          <a:p>
            <a:pPr>
              <a:lnSpc>
                <a:spcPct val="80000"/>
              </a:lnSpc>
              <a:buFont typeface="Georgia" panose="02040502050405020303" pitchFamily="18" charset="0"/>
              <a:buNone/>
            </a:pPr>
            <a:r>
              <a:rPr lang="en-US" altLang="zh-CN" sz="2000">
                <a:latin typeface="Consolas" panose="020B0609020204030204" pitchFamily="49" charset="0"/>
              </a:rPr>
              <a:t>	//</a:t>
            </a:r>
            <a:r>
              <a:rPr lang="zh-CN" altLang="en-US" sz="2000">
                <a:latin typeface="Consolas" panose="020B0609020204030204" pitchFamily="49" charset="0"/>
              </a:rPr>
              <a:t>回代过程</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solution[getSize() - 1] = sums[getSize() - 1] / d;	</a:t>
            </a:r>
          </a:p>
          <a:p>
            <a:pPr>
              <a:lnSpc>
                <a:spcPct val="80000"/>
              </a:lnSpc>
              <a:buFont typeface="Georgia" panose="02040502050405020303" pitchFamily="18" charset="0"/>
              <a:buNone/>
            </a:pPr>
            <a:r>
              <a:rPr lang="en-US" altLang="zh-CN" sz="2000">
                <a:latin typeface="Consolas" panose="020B0609020204030204" pitchFamily="49" charset="0"/>
              </a:rPr>
              <a:t>	for (int i = getSize() - 2; i &gt;= 0; i--) {</a:t>
            </a:r>
          </a:p>
          <a:p>
            <a:pPr>
              <a:lnSpc>
                <a:spcPct val="80000"/>
              </a:lnSpc>
              <a:buFont typeface="Georgia" panose="02040502050405020303" pitchFamily="18" charset="0"/>
              <a:buNone/>
            </a:pPr>
            <a:r>
              <a:rPr lang="en-US" altLang="zh-CN" sz="2000">
                <a:latin typeface="Consolas" panose="020B0609020204030204" pitchFamily="49" charset="0"/>
              </a:rPr>
              <a:t>		double t = 0.0;</a:t>
            </a:r>
          </a:p>
          <a:p>
            <a:pPr>
              <a:lnSpc>
                <a:spcPct val="80000"/>
              </a:lnSpc>
              <a:buFont typeface="Georgia" panose="02040502050405020303" pitchFamily="18" charset="0"/>
              <a:buNone/>
            </a:pPr>
            <a:r>
              <a:rPr lang="en-US" altLang="zh-CN" sz="2000">
                <a:latin typeface="Consolas" panose="020B0609020204030204" pitchFamily="49" charset="0"/>
              </a:rPr>
              <a:t>		for (int j = i + 1; j &lt;= getSize() - 1; j++)</a:t>
            </a:r>
          </a:p>
          <a:p>
            <a:pPr>
              <a:lnSpc>
                <a:spcPct val="80000"/>
              </a:lnSpc>
              <a:buFont typeface="Georgia" panose="02040502050405020303" pitchFamily="18" charset="0"/>
              <a:buNone/>
            </a:pPr>
            <a:r>
              <a:rPr lang="en-US" altLang="zh-CN" sz="2000">
                <a:latin typeface="Consolas" panose="020B0609020204030204" pitchFamily="49" charset="0"/>
              </a:rPr>
              <a:t>			t += element(i, j) * solution[j];</a:t>
            </a:r>
          </a:p>
          <a:p>
            <a:pPr>
              <a:lnSpc>
                <a:spcPct val="80000"/>
              </a:lnSpc>
              <a:buFont typeface="Georgia" panose="02040502050405020303" pitchFamily="18" charset="0"/>
              <a:buNone/>
            </a:pPr>
            <a:r>
              <a:rPr lang="en-US" altLang="zh-CN" sz="2000">
                <a:latin typeface="Consolas" panose="020B0609020204030204" pitchFamily="49" charset="0"/>
              </a:rPr>
              <a:t>		solution[i] = sums[i] - t;</a:t>
            </a:r>
          </a:p>
          <a:p>
            <a:pPr>
              <a:lnSpc>
                <a:spcPct val="80000"/>
              </a:lnSpc>
              <a:buFont typeface="Georgia" panose="02040502050405020303" pitchFamily="18" charset="0"/>
              <a:buNone/>
            </a:pPr>
            <a:r>
              <a:rPr lang="en-US" altLang="zh-CN" sz="2000">
                <a:latin typeface="Consolas" panose="020B0609020204030204" pitchFamily="49" charset="0"/>
              </a:rPr>
              <a:t>	}</a:t>
            </a:r>
          </a:p>
          <a:p>
            <a:pPr>
              <a:lnSpc>
                <a:spcPct val="80000"/>
              </a:lnSpc>
              <a:buFont typeface="Georgia" panose="02040502050405020303" pitchFamily="18" charset="0"/>
              <a:buNone/>
            </a:pPr>
            <a:r>
              <a:rPr lang="en-US" altLang="zh-CN" sz="2000">
                <a:latin typeface="Consolas" panose="020B0609020204030204" pitchFamily="49" charset="0"/>
              </a:rPr>
              <a:t>	js[getSize() - 1] = getSize() - 1;</a:t>
            </a:r>
          </a:p>
          <a:p>
            <a:pPr>
              <a:lnSpc>
                <a:spcPct val="80000"/>
              </a:lnSpc>
              <a:buFont typeface="Georgia" panose="02040502050405020303" pitchFamily="18" charset="0"/>
              <a:buNone/>
            </a:pPr>
            <a:r>
              <a:rPr lang="en-US" altLang="zh-CN" sz="2000">
                <a:latin typeface="Consolas" panose="020B0609020204030204" pitchFamily="49" charset="0"/>
              </a:rPr>
              <a:t>	for (int k = getSize() - 1; k &gt;= 0; k--)</a:t>
            </a:r>
          </a:p>
          <a:p>
            <a:pPr>
              <a:lnSpc>
                <a:spcPct val="80000"/>
              </a:lnSpc>
              <a:buFont typeface="Georgia" panose="02040502050405020303" pitchFamily="18" charset="0"/>
              <a:buNone/>
            </a:pPr>
            <a:r>
              <a:rPr lang="en-US" altLang="zh-CN" sz="2000">
                <a:latin typeface="Consolas" panose="020B0609020204030204" pitchFamily="49" charset="0"/>
              </a:rPr>
              <a:t>		if (js[k] != k) swap(solution[k], solution[js[k]]);</a:t>
            </a:r>
          </a:p>
          <a:p>
            <a:pPr>
              <a:lnSpc>
                <a:spcPct val="80000"/>
              </a:lnSpc>
              <a:buFont typeface="Georgia" panose="02040502050405020303" pitchFamily="18" charset="0"/>
              <a:buNone/>
            </a:pPr>
            <a:r>
              <a:rPr lang="en-US" altLang="zh-CN" sz="2000">
                <a:latin typeface="Consolas" panose="020B0609020204030204" pitchFamily="49" charset="0"/>
              </a:rPr>
              <a:t>	delete[] js;</a:t>
            </a:r>
          </a:p>
          <a:p>
            <a:pPr>
              <a:lnSpc>
                <a:spcPct val="80000"/>
              </a:lnSpc>
              <a:buFont typeface="Georgia" panose="02040502050405020303" pitchFamily="18" charset="0"/>
              <a:buNone/>
            </a:pPr>
            <a:r>
              <a:rPr lang="en-US" altLang="zh-CN" sz="2000">
                <a:latin typeface="Consolas" panose="020B0609020204030204" pitchFamily="49" charset="0"/>
              </a:rPr>
              <a:t>	return true;</a:t>
            </a:r>
          </a:p>
          <a:p>
            <a:pPr>
              <a:lnSpc>
                <a:spcPct val="80000"/>
              </a:lnSpc>
              <a:buFont typeface="Georgia" panose="02040502050405020303" pitchFamily="18" charset="0"/>
              <a:buNone/>
            </a:pPr>
            <a:r>
              <a:rPr lang="en-US" altLang="zh-CN" sz="2000">
                <a:latin typeface="Consolas" panose="020B0609020204030204" pitchFamily="49" charset="0"/>
              </a:rPr>
              <a:t>}</a:t>
            </a:r>
          </a:p>
          <a:p>
            <a:pPr>
              <a:lnSpc>
                <a:spcPct val="80000"/>
              </a:lnSpc>
              <a:buFont typeface="Georgia" panose="02040502050405020303" pitchFamily="18" charset="0"/>
              <a:buNone/>
            </a:pPr>
            <a:endParaRPr lang="en-US" altLang="zh-CN" sz="2000">
              <a:latin typeface="Consolas" panose="020B0609020204030204" pitchFamily="49" charset="0"/>
            </a:endParaRPr>
          </a:p>
          <a:p>
            <a:pPr>
              <a:lnSpc>
                <a:spcPct val="80000"/>
              </a:lnSpc>
              <a:buFont typeface="Georgia" panose="02040502050405020303" pitchFamily="18" charset="0"/>
              <a:buNone/>
            </a:pPr>
            <a:r>
              <a:rPr lang="en-US" altLang="zh-CN" sz="2000">
                <a:latin typeface="Consolas" panose="020B0609020204030204" pitchFamily="49" charset="0"/>
              </a:rPr>
              <a:t>			</a:t>
            </a:r>
          </a:p>
        </p:txBody>
      </p:sp>
      <p:sp>
        <p:nvSpPr>
          <p:cNvPr id="121859" name="灯片编号占位符 3">
            <a:extLst>
              <a:ext uri="{FF2B5EF4-FFF2-40B4-BE49-F238E27FC236}">
                <a16:creationId xmlns:a16="http://schemas.microsoft.com/office/drawing/2014/main" id="{75D7D493-5917-9164-ACFB-D5196BE8FD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2FA824A-F59C-46E7-BE3F-48DD31A9715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21860" name="标题 1">
            <a:extLst>
              <a:ext uri="{FF2B5EF4-FFF2-40B4-BE49-F238E27FC236}">
                <a16:creationId xmlns:a16="http://schemas.microsoft.com/office/drawing/2014/main" id="{E00F4C39-068B-5CFF-AD52-752F67654D25}"/>
              </a:ext>
            </a:extLst>
          </p:cNvPr>
          <p:cNvSpPr>
            <a:spLocks noGrp="1"/>
          </p:cNvSpPr>
          <p:nvPr>
            <p:ph type="title"/>
          </p:nvPr>
        </p:nvSpPr>
        <p:spPr>
          <a:xfrm>
            <a:off x="6072188" y="5791200"/>
            <a:ext cx="2971800" cy="852488"/>
          </a:xfrm>
          <a:solidFill>
            <a:schemeClr val="bg1"/>
          </a:solidFill>
        </p:spPr>
        <p:txBody>
          <a:bodyPr/>
          <a:lstStyle/>
          <a:p>
            <a:r>
              <a:rPr lang="zh-CN" altLang="en-US"/>
              <a:t>例</a:t>
            </a:r>
            <a:r>
              <a:rPr lang="en-US" altLang="zh-CN"/>
              <a:t>7-9</a:t>
            </a:r>
            <a:r>
              <a:rPr lang="zh-CN" altLang="en-US"/>
              <a:t>（续）</a:t>
            </a:r>
          </a:p>
        </p:txBody>
      </p:sp>
      <p:sp>
        <p:nvSpPr>
          <p:cNvPr id="6" name="标题 1">
            <a:extLst>
              <a:ext uri="{FF2B5EF4-FFF2-40B4-BE49-F238E27FC236}">
                <a16:creationId xmlns:a16="http://schemas.microsoft.com/office/drawing/2014/main" id="{012DB6FD-6929-B5E3-44E0-09C1EAC4B776}"/>
              </a:ext>
            </a:extLst>
          </p:cNvPr>
          <p:cNvSpPr txBox="1">
            <a:spLocks/>
          </p:cNvSpPr>
          <p:nvPr/>
        </p:nvSpPr>
        <p:spPr bwMode="auto">
          <a:xfrm>
            <a:off x="0" y="0"/>
            <a:ext cx="8215313" cy="285750"/>
          </a:xfrm>
          <a:prstGeom prst="rect">
            <a:avLst/>
          </a:prstGeom>
          <a:noFill/>
          <a:ln w="9525">
            <a:noFill/>
            <a:miter lim="800000"/>
            <a:headEnd/>
            <a:tailEnd/>
          </a:ln>
        </p:spPr>
        <p:txBody>
          <a:bodyPr anchor="ctr"/>
          <a:lstStyle/>
          <a:p>
            <a:pPr>
              <a:defRPr/>
            </a:pPr>
            <a:r>
              <a:rPr kumimoji="0" lang="en-US" sz="2000" dirty="0">
                <a:solidFill>
                  <a:schemeClr val="bg1"/>
                </a:solidFill>
                <a:latin typeface="+mj-lt"/>
                <a:ea typeface="+mj-ea"/>
                <a:cs typeface="+mj-cs"/>
              </a:rPr>
              <a:t>7.6 </a:t>
            </a:r>
            <a:r>
              <a:rPr kumimoji="0" lang="zh-CN" altLang="en-US" sz="2000" dirty="0">
                <a:solidFill>
                  <a:schemeClr val="bg1"/>
                </a:solidFill>
                <a:latin typeface="+mj-lt"/>
                <a:ea typeface="+mj-ea"/>
                <a:cs typeface="+mj-cs"/>
              </a:rPr>
              <a:t>程序实例</a:t>
            </a:r>
            <a:r>
              <a:rPr kumimoji="0" lang="en-US" sz="2000" dirty="0">
                <a:solidFill>
                  <a:schemeClr val="bg1"/>
                </a:solidFill>
                <a:latin typeface="+mj-lt"/>
                <a:ea typeface="+mj-ea"/>
                <a:cs typeface="+mj-cs"/>
              </a:rPr>
              <a:t>——</a:t>
            </a:r>
            <a:r>
              <a:rPr kumimoji="0" lang="zh-CN" altLang="en-US" sz="2000" dirty="0">
                <a:solidFill>
                  <a:schemeClr val="bg1"/>
                </a:solidFill>
                <a:latin typeface="+mj-lt"/>
                <a:ea typeface="+mj-ea"/>
                <a:cs typeface="+mj-cs"/>
              </a:rPr>
              <a:t>用高斯消去法解线性方程组</a:t>
            </a:r>
            <a:r>
              <a:rPr kumimoji="0" lang="en-US" altLang="zh-CN" sz="2000" dirty="0">
                <a:solidFill>
                  <a:schemeClr val="bg1"/>
                </a:solidFill>
                <a:latin typeface="+mj-lt"/>
                <a:ea typeface="+mj-ea"/>
                <a:cs typeface="+mj-cs"/>
              </a:rPr>
              <a:t>——7.6.3 </a:t>
            </a:r>
            <a:r>
              <a:rPr kumimoji="0" lang="zh-CN" altLang="en-US" sz="2000" dirty="0">
                <a:solidFill>
                  <a:schemeClr val="bg1"/>
                </a:solidFill>
                <a:latin typeface="+mj-lt"/>
                <a:ea typeface="+mj-ea"/>
                <a:cs typeface="+mj-cs"/>
              </a:rPr>
              <a:t>源程序及说明</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内容占位符 2">
            <a:extLst>
              <a:ext uri="{FF2B5EF4-FFF2-40B4-BE49-F238E27FC236}">
                <a16:creationId xmlns:a16="http://schemas.microsoft.com/office/drawing/2014/main" id="{E8A90C0E-6150-99E8-A1E1-25A0016F610D}"/>
              </a:ext>
            </a:extLst>
          </p:cNvPr>
          <p:cNvSpPr>
            <a:spLocks noGrp="1"/>
          </p:cNvSpPr>
          <p:nvPr>
            <p:ph idx="1"/>
          </p:nvPr>
        </p:nvSpPr>
        <p:spPr>
          <a:xfrm>
            <a:off x="142875" y="500063"/>
            <a:ext cx="8858250" cy="6143625"/>
          </a:xfrm>
          <a:solidFill>
            <a:srgbClr val="85FFFF"/>
          </a:solidFill>
        </p:spPr>
        <p:txBody>
          <a:bodyPr/>
          <a:lstStyle/>
          <a:p>
            <a:pPr>
              <a:lnSpc>
                <a:spcPct val="80000"/>
              </a:lnSpc>
              <a:buFont typeface="Georgia" panose="02040502050405020303" pitchFamily="18" charset="0"/>
              <a:buNone/>
            </a:pPr>
            <a:r>
              <a:rPr lang="en-US" altLang="zh-CN" sz="2000">
                <a:latin typeface="Consolas" panose="020B0609020204030204" pitchFamily="49" charset="0"/>
              </a:rPr>
              <a:t>//7_9.cpp  </a:t>
            </a:r>
            <a:r>
              <a:rPr lang="zh-CN" altLang="en-US" sz="2000">
                <a:latin typeface="Consolas" panose="020B0609020204030204" pitchFamily="49" charset="0"/>
              </a:rPr>
              <a:t>文件五，主函数</a:t>
            </a:r>
          </a:p>
          <a:p>
            <a:pPr>
              <a:lnSpc>
                <a:spcPct val="80000"/>
              </a:lnSpc>
              <a:buFont typeface="Georgia" panose="02040502050405020303" pitchFamily="18" charset="0"/>
              <a:buNone/>
            </a:pPr>
            <a:r>
              <a:rPr lang="en-US" altLang="zh-CN" sz="2000">
                <a:latin typeface="Consolas" panose="020B0609020204030204" pitchFamily="49" charset="0"/>
              </a:rPr>
              <a:t>#include "LinearEqu.h"	//</a:t>
            </a:r>
            <a:r>
              <a:rPr lang="zh-CN" altLang="en-US" sz="2000">
                <a:latin typeface="Consolas" panose="020B0609020204030204" pitchFamily="49" charset="0"/>
              </a:rPr>
              <a:t>类定义头文件</a:t>
            </a:r>
          </a:p>
          <a:p>
            <a:pPr>
              <a:lnSpc>
                <a:spcPct val="80000"/>
              </a:lnSpc>
              <a:buFont typeface="Georgia" panose="02040502050405020303" pitchFamily="18" charset="0"/>
              <a:buNone/>
            </a:pPr>
            <a:r>
              <a:rPr lang="en-US" altLang="zh-CN" sz="2000">
                <a:latin typeface="Consolas" panose="020B0609020204030204" pitchFamily="49" charset="0"/>
              </a:rPr>
              <a:t>#include &lt;iostream&gt;</a:t>
            </a:r>
          </a:p>
          <a:p>
            <a:pPr>
              <a:lnSpc>
                <a:spcPct val="80000"/>
              </a:lnSpc>
              <a:buFont typeface="Georgia" panose="02040502050405020303" pitchFamily="18" charset="0"/>
              <a:buNone/>
            </a:pPr>
            <a:r>
              <a:rPr lang="en-US" altLang="zh-CN" sz="2000">
                <a:latin typeface="Consolas" panose="020B0609020204030204" pitchFamily="49" charset="0"/>
              </a:rPr>
              <a:t>using namespace std;</a:t>
            </a:r>
          </a:p>
          <a:p>
            <a:pPr>
              <a:lnSpc>
                <a:spcPct val="80000"/>
              </a:lnSpc>
              <a:buFont typeface="Georgia" panose="02040502050405020303" pitchFamily="18" charset="0"/>
              <a:buNone/>
            </a:pPr>
            <a:r>
              <a:rPr lang="en-US" altLang="zh-CN" sz="2000">
                <a:latin typeface="Consolas" panose="020B0609020204030204" pitchFamily="49" charset="0"/>
              </a:rPr>
              <a:t> </a:t>
            </a:r>
          </a:p>
          <a:p>
            <a:pPr>
              <a:lnSpc>
                <a:spcPct val="80000"/>
              </a:lnSpc>
              <a:buFont typeface="Georgia" panose="02040502050405020303" pitchFamily="18" charset="0"/>
              <a:buNone/>
            </a:pPr>
            <a:r>
              <a:rPr lang="en-US" altLang="zh-CN" sz="2000">
                <a:latin typeface="Consolas" panose="020B0609020204030204" pitchFamily="49" charset="0"/>
              </a:rPr>
              <a:t>int main() {	//</a:t>
            </a:r>
            <a:r>
              <a:rPr lang="zh-CN" altLang="en-US" sz="2000">
                <a:latin typeface="Consolas" panose="020B0609020204030204" pitchFamily="49" charset="0"/>
              </a:rPr>
              <a:t>主函数</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double a[]=	{ //</a:t>
            </a:r>
            <a:r>
              <a:rPr lang="zh-CN" altLang="en-US" sz="2000">
                <a:latin typeface="Consolas" panose="020B0609020204030204" pitchFamily="49" charset="0"/>
              </a:rPr>
              <a:t>方程系数矩阵</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0.2368, 0.2471, 0.2568, 1.2671,		//</a:t>
            </a:r>
            <a:r>
              <a:rPr lang="zh-CN" altLang="en-US" sz="2000">
                <a:latin typeface="Consolas" panose="020B0609020204030204" pitchFamily="49" charset="0"/>
              </a:rPr>
              <a:t>第一行</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0.1968, 0.2071, 1.2168, 0.2271,		//</a:t>
            </a:r>
            <a:r>
              <a:rPr lang="zh-CN" altLang="en-US" sz="2000">
                <a:latin typeface="Consolas" panose="020B0609020204030204" pitchFamily="49" charset="0"/>
              </a:rPr>
              <a:t>第二行</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0.1581, 1.1675, 0.1768, 0.1871,		//</a:t>
            </a:r>
            <a:r>
              <a:rPr lang="zh-CN" altLang="en-US" sz="2000">
                <a:latin typeface="Consolas" panose="020B0609020204030204" pitchFamily="49" charset="0"/>
              </a:rPr>
              <a:t>第三行</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1.1161, 0.1254, 0.1397, 0.1490 };	//</a:t>
            </a:r>
            <a:r>
              <a:rPr lang="zh-CN" altLang="en-US" sz="2000">
                <a:latin typeface="Consolas" panose="020B0609020204030204" pitchFamily="49" charset="0"/>
              </a:rPr>
              <a:t>第四行</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double b[] = { 1.8471, 1.7471, 1.6471, 1.5471 };//</a:t>
            </a:r>
            <a:r>
              <a:rPr lang="zh-CN" altLang="en-US" sz="2000">
                <a:latin typeface="Consolas" panose="020B0609020204030204" pitchFamily="49" charset="0"/>
              </a:rPr>
              <a:t>方程右端项</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LinearEqu equ(4);	//</a:t>
            </a:r>
            <a:r>
              <a:rPr lang="zh-CN" altLang="en-US" sz="2000">
                <a:latin typeface="Consolas" panose="020B0609020204030204" pitchFamily="49" charset="0"/>
              </a:rPr>
              <a:t>定义一个四元方程组对象</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equ.setLinearEqu(a,b);	//</a:t>
            </a:r>
            <a:r>
              <a:rPr lang="zh-CN" altLang="en-US" sz="2000">
                <a:latin typeface="Consolas" panose="020B0609020204030204" pitchFamily="49" charset="0"/>
              </a:rPr>
              <a:t>设置方程组</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equ.printLinearEqu();	//</a:t>
            </a:r>
            <a:r>
              <a:rPr lang="zh-CN" altLang="en-US" sz="2000">
                <a:latin typeface="Consolas" panose="020B0609020204030204" pitchFamily="49" charset="0"/>
              </a:rPr>
              <a:t>输出方程组</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if (equ.solve())	//</a:t>
            </a:r>
            <a:r>
              <a:rPr lang="zh-CN" altLang="en-US" sz="2000">
                <a:latin typeface="Consolas" panose="020B0609020204030204" pitchFamily="49" charset="0"/>
              </a:rPr>
              <a:t>求解方程组</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equ.printSolution();	//</a:t>
            </a:r>
            <a:r>
              <a:rPr lang="zh-CN" altLang="en-US" sz="2000">
                <a:latin typeface="Consolas" panose="020B0609020204030204" pitchFamily="49" charset="0"/>
              </a:rPr>
              <a:t>输出方程组的解</a:t>
            </a:r>
          </a:p>
          <a:p>
            <a:pPr>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else</a:t>
            </a:r>
          </a:p>
          <a:p>
            <a:pPr>
              <a:lnSpc>
                <a:spcPct val="80000"/>
              </a:lnSpc>
              <a:buFont typeface="Georgia" panose="02040502050405020303" pitchFamily="18" charset="0"/>
              <a:buNone/>
            </a:pPr>
            <a:r>
              <a:rPr lang="en-US" altLang="zh-CN" sz="2000">
                <a:latin typeface="Consolas" panose="020B0609020204030204" pitchFamily="49" charset="0"/>
              </a:rPr>
              <a:t>		cout&lt;&lt;"Fail"&lt;&lt;endl;</a:t>
            </a:r>
          </a:p>
          <a:p>
            <a:pPr>
              <a:lnSpc>
                <a:spcPct val="80000"/>
              </a:lnSpc>
              <a:buFont typeface="Georgia" panose="02040502050405020303" pitchFamily="18" charset="0"/>
              <a:buNone/>
            </a:pPr>
            <a:r>
              <a:rPr lang="en-US" altLang="zh-CN" sz="2000">
                <a:latin typeface="Consolas" panose="020B0609020204030204" pitchFamily="49" charset="0"/>
              </a:rPr>
              <a:t>	return 0;</a:t>
            </a:r>
          </a:p>
          <a:p>
            <a:pPr>
              <a:lnSpc>
                <a:spcPct val="80000"/>
              </a:lnSpc>
              <a:buFont typeface="Georgia" panose="02040502050405020303" pitchFamily="18" charset="0"/>
              <a:buNone/>
            </a:pPr>
            <a:r>
              <a:rPr lang="en-US" altLang="zh-CN" sz="2000">
                <a:latin typeface="Consolas" panose="020B0609020204030204" pitchFamily="49" charset="0"/>
              </a:rPr>
              <a:t>}			</a:t>
            </a:r>
          </a:p>
        </p:txBody>
      </p:sp>
      <p:sp>
        <p:nvSpPr>
          <p:cNvPr id="122883" name="灯片编号占位符 3">
            <a:extLst>
              <a:ext uri="{FF2B5EF4-FFF2-40B4-BE49-F238E27FC236}">
                <a16:creationId xmlns:a16="http://schemas.microsoft.com/office/drawing/2014/main" id="{4FC08BD8-25A9-E3E6-6EA9-B37D309298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7B79693-D6E2-421A-BA14-CC08213F8D0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22884" name="标题 1">
            <a:extLst>
              <a:ext uri="{FF2B5EF4-FFF2-40B4-BE49-F238E27FC236}">
                <a16:creationId xmlns:a16="http://schemas.microsoft.com/office/drawing/2014/main" id="{40A6E2A2-6A9E-B6E3-13EA-B7B8439D9A64}"/>
              </a:ext>
            </a:extLst>
          </p:cNvPr>
          <p:cNvSpPr>
            <a:spLocks noGrp="1"/>
          </p:cNvSpPr>
          <p:nvPr>
            <p:ph type="title"/>
          </p:nvPr>
        </p:nvSpPr>
        <p:spPr>
          <a:xfrm>
            <a:off x="6072188" y="5791200"/>
            <a:ext cx="2971800" cy="852488"/>
          </a:xfrm>
          <a:solidFill>
            <a:schemeClr val="bg1"/>
          </a:solidFill>
        </p:spPr>
        <p:txBody>
          <a:bodyPr/>
          <a:lstStyle/>
          <a:p>
            <a:r>
              <a:rPr lang="zh-CN" altLang="en-US"/>
              <a:t>例</a:t>
            </a:r>
            <a:r>
              <a:rPr lang="en-US" altLang="zh-CN"/>
              <a:t>7-9</a:t>
            </a:r>
            <a:r>
              <a:rPr lang="zh-CN" altLang="en-US"/>
              <a:t>（续）</a:t>
            </a:r>
          </a:p>
        </p:txBody>
      </p:sp>
      <p:sp>
        <p:nvSpPr>
          <p:cNvPr id="6" name="标题 1">
            <a:extLst>
              <a:ext uri="{FF2B5EF4-FFF2-40B4-BE49-F238E27FC236}">
                <a16:creationId xmlns:a16="http://schemas.microsoft.com/office/drawing/2014/main" id="{84FF568F-A183-E0CE-83EA-1FE02F7B31F1}"/>
              </a:ext>
            </a:extLst>
          </p:cNvPr>
          <p:cNvSpPr txBox="1">
            <a:spLocks/>
          </p:cNvSpPr>
          <p:nvPr/>
        </p:nvSpPr>
        <p:spPr bwMode="auto">
          <a:xfrm>
            <a:off x="0" y="0"/>
            <a:ext cx="8215313" cy="285750"/>
          </a:xfrm>
          <a:prstGeom prst="rect">
            <a:avLst/>
          </a:prstGeom>
          <a:noFill/>
          <a:ln w="9525">
            <a:noFill/>
            <a:miter lim="800000"/>
            <a:headEnd/>
            <a:tailEnd/>
          </a:ln>
        </p:spPr>
        <p:txBody>
          <a:bodyPr anchor="ctr"/>
          <a:lstStyle/>
          <a:p>
            <a:pPr>
              <a:defRPr/>
            </a:pPr>
            <a:r>
              <a:rPr kumimoji="0" lang="en-US" sz="2000" dirty="0">
                <a:solidFill>
                  <a:schemeClr val="bg1"/>
                </a:solidFill>
                <a:latin typeface="+mj-lt"/>
                <a:ea typeface="+mj-ea"/>
                <a:cs typeface="+mj-cs"/>
              </a:rPr>
              <a:t>7.6 </a:t>
            </a:r>
            <a:r>
              <a:rPr kumimoji="0" lang="zh-CN" altLang="en-US" sz="2000" dirty="0">
                <a:solidFill>
                  <a:schemeClr val="bg1"/>
                </a:solidFill>
                <a:latin typeface="+mj-lt"/>
                <a:ea typeface="+mj-ea"/>
                <a:cs typeface="+mj-cs"/>
              </a:rPr>
              <a:t>程序实例</a:t>
            </a:r>
            <a:r>
              <a:rPr kumimoji="0" lang="en-US" sz="2000" dirty="0">
                <a:solidFill>
                  <a:schemeClr val="bg1"/>
                </a:solidFill>
                <a:latin typeface="+mj-lt"/>
                <a:ea typeface="+mj-ea"/>
                <a:cs typeface="+mj-cs"/>
              </a:rPr>
              <a:t>——</a:t>
            </a:r>
            <a:r>
              <a:rPr kumimoji="0" lang="zh-CN" altLang="en-US" sz="2000" dirty="0">
                <a:solidFill>
                  <a:schemeClr val="bg1"/>
                </a:solidFill>
                <a:latin typeface="+mj-lt"/>
                <a:ea typeface="+mj-ea"/>
                <a:cs typeface="+mj-cs"/>
              </a:rPr>
              <a:t>用高斯消去法解线性方程组</a:t>
            </a:r>
            <a:r>
              <a:rPr kumimoji="0" lang="en-US" altLang="zh-CN" sz="2000" dirty="0">
                <a:solidFill>
                  <a:schemeClr val="bg1"/>
                </a:solidFill>
                <a:latin typeface="+mj-lt"/>
                <a:ea typeface="+mj-ea"/>
                <a:cs typeface="+mj-cs"/>
              </a:rPr>
              <a:t>——7.6.3 </a:t>
            </a:r>
            <a:r>
              <a:rPr kumimoji="0" lang="zh-CN" altLang="en-US" sz="2000" dirty="0">
                <a:solidFill>
                  <a:schemeClr val="bg1"/>
                </a:solidFill>
                <a:latin typeface="+mj-lt"/>
                <a:ea typeface="+mj-ea"/>
                <a:cs typeface="+mj-cs"/>
              </a:rPr>
              <a:t>源程序及说明</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906" name="标题 1">
            <a:extLst>
              <a:ext uri="{FF2B5EF4-FFF2-40B4-BE49-F238E27FC236}">
                <a16:creationId xmlns:a16="http://schemas.microsoft.com/office/drawing/2014/main" id="{B507A482-A020-7D62-BA8B-05FECFDB6263}"/>
              </a:ext>
            </a:extLst>
          </p:cNvPr>
          <p:cNvSpPr>
            <a:spLocks noGrp="1"/>
          </p:cNvSpPr>
          <p:nvPr>
            <p:ph type="title"/>
          </p:nvPr>
        </p:nvSpPr>
        <p:spPr/>
        <p:txBody>
          <a:bodyPr/>
          <a:lstStyle/>
          <a:p>
            <a:r>
              <a:rPr lang="zh-CN" altLang="en-US"/>
              <a:t>例</a:t>
            </a:r>
            <a:r>
              <a:rPr lang="en-US" altLang="zh-CN"/>
              <a:t>7-9</a:t>
            </a:r>
            <a:r>
              <a:rPr lang="zh-CN" altLang="en-US"/>
              <a:t>（续）</a:t>
            </a:r>
          </a:p>
        </p:txBody>
      </p:sp>
      <p:sp>
        <p:nvSpPr>
          <p:cNvPr id="3" name="内容占位符 2">
            <a:extLst>
              <a:ext uri="{FF2B5EF4-FFF2-40B4-BE49-F238E27FC236}">
                <a16:creationId xmlns:a16="http://schemas.microsoft.com/office/drawing/2014/main" id="{F55FB7D3-3838-D5D2-1291-8ACAA895B50E}"/>
              </a:ext>
            </a:extLst>
          </p:cNvPr>
          <p:cNvSpPr>
            <a:spLocks noGrp="1"/>
          </p:cNvSpPr>
          <p:nvPr>
            <p:ph idx="1"/>
          </p:nvPr>
        </p:nvSpPr>
        <p:spPr>
          <a:solidFill>
            <a:schemeClr val="accent6">
              <a:lumMod val="20000"/>
              <a:lumOff val="80000"/>
            </a:schemeClr>
          </a:solidFill>
        </p:spPr>
        <p:txBody>
          <a:bodyPr/>
          <a:lstStyle/>
          <a:p>
            <a:pPr>
              <a:defRPr/>
            </a:pPr>
            <a:r>
              <a:rPr lang="zh-CN" altLang="en-US" sz="2400" dirty="0">
                <a:latin typeface="Consolas" pitchFamily="49" charset="0"/>
              </a:rPr>
              <a:t>运行结果为：</a:t>
            </a:r>
            <a:endParaRPr lang="en-US" altLang="zh-CN" sz="2400" dirty="0">
              <a:latin typeface="Consolas" pitchFamily="49" charset="0"/>
            </a:endParaRPr>
          </a:p>
          <a:p>
            <a:pPr>
              <a:buFont typeface="Georgia" panose="02040502050405020303" pitchFamily="18" charset="0"/>
              <a:buNone/>
              <a:defRPr/>
            </a:pPr>
            <a:r>
              <a:rPr lang="en-US" altLang="zh-CN" sz="2400" dirty="0">
                <a:latin typeface="Consolas" pitchFamily="49" charset="0"/>
              </a:rPr>
              <a:t>The Line </a:t>
            </a:r>
            <a:r>
              <a:rPr lang="en-US" altLang="zh-CN" sz="2400" dirty="0" err="1">
                <a:latin typeface="Consolas" pitchFamily="49" charset="0"/>
              </a:rPr>
              <a:t>eqution</a:t>
            </a:r>
            <a:r>
              <a:rPr lang="en-US" altLang="zh-CN" sz="2400" dirty="0">
                <a:latin typeface="Consolas" pitchFamily="49" charset="0"/>
              </a:rPr>
              <a:t> is:	//</a:t>
            </a:r>
            <a:r>
              <a:rPr lang="zh-CN" altLang="en-US" sz="2400" dirty="0">
                <a:latin typeface="Consolas" pitchFamily="49" charset="0"/>
              </a:rPr>
              <a:t>方程组</a:t>
            </a:r>
          </a:p>
          <a:p>
            <a:pPr>
              <a:buFont typeface="Georgia" panose="02040502050405020303" pitchFamily="18" charset="0"/>
              <a:buNone/>
              <a:defRPr/>
            </a:pPr>
            <a:r>
              <a:rPr lang="en-US" altLang="zh-CN" sz="2400" dirty="0">
                <a:latin typeface="Consolas" pitchFamily="49" charset="0"/>
              </a:rPr>
              <a:t>0.2368 0.2471 0.2568 1.2671      1.8471</a:t>
            </a:r>
          </a:p>
          <a:p>
            <a:pPr>
              <a:buFont typeface="Georgia" panose="02040502050405020303" pitchFamily="18" charset="0"/>
              <a:buNone/>
              <a:defRPr/>
            </a:pPr>
            <a:r>
              <a:rPr lang="en-US" altLang="zh-CN" sz="2400" dirty="0">
                <a:latin typeface="Consolas" pitchFamily="49" charset="0"/>
              </a:rPr>
              <a:t>0.1968 0.2071 1.2168 0.2271      1.7471</a:t>
            </a:r>
          </a:p>
          <a:p>
            <a:pPr>
              <a:buFont typeface="Georgia" panose="02040502050405020303" pitchFamily="18" charset="0"/>
              <a:buNone/>
              <a:defRPr/>
            </a:pPr>
            <a:r>
              <a:rPr lang="en-US" altLang="zh-CN" sz="2400" dirty="0">
                <a:latin typeface="Consolas" pitchFamily="49" charset="0"/>
              </a:rPr>
              <a:t>0.1581 1.1675 0.1768 0.1871      1.6471</a:t>
            </a:r>
          </a:p>
          <a:p>
            <a:pPr>
              <a:buFont typeface="Georgia" panose="02040502050405020303" pitchFamily="18" charset="0"/>
              <a:buNone/>
              <a:defRPr/>
            </a:pPr>
            <a:r>
              <a:rPr lang="en-US" altLang="zh-CN" sz="2400" dirty="0">
                <a:latin typeface="Consolas" pitchFamily="49" charset="0"/>
              </a:rPr>
              <a:t>1.1161 0.1254 0.1397 0.149      1.5471</a:t>
            </a:r>
          </a:p>
          <a:p>
            <a:pPr>
              <a:buFont typeface="Georgia" panose="02040502050405020303" pitchFamily="18" charset="0"/>
              <a:buNone/>
              <a:defRPr/>
            </a:pPr>
            <a:r>
              <a:rPr lang="en-US" altLang="zh-CN" sz="2400" dirty="0">
                <a:latin typeface="Consolas" pitchFamily="49" charset="0"/>
              </a:rPr>
              <a:t>The Result is:	//</a:t>
            </a:r>
            <a:r>
              <a:rPr lang="zh-CN" altLang="en-US" sz="2400" dirty="0">
                <a:latin typeface="Consolas" pitchFamily="49" charset="0"/>
              </a:rPr>
              <a:t>方程组的解</a:t>
            </a:r>
          </a:p>
          <a:p>
            <a:pPr>
              <a:buFont typeface="Georgia" panose="02040502050405020303" pitchFamily="18" charset="0"/>
              <a:buNone/>
              <a:defRPr/>
            </a:pPr>
            <a:r>
              <a:rPr lang="en-US" altLang="zh-CN" sz="2400" dirty="0">
                <a:latin typeface="Consolas" pitchFamily="49" charset="0"/>
              </a:rPr>
              <a:t>X[0]=1.04058</a:t>
            </a:r>
          </a:p>
          <a:p>
            <a:pPr>
              <a:buFont typeface="Georgia" panose="02040502050405020303" pitchFamily="18" charset="0"/>
              <a:buNone/>
              <a:defRPr/>
            </a:pPr>
            <a:r>
              <a:rPr lang="en-US" altLang="zh-CN" sz="2400" dirty="0">
                <a:latin typeface="Consolas" pitchFamily="49" charset="0"/>
              </a:rPr>
              <a:t>X[1]=0.987051</a:t>
            </a:r>
          </a:p>
          <a:p>
            <a:pPr>
              <a:buFont typeface="Georgia" panose="02040502050405020303" pitchFamily="18" charset="0"/>
              <a:buNone/>
              <a:defRPr/>
            </a:pPr>
            <a:r>
              <a:rPr lang="en-US" altLang="zh-CN" sz="2400" dirty="0">
                <a:latin typeface="Consolas" pitchFamily="49" charset="0"/>
              </a:rPr>
              <a:t>X[2]=0.93504</a:t>
            </a:r>
          </a:p>
          <a:p>
            <a:pPr>
              <a:buFont typeface="Georgia" panose="02040502050405020303" pitchFamily="18" charset="0"/>
              <a:buNone/>
              <a:defRPr/>
            </a:pPr>
            <a:r>
              <a:rPr lang="en-US" altLang="zh-CN" sz="2400" dirty="0">
                <a:latin typeface="Consolas" pitchFamily="49" charset="0"/>
              </a:rPr>
              <a:t>X[3]=0.881282</a:t>
            </a:r>
          </a:p>
          <a:p>
            <a:pPr>
              <a:buFont typeface="Georgia" panose="02040502050405020303" pitchFamily="18" charset="0"/>
              <a:buNone/>
              <a:defRPr/>
            </a:pPr>
            <a:endParaRPr lang="zh-CN" altLang="en-US" dirty="0"/>
          </a:p>
        </p:txBody>
      </p:sp>
      <p:sp>
        <p:nvSpPr>
          <p:cNvPr id="123908" name="灯片编号占位符 3">
            <a:extLst>
              <a:ext uri="{FF2B5EF4-FFF2-40B4-BE49-F238E27FC236}">
                <a16:creationId xmlns:a16="http://schemas.microsoft.com/office/drawing/2014/main" id="{5393A409-F2FD-C2D2-49F3-BE1A252EA8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E12D163-74BC-40CE-B429-9AA9C2DEA11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1">
            <a:extLst>
              <a:ext uri="{FF2B5EF4-FFF2-40B4-BE49-F238E27FC236}">
                <a16:creationId xmlns:a16="http://schemas.microsoft.com/office/drawing/2014/main" id="{B872036C-AA43-C75D-7DE7-E0127270DCB0}"/>
              </a:ext>
            </a:extLst>
          </p:cNvPr>
          <p:cNvSpPr txBox="1">
            <a:spLocks/>
          </p:cNvSpPr>
          <p:nvPr/>
        </p:nvSpPr>
        <p:spPr bwMode="auto">
          <a:xfrm>
            <a:off x="0" y="0"/>
            <a:ext cx="8215313" cy="285750"/>
          </a:xfrm>
          <a:prstGeom prst="rect">
            <a:avLst/>
          </a:prstGeom>
          <a:noFill/>
          <a:ln w="9525">
            <a:noFill/>
            <a:miter lim="800000"/>
            <a:headEnd/>
            <a:tailEnd/>
          </a:ln>
        </p:spPr>
        <p:txBody>
          <a:bodyPr anchor="ctr"/>
          <a:lstStyle/>
          <a:p>
            <a:pPr>
              <a:defRPr/>
            </a:pPr>
            <a:r>
              <a:rPr kumimoji="0" lang="en-US" sz="2000" dirty="0">
                <a:solidFill>
                  <a:schemeClr val="bg1"/>
                </a:solidFill>
                <a:latin typeface="+mj-lt"/>
                <a:ea typeface="+mj-ea"/>
                <a:cs typeface="+mj-cs"/>
              </a:rPr>
              <a:t>7.6 </a:t>
            </a:r>
            <a:r>
              <a:rPr kumimoji="0" lang="zh-CN" altLang="en-US" sz="2000" dirty="0">
                <a:solidFill>
                  <a:schemeClr val="bg1"/>
                </a:solidFill>
                <a:latin typeface="+mj-lt"/>
                <a:ea typeface="+mj-ea"/>
                <a:cs typeface="+mj-cs"/>
              </a:rPr>
              <a:t>程序实例</a:t>
            </a:r>
            <a:r>
              <a:rPr kumimoji="0" lang="en-US" sz="2000" dirty="0">
                <a:solidFill>
                  <a:schemeClr val="bg1"/>
                </a:solidFill>
                <a:latin typeface="+mj-lt"/>
                <a:ea typeface="+mj-ea"/>
                <a:cs typeface="+mj-cs"/>
              </a:rPr>
              <a:t>——</a:t>
            </a:r>
            <a:r>
              <a:rPr kumimoji="0" lang="zh-CN" altLang="en-US" sz="2000" dirty="0">
                <a:solidFill>
                  <a:schemeClr val="bg1"/>
                </a:solidFill>
                <a:latin typeface="+mj-lt"/>
                <a:ea typeface="+mj-ea"/>
                <a:cs typeface="+mj-cs"/>
              </a:rPr>
              <a:t>用高斯消去法解线性方程组</a:t>
            </a:r>
            <a:r>
              <a:rPr kumimoji="0" lang="en-US" altLang="zh-CN" sz="2000" dirty="0">
                <a:solidFill>
                  <a:schemeClr val="bg1"/>
                </a:solidFill>
                <a:latin typeface="+mj-lt"/>
                <a:ea typeface="+mj-ea"/>
                <a:cs typeface="+mj-cs"/>
              </a:rPr>
              <a:t>——7.6.3 </a:t>
            </a:r>
            <a:r>
              <a:rPr kumimoji="0" lang="zh-CN" altLang="en-US" sz="2000" dirty="0">
                <a:solidFill>
                  <a:schemeClr val="bg1"/>
                </a:solidFill>
                <a:latin typeface="+mj-lt"/>
                <a:ea typeface="+mj-ea"/>
                <a:cs typeface="+mj-cs"/>
              </a:rPr>
              <a:t>源程序及说明</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标题 1">
            <a:extLst>
              <a:ext uri="{FF2B5EF4-FFF2-40B4-BE49-F238E27FC236}">
                <a16:creationId xmlns:a16="http://schemas.microsoft.com/office/drawing/2014/main" id="{50EEE381-13B1-5A53-D34F-E1256DFA3679}"/>
              </a:ext>
            </a:extLst>
          </p:cNvPr>
          <p:cNvSpPr>
            <a:spLocks noGrp="1"/>
          </p:cNvSpPr>
          <p:nvPr>
            <p:ph type="title"/>
          </p:nvPr>
        </p:nvSpPr>
        <p:spPr/>
        <p:txBody>
          <a:bodyPr/>
          <a:lstStyle/>
          <a:p>
            <a:r>
              <a:rPr lang="en-US" altLang="zh-CN"/>
              <a:t>7.7.1 </a:t>
            </a:r>
            <a:r>
              <a:rPr lang="zh-CN" altLang="en-US"/>
              <a:t>问题的提出</a:t>
            </a:r>
          </a:p>
        </p:txBody>
      </p:sp>
      <p:sp>
        <p:nvSpPr>
          <p:cNvPr id="124931" name="内容占位符 2">
            <a:extLst>
              <a:ext uri="{FF2B5EF4-FFF2-40B4-BE49-F238E27FC236}">
                <a16:creationId xmlns:a16="http://schemas.microsoft.com/office/drawing/2014/main" id="{36261CD0-B042-7217-452A-BBA71A182ACF}"/>
              </a:ext>
            </a:extLst>
          </p:cNvPr>
          <p:cNvSpPr>
            <a:spLocks noGrp="1"/>
          </p:cNvSpPr>
          <p:nvPr>
            <p:ph idx="1"/>
          </p:nvPr>
        </p:nvSpPr>
        <p:spPr/>
        <p:txBody>
          <a:bodyPr/>
          <a:lstStyle/>
          <a:p>
            <a:r>
              <a:rPr lang="zh-CN" altLang="en-US"/>
              <a:t>使用继承和派生往个人银行账户管理程序中增加信用账号</a:t>
            </a:r>
            <a:endParaRPr lang="en-US" altLang="zh-CN"/>
          </a:p>
          <a:p>
            <a:r>
              <a:rPr lang="zh-CN" altLang="en-US"/>
              <a:t>平时没有利息，透支时需要支付透支利息，且每个月结算一次</a:t>
            </a:r>
          </a:p>
        </p:txBody>
      </p:sp>
      <p:sp>
        <p:nvSpPr>
          <p:cNvPr id="124932" name="灯片编号占位符 3">
            <a:extLst>
              <a:ext uri="{FF2B5EF4-FFF2-40B4-BE49-F238E27FC236}">
                <a16:creationId xmlns:a16="http://schemas.microsoft.com/office/drawing/2014/main" id="{60B15CB9-168C-2102-B403-6F6C345960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6CA19FA-EA5F-40D9-BA9E-4FCDF130990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AEF4E80-E291-3AC5-94E8-6B16B4B5F9F1}"/>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endParaRPr kumimoji="0" lang="zh-CN" altLang="en-US" sz="2800" dirty="0">
              <a:solidFill>
                <a:schemeClr val="bg1"/>
              </a:solidFill>
              <a:latin typeface="+mj-ea"/>
              <a:ea typeface="+mj-ea"/>
              <a:cs typeface="+mj-cs"/>
            </a:endParaRP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灯片编号占位符 3">
            <a:extLst>
              <a:ext uri="{FF2B5EF4-FFF2-40B4-BE49-F238E27FC236}">
                <a16:creationId xmlns:a16="http://schemas.microsoft.com/office/drawing/2014/main" id="{9C0556FC-1F86-6FE6-DF3C-8E20DE954BE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6AE81DF-63BC-474F-8375-8FA97643592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CAD3A1E-E014-BFBE-75BE-95C506676919}"/>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sz="2000" dirty="0">
                <a:solidFill>
                  <a:prstClr val="white"/>
                </a:solidFill>
                <a:latin typeface="Trebuchet MS"/>
                <a:ea typeface="方正姚体"/>
              </a:rPr>
              <a:t>—— 7.7.2 </a:t>
            </a:r>
            <a:r>
              <a:rPr kumimoji="0" lang="zh-CN" altLang="en-US" sz="2000" dirty="0">
                <a:solidFill>
                  <a:prstClr val="white"/>
                </a:solidFill>
                <a:latin typeface="Trebuchet MS"/>
                <a:ea typeface="方正姚体"/>
              </a:rPr>
              <a:t>类设计</a:t>
            </a:r>
            <a:endParaRPr kumimoji="0" lang="zh-CN" altLang="en-US" sz="2800" dirty="0">
              <a:solidFill>
                <a:schemeClr val="bg1"/>
              </a:solidFill>
              <a:latin typeface="+mj-ea"/>
              <a:ea typeface="+mj-ea"/>
              <a:cs typeface="+mj-cs"/>
            </a:endParaRPr>
          </a:p>
        </p:txBody>
      </p:sp>
      <p:sp>
        <p:nvSpPr>
          <p:cNvPr id="125956" name="Rectangle 58">
            <a:extLst>
              <a:ext uri="{FF2B5EF4-FFF2-40B4-BE49-F238E27FC236}">
                <a16:creationId xmlns:a16="http://schemas.microsoft.com/office/drawing/2014/main" id="{477EE180-2206-A32E-D0CA-88191891365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ndParaRPr>
          </a:p>
        </p:txBody>
      </p:sp>
      <p:grpSp>
        <p:nvGrpSpPr>
          <p:cNvPr id="125957" name="Group 1">
            <a:extLst>
              <a:ext uri="{FF2B5EF4-FFF2-40B4-BE49-F238E27FC236}">
                <a16:creationId xmlns:a16="http://schemas.microsoft.com/office/drawing/2014/main" id="{DE7B1921-1D5F-B70A-B3FD-6F23A8101F1D}"/>
              </a:ext>
            </a:extLst>
          </p:cNvPr>
          <p:cNvGrpSpPr>
            <a:grpSpLocks noChangeAspect="1"/>
          </p:cNvGrpSpPr>
          <p:nvPr/>
        </p:nvGrpSpPr>
        <p:grpSpPr bwMode="auto">
          <a:xfrm>
            <a:off x="285750" y="428625"/>
            <a:ext cx="6662738" cy="6570663"/>
            <a:chOff x="-1276" y="-3970"/>
            <a:chExt cx="8053" cy="9985"/>
          </a:xfrm>
        </p:grpSpPr>
        <p:sp>
          <p:nvSpPr>
            <p:cNvPr id="125960" name="AutoShape 57">
              <a:extLst>
                <a:ext uri="{FF2B5EF4-FFF2-40B4-BE49-F238E27FC236}">
                  <a16:creationId xmlns:a16="http://schemas.microsoft.com/office/drawing/2014/main" id="{B39007A5-5A59-0B3E-EAA7-905FF42C16DE}"/>
                </a:ext>
              </a:extLst>
            </p:cNvPr>
            <p:cNvSpPr>
              <a:spLocks noChangeAspect="1" noChangeArrowheads="1" noTextEdit="1"/>
            </p:cNvSpPr>
            <p:nvPr/>
          </p:nvSpPr>
          <p:spPr bwMode="auto">
            <a:xfrm>
              <a:off x="-1276" y="-3970"/>
              <a:ext cx="8053" cy="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125961" name="Group 49">
              <a:extLst>
                <a:ext uri="{FF2B5EF4-FFF2-40B4-BE49-F238E27FC236}">
                  <a16:creationId xmlns:a16="http://schemas.microsoft.com/office/drawing/2014/main" id="{03B6B423-94F3-57BD-86CD-D3AFC8830F88}"/>
                </a:ext>
              </a:extLst>
            </p:cNvPr>
            <p:cNvGrpSpPr>
              <a:grpSpLocks/>
            </p:cNvGrpSpPr>
            <p:nvPr/>
          </p:nvGrpSpPr>
          <p:grpSpPr bwMode="auto">
            <a:xfrm>
              <a:off x="1974" y="-3970"/>
              <a:ext cx="4803" cy="2100"/>
              <a:chOff x="-259" y="3766"/>
              <a:chExt cx="4803" cy="2100"/>
            </a:xfrm>
          </p:grpSpPr>
          <p:sp>
            <p:nvSpPr>
              <p:cNvPr id="126008" name="Rectangle 56">
                <a:extLst>
                  <a:ext uri="{FF2B5EF4-FFF2-40B4-BE49-F238E27FC236}">
                    <a16:creationId xmlns:a16="http://schemas.microsoft.com/office/drawing/2014/main" id="{98FD02FD-AC9A-397F-257F-B3E770B19856}"/>
                  </a:ext>
                </a:extLst>
              </p:cNvPr>
              <p:cNvSpPr>
                <a:spLocks noChangeArrowheads="1"/>
              </p:cNvSpPr>
              <p:nvPr/>
            </p:nvSpPr>
            <p:spPr bwMode="auto">
              <a:xfrm>
                <a:off x="-259" y="3766"/>
                <a:ext cx="4803" cy="2100"/>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ndParaRPr>
              </a:p>
            </p:txBody>
          </p:sp>
          <p:sp>
            <p:nvSpPr>
              <p:cNvPr id="126009" name="Rectangle 55">
                <a:extLst>
                  <a:ext uri="{FF2B5EF4-FFF2-40B4-BE49-F238E27FC236}">
                    <a16:creationId xmlns:a16="http://schemas.microsoft.com/office/drawing/2014/main" id="{BADC0582-AB77-88C2-A9D3-11ADC4175526}"/>
                  </a:ext>
                </a:extLst>
              </p:cNvPr>
              <p:cNvSpPr>
                <a:spLocks noChangeArrowheads="1"/>
              </p:cNvSpPr>
              <p:nvPr/>
            </p:nvSpPr>
            <p:spPr bwMode="auto">
              <a:xfrm>
                <a:off x="-240" y="4136"/>
                <a:ext cx="4347"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acc : Accumulator</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rate : double</a:t>
                </a:r>
                <a:endParaRPr lang="en-US" altLang="zh-CN" sz="2400">
                  <a:latin typeface="Times New Roman" panose="02020603050405020304" pitchFamily="18" charset="0"/>
                </a:endParaRPr>
              </a:p>
            </p:txBody>
          </p:sp>
          <p:sp>
            <p:nvSpPr>
              <p:cNvPr id="126010" name="Rectangle 54">
                <a:extLst>
                  <a:ext uri="{FF2B5EF4-FFF2-40B4-BE49-F238E27FC236}">
                    <a16:creationId xmlns:a16="http://schemas.microsoft.com/office/drawing/2014/main" id="{9CF914B4-AD35-473A-51F8-B3F8B7D7E813}"/>
                  </a:ext>
                </a:extLst>
              </p:cNvPr>
              <p:cNvSpPr>
                <a:spLocks noChangeArrowheads="1"/>
              </p:cNvSpPr>
              <p:nvPr/>
            </p:nvSpPr>
            <p:spPr bwMode="auto">
              <a:xfrm>
                <a:off x="-259" y="3818"/>
                <a:ext cx="4803"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lang="en-US" altLang="zh-CN" sz="1100" b="1">
                    <a:solidFill>
                      <a:srgbClr val="000000"/>
                    </a:solidFill>
                    <a:latin typeface="Arial" panose="020B0604020202020204" pitchFamily="34" charset="0"/>
                    <a:cs typeface="Arial" panose="020B0604020202020204" pitchFamily="34" charset="0"/>
                  </a:rPr>
                  <a:t>SavingsAccount</a:t>
                </a:r>
                <a:endParaRPr lang="en-US" altLang="zh-CN" sz="3200" b="1">
                  <a:latin typeface="Times New Roman" panose="02020603050405020304" pitchFamily="18" charset="0"/>
                </a:endParaRPr>
              </a:p>
            </p:txBody>
          </p:sp>
          <p:sp>
            <p:nvSpPr>
              <p:cNvPr id="126011" name="Rectangle 53">
                <a:extLst>
                  <a:ext uri="{FF2B5EF4-FFF2-40B4-BE49-F238E27FC236}">
                    <a16:creationId xmlns:a16="http://schemas.microsoft.com/office/drawing/2014/main" id="{FC6AD66F-8547-883F-275B-F521FDED79F9}"/>
                  </a:ext>
                </a:extLst>
              </p:cNvPr>
              <p:cNvSpPr>
                <a:spLocks noChangeArrowheads="1"/>
              </p:cNvSpPr>
              <p:nvPr/>
            </p:nvSpPr>
            <p:spPr bwMode="auto">
              <a:xfrm>
                <a:off x="-239" y="4670"/>
                <a:ext cx="4783" cy="1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tabLst>
                    <a:tab pos="90488" algn="l"/>
                  </a:tabLst>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SavingsAccount(date : Date, id : int, rate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getRate()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deposit(date : Date, amount : double, desc : string)</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withdraw(date : Date, amount : double, desc : string)</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settle(date : Date)</a:t>
                </a:r>
                <a:endParaRPr lang="en-US" altLang="zh-CN" sz="2400">
                  <a:latin typeface="Times New Roman" panose="02020603050405020304" pitchFamily="18" charset="0"/>
                </a:endParaRPr>
              </a:p>
            </p:txBody>
          </p:sp>
          <p:grpSp>
            <p:nvGrpSpPr>
              <p:cNvPr id="126012" name="Group 50">
                <a:extLst>
                  <a:ext uri="{FF2B5EF4-FFF2-40B4-BE49-F238E27FC236}">
                    <a16:creationId xmlns:a16="http://schemas.microsoft.com/office/drawing/2014/main" id="{24217500-7D1C-7873-B1A1-F269A4EB9E4F}"/>
                  </a:ext>
                </a:extLst>
              </p:cNvPr>
              <p:cNvGrpSpPr>
                <a:grpSpLocks/>
              </p:cNvGrpSpPr>
              <p:nvPr/>
            </p:nvGrpSpPr>
            <p:grpSpPr bwMode="auto">
              <a:xfrm>
                <a:off x="-258" y="4110"/>
                <a:ext cx="4802" cy="560"/>
                <a:chOff x="-258" y="4110"/>
                <a:chExt cx="4918" cy="560"/>
              </a:xfrm>
            </p:grpSpPr>
            <p:cxnSp>
              <p:nvCxnSpPr>
                <p:cNvPr id="126013" name="AutoShape 52">
                  <a:extLst>
                    <a:ext uri="{FF2B5EF4-FFF2-40B4-BE49-F238E27FC236}">
                      <a16:creationId xmlns:a16="http://schemas.microsoft.com/office/drawing/2014/main" id="{F18331FD-0B7B-47DA-DAB8-0C178244613C}"/>
                    </a:ext>
                  </a:extLst>
                </p:cNvPr>
                <p:cNvCxnSpPr>
                  <a:cxnSpLocks noChangeShapeType="1"/>
                </p:cNvCxnSpPr>
                <p:nvPr/>
              </p:nvCxnSpPr>
              <p:spPr bwMode="auto">
                <a:xfrm>
                  <a:off x="-258" y="4110"/>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6014" name="AutoShape 51">
                  <a:extLst>
                    <a:ext uri="{FF2B5EF4-FFF2-40B4-BE49-F238E27FC236}">
                      <a16:creationId xmlns:a16="http://schemas.microsoft.com/office/drawing/2014/main" id="{F639A539-2825-F375-8745-528C481C79AC}"/>
                    </a:ext>
                  </a:extLst>
                </p:cNvPr>
                <p:cNvCxnSpPr>
                  <a:cxnSpLocks noChangeShapeType="1"/>
                </p:cNvCxnSpPr>
                <p:nvPr/>
              </p:nvCxnSpPr>
              <p:spPr bwMode="auto">
                <a:xfrm>
                  <a:off x="-258" y="4669"/>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cxnSp>
          <p:nvCxnSpPr>
            <p:cNvPr id="125962" name="AutoShape 48">
              <a:extLst>
                <a:ext uri="{FF2B5EF4-FFF2-40B4-BE49-F238E27FC236}">
                  <a16:creationId xmlns:a16="http://schemas.microsoft.com/office/drawing/2014/main" id="{58F0589A-884C-C4A8-3014-19918F61B855}"/>
                </a:ext>
              </a:extLst>
            </p:cNvPr>
            <p:cNvCxnSpPr>
              <a:cxnSpLocks noChangeShapeType="1"/>
            </p:cNvCxnSpPr>
            <p:nvPr/>
          </p:nvCxnSpPr>
          <p:spPr bwMode="auto">
            <a:xfrm rot="10800000" flipV="1">
              <a:off x="1630" y="-2920"/>
              <a:ext cx="344" cy="4239"/>
            </a:xfrm>
            <a:prstGeom prst="bentConnector3">
              <a:avLst>
                <a:gd name="adj1" fmla="val 50000"/>
              </a:avLst>
            </a:prstGeom>
            <a:noFill/>
            <a:ln w="9525">
              <a:solidFill>
                <a:srgbClr val="000000"/>
              </a:solidFill>
              <a:prstDash val="dash"/>
              <a:miter lim="800000"/>
              <a:headEnd/>
              <a:tailEnd type="arrow" w="med" len="med"/>
            </a:ln>
            <a:extLst>
              <a:ext uri="{909E8E84-426E-40DD-AFC4-6F175D3DCCD1}">
                <a14:hiddenFill xmlns:a14="http://schemas.microsoft.com/office/drawing/2010/main">
                  <a:noFill/>
                </a14:hiddenFill>
              </a:ext>
            </a:extLst>
          </p:spPr>
        </p:cxnSp>
        <p:sp>
          <p:nvSpPr>
            <p:cNvPr id="125963" name="AutoShape 47">
              <a:extLst>
                <a:ext uri="{FF2B5EF4-FFF2-40B4-BE49-F238E27FC236}">
                  <a16:creationId xmlns:a16="http://schemas.microsoft.com/office/drawing/2014/main" id="{E4C46AB0-82E0-4DB7-8768-D5BC11901126}"/>
                </a:ext>
              </a:extLst>
            </p:cNvPr>
            <p:cNvSpPr>
              <a:spLocks noChangeArrowheads="1"/>
            </p:cNvSpPr>
            <p:nvPr/>
          </p:nvSpPr>
          <p:spPr bwMode="auto">
            <a:xfrm rot="10800000">
              <a:off x="2887" y="1628"/>
              <a:ext cx="210" cy="310"/>
            </a:xfrm>
            <a:prstGeom prst="diamond">
              <a:avLst/>
            </a:prstGeom>
            <a:solidFill>
              <a:srgbClr val="000000"/>
            </a:solidFill>
            <a:ln w="9525">
              <a:solidFill>
                <a:srgbClr val="000000"/>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ndParaRPr>
            </a:p>
          </p:txBody>
        </p:sp>
        <p:sp>
          <p:nvSpPr>
            <p:cNvPr id="125964" name="Rectangle 46">
              <a:extLst>
                <a:ext uri="{FF2B5EF4-FFF2-40B4-BE49-F238E27FC236}">
                  <a16:creationId xmlns:a16="http://schemas.microsoft.com/office/drawing/2014/main" id="{C6CBFD5A-847C-686B-2358-1A98750DB2E3}"/>
                </a:ext>
              </a:extLst>
            </p:cNvPr>
            <p:cNvSpPr>
              <a:spLocks noChangeArrowheads="1"/>
            </p:cNvSpPr>
            <p:nvPr/>
          </p:nvSpPr>
          <p:spPr bwMode="auto">
            <a:xfrm>
              <a:off x="1518" y="-665"/>
              <a:ext cx="1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1</a:t>
              </a:r>
              <a:endParaRPr lang="en-US" altLang="zh-CN" sz="2400">
                <a:latin typeface="Times New Roman" panose="02020603050405020304" pitchFamily="18" charset="0"/>
              </a:endParaRPr>
            </a:p>
          </p:txBody>
        </p:sp>
        <p:sp>
          <p:nvSpPr>
            <p:cNvPr id="125965" name="Rectangle 45">
              <a:extLst>
                <a:ext uri="{FF2B5EF4-FFF2-40B4-BE49-F238E27FC236}">
                  <a16:creationId xmlns:a16="http://schemas.microsoft.com/office/drawing/2014/main" id="{D998E13F-4B2C-5112-207E-1AEBF6CEDC9F}"/>
                </a:ext>
              </a:extLst>
            </p:cNvPr>
            <p:cNvSpPr>
              <a:spLocks noChangeArrowheads="1"/>
            </p:cNvSpPr>
            <p:nvPr/>
          </p:nvSpPr>
          <p:spPr bwMode="auto">
            <a:xfrm>
              <a:off x="186" y="-2989"/>
              <a:ext cx="1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1</a:t>
              </a:r>
              <a:endParaRPr lang="en-US" altLang="zh-CN" sz="2400">
                <a:latin typeface="Times New Roman" panose="02020603050405020304" pitchFamily="18" charset="0"/>
              </a:endParaRPr>
            </a:p>
          </p:txBody>
        </p:sp>
        <p:grpSp>
          <p:nvGrpSpPr>
            <p:cNvPr id="125966" name="Group 37">
              <a:extLst>
                <a:ext uri="{FF2B5EF4-FFF2-40B4-BE49-F238E27FC236}">
                  <a16:creationId xmlns:a16="http://schemas.microsoft.com/office/drawing/2014/main" id="{506B9BD6-4BC0-7D09-D360-541BDF9A2646}"/>
                </a:ext>
              </a:extLst>
            </p:cNvPr>
            <p:cNvGrpSpPr>
              <a:grpSpLocks/>
            </p:cNvGrpSpPr>
            <p:nvPr/>
          </p:nvGrpSpPr>
          <p:grpSpPr bwMode="auto">
            <a:xfrm>
              <a:off x="1986" y="1965"/>
              <a:ext cx="4756" cy="3883"/>
              <a:chOff x="-429" y="2697"/>
              <a:chExt cx="4756" cy="3883"/>
            </a:xfrm>
          </p:grpSpPr>
          <p:sp>
            <p:nvSpPr>
              <p:cNvPr id="126001" name="Rectangle 44">
                <a:extLst>
                  <a:ext uri="{FF2B5EF4-FFF2-40B4-BE49-F238E27FC236}">
                    <a16:creationId xmlns:a16="http://schemas.microsoft.com/office/drawing/2014/main" id="{D933B964-FC45-0F6E-F627-4E6B2B71D9AA}"/>
                  </a:ext>
                </a:extLst>
              </p:cNvPr>
              <p:cNvSpPr>
                <a:spLocks noChangeArrowheads="1"/>
              </p:cNvSpPr>
              <p:nvPr/>
            </p:nvSpPr>
            <p:spPr bwMode="auto">
              <a:xfrm>
                <a:off x="-428" y="2697"/>
                <a:ext cx="4755" cy="3883"/>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ndParaRPr>
              </a:p>
            </p:txBody>
          </p:sp>
          <p:sp>
            <p:nvSpPr>
              <p:cNvPr id="126002" name="Rectangle 43">
                <a:extLst>
                  <a:ext uri="{FF2B5EF4-FFF2-40B4-BE49-F238E27FC236}">
                    <a16:creationId xmlns:a16="http://schemas.microsoft.com/office/drawing/2014/main" id="{36E095B9-E4AB-3905-CA0B-DD8851F698E0}"/>
                  </a:ext>
                </a:extLst>
              </p:cNvPr>
              <p:cNvSpPr>
                <a:spLocks noChangeArrowheads="1"/>
              </p:cNvSpPr>
              <p:nvPr/>
            </p:nvSpPr>
            <p:spPr bwMode="auto">
              <a:xfrm>
                <a:off x="-428" y="2922"/>
                <a:ext cx="4347"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acc : Accumulator</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credit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rate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fee : double</a:t>
                </a:r>
                <a:endParaRPr lang="en-US" altLang="zh-CN" sz="2400">
                  <a:latin typeface="Times New Roman" panose="02020603050405020304" pitchFamily="18" charset="0"/>
                </a:endParaRPr>
              </a:p>
            </p:txBody>
          </p:sp>
          <p:sp>
            <p:nvSpPr>
              <p:cNvPr id="126003" name="Rectangle 42">
                <a:extLst>
                  <a:ext uri="{FF2B5EF4-FFF2-40B4-BE49-F238E27FC236}">
                    <a16:creationId xmlns:a16="http://schemas.microsoft.com/office/drawing/2014/main" id="{920E69CB-4E0E-C14F-51B7-13C0458EA2C7}"/>
                  </a:ext>
                </a:extLst>
              </p:cNvPr>
              <p:cNvSpPr>
                <a:spLocks noChangeArrowheads="1"/>
              </p:cNvSpPr>
              <p:nvPr/>
            </p:nvSpPr>
            <p:spPr bwMode="auto">
              <a:xfrm>
                <a:off x="-428" y="2697"/>
                <a:ext cx="4755"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lang="en-US" altLang="zh-CN" sz="1100" b="1">
                    <a:solidFill>
                      <a:srgbClr val="000000"/>
                    </a:solidFill>
                    <a:latin typeface="Arial" panose="020B0604020202020204" pitchFamily="34" charset="0"/>
                    <a:cs typeface="Arial" panose="020B0604020202020204" pitchFamily="34" charset="0"/>
                  </a:rPr>
                  <a:t>CreditAccount</a:t>
                </a:r>
                <a:endParaRPr lang="en-US" altLang="zh-CN" sz="2400" b="1">
                  <a:latin typeface="Times New Roman" panose="02020603050405020304" pitchFamily="18" charset="0"/>
                </a:endParaRPr>
              </a:p>
            </p:txBody>
          </p:sp>
          <p:sp>
            <p:nvSpPr>
              <p:cNvPr id="126004" name="Rectangle 41">
                <a:extLst>
                  <a:ext uri="{FF2B5EF4-FFF2-40B4-BE49-F238E27FC236}">
                    <a16:creationId xmlns:a16="http://schemas.microsoft.com/office/drawing/2014/main" id="{8FAD31D3-11DA-3B2D-B958-86C253A182F0}"/>
                  </a:ext>
                </a:extLst>
              </p:cNvPr>
              <p:cNvSpPr>
                <a:spLocks noChangeArrowheads="1"/>
              </p:cNvSpPr>
              <p:nvPr/>
            </p:nvSpPr>
            <p:spPr bwMode="auto">
              <a:xfrm>
                <a:off x="-428" y="3935"/>
                <a:ext cx="4736" cy="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tabLst>
                    <a:tab pos="90488" algn="l"/>
                  </a:tabLst>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getDebt()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CreditAccount(date : Date, id : int, credit : double, rate : double, fee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getCredit()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getRate()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getFee()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getAvailableCredit()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deposit(date : Date, amount : double, desc : string)</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withdraw(date : Date, amount : double, desc : string)</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settle(date : Date)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show()</a:t>
                </a:r>
                <a:endParaRPr lang="en-US" altLang="zh-CN" sz="600">
                  <a:latin typeface="Times New Roman" panose="02020603050405020304" pitchFamily="18" charset="0"/>
                </a:endParaRPr>
              </a:p>
            </p:txBody>
          </p:sp>
          <p:grpSp>
            <p:nvGrpSpPr>
              <p:cNvPr id="126005" name="Group 38">
                <a:extLst>
                  <a:ext uri="{FF2B5EF4-FFF2-40B4-BE49-F238E27FC236}">
                    <a16:creationId xmlns:a16="http://schemas.microsoft.com/office/drawing/2014/main" id="{3A8E748E-DFEE-5E52-9B60-A03BAFECA2D2}"/>
                  </a:ext>
                </a:extLst>
              </p:cNvPr>
              <p:cNvGrpSpPr>
                <a:grpSpLocks/>
              </p:cNvGrpSpPr>
              <p:nvPr/>
            </p:nvGrpSpPr>
            <p:grpSpPr bwMode="auto">
              <a:xfrm>
                <a:off x="-429" y="2922"/>
                <a:ext cx="4755" cy="1014"/>
                <a:chOff x="620" y="1784"/>
                <a:chExt cx="4919" cy="1014"/>
              </a:xfrm>
            </p:grpSpPr>
            <p:cxnSp>
              <p:nvCxnSpPr>
                <p:cNvPr id="126006" name="AutoShape 40">
                  <a:extLst>
                    <a:ext uri="{FF2B5EF4-FFF2-40B4-BE49-F238E27FC236}">
                      <a16:creationId xmlns:a16="http://schemas.microsoft.com/office/drawing/2014/main" id="{F22CF585-DAE1-EC10-47E9-B1B77AB27142}"/>
                    </a:ext>
                  </a:extLst>
                </p:cNvPr>
                <p:cNvCxnSpPr>
                  <a:cxnSpLocks noChangeShapeType="1"/>
                </p:cNvCxnSpPr>
                <p:nvPr/>
              </p:nvCxnSpPr>
              <p:spPr bwMode="auto">
                <a:xfrm>
                  <a:off x="620" y="1784"/>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6007" name="AutoShape 39">
                  <a:extLst>
                    <a:ext uri="{FF2B5EF4-FFF2-40B4-BE49-F238E27FC236}">
                      <a16:creationId xmlns:a16="http://schemas.microsoft.com/office/drawing/2014/main" id="{BD05F44E-1928-1C0B-5C19-4C66D5D1A5E0}"/>
                    </a:ext>
                  </a:extLst>
                </p:cNvPr>
                <p:cNvCxnSpPr>
                  <a:cxnSpLocks noChangeShapeType="1"/>
                </p:cNvCxnSpPr>
                <p:nvPr/>
              </p:nvCxnSpPr>
              <p:spPr bwMode="auto">
                <a:xfrm>
                  <a:off x="621" y="2797"/>
                  <a:ext cx="4918"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nvGrpSpPr>
            <p:cNvPr id="125967" name="Group 29">
              <a:extLst>
                <a:ext uri="{FF2B5EF4-FFF2-40B4-BE49-F238E27FC236}">
                  <a16:creationId xmlns:a16="http://schemas.microsoft.com/office/drawing/2014/main" id="{0A50883B-D263-7B9B-8535-E90312FE7072}"/>
                </a:ext>
              </a:extLst>
            </p:cNvPr>
            <p:cNvGrpSpPr>
              <a:grpSpLocks/>
            </p:cNvGrpSpPr>
            <p:nvPr/>
          </p:nvGrpSpPr>
          <p:grpSpPr bwMode="auto">
            <a:xfrm>
              <a:off x="-1276" y="1154"/>
              <a:ext cx="2906" cy="3778"/>
              <a:chOff x="-1212" y="-2699"/>
              <a:chExt cx="2906" cy="3778"/>
            </a:xfrm>
          </p:grpSpPr>
          <p:sp>
            <p:nvSpPr>
              <p:cNvPr id="125994" name="Rectangle 36">
                <a:extLst>
                  <a:ext uri="{FF2B5EF4-FFF2-40B4-BE49-F238E27FC236}">
                    <a16:creationId xmlns:a16="http://schemas.microsoft.com/office/drawing/2014/main" id="{BED7CDFF-D5D2-8CF5-08A9-8A00FA184FF9}"/>
                  </a:ext>
                </a:extLst>
              </p:cNvPr>
              <p:cNvSpPr>
                <a:spLocks noChangeArrowheads="1"/>
              </p:cNvSpPr>
              <p:nvPr/>
            </p:nvSpPr>
            <p:spPr bwMode="auto">
              <a:xfrm>
                <a:off x="-1212" y="-2699"/>
                <a:ext cx="2906" cy="3715"/>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ndParaRPr>
              </a:p>
            </p:txBody>
          </p:sp>
          <p:sp>
            <p:nvSpPr>
              <p:cNvPr id="125995" name="Rectangle 35">
                <a:extLst>
                  <a:ext uri="{FF2B5EF4-FFF2-40B4-BE49-F238E27FC236}">
                    <a16:creationId xmlns:a16="http://schemas.microsoft.com/office/drawing/2014/main" id="{9AF9539E-715F-4CC2-B57B-9B8D86065726}"/>
                  </a:ext>
                </a:extLst>
              </p:cNvPr>
              <p:cNvSpPr>
                <a:spLocks noChangeArrowheads="1"/>
              </p:cNvSpPr>
              <p:nvPr/>
            </p:nvSpPr>
            <p:spPr bwMode="auto">
              <a:xfrm>
                <a:off x="-1185" y="-2343"/>
                <a:ext cx="2064"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year : int</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month : int</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day : int</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totalDays : int</a:t>
                </a:r>
                <a:endParaRPr lang="en-US" altLang="zh-CN" sz="2400">
                  <a:latin typeface="Times New Roman" panose="02020603050405020304" pitchFamily="18" charset="0"/>
                </a:endParaRPr>
              </a:p>
            </p:txBody>
          </p:sp>
          <p:sp>
            <p:nvSpPr>
              <p:cNvPr id="125996" name="Rectangle 34">
                <a:extLst>
                  <a:ext uri="{FF2B5EF4-FFF2-40B4-BE49-F238E27FC236}">
                    <a16:creationId xmlns:a16="http://schemas.microsoft.com/office/drawing/2014/main" id="{E05FE761-F10E-B713-5D1E-F4D9D9298BCE}"/>
                  </a:ext>
                </a:extLst>
              </p:cNvPr>
              <p:cNvSpPr>
                <a:spLocks noChangeArrowheads="1"/>
              </p:cNvSpPr>
              <p:nvPr/>
            </p:nvSpPr>
            <p:spPr bwMode="auto">
              <a:xfrm>
                <a:off x="-1185" y="-1321"/>
                <a:ext cx="2879"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Date(year : int, month : int, day : int)</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getYear() : int</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getMonth() : int</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getDay() : int</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getMaxDay() : int</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isLeapYear() : bool</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show()</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distance(date : Date) : int</a:t>
                </a:r>
                <a:endParaRPr lang="en-US" altLang="zh-CN" sz="2400">
                  <a:latin typeface="Times New Roman" panose="02020603050405020304" pitchFamily="18" charset="0"/>
                </a:endParaRPr>
              </a:p>
            </p:txBody>
          </p:sp>
          <p:sp>
            <p:nvSpPr>
              <p:cNvPr id="125997" name="Rectangle 33">
                <a:extLst>
                  <a:ext uri="{FF2B5EF4-FFF2-40B4-BE49-F238E27FC236}">
                    <a16:creationId xmlns:a16="http://schemas.microsoft.com/office/drawing/2014/main" id="{6BA7659C-E9DB-425B-DD4E-39D34CFE1943}"/>
                  </a:ext>
                </a:extLst>
              </p:cNvPr>
              <p:cNvSpPr>
                <a:spLocks noChangeArrowheads="1"/>
              </p:cNvSpPr>
              <p:nvPr/>
            </p:nvSpPr>
            <p:spPr bwMode="auto">
              <a:xfrm>
                <a:off x="-1212" y="-2678"/>
                <a:ext cx="2906"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lang="en-US" altLang="zh-CN" sz="1100" b="1">
                    <a:solidFill>
                      <a:srgbClr val="000000"/>
                    </a:solidFill>
                    <a:latin typeface="Arial" panose="020B0604020202020204" pitchFamily="34" charset="0"/>
                    <a:cs typeface="Arial" panose="020B0604020202020204" pitchFamily="34" charset="0"/>
                  </a:rPr>
                  <a:t>Date</a:t>
                </a:r>
                <a:endParaRPr lang="en-US" altLang="zh-CN" sz="3200" b="1">
                  <a:latin typeface="Times New Roman" panose="02020603050405020304" pitchFamily="18" charset="0"/>
                </a:endParaRPr>
              </a:p>
            </p:txBody>
          </p:sp>
          <p:grpSp>
            <p:nvGrpSpPr>
              <p:cNvPr id="125998" name="Group 30">
                <a:extLst>
                  <a:ext uri="{FF2B5EF4-FFF2-40B4-BE49-F238E27FC236}">
                    <a16:creationId xmlns:a16="http://schemas.microsoft.com/office/drawing/2014/main" id="{1771BF50-1E2E-5E4B-CF92-B5B25896E626}"/>
                  </a:ext>
                </a:extLst>
              </p:cNvPr>
              <p:cNvGrpSpPr>
                <a:grpSpLocks/>
              </p:cNvGrpSpPr>
              <p:nvPr/>
            </p:nvGrpSpPr>
            <p:grpSpPr bwMode="auto">
              <a:xfrm>
                <a:off x="-1212" y="-2390"/>
                <a:ext cx="2906" cy="1029"/>
                <a:chOff x="445" y="2828"/>
                <a:chExt cx="3035" cy="1029"/>
              </a:xfrm>
            </p:grpSpPr>
            <p:cxnSp>
              <p:nvCxnSpPr>
                <p:cNvPr id="125999" name="AutoShape 32">
                  <a:extLst>
                    <a:ext uri="{FF2B5EF4-FFF2-40B4-BE49-F238E27FC236}">
                      <a16:creationId xmlns:a16="http://schemas.microsoft.com/office/drawing/2014/main" id="{00D208BB-8767-8783-42A3-D15D0A49C35A}"/>
                    </a:ext>
                  </a:extLst>
                </p:cNvPr>
                <p:cNvCxnSpPr>
                  <a:cxnSpLocks noChangeShapeType="1"/>
                </p:cNvCxnSpPr>
                <p:nvPr/>
              </p:nvCxnSpPr>
              <p:spPr bwMode="auto">
                <a:xfrm>
                  <a:off x="445" y="3856"/>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6000" name="AutoShape 31">
                  <a:extLst>
                    <a:ext uri="{FF2B5EF4-FFF2-40B4-BE49-F238E27FC236}">
                      <a16:creationId xmlns:a16="http://schemas.microsoft.com/office/drawing/2014/main" id="{8809A4DE-AE99-F94E-9741-BE950875DD02}"/>
                    </a:ext>
                  </a:extLst>
                </p:cNvPr>
                <p:cNvCxnSpPr>
                  <a:cxnSpLocks noChangeShapeType="1"/>
                </p:cNvCxnSpPr>
                <p:nvPr/>
              </p:nvCxnSpPr>
              <p:spPr bwMode="auto">
                <a:xfrm>
                  <a:off x="445" y="2828"/>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grpSp>
          <p:nvGrpSpPr>
            <p:cNvPr id="125968" name="Group 21">
              <a:extLst>
                <a:ext uri="{FF2B5EF4-FFF2-40B4-BE49-F238E27FC236}">
                  <a16:creationId xmlns:a16="http://schemas.microsoft.com/office/drawing/2014/main" id="{A0651302-1450-6E00-F43F-AF6CF7DF386A}"/>
                </a:ext>
              </a:extLst>
            </p:cNvPr>
            <p:cNvGrpSpPr>
              <a:grpSpLocks/>
            </p:cNvGrpSpPr>
            <p:nvPr/>
          </p:nvGrpSpPr>
          <p:grpSpPr bwMode="auto">
            <a:xfrm>
              <a:off x="-1052" y="-2600"/>
              <a:ext cx="2430" cy="3512"/>
              <a:chOff x="3871" y="2166"/>
              <a:chExt cx="2430" cy="3512"/>
            </a:xfrm>
          </p:grpSpPr>
          <p:sp>
            <p:nvSpPr>
              <p:cNvPr id="125987" name="Rectangle 28">
                <a:extLst>
                  <a:ext uri="{FF2B5EF4-FFF2-40B4-BE49-F238E27FC236}">
                    <a16:creationId xmlns:a16="http://schemas.microsoft.com/office/drawing/2014/main" id="{91D75919-BDC1-A26E-D1CF-0058949E6A49}"/>
                  </a:ext>
                </a:extLst>
              </p:cNvPr>
              <p:cNvSpPr>
                <a:spLocks noChangeArrowheads="1"/>
              </p:cNvSpPr>
              <p:nvPr/>
            </p:nvSpPr>
            <p:spPr bwMode="auto">
              <a:xfrm>
                <a:off x="3871" y="2166"/>
                <a:ext cx="2430" cy="2952"/>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ndParaRPr>
              </a:p>
            </p:txBody>
          </p:sp>
          <p:sp>
            <p:nvSpPr>
              <p:cNvPr id="125988" name="Rectangle 27">
                <a:extLst>
                  <a:ext uri="{FF2B5EF4-FFF2-40B4-BE49-F238E27FC236}">
                    <a16:creationId xmlns:a16="http://schemas.microsoft.com/office/drawing/2014/main" id="{C9373E59-A6FE-7A3F-BB0E-7F56DCE08A5F}"/>
                  </a:ext>
                </a:extLst>
              </p:cNvPr>
              <p:cNvSpPr>
                <a:spLocks noChangeArrowheads="1"/>
              </p:cNvSpPr>
              <p:nvPr/>
            </p:nvSpPr>
            <p:spPr bwMode="auto">
              <a:xfrm>
                <a:off x="3907" y="2519"/>
                <a:ext cx="206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lastDate : Date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value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sum : double</a:t>
                </a:r>
                <a:endParaRPr lang="en-US" altLang="zh-CN" sz="2400">
                  <a:latin typeface="Times New Roman" panose="02020603050405020304" pitchFamily="18" charset="0"/>
                </a:endParaRPr>
              </a:p>
            </p:txBody>
          </p:sp>
          <p:sp>
            <p:nvSpPr>
              <p:cNvPr id="125989" name="Rectangle 26">
                <a:extLst>
                  <a:ext uri="{FF2B5EF4-FFF2-40B4-BE49-F238E27FC236}">
                    <a16:creationId xmlns:a16="http://schemas.microsoft.com/office/drawing/2014/main" id="{DDED73A4-79F6-7DF5-6AAB-75BD6F58E0C7}"/>
                  </a:ext>
                </a:extLst>
              </p:cNvPr>
              <p:cNvSpPr>
                <a:spLocks noChangeArrowheads="1"/>
              </p:cNvSpPr>
              <p:nvPr/>
            </p:nvSpPr>
            <p:spPr bwMode="auto">
              <a:xfrm>
                <a:off x="3884" y="3278"/>
                <a:ext cx="2417"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Accumulator(date : Date, value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getSum(date : Date)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change(date : Date, value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reset(date : Date, value : double)</a:t>
                </a:r>
                <a:endParaRPr lang="en-US" altLang="zh-CN" sz="2400">
                  <a:latin typeface="Times New Roman" panose="02020603050405020304" pitchFamily="18" charset="0"/>
                </a:endParaRPr>
              </a:p>
            </p:txBody>
          </p:sp>
          <p:sp>
            <p:nvSpPr>
              <p:cNvPr id="125990" name="Rectangle 25">
                <a:extLst>
                  <a:ext uri="{FF2B5EF4-FFF2-40B4-BE49-F238E27FC236}">
                    <a16:creationId xmlns:a16="http://schemas.microsoft.com/office/drawing/2014/main" id="{C85A0EBE-369C-F108-3C8B-29CDE8034A5D}"/>
                  </a:ext>
                </a:extLst>
              </p:cNvPr>
              <p:cNvSpPr>
                <a:spLocks noChangeArrowheads="1"/>
              </p:cNvSpPr>
              <p:nvPr/>
            </p:nvSpPr>
            <p:spPr bwMode="auto">
              <a:xfrm>
                <a:off x="3871" y="2187"/>
                <a:ext cx="243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lang="en-US" altLang="zh-CN" sz="1100" b="1">
                    <a:solidFill>
                      <a:srgbClr val="000000"/>
                    </a:solidFill>
                    <a:latin typeface="Arial" panose="020B0604020202020204" pitchFamily="34" charset="0"/>
                    <a:cs typeface="Arial" panose="020B0604020202020204" pitchFamily="34" charset="0"/>
                  </a:rPr>
                  <a:t>Accumulator</a:t>
                </a:r>
                <a:endParaRPr lang="en-US" altLang="zh-CN" sz="3200" b="1">
                  <a:latin typeface="Times New Roman" panose="02020603050405020304" pitchFamily="18" charset="0"/>
                </a:endParaRPr>
              </a:p>
            </p:txBody>
          </p:sp>
          <p:grpSp>
            <p:nvGrpSpPr>
              <p:cNvPr id="125991" name="Group 22">
                <a:extLst>
                  <a:ext uri="{FF2B5EF4-FFF2-40B4-BE49-F238E27FC236}">
                    <a16:creationId xmlns:a16="http://schemas.microsoft.com/office/drawing/2014/main" id="{FAB62430-F47F-2B11-DA38-2D36BD581B85}"/>
                  </a:ext>
                </a:extLst>
              </p:cNvPr>
              <p:cNvGrpSpPr>
                <a:grpSpLocks/>
              </p:cNvGrpSpPr>
              <p:nvPr/>
            </p:nvGrpSpPr>
            <p:grpSpPr bwMode="auto">
              <a:xfrm>
                <a:off x="3871" y="2461"/>
                <a:ext cx="2430" cy="803"/>
                <a:chOff x="445" y="2828"/>
                <a:chExt cx="3035" cy="1029"/>
              </a:xfrm>
            </p:grpSpPr>
            <p:cxnSp>
              <p:nvCxnSpPr>
                <p:cNvPr id="125992" name="AutoShape 24">
                  <a:extLst>
                    <a:ext uri="{FF2B5EF4-FFF2-40B4-BE49-F238E27FC236}">
                      <a16:creationId xmlns:a16="http://schemas.microsoft.com/office/drawing/2014/main" id="{DA32BA37-733A-5147-4234-34C91EA20B38}"/>
                    </a:ext>
                  </a:extLst>
                </p:cNvPr>
                <p:cNvCxnSpPr>
                  <a:cxnSpLocks noChangeShapeType="1"/>
                </p:cNvCxnSpPr>
                <p:nvPr/>
              </p:nvCxnSpPr>
              <p:spPr bwMode="auto">
                <a:xfrm>
                  <a:off x="445" y="3856"/>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125993" name="AutoShape 23">
                  <a:extLst>
                    <a:ext uri="{FF2B5EF4-FFF2-40B4-BE49-F238E27FC236}">
                      <a16:creationId xmlns:a16="http://schemas.microsoft.com/office/drawing/2014/main" id="{A902097C-15AC-FE75-4375-018342DA012F}"/>
                    </a:ext>
                  </a:extLst>
                </p:cNvPr>
                <p:cNvCxnSpPr>
                  <a:cxnSpLocks noChangeShapeType="1"/>
                </p:cNvCxnSpPr>
                <p:nvPr/>
              </p:nvCxnSpPr>
              <p:spPr bwMode="auto">
                <a:xfrm>
                  <a:off x="445" y="2828"/>
                  <a:ext cx="30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grpSp>
        <p:sp>
          <p:nvSpPr>
            <p:cNvPr id="125969" name="Line 19">
              <a:extLst>
                <a:ext uri="{FF2B5EF4-FFF2-40B4-BE49-F238E27FC236}">
                  <a16:creationId xmlns:a16="http://schemas.microsoft.com/office/drawing/2014/main" id="{400FE235-83FF-8DCB-A2C6-9AC90DD28721}"/>
                </a:ext>
              </a:extLst>
            </p:cNvPr>
            <p:cNvSpPr>
              <a:spLocks noChangeShapeType="1"/>
            </p:cNvSpPr>
            <p:nvPr/>
          </p:nvSpPr>
          <p:spPr bwMode="auto">
            <a:xfrm flipV="1">
              <a:off x="4394" y="-1870"/>
              <a:ext cx="1" cy="29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cxnSp>
          <p:nvCxnSpPr>
            <p:cNvPr id="125970" name="AutoShape 18">
              <a:extLst>
                <a:ext uri="{FF2B5EF4-FFF2-40B4-BE49-F238E27FC236}">
                  <a16:creationId xmlns:a16="http://schemas.microsoft.com/office/drawing/2014/main" id="{4674B822-A8AA-F295-4C8C-0E07BA60E647}"/>
                </a:ext>
              </a:extLst>
            </p:cNvPr>
            <p:cNvCxnSpPr>
              <a:cxnSpLocks noChangeShapeType="1"/>
            </p:cNvCxnSpPr>
            <p:nvPr/>
          </p:nvCxnSpPr>
          <p:spPr bwMode="auto">
            <a:xfrm rot="5400000" flipH="1">
              <a:off x="1088" y="-174"/>
              <a:ext cx="2230" cy="1558"/>
            </a:xfrm>
            <a:prstGeom prst="bentConnector4">
              <a:avLst>
                <a:gd name="adj1" fmla="val 5199"/>
                <a:gd name="adj2" fmla="val 57958"/>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125971" name="Freeform 17">
              <a:extLst>
                <a:ext uri="{FF2B5EF4-FFF2-40B4-BE49-F238E27FC236}">
                  <a16:creationId xmlns:a16="http://schemas.microsoft.com/office/drawing/2014/main" id="{9C79A23B-4A71-5CBB-A21E-73283E2F2CE1}"/>
                </a:ext>
              </a:extLst>
            </p:cNvPr>
            <p:cNvSpPr>
              <a:spLocks/>
            </p:cNvSpPr>
            <p:nvPr/>
          </p:nvSpPr>
          <p:spPr bwMode="auto">
            <a:xfrm>
              <a:off x="4200" y="1564"/>
              <a:ext cx="211" cy="155"/>
            </a:xfrm>
            <a:custGeom>
              <a:avLst/>
              <a:gdLst>
                <a:gd name="T0" fmla="*/ 106 w 211"/>
                <a:gd name="T1" fmla="*/ 0 h 287"/>
                <a:gd name="T2" fmla="*/ 211 w 211"/>
                <a:gd name="T3" fmla="*/ 1 h 287"/>
                <a:gd name="T4" fmla="*/ 0 w 211"/>
                <a:gd name="T5" fmla="*/ 1 h 287"/>
                <a:gd name="T6" fmla="*/ 106 w 211"/>
                <a:gd name="T7" fmla="*/ 0 h 287"/>
                <a:gd name="T8" fmla="*/ 0 60000 65536"/>
                <a:gd name="T9" fmla="*/ 0 60000 65536"/>
                <a:gd name="T10" fmla="*/ 0 60000 65536"/>
                <a:gd name="T11" fmla="*/ 0 60000 65536"/>
                <a:gd name="T12" fmla="*/ 0 w 211"/>
                <a:gd name="T13" fmla="*/ 0 h 287"/>
                <a:gd name="T14" fmla="*/ 211 w 211"/>
                <a:gd name="T15" fmla="*/ 287 h 287"/>
              </a:gdLst>
              <a:ahLst/>
              <a:cxnLst>
                <a:cxn ang="T8">
                  <a:pos x="T0" y="T1"/>
                </a:cxn>
                <a:cxn ang="T9">
                  <a:pos x="T2" y="T3"/>
                </a:cxn>
                <a:cxn ang="T10">
                  <a:pos x="T4" y="T5"/>
                </a:cxn>
                <a:cxn ang="T11">
                  <a:pos x="T6" y="T7"/>
                </a:cxn>
              </a:cxnLst>
              <a:rect l="T12" t="T13" r="T14" b="T15"/>
              <a:pathLst>
                <a:path w="211" h="287">
                  <a:moveTo>
                    <a:pt x="106" y="0"/>
                  </a:moveTo>
                  <a:lnTo>
                    <a:pt x="211" y="287"/>
                  </a:lnTo>
                  <a:lnTo>
                    <a:pt x="0" y="287"/>
                  </a:lnTo>
                  <a:lnTo>
                    <a:pt x="106" y="0"/>
                  </a:lnTo>
                  <a:close/>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5972" name="Group 10">
              <a:extLst>
                <a:ext uri="{FF2B5EF4-FFF2-40B4-BE49-F238E27FC236}">
                  <a16:creationId xmlns:a16="http://schemas.microsoft.com/office/drawing/2014/main" id="{2FE7E441-198E-FF93-F21A-890EEEF72B83}"/>
                </a:ext>
              </a:extLst>
            </p:cNvPr>
            <p:cNvGrpSpPr>
              <a:grpSpLocks/>
            </p:cNvGrpSpPr>
            <p:nvPr/>
          </p:nvGrpSpPr>
          <p:grpSpPr bwMode="auto">
            <a:xfrm>
              <a:off x="2179" y="-1410"/>
              <a:ext cx="4442" cy="2958"/>
              <a:chOff x="2179" y="-1410"/>
              <a:chExt cx="4442" cy="2958"/>
            </a:xfrm>
          </p:grpSpPr>
          <p:cxnSp>
            <p:nvCxnSpPr>
              <p:cNvPr id="125981" name="AutoShape 16">
                <a:extLst>
                  <a:ext uri="{FF2B5EF4-FFF2-40B4-BE49-F238E27FC236}">
                    <a16:creationId xmlns:a16="http://schemas.microsoft.com/office/drawing/2014/main" id="{FECA9237-20AB-9DB0-F1A9-7DCEFF2CB369}"/>
                  </a:ext>
                </a:extLst>
              </p:cNvPr>
              <p:cNvCxnSpPr>
                <a:cxnSpLocks noChangeShapeType="1"/>
              </p:cNvCxnSpPr>
              <p:nvPr/>
            </p:nvCxnSpPr>
            <p:spPr bwMode="auto">
              <a:xfrm>
                <a:off x="2183" y="-343"/>
                <a:ext cx="4427" cy="6"/>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5982" name="Rectangle 15">
                <a:extLst>
                  <a:ext uri="{FF2B5EF4-FFF2-40B4-BE49-F238E27FC236}">
                    <a16:creationId xmlns:a16="http://schemas.microsoft.com/office/drawing/2014/main" id="{6E97F1A6-1B4C-381E-FBDE-ABC1F1427D48}"/>
                  </a:ext>
                </a:extLst>
              </p:cNvPr>
              <p:cNvSpPr>
                <a:spLocks noChangeArrowheads="1"/>
              </p:cNvSpPr>
              <p:nvPr/>
            </p:nvSpPr>
            <p:spPr bwMode="auto">
              <a:xfrm>
                <a:off x="2275" y="-323"/>
                <a:ext cx="4346" cy="1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tabLst>
                    <a:tab pos="90488" algn="l"/>
                  </a:tabLst>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Account(date : Date, id : int)</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record(date: Date, amount : double, desc : string)</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error (msg : string)	</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getId() : int</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getBalance() : double</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&lt;&lt;const&gt;&gt; +	show()</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&lt;&lt;static&gt;&gt; +	getTotal() : double</a:t>
                </a:r>
                <a:endParaRPr lang="en-US" altLang="zh-CN" sz="2400">
                  <a:latin typeface="Times New Roman" panose="02020603050405020304" pitchFamily="18" charset="0"/>
                </a:endParaRPr>
              </a:p>
            </p:txBody>
          </p:sp>
          <p:cxnSp>
            <p:nvCxnSpPr>
              <p:cNvPr id="125983" name="AutoShape 14">
                <a:extLst>
                  <a:ext uri="{FF2B5EF4-FFF2-40B4-BE49-F238E27FC236}">
                    <a16:creationId xmlns:a16="http://schemas.microsoft.com/office/drawing/2014/main" id="{16187C6D-8F52-948E-9EF7-63603EB1ABFB}"/>
                  </a:ext>
                </a:extLst>
              </p:cNvPr>
              <p:cNvCxnSpPr>
                <a:cxnSpLocks noChangeShapeType="1"/>
              </p:cNvCxnSpPr>
              <p:nvPr/>
            </p:nvCxnSpPr>
            <p:spPr bwMode="auto">
              <a:xfrm>
                <a:off x="2184" y="-1098"/>
                <a:ext cx="4437"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125984" name="Rectangle 13">
                <a:extLst>
                  <a:ext uri="{FF2B5EF4-FFF2-40B4-BE49-F238E27FC236}">
                    <a16:creationId xmlns:a16="http://schemas.microsoft.com/office/drawing/2014/main" id="{1DBCFE40-D331-597E-9E04-9C94DF997C99}"/>
                  </a:ext>
                </a:extLst>
              </p:cNvPr>
              <p:cNvSpPr>
                <a:spLocks noChangeArrowheads="1"/>
              </p:cNvSpPr>
              <p:nvPr/>
            </p:nvSpPr>
            <p:spPr bwMode="auto">
              <a:xfrm>
                <a:off x="2179" y="-1358"/>
                <a:ext cx="4427"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a:spcBef>
                    <a:spcPct val="0"/>
                  </a:spcBef>
                  <a:buClrTx/>
                  <a:buFontTx/>
                  <a:buNone/>
                </a:pPr>
                <a:r>
                  <a:rPr lang="en-US" altLang="zh-CN" sz="1100" b="1">
                    <a:solidFill>
                      <a:srgbClr val="000000"/>
                    </a:solidFill>
                    <a:latin typeface="Arial" panose="020B0604020202020204" pitchFamily="34" charset="0"/>
                    <a:cs typeface="Arial" panose="020B0604020202020204" pitchFamily="34" charset="0"/>
                  </a:rPr>
                  <a:t>Account</a:t>
                </a:r>
                <a:endParaRPr lang="en-US" altLang="zh-CN" sz="2400" b="1">
                  <a:latin typeface="Times New Roman" panose="02020603050405020304" pitchFamily="18" charset="0"/>
                </a:endParaRPr>
              </a:p>
            </p:txBody>
          </p:sp>
          <p:sp>
            <p:nvSpPr>
              <p:cNvPr id="125985" name="Rectangle 12">
                <a:extLst>
                  <a:ext uri="{FF2B5EF4-FFF2-40B4-BE49-F238E27FC236}">
                    <a16:creationId xmlns:a16="http://schemas.microsoft.com/office/drawing/2014/main" id="{DF736651-51ED-E367-A25F-41EE01D4D248}"/>
                  </a:ext>
                </a:extLst>
              </p:cNvPr>
              <p:cNvSpPr>
                <a:spLocks noChangeArrowheads="1"/>
              </p:cNvSpPr>
              <p:nvPr/>
            </p:nvSpPr>
            <p:spPr bwMode="auto">
              <a:xfrm>
                <a:off x="2179" y="-1410"/>
                <a:ext cx="4438" cy="2958"/>
              </a:xfrm>
              <a:prstGeom prst="rect">
                <a:avLst/>
              </a:prstGeom>
              <a:noFill/>
              <a:ln w="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ndParaRPr>
              </a:p>
            </p:txBody>
          </p:sp>
          <p:sp>
            <p:nvSpPr>
              <p:cNvPr id="125986" name="Rectangle 11">
                <a:extLst>
                  <a:ext uri="{FF2B5EF4-FFF2-40B4-BE49-F238E27FC236}">
                    <a16:creationId xmlns:a16="http://schemas.microsoft.com/office/drawing/2014/main" id="{C6D533F0-2E36-97FD-43DD-E56663F75D40}"/>
                  </a:ext>
                </a:extLst>
              </p:cNvPr>
              <p:cNvSpPr>
                <a:spLocks noChangeArrowheads="1"/>
              </p:cNvSpPr>
              <p:nvPr/>
            </p:nvSpPr>
            <p:spPr bwMode="auto">
              <a:xfrm>
                <a:off x="2270" y="-1067"/>
                <a:ext cx="4347"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ts val="300"/>
                  </a:spcBef>
                  <a:buClr>
                    <a:srgbClr val="A04DA3"/>
                  </a:buClr>
                  <a:buFont typeface="Georgia" panose="02040502050405020303" pitchFamily="18" charset="0"/>
                  <a:buChar char="•"/>
                  <a:tabLst>
                    <a:tab pos="90488" algn="l"/>
                  </a:tabLst>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tabLst>
                    <a:tab pos="90488" algn="l"/>
                  </a:tabLst>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tabLst>
                    <a:tab pos="90488" algn="l"/>
                  </a:tabLst>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tabLst>
                    <a:tab pos="90488" algn="l"/>
                  </a:tabLst>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tabLst>
                    <a:tab pos="90488" algn="l"/>
                  </a:tabLst>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id : string</a:t>
                </a:r>
                <a:endParaRPr lang="en-US" altLang="zh-CN" sz="600">
                  <a:latin typeface="Times New Roman" panose="02020603050405020304" pitchFamily="18" charset="0"/>
                </a:endParaRPr>
              </a:p>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	balance : double</a:t>
                </a:r>
                <a:endParaRPr lang="en-US" altLang="zh-CN" sz="600">
                  <a:latin typeface="Times New Roman" panose="02020603050405020304" pitchFamily="18" charset="0"/>
                </a:endParaRPr>
              </a:p>
              <a:p>
                <a:pPr>
                  <a:spcBef>
                    <a:spcPct val="0"/>
                  </a:spcBef>
                  <a:buClrTx/>
                  <a:buFontTx/>
                  <a:buNone/>
                </a:pPr>
                <a:r>
                  <a:rPr lang="en-US" altLang="zh-CN" sz="1000" u="sng">
                    <a:solidFill>
                      <a:srgbClr val="000000"/>
                    </a:solidFill>
                    <a:latin typeface="Arial" panose="020B0604020202020204" pitchFamily="34" charset="0"/>
                    <a:cs typeface="Arial" panose="020B0604020202020204" pitchFamily="34" charset="0"/>
                  </a:rPr>
                  <a:t>-	total : double</a:t>
                </a:r>
                <a:endParaRPr lang="en-US" altLang="zh-CN" sz="2400">
                  <a:latin typeface="Times New Roman" panose="02020603050405020304" pitchFamily="18" charset="0"/>
                </a:endParaRPr>
              </a:p>
            </p:txBody>
          </p:sp>
        </p:grpSp>
        <p:sp>
          <p:nvSpPr>
            <p:cNvPr id="125973" name="AutoShape 9">
              <a:extLst>
                <a:ext uri="{FF2B5EF4-FFF2-40B4-BE49-F238E27FC236}">
                  <a16:creationId xmlns:a16="http://schemas.microsoft.com/office/drawing/2014/main" id="{E471B46F-69A0-BEBA-D9E2-B72642BB6087}"/>
                </a:ext>
              </a:extLst>
            </p:cNvPr>
            <p:cNvSpPr>
              <a:spLocks noChangeArrowheads="1"/>
            </p:cNvSpPr>
            <p:nvPr/>
          </p:nvSpPr>
          <p:spPr bwMode="auto">
            <a:xfrm rot="-5400000">
              <a:off x="1701" y="-3522"/>
              <a:ext cx="210" cy="310"/>
            </a:xfrm>
            <a:prstGeom prst="diamond">
              <a:avLst/>
            </a:prstGeom>
            <a:solidFill>
              <a:srgbClr val="000000"/>
            </a:solidFill>
            <a:ln w="9525">
              <a:solidFill>
                <a:srgbClr val="000000"/>
              </a:solidFill>
              <a:miter lim="800000"/>
              <a:headEnd/>
              <a:tailEnd/>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ndParaRPr>
            </a:p>
          </p:txBody>
        </p:sp>
        <p:cxnSp>
          <p:nvCxnSpPr>
            <p:cNvPr id="125974" name="AutoShape 8">
              <a:extLst>
                <a:ext uri="{FF2B5EF4-FFF2-40B4-BE49-F238E27FC236}">
                  <a16:creationId xmlns:a16="http://schemas.microsoft.com/office/drawing/2014/main" id="{4DF5A7E8-BC17-295C-8851-D8BD53A6080A}"/>
                </a:ext>
              </a:extLst>
            </p:cNvPr>
            <p:cNvCxnSpPr>
              <a:cxnSpLocks noChangeShapeType="1"/>
            </p:cNvCxnSpPr>
            <p:nvPr/>
          </p:nvCxnSpPr>
          <p:spPr bwMode="auto">
            <a:xfrm rot="10800000" flipV="1">
              <a:off x="163" y="-3367"/>
              <a:ext cx="1488" cy="767"/>
            </a:xfrm>
            <a:prstGeom prst="bentConnector2">
              <a:avLst/>
            </a:prstGeom>
            <a:noFill/>
            <a:ln w="9525">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125975" name="AutoShape 7">
              <a:extLst>
                <a:ext uri="{FF2B5EF4-FFF2-40B4-BE49-F238E27FC236}">
                  <a16:creationId xmlns:a16="http://schemas.microsoft.com/office/drawing/2014/main" id="{2871C66D-2638-51E0-F681-83B6CB845C74}"/>
                </a:ext>
              </a:extLst>
            </p:cNvPr>
            <p:cNvSpPr>
              <a:spLocks noChangeArrowheads="1"/>
            </p:cNvSpPr>
            <p:nvPr/>
          </p:nvSpPr>
          <p:spPr bwMode="auto">
            <a:xfrm rot="10800000" flipH="1">
              <a:off x="71" y="352"/>
              <a:ext cx="210" cy="310"/>
            </a:xfrm>
            <a:prstGeom prst="diamond">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hangingPunct="1">
                <a:spcBef>
                  <a:spcPct val="0"/>
                </a:spcBef>
                <a:buClrTx/>
                <a:buFontTx/>
                <a:buNone/>
              </a:pPr>
              <a:endParaRPr lang="zh-CN" altLang="en-US" sz="2400">
                <a:latin typeface="Times New Roman" panose="02020603050405020304" pitchFamily="18" charset="0"/>
              </a:endParaRPr>
            </a:p>
          </p:txBody>
        </p:sp>
        <p:sp>
          <p:nvSpPr>
            <p:cNvPr id="125976" name="Freeform 6">
              <a:extLst>
                <a:ext uri="{FF2B5EF4-FFF2-40B4-BE49-F238E27FC236}">
                  <a16:creationId xmlns:a16="http://schemas.microsoft.com/office/drawing/2014/main" id="{76CD9569-9C32-AC80-8BB2-D37DF0ABEDAA}"/>
                </a:ext>
              </a:extLst>
            </p:cNvPr>
            <p:cNvSpPr>
              <a:spLocks/>
            </p:cNvSpPr>
            <p:nvPr/>
          </p:nvSpPr>
          <p:spPr bwMode="auto">
            <a:xfrm flipV="1">
              <a:off x="4286" y="-1575"/>
              <a:ext cx="211" cy="155"/>
            </a:xfrm>
            <a:custGeom>
              <a:avLst/>
              <a:gdLst>
                <a:gd name="T0" fmla="*/ 106 w 211"/>
                <a:gd name="T1" fmla="*/ 0 h 287"/>
                <a:gd name="T2" fmla="*/ 211 w 211"/>
                <a:gd name="T3" fmla="*/ 1 h 287"/>
                <a:gd name="T4" fmla="*/ 0 w 211"/>
                <a:gd name="T5" fmla="*/ 1 h 287"/>
                <a:gd name="T6" fmla="*/ 106 w 211"/>
                <a:gd name="T7" fmla="*/ 0 h 287"/>
                <a:gd name="T8" fmla="*/ 0 60000 65536"/>
                <a:gd name="T9" fmla="*/ 0 60000 65536"/>
                <a:gd name="T10" fmla="*/ 0 60000 65536"/>
                <a:gd name="T11" fmla="*/ 0 60000 65536"/>
                <a:gd name="T12" fmla="*/ 0 w 211"/>
                <a:gd name="T13" fmla="*/ 0 h 287"/>
                <a:gd name="T14" fmla="*/ 211 w 211"/>
                <a:gd name="T15" fmla="*/ 287 h 287"/>
              </a:gdLst>
              <a:ahLst/>
              <a:cxnLst>
                <a:cxn ang="T8">
                  <a:pos x="T0" y="T1"/>
                </a:cxn>
                <a:cxn ang="T9">
                  <a:pos x="T2" y="T3"/>
                </a:cxn>
                <a:cxn ang="T10">
                  <a:pos x="T4" y="T5"/>
                </a:cxn>
                <a:cxn ang="T11">
                  <a:pos x="T6" y="T7"/>
                </a:cxn>
              </a:cxnLst>
              <a:rect l="T12" t="T13" r="T14" b="T15"/>
              <a:pathLst>
                <a:path w="211" h="287">
                  <a:moveTo>
                    <a:pt x="106" y="0"/>
                  </a:moveTo>
                  <a:lnTo>
                    <a:pt x="211" y="287"/>
                  </a:lnTo>
                  <a:lnTo>
                    <a:pt x="0" y="287"/>
                  </a:lnTo>
                  <a:lnTo>
                    <a:pt x="106" y="0"/>
                  </a:lnTo>
                  <a:close/>
                </a:path>
              </a:pathLst>
            </a:custGeom>
            <a:noFill/>
            <a:ln w="4">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125977" name="AutoShape 5">
              <a:extLst>
                <a:ext uri="{FF2B5EF4-FFF2-40B4-BE49-F238E27FC236}">
                  <a16:creationId xmlns:a16="http://schemas.microsoft.com/office/drawing/2014/main" id="{808C3344-CA4C-42AC-711A-634AC3AC27E9}"/>
                </a:ext>
              </a:extLst>
            </p:cNvPr>
            <p:cNvCxnSpPr>
              <a:cxnSpLocks noChangeShapeType="1"/>
            </p:cNvCxnSpPr>
            <p:nvPr/>
          </p:nvCxnSpPr>
          <p:spPr bwMode="auto">
            <a:xfrm>
              <a:off x="176" y="662"/>
              <a:ext cx="1" cy="513"/>
            </a:xfrm>
            <a:prstGeom prst="straightConnector1">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cxnSp>
        <p:cxnSp>
          <p:nvCxnSpPr>
            <p:cNvPr id="125978" name="AutoShape 4">
              <a:extLst>
                <a:ext uri="{FF2B5EF4-FFF2-40B4-BE49-F238E27FC236}">
                  <a16:creationId xmlns:a16="http://schemas.microsoft.com/office/drawing/2014/main" id="{36D68158-95A0-BB3F-7A6D-F2E2405F40F0}"/>
                </a:ext>
              </a:extLst>
            </p:cNvPr>
            <p:cNvCxnSpPr>
              <a:cxnSpLocks noChangeShapeType="1"/>
            </p:cNvCxnSpPr>
            <p:nvPr/>
          </p:nvCxnSpPr>
          <p:spPr bwMode="auto">
            <a:xfrm rot="10800000">
              <a:off x="1609" y="3938"/>
              <a:ext cx="411" cy="1"/>
            </a:xfrm>
            <a:prstGeom prst="straightConnector1">
              <a:avLst/>
            </a:prstGeom>
            <a:noFill/>
            <a:ln w="9525">
              <a:solidFill>
                <a:srgbClr val="000000"/>
              </a:solidFill>
              <a:prstDash val="dash"/>
              <a:round/>
              <a:headEnd/>
              <a:tailEnd type="arrow" w="med" len="med"/>
            </a:ln>
            <a:extLst>
              <a:ext uri="{909E8E84-426E-40DD-AFC4-6F175D3DCCD1}">
                <a14:hiddenFill xmlns:a14="http://schemas.microsoft.com/office/drawing/2010/main">
                  <a:noFill/>
                </a14:hiddenFill>
              </a:ext>
            </a:extLst>
          </p:spPr>
        </p:cxnSp>
        <p:sp>
          <p:nvSpPr>
            <p:cNvPr id="125979" name="Rectangle 3">
              <a:extLst>
                <a:ext uri="{FF2B5EF4-FFF2-40B4-BE49-F238E27FC236}">
                  <a16:creationId xmlns:a16="http://schemas.microsoft.com/office/drawing/2014/main" id="{F200F5FF-F06B-D12D-465C-9432065BA466}"/>
                </a:ext>
              </a:extLst>
            </p:cNvPr>
            <p:cNvSpPr>
              <a:spLocks noChangeArrowheads="1"/>
            </p:cNvSpPr>
            <p:nvPr/>
          </p:nvSpPr>
          <p:spPr bwMode="auto">
            <a:xfrm>
              <a:off x="230" y="793"/>
              <a:ext cx="10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r>
                <a:rPr lang="en-US" altLang="zh-CN" sz="1000">
                  <a:solidFill>
                    <a:srgbClr val="000000"/>
                  </a:solidFill>
                  <a:latin typeface="Arial" panose="020B0604020202020204" pitchFamily="34" charset="0"/>
                  <a:cs typeface="Arial" panose="020B0604020202020204" pitchFamily="34" charset="0"/>
                </a:rPr>
                <a:t>1</a:t>
              </a:r>
              <a:endParaRPr lang="en-US" altLang="zh-CN" sz="2400">
                <a:latin typeface="Times New Roman" panose="02020603050405020304" pitchFamily="18" charset="0"/>
              </a:endParaRPr>
            </a:p>
          </p:txBody>
        </p:sp>
        <p:cxnSp>
          <p:nvCxnSpPr>
            <p:cNvPr id="125980" name="AutoShape 2">
              <a:extLst>
                <a:ext uri="{FF2B5EF4-FFF2-40B4-BE49-F238E27FC236}">
                  <a16:creationId xmlns:a16="http://schemas.microsoft.com/office/drawing/2014/main" id="{37015969-FAEC-18BA-6D39-C650A4103169}"/>
                </a:ext>
              </a:extLst>
            </p:cNvPr>
            <p:cNvCxnSpPr>
              <a:cxnSpLocks noChangeShapeType="1"/>
            </p:cNvCxnSpPr>
            <p:nvPr/>
          </p:nvCxnSpPr>
          <p:spPr bwMode="auto">
            <a:xfrm rot="10800000" flipV="1">
              <a:off x="1093" y="665"/>
              <a:ext cx="1078" cy="486"/>
            </a:xfrm>
            <a:prstGeom prst="bentConnector3">
              <a:avLst>
                <a:gd name="adj1" fmla="val 100093"/>
              </a:avLst>
            </a:prstGeom>
            <a:noFill/>
            <a:ln w="9525">
              <a:solidFill>
                <a:srgbClr val="000000"/>
              </a:solidFill>
              <a:prstDash val="dash"/>
              <a:miter lim="800000"/>
              <a:headEnd/>
              <a:tailEnd type="arrow" w="med" len="med"/>
            </a:ln>
            <a:extLst>
              <a:ext uri="{909E8E84-426E-40DD-AFC4-6F175D3DCCD1}">
                <a14:hiddenFill xmlns:a14="http://schemas.microsoft.com/office/drawing/2010/main">
                  <a:noFill/>
                </a14:hiddenFill>
              </a:ext>
            </a:extLst>
          </p:spPr>
        </p:cxnSp>
      </p:grpSp>
      <p:sp>
        <p:nvSpPr>
          <p:cNvPr id="125958" name="Rectangle 77">
            <a:extLst>
              <a:ext uri="{FF2B5EF4-FFF2-40B4-BE49-F238E27FC236}">
                <a16:creationId xmlns:a16="http://schemas.microsoft.com/office/drawing/2014/main" id="{26D04B79-4E9F-2F47-2CE8-F7B9F46DEC0E}"/>
              </a:ext>
            </a:extLst>
          </p:cNvPr>
          <p:cNvSpPr>
            <a:spLocks noChangeArrowheads="1"/>
          </p:cNvSpPr>
          <p:nvPr/>
        </p:nvSpPr>
        <p:spPr bwMode="auto">
          <a:xfrm>
            <a:off x="0" y="6797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endParaRPr lang="zh-CN" altLang="zh-CN" sz="2400">
              <a:latin typeface="Times New Roman" panose="02020603050405020304" pitchFamily="18" charset="0"/>
            </a:endParaRPr>
          </a:p>
        </p:txBody>
      </p:sp>
      <p:sp>
        <p:nvSpPr>
          <p:cNvPr id="125959" name="Line 19">
            <a:extLst>
              <a:ext uri="{FF2B5EF4-FFF2-40B4-BE49-F238E27FC236}">
                <a16:creationId xmlns:a16="http://schemas.microsoft.com/office/drawing/2014/main" id="{84DD9326-3064-76C0-AE2D-8DCEE6ADD49D}"/>
              </a:ext>
            </a:extLst>
          </p:cNvPr>
          <p:cNvSpPr>
            <a:spLocks noChangeShapeType="1"/>
          </p:cNvSpPr>
          <p:nvPr/>
        </p:nvSpPr>
        <p:spPr bwMode="auto">
          <a:xfrm flipV="1">
            <a:off x="4748213" y="4005263"/>
            <a:ext cx="0" cy="187325"/>
          </a:xfrm>
          <a:prstGeom prst="line">
            <a:avLst/>
          </a:prstGeom>
          <a:noFill/>
          <a:ln w="4">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标题 1">
            <a:extLst>
              <a:ext uri="{FF2B5EF4-FFF2-40B4-BE49-F238E27FC236}">
                <a16:creationId xmlns:a16="http://schemas.microsoft.com/office/drawing/2014/main" id="{538FCAC8-6B53-5F34-F730-2E7366E3835E}"/>
              </a:ext>
            </a:extLst>
          </p:cNvPr>
          <p:cNvSpPr>
            <a:spLocks noGrp="1"/>
          </p:cNvSpPr>
          <p:nvPr>
            <p:ph type="title"/>
          </p:nvPr>
        </p:nvSpPr>
        <p:spPr/>
        <p:txBody>
          <a:bodyPr/>
          <a:lstStyle/>
          <a:p>
            <a:r>
              <a:rPr lang="en-US" altLang="zh-CN"/>
              <a:t>7.7.3 </a:t>
            </a:r>
            <a:r>
              <a:rPr lang="zh-CN" altLang="en-US"/>
              <a:t>源程序及说明</a:t>
            </a:r>
          </a:p>
        </p:txBody>
      </p:sp>
      <p:sp>
        <p:nvSpPr>
          <p:cNvPr id="126979" name="内容占位符 2">
            <a:extLst>
              <a:ext uri="{FF2B5EF4-FFF2-40B4-BE49-F238E27FC236}">
                <a16:creationId xmlns:a16="http://schemas.microsoft.com/office/drawing/2014/main" id="{7F8AEC13-F33D-C148-EC98-425E874FB0BB}"/>
              </a:ext>
            </a:extLst>
          </p:cNvPr>
          <p:cNvSpPr>
            <a:spLocks noGrp="1"/>
          </p:cNvSpPr>
          <p:nvPr>
            <p:ph idx="1"/>
          </p:nvPr>
        </p:nvSpPr>
        <p:spPr/>
        <p:txBody>
          <a:bodyPr/>
          <a:lstStyle/>
          <a:p>
            <a:r>
              <a:rPr lang="zh-CN" altLang="en-US" b="1">
                <a:latin typeface="Consolas" panose="020B0609020204030204" pitchFamily="49" charset="0"/>
              </a:rPr>
              <a:t>例</a:t>
            </a:r>
            <a:r>
              <a:rPr lang="en-US" altLang="zh-CN" b="1">
                <a:latin typeface="Consolas" panose="020B0609020204030204" pitchFamily="49" charset="0"/>
              </a:rPr>
              <a:t>7-10 </a:t>
            </a:r>
            <a:r>
              <a:rPr lang="zh-CN" altLang="en-US" b="1">
                <a:latin typeface="Consolas" panose="020B0609020204030204" pitchFamily="49" charset="0"/>
              </a:rPr>
              <a:t>个人银行账户管理程序</a:t>
            </a:r>
          </a:p>
          <a:p>
            <a:pPr lvl="1"/>
            <a:r>
              <a:rPr lang="zh-CN" altLang="en-US">
                <a:latin typeface="Consolas" panose="020B0609020204030204" pitchFamily="49" charset="0"/>
              </a:rPr>
              <a:t>整个程序分为</a:t>
            </a:r>
            <a:r>
              <a:rPr lang="en-US" altLang="zh-CN">
                <a:latin typeface="Consolas" panose="020B0609020204030204" pitchFamily="49" charset="0"/>
              </a:rPr>
              <a:t>6</a:t>
            </a:r>
            <a:r>
              <a:rPr lang="zh-CN" altLang="en-US">
                <a:latin typeface="Consolas" panose="020B0609020204030204" pitchFamily="49" charset="0"/>
              </a:rPr>
              <a:t>个文件：</a:t>
            </a:r>
            <a:r>
              <a:rPr lang="en-US" altLang="zh-CN">
                <a:latin typeface="Consolas" panose="020B0609020204030204" pitchFamily="49" charset="0"/>
              </a:rPr>
              <a:t>date.h</a:t>
            </a:r>
            <a:r>
              <a:rPr lang="zh-CN" altLang="en-US">
                <a:latin typeface="Consolas" panose="020B0609020204030204" pitchFamily="49" charset="0"/>
              </a:rPr>
              <a:t>是日期类头文件，</a:t>
            </a:r>
            <a:r>
              <a:rPr lang="en-US" altLang="zh-CN">
                <a:latin typeface="Consolas" panose="020B0609020204030204" pitchFamily="49" charset="0"/>
              </a:rPr>
              <a:t>date.cpp</a:t>
            </a:r>
            <a:r>
              <a:rPr lang="zh-CN" altLang="en-US">
                <a:latin typeface="Consolas" panose="020B0609020204030204" pitchFamily="49" charset="0"/>
              </a:rPr>
              <a:t>是日期类实现文件， </a:t>
            </a:r>
            <a:r>
              <a:rPr lang="en-US" altLang="zh-CN">
                <a:latin typeface="Consolas" panose="020B0609020204030204" pitchFamily="49" charset="0"/>
              </a:rPr>
              <a:t>accumulator.h</a:t>
            </a:r>
            <a:r>
              <a:rPr lang="zh-CN" altLang="en-US">
                <a:latin typeface="Consolas" panose="020B0609020204030204" pitchFamily="49" charset="0"/>
              </a:rPr>
              <a:t>为按日将数值累加的</a:t>
            </a:r>
            <a:r>
              <a:rPr lang="en-US" altLang="zh-CN">
                <a:latin typeface="Consolas" panose="020B0609020204030204" pitchFamily="49" charset="0"/>
              </a:rPr>
              <a:t>Accumulator</a:t>
            </a:r>
            <a:r>
              <a:rPr lang="zh-CN" altLang="en-US">
                <a:latin typeface="Consolas" panose="020B0609020204030204" pitchFamily="49" charset="0"/>
              </a:rPr>
              <a:t>类的头文件，</a:t>
            </a:r>
            <a:r>
              <a:rPr lang="en-US" altLang="zh-CN">
                <a:latin typeface="Consolas" panose="020B0609020204030204" pitchFamily="49" charset="0"/>
              </a:rPr>
              <a:t>account.h</a:t>
            </a:r>
            <a:r>
              <a:rPr lang="zh-CN" altLang="en-US">
                <a:latin typeface="Consolas" panose="020B0609020204030204" pitchFamily="49" charset="0"/>
              </a:rPr>
              <a:t>是各个储蓄账户类定义头文件，</a:t>
            </a:r>
            <a:r>
              <a:rPr lang="en-US" altLang="zh-CN">
                <a:latin typeface="Consolas" panose="020B0609020204030204" pitchFamily="49" charset="0"/>
              </a:rPr>
              <a:t>account.cpp</a:t>
            </a:r>
            <a:r>
              <a:rPr lang="zh-CN" altLang="en-US">
                <a:latin typeface="Consolas" panose="020B0609020204030204" pitchFamily="49" charset="0"/>
              </a:rPr>
              <a:t>是各个储蓄账户类实现文件，</a:t>
            </a:r>
            <a:r>
              <a:rPr lang="en-US" altLang="zh-CN">
                <a:latin typeface="Consolas" panose="020B0609020204030204" pitchFamily="49" charset="0"/>
              </a:rPr>
              <a:t>7_10.cpp</a:t>
            </a:r>
            <a:r>
              <a:rPr lang="zh-CN" altLang="en-US">
                <a:latin typeface="Consolas" panose="020B0609020204030204" pitchFamily="49" charset="0"/>
              </a:rPr>
              <a:t>是主函数文件。</a:t>
            </a:r>
            <a:endParaRPr lang="en-US" altLang="zh-CN">
              <a:latin typeface="Consolas" panose="020B0609020204030204" pitchFamily="49" charset="0"/>
            </a:endParaRPr>
          </a:p>
          <a:p>
            <a:pPr lvl="1"/>
            <a:endParaRPr lang="en-US" altLang="zh-CN">
              <a:latin typeface="Consolas" panose="020B0609020204030204" pitchFamily="49" charset="0"/>
            </a:endParaRPr>
          </a:p>
          <a:p>
            <a:pPr lvl="1"/>
            <a:r>
              <a:rPr lang="zh-CN" altLang="en-US">
                <a:latin typeface="Consolas" panose="020B0609020204030204" pitchFamily="49" charset="0"/>
              </a:rPr>
              <a:t>重复的文件或内容不再给出</a:t>
            </a:r>
          </a:p>
        </p:txBody>
      </p:sp>
      <p:sp>
        <p:nvSpPr>
          <p:cNvPr id="126980" name="灯片编号占位符 3">
            <a:extLst>
              <a:ext uri="{FF2B5EF4-FFF2-40B4-BE49-F238E27FC236}">
                <a16:creationId xmlns:a16="http://schemas.microsoft.com/office/drawing/2014/main" id="{3B5A405E-0F0B-8E38-238C-95DC1D2527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E40715A-B4A7-4EF6-BE27-C891CDB82E0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9CBF643-A5DB-BC13-003F-C1C29EF2B2F9}"/>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内容占位符 2">
            <a:extLst>
              <a:ext uri="{FF2B5EF4-FFF2-40B4-BE49-F238E27FC236}">
                <a16:creationId xmlns:a16="http://schemas.microsoft.com/office/drawing/2014/main" id="{36A6C51A-78B3-6484-F5DA-0C1FF8D1596C}"/>
              </a:ext>
            </a:extLst>
          </p:cNvPr>
          <p:cNvSpPr>
            <a:spLocks noGrp="1"/>
          </p:cNvSpPr>
          <p:nvPr>
            <p:ph idx="1"/>
          </p:nvPr>
        </p:nvSpPr>
        <p:spPr>
          <a:xfrm>
            <a:off x="457200" y="571500"/>
            <a:ext cx="8229600" cy="6002338"/>
          </a:xfrm>
          <a:solidFill>
            <a:srgbClr val="85FFFF"/>
          </a:solidFill>
        </p:spPr>
        <p:txBody>
          <a:bodyPr/>
          <a:lstStyle/>
          <a:p>
            <a:pPr>
              <a:lnSpc>
                <a:spcPct val="80000"/>
              </a:lnSpc>
              <a:buFont typeface="Georgia" panose="02040502050405020303" pitchFamily="18" charset="0"/>
              <a:buNone/>
            </a:pPr>
            <a:r>
              <a:rPr lang="en-US" altLang="zh-CN" sz="1800">
                <a:latin typeface="Consolas" panose="020B0609020204030204" pitchFamily="49" charset="0"/>
              </a:rPr>
              <a:t>//accumulator.h</a:t>
            </a:r>
          </a:p>
          <a:p>
            <a:pPr>
              <a:lnSpc>
                <a:spcPct val="80000"/>
              </a:lnSpc>
              <a:buFont typeface="Georgia" panose="02040502050405020303" pitchFamily="18" charset="0"/>
              <a:buNone/>
            </a:pPr>
            <a:r>
              <a:rPr lang="en-US" altLang="zh-CN" sz="1800">
                <a:latin typeface="Consolas" panose="020B0609020204030204" pitchFamily="49" charset="0"/>
              </a:rPr>
              <a:t>#ifndef __ACCUMULATOR_H__</a:t>
            </a:r>
          </a:p>
          <a:p>
            <a:pPr>
              <a:lnSpc>
                <a:spcPct val="80000"/>
              </a:lnSpc>
              <a:buFont typeface="Georgia" panose="02040502050405020303" pitchFamily="18" charset="0"/>
              <a:buNone/>
            </a:pPr>
            <a:r>
              <a:rPr lang="en-US" altLang="zh-CN" sz="1800">
                <a:latin typeface="Consolas" panose="020B0609020204030204" pitchFamily="49" charset="0"/>
              </a:rPr>
              <a:t>#define __ACCUMULATOR_H__</a:t>
            </a:r>
          </a:p>
          <a:p>
            <a:pPr>
              <a:lnSpc>
                <a:spcPct val="80000"/>
              </a:lnSpc>
              <a:buFont typeface="Georgia" panose="02040502050405020303" pitchFamily="18" charset="0"/>
              <a:buNone/>
            </a:pPr>
            <a:r>
              <a:rPr lang="en-US" altLang="zh-CN" sz="1800">
                <a:latin typeface="Consolas" panose="020B0609020204030204" pitchFamily="49" charset="0"/>
              </a:rPr>
              <a:t>#include "date.h"</a:t>
            </a:r>
          </a:p>
          <a:p>
            <a:pPr>
              <a:lnSpc>
                <a:spcPct val="80000"/>
              </a:lnSpc>
              <a:buFont typeface="Georgia" panose="02040502050405020303" pitchFamily="18" charset="0"/>
              <a:buNone/>
            </a:pPr>
            <a:r>
              <a:rPr lang="en-US" altLang="zh-CN" sz="1800">
                <a:latin typeface="Consolas" panose="020B0609020204030204" pitchFamily="49" charset="0"/>
              </a:rPr>
              <a:t>class Accumulator {	//</a:t>
            </a:r>
            <a:r>
              <a:rPr lang="zh-CN" altLang="en-US" sz="1800">
                <a:latin typeface="Consolas" panose="020B0609020204030204" pitchFamily="49" charset="0"/>
              </a:rPr>
              <a:t>将某个数值按日累加</a:t>
            </a:r>
          </a:p>
          <a:p>
            <a:pPr>
              <a:lnSpc>
                <a:spcPct val="80000"/>
              </a:lnSpc>
              <a:buFont typeface="Georgia" panose="02040502050405020303" pitchFamily="18" charset="0"/>
              <a:buNone/>
            </a:pPr>
            <a:r>
              <a:rPr lang="en-US" altLang="zh-CN" sz="1800">
                <a:latin typeface="Consolas" panose="020B0609020204030204" pitchFamily="49" charset="0"/>
              </a:rPr>
              <a:t>private:</a:t>
            </a:r>
          </a:p>
          <a:p>
            <a:pPr>
              <a:lnSpc>
                <a:spcPct val="80000"/>
              </a:lnSpc>
              <a:buFont typeface="Georgia" panose="02040502050405020303" pitchFamily="18" charset="0"/>
              <a:buNone/>
            </a:pPr>
            <a:r>
              <a:rPr lang="en-US" altLang="zh-CN" sz="1800">
                <a:latin typeface="Consolas" panose="020B0609020204030204" pitchFamily="49" charset="0"/>
              </a:rPr>
              <a:t>	Date lastDate;	//</a:t>
            </a:r>
            <a:r>
              <a:rPr lang="zh-CN" altLang="en-US" sz="1800">
                <a:latin typeface="Consolas" panose="020B0609020204030204" pitchFamily="49" charset="0"/>
              </a:rPr>
              <a:t>上次变更数值的时期</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value;	//</a:t>
            </a:r>
            <a:r>
              <a:rPr lang="zh-CN" altLang="en-US" sz="1800">
                <a:latin typeface="Consolas" panose="020B0609020204030204" pitchFamily="49" charset="0"/>
              </a:rPr>
              <a:t>数值的当前值</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sum;		//</a:t>
            </a:r>
            <a:r>
              <a:rPr lang="zh-CN" altLang="en-US" sz="1800">
                <a:latin typeface="Consolas" panose="020B0609020204030204" pitchFamily="49" charset="0"/>
              </a:rPr>
              <a:t>数值按日累加之和</a:t>
            </a:r>
          </a:p>
          <a:p>
            <a:pPr>
              <a:lnSpc>
                <a:spcPct val="80000"/>
              </a:lnSpc>
              <a:buFont typeface="Georgia" panose="02040502050405020303" pitchFamily="18" charset="0"/>
              <a:buNone/>
            </a:pPr>
            <a:r>
              <a:rPr lang="en-US" altLang="zh-CN" sz="1800">
                <a:latin typeface="Consolas" panose="020B0609020204030204" pitchFamily="49" charset="0"/>
              </a:rPr>
              <a:t>public:</a:t>
            </a: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构造函数，</a:t>
            </a:r>
            <a:r>
              <a:rPr lang="en-US" altLang="zh-CN" sz="1800">
                <a:latin typeface="Consolas" panose="020B0609020204030204" pitchFamily="49" charset="0"/>
              </a:rPr>
              <a:t>date</a:t>
            </a:r>
            <a:r>
              <a:rPr lang="zh-CN" altLang="en-US" sz="1800">
                <a:latin typeface="Consolas" panose="020B0609020204030204" pitchFamily="49" charset="0"/>
              </a:rPr>
              <a:t>为开始累加的日期，</a:t>
            </a:r>
            <a:r>
              <a:rPr lang="en-US" altLang="zh-CN" sz="1800">
                <a:latin typeface="Consolas" panose="020B0609020204030204" pitchFamily="49" charset="0"/>
              </a:rPr>
              <a:t>value</a:t>
            </a:r>
            <a:r>
              <a:rPr lang="zh-CN" altLang="en-US" sz="1800">
                <a:latin typeface="Consolas" panose="020B0609020204030204" pitchFamily="49" charset="0"/>
              </a:rPr>
              <a:t>为初始值</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Accumulator(const Date &amp;date, double value)</a:t>
            </a:r>
          </a:p>
          <a:p>
            <a:pPr>
              <a:lnSpc>
                <a:spcPct val="80000"/>
              </a:lnSpc>
              <a:buFont typeface="Georgia" panose="02040502050405020303" pitchFamily="18" charset="0"/>
              <a:buNone/>
            </a:pPr>
            <a:r>
              <a:rPr lang="en-US" altLang="zh-CN" sz="1800">
                <a:latin typeface="Consolas" panose="020B0609020204030204" pitchFamily="49" charset="0"/>
              </a:rPr>
              <a:t>		: lastDate(date), value(value), sum(0) { }</a:t>
            </a: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获得到日期</a:t>
            </a:r>
            <a:r>
              <a:rPr lang="en-US" altLang="zh-CN" sz="1800">
                <a:latin typeface="Consolas" panose="020B0609020204030204" pitchFamily="49" charset="0"/>
              </a:rPr>
              <a:t>date</a:t>
            </a:r>
            <a:r>
              <a:rPr lang="zh-CN" altLang="en-US" sz="1800">
                <a:latin typeface="Consolas" panose="020B0609020204030204" pitchFamily="49" charset="0"/>
              </a:rPr>
              <a:t>的累加结果</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getSum(const Date &amp;date) const {</a:t>
            </a:r>
          </a:p>
          <a:p>
            <a:pPr>
              <a:lnSpc>
                <a:spcPct val="80000"/>
              </a:lnSpc>
              <a:buFont typeface="Georgia" panose="02040502050405020303" pitchFamily="18" charset="0"/>
              <a:buNone/>
            </a:pPr>
            <a:r>
              <a:rPr lang="en-US" altLang="zh-CN" sz="1800">
                <a:latin typeface="Consolas" panose="020B0609020204030204" pitchFamily="49" charset="0"/>
              </a:rPr>
              <a:t>		return sum + value * date.distance(lastDate);</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在</a:t>
            </a:r>
            <a:r>
              <a:rPr lang="en-US" altLang="zh-CN" sz="1800">
                <a:latin typeface="Consolas" panose="020B0609020204030204" pitchFamily="49" charset="0"/>
              </a:rPr>
              <a:t>date</a:t>
            </a:r>
            <a:r>
              <a:rPr lang="zh-CN" altLang="en-US" sz="1800">
                <a:latin typeface="Consolas" panose="020B0609020204030204" pitchFamily="49" charset="0"/>
              </a:rPr>
              <a:t>将数值变更为</a:t>
            </a:r>
            <a:r>
              <a:rPr lang="en-US" altLang="zh-CN" sz="1800">
                <a:latin typeface="Consolas" panose="020B0609020204030204" pitchFamily="49" charset="0"/>
              </a:rPr>
              <a:t>value</a:t>
            </a:r>
          </a:p>
          <a:p>
            <a:pPr>
              <a:lnSpc>
                <a:spcPct val="80000"/>
              </a:lnSpc>
              <a:buFont typeface="Georgia" panose="02040502050405020303" pitchFamily="18" charset="0"/>
              <a:buNone/>
            </a:pPr>
            <a:r>
              <a:rPr lang="en-US" altLang="zh-CN" sz="1800">
                <a:latin typeface="Consolas" panose="020B0609020204030204" pitchFamily="49" charset="0"/>
              </a:rPr>
              <a:t>	void change(const Date &amp;date, double value) {</a:t>
            </a:r>
          </a:p>
          <a:p>
            <a:pPr>
              <a:lnSpc>
                <a:spcPct val="80000"/>
              </a:lnSpc>
              <a:buFont typeface="Georgia" panose="02040502050405020303" pitchFamily="18" charset="0"/>
              <a:buNone/>
            </a:pPr>
            <a:r>
              <a:rPr lang="en-US" altLang="zh-CN" sz="1800">
                <a:latin typeface="Consolas" panose="020B0609020204030204" pitchFamily="49" charset="0"/>
              </a:rPr>
              <a:t>		sum = getSum(date);</a:t>
            </a:r>
          </a:p>
          <a:p>
            <a:pPr>
              <a:lnSpc>
                <a:spcPct val="80000"/>
              </a:lnSpc>
              <a:buFont typeface="Georgia" panose="02040502050405020303" pitchFamily="18" charset="0"/>
              <a:buNone/>
            </a:pPr>
            <a:r>
              <a:rPr lang="en-US" altLang="zh-CN" sz="1800">
                <a:latin typeface="Consolas" panose="020B0609020204030204" pitchFamily="49" charset="0"/>
              </a:rPr>
              <a:t>		lastDate = date; this-&gt;value = value;</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endParaRPr lang="zh-CN" altLang="en-US" sz="1800">
              <a:latin typeface="Consolas" panose="020B0609020204030204" pitchFamily="49" charset="0"/>
            </a:endParaRPr>
          </a:p>
        </p:txBody>
      </p:sp>
      <p:sp>
        <p:nvSpPr>
          <p:cNvPr id="128003" name="灯片编号占位符 3">
            <a:extLst>
              <a:ext uri="{FF2B5EF4-FFF2-40B4-BE49-F238E27FC236}">
                <a16:creationId xmlns:a16="http://schemas.microsoft.com/office/drawing/2014/main" id="{D2B4953A-A72B-028B-CD56-5009DBFA59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AF4A2D0-B3EC-4D99-AA83-606007E9FFC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E461038-631B-5711-E235-D1478180CAE7}"/>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
        <p:nvSpPr>
          <p:cNvPr id="128005" name="标题 1">
            <a:extLst>
              <a:ext uri="{FF2B5EF4-FFF2-40B4-BE49-F238E27FC236}">
                <a16:creationId xmlns:a16="http://schemas.microsoft.com/office/drawing/2014/main" id="{72ACA723-11CD-A8A6-5651-D12C5CB17003}"/>
              </a:ext>
            </a:extLst>
          </p:cNvPr>
          <p:cNvSpPr>
            <a:spLocks noGrp="1"/>
          </p:cNvSpPr>
          <p:nvPr>
            <p:ph type="title"/>
          </p:nvPr>
        </p:nvSpPr>
        <p:spPr>
          <a:xfrm>
            <a:off x="5500688" y="571500"/>
            <a:ext cx="3214687" cy="1066800"/>
          </a:xfrm>
          <a:solidFill>
            <a:schemeClr val="bg1"/>
          </a:solidFill>
        </p:spPr>
        <p:txBody>
          <a:bodyPr/>
          <a:lstStyle/>
          <a:p>
            <a:r>
              <a:rPr lang="zh-CN" altLang="en-US"/>
              <a:t>例</a:t>
            </a:r>
            <a:r>
              <a:rPr lang="en-US" altLang="zh-CN"/>
              <a:t>7-10</a:t>
            </a:r>
            <a:r>
              <a:rPr lang="zh-CN" altLang="en-US"/>
              <a:t>（续）</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内容占位符 2">
            <a:extLst>
              <a:ext uri="{FF2B5EF4-FFF2-40B4-BE49-F238E27FC236}">
                <a16:creationId xmlns:a16="http://schemas.microsoft.com/office/drawing/2014/main" id="{863D968B-3190-588B-53EC-712AA6F818AF}"/>
              </a:ext>
            </a:extLst>
          </p:cNvPr>
          <p:cNvSpPr>
            <a:spLocks noGrp="1"/>
          </p:cNvSpPr>
          <p:nvPr>
            <p:ph idx="1"/>
          </p:nvPr>
        </p:nvSpPr>
        <p:spPr>
          <a:xfrm>
            <a:off x="457200" y="571500"/>
            <a:ext cx="8229600" cy="6002338"/>
          </a:xfrm>
          <a:solidFill>
            <a:srgbClr val="85FFFF"/>
          </a:solidFill>
        </p:spPr>
        <p:txBody>
          <a:bodyPr/>
          <a:lstStyle/>
          <a:p>
            <a:pPr>
              <a:lnSpc>
                <a:spcPct val="80000"/>
              </a:lnSpc>
              <a:buFont typeface="Georgia" panose="02040502050405020303" pitchFamily="18" charset="0"/>
              <a:buNone/>
            </a:pPr>
            <a:r>
              <a:rPr lang="en-US" altLang="zh-CN" sz="1800">
                <a:latin typeface="Consolas" panose="020B0609020204030204" pitchFamily="49" charset="0"/>
              </a:rPr>
              <a:t>//accumulator.h</a:t>
            </a:r>
          </a:p>
          <a:p>
            <a:pPr>
              <a:lnSpc>
                <a:spcPct val="80000"/>
              </a:lnSpc>
              <a:buFont typeface="Georgia" panose="02040502050405020303" pitchFamily="18" charset="0"/>
              <a:buNone/>
            </a:pPr>
            <a:r>
              <a:rPr lang="en-US" altLang="zh-CN" sz="1800">
                <a:latin typeface="Consolas" panose="020B0609020204030204" pitchFamily="49" charset="0"/>
              </a:rPr>
              <a:t>#ifndef __ACCUMULATOR_H__</a:t>
            </a:r>
          </a:p>
          <a:p>
            <a:pPr>
              <a:lnSpc>
                <a:spcPct val="80000"/>
              </a:lnSpc>
              <a:buFont typeface="Georgia" panose="02040502050405020303" pitchFamily="18" charset="0"/>
              <a:buNone/>
            </a:pPr>
            <a:r>
              <a:rPr lang="en-US" altLang="zh-CN" sz="1800">
                <a:latin typeface="Consolas" panose="020B0609020204030204" pitchFamily="49" charset="0"/>
              </a:rPr>
              <a:t>#define __ACCUMULATOR_H__</a:t>
            </a:r>
          </a:p>
          <a:p>
            <a:pPr>
              <a:lnSpc>
                <a:spcPct val="80000"/>
              </a:lnSpc>
              <a:buFont typeface="Georgia" panose="02040502050405020303" pitchFamily="18" charset="0"/>
              <a:buNone/>
            </a:pPr>
            <a:r>
              <a:rPr lang="en-US" altLang="zh-CN" sz="1800">
                <a:latin typeface="Consolas" panose="020B0609020204030204" pitchFamily="49" charset="0"/>
              </a:rPr>
              <a:t>#include "date.h"</a:t>
            </a:r>
          </a:p>
          <a:p>
            <a:pPr>
              <a:lnSpc>
                <a:spcPct val="80000"/>
              </a:lnSpc>
              <a:buFont typeface="Georgia" panose="02040502050405020303" pitchFamily="18" charset="0"/>
              <a:buNone/>
            </a:pPr>
            <a:r>
              <a:rPr lang="en-US" altLang="zh-CN" sz="1800">
                <a:latin typeface="Consolas" panose="020B0609020204030204" pitchFamily="49" charset="0"/>
              </a:rPr>
              <a:t>class Accumulator {	//</a:t>
            </a:r>
            <a:r>
              <a:rPr lang="zh-CN" altLang="en-US" sz="1800">
                <a:latin typeface="Consolas" panose="020B0609020204030204" pitchFamily="49" charset="0"/>
              </a:rPr>
              <a:t>将某个数值按日累加</a:t>
            </a:r>
          </a:p>
          <a:p>
            <a:pPr>
              <a:lnSpc>
                <a:spcPct val="80000"/>
              </a:lnSpc>
              <a:buFont typeface="Georgia" panose="02040502050405020303" pitchFamily="18" charset="0"/>
              <a:buNone/>
            </a:pPr>
            <a:r>
              <a:rPr lang="en-US" altLang="zh-CN" sz="1800">
                <a:latin typeface="Consolas" panose="020B0609020204030204" pitchFamily="49" charset="0"/>
              </a:rPr>
              <a:t>private:</a:t>
            </a:r>
          </a:p>
          <a:p>
            <a:pPr>
              <a:lnSpc>
                <a:spcPct val="80000"/>
              </a:lnSpc>
              <a:buFont typeface="Georgia" panose="02040502050405020303" pitchFamily="18" charset="0"/>
              <a:buNone/>
            </a:pPr>
            <a:r>
              <a:rPr lang="en-US" altLang="zh-CN" sz="1800">
                <a:latin typeface="Consolas" panose="020B0609020204030204" pitchFamily="49" charset="0"/>
              </a:rPr>
              <a:t>	Date lastDate;	//</a:t>
            </a:r>
            <a:r>
              <a:rPr lang="zh-CN" altLang="en-US" sz="1800">
                <a:latin typeface="Consolas" panose="020B0609020204030204" pitchFamily="49" charset="0"/>
              </a:rPr>
              <a:t>上次变更数值的时期</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value;	//</a:t>
            </a:r>
            <a:r>
              <a:rPr lang="zh-CN" altLang="en-US" sz="1800">
                <a:latin typeface="Consolas" panose="020B0609020204030204" pitchFamily="49" charset="0"/>
              </a:rPr>
              <a:t>数值的当前值</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sum;		//</a:t>
            </a:r>
            <a:r>
              <a:rPr lang="zh-CN" altLang="en-US" sz="1800">
                <a:latin typeface="Consolas" panose="020B0609020204030204" pitchFamily="49" charset="0"/>
              </a:rPr>
              <a:t>数值按日累加之和</a:t>
            </a:r>
          </a:p>
          <a:p>
            <a:pPr>
              <a:lnSpc>
                <a:spcPct val="80000"/>
              </a:lnSpc>
              <a:buFont typeface="Georgia" panose="02040502050405020303" pitchFamily="18" charset="0"/>
              <a:buNone/>
            </a:pPr>
            <a:r>
              <a:rPr lang="en-US" altLang="zh-CN" sz="1800">
                <a:latin typeface="Consolas" panose="020B0609020204030204" pitchFamily="49" charset="0"/>
              </a:rPr>
              <a:t>public:</a:t>
            </a: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构造函数，</a:t>
            </a:r>
            <a:r>
              <a:rPr lang="en-US" altLang="zh-CN" sz="1800">
                <a:latin typeface="Consolas" panose="020B0609020204030204" pitchFamily="49" charset="0"/>
              </a:rPr>
              <a:t>date</a:t>
            </a:r>
            <a:r>
              <a:rPr lang="zh-CN" altLang="en-US" sz="1800">
                <a:latin typeface="Consolas" panose="020B0609020204030204" pitchFamily="49" charset="0"/>
              </a:rPr>
              <a:t>为开始累加的日期，</a:t>
            </a:r>
            <a:r>
              <a:rPr lang="en-US" altLang="zh-CN" sz="1800">
                <a:latin typeface="Consolas" panose="020B0609020204030204" pitchFamily="49" charset="0"/>
              </a:rPr>
              <a:t>value</a:t>
            </a:r>
            <a:r>
              <a:rPr lang="zh-CN" altLang="en-US" sz="1800">
                <a:latin typeface="Consolas" panose="020B0609020204030204" pitchFamily="49" charset="0"/>
              </a:rPr>
              <a:t>为初始值</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Accumulator(const Date &amp;date, double value)</a:t>
            </a:r>
          </a:p>
          <a:p>
            <a:pPr>
              <a:lnSpc>
                <a:spcPct val="80000"/>
              </a:lnSpc>
              <a:buFont typeface="Georgia" panose="02040502050405020303" pitchFamily="18" charset="0"/>
              <a:buNone/>
            </a:pPr>
            <a:r>
              <a:rPr lang="en-US" altLang="zh-CN" sz="1800">
                <a:latin typeface="Consolas" panose="020B0609020204030204" pitchFamily="49" charset="0"/>
              </a:rPr>
              <a:t>		: lastDate(date), value(value), sum(0) { }</a:t>
            </a: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获得到日期</a:t>
            </a:r>
            <a:r>
              <a:rPr lang="en-US" altLang="zh-CN" sz="1800">
                <a:latin typeface="Consolas" panose="020B0609020204030204" pitchFamily="49" charset="0"/>
              </a:rPr>
              <a:t>date</a:t>
            </a:r>
            <a:r>
              <a:rPr lang="zh-CN" altLang="en-US" sz="1800">
                <a:latin typeface="Consolas" panose="020B0609020204030204" pitchFamily="49" charset="0"/>
              </a:rPr>
              <a:t>的累加结果</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getSum(const Date &amp;date) const {</a:t>
            </a:r>
          </a:p>
          <a:p>
            <a:pPr>
              <a:lnSpc>
                <a:spcPct val="80000"/>
              </a:lnSpc>
              <a:buFont typeface="Georgia" panose="02040502050405020303" pitchFamily="18" charset="0"/>
              <a:buNone/>
            </a:pPr>
            <a:r>
              <a:rPr lang="en-US" altLang="zh-CN" sz="1800">
                <a:latin typeface="Consolas" panose="020B0609020204030204" pitchFamily="49" charset="0"/>
              </a:rPr>
              <a:t>		return sum + value * date.distance(lastDate);</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在</a:t>
            </a:r>
            <a:r>
              <a:rPr lang="en-US" altLang="zh-CN" sz="1800">
                <a:latin typeface="Consolas" panose="020B0609020204030204" pitchFamily="49" charset="0"/>
              </a:rPr>
              <a:t>date</a:t>
            </a:r>
            <a:r>
              <a:rPr lang="zh-CN" altLang="en-US" sz="1800">
                <a:latin typeface="Consolas" panose="020B0609020204030204" pitchFamily="49" charset="0"/>
              </a:rPr>
              <a:t>将数值变更为</a:t>
            </a:r>
            <a:r>
              <a:rPr lang="en-US" altLang="zh-CN" sz="1800">
                <a:latin typeface="Consolas" panose="020B0609020204030204" pitchFamily="49" charset="0"/>
              </a:rPr>
              <a:t>value</a:t>
            </a:r>
          </a:p>
          <a:p>
            <a:pPr>
              <a:lnSpc>
                <a:spcPct val="80000"/>
              </a:lnSpc>
              <a:buFont typeface="Georgia" panose="02040502050405020303" pitchFamily="18" charset="0"/>
              <a:buNone/>
            </a:pPr>
            <a:r>
              <a:rPr lang="en-US" altLang="zh-CN" sz="1800">
                <a:latin typeface="Consolas" panose="020B0609020204030204" pitchFamily="49" charset="0"/>
              </a:rPr>
              <a:t>	void change(const Date &amp;date, double value) {</a:t>
            </a:r>
          </a:p>
          <a:p>
            <a:pPr>
              <a:lnSpc>
                <a:spcPct val="80000"/>
              </a:lnSpc>
              <a:buFont typeface="Georgia" panose="02040502050405020303" pitchFamily="18" charset="0"/>
              <a:buNone/>
            </a:pPr>
            <a:r>
              <a:rPr lang="en-US" altLang="zh-CN" sz="1800">
                <a:latin typeface="Consolas" panose="020B0609020204030204" pitchFamily="49" charset="0"/>
              </a:rPr>
              <a:t>		sum = getSum(date);</a:t>
            </a:r>
          </a:p>
          <a:p>
            <a:pPr>
              <a:lnSpc>
                <a:spcPct val="80000"/>
              </a:lnSpc>
              <a:buFont typeface="Georgia" panose="02040502050405020303" pitchFamily="18" charset="0"/>
              <a:buNone/>
            </a:pPr>
            <a:r>
              <a:rPr lang="en-US" altLang="zh-CN" sz="1800">
                <a:latin typeface="Consolas" panose="020B0609020204030204" pitchFamily="49" charset="0"/>
              </a:rPr>
              <a:t>		lastDate = date; this-&gt;value = value;</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endParaRPr lang="zh-CN" altLang="en-US" sz="1800">
              <a:latin typeface="Consolas" panose="020B0609020204030204" pitchFamily="49" charset="0"/>
            </a:endParaRPr>
          </a:p>
        </p:txBody>
      </p:sp>
      <p:sp>
        <p:nvSpPr>
          <p:cNvPr id="129027" name="灯片编号占位符 3">
            <a:extLst>
              <a:ext uri="{FF2B5EF4-FFF2-40B4-BE49-F238E27FC236}">
                <a16:creationId xmlns:a16="http://schemas.microsoft.com/office/drawing/2014/main" id="{50EA5D68-80CA-C705-C08C-739ECC8F454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69E6FF8-022D-47FB-BBA1-233C7F86097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CBC3AB2-51F8-C153-AD05-D223A0112479}"/>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
        <p:nvSpPr>
          <p:cNvPr id="129029" name="标题 1">
            <a:extLst>
              <a:ext uri="{FF2B5EF4-FFF2-40B4-BE49-F238E27FC236}">
                <a16:creationId xmlns:a16="http://schemas.microsoft.com/office/drawing/2014/main" id="{FC79CE75-977C-916F-580D-4E6A49E11D6A}"/>
              </a:ext>
            </a:extLst>
          </p:cNvPr>
          <p:cNvSpPr>
            <a:spLocks noGrp="1"/>
          </p:cNvSpPr>
          <p:nvPr>
            <p:ph type="title"/>
          </p:nvPr>
        </p:nvSpPr>
        <p:spPr>
          <a:xfrm>
            <a:off x="5500688" y="571500"/>
            <a:ext cx="3214687" cy="1066800"/>
          </a:xfrm>
          <a:solidFill>
            <a:schemeClr val="bg1"/>
          </a:solidFill>
        </p:spPr>
        <p:txBody>
          <a:bodyPr/>
          <a:lstStyle/>
          <a:p>
            <a:r>
              <a:rPr lang="zh-CN" altLang="en-US"/>
              <a:t>例</a:t>
            </a:r>
            <a:r>
              <a:rPr lang="en-US" altLang="zh-CN"/>
              <a:t>7-10</a:t>
            </a:r>
            <a:r>
              <a:rPr lang="zh-CN" altLang="en-US"/>
              <a:t>（续）</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内容占位符 2">
            <a:extLst>
              <a:ext uri="{FF2B5EF4-FFF2-40B4-BE49-F238E27FC236}">
                <a16:creationId xmlns:a16="http://schemas.microsoft.com/office/drawing/2014/main" id="{8B57C108-DB50-1A64-776A-4DBDFC5E1040}"/>
              </a:ext>
            </a:extLst>
          </p:cNvPr>
          <p:cNvSpPr>
            <a:spLocks noGrp="1"/>
          </p:cNvSpPr>
          <p:nvPr>
            <p:ph idx="1"/>
          </p:nvPr>
        </p:nvSpPr>
        <p:spPr>
          <a:xfrm>
            <a:off x="457200" y="500063"/>
            <a:ext cx="8229600" cy="6073775"/>
          </a:xfrm>
          <a:solidFill>
            <a:srgbClr val="85FFFF"/>
          </a:solidFill>
        </p:spPr>
        <p:txBody>
          <a:bodyPr/>
          <a:lstStyle/>
          <a:p>
            <a:pPr>
              <a:lnSpc>
                <a:spcPct val="80000"/>
              </a:lnSpc>
              <a:buFont typeface="Georgia" panose="02040502050405020303" pitchFamily="18" charset="0"/>
              <a:buNone/>
            </a:pPr>
            <a:r>
              <a:rPr lang="en-US" altLang="zh-CN" sz="1800">
                <a:latin typeface="Consolas" panose="020B0609020204030204" pitchFamily="49" charset="0"/>
              </a:rPr>
              <a:t>//</a:t>
            </a:r>
            <a:r>
              <a:rPr lang="zh-CN" altLang="en-US" sz="1800">
                <a:latin typeface="Consolas" panose="020B0609020204030204" pitchFamily="49" charset="0"/>
              </a:rPr>
              <a:t>初始化，将日期变为</a:t>
            </a:r>
            <a:r>
              <a:rPr lang="en-US" altLang="zh-CN" sz="1800">
                <a:latin typeface="Consolas" panose="020B0609020204030204" pitchFamily="49" charset="0"/>
              </a:rPr>
              <a:t>date</a:t>
            </a:r>
            <a:r>
              <a:rPr lang="zh-CN" altLang="en-US" sz="1800">
                <a:latin typeface="Consolas" panose="020B0609020204030204" pitchFamily="49" charset="0"/>
              </a:rPr>
              <a:t>，数值变为</a:t>
            </a:r>
            <a:r>
              <a:rPr lang="en-US" altLang="zh-CN" sz="1800">
                <a:latin typeface="Consolas" panose="020B0609020204030204" pitchFamily="49" charset="0"/>
              </a:rPr>
              <a:t>value</a:t>
            </a:r>
            <a:r>
              <a:rPr lang="zh-CN" altLang="en-US" sz="1800">
                <a:latin typeface="Consolas" panose="020B0609020204030204" pitchFamily="49" charset="0"/>
              </a:rPr>
              <a:t>，累加器清零</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void reset(const Date &amp;date, double value) {</a:t>
            </a:r>
          </a:p>
          <a:p>
            <a:pPr>
              <a:lnSpc>
                <a:spcPct val="80000"/>
              </a:lnSpc>
              <a:buFont typeface="Georgia" panose="02040502050405020303" pitchFamily="18" charset="0"/>
              <a:buNone/>
            </a:pPr>
            <a:r>
              <a:rPr lang="en-US" altLang="zh-CN" sz="1800">
                <a:latin typeface="Consolas" panose="020B0609020204030204" pitchFamily="49" charset="0"/>
              </a:rPr>
              <a:t>		lastDate = date; this-&gt;value = value; sum = 0;</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r>
              <a:rPr lang="en-US" altLang="zh-CN" sz="1800">
                <a:latin typeface="Consolas" panose="020B0609020204030204" pitchFamily="49" charset="0"/>
              </a:rPr>
              <a:t>};</a:t>
            </a:r>
          </a:p>
          <a:p>
            <a:pPr>
              <a:lnSpc>
                <a:spcPct val="80000"/>
              </a:lnSpc>
              <a:buFont typeface="Georgia" panose="02040502050405020303" pitchFamily="18" charset="0"/>
              <a:buNone/>
            </a:pPr>
            <a:r>
              <a:rPr lang="en-US" altLang="zh-CN" sz="1800">
                <a:latin typeface="Consolas" panose="020B0609020204030204" pitchFamily="49" charset="0"/>
              </a:rPr>
              <a:t>#endif //__ACCUMULATOR_H__</a:t>
            </a:r>
          </a:p>
          <a:p>
            <a:pPr>
              <a:lnSpc>
                <a:spcPct val="80000"/>
              </a:lnSpc>
              <a:buFont typeface="Georgia" panose="02040502050405020303" pitchFamily="18" charset="0"/>
              <a:buNone/>
            </a:pPr>
            <a:endParaRPr lang="en-US" altLang="zh-CN" sz="1800">
              <a:latin typeface="Consolas" panose="020B0609020204030204" pitchFamily="49" charset="0"/>
            </a:endParaRPr>
          </a:p>
          <a:p>
            <a:pPr>
              <a:lnSpc>
                <a:spcPct val="80000"/>
              </a:lnSpc>
              <a:buFont typeface="Georgia" panose="02040502050405020303" pitchFamily="18" charset="0"/>
              <a:buNone/>
            </a:pPr>
            <a:r>
              <a:rPr lang="en-US" altLang="zh-CN" sz="1800">
                <a:latin typeface="Consolas" panose="020B0609020204030204" pitchFamily="49" charset="0"/>
              </a:rPr>
              <a:t>//account.h</a:t>
            </a:r>
          </a:p>
          <a:p>
            <a:pPr>
              <a:lnSpc>
                <a:spcPct val="80000"/>
              </a:lnSpc>
              <a:buFont typeface="Georgia" panose="02040502050405020303" pitchFamily="18" charset="0"/>
              <a:buNone/>
            </a:pPr>
            <a:r>
              <a:rPr lang="en-US" altLang="zh-CN" sz="1800">
                <a:latin typeface="Consolas" panose="020B0609020204030204" pitchFamily="49" charset="0"/>
              </a:rPr>
              <a:t>#ifndef __ACCOUNT_H__</a:t>
            </a:r>
          </a:p>
          <a:p>
            <a:pPr>
              <a:lnSpc>
                <a:spcPct val="80000"/>
              </a:lnSpc>
              <a:buFont typeface="Georgia" panose="02040502050405020303" pitchFamily="18" charset="0"/>
              <a:buNone/>
            </a:pPr>
            <a:r>
              <a:rPr lang="en-US" altLang="zh-CN" sz="1800">
                <a:latin typeface="Consolas" panose="020B0609020204030204" pitchFamily="49" charset="0"/>
              </a:rPr>
              <a:t>#define __ACCOUNT_H__</a:t>
            </a:r>
          </a:p>
          <a:p>
            <a:pPr>
              <a:lnSpc>
                <a:spcPct val="80000"/>
              </a:lnSpc>
              <a:buFont typeface="Georgia" panose="02040502050405020303" pitchFamily="18" charset="0"/>
              <a:buNone/>
            </a:pPr>
            <a:r>
              <a:rPr lang="en-US" altLang="zh-CN" sz="1800">
                <a:latin typeface="Consolas" panose="020B0609020204030204" pitchFamily="49" charset="0"/>
              </a:rPr>
              <a:t>#include "date.h"</a:t>
            </a:r>
          </a:p>
          <a:p>
            <a:pPr>
              <a:lnSpc>
                <a:spcPct val="80000"/>
              </a:lnSpc>
              <a:buFont typeface="Georgia" panose="02040502050405020303" pitchFamily="18" charset="0"/>
              <a:buNone/>
            </a:pPr>
            <a:r>
              <a:rPr lang="en-US" altLang="zh-CN" sz="1800">
                <a:latin typeface="Consolas" panose="020B0609020204030204" pitchFamily="49" charset="0"/>
              </a:rPr>
              <a:t>#include "accumulator.h"</a:t>
            </a:r>
          </a:p>
          <a:p>
            <a:pPr>
              <a:lnSpc>
                <a:spcPct val="80000"/>
              </a:lnSpc>
              <a:buFont typeface="Georgia" panose="02040502050405020303" pitchFamily="18" charset="0"/>
              <a:buNone/>
            </a:pPr>
            <a:r>
              <a:rPr lang="en-US" altLang="zh-CN" sz="1800">
                <a:latin typeface="Consolas" panose="020B0609020204030204" pitchFamily="49" charset="0"/>
              </a:rPr>
              <a:t>#include &lt;string&gt;</a:t>
            </a:r>
          </a:p>
          <a:p>
            <a:pPr>
              <a:lnSpc>
                <a:spcPct val="80000"/>
              </a:lnSpc>
              <a:buFont typeface="Georgia" panose="02040502050405020303" pitchFamily="18" charset="0"/>
              <a:buNone/>
            </a:pPr>
            <a:r>
              <a:rPr lang="en-US" altLang="zh-CN" sz="1800">
                <a:latin typeface="Consolas" panose="020B0609020204030204" pitchFamily="49" charset="0"/>
              </a:rPr>
              <a:t>class Account { //</a:t>
            </a:r>
            <a:r>
              <a:rPr lang="zh-CN" altLang="en-US" sz="1800">
                <a:latin typeface="Consolas" panose="020B0609020204030204" pitchFamily="49" charset="0"/>
              </a:rPr>
              <a:t>账户类</a:t>
            </a:r>
          </a:p>
          <a:p>
            <a:pPr>
              <a:lnSpc>
                <a:spcPct val="80000"/>
              </a:lnSpc>
              <a:buFont typeface="Georgia" panose="02040502050405020303" pitchFamily="18" charset="0"/>
              <a:buNone/>
            </a:pPr>
            <a:r>
              <a:rPr lang="en-US" altLang="zh-CN" sz="1800">
                <a:latin typeface="Consolas" panose="020B0609020204030204" pitchFamily="49" charset="0"/>
              </a:rPr>
              <a:t>private:</a:t>
            </a:r>
          </a:p>
          <a:p>
            <a:pPr>
              <a:lnSpc>
                <a:spcPct val="80000"/>
              </a:lnSpc>
              <a:buFont typeface="Georgia" panose="02040502050405020303" pitchFamily="18" charset="0"/>
              <a:buNone/>
            </a:pPr>
            <a:r>
              <a:rPr lang="en-US" altLang="zh-CN" sz="1800">
                <a:latin typeface="Consolas" panose="020B0609020204030204" pitchFamily="49" charset="0"/>
              </a:rPr>
              <a:t>	std::string id;	//</a:t>
            </a:r>
            <a:r>
              <a:rPr lang="zh-CN" altLang="en-US" sz="1800">
                <a:latin typeface="Consolas" panose="020B0609020204030204" pitchFamily="49" charset="0"/>
              </a:rPr>
              <a:t>帐号</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balance;	//</a:t>
            </a:r>
            <a:r>
              <a:rPr lang="zh-CN" altLang="en-US" sz="1800">
                <a:latin typeface="Consolas" panose="020B0609020204030204" pitchFamily="49" charset="0"/>
              </a:rPr>
              <a:t>余额</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static double total; //</a:t>
            </a:r>
            <a:r>
              <a:rPr lang="zh-CN" altLang="en-US" sz="1800">
                <a:latin typeface="Consolas" panose="020B0609020204030204" pitchFamily="49" charset="0"/>
              </a:rPr>
              <a:t>所有账户的总金额</a:t>
            </a:r>
          </a:p>
          <a:p>
            <a:pPr>
              <a:lnSpc>
                <a:spcPct val="80000"/>
              </a:lnSpc>
              <a:buFont typeface="Georgia" panose="02040502050405020303" pitchFamily="18" charset="0"/>
              <a:buNone/>
            </a:pPr>
            <a:r>
              <a:rPr lang="en-US" altLang="zh-CN" sz="1800">
                <a:latin typeface="Consolas" panose="020B0609020204030204" pitchFamily="49" charset="0"/>
              </a:rPr>
              <a:t>protected:</a:t>
            </a: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供派生类调用的构造函数，</a:t>
            </a:r>
            <a:r>
              <a:rPr lang="en-US" altLang="zh-CN" sz="1800">
                <a:latin typeface="Consolas" panose="020B0609020204030204" pitchFamily="49" charset="0"/>
              </a:rPr>
              <a:t>id</a:t>
            </a:r>
            <a:r>
              <a:rPr lang="zh-CN" altLang="en-US" sz="1800">
                <a:latin typeface="Consolas" panose="020B0609020204030204" pitchFamily="49" charset="0"/>
              </a:rPr>
              <a:t>为账户</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Account(const Date &amp;date, const std::string &amp;id);</a:t>
            </a:r>
          </a:p>
          <a:p>
            <a:pPr>
              <a:lnSpc>
                <a:spcPct val="80000"/>
              </a:lnSpc>
              <a:buFont typeface="Georgia" panose="02040502050405020303" pitchFamily="18" charset="0"/>
              <a:buNone/>
            </a:pPr>
            <a:r>
              <a:rPr lang="en-US" altLang="zh-CN" sz="1800">
                <a:latin typeface="Consolas" panose="020B0609020204030204" pitchFamily="49" charset="0"/>
              </a:rPr>
              <a:t>	</a:t>
            </a:r>
          </a:p>
        </p:txBody>
      </p:sp>
      <p:sp>
        <p:nvSpPr>
          <p:cNvPr id="130051" name="灯片编号占位符 3">
            <a:extLst>
              <a:ext uri="{FF2B5EF4-FFF2-40B4-BE49-F238E27FC236}">
                <a16:creationId xmlns:a16="http://schemas.microsoft.com/office/drawing/2014/main" id="{42DAD69C-F364-D0AA-9032-2CA5A445B4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EDD1954-4817-4478-977E-A9B31956EA0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8F61F27-82BF-9E27-E3E3-F324F33DD079}"/>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
        <p:nvSpPr>
          <p:cNvPr id="130053" name="标题 1">
            <a:extLst>
              <a:ext uri="{FF2B5EF4-FFF2-40B4-BE49-F238E27FC236}">
                <a16:creationId xmlns:a16="http://schemas.microsoft.com/office/drawing/2014/main" id="{E136E5C6-AA77-D3BC-823A-52C58FF95D9A}"/>
              </a:ext>
            </a:extLst>
          </p:cNvPr>
          <p:cNvSpPr>
            <a:spLocks noGrp="1"/>
          </p:cNvSpPr>
          <p:nvPr>
            <p:ph type="title"/>
          </p:nvPr>
        </p:nvSpPr>
        <p:spPr>
          <a:xfrm>
            <a:off x="5357813" y="5929313"/>
            <a:ext cx="3500437" cy="638175"/>
          </a:xfrm>
          <a:solidFill>
            <a:schemeClr val="bg1"/>
          </a:solidFill>
        </p:spPr>
        <p:txBody>
          <a:bodyPr/>
          <a:lstStyle/>
          <a:p>
            <a:r>
              <a:rPr lang="zh-CN" altLang="en-US"/>
              <a:t>例</a:t>
            </a:r>
            <a:r>
              <a:rPr lang="en-US" altLang="zh-CN"/>
              <a:t>7-10</a:t>
            </a:r>
            <a:r>
              <a:rPr lang="zh-CN" altLang="en-US"/>
              <a:t>（续）</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EBC71C5B-7A45-1F41-BC22-317270902590}"/>
              </a:ext>
            </a:extLst>
          </p:cNvPr>
          <p:cNvSpPr>
            <a:spLocks noGrp="1"/>
          </p:cNvSpPr>
          <p:nvPr>
            <p:ph type="title"/>
          </p:nvPr>
        </p:nvSpPr>
        <p:spPr/>
        <p:txBody>
          <a:bodyPr/>
          <a:lstStyle/>
          <a:p>
            <a:pPr eaLnBrk="1" hangingPunct="1"/>
            <a:r>
              <a:rPr lang="en-US" altLang="zh-CN"/>
              <a:t>7.2 </a:t>
            </a:r>
            <a:r>
              <a:rPr lang="zh-CN" altLang="en-US"/>
              <a:t>访问控制</a:t>
            </a:r>
          </a:p>
        </p:txBody>
      </p:sp>
      <p:sp>
        <p:nvSpPr>
          <p:cNvPr id="18435" name="内容占位符 2">
            <a:extLst>
              <a:ext uri="{FF2B5EF4-FFF2-40B4-BE49-F238E27FC236}">
                <a16:creationId xmlns:a16="http://schemas.microsoft.com/office/drawing/2014/main" id="{749A15D2-E955-D916-F280-0319E96E626C}"/>
              </a:ext>
            </a:extLst>
          </p:cNvPr>
          <p:cNvSpPr>
            <a:spLocks noGrp="1"/>
          </p:cNvSpPr>
          <p:nvPr>
            <p:ph idx="1"/>
          </p:nvPr>
        </p:nvSpPr>
        <p:spPr/>
        <p:txBody>
          <a:bodyPr>
            <a:normAutofit/>
          </a:bodyPr>
          <a:lstStyle/>
          <a:p>
            <a:pPr marL="365760" indent="-256032" eaLnBrk="1" fontAlgn="auto" hangingPunct="1">
              <a:spcAft>
                <a:spcPts val="1200"/>
              </a:spcAft>
              <a:buClr>
                <a:schemeClr val="accent3"/>
              </a:buClr>
              <a:buFont typeface="Georgia"/>
              <a:buChar char="•"/>
              <a:defRPr/>
            </a:pPr>
            <a:r>
              <a:rPr lang="zh-CN" altLang="en-US" dirty="0">
                <a:latin typeface="宋体" pitchFamily="2" charset="-122"/>
              </a:rPr>
              <a:t>不同继承方式的影响主要体现在：</a:t>
            </a:r>
          </a:p>
          <a:p>
            <a:pPr marL="658368" lvl="1" indent="-246888" eaLnBrk="1" fontAlgn="auto" hangingPunct="1">
              <a:spcAft>
                <a:spcPts val="1200"/>
              </a:spcAft>
              <a:buFont typeface="Georgia"/>
              <a:buChar char="▫"/>
              <a:defRPr/>
            </a:pPr>
            <a:r>
              <a:rPr lang="zh-CN" altLang="en-US" dirty="0">
                <a:solidFill>
                  <a:schemeClr val="accent6">
                    <a:lumMod val="50000"/>
                  </a:schemeClr>
                </a:solidFill>
                <a:latin typeface="宋体" pitchFamily="2" charset="-122"/>
              </a:rPr>
              <a:t>派生类</a:t>
            </a:r>
            <a:r>
              <a:rPr lang="zh-CN" altLang="en-US" dirty="0">
                <a:solidFill>
                  <a:schemeClr val="accent4">
                    <a:lumMod val="75000"/>
                  </a:schemeClr>
                </a:solidFill>
                <a:latin typeface="宋体" pitchFamily="2" charset="-122"/>
              </a:rPr>
              <a:t>成员</a:t>
            </a:r>
            <a:r>
              <a:rPr lang="zh-CN" altLang="en-US" dirty="0">
                <a:solidFill>
                  <a:schemeClr val="accent6">
                    <a:lumMod val="50000"/>
                  </a:schemeClr>
                </a:solidFill>
                <a:latin typeface="宋体" pitchFamily="2" charset="-122"/>
              </a:rPr>
              <a:t>对基类成员的访问权限</a:t>
            </a:r>
          </a:p>
          <a:p>
            <a:pPr marL="658368" lvl="1" indent="-246888" eaLnBrk="1" fontAlgn="auto" hangingPunct="1">
              <a:spcAft>
                <a:spcPts val="1200"/>
              </a:spcAft>
              <a:buFont typeface="Georgia"/>
              <a:buChar char="▫"/>
              <a:defRPr/>
            </a:pPr>
            <a:r>
              <a:rPr lang="zh-CN" altLang="en-US" dirty="0">
                <a:solidFill>
                  <a:schemeClr val="accent6">
                    <a:lumMod val="50000"/>
                  </a:schemeClr>
                </a:solidFill>
                <a:latin typeface="宋体" pitchFamily="2" charset="-122"/>
              </a:rPr>
              <a:t>通过派生类</a:t>
            </a:r>
            <a:r>
              <a:rPr lang="zh-CN" altLang="en-US" dirty="0">
                <a:solidFill>
                  <a:schemeClr val="accent4">
                    <a:lumMod val="75000"/>
                  </a:schemeClr>
                </a:solidFill>
                <a:latin typeface="宋体" pitchFamily="2" charset="-122"/>
              </a:rPr>
              <a:t>对象</a:t>
            </a:r>
            <a:r>
              <a:rPr lang="zh-CN" altLang="en-US" dirty="0">
                <a:solidFill>
                  <a:schemeClr val="accent6">
                    <a:lumMod val="50000"/>
                  </a:schemeClr>
                </a:solidFill>
                <a:latin typeface="宋体" pitchFamily="2" charset="-122"/>
              </a:rPr>
              <a:t>对基类成员的访问权限</a:t>
            </a:r>
          </a:p>
          <a:p>
            <a:pPr marL="365760" indent="-256032" eaLnBrk="1" fontAlgn="auto" hangingPunct="1">
              <a:spcAft>
                <a:spcPts val="1200"/>
              </a:spcAft>
              <a:buClr>
                <a:schemeClr val="accent3"/>
              </a:buClr>
              <a:buFont typeface="Georgia"/>
              <a:buChar char="•"/>
              <a:defRPr/>
            </a:pPr>
            <a:r>
              <a:rPr lang="zh-CN" altLang="en-US" dirty="0">
                <a:latin typeface="宋体" pitchFamily="2" charset="-122"/>
              </a:rPr>
              <a:t>三种继承方式</a:t>
            </a:r>
          </a:p>
          <a:p>
            <a:pPr marL="658368" lvl="1" indent="-246888" eaLnBrk="1" fontAlgn="auto" hangingPunct="1">
              <a:spcAft>
                <a:spcPts val="1200"/>
              </a:spcAft>
              <a:buFont typeface="Georgia"/>
              <a:buChar char="▫"/>
              <a:defRPr/>
            </a:pPr>
            <a:r>
              <a:rPr lang="zh-CN" altLang="en-US" dirty="0">
                <a:solidFill>
                  <a:schemeClr val="accent6">
                    <a:lumMod val="50000"/>
                  </a:schemeClr>
                </a:solidFill>
                <a:latin typeface="宋体" pitchFamily="2" charset="-122"/>
              </a:rPr>
              <a:t>公有继承</a:t>
            </a:r>
          </a:p>
          <a:p>
            <a:pPr marL="658368" lvl="1" indent="-246888" eaLnBrk="1" fontAlgn="auto" hangingPunct="1">
              <a:spcAft>
                <a:spcPts val="1200"/>
              </a:spcAft>
              <a:buFont typeface="Georgia"/>
              <a:buChar char="▫"/>
              <a:defRPr/>
            </a:pPr>
            <a:r>
              <a:rPr lang="zh-CN" altLang="en-US" dirty="0">
                <a:solidFill>
                  <a:schemeClr val="accent6">
                    <a:lumMod val="50000"/>
                  </a:schemeClr>
                </a:solidFill>
                <a:latin typeface="宋体" pitchFamily="2" charset="-122"/>
              </a:rPr>
              <a:t>私有继承</a:t>
            </a:r>
          </a:p>
          <a:p>
            <a:pPr marL="658368" lvl="1" indent="-246888" eaLnBrk="1" fontAlgn="auto" hangingPunct="1">
              <a:spcAft>
                <a:spcPts val="1200"/>
              </a:spcAft>
              <a:buFont typeface="Georgia"/>
              <a:buChar char="▫"/>
              <a:defRPr/>
            </a:pPr>
            <a:r>
              <a:rPr lang="zh-CN" altLang="en-US" dirty="0">
                <a:solidFill>
                  <a:schemeClr val="accent6">
                    <a:lumMod val="50000"/>
                  </a:schemeClr>
                </a:solidFill>
                <a:latin typeface="宋体" pitchFamily="2" charset="-122"/>
              </a:rPr>
              <a:t>保护继承</a:t>
            </a:r>
          </a:p>
        </p:txBody>
      </p:sp>
      <p:sp>
        <p:nvSpPr>
          <p:cNvPr id="24580" name="灯片编号占位符 3">
            <a:extLst>
              <a:ext uri="{FF2B5EF4-FFF2-40B4-BE49-F238E27FC236}">
                <a16:creationId xmlns:a16="http://schemas.microsoft.com/office/drawing/2014/main" id="{92A85FC5-34D9-AAAE-6935-4278E0C1E38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128943F-8ABE-4572-BC92-085F407040B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A8569863-D37C-4070-26FB-575C3E4D2BFB}"/>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内容占位符 2">
            <a:extLst>
              <a:ext uri="{FF2B5EF4-FFF2-40B4-BE49-F238E27FC236}">
                <a16:creationId xmlns:a16="http://schemas.microsoft.com/office/drawing/2014/main" id="{CED39AD7-36B8-11DA-69C0-EA979437C860}"/>
              </a:ext>
            </a:extLst>
          </p:cNvPr>
          <p:cNvSpPr>
            <a:spLocks noGrp="1"/>
          </p:cNvSpPr>
          <p:nvPr>
            <p:ph idx="1"/>
          </p:nvPr>
        </p:nvSpPr>
        <p:spPr>
          <a:xfrm>
            <a:off x="457200" y="571500"/>
            <a:ext cx="8229600" cy="6002338"/>
          </a:xfrm>
          <a:solidFill>
            <a:srgbClr val="85FFFF"/>
          </a:solidFill>
        </p:spPr>
        <p:txBody>
          <a:bodyPr/>
          <a:lstStyle/>
          <a:p>
            <a:pPr>
              <a:lnSpc>
                <a:spcPct val="80000"/>
              </a:lnSpc>
              <a:buFont typeface="Georgia" panose="02040502050405020303" pitchFamily="18" charset="0"/>
              <a:buNone/>
            </a:pPr>
            <a:r>
              <a:rPr lang="en-US" altLang="zh-CN" sz="1800">
                <a:latin typeface="Consolas" panose="020B0609020204030204" pitchFamily="49" charset="0"/>
              </a:rPr>
              <a:t>//</a:t>
            </a:r>
            <a:r>
              <a:rPr lang="zh-CN" altLang="en-US" sz="1800">
                <a:latin typeface="Consolas" panose="020B0609020204030204" pitchFamily="49" charset="0"/>
              </a:rPr>
              <a:t>记录一笔帐，</a:t>
            </a:r>
            <a:r>
              <a:rPr lang="en-US" altLang="zh-CN" sz="1800">
                <a:latin typeface="Consolas" panose="020B0609020204030204" pitchFamily="49" charset="0"/>
              </a:rPr>
              <a:t>date</a:t>
            </a:r>
            <a:r>
              <a:rPr lang="zh-CN" altLang="en-US" sz="1800">
                <a:latin typeface="Consolas" panose="020B0609020204030204" pitchFamily="49" charset="0"/>
              </a:rPr>
              <a:t>为日期，</a:t>
            </a:r>
            <a:r>
              <a:rPr lang="en-US" altLang="zh-CN" sz="1800">
                <a:latin typeface="Consolas" panose="020B0609020204030204" pitchFamily="49" charset="0"/>
              </a:rPr>
              <a:t>amount</a:t>
            </a:r>
            <a:r>
              <a:rPr lang="zh-CN" altLang="en-US" sz="1800">
                <a:latin typeface="Consolas" panose="020B0609020204030204" pitchFamily="49" charset="0"/>
              </a:rPr>
              <a:t>为金额，</a:t>
            </a:r>
            <a:r>
              <a:rPr lang="en-US" altLang="zh-CN" sz="1800">
                <a:latin typeface="Consolas" panose="020B0609020204030204" pitchFamily="49" charset="0"/>
              </a:rPr>
              <a:t>desc</a:t>
            </a:r>
            <a:r>
              <a:rPr lang="zh-CN" altLang="en-US" sz="1800">
                <a:latin typeface="Consolas" panose="020B0609020204030204" pitchFamily="49" charset="0"/>
              </a:rPr>
              <a:t>为说明</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void record(const Date &amp;date, double amount, const std::string &amp;desc);</a:t>
            </a: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报告错误信息</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void error(const std::string &amp;msg) const;</a:t>
            </a:r>
          </a:p>
          <a:p>
            <a:pPr>
              <a:lnSpc>
                <a:spcPct val="80000"/>
              </a:lnSpc>
              <a:buFont typeface="Georgia" panose="02040502050405020303" pitchFamily="18" charset="0"/>
              <a:buNone/>
            </a:pPr>
            <a:r>
              <a:rPr lang="en-US" altLang="zh-CN" sz="1800">
                <a:latin typeface="Consolas" panose="020B0609020204030204" pitchFamily="49" charset="0"/>
              </a:rPr>
              <a:t>public:</a:t>
            </a:r>
          </a:p>
          <a:p>
            <a:pPr>
              <a:lnSpc>
                <a:spcPct val="80000"/>
              </a:lnSpc>
              <a:buFont typeface="Georgia" panose="02040502050405020303" pitchFamily="18" charset="0"/>
              <a:buNone/>
            </a:pPr>
            <a:r>
              <a:rPr lang="en-US" altLang="zh-CN" sz="1800">
                <a:latin typeface="Consolas" panose="020B0609020204030204" pitchFamily="49" charset="0"/>
              </a:rPr>
              <a:t>	const std::string &amp;getId() const { return id; }</a:t>
            </a:r>
          </a:p>
          <a:p>
            <a:pPr>
              <a:lnSpc>
                <a:spcPct val="80000"/>
              </a:lnSpc>
              <a:buFont typeface="Georgia" panose="02040502050405020303" pitchFamily="18" charset="0"/>
              <a:buNone/>
            </a:pPr>
            <a:r>
              <a:rPr lang="en-US" altLang="zh-CN" sz="1800">
                <a:latin typeface="Consolas" panose="020B0609020204030204" pitchFamily="49" charset="0"/>
              </a:rPr>
              <a:t>	double getBalance() const { return balance; }</a:t>
            </a:r>
          </a:p>
          <a:p>
            <a:pPr>
              <a:lnSpc>
                <a:spcPct val="80000"/>
              </a:lnSpc>
              <a:buFont typeface="Georgia" panose="02040502050405020303" pitchFamily="18" charset="0"/>
              <a:buNone/>
            </a:pPr>
            <a:r>
              <a:rPr lang="en-US" altLang="zh-CN" sz="1800">
                <a:latin typeface="Consolas" panose="020B0609020204030204" pitchFamily="49" charset="0"/>
              </a:rPr>
              <a:t>	static double getTotal() { return total; }</a:t>
            </a: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显示账户信息</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void show() const;</a:t>
            </a:r>
          </a:p>
          <a:p>
            <a:pPr>
              <a:lnSpc>
                <a:spcPct val="80000"/>
              </a:lnSpc>
              <a:buFont typeface="Georgia" panose="02040502050405020303" pitchFamily="18" charset="0"/>
              <a:buNone/>
            </a:pPr>
            <a:r>
              <a:rPr lang="en-US" altLang="zh-CN" sz="1800">
                <a:latin typeface="Consolas" panose="020B0609020204030204" pitchFamily="49" charset="0"/>
              </a:rPr>
              <a:t>};</a:t>
            </a:r>
          </a:p>
          <a:p>
            <a:pPr>
              <a:lnSpc>
                <a:spcPct val="80000"/>
              </a:lnSpc>
              <a:buFont typeface="Georgia" panose="02040502050405020303" pitchFamily="18" charset="0"/>
              <a:buNone/>
            </a:pPr>
            <a:r>
              <a:rPr lang="en-US" altLang="zh-CN" sz="1800">
                <a:latin typeface="Consolas" panose="020B0609020204030204" pitchFamily="49" charset="0"/>
              </a:rPr>
              <a:t>class SavingsAccount : public Account { //</a:t>
            </a:r>
            <a:r>
              <a:rPr lang="zh-CN" altLang="en-US" sz="1800">
                <a:latin typeface="Consolas" panose="020B0609020204030204" pitchFamily="49" charset="0"/>
              </a:rPr>
              <a:t>储蓄账户类</a:t>
            </a:r>
          </a:p>
          <a:p>
            <a:pPr>
              <a:lnSpc>
                <a:spcPct val="80000"/>
              </a:lnSpc>
              <a:buFont typeface="Georgia" panose="02040502050405020303" pitchFamily="18" charset="0"/>
              <a:buNone/>
            </a:pPr>
            <a:r>
              <a:rPr lang="en-US" altLang="zh-CN" sz="1800">
                <a:latin typeface="Consolas" panose="020B0609020204030204" pitchFamily="49" charset="0"/>
              </a:rPr>
              <a:t>private:</a:t>
            </a:r>
          </a:p>
          <a:p>
            <a:pPr>
              <a:lnSpc>
                <a:spcPct val="80000"/>
              </a:lnSpc>
              <a:buFont typeface="Georgia" panose="02040502050405020303" pitchFamily="18" charset="0"/>
              <a:buNone/>
            </a:pPr>
            <a:r>
              <a:rPr lang="en-US" altLang="zh-CN" sz="1800">
                <a:latin typeface="Consolas" panose="020B0609020204030204" pitchFamily="49" charset="0"/>
              </a:rPr>
              <a:t>	Accumulator acc;	//</a:t>
            </a:r>
            <a:r>
              <a:rPr lang="zh-CN" altLang="en-US" sz="1800">
                <a:latin typeface="Consolas" panose="020B0609020204030204" pitchFamily="49" charset="0"/>
              </a:rPr>
              <a:t>辅助计算利息的累加器</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rate;		//</a:t>
            </a:r>
            <a:r>
              <a:rPr lang="zh-CN" altLang="en-US" sz="1800">
                <a:latin typeface="Consolas" panose="020B0609020204030204" pitchFamily="49" charset="0"/>
              </a:rPr>
              <a:t>存款的年利率</a:t>
            </a:r>
          </a:p>
          <a:p>
            <a:pPr>
              <a:lnSpc>
                <a:spcPct val="80000"/>
              </a:lnSpc>
              <a:buFont typeface="Georgia" panose="02040502050405020303" pitchFamily="18" charset="0"/>
              <a:buNone/>
            </a:pPr>
            <a:r>
              <a:rPr lang="en-US" altLang="zh-CN" sz="1800">
                <a:latin typeface="Consolas" panose="020B0609020204030204" pitchFamily="49" charset="0"/>
              </a:rPr>
              <a:t>public:</a:t>
            </a: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构造函数</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SavingsAccount(const Date &amp;date, const std::string &amp;id, double rate);</a:t>
            </a:r>
          </a:p>
          <a:p>
            <a:pPr>
              <a:lnSpc>
                <a:spcPct val="80000"/>
              </a:lnSpc>
              <a:buFont typeface="Georgia" panose="02040502050405020303" pitchFamily="18" charset="0"/>
              <a:buNone/>
            </a:pPr>
            <a:r>
              <a:rPr lang="en-US" altLang="zh-CN" sz="1800">
                <a:latin typeface="Consolas" panose="020B0609020204030204" pitchFamily="49" charset="0"/>
              </a:rPr>
              <a:t>	double getRate() const { return rate; }</a:t>
            </a:r>
          </a:p>
          <a:p>
            <a:pPr>
              <a:lnSpc>
                <a:spcPct val="80000"/>
              </a:lnSpc>
              <a:buFont typeface="Georgia" panose="02040502050405020303" pitchFamily="18" charset="0"/>
              <a:buNone/>
            </a:pPr>
            <a:endParaRPr lang="en-US" altLang="zh-CN" sz="1800">
              <a:latin typeface="Consolas" panose="020B0609020204030204" pitchFamily="49" charset="0"/>
            </a:endParaRPr>
          </a:p>
          <a:p>
            <a:pPr>
              <a:lnSpc>
                <a:spcPct val="80000"/>
              </a:lnSpc>
              <a:buFont typeface="Georgia" panose="02040502050405020303" pitchFamily="18" charset="0"/>
              <a:buNone/>
            </a:pPr>
            <a:endParaRPr lang="zh-CN" altLang="en-US" sz="1800">
              <a:latin typeface="Consolas" panose="020B0609020204030204" pitchFamily="49" charset="0"/>
            </a:endParaRPr>
          </a:p>
        </p:txBody>
      </p:sp>
      <p:sp>
        <p:nvSpPr>
          <p:cNvPr id="131075" name="灯片编号占位符 3">
            <a:extLst>
              <a:ext uri="{FF2B5EF4-FFF2-40B4-BE49-F238E27FC236}">
                <a16:creationId xmlns:a16="http://schemas.microsoft.com/office/drawing/2014/main" id="{9F6CDE69-DE61-06F7-B187-68F105521E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3BD7E3C-A342-448D-AD3D-B351E6BDDD2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11BC5EF-5080-52CB-A8B4-B1557AB49116}"/>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
        <p:nvSpPr>
          <p:cNvPr id="131077" name="标题 1">
            <a:extLst>
              <a:ext uri="{FF2B5EF4-FFF2-40B4-BE49-F238E27FC236}">
                <a16:creationId xmlns:a16="http://schemas.microsoft.com/office/drawing/2014/main" id="{A0D83287-6AA5-4F10-B1D1-1500C5032430}"/>
              </a:ext>
            </a:extLst>
          </p:cNvPr>
          <p:cNvSpPr>
            <a:spLocks noGrp="1"/>
          </p:cNvSpPr>
          <p:nvPr>
            <p:ph type="title"/>
          </p:nvPr>
        </p:nvSpPr>
        <p:spPr>
          <a:xfrm>
            <a:off x="5214938" y="5929313"/>
            <a:ext cx="3643312" cy="638175"/>
          </a:xfrm>
          <a:solidFill>
            <a:schemeClr val="bg1"/>
          </a:solidFill>
        </p:spPr>
        <p:txBody>
          <a:bodyPr/>
          <a:lstStyle/>
          <a:p>
            <a:r>
              <a:rPr lang="zh-CN" altLang="en-US"/>
              <a:t>例</a:t>
            </a:r>
            <a:r>
              <a:rPr lang="en-US" altLang="zh-CN"/>
              <a:t>7-10</a:t>
            </a:r>
            <a:r>
              <a:rPr lang="zh-CN" altLang="en-US"/>
              <a:t>（续）</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内容占位符 2">
            <a:extLst>
              <a:ext uri="{FF2B5EF4-FFF2-40B4-BE49-F238E27FC236}">
                <a16:creationId xmlns:a16="http://schemas.microsoft.com/office/drawing/2014/main" id="{62D9FB31-F62F-FE0B-4BFF-2741925232BD}"/>
              </a:ext>
            </a:extLst>
          </p:cNvPr>
          <p:cNvSpPr>
            <a:spLocks noGrp="1"/>
          </p:cNvSpPr>
          <p:nvPr>
            <p:ph idx="1"/>
          </p:nvPr>
        </p:nvSpPr>
        <p:spPr>
          <a:xfrm>
            <a:off x="457200" y="571500"/>
            <a:ext cx="8229600" cy="6002338"/>
          </a:xfrm>
          <a:solidFill>
            <a:srgbClr val="85FFFF"/>
          </a:solidFill>
        </p:spPr>
        <p:txBody>
          <a:bodyPr/>
          <a:lstStyle/>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void deposit(const Date &amp;date, double amount, const std::string &amp;desc); //</a:t>
            </a:r>
            <a:r>
              <a:rPr lang="zh-CN" altLang="en-US" sz="1800">
                <a:latin typeface="Consolas" panose="020B0609020204030204" pitchFamily="49" charset="0"/>
              </a:rPr>
              <a:t>存入现金</a:t>
            </a:r>
            <a:endParaRPr lang="en-US" altLang="zh-CN" sz="1800">
              <a:latin typeface="Consolas" panose="020B0609020204030204" pitchFamily="49" charset="0"/>
            </a:endParaRP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取出现金</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void withdraw(const Date &amp;date, double amount, const std::string &amp;desc);</a:t>
            </a:r>
          </a:p>
          <a:p>
            <a:pPr>
              <a:lnSpc>
                <a:spcPct val="80000"/>
              </a:lnSpc>
              <a:buFont typeface="Georgia" panose="02040502050405020303" pitchFamily="18" charset="0"/>
              <a:buNone/>
            </a:pPr>
            <a:r>
              <a:rPr lang="en-US" altLang="zh-CN" sz="1800">
                <a:latin typeface="Consolas" panose="020B0609020204030204" pitchFamily="49" charset="0"/>
              </a:rPr>
              <a:t>	void settle(const Date &amp;date);	//</a:t>
            </a:r>
            <a:r>
              <a:rPr lang="zh-CN" altLang="en-US" sz="1800">
                <a:latin typeface="Consolas" panose="020B0609020204030204" pitchFamily="49" charset="0"/>
              </a:rPr>
              <a:t>结算利息，每年</a:t>
            </a:r>
            <a:r>
              <a:rPr lang="en-US" altLang="zh-CN" sz="1800">
                <a:latin typeface="Consolas" panose="020B0609020204030204" pitchFamily="49" charset="0"/>
              </a:rPr>
              <a:t>1</a:t>
            </a:r>
            <a:r>
              <a:rPr lang="zh-CN" altLang="en-US" sz="1800">
                <a:latin typeface="Consolas" panose="020B0609020204030204" pitchFamily="49" charset="0"/>
              </a:rPr>
              <a:t>月</a:t>
            </a:r>
            <a:r>
              <a:rPr lang="en-US" altLang="zh-CN" sz="1800">
                <a:latin typeface="Consolas" panose="020B0609020204030204" pitchFamily="49" charset="0"/>
              </a:rPr>
              <a:t>1</a:t>
            </a:r>
            <a:r>
              <a:rPr lang="zh-CN" altLang="en-US" sz="1800">
                <a:latin typeface="Consolas" panose="020B0609020204030204" pitchFamily="49" charset="0"/>
              </a:rPr>
              <a:t>日调用一次该函数</a:t>
            </a:r>
          </a:p>
          <a:p>
            <a:pPr>
              <a:lnSpc>
                <a:spcPct val="80000"/>
              </a:lnSpc>
              <a:buFont typeface="Georgia" panose="02040502050405020303" pitchFamily="18" charset="0"/>
              <a:buNone/>
            </a:pPr>
            <a:r>
              <a:rPr lang="en-US" altLang="zh-CN" sz="1800">
                <a:latin typeface="Consolas" panose="020B0609020204030204" pitchFamily="49" charset="0"/>
              </a:rPr>
              <a:t>};</a:t>
            </a:r>
          </a:p>
          <a:p>
            <a:pPr>
              <a:lnSpc>
                <a:spcPct val="80000"/>
              </a:lnSpc>
              <a:buFont typeface="Georgia" panose="02040502050405020303" pitchFamily="18" charset="0"/>
              <a:buNone/>
            </a:pPr>
            <a:r>
              <a:rPr lang="en-US" altLang="zh-CN" sz="1800">
                <a:latin typeface="Consolas" panose="020B0609020204030204" pitchFamily="49" charset="0"/>
              </a:rPr>
              <a:t>class CreditAccount : public Account { //</a:t>
            </a:r>
            <a:r>
              <a:rPr lang="zh-CN" altLang="en-US" sz="1800">
                <a:latin typeface="Consolas" panose="020B0609020204030204" pitchFamily="49" charset="0"/>
              </a:rPr>
              <a:t>信用账户类</a:t>
            </a:r>
          </a:p>
          <a:p>
            <a:pPr>
              <a:lnSpc>
                <a:spcPct val="80000"/>
              </a:lnSpc>
              <a:buFont typeface="Georgia" panose="02040502050405020303" pitchFamily="18" charset="0"/>
              <a:buNone/>
            </a:pPr>
            <a:r>
              <a:rPr lang="en-US" altLang="zh-CN" sz="1800">
                <a:latin typeface="Consolas" panose="020B0609020204030204" pitchFamily="49" charset="0"/>
              </a:rPr>
              <a:t>private:</a:t>
            </a:r>
          </a:p>
          <a:p>
            <a:pPr>
              <a:lnSpc>
                <a:spcPct val="80000"/>
              </a:lnSpc>
              <a:buFont typeface="Georgia" panose="02040502050405020303" pitchFamily="18" charset="0"/>
              <a:buNone/>
            </a:pPr>
            <a:r>
              <a:rPr lang="en-US" altLang="zh-CN" sz="1800">
                <a:latin typeface="Consolas" panose="020B0609020204030204" pitchFamily="49" charset="0"/>
              </a:rPr>
              <a:t>	Accumulator acc;	//</a:t>
            </a:r>
            <a:r>
              <a:rPr lang="zh-CN" altLang="en-US" sz="1800">
                <a:latin typeface="Consolas" panose="020B0609020204030204" pitchFamily="49" charset="0"/>
              </a:rPr>
              <a:t>辅助计算利息的累加器</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credit;		//</a:t>
            </a:r>
            <a:r>
              <a:rPr lang="zh-CN" altLang="en-US" sz="1800">
                <a:latin typeface="Consolas" panose="020B0609020204030204" pitchFamily="49" charset="0"/>
              </a:rPr>
              <a:t>信用额度</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rate;		//</a:t>
            </a:r>
            <a:r>
              <a:rPr lang="zh-CN" altLang="en-US" sz="1800">
                <a:latin typeface="Consolas" panose="020B0609020204030204" pitchFamily="49" charset="0"/>
              </a:rPr>
              <a:t>欠款的日利率</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fee;			//</a:t>
            </a:r>
            <a:r>
              <a:rPr lang="zh-CN" altLang="en-US" sz="1800">
                <a:latin typeface="Consolas" panose="020B0609020204030204" pitchFamily="49" charset="0"/>
              </a:rPr>
              <a:t>信用卡年费</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getDebt() const {	//</a:t>
            </a:r>
            <a:r>
              <a:rPr lang="zh-CN" altLang="en-US" sz="1800">
                <a:latin typeface="Consolas" panose="020B0609020204030204" pitchFamily="49" charset="0"/>
              </a:rPr>
              <a:t>获得欠款额</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balance = getBalance();</a:t>
            </a:r>
          </a:p>
          <a:p>
            <a:pPr>
              <a:lnSpc>
                <a:spcPct val="80000"/>
              </a:lnSpc>
              <a:buFont typeface="Georgia" panose="02040502050405020303" pitchFamily="18" charset="0"/>
              <a:buNone/>
            </a:pPr>
            <a:r>
              <a:rPr lang="en-US" altLang="zh-CN" sz="1800">
                <a:latin typeface="Consolas" panose="020B0609020204030204" pitchFamily="49" charset="0"/>
              </a:rPr>
              <a:t>		return (balance &lt; 0 ? balance : 0);</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r>
              <a:rPr lang="en-US" altLang="zh-CN" sz="1800">
                <a:latin typeface="Consolas" panose="020B0609020204030204" pitchFamily="49" charset="0"/>
              </a:rPr>
              <a:t>public:</a:t>
            </a: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构造函数</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CreditAccount(const Date &amp;date, const std::string &amp;id, double credit, double rate, double fee);</a:t>
            </a:r>
          </a:p>
          <a:p>
            <a:pPr>
              <a:lnSpc>
                <a:spcPct val="80000"/>
              </a:lnSpc>
              <a:buFont typeface="Georgia" panose="02040502050405020303" pitchFamily="18" charset="0"/>
              <a:buNone/>
            </a:pPr>
            <a:endParaRPr lang="zh-CN" altLang="en-US" sz="1800">
              <a:latin typeface="Consolas" panose="020B0609020204030204" pitchFamily="49" charset="0"/>
            </a:endParaRPr>
          </a:p>
        </p:txBody>
      </p:sp>
      <p:sp>
        <p:nvSpPr>
          <p:cNvPr id="132099" name="灯片编号占位符 3">
            <a:extLst>
              <a:ext uri="{FF2B5EF4-FFF2-40B4-BE49-F238E27FC236}">
                <a16:creationId xmlns:a16="http://schemas.microsoft.com/office/drawing/2014/main" id="{1CC007BC-B66A-4C7C-961D-7F92286E16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ED43A84-08AE-4B82-A917-C574DC2F165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8E8E2AD-8912-ADC7-5F3E-6667FC5E8E66}"/>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
        <p:nvSpPr>
          <p:cNvPr id="132101" name="标题 1">
            <a:extLst>
              <a:ext uri="{FF2B5EF4-FFF2-40B4-BE49-F238E27FC236}">
                <a16:creationId xmlns:a16="http://schemas.microsoft.com/office/drawing/2014/main" id="{0F430658-9B80-79C8-9B47-42968B922D6A}"/>
              </a:ext>
            </a:extLst>
          </p:cNvPr>
          <p:cNvSpPr>
            <a:spLocks noGrp="1"/>
          </p:cNvSpPr>
          <p:nvPr>
            <p:ph type="title"/>
          </p:nvPr>
        </p:nvSpPr>
        <p:spPr>
          <a:xfrm>
            <a:off x="5357813" y="5857875"/>
            <a:ext cx="3357562" cy="709613"/>
          </a:xfrm>
          <a:solidFill>
            <a:schemeClr val="bg1"/>
          </a:solidFill>
        </p:spPr>
        <p:txBody>
          <a:bodyPr/>
          <a:lstStyle/>
          <a:p>
            <a:r>
              <a:rPr lang="zh-CN" altLang="en-US"/>
              <a:t>例</a:t>
            </a:r>
            <a:r>
              <a:rPr lang="en-US" altLang="zh-CN"/>
              <a:t>7-10</a:t>
            </a:r>
            <a:r>
              <a:rPr lang="zh-CN" altLang="en-US"/>
              <a:t>（续）</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内容占位符 2">
            <a:extLst>
              <a:ext uri="{FF2B5EF4-FFF2-40B4-BE49-F238E27FC236}">
                <a16:creationId xmlns:a16="http://schemas.microsoft.com/office/drawing/2014/main" id="{F9473FE5-97A5-05F5-08B1-3B972070F970}"/>
              </a:ext>
            </a:extLst>
          </p:cNvPr>
          <p:cNvSpPr>
            <a:spLocks noGrp="1"/>
          </p:cNvSpPr>
          <p:nvPr>
            <p:ph idx="1"/>
          </p:nvPr>
        </p:nvSpPr>
        <p:spPr>
          <a:xfrm>
            <a:off x="457200" y="571500"/>
            <a:ext cx="8229600" cy="6002338"/>
          </a:xfrm>
          <a:solidFill>
            <a:srgbClr val="85FFFF"/>
          </a:solidFill>
        </p:spPr>
        <p:txBody>
          <a:bodyPr/>
          <a:lstStyle/>
          <a:p>
            <a:pPr>
              <a:lnSpc>
                <a:spcPct val="80000"/>
              </a:lnSpc>
              <a:buFont typeface="Georgia" panose="02040502050405020303" pitchFamily="18" charset="0"/>
              <a:buNone/>
            </a:pPr>
            <a:r>
              <a:rPr lang="en-US" altLang="zh-CN" sz="1800">
                <a:latin typeface="Consolas" panose="020B0609020204030204" pitchFamily="49" charset="0"/>
              </a:rPr>
              <a:t>	double getCredit() const { return credit; }</a:t>
            </a:r>
          </a:p>
          <a:p>
            <a:pPr>
              <a:lnSpc>
                <a:spcPct val="80000"/>
              </a:lnSpc>
              <a:buFont typeface="Georgia" panose="02040502050405020303" pitchFamily="18" charset="0"/>
              <a:buNone/>
            </a:pPr>
            <a:r>
              <a:rPr lang="en-US" altLang="zh-CN" sz="1800">
                <a:latin typeface="Consolas" panose="020B0609020204030204" pitchFamily="49" charset="0"/>
              </a:rPr>
              <a:t>	double getRate() const { return rate; }</a:t>
            </a:r>
          </a:p>
          <a:p>
            <a:pPr>
              <a:lnSpc>
                <a:spcPct val="80000"/>
              </a:lnSpc>
              <a:buFont typeface="Georgia" panose="02040502050405020303" pitchFamily="18" charset="0"/>
              <a:buNone/>
            </a:pPr>
            <a:r>
              <a:rPr lang="en-US" altLang="zh-CN" sz="1800">
                <a:latin typeface="Consolas" panose="020B0609020204030204" pitchFamily="49" charset="0"/>
              </a:rPr>
              <a:t>	double getFee() const { return fee; }</a:t>
            </a:r>
          </a:p>
          <a:p>
            <a:pPr>
              <a:lnSpc>
                <a:spcPct val="80000"/>
              </a:lnSpc>
              <a:buFont typeface="Georgia" panose="02040502050405020303" pitchFamily="18" charset="0"/>
              <a:buNone/>
            </a:pPr>
            <a:r>
              <a:rPr lang="en-US" altLang="zh-CN" sz="1800">
                <a:latin typeface="Consolas" panose="020B0609020204030204" pitchFamily="49" charset="0"/>
              </a:rPr>
              <a:t>	double getAvailableCredit() const {	//</a:t>
            </a:r>
            <a:r>
              <a:rPr lang="zh-CN" altLang="en-US" sz="1800">
                <a:latin typeface="Consolas" panose="020B0609020204030204" pitchFamily="49" charset="0"/>
              </a:rPr>
              <a:t>获得可用信用</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if (getBalance() &lt; 0) </a:t>
            </a:r>
          </a:p>
          <a:p>
            <a:pPr>
              <a:lnSpc>
                <a:spcPct val="80000"/>
              </a:lnSpc>
              <a:buFont typeface="Georgia" panose="02040502050405020303" pitchFamily="18" charset="0"/>
              <a:buNone/>
            </a:pPr>
            <a:r>
              <a:rPr lang="en-US" altLang="zh-CN" sz="1800">
                <a:latin typeface="Consolas" panose="020B0609020204030204" pitchFamily="49" charset="0"/>
              </a:rPr>
              <a:t>			return credit + getBalance();</a:t>
            </a:r>
          </a:p>
          <a:p>
            <a:pPr>
              <a:lnSpc>
                <a:spcPct val="80000"/>
              </a:lnSpc>
              <a:buFont typeface="Georgia" panose="02040502050405020303" pitchFamily="18" charset="0"/>
              <a:buNone/>
            </a:pPr>
            <a:r>
              <a:rPr lang="en-US" altLang="zh-CN" sz="1800">
                <a:latin typeface="Consolas" panose="020B0609020204030204" pitchFamily="49" charset="0"/>
              </a:rPr>
              <a:t>		else</a:t>
            </a:r>
          </a:p>
          <a:p>
            <a:pPr>
              <a:lnSpc>
                <a:spcPct val="80000"/>
              </a:lnSpc>
              <a:buFont typeface="Georgia" panose="02040502050405020303" pitchFamily="18" charset="0"/>
              <a:buNone/>
            </a:pPr>
            <a:r>
              <a:rPr lang="en-US" altLang="zh-CN" sz="1800">
                <a:latin typeface="Consolas" panose="020B0609020204030204" pitchFamily="49" charset="0"/>
              </a:rPr>
              <a:t>			return credit;</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存入现金</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void deposit(const Date &amp;date, double amount, const std::string &amp;desc);</a:t>
            </a:r>
          </a:p>
          <a:p>
            <a:pPr>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取出现金</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void withdraw(const Date &amp;date, double amount, const std::string &amp;desc);</a:t>
            </a:r>
          </a:p>
          <a:p>
            <a:pPr>
              <a:lnSpc>
                <a:spcPct val="80000"/>
              </a:lnSpc>
              <a:buFont typeface="Georgia" panose="02040502050405020303" pitchFamily="18" charset="0"/>
              <a:buNone/>
            </a:pPr>
            <a:r>
              <a:rPr lang="en-US" altLang="zh-CN" sz="1800">
                <a:latin typeface="Consolas" panose="020B0609020204030204" pitchFamily="49" charset="0"/>
              </a:rPr>
              <a:t>	void settle(const Date &amp;date);	//</a:t>
            </a:r>
            <a:r>
              <a:rPr lang="zh-CN" altLang="en-US" sz="1800">
                <a:latin typeface="Consolas" panose="020B0609020204030204" pitchFamily="49" charset="0"/>
              </a:rPr>
              <a:t>结算利息和年费，每月</a:t>
            </a:r>
            <a:r>
              <a:rPr lang="en-US" altLang="zh-CN" sz="1800">
                <a:latin typeface="Consolas" panose="020B0609020204030204" pitchFamily="49" charset="0"/>
              </a:rPr>
              <a:t>1</a:t>
            </a:r>
            <a:r>
              <a:rPr lang="zh-CN" altLang="en-US" sz="1800">
                <a:latin typeface="Consolas" panose="020B0609020204030204" pitchFamily="49" charset="0"/>
              </a:rPr>
              <a:t>日调用一次该函数</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void show() const;</a:t>
            </a:r>
          </a:p>
          <a:p>
            <a:pPr>
              <a:lnSpc>
                <a:spcPct val="80000"/>
              </a:lnSpc>
              <a:buFont typeface="Georgia" panose="02040502050405020303" pitchFamily="18" charset="0"/>
              <a:buNone/>
            </a:pPr>
            <a:r>
              <a:rPr lang="en-US" altLang="zh-CN" sz="1800">
                <a:latin typeface="Consolas" panose="020B0609020204030204" pitchFamily="49" charset="0"/>
              </a:rPr>
              <a:t>};</a:t>
            </a:r>
          </a:p>
          <a:p>
            <a:pPr>
              <a:lnSpc>
                <a:spcPct val="80000"/>
              </a:lnSpc>
              <a:buFont typeface="Georgia" panose="02040502050405020303" pitchFamily="18" charset="0"/>
              <a:buNone/>
            </a:pPr>
            <a:r>
              <a:rPr lang="en-US" altLang="zh-CN" sz="1800">
                <a:latin typeface="Consolas" panose="020B0609020204030204" pitchFamily="49" charset="0"/>
              </a:rPr>
              <a:t>#endif //__ACCOUNT_H__</a:t>
            </a:r>
          </a:p>
          <a:p>
            <a:pPr>
              <a:lnSpc>
                <a:spcPct val="80000"/>
              </a:lnSpc>
              <a:buFont typeface="Georgia" panose="02040502050405020303" pitchFamily="18" charset="0"/>
              <a:buNone/>
            </a:pPr>
            <a:endParaRPr lang="zh-CN" altLang="en-US" sz="1800">
              <a:latin typeface="Consolas" panose="020B0609020204030204" pitchFamily="49" charset="0"/>
            </a:endParaRPr>
          </a:p>
        </p:txBody>
      </p:sp>
      <p:sp>
        <p:nvSpPr>
          <p:cNvPr id="133123" name="灯片编号占位符 3">
            <a:extLst>
              <a:ext uri="{FF2B5EF4-FFF2-40B4-BE49-F238E27FC236}">
                <a16:creationId xmlns:a16="http://schemas.microsoft.com/office/drawing/2014/main" id="{F1E4C206-0CFA-61CB-D7D5-985BABB4171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5799D88-5B78-4347-BF74-D237C485EF5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379900D-D310-9A32-F624-CB4CE3833A07}"/>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
        <p:nvSpPr>
          <p:cNvPr id="133125" name="标题 1">
            <a:extLst>
              <a:ext uri="{FF2B5EF4-FFF2-40B4-BE49-F238E27FC236}">
                <a16:creationId xmlns:a16="http://schemas.microsoft.com/office/drawing/2014/main" id="{BF5721AD-7AB9-339A-6F0B-B654D5F610BE}"/>
              </a:ext>
            </a:extLst>
          </p:cNvPr>
          <p:cNvSpPr>
            <a:spLocks noGrp="1"/>
          </p:cNvSpPr>
          <p:nvPr>
            <p:ph type="title"/>
          </p:nvPr>
        </p:nvSpPr>
        <p:spPr>
          <a:xfrm>
            <a:off x="5500688" y="5500688"/>
            <a:ext cx="3214687" cy="1066800"/>
          </a:xfrm>
          <a:solidFill>
            <a:schemeClr val="bg1"/>
          </a:solidFill>
        </p:spPr>
        <p:txBody>
          <a:bodyPr/>
          <a:lstStyle/>
          <a:p>
            <a:r>
              <a:rPr lang="zh-CN" altLang="en-US"/>
              <a:t>例</a:t>
            </a:r>
            <a:r>
              <a:rPr lang="en-US" altLang="zh-CN"/>
              <a:t>7-10</a:t>
            </a:r>
            <a:r>
              <a:rPr lang="zh-CN" altLang="en-US"/>
              <a:t>（续）</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6" name="内容占位符 2">
            <a:extLst>
              <a:ext uri="{FF2B5EF4-FFF2-40B4-BE49-F238E27FC236}">
                <a16:creationId xmlns:a16="http://schemas.microsoft.com/office/drawing/2014/main" id="{D9C37098-6010-AC33-C1C0-240AD330B006}"/>
              </a:ext>
            </a:extLst>
          </p:cNvPr>
          <p:cNvSpPr>
            <a:spLocks noGrp="1"/>
          </p:cNvSpPr>
          <p:nvPr>
            <p:ph idx="1"/>
          </p:nvPr>
        </p:nvSpPr>
        <p:spPr>
          <a:xfrm>
            <a:off x="457200" y="500063"/>
            <a:ext cx="8229600" cy="6073775"/>
          </a:xfrm>
          <a:solidFill>
            <a:srgbClr val="85FFFF"/>
          </a:solidFill>
        </p:spPr>
        <p:txBody>
          <a:bodyPr/>
          <a:lstStyle/>
          <a:p>
            <a:pPr>
              <a:lnSpc>
                <a:spcPct val="80000"/>
              </a:lnSpc>
              <a:buFont typeface="Georgia" panose="02040502050405020303" pitchFamily="18" charset="0"/>
              <a:buNone/>
            </a:pPr>
            <a:r>
              <a:rPr lang="en-US" altLang="zh-CN" sz="1800">
                <a:latin typeface="Consolas" panose="020B0609020204030204" pitchFamily="49" charset="0"/>
              </a:rPr>
              <a:t>//account.cpp</a:t>
            </a:r>
          </a:p>
          <a:p>
            <a:pPr>
              <a:lnSpc>
                <a:spcPct val="80000"/>
              </a:lnSpc>
              <a:buFont typeface="Georgia" panose="02040502050405020303" pitchFamily="18" charset="0"/>
              <a:buNone/>
            </a:pPr>
            <a:r>
              <a:rPr lang="en-US" altLang="zh-CN" sz="1800">
                <a:latin typeface="Consolas" panose="020B0609020204030204" pitchFamily="49" charset="0"/>
              </a:rPr>
              <a:t>#include "account.h"</a:t>
            </a:r>
          </a:p>
          <a:p>
            <a:pPr>
              <a:lnSpc>
                <a:spcPct val="80000"/>
              </a:lnSpc>
              <a:buFont typeface="Georgia" panose="02040502050405020303" pitchFamily="18" charset="0"/>
              <a:buNone/>
            </a:pPr>
            <a:r>
              <a:rPr lang="en-US" altLang="zh-CN" sz="1800">
                <a:latin typeface="Consolas" panose="020B0609020204030204" pitchFamily="49" charset="0"/>
              </a:rPr>
              <a:t>#include &lt;cmath&gt;</a:t>
            </a:r>
          </a:p>
          <a:p>
            <a:pPr>
              <a:lnSpc>
                <a:spcPct val="80000"/>
              </a:lnSpc>
              <a:buFont typeface="Georgia" panose="02040502050405020303" pitchFamily="18" charset="0"/>
              <a:buNone/>
            </a:pPr>
            <a:r>
              <a:rPr lang="en-US" altLang="zh-CN" sz="1800">
                <a:latin typeface="Consolas" panose="020B0609020204030204" pitchFamily="49" charset="0"/>
              </a:rPr>
              <a:t>#include &lt;iostream&gt;</a:t>
            </a:r>
          </a:p>
          <a:p>
            <a:pPr>
              <a:lnSpc>
                <a:spcPct val="80000"/>
              </a:lnSpc>
              <a:buFont typeface="Georgia" panose="02040502050405020303" pitchFamily="18" charset="0"/>
              <a:buNone/>
            </a:pPr>
            <a:r>
              <a:rPr lang="en-US" altLang="zh-CN" sz="1800">
                <a:latin typeface="Consolas" panose="020B0609020204030204" pitchFamily="49" charset="0"/>
              </a:rPr>
              <a:t>using namespace std;</a:t>
            </a:r>
          </a:p>
          <a:p>
            <a:pPr>
              <a:lnSpc>
                <a:spcPct val="80000"/>
              </a:lnSpc>
              <a:buFont typeface="Georgia" panose="02040502050405020303" pitchFamily="18" charset="0"/>
              <a:buNone/>
            </a:pPr>
            <a:r>
              <a:rPr lang="en-US" altLang="zh-CN" sz="1800">
                <a:latin typeface="Consolas" panose="020B0609020204030204" pitchFamily="49" charset="0"/>
              </a:rPr>
              <a:t>double Account::total = 0;</a:t>
            </a:r>
          </a:p>
          <a:p>
            <a:pPr>
              <a:lnSpc>
                <a:spcPct val="80000"/>
              </a:lnSpc>
              <a:buFont typeface="Georgia" panose="02040502050405020303" pitchFamily="18" charset="0"/>
              <a:buNone/>
            </a:pPr>
            <a:r>
              <a:rPr lang="en-US" altLang="zh-CN" sz="1800">
                <a:latin typeface="Consolas" panose="020B0609020204030204" pitchFamily="49" charset="0"/>
              </a:rPr>
              <a:t>//Account</a:t>
            </a:r>
            <a:r>
              <a:rPr lang="zh-CN" altLang="en-US" sz="1800">
                <a:latin typeface="Consolas" panose="020B0609020204030204" pitchFamily="49" charset="0"/>
              </a:rPr>
              <a:t>类的实现</a:t>
            </a:r>
          </a:p>
          <a:p>
            <a:pPr>
              <a:lnSpc>
                <a:spcPct val="80000"/>
              </a:lnSpc>
              <a:buFont typeface="Georgia" panose="02040502050405020303" pitchFamily="18" charset="0"/>
              <a:buNone/>
            </a:pPr>
            <a:r>
              <a:rPr lang="en-US" altLang="zh-CN" sz="1800">
                <a:latin typeface="Consolas" panose="020B0609020204030204" pitchFamily="49" charset="0"/>
              </a:rPr>
              <a:t>Account::Account(const Date &amp;date, const string &amp;id)</a:t>
            </a:r>
          </a:p>
          <a:p>
            <a:pPr>
              <a:lnSpc>
                <a:spcPct val="80000"/>
              </a:lnSpc>
              <a:buFont typeface="Georgia" panose="02040502050405020303" pitchFamily="18" charset="0"/>
              <a:buNone/>
            </a:pPr>
            <a:r>
              <a:rPr lang="en-US" altLang="zh-CN" sz="1800">
                <a:latin typeface="Consolas" panose="020B0609020204030204" pitchFamily="49" charset="0"/>
              </a:rPr>
              <a:t>	: id(id), balance(0) {</a:t>
            </a:r>
          </a:p>
          <a:p>
            <a:pPr>
              <a:lnSpc>
                <a:spcPct val="80000"/>
              </a:lnSpc>
              <a:buFont typeface="Georgia" panose="02040502050405020303" pitchFamily="18" charset="0"/>
              <a:buNone/>
            </a:pPr>
            <a:r>
              <a:rPr lang="en-US" altLang="zh-CN" sz="1800">
                <a:latin typeface="Consolas" panose="020B0609020204030204" pitchFamily="49" charset="0"/>
              </a:rPr>
              <a:t>	date.show(); cout &lt;&lt; "\t#" &lt;&lt; id &lt;&lt; " created" &lt;&lt; endl;</a:t>
            </a:r>
          </a:p>
          <a:p>
            <a:pPr>
              <a:lnSpc>
                <a:spcPct val="80000"/>
              </a:lnSpc>
              <a:buFont typeface="Georgia" panose="02040502050405020303" pitchFamily="18" charset="0"/>
              <a:buNone/>
            </a:pPr>
            <a:r>
              <a:rPr lang="en-US" altLang="zh-CN" sz="1800">
                <a:latin typeface="Consolas" panose="020B0609020204030204" pitchFamily="49" charset="0"/>
              </a:rPr>
              <a:t>}</a:t>
            </a:r>
          </a:p>
          <a:p>
            <a:pPr>
              <a:lnSpc>
                <a:spcPct val="80000"/>
              </a:lnSpc>
              <a:buFont typeface="Georgia" panose="02040502050405020303" pitchFamily="18" charset="0"/>
              <a:buNone/>
            </a:pPr>
            <a:r>
              <a:rPr lang="en-US" altLang="zh-CN" sz="1800">
                <a:latin typeface="Consolas" panose="020B0609020204030204" pitchFamily="49" charset="0"/>
              </a:rPr>
              <a:t>void Account::record(const Date &amp;date, double amount, const string &amp;desc) {</a:t>
            </a:r>
          </a:p>
          <a:p>
            <a:pPr>
              <a:lnSpc>
                <a:spcPct val="80000"/>
              </a:lnSpc>
              <a:buFont typeface="Georgia" panose="02040502050405020303" pitchFamily="18" charset="0"/>
              <a:buNone/>
            </a:pPr>
            <a:r>
              <a:rPr lang="en-US" altLang="zh-CN" sz="1800">
                <a:latin typeface="Consolas" panose="020B0609020204030204" pitchFamily="49" charset="0"/>
              </a:rPr>
              <a:t>	amount = floor(amount * 100 + 0.5) / 100;//</a:t>
            </a:r>
            <a:r>
              <a:rPr lang="zh-CN" altLang="en-US" sz="1800">
                <a:latin typeface="Consolas" panose="020B0609020204030204" pitchFamily="49" charset="0"/>
              </a:rPr>
              <a:t>保留小数点后两位</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balance += amount; total += amount;</a:t>
            </a:r>
          </a:p>
          <a:p>
            <a:pPr>
              <a:lnSpc>
                <a:spcPct val="80000"/>
              </a:lnSpc>
              <a:buFont typeface="Georgia" panose="02040502050405020303" pitchFamily="18" charset="0"/>
              <a:buNone/>
            </a:pPr>
            <a:r>
              <a:rPr lang="en-US" altLang="zh-CN" sz="1800">
                <a:latin typeface="Consolas" panose="020B0609020204030204" pitchFamily="49" charset="0"/>
              </a:rPr>
              <a:t>	date.show();</a:t>
            </a:r>
          </a:p>
          <a:p>
            <a:pPr>
              <a:lnSpc>
                <a:spcPct val="80000"/>
              </a:lnSpc>
              <a:buFont typeface="Georgia" panose="02040502050405020303" pitchFamily="18" charset="0"/>
              <a:buNone/>
            </a:pPr>
            <a:r>
              <a:rPr lang="en-US" altLang="zh-CN" sz="1800">
                <a:latin typeface="Consolas" panose="020B0609020204030204" pitchFamily="49" charset="0"/>
              </a:rPr>
              <a:t>	cout &lt;&lt; "\t#" &lt;&lt; id &lt;&lt; "\t" &lt;&lt; amount &lt;&lt; "\t" &lt;&lt; balance &lt;&lt; "\t" &lt;&lt; desc &lt;&lt; endl;</a:t>
            </a:r>
          </a:p>
          <a:p>
            <a:pPr>
              <a:lnSpc>
                <a:spcPct val="80000"/>
              </a:lnSpc>
              <a:buFont typeface="Georgia" panose="02040502050405020303" pitchFamily="18" charset="0"/>
              <a:buNone/>
            </a:pPr>
            <a:r>
              <a:rPr lang="en-US" altLang="zh-CN" sz="1800">
                <a:latin typeface="Consolas" panose="020B0609020204030204" pitchFamily="49" charset="0"/>
              </a:rPr>
              <a:t>}</a:t>
            </a:r>
          </a:p>
          <a:p>
            <a:pPr>
              <a:lnSpc>
                <a:spcPct val="80000"/>
              </a:lnSpc>
              <a:buFont typeface="Georgia" panose="02040502050405020303" pitchFamily="18" charset="0"/>
              <a:buNone/>
            </a:pPr>
            <a:r>
              <a:rPr lang="en-US" altLang="zh-CN" sz="1800">
                <a:latin typeface="Consolas" panose="020B0609020204030204" pitchFamily="49" charset="0"/>
              </a:rPr>
              <a:t>void Account::show() const { cout &lt;&lt; id &lt;&lt; "\tBalance: " &lt;&lt; balance; }</a:t>
            </a:r>
          </a:p>
          <a:p>
            <a:pPr>
              <a:lnSpc>
                <a:spcPct val="80000"/>
              </a:lnSpc>
              <a:buFont typeface="Georgia" panose="02040502050405020303" pitchFamily="18" charset="0"/>
              <a:buNone/>
            </a:pPr>
            <a:r>
              <a:rPr lang="en-US" altLang="zh-CN" sz="1800">
                <a:latin typeface="Consolas" panose="020B0609020204030204" pitchFamily="49" charset="0"/>
              </a:rPr>
              <a:t>void Account::error(const string &amp;msg) const {</a:t>
            </a:r>
          </a:p>
          <a:p>
            <a:pPr>
              <a:lnSpc>
                <a:spcPct val="80000"/>
              </a:lnSpc>
              <a:buFont typeface="Georgia" panose="02040502050405020303" pitchFamily="18" charset="0"/>
              <a:buNone/>
            </a:pPr>
            <a:r>
              <a:rPr lang="en-US" altLang="zh-CN" sz="1800">
                <a:latin typeface="Consolas" panose="020B0609020204030204" pitchFamily="49" charset="0"/>
              </a:rPr>
              <a:t>	cout &lt;&lt; "Error(#" &lt;&lt; id &lt;&lt; "): " &lt;&lt; msg &lt;&lt; endl;</a:t>
            </a:r>
          </a:p>
          <a:p>
            <a:pPr>
              <a:lnSpc>
                <a:spcPct val="80000"/>
              </a:lnSpc>
              <a:buFont typeface="Georgia" panose="02040502050405020303" pitchFamily="18" charset="0"/>
              <a:buNone/>
            </a:pPr>
            <a:r>
              <a:rPr lang="en-US" altLang="zh-CN" sz="1800">
                <a:latin typeface="Consolas" panose="020B0609020204030204" pitchFamily="49" charset="0"/>
              </a:rPr>
              <a:t>}</a:t>
            </a:r>
          </a:p>
        </p:txBody>
      </p:sp>
      <p:sp>
        <p:nvSpPr>
          <p:cNvPr id="134147" name="灯片编号占位符 3">
            <a:extLst>
              <a:ext uri="{FF2B5EF4-FFF2-40B4-BE49-F238E27FC236}">
                <a16:creationId xmlns:a16="http://schemas.microsoft.com/office/drawing/2014/main" id="{CC5D2C82-D030-BE9B-397D-FB0CAAB263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79506A9-353F-444A-9BBC-388841837FC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5C3F812-B6A1-84C0-C4F8-76EF2E4A53A5}"/>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
        <p:nvSpPr>
          <p:cNvPr id="134149" name="标题 1">
            <a:extLst>
              <a:ext uri="{FF2B5EF4-FFF2-40B4-BE49-F238E27FC236}">
                <a16:creationId xmlns:a16="http://schemas.microsoft.com/office/drawing/2014/main" id="{00C8598E-3ED3-25A9-BF52-21EEC1E8558D}"/>
              </a:ext>
            </a:extLst>
          </p:cNvPr>
          <p:cNvSpPr>
            <a:spLocks noGrp="1"/>
          </p:cNvSpPr>
          <p:nvPr>
            <p:ph type="title"/>
          </p:nvPr>
        </p:nvSpPr>
        <p:spPr>
          <a:xfrm>
            <a:off x="5500688" y="500063"/>
            <a:ext cx="3214687" cy="1066800"/>
          </a:xfrm>
          <a:solidFill>
            <a:schemeClr val="bg1"/>
          </a:solidFill>
        </p:spPr>
        <p:txBody>
          <a:bodyPr/>
          <a:lstStyle/>
          <a:p>
            <a:r>
              <a:rPr lang="zh-CN" altLang="en-US"/>
              <a:t>例</a:t>
            </a:r>
            <a:r>
              <a:rPr lang="en-US" altLang="zh-CN"/>
              <a:t>7-10</a:t>
            </a:r>
            <a:r>
              <a:rPr lang="zh-CN" altLang="en-US"/>
              <a:t>（续）</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内容占位符 2">
            <a:extLst>
              <a:ext uri="{FF2B5EF4-FFF2-40B4-BE49-F238E27FC236}">
                <a16:creationId xmlns:a16="http://schemas.microsoft.com/office/drawing/2014/main" id="{AAA4604C-EAA6-38D3-ECC7-26686C7DF669}"/>
              </a:ext>
            </a:extLst>
          </p:cNvPr>
          <p:cNvSpPr>
            <a:spLocks noGrp="1"/>
          </p:cNvSpPr>
          <p:nvPr>
            <p:ph idx="1"/>
          </p:nvPr>
        </p:nvSpPr>
        <p:spPr>
          <a:xfrm>
            <a:off x="142875" y="500063"/>
            <a:ext cx="8786813" cy="6073775"/>
          </a:xfrm>
          <a:solidFill>
            <a:srgbClr val="85FFFF"/>
          </a:solidFill>
        </p:spPr>
        <p:txBody>
          <a:bodyPr/>
          <a:lstStyle/>
          <a:p>
            <a:pPr>
              <a:lnSpc>
                <a:spcPct val="80000"/>
              </a:lnSpc>
              <a:buFont typeface="Georgia" panose="02040502050405020303" pitchFamily="18" charset="0"/>
              <a:buNone/>
            </a:pPr>
            <a:r>
              <a:rPr lang="en-US" altLang="zh-CN" sz="1800">
                <a:latin typeface="Consolas" panose="020B0609020204030204" pitchFamily="49" charset="0"/>
              </a:rPr>
              <a:t>//SavingsAccount</a:t>
            </a:r>
            <a:r>
              <a:rPr lang="zh-CN" altLang="en-US" sz="1800">
                <a:latin typeface="Consolas" panose="020B0609020204030204" pitchFamily="49" charset="0"/>
              </a:rPr>
              <a:t>类相关成员函数的实现</a:t>
            </a:r>
          </a:p>
          <a:p>
            <a:pPr>
              <a:lnSpc>
                <a:spcPct val="80000"/>
              </a:lnSpc>
              <a:buFont typeface="Georgia" panose="02040502050405020303" pitchFamily="18" charset="0"/>
              <a:buNone/>
            </a:pPr>
            <a:r>
              <a:rPr lang="en-US" altLang="zh-CN" sz="1800">
                <a:latin typeface="Consolas" panose="020B0609020204030204" pitchFamily="49" charset="0"/>
              </a:rPr>
              <a:t>SavingsAccount::SavingsAccount(const Date &amp;date, const string &amp;id, double rate) : Account(date, id), rate(rate), acc(date, 0) { }</a:t>
            </a:r>
          </a:p>
          <a:p>
            <a:pPr>
              <a:lnSpc>
                <a:spcPct val="80000"/>
              </a:lnSpc>
              <a:buFont typeface="Georgia" panose="02040502050405020303" pitchFamily="18" charset="0"/>
              <a:buNone/>
            </a:pPr>
            <a:endParaRPr lang="en-US" altLang="zh-CN" sz="1800">
              <a:latin typeface="Consolas" panose="020B0609020204030204" pitchFamily="49" charset="0"/>
            </a:endParaRPr>
          </a:p>
          <a:p>
            <a:pPr>
              <a:lnSpc>
                <a:spcPct val="80000"/>
              </a:lnSpc>
              <a:buFont typeface="Georgia" panose="02040502050405020303" pitchFamily="18" charset="0"/>
              <a:buNone/>
            </a:pPr>
            <a:r>
              <a:rPr lang="en-US" altLang="zh-CN" sz="1800">
                <a:latin typeface="Consolas" panose="020B0609020204030204" pitchFamily="49" charset="0"/>
              </a:rPr>
              <a:t>void SavingsAccount::deposit(const Date &amp;date, double amount, const string &amp;desc) {</a:t>
            </a:r>
          </a:p>
          <a:p>
            <a:pPr>
              <a:lnSpc>
                <a:spcPct val="80000"/>
              </a:lnSpc>
              <a:buFont typeface="Georgia" panose="02040502050405020303" pitchFamily="18" charset="0"/>
              <a:buNone/>
            </a:pPr>
            <a:r>
              <a:rPr lang="en-US" altLang="zh-CN" sz="1800">
                <a:latin typeface="Consolas" panose="020B0609020204030204" pitchFamily="49" charset="0"/>
              </a:rPr>
              <a:t>	record(date, amount, desc);</a:t>
            </a:r>
          </a:p>
          <a:p>
            <a:pPr>
              <a:lnSpc>
                <a:spcPct val="80000"/>
              </a:lnSpc>
              <a:buFont typeface="Georgia" panose="02040502050405020303" pitchFamily="18" charset="0"/>
              <a:buNone/>
            </a:pPr>
            <a:r>
              <a:rPr lang="en-US" altLang="zh-CN" sz="1800">
                <a:latin typeface="Consolas" panose="020B0609020204030204" pitchFamily="49" charset="0"/>
              </a:rPr>
              <a:t>	acc.change(date, getBalance());</a:t>
            </a:r>
          </a:p>
          <a:p>
            <a:pPr>
              <a:lnSpc>
                <a:spcPct val="80000"/>
              </a:lnSpc>
              <a:buFont typeface="Georgia" panose="02040502050405020303" pitchFamily="18" charset="0"/>
              <a:buNone/>
            </a:pPr>
            <a:r>
              <a:rPr lang="en-US" altLang="zh-CN" sz="1800">
                <a:latin typeface="Consolas" panose="020B0609020204030204" pitchFamily="49" charset="0"/>
              </a:rPr>
              <a:t>}</a:t>
            </a:r>
          </a:p>
          <a:p>
            <a:pPr>
              <a:lnSpc>
                <a:spcPct val="80000"/>
              </a:lnSpc>
              <a:buFont typeface="Georgia" panose="02040502050405020303" pitchFamily="18" charset="0"/>
              <a:buNone/>
            </a:pPr>
            <a:r>
              <a:rPr lang="en-US" altLang="zh-CN" sz="1800">
                <a:latin typeface="Consolas" panose="020B0609020204030204" pitchFamily="49" charset="0"/>
              </a:rPr>
              <a:t>void SavingsAccount::withdraw(const Date &amp;date, double amount, const string &amp;desc) {</a:t>
            </a:r>
          </a:p>
          <a:p>
            <a:pPr>
              <a:lnSpc>
                <a:spcPct val="80000"/>
              </a:lnSpc>
              <a:buFont typeface="Georgia" panose="02040502050405020303" pitchFamily="18" charset="0"/>
              <a:buNone/>
            </a:pPr>
            <a:r>
              <a:rPr lang="en-US" altLang="zh-CN" sz="1800">
                <a:latin typeface="Consolas" panose="020B0609020204030204" pitchFamily="49" charset="0"/>
              </a:rPr>
              <a:t>	if (amount &gt; getBalance()) {</a:t>
            </a:r>
          </a:p>
          <a:p>
            <a:pPr>
              <a:lnSpc>
                <a:spcPct val="80000"/>
              </a:lnSpc>
              <a:buFont typeface="Georgia" panose="02040502050405020303" pitchFamily="18" charset="0"/>
              <a:buNone/>
            </a:pPr>
            <a:r>
              <a:rPr lang="en-US" altLang="zh-CN" sz="1800">
                <a:latin typeface="Consolas" panose="020B0609020204030204" pitchFamily="49" charset="0"/>
              </a:rPr>
              <a:t>		error("not enough money");</a:t>
            </a:r>
          </a:p>
          <a:p>
            <a:pPr>
              <a:lnSpc>
                <a:spcPct val="80000"/>
              </a:lnSpc>
              <a:buFont typeface="Georgia" panose="02040502050405020303" pitchFamily="18" charset="0"/>
              <a:buNone/>
            </a:pPr>
            <a:r>
              <a:rPr lang="en-US" altLang="zh-CN" sz="1800">
                <a:latin typeface="Consolas" panose="020B0609020204030204" pitchFamily="49" charset="0"/>
              </a:rPr>
              <a:t>	} else {</a:t>
            </a:r>
          </a:p>
          <a:p>
            <a:pPr>
              <a:lnSpc>
                <a:spcPct val="80000"/>
              </a:lnSpc>
              <a:buFont typeface="Georgia" panose="02040502050405020303" pitchFamily="18" charset="0"/>
              <a:buNone/>
            </a:pPr>
            <a:r>
              <a:rPr lang="en-US" altLang="zh-CN" sz="1800">
                <a:latin typeface="Consolas" panose="020B0609020204030204" pitchFamily="49" charset="0"/>
              </a:rPr>
              <a:t>		record(date, -amount, desc);</a:t>
            </a:r>
          </a:p>
          <a:p>
            <a:pPr>
              <a:lnSpc>
                <a:spcPct val="80000"/>
              </a:lnSpc>
              <a:buFont typeface="Georgia" panose="02040502050405020303" pitchFamily="18" charset="0"/>
              <a:buNone/>
            </a:pPr>
            <a:r>
              <a:rPr lang="en-US" altLang="zh-CN" sz="1800">
                <a:latin typeface="Consolas" panose="020B0609020204030204" pitchFamily="49" charset="0"/>
              </a:rPr>
              <a:t>		acc.change(date, getBalance());</a:t>
            </a:r>
          </a:p>
          <a:p>
            <a:pPr>
              <a:lnSpc>
                <a:spcPct val="80000"/>
              </a:lnSpc>
              <a:buFont typeface="Georgia" panose="02040502050405020303" pitchFamily="18" charset="0"/>
              <a:buNone/>
            </a:pPr>
            <a:r>
              <a:rPr lang="en-US" altLang="zh-CN" sz="1800">
                <a:latin typeface="Consolas" panose="020B0609020204030204" pitchFamily="49" charset="0"/>
              </a:rPr>
              <a:t>	}</a:t>
            </a:r>
          </a:p>
          <a:p>
            <a:pPr>
              <a:lnSpc>
                <a:spcPct val="80000"/>
              </a:lnSpc>
              <a:buFont typeface="Georgia" panose="02040502050405020303" pitchFamily="18" charset="0"/>
              <a:buNone/>
            </a:pPr>
            <a:r>
              <a:rPr lang="en-US" altLang="zh-CN" sz="1800">
                <a:latin typeface="Consolas" panose="020B0609020204030204" pitchFamily="49" charset="0"/>
              </a:rPr>
              <a:t>}</a:t>
            </a:r>
          </a:p>
          <a:p>
            <a:pPr>
              <a:lnSpc>
                <a:spcPct val="80000"/>
              </a:lnSpc>
              <a:buFont typeface="Georgia" panose="02040502050405020303" pitchFamily="18" charset="0"/>
              <a:buNone/>
            </a:pPr>
            <a:r>
              <a:rPr lang="en-US" altLang="zh-CN" sz="1800">
                <a:latin typeface="Consolas" panose="020B0609020204030204" pitchFamily="49" charset="0"/>
              </a:rPr>
              <a:t>void SavingsAccount::settle(const Date &amp;date) {</a:t>
            </a:r>
          </a:p>
          <a:p>
            <a:pPr>
              <a:lnSpc>
                <a:spcPct val="80000"/>
              </a:lnSpc>
              <a:buFont typeface="Georgia" panose="02040502050405020303" pitchFamily="18" charset="0"/>
              <a:buNone/>
            </a:pPr>
            <a:r>
              <a:rPr lang="en-US" altLang="zh-CN" sz="1800">
                <a:latin typeface="Consolas" panose="020B0609020204030204" pitchFamily="49" charset="0"/>
              </a:rPr>
              <a:t>	double interest = acc.getSum(date) * rate	//</a:t>
            </a:r>
            <a:r>
              <a:rPr lang="zh-CN" altLang="en-US" sz="1800">
                <a:latin typeface="Consolas" panose="020B0609020204030204" pitchFamily="49" charset="0"/>
              </a:rPr>
              <a:t>计算年息</a:t>
            </a:r>
          </a:p>
          <a:p>
            <a:pPr>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 date.distance(Date(date.getYear() - 1, 1, 1));</a:t>
            </a:r>
          </a:p>
          <a:p>
            <a:pPr>
              <a:lnSpc>
                <a:spcPct val="80000"/>
              </a:lnSpc>
              <a:buFont typeface="Georgia" panose="02040502050405020303" pitchFamily="18" charset="0"/>
              <a:buNone/>
            </a:pPr>
            <a:r>
              <a:rPr lang="en-US" altLang="zh-CN" sz="1800">
                <a:latin typeface="Consolas" panose="020B0609020204030204" pitchFamily="49" charset="0"/>
              </a:rPr>
              <a:t>	if (interest != 0) record(date, interest, "interest");</a:t>
            </a:r>
          </a:p>
          <a:p>
            <a:pPr>
              <a:lnSpc>
                <a:spcPct val="80000"/>
              </a:lnSpc>
              <a:buFont typeface="Georgia" panose="02040502050405020303" pitchFamily="18" charset="0"/>
              <a:buNone/>
            </a:pPr>
            <a:r>
              <a:rPr lang="en-US" altLang="zh-CN" sz="1800">
                <a:latin typeface="Consolas" panose="020B0609020204030204" pitchFamily="49" charset="0"/>
              </a:rPr>
              <a:t>	acc.reset(date, getBalance());</a:t>
            </a:r>
          </a:p>
          <a:p>
            <a:pPr>
              <a:lnSpc>
                <a:spcPct val="80000"/>
              </a:lnSpc>
              <a:buFont typeface="Georgia" panose="02040502050405020303" pitchFamily="18" charset="0"/>
              <a:buNone/>
            </a:pPr>
            <a:r>
              <a:rPr lang="en-US" altLang="zh-CN" sz="1800">
                <a:latin typeface="Consolas" panose="020B0609020204030204" pitchFamily="49" charset="0"/>
              </a:rPr>
              <a:t>}</a:t>
            </a:r>
          </a:p>
          <a:p>
            <a:pPr>
              <a:lnSpc>
                <a:spcPct val="80000"/>
              </a:lnSpc>
              <a:buFont typeface="Georgia" panose="02040502050405020303" pitchFamily="18" charset="0"/>
              <a:buNone/>
            </a:pPr>
            <a:endParaRPr lang="en-US" altLang="zh-CN" sz="1600">
              <a:latin typeface="Consolas" panose="020B0609020204030204" pitchFamily="49" charset="0"/>
            </a:endParaRPr>
          </a:p>
        </p:txBody>
      </p:sp>
      <p:sp>
        <p:nvSpPr>
          <p:cNvPr id="135171" name="灯片编号占位符 3">
            <a:extLst>
              <a:ext uri="{FF2B5EF4-FFF2-40B4-BE49-F238E27FC236}">
                <a16:creationId xmlns:a16="http://schemas.microsoft.com/office/drawing/2014/main" id="{7F0E69E5-E5C8-D58A-3C83-BDCC8B8521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85D2AE3-8278-4FCC-859F-B2BCC35F814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7A87C6A-E304-1109-A9EC-0DD0CA4C2453}"/>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
        <p:nvSpPr>
          <p:cNvPr id="135173" name="标题 1">
            <a:extLst>
              <a:ext uri="{FF2B5EF4-FFF2-40B4-BE49-F238E27FC236}">
                <a16:creationId xmlns:a16="http://schemas.microsoft.com/office/drawing/2014/main" id="{096D16E3-CAB1-C76F-010D-6839793C22CF}"/>
              </a:ext>
            </a:extLst>
          </p:cNvPr>
          <p:cNvSpPr>
            <a:spLocks noGrp="1"/>
          </p:cNvSpPr>
          <p:nvPr>
            <p:ph type="title"/>
          </p:nvPr>
        </p:nvSpPr>
        <p:spPr>
          <a:xfrm>
            <a:off x="6143625" y="6072188"/>
            <a:ext cx="3000375" cy="500062"/>
          </a:xfrm>
          <a:solidFill>
            <a:schemeClr val="bg1"/>
          </a:solidFill>
        </p:spPr>
        <p:txBody>
          <a:bodyPr/>
          <a:lstStyle/>
          <a:p>
            <a:r>
              <a:rPr lang="zh-CN" altLang="en-US" sz="3600"/>
              <a:t>例</a:t>
            </a:r>
            <a:r>
              <a:rPr lang="en-US" altLang="zh-CN" sz="3600"/>
              <a:t>7-10</a:t>
            </a:r>
            <a:r>
              <a:rPr lang="zh-CN" altLang="en-US" sz="3600"/>
              <a:t>（续）</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内容占位符 2">
            <a:extLst>
              <a:ext uri="{FF2B5EF4-FFF2-40B4-BE49-F238E27FC236}">
                <a16:creationId xmlns:a16="http://schemas.microsoft.com/office/drawing/2014/main" id="{27F5AE0B-00A4-845A-4691-C67553DA69F5}"/>
              </a:ext>
            </a:extLst>
          </p:cNvPr>
          <p:cNvSpPr>
            <a:spLocks noGrp="1"/>
          </p:cNvSpPr>
          <p:nvPr>
            <p:ph idx="1"/>
          </p:nvPr>
        </p:nvSpPr>
        <p:spPr>
          <a:xfrm>
            <a:off x="457200" y="500063"/>
            <a:ext cx="8229600" cy="6073775"/>
          </a:xfrm>
          <a:solidFill>
            <a:srgbClr val="85FFFF"/>
          </a:solidFill>
        </p:spPr>
        <p:txBody>
          <a:bodyPr/>
          <a:lstStyle/>
          <a:p>
            <a:pPr>
              <a:lnSpc>
                <a:spcPct val="90000"/>
              </a:lnSpc>
              <a:buFont typeface="Georgia" panose="02040502050405020303" pitchFamily="18" charset="0"/>
              <a:buNone/>
            </a:pPr>
            <a:r>
              <a:rPr lang="en-US" altLang="zh-CN" sz="2000">
                <a:latin typeface="Consolas" panose="020B0609020204030204" pitchFamily="49" charset="0"/>
              </a:rPr>
              <a:t>//CreditAccount</a:t>
            </a:r>
            <a:r>
              <a:rPr lang="zh-CN" altLang="en-US" sz="2000">
                <a:latin typeface="Consolas" panose="020B0609020204030204" pitchFamily="49" charset="0"/>
              </a:rPr>
              <a:t>类相关成员函数的实现</a:t>
            </a:r>
          </a:p>
          <a:p>
            <a:pPr>
              <a:lnSpc>
                <a:spcPct val="90000"/>
              </a:lnSpc>
              <a:buFont typeface="Georgia" panose="02040502050405020303" pitchFamily="18" charset="0"/>
              <a:buNone/>
            </a:pPr>
            <a:r>
              <a:rPr lang="en-US" altLang="zh-CN" sz="2000">
                <a:latin typeface="Consolas" panose="020B0609020204030204" pitchFamily="49" charset="0"/>
              </a:rPr>
              <a:t>CreditAccount::CreditAccount(const Date&amp; date, const string&amp; id, double credit, double rate, double fee)</a:t>
            </a:r>
          </a:p>
          <a:p>
            <a:pPr>
              <a:lnSpc>
                <a:spcPct val="90000"/>
              </a:lnSpc>
              <a:buFont typeface="Georgia" panose="02040502050405020303" pitchFamily="18" charset="0"/>
              <a:buNone/>
            </a:pPr>
            <a:r>
              <a:rPr lang="en-US" altLang="zh-CN" sz="2000">
                <a:latin typeface="Consolas" panose="020B0609020204030204" pitchFamily="49" charset="0"/>
              </a:rPr>
              <a:t>	: Account(date, id), credit(credit), rate(rate), fee(fee), acc(date, 0) { }</a:t>
            </a:r>
          </a:p>
          <a:p>
            <a:pPr>
              <a:lnSpc>
                <a:spcPct val="90000"/>
              </a:lnSpc>
              <a:buFont typeface="Georgia" panose="02040502050405020303" pitchFamily="18" charset="0"/>
              <a:buNone/>
            </a:pPr>
            <a:r>
              <a:rPr lang="en-US" altLang="zh-CN" sz="2000">
                <a:latin typeface="Consolas" panose="020B0609020204030204" pitchFamily="49" charset="0"/>
              </a:rPr>
              <a:t>void CreditAccount::deposit(const Date &amp;date, double amount, const string &amp;desc) {</a:t>
            </a:r>
          </a:p>
          <a:p>
            <a:pPr>
              <a:lnSpc>
                <a:spcPct val="90000"/>
              </a:lnSpc>
              <a:buFont typeface="Georgia" panose="02040502050405020303" pitchFamily="18" charset="0"/>
              <a:buNone/>
            </a:pPr>
            <a:r>
              <a:rPr lang="en-US" altLang="zh-CN" sz="2000">
                <a:latin typeface="Consolas" panose="020B0609020204030204" pitchFamily="49" charset="0"/>
              </a:rPr>
              <a:t>	record(date, amount, desc);</a:t>
            </a:r>
          </a:p>
          <a:p>
            <a:pPr>
              <a:lnSpc>
                <a:spcPct val="90000"/>
              </a:lnSpc>
              <a:buFont typeface="Georgia" panose="02040502050405020303" pitchFamily="18" charset="0"/>
              <a:buNone/>
            </a:pPr>
            <a:r>
              <a:rPr lang="en-US" altLang="zh-CN" sz="2000">
                <a:latin typeface="Consolas" panose="020B0609020204030204" pitchFamily="49" charset="0"/>
              </a:rPr>
              <a:t>	acc.change(date, getDebt());</a:t>
            </a:r>
          </a:p>
          <a:p>
            <a:pPr>
              <a:lnSpc>
                <a:spcPct val="90000"/>
              </a:lnSpc>
              <a:buFont typeface="Georgia" panose="02040502050405020303" pitchFamily="18" charset="0"/>
              <a:buNone/>
            </a:pPr>
            <a:r>
              <a:rPr lang="en-US" altLang="zh-CN" sz="2000">
                <a:latin typeface="Consolas" panose="020B0609020204030204" pitchFamily="49" charset="0"/>
              </a:rPr>
              <a:t>}</a:t>
            </a:r>
          </a:p>
          <a:p>
            <a:pPr>
              <a:lnSpc>
                <a:spcPct val="90000"/>
              </a:lnSpc>
              <a:buFont typeface="Georgia" panose="02040502050405020303" pitchFamily="18" charset="0"/>
              <a:buNone/>
            </a:pPr>
            <a:r>
              <a:rPr lang="en-US" altLang="zh-CN" sz="2000">
                <a:latin typeface="Consolas" panose="020B0609020204030204" pitchFamily="49" charset="0"/>
              </a:rPr>
              <a:t>void CreditAccount::withdraw(const Date &amp;date, double amount, const string &amp;desc) {</a:t>
            </a:r>
          </a:p>
          <a:p>
            <a:pPr>
              <a:lnSpc>
                <a:spcPct val="90000"/>
              </a:lnSpc>
              <a:buFont typeface="Georgia" panose="02040502050405020303" pitchFamily="18" charset="0"/>
              <a:buNone/>
            </a:pPr>
            <a:r>
              <a:rPr lang="en-US" altLang="zh-CN" sz="2000">
                <a:latin typeface="Consolas" panose="020B0609020204030204" pitchFamily="49" charset="0"/>
              </a:rPr>
              <a:t>	if (amount - getBalance() &gt; credit) {</a:t>
            </a:r>
          </a:p>
          <a:p>
            <a:pPr>
              <a:lnSpc>
                <a:spcPct val="90000"/>
              </a:lnSpc>
              <a:buFont typeface="Georgia" panose="02040502050405020303" pitchFamily="18" charset="0"/>
              <a:buNone/>
            </a:pPr>
            <a:r>
              <a:rPr lang="en-US" altLang="zh-CN" sz="2000">
                <a:latin typeface="Consolas" panose="020B0609020204030204" pitchFamily="49" charset="0"/>
              </a:rPr>
              <a:t>		error("not enough credit");</a:t>
            </a:r>
          </a:p>
          <a:p>
            <a:pPr>
              <a:lnSpc>
                <a:spcPct val="90000"/>
              </a:lnSpc>
              <a:buFont typeface="Georgia" panose="02040502050405020303" pitchFamily="18" charset="0"/>
              <a:buNone/>
            </a:pPr>
            <a:r>
              <a:rPr lang="en-US" altLang="zh-CN" sz="2000">
                <a:latin typeface="Consolas" panose="020B0609020204030204" pitchFamily="49" charset="0"/>
              </a:rPr>
              <a:t>	} else {</a:t>
            </a:r>
          </a:p>
          <a:p>
            <a:pPr>
              <a:lnSpc>
                <a:spcPct val="90000"/>
              </a:lnSpc>
              <a:buFont typeface="Georgia" panose="02040502050405020303" pitchFamily="18" charset="0"/>
              <a:buNone/>
            </a:pPr>
            <a:r>
              <a:rPr lang="en-US" altLang="zh-CN" sz="2000">
                <a:latin typeface="Consolas" panose="020B0609020204030204" pitchFamily="49" charset="0"/>
              </a:rPr>
              <a:t>		record(date, -amount, desc);</a:t>
            </a:r>
          </a:p>
          <a:p>
            <a:pPr>
              <a:lnSpc>
                <a:spcPct val="90000"/>
              </a:lnSpc>
              <a:buFont typeface="Georgia" panose="02040502050405020303" pitchFamily="18" charset="0"/>
              <a:buNone/>
            </a:pPr>
            <a:r>
              <a:rPr lang="en-US" altLang="zh-CN" sz="2000">
                <a:latin typeface="Consolas" panose="020B0609020204030204" pitchFamily="49" charset="0"/>
              </a:rPr>
              <a:t>		acc.change(date, getDebt());</a:t>
            </a:r>
          </a:p>
          <a:p>
            <a:pPr>
              <a:lnSpc>
                <a:spcPct val="90000"/>
              </a:lnSpc>
              <a:buFont typeface="Georgia" panose="02040502050405020303" pitchFamily="18" charset="0"/>
              <a:buNone/>
            </a:pPr>
            <a:r>
              <a:rPr lang="en-US" altLang="zh-CN" sz="2000">
                <a:latin typeface="Consolas" panose="020B0609020204030204" pitchFamily="49" charset="0"/>
              </a:rPr>
              <a:t>	}</a:t>
            </a:r>
          </a:p>
          <a:p>
            <a:pPr>
              <a:lnSpc>
                <a:spcPct val="90000"/>
              </a:lnSpc>
              <a:buFont typeface="Georgia" panose="02040502050405020303" pitchFamily="18" charset="0"/>
              <a:buNone/>
            </a:pPr>
            <a:r>
              <a:rPr lang="en-US" altLang="zh-CN" sz="2000">
                <a:latin typeface="Consolas" panose="020B0609020204030204" pitchFamily="49" charset="0"/>
              </a:rPr>
              <a:t>}</a:t>
            </a:r>
          </a:p>
        </p:txBody>
      </p:sp>
      <p:sp>
        <p:nvSpPr>
          <p:cNvPr id="136195" name="灯片编号占位符 3">
            <a:extLst>
              <a:ext uri="{FF2B5EF4-FFF2-40B4-BE49-F238E27FC236}">
                <a16:creationId xmlns:a16="http://schemas.microsoft.com/office/drawing/2014/main" id="{17876987-79BD-CEA6-ADEA-0DFC071D7A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306C134-13CC-4021-A0A4-367E243BAD3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E898634-73D6-3B8E-DAEA-84B8BA1FFBAE}"/>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
        <p:nvSpPr>
          <p:cNvPr id="136197" name="标题 1">
            <a:extLst>
              <a:ext uri="{FF2B5EF4-FFF2-40B4-BE49-F238E27FC236}">
                <a16:creationId xmlns:a16="http://schemas.microsoft.com/office/drawing/2014/main" id="{46C1BCD4-34B3-CED9-3236-8E375EF99ED9}"/>
              </a:ext>
            </a:extLst>
          </p:cNvPr>
          <p:cNvSpPr>
            <a:spLocks noGrp="1"/>
          </p:cNvSpPr>
          <p:nvPr>
            <p:ph type="title"/>
          </p:nvPr>
        </p:nvSpPr>
        <p:spPr>
          <a:xfrm>
            <a:off x="5643563" y="5500688"/>
            <a:ext cx="3214687" cy="1066800"/>
          </a:xfrm>
          <a:solidFill>
            <a:schemeClr val="bg1"/>
          </a:solidFill>
        </p:spPr>
        <p:txBody>
          <a:bodyPr/>
          <a:lstStyle/>
          <a:p>
            <a:r>
              <a:rPr lang="zh-CN" altLang="en-US"/>
              <a:t>例</a:t>
            </a:r>
            <a:r>
              <a:rPr lang="en-US" altLang="zh-CN"/>
              <a:t>7-10</a:t>
            </a:r>
            <a:r>
              <a:rPr lang="zh-CN" altLang="en-US"/>
              <a:t>（续）</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7218" name="内容占位符 2">
            <a:extLst>
              <a:ext uri="{FF2B5EF4-FFF2-40B4-BE49-F238E27FC236}">
                <a16:creationId xmlns:a16="http://schemas.microsoft.com/office/drawing/2014/main" id="{C6D2E74B-ED60-794A-C338-3A3808ACB780}"/>
              </a:ext>
            </a:extLst>
          </p:cNvPr>
          <p:cNvSpPr>
            <a:spLocks noGrp="1"/>
          </p:cNvSpPr>
          <p:nvPr>
            <p:ph idx="1"/>
          </p:nvPr>
        </p:nvSpPr>
        <p:spPr>
          <a:xfrm>
            <a:off x="457200" y="500063"/>
            <a:ext cx="8229600" cy="6073775"/>
          </a:xfrm>
          <a:solidFill>
            <a:srgbClr val="85FFFF"/>
          </a:solidFill>
        </p:spPr>
        <p:txBody>
          <a:bodyPr/>
          <a:lstStyle/>
          <a:p>
            <a:pPr>
              <a:lnSpc>
                <a:spcPct val="90000"/>
              </a:lnSpc>
              <a:buFont typeface="Georgia" panose="02040502050405020303" pitchFamily="18" charset="0"/>
              <a:buNone/>
            </a:pPr>
            <a:r>
              <a:rPr lang="en-US" altLang="zh-CN" sz="2000">
                <a:latin typeface="Consolas" panose="020B0609020204030204" pitchFamily="49" charset="0"/>
              </a:rPr>
              <a:t>void CreditAccount::settle(const Date &amp;date) {</a:t>
            </a:r>
          </a:p>
          <a:p>
            <a:pPr>
              <a:lnSpc>
                <a:spcPct val="90000"/>
              </a:lnSpc>
              <a:buFont typeface="Georgia" panose="02040502050405020303" pitchFamily="18" charset="0"/>
              <a:buNone/>
            </a:pPr>
            <a:r>
              <a:rPr lang="en-US" altLang="zh-CN" sz="2000">
                <a:latin typeface="Consolas" panose="020B0609020204030204" pitchFamily="49" charset="0"/>
              </a:rPr>
              <a:t>	double interest = acc.getSum(date) * rate;</a:t>
            </a:r>
          </a:p>
          <a:p>
            <a:pPr>
              <a:lnSpc>
                <a:spcPct val="90000"/>
              </a:lnSpc>
              <a:buFont typeface="Georgia" panose="02040502050405020303" pitchFamily="18" charset="0"/>
              <a:buNone/>
            </a:pPr>
            <a:r>
              <a:rPr lang="en-US" altLang="zh-CN" sz="2000">
                <a:latin typeface="Consolas" panose="020B0609020204030204" pitchFamily="49" charset="0"/>
              </a:rPr>
              <a:t>	if (interest != 0) record(date, interest, "interest");</a:t>
            </a:r>
          </a:p>
          <a:p>
            <a:pPr>
              <a:lnSpc>
                <a:spcPct val="90000"/>
              </a:lnSpc>
              <a:buFont typeface="Georgia" panose="02040502050405020303" pitchFamily="18" charset="0"/>
              <a:buNone/>
            </a:pPr>
            <a:r>
              <a:rPr lang="en-US" altLang="zh-CN" sz="2000">
                <a:latin typeface="Consolas" panose="020B0609020204030204" pitchFamily="49" charset="0"/>
              </a:rPr>
              <a:t>	if (date.getMonth() == 1)</a:t>
            </a:r>
          </a:p>
          <a:p>
            <a:pPr>
              <a:lnSpc>
                <a:spcPct val="90000"/>
              </a:lnSpc>
              <a:buFont typeface="Georgia" panose="02040502050405020303" pitchFamily="18" charset="0"/>
              <a:buNone/>
            </a:pPr>
            <a:r>
              <a:rPr lang="en-US" altLang="zh-CN" sz="2000">
                <a:latin typeface="Consolas" panose="020B0609020204030204" pitchFamily="49" charset="0"/>
              </a:rPr>
              <a:t>		record(date, -fee, "annual fee");</a:t>
            </a:r>
          </a:p>
          <a:p>
            <a:pPr>
              <a:lnSpc>
                <a:spcPct val="90000"/>
              </a:lnSpc>
              <a:buFont typeface="Georgia" panose="02040502050405020303" pitchFamily="18" charset="0"/>
              <a:buNone/>
            </a:pPr>
            <a:r>
              <a:rPr lang="en-US" altLang="zh-CN" sz="2000">
                <a:latin typeface="Consolas" panose="020B0609020204030204" pitchFamily="49" charset="0"/>
              </a:rPr>
              <a:t>	acc.reset(date, getDebt());</a:t>
            </a:r>
          </a:p>
          <a:p>
            <a:pPr>
              <a:lnSpc>
                <a:spcPct val="90000"/>
              </a:lnSpc>
              <a:buFont typeface="Georgia" panose="02040502050405020303" pitchFamily="18" charset="0"/>
              <a:buNone/>
            </a:pPr>
            <a:r>
              <a:rPr lang="en-US" altLang="zh-CN" sz="2000">
                <a:latin typeface="Consolas" panose="020B0609020204030204" pitchFamily="49" charset="0"/>
              </a:rPr>
              <a:t>}</a:t>
            </a:r>
          </a:p>
          <a:p>
            <a:pPr>
              <a:lnSpc>
                <a:spcPct val="90000"/>
              </a:lnSpc>
              <a:buFont typeface="Georgia" panose="02040502050405020303" pitchFamily="18" charset="0"/>
              <a:buNone/>
            </a:pPr>
            <a:r>
              <a:rPr lang="en-US" altLang="zh-CN" sz="2000">
                <a:latin typeface="Consolas" panose="020B0609020204030204" pitchFamily="49" charset="0"/>
              </a:rPr>
              <a:t>void CreditAccount::show() const {</a:t>
            </a:r>
          </a:p>
          <a:p>
            <a:pPr>
              <a:lnSpc>
                <a:spcPct val="90000"/>
              </a:lnSpc>
              <a:buFont typeface="Georgia" panose="02040502050405020303" pitchFamily="18" charset="0"/>
              <a:buNone/>
            </a:pPr>
            <a:r>
              <a:rPr lang="en-US" altLang="zh-CN" sz="2000">
                <a:latin typeface="Consolas" panose="020B0609020204030204" pitchFamily="49" charset="0"/>
              </a:rPr>
              <a:t>	Account::show();</a:t>
            </a:r>
          </a:p>
          <a:p>
            <a:pPr>
              <a:lnSpc>
                <a:spcPct val="90000"/>
              </a:lnSpc>
              <a:buFont typeface="Georgia" panose="02040502050405020303" pitchFamily="18" charset="0"/>
              <a:buNone/>
            </a:pPr>
            <a:r>
              <a:rPr lang="en-US" altLang="zh-CN" sz="2000">
                <a:latin typeface="Consolas" panose="020B0609020204030204" pitchFamily="49" charset="0"/>
              </a:rPr>
              <a:t>	cout &lt;&lt; "\tAvailable credit:" &lt;&lt; getAvailableCredit();</a:t>
            </a:r>
          </a:p>
          <a:p>
            <a:pPr>
              <a:lnSpc>
                <a:spcPct val="90000"/>
              </a:lnSpc>
              <a:buFont typeface="Georgia" panose="02040502050405020303" pitchFamily="18" charset="0"/>
              <a:buNone/>
            </a:pPr>
            <a:r>
              <a:rPr lang="en-US" altLang="zh-CN" sz="2000">
                <a:latin typeface="Consolas" panose="020B0609020204030204" pitchFamily="49" charset="0"/>
              </a:rPr>
              <a:t>}</a:t>
            </a:r>
          </a:p>
          <a:p>
            <a:pPr>
              <a:lnSpc>
                <a:spcPct val="90000"/>
              </a:lnSpc>
              <a:buFont typeface="Georgia" panose="02040502050405020303" pitchFamily="18" charset="0"/>
              <a:buNone/>
            </a:pPr>
            <a:r>
              <a:rPr lang="en-US" altLang="zh-CN" sz="2000">
                <a:latin typeface="Consolas" panose="020B0609020204030204" pitchFamily="49" charset="0"/>
              </a:rPr>
              <a:t> </a:t>
            </a:r>
          </a:p>
          <a:p>
            <a:pPr>
              <a:lnSpc>
                <a:spcPct val="90000"/>
              </a:lnSpc>
              <a:buFont typeface="Georgia" panose="02040502050405020303" pitchFamily="18" charset="0"/>
              <a:buNone/>
            </a:pPr>
            <a:r>
              <a:rPr lang="en-US" altLang="zh-CN" sz="2000">
                <a:latin typeface="Consolas" panose="020B0609020204030204" pitchFamily="49" charset="0"/>
              </a:rPr>
              <a:t>//7_10.cpp</a:t>
            </a:r>
          </a:p>
          <a:p>
            <a:pPr>
              <a:lnSpc>
                <a:spcPct val="90000"/>
              </a:lnSpc>
              <a:buFont typeface="Georgia" panose="02040502050405020303" pitchFamily="18" charset="0"/>
              <a:buNone/>
            </a:pPr>
            <a:r>
              <a:rPr lang="en-US" altLang="zh-CN" sz="2000">
                <a:latin typeface="Consolas" panose="020B0609020204030204" pitchFamily="49" charset="0"/>
              </a:rPr>
              <a:t>#include "account.h"</a:t>
            </a:r>
          </a:p>
          <a:p>
            <a:pPr>
              <a:lnSpc>
                <a:spcPct val="90000"/>
              </a:lnSpc>
              <a:buFont typeface="Georgia" panose="02040502050405020303" pitchFamily="18" charset="0"/>
              <a:buNone/>
            </a:pPr>
            <a:r>
              <a:rPr lang="en-US" altLang="zh-CN" sz="2000">
                <a:latin typeface="Consolas" panose="020B0609020204030204" pitchFamily="49" charset="0"/>
              </a:rPr>
              <a:t>#include &lt;iostream&gt;</a:t>
            </a:r>
          </a:p>
          <a:p>
            <a:pPr>
              <a:lnSpc>
                <a:spcPct val="90000"/>
              </a:lnSpc>
              <a:buFont typeface="Georgia" panose="02040502050405020303" pitchFamily="18" charset="0"/>
              <a:buNone/>
            </a:pPr>
            <a:r>
              <a:rPr lang="en-US" altLang="zh-CN" sz="2000">
                <a:latin typeface="Consolas" panose="020B0609020204030204" pitchFamily="49" charset="0"/>
              </a:rPr>
              <a:t>using namespace std;</a:t>
            </a:r>
          </a:p>
        </p:txBody>
      </p:sp>
      <p:sp>
        <p:nvSpPr>
          <p:cNvPr id="137219" name="灯片编号占位符 3">
            <a:extLst>
              <a:ext uri="{FF2B5EF4-FFF2-40B4-BE49-F238E27FC236}">
                <a16:creationId xmlns:a16="http://schemas.microsoft.com/office/drawing/2014/main" id="{80644F43-F49B-2DD0-F4C5-7CF59C31A51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3196264-661B-4910-A512-DEFA7EE70E7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766381B-A9AF-5E19-8335-6892172CAB06}"/>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
        <p:nvSpPr>
          <p:cNvPr id="137221" name="标题 1">
            <a:extLst>
              <a:ext uri="{FF2B5EF4-FFF2-40B4-BE49-F238E27FC236}">
                <a16:creationId xmlns:a16="http://schemas.microsoft.com/office/drawing/2014/main" id="{2DFA512F-6835-9ADD-2361-CB9DF23C2BCE}"/>
              </a:ext>
            </a:extLst>
          </p:cNvPr>
          <p:cNvSpPr>
            <a:spLocks noGrp="1"/>
          </p:cNvSpPr>
          <p:nvPr>
            <p:ph type="title"/>
          </p:nvPr>
        </p:nvSpPr>
        <p:spPr>
          <a:xfrm>
            <a:off x="5643563" y="5500688"/>
            <a:ext cx="3214687" cy="1066800"/>
          </a:xfrm>
          <a:solidFill>
            <a:schemeClr val="bg1"/>
          </a:solidFill>
        </p:spPr>
        <p:txBody>
          <a:bodyPr/>
          <a:lstStyle/>
          <a:p>
            <a:r>
              <a:rPr lang="zh-CN" altLang="en-US"/>
              <a:t>例</a:t>
            </a:r>
            <a:r>
              <a:rPr lang="en-US" altLang="zh-CN"/>
              <a:t>7-10</a:t>
            </a:r>
            <a:r>
              <a:rPr lang="zh-CN" altLang="en-US"/>
              <a:t>（续）</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内容占位符 2">
            <a:extLst>
              <a:ext uri="{FF2B5EF4-FFF2-40B4-BE49-F238E27FC236}">
                <a16:creationId xmlns:a16="http://schemas.microsoft.com/office/drawing/2014/main" id="{1F764811-4BCD-1BBF-7FF1-24C217BDD915}"/>
              </a:ext>
            </a:extLst>
          </p:cNvPr>
          <p:cNvSpPr>
            <a:spLocks noGrp="1"/>
          </p:cNvSpPr>
          <p:nvPr>
            <p:ph idx="1"/>
          </p:nvPr>
        </p:nvSpPr>
        <p:spPr>
          <a:xfrm>
            <a:off x="142875" y="500063"/>
            <a:ext cx="8858250" cy="6073775"/>
          </a:xfrm>
          <a:solidFill>
            <a:srgbClr val="85FFFF"/>
          </a:solidFill>
        </p:spPr>
        <p:txBody>
          <a:bodyPr/>
          <a:lstStyle/>
          <a:p>
            <a:pPr>
              <a:lnSpc>
                <a:spcPct val="90000"/>
              </a:lnSpc>
              <a:buFont typeface="Georgia" panose="02040502050405020303" pitchFamily="18" charset="0"/>
              <a:buNone/>
            </a:pPr>
            <a:r>
              <a:rPr lang="en-US" altLang="zh-CN" sz="2000">
                <a:latin typeface="Consolas" panose="020B0609020204030204" pitchFamily="49" charset="0"/>
              </a:rPr>
              <a:t>int main() {</a:t>
            </a:r>
          </a:p>
          <a:p>
            <a:pPr>
              <a:lnSpc>
                <a:spcPct val="90000"/>
              </a:lnSpc>
              <a:buFont typeface="Georgia" panose="02040502050405020303" pitchFamily="18" charset="0"/>
              <a:buNone/>
            </a:pPr>
            <a:r>
              <a:rPr lang="en-US" altLang="zh-CN" sz="2000">
                <a:latin typeface="Consolas" panose="020B0609020204030204" pitchFamily="49" charset="0"/>
              </a:rPr>
              <a:t>	Date date(2008, 11, 1);	//</a:t>
            </a:r>
            <a:r>
              <a:rPr lang="zh-CN" altLang="en-US" sz="2000">
                <a:latin typeface="Consolas" panose="020B0609020204030204" pitchFamily="49" charset="0"/>
              </a:rPr>
              <a:t>起始日期</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a:t>
            </a:r>
            <a:r>
              <a:rPr lang="zh-CN" altLang="en-US" sz="2000">
                <a:latin typeface="Consolas" panose="020B0609020204030204" pitchFamily="49" charset="0"/>
              </a:rPr>
              <a:t>建立几个账户</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SavingsAccount sa1(date, "S3755217", 0.015);</a:t>
            </a:r>
          </a:p>
          <a:p>
            <a:pPr>
              <a:lnSpc>
                <a:spcPct val="90000"/>
              </a:lnSpc>
              <a:buFont typeface="Georgia" panose="02040502050405020303" pitchFamily="18" charset="0"/>
              <a:buNone/>
            </a:pPr>
            <a:r>
              <a:rPr lang="en-US" altLang="zh-CN" sz="2000">
                <a:latin typeface="Consolas" panose="020B0609020204030204" pitchFamily="49" charset="0"/>
              </a:rPr>
              <a:t>	SavingsAccount sa2(date, "02342342", 0.015);</a:t>
            </a:r>
          </a:p>
          <a:p>
            <a:pPr>
              <a:lnSpc>
                <a:spcPct val="90000"/>
              </a:lnSpc>
              <a:buFont typeface="Georgia" panose="02040502050405020303" pitchFamily="18" charset="0"/>
              <a:buNone/>
            </a:pPr>
            <a:r>
              <a:rPr lang="en-US" altLang="zh-CN" sz="2000">
                <a:latin typeface="Consolas" panose="020B0609020204030204" pitchFamily="49" charset="0"/>
              </a:rPr>
              <a:t>	CreditAccount ca(date, "C5392394", 10000, 0.0005, 50);</a:t>
            </a:r>
          </a:p>
          <a:p>
            <a:pPr>
              <a:lnSpc>
                <a:spcPct val="90000"/>
              </a:lnSpc>
              <a:buFont typeface="Georgia" panose="02040502050405020303" pitchFamily="18" charset="0"/>
              <a:buNone/>
            </a:pPr>
            <a:r>
              <a:rPr lang="en-US" altLang="zh-CN" sz="2000">
                <a:latin typeface="Consolas" panose="020B0609020204030204" pitchFamily="49" charset="0"/>
              </a:rPr>
              <a:t>	//11</a:t>
            </a:r>
            <a:r>
              <a:rPr lang="zh-CN" altLang="en-US" sz="2000">
                <a:latin typeface="Consolas" panose="020B0609020204030204" pitchFamily="49" charset="0"/>
              </a:rPr>
              <a:t>月份的几笔账目</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sa1.deposit(Date(2008, 11, 5), 5000, "salary");</a:t>
            </a:r>
          </a:p>
          <a:p>
            <a:pPr>
              <a:lnSpc>
                <a:spcPct val="90000"/>
              </a:lnSpc>
              <a:buFont typeface="Georgia" panose="02040502050405020303" pitchFamily="18" charset="0"/>
              <a:buNone/>
            </a:pPr>
            <a:r>
              <a:rPr lang="en-US" altLang="zh-CN" sz="2000">
                <a:latin typeface="Consolas" panose="020B0609020204030204" pitchFamily="49" charset="0"/>
              </a:rPr>
              <a:t>	ca.withdraw(Date(2008, 11, 15), 2000, "buy a cell");</a:t>
            </a:r>
          </a:p>
          <a:p>
            <a:pPr>
              <a:lnSpc>
                <a:spcPct val="90000"/>
              </a:lnSpc>
              <a:buFont typeface="Georgia" panose="02040502050405020303" pitchFamily="18" charset="0"/>
              <a:buNone/>
            </a:pPr>
            <a:r>
              <a:rPr lang="en-US" altLang="zh-CN" sz="2000">
                <a:latin typeface="Consolas" panose="020B0609020204030204" pitchFamily="49" charset="0"/>
              </a:rPr>
              <a:t>	sa2.deposit(Date(2008, 11, 25), 10000, "sell stock 0323");</a:t>
            </a:r>
            <a:endParaRPr lang="zh-CN" altLang="en-US" sz="2000">
              <a:latin typeface="Consolas" panose="020B0609020204030204" pitchFamily="49" charset="0"/>
            </a:endParaRP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ca.settle(Date(2008, 12, 1)); //</a:t>
            </a:r>
            <a:r>
              <a:rPr lang="zh-CN" altLang="en-US" sz="2000">
                <a:latin typeface="Consolas" panose="020B0609020204030204" pitchFamily="49" charset="0"/>
              </a:rPr>
              <a:t>结算信用卡</a:t>
            </a:r>
            <a:endParaRPr lang="en-US" altLang="zh-CN" sz="2000">
              <a:latin typeface="Consolas" panose="020B0609020204030204" pitchFamily="49" charset="0"/>
            </a:endParaRPr>
          </a:p>
          <a:p>
            <a:pPr>
              <a:lnSpc>
                <a:spcPct val="90000"/>
              </a:lnSpc>
              <a:buFont typeface="Georgia" panose="02040502050405020303" pitchFamily="18" charset="0"/>
              <a:buNone/>
            </a:pPr>
            <a:r>
              <a:rPr lang="en-US" altLang="zh-CN" sz="2000">
                <a:latin typeface="Consolas" panose="020B0609020204030204" pitchFamily="49" charset="0"/>
              </a:rPr>
              <a:t>	//12</a:t>
            </a:r>
            <a:r>
              <a:rPr lang="zh-CN" altLang="en-US" sz="2000">
                <a:latin typeface="Consolas" panose="020B0609020204030204" pitchFamily="49" charset="0"/>
              </a:rPr>
              <a:t>月份的几笔账目</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ca.deposit(Date(2008, 12, 1), 2016, "repay the credit");</a:t>
            </a:r>
          </a:p>
          <a:p>
            <a:pPr>
              <a:lnSpc>
                <a:spcPct val="90000"/>
              </a:lnSpc>
              <a:buFont typeface="Georgia" panose="02040502050405020303" pitchFamily="18" charset="0"/>
              <a:buNone/>
            </a:pPr>
            <a:r>
              <a:rPr lang="en-US" altLang="zh-CN" sz="2000">
                <a:latin typeface="Consolas" panose="020B0609020204030204" pitchFamily="49" charset="0"/>
              </a:rPr>
              <a:t>	sa1.deposit(Date(2008, 12, 5), 5500, "salary");</a:t>
            </a:r>
          </a:p>
          <a:p>
            <a:pPr>
              <a:lnSpc>
                <a:spcPct val="90000"/>
              </a:lnSpc>
              <a:buFont typeface="Georgia" panose="02040502050405020303" pitchFamily="18" charset="0"/>
              <a:buNone/>
            </a:pPr>
            <a:r>
              <a:rPr lang="en-US" altLang="zh-CN" sz="2000">
                <a:latin typeface="Consolas" panose="020B0609020204030204" pitchFamily="49" charset="0"/>
              </a:rPr>
              <a:t>	</a:t>
            </a:r>
          </a:p>
        </p:txBody>
      </p:sp>
      <p:sp>
        <p:nvSpPr>
          <p:cNvPr id="138243" name="灯片编号占位符 3">
            <a:extLst>
              <a:ext uri="{FF2B5EF4-FFF2-40B4-BE49-F238E27FC236}">
                <a16:creationId xmlns:a16="http://schemas.microsoft.com/office/drawing/2014/main" id="{A5505D5C-CD22-4F72-11F6-7061FCB647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5B1A165-F08D-4E8E-AA29-E048E30C8A0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FC6A405-598A-7C93-45FC-54A9C7F52547}"/>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
        <p:nvSpPr>
          <p:cNvPr id="138245" name="标题 1">
            <a:extLst>
              <a:ext uri="{FF2B5EF4-FFF2-40B4-BE49-F238E27FC236}">
                <a16:creationId xmlns:a16="http://schemas.microsoft.com/office/drawing/2014/main" id="{426D2305-075A-D28D-3D51-252C30763D6D}"/>
              </a:ext>
            </a:extLst>
          </p:cNvPr>
          <p:cNvSpPr>
            <a:spLocks noGrp="1"/>
          </p:cNvSpPr>
          <p:nvPr>
            <p:ph type="title"/>
          </p:nvPr>
        </p:nvSpPr>
        <p:spPr>
          <a:xfrm>
            <a:off x="5643563" y="5500688"/>
            <a:ext cx="3214687" cy="1066800"/>
          </a:xfrm>
          <a:solidFill>
            <a:schemeClr val="bg1"/>
          </a:solidFill>
        </p:spPr>
        <p:txBody>
          <a:bodyPr/>
          <a:lstStyle/>
          <a:p>
            <a:r>
              <a:rPr lang="zh-CN" altLang="en-US"/>
              <a:t>例</a:t>
            </a:r>
            <a:r>
              <a:rPr lang="en-US" altLang="zh-CN"/>
              <a:t>7-10</a:t>
            </a:r>
            <a:r>
              <a:rPr lang="zh-CN" altLang="en-US"/>
              <a:t>（续）</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内容占位符 2">
            <a:extLst>
              <a:ext uri="{FF2B5EF4-FFF2-40B4-BE49-F238E27FC236}">
                <a16:creationId xmlns:a16="http://schemas.microsoft.com/office/drawing/2014/main" id="{74B6BEF8-DDB5-AB58-FA73-6EC782300712}"/>
              </a:ext>
            </a:extLst>
          </p:cNvPr>
          <p:cNvSpPr>
            <a:spLocks noGrp="1"/>
          </p:cNvSpPr>
          <p:nvPr>
            <p:ph idx="1"/>
          </p:nvPr>
        </p:nvSpPr>
        <p:spPr>
          <a:xfrm>
            <a:off x="142875" y="500063"/>
            <a:ext cx="8858250" cy="6073775"/>
          </a:xfrm>
          <a:solidFill>
            <a:srgbClr val="85FFFF"/>
          </a:solidFill>
        </p:spPr>
        <p:txBody>
          <a:bodyPr/>
          <a:lstStyle/>
          <a:p>
            <a:pPr>
              <a:lnSpc>
                <a:spcPct val="90000"/>
              </a:lnSpc>
              <a:buFont typeface="Georgia" panose="02040502050405020303" pitchFamily="18" charset="0"/>
              <a:buNone/>
            </a:pPr>
            <a:r>
              <a:rPr lang="en-US" altLang="zh-CN" sz="2000">
                <a:latin typeface="Consolas" panose="020B0609020204030204" pitchFamily="49" charset="0"/>
              </a:rPr>
              <a:t>  //</a:t>
            </a:r>
            <a:r>
              <a:rPr lang="zh-CN" altLang="en-US" sz="2000">
                <a:latin typeface="Consolas" panose="020B0609020204030204" pitchFamily="49" charset="0"/>
              </a:rPr>
              <a:t>结算所有账户</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sa1.settle(Date(2009, 1, 1));</a:t>
            </a:r>
          </a:p>
          <a:p>
            <a:pPr>
              <a:lnSpc>
                <a:spcPct val="90000"/>
              </a:lnSpc>
              <a:buFont typeface="Georgia" panose="02040502050405020303" pitchFamily="18" charset="0"/>
              <a:buNone/>
            </a:pPr>
            <a:r>
              <a:rPr lang="en-US" altLang="zh-CN" sz="2000">
                <a:latin typeface="Consolas" panose="020B0609020204030204" pitchFamily="49" charset="0"/>
              </a:rPr>
              <a:t>	sa2.settle(Date(2009, 1, 1));</a:t>
            </a:r>
          </a:p>
          <a:p>
            <a:pPr>
              <a:lnSpc>
                <a:spcPct val="90000"/>
              </a:lnSpc>
              <a:buFont typeface="Georgia" panose="02040502050405020303" pitchFamily="18" charset="0"/>
              <a:buNone/>
            </a:pPr>
            <a:r>
              <a:rPr lang="en-US" altLang="zh-CN" sz="2000">
                <a:latin typeface="Consolas" panose="020B0609020204030204" pitchFamily="49" charset="0"/>
              </a:rPr>
              <a:t>	ca.settle(Date(2009, 1, 1));</a:t>
            </a:r>
          </a:p>
          <a:p>
            <a:pPr>
              <a:lnSpc>
                <a:spcPct val="90000"/>
              </a:lnSpc>
              <a:buFont typeface="Georgia" panose="02040502050405020303" pitchFamily="18" charset="0"/>
              <a:buNone/>
            </a:pPr>
            <a:r>
              <a:rPr lang="en-US" altLang="zh-CN" sz="2000">
                <a:latin typeface="Consolas" panose="020B0609020204030204" pitchFamily="49" charset="0"/>
              </a:rPr>
              <a:t>	//</a:t>
            </a:r>
            <a:r>
              <a:rPr lang="zh-CN" altLang="en-US" sz="2000">
                <a:latin typeface="Consolas" panose="020B0609020204030204" pitchFamily="49" charset="0"/>
              </a:rPr>
              <a:t>输出各个账户信息</a:t>
            </a:r>
          </a:p>
          <a:p>
            <a:pPr>
              <a:lnSpc>
                <a:spcPct val="9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cout &lt;&lt; endl;</a:t>
            </a:r>
          </a:p>
          <a:p>
            <a:pPr>
              <a:lnSpc>
                <a:spcPct val="90000"/>
              </a:lnSpc>
              <a:buFont typeface="Georgia" panose="02040502050405020303" pitchFamily="18" charset="0"/>
              <a:buNone/>
            </a:pPr>
            <a:r>
              <a:rPr lang="en-US" altLang="zh-CN" sz="2000">
                <a:latin typeface="Consolas" panose="020B0609020204030204" pitchFamily="49" charset="0"/>
              </a:rPr>
              <a:t>	sa1.show(); cout &lt;&lt; endl;</a:t>
            </a:r>
          </a:p>
          <a:p>
            <a:pPr>
              <a:lnSpc>
                <a:spcPct val="90000"/>
              </a:lnSpc>
              <a:buFont typeface="Georgia" panose="02040502050405020303" pitchFamily="18" charset="0"/>
              <a:buNone/>
            </a:pPr>
            <a:r>
              <a:rPr lang="en-US" altLang="zh-CN" sz="2000">
                <a:latin typeface="Consolas" panose="020B0609020204030204" pitchFamily="49" charset="0"/>
              </a:rPr>
              <a:t>	sa2.show(); cout &lt;&lt; endl;</a:t>
            </a:r>
          </a:p>
          <a:p>
            <a:pPr>
              <a:lnSpc>
                <a:spcPct val="90000"/>
              </a:lnSpc>
              <a:buFont typeface="Georgia" panose="02040502050405020303" pitchFamily="18" charset="0"/>
              <a:buNone/>
            </a:pPr>
            <a:r>
              <a:rPr lang="en-US" altLang="zh-CN" sz="2000">
                <a:latin typeface="Consolas" panose="020B0609020204030204" pitchFamily="49" charset="0"/>
              </a:rPr>
              <a:t>	ca.show(); cout &lt;&lt; endl;</a:t>
            </a:r>
          </a:p>
          <a:p>
            <a:pPr>
              <a:lnSpc>
                <a:spcPct val="90000"/>
              </a:lnSpc>
              <a:buFont typeface="Georgia" panose="02040502050405020303" pitchFamily="18" charset="0"/>
              <a:buNone/>
            </a:pPr>
            <a:r>
              <a:rPr lang="en-US" altLang="zh-CN" sz="2000">
                <a:latin typeface="Consolas" panose="020B0609020204030204" pitchFamily="49" charset="0"/>
              </a:rPr>
              <a:t>	cout &lt;&lt; "Total: " &lt;&lt; Account::getTotal() &lt;&lt; endl;</a:t>
            </a:r>
          </a:p>
          <a:p>
            <a:pPr>
              <a:lnSpc>
                <a:spcPct val="90000"/>
              </a:lnSpc>
              <a:buFont typeface="Georgia" panose="02040502050405020303" pitchFamily="18" charset="0"/>
              <a:buNone/>
            </a:pPr>
            <a:r>
              <a:rPr lang="en-US" altLang="zh-CN" sz="2000">
                <a:latin typeface="Consolas" panose="020B0609020204030204" pitchFamily="49" charset="0"/>
              </a:rPr>
              <a:t>	return 0;</a:t>
            </a:r>
          </a:p>
          <a:p>
            <a:pPr>
              <a:lnSpc>
                <a:spcPct val="90000"/>
              </a:lnSpc>
              <a:buFont typeface="Georgia" panose="02040502050405020303" pitchFamily="18" charset="0"/>
              <a:buNone/>
            </a:pPr>
            <a:r>
              <a:rPr lang="en-US" altLang="zh-CN" sz="2000">
                <a:latin typeface="Consolas" panose="020B0609020204030204" pitchFamily="49" charset="0"/>
              </a:rPr>
              <a:t>}</a:t>
            </a:r>
          </a:p>
          <a:p>
            <a:pPr>
              <a:lnSpc>
                <a:spcPct val="90000"/>
              </a:lnSpc>
              <a:buFont typeface="Georgia" panose="02040502050405020303" pitchFamily="18" charset="0"/>
              <a:buNone/>
            </a:pPr>
            <a:endParaRPr lang="en-US" altLang="zh-CN" sz="2000">
              <a:latin typeface="Consolas" panose="020B0609020204030204" pitchFamily="49" charset="0"/>
            </a:endParaRPr>
          </a:p>
        </p:txBody>
      </p:sp>
      <p:sp>
        <p:nvSpPr>
          <p:cNvPr id="139267" name="灯片编号占位符 3">
            <a:extLst>
              <a:ext uri="{FF2B5EF4-FFF2-40B4-BE49-F238E27FC236}">
                <a16:creationId xmlns:a16="http://schemas.microsoft.com/office/drawing/2014/main" id="{56CEC96F-CDAF-68A7-F1AF-A6503B65D40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32DFA63-B87B-405B-9F7B-4FD29795E0B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EC97DC1-479D-F89F-17D3-0FC667845E70}"/>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
        <p:nvSpPr>
          <p:cNvPr id="139269" name="标题 1">
            <a:extLst>
              <a:ext uri="{FF2B5EF4-FFF2-40B4-BE49-F238E27FC236}">
                <a16:creationId xmlns:a16="http://schemas.microsoft.com/office/drawing/2014/main" id="{3EF7824A-1869-C4E2-2C7E-256563380E17}"/>
              </a:ext>
            </a:extLst>
          </p:cNvPr>
          <p:cNvSpPr>
            <a:spLocks noGrp="1"/>
          </p:cNvSpPr>
          <p:nvPr>
            <p:ph type="title"/>
          </p:nvPr>
        </p:nvSpPr>
        <p:spPr>
          <a:xfrm>
            <a:off x="5643563" y="5500688"/>
            <a:ext cx="3214687" cy="1066800"/>
          </a:xfrm>
          <a:solidFill>
            <a:schemeClr val="bg1"/>
          </a:solidFill>
        </p:spPr>
        <p:txBody>
          <a:bodyPr/>
          <a:lstStyle/>
          <a:p>
            <a:r>
              <a:rPr lang="zh-CN" altLang="en-US"/>
              <a:t>例</a:t>
            </a:r>
            <a:r>
              <a:rPr lang="en-US" altLang="zh-CN"/>
              <a:t>7-10</a:t>
            </a:r>
            <a:r>
              <a:rPr lang="zh-CN" altLang="en-US"/>
              <a:t>（续）</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标题 1">
            <a:extLst>
              <a:ext uri="{FF2B5EF4-FFF2-40B4-BE49-F238E27FC236}">
                <a16:creationId xmlns:a16="http://schemas.microsoft.com/office/drawing/2014/main" id="{06001CA5-E643-900C-A62C-3294EA63AFA3}"/>
              </a:ext>
            </a:extLst>
          </p:cNvPr>
          <p:cNvSpPr>
            <a:spLocks noGrp="1"/>
          </p:cNvSpPr>
          <p:nvPr>
            <p:ph type="title"/>
          </p:nvPr>
        </p:nvSpPr>
        <p:spPr/>
        <p:txBody>
          <a:bodyPr/>
          <a:lstStyle/>
          <a:p>
            <a:r>
              <a:rPr lang="zh-CN" altLang="en-US"/>
              <a:t>例</a:t>
            </a:r>
            <a:r>
              <a:rPr lang="en-US" altLang="zh-CN"/>
              <a:t>7-10</a:t>
            </a:r>
            <a:r>
              <a:rPr lang="zh-CN" altLang="en-US"/>
              <a:t>（续）</a:t>
            </a:r>
            <a:r>
              <a:rPr lang="en-US" altLang="zh-CN"/>
              <a:t>——</a:t>
            </a:r>
            <a:r>
              <a:rPr lang="zh-CN" altLang="en-US"/>
              <a:t>结果</a:t>
            </a:r>
          </a:p>
        </p:txBody>
      </p:sp>
      <p:sp>
        <p:nvSpPr>
          <p:cNvPr id="3" name="内容占位符 2">
            <a:extLst>
              <a:ext uri="{FF2B5EF4-FFF2-40B4-BE49-F238E27FC236}">
                <a16:creationId xmlns:a16="http://schemas.microsoft.com/office/drawing/2014/main" id="{EACA5E0B-C88F-95D4-DEA3-6BDC708D8EB7}"/>
              </a:ext>
            </a:extLst>
          </p:cNvPr>
          <p:cNvSpPr>
            <a:spLocks noGrp="1"/>
          </p:cNvSpPr>
          <p:nvPr>
            <p:ph idx="1"/>
          </p:nvPr>
        </p:nvSpPr>
        <p:spPr>
          <a:xfrm>
            <a:off x="142875" y="1785938"/>
            <a:ext cx="8786813" cy="4787900"/>
          </a:xfrm>
          <a:solidFill>
            <a:schemeClr val="accent6">
              <a:lumMod val="20000"/>
              <a:lumOff val="80000"/>
            </a:schemeClr>
          </a:solidFill>
        </p:spPr>
        <p:txBody>
          <a:bodyPr/>
          <a:lstStyle/>
          <a:p>
            <a:pPr>
              <a:lnSpc>
                <a:spcPct val="80000"/>
              </a:lnSpc>
              <a:buFont typeface="Georgia" panose="02040502050405020303" pitchFamily="18" charset="0"/>
              <a:buNone/>
              <a:defRPr/>
            </a:pPr>
            <a:r>
              <a:rPr lang="en-US" altLang="zh-CN" sz="1800" dirty="0">
                <a:latin typeface="Consolas" pitchFamily="49" charset="0"/>
              </a:rPr>
              <a:t>2008-11-1       #S3755217 created</a:t>
            </a:r>
          </a:p>
          <a:p>
            <a:pPr>
              <a:lnSpc>
                <a:spcPct val="80000"/>
              </a:lnSpc>
              <a:buFont typeface="Georgia" panose="02040502050405020303" pitchFamily="18" charset="0"/>
              <a:buNone/>
              <a:defRPr/>
            </a:pPr>
            <a:r>
              <a:rPr lang="en-US" altLang="zh-CN" sz="1800" dirty="0">
                <a:latin typeface="Consolas" pitchFamily="49" charset="0"/>
              </a:rPr>
              <a:t>2008-11-1       #02342342 created</a:t>
            </a:r>
          </a:p>
          <a:p>
            <a:pPr>
              <a:lnSpc>
                <a:spcPct val="80000"/>
              </a:lnSpc>
              <a:buFont typeface="Georgia" panose="02040502050405020303" pitchFamily="18" charset="0"/>
              <a:buNone/>
              <a:defRPr/>
            </a:pPr>
            <a:r>
              <a:rPr lang="en-US" altLang="zh-CN" sz="1800" dirty="0">
                <a:latin typeface="Consolas" pitchFamily="49" charset="0"/>
              </a:rPr>
              <a:t>2008-11-1       #C5392394 created</a:t>
            </a:r>
          </a:p>
          <a:p>
            <a:pPr>
              <a:lnSpc>
                <a:spcPct val="80000"/>
              </a:lnSpc>
              <a:buFont typeface="Georgia" panose="02040502050405020303" pitchFamily="18" charset="0"/>
              <a:buNone/>
              <a:defRPr/>
            </a:pPr>
            <a:r>
              <a:rPr lang="en-US" altLang="zh-CN" sz="1800" dirty="0">
                <a:latin typeface="Consolas" pitchFamily="49" charset="0"/>
              </a:rPr>
              <a:t>2008-11-5       #S3755217       5000    5000    salary</a:t>
            </a:r>
          </a:p>
          <a:p>
            <a:pPr>
              <a:lnSpc>
                <a:spcPct val="80000"/>
              </a:lnSpc>
              <a:buFont typeface="Georgia" panose="02040502050405020303" pitchFamily="18" charset="0"/>
              <a:buNone/>
              <a:defRPr/>
            </a:pPr>
            <a:r>
              <a:rPr lang="en-US" altLang="zh-CN" sz="1800" dirty="0">
                <a:latin typeface="Consolas" pitchFamily="49" charset="0"/>
              </a:rPr>
              <a:t>2008-11-15      #C5392394       -2000   -2000   buy a cell</a:t>
            </a:r>
          </a:p>
          <a:p>
            <a:pPr>
              <a:lnSpc>
                <a:spcPct val="80000"/>
              </a:lnSpc>
              <a:buFont typeface="Georgia" panose="02040502050405020303" pitchFamily="18" charset="0"/>
              <a:buNone/>
              <a:defRPr/>
            </a:pPr>
            <a:r>
              <a:rPr lang="en-US" altLang="zh-CN" sz="1800" dirty="0">
                <a:latin typeface="Consolas" pitchFamily="49" charset="0"/>
              </a:rPr>
              <a:t>2008-11-25      #02342342       10000   10000   sell stock 0323</a:t>
            </a:r>
          </a:p>
          <a:p>
            <a:pPr>
              <a:lnSpc>
                <a:spcPct val="80000"/>
              </a:lnSpc>
              <a:buFont typeface="Georgia" panose="02040502050405020303" pitchFamily="18" charset="0"/>
              <a:buNone/>
              <a:defRPr/>
            </a:pPr>
            <a:r>
              <a:rPr lang="en-US" altLang="zh-CN" sz="1800" dirty="0">
                <a:latin typeface="Consolas" pitchFamily="49" charset="0"/>
              </a:rPr>
              <a:t>2008-12-1       #C5392394       -16     -2016   interest</a:t>
            </a:r>
          </a:p>
          <a:p>
            <a:pPr>
              <a:lnSpc>
                <a:spcPct val="80000"/>
              </a:lnSpc>
              <a:buFont typeface="Georgia" panose="02040502050405020303" pitchFamily="18" charset="0"/>
              <a:buNone/>
              <a:defRPr/>
            </a:pPr>
            <a:r>
              <a:rPr lang="en-US" altLang="zh-CN" sz="1800" dirty="0">
                <a:latin typeface="Consolas" pitchFamily="49" charset="0"/>
              </a:rPr>
              <a:t>2008-12-1       #C5392394       2016    0       repay the credit</a:t>
            </a:r>
          </a:p>
          <a:p>
            <a:pPr>
              <a:lnSpc>
                <a:spcPct val="80000"/>
              </a:lnSpc>
              <a:buFont typeface="Georgia" panose="02040502050405020303" pitchFamily="18" charset="0"/>
              <a:buNone/>
              <a:defRPr/>
            </a:pPr>
            <a:r>
              <a:rPr lang="en-US" altLang="zh-CN" sz="1800" dirty="0">
                <a:latin typeface="Consolas" pitchFamily="49" charset="0"/>
              </a:rPr>
              <a:t>2008-12-5       #S3755217       5500    10500   salary</a:t>
            </a:r>
          </a:p>
          <a:p>
            <a:pPr>
              <a:lnSpc>
                <a:spcPct val="80000"/>
              </a:lnSpc>
              <a:buFont typeface="Georgia" panose="02040502050405020303" pitchFamily="18" charset="0"/>
              <a:buNone/>
              <a:defRPr/>
            </a:pPr>
            <a:r>
              <a:rPr lang="en-US" altLang="zh-CN" sz="1800" dirty="0">
                <a:latin typeface="Consolas" pitchFamily="49" charset="0"/>
              </a:rPr>
              <a:t>2009-1-1        #S3755217       17.77   10517.8 interest</a:t>
            </a:r>
          </a:p>
          <a:p>
            <a:pPr>
              <a:lnSpc>
                <a:spcPct val="80000"/>
              </a:lnSpc>
              <a:buFont typeface="Georgia" panose="02040502050405020303" pitchFamily="18" charset="0"/>
              <a:buNone/>
              <a:defRPr/>
            </a:pPr>
            <a:r>
              <a:rPr lang="en-US" altLang="zh-CN" sz="1800" dirty="0">
                <a:latin typeface="Consolas" pitchFamily="49" charset="0"/>
              </a:rPr>
              <a:t>2009-1-1        #02342342       15.16   10015.2 interest</a:t>
            </a:r>
          </a:p>
          <a:p>
            <a:pPr>
              <a:lnSpc>
                <a:spcPct val="80000"/>
              </a:lnSpc>
              <a:buFont typeface="Georgia" panose="02040502050405020303" pitchFamily="18" charset="0"/>
              <a:buNone/>
              <a:defRPr/>
            </a:pPr>
            <a:r>
              <a:rPr lang="en-US" altLang="zh-CN" sz="1800" dirty="0">
                <a:latin typeface="Consolas" pitchFamily="49" charset="0"/>
              </a:rPr>
              <a:t>2009-1-1        #C5392394       -50     -50     annual fee</a:t>
            </a:r>
          </a:p>
          <a:p>
            <a:pPr>
              <a:lnSpc>
                <a:spcPct val="80000"/>
              </a:lnSpc>
              <a:buFont typeface="Georgia" panose="02040502050405020303" pitchFamily="18" charset="0"/>
              <a:buNone/>
              <a:defRPr/>
            </a:pPr>
            <a:r>
              <a:rPr lang="en-US" altLang="zh-CN" sz="1800" dirty="0">
                <a:latin typeface="Consolas" pitchFamily="49" charset="0"/>
              </a:rPr>
              <a:t> </a:t>
            </a:r>
          </a:p>
          <a:p>
            <a:pPr>
              <a:lnSpc>
                <a:spcPct val="80000"/>
              </a:lnSpc>
              <a:buFont typeface="Georgia" panose="02040502050405020303" pitchFamily="18" charset="0"/>
              <a:buNone/>
              <a:defRPr/>
            </a:pPr>
            <a:r>
              <a:rPr lang="en-US" altLang="zh-CN" sz="1800" dirty="0">
                <a:latin typeface="Consolas" pitchFamily="49" charset="0"/>
              </a:rPr>
              <a:t>S3755217        Balance: 10517.8</a:t>
            </a:r>
          </a:p>
          <a:p>
            <a:pPr>
              <a:lnSpc>
                <a:spcPct val="80000"/>
              </a:lnSpc>
              <a:buFont typeface="Georgia" panose="02040502050405020303" pitchFamily="18" charset="0"/>
              <a:buNone/>
              <a:defRPr/>
            </a:pPr>
            <a:r>
              <a:rPr lang="en-US" altLang="zh-CN" sz="1800" dirty="0">
                <a:latin typeface="Consolas" pitchFamily="49" charset="0"/>
              </a:rPr>
              <a:t>02342342        Balance: 10015.2</a:t>
            </a:r>
          </a:p>
          <a:p>
            <a:pPr>
              <a:lnSpc>
                <a:spcPct val="80000"/>
              </a:lnSpc>
              <a:buFont typeface="Georgia" panose="02040502050405020303" pitchFamily="18" charset="0"/>
              <a:buNone/>
              <a:defRPr/>
            </a:pPr>
            <a:r>
              <a:rPr lang="en-US" altLang="zh-CN" sz="1800" dirty="0">
                <a:latin typeface="Consolas" pitchFamily="49" charset="0"/>
              </a:rPr>
              <a:t>C5392394        Balance: -50    Available credit:9950</a:t>
            </a:r>
          </a:p>
          <a:p>
            <a:pPr>
              <a:lnSpc>
                <a:spcPct val="80000"/>
              </a:lnSpc>
              <a:buFont typeface="Georgia" panose="02040502050405020303" pitchFamily="18" charset="0"/>
              <a:buNone/>
              <a:defRPr/>
            </a:pPr>
            <a:r>
              <a:rPr lang="en-US" altLang="zh-CN" sz="1800" dirty="0">
                <a:latin typeface="Consolas" pitchFamily="49" charset="0"/>
              </a:rPr>
              <a:t>Total: 20482.9</a:t>
            </a:r>
          </a:p>
        </p:txBody>
      </p:sp>
      <p:sp>
        <p:nvSpPr>
          <p:cNvPr id="140292" name="灯片编号占位符 3">
            <a:extLst>
              <a:ext uri="{FF2B5EF4-FFF2-40B4-BE49-F238E27FC236}">
                <a16:creationId xmlns:a16="http://schemas.microsoft.com/office/drawing/2014/main" id="{4BA6A0E1-9109-8094-3B54-D10ADBFA42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F3FC679-59BC-49D9-BCE3-D6C971BC711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2EC349A-B1C4-644F-E872-BBF7517D0C43}"/>
              </a:ext>
            </a:extLst>
          </p:cNvPr>
          <p:cNvSpPr txBox="1">
            <a:spLocks/>
          </p:cNvSpPr>
          <p:nvPr/>
        </p:nvSpPr>
        <p:spPr>
          <a:xfrm>
            <a:off x="214313" y="0"/>
            <a:ext cx="8286750" cy="428625"/>
          </a:xfrm>
          <a:prstGeom prst="rect">
            <a:avLst/>
          </a:prstGeom>
        </p:spPr>
        <p:txBody>
          <a:bodyPr anchor="ctr">
            <a:normAutofit fontScale="85000" lnSpcReduction="10000"/>
          </a:bodyPr>
          <a:lstStyle/>
          <a:p>
            <a:pPr eaLnBrk="1" fontAlgn="auto" hangingPunct="1">
              <a:spcAft>
                <a:spcPts val="0"/>
              </a:spcAft>
              <a:defRPr/>
            </a:pPr>
            <a:r>
              <a:rPr lang="en-US" sz="2800" dirty="0">
                <a:solidFill>
                  <a:schemeClr val="bg1"/>
                </a:solidFill>
                <a:latin typeface="+mj-ea"/>
                <a:ea typeface="+mj-ea"/>
              </a:rPr>
              <a:t>7.7</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个人银行账户管理程序</a:t>
            </a:r>
            <a:r>
              <a:rPr kumimoji="0" lang="en-US" altLang="zh-CN" dirty="0">
                <a:solidFill>
                  <a:prstClr val="white"/>
                </a:solidFill>
                <a:latin typeface="Trebuchet MS"/>
                <a:ea typeface="方正姚体"/>
              </a:rPr>
              <a:t>—— 7.7.3 </a:t>
            </a:r>
            <a:r>
              <a:rPr kumimoji="0" lang="zh-CN" altLang="en-US" dirty="0">
                <a:solidFill>
                  <a:prstClr val="white"/>
                </a:solidFill>
                <a:latin typeface="Trebuchet MS"/>
                <a:ea typeface="方正姚体"/>
              </a:rPr>
              <a:t>源程序及说明</a:t>
            </a:r>
            <a:endParaRPr kumimoji="0" lang="zh-CN" altLang="en-US" sz="2800" dirty="0">
              <a:solidFill>
                <a:schemeClr val="bg1"/>
              </a:solidFill>
              <a:latin typeface="+mj-ea"/>
              <a:ea typeface="+mj-ea"/>
              <a:cs typeface="+mj-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3AB3FA59-C552-8701-0A61-D4E209FB729A}"/>
              </a:ext>
            </a:extLst>
          </p:cNvPr>
          <p:cNvSpPr>
            <a:spLocks noGrp="1"/>
          </p:cNvSpPr>
          <p:nvPr>
            <p:ph type="title"/>
          </p:nvPr>
        </p:nvSpPr>
        <p:spPr/>
        <p:txBody>
          <a:bodyPr/>
          <a:lstStyle/>
          <a:p>
            <a:pPr eaLnBrk="1" hangingPunct="1"/>
            <a:r>
              <a:rPr lang="en-US" altLang="zh-CN"/>
              <a:t>7.2.1 </a:t>
            </a:r>
            <a:r>
              <a:rPr lang="zh-CN" altLang="en-US"/>
              <a:t>公有继承</a:t>
            </a:r>
            <a:r>
              <a:rPr lang="en-US" altLang="zh-CN"/>
              <a:t>(public)</a:t>
            </a:r>
            <a:endParaRPr lang="zh-CN" altLang="en-US"/>
          </a:p>
        </p:txBody>
      </p:sp>
      <p:sp>
        <p:nvSpPr>
          <p:cNvPr id="25603" name="内容占位符 2">
            <a:extLst>
              <a:ext uri="{FF2B5EF4-FFF2-40B4-BE49-F238E27FC236}">
                <a16:creationId xmlns:a16="http://schemas.microsoft.com/office/drawing/2014/main" id="{D853F5AF-B7AC-12AE-5ECA-5504EDF16DF6}"/>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基类的</a:t>
            </a:r>
            <a:r>
              <a:rPr lang="en-US" altLang="zh-CN">
                <a:solidFill>
                  <a:srgbClr val="CE640C"/>
                </a:solidFill>
                <a:latin typeface="Times New Roman" panose="02020603050405020304" pitchFamily="18" charset="0"/>
                <a:cs typeface="Times New Roman" panose="02020603050405020304" pitchFamily="18" charset="0"/>
              </a:rPr>
              <a:t>public</a:t>
            </a:r>
            <a:r>
              <a:rPr lang="zh-CN" altLang="en-US">
                <a:latin typeface="宋体" panose="02010600030101010101" pitchFamily="2" charset="-122"/>
              </a:rPr>
              <a:t>和</a:t>
            </a:r>
            <a:r>
              <a:rPr lang="en-US" altLang="zh-CN">
                <a:solidFill>
                  <a:srgbClr val="CE640C"/>
                </a:solidFill>
                <a:latin typeface="Times New Roman" panose="02020603050405020304" pitchFamily="18" charset="0"/>
                <a:cs typeface="Times New Roman" panose="02020603050405020304" pitchFamily="18" charset="0"/>
              </a:rPr>
              <a:t>protected</a:t>
            </a:r>
            <a:r>
              <a:rPr lang="zh-CN" altLang="en-US">
                <a:latin typeface="宋体" panose="02010600030101010101" pitchFamily="2" charset="-122"/>
              </a:rPr>
              <a:t>成员的访问属性在派生类中</a:t>
            </a:r>
            <a:r>
              <a:rPr lang="zh-CN" altLang="en-US">
                <a:solidFill>
                  <a:srgbClr val="CE640C"/>
                </a:solidFill>
                <a:latin typeface="宋体" panose="02010600030101010101" pitchFamily="2" charset="-122"/>
              </a:rPr>
              <a:t>保持不变</a:t>
            </a:r>
            <a:r>
              <a:rPr lang="zh-CN" altLang="en-US">
                <a:latin typeface="宋体" panose="02010600030101010101" pitchFamily="2" charset="-122"/>
              </a:rPr>
              <a:t>，但基类的</a:t>
            </a:r>
            <a:r>
              <a:rPr lang="en-US" altLang="zh-CN">
                <a:solidFill>
                  <a:srgbClr val="00B050"/>
                </a:solidFill>
                <a:latin typeface="Times New Roman" panose="02020603050405020304" pitchFamily="18" charset="0"/>
                <a:cs typeface="Times New Roman" panose="02020603050405020304" pitchFamily="18" charset="0"/>
              </a:rPr>
              <a:t>private</a:t>
            </a:r>
            <a:r>
              <a:rPr lang="zh-CN" altLang="en-US">
                <a:latin typeface="宋体" panose="02010600030101010101" pitchFamily="2" charset="-122"/>
              </a:rPr>
              <a:t>成员</a:t>
            </a:r>
            <a:r>
              <a:rPr lang="zh-CN" altLang="en-US">
                <a:solidFill>
                  <a:srgbClr val="00B050"/>
                </a:solidFill>
                <a:latin typeface="宋体" panose="02010600030101010101" pitchFamily="2" charset="-122"/>
              </a:rPr>
              <a:t>不可直接访问</a:t>
            </a:r>
            <a:r>
              <a:rPr lang="zh-CN" altLang="en-US">
                <a:latin typeface="宋体" panose="02010600030101010101" pitchFamily="2" charset="-122"/>
              </a:rPr>
              <a:t>。</a:t>
            </a:r>
          </a:p>
          <a:p>
            <a:pPr eaLnBrk="1" hangingPunct="1">
              <a:spcAft>
                <a:spcPts val="1200"/>
              </a:spcAft>
            </a:pPr>
            <a:r>
              <a:rPr lang="zh-CN" altLang="en-US">
                <a:latin typeface="宋体" panose="02010600030101010101" pitchFamily="2" charset="-122"/>
              </a:rPr>
              <a:t>派生类中的成员函数可以直接访问基类中的</a:t>
            </a:r>
            <a:r>
              <a:rPr lang="en-US" altLang="zh-CN">
                <a:latin typeface="Times New Roman" panose="02020603050405020304" pitchFamily="18" charset="0"/>
                <a:cs typeface="Times New Roman" panose="02020603050405020304" pitchFamily="18" charset="0"/>
              </a:rPr>
              <a:t>public</a:t>
            </a:r>
            <a:r>
              <a:rPr lang="zh-CN" altLang="en-US">
                <a:latin typeface="宋体" panose="02010600030101010101" pitchFamily="2" charset="-122"/>
              </a:rPr>
              <a:t>和</a:t>
            </a:r>
            <a:r>
              <a:rPr lang="en-US" altLang="zh-CN">
                <a:latin typeface="Times New Roman" panose="02020603050405020304" pitchFamily="18" charset="0"/>
                <a:cs typeface="Times New Roman" panose="02020603050405020304" pitchFamily="18" charset="0"/>
              </a:rPr>
              <a:t>protected</a:t>
            </a:r>
            <a:r>
              <a:rPr lang="zh-CN" altLang="en-US">
                <a:latin typeface="宋体" panose="02010600030101010101" pitchFamily="2" charset="-122"/>
              </a:rPr>
              <a:t>成员，但不能直接访问基类的</a:t>
            </a:r>
            <a:r>
              <a:rPr lang="en-US" altLang="zh-CN">
                <a:latin typeface="Times New Roman" panose="02020603050405020304" pitchFamily="18" charset="0"/>
                <a:cs typeface="Times New Roman" panose="02020603050405020304" pitchFamily="18" charset="0"/>
              </a:rPr>
              <a:t>private</a:t>
            </a:r>
            <a:r>
              <a:rPr lang="zh-CN" altLang="en-US">
                <a:latin typeface="宋体" panose="02010600030101010101" pitchFamily="2" charset="-122"/>
              </a:rPr>
              <a:t>成员。</a:t>
            </a:r>
          </a:p>
          <a:p>
            <a:pPr eaLnBrk="1" hangingPunct="1">
              <a:spcAft>
                <a:spcPts val="1200"/>
              </a:spcAft>
            </a:pPr>
            <a:r>
              <a:rPr lang="zh-CN" altLang="en-US">
                <a:latin typeface="宋体" panose="02010600030101010101" pitchFamily="2" charset="-122"/>
              </a:rPr>
              <a:t>通过派生类的对象只能访问基类的</a:t>
            </a:r>
            <a:r>
              <a:rPr lang="en-US" altLang="zh-CN">
                <a:latin typeface="宋体" panose="02010600030101010101" pitchFamily="2" charset="-122"/>
              </a:rPr>
              <a:t>public</a:t>
            </a:r>
            <a:r>
              <a:rPr lang="zh-CN" altLang="en-US">
                <a:latin typeface="宋体" panose="02010600030101010101" pitchFamily="2" charset="-122"/>
              </a:rPr>
              <a:t>成员。</a:t>
            </a:r>
          </a:p>
        </p:txBody>
      </p:sp>
      <p:sp>
        <p:nvSpPr>
          <p:cNvPr id="25604" name="灯片编号占位符 3">
            <a:extLst>
              <a:ext uri="{FF2B5EF4-FFF2-40B4-BE49-F238E27FC236}">
                <a16:creationId xmlns:a16="http://schemas.microsoft.com/office/drawing/2014/main" id="{2257EDA3-D3FF-ED26-AD82-35A7E5C352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EAB331C-14E6-42A9-BAAB-846A536F558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C21F2897-A866-4C5C-F713-912E45C4F7B9}"/>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7.2 </a:t>
            </a:r>
            <a:r>
              <a:rPr kumimoji="0" lang="zh-CN" altLang="en-US" sz="2800" dirty="0">
                <a:solidFill>
                  <a:schemeClr val="bg1"/>
                </a:solidFill>
                <a:latin typeface="+mj-lt"/>
                <a:ea typeface="+mj-ea"/>
                <a:cs typeface="+mj-cs"/>
              </a:rPr>
              <a:t>访问控制 </a:t>
            </a:r>
            <a:r>
              <a:rPr kumimoji="0" lang="en-US" altLang="zh-CN" sz="2800" dirty="0">
                <a:solidFill>
                  <a:schemeClr val="bg1"/>
                </a:solidFill>
                <a:latin typeface="+mj-lt"/>
                <a:ea typeface="+mj-ea"/>
                <a:cs typeface="+mj-cs"/>
              </a:rPr>
              <a:t>—— 7.2.1 </a:t>
            </a:r>
            <a:r>
              <a:rPr kumimoji="0" lang="zh-CN" altLang="en-US" sz="2800" dirty="0">
                <a:solidFill>
                  <a:schemeClr val="bg1"/>
                </a:solidFill>
                <a:latin typeface="+mj-lt"/>
                <a:ea typeface="+mj-ea"/>
                <a:cs typeface="+mj-cs"/>
              </a:rPr>
              <a:t>公有继承</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5FBEB-5FCC-7532-13FB-E94F53A3B77E}"/>
              </a:ext>
            </a:extLst>
          </p:cNvPr>
          <p:cNvSpPr>
            <a:spLocks noGrp="1"/>
          </p:cNvSpPr>
          <p:nvPr>
            <p:ph type="title"/>
          </p:nvPr>
        </p:nvSpPr>
        <p:spPr>
          <a:ln>
            <a:miter lim="800000"/>
            <a:headEnd/>
            <a:tailEnd/>
          </a:ln>
        </p:spPr>
        <p:txBody>
          <a:bodyPr/>
          <a:lstStyle/>
          <a:p>
            <a:pPr>
              <a:defRPr/>
            </a:pPr>
            <a:r>
              <a:rPr lang="en-US" altLang="zh-CN"/>
              <a:t>7.8 </a:t>
            </a:r>
            <a:r>
              <a:rPr lang="zh-CN" altLang="en-US"/>
              <a:t>深度探索</a:t>
            </a:r>
          </a:p>
        </p:txBody>
      </p:sp>
      <p:sp>
        <p:nvSpPr>
          <p:cNvPr id="141315" name="文本占位符 2">
            <a:extLst>
              <a:ext uri="{FF2B5EF4-FFF2-40B4-BE49-F238E27FC236}">
                <a16:creationId xmlns:a16="http://schemas.microsoft.com/office/drawing/2014/main" id="{A1666B5A-CA0F-E307-0207-E03AE9566C5D}"/>
              </a:ext>
            </a:extLst>
          </p:cNvPr>
          <p:cNvSpPr>
            <a:spLocks noGrp="1"/>
          </p:cNvSpPr>
          <p:nvPr>
            <p:ph type="body" idx="1"/>
          </p:nvPr>
        </p:nvSpPr>
        <p:spPr/>
        <p:txBody>
          <a:bodyPr/>
          <a:lstStyle/>
          <a:p>
            <a:pPr marL="44450"/>
            <a:endParaRPr lang="zh-CN" altLang="en-US"/>
          </a:p>
        </p:txBody>
      </p:sp>
      <p:sp>
        <p:nvSpPr>
          <p:cNvPr id="141316" name="灯片编号占位符 3">
            <a:extLst>
              <a:ext uri="{FF2B5EF4-FFF2-40B4-BE49-F238E27FC236}">
                <a16:creationId xmlns:a16="http://schemas.microsoft.com/office/drawing/2014/main" id="{31E95E3E-589A-9CF4-E99F-D3ED39A351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43B893E-A894-4B14-AA0B-D30CB94A572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90</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a:extLst>
              <a:ext uri="{FF2B5EF4-FFF2-40B4-BE49-F238E27FC236}">
                <a16:creationId xmlns:a16="http://schemas.microsoft.com/office/drawing/2014/main" id="{DC1BCFF9-89B7-9945-858A-D146B12A0939}"/>
              </a:ext>
            </a:extLst>
          </p:cNvPr>
          <p:cNvSpPr>
            <a:spLocks noGrp="1"/>
          </p:cNvSpPr>
          <p:nvPr>
            <p:ph type="title"/>
          </p:nvPr>
        </p:nvSpPr>
        <p:spPr/>
        <p:txBody>
          <a:bodyPr/>
          <a:lstStyle/>
          <a:p>
            <a:pPr eaLnBrk="1" hangingPunct="1"/>
            <a:r>
              <a:rPr lang="en-US" altLang="zh-CN"/>
              <a:t>7.8.1 </a:t>
            </a:r>
            <a:r>
              <a:rPr lang="zh-CN" altLang="en-US"/>
              <a:t>组合与继承</a:t>
            </a:r>
          </a:p>
        </p:txBody>
      </p:sp>
      <p:sp>
        <p:nvSpPr>
          <p:cNvPr id="142339" name="内容占位符 2">
            <a:extLst>
              <a:ext uri="{FF2B5EF4-FFF2-40B4-BE49-F238E27FC236}">
                <a16:creationId xmlns:a16="http://schemas.microsoft.com/office/drawing/2014/main" id="{B4562537-5F89-D7FB-7355-ECE9B6E44822}"/>
              </a:ext>
            </a:extLst>
          </p:cNvPr>
          <p:cNvSpPr>
            <a:spLocks noGrp="1"/>
          </p:cNvSpPr>
          <p:nvPr>
            <p:ph idx="1"/>
          </p:nvPr>
        </p:nvSpPr>
        <p:spPr/>
        <p:txBody>
          <a:bodyPr/>
          <a:lstStyle/>
          <a:p>
            <a:pPr eaLnBrk="1" hangingPunct="1"/>
            <a:r>
              <a:rPr lang="zh-CN" altLang="en-US">
                <a:solidFill>
                  <a:srgbClr val="FF0000"/>
                </a:solidFill>
              </a:rPr>
              <a:t>组合与继承</a:t>
            </a:r>
            <a:r>
              <a:rPr lang="zh-CN" altLang="en-US"/>
              <a:t>：通过已有类来构造新类的两种基本方式</a:t>
            </a:r>
          </a:p>
          <a:p>
            <a:pPr eaLnBrk="1" hangingPunct="1"/>
            <a:r>
              <a:rPr lang="zh-CN" altLang="en-US">
                <a:solidFill>
                  <a:srgbClr val="C00000"/>
                </a:solidFill>
              </a:rPr>
              <a:t>组合</a:t>
            </a:r>
            <a:r>
              <a:rPr lang="zh-CN" altLang="en-US"/>
              <a:t>：</a:t>
            </a:r>
            <a:r>
              <a:rPr lang="en-US" altLang="zh-CN">
                <a:solidFill>
                  <a:srgbClr val="FF33CC"/>
                </a:solidFill>
              </a:rPr>
              <a:t>B</a:t>
            </a:r>
            <a:r>
              <a:rPr lang="zh-CN" altLang="en-US">
                <a:solidFill>
                  <a:srgbClr val="FF33CC"/>
                </a:solidFill>
              </a:rPr>
              <a:t>类</a:t>
            </a:r>
            <a:r>
              <a:rPr lang="zh-CN" altLang="en-US">
                <a:solidFill>
                  <a:srgbClr val="C00000"/>
                </a:solidFill>
              </a:rPr>
              <a:t>中存在一个</a:t>
            </a:r>
            <a:r>
              <a:rPr lang="en-US" altLang="zh-CN">
                <a:solidFill>
                  <a:srgbClr val="FF0000"/>
                </a:solidFill>
              </a:rPr>
              <a:t>A</a:t>
            </a:r>
            <a:r>
              <a:rPr lang="zh-CN" altLang="en-US">
                <a:solidFill>
                  <a:srgbClr val="FF0000"/>
                </a:solidFill>
              </a:rPr>
              <a:t>类型</a:t>
            </a:r>
            <a:r>
              <a:rPr lang="zh-CN" altLang="en-US">
                <a:solidFill>
                  <a:srgbClr val="C00000"/>
                </a:solidFill>
              </a:rPr>
              <a:t>的</a:t>
            </a:r>
            <a:r>
              <a:rPr lang="zh-CN" altLang="en-US">
                <a:solidFill>
                  <a:srgbClr val="FF0000"/>
                </a:solidFill>
              </a:rPr>
              <a:t>内嵌对象</a:t>
            </a:r>
          </a:p>
          <a:p>
            <a:pPr lvl="1" eaLnBrk="1" hangingPunct="1"/>
            <a:r>
              <a:rPr lang="zh-CN" altLang="en-US"/>
              <a:t>有一个（</a:t>
            </a:r>
            <a:r>
              <a:rPr lang="en-US" altLang="zh-CN">
                <a:solidFill>
                  <a:srgbClr val="FF0000"/>
                </a:solidFill>
              </a:rPr>
              <a:t>has-a</a:t>
            </a:r>
            <a:r>
              <a:rPr lang="zh-CN" altLang="en-US"/>
              <a:t>）关系：表明每个</a:t>
            </a:r>
            <a:r>
              <a:rPr lang="en-US" altLang="zh-CN">
                <a:solidFill>
                  <a:srgbClr val="FF33CC"/>
                </a:solidFill>
              </a:rPr>
              <a:t>B</a:t>
            </a:r>
            <a:r>
              <a:rPr lang="zh-CN" altLang="en-US">
                <a:solidFill>
                  <a:srgbClr val="FF33CC"/>
                </a:solidFill>
              </a:rPr>
              <a:t>类型对象</a:t>
            </a:r>
            <a:r>
              <a:rPr lang="zh-CN" altLang="en-US"/>
              <a:t>“</a:t>
            </a:r>
            <a:r>
              <a:rPr lang="zh-CN" altLang="en-US">
                <a:solidFill>
                  <a:srgbClr val="FF0000"/>
                </a:solidFill>
              </a:rPr>
              <a:t>有一个</a:t>
            </a:r>
            <a:r>
              <a:rPr lang="zh-CN" altLang="en-US"/>
              <a:t>” </a:t>
            </a:r>
            <a:r>
              <a:rPr lang="en-US" altLang="zh-CN">
                <a:solidFill>
                  <a:srgbClr val="FF0000"/>
                </a:solidFill>
              </a:rPr>
              <a:t>A</a:t>
            </a:r>
            <a:r>
              <a:rPr lang="zh-CN" altLang="en-US">
                <a:solidFill>
                  <a:srgbClr val="FF0000"/>
                </a:solidFill>
              </a:rPr>
              <a:t>类型对象</a:t>
            </a:r>
          </a:p>
          <a:p>
            <a:pPr lvl="1" eaLnBrk="1" hangingPunct="1"/>
            <a:r>
              <a:rPr lang="en-US" altLang="zh-CN">
                <a:solidFill>
                  <a:srgbClr val="FF0000"/>
                </a:solidFill>
              </a:rPr>
              <a:t>A</a:t>
            </a:r>
            <a:r>
              <a:rPr lang="zh-CN" altLang="en-US">
                <a:solidFill>
                  <a:srgbClr val="FF0000"/>
                </a:solidFill>
              </a:rPr>
              <a:t>类型对象</a:t>
            </a:r>
            <a:r>
              <a:rPr lang="zh-CN" altLang="en-US"/>
              <a:t>与</a:t>
            </a:r>
            <a:r>
              <a:rPr lang="en-US" altLang="zh-CN">
                <a:solidFill>
                  <a:srgbClr val="FF33CC"/>
                </a:solidFill>
              </a:rPr>
              <a:t>B</a:t>
            </a:r>
            <a:r>
              <a:rPr lang="zh-CN" altLang="en-US">
                <a:solidFill>
                  <a:srgbClr val="FF33CC"/>
                </a:solidFill>
              </a:rPr>
              <a:t>类型对象</a:t>
            </a:r>
            <a:r>
              <a:rPr lang="zh-CN" altLang="en-US"/>
              <a:t>是</a:t>
            </a:r>
            <a:r>
              <a:rPr lang="zh-CN" altLang="en-US">
                <a:solidFill>
                  <a:srgbClr val="FF0000"/>
                </a:solidFill>
              </a:rPr>
              <a:t>部分与整体</a:t>
            </a:r>
            <a:r>
              <a:rPr lang="zh-CN" altLang="en-US"/>
              <a:t>关系</a:t>
            </a:r>
          </a:p>
          <a:p>
            <a:pPr lvl="1" eaLnBrk="1" hangingPunct="1"/>
            <a:r>
              <a:rPr lang="en-US" altLang="zh-CN">
                <a:solidFill>
                  <a:srgbClr val="FF33CC"/>
                </a:solidFill>
              </a:rPr>
              <a:t>B</a:t>
            </a:r>
            <a:r>
              <a:rPr lang="zh-CN" altLang="en-US">
                <a:solidFill>
                  <a:srgbClr val="FF33CC"/>
                </a:solidFill>
              </a:rPr>
              <a:t>类型的接口</a:t>
            </a:r>
            <a:r>
              <a:rPr lang="zh-CN" altLang="en-US" b="1">
                <a:solidFill>
                  <a:srgbClr val="FF0000"/>
                </a:solidFill>
              </a:rPr>
              <a:t>不会</a:t>
            </a:r>
            <a:r>
              <a:rPr lang="zh-CN" altLang="en-US">
                <a:solidFill>
                  <a:srgbClr val="7030A0"/>
                </a:solidFill>
              </a:rPr>
              <a:t>直接作为</a:t>
            </a:r>
            <a:r>
              <a:rPr lang="en-US" altLang="zh-CN">
                <a:solidFill>
                  <a:srgbClr val="FF0000"/>
                </a:solidFill>
              </a:rPr>
              <a:t>A</a:t>
            </a:r>
            <a:r>
              <a:rPr lang="zh-CN" altLang="en-US">
                <a:solidFill>
                  <a:srgbClr val="FF0000"/>
                </a:solidFill>
              </a:rPr>
              <a:t>类型的接口</a:t>
            </a:r>
          </a:p>
        </p:txBody>
      </p:sp>
      <p:sp>
        <p:nvSpPr>
          <p:cNvPr id="142340" name="灯片编号占位符 3">
            <a:extLst>
              <a:ext uri="{FF2B5EF4-FFF2-40B4-BE49-F238E27FC236}">
                <a16:creationId xmlns:a16="http://schemas.microsoft.com/office/drawing/2014/main" id="{C8A8B82A-91D3-F240-4FA3-5A2ABBAE63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3AD6DBE-E1C9-45B7-915E-9D4DB8BC139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08A5B86F-31A3-3630-F42A-93C97163FD36}"/>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7.8 </a:t>
            </a:r>
            <a:r>
              <a:rPr kumimoji="0" lang="zh-CN" altLang="en-US" sz="2800">
                <a:solidFill>
                  <a:schemeClr val="bg1"/>
                </a:solidFill>
                <a:latin typeface="+mj-lt"/>
                <a:ea typeface="+mj-ea"/>
                <a:cs typeface="+mj-cs"/>
              </a:rPr>
              <a:t>深度探索</a:t>
            </a:r>
            <a:r>
              <a:rPr kumimoji="0" lang="en-US" altLang="zh-CN" sz="2800">
                <a:solidFill>
                  <a:schemeClr val="bg1"/>
                </a:solidFill>
                <a:latin typeface="+mj-lt"/>
                <a:ea typeface="+mj-ea"/>
                <a:cs typeface="+mj-cs"/>
              </a:rPr>
              <a:t>——7.8.1 </a:t>
            </a:r>
            <a:r>
              <a:rPr kumimoji="0" lang="zh-CN" altLang="en-US" sz="2800">
                <a:solidFill>
                  <a:schemeClr val="bg1"/>
                </a:solidFill>
                <a:latin typeface="+mj-lt"/>
                <a:ea typeface="+mj-ea"/>
                <a:cs typeface="+mj-cs"/>
              </a:rPr>
              <a:t>组合与继承</a:t>
            </a:r>
            <a:endParaRPr kumimoji="0" lang="zh-CN" altLang="en-US" sz="2800" dirty="0">
              <a:solidFill>
                <a:schemeClr val="bg1"/>
              </a:solidFill>
              <a:latin typeface="+mj-lt"/>
              <a:ea typeface="+mj-ea"/>
              <a:cs typeface="+mj-cs"/>
            </a:endParaRP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标题 1">
            <a:extLst>
              <a:ext uri="{FF2B5EF4-FFF2-40B4-BE49-F238E27FC236}">
                <a16:creationId xmlns:a16="http://schemas.microsoft.com/office/drawing/2014/main" id="{9D408EB3-8539-F9F1-0380-9E1549091288}"/>
              </a:ext>
            </a:extLst>
          </p:cNvPr>
          <p:cNvSpPr>
            <a:spLocks noGrp="1"/>
          </p:cNvSpPr>
          <p:nvPr>
            <p:ph type="title"/>
          </p:nvPr>
        </p:nvSpPr>
        <p:spPr/>
        <p:txBody>
          <a:bodyPr/>
          <a:lstStyle/>
          <a:p>
            <a:pPr eaLnBrk="1" hangingPunct="1"/>
            <a:r>
              <a:rPr lang="zh-CN" altLang="en-US"/>
              <a:t>“</a:t>
            </a:r>
            <a:r>
              <a:rPr lang="en-US" altLang="zh-CN"/>
              <a:t>has-a</a:t>
            </a:r>
            <a:r>
              <a:rPr lang="zh-CN" altLang="en-US"/>
              <a:t>”举例</a:t>
            </a:r>
            <a:endParaRPr kumimoji="1" lang="zh-CN" altLang="en-US"/>
          </a:p>
        </p:txBody>
      </p:sp>
      <p:sp>
        <p:nvSpPr>
          <p:cNvPr id="143363" name="内容占位符 2">
            <a:extLst>
              <a:ext uri="{FF2B5EF4-FFF2-40B4-BE49-F238E27FC236}">
                <a16:creationId xmlns:a16="http://schemas.microsoft.com/office/drawing/2014/main" id="{16BCB336-0C7B-B78F-DFA9-5E9768788EBA}"/>
              </a:ext>
            </a:extLst>
          </p:cNvPr>
          <p:cNvSpPr>
            <a:spLocks noGrp="1"/>
          </p:cNvSpPr>
          <p:nvPr>
            <p:ph sz="half" idx="1"/>
          </p:nvPr>
        </p:nvSpPr>
        <p:spPr>
          <a:xfrm>
            <a:off x="457200" y="1785938"/>
            <a:ext cx="4475163" cy="4989512"/>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class </a:t>
            </a:r>
            <a:r>
              <a:rPr lang="en-US" altLang="zh-CN" sz="1800">
                <a:solidFill>
                  <a:srgbClr val="FF0000"/>
                </a:solidFill>
                <a:latin typeface="Consolas" panose="020B0609020204030204" pitchFamily="49" charset="0"/>
              </a:rPr>
              <a:t>Engine</a:t>
            </a:r>
            <a:r>
              <a:rPr lang="en-US" altLang="zh-CN" sz="1800">
                <a:latin typeface="Consolas" panose="020B0609020204030204" pitchFamily="49" charset="0"/>
              </a:rPr>
              <a:t> {	//</a:t>
            </a:r>
            <a:r>
              <a:rPr lang="zh-CN" altLang="en-US" sz="1800">
                <a:latin typeface="Consolas" panose="020B0609020204030204" pitchFamily="49" charset="0"/>
              </a:rPr>
              <a:t>发动机类</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void work();	//</a:t>
            </a:r>
            <a:r>
              <a:rPr lang="zh-CN" altLang="en-US" sz="1800">
                <a:latin typeface="Consolas" panose="020B0609020204030204" pitchFamily="49" charset="0"/>
              </a:rPr>
              <a:t>发动机运转</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class </a:t>
            </a:r>
            <a:r>
              <a:rPr lang="en-US" altLang="zh-CN" sz="1800">
                <a:solidFill>
                  <a:srgbClr val="FF0000"/>
                </a:solidFill>
                <a:latin typeface="Consolas" panose="020B0609020204030204" pitchFamily="49" charset="0"/>
              </a:rPr>
              <a:t>Wheel</a:t>
            </a:r>
            <a:r>
              <a:rPr lang="en-US" altLang="zh-CN" sz="1800">
                <a:latin typeface="Consolas" panose="020B0609020204030204" pitchFamily="49" charset="0"/>
              </a:rPr>
              <a:t> {	//</a:t>
            </a:r>
            <a:r>
              <a:rPr lang="zh-CN" altLang="en-US" sz="1800">
                <a:latin typeface="Consolas" panose="020B0609020204030204" pitchFamily="49" charset="0"/>
              </a:rPr>
              <a:t>轮子类</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void roll();	//</a:t>
            </a:r>
            <a:r>
              <a:rPr lang="zh-CN" altLang="en-US" sz="1800">
                <a:latin typeface="Consolas" panose="020B0609020204030204" pitchFamily="49" charset="0"/>
              </a:rPr>
              <a:t>轮子转动</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class </a:t>
            </a:r>
            <a:r>
              <a:rPr lang="en-US" altLang="zh-CN" sz="1800">
                <a:solidFill>
                  <a:srgbClr val="FF33CC"/>
                </a:solidFill>
                <a:latin typeface="Consolas" panose="020B0609020204030204" pitchFamily="49" charset="0"/>
              </a:rPr>
              <a:t>Automobile</a:t>
            </a:r>
            <a:r>
              <a:rPr lang="en-US" altLang="zh-CN" sz="1800">
                <a:latin typeface="Consolas" panose="020B0609020204030204" pitchFamily="49" charset="0"/>
              </a:rPr>
              <a:t> {	//</a:t>
            </a:r>
            <a:r>
              <a:rPr lang="zh-CN" altLang="en-US" sz="1800">
                <a:latin typeface="Consolas" panose="020B0609020204030204" pitchFamily="49" charset="0"/>
              </a:rPr>
              <a:t>汽车类</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void move();	//</a:t>
            </a:r>
            <a:r>
              <a:rPr lang="zh-CN" altLang="en-US" sz="1800">
                <a:latin typeface="Consolas" panose="020B0609020204030204" pitchFamily="49" charset="0"/>
              </a:rPr>
              <a:t>汽车移动</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r>
              <a:rPr lang="en-US" altLang="zh-CN" sz="1800">
                <a:solidFill>
                  <a:srgbClr val="FF0000"/>
                </a:solidFill>
                <a:latin typeface="Consolas" panose="020B0609020204030204" pitchFamily="49" charset="0"/>
              </a:rPr>
              <a:t>Engine</a:t>
            </a:r>
            <a:r>
              <a:rPr lang="en-US" altLang="zh-CN" sz="1800">
                <a:latin typeface="Consolas" panose="020B0609020204030204" pitchFamily="49" charset="0"/>
              </a:rPr>
              <a:t> engine;	//</a:t>
            </a:r>
            <a:r>
              <a:rPr lang="zh-CN" altLang="en-US" sz="1800">
                <a:latin typeface="Consolas" panose="020B0609020204030204" pitchFamily="49" charset="0"/>
              </a:rPr>
              <a:t>汽车引擎</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solidFill>
                  <a:srgbClr val="FF0000"/>
                </a:solidFill>
                <a:latin typeface="Consolas" panose="020B0609020204030204" pitchFamily="49" charset="0"/>
              </a:rPr>
              <a:t>Wheel</a:t>
            </a:r>
            <a:r>
              <a:rPr lang="en-US" altLang="zh-CN" sz="1800">
                <a:latin typeface="Consolas" panose="020B0609020204030204" pitchFamily="49" charset="0"/>
              </a:rPr>
              <a:t> wheels[4];//4</a:t>
            </a:r>
            <a:r>
              <a:rPr lang="zh-CN" altLang="en-US" sz="1800">
                <a:latin typeface="Consolas" panose="020B0609020204030204" pitchFamily="49" charset="0"/>
              </a:rPr>
              <a:t>个车轮</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600">
              <a:latin typeface="Consolas" panose="020B0609020204030204" pitchFamily="49" charset="0"/>
            </a:endParaRPr>
          </a:p>
        </p:txBody>
      </p:sp>
      <p:sp>
        <p:nvSpPr>
          <p:cNvPr id="143364" name="内容占位符 3">
            <a:extLst>
              <a:ext uri="{FF2B5EF4-FFF2-40B4-BE49-F238E27FC236}">
                <a16:creationId xmlns:a16="http://schemas.microsoft.com/office/drawing/2014/main" id="{29EB5D33-C29B-DEA9-40A9-F496125C7015}"/>
              </a:ext>
            </a:extLst>
          </p:cNvPr>
          <p:cNvSpPr>
            <a:spLocks noGrp="1"/>
          </p:cNvSpPr>
          <p:nvPr>
            <p:ph sz="half" idx="2"/>
          </p:nvPr>
        </p:nvSpPr>
        <p:spPr>
          <a:xfrm>
            <a:off x="4787900" y="1785938"/>
            <a:ext cx="4038600" cy="4989512"/>
          </a:xfrm>
        </p:spPr>
        <p:txBody>
          <a:bodyPr/>
          <a:lstStyle/>
          <a:p>
            <a:pPr eaLnBrk="1" hangingPunct="1"/>
            <a:r>
              <a:rPr lang="zh-CN" altLang="en-US" sz="2400"/>
              <a:t>意义</a:t>
            </a:r>
            <a:endParaRPr lang="en-US" altLang="zh-CN" sz="2400"/>
          </a:p>
          <a:p>
            <a:pPr lvl="1" eaLnBrk="1" hangingPunct="1"/>
            <a:r>
              <a:rPr lang="zh-CN" altLang="en-US"/>
              <a:t>一辆汽车有一个发动机</a:t>
            </a:r>
            <a:endParaRPr lang="en-US" altLang="zh-CN"/>
          </a:p>
          <a:p>
            <a:pPr lvl="1" eaLnBrk="1" hangingPunct="1"/>
            <a:r>
              <a:rPr lang="zh-CN" altLang="en-US"/>
              <a:t>一辆汽车有四个轮子</a:t>
            </a:r>
            <a:endParaRPr lang="en-US" altLang="zh-CN"/>
          </a:p>
          <a:p>
            <a:pPr eaLnBrk="1" hangingPunct="1"/>
            <a:r>
              <a:rPr lang="zh-CN" altLang="en-US" sz="2400"/>
              <a:t>接口</a:t>
            </a:r>
            <a:endParaRPr lang="en-US" altLang="zh-CN"/>
          </a:p>
          <a:p>
            <a:pPr lvl="1" eaLnBrk="1" hangingPunct="1"/>
            <a:r>
              <a:rPr lang="zh-CN" altLang="en-US"/>
              <a:t>作为整体的汽车不再具备发动机的运转功能，和轮子的转动功能，但通过将这些功能的整合，具有了自己的功能</a:t>
            </a:r>
            <a:r>
              <a:rPr lang="en-US" altLang="zh-CN"/>
              <a:t>——</a:t>
            </a:r>
            <a:r>
              <a:rPr lang="zh-CN" altLang="en-US"/>
              <a:t>移动</a:t>
            </a:r>
          </a:p>
        </p:txBody>
      </p:sp>
      <p:sp>
        <p:nvSpPr>
          <p:cNvPr id="143365" name="灯片编号占位符 3">
            <a:extLst>
              <a:ext uri="{FF2B5EF4-FFF2-40B4-BE49-F238E27FC236}">
                <a16:creationId xmlns:a16="http://schemas.microsoft.com/office/drawing/2014/main" id="{BD02ACFE-82A3-33E4-7468-2C4C5FF73B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6FCA274-93E1-411C-AEB1-F57D966C282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2" name="标题 4">
            <a:extLst>
              <a:ext uri="{FF2B5EF4-FFF2-40B4-BE49-F238E27FC236}">
                <a16:creationId xmlns:a16="http://schemas.microsoft.com/office/drawing/2014/main" id="{81FECE90-87A9-8AB2-3F48-B5B57F954B3D}"/>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7.8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7.8.1 </a:t>
            </a:r>
            <a:r>
              <a:rPr kumimoji="0" lang="zh-CN" altLang="en-US" sz="2800" dirty="0">
                <a:solidFill>
                  <a:schemeClr val="bg1"/>
                </a:solidFill>
                <a:latin typeface="+mj-lt"/>
                <a:ea typeface="+mj-ea"/>
                <a:cs typeface="+mj-cs"/>
              </a:rPr>
              <a:t>组合与继承</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a:extLst>
              <a:ext uri="{FF2B5EF4-FFF2-40B4-BE49-F238E27FC236}">
                <a16:creationId xmlns:a16="http://schemas.microsoft.com/office/drawing/2014/main" id="{224ACFD0-782F-5A3F-F091-0BA82837CDFE}"/>
              </a:ext>
            </a:extLst>
          </p:cNvPr>
          <p:cNvSpPr>
            <a:spLocks noGrp="1"/>
          </p:cNvSpPr>
          <p:nvPr>
            <p:ph type="title"/>
          </p:nvPr>
        </p:nvSpPr>
        <p:spPr/>
        <p:txBody>
          <a:bodyPr/>
          <a:lstStyle/>
          <a:p>
            <a:pPr eaLnBrk="1" hangingPunct="1"/>
            <a:r>
              <a:rPr lang="zh-CN" altLang="en-US"/>
              <a:t>公有继承的意义</a:t>
            </a:r>
          </a:p>
        </p:txBody>
      </p:sp>
      <p:sp>
        <p:nvSpPr>
          <p:cNvPr id="145411" name="内容占位符 2">
            <a:extLst>
              <a:ext uri="{FF2B5EF4-FFF2-40B4-BE49-F238E27FC236}">
                <a16:creationId xmlns:a16="http://schemas.microsoft.com/office/drawing/2014/main" id="{9CDFA6D1-6877-5B6A-B546-443EB195CD90}"/>
              </a:ext>
            </a:extLst>
          </p:cNvPr>
          <p:cNvSpPr>
            <a:spLocks noGrp="1"/>
          </p:cNvSpPr>
          <p:nvPr>
            <p:ph idx="1"/>
          </p:nvPr>
        </p:nvSpPr>
        <p:spPr/>
        <p:txBody>
          <a:bodyPr/>
          <a:lstStyle/>
          <a:p>
            <a:pPr eaLnBrk="1" hangingPunct="1">
              <a:lnSpc>
                <a:spcPct val="120000"/>
              </a:lnSpc>
            </a:pPr>
            <a:r>
              <a:rPr lang="zh-CN" altLang="en-US">
                <a:solidFill>
                  <a:srgbClr val="FF0000"/>
                </a:solidFill>
              </a:rPr>
              <a:t>公有</a:t>
            </a:r>
            <a:r>
              <a:rPr lang="zh-CN" altLang="en-US">
                <a:solidFill>
                  <a:srgbClr val="C00000"/>
                </a:solidFill>
              </a:rPr>
              <a:t>继承</a:t>
            </a:r>
            <a:r>
              <a:rPr lang="zh-CN" altLang="en-US"/>
              <a:t>：</a:t>
            </a:r>
            <a:r>
              <a:rPr lang="en-US" altLang="zh-CN">
                <a:solidFill>
                  <a:srgbClr val="C00000"/>
                </a:solidFill>
              </a:rPr>
              <a:t>A</a:t>
            </a:r>
            <a:r>
              <a:rPr lang="zh-CN" altLang="en-US">
                <a:solidFill>
                  <a:srgbClr val="C00000"/>
                </a:solidFill>
              </a:rPr>
              <a:t>类是</a:t>
            </a:r>
            <a:r>
              <a:rPr lang="en-US" altLang="zh-CN">
                <a:solidFill>
                  <a:srgbClr val="7030A0"/>
                </a:solidFill>
              </a:rPr>
              <a:t>B</a:t>
            </a:r>
            <a:r>
              <a:rPr lang="zh-CN" altLang="en-US">
                <a:solidFill>
                  <a:srgbClr val="7030A0"/>
                </a:solidFill>
              </a:rPr>
              <a:t>类</a:t>
            </a:r>
            <a:r>
              <a:rPr lang="zh-CN" altLang="en-US">
                <a:solidFill>
                  <a:srgbClr val="C00000"/>
                </a:solidFill>
              </a:rPr>
              <a:t>的公有基类</a:t>
            </a:r>
          </a:p>
          <a:p>
            <a:pPr lvl="1" eaLnBrk="1" hangingPunct="1">
              <a:lnSpc>
                <a:spcPct val="120000"/>
              </a:lnSpc>
            </a:pPr>
            <a:r>
              <a:rPr lang="zh-CN" altLang="en-US"/>
              <a:t>是一个（</a:t>
            </a:r>
            <a:r>
              <a:rPr lang="en-US" altLang="zh-CN">
                <a:solidFill>
                  <a:srgbClr val="FF0000"/>
                </a:solidFill>
              </a:rPr>
              <a:t>is-a</a:t>
            </a:r>
            <a:r>
              <a:rPr lang="zh-CN" altLang="en-US"/>
              <a:t>）关系：表明每个</a:t>
            </a:r>
            <a:r>
              <a:rPr lang="en-US" altLang="zh-CN">
                <a:solidFill>
                  <a:srgbClr val="7030A0"/>
                </a:solidFill>
              </a:rPr>
              <a:t>B</a:t>
            </a:r>
            <a:r>
              <a:rPr lang="zh-CN" altLang="en-US">
                <a:solidFill>
                  <a:srgbClr val="7030A0"/>
                </a:solidFill>
              </a:rPr>
              <a:t>类型对象</a:t>
            </a:r>
            <a:r>
              <a:rPr lang="zh-CN" altLang="en-US"/>
              <a:t>“</a:t>
            </a:r>
            <a:r>
              <a:rPr lang="zh-CN" altLang="en-US">
                <a:solidFill>
                  <a:srgbClr val="FF0000"/>
                </a:solidFill>
              </a:rPr>
              <a:t>是一个</a:t>
            </a:r>
            <a:r>
              <a:rPr lang="zh-CN" altLang="en-US"/>
              <a:t>” </a:t>
            </a:r>
            <a:r>
              <a:rPr lang="en-US" altLang="zh-CN">
                <a:solidFill>
                  <a:srgbClr val="C00000"/>
                </a:solidFill>
              </a:rPr>
              <a:t>A</a:t>
            </a:r>
            <a:r>
              <a:rPr lang="zh-CN" altLang="en-US">
                <a:solidFill>
                  <a:srgbClr val="C00000"/>
                </a:solidFill>
              </a:rPr>
              <a:t>类型对象</a:t>
            </a:r>
          </a:p>
          <a:p>
            <a:pPr lvl="1" eaLnBrk="1" hangingPunct="1">
              <a:lnSpc>
                <a:spcPct val="120000"/>
              </a:lnSpc>
            </a:pPr>
            <a:r>
              <a:rPr lang="en-US" altLang="zh-CN">
                <a:solidFill>
                  <a:srgbClr val="C00000"/>
                </a:solidFill>
              </a:rPr>
              <a:t>A</a:t>
            </a:r>
            <a:r>
              <a:rPr lang="zh-CN" altLang="en-US">
                <a:solidFill>
                  <a:srgbClr val="C00000"/>
                </a:solidFill>
              </a:rPr>
              <a:t>类型对象</a:t>
            </a:r>
            <a:r>
              <a:rPr lang="zh-CN" altLang="en-US"/>
              <a:t>与</a:t>
            </a:r>
            <a:r>
              <a:rPr lang="en-US" altLang="zh-CN">
                <a:solidFill>
                  <a:srgbClr val="7030A0"/>
                </a:solidFill>
              </a:rPr>
              <a:t>B</a:t>
            </a:r>
            <a:r>
              <a:rPr lang="zh-CN" altLang="en-US">
                <a:solidFill>
                  <a:srgbClr val="7030A0"/>
                </a:solidFill>
              </a:rPr>
              <a:t>类型对象</a:t>
            </a:r>
            <a:r>
              <a:rPr lang="zh-CN" altLang="en-US"/>
              <a:t>是</a:t>
            </a:r>
            <a:r>
              <a:rPr lang="zh-CN" altLang="en-US">
                <a:solidFill>
                  <a:srgbClr val="FF0000"/>
                </a:solidFill>
              </a:rPr>
              <a:t>一般与特殊</a:t>
            </a:r>
            <a:r>
              <a:rPr lang="zh-CN" altLang="en-US"/>
              <a:t>关系</a:t>
            </a:r>
          </a:p>
          <a:p>
            <a:pPr lvl="2" eaLnBrk="1" hangingPunct="1">
              <a:lnSpc>
                <a:spcPct val="120000"/>
              </a:lnSpc>
            </a:pPr>
            <a:r>
              <a:rPr lang="zh-CN" altLang="en-US"/>
              <a:t>回顾</a:t>
            </a:r>
            <a:r>
              <a:rPr lang="zh-CN" altLang="en-US" b="1"/>
              <a:t>类的兼容性原则</a:t>
            </a:r>
            <a:r>
              <a:rPr lang="zh-CN" altLang="en-US"/>
              <a:t>：</a:t>
            </a:r>
            <a:r>
              <a:rPr lang="zh-CN" altLang="en-US" u="sng"/>
              <a:t>在需要</a:t>
            </a:r>
            <a:r>
              <a:rPr lang="zh-CN" altLang="en-US" u="sng">
                <a:solidFill>
                  <a:srgbClr val="C00000"/>
                </a:solidFill>
              </a:rPr>
              <a:t>基类对象</a:t>
            </a:r>
            <a:r>
              <a:rPr lang="zh-CN" altLang="en-US" u="sng"/>
              <a:t>的任何地方，都可以使用</a:t>
            </a:r>
            <a:r>
              <a:rPr lang="zh-CN" altLang="en-US" b="1" u="sng">
                <a:solidFill>
                  <a:srgbClr val="7030A0"/>
                </a:solidFill>
              </a:rPr>
              <a:t>公有派生类的对象</a:t>
            </a:r>
            <a:r>
              <a:rPr lang="zh-CN" altLang="en-US" u="sng"/>
              <a:t>来替代</a:t>
            </a:r>
            <a:r>
              <a:rPr lang="zh-CN" altLang="en-US"/>
              <a:t>。</a:t>
            </a:r>
          </a:p>
          <a:p>
            <a:pPr lvl="1" eaLnBrk="1" hangingPunct="1">
              <a:lnSpc>
                <a:spcPct val="120000"/>
              </a:lnSpc>
            </a:pPr>
            <a:r>
              <a:rPr lang="en-US" altLang="zh-CN">
                <a:solidFill>
                  <a:srgbClr val="7030A0"/>
                </a:solidFill>
              </a:rPr>
              <a:t>B</a:t>
            </a:r>
            <a:r>
              <a:rPr lang="zh-CN" altLang="en-US">
                <a:solidFill>
                  <a:srgbClr val="7030A0"/>
                </a:solidFill>
              </a:rPr>
              <a:t>类型对象</a:t>
            </a:r>
            <a:r>
              <a:rPr lang="zh-CN" altLang="en-US" b="1">
                <a:solidFill>
                  <a:srgbClr val="7030A0"/>
                </a:solidFill>
              </a:rPr>
              <a:t>包括</a:t>
            </a:r>
            <a:r>
              <a:rPr lang="en-US" altLang="zh-CN">
                <a:solidFill>
                  <a:srgbClr val="C00000"/>
                </a:solidFill>
              </a:rPr>
              <a:t>A</a:t>
            </a:r>
            <a:r>
              <a:rPr lang="zh-CN" altLang="en-US">
                <a:solidFill>
                  <a:srgbClr val="C00000"/>
                </a:solidFill>
              </a:rPr>
              <a:t>类型</a:t>
            </a:r>
            <a:r>
              <a:rPr lang="zh-CN" altLang="en-US">
                <a:solidFill>
                  <a:srgbClr val="7030A0"/>
                </a:solidFill>
              </a:rPr>
              <a:t>的</a:t>
            </a:r>
            <a:r>
              <a:rPr lang="zh-CN" altLang="en-US" b="1">
                <a:solidFill>
                  <a:srgbClr val="C00000"/>
                </a:solidFill>
              </a:rPr>
              <a:t>全部接口</a:t>
            </a:r>
          </a:p>
        </p:txBody>
      </p:sp>
      <p:sp>
        <p:nvSpPr>
          <p:cNvPr id="145412" name="灯片编号占位符 3">
            <a:extLst>
              <a:ext uri="{FF2B5EF4-FFF2-40B4-BE49-F238E27FC236}">
                <a16:creationId xmlns:a16="http://schemas.microsoft.com/office/drawing/2014/main" id="{FCD6EDF3-E951-CD20-0AA7-BC438FB2DA2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7002826-D6F1-4BCD-93DB-8614185B5CE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4C3005E0-37D5-2EAA-6354-A2C38206B003}"/>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7.8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7.8.1 </a:t>
            </a:r>
            <a:r>
              <a:rPr kumimoji="0" lang="zh-CN" altLang="en-US" sz="2800" dirty="0">
                <a:solidFill>
                  <a:schemeClr val="bg1"/>
                </a:solidFill>
                <a:latin typeface="+mj-lt"/>
                <a:ea typeface="+mj-ea"/>
                <a:cs typeface="+mj-cs"/>
              </a:rPr>
              <a:t>组合与继承</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标题 1">
            <a:extLst>
              <a:ext uri="{FF2B5EF4-FFF2-40B4-BE49-F238E27FC236}">
                <a16:creationId xmlns:a16="http://schemas.microsoft.com/office/drawing/2014/main" id="{3CA32C77-6F8C-7ECB-2DB5-ED3DA2F0D7B5}"/>
              </a:ext>
            </a:extLst>
          </p:cNvPr>
          <p:cNvSpPr>
            <a:spLocks noGrp="1"/>
          </p:cNvSpPr>
          <p:nvPr>
            <p:ph type="title"/>
          </p:nvPr>
        </p:nvSpPr>
        <p:spPr/>
        <p:txBody>
          <a:bodyPr/>
          <a:lstStyle/>
          <a:p>
            <a:pPr eaLnBrk="1" hangingPunct="1"/>
            <a:r>
              <a:rPr lang="zh-CN" altLang="en-US"/>
              <a:t>“</a:t>
            </a:r>
            <a:r>
              <a:rPr lang="en-US" altLang="zh-CN"/>
              <a:t>is-a</a:t>
            </a:r>
            <a:r>
              <a:rPr lang="zh-CN" altLang="en-US"/>
              <a:t>”举例</a:t>
            </a:r>
            <a:endParaRPr kumimoji="1" lang="zh-CN" altLang="en-US"/>
          </a:p>
        </p:txBody>
      </p:sp>
      <p:sp>
        <p:nvSpPr>
          <p:cNvPr id="146435" name="内容占位符 2">
            <a:extLst>
              <a:ext uri="{FF2B5EF4-FFF2-40B4-BE49-F238E27FC236}">
                <a16:creationId xmlns:a16="http://schemas.microsoft.com/office/drawing/2014/main" id="{9FD90E94-9A3A-4A82-8FF3-CA6DFE8A2D71}"/>
              </a:ext>
            </a:extLst>
          </p:cNvPr>
          <p:cNvSpPr>
            <a:spLocks noGrp="1"/>
          </p:cNvSpPr>
          <p:nvPr>
            <p:ph sz="half" idx="1"/>
          </p:nvPr>
        </p:nvSpPr>
        <p:spPr>
          <a:xfrm>
            <a:off x="457200" y="1628775"/>
            <a:ext cx="4402138" cy="4989513"/>
          </a:xfrm>
          <a:solidFill>
            <a:srgbClr val="85FFFF"/>
          </a:solidFill>
        </p:spPr>
        <p:txBody>
          <a:bodyPr/>
          <a:lstStyle/>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class </a:t>
            </a:r>
            <a:r>
              <a:rPr lang="en-US" altLang="zh-CN" sz="1800">
                <a:solidFill>
                  <a:srgbClr val="7030A0"/>
                </a:solidFill>
                <a:latin typeface="Consolas" panose="020B0609020204030204" pitchFamily="49" charset="0"/>
              </a:rPr>
              <a:t>Truck</a:t>
            </a:r>
            <a:r>
              <a:rPr lang="en-US" altLang="zh-CN" sz="1800">
                <a:latin typeface="Consolas" panose="020B0609020204030204" pitchFamily="49" charset="0"/>
              </a:rPr>
              <a:t>: </a:t>
            </a:r>
            <a:r>
              <a:rPr lang="en-US" altLang="zh-CN" sz="1800">
                <a:solidFill>
                  <a:srgbClr val="C00000"/>
                </a:solidFill>
                <a:latin typeface="Consolas" panose="020B0609020204030204" pitchFamily="49" charset="0"/>
              </a:rPr>
              <a:t>public</a:t>
            </a:r>
            <a:r>
              <a:rPr lang="en-US" altLang="zh-CN" sz="1800">
                <a:latin typeface="Consolas" panose="020B0609020204030204" pitchFamily="49" charset="0"/>
              </a:rPr>
              <a:t> </a:t>
            </a:r>
            <a:r>
              <a:rPr lang="en-US" altLang="zh-CN" sz="1800">
                <a:solidFill>
                  <a:srgbClr val="C00000"/>
                </a:solidFill>
                <a:latin typeface="Consolas" panose="020B0609020204030204" pitchFamily="49" charset="0"/>
              </a:rPr>
              <a:t>Automobile</a:t>
            </a: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r>
              <a:rPr lang="zh-CN" altLang="en-US" sz="1800">
                <a:latin typeface="Consolas" panose="020B0609020204030204" pitchFamily="49" charset="0"/>
              </a:rPr>
              <a:t>卡车</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void </a:t>
            </a:r>
            <a:r>
              <a:rPr lang="en-US" altLang="zh-CN" sz="1800">
                <a:solidFill>
                  <a:srgbClr val="7030A0"/>
                </a:solidFill>
                <a:latin typeface="Consolas" panose="020B0609020204030204" pitchFamily="49" charset="0"/>
              </a:rPr>
              <a:t>load</a:t>
            </a:r>
            <a:r>
              <a:rPr lang="en-US" altLang="zh-CN" sz="1800">
                <a:latin typeface="Consolas" panose="020B0609020204030204" pitchFamily="49" charset="0"/>
              </a:rPr>
              <a:t>(…);	//</a:t>
            </a:r>
            <a:r>
              <a:rPr lang="zh-CN" altLang="en-US" sz="1800">
                <a:latin typeface="Consolas" panose="020B0609020204030204" pitchFamily="49" charset="0"/>
              </a:rPr>
              <a:t>装货</a:t>
            </a:r>
          </a:p>
          <a:p>
            <a:pPr marL="358775" indent="-250825" eaLnBrk="1" hangingPunct="1">
              <a:spcBef>
                <a:spcPct val="0"/>
              </a:spcBef>
              <a:buFont typeface="Wingdings" panose="05000000000000000000" pitchFamily="2" charset="2"/>
              <a:buNone/>
            </a:pPr>
            <a:r>
              <a:rPr lang="zh-CN" altLang="en-US" sz="1800">
                <a:latin typeface="Consolas" panose="020B0609020204030204" pitchFamily="49" charset="0"/>
              </a:rPr>
              <a:t>	</a:t>
            </a:r>
            <a:r>
              <a:rPr lang="en-US" altLang="zh-CN" sz="1800">
                <a:latin typeface="Consolas" panose="020B0609020204030204" pitchFamily="49" charset="0"/>
              </a:rPr>
              <a:t>void </a:t>
            </a:r>
            <a:r>
              <a:rPr lang="en-US" altLang="zh-CN" sz="1800">
                <a:solidFill>
                  <a:srgbClr val="7030A0"/>
                </a:solidFill>
                <a:latin typeface="Consolas" panose="020B0609020204030204" pitchFamily="49" charset="0"/>
              </a:rPr>
              <a:t>dump</a:t>
            </a:r>
            <a:r>
              <a:rPr lang="en-US" altLang="zh-CN" sz="1800">
                <a:latin typeface="Consolas" panose="020B0609020204030204" pitchFamily="49" charset="0"/>
              </a:rPr>
              <a:t>(…);	//</a:t>
            </a:r>
            <a:r>
              <a:rPr lang="zh-CN" altLang="en-US" sz="1800">
                <a:latin typeface="Consolas" panose="020B0609020204030204" pitchFamily="49" charset="0"/>
              </a:rPr>
              <a:t>卸货</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endParaRPr lang="en-US" altLang="zh-CN" sz="1800">
              <a:latin typeface="Consolas" panose="020B0609020204030204" pitchFamily="49" charset="0"/>
            </a:endParaRP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class </a:t>
            </a:r>
            <a:r>
              <a:rPr lang="en-US" altLang="zh-CN" sz="1800">
                <a:solidFill>
                  <a:srgbClr val="7030A0"/>
                </a:solidFill>
                <a:latin typeface="Consolas" panose="020B0609020204030204" pitchFamily="49" charset="0"/>
              </a:rPr>
              <a:t>Pumper</a:t>
            </a:r>
            <a:r>
              <a:rPr lang="en-US" altLang="zh-CN" sz="1800">
                <a:latin typeface="Consolas" panose="020B0609020204030204" pitchFamily="49" charset="0"/>
              </a:rPr>
              <a:t>: </a:t>
            </a:r>
            <a:r>
              <a:rPr lang="en-US" altLang="zh-CN" sz="1800">
                <a:solidFill>
                  <a:srgbClr val="C00000"/>
                </a:solidFill>
                <a:latin typeface="Consolas" panose="020B0609020204030204" pitchFamily="49" charset="0"/>
              </a:rPr>
              <a:t>public</a:t>
            </a:r>
            <a:r>
              <a:rPr lang="en-US" altLang="zh-CN" sz="1800">
                <a:latin typeface="Consolas" panose="020B0609020204030204" pitchFamily="49" charset="0"/>
              </a:rPr>
              <a:t> </a:t>
            </a:r>
            <a:r>
              <a:rPr lang="en-US" altLang="zh-CN" sz="1800">
                <a:solidFill>
                  <a:srgbClr val="C00000"/>
                </a:solidFill>
                <a:latin typeface="Consolas" panose="020B0609020204030204" pitchFamily="49" charset="0"/>
              </a:rPr>
              <a:t>Automobile</a:t>
            </a:r>
            <a:r>
              <a:rPr lang="en-US" altLang="zh-CN" sz="1800">
                <a:latin typeface="Consolas" panose="020B0609020204030204" pitchFamily="49" charset="0"/>
              </a:rPr>
              <a:t>{</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r>
              <a:rPr lang="zh-CN" altLang="en-US" sz="1800">
                <a:latin typeface="Consolas" panose="020B0609020204030204" pitchFamily="49" charset="0"/>
              </a:rPr>
              <a:t>消防车</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public:</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void </a:t>
            </a:r>
            <a:r>
              <a:rPr lang="en-US" altLang="zh-CN" sz="1800">
                <a:solidFill>
                  <a:srgbClr val="7030A0"/>
                </a:solidFill>
                <a:latin typeface="Consolas" panose="020B0609020204030204" pitchFamily="49" charset="0"/>
              </a:rPr>
              <a:t>water</a:t>
            </a:r>
            <a:r>
              <a:rPr lang="en-US" altLang="zh-CN" sz="1800">
                <a:latin typeface="Consolas" panose="020B0609020204030204" pitchFamily="49" charset="0"/>
              </a:rPr>
              <a:t>();	//</a:t>
            </a:r>
            <a:r>
              <a:rPr lang="zh-CN" altLang="en-US" sz="1800">
                <a:latin typeface="Consolas" panose="020B0609020204030204" pitchFamily="49" charset="0"/>
              </a:rPr>
              <a:t>喷水</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private:</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	……</a:t>
            </a:r>
          </a:p>
          <a:p>
            <a:pPr marL="358775" indent="-250825" eaLnBrk="1" hangingPunct="1">
              <a:spcBef>
                <a:spcPct val="0"/>
              </a:spcBef>
              <a:buFont typeface="Wingdings" panose="05000000000000000000" pitchFamily="2" charset="2"/>
              <a:buNone/>
            </a:pPr>
            <a:r>
              <a:rPr lang="en-US" altLang="zh-CN" sz="1800">
                <a:latin typeface="Consolas" panose="020B0609020204030204" pitchFamily="49" charset="0"/>
              </a:rPr>
              <a:t>};</a:t>
            </a:r>
          </a:p>
        </p:txBody>
      </p:sp>
      <p:sp>
        <p:nvSpPr>
          <p:cNvPr id="146436" name="内容占位符 3">
            <a:extLst>
              <a:ext uri="{FF2B5EF4-FFF2-40B4-BE49-F238E27FC236}">
                <a16:creationId xmlns:a16="http://schemas.microsoft.com/office/drawing/2014/main" id="{B944BC6C-4CC0-7BB9-4537-FD88DE9EEBF8}"/>
              </a:ext>
            </a:extLst>
          </p:cNvPr>
          <p:cNvSpPr>
            <a:spLocks noGrp="1"/>
          </p:cNvSpPr>
          <p:nvPr>
            <p:ph sz="half" idx="2"/>
          </p:nvPr>
        </p:nvSpPr>
        <p:spPr>
          <a:xfrm>
            <a:off x="4648200" y="1785938"/>
            <a:ext cx="4038600" cy="4989512"/>
          </a:xfrm>
        </p:spPr>
        <p:txBody>
          <a:bodyPr/>
          <a:lstStyle/>
          <a:p>
            <a:pPr eaLnBrk="1" hangingPunct="1"/>
            <a:r>
              <a:rPr lang="zh-CN" altLang="en-US" sz="2400"/>
              <a:t>意义</a:t>
            </a:r>
          </a:p>
          <a:p>
            <a:pPr lvl="1" eaLnBrk="1" hangingPunct="1"/>
            <a:r>
              <a:rPr lang="zh-CN" altLang="en-US" sz="2300"/>
              <a:t>卡车是汽车</a:t>
            </a:r>
          </a:p>
          <a:p>
            <a:pPr lvl="1" eaLnBrk="1" hangingPunct="1"/>
            <a:r>
              <a:rPr lang="zh-CN" altLang="en-US" sz="2300"/>
              <a:t>消防车是汽车</a:t>
            </a:r>
          </a:p>
          <a:p>
            <a:pPr eaLnBrk="1" hangingPunct="1"/>
            <a:r>
              <a:rPr lang="zh-CN" altLang="en-US" sz="2400"/>
              <a:t>接口</a:t>
            </a:r>
          </a:p>
          <a:p>
            <a:pPr lvl="1" eaLnBrk="1" hangingPunct="1"/>
            <a:r>
              <a:rPr lang="zh-CN" altLang="en-US" sz="2300"/>
              <a:t>卡车和消防车具有汽车的通用功能（移动）</a:t>
            </a:r>
          </a:p>
          <a:p>
            <a:pPr lvl="1" eaLnBrk="1" hangingPunct="1"/>
            <a:r>
              <a:rPr lang="zh-CN" altLang="en-US" sz="2300"/>
              <a:t>它们还各自具有自己的功能（卡车：装货、卸货；消防车：喷水）</a:t>
            </a:r>
          </a:p>
        </p:txBody>
      </p:sp>
      <p:sp>
        <p:nvSpPr>
          <p:cNvPr id="146437" name="灯片编号占位符 3">
            <a:extLst>
              <a:ext uri="{FF2B5EF4-FFF2-40B4-BE49-F238E27FC236}">
                <a16:creationId xmlns:a16="http://schemas.microsoft.com/office/drawing/2014/main" id="{B49877E9-B4F4-A8C2-81EC-5D07E83A54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E5210EF-422E-40D9-AFCF-FD44D2C6822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2" name="标题 4">
            <a:extLst>
              <a:ext uri="{FF2B5EF4-FFF2-40B4-BE49-F238E27FC236}">
                <a16:creationId xmlns:a16="http://schemas.microsoft.com/office/drawing/2014/main" id="{81BB97CF-4180-F515-0EFD-4BEF758B3CE5}"/>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7.8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7.8.1 </a:t>
            </a:r>
            <a:r>
              <a:rPr kumimoji="0" lang="zh-CN" altLang="en-US" sz="2800" dirty="0">
                <a:solidFill>
                  <a:schemeClr val="bg1"/>
                </a:solidFill>
                <a:latin typeface="+mj-lt"/>
                <a:ea typeface="+mj-ea"/>
                <a:cs typeface="+mj-cs"/>
              </a:rPr>
              <a:t>组合与继承</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a:extLst>
              <a:ext uri="{FF2B5EF4-FFF2-40B4-BE49-F238E27FC236}">
                <a16:creationId xmlns:a16="http://schemas.microsoft.com/office/drawing/2014/main" id="{921E945D-1B22-923A-C22B-32D55D916D4B}"/>
              </a:ext>
            </a:extLst>
          </p:cNvPr>
          <p:cNvSpPr>
            <a:spLocks noGrp="1"/>
          </p:cNvSpPr>
          <p:nvPr>
            <p:ph type="title"/>
          </p:nvPr>
        </p:nvSpPr>
        <p:spPr/>
        <p:txBody>
          <a:bodyPr/>
          <a:lstStyle/>
          <a:p>
            <a:pPr eaLnBrk="1" hangingPunct="1"/>
            <a:r>
              <a:rPr lang="en-US" altLang="zh-CN"/>
              <a:t>7.8.2 </a:t>
            </a:r>
            <a:r>
              <a:rPr lang="zh-CN" altLang="en-US"/>
              <a:t>派生类对象的内存布局</a:t>
            </a:r>
          </a:p>
        </p:txBody>
      </p:sp>
      <p:sp>
        <p:nvSpPr>
          <p:cNvPr id="148483" name="内容占位符 2">
            <a:extLst>
              <a:ext uri="{FF2B5EF4-FFF2-40B4-BE49-F238E27FC236}">
                <a16:creationId xmlns:a16="http://schemas.microsoft.com/office/drawing/2014/main" id="{4AB11BC6-8B6B-0687-4E0E-44B49DF906CE}"/>
              </a:ext>
            </a:extLst>
          </p:cNvPr>
          <p:cNvSpPr>
            <a:spLocks noGrp="1"/>
          </p:cNvSpPr>
          <p:nvPr>
            <p:ph idx="1"/>
          </p:nvPr>
        </p:nvSpPr>
        <p:spPr/>
        <p:txBody>
          <a:bodyPr/>
          <a:lstStyle/>
          <a:p>
            <a:pPr eaLnBrk="1" hangingPunct="1"/>
            <a:r>
              <a:rPr lang="zh-CN" altLang="en-US">
                <a:solidFill>
                  <a:srgbClr val="0000FF"/>
                </a:solidFill>
              </a:rPr>
              <a:t>派生类对象的内存布局</a:t>
            </a:r>
          </a:p>
          <a:p>
            <a:pPr lvl="1" eaLnBrk="1" hangingPunct="1"/>
            <a:r>
              <a:rPr lang="zh-CN" altLang="en-US" b="1"/>
              <a:t>因编译器而异</a:t>
            </a:r>
          </a:p>
          <a:p>
            <a:pPr lvl="1" eaLnBrk="1" hangingPunct="1"/>
            <a:r>
              <a:rPr lang="zh-CN" altLang="en-US"/>
              <a:t>内存布局应</a:t>
            </a:r>
            <a:r>
              <a:rPr lang="zh-CN" altLang="en-US" u="sng"/>
              <a:t>使类型兼容规则便于实现</a:t>
            </a:r>
          </a:p>
          <a:p>
            <a:pPr lvl="2" eaLnBrk="1" hangingPunct="1"/>
            <a:r>
              <a:rPr lang="zh-CN" altLang="en-US"/>
              <a:t>一个基类指针，无论其指向基类对象，还是派生类对象，通过它来访问一个基类中定义的数据成员，都可以用相同步骤。</a:t>
            </a:r>
          </a:p>
          <a:p>
            <a:pPr eaLnBrk="1" hangingPunct="1"/>
            <a:r>
              <a:rPr lang="zh-CN" altLang="en-US">
                <a:solidFill>
                  <a:srgbClr val="0000FF"/>
                </a:solidFill>
              </a:rPr>
              <a:t>不同情况下的内存布局</a:t>
            </a:r>
          </a:p>
          <a:p>
            <a:pPr lvl="1" eaLnBrk="1" hangingPunct="1"/>
            <a:r>
              <a:rPr lang="zh-CN" altLang="en-US" b="1">
                <a:solidFill>
                  <a:srgbClr val="0070C0"/>
                </a:solidFill>
              </a:rPr>
              <a:t>单继承</a:t>
            </a:r>
            <a:r>
              <a:rPr lang="zh-CN" altLang="en-US"/>
              <a:t>：基类数据在前，派生类新增数据在后</a:t>
            </a:r>
          </a:p>
          <a:p>
            <a:pPr lvl="1" eaLnBrk="1" hangingPunct="1"/>
            <a:r>
              <a:rPr lang="zh-CN" altLang="en-US" b="1">
                <a:solidFill>
                  <a:srgbClr val="0070C0"/>
                </a:solidFill>
              </a:rPr>
              <a:t>多继承</a:t>
            </a:r>
            <a:r>
              <a:rPr lang="zh-CN" altLang="en-US"/>
              <a:t>：各基类数据按继承顺序在前，派生类新增数据在后</a:t>
            </a:r>
          </a:p>
          <a:p>
            <a:pPr lvl="1" eaLnBrk="1" hangingPunct="1"/>
            <a:r>
              <a:rPr lang="zh-CN" altLang="en-US" b="1">
                <a:solidFill>
                  <a:srgbClr val="0070C0"/>
                </a:solidFill>
              </a:rPr>
              <a:t>虚继承</a:t>
            </a:r>
            <a:r>
              <a:rPr lang="zh-CN" altLang="en-US"/>
              <a:t>：需要增加指针，间接访虚基类数据</a:t>
            </a:r>
          </a:p>
        </p:txBody>
      </p:sp>
      <p:sp>
        <p:nvSpPr>
          <p:cNvPr id="148484" name="灯片编号占位符 3">
            <a:extLst>
              <a:ext uri="{FF2B5EF4-FFF2-40B4-BE49-F238E27FC236}">
                <a16:creationId xmlns:a16="http://schemas.microsoft.com/office/drawing/2014/main" id="{292E61C6-44F8-2A93-EF8C-08FF849F98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89F1005-A56F-4253-B4FE-0ADE04372D0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494DD62A-13EE-30C5-F98A-88C1A801B42E}"/>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7.8 </a:t>
            </a:r>
            <a:r>
              <a:rPr kumimoji="0" lang="zh-CN" altLang="en-US" sz="2800" dirty="0">
                <a:solidFill>
                  <a:schemeClr val="bg1"/>
                </a:solidFill>
                <a:latin typeface="+mj-lt"/>
                <a:ea typeface="+mj-ea"/>
                <a:cs typeface="+mj-cs"/>
              </a:rPr>
              <a:t>深度探索</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灯片编号占位符 3">
            <a:extLst>
              <a:ext uri="{FF2B5EF4-FFF2-40B4-BE49-F238E27FC236}">
                <a16:creationId xmlns:a16="http://schemas.microsoft.com/office/drawing/2014/main" id="{0DCDC50B-1FC8-8F49-7DF4-CEE6C7B86A0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1706C7B-DBD8-450A-A784-8D351CAD7F0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49507" name="标题 1">
            <a:extLst>
              <a:ext uri="{FF2B5EF4-FFF2-40B4-BE49-F238E27FC236}">
                <a16:creationId xmlns:a16="http://schemas.microsoft.com/office/drawing/2014/main" id="{38536BFE-919E-609F-F9C6-9F47FEEEFB31}"/>
              </a:ext>
            </a:extLst>
          </p:cNvPr>
          <p:cNvSpPr>
            <a:spLocks noGrp="1"/>
          </p:cNvSpPr>
          <p:nvPr>
            <p:ph type="title"/>
          </p:nvPr>
        </p:nvSpPr>
        <p:spPr/>
        <p:txBody>
          <a:bodyPr/>
          <a:lstStyle/>
          <a:p>
            <a:pPr eaLnBrk="1" hangingPunct="1"/>
            <a:r>
              <a:rPr lang="zh-CN" altLang="en-US"/>
              <a:t>单继承情形</a:t>
            </a:r>
            <a:endParaRPr kumimoji="1" lang="zh-CN" altLang="en-US"/>
          </a:p>
        </p:txBody>
      </p:sp>
      <p:sp>
        <p:nvSpPr>
          <p:cNvPr id="149508" name="内容占位符 2">
            <a:extLst>
              <a:ext uri="{FF2B5EF4-FFF2-40B4-BE49-F238E27FC236}">
                <a16:creationId xmlns:a16="http://schemas.microsoft.com/office/drawing/2014/main" id="{AF1C9DAA-6E5B-7038-3D85-A890560D19AF}"/>
              </a:ext>
            </a:extLst>
          </p:cNvPr>
          <p:cNvSpPr>
            <a:spLocks noGrp="1"/>
          </p:cNvSpPr>
          <p:nvPr>
            <p:ph idx="1"/>
          </p:nvPr>
        </p:nvSpPr>
        <p:spPr/>
        <p:txBody>
          <a:bodyPr/>
          <a:lstStyle/>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a:t>
            </a:r>
            <a:r>
              <a:rPr lang="en-US" altLang="zh-CN" sz="2000">
                <a:solidFill>
                  <a:srgbClr val="C00000"/>
                </a:solidFill>
                <a:latin typeface="Consolas" panose="020B0609020204030204" pitchFamily="49" charset="0"/>
              </a:rPr>
              <a:t>Base</a:t>
            </a:r>
            <a:r>
              <a:rPr lang="en-US" altLang="zh-CN" sz="2000">
                <a:latin typeface="Consolas" panose="020B0609020204030204" pitchFamily="49" charset="0"/>
              </a:rPr>
              <a:t> { … };</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a:t>
            </a:r>
            <a:r>
              <a:rPr lang="en-US" altLang="zh-CN" sz="2000">
                <a:solidFill>
                  <a:srgbClr val="7030A0"/>
                </a:solidFill>
                <a:latin typeface="Consolas" panose="020B0609020204030204" pitchFamily="49" charset="0"/>
              </a:rPr>
              <a:t>Derived</a:t>
            </a:r>
            <a:r>
              <a:rPr lang="en-US" altLang="zh-CN" sz="2000">
                <a:latin typeface="Consolas" panose="020B0609020204030204" pitchFamily="49" charset="0"/>
              </a:rPr>
              <a:t>: public </a:t>
            </a:r>
            <a:r>
              <a:rPr lang="en-US" altLang="zh-CN" sz="2000">
                <a:solidFill>
                  <a:srgbClr val="C00000"/>
                </a:solidFill>
                <a:latin typeface="Consolas" panose="020B0609020204030204" pitchFamily="49" charset="0"/>
              </a:rPr>
              <a:t>Base</a:t>
            </a:r>
            <a:r>
              <a:rPr lang="en-US" altLang="zh-CN" sz="2000">
                <a:latin typeface="Consolas" panose="020B0609020204030204" pitchFamily="49" charset="0"/>
              </a:rPr>
              <a:t> { … };</a:t>
            </a:r>
          </a:p>
          <a:p>
            <a:pPr eaLnBrk="1" hangingPunct="1">
              <a:lnSpc>
                <a:spcPct val="95000"/>
              </a:lnSpc>
              <a:spcBef>
                <a:spcPct val="0"/>
              </a:spcBef>
              <a:buFont typeface="Wingdings" panose="05000000000000000000" pitchFamily="2" charset="2"/>
              <a:buNone/>
            </a:pPr>
            <a:endParaRPr lang="en-US" altLang="zh-CN" sz="2000">
              <a:latin typeface="Consolas" panose="020B0609020204030204" pitchFamily="49" charset="0"/>
            </a:endParaRPr>
          </a:p>
          <a:p>
            <a:pPr eaLnBrk="1" hangingPunct="1">
              <a:lnSpc>
                <a:spcPct val="95000"/>
              </a:lnSpc>
              <a:spcBef>
                <a:spcPct val="0"/>
              </a:spcBef>
              <a:buFont typeface="Wingdings" panose="05000000000000000000" pitchFamily="2" charset="2"/>
              <a:buNone/>
            </a:pPr>
            <a:r>
              <a:rPr lang="en-US" altLang="zh-CN" sz="2000">
                <a:solidFill>
                  <a:srgbClr val="7030A0"/>
                </a:solidFill>
                <a:latin typeface="Consolas" panose="020B0609020204030204" pitchFamily="49" charset="0"/>
              </a:rPr>
              <a:t>Derived</a:t>
            </a:r>
            <a:r>
              <a:rPr lang="en-US" altLang="zh-CN" sz="2000">
                <a:latin typeface="Consolas" panose="020B0609020204030204" pitchFamily="49" charset="0"/>
              </a:rPr>
              <a:t> *</a:t>
            </a:r>
            <a:r>
              <a:rPr lang="en-US" altLang="zh-CN" sz="2000">
                <a:solidFill>
                  <a:srgbClr val="7030A0"/>
                </a:solidFill>
                <a:latin typeface="Consolas" panose="020B0609020204030204" pitchFamily="49" charset="0"/>
              </a:rPr>
              <a:t>pd</a:t>
            </a:r>
            <a:r>
              <a:rPr lang="en-US" altLang="zh-CN" sz="2000">
                <a:latin typeface="Consolas" panose="020B0609020204030204" pitchFamily="49" charset="0"/>
              </a:rPr>
              <a:t> = new Derived();</a:t>
            </a:r>
          </a:p>
          <a:p>
            <a:pPr eaLnBrk="1" hangingPunct="1">
              <a:lnSpc>
                <a:spcPct val="95000"/>
              </a:lnSpc>
              <a:spcBef>
                <a:spcPct val="0"/>
              </a:spcBef>
              <a:buFont typeface="Wingdings" panose="05000000000000000000" pitchFamily="2" charset="2"/>
              <a:buNone/>
            </a:pPr>
            <a:r>
              <a:rPr lang="en-US" altLang="zh-CN" sz="2000">
                <a:solidFill>
                  <a:srgbClr val="C00000"/>
                </a:solidFill>
                <a:latin typeface="Consolas" panose="020B0609020204030204" pitchFamily="49" charset="0"/>
              </a:rPr>
              <a:t>Base</a:t>
            </a:r>
            <a:r>
              <a:rPr lang="en-US" altLang="zh-CN" sz="2000">
                <a:latin typeface="Consolas" panose="020B0609020204030204" pitchFamily="49" charset="0"/>
              </a:rPr>
              <a:t> *</a:t>
            </a:r>
            <a:r>
              <a:rPr lang="en-US" altLang="zh-CN" sz="2000">
                <a:solidFill>
                  <a:srgbClr val="C00000"/>
                </a:solidFill>
                <a:latin typeface="Consolas" panose="020B0609020204030204" pitchFamily="49" charset="0"/>
              </a:rPr>
              <a:t>pb</a:t>
            </a:r>
            <a:r>
              <a:rPr lang="en-US" altLang="zh-CN" sz="2000">
                <a:latin typeface="Consolas" panose="020B0609020204030204" pitchFamily="49" charset="0"/>
              </a:rPr>
              <a:t> = </a:t>
            </a:r>
            <a:r>
              <a:rPr lang="en-US" altLang="zh-CN" sz="2000">
                <a:solidFill>
                  <a:srgbClr val="7030A0"/>
                </a:solidFill>
                <a:latin typeface="Consolas" panose="020B0609020204030204" pitchFamily="49" charset="0"/>
              </a:rPr>
              <a:t>pd</a:t>
            </a:r>
            <a:r>
              <a:rPr lang="en-US" altLang="zh-CN" sz="2000">
                <a:latin typeface="Consolas" panose="020B0609020204030204" pitchFamily="49" charset="0"/>
              </a:rPr>
              <a:t>;</a:t>
            </a:r>
          </a:p>
          <a:p>
            <a:pPr eaLnBrk="1" hangingPunct="1">
              <a:lnSpc>
                <a:spcPct val="95000"/>
              </a:lnSpc>
              <a:spcBef>
                <a:spcPct val="0"/>
              </a:spcBef>
              <a:buFont typeface="Wingdings" panose="05000000000000000000" pitchFamily="2" charset="2"/>
              <a:buNone/>
            </a:pPr>
            <a:endParaRPr lang="en-US" altLang="zh-CN" sz="2000">
              <a:latin typeface="Consolas" panose="020B0609020204030204" pitchFamily="49" charset="0"/>
            </a:endParaRPr>
          </a:p>
        </p:txBody>
      </p:sp>
      <p:sp>
        <p:nvSpPr>
          <p:cNvPr id="6" name="标题 4">
            <a:extLst>
              <a:ext uri="{FF2B5EF4-FFF2-40B4-BE49-F238E27FC236}">
                <a16:creationId xmlns:a16="http://schemas.microsoft.com/office/drawing/2014/main" id="{285F985E-D4E1-0154-A749-D3C3B7DC01C7}"/>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7.8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7.8.2 </a:t>
            </a:r>
            <a:r>
              <a:rPr kumimoji="0" lang="zh-CN" altLang="en-US" sz="2800" dirty="0">
                <a:solidFill>
                  <a:schemeClr val="bg1"/>
                </a:solidFill>
                <a:latin typeface="+mj-lt"/>
                <a:ea typeface="+mj-ea"/>
                <a:cs typeface="+mj-cs"/>
              </a:rPr>
              <a:t>派生类对象的内存布局</a:t>
            </a:r>
          </a:p>
        </p:txBody>
      </p:sp>
      <p:grpSp>
        <p:nvGrpSpPr>
          <p:cNvPr id="149510" name="组合 23">
            <a:extLst>
              <a:ext uri="{FF2B5EF4-FFF2-40B4-BE49-F238E27FC236}">
                <a16:creationId xmlns:a16="http://schemas.microsoft.com/office/drawing/2014/main" id="{8563FFD5-D38C-97A2-70F8-A23CC5A15583}"/>
              </a:ext>
            </a:extLst>
          </p:cNvPr>
          <p:cNvGrpSpPr>
            <a:grpSpLocks/>
          </p:cNvGrpSpPr>
          <p:nvPr/>
        </p:nvGrpSpPr>
        <p:grpSpPr bwMode="auto">
          <a:xfrm>
            <a:off x="5435600" y="2760663"/>
            <a:ext cx="3168650" cy="2108200"/>
            <a:chOff x="4933957" y="2824159"/>
            <a:chExt cx="1804987" cy="1150937"/>
          </a:xfrm>
        </p:grpSpPr>
        <p:sp>
          <p:nvSpPr>
            <p:cNvPr id="149512" name="Text Box 6">
              <a:extLst>
                <a:ext uri="{FF2B5EF4-FFF2-40B4-BE49-F238E27FC236}">
                  <a16:creationId xmlns:a16="http://schemas.microsoft.com/office/drawing/2014/main" id="{0987C17D-06CA-6EF8-D441-691DCA22AD43}"/>
                </a:ext>
              </a:extLst>
            </p:cNvPr>
            <p:cNvSpPr txBox="1">
              <a:spLocks noChangeArrowheads="1"/>
            </p:cNvSpPr>
            <p:nvPr/>
          </p:nvSpPr>
          <p:spPr bwMode="auto">
            <a:xfrm>
              <a:off x="5500694" y="2928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000">
                  <a:solidFill>
                    <a:srgbClr val="C00000"/>
                  </a:solidFill>
                  <a:latin typeface="Calibri" panose="020F0502020204030204" pitchFamily="34" charset="0"/>
                </a:rPr>
                <a:t>Base</a:t>
              </a:r>
              <a:r>
                <a:rPr lang="zh-CN" altLang="en-US" sz="2000">
                  <a:solidFill>
                    <a:srgbClr val="C00000"/>
                  </a:solidFill>
                  <a:latin typeface="Calibri" panose="020F0502020204030204" pitchFamily="34" charset="0"/>
                </a:rPr>
                <a:t>类</a:t>
              </a:r>
              <a:endParaRPr lang="zh-CN" altLang="en-US" sz="2000">
                <a:solidFill>
                  <a:srgbClr val="C00000"/>
                </a:solidFill>
                <a:latin typeface="Times New Roman" panose="02020603050405020304" pitchFamily="18" charset="0"/>
              </a:endParaRPr>
            </a:p>
            <a:p>
              <a:pPr algn="ctr" eaLnBrk="1" hangingPunct="1">
                <a:spcBef>
                  <a:spcPct val="0"/>
                </a:spcBef>
                <a:buClrTx/>
                <a:buFontTx/>
                <a:buNone/>
              </a:pPr>
              <a:r>
                <a:rPr lang="zh-CN" altLang="en-US" sz="2000">
                  <a:solidFill>
                    <a:srgbClr val="C00000"/>
                  </a:solidFill>
                  <a:latin typeface="Calibri" panose="020F0502020204030204" pitchFamily="34" charset="0"/>
                </a:rPr>
                <a:t>数据成员</a:t>
              </a:r>
              <a:endParaRPr lang="zh-CN" altLang="zh-CN" sz="2000">
                <a:solidFill>
                  <a:srgbClr val="C00000"/>
                </a:solidFill>
                <a:latin typeface="Times New Roman" panose="02020603050405020304" pitchFamily="18" charset="0"/>
              </a:endParaRPr>
            </a:p>
          </p:txBody>
        </p:sp>
        <p:sp>
          <p:nvSpPr>
            <p:cNvPr id="149513" name="Text Box 7">
              <a:extLst>
                <a:ext uri="{FF2B5EF4-FFF2-40B4-BE49-F238E27FC236}">
                  <a16:creationId xmlns:a16="http://schemas.microsoft.com/office/drawing/2014/main" id="{B48E81FD-2234-AD03-CB34-2636A5E66E05}"/>
                </a:ext>
              </a:extLst>
            </p:cNvPr>
            <p:cNvSpPr txBox="1">
              <a:spLocks noChangeArrowheads="1"/>
            </p:cNvSpPr>
            <p:nvPr/>
          </p:nvSpPr>
          <p:spPr bwMode="auto">
            <a:xfrm>
              <a:off x="5500694" y="3309934"/>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000">
                  <a:solidFill>
                    <a:srgbClr val="7030A0"/>
                  </a:solidFill>
                  <a:latin typeface="Calibri" panose="020F0502020204030204" pitchFamily="34" charset="0"/>
                </a:rPr>
                <a:t>Derived</a:t>
              </a:r>
              <a:r>
                <a:rPr lang="zh-CN" altLang="en-US" sz="2000">
                  <a:solidFill>
                    <a:srgbClr val="7030A0"/>
                  </a:solidFill>
                  <a:latin typeface="Calibri" panose="020F0502020204030204" pitchFamily="34" charset="0"/>
                </a:rPr>
                <a:t>类新增</a:t>
              </a:r>
              <a:endParaRPr lang="zh-CN" altLang="en-US" sz="2000">
                <a:solidFill>
                  <a:srgbClr val="7030A0"/>
                </a:solidFill>
                <a:latin typeface="Times New Roman" panose="02020603050405020304" pitchFamily="18" charset="0"/>
              </a:endParaRPr>
            </a:p>
            <a:p>
              <a:pPr algn="ctr" eaLnBrk="1" hangingPunct="1">
                <a:spcBef>
                  <a:spcPct val="0"/>
                </a:spcBef>
                <a:buClrTx/>
                <a:buFontTx/>
                <a:buNone/>
              </a:pPr>
              <a:r>
                <a:rPr lang="zh-CN" altLang="en-US" sz="2000">
                  <a:solidFill>
                    <a:srgbClr val="7030A0"/>
                  </a:solidFill>
                  <a:latin typeface="Calibri" panose="020F0502020204030204" pitchFamily="34" charset="0"/>
                </a:rPr>
                <a:t>数据成员</a:t>
              </a:r>
              <a:endParaRPr lang="zh-CN" altLang="zh-CN" sz="2000">
                <a:solidFill>
                  <a:srgbClr val="7030A0"/>
                </a:solidFill>
                <a:latin typeface="Times New Roman" panose="02020603050405020304" pitchFamily="18" charset="0"/>
              </a:endParaRPr>
            </a:p>
          </p:txBody>
        </p:sp>
        <p:cxnSp>
          <p:nvCxnSpPr>
            <p:cNvPr id="149514" name="AutoShape 8">
              <a:extLst>
                <a:ext uri="{FF2B5EF4-FFF2-40B4-BE49-F238E27FC236}">
                  <a16:creationId xmlns:a16="http://schemas.microsoft.com/office/drawing/2014/main" id="{B73FC5CF-E9C9-CB82-DADA-D71850B8AF0B}"/>
                </a:ext>
              </a:extLst>
            </p:cNvPr>
            <p:cNvCxnSpPr>
              <a:cxnSpLocks noChangeShapeType="1"/>
            </p:cNvCxnSpPr>
            <p:nvPr/>
          </p:nvCxnSpPr>
          <p:spPr bwMode="auto">
            <a:xfrm>
              <a:off x="4935544" y="2995609"/>
              <a:ext cx="552450" cy="15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9515" name="Text Box 9">
              <a:extLst>
                <a:ext uri="{FF2B5EF4-FFF2-40B4-BE49-F238E27FC236}">
                  <a16:creationId xmlns:a16="http://schemas.microsoft.com/office/drawing/2014/main" id="{437D0AB7-575F-9B44-7E33-EE3CF81166DF}"/>
                </a:ext>
              </a:extLst>
            </p:cNvPr>
            <p:cNvSpPr txBox="1">
              <a:spLocks noChangeArrowheads="1"/>
            </p:cNvSpPr>
            <p:nvPr/>
          </p:nvSpPr>
          <p:spPr bwMode="auto">
            <a:xfrm>
              <a:off x="4933957" y="2824159"/>
              <a:ext cx="4191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000">
                  <a:solidFill>
                    <a:srgbClr val="C00000"/>
                  </a:solidFill>
                  <a:latin typeface="Calibri" panose="020F0502020204030204" pitchFamily="34" charset="0"/>
                </a:rPr>
                <a:t>pb</a:t>
              </a:r>
              <a:r>
                <a:rPr lang="en-US" altLang="zh-CN" sz="2000">
                  <a:latin typeface="Calibri" panose="020F0502020204030204" pitchFamily="34" charset="0"/>
                </a:rPr>
                <a:t>, </a:t>
              </a:r>
              <a:r>
                <a:rPr lang="en-US" altLang="zh-CN" sz="2000">
                  <a:solidFill>
                    <a:srgbClr val="7030A0"/>
                  </a:solidFill>
                  <a:latin typeface="Calibri" panose="020F0502020204030204" pitchFamily="34" charset="0"/>
                </a:rPr>
                <a:t>pd</a:t>
              </a:r>
              <a:endParaRPr lang="zh-CN" altLang="zh-CN" sz="2000">
                <a:solidFill>
                  <a:srgbClr val="7030A0"/>
                </a:solidFill>
                <a:latin typeface="Times New Roman" panose="02020603050405020304" pitchFamily="18" charset="0"/>
              </a:endParaRPr>
            </a:p>
          </p:txBody>
        </p:sp>
        <p:sp>
          <p:nvSpPr>
            <p:cNvPr id="149516" name="Text Box 10">
              <a:extLst>
                <a:ext uri="{FF2B5EF4-FFF2-40B4-BE49-F238E27FC236}">
                  <a16:creationId xmlns:a16="http://schemas.microsoft.com/office/drawing/2014/main" id="{11ABF75B-0ED8-DB9D-EB48-1EE3DA010009}"/>
                </a:ext>
              </a:extLst>
            </p:cNvPr>
            <p:cNvSpPr txBox="1">
              <a:spLocks noChangeArrowheads="1"/>
            </p:cNvSpPr>
            <p:nvPr/>
          </p:nvSpPr>
          <p:spPr bwMode="auto">
            <a:xfrm>
              <a:off x="5678494" y="3775071"/>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000">
                  <a:solidFill>
                    <a:srgbClr val="7030A0"/>
                  </a:solidFill>
                  <a:latin typeface="Calibri" panose="020F0502020204030204" pitchFamily="34" charset="0"/>
                </a:rPr>
                <a:t>Derived</a:t>
              </a:r>
              <a:r>
                <a:rPr lang="zh-CN" altLang="en-US" sz="2000">
                  <a:latin typeface="Calibri" panose="020F0502020204030204" pitchFamily="34" charset="0"/>
                </a:rPr>
                <a:t>对象</a:t>
              </a:r>
              <a:endParaRPr lang="zh-CN" altLang="zh-CN" sz="2000">
                <a:latin typeface="Times New Roman" panose="02020603050405020304" pitchFamily="18" charset="0"/>
              </a:endParaRPr>
            </a:p>
          </p:txBody>
        </p:sp>
      </p:grpSp>
      <p:sp>
        <p:nvSpPr>
          <p:cNvPr id="13" name="TextBox 148">
            <a:extLst>
              <a:ext uri="{FF2B5EF4-FFF2-40B4-BE49-F238E27FC236}">
                <a16:creationId xmlns:a16="http://schemas.microsoft.com/office/drawing/2014/main" id="{4EE0E429-A08E-C8DC-0B2F-617E152AD44C}"/>
              </a:ext>
            </a:extLst>
          </p:cNvPr>
          <p:cNvSpPr txBox="1">
            <a:spLocks noChangeArrowheads="1"/>
          </p:cNvSpPr>
          <p:nvPr/>
        </p:nvSpPr>
        <p:spPr bwMode="auto">
          <a:xfrm>
            <a:off x="1928813" y="5143500"/>
            <a:ext cx="5619750" cy="83026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defRPr/>
            </a:pPr>
            <a:r>
              <a:rPr lang="en-US" altLang="zh-CN" dirty="0">
                <a:solidFill>
                  <a:srgbClr val="7030A0"/>
                </a:solidFill>
              </a:rPr>
              <a:t>Derived</a:t>
            </a:r>
            <a:r>
              <a:rPr lang="zh-CN" altLang="en-US" dirty="0">
                <a:solidFill>
                  <a:srgbClr val="7030A0"/>
                </a:solidFill>
              </a:rPr>
              <a:t>类型</a:t>
            </a:r>
            <a:r>
              <a:rPr lang="zh-CN" altLang="en-US" dirty="0">
                <a:solidFill>
                  <a:schemeClr val="accent3">
                    <a:lumMod val="75000"/>
                  </a:schemeClr>
                </a:solidFill>
              </a:rPr>
              <a:t>指针</a:t>
            </a:r>
            <a:r>
              <a:rPr lang="en-US" altLang="zh-CN" dirty="0" err="1">
                <a:solidFill>
                  <a:schemeClr val="accent3">
                    <a:lumMod val="75000"/>
                  </a:schemeClr>
                </a:solidFill>
              </a:rPr>
              <a:t>pd</a:t>
            </a:r>
            <a:r>
              <a:rPr lang="zh-CN" altLang="en-US" dirty="0">
                <a:solidFill>
                  <a:schemeClr val="accent3">
                    <a:lumMod val="75000"/>
                  </a:schemeClr>
                </a:solidFill>
              </a:rPr>
              <a:t>转换为</a:t>
            </a:r>
            <a:r>
              <a:rPr lang="en-US" altLang="zh-CN" dirty="0">
                <a:solidFill>
                  <a:srgbClr val="C00000"/>
                </a:solidFill>
              </a:rPr>
              <a:t>Base</a:t>
            </a:r>
            <a:r>
              <a:rPr lang="zh-CN" altLang="en-US" dirty="0">
                <a:solidFill>
                  <a:srgbClr val="C00000"/>
                </a:solidFill>
              </a:rPr>
              <a:t>类型</a:t>
            </a:r>
            <a:r>
              <a:rPr lang="zh-CN" altLang="en-US" dirty="0">
                <a:solidFill>
                  <a:schemeClr val="accent3">
                    <a:lumMod val="75000"/>
                  </a:schemeClr>
                </a:solidFill>
              </a:rPr>
              <a:t>指针</a:t>
            </a:r>
            <a:endParaRPr lang="en-US" altLang="zh-CN" dirty="0">
              <a:solidFill>
                <a:schemeClr val="accent3">
                  <a:lumMod val="75000"/>
                </a:schemeClr>
              </a:solidFill>
            </a:endParaRPr>
          </a:p>
          <a:p>
            <a:pPr eaLnBrk="1" hangingPunct="1">
              <a:defRPr/>
            </a:pPr>
            <a:r>
              <a:rPr lang="zh-CN" altLang="en-US" dirty="0">
                <a:solidFill>
                  <a:schemeClr val="accent3">
                    <a:lumMod val="75000"/>
                  </a:schemeClr>
                </a:solidFill>
              </a:rPr>
              <a:t>时，地址不需要改变</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灯片编号占位符 3">
            <a:extLst>
              <a:ext uri="{FF2B5EF4-FFF2-40B4-BE49-F238E27FC236}">
                <a16:creationId xmlns:a16="http://schemas.microsoft.com/office/drawing/2014/main" id="{FE2631CC-1F60-7D94-00B7-A89FB5D4E3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6F46CCF-9403-4CDE-AE74-E4910D7AA67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51555" name="标题 1">
            <a:extLst>
              <a:ext uri="{FF2B5EF4-FFF2-40B4-BE49-F238E27FC236}">
                <a16:creationId xmlns:a16="http://schemas.microsoft.com/office/drawing/2014/main" id="{B5B48E64-48FE-84FC-C377-3678A67CB399}"/>
              </a:ext>
            </a:extLst>
          </p:cNvPr>
          <p:cNvSpPr>
            <a:spLocks noGrp="1"/>
          </p:cNvSpPr>
          <p:nvPr>
            <p:ph type="title"/>
          </p:nvPr>
        </p:nvSpPr>
        <p:spPr/>
        <p:txBody>
          <a:bodyPr/>
          <a:lstStyle/>
          <a:p>
            <a:pPr eaLnBrk="1" hangingPunct="1"/>
            <a:r>
              <a:rPr lang="zh-CN" altLang="en-US"/>
              <a:t>多继承情形</a:t>
            </a:r>
            <a:endParaRPr kumimoji="1" lang="zh-CN" altLang="en-US"/>
          </a:p>
        </p:txBody>
      </p:sp>
      <p:sp>
        <p:nvSpPr>
          <p:cNvPr id="151556" name="内容占位符 2">
            <a:extLst>
              <a:ext uri="{FF2B5EF4-FFF2-40B4-BE49-F238E27FC236}">
                <a16:creationId xmlns:a16="http://schemas.microsoft.com/office/drawing/2014/main" id="{C95A0C21-E0EB-D612-DF30-E1B99ADD5D4B}"/>
              </a:ext>
            </a:extLst>
          </p:cNvPr>
          <p:cNvSpPr>
            <a:spLocks noGrp="1"/>
          </p:cNvSpPr>
          <p:nvPr>
            <p:ph idx="1"/>
          </p:nvPr>
        </p:nvSpPr>
        <p:spPr/>
        <p:txBody>
          <a:bodyPr/>
          <a:lstStyle/>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a:t>
            </a:r>
            <a:r>
              <a:rPr lang="en-US" altLang="zh-CN" sz="2000">
                <a:solidFill>
                  <a:srgbClr val="C00000"/>
                </a:solidFill>
                <a:latin typeface="Consolas" panose="020B0609020204030204" pitchFamily="49" charset="0"/>
              </a:rPr>
              <a:t>Base1</a:t>
            </a:r>
            <a:r>
              <a:rPr lang="en-US" altLang="zh-CN" sz="2000">
                <a:latin typeface="Consolas" panose="020B0609020204030204" pitchFamily="49" charset="0"/>
              </a:rPr>
              <a:t> { … };</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a:t>
            </a:r>
            <a:r>
              <a:rPr lang="en-US" altLang="zh-CN" sz="2000" b="1">
                <a:solidFill>
                  <a:srgbClr val="7030A0"/>
                </a:solidFill>
                <a:latin typeface="Consolas" panose="020B0609020204030204" pitchFamily="49" charset="0"/>
              </a:rPr>
              <a:t>Base2</a:t>
            </a:r>
            <a:r>
              <a:rPr lang="en-US" altLang="zh-CN" sz="2000">
                <a:solidFill>
                  <a:srgbClr val="7030A0"/>
                </a:solidFill>
                <a:latin typeface="Consolas" panose="020B0609020204030204" pitchFamily="49" charset="0"/>
              </a:rPr>
              <a:t> </a:t>
            </a:r>
            <a:r>
              <a:rPr lang="en-US" altLang="zh-CN" sz="2000">
                <a:latin typeface="Consolas" panose="020B0609020204030204" pitchFamily="49" charset="0"/>
              </a:rPr>
              <a:t>{ … };</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a:t>
            </a:r>
            <a:r>
              <a:rPr lang="en-US" altLang="zh-CN" sz="2000">
                <a:solidFill>
                  <a:srgbClr val="0000FF"/>
                </a:solidFill>
                <a:latin typeface="Consolas" panose="020B0609020204030204" pitchFamily="49" charset="0"/>
              </a:rPr>
              <a:t>Derived</a:t>
            </a:r>
            <a:r>
              <a:rPr lang="en-US" altLang="zh-CN" sz="2000">
                <a:latin typeface="Consolas" panose="020B0609020204030204" pitchFamily="49" charset="0"/>
              </a:rPr>
              <a:t>: </a:t>
            </a:r>
            <a:r>
              <a:rPr lang="en-US" altLang="zh-CN" sz="2000">
                <a:solidFill>
                  <a:srgbClr val="C00000"/>
                </a:solidFill>
                <a:latin typeface="Consolas" panose="020B0609020204030204" pitchFamily="49" charset="0"/>
              </a:rPr>
              <a:t>public Base1</a:t>
            </a:r>
            <a:r>
              <a:rPr lang="en-US" altLang="zh-CN" sz="2000">
                <a:solidFill>
                  <a:srgbClr val="7030A0"/>
                </a:solidFill>
                <a:latin typeface="Consolas" panose="020B0609020204030204" pitchFamily="49" charset="0"/>
              </a:rPr>
              <a:t>, public </a:t>
            </a:r>
            <a:r>
              <a:rPr lang="en-US" altLang="zh-CN" sz="2000" b="1">
                <a:solidFill>
                  <a:srgbClr val="7030A0"/>
                </a:solidFill>
                <a:latin typeface="Consolas" panose="020B0609020204030204" pitchFamily="49" charset="0"/>
              </a:rPr>
              <a:t>Base2</a:t>
            </a:r>
            <a:r>
              <a:rPr lang="en-US" altLang="zh-CN" sz="2000">
                <a:solidFill>
                  <a:srgbClr val="7030A0"/>
                </a:solidFill>
                <a:latin typeface="Consolas" panose="020B0609020204030204" pitchFamily="49" charset="0"/>
              </a:rPr>
              <a:t> </a:t>
            </a:r>
            <a:r>
              <a:rPr lang="en-US" altLang="zh-CN" sz="2000">
                <a:latin typeface="Consolas" panose="020B0609020204030204" pitchFamily="49" charset="0"/>
              </a:rPr>
              <a:t>{ … };</a:t>
            </a:r>
          </a:p>
          <a:p>
            <a:pPr eaLnBrk="1" hangingPunct="1">
              <a:lnSpc>
                <a:spcPct val="95000"/>
              </a:lnSpc>
              <a:spcBef>
                <a:spcPct val="0"/>
              </a:spcBef>
              <a:buFont typeface="Wingdings" panose="05000000000000000000" pitchFamily="2" charset="2"/>
              <a:buNone/>
            </a:pPr>
            <a:endParaRPr lang="en-US" altLang="zh-CN" sz="2000">
              <a:latin typeface="Consolas" panose="020B0609020204030204" pitchFamily="49" charset="0"/>
            </a:endParaRPr>
          </a:p>
          <a:p>
            <a:pPr eaLnBrk="1" hangingPunct="1">
              <a:lnSpc>
                <a:spcPct val="95000"/>
              </a:lnSpc>
              <a:spcBef>
                <a:spcPct val="0"/>
              </a:spcBef>
              <a:buFont typeface="Wingdings" panose="05000000000000000000" pitchFamily="2" charset="2"/>
              <a:buNone/>
            </a:pPr>
            <a:r>
              <a:rPr lang="en-US" altLang="zh-CN" sz="2000">
                <a:solidFill>
                  <a:srgbClr val="0000FF"/>
                </a:solidFill>
                <a:latin typeface="Consolas" panose="020B0609020204030204" pitchFamily="49" charset="0"/>
              </a:rPr>
              <a:t>Derived</a:t>
            </a:r>
            <a:r>
              <a:rPr lang="en-US" altLang="zh-CN" sz="2000">
                <a:latin typeface="Consolas" panose="020B0609020204030204" pitchFamily="49" charset="0"/>
              </a:rPr>
              <a:t> *</a:t>
            </a:r>
            <a:r>
              <a:rPr lang="en-US" altLang="zh-CN" sz="2000">
                <a:solidFill>
                  <a:srgbClr val="0000FF"/>
                </a:solidFill>
                <a:latin typeface="Consolas" panose="020B0609020204030204" pitchFamily="49" charset="0"/>
              </a:rPr>
              <a:t>pd</a:t>
            </a:r>
            <a:r>
              <a:rPr lang="en-US" altLang="zh-CN" sz="2000">
                <a:latin typeface="Consolas" panose="020B0609020204030204" pitchFamily="49" charset="0"/>
              </a:rPr>
              <a:t> = new Derived();</a:t>
            </a:r>
          </a:p>
          <a:p>
            <a:pPr eaLnBrk="1" hangingPunct="1">
              <a:lnSpc>
                <a:spcPct val="95000"/>
              </a:lnSpc>
              <a:spcBef>
                <a:spcPct val="0"/>
              </a:spcBef>
              <a:buFont typeface="Wingdings" panose="05000000000000000000" pitchFamily="2" charset="2"/>
              <a:buNone/>
            </a:pPr>
            <a:r>
              <a:rPr lang="en-US" altLang="zh-CN" sz="2000">
                <a:solidFill>
                  <a:srgbClr val="C00000"/>
                </a:solidFill>
                <a:latin typeface="Consolas" panose="020B0609020204030204" pitchFamily="49" charset="0"/>
              </a:rPr>
              <a:t>Base1 *pb1 </a:t>
            </a:r>
            <a:r>
              <a:rPr lang="en-US" altLang="zh-CN" sz="2000">
                <a:latin typeface="Consolas" panose="020B0609020204030204" pitchFamily="49" charset="0"/>
              </a:rPr>
              <a:t>= </a:t>
            </a:r>
            <a:r>
              <a:rPr lang="en-US" altLang="zh-CN" sz="2000">
                <a:solidFill>
                  <a:srgbClr val="0000FF"/>
                </a:solidFill>
                <a:latin typeface="Consolas" panose="020B0609020204030204" pitchFamily="49" charset="0"/>
              </a:rPr>
              <a:t>pd</a:t>
            </a:r>
            <a:r>
              <a:rPr lang="en-US" altLang="zh-CN" sz="2000">
                <a:latin typeface="Consolas" panose="020B0609020204030204" pitchFamily="49" charset="0"/>
              </a:rPr>
              <a:t>;</a:t>
            </a:r>
          </a:p>
          <a:p>
            <a:pPr eaLnBrk="1" hangingPunct="1">
              <a:lnSpc>
                <a:spcPct val="95000"/>
              </a:lnSpc>
              <a:spcBef>
                <a:spcPct val="0"/>
              </a:spcBef>
              <a:buFont typeface="Wingdings" panose="05000000000000000000" pitchFamily="2" charset="2"/>
              <a:buNone/>
            </a:pPr>
            <a:r>
              <a:rPr lang="en-US" altLang="zh-CN" sz="2000" b="1">
                <a:solidFill>
                  <a:srgbClr val="7030A0"/>
                </a:solidFill>
                <a:latin typeface="Consolas" panose="020B0609020204030204" pitchFamily="49" charset="0"/>
              </a:rPr>
              <a:t>Base2</a:t>
            </a:r>
            <a:r>
              <a:rPr lang="en-US" altLang="zh-CN" sz="2000">
                <a:solidFill>
                  <a:srgbClr val="7030A0"/>
                </a:solidFill>
                <a:latin typeface="Consolas" panose="020B0609020204030204" pitchFamily="49" charset="0"/>
              </a:rPr>
              <a:t> *pb2 </a:t>
            </a:r>
            <a:r>
              <a:rPr lang="en-US" altLang="zh-CN" sz="2000">
                <a:latin typeface="Consolas" panose="020B0609020204030204" pitchFamily="49" charset="0"/>
              </a:rPr>
              <a:t>= </a:t>
            </a:r>
            <a:r>
              <a:rPr lang="en-US" altLang="zh-CN" sz="2000">
                <a:solidFill>
                  <a:srgbClr val="0000FF"/>
                </a:solidFill>
                <a:latin typeface="Consolas" panose="020B0609020204030204" pitchFamily="49" charset="0"/>
              </a:rPr>
              <a:t>pd</a:t>
            </a:r>
            <a:r>
              <a:rPr lang="en-US" altLang="zh-CN" sz="2000">
                <a:latin typeface="Consolas" panose="020B0609020204030204" pitchFamily="49" charset="0"/>
              </a:rPr>
              <a:t>;</a:t>
            </a:r>
          </a:p>
          <a:p>
            <a:pPr eaLnBrk="1" hangingPunct="1">
              <a:lnSpc>
                <a:spcPct val="95000"/>
              </a:lnSpc>
              <a:spcBef>
                <a:spcPct val="0"/>
              </a:spcBef>
              <a:buFont typeface="Wingdings" panose="05000000000000000000" pitchFamily="2" charset="2"/>
              <a:buNone/>
            </a:pPr>
            <a:endParaRPr lang="en-US" altLang="zh-CN" sz="2000">
              <a:latin typeface="Consolas" panose="020B0609020204030204" pitchFamily="49" charset="0"/>
            </a:endParaRPr>
          </a:p>
        </p:txBody>
      </p:sp>
      <p:sp>
        <p:nvSpPr>
          <p:cNvPr id="6" name="标题 4">
            <a:extLst>
              <a:ext uri="{FF2B5EF4-FFF2-40B4-BE49-F238E27FC236}">
                <a16:creationId xmlns:a16="http://schemas.microsoft.com/office/drawing/2014/main" id="{37A02493-1885-4E63-C205-A1522618228D}"/>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7.8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7.8.2 </a:t>
            </a:r>
            <a:r>
              <a:rPr kumimoji="0" lang="zh-CN" altLang="en-US" sz="2800" dirty="0">
                <a:solidFill>
                  <a:schemeClr val="bg1"/>
                </a:solidFill>
                <a:latin typeface="+mj-lt"/>
                <a:ea typeface="+mj-ea"/>
                <a:cs typeface="+mj-cs"/>
              </a:rPr>
              <a:t>派生类对象的内存布局</a:t>
            </a:r>
          </a:p>
        </p:txBody>
      </p:sp>
      <p:sp>
        <p:nvSpPr>
          <p:cNvPr id="13" name="TextBox 148">
            <a:extLst>
              <a:ext uri="{FF2B5EF4-FFF2-40B4-BE49-F238E27FC236}">
                <a16:creationId xmlns:a16="http://schemas.microsoft.com/office/drawing/2014/main" id="{149DE172-0F54-0E86-5608-2CF3A3EF1191}"/>
              </a:ext>
            </a:extLst>
          </p:cNvPr>
          <p:cNvSpPr txBox="1">
            <a:spLocks noChangeArrowheads="1"/>
          </p:cNvSpPr>
          <p:nvPr/>
        </p:nvSpPr>
        <p:spPr bwMode="auto">
          <a:xfrm>
            <a:off x="971550" y="5497513"/>
            <a:ext cx="5619750" cy="830262"/>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defRPr/>
            </a:pPr>
            <a:r>
              <a:rPr lang="en-US" altLang="zh-CN" dirty="0">
                <a:solidFill>
                  <a:srgbClr val="0000FF"/>
                </a:solidFill>
              </a:rPr>
              <a:t>Derived</a:t>
            </a:r>
            <a:r>
              <a:rPr lang="zh-CN" altLang="en-US" dirty="0">
                <a:solidFill>
                  <a:srgbClr val="0000FF"/>
                </a:solidFill>
              </a:rPr>
              <a:t>类型</a:t>
            </a:r>
            <a:r>
              <a:rPr lang="zh-CN" altLang="en-US" dirty="0">
                <a:solidFill>
                  <a:schemeClr val="accent3">
                    <a:lumMod val="75000"/>
                  </a:schemeClr>
                </a:solidFill>
              </a:rPr>
              <a:t>指针</a:t>
            </a:r>
            <a:r>
              <a:rPr lang="en-US" altLang="zh-CN" dirty="0" err="1">
                <a:solidFill>
                  <a:srgbClr val="0000FF"/>
                </a:solidFill>
              </a:rPr>
              <a:t>pd</a:t>
            </a:r>
            <a:r>
              <a:rPr lang="zh-CN" altLang="en-US" dirty="0">
                <a:solidFill>
                  <a:schemeClr val="accent3">
                    <a:lumMod val="75000"/>
                  </a:schemeClr>
                </a:solidFill>
              </a:rPr>
              <a:t>转换为</a:t>
            </a:r>
            <a:r>
              <a:rPr lang="en-US" altLang="zh-CN" dirty="0">
                <a:solidFill>
                  <a:srgbClr val="7030A0"/>
                </a:solidFill>
              </a:rPr>
              <a:t>Base2</a:t>
            </a:r>
            <a:r>
              <a:rPr lang="zh-CN" altLang="en-US" dirty="0">
                <a:solidFill>
                  <a:srgbClr val="7030A0"/>
                </a:solidFill>
              </a:rPr>
              <a:t>类型</a:t>
            </a:r>
            <a:r>
              <a:rPr lang="zh-CN" altLang="en-US" dirty="0">
                <a:solidFill>
                  <a:schemeClr val="accent3">
                    <a:lumMod val="75000"/>
                  </a:schemeClr>
                </a:solidFill>
              </a:rPr>
              <a:t>指针</a:t>
            </a:r>
          </a:p>
          <a:p>
            <a:pPr eaLnBrk="1" hangingPunct="1">
              <a:defRPr/>
            </a:pPr>
            <a:r>
              <a:rPr lang="zh-CN" altLang="en-US" dirty="0">
                <a:solidFill>
                  <a:schemeClr val="accent3">
                    <a:lumMod val="75000"/>
                  </a:schemeClr>
                </a:solidFill>
              </a:rPr>
              <a:t>时，原地址需要增加一个偏移量</a:t>
            </a:r>
          </a:p>
        </p:txBody>
      </p:sp>
      <p:grpSp>
        <p:nvGrpSpPr>
          <p:cNvPr id="151559" name="组合 28">
            <a:extLst>
              <a:ext uri="{FF2B5EF4-FFF2-40B4-BE49-F238E27FC236}">
                <a16:creationId xmlns:a16="http://schemas.microsoft.com/office/drawing/2014/main" id="{4C1AAB12-F26F-2BD7-F622-BE2E059B7A4D}"/>
              </a:ext>
            </a:extLst>
          </p:cNvPr>
          <p:cNvGrpSpPr>
            <a:grpSpLocks/>
          </p:cNvGrpSpPr>
          <p:nvPr/>
        </p:nvGrpSpPr>
        <p:grpSpPr bwMode="auto">
          <a:xfrm>
            <a:off x="5283200" y="2805113"/>
            <a:ext cx="3403600" cy="2640012"/>
            <a:chOff x="5005395" y="2659061"/>
            <a:chExt cx="1806575" cy="1474787"/>
          </a:xfrm>
        </p:grpSpPr>
        <p:sp>
          <p:nvSpPr>
            <p:cNvPr id="151560" name="Text Box 2">
              <a:extLst>
                <a:ext uri="{FF2B5EF4-FFF2-40B4-BE49-F238E27FC236}">
                  <a16:creationId xmlns:a16="http://schemas.microsoft.com/office/drawing/2014/main" id="{8A8FFF9C-5F84-CEF8-D60B-00D2785BC392}"/>
                </a:ext>
              </a:extLst>
            </p:cNvPr>
            <p:cNvSpPr txBox="1">
              <a:spLocks noChangeArrowheads="1"/>
            </p:cNvSpPr>
            <p:nvPr/>
          </p:nvSpPr>
          <p:spPr bwMode="auto">
            <a:xfrm>
              <a:off x="5572132" y="2763836"/>
              <a:ext cx="1238250" cy="37941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000">
                  <a:solidFill>
                    <a:srgbClr val="C00000"/>
                  </a:solidFill>
                  <a:latin typeface="Calibri" panose="020F0502020204030204" pitchFamily="34" charset="0"/>
                </a:rPr>
                <a:t>Base1</a:t>
              </a:r>
              <a:r>
                <a:rPr lang="zh-CN" altLang="en-US" sz="2000">
                  <a:solidFill>
                    <a:srgbClr val="C00000"/>
                  </a:solidFill>
                  <a:latin typeface="Calibri" panose="020F0502020204030204" pitchFamily="34" charset="0"/>
                </a:rPr>
                <a:t>类</a:t>
              </a:r>
              <a:endParaRPr lang="zh-CN" altLang="en-US" sz="2000">
                <a:solidFill>
                  <a:srgbClr val="C00000"/>
                </a:solidFill>
                <a:latin typeface="Times New Roman" panose="02020603050405020304" pitchFamily="18" charset="0"/>
              </a:endParaRPr>
            </a:p>
            <a:p>
              <a:pPr algn="ctr" eaLnBrk="1" hangingPunct="1">
                <a:spcBef>
                  <a:spcPct val="0"/>
                </a:spcBef>
                <a:buClrTx/>
                <a:buFontTx/>
                <a:buNone/>
              </a:pPr>
              <a:r>
                <a:rPr lang="zh-CN" altLang="en-US" sz="2000">
                  <a:solidFill>
                    <a:srgbClr val="C00000"/>
                  </a:solidFill>
                  <a:latin typeface="Calibri" panose="020F0502020204030204" pitchFamily="34" charset="0"/>
                </a:rPr>
                <a:t>数据成员</a:t>
              </a:r>
              <a:endParaRPr lang="zh-CN" altLang="zh-CN" sz="2000">
                <a:solidFill>
                  <a:srgbClr val="C00000"/>
                </a:solidFill>
                <a:latin typeface="Times New Roman" panose="02020603050405020304" pitchFamily="18" charset="0"/>
              </a:endParaRPr>
            </a:p>
          </p:txBody>
        </p:sp>
        <p:sp>
          <p:nvSpPr>
            <p:cNvPr id="151561" name="Text Box 3">
              <a:extLst>
                <a:ext uri="{FF2B5EF4-FFF2-40B4-BE49-F238E27FC236}">
                  <a16:creationId xmlns:a16="http://schemas.microsoft.com/office/drawing/2014/main" id="{6529CA23-5EB6-550E-011E-AB610BA8950D}"/>
                </a:ext>
              </a:extLst>
            </p:cNvPr>
            <p:cNvSpPr txBox="1">
              <a:spLocks noChangeArrowheads="1"/>
            </p:cNvSpPr>
            <p:nvPr/>
          </p:nvSpPr>
          <p:spPr bwMode="auto">
            <a:xfrm>
              <a:off x="5572132" y="3143248"/>
              <a:ext cx="1238250" cy="38258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000" b="1">
                  <a:solidFill>
                    <a:srgbClr val="7030A0"/>
                  </a:solidFill>
                  <a:latin typeface="Calibri" panose="020F0502020204030204" pitchFamily="34" charset="0"/>
                </a:rPr>
                <a:t>Base2</a:t>
              </a:r>
              <a:r>
                <a:rPr lang="zh-CN" altLang="en-US" sz="2000" b="1">
                  <a:solidFill>
                    <a:srgbClr val="7030A0"/>
                  </a:solidFill>
                  <a:latin typeface="Calibri" panose="020F0502020204030204" pitchFamily="34" charset="0"/>
                </a:rPr>
                <a:t>类</a:t>
              </a:r>
              <a:endParaRPr lang="zh-CN" altLang="en-US" sz="2000" b="1">
                <a:solidFill>
                  <a:srgbClr val="7030A0"/>
                </a:solidFill>
                <a:latin typeface="Times New Roman" panose="02020603050405020304" pitchFamily="18" charset="0"/>
              </a:endParaRPr>
            </a:p>
            <a:p>
              <a:pPr algn="ctr" eaLnBrk="1" hangingPunct="1">
                <a:spcBef>
                  <a:spcPct val="0"/>
                </a:spcBef>
                <a:buClrTx/>
                <a:buFontTx/>
                <a:buNone/>
              </a:pPr>
              <a:r>
                <a:rPr lang="zh-CN" altLang="en-US" sz="2000" b="1">
                  <a:solidFill>
                    <a:srgbClr val="7030A0"/>
                  </a:solidFill>
                  <a:latin typeface="Calibri" panose="020F0502020204030204" pitchFamily="34" charset="0"/>
                </a:rPr>
                <a:t>数据成员</a:t>
              </a:r>
              <a:endParaRPr lang="zh-CN" altLang="en-US" sz="2000" b="1">
                <a:solidFill>
                  <a:srgbClr val="7030A0"/>
                </a:solidFill>
                <a:latin typeface="Times New Roman" panose="02020603050405020304" pitchFamily="18" charset="0"/>
              </a:endParaRPr>
            </a:p>
            <a:p>
              <a:pPr eaLnBrk="1" hangingPunct="1">
                <a:spcBef>
                  <a:spcPct val="0"/>
                </a:spcBef>
                <a:buClrTx/>
                <a:buFontTx/>
                <a:buNone/>
              </a:pPr>
              <a:endParaRPr lang="zh-CN" altLang="zh-CN" sz="2000">
                <a:latin typeface="Times New Roman" panose="02020603050405020304" pitchFamily="18" charset="0"/>
              </a:endParaRPr>
            </a:p>
          </p:txBody>
        </p:sp>
        <p:cxnSp>
          <p:nvCxnSpPr>
            <p:cNvPr id="151562" name="AutoShape 4">
              <a:extLst>
                <a:ext uri="{FF2B5EF4-FFF2-40B4-BE49-F238E27FC236}">
                  <a16:creationId xmlns:a16="http://schemas.microsoft.com/office/drawing/2014/main" id="{733B34A1-6CD8-D210-95D6-F14FCBB8339E}"/>
                </a:ext>
              </a:extLst>
            </p:cNvPr>
            <p:cNvCxnSpPr>
              <a:cxnSpLocks noChangeShapeType="1"/>
            </p:cNvCxnSpPr>
            <p:nvPr/>
          </p:nvCxnSpPr>
          <p:spPr bwMode="auto">
            <a:xfrm>
              <a:off x="5006982" y="2830511"/>
              <a:ext cx="55245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1563" name="Text Box 5">
              <a:extLst>
                <a:ext uri="{FF2B5EF4-FFF2-40B4-BE49-F238E27FC236}">
                  <a16:creationId xmlns:a16="http://schemas.microsoft.com/office/drawing/2014/main" id="{8B836FA6-2AE6-EA2C-E7AD-6AC17760B919}"/>
                </a:ext>
              </a:extLst>
            </p:cNvPr>
            <p:cNvSpPr txBox="1">
              <a:spLocks noChangeArrowheads="1"/>
            </p:cNvSpPr>
            <p:nvPr/>
          </p:nvSpPr>
          <p:spPr bwMode="auto">
            <a:xfrm>
              <a:off x="5005395" y="2659061"/>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000">
                  <a:solidFill>
                    <a:srgbClr val="C00000"/>
                  </a:solidFill>
                  <a:latin typeface="Calibri" panose="020F0502020204030204" pitchFamily="34" charset="0"/>
                </a:rPr>
                <a:t>pb1</a:t>
              </a:r>
              <a:r>
                <a:rPr lang="en-US" altLang="zh-CN" sz="2000">
                  <a:latin typeface="Calibri" panose="020F0502020204030204" pitchFamily="34" charset="0"/>
                </a:rPr>
                <a:t>, </a:t>
              </a:r>
              <a:r>
                <a:rPr lang="en-US" altLang="zh-CN" sz="2000">
                  <a:solidFill>
                    <a:srgbClr val="0000FF"/>
                  </a:solidFill>
                  <a:latin typeface="Calibri" panose="020F0502020204030204" pitchFamily="34" charset="0"/>
                </a:rPr>
                <a:t>pd</a:t>
              </a:r>
              <a:endParaRPr lang="zh-CN" altLang="zh-CN" sz="2000">
                <a:solidFill>
                  <a:srgbClr val="0000FF"/>
                </a:solidFill>
                <a:latin typeface="Times New Roman" panose="02020603050405020304" pitchFamily="18" charset="0"/>
              </a:endParaRPr>
            </a:p>
          </p:txBody>
        </p:sp>
        <p:sp>
          <p:nvSpPr>
            <p:cNvPr id="151564" name="Text Box 6">
              <a:extLst>
                <a:ext uri="{FF2B5EF4-FFF2-40B4-BE49-F238E27FC236}">
                  <a16:creationId xmlns:a16="http://schemas.microsoft.com/office/drawing/2014/main" id="{05362441-EB4B-F2C1-24CD-F500FC323598}"/>
                </a:ext>
              </a:extLst>
            </p:cNvPr>
            <p:cNvSpPr txBox="1">
              <a:spLocks noChangeArrowheads="1"/>
            </p:cNvSpPr>
            <p:nvPr/>
          </p:nvSpPr>
          <p:spPr bwMode="auto">
            <a:xfrm>
              <a:off x="5835657" y="3933823"/>
              <a:ext cx="77152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000">
                  <a:solidFill>
                    <a:srgbClr val="0000FF"/>
                  </a:solidFill>
                  <a:latin typeface="Calibri" panose="020F0502020204030204" pitchFamily="34" charset="0"/>
                </a:rPr>
                <a:t>Derived</a:t>
              </a:r>
              <a:r>
                <a:rPr lang="zh-CN" altLang="en-US" sz="2000">
                  <a:latin typeface="Calibri" panose="020F0502020204030204" pitchFamily="34" charset="0"/>
                </a:rPr>
                <a:t>对象</a:t>
              </a:r>
              <a:endParaRPr lang="zh-CN" altLang="zh-CN" sz="2000">
                <a:latin typeface="Times New Roman" panose="02020603050405020304" pitchFamily="18" charset="0"/>
              </a:endParaRPr>
            </a:p>
          </p:txBody>
        </p:sp>
        <p:cxnSp>
          <p:nvCxnSpPr>
            <p:cNvPr id="151565" name="AutoShape 7">
              <a:extLst>
                <a:ext uri="{FF2B5EF4-FFF2-40B4-BE49-F238E27FC236}">
                  <a16:creationId xmlns:a16="http://schemas.microsoft.com/office/drawing/2014/main" id="{9DA11BF8-A645-82D9-7F40-6FF0612B99C2}"/>
                </a:ext>
              </a:extLst>
            </p:cNvPr>
            <p:cNvCxnSpPr>
              <a:cxnSpLocks noChangeShapeType="1"/>
            </p:cNvCxnSpPr>
            <p:nvPr/>
          </p:nvCxnSpPr>
          <p:spPr bwMode="auto">
            <a:xfrm>
              <a:off x="5006982" y="3190873"/>
              <a:ext cx="552450" cy="15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1566" name="Text Box 8">
              <a:extLst>
                <a:ext uri="{FF2B5EF4-FFF2-40B4-BE49-F238E27FC236}">
                  <a16:creationId xmlns:a16="http://schemas.microsoft.com/office/drawing/2014/main" id="{C3236D9E-478E-7949-9A5B-85D2E528FB7B}"/>
                </a:ext>
              </a:extLst>
            </p:cNvPr>
            <p:cNvSpPr txBox="1">
              <a:spLocks noChangeArrowheads="1"/>
            </p:cNvSpPr>
            <p:nvPr/>
          </p:nvSpPr>
          <p:spPr bwMode="auto">
            <a:xfrm>
              <a:off x="5005395" y="3019423"/>
              <a:ext cx="495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000" b="1">
                  <a:solidFill>
                    <a:srgbClr val="7030A0"/>
                  </a:solidFill>
                  <a:latin typeface="Calibri" panose="020F0502020204030204" pitchFamily="34" charset="0"/>
                </a:rPr>
                <a:t>pb2</a:t>
              </a:r>
              <a:endParaRPr lang="zh-CN" altLang="zh-CN" sz="2000" b="1">
                <a:solidFill>
                  <a:srgbClr val="7030A0"/>
                </a:solidFill>
                <a:latin typeface="Times New Roman" panose="02020603050405020304" pitchFamily="18" charset="0"/>
              </a:endParaRPr>
            </a:p>
          </p:txBody>
        </p:sp>
        <p:sp>
          <p:nvSpPr>
            <p:cNvPr id="151567" name="Text Box 9">
              <a:extLst>
                <a:ext uri="{FF2B5EF4-FFF2-40B4-BE49-F238E27FC236}">
                  <a16:creationId xmlns:a16="http://schemas.microsoft.com/office/drawing/2014/main" id="{52AE5432-B5DC-5870-DB71-2ECF6A67E6EC}"/>
                </a:ext>
              </a:extLst>
            </p:cNvPr>
            <p:cNvSpPr txBox="1">
              <a:spLocks noChangeArrowheads="1"/>
            </p:cNvSpPr>
            <p:nvPr/>
          </p:nvSpPr>
          <p:spPr bwMode="auto">
            <a:xfrm>
              <a:off x="5573720" y="3525836"/>
              <a:ext cx="1238250" cy="3810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000">
                  <a:solidFill>
                    <a:srgbClr val="0000FF"/>
                  </a:solidFill>
                  <a:latin typeface="Calibri" panose="020F0502020204030204" pitchFamily="34" charset="0"/>
                </a:rPr>
                <a:t>Derived</a:t>
              </a:r>
              <a:r>
                <a:rPr lang="zh-CN" altLang="en-US" sz="2000">
                  <a:solidFill>
                    <a:srgbClr val="0000FF"/>
                  </a:solidFill>
                  <a:latin typeface="Calibri" panose="020F0502020204030204" pitchFamily="34" charset="0"/>
                </a:rPr>
                <a:t>类新增</a:t>
              </a:r>
              <a:endParaRPr lang="zh-CN" altLang="en-US" sz="2000">
                <a:solidFill>
                  <a:srgbClr val="0000FF"/>
                </a:solidFill>
                <a:latin typeface="Times New Roman" panose="02020603050405020304" pitchFamily="18" charset="0"/>
              </a:endParaRPr>
            </a:p>
            <a:p>
              <a:pPr algn="ctr" eaLnBrk="1" hangingPunct="1">
                <a:spcBef>
                  <a:spcPct val="0"/>
                </a:spcBef>
                <a:buClrTx/>
                <a:buFontTx/>
                <a:buNone/>
              </a:pPr>
              <a:r>
                <a:rPr lang="zh-CN" altLang="en-US" sz="2000">
                  <a:solidFill>
                    <a:srgbClr val="0000FF"/>
                  </a:solidFill>
                  <a:latin typeface="Calibri" panose="020F0502020204030204" pitchFamily="34" charset="0"/>
                </a:rPr>
                <a:t>数据成员</a:t>
              </a:r>
              <a:endParaRPr lang="zh-CN" altLang="zh-CN" sz="2000">
                <a:solidFill>
                  <a:srgbClr val="0000FF"/>
                </a:solidFill>
                <a:latin typeface="Times New Roman" panose="02020603050405020304" pitchFamily="18" charset="0"/>
              </a:endParaRPr>
            </a:p>
          </p:txBody>
        </p:sp>
      </p:gr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灯片编号占位符 3">
            <a:extLst>
              <a:ext uri="{FF2B5EF4-FFF2-40B4-BE49-F238E27FC236}">
                <a16:creationId xmlns:a16="http://schemas.microsoft.com/office/drawing/2014/main" id="{4BFDEC68-5448-32F7-0C33-DF2054D6B6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013B9BA-87A0-4059-B300-489F6BF18EE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153603" name="标题 1">
            <a:extLst>
              <a:ext uri="{FF2B5EF4-FFF2-40B4-BE49-F238E27FC236}">
                <a16:creationId xmlns:a16="http://schemas.microsoft.com/office/drawing/2014/main" id="{9C468A25-475C-C6EA-EE8A-20E1A379045F}"/>
              </a:ext>
            </a:extLst>
          </p:cNvPr>
          <p:cNvSpPr>
            <a:spLocks noGrp="1"/>
          </p:cNvSpPr>
          <p:nvPr>
            <p:ph type="title"/>
          </p:nvPr>
        </p:nvSpPr>
        <p:spPr>
          <a:xfrm>
            <a:off x="344488" y="449263"/>
            <a:ext cx="8229600" cy="885825"/>
          </a:xfrm>
        </p:spPr>
        <p:txBody>
          <a:bodyPr/>
          <a:lstStyle/>
          <a:p>
            <a:pPr eaLnBrk="1" hangingPunct="1"/>
            <a:r>
              <a:rPr lang="zh-CN" altLang="en-US"/>
              <a:t>虚拟继承情形</a:t>
            </a:r>
            <a:endParaRPr kumimoji="1" lang="zh-CN" altLang="en-US"/>
          </a:p>
        </p:txBody>
      </p:sp>
      <p:sp>
        <p:nvSpPr>
          <p:cNvPr id="153604" name="内容占位符 2">
            <a:extLst>
              <a:ext uri="{FF2B5EF4-FFF2-40B4-BE49-F238E27FC236}">
                <a16:creationId xmlns:a16="http://schemas.microsoft.com/office/drawing/2014/main" id="{1F7AD77D-7D52-173C-44C5-8CCCEC000B0F}"/>
              </a:ext>
            </a:extLst>
          </p:cNvPr>
          <p:cNvSpPr>
            <a:spLocks noGrp="1"/>
          </p:cNvSpPr>
          <p:nvPr>
            <p:ph idx="1"/>
          </p:nvPr>
        </p:nvSpPr>
        <p:spPr>
          <a:xfrm>
            <a:off x="373063" y="1252538"/>
            <a:ext cx="8229600" cy="4787900"/>
          </a:xfrm>
        </p:spPr>
        <p:txBody>
          <a:bodyPr/>
          <a:lstStyle/>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a:t>
            </a:r>
            <a:r>
              <a:rPr lang="en-US" altLang="zh-CN" sz="2000">
                <a:solidFill>
                  <a:srgbClr val="C00000"/>
                </a:solidFill>
                <a:latin typeface="Consolas" panose="020B0609020204030204" pitchFamily="49" charset="0"/>
              </a:rPr>
              <a:t>Base0</a:t>
            </a:r>
            <a:r>
              <a:rPr lang="en-US" altLang="zh-CN" sz="2000">
                <a:latin typeface="Consolas" panose="020B0609020204030204" pitchFamily="49" charset="0"/>
              </a:rPr>
              <a:t> { … };</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a:t>
            </a:r>
            <a:r>
              <a:rPr lang="en-US" altLang="zh-CN" sz="2000">
                <a:solidFill>
                  <a:srgbClr val="7030A0"/>
                </a:solidFill>
                <a:latin typeface="Consolas" panose="020B0609020204030204" pitchFamily="49" charset="0"/>
              </a:rPr>
              <a:t>Base1</a:t>
            </a:r>
            <a:r>
              <a:rPr lang="en-US" altLang="zh-CN" sz="2000">
                <a:latin typeface="Consolas" panose="020B0609020204030204" pitchFamily="49" charset="0"/>
              </a:rPr>
              <a:t>: </a:t>
            </a:r>
            <a:r>
              <a:rPr lang="en-US" altLang="zh-CN" sz="2000">
                <a:solidFill>
                  <a:srgbClr val="FF0000"/>
                </a:solidFill>
                <a:latin typeface="Consolas" panose="020B0609020204030204" pitchFamily="49" charset="0"/>
              </a:rPr>
              <a:t>virtual</a:t>
            </a:r>
            <a:r>
              <a:rPr lang="en-US" altLang="zh-CN" sz="2000">
                <a:latin typeface="Consolas" panose="020B0609020204030204" pitchFamily="49" charset="0"/>
              </a:rPr>
              <a:t> </a:t>
            </a:r>
            <a:r>
              <a:rPr lang="en-US" altLang="zh-CN" sz="2000">
                <a:solidFill>
                  <a:srgbClr val="C00000"/>
                </a:solidFill>
                <a:latin typeface="Consolas" panose="020B0609020204030204" pitchFamily="49" charset="0"/>
              </a:rPr>
              <a:t>public</a:t>
            </a:r>
            <a:r>
              <a:rPr lang="en-US" altLang="zh-CN" sz="2000">
                <a:latin typeface="Consolas" panose="020B0609020204030204" pitchFamily="49" charset="0"/>
              </a:rPr>
              <a:t> </a:t>
            </a:r>
            <a:r>
              <a:rPr lang="en-US" altLang="zh-CN" sz="2000">
                <a:solidFill>
                  <a:srgbClr val="C00000"/>
                </a:solidFill>
                <a:latin typeface="Consolas" panose="020B0609020204030204" pitchFamily="49" charset="0"/>
              </a:rPr>
              <a:t>Base0</a:t>
            </a:r>
            <a:r>
              <a:rPr lang="en-US" altLang="zh-CN" sz="2000">
                <a:latin typeface="Consolas" panose="020B0609020204030204" pitchFamily="49" charset="0"/>
              </a:rPr>
              <a:t> { … };</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a:t>
            </a:r>
            <a:r>
              <a:rPr lang="en-US" altLang="zh-CN" sz="2000">
                <a:solidFill>
                  <a:srgbClr val="FF33CC"/>
                </a:solidFill>
                <a:latin typeface="Consolas" panose="020B0609020204030204" pitchFamily="49" charset="0"/>
              </a:rPr>
              <a:t>Base2: </a:t>
            </a:r>
            <a:r>
              <a:rPr lang="en-US" altLang="zh-CN" sz="2000">
                <a:solidFill>
                  <a:srgbClr val="FF0000"/>
                </a:solidFill>
                <a:latin typeface="Consolas" panose="020B0609020204030204" pitchFamily="49" charset="0"/>
              </a:rPr>
              <a:t>virtual</a:t>
            </a:r>
            <a:r>
              <a:rPr lang="en-US" altLang="zh-CN" sz="2000">
                <a:latin typeface="Consolas" panose="020B0609020204030204" pitchFamily="49" charset="0"/>
              </a:rPr>
              <a:t> </a:t>
            </a:r>
            <a:r>
              <a:rPr lang="en-US" altLang="zh-CN" sz="2000">
                <a:solidFill>
                  <a:srgbClr val="C00000"/>
                </a:solidFill>
                <a:latin typeface="Consolas" panose="020B0609020204030204" pitchFamily="49" charset="0"/>
              </a:rPr>
              <a:t>public</a:t>
            </a:r>
            <a:r>
              <a:rPr lang="en-US" altLang="zh-CN" sz="2000">
                <a:latin typeface="Consolas" panose="020B0609020204030204" pitchFamily="49" charset="0"/>
              </a:rPr>
              <a:t> </a:t>
            </a:r>
            <a:r>
              <a:rPr lang="en-US" altLang="zh-CN" sz="2000">
                <a:solidFill>
                  <a:srgbClr val="C00000"/>
                </a:solidFill>
                <a:latin typeface="Consolas" panose="020B0609020204030204" pitchFamily="49" charset="0"/>
              </a:rPr>
              <a:t>Base0</a:t>
            </a:r>
            <a:r>
              <a:rPr lang="en-US" altLang="zh-CN" sz="2000">
                <a:latin typeface="Consolas" panose="020B0609020204030204" pitchFamily="49" charset="0"/>
              </a:rPr>
              <a:t> { … };</a:t>
            </a:r>
          </a:p>
          <a:p>
            <a:pPr eaLnBrk="1" hangingPunct="1">
              <a:lnSpc>
                <a:spcPct val="95000"/>
              </a:lnSpc>
              <a:spcBef>
                <a:spcPct val="0"/>
              </a:spcBef>
              <a:buFont typeface="Wingdings" panose="05000000000000000000" pitchFamily="2" charset="2"/>
              <a:buNone/>
            </a:pPr>
            <a:r>
              <a:rPr lang="en-US" altLang="zh-CN" sz="2000">
                <a:latin typeface="Consolas" panose="020B0609020204030204" pitchFamily="49" charset="0"/>
              </a:rPr>
              <a:t>class </a:t>
            </a:r>
            <a:r>
              <a:rPr lang="en-US" altLang="zh-CN" sz="2000">
                <a:solidFill>
                  <a:srgbClr val="0000FF"/>
                </a:solidFill>
                <a:latin typeface="Consolas" panose="020B0609020204030204" pitchFamily="49" charset="0"/>
              </a:rPr>
              <a:t>Derived</a:t>
            </a:r>
            <a:r>
              <a:rPr lang="en-US" altLang="zh-CN" sz="2000">
                <a:latin typeface="Consolas" panose="020B0609020204030204" pitchFamily="49" charset="0"/>
              </a:rPr>
              <a:t>: </a:t>
            </a:r>
            <a:r>
              <a:rPr lang="en-US" altLang="zh-CN" sz="2000">
                <a:solidFill>
                  <a:srgbClr val="7030A0"/>
                </a:solidFill>
                <a:latin typeface="Consolas" panose="020B0609020204030204" pitchFamily="49" charset="0"/>
              </a:rPr>
              <a:t>public</a:t>
            </a:r>
            <a:r>
              <a:rPr lang="en-US" altLang="zh-CN" sz="2000">
                <a:latin typeface="Consolas" panose="020B0609020204030204" pitchFamily="49" charset="0"/>
              </a:rPr>
              <a:t> </a:t>
            </a:r>
            <a:r>
              <a:rPr lang="en-US" altLang="zh-CN" sz="2000">
                <a:solidFill>
                  <a:srgbClr val="7030A0"/>
                </a:solidFill>
                <a:latin typeface="Consolas" panose="020B0609020204030204" pitchFamily="49" charset="0"/>
              </a:rPr>
              <a:t>Base1</a:t>
            </a:r>
            <a:r>
              <a:rPr lang="en-US" altLang="zh-CN" sz="2000">
                <a:latin typeface="Consolas" panose="020B0609020204030204" pitchFamily="49" charset="0"/>
              </a:rPr>
              <a:t>, </a:t>
            </a:r>
            <a:r>
              <a:rPr lang="en-US" altLang="zh-CN" sz="2000">
                <a:solidFill>
                  <a:srgbClr val="FF33CC"/>
                </a:solidFill>
                <a:latin typeface="Consolas" panose="020B0609020204030204" pitchFamily="49" charset="0"/>
              </a:rPr>
              <a:t>public Base2 </a:t>
            </a:r>
            <a:r>
              <a:rPr lang="en-US" altLang="zh-CN" sz="2000">
                <a:latin typeface="Consolas" panose="020B0609020204030204" pitchFamily="49" charset="0"/>
              </a:rPr>
              <a:t>{ … };</a:t>
            </a:r>
          </a:p>
          <a:p>
            <a:pPr eaLnBrk="1" hangingPunct="1">
              <a:lnSpc>
                <a:spcPct val="95000"/>
              </a:lnSpc>
              <a:spcBef>
                <a:spcPct val="0"/>
              </a:spcBef>
              <a:buFont typeface="Wingdings" panose="05000000000000000000" pitchFamily="2" charset="2"/>
              <a:buNone/>
            </a:pPr>
            <a:endParaRPr lang="en-US" altLang="zh-CN" sz="2000">
              <a:latin typeface="Consolas" panose="020B0609020204030204" pitchFamily="49" charset="0"/>
            </a:endParaRPr>
          </a:p>
          <a:p>
            <a:pPr eaLnBrk="1" hangingPunct="1">
              <a:lnSpc>
                <a:spcPct val="95000"/>
              </a:lnSpc>
              <a:spcBef>
                <a:spcPct val="0"/>
              </a:spcBef>
              <a:buFont typeface="Wingdings" panose="05000000000000000000" pitchFamily="2" charset="2"/>
              <a:buNone/>
            </a:pPr>
            <a:r>
              <a:rPr lang="en-US" altLang="zh-CN" sz="2000">
                <a:solidFill>
                  <a:srgbClr val="0000FF"/>
                </a:solidFill>
                <a:latin typeface="Consolas" panose="020B0609020204030204" pitchFamily="49" charset="0"/>
              </a:rPr>
              <a:t>Derived *pd </a:t>
            </a:r>
            <a:r>
              <a:rPr lang="en-US" altLang="zh-CN" sz="2000">
                <a:latin typeface="Consolas" panose="020B0609020204030204" pitchFamily="49" charset="0"/>
              </a:rPr>
              <a:t>= new Derived();</a:t>
            </a:r>
          </a:p>
          <a:p>
            <a:pPr eaLnBrk="1" hangingPunct="1">
              <a:lnSpc>
                <a:spcPct val="95000"/>
              </a:lnSpc>
              <a:spcBef>
                <a:spcPct val="0"/>
              </a:spcBef>
              <a:buFont typeface="Wingdings" panose="05000000000000000000" pitchFamily="2" charset="2"/>
              <a:buNone/>
            </a:pPr>
            <a:r>
              <a:rPr lang="en-US" altLang="zh-CN" sz="2000">
                <a:solidFill>
                  <a:srgbClr val="7030A0"/>
                </a:solidFill>
                <a:latin typeface="Consolas" panose="020B0609020204030204" pitchFamily="49" charset="0"/>
              </a:rPr>
              <a:t>Base1 *pb1 </a:t>
            </a:r>
            <a:r>
              <a:rPr lang="en-US" altLang="zh-CN" sz="2000">
                <a:latin typeface="Consolas" panose="020B0609020204030204" pitchFamily="49" charset="0"/>
              </a:rPr>
              <a:t>= </a:t>
            </a:r>
            <a:r>
              <a:rPr lang="en-US" altLang="zh-CN" sz="2000">
                <a:solidFill>
                  <a:srgbClr val="0000FF"/>
                </a:solidFill>
                <a:latin typeface="Consolas" panose="020B0609020204030204" pitchFamily="49" charset="0"/>
              </a:rPr>
              <a:t>pd</a:t>
            </a:r>
            <a:r>
              <a:rPr lang="en-US" altLang="zh-CN" sz="2000">
                <a:latin typeface="Consolas" panose="020B0609020204030204" pitchFamily="49" charset="0"/>
              </a:rPr>
              <a:t>;</a:t>
            </a:r>
          </a:p>
          <a:p>
            <a:pPr eaLnBrk="1" hangingPunct="1">
              <a:lnSpc>
                <a:spcPct val="95000"/>
              </a:lnSpc>
              <a:spcBef>
                <a:spcPct val="0"/>
              </a:spcBef>
              <a:buFont typeface="Wingdings" panose="05000000000000000000" pitchFamily="2" charset="2"/>
              <a:buNone/>
            </a:pPr>
            <a:r>
              <a:rPr lang="en-US" altLang="zh-CN" sz="2000">
                <a:solidFill>
                  <a:srgbClr val="FF33CC"/>
                </a:solidFill>
                <a:latin typeface="Consolas" panose="020B0609020204030204" pitchFamily="49" charset="0"/>
              </a:rPr>
              <a:t>Base2 *pb2 </a:t>
            </a:r>
            <a:r>
              <a:rPr lang="en-US" altLang="zh-CN" sz="2000">
                <a:latin typeface="Consolas" panose="020B0609020204030204" pitchFamily="49" charset="0"/>
              </a:rPr>
              <a:t>= </a:t>
            </a:r>
            <a:r>
              <a:rPr lang="en-US" altLang="zh-CN" sz="2000">
                <a:solidFill>
                  <a:srgbClr val="0000FF"/>
                </a:solidFill>
                <a:latin typeface="Consolas" panose="020B0609020204030204" pitchFamily="49" charset="0"/>
              </a:rPr>
              <a:t>pd</a:t>
            </a:r>
            <a:r>
              <a:rPr lang="en-US" altLang="zh-CN" sz="2000">
                <a:latin typeface="Consolas" panose="020B0609020204030204" pitchFamily="49" charset="0"/>
              </a:rPr>
              <a:t>;</a:t>
            </a:r>
          </a:p>
          <a:p>
            <a:pPr eaLnBrk="1" hangingPunct="1">
              <a:lnSpc>
                <a:spcPct val="95000"/>
              </a:lnSpc>
              <a:spcBef>
                <a:spcPct val="0"/>
              </a:spcBef>
              <a:buFont typeface="Wingdings" panose="05000000000000000000" pitchFamily="2" charset="2"/>
              <a:buNone/>
            </a:pPr>
            <a:r>
              <a:rPr lang="en-US" altLang="zh-CN" sz="2000">
                <a:solidFill>
                  <a:srgbClr val="C00000"/>
                </a:solidFill>
                <a:latin typeface="Consolas" panose="020B0609020204030204" pitchFamily="49" charset="0"/>
              </a:rPr>
              <a:t>Base0 *pb0 </a:t>
            </a:r>
            <a:r>
              <a:rPr lang="en-US" altLang="zh-CN" sz="2000">
                <a:latin typeface="Consolas" panose="020B0609020204030204" pitchFamily="49" charset="0"/>
              </a:rPr>
              <a:t>= </a:t>
            </a:r>
            <a:r>
              <a:rPr lang="en-US" altLang="zh-CN" sz="2000">
                <a:solidFill>
                  <a:srgbClr val="7030A0"/>
                </a:solidFill>
                <a:latin typeface="Consolas" panose="020B0609020204030204" pitchFamily="49" charset="0"/>
              </a:rPr>
              <a:t>pb1</a:t>
            </a:r>
            <a:r>
              <a:rPr lang="en-US" altLang="zh-CN" sz="2000">
                <a:latin typeface="Consolas" panose="020B0609020204030204" pitchFamily="49" charset="0"/>
              </a:rPr>
              <a:t>;</a:t>
            </a:r>
          </a:p>
          <a:p>
            <a:pPr eaLnBrk="1" hangingPunct="1">
              <a:lnSpc>
                <a:spcPct val="95000"/>
              </a:lnSpc>
              <a:spcBef>
                <a:spcPct val="0"/>
              </a:spcBef>
              <a:buFont typeface="Wingdings" panose="05000000000000000000" pitchFamily="2" charset="2"/>
              <a:buNone/>
            </a:pPr>
            <a:endParaRPr lang="en-US" altLang="zh-CN" sz="2000">
              <a:latin typeface="Consolas" panose="020B0609020204030204" pitchFamily="49" charset="0"/>
            </a:endParaRPr>
          </a:p>
          <a:p>
            <a:pPr eaLnBrk="1" hangingPunct="1">
              <a:lnSpc>
                <a:spcPct val="95000"/>
              </a:lnSpc>
              <a:spcBef>
                <a:spcPct val="0"/>
              </a:spcBef>
              <a:buFont typeface="Georgia" panose="02040502050405020303" pitchFamily="18" charset="0"/>
              <a:buNone/>
            </a:pPr>
            <a:r>
              <a:rPr lang="en-US" altLang="zh-CN" sz="2000">
                <a:solidFill>
                  <a:srgbClr val="7030A0"/>
                </a:solidFill>
                <a:latin typeface="Consolas" panose="020B0609020204030204" pitchFamily="49" charset="0"/>
              </a:rPr>
              <a:t>Base1 *pb1a</a:t>
            </a:r>
            <a:r>
              <a:rPr lang="en-US" altLang="zh-CN" sz="2000">
                <a:solidFill>
                  <a:srgbClr val="0000FF"/>
                </a:solidFill>
                <a:latin typeface="Consolas" panose="020B0609020204030204" pitchFamily="49" charset="0"/>
              </a:rPr>
              <a:t> </a:t>
            </a:r>
            <a:r>
              <a:rPr lang="en-US" altLang="zh-CN" sz="2000">
                <a:latin typeface="Consolas" panose="020B0609020204030204" pitchFamily="49" charset="0"/>
              </a:rPr>
              <a:t>= new Base1();</a:t>
            </a:r>
          </a:p>
          <a:p>
            <a:pPr eaLnBrk="1" hangingPunct="1">
              <a:lnSpc>
                <a:spcPct val="95000"/>
              </a:lnSpc>
              <a:spcBef>
                <a:spcPct val="0"/>
              </a:spcBef>
              <a:buFont typeface="Wingdings" panose="05000000000000000000" pitchFamily="2" charset="2"/>
              <a:buNone/>
            </a:pPr>
            <a:r>
              <a:rPr lang="en-US" altLang="zh-CN" sz="2000">
                <a:solidFill>
                  <a:srgbClr val="FF33CC"/>
                </a:solidFill>
                <a:latin typeface="Consolas" panose="020B0609020204030204" pitchFamily="49" charset="0"/>
              </a:rPr>
              <a:t>Base2 *pb2a</a:t>
            </a:r>
            <a:r>
              <a:rPr lang="en-US" altLang="zh-CN" sz="2000">
                <a:solidFill>
                  <a:srgbClr val="0000FF"/>
                </a:solidFill>
                <a:latin typeface="Consolas" panose="020B0609020204030204" pitchFamily="49" charset="0"/>
              </a:rPr>
              <a:t> </a:t>
            </a:r>
            <a:r>
              <a:rPr lang="en-US" altLang="zh-CN" sz="2000">
                <a:latin typeface="Consolas" panose="020B0609020204030204" pitchFamily="49" charset="0"/>
              </a:rPr>
              <a:t>= new Base2();</a:t>
            </a:r>
          </a:p>
        </p:txBody>
      </p:sp>
      <p:sp>
        <p:nvSpPr>
          <p:cNvPr id="6" name="标题 4">
            <a:extLst>
              <a:ext uri="{FF2B5EF4-FFF2-40B4-BE49-F238E27FC236}">
                <a16:creationId xmlns:a16="http://schemas.microsoft.com/office/drawing/2014/main" id="{8C7CD63C-8D78-A3B6-6F9C-61F98B3A2967}"/>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7.8 </a:t>
            </a:r>
            <a:r>
              <a:rPr kumimoji="0" lang="zh-CN" altLang="en-US" sz="2800" dirty="0">
                <a:solidFill>
                  <a:schemeClr val="bg1"/>
                </a:solidFill>
                <a:latin typeface="+mj-lt"/>
                <a:ea typeface="+mj-ea"/>
                <a:cs typeface="+mj-cs"/>
              </a:rPr>
              <a:t>深度探索 </a:t>
            </a:r>
            <a:r>
              <a:rPr kumimoji="0" lang="en-US" altLang="zh-CN" sz="2800" dirty="0">
                <a:solidFill>
                  <a:schemeClr val="bg1"/>
                </a:solidFill>
                <a:latin typeface="+mj-lt"/>
                <a:ea typeface="+mj-ea"/>
                <a:cs typeface="+mj-cs"/>
              </a:rPr>
              <a:t>—— 7.8.2 </a:t>
            </a:r>
            <a:r>
              <a:rPr kumimoji="0" lang="zh-CN" altLang="en-US" sz="2800" dirty="0">
                <a:solidFill>
                  <a:schemeClr val="bg1"/>
                </a:solidFill>
                <a:latin typeface="+mj-lt"/>
                <a:ea typeface="+mj-ea"/>
                <a:cs typeface="+mj-cs"/>
              </a:rPr>
              <a:t>派生类对象的内存布局</a:t>
            </a:r>
          </a:p>
        </p:txBody>
      </p:sp>
      <p:sp>
        <p:nvSpPr>
          <p:cNvPr id="13" name="TextBox 148">
            <a:extLst>
              <a:ext uri="{FF2B5EF4-FFF2-40B4-BE49-F238E27FC236}">
                <a16:creationId xmlns:a16="http://schemas.microsoft.com/office/drawing/2014/main" id="{2458CD1F-7591-9324-1BC6-52257853EA07}"/>
              </a:ext>
            </a:extLst>
          </p:cNvPr>
          <p:cNvSpPr txBox="1">
            <a:spLocks noChangeArrowheads="1"/>
          </p:cNvSpPr>
          <p:nvPr/>
        </p:nvSpPr>
        <p:spPr bwMode="auto">
          <a:xfrm>
            <a:off x="2703513" y="6423025"/>
            <a:ext cx="5108575" cy="461963"/>
          </a:xfrm>
          <a:prstGeom prst="rect">
            <a:avLst/>
          </a:prstGeom>
          <a:noFill/>
          <a:ln>
            <a:noFill/>
          </a:ln>
        </p:spPr>
        <p:txBody>
          <a:bodyPr wrap="none">
            <a:spAutoFit/>
          </a:bodyPr>
          <a:lstStyle>
            <a:lvl1pPr eaLnBrk="0" hangingPunct="0">
              <a:defRPr kumimoji="1" sz="2400">
                <a:solidFill>
                  <a:schemeClr val="tx1"/>
                </a:solidFill>
                <a:latin typeface="Times New Roman" pitchFamily="18" charset="0"/>
                <a:ea typeface="宋体" charset="-122"/>
              </a:defRPr>
            </a:lvl1pPr>
            <a:lvl2pPr marL="742950" indent="-285750" eaLnBrk="0" hangingPunct="0">
              <a:defRPr kumimoji="1" sz="2400">
                <a:solidFill>
                  <a:schemeClr val="tx1"/>
                </a:solidFill>
                <a:latin typeface="Times New Roman" pitchFamily="18" charset="0"/>
                <a:ea typeface="宋体" charset="-122"/>
              </a:defRPr>
            </a:lvl2pPr>
            <a:lvl3pPr marL="1143000" indent="-228600" eaLnBrk="0" hangingPunct="0">
              <a:defRPr kumimoji="1" sz="2400">
                <a:solidFill>
                  <a:schemeClr val="tx1"/>
                </a:solidFill>
                <a:latin typeface="Times New Roman" pitchFamily="18" charset="0"/>
                <a:ea typeface="宋体" charset="-122"/>
              </a:defRPr>
            </a:lvl3pPr>
            <a:lvl4pPr marL="1600200" indent="-228600" eaLnBrk="0" hangingPunct="0">
              <a:defRPr kumimoji="1" sz="2400">
                <a:solidFill>
                  <a:schemeClr val="tx1"/>
                </a:solidFill>
                <a:latin typeface="Times New Roman" pitchFamily="18" charset="0"/>
                <a:ea typeface="宋体" charset="-122"/>
              </a:defRPr>
            </a:lvl4pPr>
            <a:lvl5pPr marL="2057400" indent="-228600" eaLnBrk="0" hangingPunct="0">
              <a:defRPr kumimoji="1"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charset="-122"/>
              </a:defRPr>
            </a:lvl9pPr>
          </a:lstStyle>
          <a:p>
            <a:pPr eaLnBrk="1" hangingPunct="1">
              <a:defRPr/>
            </a:pPr>
            <a:r>
              <a:rPr lang="zh-CN" altLang="en-US" b="1" dirty="0">
                <a:solidFill>
                  <a:schemeClr val="accent3">
                    <a:lumMod val="75000"/>
                  </a:schemeClr>
                </a:solidFill>
              </a:rPr>
              <a:t>通过指针间接访问虚基类的数据成员</a:t>
            </a:r>
          </a:p>
        </p:txBody>
      </p:sp>
      <p:grpSp>
        <p:nvGrpSpPr>
          <p:cNvPr id="153607" name="组合 147">
            <a:extLst>
              <a:ext uri="{FF2B5EF4-FFF2-40B4-BE49-F238E27FC236}">
                <a16:creationId xmlns:a16="http://schemas.microsoft.com/office/drawing/2014/main" id="{DE7C0748-4542-9E35-269D-8A98EACA3C64}"/>
              </a:ext>
            </a:extLst>
          </p:cNvPr>
          <p:cNvGrpSpPr>
            <a:grpSpLocks/>
          </p:cNvGrpSpPr>
          <p:nvPr/>
        </p:nvGrpSpPr>
        <p:grpSpPr bwMode="auto">
          <a:xfrm>
            <a:off x="5364163" y="3044825"/>
            <a:ext cx="3151187" cy="3378200"/>
            <a:chOff x="6133614" y="2767960"/>
            <a:chExt cx="2332533" cy="2288284"/>
          </a:xfrm>
        </p:grpSpPr>
        <p:sp>
          <p:nvSpPr>
            <p:cNvPr id="153610" name="Text Box 108">
              <a:extLst>
                <a:ext uri="{FF2B5EF4-FFF2-40B4-BE49-F238E27FC236}">
                  <a16:creationId xmlns:a16="http://schemas.microsoft.com/office/drawing/2014/main" id="{6B9609BC-0494-29CD-64E6-7F53FC19E183}"/>
                </a:ext>
              </a:extLst>
            </p:cNvPr>
            <p:cNvSpPr txBox="1">
              <a:spLocks noChangeArrowheads="1"/>
            </p:cNvSpPr>
            <p:nvPr/>
          </p:nvSpPr>
          <p:spPr bwMode="auto">
            <a:xfrm>
              <a:off x="6879798" y="4325704"/>
              <a:ext cx="1586346"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000">
                  <a:solidFill>
                    <a:srgbClr val="C00000"/>
                  </a:solidFill>
                  <a:latin typeface="Calibri" panose="020F0502020204030204" pitchFamily="34" charset="0"/>
                </a:rPr>
                <a:t>Base0</a:t>
              </a:r>
              <a:r>
                <a:rPr lang="zh-CN" altLang="en-US" sz="2000">
                  <a:solidFill>
                    <a:srgbClr val="C00000"/>
                  </a:solidFill>
                  <a:latin typeface="Calibri" panose="020F0502020204030204" pitchFamily="34" charset="0"/>
                </a:rPr>
                <a:t>类</a:t>
              </a:r>
              <a:br>
                <a:rPr lang="zh-CN" altLang="en-US" sz="2000">
                  <a:solidFill>
                    <a:srgbClr val="C00000"/>
                  </a:solidFill>
                  <a:latin typeface="Times New Roman" panose="02020603050405020304" pitchFamily="18" charset="0"/>
                </a:rPr>
              </a:br>
              <a:r>
                <a:rPr lang="zh-CN" altLang="en-US" sz="2000">
                  <a:solidFill>
                    <a:srgbClr val="C00000"/>
                  </a:solidFill>
                  <a:latin typeface="Calibri" panose="020F0502020204030204" pitchFamily="34" charset="0"/>
                </a:rPr>
                <a:t>数据成员</a:t>
              </a:r>
              <a:endParaRPr lang="zh-CN" altLang="zh-CN" sz="2000">
                <a:solidFill>
                  <a:srgbClr val="C00000"/>
                </a:solidFill>
                <a:latin typeface="Times New Roman" panose="02020603050405020304" pitchFamily="18" charset="0"/>
              </a:endParaRPr>
            </a:p>
          </p:txBody>
        </p:sp>
        <p:sp>
          <p:nvSpPr>
            <p:cNvPr id="153611" name="Text Box 109">
              <a:extLst>
                <a:ext uri="{FF2B5EF4-FFF2-40B4-BE49-F238E27FC236}">
                  <a16:creationId xmlns:a16="http://schemas.microsoft.com/office/drawing/2014/main" id="{EFE236D0-C945-A02E-9DB3-00BE325F58E3}"/>
                </a:ext>
              </a:extLst>
            </p:cNvPr>
            <p:cNvSpPr txBox="1">
              <a:spLocks noChangeArrowheads="1"/>
            </p:cNvSpPr>
            <p:nvPr/>
          </p:nvSpPr>
          <p:spPr bwMode="auto">
            <a:xfrm>
              <a:off x="6879800" y="3178772"/>
              <a:ext cx="1586347" cy="446132"/>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000">
                  <a:solidFill>
                    <a:srgbClr val="7030A0"/>
                  </a:solidFill>
                  <a:latin typeface="Calibri" panose="020F0502020204030204" pitchFamily="34" charset="0"/>
                </a:rPr>
                <a:t>Base1</a:t>
              </a:r>
              <a:r>
                <a:rPr lang="zh-CN" altLang="en-US" sz="2000">
                  <a:solidFill>
                    <a:srgbClr val="7030A0"/>
                  </a:solidFill>
                  <a:latin typeface="Calibri" panose="020F0502020204030204" pitchFamily="34" charset="0"/>
                </a:rPr>
                <a:t>类新增</a:t>
              </a:r>
              <a:endParaRPr lang="zh-CN" altLang="en-US" sz="2000">
                <a:solidFill>
                  <a:srgbClr val="7030A0"/>
                </a:solidFill>
                <a:latin typeface="Times New Roman" panose="02020603050405020304" pitchFamily="18" charset="0"/>
              </a:endParaRPr>
            </a:p>
            <a:p>
              <a:pPr algn="ctr" eaLnBrk="1" hangingPunct="1">
                <a:spcBef>
                  <a:spcPct val="0"/>
                </a:spcBef>
                <a:buClrTx/>
                <a:buFontTx/>
                <a:buNone/>
              </a:pPr>
              <a:r>
                <a:rPr lang="zh-CN" altLang="en-US" sz="2000">
                  <a:solidFill>
                    <a:srgbClr val="7030A0"/>
                  </a:solidFill>
                  <a:latin typeface="Calibri" panose="020F0502020204030204" pitchFamily="34" charset="0"/>
                </a:rPr>
                <a:t>数据成员</a:t>
              </a:r>
              <a:endParaRPr lang="zh-CN" altLang="zh-CN" sz="2000">
                <a:solidFill>
                  <a:srgbClr val="7030A0"/>
                </a:solidFill>
                <a:latin typeface="Times New Roman" panose="02020603050405020304" pitchFamily="18" charset="0"/>
              </a:endParaRPr>
            </a:p>
          </p:txBody>
        </p:sp>
        <p:cxnSp>
          <p:nvCxnSpPr>
            <p:cNvPr id="153612" name="AutoShape 110">
              <a:extLst>
                <a:ext uri="{FF2B5EF4-FFF2-40B4-BE49-F238E27FC236}">
                  <a16:creationId xmlns:a16="http://schemas.microsoft.com/office/drawing/2014/main" id="{9AE18603-16D1-36BC-304C-76B8D5A30433}"/>
                </a:ext>
              </a:extLst>
            </p:cNvPr>
            <p:cNvCxnSpPr>
              <a:cxnSpLocks noChangeShapeType="1"/>
            </p:cNvCxnSpPr>
            <p:nvPr/>
          </p:nvCxnSpPr>
          <p:spPr bwMode="auto">
            <a:xfrm>
              <a:off x="6153741" y="2968719"/>
              <a:ext cx="707754"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13" name="Text Box 111">
              <a:extLst>
                <a:ext uri="{FF2B5EF4-FFF2-40B4-BE49-F238E27FC236}">
                  <a16:creationId xmlns:a16="http://schemas.microsoft.com/office/drawing/2014/main" id="{B7E40E18-D409-7F02-29D3-07A94F43562C}"/>
                </a:ext>
              </a:extLst>
            </p:cNvPr>
            <p:cNvSpPr txBox="1">
              <a:spLocks noChangeArrowheads="1"/>
            </p:cNvSpPr>
            <p:nvPr/>
          </p:nvSpPr>
          <p:spPr bwMode="auto">
            <a:xfrm>
              <a:off x="6153741" y="2767960"/>
              <a:ext cx="839949" cy="22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000">
                  <a:solidFill>
                    <a:srgbClr val="7030A0"/>
                  </a:solidFill>
                  <a:latin typeface="Calibri" panose="020F0502020204030204" pitchFamily="34" charset="0"/>
                </a:rPr>
                <a:t>pb1</a:t>
              </a:r>
              <a:r>
                <a:rPr lang="en-US" altLang="zh-CN" sz="2000">
                  <a:latin typeface="Calibri" panose="020F0502020204030204" pitchFamily="34" charset="0"/>
                </a:rPr>
                <a:t>, </a:t>
              </a:r>
              <a:r>
                <a:rPr lang="en-US" altLang="zh-CN" sz="2000">
                  <a:solidFill>
                    <a:srgbClr val="0000FF"/>
                  </a:solidFill>
                  <a:latin typeface="Calibri" panose="020F0502020204030204" pitchFamily="34" charset="0"/>
                </a:rPr>
                <a:t>pd</a:t>
              </a:r>
              <a:endParaRPr lang="zh-CN" altLang="zh-CN" sz="2000">
                <a:solidFill>
                  <a:srgbClr val="0000FF"/>
                </a:solidFill>
                <a:latin typeface="Times New Roman" panose="02020603050405020304" pitchFamily="18" charset="0"/>
              </a:endParaRPr>
            </a:p>
          </p:txBody>
        </p:sp>
        <p:sp>
          <p:nvSpPr>
            <p:cNvPr id="153614" name="Text Box 112">
              <a:extLst>
                <a:ext uri="{FF2B5EF4-FFF2-40B4-BE49-F238E27FC236}">
                  <a16:creationId xmlns:a16="http://schemas.microsoft.com/office/drawing/2014/main" id="{892D8879-FE37-467C-13FB-EB9A65BF0FE1}"/>
                </a:ext>
              </a:extLst>
            </p:cNvPr>
            <p:cNvSpPr txBox="1">
              <a:spLocks noChangeArrowheads="1"/>
            </p:cNvSpPr>
            <p:nvPr/>
          </p:nvSpPr>
          <p:spPr bwMode="auto">
            <a:xfrm>
              <a:off x="6879798" y="2924106"/>
              <a:ext cx="1586346" cy="254666"/>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000">
                  <a:solidFill>
                    <a:srgbClr val="C00000"/>
                  </a:solidFill>
                  <a:latin typeface="Calibri" panose="020F0502020204030204" pitchFamily="34" charset="0"/>
                </a:rPr>
                <a:t>Base0</a:t>
              </a:r>
              <a:r>
                <a:rPr lang="zh-CN" altLang="en-US" sz="2000">
                  <a:solidFill>
                    <a:srgbClr val="C00000"/>
                  </a:solidFill>
                  <a:latin typeface="Calibri" panose="020F0502020204030204" pitchFamily="34" charset="0"/>
                </a:rPr>
                <a:t>指针</a:t>
              </a:r>
              <a:endParaRPr lang="zh-CN" altLang="zh-CN" sz="2000">
                <a:solidFill>
                  <a:srgbClr val="C00000"/>
                </a:solidFill>
                <a:latin typeface="Times New Roman" panose="02020603050405020304" pitchFamily="18" charset="0"/>
              </a:endParaRPr>
            </a:p>
          </p:txBody>
        </p:sp>
        <p:sp>
          <p:nvSpPr>
            <p:cNvPr id="153615" name="Text Box 113">
              <a:extLst>
                <a:ext uri="{FF2B5EF4-FFF2-40B4-BE49-F238E27FC236}">
                  <a16:creationId xmlns:a16="http://schemas.microsoft.com/office/drawing/2014/main" id="{BDC0A55B-939A-D80E-C7A0-B0331C48CD79}"/>
                </a:ext>
              </a:extLst>
            </p:cNvPr>
            <p:cNvSpPr txBox="1">
              <a:spLocks noChangeArrowheads="1"/>
            </p:cNvSpPr>
            <p:nvPr/>
          </p:nvSpPr>
          <p:spPr bwMode="auto">
            <a:xfrm>
              <a:off x="6879798" y="3881430"/>
              <a:ext cx="1586346" cy="444274"/>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000">
                  <a:solidFill>
                    <a:srgbClr val="FF33CC"/>
                  </a:solidFill>
                  <a:latin typeface="Calibri" panose="020F0502020204030204" pitchFamily="34" charset="0"/>
                </a:rPr>
                <a:t>Base2</a:t>
              </a:r>
              <a:r>
                <a:rPr lang="zh-CN" altLang="en-US" sz="2000">
                  <a:solidFill>
                    <a:srgbClr val="FF33CC"/>
                  </a:solidFill>
                  <a:latin typeface="Calibri" panose="020F0502020204030204" pitchFamily="34" charset="0"/>
                </a:rPr>
                <a:t>类新增</a:t>
              </a:r>
              <a:endParaRPr lang="zh-CN" altLang="en-US" sz="2000">
                <a:solidFill>
                  <a:srgbClr val="FF33CC"/>
                </a:solidFill>
                <a:latin typeface="Times New Roman" panose="02020603050405020304" pitchFamily="18" charset="0"/>
              </a:endParaRPr>
            </a:p>
            <a:p>
              <a:pPr algn="ctr" eaLnBrk="1" hangingPunct="1">
                <a:spcBef>
                  <a:spcPct val="0"/>
                </a:spcBef>
                <a:buClrTx/>
                <a:buFontTx/>
                <a:buNone/>
              </a:pPr>
              <a:r>
                <a:rPr lang="zh-CN" altLang="en-US" sz="2000">
                  <a:solidFill>
                    <a:srgbClr val="FF33CC"/>
                  </a:solidFill>
                  <a:latin typeface="Calibri" panose="020F0502020204030204" pitchFamily="34" charset="0"/>
                </a:rPr>
                <a:t>数据成员</a:t>
              </a:r>
              <a:endParaRPr lang="zh-CN" altLang="zh-CN" sz="2000">
                <a:solidFill>
                  <a:srgbClr val="FF33CC"/>
                </a:solidFill>
                <a:latin typeface="Times New Roman" panose="02020603050405020304" pitchFamily="18" charset="0"/>
              </a:endParaRPr>
            </a:p>
          </p:txBody>
        </p:sp>
        <p:sp>
          <p:nvSpPr>
            <p:cNvPr id="153616" name="Text Box 114">
              <a:extLst>
                <a:ext uri="{FF2B5EF4-FFF2-40B4-BE49-F238E27FC236}">
                  <a16:creationId xmlns:a16="http://schemas.microsoft.com/office/drawing/2014/main" id="{0A6B842F-5F6C-58FF-FE0E-8CAE8E915B74}"/>
                </a:ext>
              </a:extLst>
            </p:cNvPr>
            <p:cNvSpPr txBox="1">
              <a:spLocks noChangeArrowheads="1"/>
            </p:cNvSpPr>
            <p:nvPr/>
          </p:nvSpPr>
          <p:spPr bwMode="auto">
            <a:xfrm>
              <a:off x="6879798" y="3624904"/>
              <a:ext cx="1586346" cy="254668"/>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000">
                  <a:solidFill>
                    <a:srgbClr val="C00000"/>
                  </a:solidFill>
                  <a:latin typeface="Calibri" panose="020F0502020204030204" pitchFamily="34" charset="0"/>
                </a:rPr>
                <a:t>Base0</a:t>
              </a:r>
              <a:r>
                <a:rPr lang="zh-CN" altLang="en-US" sz="2000">
                  <a:solidFill>
                    <a:srgbClr val="C00000"/>
                  </a:solidFill>
                  <a:latin typeface="Calibri" panose="020F0502020204030204" pitchFamily="34" charset="0"/>
                </a:rPr>
                <a:t>指针</a:t>
              </a:r>
              <a:endParaRPr lang="zh-CN" altLang="zh-CN" sz="2000">
                <a:solidFill>
                  <a:srgbClr val="C00000"/>
                </a:solidFill>
                <a:latin typeface="Times New Roman" panose="02020603050405020304" pitchFamily="18" charset="0"/>
              </a:endParaRPr>
            </a:p>
          </p:txBody>
        </p:sp>
        <p:cxnSp>
          <p:nvCxnSpPr>
            <p:cNvPr id="153617" name="AutoShape 115">
              <a:extLst>
                <a:ext uri="{FF2B5EF4-FFF2-40B4-BE49-F238E27FC236}">
                  <a16:creationId xmlns:a16="http://schemas.microsoft.com/office/drawing/2014/main" id="{29A03D1E-065E-9B23-9ABD-D91D8D386554}"/>
                </a:ext>
              </a:extLst>
            </p:cNvPr>
            <p:cNvCxnSpPr>
              <a:cxnSpLocks noChangeShapeType="1"/>
            </p:cNvCxnSpPr>
            <p:nvPr/>
          </p:nvCxnSpPr>
          <p:spPr bwMode="auto">
            <a:xfrm rot="16200000" flipH="1">
              <a:off x="7636390" y="3523830"/>
              <a:ext cx="1297501" cy="362012"/>
            </a:xfrm>
            <a:prstGeom prst="bentConnector4">
              <a:avLst>
                <a:gd name="adj1" fmla="val -60"/>
                <a:gd name="adj2" fmla="val 19888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3618" name="Text Box 116">
              <a:extLst>
                <a:ext uri="{FF2B5EF4-FFF2-40B4-BE49-F238E27FC236}">
                  <a16:creationId xmlns:a16="http://schemas.microsoft.com/office/drawing/2014/main" id="{9E4DD453-1462-7603-659D-C9B03350B92D}"/>
                </a:ext>
              </a:extLst>
            </p:cNvPr>
            <p:cNvSpPr txBox="1">
              <a:spLocks noChangeArrowheads="1"/>
            </p:cNvSpPr>
            <p:nvPr/>
          </p:nvSpPr>
          <p:spPr bwMode="auto">
            <a:xfrm>
              <a:off x="7188932" y="4822025"/>
              <a:ext cx="988415" cy="234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2000">
                  <a:solidFill>
                    <a:srgbClr val="0000FF"/>
                  </a:solidFill>
                  <a:latin typeface="Calibri" panose="020F0502020204030204" pitchFamily="34" charset="0"/>
                </a:rPr>
                <a:t>Derived</a:t>
              </a:r>
              <a:r>
                <a:rPr lang="zh-CN" altLang="en-US" sz="2000">
                  <a:solidFill>
                    <a:srgbClr val="0000FF"/>
                  </a:solidFill>
                  <a:latin typeface="Calibri" panose="020F0502020204030204" pitchFamily="34" charset="0"/>
                </a:rPr>
                <a:t>对象</a:t>
              </a:r>
              <a:endParaRPr lang="zh-CN" altLang="zh-CN" sz="2000">
                <a:solidFill>
                  <a:srgbClr val="0000FF"/>
                </a:solidFill>
                <a:latin typeface="Times New Roman" panose="02020603050405020304" pitchFamily="18" charset="0"/>
              </a:endParaRPr>
            </a:p>
          </p:txBody>
        </p:sp>
        <p:cxnSp>
          <p:nvCxnSpPr>
            <p:cNvPr id="153619" name="AutoShape 123">
              <a:extLst>
                <a:ext uri="{FF2B5EF4-FFF2-40B4-BE49-F238E27FC236}">
                  <a16:creationId xmlns:a16="http://schemas.microsoft.com/office/drawing/2014/main" id="{9A32831C-4F06-B4A7-4932-27B2D398A8E9}"/>
                </a:ext>
              </a:extLst>
            </p:cNvPr>
            <p:cNvCxnSpPr>
              <a:cxnSpLocks noChangeShapeType="1"/>
            </p:cNvCxnSpPr>
            <p:nvPr/>
          </p:nvCxnSpPr>
          <p:spPr bwMode="auto">
            <a:xfrm>
              <a:off x="6153741" y="367695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20" name="Text Box 124">
              <a:extLst>
                <a:ext uri="{FF2B5EF4-FFF2-40B4-BE49-F238E27FC236}">
                  <a16:creationId xmlns:a16="http://schemas.microsoft.com/office/drawing/2014/main" id="{1BB76B79-E59D-4E66-E56A-80E035A349C9}"/>
                </a:ext>
              </a:extLst>
            </p:cNvPr>
            <p:cNvSpPr txBox="1">
              <a:spLocks noChangeArrowheads="1"/>
            </p:cNvSpPr>
            <p:nvPr/>
          </p:nvSpPr>
          <p:spPr bwMode="auto">
            <a:xfrm>
              <a:off x="6133614" y="3475533"/>
              <a:ext cx="839949" cy="25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000">
                  <a:solidFill>
                    <a:srgbClr val="FF33CC"/>
                  </a:solidFill>
                  <a:latin typeface="Calibri" panose="020F0502020204030204" pitchFamily="34" charset="0"/>
                </a:rPr>
                <a:t>pb2</a:t>
              </a:r>
              <a:endParaRPr lang="zh-CN" altLang="zh-CN" sz="2000">
                <a:solidFill>
                  <a:srgbClr val="FF33CC"/>
                </a:solidFill>
                <a:latin typeface="Times New Roman" panose="02020603050405020304" pitchFamily="18" charset="0"/>
              </a:endParaRPr>
            </a:p>
          </p:txBody>
        </p:sp>
        <p:cxnSp>
          <p:nvCxnSpPr>
            <p:cNvPr id="153621" name="AutoShape 125">
              <a:extLst>
                <a:ext uri="{FF2B5EF4-FFF2-40B4-BE49-F238E27FC236}">
                  <a16:creationId xmlns:a16="http://schemas.microsoft.com/office/drawing/2014/main" id="{CB9E9350-6D17-406A-673B-EEDA2E12ECEC}"/>
                </a:ext>
              </a:extLst>
            </p:cNvPr>
            <p:cNvCxnSpPr>
              <a:cxnSpLocks noChangeShapeType="1"/>
            </p:cNvCxnSpPr>
            <p:nvPr/>
          </p:nvCxnSpPr>
          <p:spPr bwMode="auto">
            <a:xfrm>
              <a:off x="6153741" y="4375893"/>
              <a:ext cx="707754" cy="185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53622" name="Text Box 126">
              <a:extLst>
                <a:ext uri="{FF2B5EF4-FFF2-40B4-BE49-F238E27FC236}">
                  <a16:creationId xmlns:a16="http://schemas.microsoft.com/office/drawing/2014/main" id="{D2FBA722-B3A3-2096-6DA1-5B6AD9CD679E}"/>
                </a:ext>
              </a:extLst>
            </p:cNvPr>
            <p:cNvSpPr txBox="1">
              <a:spLocks noChangeArrowheads="1"/>
            </p:cNvSpPr>
            <p:nvPr/>
          </p:nvSpPr>
          <p:spPr bwMode="auto">
            <a:xfrm>
              <a:off x="6172044" y="4176132"/>
              <a:ext cx="839949" cy="20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000">
                  <a:solidFill>
                    <a:srgbClr val="C00000"/>
                  </a:solidFill>
                  <a:latin typeface="Calibri" panose="020F0502020204030204" pitchFamily="34" charset="0"/>
                </a:rPr>
                <a:t>pb0</a:t>
              </a:r>
              <a:endParaRPr lang="zh-CN" altLang="zh-CN" sz="2000">
                <a:solidFill>
                  <a:srgbClr val="C00000"/>
                </a:solidFill>
                <a:latin typeface="Times New Roman" panose="02020603050405020304" pitchFamily="18" charset="0"/>
              </a:endParaRPr>
            </a:p>
          </p:txBody>
        </p:sp>
        <p:cxnSp>
          <p:nvCxnSpPr>
            <p:cNvPr id="153623" name="AutoShape 127">
              <a:extLst>
                <a:ext uri="{FF2B5EF4-FFF2-40B4-BE49-F238E27FC236}">
                  <a16:creationId xmlns:a16="http://schemas.microsoft.com/office/drawing/2014/main" id="{983D3E40-4E8D-25BE-593A-A0568FD81FAE}"/>
                </a:ext>
              </a:extLst>
            </p:cNvPr>
            <p:cNvCxnSpPr>
              <a:cxnSpLocks noChangeShapeType="1"/>
            </p:cNvCxnSpPr>
            <p:nvPr/>
          </p:nvCxnSpPr>
          <p:spPr bwMode="auto">
            <a:xfrm rot="10800000" flipH="1" flipV="1">
              <a:off x="8106169" y="3753168"/>
              <a:ext cx="359978" cy="600419"/>
            </a:xfrm>
            <a:prstGeom prst="bentConnector4">
              <a:avLst>
                <a:gd name="adj1" fmla="val 160269"/>
                <a:gd name="adj2" fmla="val 997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grpSp>
      <p:pic>
        <p:nvPicPr>
          <p:cNvPr id="153608" name="图片 7">
            <a:extLst>
              <a:ext uri="{FF2B5EF4-FFF2-40B4-BE49-F238E27FC236}">
                <a16:creationId xmlns:a16="http://schemas.microsoft.com/office/drawing/2014/main" id="{69540392-38A3-757A-1F9D-D63592199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325" y="4743450"/>
            <a:ext cx="283527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09" name="图片 9">
            <a:extLst>
              <a:ext uri="{FF2B5EF4-FFF2-40B4-BE49-F238E27FC236}">
                <a16:creationId xmlns:a16="http://schemas.microsoft.com/office/drawing/2014/main" id="{FB33C067-6EBC-EBDC-0B80-7EFD02A16B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25" y="4799013"/>
            <a:ext cx="2682875" cy="172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a:extLst>
              <a:ext uri="{FF2B5EF4-FFF2-40B4-BE49-F238E27FC236}">
                <a16:creationId xmlns:a16="http://schemas.microsoft.com/office/drawing/2014/main" id="{2D2F9E27-D705-4787-31CA-6D24C5DD7DA2}"/>
              </a:ext>
            </a:extLst>
          </p:cNvPr>
          <p:cNvSpPr>
            <a:spLocks noGrp="1"/>
          </p:cNvSpPr>
          <p:nvPr>
            <p:ph type="title"/>
          </p:nvPr>
        </p:nvSpPr>
        <p:spPr>
          <a:xfrm>
            <a:off x="457200" y="576263"/>
            <a:ext cx="8750300" cy="1066800"/>
          </a:xfrm>
        </p:spPr>
        <p:txBody>
          <a:bodyPr/>
          <a:lstStyle/>
          <a:p>
            <a:pPr eaLnBrk="1" hangingPunct="1"/>
            <a:r>
              <a:rPr lang="en-US" altLang="zh-CN"/>
              <a:t>7.8.3</a:t>
            </a:r>
            <a:r>
              <a:rPr lang="zh-CN" altLang="en-US" sz="3600"/>
              <a:t>基类向派生类的转换及其安全性问题</a:t>
            </a:r>
            <a:endParaRPr lang="zh-CN" altLang="en-US"/>
          </a:p>
        </p:txBody>
      </p:sp>
      <p:sp>
        <p:nvSpPr>
          <p:cNvPr id="155651" name="内容占位符 2">
            <a:extLst>
              <a:ext uri="{FF2B5EF4-FFF2-40B4-BE49-F238E27FC236}">
                <a16:creationId xmlns:a16="http://schemas.microsoft.com/office/drawing/2014/main" id="{1DA2E5DB-9CF2-F7A6-0EAF-D6A21CE185E7}"/>
              </a:ext>
            </a:extLst>
          </p:cNvPr>
          <p:cNvSpPr>
            <a:spLocks noGrp="1"/>
          </p:cNvSpPr>
          <p:nvPr>
            <p:ph idx="1"/>
          </p:nvPr>
        </p:nvSpPr>
        <p:spPr/>
        <p:txBody>
          <a:bodyPr/>
          <a:lstStyle/>
          <a:p>
            <a:pPr eaLnBrk="1" hangingPunct="1"/>
            <a:r>
              <a:rPr lang="zh-CN" altLang="en-US">
                <a:solidFill>
                  <a:srgbClr val="C00000"/>
                </a:solidFill>
              </a:rPr>
              <a:t>基类</a:t>
            </a:r>
            <a:r>
              <a:rPr lang="zh-CN" altLang="en-US"/>
              <a:t>向</a:t>
            </a:r>
            <a:r>
              <a:rPr lang="zh-CN" altLang="en-US">
                <a:solidFill>
                  <a:srgbClr val="7030A0"/>
                </a:solidFill>
              </a:rPr>
              <a:t>派生类</a:t>
            </a:r>
            <a:r>
              <a:rPr lang="zh-CN" altLang="en-US"/>
              <a:t>的</a:t>
            </a:r>
            <a:r>
              <a:rPr lang="zh-CN" altLang="en-US" u="sng"/>
              <a:t>指针转换</a:t>
            </a:r>
            <a:r>
              <a:rPr lang="zh-CN" altLang="en-US"/>
              <a:t>（</a:t>
            </a:r>
            <a:r>
              <a:rPr lang="zh-CN" altLang="en-US">
                <a:solidFill>
                  <a:srgbClr val="FF0000"/>
                </a:solidFill>
              </a:rPr>
              <a:t>父转子，子指父</a:t>
            </a:r>
            <a:r>
              <a:rPr lang="zh-CN" altLang="en-US"/>
              <a:t>）</a:t>
            </a:r>
          </a:p>
          <a:p>
            <a:pPr lvl="1" eaLnBrk="1" hangingPunct="1"/>
            <a:r>
              <a:rPr lang="zh-CN" altLang="en-US"/>
              <a:t>基类</a:t>
            </a:r>
            <a:r>
              <a:rPr lang="zh-CN" altLang="en-US">
                <a:solidFill>
                  <a:srgbClr val="FF33CC"/>
                </a:solidFill>
              </a:rPr>
              <a:t>指针</a:t>
            </a:r>
            <a:r>
              <a:rPr lang="zh-CN" altLang="en-US"/>
              <a:t>可以转换为派生类指针</a:t>
            </a:r>
          </a:p>
          <a:p>
            <a:pPr lvl="1" eaLnBrk="1" hangingPunct="1"/>
            <a:r>
              <a:rPr lang="zh-CN" altLang="en-US"/>
              <a:t>基类</a:t>
            </a:r>
            <a:r>
              <a:rPr lang="zh-CN" altLang="en-US">
                <a:solidFill>
                  <a:srgbClr val="0000FF"/>
                </a:solidFill>
              </a:rPr>
              <a:t>引用</a:t>
            </a:r>
            <a:r>
              <a:rPr lang="zh-CN" altLang="en-US"/>
              <a:t>可以转换为派生类引用</a:t>
            </a:r>
          </a:p>
          <a:p>
            <a:pPr lvl="1" eaLnBrk="1" hangingPunct="1"/>
            <a:r>
              <a:rPr lang="zh-CN" altLang="en-US">
                <a:solidFill>
                  <a:srgbClr val="FF0000"/>
                </a:solidFill>
              </a:rPr>
              <a:t>需要</a:t>
            </a:r>
            <a:r>
              <a:rPr lang="zh-CN" altLang="en-US"/>
              <a:t>用</a:t>
            </a:r>
            <a:r>
              <a:rPr lang="en-US" altLang="zh-CN">
                <a:solidFill>
                  <a:srgbClr val="FF0000"/>
                </a:solidFill>
                <a:latin typeface="Times New Roman" panose="02020603050405020304" pitchFamily="18" charset="0"/>
                <a:cs typeface="Times New Roman" panose="02020603050405020304" pitchFamily="18" charset="0"/>
              </a:rPr>
              <a:t>static_cast</a:t>
            </a:r>
            <a:r>
              <a:rPr lang="zh-CN" altLang="en-US" b="1">
                <a:solidFill>
                  <a:srgbClr val="FF0000"/>
                </a:solidFill>
              </a:rPr>
              <a:t>显式转换</a:t>
            </a:r>
            <a:r>
              <a:rPr lang="zh-CN" altLang="en-US"/>
              <a:t>（否则不允许父转子）</a:t>
            </a:r>
          </a:p>
          <a:p>
            <a:pPr eaLnBrk="1" hangingPunct="1"/>
            <a:r>
              <a:rPr lang="zh-CN" altLang="en-US"/>
              <a:t>例：</a:t>
            </a:r>
          </a:p>
          <a:p>
            <a:pPr marL="703263" lvl="2" indent="0" eaLnBrk="1" hangingPunct="1">
              <a:buFont typeface="Wingdings 2" panose="05020102010507070707" pitchFamily="18" charset="2"/>
              <a:buNone/>
            </a:pPr>
            <a:r>
              <a:rPr lang="en-US" altLang="zh-CN">
                <a:solidFill>
                  <a:srgbClr val="C00000"/>
                </a:solidFill>
                <a:latin typeface="Times New Roman" panose="02020603050405020304" pitchFamily="18" charset="0"/>
                <a:cs typeface="Times New Roman" panose="02020603050405020304" pitchFamily="18" charset="0"/>
              </a:rPr>
              <a:t>Base *pb </a:t>
            </a:r>
            <a:r>
              <a:rPr lang="en-US" altLang="zh-CN">
                <a:latin typeface="Times New Roman" panose="02020603050405020304" pitchFamily="18" charset="0"/>
                <a:cs typeface="Times New Roman" panose="02020603050405020304" pitchFamily="18" charset="0"/>
              </a:rPr>
              <a:t>= new </a:t>
            </a:r>
            <a:r>
              <a:rPr lang="en-US" altLang="zh-CN">
                <a:solidFill>
                  <a:srgbClr val="7030A0"/>
                </a:solidFill>
                <a:latin typeface="Times New Roman" panose="02020603050405020304" pitchFamily="18" charset="0"/>
                <a:cs typeface="Times New Roman" panose="02020603050405020304" pitchFamily="18" charset="0"/>
              </a:rPr>
              <a:t>Derived</a:t>
            </a:r>
            <a:r>
              <a:rPr lang="en-US" altLang="zh-CN">
                <a:latin typeface="Times New Roman" panose="02020603050405020304" pitchFamily="18" charset="0"/>
                <a:cs typeface="Times New Roman" panose="02020603050405020304" pitchFamily="18" charset="0"/>
              </a:rPr>
              <a:t>();   //</a:t>
            </a:r>
            <a:r>
              <a:rPr lang="zh-CN" altLang="en-US">
                <a:solidFill>
                  <a:srgbClr val="FF33CC"/>
                </a:solidFill>
                <a:latin typeface="Times New Roman" panose="02020603050405020304" pitchFamily="18" charset="0"/>
                <a:cs typeface="Times New Roman" panose="02020603050405020304" pitchFamily="18" charset="0"/>
              </a:rPr>
              <a:t>指针</a:t>
            </a:r>
            <a:r>
              <a:rPr lang="zh-CN" altLang="en-US">
                <a:solidFill>
                  <a:srgbClr val="FF0000"/>
                </a:solidFill>
                <a:latin typeface="Times New Roman" panose="02020603050405020304" pitchFamily="18" charset="0"/>
                <a:cs typeface="Times New Roman" panose="02020603050405020304" pitchFamily="18" charset="0"/>
              </a:rPr>
              <a:t>子转父</a:t>
            </a:r>
            <a:r>
              <a:rPr lang="zh-CN" altLang="en-US">
                <a:latin typeface="Times New Roman" panose="02020603050405020304" pitchFamily="18" charset="0"/>
                <a:cs typeface="Times New Roman" panose="02020603050405020304" pitchFamily="18" charset="0"/>
              </a:rPr>
              <a:t>，可以隐式转</a:t>
            </a:r>
            <a:endParaRPr lang="en-US" altLang="zh-CN">
              <a:latin typeface="Times New Roman" panose="02020603050405020304" pitchFamily="18" charset="0"/>
              <a:cs typeface="Times New Roman" panose="02020603050405020304" pitchFamily="18" charset="0"/>
            </a:endParaRPr>
          </a:p>
          <a:p>
            <a:pPr marL="703263" lvl="2" indent="0" eaLnBrk="1" hangingPunct="1">
              <a:buFont typeface="Wingdings 2" panose="05020102010507070707" pitchFamily="18" charset="2"/>
              <a:buNone/>
            </a:pPr>
            <a:r>
              <a:rPr lang="en-US" altLang="zh-CN">
                <a:solidFill>
                  <a:srgbClr val="7030A0"/>
                </a:solidFill>
                <a:latin typeface="Times New Roman" panose="02020603050405020304" pitchFamily="18" charset="0"/>
                <a:cs typeface="Times New Roman" panose="02020603050405020304" pitchFamily="18" charset="0"/>
              </a:rPr>
              <a:t>Derived *pd </a:t>
            </a:r>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static_cast&lt;</a:t>
            </a:r>
            <a:r>
              <a:rPr lang="en-US" altLang="zh-CN">
                <a:solidFill>
                  <a:srgbClr val="7030A0"/>
                </a:solidFill>
                <a:latin typeface="Times New Roman" panose="02020603050405020304" pitchFamily="18" charset="0"/>
                <a:cs typeface="Times New Roman" panose="02020603050405020304" pitchFamily="18" charset="0"/>
              </a:rPr>
              <a:t>Derived *</a:t>
            </a:r>
            <a:r>
              <a:rPr lang="en-US" altLang="zh-CN">
                <a:solidFill>
                  <a:srgbClr val="FF0000"/>
                </a:solidFill>
                <a:latin typeface="Times New Roman" panose="02020603050405020304" pitchFamily="18" charset="0"/>
                <a:cs typeface="Times New Roman" panose="02020603050405020304" pitchFamily="18" charset="0"/>
              </a:rPr>
              <a:t>&gt;</a:t>
            </a:r>
            <a:r>
              <a:rPr lang="en-US" altLang="zh-CN">
                <a:latin typeface="Times New Roman" panose="02020603050405020304" pitchFamily="18" charset="0"/>
                <a:cs typeface="Times New Roman" panose="02020603050405020304" pitchFamily="18" charset="0"/>
              </a:rPr>
              <a:t>(</a:t>
            </a:r>
            <a:r>
              <a:rPr lang="en-US" altLang="zh-CN">
                <a:solidFill>
                  <a:srgbClr val="C00000"/>
                </a:solidFill>
                <a:latin typeface="Times New Roman" panose="02020603050405020304" pitchFamily="18" charset="0"/>
                <a:cs typeface="Times New Roman" panose="02020603050405020304" pitchFamily="18" charset="0"/>
              </a:rPr>
              <a:t>pb</a:t>
            </a:r>
            <a:r>
              <a:rPr lang="en-US" altLang="zh-CN">
                <a:latin typeface="Times New Roman" panose="02020603050405020304" pitchFamily="18" charset="0"/>
                <a:cs typeface="Times New Roman" panose="02020603050405020304" pitchFamily="18" charset="0"/>
              </a:rPr>
              <a:t>); //</a:t>
            </a:r>
            <a:r>
              <a:rPr lang="zh-CN" altLang="en-US">
                <a:solidFill>
                  <a:srgbClr val="FF33CC"/>
                </a:solidFill>
                <a:latin typeface="Times New Roman" panose="02020603050405020304" pitchFamily="18" charset="0"/>
                <a:cs typeface="Times New Roman" panose="02020603050405020304" pitchFamily="18" charset="0"/>
              </a:rPr>
              <a:t>指针</a:t>
            </a:r>
            <a:r>
              <a:rPr lang="zh-CN" altLang="en-US">
                <a:solidFill>
                  <a:srgbClr val="FF0000"/>
                </a:solidFill>
                <a:latin typeface="Times New Roman" panose="02020603050405020304" pitchFamily="18" charset="0"/>
                <a:cs typeface="Times New Roman" panose="02020603050405020304" pitchFamily="18" charset="0"/>
              </a:rPr>
              <a:t>父转子</a:t>
            </a:r>
            <a:endParaRPr lang="en-US" altLang="zh-CN">
              <a:solidFill>
                <a:srgbClr val="FF0000"/>
              </a:solidFill>
              <a:latin typeface="Times New Roman" panose="02020603050405020304" pitchFamily="18" charset="0"/>
              <a:cs typeface="Times New Roman" panose="02020603050405020304" pitchFamily="18" charset="0"/>
            </a:endParaRPr>
          </a:p>
          <a:p>
            <a:pPr marL="703263" lvl="2" indent="0" eaLnBrk="1" hangingPunct="1">
              <a:buFont typeface="Wingdings 2" panose="05020102010507070707" pitchFamily="18" charset="2"/>
              <a:buNone/>
            </a:pPr>
            <a:endParaRPr lang="en-US" altLang="zh-CN">
              <a:latin typeface="Times New Roman" panose="02020603050405020304" pitchFamily="18" charset="0"/>
              <a:cs typeface="Times New Roman" panose="02020603050405020304" pitchFamily="18" charset="0"/>
            </a:endParaRPr>
          </a:p>
          <a:p>
            <a:pPr marL="703263" lvl="2" indent="0" eaLnBrk="1" hangingPunct="1">
              <a:buFont typeface="Wingdings 2" panose="05020102010507070707" pitchFamily="18" charset="2"/>
              <a:buNone/>
            </a:pPr>
            <a:r>
              <a:rPr lang="en-US" altLang="zh-CN">
                <a:solidFill>
                  <a:srgbClr val="7030A0"/>
                </a:solidFill>
                <a:latin typeface="Times New Roman" panose="02020603050405020304" pitchFamily="18" charset="0"/>
                <a:cs typeface="Times New Roman" panose="02020603050405020304" pitchFamily="18" charset="0"/>
              </a:rPr>
              <a:t>Derived d</a:t>
            </a:r>
            <a:r>
              <a:rPr lang="en-US" altLang="zh-CN">
                <a:latin typeface="Times New Roman" panose="02020603050405020304" pitchFamily="18" charset="0"/>
                <a:cs typeface="Times New Roman" panose="02020603050405020304" pitchFamily="18" charset="0"/>
              </a:rPr>
              <a:t>;</a:t>
            </a:r>
          </a:p>
          <a:p>
            <a:pPr marL="703263" lvl="2" indent="0" eaLnBrk="1" hangingPunct="1">
              <a:buFont typeface="Wingdings 2" panose="05020102010507070707" pitchFamily="18" charset="2"/>
              <a:buNone/>
            </a:pPr>
            <a:r>
              <a:rPr lang="en-US" altLang="zh-CN">
                <a:solidFill>
                  <a:srgbClr val="C00000"/>
                </a:solidFill>
                <a:latin typeface="Times New Roman" panose="02020603050405020304" pitchFamily="18" charset="0"/>
                <a:cs typeface="Times New Roman" panose="02020603050405020304" pitchFamily="18" charset="0"/>
              </a:rPr>
              <a:t>Base &amp;rb = d</a:t>
            </a:r>
            <a:r>
              <a:rPr lang="en-US" altLang="zh-CN">
                <a:latin typeface="Times New Roman" panose="02020603050405020304" pitchFamily="18" charset="0"/>
                <a:cs typeface="Times New Roman" panose="02020603050405020304" pitchFamily="18" charset="0"/>
              </a:rPr>
              <a:t>;     //</a:t>
            </a:r>
            <a:r>
              <a:rPr lang="zh-CN" altLang="en-US">
                <a:solidFill>
                  <a:srgbClr val="0000FF"/>
                </a:solidFill>
                <a:latin typeface="Times New Roman" panose="02020603050405020304" pitchFamily="18" charset="0"/>
                <a:cs typeface="Times New Roman" panose="02020603050405020304" pitchFamily="18" charset="0"/>
              </a:rPr>
              <a:t>引用</a:t>
            </a:r>
            <a:r>
              <a:rPr lang="zh-CN" altLang="en-US">
                <a:solidFill>
                  <a:srgbClr val="FF0000"/>
                </a:solidFill>
                <a:latin typeface="Times New Roman" panose="02020603050405020304" pitchFamily="18" charset="0"/>
                <a:cs typeface="Times New Roman" panose="02020603050405020304" pitchFamily="18" charset="0"/>
              </a:rPr>
              <a:t>子转父，</a:t>
            </a:r>
            <a:r>
              <a:rPr lang="zh-CN" altLang="en-US">
                <a:latin typeface="Times New Roman" panose="02020603050405020304" pitchFamily="18" charset="0"/>
                <a:cs typeface="Times New Roman" panose="02020603050405020304" pitchFamily="18" charset="0"/>
              </a:rPr>
              <a:t>可以隐式转换</a:t>
            </a:r>
            <a:endParaRPr lang="en-US" altLang="zh-CN">
              <a:solidFill>
                <a:srgbClr val="FF0000"/>
              </a:solidFill>
              <a:latin typeface="Times New Roman" panose="02020603050405020304" pitchFamily="18" charset="0"/>
              <a:cs typeface="Times New Roman" panose="02020603050405020304" pitchFamily="18" charset="0"/>
            </a:endParaRPr>
          </a:p>
          <a:p>
            <a:pPr marL="703263" lvl="2" indent="0" eaLnBrk="1" hangingPunct="1">
              <a:buFont typeface="Wingdings 2" panose="05020102010507070707" pitchFamily="18" charset="2"/>
              <a:buNone/>
            </a:pPr>
            <a:r>
              <a:rPr lang="en-US" altLang="zh-CN">
                <a:solidFill>
                  <a:srgbClr val="7030A0"/>
                </a:solidFill>
                <a:latin typeface="Times New Roman" panose="02020603050405020304" pitchFamily="18" charset="0"/>
                <a:cs typeface="Times New Roman" panose="02020603050405020304" pitchFamily="18" charset="0"/>
              </a:rPr>
              <a:t>Derived &amp;rd </a:t>
            </a:r>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static_cast&lt;</a:t>
            </a:r>
            <a:r>
              <a:rPr lang="en-US" altLang="zh-CN">
                <a:solidFill>
                  <a:srgbClr val="7030A0"/>
                </a:solidFill>
                <a:latin typeface="Times New Roman" panose="02020603050405020304" pitchFamily="18" charset="0"/>
                <a:cs typeface="Times New Roman" panose="02020603050405020304" pitchFamily="18" charset="0"/>
              </a:rPr>
              <a:t>Derived &amp;</a:t>
            </a:r>
            <a:r>
              <a:rPr lang="en-US" altLang="zh-CN">
                <a:solidFill>
                  <a:srgbClr val="FF0000"/>
                </a:solidFill>
                <a:latin typeface="Times New Roman" panose="02020603050405020304" pitchFamily="18" charset="0"/>
                <a:cs typeface="Times New Roman" panose="02020603050405020304" pitchFamily="18" charset="0"/>
              </a:rPr>
              <a:t>&gt;</a:t>
            </a:r>
            <a:r>
              <a:rPr lang="en-US" altLang="zh-CN">
                <a:latin typeface="Times New Roman" panose="02020603050405020304" pitchFamily="18" charset="0"/>
                <a:cs typeface="Times New Roman" panose="02020603050405020304" pitchFamily="18" charset="0"/>
              </a:rPr>
              <a:t>(</a:t>
            </a:r>
            <a:r>
              <a:rPr lang="en-US" altLang="zh-CN">
                <a:solidFill>
                  <a:srgbClr val="C00000"/>
                </a:solidFill>
                <a:latin typeface="Times New Roman" panose="02020603050405020304" pitchFamily="18" charset="0"/>
                <a:cs typeface="Times New Roman" panose="02020603050405020304" pitchFamily="18" charset="0"/>
              </a:rPr>
              <a:t>rb</a:t>
            </a:r>
            <a:r>
              <a:rPr lang="en-US" altLang="zh-CN">
                <a:latin typeface="Times New Roman" panose="02020603050405020304" pitchFamily="18" charset="0"/>
                <a:cs typeface="Times New Roman" panose="02020603050405020304" pitchFamily="18" charset="0"/>
              </a:rPr>
              <a:t>); //</a:t>
            </a:r>
            <a:r>
              <a:rPr lang="zh-CN" altLang="en-US">
                <a:solidFill>
                  <a:srgbClr val="0000FF"/>
                </a:solidFill>
                <a:latin typeface="Times New Roman" panose="02020603050405020304" pitchFamily="18" charset="0"/>
                <a:cs typeface="Times New Roman" panose="02020603050405020304" pitchFamily="18" charset="0"/>
              </a:rPr>
              <a:t>引用</a:t>
            </a:r>
            <a:r>
              <a:rPr lang="zh-CN" altLang="en-US">
                <a:solidFill>
                  <a:srgbClr val="FF0000"/>
                </a:solidFill>
                <a:latin typeface="Times New Roman" panose="02020603050405020304" pitchFamily="18" charset="0"/>
                <a:cs typeface="Times New Roman" panose="02020603050405020304" pitchFamily="18" charset="0"/>
              </a:rPr>
              <a:t>父转子</a:t>
            </a:r>
            <a:endParaRPr lang="en-US" altLang="zh-CN">
              <a:solidFill>
                <a:srgbClr val="FF0000"/>
              </a:solidFill>
              <a:latin typeface="Times New Roman" panose="02020603050405020304" pitchFamily="18" charset="0"/>
              <a:cs typeface="Times New Roman" panose="02020603050405020304" pitchFamily="18" charset="0"/>
            </a:endParaRPr>
          </a:p>
          <a:p>
            <a:pPr eaLnBrk="1" hangingPunct="1"/>
            <a:endParaRPr lang="en-US" altLang="zh-CN">
              <a:latin typeface="Times New Roman" panose="02020603050405020304" pitchFamily="18" charset="0"/>
              <a:cs typeface="Times New Roman" panose="02020603050405020304" pitchFamily="18" charset="0"/>
            </a:endParaRPr>
          </a:p>
        </p:txBody>
      </p:sp>
      <p:sp>
        <p:nvSpPr>
          <p:cNvPr id="155652" name="灯片编号占位符 3">
            <a:extLst>
              <a:ext uri="{FF2B5EF4-FFF2-40B4-BE49-F238E27FC236}">
                <a16:creationId xmlns:a16="http://schemas.microsoft.com/office/drawing/2014/main" id="{FFBBC38D-74CA-EED2-4EB1-F17EA683AAB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4F65D10-095E-4E6B-81A3-D4E819EE8A7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7" name="标题 4">
            <a:extLst>
              <a:ext uri="{FF2B5EF4-FFF2-40B4-BE49-F238E27FC236}">
                <a16:creationId xmlns:a16="http://schemas.microsoft.com/office/drawing/2014/main" id="{1AC2A909-AE05-FC3B-F4F1-63A49B55E27D}"/>
              </a:ext>
            </a:extLst>
          </p:cNvPr>
          <p:cNvSpPr txBox="1">
            <a:spLocks/>
          </p:cNvSpPr>
          <p:nvPr/>
        </p:nvSpPr>
        <p:spPr>
          <a:xfrm>
            <a:off x="214313" y="0"/>
            <a:ext cx="87503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7.8 </a:t>
            </a:r>
            <a:r>
              <a:rPr kumimoji="0" lang="zh-CN" altLang="en-US" sz="2800" dirty="0">
                <a:solidFill>
                  <a:schemeClr val="bg1"/>
                </a:solidFill>
                <a:latin typeface="+mj-lt"/>
                <a:ea typeface="+mj-ea"/>
                <a:cs typeface="+mj-cs"/>
              </a:rPr>
              <a:t>深度探索</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程序设计教程">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2.xml><?xml version="1.0" encoding="utf-8"?>
<a:themeOverride xmlns:a="http://schemas.openxmlformats.org/drawingml/2006/main">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3.xml><?xml version="1.0" encoding="utf-8"?>
<a:themeOverride xmlns:a="http://schemas.openxmlformats.org/drawingml/2006/main">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ppt/theme/themeOverride4.xml><?xml version="1.0" encoding="utf-8"?>
<a:themeOverride xmlns:a="http://schemas.openxmlformats.org/drawingml/2006/main">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6901</TotalTime>
  <Words>13421</Words>
  <Application>Microsoft Office PowerPoint</Application>
  <PresentationFormat>全屏显示(4:3)</PresentationFormat>
  <Paragraphs>1743</Paragraphs>
  <Slides>102</Slides>
  <Notes>44</Notes>
  <HiddenSlides>30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17" baseType="lpstr">
      <vt:lpstr>方正姚体</vt:lpstr>
      <vt:lpstr>华文楷体</vt:lpstr>
      <vt:lpstr>隶书</vt:lpstr>
      <vt:lpstr>宋体</vt:lpstr>
      <vt:lpstr>Microsoft YaHei</vt:lpstr>
      <vt:lpstr>Arial</vt:lpstr>
      <vt:lpstr>Calibri</vt:lpstr>
      <vt:lpstr>Consolas</vt:lpstr>
      <vt:lpstr>Georgia</vt:lpstr>
      <vt:lpstr>Times New Roman</vt:lpstr>
      <vt:lpstr>Trebuchet MS</vt:lpstr>
      <vt:lpstr>Wingdings</vt:lpstr>
      <vt:lpstr>Wingdings 2</vt:lpstr>
      <vt:lpstr>C++程序设计教程</vt:lpstr>
      <vt:lpstr>Equation</vt:lpstr>
      <vt:lpstr>第七章 类的继承</vt:lpstr>
      <vt:lpstr>目录</vt:lpstr>
      <vt:lpstr>7.1 类的继承与派生</vt:lpstr>
      <vt:lpstr>继承与派生的目的</vt:lpstr>
      <vt:lpstr>7.1.2派生类的声明</vt:lpstr>
      <vt:lpstr>7.1.2派生类的声明</vt:lpstr>
      <vt:lpstr>7.1.3 派生类生成过程</vt:lpstr>
      <vt:lpstr>7.2 访问控制</vt:lpstr>
      <vt:lpstr>7.2.1 公有继承(public)</vt:lpstr>
      <vt:lpstr>例7-1 公有继承举例</vt:lpstr>
      <vt:lpstr>例7-1 (续)</vt:lpstr>
      <vt:lpstr>例7-1 (续)</vt:lpstr>
      <vt:lpstr>7.2.2 私有继承(private)</vt:lpstr>
      <vt:lpstr>例7-2 私有继承举例</vt:lpstr>
      <vt:lpstr>例7-2 （续）</vt:lpstr>
      <vt:lpstr>例7-2 (续)</vt:lpstr>
      <vt:lpstr>7.2.3 保护继承(protected)</vt:lpstr>
      <vt:lpstr>protected 成员的特点与作用</vt:lpstr>
      <vt:lpstr>例： protected 成员举例</vt:lpstr>
      <vt:lpstr>例 (续)</vt:lpstr>
      <vt:lpstr>多继承举例</vt:lpstr>
      <vt:lpstr>多继承举例 (续)</vt:lpstr>
      <vt:lpstr>PowerPoint 演示文稿</vt:lpstr>
      <vt:lpstr>7.3 类型兼容（转换）规则</vt:lpstr>
      <vt:lpstr>例7-3 类型转换规则举例</vt:lpstr>
      <vt:lpstr>例7-3 (续)</vt:lpstr>
      <vt:lpstr>继承时的构造函数</vt:lpstr>
      <vt:lpstr>单一继承时的构造函数</vt:lpstr>
      <vt:lpstr>单一继承时的构造函数举例</vt:lpstr>
      <vt:lpstr>单一继承时的构造函数举例 (续)</vt:lpstr>
      <vt:lpstr>单一继承时的构造函数举例 (续)</vt:lpstr>
      <vt:lpstr>单一继承时的构造函数举例 (续)</vt:lpstr>
      <vt:lpstr>多继承时的构造函数</vt:lpstr>
      <vt:lpstr>派生类与基类的构造函数</vt:lpstr>
      <vt:lpstr>多继承且有内嵌对象时的构造函数</vt:lpstr>
      <vt:lpstr>构造函数的执行顺序</vt:lpstr>
      <vt:lpstr>例7-4 派生类构造函数举例</vt:lpstr>
      <vt:lpstr>例7-4 (续)</vt:lpstr>
      <vt:lpstr>7.4.2 复制构造函数</vt:lpstr>
      <vt:lpstr>7.4.3 析构函数</vt:lpstr>
      <vt:lpstr>例7-5 派生类析构函数举例</vt:lpstr>
      <vt:lpstr>例7-5 (续)</vt:lpstr>
      <vt:lpstr>例7-5 (续)</vt:lpstr>
      <vt:lpstr>delete构造函数</vt:lpstr>
      <vt:lpstr>7.5.1 作用域限定</vt:lpstr>
      <vt:lpstr>例7-6 多继承同名隐藏举例</vt:lpstr>
      <vt:lpstr>例7-6 (续)</vt:lpstr>
      <vt:lpstr>二义性问题</vt:lpstr>
      <vt:lpstr>二义性问题举例</vt:lpstr>
      <vt:lpstr>例7-7  多继承同名隐藏举例</vt:lpstr>
      <vt:lpstr>例7-7（续）</vt:lpstr>
      <vt:lpstr>PowerPoint 演示文稿</vt:lpstr>
      <vt:lpstr>7.5.2 虚基类</vt:lpstr>
      <vt:lpstr>例7-8 虚基类举例</vt:lpstr>
      <vt:lpstr>例7-8 (续)</vt:lpstr>
      <vt:lpstr>例7-8 (续)</vt:lpstr>
      <vt:lpstr>7.5.3 虚基类及其派生类构造函数</vt:lpstr>
      <vt:lpstr>有虚基类时的构造函数举例</vt:lpstr>
      <vt:lpstr>有虚基类时的构造函数举例 (续)</vt:lpstr>
      <vt:lpstr>7.6 程序实例</vt:lpstr>
      <vt:lpstr>7.6 程序实例——用高斯消去法解线性方程组</vt:lpstr>
      <vt:lpstr>7.6.2 程序设计分析</vt:lpstr>
      <vt:lpstr>7.6.3 源程序及说明</vt:lpstr>
      <vt:lpstr>例7-9（续）</vt:lpstr>
      <vt:lpstr>例7-9（续）</vt:lpstr>
      <vt:lpstr>例7-9（续）</vt:lpstr>
      <vt:lpstr>例7-9（续）</vt:lpstr>
      <vt:lpstr>例7-9（续）</vt:lpstr>
      <vt:lpstr>例7-9（续）</vt:lpstr>
      <vt:lpstr>例7-9（续）</vt:lpstr>
      <vt:lpstr>例7-9（续）</vt:lpstr>
      <vt:lpstr>例7-9（续）</vt:lpstr>
      <vt:lpstr>例7-9（续）</vt:lpstr>
      <vt:lpstr>7.7.1 问题的提出</vt:lpstr>
      <vt:lpstr>PowerPoint 演示文稿</vt:lpstr>
      <vt:lpstr>7.7.3 源程序及说明</vt:lpstr>
      <vt:lpstr>例7-10（续）</vt:lpstr>
      <vt:lpstr>例7-10（续）</vt:lpstr>
      <vt:lpstr>例7-10（续）</vt:lpstr>
      <vt:lpstr>例7-10（续）</vt:lpstr>
      <vt:lpstr>例7-10（续）</vt:lpstr>
      <vt:lpstr>例7-10（续）</vt:lpstr>
      <vt:lpstr>例7-10（续）</vt:lpstr>
      <vt:lpstr>例7-10（续）</vt:lpstr>
      <vt:lpstr>例7-10（续）</vt:lpstr>
      <vt:lpstr>例7-10（续）</vt:lpstr>
      <vt:lpstr>例7-10（续）</vt:lpstr>
      <vt:lpstr>例7-10（续）</vt:lpstr>
      <vt:lpstr>例7-10（续）——结果</vt:lpstr>
      <vt:lpstr>7.8 深度探索</vt:lpstr>
      <vt:lpstr>7.8.1 组合与继承</vt:lpstr>
      <vt:lpstr>“has-a”举例</vt:lpstr>
      <vt:lpstr>公有继承的意义</vt:lpstr>
      <vt:lpstr>“is-a”举例</vt:lpstr>
      <vt:lpstr>7.8.2 派生类对象的内存布局</vt:lpstr>
      <vt:lpstr>单继承情形</vt:lpstr>
      <vt:lpstr>多继承情形</vt:lpstr>
      <vt:lpstr>虚拟继承情形</vt:lpstr>
      <vt:lpstr>7.8.3基类向派生类的转换及其安全性问题</vt:lpstr>
      <vt:lpstr>类型转换时的注意事项(1)</vt:lpstr>
      <vt:lpstr>类型转换时的注意事项(2)</vt:lpstr>
      <vt:lpstr>7.9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Zhengli</dc:creator>
  <cp:lastModifiedBy>Dejun Teng</cp:lastModifiedBy>
  <cp:revision>275</cp:revision>
  <dcterms:created xsi:type="dcterms:W3CDTF">2010-07-16T02:03:42Z</dcterms:created>
  <dcterms:modified xsi:type="dcterms:W3CDTF">2024-04-08T06:20:00Z</dcterms:modified>
</cp:coreProperties>
</file>