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pn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Lst>
  <p:notesMasterIdLst>
    <p:notesMasterId r:id="rId65"/>
  </p:notesMasterIdLst>
  <p:handoutMasterIdLst>
    <p:handoutMasterId r:id="rId66"/>
  </p:handoutMasterIdLst>
  <p:sldIdLst>
    <p:sldId id="256" r:id="rId2"/>
    <p:sldId id="577" r:id="rId3"/>
    <p:sldId id="648" r:id="rId4"/>
    <p:sldId id="644" r:id="rId5"/>
    <p:sldId id="646" r:id="rId6"/>
    <p:sldId id="649" r:id="rId7"/>
    <p:sldId id="257" r:id="rId8"/>
    <p:sldId id="266" r:id="rId9"/>
    <p:sldId id="579" r:id="rId10"/>
    <p:sldId id="578" r:id="rId11"/>
    <p:sldId id="529" r:id="rId12"/>
    <p:sldId id="530" r:id="rId13"/>
    <p:sldId id="531" r:id="rId14"/>
    <p:sldId id="532" r:id="rId15"/>
    <p:sldId id="580" r:id="rId16"/>
    <p:sldId id="581" r:id="rId17"/>
    <p:sldId id="645" r:id="rId18"/>
    <p:sldId id="533" r:id="rId19"/>
    <p:sldId id="534" r:id="rId20"/>
    <p:sldId id="535" r:id="rId21"/>
    <p:sldId id="536" r:id="rId22"/>
    <p:sldId id="647" r:id="rId23"/>
    <p:sldId id="537" r:id="rId24"/>
    <p:sldId id="538" r:id="rId25"/>
    <p:sldId id="539" r:id="rId26"/>
    <p:sldId id="540" r:id="rId27"/>
    <p:sldId id="541" r:id="rId28"/>
    <p:sldId id="542" r:id="rId29"/>
    <p:sldId id="543" r:id="rId30"/>
    <p:sldId id="544" r:id="rId31"/>
    <p:sldId id="545" r:id="rId32"/>
    <p:sldId id="546" r:id="rId33"/>
    <p:sldId id="547" r:id="rId34"/>
    <p:sldId id="548" r:id="rId35"/>
    <p:sldId id="549" r:id="rId36"/>
    <p:sldId id="550" r:id="rId37"/>
    <p:sldId id="551" r:id="rId38"/>
    <p:sldId id="552" r:id="rId39"/>
    <p:sldId id="553" r:id="rId40"/>
    <p:sldId id="554" r:id="rId41"/>
    <p:sldId id="555" r:id="rId42"/>
    <p:sldId id="556" r:id="rId43"/>
    <p:sldId id="557" r:id="rId44"/>
    <p:sldId id="558" r:id="rId45"/>
    <p:sldId id="559" r:id="rId46"/>
    <p:sldId id="560" r:id="rId47"/>
    <p:sldId id="561" r:id="rId48"/>
    <p:sldId id="562" r:id="rId49"/>
    <p:sldId id="563" r:id="rId50"/>
    <p:sldId id="564" r:id="rId51"/>
    <p:sldId id="571" r:id="rId52"/>
    <p:sldId id="572" r:id="rId53"/>
    <p:sldId id="573" r:id="rId54"/>
    <p:sldId id="565" r:id="rId55"/>
    <p:sldId id="566" r:id="rId56"/>
    <p:sldId id="574" r:id="rId57"/>
    <p:sldId id="479" r:id="rId58"/>
    <p:sldId id="567" r:id="rId59"/>
    <p:sldId id="568" r:id="rId60"/>
    <p:sldId id="569" r:id="rId61"/>
    <p:sldId id="570" r:id="rId62"/>
    <p:sldId id="526" r:id="rId63"/>
    <p:sldId id="576" r:id="rId64"/>
  </p:sldIdLst>
  <p:sldSz cx="9144000" cy="6858000" type="screen4x3"/>
  <p:notesSz cx="7099300" cy="10234613"/>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5FFFF"/>
    <a:srgbClr val="CCFFCC"/>
    <a:srgbClr val="66FFCC"/>
    <a:srgbClr val="00CC99"/>
    <a:srgbClr val="009999"/>
    <a:srgbClr val="6699FF"/>
    <a:srgbClr val="FFFF66"/>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2300" autoAdjust="0"/>
  </p:normalViewPr>
  <p:slideViewPr>
    <p:cSldViewPr>
      <p:cViewPr varScale="1">
        <p:scale>
          <a:sx n="77" d="100"/>
          <a:sy n="77" d="100"/>
        </p:scale>
        <p:origin x="1503" y="57"/>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75" d="100"/>
        <a:sy n="75" d="100"/>
      </p:scale>
      <p:origin x="0" y="0"/>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6A3C4803-B63E-E4FC-976B-DA55B39B9786}"/>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eaLnBrk="1" hangingPunct="1">
              <a:defRPr sz="1300"/>
            </a:lvl1pPr>
          </a:lstStyle>
          <a:p>
            <a:pPr>
              <a:defRPr/>
            </a:pPr>
            <a:endParaRPr lang="en-US" altLang="zh-CN"/>
          </a:p>
        </p:txBody>
      </p:sp>
      <p:sp>
        <p:nvSpPr>
          <p:cNvPr id="84995" name="Rectangle 3">
            <a:extLst>
              <a:ext uri="{FF2B5EF4-FFF2-40B4-BE49-F238E27FC236}">
                <a16:creationId xmlns:a16="http://schemas.microsoft.com/office/drawing/2014/main" id="{B1E4D130-4A29-A9A2-FAF8-5221A45E75DD}"/>
              </a:ext>
            </a:extLst>
          </p:cNvPr>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84996" name="Rectangle 4">
            <a:extLst>
              <a:ext uri="{FF2B5EF4-FFF2-40B4-BE49-F238E27FC236}">
                <a16:creationId xmlns:a16="http://schemas.microsoft.com/office/drawing/2014/main" id="{055A307D-2AD7-1F8D-FE4A-36A2924359CF}"/>
              </a:ext>
            </a:extLst>
          </p:cNvPr>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eaLnBrk="1" hangingPunct="1">
              <a:defRPr sz="1300"/>
            </a:lvl1pPr>
          </a:lstStyle>
          <a:p>
            <a:pPr>
              <a:defRPr/>
            </a:pPr>
            <a:endParaRPr lang="en-US" altLang="zh-CN"/>
          </a:p>
        </p:txBody>
      </p:sp>
      <p:sp>
        <p:nvSpPr>
          <p:cNvPr id="84997" name="Rectangle 5">
            <a:extLst>
              <a:ext uri="{FF2B5EF4-FFF2-40B4-BE49-F238E27FC236}">
                <a16:creationId xmlns:a16="http://schemas.microsoft.com/office/drawing/2014/main" id="{1005A906-963E-303D-C369-08EF35AA6564}"/>
              </a:ext>
            </a:extLst>
          </p:cNvPr>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eaLnBrk="1" hangingPunct="1">
              <a:defRPr sz="1300"/>
            </a:lvl1pPr>
          </a:lstStyle>
          <a:p>
            <a:pPr>
              <a:defRPr/>
            </a:pPr>
            <a:fld id="{0C752610-91C3-49B1-B472-AD7671F27971}"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EF6BB27-4A68-B9DF-1E43-216C0F6ED4E4}"/>
              </a:ext>
            </a:extLst>
          </p:cNvPr>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eaLnBrk="1" hangingPunct="1">
              <a:defRPr sz="1300"/>
            </a:lvl1pPr>
          </a:lstStyle>
          <a:p>
            <a:pPr>
              <a:defRPr/>
            </a:pPr>
            <a:endParaRPr lang="en-US" altLang="zh-CN"/>
          </a:p>
        </p:txBody>
      </p:sp>
      <p:sp>
        <p:nvSpPr>
          <p:cNvPr id="27651" name="Rectangle 3">
            <a:extLst>
              <a:ext uri="{FF2B5EF4-FFF2-40B4-BE49-F238E27FC236}">
                <a16:creationId xmlns:a16="http://schemas.microsoft.com/office/drawing/2014/main" id="{456A2D31-FAB7-2219-0F88-60A3789EF979}"/>
              </a:ext>
            </a:extLst>
          </p:cNvPr>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12292" name="Rectangle 4">
            <a:extLst>
              <a:ext uri="{FF2B5EF4-FFF2-40B4-BE49-F238E27FC236}">
                <a16:creationId xmlns:a16="http://schemas.microsoft.com/office/drawing/2014/main" id="{B04CFBC2-57C3-F95C-1A9B-4B24DEFE8A88}"/>
              </a:ext>
            </a:extLst>
          </p:cNvPr>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2601A362-E633-38A6-739A-2A149C91EAFD}"/>
              </a:ext>
            </a:extLst>
          </p:cNvPr>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05A6CB3E-46D4-4F35-41EB-84F550FD0400}"/>
              </a:ext>
            </a:extLst>
          </p:cNvPr>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eaLnBrk="1" hangingPunct="1">
              <a:defRPr sz="1300"/>
            </a:lvl1pPr>
          </a:lstStyle>
          <a:p>
            <a:pPr>
              <a:defRPr/>
            </a:pPr>
            <a:endParaRPr lang="en-US" altLang="zh-CN"/>
          </a:p>
        </p:txBody>
      </p:sp>
      <p:sp>
        <p:nvSpPr>
          <p:cNvPr id="27655" name="Rectangle 7">
            <a:extLst>
              <a:ext uri="{FF2B5EF4-FFF2-40B4-BE49-F238E27FC236}">
                <a16:creationId xmlns:a16="http://schemas.microsoft.com/office/drawing/2014/main" id="{62E7022C-8B97-5B9A-1B1B-99A8C2B34CE6}"/>
              </a:ext>
            </a:extLst>
          </p:cNvPr>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eaLnBrk="1" hangingPunct="1">
              <a:defRPr sz="1300"/>
            </a:lvl1pPr>
          </a:lstStyle>
          <a:p>
            <a:pPr>
              <a:defRPr/>
            </a:pPr>
            <a:fld id="{7995807B-49C5-45B7-A79C-7BA5B861F89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054B3A15-0ACA-5AA5-F302-1C5B82697EA9}"/>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22AF578-1BC6-4555-B2BD-A2DC138A1027}" type="slidenum">
              <a:rPr lang="en-US" altLang="zh-CN" sz="1300" smtClean="0">
                <a:ea typeface="隶书" panose="02010509060101010101" pitchFamily="49" charset="-122"/>
              </a:rPr>
              <a:pPr>
                <a:spcBef>
                  <a:spcPct val="0"/>
                </a:spcBef>
              </a:pPr>
              <a:t>1</a:t>
            </a:fld>
            <a:endParaRPr lang="en-US" altLang="zh-CN" sz="1300">
              <a:ea typeface="隶书" panose="02010509060101010101" pitchFamily="49" charset="-122"/>
            </a:endParaRPr>
          </a:p>
        </p:txBody>
      </p:sp>
      <p:sp>
        <p:nvSpPr>
          <p:cNvPr id="15363" name="Rectangle 2">
            <a:extLst>
              <a:ext uri="{FF2B5EF4-FFF2-40B4-BE49-F238E27FC236}">
                <a16:creationId xmlns:a16="http://schemas.microsoft.com/office/drawing/2014/main" id="{1CF4AB3C-D498-18F1-01E7-BB69DC30B76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766AE587-4029-AC4F-DDFE-96010851303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326BF66B-F70F-BA5E-4EC0-5CF2096779C0}"/>
              </a:ext>
            </a:extLst>
          </p:cNvPr>
          <p:cNvSpPr>
            <a:spLocks noGrp="1" noRot="1" noChangeAspect="1" noChangeArrowheads="1" noTextEdit="1"/>
          </p:cNvSpPr>
          <p:nvPr>
            <p:ph type="sldImg"/>
          </p:nvPr>
        </p:nvSpPr>
        <p:spPr>
          <a:ln/>
        </p:spPr>
      </p:sp>
      <p:sp>
        <p:nvSpPr>
          <p:cNvPr id="65539" name="备注占位符 2">
            <a:extLst>
              <a:ext uri="{FF2B5EF4-FFF2-40B4-BE49-F238E27FC236}">
                <a16:creationId xmlns:a16="http://schemas.microsoft.com/office/drawing/2014/main" id="{AE61D2DD-F5D8-9DDF-2DD1-6351E8C2CF0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en-US" altLang="zh-CN" sz="1000">
                <a:latin typeface="宋体" panose="02010600030101010101" pitchFamily="2" charset="-122"/>
              </a:rPr>
              <a:t>0</a:t>
            </a:r>
            <a:r>
              <a:rPr lang="zh-CN" altLang="en-US" sz="1000">
                <a:latin typeface="宋体" panose="02010600030101010101" pitchFamily="2" charset="-122"/>
              </a:rPr>
              <a:t>唯一；负数表示范围多</a:t>
            </a:r>
            <a:r>
              <a:rPr lang="en-US" altLang="zh-CN" sz="1000">
                <a:latin typeface="宋体" panose="02010600030101010101" pitchFamily="2" charset="-122"/>
              </a:rPr>
              <a:t>1</a:t>
            </a:r>
            <a:endParaRPr lang="zh-CN" altLang="en-US" sz="1000">
              <a:latin typeface="宋体" panose="02010600030101010101" pitchFamily="2" charset="-122"/>
            </a:endParaRPr>
          </a:p>
        </p:txBody>
      </p:sp>
      <p:sp>
        <p:nvSpPr>
          <p:cNvPr id="65540" name="灯片编号占位符 3">
            <a:extLst>
              <a:ext uri="{FF2B5EF4-FFF2-40B4-BE49-F238E27FC236}">
                <a16:creationId xmlns:a16="http://schemas.microsoft.com/office/drawing/2014/main" id="{F17689F8-46B3-CD83-C416-B41AD0812B7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83007CB1-4B35-49AD-A880-2AD2EB02CF8A}" type="slidenum">
              <a:rPr lang="en-US" altLang="zh-CN" sz="1300" smtClean="0"/>
              <a:pPr/>
              <a:t>49</a:t>
            </a:fld>
            <a:endParaRPr lang="en-US" altLang="zh-CN" sz="13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浮点数？因为无法准确表示一个实数值 表示是离散的 </a:t>
            </a:r>
            <a:endParaRPr lang="en-US" altLang="zh-CN" dirty="0"/>
          </a:p>
          <a:p>
            <a:endParaRPr lang="en-US" altLang="zh-CN" dirty="0"/>
          </a:p>
          <a:p>
            <a:r>
              <a:rPr lang="zh-CN" altLang="en-US" dirty="0"/>
              <a:t>所以实数相等是无法实现的 只能通过判断两个实数的值的差的绝对值小于一个特别小的数</a:t>
            </a:r>
          </a:p>
        </p:txBody>
      </p:sp>
      <p:sp>
        <p:nvSpPr>
          <p:cNvPr id="4" name="灯片编号占位符 3"/>
          <p:cNvSpPr>
            <a:spLocks noGrp="1"/>
          </p:cNvSpPr>
          <p:nvPr>
            <p:ph type="sldNum" sz="quarter" idx="5"/>
          </p:nvPr>
        </p:nvSpPr>
        <p:spPr/>
        <p:txBody>
          <a:bodyPr/>
          <a:lstStyle/>
          <a:p>
            <a:pPr>
              <a:defRPr/>
            </a:pPr>
            <a:fld id="{7995807B-49C5-45B7-A79C-7BA5B861F892}" type="slidenum">
              <a:rPr lang="en-US" altLang="zh-CN" smtClean="0"/>
              <a:pPr>
                <a:defRPr/>
              </a:pPr>
              <a:t>53</a:t>
            </a:fld>
            <a:endParaRPr lang="en-US" altLang="zh-CN"/>
          </a:p>
        </p:txBody>
      </p:sp>
    </p:spTree>
    <p:extLst>
      <p:ext uri="{BB962C8B-B14F-4D97-AF65-F5344CB8AC3E}">
        <p14:creationId xmlns:p14="http://schemas.microsoft.com/office/powerpoint/2010/main" val="1308148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C4336D41-CAB1-214F-BC8D-BDBDED27BE0F}"/>
              </a:ext>
            </a:extLst>
          </p:cNvPr>
          <p:cNvSpPr>
            <a:spLocks noGrp="1" noRot="1" noChangeAspect="1" noChangeArrowheads="1" noTextEdit="1"/>
          </p:cNvSpPr>
          <p:nvPr>
            <p:ph type="sldImg"/>
          </p:nvPr>
        </p:nvSpPr>
        <p:spPr>
          <a:ln/>
        </p:spPr>
      </p:sp>
      <p:sp>
        <p:nvSpPr>
          <p:cNvPr id="76803" name="备注占位符 2">
            <a:extLst>
              <a:ext uri="{FF2B5EF4-FFF2-40B4-BE49-F238E27FC236}">
                <a16:creationId xmlns:a16="http://schemas.microsoft.com/office/drawing/2014/main" id="{9EFF7FDA-6BC2-216F-744E-C4DCD9BCEF0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76804" name="灯片编号占位符 3">
            <a:extLst>
              <a:ext uri="{FF2B5EF4-FFF2-40B4-BE49-F238E27FC236}">
                <a16:creationId xmlns:a16="http://schemas.microsoft.com/office/drawing/2014/main" id="{96FA725D-6A4E-89B7-8B02-B65939818BBC}"/>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614539F-A337-44E0-A808-AE2262CABC38}" type="slidenum">
              <a:rPr lang="en-US" altLang="zh-CN" sz="1300" smtClean="0">
                <a:ea typeface="隶书" panose="02010509060101010101" pitchFamily="49" charset="-122"/>
              </a:rPr>
              <a:pPr>
                <a:spcBef>
                  <a:spcPct val="0"/>
                </a:spcBef>
              </a:pPr>
              <a:t>59</a:t>
            </a:fld>
            <a:endParaRPr lang="en-US" altLang="zh-CN" sz="1300">
              <a:ea typeface="隶书" panose="02010509060101010101" pitchFamily="49"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A8D34108-7A71-07AE-AB1D-02F1E3E4D853}"/>
              </a:ext>
            </a:extLst>
          </p:cNvPr>
          <p:cNvSpPr>
            <a:spLocks noGrp="1" noRot="1" noChangeAspect="1" noChangeArrowheads="1" noTextEdit="1"/>
          </p:cNvSpPr>
          <p:nvPr>
            <p:ph type="sldImg"/>
          </p:nvPr>
        </p:nvSpPr>
        <p:spPr>
          <a:ln/>
        </p:spPr>
      </p:sp>
      <p:sp>
        <p:nvSpPr>
          <p:cNvPr id="78851" name="备注占位符 2">
            <a:extLst>
              <a:ext uri="{FF2B5EF4-FFF2-40B4-BE49-F238E27FC236}">
                <a16:creationId xmlns:a16="http://schemas.microsoft.com/office/drawing/2014/main" id="{9DFBB012-F9D6-F146-49A7-DDBA948BF5EE}"/>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78852" name="灯片编号占位符 3">
            <a:extLst>
              <a:ext uri="{FF2B5EF4-FFF2-40B4-BE49-F238E27FC236}">
                <a16:creationId xmlns:a16="http://schemas.microsoft.com/office/drawing/2014/main" id="{6F7275EF-7F43-3C30-0447-EBA18357B322}"/>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D760755-E8E7-4687-A850-2CF2BC69EEE0}" type="slidenum">
              <a:rPr lang="en-US" altLang="zh-CN" sz="1300" smtClean="0">
                <a:ea typeface="隶书" panose="02010509060101010101" pitchFamily="49" charset="-122"/>
              </a:rPr>
              <a:pPr>
                <a:spcBef>
                  <a:spcPct val="0"/>
                </a:spcBef>
              </a:pPr>
              <a:t>60</a:t>
            </a:fld>
            <a:endParaRPr lang="en-US" altLang="zh-CN" sz="1300">
              <a:ea typeface="隶书" panose="02010509060101010101" pitchFamily="49"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FF92854C-6807-29EC-11B3-53AFF75BCE2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6925F42-4362-4842-9912-D6AF4BAC93E5}" type="slidenum">
              <a:rPr lang="en-US" altLang="zh-CN" sz="1300" smtClean="0">
                <a:ea typeface="隶书" panose="02010509060101010101" pitchFamily="49" charset="-122"/>
              </a:rPr>
              <a:pPr>
                <a:spcBef>
                  <a:spcPct val="0"/>
                </a:spcBef>
              </a:pPr>
              <a:t>62</a:t>
            </a:fld>
            <a:endParaRPr lang="en-US" altLang="zh-CN" sz="1300">
              <a:ea typeface="隶书" panose="02010509060101010101" pitchFamily="49" charset="-122"/>
            </a:endParaRPr>
          </a:p>
        </p:txBody>
      </p:sp>
      <p:sp>
        <p:nvSpPr>
          <p:cNvPr id="81923" name="Rectangle 2">
            <a:extLst>
              <a:ext uri="{FF2B5EF4-FFF2-40B4-BE49-F238E27FC236}">
                <a16:creationId xmlns:a16="http://schemas.microsoft.com/office/drawing/2014/main" id="{F73DC352-0DCD-22F2-B2ED-CEE6C43F4819}"/>
              </a:ext>
            </a:extLst>
          </p:cNvPr>
          <p:cNvSpPr>
            <a:spLocks noGrp="1" noRot="1" noChangeAspect="1" noChangeArrowheads="1" noTextEdit="1"/>
          </p:cNvSpPr>
          <p:nvPr>
            <p:ph type="sldImg"/>
          </p:nvPr>
        </p:nvSpPr>
        <p:spPr>
          <a:ln/>
        </p:spPr>
      </p:sp>
      <p:sp>
        <p:nvSpPr>
          <p:cNvPr id="81924" name="Rectangle 4">
            <a:extLst>
              <a:ext uri="{FF2B5EF4-FFF2-40B4-BE49-F238E27FC236}">
                <a16:creationId xmlns:a16="http://schemas.microsoft.com/office/drawing/2014/main" id="{52767E19-D551-3551-7828-5F434B8FD5B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25161B88-F797-58D1-251D-F46AC5EC151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F379FBA-1A47-4A9F-A6D5-067FF611EB96}" type="slidenum">
              <a:rPr lang="en-US" altLang="zh-CN" sz="1300" smtClean="0">
                <a:ea typeface="隶书" panose="02010509060101010101" pitchFamily="49" charset="-122"/>
              </a:rPr>
              <a:pPr>
                <a:spcBef>
                  <a:spcPct val="0"/>
                </a:spcBef>
              </a:pPr>
              <a:t>63</a:t>
            </a:fld>
            <a:endParaRPr lang="en-US" altLang="zh-CN" sz="1300">
              <a:ea typeface="隶书" panose="02010509060101010101" pitchFamily="49" charset="-122"/>
            </a:endParaRPr>
          </a:p>
        </p:txBody>
      </p:sp>
      <p:sp>
        <p:nvSpPr>
          <p:cNvPr id="86019" name="Rectangle 2">
            <a:extLst>
              <a:ext uri="{FF2B5EF4-FFF2-40B4-BE49-F238E27FC236}">
                <a16:creationId xmlns:a16="http://schemas.microsoft.com/office/drawing/2014/main" id="{A7C683B0-1626-BECF-97C4-4B1637064EB5}"/>
              </a:ext>
            </a:extLst>
          </p:cNvPr>
          <p:cNvSpPr>
            <a:spLocks noGrp="1" noRot="1" noChangeAspect="1" noChangeArrowheads="1" noTextEdit="1"/>
          </p:cNvSpPr>
          <p:nvPr>
            <p:ph type="sldImg"/>
          </p:nvPr>
        </p:nvSpPr>
        <p:spPr>
          <a:ln/>
        </p:spPr>
      </p:sp>
      <p:sp>
        <p:nvSpPr>
          <p:cNvPr id="86020" name="Rectangle 4">
            <a:extLst>
              <a:ext uri="{FF2B5EF4-FFF2-40B4-BE49-F238E27FC236}">
                <a16:creationId xmlns:a16="http://schemas.microsoft.com/office/drawing/2014/main" id="{7BB0D7F1-AA0B-5F13-ECE9-8225693DA76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75821ED8-4CC7-1240-25D5-04AD75F0739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2D99F0E-21CA-4DEE-95C5-F7E2E702B1F9}" type="slidenum">
              <a:rPr lang="en-US" altLang="zh-CN" sz="1300" smtClean="0">
                <a:ea typeface="隶书" panose="02010509060101010101" pitchFamily="49" charset="-122"/>
              </a:rPr>
              <a:pPr>
                <a:spcBef>
                  <a:spcPct val="0"/>
                </a:spcBef>
              </a:pPr>
              <a:t>7</a:t>
            </a:fld>
            <a:endParaRPr lang="en-US" altLang="zh-CN" sz="1300">
              <a:ea typeface="隶书" panose="02010509060101010101" pitchFamily="49" charset="-122"/>
            </a:endParaRPr>
          </a:p>
        </p:txBody>
      </p:sp>
      <p:sp>
        <p:nvSpPr>
          <p:cNvPr id="19459" name="Rectangle 2">
            <a:extLst>
              <a:ext uri="{FF2B5EF4-FFF2-40B4-BE49-F238E27FC236}">
                <a16:creationId xmlns:a16="http://schemas.microsoft.com/office/drawing/2014/main" id="{995B6DC6-90FC-D370-51A4-F6CD6A681D54}"/>
              </a:ext>
            </a:extLst>
          </p:cNvPr>
          <p:cNvSpPr>
            <a:spLocks noGrp="1" noRot="1" noChangeAspect="1" noChangeArrowheads="1" noTextEdit="1"/>
          </p:cNvSpPr>
          <p:nvPr>
            <p:ph type="sldImg"/>
          </p:nvPr>
        </p:nvSpPr>
        <p:spPr>
          <a:ln/>
        </p:spPr>
      </p:sp>
      <p:sp>
        <p:nvSpPr>
          <p:cNvPr id="19460" name="Rectangle 4">
            <a:extLst>
              <a:ext uri="{FF2B5EF4-FFF2-40B4-BE49-F238E27FC236}">
                <a16:creationId xmlns:a16="http://schemas.microsoft.com/office/drawing/2014/main" id="{AAE64E94-D6BF-4377-DF74-8A6C6361657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8412D5B1-1327-760E-CF07-EB9F6548D12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661DC9C-74D7-43DF-AA75-55893DECACC4}" type="slidenum">
              <a:rPr lang="en-US" altLang="zh-CN" sz="1300" smtClean="0">
                <a:ea typeface="隶书" panose="02010509060101010101" pitchFamily="49" charset="-122"/>
              </a:rPr>
              <a:pPr>
                <a:spcBef>
                  <a:spcPct val="0"/>
                </a:spcBef>
              </a:pPr>
              <a:t>8</a:t>
            </a:fld>
            <a:endParaRPr lang="en-US" altLang="zh-CN" sz="1300">
              <a:ea typeface="隶书" panose="02010509060101010101" pitchFamily="49" charset="-122"/>
            </a:endParaRPr>
          </a:p>
        </p:txBody>
      </p:sp>
      <p:sp>
        <p:nvSpPr>
          <p:cNvPr id="21507" name="Rectangle 2">
            <a:extLst>
              <a:ext uri="{FF2B5EF4-FFF2-40B4-BE49-F238E27FC236}">
                <a16:creationId xmlns:a16="http://schemas.microsoft.com/office/drawing/2014/main" id="{1C4CA551-90D2-183C-87A1-07158A87D8F5}"/>
              </a:ext>
            </a:extLst>
          </p:cNvPr>
          <p:cNvSpPr>
            <a:spLocks noGrp="1" noRot="1" noChangeAspect="1" noChangeArrowheads="1" noTextEdit="1"/>
          </p:cNvSpPr>
          <p:nvPr>
            <p:ph type="sldImg"/>
          </p:nvPr>
        </p:nvSpPr>
        <p:spPr>
          <a:ln/>
        </p:spPr>
      </p:sp>
      <p:sp>
        <p:nvSpPr>
          <p:cNvPr id="21508" name="Rectangle 4">
            <a:extLst>
              <a:ext uri="{FF2B5EF4-FFF2-40B4-BE49-F238E27FC236}">
                <a16:creationId xmlns:a16="http://schemas.microsoft.com/office/drawing/2014/main" id="{CA804303-1D19-4267-E767-C481A9DDD26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3C46A434-CD57-74C1-7278-289A95A73B19}"/>
              </a:ext>
            </a:extLst>
          </p:cNvPr>
          <p:cNvSpPr>
            <a:spLocks noGrp="1" noRot="1" noChangeAspect="1" noChangeArrowheads="1" noTextEdit="1"/>
          </p:cNvSpPr>
          <p:nvPr>
            <p:ph type="sldImg"/>
          </p:nvPr>
        </p:nvSpPr>
        <p:spPr>
          <a:ln/>
        </p:spPr>
      </p:sp>
      <p:sp>
        <p:nvSpPr>
          <p:cNvPr id="24579" name="备注占位符 2">
            <a:extLst>
              <a:ext uri="{FF2B5EF4-FFF2-40B4-BE49-F238E27FC236}">
                <a16:creationId xmlns:a16="http://schemas.microsoft.com/office/drawing/2014/main" id="{C0952BB8-604F-7DF5-2285-61FEBF200B7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指令集 </a:t>
            </a:r>
            <a:r>
              <a:rPr lang="en-US" altLang="zh-CN" dirty="0"/>
              <a:t>CISC </a:t>
            </a:r>
            <a:r>
              <a:rPr lang="zh-CN" altLang="en-US" dirty="0"/>
              <a:t>（</a:t>
            </a:r>
            <a:r>
              <a:rPr lang="en-US" altLang="zh-CN" dirty="0"/>
              <a:t>complex instruction set computer</a:t>
            </a:r>
            <a:r>
              <a:rPr lang="zh-CN" altLang="en-US" dirty="0"/>
              <a:t>）</a:t>
            </a:r>
            <a:r>
              <a:rPr lang="en-US" altLang="zh-CN" dirty="0"/>
              <a:t> RISC </a:t>
            </a:r>
            <a:r>
              <a:rPr lang="zh-CN" altLang="en-US" dirty="0"/>
              <a:t>（</a:t>
            </a:r>
            <a:r>
              <a:rPr lang="en-US" altLang="zh-CN" dirty="0"/>
              <a:t>reduced instruction set computer</a:t>
            </a:r>
            <a:r>
              <a:rPr lang="zh-CN" altLang="en-US" dirty="0"/>
              <a:t>）</a:t>
            </a:r>
            <a:r>
              <a:rPr lang="en-US" altLang="zh-CN" dirty="0"/>
              <a:t>ARM </a:t>
            </a:r>
            <a:r>
              <a:rPr lang="zh-CN" altLang="en-US" dirty="0"/>
              <a:t>（</a:t>
            </a:r>
            <a:r>
              <a:rPr lang="en-US" altLang="zh-CN" dirty="0"/>
              <a:t>advanced RISC machine</a:t>
            </a:r>
            <a:r>
              <a:rPr lang="zh-CN" altLang="en-US" dirty="0"/>
              <a:t>）</a:t>
            </a:r>
            <a:endParaRPr lang="en-US" altLang="zh-CN" dirty="0"/>
          </a:p>
          <a:p>
            <a:endParaRPr lang="zh-CN" altLang="en-US" dirty="0"/>
          </a:p>
        </p:txBody>
      </p:sp>
      <p:sp>
        <p:nvSpPr>
          <p:cNvPr id="24580" name="灯片编号占位符 3">
            <a:extLst>
              <a:ext uri="{FF2B5EF4-FFF2-40B4-BE49-F238E27FC236}">
                <a16:creationId xmlns:a16="http://schemas.microsoft.com/office/drawing/2014/main" id="{0F74F00D-867D-A863-28B5-4D3CEFF60393}"/>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F2C73363-2D57-490D-8F9F-853A802C0D9E}" type="slidenum">
              <a:rPr lang="en-US" altLang="zh-CN" sz="1300" smtClean="0"/>
              <a:pPr/>
              <a:t>9</a:t>
            </a:fld>
            <a:endParaRPr lang="en-US" altLang="zh-CN" sz="13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D79284E1-BB05-68F9-CAF6-D0E711D8836A}"/>
              </a:ext>
            </a:extLst>
          </p:cNvPr>
          <p:cNvSpPr>
            <a:spLocks noGrp="1" noRot="1" noChangeAspect="1" noChangeArrowheads="1" noTextEdit="1"/>
          </p:cNvSpPr>
          <p:nvPr>
            <p:ph type="sldImg"/>
          </p:nvPr>
        </p:nvSpPr>
        <p:spPr>
          <a:ln/>
        </p:spPr>
      </p:sp>
      <p:sp>
        <p:nvSpPr>
          <p:cNvPr id="31747" name="备注占位符 2">
            <a:extLst>
              <a:ext uri="{FF2B5EF4-FFF2-40B4-BE49-F238E27FC236}">
                <a16:creationId xmlns:a16="http://schemas.microsoft.com/office/drawing/2014/main" id="{386ECB23-19B5-F2AA-CAC7-EE9E098FD3B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zh-CN" altLang="en-US"/>
              <a:t>编译的过程 就是把我们写的程序 翻译成机器可以执行的指令 </a:t>
            </a:r>
          </a:p>
        </p:txBody>
      </p:sp>
      <p:sp>
        <p:nvSpPr>
          <p:cNvPr id="31748" name="灯片编号占位符 3">
            <a:extLst>
              <a:ext uri="{FF2B5EF4-FFF2-40B4-BE49-F238E27FC236}">
                <a16:creationId xmlns:a16="http://schemas.microsoft.com/office/drawing/2014/main" id="{1624A843-5178-3E2C-D33E-8B553CFC721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425455D6-C902-47F0-86BD-7849E0DB2B4E}" type="slidenum">
              <a:rPr lang="en-US" altLang="zh-CN" sz="1300" smtClean="0"/>
              <a:pPr/>
              <a:t>16</a:t>
            </a:fld>
            <a:endParaRPr lang="en-US" altLang="zh-CN" sz="1300"/>
          </a:p>
        </p:txBody>
      </p:sp>
    </p:spTree>
    <p:extLst>
      <p:ext uri="{BB962C8B-B14F-4D97-AF65-F5344CB8AC3E}">
        <p14:creationId xmlns:p14="http://schemas.microsoft.com/office/powerpoint/2010/main" val="3983911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A1DA6C21-7544-3647-13FE-BD859CC3DE7B}"/>
              </a:ext>
            </a:extLst>
          </p:cNvPr>
          <p:cNvSpPr>
            <a:spLocks noGrp="1" noRot="1" noChangeAspect="1" noChangeArrowheads="1" noTextEdit="1"/>
          </p:cNvSpPr>
          <p:nvPr>
            <p:ph type="sldImg"/>
          </p:nvPr>
        </p:nvSpPr>
        <p:spPr>
          <a:ln/>
        </p:spPr>
      </p:sp>
      <p:sp>
        <p:nvSpPr>
          <p:cNvPr id="35843" name="备注占位符 2">
            <a:extLst>
              <a:ext uri="{FF2B5EF4-FFF2-40B4-BE49-F238E27FC236}">
                <a16:creationId xmlns:a16="http://schemas.microsoft.com/office/drawing/2014/main" id="{852E5DB9-FEF6-5851-DFB2-18EA182E076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zh-CN" altLang="en-US"/>
          </a:p>
        </p:txBody>
      </p:sp>
      <p:sp>
        <p:nvSpPr>
          <p:cNvPr id="35844" name="灯片编号占位符 3">
            <a:extLst>
              <a:ext uri="{FF2B5EF4-FFF2-40B4-BE49-F238E27FC236}">
                <a16:creationId xmlns:a16="http://schemas.microsoft.com/office/drawing/2014/main" id="{CDDF114F-D95F-4A68-C50E-368EC21D449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4A0DF9F8-5B84-430F-A638-45ADA7F57D5F}" type="slidenum">
              <a:rPr lang="en-US" altLang="zh-CN" sz="1300" smtClean="0"/>
              <a:pPr/>
              <a:t>20</a:t>
            </a:fld>
            <a:endParaRPr lang="en-US" altLang="zh-CN" sz="13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任何程序都是需要有输出数据的 因为我们需要一个程序做事情 做的事情需要对这个世界产生影响 而不是只执行一些指令 除了浪费电 没有别的用处</a:t>
            </a:r>
            <a:endParaRPr lang="en-US" altLang="zh-CN" dirty="0"/>
          </a:p>
          <a:p>
            <a:endParaRPr lang="en-US" altLang="zh-CN" dirty="0"/>
          </a:p>
          <a:p>
            <a:r>
              <a:rPr lang="zh-CN" altLang="en-US" dirty="0"/>
              <a:t>绝大多数 如果不是全部的 程序需要有输入 </a:t>
            </a:r>
            <a:r>
              <a:rPr lang="en-US" altLang="zh-CN" dirty="0"/>
              <a:t>hello world</a:t>
            </a:r>
            <a:r>
              <a:rPr lang="zh-CN" altLang="en-US" dirty="0"/>
              <a:t>不需要输入 每次运行这是打印一个东西。 打印时间的程序输入是调用系统函数从计算机获取时间。</a:t>
            </a:r>
            <a:endParaRPr lang="en-US" altLang="zh-CN" dirty="0"/>
          </a:p>
          <a:p>
            <a:endParaRPr lang="en-US" altLang="zh-CN" dirty="0"/>
          </a:p>
          <a:p>
            <a:r>
              <a:rPr lang="zh-CN" altLang="en-US" dirty="0"/>
              <a:t>绝大多数程序是根据用户的输入 反馈给用户输出</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7995807B-49C5-45B7-A79C-7BA5B861F892}" type="slidenum">
              <a:rPr lang="en-US" altLang="zh-CN" smtClean="0"/>
              <a:pPr>
                <a:defRPr/>
              </a:pPr>
              <a:t>38</a:t>
            </a:fld>
            <a:endParaRPr lang="en-US" altLang="zh-CN"/>
          </a:p>
        </p:txBody>
      </p:sp>
    </p:spTree>
    <p:extLst>
      <p:ext uri="{BB962C8B-B14F-4D97-AF65-F5344CB8AC3E}">
        <p14:creationId xmlns:p14="http://schemas.microsoft.com/office/powerpoint/2010/main" val="688015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995807B-49C5-45B7-A79C-7BA5B861F892}" type="slidenum">
              <a:rPr lang="en-US" altLang="zh-CN" smtClean="0"/>
              <a:pPr>
                <a:defRPr/>
              </a:pPr>
              <a:t>39</a:t>
            </a:fld>
            <a:endParaRPr lang="en-US" altLang="zh-CN"/>
          </a:p>
        </p:txBody>
      </p:sp>
    </p:spTree>
    <p:extLst>
      <p:ext uri="{BB962C8B-B14F-4D97-AF65-F5344CB8AC3E}">
        <p14:creationId xmlns:p14="http://schemas.microsoft.com/office/powerpoint/2010/main" val="2221459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原码加补码等于模数</a:t>
            </a:r>
            <a:endParaRPr lang="en-US" altLang="zh-CN" dirty="0"/>
          </a:p>
          <a:p>
            <a:endParaRPr lang="en-US" altLang="zh-CN" dirty="0"/>
          </a:p>
          <a:p>
            <a:r>
              <a:rPr lang="zh-CN" altLang="en-US" dirty="0"/>
              <a:t>为了做减法或加负数用的</a:t>
            </a:r>
          </a:p>
        </p:txBody>
      </p:sp>
      <p:sp>
        <p:nvSpPr>
          <p:cNvPr id="4" name="灯片编号占位符 3"/>
          <p:cNvSpPr>
            <a:spLocks noGrp="1"/>
          </p:cNvSpPr>
          <p:nvPr>
            <p:ph type="sldNum" sz="quarter" idx="5"/>
          </p:nvPr>
        </p:nvSpPr>
        <p:spPr/>
        <p:txBody>
          <a:bodyPr/>
          <a:lstStyle/>
          <a:p>
            <a:pPr>
              <a:defRPr/>
            </a:pPr>
            <a:fld id="{7995807B-49C5-45B7-A79C-7BA5B861F892}" type="slidenum">
              <a:rPr lang="en-US" altLang="zh-CN" smtClean="0"/>
              <a:pPr>
                <a:defRPr/>
              </a:pPr>
              <a:t>48</a:t>
            </a:fld>
            <a:endParaRPr lang="en-US" altLang="zh-CN"/>
          </a:p>
        </p:txBody>
      </p:sp>
    </p:spTree>
    <p:extLst>
      <p:ext uri="{BB962C8B-B14F-4D97-AF65-F5344CB8AC3E}">
        <p14:creationId xmlns:p14="http://schemas.microsoft.com/office/powerpoint/2010/main" val="3930163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91BE5EC-546B-F80B-5DD4-1B5D993C4B15}"/>
              </a:ext>
            </a:extLst>
          </p:cNvPr>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矩形 2">
            <a:extLst>
              <a:ext uri="{FF2B5EF4-FFF2-40B4-BE49-F238E27FC236}">
                <a16:creationId xmlns:a16="http://schemas.microsoft.com/office/drawing/2014/main" id="{08457306-A854-EB0C-4DE7-93225C99D603}"/>
              </a:ext>
            </a:extLst>
          </p:cNvPr>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矩形 3">
            <a:extLst>
              <a:ext uri="{FF2B5EF4-FFF2-40B4-BE49-F238E27FC236}">
                <a16:creationId xmlns:a16="http://schemas.microsoft.com/office/drawing/2014/main" id="{E2FC76DC-13C8-8D4B-96BD-3B754CFD273D}"/>
              </a:ext>
            </a:extLst>
          </p:cNvPr>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矩形 4">
            <a:extLst>
              <a:ext uri="{FF2B5EF4-FFF2-40B4-BE49-F238E27FC236}">
                <a16:creationId xmlns:a16="http://schemas.microsoft.com/office/drawing/2014/main" id="{AE52E199-8EA7-847F-EE60-0CFE3C8B9229}"/>
              </a:ext>
            </a:extLst>
          </p:cNvPr>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F8ABA7BA-0E0B-8689-F41B-1CA407F4A958}"/>
              </a:ext>
            </a:extLst>
          </p:cNvPr>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7" name="圆角矩形 24">
            <a:extLst>
              <a:ext uri="{FF2B5EF4-FFF2-40B4-BE49-F238E27FC236}">
                <a16:creationId xmlns:a16="http://schemas.microsoft.com/office/drawing/2014/main" id="{2859FC27-EDD1-CB96-09D3-3A0AD87598AA}"/>
              </a:ext>
            </a:extLst>
          </p:cNvPr>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10" name="圆角矩形 25">
            <a:extLst>
              <a:ext uri="{FF2B5EF4-FFF2-40B4-BE49-F238E27FC236}">
                <a16:creationId xmlns:a16="http://schemas.microsoft.com/office/drawing/2014/main" id="{267B3D90-98D8-C60C-9EEF-B7F62731A2B5}"/>
              </a:ext>
            </a:extLst>
          </p:cNvPr>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1" name="矩形 10">
            <a:extLst>
              <a:ext uri="{FF2B5EF4-FFF2-40B4-BE49-F238E27FC236}">
                <a16:creationId xmlns:a16="http://schemas.microsoft.com/office/drawing/2014/main" id="{89F9F608-595B-4AC0-499C-8EA3E8AD1314}"/>
              </a:ext>
            </a:extLst>
          </p:cNvPr>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2" name="矩形 11">
            <a:extLst>
              <a:ext uri="{FF2B5EF4-FFF2-40B4-BE49-F238E27FC236}">
                <a16:creationId xmlns:a16="http://schemas.microsoft.com/office/drawing/2014/main" id="{8EF784D9-F3A8-DD61-B1A6-D0D5211AE5E6}"/>
              </a:ext>
            </a:extLst>
          </p:cNvPr>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3" name="矩形 12">
            <a:extLst>
              <a:ext uri="{FF2B5EF4-FFF2-40B4-BE49-F238E27FC236}">
                <a16:creationId xmlns:a16="http://schemas.microsoft.com/office/drawing/2014/main" id="{6733E275-E64E-7ADF-702C-44E286DA3734}"/>
              </a:ext>
            </a:extLst>
          </p:cNvPr>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4" name="矩形 13">
            <a:extLst>
              <a:ext uri="{FF2B5EF4-FFF2-40B4-BE49-F238E27FC236}">
                <a16:creationId xmlns:a16="http://schemas.microsoft.com/office/drawing/2014/main" id="{DF95FCE2-A6BB-2E8F-19C5-AB14AC8C047C}"/>
              </a:ext>
            </a:extLst>
          </p:cNvPr>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5" name="Rectangle 4">
            <a:extLst>
              <a:ext uri="{FF2B5EF4-FFF2-40B4-BE49-F238E27FC236}">
                <a16:creationId xmlns:a16="http://schemas.microsoft.com/office/drawing/2014/main" id="{E6A9EEBB-7C3C-A3E5-28AF-E9FA711B4E07}"/>
              </a:ext>
            </a:extLst>
          </p:cNvPr>
          <p:cNvSpPr>
            <a:spLocks noChangeArrowheads="1"/>
          </p:cNvSpPr>
          <p:nvPr userDrawn="1"/>
        </p:nvSpPr>
        <p:spPr bwMode="auto">
          <a:xfrm>
            <a:off x="1331913" y="50800"/>
            <a:ext cx="7772400" cy="857250"/>
          </a:xfrm>
          <a:prstGeom prst="rect">
            <a:avLst/>
          </a:prstGeom>
          <a:noFill/>
          <a:ln w="9525">
            <a:no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5pPr>
            <a:lvl6pPr marL="2286000" algn="l" defTabSz="914400" rtl="0" eaLnBrk="1" latinLnBrk="0" hangingPunct="1">
              <a:defRPr kumimoji="1" sz="2400" kern="1200">
                <a:solidFill>
                  <a:schemeClr val="tx1"/>
                </a:solidFill>
                <a:latin typeface="Times New Roman" pitchFamily="18" charset="0"/>
                <a:ea typeface="隶书" pitchFamily="49" charset="-122"/>
                <a:cs typeface="+mn-cs"/>
              </a:defRPr>
            </a:lvl6pPr>
            <a:lvl7pPr marL="2743200" algn="l" defTabSz="914400" rtl="0" eaLnBrk="1" latinLnBrk="0" hangingPunct="1">
              <a:defRPr kumimoji="1" sz="2400" kern="1200">
                <a:solidFill>
                  <a:schemeClr val="tx1"/>
                </a:solidFill>
                <a:latin typeface="Times New Roman" pitchFamily="18" charset="0"/>
                <a:ea typeface="隶书" pitchFamily="49" charset="-122"/>
                <a:cs typeface="+mn-cs"/>
              </a:defRPr>
            </a:lvl7pPr>
            <a:lvl8pPr marL="3200400" algn="l" defTabSz="914400" rtl="0" eaLnBrk="1" latinLnBrk="0" hangingPunct="1">
              <a:defRPr kumimoji="1" sz="2400" kern="1200">
                <a:solidFill>
                  <a:schemeClr val="tx1"/>
                </a:solidFill>
                <a:latin typeface="Times New Roman" pitchFamily="18" charset="0"/>
                <a:ea typeface="隶书" pitchFamily="49" charset="-122"/>
                <a:cs typeface="+mn-cs"/>
              </a:defRPr>
            </a:lvl8pPr>
            <a:lvl9pPr marL="3657600" algn="l" defTabSz="914400" rtl="0" eaLnBrk="1" latinLnBrk="0" hangingPunct="1">
              <a:defRPr kumimoji="1" sz="2400" kern="1200">
                <a:solidFill>
                  <a:schemeClr val="tx1"/>
                </a:solidFill>
                <a:latin typeface="Times New Roman" pitchFamily="18" charset="0"/>
                <a:ea typeface="隶书" pitchFamily="49" charset="-122"/>
                <a:cs typeface="+mn-cs"/>
              </a:defRPr>
            </a:lvl9pPr>
          </a:lstStyle>
          <a:p>
            <a:pPr algn="r" eaLnBrk="1" hangingPunct="1">
              <a:defRPr/>
            </a:pPr>
            <a:r>
              <a:rPr lang="en-US" altLang="zh-CN" sz="3200" dirty="0">
                <a:solidFill>
                  <a:schemeClr val="bg1"/>
                </a:solidFill>
                <a:latin typeface="华文楷体" pitchFamily="2" charset="-122"/>
                <a:ea typeface="华文楷体" pitchFamily="2" charset="-122"/>
              </a:rPr>
              <a:t>C++</a:t>
            </a:r>
            <a:r>
              <a:rPr lang="zh-CN" altLang="en-US" sz="3200" dirty="0">
                <a:solidFill>
                  <a:schemeClr val="bg1"/>
                </a:solidFill>
                <a:latin typeface="华文楷体" pitchFamily="2" charset="-122"/>
                <a:ea typeface="华文楷体" pitchFamily="2" charset="-122"/>
              </a:rPr>
              <a:t>语言</a:t>
            </a:r>
            <a:r>
              <a:rPr lang="zh-CN" altLang="zh-CN" sz="3200" dirty="0">
                <a:solidFill>
                  <a:schemeClr val="bg1"/>
                </a:solidFill>
                <a:latin typeface="华文楷体" pitchFamily="2" charset="-122"/>
                <a:ea typeface="华文楷体" pitchFamily="2" charset="-122"/>
              </a:rPr>
              <a:t>程序设计</a:t>
            </a:r>
            <a:endParaRPr lang="zh-CN" altLang="en-US" sz="3200" dirty="0">
              <a:solidFill>
                <a:schemeClr val="bg1"/>
              </a:solidFill>
              <a:latin typeface="华文楷体" pitchFamily="2" charset="-122"/>
              <a:ea typeface="华文楷体" pitchFamily="2" charset="-122"/>
            </a:endParaRPr>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zh-CN" altLang="en-US"/>
              <a:t>单击此处编辑母版标题样式</a:t>
            </a:r>
            <a:endParaRPr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dirty="0"/>
          </a:p>
        </p:txBody>
      </p:sp>
      <p:sp>
        <p:nvSpPr>
          <p:cNvPr id="16" name="日期占位符 27">
            <a:extLst>
              <a:ext uri="{FF2B5EF4-FFF2-40B4-BE49-F238E27FC236}">
                <a16:creationId xmlns:a16="http://schemas.microsoft.com/office/drawing/2014/main" id="{E4C9EB63-FD85-E67B-F900-6786CE32212C}"/>
              </a:ext>
            </a:extLst>
          </p:cNvPr>
          <p:cNvSpPr>
            <a:spLocks noGrp="1"/>
          </p:cNvSpPr>
          <p:nvPr>
            <p:ph type="dt" sz="half" idx="10"/>
          </p:nvPr>
        </p:nvSpPr>
        <p:spPr>
          <a:xfrm>
            <a:off x="6705600" y="4206875"/>
            <a:ext cx="960438" cy="457200"/>
          </a:xfrm>
          <a:prstGeom prst="rect">
            <a:avLst/>
          </a:prstGeom>
        </p:spPr>
        <p:txBody>
          <a:bodyPr/>
          <a:lstStyle>
            <a:lvl1pPr eaLnBrk="1" hangingPunct="1">
              <a:defRPr/>
            </a:lvl1pPr>
          </a:lstStyle>
          <a:p>
            <a:pPr>
              <a:defRPr/>
            </a:pPr>
            <a:endParaRPr lang="en-US" altLang="zh-CN"/>
          </a:p>
        </p:txBody>
      </p:sp>
      <p:sp>
        <p:nvSpPr>
          <p:cNvPr id="17" name="页脚占位符 16">
            <a:extLst>
              <a:ext uri="{FF2B5EF4-FFF2-40B4-BE49-F238E27FC236}">
                <a16:creationId xmlns:a16="http://schemas.microsoft.com/office/drawing/2014/main" id="{7E151BC2-DFCC-70F5-6AF8-E8F367087596}"/>
              </a:ext>
            </a:extLst>
          </p:cNvPr>
          <p:cNvSpPr>
            <a:spLocks noGrp="1"/>
          </p:cNvSpPr>
          <p:nvPr>
            <p:ph type="ftr" sz="quarter" idx="11"/>
          </p:nvPr>
        </p:nvSpPr>
        <p:spPr>
          <a:xfrm>
            <a:off x="5410200" y="4205288"/>
            <a:ext cx="1295400" cy="457200"/>
          </a:xfrm>
          <a:prstGeom prst="rect">
            <a:avLst/>
          </a:prstGeom>
        </p:spPr>
        <p:txBody>
          <a:bodyPr/>
          <a:lstStyle>
            <a:lvl1pPr eaLnBrk="1" hangingPunct="1">
              <a:defRPr/>
            </a:lvl1pPr>
          </a:lstStyle>
          <a:p>
            <a:pPr>
              <a:defRPr/>
            </a:pPr>
            <a:endParaRPr lang="en-US" altLang="zh-CN"/>
          </a:p>
        </p:txBody>
      </p:sp>
      <p:sp>
        <p:nvSpPr>
          <p:cNvPr id="18" name="灯片编号占位符 28">
            <a:extLst>
              <a:ext uri="{FF2B5EF4-FFF2-40B4-BE49-F238E27FC236}">
                <a16:creationId xmlns:a16="http://schemas.microsoft.com/office/drawing/2014/main" id="{1892C337-4F2E-2A19-999A-DDA7F0DB463E}"/>
              </a:ext>
            </a:extLst>
          </p:cNvPr>
          <p:cNvSpPr>
            <a:spLocks noGrp="1"/>
          </p:cNvSpPr>
          <p:nvPr>
            <p:ph type="sldNum" sz="quarter" idx="12"/>
          </p:nvPr>
        </p:nvSpPr>
        <p:spPr>
          <a:xfrm>
            <a:off x="8320088" y="1588"/>
            <a:ext cx="747712" cy="365125"/>
          </a:xfrm>
        </p:spPr>
        <p:txBody>
          <a:bodyPr/>
          <a:lstStyle>
            <a:lvl1pPr>
              <a:defRPr>
                <a:solidFill>
                  <a:schemeClr val="bg1"/>
                </a:solidFill>
              </a:defRPr>
            </a:lvl1pPr>
          </a:lstStyle>
          <a:p>
            <a:pPr>
              <a:defRPr/>
            </a:pPr>
            <a:fld id="{28C7FCFF-CFF1-483D-BEBC-DE54410D3B3A}" type="slidenum">
              <a:rPr lang="en-US" altLang="zh-CN"/>
              <a:pPr>
                <a:defRPr/>
              </a:pPr>
              <a:t>‹#›</a:t>
            </a:fld>
            <a:endParaRPr lang="en-US" altLang="zh-CN"/>
          </a:p>
        </p:txBody>
      </p:sp>
    </p:spTree>
    <p:extLst>
      <p:ext uri="{BB962C8B-B14F-4D97-AF65-F5344CB8AC3E}">
        <p14:creationId xmlns:p14="http://schemas.microsoft.com/office/powerpoint/2010/main" val="263805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ACDB3479-1EBE-D3B9-B18A-AA8823C62FF6}"/>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5" name="页脚占位符 4">
            <a:extLst>
              <a:ext uri="{FF2B5EF4-FFF2-40B4-BE49-F238E27FC236}">
                <a16:creationId xmlns:a16="http://schemas.microsoft.com/office/drawing/2014/main" id="{6B4FDA8C-4382-CF72-144E-54882628CD3B}"/>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3F057E37-4956-95A1-2793-23E75F32AB24}"/>
              </a:ext>
            </a:extLst>
          </p:cNvPr>
          <p:cNvSpPr>
            <a:spLocks noGrp="1"/>
          </p:cNvSpPr>
          <p:nvPr>
            <p:ph type="sldNum" sz="quarter" idx="12"/>
          </p:nvPr>
        </p:nvSpPr>
        <p:spPr/>
        <p:txBody>
          <a:bodyPr/>
          <a:lstStyle>
            <a:lvl1pPr>
              <a:defRPr/>
            </a:lvl1pPr>
          </a:lstStyle>
          <a:p>
            <a:pPr>
              <a:defRPr/>
            </a:pPr>
            <a:fld id="{C7F78AB9-83DE-483D-9A38-711CFBC0A185}" type="slidenum">
              <a:rPr lang="en-US" altLang="zh-CN"/>
              <a:pPr>
                <a:defRPr/>
              </a:pPr>
              <a:t>‹#›</a:t>
            </a:fld>
            <a:endParaRPr lang="en-US" altLang="zh-CN"/>
          </a:p>
        </p:txBody>
      </p:sp>
    </p:spTree>
    <p:extLst>
      <p:ext uri="{BB962C8B-B14F-4D97-AF65-F5344CB8AC3E}">
        <p14:creationId xmlns:p14="http://schemas.microsoft.com/office/powerpoint/2010/main" val="1624987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5117F1D1-581D-DA81-A02C-4561213F5BAC}"/>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5" name="页脚占位符 4">
            <a:extLst>
              <a:ext uri="{FF2B5EF4-FFF2-40B4-BE49-F238E27FC236}">
                <a16:creationId xmlns:a16="http://schemas.microsoft.com/office/drawing/2014/main" id="{07E9F428-D3C8-9EB0-8339-D94A0A194D9A}"/>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FDD2349F-C19E-26DA-039D-39044B95251C}"/>
              </a:ext>
            </a:extLst>
          </p:cNvPr>
          <p:cNvSpPr>
            <a:spLocks noGrp="1"/>
          </p:cNvSpPr>
          <p:nvPr>
            <p:ph type="sldNum" sz="quarter" idx="12"/>
          </p:nvPr>
        </p:nvSpPr>
        <p:spPr/>
        <p:txBody>
          <a:bodyPr/>
          <a:lstStyle>
            <a:lvl1pPr>
              <a:defRPr/>
            </a:lvl1pPr>
          </a:lstStyle>
          <a:p>
            <a:pPr>
              <a:defRPr/>
            </a:pPr>
            <a:fld id="{DA85DD85-9468-4112-B6A9-40CA1E3E06AB}" type="slidenum">
              <a:rPr lang="en-US" altLang="zh-CN"/>
              <a:pPr>
                <a:defRPr/>
              </a:pPr>
              <a:t>‹#›</a:t>
            </a:fld>
            <a:endParaRPr lang="en-US" altLang="zh-CN"/>
          </a:p>
        </p:txBody>
      </p:sp>
    </p:spTree>
    <p:extLst>
      <p:ext uri="{BB962C8B-B14F-4D97-AF65-F5344CB8AC3E}">
        <p14:creationId xmlns:p14="http://schemas.microsoft.com/office/powerpoint/2010/main" val="92952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a:extLst>
              <a:ext uri="{FF2B5EF4-FFF2-40B4-BE49-F238E27FC236}">
                <a16:creationId xmlns:a16="http://schemas.microsoft.com/office/drawing/2014/main" id="{C3462B2D-0E61-B3F1-ECFC-CEEADA8CAC9E}"/>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5" name="页脚占位符 4">
            <a:extLst>
              <a:ext uri="{FF2B5EF4-FFF2-40B4-BE49-F238E27FC236}">
                <a16:creationId xmlns:a16="http://schemas.microsoft.com/office/drawing/2014/main" id="{A73FE72C-B5E1-969C-5BB0-25DB6C9F0598}"/>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1A7E62F4-19EE-8A54-29A0-E442DFB8C574}"/>
              </a:ext>
            </a:extLst>
          </p:cNvPr>
          <p:cNvSpPr>
            <a:spLocks noGrp="1"/>
          </p:cNvSpPr>
          <p:nvPr>
            <p:ph type="sldNum" sz="quarter" idx="12"/>
          </p:nvPr>
        </p:nvSpPr>
        <p:spPr/>
        <p:txBody>
          <a:bodyPr/>
          <a:lstStyle>
            <a:lvl1pPr>
              <a:defRPr/>
            </a:lvl1pPr>
          </a:lstStyle>
          <a:p>
            <a:pPr>
              <a:defRPr/>
            </a:pPr>
            <a:fld id="{797305CB-9552-4CB5-A099-2BE5B9EB9FAB}" type="slidenum">
              <a:rPr lang="en-US" altLang="zh-CN"/>
              <a:pPr>
                <a:defRPr/>
              </a:pPr>
              <a:t>‹#›</a:t>
            </a:fld>
            <a:endParaRPr lang="en-US" altLang="zh-CN"/>
          </a:p>
        </p:txBody>
      </p:sp>
    </p:spTree>
    <p:extLst>
      <p:ext uri="{BB962C8B-B14F-4D97-AF65-F5344CB8AC3E}">
        <p14:creationId xmlns:p14="http://schemas.microsoft.com/office/powerpoint/2010/main" val="1821209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a:extLst>
              <a:ext uri="{FF2B5EF4-FFF2-40B4-BE49-F238E27FC236}">
                <a16:creationId xmlns:a16="http://schemas.microsoft.com/office/drawing/2014/main" id="{A1D47209-6F32-A273-DB49-9FA73745AB61}"/>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5" name="页脚占位符 4">
            <a:extLst>
              <a:ext uri="{FF2B5EF4-FFF2-40B4-BE49-F238E27FC236}">
                <a16:creationId xmlns:a16="http://schemas.microsoft.com/office/drawing/2014/main" id="{B40DDED8-3094-B020-B5BD-89F6A40BF3D6}"/>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7CDC1682-4356-A5C5-7CCC-1C37AFE52050}"/>
              </a:ext>
            </a:extLst>
          </p:cNvPr>
          <p:cNvSpPr>
            <a:spLocks noGrp="1"/>
          </p:cNvSpPr>
          <p:nvPr>
            <p:ph type="sldNum" sz="quarter" idx="12"/>
          </p:nvPr>
        </p:nvSpPr>
        <p:spPr/>
        <p:txBody>
          <a:bodyPr/>
          <a:lstStyle>
            <a:lvl1pPr>
              <a:defRPr/>
            </a:lvl1pPr>
          </a:lstStyle>
          <a:p>
            <a:pPr>
              <a:defRPr/>
            </a:pPr>
            <a:fld id="{A0E19ACE-DA06-4DC1-B6AC-7EE98A2E796D}" type="slidenum">
              <a:rPr lang="en-US" altLang="zh-CN"/>
              <a:pPr>
                <a:defRPr/>
              </a:pPr>
              <a:t>‹#›</a:t>
            </a:fld>
            <a:endParaRPr lang="en-US" altLang="zh-CN"/>
          </a:p>
        </p:txBody>
      </p:sp>
    </p:spTree>
    <p:extLst>
      <p:ext uri="{BB962C8B-B14F-4D97-AF65-F5344CB8AC3E}">
        <p14:creationId xmlns:p14="http://schemas.microsoft.com/office/powerpoint/2010/main" val="316968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785926"/>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4648200" y="1785926"/>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a:extLst>
              <a:ext uri="{FF2B5EF4-FFF2-40B4-BE49-F238E27FC236}">
                <a16:creationId xmlns:a16="http://schemas.microsoft.com/office/drawing/2014/main" id="{BEAB4D49-24F4-8BC8-D978-5157ABA6043E}"/>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6" name="页脚占位符 5">
            <a:extLst>
              <a:ext uri="{FF2B5EF4-FFF2-40B4-BE49-F238E27FC236}">
                <a16:creationId xmlns:a16="http://schemas.microsoft.com/office/drawing/2014/main" id="{9B6D939D-E6CD-D0DE-4C88-62AEA4C50642}"/>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7" name="灯片编号占位符 6">
            <a:extLst>
              <a:ext uri="{FF2B5EF4-FFF2-40B4-BE49-F238E27FC236}">
                <a16:creationId xmlns:a16="http://schemas.microsoft.com/office/drawing/2014/main" id="{DF32CA4D-F56B-0B44-DA18-7064220F2E37}"/>
              </a:ext>
            </a:extLst>
          </p:cNvPr>
          <p:cNvSpPr>
            <a:spLocks noGrp="1"/>
          </p:cNvSpPr>
          <p:nvPr>
            <p:ph type="sldNum" sz="quarter" idx="12"/>
          </p:nvPr>
        </p:nvSpPr>
        <p:spPr/>
        <p:txBody>
          <a:bodyPr/>
          <a:lstStyle>
            <a:lvl1pPr>
              <a:defRPr/>
            </a:lvl1pPr>
          </a:lstStyle>
          <a:p>
            <a:pPr>
              <a:defRPr/>
            </a:pPr>
            <a:fld id="{9E215EDE-64CC-499F-9687-3450DD11B436}" type="slidenum">
              <a:rPr lang="en-US" altLang="zh-CN"/>
              <a:pPr>
                <a:defRPr/>
              </a:pPr>
              <a:t>‹#›</a:t>
            </a:fld>
            <a:endParaRPr lang="en-US" altLang="zh-CN"/>
          </a:p>
        </p:txBody>
      </p:sp>
    </p:spTree>
    <p:extLst>
      <p:ext uri="{BB962C8B-B14F-4D97-AF65-F5344CB8AC3E}">
        <p14:creationId xmlns:p14="http://schemas.microsoft.com/office/powerpoint/2010/main" val="51374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428604"/>
            <a:ext cx="8382000"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381000"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721225"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381000" y="1928802"/>
            <a:ext cx="4041648"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4718304" y="1928802"/>
            <a:ext cx="4041775"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22">
            <a:extLst>
              <a:ext uri="{FF2B5EF4-FFF2-40B4-BE49-F238E27FC236}">
                <a16:creationId xmlns:a16="http://schemas.microsoft.com/office/drawing/2014/main" id="{218B681F-6C4B-933C-8B59-BAA0C3910CC3}"/>
              </a:ext>
            </a:extLst>
          </p:cNvPr>
          <p:cNvSpPr>
            <a:spLocks noGrp="1"/>
          </p:cNvSpPr>
          <p:nvPr>
            <p:ph type="sldNum" sz="quarter" idx="10"/>
          </p:nvPr>
        </p:nvSpPr>
        <p:spPr/>
        <p:txBody>
          <a:bodyPr/>
          <a:lstStyle>
            <a:lvl1pPr>
              <a:defRPr/>
            </a:lvl1pPr>
          </a:lstStyle>
          <a:p>
            <a:pPr>
              <a:defRPr/>
            </a:pPr>
            <a:fld id="{AECB7E94-8232-473F-86EE-E062E4663A9C}" type="slidenum">
              <a:rPr lang="en-US" altLang="zh-CN"/>
              <a:pPr>
                <a:defRPr/>
              </a:pPr>
              <a:t>‹#›</a:t>
            </a:fld>
            <a:endParaRPr lang="en-US" altLang="zh-CN"/>
          </a:p>
        </p:txBody>
      </p:sp>
    </p:spTree>
    <p:extLst>
      <p:ext uri="{BB962C8B-B14F-4D97-AF65-F5344CB8AC3E}">
        <p14:creationId xmlns:p14="http://schemas.microsoft.com/office/powerpoint/2010/main" val="2297917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lstStyle>
            <a:lvl1pPr>
              <a:defRPr sz="4000">
                <a:solidFill>
                  <a:schemeClr val="tx2"/>
                </a:solidFill>
              </a:defRPr>
            </a:lvl1p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A1E62053-8EF7-8E81-52F2-7A739EBFC96D}"/>
              </a:ext>
            </a:extLst>
          </p:cNvPr>
          <p:cNvSpPr>
            <a:spLocks noGrp="1"/>
          </p:cNvSpPr>
          <p:nvPr>
            <p:ph type="dt" sz="half" idx="10"/>
          </p:nvPr>
        </p:nvSpPr>
        <p:spPr>
          <a:xfrm>
            <a:off x="6583363" y="612775"/>
            <a:ext cx="957262" cy="457200"/>
          </a:xfrm>
          <a:prstGeom prst="rect">
            <a:avLst/>
          </a:prstGeom>
        </p:spPr>
        <p:txBody>
          <a:bodyPr/>
          <a:lstStyle>
            <a:lvl1pPr eaLnBrk="1" hangingPunct="1">
              <a:defRPr/>
            </a:lvl1pPr>
          </a:lstStyle>
          <a:p>
            <a:pPr>
              <a:defRPr/>
            </a:pPr>
            <a:endParaRPr lang="en-US" altLang="zh-CN"/>
          </a:p>
        </p:txBody>
      </p:sp>
      <p:sp>
        <p:nvSpPr>
          <p:cNvPr id="4" name="页脚占位符 3">
            <a:extLst>
              <a:ext uri="{FF2B5EF4-FFF2-40B4-BE49-F238E27FC236}">
                <a16:creationId xmlns:a16="http://schemas.microsoft.com/office/drawing/2014/main" id="{35A6AC52-BFBC-E050-AC56-5CBFAADDAA21}"/>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5" name="灯片编号占位符 4">
            <a:extLst>
              <a:ext uri="{FF2B5EF4-FFF2-40B4-BE49-F238E27FC236}">
                <a16:creationId xmlns:a16="http://schemas.microsoft.com/office/drawing/2014/main" id="{C8B6533F-6C51-91C3-ED37-FBC89FF6DF81}"/>
              </a:ext>
            </a:extLst>
          </p:cNvPr>
          <p:cNvSpPr>
            <a:spLocks noGrp="1"/>
          </p:cNvSpPr>
          <p:nvPr>
            <p:ph type="sldNum" sz="quarter" idx="12"/>
          </p:nvPr>
        </p:nvSpPr>
        <p:spPr/>
        <p:txBody>
          <a:bodyPr/>
          <a:lstStyle>
            <a:lvl1pPr>
              <a:defRPr/>
            </a:lvl1pPr>
          </a:lstStyle>
          <a:p>
            <a:pPr>
              <a:defRPr/>
            </a:pPr>
            <a:fld id="{682CC83B-D9F8-4E76-8360-65A2E08540D5}" type="slidenum">
              <a:rPr lang="en-US" altLang="zh-CN"/>
              <a:pPr>
                <a:defRPr/>
              </a:pPr>
              <a:t>‹#›</a:t>
            </a:fld>
            <a:endParaRPr lang="en-US" altLang="zh-CN"/>
          </a:p>
        </p:txBody>
      </p:sp>
    </p:spTree>
    <p:extLst>
      <p:ext uri="{BB962C8B-B14F-4D97-AF65-F5344CB8AC3E}">
        <p14:creationId xmlns:p14="http://schemas.microsoft.com/office/powerpoint/2010/main" val="2718371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BEECD4D-59B6-B0AA-D353-CB2D0FD1C8A7}"/>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3" name="页脚占位符 2">
            <a:extLst>
              <a:ext uri="{FF2B5EF4-FFF2-40B4-BE49-F238E27FC236}">
                <a16:creationId xmlns:a16="http://schemas.microsoft.com/office/drawing/2014/main" id="{77135416-1E92-3A2A-0B26-58709325C43D}"/>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4" name="灯片编号占位符 3">
            <a:extLst>
              <a:ext uri="{FF2B5EF4-FFF2-40B4-BE49-F238E27FC236}">
                <a16:creationId xmlns:a16="http://schemas.microsoft.com/office/drawing/2014/main" id="{9FAB0EB9-B675-9C17-18E8-8D40520CBD2F}"/>
              </a:ext>
            </a:extLst>
          </p:cNvPr>
          <p:cNvSpPr>
            <a:spLocks noGrp="1"/>
          </p:cNvSpPr>
          <p:nvPr>
            <p:ph type="sldNum" sz="quarter" idx="12"/>
          </p:nvPr>
        </p:nvSpPr>
        <p:spPr/>
        <p:txBody>
          <a:bodyPr/>
          <a:lstStyle>
            <a:lvl1pPr>
              <a:defRPr/>
            </a:lvl1pPr>
          </a:lstStyle>
          <a:p>
            <a:pPr>
              <a:defRPr/>
            </a:pPr>
            <a:fld id="{0BB942CE-352F-4CB5-9F38-89850F5F6D5B}" type="slidenum">
              <a:rPr lang="en-US" altLang="zh-CN"/>
              <a:pPr>
                <a:defRPr/>
              </a:pPr>
              <a:t>‹#›</a:t>
            </a:fld>
            <a:endParaRPr lang="en-US" altLang="zh-CN"/>
          </a:p>
        </p:txBody>
      </p:sp>
    </p:spTree>
    <p:extLst>
      <p:ext uri="{BB962C8B-B14F-4D97-AF65-F5344CB8AC3E}">
        <p14:creationId xmlns:p14="http://schemas.microsoft.com/office/powerpoint/2010/main" val="1813475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EDA62489-C261-4D75-1580-F97FE2CE8229}"/>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6" name="页脚占位符 5">
            <a:extLst>
              <a:ext uri="{FF2B5EF4-FFF2-40B4-BE49-F238E27FC236}">
                <a16:creationId xmlns:a16="http://schemas.microsoft.com/office/drawing/2014/main" id="{FEAB3C77-2F33-F285-8069-8C951A49246D}"/>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7" name="灯片编号占位符 6">
            <a:extLst>
              <a:ext uri="{FF2B5EF4-FFF2-40B4-BE49-F238E27FC236}">
                <a16:creationId xmlns:a16="http://schemas.microsoft.com/office/drawing/2014/main" id="{D7CA34FE-EE21-8A8C-89E0-99540CEC4A3A}"/>
              </a:ext>
            </a:extLst>
          </p:cNvPr>
          <p:cNvSpPr>
            <a:spLocks noGrp="1"/>
          </p:cNvSpPr>
          <p:nvPr>
            <p:ph type="sldNum" sz="quarter" idx="12"/>
          </p:nvPr>
        </p:nvSpPr>
        <p:spPr/>
        <p:txBody>
          <a:bodyPr/>
          <a:lstStyle>
            <a:lvl1pPr>
              <a:defRPr/>
            </a:lvl1pPr>
          </a:lstStyle>
          <a:p>
            <a:pPr>
              <a:defRPr/>
            </a:pPr>
            <a:fld id="{28AF0E42-710C-4FD9-A317-9E3835D8E9E6}" type="slidenum">
              <a:rPr lang="en-US" altLang="zh-CN"/>
              <a:pPr>
                <a:defRPr/>
              </a:pPr>
              <a:t>‹#›</a:t>
            </a:fld>
            <a:endParaRPr lang="en-US" altLang="zh-CN"/>
          </a:p>
        </p:txBody>
      </p:sp>
    </p:spTree>
    <p:extLst>
      <p:ext uri="{BB962C8B-B14F-4D97-AF65-F5344CB8AC3E}">
        <p14:creationId xmlns:p14="http://schemas.microsoft.com/office/powerpoint/2010/main" val="1322787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85538B-49A0-205B-AC19-A541A22FA8ED}"/>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6" name="页脚占位符 5">
            <a:extLst>
              <a:ext uri="{FF2B5EF4-FFF2-40B4-BE49-F238E27FC236}">
                <a16:creationId xmlns:a16="http://schemas.microsoft.com/office/drawing/2014/main" id="{2CB44EA3-E79C-150E-F53C-8D37F76311BD}"/>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7" name="灯片编号占位符 6">
            <a:extLst>
              <a:ext uri="{FF2B5EF4-FFF2-40B4-BE49-F238E27FC236}">
                <a16:creationId xmlns:a16="http://schemas.microsoft.com/office/drawing/2014/main" id="{421BCB2E-4148-B135-AEC3-8E4E502286AB}"/>
              </a:ext>
            </a:extLst>
          </p:cNvPr>
          <p:cNvSpPr>
            <a:spLocks noGrp="1"/>
          </p:cNvSpPr>
          <p:nvPr>
            <p:ph type="sldNum" sz="quarter" idx="12"/>
          </p:nvPr>
        </p:nvSpPr>
        <p:spPr/>
        <p:txBody>
          <a:bodyPr/>
          <a:lstStyle>
            <a:lvl1pPr>
              <a:defRPr/>
            </a:lvl1pPr>
          </a:lstStyle>
          <a:p>
            <a:pPr>
              <a:defRPr/>
            </a:pPr>
            <a:fld id="{8B1316EB-5D69-489A-8271-5959CDCAA6FB}" type="slidenum">
              <a:rPr lang="en-US" altLang="zh-CN"/>
              <a:pPr>
                <a:defRPr/>
              </a:pPr>
              <a:t>‹#›</a:t>
            </a:fld>
            <a:endParaRPr lang="en-US" altLang="zh-CN"/>
          </a:p>
        </p:txBody>
      </p:sp>
    </p:spTree>
    <p:extLst>
      <p:ext uri="{BB962C8B-B14F-4D97-AF65-F5344CB8AC3E}">
        <p14:creationId xmlns:p14="http://schemas.microsoft.com/office/powerpoint/2010/main" val="2176604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A94CD8AC-DC1D-86A0-CE6A-B7CD5958B343}"/>
              </a:ext>
            </a:extLst>
          </p:cNvPr>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29" name="矩形 28">
            <a:extLst>
              <a:ext uri="{FF2B5EF4-FFF2-40B4-BE49-F238E27FC236}">
                <a16:creationId xmlns:a16="http://schemas.microsoft.com/office/drawing/2014/main" id="{A73787EE-7EE6-6AA4-4524-CE4417579078}"/>
              </a:ext>
            </a:extLst>
          </p:cNvPr>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0" name="矩形 29">
            <a:extLst>
              <a:ext uri="{FF2B5EF4-FFF2-40B4-BE49-F238E27FC236}">
                <a16:creationId xmlns:a16="http://schemas.microsoft.com/office/drawing/2014/main" id="{6E4E65A8-0764-4696-0D72-A8CB8F2A3059}"/>
              </a:ext>
            </a:extLst>
          </p:cNvPr>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31" name="矩形 30">
            <a:extLst>
              <a:ext uri="{FF2B5EF4-FFF2-40B4-BE49-F238E27FC236}">
                <a16:creationId xmlns:a16="http://schemas.microsoft.com/office/drawing/2014/main" id="{D326E42D-AB2D-324C-EDD2-B6359B71E0F0}"/>
              </a:ext>
            </a:extLst>
          </p:cNvPr>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2" name="矩形 31">
            <a:extLst>
              <a:ext uri="{FF2B5EF4-FFF2-40B4-BE49-F238E27FC236}">
                <a16:creationId xmlns:a16="http://schemas.microsoft.com/office/drawing/2014/main" id="{FC4665D9-01D2-AABD-0135-D33FC4CEC3E5}"/>
              </a:ext>
            </a:extLst>
          </p:cNvPr>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33" name="圆角矩形 32">
            <a:extLst>
              <a:ext uri="{FF2B5EF4-FFF2-40B4-BE49-F238E27FC236}">
                <a16:creationId xmlns:a16="http://schemas.microsoft.com/office/drawing/2014/main" id="{8AC4FF67-69DA-B8E2-EB02-F59932DA933B}"/>
              </a:ext>
            </a:extLst>
          </p:cNvPr>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34" name="圆角矩形 33">
            <a:extLst>
              <a:ext uri="{FF2B5EF4-FFF2-40B4-BE49-F238E27FC236}">
                <a16:creationId xmlns:a16="http://schemas.microsoft.com/office/drawing/2014/main" id="{69A97550-784F-344F-7D49-A6FE2EC49190}"/>
              </a:ext>
            </a:extLst>
          </p:cNvPr>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5" name="矩形 34">
            <a:extLst>
              <a:ext uri="{FF2B5EF4-FFF2-40B4-BE49-F238E27FC236}">
                <a16:creationId xmlns:a16="http://schemas.microsoft.com/office/drawing/2014/main" id="{88E21152-BB52-816D-4B68-2B379754B712}"/>
              </a:ext>
            </a:extLst>
          </p:cNvPr>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36" name="矩形 35">
            <a:extLst>
              <a:ext uri="{FF2B5EF4-FFF2-40B4-BE49-F238E27FC236}">
                <a16:creationId xmlns:a16="http://schemas.microsoft.com/office/drawing/2014/main" id="{3BB18B64-30B2-9148-01F7-E354DDAFE94F}"/>
              </a:ext>
            </a:extLst>
          </p:cNvPr>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37" name="矩形 36">
            <a:extLst>
              <a:ext uri="{FF2B5EF4-FFF2-40B4-BE49-F238E27FC236}">
                <a16:creationId xmlns:a16="http://schemas.microsoft.com/office/drawing/2014/main" id="{F9C41E1B-680A-AAF2-132C-A440B8861770}"/>
              </a:ext>
            </a:extLst>
          </p:cNvPr>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8" name="矩形 37">
            <a:extLst>
              <a:ext uri="{FF2B5EF4-FFF2-40B4-BE49-F238E27FC236}">
                <a16:creationId xmlns:a16="http://schemas.microsoft.com/office/drawing/2014/main" id="{CDF1EAE3-C1CA-79D2-A17C-00ED89265225}"/>
              </a:ext>
            </a:extLst>
          </p:cNvPr>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9" name="矩形 38">
            <a:extLst>
              <a:ext uri="{FF2B5EF4-FFF2-40B4-BE49-F238E27FC236}">
                <a16:creationId xmlns:a16="http://schemas.microsoft.com/office/drawing/2014/main" id="{5C0D075D-A2DF-704B-FB8C-64342E91A140}"/>
              </a:ext>
            </a:extLst>
          </p:cNvPr>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0" name="矩形 39">
            <a:extLst>
              <a:ext uri="{FF2B5EF4-FFF2-40B4-BE49-F238E27FC236}">
                <a16:creationId xmlns:a16="http://schemas.microsoft.com/office/drawing/2014/main" id="{5EB2D092-3E6C-F64B-50C8-6639C161F308}"/>
              </a:ext>
            </a:extLst>
          </p:cNvPr>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039" name="标题占位符 21">
            <a:extLst>
              <a:ext uri="{FF2B5EF4-FFF2-40B4-BE49-F238E27FC236}">
                <a16:creationId xmlns:a16="http://schemas.microsoft.com/office/drawing/2014/main" id="{076ADA82-4C22-1C03-3EEC-9448E6C50A12}"/>
              </a:ext>
            </a:extLst>
          </p:cNvPr>
          <p:cNvSpPr>
            <a:spLocks noGrp="1"/>
          </p:cNvSpPr>
          <p:nvPr>
            <p:ph type="title"/>
          </p:nvPr>
        </p:nvSpPr>
        <p:spPr bwMode="auto">
          <a:xfrm>
            <a:off x="457200" y="576263"/>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40" name="文本占位符 12">
            <a:extLst>
              <a:ext uri="{FF2B5EF4-FFF2-40B4-BE49-F238E27FC236}">
                <a16:creationId xmlns:a16="http://schemas.microsoft.com/office/drawing/2014/main" id="{4CC46290-EEFC-7C2B-710D-E515F7FEFEB1}"/>
              </a:ext>
            </a:extLst>
          </p:cNvPr>
          <p:cNvSpPr>
            <a:spLocks noGrp="1"/>
          </p:cNvSpPr>
          <p:nvPr>
            <p:ph type="body" idx="1"/>
          </p:nvPr>
        </p:nvSpPr>
        <p:spPr bwMode="auto">
          <a:xfrm>
            <a:off x="457200" y="1785938"/>
            <a:ext cx="822960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3" name="灯片编号占位符 22">
            <a:extLst>
              <a:ext uri="{FF2B5EF4-FFF2-40B4-BE49-F238E27FC236}">
                <a16:creationId xmlns:a16="http://schemas.microsoft.com/office/drawing/2014/main" id="{1601521F-198B-447F-B34E-34954F31BF79}"/>
              </a:ext>
            </a:extLst>
          </p:cNvPr>
          <p:cNvSpPr>
            <a:spLocks noGrp="1"/>
          </p:cNvSpPr>
          <p:nvPr>
            <p:ph type="sldNum" sz="quarter" idx="4"/>
          </p:nvPr>
        </p:nvSpPr>
        <p:spPr>
          <a:xfrm>
            <a:off x="8174038" y="1588"/>
            <a:ext cx="762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800">
                <a:solidFill>
                  <a:srgbClr val="FFFFFF"/>
                </a:solidFill>
              </a:defRPr>
            </a:lvl1pPr>
          </a:lstStyle>
          <a:p>
            <a:pPr>
              <a:defRPr/>
            </a:pPr>
            <a:fld id="{DAAC14CE-14AD-4802-AFDD-DCEED67FD7D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3" r:id="rId5"/>
    <p:sldLayoutId id="2147484238" r:id="rId6"/>
    <p:sldLayoutId id="2147484239" r:id="rId7"/>
    <p:sldLayoutId id="2147484240" r:id="rId8"/>
    <p:sldLayoutId id="2147484241" r:id="rId9"/>
    <p:sldLayoutId id="2147484242" r:id="rId10"/>
    <p:sldLayoutId id="2147484243"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ea typeface="方正姚体" pitchFamily="2" charset="-122"/>
        </a:defRPr>
      </a:lvl2pPr>
      <a:lvl3pPr algn="l" rtl="0" eaLnBrk="0" fontAlgn="base" hangingPunct="0">
        <a:spcBef>
          <a:spcPct val="0"/>
        </a:spcBef>
        <a:spcAft>
          <a:spcPct val="0"/>
        </a:spcAft>
        <a:defRPr sz="4000">
          <a:solidFill>
            <a:schemeClr val="tx2"/>
          </a:solidFill>
          <a:latin typeface="Trebuchet MS" pitchFamily="34" charset="0"/>
          <a:ea typeface="方正姚体" pitchFamily="2" charset="-122"/>
        </a:defRPr>
      </a:lvl3pPr>
      <a:lvl4pPr algn="l" rtl="0" eaLnBrk="0" fontAlgn="base" hangingPunct="0">
        <a:spcBef>
          <a:spcPct val="0"/>
        </a:spcBef>
        <a:spcAft>
          <a:spcPct val="0"/>
        </a:spcAft>
        <a:defRPr sz="4000">
          <a:solidFill>
            <a:schemeClr val="tx2"/>
          </a:solidFill>
          <a:latin typeface="Trebuchet MS" pitchFamily="34" charset="0"/>
          <a:ea typeface="方正姚体" pitchFamily="2" charset="-122"/>
        </a:defRPr>
      </a:lvl4pPr>
      <a:lvl5pPr algn="l" rtl="0" eaLnBrk="0" fontAlgn="base" hangingPunct="0">
        <a:spcBef>
          <a:spcPct val="0"/>
        </a:spcBef>
        <a:spcAft>
          <a:spcPct val="0"/>
        </a:spcAft>
        <a:defRPr sz="4000">
          <a:solidFill>
            <a:schemeClr val="tx2"/>
          </a:solidFill>
          <a:latin typeface="Trebuchet MS" pitchFamily="34" charset="0"/>
          <a:ea typeface="方正姚体"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1"/>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B1A2961-09DE-240D-4F85-B343CD5796AA}"/>
              </a:ext>
            </a:extLst>
          </p:cNvPr>
          <p:cNvSpPr>
            <a:spLocks noGrp="1"/>
          </p:cNvSpPr>
          <p:nvPr>
            <p:ph type="ctrTitle"/>
          </p:nvPr>
        </p:nvSpPr>
        <p:spPr>
          <a:xfrm>
            <a:off x="457200" y="2401888"/>
            <a:ext cx="8458200" cy="1470025"/>
          </a:xfrm>
        </p:spPr>
        <p:txBody>
          <a:bodyPr/>
          <a:lstStyle/>
          <a:p>
            <a:pPr eaLnBrk="1" hangingPunct="1"/>
            <a:r>
              <a:rPr lang="zh-CN" altLang="zh-CN">
                <a:solidFill>
                  <a:srgbClr val="FFFF00"/>
                </a:solidFill>
              </a:rPr>
              <a:t>第</a:t>
            </a:r>
            <a:r>
              <a:rPr lang="zh-CN" altLang="en-US">
                <a:solidFill>
                  <a:srgbClr val="FFFF00"/>
                </a:solidFill>
              </a:rPr>
              <a:t>一</a:t>
            </a:r>
            <a:r>
              <a:rPr lang="zh-CN" altLang="zh-CN">
                <a:solidFill>
                  <a:srgbClr val="FFFF00"/>
                </a:solidFill>
              </a:rPr>
              <a:t>章</a:t>
            </a:r>
            <a:r>
              <a:rPr lang="en-US" altLang="zh-CN">
                <a:solidFill>
                  <a:srgbClr val="FFFF00"/>
                </a:solidFill>
              </a:rPr>
              <a:t> </a:t>
            </a:r>
            <a:r>
              <a:rPr lang="zh-CN" altLang="en-US">
                <a:solidFill>
                  <a:srgbClr val="FFFF00"/>
                </a:solidFill>
              </a:rPr>
              <a:t>绪论</a:t>
            </a:r>
          </a:p>
        </p:txBody>
      </p:sp>
      <p:sp>
        <p:nvSpPr>
          <p:cNvPr id="14339" name="副标题 2">
            <a:extLst>
              <a:ext uri="{FF2B5EF4-FFF2-40B4-BE49-F238E27FC236}">
                <a16:creationId xmlns:a16="http://schemas.microsoft.com/office/drawing/2014/main" id="{C46C3A4A-274D-DCB4-686A-A053E9674A56}"/>
              </a:ext>
            </a:extLst>
          </p:cNvPr>
          <p:cNvSpPr>
            <a:spLocks noGrp="1"/>
          </p:cNvSpPr>
          <p:nvPr>
            <p:ph type="subTitle" idx="1"/>
          </p:nvPr>
        </p:nvSpPr>
        <p:spPr>
          <a:xfrm>
            <a:off x="457200" y="3900488"/>
            <a:ext cx="4953000" cy="1752600"/>
          </a:xfrm>
        </p:spPr>
        <p:txBody>
          <a:bodyPr/>
          <a:lstStyle/>
          <a:p>
            <a:pPr marL="63500"/>
            <a:endParaRPr lang="zh-CN" alt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B1E6DADC-0F2A-5487-FF3A-BF67D7DB533D}"/>
              </a:ext>
            </a:extLst>
          </p:cNvPr>
          <p:cNvSpPr>
            <a:spLocks noGrp="1"/>
          </p:cNvSpPr>
          <p:nvPr>
            <p:ph type="title"/>
          </p:nvPr>
        </p:nvSpPr>
        <p:spPr/>
        <p:txBody>
          <a:bodyPr/>
          <a:lstStyle/>
          <a:p>
            <a:r>
              <a:rPr lang="en-US" altLang="zh-CN"/>
              <a:t>ARM</a:t>
            </a:r>
            <a:r>
              <a:rPr lang="zh-CN" altLang="en-US"/>
              <a:t>（</a:t>
            </a:r>
            <a:r>
              <a:rPr lang="en-US" altLang="zh-CN"/>
              <a:t>Advanced RISC Machine</a:t>
            </a:r>
            <a:r>
              <a:rPr lang="zh-CN" altLang="en-US"/>
              <a:t>）</a:t>
            </a:r>
          </a:p>
        </p:txBody>
      </p:sp>
      <p:sp>
        <p:nvSpPr>
          <p:cNvPr id="25603" name="灯片编号占位符 3">
            <a:extLst>
              <a:ext uri="{FF2B5EF4-FFF2-40B4-BE49-F238E27FC236}">
                <a16:creationId xmlns:a16="http://schemas.microsoft.com/office/drawing/2014/main" id="{10631BD2-D0BE-8AFA-EC90-A84DD8D6A58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12F1A651-B3B2-47A8-997E-24235C7FE426}" type="slidenum">
              <a:rPr kumimoji="0" lang="en-US" altLang="zh-CN" sz="1800" smtClean="0">
                <a:solidFill>
                  <a:srgbClr val="FFFFFF"/>
                </a:solidFill>
              </a:rPr>
              <a:pPr/>
              <a:t>10</a:t>
            </a:fld>
            <a:endParaRPr kumimoji="0" lang="en-US" altLang="zh-CN" sz="1800">
              <a:solidFill>
                <a:srgbClr val="FFFFFF"/>
              </a:solidFill>
            </a:endParaRPr>
          </a:p>
        </p:txBody>
      </p:sp>
      <p:pic>
        <p:nvPicPr>
          <p:cNvPr id="25604" name="图片 5">
            <a:extLst>
              <a:ext uri="{FF2B5EF4-FFF2-40B4-BE49-F238E27FC236}">
                <a16:creationId xmlns:a16="http://schemas.microsoft.com/office/drawing/2014/main" id="{3D95F968-56A8-FBC8-29C6-64CC65ED3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75" y="1555750"/>
            <a:ext cx="3619500" cy="522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标题 4">
            <a:extLst>
              <a:ext uri="{FF2B5EF4-FFF2-40B4-BE49-F238E27FC236}">
                <a16:creationId xmlns:a16="http://schemas.microsoft.com/office/drawing/2014/main" id="{5E135284-5F9F-9457-C427-1A3B3BB4F424}"/>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ea"/>
                <a:ea typeface="+mj-ea"/>
                <a:cs typeface="+mj-cs"/>
              </a:rPr>
              <a:t>1.1 </a:t>
            </a:r>
            <a:r>
              <a:rPr lang="zh-CN" altLang="en-US" sz="2800" dirty="0">
                <a:solidFill>
                  <a:schemeClr val="bg1"/>
                </a:solidFill>
                <a:latin typeface="+mj-ea"/>
                <a:ea typeface="+mj-ea"/>
              </a:rPr>
              <a:t>计算机程序设计语言的发展</a:t>
            </a:r>
            <a:endParaRPr kumimoji="0" lang="zh-CN" altLang="en-US" sz="2800" dirty="0">
              <a:solidFill>
                <a:schemeClr val="bg1"/>
              </a:solidFill>
              <a:latin typeface="+mj-ea"/>
              <a:ea typeface="+mj-ea"/>
              <a:cs typeface="+mj-cs"/>
            </a:endParaRPr>
          </a:p>
        </p:txBody>
      </p:sp>
      <p:pic>
        <p:nvPicPr>
          <p:cNvPr id="25606" name="图片 10">
            <a:extLst>
              <a:ext uri="{FF2B5EF4-FFF2-40B4-BE49-F238E27FC236}">
                <a16:creationId xmlns:a16="http://schemas.microsoft.com/office/drawing/2014/main" id="{0218D467-B671-344D-C6A9-EB151D014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7375" y="3716338"/>
            <a:ext cx="3732213" cy="297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图片 12">
            <a:extLst>
              <a:ext uri="{FF2B5EF4-FFF2-40B4-BE49-F238E27FC236}">
                <a16:creationId xmlns:a16="http://schemas.microsoft.com/office/drawing/2014/main" id="{857F20B5-015E-3FDE-A579-4110038617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7188" y="1462088"/>
            <a:ext cx="4100512" cy="218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8E3D627E-86E4-B646-0EDE-09FE6D35AF07}"/>
              </a:ext>
            </a:extLst>
          </p:cNvPr>
          <p:cNvSpPr>
            <a:spLocks noGrp="1"/>
          </p:cNvSpPr>
          <p:nvPr>
            <p:ph type="title"/>
          </p:nvPr>
        </p:nvSpPr>
        <p:spPr/>
        <p:txBody>
          <a:bodyPr/>
          <a:lstStyle/>
          <a:p>
            <a:pPr eaLnBrk="1" hangingPunct="1"/>
            <a:r>
              <a:rPr lang="en-US" altLang="zh-CN"/>
              <a:t>1.1.1 </a:t>
            </a:r>
            <a:r>
              <a:rPr lang="zh-CN" altLang="en-US"/>
              <a:t>机器语言与汇编语言</a:t>
            </a:r>
          </a:p>
        </p:txBody>
      </p:sp>
      <p:sp>
        <p:nvSpPr>
          <p:cNvPr id="22531" name="内容占位符 2">
            <a:extLst>
              <a:ext uri="{FF2B5EF4-FFF2-40B4-BE49-F238E27FC236}">
                <a16:creationId xmlns:a16="http://schemas.microsoft.com/office/drawing/2014/main" id="{F5F65C42-0C25-EB40-8913-B0DFBED37E2B}"/>
              </a:ext>
            </a:extLst>
          </p:cNvPr>
          <p:cNvSpPr>
            <a:spLocks noGrp="1"/>
          </p:cNvSpPr>
          <p:nvPr>
            <p:ph idx="1"/>
          </p:nvPr>
        </p:nvSpPr>
        <p:spPr/>
        <p:txBody>
          <a:bodyPr/>
          <a:lstStyle/>
          <a:p>
            <a:pPr eaLnBrk="1" hangingPunct="1"/>
            <a:r>
              <a:rPr lang="zh-CN" altLang="en-US">
                <a:latin typeface="宋体" panose="02010600030101010101" pitchFamily="2" charset="-122"/>
              </a:rPr>
              <a:t>由计算机硬件系统可以识别的二进制指令组成的语言称为机器语言。</a:t>
            </a:r>
          </a:p>
          <a:p>
            <a:pPr lvl="1" eaLnBrk="1" hangingPunct="1"/>
            <a:r>
              <a:rPr lang="zh-CN" altLang="en-US" sz="2400">
                <a:latin typeface="宋体" panose="02010600030101010101" pitchFamily="2" charset="-122"/>
              </a:rPr>
              <a:t>计算机发展的初期，软件工程师们只能用机器语言来编写程序。这一阶段，在人类的自然语言和计算机编程语言之间存在着巨大的鸿沟。</a:t>
            </a:r>
            <a:endParaRPr lang="en-US" altLang="zh-CN" sz="2400"/>
          </a:p>
          <a:p>
            <a:pPr eaLnBrk="1" hangingPunct="1"/>
            <a:r>
              <a:rPr lang="zh-CN" altLang="en-US">
                <a:latin typeface="宋体" panose="02010600030101010101" pitchFamily="2" charset="-122"/>
              </a:rPr>
              <a:t>汇编语言将机器指令映射为一些可以被人读懂的助记符，如</a:t>
            </a:r>
            <a:r>
              <a:rPr lang="en-US" altLang="zh-CN">
                <a:latin typeface="宋体" panose="02010600030101010101" pitchFamily="2" charset="-122"/>
              </a:rPr>
              <a:t>ADD</a:t>
            </a:r>
            <a:r>
              <a:rPr lang="zh-CN" altLang="en-US">
                <a:latin typeface="宋体" panose="02010600030101010101" pitchFamily="2" charset="-122"/>
              </a:rPr>
              <a:t>、</a:t>
            </a:r>
            <a:r>
              <a:rPr lang="en-US" altLang="zh-CN">
                <a:latin typeface="宋体" panose="02010600030101010101" pitchFamily="2" charset="-122"/>
              </a:rPr>
              <a:t>SUB</a:t>
            </a:r>
            <a:r>
              <a:rPr lang="zh-CN" altLang="en-US">
                <a:latin typeface="宋体" panose="02010600030101010101" pitchFamily="2" charset="-122"/>
              </a:rPr>
              <a:t>等。</a:t>
            </a:r>
          </a:p>
          <a:p>
            <a:pPr lvl="1" eaLnBrk="1" hangingPunct="1"/>
            <a:r>
              <a:rPr lang="zh-CN" altLang="en-US" sz="2400">
                <a:latin typeface="宋体" panose="02010600030101010101" pitchFamily="2" charset="-122"/>
              </a:rPr>
              <a:t>此时编程语言与人类自然语言间的鸿沟略有缩小，但仍与人类的思维相差甚远。因为它的抽象层次太低，程序员需要考虑大量的机器细节</a:t>
            </a:r>
            <a:r>
              <a:rPr lang="zh-CN" altLang="en-US" sz="2800">
                <a:latin typeface="宋体" panose="02010600030101010101" pitchFamily="2" charset="-122"/>
              </a:rPr>
              <a:t>。</a:t>
            </a:r>
            <a:endParaRPr lang="zh-CN" altLang="en-US">
              <a:latin typeface="宋体" panose="02010600030101010101" pitchFamily="2" charset="-122"/>
            </a:endParaRPr>
          </a:p>
        </p:txBody>
      </p:sp>
      <p:sp>
        <p:nvSpPr>
          <p:cNvPr id="22532" name="灯片编号占位符 3">
            <a:extLst>
              <a:ext uri="{FF2B5EF4-FFF2-40B4-BE49-F238E27FC236}">
                <a16:creationId xmlns:a16="http://schemas.microsoft.com/office/drawing/2014/main" id="{F8AC6D1C-7169-A69D-B629-7DB24F5E6D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68938D3-0C0F-4D9B-8BF9-68F90848202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18E4833B-C7DE-D478-3DA0-A32FB0648DCB}"/>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ea"/>
                <a:ea typeface="+mj-ea"/>
                <a:cs typeface="+mj-cs"/>
              </a:rPr>
              <a:t>1.1 </a:t>
            </a:r>
            <a:r>
              <a:rPr lang="zh-CN" altLang="en-US" sz="2800" dirty="0">
                <a:solidFill>
                  <a:schemeClr val="bg1"/>
                </a:solidFill>
                <a:latin typeface="+mj-ea"/>
                <a:ea typeface="+mj-ea"/>
              </a:rPr>
              <a:t>计算机程序设计语言的发展</a:t>
            </a:r>
            <a:endParaRPr kumimoji="0" lang="zh-CN" altLang="en-US" sz="2800" dirty="0">
              <a:solidFill>
                <a:schemeClr val="bg1"/>
              </a:solidFill>
              <a:latin typeface="+mj-ea"/>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6E382543-1A23-E6FD-52FD-F033FBD91093}"/>
              </a:ext>
            </a:extLst>
          </p:cNvPr>
          <p:cNvSpPr>
            <a:spLocks noGrp="1"/>
          </p:cNvSpPr>
          <p:nvPr>
            <p:ph type="title"/>
          </p:nvPr>
        </p:nvSpPr>
        <p:spPr/>
        <p:txBody>
          <a:bodyPr/>
          <a:lstStyle/>
          <a:p>
            <a:pPr eaLnBrk="1" hangingPunct="1"/>
            <a:r>
              <a:rPr lang="en-US" altLang="zh-CN"/>
              <a:t>1.1.2 </a:t>
            </a:r>
            <a:r>
              <a:rPr lang="zh-CN" altLang="en-US"/>
              <a:t>高级语言</a:t>
            </a:r>
          </a:p>
        </p:txBody>
      </p:sp>
      <p:sp>
        <p:nvSpPr>
          <p:cNvPr id="26627" name="内容占位符 2">
            <a:extLst>
              <a:ext uri="{FF2B5EF4-FFF2-40B4-BE49-F238E27FC236}">
                <a16:creationId xmlns:a16="http://schemas.microsoft.com/office/drawing/2014/main" id="{FDBA098C-F149-73B3-9956-4B8EC138401B}"/>
              </a:ext>
            </a:extLst>
          </p:cNvPr>
          <p:cNvSpPr>
            <a:spLocks noGrp="1"/>
          </p:cNvSpPr>
          <p:nvPr>
            <p:ph idx="1"/>
          </p:nvPr>
        </p:nvSpPr>
        <p:spPr/>
        <p:txBody>
          <a:bodyPr/>
          <a:lstStyle/>
          <a:p>
            <a:pPr eaLnBrk="1" hangingPunct="1">
              <a:lnSpc>
                <a:spcPct val="200000"/>
              </a:lnSpc>
              <a:buFont typeface="Georgia" panose="02040502050405020303" pitchFamily="18" charset="0"/>
              <a:buNone/>
            </a:pPr>
            <a:r>
              <a:rPr lang="zh-CN" altLang="en-US"/>
              <a:t>           高级语言屏蔽了机器的细节，提高了语言的抽象层次，程序中可以采用具有一定含义的数据命名和容易理解的执行语句。这使得在书写程序时可以联系到程序所描述的具体事物。</a:t>
            </a:r>
          </a:p>
          <a:p>
            <a:pPr eaLnBrk="1" hangingPunct="1"/>
            <a:endParaRPr lang="zh-CN" altLang="en-US"/>
          </a:p>
        </p:txBody>
      </p:sp>
      <p:sp>
        <p:nvSpPr>
          <p:cNvPr id="26628" name="灯片编号占位符 3">
            <a:extLst>
              <a:ext uri="{FF2B5EF4-FFF2-40B4-BE49-F238E27FC236}">
                <a16:creationId xmlns:a16="http://schemas.microsoft.com/office/drawing/2014/main" id="{BEDDB8AE-724D-496E-081E-84CEBD343E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6F451B3-89F0-47A6-9C03-8C54B1F590D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47C3D31B-F35E-7BA3-B484-D8436A66D182}"/>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ea"/>
                <a:ea typeface="+mj-ea"/>
                <a:cs typeface="+mj-cs"/>
              </a:rPr>
              <a:t>1.1 </a:t>
            </a:r>
            <a:r>
              <a:rPr lang="zh-CN" altLang="en-US" sz="2800" dirty="0">
                <a:solidFill>
                  <a:schemeClr val="bg1"/>
                </a:solidFill>
                <a:latin typeface="+mj-ea"/>
                <a:ea typeface="+mj-ea"/>
              </a:rPr>
              <a:t>计算机程序设计语言的发展</a:t>
            </a:r>
            <a:endParaRPr kumimoji="0" lang="zh-CN" altLang="en-US" sz="2800" dirty="0">
              <a:solidFill>
                <a:schemeClr val="bg1"/>
              </a:solidFill>
              <a:latin typeface="+mj-ea"/>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5A37F0BE-3CDF-9762-523C-E42A2E731828}"/>
              </a:ext>
            </a:extLst>
          </p:cNvPr>
          <p:cNvSpPr>
            <a:spLocks noGrp="1"/>
          </p:cNvSpPr>
          <p:nvPr>
            <p:ph type="title"/>
          </p:nvPr>
        </p:nvSpPr>
        <p:spPr/>
        <p:txBody>
          <a:bodyPr/>
          <a:lstStyle/>
          <a:p>
            <a:pPr eaLnBrk="1" hangingPunct="1"/>
            <a:r>
              <a:rPr lang="en-US" altLang="zh-CN"/>
              <a:t>1.1.3</a:t>
            </a:r>
            <a:r>
              <a:rPr lang="zh-CN" altLang="en-US"/>
              <a:t>面向对象的语言</a:t>
            </a:r>
          </a:p>
        </p:txBody>
      </p:sp>
      <p:sp>
        <p:nvSpPr>
          <p:cNvPr id="3" name="内容占位符 2">
            <a:extLst>
              <a:ext uri="{FF2B5EF4-FFF2-40B4-BE49-F238E27FC236}">
                <a16:creationId xmlns:a16="http://schemas.microsoft.com/office/drawing/2014/main" id="{EB0D274D-EED9-1DAF-4DF0-6A54361B38B7}"/>
              </a:ext>
            </a:extLst>
          </p:cNvPr>
          <p:cNvSpPr>
            <a:spLocks noGrp="1"/>
          </p:cNvSpPr>
          <p:nvPr>
            <p:ph idx="1"/>
          </p:nvPr>
        </p:nvSpPr>
        <p:spPr>
          <a:xfrm>
            <a:off x="457200" y="1778000"/>
            <a:ext cx="8229600" cy="4787900"/>
          </a:xfrm>
        </p:spPr>
        <p:txBody>
          <a:bodyPr>
            <a:normAutofit/>
          </a:bodyPr>
          <a:lstStyle/>
          <a:p>
            <a:pPr marL="228600" indent="-228600" eaLnBrk="1" fontAlgn="auto" hangingPunct="1">
              <a:lnSpc>
                <a:spcPct val="85000"/>
              </a:lnSpc>
              <a:spcAft>
                <a:spcPts val="0"/>
              </a:spcAft>
              <a:buClr>
                <a:schemeClr val="accent3"/>
              </a:buClr>
              <a:buFont typeface="Georgia"/>
              <a:buChar char="•"/>
              <a:defRPr/>
            </a:pPr>
            <a:r>
              <a:rPr lang="zh-CN" altLang="en-US" dirty="0"/>
              <a:t>出发点：</a:t>
            </a:r>
          </a:p>
          <a:p>
            <a:pPr marL="571500" lvl="1" indent="-228600" eaLnBrk="1" fontAlgn="auto" hangingPunct="1">
              <a:lnSpc>
                <a:spcPct val="85000"/>
              </a:lnSpc>
              <a:spcAft>
                <a:spcPts val="0"/>
              </a:spcAft>
              <a:buFont typeface="Georgia"/>
              <a:buChar char="▫"/>
              <a:defRPr/>
            </a:pPr>
            <a:r>
              <a:rPr lang="zh-CN" altLang="en-US" dirty="0"/>
              <a:t>更直接地描述客观世界中存在的事物</a:t>
            </a:r>
            <a:r>
              <a:rPr lang="en-US" altLang="zh-CN" dirty="0"/>
              <a:t>(</a:t>
            </a:r>
            <a:r>
              <a:rPr lang="zh-CN" altLang="en-US" dirty="0"/>
              <a:t>对象</a:t>
            </a:r>
            <a:r>
              <a:rPr lang="en-US" altLang="zh-CN" dirty="0"/>
              <a:t>)</a:t>
            </a:r>
            <a:r>
              <a:rPr lang="zh-CN" altLang="en-US" dirty="0"/>
              <a:t>以及它们之间的关系。</a:t>
            </a:r>
            <a:endParaRPr lang="en-US" altLang="zh-CN" dirty="0"/>
          </a:p>
          <a:p>
            <a:pPr marL="571500" lvl="1" indent="-228600" eaLnBrk="1" fontAlgn="auto" hangingPunct="1">
              <a:lnSpc>
                <a:spcPct val="85000"/>
              </a:lnSpc>
              <a:spcAft>
                <a:spcPts val="0"/>
              </a:spcAft>
              <a:buFont typeface="Georgia"/>
              <a:buChar char="▫"/>
              <a:defRPr/>
            </a:pPr>
            <a:endParaRPr lang="zh-CN" altLang="en-US" sz="1050" dirty="0"/>
          </a:p>
          <a:p>
            <a:pPr marL="228600" indent="-228600" eaLnBrk="1" fontAlgn="auto" hangingPunct="1">
              <a:lnSpc>
                <a:spcPct val="85000"/>
              </a:lnSpc>
              <a:spcAft>
                <a:spcPts val="0"/>
              </a:spcAft>
              <a:buClr>
                <a:schemeClr val="accent3"/>
              </a:buClr>
              <a:buFont typeface="Georgia"/>
              <a:buChar char="•"/>
              <a:defRPr/>
            </a:pPr>
            <a:r>
              <a:rPr lang="zh-CN" altLang="en-US" dirty="0"/>
              <a:t>特点：</a:t>
            </a:r>
          </a:p>
          <a:p>
            <a:pPr marL="571500" lvl="1" indent="-228600" eaLnBrk="1" fontAlgn="auto" hangingPunct="1">
              <a:lnSpc>
                <a:spcPct val="85000"/>
              </a:lnSpc>
              <a:spcAft>
                <a:spcPts val="0"/>
              </a:spcAft>
              <a:buFont typeface="Georgia"/>
              <a:buChar char="▫"/>
              <a:defRPr/>
            </a:pPr>
            <a:r>
              <a:rPr lang="zh-CN" altLang="en-US" dirty="0"/>
              <a:t>是高级语言。</a:t>
            </a:r>
          </a:p>
          <a:p>
            <a:pPr marL="571500" lvl="1" indent="-228600" eaLnBrk="1" fontAlgn="auto" hangingPunct="1">
              <a:lnSpc>
                <a:spcPct val="85000"/>
              </a:lnSpc>
              <a:spcAft>
                <a:spcPts val="0"/>
              </a:spcAft>
              <a:buFont typeface="Georgia"/>
              <a:buChar char="▫"/>
              <a:defRPr/>
            </a:pPr>
            <a:r>
              <a:rPr lang="zh-CN" altLang="en-US" dirty="0"/>
              <a:t>将客观事物看作具有属性和行为的对象。</a:t>
            </a:r>
          </a:p>
          <a:p>
            <a:pPr marL="571500" lvl="1" indent="-228600" eaLnBrk="1" fontAlgn="auto" hangingPunct="1">
              <a:lnSpc>
                <a:spcPct val="85000"/>
              </a:lnSpc>
              <a:spcAft>
                <a:spcPts val="0"/>
              </a:spcAft>
              <a:buFont typeface="Georgia"/>
              <a:buChar char="▫"/>
              <a:defRPr/>
            </a:pPr>
            <a:r>
              <a:rPr lang="zh-CN" altLang="en-US" dirty="0"/>
              <a:t>通过抽象找出同一类对象的共同属性和行为，形成类。</a:t>
            </a:r>
          </a:p>
          <a:p>
            <a:pPr marL="571500" lvl="1" indent="-228600" eaLnBrk="1" fontAlgn="auto" hangingPunct="1">
              <a:lnSpc>
                <a:spcPct val="85000"/>
              </a:lnSpc>
              <a:spcAft>
                <a:spcPts val="0"/>
              </a:spcAft>
              <a:buFont typeface="Georgia"/>
              <a:buChar char="▫"/>
              <a:defRPr/>
            </a:pPr>
            <a:r>
              <a:rPr lang="zh-CN" altLang="en-US" dirty="0"/>
              <a:t>通过类的继承与多态实现代码重用</a:t>
            </a:r>
          </a:p>
        </p:txBody>
      </p:sp>
      <p:sp>
        <p:nvSpPr>
          <p:cNvPr id="27652" name="灯片编号占位符 3">
            <a:extLst>
              <a:ext uri="{FF2B5EF4-FFF2-40B4-BE49-F238E27FC236}">
                <a16:creationId xmlns:a16="http://schemas.microsoft.com/office/drawing/2014/main" id="{8D5B3AA0-ED8C-D630-3E4C-D0D95A62492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3F7F88D-CDB0-4936-BF65-B9873F7FE49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25A68C8-3AC4-51D3-0D2D-3D15F539FA45}"/>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ea"/>
                <a:ea typeface="+mj-ea"/>
                <a:cs typeface="+mj-cs"/>
              </a:rPr>
              <a:t>1.1 </a:t>
            </a:r>
            <a:r>
              <a:rPr lang="zh-CN" altLang="en-US" sz="2800" dirty="0">
                <a:solidFill>
                  <a:schemeClr val="bg1"/>
                </a:solidFill>
                <a:latin typeface="+mj-ea"/>
                <a:ea typeface="+mj-ea"/>
              </a:rPr>
              <a:t>计算机程序设计语言的发展</a:t>
            </a:r>
            <a:endParaRPr kumimoji="0" lang="zh-CN" altLang="en-US" sz="2800" dirty="0">
              <a:solidFill>
                <a:schemeClr val="bg1"/>
              </a:solidFill>
              <a:latin typeface="+mj-ea"/>
              <a:ea typeface="+mj-ea"/>
              <a:cs typeface="+mj-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FF08D67C-4A36-C02C-1978-412AA1DFCF3D}"/>
              </a:ext>
            </a:extLst>
          </p:cNvPr>
          <p:cNvSpPr>
            <a:spLocks noGrp="1"/>
          </p:cNvSpPr>
          <p:nvPr>
            <p:ph type="title"/>
          </p:nvPr>
        </p:nvSpPr>
        <p:spPr/>
        <p:txBody>
          <a:bodyPr/>
          <a:lstStyle/>
          <a:p>
            <a:pPr eaLnBrk="1" hangingPunct="1"/>
            <a:r>
              <a:rPr lang="en-US" altLang="zh-CN"/>
              <a:t>1.1.3 </a:t>
            </a:r>
            <a:r>
              <a:rPr lang="zh-CN" altLang="en-US"/>
              <a:t>面向对象的语言（续）</a:t>
            </a:r>
          </a:p>
        </p:txBody>
      </p:sp>
      <p:sp>
        <p:nvSpPr>
          <p:cNvPr id="3" name="内容占位符 2">
            <a:extLst>
              <a:ext uri="{FF2B5EF4-FFF2-40B4-BE49-F238E27FC236}">
                <a16:creationId xmlns:a16="http://schemas.microsoft.com/office/drawing/2014/main" id="{716A1350-0BE0-B9DC-41B5-ED942114495B}"/>
              </a:ext>
            </a:extLst>
          </p:cNvPr>
          <p:cNvSpPr>
            <a:spLocks noGrp="1"/>
          </p:cNvSpPr>
          <p:nvPr>
            <p:ph idx="1"/>
          </p:nvPr>
        </p:nvSpPr>
        <p:spPr/>
        <p:txBody>
          <a:bodyPr>
            <a:normAutofit/>
          </a:bodyPr>
          <a:lstStyle/>
          <a:p>
            <a:pPr marL="457200" indent="-256032" eaLnBrk="1" fontAlgn="auto" hangingPunct="1">
              <a:lnSpc>
                <a:spcPct val="140000"/>
              </a:lnSpc>
              <a:spcAft>
                <a:spcPts val="0"/>
              </a:spcAft>
              <a:buClr>
                <a:schemeClr val="accent3"/>
              </a:buClr>
              <a:buFont typeface="Georgia"/>
              <a:buChar char="•"/>
              <a:defRPr/>
            </a:pPr>
            <a:r>
              <a:rPr lang="zh-CN" altLang="en-US" dirty="0"/>
              <a:t>优点：</a:t>
            </a:r>
          </a:p>
          <a:p>
            <a:pPr marL="571500" lvl="1" indent="685800" eaLnBrk="1" fontAlgn="auto" hangingPunct="1">
              <a:lnSpc>
                <a:spcPct val="140000"/>
              </a:lnSpc>
              <a:spcAft>
                <a:spcPts val="0"/>
              </a:spcAft>
              <a:buFontTx/>
              <a:buNone/>
              <a:defRPr/>
            </a:pPr>
            <a:r>
              <a:rPr lang="zh-CN" altLang="en-US" dirty="0"/>
              <a:t>使程序能够比较直接地反映问题域的本来面目，软件开发人员能够利用人类认识事物所采用的一般思维方法来进行软件开发。</a:t>
            </a:r>
          </a:p>
          <a:p>
            <a:pPr marL="365760" indent="-256032" eaLnBrk="1" fontAlgn="auto" hangingPunct="1">
              <a:spcAft>
                <a:spcPts val="0"/>
              </a:spcAft>
              <a:buClr>
                <a:schemeClr val="accent3"/>
              </a:buClr>
              <a:buFont typeface="Georgia"/>
              <a:buChar char="•"/>
              <a:defRPr/>
            </a:pPr>
            <a:endParaRPr lang="zh-CN" altLang="en-US" dirty="0"/>
          </a:p>
        </p:txBody>
      </p:sp>
      <p:sp>
        <p:nvSpPr>
          <p:cNvPr id="28676" name="灯片编号占位符 3">
            <a:extLst>
              <a:ext uri="{FF2B5EF4-FFF2-40B4-BE49-F238E27FC236}">
                <a16:creationId xmlns:a16="http://schemas.microsoft.com/office/drawing/2014/main" id="{DE78315A-B4FC-B2F6-CE6D-5F78FF96609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28C02F0-5BB9-472B-8F53-8FB7197A749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41C7F53E-4AEF-630F-A3E3-8BBDC07E3FF8}"/>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ea"/>
                <a:ea typeface="+mj-ea"/>
                <a:cs typeface="+mj-cs"/>
              </a:rPr>
              <a:t>1.1 </a:t>
            </a:r>
            <a:r>
              <a:rPr lang="zh-CN" altLang="en-US" sz="2800" dirty="0">
                <a:solidFill>
                  <a:schemeClr val="bg1"/>
                </a:solidFill>
                <a:latin typeface="+mj-ea"/>
                <a:ea typeface="+mj-ea"/>
              </a:rPr>
              <a:t>计算机程序设计语言的发展</a:t>
            </a:r>
            <a:endParaRPr kumimoji="0" lang="zh-CN" altLang="en-US" sz="2800" dirty="0">
              <a:solidFill>
                <a:schemeClr val="bg1"/>
              </a:solidFill>
              <a:latin typeface="+mj-ea"/>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9153FD73-33CA-61A8-256A-4AD87BA973E8}"/>
              </a:ext>
            </a:extLst>
          </p:cNvPr>
          <p:cNvSpPr>
            <a:spLocks noGrp="1"/>
          </p:cNvSpPr>
          <p:nvPr>
            <p:ph type="title"/>
          </p:nvPr>
        </p:nvSpPr>
        <p:spPr/>
        <p:txBody>
          <a:bodyPr/>
          <a:lstStyle/>
          <a:p>
            <a:r>
              <a:rPr lang="zh-CN" altLang="en-US"/>
              <a:t>计算机语言</a:t>
            </a:r>
          </a:p>
        </p:txBody>
      </p:sp>
      <p:sp>
        <p:nvSpPr>
          <p:cNvPr id="29699" name="灯片编号占位符 3">
            <a:extLst>
              <a:ext uri="{FF2B5EF4-FFF2-40B4-BE49-F238E27FC236}">
                <a16:creationId xmlns:a16="http://schemas.microsoft.com/office/drawing/2014/main" id="{1B67AEB4-2CA4-58BB-2829-BA62B256B4D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72BE1115-0A1D-4715-900D-46E0905CEDD0}" type="slidenum">
              <a:rPr kumimoji="0" lang="en-US" altLang="zh-CN" sz="1800" smtClean="0">
                <a:solidFill>
                  <a:srgbClr val="FFFFFF"/>
                </a:solidFill>
              </a:rPr>
              <a:pPr/>
              <a:t>15</a:t>
            </a:fld>
            <a:endParaRPr kumimoji="0" lang="en-US" altLang="zh-CN" sz="1800">
              <a:solidFill>
                <a:srgbClr val="FFFFFF"/>
              </a:solidFill>
            </a:endParaRPr>
          </a:p>
        </p:txBody>
      </p:sp>
      <p:sp>
        <p:nvSpPr>
          <p:cNvPr id="5" name="标题 4">
            <a:extLst>
              <a:ext uri="{FF2B5EF4-FFF2-40B4-BE49-F238E27FC236}">
                <a16:creationId xmlns:a16="http://schemas.microsoft.com/office/drawing/2014/main" id="{BE2C0273-80EC-927C-0385-95655601603B}"/>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ea"/>
                <a:ea typeface="+mj-ea"/>
                <a:cs typeface="+mj-cs"/>
              </a:rPr>
              <a:t>1.1 </a:t>
            </a:r>
            <a:r>
              <a:rPr lang="zh-CN" altLang="en-US" sz="2800" dirty="0">
                <a:solidFill>
                  <a:schemeClr val="bg1"/>
                </a:solidFill>
                <a:latin typeface="+mj-ea"/>
                <a:ea typeface="+mj-ea"/>
              </a:rPr>
              <a:t>计算机程序设计语言的发展</a:t>
            </a:r>
            <a:endParaRPr kumimoji="0" lang="zh-CN" altLang="en-US" sz="2800" dirty="0">
              <a:solidFill>
                <a:schemeClr val="bg1"/>
              </a:solidFill>
              <a:latin typeface="+mj-ea"/>
              <a:ea typeface="+mj-ea"/>
              <a:cs typeface="+mj-cs"/>
            </a:endParaRPr>
          </a:p>
        </p:txBody>
      </p:sp>
      <p:pic>
        <p:nvPicPr>
          <p:cNvPr id="29701" name="Picture 8" descr="汇编语言入门教程_Engineer_Susen的博客-CSDN博客_汇编语言">
            <a:extLst>
              <a:ext uri="{FF2B5EF4-FFF2-40B4-BE49-F238E27FC236}">
                <a16:creationId xmlns:a16="http://schemas.microsoft.com/office/drawing/2014/main" id="{2BD62ACA-977D-9272-6110-F30F471BE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288" y="1851025"/>
            <a:ext cx="6575425" cy="434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6295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标题 1">
            <a:extLst>
              <a:ext uri="{FF2B5EF4-FFF2-40B4-BE49-F238E27FC236}">
                <a16:creationId xmlns:a16="http://schemas.microsoft.com/office/drawing/2014/main" id="{F75C32DA-B1F9-02E1-7DE6-330BEDCF8BD0}"/>
              </a:ext>
            </a:extLst>
          </p:cNvPr>
          <p:cNvSpPr>
            <a:spLocks noGrp="1"/>
          </p:cNvSpPr>
          <p:nvPr>
            <p:ph type="title"/>
          </p:nvPr>
        </p:nvSpPr>
        <p:spPr/>
        <p:txBody>
          <a:bodyPr/>
          <a:lstStyle/>
          <a:p>
            <a:r>
              <a:rPr lang="zh-CN" altLang="en-US"/>
              <a:t>计算机语言</a:t>
            </a:r>
          </a:p>
        </p:txBody>
      </p:sp>
      <p:sp>
        <p:nvSpPr>
          <p:cNvPr id="30724" name="灯片编号占位符 3">
            <a:extLst>
              <a:ext uri="{FF2B5EF4-FFF2-40B4-BE49-F238E27FC236}">
                <a16:creationId xmlns:a16="http://schemas.microsoft.com/office/drawing/2014/main" id="{17B86680-7A95-E166-D6BE-3E872CAA777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0063D20A-E0A3-4889-B83E-D0B89E5AAC69}" type="slidenum">
              <a:rPr kumimoji="0" lang="en-US" altLang="zh-CN" sz="1800" smtClean="0">
                <a:solidFill>
                  <a:srgbClr val="FFFFFF"/>
                </a:solidFill>
              </a:rPr>
              <a:pPr/>
              <a:t>16</a:t>
            </a:fld>
            <a:endParaRPr kumimoji="0" lang="en-US" altLang="zh-CN" sz="1800">
              <a:solidFill>
                <a:srgbClr val="FFFFFF"/>
              </a:solidFill>
            </a:endParaRPr>
          </a:p>
        </p:txBody>
      </p:sp>
      <p:sp>
        <p:nvSpPr>
          <p:cNvPr id="5" name="标题 4">
            <a:extLst>
              <a:ext uri="{FF2B5EF4-FFF2-40B4-BE49-F238E27FC236}">
                <a16:creationId xmlns:a16="http://schemas.microsoft.com/office/drawing/2014/main" id="{394BCA2C-4A09-E866-08AB-3180E04EFC48}"/>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ea"/>
                <a:ea typeface="+mj-ea"/>
                <a:cs typeface="+mj-cs"/>
              </a:rPr>
              <a:t>1.1 </a:t>
            </a:r>
            <a:r>
              <a:rPr lang="zh-CN" altLang="en-US" sz="2800" dirty="0">
                <a:solidFill>
                  <a:schemeClr val="bg1"/>
                </a:solidFill>
                <a:latin typeface="+mj-ea"/>
                <a:ea typeface="+mj-ea"/>
              </a:rPr>
              <a:t>计算机程序设计语言的发展</a:t>
            </a:r>
            <a:endParaRPr kumimoji="0" lang="zh-CN" altLang="en-US" sz="2800" dirty="0">
              <a:solidFill>
                <a:schemeClr val="bg1"/>
              </a:solidFill>
              <a:latin typeface="+mj-ea"/>
              <a:ea typeface="+mj-ea"/>
              <a:cs typeface="+mj-cs"/>
            </a:endParaRPr>
          </a:p>
        </p:txBody>
      </p:sp>
      <p:grpSp>
        <p:nvGrpSpPr>
          <p:cNvPr id="7" name="组合 6">
            <a:extLst>
              <a:ext uri="{FF2B5EF4-FFF2-40B4-BE49-F238E27FC236}">
                <a16:creationId xmlns:a16="http://schemas.microsoft.com/office/drawing/2014/main" id="{BE795A80-EF18-6C08-CE64-913D44DF7AB9}"/>
              </a:ext>
            </a:extLst>
          </p:cNvPr>
          <p:cNvGrpSpPr/>
          <p:nvPr/>
        </p:nvGrpSpPr>
        <p:grpSpPr>
          <a:xfrm>
            <a:off x="590258" y="1657262"/>
            <a:ext cx="1610752" cy="2029764"/>
            <a:chOff x="423349" y="1859611"/>
            <a:chExt cx="1610752" cy="2029764"/>
          </a:xfrm>
        </p:grpSpPr>
        <p:pic>
          <p:nvPicPr>
            <p:cNvPr id="30728" name="Picture 2" descr="卡通小人图案卡通人物素材打招呼的小男孩图片免费下载_PNG素材_编号z62i66y61_图精灵">
              <a:extLst>
                <a:ext uri="{FF2B5EF4-FFF2-40B4-BE49-F238E27FC236}">
                  <a16:creationId xmlns:a16="http://schemas.microsoft.com/office/drawing/2014/main" id="{BE060B07-5083-A451-6D77-0CABDF73B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49" y="1859611"/>
              <a:ext cx="1610752" cy="16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9" name="文本框 2">
              <a:extLst>
                <a:ext uri="{FF2B5EF4-FFF2-40B4-BE49-F238E27FC236}">
                  <a16:creationId xmlns:a16="http://schemas.microsoft.com/office/drawing/2014/main" id="{4EC092CC-7672-1EDD-9C5C-C65D9581D738}"/>
                </a:ext>
              </a:extLst>
            </p:cNvPr>
            <p:cNvSpPr txBox="1">
              <a:spLocks noChangeArrowheads="1"/>
            </p:cNvSpPr>
            <p:nvPr/>
          </p:nvSpPr>
          <p:spPr bwMode="auto">
            <a:xfrm>
              <a:off x="520700" y="3429000"/>
              <a:ext cx="1416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zh-CN" altLang="en-US" dirty="0"/>
                <a:t>人类语言</a:t>
              </a:r>
            </a:p>
          </p:txBody>
        </p:sp>
      </p:grpSp>
      <p:grpSp>
        <p:nvGrpSpPr>
          <p:cNvPr id="6" name="组合 5">
            <a:extLst>
              <a:ext uri="{FF2B5EF4-FFF2-40B4-BE49-F238E27FC236}">
                <a16:creationId xmlns:a16="http://schemas.microsoft.com/office/drawing/2014/main" id="{11E92D2B-5DE3-EADA-A8E4-95CE1CCDA8D0}"/>
              </a:ext>
            </a:extLst>
          </p:cNvPr>
          <p:cNvGrpSpPr/>
          <p:nvPr/>
        </p:nvGrpSpPr>
        <p:grpSpPr>
          <a:xfrm>
            <a:off x="2244725" y="2847036"/>
            <a:ext cx="2203450" cy="1616869"/>
            <a:chOff x="2081213" y="3003550"/>
            <a:chExt cx="2203450" cy="1616869"/>
          </a:xfrm>
        </p:grpSpPr>
        <p:pic>
          <p:nvPicPr>
            <p:cNvPr id="30727" name="Picture 4" descr="解读：编译器如何将高级语言转化成汇编语言的？_语法">
              <a:extLst>
                <a:ext uri="{FF2B5EF4-FFF2-40B4-BE49-F238E27FC236}">
                  <a16:creationId xmlns:a16="http://schemas.microsoft.com/office/drawing/2014/main" id="{0C7B2CC9-F61B-9894-FDDC-9AC83D4B9B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213" y="3003550"/>
              <a:ext cx="220345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0" name="文本框 5">
              <a:extLst>
                <a:ext uri="{FF2B5EF4-FFF2-40B4-BE49-F238E27FC236}">
                  <a16:creationId xmlns:a16="http://schemas.microsoft.com/office/drawing/2014/main" id="{A511B4B2-1F62-83B7-5422-1881DD893371}"/>
                </a:ext>
              </a:extLst>
            </p:cNvPr>
            <p:cNvSpPr txBox="1">
              <a:spLocks noChangeArrowheads="1"/>
            </p:cNvSpPr>
            <p:nvPr/>
          </p:nvSpPr>
          <p:spPr bwMode="auto">
            <a:xfrm>
              <a:off x="2166938" y="4158456"/>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zh-CN" altLang="en-US" dirty="0"/>
                <a:t>高级编程语言</a:t>
              </a:r>
            </a:p>
          </p:txBody>
        </p:sp>
      </p:grpSp>
      <p:grpSp>
        <p:nvGrpSpPr>
          <p:cNvPr id="3" name="组合 2">
            <a:extLst>
              <a:ext uri="{FF2B5EF4-FFF2-40B4-BE49-F238E27FC236}">
                <a16:creationId xmlns:a16="http://schemas.microsoft.com/office/drawing/2014/main" id="{88C90587-1393-F5B9-6936-C9F09A443E95}"/>
              </a:ext>
            </a:extLst>
          </p:cNvPr>
          <p:cNvGrpSpPr/>
          <p:nvPr/>
        </p:nvGrpSpPr>
        <p:grpSpPr>
          <a:xfrm>
            <a:off x="4526852" y="4049350"/>
            <a:ext cx="2319338" cy="1553876"/>
            <a:chOff x="4060825" y="4070350"/>
            <a:chExt cx="2319338" cy="1553876"/>
          </a:xfrm>
        </p:grpSpPr>
        <p:pic>
          <p:nvPicPr>
            <p:cNvPr id="30722" name="Picture 2" descr="汇编语言入门教程- 阮一峰的网络日志">
              <a:extLst>
                <a:ext uri="{FF2B5EF4-FFF2-40B4-BE49-F238E27FC236}">
                  <a16:creationId xmlns:a16="http://schemas.microsoft.com/office/drawing/2014/main" id="{83EA2455-C21E-AD3B-33E0-0E2147D9CE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0825" y="4070350"/>
              <a:ext cx="2319338"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1" name="文本框 6">
              <a:extLst>
                <a:ext uri="{FF2B5EF4-FFF2-40B4-BE49-F238E27FC236}">
                  <a16:creationId xmlns:a16="http://schemas.microsoft.com/office/drawing/2014/main" id="{A4A937BD-F3A2-CE23-0C0A-1DDB8F152BBA}"/>
                </a:ext>
              </a:extLst>
            </p:cNvPr>
            <p:cNvSpPr txBox="1">
              <a:spLocks noChangeArrowheads="1"/>
            </p:cNvSpPr>
            <p:nvPr/>
          </p:nvSpPr>
          <p:spPr bwMode="auto">
            <a:xfrm>
              <a:off x="4512469" y="5162263"/>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zh-CN" altLang="en-US" dirty="0"/>
                <a:t>汇编语言</a:t>
              </a:r>
            </a:p>
          </p:txBody>
        </p:sp>
      </p:grpSp>
      <p:grpSp>
        <p:nvGrpSpPr>
          <p:cNvPr id="4" name="组合 3">
            <a:extLst>
              <a:ext uri="{FF2B5EF4-FFF2-40B4-BE49-F238E27FC236}">
                <a16:creationId xmlns:a16="http://schemas.microsoft.com/office/drawing/2014/main" id="{8505CC3A-B0EA-2CA2-D0CA-7FBCE7502D14}"/>
              </a:ext>
            </a:extLst>
          </p:cNvPr>
          <p:cNvGrpSpPr/>
          <p:nvPr/>
        </p:nvGrpSpPr>
        <p:grpSpPr>
          <a:xfrm>
            <a:off x="6739731" y="5222225"/>
            <a:ext cx="1712913" cy="1635775"/>
            <a:chOff x="6739731" y="5222225"/>
            <a:chExt cx="1712913" cy="1635775"/>
          </a:xfrm>
        </p:grpSpPr>
        <p:pic>
          <p:nvPicPr>
            <p:cNvPr id="30726" name="Picture 4" descr="桌上型電腦- 维基百科，自由的百科全书">
              <a:extLst>
                <a:ext uri="{FF2B5EF4-FFF2-40B4-BE49-F238E27FC236}">
                  <a16:creationId xmlns:a16="http://schemas.microsoft.com/office/drawing/2014/main" id="{9E408190-C4F9-FACB-71A1-213A116815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9731" y="5222225"/>
              <a:ext cx="1712913" cy="123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2" name="文本框 7">
              <a:extLst>
                <a:ext uri="{FF2B5EF4-FFF2-40B4-BE49-F238E27FC236}">
                  <a16:creationId xmlns:a16="http://schemas.microsoft.com/office/drawing/2014/main" id="{0660C016-5666-F831-C9BB-0119990A66CD}"/>
                </a:ext>
              </a:extLst>
            </p:cNvPr>
            <p:cNvSpPr txBox="1">
              <a:spLocks noChangeArrowheads="1"/>
            </p:cNvSpPr>
            <p:nvPr/>
          </p:nvSpPr>
          <p:spPr bwMode="auto">
            <a:xfrm>
              <a:off x="6888162" y="6396038"/>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zh-CN" altLang="en-US" dirty="0"/>
                <a:t>机器语言</a:t>
              </a:r>
            </a:p>
          </p:txBody>
        </p:sp>
      </p:grpSp>
      <p:grpSp>
        <p:nvGrpSpPr>
          <p:cNvPr id="12" name="组合 11">
            <a:extLst>
              <a:ext uri="{FF2B5EF4-FFF2-40B4-BE49-F238E27FC236}">
                <a16:creationId xmlns:a16="http://schemas.microsoft.com/office/drawing/2014/main" id="{502337B1-D589-0701-F429-47F4BF146C76}"/>
              </a:ext>
            </a:extLst>
          </p:cNvPr>
          <p:cNvGrpSpPr>
            <a:grpSpLocks/>
          </p:cNvGrpSpPr>
          <p:nvPr/>
        </p:nvGrpSpPr>
        <p:grpSpPr bwMode="auto">
          <a:xfrm>
            <a:off x="6121854" y="1790701"/>
            <a:ext cx="2790825" cy="1819275"/>
            <a:chOff x="5763810" y="1381891"/>
            <a:chExt cx="2791228" cy="1819079"/>
          </a:xfrm>
        </p:grpSpPr>
        <p:pic>
          <p:nvPicPr>
            <p:cNvPr id="30734" name="Picture 8" descr="Tout comprendre à la révolution ChatGPT">
              <a:extLst>
                <a:ext uri="{FF2B5EF4-FFF2-40B4-BE49-F238E27FC236}">
                  <a16:creationId xmlns:a16="http://schemas.microsoft.com/office/drawing/2014/main" id="{2AF4C549-E310-EF21-4A20-611ED4B591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63810" y="1381891"/>
              <a:ext cx="2791228" cy="1395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5" name="文本框 10">
              <a:extLst>
                <a:ext uri="{FF2B5EF4-FFF2-40B4-BE49-F238E27FC236}">
                  <a16:creationId xmlns:a16="http://schemas.microsoft.com/office/drawing/2014/main" id="{398DDE2C-90FF-D784-39ED-6CFE2CA27089}"/>
                </a:ext>
              </a:extLst>
            </p:cNvPr>
            <p:cNvSpPr txBox="1">
              <a:spLocks noChangeArrowheads="1"/>
            </p:cNvSpPr>
            <p:nvPr/>
          </p:nvSpPr>
          <p:spPr bwMode="auto">
            <a:xfrm>
              <a:off x="6532491" y="2739305"/>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zh-CN" altLang="en-US"/>
                <a:t>人工智能</a:t>
              </a:r>
            </a:p>
          </p:txBody>
        </p:sp>
      </p:grpSp>
      <p:cxnSp>
        <p:nvCxnSpPr>
          <p:cNvPr id="9" name="直接箭头连接符 8">
            <a:extLst>
              <a:ext uri="{FF2B5EF4-FFF2-40B4-BE49-F238E27FC236}">
                <a16:creationId xmlns:a16="http://schemas.microsoft.com/office/drawing/2014/main" id="{EBB336AE-271B-038C-2A45-6EFF1CA9E36E}"/>
              </a:ext>
            </a:extLst>
          </p:cNvPr>
          <p:cNvCxnSpPr>
            <a:cxnSpLocks/>
            <a:stCxn id="30728" idx="3"/>
            <a:endCxn id="30734" idx="1"/>
          </p:cNvCxnSpPr>
          <p:nvPr/>
        </p:nvCxnSpPr>
        <p:spPr>
          <a:xfrm>
            <a:off x="2201010" y="2461331"/>
            <a:ext cx="3920844" cy="27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6D54B86A-FCC4-199E-8FD4-C0FD9AE4D85E}"/>
              </a:ext>
            </a:extLst>
          </p:cNvPr>
          <p:cNvCxnSpPr>
            <a:stCxn id="30735" idx="2"/>
            <a:endCxn id="30726" idx="0"/>
          </p:cNvCxnSpPr>
          <p:nvPr/>
        </p:nvCxnSpPr>
        <p:spPr>
          <a:xfrm flipH="1">
            <a:off x="7596188" y="3609976"/>
            <a:ext cx="2020" cy="16122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20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1+#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0DC39D-65E4-AAAA-92FA-3E9911C41866}"/>
              </a:ext>
            </a:extLst>
          </p:cNvPr>
          <p:cNvSpPr>
            <a:spLocks noGrp="1"/>
          </p:cNvSpPr>
          <p:nvPr>
            <p:ph type="title"/>
          </p:nvPr>
        </p:nvSpPr>
        <p:spPr/>
        <p:txBody>
          <a:bodyPr/>
          <a:lstStyle/>
          <a:p>
            <a:r>
              <a:rPr lang="zh-CN" altLang="en-US" dirty="0"/>
              <a:t>计算机语言</a:t>
            </a:r>
          </a:p>
        </p:txBody>
      </p:sp>
      <p:sp>
        <p:nvSpPr>
          <p:cNvPr id="3" name="内容占位符 2">
            <a:extLst>
              <a:ext uri="{FF2B5EF4-FFF2-40B4-BE49-F238E27FC236}">
                <a16:creationId xmlns:a16="http://schemas.microsoft.com/office/drawing/2014/main" id="{53F789AF-8656-03A9-24E5-1B9A75C6FB4C}"/>
              </a:ext>
            </a:extLst>
          </p:cNvPr>
          <p:cNvSpPr>
            <a:spLocks noGrp="1"/>
          </p:cNvSpPr>
          <p:nvPr>
            <p:ph idx="1"/>
          </p:nvPr>
        </p:nvSpPr>
        <p:spPr/>
        <p:txBody>
          <a:bodyPr/>
          <a:lstStyle/>
          <a:p>
            <a:r>
              <a:rPr lang="zh-CN" altLang="en-US" dirty="0"/>
              <a:t>解释执行与编译执行</a:t>
            </a:r>
            <a:endParaRPr lang="en-US" altLang="zh-CN" dirty="0"/>
          </a:p>
          <a:p>
            <a:pPr lvl="1"/>
            <a:r>
              <a:rPr lang="zh-CN" altLang="en-US" dirty="0"/>
              <a:t>编译执行</a:t>
            </a:r>
            <a:r>
              <a:rPr lang="en-US" altLang="zh-CN" dirty="0"/>
              <a:t>: C, C++, Fortran, Pascal, Ada…..</a:t>
            </a:r>
          </a:p>
          <a:p>
            <a:pPr lvl="1"/>
            <a:r>
              <a:rPr lang="zh-CN" altLang="en-US" dirty="0"/>
              <a:t>解释执行</a:t>
            </a:r>
            <a:r>
              <a:rPr lang="en-US" altLang="zh-CN" dirty="0"/>
              <a:t>: Java, Python, JS, Shell……</a:t>
            </a:r>
            <a:endParaRPr lang="zh-CN" altLang="en-US" dirty="0"/>
          </a:p>
        </p:txBody>
      </p:sp>
      <p:sp>
        <p:nvSpPr>
          <p:cNvPr id="4" name="灯片编号占位符 3">
            <a:extLst>
              <a:ext uri="{FF2B5EF4-FFF2-40B4-BE49-F238E27FC236}">
                <a16:creationId xmlns:a16="http://schemas.microsoft.com/office/drawing/2014/main" id="{2A0D1AC5-C5BA-E666-1EB2-B306021E1F9D}"/>
              </a:ext>
            </a:extLst>
          </p:cNvPr>
          <p:cNvSpPr>
            <a:spLocks noGrp="1"/>
          </p:cNvSpPr>
          <p:nvPr>
            <p:ph type="sldNum" sz="quarter" idx="12"/>
          </p:nvPr>
        </p:nvSpPr>
        <p:spPr/>
        <p:txBody>
          <a:bodyPr/>
          <a:lstStyle/>
          <a:p>
            <a:pPr>
              <a:defRPr/>
            </a:pPr>
            <a:fld id="{797305CB-9552-4CB5-A099-2BE5B9EB9FAB}" type="slidenum">
              <a:rPr lang="en-US" altLang="zh-CN" smtClean="0"/>
              <a:pPr>
                <a:defRPr/>
              </a:pPr>
              <a:t>17</a:t>
            </a:fld>
            <a:endParaRPr lang="en-US" altLang="zh-CN"/>
          </a:p>
        </p:txBody>
      </p:sp>
      <p:pic>
        <p:nvPicPr>
          <p:cNvPr id="98306" name="Picture 2" descr="编译执行和解释执行的区别- songjn - 博客园">
            <a:extLst>
              <a:ext uri="{FF2B5EF4-FFF2-40B4-BE49-F238E27FC236}">
                <a16:creationId xmlns:a16="http://schemas.microsoft.com/office/drawing/2014/main" id="{8ADDA49D-B646-26C1-2312-883B91CE54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429000"/>
            <a:ext cx="4381500"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C3811DB2-9B94-4956-15F7-E995C096252D}"/>
              </a:ext>
            </a:extLst>
          </p:cNvPr>
          <p:cNvSpPr txBox="1"/>
          <p:nvPr/>
        </p:nvSpPr>
        <p:spPr>
          <a:xfrm>
            <a:off x="5724128" y="4569767"/>
            <a:ext cx="3284874" cy="461665"/>
          </a:xfrm>
          <a:prstGeom prst="rect">
            <a:avLst/>
          </a:prstGeom>
          <a:noFill/>
        </p:spPr>
        <p:txBody>
          <a:bodyPr wrap="none" rtlCol="0">
            <a:spAutoFit/>
          </a:bodyPr>
          <a:lstStyle/>
          <a:p>
            <a:r>
              <a:rPr lang="en-US" altLang="zh-CN" dirty="0"/>
              <a:t>Which One is Portable</a:t>
            </a:r>
            <a:r>
              <a:rPr lang="zh-CN" altLang="en-US" dirty="0"/>
              <a:t>？</a:t>
            </a:r>
          </a:p>
        </p:txBody>
      </p:sp>
      <p:sp>
        <p:nvSpPr>
          <p:cNvPr id="6" name="标题 4">
            <a:extLst>
              <a:ext uri="{FF2B5EF4-FFF2-40B4-BE49-F238E27FC236}">
                <a16:creationId xmlns:a16="http://schemas.microsoft.com/office/drawing/2014/main" id="{A1C7FA54-B517-79D5-0F6A-191CCA978C88}"/>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ea"/>
                <a:ea typeface="+mj-ea"/>
                <a:cs typeface="+mj-cs"/>
              </a:rPr>
              <a:t>1.1 </a:t>
            </a:r>
            <a:r>
              <a:rPr lang="zh-CN" altLang="en-US" sz="2800" dirty="0">
                <a:solidFill>
                  <a:schemeClr val="bg1"/>
                </a:solidFill>
                <a:latin typeface="+mj-ea"/>
                <a:ea typeface="+mj-ea"/>
              </a:rPr>
              <a:t>计算机程序设计语言的发展</a:t>
            </a:r>
            <a:endParaRPr kumimoji="0" lang="zh-CN" altLang="en-US" sz="2800" dirty="0">
              <a:solidFill>
                <a:schemeClr val="bg1"/>
              </a:solidFill>
              <a:latin typeface="+mj-ea"/>
              <a:ea typeface="+mj-ea"/>
              <a:cs typeface="+mj-cs"/>
            </a:endParaRPr>
          </a:p>
        </p:txBody>
      </p:sp>
    </p:spTree>
    <p:extLst>
      <p:ext uri="{BB962C8B-B14F-4D97-AF65-F5344CB8AC3E}">
        <p14:creationId xmlns:p14="http://schemas.microsoft.com/office/powerpoint/2010/main" val="265552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F3687C-7F79-62EC-3802-7CED0E9A9E3D}"/>
              </a:ext>
            </a:extLst>
          </p:cNvPr>
          <p:cNvSpPr>
            <a:spLocks noGrp="1"/>
          </p:cNvSpPr>
          <p:nvPr>
            <p:ph type="title"/>
          </p:nvPr>
        </p:nvSpPr>
        <p:spPr/>
        <p:txBody>
          <a:bodyPr>
            <a:normAutofit fontScale="90000"/>
          </a:bodyPr>
          <a:lstStyle/>
          <a:p>
            <a:pPr eaLnBrk="1" fontAlgn="auto" hangingPunct="1">
              <a:spcAft>
                <a:spcPts val="0"/>
              </a:spcAft>
              <a:defRPr/>
            </a:pPr>
            <a:r>
              <a:rPr lang="en-US" altLang="zh-CN" dirty="0"/>
              <a:t>1.2.1 </a:t>
            </a:r>
            <a:r>
              <a:rPr lang="zh-CN" altLang="en-US" sz="4400" dirty="0"/>
              <a:t>面向对象方法的由来</a:t>
            </a:r>
            <a:br>
              <a:rPr lang="en-US" altLang="zh-CN" dirty="0"/>
            </a:br>
            <a:r>
              <a:rPr lang="en-US" altLang="zh-CN" dirty="0"/>
              <a:t>	   </a:t>
            </a:r>
            <a:r>
              <a:rPr lang="en-US" altLang="zh-CN" sz="3600" dirty="0"/>
              <a:t>——</a:t>
            </a:r>
            <a:r>
              <a:rPr lang="zh-CN" altLang="en-US" sz="3600" dirty="0"/>
              <a:t>面向</a:t>
            </a:r>
            <a:r>
              <a:rPr lang="zh-CN" altLang="en-US" sz="3600" dirty="0">
                <a:solidFill>
                  <a:srgbClr val="CC99FF"/>
                </a:solidFill>
              </a:rPr>
              <a:t>过程</a:t>
            </a:r>
            <a:r>
              <a:rPr lang="zh-CN" altLang="en-US" sz="3600" dirty="0"/>
              <a:t>的程序设计方法</a:t>
            </a:r>
            <a:endParaRPr lang="zh-CN" altLang="en-US" dirty="0"/>
          </a:p>
        </p:txBody>
      </p:sp>
      <p:sp>
        <p:nvSpPr>
          <p:cNvPr id="32771" name="内容占位符 2">
            <a:extLst>
              <a:ext uri="{FF2B5EF4-FFF2-40B4-BE49-F238E27FC236}">
                <a16:creationId xmlns:a16="http://schemas.microsoft.com/office/drawing/2014/main" id="{735515CF-1E0A-04DD-A9B4-00F503E0992D}"/>
              </a:ext>
            </a:extLst>
          </p:cNvPr>
          <p:cNvSpPr>
            <a:spLocks noGrp="1"/>
          </p:cNvSpPr>
          <p:nvPr>
            <p:ph idx="1"/>
          </p:nvPr>
        </p:nvSpPr>
        <p:spPr/>
        <p:txBody>
          <a:bodyPr/>
          <a:lstStyle/>
          <a:p>
            <a:pPr eaLnBrk="1" hangingPunct="1">
              <a:lnSpc>
                <a:spcPct val="170000"/>
              </a:lnSpc>
            </a:pPr>
            <a:r>
              <a:rPr lang="zh-CN" altLang="en-US"/>
              <a:t>最早的程序</a:t>
            </a:r>
          </a:p>
          <a:p>
            <a:pPr lvl="1" eaLnBrk="1" hangingPunct="1">
              <a:lnSpc>
                <a:spcPct val="170000"/>
              </a:lnSpc>
            </a:pPr>
            <a:r>
              <a:rPr lang="zh-CN" altLang="en-US"/>
              <a:t>目的：用于数学计算</a:t>
            </a:r>
          </a:p>
          <a:p>
            <a:pPr lvl="1" eaLnBrk="1" hangingPunct="1">
              <a:lnSpc>
                <a:spcPct val="170000"/>
              </a:lnSpc>
            </a:pPr>
            <a:r>
              <a:rPr lang="zh-CN" altLang="en-US"/>
              <a:t>主要工作：设计求解问题的过程</a:t>
            </a:r>
          </a:p>
          <a:p>
            <a:pPr lvl="1" eaLnBrk="1" hangingPunct="1">
              <a:lnSpc>
                <a:spcPct val="170000"/>
              </a:lnSpc>
            </a:pPr>
            <a:r>
              <a:rPr lang="zh-CN" altLang="en-US"/>
              <a:t>缺点：对于庞大、复杂的程序难以开发和维护</a:t>
            </a:r>
          </a:p>
          <a:p>
            <a:pPr eaLnBrk="1" hangingPunct="1"/>
            <a:endParaRPr lang="zh-CN" altLang="en-US"/>
          </a:p>
        </p:txBody>
      </p:sp>
      <p:sp>
        <p:nvSpPr>
          <p:cNvPr id="32772" name="灯片编号占位符 3">
            <a:extLst>
              <a:ext uri="{FF2B5EF4-FFF2-40B4-BE49-F238E27FC236}">
                <a16:creationId xmlns:a16="http://schemas.microsoft.com/office/drawing/2014/main" id="{05FD0D8E-D6D5-5559-24F7-178407AE911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F5BCD79-BEEC-4068-8113-BEB38A5097F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 name="标题 4">
            <a:extLst>
              <a:ext uri="{FF2B5EF4-FFF2-40B4-BE49-F238E27FC236}">
                <a16:creationId xmlns:a16="http://schemas.microsoft.com/office/drawing/2014/main" id="{2EDBD200-2672-6D51-C73F-9B9D12421ED4}"/>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1.2 </a:t>
            </a:r>
            <a:r>
              <a:rPr kumimoji="0" lang="zh-CN" altLang="en-US" sz="2800" dirty="0">
                <a:solidFill>
                  <a:schemeClr val="bg1"/>
                </a:solidFill>
                <a:latin typeface="+mj-lt"/>
                <a:ea typeface="+mj-ea"/>
                <a:cs typeface="+mj-cs"/>
              </a:rPr>
              <a:t>面向对象的方法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A716C718-7C96-C18C-F7ED-F77FC3309875}"/>
              </a:ext>
            </a:extLst>
          </p:cNvPr>
          <p:cNvSpPr>
            <a:spLocks noGrp="1"/>
          </p:cNvSpPr>
          <p:nvPr>
            <p:ph type="title"/>
          </p:nvPr>
        </p:nvSpPr>
        <p:spPr/>
        <p:txBody>
          <a:bodyPr/>
          <a:lstStyle/>
          <a:p>
            <a:pPr eaLnBrk="1" hangingPunct="1"/>
            <a:r>
              <a:rPr lang="zh-CN" altLang="en-US"/>
              <a:t>面向</a:t>
            </a:r>
            <a:r>
              <a:rPr lang="zh-CN" altLang="en-US">
                <a:solidFill>
                  <a:srgbClr val="CC99FF"/>
                </a:solidFill>
              </a:rPr>
              <a:t>过程</a:t>
            </a:r>
            <a:r>
              <a:rPr lang="zh-CN" altLang="en-US"/>
              <a:t>的</a:t>
            </a:r>
            <a:r>
              <a:rPr lang="zh-CN" altLang="en-US">
                <a:solidFill>
                  <a:srgbClr val="CC99FF"/>
                </a:solidFill>
              </a:rPr>
              <a:t>结构化</a:t>
            </a:r>
            <a:r>
              <a:rPr lang="zh-CN" altLang="en-US"/>
              <a:t>程序设计方法</a:t>
            </a:r>
          </a:p>
        </p:txBody>
      </p:sp>
      <p:sp>
        <p:nvSpPr>
          <p:cNvPr id="33795" name="内容占位符 2">
            <a:extLst>
              <a:ext uri="{FF2B5EF4-FFF2-40B4-BE49-F238E27FC236}">
                <a16:creationId xmlns:a16="http://schemas.microsoft.com/office/drawing/2014/main" id="{2B998051-94D0-176F-2875-13D7341EFF81}"/>
              </a:ext>
            </a:extLst>
          </p:cNvPr>
          <p:cNvSpPr>
            <a:spLocks noGrp="1"/>
          </p:cNvSpPr>
          <p:nvPr>
            <p:ph idx="1"/>
          </p:nvPr>
        </p:nvSpPr>
        <p:spPr/>
        <p:txBody>
          <a:bodyPr/>
          <a:lstStyle/>
          <a:p>
            <a:pPr eaLnBrk="1" hangingPunct="1">
              <a:lnSpc>
                <a:spcPct val="90000"/>
              </a:lnSpc>
            </a:pPr>
            <a:r>
              <a:rPr lang="zh-CN" altLang="en-US"/>
              <a:t>设计思路</a:t>
            </a:r>
          </a:p>
          <a:p>
            <a:pPr lvl="1" eaLnBrk="1" hangingPunct="1">
              <a:lnSpc>
                <a:spcPct val="90000"/>
              </a:lnSpc>
            </a:pPr>
            <a:r>
              <a:rPr lang="zh-CN" altLang="en-US"/>
              <a:t>自顶向下、逐步求精。采用模块分解与功能抽象，自顶向下、分而治之。</a:t>
            </a:r>
          </a:p>
          <a:p>
            <a:pPr eaLnBrk="1" hangingPunct="1">
              <a:lnSpc>
                <a:spcPct val="90000"/>
              </a:lnSpc>
              <a:spcBef>
                <a:spcPts val="1200"/>
              </a:spcBef>
            </a:pPr>
            <a:r>
              <a:rPr lang="zh-CN" altLang="en-US"/>
              <a:t>程序结构：</a:t>
            </a:r>
          </a:p>
          <a:p>
            <a:pPr lvl="1" eaLnBrk="1" hangingPunct="1">
              <a:lnSpc>
                <a:spcPct val="90000"/>
              </a:lnSpc>
            </a:pPr>
            <a:r>
              <a:rPr lang="zh-CN" altLang="en-US"/>
              <a:t>按</a:t>
            </a:r>
            <a:r>
              <a:rPr lang="zh-CN" altLang="en-US">
                <a:solidFill>
                  <a:srgbClr val="C00000"/>
                </a:solidFill>
              </a:rPr>
              <a:t>功能</a:t>
            </a:r>
            <a:r>
              <a:rPr lang="zh-CN" altLang="en-US"/>
              <a:t>划分为若干个基本模块，形成一个树状结构。</a:t>
            </a:r>
          </a:p>
          <a:p>
            <a:pPr lvl="1" eaLnBrk="1" hangingPunct="1">
              <a:lnSpc>
                <a:spcPct val="90000"/>
              </a:lnSpc>
            </a:pPr>
            <a:r>
              <a:rPr lang="zh-CN" altLang="en-US"/>
              <a:t>各模块间的关系尽可能简单，功能上相对独立；每一模块内部均是由顺序、选择和循环三种基本结构组成。</a:t>
            </a:r>
          </a:p>
          <a:p>
            <a:pPr lvl="1" eaLnBrk="1" hangingPunct="1">
              <a:lnSpc>
                <a:spcPct val="90000"/>
              </a:lnSpc>
            </a:pPr>
            <a:r>
              <a:rPr lang="zh-CN" altLang="en-US"/>
              <a:t>其模块化实现的具体方法是使用子程序。</a:t>
            </a:r>
          </a:p>
          <a:p>
            <a:pPr eaLnBrk="1" hangingPunct="1"/>
            <a:endParaRPr lang="zh-CN" altLang="en-US"/>
          </a:p>
        </p:txBody>
      </p:sp>
      <p:sp>
        <p:nvSpPr>
          <p:cNvPr id="33796" name="灯片编号占位符 3">
            <a:extLst>
              <a:ext uri="{FF2B5EF4-FFF2-40B4-BE49-F238E27FC236}">
                <a16:creationId xmlns:a16="http://schemas.microsoft.com/office/drawing/2014/main" id="{D0E3748B-CCB5-1640-DF95-1BEFF02BB7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4017585-AA46-47FC-98BF-06190213ED8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5D74F3D-13D8-32FB-2B92-46FE8D672BC9}"/>
              </a:ext>
            </a:extLst>
          </p:cNvPr>
          <p:cNvSpPr txBox="1">
            <a:spLocks/>
          </p:cNvSpPr>
          <p:nvPr/>
        </p:nvSpPr>
        <p:spPr>
          <a:xfrm>
            <a:off x="214313" y="0"/>
            <a:ext cx="80010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1.2 </a:t>
            </a:r>
            <a:r>
              <a:rPr kumimoji="0" lang="zh-CN" altLang="en-US" sz="2800" dirty="0">
                <a:solidFill>
                  <a:schemeClr val="bg1"/>
                </a:solidFill>
                <a:latin typeface="+mj-lt"/>
                <a:ea typeface="+mj-ea"/>
                <a:cs typeface="+mj-cs"/>
              </a:rPr>
              <a:t>面向对象的方法</a:t>
            </a:r>
            <a:r>
              <a:rPr kumimoji="0" lang="en-US" altLang="zh-CN" sz="2800" dirty="0">
                <a:solidFill>
                  <a:schemeClr val="bg1"/>
                </a:solidFill>
                <a:latin typeface="+mj-lt"/>
                <a:ea typeface="+mj-ea"/>
                <a:cs typeface="+mj-cs"/>
              </a:rPr>
              <a:t> -&gt;  1.2.1 </a:t>
            </a:r>
            <a:r>
              <a:rPr kumimoji="0" lang="zh-CN" altLang="en-US" sz="2800" dirty="0">
                <a:solidFill>
                  <a:schemeClr val="bg1"/>
                </a:solidFill>
                <a:latin typeface="+mj-lt"/>
                <a:ea typeface="+mj-ea"/>
                <a:cs typeface="+mj-cs"/>
              </a:rPr>
              <a:t>面向对象方法的由来</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5BB372E8-D759-8F5A-4EFE-4192548DA146}"/>
              </a:ext>
            </a:extLst>
          </p:cNvPr>
          <p:cNvSpPr>
            <a:spLocks noGrp="1"/>
          </p:cNvSpPr>
          <p:nvPr>
            <p:ph type="title"/>
          </p:nvPr>
        </p:nvSpPr>
        <p:spPr/>
        <p:txBody>
          <a:bodyPr/>
          <a:lstStyle/>
          <a:p>
            <a:r>
              <a:rPr lang="zh-CN" altLang="en-US"/>
              <a:t>课程介绍</a:t>
            </a:r>
          </a:p>
        </p:txBody>
      </p:sp>
      <p:sp>
        <p:nvSpPr>
          <p:cNvPr id="16387" name="内容占位符 2">
            <a:extLst>
              <a:ext uri="{FF2B5EF4-FFF2-40B4-BE49-F238E27FC236}">
                <a16:creationId xmlns:a16="http://schemas.microsoft.com/office/drawing/2014/main" id="{4A20E912-5D2B-F58E-3DFF-6B715F33DC3F}"/>
              </a:ext>
            </a:extLst>
          </p:cNvPr>
          <p:cNvSpPr>
            <a:spLocks noGrp="1"/>
          </p:cNvSpPr>
          <p:nvPr>
            <p:ph idx="1"/>
          </p:nvPr>
        </p:nvSpPr>
        <p:spPr/>
        <p:txBody>
          <a:bodyPr/>
          <a:lstStyle/>
          <a:p>
            <a:r>
              <a:rPr lang="zh-CN" altLang="en-US" sz="2400" dirty="0"/>
              <a:t>课程团队：梁文革、</a:t>
            </a:r>
            <a:r>
              <a:rPr lang="zh-CN" altLang="en-US" sz="2400" b="1" dirty="0"/>
              <a:t>滕德军</a:t>
            </a:r>
            <a:r>
              <a:rPr lang="zh-CN" altLang="en-US" sz="2400"/>
              <a:t>、杨燕妮、罗传琛</a:t>
            </a:r>
            <a:endParaRPr lang="zh-CN" altLang="en-US" sz="2400" dirty="0"/>
          </a:p>
          <a:p>
            <a:r>
              <a:rPr lang="zh-CN" altLang="en-US" sz="2400" dirty="0"/>
              <a:t>课程时间安排：</a:t>
            </a:r>
            <a:r>
              <a:rPr lang="en-US" altLang="zh-CN" sz="2400" dirty="0"/>
              <a:t>64</a:t>
            </a:r>
            <a:r>
              <a:rPr lang="zh-CN" altLang="en-US" sz="2400" dirty="0"/>
              <a:t>学时</a:t>
            </a:r>
          </a:p>
          <a:p>
            <a:r>
              <a:rPr lang="zh-CN" altLang="en-US" sz="2400" dirty="0"/>
              <a:t>其中理论时间：</a:t>
            </a:r>
            <a:r>
              <a:rPr lang="en-US" altLang="zh-CN" sz="2400" dirty="0"/>
              <a:t>32</a:t>
            </a:r>
            <a:r>
              <a:rPr lang="zh-CN" altLang="en-US" sz="2400" dirty="0"/>
              <a:t>学时 </a:t>
            </a:r>
            <a:endParaRPr lang="en-US" altLang="zh-CN" sz="2400" dirty="0"/>
          </a:p>
          <a:p>
            <a:pPr lvl="1"/>
            <a:r>
              <a:rPr lang="en-US" altLang="zh-CN" sz="2200" dirty="0">
                <a:solidFill>
                  <a:schemeClr val="tx1"/>
                </a:solidFill>
              </a:rPr>
              <a:t>1-13</a:t>
            </a:r>
            <a:r>
              <a:rPr lang="zh-CN" altLang="en-US" sz="2200" dirty="0">
                <a:solidFill>
                  <a:schemeClr val="tx1"/>
                </a:solidFill>
              </a:rPr>
              <a:t>周</a:t>
            </a:r>
            <a:r>
              <a:rPr lang="en-US" altLang="zh-CN" sz="2200" dirty="0">
                <a:solidFill>
                  <a:schemeClr val="tx1"/>
                </a:solidFill>
              </a:rPr>
              <a:t>/15-17</a:t>
            </a:r>
            <a:r>
              <a:rPr lang="zh-CN" altLang="en-US" sz="2200" dirty="0">
                <a:solidFill>
                  <a:schemeClr val="tx1"/>
                </a:solidFill>
              </a:rPr>
              <a:t>周 周二 </a:t>
            </a:r>
            <a:r>
              <a:rPr lang="en-US" altLang="zh-CN" sz="2200" dirty="0">
                <a:solidFill>
                  <a:schemeClr val="tx1"/>
                </a:solidFill>
              </a:rPr>
              <a:t>3-4</a:t>
            </a:r>
            <a:r>
              <a:rPr lang="zh-CN" altLang="en-US" sz="2200" dirty="0">
                <a:solidFill>
                  <a:schemeClr val="tx1"/>
                </a:solidFill>
              </a:rPr>
              <a:t>节 振生苑</a:t>
            </a:r>
            <a:r>
              <a:rPr lang="en-US" altLang="zh-CN" sz="2200" dirty="0">
                <a:solidFill>
                  <a:schemeClr val="tx1"/>
                </a:solidFill>
              </a:rPr>
              <a:t>N203</a:t>
            </a:r>
          </a:p>
          <a:p>
            <a:r>
              <a:rPr lang="zh-CN" altLang="en-US" sz="2400" dirty="0"/>
              <a:t>其中实验时间：</a:t>
            </a:r>
            <a:r>
              <a:rPr lang="en-US" altLang="zh-CN" sz="2400" dirty="0"/>
              <a:t>32</a:t>
            </a:r>
            <a:r>
              <a:rPr lang="zh-CN" altLang="en-US" sz="2400" dirty="0"/>
              <a:t>学时 </a:t>
            </a:r>
            <a:endParaRPr lang="en-US" altLang="zh-CN" sz="2400" dirty="0"/>
          </a:p>
          <a:p>
            <a:pPr lvl="1"/>
            <a:r>
              <a:rPr lang="en-US" altLang="zh-CN" sz="2200" dirty="0">
                <a:solidFill>
                  <a:schemeClr val="tx1"/>
                </a:solidFill>
              </a:rPr>
              <a:t>2-13</a:t>
            </a:r>
            <a:r>
              <a:rPr lang="zh-CN" altLang="en-US" sz="2200" dirty="0">
                <a:solidFill>
                  <a:schemeClr val="tx1"/>
                </a:solidFill>
              </a:rPr>
              <a:t>周</a:t>
            </a:r>
            <a:r>
              <a:rPr lang="en-US" altLang="zh-CN" sz="2200" dirty="0">
                <a:solidFill>
                  <a:schemeClr val="tx1"/>
                </a:solidFill>
              </a:rPr>
              <a:t>/15-17</a:t>
            </a:r>
            <a:r>
              <a:rPr lang="zh-CN" altLang="en-US" sz="2200" dirty="0">
                <a:solidFill>
                  <a:schemeClr val="tx1"/>
                </a:solidFill>
              </a:rPr>
              <a:t>周 周一 </a:t>
            </a:r>
            <a:r>
              <a:rPr lang="en-US" altLang="zh-CN" sz="2200" dirty="0">
                <a:solidFill>
                  <a:schemeClr val="tx1"/>
                </a:solidFill>
              </a:rPr>
              <a:t>9-10</a:t>
            </a:r>
            <a:r>
              <a:rPr lang="zh-CN" altLang="en-US" sz="2200" dirty="0">
                <a:solidFill>
                  <a:schemeClr val="tx1"/>
                </a:solidFill>
              </a:rPr>
              <a:t>节 </a:t>
            </a:r>
            <a:r>
              <a:rPr lang="en-US" altLang="zh-CN" sz="2200" dirty="0">
                <a:solidFill>
                  <a:schemeClr val="tx1"/>
                </a:solidFill>
              </a:rPr>
              <a:t>129(131) 133(135) 137(139)</a:t>
            </a:r>
          </a:p>
          <a:p>
            <a:r>
              <a:rPr lang="zh-CN" altLang="en-US" sz="2400" dirty="0"/>
              <a:t>成绩组成：</a:t>
            </a:r>
            <a:endParaRPr lang="en-US" altLang="zh-CN" sz="2400" dirty="0"/>
          </a:p>
          <a:p>
            <a:pPr lvl="1"/>
            <a:r>
              <a:rPr lang="zh-CN" altLang="en-US" sz="2200" dirty="0">
                <a:solidFill>
                  <a:schemeClr val="tx1"/>
                </a:solidFill>
              </a:rPr>
              <a:t>平时（考勤、作业、实验）：</a:t>
            </a:r>
            <a:r>
              <a:rPr lang="en-US" altLang="zh-CN" sz="2200" dirty="0">
                <a:solidFill>
                  <a:schemeClr val="tx1"/>
                </a:solidFill>
              </a:rPr>
              <a:t>50%</a:t>
            </a:r>
          </a:p>
          <a:p>
            <a:pPr lvl="1"/>
            <a:r>
              <a:rPr lang="zh-CN" altLang="en-US" sz="2200" dirty="0">
                <a:solidFill>
                  <a:schemeClr val="tx1"/>
                </a:solidFill>
              </a:rPr>
              <a:t>考试：</a:t>
            </a:r>
            <a:r>
              <a:rPr lang="en-US" altLang="zh-CN" sz="2200" dirty="0">
                <a:solidFill>
                  <a:schemeClr val="tx1"/>
                </a:solidFill>
              </a:rPr>
              <a:t>50%</a:t>
            </a:r>
            <a:endParaRPr lang="zh-CN" altLang="en-US" sz="2200" dirty="0">
              <a:solidFill>
                <a:schemeClr val="tx1"/>
              </a:solidFill>
            </a:endParaRPr>
          </a:p>
        </p:txBody>
      </p:sp>
      <p:sp>
        <p:nvSpPr>
          <p:cNvPr id="16388" name="灯片编号占位符 3">
            <a:extLst>
              <a:ext uri="{FF2B5EF4-FFF2-40B4-BE49-F238E27FC236}">
                <a16:creationId xmlns:a16="http://schemas.microsoft.com/office/drawing/2014/main" id="{A100B292-8AEF-351A-47E3-EB711408116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AE2FE7B6-4BD5-4C02-B60E-6E5AB6D4A681}" type="slidenum">
              <a:rPr kumimoji="0" lang="en-US" altLang="zh-CN" sz="1800" smtClean="0">
                <a:solidFill>
                  <a:srgbClr val="FFFFFF"/>
                </a:solidFill>
              </a:rPr>
              <a:pPr/>
              <a:t>2</a:t>
            </a:fld>
            <a:endParaRPr kumimoji="0" lang="en-US" altLang="zh-CN"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434B5-75B2-0613-6B53-90DD1F794D11}"/>
              </a:ext>
            </a:extLst>
          </p:cNvPr>
          <p:cNvSpPr>
            <a:spLocks noGrp="1"/>
          </p:cNvSpPr>
          <p:nvPr>
            <p:ph type="title"/>
          </p:nvPr>
        </p:nvSpPr>
        <p:spPr/>
        <p:txBody>
          <a:bodyPr>
            <a:normAutofit fontScale="90000"/>
          </a:bodyPr>
          <a:lstStyle/>
          <a:p>
            <a:pPr eaLnBrk="1" fontAlgn="auto" hangingPunct="1">
              <a:spcAft>
                <a:spcPts val="0"/>
              </a:spcAft>
              <a:defRPr/>
            </a:pPr>
            <a:r>
              <a:rPr lang="zh-CN" altLang="en-US" dirty="0"/>
              <a:t>面向</a:t>
            </a:r>
            <a:r>
              <a:rPr lang="zh-CN" altLang="en-US" dirty="0">
                <a:solidFill>
                  <a:srgbClr val="CC99FF"/>
                </a:solidFill>
              </a:rPr>
              <a:t>过程</a:t>
            </a:r>
            <a:r>
              <a:rPr lang="zh-CN" altLang="en-US" dirty="0"/>
              <a:t>的</a:t>
            </a:r>
            <a:r>
              <a:rPr lang="zh-CN" altLang="en-US" dirty="0">
                <a:solidFill>
                  <a:srgbClr val="CC99FF"/>
                </a:solidFill>
              </a:rPr>
              <a:t>结构化</a:t>
            </a:r>
            <a:r>
              <a:rPr lang="zh-CN" altLang="en-US" dirty="0"/>
              <a:t>程序设计方法（续）</a:t>
            </a:r>
          </a:p>
        </p:txBody>
      </p:sp>
      <p:sp>
        <p:nvSpPr>
          <p:cNvPr id="34819" name="内容占位符 2">
            <a:extLst>
              <a:ext uri="{FF2B5EF4-FFF2-40B4-BE49-F238E27FC236}">
                <a16:creationId xmlns:a16="http://schemas.microsoft.com/office/drawing/2014/main" id="{64CB4876-564E-A740-66C6-055DCFFA7190}"/>
              </a:ext>
            </a:extLst>
          </p:cNvPr>
          <p:cNvSpPr>
            <a:spLocks noGrp="1"/>
          </p:cNvSpPr>
          <p:nvPr>
            <p:ph idx="1"/>
          </p:nvPr>
        </p:nvSpPr>
        <p:spPr/>
        <p:txBody>
          <a:bodyPr/>
          <a:lstStyle/>
          <a:p>
            <a:pPr eaLnBrk="1" hangingPunct="1">
              <a:lnSpc>
                <a:spcPct val="200000"/>
              </a:lnSpc>
            </a:pPr>
            <a:r>
              <a:rPr lang="zh-CN" altLang="en-US"/>
              <a:t>优点：</a:t>
            </a:r>
          </a:p>
          <a:p>
            <a:pPr marL="457200" lvl="1" indent="685800" eaLnBrk="1" hangingPunct="1">
              <a:lnSpc>
                <a:spcPct val="200000"/>
              </a:lnSpc>
              <a:buFontTx/>
              <a:buNone/>
            </a:pPr>
            <a:r>
              <a:rPr lang="zh-CN" altLang="en-US"/>
              <a:t>有效地将一个较复杂的程序系统设计任务分解成许多易于控制和处理的子任务，便于开发和维护。</a:t>
            </a:r>
          </a:p>
          <a:p>
            <a:pPr eaLnBrk="1" hangingPunct="1"/>
            <a:endParaRPr lang="zh-CN" altLang="en-US"/>
          </a:p>
        </p:txBody>
      </p:sp>
      <p:sp>
        <p:nvSpPr>
          <p:cNvPr id="34820" name="灯片编号占位符 3">
            <a:extLst>
              <a:ext uri="{FF2B5EF4-FFF2-40B4-BE49-F238E27FC236}">
                <a16:creationId xmlns:a16="http://schemas.microsoft.com/office/drawing/2014/main" id="{88915D6E-35AE-F0A1-BE31-6C8422C1B6D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7E0288A-DC77-49E2-8903-B4CACC55B0C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 name="标题 4">
            <a:extLst>
              <a:ext uri="{FF2B5EF4-FFF2-40B4-BE49-F238E27FC236}">
                <a16:creationId xmlns:a16="http://schemas.microsoft.com/office/drawing/2014/main" id="{73F566CD-2C5F-C70A-3B92-6A2E84C7CE00}"/>
              </a:ext>
            </a:extLst>
          </p:cNvPr>
          <p:cNvSpPr txBox="1">
            <a:spLocks/>
          </p:cNvSpPr>
          <p:nvPr/>
        </p:nvSpPr>
        <p:spPr>
          <a:xfrm>
            <a:off x="142875" y="0"/>
            <a:ext cx="80010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1.2 </a:t>
            </a:r>
            <a:r>
              <a:rPr kumimoji="0" lang="zh-CN" altLang="en-US" sz="2800" dirty="0">
                <a:solidFill>
                  <a:schemeClr val="bg1"/>
                </a:solidFill>
                <a:latin typeface="+mj-lt"/>
                <a:ea typeface="+mj-ea"/>
                <a:cs typeface="+mj-cs"/>
              </a:rPr>
              <a:t>面向对象的方法</a:t>
            </a:r>
            <a:r>
              <a:rPr kumimoji="0" lang="en-US" altLang="zh-CN" sz="2800" dirty="0">
                <a:solidFill>
                  <a:schemeClr val="bg1"/>
                </a:solidFill>
                <a:latin typeface="+mj-lt"/>
                <a:ea typeface="+mj-ea"/>
                <a:cs typeface="+mj-cs"/>
              </a:rPr>
              <a:t> -&gt;  1.2.1 </a:t>
            </a:r>
            <a:r>
              <a:rPr kumimoji="0" lang="zh-CN" altLang="en-US" sz="2800" dirty="0">
                <a:solidFill>
                  <a:schemeClr val="bg1"/>
                </a:solidFill>
                <a:latin typeface="+mj-lt"/>
                <a:ea typeface="+mj-ea"/>
                <a:cs typeface="+mj-cs"/>
              </a:rPr>
              <a:t>面向对象方法的由来</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03F06-FC7E-860A-B479-965E213B4687}"/>
              </a:ext>
            </a:extLst>
          </p:cNvPr>
          <p:cNvSpPr>
            <a:spLocks noGrp="1"/>
          </p:cNvSpPr>
          <p:nvPr>
            <p:ph type="title"/>
          </p:nvPr>
        </p:nvSpPr>
        <p:spPr/>
        <p:txBody>
          <a:bodyPr>
            <a:normAutofit fontScale="90000"/>
          </a:bodyPr>
          <a:lstStyle/>
          <a:p>
            <a:pPr eaLnBrk="1" fontAlgn="auto" hangingPunct="1">
              <a:spcAft>
                <a:spcPts val="0"/>
              </a:spcAft>
              <a:defRPr/>
            </a:pPr>
            <a:r>
              <a:rPr lang="zh-CN" altLang="en-US" dirty="0"/>
              <a:t>面向</a:t>
            </a:r>
            <a:r>
              <a:rPr lang="zh-CN" altLang="en-US" dirty="0">
                <a:solidFill>
                  <a:srgbClr val="CC99FF"/>
                </a:solidFill>
              </a:rPr>
              <a:t>过程</a:t>
            </a:r>
            <a:r>
              <a:rPr lang="zh-CN" altLang="en-US" dirty="0"/>
              <a:t>的</a:t>
            </a:r>
            <a:r>
              <a:rPr lang="zh-CN" altLang="en-US" dirty="0">
                <a:solidFill>
                  <a:srgbClr val="CC99FF"/>
                </a:solidFill>
              </a:rPr>
              <a:t>结构化</a:t>
            </a:r>
            <a:r>
              <a:rPr lang="zh-CN" altLang="en-US" dirty="0"/>
              <a:t>程序设计方法（续）</a:t>
            </a:r>
          </a:p>
        </p:txBody>
      </p:sp>
      <p:sp>
        <p:nvSpPr>
          <p:cNvPr id="36867" name="内容占位符 2">
            <a:extLst>
              <a:ext uri="{FF2B5EF4-FFF2-40B4-BE49-F238E27FC236}">
                <a16:creationId xmlns:a16="http://schemas.microsoft.com/office/drawing/2014/main" id="{85A1F4AA-F7AF-4AD4-2CFD-63A6B8880B28}"/>
              </a:ext>
            </a:extLst>
          </p:cNvPr>
          <p:cNvSpPr>
            <a:spLocks noGrp="1"/>
          </p:cNvSpPr>
          <p:nvPr>
            <p:ph idx="1"/>
          </p:nvPr>
        </p:nvSpPr>
        <p:spPr/>
        <p:txBody>
          <a:bodyPr/>
          <a:lstStyle/>
          <a:p>
            <a:pPr eaLnBrk="1" hangingPunct="1"/>
            <a:r>
              <a:rPr lang="zh-CN" altLang="en-US"/>
              <a:t>缺点：</a:t>
            </a:r>
            <a:r>
              <a:rPr lang="zh-CN" altLang="en-US" u="sng"/>
              <a:t>可重用性差、数据安全性差、难以开发大型软件和图形界面的应用软件</a:t>
            </a:r>
          </a:p>
          <a:p>
            <a:pPr lvl="1" eaLnBrk="1" hangingPunct="1">
              <a:lnSpc>
                <a:spcPct val="120000"/>
              </a:lnSpc>
            </a:pPr>
            <a:r>
              <a:rPr lang="zh-CN" altLang="en-US" sz="2400"/>
              <a:t>把数据和处理数据的过程分离为相互独立的实体。</a:t>
            </a:r>
          </a:p>
          <a:p>
            <a:pPr lvl="1" eaLnBrk="1" hangingPunct="1">
              <a:lnSpc>
                <a:spcPct val="120000"/>
              </a:lnSpc>
            </a:pPr>
            <a:r>
              <a:rPr lang="zh-CN" altLang="en-US" sz="2400"/>
              <a:t>当数据结构改变时，所有相关的处理过程都要进行相应的修改。</a:t>
            </a:r>
          </a:p>
          <a:p>
            <a:pPr lvl="1" eaLnBrk="1" hangingPunct="1">
              <a:lnSpc>
                <a:spcPct val="120000"/>
              </a:lnSpc>
            </a:pPr>
            <a:r>
              <a:rPr lang="zh-CN" altLang="en-US" sz="2400"/>
              <a:t>每一种相对于老问题的新方法都要带来额外的开销。</a:t>
            </a:r>
          </a:p>
          <a:p>
            <a:pPr lvl="1" eaLnBrk="1" hangingPunct="1">
              <a:lnSpc>
                <a:spcPct val="120000"/>
              </a:lnSpc>
            </a:pPr>
            <a:r>
              <a:rPr lang="zh-CN" altLang="en-US" sz="2400"/>
              <a:t>图形用户界面的应用程序，很难用过程来描述和实现，开发和维护也都很困难。</a:t>
            </a:r>
          </a:p>
          <a:p>
            <a:pPr eaLnBrk="1" hangingPunct="1"/>
            <a:endParaRPr lang="zh-CN" altLang="en-US"/>
          </a:p>
        </p:txBody>
      </p:sp>
      <p:sp>
        <p:nvSpPr>
          <p:cNvPr id="36868" name="灯片编号占位符 3">
            <a:extLst>
              <a:ext uri="{FF2B5EF4-FFF2-40B4-BE49-F238E27FC236}">
                <a16:creationId xmlns:a16="http://schemas.microsoft.com/office/drawing/2014/main" id="{BCEC65E8-F6E0-CDAD-2A7E-9F8983C18F5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30EE449-3C2F-4369-A288-551EF513F05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E9F70BD1-96F3-D1C2-D920-7EAD75279EA9}"/>
              </a:ext>
            </a:extLst>
          </p:cNvPr>
          <p:cNvSpPr txBox="1">
            <a:spLocks/>
          </p:cNvSpPr>
          <p:nvPr/>
        </p:nvSpPr>
        <p:spPr>
          <a:xfrm>
            <a:off x="142875" y="0"/>
            <a:ext cx="80010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1.2 </a:t>
            </a:r>
            <a:r>
              <a:rPr kumimoji="0" lang="zh-CN" altLang="en-US" sz="2800" dirty="0">
                <a:solidFill>
                  <a:schemeClr val="bg1"/>
                </a:solidFill>
                <a:latin typeface="+mj-lt"/>
                <a:ea typeface="+mj-ea"/>
                <a:cs typeface="+mj-cs"/>
              </a:rPr>
              <a:t>面向对象的方法</a:t>
            </a:r>
            <a:r>
              <a:rPr kumimoji="0" lang="en-US" altLang="zh-CN" sz="2800" dirty="0">
                <a:solidFill>
                  <a:schemeClr val="bg1"/>
                </a:solidFill>
                <a:latin typeface="+mj-lt"/>
                <a:ea typeface="+mj-ea"/>
                <a:cs typeface="+mj-cs"/>
              </a:rPr>
              <a:t> -&gt;  1.2.1 </a:t>
            </a:r>
            <a:r>
              <a:rPr kumimoji="0" lang="zh-CN" altLang="en-US" sz="2800" dirty="0">
                <a:solidFill>
                  <a:schemeClr val="bg1"/>
                </a:solidFill>
                <a:latin typeface="+mj-lt"/>
                <a:ea typeface="+mj-ea"/>
                <a:cs typeface="+mj-cs"/>
              </a:rPr>
              <a:t>面向对象方法的由来</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0D80C7-BAD5-278F-A213-7C959D59690B}"/>
              </a:ext>
            </a:extLst>
          </p:cNvPr>
          <p:cNvSpPr>
            <a:spLocks noGrp="1"/>
          </p:cNvSpPr>
          <p:nvPr>
            <p:ph type="title"/>
          </p:nvPr>
        </p:nvSpPr>
        <p:spPr/>
        <p:txBody>
          <a:bodyPr/>
          <a:lstStyle/>
          <a:p>
            <a:r>
              <a:rPr lang="zh-CN" altLang="en-US" dirty="0"/>
              <a:t>面向过程与面向对象</a:t>
            </a:r>
          </a:p>
        </p:txBody>
      </p:sp>
      <p:sp>
        <p:nvSpPr>
          <p:cNvPr id="3" name="内容占位符 2">
            <a:extLst>
              <a:ext uri="{FF2B5EF4-FFF2-40B4-BE49-F238E27FC236}">
                <a16:creationId xmlns:a16="http://schemas.microsoft.com/office/drawing/2014/main" id="{AEA26EC5-1D61-9B17-B9FA-263C65F4B0C5}"/>
              </a:ext>
            </a:extLst>
          </p:cNvPr>
          <p:cNvSpPr>
            <a:spLocks noGrp="1"/>
          </p:cNvSpPr>
          <p:nvPr>
            <p:ph idx="1"/>
          </p:nvPr>
        </p:nvSpPr>
        <p:spPr/>
        <p:txBody>
          <a:bodyPr/>
          <a:lstStyle/>
          <a:p>
            <a:r>
              <a:rPr lang="zh-CN" altLang="en-US" dirty="0"/>
              <a:t>什么是编程？</a:t>
            </a:r>
            <a:endParaRPr lang="en-US" altLang="zh-CN" dirty="0"/>
          </a:p>
          <a:p>
            <a:pPr lvl="1"/>
            <a:r>
              <a:rPr lang="zh-CN" altLang="en-US" dirty="0"/>
              <a:t>把一个解决现实中的</a:t>
            </a:r>
            <a:r>
              <a:rPr lang="zh-CN" altLang="en-US" b="1" dirty="0"/>
              <a:t>问题</a:t>
            </a:r>
            <a:r>
              <a:rPr lang="zh-CN" altLang="en-US" dirty="0"/>
              <a:t>的</a:t>
            </a:r>
            <a:r>
              <a:rPr lang="zh-CN" altLang="en-US" b="1" dirty="0"/>
              <a:t>方法</a:t>
            </a:r>
            <a:r>
              <a:rPr lang="zh-CN" altLang="en-US" dirty="0"/>
              <a:t>以</a:t>
            </a:r>
            <a:r>
              <a:rPr lang="zh-CN" altLang="en-US" b="1" dirty="0"/>
              <a:t>结构化的语言</a:t>
            </a:r>
            <a:r>
              <a:rPr lang="zh-CN" altLang="en-US" dirty="0"/>
              <a:t>讲给计算机听</a:t>
            </a:r>
            <a:r>
              <a:rPr lang="en-US" altLang="zh-CN" dirty="0"/>
              <a:t> </a:t>
            </a:r>
          </a:p>
        </p:txBody>
      </p:sp>
      <p:sp>
        <p:nvSpPr>
          <p:cNvPr id="4" name="灯片编号占位符 3">
            <a:extLst>
              <a:ext uri="{FF2B5EF4-FFF2-40B4-BE49-F238E27FC236}">
                <a16:creationId xmlns:a16="http://schemas.microsoft.com/office/drawing/2014/main" id="{8F44759C-10AC-90F4-69D4-9343F52571BB}"/>
              </a:ext>
            </a:extLst>
          </p:cNvPr>
          <p:cNvSpPr>
            <a:spLocks noGrp="1"/>
          </p:cNvSpPr>
          <p:nvPr>
            <p:ph type="sldNum" sz="quarter" idx="12"/>
          </p:nvPr>
        </p:nvSpPr>
        <p:spPr/>
        <p:txBody>
          <a:bodyPr/>
          <a:lstStyle/>
          <a:p>
            <a:pPr>
              <a:defRPr/>
            </a:pPr>
            <a:fld id="{797305CB-9552-4CB5-A099-2BE5B9EB9FAB}" type="slidenum">
              <a:rPr lang="en-US" altLang="zh-CN" smtClean="0"/>
              <a:pPr>
                <a:defRPr/>
              </a:pPr>
              <a:t>22</a:t>
            </a:fld>
            <a:endParaRPr lang="en-US" altLang="zh-CN"/>
          </a:p>
        </p:txBody>
      </p:sp>
    </p:spTree>
    <p:extLst>
      <p:ext uri="{BB962C8B-B14F-4D97-AF65-F5344CB8AC3E}">
        <p14:creationId xmlns:p14="http://schemas.microsoft.com/office/powerpoint/2010/main" val="1503718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EC44EF-4390-5DF5-A22E-943F9D6762B3}"/>
              </a:ext>
            </a:extLst>
          </p:cNvPr>
          <p:cNvSpPr>
            <a:spLocks noGrp="1"/>
          </p:cNvSpPr>
          <p:nvPr>
            <p:ph type="title"/>
          </p:nvPr>
        </p:nvSpPr>
        <p:spPr/>
        <p:txBody>
          <a:bodyPr>
            <a:normAutofit/>
          </a:bodyPr>
          <a:lstStyle/>
          <a:p>
            <a:pPr eaLnBrk="1" fontAlgn="auto" hangingPunct="1">
              <a:spcAft>
                <a:spcPts val="0"/>
              </a:spcAft>
              <a:defRPr/>
            </a:pPr>
            <a:r>
              <a:rPr lang="zh-CN" altLang="en-US" dirty="0"/>
              <a:t>面向</a:t>
            </a:r>
            <a:r>
              <a:rPr lang="zh-CN" altLang="en-US" dirty="0">
                <a:solidFill>
                  <a:schemeClr val="accent6"/>
                </a:solidFill>
              </a:rPr>
              <a:t>对象</a:t>
            </a:r>
            <a:r>
              <a:rPr lang="zh-CN" altLang="en-US" dirty="0"/>
              <a:t>的方法</a:t>
            </a:r>
          </a:p>
        </p:txBody>
      </p:sp>
      <p:sp>
        <p:nvSpPr>
          <p:cNvPr id="37891" name="内容占位符 2">
            <a:extLst>
              <a:ext uri="{FF2B5EF4-FFF2-40B4-BE49-F238E27FC236}">
                <a16:creationId xmlns:a16="http://schemas.microsoft.com/office/drawing/2014/main" id="{0FD2D937-D183-5035-4C70-92A7B7524A25}"/>
              </a:ext>
            </a:extLst>
          </p:cNvPr>
          <p:cNvSpPr>
            <a:spLocks noGrp="1"/>
          </p:cNvSpPr>
          <p:nvPr>
            <p:ph idx="1"/>
          </p:nvPr>
        </p:nvSpPr>
        <p:spPr/>
        <p:txBody>
          <a:bodyPr/>
          <a:lstStyle/>
          <a:p>
            <a:pPr eaLnBrk="1" hangingPunct="1">
              <a:spcBef>
                <a:spcPts val="600"/>
              </a:spcBef>
              <a:spcAft>
                <a:spcPts val="1200"/>
              </a:spcAft>
            </a:pPr>
            <a:r>
              <a:rPr lang="zh-CN" altLang="en-US"/>
              <a:t>将数据及对数据的操作方法封装在一起，作为一个相互依存、不可分离的整体</a:t>
            </a:r>
            <a:r>
              <a:rPr lang="en-US" altLang="zh-CN"/>
              <a:t>——</a:t>
            </a:r>
            <a:r>
              <a:rPr lang="zh-CN" altLang="en-US">
                <a:solidFill>
                  <a:srgbClr val="C00000"/>
                </a:solidFill>
              </a:rPr>
              <a:t>对象</a:t>
            </a:r>
            <a:r>
              <a:rPr lang="zh-CN" altLang="en-US"/>
              <a:t>。</a:t>
            </a:r>
          </a:p>
          <a:p>
            <a:pPr eaLnBrk="1" hangingPunct="1">
              <a:spcBef>
                <a:spcPts val="600"/>
              </a:spcBef>
              <a:spcAft>
                <a:spcPts val="1200"/>
              </a:spcAft>
            </a:pPr>
            <a:r>
              <a:rPr lang="zh-CN" altLang="en-US"/>
              <a:t>对同类型对象抽象出其共性，形成</a:t>
            </a:r>
            <a:r>
              <a:rPr lang="zh-CN" altLang="en-US">
                <a:solidFill>
                  <a:srgbClr val="C00000"/>
                </a:solidFill>
              </a:rPr>
              <a:t>类</a:t>
            </a:r>
            <a:r>
              <a:rPr lang="zh-CN" altLang="en-US"/>
              <a:t>。</a:t>
            </a:r>
          </a:p>
          <a:p>
            <a:pPr eaLnBrk="1" hangingPunct="1">
              <a:spcBef>
                <a:spcPts val="600"/>
              </a:spcBef>
              <a:spcAft>
                <a:spcPts val="1200"/>
              </a:spcAft>
            </a:pPr>
            <a:r>
              <a:rPr lang="zh-CN" altLang="en-US"/>
              <a:t>类通过一个简单的外部接口，与外界发生关系。</a:t>
            </a:r>
          </a:p>
          <a:p>
            <a:pPr eaLnBrk="1" hangingPunct="1">
              <a:spcBef>
                <a:spcPts val="600"/>
              </a:spcBef>
              <a:spcAft>
                <a:spcPts val="1200"/>
              </a:spcAft>
            </a:pPr>
            <a:r>
              <a:rPr lang="zh-CN" altLang="en-US"/>
              <a:t>对象与对象之间通过</a:t>
            </a:r>
            <a:r>
              <a:rPr lang="zh-CN" altLang="en-US" u="sng"/>
              <a:t>消息</a:t>
            </a:r>
            <a:r>
              <a:rPr lang="zh-CN" altLang="en-US"/>
              <a:t>进行通信。</a:t>
            </a:r>
          </a:p>
          <a:p>
            <a:pPr eaLnBrk="1" hangingPunct="1"/>
            <a:endParaRPr lang="zh-CN" altLang="en-US"/>
          </a:p>
        </p:txBody>
      </p:sp>
      <p:sp>
        <p:nvSpPr>
          <p:cNvPr id="37892" name="灯片编号占位符 3">
            <a:extLst>
              <a:ext uri="{FF2B5EF4-FFF2-40B4-BE49-F238E27FC236}">
                <a16:creationId xmlns:a16="http://schemas.microsoft.com/office/drawing/2014/main" id="{798E527B-DDFB-1915-F29E-A81E314DD92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E2EE720-F167-4537-BC09-9B041446AF8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4C11DC04-0F58-49AE-182C-3466754266AE}"/>
              </a:ext>
            </a:extLst>
          </p:cNvPr>
          <p:cNvSpPr txBox="1">
            <a:spLocks/>
          </p:cNvSpPr>
          <p:nvPr/>
        </p:nvSpPr>
        <p:spPr>
          <a:xfrm>
            <a:off x="142875" y="0"/>
            <a:ext cx="80010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1.2 </a:t>
            </a:r>
            <a:r>
              <a:rPr kumimoji="0" lang="zh-CN" altLang="en-US" sz="2800" dirty="0">
                <a:solidFill>
                  <a:schemeClr val="bg1"/>
                </a:solidFill>
                <a:latin typeface="+mj-lt"/>
                <a:ea typeface="+mj-ea"/>
                <a:cs typeface="+mj-cs"/>
              </a:rPr>
              <a:t>面向对象的方法</a:t>
            </a:r>
            <a:r>
              <a:rPr kumimoji="0" lang="en-US" altLang="zh-CN" sz="2800" dirty="0">
                <a:solidFill>
                  <a:schemeClr val="bg1"/>
                </a:solidFill>
                <a:latin typeface="+mj-lt"/>
                <a:ea typeface="+mj-ea"/>
                <a:cs typeface="+mj-cs"/>
              </a:rPr>
              <a:t> -&gt;  1.2.1 </a:t>
            </a:r>
            <a:r>
              <a:rPr kumimoji="0" lang="zh-CN" altLang="en-US" sz="2800" dirty="0">
                <a:solidFill>
                  <a:schemeClr val="bg1"/>
                </a:solidFill>
                <a:latin typeface="+mj-lt"/>
                <a:ea typeface="+mj-ea"/>
                <a:cs typeface="+mj-cs"/>
              </a:rPr>
              <a:t>面向对象方法的由来</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9A01C-FB39-B6BB-B1B3-188A5407FDD0}"/>
              </a:ext>
            </a:extLst>
          </p:cNvPr>
          <p:cNvSpPr>
            <a:spLocks noGrp="1"/>
          </p:cNvSpPr>
          <p:nvPr>
            <p:ph type="title"/>
          </p:nvPr>
        </p:nvSpPr>
        <p:spPr/>
        <p:txBody>
          <a:bodyPr>
            <a:normAutofit/>
          </a:bodyPr>
          <a:lstStyle/>
          <a:p>
            <a:pPr eaLnBrk="1" fontAlgn="auto" hangingPunct="1">
              <a:spcAft>
                <a:spcPts val="0"/>
              </a:spcAft>
              <a:defRPr/>
            </a:pPr>
            <a:r>
              <a:rPr lang="zh-CN" altLang="en-US" dirty="0"/>
              <a:t>面向</a:t>
            </a:r>
            <a:r>
              <a:rPr lang="zh-CN" altLang="en-US" dirty="0">
                <a:solidFill>
                  <a:schemeClr val="accent6"/>
                </a:solidFill>
              </a:rPr>
              <a:t>对象</a:t>
            </a:r>
            <a:r>
              <a:rPr lang="zh-CN" altLang="en-US" dirty="0"/>
              <a:t>的方法（续）</a:t>
            </a:r>
          </a:p>
        </p:txBody>
      </p:sp>
      <p:sp>
        <p:nvSpPr>
          <p:cNvPr id="38915" name="内容占位符 2">
            <a:extLst>
              <a:ext uri="{FF2B5EF4-FFF2-40B4-BE49-F238E27FC236}">
                <a16:creationId xmlns:a16="http://schemas.microsoft.com/office/drawing/2014/main" id="{A6307DBD-68CE-81FA-4E90-1B1FC52F59CF}"/>
              </a:ext>
            </a:extLst>
          </p:cNvPr>
          <p:cNvSpPr>
            <a:spLocks noGrp="1"/>
          </p:cNvSpPr>
          <p:nvPr>
            <p:ph idx="1"/>
          </p:nvPr>
        </p:nvSpPr>
        <p:spPr/>
        <p:txBody>
          <a:bodyPr/>
          <a:lstStyle/>
          <a:p>
            <a:pPr eaLnBrk="1" hangingPunct="1">
              <a:lnSpc>
                <a:spcPct val="150000"/>
              </a:lnSpc>
              <a:spcBef>
                <a:spcPts val="600"/>
              </a:spcBef>
              <a:spcAft>
                <a:spcPts val="600"/>
              </a:spcAft>
            </a:pPr>
            <a:r>
              <a:rPr lang="zh-CN" altLang="en-US"/>
              <a:t>优点：</a:t>
            </a:r>
          </a:p>
          <a:p>
            <a:pPr lvl="1" eaLnBrk="1" hangingPunct="1">
              <a:lnSpc>
                <a:spcPct val="150000"/>
              </a:lnSpc>
              <a:spcBef>
                <a:spcPts val="600"/>
              </a:spcBef>
              <a:spcAft>
                <a:spcPts val="600"/>
              </a:spcAft>
            </a:pPr>
            <a:r>
              <a:rPr lang="zh-CN" altLang="en-US"/>
              <a:t>程序模块间的关系更为简单，程序模块的独立性、数据的安全性就有了良好的保障。</a:t>
            </a:r>
          </a:p>
          <a:p>
            <a:pPr lvl="1" eaLnBrk="1" hangingPunct="1">
              <a:lnSpc>
                <a:spcPct val="150000"/>
              </a:lnSpc>
              <a:spcBef>
                <a:spcPts val="600"/>
              </a:spcBef>
              <a:spcAft>
                <a:spcPts val="600"/>
              </a:spcAft>
            </a:pPr>
            <a:r>
              <a:rPr lang="zh-CN" altLang="en-US"/>
              <a:t>通过继承与多态性，可以大大提高程序的可重用性，使得软件的开发和维护都更为方便。</a:t>
            </a:r>
          </a:p>
          <a:p>
            <a:pPr eaLnBrk="1" hangingPunct="1"/>
            <a:endParaRPr lang="zh-CN" altLang="en-US"/>
          </a:p>
        </p:txBody>
      </p:sp>
      <p:sp>
        <p:nvSpPr>
          <p:cNvPr id="38916" name="灯片编号占位符 3">
            <a:extLst>
              <a:ext uri="{FF2B5EF4-FFF2-40B4-BE49-F238E27FC236}">
                <a16:creationId xmlns:a16="http://schemas.microsoft.com/office/drawing/2014/main" id="{810B4E1A-6D2F-DC70-A00B-79657CCDAE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8EEBCCF-773C-4DD2-A9D2-DD50F4D081A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8D2379F2-97E7-5DB5-3227-2606A6A097E0}"/>
              </a:ext>
            </a:extLst>
          </p:cNvPr>
          <p:cNvSpPr txBox="1">
            <a:spLocks/>
          </p:cNvSpPr>
          <p:nvPr/>
        </p:nvSpPr>
        <p:spPr>
          <a:xfrm>
            <a:off x="142875" y="0"/>
            <a:ext cx="80010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1.2 </a:t>
            </a:r>
            <a:r>
              <a:rPr kumimoji="0" lang="zh-CN" altLang="en-US" sz="2800" dirty="0">
                <a:solidFill>
                  <a:schemeClr val="bg1"/>
                </a:solidFill>
                <a:latin typeface="+mj-lt"/>
                <a:ea typeface="+mj-ea"/>
                <a:cs typeface="+mj-cs"/>
              </a:rPr>
              <a:t>面向对象的方法</a:t>
            </a:r>
            <a:r>
              <a:rPr kumimoji="0" lang="en-US" altLang="zh-CN" sz="2800" dirty="0">
                <a:solidFill>
                  <a:schemeClr val="bg1"/>
                </a:solidFill>
                <a:latin typeface="+mj-lt"/>
                <a:ea typeface="+mj-ea"/>
                <a:cs typeface="+mj-cs"/>
              </a:rPr>
              <a:t> -&gt;  1.2.1 </a:t>
            </a:r>
            <a:r>
              <a:rPr kumimoji="0" lang="zh-CN" altLang="en-US" sz="2800" dirty="0">
                <a:solidFill>
                  <a:schemeClr val="bg1"/>
                </a:solidFill>
                <a:latin typeface="+mj-lt"/>
                <a:ea typeface="+mj-ea"/>
                <a:cs typeface="+mj-cs"/>
              </a:rPr>
              <a:t>面向对象方法的由来</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9290BE30-BC69-174F-3AA0-143F2C791EF0}"/>
              </a:ext>
            </a:extLst>
          </p:cNvPr>
          <p:cNvSpPr>
            <a:spLocks noGrp="1"/>
          </p:cNvSpPr>
          <p:nvPr>
            <p:ph type="title"/>
          </p:nvPr>
        </p:nvSpPr>
        <p:spPr/>
        <p:txBody>
          <a:bodyPr/>
          <a:lstStyle/>
          <a:p>
            <a:pPr eaLnBrk="1" hangingPunct="1"/>
            <a:r>
              <a:rPr lang="en-US" altLang="zh-CN"/>
              <a:t>1.2.2 </a:t>
            </a:r>
            <a:r>
              <a:rPr lang="zh-CN" altLang="en-US"/>
              <a:t>面向对象的基本概念</a:t>
            </a:r>
            <a:r>
              <a:rPr lang="en-US" altLang="zh-CN"/>
              <a:t>——</a:t>
            </a:r>
            <a:r>
              <a:rPr lang="zh-CN" altLang="en-US"/>
              <a:t>对象</a:t>
            </a:r>
          </a:p>
        </p:txBody>
      </p:sp>
      <p:sp>
        <p:nvSpPr>
          <p:cNvPr id="39939" name="内容占位符 2">
            <a:extLst>
              <a:ext uri="{FF2B5EF4-FFF2-40B4-BE49-F238E27FC236}">
                <a16:creationId xmlns:a16="http://schemas.microsoft.com/office/drawing/2014/main" id="{0C3639BD-815E-8DA6-D15D-39F7CF868671}"/>
              </a:ext>
            </a:extLst>
          </p:cNvPr>
          <p:cNvSpPr>
            <a:spLocks noGrp="1"/>
          </p:cNvSpPr>
          <p:nvPr>
            <p:ph idx="1"/>
          </p:nvPr>
        </p:nvSpPr>
        <p:spPr/>
        <p:txBody>
          <a:bodyPr/>
          <a:lstStyle/>
          <a:p>
            <a:pPr eaLnBrk="1" hangingPunct="1">
              <a:lnSpc>
                <a:spcPct val="110000"/>
              </a:lnSpc>
            </a:pPr>
            <a:r>
              <a:rPr lang="zh-CN" altLang="en-US"/>
              <a:t>一般意义上的对象：</a:t>
            </a:r>
          </a:p>
          <a:p>
            <a:pPr lvl="1" eaLnBrk="1" hangingPunct="1">
              <a:lnSpc>
                <a:spcPct val="110000"/>
              </a:lnSpc>
            </a:pPr>
            <a:r>
              <a:rPr lang="zh-CN" altLang="en-US"/>
              <a:t>是现实世界中一个实际存在的事物。</a:t>
            </a:r>
          </a:p>
          <a:p>
            <a:pPr lvl="1" eaLnBrk="1" hangingPunct="1">
              <a:lnSpc>
                <a:spcPct val="110000"/>
              </a:lnSpc>
            </a:pPr>
            <a:r>
              <a:rPr lang="zh-CN" altLang="en-US"/>
              <a:t>可以是有形的（比如一辆汽车），也可以是无形的（比如一项计划）。</a:t>
            </a:r>
          </a:p>
          <a:p>
            <a:pPr lvl="1" eaLnBrk="1" hangingPunct="1">
              <a:lnSpc>
                <a:spcPct val="110000"/>
              </a:lnSpc>
            </a:pPr>
            <a:r>
              <a:rPr lang="zh-CN" altLang="en-US"/>
              <a:t>是构成世界的一个独立单位，具有</a:t>
            </a:r>
          </a:p>
          <a:p>
            <a:pPr lvl="2" eaLnBrk="1" hangingPunct="1">
              <a:lnSpc>
                <a:spcPct val="110000"/>
              </a:lnSpc>
            </a:pPr>
            <a:r>
              <a:rPr lang="zh-CN" altLang="en-US"/>
              <a:t>静态特征：可以用某种数据来描述</a:t>
            </a:r>
          </a:p>
          <a:p>
            <a:pPr lvl="2" eaLnBrk="1" hangingPunct="1">
              <a:lnSpc>
                <a:spcPct val="110000"/>
              </a:lnSpc>
            </a:pPr>
            <a:r>
              <a:rPr lang="zh-CN" altLang="en-US"/>
              <a:t>动态特征：对象所表现的行为或具有的功能</a:t>
            </a:r>
          </a:p>
          <a:p>
            <a:pPr eaLnBrk="1" hangingPunct="1"/>
            <a:endParaRPr lang="zh-CN" altLang="en-US"/>
          </a:p>
        </p:txBody>
      </p:sp>
      <p:sp>
        <p:nvSpPr>
          <p:cNvPr id="39940" name="灯片编号占位符 3">
            <a:extLst>
              <a:ext uri="{FF2B5EF4-FFF2-40B4-BE49-F238E27FC236}">
                <a16:creationId xmlns:a16="http://schemas.microsoft.com/office/drawing/2014/main" id="{C40F6CC1-746E-F266-42DA-480164DC1F0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BC540EC-35D0-4EB8-B444-472B2BE66BC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6ECBAD2E-D834-F92B-788B-2B071ED2804F}"/>
              </a:ext>
            </a:extLst>
          </p:cNvPr>
          <p:cNvSpPr txBox="1">
            <a:spLocks/>
          </p:cNvSpPr>
          <p:nvPr/>
        </p:nvSpPr>
        <p:spPr>
          <a:xfrm>
            <a:off x="142875" y="0"/>
            <a:ext cx="80010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1.2 </a:t>
            </a:r>
            <a:r>
              <a:rPr kumimoji="0" lang="zh-CN" altLang="en-US" sz="2800" dirty="0">
                <a:solidFill>
                  <a:schemeClr val="bg1"/>
                </a:solidFill>
                <a:latin typeface="+mj-lt"/>
                <a:ea typeface="+mj-ea"/>
                <a:cs typeface="+mj-cs"/>
              </a:rPr>
              <a:t>面向对象的方法</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7613E690-98CC-806A-D00F-85151B6ED930}"/>
              </a:ext>
            </a:extLst>
          </p:cNvPr>
          <p:cNvSpPr>
            <a:spLocks noGrp="1"/>
          </p:cNvSpPr>
          <p:nvPr>
            <p:ph type="title"/>
          </p:nvPr>
        </p:nvSpPr>
        <p:spPr/>
        <p:txBody>
          <a:bodyPr/>
          <a:lstStyle/>
          <a:p>
            <a:pPr eaLnBrk="1" hangingPunct="1"/>
            <a:r>
              <a:rPr lang="zh-CN" altLang="en-US"/>
              <a:t>对象（续）</a:t>
            </a:r>
          </a:p>
        </p:txBody>
      </p:sp>
      <p:sp>
        <p:nvSpPr>
          <p:cNvPr id="40963" name="内容占位符 2">
            <a:extLst>
              <a:ext uri="{FF2B5EF4-FFF2-40B4-BE49-F238E27FC236}">
                <a16:creationId xmlns:a16="http://schemas.microsoft.com/office/drawing/2014/main" id="{A27D8D88-B1BE-AFBB-6121-5431FE6B40D3}"/>
              </a:ext>
            </a:extLst>
          </p:cNvPr>
          <p:cNvSpPr>
            <a:spLocks noGrp="1"/>
          </p:cNvSpPr>
          <p:nvPr>
            <p:ph idx="1"/>
          </p:nvPr>
        </p:nvSpPr>
        <p:spPr/>
        <p:txBody>
          <a:bodyPr/>
          <a:lstStyle/>
          <a:p>
            <a:pPr eaLnBrk="1" hangingPunct="1">
              <a:lnSpc>
                <a:spcPct val="120000"/>
              </a:lnSpc>
              <a:spcBef>
                <a:spcPts val="600"/>
              </a:spcBef>
              <a:spcAft>
                <a:spcPts val="1200"/>
              </a:spcAft>
            </a:pPr>
            <a:r>
              <a:rPr lang="zh-CN" altLang="en-US"/>
              <a:t>面向对象方法中的对象：</a:t>
            </a:r>
          </a:p>
          <a:p>
            <a:pPr lvl="1" eaLnBrk="1" hangingPunct="1">
              <a:lnSpc>
                <a:spcPct val="120000"/>
              </a:lnSpc>
              <a:spcBef>
                <a:spcPts val="600"/>
              </a:spcBef>
              <a:spcAft>
                <a:spcPts val="1200"/>
              </a:spcAft>
            </a:pPr>
            <a:r>
              <a:rPr lang="zh-CN" altLang="en-US"/>
              <a:t>是系统中用来描述客观事物的一个实体，它是用来构成系统的一个基本单位。对象由一组属性和一组行为构成。</a:t>
            </a:r>
          </a:p>
          <a:p>
            <a:pPr lvl="1" eaLnBrk="1" hangingPunct="1">
              <a:lnSpc>
                <a:spcPct val="120000"/>
              </a:lnSpc>
              <a:spcBef>
                <a:spcPts val="600"/>
              </a:spcBef>
              <a:spcAft>
                <a:spcPts val="1200"/>
              </a:spcAft>
            </a:pPr>
            <a:r>
              <a:rPr lang="zh-CN" altLang="en-US"/>
              <a:t>属性：用来描述对象静态特征的数据项。</a:t>
            </a:r>
          </a:p>
          <a:p>
            <a:pPr lvl="1" eaLnBrk="1" hangingPunct="1">
              <a:lnSpc>
                <a:spcPct val="120000"/>
              </a:lnSpc>
              <a:spcBef>
                <a:spcPts val="600"/>
              </a:spcBef>
              <a:spcAft>
                <a:spcPts val="1200"/>
              </a:spcAft>
            </a:pPr>
            <a:r>
              <a:rPr lang="zh-CN" altLang="en-US"/>
              <a:t>行为：用来描述对象动态特征的操作序列。</a:t>
            </a:r>
          </a:p>
        </p:txBody>
      </p:sp>
      <p:sp>
        <p:nvSpPr>
          <p:cNvPr id="40964" name="灯片编号占位符 3">
            <a:extLst>
              <a:ext uri="{FF2B5EF4-FFF2-40B4-BE49-F238E27FC236}">
                <a16:creationId xmlns:a16="http://schemas.microsoft.com/office/drawing/2014/main" id="{4AC78243-9182-C758-0978-6BC8C7A820C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54048BD-9A50-49A6-AEBD-B4C4A5A94D2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841E6D8-9573-3EED-CAAC-6232577EFE31}"/>
              </a:ext>
            </a:extLst>
          </p:cNvPr>
          <p:cNvSpPr txBox="1">
            <a:spLocks/>
          </p:cNvSpPr>
          <p:nvPr/>
        </p:nvSpPr>
        <p:spPr>
          <a:xfrm>
            <a:off x="142875" y="0"/>
            <a:ext cx="80010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1.2 </a:t>
            </a:r>
            <a:r>
              <a:rPr kumimoji="0" lang="zh-CN" altLang="en-US" sz="2800" dirty="0">
                <a:solidFill>
                  <a:schemeClr val="bg1"/>
                </a:solidFill>
                <a:latin typeface="+mj-lt"/>
                <a:ea typeface="+mj-ea"/>
                <a:cs typeface="+mj-cs"/>
              </a:rPr>
              <a:t>面向对象的方法</a:t>
            </a:r>
            <a:r>
              <a:rPr kumimoji="0" lang="en-US" altLang="zh-CN" sz="2800" dirty="0">
                <a:solidFill>
                  <a:schemeClr val="bg1"/>
                </a:solidFill>
                <a:latin typeface="+mj-lt"/>
                <a:ea typeface="+mj-ea"/>
                <a:cs typeface="+mj-cs"/>
              </a:rPr>
              <a:t> -&gt;  1.2.2 </a:t>
            </a:r>
            <a:r>
              <a:rPr kumimoji="0" lang="zh-CN" altLang="en-US" sz="2800" dirty="0">
                <a:solidFill>
                  <a:schemeClr val="bg1"/>
                </a:solidFill>
                <a:latin typeface="+mj-lt"/>
                <a:ea typeface="+mj-ea"/>
                <a:cs typeface="+mj-cs"/>
              </a:rPr>
              <a:t>面向对象的基本概念</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74843A21-39F9-EB95-6833-DF8EBD983926}"/>
              </a:ext>
            </a:extLst>
          </p:cNvPr>
          <p:cNvSpPr>
            <a:spLocks noGrp="1"/>
          </p:cNvSpPr>
          <p:nvPr>
            <p:ph type="title"/>
          </p:nvPr>
        </p:nvSpPr>
        <p:spPr/>
        <p:txBody>
          <a:bodyPr/>
          <a:lstStyle/>
          <a:p>
            <a:pPr eaLnBrk="1" hangingPunct="1"/>
            <a:r>
              <a:rPr lang="zh-CN" altLang="en-US"/>
              <a:t>类</a:t>
            </a:r>
            <a:r>
              <a:rPr lang="en-US" altLang="zh-CN"/>
              <a:t>class</a:t>
            </a:r>
            <a:endParaRPr lang="zh-CN" altLang="en-US"/>
          </a:p>
        </p:txBody>
      </p:sp>
      <p:sp>
        <p:nvSpPr>
          <p:cNvPr id="41987" name="内容占位符 2">
            <a:extLst>
              <a:ext uri="{FF2B5EF4-FFF2-40B4-BE49-F238E27FC236}">
                <a16:creationId xmlns:a16="http://schemas.microsoft.com/office/drawing/2014/main" id="{2CA313EA-D8BB-CC85-C80A-C683AE96A379}"/>
              </a:ext>
            </a:extLst>
          </p:cNvPr>
          <p:cNvSpPr>
            <a:spLocks noGrp="1"/>
          </p:cNvSpPr>
          <p:nvPr>
            <p:ph idx="1"/>
          </p:nvPr>
        </p:nvSpPr>
        <p:spPr/>
        <p:txBody>
          <a:bodyPr/>
          <a:lstStyle/>
          <a:p>
            <a:pPr eaLnBrk="1" hangingPunct="1">
              <a:lnSpc>
                <a:spcPct val="150000"/>
              </a:lnSpc>
            </a:pPr>
            <a:r>
              <a:rPr lang="zh-CN" altLang="en-US"/>
              <a:t>分类</a:t>
            </a:r>
            <a:r>
              <a:rPr lang="en-US" altLang="zh-CN"/>
              <a:t>——</a:t>
            </a:r>
            <a:r>
              <a:rPr lang="zh-CN" altLang="en-US"/>
              <a:t>人类通常的思维方法</a:t>
            </a:r>
          </a:p>
          <a:p>
            <a:pPr eaLnBrk="1" hangingPunct="1">
              <a:lnSpc>
                <a:spcPct val="150000"/>
              </a:lnSpc>
            </a:pPr>
            <a:r>
              <a:rPr lang="zh-CN" altLang="en-US"/>
              <a:t>分类所依据的原则</a:t>
            </a:r>
            <a:r>
              <a:rPr lang="en-US" altLang="zh-CN"/>
              <a:t>——</a:t>
            </a:r>
            <a:r>
              <a:rPr lang="zh-CN" altLang="en-US"/>
              <a:t>抽象</a:t>
            </a:r>
          </a:p>
          <a:p>
            <a:pPr lvl="1" eaLnBrk="1" hangingPunct="1">
              <a:lnSpc>
                <a:spcPct val="150000"/>
              </a:lnSpc>
            </a:pPr>
            <a:r>
              <a:rPr lang="zh-CN" altLang="en-US"/>
              <a:t>忽略事物的非本质特征，只注意那些与当前目标有关的本质特征，从而找出事物的共性，把具有共同性质的事物划分为一类，得出一个抽象的概念。</a:t>
            </a:r>
          </a:p>
          <a:p>
            <a:pPr lvl="1" eaLnBrk="1" hangingPunct="1">
              <a:lnSpc>
                <a:spcPct val="150000"/>
              </a:lnSpc>
            </a:pPr>
            <a:r>
              <a:rPr lang="zh-CN" altLang="en-US"/>
              <a:t>例如，石头、树木、汽车、房屋等都是人们在长期的生产和生活实践中抽象出的概念。</a:t>
            </a:r>
          </a:p>
        </p:txBody>
      </p:sp>
      <p:sp>
        <p:nvSpPr>
          <p:cNvPr id="41988" name="灯片编号占位符 3">
            <a:extLst>
              <a:ext uri="{FF2B5EF4-FFF2-40B4-BE49-F238E27FC236}">
                <a16:creationId xmlns:a16="http://schemas.microsoft.com/office/drawing/2014/main" id="{BC42E085-F0DC-7F9C-FFEA-48FEC0968F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140F630-80E0-4799-8CB8-A5FDF7091B4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874E562B-7049-F7D9-442B-321DE8E48213}"/>
              </a:ext>
            </a:extLst>
          </p:cNvPr>
          <p:cNvSpPr txBox="1">
            <a:spLocks/>
          </p:cNvSpPr>
          <p:nvPr/>
        </p:nvSpPr>
        <p:spPr>
          <a:xfrm>
            <a:off x="142875" y="0"/>
            <a:ext cx="80010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1.2 </a:t>
            </a:r>
            <a:r>
              <a:rPr kumimoji="0" lang="zh-CN" altLang="en-US" sz="2800" dirty="0">
                <a:solidFill>
                  <a:schemeClr val="bg1"/>
                </a:solidFill>
                <a:latin typeface="+mj-lt"/>
                <a:ea typeface="+mj-ea"/>
                <a:cs typeface="+mj-cs"/>
              </a:rPr>
              <a:t>面向对象的方法</a:t>
            </a:r>
            <a:r>
              <a:rPr kumimoji="0" lang="en-US" altLang="zh-CN" sz="2800" dirty="0">
                <a:solidFill>
                  <a:schemeClr val="bg1"/>
                </a:solidFill>
                <a:latin typeface="+mj-lt"/>
                <a:ea typeface="+mj-ea"/>
                <a:cs typeface="+mj-cs"/>
              </a:rPr>
              <a:t> -&gt;  1.2.2 </a:t>
            </a:r>
            <a:r>
              <a:rPr kumimoji="0" lang="zh-CN" altLang="en-US" sz="2800" dirty="0">
                <a:solidFill>
                  <a:schemeClr val="bg1"/>
                </a:solidFill>
                <a:latin typeface="+mj-lt"/>
                <a:ea typeface="+mj-ea"/>
                <a:cs typeface="+mj-cs"/>
              </a:rPr>
              <a:t>面向对象的基本概念</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739EF165-1757-4AEE-73D1-0BE15BF01B11}"/>
              </a:ext>
            </a:extLst>
          </p:cNvPr>
          <p:cNvSpPr>
            <a:spLocks noGrp="1"/>
          </p:cNvSpPr>
          <p:nvPr>
            <p:ph type="title"/>
          </p:nvPr>
        </p:nvSpPr>
        <p:spPr/>
        <p:txBody>
          <a:bodyPr/>
          <a:lstStyle/>
          <a:p>
            <a:pPr eaLnBrk="1" hangingPunct="1"/>
            <a:r>
              <a:rPr lang="zh-CN" altLang="en-US"/>
              <a:t>类（续）</a:t>
            </a:r>
          </a:p>
        </p:txBody>
      </p:sp>
      <p:sp>
        <p:nvSpPr>
          <p:cNvPr id="43011" name="内容占位符 2">
            <a:extLst>
              <a:ext uri="{FF2B5EF4-FFF2-40B4-BE49-F238E27FC236}">
                <a16:creationId xmlns:a16="http://schemas.microsoft.com/office/drawing/2014/main" id="{30AAE8B1-5FC4-F063-9124-3D5DFF61A7EB}"/>
              </a:ext>
            </a:extLst>
          </p:cNvPr>
          <p:cNvSpPr>
            <a:spLocks noGrp="1"/>
          </p:cNvSpPr>
          <p:nvPr>
            <p:ph idx="1"/>
          </p:nvPr>
        </p:nvSpPr>
        <p:spPr/>
        <p:txBody>
          <a:bodyPr/>
          <a:lstStyle/>
          <a:p>
            <a:pPr eaLnBrk="1" hangingPunct="1">
              <a:lnSpc>
                <a:spcPct val="120000"/>
              </a:lnSpc>
              <a:spcBef>
                <a:spcPts val="600"/>
              </a:spcBef>
              <a:spcAft>
                <a:spcPts val="1200"/>
              </a:spcAft>
            </a:pPr>
            <a:r>
              <a:rPr lang="zh-CN" altLang="en-US"/>
              <a:t>面向对象方法中的</a:t>
            </a:r>
            <a:r>
              <a:rPr lang="en-US" altLang="zh-CN"/>
              <a:t>"</a:t>
            </a:r>
            <a:r>
              <a:rPr lang="zh-CN" altLang="en-US"/>
              <a:t>类</a:t>
            </a:r>
            <a:r>
              <a:rPr lang="en-US" altLang="zh-CN"/>
              <a:t>"</a:t>
            </a:r>
          </a:p>
          <a:p>
            <a:pPr lvl="1" eaLnBrk="1" hangingPunct="1">
              <a:lnSpc>
                <a:spcPct val="120000"/>
              </a:lnSpc>
              <a:spcBef>
                <a:spcPts val="600"/>
              </a:spcBef>
              <a:spcAft>
                <a:spcPts val="1200"/>
              </a:spcAft>
            </a:pPr>
            <a:r>
              <a:rPr lang="zh-CN" altLang="en-US"/>
              <a:t>具有相同属性和服务的一组对象的集合</a:t>
            </a:r>
          </a:p>
          <a:p>
            <a:pPr lvl="1" eaLnBrk="1" hangingPunct="1">
              <a:lnSpc>
                <a:spcPct val="120000"/>
              </a:lnSpc>
              <a:spcBef>
                <a:spcPts val="600"/>
              </a:spcBef>
              <a:spcAft>
                <a:spcPts val="1200"/>
              </a:spcAft>
            </a:pPr>
            <a:r>
              <a:rPr lang="zh-CN" altLang="en-US"/>
              <a:t>为属于该类的全部对象提供了抽象的描述，包括属性和行为两个主要部分。</a:t>
            </a:r>
          </a:p>
          <a:p>
            <a:pPr lvl="1" eaLnBrk="1" hangingPunct="1">
              <a:lnSpc>
                <a:spcPct val="120000"/>
              </a:lnSpc>
              <a:spcBef>
                <a:spcPts val="600"/>
              </a:spcBef>
              <a:spcAft>
                <a:spcPts val="1200"/>
              </a:spcAft>
            </a:pPr>
            <a:r>
              <a:rPr lang="zh-CN" altLang="en-US"/>
              <a:t>类与对象的关系：</a:t>
            </a:r>
            <a:br>
              <a:rPr lang="zh-CN" altLang="en-US"/>
            </a:br>
            <a:r>
              <a:rPr lang="zh-CN" altLang="en-US"/>
              <a:t>犹如模具与铸件之间的关系，一个属于某类</a:t>
            </a:r>
            <a:r>
              <a:rPr lang="en-US" altLang="zh-CN"/>
              <a:t>class</a:t>
            </a:r>
            <a:r>
              <a:rPr lang="zh-CN" altLang="en-US"/>
              <a:t>的对象</a:t>
            </a:r>
            <a:r>
              <a:rPr lang="en-US" altLang="zh-CN"/>
              <a:t>object</a:t>
            </a:r>
            <a:r>
              <a:rPr lang="zh-CN" altLang="en-US"/>
              <a:t>称为该类的一个实例</a:t>
            </a:r>
            <a:r>
              <a:rPr lang="en-US" altLang="zh-CN"/>
              <a:t>instance</a:t>
            </a:r>
            <a:r>
              <a:rPr lang="zh-CN" altLang="en-US"/>
              <a:t>。</a:t>
            </a:r>
          </a:p>
          <a:p>
            <a:pPr eaLnBrk="1" hangingPunct="1"/>
            <a:endParaRPr lang="zh-CN" altLang="en-US"/>
          </a:p>
        </p:txBody>
      </p:sp>
      <p:sp>
        <p:nvSpPr>
          <p:cNvPr id="43012" name="灯片编号占位符 3">
            <a:extLst>
              <a:ext uri="{FF2B5EF4-FFF2-40B4-BE49-F238E27FC236}">
                <a16:creationId xmlns:a16="http://schemas.microsoft.com/office/drawing/2014/main" id="{ACE4336C-418E-B044-D570-523CA00EC3F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BB5004F-1C24-48E7-B1B6-41A298082CE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FBA124E-1544-6E58-144E-9A3535CC4B9F}"/>
              </a:ext>
            </a:extLst>
          </p:cNvPr>
          <p:cNvSpPr txBox="1">
            <a:spLocks/>
          </p:cNvSpPr>
          <p:nvPr/>
        </p:nvSpPr>
        <p:spPr>
          <a:xfrm>
            <a:off x="142875" y="0"/>
            <a:ext cx="80010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1.2 </a:t>
            </a:r>
            <a:r>
              <a:rPr kumimoji="0" lang="zh-CN" altLang="en-US" sz="2800" dirty="0">
                <a:solidFill>
                  <a:schemeClr val="bg1"/>
                </a:solidFill>
                <a:latin typeface="+mj-lt"/>
                <a:ea typeface="+mj-ea"/>
                <a:cs typeface="+mj-cs"/>
              </a:rPr>
              <a:t>面向对象的方法</a:t>
            </a:r>
            <a:r>
              <a:rPr kumimoji="0" lang="en-US" altLang="zh-CN" sz="2800" dirty="0">
                <a:solidFill>
                  <a:schemeClr val="bg1"/>
                </a:solidFill>
                <a:latin typeface="+mj-lt"/>
                <a:ea typeface="+mj-ea"/>
                <a:cs typeface="+mj-cs"/>
              </a:rPr>
              <a:t> -&gt;  1.2.2 </a:t>
            </a:r>
            <a:r>
              <a:rPr kumimoji="0" lang="zh-CN" altLang="en-US" sz="2800" dirty="0">
                <a:solidFill>
                  <a:schemeClr val="bg1"/>
                </a:solidFill>
                <a:latin typeface="+mj-lt"/>
                <a:ea typeface="+mj-ea"/>
                <a:cs typeface="+mj-cs"/>
              </a:rPr>
              <a:t>面向对象的基本概念</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6D9FFDD6-0FB2-E920-AD77-1C3022539990}"/>
              </a:ext>
            </a:extLst>
          </p:cNvPr>
          <p:cNvSpPr>
            <a:spLocks noGrp="1"/>
          </p:cNvSpPr>
          <p:nvPr>
            <p:ph type="title"/>
          </p:nvPr>
        </p:nvSpPr>
        <p:spPr/>
        <p:txBody>
          <a:bodyPr/>
          <a:lstStyle/>
          <a:p>
            <a:pPr eaLnBrk="1" hangingPunct="1"/>
            <a:r>
              <a:rPr lang="zh-CN" altLang="en-US"/>
              <a:t>封装</a:t>
            </a:r>
          </a:p>
        </p:txBody>
      </p:sp>
      <p:sp>
        <p:nvSpPr>
          <p:cNvPr id="44035" name="内容占位符 2">
            <a:extLst>
              <a:ext uri="{FF2B5EF4-FFF2-40B4-BE49-F238E27FC236}">
                <a16:creationId xmlns:a16="http://schemas.microsoft.com/office/drawing/2014/main" id="{E2C1CD24-F965-5E52-F51B-F0B72F91E5D5}"/>
              </a:ext>
            </a:extLst>
          </p:cNvPr>
          <p:cNvSpPr>
            <a:spLocks noGrp="1"/>
          </p:cNvSpPr>
          <p:nvPr>
            <p:ph idx="1"/>
          </p:nvPr>
        </p:nvSpPr>
        <p:spPr/>
        <p:txBody>
          <a:bodyPr/>
          <a:lstStyle/>
          <a:p>
            <a:pPr eaLnBrk="1" hangingPunct="1">
              <a:lnSpc>
                <a:spcPct val="150000"/>
              </a:lnSpc>
              <a:spcBef>
                <a:spcPts val="600"/>
              </a:spcBef>
              <a:spcAft>
                <a:spcPts val="1200"/>
              </a:spcAft>
            </a:pPr>
            <a:r>
              <a:rPr lang="zh-CN" altLang="en-US"/>
              <a:t>把对象的属性和服务结合成一个独立的系统单元。</a:t>
            </a:r>
          </a:p>
          <a:p>
            <a:pPr eaLnBrk="1" hangingPunct="1">
              <a:lnSpc>
                <a:spcPct val="150000"/>
              </a:lnSpc>
              <a:spcBef>
                <a:spcPts val="600"/>
              </a:spcBef>
              <a:spcAft>
                <a:spcPts val="1200"/>
              </a:spcAft>
            </a:pPr>
            <a:r>
              <a:rPr lang="zh-CN" altLang="en-US"/>
              <a:t>尽可能隐蔽对象的内部细节。对外形成一个边界（或者说一道屏障），只保留有限的对外接口使之与外部发生联系。</a:t>
            </a:r>
          </a:p>
          <a:p>
            <a:pPr eaLnBrk="1" hangingPunct="1"/>
            <a:endParaRPr lang="zh-CN" altLang="en-US"/>
          </a:p>
        </p:txBody>
      </p:sp>
      <p:sp>
        <p:nvSpPr>
          <p:cNvPr id="44036" name="灯片编号占位符 3">
            <a:extLst>
              <a:ext uri="{FF2B5EF4-FFF2-40B4-BE49-F238E27FC236}">
                <a16:creationId xmlns:a16="http://schemas.microsoft.com/office/drawing/2014/main" id="{352792FB-5C4F-4C14-D74F-96C13B0399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615B922-8464-4231-804B-C85E9A3600B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B0944AC-B0A6-0942-399B-58231F580D4F}"/>
              </a:ext>
            </a:extLst>
          </p:cNvPr>
          <p:cNvSpPr txBox="1">
            <a:spLocks/>
          </p:cNvSpPr>
          <p:nvPr/>
        </p:nvSpPr>
        <p:spPr>
          <a:xfrm>
            <a:off x="142875" y="0"/>
            <a:ext cx="80010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1.2 </a:t>
            </a:r>
            <a:r>
              <a:rPr kumimoji="0" lang="zh-CN" altLang="en-US" sz="2800" dirty="0">
                <a:solidFill>
                  <a:schemeClr val="bg1"/>
                </a:solidFill>
                <a:latin typeface="+mj-lt"/>
                <a:ea typeface="+mj-ea"/>
                <a:cs typeface="+mj-cs"/>
              </a:rPr>
              <a:t>面向对象的方法</a:t>
            </a:r>
            <a:r>
              <a:rPr kumimoji="0" lang="en-US" altLang="zh-CN" sz="2800" dirty="0">
                <a:solidFill>
                  <a:schemeClr val="bg1"/>
                </a:solidFill>
                <a:latin typeface="+mj-lt"/>
                <a:ea typeface="+mj-ea"/>
                <a:cs typeface="+mj-cs"/>
              </a:rPr>
              <a:t> -&gt;  1.2.2 </a:t>
            </a:r>
            <a:r>
              <a:rPr kumimoji="0" lang="zh-CN" altLang="en-US" sz="2800" dirty="0">
                <a:solidFill>
                  <a:schemeClr val="bg1"/>
                </a:solidFill>
                <a:latin typeface="+mj-lt"/>
                <a:ea typeface="+mj-ea"/>
                <a:cs typeface="+mj-cs"/>
              </a:rPr>
              <a:t>面向对象的基本概念</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D387E-9DE8-45F8-92B2-AB18CA826681}"/>
              </a:ext>
            </a:extLst>
          </p:cNvPr>
          <p:cNvSpPr>
            <a:spLocks noGrp="1"/>
          </p:cNvSpPr>
          <p:nvPr>
            <p:ph type="title"/>
          </p:nvPr>
        </p:nvSpPr>
        <p:spPr/>
        <p:txBody>
          <a:bodyPr/>
          <a:lstStyle/>
          <a:p>
            <a:r>
              <a:rPr lang="zh-CN" altLang="en-US" dirty="0"/>
              <a:t>课程</a:t>
            </a:r>
            <a:r>
              <a:rPr lang="en-US" altLang="zh-CN" dirty="0"/>
              <a:t>QQ</a:t>
            </a:r>
            <a:r>
              <a:rPr lang="zh-CN" altLang="en-US" dirty="0"/>
              <a:t>群</a:t>
            </a:r>
          </a:p>
        </p:txBody>
      </p:sp>
      <p:sp>
        <p:nvSpPr>
          <p:cNvPr id="4" name="灯片编号占位符 3">
            <a:extLst>
              <a:ext uri="{FF2B5EF4-FFF2-40B4-BE49-F238E27FC236}">
                <a16:creationId xmlns:a16="http://schemas.microsoft.com/office/drawing/2014/main" id="{1855B322-1A78-4583-85E4-800B2F380B96}"/>
              </a:ext>
            </a:extLst>
          </p:cNvPr>
          <p:cNvSpPr>
            <a:spLocks noGrp="1"/>
          </p:cNvSpPr>
          <p:nvPr>
            <p:ph type="sldNum" sz="quarter" idx="12"/>
          </p:nvPr>
        </p:nvSpPr>
        <p:spPr/>
        <p:txBody>
          <a:bodyPr/>
          <a:lstStyle/>
          <a:p>
            <a:pPr>
              <a:defRPr/>
            </a:pPr>
            <a:fld id="{797305CB-9552-4CB5-A099-2BE5B9EB9FAB}" type="slidenum">
              <a:rPr lang="en-US" altLang="zh-CN" smtClean="0"/>
              <a:pPr>
                <a:defRPr/>
              </a:pPr>
              <a:t>3</a:t>
            </a:fld>
            <a:endParaRPr lang="en-US" altLang="zh-CN"/>
          </a:p>
        </p:txBody>
      </p:sp>
      <p:pic>
        <p:nvPicPr>
          <p:cNvPr id="5" name="图片 4">
            <a:extLst>
              <a:ext uri="{FF2B5EF4-FFF2-40B4-BE49-F238E27FC236}">
                <a16:creationId xmlns:a16="http://schemas.microsoft.com/office/drawing/2014/main" id="{3FF8B95F-64F8-4B76-ABB2-D2701BB9A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789653"/>
            <a:ext cx="3384376" cy="6017547"/>
          </a:xfrm>
          <a:prstGeom prst="rect">
            <a:avLst/>
          </a:prstGeom>
        </p:spPr>
      </p:pic>
    </p:spTree>
    <p:extLst>
      <p:ext uri="{BB962C8B-B14F-4D97-AF65-F5344CB8AC3E}">
        <p14:creationId xmlns:p14="http://schemas.microsoft.com/office/powerpoint/2010/main" val="690728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DDBF7E21-CEEF-1F30-E472-2246BBCB43C8}"/>
              </a:ext>
            </a:extLst>
          </p:cNvPr>
          <p:cNvSpPr>
            <a:spLocks noGrp="1"/>
          </p:cNvSpPr>
          <p:nvPr>
            <p:ph type="title"/>
          </p:nvPr>
        </p:nvSpPr>
        <p:spPr/>
        <p:txBody>
          <a:bodyPr/>
          <a:lstStyle/>
          <a:p>
            <a:pPr eaLnBrk="1" hangingPunct="1"/>
            <a:r>
              <a:rPr lang="zh-CN" altLang="en-US"/>
              <a:t>继承</a:t>
            </a:r>
          </a:p>
        </p:txBody>
      </p:sp>
      <p:sp>
        <p:nvSpPr>
          <p:cNvPr id="45059" name="内容占位符 2">
            <a:extLst>
              <a:ext uri="{FF2B5EF4-FFF2-40B4-BE49-F238E27FC236}">
                <a16:creationId xmlns:a16="http://schemas.microsoft.com/office/drawing/2014/main" id="{E13F4A6E-AE66-4193-2DED-14F775E86411}"/>
              </a:ext>
            </a:extLst>
          </p:cNvPr>
          <p:cNvSpPr>
            <a:spLocks noGrp="1"/>
          </p:cNvSpPr>
          <p:nvPr>
            <p:ph idx="1"/>
          </p:nvPr>
        </p:nvSpPr>
        <p:spPr/>
        <p:txBody>
          <a:bodyPr/>
          <a:lstStyle/>
          <a:p>
            <a:pPr eaLnBrk="1" hangingPunct="1">
              <a:lnSpc>
                <a:spcPct val="140000"/>
              </a:lnSpc>
              <a:spcBef>
                <a:spcPts val="1200"/>
              </a:spcBef>
            </a:pPr>
            <a:r>
              <a:rPr lang="zh-CN" altLang="en-US"/>
              <a:t>继承对于软件复用有着重要意义，是面向对象技术能够提高软件开发效率的重要原因之一。</a:t>
            </a:r>
          </a:p>
          <a:p>
            <a:pPr eaLnBrk="1" hangingPunct="1">
              <a:lnSpc>
                <a:spcPct val="140000"/>
              </a:lnSpc>
              <a:spcBef>
                <a:spcPts val="1200"/>
              </a:spcBef>
            </a:pPr>
            <a:r>
              <a:rPr lang="zh-CN" altLang="en-US"/>
              <a:t>定义：特殊类的对象拥有其一般类的全部属性与服务，称作特殊类对一般类的继承。</a:t>
            </a:r>
          </a:p>
          <a:p>
            <a:pPr eaLnBrk="1" hangingPunct="1">
              <a:lnSpc>
                <a:spcPct val="140000"/>
              </a:lnSpc>
              <a:spcBef>
                <a:spcPts val="1200"/>
              </a:spcBef>
            </a:pPr>
            <a:r>
              <a:rPr lang="zh-CN" altLang="en-US"/>
              <a:t>例如：将图形作为一个一般类，圆形便是图形的一个特殊类。</a:t>
            </a:r>
          </a:p>
          <a:p>
            <a:pPr eaLnBrk="1" hangingPunct="1"/>
            <a:endParaRPr lang="zh-CN" altLang="en-US"/>
          </a:p>
        </p:txBody>
      </p:sp>
      <p:sp>
        <p:nvSpPr>
          <p:cNvPr id="45060" name="灯片编号占位符 3">
            <a:extLst>
              <a:ext uri="{FF2B5EF4-FFF2-40B4-BE49-F238E27FC236}">
                <a16:creationId xmlns:a16="http://schemas.microsoft.com/office/drawing/2014/main" id="{D725C6E7-57D7-5213-E971-59B0C3BCFEC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783BBE9-404C-4E6C-9BAE-54C3342D7D1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57D0CCA-7999-1BCB-56B5-676B874F93F8}"/>
              </a:ext>
            </a:extLst>
          </p:cNvPr>
          <p:cNvSpPr txBox="1">
            <a:spLocks/>
          </p:cNvSpPr>
          <p:nvPr/>
        </p:nvSpPr>
        <p:spPr>
          <a:xfrm>
            <a:off x="142875" y="0"/>
            <a:ext cx="80010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1.2 </a:t>
            </a:r>
            <a:r>
              <a:rPr kumimoji="0" lang="zh-CN" altLang="en-US" sz="2800" dirty="0">
                <a:solidFill>
                  <a:schemeClr val="bg1"/>
                </a:solidFill>
                <a:latin typeface="+mj-lt"/>
                <a:ea typeface="+mj-ea"/>
                <a:cs typeface="+mj-cs"/>
              </a:rPr>
              <a:t>面向对象的方法</a:t>
            </a:r>
            <a:r>
              <a:rPr kumimoji="0" lang="en-US" altLang="zh-CN" sz="2800" dirty="0">
                <a:solidFill>
                  <a:schemeClr val="bg1"/>
                </a:solidFill>
                <a:latin typeface="+mj-lt"/>
                <a:ea typeface="+mj-ea"/>
                <a:cs typeface="+mj-cs"/>
              </a:rPr>
              <a:t> -&gt;  1.2.2 </a:t>
            </a:r>
            <a:r>
              <a:rPr kumimoji="0" lang="zh-CN" altLang="en-US" sz="2800" dirty="0">
                <a:solidFill>
                  <a:schemeClr val="bg1"/>
                </a:solidFill>
                <a:latin typeface="+mj-lt"/>
                <a:ea typeface="+mj-ea"/>
                <a:cs typeface="+mj-cs"/>
              </a:rPr>
              <a:t>面向对象的基本概念</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9AC5EE4E-7670-F03F-D564-DD7BD6534D9F}"/>
              </a:ext>
            </a:extLst>
          </p:cNvPr>
          <p:cNvSpPr>
            <a:spLocks noGrp="1"/>
          </p:cNvSpPr>
          <p:nvPr>
            <p:ph type="title"/>
          </p:nvPr>
        </p:nvSpPr>
        <p:spPr/>
        <p:txBody>
          <a:bodyPr/>
          <a:lstStyle/>
          <a:p>
            <a:pPr eaLnBrk="1" hangingPunct="1"/>
            <a:r>
              <a:rPr lang="zh-CN" altLang="en-US"/>
              <a:t>多态性</a:t>
            </a:r>
          </a:p>
        </p:txBody>
      </p:sp>
      <p:sp>
        <p:nvSpPr>
          <p:cNvPr id="46083" name="内容占位符 2">
            <a:extLst>
              <a:ext uri="{FF2B5EF4-FFF2-40B4-BE49-F238E27FC236}">
                <a16:creationId xmlns:a16="http://schemas.microsoft.com/office/drawing/2014/main" id="{B8ACFAAB-A292-C6CF-1348-E1A87B3CD9B5}"/>
              </a:ext>
            </a:extLst>
          </p:cNvPr>
          <p:cNvSpPr>
            <a:spLocks noGrp="1"/>
          </p:cNvSpPr>
          <p:nvPr>
            <p:ph idx="1"/>
          </p:nvPr>
        </p:nvSpPr>
        <p:spPr/>
        <p:txBody>
          <a:bodyPr/>
          <a:lstStyle/>
          <a:p>
            <a:pPr eaLnBrk="1" hangingPunct="1">
              <a:lnSpc>
                <a:spcPct val="150000"/>
              </a:lnSpc>
            </a:pPr>
            <a:r>
              <a:rPr lang="zh-CN" altLang="en-US"/>
              <a:t>多态是指在一般类中定义的属性或行为，被特殊类继承之后，可以具有不同的数据类型或表现出不同的行为。这使得同一个属性或行为在一般类及其各个特殊类中具有不同的语义。</a:t>
            </a:r>
          </a:p>
          <a:p>
            <a:pPr eaLnBrk="1" hangingPunct="1">
              <a:lnSpc>
                <a:spcPct val="150000"/>
              </a:lnSpc>
            </a:pPr>
            <a:r>
              <a:rPr lang="zh-CN" altLang="en-US"/>
              <a:t>例如：</a:t>
            </a:r>
          </a:p>
          <a:p>
            <a:pPr lvl="1" eaLnBrk="1" hangingPunct="1">
              <a:lnSpc>
                <a:spcPct val="150000"/>
              </a:lnSpc>
              <a:buFontTx/>
              <a:buNone/>
            </a:pPr>
            <a:r>
              <a:rPr lang="zh-CN" altLang="en-US"/>
              <a:t>图形类：计算图形面积</a:t>
            </a:r>
            <a:r>
              <a:rPr lang="en-US" altLang="zh-CN"/>
              <a:t>-&gt;</a:t>
            </a:r>
            <a:r>
              <a:rPr lang="zh-CN" altLang="en-US"/>
              <a:t>圆类计算圆面积</a:t>
            </a:r>
            <a:br>
              <a:rPr lang="zh-CN" altLang="en-US"/>
            </a:br>
            <a:r>
              <a:rPr lang="zh-CN" altLang="en-US"/>
              <a:t>                             </a:t>
            </a:r>
            <a:r>
              <a:rPr lang="en-US" altLang="zh-CN"/>
              <a:t>-&gt;</a:t>
            </a:r>
            <a:r>
              <a:rPr lang="zh-CN" altLang="en-US"/>
              <a:t>矩形类计算机型面积</a:t>
            </a:r>
          </a:p>
        </p:txBody>
      </p:sp>
      <p:sp>
        <p:nvSpPr>
          <p:cNvPr id="46084" name="灯片编号占位符 3">
            <a:extLst>
              <a:ext uri="{FF2B5EF4-FFF2-40B4-BE49-F238E27FC236}">
                <a16:creationId xmlns:a16="http://schemas.microsoft.com/office/drawing/2014/main" id="{40B9505C-AB35-B5C0-737B-02D702F6E2E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B86275C-75B8-4477-A780-4D31E6EF42A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EFB797AB-CDD2-052B-90EF-2B75E7E66771}"/>
              </a:ext>
            </a:extLst>
          </p:cNvPr>
          <p:cNvSpPr txBox="1">
            <a:spLocks/>
          </p:cNvSpPr>
          <p:nvPr/>
        </p:nvSpPr>
        <p:spPr>
          <a:xfrm>
            <a:off x="142875" y="0"/>
            <a:ext cx="80010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1.2 </a:t>
            </a:r>
            <a:r>
              <a:rPr kumimoji="0" lang="zh-CN" altLang="en-US" sz="2800" dirty="0">
                <a:solidFill>
                  <a:schemeClr val="bg1"/>
                </a:solidFill>
                <a:latin typeface="+mj-lt"/>
                <a:ea typeface="+mj-ea"/>
                <a:cs typeface="+mj-cs"/>
              </a:rPr>
              <a:t>面向对象的方法</a:t>
            </a:r>
            <a:r>
              <a:rPr kumimoji="0" lang="en-US" altLang="zh-CN" sz="2800" dirty="0">
                <a:solidFill>
                  <a:schemeClr val="bg1"/>
                </a:solidFill>
                <a:latin typeface="+mj-lt"/>
                <a:ea typeface="+mj-ea"/>
                <a:cs typeface="+mj-cs"/>
              </a:rPr>
              <a:t> -&gt;  1.2.2 </a:t>
            </a:r>
            <a:r>
              <a:rPr kumimoji="0" lang="zh-CN" altLang="en-US" sz="2800" dirty="0">
                <a:solidFill>
                  <a:schemeClr val="bg1"/>
                </a:solidFill>
                <a:latin typeface="+mj-lt"/>
                <a:ea typeface="+mj-ea"/>
                <a:cs typeface="+mj-cs"/>
              </a:rPr>
              <a:t>面向对象的基本概念</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DC8DE69F-0F41-B62B-6EB4-C084FF195D25}"/>
              </a:ext>
            </a:extLst>
          </p:cNvPr>
          <p:cNvSpPr>
            <a:spLocks noGrp="1"/>
          </p:cNvSpPr>
          <p:nvPr>
            <p:ph type="title"/>
          </p:nvPr>
        </p:nvSpPr>
        <p:spPr/>
        <p:txBody>
          <a:bodyPr/>
          <a:lstStyle/>
          <a:p>
            <a:pPr eaLnBrk="1" hangingPunct="1"/>
            <a:r>
              <a:rPr lang="zh-CN" altLang="en-US"/>
              <a:t>面向对象的软件工程</a:t>
            </a:r>
          </a:p>
        </p:txBody>
      </p:sp>
      <p:sp>
        <p:nvSpPr>
          <p:cNvPr id="47107" name="内容占位符 2">
            <a:extLst>
              <a:ext uri="{FF2B5EF4-FFF2-40B4-BE49-F238E27FC236}">
                <a16:creationId xmlns:a16="http://schemas.microsoft.com/office/drawing/2014/main" id="{04948C5C-C881-39B2-EB47-13281B11AB9D}"/>
              </a:ext>
            </a:extLst>
          </p:cNvPr>
          <p:cNvSpPr>
            <a:spLocks noGrp="1"/>
          </p:cNvSpPr>
          <p:nvPr>
            <p:ph idx="1"/>
          </p:nvPr>
        </p:nvSpPr>
        <p:spPr/>
        <p:txBody>
          <a:bodyPr/>
          <a:lstStyle/>
          <a:p>
            <a:pPr eaLnBrk="1" hangingPunct="1">
              <a:lnSpc>
                <a:spcPct val="140000"/>
              </a:lnSpc>
            </a:pPr>
            <a:r>
              <a:rPr lang="zh-CN" altLang="en-US"/>
              <a:t>面向对象的软件工程是面向对象方法在软件工程领域的全面应用。它包括</a:t>
            </a:r>
            <a:r>
              <a:rPr lang="en-US" altLang="zh-CN"/>
              <a:t>:</a:t>
            </a:r>
          </a:p>
          <a:p>
            <a:pPr lvl="1" eaLnBrk="1" hangingPunct="1">
              <a:lnSpc>
                <a:spcPct val="140000"/>
              </a:lnSpc>
            </a:pPr>
            <a:r>
              <a:rPr lang="zh-CN" altLang="en-US"/>
              <a:t>面向对象的分析（</a:t>
            </a:r>
            <a:r>
              <a:rPr lang="en-US" altLang="zh-CN"/>
              <a:t>OOA</a:t>
            </a:r>
            <a:r>
              <a:rPr lang="zh-CN" altLang="en-US"/>
              <a:t>）</a:t>
            </a:r>
          </a:p>
          <a:p>
            <a:pPr lvl="1" eaLnBrk="1" hangingPunct="1">
              <a:lnSpc>
                <a:spcPct val="140000"/>
              </a:lnSpc>
            </a:pPr>
            <a:r>
              <a:rPr lang="zh-CN" altLang="en-US"/>
              <a:t>面向对象的设计（</a:t>
            </a:r>
            <a:r>
              <a:rPr lang="en-US" altLang="zh-CN"/>
              <a:t>OOD</a:t>
            </a:r>
            <a:r>
              <a:rPr lang="zh-CN" altLang="en-US"/>
              <a:t>）</a:t>
            </a:r>
          </a:p>
          <a:p>
            <a:pPr lvl="1" eaLnBrk="1" hangingPunct="1">
              <a:lnSpc>
                <a:spcPct val="140000"/>
              </a:lnSpc>
            </a:pPr>
            <a:r>
              <a:rPr lang="zh-CN" altLang="en-US"/>
              <a:t>面向对象的编程（</a:t>
            </a:r>
            <a:r>
              <a:rPr lang="en-US" altLang="zh-CN"/>
              <a:t>OOP</a:t>
            </a:r>
            <a:r>
              <a:rPr lang="zh-CN" altLang="en-US"/>
              <a:t>）</a:t>
            </a:r>
          </a:p>
          <a:p>
            <a:pPr lvl="1" eaLnBrk="1" hangingPunct="1">
              <a:lnSpc>
                <a:spcPct val="140000"/>
              </a:lnSpc>
            </a:pPr>
            <a:r>
              <a:rPr lang="zh-CN" altLang="en-US"/>
              <a:t>面向对象的测试（</a:t>
            </a:r>
            <a:r>
              <a:rPr lang="en-US" altLang="zh-CN"/>
              <a:t>OOT</a:t>
            </a:r>
            <a:r>
              <a:rPr lang="zh-CN" altLang="en-US"/>
              <a:t>）</a:t>
            </a:r>
          </a:p>
          <a:p>
            <a:pPr lvl="1" eaLnBrk="1" hangingPunct="1">
              <a:lnSpc>
                <a:spcPct val="140000"/>
              </a:lnSpc>
            </a:pPr>
            <a:r>
              <a:rPr lang="zh-CN" altLang="en-US"/>
              <a:t>面向对象的软件维护（</a:t>
            </a:r>
            <a:r>
              <a:rPr lang="en-US" altLang="zh-CN"/>
              <a:t>OOSM</a:t>
            </a:r>
            <a:r>
              <a:rPr lang="zh-CN" altLang="en-US"/>
              <a:t>）</a:t>
            </a:r>
          </a:p>
          <a:p>
            <a:pPr eaLnBrk="1" hangingPunct="1"/>
            <a:endParaRPr lang="zh-CN" altLang="en-US"/>
          </a:p>
        </p:txBody>
      </p:sp>
      <p:sp>
        <p:nvSpPr>
          <p:cNvPr id="47108" name="灯片编号占位符 3">
            <a:extLst>
              <a:ext uri="{FF2B5EF4-FFF2-40B4-BE49-F238E27FC236}">
                <a16:creationId xmlns:a16="http://schemas.microsoft.com/office/drawing/2014/main" id="{15BA18CA-4D16-757B-E18B-34F23F5345E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4A78CEB-B412-4CB0-AEA4-2C88C8D29FA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F76A472-49CF-11E9-AB52-C056A9C0F13F}"/>
              </a:ext>
            </a:extLst>
          </p:cNvPr>
          <p:cNvSpPr txBox="1">
            <a:spLocks/>
          </p:cNvSpPr>
          <p:nvPr/>
        </p:nvSpPr>
        <p:spPr>
          <a:xfrm>
            <a:off x="142875" y="0"/>
            <a:ext cx="80010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1.3 </a:t>
            </a:r>
            <a:r>
              <a:rPr kumimoji="0" lang="zh-CN" altLang="en-US" sz="2800" dirty="0">
                <a:solidFill>
                  <a:schemeClr val="bg1"/>
                </a:solidFill>
                <a:latin typeface="+mj-lt"/>
                <a:ea typeface="+mj-ea"/>
                <a:cs typeface="+mj-cs"/>
              </a:rPr>
              <a:t>面向对象的软件开发</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A0966AAE-28B1-16D4-5AA2-7FBD2CF780CA}"/>
              </a:ext>
            </a:extLst>
          </p:cNvPr>
          <p:cNvSpPr>
            <a:spLocks noGrp="1"/>
          </p:cNvSpPr>
          <p:nvPr>
            <p:ph type="title"/>
          </p:nvPr>
        </p:nvSpPr>
        <p:spPr/>
        <p:txBody>
          <a:bodyPr/>
          <a:lstStyle/>
          <a:p>
            <a:pPr eaLnBrk="1" hangingPunct="1"/>
            <a:r>
              <a:rPr lang="en-US" altLang="zh-CN"/>
              <a:t>1.3.1 </a:t>
            </a:r>
            <a:r>
              <a:rPr lang="zh-CN" altLang="en-US"/>
              <a:t>分析</a:t>
            </a:r>
          </a:p>
        </p:txBody>
      </p:sp>
      <p:sp>
        <p:nvSpPr>
          <p:cNvPr id="48131" name="内容占位符 2">
            <a:extLst>
              <a:ext uri="{FF2B5EF4-FFF2-40B4-BE49-F238E27FC236}">
                <a16:creationId xmlns:a16="http://schemas.microsoft.com/office/drawing/2014/main" id="{E537FEF1-0ED0-6D0D-1108-402EFB155A08}"/>
              </a:ext>
            </a:extLst>
          </p:cNvPr>
          <p:cNvSpPr>
            <a:spLocks noGrp="1"/>
          </p:cNvSpPr>
          <p:nvPr>
            <p:ph idx="1"/>
          </p:nvPr>
        </p:nvSpPr>
        <p:spPr/>
        <p:txBody>
          <a:bodyPr/>
          <a:lstStyle/>
          <a:p>
            <a:pPr eaLnBrk="1" hangingPunct="1">
              <a:lnSpc>
                <a:spcPct val="130000"/>
              </a:lnSpc>
              <a:spcBef>
                <a:spcPts val="600"/>
              </a:spcBef>
              <a:spcAft>
                <a:spcPts val="600"/>
              </a:spcAft>
            </a:pPr>
            <a:r>
              <a:rPr lang="zh-CN" altLang="en-US"/>
              <a:t>系统分析阶段应该扼要精确地抽象出系统必须做什么，但是不关心如何去实现。</a:t>
            </a:r>
          </a:p>
          <a:p>
            <a:pPr eaLnBrk="1" hangingPunct="1">
              <a:lnSpc>
                <a:spcPct val="130000"/>
              </a:lnSpc>
              <a:spcBef>
                <a:spcPts val="600"/>
              </a:spcBef>
              <a:spcAft>
                <a:spcPts val="600"/>
              </a:spcAft>
            </a:pPr>
            <a:r>
              <a:rPr lang="zh-CN" altLang="en-US"/>
              <a:t>面向对象的系统分析，直接用问题域中客观存在的事物建立模型中的对象，对单个事物及事物之间的关系，都保留他们的原貌，不做转换，也不打破原有界限而重新组合，因此能够很好地映射客观事物。</a:t>
            </a:r>
          </a:p>
          <a:p>
            <a:pPr eaLnBrk="1" hangingPunct="1"/>
            <a:endParaRPr lang="zh-CN" altLang="en-US"/>
          </a:p>
        </p:txBody>
      </p:sp>
      <p:sp>
        <p:nvSpPr>
          <p:cNvPr id="48132" name="灯片编号占位符 3">
            <a:extLst>
              <a:ext uri="{FF2B5EF4-FFF2-40B4-BE49-F238E27FC236}">
                <a16:creationId xmlns:a16="http://schemas.microsoft.com/office/drawing/2014/main" id="{BEF7AFD7-0726-050D-C0CA-77361CD45F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954DED2-3894-4598-96CC-F716D9679D4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8ACE901-9E42-1318-2132-54FE82BEBB6D}"/>
              </a:ext>
            </a:extLst>
          </p:cNvPr>
          <p:cNvSpPr txBox="1">
            <a:spLocks/>
          </p:cNvSpPr>
          <p:nvPr/>
        </p:nvSpPr>
        <p:spPr>
          <a:xfrm>
            <a:off x="142875" y="0"/>
            <a:ext cx="80010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1.3 </a:t>
            </a:r>
            <a:r>
              <a:rPr kumimoji="0" lang="zh-CN" altLang="en-US" sz="2800" dirty="0">
                <a:solidFill>
                  <a:schemeClr val="bg1"/>
                </a:solidFill>
                <a:latin typeface="+mj-lt"/>
                <a:ea typeface="+mj-ea"/>
                <a:cs typeface="+mj-cs"/>
              </a:rPr>
              <a:t>面向对象的软件开发</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3B18ED9C-534E-DCFE-72AD-8E181C7939EE}"/>
              </a:ext>
            </a:extLst>
          </p:cNvPr>
          <p:cNvSpPr>
            <a:spLocks noGrp="1"/>
          </p:cNvSpPr>
          <p:nvPr>
            <p:ph type="title"/>
          </p:nvPr>
        </p:nvSpPr>
        <p:spPr/>
        <p:txBody>
          <a:bodyPr/>
          <a:lstStyle/>
          <a:p>
            <a:pPr eaLnBrk="1" hangingPunct="1"/>
            <a:r>
              <a:rPr lang="en-US" altLang="zh-CN"/>
              <a:t>1.3.2 </a:t>
            </a:r>
            <a:r>
              <a:rPr lang="zh-CN" altLang="en-US"/>
              <a:t>设计</a:t>
            </a:r>
          </a:p>
        </p:txBody>
      </p:sp>
      <p:sp>
        <p:nvSpPr>
          <p:cNvPr id="49155" name="内容占位符 2">
            <a:extLst>
              <a:ext uri="{FF2B5EF4-FFF2-40B4-BE49-F238E27FC236}">
                <a16:creationId xmlns:a16="http://schemas.microsoft.com/office/drawing/2014/main" id="{3CC3591A-5C94-71DD-F70F-4A2870FC5422}"/>
              </a:ext>
            </a:extLst>
          </p:cNvPr>
          <p:cNvSpPr>
            <a:spLocks noGrp="1"/>
          </p:cNvSpPr>
          <p:nvPr>
            <p:ph idx="1"/>
          </p:nvPr>
        </p:nvSpPr>
        <p:spPr/>
        <p:txBody>
          <a:bodyPr/>
          <a:lstStyle/>
          <a:p>
            <a:pPr eaLnBrk="1" hangingPunct="1">
              <a:lnSpc>
                <a:spcPct val="140000"/>
              </a:lnSpc>
              <a:spcBef>
                <a:spcPts val="1200"/>
              </a:spcBef>
              <a:spcAft>
                <a:spcPts val="600"/>
              </a:spcAft>
            </a:pPr>
            <a:r>
              <a:rPr lang="zh-CN" altLang="en-US">
                <a:latin typeface="宋体" panose="02010600030101010101" pitchFamily="2" charset="-122"/>
              </a:rPr>
              <a:t>针对系统的一个具体实现运用面向对象的方法。其中包括两方面的工作：</a:t>
            </a:r>
          </a:p>
          <a:p>
            <a:pPr lvl="1" eaLnBrk="1" hangingPunct="1">
              <a:lnSpc>
                <a:spcPct val="140000"/>
              </a:lnSpc>
              <a:spcBef>
                <a:spcPts val="1200"/>
              </a:spcBef>
              <a:spcAft>
                <a:spcPts val="600"/>
              </a:spcAft>
            </a:pPr>
            <a:r>
              <a:rPr lang="zh-CN" altLang="en-US">
                <a:latin typeface="宋体" panose="02010600030101010101" pitchFamily="2" charset="-122"/>
              </a:rPr>
              <a:t>把</a:t>
            </a:r>
            <a:r>
              <a:rPr lang="en-US" altLang="zh-CN">
                <a:latin typeface="宋体" panose="02010600030101010101" pitchFamily="2" charset="-122"/>
              </a:rPr>
              <a:t>OOA</a:t>
            </a:r>
            <a:r>
              <a:rPr lang="zh-CN" altLang="en-US">
                <a:latin typeface="宋体" panose="02010600030101010101" pitchFamily="2" charset="-122"/>
              </a:rPr>
              <a:t>模型直接搬到</a:t>
            </a:r>
            <a:r>
              <a:rPr lang="en-US" altLang="zh-CN">
                <a:latin typeface="宋体" panose="02010600030101010101" pitchFamily="2" charset="-122"/>
              </a:rPr>
              <a:t>OOD</a:t>
            </a:r>
            <a:r>
              <a:rPr lang="zh-CN" altLang="en-US">
                <a:latin typeface="宋体" panose="02010600030101010101" pitchFamily="2" charset="-122"/>
              </a:rPr>
              <a:t>，作为</a:t>
            </a:r>
            <a:r>
              <a:rPr lang="en-US" altLang="zh-CN">
                <a:latin typeface="宋体" panose="02010600030101010101" pitchFamily="2" charset="-122"/>
              </a:rPr>
              <a:t>OOD</a:t>
            </a:r>
            <a:r>
              <a:rPr lang="zh-CN" altLang="en-US">
                <a:latin typeface="宋体" panose="02010600030101010101" pitchFamily="2" charset="-122"/>
              </a:rPr>
              <a:t>的一部分</a:t>
            </a:r>
          </a:p>
          <a:p>
            <a:pPr lvl="1" eaLnBrk="1" hangingPunct="1">
              <a:lnSpc>
                <a:spcPct val="140000"/>
              </a:lnSpc>
              <a:spcBef>
                <a:spcPts val="1200"/>
              </a:spcBef>
              <a:spcAft>
                <a:spcPts val="600"/>
              </a:spcAft>
            </a:pPr>
            <a:r>
              <a:rPr lang="zh-CN" altLang="en-US">
                <a:latin typeface="宋体" panose="02010600030101010101" pitchFamily="2" charset="-122"/>
              </a:rPr>
              <a:t>针对具体实现中的人机界面、数据存储、任务管理等因素补充一些与实现有关的部分。</a:t>
            </a:r>
          </a:p>
          <a:p>
            <a:pPr eaLnBrk="1" hangingPunct="1"/>
            <a:endParaRPr lang="zh-CN" altLang="en-US"/>
          </a:p>
        </p:txBody>
      </p:sp>
      <p:sp>
        <p:nvSpPr>
          <p:cNvPr id="49156" name="灯片编号占位符 3">
            <a:extLst>
              <a:ext uri="{FF2B5EF4-FFF2-40B4-BE49-F238E27FC236}">
                <a16:creationId xmlns:a16="http://schemas.microsoft.com/office/drawing/2014/main" id="{E0DF20FC-4342-A7FA-326B-169584D881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271AA7B-B958-444A-9415-2CE3DFC9F1F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67E9C4C-AB5A-F425-52A1-535BDE779108}"/>
              </a:ext>
            </a:extLst>
          </p:cNvPr>
          <p:cNvSpPr txBox="1">
            <a:spLocks/>
          </p:cNvSpPr>
          <p:nvPr/>
        </p:nvSpPr>
        <p:spPr>
          <a:xfrm>
            <a:off x="142875" y="0"/>
            <a:ext cx="80010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1.3 </a:t>
            </a:r>
            <a:r>
              <a:rPr kumimoji="0" lang="zh-CN" altLang="en-US" sz="2800" dirty="0">
                <a:solidFill>
                  <a:schemeClr val="bg1"/>
                </a:solidFill>
                <a:latin typeface="+mj-lt"/>
                <a:ea typeface="+mj-ea"/>
                <a:cs typeface="+mj-cs"/>
              </a:rPr>
              <a:t>面向对象的软件开发</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EA6AE922-1B6F-997E-12BF-978FD57DC67A}"/>
              </a:ext>
            </a:extLst>
          </p:cNvPr>
          <p:cNvSpPr>
            <a:spLocks noGrp="1"/>
          </p:cNvSpPr>
          <p:nvPr>
            <p:ph type="title"/>
          </p:nvPr>
        </p:nvSpPr>
        <p:spPr/>
        <p:txBody>
          <a:bodyPr/>
          <a:lstStyle/>
          <a:p>
            <a:pPr eaLnBrk="1" hangingPunct="1"/>
            <a:r>
              <a:rPr lang="en-US" altLang="zh-CN"/>
              <a:t>1.3.3  </a:t>
            </a:r>
            <a:r>
              <a:rPr lang="zh-CN" altLang="en-US"/>
              <a:t>编程</a:t>
            </a:r>
          </a:p>
        </p:txBody>
      </p:sp>
      <p:sp>
        <p:nvSpPr>
          <p:cNvPr id="50179" name="内容占位符 2">
            <a:extLst>
              <a:ext uri="{FF2B5EF4-FFF2-40B4-BE49-F238E27FC236}">
                <a16:creationId xmlns:a16="http://schemas.microsoft.com/office/drawing/2014/main" id="{B41CB32A-32A2-9AFB-6581-1C0FA4C9C7AD}"/>
              </a:ext>
            </a:extLst>
          </p:cNvPr>
          <p:cNvSpPr>
            <a:spLocks noGrp="1"/>
          </p:cNvSpPr>
          <p:nvPr>
            <p:ph idx="1"/>
          </p:nvPr>
        </p:nvSpPr>
        <p:spPr/>
        <p:txBody>
          <a:bodyPr/>
          <a:lstStyle/>
          <a:p>
            <a:pPr eaLnBrk="1" hangingPunct="1">
              <a:lnSpc>
                <a:spcPct val="200000"/>
              </a:lnSpc>
              <a:buFont typeface="Georgia" panose="02040502050405020303" pitchFamily="18" charset="0"/>
              <a:buNone/>
            </a:pPr>
            <a:r>
              <a:rPr lang="en-US" altLang="zh-CN">
                <a:latin typeface="宋体" panose="02010600030101010101" pitchFamily="2" charset="-122"/>
              </a:rPr>
              <a:t>     OOP</a:t>
            </a:r>
            <a:r>
              <a:rPr lang="zh-CN" altLang="en-US">
                <a:latin typeface="宋体" panose="02010600030101010101" pitchFamily="2" charset="-122"/>
              </a:rPr>
              <a:t>工作就是用一种面向对象的编程语言把</a:t>
            </a:r>
            <a:r>
              <a:rPr lang="en-US" altLang="zh-CN">
                <a:latin typeface="宋体" panose="02010600030101010101" pitchFamily="2" charset="-122"/>
              </a:rPr>
              <a:t>OOD</a:t>
            </a:r>
            <a:r>
              <a:rPr lang="zh-CN" altLang="en-US">
                <a:latin typeface="宋体" panose="02010600030101010101" pitchFamily="2" charset="-122"/>
              </a:rPr>
              <a:t>模型中的每个成分书写出来，是面向对象的软件开发最终落实的重要阶段。</a:t>
            </a:r>
          </a:p>
          <a:p>
            <a:pPr eaLnBrk="1" hangingPunct="1"/>
            <a:endParaRPr lang="zh-CN" altLang="en-US"/>
          </a:p>
        </p:txBody>
      </p:sp>
      <p:sp>
        <p:nvSpPr>
          <p:cNvPr id="50180" name="灯片编号占位符 3">
            <a:extLst>
              <a:ext uri="{FF2B5EF4-FFF2-40B4-BE49-F238E27FC236}">
                <a16:creationId xmlns:a16="http://schemas.microsoft.com/office/drawing/2014/main" id="{9E6F57CC-F108-9BF1-DEC3-7D431A97103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AA347FD-772B-4849-A482-0B86B9A0CF5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8760237C-F524-4AA1-17CD-3D8FFF1C6923}"/>
              </a:ext>
            </a:extLst>
          </p:cNvPr>
          <p:cNvSpPr txBox="1">
            <a:spLocks/>
          </p:cNvSpPr>
          <p:nvPr/>
        </p:nvSpPr>
        <p:spPr>
          <a:xfrm>
            <a:off x="142875" y="0"/>
            <a:ext cx="80010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1.3 </a:t>
            </a:r>
            <a:r>
              <a:rPr kumimoji="0" lang="zh-CN" altLang="en-US" sz="2800" dirty="0">
                <a:solidFill>
                  <a:schemeClr val="bg1"/>
                </a:solidFill>
                <a:latin typeface="+mj-lt"/>
                <a:ea typeface="+mj-ea"/>
                <a:cs typeface="+mj-cs"/>
              </a:rPr>
              <a:t>面向对象的软件开发</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839D68BC-A260-30FD-0DE2-CCB70AEB390A}"/>
              </a:ext>
            </a:extLst>
          </p:cNvPr>
          <p:cNvSpPr>
            <a:spLocks noGrp="1"/>
          </p:cNvSpPr>
          <p:nvPr>
            <p:ph type="title"/>
          </p:nvPr>
        </p:nvSpPr>
        <p:spPr/>
        <p:txBody>
          <a:bodyPr/>
          <a:lstStyle/>
          <a:p>
            <a:pPr eaLnBrk="1" hangingPunct="1"/>
            <a:r>
              <a:rPr lang="en-US" altLang="zh-CN"/>
              <a:t>1.3.4 </a:t>
            </a:r>
            <a:r>
              <a:rPr lang="zh-CN" altLang="en-US"/>
              <a:t>测试</a:t>
            </a:r>
          </a:p>
        </p:txBody>
      </p:sp>
      <p:sp>
        <p:nvSpPr>
          <p:cNvPr id="51203" name="内容占位符 2">
            <a:extLst>
              <a:ext uri="{FF2B5EF4-FFF2-40B4-BE49-F238E27FC236}">
                <a16:creationId xmlns:a16="http://schemas.microsoft.com/office/drawing/2014/main" id="{EDF6EDD4-D321-A14B-5280-FDC418B8FFC3}"/>
              </a:ext>
            </a:extLst>
          </p:cNvPr>
          <p:cNvSpPr>
            <a:spLocks noGrp="1"/>
          </p:cNvSpPr>
          <p:nvPr>
            <p:ph idx="1"/>
          </p:nvPr>
        </p:nvSpPr>
        <p:spPr>
          <a:xfrm>
            <a:off x="457200" y="1785938"/>
            <a:ext cx="8478838" cy="4787900"/>
          </a:xfrm>
        </p:spPr>
        <p:txBody>
          <a:bodyPr/>
          <a:lstStyle/>
          <a:p>
            <a:pPr eaLnBrk="1" hangingPunct="1">
              <a:lnSpc>
                <a:spcPct val="150000"/>
              </a:lnSpc>
            </a:pPr>
            <a:r>
              <a:rPr lang="zh-CN" altLang="en-US"/>
              <a:t>测试的任务是发现软件中的错误。</a:t>
            </a:r>
          </a:p>
          <a:p>
            <a:pPr eaLnBrk="1" hangingPunct="1">
              <a:lnSpc>
                <a:spcPct val="150000"/>
              </a:lnSpc>
            </a:pPr>
            <a:r>
              <a:rPr lang="zh-CN" altLang="en-US"/>
              <a:t>在面向对象的软件测试中继续运用面向对象的概念与原则来组织测试，以对象的类作为基本测试单位，可以更准确地发现程序错误并提高测试效率。</a:t>
            </a:r>
          </a:p>
          <a:p>
            <a:pPr eaLnBrk="1" hangingPunct="1"/>
            <a:endParaRPr lang="zh-CN" altLang="en-US"/>
          </a:p>
        </p:txBody>
      </p:sp>
      <p:sp>
        <p:nvSpPr>
          <p:cNvPr id="51204" name="灯片编号占位符 3">
            <a:extLst>
              <a:ext uri="{FF2B5EF4-FFF2-40B4-BE49-F238E27FC236}">
                <a16:creationId xmlns:a16="http://schemas.microsoft.com/office/drawing/2014/main" id="{386760F6-1D32-4494-D218-138ADDAC82B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67CB879-4100-43C7-A3E3-CF8260F3B5A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AC25D4EC-8C2F-9F0C-ED58-9A0F5A57F4A4}"/>
              </a:ext>
            </a:extLst>
          </p:cNvPr>
          <p:cNvSpPr txBox="1">
            <a:spLocks/>
          </p:cNvSpPr>
          <p:nvPr/>
        </p:nvSpPr>
        <p:spPr>
          <a:xfrm>
            <a:off x="142875" y="0"/>
            <a:ext cx="80010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1.3 </a:t>
            </a:r>
            <a:r>
              <a:rPr kumimoji="0" lang="zh-CN" altLang="en-US" sz="2800" dirty="0">
                <a:solidFill>
                  <a:schemeClr val="bg1"/>
                </a:solidFill>
                <a:latin typeface="+mj-lt"/>
                <a:ea typeface="+mj-ea"/>
                <a:cs typeface="+mj-cs"/>
              </a:rPr>
              <a:t>面向对象的软件开发</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AA4ECF0B-E53C-6DE6-425F-99BE482646CE}"/>
              </a:ext>
            </a:extLst>
          </p:cNvPr>
          <p:cNvSpPr>
            <a:spLocks noGrp="1"/>
          </p:cNvSpPr>
          <p:nvPr>
            <p:ph type="title"/>
          </p:nvPr>
        </p:nvSpPr>
        <p:spPr/>
        <p:txBody>
          <a:bodyPr/>
          <a:lstStyle/>
          <a:p>
            <a:pPr eaLnBrk="1" hangingPunct="1"/>
            <a:r>
              <a:rPr lang="en-US" altLang="zh-CN"/>
              <a:t>1.3.5 </a:t>
            </a:r>
            <a:r>
              <a:rPr lang="zh-CN" altLang="en-US"/>
              <a:t>维护</a:t>
            </a:r>
          </a:p>
        </p:txBody>
      </p:sp>
      <p:sp>
        <p:nvSpPr>
          <p:cNvPr id="3" name="内容占位符 2">
            <a:extLst>
              <a:ext uri="{FF2B5EF4-FFF2-40B4-BE49-F238E27FC236}">
                <a16:creationId xmlns:a16="http://schemas.microsoft.com/office/drawing/2014/main" id="{5E2CA022-D1B2-76F6-B9B4-A63DCEC51F4B}"/>
              </a:ext>
            </a:extLst>
          </p:cNvPr>
          <p:cNvSpPr>
            <a:spLocks noGrp="1"/>
          </p:cNvSpPr>
          <p:nvPr>
            <p:ph idx="1"/>
          </p:nvPr>
        </p:nvSpPr>
        <p:spPr/>
        <p:txBody>
          <a:bodyPr>
            <a:normAutofit/>
          </a:bodyPr>
          <a:lstStyle/>
          <a:p>
            <a:pPr marL="0" indent="857250" eaLnBrk="1" fontAlgn="auto" hangingPunct="1">
              <a:lnSpc>
                <a:spcPct val="150000"/>
              </a:lnSpc>
              <a:spcAft>
                <a:spcPts val="0"/>
              </a:spcAft>
              <a:buClr>
                <a:schemeClr val="accent3"/>
              </a:buClr>
              <a:buFont typeface="Wingdings" pitchFamily="2" charset="2"/>
              <a:buNone/>
              <a:defRPr/>
            </a:pPr>
            <a:r>
              <a:rPr lang="zh-CN" altLang="en-US" dirty="0"/>
              <a:t>将软件交付使用后，工作并没有完结，还要根据软件的运行情况和用户的需求，不断改进系统。</a:t>
            </a:r>
          </a:p>
          <a:p>
            <a:pPr marL="0" indent="857250" eaLnBrk="1" fontAlgn="auto" hangingPunct="1">
              <a:lnSpc>
                <a:spcPct val="150000"/>
              </a:lnSpc>
              <a:spcAft>
                <a:spcPts val="0"/>
              </a:spcAft>
              <a:buClr>
                <a:schemeClr val="accent3"/>
              </a:buClr>
              <a:buFont typeface="Wingdings" pitchFamily="2" charset="2"/>
              <a:buNone/>
              <a:defRPr/>
            </a:pPr>
            <a:r>
              <a:rPr lang="zh-CN" altLang="en-US" dirty="0"/>
              <a:t>使用面向对象的方法开发的软件，其程序与问题域是一致的，因此，在维护阶段运用面向对象的方法可以大大提高软件维护的效率。</a:t>
            </a:r>
          </a:p>
          <a:p>
            <a:pPr marL="365760" indent="-256032" eaLnBrk="1" fontAlgn="auto" hangingPunct="1">
              <a:spcAft>
                <a:spcPts val="0"/>
              </a:spcAft>
              <a:buClr>
                <a:schemeClr val="accent3"/>
              </a:buClr>
              <a:buFont typeface="Georgia"/>
              <a:buChar char="•"/>
              <a:defRPr/>
            </a:pPr>
            <a:endParaRPr lang="zh-CN" altLang="en-US" dirty="0"/>
          </a:p>
        </p:txBody>
      </p:sp>
      <p:sp>
        <p:nvSpPr>
          <p:cNvPr id="52228" name="灯片编号占位符 3">
            <a:extLst>
              <a:ext uri="{FF2B5EF4-FFF2-40B4-BE49-F238E27FC236}">
                <a16:creationId xmlns:a16="http://schemas.microsoft.com/office/drawing/2014/main" id="{7C461EE8-BEF9-80B0-3CD1-994C3FEACE9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CB2678B-9E84-4B47-B8DA-686ADE29E94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87B64FED-6E7D-2CFF-491F-42DF64CAED1E}"/>
              </a:ext>
            </a:extLst>
          </p:cNvPr>
          <p:cNvSpPr txBox="1">
            <a:spLocks/>
          </p:cNvSpPr>
          <p:nvPr/>
        </p:nvSpPr>
        <p:spPr>
          <a:xfrm>
            <a:off x="142875" y="0"/>
            <a:ext cx="80010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1.3 </a:t>
            </a:r>
            <a:r>
              <a:rPr kumimoji="0" lang="zh-CN" altLang="en-US" sz="2800" dirty="0">
                <a:solidFill>
                  <a:schemeClr val="bg1"/>
                </a:solidFill>
                <a:latin typeface="+mj-lt"/>
                <a:ea typeface="+mj-ea"/>
                <a:cs typeface="+mj-cs"/>
              </a:rPr>
              <a:t>面向对象的软件开发</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F7FAFC05-62AE-59FE-4DD1-8BFDE6E33BD2}"/>
              </a:ext>
            </a:extLst>
          </p:cNvPr>
          <p:cNvSpPr>
            <a:spLocks noGrp="1"/>
          </p:cNvSpPr>
          <p:nvPr>
            <p:ph type="title"/>
          </p:nvPr>
        </p:nvSpPr>
        <p:spPr/>
        <p:txBody>
          <a:bodyPr/>
          <a:lstStyle/>
          <a:p>
            <a:pPr eaLnBrk="1" hangingPunct="1"/>
            <a:r>
              <a:rPr lang="zh-CN" altLang="en-US"/>
              <a:t>信息的分类</a:t>
            </a:r>
          </a:p>
        </p:txBody>
      </p:sp>
      <p:sp>
        <p:nvSpPr>
          <p:cNvPr id="41987" name="内容占位符 2">
            <a:extLst>
              <a:ext uri="{FF2B5EF4-FFF2-40B4-BE49-F238E27FC236}">
                <a16:creationId xmlns:a16="http://schemas.microsoft.com/office/drawing/2014/main" id="{BBE9FB51-8409-FF7A-75DD-D654ABFDF380}"/>
              </a:ext>
            </a:extLst>
          </p:cNvPr>
          <p:cNvSpPr>
            <a:spLocks noGrp="1"/>
          </p:cNvSpPr>
          <p:nvPr>
            <p:ph idx="1"/>
          </p:nvPr>
        </p:nvSpPr>
        <p:spPr>
          <a:xfrm>
            <a:off x="457200" y="1643063"/>
            <a:ext cx="8229600" cy="4787900"/>
          </a:xfrm>
        </p:spPr>
        <p:txBody>
          <a:bodyPr/>
          <a:lstStyle/>
          <a:p>
            <a:pPr marL="0" indent="0" eaLnBrk="1" hangingPunct="1">
              <a:lnSpc>
                <a:spcPct val="60000"/>
              </a:lnSpc>
              <a:buFont typeface="Wingdings" panose="05000000000000000000" pitchFamily="2" charset="2"/>
              <a:buNone/>
              <a:tabLst>
                <a:tab pos="971550" algn="l"/>
                <a:tab pos="2857500" algn="l"/>
                <a:tab pos="5257800" algn="l"/>
              </a:tabLst>
              <a:defRPr/>
            </a:pPr>
            <a:endParaRPr lang="en-US" altLang="zh-CN" dirty="0">
              <a:latin typeface="宋体" panose="02010600030101010101" pitchFamily="2" charset="-122"/>
            </a:endParaRPr>
          </a:p>
          <a:p>
            <a:pPr eaLnBrk="1" hangingPunct="1">
              <a:buFont typeface="Arial" panose="020B0604020202020204" pitchFamily="34" charset="0"/>
              <a:buChar char="•"/>
              <a:defRPr/>
            </a:pPr>
            <a:r>
              <a:rPr lang="zh-CN" altLang="en-US" dirty="0">
                <a:latin typeface="微软雅黑" panose="020B0503020204020204" pitchFamily="34" charset="-122"/>
                <a:ea typeface="微软雅黑" panose="020B0503020204020204" pitchFamily="34" charset="-122"/>
              </a:rPr>
              <a:t>计算机内部的信息可以分成二大类：</a:t>
            </a:r>
            <a:endParaRPr lang="en-US" altLang="zh-CN" dirty="0">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Char char="•"/>
              <a:defRPr/>
            </a:pPr>
            <a:r>
              <a:rPr lang="zh-CN" altLang="en-US" sz="2800" dirty="0">
                <a:solidFill>
                  <a:srgbClr val="00B0F0"/>
                </a:solidFill>
                <a:latin typeface="微软雅黑" panose="020B0503020204020204" pitchFamily="34" charset="-122"/>
                <a:ea typeface="微软雅黑" panose="020B0503020204020204" pitchFamily="34" charset="-122"/>
              </a:rPr>
              <a:t>数据信息</a:t>
            </a:r>
            <a:r>
              <a:rPr lang="en-US" altLang="zh-CN" sz="2800" dirty="0">
                <a:solidFill>
                  <a:srgbClr val="00B0F0"/>
                </a:solidFill>
                <a:latin typeface="微软雅黑" panose="020B0503020204020204" pitchFamily="34" charset="-122"/>
                <a:ea typeface="微软雅黑" panose="020B0503020204020204" pitchFamily="34" charset="-122"/>
              </a:rPr>
              <a:t>——</a:t>
            </a:r>
            <a:r>
              <a:rPr lang="zh-CN" altLang="en-US" sz="2800" dirty="0">
                <a:solidFill>
                  <a:srgbClr val="00B0F0"/>
                </a:solidFill>
                <a:latin typeface="微软雅黑" panose="020B0503020204020204" pitchFamily="34" charset="-122"/>
                <a:ea typeface="微软雅黑" panose="020B0503020204020204" pitchFamily="34" charset="-122"/>
              </a:rPr>
              <a:t>计算机程序加工的对象</a:t>
            </a:r>
            <a:endParaRPr lang="en-US" altLang="zh-CN" sz="2800" dirty="0">
              <a:solidFill>
                <a:srgbClr val="00B0F0"/>
              </a:solidFill>
              <a:latin typeface="微软雅黑" panose="020B0503020204020204" pitchFamily="34" charset="-122"/>
              <a:ea typeface="微软雅黑" panose="020B0503020204020204" pitchFamily="34" charset="-122"/>
            </a:endParaRPr>
          </a:p>
          <a:p>
            <a:pPr lvl="1" eaLnBrk="1" hangingPunct="1">
              <a:buFont typeface="Arial" panose="020B0604020202020204" pitchFamily="34" charset="0"/>
              <a:buChar char="•"/>
              <a:defRPr/>
            </a:pPr>
            <a:r>
              <a:rPr lang="zh-CN" altLang="en-US" sz="2800" dirty="0">
                <a:solidFill>
                  <a:srgbClr val="00B0F0"/>
                </a:solidFill>
                <a:latin typeface="微软雅黑" panose="020B0503020204020204" pitchFamily="34" charset="-122"/>
                <a:ea typeface="微软雅黑" panose="020B0503020204020204" pitchFamily="34" charset="-122"/>
              </a:rPr>
              <a:t>控制信息</a:t>
            </a:r>
            <a:r>
              <a:rPr lang="en-US" altLang="zh-CN" sz="2800" dirty="0">
                <a:solidFill>
                  <a:srgbClr val="00B0F0"/>
                </a:solidFill>
                <a:latin typeface="微软雅黑" panose="020B0503020204020204" pitchFamily="34" charset="-122"/>
                <a:ea typeface="微软雅黑" panose="020B0503020204020204" pitchFamily="34" charset="-122"/>
              </a:rPr>
              <a:t>——</a:t>
            </a:r>
            <a:r>
              <a:rPr lang="zh-CN" altLang="en-US" sz="2800" dirty="0">
                <a:solidFill>
                  <a:srgbClr val="00B0F0"/>
                </a:solidFill>
                <a:latin typeface="微软雅黑" panose="020B0503020204020204" pitchFamily="34" charset="-122"/>
                <a:ea typeface="微软雅黑" panose="020B0503020204020204" pitchFamily="34" charset="-122"/>
              </a:rPr>
              <a:t>指挥计算机操作</a:t>
            </a:r>
            <a:endParaRPr lang="en-US" altLang="zh-CN" sz="2800" dirty="0">
              <a:latin typeface="宋体" panose="02010600030101010101" pitchFamily="2" charset="-122"/>
            </a:endParaRPr>
          </a:p>
          <a:p>
            <a:pPr marL="0" indent="0" eaLnBrk="1" hangingPunct="1">
              <a:lnSpc>
                <a:spcPct val="60000"/>
              </a:lnSpc>
              <a:buFont typeface="Wingdings" panose="05000000000000000000" pitchFamily="2" charset="2"/>
              <a:buNone/>
              <a:tabLst>
                <a:tab pos="971550" algn="l"/>
                <a:tab pos="2857500" algn="l"/>
                <a:tab pos="5257800" algn="l"/>
              </a:tabLst>
              <a:defRPr/>
            </a:pPr>
            <a:endParaRPr lang="en-US" altLang="zh-CN" dirty="0">
              <a:latin typeface="宋体" panose="02010600030101010101" pitchFamily="2" charset="-122"/>
            </a:endParaRPr>
          </a:p>
          <a:p>
            <a:pPr marL="0" indent="0" eaLnBrk="1" hangingPunct="1">
              <a:lnSpc>
                <a:spcPct val="60000"/>
              </a:lnSpc>
              <a:buFont typeface="Wingdings" panose="05000000000000000000" pitchFamily="2" charset="2"/>
              <a:buNone/>
              <a:tabLst>
                <a:tab pos="971550" algn="l"/>
                <a:tab pos="2857500" algn="l"/>
                <a:tab pos="5257800" algn="l"/>
              </a:tabLst>
              <a:defRPr/>
            </a:pPr>
            <a:r>
              <a:rPr lang="en-US" altLang="zh-CN" dirty="0">
                <a:latin typeface="宋体" panose="02010600030101010101" pitchFamily="2" charset="-122"/>
              </a:rPr>
              <a:t> 	             </a:t>
            </a:r>
            <a:r>
              <a:rPr lang="zh-CN" altLang="en-US" dirty="0">
                <a:latin typeface="宋体" panose="02010600030101010101" pitchFamily="2" charset="-122"/>
              </a:rPr>
              <a:t>指令</a:t>
            </a:r>
          </a:p>
          <a:p>
            <a:pPr marL="0" indent="0" eaLnBrk="1" hangingPunct="1">
              <a:lnSpc>
                <a:spcPct val="60000"/>
              </a:lnSpc>
              <a:buFont typeface="Wingdings" panose="05000000000000000000" pitchFamily="2" charset="2"/>
              <a:buNone/>
              <a:tabLst>
                <a:tab pos="971550" algn="l"/>
                <a:tab pos="2857500" algn="l"/>
                <a:tab pos="5257800" algn="l"/>
              </a:tabLst>
              <a:defRPr/>
            </a:pPr>
            <a:r>
              <a:rPr lang="zh-CN" altLang="en-US" dirty="0">
                <a:latin typeface="宋体" panose="02010600030101010101" pitchFamily="2" charset="-122"/>
              </a:rPr>
              <a:t>    	 控制信息	     </a:t>
            </a:r>
          </a:p>
          <a:p>
            <a:pPr marL="0" indent="0" eaLnBrk="1" hangingPunct="1">
              <a:lnSpc>
                <a:spcPct val="60000"/>
              </a:lnSpc>
              <a:buFont typeface="Wingdings" panose="05000000000000000000" pitchFamily="2" charset="2"/>
              <a:buNone/>
              <a:tabLst>
                <a:tab pos="971550" algn="l"/>
                <a:tab pos="2857500" algn="l"/>
                <a:tab pos="5257800" algn="l"/>
              </a:tabLst>
              <a:defRPr/>
            </a:pPr>
            <a:r>
              <a:rPr lang="zh-CN" altLang="en-US" dirty="0">
                <a:latin typeface="宋体" panose="02010600030101010101" pitchFamily="2" charset="-122"/>
              </a:rPr>
              <a:t>     	        	  控制字</a:t>
            </a:r>
          </a:p>
          <a:p>
            <a:pPr marL="0" indent="0" eaLnBrk="1" hangingPunct="1">
              <a:lnSpc>
                <a:spcPct val="60000"/>
              </a:lnSpc>
              <a:buFont typeface="Wingdings" panose="05000000000000000000" pitchFamily="2" charset="2"/>
              <a:buNone/>
              <a:tabLst>
                <a:tab pos="971550" algn="l"/>
                <a:tab pos="2857500" algn="l"/>
                <a:tab pos="5257800" algn="l"/>
              </a:tabLst>
              <a:defRPr/>
            </a:pPr>
            <a:r>
              <a:rPr lang="zh-CN" altLang="en-US" dirty="0">
                <a:latin typeface="宋体" panose="02010600030101010101" pitchFamily="2" charset="-122"/>
              </a:rPr>
              <a:t> 信息	                      	  定点数 </a:t>
            </a:r>
          </a:p>
          <a:p>
            <a:pPr marL="0" indent="0" eaLnBrk="1" hangingPunct="1">
              <a:lnSpc>
                <a:spcPct val="60000"/>
              </a:lnSpc>
              <a:buFont typeface="Wingdings" panose="05000000000000000000" pitchFamily="2" charset="2"/>
              <a:buNone/>
              <a:tabLst>
                <a:tab pos="971550" algn="l"/>
                <a:tab pos="2857500" algn="l"/>
                <a:tab pos="5257800" algn="l"/>
              </a:tabLst>
              <a:defRPr/>
            </a:pPr>
            <a:r>
              <a:rPr lang="zh-CN" altLang="en-US" dirty="0">
                <a:latin typeface="宋体" panose="02010600030101010101" pitchFamily="2" charset="-122"/>
              </a:rPr>
              <a:t>     	        	  数值信息	       </a:t>
            </a:r>
          </a:p>
          <a:p>
            <a:pPr marL="0" indent="0" eaLnBrk="1" hangingPunct="1">
              <a:lnSpc>
                <a:spcPct val="70000"/>
              </a:lnSpc>
              <a:buFont typeface="Wingdings" panose="05000000000000000000" pitchFamily="2" charset="2"/>
              <a:buNone/>
              <a:tabLst>
                <a:tab pos="971550" algn="l"/>
                <a:tab pos="2857500" algn="l"/>
                <a:tab pos="5257800" algn="l"/>
              </a:tabLst>
              <a:defRPr/>
            </a:pPr>
            <a:r>
              <a:rPr lang="zh-CN" altLang="en-US" dirty="0">
                <a:latin typeface="宋体" panose="02010600030101010101" pitchFamily="2" charset="-122"/>
              </a:rPr>
              <a:t>     	 数据信息	           	  浮点数</a:t>
            </a:r>
            <a:endParaRPr lang="en-US" altLang="zh-CN" dirty="0">
              <a:latin typeface="宋体" panose="02010600030101010101" pitchFamily="2" charset="-122"/>
            </a:endParaRPr>
          </a:p>
          <a:p>
            <a:pPr marL="0" indent="0" eaLnBrk="1" hangingPunct="1">
              <a:lnSpc>
                <a:spcPct val="70000"/>
              </a:lnSpc>
              <a:buFont typeface="Wingdings" panose="05000000000000000000" pitchFamily="2" charset="2"/>
              <a:buNone/>
              <a:tabLst>
                <a:tab pos="971550" algn="l"/>
                <a:tab pos="2857500" algn="l"/>
                <a:tab pos="5257800" algn="l"/>
              </a:tabLst>
              <a:defRPr/>
            </a:pPr>
            <a:endParaRPr lang="en-US" altLang="zh-CN" dirty="0">
              <a:latin typeface="宋体" panose="02010600030101010101" pitchFamily="2" charset="-122"/>
            </a:endParaRPr>
          </a:p>
          <a:p>
            <a:pPr marL="0" indent="0" eaLnBrk="1" hangingPunct="1">
              <a:lnSpc>
                <a:spcPct val="70000"/>
              </a:lnSpc>
              <a:buFont typeface="Wingdings" panose="05000000000000000000" pitchFamily="2" charset="2"/>
              <a:buNone/>
              <a:tabLst>
                <a:tab pos="971550" algn="l"/>
                <a:tab pos="2857500" algn="l"/>
                <a:tab pos="5257800" algn="l"/>
              </a:tabLst>
              <a:defRPr/>
            </a:pPr>
            <a:r>
              <a:rPr lang="zh-CN" altLang="en-US" dirty="0">
                <a:latin typeface="宋体" panose="02010600030101010101" pitchFamily="2" charset="-122"/>
              </a:rPr>
              <a:t>               	           	  字符数据</a:t>
            </a:r>
          </a:p>
          <a:p>
            <a:pPr marL="0" indent="0" eaLnBrk="1" hangingPunct="1">
              <a:lnSpc>
                <a:spcPct val="60000"/>
              </a:lnSpc>
              <a:buFont typeface="Wingdings" panose="05000000000000000000" pitchFamily="2" charset="2"/>
              <a:buNone/>
              <a:tabLst>
                <a:tab pos="971550" algn="l"/>
                <a:tab pos="2857500" algn="l"/>
                <a:tab pos="5257800" algn="l"/>
              </a:tabLst>
              <a:defRPr/>
            </a:pPr>
            <a:r>
              <a:rPr lang="zh-CN" altLang="en-US" dirty="0">
                <a:latin typeface="宋体" panose="02010600030101010101" pitchFamily="2" charset="-122"/>
              </a:rPr>
              <a:t>               	 非数值信息	          </a:t>
            </a:r>
          </a:p>
          <a:p>
            <a:pPr marL="0" indent="0" eaLnBrk="1" hangingPunct="1">
              <a:lnSpc>
                <a:spcPct val="60000"/>
              </a:lnSpc>
              <a:buFont typeface="Wingdings" panose="05000000000000000000" pitchFamily="2" charset="2"/>
              <a:buNone/>
              <a:tabLst>
                <a:tab pos="971550" algn="l"/>
                <a:tab pos="2857500" algn="l"/>
                <a:tab pos="5257800" algn="l"/>
              </a:tabLst>
              <a:defRPr/>
            </a:pPr>
            <a:r>
              <a:rPr lang="zh-CN" altLang="en-US" dirty="0">
                <a:latin typeface="宋体" panose="02010600030101010101" pitchFamily="2" charset="-122"/>
              </a:rPr>
              <a:t>                            	  逻辑数据</a:t>
            </a:r>
            <a:endParaRPr lang="zh-CN" altLang="en-US" dirty="0"/>
          </a:p>
        </p:txBody>
      </p:sp>
      <p:sp>
        <p:nvSpPr>
          <p:cNvPr id="53252" name="灯片编号占位符 3">
            <a:extLst>
              <a:ext uri="{FF2B5EF4-FFF2-40B4-BE49-F238E27FC236}">
                <a16:creationId xmlns:a16="http://schemas.microsoft.com/office/drawing/2014/main" id="{75D5A108-63CB-1305-824F-87C1CF24F8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2B15ABB-3675-43B4-ABC1-B8CF2F36968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359596B3-E839-4304-211D-8D797B835636}"/>
              </a:ext>
            </a:extLst>
          </p:cNvPr>
          <p:cNvSpPr txBox="1">
            <a:spLocks/>
          </p:cNvSpPr>
          <p:nvPr/>
        </p:nvSpPr>
        <p:spPr>
          <a:xfrm>
            <a:off x="142875" y="0"/>
            <a:ext cx="80010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1.4 </a:t>
            </a:r>
            <a:r>
              <a:rPr kumimoji="0" lang="zh-CN" altLang="en-US" sz="2800" dirty="0">
                <a:solidFill>
                  <a:schemeClr val="bg1"/>
                </a:solidFill>
                <a:latin typeface="+mj-lt"/>
                <a:ea typeface="+mj-ea"/>
                <a:cs typeface="+mj-cs"/>
              </a:rPr>
              <a:t>信息的表示和存储</a:t>
            </a:r>
          </a:p>
        </p:txBody>
      </p:sp>
      <p:sp>
        <p:nvSpPr>
          <p:cNvPr id="6" name="左大括号 5">
            <a:extLst>
              <a:ext uri="{FF2B5EF4-FFF2-40B4-BE49-F238E27FC236}">
                <a16:creationId xmlns:a16="http://schemas.microsoft.com/office/drawing/2014/main" id="{ACDF8B66-7444-51FD-34E2-E6ACA0B6C80D}"/>
              </a:ext>
            </a:extLst>
          </p:cNvPr>
          <p:cNvSpPr/>
          <p:nvPr/>
        </p:nvSpPr>
        <p:spPr>
          <a:xfrm>
            <a:off x="1452563" y="4005263"/>
            <a:ext cx="269875" cy="137636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7" name="左大括号 6">
            <a:extLst>
              <a:ext uri="{FF2B5EF4-FFF2-40B4-BE49-F238E27FC236}">
                <a16:creationId xmlns:a16="http://schemas.microsoft.com/office/drawing/2014/main" id="{DA5CC891-0363-A1E0-ECDD-93358BA4F5C5}"/>
              </a:ext>
            </a:extLst>
          </p:cNvPr>
          <p:cNvSpPr/>
          <p:nvPr/>
        </p:nvSpPr>
        <p:spPr>
          <a:xfrm>
            <a:off x="3294063" y="3651250"/>
            <a:ext cx="285750" cy="85725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8" name="左大括号 7">
            <a:extLst>
              <a:ext uri="{FF2B5EF4-FFF2-40B4-BE49-F238E27FC236}">
                <a16:creationId xmlns:a16="http://schemas.microsoft.com/office/drawing/2014/main" id="{D28B887B-B61A-9C39-8CA3-ED81B33932E0}"/>
              </a:ext>
            </a:extLst>
          </p:cNvPr>
          <p:cNvSpPr/>
          <p:nvPr/>
        </p:nvSpPr>
        <p:spPr>
          <a:xfrm>
            <a:off x="3294063" y="4886325"/>
            <a:ext cx="269875" cy="137795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9" name="左大括号 8">
            <a:extLst>
              <a:ext uri="{FF2B5EF4-FFF2-40B4-BE49-F238E27FC236}">
                <a16:creationId xmlns:a16="http://schemas.microsoft.com/office/drawing/2014/main" id="{DADF9C53-1BA2-C68F-939F-3BC81AE17DEC}"/>
              </a:ext>
            </a:extLst>
          </p:cNvPr>
          <p:cNvSpPr/>
          <p:nvPr/>
        </p:nvSpPr>
        <p:spPr>
          <a:xfrm>
            <a:off x="5580063" y="4508500"/>
            <a:ext cx="285750" cy="85725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
        <p:nvSpPr>
          <p:cNvPr id="10" name="左大括号 9">
            <a:extLst>
              <a:ext uri="{FF2B5EF4-FFF2-40B4-BE49-F238E27FC236}">
                <a16:creationId xmlns:a16="http://schemas.microsoft.com/office/drawing/2014/main" id="{E5F830F9-7C3D-8ED0-3B4E-4AC268DE041B}"/>
              </a:ext>
            </a:extLst>
          </p:cNvPr>
          <p:cNvSpPr/>
          <p:nvPr/>
        </p:nvSpPr>
        <p:spPr>
          <a:xfrm>
            <a:off x="5580063" y="5740400"/>
            <a:ext cx="285750" cy="85725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96C5CD10-30BC-1D81-9B14-77C001125E27}"/>
              </a:ext>
            </a:extLst>
          </p:cNvPr>
          <p:cNvSpPr>
            <a:spLocks noGrp="1"/>
          </p:cNvSpPr>
          <p:nvPr>
            <p:ph type="title"/>
          </p:nvPr>
        </p:nvSpPr>
        <p:spPr/>
        <p:txBody>
          <a:bodyPr/>
          <a:lstStyle/>
          <a:p>
            <a:pPr eaLnBrk="1" hangingPunct="1"/>
            <a:r>
              <a:rPr lang="en-US" altLang="zh-CN"/>
              <a:t>1.4.1 </a:t>
            </a:r>
            <a:r>
              <a:rPr lang="zh-CN" altLang="en-US"/>
              <a:t>计算机的数字系统</a:t>
            </a:r>
          </a:p>
        </p:txBody>
      </p:sp>
      <p:sp>
        <p:nvSpPr>
          <p:cNvPr id="3" name="内容占位符 2">
            <a:extLst>
              <a:ext uri="{FF2B5EF4-FFF2-40B4-BE49-F238E27FC236}">
                <a16:creationId xmlns:a16="http://schemas.microsoft.com/office/drawing/2014/main" id="{B6E7348F-8E55-227A-09F4-D97C56C47E40}"/>
              </a:ext>
            </a:extLst>
          </p:cNvPr>
          <p:cNvSpPr>
            <a:spLocks noGrp="1"/>
          </p:cNvSpPr>
          <p:nvPr>
            <p:ph idx="1"/>
          </p:nvPr>
        </p:nvSpPr>
        <p:spPr>
          <a:xfrm>
            <a:off x="457200" y="1785938"/>
            <a:ext cx="8229600" cy="4929187"/>
          </a:xfrm>
        </p:spPr>
        <p:txBody>
          <a:bodyPr>
            <a:normAutofit lnSpcReduction="10000"/>
          </a:bodyPr>
          <a:lstStyle/>
          <a:p>
            <a:pPr marL="365760" indent="-256032" eaLnBrk="1" fontAlgn="auto" hangingPunct="1">
              <a:lnSpc>
                <a:spcPct val="130000"/>
              </a:lnSpc>
              <a:spcAft>
                <a:spcPts val="0"/>
              </a:spcAft>
              <a:buClr>
                <a:schemeClr val="accent3"/>
              </a:buClr>
              <a:buFont typeface="Georgia"/>
              <a:buChar char="•"/>
              <a:defRPr/>
            </a:pPr>
            <a:r>
              <a:rPr lang="zh-CN" altLang="en-US" dirty="0">
                <a:latin typeface="宋体" pitchFamily="2" charset="-122"/>
              </a:rPr>
              <a:t>计算机采用的是二进制数字系统。</a:t>
            </a:r>
          </a:p>
          <a:p>
            <a:pPr marL="365760" indent="-256032" eaLnBrk="1" fontAlgn="auto" hangingPunct="1">
              <a:lnSpc>
                <a:spcPct val="130000"/>
              </a:lnSpc>
              <a:spcAft>
                <a:spcPts val="0"/>
              </a:spcAft>
              <a:buClr>
                <a:schemeClr val="accent3"/>
              </a:buClr>
              <a:buFont typeface="Georgia"/>
              <a:buChar char="•"/>
              <a:defRPr/>
            </a:pPr>
            <a:r>
              <a:rPr lang="zh-CN" altLang="en-US" dirty="0">
                <a:latin typeface="宋体" pitchFamily="2" charset="-122"/>
              </a:rPr>
              <a:t>基本符号：</a:t>
            </a:r>
            <a:r>
              <a:rPr lang="en-US" altLang="zh-CN" dirty="0">
                <a:latin typeface="宋体" pitchFamily="2" charset="-122"/>
              </a:rPr>
              <a:t>0</a:t>
            </a:r>
            <a:r>
              <a:rPr lang="zh-CN" altLang="en-US" dirty="0">
                <a:latin typeface="宋体" pitchFamily="2" charset="-122"/>
              </a:rPr>
              <a:t>、</a:t>
            </a:r>
            <a:r>
              <a:rPr lang="en-US" altLang="zh-CN" dirty="0">
                <a:latin typeface="宋体" pitchFamily="2" charset="-122"/>
              </a:rPr>
              <a:t>1</a:t>
            </a:r>
          </a:p>
          <a:p>
            <a:pPr marL="365760" indent="-256032" eaLnBrk="1" fontAlgn="auto" hangingPunct="1">
              <a:lnSpc>
                <a:spcPct val="130000"/>
              </a:lnSpc>
              <a:spcAft>
                <a:spcPts val="0"/>
              </a:spcAft>
              <a:buClr>
                <a:schemeClr val="accent3"/>
              </a:buClr>
              <a:buFont typeface="Georgia"/>
              <a:buChar char="•"/>
              <a:defRPr/>
            </a:pPr>
            <a:r>
              <a:rPr lang="zh-CN" altLang="en-US" dirty="0">
                <a:latin typeface="宋体" pitchFamily="2" charset="-122"/>
              </a:rPr>
              <a:t>进位原则：逢二进一</a:t>
            </a:r>
          </a:p>
          <a:p>
            <a:pPr marL="365760" indent="-256032" eaLnBrk="1" fontAlgn="auto" hangingPunct="1">
              <a:lnSpc>
                <a:spcPct val="130000"/>
              </a:lnSpc>
              <a:spcAft>
                <a:spcPts val="0"/>
              </a:spcAft>
              <a:buClr>
                <a:schemeClr val="accent3"/>
              </a:buClr>
              <a:buFont typeface="Georgia"/>
              <a:buChar char="•"/>
              <a:defRPr/>
            </a:pPr>
            <a:r>
              <a:rPr lang="zh-CN" altLang="en-US" dirty="0">
                <a:latin typeface="宋体" pitchFamily="2" charset="-122"/>
              </a:rPr>
              <a:t>优点：</a:t>
            </a:r>
          </a:p>
          <a:p>
            <a:pPr marL="658368" lvl="1" indent="-246888" eaLnBrk="1" fontAlgn="auto" hangingPunct="1">
              <a:lnSpc>
                <a:spcPct val="130000"/>
              </a:lnSpc>
              <a:spcAft>
                <a:spcPts val="0"/>
              </a:spcAft>
              <a:buFont typeface="Georgia"/>
              <a:buChar char="▫"/>
              <a:defRPr/>
            </a:pPr>
            <a:r>
              <a:rPr lang="zh-CN" altLang="en-US" dirty="0">
                <a:latin typeface="宋体" pitchFamily="2" charset="-122"/>
              </a:rPr>
              <a:t>易于物理实现</a:t>
            </a:r>
          </a:p>
          <a:p>
            <a:pPr marL="658368" lvl="1" indent="-246888" eaLnBrk="1" fontAlgn="auto" hangingPunct="1">
              <a:lnSpc>
                <a:spcPct val="130000"/>
              </a:lnSpc>
              <a:spcAft>
                <a:spcPts val="0"/>
              </a:spcAft>
              <a:buFont typeface="Georgia"/>
              <a:buChar char="▫"/>
              <a:defRPr/>
            </a:pPr>
            <a:r>
              <a:rPr lang="zh-CN" altLang="en-US" dirty="0">
                <a:latin typeface="宋体" pitchFamily="2" charset="-122"/>
              </a:rPr>
              <a:t>二进制数运算简单</a:t>
            </a:r>
          </a:p>
          <a:p>
            <a:pPr marL="658368" lvl="1" indent="-246888" eaLnBrk="1" fontAlgn="auto" hangingPunct="1">
              <a:lnSpc>
                <a:spcPct val="130000"/>
              </a:lnSpc>
              <a:spcAft>
                <a:spcPts val="0"/>
              </a:spcAft>
              <a:buFont typeface="Georgia"/>
              <a:buChar char="▫"/>
              <a:defRPr/>
            </a:pPr>
            <a:r>
              <a:rPr lang="zh-CN" altLang="en-US" dirty="0">
                <a:latin typeface="宋体" pitchFamily="2" charset="-122"/>
              </a:rPr>
              <a:t>机器可靠性高</a:t>
            </a:r>
          </a:p>
          <a:p>
            <a:pPr marL="658368" lvl="1" indent="-246888" eaLnBrk="1" fontAlgn="auto" hangingPunct="1">
              <a:lnSpc>
                <a:spcPct val="130000"/>
              </a:lnSpc>
              <a:spcAft>
                <a:spcPts val="0"/>
              </a:spcAft>
              <a:buFont typeface="Georgia"/>
              <a:buChar char="▫"/>
              <a:defRPr/>
            </a:pPr>
            <a:r>
              <a:rPr lang="zh-CN" altLang="en-US" dirty="0">
                <a:latin typeface="宋体" pitchFamily="2" charset="-122"/>
              </a:rPr>
              <a:t>通用性强</a:t>
            </a:r>
          </a:p>
          <a:p>
            <a:pPr marL="365760" indent="-256032" eaLnBrk="1" fontAlgn="auto" hangingPunct="1">
              <a:lnSpc>
                <a:spcPct val="130000"/>
              </a:lnSpc>
              <a:spcAft>
                <a:spcPts val="0"/>
              </a:spcAft>
              <a:buClr>
                <a:schemeClr val="accent3"/>
              </a:buClr>
              <a:buFont typeface="Georgia"/>
              <a:buChar char="•"/>
              <a:defRPr/>
            </a:pPr>
            <a:r>
              <a:rPr lang="zh-CN" altLang="en-US" dirty="0">
                <a:latin typeface="宋体" pitchFamily="2" charset="-122"/>
              </a:rPr>
              <a:t>缺点：对人来说可读性差</a:t>
            </a:r>
            <a:endParaRPr lang="zh-CN" altLang="en-US" dirty="0"/>
          </a:p>
        </p:txBody>
      </p:sp>
      <p:sp>
        <p:nvSpPr>
          <p:cNvPr id="54276" name="灯片编号占位符 3">
            <a:extLst>
              <a:ext uri="{FF2B5EF4-FFF2-40B4-BE49-F238E27FC236}">
                <a16:creationId xmlns:a16="http://schemas.microsoft.com/office/drawing/2014/main" id="{590C02DB-4406-B74D-37E0-D9CA6F17B90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81A8B66-C47E-4C3D-9433-6CEC01498B3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E5AF253E-3EF8-5210-6B89-0FC9F64323DF}"/>
              </a:ext>
            </a:extLst>
          </p:cNvPr>
          <p:cNvSpPr txBox="1">
            <a:spLocks/>
          </p:cNvSpPr>
          <p:nvPr/>
        </p:nvSpPr>
        <p:spPr>
          <a:xfrm>
            <a:off x="142875" y="0"/>
            <a:ext cx="80010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1.4 </a:t>
            </a:r>
            <a:r>
              <a:rPr kumimoji="0" lang="zh-CN" altLang="en-US" sz="2800" dirty="0">
                <a:solidFill>
                  <a:schemeClr val="bg1"/>
                </a:solidFill>
                <a:latin typeface="+mj-lt"/>
                <a:ea typeface="+mj-ea"/>
                <a:cs typeface="+mj-cs"/>
              </a:rPr>
              <a:t>信息的表示和存储</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01FAE50E-9D7D-6968-5280-B652502A9EED}"/>
              </a:ext>
            </a:extLst>
          </p:cNvPr>
          <p:cNvSpPr>
            <a:spLocks noGrp="1"/>
          </p:cNvSpPr>
          <p:nvPr>
            <p:ph type="title"/>
          </p:nvPr>
        </p:nvSpPr>
        <p:spPr/>
        <p:txBody>
          <a:bodyPr/>
          <a:lstStyle/>
          <a:p>
            <a:r>
              <a:rPr lang="zh-CN" altLang="en-US"/>
              <a:t>授课教师</a:t>
            </a:r>
          </a:p>
        </p:txBody>
      </p:sp>
      <p:sp>
        <p:nvSpPr>
          <p:cNvPr id="17411" name="内容占位符 2">
            <a:extLst>
              <a:ext uri="{FF2B5EF4-FFF2-40B4-BE49-F238E27FC236}">
                <a16:creationId xmlns:a16="http://schemas.microsoft.com/office/drawing/2014/main" id="{B8F79BF8-41A7-C24F-33BC-037050916DF0}"/>
              </a:ext>
            </a:extLst>
          </p:cNvPr>
          <p:cNvSpPr>
            <a:spLocks noGrp="1"/>
          </p:cNvSpPr>
          <p:nvPr>
            <p:ph idx="1"/>
          </p:nvPr>
        </p:nvSpPr>
        <p:spPr/>
        <p:txBody>
          <a:bodyPr/>
          <a:lstStyle/>
          <a:p>
            <a:r>
              <a:rPr lang="zh-CN" altLang="en-US" sz="2400" dirty="0"/>
              <a:t>教育背景</a:t>
            </a:r>
          </a:p>
          <a:p>
            <a:pPr lvl="1"/>
            <a:r>
              <a:rPr lang="zh-CN" altLang="en-US" sz="2200" dirty="0">
                <a:solidFill>
                  <a:schemeClr val="tx1"/>
                </a:solidFill>
              </a:rPr>
              <a:t>纽约州立大学石溪分校</a:t>
            </a:r>
            <a:r>
              <a:rPr lang="en-US" altLang="zh-CN" sz="2200" dirty="0">
                <a:solidFill>
                  <a:schemeClr val="tx1"/>
                </a:solidFill>
              </a:rPr>
              <a:t>(SUNY at Stony Brook)</a:t>
            </a:r>
            <a:r>
              <a:rPr lang="zh-CN" altLang="en-US" sz="2200" dirty="0">
                <a:solidFill>
                  <a:schemeClr val="tx1"/>
                </a:solidFill>
              </a:rPr>
              <a:t>，博士</a:t>
            </a:r>
          </a:p>
          <a:p>
            <a:pPr lvl="1"/>
            <a:r>
              <a:rPr lang="zh-CN" altLang="en-US" sz="2200" dirty="0">
                <a:solidFill>
                  <a:schemeClr val="tx1"/>
                </a:solidFill>
              </a:rPr>
              <a:t>埃默里大学</a:t>
            </a:r>
            <a:r>
              <a:rPr lang="en-US" altLang="zh-CN" sz="2200" dirty="0">
                <a:solidFill>
                  <a:schemeClr val="tx1"/>
                </a:solidFill>
              </a:rPr>
              <a:t>(Emory University)</a:t>
            </a:r>
            <a:r>
              <a:rPr lang="zh-CN" altLang="en-US" sz="2200" dirty="0">
                <a:solidFill>
                  <a:schemeClr val="tx1"/>
                </a:solidFill>
              </a:rPr>
              <a:t>，硕士</a:t>
            </a:r>
          </a:p>
          <a:p>
            <a:pPr lvl="1"/>
            <a:r>
              <a:rPr lang="zh-CN" altLang="en-US" sz="2200" dirty="0">
                <a:solidFill>
                  <a:schemeClr val="tx1"/>
                </a:solidFill>
              </a:rPr>
              <a:t>西安交通大学，学士</a:t>
            </a:r>
            <a:endParaRPr lang="en-US" altLang="zh-CN" sz="2200" dirty="0">
              <a:solidFill>
                <a:schemeClr val="tx1"/>
              </a:solidFill>
            </a:endParaRPr>
          </a:p>
          <a:p>
            <a:r>
              <a:rPr lang="zh-CN" altLang="en-US" sz="2400" dirty="0"/>
              <a:t>研究兴趣</a:t>
            </a:r>
          </a:p>
          <a:p>
            <a:pPr lvl="1"/>
            <a:r>
              <a:rPr lang="zh-CN" altLang="en-US" sz="2200" dirty="0">
                <a:solidFill>
                  <a:schemeClr val="tx1"/>
                </a:solidFill>
              </a:rPr>
              <a:t>系统，数据库系统，空间数据库系统</a:t>
            </a:r>
            <a:endParaRPr lang="en-US" altLang="zh-CN" sz="2600" dirty="0"/>
          </a:p>
          <a:p>
            <a:r>
              <a:rPr lang="zh-CN" altLang="en-US" sz="2400" dirty="0"/>
              <a:t>个人邮箱</a:t>
            </a:r>
            <a:endParaRPr lang="en-US" altLang="zh-CN" sz="2400" dirty="0"/>
          </a:p>
          <a:p>
            <a:pPr lvl="1"/>
            <a:r>
              <a:rPr lang="en-US" altLang="zh-CN" sz="2200" dirty="0"/>
              <a:t>teng@sdu.edu.cn</a:t>
            </a:r>
          </a:p>
          <a:p>
            <a:r>
              <a:rPr lang="zh-CN" altLang="en-US" sz="2400" dirty="0"/>
              <a:t>手机</a:t>
            </a:r>
            <a:endParaRPr lang="en-US" altLang="zh-CN" sz="2400" dirty="0"/>
          </a:p>
          <a:p>
            <a:pPr lvl="1"/>
            <a:r>
              <a:rPr lang="en-US" altLang="zh-CN" sz="2200" dirty="0"/>
              <a:t>13011777619</a:t>
            </a:r>
          </a:p>
          <a:p>
            <a:endParaRPr lang="zh-CN" altLang="en-US" dirty="0"/>
          </a:p>
        </p:txBody>
      </p:sp>
      <p:sp>
        <p:nvSpPr>
          <p:cNvPr id="17412" name="灯片编号占位符 3">
            <a:extLst>
              <a:ext uri="{FF2B5EF4-FFF2-40B4-BE49-F238E27FC236}">
                <a16:creationId xmlns:a16="http://schemas.microsoft.com/office/drawing/2014/main" id="{F76F987C-0F41-0CCB-3B2C-5BF638A395A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99C80E6C-D108-42FA-BDD3-3D5A24C736C5}" type="slidenum">
              <a:rPr kumimoji="0" lang="en-US" altLang="zh-CN" sz="1800" smtClean="0">
                <a:solidFill>
                  <a:srgbClr val="FFFFFF"/>
                </a:solidFill>
              </a:rPr>
              <a:pPr/>
              <a:t>4</a:t>
            </a:fld>
            <a:endParaRPr kumimoji="0" lang="en-US" altLang="zh-CN" sz="1800">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6B0C247E-CDF4-664F-AC61-F081C6AABCFA}"/>
              </a:ext>
            </a:extLst>
          </p:cNvPr>
          <p:cNvSpPr>
            <a:spLocks noGrp="1"/>
          </p:cNvSpPr>
          <p:nvPr>
            <p:ph type="title"/>
          </p:nvPr>
        </p:nvSpPr>
        <p:spPr/>
        <p:txBody>
          <a:bodyPr/>
          <a:lstStyle/>
          <a:p>
            <a:pPr eaLnBrk="1" hangingPunct="1"/>
            <a:r>
              <a:rPr lang="zh-CN" altLang="en-US"/>
              <a:t>程序设计中常用的数制</a:t>
            </a:r>
          </a:p>
        </p:txBody>
      </p:sp>
      <p:sp>
        <p:nvSpPr>
          <p:cNvPr id="55299" name="灯片编号占位符 3">
            <a:extLst>
              <a:ext uri="{FF2B5EF4-FFF2-40B4-BE49-F238E27FC236}">
                <a16:creationId xmlns:a16="http://schemas.microsoft.com/office/drawing/2014/main" id="{716BADFF-5257-F14A-2CC1-F296F102BA5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D716EDC-D3C6-4ECD-A441-6F0D0D953EA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8FFA0D9E-7947-3E54-009C-BBFF288FCA5D}"/>
              </a:ext>
            </a:extLst>
          </p:cNvPr>
          <p:cNvSpPr txBox="1">
            <a:spLocks/>
          </p:cNvSpPr>
          <p:nvPr/>
        </p:nvSpPr>
        <p:spPr>
          <a:xfrm>
            <a:off x="142875" y="0"/>
            <a:ext cx="8215313" cy="428625"/>
          </a:xfrm>
          <a:prstGeom prst="rect">
            <a:avLst/>
          </a:prstGeom>
        </p:spPr>
        <p:txBody>
          <a:bodyPr anchor="ctr">
            <a:normAutofit fontScale="85000" lnSpcReduction="10000"/>
          </a:bodyPr>
          <a:lstStyle/>
          <a:p>
            <a:pPr eaLnBrk="1" fontAlgn="auto" hangingPunct="1">
              <a:spcAft>
                <a:spcPts val="0"/>
              </a:spcAft>
              <a:defRPr/>
            </a:pPr>
            <a:r>
              <a:rPr kumimoji="0" lang="en-US" altLang="zh-CN" sz="2800" dirty="0">
                <a:solidFill>
                  <a:schemeClr val="bg1"/>
                </a:solidFill>
                <a:latin typeface="+mj-lt"/>
                <a:ea typeface="+mj-ea"/>
                <a:cs typeface="+mj-cs"/>
              </a:rPr>
              <a:t>1.4 </a:t>
            </a:r>
            <a:r>
              <a:rPr kumimoji="0" lang="zh-CN" altLang="en-US" sz="2800" dirty="0">
                <a:solidFill>
                  <a:schemeClr val="bg1"/>
                </a:solidFill>
                <a:latin typeface="+mj-lt"/>
                <a:ea typeface="+mj-ea"/>
                <a:cs typeface="+mj-cs"/>
              </a:rPr>
              <a:t>信息的表示和存储</a:t>
            </a:r>
            <a:r>
              <a:rPr kumimoji="0" lang="en-US" altLang="zh-CN" sz="2800" dirty="0">
                <a:solidFill>
                  <a:schemeClr val="bg1"/>
                </a:solidFill>
                <a:latin typeface="+mj-lt"/>
                <a:ea typeface="+mj-ea"/>
                <a:cs typeface="+mj-cs"/>
              </a:rPr>
              <a:t> -&gt; 1.4.2 </a:t>
            </a:r>
            <a:r>
              <a:rPr kumimoji="0" lang="zh-CN" altLang="en-US" sz="2800" dirty="0">
                <a:solidFill>
                  <a:schemeClr val="bg1"/>
                </a:solidFill>
                <a:latin typeface="+mj-lt"/>
                <a:ea typeface="+mj-ea"/>
                <a:cs typeface="+mj-cs"/>
              </a:rPr>
              <a:t>几种进位记数制之间的转换</a:t>
            </a:r>
          </a:p>
        </p:txBody>
      </p:sp>
      <p:graphicFrame>
        <p:nvGraphicFramePr>
          <p:cNvPr id="55301" name="Object 2">
            <a:extLst>
              <a:ext uri="{FF2B5EF4-FFF2-40B4-BE49-F238E27FC236}">
                <a16:creationId xmlns:a16="http://schemas.microsoft.com/office/drawing/2014/main" id="{E8ECFE3A-8A7B-6625-5C41-4F3E22327548}"/>
              </a:ext>
            </a:extLst>
          </p:cNvPr>
          <p:cNvGraphicFramePr>
            <a:graphicFrameLocks noGrp="1" noChangeAspect="1"/>
          </p:cNvGraphicFramePr>
          <p:nvPr>
            <p:ph idx="1"/>
          </p:nvPr>
        </p:nvGraphicFramePr>
        <p:xfrm>
          <a:off x="1071563" y="2000250"/>
          <a:ext cx="7383462" cy="3638550"/>
        </p:xfrm>
        <a:graphic>
          <a:graphicData uri="http://schemas.openxmlformats.org/presentationml/2006/ole">
            <mc:AlternateContent xmlns:mc="http://schemas.openxmlformats.org/markup-compatibility/2006">
              <mc:Choice xmlns:v="urn:schemas-microsoft-com:vml" Requires="v">
                <p:oleObj name="Document" r:id="rId2" imgW="7607087" imgH="3672918" progId="Word.Document.8">
                  <p:embed/>
                </p:oleObj>
              </mc:Choice>
              <mc:Fallback>
                <p:oleObj name="Document" r:id="rId2" imgW="7607087" imgH="3672918" progId="Word.Document.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563" y="2000250"/>
                        <a:ext cx="7383462"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BC40A25F-BBA9-A175-0E53-D80ECA6058DF}"/>
              </a:ext>
            </a:extLst>
          </p:cNvPr>
          <p:cNvSpPr>
            <a:spLocks noGrp="1"/>
          </p:cNvSpPr>
          <p:nvPr>
            <p:ph type="title"/>
          </p:nvPr>
        </p:nvSpPr>
        <p:spPr/>
        <p:txBody>
          <a:bodyPr/>
          <a:lstStyle/>
          <a:p>
            <a:pPr eaLnBrk="1" hangingPunct="1"/>
            <a:r>
              <a:rPr lang="en-US" altLang="zh-CN"/>
              <a:t>R </a:t>
            </a:r>
            <a:r>
              <a:rPr lang="zh-CN" altLang="en-US"/>
              <a:t>进制→十进制</a:t>
            </a:r>
          </a:p>
        </p:txBody>
      </p:sp>
      <p:sp>
        <p:nvSpPr>
          <p:cNvPr id="56323" name="内容占位符 2">
            <a:extLst>
              <a:ext uri="{FF2B5EF4-FFF2-40B4-BE49-F238E27FC236}">
                <a16:creationId xmlns:a16="http://schemas.microsoft.com/office/drawing/2014/main" id="{4A2E48BE-2207-A649-5A3B-3479265D1572}"/>
              </a:ext>
            </a:extLst>
          </p:cNvPr>
          <p:cNvSpPr>
            <a:spLocks noGrp="1"/>
          </p:cNvSpPr>
          <p:nvPr>
            <p:ph idx="1"/>
          </p:nvPr>
        </p:nvSpPr>
        <p:spPr/>
        <p:txBody>
          <a:bodyPr/>
          <a:lstStyle/>
          <a:p>
            <a:pPr eaLnBrk="1" hangingPunct="1">
              <a:buFont typeface="Wingdings" panose="05000000000000000000" pitchFamily="2" charset="2"/>
              <a:buNone/>
            </a:pPr>
            <a:r>
              <a:rPr lang="zh-CN" altLang="en-US">
                <a:latin typeface="宋体" panose="02010600030101010101" pitchFamily="2" charset="-122"/>
              </a:rPr>
              <a:t>各位数字与它的权相乘，其积相加。</a:t>
            </a:r>
          </a:p>
          <a:p>
            <a:pPr eaLnBrk="1" hangingPunct="1">
              <a:buFont typeface="Wingdings" panose="05000000000000000000" pitchFamily="2" charset="2"/>
              <a:buNone/>
            </a:pPr>
            <a:r>
              <a:rPr lang="zh-CN" altLang="en-US">
                <a:latin typeface="宋体" panose="02010600030101010101" pitchFamily="2" charset="-122"/>
              </a:rPr>
              <a:t>例如</a:t>
            </a:r>
            <a:r>
              <a:rPr lang="en-US" altLang="zh-CN">
                <a:latin typeface="宋体" panose="02010600030101010101" pitchFamily="2" charset="-122"/>
              </a:rPr>
              <a:t>:</a:t>
            </a:r>
          </a:p>
          <a:p>
            <a:pPr lvl="1" eaLnBrk="1" hangingPunct="1">
              <a:buFontTx/>
              <a:buNone/>
            </a:pPr>
            <a:r>
              <a:rPr lang="en-US" altLang="zh-CN">
                <a:latin typeface="宋体" panose="02010600030101010101" pitchFamily="2" charset="-122"/>
              </a:rPr>
              <a:t>(11111111.11)</a:t>
            </a:r>
            <a:r>
              <a:rPr lang="en-US" altLang="zh-CN" baseline="-25000">
                <a:latin typeface="宋体" panose="02010600030101010101" pitchFamily="2" charset="-122"/>
              </a:rPr>
              <a:t>2</a:t>
            </a:r>
            <a:r>
              <a:rPr lang="en-US" altLang="zh-CN">
                <a:latin typeface="宋体" panose="02010600030101010101" pitchFamily="2" charset="-122"/>
              </a:rPr>
              <a:t>=1×2</a:t>
            </a:r>
            <a:r>
              <a:rPr lang="en-US" altLang="zh-CN" baseline="30000">
                <a:latin typeface="宋体" panose="02010600030101010101" pitchFamily="2" charset="-122"/>
              </a:rPr>
              <a:t>7</a:t>
            </a:r>
            <a:r>
              <a:rPr lang="en-US" altLang="zh-CN">
                <a:latin typeface="宋体" panose="02010600030101010101" pitchFamily="2" charset="-122"/>
              </a:rPr>
              <a:t>+1×2</a:t>
            </a:r>
            <a:r>
              <a:rPr lang="en-US" altLang="zh-CN" baseline="30000">
                <a:latin typeface="宋体" panose="02010600030101010101" pitchFamily="2" charset="-122"/>
              </a:rPr>
              <a:t>6</a:t>
            </a:r>
            <a:r>
              <a:rPr lang="en-US" altLang="zh-CN">
                <a:latin typeface="宋体" panose="02010600030101010101" pitchFamily="2" charset="-122"/>
              </a:rPr>
              <a:t>+1×2</a:t>
            </a:r>
            <a:r>
              <a:rPr lang="en-US" altLang="zh-CN" baseline="30000">
                <a:latin typeface="宋体" panose="02010600030101010101" pitchFamily="2" charset="-122"/>
              </a:rPr>
              <a:t>5</a:t>
            </a:r>
            <a:r>
              <a:rPr lang="en-US" altLang="zh-CN">
                <a:latin typeface="宋体" panose="02010600030101010101" pitchFamily="2" charset="-122"/>
              </a:rPr>
              <a:t>+1×2</a:t>
            </a:r>
            <a:r>
              <a:rPr lang="en-US" altLang="zh-CN" baseline="30000">
                <a:latin typeface="宋体" panose="02010600030101010101" pitchFamily="2" charset="-122"/>
              </a:rPr>
              <a:t>4</a:t>
            </a:r>
            <a:r>
              <a:rPr lang="en-US" altLang="zh-CN">
                <a:latin typeface="宋体" panose="02010600030101010101" pitchFamily="2" charset="-122"/>
              </a:rPr>
              <a:t> </a:t>
            </a:r>
            <a:br>
              <a:rPr lang="en-US" altLang="zh-CN">
                <a:latin typeface="宋体" panose="02010600030101010101" pitchFamily="2" charset="-122"/>
              </a:rPr>
            </a:br>
            <a:r>
              <a:rPr lang="en-US" altLang="zh-CN">
                <a:latin typeface="宋体" panose="02010600030101010101" pitchFamily="2" charset="-122"/>
              </a:rPr>
              <a:t>+1×2</a:t>
            </a:r>
            <a:r>
              <a:rPr lang="en-US" altLang="zh-CN" baseline="30000">
                <a:latin typeface="宋体" panose="02010600030101010101" pitchFamily="2" charset="-122"/>
              </a:rPr>
              <a:t>3</a:t>
            </a:r>
            <a:r>
              <a:rPr lang="en-US" altLang="zh-CN">
                <a:latin typeface="宋体" panose="02010600030101010101" pitchFamily="2" charset="-122"/>
              </a:rPr>
              <a:t>+1×2</a:t>
            </a:r>
            <a:r>
              <a:rPr lang="en-US" altLang="zh-CN" baseline="30000">
                <a:latin typeface="宋体" panose="02010600030101010101" pitchFamily="2" charset="-122"/>
              </a:rPr>
              <a:t>2</a:t>
            </a:r>
            <a:r>
              <a:rPr lang="en-US" altLang="zh-CN">
                <a:latin typeface="宋体" panose="02010600030101010101" pitchFamily="2" charset="-122"/>
              </a:rPr>
              <a:t>+1×2</a:t>
            </a:r>
            <a:r>
              <a:rPr lang="en-US" altLang="zh-CN" baseline="30000">
                <a:latin typeface="宋体" panose="02010600030101010101" pitchFamily="2" charset="-122"/>
              </a:rPr>
              <a:t>1</a:t>
            </a:r>
            <a:r>
              <a:rPr lang="en-US" altLang="zh-CN">
                <a:latin typeface="宋体" panose="02010600030101010101" pitchFamily="2" charset="-122"/>
              </a:rPr>
              <a:t>+1×2</a:t>
            </a:r>
            <a:r>
              <a:rPr lang="en-US" altLang="zh-CN" baseline="30000">
                <a:latin typeface="宋体" panose="02010600030101010101" pitchFamily="2" charset="-122"/>
              </a:rPr>
              <a:t>0</a:t>
            </a:r>
            <a:r>
              <a:rPr lang="en-US" altLang="zh-CN">
                <a:latin typeface="宋体" panose="02010600030101010101" pitchFamily="2" charset="-122"/>
              </a:rPr>
              <a:t>+1×2</a:t>
            </a:r>
            <a:r>
              <a:rPr lang="en-US" altLang="zh-CN" baseline="30000">
                <a:latin typeface="宋体" panose="02010600030101010101" pitchFamily="2" charset="-122"/>
              </a:rPr>
              <a:t>-1</a:t>
            </a:r>
            <a:r>
              <a:rPr lang="en-US" altLang="zh-CN">
                <a:latin typeface="宋体" panose="02010600030101010101" pitchFamily="2" charset="-122"/>
              </a:rPr>
              <a:t>+1×2</a:t>
            </a:r>
            <a:r>
              <a:rPr lang="en-US" altLang="zh-CN" baseline="30000">
                <a:latin typeface="宋体" panose="02010600030101010101" pitchFamily="2" charset="-122"/>
              </a:rPr>
              <a:t>-2</a:t>
            </a:r>
            <a:r>
              <a:rPr lang="en-US" altLang="zh-CN">
                <a:latin typeface="宋体" panose="02010600030101010101" pitchFamily="2" charset="-122"/>
              </a:rPr>
              <a:t> </a:t>
            </a:r>
            <a:br>
              <a:rPr lang="en-US" altLang="zh-CN">
                <a:latin typeface="宋体" panose="02010600030101010101" pitchFamily="2" charset="-122"/>
              </a:rPr>
            </a:br>
            <a:r>
              <a:rPr lang="en-US" altLang="zh-CN">
                <a:latin typeface="宋体" panose="02010600030101010101" pitchFamily="2" charset="-122"/>
              </a:rPr>
              <a:t>=(255.75)</a:t>
            </a:r>
            <a:r>
              <a:rPr lang="en-US" altLang="zh-CN" baseline="-25000">
                <a:latin typeface="宋体" panose="02010600030101010101" pitchFamily="2" charset="-122"/>
              </a:rPr>
              <a:t>10</a:t>
            </a:r>
            <a:endParaRPr lang="en-US" altLang="zh-CN">
              <a:latin typeface="宋体" panose="02010600030101010101" pitchFamily="2" charset="-122"/>
            </a:endParaRPr>
          </a:p>
          <a:p>
            <a:pPr lvl="1" eaLnBrk="1" hangingPunct="1">
              <a:buFontTx/>
              <a:buNone/>
            </a:pPr>
            <a:r>
              <a:rPr lang="en-US" altLang="zh-CN">
                <a:latin typeface="宋体" panose="02010600030101010101" pitchFamily="2" charset="-122"/>
              </a:rPr>
              <a:t>(3506.2)</a:t>
            </a:r>
            <a:r>
              <a:rPr lang="en-US" altLang="zh-CN" baseline="-25000">
                <a:latin typeface="宋体" panose="02010600030101010101" pitchFamily="2" charset="-122"/>
              </a:rPr>
              <a:t>8</a:t>
            </a:r>
            <a:r>
              <a:rPr lang="en-US" altLang="zh-CN">
                <a:latin typeface="宋体" panose="02010600030101010101" pitchFamily="2" charset="-122"/>
              </a:rPr>
              <a:t>=3×8</a:t>
            </a:r>
            <a:r>
              <a:rPr lang="en-US" altLang="zh-CN" baseline="30000">
                <a:latin typeface="宋体" panose="02010600030101010101" pitchFamily="2" charset="-122"/>
              </a:rPr>
              <a:t>3</a:t>
            </a:r>
            <a:r>
              <a:rPr lang="en-US" altLang="zh-CN">
                <a:latin typeface="宋体" panose="02010600030101010101" pitchFamily="2" charset="-122"/>
              </a:rPr>
              <a:t>+5×8</a:t>
            </a:r>
            <a:r>
              <a:rPr lang="en-US" altLang="zh-CN" baseline="30000">
                <a:latin typeface="宋体" panose="02010600030101010101" pitchFamily="2" charset="-122"/>
              </a:rPr>
              <a:t>2</a:t>
            </a:r>
            <a:r>
              <a:rPr lang="en-US" altLang="zh-CN">
                <a:latin typeface="宋体" panose="02010600030101010101" pitchFamily="2" charset="-122"/>
              </a:rPr>
              <a:t>+0×8</a:t>
            </a:r>
            <a:r>
              <a:rPr lang="en-US" altLang="zh-CN" baseline="30000">
                <a:latin typeface="宋体" panose="02010600030101010101" pitchFamily="2" charset="-122"/>
              </a:rPr>
              <a:t>1</a:t>
            </a:r>
            <a:r>
              <a:rPr lang="en-US" altLang="zh-CN">
                <a:latin typeface="宋体" panose="02010600030101010101" pitchFamily="2" charset="-122"/>
              </a:rPr>
              <a:t>+6×8</a:t>
            </a:r>
            <a:r>
              <a:rPr lang="en-US" altLang="zh-CN" baseline="30000">
                <a:latin typeface="宋体" panose="02010600030101010101" pitchFamily="2" charset="-122"/>
              </a:rPr>
              <a:t>0</a:t>
            </a:r>
            <a:r>
              <a:rPr lang="en-US" altLang="zh-CN">
                <a:latin typeface="宋体" panose="02010600030101010101" pitchFamily="2" charset="-122"/>
              </a:rPr>
              <a:t>+2×8</a:t>
            </a:r>
            <a:r>
              <a:rPr lang="en-US" altLang="zh-CN" baseline="30000">
                <a:latin typeface="宋体" panose="02010600030101010101" pitchFamily="2" charset="-122"/>
              </a:rPr>
              <a:t>-1</a:t>
            </a:r>
            <a:br>
              <a:rPr lang="en-US" altLang="zh-CN" baseline="30000">
                <a:latin typeface="宋体" panose="02010600030101010101" pitchFamily="2" charset="-122"/>
              </a:rPr>
            </a:br>
            <a:r>
              <a:rPr lang="en-US" altLang="zh-CN">
                <a:latin typeface="宋体" panose="02010600030101010101" pitchFamily="2" charset="-122"/>
              </a:rPr>
              <a:t>=(1862.25)</a:t>
            </a:r>
            <a:r>
              <a:rPr lang="en-US" altLang="zh-CN" baseline="-25000">
                <a:latin typeface="宋体" panose="02010600030101010101" pitchFamily="2" charset="-122"/>
              </a:rPr>
              <a:t>10</a:t>
            </a:r>
            <a:endParaRPr lang="en-US" altLang="zh-CN">
              <a:latin typeface="宋体" panose="02010600030101010101" pitchFamily="2" charset="-122"/>
            </a:endParaRPr>
          </a:p>
          <a:p>
            <a:pPr lvl="1" eaLnBrk="1" hangingPunct="1">
              <a:buFontTx/>
              <a:buNone/>
            </a:pPr>
            <a:r>
              <a:rPr lang="en-US" altLang="zh-CN">
                <a:latin typeface="宋体" panose="02010600030101010101" pitchFamily="2" charset="-122"/>
              </a:rPr>
              <a:t>(0.2A)</a:t>
            </a:r>
            <a:r>
              <a:rPr lang="en-US" altLang="zh-CN" baseline="-25000">
                <a:latin typeface="宋体" panose="02010600030101010101" pitchFamily="2" charset="-122"/>
              </a:rPr>
              <a:t>16</a:t>
            </a:r>
            <a:r>
              <a:rPr lang="en-US" altLang="zh-CN">
                <a:latin typeface="宋体" panose="02010600030101010101" pitchFamily="2" charset="-122"/>
              </a:rPr>
              <a:t>=2×16</a:t>
            </a:r>
            <a:r>
              <a:rPr lang="en-US" altLang="zh-CN" baseline="30000">
                <a:latin typeface="宋体" panose="02010600030101010101" pitchFamily="2" charset="-122"/>
              </a:rPr>
              <a:t>-1</a:t>
            </a:r>
            <a:r>
              <a:rPr lang="en-US" altLang="zh-CN">
                <a:latin typeface="宋体" panose="02010600030101010101" pitchFamily="2" charset="-122"/>
              </a:rPr>
              <a:t>+10×16</a:t>
            </a:r>
            <a:r>
              <a:rPr lang="en-US" altLang="zh-CN" baseline="30000">
                <a:latin typeface="宋体" panose="02010600030101010101" pitchFamily="2" charset="-122"/>
              </a:rPr>
              <a:t>-2</a:t>
            </a:r>
            <a:r>
              <a:rPr lang="en-US" altLang="zh-CN">
                <a:latin typeface="宋体" panose="02010600030101010101" pitchFamily="2" charset="-122"/>
              </a:rPr>
              <a:t>=(0.1640625)</a:t>
            </a:r>
            <a:r>
              <a:rPr lang="en-US" altLang="zh-CN" baseline="-25000">
                <a:latin typeface="宋体" panose="02010600030101010101" pitchFamily="2" charset="-122"/>
              </a:rPr>
              <a:t>10</a:t>
            </a:r>
          </a:p>
          <a:p>
            <a:pPr eaLnBrk="1" hangingPunct="1"/>
            <a:endParaRPr lang="zh-CN" altLang="en-US"/>
          </a:p>
        </p:txBody>
      </p:sp>
      <p:sp>
        <p:nvSpPr>
          <p:cNvPr id="56324" name="灯片编号占位符 3">
            <a:extLst>
              <a:ext uri="{FF2B5EF4-FFF2-40B4-BE49-F238E27FC236}">
                <a16:creationId xmlns:a16="http://schemas.microsoft.com/office/drawing/2014/main" id="{972ECD2C-0EAA-DE5D-9598-63E54D23FDF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BD15261-11B4-4CB4-A568-138ADCE31D9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6D9CF41B-874F-6C40-9206-1E309F84B80F}"/>
              </a:ext>
            </a:extLst>
          </p:cNvPr>
          <p:cNvSpPr txBox="1">
            <a:spLocks/>
          </p:cNvSpPr>
          <p:nvPr/>
        </p:nvSpPr>
        <p:spPr>
          <a:xfrm>
            <a:off x="142875" y="0"/>
            <a:ext cx="8215313" cy="428625"/>
          </a:xfrm>
          <a:prstGeom prst="rect">
            <a:avLst/>
          </a:prstGeom>
        </p:spPr>
        <p:txBody>
          <a:bodyPr anchor="ctr">
            <a:normAutofit fontScale="85000" lnSpcReduction="10000"/>
          </a:bodyPr>
          <a:lstStyle/>
          <a:p>
            <a:pPr eaLnBrk="1" fontAlgn="auto" hangingPunct="1">
              <a:spcAft>
                <a:spcPts val="0"/>
              </a:spcAft>
              <a:defRPr/>
            </a:pPr>
            <a:r>
              <a:rPr kumimoji="0" lang="en-US" altLang="zh-CN" sz="2800" dirty="0">
                <a:solidFill>
                  <a:schemeClr val="bg1"/>
                </a:solidFill>
                <a:latin typeface="+mj-lt"/>
                <a:ea typeface="+mj-ea"/>
                <a:cs typeface="+mj-cs"/>
              </a:rPr>
              <a:t>1.4 </a:t>
            </a:r>
            <a:r>
              <a:rPr kumimoji="0" lang="zh-CN" altLang="en-US" sz="2800" dirty="0">
                <a:solidFill>
                  <a:schemeClr val="bg1"/>
                </a:solidFill>
                <a:latin typeface="+mj-lt"/>
                <a:ea typeface="+mj-ea"/>
                <a:cs typeface="+mj-cs"/>
              </a:rPr>
              <a:t>信息的表示和存储</a:t>
            </a:r>
            <a:r>
              <a:rPr kumimoji="0" lang="en-US" altLang="zh-CN" sz="2800" dirty="0">
                <a:solidFill>
                  <a:schemeClr val="bg1"/>
                </a:solidFill>
                <a:latin typeface="+mj-lt"/>
                <a:ea typeface="+mj-ea"/>
                <a:cs typeface="+mj-cs"/>
              </a:rPr>
              <a:t> -&gt; 1.4.2 </a:t>
            </a:r>
            <a:r>
              <a:rPr kumimoji="0" lang="zh-CN" altLang="en-US" sz="2800" dirty="0">
                <a:solidFill>
                  <a:schemeClr val="bg1"/>
                </a:solidFill>
                <a:latin typeface="+mj-lt"/>
                <a:ea typeface="+mj-ea"/>
                <a:cs typeface="+mj-cs"/>
              </a:rPr>
              <a:t>几种进位记数制之间的转换</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D4193B7D-D328-A13E-ACEE-7F38C95D7067}"/>
              </a:ext>
            </a:extLst>
          </p:cNvPr>
          <p:cNvSpPr>
            <a:spLocks noGrp="1"/>
          </p:cNvSpPr>
          <p:nvPr>
            <p:ph type="title"/>
          </p:nvPr>
        </p:nvSpPr>
        <p:spPr/>
        <p:txBody>
          <a:bodyPr/>
          <a:lstStyle/>
          <a:p>
            <a:pPr eaLnBrk="1" hangingPunct="1"/>
            <a:r>
              <a:rPr lang="zh-CN" altLang="en-US"/>
              <a:t>十进制→ </a:t>
            </a:r>
            <a:r>
              <a:rPr lang="en-US" altLang="zh-CN"/>
              <a:t>R </a:t>
            </a:r>
            <a:r>
              <a:rPr lang="zh-CN" altLang="en-US"/>
              <a:t>进制</a:t>
            </a:r>
          </a:p>
        </p:txBody>
      </p:sp>
      <p:sp>
        <p:nvSpPr>
          <p:cNvPr id="57347" name="内容占位符 2">
            <a:extLst>
              <a:ext uri="{FF2B5EF4-FFF2-40B4-BE49-F238E27FC236}">
                <a16:creationId xmlns:a16="http://schemas.microsoft.com/office/drawing/2014/main" id="{F45DCFF4-C70D-CAB8-5FA8-E987CB4CCADF}"/>
              </a:ext>
            </a:extLst>
          </p:cNvPr>
          <p:cNvSpPr>
            <a:spLocks noGrp="1"/>
          </p:cNvSpPr>
          <p:nvPr>
            <p:ph idx="1"/>
          </p:nvPr>
        </p:nvSpPr>
        <p:spPr/>
        <p:txBody>
          <a:bodyPr/>
          <a:lstStyle/>
          <a:p>
            <a:pPr eaLnBrk="1" hangingPunct="1">
              <a:lnSpc>
                <a:spcPct val="90000"/>
              </a:lnSpc>
              <a:buFont typeface="Wingdings" panose="05000000000000000000" pitchFamily="2" charset="2"/>
              <a:buNone/>
            </a:pPr>
            <a:r>
              <a:rPr lang="zh-CN" altLang="en-US">
                <a:latin typeface="宋体" panose="02010600030101010101" pitchFamily="2" charset="-122"/>
              </a:rPr>
              <a:t>十进制整数转换成</a:t>
            </a:r>
            <a:r>
              <a:rPr lang="en-US" altLang="zh-CN">
                <a:latin typeface="宋体" panose="02010600030101010101" pitchFamily="2" charset="-122"/>
              </a:rPr>
              <a:t>R</a:t>
            </a:r>
            <a:r>
              <a:rPr lang="zh-CN" altLang="en-US">
                <a:latin typeface="宋体" panose="02010600030101010101" pitchFamily="2" charset="-122"/>
              </a:rPr>
              <a:t>进制的整数</a:t>
            </a:r>
          </a:p>
          <a:p>
            <a:pPr lvl="1" eaLnBrk="1" hangingPunct="1">
              <a:lnSpc>
                <a:spcPct val="90000"/>
              </a:lnSpc>
              <a:buFontTx/>
              <a:buNone/>
            </a:pPr>
            <a:r>
              <a:rPr lang="zh-CN" altLang="en-US">
                <a:latin typeface="宋体" panose="02010600030101010101" pitchFamily="2" charset="-122"/>
              </a:rPr>
              <a:t>“除</a:t>
            </a:r>
            <a:r>
              <a:rPr lang="en-US" altLang="zh-CN">
                <a:latin typeface="宋体" panose="02010600030101010101" pitchFamily="2" charset="-122"/>
              </a:rPr>
              <a:t>R</a:t>
            </a:r>
            <a:r>
              <a:rPr lang="zh-CN" altLang="en-US">
                <a:latin typeface="宋体" panose="02010600030101010101" pitchFamily="2" charset="-122"/>
              </a:rPr>
              <a:t>取余”法，例如：</a:t>
            </a:r>
          </a:p>
          <a:p>
            <a:pPr lvl="1" eaLnBrk="1" hangingPunct="1">
              <a:lnSpc>
                <a:spcPct val="90000"/>
              </a:lnSpc>
              <a:spcBef>
                <a:spcPts val="575"/>
              </a:spcBef>
              <a:buFontTx/>
              <a:buNone/>
            </a:pPr>
            <a:r>
              <a:rPr lang="en-US" altLang="zh-CN" sz="2400">
                <a:latin typeface="宋体" panose="02010600030101010101" pitchFamily="2" charset="-122"/>
              </a:rPr>
              <a:t>2   68                        </a:t>
            </a:r>
            <a:r>
              <a:rPr lang="zh-CN" altLang="en-US" sz="2400">
                <a:latin typeface="宋体" panose="02010600030101010101" pitchFamily="2" charset="-122"/>
              </a:rPr>
              <a:t>余 数</a:t>
            </a:r>
          </a:p>
          <a:p>
            <a:pPr lvl="1" eaLnBrk="1" hangingPunct="1">
              <a:lnSpc>
                <a:spcPct val="90000"/>
              </a:lnSpc>
              <a:spcBef>
                <a:spcPts val="575"/>
              </a:spcBef>
              <a:buFontTx/>
              <a:buNone/>
            </a:pPr>
            <a:r>
              <a:rPr lang="zh-CN" altLang="en-US" sz="2400">
                <a:latin typeface="宋体" panose="02010600030101010101" pitchFamily="2" charset="-122"/>
              </a:rPr>
              <a:t> </a:t>
            </a:r>
            <a:r>
              <a:rPr lang="en-US" altLang="zh-CN" sz="2400">
                <a:latin typeface="宋体" panose="02010600030101010101" pitchFamily="2" charset="-122"/>
              </a:rPr>
              <a:t>2   34 ┄┄┄┄┄┄┄┄┄┄┄  0   </a:t>
            </a:r>
            <a:r>
              <a:rPr lang="zh-CN" altLang="en-US" sz="2400">
                <a:latin typeface="宋体" panose="02010600030101010101" pitchFamily="2" charset="-122"/>
              </a:rPr>
              <a:t>低位</a:t>
            </a:r>
          </a:p>
          <a:p>
            <a:pPr lvl="1" eaLnBrk="1" hangingPunct="1">
              <a:lnSpc>
                <a:spcPct val="90000"/>
              </a:lnSpc>
              <a:spcBef>
                <a:spcPts val="575"/>
              </a:spcBef>
              <a:buFontTx/>
              <a:buNone/>
            </a:pPr>
            <a:r>
              <a:rPr lang="zh-CN" altLang="en-US" sz="2400">
                <a:latin typeface="宋体" panose="02010600030101010101" pitchFamily="2" charset="-122"/>
              </a:rPr>
              <a:t>  </a:t>
            </a:r>
            <a:r>
              <a:rPr lang="en-US" altLang="zh-CN" sz="2400">
                <a:latin typeface="宋体" panose="02010600030101010101" pitchFamily="2" charset="-122"/>
              </a:rPr>
              <a:t>2   17 ┄┄┄┄┄┄┄┄┄┄┄ 0</a:t>
            </a:r>
          </a:p>
          <a:p>
            <a:pPr lvl="1" eaLnBrk="1" hangingPunct="1">
              <a:lnSpc>
                <a:spcPct val="90000"/>
              </a:lnSpc>
              <a:spcBef>
                <a:spcPts val="575"/>
              </a:spcBef>
              <a:buFontTx/>
              <a:buNone/>
            </a:pPr>
            <a:r>
              <a:rPr lang="en-US" altLang="zh-CN" sz="2400">
                <a:latin typeface="宋体" panose="02010600030101010101" pitchFamily="2" charset="-122"/>
              </a:rPr>
              <a:t>   2   8 ┄┄┄┄┄┄┄┄┄┄┄ 1</a:t>
            </a:r>
          </a:p>
          <a:p>
            <a:pPr lvl="1" eaLnBrk="1" hangingPunct="1">
              <a:lnSpc>
                <a:spcPct val="90000"/>
              </a:lnSpc>
              <a:spcBef>
                <a:spcPts val="575"/>
              </a:spcBef>
              <a:buFontTx/>
              <a:buNone/>
            </a:pPr>
            <a:r>
              <a:rPr lang="en-US" altLang="zh-CN" sz="2400">
                <a:latin typeface="宋体" panose="02010600030101010101" pitchFamily="2" charset="-122"/>
              </a:rPr>
              <a:t>    2   4  ┄┄┄┄┄┄┄┄┄┄ 0</a:t>
            </a:r>
          </a:p>
          <a:p>
            <a:pPr lvl="1" eaLnBrk="1" hangingPunct="1">
              <a:lnSpc>
                <a:spcPct val="90000"/>
              </a:lnSpc>
              <a:spcBef>
                <a:spcPts val="575"/>
              </a:spcBef>
              <a:buFontTx/>
              <a:buNone/>
            </a:pPr>
            <a:r>
              <a:rPr lang="en-US" altLang="zh-CN" sz="2400">
                <a:latin typeface="宋体" panose="02010600030101010101" pitchFamily="2" charset="-122"/>
              </a:rPr>
              <a:t>     2   2 ┄┄┄┄┄┄┄┄┄┄ 0</a:t>
            </a:r>
          </a:p>
          <a:p>
            <a:pPr lvl="1" eaLnBrk="1" hangingPunct="1">
              <a:lnSpc>
                <a:spcPct val="90000"/>
              </a:lnSpc>
              <a:spcBef>
                <a:spcPts val="575"/>
              </a:spcBef>
              <a:buFontTx/>
              <a:buNone/>
            </a:pPr>
            <a:r>
              <a:rPr lang="en-US" altLang="zh-CN" sz="2400">
                <a:latin typeface="宋体" panose="02010600030101010101" pitchFamily="2" charset="-122"/>
              </a:rPr>
              <a:t>      2   1  ┄┄┄┄┄┄┄┄┄ 0</a:t>
            </a:r>
          </a:p>
          <a:p>
            <a:pPr lvl="1" eaLnBrk="1" hangingPunct="1">
              <a:lnSpc>
                <a:spcPct val="90000"/>
              </a:lnSpc>
              <a:spcBef>
                <a:spcPts val="575"/>
              </a:spcBef>
              <a:buFontTx/>
              <a:buNone/>
            </a:pPr>
            <a:r>
              <a:rPr lang="en-US" altLang="zh-CN" sz="2400">
                <a:latin typeface="宋体" panose="02010600030101010101" pitchFamily="2" charset="-122"/>
              </a:rPr>
              <a:t>          0  ┄┄┄┄┄┄┄┄┄ 1   </a:t>
            </a:r>
            <a:r>
              <a:rPr lang="zh-CN" altLang="en-US" sz="2400">
                <a:latin typeface="宋体" panose="02010600030101010101" pitchFamily="2" charset="-122"/>
              </a:rPr>
              <a:t>高位</a:t>
            </a:r>
          </a:p>
          <a:p>
            <a:pPr lvl="1" eaLnBrk="1" hangingPunct="1">
              <a:lnSpc>
                <a:spcPct val="90000"/>
              </a:lnSpc>
              <a:spcBef>
                <a:spcPts val="575"/>
              </a:spcBef>
              <a:buFontTx/>
              <a:buNone/>
            </a:pPr>
            <a:r>
              <a:rPr lang="zh-CN" altLang="en-US" sz="2400">
                <a:latin typeface="宋体" panose="02010600030101010101" pitchFamily="2" charset="-122"/>
              </a:rPr>
              <a:t>所以 </a:t>
            </a:r>
            <a:r>
              <a:rPr lang="en-US" altLang="zh-CN" sz="2400">
                <a:latin typeface="宋体" panose="02010600030101010101" pitchFamily="2" charset="-122"/>
              </a:rPr>
              <a:t>68</a:t>
            </a:r>
            <a:r>
              <a:rPr lang="en-US" altLang="zh-CN" sz="2400" baseline="-25000">
                <a:latin typeface="宋体" panose="02010600030101010101" pitchFamily="2" charset="-122"/>
              </a:rPr>
              <a:t>10</a:t>
            </a:r>
            <a:r>
              <a:rPr lang="zh-CN" altLang="en-US" sz="2400">
                <a:latin typeface="宋体" panose="02010600030101010101" pitchFamily="2" charset="-122"/>
              </a:rPr>
              <a:t>＝</a:t>
            </a:r>
            <a:r>
              <a:rPr lang="en-US" altLang="zh-CN" sz="2400">
                <a:latin typeface="宋体" panose="02010600030101010101" pitchFamily="2" charset="-122"/>
              </a:rPr>
              <a:t>1000100</a:t>
            </a:r>
            <a:r>
              <a:rPr lang="en-US" altLang="zh-CN" sz="2400" baseline="-25000">
                <a:latin typeface="宋体" panose="02010600030101010101" pitchFamily="2" charset="-122"/>
              </a:rPr>
              <a:t>2</a:t>
            </a:r>
            <a:endParaRPr lang="en-US" altLang="zh-CN" sz="2400">
              <a:latin typeface="宋体" panose="02010600030101010101" pitchFamily="2" charset="-122"/>
            </a:endParaRPr>
          </a:p>
          <a:p>
            <a:pPr eaLnBrk="1" hangingPunct="1"/>
            <a:endParaRPr lang="zh-CN" altLang="en-US"/>
          </a:p>
        </p:txBody>
      </p:sp>
      <p:sp>
        <p:nvSpPr>
          <p:cNvPr id="57348" name="灯片编号占位符 3">
            <a:extLst>
              <a:ext uri="{FF2B5EF4-FFF2-40B4-BE49-F238E27FC236}">
                <a16:creationId xmlns:a16="http://schemas.microsoft.com/office/drawing/2014/main" id="{CD09B2BA-AE29-78BB-2D0B-B4373783794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7517A81-02AC-43D3-B5A7-AB69A7A67E1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B6D4D1C-970A-3A46-02C9-93BFF57E759E}"/>
              </a:ext>
            </a:extLst>
          </p:cNvPr>
          <p:cNvSpPr txBox="1">
            <a:spLocks/>
          </p:cNvSpPr>
          <p:nvPr/>
        </p:nvSpPr>
        <p:spPr>
          <a:xfrm>
            <a:off x="142875" y="0"/>
            <a:ext cx="8215313" cy="428625"/>
          </a:xfrm>
          <a:prstGeom prst="rect">
            <a:avLst/>
          </a:prstGeom>
        </p:spPr>
        <p:txBody>
          <a:bodyPr anchor="ctr">
            <a:normAutofit fontScale="85000" lnSpcReduction="10000"/>
          </a:bodyPr>
          <a:lstStyle/>
          <a:p>
            <a:pPr eaLnBrk="1" fontAlgn="auto" hangingPunct="1">
              <a:spcAft>
                <a:spcPts val="0"/>
              </a:spcAft>
              <a:defRPr/>
            </a:pPr>
            <a:r>
              <a:rPr kumimoji="0" lang="en-US" altLang="zh-CN" sz="2800" dirty="0">
                <a:solidFill>
                  <a:schemeClr val="bg1"/>
                </a:solidFill>
                <a:latin typeface="+mj-lt"/>
                <a:ea typeface="+mj-ea"/>
                <a:cs typeface="+mj-cs"/>
              </a:rPr>
              <a:t>1.4 </a:t>
            </a:r>
            <a:r>
              <a:rPr kumimoji="0" lang="zh-CN" altLang="en-US" sz="2800" dirty="0">
                <a:solidFill>
                  <a:schemeClr val="bg1"/>
                </a:solidFill>
                <a:latin typeface="+mj-lt"/>
                <a:ea typeface="+mj-ea"/>
                <a:cs typeface="+mj-cs"/>
              </a:rPr>
              <a:t>信息的表示和存储</a:t>
            </a:r>
            <a:r>
              <a:rPr kumimoji="0" lang="en-US" altLang="zh-CN" sz="2800" dirty="0">
                <a:solidFill>
                  <a:schemeClr val="bg1"/>
                </a:solidFill>
                <a:latin typeface="+mj-lt"/>
                <a:ea typeface="+mj-ea"/>
                <a:cs typeface="+mj-cs"/>
              </a:rPr>
              <a:t> -&gt; 1.4.2 </a:t>
            </a:r>
            <a:r>
              <a:rPr kumimoji="0" lang="zh-CN" altLang="en-US" sz="2800" dirty="0">
                <a:solidFill>
                  <a:schemeClr val="bg1"/>
                </a:solidFill>
                <a:latin typeface="+mj-lt"/>
                <a:ea typeface="+mj-ea"/>
                <a:cs typeface="+mj-cs"/>
              </a:rPr>
              <a:t>几种进位记数制之间的转换</a:t>
            </a:r>
          </a:p>
        </p:txBody>
      </p:sp>
      <p:grpSp>
        <p:nvGrpSpPr>
          <p:cNvPr id="57350" name="Group 5">
            <a:extLst>
              <a:ext uri="{FF2B5EF4-FFF2-40B4-BE49-F238E27FC236}">
                <a16:creationId xmlns:a16="http://schemas.microsoft.com/office/drawing/2014/main" id="{6726A90A-EBDC-7E15-E61B-DDC12ACCA8FB}"/>
              </a:ext>
            </a:extLst>
          </p:cNvPr>
          <p:cNvGrpSpPr>
            <a:grpSpLocks/>
          </p:cNvGrpSpPr>
          <p:nvPr/>
        </p:nvGrpSpPr>
        <p:grpSpPr bwMode="auto">
          <a:xfrm>
            <a:off x="1428750" y="2643188"/>
            <a:ext cx="1447800" cy="2819400"/>
            <a:chOff x="1980" y="12672"/>
            <a:chExt cx="1155" cy="2184"/>
          </a:xfrm>
        </p:grpSpPr>
        <p:grpSp>
          <p:nvGrpSpPr>
            <p:cNvPr id="57352" name="Group 6">
              <a:extLst>
                <a:ext uri="{FF2B5EF4-FFF2-40B4-BE49-F238E27FC236}">
                  <a16:creationId xmlns:a16="http://schemas.microsoft.com/office/drawing/2014/main" id="{FA432FB9-4E9A-F1EE-2FDF-F33B7B47C507}"/>
                </a:ext>
              </a:extLst>
            </p:cNvPr>
            <p:cNvGrpSpPr>
              <a:grpSpLocks/>
            </p:cNvGrpSpPr>
            <p:nvPr/>
          </p:nvGrpSpPr>
          <p:grpSpPr bwMode="auto">
            <a:xfrm>
              <a:off x="1980" y="12672"/>
              <a:ext cx="540" cy="312"/>
              <a:chOff x="1980" y="12672"/>
              <a:chExt cx="540" cy="312"/>
            </a:xfrm>
          </p:grpSpPr>
          <p:sp>
            <p:nvSpPr>
              <p:cNvPr id="57371" name="Line 7">
                <a:extLst>
                  <a:ext uri="{FF2B5EF4-FFF2-40B4-BE49-F238E27FC236}">
                    <a16:creationId xmlns:a16="http://schemas.microsoft.com/office/drawing/2014/main" id="{DE4B10D1-F325-F616-3451-D4CD518FF82A}"/>
                  </a:ext>
                </a:extLst>
              </p:cNvPr>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2" name="Line 8">
                <a:extLst>
                  <a:ext uri="{FF2B5EF4-FFF2-40B4-BE49-F238E27FC236}">
                    <a16:creationId xmlns:a16="http://schemas.microsoft.com/office/drawing/2014/main" id="{790854AE-AC52-84B1-E523-AAD108BCDE9F}"/>
                  </a:ext>
                </a:extLst>
              </p:cNvPr>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353" name="Group 9">
              <a:extLst>
                <a:ext uri="{FF2B5EF4-FFF2-40B4-BE49-F238E27FC236}">
                  <a16:creationId xmlns:a16="http://schemas.microsoft.com/office/drawing/2014/main" id="{C4D66F2B-0DB3-FF46-4735-B480E4CD35F6}"/>
                </a:ext>
              </a:extLst>
            </p:cNvPr>
            <p:cNvGrpSpPr>
              <a:grpSpLocks/>
            </p:cNvGrpSpPr>
            <p:nvPr/>
          </p:nvGrpSpPr>
          <p:grpSpPr bwMode="auto">
            <a:xfrm>
              <a:off x="2070" y="12984"/>
              <a:ext cx="540" cy="312"/>
              <a:chOff x="1980" y="12672"/>
              <a:chExt cx="540" cy="312"/>
            </a:xfrm>
          </p:grpSpPr>
          <p:sp>
            <p:nvSpPr>
              <p:cNvPr id="57369" name="Line 10">
                <a:extLst>
                  <a:ext uri="{FF2B5EF4-FFF2-40B4-BE49-F238E27FC236}">
                    <a16:creationId xmlns:a16="http://schemas.microsoft.com/office/drawing/2014/main" id="{56BFBA7D-1A73-A1BB-0C04-529689B2E4A0}"/>
                  </a:ext>
                </a:extLst>
              </p:cNvPr>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0" name="Line 11">
                <a:extLst>
                  <a:ext uri="{FF2B5EF4-FFF2-40B4-BE49-F238E27FC236}">
                    <a16:creationId xmlns:a16="http://schemas.microsoft.com/office/drawing/2014/main" id="{9365FDD7-4DF9-D59A-0501-D57453D8D8C8}"/>
                  </a:ext>
                </a:extLst>
              </p:cNvPr>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354" name="Group 12">
              <a:extLst>
                <a:ext uri="{FF2B5EF4-FFF2-40B4-BE49-F238E27FC236}">
                  <a16:creationId xmlns:a16="http://schemas.microsoft.com/office/drawing/2014/main" id="{88E8674B-90A0-77AA-BF1A-A16ADBB4DD8A}"/>
                </a:ext>
              </a:extLst>
            </p:cNvPr>
            <p:cNvGrpSpPr>
              <a:grpSpLocks/>
            </p:cNvGrpSpPr>
            <p:nvPr/>
          </p:nvGrpSpPr>
          <p:grpSpPr bwMode="auto">
            <a:xfrm>
              <a:off x="2175" y="13296"/>
              <a:ext cx="540" cy="312"/>
              <a:chOff x="1980" y="12672"/>
              <a:chExt cx="540" cy="312"/>
            </a:xfrm>
          </p:grpSpPr>
          <p:sp>
            <p:nvSpPr>
              <p:cNvPr id="57367" name="Line 13">
                <a:extLst>
                  <a:ext uri="{FF2B5EF4-FFF2-40B4-BE49-F238E27FC236}">
                    <a16:creationId xmlns:a16="http://schemas.microsoft.com/office/drawing/2014/main" id="{31706278-6C36-82DF-2949-58C8AA5272D6}"/>
                  </a:ext>
                </a:extLst>
              </p:cNvPr>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8" name="Line 14">
                <a:extLst>
                  <a:ext uri="{FF2B5EF4-FFF2-40B4-BE49-F238E27FC236}">
                    <a16:creationId xmlns:a16="http://schemas.microsoft.com/office/drawing/2014/main" id="{6CB978F6-E7EF-4969-AB5C-7537C4760616}"/>
                  </a:ext>
                </a:extLst>
              </p:cNvPr>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355" name="Group 15">
              <a:extLst>
                <a:ext uri="{FF2B5EF4-FFF2-40B4-BE49-F238E27FC236}">
                  <a16:creationId xmlns:a16="http://schemas.microsoft.com/office/drawing/2014/main" id="{C7902E3B-2669-5F14-E28C-394CEE7E9B42}"/>
                </a:ext>
              </a:extLst>
            </p:cNvPr>
            <p:cNvGrpSpPr>
              <a:grpSpLocks/>
            </p:cNvGrpSpPr>
            <p:nvPr/>
          </p:nvGrpSpPr>
          <p:grpSpPr bwMode="auto">
            <a:xfrm>
              <a:off x="2295" y="13608"/>
              <a:ext cx="540" cy="312"/>
              <a:chOff x="1980" y="12672"/>
              <a:chExt cx="540" cy="312"/>
            </a:xfrm>
          </p:grpSpPr>
          <p:sp>
            <p:nvSpPr>
              <p:cNvPr id="57365" name="Line 16">
                <a:extLst>
                  <a:ext uri="{FF2B5EF4-FFF2-40B4-BE49-F238E27FC236}">
                    <a16:creationId xmlns:a16="http://schemas.microsoft.com/office/drawing/2014/main" id="{C5B5EDA0-FDF2-14B3-FE7F-93B85D5D0AF6}"/>
                  </a:ext>
                </a:extLst>
              </p:cNvPr>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6" name="Line 17">
                <a:extLst>
                  <a:ext uri="{FF2B5EF4-FFF2-40B4-BE49-F238E27FC236}">
                    <a16:creationId xmlns:a16="http://schemas.microsoft.com/office/drawing/2014/main" id="{D3C8CE2C-88DF-29FB-25D7-46EC035EE52D}"/>
                  </a:ext>
                </a:extLst>
              </p:cNvPr>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356" name="Group 18">
              <a:extLst>
                <a:ext uri="{FF2B5EF4-FFF2-40B4-BE49-F238E27FC236}">
                  <a16:creationId xmlns:a16="http://schemas.microsoft.com/office/drawing/2014/main" id="{8077EB13-897B-075F-828A-783E09B78436}"/>
                </a:ext>
              </a:extLst>
            </p:cNvPr>
            <p:cNvGrpSpPr>
              <a:grpSpLocks/>
            </p:cNvGrpSpPr>
            <p:nvPr/>
          </p:nvGrpSpPr>
          <p:grpSpPr bwMode="auto">
            <a:xfrm>
              <a:off x="2400" y="13920"/>
              <a:ext cx="540" cy="312"/>
              <a:chOff x="1980" y="12672"/>
              <a:chExt cx="540" cy="312"/>
            </a:xfrm>
          </p:grpSpPr>
          <p:sp>
            <p:nvSpPr>
              <p:cNvPr id="57363" name="Line 19">
                <a:extLst>
                  <a:ext uri="{FF2B5EF4-FFF2-40B4-BE49-F238E27FC236}">
                    <a16:creationId xmlns:a16="http://schemas.microsoft.com/office/drawing/2014/main" id="{6E8A0671-C253-A5D4-4D1E-1718A2739607}"/>
                  </a:ext>
                </a:extLst>
              </p:cNvPr>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4" name="Line 20">
                <a:extLst>
                  <a:ext uri="{FF2B5EF4-FFF2-40B4-BE49-F238E27FC236}">
                    <a16:creationId xmlns:a16="http://schemas.microsoft.com/office/drawing/2014/main" id="{17B11E6A-71BE-61D5-BA50-08DD37483A92}"/>
                  </a:ext>
                </a:extLst>
              </p:cNvPr>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357" name="Group 21">
              <a:extLst>
                <a:ext uri="{FF2B5EF4-FFF2-40B4-BE49-F238E27FC236}">
                  <a16:creationId xmlns:a16="http://schemas.microsoft.com/office/drawing/2014/main" id="{70F37553-4C8D-4F26-388A-2699D619F3F0}"/>
                </a:ext>
              </a:extLst>
            </p:cNvPr>
            <p:cNvGrpSpPr>
              <a:grpSpLocks/>
            </p:cNvGrpSpPr>
            <p:nvPr/>
          </p:nvGrpSpPr>
          <p:grpSpPr bwMode="auto">
            <a:xfrm>
              <a:off x="2520" y="14232"/>
              <a:ext cx="540" cy="312"/>
              <a:chOff x="1980" y="12672"/>
              <a:chExt cx="540" cy="312"/>
            </a:xfrm>
          </p:grpSpPr>
          <p:sp>
            <p:nvSpPr>
              <p:cNvPr id="57361" name="Line 22">
                <a:extLst>
                  <a:ext uri="{FF2B5EF4-FFF2-40B4-BE49-F238E27FC236}">
                    <a16:creationId xmlns:a16="http://schemas.microsoft.com/office/drawing/2014/main" id="{047EFA25-F345-4140-0342-B7B85AF26F1D}"/>
                  </a:ext>
                </a:extLst>
              </p:cNvPr>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2" name="Line 23">
                <a:extLst>
                  <a:ext uri="{FF2B5EF4-FFF2-40B4-BE49-F238E27FC236}">
                    <a16:creationId xmlns:a16="http://schemas.microsoft.com/office/drawing/2014/main" id="{04910418-0C8A-706E-6C68-5FEF0DABB707}"/>
                  </a:ext>
                </a:extLst>
              </p:cNvPr>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7358" name="Group 24">
              <a:extLst>
                <a:ext uri="{FF2B5EF4-FFF2-40B4-BE49-F238E27FC236}">
                  <a16:creationId xmlns:a16="http://schemas.microsoft.com/office/drawing/2014/main" id="{C11A7D8F-FFA2-77D5-6F87-0BA9EFCAB64D}"/>
                </a:ext>
              </a:extLst>
            </p:cNvPr>
            <p:cNvGrpSpPr>
              <a:grpSpLocks/>
            </p:cNvGrpSpPr>
            <p:nvPr/>
          </p:nvGrpSpPr>
          <p:grpSpPr bwMode="auto">
            <a:xfrm>
              <a:off x="2595" y="14544"/>
              <a:ext cx="540" cy="312"/>
              <a:chOff x="1980" y="12672"/>
              <a:chExt cx="540" cy="312"/>
            </a:xfrm>
          </p:grpSpPr>
          <p:sp>
            <p:nvSpPr>
              <p:cNvPr id="57359" name="Line 25">
                <a:extLst>
                  <a:ext uri="{FF2B5EF4-FFF2-40B4-BE49-F238E27FC236}">
                    <a16:creationId xmlns:a16="http://schemas.microsoft.com/office/drawing/2014/main" id="{614FE435-18BA-BF5F-E21B-2F6871E91562}"/>
                  </a:ext>
                </a:extLst>
              </p:cNvPr>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0" name="Line 26">
                <a:extLst>
                  <a:ext uri="{FF2B5EF4-FFF2-40B4-BE49-F238E27FC236}">
                    <a16:creationId xmlns:a16="http://schemas.microsoft.com/office/drawing/2014/main" id="{A8FB2AEC-97B5-8640-2B78-F1A1044FA333}"/>
                  </a:ext>
                </a:extLst>
              </p:cNvPr>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7351" name="Line 27">
            <a:extLst>
              <a:ext uri="{FF2B5EF4-FFF2-40B4-BE49-F238E27FC236}">
                <a16:creationId xmlns:a16="http://schemas.microsoft.com/office/drawing/2014/main" id="{D0FD2B14-9DA3-5282-71FC-74BC47145B27}"/>
              </a:ext>
            </a:extLst>
          </p:cNvPr>
          <p:cNvSpPr>
            <a:spLocks noChangeShapeType="1"/>
          </p:cNvSpPr>
          <p:nvPr/>
        </p:nvSpPr>
        <p:spPr bwMode="auto">
          <a:xfrm>
            <a:off x="6286500" y="3214688"/>
            <a:ext cx="0" cy="2514600"/>
          </a:xfrm>
          <a:prstGeom prst="line">
            <a:avLst/>
          </a:prstGeom>
          <a:noFill/>
          <a:ln w="12700" cap="sq">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F69DA83C-7ACF-7A3F-A601-27C742742700}"/>
              </a:ext>
            </a:extLst>
          </p:cNvPr>
          <p:cNvSpPr>
            <a:spLocks noGrp="1"/>
          </p:cNvSpPr>
          <p:nvPr>
            <p:ph type="title"/>
          </p:nvPr>
        </p:nvSpPr>
        <p:spPr/>
        <p:txBody>
          <a:bodyPr/>
          <a:lstStyle/>
          <a:p>
            <a:pPr eaLnBrk="1" hangingPunct="1"/>
            <a:r>
              <a:rPr lang="zh-CN" altLang="en-US"/>
              <a:t>十进制→ </a:t>
            </a:r>
            <a:r>
              <a:rPr lang="en-US" altLang="zh-CN"/>
              <a:t>R </a:t>
            </a:r>
            <a:r>
              <a:rPr lang="zh-CN" altLang="en-US"/>
              <a:t>进制（续）</a:t>
            </a:r>
          </a:p>
        </p:txBody>
      </p:sp>
      <p:sp>
        <p:nvSpPr>
          <p:cNvPr id="58371" name="内容占位符 2">
            <a:extLst>
              <a:ext uri="{FF2B5EF4-FFF2-40B4-BE49-F238E27FC236}">
                <a16:creationId xmlns:a16="http://schemas.microsoft.com/office/drawing/2014/main" id="{45ED6873-E020-C01D-4CCA-AD7EEC51C8EC}"/>
              </a:ext>
            </a:extLst>
          </p:cNvPr>
          <p:cNvSpPr>
            <a:spLocks noGrp="1"/>
          </p:cNvSpPr>
          <p:nvPr>
            <p:ph idx="1"/>
          </p:nvPr>
        </p:nvSpPr>
        <p:spPr/>
        <p:txBody>
          <a:bodyPr/>
          <a:lstStyle/>
          <a:p>
            <a:pPr eaLnBrk="1" hangingPunct="1">
              <a:buFont typeface="Wingdings" panose="05000000000000000000" pitchFamily="2" charset="2"/>
              <a:buNone/>
            </a:pPr>
            <a:r>
              <a:rPr lang="zh-CN" altLang="en-US">
                <a:latin typeface="宋体" panose="02010600030101010101" pitchFamily="2" charset="-122"/>
              </a:rPr>
              <a:t>十进制小数转换成</a:t>
            </a:r>
            <a:r>
              <a:rPr lang="en-US" altLang="zh-CN">
                <a:latin typeface="宋体" panose="02010600030101010101" pitchFamily="2" charset="-122"/>
              </a:rPr>
              <a:t>R</a:t>
            </a:r>
            <a:r>
              <a:rPr lang="zh-CN" altLang="en-US">
                <a:latin typeface="宋体" panose="02010600030101010101" pitchFamily="2" charset="-122"/>
              </a:rPr>
              <a:t>进制小数</a:t>
            </a:r>
          </a:p>
          <a:p>
            <a:pPr lvl="1" eaLnBrk="1" hangingPunct="1">
              <a:buFontTx/>
              <a:buNone/>
            </a:pPr>
            <a:r>
              <a:rPr lang="zh-CN" altLang="en-US">
                <a:latin typeface="宋体" panose="02010600030101010101" pitchFamily="2" charset="-122"/>
              </a:rPr>
              <a:t>“乘 </a:t>
            </a:r>
            <a:r>
              <a:rPr lang="en-US" altLang="zh-CN">
                <a:latin typeface="宋体" panose="02010600030101010101" pitchFamily="2" charset="-122"/>
              </a:rPr>
              <a:t>R </a:t>
            </a:r>
            <a:r>
              <a:rPr lang="zh-CN" altLang="en-US">
                <a:latin typeface="宋体" panose="02010600030101010101" pitchFamily="2" charset="-122"/>
              </a:rPr>
              <a:t>取整”法，例如：</a:t>
            </a:r>
          </a:p>
          <a:p>
            <a:pPr lvl="1" algn="just" eaLnBrk="1" hangingPunct="1">
              <a:buFontTx/>
              <a:buNone/>
            </a:pPr>
            <a:r>
              <a:rPr lang="zh-CN" altLang="en-US">
                <a:latin typeface="宋体" panose="02010600030101010101" pitchFamily="2" charset="-122"/>
              </a:rPr>
              <a:t>                              高位</a:t>
            </a:r>
          </a:p>
          <a:p>
            <a:pPr lvl="1" algn="just" eaLnBrk="1" hangingPunct="1">
              <a:buFontTx/>
              <a:buNone/>
            </a:pPr>
            <a:r>
              <a:rPr lang="zh-CN" altLang="en-US">
                <a:latin typeface="宋体" panose="02010600030101010101" pitchFamily="2" charset="-122"/>
              </a:rPr>
              <a:t>     </a:t>
            </a:r>
            <a:r>
              <a:rPr lang="en-US" altLang="zh-CN">
                <a:latin typeface="宋体" panose="02010600030101010101" pitchFamily="2" charset="-122"/>
              </a:rPr>
              <a:t>0.3125 ×2 = 0 .625</a:t>
            </a:r>
          </a:p>
          <a:p>
            <a:pPr lvl="1" algn="just" eaLnBrk="1" hangingPunct="1">
              <a:buFontTx/>
              <a:buNone/>
            </a:pPr>
            <a:r>
              <a:rPr lang="en-US" altLang="zh-CN">
                <a:latin typeface="宋体" panose="02010600030101010101" pitchFamily="2" charset="-122"/>
              </a:rPr>
              <a:t>     0.625  ×2 = 1 .25</a:t>
            </a:r>
          </a:p>
          <a:p>
            <a:pPr lvl="1" algn="just" eaLnBrk="1" hangingPunct="1">
              <a:buFontTx/>
              <a:buNone/>
            </a:pPr>
            <a:r>
              <a:rPr lang="en-US" altLang="zh-CN">
                <a:latin typeface="宋体" panose="02010600030101010101" pitchFamily="2" charset="-122"/>
              </a:rPr>
              <a:t>     0.25   ×2 = 0 .5</a:t>
            </a:r>
          </a:p>
          <a:p>
            <a:pPr lvl="1" algn="just" eaLnBrk="1" hangingPunct="1">
              <a:buFontTx/>
              <a:buNone/>
            </a:pPr>
            <a:r>
              <a:rPr lang="en-US" altLang="zh-CN">
                <a:latin typeface="宋体" panose="02010600030101010101" pitchFamily="2" charset="-122"/>
              </a:rPr>
              <a:t>     0.5    ×2 = 1 .0</a:t>
            </a:r>
          </a:p>
          <a:p>
            <a:pPr lvl="1" algn="just" eaLnBrk="1" hangingPunct="1">
              <a:buFontTx/>
              <a:buNone/>
            </a:pPr>
            <a:r>
              <a:rPr lang="zh-CN" altLang="en-US">
                <a:latin typeface="宋体" panose="02010600030101010101" pitchFamily="2" charset="-122"/>
              </a:rPr>
              <a:t>所以 </a:t>
            </a:r>
            <a:r>
              <a:rPr lang="en-US" altLang="zh-CN">
                <a:latin typeface="宋体" panose="02010600030101010101" pitchFamily="2" charset="-122"/>
              </a:rPr>
              <a:t>0.3125</a:t>
            </a:r>
            <a:r>
              <a:rPr lang="en-US" altLang="zh-CN" baseline="-25000">
                <a:latin typeface="宋体" panose="02010600030101010101" pitchFamily="2" charset="-122"/>
              </a:rPr>
              <a:t>10</a:t>
            </a:r>
            <a:r>
              <a:rPr lang="en-US" altLang="zh-CN">
                <a:latin typeface="宋体" panose="02010600030101010101" pitchFamily="2" charset="-122"/>
              </a:rPr>
              <a:t>  = 0.0101</a:t>
            </a:r>
            <a:r>
              <a:rPr lang="en-US" altLang="zh-CN" baseline="-25000">
                <a:latin typeface="宋体" panose="02010600030101010101" pitchFamily="2" charset="-122"/>
              </a:rPr>
              <a:t>2</a:t>
            </a:r>
            <a:r>
              <a:rPr lang="en-US" altLang="zh-CN">
                <a:latin typeface="宋体" panose="02010600030101010101" pitchFamily="2" charset="-122"/>
              </a:rPr>
              <a:t> </a:t>
            </a:r>
          </a:p>
          <a:p>
            <a:pPr eaLnBrk="1" hangingPunct="1"/>
            <a:endParaRPr lang="zh-CN" altLang="en-US"/>
          </a:p>
        </p:txBody>
      </p:sp>
      <p:sp>
        <p:nvSpPr>
          <p:cNvPr id="58372" name="灯片编号占位符 3">
            <a:extLst>
              <a:ext uri="{FF2B5EF4-FFF2-40B4-BE49-F238E27FC236}">
                <a16:creationId xmlns:a16="http://schemas.microsoft.com/office/drawing/2014/main" id="{F4339D98-10E7-DD78-14DA-DE5E563F93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6CBB014-4F2D-430A-97F3-D081E2EFB7B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43</a:t>
            </a:fld>
            <a:endParaRPr lang="en-US" altLang="zh-CN" sz="1800">
              <a:solidFill>
                <a:srgbClr val="FFFFFF"/>
              </a:solidFill>
              <a:latin typeface="Times New Roman" panose="02020603050405020304" pitchFamily="18" charset="0"/>
              <a:ea typeface="隶书" panose="02010509060101010101" pitchFamily="49" charset="-122"/>
            </a:endParaRPr>
          </a:p>
        </p:txBody>
      </p:sp>
      <p:grpSp>
        <p:nvGrpSpPr>
          <p:cNvPr id="58373" name="Group 7">
            <a:extLst>
              <a:ext uri="{FF2B5EF4-FFF2-40B4-BE49-F238E27FC236}">
                <a16:creationId xmlns:a16="http://schemas.microsoft.com/office/drawing/2014/main" id="{9D5375EC-126A-0328-7EB4-857CFC6DBDF7}"/>
              </a:ext>
            </a:extLst>
          </p:cNvPr>
          <p:cNvGrpSpPr>
            <a:grpSpLocks/>
          </p:cNvGrpSpPr>
          <p:nvPr/>
        </p:nvGrpSpPr>
        <p:grpSpPr bwMode="auto">
          <a:xfrm>
            <a:off x="3857625" y="2928938"/>
            <a:ext cx="2073275" cy="2066925"/>
            <a:chOff x="1658" y="1139"/>
            <a:chExt cx="546" cy="494"/>
          </a:xfrm>
        </p:grpSpPr>
        <p:sp>
          <p:nvSpPr>
            <p:cNvPr id="58375" name="Rectangle 5">
              <a:extLst>
                <a:ext uri="{FF2B5EF4-FFF2-40B4-BE49-F238E27FC236}">
                  <a16:creationId xmlns:a16="http://schemas.microsoft.com/office/drawing/2014/main" id="{F605A720-264A-19F9-3B79-47B070E37921}"/>
                </a:ext>
              </a:extLst>
            </p:cNvPr>
            <p:cNvSpPr>
              <a:spLocks noChangeArrowheads="1"/>
            </p:cNvSpPr>
            <p:nvPr/>
          </p:nvSpPr>
          <p:spPr bwMode="auto">
            <a:xfrm>
              <a:off x="1658" y="1190"/>
              <a:ext cx="84" cy="4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58376" name="Freeform 6">
              <a:extLst>
                <a:ext uri="{FF2B5EF4-FFF2-40B4-BE49-F238E27FC236}">
                  <a16:creationId xmlns:a16="http://schemas.microsoft.com/office/drawing/2014/main" id="{0473522C-C0B7-4E5B-1CC4-1E4C87AED178}"/>
                </a:ext>
              </a:extLst>
            </p:cNvPr>
            <p:cNvSpPr>
              <a:spLocks/>
            </p:cNvSpPr>
            <p:nvPr/>
          </p:nvSpPr>
          <p:spPr bwMode="auto">
            <a:xfrm>
              <a:off x="1696" y="1139"/>
              <a:ext cx="508" cy="55"/>
            </a:xfrm>
            <a:custGeom>
              <a:avLst/>
              <a:gdLst>
                <a:gd name="T0" fmla="*/ 0 w 1635"/>
                <a:gd name="T1" fmla="*/ 0 h 150"/>
                <a:gd name="T2" fmla="*/ 0 w 1635"/>
                <a:gd name="T3" fmla="*/ 0 h 150"/>
                <a:gd name="T4" fmla="*/ 0 w 1635"/>
                <a:gd name="T5" fmla="*/ 0 h 150"/>
                <a:gd name="T6" fmla="*/ 0 60000 65536"/>
                <a:gd name="T7" fmla="*/ 0 60000 65536"/>
                <a:gd name="T8" fmla="*/ 0 60000 65536"/>
                <a:gd name="T9" fmla="*/ 0 w 1635"/>
                <a:gd name="T10" fmla="*/ 0 h 150"/>
                <a:gd name="T11" fmla="*/ 1635 w 1635"/>
                <a:gd name="T12" fmla="*/ 150 h 150"/>
              </a:gdLst>
              <a:ahLst/>
              <a:cxnLst>
                <a:cxn ang="T6">
                  <a:pos x="T0" y="T1"/>
                </a:cxn>
                <a:cxn ang="T7">
                  <a:pos x="T2" y="T3"/>
                </a:cxn>
                <a:cxn ang="T8">
                  <a:pos x="T4" y="T5"/>
                </a:cxn>
              </a:cxnLst>
              <a:rect l="T9" t="T10" r="T11" b="T12"/>
              <a:pathLst>
                <a:path w="1635" h="150">
                  <a:moveTo>
                    <a:pt x="0" y="150"/>
                  </a:moveTo>
                  <a:lnTo>
                    <a:pt x="0" y="0"/>
                  </a:lnTo>
                  <a:lnTo>
                    <a:pt x="163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 name="标题 4">
            <a:extLst>
              <a:ext uri="{FF2B5EF4-FFF2-40B4-BE49-F238E27FC236}">
                <a16:creationId xmlns:a16="http://schemas.microsoft.com/office/drawing/2014/main" id="{03F6C67B-E919-A848-B80F-1FF5C4FC47B9}"/>
              </a:ext>
            </a:extLst>
          </p:cNvPr>
          <p:cNvSpPr txBox="1">
            <a:spLocks/>
          </p:cNvSpPr>
          <p:nvPr/>
        </p:nvSpPr>
        <p:spPr>
          <a:xfrm>
            <a:off x="142875" y="0"/>
            <a:ext cx="8215313" cy="428625"/>
          </a:xfrm>
          <a:prstGeom prst="rect">
            <a:avLst/>
          </a:prstGeom>
        </p:spPr>
        <p:txBody>
          <a:bodyPr anchor="ctr">
            <a:normAutofit fontScale="85000" lnSpcReduction="10000"/>
          </a:bodyPr>
          <a:lstStyle/>
          <a:p>
            <a:pPr eaLnBrk="1" fontAlgn="auto" hangingPunct="1">
              <a:spcAft>
                <a:spcPts val="0"/>
              </a:spcAft>
              <a:defRPr/>
            </a:pPr>
            <a:r>
              <a:rPr kumimoji="0" lang="en-US" altLang="zh-CN" sz="2800" dirty="0">
                <a:solidFill>
                  <a:schemeClr val="bg1"/>
                </a:solidFill>
                <a:latin typeface="+mj-lt"/>
                <a:ea typeface="+mj-ea"/>
                <a:cs typeface="+mj-cs"/>
              </a:rPr>
              <a:t>1.4 </a:t>
            </a:r>
            <a:r>
              <a:rPr kumimoji="0" lang="zh-CN" altLang="en-US" sz="2800" dirty="0">
                <a:solidFill>
                  <a:schemeClr val="bg1"/>
                </a:solidFill>
                <a:latin typeface="+mj-lt"/>
                <a:ea typeface="+mj-ea"/>
                <a:cs typeface="+mj-cs"/>
              </a:rPr>
              <a:t>信息的表示和存储</a:t>
            </a:r>
            <a:r>
              <a:rPr kumimoji="0" lang="en-US" altLang="zh-CN" sz="2800" dirty="0">
                <a:solidFill>
                  <a:schemeClr val="bg1"/>
                </a:solidFill>
                <a:latin typeface="+mj-lt"/>
                <a:ea typeface="+mj-ea"/>
                <a:cs typeface="+mj-cs"/>
              </a:rPr>
              <a:t> -&gt; 1.4.2 </a:t>
            </a:r>
            <a:r>
              <a:rPr kumimoji="0" lang="zh-CN" altLang="en-US" sz="2800" dirty="0">
                <a:solidFill>
                  <a:schemeClr val="bg1"/>
                </a:solidFill>
                <a:latin typeface="+mj-lt"/>
                <a:ea typeface="+mj-ea"/>
                <a:cs typeface="+mj-cs"/>
              </a:rPr>
              <a:t>几种进位记数制之间的转换</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8888AFF6-DB3D-74DB-2C30-EB3B329466A1}"/>
              </a:ext>
            </a:extLst>
          </p:cNvPr>
          <p:cNvSpPr>
            <a:spLocks noGrp="1"/>
          </p:cNvSpPr>
          <p:nvPr>
            <p:ph type="title"/>
          </p:nvPr>
        </p:nvSpPr>
        <p:spPr/>
        <p:txBody>
          <a:bodyPr/>
          <a:lstStyle/>
          <a:p>
            <a:pPr eaLnBrk="1" hangingPunct="1"/>
            <a:r>
              <a:rPr lang="zh-CN" altLang="en-US"/>
              <a:t>二、八、十六进制的相互转换</a:t>
            </a:r>
          </a:p>
        </p:txBody>
      </p:sp>
      <p:sp>
        <p:nvSpPr>
          <p:cNvPr id="59395" name="内容占位符 2">
            <a:extLst>
              <a:ext uri="{FF2B5EF4-FFF2-40B4-BE49-F238E27FC236}">
                <a16:creationId xmlns:a16="http://schemas.microsoft.com/office/drawing/2014/main" id="{4C01915B-9075-8A5A-9018-E34E20E552C3}"/>
              </a:ext>
            </a:extLst>
          </p:cNvPr>
          <p:cNvSpPr>
            <a:spLocks noGrp="1"/>
          </p:cNvSpPr>
          <p:nvPr>
            <p:ph idx="1"/>
          </p:nvPr>
        </p:nvSpPr>
        <p:spPr/>
        <p:txBody>
          <a:bodyPr/>
          <a:lstStyle/>
          <a:p>
            <a:pPr eaLnBrk="1" hangingPunct="1">
              <a:lnSpc>
                <a:spcPct val="150000"/>
              </a:lnSpc>
            </a:pPr>
            <a:r>
              <a:rPr lang="zh-CN" altLang="en-US"/>
              <a:t>每位八进制数相当于三位二进制数</a:t>
            </a:r>
          </a:p>
          <a:p>
            <a:pPr eaLnBrk="1" hangingPunct="1">
              <a:lnSpc>
                <a:spcPct val="150000"/>
              </a:lnSpc>
            </a:pPr>
            <a:r>
              <a:rPr lang="zh-CN" altLang="en-US"/>
              <a:t>每位十六进制数相当于四位二进制数</a:t>
            </a:r>
          </a:p>
          <a:p>
            <a:pPr lvl="1" eaLnBrk="1" hangingPunct="1">
              <a:lnSpc>
                <a:spcPct val="150000"/>
              </a:lnSpc>
              <a:buFontTx/>
              <a:buNone/>
            </a:pPr>
            <a:r>
              <a:rPr lang="en-US" altLang="zh-CN">
                <a:latin typeface="宋体" panose="02010600030101010101" pitchFamily="2" charset="-122"/>
              </a:rPr>
              <a:t>(1011010.10)</a:t>
            </a:r>
            <a:r>
              <a:rPr lang="en-US" altLang="zh-CN" baseline="-25000">
                <a:latin typeface="宋体" panose="02010600030101010101" pitchFamily="2" charset="-122"/>
              </a:rPr>
              <a:t>2</a:t>
            </a:r>
            <a:r>
              <a:rPr lang="en-US" altLang="zh-CN">
                <a:latin typeface="宋体" panose="02010600030101010101" pitchFamily="2" charset="-122"/>
              </a:rPr>
              <a:t>=(</a:t>
            </a:r>
            <a:r>
              <a:rPr lang="en-US" altLang="zh-CN" u="sng">
                <a:latin typeface="宋体" panose="02010600030101010101" pitchFamily="2" charset="-122"/>
              </a:rPr>
              <a:t>001</a:t>
            </a:r>
            <a:r>
              <a:rPr lang="en-US" altLang="zh-CN">
                <a:latin typeface="宋体" panose="02010600030101010101" pitchFamily="2" charset="-122"/>
              </a:rPr>
              <a:t> </a:t>
            </a:r>
            <a:r>
              <a:rPr lang="en-US" altLang="zh-CN" u="sng">
                <a:latin typeface="宋体" panose="02010600030101010101" pitchFamily="2" charset="-122"/>
              </a:rPr>
              <a:t>011</a:t>
            </a:r>
            <a:r>
              <a:rPr lang="en-US" altLang="zh-CN">
                <a:latin typeface="宋体" panose="02010600030101010101" pitchFamily="2" charset="-122"/>
              </a:rPr>
              <a:t> </a:t>
            </a:r>
            <a:r>
              <a:rPr lang="en-US" altLang="zh-CN" u="sng">
                <a:latin typeface="宋体" panose="02010600030101010101" pitchFamily="2" charset="-122"/>
              </a:rPr>
              <a:t>010</a:t>
            </a:r>
            <a:r>
              <a:rPr lang="en-US" altLang="zh-CN">
                <a:latin typeface="宋体" panose="02010600030101010101" pitchFamily="2" charset="-122"/>
              </a:rPr>
              <a:t> .</a:t>
            </a:r>
            <a:r>
              <a:rPr lang="en-US" altLang="zh-CN" u="sng">
                <a:latin typeface="宋体" panose="02010600030101010101" pitchFamily="2" charset="-122"/>
              </a:rPr>
              <a:t>100</a:t>
            </a:r>
            <a:r>
              <a:rPr lang="en-US" altLang="zh-CN">
                <a:latin typeface="宋体" panose="02010600030101010101" pitchFamily="2" charset="-122"/>
              </a:rPr>
              <a:t>)</a:t>
            </a:r>
            <a:r>
              <a:rPr lang="en-US" altLang="zh-CN" baseline="-25000">
                <a:latin typeface="宋体" panose="02010600030101010101" pitchFamily="2" charset="-122"/>
              </a:rPr>
              <a:t>2</a:t>
            </a:r>
            <a:br>
              <a:rPr lang="en-US" altLang="zh-CN" baseline="-25000">
                <a:latin typeface="宋体" panose="02010600030101010101" pitchFamily="2" charset="-122"/>
              </a:rPr>
            </a:br>
            <a:r>
              <a:rPr lang="en-US" altLang="zh-CN">
                <a:latin typeface="宋体" panose="02010600030101010101" pitchFamily="2" charset="-122"/>
              </a:rPr>
              <a:t>=(132.4)</a:t>
            </a:r>
            <a:r>
              <a:rPr lang="en-US" altLang="zh-CN" baseline="-25000">
                <a:latin typeface="宋体" panose="02010600030101010101" pitchFamily="2" charset="-122"/>
              </a:rPr>
              <a:t>8</a:t>
            </a:r>
            <a:endParaRPr lang="en-US" altLang="zh-CN">
              <a:latin typeface="宋体" panose="02010600030101010101" pitchFamily="2" charset="-122"/>
            </a:endParaRPr>
          </a:p>
          <a:p>
            <a:pPr lvl="1" eaLnBrk="1" hangingPunct="1">
              <a:lnSpc>
                <a:spcPct val="150000"/>
              </a:lnSpc>
              <a:buFontTx/>
              <a:buNone/>
            </a:pPr>
            <a:r>
              <a:rPr lang="en-US" altLang="zh-CN">
                <a:latin typeface="宋体" panose="02010600030101010101" pitchFamily="2" charset="-122"/>
              </a:rPr>
              <a:t>(1011010.10)</a:t>
            </a:r>
            <a:r>
              <a:rPr lang="en-US" altLang="zh-CN" baseline="-25000">
                <a:latin typeface="宋体" panose="02010600030101010101" pitchFamily="2" charset="-122"/>
              </a:rPr>
              <a:t>2</a:t>
            </a:r>
            <a:r>
              <a:rPr lang="en-US" altLang="zh-CN">
                <a:latin typeface="宋体" panose="02010600030101010101" pitchFamily="2" charset="-122"/>
              </a:rPr>
              <a:t>=(</a:t>
            </a:r>
            <a:r>
              <a:rPr lang="en-US" altLang="zh-CN" u="sng">
                <a:latin typeface="宋体" panose="02010600030101010101" pitchFamily="2" charset="-122"/>
              </a:rPr>
              <a:t>0101</a:t>
            </a:r>
            <a:r>
              <a:rPr lang="en-US" altLang="zh-CN">
                <a:latin typeface="宋体" panose="02010600030101010101" pitchFamily="2" charset="-122"/>
              </a:rPr>
              <a:t> </a:t>
            </a:r>
            <a:r>
              <a:rPr lang="en-US" altLang="zh-CN" u="sng">
                <a:latin typeface="宋体" panose="02010600030101010101" pitchFamily="2" charset="-122"/>
              </a:rPr>
              <a:t>1010</a:t>
            </a:r>
            <a:r>
              <a:rPr lang="en-US" altLang="zh-CN">
                <a:latin typeface="宋体" panose="02010600030101010101" pitchFamily="2" charset="-122"/>
              </a:rPr>
              <a:t> .</a:t>
            </a:r>
            <a:r>
              <a:rPr lang="en-US" altLang="zh-CN" u="sng">
                <a:latin typeface="宋体" panose="02010600030101010101" pitchFamily="2" charset="-122"/>
              </a:rPr>
              <a:t>1000</a:t>
            </a:r>
            <a:r>
              <a:rPr lang="en-US" altLang="zh-CN">
                <a:latin typeface="宋体" panose="02010600030101010101" pitchFamily="2" charset="-122"/>
              </a:rPr>
              <a:t>)</a:t>
            </a:r>
            <a:r>
              <a:rPr lang="en-US" altLang="zh-CN" baseline="-25000">
                <a:latin typeface="宋体" panose="02010600030101010101" pitchFamily="2" charset="-122"/>
              </a:rPr>
              <a:t>2</a:t>
            </a:r>
            <a:br>
              <a:rPr lang="en-US" altLang="zh-CN" baseline="-25000">
                <a:latin typeface="宋体" panose="02010600030101010101" pitchFamily="2" charset="-122"/>
              </a:rPr>
            </a:br>
            <a:r>
              <a:rPr lang="en-US" altLang="zh-CN">
                <a:latin typeface="宋体" panose="02010600030101010101" pitchFamily="2" charset="-122"/>
              </a:rPr>
              <a:t>=(5A.8)</a:t>
            </a:r>
            <a:r>
              <a:rPr lang="en-US" altLang="zh-CN" baseline="-25000">
                <a:latin typeface="宋体" panose="02010600030101010101" pitchFamily="2" charset="-122"/>
              </a:rPr>
              <a:t>16</a:t>
            </a:r>
          </a:p>
          <a:p>
            <a:pPr lvl="1" eaLnBrk="1" hangingPunct="1">
              <a:lnSpc>
                <a:spcPct val="150000"/>
              </a:lnSpc>
              <a:buFontTx/>
              <a:buNone/>
            </a:pPr>
            <a:r>
              <a:rPr lang="en-US" altLang="zh-CN">
                <a:latin typeface="宋体" panose="02010600030101010101" pitchFamily="2" charset="-122"/>
              </a:rPr>
              <a:t>(F7)</a:t>
            </a:r>
            <a:r>
              <a:rPr lang="en-US" altLang="zh-CN" baseline="-25000">
                <a:latin typeface="宋体" panose="02010600030101010101" pitchFamily="2" charset="-122"/>
              </a:rPr>
              <a:t>16</a:t>
            </a:r>
            <a:r>
              <a:rPr lang="zh-CN" altLang="en-US">
                <a:latin typeface="宋体" panose="02010600030101010101" pitchFamily="2" charset="-122"/>
              </a:rPr>
              <a:t>＝</a:t>
            </a:r>
            <a:r>
              <a:rPr lang="en-US" altLang="zh-CN">
                <a:latin typeface="宋体" panose="02010600030101010101" pitchFamily="2" charset="-122"/>
              </a:rPr>
              <a:t>(</a:t>
            </a:r>
            <a:r>
              <a:rPr lang="en-US" altLang="zh-CN" u="sng">
                <a:latin typeface="宋体" panose="02010600030101010101" pitchFamily="2" charset="-122"/>
              </a:rPr>
              <a:t>1111</a:t>
            </a:r>
            <a:r>
              <a:rPr lang="en-US" altLang="zh-CN">
                <a:latin typeface="宋体" panose="02010600030101010101" pitchFamily="2" charset="-122"/>
              </a:rPr>
              <a:t> </a:t>
            </a:r>
            <a:r>
              <a:rPr lang="en-US" altLang="zh-CN" u="sng">
                <a:latin typeface="宋体" panose="02010600030101010101" pitchFamily="2" charset="-122"/>
              </a:rPr>
              <a:t>0111</a:t>
            </a:r>
            <a:r>
              <a:rPr lang="en-US" altLang="zh-CN">
                <a:latin typeface="宋体" panose="02010600030101010101" pitchFamily="2" charset="-122"/>
              </a:rPr>
              <a:t>)</a:t>
            </a:r>
            <a:r>
              <a:rPr lang="en-US" altLang="zh-CN" baseline="-25000">
                <a:latin typeface="宋体" panose="02010600030101010101" pitchFamily="2" charset="-122"/>
              </a:rPr>
              <a:t>2</a:t>
            </a:r>
            <a:r>
              <a:rPr lang="zh-CN" altLang="en-US">
                <a:latin typeface="宋体" panose="02010600030101010101" pitchFamily="2" charset="-122"/>
              </a:rPr>
              <a:t>＝</a:t>
            </a:r>
            <a:r>
              <a:rPr lang="en-US" altLang="zh-CN">
                <a:latin typeface="宋体" panose="02010600030101010101" pitchFamily="2" charset="-122"/>
              </a:rPr>
              <a:t>(11110111)</a:t>
            </a:r>
            <a:r>
              <a:rPr lang="en-US" altLang="zh-CN" baseline="-25000">
                <a:latin typeface="宋体" panose="02010600030101010101" pitchFamily="2" charset="-122"/>
              </a:rPr>
              <a:t>2</a:t>
            </a:r>
            <a:endParaRPr lang="zh-CN" altLang="en-US"/>
          </a:p>
        </p:txBody>
      </p:sp>
      <p:sp>
        <p:nvSpPr>
          <p:cNvPr id="59396" name="灯片编号占位符 3">
            <a:extLst>
              <a:ext uri="{FF2B5EF4-FFF2-40B4-BE49-F238E27FC236}">
                <a16:creationId xmlns:a16="http://schemas.microsoft.com/office/drawing/2014/main" id="{87970FB4-19A5-3528-6344-30A4649EC65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E527B16-B7E9-4306-8C57-5B1BED6181F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46A43782-2D3C-BB1D-D1C9-658A5C0C38A9}"/>
              </a:ext>
            </a:extLst>
          </p:cNvPr>
          <p:cNvSpPr txBox="1">
            <a:spLocks/>
          </p:cNvSpPr>
          <p:nvPr/>
        </p:nvSpPr>
        <p:spPr>
          <a:xfrm>
            <a:off x="142875" y="0"/>
            <a:ext cx="8215313" cy="428625"/>
          </a:xfrm>
          <a:prstGeom prst="rect">
            <a:avLst/>
          </a:prstGeom>
        </p:spPr>
        <p:txBody>
          <a:bodyPr anchor="ctr">
            <a:normAutofit fontScale="85000" lnSpcReduction="10000"/>
          </a:bodyPr>
          <a:lstStyle/>
          <a:p>
            <a:pPr eaLnBrk="1" fontAlgn="auto" hangingPunct="1">
              <a:spcAft>
                <a:spcPts val="0"/>
              </a:spcAft>
              <a:defRPr/>
            </a:pPr>
            <a:r>
              <a:rPr kumimoji="0" lang="en-US" altLang="zh-CN" sz="2800" dirty="0">
                <a:solidFill>
                  <a:schemeClr val="bg1"/>
                </a:solidFill>
                <a:latin typeface="+mj-lt"/>
                <a:ea typeface="+mj-ea"/>
                <a:cs typeface="+mj-cs"/>
              </a:rPr>
              <a:t>1.4 </a:t>
            </a:r>
            <a:r>
              <a:rPr kumimoji="0" lang="zh-CN" altLang="en-US" sz="2800" dirty="0">
                <a:solidFill>
                  <a:schemeClr val="bg1"/>
                </a:solidFill>
                <a:latin typeface="+mj-lt"/>
                <a:ea typeface="+mj-ea"/>
                <a:cs typeface="+mj-cs"/>
              </a:rPr>
              <a:t>信息的表示和存储</a:t>
            </a:r>
            <a:r>
              <a:rPr kumimoji="0" lang="en-US" altLang="zh-CN" sz="2800" dirty="0">
                <a:solidFill>
                  <a:schemeClr val="bg1"/>
                </a:solidFill>
                <a:latin typeface="+mj-lt"/>
                <a:ea typeface="+mj-ea"/>
                <a:cs typeface="+mj-cs"/>
              </a:rPr>
              <a:t> -&gt; 1.4.2 </a:t>
            </a:r>
            <a:r>
              <a:rPr kumimoji="0" lang="zh-CN" altLang="en-US" sz="2800" dirty="0">
                <a:solidFill>
                  <a:schemeClr val="bg1"/>
                </a:solidFill>
                <a:latin typeface="+mj-lt"/>
                <a:ea typeface="+mj-ea"/>
                <a:cs typeface="+mj-cs"/>
              </a:rPr>
              <a:t>几种进位记数制之间的转换</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93623E84-C9F8-7B02-8E82-A4FD1AE6A52B}"/>
              </a:ext>
            </a:extLst>
          </p:cNvPr>
          <p:cNvSpPr>
            <a:spLocks noGrp="1"/>
          </p:cNvSpPr>
          <p:nvPr>
            <p:ph type="title"/>
          </p:nvPr>
        </p:nvSpPr>
        <p:spPr/>
        <p:txBody>
          <a:bodyPr/>
          <a:lstStyle/>
          <a:p>
            <a:pPr eaLnBrk="1" hangingPunct="1"/>
            <a:r>
              <a:rPr lang="en-US" altLang="zh-CN"/>
              <a:t>1.4.3 </a:t>
            </a:r>
            <a:r>
              <a:rPr lang="zh-CN" altLang="en-US"/>
              <a:t>信息的存储单位</a:t>
            </a:r>
          </a:p>
        </p:txBody>
      </p:sp>
      <p:sp>
        <p:nvSpPr>
          <p:cNvPr id="60419" name="内容占位符 2">
            <a:extLst>
              <a:ext uri="{FF2B5EF4-FFF2-40B4-BE49-F238E27FC236}">
                <a16:creationId xmlns:a16="http://schemas.microsoft.com/office/drawing/2014/main" id="{E69E8761-48D8-8CB0-3159-650E6B5AB608}"/>
              </a:ext>
            </a:extLst>
          </p:cNvPr>
          <p:cNvSpPr>
            <a:spLocks noGrp="1"/>
          </p:cNvSpPr>
          <p:nvPr>
            <p:ph idx="1"/>
          </p:nvPr>
        </p:nvSpPr>
        <p:spPr>
          <a:xfrm>
            <a:off x="457200" y="1560513"/>
            <a:ext cx="8229600" cy="4787900"/>
          </a:xfrm>
        </p:spPr>
        <p:txBody>
          <a:bodyPr/>
          <a:lstStyle/>
          <a:p>
            <a:pPr eaLnBrk="1" hangingPunct="1">
              <a:lnSpc>
                <a:spcPct val="110000"/>
              </a:lnSpc>
            </a:pPr>
            <a:r>
              <a:rPr lang="zh-CN" altLang="en-US" dirty="0">
                <a:latin typeface="宋体" panose="02010600030101010101" pitchFamily="2" charset="-122"/>
              </a:rPr>
              <a:t>位</a:t>
            </a:r>
            <a:r>
              <a:rPr lang="en-US" altLang="zh-CN" dirty="0">
                <a:latin typeface="宋体" panose="02010600030101010101" pitchFamily="2" charset="-122"/>
              </a:rPr>
              <a:t>(bit</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：度量数据的最小单位，表示一位二进制信息。</a:t>
            </a:r>
          </a:p>
          <a:p>
            <a:pPr eaLnBrk="1" hangingPunct="1">
              <a:lnSpc>
                <a:spcPct val="110000"/>
              </a:lnSpc>
            </a:pPr>
            <a:r>
              <a:rPr lang="zh-CN" altLang="en-US" dirty="0">
                <a:latin typeface="宋体" panose="02010600030101010101" pitchFamily="2" charset="-122"/>
              </a:rPr>
              <a:t>字节</a:t>
            </a:r>
            <a:r>
              <a:rPr lang="en-US" altLang="zh-CN" dirty="0">
                <a:latin typeface="宋体" panose="02010600030101010101" pitchFamily="2" charset="-122"/>
              </a:rPr>
              <a:t>(byte</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：由八位二进制数字组成</a:t>
            </a:r>
          </a:p>
          <a:p>
            <a:pPr lvl="1" eaLnBrk="1" hangingPunct="1">
              <a:lnSpc>
                <a:spcPct val="110000"/>
              </a:lnSpc>
              <a:buFontTx/>
              <a:buNone/>
            </a:pPr>
            <a:r>
              <a:rPr lang="en-US" altLang="zh-CN" sz="1600" dirty="0">
                <a:latin typeface="宋体" panose="02010600030101010101" pitchFamily="2" charset="-122"/>
              </a:rPr>
              <a:t>1B (Byte </a:t>
            </a:r>
            <a:r>
              <a:rPr lang="zh-CN" altLang="en-US" sz="1600" dirty="0">
                <a:latin typeface="宋体" panose="02010600030101010101" pitchFamily="2" charset="-122"/>
              </a:rPr>
              <a:t>字节</a:t>
            </a:r>
            <a:r>
              <a:rPr lang="en-US" altLang="zh-CN" sz="1600" dirty="0">
                <a:latin typeface="宋体" panose="02010600030101010101" pitchFamily="2" charset="-122"/>
              </a:rPr>
              <a:t>)=8b (bit </a:t>
            </a:r>
            <a:r>
              <a:rPr lang="zh-CN" altLang="en-US" sz="1600" dirty="0">
                <a:latin typeface="宋体" panose="02010600030101010101" pitchFamily="2" charset="-122"/>
              </a:rPr>
              <a:t>位）</a:t>
            </a:r>
          </a:p>
          <a:p>
            <a:pPr lvl="1" eaLnBrk="1" hangingPunct="1">
              <a:lnSpc>
                <a:spcPct val="110000"/>
              </a:lnSpc>
              <a:buFontTx/>
              <a:buNone/>
            </a:pPr>
            <a:r>
              <a:rPr lang="en-US" altLang="zh-CN" sz="1600" dirty="0">
                <a:latin typeface="宋体" panose="02010600030101010101" pitchFamily="2" charset="-122"/>
              </a:rPr>
              <a:t>1KB (Kilobyte </a:t>
            </a:r>
            <a:r>
              <a:rPr lang="zh-CN" altLang="en-US" sz="1600" dirty="0">
                <a:latin typeface="宋体" panose="02010600030101010101" pitchFamily="2" charset="-122"/>
              </a:rPr>
              <a:t>千字节</a:t>
            </a:r>
            <a:r>
              <a:rPr lang="en-US" altLang="zh-CN" sz="1600" dirty="0">
                <a:latin typeface="宋体" panose="02010600030101010101" pitchFamily="2" charset="-122"/>
              </a:rPr>
              <a:t>)=1024B</a:t>
            </a:r>
            <a:r>
              <a:rPr lang="zh-CN" altLang="en-US" sz="1600" dirty="0">
                <a:latin typeface="宋体" panose="02010600030101010101" pitchFamily="2" charset="-122"/>
              </a:rPr>
              <a:t>，</a:t>
            </a:r>
          </a:p>
          <a:p>
            <a:pPr lvl="1" eaLnBrk="1" hangingPunct="1">
              <a:lnSpc>
                <a:spcPct val="110000"/>
              </a:lnSpc>
              <a:buFontTx/>
              <a:buNone/>
            </a:pPr>
            <a:r>
              <a:rPr lang="en-US" altLang="zh-CN" sz="1600" dirty="0">
                <a:latin typeface="宋体" panose="02010600030101010101" pitchFamily="2" charset="-122"/>
              </a:rPr>
              <a:t>1MB (Megabyte </a:t>
            </a:r>
            <a:r>
              <a:rPr lang="zh-CN" altLang="en-US" sz="1600" dirty="0">
                <a:latin typeface="宋体" panose="02010600030101010101" pitchFamily="2" charset="-122"/>
              </a:rPr>
              <a:t>兆字节 简称“兆”</a:t>
            </a:r>
            <a:r>
              <a:rPr lang="en-US" altLang="zh-CN" sz="1600" dirty="0">
                <a:latin typeface="宋体" panose="02010600030101010101" pitchFamily="2" charset="-122"/>
              </a:rPr>
              <a:t>)=1024KB</a:t>
            </a:r>
            <a:r>
              <a:rPr lang="zh-CN" altLang="en-US" sz="1600" dirty="0">
                <a:latin typeface="宋体" panose="02010600030101010101" pitchFamily="2" charset="-122"/>
              </a:rPr>
              <a:t>，</a:t>
            </a:r>
          </a:p>
          <a:p>
            <a:pPr lvl="1" eaLnBrk="1" hangingPunct="1">
              <a:lnSpc>
                <a:spcPct val="110000"/>
              </a:lnSpc>
              <a:buFontTx/>
              <a:buNone/>
            </a:pPr>
            <a:r>
              <a:rPr lang="en-US" altLang="zh-CN" sz="1600" dirty="0">
                <a:latin typeface="宋体" panose="02010600030101010101" pitchFamily="2" charset="-122"/>
              </a:rPr>
              <a:t>1GB (Gigabyte </a:t>
            </a:r>
            <a:r>
              <a:rPr lang="zh-CN" altLang="en-US" sz="1600" dirty="0">
                <a:latin typeface="宋体" panose="02010600030101010101" pitchFamily="2" charset="-122"/>
              </a:rPr>
              <a:t>吉字节 又称“千兆”</a:t>
            </a:r>
            <a:r>
              <a:rPr lang="en-US" altLang="zh-CN" sz="1600" dirty="0">
                <a:latin typeface="宋体" panose="02010600030101010101" pitchFamily="2" charset="-122"/>
              </a:rPr>
              <a:t>)=1024MB</a:t>
            </a:r>
            <a:r>
              <a:rPr lang="zh-CN" altLang="en-US" sz="1600" dirty="0">
                <a:latin typeface="宋体" panose="02010600030101010101" pitchFamily="2" charset="-122"/>
              </a:rPr>
              <a:t>，</a:t>
            </a:r>
          </a:p>
          <a:p>
            <a:pPr lvl="1" eaLnBrk="1" hangingPunct="1">
              <a:lnSpc>
                <a:spcPct val="110000"/>
              </a:lnSpc>
              <a:buFontTx/>
              <a:buNone/>
            </a:pPr>
            <a:r>
              <a:rPr lang="en-US" altLang="zh-CN" sz="1600" dirty="0">
                <a:latin typeface="宋体" panose="02010600030101010101" pitchFamily="2" charset="-122"/>
              </a:rPr>
              <a:t>1TB (</a:t>
            </a:r>
            <a:r>
              <a:rPr lang="en-US" altLang="zh-CN" sz="1600" dirty="0" err="1">
                <a:latin typeface="宋体" panose="02010600030101010101" pitchFamily="2" charset="-122"/>
              </a:rPr>
              <a:t>Trillionbyte</a:t>
            </a:r>
            <a:r>
              <a:rPr lang="en-US" altLang="zh-CN" sz="1600" dirty="0">
                <a:latin typeface="宋体" panose="02010600030101010101" pitchFamily="2" charset="-122"/>
              </a:rPr>
              <a:t> </a:t>
            </a:r>
            <a:r>
              <a:rPr lang="zh-CN" altLang="en-US" sz="1600" dirty="0">
                <a:latin typeface="宋体" panose="02010600030101010101" pitchFamily="2" charset="-122"/>
              </a:rPr>
              <a:t>万亿字节 太字节</a:t>
            </a:r>
            <a:r>
              <a:rPr lang="en-US" altLang="zh-CN" sz="1600" dirty="0">
                <a:latin typeface="宋体" panose="02010600030101010101" pitchFamily="2" charset="-122"/>
              </a:rPr>
              <a:t>)=1024GB</a:t>
            </a:r>
            <a:r>
              <a:rPr lang="zh-CN" altLang="en-US" sz="1600" dirty="0">
                <a:latin typeface="宋体" panose="02010600030101010101" pitchFamily="2" charset="-122"/>
              </a:rPr>
              <a:t>，</a:t>
            </a:r>
          </a:p>
          <a:p>
            <a:pPr lvl="1" eaLnBrk="1" hangingPunct="1">
              <a:lnSpc>
                <a:spcPct val="110000"/>
              </a:lnSpc>
              <a:buFontTx/>
              <a:buNone/>
            </a:pPr>
            <a:r>
              <a:rPr lang="en-US" altLang="zh-CN" sz="1600" dirty="0">
                <a:latin typeface="宋体" panose="02010600030101010101" pitchFamily="2" charset="-122"/>
              </a:rPr>
              <a:t>1PB</a:t>
            </a:r>
            <a:r>
              <a:rPr lang="zh-CN" altLang="en-US" sz="1600" dirty="0">
                <a:latin typeface="宋体" panose="02010600030101010101" pitchFamily="2" charset="-122"/>
              </a:rPr>
              <a:t>（</a:t>
            </a:r>
            <a:r>
              <a:rPr lang="en-US" altLang="zh-CN" sz="1600" dirty="0">
                <a:latin typeface="宋体" panose="02010600030101010101" pitchFamily="2" charset="-122"/>
              </a:rPr>
              <a:t>Petabyte </a:t>
            </a:r>
            <a:r>
              <a:rPr lang="zh-CN" altLang="en-US" sz="1600" dirty="0">
                <a:latin typeface="宋体" panose="02010600030101010101" pitchFamily="2" charset="-122"/>
              </a:rPr>
              <a:t>千万亿字节 拍字节）</a:t>
            </a:r>
            <a:r>
              <a:rPr lang="en-US" altLang="zh-CN" sz="1600" dirty="0">
                <a:latin typeface="宋体" panose="02010600030101010101" pitchFamily="2" charset="-122"/>
              </a:rPr>
              <a:t>=1024TB</a:t>
            </a:r>
            <a:r>
              <a:rPr lang="zh-CN" altLang="en-US" sz="1600" dirty="0">
                <a:latin typeface="宋体" panose="02010600030101010101" pitchFamily="2" charset="-122"/>
              </a:rPr>
              <a:t>，</a:t>
            </a:r>
          </a:p>
          <a:p>
            <a:pPr lvl="1" eaLnBrk="1" hangingPunct="1">
              <a:lnSpc>
                <a:spcPct val="110000"/>
              </a:lnSpc>
              <a:buFontTx/>
              <a:buNone/>
            </a:pPr>
            <a:r>
              <a:rPr lang="en-US" altLang="zh-CN" sz="1600" dirty="0">
                <a:latin typeface="宋体" panose="02010600030101010101" pitchFamily="2" charset="-122"/>
              </a:rPr>
              <a:t>1EB</a:t>
            </a:r>
            <a:r>
              <a:rPr lang="zh-CN" altLang="en-US" sz="1600" dirty="0">
                <a:latin typeface="宋体" panose="02010600030101010101" pitchFamily="2" charset="-122"/>
              </a:rPr>
              <a:t>（</a:t>
            </a:r>
            <a:r>
              <a:rPr lang="en-US" altLang="zh-CN" sz="1600" dirty="0">
                <a:latin typeface="宋体" panose="02010600030101010101" pitchFamily="2" charset="-122"/>
              </a:rPr>
              <a:t>Exabyte </a:t>
            </a:r>
            <a:r>
              <a:rPr lang="zh-CN" altLang="en-US" sz="1600" dirty="0">
                <a:latin typeface="宋体" panose="02010600030101010101" pitchFamily="2" charset="-122"/>
              </a:rPr>
              <a:t>百亿亿字节 艾字节）</a:t>
            </a:r>
            <a:r>
              <a:rPr lang="en-US" altLang="zh-CN" sz="1600" dirty="0">
                <a:latin typeface="宋体" panose="02010600030101010101" pitchFamily="2" charset="-122"/>
              </a:rPr>
              <a:t>=1024PB</a:t>
            </a:r>
            <a:r>
              <a:rPr lang="zh-CN" altLang="en-US" sz="1600" dirty="0">
                <a:latin typeface="宋体" panose="02010600030101010101" pitchFamily="2" charset="-122"/>
              </a:rPr>
              <a:t>，</a:t>
            </a:r>
          </a:p>
          <a:p>
            <a:pPr lvl="1" eaLnBrk="1" hangingPunct="1">
              <a:lnSpc>
                <a:spcPct val="110000"/>
              </a:lnSpc>
              <a:buFontTx/>
              <a:buNone/>
            </a:pPr>
            <a:r>
              <a:rPr lang="en-US" altLang="zh-CN" sz="1600" dirty="0">
                <a:latin typeface="宋体" panose="02010600030101010101" pitchFamily="2" charset="-122"/>
              </a:rPr>
              <a:t>1ZB (Zettabyte </a:t>
            </a:r>
            <a:r>
              <a:rPr lang="zh-CN" altLang="en-US" sz="1600" dirty="0">
                <a:latin typeface="宋体" panose="02010600030101010101" pitchFamily="2" charset="-122"/>
              </a:rPr>
              <a:t>十万亿亿字节 泽字节</a:t>
            </a:r>
            <a:r>
              <a:rPr lang="en-US" altLang="zh-CN" sz="1600" dirty="0">
                <a:latin typeface="宋体" panose="02010600030101010101" pitchFamily="2" charset="-122"/>
              </a:rPr>
              <a:t>)= 1024 EB,</a:t>
            </a:r>
          </a:p>
          <a:p>
            <a:pPr lvl="1" eaLnBrk="1" hangingPunct="1">
              <a:lnSpc>
                <a:spcPct val="110000"/>
              </a:lnSpc>
              <a:buFontTx/>
              <a:buNone/>
            </a:pPr>
            <a:r>
              <a:rPr lang="en-US" altLang="zh-CN" sz="1600" dirty="0">
                <a:latin typeface="宋体" panose="02010600030101010101" pitchFamily="2" charset="-122"/>
              </a:rPr>
              <a:t>1YB (Yottabyte </a:t>
            </a:r>
            <a:r>
              <a:rPr lang="zh-CN" altLang="en-US" sz="1600" dirty="0">
                <a:latin typeface="宋体" panose="02010600030101010101" pitchFamily="2" charset="-122"/>
              </a:rPr>
              <a:t>一亿亿亿字节 尧字节</a:t>
            </a:r>
            <a:r>
              <a:rPr lang="en-US" altLang="zh-CN" sz="1600" dirty="0">
                <a:latin typeface="宋体" panose="02010600030101010101" pitchFamily="2" charset="-122"/>
              </a:rPr>
              <a:t>)= 1024 ZB,</a:t>
            </a:r>
          </a:p>
          <a:p>
            <a:pPr lvl="1" eaLnBrk="1" hangingPunct="1">
              <a:lnSpc>
                <a:spcPct val="110000"/>
              </a:lnSpc>
              <a:buFontTx/>
              <a:buNone/>
            </a:pPr>
            <a:r>
              <a:rPr lang="en-US" altLang="zh-CN" sz="1600" dirty="0">
                <a:latin typeface="宋体" panose="02010600030101010101" pitchFamily="2" charset="-122"/>
              </a:rPr>
              <a:t>1BB (Brontobyte </a:t>
            </a:r>
            <a:r>
              <a:rPr lang="zh-CN" altLang="en-US" sz="1600" dirty="0">
                <a:latin typeface="宋体" panose="02010600030101010101" pitchFamily="2" charset="-122"/>
              </a:rPr>
              <a:t>一千亿亿亿字节</a:t>
            </a:r>
            <a:r>
              <a:rPr lang="en-US" altLang="zh-CN" sz="1600" dirty="0">
                <a:latin typeface="宋体" panose="02010600030101010101" pitchFamily="2" charset="-122"/>
              </a:rPr>
              <a:t>)= 1024 YB.</a:t>
            </a:r>
          </a:p>
          <a:p>
            <a:pPr eaLnBrk="1" hangingPunct="1"/>
            <a:endParaRPr lang="zh-CN" altLang="en-US" dirty="0"/>
          </a:p>
        </p:txBody>
      </p:sp>
      <p:sp>
        <p:nvSpPr>
          <p:cNvPr id="60420" name="灯片编号占位符 3">
            <a:extLst>
              <a:ext uri="{FF2B5EF4-FFF2-40B4-BE49-F238E27FC236}">
                <a16:creationId xmlns:a16="http://schemas.microsoft.com/office/drawing/2014/main" id="{A40E1731-EBA0-A2A2-CC3C-4F42D3F03B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102AE92-6B5F-418E-9B70-090774034ED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B1FF73FB-1D71-1595-B1FB-8A102960558F}"/>
              </a:ext>
            </a:extLst>
          </p:cNvPr>
          <p:cNvSpPr txBox="1">
            <a:spLocks/>
          </p:cNvSpPr>
          <p:nvPr/>
        </p:nvSpPr>
        <p:spPr>
          <a:xfrm>
            <a:off x="142875" y="0"/>
            <a:ext cx="8215313"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1.4 </a:t>
            </a:r>
            <a:r>
              <a:rPr kumimoji="0" lang="zh-CN" altLang="en-US" sz="2800" dirty="0">
                <a:solidFill>
                  <a:schemeClr val="bg1"/>
                </a:solidFill>
                <a:latin typeface="+mj-lt"/>
                <a:ea typeface="+mj-ea"/>
                <a:cs typeface="+mj-cs"/>
              </a:rPr>
              <a:t>信息的表示和存储</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9912E383-E038-34A7-ECEB-B3743941DCE9}"/>
              </a:ext>
            </a:extLst>
          </p:cNvPr>
          <p:cNvSpPr>
            <a:spLocks noGrp="1"/>
          </p:cNvSpPr>
          <p:nvPr>
            <p:ph type="title"/>
          </p:nvPr>
        </p:nvSpPr>
        <p:spPr/>
        <p:txBody>
          <a:bodyPr/>
          <a:lstStyle/>
          <a:p>
            <a:pPr eaLnBrk="1" hangingPunct="1"/>
            <a:r>
              <a:rPr lang="en-US" altLang="zh-CN"/>
              <a:t>1.4.4 </a:t>
            </a:r>
            <a:r>
              <a:rPr lang="zh-CN" altLang="en-US"/>
              <a:t>二进制数的编码表示</a:t>
            </a:r>
            <a:r>
              <a:rPr lang="en-US" altLang="zh-CN"/>
              <a:t>:</a:t>
            </a:r>
            <a:r>
              <a:rPr lang="zh-CN" altLang="en-US"/>
              <a:t>原码</a:t>
            </a:r>
          </a:p>
        </p:txBody>
      </p:sp>
      <p:sp>
        <p:nvSpPr>
          <p:cNvPr id="61443" name="内容占位符 2">
            <a:extLst>
              <a:ext uri="{FF2B5EF4-FFF2-40B4-BE49-F238E27FC236}">
                <a16:creationId xmlns:a16="http://schemas.microsoft.com/office/drawing/2014/main" id="{07CDA82F-76E2-B43E-BC14-C318CFF75F2F}"/>
              </a:ext>
            </a:extLst>
          </p:cNvPr>
          <p:cNvSpPr>
            <a:spLocks noGrp="1"/>
          </p:cNvSpPr>
          <p:nvPr>
            <p:ph idx="1"/>
          </p:nvPr>
        </p:nvSpPr>
        <p:spPr/>
        <p:txBody>
          <a:bodyPr/>
          <a:lstStyle/>
          <a:p>
            <a:pPr eaLnBrk="1" hangingPunct="1">
              <a:lnSpc>
                <a:spcPct val="80000"/>
              </a:lnSpc>
            </a:pPr>
            <a:r>
              <a:rPr lang="en-US" altLang="zh-CN">
                <a:latin typeface="宋体" panose="02010600030101010101" pitchFamily="2" charset="-122"/>
              </a:rPr>
              <a:t>"</a:t>
            </a:r>
            <a:r>
              <a:rPr lang="zh-CN" altLang="en-US">
                <a:latin typeface="宋体" panose="02010600030101010101" pitchFamily="2" charset="-122"/>
              </a:rPr>
              <a:t>符号──绝对值表示</a:t>
            </a:r>
            <a:r>
              <a:rPr lang="en-US" altLang="zh-CN">
                <a:latin typeface="宋体" panose="02010600030101010101" pitchFamily="2" charset="-122"/>
              </a:rPr>
              <a:t>"</a:t>
            </a:r>
            <a:r>
              <a:rPr lang="zh-CN" altLang="en-US">
                <a:latin typeface="宋体" panose="02010600030101010101" pitchFamily="2" charset="-122"/>
              </a:rPr>
              <a:t>的编码</a:t>
            </a:r>
          </a:p>
          <a:p>
            <a:pPr lvl="1" eaLnBrk="1" hangingPunct="1">
              <a:lnSpc>
                <a:spcPct val="80000"/>
              </a:lnSpc>
              <a:buFontTx/>
              <a:buNone/>
            </a:pPr>
            <a:r>
              <a:rPr lang="zh-CN" altLang="en-US">
                <a:latin typeface="宋体" panose="02010600030101010101" pitchFamily="2" charset="-122"/>
              </a:rPr>
              <a:t>例如：</a:t>
            </a:r>
          </a:p>
          <a:p>
            <a:pPr lvl="1" eaLnBrk="1" hangingPunct="1">
              <a:lnSpc>
                <a:spcPct val="80000"/>
              </a:lnSpc>
              <a:buFontTx/>
              <a:buNone/>
            </a:pPr>
            <a:r>
              <a:rPr lang="en-US" altLang="zh-CN">
                <a:latin typeface="宋体" panose="02010600030101010101" pitchFamily="2" charset="-122"/>
              </a:rPr>
              <a:t>X=+0101011    [X]</a:t>
            </a:r>
            <a:r>
              <a:rPr lang="zh-CN" altLang="en-US" baseline="-25000">
                <a:latin typeface="宋体" panose="02010600030101010101" pitchFamily="2" charset="-122"/>
              </a:rPr>
              <a:t>原</a:t>
            </a:r>
            <a:r>
              <a:rPr lang="en-US" altLang="zh-CN">
                <a:latin typeface="宋体" panose="02010600030101010101" pitchFamily="2" charset="-122"/>
              </a:rPr>
              <a:t>= 0 0101011</a:t>
            </a:r>
          </a:p>
          <a:p>
            <a:pPr lvl="1" eaLnBrk="1" hangingPunct="1">
              <a:lnSpc>
                <a:spcPct val="80000"/>
              </a:lnSpc>
              <a:buFontTx/>
              <a:buNone/>
            </a:pPr>
            <a:r>
              <a:rPr lang="en-US" altLang="zh-CN">
                <a:latin typeface="宋体" panose="02010600030101010101" pitchFamily="2" charset="-122"/>
              </a:rPr>
              <a:t>X=-0101011    [X]</a:t>
            </a:r>
            <a:r>
              <a:rPr lang="zh-CN" altLang="en-US" baseline="-25000">
                <a:latin typeface="宋体" panose="02010600030101010101" pitchFamily="2" charset="-122"/>
              </a:rPr>
              <a:t>原</a:t>
            </a:r>
            <a:r>
              <a:rPr lang="en-US" altLang="zh-CN">
                <a:latin typeface="宋体" panose="02010600030101010101" pitchFamily="2" charset="-122"/>
              </a:rPr>
              <a:t>= 1 0101011</a:t>
            </a:r>
          </a:p>
          <a:p>
            <a:pPr lvl="1" eaLnBrk="1" hangingPunct="1">
              <a:lnSpc>
                <a:spcPct val="80000"/>
              </a:lnSpc>
              <a:buFontTx/>
              <a:buNone/>
            </a:pPr>
            <a:r>
              <a:rPr lang="en-US" altLang="zh-CN">
                <a:latin typeface="宋体" panose="02010600030101010101" pitchFamily="2" charset="-122"/>
              </a:rPr>
              <a:t>                        </a:t>
            </a:r>
            <a:r>
              <a:rPr lang="zh-CN" altLang="en-US">
                <a:latin typeface="宋体" panose="02010600030101010101" pitchFamily="2" charset="-122"/>
              </a:rPr>
              <a:t>符号位</a:t>
            </a:r>
          </a:p>
          <a:p>
            <a:pPr eaLnBrk="1" hangingPunct="1">
              <a:lnSpc>
                <a:spcPct val="80000"/>
              </a:lnSpc>
            </a:pPr>
            <a:r>
              <a:rPr lang="zh-CN" altLang="en-US">
                <a:latin typeface="宋体" panose="02010600030101010101" pitchFamily="2" charset="-122"/>
              </a:rPr>
              <a:t>缺点：</a:t>
            </a:r>
          </a:p>
          <a:p>
            <a:pPr lvl="1" eaLnBrk="1" hangingPunct="1">
              <a:lnSpc>
                <a:spcPct val="130000"/>
              </a:lnSpc>
            </a:pPr>
            <a:r>
              <a:rPr lang="zh-CN" altLang="en-US">
                <a:latin typeface="宋体" panose="02010600030101010101" pitchFamily="2" charset="-122"/>
              </a:rPr>
              <a:t>零的表示不惟一：</a:t>
            </a:r>
            <a:br>
              <a:rPr lang="zh-CN" altLang="en-US">
                <a:latin typeface="宋体" panose="02010600030101010101" pitchFamily="2" charset="-122"/>
              </a:rPr>
            </a:br>
            <a:r>
              <a:rPr lang="en-US" altLang="zh-CN">
                <a:latin typeface="宋体" panose="02010600030101010101" pitchFamily="2" charset="-122"/>
              </a:rPr>
              <a:t>[+0]</a:t>
            </a:r>
            <a:r>
              <a:rPr lang="zh-CN" altLang="en-US" baseline="-25000">
                <a:latin typeface="宋体" panose="02010600030101010101" pitchFamily="2" charset="-122"/>
              </a:rPr>
              <a:t>原</a:t>
            </a:r>
            <a:r>
              <a:rPr lang="zh-CN" altLang="en-US">
                <a:latin typeface="宋体" panose="02010600030101010101" pitchFamily="2" charset="-122"/>
              </a:rPr>
              <a:t> </a:t>
            </a:r>
            <a:r>
              <a:rPr lang="en-US" altLang="zh-CN">
                <a:latin typeface="宋体" panose="02010600030101010101" pitchFamily="2" charset="-122"/>
              </a:rPr>
              <a:t>=000...0 [-0]</a:t>
            </a:r>
            <a:r>
              <a:rPr lang="zh-CN" altLang="en-US" baseline="-25000">
                <a:latin typeface="宋体" panose="02010600030101010101" pitchFamily="2" charset="-122"/>
              </a:rPr>
              <a:t>原</a:t>
            </a:r>
            <a:r>
              <a:rPr lang="zh-CN" altLang="en-US">
                <a:latin typeface="宋体" panose="02010600030101010101" pitchFamily="2" charset="-122"/>
              </a:rPr>
              <a:t> </a:t>
            </a:r>
            <a:r>
              <a:rPr lang="en-US" altLang="zh-CN">
                <a:latin typeface="宋体" panose="02010600030101010101" pitchFamily="2" charset="-122"/>
              </a:rPr>
              <a:t>=100...0</a:t>
            </a:r>
          </a:p>
          <a:p>
            <a:pPr lvl="1" eaLnBrk="1" hangingPunct="1">
              <a:lnSpc>
                <a:spcPct val="130000"/>
              </a:lnSpc>
            </a:pPr>
            <a:r>
              <a:rPr lang="zh-CN" altLang="en-US">
                <a:latin typeface="宋体" panose="02010600030101010101" pitchFamily="2" charset="-122"/>
              </a:rPr>
              <a:t>进行四则运算时，符号位须单独处理，且运算规则复杂。</a:t>
            </a:r>
          </a:p>
          <a:p>
            <a:pPr eaLnBrk="1" hangingPunct="1"/>
            <a:endParaRPr lang="zh-CN" altLang="en-US"/>
          </a:p>
        </p:txBody>
      </p:sp>
      <p:sp>
        <p:nvSpPr>
          <p:cNvPr id="61444" name="灯片编号占位符 3">
            <a:extLst>
              <a:ext uri="{FF2B5EF4-FFF2-40B4-BE49-F238E27FC236}">
                <a16:creationId xmlns:a16="http://schemas.microsoft.com/office/drawing/2014/main" id="{CE70599E-57F4-687A-2A3E-56D20EE69B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8E408E5-32D0-4C3B-8C7B-A888F4811F4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5BEF545-054E-853F-3B3F-C714AB116BB0}"/>
              </a:ext>
            </a:extLst>
          </p:cNvPr>
          <p:cNvSpPr txBox="1">
            <a:spLocks/>
          </p:cNvSpPr>
          <p:nvPr/>
        </p:nvSpPr>
        <p:spPr>
          <a:xfrm>
            <a:off x="142875" y="0"/>
            <a:ext cx="8215313"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1.4 </a:t>
            </a:r>
            <a:r>
              <a:rPr kumimoji="0" lang="zh-CN" altLang="en-US" sz="2800" dirty="0">
                <a:solidFill>
                  <a:schemeClr val="bg1"/>
                </a:solidFill>
                <a:latin typeface="+mj-lt"/>
                <a:ea typeface="+mj-ea"/>
                <a:cs typeface="+mj-cs"/>
              </a:rPr>
              <a:t>信息的表示和存储</a:t>
            </a:r>
          </a:p>
        </p:txBody>
      </p:sp>
      <p:grpSp>
        <p:nvGrpSpPr>
          <p:cNvPr id="61446" name="Group 7">
            <a:extLst>
              <a:ext uri="{FF2B5EF4-FFF2-40B4-BE49-F238E27FC236}">
                <a16:creationId xmlns:a16="http://schemas.microsoft.com/office/drawing/2014/main" id="{390EAFAB-8810-4172-84D0-4310A2063CF7}"/>
              </a:ext>
            </a:extLst>
          </p:cNvPr>
          <p:cNvGrpSpPr>
            <a:grpSpLocks/>
          </p:cNvGrpSpPr>
          <p:nvPr/>
        </p:nvGrpSpPr>
        <p:grpSpPr bwMode="auto">
          <a:xfrm>
            <a:off x="4214813" y="2428875"/>
            <a:ext cx="609600" cy="1066800"/>
            <a:chOff x="3504" y="2256"/>
            <a:chExt cx="384" cy="816"/>
          </a:xfrm>
        </p:grpSpPr>
        <p:sp>
          <p:nvSpPr>
            <p:cNvPr id="61447" name="Rectangle 5">
              <a:extLst>
                <a:ext uri="{FF2B5EF4-FFF2-40B4-BE49-F238E27FC236}">
                  <a16:creationId xmlns:a16="http://schemas.microsoft.com/office/drawing/2014/main" id="{B219F493-40EF-93CF-3060-67B4647F721F}"/>
                </a:ext>
              </a:extLst>
            </p:cNvPr>
            <p:cNvSpPr>
              <a:spLocks noChangeArrowheads="1"/>
            </p:cNvSpPr>
            <p:nvPr/>
          </p:nvSpPr>
          <p:spPr bwMode="auto">
            <a:xfrm>
              <a:off x="3504" y="2256"/>
              <a:ext cx="192" cy="624"/>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a typeface="隶书" panose="02010509060101010101" pitchFamily="49" charset="-122"/>
              </a:endParaRPr>
            </a:p>
          </p:txBody>
        </p:sp>
        <p:sp>
          <p:nvSpPr>
            <p:cNvPr id="61448" name="Freeform 6">
              <a:extLst>
                <a:ext uri="{FF2B5EF4-FFF2-40B4-BE49-F238E27FC236}">
                  <a16:creationId xmlns:a16="http://schemas.microsoft.com/office/drawing/2014/main" id="{A0C8EEF6-BA4A-4146-35FE-DDF9EB5EAA5D}"/>
                </a:ext>
              </a:extLst>
            </p:cNvPr>
            <p:cNvSpPr>
              <a:spLocks/>
            </p:cNvSpPr>
            <p:nvPr/>
          </p:nvSpPr>
          <p:spPr bwMode="auto">
            <a:xfrm>
              <a:off x="3600" y="2880"/>
              <a:ext cx="288" cy="192"/>
            </a:xfrm>
            <a:custGeom>
              <a:avLst/>
              <a:gdLst>
                <a:gd name="T0" fmla="*/ 0 w 288"/>
                <a:gd name="T1" fmla="*/ 0 h 192"/>
                <a:gd name="T2" fmla="*/ 0 w 288"/>
                <a:gd name="T3" fmla="*/ 192 h 192"/>
                <a:gd name="T4" fmla="*/ 288 w 288"/>
                <a:gd name="T5" fmla="*/ 192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0"/>
                  </a:moveTo>
                  <a:lnTo>
                    <a:pt x="0" y="192"/>
                  </a:lnTo>
                  <a:lnTo>
                    <a:pt x="288" y="192"/>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11D9DBCB-47A8-E81B-47AB-5BEE1B2C01FF}"/>
              </a:ext>
            </a:extLst>
          </p:cNvPr>
          <p:cNvSpPr>
            <a:spLocks noGrp="1"/>
          </p:cNvSpPr>
          <p:nvPr>
            <p:ph type="title"/>
          </p:nvPr>
        </p:nvSpPr>
        <p:spPr/>
        <p:txBody>
          <a:bodyPr/>
          <a:lstStyle/>
          <a:p>
            <a:pPr eaLnBrk="1" hangingPunct="1"/>
            <a:r>
              <a:rPr lang="en-US" altLang="zh-CN"/>
              <a:t>1.4.4 </a:t>
            </a:r>
            <a:r>
              <a:rPr lang="zh-CN" altLang="en-US"/>
              <a:t>二进制数的编码表示</a:t>
            </a:r>
            <a:r>
              <a:rPr lang="en-US" altLang="zh-CN"/>
              <a:t>:</a:t>
            </a:r>
            <a:r>
              <a:rPr lang="zh-CN" altLang="en-US"/>
              <a:t>反码</a:t>
            </a:r>
          </a:p>
        </p:txBody>
      </p:sp>
      <p:sp>
        <p:nvSpPr>
          <p:cNvPr id="62467" name="内容占位符 2">
            <a:extLst>
              <a:ext uri="{FF2B5EF4-FFF2-40B4-BE49-F238E27FC236}">
                <a16:creationId xmlns:a16="http://schemas.microsoft.com/office/drawing/2014/main" id="{67CBA4A6-0E8C-A16A-2839-629C9354E403}"/>
              </a:ext>
            </a:extLst>
          </p:cNvPr>
          <p:cNvSpPr>
            <a:spLocks noGrp="1"/>
          </p:cNvSpPr>
          <p:nvPr>
            <p:ph idx="1"/>
          </p:nvPr>
        </p:nvSpPr>
        <p:spPr/>
        <p:txBody>
          <a:bodyPr/>
          <a:lstStyle/>
          <a:p>
            <a:pPr eaLnBrk="1" hangingPunct="1"/>
            <a:r>
              <a:rPr lang="zh-CN" altLang="en-US">
                <a:latin typeface="宋体" panose="02010600030101010101" pitchFamily="2" charset="-122"/>
              </a:rPr>
              <a:t>正数的反码与原码表示相同。</a:t>
            </a:r>
          </a:p>
          <a:p>
            <a:pPr eaLnBrk="1" hangingPunct="1">
              <a:lnSpc>
                <a:spcPct val="120000"/>
              </a:lnSpc>
            </a:pPr>
            <a:r>
              <a:rPr lang="zh-CN" altLang="en-US">
                <a:latin typeface="宋体" panose="02010600030101010101" pitchFamily="2" charset="-122"/>
              </a:rPr>
              <a:t>负数的反码与原码有如下关系：</a:t>
            </a:r>
          </a:p>
          <a:p>
            <a:pPr marL="457200" lvl="1" indent="0" eaLnBrk="1" hangingPunct="1">
              <a:lnSpc>
                <a:spcPct val="120000"/>
              </a:lnSpc>
              <a:buFontTx/>
              <a:buNone/>
            </a:pPr>
            <a:r>
              <a:rPr lang="zh-CN" altLang="en-US">
                <a:latin typeface="宋体" panose="02010600030101010101" pitchFamily="2" charset="-122"/>
              </a:rPr>
              <a:t>符号位相同</a:t>
            </a:r>
            <a:r>
              <a:rPr lang="en-US" altLang="zh-CN">
                <a:latin typeface="宋体" panose="02010600030101010101" pitchFamily="2" charset="-122"/>
              </a:rPr>
              <a:t>(</a:t>
            </a:r>
            <a:r>
              <a:rPr lang="zh-CN" altLang="en-US">
                <a:latin typeface="宋体" panose="02010600030101010101" pitchFamily="2" charset="-122"/>
              </a:rPr>
              <a:t>仍用</a:t>
            </a:r>
            <a:r>
              <a:rPr lang="en-US" altLang="zh-CN">
                <a:latin typeface="宋体" panose="02010600030101010101" pitchFamily="2" charset="-122"/>
              </a:rPr>
              <a:t>1</a:t>
            </a:r>
            <a:r>
              <a:rPr lang="zh-CN" altLang="en-US">
                <a:latin typeface="宋体" panose="02010600030101010101" pitchFamily="2" charset="-122"/>
              </a:rPr>
              <a:t>表示</a:t>
            </a:r>
            <a:r>
              <a:rPr lang="en-US" altLang="zh-CN">
                <a:latin typeface="宋体" panose="02010600030101010101" pitchFamily="2" charset="-122"/>
              </a:rPr>
              <a:t>)</a:t>
            </a:r>
            <a:r>
              <a:rPr lang="zh-CN" altLang="en-US">
                <a:latin typeface="宋体" panose="02010600030101010101" pitchFamily="2" charset="-122"/>
              </a:rPr>
              <a:t>，其余各位取反</a:t>
            </a:r>
            <a:r>
              <a:rPr lang="en-US" altLang="zh-CN">
                <a:latin typeface="宋体" panose="02010600030101010101" pitchFamily="2" charset="-122"/>
              </a:rPr>
              <a:t>(0</a:t>
            </a:r>
            <a:r>
              <a:rPr lang="zh-CN" altLang="en-US">
                <a:latin typeface="宋体" panose="02010600030101010101" pitchFamily="2" charset="-122"/>
              </a:rPr>
              <a:t>变</a:t>
            </a:r>
            <a:r>
              <a:rPr lang="en-US" altLang="zh-CN">
                <a:latin typeface="宋体" panose="02010600030101010101" pitchFamily="2" charset="-122"/>
              </a:rPr>
              <a:t>1</a:t>
            </a:r>
            <a:r>
              <a:rPr lang="zh-CN" altLang="en-US">
                <a:latin typeface="宋体" panose="02010600030101010101" pitchFamily="2" charset="-122"/>
              </a:rPr>
              <a:t>，</a:t>
            </a:r>
            <a:r>
              <a:rPr lang="en-US" altLang="zh-CN">
                <a:latin typeface="宋体" panose="02010600030101010101" pitchFamily="2" charset="-122"/>
              </a:rPr>
              <a:t>1</a:t>
            </a:r>
            <a:r>
              <a:rPr lang="zh-CN" altLang="en-US">
                <a:latin typeface="宋体" panose="02010600030101010101" pitchFamily="2" charset="-122"/>
              </a:rPr>
              <a:t>变</a:t>
            </a:r>
            <a:r>
              <a:rPr lang="en-US" altLang="zh-CN">
                <a:latin typeface="宋体" panose="02010600030101010101" pitchFamily="2" charset="-122"/>
              </a:rPr>
              <a:t>0)</a:t>
            </a:r>
            <a:r>
              <a:rPr lang="zh-CN" altLang="en-US">
                <a:latin typeface="宋体" panose="02010600030101010101" pitchFamily="2" charset="-122"/>
              </a:rPr>
              <a:t>。例如：</a:t>
            </a:r>
            <a:br>
              <a:rPr lang="zh-CN" altLang="en-US">
                <a:latin typeface="宋体" panose="02010600030101010101" pitchFamily="2" charset="-122"/>
              </a:rPr>
            </a:br>
            <a:r>
              <a:rPr lang="en-US" altLang="zh-CN" sz="2400">
                <a:latin typeface="宋体" panose="02010600030101010101" pitchFamily="2" charset="-122"/>
              </a:rPr>
              <a:t>X=-1100110 [X]</a:t>
            </a:r>
            <a:r>
              <a:rPr lang="zh-CN" altLang="en-US" sz="2400" baseline="-25000">
                <a:latin typeface="宋体" panose="02010600030101010101" pitchFamily="2" charset="-122"/>
              </a:rPr>
              <a:t>原</a:t>
            </a:r>
            <a:r>
              <a:rPr lang="zh-CN" altLang="en-US" sz="2400">
                <a:latin typeface="宋体" panose="02010600030101010101" pitchFamily="2" charset="-122"/>
              </a:rPr>
              <a:t> </a:t>
            </a:r>
            <a:r>
              <a:rPr lang="en-US" altLang="zh-CN" sz="2400">
                <a:latin typeface="宋体" panose="02010600030101010101" pitchFamily="2" charset="-122"/>
              </a:rPr>
              <a:t>=11100110 [X]</a:t>
            </a:r>
            <a:r>
              <a:rPr lang="zh-CN" altLang="en-US" sz="2400" baseline="-25000">
                <a:latin typeface="宋体" panose="02010600030101010101" pitchFamily="2" charset="-122"/>
              </a:rPr>
              <a:t>反</a:t>
            </a:r>
            <a:r>
              <a:rPr lang="zh-CN" altLang="en-US" sz="2400">
                <a:latin typeface="宋体" panose="02010600030101010101" pitchFamily="2" charset="-122"/>
              </a:rPr>
              <a:t> </a:t>
            </a:r>
            <a:r>
              <a:rPr lang="en-US" altLang="zh-CN" sz="2400">
                <a:latin typeface="宋体" panose="02010600030101010101" pitchFamily="2" charset="-122"/>
              </a:rPr>
              <a:t>=10011001</a:t>
            </a:r>
            <a:br>
              <a:rPr lang="en-US" altLang="zh-CN" sz="2400">
                <a:latin typeface="宋体" panose="02010600030101010101" pitchFamily="2" charset="-122"/>
              </a:rPr>
            </a:br>
            <a:r>
              <a:rPr lang="en-US" altLang="zh-CN" sz="2400">
                <a:latin typeface="宋体" panose="02010600030101010101" pitchFamily="2" charset="-122"/>
              </a:rPr>
              <a:t>X=+0000000 [X]</a:t>
            </a:r>
            <a:r>
              <a:rPr lang="zh-CN" altLang="en-US" sz="2400" baseline="-25000">
                <a:latin typeface="宋体" panose="02010600030101010101" pitchFamily="2" charset="-122"/>
              </a:rPr>
              <a:t>原</a:t>
            </a:r>
            <a:r>
              <a:rPr lang="zh-CN" altLang="en-US" sz="2400">
                <a:latin typeface="宋体" panose="02010600030101010101" pitchFamily="2" charset="-122"/>
              </a:rPr>
              <a:t> </a:t>
            </a:r>
            <a:r>
              <a:rPr lang="en-US" altLang="zh-CN" sz="2400">
                <a:latin typeface="宋体" panose="02010600030101010101" pitchFamily="2" charset="-122"/>
              </a:rPr>
              <a:t>=00000000 [X]</a:t>
            </a:r>
            <a:r>
              <a:rPr lang="zh-CN" altLang="en-US" sz="2400" baseline="-25000">
                <a:latin typeface="宋体" panose="02010600030101010101" pitchFamily="2" charset="-122"/>
              </a:rPr>
              <a:t>反</a:t>
            </a:r>
            <a:r>
              <a:rPr lang="zh-CN" altLang="en-US" sz="2400">
                <a:latin typeface="宋体" panose="02010600030101010101" pitchFamily="2" charset="-122"/>
              </a:rPr>
              <a:t> </a:t>
            </a:r>
            <a:r>
              <a:rPr lang="en-US" altLang="zh-CN" sz="2400">
                <a:latin typeface="宋体" panose="02010600030101010101" pitchFamily="2" charset="-122"/>
              </a:rPr>
              <a:t>=00000000</a:t>
            </a:r>
          </a:p>
          <a:p>
            <a:pPr eaLnBrk="1" hangingPunct="1"/>
            <a:r>
              <a:rPr lang="zh-CN" altLang="en-US">
                <a:latin typeface="宋体" panose="02010600030101010101" pitchFamily="2" charset="-122"/>
              </a:rPr>
              <a:t>反码中零的表示也不惟一</a:t>
            </a:r>
          </a:p>
          <a:p>
            <a:pPr marL="457200" lvl="1" indent="0" algn="just" eaLnBrk="1" hangingPunct="1">
              <a:buFontTx/>
              <a:buNone/>
            </a:pPr>
            <a:r>
              <a:rPr lang="en-US" altLang="zh-CN" sz="2400">
                <a:latin typeface="宋体" panose="02010600030101010101" pitchFamily="2" charset="-122"/>
              </a:rPr>
              <a:t>X=-0000000 [X]</a:t>
            </a:r>
            <a:r>
              <a:rPr lang="zh-CN" altLang="en-US" sz="2400" baseline="-25000">
                <a:latin typeface="宋体" panose="02010600030101010101" pitchFamily="2" charset="-122"/>
              </a:rPr>
              <a:t>原</a:t>
            </a:r>
            <a:r>
              <a:rPr lang="zh-CN" altLang="en-US" sz="2400">
                <a:latin typeface="宋体" panose="02010600030101010101" pitchFamily="2" charset="-122"/>
              </a:rPr>
              <a:t> </a:t>
            </a:r>
            <a:r>
              <a:rPr lang="en-US" altLang="zh-CN" sz="2400">
                <a:latin typeface="宋体" panose="02010600030101010101" pitchFamily="2" charset="-122"/>
              </a:rPr>
              <a:t>=10000000 [X]</a:t>
            </a:r>
            <a:r>
              <a:rPr lang="zh-CN" altLang="en-US" sz="2400" baseline="-25000">
                <a:latin typeface="宋体" panose="02010600030101010101" pitchFamily="2" charset="-122"/>
              </a:rPr>
              <a:t>反</a:t>
            </a:r>
            <a:r>
              <a:rPr lang="zh-CN" altLang="en-US" sz="2400">
                <a:latin typeface="宋体" panose="02010600030101010101" pitchFamily="2" charset="-122"/>
              </a:rPr>
              <a:t> </a:t>
            </a:r>
            <a:r>
              <a:rPr lang="en-US" altLang="zh-CN" sz="2400">
                <a:latin typeface="宋体" panose="02010600030101010101" pitchFamily="2" charset="-122"/>
              </a:rPr>
              <a:t>=11111111</a:t>
            </a:r>
            <a:endParaRPr lang="en-US" altLang="zh-CN">
              <a:latin typeface="宋体" panose="02010600030101010101" pitchFamily="2" charset="-122"/>
            </a:endParaRPr>
          </a:p>
          <a:p>
            <a:pPr eaLnBrk="1" hangingPunct="1">
              <a:spcBef>
                <a:spcPts val="1200"/>
              </a:spcBef>
            </a:pPr>
            <a:r>
              <a:rPr lang="zh-CN" altLang="en-US">
                <a:latin typeface="宋体" panose="02010600030101010101" pitchFamily="2" charset="-122"/>
              </a:rPr>
              <a:t>反码只是求补码的中间码</a:t>
            </a:r>
          </a:p>
          <a:p>
            <a:pPr eaLnBrk="1" hangingPunct="1"/>
            <a:endParaRPr lang="zh-CN" altLang="en-US"/>
          </a:p>
        </p:txBody>
      </p:sp>
      <p:sp>
        <p:nvSpPr>
          <p:cNvPr id="62468" name="灯片编号占位符 3">
            <a:extLst>
              <a:ext uri="{FF2B5EF4-FFF2-40B4-BE49-F238E27FC236}">
                <a16:creationId xmlns:a16="http://schemas.microsoft.com/office/drawing/2014/main" id="{AEC886B2-B84E-2D39-5C2E-B4AC858948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F5077CD-7FC2-4492-95DB-DA013311F5F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 name="标题 4">
            <a:extLst>
              <a:ext uri="{FF2B5EF4-FFF2-40B4-BE49-F238E27FC236}">
                <a16:creationId xmlns:a16="http://schemas.microsoft.com/office/drawing/2014/main" id="{BB9878A4-5DBC-A3DD-F762-E213DC00666C}"/>
              </a:ext>
            </a:extLst>
          </p:cNvPr>
          <p:cNvSpPr txBox="1">
            <a:spLocks/>
          </p:cNvSpPr>
          <p:nvPr/>
        </p:nvSpPr>
        <p:spPr>
          <a:xfrm>
            <a:off x="142875" y="0"/>
            <a:ext cx="8215313"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1.4 </a:t>
            </a:r>
            <a:r>
              <a:rPr kumimoji="0" lang="zh-CN" altLang="en-US" sz="2800" dirty="0">
                <a:solidFill>
                  <a:schemeClr val="bg1"/>
                </a:solidFill>
                <a:latin typeface="+mj-lt"/>
                <a:ea typeface="+mj-ea"/>
                <a:cs typeface="+mj-cs"/>
              </a:rPr>
              <a:t>信息的表示和存储</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1F2737AD-A875-BAE5-BF6E-F25E1D4EC343}"/>
              </a:ext>
            </a:extLst>
          </p:cNvPr>
          <p:cNvSpPr>
            <a:spLocks noGrp="1"/>
          </p:cNvSpPr>
          <p:nvPr>
            <p:ph type="title"/>
          </p:nvPr>
        </p:nvSpPr>
        <p:spPr/>
        <p:txBody>
          <a:bodyPr/>
          <a:lstStyle/>
          <a:p>
            <a:pPr eaLnBrk="1" hangingPunct="1"/>
            <a:r>
              <a:rPr lang="en-US" altLang="zh-CN"/>
              <a:t>1.4.4 </a:t>
            </a:r>
            <a:r>
              <a:rPr lang="zh-CN" altLang="en-US"/>
              <a:t>二进制数的编码表示</a:t>
            </a:r>
            <a:r>
              <a:rPr lang="en-US" altLang="zh-CN"/>
              <a:t>:</a:t>
            </a:r>
            <a:r>
              <a:rPr lang="zh-CN" altLang="en-US"/>
              <a:t>补码</a:t>
            </a:r>
          </a:p>
        </p:txBody>
      </p:sp>
      <p:sp>
        <p:nvSpPr>
          <p:cNvPr id="63491" name="内容占位符 2">
            <a:extLst>
              <a:ext uri="{FF2B5EF4-FFF2-40B4-BE49-F238E27FC236}">
                <a16:creationId xmlns:a16="http://schemas.microsoft.com/office/drawing/2014/main" id="{A036CF70-980A-C6CE-12FD-0480BB456804}"/>
              </a:ext>
            </a:extLst>
          </p:cNvPr>
          <p:cNvSpPr>
            <a:spLocks noGrp="1"/>
          </p:cNvSpPr>
          <p:nvPr>
            <p:ph idx="1"/>
          </p:nvPr>
        </p:nvSpPr>
        <p:spPr>
          <a:xfrm>
            <a:off x="457200" y="1785938"/>
            <a:ext cx="8478838" cy="4787900"/>
          </a:xfrm>
        </p:spPr>
        <p:txBody>
          <a:bodyPr/>
          <a:lstStyle/>
          <a:p>
            <a:pPr eaLnBrk="1" hangingPunct="1">
              <a:lnSpc>
                <a:spcPct val="90000"/>
              </a:lnSpc>
            </a:pPr>
            <a:r>
              <a:rPr lang="zh-CN" altLang="en-US">
                <a:latin typeface="宋体" panose="02010600030101010101" pitchFamily="2" charset="-122"/>
              </a:rPr>
              <a:t>模数：</a:t>
            </a:r>
          </a:p>
          <a:p>
            <a:pPr lvl="1" eaLnBrk="1" hangingPunct="1">
              <a:lnSpc>
                <a:spcPct val="90000"/>
              </a:lnSpc>
            </a:pPr>
            <a:r>
              <a:rPr lang="en-US" altLang="zh-CN">
                <a:latin typeface="宋体" panose="02010600030101010101" pitchFamily="2" charset="-122"/>
              </a:rPr>
              <a:t>n</a:t>
            </a:r>
            <a:r>
              <a:rPr lang="zh-CN" altLang="en-US">
                <a:latin typeface="宋体" panose="02010600030101010101" pitchFamily="2" charset="-122"/>
              </a:rPr>
              <a:t>位二进制整数</a:t>
            </a:r>
            <a:r>
              <a:rPr lang="en-US" altLang="zh-CN">
                <a:latin typeface="宋体" panose="02010600030101010101" pitchFamily="2" charset="-122"/>
              </a:rPr>
              <a:t>(</a:t>
            </a:r>
            <a:r>
              <a:rPr lang="zh-CN" altLang="en-US">
                <a:latin typeface="宋体" panose="02010600030101010101" pitchFamily="2" charset="-122"/>
              </a:rPr>
              <a:t>包括一位符号位</a:t>
            </a:r>
            <a:r>
              <a:rPr lang="en-US" altLang="zh-CN">
                <a:latin typeface="宋体" panose="02010600030101010101" pitchFamily="2" charset="-122"/>
              </a:rPr>
              <a:t>)</a:t>
            </a:r>
            <a:r>
              <a:rPr lang="zh-CN" altLang="en-US">
                <a:latin typeface="宋体" panose="02010600030101010101" pitchFamily="2" charset="-122"/>
              </a:rPr>
              <a:t>，它的模数为 </a:t>
            </a:r>
            <a:r>
              <a:rPr lang="en-US" altLang="zh-CN">
                <a:latin typeface="宋体" panose="02010600030101010101" pitchFamily="2" charset="-122"/>
              </a:rPr>
              <a:t>2</a:t>
            </a:r>
            <a:r>
              <a:rPr lang="en-US" altLang="zh-CN" baseline="30000">
                <a:latin typeface="宋体" panose="02010600030101010101" pitchFamily="2" charset="-122"/>
              </a:rPr>
              <a:t>n </a:t>
            </a:r>
            <a:r>
              <a:rPr lang="zh-CN" altLang="en-US">
                <a:latin typeface="宋体" panose="02010600030101010101" pitchFamily="2" charset="-122"/>
              </a:rPr>
              <a:t>。</a:t>
            </a:r>
            <a:r>
              <a:rPr lang="zh-CN" altLang="en-US" baseline="30000">
                <a:latin typeface="宋体" panose="02010600030101010101" pitchFamily="2" charset="-122"/>
              </a:rPr>
              <a:t> </a:t>
            </a:r>
            <a:r>
              <a:rPr lang="en-US" altLang="zh-CN">
                <a:latin typeface="宋体" panose="02010600030101010101" pitchFamily="2" charset="-122"/>
              </a:rPr>
              <a:t>n</a:t>
            </a:r>
            <a:r>
              <a:rPr lang="zh-CN" altLang="en-US">
                <a:latin typeface="宋体" panose="02010600030101010101" pitchFamily="2" charset="-122"/>
              </a:rPr>
              <a:t>位小数，小数点前一位为符号位，则它的模数为</a:t>
            </a:r>
            <a:r>
              <a:rPr lang="en-US" altLang="zh-CN">
                <a:latin typeface="宋体" panose="02010600030101010101" pitchFamily="2" charset="-122"/>
              </a:rPr>
              <a:t>2</a:t>
            </a:r>
            <a:r>
              <a:rPr lang="zh-CN" altLang="en-US">
                <a:latin typeface="宋体" panose="02010600030101010101" pitchFamily="2" charset="-122"/>
              </a:rPr>
              <a:t>。</a:t>
            </a:r>
          </a:p>
          <a:p>
            <a:pPr eaLnBrk="1" hangingPunct="1">
              <a:lnSpc>
                <a:spcPct val="90000"/>
              </a:lnSpc>
            </a:pPr>
            <a:r>
              <a:rPr lang="zh-CN" altLang="en-US">
                <a:latin typeface="宋体" panose="02010600030101010101" pitchFamily="2" charset="-122"/>
              </a:rPr>
              <a:t>补数：</a:t>
            </a:r>
          </a:p>
          <a:p>
            <a:pPr lvl="1" eaLnBrk="1" hangingPunct="1">
              <a:lnSpc>
                <a:spcPct val="90000"/>
              </a:lnSpc>
            </a:pPr>
            <a:r>
              <a:rPr lang="zh-CN" altLang="en-US">
                <a:latin typeface="宋体" panose="02010600030101010101" pitchFamily="2" charset="-122"/>
              </a:rPr>
              <a:t>一个数减去另一个数，或者说一个数加上一个负数，等于第一个数加上第二个数的补数。</a:t>
            </a:r>
            <a:br>
              <a:rPr lang="en-US" altLang="zh-CN">
                <a:latin typeface="宋体" panose="02010600030101010101" pitchFamily="2" charset="-122"/>
              </a:rPr>
            </a:br>
            <a:r>
              <a:rPr lang="zh-CN" altLang="en-US">
                <a:latin typeface="宋体" panose="02010600030101010101" pitchFamily="2" charset="-122"/>
              </a:rPr>
              <a:t>例（时钟指针）：</a:t>
            </a:r>
            <a:r>
              <a:rPr lang="en-US" altLang="zh-CN">
                <a:latin typeface="宋体" panose="02010600030101010101" pitchFamily="2" charset="-122"/>
              </a:rPr>
              <a:t> 8+(-2)=8+10 ( mod  12 )   </a:t>
            </a:r>
          </a:p>
          <a:p>
            <a:pPr lvl="1" eaLnBrk="1" hangingPunct="1">
              <a:lnSpc>
                <a:spcPct val="90000"/>
              </a:lnSpc>
            </a:pPr>
            <a:r>
              <a:rPr lang="zh-CN" altLang="en-US">
                <a:latin typeface="宋体" panose="02010600030101010101" pitchFamily="2" charset="-122"/>
              </a:rPr>
              <a:t>一个二进制负数可用其模数与真值做</a:t>
            </a:r>
            <a:br>
              <a:rPr lang="zh-CN" altLang="en-US">
                <a:latin typeface="宋体" panose="02010600030101010101" pitchFamily="2" charset="-122"/>
              </a:rPr>
            </a:br>
            <a:r>
              <a:rPr lang="zh-CN" altLang="en-US">
                <a:latin typeface="宋体" panose="02010600030101010101" pitchFamily="2" charset="-122"/>
              </a:rPr>
              <a:t>加法 </a:t>
            </a:r>
            <a:r>
              <a:rPr lang="en-US" altLang="zh-CN">
                <a:latin typeface="宋体" panose="02010600030101010101" pitchFamily="2" charset="-122"/>
              </a:rPr>
              <a:t>(</a:t>
            </a:r>
            <a:r>
              <a:rPr lang="zh-CN" altLang="en-US">
                <a:latin typeface="宋体" panose="02010600030101010101" pitchFamily="2" charset="-122"/>
              </a:rPr>
              <a:t>模减去该数的绝对值</a:t>
            </a:r>
            <a:r>
              <a:rPr lang="en-US" altLang="zh-CN">
                <a:latin typeface="宋体" panose="02010600030101010101" pitchFamily="2" charset="-122"/>
              </a:rPr>
              <a:t>) </a:t>
            </a:r>
            <a:r>
              <a:rPr lang="zh-CN" altLang="en-US">
                <a:latin typeface="宋体" panose="02010600030101010101" pitchFamily="2" charset="-122"/>
              </a:rPr>
              <a:t>求得其补码。</a:t>
            </a:r>
          </a:p>
          <a:p>
            <a:pPr eaLnBrk="1" hangingPunct="1"/>
            <a:endParaRPr lang="zh-CN" altLang="en-US"/>
          </a:p>
        </p:txBody>
      </p:sp>
      <p:sp>
        <p:nvSpPr>
          <p:cNvPr id="63492" name="灯片编号占位符 3">
            <a:extLst>
              <a:ext uri="{FF2B5EF4-FFF2-40B4-BE49-F238E27FC236}">
                <a16:creationId xmlns:a16="http://schemas.microsoft.com/office/drawing/2014/main" id="{B55EC1BB-EA32-8920-AD5B-7A11B39F38B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5A15209-E41A-43CF-9031-B9D37DBD9E4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45DB6B44-8036-DDD5-BE37-965B780D5C50}"/>
              </a:ext>
            </a:extLst>
          </p:cNvPr>
          <p:cNvSpPr txBox="1">
            <a:spLocks/>
          </p:cNvSpPr>
          <p:nvPr/>
        </p:nvSpPr>
        <p:spPr>
          <a:xfrm>
            <a:off x="142875" y="0"/>
            <a:ext cx="8215313"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1.4 </a:t>
            </a:r>
            <a:r>
              <a:rPr kumimoji="0" lang="zh-CN" altLang="en-US" sz="2800" dirty="0">
                <a:solidFill>
                  <a:schemeClr val="bg1"/>
                </a:solidFill>
                <a:latin typeface="+mj-lt"/>
                <a:ea typeface="+mj-ea"/>
                <a:cs typeface="+mj-cs"/>
              </a:rPr>
              <a:t>信息的表示和存储</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E5DBB-E979-19E8-0775-7736E14B66DC}"/>
              </a:ext>
            </a:extLst>
          </p:cNvPr>
          <p:cNvSpPr>
            <a:spLocks noGrp="1"/>
          </p:cNvSpPr>
          <p:nvPr>
            <p:ph type="title"/>
          </p:nvPr>
        </p:nvSpPr>
        <p:spPr/>
        <p:txBody>
          <a:bodyPr>
            <a:normAutofit fontScale="90000"/>
          </a:bodyPr>
          <a:lstStyle/>
          <a:p>
            <a:pPr eaLnBrk="1" fontAlgn="auto" hangingPunct="1">
              <a:spcAft>
                <a:spcPts val="0"/>
              </a:spcAft>
              <a:defRPr/>
            </a:pPr>
            <a:r>
              <a:rPr lang="en-US" altLang="zh-CN" dirty="0"/>
              <a:t>1.4.4 </a:t>
            </a:r>
            <a:r>
              <a:rPr lang="zh-CN" altLang="en-US" dirty="0"/>
              <a:t>二进制数的编码表示</a:t>
            </a:r>
            <a:r>
              <a:rPr lang="en-US" altLang="zh-CN" dirty="0"/>
              <a:t>:</a:t>
            </a:r>
            <a:r>
              <a:rPr lang="zh-CN" altLang="en-US" dirty="0"/>
              <a:t>补码（续）</a:t>
            </a:r>
          </a:p>
        </p:txBody>
      </p:sp>
      <p:sp>
        <p:nvSpPr>
          <p:cNvPr id="3" name="内容占位符 2">
            <a:extLst>
              <a:ext uri="{FF2B5EF4-FFF2-40B4-BE49-F238E27FC236}">
                <a16:creationId xmlns:a16="http://schemas.microsoft.com/office/drawing/2014/main" id="{6AF694D3-7CDB-A4AD-8AE5-68808E26290A}"/>
              </a:ext>
            </a:extLst>
          </p:cNvPr>
          <p:cNvSpPr>
            <a:spLocks noGrp="1"/>
          </p:cNvSpPr>
          <p:nvPr>
            <p:ph idx="1"/>
          </p:nvPr>
        </p:nvSpPr>
        <p:spPr>
          <a:xfrm>
            <a:off x="457200" y="1785938"/>
            <a:ext cx="8229600" cy="4929187"/>
          </a:xfrm>
        </p:spPr>
        <p:txBody>
          <a:bodyPr>
            <a:normAutofit lnSpcReduction="10000"/>
          </a:bodyPr>
          <a:lstStyle/>
          <a:p>
            <a:pPr marL="365760" indent="-256032" eaLnBrk="1" fontAlgn="auto" hangingPunct="1">
              <a:lnSpc>
                <a:spcPct val="120000"/>
              </a:lnSpc>
              <a:spcAft>
                <a:spcPts val="0"/>
              </a:spcAft>
              <a:buClr>
                <a:schemeClr val="accent3"/>
              </a:buClr>
              <a:buFont typeface="Georgia"/>
              <a:buChar char="•"/>
              <a:defRPr/>
            </a:pPr>
            <a:r>
              <a:rPr lang="zh-CN" altLang="en-US" dirty="0">
                <a:latin typeface="宋体" pitchFamily="2" charset="-122"/>
              </a:rPr>
              <a:t>计算机中的补码表示法</a:t>
            </a:r>
          </a:p>
          <a:p>
            <a:pPr marL="658368" lvl="1" indent="-246888" eaLnBrk="1" fontAlgn="auto" hangingPunct="1">
              <a:lnSpc>
                <a:spcPct val="120000"/>
              </a:lnSpc>
              <a:spcAft>
                <a:spcPts val="0"/>
              </a:spcAft>
              <a:buFont typeface="Georgia"/>
              <a:buChar char="▫"/>
              <a:defRPr/>
            </a:pPr>
            <a:r>
              <a:rPr lang="zh-CN" altLang="en-US" dirty="0">
                <a:latin typeface="宋体" pitchFamily="2" charset="-122"/>
              </a:rPr>
              <a:t>负数的补码由该数反码的末位加 </a:t>
            </a:r>
            <a:r>
              <a:rPr lang="en-US" altLang="zh-CN" dirty="0">
                <a:latin typeface="宋体" pitchFamily="2" charset="-122"/>
              </a:rPr>
              <a:t>1 </a:t>
            </a:r>
            <a:r>
              <a:rPr lang="zh-CN" altLang="en-US" dirty="0">
                <a:latin typeface="宋体" pitchFamily="2" charset="-122"/>
              </a:rPr>
              <a:t>求得</a:t>
            </a:r>
          </a:p>
          <a:p>
            <a:pPr marL="658368" lvl="1" indent="-246888" eaLnBrk="1" fontAlgn="auto" hangingPunct="1">
              <a:lnSpc>
                <a:spcPct val="120000"/>
              </a:lnSpc>
              <a:spcAft>
                <a:spcPts val="0"/>
              </a:spcAft>
              <a:buFont typeface="Georgia"/>
              <a:buChar char="▫"/>
              <a:defRPr/>
            </a:pPr>
            <a:r>
              <a:rPr lang="zh-CN" altLang="en-US" dirty="0">
                <a:latin typeface="宋体" pitchFamily="2" charset="-122"/>
              </a:rPr>
              <a:t>对补码再求补即得到原码</a:t>
            </a:r>
            <a:endParaRPr lang="en-US" altLang="zh-CN" dirty="0">
              <a:latin typeface="宋体" pitchFamily="2" charset="-122"/>
            </a:endParaRPr>
          </a:p>
          <a:p>
            <a:pPr marL="365760" indent="-256032" eaLnBrk="1" fontAlgn="auto" hangingPunct="1">
              <a:lnSpc>
                <a:spcPct val="120000"/>
              </a:lnSpc>
              <a:spcAft>
                <a:spcPts val="0"/>
              </a:spcAft>
              <a:buClr>
                <a:schemeClr val="accent3"/>
              </a:buClr>
              <a:buFont typeface="Georgia"/>
              <a:buChar char="•"/>
              <a:defRPr/>
            </a:pPr>
            <a:r>
              <a:rPr lang="zh-CN" altLang="en-US" dirty="0">
                <a:latin typeface="宋体" pitchFamily="2" charset="-122"/>
              </a:rPr>
              <a:t>补码运算规则</a:t>
            </a:r>
          </a:p>
          <a:p>
            <a:pPr marL="658368" lvl="1" indent="-246888" eaLnBrk="1" fontAlgn="auto" hangingPunct="1">
              <a:lnSpc>
                <a:spcPct val="120000"/>
              </a:lnSpc>
              <a:spcAft>
                <a:spcPts val="0"/>
              </a:spcAft>
              <a:buFont typeface="Georgia"/>
              <a:buChar char="▫"/>
              <a:defRPr/>
            </a:pPr>
            <a:r>
              <a:rPr lang="zh-CN" altLang="en-US" dirty="0">
                <a:latin typeface="宋体" pitchFamily="2" charset="-122"/>
              </a:rPr>
              <a:t>符号位可作为数值参加运算</a:t>
            </a:r>
          </a:p>
          <a:p>
            <a:pPr marL="658368" lvl="1" indent="-246888" eaLnBrk="1" fontAlgn="auto" hangingPunct="1">
              <a:lnSpc>
                <a:spcPct val="120000"/>
              </a:lnSpc>
              <a:spcAft>
                <a:spcPts val="0"/>
              </a:spcAft>
              <a:buFont typeface="Georgia"/>
              <a:buChar char="▫"/>
              <a:defRPr/>
            </a:pPr>
            <a:r>
              <a:rPr lang="zh-CN" altLang="en-US" dirty="0">
                <a:latin typeface="宋体" pitchFamily="2" charset="-122"/>
              </a:rPr>
              <a:t>减法运算可转换为加法运算：</a:t>
            </a:r>
          </a:p>
          <a:p>
            <a:pPr marL="923544" lvl="2" indent="-219456" eaLnBrk="1" fontAlgn="auto" hangingPunct="1">
              <a:lnSpc>
                <a:spcPct val="120000"/>
              </a:lnSpc>
              <a:spcAft>
                <a:spcPts val="0"/>
              </a:spcAft>
              <a:buFont typeface="Wingdings" pitchFamily="2" charset="2"/>
              <a:buNone/>
              <a:defRPr/>
            </a:pPr>
            <a:r>
              <a:rPr lang="zh-CN" altLang="en-US" dirty="0">
                <a:latin typeface="宋体" pitchFamily="2" charset="-122"/>
              </a:rPr>
              <a:t>加上一个负数等于加上该数的补码</a:t>
            </a:r>
          </a:p>
          <a:p>
            <a:pPr marL="658368" lvl="1" indent="-246888" eaLnBrk="1" fontAlgn="auto" hangingPunct="1">
              <a:lnSpc>
                <a:spcPct val="120000"/>
              </a:lnSpc>
              <a:spcAft>
                <a:spcPts val="0"/>
              </a:spcAft>
              <a:buFont typeface="Georgia"/>
              <a:buChar char="▫"/>
              <a:defRPr/>
            </a:pPr>
            <a:r>
              <a:rPr lang="zh-CN" altLang="en-US" dirty="0">
                <a:latin typeface="宋体" pitchFamily="2" charset="-122"/>
              </a:rPr>
              <a:t>补码运算的结果仍为补码</a:t>
            </a:r>
          </a:p>
          <a:p>
            <a:pPr marL="658368" lvl="1" indent="-246888" eaLnBrk="1" fontAlgn="auto" hangingPunct="1">
              <a:lnSpc>
                <a:spcPct val="120000"/>
              </a:lnSpc>
              <a:spcAft>
                <a:spcPts val="0"/>
              </a:spcAft>
              <a:buFont typeface="Georgia"/>
              <a:buChar char="▫"/>
              <a:defRPr/>
            </a:pPr>
            <a:r>
              <a:rPr lang="zh-CN" altLang="en-US" dirty="0">
                <a:latin typeface="宋体" pitchFamily="2" charset="-122"/>
              </a:rPr>
              <a:t>运算结果溢出：</a:t>
            </a:r>
          </a:p>
          <a:p>
            <a:pPr marL="923544" lvl="2" indent="-219456" eaLnBrk="1" fontAlgn="auto" hangingPunct="1">
              <a:lnSpc>
                <a:spcPct val="120000"/>
              </a:lnSpc>
              <a:spcAft>
                <a:spcPts val="0"/>
              </a:spcAft>
              <a:buFont typeface="Wingdings" pitchFamily="2" charset="2"/>
              <a:buNone/>
              <a:defRPr/>
            </a:pPr>
            <a:r>
              <a:rPr lang="zh-CN" altLang="en-US" dirty="0">
                <a:latin typeface="宋体" pitchFamily="2" charset="-122"/>
              </a:rPr>
              <a:t>负数之和得正数，或正数之和得负数</a:t>
            </a:r>
            <a:endParaRPr lang="zh-CN" altLang="en-US" dirty="0"/>
          </a:p>
        </p:txBody>
      </p:sp>
      <p:sp>
        <p:nvSpPr>
          <p:cNvPr id="64516" name="灯片编号占位符 3">
            <a:extLst>
              <a:ext uri="{FF2B5EF4-FFF2-40B4-BE49-F238E27FC236}">
                <a16:creationId xmlns:a16="http://schemas.microsoft.com/office/drawing/2014/main" id="{E5A935E2-994C-6302-4B5A-8C71697A6FA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B467BC2-451B-4151-AF2B-0E738AB30DB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36EA7720-3A98-657C-1796-21F91AB81AD0}"/>
              </a:ext>
            </a:extLst>
          </p:cNvPr>
          <p:cNvSpPr txBox="1">
            <a:spLocks/>
          </p:cNvSpPr>
          <p:nvPr/>
        </p:nvSpPr>
        <p:spPr>
          <a:xfrm>
            <a:off x="142875" y="0"/>
            <a:ext cx="8215313"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1.4 </a:t>
            </a:r>
            <a:r>
              <a:rPr kumimoji="0" lang="zh-CN" altLang="en-US" sz="2800" dirty="0">
                <a:solidFill>
                  <a:schemeClr val="bg1"/>
                </a:solidFill>
                <a:latin typeface="+mj-lt"/>
                <a:ea typeface="+mj-ea"/>
                <a:cs typeface="+mj-cs"/>
              </a:rPr>
              <a:t>信息的表示和存储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01FAE50E-9D7D-6968-5280-B652502A9EED}"/>
              </a:ext>
            </a:extLst>
          </p:cNvPr>
          <p:cNvSpPr>
            <a:spLocks noGrp="1"/>
          </p:cNvSpPr>
          <p:nvPr>
            <p:ph type="title"/>
          </p:nvPr>
        </p:nvSpPr>
        <p:spPr/>
        <p:txBody>
          <a:bodyPr/>
          <a:lstStyle/>
          <a:p>
            <a:r>
              <a:rPr lang="zh-CN" altLang="en-US" dirty="0"/>
              <a:t>课程助教</a:t>
            </a:r>
          </a:p>
        </p:txBody>
      </p:sp>
      <p:sp>
        <p:nvSpPr>
          <p:cNvPr id="17411" name="内容占位符 2">
            <a:extLst>
              <a:ext uri="{FF2B5EF4-FFF2-40B4-BE49-F238E27FC236}">
                <a16:creationId xmlns:a16="http://schemas.microsoft.com/office/drawing/2014/main" id="{B8F79BF8-41A7-C24F-33BC-037050916DF0}"/>
              </a:ext>
            </a:extLst>
          </p:cNvPr>
          <p:cNvSpPr>
            <a:spLocks noGrp="1"/>
          </p:cNvSpPr>
          <p:nvPr>
            <p:ph idx="1"/>
          </p:nvPr>
        </p:nvSpPr>
        <p:spPr/>
        <p:txBody>
          <a:bodyPr/>
          <a:lstStyle/>
          <a:p>
            <a:r>
              <a:rPr lang="en-US" altLang="zh-CN" sz="2400" dirty="0"/>
              <a:t>1</a:t>
            </a:r>
            <a:r>
              <a:rPr lang="zh-CN" altLang="en-US" sz="2400" dirty="0"/>
              <a:t>组</a:t>
            </a:r>
            <a:endParaRPr lang="en-US" altLang="zh-CN" sz="2400" dirty="0"/>
          </a:p>
          <a:p>
            <a:pPr lvl="1"/>
            <a:r>
              <a:rPr lang="zh-CN" altLang="en-US" sz="2000" dirty="0">
                <a:solidFill>
                  <a:schemeClr val="tx1"/>
                </a:solidFill>
              </a:rPr>
              <a:t>助教： 徐卓涵 </a:t>
            </a:r>
            <a:r>
              <a:rPr lang="en-US" altLang="zh-CN" sz="2000" dirty="0">
                <a:solidFill>
                  <a:schemeClr val="tx1"/>
                </a:solidFill>
              </a:rPr>
              <a:t>18805590246</a:t>
            </a:r>
          </a:p>
          <a:p>
            <a:pPr lvl="1"/>
            <a:r>
              <a:rPr lang="zh-CN" altLang="en-US" sz="2000" dirty="0">
                <a:solidFill>
                  <a:schemeClr val="tx1"/>
                </a:solidFill>
              </a:rPr>
              <a:t>实验教室：</a:t>
            </a:r>
            <a:r>
              <a:rPr lang="en-US" altLang="zh-CN" sz="2000" dirty="0">
                <a:solidFill>
                  <a:schemeClr val="tx1"/>
                </a:solidFill>
              </a:rPr>
              <a:t>129(131)</a:t>
            </a:r>
          </a:p>
          <a:p>
            <a:r>
              <a:rPr lang="en-US" altLang="zh-CN" sz="2400" dirty="0"/>
              <a:t>2</a:t>
            </a:r>
            <a:r>
              <a:rPr lang="zh-CN" altLang="en-US" sz="2400" dirty="0"/>
              <a:t>组</a:t>
            </a:r>
            <a:endParaRPr lang="en-US" altLang="zh-CN" sz="2400" dirty="0"/>
          </a:p>
          <a:p>
            <a:pPr lvl="1"/>
            <a:r>
              <a:rPr lang="zh-CN" altLang="en-US" sz="2000" dirty="0">
                <a:solidFill>
                  <a:schemeClr val="tx1"/>
                </a:solidFill>
              </a:rPr>
              <a:t>助教：宋家庆 </a:t>
            </a:r>
            <a:r>
              <a:rPr lang="en-US" altLang="zh-CN" sz="2000" dirty="0">
                <a:solidFill>
                  <a:schemeClr val="tx1"/>
                </a:solidFill>
              </a:rPr>
              <a:t>19511650937</a:t>
            </a:r>
            <a:endParaRPr lang="en-US" altLang="zh-CN" sz="2000" b="1" dirty="0">
              <a:solidFill>
                <a:schemeClr val="tx1"/>
              </a:solidFill>
            </a:endParaRPr>
          </a:p>
          <a:p>
            <a:pPr lvl="1"/>
            <a:r>
              <a:rPr lang="zh-CN" altLang="en-US" sz="2000" dirty="0">
                <a:solidFill>
                  <a:schemeClr val="tx1"/>
                </a:solidFill>
              </a:rPr>
              <a:t>实验教室：</a:t>
            </a:r>
            <a:r>
              <a:rPr lang="en-US" altLang="zh-CN" sz="2000" dirty="0">
                <a:solidFill>
                  <a:schemeClr val="tx1"/>
                </a:solidFill>
              </a:rPr>
              <a:t>133(135) 		</a:t>
            </a:r>
          </a:p>
          <a:p>
            <a:r>
              <a:rPr lang="en-US" altLang="zh-CN" sz="2400" dirty="0">
                <a:solidFill>
                  <a:schemeClr val="tx1"/>
                </a:solidFill>
              </a:rPr>
              <a:t>3</a:t>
            </a:r>
            <a:r>
              <a:rPr lang="zh-CN" altLang="en-US" sz="2400" dirty="0">
                <a:solidFill>
                  <a:schemeClr val="tx1"/>
                </a:solidFill>
              </a:rPr>
              <a:t>组</a:t>
            </a:r>
            <a:endParaRPr lang="en-US" altLang="zh-CN" sz="2400" dirty="0">
              <a:solidFill>
                <a:schemeClr val="tx1"/>
              </a:solidFill>
            </a:endParaRPr>
          </a:p>
          <a:p>
            <a:pPr lvl="1"/>
            <a:r>
              <a:rPr lang="zh-CN" altLang="en-US" sz="2000" dirty="0">
                <a:solidFill>
                  <a:schemeClr val="tx1"/>
                </a:solidFill>
              </a:rPr>
              <a:t>助教： 杨敏行 </a:t>
            </a:r>
            <a:r>
              <a:rPr lang="en-US" altLang="zh-CN" sz="2000" dirty="0">
                <a:solidFill>
                  <a:schemeClr val="tx1"/>
                </a:solidFill>
              </a:rPr>
              <a:t>15664592406</a:t>
            </a:r>
            <a:endParaRPr lang="en-US" altLang="zh-CN" sz="2000" b="1" dirty="0">
              <a:solidFill>
                <a:schemeClr val="tx1"/>
              </a:solidFill>
            </a:endParaRPr>
          </a:p>
          <a:p>
            <a:pPr lvl="1"/>
            <a:r>
              <a:rPr lang="zh-CN" altLang="en-US" sz="2000" dirty="0">
                <a:solidFill>
                  <a:schemeClr val="tx1"/>
                </a:solidFill>
              </a:rPr>
              <a:t>实验教室：</a:t>
            </a:r>
            <a:r>
              <a:rPr lang="en-US" altLang="zh-CN" sz="2000" dirty="0">
                <a:solidFill>
                  <a:schemeClr val="tx1"/>
                </a:solidFill>
              </a:rPr>
              <a:t>137(139)</a:t>
            </a:r>
          </a:p>
          <a:p>
            <a:pPr lvl="1"/>
            <a:endParaRPr lang="zh-CN" altLang="en-US" sz="2000" dirty="0">
              <a:solidFill>
                <a:schemeClr val="tx1"/>
              </a:solidFill>
            </a:endParaRPr>
          </a:p>
          <a:p>
            <a:endParaRPr lang="zh-CN" altLang="en-US" dirty="0"/>
          </a:p>
        </p:txBody>
      </p:sp>
      <p:sp>
        <p:nvSpPr>
          <p:cNvPr id="17412" name="灯片编号占位符 3">
            <a:extLst>
              <a:ext uri="{FF2B5EF4-FFF2-40B4-BE49-F238E27FC236}">
                <a16:creationId xmlns:a16="http://schemas.microsoft.com/office/drawing/2014/main" id="{F76F987C-0F41-0CCB-3B2C-5BF638A395A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99C80E6C-D108-42FA-BDD3-3D5A24C736C5}" type="slidenum">
              <a:rPr kumimoji="0" lang="en-US" altLang="zh-CN" sz="1800" smtClean="0">
                <a:solidFill>
                  <a:srgbClr val="FFFFFF"/>
                </a:solidFill>
              </a:rPr>
              <a:pPr/>
              <a:t>5</a:t>
            </a:fld>
            <a:endParaRPr kumimoji="0" lang="en-US" altLang="zh-CN" sz="1800">
              <a:solidFill>
                <a:srgbClr val="FFFFFF"/>
              </a:solidFill>
            </a:endParaRPr>
          </a:p>
        </p:txBody>
      </p:sp>
    </p:spTree>
    <p:extLst>
      <p:ext uri="{BB962C8B-B14F-4D97-AF65-F5344CB8AC3E}">
        <p14:creationId xmlns:p14="http://schemas.microsoft.com/office/powerpoint/2010/main" val="37287385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2CC3E334-8D72-F539-405E-01B7D76D47A9}"/>
              </a:ext>
            </a:extLst>
          </p:cNvPr>
          <p:cNvSpPr>
            <a:spLocks noGrp="1"/>
          </p:cNvSpPr>
          <p:nvPr>
            <p:ph type="title"/>
          </p:nvPr>
        </p:nvSpPr>
        <p:spPr/>
        <p:txBody>
          <a:bodyPr/>
          <a:lstStyle/>
          <a:p>
            <a:pPr eaLnBrk="1" hangingPunct="1"/>
            <a:r>
              <a:rPr lang="en-US" altLang="zh-CN"/>
              <a:t>1.4.5 </a:t>
            </a:r>
            <a:r>
              <a:rPr lang="zh-CN" altLang="en-US"/>
              <a:t>实数的浮点表示</a:t>
            </a:r>
          </a:p>
        </p:txBody>
      </p:sp>
      <p:sp>
        <p:nvSpPr>
          <p:cNvPr id="66563" name="内容占位符 2">
            <a:extLst>
              <a:ext uri="{FF2B5EF4-FFF2-40B4-BE49-F238E27FC236}">
                <a16:creationId xmlns:a16="http://schemas.microsoft.com/office/drawing/2014/main" id="{802E103D-5BFA-A347-1CCA-ED36B681935A}"/>
              </a:ext>
            </a:extLst>
          </p:cNvPr>
          <p:cNvSpPr>
            <a:spLocks noGrp="1"/>
          </p:cNvSpPr>
          <p:nvPr>
            <p:ph idx="1"/>
          </p:nvPr>
        </p:nvSpPr>
        <p:spPr/>
        <p:txBody>
          <a:bodyPr/>
          <a:lstStyle/>
          <a:p>
            <a:pPr eaLnBrk="1" hangingPunct="1">
              <a:lnSpc>
                <a:spcPct val="123000"/>
              </a:lnSpc>
            </a:pPr>
            <a:r>
              <a:rPr lang="zh-CN" altLang="en-US" dirty="0">
                <a:latin typeface="宋体" panose="02010600030101010101" pitchFamily="2" charset="-122"/>
              </a:rPr>
              <a:t>计算机中通常采用浮点方式表示小数</a:t>
            </a:r>
            <a:br>
              <a:rPr lang="zh-CN" altLang="en-US" dirty="0">
                <a:latin typeface="宋体" panose="02010600030101010101" pitchFamily="2" charset="-122"/>
              </a:rPr>
            </a:br>
            <a:r>
              <a:rPr lang="zh-CN" altLang="en-US" dirty="0">
                <a:latin typeface="宋体" panose="02010600030101010101" pitchFamily="2" charset="-122"/>
              </a:rPr>
              <a:t>一个数 </a:t>
            </a:r>
            <a:r>
              <a:rPr lang="en-US" altLang="zh-CN" dirty="0">
                <a:latin typeface="宋体" panose="02010600030101010101" pitchFamily="2" charset="-122"/>
              </a:rPr>
              <a:t>N </a:t>
            </a:r>
            <a:r>
              <a:rPr lang="zh-CN" altLang="en-US" dirty="0">
                <a:latin typeface="宋体" panose="02010600030101010101" pitchFamily="2" charset="-122"/>
              </a:rPr>
              <a:t>用浮点形式表示可以写成：</a:t>
            </a:r>
            <a:br>
              <a:rPr lang="zh-CN" altLang="en-US" dirty="0">
                <a:latin typeface="宋体" panose="02010600030101010101" pitchFamily="2" charset="-122"/>
              </a:rPr>
            </a:br>
            <a:r>
              <a:rPr lang="zh-CN" altLang="en-US" dirty="0">
                <a:latin typeface="宋体" panose="02010600030101010101" pitchFamily="2" charset="-122"/>
              </a:rPr>
              <a:t>      </a:t>
            </a:r>
            <a:r>
              <a:rPr lang="en-US" altLang="zh-CN" dirty="0">
                <a:latin typeface="宋体" panose="02010600030101010101" pitchFamily="2" charset="-122"/>
              </a:rPr>
              <a:t>N=M×2</a:t>
            </a:r>
            <a:r>
              <a:rPr lang="en-US" altLang="zh-CN" baseline="30000" dirty="0">
                <a:latin typeface="宋体" panose="02010600030101010101" pitchFamily="2" charset="-122"/>
              </a:rPr>
              <a:t>E</a:t>
            </a:r>
            <a:r>
              <a:rPr lang="en-US" altLang="zh-CN" dirty="0">
                <a:latin typeface="宋体" panose="02010600030101010101" pitchFamily="2" charset="-122"/>
              </a:rPr>
              <a:t> </a:t>
            </a:r>
          </a:p>
          <a:p>
            <a:pPr lvl="1" eaLnBrk="1" hangingPunct="1">
              <a:lnSpc>
                <a:spcPct val="123000"/>
              </a:lnSpc>
            </a:pPr>
            <a:r>
              <a:rPr lang="en-US" altLang="zh-CN" dirty="0">
                <a:latin typeface="宋体" panose="02010600030101010101" pitchFamily="2" charset="-122"/>
              </a:rPr>
              <a:t>E</a:t>
            </a:r>
            <a:r>
              <a:rPr lang="zh-CN" altLang="en-US" dirty="0">
                <a:latin typeface="宋体" panose="02010600030101010101" pitchFamily="2" charset="-122"/>
              </a:rPr>
              <a:t>表示</a:t>
            </a:r>
            <a:r>
              <a:rPr lang="en-US" altLang="zh-CN" dirty="0">
                <a:latin typeface="宋体" panose="02010600030101010101" pitchFamily="2" charset="-122"/>
              </a:rPr>
              <a:t>2</a:t>
            </a:r>
            <a:r>
              <a:rPr lang="zh-CN" altLang="en-US" dirty="0">
                <a:latin typeface="宋体" panose="02010600030101010101" pitchFamily="2" charset="-122"/>
              </a:rPr>
              <a:t>的幂，称为数</a:t>
            </a:r>
            <a:r>
              <a:rPr lang="en-US" altLang="zh-CN" dirty="0">
                <a:latin typeface="宋体" panose="02010600030101010101" pitchFamily="2" charset="-122"/>
              </a:rPr>
              <a:t>N</a:t>
            </a:r>
            <a:r>
              <a:rPr lang="zh-CN" altLang="en-US" dirty="0">
                <a:latin typeface="宋体" panose="02010600030101010101" pitchFamily="2" charset="-122"/>
              </a:rPr>
              <a:t>的阶码。阶码确定了数</a:t>
            </a:r>
            <a:r>
              <a:rPr lang="en-US" altLang="zh-CN" dirty="0">
                <a:latin typeface="宋体" panose="02010600030101010101" pitchFamily="2" charset="-122"/>
              </a:rPr>
              <a:t>N</a:t>
            </a:r>
            <a:r>
              <a:rPr lang="zh-CN" altLang="en-US" dirty="0">
                <a:latin typeface="宋体" panose="02010600030101010101" pitchFamily="2" charset="-122"/>
              </a:rPr>
              <a:t>的小数点的位置，其位数反映了该浮点数所表示的数的范围。</a:t>
            </a:r>
          </a:p>
          <a:p>
            <a:pPr lvl="1" eaLnBrk="1" hangingPunct="1">
              <a:lnSpc>
                <a:spcPct val="123000"/>
              </a:lnSpc>
            </a:pPr>
            <a:r>
              <a:rPr lang="en-US" altLang="zh-CN" dirty="0">
                <a:latin typeface="宋体" panose="02010600030101010101" pitchFamily="2" charset="-122"/>
              </a:rPr>
              <a:t>M</a:t>
            </a:r>
            <a:r>
              <a:rPr lang="zh-CN" altLang="en-US" dirty="0">
                <a:latin typeface="宋体" panose="02010600030101010101" pitchFamily="2" charset="-122"/>
              </a:rPr>
              <a:t>表示数</a:t>
            </a:r>
            <a:r>
              <a:rPr lang="en-US" altLang="zh-CN" dirty="0">
                <a:latin typeface="宋体" panose="02010600030101010101" pitchFamily="2" charset="-122"/>
              </a:rPr>
              <a:t>N</a:t>
            </a:r>
            <a:r>
              <a:rPr lang="zh-CN" altLang="en-US" dirty="0">
                <a:latin typeface="宋体" panose="02010600030101010101" pitchFamily="2" charset="-122"/>
              </a:rPr>
              <a:t>的全部有效数字，称为数</a:t>
            </a:r>
            <a:r>
              <a:rPr lang="en-US" altLang="zh-CN" dirty="0">
                <a:latin typeface="宋体" panose="02010600030101010101" pitchFamily="2" charset="-122"/>
              </a:rPr>
              <a:t>N</a:t>
            </a:r>
            <a:r>
              <a:rPr lang="zh-CN" altLang="en-US" dirty="0">
                <a:latin typeface="宋体" panose="02010600030101010101" pitchFamily="2" charset="-122"/>
              </a:rPr>
              <a:t>的尾数。其位数反映了数据的精度。</a:t>
            </a:r>
            <a:endParaRPr lang="zh-CN" altLang="en-US" dirty="0"/>
          </a:p>
        </p:txBody>
      </p:sp>
      <p:sp>
        <p:nvSpPr>
          <p:cNvPr id="66564" name="灯片编号占位符 3">
            <a:extLst>
              <a:ext uri="{FF2B5EF4-FFF2-40B4-BE49-F238E27FC236}">
                <a16:creationId xmlns:a16="http://schemas.microsoft.com/office/drawing/2014/main" id="{BDA8435F-8100-3EE6-367B-48CFEA9D0BE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15D5432-5C7E-4E73-B635-C2C098C75DF9}"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EE4506E5-961B-EBE8-740B-38BE05085CE3}"/>
              </a:ext>
            </a:extLst>
          </p:cNvPr>
          <p:cNvSpPr txBox="1">
            <a:spLocks/>
          </p:cNvSpPr>
          <p:nvPr/>
        </p:nvSpPr>
        <p:spPr>
          <a:xfrm>
            <a:off x="142875" y="0"/>
            <a:ext cx="8215313"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1.4 </a:t>
            </a:r>
            <a:r>
              <a:rPr kumimoji="0" lang="zh-CN" altLang="en-US" sz="2800" dirty="0">
                <a:solidFill>
                  <a:schemeClr val="bg1"/>
                </a:solidFill>
                <a:latin typeface="+mj-lt"/>
                <a:ea typeface="+mj-ea"/>
                <a:cs typeface="+mj-cs"/>
              </a:rPr>
              <a:t>信息的表示和存储</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0C6BC246-6ECD-D3D2-5D1A-B58A5CECB0A7}"/>
              </a:ext>
            </a:extLst>
          </p:cNvPr>
          <p:cNvSpPr>
            <a:spLocks noGrp="1"/>
          </p:cNvSpPr>
          <p:nvPr>
            <p:ph type="title"/>
          </p:nvPr>
        </p:nvSpPr>
        <p:spPr/>
        <p:txBody>
          <a:bodyPr/>
          <a:lstStyle/>
          <a:p>
            <a:pPr eaLnBrk="1" hangingPunct="1"/>
            <a:r>
              <a:rPr lang="en-US" altLang="zh-CN"/>
              <a:t>1.4.5 </a:t>
            </a:r>
            <a:r>
              <a:rPr lang="zh-CN" altLang="en-US"/>
              <a:t>实数的浮点表示</a:t>
            </a:r>
          </a:p>
        </p:txBody>
      </p:sp>
      <p:sp>
        <p:nvSpPr>
          <p:cNvPr id="67587" name="内容占位符 2">
            <a:extLst>
              <a:ext uri="{FF2B5EF4-FFF2-40B4-BE49-F238E27FC236}">
                <a16:creationId xmlns:a16="http://schemas.microsoft.com/office/drawing/2014/main" id="{2D16780B-B6E2-1740-E9E9-3E10124921F3}"/>
              </a:ext>
            </a:extLst>
          </p:cNvPr>
          <p:cNvSpPr>
            <a:spLocks noGrp="1"/>
          </p:cNvSpPr>
          <p:nvPr>
            <p:ph idx="1"/>
          </p:nvPr>
        </p:nvSpPr>
        <p:spPr/>
        <p:txBody>
          <a:bodyPr/>
          <a:lstStyle/>
          <a:p>
            <a:pPr eaLnBrk="1" hangingPunct="1">
              <a:lnSpc>
                <a:spcPct val="123000"/>
              </a:lnSpc>
            </a:pPr>
            <a:r>
              <a:rPr lang="zh-CN" altLang="en-US">
                <a:latin typeface="宋体" panose="02010600030101010101" pitchFamily="2" charset="-122"/>
              </a:rPr>
              <a:t>计算机中通常采用浮点方式表示小数</a:t>
            </a:r>
            <a:br>
              <a:rPr lang="zh-CN" altLang="en-US">
                <a:latin typeface="宋体" panose="02010600030101010101" pitchFamily="2" charset="-122"/>
              </a:rPr>
            </a:br>
            <a:r>
              <a:rPr lang="zh-CN" altLang="en-US">
                <a:latin typeface="宋体" panose="02010600030101010101" pitchFamily="2" charset="-122"/>
              </a:rPr>
              <a:t>一个数 </a:t>
            </a:r>
            <a:r>
              <a:rPr lang="en-US" altLang="zh-CN">
                <a:latin typeface="宋体" panose="02010600030101010101" pitchFamily="2" charset="-122"/>
              </a:rPr>
              <a:t>N </a:t>
            </a:r>
            <a:r>
              <a:rPr lang="zh-CN" altLang="en-US">
                <a:latin typeface="宋体" panose="02010600030101010101" pitchFamily="2" charset="-122"/>
              </a:rPr>
              <a:t>用浮点形式表示可以写成：</a:t>
            </a:r>
            <a:br>
              <a:rPr lang="zh-CN" altLang="en-US">
                <a:latin typeface="宋体" panose="02010600030101010101" pitchFamily="2" charset="-122"/>
              </a:rPr>
            </a:br>
            <a:r>
              <a:rPr lang="zh-CN" altLang="en-US">
                <a:latin typeface="宋体" panose="02010600030101010101" pitchFamily="2" charset="-122"/>
              </a:rPr>
              <a:t>      </a:t>
            </a:r>
            <a:r>
              <a:rPr lang="en-US" altLang="zh-CN">
                <a:latin typeface="宋体" panose="02010600030101010101" pitchFamily="2" charset="-122"/>
              </a:rPr>
              <a:t>N=M×2</a:t>
            </a:r>
            <a:r>
              <a:rPr lang="en-US" altLang="zh-CN" baseline="30000">
                <a:latin typeface="宋体" panose="02010600030101010101" pitchFamily="2" charset="-122"/>
              </a:rPr>
              <a:t>E</a:t>
            </a:r>
            <a:r>
              <a:rPr lang="en-US" altLang="zh-CN">
                <a:latin typeface="宋体" panose="02010600030101010101" pitchFamily="2" charset="-122"/>
              </a:rPr>
              <a:t> </a:t>
            </a:r>
          </a:p>
          <a:p>
            <a:pPr lvl="1" eaLnBrk="1" hangingPunct="1">
              <a:lnSpc>
                <a:spcPct val="123000"/>
              </a:lnSpc>
            </a:pPr>
            <a:r>
              <a:rPr lang="en-US" altLang="zh-CN">
                <a:latin typeface="宋体" panose="02010600030101010101" pitchFamily="2" charset="-122"/>
              </a:rPr>
              <a:t>E</a:t>
            </a:r>
            <a:r>
              <a:rPr lang="zh-CN" altLang="en-US">
                <a:latin typeface="宋体" panose="02010600030101010101" pitchFamily="2" charset="-122"/>
              </a:rPr>
              <a:t>表示</a:t>
            </a:r>
            <a:r>
              <a:rPr lang="en-US" altLang="zh-CN">
                <a:latin typeface="宋体" panose="02010600030101010101" pitchFamily="2" charset="-122"/>
              </a:rPr>
              <a:t>2</a:t>
            </a:r>
            <a:r>
              <a:rPr lang="zh-CN" altLang="en-US">
                <a:latin typeface="宋体" panose="02010600030101010101" pitchFamily="2" charset="-122"/>
              </a:rPr>
              <a:t>的幂，称为数</a:t>
            </a:r>
            <a:r>
              <a:rPr lang="en-US" altLang="zh-CN">
                <a:latin typeface="宋体" panose="02010600030101010101" pitchFamily="2" charset="-122"/>
              </a:rPr>
              <a:t>N</a:t>
            </a:r>
            <a:r>
              <a:rPr lang="zh-CN" altLang="en-US">
                <a:latin typeface="宋体" panose="02010600030101010101" pitchFamily="2" charset="-122"/>
              </a:rPr>
              <a:t>的阶码。阶码确定了数</a:t>
            </a:r>
            <a:r>
              <a:rPr lang="en-US" altLang="zh-CN">
                <a:latin typeface="宋体" panose="02010600030101010101" pitchFamily="2" charset="-122"/>
              </a:rPr>
              <a:t>N</a:t>
            </a:r>
            <a:r>
              <a:rPr lang="zh-CN" altLang="en-US">
                <a:latin typeface="宋体" panose="02010600030101010101" pitchFamily="2" charset="-122"/>
              </a:rPr>
              <a:t>的小数点的位置，其位数反映了该浮点数所表示的数的范围。</a:t>
            </a:r>
          </a:p>
          <a:p>
            <a:pPr lvl="1" eaLnBrk="1" hangingPunct="1">
              <a:lnSpc>
                <a:spcPct val="123000"/>
              </a:lnSpc>
            </a:pPr>
            <a:r>
              <a:rPr lang="en-US" altLang="zh-CN">
                <a:latin typeface="宋体" panose="02010600030101010101" pitchFamily="2" charset="-122"/>
              </a:rPr>
              <a:t>M</a:t>
            </a:r>
            <a:r>
              <a:rPr lang="zh-CN" altLang="en-US">
                <a:latin typeface="宋体" panose="02010600030101010101" pitchFamily="2" charset="-122"/>
              </a:rPr>
              <a:t>表示数</a:t>
            </a:r>
            <a:r>
              <a:rPr lang="en-US" altLang="zh-CN">
                <a:latin typeface="宋体" panose="02010600030101010101" pitchFamily="2" charset="-122"/>
              </a:rPr>
              <a:t>N</a:t>
            </a:r>
            <a:r>
              <a:rPr lang="zh-CN" altLang="en-US">
                <a:latin typeface="宋体" panose="02010600030101010101" pitchFamily="2" charset="-122"/>
              </a:rPr>
              <a:t>的全部有效数字，称为数</a:t>
            </a:r>
            <a:r>
              <a:rPr lang="en-US" altLang="zh-CN">
                <a:latin typeface="宋体" panose="02010600030101010101" pitchFamily="2" charset="-122"/>
              </a:rPr>
              <a:t>N</a:t>
            </a:r>
            <a:r>
              <a:rPr lang="zh-CN" altLang="en-US">
                <a:latin typeface="宋体" panose="02010600030101010101" pitchFamily="2" charset="-122"/>
              </a:rPr>
              <a:t>的尾数。其位数反映了数据的精度。</a:t>
            </a:r>
            <a:endParaRPr lang="zh-CN" altLang="en-US"/>
          </a:p>
        </p:txBody>
      </p:sp>
      <p:sp>
        <p:nvSpPr>
          <p:cNvPr id="67588" name="灯片编号占位符 3">
            <a:extLst>
              <a:ext uri="{FF2B5EF4-FFF2-40B4-BE49-F238E27FC236}">
                <a16:creationId xmlns:a16="http://schemas.microsoft.com/office/drawing/2014/main" id="{317B403D-9FDE-6837-BE31-270DB9DF32E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CE7F9F3-6520-422C-84D1-FFFCCEF88F7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89031905-22CF-A80C-63F1-053BC1235227}"/>
              </a:ext>
            </a:extLst>
          </p:cNvPr>
          <p:cNvSpPr txBox="1">
            <a:spLocks/>
          </p:cNvSpPr>
          <p:nvPr/>
        </p:nvSpPr>
        <p:spPr>
          <a:xfrm>
            <a:off x="142875" y="0"/>
            <a:ext cx="8215313"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1.4 </a:t>
            </a:r>
            <a:r>
              <a:rPr kumimoji="0" lang="zh-CN" altLang="en-US" sz="2800" dirty="0">
                <a:solidFill>
                  <a:schemeClr val="bg1"/>
                </a:solidFill>
                <a:latin typeface="+mj-lt"/>
                <a:ea typeface="+mj-ea"/>
                <a:cs typeface="+mj-cs"/>
              </a:rPr>
              <a:t>信息的表示和存储</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24AF9577-E55F-CFB0-1D92-2DC73E5BD3BF}"/>
              </a:ext>
            </a:extLst>
          </p:cNvPr>
          <p:cNvSpPr>
            <a:spLocks noGrp="1"/>
          </p:cNvSpPr>
          <p:nvPr>
            <p:ph type="title"/>
          </p:nvPr>
        </p:nvSpPr>
        <p:spPr/>
        <p:txBody>
          <a:bodyPr/>
          <a:lstStyle/>
          <a:p>
            <a:pPr eaLnBrk="1" hangingPunct="1"/>
            <a:r>
              <a:rPr lang="en-US" altLang="zh-CN"/>
              <a:t>1.4.5 </a:t>
            </a:r>
            <a:r>
              <a:rPr lang="zh-CN" altLang="en-US"/>
              <a:t>实数的浮点表示（续）</a:t>
            </a:r>
          </a:p>
        </p:txBody>
      </p:sp>
      <p:sp>
        <p:nvSpPr>
          <p:cNvPr id="68611" name="内容占位符 2">
            <a:extLst>
              <a:ext uri="{FF2B5EF4-FFF2-40B4-BE49-F238E27FC236}">
                <a16:creationId xmlns:a16="http://schemas.microsoft.com/office/drawing/2014/main" id="{560B6987-5CB2-C65D-A7D1-2B1CEA3B837E}"/>
              </a:ext>
            </a:extLst>
          </p:cNvPr>
          <p:cNvSpPr>
            <a:spLocks noGrp="1"/>
          </p:cNvSpPr>
          <p:nvPr>
            <p:ph idx="1"/>
          </p:nvPr>
        </p:nvSpPr>
        <p:spPr/>
        <p:txBody>
          <a:bodyPr/>
          <a:lstStyle/>
          <a:p>
            <a:pPr eaLnBrk="1" hangingPunct="1">
              <a:lnSpc>
                <a:spcPct val="123000"/>
              </a:lnSpc>
            </a:pPr>
            <a:r>
              <a:rPr lang="zh-CN" altLang="en-US">
                <a:latin typeface="宋体" panose="02010600030101010101" pitchFamily="2" charset="-122"/>
              </a:rPr>
              <a:t>浮点数的具体格式随不同机器而有所区别。例如：</a:t>
            </a:r>
            <a:r>
              <a:rPr lang="en-US" altLang="zh-CN">
                <a:latin typeface="宋体" panose="02010600030101010101" pitchFamily="2" charset="-122"/>
              </a:rPr>
              <a:t>32</a:t>
            </a:r>
            <a:r>
              <a:rPr lang="zh-CN" altLang="en-US">
                <a:latin typeface="宋体" panose="02010600030101010101" pitchFamily="2" charset="-122"/>
              </a:rPr>
              <a:t>位浮点表示，其二进制浮点数组成为阶码</a:t>
            </a:r>
            <a:r>
              <a:rPr lang="en-US" altLang="zh-CN">
                <a:latin typeface="宋体" panose="02010600030101010101" pitchFamily="2" charset="-122"/>
              </a:rPr>
              <a:t>(E) 8</a:t>
            </a:r>
            <a:r>
              <a:rPr lang="zh-CN" altLang="en-US">
                <a:latin typeface="宋体" panose="02010600030101010101" pitchFamily="2" charset="-122"/>
              </a:rPr>
              <a:t>位，尾数</a:t>
            </a:r>
            <a:r>
              <a:rPr lang="en-US" altLang="zh-CN">
                <a:latin typeface="宋体" panose="02010600030101010101" pitchFamily="2" charset="-122"/>
              </a:rPr>
              <a:t>(M)24</a:t>
            </a:r>
            <a:r>
              <a:rPr lang="zh-CN" altLang="en-US">
                <a:latin typeface="宋体" panose="02010600030101010101" pitchFamily="2" charset="-122"/>
              </a:rPr>
              <a:t>位，则浮点数格式如下：</a:t>
            </a:r>
          </a:p>
        </p:txBody>
      </p:sp>
      <p:sp>
        <p:nvSpPr>
          <p:cNvPr id="68612" name="灯片编号占位符 3">
            <a:extLst>
              <a:ext uri="{FF2B5EF4-FFF2-40B4-BE49-F238E27FC236}">
                <a16:creationId xmlns:a16="http://schemas.microsoft.com/office/drawing/2014/main" id="{3A3546F4-0F7B-3EB7-EFE2-EC5D8D703B5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2266216-9711-4A1B-AB07-F22F7A0DAF79}"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E0B47D06-285E-2E5B-1E75-1C24DB33021E}"/>
              </a:ext>
            </a:extLst>
          </p:cNvPr>
          <p:cNvSpPr txBox="1">
            <a:spLocks/>
          </p:cNvSpPr>
          <p:nvPr/>
        </p:nvSpPr>
        <p:spPr>
          <a:xfrm>
            <a:off x="142875" y="0"/>
            <a:ext cx="8215313"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1.4 </a:t>
            </a:r>
            <a:r>
              <a:rPr kumimoji="0" lang="zh-CN" altLang="en-US" sz="2800" dirty="0">
                <a:solidFill>
                  <a:schemeClr val="bg1"/>
                </a:solidFill>
                <a:latin typeface="+mj-lt"/>
                <a:ea typeface="+mj-ea"/>
                <a:cs typeface="+mj-cs"/>
              </a:rPr>
              <a:t>信息的表示和存储</a:t>
            </a:r>
          </a:p>
        </p:txBody>
      </p:sp>
      <p:pic>
        <p:nvPicPr>
          <p:cNvPr id="68614" name="Picture 7">
            <a:extLst>
              <a:ext uri="{FF2B5EF4-FFF2-40B4-BE49-F238E27FC236}">
                <a16:creationId xmlns:a16="http://schemas.microsoft.com/office/drawing/2014/main" id="{3554E31A-E94C-FE12-B04F-CA277DE08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838" y="3443288"/>
            <a:ext cx="8208962" cy="156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a:extLst>
              <a:ext uri="{FF2B5EF4-FFF2-40B4-BE49-F238E27FC236}">
                <a16:creationId xmlns:a16="http://schemas.microsoft.com/office/drawing/2014/main" id="{F32A9888-859B-EBFA-9182-C6CFAA3DED43}"/>
              </a:ext>
            </a:extLst>
          </p:cNvPr>
          <p:cNvSpPr>
            <a:spLocks noGrp="1"/>
          </p:cNvSpPr>
          <p:nvPr>
            <p:ph type="sldNum" sz="quarter" idx="12"/>
          </p:nvPr>
        </p:nvSpPr>
        <p:spPr bwMode="auto">
          <a:xfrm>
            <a:off x="8183563" y="79375"/>
            <a:ext cx="957262"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l"/>
            <a:fld id="{3B0EA353-C91F-4BC8-B41C-CA5E3A68951F}" type="slidenum">
              <a:rPr lang="en-US" altLang="zh-CN" sz="1400" smtClean="0">
                <a:solidFill>
                  <a:schemeClr val="bg1"/>
                </a:solidFill>
                <a:latin typeface="Arial" panose="020B0604020202020204" pitchFamily="34" charset="0"/>
                <a:ea typeface="宋体" panose="02010600030101010101" pitchFamily="2" charset="-122"/>
              </a:rPr>
              <a:pPr algn="l"/>
              <a:t>53</a:t>
            </a:fld>
            <a:endParaRPr lang="en-US" altLang="zh-CN" sz="1400">
              <a:solidFill>
                <a:schemeClr val="bg1"/>
              </a:solidFill>
              <a:latin typeface="Arial" panose="020B0604020202020204" pitchFamily="34" charset="0"/>
              <a:ea typeface="宋体" panose="02010600030101010101" pitchFamily="2" charset="-122"/>
            </a:endParaRPr>
          </a:p>
        </p:txBody>
      </p:sp>
      <p:sp>
        <p:nvSpPr>
          <p:cNvPr id="69635" name="Rectangle 2">
            <a:extLst>
              <a:ext uri="{FF2B5EF4-FFF2-40B4-BE49-F238E27FC236}">
                <a16:creationId xmlns:a16="http://schemas.microsoft.com/office/drawing/2014/main" id="{2AB82F83-B965-C031-E729-B86F86A8725E}"/>
              </a:ext>
            </a:extLst>
          </p:cNvPr>
          <p:cNvSpPr>
            <a:spLocks noGrp="1" noRot="1"/>
          </p:cNvSpPr>
          <p:nvPr>
            <p:ph type="title"/>
          </p:nvPr>
        </p:nvSpPr>
        <p:spPr>
          <a:xfrm>
            <a:off x="301625" y="558800"/>
            <a:ext cx="8229600" cy="1066800"/>
          </a:xfrm>
        </p:spPr>
        <p:txBody>
          <a:bodyPr/>
          <a:lstStyle/>
          <a:p>
            <a:pPr eaLnBrk="1" hangingPunct="1"/>
            <a:r>
              <a:rPr lang="en-US" altLang="zh-CN"/>
              <a:t>IEEE 754</a:t>
            </a:r>
            <a:r>
              <a:rPr lang="zh-CN" altLang="en-US"/>
              <a:t>标准浮点数的存储形式 </a:t>
            </a:r>
          </a:p>
        </p:txBody>
      </p:sp>
      <p:sp>
        <p:nvSpPr>
          <p:cNvPr id="69636" name="Rectangle 3">
            <a:extLst>
              <a:ext uri="{FF2B5EF4-FFF2-40B4-BE49-F238E27FC236}">
                <a16:creationId xmlns:a16="http://schemas.microsoft.com/office/drawing/2014/main" id="{A4F78E00-F2CA-6A05-E821-724E80CB6123}"/>
              </a:ext>
            </a:extLst>
          </p:cNvPr>
          <p:cNvSpPr>
            <a:spLocks noGrp="1" noRot="1"/>
          </p:cNvSpPr>
          <p:nvPr>
            <p:ph type="body" idx="1"/>
          </p:nvPr>
        </p:nvSpPr>
        <p:spPr>
          <a:xfrm>
            <a:off x="301625" y="1565275"/>
            <a:ext cx="8540750" cy="4284663"/>
          </a:xfrm>
        </p:spPr>
        <p:txBody>
          <a:bodyPr/>
          <a:lstStyle/>
          <a:p>
            <a:pPr eaLnBrk="1" hangingPunct="1"/>
            <a:r>
              <a:rPr lang="zh-CN" altLang="en-US"/>
              <a:t>单精度浮点数</a:t>
            </a:r>
          </a:p>
          <a:p>
            <a:pPr lvl="1" eaLnBrk="1" hangingPunct="1"/>
            <a:r>
              <a:rPr lang="zh-CN" altLang="en-US" sz="2400"/>
              <a:t>用</a:t>
            </a:r>
            <a:r>
              <a:rPr lang="en-US" altLang="zh-CN" sz="2400"/>
              <a:t>32</a:t>
            </a:r>
            <a:r>
              <a:rPr lang="zh-CN" altLang="en-US" sz="2400"/>
              <a:t>位表示实数</a:t>
            </a:r>
          </a:p>
          <a:p>
            <a:pPr lvl="1" eaLnBrk="1" hangingPunct="1"/>
            <a:r>
              <a:rPr lang="zh-CN" altLang="en-US" sz="2400"/>
              <a:t>数符占</a:t>
            </a:r>
            <a:r>
              <a:rPr lang="en-US" altLang="zh-CN" sz="2400"/>
              <a:t>1</a:t>
            </a:r>
            <a:r>
              <a:rPr lang="zh-CN" altLang="en-US" sz="2400"/>
              <a:t>位，阶码占</a:t>
            </a:r>
            <a:r>
              <a:rPr lang="en-US" altLang="zh-CN" sz="2400"/>
              <a:t>8</a:t>
            </a:r>
            <a:r>
              <a:rPr lang="zh-CN" altLang="en-US" sz="2400"/>
              <a:t>位，尾数占</a:t>
            </a:r>
            <a:r>
              <a:rPr lang="en-US" altLang="zh-CN" sz="2400"/>
              <a:t>23</a:t>
            </a:r>
            <a:r>
              <a:rPr lang="zh-CN" altLang="en-US" sz="2400"/>
              <a:t>位</a:t>
            </a:r>
          </a:p>
          <a:p>
            <a:pPr eaLnBrk="1" hangingPunct="1"/>
            <a:r>
              <a:rPr lang="zh-CN" altLang="en-US"/>
              <a:t>双精度浮点数</a:t>
            </a:r>
          </a:p>
          <a:p>
            <a:pPr lvl="1" eaLnBrk="1" hangingPunct="1"/>
            <a:r>
              <a:rPr lang="zh-CN" altLang="en-US" sz="2400"/>
              <a:t>用</a:t>
            </a:r>
            <a:r>
              <a:rPr lang="en-US" altLang="zh-CN" sz="2400"/>
              <a:t>64</a:t>
            </a:r>
            <a:r>
              <a:rPr lang="zh-CN" altLang="en-US" sz="2400"/>
              <a:t>位表示实数</a:t>
            </a:r>
          </a:p>
          <a:p>
            <a:pPr lvl="1" eaLnBrk="1" hangingPunct="1"/>
            <a:r>
              <a:rPr lang="zh-CN" altLang="en-US" sz="2400"/>
              <a:t>数符占</a:t>
            </a:r>
            <a:r>
              <a:rPr lang="en-US" altLang="zh-CN" sz="2400"/>
              <a:t>1</a:t>
            </a:r>
            <a:r>
              <a:rPr lang="zh-CN" altLang="en-US" sz="2400"/>
              <a:t>位，阶码占</a:t>
            </a:r>
            <a:r>
              <a:rPr lang="en-US" altLang="zh-CN" sz="2400"/>
              <a:t>11</a:t>
            </a:r>
            <a:r>
              <a:rPr lang="zh-CN" altLang="en-US" sz="2400"/>
              <a:t>位，尾数占</a:t>
            </a:r>
            <a:r>
              <a:rPr lang="en-US" altLang="zh-CN" sz="2400"/>
              <a:t>52</a:t>
            </a:r>
            <a:r>
              <a:rPr lang="zh-CN" altLang="en-US" sz="2400"/>
              <a:t>位 </a:t>
            </a:r>
          </a:p>
          <a:p>
            <a:pPr eaLnBrk="1" hangingPunct="1"/>
            <a:r>
              <a:rPr lang="zh-CN" altLang="en-US"/>
              <a:t>溢出与机器误差</a:t>
            </a:r>
          </a:p>
          <a:p>
            <a:pPr lvl="1" eaLnBrk="1" hangingPunct="1"/>
            <a:r>
              <a:rPr lang="zh-CN" altLang="en-US" sz="2400"/>
              <a:t>溢出，超出数据的有效存储范围</a:t>
            </a:r>
          </a:p>
          <a:p>
            <a:pPr lvl="1" eaLnBrk="1" hangingPunct="1"/>
            <a:r>
              <a:rPr lang="zh-CN" altLang="en-US" sz="2400"/>
              <a:t>机器误差，实数精度存储问题</a:t>
            </a:r>
          </a:p>
        </p:txBody>
      </p:sp>
      <p:pic>
        <p:nvPicPr>
          <p:cNvPr id="768004" name="Picture 4">
            <a:extLst>
              <a:ext uri="{FF2B5EF4-FFF2-40B4-BE49-F238E27FC236}">
                <a16:creationId xmlns:a16="http://schemas.microsoft.com/office/drawing/2014/main" id="{3EBA9927-1345-C4E4-2B79-072B774B67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5732463"/>
            <a:ext cx="90360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68004"/>
                                        </p:tgtEl>
                                        <p:attrNameLst>
                                          <p:attrName>style.visibility</p:attrName>
                                        </p:attrNameLst>
                                      </p:cBhvr>
                                      <p:to>
                                        <p:strVal val="visible"/>
                                      </p:to>
                                    </p:set>
                                    <p:anim calcmode="lin" valueType="num">
                                      <p:cBhvr additive="base">
                                        <p:cTn id="7" dur="500" fill="hold"/>
                                        <p:tgtEl>
                                          <p:spTgt spid="768004"/>
                                        </p:tgtEl>
                                        <p:attrNameLst>
                                          <p:attrName>ppt_x</p:attrName>
                                        </p:attrNameLst>
                                      </p:cBhvr>
                                      <p:tavLst>
                                        <p:tav tm="0">
                                          <p:val>
                                            <p:strVal val="#ppt_x"/>
                                          </p:val>
                                        </p:tav>
                                        <p:tav tm="100000">
                                          <p:val>
                                            <p:strVal val="#ppt_x"/>
                                          </p:val>
                                        </p:tav>
                                      </p:tavLst>
                                    </p:anim>
                                    <p:anim calcmode="lin" valueType="num">
                                      <p:cBhvr additive="base">
                                        <p:cTn id="8" dur="500" fill="hold"/>
                                        <p:tgtEl>
                                          <p:spTgt spid="7680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58B0D589-9CAA-CE85-949E-4BB119DB5B89}"/>
              </a:ext>
            </a:extLst>
          </p:cNvPr>
          <p:cNvSpPr>
            <a:spLocks noGrp="1"/>
          </p:cNvSpPr>
          <p:nvPr>
            <p:ph type="title"/>
          </p:nvPr>
        </p:nvSpPr>
        <p:spPr/>
        <p:txBody>
          <a:bodyPr/>
          <a:lstStyle/>
          <a:p>
            <a:pPr eaLnBrk="1" hangingPunct="1"/>
            <a:r>
              <a:rPr lang="en-US" altLang="zh-CN"/>
              <a:t>1.4.6 </a:t>
            </a:r>
            <a:r>
              <a:rPr lang="zh-CN" altLang="en-US"/>
              <a:t>数的表示范围</a:t>
            </a:r>
          </a:p>
        </p:txBody>
      </p:sp>
      <p:sp>
        <p:nvSpPr>
          <p:cNvPr id="3" name="内容占位符 2">
            <a:extLst>
              <a:ext uri="{FF2B5EF4-FFF2-40B4-BE49-F238E27FC236}">
                <a16:creationId xmlns:a16="http://schemas.microsoft.com/office/drawing/2014/main" id="{2C2FF7E6-0E6E-8FFC-C143-A464BCDAF35C}"/>
              </a:ext>
            </a:extLst>
          </p:cNvPr>
          <p:cNvSpPr>
            <a:spLocks noGrp="1"/>
          </p:cNvSpPr>
          <p:nvPr>
            <p:ph idx="1"/>
          </p:nvPr>
        </p:nvSpPr>
        <p:spPr>
          <a:xfrm>
            <a:off x="457200" y="1785938"/>
            <a:ext cx="8401050" cy="4787900"/>
          </a:xfrm>
        </p:spPr>
        <p:txBody>
          <a:bodyPr>
            <a:normAutofit lnSpcReduction="10000"/>
          </a:bodyPr>
          <a:lstStyle/>
          <a:p>
            <a:pPr marL="365760" indent="-256032" eaLnBrk="1" fontAlgn="auto" hangingPunct="1">
              <a:spcAft>
                <a:spcPts val="0"/>
              </a:spcAft>
              <a:buClr>
                <a:schemeClr val="accent3"/>
              </a:buClr>
              <a:buFont typeface="Georgia"/>
              <a:buChar char="•"/>
              <a:defRPr/>
            </a:pPr>
            <a:r>
              <a:rPr lang="zh-CN" altLang="en-US" dirty="0"/>
              <a:t>机器中数的表示范围与数据位数及表示方法有关。一个</a:t>
            </a:r>
            <a:r>
              <a:rPr lang="en-US" u="sng" dirty="0"/>
              <a:t>M</a:t>
            </a:r>
            <a:r>
              <a:rPr lang="zh-CN" altLang="en-US" u="sng" dirty="0"/>
              <a:t>位整数</a:t>
            </a:r>
            <a:r>
              <a:rPr lang="en-US" dirty="0"/>
              <a:t>(</a:t>
            </a:r>
            <a:r>
              <a:rPr lang="zh-CN" altLang="en-US" dirty="0"/>
              <a:t>包括一位符号位</a:t>
            </a:r>
            <a:r>
              <a:rPr lang="en-US" dirty="0"/>
              <a:t>)</a:t>
            </a:r>
            <a:r>
              <a:rPr lang="zh-CN" altLang="en-US" dirty="0"/>
              <a:t>：</a:t>
            </a:r>
            <a:endParaRPr lang="en-US" altLang="zh-CN" dirty="0"/>
          </a:p>
          <a:p>
            <a:pPr marL="658368" lvl="1" indent="-246888" eaLnBrk="1" fontAlgn="auto" hangingPunct="1">
              <a:spcAft>
                <a:spcPts val="0"/>
              </a:spcAft>
              <a:buFont typeface="Georgia"/>
              <a:buChar char="▫"/>
              <a:defRPr/>
            </a:pPr>
            <a:r>
              <a:rPr lang="zh-CN" altLang="en-US" dirty="0"/>
              <a:t>如果采用原码或反码表示法，表示范围为</a:t>
            </a:r>
            <a:br>
              <a:rPr lang="en-US" altLang="zh-CN" dirty="0"/>
            </a:br>
            <a:r>
              <a:rPr lang="en-US" altLang="zh-CN" dirty="0"/>
              <a:t>-(2</a:t>
            </a:r>
            <a:r>
              <a:rPr lang="en-US" altLang="zh-CN" baseline="30000" dirty="0"/>
              <a:t>m-1</a:t>
            </a:r>
            <a:r>
              <a:rPr lang="en-US" altLang="zh-CN" dirty="0"/>
              <a:t> -1) ~ 2</a:t>
            </a:r>
            <a:r>
              <a:rPr lang="en-US" altLang="zh-CN" baseline="30000" dirty="0"/>
              <a:t>m-1</a:t>
            </a:r>
            <a:r>
              <a:rPr lang="en-US" altLang="zh-CN" dirty="0"/>
              <a:t> -1 </a:t>
            </a:r>
            <a:r>
              <a:rPr lang="zh-CN" altLang="en-US" dirty="0"/>
              <a:t>。</a:t>
            </a:r>
            <a:endParaRPr lang="en-US" altLang="zh-CN" dirty="0"/>
          </a:p>
          <a:p>
            <a:pPr marL="658368" lvl="1" indent="-246888" eaLnBrk="1" fontAlgn="auto" hangingPunct="1">
              <a:spcAft>
                <a:spcPts val="0"/>
              </a:spcAft>
              <a:buFont typeface="Georgia"/>
              <a:buChar char="▫"/>
              <a:defRPr/>
            </a:pPr>
            <a:r>
              <a:rPr lang="zh-CN" altLang="en-US" dirty="0"/>
              <a:t>若用补码表示，表示范围为</a:t>
            </a:r>
            <a:r>
              <a:rPr lang="en-US" dirty="0"/>
              <a:t>-2</a:t>
            </a:r>
            <a:r>
              <a:rPr lang="en-US" baseline="30000" dirty="0"/>
              <a:t>m-1</a:t>
            </a:r>
            <a:r>
              <a:rPr lang="en-US" dirty="0"/>
              <a:t> ~ 2</a:t>
            </a:r>
            <a:r>
              <a:rPr lang="en-US" baseline="30000" dirty="0"/>
              <a:t>m-1</a:t>
            </a:r>
            <a:r>
              <a:rPr lang="en-US" dirty="0"/>
              <a:t> -1</a:t>
            </a:r>
            <a:r>
              <a:rPr lang="zh-CN" altLang="en-US" dirty="0"/>
              <a:t>。</a:t>
            </a:r>
            <a:endParaRPr lang="en-US" altLang="zh-CN" dirty="0"/>
          </a:p>
          <a:p>
            <a:pPr marL="365760" indent="-256032" eaLnBrk="1" fontAlgn="auto" hangingPunct="1">
              <a:spcAft>
                <a:spcPts val="0"/>
              </a:spcAft>
              <a:buClr>
                <a:schemeClr val="accent3"/>
              </a:buClr>
              <a:buFont typeface="Georgia"/>
              <a:buChar char="•"/>
              <a:defRPr/>
            </a:pPr>
            <a:r>
              <a:rPr lang="zh-CN" altLang="en-US" dirty="0"/>
              <a:t>一个</a:t>
            </a:r>
            <a:r>
              <a:rPr lang="en-US" dirty="0"/>
              <a:t>n</a:t>
            </a:r>
            <a:r>
              <a:rPr lang="zh-CN" altLang="en-US" dirty="0"/>
              <a:t>位</a:t>
            </a:r>
            <a:r>
              <a:rPr lang="zh-CN" altLang="en-US" u="sng" dirty="0"/>
              <a:t>定点小数</a:t>
            </a:r>
            <a:r>
              <a:rPr lang="zh-CN" altLang="en-US" dirty="0"/>
              <a:t>，</a:t>
            </a:r>
            <a:endParaRPr lang="en-US" altLang="zh-CN" dirty="0"/>
          </a:p>
          <a:p>
            <a:pPr marL="401828" lvl="1" indent="0" eaLnBrk="1" fontAlgn="auto" hangingPunct="1">
              <a:spcAft>
                <a:spcPts val="0"/>
              </a:spcAft>
              <a:buClr>
                <a:schemeClr val="accent3"/>
              </a:buClr>
              <a:buFont typeface="Georgia" panose="02040502050405020303" pitchFamily="18" charset="0"/>
              <a:buNone/>
              <a:defRPr/>
            </a:pPr>
            <a:r>
              <a:rPr lang="zh-CN" altLang="en-US" dirty="0"/>
              <a:t>采用原码或反码表示时，</a:t>
            </a:r>
            <a:r>
              <a:rPr lang="zh-CN" altLang="en-US" sz="2400" dirty="0">
                <a:solidFill>
                  <a:schemeClr val="accent6">
                    <a:lumMod val="50000"/>
                  </a:schemeClr>
                </a:solidFill>
              </a:rPr>
              <a:t>范围为 </a:t>
            </a:r>
            <a:r>
              <a:rPr lang="en-US" sz="2400" dirty="0">
                <a:solidFill>
                  <a:schemeClr val="accent6">
                    <a:lumMod val="50000"/>
                  </a:schemeClr>
                </a:solidFill>
              </a:rPr>
              <a:t>-(1-2</a:t>
            </a:r>
            <a:r>
              <a:rPr lang="en-US" sz="2400" baseline="30000" dirty="0">
                <a:solidFill>
                  <a:schemeClr val="accent6">
                    <a:lumMod val="50000"/>
                  </a:schemeClr>
                </a:solidFill>
              </a:rPr>
              <a:t>-n</a:t>
            </a:r>
            <a:r>
              <a:rPr lang="en-US" sz="2400" dirty="0">
                <a:solidFill>
                  <a:schemeClr val="accent6">
                    <a:lumMod val="50000"/>
                  </a:schemeClr>
                </a:solidFill>
              </a:rPr>
              <a:t> )</a:t>
            </a:r>
            <a:r>
              <a:rPr lang="zh-CN" altLang="en-US" sz="2400" dirty="0">
                <a:solidFill>
                  <a:schemeClr val="accent6">
                    <a:lumMod val="50000"/>
                  </a:schemeClr>
                </a:solidFill>
              </a:rPr>
              <a:t>～</a:t>
            </a:r>
            <a:r>
              <a:rPr lang="en-US" sz="2400" dirty="0">
                <a:solidFill>
                  <a:schemeClr val="accent6">
                    <a:lumMod val="50000"/>
                  </a:schemeClr>
                </a:solidFill>
              </a:rPr>
              <a:t>(1-2</a:t>
            </a:r>
            <a:r>
              <a:rPr lang="en-US" sz="2400" baseline="30000" dirty="0">
                <a:solidFill>
                  <a:schemeClr val="accent6">
                    <a:lumMod val="50000"/>
                  </a:schemeClr>
                </a:solidFill>
              </a:rPr>
              <a:t>-n</a:t>
            </a:r>
            <a:r>
              <a:rPr lang="en-US" sz="2400" dirty="0">
                <a:solidFill>
                  <a:schemeClr val="accent6">
                    <a:lumMod val="50000"/>
                  </a:schemeClr>
                </a:solidFill>
              </a:rPr>
              <a:t> )</a:t>
            </a:r>
            <a:r>
              <a:rPr lang="zh-CN" altLang="en-US" sz="2400" dirty="0">
                <a:solidFill>
                  <a:schemeClr val="accent6">
                    <a:lumMod val="50000"/>
                  </a:schemeClr>
                </a:solidFill>
              </a:rPr>
              <a:t>。</a:t>
            </a:r>
            <a:br>
              <a:rPr lang="en-US" altLang="zh-CN" sz="2400" dirty="0">
                <a:solidFill>
                  <a:schemeClr val="accent6">
                    <a:lumMod val="50000"/>
                  </a:schemeClr>
                </a:solidFill>
              </a:rPr>
            </a:br>
            <a:r>
              <a:rPr lang="zh-CN" altLang="en-US" sz="2400" dirty="0">
                <a:solidFill>
                  <a:schemeClr val="accent6">
                    <a:lumMod val="50000"/>
                  </a:schemeClr>
                </a:solidFill>
              </a:rPr>
              <a:t>采用补码表示时，范围为 </a:t>
            </a:r>
            <a:r>
              <a:rPr lang="en-US" sz="2400" dirty="0">
                <a:solidFill>
                  <a:schemeClr val="accent6">
                    <a:lumMod val="50000"/>
                  </a:schemeClr>
                </a:solidFill>
              </a:rPr>
              <a:t>-1 </a:t>
            </a:r>
            <a:r>
              <a:rPr lang="zh-CN" altLang="en-US" sz="2400" dirty="0">
                <a:solidFill>
                  <a:schemeClr val="accent6">
                    <a:lumMod val="50000"/>
                  </a:schemeClr>
                </a:solidFill>
              </a:rPr>
              <a:t>～</a:t>
            </a:r>
            <a:r>
              <a:rPr lang="en-US" sz="2400" dirty="0">
                <a:solidFill>
                  <a:schemeClr val="accent6">
                    <a:lumMod val="50000"/>
                  </a:schemeClr>
                </a:solidFill>
              </a:rPr>
              <a:t>(1-2</a:t>
            </a:r>
            <a:r>
              <a:rPr lang="en-US" sz="2400" baseline="30000" dirty="0">
                <a:solidFill>
                  <a:schemeClr val="accent6">
                    <a:lumMod val="50000"/>
                  </a:schemeClr>
                </a:solidFill>
              </a:rPr>
              <a:t>-n</a:t>
            </a:r>
            <a:r>
              <a:rPr lang="en-US" sz="2400" dirty="0">
                <a:solidFill>
                  <a:schemeClr val="accent6">
                    <a:lumMod val="50000"/>
                  </a:schemeClr>
                </a:solidFill>
              </a:rPr>
              <a:t> )</a:t>
            </a:r>
            <a:r>
              <a:rPr lang="zh-CN" altLang="en-US" sz="2400" dirty="0">
                <a:solidFill>
                  <a:schemeClr val="accent6">
                    <a:lumMod val="50000"/>
                  </a:schemeClr>
                </a:solidFill>
              </a:rPr>
              <a:t>。</a:t>
            </a:r>
          </a:p>
          <a:p>
            <a:pPr marL="365760" indent="-256032" eaLnBrk="1" fontAlgn="auto" hangingPunct="1">
              <a:spcAft>
                <a:spcPts val="0"/>
              </a:spcAft>
              <a:buClr>
                <a:schemeClr val="accent3"/>
              </a:buClr>
              <a:buFont typeface="Georgia"/>
              <a:buChar char="•"/>
              <a:defRPr/>
            </a:pPr>
            <a:r>
              <a:rPr lang="zh-CN" altLang="en-US" u="sng" dirty="0"/>
              <a:t>浮点数</a:t>
            </a:r>
            <a:r>
              <a:rPr lang="zh-CN" altLang="en-US" dirty="0"/>
              <a:t>的表示范围，由阶码位数和尾数位数决定。若阶码用</a:t>
            </a:r>
            <a:r>
              <a:rPr lang="en-US" dirty="0"/>
              <a:t>r</a:t>
            </a:r>
            <a:r>
              <a:rPr lang="zh-CN" altLang="en-US" dirty="0"/>
              <a:t>位整数</a:t>
            </a:r>
            <a:r>
              <a:rPr lang="en-US" dirty="0"/>
              <a:t>(</a:t>
            </a:r>
            <a:r>
              <a:rPr lang="zh-CN" altLang="en-US" dirty="0"/>
              <a:t>补码</a:t>
            </a:r>
            <a:r>
              <a:rPr lang="en-US" dirty="0"/>
              <a:t>)</a:t>
            </a:r>
            <a:r>
              <a:rPr lang="zh-CN" altLang="en-US" dirty="0"/>
              <a:t>表示，尾数用</a:t>
            </a:r>
            <a:r>
              <a:rPr lang="en-US" dirty="0"/>
              <a:t>n</a:t>
            </a:r>
            <a:r>
              <a:rPr lang="zh-CN" altLang="en-US" dirty="0"/>
              <a:t>位定点小数</a:t>
            </a:r>
            <a:r>
              <a:rPr lang="en-US" dirty="0"/>
              <a:t>(</a:t>
            </a:r>
            <a:r>
              <a:rPr lang="zh-CN" altLang="en-US" dirty="0"/>
              <a:t>原码</a:t>
            </a:r>
            <a:r>
              <a:rPr lang="en-US" dirty="0"/>
              <a:t>)</a:t>
            </a:r>
            <a:r>
              <a:rPr lang="zh-CN" altLang="en-US" dirty="0"/>
              <a:t>表示，则浮点数范围是：</a:t>
            </a:r>
            <a:r>
              <a:rPr lang="en-US" altLang="zh-CN" dirty="0"/>
              <a:t>	</a:t>
            </a:r>
            <a:endParaRPr lang="zh-CN" altLang="en-US" dirty="0"/>
          </a:p>
          <a:p>
            <a:pPr marL="365760" indent="-256032" eaLnBrk="1" fontAlgn="auto" hangingPunct="1">
              <a:spcAft>
                <a:spcPts val="0"/>
              </a:spcAft>
              <a:buClr>
                <a:schemeClr val="accent3"/>
              </a:buClr>
              <a:buFont typeface="Georgia"/>
              <a:buChar char="•"/>
              <a:defRPr/>
            </a:pPr>
            <a:endParaRPr lang="zh-CN" altLang="en-US" dirty="0"/>
          </a:p>
        </p:txBody>
      </p:sp>
      <p:sp>
        <p:nvSpPr>
          <p:cNvPr id="70660" name="灯片编号占位符 3">
            <a:extLst>
              <a:ext uri="{FF2B5EF4-FFF2-40B4-BE49-F238E27FC236}">
                <a16:creationId xmlns:a16="http://schemas.microsoft.com/office/drawing/2014/main" id="{DC5BA98A-1674-5A46-5AF9-30EE8EF1A59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5C0F55B-26C4-4829-8D36-FD5E4FB2AA7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 name="标题 4">
            <a:extLst>
              <a:ext uri="{FF2B5EF4-FFF2-40B4-BE49-F238E27FC236}">
                <a16:creationId xmlns:a16="http://schemas.microsoft.com/office/drawing/2014/main" id="{DA83172D-72F8-5AAD-41D7-8511D2666B7D}"/>
              </a:ext>
            </a:extLst>
          </p:cNvPr>
          <p:cNvSpPr txBox="1">
            <a:spLocks/>
          </p:cNvSpPr>
          <p:nvPr/>
        </p:nvSpPr>
        <p:spPr>
          <a:xfrm>
            <a:off x="142875" y="0"/>
            <a:ext cx="8215313"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1.4 </a:t>
            </a:r>
            <a:r>
              <a:rPr kumimoji="0" lang="zh-CN" altLang="en-US" sz="2800" dirty="0">
                <a:solidFill>
                  <a:schemeClr val="bg1"/>
                </a:solidFill>
                <a:latin typeface="+mj-lt"/>
                <a:ea typeface="+mj-ea"/>
                <a:cs typeface="+mj-cs"/>
              </a:rPr>
              <a:t>信息的表示和存储</a:t>
            </a:r>
          </a:p>
        </p:txBody>
      </p:sp>
      <p:graphicFrame>
        <p:nvGraphicFramePr>
          <p:cNvPr id="70662" name="Object 2">
            <a:extLst>
              <a:ext uri="{FF2B5EF4-FFF2-40B4-BE49-F238E27FC236}">
                <a16:creationId xmlns:a16="http://schemas.microsoft.com/office/drawing/2014/main" id="{FB63A9B4-BA01-802E-6EA0-75A048D4B879}"/>
              </a:ext>
            </a:extLst>
          </p:cNvPr>
          <p:cNvGraphicFramePr>
            <a:graphicFrameLocks noChangeAspect="1"/>
          </p:cNvGraphicFramePr>
          <p:nvPr/>
        </p:nvGraphicFramePr>
        <p:xfrm>
          <a:off x="1908175" y="6110288"/>
          <a:ext cx="5500688" cy="573087"/>
        </p:xfrm>
        <a:graphic>
          <a:graphicData uri="http://schemas.openxmlformats.org/presentationml/2006/ole">
            <mc:AlternateContent xmlns:mc="http://schemas.openxmlformats.org/markup-compatibility/2006">
              <mc:Choice xmlns:v="urn:schemas-microsoft-com:vml" Requires="v">
                <p:oleObj name="公式" r:id="rId2" imgW="2438400" imgH="254000" progId="Equation.3">
                  <p:embed/>
                </p:oleObj>
              </mc:Choice>
              <mc:Fallback>
                <p:oleObj name="公式" r:id="rId2" imgW="2438400" imgH="2540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6110288"/>
                        <a:ext cx="5500688"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4F54DDF6-29A7-65F0-C367-FDF2A74B9E67}"/>
              </a:ext>
            </a:extLst>
          </p:cNvPr>
          <p:cNvSpPr>
            <a:spLocks noGrp="1"/>
          </p:cNvSpPr>
          <p:nvPr>
            <p:ph type="title"/>
          </p:nvPr>
        </p:nvSpPr>
        <p:spPr/>
        <p:txBody>
          <a:bodyPr/>
          <a:lstStyle/>
          <a:p>
            <a:pPr eaLnBrk="1" hangingPunct="1"/>
            <a:r>
              <a:rPr lang="en-US" altLang="zh-CN"/>
              <a:t>1.4.7 </a:t>
            </a:r>
            <a:r>
              <a:rPr lang="zh-CN" altLang="en-US"/>
              <a:t>非数值信息的表示</a:t>
            </a:r>
          </a:p>
        </p:txBody>
      </p:sp>
      <p:sp>
        <p:nvSpPr>
          <p:cNvPr id="71683" name="内容占位符 2">
            <a:extLst>
              <a:ext uri="{FF2B5EF4-FFF2-40B4-BE49-F238E27FC236}">
                <a16:creationId xmlns:a16="http://schemas.microsoft.com/office/drawing/2014/main" id="{A28F1556-5D5F-BB83-8F75-C31FBDA5A4D3}"/>
              </a:ext>
            </a:extLst>
          </p:cNvPr>
          <p:cNvSpPr>
            <a:spLocks noGrp="1"/>
          </p:cNvSpPr>
          <p:nvPr>
            <p:ph idx="1"/>
          </p:nvPr>
        </p:nvSpPr>
        <p:spPr/>
        <p:txBody>
          <a:bodyPr/>
          <a:lstStyle/>
          <a:p>
            <a:pPr eaLnBrk="1" hangingPunct="1">
              <a:lnSpc>
                <a:spcPct val="120000"/>
              </a:lnSpc>
            </a:pPr>
            <a:r>
              <a:rPr lang="zh-CN" altLang="en-US">
                <a:latin typeface="宋体" panose="02010600030101010101" pitchFamily="2" charset="-122"/>
              </a:rPr>
              <a:t>西文字符：</a:t>
            </a:r>
          </a:p>
          <a:p>
            <a:pPr lvl="1" eaLnBrk="1" hangingPunct="1">
              <a:lnSpc>
                <a:spcPct val="120000"/>
              </a:lnSpc>
            </a:pPr>
            <a:r>
              <a:rPr lang="en-US" altLang="zh-CN">
                <a:latin typeface="宋体" panose="02010600030101010101" pitchFamily="2" charset="-122"/>
              </a:rPr>
              <a:t>ASCII</a:t>
            </a:r>
            <a:r>
              <a:rPr lang="zh-CN" altLang="en-US">
                <a:latin typeface="宋体" panose="02010600030101010101" pitchFamily="2" charset="-122"/>
              </a:rPr>
              <a:t>码：用</a:t>
            </a:r>
            <a:r>
              <a:rPr lang="en-US" altLang="zh-CN">
                <a:latin typeface="宋体" panose="02010600030101010101" pitchFamily="2" charset="-122"/>
              </a:rPr>
              <a:t>7</a:t>
            </a:r>
            <a:r>
              <a:rPr lang="zh-CN" altLang="en-US">
                <a:latin typeface="宋体" panose="02010600030101010101" pitchFamily="2" charset="-122"/>
              </a:rPr>
              <a:t>位二进制数表示一个字符，最多可以表示</a:t>
            </a:r>
            <a:r>
              <a:rPr lang="en-US" altLang="zh-CN">
                <a:latin typeface="宋体" panose="02010600030101010101" pitchFamily="2" charset="-122"/>
              </a:rPr>
              <a:t>2</a:t>
            </a:r>
            <a:r>
              <a:rPr lang="en-US" altLang="zh-CN" baseline="30000">
                <a:latin typeface="宋体" panose="02010600030101010101" pitchFamily="2" charset="-122"/>
              </a:rPr>
              <a:t>7</a:t>
            </a:r>
            <a:r>
              <a:rPr lang="en-US" altLang="zh-CN">
                <a:latin typeface="宋体" panose="02010600030101010101" pitchFamily="2" charset="-122"/>
              </a:rPr>
              <a:t>=128</a:t>
            </a:r>
            <a:r>
              <a:rPr lang="zh-CN" altLang="en-US">
                <a:latin typeface="宋体" panose="02010600030101010101" pitchFamily="2" charset="-122"/>
              </a:rPr>
              <a:t>个字符</a:t>
            </a:r>
          </a:p>
          <a:p>
            <a:pPr lvl="1" eaLnBrk="1" hangingPunct="1">
              <a:lnSpc>
                <a:spcPct val="120000"/>
              </a:lnSpc>
            </a:pPr>
            <a:r>
              <a:rPr lang="en-US" altLang="zh-CN">
                <a:latin typeface="宋体" panose="02010600030101010101" pitchFamily="2" charset="-122"/>
              </a:rPr>
              <a:t>EBCDIC</a:t>
            </a:r>
            <a:r>
              <a:rPr lang="zh-CN" altLang="en-US">
                <a:latin typeface="宋体" panose="02010600030101010101" pitchFamily="2" charset="-122"/>
              </a:rPr>
              <a:t>码：用</a:t>
            </a:r>
            <a:r>
              <a:rPr lang="en-US" altLang="zh-CN">
                <a:latin typeface="宋体" panose="02010600030101010101" pitchFamily="2" charset="-122"/>
              </a:rPr>
              <a:t>8</a:t>
            </a:r>
            <a:r>
              <a:rPr lang="zh-CN" altLang="en-US">
                <a:latin typeface="宋体" panose="02010600030101010101" pitchFamily="2" charset="-122"/>
              </a:rPr>
              <a:t>位二进制数表示一个字符，最多可以表示</a:t>
            </a:r>
            <a:r>
              <a:rPr lang="en-US" altLang="zh-CN">
                <a:latin typeface="宋体" panose="02010600030101010101" pitchFamily="2" charset="-122"/>
              </a:rPr>
              <a:t>2</a:t>
            </a:r>
            <a:r>
              <a:rPr lang="en-US" altLang="zh-CN" baseline="30000">
                <a:latin typeface="宋体" panose="02010600030101010101" pitchFamily="2" charset="-122"/>
              </a:rPr>
              <a:t>8</a:t>
            </a:r>
            <a:r>
              <a:rPr lang="en-US" altLang="zh-CN">
                <a:latin typeface="宋体" panose="02010600030101010101" pitchFamily="2" charset="-122"/>
              </a:rPr>
              <a:t>=256</a:t>
            </a:r>
            <a:r>
              <a:rPr lang="zh-CN" altLang="en-US">
                <a:latin typeface="宋体" panose="02010600030101010101" pitchFamily="2" charset="-122"/>
              </a:rPr>
              <a:t>个字符</a:t>
            </a:r>
          </a:p>
          <a:p>
            <a:pPr eaLnBrk="1" hangingPunct="1">
              <a:lnSpc>
                <a:spcPct val="120000"/>
              </a:lnSpc>
            </a:pPr>
            <a:r>
              <a:rPr lang="zh-CN" altLang="en-US">
                <a:latin typeface="宋体" panose="02010600030101010101" pitchFamily="2" charset="-122"/>
              </a:rPr>
              <a:t>汉字：</a:t>
            </a:r>
          </a:p>
          <a:p>
            <a:pPr lvl="1" eaLnBrk="1" hangingPunct="1">
              <a:lnSpc>
                <a:spcPct val="120000"/>
              </a:lnSpc>
            </a:pPr>
            <a:r>
              <a:rPr lang="zh-CN" altLang="en-US">
                <a:latin typeface="宋体" panose="02010600030101010101" pitchFamily="2" charset="-122"/>
              </a:rPr>
              <a:t>应用较为广泛的是</a:t>
            </a:r>
            <a:r>
              <a:rPr lang="en-US" altLang="zh-CN">
                <a:latin typeface="宋体" panose="02010600030101010101" pitchFamily="2" charset="-122"/>
              </a:rPr>
              <a:t>"</a:t>
            </a:r>
            <a:r>
              <a:rPr lang="zh-CN" altLang="en-US">
                <a:latin typeface="宋体" panose="02010600030101010101" pitchFamily="2" charset="-122"/>
              </a:rPr>
              <a:t>国家标准信息交换用汉字编码</a:t>
            </a:r>
            <a:r>
              <a:rPr lang="en-US" altLang="zh-CN">
                <a:latin typeface="宋体" panose="02010600030101010101" pitchFamily="2" charset="-122"/>
              </a:rPr>
              <a:t>"(GB2312-80</a:t>
            </a:r>
            <a:r>
              <a:rPr lang="zh-CN" altLang="en-US">
                <a:latin typeface="宋体" panose="02010600030101010101" pitchFamily="2" charset="-122"/>
              </a:rPr>
              <a:t>标准</a:t>
            </a:r>
            <a:r>
              <a:rPr lang="en-US" altLang="zh-CN">
                <a:latin typeface="宋体" panose="02010600030101010101" pitchFamily="2" charset="-122"/>
              </a:rPr>
              <a:t>)</a:t>
            </a:r>
            <a:r>
              <a:rPr lang="zh-CN" altLang="en-US">
                <a:latin typeface="宋体" panose="02010600030101010101" pitchFamily="2" charset="-122"/>
              </a:rPr>
              <a:t>，简称国标码。是二字节码，用二个七位二进制数编码表示一个汉字。</a:t>
            </a:r>
          </a:p>
          <a:p>
            <a:pPr eaLnBrk="1" hangingPunct="1"/>
            <a:endParaRPr lang="zh-CN" altLang="en-US"/>
          </a:p>
        </p:txBody>
      </p:sp>
      <p:sp>
        <p:nvSpPr>
          <p:cNvPr id="71684" name="灯片编号占位符 3">
            <a:extLst>
              <a:ext uri="{FF2B5EF4-FFF2-40B4-BE49-F238E27FC236}">
                <a16:creationId xmlns:a16="http://schemas.microsoft.com/office/drawing/2014/main" id="{2D243705-D96D-30C0-AEF0-599902C994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E13844F-047E-4DCE-9FBA-43621B06ED2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A2AE8113-0A87-1C3A-04C9-145BEB425049}"/>
              </a:ext>
            </a:extLst>
          </p:cNvPr>
          <p:cNvSpPr txBox="1">
            <a:spLocks/>
          </p:cNvSpPr>
          <p:nvPr/>
        </p:nvSpPr>
        <p:spPr>
          <a:xfrm>
            <a:off x="142875" y="0"/>
            <a:ext cx="8215313"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1.4 </a:t>
            </a:r>
            <a:r>
              <a:rPr kumimoji="0" lang="zh-CN" altLang="en-US" sz="2800" dirty="0">
                <a:solidFill>
                  <a:schemeClr val="bg1"/>
                </a:solidFill>
                <a:latin typeface="+mj-lt"/>
                <a:ea typeface="+mj-ea"/>
                <a:cs typeface="+mj-cs"/>
              </a:rPr>
              <a:t>信息的表示和存储</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a:extLst>
              <a:ext uri="{FF2B5EF4-FFF2-40B4-BE49-F238E27FC236}">
                <a16:creationId xmlns:a16="http://schemas.microsoft.com/office/drawing/2014/main" id="{FCEB1A04-A249-59DD-AD6C-63A30DCEF4B4}"/>
              </a:ext>
            </a:extLst>
          </p:cNvPr>
          <p:cNvSpPr>
            <a:spLocks noGrp="1"/>
          </p:cNvSpPr>
          <p:nvPr>
            <p:ph type="sldNum" sz="quarter" idx="12"/>
          </p:nvPr>
        </p:nvSpPr>
        <p:spPr bwMode="auto">
          <a:xfrm>
            <a:off x="7724775" y="55563"/>
            <a:ext cx="957263"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l"/>
            <a:fld id="{80FAA71C-844E-4DCF-88A1-B8661BD5D72D}" type="slidenum">
              <a:rPr lang="en-US" altLang="zh-CN" sz="1400" smtClean="0">
                <a:solidFill>
                  <a:schemeClr val="bg1"/>
                </a:solidFill>
                <a:latin typeface="Arial" panose="020B0604020202020204" pitchFamily="34" charset="0"/>
                <a:ea typeface="宋体" panose="02010600030101010101" pitchFamily="2" charset="-122"/>
              </a:rPr>
              <a:pPr algn="l"/>
              <a:t>56</a:t>
            </a:fld>
            <a:endParaRPr lang="en-US" altLang="zh-CN" sz="1400">
              <a:solidFill>
                <a:schemeClr val="bg1"/>
              </a:solidFill>
              <a:latin typeface="Arial" panose="020B0604020202020204" pitchFamily="34" charset="0"/>
              <a:ea typeface="宋体" panose="02010600030101010101" pitchFamily="2" charset="-122"/>
            </a:endParaRPr>
          </a:p>
        </p:txBody>
      </p:sp>
      <p:sp>
        <p:nvSpPr>
          <p:cNvPr id="72707" name="Rectangle 2">
            <a:extLst>
              <a:ext uri="{FF2B5EF4-FFF2-40B4-BE49-F238E27FC236}">
                <a16:creationId xmlns:a16="http://schemas.microsoft.com/office/drawing/2014/main" id="{0812EE63-4208-5C96-6A16-959571F85B98}"/>
              </a:ext>
            </a:extLst>
          </p:cNvPr>
          <p:cNvSpPr>
            <a:spLocks noGrp="1" noRot="1"/>
          </p:cNvSpPr>
          <p:nvPr>
            <p:ph type="title"/>
          </p:nvPr>
        </p:nvSpPr>
        <p:spPr>
          <a:xfrm>
            <a:off x="277813" y="704850"/>
            <a:ext cx="8229600" cy="1066800"/>
          </a:xfrm>
        </p:spPr>
        <p:txBody>
          <a:bodyPr/>
          <a:lstStyle/>
          <a:p>
            <a:pPr eaLnBrk="1" hangingPunct="1"/>
            <a:r>
              <a:rPr lang="zh-CN" altLang="en-US"/>
              <a:t>其他中文字符集</a:t>
            </a:r>
          </a:p>
        </p:txBody>
      </p:sp>
      <p:sp>
        <p:nvSpPr>
          <p:cNvPr id="72708" name="Rectangle 3">
            <a:extLst>
              <a:ext uri="{FF2B5EF4-FFF2-40B4-BE49-F238E27FC236}">
                <a16:creationId xmlns:a16="http://schemas.microsoft.com/office/drawing/2014/main" id="{D99EFDA1-E052-74D1-8244-06D5022DE99E}"/>
              </a:ext>
            </a:extLst>
          </p:cNvPr>
          <p:cNvSpPr>
            <a:spLocks noGrp="1" noRot="1"/>
          </p:cNvSpPr>
          <p:nvPr>
            <p:ph type="body" idx="1"/>
          </p:nvPr>
        </p:nvSpPr>
        <p:spPr/>
        <p:txBody>
          <a:bodyPr/>
          <a:lstStyle/>
          <a:p>
            <a:pPr eaLnBrk="1" hangingPunct="1">
              <a:lnSpc>
                <a:spcPct val="130000"/>
              </a:lnSpc>
            </a:pPr>
            <a:r>
              <a:rPr lang="en-US" altLang="zh-CN" sz="1800"/>
              <a:t>Big-5</a:t>
            </a:r>
            <a:r>
              <a:rPr lang="zh-CN" altLang="en-US" sz="1800"/>
              <a:t>字符集，中文名大五码，是台湾繁体字的字符集，收入</a:t>
            </a:r>
            <a:r>
              <a:rPr lang="en-US" altLang="zh-CN" sz="1800"/>
              <a:t>13060</a:t>
            </a:r>
            <a:r>
              <a:rPr lang="zh-CN" altLang="en-US" sz="1800"/>
              <a:t>个繁体汉字，</a:t>
            </a:r>
            <a:r>
              <a:rPr lang="en-US" altLang="zh-CN" sz="1800"/>
              <a:t>808</a:t>
            </a:r>
            <a:r>
              <a:rPr lang="zh-CN" altLang="en-US" sz="1800"/>
              <a:t>个符号，总计</a:t>
            </a:r>
            <a:r>
              <a:rPr lang="en-US" altLang="zh-CN" sz="1800"/>
              <a:t>13868</a:t>
            </a:r>
            <a:r>
              <a:rPr lang="zh-CN" altLang="en-US" sz="1800"/>
              <a:t>个字符，普遍使用于台湾、香港等地区。台湾教育部标准宋体楷体等港台大多数字体支持这个字符集的显示。</a:t>
            </a:r>
          </a:p>
          <a:p>
            <a:pPr eaLnBrk="1" hangingPunct="1">
              <a:lnSpc>
                <a:spcPct val="130000"/>
              </a:lnSpc>
            </a:pPr>
            <a:r>
              <a:rPr lang="en-US" altLang="zh-CN" sz="1800"/>
              <a:t>GBK</a:t>
            </a:r>
            <a:r>
              <a:rPr lang="zh-CN" altLang="en-US" sz="1800"/>
              <a:t>字符集，中文名国家标准扩展字符集，兼容</a:t>
            </a:r>
            <a:r>
              <a:rPr lang="en-US" altLang="zh-CN" sz="1800"/>
              <a:t>GB2312-80</a:t>
            </a:r>
            <a:r>
              <a:rPr lang="zh-CN" altLang="en-US" sz="1800"/>
              <a:t>标准，包含</a:t>
            </a:r>
            <a:r>
              <a:rPr lang="en-US" altLang="zh-CN" sz="1800"/>
              <a:t>Big-5</a:t>
            </a:r>
            <a:r>
              <a:rPr lang="zh-CN" altLang="en-US" sz="1800"/>
              <a:t>的繁体字，但不兼容</a:t>
            </a:r>
            <a:r>
              <a:rPr lang="en-US" altLang="zh-CN" sz="1800"/>
              <a:t>Big-5</a:t>
            </a:r>
            <a:r>
              <a:rPr lang="zh-CN" altLang="en-US" sz="1800"/>
              <a:t>字符集编码，收入</a:t>
            </a:r>
            <a:r>
              <a:rPr lang="en-US" altLang="zh-CN" sz="1800"/>
              <a:t>21003</a:t>
            </a:r>
            <a:r>
              <a:rPr lang="zh-CN" altLang="en-US" sz="1800"/>
              <a:t>个汉字，</a:t>
            </a:r>
            <a:r>
              <a:rPr lang="en-US" altLang="zh-CN" sz="1800"/>
              <a:t>882</a:t>
            </a:r>
            <a:r>
              <a:rPr lang="zh-CN" altLang="en-US" sz="1800"/>
              <a:t>个符号，共计</a:t>
            </a:r>
            <a:r>
              <a:rPr lang="en-US" altLang="zh-CN" sz="1800"/>
              <a:t>21885</a:t>
            </a:r>
            <a:r>
              <a:rPr lang="zh-CN" altLang="en-US" sz="1800"/>
              <a:t>个字符，包括了中日韩（</a:t>
            </a:r>
            <a:r>
              <a:rPr lang="en-US" altLang="zh-CN" sz="1800"/>
              <a:t>CJK</a:t>
            </a:r>
            <a:r>
              <a:rPr lang="zh-CN" altLang="en-US" sz="1800"/>
              <a:t>）统一汉字</a:t>
            </a:r>
            <a:r>
              <a:rPr lang="en-US" altLang="zh-CN" sz="1800"/>
              <a:t>20902</a:t>
            </a:r>
            <a:r>
              <a:rPr lang="zh-CN" altLang="en-US" sz="1800"/>
              <a:t>个、扩展</a:t>
            </a:r>
            <a:r>
              <a:rPr lang="en-US" altLang="zh-CN" sz="1800"/>
              <a:t>A</a:t>
            </a:r>
            <a:r>
              <a:rPr lang="zh-CN" altLang="en-US" sz="1800"/>
              <a:t>集（</a:t>
            </a:r>
            <a:r>
              <a:rPr lang="en-US" altLang="zh-CN" sz="1800"/>
              <a:t>CJK Ext-A) </a:t>
            </a:r>
            <a:r>
              <a:rPr lang="zh-CN" altLang="en-US" sz="1800"/>
              <a:t>中的汉字</a:t>
            </a:r>
            <a:r>
              <a:rPr lang="en-US" altLang="zh-CN" sz="1800"/>
              <a:t>52</a:t>
            </a:r>
            <a:r>
              <a:rPr lang="zh-CN" altLang="en-US" sz="1800"/>
              <a:t>个。</a:t>
            </a:r>
            <a:r>
              <a:rPr lang="en-US" altLang="zh-CN" sz="1800"/>
              <a:t>Windows 95/98</a:t>
            </a:r>
            <a:r>
              <a:rPr lang="zh-CN" altLang="en-US" sz="1800"/>
              <a:t>简体中文版就带有这个</a:t>
            </a:r>
            <a:r>
              <a:rPr lang="en-US" altLang="zh-CN" sz="1800"/>
              <a:t>GBK.txt</a:t>
            </a:r>
            <a:r>
              <a:rPr lang="zh-CN" altLang="en-US" sz="1800"/>
              <a:t>文件。宋体、隶书、黑体、幼圆、华文中宋、华文细黑、华文楷体、标楷体（</a:t>
            </a:r>
            <a:r>
              <a:rPr lang="en-US" altLang="zh-CN" sz="1800"/>
              <a:t>DFKai-SB</a:t>
            </a:r>
            <a:r>
              <a:rPr lang="zh-CN" altLang="en-US" sz="1800"/>
              <a:t>）、</a:t>
            </a:r>
            <a:r>
              <a:rPr lang="en-US" altLang="zh-CN" sz="1800"/>
              <a:t>Arial Unicode MS</a:t>
            </a:r>
            <a:r>
              <a:rPr lang="zh-CN" altLang="en-US" sz="1800"/>
              <a:t>、</a:t>
            </a:r>
            <a:r>
              <a:rPr lang="en-US" altLang="zh-CN" sz="1800"/>
              <a:t>MingLiU</a:t>
            </a:r>
            <a:r>
              <a:rPr lang="zh-CN" altLang="en-US" sz="1800"/>
              <a:t>、</a:t>
            </a:r>
            <a:r>
              <a:rPr lang="en-US" altLang="zh-CN" sz="1800"/>
              <a:t>PMingLiU</a:t>
            </a:r>
            <a:r>
              <a:rPr lang="zh-CN" altLang="en-US" sz="1800"/>
              <a:t>等字体支持显示这个字符集。微软拼音输入法</a:t>
            </a:r>
            <a:r>
              <a:rPr lang="en-US" altLang="zh-CN" sz="1800"/>
              <a:t>2003</a:t>
            </a:r>
            <a:r>
              <a:rPr lang="zh-CN" altLang="en-US" sz="1800"/>
              <a:t>、全拼、紫光拼音等输入法，能够录入</a:t>
            </a:r>
            <a:r>
              <a:rPr lang="en-US" altLang="zh-CN" sz="1800"/>
              <a:t>GBK</a:t>
            </a:r>
            <a:r>
              <a:rPr lang="zh-CN" altLang="en-US" sz="1800"/>
              <a:t>简繁体汉字。</a:t>
            </a:r>
          </a:p>
          <a:p>
            <a:pPr eaLnBrk="1" hangingPunct="1">
              <a:lnSpc>
                <a:spcPct val="130000"/>
              </a:lnSpc>
            </a:pPr>
            <a:r>
              <a:rPr lang="en-US" altLang="zh-CN" sz="1800"/>
              <a:t>ISO/IEC 10646 / Unicode</a:t>
            </a:r>
            <a:r>
              <a:rPr lang="zh-CN" altLang="en-US" sz="1800"/>
              <a:t>字符集，全球可以共享的编码字符集，两者相互兼融，涵盖世界上主要语文的字符，其中包括简繁体汉字</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a:extLst>
              <a:ext uri="{FF2B5EF4-FFF2-40B4-BE49-F238E27FC236}">
                <a16:creationId xmlns:a16="http://schemas.microsoft.com/office/drawing/2014/main" id="{B1DCF2D8-C324-A64B-8C04-423AB1356F73}"/>
              </a:ext>
            </a:extLst>
          </p:cNvPr>
          <p:cNvSpPr>
            <a:spLocks noGrp="1"/>
          </p:cNvSpPr>
          <p:nvPr>
            <p:ph type="sldNum" sz="quarter" idx="12"/>
          </p:nvPr>
        </p:nvSpPr>
        <p:spPr bwMode="auto">
          <a:xfrm>
            <a:off x="8143875" y="1588"/>
            <a:ext cx="957263"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algn="l"/>
            <a:fld id="{AAE7E3D1-5A6B-4F0B-BF75-DB9D4575B8A3}" type="slidenum">
              <a:rPr lang="en-US" altLang="zh-CN" sz="1400" smtClean="0">
                <a:solidFill>
                  <a:schemeClr val="bg1"/>
                </a:solidFill>
                <a:latin typeface="Arial" panose="020B0604020202020204" pitchFamily="34" charset="0"/>
                <a:ea typeface="宋体" panose="02010600030101010101" pitchFamily="2" charset="-122"/>
              </a:rPr>
              <a:pPr algn="l"/>
              <a:t>57</a:t>
            </a:fld>
            <a:endParaRPr lang="en-US" altLang="zh-CN" sz="1400">
              <a:solidFill>
                <a:schemeClr val="bg1"/>
              </a:solidFill>
              <a:latin typeface="Arial" panose="020B0604020202020204" pitchFamily="34" charset="0"/>
              <a:ea typeface="宋体" panose="02010600030101010101" pitchFamily="2" charset="-122"/>
            </a:endParaRPr>
          </a:p>
        </p:txBody>
      </p:sp>
      <p:sp>
        <p:nvSpPr>
          <p:cNvPr id="73731" name="Rectangle 2">
            <a:extLst>
              <a:ext uri="{FF2B5EF4-FFF2-40B4-BE49-F238E27FC236}">
                <a16:creationId xmlns:a16="http://schemas.microsoft.com/office/drawing/2014/main" id="{E9DF472F-E6DE-ED8E-C958-3E2F792EAA18}"/>
              </a:ext>
            </a:extLst>
          </p:cNvPr>
          <p:cNvSpPr>
            <a:spLocks noGrp="1" noRot="1"/>
          </p:cNvSpPr>
          <p:nvPr>
            <p:ph type="title"/>
          </p:nvPr>
        </p:nvSpPr>
        <p:spPr>
          <a:xfrm>
            <a:off x="522288" y="587375"/>
            <a:ext cx="8099425" cy="692150"/>
          </a:xfrm>
        </p:spPr>
        <p:txBody>
          <a:bodyPr/>
          <a:lstStyle/>
          <a:p>
            <a:pPr eaLnBrk="1" hangingPunct="1"/>
            <a:r>
              <a:rPr lang="en-US" altLang="zh-CN"/>
              <a:t>Unicode</a:t>
            </a:r>
            <a:r>
              <a:rPr lang="zh-CN" altLang="en-US"/>
              <a:t>编码</a:t>
            </a:r>
          </a:p>
        </p:txBody>
      </p:sp>
      <p:sp>
        <p:nvSpPr>
          <p:cNvPr id="73732" name="Rectangle 3">
            <a:extLst>
              <a:ext uri="{FF2B5EF4-FFF2-40B4-BE49-F238E27FC236}">
                <a16:creationId xmlns:a16="http://schemas.microsoft.com/office/drawing/2014/main" id="{5F18FE88-8A24-9B0F-6FF1-5D4B01134AEB}"/>
              </a:ext>
            </a:extLst>
          </p:cNvPr>
          <p:cNvSpPr>
            <a:spLocks noGrp="1" noRot="1"/>
          </p:cNvSpPr>
          <p:nvPr>
            <p:ph type="body" idx="1"/>
          </p:nvPr>
        </p:nvSpPr>
        <p:spPr>
          <a:xfrm>
            <a:off x="503238" y="1409700"/>
            <a:ext cx="8497887" cy="5219700"/>
          </a:xfrm>
        </p:spPr>
        <p:txBody>
          <a:bodyPr/>
          <a:lstStyle/>
          <a:p>
            <a:pPr eaLnBrk="1" hangingPunct="1">
              <a:lnSpc>
                <a:spcPct val="140000"/>
              </a:lnSpc>
            </a:pPr>
            <a:r>
              <a:rPr lang="zh-CN" altLang="en-US" sz="2000"/>
              <a:t>计算机的多语言文字混合处理的问题</a:t>
            </a:r>
          </a:p>
          <a:p>
            <a:pPr lvl="1" eaLnBrk="1" hangingPunct="1">
              <a:lnSpc>
                <a:spcPct val="90000"/>
              </a:lnSpc>
            </a:pPr>
            <a:r>
              <a:rPr lang="zh-CN" altLang="en-US" sz="1800"/>
              <a:t>语言：英语，德语，法语，俄语，韩语，阿拉伯语，汉语</a:t>
            </a:r>
            <a:r>
              <a:rPr lang="en-US" altLang="zh-CN" sz="1800"/>
              <a:t>…</a:t>
            </a:r>
          </a:p>
          <a:p>
            <a:pPr lvl="1" eaLnBrk="1" hangingPunct="1">
              <a:lnSpc>
                <a:spcPct val="90000"/>
              </a:lnSpc>
            </a:pPr>
            <a:r>
              <a:rPr lang="zh-CN" altLang="en-US" sz="1800"/>
              <a:t>问题：编码，输入，输出</a:t>
            </a:r>
          </a:p>
          <a:p>
            <a:pPr eaLnBrk="1" hangingPunct="1">
              <a:lnSpc>
                <a:spcPct val="140000"/>
              </a:lnSpc>
            </a:pPr>
            <a:r>
              <a:rPr lang="zh-CN" altLang="en-US" sz="2000"/>
              <a:t>多语言的统一编码</a:t>
            </a:r>
          </a:p>
          <a:p>
            <a:pPr lvl="1" eaLnBrk="1" hangingPunct="1">
              <a:lnSpc>
                <a:spcPct val="90000"/>
              </a:lnSpc>
            </a:pPr>
            <a:r>
              <a:rPr lang="en-US" altLang="zh-CN" sz="1800"/>
              <a:t>1992</a:t>
            </a:r>
            <a:r>
              <a:rPr lang="zh-CN" altLang="en-US" sz="1800"/>
              <a:t>年</a:t>
            </a:r>
            <a:r>
              <a:rPr lang="en-US" altLang="zh-CN" sz="1800"/>
              <a:t>6</a:t>
            </a:r>
            <a:r>
              <a:rPr lang="zh-CN" altLang="en-US" sz="1800"/>
              <a:t>月，国际标准化组织公布了“通用</a:t>
            </a:r>
            <a:r>
              <a:rPr lang="zh-CN" altLang="en-US" sz="1800">
                <a:solidFill>
                  <a:srgbClr val="FF0000"/>
                </a:solidFill>
              </a:rPr>
              <a:t>多八位</a:t>
            </a:r>
            <a:r>
              <a:rPr lang="zh-CN" altLang="en-US" sz="1800"/>
              <a:t>编码字符集”国际标准</a:t>
            </a:r>
            <a:r>
              <a:rPr lang="en-US" altLang="zh-CN" sz="1800"/>
              <a:t>ISO/IEC10646</a:t>
            </a:r>
            <a:r>
              <a:rPr lang="zh-CN" altLang="en-US" sz="1800"/>
              <a:t>，简称</a:t>
            </a:r>
            <a:r>
              <a:rPr lang="en-US" altLang="zh-CN" sz="1800"/>
              <a:t>UCS</a:t>
            </a:r>
            <a:r>
              <a:rPr lang="zh-CN" altLang="en-US" sz="1800"/>
              <a:t>（</a:t>
            </a:r>
            <a:r>
              <a:rPr lang="en-US" altLang="zh-CN" sz="1800">
                <a:solidFill>
                  <a:srgbClr val="FF0000"/>
                </a:solidFill>
              </a:rPr>
              <a:t>Universal</a:t>
            </a:r>
            <a:r>
              <a:rPr lang="en-US" altLang="zh-CN" sz="1800"/>
              <a:t> Multiple – Octet Coded </a:t>
            </a:r>
            <a:r>
              <a:rPr lang="en-US" altLang="zh-CN" sz="1800">
                <a:solidFill>
                  <a:srgbClr val="FF0000"/>
                </a:solidFill>
              </a:rPr>
              <a:t>Character Set</a:t>
            </a:r>
            <a:r>
              <a:rPr lang="zh-CN" altLang="en-US" sz="1800"/>
              <a:t>），采用</a:t>
            </a:r>
            <a:r>
              <a:rPr lang="en-US" altLang="zh-CN" sz="1800">
                <a:solidFill>
                  <a:srgbClr val="FF0000"/>
                </a:solidFill>
              </a:rPr>
              <a:t>4</a:t>
            </a:r>
            <a:r>
              <a:rPr lang="zh-CN" altLang="en-US" sz="1800">
                <a:solidFill>
                  <a:srgbClr val="FF0000"/>
                </a:solidFill>
              </a:rPr>
              <a:t>字节编码</a:t>
            </a:r>
            <a:r>
              <a:rPr lang="zh-CN" altLang="en-US" sz="1800"/>
              <a:t>。</a:t>
            </a:r>
          </a:p>
          <a:p>
            <a:pPr lvl="1" eaLnBrk="1" hangingPunct="1">
              <a:lnSpc>
                <a:spcPct val="90000"/>
              </a:lnSpc>
            </a:pPr>
            <a:r>
              <a:rPr lang="en-US" altLang="zh-CN" sz="1800"/>
              <a:t>UCS</a:t>
            </a:r>
            <a:r>
              <a:rPr lang="zh-CN" altLang="en-US" sz="1800"/>
              <a:t>为每个字符给定一个</a:t>
            </a:r>
            <a:r>
              <a:rPr lang="en-US" altLang="zh-CN" sz="1800"/>
              <a:t>4</a:t>
            </a:r>
            <a:r>
              <a:rPr lang="zh-CN" altLang="en-US" sz="1800"/>
              <a:t>字节的代码（码值），可编码字符数量为</a:t>
            </a:r>
          </a:p>
          <a:p>
            <a:pPr lvl="1" eaLnBrk="1" hangingPunct="1">
              <a:lnSpc>
                <a:spcPct val="90000"/>
              </a:lnSpc>
            </a:pPr>
            <a:r>
              <a:rPr lang="en-US" altLang="zh-CN" sz="1800"/>
              <a:t>Unicode </a:t>
            </a:r>
            <a:r>
              <a:rPr lang="zh-CN" altLang="en-US" sz="1800"/>
              <a:t>编码系统</a:t>
            </a:r>
          </a:p>
          <a:p>
            <a:pPr lvl="2" eaLnBrk="1" hangingPunct="1">
              <a:lnSpc>
                <a:spcPct val="90000"/>
              </a:lnSpc>
            </a:pPr>
            <a:r>
              <a:rPr lang="zh-CN" altLang="en-US" sz="1600"/>
              <a:t>编码方式</a:t>
            </a:r>
          </a:p>
          <a:p>
            <a:pPr lvl="2" eaLnBrk="1" hangingPunct="1">
              <a:lnSpc>
                <a:spcPct val="90000"/>
              </a:lnSpc>
            </a:pPr>
            <a:r>
              <a:rPr lang="zh-CN" altLang="en-US" sz="1600"/>
              <a:t>实现方式 </a:t>
            </a:r>
          </a:p>
          <a:p>
            <a:pPr eaLnBrk="1" hangingPunct="1">
              <a:lnSpc>
                <a:spcPct val="140000"/>
              </a:lnSpc>
            </a:pPr>
            <a:r>
              <a:rPr lang="en-US" altLang="zh-CN" sz="2000"/>
              <a:t>Unicode</a:t>
            </a:r>
            <a:r>
              <a:rPr lang="zh-CN" altLang="en-US" sz="2000"/>
              <a:t>字符集转换格式（</a:t>
            </a:r>
            <a:r>
              <a:rPr lang="en-US" altLang="zh-CN" sz="2000"/>
              <a:t>UCS Transformation Format</a:t>
            </a:r>
            <a:r>
              <a:rPr lang="zh-CN" altLang="en-US" sz="2000"/>
              <a:t>）</a:t>
            </a:r>
          </a:p>
          <a:p>
            <a:pPr lvl="1" eaLnBrk="1" hangingPunct="1">
              <a:lnSpc>
                <a:spcPct val="90000"/>
              </a:lnSpc>
            </a:pPr>
            <a:r>
              <a:rPr lang="zh-CN" altLang="en-US" sz="1800"/>
              <a:t>将</a:t>
            </a:r>
            <a:r>
              <a:rPr lang="en-US" altLang="zh-CN" sz="1800"/>
              <a:t>Unicode</a:t>
            </a:r>
            <a:r>
              <a:rPr lang="zh-CN" altLang="en-US" sz="1800"/>
              <a:t>定义的数字转换成程序数据。将字符的</a:t>
            </a:r>
            <a:r>
              <a:rPr lang="en-US" altLang="zh-CN" sz="1800"/>
              <a:t>Unicode</a:t>
            </a:r>
            <a:r>
              <a:rPr lang="zh-CN" altLang="en-US" sz="1800"/>
              <a:t>值（码位）转换成程序中的数据</a:t>
            </a:r>
          </a:p>
          <a:p>
            <a:pPr lvl="1" eaLnBrk="1" hangingPunct="1">
              <a:lnSpc>
                <a:spcPct val="90000"/>
              </a:lnSpc>
            </a:pPr>
            <a:r>
              <a:rPr lang="zh-CN" altLang="en-US" sz="1800"/>
              <a:t>转换格式：</a:t>
            </a:r>
            <a:r>
              <a:rPr lang="en-US" altLang="zh-CN" sz="1800"/>
              <a:t>UTF-8</a:t>
            </a:r>
            <a:r>
              <a:rPr lang="zh-CN" altLang="en-US" sz="1800"/>
              <a:t>、</a:t>
            </a:r>
            <a:r>
              <a:rPr lang="en-US" altLang="zh-CN" sz="1800"/>
              <a:t>UTF-16</a:t>
            </a:r>
            <a:r>
              <a:rPr lang="zh-CN" altLang="en-US" sz="1800"/>
              <a:t>、</a:t>
            </a:r>
            <a:r>
              <a:rPr lang="en-US" altLang="zh-CN" sz="1800"/>
              <a:t>UTF-32</a:t>
            </a:r>
            <a:r>
              <a:rPr lang="zh-CN" altLang="en-US" sz="1800"/>
              <a:t>。 </a:t>
            </a:r>
          </a:p>
        </p:txBody>
      </p:sp>
    </p:spTree>
  </p:cSld>
  <p:clrMapOvr>
    <a:masterClrMapping/>
  </p:clrMapOvr>
  <p:transition>
    <p:pull dir="l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0E49AD15-B431-2239-3CD8-87995A6859EA}"/>
              </a:ext>
            </a:extLst>
          </p:cNvPr>
          <p:cNvSpPr>
            <a:spLocks noGrp="1"/>
          </p:cNvSpPr>
          <p:nvPr>
            <p:ph type="title"/>
          </p:nvPr>
        </p:nvSpPr>
        <p:spPr/>
        <p:txBody>
          <a:bodyPr/>
          <a:lstStyle/>
          <a:p>
            <a:pPr eaLnBrk="1" hangingPunct="1"/>
            <a:r>
              <a:rPr lang="en-US" altLang="zh-CN"/>
              <a:t>1.5.1 </a:t>
            </a:r>
            <a:r>
              <a:rPr lang="zh-CN" altLang="en-US"/>
              <a:t>基本术语</a:t>
            </a:r>
          </a:p>
        </p:txBody>
      </p:sp>
      <p:sp>
        <p:nvSpPr>
          <p:cNvPr id="74755" name="内容占位符 2">
            <a:extLst>
              <a:ext uri="{FF2B5EF4-FFF2-40B4-BE49-F238E27FC236}">
                <a16:creationId xmlns:a16="http://schemas.microsoft.com/office/drawing/2014/main" id="{4B828FD0-C031-F0C8-E70E-8D619768DE11}"/>
              </a:ext>
            </a:extLst>
          </p:cNvPr>
          <p:cNvSpPr>
            <a:spLocks noGrp="1"/>
          </p:cNvSpPr>
          <p:nvPr>
            <p:ph idx="1"/>
          </p:nvPr>
        </p:nvSpPr>
        <p:spPr/>
        <p:txBody>
          <a:bodyPr/>
          <a:lstStyle/>
          <a:p>
            <a:pPr eaLnBrk="1" hangingPunct="1">
              <a:spcBef>
                <a:spcPts val="600"/>
              </a:spcBef>
              <a:spcAft>
                <a:spcPts val="600"/>
              </a:spcAft>
            </a:pPr>
            <a:r>
              <a:rPr lang="zh-CN" altLang="en-US">
                <a:latin typeface="宋体" panose="02010600030101010101" pitchFamily="2" charset="-122"/>
              </a:rPr>
              <a:t>源程序：</a:t>
            </a:r>
          </a:p>
          <a:p>
            <a:pPr lvl="1" eaLnBrk="1" hangingPunct="1">
              <a:spcBef>
                <a:spcPts val="600"/>
              </a:spcBef>
              <a:spcAft>
                <a:spcPts val="600"/>
              </a:spcAft>
            </a:pPr>
            <a:r>
              <a:rPr lang="zh-CN" altLang="en-US">
                <a:latin typeface="宋体" panose="02010600030101010101" pitchFamily="2" charset="-122"/>
              </a:rPr>
              <a:t>用源语言写的，有待翻译的程序</a:t>
            </a:r>
          </a:p>
          <a:p>
            <a:pPr eaLnBrk="1" hangingPunct="1">
              <a:spcBef>
                <a:spcPts val="600"/>
              </a:spcBef>
              <a:spcAft>
                <a:spcPts val="600"/>
              </a:spcAft>
            </a:pPr>
            <a:r>
              <a:rPr lang="zh-CN" altLang="en-US">
                <a:latin typeface="宋体" panose="02010600030101010101" pitchFamily="2" charset="-122"/>
              </a:rPr>
              <a:t>目标程序：</a:t>
            </a:r>
          </a:p>
          <a:p>
            <a:pPr lvl="1" eaLnBrk="1" hangingPunct="1">
              <a:spcBef>
                <a:spcPts val="600"/>
              </a:spcBef>
              <a:spcAft>
                <a:spcPts val="600"/>
              </a:spcAft>
            </a:pPr>
            <a:r>
              <a:rPr lang="zh-CN" altLang="en-US">
                <a:latin typeface="宋体" panose="02010600030101010101" pitchFamily="2" charset="-122"/>
              </a:rPr>
              <a:t>也称为</a:t>
            </a:r>
            <a:r>
              <a:rPr lang="en-US" altLang="zh-CN">
                <a:latin typeface="宋体" panose="02010600030101010101" pitchFamily="2" charset="-122"/>
              </a:rPr>
              <a:t>"</a:t>
            </a:r>
            <a:r>
              <a:rPr lang="zh-CN" altLang="en-US">
                <a:latin typeface="宋体" panose="02010600030101010101" pitchFamily="2" charset="-122"/>
              </a:rPr>
              <a:t>结果程序</a:t>
            </a:r>
            <a:r>
              <a:rPr lang="en-US" altLang="zh-CN">
                <a:latin typeface="宋体" panose="02010600030101010101" pitchFamily="2" charset="-122"/>
              </a:rPr>
              <a:t>"</a:t>
            </a:r>
            <a:r>
              <a:rPr lang="zh-CN" altLang="en-US">
                <a:latin typeface="宋体" panose="02010600030101010101" pitchFamily="2" charset="-122"/>
              </a:rPr>
              <a:t>，是源程序通过翻译程序加工以后所生成的程序。</a:t>
            </a:r>
          </a:p>
          <a:p>
            <a:pPr eaLnBrk="1" hangingPunct="1">
              <a:spcBef>
                <a:spcPts val="600"/>
              </a:spcBef>
              <a:spcAft>
                <a:spcPts val="600"/>
              </a:spcAft>
            </a:pPr>
            <a:r>
              <a:rPr lang="zh-CN" altLang="en-US">
                <a:latin typeface="宋体" panose="02010600030101010101" pitchFamily="2" charset="-122"/>
              </a:rPr>
              <a:t>翻译程序：</a:t>
            </a:r>
          </a:p>
          <a:p>
            <a:pPr lvl="1" eaLnBrk="1" hangingPunct="1">
              <a:spcBef>
                <a:spcPts val="600"/>
              </a:spcBef>
              <a:spcAft>
                <a:spcPts val="600"/>
              </a:spcAft>
            </a:pPr>
            <a:r>
              <a:rPr lang="zh-CN" altLang="en-US">
                <a:latin typeface="宋体" panose="02010600030101010101" pitchFamily="2" charset="-122"/>
              </a:rPr>
              <a:t>是指一个把源程序翻译成等价的目标程序的程序。</a:t>
            </a:r>
          </a:p>
          <a:p>
            <a:pPr eaLnBrk="1" hangingPunct="1"/>
            <a:endParaRPr lang="zh-CN" altLang="en-US"/>
          </a:p>
        </p:txBody>
      </p:sp>
      <p:sp>
        <p:nvSpPr>
          <p:cNvPr id="74756" name="灯片编号占位符 3">
            <a:extLst>
              <a:ext uri="{FF2B5EF4-FFF2-40B4-BE49-F238E27FC236}">
                <a16:creationId xmlns:a16="http://schemas.microsoft.com/office/drawing/2014/main" id="{A14C0578-C858-497E-521B-5B6725789B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D313B4B-B0F3-4313-B220-9B199C0F508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3F2AA6A-E189-ADA2-0404-9D84E5A5D6CA}"/>
              </a:ext>
            </a:extLst>
          </p:cNvPr>
          <p:cNvSpPr txBox="1">
            <a:spLocks/>
          </p:cNvSpPr>
          <p:nvPr/>
        </p:nvSpPr>
        <p:spPr>
          <a:xfrm>
            <a:off x="142875" y="0"/>
            <a:ext cx="8215313"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1.5 </a:t>
            </a:r>
            <a:r>
              <a:rPr kumimoji="0" lang="zh-CN" altLang="en-US" sz="2800" dirty="0">
                <a:solidFill>
                  <a:schemeClr val="bg1"/>
                </a:solidFill>
                <a:latin typeface="+mj-lt"/>
                <a:ea typeface="+mj-ea"/>
                <a:cs typeface="+mj-cs"/>
              </a:rPr>
              <a:t>程序的开发过程</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25BEA716-556B-84E2-2ED7-9B3C8B981E0C}"/>
              </a:ext>
            </a:extLst>
          </p:cNvPr>
          <p:cNvSpPr>
            <a:spLocks noGrp="1"/>
          </p:cNvSpPr>
          <p:nvPr>
            <p:ph type="title"/>
          </p:nvPr>
        </p:nvSpPr>
        <p:spPr/>
        <p:txBody>
          <a:bodyPr/>
          <a:lstStyle/>
          <a:p>
            <a:pPr eaLnBrk="1" hangingPunct="1"/>
            <a:r>
              <a:rPr lang="zh-CN" altLang="en-US"/>
              <a:t>三种不同类型的翻译程序</a:t>
            </a:r>
          </a:p>
        </p:txBody>
      </p:sp>
      <p:sp>
        <p:nvSpPr>
          <p:cNvPr id="75779" name="内容占位符 2">
            <a:extLst>
              <a:ext uri="{FF2B5EF4-FFF2-40B4-BE49-F238E27FC236}">
                <a16:creationId xmlns:a16="http://schemas.microsoft.com/office/drawing/2014/main" id="{B859CC58-D3D6-3A29-DFF1-18656627711F}"/>
              </a:ext>
            </a:extLst>
          </p:cNvPr>
          <p:cNvSpPr>
            <a:spLocks noGrp="1"/>
          </p:cNvSpPr>
          <p:nvPr>
            <p:ph idx="1"/>
          </p:nvPr>
        </p:nvSpPr>
        <p:spPr/>
        <p:txBody>
          <a:bodyPr/>
          <a:lstStyle/>
          <a:p>
            <a:pPr eaLnBrk="1" hangingPunct="1">
              <a:lnSpc>
                <a:spcPct val="120000"/>
              </a:lnSpc>
            </a:pPr>
            <a:r>
              <a:rPr lang="zh-CN" altLang="en-US">
                <a:latin typeface="宋体" panose="02010600030101010101" pitchFamily="2" charset="-122"/>
              </a:rPr>
              <a:t>汇编程序：</a:t>
            </a:r>
          </a:p>
          <a:p>
            <a:pPr marL="457200" lvl="1" indent="0" eaLnBrk="1" hangingPunct="1">
              <a:lnSpc>
                <a:spcPct val="120000"/>
              </a:lnSpc>
              <a:buFontTx/>
              <a:buNone/>
            </a:pPr>
            <a:r>
              <a:rPr lang="zh-CN" altLang="en-US">
                <a:latin typeface="宋体" panose="02010600030101010101" pitchFamily="2" charset="-122"/>
              </a:rPr>
              <a:t>其任务是把用汇编语言写成的源程序，翻译成机器语言形式的目标程序。</a:t>
            </a:r>
          </a:p>
          <a:p>
            <a:pPr eaLnBrk="1" hangingPunct="1">
              <a:lnSpc>
                <a:spcPct val="120000"/>
              </a:lnSpc>
            </a:pPr>
            <a:r>
              <a:rPr lang="zh-CN" altLang="en-US">
                <a:latin typeface="宋体" panose="02010600030101010101" pitchFamily="2" charset="-122"/>
              </a:rPr>
              <a:t>编译程序：</a:t>
            </a:r>
          </a:p>
          <a:p>
            <a:pPr marL="457200" lvl="1" indent="0" eaLnBrk="1" hangingPunct="1">
              <a:lnSpc>
                <a:spcPct val="120000"/>
              </a:lnSpc>
              <a:buFontTx/>
              <a:buNone/>
            </a:pPr>
            <a:r>
              <a:rPr lang="zh-CN" altLang="en-US">
                <a:latin typeface="宋体" panose="02010600030101010101" pitchFamily="2" charset="-122"/>
              </a:rPr>
              <a:t>若源程序是用高级程序设计语言所写，经翻译程序加工生成目标程序，那么，该翻译程序就称为</a:t>
            </a:r>
            <a:r>
              <a:rPr lang="en-US" altLang="zh-CN">
                <a:latin typeface="宋体" panose="02010600030101010101" pitchFamily="2" charset="-122"/>
              </a:rPr>
              <a:t>"</a:t>
            </a:r>
            <a:r>
              <a:rPr lang="zh-CN" altLang="en-US">
                <a:latin typeface="宋体" panose="02010600030101010101" pitchFamily="2" charset="-122"/>
              </a:rPr>
              <a:t>编译程序</a:t>
            </a:r>
            <a:r>
              <a:rPr lang="en-US" altLang="zh-CN">
                <a:latin typeface="宋体" panose="02010600030101010101" pitchFamily="2" charset="-122"/>
              </a:rPr>
              <a:t>"</a:t>
            </a:r>
            <a:r>
              <a:rPr lang="zh-CN" altLang="en-US">
                <a:latin typeface="宋体" panose="02010600030101010101" pitchFamily="2" charset="-122"/>
              </a:rPr>
              <a:t>。</a:t>
            </a:r>
          </a:p>
          <a:p>
            <a:pPr eaLnBrk="1" hangingPunct="1"/>
            <a:endParaRPr lang="zh-CN" altLang="en-US"/>
          </a:p>
        </p:txBody>
      </p:sp>
      <p:sp>
        <p:nvSpPr>
          <p:cNvPr id="75780" name="灯片编号占位符 3">
            <a:extLst>
              <a:ext uri="{FF2B5EF4-FFF2-40B4-BE49-F238E27FC236}">
                <a16:creationId xmlns:a16="http://schemas.microsoft.com/office/drawing/2014/main" id="{82931189-AA97-195F-771C-922F657DC7C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27F2F86-9FA6-4ABF-8891-FBE43D2E8C8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 name="标题 4">
            <a:extLst>
              <a:ext uri="{FF2B5EF4-FFF2-40B4-BE49-F238E27FC236}">
                <a16:creationId xmlns:a16="http://schemas.microsoft.com/office/drawing/2014/main" id="{2998A915-99E4-766D-44CF-063495B6E049}"/>
              </a:ext>
            </a:extLst>
          </p:cNvPr>
          <p:cNvSpPr txBox="1">
            <a:spLocks/>
          </p:cNvSpPr>
          <p:nvPr/>
        </p:nvSpPr>
        <p:spPr>
          <a:xfrm>
            <a:off x="142875" y="0"/>
            <a:ext cx="8215313"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1.5 </a:t>
            </a:r>
            <a:r>
              <a:rPr kumimoji="0" lang="zh-CN" altLang="en-US" sz="2800" dirty="0">
                <a:solidFill>
                  <a:schemeClr val="bg1"/>
                </a:solidFill>
                <a:latin typeface="+mj-lt"/>
                <a:ea typeface="+mj-ea"/>
                <a:cs typeface="+mj-cs"/>
              </a:rPr>
              <a:t>程序的开发过程 </a:t>
            </a:r>
            <a:r>
              <a:rPr kumimoji="0" lang="en-US" altLang="zh-CN" sz="2800" dirty="0">
                <a:solidFill>
                  <a:schemeClr val="bg1"/>
                </a:solidFill>
                <a:latin typeface="+mj-lt"/>
                <a:ea typeface="+mj-ea"/>
                <a:cs typeface="+mj-cs"/>
              </a:rPr>
              <a:t>-&gt; 1.5.1 </a:t>
            </a:r>
            <a:r>
              <a:rPr kumimoji="0" lang="zh-CN" altLang="en-US" sz="2800" dirty="0">
                <a:solidFill>
                  <a:schemeClr val="bg1"/>
                </a:solidFill>
                <a:latin typeface="+mj-lt"/>
                <a:ea typeface="+mj-ea"/>
                <a:cs typeface="+mj-cs"/>
              </a:rPr>
              <a:t>基本术语</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67A979-AE42-4195-9341-BDDB505B0831}"/>
              </a:ext>
            </a:extLst>
          </p:cNvPr>
          <p:cNvSpPr>
            <a:spLocks noGrp="1"/>
          </p:cNvSpPr>
          <p:nvPr>
            <p:ph type="title"/>
          </p:nvPr>
        </p:nvSpPr>
        <p:spPr/>
        <p:txBody>
          <a:bodyPr/>
          <a:lstStyle/>
          <a:p>
            <a:r>
              <a:rPr lang="zh-CN" altLang="en-US" dirty="0"/>
              <a:t>课程平台</a:t>
            </a:r>
          </a:p>
        </p:txBody>
      </p:sp>
      <p:sp>
        <p:nvSpPr>
          <p:cNvPr id="3" name="内容占位符 2">
            <a:extLst>
              <a:ext uri="{FF2B5EF4-FFF2-40B4-BE49-F238E27FC236}">
                <a16:creationId xmlns:a16="http://schemas.microsoft.com/office/drawing/2014/main" id="{B6B5F0A1-7B23-40E8-8459-C3EC2E7CD718}"/>
              </a:ext>
            </a:extLst>
          </p:cNvPr>
          <p:cNvSpPr>
            <a:spLocks noGrp="1"/>
          </p:cNvSpPr>
          <p:nvPr>
            <p:ph idx="1"/>
          </p:nvPr>
        </p:nvSpPr>
        <p:spPr/>
        <p:txBody>
          <a:bodyPr/>
          <a:lstStyle/>
          <a:p>
            <a:r>
              <a:rPr lang="zh-CN" altLang="en-US" dirty="0"/>
              <a:t>通过“希冀”线上平台提交实验报告与作业等</a:t>
            </a:r>
            <a:endParaRPr lang="en-US" altLang="zh-CN" dirty="0"/>
          </a:p>
          <a:p>
            <a:r>
              <a:rPr lang="en-US" altLang="zh-CN" dirty="0"/>
              <a:t>http://10.102.33.39/admin/index.jsp</a:t>
            </a:r>
            <a:endParaRPr lang="zh-CN" altLang="en-US" dirty="0"/>
          </a:p>
        </p:txBody>
      </p:sp>
      <p:sp>
        <p:nvSpPr>
          <p:cNvPr id="4" name="灯片编号占位符 3">
            <a:extLst>
              <a:ext uri="{FF2B5EF4-FFF2-40B4-BE49-F238E27FC236}">
                <a16:creationId xmlns:a16="http://schemas.microsoft.com/office/drawing/2014/main" id="{E0CA40D1-1854-443A-BF0F-58D6BA656E01}"/>
              </a:ext>
            </a:extLst>
          </p:cNvPr>
          <p:cNvSpPr>
            <a:spLocks noGrp="1"/>
          </p:cNvSpPr>
          <p:nvPr>
            <p:ph type="sldNum" sz="quarter" idx="12"/>
          </p:nvPr>
        </p:nvSpPr>
        <p:spPr/>
        <p:txBody>
          <a:bodyPr/>
          <a:lstStyle/>
          <a:p>
            <a:pPr>
              <a:defRPr/>
            </a:pPr>
            <a:fld id="{797305CB-9552-4CB5-A099-2BE5B9EB9FAB}" type="slidenum">
              <a:rPr lang="en-US" altLang="zh-CN" smtClean="0"/>
              <a:pPr>
                <a:defRPr/>
              </a:pPr>
              <a:t>6</a:t>
            </a:fld>
            <a:endParaRPr lang="en-US" altLang="zh-CN"/>
          </a:p>
        </p:txBody>
      </p:sp>
    </p:spTree>
    <p:extLst>
      <p:ext uri="{BB962C8B-B14F-4D97-AF65-F5344CB8AC3E}">
        <p14:creationId xmlns:p14="http://schemas.microsoft.com/office/powerpoint/2010/main" val="5316936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39F9CE89-1BF5-22C7-B26F-C8B6E574528F}"/>
              </a:ext>
            </a:extLst>
          </p:cNvPr>
          <p:cNvSpPr>
            <a:spLocks noGrp="1"/>
          </p:cNvSpPr>
          <p:nvPr>
            <p:ph type="title"/>
          </p:nvPr>
        </p:nvSpPr>
        <p:spPr/>
        <p:txBody>
          <a:bodyPr/>
          <a:lstStyle/>
          <a:p>
            <a:pPr eaLnBrk="1" hangingPunct="1"/>
            <a:r>
              <a:rPr lang="zh-CN" altLang="en-US"/>
              <a:t>三种不同类型的翻译程序（续）</a:t>
            </a:r>
          </a:p>
        </p:txBody>
      </p:sp>
      <p:sp>
        <p:nvSpPr>
          <p:cNvPr id="77827" name="内容占位符 2">
            <a:extLst>
              <a:ext uri="{FF2B5EF4-FFF2-40B4-BE49-F238E27FC236}">
                <a16:creationId xmlns:a16="http://schemas.microsoft.com/office/drawing/2014/main" id="{452748DE-CC8E-5486-2D1A-43FB34C65B0B}"/>
              </a:ext>
            </a:extLst>
          </p:cNvPr>
          <p:cNvSpPr>
            <a:spLocks noGrp="1"/>
          </p:cNvSpPr>
          <p:nvPr>
            <p:ph idx="1"/>
          </p:nvPr>
        </p:nvSpPr>
        <p:spPr/>
        <p:txBody>
          <a:bodyPr/>
          <a:lstStyle/>
          <a:p>
            <a:pPr eaLnBrk="1" hangingPunct="1">
              <a:lnSpc>
                <a:spcPct val="130000"/>
              </a:lnSpc>
            </a:pPr>
            <a:r>
              <a:rPr lang="zh-CN" altLang="en-US">
                <a:latin typeface="宋体" panose="02010600030101010101" pitchFamily="2" charset="-122"/>
              </a:rPr>
              <a:t>解释程序：</a:t>
            </a:r>
          </a:p>
          <a:p>
            <a:pPr marL="457200" lvl="1" indent="0" eaLnBrk="1" hangingPunct="1">
              <a:lnSpc>
                <a:spcPct val="130000"/>
              </a:lnSpc>
              <a:buFontTx/>
              <a:buNone/>
            </a:pPr>
            <a:r>
              <a:rPr lang="zh-CN" altLang="en-US">
                <a:latin typeface="宋体" panose="02010600030101010101" pitchFamily="2" charset="-122"/>
              </a:rPr>
              <a:t>这也是一种翻译程序，同样是将高级语言源程序翻译成机器指令。它与编译程序不同点就在于：它是边翻译边执行的，即输入一句、翻译一句、 执行一句，直至将整个源程序翻译并执行完毕。</a:t>
            </a:r>
          </a:p>
          <a:p>
            <a:pPr eaLnBrk="1" hangingPunct="1"/>
            <a:endParaRPr lang="zh-CN" altLang="en-US"/>
          </a:p>
        </p:txBody>
      </p:sp>
      <p:sp>
        <p:nvSpPr>
          <p:cNvPr id="77828" name="灯片编号占位符 3">
            <a:extLst>
              <a:ext uri="{FF2B5EF4-FFF2-40B4-BE49-F238E27FC236}">
                <a16:creationId xmlns:a16="http://schemas.microsoft.com/office/drawing/2014/main" id="{C74FA032-66B9-4550-6DCF-8CFF6B62129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DC6E0F4-513F-4D36-B43B-D18C5A2B5CD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197572B2-AE2A-3338-81E0-699B994896B9}"/>
              </a:ext>
            </a:extLst>
          </p:cNvPr>
          <p:cNvSpPr txBox="1">
            <a:spLocks/>
          </p:cNvSpPr>
          <p:nvPr/>
        </p:nvSpPr>
        <p:spPr>
          <a:xfrm>
            <a:off x="142875" y="0"/>
            <a:ext cx="8215313"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1.5 </a:t>
            </a:r>
            <a:r>
              <a:rPr kumimoji="0" lang="zh-CN" altLang="en-US" sz="2800" dirty="0">
                <a:solidFill>
                  <a:schemeClr val="bg1"/>
                </a:solidFill>
                <a:latin typeface="+mj-lt"/>
                <a:ea typeface="+mj-ea"/>
                <a:cs typeface="+mj-cs"/>
              </a:rPr>
              <a:t>程序的开发过程 </a:t>
            </a:r>
            <a:r>
              <a:rPr kumimoji="0" lang="en-US" altLang="zh-CN" sz="2800" dirty="0">
                <a:solidFill>
                  <a:schemeClr val="bg1"/>
                </a:solidFill>
                <a:latin typeface="+mj-lt"/>
                <a:ea typeface="+mj-ea"/>
                <a:cs typeface="+mj-cs"/>
              </a:rPr>
              <a:t>-&gt; 1.5.1 </a:t>
            </a:r>
            <a:r>
              <a:rPr kumimoji="0" lang="zh-CN" altLang="en-US" sz="2800" dirty="0">
                <a:solidFill>
                  <a:schemeClr val="bg1"/>
                </a:solidFill>
                <a:latin typeface="+mj-lt"/>
                <a:ea typeface="+mj-ea"/>
                <a:cs typeface="+mj-cs"/>
              </a:rPr>
              <a:t>基本术语</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a16="http://schemas.microsoft.com/office/drawing/2014/main" id="{9FA70E22-B3C0-3BD1-7640-DBA490922C41}"/>
              </a:ext>
            </a:extLst>
          </p:cNvPr>
          <p:cNvSpPr>
            <a:spLocks noGrp="1"/>
          </p:cNvSpPr>
          <p:nvPr>
            <p:ph type="title"/>
          </p:nvPr>
        </p:nvSpPr>
        <p:spPr/>
        <p:txBody>
          <a:bodyPr/>
          <a:lstStyle/>
          <a:p>
            <a:pPr eaLnBrk="1" hangingPunct="1"/>
            <a:r>
              <a:rPr lang="en-US" altLang="zh-CN"/>
              <a:t>1.5.2 </a:t>
            </a:r>
            <a:r>
              <a:rPr lang="zh-CN" altLang="en-US"/>
              <a:t>程序的开发过程</a:t>
            </a:r>
          </a:p>
        </p:txBody>
      </p:sp>
      <p:sp>
        <p:nvSpPr>
          <p:cNvPr id="79875" name="内容占位符 2">
            <a:extLst>
              <a:ext uri="{FF2B5EF4-FFF2-40B4-BE49-F238E27FC236}">
                <a16:creationId xmlns:a16="http://schemas.microsoft.com/office/drawing/2014/main" id="{586C8C3F-72E5-7F48-8E7F-BA984BF91BED}"/>
              </a:ext>
            </a:extLst>
          </p:cNvPr>
          <p:cNvSpPr>
            <a:spLocks noGrp="1"/>
          </p:cNvSpPr>
          <p:nvPr>
            <p:ph idx="1"/>
          </p:nvPr>
        </p:nvSpPr>
        <p:spPr/>
        <p:txBody>
          <a:bodyPr/>
          <a:lstStyle/>
          <a:p>
            <a:pPr eaLnBrk="1" hangingPunct="1">
              <a:lnSpc>
                <a:spcPct val="120000"/>
              </a:lnSpc>
            </a:pPr>
            <a:r>
              <a:rPr lang="zh-CN" altLang="en-US">
                <a:latin typeface="宋体" panose="02010600030101010101" pitchFamily="2" charset="-122"/>
              </a:rPr>
              <a:t>编辑</a:t>
            </a:r>
          </a:p>
          <a:p>
            <a:pPr lvl="1" eaLnBrk="1" hangingPunct="1">
              <a:lnSpc>
                <a:spcPct val="120000"/>
              </a:lnSpc>
            </a:pPr>
            <a:r>
              <a:rPr lang="zh-CN" altLang="en-US">
                <a:latin typeface="宋体" panose="02010600030101010101" pitchFamily="2" charset="-122"/>
              </a:rPr>
              <a:t>将源程序输入到计算机中，生成后缀为</a:t>
            </a:r>
            <a:r>
              <a:rPr lang="en-US" altLang="zh-CN">
                <a:latin typeface="宋体" panose="02010600030101010101" pitchFamily="2" charset="-122"/>
              </a:rPr>
              <a:t>cpp</a:t>
            </a:r>
            <a:r>
              <a:rPr lang="zh-CN" altLang="en-US">
                <a:latin typeface="宋体" panose="02010600030101010101" pitchFamily="2" charset="-122"/>
              </a:rPr>
              <a:t>的磁盘文件。</a:t>
            </a:r>
          </a:p>
          <a:p>
            <a:pPr eaLnBrk="1" hangingPunct="1">
              <a:lnSpc>
                <a:spcPct val="120000"/>
              </a:lnSpc>
            </a:pPr>
            <a:r>
              <a:rPr lang="zh-CN" altLang="en-US">
                <a:latin typeface="宋体" panose="02010600030101010101" pitchFamily="2" charset="-122"/>
              </a:rPr>
              <a:t>编译</a:t>
            </a:r>
          </a:p>
          <a:p>
            <a:pPr lvl="1" eaLnBrk="1" hangingPunct="1">
              <a:lnSpc>
                <a:spcPct val="120000"/>
              </a:lnSpc>
            </a:pPr>
            <a:r>
              <a:rPr lang="zh-CN" altLang="en-US">
                <a:latin typeface="宋体" panose="02010600030101010101" pitchFamily="2" charset="-122"/>
              </a:rPr>
              <a:t>将程序的源代码转换为机器语言代码。</a:t>
            </a:r>
          </a:p>
          <a:p>
            <a:pPr eaLnBrk="1" hangingPunct="1">
              <a:lnSpc>
                <a:spcPct val="120000"/>
              </a:lnSpc>
            </a:pPr>
            <a:r>
              <a:rPr lang="zh-CN" altLang="en-US">
                <a:latin typeface="宋体" panose="02010600030101010101" pitchFamily="2" charset="-122"/>
              </a:rPr>
              <a:t>连接</a:t>
            </a:r>
          </a:p>
          <a:p>
            <a:pPr lvl="1" eaLnBrk="1" hangingPunct="1">
              <a:lnSpc>
                <a:spcPct val="120000"/>
              </a:lnSpc>
            </a:pPr>
            <a:r>
              <a:rPr lang="zh-CN" altLang="en-US">
                <a:latin typeface="宋体" panose="02010600030101010101" pitchFamily="2" charset="-122"/>
              </a:rPr>
              <a:t>将多个源程序文件以及库中的某些文件连在一起，生成一个后缀为</a:t>
            </a:r>
            <a:r>
              <a:rPr lang="en-US" altLang="zh-CN">
                <a:latin typeface="宋体" panose="02010600030101010101" pitchFamily="2" charset="-122"/>
              </a:rPr>
              <a:t>exe</a:t>
            </a:r>
            <a:r>
              <a:rPr lang="zh-CN" altLang="en-US">
                <a:latin typeface="宋体" panose="02010600030101010101" pitchFamily="2" charset="-122"/>
              </a:rPr>
              <a:t>的可执行文件。</a:t>
            </a:r>
          </a:p>
          <a:p>
            <a:pPr eaLnBrk="1" hangingPunct="1">
              <a:lnSpc>
                <a:spcPct val="120000"/>
              </a:lnSpc>
            </a:pPr>
            <a:r>
              <a:rPr lang="zh-CN" altLang="en-US">
                <a:latin typeface="宋体" panose="02010600030101010101" pitchFamily="2" charset="-122"/>
              </a:rPr>
              <a:t>运行调试</a:t>
            </a:r>
          </a:p>
          <a:p>
            <a:pPr eaLnBrk="1" hangingPunct="1"/>
            <a:endParaRPr lang="zh-CN" altLang="en-US"/>
          </a:p>
        </p:txBody>
      </p:sp>
      <p:sp>
        <p:nvSpPr>
          <p:cNvPr id="79876" name="灯片编号占位符 3">
            <a:extLst>
              <a:ext uri="{FF2B5EF4-FFF2-40B4-BE49-F238E27FC236}">
                <a16:creationId xmlns:a16="http://schemas.microsoft.com/office/drawing/2014/main" id="{1F557921-71A7-A169-467E-5C2DF01B33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3B3B49A-8A9D-4C10-819A-BD522A8EE9D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2E1589C-6ED8-8C05-8F22-7A358B22168D}"/>
              </a:ext>
            </a:extLst>
          </p:cNvPr>
          <p:cNvSpPr txBox="1">
            <a:spLocks/>
          </p:cNvSpPr>
          <p:nvPr/>
        </p:nvSpPr>
        <p:spPr>
          <a:xfrm>
            <a:off x="142875" y="0"/>
            <a:ext cx="8215313"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1.5 </a:t>
            </a:r>
            <a:r>
              <a:rPr kumimoji="0" lang="zh-CN" altLang="en-US" sz="2800" dirty="0">
                <a:solidFill>
                  <a:schemeClr val="bg1"/>
                </a:solidFill>
                <a:latin typeface="+mj-lt"/>
                <a:ea typeface="+mj-ea"/>
                <a:cs typeface="+mj-cs"/>
              </a:rPr>
              <a:t>程序的开发过程</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1AE061C-D331-7A0E-CE02-3BDA96F889B9}"/>
              </a:ext>
            </a:extLst>
          </p:cNvPr>
          <p:cNvSpPr>
            <a:spLocks noGrp="1"/>
          </p:cNvSpPr>
          <p:nvPr>
            <p:ph type="title"/>
          </p:nvPr>
        </p:nvSpPr>
        <p:spPr>
          <a:xfrm>
            <a:off x="457200" y="274638"/>
            <a:ext cx="8229600" cy="1066800"/>
          </a:xfrm>
        </p:spPr>
        <p:txBody>
          <a:bodyPr/>
          <a:lstStyle/>
          <a:p>
            <a:pPr eaLnBrk="1" hangingPunct="1"/>
            <a:r>
              <a:rPr lang="en-US" altLang="zh-CN"/>
              <a:t>1.6 </a:t>
            </a:r>
            <a:r>
              <a:rPr lang="zh-CN" altLang="en-US"/>
              <a:t>小结</a:t>
            </a:r>
          </a:p>
        </p:txBody>
      </p:sp>
      <p:sp>
        <p:nvSpPr>
          <p:cNvPr id="59395" name="内容占位符 10">
            <a:extLst>
              <a:ext uri="{FF2B5EF4-FFF2-40B4-BE49-F238E27FC236}">
                <a16:creationId xmlns:a16="http://schemas.microsoft.com/office/drawing/2014/main" id="{8869BEA9-FB1A-19EB-0006-82D13A0E8F50}"/>
              </a:ext>
            </a:extLst>
          </p:cNvPr>
          <p:cNvSpPr>
            <a:spLocks noGrp="1"/>
          </p:cNvSpPr>
          <p:nvPr>
            <p:ph idx="1"/>
          </p:nvPr>
        </p:nvSpPr>
        <p:spPr>
          <a:xfrm>
            <a:off x="457200" y="1412875"/>
            <a:ext cx="8229600" cy="5160963"/>
          </a:xfrm>
        </p:spPr>
        <p:txBody>
          <a:bodyPr/>
          <a:lstStyle/>
          <a:p>
            <a:pPr eaLnBrk="1" hangingPunct="1">
              <a:spcBef>
                <a:spcPct val="0"/>
              </a:spcBef>
              <a:defRPr/>
            </a:pPr>
            <a:r>
              <a:rPr lang="zh-CN" altLang="en-US" dirty="0">
                <a:latin typeface="宋体" panose="02010600030101010101" pitchFamily="2" charset="-122"/>
              </a:rPr>
              <a:t>本章主要内容</a:t>
            </a:r>
            <a:endParaRPr lang="en-US" altLang="zh-CN" dirty="0">
              <a:latin typeface="宋体" panose="02010600030101010101" pitchFamily="2" charset="-122"/>
            </a:endParaRPr>
          </a:p>
          <a:p>
            <a:pPr lvl="1" eaLnBrk="1" hangingPunct="1">
              <a:spcBef>
                <a:spcPct val="0"/>
              </a:spcBef>
              <a:defRPr/>
            </a:pPr>
            <a:r>
              <a:rPr lang="zh-CN" altLang="en-US" dirty="0">
                <a:latin typeface="宋体" panose="02010600030101010101" pitchFamily="2" charset="-122"/>
              </a:rPr>
              <a:t>语言是一套具有语法、词法规则的系统。计算机程序设计语言是计算机可以识别的语言，用于描述解决问题的方法，供计算机阅读和执行。计算机语言可以分为：机器语言、汇编语言、高级语言和面向对象的语言。</a:t>
            </a:r>
            <a:endParaRPr lang="en-US" altLang="zh-CN" dirty="0">
              <a:latin typeface="宋体" panose="02010600030101010101" pitchFamily="2" charset="-122"/>
            </a:endParaRPr>
          </a:p>
          <a:p>
            <a:pPr lvl="1" eaLnBrk="1" hangingPunct="1">
              <a:spcBef>
                <a:spcPct val="0"/>
              </a:spcBef>
              <a:defRPr/>
            </a:pPr>
            <a:r>
              <a:rPr lang="zh-CN" altLang="en-US" dirty="0">
                <a:latin typeface="宋体" panose="02010600030101010101" pitchFamily="2" charset="-122"/>
              </a:rPr>
              <a:t>面向对象的软件工程是面向对象方法在软件工程领域的全面应用。</a:t>
            </a:r>
          </a:p>
          <a:p>
            <a:pPr lvl="1" eaLnBrk="1" hangingPunct="1">
              <a:spcBef>
                <a:spcPct val="0"/>
              </a:spcBef>
              <a:defRPr/>
            </a:pPr>
            <a:r>
              <a:rPr lang="zh-CN" altLang="en-US" dirty="0">
                <a:latin typeface="宋体" panose="02010600030101010101" pitchFamily="2" charset="-122"/>
              </a:rPr>
              <a:t>计算机加工的对象是数据信息，而指挥计算机操作的是控制信息。所有的信息在计算机内部都是用二进制数表示的，具体的表示方式根据信息的类型有所不同。</a:t>
            </a:r>
            <a:endParaRPr lang="en-US" altLang="zh-CN" dirty="0">
              <a:latin typeface="宋体" panose="02010600030101010101" pitchFamily="2" charset="-122"/>
            </a:endParaRPr>
          </a:p>
          <a:p>
            <a:pPr marL="411162" lvl="1" indent="0" eaLnBrk="1" hangingPunct="1">
              <a:spcBef>
                <a:spcPct val="0"/>
              </a:spcBef>
              <a:buFont typeface="Georgia" panose="02040502050405020303" pitchFamily="18" charset="0"/>
              <a:buNone/>
              <a:defRPr/>
            </a:pPr>
            <a:endParaRPr lang="zh-CN" altLang="en-US" dirty="0">
              <a:latin typeface="宋体" panose="02010600030101010101" pitchFamily="2" charset="-122"/>
            </a:endParaRPr>
          </a:p>
        </p:txBody>
      </p:sp>
      <p:sp>
        <p:nvSpPr>
          <p:cNvPr id="80900" name="灯片编号占位符 5">
            <a:extLst>
              <a:ext uri="{FF2B5EF4-FFF2-40B4-BE49-F238E27FC236}">
                <a16:creationId xmlns:a16="http://schemas.microsoft.com/office/drawing/2014/main" id="{E674741D-DDA5-1857-034F-61CCFF17E07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D5871AA-7445-4E17-98A8-3FE611717BD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62</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A80A494D-C5EE-4898-AEEE-19825E18A80F}"/>
              </a:ext>
            </a:extLst>
          </p:cNvPr>
          <p:cNvSpPr>
            <a:spLocks noGrp="1"/>
          </p:cNvSpPr>
          <p:nvPr>
            <p:ph type="title"/>
          </p:nvPr>
        </p:nvSpPr>
        <p:spPr>
          <a:xfrm>
            <a:off x="457200" y="274638"/>
            <a:ext cx="8229600" cy="1066800"/>
          </a:xfrm>
        </p:spPr>
        <p:txBody>
          <a:bodyPr/>
          <a:lstStyle/>
          <a:p>
            <a:pPr eaLnBrk="1" hangingPunct="1"/>
            <a:r>
              <a:rPr lang="zh-CN" altLang="en-US">
                <a:latin typeface="宋体" panose="02010600030101010101" pitchFamily="2" charset="-122"/>
              </a:rPr>
              <a:t>基本要求</a:t>
            </a:r>
          </a:p>
        </p:txBody>
      </p:sp>
      <p:sp>
        <p:nvSpPr>
          <p:cNvPr id="84995" name="内容占位符 10">
            <a:extLst>
              <a:ext uri="{FF2B5EF4-FFF2-40B4-BE49-F238E27FC236}">
                <a16:creationId xmlns:a16="http://schemas.microsoft.com/office/drawing/2014/main" id="{9716C7E1-5CEB-38EA-7CD0-CF272B07B10C}"/>
              </a:ext>
            </a:extLst>
          </p:cNvPr>
          <p:cNvSpPr>
            <a:spLocks noGrp="1"/>
          </p:cNvSpPr>
          <p:nvPr>
            <p:ph idx="1"/>
          </p:nvPr>
        </p:nvSpPr>
        <p:spPr>
          <a:xfrm>
            <a:off x="457200" y="1412875"/>
            <a:ext cx="8229600" cy="5160963"/>
          </a:xfrm>
        </p:spPr>
        <p:txBody>
          <a:bodyPr/>
          <a:lstStyle/>
          <a:p>
            <a:pPr eaLnBrk="1" hangingPunct="1">
              <a:lnSpc>
                <a:spcPct val="150000"/>
              </a:lnSpc>
              <a:spcBef>
                <a:spcPct val="0"/>
              </a:spcBef>
            </a:pPr>
            <a:r>
              <a:rPr lang="zh-CN" altLang="en-US">
                <a:latin typeface="宋体" panose="02010600030101010101" pitchFamily="2" charset="-122"/>
              </a:rPr>
              <a:t>初步了解计算机程序、程序语言、程序设计方法的基本概念</a:t>
            </a:r>
          </a:p>
          <a:p>
            <a:pPr eaLnBrk="1" hangingPunct="1">
              <a:lnSpc>
                <a:spcPct val="150000"/>
              </a:lnSpc>
              <a:spcBef>
                <a:spcPct val="0"/>
              </a:spcBef>
            </a:pPr>
            <a:r>
              <a:rPr lang="zh-CN" altLang="en-US">
                <a:latin typeface="宋体" panose="02010600030101010101" pitchFamily="2" charset="-122"/>
              </a:rPr>
              <a:t>掌握信息在计算机中存储的基本概念和方法</a:t>
            </a:r>
          </a:p>
          <a:p>
            <a:pPr marL="409575" lvl="1" indent="0" eaLnBrk="1" hangingPunct="1">
              <a:lnSpc>
                <a:spcPct val="150000"/>
              </a:lnSpc>
              <a:spcBef>
                <a:spcPct val="0"/>
              </a:spcBef>
              <a:buFont typeface="Georgia" panose="02040502050405020303" pitchFamily="18" charset="0"/>
              <a:buNone/>
            </a:pPr>
            <a:endParaRPr lang="zh-CN" altLang="en-US">
              <a:latin typeface="宋体" panose="02010600030101010101" pitchFamily="2" charset="-122"/>
            </a:endParaRPr>
          </a:p>
        </p:txBody>
      </p:sp>
      <p:sp>
        <p:nvSpPr>
          <p:cNvPr id="84996" name="灯片编号占位符 5">
            <a:extLst>
              <a:ext uri="{FF2B5EF4-FFF2-40B4-BE49-F238E27FC236}">
                <a16:creationId xmlns:a16="http://schemas.microsoft.com/office/drawing/2014/main" id="{7804C1FC-B91C-0D5F-6244-6442CE78848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99A374B-4E20-46A5-B176-ED17EFAAC31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63</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72ECC5B0-AAE3-0980-59DE-58A9A508EF56}"/>
              </a:ext>
            </a:extLst>
          </p:cNvPr>
          <p:cNvSpPr>
            <a:spLocks noGrp="1"/>
          </p:cNvSpPr>
          <p:nvPr>
            <p:ph type="title"/>
          </p:nvPr>
        </p:nvSpPr>
        <p:spPr/>
        <p:txBody>
          <a:bodyPr/>
          <a:lstStyle/>
          <a:p>
            <a:pPr eaLnBrk="1" hangingPunct="1"/>
            <a:r>
              <a:rPr lang="zh-CN" altLang="en-US"/>
              <a:t>目录</a:t>
            </a:r>
          </a:p>
        </p:txBody>
      </p:sp>
      <p:sp>
        <p:nvSpPr>
          <p:cNvPr id="18435" name="Rectangle 5">
            <a:extLst>
              <a:ext uri="{FF2B5EF4-FFF2-40B4-BE49-F238E27FC236}">
                <a16:creationId xmlns:a16="http://schemas.microsoft.com/office/drawing/2014/main" id="{EC7ABE67-2A36-C8B7-CA04-E73A2210ED93}"/>
              </a:ext>
            </a:extLst>
          </p:cNvPr>
          <p:cNvSpPr>
            <a:spLocks noGrp="1"/>
          </p:cNvSpPr>
          <p:nvPr>
            <p:ph idx="1"/>
          </p:nvPr>
        </p:nvSpPr>
        <p:spPr>
          <a:xfrm>
            <a:off x="890588" y="1785938"/>
            <a:ext cx="7467600" cy="4786312"/>
          </a:xfrm>
        </p:spPr>
        <p:txBody>
          <a:bodyPr/>
          <a:lstStyle/>
          <a:p>
            <a:pPr marL="811213" eaLnBrk="1" hangingPunct="1">
              <a:lnSpc>
                <a:spcPct val="130000"/>
              </a:lnSpc>
              <a:buFont typeface="Georgia" panose="02040502050405020303" pitchFamily="18" charset="0"/>
              <a:buNone/>
            </a:pPr>
            <a:r>
              <a:rPr lang="en-US" altLang="zh-CN" dirty="0"/>
              <a:t>1.1 </a:t>
            </a:r>
            <a:r>
              <a:rPr lang="zh-CN" altLang="en-US" dirty="0"/>
              <a:t>计算机程序设计语言的发展</a:t>
            </a:r>
            <a:endParaRPr lang="en-US" altLang="zh-CN" dirty="0"/>
          </a:p>
          <a:p>
            <a:pPr marL="811213" eaLnBrk="1" hangingPunct="1">
              <a:lnSpc>
                <a:spcPct val="130000"/>
              </a:lnSpc>
              <a:buFont typeface="Georgia" panose="02040502050405020303" pitchFamily="18" charset="0"/>
              <a:buNone/>
            </a:pPr>
            <a:r>
              <a:rPr lang="en-US" altLang="zh-CN" dirty="0"/>
              <a:t>1.2 </a:t>
            </a:r>
            <a:r>
              <a:rPr lang="zh-CN" altLang="en-US" dirty="0"/>
              <a:t>面向对象的方法</a:t>
            </a:r>
            <a:endParaRPr lang="en-US" altLang="zh-CN" dirty="0"/>
          </a:p>
          <a:p>
            <a:pPr marL="811213" eaLnBrk="1" hangingPunct="1">
              <a:lnSpc>
                <a:spcPct val="130000"/>
              </a:lnSpc>
              <a:buFont typeface="Georgia" panose="02040502050405020303" pitchFamily="18" charset="0"/>
              <a:buNone/>
            </a:pPr>
            <a:r>
              <a:rPr lang="en-US" altLang="zh-CN" dirty="0"/>
              <a:t>1.3 </a:t>
            </a:r>
            <a:r>
              <a:rPr lang="zh-CN" altLang="en-US" dirty="0"/>
              <a:t>面向对象的软件开发</a:t>
            </a:r>
            <a:endParaRPr lang="en-US" altLang="zh-CN" dirty="0"/>
          </a:p>
          <a:p>
            <a:pPr marL="811213" eaLnBrk="1" hangingPunct="1">
              <a:lnSpc>
                <a:spcPct val="130000"/>
              </a:lnSpc>
              <a:buFont typeface="Georgia" panose="02040502050405020303" pitchFamily="18" charset="0"/>
              <a:buNone/>
            </a:pPr>
            <a:r>
              <a:rPr lang="en-US" altLang="zh-CN" dirty="0"/>
              <a:t>1.4 </a:t>
            </a:r>
            <a:r>
              <a:rPr lang="zh-CN" altLang="en-US" dirty="0"/>
              <a:t>信息的表示与存储（自学）</a:t>
            </a:r>
            <a:endParaRPr lang="en-US" altLang="zh-CN" dirty="0"/>
          </a:p>
          <a:p>
            <a:pPr marL="811213" eaLnBrk="1" hangingPunct="1">
              <a:lnSpc>
                <a:spcPct val="130000"/>
              </a:lnSpc>
              <a:buFont typeface="Georgia" panose="02040502050405020303" pitchFamily="18" charset="0"/>
              <a:buNone/>
            </a:pPr>
            <a:r>
              <a:rPr lang="en-US" altLang="zh-CN" dirty="0"/>
              <a:t>1.5 </a:t>
            </a:r>
            <a:r>
              <a:rPr lang="zh-CN" altLang="en-US" dirty="0"/>
              <a:t>程序的开发过程</a:t>
            </a:r>
            <a:endParaRPr lang="en-US" altLang="zh-CN" dirty="0"/>
          </a:p>
          <a:p>
            <a:pPr marL="811213" eaLnBrk="1" hangingPunct="1">
              <a:lnSpc>
                <a:spcPct val="130000"/>
              </a:lnSpc>
              <a:buFont typeface="Georgia" panose="02040502050405020303" pitchFamily="18" charset="0"/>
              <a:buNone/>
            </a:pPr>
            <a:r>
              <a:rPr lang="en-US" altLang="zh-CN" dirty="0"/>
              <a:t>1.6 </a:t>
            </a:r>
            <a:r>
              <a:rPr lang="zh-CN" altLang="en-US" dirty="0"/>
              <a:t>小结</a:t>
            </a:r>
          </a:p>
        </p:txBody>
      </p:sp>
      <p:sp>
        <p:nvSpPr>
          <p:cNvPr id="18436" name="灯片编号占位符 5">
            <a:extLst>
              <a:ext uri="{FF2B5EF4-FFF2-40B4-BE49-F238E27FC236}">
                <a16:creationId xmlns:a16="http://schemas.microsoft.com/office/drawing/2014/main" id="{B293F31F-0EEB-6B33-F245-C58613C82D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5965173-43F5-47D5-BF28-7786A96B8E4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65C6330-EB8F-56C2-768B-AF0993A8FAA4}"/>
              </a:ext>
            </a:extLst>
          </p:cNvPr>
          <p:cNvSpPr>
            <a:spLocks noGrp="1"/>
          </p:cNvSpPr>
          <p:nvPr>
            <p:ph type="title"/>
          </p:nvPr>
        </p:nvSpPr>
        <p:spPr/>
        <p:txBody>
          <a:bodyPr/>
          <a:lstStyle/>
          <a:p>
            <a:pPr eaLnBrk="1" hangingPunct="1"/>
            <a:r>
              <a:rPr lang="zh-CN" altLang="en-US"/>
              <a:t>计算机程序</a:t>
            </a:r>
          </a:p>
        </p:txBody>
      </p:sp>
      <p:sp>
        <p:nvSpPr>
          <p:cNvPr id="5124" name="Rectangle 3">
            <a:extLst>
              <a:ext uri="{FF2B5EF4-FFF2-40B4-BE49-F238E27FC236}">
                <a16:creationId xmlns:a16="http://schemas.microsoft.com/office/drawing/2014/main" id="{4D381736-BD6E-4EE5-E144-931C18A5E312}"/>
              </a:ext>
            </a:extLst>
          </p:cNvPr>
          <p:cNvSpPr>
            <a:spLocks noGrp="1" noChangeArrowheads="1"/>
          </p:cNvSpPr>
          <p:nvPr>
            <p:ph idx="1"/>
          </p:nvPr>
        </p:nvSpPr>
        <p:spPr>
          <a:xfrm>
            <a:off x="428625" y="2071688"/>
            <a:ext cx="8258175" cy="3214687"/>
          </a:xfrm>
        </p:spPr>
        <p:txBody>
          <a:bodyPr>
            <a:normAutofit/>
          </a:bodyPr>
          <a:lstStyle/>
          <a:p>
            <a:pPr marL="971550" indent="-256032" eaLnBrk="1" fontAlgn="auto" hangingPunct="1">
              <a:lnSpc>
                <a:spcPct val="160000"/>
              </a:lnSpc>
              <a:spcAft>
                <a:spcPts val="0"/>
              </a:spcAft>
              <a:buClr>
                <a:schemeClr val="accent3"/>
              </a:buClr>
              <a:buFont typeface="Georgia"/>
              <a:buChar char="•"/>
              <a:defRPr/>
            </a:pPr>
            <a:r>
              <a:rPr lang="zh-CN" altLang="en-US" sz="3200" dirty="0"/>
              <a:t>计算机的工作是用程序来控制的</a:t>
            </a:r>
          </a:p>
          <a:p>
            <a:pPr marL="971550" indent="-256032" eaLnBrk="1" fontAlgn="auto" hangingPunct="1">
              <a:lnSpc>
                <a:spcPct val="160000"/>
              </a:lnSpc>
              <a:spcAft>
                <a:spcPts val="0"/>
              </a:spcAft>
              <a:buClr>
                <a:schemeClr val="accent3"/>
              </a:buClr>
              <a:buFont typeface="Georgia"/>
              <a:buChar char="•"/>
              <a:defRPr/>
            </a:pPr>
            <a:r>
              <a:rPr lang="zh-CN" altLang="en-US" sz="3200" dirty="0"/>
              <a:t>程序是指令的集合。</a:t>
            </a:r>
          </a:p>
          <a:p>
            <a:pPr marL="971550" indent="-256032" eaLnBrk="1" fontAlgn="auto" hangingPunct="1">
              <a:lnSpc>
                <a:spcPct val="160000"/>
              </a:lnSpc>
              <a:spcAft>
                <a:spcPts val="0"/>
              </a:spcAft>
              <a:buClr>
                <a:schemeClr val="accent3"/>
              </a:buClr>
              <a:buFont typeface="Georgia"/>
              <a:buChar char="•"/>
              <a:defRPr/>
            </a:pPr>
            <a:r>
              <a:rPr lang="zh-CN" altLang="en-US" sz="3200" dirty="0"/>
              <a:t>指令是计算机可以识别的命令。</a:t>
            </a:r>
          </a:p>
          <a:p>
            <a:pPr marL="365760" indent="-256032" eaLnBrk="1" fontAlgn="auto" hangingPunct="1">
              <a:spcAft>
                <a:spcPts val="0"/>
              </a:spcAft>
              <a:buClr>
                <a:schemeClr val="accent3"/>
              </a:buClr>
              <a:buFont typeface="Georgia"/>
              <a:buChar char="•"/>
              <a:defRPr/>
            </a:pPr>
            <a:endParaRPr lang="zh-CN" altLang="en-US" sz="3200" dirty="0"/>
          </a:p>
        </p:txBody>
      </p:sp>
      <p:sp>
        <p:nvSpPr>
          <p:cNvPr id="20484" name="灯片编号占位符 5">
            <a:extLst>
              <a:ext uri="{FF2B5EF4-FFF2-40B4-BE49-F238E27FC236}">
                <a16:creationId xmlns:a16="http://schemas.microsoft.com/office/drawing/2014/main" id="{8A775D59-F212-5CF2-A40F-5A9A2954E26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03559FF-522F-413A-AF1B-244AD0AC704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10" name="标题 4">
            <a:extLst>
              <a:ext uri="{FF2B5EF4-FFF2-40B4-BE49-F238E27FC236}">
                <a16:creationId xmlns:a16="http://schemas.microsoft.com/office/drawing/2014/main" id="{E3B54ABB-B2A8-9CB7-F464-CF74054970C2}"/>
              </a:ext>
            </a:extLst>
          </p:cNvPr>
          <p:cNvSpPr txBox="1">
            <a:spLocks/>
          </p:cNvSpPr>
          <p:nvPr/>
        </p:nvSpPr>
        <p:spPr>
          <a:xfrm>
            <a:off x="0" y="0"/>
            <a:ext cx="5429250" cy="500063"/>
          </a:xfrm>
          <a:prstGeom prst="rect">
            <a:avLst/>
          </a:prstGeom>
        </p:spPr>
        <p:txBody>
          <a:bodyPr anchor="ctr">
            <a:normAutofit lnSpcReduction="10000"/>
          </a:bodyPr>
          <a:lstStyle/>
          <a:p>
            <a:pPr eaLnBrk="1" fontAlgn="auto" hangingPunct="1">
              <a:spcAft>
                <a:spcPts val="0"/>
              </a:spcAft>
              <a:defRPr/>
            </a:pPr>
            <a:endParaRPr kumimoji="0" lang="zh-CN" altLang="en-US" sz="2800" dirty="0">
              <a:solidFill>
                <a:schemeClr val="bg1"/>
              </a:solidFill>
              <a:latin typeface="+mj-lt"/>
              <a:ea typeface="+mj-ea"/>
              <a:cs typeface="+mj-cs"/>
            </a:endParaRPr>
          </a:p>
        </p:txBody>
      </p:sp>
      <p:sp>
        <p:nvSpPr>
          <p:cNvPr id="6" name="标题 4">
            <a:extLst>
              <a:ext uri="{FF2B5EF4-FFF2-40B4-BE49-F238E27FC236}">
                <a16:creationId xmlns:a16="http://schemas.microsoft.com/office/drawing/2014/main" id="{2BA9D89E-F49B-3CE9-D291-703029525118}"/>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ea"/>
                <a:ea typeface="+mj-ea"/>
                <a:cs typeface="+mj-cs"/>
              </a:rPr>
              <a:t>1.1 </a:t>
            </a:r>
            <a:r>
              <a:rPr lang="zh-CN" altLang="en-US" sz="2800" dirty="0">
                <a:solidFill>
                  <a:schemeClr val="bg1"/>
                </a:solidFill>
                <a:latin typeface="+mj-ea"/>
                <a:ea typeface="+mj-ea"/>
              </a:rPr>
              <a:t>计算机程序设计语言的发展</a:t>
            </a:r>
            <a:endParaRPr kumimoji="0" lang="zh-CN" altLang="en-US" sz="2800" dirty="0">
              <a:solidFill>
                <a:schemeClr val="bg1"/>
              </a:solidFill>
              <a:latin typeface="+mj-ea"/>
              <a:ea typeface="+mj-ea"/>
              <a:cs typeface="+mj-cs"/>
            </a:endParaRPr>
          </a:p>
        </p:txBody>
      </p:sp>
      <p:pic>
        <p:nvPicPr>
          <p:cNvPr id="2" name="Picture 2" descr="Universal Turing Machine">
            <a:extLst>
              <a:ext uri="{FF2B5EF4-FFF2-40B4-BE49-F238E27FC236}">
                <a16:creationId xmlns:a16="http://schemas.microsoft.com/office/drawing/2014/main" id="{7DED243C-991F-9549-684F-AE3F956C89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4762500"/>
            <a:ext cx="4733925"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6061E289-4132-FDF4-1B82-A15512383AB6}"/>
              </a:ext>
            </a:extLst>
          </p:cNvPr>
          <p:cNvSpPr>
            <a:spLocks noGrp="1"/>
          </p:cNvSpPr>
          <p:nvPr>
            <p:ph type="title"/>
          </p:nvPr>
        </p:nvSpPr>
        <p:spPr/>
        <p:txBody>
          <a:bodyPr/>
          <a:lstStyle/>
          <a:p>
            <a:r>
              <a:rPr lang="zh-CN" altLang="en-US"/>
              <a:t>机器码</a:t>
            </a:r>
            <a:r>
              <a:rPr lang="en-US" altLang="zh-CN"/>
              <a:t>(Machine Code)</a:t>
            </a:r>
            <a:endParaRPr lang="zh-CN" altLang="en-US"/>
          </a:p>
        </p:txBody>
      </p:sp>
      <p:sp>
        <p:nvSpPr>
          <p:cNvPr id="23555" name="灯片编号占位符 3">
            <a:extLst>
              <a:ext uri="{FF2B5EF4-FFF2-40B4-BE49-F238E27FC236}">
                <a16:creationId xmlns:a16="http://schemas.microsoft.com/office/drawing/2014/main" id="{9FB909C1-6D45-2B81-69A7-DE1850C1566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隶书" panose="02010509060101010101" pitchFamily="49" charset="-122"/>
              </a:defRPr>
            </a:lvl1pPr>
            <a:lvl2pPr marL="742950" indent="-285750">
              <a:defRPr kumimoji="1" sz="2400">
                <a:solidFill>
                  <a:schemeClr val="tx1"/>
                </a:solidFill>
                <a:latin typeface="Times New Roman" panose="02020603050405020304" pitchFamily="18" charset="0"/>
                <a:ea typeface="隶书" panose="02010509060101010101" pitchFamily="49" charset="-122"/>
              </a:defRPr>
            </a:lvl2pPr>
            <a:lvl3pPr marL="1143000" indent="-228600">
              <a:defRPr kumimoji="1" sz="2400">
                <a:solidFill>
                  <a:schemeClr val="tx1"/>
                </a:solidFill>
                <a:latin typeface="Times New Roman" panose="02020603050405020304" pitchFamily="18" charset="0"/>
                <a:ea typeface="隶书" panose="02010509060101010101" pitchFamily="49" charset="-122"/>
              </a:defRPr>
            </a:lvl3pPr>
            <a:lvl4pPr marL="1600200" indent="-228600">
              <a:defRPr kumimoji="1" sz="2400">
                <a:solidFill>
                  <a:schemeClr val="tx1"/>
                </a:solidFill>
                <a:latin typeface="Times New Roman" panose="02020603050405020304" pitchFamily="18" charset="0"/>
                <a:ea typeface="隶书" panose="02010509060101010101" pitchFamily="49" charset="-122"/>
              </a:defRPr>
            </a:lvl4pPr>
            <a:lvl5pPr marL="2057400" indent="-22860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fld id="{36AB26B5-7A00-47D2-A41F-1B26C562F2AC}" type="slidenum">
              <a:rPr kumimoji="0" lang="en-US" altLang="zh-CN" sz="1800" smtClean="0">
                <a:solidFill>
                  <a:srgbClr val="FFFFFF"/>
                </a:solidFill>
              </a:rPr>
              <a:pPr/>
              <a:t>9</a:t>
            </a:fld>
            <a:endParaRPr kumimoji="0" lang="en-US" altLang="zh-CN" sz="1800">
              <a:solidFill>
                <a:srgbClr val="FFFFFF"/>
              </a:solidFill>
            </a:endParaRPr>
          </a:p>
        </p:txBody>
      </p:sp>
      <p:sp>
        <p:nvSpPr>
          <p:cNvPr id="9" name="标题 4">
            <a:extLst>
              <a:ext uri="{FF2B5EF4-FFF2-40B4-BE49-F238E27FC236}">
                <a16:creationId xmlns:a16="http://schemas.microsoft.com/office/drawing/2014/main" id="{DDED2EBF-E3BB-8BC2-165E-2E24F2941AD0}"/>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ea"/>
                <a:ea typeface="+mj-ea"/>
                <a:cs typeface="+mj-cs"/>
              </a:rPr>
              <a:t>1.1 </a:t>
            </a:r>
            <a:r>
              <a:rPr lang="zh-CN" altLang="en-US" sz="2800" dirty="0">
                <a:solidFill>
                  <a:schemeClr val="bg1"/>
                </a:solidFill>
                <a:latin typeface="+mj-ea"/>
                <a:ea typeface="+mj-ea"/>
              </a:rPr>
              <a:t>计算机程序设计语言的发展</a:t>
            </a:r>
            <a:endParaRPr kumimoji="0" lang="zh-CN" altLang="en-US" sz="2800" dirty="0">
              <a:solidFill>
                <a:schemeClr val="bg1"/>
              </a:solidFill>
              <a:latin typeface="+mj-ea"/>
              <a:ea typeface="+mj-ea"/>
              <a:cs typeface="+mj-cs"/>
            </a:endParaRPr>
          </a:p>
        </p:txBody>
      </p:sp>
      <p:pic>
        <p:nvPicPr>
          <p:cNvPr id="23557" name="Picture 2" descr="A simple machine language program.">
            <a:extLst>
              <a:ext uri="{FF2B5EF4-FFF2-40B4-BE49-F238E27FC236}">
                <a16:creationId xmlns:a16="http://schemas.microsoft.com/office/drawing/2014/main" id="{D54221DB-3CE0-D7FA-20C5-3B7E8A4B40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989138"/>
            <a:ext cx="6913562" cy="403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C++语言程序设计V4</Template>
  <TotalTime>5498</TotalTime>
  <Words>4516</Words>
  <Application>Microsoft Office PowerPoint</Application>
  <PresentationFormat>全屏显示(4:3)</PresentationFormat>
  <Paragraphs>497</Paragraphs>
  <Slides>63</Slides>
  <Notes>15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63</vt:i4>
      </vt:variant>
    </vt:vector>
  </HeadingPairs>
  <TitlesOfParts>
    <vt:vector size="76" baseType="lpstr">
      <vt:lpstr>华文楷体</vt:lpstr>
      <vt:lpstr>隶书</vt:lpstr>
      <vt:lpstr>宋体</vt:lpstr>
      <vt:lpstr>微软雅黑</vt:lpstr>
      <vt:lpstr>Arial</vt:lpstr>
      <vt:lpstr>Georgia</vt:lpstr>
      <vt:lpstr>Times New Roman</vt:lpstr>
      <vt:lpstr>Trebuchet MS</vt:lpstr>
      <vt:lpstr>Wingdings</vt:lpstr>
      <vt:lpstr>Wingdings 2</vt:lpstr>
      <vt:lpstr>C++语言程序设计V4</vt:lpstr>
      <vt:lpstr>Document</vt:lpstr>
      <vt:lpstr>公式</vt:lpstr>
      <vt:lpstr>第一章 绪论</vt:lpstr>
      <vt:lpstr>课程介绍</vt:lpstr>
      <vt:lpstr>课程QQ群</vt:lpstr>
      <vt:lpstr>授课教师</vt:lpstr>
      <vt:lpstr>课程助教</vt:lpstr>
      <vt:lpstr>课程平台</vt:lpstr>
      <vt:lpstr>目录</vt:lpstr>
      <vt:lpstr>计算机程序</vt:lpstr>
      <vt:lpstr>机器码(Machine Code)</vt:lpstr>
      <vt:lpstr>ARM（Advanced RISC Machine）</vt:lpstr>
      <vt:lpstr>1.1.1 机器语言与汇编语言</vt:lpstr>
      <vt:lpstr>1.1.2 高级语言</vt:lpstr>
      <vt:lpstr>1.1.3面向对象的语言</vt:lpstr>
      <vt:lpstr>1.1.3 面向对象的语言（续）</vt:lpstr>
      <vt:lpstr>计算机语言</vt:lpstr>
      <vt:lpstr>计算机语言</vt:lpstr>
      <vt:lpstr>计算机语言</vt:lpstr>
      <vt:lpstr>1.2.1 面向对象方法的由来     ——面向过程的程序设计方法</vt:lpstr>
      <vt:lpstr>面向过程的结构化程序设计方法</vt:lpstr>
      <vt:lpstr>面向过程的结构化程序设计方法（续）</vt:lpstr>
      <vt:lpstr>面向过程的结构化程序设计方法（续）</vt:lpstr>
      <vt:lpstr>面向过程与面向对象</vt:lpstr>
      <vt:lpstr>面向对象的方法</vt:lpstr>
      <vt:lpstr>面向对象的方法（续）</vt:lpstr>
      <vt:lpstr>1.2.2 面向对象的基本概念——对象</vt:lpstr>
      <vt:lpstr>对象（续）</vt:lpstr>
      <vt:lpstr>类class</vt:lpstr>
      <vt:lpstr>类（续）</vt:lpstr>
      <vt:lpstr>封装</vt:lpstr>
      <vt:lpstr>继承</vt:lpstr>
      <vt:lpstr>多态性</vt:lpstr>
      <vt:lpstr>面向对象的软件工程</vt:lpstr>
      <vt:lpstr>1.3.1 分析</vt:lpstr>
      <vt:lpstr>1.3.2 设计</vt:lpstr>
      <vt:lpstr>1.3.3  编程</vt:lpstr>
      <vt:lpstr>1.3.4 测试</vt:lpstr>
      <vt:lpstr>1.3.5 维护</vt:lpstr>
      <vt:lpstr>信息的分类</vt:lpstr>
      <vt:lpstr>1.4.1 计算机的数字系统</vt:lpstr>
      <vt:lpstr>程序设计中常用的数制</vt:lpstr>
      <vt:lpstr>R 进制→十进制</vt:lpstr>
      <vt:lpstr>十进制→ R 进制</vt:lpstr>
      <vt:lpstr>十进制→ R 进制（续）</vt:lpstr>
      <vt:lpstr>二、八、十六进制的相互转换</vt:lpstr>
      <vt:lpstr>1.4.3 信息的存储单位</vt:lpstr>
      <vt:lpstr>1.4.4 二进制数的编码表示:原码</vt:lpstr>
      <vt:lpstr>1.4.4 二进制数的编码表示:反码</vt:lpstr>
      <vt:lpstr>1.4.4 二进制数的编码表示:补码</vt:lpstr>
      <vt:lpstr>1.4.4 二进制数的编码表示:补码（续）</vt:lpstr>
      <vt:lpstr>1.4.5 实数的浮点表示</vt:lpstr>
      <vt:lpstr>1.4.5 实数的浮点表示</vt:lpstr>
      <vt:lpstr>1.4.5 实数的浮点表示（续）</vt:lpstr>
      <vt:lpstr>IEEE 754标准浮点数的存储形式 </vt:lpstr>
      <vt:lpstr>1.4.6 数的表示范围</vt:lpstr>
      <vt:lpstr>1.4.7 非数值信息的表示</vt:lpstr>
      <vt:lpstr>其他中文字符集</vt:lpstr>
      <vt:lpstr>Unicode编码</vt:lpstr>
      <vt:lpstr>1.5.1 基本术语</vt:lpstr>
      <vt:lpstr>三种不同类型的翻译程序</vt:lpstr>
      <vt:lpstr>三种不同类型的翻译程序（续）</vt:lpstr>
      <vt:lpstr>1.5.2 程序的开发过程</vt:lpstr>
      <vt:lpstr>1.6 小结</vt:lpstr>
      <vt:lpstr>基本要求</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Dejun Teng</cp:lastModifiedBy>
  <cp:revision>178</cp:revision>
  <dcterms:created xsi:type="dcterms:W3CDTF">2010-07-19T03:57:47Z</dcterms:created>
  <dcterms:modified xsi:type="dcterms:W3CDTF">2025-02-17T10:55:04Z</dcterms:modified>
</cp:coreProperties>
</file>