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3" r:id="rId1"/>
  </p:sldMasterIdLst>
  <p:notesMasterIdLst>
    <p:notesMasterId r:id="rId89"/>
  </p:notesMasterIdLst>
  <p:handoutMasterIdLst>
    <p:handoutMasterId r:id="rId90"/>
  </p:handoutMasterIdLst>
  <p:sldIdLst>
    <p:sldId id="256" r:id="rId2"/>
    <p:sldId id="257" r:id="rId3"/>
    <p:sldId id="530" r:id="rId4"/>
    <p:sldId id="531" r:id="rId5"/>
    <p:sldId id="532" r:id="rId6"/>
    <p:sldId id="859" r:id="rId7"/>
    <p:sldId id="535" r:id="rId8"/>
    <p:sldId id="536" r:id="rId9"/>
    <p:sldId id="537" r:id="rId10"/>
    <p:sldId id="538" r:id="rId11"/>
    <p:sldId id="749" r:id="rId12"/>
    <p:sldId id="630" r:id="rId13"/>
    <p:sldId id="631" r:id="rId14"/>
    <p:sldId id="539" r:id="rId15"/>
    <p:sldId id="540" r:id="rId16"/>
    <p:sldId id="541" r:id="rId17"/>
    <p:sldId id="542" r:id="rId18"/>
    <p:sldId id="545" r:id="rId19"/>
    <p:sldId id="546" r:id="rId20"/>
    <p:sldId id="547" r:id="rId21"/>
    <p:sldId id="543" r:id="rId22"/>
    <p:sldId id="544" r:id="rId23"/>
    <p:sldId id="551" r:id="rId24"/>
    <p:sldId id="552" r:id="rId25"/>
    <p:sldId id="553" r:id="rId26"/>
    <p:sldId id="639" r:id="rId27"/>
    <p:sldId id="775" r:id="rId28"/>
    <p:sldId id="776" r:id="rId29"/>
    <p:sldId id="777" r:id="rId30"/>
    <p:sldId id="778" r:id="rId31"/>
    <p:sldId id="779" r:id="rId32"/>
    <p:sldId id="780" r:id="rId33"/>
    <p:sldId id="554" r:id="rId34"/>
    <p:sldId id="629" r:id="rId35"/>
    <p:sldId id="555" r:id="rId36"/>
    <p:sldId id="556" r:id="rId37"/>
    <p:sldId id="636" r:id="rId38"/>
    <p:sldId id="637" r:id="rId39"/>
    <p:sldId id="560" r:id="rId40"/>
    <p:sldId id="787" r:id="rId41"/>
    <p:sldId id="853" r:id="rId42"/>
    <p:sldId id="854" r:id="rId43"/>
    <p:sldId id="855" r:id="rId44"/>
    <p:sldId id="856" r:id="rId45"/>
    <p:sldId id="561" r:id="rId46"/>
    <p:sldId id="562" r:id="rId47"/>
    <p:sldId id="632" r:id="rId48"/>
    <p:sldId id="857" r:id="rId49"/>
    <p:sldId id="858" r:id="rId50"/>
    <p:sldId id="638" r:id="rId51"/>
    <p:sldId id="633" r:id="rId52"/>
    <p:sldId id="635" r:id="rId53"/>
    <p:sldId id="568" r:id="rId54"/>
    <p:sldId id="571" r:id="rId55"/>
    <p:sldId id="572" r:id="rId56"/>
    <p:sldId id="619" r:id="rId57"/>
    <p:sldId id="620" r:id="rId58"/>
    <p:sldId id="862" r:id="rId59"/>
    <p:sldId id="621" r:id="rId60"/>
    <p:sldId id="576" r:id="rId61"/>
    <p:sldId id="577" r:id="rId62"/>
    <p:sldId id="578" r:id="rId63"/>
    <p:sldId id="579" r:id="rId64"/>
    <p:sldId id="580" r:id="rId65"/>
    <p:sldId id="581" r:id="rId66"/>
    <p:sldId id="582" r:id="rId67"/>
    <p:sldId id="583" r:id="rId68"/>
    <p:sldId id="584" r:id="rId69"/>
    <p:sldId id="585" r:id="rId70"/>
    <p:sldId id="586" r:id="rId71"/>
    <p:sldId id="622" r:id="rId72"/>
    <p:sldId id="587" r:id="rId73"/>
    <p:sldId id="588" r:id="rId74"/>
    <p:sldId id="623" r:id="rId75"/>
    <p:sldId id="589" r:id="rId76"/>
    <p:sldId id="590" r:id="rId77"/>
    <p:sldId id="591" r:id="rId78"/>
    <p:sldId id="592" r:id="rId79"/>
    <p:sldId id="593" r:id="rId80"/>
    <p:sldId id="594" r:id="rId81"/>
    <p:sldId id="595" r:id="rId82"/>
    <p:sldId id="596" r:id="rId83"/>
    <p:sldId id="597" r:id="rId84"/>
    <p:sldId id="598" r:id="rId85"/>
    <p:sldId id="599" r:id="rId86"/>
    <p:sldId id="861" r:id="rId87"/>
    <p:sldId id="618" r:id="rId8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99FF"/>
    <a:srgbClr val="FFFF66"/>
    <a:srgbClr val="85FFFF"/>
    <a:srgbClr val="CCFFCC"/>
    <a:srgbClr val="66FFCC"/>
    <a:srgbClr val="00CC99"/>
    <a:srgbClr val="00999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8376" autoAdjust="0"/>
  </p:normalViewPr>
  <p:slideViewPr>
    <p:cSldViewPr>
      <p:cViewPr varScale="1"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8964"/>
    </p:cViewPr>
  </p:sorterViewPr>
  <p:notesViewPr>
    <p:cSldViewPr>
      <p:cViewPr>
        <p:scale>
          <a:sx n="100" d="100"/>
          <a:sy n="100" d="100"/>
        </p:scale>
        <p:origin x="-1008" y="2045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B734AE8-8FAE-7BB3-6B6A-3AED7BFE78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F9AD4E5-B50D-278A-A1EA-B13256C7D8B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D9B4E4D8-9C80-FA39-595B-31C313771E7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144A1624-451E-1C3D-06BE-59F087974FB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7F45F9B-F5D9-44D6-8267-78C1EC4F38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2B935F8-00FF-66FC-F9CC-083A6B1E61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72DF05F-1276-E4D2-42DF-9A17258DE66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B41A279-C594-DA0E-DB59-C154BCC27E0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3664CCB1-5E94-1DE7-6901-5448E2692B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D8DF02C6-6810-765A-82BF-3F063613CC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BE760B61-98BB-DB32-FBF5-3C5A131A8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3328EBA7-5590-43E0-9374-C260D0E8C8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D70F6874-BC3A-316C-861E-93AEF79482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8A9297-2A81-44EF-B404-0CCB3A368488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1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6E0AB11F-5E93-9943-F842-460FE3B91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575ABBF-5D54-E1CB-0E41-EBE9FD70D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E98A4583-5F50-0AB2-24F7-B745BF52BB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ECE1B99D-E97D-6A12-2AAA-82D811A5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FD004F31-B613-B995-5DDC-63B94AC5C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4FFE0B-5E80-4D18-982B-2F73F6F495AE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33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E7857F5A-891A-D3B6-6F16-85D7B6F1E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B8E48BA2-2DDD-2BBD-DB17-95BA0494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480F1FB7-9EFB-4780-BA18-EA6C9C591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37BEAA-6530-4258-ABB3-4EE5BB25FDBC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39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6400DD3C-A559-5E0C-5A9A-10C236816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F1B31C02-9025-D4CC-5C3F-E1EC9E507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9AA96A5F-C51C-5340-21B8-BA289B440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90CAF7-7EB1-4E29-9613-A93056EAD79E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40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4E488521-4F9C-1161-829E-9722069E8A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D17426C9-6E9B-35DC-5AF1-177E9047A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1E22AAA2-4C8D-F590-DB51-BFFEDBD8D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3F62AC-4E27-4AD8-8339-F92473C71FD3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41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336C8F73-6865-47BA-9B99-4B88DD283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405D5830-642D-5189-A25E-FF25657BD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zh-CN" sz="1100"/>
              <a:t>基于右</a:t>
            </a:r>
            <a:r>
              <a:rPr lang="zh-CN" altLang="zh-CN"/>
              <a:t>值引用的新设定，可以通过移动而不复制实参的高性能方式构建新对象，即移动构造函数。类似于复制构造函数，移动构造函数的参数为该类对象的右值引用，在构造中移动源对象资源，构造后源对象不再指向被移动的资源，源对象可重新赋值或者被销毁 </a:t>
            </a:r>
            <a:endParaRPr lang="zh-CN" altLang="en-US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2581A944-45C7-4A2B-60FA-2F4634A79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C765C9-F7B4-4E2C-BDCD-0FAED9B38BE1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42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E930DA21-AE28-3E1E-0805-60BA4BE326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924203E6-150A-411B-EB95-187611109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zh-CN" altLang="en-US"/>
              <a:t>移动构造函数相当于将新对象指向原来内存，原对象成员内存变得随机，需销毁或重新赋值</a:t>
            </a:r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A5E79D13-F2DF-C4CE-CFC5-9796902EA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5C128F-2B6D-4C6F-8B72-731842B3C488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43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2D425168-45BE-006E-0DF2-618EFDB75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2A22BB12-97E4-CE31-6072-D06BBEEE7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797295CC-E205-556E-3C93-4749BD55F3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094DA49B-9892-402E-BA19-50B0AF5ECA10}" type="slidenum">
              <a:rPr lang="en-US" altLang="zh-CN" sz="1300" smtClean="0"/>
              <a:pPr/>
              <a:t>44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>
            <a:extLst>
              <a:ext uri="{FF2B5EF4-FFF2-40B4-BE49-F238E27FC236}">
                <a16:creationId xmlns:a16="http://schemas.microsoft.com/office/drawing/2014/main" id="{52CD8010-EB94-D90A-6B94-EFAE33DB8D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54CADF48-4EEE-169B-D507-F019C7A4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2" name="灯片编号占位符 3">
            <a:extLst>
              <a:ext uri="{FF2B5EF4-FFF2-40B4-BE49-F238E27FC236}">
                <a16:creationId xmlns:a16="http://schemas.microsoft.com/office/drawing/2014/main" id="{F0EC47BE-9BC6-BF7B-0791-C949AFFF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F29625-766B-4108-B1D4-6E0580157F3E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53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5825BAB5-9DCC-ED30-B360-3C8970CF7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>
            <a:extLst>
              <a:ext uri="{FF2B5EF4-FFF2-40B4-BE49-F238E27FC236}">
                <a16:creationId xmlns:a16="http://schemas.microsoft.com/office/drawing/2014/main" id="{54F6755A-7511-9906-6F61-F838C0B07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3653EF52-CAFC-8D0E-8C71-FA101D2DF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35945F2-3F32-46F7-9C12-C173D7AE52F6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61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>
            <a:extLst>
              <a:ext uri="{FF2B5EF4-FFF2-40B4-BE49-F238E27FC236}">
                <a16:creationId xmlns:a16="http://schemas.microsoft.com/office/drawing/2014/main" id="{D23D5885-4AD4-659E-0001-B55C2FE955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>
            <a:extLst>
              <a:ext uri="{FF2B5EF4-FFF2-40B4-BE49-F238E27FC236}">
                <a16:creationId xmlns:a16="http://schemas.microsoft.com/office/drawing/2014/main" id="{A631C61D-6F9F-8654-B2FC-C7A0A05CB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88" name="灯片编号占位符 3">
            <a:extLst>
              <a:ext uri="{FF2B5EF4-FFF2-40B4-BE49-F238E27FC236}">
                <a16:creationId xmlns:a16="http://schemas.microsoft.com/office/drawing/2014/main" id="{56B29B7A-991A-8A0F-FCB2-07FA6240C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B0DE26-1F9D-4841-A555-5123F802A670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87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BF69691-34A0-B784-C3FE-E61860DA0B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EFAC3E-E8F3-48CC-9530-FC08A7EB2FB9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2</a:t>
            </a:fld>
            <a:endParaRPr lang="en-US" altLang="zh-CN" sz="1300">
              <a:ea typeface="隶书" panose="02010509060101010101" pitchFamily="49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947BEDD-50E5-94C4-7FED-9051FD624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9D3D937A-8D55-A8D1-50E2-3B35569D4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一堆变量 组织变量 组织函数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28EBA7-5590-43E0-9374-C260D0E8C8D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7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DDF2DC38-1C1D-6820-C420-572AF6685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32E5AC4A-2963-6BCB-0A2D-7339D32C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5ACA5A41-8333-6F18-319C-13364F497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7C20D5-B0F7-45EF-B91E-C6C2987A0C78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23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F683902E-8277-F1D4-71AD-A373C2B82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342E6DD6-0923-F079-DF5F-824489771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AB530031-F743-DA5F-145B-764EF0241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56062A-B6E3-4646-86B5-69F96A5D358C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25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EB843FAF-5076-1EB2-E718-56FE2C9F1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4ACE684F-1694-DA06-1558-FFDDA1A8A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DA1DAEC7-FA36-4D81-E8B8-E40C6B2A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05F149E-4332-465E-95CC-658C739C7E8C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27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98466424-874F-DCEA-20C7-811F7F16D2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E9E87B17-50EF-298B-29C7-D42B5B311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FA5FA291-A0AC-779E-0CB2-495D9890E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A52F3D-B8E5-4E16-ACD6-338CE8A0E124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28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B3140EEC-3D2C-6524-EA78-844BC29BEF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95CC93C0-F368-2399-3A85-3FCFA4799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D92F1B39-858D-5CE6-26F6-6A5828DA9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41AE39-EC8B-422B-80A7-5A9DB3CEB1AE}" type="slidenum">
              <a:rPr lang="en-US" altLang="zh-CN" sz="1300" smtClean="0">
                <a:ea typeface="隶书" panose="02010509060101010101" pitchFamily="49" charset="-122"/>
              </a:rPr>
              <a:pPr>
                <a:spcBef>
                  <a:spcPct val="0"/>
                </a:spcBef>
              </a:pPr>
              <a:t>29</a:t>
            </a:fld>
            <a:endParaRPr lang="en-US" altLang="zh-CN" sz="1300">
              <a:ea typeface="隶书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DA515FA1-5262-DC3C-A059-91698E8659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3B6D47F5-056B-5C68-22C4-9A8F9FC4D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F89653AF-CA38-302D-7BDB-9BDF264587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9DC2FC43-3074-45C9-A9DF-8DF8798C73B9}" type="slidenum">
              <a:rPr lang="en-US" altLang="zh-CN" sz="1300" smtClean="0"/>
              <a:pPr/>
              <a:t>32</a:t>
            </a:fld>
            <a:endParaRPr lang="en-US" altLang="zh-CN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BFAEFC-52BD-5C38-39AC-6C95996AF485}"/>
              </a:ext>
            </a:extLst>
          </p:cNvPr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4D42C8-A1B3-6DF1-89EF-427402DF607F}"/>
              </a:ext>
            </a:extLst>
          </p:cNvPr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2B7B66-267D-DEF0-EDEA-605DA7C5D9A6}"/>
              </a:ext>
            </a:extLst>
          </p:cNvPr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A43C20-15FF-3C91-80C1-29FED9909DB2}"/>
              </a:ext>
            </a:extLst>
          </p:cNvPr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F19C27-F348-06A8-1905-D559FAEA7571}"/>
              </a:ext>
            </a:extLst>
          </p:cNvPr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7" name="圆角矩形 24">
            <a:extLst>
              <a:ext uri="{FF2B5EF4-FFF2-40B4-BE49-F238E27FC236}">
                <a16:creationId xmlns:a16="http://schemas.microsoft.com/office/drawing/2014/main" id="{F58FBC4C-817C-80EF-4F15-0C582149EC23}"/>
              </a:ext>
            </a:extLst>
          </p:cNvPr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10" name="圆角矩形 25">
            <a:extLst>
              <a:ext uri="{FF2B5EF4-FFF2-40B4-BE49-F238E27FC236}">
                <a16:creationId xmlns:a16="http://schemas.microsoft.com/office/drawing/2014/main" id="{131D169C-FABD-575F-1654-FD4253E1619E}"/>
              </a:ext>
            </a:extLst>
          </p:cNvPr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5C1B67-2610-C7A7-D624-AA4DA03A0F02}"/>
              </a:ext>
            </a:extLst>
          </p:cNvPr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DA7019-F266-AB78-744A-9B15D4B4D479}"/>
              </a:ext>
            </a:extLst>
          </p:cNvPr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11BD3C-FFB8-7E0A-776F-15796D8D32C8}"/>
              </a:ext>
            </a:extLst>
          </p:cNvPr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449164-9FAD-77AB-9A4F-169476B4D8D3}"/>
              </a:ext>
            </a:extLst>
          </p:cNvPr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DC8A03C-BCFD-95D7-4F51-CBB7C2ADD8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31913" y="50800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语言</a:t>
            </a:r>
            <a:r>
              <a:rPr lang="zh-CN" altLang="zh-CN" sz="32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程序设计</a:t>
            </a:r>
            <a:endParaRPr lang="zh-CN" altLang="en-US" sz="32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6" name="日期占位符 27">
            <a:extLst>
              <a:ext uri="{FF2B5EF4-FFF2-40B4-BE49-F238E27FC236}">
                <a16:creationId xmlns:a16="http://schemas.microsoft.com/office/drawing/2014/main" id="{EEFC7EDF-78B1-6CE2-E0DD-42266094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DF2846EC-3E30-0838-E88C-5967FBB0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28">
            <a:extLst>
              <a:ext uri="{FF2B5EF4-FFF2-40B4-BE49-F238E27FC236}">
                <a16:creationId xmlns:a16="http://schemas.microsoft.com/office/drawing/2014/main" id="{93CE4DD0-4B43-1137-2A2B-74699585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5E94C5-2F04-473A-ABB0-7CFD1E9E2E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62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6BD68E-F425-ADC7-7CAF-AE0EB446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5872B-A647-73D9-6404-31053A19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25F86-A0A7-A640-B969-2CF257DC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5A8F8-DF61-4D89-864D-D700BCF19E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40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55A52-9E29-D63F-611C-AAE87048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DCE70-6A82-A93E-E4D5-1FFE5A52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2AB58-A427-8C4A-1287-539A0906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499A2-92BF-45EB-AAE5-01EACFF13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00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13BE9B-4C07-9D32-76DE-3F593176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0C02C6-3C2C-2611-7EB5-3B86337E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56B0D-EE89-84AB-76E7-C6F33BFF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C30D7-761E-4C99-9142-D6EAEF5610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66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11863-9F66-F537-0B98-658BCEAA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0D086-B0A8-20F7-263D-26E9891F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A8C56-E05D-575F-7F7F-B0E7208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B91F1-25B4-411A-B9D9-15D8639DA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5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85926"/>
            <a:ext cx="40386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85926"/>
            <a:ext cx="4038600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C8399-7FDB-10F4-8E30-BC28ABD3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E26149-D158-2C75-3963-1B2CA8D8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35D99-1C96-BE25-4ED3-D002D8F0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7D7EB-3E17-4D68-AB31-95474BA8ED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67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428604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500174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1500174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1928802"/>
            <a:ext cx="4041648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1928802"/>
            <a:ext cx="4041775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490AFBE7-C6A8-3E31-D994-1209D8BDC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8BFFD-C066-4821-AEB4-40C3B8277A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98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D81955-8740-EF6D-8D70-5E3817FC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F49D36-4045-A739-2ECF-ADAA36AA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F42BFD-19AC-9901-406B-C6F2650B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E8037-80CA-4140-9062-DF14F1CC99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D0D841-98C4-B00C-10FC-4C8CDBE5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3C51A5-9E57-E105-2CA7-0F5D22C2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2EA34B-93C5-5A59-6E30-543A5877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434BF-DE59-4947-B03E-F580620B89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93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A1A81-F60D-0D3C-B0CF-DD06A632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119B3D-2E1B-D837-B3C3-0EA0AA18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1B1C8-62D6-B895-4D08-7F408F50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50AEF-6E72-44AB-83D4-DBB6D0257B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97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82C42F-55E6-2CB5-99BC-51F1AE35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2875B-8C4B-6E62-C851-5342F905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119F6-188B-A63D-73A2-C4A4DDBC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F70E3-72E5-46E1-9CDD-42365F2F6C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82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F0A2D89-944A-4C53-F47A-2EA55ED585BD}"/>
              </a:ext>
            </a:extLst>
          </p:cNvPr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7C77A1A-8B0D-C5C9-B137-AB11083E9301}"/>
              </a:ext>
            </a:extLst>
          </p:cNvPr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955EB34-3305-E8E6-5FCE-9E934F6E5644}"/>
              </a:ext>
            </a:extLst>
          </p:cNvPr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8CEBE20-090F-1206-2007-83BEF136DD61}"/>
              </a:ext>
            </a:extLst>
          </p:cNvPr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7CE4DD6-D68A-5238-BE2C-FADA2466E032}"/>
              </a:ext>
            </a:extLst>
          </p:cNvPr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3" name="圆角矩形 32">
            <a:extLst>
              <a:ext uri="{FF2B5EF4-FFF2-40B4-BE49-F238E27FC236}">
                <a16:creationId xmlns:a16="http://schemas.microsoft.com/office/drawing/2014/main" id="{060EAB6C-2D72-3940-E9F4-4B8AEEEB2E8F}"/>
              </a:ext>
            </a:extLst>
          </p:cNvPr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34" name="圆角矩形 33">
            <a:extLst>
              <a:ext uri="{FF2B5EF4-FFF2-40B4-BE49-F238E27FC236}">
                <a16:creationId xmlns:a16="http://schemas.microsoft.com/office/drawing/2014/main" id="{8CED2F1E-D136-5DE0-E897-9105D0211759}"/>
              </a:ext>
            </a:extLst>
          </p:cNvPr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1246BDE-1E10-678F-F3FC-93BB6C68AF4D}"/>
              </a:ext>
            </a:extLst>
          </p:cNvPr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4F2117-669F-8433-6252-071FE55D1AE5}"/>
              </a:ext>
            </a:extLst>
          </p:cNvPr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A0EB3ED-B2FF-8EEB-1174-2F7C657338F3}"/>
              </a:ext>
            </a:extLst>
          </p:cNvPr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D9080ED-EEEF-CABF-B74E-C97DC6F6EE32}"/>
              </a:ext>
            </a:extLst>
          </p:cNvPr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3C2B268-6946-D1B8-8590-B8ED22893612}"/>
              </a:ext>
            </a:extLst>
          </p:cNvPr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1CB2670-45D3-4064-CBC8-F35A25A26183}"/>
              </a:ext>
            </a:extLst>
          </p:cNvPr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dirty="0"/>
          </a:p>
        </p:txBody>
      </p:sp>
      <p:sp>
        <p:nvSpPr>
          <p:cNvPr id="1039" name="标题占位符 21">
            <a:extLst>
              <a:ext uri="{FF2B5EF4-FFF2-40B4-BE49-F238E27FC236}">
                <a16:creationId xmlns:a16="http://schemas.microsoft.com/office/drawing/2014/main" id="{F2B1956C-6B93-6C21-3500-5D8687C3929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576263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40" name="文本占位符 12">
            <a:extLst>
              <a:ext uri="{FF2B5EF4-FFF2-40B4-BE49-F238E27FC236}">
                <a16:creationId xmlns:a16="http://schemas.microsoft.com/office/drawing/2014/main" id="{F533A017-C52E-86BA-96A2-E82F0AFC63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785938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532C26FD-0A20-1AB0-8D7F-769403D46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3444AE-DC1D-4B20-A2C0-B3060FA2EE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41" r:id="rId1"/>
    <p:sldLayoutId id="2147484842" r:id="rId2"/>
    <p:sldLayoutId id="2147484843" r:id="rId3"/>
    <p:sldLayoutId id="2147484844" r:id="rId4"/>
    <p:sldLayoutId id="2147484840" r:id="rId5"/>
    <p:sldLayoutId id="2147484845" r:id="rId6"/>
    <p:sldLayoutId id="2147484846" r:id="rId7"/>
    <p:sldLayoutId id="2147484847" r:id="rId8"/>
    <p:sldLayoutId id="2147484848" r:id="rId9"/>
    <p:sldLayoutId id="2147484849" r:id="rId10"/>
    <p:sldLayoutId id="214748485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image" Target="../media/image3.png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7E35BCE-54F4-28DB-D2BA-A3561148C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第四章  类与对象</a:t>
            </a:r>
          </a:p>
        </p:txBody>
      </p:sp>
      <p:sp>
        <p:nvSpPr>
          <p:cNvPr id="14339" name="副标题 2">
            <a:extLst>
              <a:ext uri="{FF2B5EF4-FFF2-40B4-BE49-F238E27FC236}">
                <a16:creationId xmlns:a16="http://schemas.microsoft.com/office/drawing/2014/main" id="{76018BA2-58BF-BEFA-24F4-43329DDD9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/>
            <a:endParaRPr lang="zh-CN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2ADCE4DD-713E-B98A-D11D-A82E2504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 </a:t>
            </a:r>
            <a:r>
              <a:rPr lang="zh-CN" altLang="en-US"/>
              <a:t>类和对象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F9762A96-9F77-7E62-A0EE-53707C8FD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类是具有相同属性和行为的一组对象的集合，它为属于该类的全部对象提供了统一的抽象描述，其内部包括属性和行为两个主要部分。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利用类可以实现数据的封装、隐藏、继承与派生。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利用类易于编写大型复杂程序，其模块化程度比</a:t>
            </a:r>
            <a:r>
              <a:rPr lang="en-US" altLang="zh-CN"/>
              <a:t>C</a:t>
            </a:r>
            <a:r>
              <a:rPr lang="zh-CN" altLang="en-US"/>
              <a:t>中采用函数更高。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E9B3E79C-B2CD-6BC3-C21B-F434A1FB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D44E97-3D2D-4A74-B568-59B7C96B7AB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1D78D-B05F-EA73-921B-F001548E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84" y="980728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类和对象的定义</a:t>
            </a:r>
          </a:p>
        </p:txBody>
      </p:sp>
      <p:sp>
        <p:nvSpPr>
          <p:cNvPr id="26627" name="文本占位符 2">
            <a:extLst>
              <a:ext uri="{FF2B5EF4-FFF2-40B4-BE49-F238E27FC236}">
                <a16:creationId xmlns:a16="http://schemas.microsoft.com/office/drawing/2014/main" id="{788F7EC9-6845-5B0E-C66D-35CB9F54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288" y="2781300"/>
            <a:ext cx="8748712" cy="2232025"/>
          </a:xfrm>
        </p:spPr>
        <p:txBody>
          <a:bodyPr/>
          <a:lstStyle/>
          <a:p>
            <a:pPr marL="38735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/>
              <a:t>对象是现实中的对象在程序中的模拟。</a:t>
            </a:r>
            <a:endParaRPr lang="en-US" altLang="zh-CN" sz="2600"/>
          </a:p>
          <a:p>
            <a:pPr marL="38735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/>
              <a:t>类是同一类对象的抽象，对象是类的某一特定实体。</a:t>
            </a:r>
          </a:p>
          <a:p>
            <a:pPr marL="38735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/>
              <a:t>定义类的对象，才可以通过对象使用类中定义的功能。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0C2EDE3D-C199-F8A0-6CF9-575D1E1B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*</a:t>
            </a:r>
            <a:r>
              <a:rPr lang="zh-CN" altLang="en-US"/>
              <a:t>设计</a:t>
            </a:r>
            <a:r>
              <a:rPr lang="en-US" altLang="zh-CN"/>
              <a:t>class</a:t>
            </a:r>
            <a:r>
              <a:rPr lang="zh-CN" altLang="en-US"/>
              <a:t>就是设计类型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F5AB2F76-0079-6E61-AD8A-FC56B744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定义一个新的</a:t>
            </a:r>
            <a:r>
              <a:rPr lang="en-US" altLang="zh-CN"/>
              <a:t>class</a:t>
            </a:r>
            <a:r>
              <a:rPr lang="zh-CN" altLang="en-US"/>
              <a:t>也就定义了一个新的类型</a:t>
            </a:r>
            <a:endParaRPr lang="en-US" altLang="zh-CN"/>
          </a:p>
          <a:p>
            <a:r>
              <a:rPr lang="zh-CN" altLang="en-US"/>
              <a:t>此类型的“合法值”是什么？</a:t>
            </a:r>
            <a:endParaRPr lang="en-US" altLang="zh-CN"/>
          </a:p>
          <a:p>
            <a:pPr lvl="1"/>
            <a:r>
              <a:rPr lang="zh-CN" altLang="en-US"/>
              <a:t>构造函数以及</a:t>
            </a:r>
            <a:r>
              <a:rPr lang="en-US" altLang="zh-CN"/>
              <a:t>setXX</a:t>
            </a:r>
            <a:r>
              <a:rPr lang="zh-CN" altLang="en-US"/>
              <a:t>函数需要进行值的合法性检查</a:t>
            </a:r>
            <a:endParaRPr lang="en-US" altLang="zh-CN"/>
          </a:p>
          <a:p>
            <a:r>
              <a:rPr lang="zh-CN" altLang="en-US"/>
              <a:t>此类型应该有什么样的函数和操作符</a:t>
            </a:r>
            <a:endParaRPr lang="en-US" altLang="zh-CN"/>
          </a:p>
          <a:p>
            <a:pPr lvl="1"/>
            <a:r>
              <a:rPr lang="zh-CN" altLang="en-US"/>
              <a:t>成员函数</a:t>
            </a:r>
            <a:endParaRPr lang="en-US" altLang="zh-CN"/>
          </a:p>
          <a:p>
            <a:pPr lvl="1"/>
            <a:r>
              <a:rPr lang="zh-CN" altLang="en-US"/>
              <a:t>特殊的成员函数：运算符重载函数（第</a:t>
            </a:r>
            <a:r>
              <a:rPr lang="en-US" altLang="zh-CN"/>
              <a:t>8</a:t>
            </a:r>
            <a:r>
              <a:rPr lang="zh-CN" altLang="en-US"/>
              <a:t>章）</a:t>
            </a:r>
            <a:endParaRPr lang="en-US" altLang="zh-CN"/>
          </a:p>
          <a:p>
            <a:r>
              <a:rPr lang="zh-CN" altLang="en-US"/>
              <a:t>新类型的对象该如何被创建和销毁？</a:t>
            </a:r>
            <a:endParaRPr lang="en-US" altLang="zh-CN"/>
          </a:p>
          <a:p>
            <a:pPr lvl="1"/>
            <a:r>
              <a:rPr lang="zh-CN" altLang="en-US"/>
              <a:t>构造和析构函数</a:t>
            </a:r>
            <a:endParaRPr lang="en-US" altLang="zh-CN"/>
          </a:p>
          <a:p>
            <a:pPr lvl="1"/>
            <a:r>
              <a:rPr lang="zh-CN" altLang="en-US"/>
              <a:t>内存分配和释放函数（</a:t>
            </a:r>
            <a:r>
              <a:rPr lang="en-US" altLang="zh-CN"/>
              <a:t>operator new</a:t>
            </a:r>
            <a:r>
              <a:rPr lang="zh-CN" altLang="en-US"/>
              <a:t>、</a:t>
            </a:r>
            <a:r>
              <a:rPr lang="en-US" altLang="zh-CN"/>
              <a:t>operator new[]</a:t>
            </a:r>
            <a:r>
              <a:rPr lang="zh-CN" altLang="en-US"/>
              <a:t>、</a:t>
            </a:r>
            <a:r>
              <a:rPr lang="en-US" altLang="zh-CN"/>
              <a:t>operator delete</a:t>
            </a:r>
            <a:r>
              <a:rPr lang="zh-CN" altLang="en-US"/>
              <a:t>、</a:t>
            </a:r>
            <a:r>
              <a:rPr lang="en-US" altLang="zh-CN"/>
              <a:t>operator delete[]</a:t>
            </a:r>
            <a:r>
              <a:rPr lang="zh-CN" altLang="en-US"/>
              <a:t>）（第</a:t>
            </a:r>
            <a:r>
              <a:rPr lang="en-US" altLang="zh-CN"/>
              <a:t>6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章）</a:t>
            </a:r>
            <a:endParaRPr lang="en-US" altLang="zh-CN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B70534CC-52A2-9ED1-80E8-B3395C4C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98E2DC-AE3B-47A0-8C81-3BC1660AC4E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D7CC883-1C87-89BF-BBDE-CBCAE53F087E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类和对象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EBCE3BD3-654D-99F0-EC44-D2C0819F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*</a:t>
            </a:r>
            <a:r>
              <a:rPr lang="zh-CN" altLang="en-US"/>
              <a:t>设计</a:t>
            </a:r>
            <a:r>
              <a:rPr lang="en-US" altLang="zh-CN"/>
              <a:t>class</a:t>
            </a:r>
            <a:r>
              <a:rPr lang="zh-CN" altLang="en-US"/>
              <a:t>就是设计类型（续）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D1AAAD50-7DDB-363E-AB3F-E00E24F53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如何进行对象的初始化和赋值？</a:t>
            </a:r>
            <a:endParaRPr lang="en-US" altLang="zh-CN"/>
          </a:p>
          <a:p>
            <a:pPr lvl="1"/>
            <a:r>
              <a:rPr lang="zh-CN" altLang="en-US"/>
              <a:t>复制构造</a:t>
            </a:r>
            <a:endParaRPr lang="en-US" altLang="zh-CN"/>
          </a:p>
          <a:p>
            <a:pPr lvl="1"/>
            <a:r>
              <a:rPr lang="zh-CN" altLang="en-US"/>
              <a:t>赋值（第</a:t>
            </a:r>
            <a:r>
              <a:rPr lang="en-US" altLang="zh-CN"/>
              <a:t>8</a:t>
            </a:r>
            <a:r>
              <a:rPr lang="zh-CN" altLang="en-US"/>
              <a:t>章）</a:t>
            </a:r>
            <a:endParaRPr lang="en-US" altLang="zh-CN"/>
          </a:p>
          <a:p>
            <a:r>
              <a:rPr lang="zh-CN" altLang="en-US"/>
              <a:t>对象作为函数的参数如何以值传递？</a:t>
            </a:r>
            <a:endParaRPr lang="en-US" altLang="zh-CN"/>
          </a:p>
          <a:p>
            <a:pPr lvl="1"/>
            <a:r>
              <a:rPr lang="zh-CN" altLang="en-US"/>
              <a:t>通过复制构造函数实现传值</a:t>
            </a:r>
            <a:endParaRPr lang="en-US" altLang="zh-CN"/>
          </a:p>
          <a:p>
            <a:r>
              <a:rPr lang="zh-CN" altLang="en-US"/>
              <a:t>谁将使用此类型的对象成员？</a:t>
            </a:r>
            <a:endParaRPr lang="en-US" altLang="zh-CN"/>
          </a:p>
          <a:p>
            <a:pPr lvl="1"/>
            <a:r>
              <a:rPr lang="zh-CN" altLang="en-US"/>
              <a:t>哪些是公有、私有、保护</a:t>
            </a:r>
            <a:endParaRPr lang="en-US" altLang="zh-CN"/>
          </a:p>
          <a:p>
            <a:pPr lvl="1"/>
            <a:r>
              <a:rPr lang="zh-CN" altLang="en-US"/>
              <a:t>哪些函数和类应该是友元（第</a:t>
            </a:r>
            <a:r>
              <a:rPr lang="en-US" altLang="zh-CN"/>
              <a:t>5</a:t>
            </a:r>
            <a:r>
              <a:rPr lang="zh-CN" altLang="en-US"/>
              <a:t>章）</a:t>
            </a:r>
            <a:endParaRPr lang="en-US" altLang="zh-CN"/>
          </a:p>
          <a:p>
            <a:r>
              <a:rPr lang="zh-CN" altLang="en-US"/>
              <a:t>哪些函数应该禁用？</a:t>
            </a:r>
            <a:endParaRPr lang="en-US" altLang="zh-CN"/>
          </a:p>
          <a:p>
            <a:pPr lvl="1"/>
            <a:r>
              <a:rPr lang="zh-CN" altLang="en-US"/>
              <a:t>例如在一些特定设计中不允许默认构造函数被调用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94A777C3-6B94-73C1-0A8D-F2A577D2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4AE6D0-2E0A-47E1-8F21-D708F5105E20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B196ECE-D1BA-22CA-C45B-C5BBCA501451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类和对象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DFC0373-1851-195D-55F4-81B0472E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4.2.1 </a:t>
            </a:r>
            <a:r>
              <a:rPr lang="zh-CN" altLang="en-US"/>
              <a:t>类的定义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DE0A-6360-1D02-C764-86AE236E6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宋体" pitchFamily="2" charset="-122"/>
              </a:rPr>
              <a:t>类是一种用户自定义类型，声明形式：</a:t>
            </a:r>
          </a:p>
          <a:p>
            <a:pPr marL="400050" lvl="1" indent="-246888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/>
              <a:t>class </a:t>
            </a:r>
            <a:r>
              <a:rPr lang="zh-CN" altLang="en-US" dirty="0"/>
              <a:t>类名称</a:t>
            </a:r>
          </a:p>
          <a:p>
            <a:pPr marL="40005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/>
              <a:t>{</a:t>
            </a:r>
            <a:endParaRPr lang="en-US" altLang="en-US" dirty="0"/>
          </a:p>
          <a:p>
            <a:pPr marL="40005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/>
              <a:buNone/>
              <a:defRPr/>
            </a:pPr>
            <a:r>
              <a:rPr lang="en-US" altLang="en-US" dirty="0"/>
              <a:t>   </a:t>
            </a:r>
            <a:r>
              <a:rPr lang="en-US" altLang="zh-CN" dirty="0"/>
              <a:t>public:</a:t>
            </a:r>
          </a:p>
          <a:p>
            <a:pPr marL="40005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/>
              <a:t>             </a:t>
            </a:r>
            <a:r>
              <a:rPr lang="zh-CN" altLang="en-US" dirty="0">
                <a:solidFill>
                  <a:schemeClr val="tx1"/>
                </a:solidFill>
              </a:rPr>
              <a:t>公有成员</a:t>
            </a:r>
            <a:r>
              <a:rPr lang="zh-CN" altLang="en-US" dirty="0"/>
              <a:t>（外部接口）</a:t>
            </a:r>
          </a:p>
          <a:p>
            <a:pPr marL="40005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/>
              <a:t>private:</a:t>
            </a:r>
          </a:p>
          <a:p>
            <a:pPr marL="40005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/>
              <a:t>             </a:t>
            </a:r>
            <a:r>
              <a:rPr lang="zh-CN" altLang="en-US" dirty="0">
                <a:solidFill>
                  <a:schemeClr val="tx1"/>
                </a:solidFill>
              </a:rPr>
              <a:t>私有成员</a:t>
            </a:r>
            <a:endParaRPr lang="en-US" altLang="en-US" dirty="0"/>
          </a:p>
          <a:p>
            <a:pPr marL="40005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/>
              <a:t>protected:</a:t>
            </a:r>
          </a:p>
          <a:p>
            <a:pPr marL="40005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/>
              <a:t>             </a:t>
            </a:r>
            <a:r>
              <a:rPr lang="zh-CN" altLang="en-US" dirty="0">
                <a:solidFill>
                  <a:schemeClr val="tx1"/>
                </a:solidFill>
              </a:rPr>
              <a:t>保护型成员</a:t>
            </a:r>
            <a:endParaRPr lang="zh-CN" altLang="en-US" dirty="0"/>
          </a:p>
          <a:p>
            <a:pPr marL="40005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Georgia"/>
              <a:buNone/>
              <a:defRPr/>
            </a:pPr>
            <a:r>
              <a:rPr lang="en-US" altLang="en-US" dirty="0"/>
              <a:t>}</a:t>
            </a:r>
            <a:endParaRPr lang="en-US" altLang="zh-CN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dirty="0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470FB7B3-5F6A-5A38-AC7E-CDBFDA99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B3EB34-1701-44E6-BDCF-149E74BD9F3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0E35090-8B40-D127-2C24-4A852212AFDC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类和对象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8C071-143D-B9F3-477B-FCEC51AF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4.2.2 </a:t>
            </a:r>
            <a:r>
              <a:rPr lang="zh-CN" altLang="en-US" dirty="0"/>
              <a:t>类成员的访问控制</a:t>
            </a:r>
            <a:br>
              <a:rPr lang="en-US" altLang="zh-CN" dirty="0"/>
            </a:br>
            <a:r>
              <a:rPr lang="en-US" altLang="zh-CN" dirty="0"/>
              <a:t>         ——</a:t>
            </a:r>
            <a:r>
              <a:rPr lang="zh-CN" altLang="en-US" dirty="0"/>
              <a:t>公有类型成员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94E2DFE9-FE6D-1577-E5C2-49D90DFC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/>
              <a:t>在关键字</a:t>
            </a:r>
            <a:r>
              <a:rPr lang="en-US" altLang="zh-CN"/>
              <a:t>public</a:t>
            </a:r>
            <a:r>
              <a:rPr lang="zh-CN" altLang="zh-CN"/>
              <a:t>后面声明，它们是类与外部的接口，任何外部函数都可以访问公有类型数据和函数。</a:t>
            </a:r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B6979D9F-A233-4A14-B2E1-5F042468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E8893D-53C5-44E4-B10B-32D955CFB232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8039A2E-AFF5-078E-5C6D-AA06394BC38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类和对象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C56654E-883D-047A-3694-6C691217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私有类型成员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26F32A30-A4A0-B2AC-1D75-8F642AD3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2438" eaLnBrk="1" hangingPunct="1">
              <a:lnSpc>
                <a:spcPct val="200000"/>
              </a:lnSpc>
              <a:spcBef>
                <a:spcPct val="50000"/>
              </a:spcBef>
              <a:buFont typeface="Georgia" panose="02040502050405020303" pitchFamily="18" charset="0"/>
              <a:buNone/>
            </a:pPr>
            <a:r>
              <a:rPr lang="zh-CN" altLang="en-US"/>
              <a:t>在关键字</a:t>
            </a:r>
            <a:r>
              <a:rPr lang="en-US" altLang="zh-CN"/>
              <a:t>private</a:t>
            </a:r>
            <a:r>
              <a:rPr lang="zh-CN" altLang="zh-CN"/>
              <a:t>后面声明，</a:t>
            </a:r>
            <a:r>
              <a:rPr lang="zh-CN" altLang="en-US"/>
              <a:t>只允许本类中的函数访问，而类外部的任何函数都不能访问。</a:t>
            </a:r>
          </a:p>
          <a:p>
            <a:pPr marL="0" indent="452438" eaLnBrk="1" hangingPunct="1">
              <a:lnSpc>
                <a:spcPct val="200000"/>
              </a:lnSpc>
              <a:spcBef>
                <a:spcPct val="50000"/>
              </a:spcBef>
              <a:buFont typeface="Georgia" panose="02040502050405020303" pitchFamily="18" charset="0"/>
              <a:buNone/>
            </a:pPr>
            <a:r>
              <a:rPr lang="zh-CN" altLang="zh-CN" sz="2400" i="1">
                <a:latin typeface="楷体_GB2312" panose="02010609030101010101" pitchFamily="49" charset="-122"/>
                <a:ea typeface="楷体_GB2312" panose="02010609030101010101" pitchFamily="49" charset="-122"/>
              </a:rPr>
              <a:t>如果</a:t>
            </a:r>
            <a:r>
              <a:rPr lang="zh-CN" altLang="en-US" sz="2400" i="1">
                <a:latin typeface="楷体_GB2312" panose="02010609030101010101" pitchFamily="49" charset="-122"/>
                <a:ea typeface="楷体_GB2312" panose="02010609030101010101" pitchFamily="49" charset="-122"/>
              </a:rPr>
              <a:t>紧跟在类名称的后面声明私有成员，则</a:t>
            </a:r>
            <a:r>
              <a:rPr lang="zh-CN" altLang="zh-CN" sz="2400" i="1">
                <a:latin typeface="楷体_GB2312" panose="02010609030101010101" pitchFamily="49" charset="-122"/>
                <a:ea typeface="楷体_GB2312" panose="02010609030101010101" pitchFamily="49" charset="-122"/>
              </a:rPr>
              <a:t>关键字</a:t>
            </a:r>
            <a:r>
              <a:rPr lang="en-US" altLang="zh-CN" sz="2400" i="1">
                <a:latin typeface="楷体_GB2312" panose="02010609030101010101" pitchFamily="49" charset="-122"/>
                <a:ea typeface="楷体_GB2312" panose="02010609030101010101" pitchFamily="49" charset="-122"/>
              </a:rPr>
              <a:t>private</a:t>
            </a:r>
            <a:r>
              <a:rPr lang="zh-CN" altLang="en-US" sz="2400" i="1">
                <a:latin typeface="楷体_GB2312" panose="02010609030101010101" pitchFamily="49" charset="-122"/>
                <a:ea typeface="楷体_GB2312" panose="02010609030101010101" pitchFamily="49" charset="-122"/>
              </a:rPr>
              <a:t>可以</a:t>
            </a:r>
            <a:r>
              <a:rPr lang="zh-CN" altLang="zh-CN" sz="2400" i="1">
                <a:latin typeface="楷体_GB2312" panose="02010609030101010101" pitchFamily="49" charset="-122"/>
                <a:ea typeface="楷体_GB2312" panose="02010609030101010101" pitchFamily="49" charset="-122"/>
              </a:rPr>
              <a:t>省略。</a:t>
            </a:r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7006AE92-81FF-3E74-7647-ACD378B3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A2D353-F1C7-4D86-9107-BF2EFEDE785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D3CE23C-CA01-4529-A199-F3D20375BC68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类和对象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类成员的访问控制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DEFCFF87-AE25-8CD7-A442-7C188433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保护类型成员</a:t>
            </a: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820E190E-6AF5-CA45-F431-488D34F08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90525" eaLnBrk="1" hangingPunct="1">
              <a:lnSpc>
                <a:spcPct val="150000"/>
              </a:lnSpc>
              <a:buFont typeface="Georgia" panose="02040502050405020303" pitchFamily="18" charset="0"/>
              <a:buNone/>
            </a:pPr>
            <a:r>
              <a:rPr lang="zh-CN" altLang="en-US"/>
              <a:t>与</a:t>
            </a:r>
            <a:r>
              <a:rPr lang="en-US" altLang="zh-CN"/>
              <a:t>private</a:t>
            </a:r>
            <a:r>
              <a:rPr lang="zh-CN" altLang="en-US"/>
              <a:t>类似，其差别表现在继承与派生时对派生类的影响不同，第七章讲。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5EF5BE17-C771-CCAF-CEE0-4FC82417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5049CD-9853-4831-A3A0-D65E2E2641F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2B9197C-2346-36AD-CB03-E3C12A0DB5FA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类和对象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类成员的访问控制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43B485E0-96B5-CEB3-A0C3-C8720CBE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4.2.3 </a:t>
            </a:r>
            <a:r>
              <a:rPr lang="zh-CN" altLang="en-US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6ECF3-A1CC-623D-6C1C-6BF96D363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38"/>
            <a:ext cx="8686800" cy="4787900"/>
          </a:xfrm>
        </p:spPr>
        <p:txBody>
          <a:bodyPr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类的对象是该类的某一特定实体，即类类型的变量。</a:t>
            </a:r>
          </a:p>
          <a:p>
            <a:pPr marL="457200" indent="-45720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声明形式：</a:t>
            </a:r>
            <a:br>
              <a:rPr lang="zh-CN" altLang="en-US" dirty="0">
                <a:latin typeface="宋体" pitchFamily="2" charset="-122"/>
              </a:rPr>
            </a:br>
            <a:r>
              <a:rPr lang="zh-CN" altLang="en-US" dirty="0">
                <a:latin typeface="宋体" pitchFamily="2" charset="-122"/>
              </a:rPr>
              <a:t>  类名  对象名；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例：</a:t>
            </a:r>
            <a:r>
              <a:rPr lang="en-US" altLang="zh-CN" dirty="0"/>
              <a:t>Clock  </a:t>
            </a:r>
            <a:r>
              <a:rPr lang="en-US" altLang="zh-CN" dirty="0" err="1"/>
              <a:t>myClock</a:t>
            </a:r>
            <a:r>
              <a:rPr lang="en-US" altLang="zh-CN" dirty="0"/>
              <a:t>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 类中成员互访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/>
              <a:t>直接使用成员名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 类外访问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/>
              <a:t>使用“</a:t>
            </a:r>
            <a:r>
              <a:rPr lang="zh-CN" altLang="en-US" dirty="0">
                <a:solidFill>
                  <a:srgbClr val="C00000"/>
                </a:solidFill>
              </a:rPr>
              <a:t>对象名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zh-CN" altLang="en-US" dirty="0">
                <a:solidFill>
                  <a:srgbClr val="C00000"/>
                </a:solidFill>
              </a:rPr>
              <a:t>成员名</a:t>
            </a:r>
            <a:r>
              <a:rPr lang="zh-CN" altLang="en-US" dirty="0"/>
              <a:t>”方式访问</a:t>
            </a:r>
            <a:r>
              <a:rPr lang="zh-CN" altLang="en-US" dirty="0">
                <a:solidFill>
                  <a:srgbClr val="CCFFFF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public </a:t>
            </a:r>
            <a:r>
              <a:rPr lang="zh-CN" altLang="en-US" dirty="0"/>
              <a:t>属性的成员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E2796F72-8732-3144-57D0-2D66AFB1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952967-A9C5-498B-B12E-DB21D303677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0EF2700-4F9A-B4D2-4655-EC249FF3EE5A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类和对象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E615FFD9-CBC4-F1AD-B485-B84C00E7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4.2.4 </a:t>
            </a:r>
            <a:r>
              <a:rPr lang="zh-CN" altLang="en-US"/>
              <a:t>类的成员函数</a:t>
            </a: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49790365-0C89-A902-59DD-77CA145A7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/>
              <a:t>在类中说明原型，可以在类外给出函数体实现，并在函数名前使用类名加以限定。也可以直接在类中给出函数体，形成内联成员函数。</a:t>
            </a:r>
          </a:p>
          <a:p>
            <a:pPr eaLnBrk="1" hangingPunct="1">
              <a:lnSpc>
                <a:spcPct val="150000"/>
              </a:lnSpc>
              <a:spcAft>
                <a:spcPts val="1200"/>
              </a:spcAft>
            </a:pPr>
            <a:r>
              <a:rPr lang="zh-CN" altLang="en-US"/>
              <a:t>允许声明重载函数和带默认形参值的函数</a:t>
            </a:r>
          </a:p>
          <a:p>
            <a:pPr eaLnBrk="1" hangingPunct="1"/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1100068F-94AA-0D36-B9C7-836DC4C5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3CBAD4-3FBE-49F8-B254-C03A2B3A359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A2DF5E3-C668-93AA-8075-C886AC7F5C34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类和对象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3E3DE913-A465-55A1-0F66-E9E9E8F1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</a:t>
            </a: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638565EF-039C-7E18-733D-221767E2B2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0588" y="1773238"/>
            <a:ext cx="7467600" cy="4032250"/>
          </a:xfrm>
        </p:spPr>
        <p:txBody>
          <a:bodyPr>
            <a:normAutofit/>
          </a:bodyPr>
          <a:lstStyle/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4.1  </a:t>
            </a:r>
            <a:r>
              <a:rPr lang="zh-CN" altLang="en-US" dirty="0"/>
              <a:t>面向对象程序设计的基本特点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4.2  </a:t>
            </a:r>
            <a:r>
              <a:rPr lang="zh-CN" altLang="en-US" dirty="0"/>
              <a:t>类和对象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4.3  </a:t>
            </a:r>
            <a:r>
              <a:rPr lang="zh-CN" altLang="en-US" dirty="0"/>
              <a:t>构造函数和析构函数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4.4  </a:t>
            </a:r>
            <a:r>
              <a:rPr lang="zh-CN" altLang="en-US" dirty="0"/>
              <a:t>类的组合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4.5  UML</a:t>
            </a:r>
            <a:r>
              <a:rPr lang="zh-CN" altLang="en-US" dirty="0"/>
              <a:t>图形标识</a:t>
            </a:r>
            <a:endParaRPr lang="en-US" altLang="zh-CN" dirty="0"/>
          </a:p>
          <a:p>
            <a:pPr marL="811213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/>
              <a:t>4.6  </a:t>
            </a:r>
            <a:r>
              <a:rPr lang="zh-CN" altLang="en-US" dirty="0"/>
              <a:t>结构体和联</a:t>
            </a:r>
            <a:r>
              <a:rPr lang="zh-CN" altLang="en-US"/>
              <a:t>合体</a:t>
            </a:r>
            <a:endParaRPr lang="en-US" altLang="zh-CN" dirty="0"/>
          </a:p>
        </p:txBody>
      </p:sp>
      <p:sp>
        <p:nvSpPr>
          <p:cNvPr id="16388" name="灯片编号占位符 5">
            <a:extLst>
              <a:ext uri="{FF2B5EF4-FFF2-40B4-BE49-F238E27FC236}">
                <a16:creationId xmlns:a16="http://schemas.microsoft.com/office/drawing/2014/main" id="{076AF7C0-D51D-DD78-3A12-C3D24862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7D16A2-8645-4332-9EF1-B2FE8D023BD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EDB6407F-F23E-58F3-30DF-B1C3A762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内联成员函数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8609CA1F-50A6-28DC-BAED-711656059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/>
              <a:t>为了提高运行时的效率，对于较简单的函数可以声明为内联形式。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内联函数体中不要有复杂结构（如循环语句和</a:t>
            </a:r>
            <a:r>
              <a:rPr lang="en-US" altLang="zh-CN"/>
              <a:t>switch</a:t>
            </a:r>
            <a:r>
              <a:rPr lang="zh-CN" altLang="en-US"/>
              <a:t>语句）。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/>
              <a:t>在类中声明内联成员函数的方式：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将函数体放在类的声明中。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/>
              <a:t>使用</a:t>
            </a:r>
            <a:r>
              <a:rPr lang="en-US" altLang="zh-CN"/>
              <a:t>inline</a:t>
            </a:r>
            <a:r>
              <a:rPr lang="zh-CN" altLang="en-US"/>
              <a:t>关键字。</a:t>
            </a:r>
          </a:p>
          <a:p>
            <a:pPr eaLnBrk="1" hangingPunct="1"/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54030291-5ADB-AC5C-217D-DBC94EEB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62B05C-9F0F-49D8-A928-A0F9D4F6943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358E54C-DC91-374C-8E9F-0D69F6F68C4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类和对象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4.2.4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类的成员函数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4FA4CB27-EE75-DE63-AF5F-BA827DA3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4.2.5 </a:t>
            </a:r>
            <a:r>
              <a:rPr lang="zh-CN" altLang="en-US"/>
              <a:t>程序实例</a:t>
            </a:r>
            <a:r>
              <a:rPr lang="en-US" altLang="zh-CN"/>
              <a:t>——</a:t>
            </a:r>
            <a:r>
              <a:rPr lang="zh-CN" altLang="en-US"/>
              <a:t>例</a:t>
            </a:r>
            <a:r>
              <a:rPr lang="en-US" altLang="zh-CN"/>
              <a:t>4-1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BE8921-B6E4-13BD-362F-2FB927589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016500"/>
          </a:xfrm>
          <a:solidFill>
            <a:srgbClr val="85FFFF"/>
          </a:solidFill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#include&lt;</a:t>
            </a:r>
            <a:r>
              <a:rPr lang="en-US" altLang="zh-CN" sz="2000" dirty="0" err="1">
                <a:latin typeface="Consolas" pitchFamily="49" charset="0"/>
              </a:rPr>
              <a:t>iostream</a:t>
            </a:r>
            <a:r>
              <a:rPr lang="en-US" altLang="zh-CN" sz="2000" dirty="0">
                <a:latin typeface="Consolas" pitchFamily="49" charset="0"/>
              </a:rPr>
              <a:t>&gt;</a:t>
            </a: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using namespace std;</a:t>
            </a: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>
                <a:latin typeface="Consolas" pitchFamily="49" charset="0"/>
              </a:rPr>
              <a:t>class Clock{</a:t>
            </a:r>
            <a:endParaRPr lang="zh-CN" altLang="en-US" sz="200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>
                <a:latin typeface="Consolas" pitchFamily="49" charset="0"/>
              </a:rPr>
              <a:t>public:		</a:t>
            </a:r>
            <a:endParaRPr lang="zh-CN" altLang="en-US" sz="200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zh-CN" altLang="en-US" sz="2000">
                <a:latin typeface="Consolas" pitchFamily="49" charset="0"/>
              </a:rPr>
              <a:t>	</a:t>
            </a:r>
            <a:r>
              <a:rPr lang="en-US" altLang="zh-CN" sz="2000">
                <a:latin typeface="Consolas" pitchFamily="49" charset="0"/>
              </a:rPr>
              <a:t>void setTime(int newH = 0, int newM = 0, int newS = 0);</a:t>
            </a: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>
                <a:latin typeface="Consolas" pitchFamily="49" charset="0"/>
              </a:rPr>
              <a:t>	void showTime();</a:t>
            </a: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>
                <a:latin typeface="Consolas" pitchFamily="49" charset="0"/>
              </a:rPr>
              <a:t>private:	</a:t>
            </a:r>
            <a:endParaRPr lang="zh-CN" altLang="en-US" sz="200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zh-CN" altLang="en-US" sz="2000">
                <a:latin typeface="Consolas" pitchFamily="49" charset="0"/>
              </a:rPr>
              <a:t>	</a:t>
            </a:r>
            <a:r>
              <a:rPr lang="en-US" altLang="zh-CN" sz="2000">
                <a:latin typeface="Consolas" pitchFamily="49" charset="0"/>
              </a:rPr>
              <a:t>int hour, minute, second;</a:t>
            </a: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>
                <a:latin typeface="Consolas" pitchFamily="49" charset="0"/>
              </a:rPr>
              <a:t>}</a:t>
            </a:r>
            <a:endParaRPr lang="en-US" altLang="zh-CN" sz="2000" dirty="0">
              <a:latin typeface="Consolas" pitchFamily="49" charset="0"/>
            </a:endParaRP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>
                <a:latin typeface="Consolas" pitchFamily="49" charset="0"/>
              </a:rPr>
              <a:t>int </a:t>
            </a:r>
            <a:r>
              <a:rPr lang="en-US" altLang="zh-CN" sz="2000" dirty="0">
                <a:latin typeface="Consolas" pitchFamily="49" charset="0"/>
              </a:rPr>
              <a:t>main() {</a:t>
            </a: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Clock </a:t>
            </a:r>
            <a:r>
              <a:rPr lang="en-US" altLang="zh-CN" sz="2000" dirty="0" err="1">
                <a:latin typeface="Consolas" pitchFamily="49" charset="0"/>
              </a:rPr>
              <a:t>myClock</a:t>
            </a:r>
            <a:r>
              <a:rPr lang="en-US" altLang="zh-CN" sz="2000" dirty="0">
                <a:latin typeface="Consolas" pitchFamily="49" charset="0"/>
              </a:rPr>
              <a:t>;</a:t>
            </a: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</a:t>
            </a:r>
            <a:r>
              <a:rPr lang="en-US" altLang="zh-CN" sz="2000" dirty="0" err="1">
                <a:latin typeface="Consolas" pitchFamily="49" charset="0"/>
              </a:rPr>
              <a:t>myClock.setTime</a:t>
            </a:r>
            <a:r>
              <a:rPr lang="en-US" altLang="zh-CN" sz="2000" dirty="0">
                <a:latin typeface="Consolas" pitchFamily="49" charset="0"/>
              </a:rPr>
              <a:t>(8, 30, 30);</a:t>
            </a: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</a:t>
            </a:r>
            <a:r>
              <a:rPr lang="en-US" altLang="zh-CN" sz="2000" dirty="0" err="1">
                <a:latin typeface="Consolas" pitchFamily="49" charset="0"/>
              </a:rPr>
              <a:t>myClock.showTime</a:t>
            </a:r>
            <a:r>
              <a:rPr lang="en-US" altLang="zh-CN" sz="2000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return 0;</a:t>
            </a:r>
          </a:p>
          <a:p>
            <a:pPr marL="365760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</a:t>
            </a:r>
          </a:p>
          <a:p>
            <a:pPr marL="365760" lvl="1" indent="-256032" eaLnBrk="1" fontAlgn="auto" hangingPunct="1">
              <a:lnSpc>
                <a:spcPct val="13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endParaRPr lang="en-US" altLang="zh-CN" sz="2000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9BE916F4-AFB9-C7D0-59B9-FBFBC92B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8349EC-6BA2-465D-AD12-13F7A8B98E7D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B1D230A-77A2-F4E0-BE4B-E34B3D819B54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类和对象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691E3-9310-203E-1DD5-6E1846B057D6}"/>
              </a:ext>
            </a:extLst>
          </p:cNvPr>
          <p:cNvSpPr txBox="1"/>
          <p:nvPr/>
        </p:nvSpPr>
        <p:spPr>
          <a:xfrm>
            <a:off x="5364163" y="5157788"/>
            <a:ext cx="3311525" cy="830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/>
              <a:t>运行结果：</a:t>
            </a:r>
            <a:endParaRPr lang="en-US" altLang="zh-CN"/>
          </a:p>
          <a:p>
            <a:pPr eaLnBrk="1" hangingPunct="1">
              <a:defRPr/>
            </a:pPr>
            <a:r>
              <a:rPr lang="en-US" altLang="zh-CN"/>
              <a:t>8:30:30</a:t>
            </a:r>
            <a:endParaRPr lang="zh-CN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C725DEF3-1FD6-113C-2BFF-86F65515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4-1 </a:t>
            </a:r>
            <a:r>
              <a:rPr lang="zh-CN" altLang="en-US"/>
              <a:t>（续）</a:t>
            </a:r>
            <a:r>
              <a:rPr lang="en-US" altLang="zh-CN"/>
              <a:t>——</a:t>
            </a:r>
            <a:r>
              <a:rPr lang="zh-CN" altLang="en-US"/>
              <a:t>成员函数的实现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44FC1F22-6646-1954-74D5-FFEBD5B6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38"/>
            <a:ext cx="8472488" cy="4787900"/>
          </a:xfrm>
          <a:solidFill>
            <a:srgbClr val="85FFFF"/>
          </a:solidFill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void Clock::setTime(int newH, int newM,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					int newS) {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   hour = newH;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   minute = newM;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   second = newS;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void Clock::showTime() {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   cout &lt;&lt; hour &lt;&lt; ":" &lt;&lt; minute &lt;&lt; ":" &lt;&lt; second;</a:t>
            </a:r>
          </a:p>
          <a:p>
            <a:pPr marL="365760" indent="-256032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itchFamily="49" charset="0"/>
              </a:rPr>
              <a:t>}</a:t>
            </a: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52458941-A9DC-967C-01D5-AF0B875B1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48EA68-DB8E-4AFA-A85C-7BF7049BB253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2048916-C4B1-DEB3-F1FE-1E1005182DC4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类和对象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4.2.2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类成员的访问控制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FF60E072-E721-E833-5A19-95F0A4EA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4.3.1 </a:t>
            </a:r>
            <a:r>
              <a:rPr lang="zh-CN" altLang="en-US"/>
              <a:t>构造函数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7D3328E4-B37E-20F8-24C6-94DD72F1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构造函数的作用是在对象被创建时使用特定的值构造对象，将对象</a:t>
            </a:r>
            <a:r>
              <a:rPr lang="zh-CN" altLang="en-US">
                <a:solidFill>
                  <a:srgbClr val="C00000"/>
                </a:solidFill>
              </a:rPr>
              <a:t>初始化</a:t>
            </a:r>
            <a:r>
              <a:rPr lang="zh-CN" altLang="en-US"/>
              <a:t>为一个特定的初始状态。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在对象创建时</a:t>
            </a:r>
            <a:r>
              <a:rPr lang="zh-CN" altLang="en-US">
                <a:solidFill>
                  <a:schemeClr val="tx2"/>
                </a:solidFill>
              </a:rPr>
              <a:t>被</a:t>
            </a:r>
            <a:r>
              <a:rPr lang="zh-CN" altLang="en-US">
                <a:solidFill>
                  <a:srgbClr val="C00000"/>
                </a:solidFill>
              </a:rPr>
              <a:t>自动调用</a:t>
            </a: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如果程序中未声明，则系统自动产生出一个</a:t>
            </a:r>
            <a:r>
              <a:rPr lang="zh-CN" altLang="en-US">
                <a:solidFill>
                  <a:srgbClr val="C00000"/>
                </a:solidFill>
              </a:rPr>
              <a:t>默认</a:t>
            </a:r>
            <a:r>
              <a:rPr lang="zh-CN" altLang="en-US"/>
              <a:t>的构造函数，其参数列表为空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构造函数可以是</a:t>
            </a:r>
            <a:r>
              <a:rPr lang="zh-CN" altLang="en-US">
                <a:solidFill>
                  <a:srgbClr val="C00000"/>
                </a:solidFill>
              </a:rPr>
              <a:t>内联</a:t>
            </a:r>
            <a:r>
              <a:rPr lang="zh-CN" altLang="en-US"/>
              <a:t>函数、</a:t>
            </a:r>
            <a:r>
              <a:rPr lang="zh-CN" altLang="en-US">
                <a:solidFill>
                  <a:srgbClr val="C00000"/>
                </a:solidFill>
              </a:rPr>
              <a:t>重载</a:t>
            </a:r>
            <a:r>
              <a:rPr lang="zh-CN" altLang="en-US"/>
              <a:t>函数、</a:t>
            </a:r>
            <a:r>
              <a:rPr lang="zh-CN" altLang="en-US">
                <a:solidFill>
                  <a:srgbClr val="C00000"/>
                </a:solidFill>
              </a:rPr>
              <a:t>带默认参数值</a:t>
            </a:r>
            <a:r>
              <a:rPr lang="zh-CN" altLang="en-US"/>
              <a:t>的函数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103C19FE-EDF1-9C40-4845-3FB497C6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126A52-CE30-481C-8DCE-021FACF36A4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16D6C46-4CBE-CAA6-A1E0-A357AEDBFDCA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构造函数和析构函数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B10B0ACA-B9D7-EAE9-8B49-DF76ECBC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构造函数举例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1F374-6179-2EFD-2825-E7C0027143B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>
            <a:normAutofit fontScale="85000" lnSpcReduction="10000"/>
          </a:bodyPr>
          <a:lstStyle/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Clock {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Clock(int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newH,int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newM,int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newS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);//</a:t>
            </a:r>
            <a:r>
              <a:rPr lang="zh-CN" altLang="en-US" dirty="0">
                <a:solidFill>
                  <a:srgbClr val="C00000"/>
                </a:solidFill>
                <a:latin typeface="Consolas" pitchFamily="49" charset="0"/>
              </a:rPr>
              <a:t>构造函数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	</a:t>
            </a:r>
            <a:r>
              <a:rPr lang="en-US" altLang="zh-CN" dirty="0">
                <a:latin typeface="Consolas" pitchFamily="49" charset="0"/>
              </a:rPr>
              <a:t>void </a:t>
            </a:r>
            <a:r>
              <a:rPr lang="en-US" altLang="zh-CN" dirty="0" err="1">
                <a:latin typeface="Consolas" pitchFamily="49" charset="0"/>
              </a:rPr>
              <a:t>setTime</a:t>
            </a:r>
            <a:r>
              <a:rPr lang="en-US" altLang="zh-CN" dirty="0">
                <a:latin typeface="Consolas" pitchFamily="49" charset="0"/>
              </a:rPr>
              <a:t>(int </a:t>
            </a:r>
            <a:r>
              <a:rPr lang="en-US" altLang="zh-CN" dirty="0" err="1">
                <a:latin typeface="Consolas" pitchFamily="49" charset="0"/>
              </a:rPr>
              <a:t>newH</a:t>
            </a:r>
            <a:r>
              <a:rPr lang="en-US" altLang="zh-CN" dirty="0">
                <a:latin typeface="Consolas" pitchFamily="49" charset="0"/>
              </a:rPr>
              <a:t>, int </a:t>
            </a:r>
            <a:r>
              <a:rPr lang="en-US" altLang="zh-CN" dirty="0" err="1">
                <a:latin typeface="Consolas" pitchFamily="49" charset="0"/>
              </a:rPr>
              <a:t>newM</a:t>
            </a:r>
            <a:r>
              <a:rPr lang="en-US" altLang="zh-CN" dirty="0">
                <a:latin typeface="Consolas" pitchFamily="49" charset="0"/>
              </a:rPr>
              <a:t>, int </a:t>
            </a:r>
            <a:r>
              <a:rPr lang="en-US" altLang="zh-CN" dirty="0" err="1">
                <a:latin typeface="Consolas" pitchFamily="49" charset="0"/>
              </a:rPr>
              <a:t>newS</a:t>
            </a:r>
            <a:r>
              <a:rPr lang="en-US" altLang="zh-CN" dirty="0">
                <a:latin typeface="Consolas" pitchFamily="49" charset="0"/>
              </a:rPr>
              <a:t>);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void </a:t>
            </a:r>
            <a:r>
              <a:rPr lang="en-US" altLang="zh-CN" dirty="0" err="1">
                <a:latin typeface="Consolas" pitchFamily="49" charset="0"/>
              </a:rPr>
              <a:t>showTime</a:t>
            </a:r>
            <a:r>
              <a:rPr lang="en-US" altLang="zh-CN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private: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int hour, minute, second;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78D687F8-260A-2C66-27D5-738915DF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C84178-8987-4DB5-86EF-3A358957E248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598F6AC-98E3-DDDE-82D0-2214D3296AD5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7152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构造函数和析构函数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4.3.1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构造函数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CB5D1B74-7E75-2E35-6C0D-7F889334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构造函数举例（续）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462D3-0B2E-A7C3-C5B3-E511098AB1F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构造函数的实现：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Clock::Clock(int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newH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, int </a:t>
            </a:r>
            <a:r>
              <a:rPr lang="en-US" altLang="zh-CN" dirty="0" err="1">
                <a:solidFill>
                  <a:srgbClr val="C00000"/>
                </a:solidFill>
                <a:latin typeface="Consolas" pitchFamily="49" charset="0"/>
              </a:rPr>
              <a:t>newM</a:t>
            </a:r>
            <a:r>
              <a:rPr lang="en-US" altLang="zh-CN" dirty="0">
                <a:solidFill>
                  <a:srgbClr val="C00000"/>
                </a:solidFill>
                <a:latin typeface="Consolas" pitchFamily="49" charset="0"/>
              </a:rPr>
              <a:t>, int </a:t>
            </a:r>
            <a:r>
              <a:rPr lang="en-US" altLang="zh-CN" err="1">
                <a:solidFill>
                  <a:srgbClr val="C00000"/>
                </a:solidFill>
                <a:latin typeface="Consolas" pitchFamily="49" charset="0"/>
              </a:rPr>
              <a:t>newS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): hour(newH), minute(newM), second(newS) {</a:t>
            </a:r>
            <a:endParaRPr lang="en-US" altLang="zh-CN" dirty="0">
              <a:solidFill>
                <a:srgbClr val="C00000"/>
              </a:solidFill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	}</a:t>
            </a:r>
            <a:endParaRPr lang="en-US" altLang="zh-CN" dirty="0">
              <a:solidFill>
                <a:srgbClr val="C00000"/>
              </a:solidFill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建立对象时构造函数的作用：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 err="1">
                <a:latin typeface="Consolas" pitchFamily="49" charset="0"/>
              </a:rPr>
              <a:t>int</a:t>
            </a:r>
            <a:r>
              <a:rPr lang="en-US" altLang="zh-CN" dirty="0">
                <a:latin typeface="Consolas" pitchFamily="49" charset="0"/>
              </a:rPr>
              <a:t> main() {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</a:t>
            </a:r>
            <a:r>
              <a:rPr lang="en-US" altLang="zh-CN">
                <a:solidFill>
                  <a:srgbClr val="C00000"/>
                </a:solidFill>
                <a:latin typeface="Consolas" pitchFamily="49" charset="0"/>
              </a:rPr>
              <a:t>Clock c(0,0,0); </a:t>
            </a:r>
            <a:r>
              <a:rPr lang="en-US" altLang="zh-CN" sz="2400">
                <a:solidFill>
                  <a:srgbClr val="C00000"/>
                </a:solidFill>
                <a:latin typeface="Consolas" pitchFamily="49" charset="0"/>
              </a:rPr>
              <a:t>//</a:t>
            </a:r>
            <a:r>
              <a:rPr lang="zh-CN" altLang="en-US" sz="2400">
                <a:solidFill>
                  <a:srgbClr val="C00000"/>
                </a:solidFill>
                <a:latin typeface="Consolas" pitchFamily="49" charset="0"/>
              </a:rPr>
              <a:t>此处将自动调</a:t>
            </a:r>
            <a:r>
              <a:rPr lang="zh-CN" altLang="en-US" sz="2400" dirty="0">
                <a:solidFill>
                  <a:srgbClr val="C00000"/>
                </a:solidFill>
                <a:latin typeface="Consolas" pitchFamily="49" charset="0"/>
              </a:rPr>
              <a:t>用构造</a:t>
            </a:r>
            <a:r>
              <a:rPr lang="zh-CN" altLang="en-US" sz="2400">
                <a:solidFill>
                  <a:srgbClr val="C00000"/>
                </a:solidFill>
                <a:latin typeface="Consolas" pitchFamily="49" charset="0"/>
              </a:rPr>
              <a:t>函数</a:t>
            </a:r>
            <a:endParaRPr lang="zh-CN" altLang="en-US" sz="2400" dirty="0">
              <a:solidFill>
                <a:srgbClr val="C00000"/>
              </a:solidFill>
              <a:latin typeface="Consolas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  </a:t>
            </a:r>
            <a:r>
              <a:rPr lang="en-US" altLang="zh-CN" dirty="0" err="1">
                <a:latin typeface="Consolas" pitchFamily="49" charset="0"/>
              </a:rPr>
              <a:t>c.showTime</a:t>
            </a:r>
            <a:r>
              <a:rPr lang="en-US" altLang="zh-CN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	return 0;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6938EF8A-54AC-464B-5C6B-AE620028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49C2C5-E341-41B7-A276-B10EB5A794A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CD727AF-E36F-F65B-F324-0D5B3BC10022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7152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构造函数和析构函数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4.3.1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构造函数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E4C194A0-5BA4-E149-5C84-84F5B15B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*默认构造函数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24C09F42-72BC-C94D-ECC0-5CBA2EFBC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50165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调用时可以不需要参数的构造函数都是默认构造函数。</a:t>
            </a:r>
            <a:endParaRPr lang="en-US" altLang="zh-CN"/>
          </a:p>
          <a:p>
            <a:pPr lvl="1">
              <a:spcBef>
                <a:spcPct val="0"/>
              </a:spcBef>
            </a:pPr>
            <a:r>
              <a:rPr lang="zh-CN" altLang="en-US"/>
              <a:t>当不定义构造函数时，编译器自动产生默认构造函数</a:t>
            </a:r>
            <a:endParaRPr lang="en-US" altLang="zh-CN"/>
          </a:p>
          <a:p>
            <a:pPr lvl="1">
              <a:spcBef>
                <a:spcPct val="0"/>
              </a:spcBef>
            </a:pPr>
            <a:r>
              <a:rPr lang="zh-CN" altLang="en-US"/>
              <a:t>在类中可以自定义无参数的构造函数，也是默认构造函数</a:t>
            </a:r>
            <a:endParaRPr lang="en-US" altLang="zh-CN"/>
          </a:p>
          <a:p>
            <a:pPr lvl="1">
              <a:spcBef>
                <a:spcPct val="0"/>
              </a:spcBef>
            </a:pPr>
            <a:r>
              <a:rPr lang="zh-CN" altLang="en-US"/>
              <a:t>全部参数都有默认形参值的构造函数也是默认构造函数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zh-CN" altLang="en-US"/>
              <a:t>下面两个都是默认构造函数，如果在类中同时出现，将产生编译错误：</a:t>
            </a:r>
            <a:endParaRPr lang="en-US" altLang="zh-CN"/>
          </a:p>
          <a:p>
            <a:pPr lvl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/>
              <a:t>Clock();</a:t>
            </a:r>
          </a:p>
          <a:p>
            <a:pPr lvl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/>
              <a:t>Clock(int newH=0,int newM=0,int newS=0);</a:t>
            </a:r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0ECD8B80-C450-E057-3234-BDB9EA54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EBCA28-22A6-4B81-BBDD-452BC0980C32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5BEFC0A5-84C9-0F4E-3030-2CD70FE2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569913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默认构造函数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95A7AD86-3258-7C5B-C8E6-0547A267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44675"/>
            <a:ext cx="8858250" cy="4095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  <a:defRPr/>
            </a:pPr>
            <a:r>
              <a:rPr lang="zh-CN" altLang="en-US" dirty="0"/>
              <a:t>调用时可以不需要实参的构造函数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  <a:defRPr/>
            </a:pPr>
            <a:r>
              <a:rPr lang="zh-CN" altLang="en-US" dirty="0"/>
              <a:t>参数表为空的构造函数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  <a:defRPr/>
            </a:pPr>
            <a:r>
              <a:rPr lang="zh-CN" altLang="en-US" dirty="0"/>
              <a:t>全部参数都有默认值的构造函数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spcAft>
                <a:spcPts val="500"/>
              </a:spcAft>
              <a:defRPr/>
            </a:pPr>
            <a:r>
              <a:rPr lang="zh-CN" altLang="en-US" dirty="0"/>
              <a:t>下面两个都是默认构造函数，如在类中同时出现，将产生编译错误：</a:t>
            </a:r>
            <a:endParaRPr lang="en-US" altLang="zh-CN" dirty="0"/>
          </a:p>
          <a:p>
            <a:pPr marL="411162" lvl="1" indent="0" eaLnBrk="1" hangingPunct="1">
              <a:lnSpc>
                <a:spcPct val="120000"/>
              </a:lnSpc>
              <a:spcAft>
                <a:spcPts val="500"/>
              </a:spcAft>
              <a:buFont typeface="Georgia" panose="02040502050405020303" pitchFamily="18" charset="0"/>
              <a:buNone/>
              <a:defRPr/>
            </a:pPr>
            <a:r>
              <a:rPr lang="en-US" altLang="zh-CN" dirty="0"/>
              <a:t>Clock();</a:t>
            </a:r>
          </a:p>
          <a:p>
            <a:pPr marL="411162" lvl="1" indent="0" eaLnBrk="1" hangingPunct="1">
              <a:lnSpc>
                <a:spcPct val="120000"/>
              </a:lnSpc>
              <a:spcAft>
                <a:spcPts val="500"/>
              </a:spcAft>
              <a:buFont typeface="Georgia" panose="02040502050405020303" pitchFamily="18" charset="0"/>
              <a:buNone/>
              <a:defRPr/>
            </a:pPr>
            <a:r>
              <a:rPr lang="en-US" altLang="zh-CN" dirty="0"/>
              <a:t>Clock(int </a:t>
            </a:r>
            <a:r>
              <a:rPr lang="en-US" altLang="zh-CN" dirty="0" err="1"/>
              <a:t>newH</a:t>
            </a:r>
            <a:r>
              <a:rPr lang="en-US" altLang="zh-CN" dirty="0"/>
              <a:t>=0,int </a:t>
            </a:r>
            <a:r>
              <a:rPr lang="en-US" altLang="zh-CN" dirty="0" err="1"/>
              <a:t>newM</a:t>
            </a:r>
            <a:r>
              <a:rPr lang="en-US" altLang="zh-CN" dirty="0"/>
              <a:t>=0,int </a:t>
            </a:r>
            <a:r>
              <a:rPr lang="en-US" altLang="zh-CN" dirty="0" err="1"/>
              <a:t>newS</a:t>
            </a:r>
            <a:r>
              <a:rPr lang="en-US" altLang="zh-CN" dirty="0"/>
              <a:t>=0);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946424C4-236A-D4A9-11C4-A2B52E4D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75" y="603250"/>
            <a:ext cx="8964613" cy="912813"/>
          </a:xfrm>
        </p:spPr>
        <p:txBody>
          <a:bodyPr/>
          <a:lstStyle/>
          <a:p>
            <a:pPr eaLnBrk="1" hangingPunct="1"/>
            <a:r>
              <a:rPr lang="zh-CN" altLang="en-US"/>
              <a:t>隐含生成的构造函数</a:t>
            </a: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F2F38FF5-48EA-9AD9-E50E-C71C8B7CC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2325688"/>
            <a:ext cx="8785225" cy="39608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/>
              <a:t>如果程序中未定义构造函数，编译器将在需要时自动生成一个</a:t>
            </a:r>
            <a:r>
              <a:rPr lang="zh-CN" altLang="en-US">
                <a:solidFill>
                  <a:srgbClr val="C00000"/>
                </a:solidFill>
              </a:rPr>
              <a:t>默认构造函数</a:t>
            </a:r>
            <a:endParaRPr lang="en-US" altLang="zh-CN">
              <a:solidFill>
                <a:srgbClr val="C00000"/>
              </a:solidFill>
            </a:endParaRPr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/>
              <a:t>参数列表为空，不为数据成员设置初始值；</a:t>
            </a:r>
            <a:endParaRPr lang="en-US" altLang="zh-CN" sz="240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/>
              <a:t>如果类内定义了成员的初始值，则使用类内定义的初始值；</a:t>
            </a:r>
            <a:endParaRPr lang="en-US" altLang="zh-CN" sz="240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/>
              <a:t>如果没有定义类内的初始值，则以默认方式初始化；</a:t>
            </a:r>
            <a:endParaRPr lang="en-US" altLang="zh-CN" sz="2400"/>
          </a:p>
          <a:p>
            <a:pPr lvl="1"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/>
              <a:t>基本类型的数据默认初始化的值是不确定的。</a:t>
            </a:r>
            <a:endParaRPr lang="en-US" altLang="zh-CN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CA52449B-B099-556C-C652-C7617592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1975"/>
            <a:ext cx="10975975" cy="911225"/>
          </a:xfrm>
        </p:spPr>
        <p:txBody>
          <a:bodyPr/>
          <a:lstStyle/>
          <a:p>
            <a:pPr eaLnBrk="1" hangingPunct="1"/>
            <a:r>
              <a:rPr lang="zh-CN" altLang="en-US"/>
              <a:t>“</a:t>
            </a:r>
            <a:r>
              <a:rPr lang="en-US" altLang="zh-CN"/>
              <a:t>=default”</a:t>
            </a:r>
            <a:endParaRPr lang="zh-CN" altLang="en-US"/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30A5426F-5867-6207-E335-029DEBAD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0538"/>
            <a:ext cx="9036050" cy="45354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/>
              <a:t>如果类中已定义构造函数，默认情况下编译器就不再隐含生成默认构造函数。</a:t>
            </a:r>
            <a:r>
              <a:rPr lang="zh-CN" altLang="en-US" sz="2400">
                <a:solidFill>
                  <a:srgbClr val="C00000"/>
                </a:solidFill>
              </a:rPr>
              <a:t>如果此时依然希望编译器隐含生成默认构造函数，可以使用“</a:t>
            </a:r>
            <a:r>
              <a:rPr lang="en-US" altLang="zh-CN" sz="2400">
                <a:solidFill>
                  <a:srgbClr val="C00000"/>
                </a:solidFill>
              </a:rPr>
              <a:t>=default</a:t>
            </a:r>
            <a:r>
              <a:rPr lang="zh-CN" altLang="en-US" sz="2400">
                <a:solidFill>
                  <a:srgbClr val="C00000"/>
                </a:solidFill>
              </a:rPr>
              <a:t>”。</a:t>
            </a:r>
            <a:endParaRPr lang="en-US" altLang="zh-CN" sz="2400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  <a:spcAft>
                <a:spcPts val="500"/>
              </a:spcAft>
            </a:pPr>
            <a:r>
              <a:rPr lang="zh-CN" altLang="en-US" sz="2400"/>
              <a:t>例如</a:t>
            </a:r>
            <a:endParaRPr lang="en-US" altLang="zh-CN" sz="2400"/>
          </a:p>
          <a:p>
            <a:pPr marL="409575" lvl="1" indent="0" eaLnBrk="1" hangingPunct="1">
              <a:spcBef>
                <a:spcPct val="0"/>
              </a:spcBef>
              <a:spcAft>
                <a:spcPts val="500"/>
              </a:spcAft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0070C0"/>
                </a:solidFill>
              </a:rPr>
              <a:t>class Clock {</a:t>
            </a:r>
          </a:p>
          <a:p>
            <a:pPr marL="409575" lvl="1" indent="0" eaLnBrk="1" hangingPunct="1">
              <a:spcBef>
                <a:spcPct val="0"/>
              </a:spcBef>
              <a:spcAft>
                <a:spcPts val="500"/>
              </a:spcAft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0070C0"/>
                </a:solidFill>
              </a:rPr>
              <a:t>public:</a:t>
            </a:r>
          </a:p>
          <a:p>
            <a:pPr marL="409575" lvl="1" indent="0" eaLnBrk="1" hangingPunct="1">
              <a:spcBef>
                <a:spcPct val="0"/>
              </a:spcBef>
              <a:spcAft>
                <a:spcPts val="500"/>
              </a:spcAft>
              <a:buFont typeface="Georgia" panose="02040502050405020303" pitchFamily="18" charset="0"/>
              <a:buNone/>
            </a:pPr>
            <a:r>
              <a:rPr lang="zh-CN" altLang="en-US" sz="2400">
                <a:solidFill>
                  <a:srgbClr val="0070C0"/>
                </a:solidFill>
              </a:rPr>
              <a:t>	</a:t>
            </a:r>
            <a:r>
              <a:rPr lang="en-US" altLang="zh-CN" sz="2400">
                <a:solidFill>
                  <a:srgbClr val="C00000"/>
                </a:solidFill>
              </a:rPr>
              <a:t>Clock() =default; </a:t>
            </a:r>
            <a:r>
              <a:rPr lang="en-US" altLang="zh-CN" sz="2400">
                <a:solidFill>
                  <a:srgbClr val="0070C0"/>
                </a:solidFill>
              </a:rPr>
              <a:t>//</a:t>
            </a:r>
            <a:r>
              <a:rPr lang="zh-CN" altLang="en-US" sz="2400">
                <a:solidFill>
                  <a:srgbClr val="0070C0"/>
                </a:solidFill>
              </a:rPr>
              <a:t>指示编译器提供默认构造函数</a:t>
            </a:r>
          </a:p>
          <a:p>
            <a:pPr marL="409575" lvl="1" indent="0" eaLnBrk="1" hangingPunct="1">
              <a:spcBef>
                <a:spcPct val="0"/>
              </a:spcBef>
              <a:spcAft>
                <a:spcPts val="500"/>
              </a:spcAft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0070C0"/>
                </a:solidFill>
              </a:rPr>
              <a:t>	Clock(int newH, int newM, int newS);	//</a:t>
            </a:r>
            <a:r>
              <a:rPr lang="zh-CN" altLang="en-US" sz="2400">
                <a:solidFill>
                  <a:srgbClr val="0070C0"/>
                </a:solidFill>
              </a:rPr>
              <a:t>构造函数</a:t>
            </a:r>
          </a:p>
          <a:p>
            <a:pPr marL="409575" lvl="1" indent="0" eaLnBrk="1" hangingPunct="1">
              <a:spcBef>
                <a:spcPct val="0"/>
              </a:spcBef>
              <a:spcAft>
                <a:spcPts val="500"/>
              </a:spcAft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0070C0"/>
                </a:solidFill>
              </a:rPr>
              <a:t>private:</a:t>
            </a:r>
          </a:p>
          <a:p>
            <a:pPr marL="409575" lvl="1" indent="0" eaLnBrk="1" hangingPunct="1">
              <a:spcBef>
                <a:spcPct val="0"/>
              </a:spcBef>
              <a:spcAft>
                <a:spcPts val="500"/>
              </a:spcAft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0070C0"/>
                </a:solidFill>
              </a:rPr>
              <a:t>	int hour, minute, second;</a:t>
            </a:r>
          </a:p>
          <a:p>
            <a:pPr marL="409575" lvl="1" indent="0" eaLnBrk="1" hangingPunct="1">
              <a:spcBef>
                <a:spcPct val="0"/>
              </a:spcBef>
              <a:spcAft>
                <a:spcPts val="500"/>
              </a:spcAft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rgbClr val="0070C0"/>
                </a:solidFill>
              </a:rPr>
              <a:t>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AB21D5CE-EE7F-5A63-8CD3-C721E6F8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4.1.1 </a:t>
            </a:r>
            <a:r>
              <a:rPr lang="zh-CN" altLang="en-US"/>
              <a:t>抽象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E0DEF17B-789A-A45B-1223-F04D10E0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2438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抽象是对具体对象（问题）进行概括，抽出这一类对象的公共性质并加以描述的过程。</a:t>
            </a:r>
          </a:p>
          <a:p>
            <a:pPr marL="852488" lvl="1" eaLnBrk="1" hangingPunct="1">
              <a:lnSpc>
                <a:spcPct val="130000"/>
              </a:lnSpc>
            </a:pPr>
            <a:r>
              <a:rPr lang="zh-CN" altLang="en-US" sz="2400"/>
              <a:t>先注意问题的本质及描述，其次是实现过程或细节。</a:t>
            </a:r>
          </a:p>
          <a:p>
            <a:pPr marL="852488" lvl="1" eaLnBrk="1" hangingPunct="1">
              <a:lnSpc>
                <a:spcPct val="130000"/>
              </a:lnSpc>
            </a:pPr>
            <a:r>
              <a:rPr lang="zh-CN" altLang="en-US" sz="2400"/>
              <a:t>数据抽象：描述某类对象的属性或状态（对象相互区别的物理量）。</a:t>
            </a:r>
          </a:p>
          <a:p>
            <a:pPr marL="852488" lvl="1" eaLnBrk="1" hangingPunct="1">
              <a:lnSpc>
                <a:spcPct val="130000"/>
              </a:lnSpc>
            </a:pPr>
            <a:r>
              <a:rPr lang="zh-CN" altLang="en-US" sz="2400"/>
              <a:t>代码抽象：描述某类对象的共有的行为特征或具有的功能。</a:t>
            </a:r>
          </a:p>
          <a:p>
            <a:pPr marL="852488" lvl="1" eaLnBrk="1" hangingPunct="1">
              <a:lnSpc>
                <a:spcPct val="130000"/>
              </a:lnSpc>
            </a:pPr>
            <a:r>
              <a:rPr lang="zh-CN" altLang="en-US" sz="2400"/>
              <a:t>抽象的实现：通过类的声明。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2DA8C8FD-25EF-7D29-4A86-30AB44DA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92DCDF-69FF-4743-80FF-234D72C6D9F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E5C0647-CFCA-B631-C30F-CC3A0B291160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面向对象程序设计的基本特点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23B81-7D05-4EB7-2E05-EB8F9DB2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052736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委托构造函数</a:t>
            </a:r>
          </a:p>
        </p:txBody>
      </p:sp>
      <p:sp>
        <p:nvSpPr>
          <p:cNvPr id="51203" name="文本占位符 2">
            <a:extLst>
              <a:ext uri="{FF2B5EF4-FFF2-40B4-BE49-F238E27FC236}">
                <a16:creationId xmlns:a16="http://schemas.microsoft.com/office/drawing/2014/main" id="{EA8BEFFD-016F-D6A5-1F83-ABEDD992D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88" y="2933700"/>
            <a:ext cx="8208962" cy="1509713"/>
          </a:xfrm>
        </p:spPr>
        <p:txBody>
          <a:bodyPr/>
          <a:lstStyle/>
          <a:p>
            <a:pPr marL="44450">
              <a:lnSpc>
                <a:spcPct val="150000"/>
              </a:lnSpc>
            </a:pPr>
            <a:r>
              <a:rPr lang="zh-CN" altLang="en-US" sz="2400"/>
              <a:t>类中往往有多个构造函数，只是参数表和初始化列表不同，其初始化算法都是相同的，这时，为了避免代码重复，可以使用委托构造函数。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63A68D11-DEF8-7634-91F5-6298CC18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22338"/>
            <a:ext cx="10975975" cy="1066800"/>
          </a:xfrm>
        </p:spPr>
        <p:txBody>
          <a:bodyPr/>
          <a:lstStyle/>
          <a:p>
            <a:r>
              <a:rPr lang="zh-CN" altLang="en-US" sz="3600"/>
              <a:t>回顾</a:t>
            </a:r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DE0EC993-A0F8-9461-CE9A-D5DF36A85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7950" y="2133600"/>
            <a:ext cx="9359900" cy="4440238"/>
          </a:xfrm>
        </p:spPr>
        <p:txBody>
          <a:bodyPr/>
          <a:lstStyle/>
          <a:p>
            <a:pPr marL="107950" indent="0">
              <a:lnSpc>
                <a:spcPct val="150000"/>
              </a:lnSpc>
              <a:buFont typeface="Georgia" panose="02040502050405020303" pitchFamily="18" charset="0"/>
              <a:buNone/>
            </a:pPr>
            <a:r>
              <a:rPr lang="en-US" altLang="zh-CN" sz="2400"/>
              <a:t>Clock</a:t>
            </a:r>
            <a:r>
              <a:rPr lang="zh-CN" altLang="en-US" sz="2400"/>
              <a:t>类的两个构造函数：</a:t>
            </a:r>
            <a:endParaRPr lang="en-US" altLang="zh-CN" sz="2400"/>
          </a:p>
          <a:p>
            <a:pPr marL="409575" lvl="1" indent="0">
              <a:lnSpc>
                <a:spcPct val="150000"/>
              </a:lnSpc>
              <a:buFont typeface="Georgia" panose="02040502050405020303" pitchFamily="18" charset="0"/>
              <a:buNone/>
            </a:pPr>
            <a:r>
              <a:rPr lang="en-US" altLang="zh-CN" sz="2400"/>
              <a:t>Clock(int newH, int newM, int newS) : </a:t>
            </a:r>
            <a:r>
              <a:rPr lang="en-US" altLang="zh-CN" sz="2400">
                <a:solidFill>
                  <a:srgbClr val="0070C0"/>
                </a:solidFill>
              </a:rPr>
              <a:t>hour(newH),minute(newM),  second(newS)</a:t>
            </a:r>
            <a:r>
              <a:rPr lang="en-US" altLang="zh-CN" sz="2400"/>
              <a:t>  {   //</a:t>
            </a:r>
            <a:r>
              <a:rPr lang="zh-CN" altLang="en-US" sz="2400"/>
              <a:t>构造函数</a:t>
            </a:r>
          </a:p>
          <a:p>
            <a:pPr marL="409575" lvl="1" indent="0">
              <a:lnSpc>
                <a:spcPct val="150000"/>
              </a:lnSpc>
              <a:buFont typeface="Georgia" panose="02040502050405020303" pitchFamily="18" charset="0"/>
              <a:buNone/>
            </a:pPr>
            <a:r>
              <a:rPr lang="en-US" altLang="zh-CN" sz="2400"/>
              <a:t>}</a:t>
            </a:r>
          </a:p>
          <a:p>
            <a:pPr marL="409575" lvl="1" indent="0">
              <a:lnSpc>
                <a:spcPct val="150000"/>
              </a:lnSpc>
              <a:buFont typeface="Georgia" panose="02040502050405020303" pitchFamily="18" charset="0"/>
              <a:buNone/>
            </a:pPr>
            <a:r>
              <a:rPr lang="en-US" altLang="zh-CN" sz="2400"/>
              <a:t>Clock::Clock(): </a:t>
            </a:r>
            <a:r>
              <a:rPr lang="en-US" altLang="zh-CN" sz="2400">
                <a:solidFill>
                  <a:srgbClr val="0070C0"/>
                </a:solidFill>
              </a:rPr>
              <a:t>hour(0),minute(0),second(0) </a:t>
            </a:r>
            <a:r>
              <a:rPr lang="en-US" altLang="zh-CN" sz="2400"/>
              <a:t>{ }//</a:t>
            </a:r>
            <a:r>
              <a:rPr lang="zh-CN" altLang="en-US" sz="2400"/>
              <a:t>默认构造函数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9A7B7F05-CC8E-CEC4-542B-54F36D0A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836613"/>
            <a:ext cx="10975975" cy="1066800"/>
          </a:xfrm>
        </p:spPr>
        <p:txBody>
          <a:bodyPr/>
          <a:lstStyle/>
          <a:p>
            <a:r>
              <a:rPr lang="zh-CN" altLang="en-US" sz="3600"/>
              <a:t>委托构造函数</a:t>
            </a: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68D9E80E-A108-02EA-6280-3FE57FAF5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2119313"/>
            <a:ext cx="9036050" cy="44418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/>
              <a:t>委托构造函数使用类的其他构造函数执行初始化过程</a:t>
            </a:r>
            <a:endParaRPr lang="en-US" altLang="zh-CN" sz="240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/>
              <a:t>例如：</a:t>
            </a:r>
            <a:endParaRPr lang="en-US" altLang="zh-CN" sz="2400"/>
          </a:p>
          <a:p>
            <a:pPr marL="409575" lvl="1" indent="0">
              <a:lnSpc>
                <a:spcPct val="150000"/>
              </a:lnSpc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Clock(int newH, int newM, int newS):  hour(newH),minute(newM),  second(newS){</a:t>
            </a:r>
            <a:endParaRPr lang="zh-CN" altLang="en-US" sz="2400">
              <a:solidFill>
                <a:schemeClr val="tx1"/>
              </a:solidFill>
            </a:endParaRPr>
          </a:p>
          <a:p>
            <a:pPr marL="409575" lvl="1" indent="0">
              <a:lnSpc>
                <a:spcPct val="150000"/>
              </a:lnSpc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}</a:t>
            </a:r>
          </a:p>
          <a:p>
            <a:pPr marL="409575" lvl="1" indent="0">
              <a:lnSpc>
                <a:spcPct val="150000"/>
              </a:lnSpc>
              <a:spcBef>
                <a:spcPts val="600"/>
              </a:spcBef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Clock(): </a:t>
            </a:r>
            <a:r>
              <a:rPr lang="en-US" altLang="zh-CN" sz="2400">
                <a:solidFill>
                  <a:srgbClr val="0070C0"/>
                </a:solidFill>
              </a:rPr>
              <a:t>Clock(0, 0, 0) </a:t>
            </a:r>
            <a:r>
              <a:rPr lang="en-US" altLang="zh-CN" sz="2400">
                <a:solidFill>
                  <a:schemeClr val="tx1"/>
                </a:solidFill>
              </a:rPr>
              <a:t>{ }</a:t>
            </a:r>
            <a:endParaRPr lang="zh-CN" altLang="en-US"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621BD548-59E4-E214-1E63-B0631BE5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4.3.2 </a:t>
            </a:r>
            <a:r>
              <a:rPr lang="zh-CN" altLang="en-US"/>
              <a:t>复制构造函数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675D2E4E-7282-6F90-CB3E-B0E500E29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0838" eaLnBrk="1" hangingPunct="1">
              <a:buFont typeface="Georgia" panose="02040502050405020303" pitchFamily="18" charset="0"/>
              <a:buNone/>
            </a:pPr>
            <a:r>
              <a:rPr lang="zh-CN" altLang="en-US" sz="2400">
                <a:latin typeface="宋体" panose="02010600030101010101" pitchFamily="2" charset="-122"/>
              </a:rPr>
              <a:t>复制构造函数是一种特殊的构造函数，其形参为本类的对象引用。作用是用一个已存在的对象去初始化同类型的新对象。</a:t>
            </a:r>
            <a:endParaRPr lang="en-US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en-US" altLang="zh-CN" sz="2400"/>
              <a:t>class </a:t>
            </a:r>
            <a:r>
              <a:rPr lang="zh-CN" altLang="en-US" sz="2400"/>
              <a:t>类名 </a:t>
            </a:r>
            <a:r>
              <a:rPr lang="en-US" altLang="zh-CN" sz="2400"/>
              <a:t>{</a:t>
            </a:r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en-US" altLang="zh-CN" sz="2400"/>
              <a:t>public :</a:t>
            </a:r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en-US" altLang="zh-CN" sz="2400"/>
              <a:t>    </a:t>
            </a:r>
            <a:r>
              <a:rPr lang="zh-CN" altLang="en-US" sz="2400"/>
              <a:t>类名（形参）；</a:t>
            </a:r>
            <a:r>
              <a:rPr lang="en-US" altLang="zh-CN" sz="2400"/>
              <a:t>//</a:t>
            </a:r>
            <a:r>
              <a:rPr lang="zh-CN" altLang="en-US" sz="2400"/>
              <a:t>构造函数</a:t>
            </a:r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zh-CN" altLang="en-US" sz="2400"/>
              <a:t>    类名（</a:t>
            </a:r>
            <a:r>
              <a:rPr lang="en-US" altLang="zh-CN" sz="2400"/>
              <a:t>const  </a:t>
            </a:r>
            <a:r>
              <a:rPr lang="zh-CN" altLang="en-US" sz="2400"/>
              <a:t>类名 </a:t>
            </a:r>
            <a:r>
              <a:rPr lang="en-US" altLang="zh-CN" sz="2400"/>
              <a:t>&amp;</a:t>
            </a:r>
            <a:r>
              <a:rPr lang="zh-CN" altLang="en-US" sz="2400"/>
              <a:t>对象名）；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复制构造函数</a:t>
            </a:r>
            <a:endParaRPr lang="zh-CN" altLang="en-US" sz="2400"/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zh-CN" altLang="en-US" sz="2400"/>
              <a:t>           </a:t>
            </a:r>
            <a:r>
              <a:rPr lang="en-US" altLang="zh-CN" sz="2400"/>
              <a:t>...</a:t>
            </a:r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en-US" altLang="zh-CN" sz="2400"/>
              <a:t>}</a:t>
            </a:r>
            <a:r>
              <a:rPr lang="zh-CN" altLang="en-US" sz="2400"/>
              <a:t>；</a:t>
            </a:r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zh-CN" altLang="en-US" sz="2400"/>
              <a:t>类名</a:t>
            </a:r>
            <a:r>
              <a:rPr lang="en-US" altLang="zh-CN" sz="2400"/>
              <a:t>::</a:t>
            </a:r>
            <a:r>
              <a:rPr lang="zh-CN" altLang="en-US" sz="2400"/>
              <a:t>类（</a:t>
            </a:r>
            <a:r>
              <a:rPr lang="en-US" altLang="zh-CN" sz="2400"/>
              <a:t> const  </a:t>
            </a:r>
            <a:r>
              <a:rPr lang="zh-CN" altLang="en-US" sz="2400"/>
              <a:t>类名 </a:t>
            </a:r>
            <a:r>
              <a:rPr lang="en-US" altLang="zh-CN" sz="2400"/>
              <a:t>&amp;</a:t>
            </a:r>
            <a:r>
              <a:rPr lang="zh-CN" altLang="en-US" sz="2400"/>
              <a:t>对象名）</a:t>
            </a:r>
            <a:r>
              <a:rPr lang="en-US" altLang="zh-CN" sz="2000">
                <a:solidFill>
                  <a:schemeClr val="tx1"/>
                </a:solidFill>
              </a:rPr>
              <a:t>//</a:t>
            </a:r>
            <a:r>
              <a:rPr lang="zh-CN" altLang="en-US" sz="2000">
                <a:solidFill>
                  <a:schemeClr val="tx1"/>
                </a:solidFill>
              </a:rPr>
              <a:t>复制构造函数的实现</a:t>
            </a:r>
            <a:endParaRPr lang="zh-CN" altLang="en-US" sz="2400"/>
          </a:p>
          <a:p>
            <a:pPr marL="750888" lvl="1" eaLnBrk="1" hangingPunct="1">
              <a:buFont typeface="Georgia" panose="02040502050405020303" pitchFamily="18" charset="0"/>
              <a:buNone/>
            </a:pPr>
            <a:r>
              <a:rPr lang="en-US" altLang="zh-CN" sz="2400"/>
              <a:t>{    </a:t>
            </a:r>
            <a:r>
              <a:rPr lang="zh-CN" altLang="en-US" sz="2400"/>
              <a:t>函数体    </a:t>
            </a:r>
            <a:r>
              <a:rPr lang="en-US" altLang="zh-CN" sz="2400"/>
              <a:t>}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577A68E1-7A09-749B-E687-7AAE0E40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31440D-6FE8-4706-A212-7CC7F73C6CB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3FAE80E-662A-05A6-7EC1-8180087AC4C3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构造函数和析构函数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651B389D-700C-DFF1-9CCD-816EDEB5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复制构造函数的调用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C42525E3-0E0B-D036-D00F-2DC56A65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复制构造函数被调用的三种情况</a:t>
            </a:r>
            <a:endParaRPr lang="en-US" altLang="zh-CN"/>
          </a:p>
          <a:p>
            <a:pPr lvl="1"/>
            <a:r>
              <a:rPr lang="zh-CN" altLang="en-US" b="1"/>
              <a:t>定义一个对象</a:t>
            </a:r>
            <a:r>
              <a:rPr lang="zh-CN" altLang="en-US"/>
              <a:t>时，</a:t>
            </a:r>
            <a:r>
              <a:rPr lang="zh-CN" altLang="en-US">
                <a:solidFill>
                  <a:srgbClr val="FF0000"/>
                </a:solidFill>
              </a:rPr>
              <a:t>以本类另一个对象</a:t>
            </a:r>
            <a:r>
              <a:rPr lang="zh-CN" altLang="en-US"/>
              <a:t>作为初始值，发生复制构造；</a:t>
            </a:r>
            <a:endParaRPr lang="en-US" altLang="zh-CN"/>
          </a:p>
          <a:p>
            <a:pPr lvl="1"/>
            <a:r>
              <a:rPr lang="zh-CN" altLang="en-US"/>
              <a:t>如果函数的</a:t>
            </a:r>
            <a:r>
              <a:rPr lang="zh-CN" altLang="en-US" b="1"/>
              <a:t>形参是类的对象</a:t>
            </a:r>
            <a:r>
              <a:rPr lang="zh-CN" altLang="en-US"/>
              <a:t>，调用函数时，将使用</a:t>
            </a:r>
            <a:r>
              <a:rPr lang="zh-CN" altLang="en-US">
                <a:solidFill>
                  <a:srgbClr val="FF0000"/>
                </a:solidFill>
              </a:rPr>
              <a:t>实参对象初始化形参对象</a:t>
            </a:r>
            <a:r>
              <a:rPr lang="zh-CN" altLang="en-US"/>
              <a:t>，发生复制构造；</a:t>
            </a:r>
            <a:endParaRPr lang="en-US" altLang="zh-CN"/>
          </a:p>
          <a:p>
            <a:pPr lvl="1"/>
            <a:r>
              <a:rPr lang="zh-CN" altLang="en-US"/>
              <a:t>如果函数的</a:t>
            </a:r>
            <a:r>
              <a:rPr lang="zh-CN" altLang="en-US" b="1"/>
              <a:t>返回值是类的对象</a:t>
            </a:r>
            <a:r>
              <a:rPr lang="zh-CN" altLang="en-US"/>
              <a:t>，函数执行完成返回主调函数时，将使用</a:t>
            </a:r>
            <a:r>
              <a:rPr lang="en-US" altLang="zh-CN"/>
              <a:t>return</a:t>
            </a:r>
            <a:r>
              <a:rPr lang="zh-CN" altLang="en-US"/>
              <a:t>语句中的对象初始化一个临时无名对象，传递给主调函数，此时发生复制构造。（会调用赋值</a:t>
            </a:r>
            <a:r>
              <a:rPr lang="en-US" altLang="zh-CN"/>
              <a:t>=</a:t>
            </a:r>
            <a:r>
              <a:rPr lang="zh-CN" altLang="en-US"/>
              <a:t>运算符重载替代）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C688E307-66B5-A4C0-1463-942114BB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0FCD90-608B-45F0-9FB7-CC9C0728DCD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EA1FCF1-E308-FD12-2E26-8AB22519511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构造函数和析构函数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B622DF32-8C30-2934-C05B-57FABCF2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4-2 Point</a:t>
            </a:r>
            <a:r>
              <a:rPr lang="zh-CN" altLang="en-US"/>
              <a:t>类的完整程序</a:t>
            </a:r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id="{CA0B721D-10C2-1073-F603-FE093871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643063"/>
            <a:ext cx="8612188" cy="5070475"/>
          </a:xfrm>
          <a:solidFill>
            <a:srgbClr val="85FFFF"/>
          </a:solidFill>
        </p:spPr>
        <p:txBody>
          <a:bodyPr/>
          <a:lstStyle/>
          <a:p>
            <a:pPr marL="400050" lvl="1" eaLnBrk="1" hangingPunct="1"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Consolas" panose="020B0609020204030204" pitchFamily="49" charset="0"/>
              </a:rPr>
              <a:t>class Point {   </a:t>
            </a:r>
            <a:r>
              <a:rPr lang="en-US" altLang="zh-CN" sz="1800">
                <a:solidFill>
                  <a:schemeClr val="tx1"/>
                </a:solidFill>
              </a:rPr>
              <a:t>//Point </a:t>
            </a:r>
            <a:r>
              <a:rPr lang="zh-CN" altLang="en-US" sz="1800">
                <a:solidFill>
                  <a:schemeClr val="tx1"/>
                </a:solidFill>
              </a:rPr>
              <a:t>类的定义</a:t>
            </a:r>
            <a:endParaRPr lang="en-US" altLang="zh-CN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00050" lvl="1" eaLnBrk="1" hangingPunct="1"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Consolas" panose="020B0609020204030204" pitchFamily="49" charset="0"/>
              </a:rPr>
              <a:t>public:</a:t>
            </a:r>
          </a:p>
          <a:p>
            <a:pPr marL="400050" lvl="1" eaLnBrk="1" hangingPunct="1"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Consolas" panose="020B0609020204030204" pitchFamily="49" charset="0"/>
              </a:rPr>
              <a:t>	Point(int xx=0, int yy=0) { x = xx; y = yy; }</a:t>
            </a:r>
            <a:r>
              <a:rPr lang="en-US" altLang="zh-CN" sz="1800"/>
              <a:t>    </a:t>
            </a:r>
            <a:r>
              <a:rPr lang="en-US" altLang="zh-CN" sz="1800">
                <a:solidFill>
                  <a:schemeClr val="tx1"/>
                </a:solidFill>
              </a:rPr>
              <a:t>//</a:t>
            </a:r>
            <a:r>
              <a:rPr lang="zh-CN" altLang="en-US" sz="1800">
                <a:solidFill>
                  <a:schemeClr val="tx1"/>
                </a:solidFill>
              </a:rPr>
              <a:t>构造函数，内联</a:t>
            </a:r>
            <a:endParaRPr lang="en-US" altLang="zh-CN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00050" lvl="1" eaLnBrk="1" hangingPunct="1"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rgbClr val="C00000"/>
                </a:solidFill>
                <a:latin typeface="Consolas" panose="020B0609020204030204" pitchFamily="49" charset="0"/>
              </a:rPr>
              <a:t>	Point(const Point&amp; p); </a:t>
            </a:r>
            <a:r>
              <a:rPr lang="en-US" altLang="zh-CN" sz="1800">
                <a:solidFill>
                  <a:schemeClr val="tx1"/>
                </a:solidFill>
              </a:rPr>
              <a:t>//</a:t>
            </a:r>
            <a:r>
              <a:rPr lang="zh-CN" altLang="en-US" sz="1800">
                <a:solidFill>
                  <a:schemeClr val="tx1"/>
                </a:solidFill>
              </a:rPr>
              <a:t>复制构造函数</a:t>
            </a:r>
            <a:endParaRPr lang="en-US" altLang="zh-CN" sz="1800">
              <a:solidFill>
                <a:schemeClr val="tx1"/>
              </a:solidFill>
            </a:endParaRPr>
          </a:p>
          <a:p>
            <a:pPr marL="400050" lvl="1" eaLnBrk="1" hangingPunct="1"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Consolas" panose="020B0609020204030204" pitchFamily="49" charset="0"/>
              </a:rPr>
              <a:t>  void setX(int xx) {x=xx;}</a:t>
            </a:r>
          </a:p>
          <a:p>
            <a:pPr marL="400050" lvl="1" eaLnBrk="1" hangingPunct="1"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Consolas" panose="020B0609020204030204" pitchFamily="49" charset="0"/>
              </a:rPr>
              <a:t>  void setY(int yy) {y=yy;}</a:t>
            </a:r>
          </a:p>
          <a:p>
            <a:pPr marL="400050" lvl="1" eaLnBrk="1" hangingPunct="1"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Consolas" panose="020B0609020204030204" pitchFamily="49" charset="0"/>
              </a:rPr>
              <a:t>	int getX() </a:t>
            </a:r>
            <a:r>
              <a:rPr lang="en-US" altLang="zh-CN" sz="1800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>
                <a:solidFill>
                  <a:schemeClr val="tx1"/>
                </a:solidFill>
                <a:latin typeface="Consolas" panose="020B0609020204030204" pitchFamily="49" charset="0"/>
              </a:rPr>
              <a:t> { return x; } //</a:t>
            </a:r>
            <a:r>
              <a:rPr lang="zh-CN" altLang="en-US" sz="1800">
                <a:solidFill>
                  <a:srgbClr val="7030A0"/>
                </a:solidFill>
                <a:latin typeface="Consolas" panose="020B0609020204030204" pitchFamily="49" charset="0"/>
              </a:rPr>
              <a:t>常函数（第</a:t>
            </a:r>
            <a:r>
              <a:rPr lang="en-US" altLang="zh-CN" sz="180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7030A0"/>
                </a:solidFill>
                <a:latin typeface="Consolas" panose="020B0609020204030204" pitchFamily="49" charset="0"/>
              </a:rPr>
              <a:t>章）</a:t>
            </a:r>
            <a:endParaRPr lang="en-US" altLang="zh-CN" sz="180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eaLnBrk="1" hangingPunct="1"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Consolas" panose="020B0609020204030204" pitchFamily="49" charset="0"/>
              </a:rPr>
              <a:t>	int getY() </a:t>
            </a:r>
            <a:r>
              <a:rPr lang="en-US" altLang="zh-CN" sz="1800">
                <a:solidFill>
                  <a:srgbClr val="7030A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800">
                <a:solidFill>
                  <a:schemeClr val="tx1"/>
                </a:solidFill>
                <a:latin typeface="Consolas" panose="020B0609020204030204" pitchFamily="49" charset="0"/>
              </a:rPr>
              <a:t> { return y; } //</a:t>
            </a:r>
            <a:r>
              <a:rPr lang="zh-CN" altLang="en-US" sz="1800">
                <a:solidFill>
                  <a:srgbClr val="7030A0"/>
                </a:solidFill>
                <a:latin typeface="Consolas" panose="020B0609020204030204" pitchFamily="49" charset="0"/>
              </a:rPr>
              <a:t>常函数（第</a:t>
            </a:r>
            <a:r>
              <a:rPr lang="en-US" altLang="zh-CN" sz="180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r>
              <a:rPr lang="zh-CN" altLang="en-US" sz="1800">
                <a:solidFill>
                  <a:srgbClr val="7030A0"/>
                </a:solidFill>
                <a:latin typeface="Consolas" panose="020B0609020204030204" pitchFamily="49" charset="0"/>
              </a:rPr>
              <a:t>章）</a:t>
            </a:r>
            <a:endParaRPr lang="en-US" altLang="zh-CN" sz="180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00050" lvl="1" eaLnBrk="1" hangingPunct="1"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Consolas" panose="020B0609020204030204" pitchFamily="49" charset="0"/>
              </a:rPr>
              <a:t>private:</a:t>
            </a:r>
          </a:p>
          <a:p>
            <a:pPr marL="400050" lvl="1" eaLnBrk="1" hangingPunct="1"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Consolas" panose="020B0609020204030204" pitchFamily="49" charset="0"/>
              </a:rPr>
              <a:t>	int x, y; </a:t>
            </a:r>
            <a:r>
              <a:rPr lang="en-US" altLang="zh-CN" sz="1800">
                <a:solidFill>
                  <a:schemeClr val="tx1"/>
                </a:solidFill>
              </a:rPr>
              <a:t>//</a:t>
            </a:r>
            <a:r>
              <a:rPr lang="zh-CN" altLang="en-US" sz="1800">
                <a:solidFill>
                  <a:schemeClr val="tx1"/>
                </a:solidFill>
              </a:rPr>
              <a:t>私有数据</a:t>
            </a:r>
            <a:endParaRPr lang="en-US" altLang="zh-CN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00050" lvl="1" eaLnBrk="1" hangingPunct="1"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/>
              <a:t>//</a:t>
            </a:r>
            <a:r>
              <a:rPr lang="zh-CN" altLang="en-US" sz="1800"/>
              <a:t>成员函数的实现</a:t>
            </a:r>
            <a:endParaRPr lang="en-US" altLang="zh-CN" sz="180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Point::Point (const Point&amp; p)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  x = p.x;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  y = p.y;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  cout &lt;&lt; "Calling the copy constructor " &lt;&lt; endl;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eaLnBrk="1" hangingPunct="1">
              <a:buFont typeface="Georgia" panose="02040502050405020303" pitchFamily="18" charset="0"/>
              <a:buNone/>
            </a:pPr>
            <a:endParaRPr lang="en-US" altLang="zh-CN" sz="3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C0CBE8A1-C095-43E5-A518-D9C5A941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95D792-01D5-451F-AC37-716B5ED6AEDF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292B7BF-F517-B002-AF15-3161895B0C7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7152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构造函数和析构函数 </a:t>
            </a:r>
            <a:r>
              <a:rPr kumimoji="0" lang="en-US" altLang="zh-CN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4.3.2 </a:t>
            </a:r>
            <a:r>
              <a:rPr kumimoji="0" lang="zh-CN" altLang="en-US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复制构造函数 </a:t>
            </a:r>
            <a:endParaRPr kumimoji="0" lang="zh-CN" altLang="en-US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2">
            <a:extLst>
              <a:ext uri="{FF2B5EF4-FFF2-40B4-BE49-F238E27FC236}">
                <a16:creationId xmlns:a16="http://schemas.microsoft.com/office/drawing/2014/main" id="{D43A44D5-C36F-78E5-FCC5-A131BA22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571500"/>
            <a:ext cx="8686800" cy="6002338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形参为</a:t>
            </a: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类对象的函数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void fun1(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 p)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	cout &lt;&lt; p.getX() &lt;&lt; endl;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返回值为</a:t>
            </a: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Point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类对象的函数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 fun2()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 a(1, 2);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	return a;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 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主程序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int main() {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	Point a(4, 5); //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构造第一个对象</a:t>
            </a: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a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	Point b = a; //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情况一，用</a:t>
            </a: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初始化</a:t>
            </a: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。第一次调用复制构造函数，等价于</a:t>
            </a: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b(a)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               //</a:t>
            </a:r>
            <a:r>
              <a:rPr lang="zh-CN" alt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注：此处不是赋值运算，与单独</a:t>
            </a:r>
            <a:r>
              <a:rPr lang="en-US" altLang="zh-CN" sz="1800" b="1">
                <a:solidFill>
                  <a:srgbClr val="C00000"/>
                </a:solidFill>
                <a:latin typeface="Consolas" panose="020B0609020204030204" pitchFamily="49" charset="0"/>
              </a:rPr>
              <a:t>b=a</a:t>
            </a:r>
            <a:r>
              <a:rPr lang="zh-CN" alt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不同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，不调用</a:t>
            </a: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运算符重载。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cout &lt;&lt; b.getX() &lt;&lt; endl;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	fun1(b);	//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情况二，对象</a:t>
            </a: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作为</a:t>
            </a: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fun1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的实参。第二次调用复制构造函数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b = fun2();	//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情况三，函数的返回值是类对象，函数返回时调用复制构造函数</a:t>
            </a:r>
            <a:endParaRPr lang="en-US" altLang="zh-CN" sz="180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		      //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注：</a:t>
            </a: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vc</a:t>
            </a: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调用复制构造函数，但</a:t>
            </a:r>
            <a:r>
              <a:rPr lang="zh-CN" alt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其他编译器优化成调用</a:t>
            </a:r>
            <a:r>
              <a:rPr lang="en-US" altLang="zh-CN" sz="1800" b="1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运算符重载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cout &lt;&lt; b.getX() &lt;&lt; endl;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Georgia" panose="02040502050405020303" pitchFamily="18" charset="0"/>
              <a:buNone/>
            </a:pPr>
            <a:endParaRPr lang="en-US" altLang="zh-CN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59395" name="灯片编号占位符 3">
            <a:extLst>
              <a:ext uri="{FF2B5EF4-FFF2-40B4-BE49-F238E27FC236}">
                <a16:creationId xmlns:a16="http://schemas.microsoft.com/office/drawing/2014/main" id="{97169837-F2C3-9C29-7A01-4581375E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F58726-FA5B-4E58-B417-32B624BAB8C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5D5CFC7-1A4C-D7E2-A9FB-E8AAAF38D246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7152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构造函数和析构函数 </a:t>
            </a:r>
            <a:r>
              <a:rPr kumimoji="0" lang="en-US" altLang="zh-CN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4.3.2 </a:t>
            </a:r>
            <a:r>
              <a:rPr kumimoji="0" lang="zh-CN" altLang="en-US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复制构造函数 </a:t>
            </a:r>
            <a:endParaRPr kumimoji="0" lang="zh-CN" altLang="en-US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397" name="标题 1">
            <a:extLst>
              <a:ext uri="{FF2B5EF4-FFF2-40B4-BE49-F238E27FC236}">
                <a16:creationId xmlns:a16="http://schemas.microsoft.com/office/drawing/2014/main" id="{ABF592C6-9597-2A2E-5B6C-4C315D086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5" y="571500"/>
            <a:ext cx="3114675" cy="1066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4-2 </a:t>
            </a:r>
            <a:r>
              <a:rPr lang="zh-CN" altLang="en-US"/>
              <a:t>（续）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171E29F5-3BCB-4B8B-B7A1-79111507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*</a:t>
            </a:r>
            <a:r>
              <a:rPr lang="zh-CN" altLang="en-US"/>
              <a:t>函数参数尽量传递常引用而不是值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05ABF289-7168-C83C-628C-4196A032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传递对象值</a:t>
            </a:r>
            <a:r>
              <a:rPr lang="en-US" altLang="zh-CN"/>
              <a:t>(</a:t>
            </a:r>
            <a:r>
              <a:rPr lang="zh-CN" altLang="en-US" u="sng"/>
              <a:t>值传递</a:t>
            </a:r>
            <a:r>
              <a:rPr lang="en-US" altLang="zh-CN"/>
              <a:t>)</a:t>
            </a:r>
            <a:r>
              <a:rPr lang="zh-CN" altLang="en-US"/>
              <a:t>会引起复制构造和析构，增加时间空间开销。</a:t>
            </a:r>
            <a:endParaRPr lang="en-US" altLang="zh-CN"/>
          </a:p>
          <a:p>
            <a:r>
              <a:rPr lang="zh-CN" altLang="en-US"/>
              <a:t>传</a:t>
            </a:r>
            <a:r>
              <a:rPr lang="zh-CN" altLang="en-US" u="sng"/>
              <a:t>常引用</a:t>
            </a:r>
            <a:r>
              <a:rPr lang="zh-CN" altLang="en-US"/>
              <a:t>可避免这一问题。以引用做参数时，尽量使用</a:t>
            </a:r>
            <a:r>
              <a:rPr lang="zh-CN" altLang="en-US" b="1">
                <a:solidFill>
                  <a:srgbClr val="FF0000"/>
                </a:solidFill>
              </a:rPr>
              <a:t>常引用</a:t>
            </a:r>
            <a:r>
              <a:rPr lang="zh-CN" altLang="en-US"/>
              <a:t>。（</a:t>
            </a:r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5</a:t>
            </a:r>
            <a:r>
              <a:rPr lang="zh-CN" altLang="en-US">
                <a:solidFill>
                  <a:srgbClr val="0070C0"/>
                </a:solidFill>
              </a:rPr>
              <a:t>章</a:t>
            </a:r>
            <a:r>
              <a:rPr lang="zh-CN" altLang="en-US"/>
              <a:t>）</a:t>
            </a:r>
            <a:endParaRPr lang="en-US" altLang="zh-CN"/>
          </a:p>
          <a:p>
            <a:pPr lvl="1">
              <a:buFont typeface="Georgia" panose="02040502050405020303" pitchFamily="18" charset="0"/>
              <a:buNone/>
            </a:pPr>
            <a:r>
              <a:rPr lang="zh-CN" altLang="en-US"/>
              <a:t>例如：</a:t>
            </a:r>
            <a:endParaRPr lang="en-US" altLang="zh-CN"/>
          </a:p>
          <a:p>
            <a:pPr lvl="1">
              <a:buFont typeface="Georgia" panose="02040502050405020303" pitchFamily="18" charset="0"/>
              <a:buNone/>
            </a:pPr>
            <a:r>
              <a:rPr lang="en-US" altLang="zh-CN"/>
              <a:t>void fun1(</a:t>
            </a:r>
            <a:r>
              <a:rPr lang="en-US" altLang="zh-CN">
                <a:solidFill>
                  <a:srgbClr val="FF0000"/>
                </a:solidFill>
              </a:rPr>
              <a:t>const</a:t>
            </a:r>
            <a:r>
              <a:rPr lang="en-US" altLang="zh-CN"/>
              <a:t> Point </a:t>
            </a:r>
            <a:r>
              <a:rPr lang="en-US" altLang="zh-CN">
                <a:solidFill>
                  <a:srgbClr val="FF0000"/>
                </a:solidFill>
              </a:rPr>
              <a:t>&amp;p</a:t>
            </a:r>
            <a:r>
              <a:rPr lang="en-US" altLang="zh-CN"/>
              <a:t>) {</a:t>
            </a:r>
          </a:p>
          <a:p>
            <a:pPr lvl="1">
              <a:buFont typeface="Georgia" panose="02040502050405020303" pitchFamily="18" charset="0"/>
              <a:buNone/>
            </a:pPr>
            <a:r>
              <a:rPr lang="en-US" altLang="zh-CN"/>
              <a:t>	cout &lt;&lt; p.getX() &lt;&lt; endl;</a:t>
            </a:r>
          </a:p>
          <a:p>
            <a:pPr lvl="1">
              <a:buFont typeface="Georgia" panose="02040502050405020303" pitchFamily="18" charset="0"/>
              <a:buNone/>
            </a:pPr>
            <a:r>
              <a:rPr lang="en-US" altLang="zh-CN"/>
              <a:t>   </a:t>
            </a:r>
            <a:r>
              <a:rPr lang="en-US" altLang="zh-CN">
                <a:solidFill>
                  <a:srgbClr val="7030A0"/>
                </a:solidFill>
              </a:rPr>
              <a:t>p.setX(1); </a:t>
            </a:r>
            <a:r>
              <a:rPr lang="en-US" altLang="zh-CN"/>
              <a:t>//</a:t>
            </a:r>
            <a:r>
              <a:rPr lang="zh-CN" altLang="en-US" sz="2400" b="1">
                <a:solidFill>
                  <a:srgbClr val="7030A0"/>
                </a:solidFill>
              </a:rPr>
              <a:t>语法错误</a:t>
            </a:r>
            <a:r>
              <a:rPr lang="zh-CN" altLang="en-US" sz="2400"/>
              <a:t>：</a:t>
            </a:r>
            <a:r>
              <a:rPr lang="en-US" altLang="zh-CN" sz="2400"/>
              <a:t>p</a:t>
            </a:r>
            <a:r>
              <a:rPr lang="zh-CN" altLang="en-US" sz="2400"/>
              <a:t>是常引用而</a:t>
            </a:r>
            <a:r>
              <a:rPr lang="en-US" altLang="zh-CN" sz="2400"/>
              <a:t>setX</a:t>
            </a:r>
            <a:r>
              <a:rPr lang="zh-CN" altLang="en-US" sz="2400"/>
              <a:t>不是常函数</a:t>
            </a:r>
            <a:endParaRPr lang="en-US" altLang="zh-CN"/>
          </a:p>
          <a:p>
            <a:pPr lvl="1">
              <a:buFont typeface="Georgia" panose="02040502050405020303" pitchFamily="18" charset="0"/>
              <a:buNone/>
            </a:pPr>
            <a:r>
              <a:rPr lang="en-US" altLang="zh-CN"/>
              <a:t>}</a:t>
            </a:r>
          </a:p>
          <a:p>
            <a:r>
              <a:rPr lang="zh-CN" altLang="en-US"/>
              <a:t>基本类型、</a:t>
            </a:r>
            <a:r>
              <a:rPr lang="en-US" altLang="zh-CN"/>
              <a:t>STL</a:t>
            </a:r>
            <a:r>
              <a:rPr lang="zh-CN" altLang="en-US"/>
              <a:t>的迭代器和函数对象传值较好。（</a:t>
            </a:r>
            <a:r>
              <a:rPr lang="zh-CN" altLang="en-US">
                <a:solidFill>
                  <a:srgbClr val="0070C0"/>
                </a:solidFill>
              </a:rPr>
              <a:t>第</a:t>
            </a:r>
            <a:r>
              <a:rPr lang="en-US" altLang="zh-CN">
                <a:solidFill>
                  <a:srgbClr val="0070C0"/>
                </a:solidFill>
              </a:rPr>
              <a:t>12</a:t>
            </a:r>
            <a:r>
              <a:rPr lang="zh-CN" altLang="en-US">
                <a:solidFill>
                  <a:srgbClr val="0070C0"/>
                </a:solidFill>
              </a:rPr>
              <a:t>章</a:t>
            </a:r>
            <a:r>
              <a:rPr lang="zh-CN" altLang="en-US"/>
              <a:t>）</a:t>
            </a:r>
            <a:endParaRPr lang="en-US" altLang="zh-CN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E06A0493-F217-B217-F91F-F96C943B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C89D85-78A6-4A16-A884-A7F233536213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5F85067F-7B5C-2A24-8077-0E08C283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066800"/>
          </a:xfrm>
        </p:spPr>
        <p:txBody>
          <a:bodyPr/>
          <a:lstStyle/>
          <a:p>
            <a:r>
              <a:rPr lang="zh-CN" altLang="en-US"/>
              <a:t>*返回值优化</a:t>
            </a: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E385E1F7-BCED-2AB0-BF35-C3614BA25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4483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当函数返回一个对象时，</a:t>
            </a:r>
            <a:r>
              <a:rPr lang="zh-CN" altLang="en-US" u="sng"/>
              <a:t>会构造临时对象</a:t>
            </a:r>
            <a:r>
              <a:rPr lang="zh-CN" altLang="en-US"/>
              <a:t>用以返回，这会增加开销。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zh-CN" altLang="en-US"/>
              <a:t>用返回引用或者指针替代不是好办法。返回指向局部对象的指针或者引用，会引发错误。返回指向动态内存的指针或引用容易忘记动态空间释放，引起内存泄露。</a:t>
            </a:r>
            <a:endParaRPr lang="en-US" altLang="zh-CN"/>
          </a:p>
          <a:p>
            <a:pPr>
              <a:spcBef>
                <a:spcPct val="0"/>
              </a:spcBef>
            </a:pPr>
            <a:r>
              <a:rPr lang="zh-CN" altLang="en-US"/>
              <a:t>解决显式构造临时对象返回。此举表面上还是构造了一个临时对象，但是</a:t>
            </a:r>
            <a:r>
              <a:rPr lang="zh-CN" altLang="en-US" u="sng"/>
              <a:t>编译器通常都会进行优化，使之不产生临时对象</a:t>
            </a:r>
            <a:r>
              <a:rPr lang="zh-CN" altLang="en-US"/>
              <a:t>。</a:t>
            </a:r>
            <a:endParaRPr lang="en-US" altLang="zh-CN"/>
          </a:p>
          <a:p>
            <a:pPr lvl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zh-CN" altLang="en-US"/>
              <a:t>例如：</a:t>
            </a:r>
            <a:endParaRPr lang="en-US" altLang="zh-CN"/>
          </a:p>
          <a:p>
            <a:pPr lvl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/>
              <a:t>Point fun2() {</a:t>
            </a:r>
          </a:p>
          <a:p>
            <a:pPr lvl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/>
              <a:t>	return Point(1, 2);</a:t>
            </a:r>
          </a:p>
          <a:p>
            <a:pPr lvl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/>
              <a:t>}</a:t>
            </a:r>
          </a:p>
          <a:p>
            <a:pPr lvl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04E175FD-0812-70BD-918A-E39A2E02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C25E08-CF9D-4CD5-B719-26D8116518B0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C0F68840-731F-5EE0-3386-C0FF141A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隐含的复制构造函数</a:t>
            </a:r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id="{DFE6B202-0900-E8EB-2D1B-1105EAED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679450" eaLnBrk="1" hangingPunct="1">
              <a:lnSpc>
                <a:spcPct val="200000"/>
              </a:lnSpc>
              <a:buFont typeface="Georgia" panose="02040502050405020303" pitchFamily="18" charset="0"/>
              <a:buNone/>
            </a:pPr>
            <a:r>
              <a:rPr lang="zh-CN" altLang="en-US" sz="2400"/>
              <a:t>如果程序员没有为类声明拷贝初始化构造函数，则编译器自己生成一个隐含的复制构造函数。</a:t>
            </a:r>
          </a:p>
          <a:p>
            <a:pPr marL="0" indent="679450" eaLnBrk="1" hangingPunct="1">
              <a:lnSpc>
                <a:spcPct val="200000"/>
              </a:lnSpc>
              <a:buFont typeface="Georgia" panose="02040502050405020303" pitchFamily="18" charset="0"/>
              <a:buNone/>
            </a:pPr>
            <a:r>
              <a:rPr lang="zh-CN" altLang="en-US" sz="2400"/>
              <a:t>这个构造函数执行的功能是：用作为初始值的对象的每个数据成员的值，初始化将要建立的对象的对应数据成员。</a:t>
            </a:r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4A76783F-9D54-9820-9B87-EED0FC76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74CEED-9BA3-4F42-A419-B3271214017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6164D4DF-1AF0-4901-A8CF-23B062FB4465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7152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构造函数和析构函数 </a:t>
            </a:r>
            <a:r>
              <a:rPr kumimoji="0" lang="en-US" altLang="zh-CN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4.3.2 </a:t>
            </a:r>
            <a:r>
              <a:rPr kumimoji="0" lang="zh-CN" altLang="en-US" sz="2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复制构造函数 </a:t>
            </a:r>
            <a:endParaRPr kumimoji="0" lang="zh-CN" altLang="en-US" sz="28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0E8199A3-AD7E-FBEE-6AD3-5D86EA9F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抽象实例</a:t>
            </a:r>
            <a:r>
              <a:rPr lang="en-US" altLang="zh-CN"/>
              <a:t>——</a:t>
            </a:r>
            <a:r>
              <a:rPr lang="zh-CN" altLang="en-US"/>
              <a:t>钟表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28CBC29D-4AEE-EB7D-587A-5E448966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数据抽象：</a:t>
            </a:r>
          </a:p>
          <a:p>
            <a:pPr lvl="1" eaLnBrk="1" hangingPunct="1">
              <a:lnSpc>
                <a:spcPct val="150000"/>
              </a:lnSpc>
              <a:buFont typeface="Georgia" panose="02040502050405020303" pitchFamily="18" charset="0"/>
              <a:buNone/>
            </a:pPr>
            <a:r>
              <a:rPr lang="en-US" altLang="zh-CN"/>
              <a:t>int </a:t>
            </a:r>
            <a:r>
              <a:rPr lang="en-US" altLang="zh-CN">
                <a:solidFill>
                  <a:srgbClr val="C00000"/>
                </a:solidFill>
              </a:rPr>
              <a:t>hour</a:t>
            </a:r>
            <a:r>
              <a:rPr lang="en-US" altLang="zh-CN"/>
              <a:t>,int </a:t>
            </a:r>
            <a:r>
              <a:rPr lang="en-US" altLang="zh-CN">
                <a:solidFill>
                  <a:srgbClr val="C00000"/>
                </a:solidFill>
              </a:rPr>
              <a:t>minute</a:t>
            </a:r>
            <a:r>
              <a:rPr lang="en-US" altLang="zh-CN"/>
              <a:t>,int </a:t>
            </a:r>
            <a:r>
              <a:rPr lang="en-US" altLang="zh-CN">
                <a:solidFill>
                  <a:srgbClr val="C00000"/>
                </a:solidFill>
              </a:rPr>
              <a:t>second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代码抽象：</a:t>
            </a:r>
          </a:p>
          <a:p>
            <a:pPr lvl="1" eaLnBrk="1" hangingPunct="1">
              <a:lnSpc>
                <a:spcPct val="150000"/>
              </a:lnSpc>
              <a:buFont typeface="Georgia" panose="02040502050405020303" pitchFamily="18" charset="0"/>
              <a:buNone/>
            </a:pPr>
            <a:r>
              <a:rPr lang="en-US" altLang="zh-CN">
                <a:solidFill>
                  <a:srgbClr val="C00000"/>
                </a:solidFill>
              </a:rPr>
              <a:t>setTime()</a:t>
            </a:r>
            <a:r>
              <a:rPr lang="en-US" altLang="zh-CN"/>
              <a:t>,</a:t>
            </a:r>
            <a:r>
              <a:rPr lang="en-US" altLang="zh-CN">
                <a:solidFill>
                  <a:srgbClr val="C00000"/>
                </a:solidFill>
              </a:rPr>
              <a:t>showTime()</a:t>
            </a:r>
          </a:p>
          <a:p>
            <a:pPr eaLnBrk="1" hangingPunct="1"/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49D1F2DD-2BC2-2EA2-A445-8998AD7F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3C9188-51E3-4963-8FD6-E280EAB3A6E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030E916-B9C4-80ED-258C-A46E2589778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面向对象程序设计的基本特点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抽象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D8805A36-97FD-0C2B-249B-0AAE2AD8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438"/>
            <a:ext cx="10975975" cy="912812"/>
          </a:xfrm>
        </p:spPr>
        <p:txBody>
          <a:bodyPr/>
          <a:lstStyle/>
          <a:p>
            <a:pPr eaLnBrk="1" hangingPunct="1"/>
            <a:r>
              <a:rPr lang="zh-CN" altLang="en-US" sz="3600"/>
              <a:t>“</a:t>
            </a:r>
            <a:r>
              <a:rPr lang="en-US" altLang="zh-CN" sz="3600"/>
              <a:t>=delete</a:t>
            </a:r>
            <a:r>
              <a:rPr lang="zh-CN" altLang="en-US" sz="3600"/>
              <a:t>”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3A3C1BF7-1D19-65A5-E434-B39CC1B7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975" y="1365250"/>
            <a:ext cx="9324975" cy="5492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如果不希望对象被复制构造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C++98</a:t>
            </a:r>
            <a:r>
              <a:rPr lang="zh-CN" altLang="en-US" sz="2400" dirty="0"/>
              <a:t>做法：将复制构造函数声明为</a:t>
            </a:r>
            <a:r>
              <a:rPr lang="en-US" altLang="zh-CN" sz="2400" dirty="0"/>
              <a:t>private</a:t>
            </a:r>
            <a:r>
              <a:rPr lang="zh-CN" altLang="en-US" sz="2400" dirty="0"/>
              <a:t>，并且不提供函数的实现。</a:t>
            </a:r>
            <a:endParaRPr lang="en-US" altLang="zh-CN" sz="2400" dirty="0"/>
          </a:p>
          <a:p>
            <a:pPr lvl="1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/>
              <a:t>C++11</a:t>
            </a:r>
            <a:r>
              <a:rPr lang="zh-CN" altLang="en-US" sz="2400" dirty="0"/>
              <a:t>做法：</a:t>
            </a:r>
            <a:r>
              <a:rPr lang="zh-CN" altLang="en-US" sz="2400" dirty="0">
                <a:solidFill>
                  <a:srgbClr val="C00000"/>
                </a:solidFill>
              </a:rPr>
              <a:t>用</a:t>
            </a:r>
            <a:r>
              <a:rPr lang="en-US" altLang="zh-CN" sz="2400" dirty="0">
                <a:solidFill>
                  <a:srgbClr val="C00000"/>
                </a:solidFill>
              </a:rPr>
              <a:t>“=delete”</a:t>
            </a:r>
            <a:r>
              <a:rPr lang="zh-CN" altLang="en-US" sz="2400" dirty="0">
                <a:solidFill>
                  <a:srgbClr val="C00000"/>
                </a:solidFill>
              </a:rPr>
              <a:t>指示编译器不生成默认复制构造函数。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/>
              <a:t>例：</a:t>
            </a:r>
            <a:endParaRPr lang="en-US" altLang="zh-CN" sz="2200" dirty="0"/>
          </a:p>
          <a:p>
            <a:pPr marL="703263" lvl="2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200" dirty="0"/>
              <a:t>class Point {   //Point </a:t>
            </a:r>
            <a:r>
              <a:rPr lang="zh-CN" altLang="en-US" sz="2200" dirty="0"/>
              <a:t>类的定义</a:t>
            </a:r>
          </a:p>
          <a:p>
            <a:pPr marL="703263" lvl="2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200" dirty="0"/>
              <a:t>public:</a:t>
            </a:r>
          </a:p>
          <a:p>
            <a:pPr marL="703263" lvl="2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200" dirty="0"/>
              <a:t>	Point(int xx=0, int </a:t>
            </a:r>
            <a:r>
              <a:rPr lang="en-US" altLang="zh-CN" sz="2200" dirty="0" err="1"/>
              <a:t>yy</a:t>
            </a:r>
            <a:r>
              <a:rPr lang="en-US" altLang="zh-CN" sz="2200" dirty="0"/>
              <a:t>=0) { x = xx; y = </a:t>
            </a:r>
            <a:r>
              <a:rPr lang="en-US" altLang="zh-CN" sz="2200" dirty="0" err="1"/>
              <a:t>yy</a:t>
            </a:r>
            <a:r>
              <a:rPr lang="en-US" altLang="zh-CN" sz="2200" dirty="0"/>
              <a:t>; }    //</a:t>
            </a:r>
            <a:r>
              <a:rPr lang="zh-CN" altLang="en-US" sz="2200" dirty="0"/>
              <a:t>构造函数，内联</a:t>
            </a:r>
          </a:p>
          <a:p>
            <a:pPr marL="703263" lvl="2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zh-CN" altLang="en-US" sz="2200" dirty="0"/>
              <a:t>	</a:t>
            </a:r>
            <a:r>
              <a:rPr lang="en-US" altLang="zh-CN" sz="2200" dirty="0">
                <a:solidFill>
                  <a:srgbClr val="C00000"/>
                </a:solidFill>
              </a:rPr>
              <a:t>Point(const Point&amp; p) =delete;  </a:t>
            </a:r>
            <a:r>
              <a:rPr lang="en-US" altLang="zh-CN" sz="2200" dirty="0"/>
              <a:t>//</a:t>
            </a:r>
            <a:r>
              <a:rPr lang="zh-CN" altLang="en-US" sz="2200" dirty="0"/>
              <a:t>指示编译器不生成默认复制构造函数</a:t>
            </a:r>
          </a:p>
          <a:p>
            <a:pPr marL="703263" lvl="2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200" dirty="0"/>
              <a:t>private:</a:t>
            </a:r>
          </a:p>
          <a:p>
            <a:pPr marL="703263" lvl="2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200" dirty="0"/>
              <a:t>	int x, y; //</a:t>
            </a:r>
            <a:r>
              <a:rPr lang="zh-CN" altLang="en-US" sz="2200" dirty="0"/>
              <a:t>私有数据</a:t>
            </a:r>
          </a:p>
          <a:p>
            <a:pPr marL="703263" lvl="2" indent="0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200" dirty="0"/>
              <a:t>};</a:t>
            </a:r>
          </a:p>
          <a:p>
            <a:pPr marL="703263" lvl="2" indent="0" eaLnBrk="1" hangingPunct="1"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altLang="zh-CN" dirty="0"/>
          </a:p>
          <a:p>
            <a:pPr lvl="2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804B4F11-6A4B-994C-14BE-A5BC3F5E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25" y="836613"/>
            <a:ext cx="8739188" cy="912812"/>
          </a:xfrm>
        </p:spPr>
        <p:txBody>
          <a:bodyPr/>
          <a:lstStyle/>
          <a:p>
            <a:pPr eaLnBrk="1" hangingPunct="1"/>
            <a:r>
              <a:rPr lang="zh-CN" altLang="en-US" sz="3600"/>
              <a:t>左值与右值</a:t>
            </a:r>
          </a:p>
        </p:txBody>
      </p:sp>
      <p:sp>
        <p:nvSpPr>
          <p:cNvPr id="66563" name="内容占位符 2">
            <a:extLst>
              <a:ext uri="{FF2B5EF4-FFF2-40B4-BE49-F238E27FC236}">
                <a16:creationId xmlns:a16="http://schemas.microsoft.com/office/drawing/2014/main" id="{7AC0C522-7545-D885-4C35-7542E4F9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965325"/>
            <a:ext cx="8785225" cy="4343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/>
              <a:t>左值是位于赋值语句左侧的对象变量，右值是位于赋值语句右侧的值，右值不依附于对象。</a:t>
            </a:r>
            <a:endParaRPr lang="en-US" altLang="zh-CN" sz="240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/>
              <a:t>int</a:t>
            </a:r>
            <a:r>
              <a:rPr lang="zh-CN" altLang="en-US" sz="2400"/>
              <a:t> </a:t>
            </a:r>
            <a:r>
              <a:rPr lang="en-US" altLang="zh-CN" sz="2400"/>
              <a:t>i</a:t>
            </a:r>
            <a:r>
              <a:rPr lang="zh-CN" altLang="en-US" sz="2400"/>
              <a:t> </a:t>
            </a:r>
            <a:r>
              <a:rPr lang="en-US" altLang="zh-CN" sz="2400"/>
              <a:t>=</a:t>
            </a:r>
            <a:r>
              <a:rPr lang="zh-CN" altLang="en-US" sz="2400"/>
              <a:t> </a:t>
            </a:r>
            <a:r>
              <a:rPr lang="en-US" altLang="zh-CN" sz="2400"/>
              <a:t>42;</a:t>
            </a:r>
            <a:r>
              <a:rPr lang="zh-CN" altLang="en-US" sz="2400"/>
              <a:t> </a:t>
            </a:r>
            <a:r>
              <a:rPr lang="en-US" altLang="zh-CN" sz="2400"/>
              <a:t>//</a:t>
            </a:r>
            <a:r>
              <a:rPr lang="zh-CN" altLang="en-US" sz="2400"/>
              <a:t> </a:t>
            </a:r>
            <a:r>
              <a:rPr lang="en-US" altLang="zh-CN" sz="2400"/>
              <a:t>i</a:t>
            </a:r>
            <a:r>
              <a:rPr lang="zh-CN" altLang="en-US" sz="2400"/>
              <a:t> 是左值，</a:t>
            </a:r>
            <a:r>
              <a:rPr lang="en-US" altLang="zh-CN" sz="2400"/>
              <a:t>42</a:t>
            </a:r>
            <a:r>
              <a:rPr lang="zh-CN" altLang="en-US" sz="2400"/>
              <a:t>是右值</a:t>
            </a:r>
            <a:endParaRPr lang="en-US" altLang="zh-CN" sz="240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/>
              <a:t>int</a:t>
            </a:r>
            <a:r>
              <a:rPr lang="zh-CN" altLang="en-US" sz="2400"/>
              <a:t> </a:t>
            </a:r>
            <a:r>
              <a:rPr lang="en-US" altLang="zh-CN" sz="2400"/>
              <a:t>foolbar();</a:t>
            </a:r>
            <a:r>
              <a:rPr lang="zh-CN" altLang="en-US" sz="2400"/>
              <a:t> </a:t>
            </a:r>
            <a:endParaRPr lang="en-US" altLang="zh-CN" sz="240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/>
              <a:t>int</a:t>
            </a:r>
            <a:r>
              <a:rPr lang="zh-CN" altLang="en-US" sz="2400"/>
              <a:t> </a:t>
            </a:r>
            <a:r>
              <a:rPr lang="en-US" altLang="zh-CN" sz="2400"/>
              <a:t>j</a:t>
            </a:r>
            <a:r>
              <a:rPr lang="zh-CN" altLang="en-US" sz="2400"/>
              <a:t> </a:t>
            </a:r>
            <a:r>
              <a:rPr lang="en-US" altLang="zh-CN" sz="2400"/>
              <a:t>=</a:t>
            </a:r>
            <a:r>
              <a:rPr lang="zh-CN" altLang="en-US" sz="2400"/>
              <a:t> </a:t>
            </a:r>
            <a:r>
              <a:rPr lang="en-US" altLang="zh-CN" sz="2400"/>
              <a:t>foolbar();</a:t>
            </a:r>
            <a:r>
              <a:rPr lang="zh-CN" altLang="en-US" sz="2400"/>
              <a:t> </a:t>
            </a:r>
            <a:r>
              <a:rPr lang="en-US" altLang="zh-CN" sz="2400"/>
              <a:t>//foolbar()</a:t>
            </a:r>
            <a:r>
              <a:rPr lang="zh-CN" altLang="en-US" sz="2400"/>
              <a:t>是右值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/>
              <a:t>左值和右值之间的转换</a:t>
            </a:r>
            <a:endParaRPr lang="en-US" altLang="zh-CN" sz="240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/>
              <a:t>int</a:t>
            </a:r>
            <a:r>
              <a:rPr lang="zh-CN" altLang="en-US" sz="2400"/>
              <a:t> </a:t>
            </a:r>
            <a:r>
              <a:rPr lang="en-US" altLang="zh-CN" sz="2400"/>
              <a:t>i</a:t>
            </a:r>
            <a:r>
              <a:rPr lang="zh-CN" altLang="en-US" sz="2400"/>
              <a:t> </a:t>
            </a:r>
            <a:r>
              <a:rPr lang="en-US" altLang="zh-CN" sz="2400"/>
              <a:t>=</a:t>
            </a:r>
            <a:r>
              <a:rPr lang="zh-CN" altLang="en-US" sz="2400"/>
              <a:t> </a:t>
            </a:r>
            <a:r>
              <a:rPr lang="en-US" altLang="zh-CN" sz="2400"/>
              <a:t>5,</a:t>
            </a:r>
            <a:r>
              <a:rPr lang="zh-CN" altLang="en-US" sz="2400"/>
              <a:t> </a:t>
            </a:r>
            <a:r>
              <a:rPr lang="en-US" altLang="zh-CN" sz="2400"/>
              <a:t>j</a:t>
            </a:r>
            <a:r>
              <a:rPr lang="zh-CN" altLang="en-US" sz="2400"/>
              <a:t> </a:t>
            </a:r>
            <a:r>
              <a:rPr lang="en-US" altLang="zh-CN" sz="2400"/>
              <a:t>=</a:t>
            </a:r>
            <a:r>
              <a:rPr lang="zh-CN" altLang="en-US" sz="2400"/>
              <a:t> </a:t>
            </a:r>
            <a:r>
              <a:rPr lang="en-US" altLang="zh-CN" sz="2400"/>
              <a:t>6;</a:t>
            </a:r>
            <a:r>
              <a:rPr lang="zh-CN" altLang="en-US" sz="2400"/>
              <a:t> </a:t>
            </a:r>
            <a:r>
              <a:rPr lang="en-US" altLang="zh-CN" sz="2400"/>
              <a:t>//</a:t>
            </a:r>
            <a:r>
              <a:rPr lang="zh-CN" altLang="en-US" sz="2400"/>
              <a:t> </a:t>
            </a:r>
            <a:r>
              <a:rPr lang="en-US" altLang="zh-CN" sz="2400"/>
              <a:t>i</a:t>
            </a:r>
            <a:r>
              <a:rPr lang="zh-CN" altLang="en-US" sz="2400"/>
              <a:t> 和 </a:t>
            </a:r>
            <a:r>
              <a:rPr lang="en-US" altLang="zh-CN" sz="2400"/>
              <a:t>j</a:t>
            </a:r>
            <a:r>
              <a:rPr lang="zh-CN" altLang="en-US" sz="2400"/>
              <a:t> 是左值</a:t>
            </a:r>
            <a:endParaRPr lang="en-US" altLang="zh-CN" sz="240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400"/>
              <a:t>int</a:t>
            </a:r>
            <a:r>
              <a:rPr lang="zh-CN" altLang="en-US" sz="2400"/>
              <a:t> </a:t>
            </a:r>
            <a:r>
              <a:rPr lang="en-US" altLang="zh-CN" sz="2400"/>
              <a:t>k</a:t>
            </a:r>
            <a:r>
              <a:rPr lang="zh-CN" altLang="en-US" sz="2400"/>
              <a:t> </a:t>
            </a:r>
            <a:r>
              <a:rPr lang="en-US" altLang="zh-CN" sz="2400"/>
              <a:t>=</a:t>
            </a:r>
            <a:r>
              <a:rPr lang="zh-CN" altLang="en-US" sz="2400"/>
              <a:t> </a:t>
            </a:r>
            <a:r>
              <a:rPr lang="en-US" altLang="zh-CN" sz="2400"/>
              <a:t>i</a:t>
            </a:r>
            <a:r>
              <a:rPr lang="zh-CN" altLang="en-US" sz="2400"/>
              <a:t> </a:t>
            </a:r>
            <a:r>
              <a:rPr lang="en-US" altLang="zh-CN" sz="2400"/>
              <a:t>+</a:t>
            </a:r>
            <a:r>
              <a:rPr lang="zh-CN" altLang="en-US" sz="2400"/>
              <a:t> </a:t>
            </a:r>
            <a:r>
              <a:rPr lang="en-US" altLang="zh-CN" sz="2400"/>
              <a:t>j;</a:t>
            </a:r>
            <a:r>
              <a:rPr lang="zh-CN" altLang="en-US" sz="2400"/>
              <a:t> </a:t>
            </a:r>
            <a:r>
              <a:rPr lang="en-US" altLang="zh-CN" sz="2400"/>
              <a:t>//</a:t>
            </a:r>
            <a:r>
              <a:rPr lang="zh-CN" altLang="en-US" sz="2400"/>
              <a:t> 自动转化为右值表达式</a:t>
            </a:r>
            <a:endParaRPr lang="en-US" altLang="zh-CN" sz="2400"/>
          </a:p>
          <a:p>
            <a:pPr lvl="1"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9778D6A6-01D2-7F88-553A-DF82A31D0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713"/>
            <a:ext cx="10975975" cy="912812"/>
          </a:xfrm>
        </p:spPr>
        <p:txBody>
          <a:bodyPr/>
          <a:lstStyle/>
          <a:p>
            <a:pPr eaLnBrk="1" hangingPunct="1"/>
            <a:r>
              <a:rPr lang="zh-CN" altLang="en-US" sz="3600"/>
              <a:t>右值引用</a:t>
            </a:r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D6F77F21-EED6-6259-7F62-2EBAF151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225" y="1700213"/>
            <a:ext cx="9144000" cy="43449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/>
              <a:t>对持久存在变量的引用称为左值引用，用</a:t>
            </a:r>
            <a:r>
              <a:rPr lang="en-US" altLang="zh-CN" sz="2400" dirty="0"/>
              <a:t>&amp;</a:t>
            </a:r>
            <a:r>
              <a:rPr lang="zh-CN" altLang="en-US" sz="2400" dirty="0"/>
              <a:t>表示（即第</a:t>
            </a:r>
            <a:r>
              <a:rPr lang="en-US" altLang="zh-CN" sz="2400" dirty="0"/>
              <a:t>3</a:t>
            </a:r>
            <a:r>
              <a:rPr lang="zh-CN" altLang="en-US" sz="2400" dirty="0"/>
              <a:t>章引用类型）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/>
              <a:t>对短暂存在可被移动的右值的引用称之为右值引用，用</a:t>
            </a:r>
            <a:r>
              <a:rPr lang="en-US" altLang="zh-CN" sz="2400" dirty="0"/>
              <a:t>&amp;&amp;</a:t>
            </a:r>
            <a:r>
              <a:rPr lang="zh-CN" altLang="en-US" sz="2400" dirty="0"/>
              <a:t>表示</a:t>
            </a:r>
            <a:endParaRPr lang="en-US" altLang="zh-CN" sz="2400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/>
              <a:t>float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6;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/>
              <a:t>float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en-US" altLang="zh-CN" sz="2400" dirty="0" err="1"/>
              <a:t>lr_n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n;</a:t>
            </a:r>
            <a:r>
              <a:rPr lang="zh-CN" altLang="en-US" sz="2400" dirty="0"/>
              <a:t> </a:t>
            </a:r>
            <a:r>
              <a:rPr lang="en-US" altLang="zh-CN" sz="2400" dirty="0"/>
              <a:t>//</a:t>
            </a:r>
            <a:r>
              <a:rPr lang="zh-CN" altLang="en-US" sz="2400" dirty="0"/>
              <a:t>左值引用</a:t>
            </a:r>
            <a:endParaRPr lang="en-US" altLang="zh-CN" sz="2400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/>
              <a:t>float</a:t>
            </a:r>
            <a:r>
              <a:rPr lang="zh-CN" altLang="en-US" sz="2400" dirty="0"/>
              <a:t> </a:t>
            </a:r>
            <a:r>
              <a:rPr lang="en-US" altLang="zh-CN" sz="2400" dirty="0"/>
              <a:t>&amp;&amp;</a:t>
            </a:r>
            <a:r>
              <a:rPr lang="en-US" altLang="zh-CN" sz="2400" dirty="0" err="1"/>
              <a:t>rr_n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n;</a:t>
            </a:r>
            <a:r>
              <a:rPr lang="zh-CN" altLang="en-US" sz="2400" dirty="0"/>
              <a:t>  </a:t>
            </a:r>
            <a:r>
              <a:rPr lang="en-US" altLang="zh-CN" sz="2400" dirty="0"/>
              <a:t>//</a:t>
            </a:r>
            <a:r>
              <a:rPr lang="zh-CN" altLang="en-US" sz="2400" dirty="0"/>
              <a:t>错误，右值引用不能绑定到左值</a:t>
            </a:r>
            <a:endParaRPr lang="en-US" altLang="zh-CN" sz="2400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/>
              <a:t>float</a:t>
            </a:r>
            <a:r>
              <a:rPr lang="zh-CN" altLang="en-US" sz="2400" dirty="0"/>
              <a:t> </a:t>
            </a:r>
            <a:r>
              <a:rPr lang="en-US" altLang="zh-CN" sz="2400" dirty="0"/>
              <a:t>&amp;&amp;</a:t>
            </a:r>
            <a:r>
              <a:rPr lang="en-US" altLang="zh-CN" sz="2400" dirty="0" err="1"/>
              <a:t>rr_n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* </a:t>
            </a:r>
            <a:r>
              <a:rPr lang="en-US" altLang="zh-CN" sz="2400" dirty="0"/>
              <a:t>n;</a:t>
            </a:r>
            <a:r>
              <a:rPr lang="zh-CN" altLang="en-US" sz="2400" dirty="0"/>
              <a:t> </a:t>
            </a:r>
            <a:r>
              <a:rPr lang="en-US" altLang="zh-CN" sz="2400" dirty="0"/>
              <a:t>//</a:t>
            </a:r>
            <a:r>
              <a:rPr lang="zh-CN" altLang="en-US" sz="2400" dirty="0"/>
              <a:t>右值表达式绑定到右值引用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/>
              <a:t>通过标准库</a:t>
            </a:r>
            <a:r>
              <a:rPr lang="en-US" altLang="zh-CN" sz="2400" dirty="0"/>
              <a:t>&lt;utility&gt;</a:t>
            </a:r>
            <a:r>
              <a:rPr lang="zh-CN" altLang="en-US" sz="2400" dirty="0"/>
              <a:t>中的</a:t>
            </a:r>
            <a:r>
              <a:rPr lang="en-US" altLang="zh-CN" sz="2400" u="sng" dirty="0"/>
              <a:t>move</a:t>
            </a:r>
            <a:r>
              <a:rPr lang="zh-CN" altLang="en-US" sz="2400" u="sng" dirty="0"/>
              <a:t>函数可将左值对象移动为右值</a:t>
            </a:r>
            <a:endParaRPr lang="en-US" altLang="zh-CN" sz="2400" u="sng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/>
              <a:t>float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10;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 dirty="0"/>
              <a:t>float</a:t>
            </a:r>
            <a:r>
              <a:rPr lang="zh-CN" altLang="en-US" sz="2400" dirty="0"/>
              <a:t> </a:t>
            </a:r>
            <a:r>
              <a:rPr lang="en-US" altLang="zh-CN" sz="2400" dirty="0"/>
              <a:t>&amp;&amp;</a:t>
            </a:r>
            <a:r>
              <a:rPr lang="en-US" altLang="zh-CN" sz="2400" dirty="0" err="1"/>
              <a:t>rr_n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std::move(n);</a:t>
            </a:r>
            <a:r>
              <a:rPr lang="zh-CN" altLang="en-US" sz="2400" dirty="0"/>
              <a:t>  </a:t>
            </a:r>
            <a:r>
              <a:rPr lang="en-US" altLang="zh-CN" sz="2400" dirty="0"/>
              <a:t>//</a:t>
            </a:r>
            <a:r>
              <a:rPr lang="zh-CN" altLang="en-US" sz="2400" dirty="0"/>
              <a:t>将</a:t>
            </a:r>
            <a:r>
              <a:rPr lang="en-US" altLang="zh-CN" sz="2400" dirty="0"/>
              <a:t>n</a:t>
            </a:r>
            <a:r>
              <a:rPr lang="zh-CN" altLang="en-US" sz="2400" dirty="0"/>
              <a:t>转化为右值</a:t>
            </a:r>
            <a:endParaRPr lang="en-US" altLang="zh-CN" sz="2400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400" dirty="0"/>
              <a:t>使用</a:t>
            </a:r>
            <a:r>
              <a:rPr lang="en-US" altLang="zh-CN" sz="2400" dirty="0"/>
              <a:t>move</a:t>
            </a:r>
            <a:r>
              <a:rPr lang="zh-CN" altLang="en-US" sz="2400" dirty="0"/>
              <a:t>函数承诺除对</a:t>
            </a:r>
            <a:r>
              <a:rPr lang="en-US" altLang="zh-CN" sz="2400" dirty="0"/>
              <a:t>n</a:t>
            </a:r>
            <a:r>
              <a:rPr lang="zh-CN" altLang="en-US" sz="2400" dirty="0"/>
              <a:t>重新赋值或销毁外，不以</a:t>
            </a:r>
            <a:r>
              <a:rPr lang="en-US" altLang="zh-CN" sz="2400" dirty="0" err="1"/>
              <a:t>rr_n</a:t>
            </a:r>
            <a:r>
              <a:rPr lang="zh-CN" altLang="en-US" sz="2400" dirty="0"/>
              <a:t>以外方式使用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935EFBB2-0DF7-FC84-4519-FC958333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620713"/>
            <a:ext cx="10975975" cy="1066800"/>
          </a:xfrm>
        </p:spPr>
        <p:txBody>
          <a:bodyPr/>
          <a:lstStyle/>
          <a:p>
            <a:pPr eaLnBrk="1" hangingPunct="1"/>
            <a:r>
              <a:rPr lang="zh-CN" altLang="en-US"/>
              <a:t>移动构造函数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1BC73C06-A8B7-FDBF-B829-4400EBE79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" y="1828800"/>
            <a:ext cx="8997950" cy="4913313"/>
          </a:xfrm>
        </p:spPr>
        <p:txBody>
          <a:bodyPr/>
          <a:lstStyle/>
          <a:p>
            <a:pPr marL="0" indent="350838" eaLnBrk="1" hangingPunct="1">
              <a:buFont typeface="Georgia" panose="02040502050405020303" pitchFamily="18" charset="0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基于右值引用，移动构造函数通过移动数据方式构造新对象，与复制构造函数类似，移动构造函数参数为该类对象的右值引用。示例如下</a:t>
            </a:r>
            <a:endParaRPr lang="en-US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50888" lvl="1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#include&lt;utility&gt;</a:t>
            </a:r>
          </a:p>
          <a:p>
            <a:pPr marL="750888" lvl="1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astring</a:t>
            </a:r>
            <a:r>
              <a:rPr lang="zh-CN" altLang="en-US" sz="2000" dirty="0"/>
              <a:t> </a:t>
            </a:r>
            <a:r>
              <a:rPr lang="en-US" altLang="zh-CN" sz="2000" dirty="0"/>
              <a:t>{</a:t>
            </a:r>
          </a:p>
          <a:p>
            <a:pPr marL="750888" lvl="1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public :</a:t>
            </a:r>
          </a:p>
          <a:p>
            <a:pPr marL="750888" lvl="1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	std::string</a:t>
            </a:r>
            <a:r>
              <a:rPr lang="zh-CN" altLang="en-US" sz="2000" dirty="0"/>
              <a:t> </a:t>
            </a:r>
            <a:r>
              <a:rPr lang="en-US" altLang="zh-CN" sz="2000" dirty="0"/>
              <a:t>s;</a:t>
            </a:r>
          </a:p>
          <a:p>
            <a:pPr marL="750888" lvl="1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astring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astring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 </a:t>
            </a:r>
            <a:r>
              <a:rPr lang="en-US" altLang="zh-CN" sz="2000" dirty="0"/>
              <a:t>o)</a:t>
            </a:r>
            <a:r>
              <a:rPr lang="zh-CN" altLang="en-US" sz="2000" dirty="0"/>
              <a:t> </a:t>
            </a:r>
            <a:r>
              <a:rPr lang="en-US" altLang="zh-CN" sz="2000" dirty="0"/>
              <a:t>noexcept:</a:t>
            </a:r>
            <a:r>
              <a:rPr lang="zh-CN" altLang="en-US" sz="2000" dirty="0"/>
              <a:t> </a:t>
            </a:r>
            <a:r>
              <a:rPr lang="en-US" altLang="zh-CN" sz="2000" dirty="0"/>
              <a:t>s(std::move(</a:t>
            </a:r>
            <a:r>
              <a:rPr lang="en-US" altLang="zh-CN" sz="2000" dirty="0" err="1"/>
              <a:t>o.s</a:t>
            </a:r>
            <a:r>
              <a:rPr lang="en-US" altLang="zh-CN" sz="2000" dirty="0"/>
              <a:t>))</a:t>
            </a:r>
            <a:r>
              <a:rPr lang="zh-CN" altLang="en-US" sz="2000" dirty="0"/>
              <a:t> </a:t>
            </a:r>
            <a:r>
              <a:rPr lang="en-US" altLang="zh-CN" sz="2000" dirty="0"/>
              <a:t>//</a:t>
            </a:r>
            <a:r>
              <a:rPr lang="zh-CN" altLang="en-US" sz="2000" dirty="0"/>
              <a:t>显式移动所有成员</a:t>
            </a:r>
            <a:endParaRPr lang="en-US" altLang="zh-CN" sz="2000" dirty="0"/>
          </a:p>
          <a:p>
            <a:pPr marL="750888" lvl="1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	{</a:t>
            </a:r>
            <a:r>
              <a:rPr lang="zh-CN" altLang="en-US" sz="2000" dirty="0"/>
              <a:t> 函数体 </a:t>
            </a:r>
            <a:r>
              <a:rPr lang="en-US" altLang="zh-CN" sz="2000" dirty="0"/>
              <a:t>}</a:t>
            </a:r>
          </a:p>
          <a:p>
            <a:pPr marL="750888" lvl="1" eaLnBrk="1" hangingPunct="1">
              <a:buFont typeface="Georgia" panose="02040502050405020303" pitchFamily="18" charset="0"/>
              <a:buNone/>
              <a:defRPr/>
            </a:pPr>
            <a:r>
              <a:rPr lang="en-US" altLang="zh-CN" sz="2000" dirty="0"/>
              <a:t>}</a:t>
            </a:r>
          </a:p>
          <a:p>
            <a:pPr marL="847725" lvl="1" indent="-342900" eaLnBrk="1" hangingPunct="1">
              <a:defRPr/>
            </a:pPr>
            <a:r>
              <a:rPr lang="zh-CN" altLang="en-US" sz="2000" dirty="0"/>
              <a:t>移动构造函数不分配新内存，理论上不会报错，为配合异常捕获机制，需声明</a:t>
            </a:r>
            <a:r>
              <a:rPr lang="en-US" altLang="zh-CN" sz="2000" dirty="0"/>
              <a:t>noexcept</a:t>
            </a:r>
            <a:r>
              <a:rPr lang="zh-CN" altLang="en-US" sz="2000" dirty="0"/>
              <a:t>表明不会抛出异常（将于</a:t>
            </a:r>
            <a:r>
              <a:rPr lang="en-US" altLang="zh-CN" sz="2000" dirty="0"/>
              <a:t>12</a:t>
            </a:r>
            <a:r>
              <a:rPr lang="zh-CN" altLang="en-US" sz="2000" dirty="0"/>
              <a:t>章异常处理介绍）</a:t>
            </a:r>
            <a:endParaRPr lang="en-US" altLang="zh-CN" sz="2000" dirty="0"/>
          </a:p>
          <a:p>
            <a:pPr marL="847725" lvl="1" indent="-342900" eaLnBrk="1" hangingPunct="1">
              <a:defRPr/>
            </a:pPr>
            <a:r>
              <a:rPr lang="zh-CN" altLang="en-US" sz="2000" dirty="0"/>
              <a:t>被移动的对象不应再使用，需要销毁或重新赋值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D0F1FB72-0624-35E8-3DB1-F22F856F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763588"/>
            <a:ext cx="8856662" cy="647700"/>
          </a:xfrm>
        </p:spPr>
        <p:txBody>
          <a:bodyPr/>
          <a:lstStyle/>
          <a:p>
            <a:r>
              <a:rPr lang="zh-CN" altLang="en-US"/>
              <a:t>移动构造示意</a:t>
            </a:r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442230A1-E506-CB53-33B0-E5B854C6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5413" y="1700213"/>
            <a:ext cx="9161463" cy="3938587"/>
          </a:xfrm>
        </p:spPr>
        <p:txBody>
          <a:bodyPr/>
          <a:lstStyle/>
          <a:p>
            <a:r>
              <a:rPr lang="zh-CN" altLang="en-US" sz="2400"/>
              <a:t>如果</a:t>
            </a:r>
            <a:r>
              <a:rPr lang="zh-CN" altLang="zh-CN" sz="2400"/>
              <a:t>临时对象在被复制后就不再</a:t>
            </a:r>
            <a:r>
              <a:rPr lang="zh-CN" altLang="en-US" sz="2400"/>
              <a:t>使用</a:t>
            </a:r>
            <a:r>
              <a:rPr lang="zh-CN" altLang="zh-CN" sz="2400"/>
              <a:t>了</a:t>
            </a:r>
            <a:r>
              <a:rPr lang="zh-CN" altLang="en-US" sz="2400"/>
              <a:t>，就</a:t>
            </a:r>
            <a:r>
              <a:rPr lang="zh-CN" altLang="zh-CN" sz="2400"/>
              <a:t>完全可以把临时对象的资源直接</a:t>
            </a:r>
            <a:r>
              <a:rPr lang="zh-CN" altLang="en-US" sz="2400"/>
              <a:t>移动</a:t>
            </a:r>
            <a:r>
              <a:rPr lang="zh-CN" altLang="zh-CN" sz="2400"/>
              <a:t>，这样就避免了多余的复制操作。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什么时候该触发移动构造？</a:t>
            </a:r>
            <a:endParaRPr lang="en-US" altLang="zh-CN" sz="2400"/>
          </a:p>
          <a:p>
            <a:pPr lvl="1"/>
            <a:r>
              <a:rPr lang="zh-CN" altLang="en-US" sz="2400"/>
              <a:t>有可被利用的临时对象，例如函数返回局部对象时，为避免不必要的复制构造，可以使用移动构造。</a:t>
            </a:r>
            <a:endParaRPr lang="en-US" altLang="zh-CN" sz="2400"/>
          </a:p>
        </p:txBody>
      </p:sp>
      <p:grpSp>
        <p:nvGrpSpPr>
          <p:cNvPr id="72708" name="组合 3">
            <a:extLst>
              <a:ext uri="{FF2B5EF4-FFF2-40B4-BE49-F238E27FC236}">
                <a16:creationId xmlns:a16="http://schemas.microsoft.com/office/drawing/2014/main" id="{FAA8475D-7F7C-8225-1F71-C16F6A371D35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565400"/>
            <a:ext cx="8480425" cy="2663825"/>
            <a:chOff x="1706242" y="3545612"/>
            <a:chExt cx="8480667" cy="2663603"/>
          </a:xfrm>
        </p:grpSpPr>
        <p:graphicFrame>
          <p:nvGraphicFramePr>
            <p:cNvPr id="72709" name="对象 6">
              <a:extLst>
                <a:ext uri="{FF2B5EF4-FFF2-40B4-BE49-F238E27FC236}">
                  <a16:creationId xmlns:a16="http://schemas.microsoft.com/office/drawing/2014/main" id="{CFDAEFA1-E6C3-0882-78A7-7943714DEC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6244" y="3545612"/>
            <a:ext cx="8480665" cy="2663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Microsoft Office Visio 绘图" r:id="rId4" imgW="6173278" imgH="1943252" progId="Visio.Drawing.11">
                    <p:embed/>
                  </p:oleObj>
                </mc:Choice>
                <mc:Fallback>
                  <p:oleObj name="Microsoft Office Visio 绘图" r:id="rId4" imgW="6173278" imgH="1943252" progId="Visio.Drawing.11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244" y="3545612"/>
                          <a:ext cx="8480665" cy="2663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422434A-75D2-5A32-0FBA-D10085825531}"/>
                </a:ext>
              </a:extLst>
            </p:cNvPr>
            <p:cNvSpPr txBox="1"/>
            <p:nvPr/>
          </p:nvSpPr>
          <p:spPr>
            <a:xfrm>
              <a:off x="1706242" y="3617044"/>
              <a:ext cx="1295437" cy="625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270000"/>
                </a:lnSpc>
                <a:defRPr/>
              </a:pPr>
              <a:r>
                <a:rPr lang="zh-CN" altLang="en-US" sz="1600">
                  <a:latin typeface="+mn-ea"/>
                  <a:ea typeface="+mn-ea"/>
                </a:rPr>
                <a:t>临时对象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4E29ECE-E19B-F10F-E3A6-7754A5626C62}"/>
                </a:ext>
              </a:extLst>
            </p:cNvPr>
            <p:cNvSpPr txBox="1"/>
            <p:nvPr/>
          </p:nvSpPr>
          <p:spPr>
            <a:xfrm>
              <a:off x="6241858" y="3710698"/>
              <a:ext cx="1295437" cy="6254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270000"/>
                </a:lnSpc>
                <a:defRPr/>
              </a:pPr>
              <a:r>
                <a:rPr lang="zh-CN" altLang="en-US" sz="1600">
                  <a:latin typeface="+mn-ea"/>
                  <a:ea typeface="+mn-ea"/>
                </a:rPr>
                <a:t>临时对象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>
            <a:extLst>
              <a:ext uri="{FF2B5EF4-FFF2-40B4-BE49-F238E27FC236}">
                <a16:creationId xmlns:a16="http://schemas.microsoft.com/office/drawing/2014/main" id="{88AB76FF-0759-909B-7F8E-96CA279C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4.3.3  </a:t>
            </a:r>
            <a:r>
              <a:rPr lang="zh-CN" altLang="en-US"/>
              <a:t>析构函数</a:t>
            </a:r>
          </a:p>
        </p:txBody>
      </p:sp>
      <p:sp>
        <p:nvSpPr>
          <p:cNvPr id="74755" name="内容占位符 2">
            <a:extLst>
              <a:ext uri="{FF2B5EF4-FFF2-40B4-BE49-F238E27FC236}">
                <a16:creationId xmlns:a16="http://schemas.microsoft.com/office/drawing/2014/main" id="{A5DD14B8-0CE6-FE24-202A-DD7A22379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/>
              <a:t>完成对象被删除前的一些清理工作。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/>
              <a:t>在对象的生存期结束的时刻系统自动调用它，然后再释放此对象所属的空间。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/>
              <a:t>如果程序中未声明析构函数，编译器将自动产生一个隐含的析构函数。</a:t>
            </a:r>
          </a:p>
          <a:p>
            <a:pPr eaLnBrk="1" hangingPunct="1"/>
            <a:endParaRPr lang="zh-CN" altLang="en-US"/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F8FB598D-EDA3-E03B-5EF9-3CF19ABF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BE434E-1454-4C35-837D-D47C0D01BFEE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3074BB5-9890-C984-23E7-48DFC09B698F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7152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构造函数和析构函数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2C28B41F-6D57-E411-FDE0-DAC402BA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构造函数和析构函数举例</a:t>
            </a:r>
          </a:p>
        </p:txBody>
      </p:sp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972DEBE3-01A4-A85E-7C15-827B18039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38"/>
            <a:ext cx="4043363" cy="4787900"/>
          </a:xfrm>
          <a:solidFill>
            <a:srgbClr val="85FFFF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class Point {     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  Point(int xx,int yy);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  ~Point();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  //...</a:t>
            </a:r>
            <a:r>
              <a:rPr lang="zh-CN" altLang="en-US" sz="2400">
                <a:latin typeface="Consolas" panose="020B0609020204030204" pitchFamily="49" charset="0"/>
              </a:rPr>
              <a:t>其他函数原型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private: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  int x, y;</a:t>
            </a:r>
          </a:p>
          <a:p>
            <a:pPr eaLnBrk="1" hangingPunct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94C6585E-F090-E350-0EE7-34C796EA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A423D1-2D08-4BC5-82E0-085B0C650F59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7F7616F-9AB7-67A4-353A-E94AC09EFFFE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7152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构造函数和析构函数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4.3.3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析构函数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C8B5014-4B62-90C3-E572-90E90E3A34BA}"/>
              </a:ext>
            </a:extLst>
          </p:cNvPr>
          <p:cNvSpPr txBox="1">
            <a:spLocks/>
          </p:cNvSpPr>
          <p:nvPr/>
        </p:nvSpPr>
        <p:spPr>
          <a:xfrm>
            <a:off x="4786313" y="1785938"/>
            <a:ext cx="4043362" cy="4787900"/>
          </a:xfrm>
          <a:prstGeom prst="rect">
            <a:avLst/>
          </a:prstGeom>
          <a:solidFill>
            <a:srgbClr val="85FFFF"/>
          </a:solidFill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Consolas" pitchFamily="49" charset="0"/>
              </a:rPr>
              <a:t>Point::Point(int </a:t>
            </a:r>
            <a:r>
              <a:rPr lang="en-US" altLang="zh-CN" dirty="0" err="1">
                <a:latin typeface="Consolas" pitchFamily="49" charset="0"/>
              </a:rPr>
              <a:t>xx,int</a:t>
            </a:r>
            <a:r>
              <a:rPr lang="en-US" altLang="zh-CN" dirty="0">
                <a:latin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</a:rPr>
              <a:t>yy</a:t>
            </a:r>
            <a:r>
              <a:rPr lang="en-US" altLang="zh-CN" dirty="0">
                <a:latin typeface="Consolas" pitchFamily="49" charset="0"/>
              </a:rPr>
              <a:t>)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Consolas" pitchFamily="49" charset="0"/>
              </a:rPr>
              <a:t>  x = xx;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Consolas" pitchFamily="49" charset="0"/>
              </a:rPr>
              <a:t>  y = </a:t>
            </a:r>
            <a:r>
              <a:rPr lang="en-US" altLang="zh-CN" dirty="0" err="1">
                <a:latin typeface="Consolas" pitchFamily="49" charset="0"/>
              </a:rPr>
              <a:t>yy</a:t>
            </a:r>
            <a:r>
              <a:rPr lang="en-US" altLang="zh-CN" dirty="0">
                <a:latin typeface="Consolas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Consolas" pitchFamily="49" charset="0"/>
              </a:rPr>
              <a:t>Point::~Point() 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Consolas" pitchFamily="49" charset="0"/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Consolas" pitchFamily="49" charset="0"/>
                <a:ea typeface="+mn-ea"/>
              </a:rPr>
              <a:t>//...</a:t>
            </a:r>
            <a:r>
              <a:rPr lang="zh-CN" altLang="en-US" dirty="0">
                <a:latin typeface="Consolas" pitchFamily="49" charset="0"/>
                <a:ea typeface="+mn-ea"/>
              </a:rPr>
              <a:t>其他函数的实现略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A4D9DAA5-4D4E-699D-FDBE-90FF18D5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*编译器默认提供的函数</a:t>
            </a:r>
          </a:p>
        </p:txBody>
      </p:sp>
      <p:sp>
        <p:nvSpPr>
          <p:cNvPr id="76803" name="内容占位符 2">
            <a:extLst>
              <a:ext uri="{FF2B5EF4-FFF2-40B4-BE49-F238E27FC236}">
                <a16:creationId xmlns:a16="http://schemas.microsoft.com/office/drawing/2014/main" id="{EC9442EE-0A27-6007-A0F9-563C442F2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Georgia" panose="02040502050405020303" pitchFamily="18" charset="0"/>
              <a:buNone/>
            </a:pPr>
            <a:r>
              <a:rPr lang="en-US" altLang="zh-CN"/>
              <a:t>class Empty{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public: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    </a:t>
            </a:r>
            <a:r>
              <a:rPr lang="en-US" altLang="zh-CN">
                <a:solidFill>
                  <a:srgbClr val="C00000"/>
                </a:solidFill>
              </a:rPr>
              <a:t>Empty(){} 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>
                <a:solidFill>
                  <a:srgbClr val="C00000"/>
                </a:solidFill>
              </a:rPr>
              <a:t>    Empty(const Empty&amp; rhs){…}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>
                <a:solidFill>
                  <a:srgbClr val="C00000"/>
                </a:solidFill>
              </a:rPr>
              <a:t>    ~Empty(){}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>
                <a:solidFill>
                  <a:srgbClr val="C00000"/>
                </a:solidFill>
              </a:rPr>
              <a:t>    Empty operator=(const Empty&amp; rhs){…}</a:t>
            </a:r>
          </a:p>
          <a:p>
            <a:pPr>
              <a:buFont typeface="Georgia" panose="02040502050405020303" pitchFamily="18" charset="0"/>
              <a:buNone/>
            </a:pPr>
            <a:r>
              <a:rPr lang="en-US" altLang="zh-CN"/>
              <a:t>};</a:t>
            </a:r>
            <a:endParaRPr lang="zh-CN" altLang="en-US"/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84452CAD-F86B-05F4-40F3-314A8F0E3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F699AF-85B5-4337-8ABB-DF6E2DF3E9E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3">
            <a:extLst>
              <a:ext uri="{FF2B5EF4-FFF2-40B4-BE49-F238E27FC236}">
                <a16:creationId xmlns:a16="http://schemas.microsoft.com/office/drawing/2014/main" id="{896C505D-7D2F-616C-7FCB-A2F1593773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7D1DC823-3480-49E7-829A-762845BCD3F2}" type="slidenum">
              <a:rPr kumimoji="0" lang="en-US" altLang="zh-CN" sz="1800" smtClean="0">
                <a:solidFill>
                  <a:srgbClr val="FFFFFF"/>
                </a:solidFill>
              </a:rPr>
              <a:pPr/>
              <a:t>48</a:t>
            </a:fld>
            <a:endParaRPr kumimoji="0" lang="en-US" altLang="zh-CN" sz="1800">
              <a:solidFill>
                <a:srgbClr val="FFFFFF"/>
              </a:solidFill>
            </a:endParaRPr>
          </a:p>
        </p:txBody>
      </p:sp>
      <p:sp>
        <p:nvSpPr>
          <p:cNvPr id="77827" name="文本框 6">
            <a:extLst>
              <a:ext uri="{FF2B5EF4-FFF2-40B4-BE49-F238E27FC236}">
                <a16:creationId xmlns:a16="http://schemas.microsoft.com/office/drawing/2014/main" id="{CC770B70-4248-040C-475C-B9FD7A8EDC2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MyStr str2 = str1; 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与 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str2 = str1; </a:t>
            </a:r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相同吗</a:t>
            </a:r>
            <a:r>
              <a:rPr lang="en-US" altLang="zh-CN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</a:t>
            </a:r>
            <a:endParaRPr lang="zh-CN" altLang="en-US" sz="26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7828" name="文本框 7">
            <a:extLst>
              <a:ext uri="{FF2B5EF4-FFF2-40B4-BE49-F238E27FC236}">
                <a16:creationId xmlns:a16="http://schemas.microsoft.com/office/drawing/2014/main" id="{39DE10E3-E737-6587-618E-A2DC894D0CA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相同</a:t>
            </a:r>
          </a:p>
        </p:txBody>
      </p:sp>
      <p:sp>
        <p:nvSpPr>
          <p:cNvPr id="77829" name="文本框 8">
            <a:extLst>
              <a:ext uri="{FF2B5EF4-FFF2-40B4-BE49-F238E27FC236}">
                <a16:creationId xmlns:a16="http://schemas.microsoft.com/office/drawing/2014/main" id="{1C771A91-0B69-2EB1-4521-165DCEAECAA7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不相同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1040128-9E6A-D5C7-5068-6D1F336D91BD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1540377-650A-AEA8-44DF-0D50D35A1FEF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F683929-2C78-9E67-5E14-95E921EFD9D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05795BC5-D547-8E57-C3AD-5626807C046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文本框 6" hidden="1">
            <a:extLst>
              <a:ext uri="{FF2B5EF4-FFF2-40B4-BE49-F238E27FC236}">
                <a16:creationId xmlns:a16="http://schemas.microsoft.com/office/drawing/2014/main" id="{1431728F-0E26-3036-7A15-90FEB4D28A16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613900" y="64653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</a:t>
            </a:r>
          </a:p>
        </p:txBody>
      </p:sp>
      <p:sp>
        <p:nvSpPr>
          <p:cNvPr id="8" name="文本框 7" hidden="1">
            <a:extLst>
              <a:ext uri="{FF2B5EF4-FFF2-40B4-BE49-F238E27FC236}">
                <a16:creationId xmlns:a16="http://schemas.microsoft.com/office/drawing/2014/main" id="{105DD984-FF57-FA0A-1D83-8CFC866E637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9779000" y="1270000"/>
            <a:ext cx="333248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6" name="组合 5" hidden="1">
            <a:extLst>
              <a:ext uri="{FF2B5EF4-FFF2-40B4-BE49-F238E27FC236}">
                <a16:creationId xmlns:a16="http://schemas.microsoft.com/office/drawing/2014/main" id="{CCC2569E-4270-C901-80DE-58CC24A57628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3" name="RemarkBack" hidden="1">
              <a:extLst>
                <a:ext uri="{FF2B5EF4-FFF2-40B4-BE49-F238E27FC236}">
                  <a16:creationId xmlns:a16="http://schemas.microsoft.com/office/drawing/2014/main" id="{1FAB3028-CA17-F6AF-7201-AEC89CAD5DD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markBlock" hidden="1">
              <a:extLst>
                <a:ext uri="{FF2B5EF4-FFF2-40B4-BE49-F238E27FC236}">
                  <a16:creationId xmlns:a16="http://schemas.microsoft.com/office/drawing/2014/main" id="{196F34C2-08CD-69F7-77E2-50D74A262F43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RemarkTitleText" hidden="1">
              <a:extLst>
                <a:ext uri="{FF2B5EF4-FFF2-40B4-BE49-F238E27FC236}">
                  <a16:creationId xmlns:a16="http://schemas.microsoft.com/office/drawing/2014/main" id="{12867FCB-50E3-C572-0AAD-312B68CD0C9C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77833" name="组合 20">
            <a:extLst>
              <a:ext uri="{FF2B5EF4-FFF2-40B4-BE49-F238E27FC236}">
                <a16:creationId xmlns:a16="http://schemas.microsoft.com/office/drawing/2014/main" id="{043F150A-8F77-625E-EE1E-C434C8A36E48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C5C83D59-66D5-3481-0D25-16F2EADD76F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0E410363-6379-A15E-730C-D44C715B4BED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7837" name="TypeText">
              <a:extLst>
                <a:ext uri="{FF2B5EF4-FFF2-40B4-BE49-F238E27FC236}">
                  <a16:creationId xmlns:a16="http://schemas.microsoft.com/office/drawing/2014/main" id="{F72422EA-1F7C-388D-7D34-811CBE6A6901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7838" name="TipText">
              <a:extLst>
                <a:ext uri="{FF2B5EF4-FFF2-40B4-BE49-F238E27FC236}">
                  <a16:creationId xmlns:a16="http://schemas.microsoft.com/office/drawing/2014/main" id="{81A4AA43-ADCB-1005-A13E-42F2CFCC4AC7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7834" name="图片 5">
            <a:extLst>
              <a:ext uri="{FF2B5EF4-FFF2-40B4-BE49-F238E27FC236}">
                <a16:creationId xmlns:a16="http://schemas.microsoft.com/office/drawing/2014/main" id="{37D6F06E-B655-697C-A5EC-E441DEB99C0A}"/>
              </a:ext>
            </a:extLst>
          </p:cNvPr>
          <p:cNvPicPr>
            <a:picLocks noChangeArrowheads="1"/>
          </p:cNvPicPr>
          <p:nvPr>
            <p:custDataLst>
              <p:tags r:id="rId1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1">
            <a:extLst>
              <a:ext uri="{FF2B5EF4-FFF2-40B4-BE49-F238E27FC236}">
                <a16:creationId xmlns:a16="http://schemas.microsoft.com/office/drawing/2014/main" id="{1206C1BD-2F49-E5C0-8ABC-E23E2C631D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fld id="{5150F612-98A6-4577-A7DA-31887D52B09A}" type="slidenum">
              <a:rPr kumimoji="0" lang="en-US" altLang="zh-CN" sz="1800" smtClean="0">
                <a:solidFill>
                  <a:srgbClr val="FFFFFF"/>
                </a:solidFill>
              </a:rPr>
              <a:pPr/>
              <a:t>49</a:t>
            </a:fld>
            <a:endParaRPr kumimoji="0" lang="en-US" altLang="zh-CN" sz="1800">
              <a:solidFill>
                <a:srgbClr val="FFFFFF"/>
              </a:solidFill>
            </a:endParaRPr>
          </a:p>
        </p:txBody>
      </p:sp>
      <p:sp>
        <p:nvSpPr>
          <p:cNvPr id="78851" name="文本框 4">
            <a:extLst>
              <a:ext uri="{FF2B5EF4-FFF2-40B4-BE49-F238E27FC236}">
                <a16:creationId xmlns:a16="http://schemas.microsoft.com/office/drawing/2014/main" id="{07E90C60-2940-D349-D047-057481FF7E8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635000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析构函数可以重载吗？</a:t>
            </a:r>
          </a:p>
        </p:txBody>
      </p:sp>
      <p:sp>
        <p:nvSpPr>
          <p:cNvPr id="78852" name="文本框 5">
            <a:extLst>
              <a:ext uri="{FF2B5EF4-FFF2-40B4-BE49-F238E27FC236}">
                <a16:creationId xmlns:a16="http://schemas.microsoft.com/office/drawing/2014/main" id="{EB381B80-4229-4565-D0ED-B73E7E1C946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28800" y="278606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可以</a:t>
            </a:r>
          </a:p>
        </p:txBody>
      </p:sp>
      <p:sp>
        <p:nvSpPr>
          <p:cNvPr id="78853" name="文本框 6">
            <a:extLst>
              <a:ext uri="{FF2B5EF4-FFF2-40B4-BE49-F238E27FC236}">
                <a16:creationId xmlns:a16="http://schemas.microsoft.com/office/drawing/2014/main" id="{7804C409-F9C0-2383-E534-8F887629E1C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643313"/>
            <a:ext cx="64008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不可以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5B61B02-72E7-C376-19AB-2B55BA7753B6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5BDA076-083E-C0A8-C8D3-0ABA94BCC55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E1627F3-B6E9-1525-BD31-93885476286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78857" name="组合 18">
            <a:extLst>
              <a:ext uri="{FF2B5EF4-FFF2-40B4-BE49-F238E27FC236}">
                <a16:creationId xmlns:a16="http://schemas.microsoft.com/office/drawing/2014/main" id="{818D3210-1473-E4FA-9AFD-8B9BDFB1E164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7F1922C4-63B4-38D5-3198-5170A724AD8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9DD61FE6-9AC8-C3A5-6C9F-03882E7A312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8861" name="TypeText">
              <a:extLst>
                <a:ext uri="{FF2B5EF4-FFF2-40B4-BE49-F238E27FC236}">
                  <a16:creationId xmlns:a16="http://schemas.microsoft.com/office/drawing/2014/main" id="{570C1FC7-EDE5-62FE-4C33-3A030BD83E2C}"/>
                </a:ext>
              </a:extLst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78862" name="TipText">
              <a:extLst>
                <a:ext uri="{FF2B5EF4-FFF2-40B4-BE49-F238E27FC236}">
                  <a16:creationId xmlns:a16="http://schemas.microsoft.com/office/drawing/2014/main" id="{C77899B6-C461-0329-5D9D-43B818BD5C90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25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8858" name="图片 3">
            <a:extLst>
              <a:ext uri="{FF2B5EF4-FFF2-40B4-BE49-F238E27FC236}">
                <a16:creationId xmlns:a16="http://schemas.microsoft.com/office/drawing/2014/main" id="{98D4DEEB-4D80-5707-5231-1DB91748287D}"/>
              </a:ext>
            </a:extLst>
          </p:cNvPr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AEECA79B-6F13-D633-5EE2-11D9F26E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抽象实例</a:t>
            </a:r>
            <a:r>
              <a:rPr lang="en-US" altLang="zh-CN"/>
              <a:t>——</a:t>
            </a:r>
            <a:r>
              <a:rPr lang="zh-CN" altLang="en-US"/>
              <a:t>钟表（续）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15DD7462-AF9D-1AD2-81CC-84D5CE95EB5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marL="114300" lvl="1" indent="0" eaLnBrk="1" hangingPunct="1">
              <a:lnSpc>
                <a:spcPct val="140000"/>
              </a:lnSpc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class  Clock </a:t>
            </a:r>
            <a:r>
              <a:rPr lang="en-US" altLang="zh-CN" sz="240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  <a:endParaRPr lang="en-US" altLang="zh-CN" sz="2400">
              <a:latin typeface="Consolas" panose="020B0609020204030204" pitchFamily="49" charset="0"/>
            </a:endParaRPr>
          </a:p>
          <a:p>
            <a:pPr marL="114300" lvl="1" indent="0" eaLnBrk="1" hangingPunct="1">
              <a:lnSpc>
                <a:spcPct val="140000"/>
              </a:lnSpc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  </a:t>
            </a:r>
            <a:r>
              <a:rPr lang="en-US" altLang="zh-CN" sz="2400">
                <a:solidFill>
                  <a:schemeClr val="tx2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400">
                <a:latin typeface="Consolas" panose="020B0609020204030204" pitchFamily="49" charset="0"/>
              </a:rPr>
              <a:t>: </a:t>
            </a:r>
          </a:p>
          <a:p>
            <a:pPr marL="114300" lvl="1" indent="0" eaLnBrk="1" hangingPunct="1">
              <a:lnSpc>
                <a:spcPct val="140000"/>
              </a:lnSpc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   void </a:t>
            </a:r>
            <a:r>
              <a:rPr lang="en-US" altLang="zh-CN" sz="2400">
                <a:solidFill>
                  <a:srgbClr val="C00000"/>
                </a:solidFill>
                <a:latin typeface="Consolas" panose="020B0609020204030204" pitchFamily="49" charset="0"/>
              </a:rPr>
              <a:t>setTime</a:t>
            </a:r>
            <a:r>
              <a:rPr lang="en-US" altLang="zh-CN" sz="2400">
                <a:latin typeface="Consolas" panose="020B0609020204030204" pitchFamily="49" charset="0"/>
              </a:rPr>
              <a:t>(int newH, int newM, int newS);</a:t>
            </a:r>
            <a:br>
              <a:rPr lang="en-US" altLang="zh-CN" sz="2400">
                <a:latin typeface="Consolas" panose="020B0609020204030204" pitchFamily="49" charset="0"/>
              </a:rPr>
            </a:br>
            <a:r>
              <a:rPr lang="en-US" altLang="zh-CN" sz="2400">
                <a:latin typeface="Consolas" panose="020B0609020204030204" pitchFamily="49" charset="0"/>
              </a:rPr>
              <a:t>   void </a:t>
            </a:r>
            <a:r>
              <a:rPr lang="en-US" altLang="zh-CN" sz="2400">
                <a:solidFill>
                  <a:srgbClr val="C00000"/>
                </a:solidFill>
                <a:latin typeface="Consolas" panose="020B0609020204030204" pitchFamily="49" charset="0"/>
              </a:rPr>
              <a:t>showTime</a:t>
            </a:r>
            <a:r>
              <a:rPr lang="en-US" altLang="zh-CN" sz="2400">
                <a:latin typeface="Consolas" panose="020B0609020204030204" pitchFamily="49" charset="0"/>
              </a:rPr>
              <a:t>();</a:t>
            </a:r>
          </a:p>
          <a:p>
            <a:pPr marL="114300" lvl="1" indent="0" eaLnBrk="1" hangingPunct="1">
              <a:lnSpc>
                <a:spcPct val="140000"/>
              </a:lnSpc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  </a:t>
            </a:r>
            <a:r>
              <a:rPr lang="en-US" altLang="zh-CN" sz="2400">
                <a:solidFill>
                  <a:schemeClr val="tx2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400">
                <a:latin typeface="Consolas" panose="020B0609020204030204" pitchFamily="49" charset="0"/>
              </a:rPr>
              <a:t>: </a:t>
            </a:r>
          </a:p>
          <a:p>
            <a:pPr marL="114300" lvl="1" indent="0" eaLnBrk="1" hangingPunct="1">
              <a:lnSpc>
                <a:spcPct val="140000"/>
              </a:lnSpc>
              <a:buFont typeface="Georgia" panose="02040502050405020303" pitchFamily="18" charset="0"/>
              <a:buNone/>
            </a:pPr>
            <a:r>
              <a:rPr lang="en-US" altLang="zh-CN" sz="2400">
                <a:latin typeface="Consolas" panose="020B0609020204030204" pitchFamily="49" charset="0"/>
              </a:rPr>
              <a:t>   int hour, minute, second;</a:t>
            </a:r>
          </a:p>
          <a:p>
            <a:pPr marL="114300" lvl="1" indent="0" eaLnBrk="1" hangingPunct="1">
              <a:lnSpc>
                <a:spcPct val="140000"/>
              </a:lnSpc>
              <a:buFont typeface="Georgia" panose="02040502050405020303" pitchFamily="18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6D595070-36E6-B321-935B-CA86293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E2F24D-44F9-43FC-AE62-07B7B5EE325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66D6F6-4098-0DAB-D5A0-6A4B9DB8D7DE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面向对象程序设计的基本特点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4.1.1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抽象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F509F947-EA18-4E38-7B1A-E951DDFC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*阻止默认的构造函数</a:t>
            </a:r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54B890D6-7D29-2B54-F210-AB7AB0B7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在设计时，有的类不想进行默认初始化。 </a:t>
            </a:r>
            <a:endParaRPr lang="en-US" altLang="zh-CN"/>
          </a:p>
          <a:p>
            <a:pPr lvl="1"/>
            <a:r>
              <a:rPr lang="zh-CN" altLang="en-US"/>
              <a:t>例如，没有姓名的学生对象是没有意义的</a:t>
            </a:r>
            <a:endParaRPr lang="en-US" altLang="zh-CN"/>
          </a:p>
          <a:p>
            <a:pPr lvl="1"/>
            <a:r>
              <a:rPr lang="zh-CN" altLang="en-US"/>
              <a:t>解决：</a:t>
            </a:r>
            <a:endParaRPr lang="en-US" altLang="zh-CN"/>
          </a:p>
          <a:p>
            <a:pPr lvl="2"/>
            <a:r>
              <a:rPr lang="zh-CN" altLang="en-US"/>
              <a:t>至少定义一个有参数的构造函数</a:t>
            </a:r>
            <a:endParaRPr lang="en-US" altLang="zh-CN"/>
          </a:p>
          <a:p>
            <a:pPr lvl="2"/>
            <a:r>
              <a:rPr lang="zh-CN" altLang="en-US"/>
              <a:t>不定义默认构造函数</a:t>
            </a:r>
          </a:p>
          <a:p>
            <a:r>
              <a:rPr lang="zh-CN" altLang="en-US"/>
              <a:t>需要深层复制时，默认的复制构造会引起错误。（</a:t>
            </a:r>
            <a:r>
              <a:rPr lang="zh-CN" altLang="en-US">
                <a:solidFill>
                  <a:srgbClr val="6699FF"/>
                </a:solidFill>
              </a:rPr>
              <a:t>见第</a:t>
            </a:r>
            <a:r>
              <a:rPr lang="en-US" altLang="zh-CN">
                <a:solidFill>
                  <a:srgbClr val="6699FF"/>
                </a:solidFill>
              </a:rPr>
              <a:t>6</a:t>
            </a:r>
            <a:r>
              <a:rPr lang="zh-CN" altLang="en-US">
                <a:solidFill>
                  <a:srgbClr val="6699FF"/>
                </a:solidFill>
              </a:rPr>
              <a:t>章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解决：</a:t>
            </a:r>
            <a:endParaRPr lang="en-US" altLang="zh-CN"/>
          </a:p>
          <a:p>
            <a:pPr lvl="2"/>
            <a:r>
              <a:rPr lang="zh-CN" altLang="en-US"/>
              <a:t>自定义实现深层复制的复制构造函数</a:t>
            </a:r>
            <a:endParaRPr lang="en-US" altLang="zh-CN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CEC3B3F1-CC38-F061-AA92-7B86546D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2EA2EF-AC47-45F8-B11B-6DE58112364D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503D6EA2-F7E5-04E6-FF0F-8DA93CBC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350"/>
            <a:ext cx="8229600" cy="1066800"/>
          </a:xfrm>
        </p:spPr>
        <p:txBody>
          <a:bodyPr/>
          <a:lstStyle/>
          <a:p>
            <a:r>
              <a:rPr lang="en-US" altLang="zh-CN"/>
              <a:t>*</a:t>
            </a:r>
            <a:r>
              <a:rPr lang="zh-CN" altLang="en-US"/>
              <a:t>有时不应该进行复制和赋值</a:t>
            </a:r>
          </a:p>
        </p:txBody>
      </p:sp>
      <p:sp>
        <p:nvSpPr>
          <p:cNvPr id="80899" name="内容占位符 2">
            <a:extLst>
              <a:ext uri="{FF2B5EF4-FFF2-40B4-BE49-F238E27FC236}">
                <a16:creationId xmlns:a16="http://schemas.microsoft.com/office/drawing/2014/main" id="{A148F046-40D1-15B0-97BE-1B98C7E95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76863"/>
          </a:xfrm>
        </p:spPr>
        <p:txBody>
          <a:bodyPr/>
          <a:lstStyle/>
          <a:p>
            <a:r>
              <a:rPr lang="zh-CN" altLang="en-US"/>
              <a:t>例如，房屋中介系统有一个类描述待售房屋</a:t>
            </a:r>
            <a:endParaRPr lang="en-US" altLang="zh-CN"/>
          </a:p>
          <a:p>
            <a:pPr lvl="1"/>
            <a:r>
              <a:rPr lang="en-US" altLang="zh-CN"/>
              <a:t>class HomeForSale{…}</a:t>
            </a:r>
          </a:p>
          <a:p>
            <a:pPr lvl="1"/>
            <a:r>
              <a:rPr lang="zh-CN" altLang="en-US"/>
              <a:t>通常没有完全一样的房屋，因此不应有复制构造</a:t>
            </a:r>
            <a:endParaRPr lang="en-US" altLang="zh-CN"/>
          </a:p>
          <a:p>
            <a:r>
              <a:rPr lang="zh-CN" altLang="en-US"/>
              <a:t>解决方法一：将不应该有的默认函数定义为私有</a:t>
            </a:r>
            <a:endParaRPr lang="en-US" altLang="zh-CN"/>
          </a:p>
          <a:p>
            <a:pPr lvl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/>
              <a:t>class HomeForSale{</a:t>
            </a:r>
          </a:p>
          <a:p>
            <a:pPr lvl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/>
              <a:t>public:</a:t>
            </a:r>
          </a:p>
          <a:p>
            <a:pPr lvl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/>
              <a:t>    …</a:t>
            </a:r>
          </a:p>
          <a:p>
            <a:pPr lvl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/>
              <a:t>private:</a:t>
            </a:r>
          </a:p>
          <a:p>
            <a:pPr lvl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/>
              <a:t>    …</a:t>
            </a:r>
          </a:p>
          <a:p>
            <a:pPr lvl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/>
              <a:t>    HomeForSale(const HomeForSale&amp;);</a:t>
            </a:r>
          </a:p>
          <a:p>
            <a:pPr lvl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/>
              <a:t>    HomeForSale&amp; operator=(const HomeForSale&amp;)</a:t>
            </a:r>
          </a:p>
          <a:p>
            <a:pPr lvl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/>
              <a:t>    </a:t>
            </a:r>
            <a:r>
              <a:rPr lang="en-US" altLang="zh-CN">
                <a:solidFill>
                  <a:srgbClr val="6699FF"/>
                </a:solidFill>
              </a:rPr>
              <a:t>//</a:t>
            </a:r>
            <a:r>
              <a:rPr lang="zh-CN" altLang="en-US">
                <a:solidFill>
                  <a:srgbClr val="6699FF"/>
                </a:solidFill>
              </a:rPr>
              <a:t>重载赋值运算符见第</a:t>
            </a:r>
            <a:r>
              <a:rPr lang="en-US" altLang="zh-CN">
                <a:solidFill>
                  <a:srgbClr val="6699FF"/>
                </a:solidFill>
              </a:rPr>
              <a:t>8</a:t>
            </a:r>
            <a:r>
              <a:rPr lang="zh-CN" altLang="en-US">
                <a:solidFill>
                  <a:srgbClr val="6699FF"/>
                </a:solidFill>
              </a:rPr>
              <a:t>章</a:t>
            </a:r>
            <a:endParaRPr lang="en-US" altLang="zh-CN">
              <a:solidFill>
                <a:srgbClr val="6699FF"/>
              </a:solidFill>
            </a:endParaRPr>
          </a:p>
          <a:p>
            <a:pPr lvl="1"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US" altLang="zh-CN"/>
              <a:t>};</a:t>
            </a:r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B3E24B23-47F6-D474-F8A0-6CDB2755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B96D9E-8FD2-4ED0-9C4A-D8D8D12715A8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4904929B-9F40-A97C-4B4A-5855E300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576263"/>
            <a:ext cx="8893175" cy="1066800"/>
          </a:xfrm>
        </p:spPr>
        <p:txBody>
          <a:bodyPr/>
          <a:lstStyle/>
          <a:p>
            <a:r>
              <a:rPr lang="en-US" altLang="zh-CN"/>
              <a:t>*</a:t>
            </a:r>
            <a:r>
              <a:rPr lang="zh-CN" altLang="en-US"/>
              <a:t>有时不应该进行复制和赋值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81923" name="内容占位符 2">
            <a:extLst>
              <a:ext uri="{FF2B5EF4-FFF2-40B4-BE49-F238E27FC236}">
                <a16:creationId xmlns:a16="http://schemas.microsoft.com/office/drawing/2014/main" id="{6009F57F-CD2D-8C05-0A6A-0C5291EB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解决方法二：定义一个</a:t>
            </a:r>
            <a:r>
              <a:rPr lang="en-US" altLang="zh-CN"/>
              <a:t>Uncopyable</a:t>
            </a:r>
            <a:r>
              <a:rPr lang="zh-CN" altLang="en-US"/>
              <a:t>类作为基类（</a:t>
            </a:r>
            <a:r>
              <a:rPr lang="zh-CN" altLang="en-US">
                <a:solidFill>
                  <a:srgbClr val="6699FF"/>
                </a:solidFill>
              </a:rPr>
              <a:t>类的继承见第</a:t>
            </a:r>
            <a:r>
              <a:rPr lang="en-US" altLang="zh-CN">
                <a:solidFill>
                  <a:srgbClr val="6699FF"/>
                </a:solidFill>
              </a:rPr>
              <a:t>7</a:t>
            </a:r>
            <a:r>
              <a:rPr lang="zh-CN" altLang="en-US">
                <a:solidFill>
                  <a:srgbClr val="6699FF"/>
                </a:solidFill>
              </a:rPr>
              <a:t>章</a:t>
            </a:r>
            <a:r>
              <a:rPr lang="zh-CN" altLang="en-US"/>
              <a:t>）</a:t>
            </a:r>
            <a:endParaRPr lang="en-US" altLang="zh-CN"/>
          </a:p>
          <a:p>
            <a:pPr lvl="1">
              <a:buFont typeface="Georgia" panose="02040502050405020303" pitchFamily="18" charset="0"/>
              <a:buNone/>
            </a:pPr>
            <a:r>
              <a:rPr lang="en-US" altLang="zh-CN"/>
              <a:t>class Uncopyable{</a:t>
            </a:r>
          </a:p>
          <a:p>
            <a:pPr lvl="1">
              <a:buFont typeface="Georgia" panose="02040502050405020303" pitchFamily="18" charset="0"/>
              <a:buNone/>
            </a:pPr>
            <a:r>
              <a:rPr lang="en-US" altLang="zh-CN"/>
              <a:t>protected:</a:t>
            </a:r>
          </a:p>
          <a:p>
            <a:pPr lvl="1">
              <a:buFont typeface="Georgia" panose="02040502050405020303" pitchFamily="18" charset="0"/>
              <a:buNone/>
            </a:pPr>
            <a:r>
              <a:rPr lang="en-US" altLang="zh-CN"/>
              <a:t>    Uncopyable(){}</a:t>
            </a:r>
          </a:p>
          <a:p>
            <a:pPr lvl="1">
              <a:buFont typeface="Georgia" panose="02040502050405020303" pitchFamily="18" charset="0"/>
              <a:buNone/>
            </a:pPr>
            <a:r>
              <a:rPr lang="en-US" altLang="zh-CN"/>
              <a:t>    ~ Uncopyable(){}</a:t>
            </a:r>
          </a:p>
          <a:p>
            <a:pPr lvl="1">
              <a:buFont typeface="Georgia" panose="02040502050405020303" pitchFamily="18" charset="0"/>
              <a:buNone/>
            </a:pPr>
            <a:r>
              <a:rPr lang="en-US" altLang="zh-CN"/>
              <a:t>private:</a:t>
            </a:r>
          </a:p>
          <a:p>
            <a:pPr lvl="1">
              <a:buFont typeface="Georgia" panose="02040502050405020303" pitchFamily="18" charset="0"/>
              <a:buNone/>
            </a:pPr>
            <a:r>
              <a:rPr lang="en-US" altLang="zh-CN"/>
              <a:t>     Uncopyable(const Uncopyable&amp;);</a:t>
            </a:r>
          </a:p>
          <a:p>
            <a:pPr lvl="1">
              <a:buFont typeface="Georgia" panose="02040502050405020303" pitchFamily="18" charset="0"/>
              <a:buNone/>
            </a:pPr>
            <a:r>
              <a:rPr lang="en-US" altLang="zh-CN"/>
              <a:t>     Uncopyable operator=(const Uncopyable&amp;);</a:t>
            </a:r>
          </a:p>
          <a:p>
            <a:pPr lvl="1">
              <a:buFont typeface="Georgia" panose="02040502050405020303" pitchFamily="18" charset="0"/>
              <a:buNone/>
            </a:pPr>
            <a:r>
              <a:rPr lang="en-US" altLang="zh-CN"/>
              <a:t>};</a:t>
            </a:r>
            <a:endParaRPr lang="zh-CN" altLang="en-US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C9D3B773-AC29-CCEA-8065-1F968BB6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0E983F-236C-4796-959A-BA53AD89747F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>
            <a:extLst>
              <a:ext uri="{FF2B5EF4-FFF2-40B4-BE49-F238E27FC236}">
                <a16:creationId xmlns:a16="http://schemas.microsoft.com/office/drawing/2014/main" id="{90E17FB8-387C-7D3A-B8E6-32B27F61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4.4.1</a:t>
            </a:r>
            <a:r>
              <a:rPr lang="zh-CN" altLang="en-US"/>
              <a:t>组合</a:t>
            </a:r>
          </a:p>
        </p:txBody>
      </p:sp>
      <p:sp>
        <p:nvSpPr>
          <p:cNvPr id="82947" name="内容占位符 2">
            <a:extLst>
              <a:ext uri="{FF2B5EF4-FFF2-40B4-BE49-F238E27FC236}">
                <a16:creationId xmlns:a16="http://schemas.microsoft.com/office/drawing/2014/main" id="{1566938C-E2AB-F450-1C90-6EEED327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/>
              <a:t>类中的成员数据是另一个类的对象。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/>
              <a:t>可以在已有抽象的基础上实现更复杂的抽象。</a:t>
            </a:r>
          </a:p>
          <a:p>
            <a:pPr eaLnBrk="1" hangingPunct="1"/>
            <a:endParaRPr lang="zh-CN" altLang="en-US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2283ED67-1A0F-7C88-6CC6-EC75EBD5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E3682A-418E-4BF5-B225-ED5148F06D86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D38FE62-30F3-7B86-CEE3-30EBA715C50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类的组合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>
            <a:extLst>
              <a:ext uri="{FF2B5EF4-FFF2-40B4-BE49-F238E27FC236}">
                <a16:creationId xmlns:a16="http://schemas.microsoft.com/office/drawing/2014/main" id="{91F1B550-1975-EBDE-62A9-BAE635FE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类组合的构造函数设计</a:t>
            </a:r>
          </a:p>
        </p:txBody>
      </p:sp>
      <p:sp>
        <p:nvSpPr>
          <p:cNvPr id="84995" name="内容占位符 2">
            <a:extLst>
              <a:ext uri="{FF2B5EF4-FFF2-40B4-BE49-F238E27FC236}">
                <a16:creationId xmlns:a16="http://schemas.microsoft.com/office/drawing/2014/main" id="{953FB3EF-44E6-3906-031E-A960C7F5249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原则：不仅要负责对本类中的基本类型成员数据赋初值，也要对对象成员初始化。</a:t>
            </a:r>
          </a:p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声明形式：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zh-CN" altLang="en-US">
                <a:latin typeface="宋体" panose="02010600030101010101" pitchFamily="2" charset="-122"/>
              </a:rPr>
              <a:t>类名</a:t>
            </a:r>
            <a:r>
              <a:rPr lang="en-US" altLang="zh-CN">
                <a:latin typeface="宋体" panose="02010600030101010101" pitchFamily="2" charset="-122"/>
              </a:rPr>
              <a:t>::</a:t>
            </a:r>
            <a:r>
              <a:rPr lang="zh-CN" altLang="en-US">
                <a:latin typeface="宋体" panose="02010600030101010101" pitchFamily="2" charset="-122"/>
              </a:rPr>
              <a:t>类名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对象成员所需的形参，本类成员形参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宋体" panose="02010600030101010101" pitchFamily="2" charset="-122"/>
              </a:rPr>
              <a:t>       :</a:t>
            </a:r>
            <a:r>
              <a:rPr lang="zh-CN" altLang="en-US">
                <a:latin typeface="宋体" panose="02010600030101010101" pitchFamily="2" charset="-122"/>
              </a:rPr>
              <a:t>对象</a:t>
            </a:r>
            <a:r>
              <a:rPr lang="en-US" altLang="zh-CN">
                <a:latin typeface="宋体" panose="02010600030101010101" pitchFamily="2" charset="-122"/>
              </a:rPr>
              <a:t>1(</a:t>
            </a:r>
            <a:r>
              <a:rPr lang="zh-CN" altLang="en-US">
                <a:latin typeface="宋体" panose="02010600030101010101" pitchFamily="2" charset="-122"/>
              </a:rPr>
              <a:t>参数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，对象</a:t>
            </a:r>
            <a:r>
              <a:rPr lang="en-US" altLang="zh-CN">
                <a:latin typeface="宋体" panose="02010600030101010101" pitchFamily="2" charset="-122"/>
              </a:rPr>
              <a:t>2(</a:t>
            </a:r>
            <a:r>
              <a:rPr lang="zh-CN" altLang="en-US">
                <a:latin typeface="宋体" panose="02010600030101010101" pitchFamily="2" charset="-122"/>
              </a:rPr>
              <a:t>参数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</a:rPr>
              <a:t>......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宋体" panose="02010600030101010101" pitchFamily="2" charset="-122"/>
              </a:rPr>
              <a:t>{  </a:t>
            </a: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宋体" panose="02010600030101010101" pitchFamily="2" charset="-122"/>
              </a:rPr>
              <a:t>//</a:t>
            </a:r>
            <a:r>
              <a:rPr lang="zh-CN" altLang="en-US">
                <a:latin typeface="宋体" panose="02010600030101010101" pitchFamily="2" charset="-122"/>
              </a:rPr>
              <a:t>函数体其他语句</a:t>
            </a:r>
            <a:endParaRPr lang="en-US" altLang="zh-CN">
              <a:latin typeface="宋体" panose="02010600030101010101" pitchFamily="2" charset="-122"/>
            </a:endParaRPr>
          </a:p>
          <a:p>
            <a:pPr lvl="1"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宋体" panose="02010600030101010101" pitchFamily="2" charset="-122"/>
              </a:rPr>
              <a:t>}</a:t>
            </a:r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ACE55BEA-3DF4-598F-50A4-5FE97C88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6C7AFF-AFD3-42D7-93AD-6AC82CDB425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C703BC0-5168-659D-339C-F4C00CD4C7B4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类的组合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组合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>
            <a:extLst>
              <a:ext uri="{FF2B5EF4-FFF2-40B4-BE49-F238E27FC236}">
                <a16:creationId xmlns:a16="http://schemas.microsoft.com/office/drawing/2014/main" id="{9F19D13C-FD50-26CF-F7EA-D2790438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构造组合类对象时的初始化次序</a:t>
            </a:r>
          </a:p>
        </p:txBody>
      </p:sp>
      <p:sp>
        <p:nvSpPr>
          <p:cNvPr id="86019" name="内容占位符 2">
            <a:extLst>
              <a:ext uri="{FF2B5EF4-FFF2-40B4-BE49-F238E27FC236}">
                <a16:creationId xmlns:a16="http://schemas.microsoft.com/office/drawing/2014/main" id="{324BA2E2-F6D4-B609-516A-F3DDE69FBFA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/>
              <a:t>首先对构造函数初始化列表中列出的成员（包括基本类型成员和对象成员）进行初始化，</a:t>
            </a:r>
            <a:r>
              <a:rPr lang="zh-CN" altLang="en-US" u="sng"/>
              <a:t>初始化次序是成员在类体中定义的次序</a:t>
            </a:r>
            <a:r>
              <a:rPr lang="zh-CN" altLang="en-US"/>
              <a:t>。</a:t>
            </a:r>
            <a:endParaRPr lang="en-US" altLang="zh-CN"/>
          </a:p>
          <a:p>
            <a:pPr lvl="1" eaLnBrk="1" hangingPunct="1">
              <a:lnSpc>
                <a:spcPct val="105000"/>
              </a:lnSpc>
            </a:pPr>
            <a:r>
              <a:rPr lang="zh-CN" altLang="en-US" b="1"/>
              <a:t>成员对象构造函数调用顺序</a:t>
            </a:r>
            <a:r>
              <a:rPr lang="zh-CN" altLang="en-US"/>
              <a:t>：按对象成员的声明顺序，先声明者先构造。</a:t>
            </a:r>
          </a:p>
          <a:p>
            <a:pPr lvl="1" eaLnBrk="1" hangingPunct="1">
              <a:lnSpc>
                <a:spcPct val="105000"/>
              </a:lnSpc>
            </a:pPr>
            <a:r>
              <a:rPr lang="zh-CN" altLang="en-US" b="1"/>
              <a:t>初始化列表中未出现的成员对象</a:t>
            </a:r>
            <a:r>
              <a:rPr lang="zh-CN" altLang="en-US"/>
              <a:t>，调用用默认构造函数（即无形参的）初始化</a:t>
            </a:r>
            <a:endParaRPr lang="en-US" altLang="zh-CN"/>
          </a:p>
          <a:p>
            <a:pPr eaLnBrk="1" hangingPunct="1">
              <a:lnSpc>
                <a:spcPct val="105000"/>
              </a:lnSpc>
            </a:pPr>
            <a:r>
              <a:rPr lang="zh-CN" altLang="en-US" b="1"/>
              <a:t>处理完初始化列表之后，再执行构造函数的函数体</a:t>
            </a:r>
            <a:r>
              <a:rPr lang="zh-CN" altLang="en-US"/>
              <a:t>。</a:t>
            </a:r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637E32B0-F998-0820-4737-4876EE41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8AD888-D35D-4D7F-82EB-02DCB4DDD08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CB5EE1C-8C05-19FB-802F-476EFEDC9C5F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类的组合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组合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>
            <a:extLst>
              <a:ext uri="{FF2B5EF4-FFF2-40B4-BE49-F238E27FC236}">
                <a16:creationId xmlns:a16="http://schemas.microsoft.com/office/drawing/2014/main" id="{2589E7C5-70CC-C553-0857-CB3553AC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500063"/>
            <a:ext cx="8229600" cy="1066800"/>
          </a:xfrm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4-4 </a:t>
            </a:r>
            <a:r>
              <a:rPr lang="zh-CN" altLang="en-US"/>
              <a:t>类的组合，线段（</a:t>
            </a:r>
            <a:r>
              <a:rPr lang="en-US" altLang="zh-CN"/>
              <a:t>Line</a:t>
            </a:r>
            <a:r>
              <a:rPr lang="zh-CN" altLang="en-US"/>
              <a:t>）类</a:t>
            </a:r>
          </a:p>
        </p:txBody>
      </p:sp>
      <p:sp>
        <p:nvSpPr>
          <p:cNvPr id="87043" name="内容占位符 2">
            <a:extLst>
              <a:ext uri="{FF2B5EF4-FFF2-40B4-BE49-F238E27FC236}">
                <a16:creationId xmlns:a16="http://schemas.microsoft.com/office/drawing/2014/main" id="{B8253679-7594-B3C9-8B97-CF50A1DF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145088"/>
          </a:xfrm>
          <a:solidFill>
            <a:srgbClr val="85FFFF"/>
          </a:solidFill>
        </p:spPr>
        <p:txBody>
          <a:bodyPr/>
          <a:lstStyle/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//4_4.cpp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&lt;iostream&gt;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&lt;</a:t>
            </a:r>
            <a:r>
              <a:rPr lang="en-US" altLang="zh-CN" sz="1800" dirty="0" err="1">
                <a:latin typeface="Consolas" panose="020B0609020204030204" pitchFamily="49" charset="0"/>
              </a:rPr>
              <a:t>cmath</a:t>
            </a:r>
            <a:r>
              <a:rPr lang="en-US" altLang="zh-CN" sz="18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using namespace std;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</a:t>
            </a:r>
            <a:r>
              <a:rPr lang="en-US" altLang="zh-CN" sz="1800" b="1" dirty="0">
                <a:latin typeface="Consolas" panose="020B0609020204030204" pitchFamily="49" charset="0"/>
              </a:rPr>
              <a:t>Point</a:t>
            </a:r>
            <a:r>
              <a:rPr lang="en-US" altLang="zh-CN" sz="1800" dirty="0">
                <a:latin typeface="Consolas" panose="020B0609020204030204" pitchFamily="49" charset="0"/>
              </a:rPr>
              <a:t> {	//Point</a:t>
            </a:r>
            <a:r>
              <a:rPr lang="zh-CN" altLang="en-US" sz="1800" dirty="0">
                <a:latin typeface="Consolas" panose="020B0609020204030204" pitchFamily="49" charset="0"/>
              </a:rPr>
              <a:t>类定义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Point(int xx = 0, int </a:t>
            </a:r>
            <a:r>
              <a:rPr lang="en-US" altLang="zh-CN" sz="1800" dirty="0" err="1">
                <a:latin typeface="Consolas" panose="020B0609020204030204" pitchFamily="49" charset="0"/>
              </a:rPr>
              <a:t>yy</a:t>
            </a:r>
            <a:r>
              <a:rPr lang="en-US" altLang="zh-CN" sz="1800" dirty="0">
                <a:latin typeface="Consolas" panose="020B0609020204030204" pitchFamily="49" charset="0"/>
              </a:rPr>
              <a:t> = 0) {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x = xx;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y = </a:t>
            </a:r>
            <a:r>
              <a:rPr lang="en-US" altLang="zh-CN" sz="1800" dirty="0" err="1">
                <a:latin typeface="Consolas" panose="020B0609020204030204" pitchFamily="49" charset="0"/>
              </a:rPr>
              <a:t>yy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Point(Point &amp;p);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int </a:t>
            </a:r>
            <a:r>
              <a:rPr lang="en-US" altLang="zh-CN" sz="1800" dirty="0" err="1">
                <a:latin typeface="Consolas" panose="020B0609020204030204" pitchFamily="49" charset="0"/>
              </a:rPr>
              <a:t>getX</a:t>
            </a:r>
            <a:r>
              <a:rPr lang="en-US" altLang="zh-CN" sz="1800" dirty="0">
                <a:latin typeface="Consolas" panose="020B0609020204030204" pitchFamily="49" charset="0"/>
              </a:rPr>
              <a:t>() { return x; }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int </a:t>
            </a:r>
            <a:r>
              <a:rPr lang="en-US" altLang="zh-CN" sz="1800" dirty="0" err="1">
                <a:latin typeface="Consolas" panose="020B0609020204030204" pitchFamily="49" charset="0"/>
              </a:rPr>
              <a:t>getY</a:t>
            </a:r>
            <a:r>
              <a:rPr lang="en-US" altLang="zh-CN" sz="1800" dirty="0">
                <a:latin typeface="Consolas" panose="020B0609020204030204" pitchFamily="49" charset="0"/>
              </a:rPr>
              <a:t>() { return y; }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private: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int x, y;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Point::Point(Point &amp;p) {	//</a:t>
            </a:r>
            <a:r>
              <a:rPr lang="zh-CN" altLang="en-US" sz="1800" dirty="0">
                <a:latin typeface="Consolas" panose="020B0609020204030204" pitchFamily="49" charset="0"/>
              </a:rPr>
              <a:t>复制构造函数的实现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x = </a:t>
            </a:r>
            <a:r>
              <a:rPr lang="en-US" altLang="zh-CN" sz="1800" dirty="0" err="1">
                <a:latin typeface="Consolas" panose="020B0609020204030204" pitchFamily="49" charset="0"/>
              </a:rPr>
              <a:t>p.x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y = </a:t>
            </a:r>
            <a:r>
              <a:rPr lang="en-US" altLang="zh-CN" sz="1800" dirty="0" err="1">
                <a:latin typeface="Consolas" panose="020B0609020204030204" pitchFamily="49" charset="0"/>
              </a:rPr>
              <a:t>p.y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"Calling the copy constructor of Point"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7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A2A2A0A3-A794-3991-734E-A3B94E10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5D82B4-B303-4866-98B5-79EAE8CCBC60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83EB0BC-551B-0204-728A-BE673C438CFA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类的组合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组合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>
            <a:extLst>
              <a:ext uri="{FF2B5EF4-FFF2-40B4-BE49-F238E27FC236}">
                <a16:creationId xmlns:a16="http://schemas.microsoft.com/office/drawing/2014/main" id="{560224D4-858D-9CCB-7EC0-0989E2D1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571500"/>
            <a:ext cx="8229600" cy="5930900"/>
          </a:xfrm>
          <a:solidFill>
            <a:srgbClr val="85FFFF"/>
          </a:solidFill>
        </p:spPr>
        <p:txBody>
          <a:bodyPr/>
          <a:lstStyle/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latin typeface="Consolas" panose="020B0609020204030204" pitchFamily="49" charset="0"/>
              </a:rPr>
              <a:t>类的组合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 Line {	//Line</a:t>
            </a:r>
            <a:r>
              <a:rPr lang="zh-CN" altLang="en-US" sz="1600" dirty="0">
                <a:latin typeface="Consolas" panose="020B0609020204030204" pitchFamily="49" charset="0"/>
              </a:rPr>
              <a:t>类的定义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public:	//</a:t>
            </a:r>
            <a:r>
              <a:rPr lang="zh-CN" altLang="en-US" sz="1600" dirty="0">
                <a:latin typeface="Consolas" panose="020B0609020204030204" pitchFamily="49" charset="0"/>
              </a:rPr>
              <a:t>外部接口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latin typeface="Consolas" panose="020B0609020204030204" pitchFamily="49" charset="0"/>
              </a:rPr>
              <a:t>Line(Point xp1, Point xp2);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Line(Line &amp;l);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double </a:t>
            </a:r>
            <a:r>
              <a:rPr lang="en-US" altLang="zh-CN" sz="1600" dirty="0" err="1">
                <a:latin typeface="Consolas" panose="020B0609020204030204" pitchFamily="49" charset="0"/>
              </a:rPr>
              <a:t>getLen</a:t>
            </a:r>
            <a:r>
              <a:rPr lang="en-US" altLang="zh-CN" sz="1600" dirty="0">
                <a:latin typeface="Consolas" panose="020B0609020204030204" pitchFamily="49" charset="0"/>
              </a:rPr>
              <a:t>() { return </a:t>
            </a:r>
            <a:r>
              <a:rPr lang="en-US" altLang="zh-CN" sz="1600" dirty="0" err="1"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private:	//</a:t>
            </a:r>
            <a:r>
              <a:rPr lang="zh-CN" altLang="en-US" sz="1600" dirty="0">
                <a:latin typeface="Consolas" panose="020B0609020204030204" pitchFamily="49" charset="0"/>
              </a:rPr>
              <a:t>私有数据成员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latin typeface="Consolas" panose="020B0609020204030204" pitchFamily="49" charset="0"/>
              </a:rPr>
              <a:t>Point p1, p2;	//Point</a:t>
            </a:r>
            <a:r>
              <a:rPr lang="zh-CN" altLang="en-US" sz="1600" dirty="0">
                <a:latin typeface="Consolas" panose="020B0609020204030204" pitchFamily="49" charset="0"/>
              </a:rPr>
              <a:t>类的对象</a:t>
            </a:r>
            <a:r>
              <a:rPr lang="en-US" altLang="zh-CN" sz="1600" dirty="0">
                <a:latin typeface="Consolas" panose="020B0609020204030204" pitchFamily="49" charset="0"/>
              </a:rPr>
              <a:t>p1,p2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double </a:t>
            </a:r>
            <a:r>
              <a:rPr lang="en-US" altLang="zh-CN" sz="1600" dirty="0" err="1"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latin typeface="Consolas" panose="020B0609020204030204" pitchFamily="49" charset="0"/>
              </a:rPr>
              <a:t>组合类的构造函数实现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Line::Line(Point xp1, Point xp2) : 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p1(xp1), p2(xp2)</a:t>
            </a:r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p1 = xp1;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p2 = xp2;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>
                <a:solidFill>
                  <a:srgbClr val="FF0000"/>
                </a:solidFill>
                <a:latin typeface="Consolas" panose="020B0609020204030204" pitchFamily="49" charset="0"/>
              </a:rPr>
              <a:t>  p1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(p1);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Point p1(xp1);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"Calling constructor of Line" &lt;&lt; 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double x = </a:t>
            </a:r>
            <a:r>
              <a:rPr lang="en-US" altLang="zh-CN" sz="1600" dirty="0" err="1">
                <a:latin typeface="Consolas" panose="020B0609020204030204" pitchFamily="49" charset="0"/>
              </a:rPr>
              <a:t>static_cast</a:t>
            </a:r>
            <a:r>
              <a:rPr lang="en-US" altLang="zh-CN" sz="1600" dirty="0">
                <a:latin typeface="Consolas" panose="020B0609020204030204" pitchFamily="49" charset="0"/>
              </a:rPr>
              <a:t>&lt;double&gt;(p1.getX() - p2.getX());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double y = </a:t>
            </a:r>
            <a:r>
              <a:rPr lang="en-US" altLang="zh-CN" sz="1600" dirty="0" err="1">
                <a:latin typeface="Consolas" panose="020B0609020204030204" pitchFamily="49" charset="0"/>
              </a:rPr>
              <a:t>static_cast</a:t>
            </a:r>
            <a:r>
              <a:rPr lang="en-US" altLang="zh-CN" sz="1600" dirty="0">
                <a:latin typeface="Consolas" panose="020B0609020204030204" pitchFamily="49" charset="0"/>
              </a:rPr>
              <a:t>&lt;double&gt;(p1.getY() - p2.getY());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latin typeface="Consolas" panose="020B0609020204030204" pitchFamily="49" charset="0"/>
              </a:rPr>
              <a:t> = sqrt(x * x + y * y);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Line::Line (Line &amp;l):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p1(l.p1), p2(l.p2) </a:t>
            </a:r>
            <a:r>
              <a:rPr lang="en-US" altLang="zh-CN" sz="1600" dirty="0">
                <a:latin typeface="Consolas" panose="020B0609020204030204" pitchFamily="49" charset="0"/>
              </a:rPr>
              <a:t>{//</a:t>
            </a:r>
            <a:r>
              <a:rPr lang="zh-CN" altLang="en-US" sz="1600" dirty="0">
                <a:latin typeface="Consolas" panose="020B0609020204030204" pitchFamily="49" charset="0"/>
              </a:rPr>
              <a:t>组合类的复制构造函数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"Calling the copy constructor of Line" &lt;&lt; 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l.len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8067" name="灯片编号占位符 3">
            <a:extLst>
              <a:ext uri="{FF2B5EF4-FFF2-40B4-BE49-F238E27FC236}">
                <a16:creationId xmlns:a16="http://schemas.microsoft.com/office/drawing/2014/main" id="{6D35F125-5077-68CE-50B0-770A2F2D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70D37B-4D41-4778-9025-38852441D3A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D34AA6B-7C70-E19A-95D4-F95ED2499BC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类的组合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组合</a:t>
            </a:r>
          </a:p>
        </p:txBody>
      </p:sp>
      <p:sp>
        <p:nvSpPr>
          <p:cNvPr id="88069" name="标题 1">
            <a:extLst>
              <a:ext uri="{FF2B5EF4-FFF2-40B4-BE49-F238E27FC236}">
                <a16:creationId xmlns:a16="http://schemas.microsoft.com/office/drawing/2014/main" id="{D2851B55-EF99-3564-EA02-E6FD63FE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138" y="576263"/>
            <a:ext cx="3043237" cy="709612"/>
          </a:xfrm>
          <a:solidFill>
            <a:schemeClr val="bg1"/>
          </a:solidFill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4-4</a:t>
            </a:r>
            <a:r>
              <a:rPr lang="zh-CN" altLang="en-US"/>
              <a:t>（续）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>
            <a:extLst>
              <a:ext uri="{FF2B5EF4-FFF2-40B4-BE49-F238E27FC236}">
                <a16:creationId xmlns:a16="http://schemas.microsoft.com/office/drawing/2014/main" id="{560224D4-858D-9CCB-7EC0-0989E2D1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571500"/>
            <a:ext cx="8229600" cy="5930900"/>
          </a:xfrm>
          <a:solidFill>
            <a:srgbClr val="85FFFF"/>
          </a:solidFill>
        </p:spPr>
        <p:txBody>
          <a:bodyPr/>
          <a:lstStyle/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latin typeface="Consolas" panose="020B0609020204030204" pitchFamily="49" charset="0"/>
              </a:rPr>
              <a:t>类的组合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 Line {	//Line</a:t>
            </a:r>
            <a:r>
              <a:rPr lang="zh-CN" altLang="en-US" sz="1600" dirty="0">
                <a:latin typeface="Consolas" panose="020B0609020204030204" pitchFamily="49" charset="0"/>
              </a:rPr>
              <a:t>类的定义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public:	//</a:t>
            </a:r>
            <a:r>
              <a:rPr lang="zh-CN" altLang="en-US" sz="1600" dirty="0">
                <a:latin typeface="Consolas" panose="020B0609020204030204" pitchFamily="49" charset="0"/>
              </a:rPr>
              <a:t>外部接口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latin typeface="Consolas" panose="020B0609020204030204" pitchFamily="49" charset="0"/>
              </a:rPr>
              <a:t>Line(Point xp1, Point xp2);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Line(Line &amp;l);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double </a:t>
            </a:r>
            <a:r>
              <a:rPr lang="en-US" altLang="zh-CN" sz="1600" dirty="0" err="1">
                <a:latin typeface="Consolas" panose="020B0609020204030204" pitchFamily="49" charset="0"/>
              </a:rPr>
              <a:t>getLen</a:t>
            </a:r>
            <a:r>
              <a:rPr lang="en-US" altLang="zh-CN" sz="1600" dirty="0">
                <a:latin typeface="Consolas" panose="020B0609020204030204" pitchFamily="49" charset="0"/>
              </a:rPr>
              <a:t>() { return </a:t>
            </a:r>
            <a:r>
              <a:rPr lang="en-US" altLang="zh-CN" sz="1600" dirty="0" err="1"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private:	//</a:t>
            </a:r>
            <a:r>
              <a:rPr lang="zh-CN" altLang="en-US" sz="1600" dirty="0">
                <a:latin typeface="Consolas" panose="020B0609020204030204" pitchFamily="49" charset="0"/>
              </a:rPr>
              <a:t>私有数据成员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>
                <a:latin typeface="Consolas" panose="020B0609020204030204" pitchFamily="49" charset="0"/>
              </a:rPr>
              <a:t>Point p1, p2;	//Point</a:t>
            </a:r>
            <a:r>
              <a:rPr lang="zh-CN" altLang="en-US" sz="1600" dirty="0">
                <a:latin typeface="Consolas" panose="020B0609020204030204" pitchFamily="49" charset="0"/>
              </a:rPr>
              <a:t>类的对象</a:t>
            </a:r>
            <a:r>
              <a:rPr lang="en-US" altLang="zh-CN" sz="1600" dirty="0">
                <a:latin typeface="Consolas" panose="020B0609020204030204" pitchFamily="49" charset="0"/>
              </a:rPr>
              <a:t>p1,p2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double </a:t>
            </a:r>
            <a:r>
              <a:rPr lang="en-US" altLang="zh-CN" sz="1600" dirty="0" err="1"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latin typeface="Consolas" panose="020B0609020204030204" pitchFamily="49" charset="0"/>
              </a:rPr>
              <a:t>组合类的构造函数实现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Line::Line(Point xp1, Point xp2) : 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p1(xp1), p2(xp2)</a:t>
            </a:r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p1 = xp1;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p2 = xp2;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"Calling constructor of Line" &lt;&lt; 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double x = </a:t>
            </a:r>
            <a:r>
              <a:rPr lang="en-US" altLang="zh-CN" sz="1600" dirty="0" err="1">
                <a:latin typeface="Consolas" panose="020B0609020204030204" pitchFamily="49" charset="0"/>
              </a:rPr>
              <a:t>static_cast</a:t>
            </a:r>
            <a:r>
              <a:rPr lang="en-US" altLang="zh-CN" sz="1600" dirty="0">
                <a:latin typeface="Consolas" panose="020B0609020204030204" pitchFamily="49" charset="0"/>
              </a:rPr>
              <a:t>&lt;double&gt;(p1.getX() - p2.getX());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double y = </a:t>
            </a:r>
            <a:r>
              <a:rPr lang="en-US" altLang="zh-CN" sz="1600" dirty="0" err="1">
                <a:latin typeface="Consolas" panose="020B0609020204030204" pitchFamily="49" charset="0"/>
              </a:rPr>
              <a:t>static_cast</a:t>
            </a:r>
            <a:r>
              <a:rPr lang="en-US" altLang="zh-CN" sz="1600" dirty="0">
                <a:latin typeface="Consolas" panose="020B0609020204030204" pitchFamily="49" charset="0"/>
              </a:rPr>
              <a:t>&lt;double&gt;(p1.getY() - p2.getY());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latin typeface="Consolas" panose="020B0609020204030204" pitchFamily="49" charset="0"/>
              </a:rPr>
              <a:t> = sqrt(x * x + y * y);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Line::Line (Line &amp;l):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p1(l.p1), p2(l.p2) </a:t>
            </a:r>
            <a:r>
              <a:rPr lang="en-US" altLang="zh-CN" sz="1600" dirty="0">
                <a:latin typeface="Consolas" panose="020B0609020204030204" pitchFamily="49" charset="0"/>
              </a:rPr>
              <a:t>{//</a:t>
            </a:r>
            <a:r>
              <a:rPr lang="zh-CN" altLang="en-US" sz="1600" dirty="0">
                <a:latin typeface="Consolas" panose="020B0609020204030204" pitchFamily="49" charset="0"/>
              </a:rPr>
              <a:t>组合类的复制构造函数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"Calling the copy constructor of Line" &lt;&lt; 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</a:rPr>
              <a:t>len</a:t>
            </a:r>
            <a:r>
              <a:rPr lang="en-US" altLang="zh-CN" sz="1600" dirty="0"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latin typeface="Consolas" panose="020B0609020204030204" pitchFamily="49" charset="0"/>
              </a:rPr>
              <a:t>l.len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8067" name="灯片编号占位符 3">
            <a:extLst>
              <a:ext uri="{FF2B5EF4-FFF2-40B4-BE49-F238E27FC236}">
                <a16:creationId xmlns:a16="http://schemas.microsoft.com/office/drawing/2014/main" id="{6D35F125-5077-68CE-50B0-770A2F2D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70D37B-4D41-4778-9025-38852441D3A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D34AA6B-7C70-E19A-95D4-F95ED2499BC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类的组合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组合</a:t>
            </a:r>
          </a:p>
        </p:txBody>
      </p:sp>
      <p:sp>
        <p:nvSpPr>
          <p:cNvPr id="88069" name="标题 1">
            <a:extLst>
              <a:ext uri="{FF2B5EF4-FFF2-40B4-BE49-F238E27FC236}">
                <a16:creationId xmlns:a16="http://schemas.microsoft.com/office/drawing/2014/main" id="{D2851B55-EF99-3564-EA02-E6FD63FE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138" y="576263"/>
            <a:ext cx="3043237" cy="709612"/>
          </a:xfrm>
          <a:solidFill>
            <a:schemeClr val="bg1"/>
          </a:solidFill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4-4</a:t>
            </a:r>
            <a:r>
              <a:rPr lang="zh-CN" altLang="en-US"/>
              <a:t>（续）</a:t>
            </a:r>
          </a:p>
        </p:txBody>
      </p:sp>
    </p:spTree>
    <p:extLst>
      <p:ext uri="{BB962C8B-B14F-4D97-AF65-F5344CB8AC3E}">
        <p14:creationId xmlns:p14="http://schemas.microsoft.com/office/powerpoint/2010/main" val="1756640247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内容占位符 2">
            <a:extLst>
              <a:ext uri="{FF2B5EF4-FFF2-40B4-BE49-F238E27FC236}">
                <a16:creationId xmlns:a16="http://schemas.microsoft.com/office/drawing/2014/main" id="{A5C1D6A9-1D92-71F1-4E40-C79E13EB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571500"/>
            <a:ext cx="8229600" cy="2928938"/>
          </a:xfrm>
          <a:solidFill>
            <a:srgbClr val="85FFFF"/>
          </a:solidFill>
        </p:spPr>
        <p:txBody>
          <a:bodyPr/>
          <a:lstStyle/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latin typeface="Consolas" panose="020B0609020204030204" pitchFamily="49" charset="0"/>
              </a:rPr>
              <a:t>主函数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main() {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Point myp1(1, 1), myp2(4, 5);	//</a:t>
            </a:r>
            <a:r>
              <a:rPr lang="zh-CN" altLang="en-US" sz="1800" dirty="0">
                <a:latin typeface="Consolas" panose="020B0609020204030204" pitchFamily="49" charset="0"/>
              </a:rPr>
              <a:t>建立</a:t>
            </a:r>
            <a:r>
              <a:rPr lang="en-US" altLang="zh-CN" sz="1800" dirty="0">
                <a:latin typeface="Consolas" panose="020B0609020204030204" pitchFamily="49" charset="0"/>
              </a:rPr>
              <a:t>Point</a:t>
            </a:r>
            <a:r>
              <a:rPr lang="zh-CN" altLang="en-US" sz="1800" dirty="0">
                <a:latin typeface="Consolas" panose="020B0609020204030204" pitchFamily="49" charset="0"/>
              </a:rPr>
              <a:t>类的对象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Line line(myp1, myp2);	//</a:t>
            </a:r>
            <a:r>
              <a:rPr lang="zh-CN" altLang="en-US" sz="1800" dirty="0">
                <a:latin typeface="Consolas" panose="020B0609020204030204" pitchFamily="49" charset="0"/>
              </a:rPr>
              <a:t>建立</a:t>
            </a:r>
            <a:r>
              <a:rPr lang="en-US" altLang="zh-CN" sz="1800" dirty="0">
                <a:latin typeface="Consolas" panose="020B0609020204030204" pitchFamily="49" charset="0"/>
              </a:rPr>
              <a:t>Line</a:t>
            </a:r>
            <a:r>
              <a:rPr lang="zh-CN" altLang="en-US" sz="1800" dirty="0">
                <a:latin typeface="Consolas" panose="020B0609020204030204" pitchFamily="49" charset="0"/>
              </a:rPr>
              <a:t>类的对象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Line line2(line);	//</a:t>
            </a:r>
            <a:r>
              <a:rPr lang="zh-CN" altLang="en-US" sz="1800" dirty="0">
                <a:latin typeface="Consolas" panose="020B0609020204030204" pitchFamily="49" charset="0"/>
              </a:rPr>
              <a:t>利用复制构造函数建立一个新对象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"The length of the line is: ";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line.getLen</a:t>
            </a:r>
            <a:r>
              <a:rPr lang="en-US" altLang="zh-CN" sz="1800" dirty="0">
                <a:latin typeface="Consolas" panose="020B0609020204030204" pitchFamily="49" charset="0"/>
              </a:rPr>
              <a:t>()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"The length of the line2 is: ";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line2.getLen()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return 0;</a:t>
            </a:r>
          </a:p>
          <a:p>
            <a:pPr>
              <a:lnSpc>
                <a:spcPct val="80000"/>
              </a:lnSpc>
              <a:buFont typeface="Georgia" panose="02040502050405020303" pitchFamily="18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9091" name="灯片编号占位符 3">
            <a:extLst>
              <a:ext uri="{FF2B5EF4-FFF2-40B4-BE49-F238E27FC236}">
                <a16:creationId xmlns:a16="http://schemas.microsoft.com/office/drawing/2014/main" id="{6738FEFD-E3D7-F74A-8D4E-8D244924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039346-5EC5-4BAE-8AF7-0539F9B7804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0AD5F10-94F3-8514-A29B-1FB3730FAAC6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类的组合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组合</a:t>
            </a:r>
          </a:p>
        </p:txBody>
      </p:sp>
      <p:sp>
        <p:nvSpPr>
          <p:cNvPr id="89093" name="标题 1">
            <a:extLst>
              <a:ext uri="{FF2B5EF4-FFF2-40B4-BE49-F238E27FC236}">
                <a16:creationId xmlns:a16="http://schemas.microsoft.com/office/drawing/2014/main" id="{A9E67019-94BC-080C-AB54-2C2888E1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5" y="576263"/>
            <a:ext cx="3143250" cy="495300"/>
          </a:xfrm>
          <a:solidFill>
            <a:schemeClr val="bg1"/>
          </a:solidFill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4-4</a:t>
            </a:r>
            <a:r>
              <a:rPr lang="zh-CN" altLang="en-US"/>
              <a:t>（续）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F1DC663-0722-1BED-009F-9AA2B5A4AA46}"/>
              </a:ext>
            </a:extLst>
          </p:cNvPr>
          <p:cNvSpPr txBox="1">
            <a:spLocks/>
          </p:cNvSpPr>
          <p:nvPr/>
        </p:nvSpPr>
        <p:spPr bwMode="auto">
          <a:xfrm>
            <a:off x="500063" y="3500438"/>
            <a:ext cx="8215312" cy="307181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1800" dirty="0">
                <a:latin typeface="Consolas" pitchFamily="49" charset="0"/>
                <a:ea typeface="+mn-ea"/>
              </a:rPr>
              <a:t>运行结果如下：</a:t>
            </a:r>
            <a:endParaRPr lang="en-US" sz="1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1800" dirty="0">
                <a:latin typeface="Consolas" pitchFamily="49" charset="0"/>
                <a:ea typeface="+mn-ea"/>
              </a:rPr>
              <a:t>Calling the copy constructor of Point</a:t>
            </a:r>
            <a:endParaRPr lang="zh-CN" altLang="en-US" sz="1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1800" dirty="0">
                <a:latin typeface="Consolas" pitchFamily="49" charset="0"/>
                <a:ea typeface="+mn-ea"/>
              </a:rPr>
              <a:t>Calling the copy constructor of Point</a:t>
            </a:r>
            <a:endParaRPr lang="zh-CN" altLang="en-US" sz="1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1800" dirty="0">
                <a:latin typeface="Consolas" pitchFamily="49" charset="0"/>
                <a:ea typeface="+mn-ea"/>
              </a:rPr>
              <a:t>Calling the copy constructor of Point</a:t>
            </a:r>
            <a:endParaRPr lang="zh-CN" altLang="en-US" sz="1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1800" dirty="0">
                <a:latin typeface="Consolas" pitchFamily="49" charset="0"/>
                <a:ea typeface="+mn-ea"/>
              </a:rPr>
              <a:t>Calling the copy constructor of Point</a:t>
            </a:r>
            <a:endParaRPr lang="zh-CN" altLang="en-US" sz="1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1800" dirty="0">
                <a:latin typeface="Consolas" pitchFamily="49" charset="0"/>
                <a:ea typeface="+mn-ea"/>
              </a:rPr>
              <a:t>Calling constructor of Line</a:t>
            </a:r>
            <a:endParaRPr lang="zh-CN" altLang="en-US" sz="1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1800" dirty="0">
                <a:latin typeface="Consolas" pitchFamily="49" charset="0"/>
                <a:ea typeface="+mn-ea"/>
              </a:rPr>
              <a:t>Calling the copy constructor of Point</a:t>
            </a:r>
            <a:endParaRPr lang="zh-CN" altLang="en-US" sz="1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1800" dirty="0">
                <a:latin typeface="Consolas" pitchFamily="49" charset="0"/>
                <a:ea typeface="+mn-ea"/>
              </a:rPr>
              <a:t>Calling the copy constructor of Point</a:t>
            </a:r>
            <a:endParaRPr lang="zh-CN" altLang="en-US" sz="1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1800" dirty="0">
                <a:latin typeface="Consolas" pitchFamily="49" charset="0"/>
                <a:ea typeface="+mn-ea"/>
              </a:rPr>
              <a:t>Calling the copy constructor of Line</a:t>
            </a:r>
            <a:endParaRPr lang="zh-CN" altLang="en-US" sz="1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1800" dirty="0">
                <a:latin typeface="Consolas" pitchFamily="49" charset="0"/>
                <a:ea typeface="+mn-ea"/>
              </a:rPr>
              <a:t>The length of the line is: 5</a:t>
            </a:r>
            <a:endParaRPr lang="zh-CN" altLang="en-US" sz="1800" dirty="0">
              <a:latin typeface="Consolas" pitchFamily="49" charset="0"/>
              <a:ea typeface="+mn-ea"/>
            </a:endParaRPr>
          </a:p>
          <a:p>
            <a:pPr eaLnBrk="1" hangingPunct="1">
              <a:defRPr/>
            </a:pPr>
            <a:r>
              <a:rPr lang="en-US" sz="1800" dirty="0">
                <a:latin typeface="Consolas" pitchFamily="49" charset="0"/>
                <a:ea typeface="+mn-ea"/>
              </a:rPr>
              <a:t>The length of the line2 is: 5</a:t>
            </a:r>
            <a:endParaRPr lang="zh-CN" altLang="en-US" sz="1800" dirty="0">
              <a:latin typeface="Consolas" pitchFamily="49" charset="0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58B5AFE4-97E8-67EB-8E36-A51FF6C3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4.1.2 </a:t>
            </a:r>
            <a:r>
              <a:rPr lang="zh-CN" altLang="en-US"/>
              <a:t>封装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64AFAEDE-19DB-B964-1360-DAE32C6DD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0838" eaLnBrk="1" hangingPunct="1">
              <a:lnSpc>
                <a:spcPct val="120000"/>
              </a:lnSpc>
              <a:buFont typeface="Georgia" panose="02040502050405020303" pitchFamily="18" charset="0"/>
              <a:buNone/>
            </a:pPr>
            <a:r>
              <a:rPr lang="zh-CN" altLang="en-US">
                <a:latin typeface="宋体" panose="02010600030101010101" pitchFamily="2" charset="-122"/>
              </a:rPr>
              <a:t>将抽象出的数据成员、代码成员相结合，将它们视为一个整体。</a:t>
            </a:r>
          </a:p>
          <a:p>
            <a:pPr marL="852488" lvl="1" eaLnBrk="1" hangingPunct="1"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</a:rPr>
              <a:t>目的是增强安全性和简化编程，使用者不必了解具体的实现细节，而只需要通过外部接口，以特定的访问权限，来使用类的成员。</a:t>
            </a:r>
          </a:p>
          <a:p>
            <a:pPr marL="852488" lvl="1" eaLnBrk="1" hangingPunct="1">
              <a:lnSpc>
                <a:spcPct val="120000"/>
              </a:lnSpc>
            </a:pPr>
            <a:r>
              <a:rPr lang="zh-CN" altLang="en-US">
                <a:latin typeface="宋体" panose="02010600030101010101" pitchFamily="2" charset="-122"/>
              </a:rPr>
              <a:t>实现封装：类声明中的</a:t>
            </a:r>
            <a:r>
              <a:rPr lang="en-US" altLang="zh-CN">
                <a:latin typeface="宋体" panose="02010600030101010101" pitchFamily="2" charset="-122"/>
              </a:rPr>
              <a:t>{}</a:t>
            </a: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CDE0EA12-4FC5-8801-A473-8A7C16EB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B945A0-D3AA-4975-9E4D-8E5B6E249F6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C165355-8009-8FB9-C01A-CFD536CE2E2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面向对象程序设计的基本特点</a:t>
            </a:r>
          </a:p>
        </p:txBody>
      </p:sp>
    </p:spTree>
    <p:extLst>
      <p:ext uri="{BB962C8B-B14F-4D97-AF65-F5344CB8AC3E}">
        <p14:creationId xmlns:p14="http://schemas.microsoft.com/office/powerpoint/2010/main" val="2764405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F275F5F8-2280-B8C6-FE13-87946F07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4.4.2 </a:t>
            </a:r>
            <a:r>
              <a:rPr lang="zh-CN" altLang="en-US"/>
              <a:t>前向引用声明</a:t>
            </a:r>
          </a:p>
        </p:txBody>
      </p:sp>
      <p:sp>
        <p:nvSpPr>
          <p:cNvPr id="90115" name="内容占位符 2">
            <a:extLst>
              <a:ext uri="{FF2B5EF4-FFF2-40B4-BE49-F238E27FC236}">
                <a16:creationId xmlns:a16="http://schemas.microsoft.com/office/drawing/2014/main" id="{BC58905B-8032-E0BF-667B-86199026A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/>
              <a:t>类应该先声明，后使用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/>
              <a:t>如果需要在某个类的声明之前，引用该类，则应进行前向引用声明。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/>
              <a:t>前向引用声明只为程序引入一个标识符，但具体声明在其他地方。</a:t>
            </a:r>
          </a:p>
          <a:p>
            <a:pPr eaLnBrk="1" hangingPunct="1"/>
            <a:endParaRPr lang="zh-CN" altLang="en-US"/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5AF1518F-BABA-3F36-874D-3BC9DB20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EE335A-06E9-45D5-B1BA-AB2527488DB0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F95B65E-49EC-2EFB-37D5-7E0AEF88376C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类的组合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>
            <a:extLst>
              <a:ext uri="{FF2B5EF4-FFF2-40B4-BE49-F238E27FC236}">
                <a16:creationId xmlns:a16="http://schemas.microsoft.com/office/drawing/2014/main" id="{5195C0B5-7428-0115-AAD0-73502B3E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举例</a:t>
            </a:r>
          </a:p>
        </p:txBody>
      </p:sp>
      <p:sp>
        <p:nvSpPr>
          <p:cNvPr id="91139" name="内容占位符 2">
            <a:extLst>
              <a:ext uri="{FF2B5EF4-FFF2-40B4-BE49-F238E27FC236}">
                <a16:creationId xmlns:a16="http://schemas.microsoft.com/office/drawing/2014/main" id="{10BB5B09-D760-35CA-46E5-1295172A027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85FFFF"/>
          </a:solidFill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class B;  //</a:t>
            </a:r>
            <a:r>
              <a:rPr lang="zh-CN" altLang="en-US">
                <a:latin typeface="Consolas" panose="020B0609020204030204" pitchFamily="49" charset="0"/>
              </a:rPr>
              <a:t>前向引用声明</a:t>
            </a:r>
            <a:endParaRPr lang="en-US" altLang="en-US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class A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void f(B b);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};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class B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  void g(A a);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B9D24B77-167C-D09D-03E3-2EF45849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43134F-A66F-4D5B-B2C2-122513445818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4E9FF9C-D0E1-5522-1F3B-E7E0F7E9C84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65722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类的组合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前向引用声明</a:t>
            </a: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>
            <a:extLst>
              <a:ext uri="{FF2B5EF4-FFF2-40B4-BE49-F238E27FC236}">
                <a16:creationId xmlns:a16="http://schemas.microsoft.com/office/drawing/2014/main" id="{4E433D5C-099E-031E-A365-6EDB0F4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前向引用声明注意事项</a:t>
            </a:r>
          </a:p>
        </p:txBody>
      </p:sp>
      <p:sp>
        <p:nvSpPr>
          <p:cNvPr id="93187" name="内容占位符 2">
            <a:extLst>
              <a:ext uri="{FF2B5EF4-FFF2-40B4-BE49-F238E27FC236}">
                <a16:creationId xmlns:a16="http://schemas.microsoft.com/office/drawing/2014/main" id="{432D4380-F9F3-7B68-F9CD-4F0C51E0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142875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>
                <a:latin typeface="宋体" panose="02010600030101010101" pitchFamily="2" charset="-122"/>
              </a:rPr>
              <a:t>使用前向引用声明虽然可以解决一些问题，但它并不是万能的。需要注意的是，尽管使用了前向引用声明，但是在提供一个完整的类声明之前，不能声明该类的对象，也不能在内联成员函数中使用该类的对象。请看下面的程序段：</a:t>
            </a:r>
          </a:p>
          <a:p>
            <a:pPr lvl="1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endParaRPr lang="en-US" altLang="zh-CN" sz="1600"/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ECDBA38F-DE8B-95F0-0FF8-19312101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1749C2-7564-4CA0-A6E6-3D69810788E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6F76152-A35B-4C33-7FF4-FE96B179CFE5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65722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类的组合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前向引用声明</a:t>
            </a:r>
          </a:p>
        </p:txBody>
      </p:sp>
      <p:sp>
        <p:nvSpPr>
          <p:cNvPr id="6" name="内容占位符 9">
            <a:extLst>
              <a:ext uri="{FF2B5EF4-FFF2-40B4-BE49-F238E27FC236}">
                <a16:creationId xmlns:a16="http://schemas.microsoft.com/office/drawing/2014/main" id="{1DB1783A-5155-EDEE-8BE2-66F56E38B367}"/>
              </a:ext>
            </a:extLst>
          </p:cNvPr>
          <p:cNvSpPr txBox="1">
            <a:spLocks/>
          </p:cNvSpPr>
          <p:nvPr/>
        </p:nvSpPr>
        <p:spPr>
          <a:xfrm>
            <a:off x="571500" y="3357563"/>
            <a:ext cx="8229600" cy="2857500"/>
          </a:xfrm>
          <a:prstGeom prst="rect">
            <a:avLst/>
          </a:prstGeom>
          <a:solidFill>
            <a:srgbClr val="85FFFF"/>
          </a:solidFill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Consolas" pitchFamily="49" charset="0"/>
              </a:rPr>
              <a:t>class Fred; </a:t>
            </a:r>
            <a:r>
              <a:rPr lang="en-US" altLang="zh-CN" dirty="0">
                <a:latin typeface="Consolas" pitchFamily="49" charset="0"/>
                <a:ea typeface="+mn-ea"/>
              </a:rPr>
              <a:t>//</a:t>
            </a:r>
            <a:r>
              <a:rPr lang="zh-CN" altLang="en-US" dirty="0">
                <a:latin typeface="Consolas" pitchFamily="49" charset="0"/>
                <a:ea typeface="+mn-ea"/>
              </a:rPr>
              <a:t>前向引用声明</a:t>
            </a:r>
            <a:endParaRPr lang="en-US" altLang="zh-CN" dirty="0">
              <a:latin typeface="Consolas" pitchFamily="49" charset="0"/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Consolas" pitchFamily="49" charset="0"/>
              </a:rPr>
              <a:t>class Barney {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Consolas" pitchFamily="49" charset="0"/>
              </a:rPr>
              <a:t>   Fred x; </a:t>
            </a:r>
            <a:r>
              <a:rPr lang="en-US" altLang="zh-CN" dirty="0">
                <a:latin typeface="Consolas" pitchFamily="49" charset="0"/>
                <a:ea typeface="+mn-ea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+mn-ea"/>
              </a:rPr>
              <a:t>错误：类</a:t>
            </a:r>
            <a:r>
              <a:rPr lang="en-US" altLang="zh-CN" dirty="0">
                <a:solidFill>
                  <a:srgbClr val="FF0000"/>
                </a:solidFill>
                <a:latin typeface="Consolas" pitchFamily="49" charset="0"/>
                <a:ea typeface="+mn-ea"/>
              </a:rPr>
              <a:t>Fred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  <a:ea typeface="+mn-ea"/>
              </a:rPr>
              <a:t>的声明尚不完善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Consolas" pitchFamily="49" charset="0"/>
              </a:rPr>
              <a:t>class Fred {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Consolas" pitchFamily="49" charset="0"/>
              </a:rPr>
              <a:t>   Barney y;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kumimoji="0" lang="zh-CN" altLang="en-US" sz="2800" dirty="0">
              <a:latin typeface="Consolas" pitchFamily="49" charset="0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60B72-8F42-D5A2-9346-1BB5BAEA5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6002338"/>
          </a:xfrm>
          <a:solidFill>
            <a:srgbClr val="85FFFF"/>
          </a:solidFill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Fred;	//</a:t>
            </a:r>
            <a:r>
              <a:rPr lang="zh-CN" altLang="en-US" dirty="0">
                <a:latin typeface="Consolas" pitchFamily="49" charset="0"/>
              </a:rPr>
              <a:t>前向引用声明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 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Barney {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……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void method() {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  </a:t>
            </a:r>
            <a:r>
              <a:rPr lang="en-US" altLang="zh-CN" dirty="0" err="1">
                <a:latin typeface="Consolas" pitchFamily="49" charset="0"/>
              </a:rPr>
              <a:t>x.yabbaDabbaDo</a:t>
            </a:r>
            <a:r>
              <a:rPr lang="en-US" altLang="zh-CN" dirty="0">
                <a:latin typeface="Consolas" pitchFamily="49" charset="0"/>
              </a:rPr>
              <a:t>();	//</a:t>
            </a:r>
            <a:r>
              <a:rPr lang="zh-CN" altLang="en-US" dirty="0">
                <a:solidFill>
                  <a:srgbClr val="FF0000"/>
                </a:solidFill>
                <a:latin typeface="Consolas" pitchFamily="49" charset="0"/>
              </a:rPr>
              <a:t>错误</a:t>
            </a:r>
            <a:r>
              <a:rPr lang="zh-CN" altLang="en-US" dirty="0">
                <a:latin typeface="Consolas" pitchFamily="49" charset="0"/>
              </a:rPr>
              <a:t>：</a:t>
            </a:r>
            <a:r>
              <a:rPr lang="en-US" altLang="zh-CN" dirty="0">
                <a:latin typeface="Consolas" pitchFamily="49" charset="0"/>
              </a:rPr>
              <a:t>Fred</a:t>
            </a:r>
            <a:r>
              <a:rPr lang="zh-CN" altLang="en-US" dirty="0">
                <a:latin typeface="Consolas" pitchFamily="49" charset="0"/>
              </a:rPr>
              <a:t>类的对象在定义之前被使用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>
                <a:latin typeface="Consolas" pitchFamily="49" charset="0"/>
              </a:rPr>
              <a:t>  </a:t>
            </a:r>
            <a:r>
              <a:rPr lang="en-US" altLang="zh-CN" dirty="0">
                <a:latin typeface="Consolas" pitchFamily="49" charset="0"/>
              </a:rPr>
              <a:t>}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private: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Fred &amp;x;//</a:t>
            </a:r>
            <a:r>
              <a:rPr lang="zh-CN" altLang="en-US" dirty="0">
                <a:latin typeface="Consolas" pitchFamily="49" charset="0"/>
              </a:rPr>
              <a:t>正确，经过前向引用声明，可以声明</a:t>
            </a:r>
            <a:r>
              <a:rPr lang="en-US" altLang="zh-CN" dirty="0">
                <a:latin typeface="Consolas" pitchFamily="49" charset="0"/>
              </a:rPr>
              <a:t>Fred</a:t>
            </a:r>
            <a:r>
              <a:rPr lang="zh-CN" altLang="en-US" dirty="0">
                <a:latin typeface="Consolas" pitchFamily="49" charset="0"/>
              </a:rPr>
              <a:t>类的对象引用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class Fred {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public: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void </a:t>
            </a:r>
            <a:r>
              <a:rPr lang="en-US" altLang="zh-CN" dirty="0" err="1">
                <a:latin typeface="Consolas" pitchFamily="49" charset="0"/>
              </a:rPr>
              <a:t>yabbaDabbaDo</a:t>
            </a:r>
            <a:r>
              <a:rPr lang="en-US" altLang="zh-CN" dirty="0">
                <a:latin typeface="Consolas" pitchFamily="49" charset="0"/>
              </a:rPr>
              <a:t>();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private: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  Barney &amp;y;</a:t>
            </a:r>
          </a:p>
          <a:p>
            <a:pPr marL="365760" indent="-256032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dirty="0">
                <a:latin typeface="Consolas" pitchFamily="49" charset="0"/>
              </a:rPr>
              <a:t>};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4D31A9-39B8-A386-CD08-1FE65F36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0" y="5500688"/>
            <a:ext cx="5857875" cy="1066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前向引用声明注意事项（续）</a:t>
            </a:r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77EC27C4-DBE3-6486-C0D6-6351CF03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44144D-47C9-4AAF-BDE7-982B34D165B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702ACCB8-70F7-790B-ABAE-6E3A46628DDC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65722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类的组合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前向引用声明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>
            <a:extLst>
              <a:ext uri="{FF2B5EF4-FFF2-40B4-BE49-F238E27FC236}">
                <a16:creationId xmlns:a16="http://schemas.microsoft.com/office/drawing/2014/main" id="{EBE08966-B0AD-804C-CBF1-79787BD6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前向引用声明注意事项（续）</a:t>
            </a:r>
          </a:p>
        </p:txBody>
      </p:sp>
      <p:sp>
        <p:nvSpPr>
          <p:cNvPr id="95235" name="内容占位符 2">
            <a:extLst>
              <a:ext uri="{FF2B5EF4-FFF2-40B4-BE49-F238E27FC236}">
                <a16:creationId xmlns:a16="http://schemas.microsoft.com/office/drawing/2014/main" id="{ED1CDD26-3F96-056C-2782-18743FCA2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214312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/>
              <a:t>应该记住：当你使用前向引用声明时，你只能使用被声明的符号，而不能涉及类的任何细节。</a:t>
            </a:r>
            <a:endParaRPr lang="en-US" altLang="zh-CN" sz="1600"/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22DFA7F6-FBAC-4A62-CCA2-267AF8CA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01DD09-1BA0-44CC-8966-8B47DC0ABA97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3132085-130F-78E0-C7A6-BEC0283BD16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657225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4.4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类的组合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4.4.2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前向引用声明</a:t>
            </a: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>
            <a:extLst>
              <a:ext uri="{FF2B5EF4-FFF2-40B4-BE49-F238E27FC236}">
                <a16:creationId xmlns:a16="http://schemas.microsoft.com/office/drawing/2014/main" id="{2B10D09B-1CAE-DDB1-2DAB-3960D781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4.5.1 UML</a:t>
            </a:r>
            <a:r>
              <a:rPr lang="zh-CN" altLang="en-US"/>
              <a:t>简介</a:t>
            </a:r>
          </a:p>
        </p:txBody>
      </p:sp>
      <p:sp>
        <p:nvSpPr>
          <p:cNvPr id="96259" name="内容占位符 2">
            <a:extLst>
              <a:ext uri="{FF2B5EF4-FFF2-40B4-BE49-F238E27FC236}">
                <a16:creationId xmlns:a16="http://schemas.microsoft.com/office/drawing/2014/main" id="{4B1ABAD2-195D-8437-6D0E-C821E764C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zh-CN"/>
              <a:t>UML</a:t>
            </a:r>
            <a:r>
              <a:rPr lang="zh-CN" altLang="en-US"/>
              <a:t>（</a:t>
            </a:r>
            <a:r>
              <a:rPr lang="en-US" altLang="zh-CN"/>
              <a:t>Unified Modeling Language</a:t>
            </a:r>
            <a:r>
              <a:rPr lang="zh-CN" altLang="en-US"/>
              <a:t>）语言是一种可视化的的面向对象建模语言。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zh-CN"/>
              <a:t>UML</a:t>
            </a:r>
            <a:r>
              <a:rPr lang="zh-CN" altLang="en-US"/>
              <a:t>有三个基本的部分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400"/>
              <a:t>事物（</a:t>
            </a:r>
            <a:r>
              <a:rPr lang="en-US" altLang="zh-CN" sz="2400"/>
              <a:t>Things</a:t>
            </a:r>
            <a:r>
              <a:rPr lang="zh-CN" altLang="en-US" sz="2400"/>
              <a:t>）</a:t>
            </a:r>
            <a:br>
              <a:rPr lang="zh-CN" altLang="en-US" sz="2400"/>
            </a:br>
            <a:r>
              <a:rPr lang="en-US" altLang="zh-CN" sz="2400"/>
              <a:t>UML</a:t>
            </a:r>
            <a:r>
              <a:rPr lang="zh-CN" altLang="en-US" sz="2400"/>
              <a:t>中重要的组成部分，在模型中属于最静态的部分，代表概念上的或物理上的元素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400"/>
              <a:t>关系（</a:t>
            </a:r>
            <a:r>
              <a:rPr lang="en-US" altLang="zh-CN" sz="2400"/>
              <a:t>Relationships</a:t>
            </a:r>
            <a:r>
              <a:rPr lang="zh-CN" altLang="en-US" sz="2400"/>
              <a:t>）</a:t>
            </a:r>
            <a:br>
              <a:rPr lang="zh-CN" altLang="en-US" sz="2400"/>
            </a:br>
            <a:r>
              <a:rPr lang="zh-CN" altLang="en-US" sz="2400"/>
              <a:t>关系把事物紧密联系在一起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sz="2400"/>
              <a:t>图（</a:t>
            </a:r>
            <a:r>
              <a:rPr lang="en-US" altLang="zh-CN" sz="2400"/>
              <a:t>Diagrams</a:t>
            </a:r>
            <a:r>
              <a:rPr lang="zh-CN" altLang="en-US" sz="2400"/>
              <a:t>）</a:t>
            </a:r>
            <a:br>
              <a:rPr lang="zh-CN" altLang="en-US" sz="2400"/>
            </a:br>
            <a:r>
              <a:rPr lang="zh-CN" altLang="en-US" sz="2400"/>
              <a:t>图是很多有相互相关的事物的组</a:t>
            </a:r>
          </a:p>
        </p:txBody>
      </p:sp>
      <p:sp>
        <p:nvSpPr>
          <p:cNvPr id="96260" name="灯片编号占位符 3">
            <a:extLst>
              <a:ext uri="{FF2B5EF4-FFF2-40B4-BE49-F238E27FC236}">
                <a16:creationId xmlns:a16="http://schemas.microsoft.com/office/drawing/2014/main" id="{D5BDE989-C015-FE38-1657-E66867B8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626171-0A03-47CA-96D0-50A264859E36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38C00F6-B7A6-BD3E-ACAF-29349CE5431C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4.5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图形标识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>
            <a:extLst>
              <a:ext uri="{FF2B5EF4-FFF2-40B4-BE49-F238E27FC236}">
                <a16:creationId xmlns:a16="http://schemas.microsoft.com/office/drawing/2014/main" id="{76D611C1-F070-02DC-41F7-0C30BDDB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4.5.2 UML</a:t>
            </a:r>
            <a:r>
              <a:rPr lang="zh-CN" altLang="en-US"/>
              <a:t>类图</a:t>
            </a:r>
          </a:p>
        </p:txBody>
      </p:sp>
      <p:sp>
        <p:nvSpPr>
          <p:cNvPr id="97283" name="内容占位符 2">
            <a:extLst>
              <a:ext uri="{FF2B5EF4-FFF2-40B4-BE49-F238E27FC236}">
                <a16:creationId xmlns:a16="http://schemas.microsoft.com/office/drawing/2014/main" id="{A031EBE1-9020-A4F4-CDBE-48B9DC4B4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>
                <a:latin typeface="Consolas" panose="020B0609020204030204" pitchFamily="49" charset="0"/>
              </a:rPr>
              <a:t>举例：</a:t>
            </a:r>
            <a:r>
              <a:rPr lang="en-US" altLang="zh-CN">
                <a:latin typeface="Consolas" panose="020B0609020204030204" pitchFamily="49" charset="0"/>
              </a:rPr>
              <a:t>Clock</a:t>
            </a:r>
            <a:r>
              <a:rPr lang="zh-CN" altLang="en-US">
                <a:latin typeface="Consolas" panose="020B0609020204030204" pitchFamily="49" charset="0"/>
              </a:rPr>
              <a:t>类的完整表示</a:t>
            </a:r>
          </a:p>
          <a:p>
            <a:pPr eaLnBrk="1" hangingPunct="1">
              <a:spcBef>
                <a:spcPct val="10000"/>
              </a:spcBef>
            </a:pP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zh-CN" sz="1800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>
                <a:latin typeface="Consolas" panose="020B0609020204030204" pitchFamily="49" charset="0"/>
              </a:rPr>
              <a:t>Clock</a:t>
            </a:r>
            <a:r>
              <a:rPr lang="zh-CN" altLang="en-US">
                <a:latin typeface="Consolas" panose="020B0609020204030204" pitchFamily="49" charset="0"/>
              </a:rPr>
              <a:t>类的简洁表示</a:t>
            </a:r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07A6A3D3-8B55-E526-692B-CB8CCCA3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9A21EE-9F29-4A53-A816-07D79BABF06A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8ABC6B7-8741-F421-6E68-8D0186A4D47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4.5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图形标识</a:t>
            </a:r>
          </a:p>
        </p:txBody>
      </p:sp>
      <p:grpSp>
        <p:nvGrpSpPr>
          <p:cNvPr id="97286" name="Group 15">
            <a:extLst>
              <a:ext uri="{FF2B5EF4-FFF2-40B4-BE49-F238E27FC236}">
                <a16:creationId xmlns:a16="http://schemas.microsoft.com/office/drawing/2014/main" id="{48428704-092B-0B17-796F-C98098A46A23}"/>
              </a:ext>
            </a:extLst>
          </p:cNvPr>
          <p:cNvGrpSpPr>
            <a:grpSpLocks/>
          </p:cNvGrpSpPr>
          <p:nvPr/>
        </p:nvGrpSpPr>
        <p:grpSpPr bwMode="auto">
          <a:xfrm>
            <a:off x="1571625" y="2357438"/>
            <a:ext cx="6210300" cy="1849437"/>
            <a:chOff x="1846" y="1833"/>
            <a:chExt cx="2074" cy="649"/>
          </a:xfrm>
        </p:grpSpPr>
        <p:sp>
          <p:nvSpPr>
            <p:cNvPr id="97290" name="Rectangle 6">
              <a:extLst>
                <a:ext uri="{FF2B5EF4-FFF2-40B4-BE49-F238E27FC236}">
                  <a16:creationId xmlns:a16="http://schemas.microsoft.com/office/drawing/2014/main" id="{93CB7787-273B-5FB6-722B-828C5A217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833"/>
              <a:ext cx="2074" cy="649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97291" name="Rectangle 7">
              <a:extLst>
                <a:ext uri="{FF2B5EF4-FFF2-40B4-BE49-F238E27FC236}">
                  <a16:creationId xmlns:a16="http://schemas.microsoft.com/office/drawing/2014/main" id="{397834CA-A75C-D04F-A0A3-E61496B62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1852"/>
              <a:ext cx="21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Consolas" panose="020B0609020204030204" pitchFamily="49" charset="0"/>
                  <a:ea typeface="隶书" panose="02010509060101010101" pitchFamily="49" charset="-122"/>
                </a:rPr>
                <a:t>Clock</a:t>
              </a:r>
            </a:p>
          </p:txBody>
        </p:sp>
        <p:sp>
          <p:nvSpPr>
            <p:cNvPr id="97292" name="Rectangle 8">
              <a:extLst>
                <a:ext uri="{FF2B5EF4-FFF2-40B4-BE49-F238E27FC236}">
                  <a16:creationId xmlns:a16="http://schemas.microsoft.com/office/drawing/2014/main" id="{966EFAA7-DBDB-D665-C477-620F4F410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1946"/>
              <a:ext cx="2074" cy="536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97293" name="Rectangle 9">
              <a:extLst>
                <a:ext uri="{FF2B5EF4-FFF2-40B4-BE49-F238E27FC236}">
                  <a16:creationId xmlns:a16="http://schemas.microsoft.com/office/drawing/2014/main" id="{0DE8427C-6B89-C8EC-6A28-F0946F3AC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242"/>
              <a:ext cx="2074" cy="240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Consolas" panose="020B0609020204030204" pitchFamily="49" charset="0"/>
                <a:ea typeface="隶书" panose="02010509060101010101" pitchFamily="49" charset="-122"/>
              </a:endParaRPr>
            </a:p>
          </p:txBody>
        </p:sp>
        <p:sp>
          <p:nvSpPr>
            <p:cNvPr id="97294" name="Rectangle 10">
              <a:extLst>
                <a:ext uri="{FF2B5EF4-FFF2-40B4-BE49-F238E27FC236}">
                  <a16:creationId xmlns:a16="http://schemas.microsoft.com/office/drawing/2014/main" id="{E4B36FF4-E5A0-CE51-5CA0-FE7332527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955"/>
              <a:ext cx="5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Consolas" panose="020B0609020204030204" pitchFamily="49" charset="0"/>
                  <a:ea typeface="隶书" panose="02010509060101010101" pitchFamily="49" charset="-122"/>
                </a:rPr>
                <a:t>- hour : int</a:t>
              </a:r>
            </a:p>
          </p:txBody>
        </p:sp>
        <p:sp>
          <p:nvSpPr>
            <p:cNvPr id="97295" name="Rectangle 11">
              <a:extLst>
                <a:ext uri="{FF2B5EF4-FFF2-40B4-BE49-F238E27FC236}">
                  <a16:creationId xmlns:a16="http://schemas.microsoft.com/office/drawing/2014/main" id="{85B5065C-0D9E-1DF6-648F-CB8DBC86D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040"/>
              <a:ext cx="59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Consolas" panose="020B0609020204030204" pitchFamily="49" charset="0"/>
                  <a:ea typeface="隶书" panose="02010509060101010101" pitchFamily="49" charset="-122"/>
                </a:rPr>
                <a:t>- minute : int</a:t>
              </a:r>
            </a:p>
          </p:txBody>
        </p:sp>
        <p:sp>
          <p:nvSpPr>
            <p:cNvPr id="97296" name="Rectangle 12">
              <a:extLst>
                <a:ext uri="{FF2B5EF4-FFF2-40B4-BE49-F238E27FC236}">
                  <a16:creationId xmlns:a16="http://schemas.microsoft.com/office/drawing/2014/main" id="{A9277BBB-7DA0-E744-0FB8-00CA7CA2A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125"/>
              <a:ext cx="59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Consolas" panose="020B0609020204030204" pitchFamily="49" charset="0"/>
                  <a:ea typeface="隶书" panose="02010509060101010101" pitchFamily="49" charset="-122"/>
                </a:rPr>
                <a:t>- second : int</a:t>
              </a:r>
            </a:p>
          </p:txBody>
        </p:sp>
        <p:sp>
          <p:nvSpPr>
            <p:cNvPr id="97297" name="Rectangle 13">
              <a:extLst>
                <a:ext uri="{FF2B5EF4-FFF2-40B4-BE49-F238E27FC236}">
                  <a16:creationId xmlns:a16="http://schemas.microsoft.com/office/drawing/2014/main" id="{1AF6DB41-6839-FCB7-49B8-A2246449E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294"/>
              <a:ext cx="8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Consolas" panose="020B0609020204030204" pitchFamily="49" charset="0"/>
                  <a:ea typeface="隶书" panose="02010509060101010101" pitchFamily="49" charset="-122"/>
                </a:rPr>
                <a:t>+ showTime() : void</a:t>
              </a:r>
            </a:p>
          </p:txBody>
        </p:sp>
        <p:sp>
          <p:nvSpPr>
            <p:cNvPr id="97298" name="Rectangle 14">
              <a:extLst>
                <a:ext uri="{FF2B5EF4-FFF2-40B4-BE49-F238E27FC236}">
                  <a16:creationId xmlns:a16="http://schemas.microsoft.com/office/drawing/2014/main" id="{99FB7001-0C8D-D36C-E789-B475E000F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2379"/>
              <a:ext cx="20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latin typeface="Consolas" panose="020B0609020204030204" pitchFamily="49" charset="0"/>
                  <a:ea typeface="隶书" panose="02010509060101010101" pitchFamily="49" charset="-122"/>
                </a:rPr>
                <a:t>+ setTime(newH:int=0,newM:int=0,newS:int=0):void</a:t>
              </a:r>
            </a:p>
          </p:txBody>
        </p:sp>
      </p:grpSp>
      <p:grpSp>
        <p:nvGrpSpPr>
          <p:cNvPr id="97287" name="Group 20">
            <a:extLst>
              <a:ext uri="{FF2B5EF4-FFF2-40B4-BE49-F238E27FC236}">
                <a16:creationId xmlns:a16="http://schemas.microsoft.com/office/drawing/2014/main" id="{91DB34D6-7157-834C-694E-892E07C69D81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5000625"/>
            <a:ext cx="4714875" cy="1500188"/>
            <a:chOff x="1420" y="3105"/>
            <a:chExt cx="2085" cy="654"/>
          </a:xfrm>
        </p:grpSpPr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926E4FFE-049B-B47B-CFE0-11E858E94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3105"/>
              <a:ext cx="2085" cy="654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CA01EBA8-9608-813E-41A6-27DAA640B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8" y="3168"/>
              <a:ext cx="72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1800" dirty="0">
                  <a:latin typeface="+mn-lt"/>
                </a:rPr>
                <a:t>Clock</a:t>
              </a:r>
            </a:p>
          </p:txBody>
        </p:sp>
      </p:grp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>
            <a:extLst>
              <a:ext uri="{FF2B5EF4-FFF2-40B4-BE49-F238E27FC236}">
                <a16:creationId xmlns:a16="http://schemas.microsoft.com/office/drawing/2014/main" id="{A5170488-BD58-069E-0C5B-22D06E96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对象图</a:t>
            </a:r>
          </a:p>
        </p:txBody>
      </p:sp>
      <p:sp>
        <p:nvSpPr>
          <p:cNvPr id="98307" name="灯片编号占位符 3">
            <a:extLst>
              <a:ext uri="{FF2B5EF4-FFF2-40B4-BE49-F238E27FC236}">
                <a16:creationId xmlns:a16="http://schemas.microsoft.com/office/drawing/2014/main" id="{ED3307E9-13C9-CA9A-359C-EB84BBF7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0B5062-012F-4CDE-B4C3-E877B7582827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30649A5-7F1B-1484-26BB-985F09E38932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6500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4.5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图形标识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4.5.2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类图</a:t>
            </a:r>
          </a:p>
        </p:txBody>
      </p:sp>
      <p:grpSp>
        <p:nvGrpSpPr>
          <p:cNvPr id="98309" name="Group 13">
            <a:extLst>
              <a:ext uri="{FF2B5EF4-FFF2-40B4-BE49-F238E27FC236}">
                <a16:creationId xmlns:a16="http://schemas.microsoft.com/office/drawing/2014/main" id="{E3C43FF2-2F55-5738-C4D0-D26E8A06A69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828800"/>
            <a:ext cx="4419600" cy="2057400"/>
            <a:chOff x="2305" y="1813"/>
            <a:chExt cx="1145" cy="687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B949BB5B-131C-1071-0849-7C2CE4934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813"/>
              <a:ext cx="1145" cy="6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30F11646-E022-2FA5-BC71-5301A5A75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1848"/>
              <a:ext cx="472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>
                  <a:latin typeface="+mn-lt"/>
                </a:rPr>
                <a:t>myClock : Clock</a:t>
              </a:r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8F7A94BB-A7B4-20B7-CC53-C7E5C3523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1984"/>
              <a:ext cx="918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6D1ACE33-E67E-48AA-387A-4A5CA3984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6" y="2001"/>
              <a:ext cx="69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FBFE7D77-E0A9-CEA2-4A78-CC45D568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2012"/>
              <a:ext cx="316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latin typeface="+mn-lt"/>
                </a:rPr>
                <a:t>- hour : int</a:t>
              </a:r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97014CD0-164F-F03D-3082-4DA62EFE0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2108"/>
              <a:ext cx="387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latin typeface="+mn-lt"/>
                </a:rPr>
                <a:t>- minute : int</a:t>
              </a:r>
            </a:p>
          </p:txBody>
        </p: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851EA4D8-1CD7-5F81-5F44-1EEBC3F16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2204"/>
              <a:ext cx="380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dirty="0">
                  <a:latin typeface="+mn-lt"/>
                </a:rPr>
                <a:t>- second : int</a:t>
              </a:r>
            </a:p>
          </p:txBody>
        </p:sp>
      </p:grpSp>
      <p:grpSp>
        <p:nvGrpSpPr>
          <p:cNvPr id="98310" name="Group 25">
            <a:extLst>
              <a:ext uri="{FF2B5EF4-FFF2-40B4-BE49-F238E27FC236}">
                <a16:creationId xmlns:a16="http://schemas.microsoft.com/office/drawing/2014/main" id="{6C432681-866B-9346-42ED-A9037E35881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191000"/>
            <a:ext cx="4419600" cy="2286000"/>
            <a:chOff x="2305" y="1813"/>
            <a:chExt cx="1145" cy="687"/>
          </a:xfrm>
        </p:grpSpPr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D6928F94-24FB-4EDF-CA37-1C9C84AA6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" y="1813"/>
              <a:ext cx="1145" cy="6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BAD1C52B-0175-198F-B118-DB148A1B1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872"/>
              <a:ext cx="472" cy="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000" u="sng">
                  <a:latin typeface="+mn-lt"/>
                </a:rPr>
                <a:t>myClock : Clock</a:t>
              </a:r>
            </a:p>
          </p:txBody>
        </p:sp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>
            <a:extLst>
              <a:ext uri="{FF2B5EF4-FFF2-40B4-BE49-F238E27FC236}">
                <a16:creationId xmlns:a16="http://schemas.microsoft.com/office/drawing/2014/main" id="{03D332CD-8F2F-AC06-CEA2-0193D441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几种关系的图形标识</a:t>
            </a:r>
          </a:p>
        </p:txBody>
      </p:sp>
      <p:sp>
        <p:nvSpPr>
          <p:cNvPr id="99331" name="内容占位符 2">
            <a:extLst>
              <a:ext uri="{FF2B5EF4-FFF2-40B4-BE49-F238E27FC236}">
                <a16:creationId xmlns:a16="http://schemas.microsoft.com/office/drawing/2014/main" id="{99CE0932-AE19-D1DB-9118-2262E9657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依赖关系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marL="571500" lvl="1" indent="0" eaLnBrk="1" hangingPunct="1">
              <a:buFontTx/>
              <a:buNone/>
            </a:pPr>
            <a:r>
              <a:rPr lang="zh-CN" altLang="en-US"/>
              <a:t>图中的“类</a:t>
            </a:r>
            <a:r>
              <a:rPr lang="en-US" altLang="zh-CN"/>
              <a:t>A”</a:t>
            </a:r>
            <a:r>
              <a:rPr lang="zh-CN" altLang="en-US"/>
              <a:t>是源，“类</a:t>
            </a:r>
            <a:r>
              <a:rPr lang="en-US" altLang="zh-CN"/>
              <a:t>B”</a:t>
            </a:r>
            <a:r>
              <a:rPr lang="zh-CN" altLang="en-US"/>
              <a:t>是目标，表示“类</a:t>
            </a:r>
            <a:r>
              <a:rPr lang="en-US" altLang="zh-CN"/>
              <a:t>A”</a:t>
            </a:r>
            <a:r>
              <a:rPr lang="zh-CN" altLang="en-US"/>
              <a:t>使用了“类</a:t>
            </a:r>
            <a:r>
              <a:rPr lang="en-US" altLang="zh-CN"/>
              <a:t>B”</a:t>
            </a:r>
            <a:r>
              <a:rPr lang="zh-CN" altLang="en-US"/>
              <a:t>，或称“类</a:t>
            </a:r>
            <a:r>
              <a:rPr lang="en-US" altLang="zh-CN"/>
              <a:t>A”</a:t>
            </a:r>
            <a:r>
              <a:rPr lang="zh-CN" altLang="en-US"/>
              <a:t>依赖“类</a:t>
            </a:r>
            <a:r>
              <a:rPr lang="en-US" altLang="zh-CN"/>
              <a:t>B”</a:t>
            </a:r>
          </a:p>
          <a:p>
            <a:pPr eaLnBrk="1" hangingPunct="1"/>
            <a:endParaRPr lang="zh-CN" altLang="en-US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8EC8F10E-39F4-1BF7-188E-9EEEDACC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1F8DA0-8F65-4550-8B17-5909A9D4A250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7089E7E-B785-DFBF-5E36-EFA1DD9ED7B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6500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4.5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图形标识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4.5.2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类图</a:t>
            </a:r>
          </a:p>
        </p:txBody>
      </p:sp>
      <p:grpSp>
        <p:nvGrpSpPr>
          <p:cNvPr id="99334" name="Group 4">
            <a:extLst>
              <a:ext uri="{FF2B5EF4-FFF2-40B4-BE49-F238E27FC236}">
                <a16:creationId xmlns:a16="http://schemas.microsoft.com/office/drawing/2014/main" id="{6EA9D6A1-1764-B216-B7E9-158B65281285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2786063"/>
            <a:ext cx="6613525" cy="536575"/>
            <a:chOff x="3265" y="11164"/>
            <a:chExt cx="5796" cy="470"/>
          </a:xfrm>
        </p:grpSpPr>
        <p:sp>
          <p:nvSpPr>
            <p:cNvPr id="99335" name="Text Box 5">
              <a:extLst>
                <a:ext uri="{FF2B5EF4-FFF2-40B4-BE49-F238E27FC236}">
                  <a16:creationId xmlns:a16="http://schemas.microsoft.com/office/drawing/2014/main" id="{EE1C2161-02E7-D4CF-E1E9-3D5FC4919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11169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latin typeface="宋体" panose="02010600030101010101" pitchFamily="2" charset="-122"/>
                  <a:ea typeface="隶书" panose="02010509060101010101" pitchFamily="49" charset="-122"/>
                </a:rPr>
                <a:t>类 </a:t>
              </a:r>
              <a:r>
                <a:rPr kumimoji="0" lang="en-US" altLang="zh-CN" sz="2000">
                  <a:latin typeface="宋体" panose="02010600030101010101" pitchFamily="2" charset="-122"/>
                  <a:ea typeface="隶书" panose="02010509060101010101" pitchFamily="49" charset="-122"/>
                </a:rPr>
                <a:t>A</a:t>
              </a:r>
            </a:p>
          </p:txBody>
        </p:sp>
        <p:sp>
          <p:nvSpPr>
            <p:cNvPr id="99336" name="Line 6">
              <a:extLst>
                <a:ext uri="{FF2B5EF4-FFF2-40B4-BE49-F238E27FC236}">
                  <a16:creationId xmlns:a16="http://schemas.microsoft.com/office/drawing/2014/main" id="{BD39A2BF-A26D-791E-9362-9A486E9FD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" y="11364"/>
              <a:ext cx="3360" cy="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37" name="Text Box 7">
              <a:extLst>
                <a:ext uri="{FF2B5EF4-FFF2-40B4-BE49-F238E27FC236}">
                  <a16:creationId xmlns:a16="http://schemas.microsoft.com/office/drawing/2014/main" id="{8785D2C3-44F8-AD97-1293-D29A2A687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3" y="11164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latin typeface="宋体" panose="02010600030101010101" pitchFamily="2" charset="-122"/>
                  <a:ea typeface="隶书" panose="02010509060101010101" pitchFamily="49" charset="-122"/>
                </a:rPr>
                <a:t>类 </a:t>
              </a:r>
              <a:r>
                <a:rPr kumimoji="0" lang="en-US" altLang="zh-CN" sz="2000">
                  <a:latin typeface="宋体" panose="02010600030101010101" pitchFamily="2" charset="-122"/>
                  <a:ea typeface="隶书" panose="02010509060101010101" pitchFamily="49" charset="-122"/>
                </a:rPr>
                <a:t>B</a:t>
              </a:r>
            </a:p>
          </p:txBody>
        </p:sp>
      </p:grp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>
            <a:extLst>
              <a:ext uri="{FF2B5EF4-FFF2-40B4-BE49-F238E27FC236}">
                <a16:creationId xmlns:a16="http://schemas.microsoft.com/office/drawing/2014/main" id="{0232FF53-8287-5153-A1C9-4BF9A7A5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几种关系的图形标识</a:t>
            </a:r>
          </a:p>
        </p:txBody>
      </p:sp>
      <p:sp>
        <p:nvSpPr>
          <p:cNvPr id="100355" name="内容占位符 2">
            <a:extLst>
              <a:ext uri="{FF2B5EF4-FFF2-40B4-BE49-F238E27FC236}">
                <a16:creationId xmlns:a16="http://schemas.microsoft.com/office/drawing/2014/main" id="{B1F117D9-A489-3D40-B23A-5D98709A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</a:rPr>
              <a:t>作用关系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</a:rPr>
              <a:t>关联</a:t>
            </a:r>
          </a:p>
          <a:p>
            <a:pPr eaLnBrk="1" hangingPunct="1">
              <a:lnSpc>
                <a:spcPct val="90000"/>
              </a:lnSpc>
            </a:pP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>
              <a:latin typeface="宋体" panose="02010600030101010101" pitchFamily="2" charset="-122"/>
            </a:endParaRPr>
          </a:p>
          <a:p>
            <a:pPr marL="666750" lvl="1" indent="0" eaLnBrk="1" hangingPunct="1">
              <a:lnSpc>
                <a:spcPct val="90000"/>
              </a:lnSpc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图中的“重数</a:t>
            </a:r>
            <a:r>
              <a:rPr lang="en-US" altLang="zh-CN">
                <a:latin typeface="宋体" panose="02010600030101010101" pitchFamily="2" charset="-122"/>
              </a:rPr>
              <a:t>A”</a:t>
            </a:r>
            <a:r>
              <a:rPr lang="zh-CN" altLang="en-US">
                <a:latin typeface="宋体" panose="02010600030101010101" pitchFamily="2" charset="-122"/>
              </a:rPr>
              <a:t>决定了类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的每个对象与类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的多少个对象发生作用，同样“重数</a:t>
            </a:r>
            <a:r>
              <a:rPr lang="en-US" altLang="zh-CN">
                <a:latin typeface="宋体" panose="02010600030101010101" pitchFamily="2" charset="-122"/>
              </a:rPr>
              <a:t>B”</a:t>
            </a:r>
            <a:r>
              <a:rPr lang="zh-CN" altLang="en-US">
                <a:latin typeface="宋体" panose="02010600030101010101" pitchFamily="2" charset="-122"/>
              </a:rPr>
              <a:t>决定了类</a:t>
            </a:r>
            <a:r>
              <a:rPr lang="en-US" altLang="zh-CN">
                <a:latin typeface="宋体" panose="02010600030101010101" pitchFamily="2" charset="-122"/>
              </a:rPr>
              <a:t>A</a:t>
            </a:r>
            <a:r>
              <a:rPr lang="zh-CN" altLang="en-US">
                <a:latin typeface="宋体" panose="02010600030101010101" pitchFamily="2" charset="-122"/>
              </a:rPr>
              <a:t>的每个对象与类</a:t>
            </a:r>
            <a:r>
              <a:rPr lang="en-US" altLang="zh-CN">
                <a:latin typeface="宋体" panose="02010600030101010101" pitchFamily="2" charset="-122"/>
              </a:rPr>
              <a:t>B</a:t>
            </a:r>
            <a:r>
              <a:rPr lang="zh-CN" altLang="en-US">
                <a:latin typeface="宋体" panose="02010600030101010101" pitchFamily="2" charset="-122"/>
              </a:rPr>
              <a:t>的多少个对象发生作用。</a:t>
            </a:r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A630BB14-1AB5-9245-BABE-10528CCE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DBD7D4-92E8-41F6-BFD3-3A909D02BAEE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862EC1B-5DCA-E180-4D80-EB8D4F02F080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6500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4.5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图形标识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4.5.2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类图</a:t>
            </a:r>
          </a:p>
        </p:txBody>
      </p:sp>
      <p:grpSp>
        <p:nvGrpSpPr>
          <p:cNvPr id="100358" name="Group 13">
            <a:extLst>
              <a:ext uri="{FF2B5EF4-FFF2-40B4-BE49-F238E27FC236}">
                <a16:creationId xmlns:a16="http://schemas.microsoft.com/office/drawing/2014/main" id="{D44A0706-1D1B-EF6D-FF6C-EDF05A6E078D}"/>
              </a:ext>
            </a:extLst>
          </p:cNvPr>
          <p:cNvGrpSpPr>
            <a:grpSpLocks/>
          </p:cNvGrpSpPr>
          <p:nvPr/>
        </p:nvGrpSpPr>
        <p:grpSpPr bwMode="auto">
          <a:xfrm>
            <a:off x="2000250" y="2428875"/>
            <a:ext cx="4953000" cy="990600"/>
            <a:chOff x="1536" y="1776"/>
            <a:chExt cx="2688" cy="397"/>
          </a:xfrm>
        </p:grpSpPr>
        <p:sp>
          <p:nvSpPr>
            <p:cNvPr id="100359" name="Text Box 5">
              <a:extLst>
                <a:ext uri="{FF2B5EF4-FFF2-40B4-BE49-F238E27FC236}">
                  <a16:creationId xmlns:a16="http://schemas.microsoft.com/office/drawing/2014/main" id="{BA8143C6-0CBE-7CD6-6AFD-02EF9080C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894"/>
              <a:ext cx="487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latin typeface="宋体" panose="02010600030101010101" pitchFamily="2" charset="-122"/>
                  <a:ea typeface="隶书" panose="02010509060101010101" pitchFamily="49" charset="-122"/>
                </a:rPr>
                <a:t>类 </a:t>
              </a:r>
              <a:r>
                <a:rPr kumimoji="0" lang="en-US" altLang="zh-CN" sz="2000">
                  <a:latin typeface="宋体" panose="02010600030101010101" pitchFamily="2" charset="-122"/>
                  <a:ea typeface="隶书" panose="02010509060101010101" pitchFamily="49" charset="-122"/>
                </a:rPr>
                <a:t>A</a:t>
              </a:r>
            </a:p>
          </p:txBody>
        </p:sp>
        <p:sp>
          <p:nvSpPr>
            <p:cNvPr id="100360" name="Line 6">
              <a:extLst>
                <a:ext uri="{FF2B5EF4-FFF2-40B4-BE49-F238E27FC236}">
                  <a16:creationId xmlns:a16="http://schemas.microsoft.com/office/drawing/2014/main" id="{6DB029DD-CBA8-CFB6-6346-4776C2602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3" y="1975"/>
              <a:ext cx="17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1" name="Text Box 7">
              <a:extLst>
                <a:ext uri="{FF2B5EF4-FFF2-40B4-BE49-F238E27FC236}">
                  <a16:creationId xmlns:a16="http://schemas.microsoft.com/office/drawing/2014/main" id="{9D220641-C0AC-233B-3805-63B8CEF49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1776"/>
              <a:ext cx="4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latin typeface="宋体" panose="02010600030101010101" pitchFamily="2" charset="-122"/>
                  <a:ea typeface="隶书" panose="02010509060101010101" pitchFamily="49" charset="-122"/>
                </a:rPr>
                <a:t>重数</a:t>
              </a:r>
              <a:r>
                <a:rPr kumimoji="0" lang="en-US" altLang="zh-CN" sz="2000">
                  <a:latin typeface="宋体" panose="02010600030101010101" pitchFamily="2" charset="-122"/>
                  <a:ea typeface="隶书" panose="02010509060101010101" pitchFamily="49" charset="-122"/>
                </a:rPr>
                <a:t>A</a:t>
              </a:r>
            </a:p>
          </p:txBody>
        </p:sp>
        <p:sp>
          <p:nvSpPr>
            <p:cNvPr id="100362" name="Text Box 8">
              <a:extLst>
                <a:ext uri="{FF2B5EF4-FFF2-40B4-BE49-F238E27FC236}">
                  <a16:creationId xmlns:a16="http://schemas.microsoft.com/office/drawing/2014/main" id="{3683734A-6FDC-65EC-88E7-DCD69504E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1894"/>
              <a:ext cx="487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latin typeface="宋体" panose="02010600030101010101" pitchFamily="2" charset="-122"/>
                  <a:ea typeface="隶书" panose="02010509060101010101" pitchFamily="49" charset="-122"/>
                </a:rPr>
                <a:t>类 </a:t>
              </a:r>
              <a:r>
                <a:rPr kumimoji="0" lang="en-US" altLang="zh-CN" sz="2000">
                  <a:latin typeface="宋体" panose="02010600030101010101" pitchFamily="2" charset="-122"/>
                  <a:ea typeface="隶书" panose="02010509060101010101" pitchFamily="49" charset="-122"/>
                </a:rPr>
                <a:t>B</a:t>
              </a:r>
            </a:p>
          </p:txBody>
        </p:sp>
        <p:sp>
          <p:nvSpPr>
            <p:cNvPr id="100363" name="Text Box 9">
              <a:extLst>
                <a:ext uri="{FF2B5EF4-FFF2-40B4-BE49-F238E27FC236}">
                  <a16:creationId xmlns:a16="http://schemas.microsoft.com/office/drawing/2014/main" id="{6FA5B85F-DAF7-66B3-F529-A18F695B2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0" y="1776"/>
              <a:ext cx="4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latin typeface="宋体" panose="02010600030101010101" pitchFamily="2" charset="-122"/>
                  <a:ea typeface="隶书" panose="02010509060101010101" pitchFamily="49" charset="-122"/>
                </a:rPr>
                <a:t>重数</a:t>
              </a:r>
              <a:r>
                <a:rPr kumimoji="0" lang="en-US" altLang="zh-CN" sz="2000">
                  <a:latin typeface="宋体" panose="02010600030101010101" pitchFamily="2" charset="-122"/>
                  <a:ea typeface="隶书" panose="02010509060101010101" pitchFamily="49" charset="-122"/>
                </a:rPr>
                <a:t>B</a:t>
              </a:r>
            </a:p>
          </p:txBody>
        </p:sp>
        <p:sp>
          <p:nvSpPr>
            <p:cNvPr id="100364" name="Text Box 10">
              <a:extLst>
                <a:ext uri="{FF2B5EF4-FFF2-40B4-BE49-F238E27FC236}">
                  <a16:creationId xmlns:a16="http://schemas.microsoft.com/office/drawing/2014/main" id="{A2275870-5315-AEFA-73A8-DE24D0635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1975"/>
              <a:ext cx="40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kumimoji="0" lang="zh-CN" altLang="zh-CN" sz="2000">
                <a:latin typeface="宋体" panose="02010600030101010101" pitchFamily="2" charset="-122"/>
                <a:ea typeface="隶书" panose="02010509060101010101" pitchFamily="49" charset="-122"/>
              </a:endParaRPr>
            </a:p>
          </p:txBody>
        </p:sp>
        <p:sp>
          <p:nvSpPr>
            <p:cNvPr id="100365" name="Text Box 11">
              <a:extLst>
                <a:ext uri="{FF2B5EF4-FFF2-40B4-BE49-F238E27FC236}">
                  <a16:creationId xmlns:a16="http://schemas.microsoft.com/office/drawing/2014/main" id="{373CF87D-A8F5-065D-3A46-679FC6D9C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975"/>
              <a:ext cx="3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kumimoji="0" lang="zh-CN" altLang="zh-CN" sz="2000">
                <a:latin typeface="宋体" panose="02010600030101010101" pitchFamily="2" charset="-122"/>
                <a:ea typeface="隶书" panose="02010509060101010101" pitchFamily="49" charset="-122"/>
              </a:endParaRPr>
            </a:p>
          </p:txBody>
        </p:sp>
        <p:sp>
          <p:nvSpPr>
            <p:cNvPr id="100366" name="Text Box 12">
              <a:extLst>
                <a:ext uri="{FF2B5EF4-FFF2-40B4-BE49-F238E27FC236}">
                  <a16:creationId xmlns:a16="http://schemas.microsoft.com/office/drawing/2014/main" id="{FC7ACB94-C376-D39F-FC28-0B4F9462F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" y="1776"/>
              <a:ext cx="40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FontTx/>
                <a:buNone/>
              </a:pPr>
              <a:endParaRPr kumimoji="0" lang="zh-CN" altLang="zh-CN" sz="2000">
                <a:latin typeface="宋体" panose="02010600030101010101" pitchFamily="2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172F54EE-A964-CC24-9126-8A85720C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4.1.2 </a:t>
            </a:r>
            <a:r>
              <a:rPr lang="zh-CN" altLang="en-US"/>
              <a:t>封装（续）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D248F-6F7F-E26A-41A6-9247DA66B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38"/>
            <a:ext cx="8401050" cy="47879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>
                <a:latin typeface="宋体" pitchFamily="2" charset="-122"/>
              </a:rPr>
              <a:t>实例：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None/>
              <a:defRPr/>
            </a:pPr>
            <a:endParaRPr lang="en-US" altLang="zh-CN" dirty="0">
              <a:latin typeface="宋体" pitchFamily="2" charset="-122"/>
            </a:endParaRP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/>
              <a:t>class  Clock </a:t>
            </a:r>
            <a:r>
              <a:rPr lang="en-US" altLang="zh-CN" dirty="0">
                <a:solidFill>
                  <a:schemeClr val="tx2"/>
                </a:solidFill>
              </a:rPr>
              <a:t>{</a:t>
            </a:r>
            <a:endParaRPr lang="en-US" altLang="zh-CN" dirty="0"/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 err="1">
                <a:solidFill>
                  <a:schemeClr val="tx2"/>
                </a:solidFill>
              </a:rPr>
              <a:t>public</a:t>
            </a:r>
            <a:r>
              <a:rPr lang="en-US" altLang="zh-CN" dirty="0" err="1"/>
              <a:t>:void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setTime</a:t>
            </a:r>
            <a:r>
              <a:rPr lang="en-US" altLang="zh-CN" dirty="0"/>
              <a:t>(int </a:t>
            </a:r>
            <a:r>
              <a:rPr lang="en-US" altLang="zh-CN" dirty="0" err="1"/>
              <a:t>newH</a:t>
            </a:r>
            <a:r>
              <a:rPr lang="en-US" altLang="zh-CN" dirty="0"/>
              <a:t>, int </a:t>
            </a:r>
            <a:r>
              <a:rPr lang="en-US" altLang="zh-CN" dirty="0" err="1"/>
              <a:t>newM</a:t>
            </a:r>
            <a:r>
              <a:rPr lang="en-US" altLang="zh-CN" dirty="0"/>
              <a:t>, int </a:t>
            </a:r>
            <a:r>
              <a:rPr lang="en-US" altLang="zh-CN" dirty="0" err="1"/>
              <a:t>newS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        void </a:t>
            </a:r>
            <a:r>
              <a:rPr lang="en-US" altLang="zh-CN" dirty="0" err="1">
                <a:solidFill>
                  <a:schemeClr val="tx1"/>
                </a:solidFill>
              </a:rPr>
              <a:t>showTime</a:t>
            </a:r>
            <a:r>
              <a:rPr lang="en-US" altLang="zh-CN" dirty="0"/>
              <a:t>();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chemeClr val="tx2"/>
                </a:solidFill>
              </a:rPr>
              <a:t>private</a:t>
            </a:r>
            <a:r>
              <a:rPr lang="en-US" altLang="zh-CN" dirty="0"/>
              <a:t>: int hour, minute, second;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None/>
              <a:defRPr/>
            </a:pPr>
            <a:r>
              <a:rPr lang="en-US" altLang="zh-CN" dirty="0">
                <a:solidFill>
                  <a:schemeClr val="tx2"/>
                </a:solidFill>
              </a:rPr>
              <a:t>}</a:t>
            </a:r>
            <a:r>
              <a:rPr lang="en-US" altLang="zh-CN" dirty="0"/>
              <a:t>;</a:t>
            </a:r>
          </a:p>
          <a:p>
            <a:pPr marL="0" indent="350838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24871218-16A7-28F8-FFE5-847020DB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6F4412-916A-4938-93CB-85A604F8EF3E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0E40A7C-31DE-94B7-3489-EB1D0A0CC77F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面向对象程序设计的基本特点</a:t>
            </a:r>
          </a:p>
        </p:txBody>
      </p:sp>
      <p:grpSp>
        <p:nvGrpSpPr>
          <p:cNvPr id="22534" name="Group 16">
            <a:extLst>
              <a:ext uri="{FF2B5EF4-FFF2-40B4-BE49-F238E27FC236}">
                <a16:creationId xmlns:a16="http://schemas.microsoft.com/office/drawing/2014/main" id="{E825F1E4-A562-B2A7-FA70-D39526BD3846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3143250"/>
            <a:ext cx="990600" cy="2928938"/>
            <a:chOff x="480" y="2283"/>
            <a:chExt cx="624" cy="1845"/>
          </a:xfrm>
        </p:grpSpPr>
        <p:sp>
          <p:nvSpPr>
            <p:cNvPr id="22542" name="Line 4">
              <a:extLst>
                <a:ext uri="{FF2B5EF4-FFF2-40B4-BE49-F238E27FC236}">
                  <a16:creationId xmlns:a16="http://schemas.microsoft.com/office/drawing/2014/main" id="{E7898BD8-F4BF-EDB4-2842-B0E8D226A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283"/>
              <a:ext cx="360" cy="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5">
              <a:extLst>
                <a:ext uri="{FF2B5EF4-FFF2-40B4-BE49-F238E27FC236}">
                  <a16:creationId xmlns:a16="http://schemas.microsoft.com/office/drawing/2014/main" id="{3DCAFD6B-B364-99A7-F16A-8EC693EE4C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273"/>
              <a:ext cx="315" cy="7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4" name="Text Box 6">
              <a:extLst>
                <a:ext uri="{FF2B5EF4-FFF2-40B4-BE49-F238E27FC236}">
                  <a16:creationId xmlns:a16="http://schemas.microsoft.com/office/drawing/2014/main" id="{A913B96B-4016-F9E2-7EEE-74B4A28EA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84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隶书" panose="02010509060101010101" pitchFamily="49" charset="-122"/>
                </a:rPr>
                <a:t>边界</a:t>
              </a:r>
            </a:p>
          </p:txBody>
        </p:sp>
      </p:grpSp>
      <p:sp>
        <p:nvSpPr>
          <p:cNvPr id="22535" name="Text Box 14">
            <a:extLst>
              <a:ext uri="{FF2B5EF4-FFF2-40B4-BE49-F238E27FC236}">
                <a16:creationId xmlns:a16="http://schemas.microsoft.com/office/drawing/2014/main" id="{7F292691-03F8-9CCF-2705-F8AE596B4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542925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ea typeface="隶书" panose="02010509060101010101" pitchFamily="49" charset="-122"/>
              </a:rPr>
              <a:t>特定的访问权限</a:t>
            </a:r>
          </a:p>
        </p:txBody>
      </p:sp>
      <p:grpSp>
        <p:nvGrpSpPr>
          <p:cNvPr id="22536" name="Group 21">
            <a:extLst>
              <a:ext uri="{FF2B5EF4-FFF2-40B4-BE49-F238E27FC236}">
                <a16:creationId xmlns:a16="http://schemas.microsoft.com/office/drawing/2014/main" id="{DCFB1F37-E4FF-1D68-6536-C75BCC2FC741}"/>
              </a:ext>
            </a:extLst>
          </p:cNvPr>
          <p:cNvGrpSpPr>
            <a:grpSpLocks/>
          </p:cNvGrpSpPr>
          <p:nvPr/>
        </p:nvGrpSpPr>
        <p:grpSpPr bwMode="auto">
          <a:xfrm>
            <a:off x="3786188" y="2143125"/>
            <a:ext cx="2962275" cy="1600200"/>
            <a:chOff x="2982" y="1632"/>
            <a:chExt cx="1866" cy="1008"/>
          </a:xfrm>
        </p:grpSpPr>
        <p:sp>
          <p:nvSpPr>
            <p:cNvPr id="22539" name="Text Box 10">
              <a:extLst>
                <a:ext uri="{FF2B5EF4-FFF2-40B4-BE49-F238E27FC236}">
                  <a16:creationId xmlns:a16="http://schemas.microsoft.com/office/drawing/2014/main" id="{A950D492-DE2D-A33A-128A-41FDB1C84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3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隶书" panose="02010509060101010101" pitchFamily="49" charset="-122"/>
                </a:rPr>
                <a:t>外部接口</a:t>
              </a:r>
            </a:p>
          </p:txBody>
        </p:sp>
        <p:sp>
          <p:nvSpPr>
            <p:cNvPr id="22540" name="Line 19">
              <a:extLst>
                <a:ext uri="{FF2B5EF4-FFF2-40B4-BE49-F238E27FC236}">
                  <a16:creationId xmlns:a16="http://schemas.microsoft.com/office/drawing/2014/main" id="{DD41935F-4D43-88FD-A519-F4BF1F79F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776"/>
              <a:ext cx="768" cy="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20">
              <a:extLst>
                <a:ext uri="{FF2B5EF4-FFF2-40B4-BE49-F238E27FC236}">
                  <a16:creationId xmlns:a16="http://schemas.microsoft.com/office/drawing/2014/main" id="{8CF75561-5B70-7D04-00BE-92BFADD122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2" y="1824"/>
              <a:ext cx="810" cy="52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7" name="Line 22">
            <a:extLst>
              <a:ext uri="{FF2B5EF4-FFF2-40B4-BE49-F238E27FC236}">
                <a16:creationId xmlns:a16="http://schemas.microsoft.com/office/drawing/2014/main" id="{1240A910-C3BE-A2E8-4A67-1E002347B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0250" y="3571875"/>
            <a:ext cx="1428750" cy="19288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8" name="Line 23">
            <a:extLst>
              <a:ext uri="{FF2B5EF4-FFF2-40B4-BE49-F238E27FC236}">
                <a16:creationId xmlns:a16="http://schemas.microsoft.com/office/drawing/2014/main" id="{C6F8EC7F-A6A6-8E8E-6BB2-E8597C0B2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7375" y="4286250"/>
            <a:ext cx="1571625" cy="12144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标题 1">
            <a:extLst>
              <a:ext uri="{FF2B5EF4-FFF2-40B4-BE49-F238E27FC236}">
                <a16:creationId xmlns:a16="http://schemas.microsoft.com/office/drawing/2014/main" id="{5E1767AF-267B-9C18-D163-48579AA7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1066800"/>
          </a:xfrm>
        </p:spPr>
        <p:txBody>
          <a:bodyPr/>
          <a:lstStyle/>
          <a:p>
            <a:pPr eaLnBrk="1" hangingPunct="1"/>
            <a:r>
              <a:rPr lang="zh-CN" altLang="en-US"/>
              <a:t>几种关系的图形标识</a:t>
            </a:r>
          </a:p>
        </p:txBody>
      </p:sp>
      <p:sp>
        <p:nvSpPr>
          <p:cNvPr id="101379" name="内容占位符 2">
            <a:extLst>
              <a:ext uri="{FF2B5EF4-FFF2-40B4-BE49-F238E27FC236}">
                <a16:creationId xmlns:a16="http://schemas.microsoft.com/office/drawing/2014/main" id="{F701CA03-3E8D-4122-9FE3-F6FE354CB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76863"/>
          </a:xfrm>
        </p:spPr>
        <p:txBody>
          <a:bodyPr/>
          <a:lstStyle/>
          <a:p>
            <a:pPr eaLnBrk="1" hangingPunct="1"/>
            <a:r>
              <a:rPr lang="zh-CN" altLang="en-US"/>
              <a:t>包含关系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/>
              <a:t>聚集和组合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>
              <a:latin typeface="宋体" panose="02010600030101010101" pitchFamily="2" charset="-122"/>
            </a:endParaRPr>
          </a:p>
          <a:p>
            <a:pPr marL="666750" lvl="1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br>
              <a:rPr lang="en-US" altLang="zh-CN"/>
            </a:br>
            <a:endParaRPr lang="en-US" altLang="zh-CN"/>
          </a:p>
          <a:p>
            <a:pPr marL="666750" lvl="1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/>
              <a:t>                   </a:t>
            </a:r>
          </a:p>
          <a:p>
            <a:pPr marL="666750" lvl="1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en-US" altLang="zh-CN"/>
              <a:t>                 </a:t>
            </a:r>
            <a:r>
              <a:rPr lang="zh-CN" altLang="en-US" sz="2000"/>
              <a:t>共享聚集</a:t>
            </a:r>
            <a:r>
              <a:rPr lang="en-US" altLang="zh-CN"/>
              <a:t>	                </a:t>
            </a:r>
            <a:r>
              <a:rPr lang="zh-CN" altLang="en-US" sz="2000"/>
              <a:t>组成聚集（简称组合）</a:t>
            </a:r>
            <a:endParaRPr lang="en-US" altLang="zh-CN"/>
          </a:p>
          <a:p>
            <a:pPr marL="666750" lvl="1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r>
              <a:rPr lang="zh-CN" altLang="en-US"/>
              <a:t>聚集表示类之间的关系是整体与部分的关系，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包含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、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组成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、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分为</a:t>
            </a:r>
            <a:r>
              <a:rPr lang="en-US" altLang="zh-CN">
                <a:latin typeface="宋体" panose="02010600030101010101" pitchFamily="2" charset="-122"/>
              </a:rPr>
              <a:t>……</a:t>
            </a:r>
            <a:r>
              <a:rPr lang="zh-CN" altLang="en-US"/>
              <a:t>部分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等都是聚集关系。共享聚集：部分可以参加多个整体；组成聚集：整体拥有各个部分，整体与部分共存，如果整体不存在了，那么部分也就不存在了。</a:t>
            </a:r>
          </a:p>
        </p:txBody>
      </p:sp>
      <p:sp>
        <p:nvSpPr>
          <p:cNvPr id="101380" name="灯片编号占位符 3">
            <a:extLst>
              <a:ext uri="{FF2B5EF4-FFF2-40B4-BE49-F238E27FC236}">
                <a16:creationId xmlns:a16="http://schemas.microsoft.com/office/drawing/2014/main" id="{F204514E-0511-C356-ED8A-E320F879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C8EAFB-AF5B-4B0E-AB2D-C1B2850FF1C5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959B715-E3E1-EB27-F58F-68664558854E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6500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4.5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图形标识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4.5.2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类图</a:t>
            </a:r>
          </a:p>
        </p:txBody>
      </p:sp>
      <p:grpSp>
        <p:nvGrpSpPr>
          <p:cNvPr id="101382" name="Group 23">
            <a:extLst>
              <a:ext uri="{FF2B5EF4-FFF2-40B4-BE49-F238E27FC236}">
                <a16:creationId xmlns:a16="http://schemas.microsoft.com/office/drawing/2014/main" id="{E75651B9-0554-BE52-414F-5F5262F16C9E}"/>
              </a:ext>
            </a:extLst>
          </p:cNvPr>
          <p:cNvGrpSpPr>
            <a:grpSpLocks/>
          </p:cNvGrpSpPr>
          <p:nvPr/>
        </p:nvGrpSpPr>
        <p:grpSpPr bwMode="auto">
          <a:xfrm>
            <a:off x="2357438" y="1989138"/>
            <a:ext cx="5486400" cy="1957387"/>
            <a:chOff x="1584" y="1647"/>
            <a:chExt cx="3456" cy="1233"/>
          </a:xfrm>
        </p:grpSpPr>
        <p:sp>
          <p:nvSpPr>
            <p:cNvPr id="20" name="Text Box 6">
              <a:extLst>
                <a:ext uri="{FF2B5EF4-FFF2-40B4-BE49-F238E27FC236}">
                  <a16:creationId xmlns:a16="http://schemas.microsoft.com/office/drawing/2014/main" id="{4455DD4F-FA90-7119-7103-533AB6346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" y="1647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kumimoji="0" lang="zh-CN" altLang="en-US" sz="2000">
                  <a:latin typeface="+mn-lt"/>
                </a:rPr>
                <a:t>类 </a:t>
              </a:r>
              <a:r>
                <a:rPr kumimoji="0" lang="en-US" altLang="zh-CN" sz="2000">
                  <a:latin typeface="+mn-lt"/>
                </a:rPr>
                <a:t>A</a:t>
              </a:r>
            </a:p>
          </p:txBody>
        </p:sp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D3498470-5240-A2C9-59EE-16A7462EA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653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kumimoji="0" lang="zh-CN" altLang="en-US" sz="2000">
                  <a:latin typeface="+mn-lt"/>
                </a:rPr>
                <a:t>类 </a:t>
              </a:r>
              <a:r>
                <a:rPr kumimoji="0" lang="en-US" altLang="zh-CN" sz="2000">
                  <a:latin typeface="+mn-lt"/>
                </a:rPr>
                <a:t>B</a:t>
              </a:r>
            </a:p>
          </p:txBody>
        </p:sp>
        <p:sp>
          <p:nvSpPr>
            <p:cNvPr id="22" name="AutoShape 8">
              <a:extLst>
                <a:ext uri="{FF2B5EF4-FFF2-40B4-BE49-F238E27FC236}">
                  <a16:creationId xmlns:a16="http://schemas.microsoft.com/office/drawing/2014/main" id="{D59A453A-F5B2-9C75-2B37-107793238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1875"/>
              <a:ext cx="131" cy="15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87E1973B-767E-F668-55F3-88F137CE2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9" y="2012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A5D494A5-CEFB-B159-9487-CEBFFE6D5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5" y="1890"/>
              <a:ext cx="75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kumimoji="0" lang="zh-CN" altLang="en-US" sz="2000" dirty="0">
                  <a:latin typeface="+mn-lt"/>
                </a:rPr>
                <a:t>重数</a:t>
              </a:r>
              <a:r>
                <a:rPr kumimoji="0" lang="en-US" altLang="zh-CN" sz="2000" dirty="0">
                  <a:latin typeface="+mn-lt"/>
                </a:rPr>
                <a:t>A</a:t>
              </a: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4873DCF7-6563-65D1-C1B7-371F60B28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" y="2444"/>
              <a:ext cx="757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kumimoji="0" lang="zh-CN" altLang="en-US" sz="2000">
                  <a:latin typeface="+mn-lt"/>
                </a:rPr>
                <a:t>重数</a:t>
              </a:r>
              <a:r>
                <a:rPr kumimoji="0" lang="en-US" altLang="zh-CN" sz="2000">
                  <a:latin typeface="+mn-lt"/>
                </a:rPr>
                <a:t>B</a:t>
              </a:r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6BE7EE3A-D06C-D9E4-2963-A27415CEF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2298"/>
              <a:ext cx="809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endParaRPr kumimoji="0" lang="zh-CN" altLang="zh-CN" sz="2000">
                <a:latin typeface="+mn-lt"/>
              </a:endParaRPr>
            </a:p>
          </p:txBody>
        </p:sp>
        <p:sp>
          <p:nvSpPr>
            <p:cNvPr id="27" name="Text Box 14">
              <a:extLst>
                <a:ext uri="{FF2B5EF4-FFF2-40B4-BE49-F238E27FC236}">
                  <a16:creationId xmlns:a16="http://schemas.microsoft.com/office/drawing/2014/main" id="{953E3687-C167-C1E4-448C-61D6152D0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0" y="1647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kumimoji="0" lang="zh-CN" altLang="en-US" sz="2000">
                  <a:latin typeface="+mn-lt"/>
                </a:rPr>
                <a:t>类 </a:t>
              </a:r>
              <a:r>
                <a:rPr kumimoji="0" lang="en-US" altLang="zh-CN" sz="2000">
                  <a:latin typeface="+mn-lt"/>
                </a:rPr>
                <a:t>A</a:t>
              </a:r>
            </a:p>
          </p:txBody>
        </p:sp>
        <p:sp>
          <p:nvSpPr>
            <p:cNvPr id="28" name="Text Box 15">
              <a:extLst>
                <a:ext uri="{FF2B5EF4-FFF2-40B4-BE49-F238E27FC236}">
                  <a16:creationId xmlns:a16="http://schemas.microsoft.com/office/drawing/2014/main" id="{25BA07F5-83F1-A1C8-2098-4E6B7DC1A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1" y="2650"/>
              <a:ext cx="757" cy="2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kumimoji="0" lang="zh-CN" altLang="en-US" sz="2000">
                  <a:latin typeface="+mn-lt"/>
                </a:rPr>
                <a:t>类 </a:t>
              </a:r>
              <a:r>
                <a:rPr kumimoji="0" lang="en-US" altLang="zh-CN" sz="2000">
                  <a:latin typeface="+mn-lt"/>
                </a:rPr>
                <a:t>B</a:t>
              </a:r>
            </a:p>
          </p:txBody>
        </p:sp>
        <p:sp>
          <p:nvSpPr>
            <p:cNvPr id="29" name="AutoShape 16">
              <a:extLst>
                <a:ext uri="{FF2B5EF4-FFF2-40B4-BE49-F238E27FC236}">
                  <a16:creationId xmlns:a16="http://schemas.microsoft.com/office/drawing/2014/main" id="{B13D7486-1E68-A9E4-2AC3-3CAAFAB5E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1874"/>
              <a:ext cx="130" cy="151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30" name="Line 17">
              <a:extLst>
                <a:ext uri="{FF2B5EF4-FFF2-40B4-BE49-F238E27FC236}">
                  <a16:creationId xmlns:a16="http://schemas.microsoft.com/office/drawing/2014/main" id="{203C5348-654A-12ED-EAC9-36A0CA910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6" y="2011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509620AF-6807-C444-9422-9869D6CC0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1" y="1859"/>
              <a:ext cx="75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kumimoji="0" lang="zh-CN" altLang="en-US" sz="2000">
                  <a:latin typeface="+mn-lt"/>
                </a:rPr>
                <a:t>重数</a:t>
              </a:r>
              <a:r>
                <a:rPr kumimoji="0" lang="en-US" altLang="zh-CN" sz="2000">
                  <a:latin typeface="+mn-lt"/>
                </a:rPr>
                <a:t>A</a:t>
              </a:r>
            </a:p>
          </p:txBody>
        </p:sp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8B2233A4-9F55-4467-EB6A-29B3ABA48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9" y="2434"/>
              <a:ext cx="757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kumimoji="0" lang="zh-CN" altLang="en-US" sz="2000">
                  <a:latin typeface="+mn-lt"/>
                </a:rPr>
                <a:t>重数</a:t>
              </a:r>
              <a:r>
                <a:rPr kumimoji="0" lang="en-US" altLang="zh-CN" sz="2000">
                  <a:latin typeface="+mn-lt"/>
                </a:rPr>
                <a:t>B</a:t>
              </a:r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8B0725FD-D480-392D-6D66-C80B130E3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253"/>
              <a:ext cx="810" cy="2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endParaRPr kumimoji="0" lang="zh-CN" altLang="zh-CN" sz="2000">
                <a:latin typeface="+mn-lt"/>
              </a:endParaRPr>
            </a:p>
          </p:txBody>
        </p:sp>
      </p:grp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标题 1">
            <a:extLst>
              <a:ext uri="{FF2B5EF4-FFF2-40B4-BE49-F238E27FC236}">
                <a16:creationId xmlns:a16="http://schemas.microsoft.com/office/drawing/2014/main" id="{3212F29C-99B7-0C93-B41B-EEE95D93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例</a:t>
            </a:r>
            <a:r>
              <a:rPr lang="en-US" altLang="zh-CN" sz="3600"/>
              <a:t>4-5 </a:t>
            </a:r>
            <a:r>
              <a:rPr lang="zh-CN" altLang="en-US" sz="3600"/>
              <a:t>采用</a:t>
            </a:r>
            <a:r>
              <a:rPr lang="en-US" altLang="zh-CN" sz="3600"/>
              <a:t>UML</a:t>
            </a:r>
            <a:r>
              <a:rPr lang="zh-CN" altLang="en-US" sz="3600"/>
              <a:t>方法来描述例</a:t>
            </a:r>
            <a:r>
              <a:rPr lang="en-US" altLang="zh-CN" sz="3600"/>
              <a:t>4-4</a:t>
            </a:r>
            <a:r>
              <a:rPr lang="zh-CN" altLang="en-US" sz="3600"/>
              <a:t>中</a:t>
            </a:r>
            <a:r>
              <a:rPr lang="en-US" altLang="zh-CN" sz="3600"/>
              <a:t>Line</a:t>
            </a:r>
            <a:r>
              <a:rPr lang="zh-CN" altLang="en-US" sz="3600"/>
              <a:t>类和</a:t>
            </a:r>
            <a:r>
              <a:rPr lang="en-US" altLang="zh-CN" sz="3600"/>
              <a:t>Point</a:t>
            </a:r>
            <a:r>
              <a:rPr lang="zh-CN" altLang="en-US" sz="3600"/>
              <a:t>类的关系</a:t>
            </a:r>
          </a:p>
        </p:txBody>
      </p:sp>
      <p:sp>
        <p:nvSpPr>
          <p:cNvPr id="102403" name="灯片编号占位符 3">
            <a:extLst>
              <a:ext uri="{FF2B5EF4-FFF2-40B4-BE49-F238E27FC236}">
                <a16:creationId xmlns:a16="http://schemas.microsoft.com/office/drawing/2014/main" id="{0EEE11A8-E4D4-C1FD-A255-53934EB3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9508B4-BB0E-457F-B967-9C0BF8F69AF7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2EAEC88-945A-8B67-E934-B09DA86C9338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6500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4.5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图形标识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4.5.2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类图</a:t>
            </a:r>
          </a:p>
        </p:txBody>
      </p:sp>
      <p:sp>
        <p:nvSpPr>
          <p:cNvPr id="102405" name="Rectangle 41">
            <a:extLst>
              <a:ext uri="{FF2B5EF4-FFF2-40B4-BE49-F238E27FC236}">
                <a16:creationId xmlns:a16="http://schemas.microsoft.com/office/drawing/2014/main" id="{5A59E3D8-E8C7-AD04-B233-909DEC742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2406" name="AutoShape 40">
            <a:extLst>
              <a:ext uri="{FF2B5EF4-FFF2-40B4-BE49-F238E27FC236}">
                <a16:creationId xmlns:a16="http://schemas.microsoft.com/office/drawing/2014/main" id="{FC09CC5D-BB76-D048-692C-388222C5061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785938" y="1785938"/>
            <a:ext cx="5286375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407" name="组合 13">
            <a:extLst>
              <a:ext uri="{FF2B5EF4-FFF2-40B4-BE49-F238E27FC236}">
                <a16:creationId xmlns:a16="http://schemas.microsoft.com/office/drawing/2014/main" id="{C9D8181E-1C12-0E46-A3CF-ECEC0F1C3B1F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2001838"/>
            <a:ext cx="5214938" cy="4313237"/>
            <a:chOff x="1857547" y="2001574"/>
            <a:chExt cx="5214613" cy="4313521"/>
          </a:xfrm>
        </p:grpSpPr>
        <p:sp>
          <p:nvSpPr>
            <p:cNvPr id="102408" name="Rectangle 39">
              <a:extLst>
                <a:ext uri="{FF2B5EF4-FFF2-40B4-BE49-F238E27FC236}">
                  <a16:creationId xmlns:a16="http://schemas.microsoft.com/office/drawing/2014/main" id="{5F1D36B4-56BF-849A-CA6B-73C8C9C2C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555" y="4646331"/>
              <a:ext cx="2554605" cy="1668764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2409" name="Rectangle 38">
              <a:extLst>
                <a:ext uri="{FF2B5EF4-FFF2-40B4-BE49-F238E27FC236}">
                  <a16:creationId xmlns:a16="http://schemas.microsoft.com/office/drawing/2014/main" id="{C98FBDA3-5D2A-AF94-ECB7-737601E7F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9512" y="4692193"/>
              <a:ext cx="408737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Point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10" name="Rectangle 37">
              <a:extLst>
                <a:ext uri="{FF2B5EF4-FFF2-40B4-BE49-F238E27FC236}">
                  <a16:creationId xmlns:a16="http://schemas.microsoft.com/office/drawing/2014/main" id="{D81205DF-C96F-5ADE-45FD-9220092BE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555" y="4904611"/>
              <a:ext cx="2554605" cy="1410483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2411" name="Rectangle 36">
              <a:extLst>
                <a:ext uri="{FF2B5EF4-FFF2-40B4-BE49-F238E27FC236}">
                  <a16:creationId xmlns:a16="http://schemas.microsoft.com/office/drawing/2014/main" id="{F7A7D00F-39E0-B7FF-B565-C8D7E936D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7555" y="5386573"/>
              <a:ext cx="2554605" cy="928521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2412" name="Rectangle 35">
              <a:extLst>
                <a:ext uri="{FF2B5EF4-FFF2-40B4-BE49-F238E27FC236}">
                  <a16:creationId xmlns:a16="http://schemas.microsoft.com/office/drawing/2014/main" id="{2887234F-23B7-5831-C09F-D5C213714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153" y="4927944"/>
              <a:ext cx="536668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 x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13" name="Rectangle 34">
              <a:extLst>
                <a:ext uri="{FF2B5EF4-FFF2-40B4-BE49-F238E27FC236}">
                  <a16:creationId xmlns:a16="http://schemas.microsoft.com/office/drawing/2014/main" id="{47882E65-1C81-5024-C35B-FFC705ABC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153" y="5120247"/>
              <a:ext cx="536668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 y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14" name="Rectangle 33">
              <a:extLst>
                <a:ext uri="{FF2B5EF4-FFF2-40B4-BE49-F238E27FC236}">
                  <a16:creationId xmlns:a16="http://schemas.microsoft.com/office/drawing/2014/main" id="{5E31E117-FCCF-6314-9F6E-F9480D42B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153" y="5505655"/>
              <a:ext cx="2421846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Point(xx : int = 0, yy : int = 0)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15" name="Rectangle 32">
              <a:extLst>
                <a:ext uri="{FF2B5EF4-FFF2-40B4-BE49-F238E27FC236}">
                  <a16:creationId xmlns:a16="http://schemas.microsoft.com/office/drawing/2014/main" id="{7E9EA77C-2039-E662-65F0-B9A563A43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153" y="5698762"/>
              <a:ext cx="1508625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Point(p : Point &amp;)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16" name="Rectangle 31">
              <a:extLst>
                <a:ext uri="{FF2B5EF4-FFF2-40B4-BE49-F238E27FC236}">
                  <a16:creationId xmlns:a16="http://schemas.microsoft.com/office/drawing/2014/main" id="{2FC01E8D-DB18-881C-6017-664959F21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153" y="5891064"/>
              <a:ext cx="979198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getX()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17" name="Rectangle 30">
              <a:extLst>
                <a:ext uri="{FF2B5EF4-FFF2-40B4-BE49-F238E27FC236}">
                  <a16:creationId xmlns:a16="http://schemas.microsoft.com/office/drawing/2014/main" id="{7512189C-0EFA-5D67-CB3F-9E8379BC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153" y="6084171"/>
              <a:ext cx="979198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getY()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18" name="Rectangle 29">
              <a:extLst>
                <a:ext uri="{FF2B5EF4-FFF2-40B4-BE49-F238E27FC236}">
                  <a16:creationId xmlns:a16="http://schemas.microsoft.com/office/drawing/2014/main" id="{8D0F0352-18A9-67AD-E712-1494BB7C2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547" y="2001574"/>
              <a:ext cx="2385639" cy="1284159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2419" name="Rectangle 28">
              <a:extLst>
                <a:ext uri="{FF2B5EF4-FFF2-40B4-BE49-F238E27FC236}">
                  <a16:creationId xmlns:a16="http://schemas.microsoft.com/office/drawing/2014/main" id="{383628BE-FCE6-C48C-A468-22CF7FA15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643" y="2048241"/>
              <a:ext cx="337932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Line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20" name="Rectangle 27">
              <a:extLst>
                <a:ext uri="{FF2B5EF4-FFF2-40B4-BE49-F238E27FC236}">
                  <a16:creationId xmlns:a16="http://schemas.microsoft.com/office/drawing/2014/main" id="{4C04E1C4-CBCC-BFF8-AA28-50BA30FF5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547" y="2259854"/>
              <a:ext cx="2385639" cy="1025879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2421" name="Rectangle 26">
              <a:extLst>
                <a:ext uri="{FF2B5EF4-FFF2-40B4-BE49-F238E27FC236}">
                  <a16:creationId xmlns:a16="http://schemas.microsoft.com/office/drawing/2014/main" id="{4A278672-8B3F-F0CD-1038-7791AC544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547" y="2549514"/>
              <a:ext cx="2385639" cy="736219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2422" name="Rectangle 25">
              <a:extLst>
                <a:ext uri="{FF2B5EF4-FFF2-40B4-BE49-F238E27FC236}">
                  <a16:creationId xmlns:a16="http://schemas.microsoft.com/office/drawing/2014/main" id="{BA1015D1-9BA5-CCAA-6126-8D3CBDC22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502" y="2283188"/>
              <a:ext cx="1033911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 len : double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23" name="Rectangle 24">
              <a:extLst>
                <a:ext uri="{FF2B5EF4-FFF2-40B4-BE49-F238E27FC236}">
                  <a16:creationId xmlns:a16="http://schemas.microsoft.com/office/drawing/2014/main" id="{ED3DC8A9-9497-0C05-91F0-DC56AD66F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3295" y="2668596"/>
              <a:ext cx="2402536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Line(xp1 : Point, xp2 : Point)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24" name="Rectangle 23">
              <a:extLst>
                <a:ext uri="{FF2B5EF4-FFF2-40B4-BE49-F238E27FC236}">
                  <a16:creationId xmlns:a16="http://schemas.microsoft.com/office/drawing/2014/main" id="{E70BD32C-E9F0-356D-19B4-79DCC709B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249" y="2861703"/>
              <a:ext cx="1268050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Line( : Line &amp;)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25" name="Rectangle 22">
              <a:extLst>
                <a:ext uri="{FF2B5EF4-FFF2-40B4-BE49-F238E27FC236}">
                  <a16:creationId xmlns:a16="http://schemas.microsoft.com/office/drawing/2014/main" id="{A3E67576-251B-66FC-3FC0-D847FEB8C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444" y="3054005"/>
              <a:ext cx="1554487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getLen() : double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26" name="Line 21">
              <a:extLst>
                <a:ext uri="{FF2B5EF4-FFF2-40B4-BE49-F238E27FC236}">
                  <a16:creationId xmlns:a16="http://schemas.microsoft.com/office/drawing/2014/main" id="{3C2D0898-D7FE-C0BA-89BF-D674082EAA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034" y="3296998"/>
              <a:ext cx="4023" cy="178462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7" name="Freeform 20">
              <a:extLst>
                <a:ext uri="{FF2B5EF4-FFF2-40B4-BE49-F238E27FC236}">
                  <a16:creationId xmlns:a16="http://schemas.microsoft.com/office/drawing/2014/main" id="{4E2C65BF-DE04-D2B2-9303-30D7B8378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26" y="3296998"/>
              <a:ext cx="115862" cy="208394"/>
            </a:xfrm>
            <a:custGeom>
              <a:avLst/>
              <a:gdLst>
                <a:gd name="T0" fmla="*/ 46611122 w 144"/>
                <a:gd name="T1" fmla="*/ 0 h 259"/>
                <a:gd name="T2" fmla="*/ 93222243 w 144"/>
                <a:gd name="T3" fmla="*/ 83514499 h 259"/>
                <a:gd name="T4" fmla="*/ 46611122 w 144"/>
                <a:gd name="T5" fmla="*/ 167675904 h 259"/>
                <a:gd name="T6" fmla="*/ 0 w 144"/>
                <a:gd name="T7" fmla="*/ 83514499 h 259"/>
                <a:gd name="T8" fmla="*/ 46611122 w 144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59"/>
                <a:gd name="T17" fmla="*/ 144 w 14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59">
                  <a:moveTo>
                    <a:pt x="72" y="0"/>
                  </a:moveTo>
                  <a:lnTo>
                    <a:pt x="144" y="129"/>
                  </a:lnTo>
                  <a:lnTo>
                    <a:pt x="72" y="259"/>
                  </a:lnTo>
                  <a:lnTo>
                    <a:pt x="0" y="1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8" name="Freeform 19">
              <a:extLst>
                <a:ext uri="{FF2B5EF4-FFF2-40B4-BE49-F238E27FC236}">
                  <a16:creationId xmlns:a16="http://schemas.microsoft.com/office/drawing/2014/main" id="{8FCE6D7C-9EA0-9093-2011-49642936E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034" y="5081625"/>
              <a:ext cx="1381498" cy="404719"/>
            </a:xfrm>
            <a:custGeom>
              <a:avLst/>
              <a:gdLst>
                <a:gd name="T0" fmla="*/ 0 w 358"/>
                <a:gd name="T1" fmla="*/ 0 h 105"/>
                <a:gd name="T2" fmla="*/ 0 w 358"/>
                <a:gd name="T3" fmla="*/ 2147483646 h 105"/>
                <a:gd name="T4" fmla="*/ 2147483646 w 358"/>
                <a:gd name="T5" fmla="*/ 2147483646 h 105"/>
                <a:gd name="T6" fmla="*/ 0 60000 65536"/>
                <a:gd name="T7" fmla="*/ 0 60000 65536"/>
                <a:gd name="T8" fmla="*/ 0 60000 65536"/>
                <a:gd name="T9" fmla="*/ 0 w 358"/>
                <a:gd name="T10" fmla="*/ 0 h 105"/>
                <a:gd name="T11" fmla="*/ 358 w 35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105">
                  <a:moveTo>
                    <a:pt x="0" y="0"/>
                  </a:moveTo>
                  <a:lnTo>
                    <a:pt x="0" y="105"/>
                  </a:lnTo>
                  <a:lnTo>
                    <a:pt x="358" y="10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9" name="Line 18">
              <a:extLst>
                <a:ext uri="{FF2B5EF4-FFF2-40B4-BE49-F238E27FC236}">
                  <a16:creationId xmlns:a16="http://schemas.microsoft.com/office/drawing/2014/main" id="{5770E60A-28CE-EEAC-B549-D986EC626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4336" y="5486345"/>
              <a:ext cx="139196" cy="5793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0" name="Line 17">
              <a:extLst>
                <a:ext uri="{FF2B5EF4-FFF2-40B4-BE49-F238E27FC236}">
                  <a16:creationId xmlns:a16="http://schemas.microsoft.com/office/drawing/2014/main" id="{710CFC4B-BFDE-8123-1D7A-D5AE156338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4336" y="5428413"/>
              <a:ext cx="139196" cy="5793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1" name="Rectangle 16">
              <a:extLst>
                <a:ext uri="{FF2B5EF4-FFF2-40B4-BE49-F238E27FC236}">
                  <a16:creationId xmlns:a16="http://schemas.microsoft.com/office/drawing/2014/main" id="{892D4DF3-CF02-B199-823E-B750A903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979" y="5232088"/>
              <a:ext cx="258277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-p1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32" name="Rectangle 15">
              <a:extLst>
                <a:ext uri="{FF2B5EF4-FFF2-40B4-BE49-F238E27FC236}">
                  <a16:creationId xmlns:a16="http://schemas.microsoft.com/office/drawing/2014/main" id="{95C5CC7B-2DAB-78AD-8CCC-6882BA3B0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979" y="5606232"/>
              <a:ext cx="258277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-p2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33" name="Line 14">
              <a:extLst>
                <a:ext uri="{FF2B5EF4-FFF2-40B4-BE49-F238E27FC236}">
                  <a16:creationId xmlns:a16="http://schemas.microsoft.com/office/drawing/2014/main" id="{25851917-CE19-1F29-3633-18D5C8E64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034" y="3296998"/>
              <a:ext cx="4023" cy="1784628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4" name="Rectangle 13">
              <a:extLst>
                <a:ext uri="{FF2B5EF4-FFF2-40B4-BE49-F238E27FC236}">
                  <a16:creationId xmlns:a16="http://schemas.microsoft.com/office/drawing/2014/main" id="{CB278CB5-1978-7F42-5AA6-0F2059C68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563" y="3381482"/>
              <a:ext cx="269541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1..*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35" name="Freeform 12">
              <a:extLst>
                <a:ext uri="{FF2B5EF4-FFF2-40B4-BE49-F238E27FC236}">
                  <a16:creationId xmlns:a16="http://schemas.microsoft.com/office/drawing/2014/main" id="{C81FB6DA-8DAB-3B7E-4C6F-C680FB5F7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126" y="3296998"/>
              <a:ext cx="115862" cy="208394"/>
            </a:xfrm>
            <a:custGeom>
              <a:avLst/>
              <a:gdLst>
                <a:gd name="T0" fmla="*/ 46611122 w 144"/>
                <a:gd name="T1" fmla="*/ 0 h 259"/>
                <a:gd name="T2" fmla="*/ 93222243 w 144"/>
                <a:gd name="T3" fmla="*/ 83514499 h 259"/>
                <a:gd name="T4" fmla="*/ 46611122 w 144"/>
                <a:gd name="T5" fmla="*/ 167675904 h 259"/>
                <a:gd name="T6" fmla="*/ 0 w 144"/>
                <a:gd name="T7" fmla="*/ 83514499 h 259"/>
                <a:gd name="T8" fmla="*/ 46611122 w 144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59"/>
                <a:gd name="T17" fmla="*/ 144 w 14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59">
                  <a:moveTo>
                    <a:pt x="72" y="0"/>
                  </a:moveTo>
                  <a:lnTo>
                    <a:pt x="144" y="129"/>
                  </a:lnTo>
                  <a:lnTo>
                    <a:pt x="72" y="259"/>
                  </a:lnTo>
                  <a:lnTo>
                    <a:pt x="0" y="1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6" name="Freeform 11">
              <a:extLst>
                <a:ext uri="{FF2B5EF4-FFF2-40B4-BE49-F238E27FC236}">
                  <a16:creationId xmlns:a16="http://schemas.microsoft.com/office/drawing/2014/main" id="{8DB0705E-E474-476E-B6EE-8698A745F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034" y="5081625"/>
              <a:ext cx="1381498" cy="404719"/>
            </a:xfrm>
            <a:custGeom>
              <a:avLst/>
              <a:gdLst>
                <a:gd name="T0" fmla="*/ 0 w 358"/>
                <a:gd name="T1" fmla="*/ 0 h 105"/>
                <a:gd name="T2" fmla="*/ 0 w 358"/>
                <a:gd name="T3" fmla="*/ 2147483646 h 105"/>
                <a:gd name="T4" fmla="*/ 2147483646 w 358"/>
                <a:gd name="T5" fmla="*/ 2147483646 h 105"/>
                <a:gd name="T6" fmla="*/ 0 60000 65536"/>
                <a:gd name="T7" fmla="*/ 0 60000 65536"/>
                <a:gd name="T8" fmla="*/ 0 60000 65536"/>
                <a:gd name="T9" fmla="*/ 0 w 358"/>
                <a:gd name="T10" fmla="*/ 0 h 105"/>
                <a:gd name="T11" fmla="*/ 358 w 35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105">
                  <a:moveTo>
                    <a:pt x="0" y="0"/>
                  </a:moveTo>
                  <a:lnTo>
                    <a:pt x="0" y="105"/>
                  </a:lnTo>
                  <a:lnTo>
                    <a:pt x="358" y="10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7" name="Rectangle 10">
              <a:extLst>
                <a:ext uri="{FF2B5EF4-FFF2-40B4-BE49-F238E27FC236}">
                  <a16:creationId xmlns:a16="http://schemas.microsoft.com/office/drawing/2014/main" id="{B6BCA41A-28C8-200E-53B6-DE6BF1A65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853" y="5598186"/>
              <a:ext cx="99770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2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38" name="Line 9">
              <a:extLst>
                <a:ext uri="{FF2B5EF4-FFF2-40B4-BE49-F238E27FC236}">
                  <a16:creationId xmlns:a16="http://schemas.microsoft.com/office/drawing/2014/main" id="{7DE8CAC8-C697-4626-4558-ECB4EFC55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4336" y="5486345"/>
              <a:ext cx="139196" cy="5793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9" name="Line 8">
              <a:extLst>
                <a:ext uri="{FF2B5EF4-FFF2-40B4-BE49-F238E27FC236}">
                  <a16:creationId xmlns:a16="http://schemas.microsoft.com/office/drawing/2014/main" id="{760A11A2-0820-0C24-8677-FD96A799E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74336" y="5428413"/>
              <a:ext cx="139196" cy="5793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0" name="Rectangle 7">
              <a:extLst>
                <a:ext uri="{FF2B5EF4-FFF2-40B4-BE49-F238E27FC236}">
                  <a16:creationId xmlns:a16="http://schemas.microsoft.com/office/drawing/2014/main" id="{6266B357-E3FB-B53B-032F-44BAAA462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563" y="3381482"/>
              <a:ext cx="269541" cy="215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1..*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2441" name="Line 5">
              <a:extLst>
                <a:ext uri="{FF2B5EF4-FFF2-40B4-BE49-F238E27FC236}">
                  <a16:creationId xmlns:a16="http://schemas.microsoft.com/office/drawing/2014/main" id="{A1185A93-7B3B-7CBC-8FBA-E952618AB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6524" y="4503914"/>
              <a:ext cx="57931" cy="13839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2" name="Line 4">
              <a:extLst>
                <a:ext uri="{FF2B5EF4-FFF2-40B4-BE49-F238E27FC236}">
                  <a16:creationId xmlns:a16="http://schemas.microsoft.com/office/drawing/2014/main" id="{A6C21A76-119D-7150-2F2E-A864BC1C6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71228" y="2340315"/>
              <a:ext cx="12069" cy="28966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3" name="Line 5">
              <a:extLst>
                <a:ext uri="{FF2B5EF4-FFF2-40B4-BE49-F238E27FC236}">
                  <a16:creationId xmlns:a16="http://schemas.microsoft.com/office/drawing/2014/main" id="{CE6B7495-339E-4948-AD8F-CD770E3FD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97525" y="4500563"/>
              <a:ext cx="46038" cy="150812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B99727F2-73C5-D704-E2EC-EA5D62C83BA5}"/>
                </a:ext>
              </a:extLst>
            </p:cNvPr>
            <p:cNvCxnSpPr>
              <a:cxnSpLocks/>
              <a:stCxn id="102423" idx="3"/>
            </p:cNvCxnSpPr>
            <p:nvPr/>
          </p:nvCxnSpPr>
          <p:spPr>
            <a:xfrm>
              <a:off x="4286271" y="2776325"/>
              <a:ext cx="1381039" cy="1874960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标题 1">
            <a:extLst>
              <a:ext uri="{FF2B5EF4-FFF2-40B4-BE49-F238E27FC236}">
                <a16:creationId xmlns:a16="http://schemas.microsoft.com/office/drawing/2014/main" id="{74B338FB-AEC5-ED41-B7B5-CA21ADC8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几种关系的图形标识</a:t>
            </a:r>
          </a:p>
        </p:txBody>
      </p:sp>
      <p:sp>
        <p:nvSpPr>
          <p:cNvPr id="103427" name="内容占位符 2">
            <a:extLst>
              <a:ext uri="{FF2B5EF4-FFF2-40B4-BE49-F238E27FC236}">
                <a16:creationId xmlns:a16="http://schemas.microsoft.com/office/drawing/2014/main" id="{AFCC652D-916D-C462-7275-87CB5D96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继承关系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/>
              <a:t>泛化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>
              <a:latin typeface="宋体" panose="02010600030101010101" pitchFamily="2" charset="-122"/>
            </a:endParaRPr>
          </a:p>
          <a:p>
            <a:pPr marL="666750" lvl="1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br>
              <a:rPr lang="en-US" altLang="zh-CN"/>
            </a:br>
            <a:endParaRPr lang="en-US" altLang="zh-CN"/>
          </a:p>
          <a:p>
            <a:pPr marL="666750" lvl="1" indent="0"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endParaRPr lang="en-US" altLang="zh-CN"/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0C0FBDC4-D4BA-AE99-0820-8E929933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54330A-EC33-44F8-B7AF-F2124AE8664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3B72599-86F5-CCA5-C473-18910E6D740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6500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4.5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图形标识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4.5.2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类图</a:t>
            </a:r>
          </a:p>
        </p:txBody>
      </p:sp>
      <p:grpSp>
        <p:nvGrpSpPr>
          <p:cNvPr id="103430" name="Group 4">
            <a:extLst>
              <a:ext uri="{FF2B5EF4-FFF2-40B4-BE49-F238E27FC236}">
                <a16:creationId xmlns:a16="http://schemas.microsoft.com/office/drawing/2014/main" id="{1276CA72-1AA4-3E82-6024-392DD307196F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357438"/>
            <a:ext cx="5943600" cy="2268537"/>
            <a:chOff x="3717" y="1616"/>
            <a:chExt cx="4684" cy="1786"/>
          </a:xfrm>
        </p:grpSpPr>
        <p:sp>
          <p:nvSpPr>
            <p:cNvPr id="103431" name="Text Box 5">
              <a:extLst>
                <a:ext uri="{FF2B5EF4-FFF2-40B4-BE49-F238E27FC236}">
                  <a16:creationId xmlns:a16="http://schemas.microsoft.com/office/drawing/2014/main" id="{0D8BB80C-9C83-5DDA-1CB4-8CF13D09D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9" y="1616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latin typeface="宋体" panose="02010600030101010101" pitchFamily="2" charset="-122"/>
                  <a:ea typeface="隶书" panose="02010509060101010101" pitchFamily="49" charset="-122"/>
                </a:rPr>
                <a:t>父类 </a:t>
              </a:r>
              <a:r>
                <a:rPr kumimoji="0" lang="en-US" altLang="zh-CN" sz="2000">
                  <a:latin typeface="宋体" panose="02010600030101010101" pitchFamily="2" charset="-122"/>
                  <a:ea typeface="隶书" panose="02010509060101010101" pitchFamily="49" charset="-122"/>
                </a:rPr>
                <a:t>A</a:t>
              </a:r>
            </a:p>
          </p:txBody>
        </p:sp>
        <p:sp>
          <p:nvSpPr>
            <p:cNvPr id="103432" name="Text Box 6">
              <a:extLst>
                <a:ext uri="{FF2B5EF4-FFF2-40B4-BE49-F238E27FC236}">
                  <a16:creationId xmlns:a16="http://schemas.microsoft.com/office/drawing/2014/main" id="{22A5173E-138F-A65B-5785-A339BA933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" y="1626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latin typeface="宋体" panose="02010600030101010101" pitchFamily="2" charset="-122"/>
                  <a:ea typeface="隶书" panose="02010509060101010101" pitchFamily="49" charset="-122"/>
                </a:rPr>
                <a:t>父类 </a:t>
              </a:r>
              <a:r>
                <a:rPr kumimoji="0" lang="en-US" altLang="zh-CN" sz="2000">
                  <a:latin typeface="宋体" panose="02010600030101010101" pitchFamily="2" charset="-122"/>
                  <a:ea typeface="隶书" panose="02010509060101010101" pitchFamily="49" charset="-122"/>
                </a:rPr>
                <a:t>B</a:t>
              </a:r>
            </a:p>
          </p:txBody>
        </p:sp>
        <p:sp>
          <p:nvSpPr>
            <p:cNvPr id="103433" name="Text Box 7">
              <a:extLst>
                <a:ext uri="{FF2B5EF4-FFF2-40B4-BE49-F238E27FC236}">
                  <a16:creationId xmlns:a16="http://schemas.microsoft.com/office/drawing/2014/main" id="{DDD7BC94-A6CB-B1DF-2E5C-7A97BEC40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2937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latin typeface="宋体" panose="02010600030101010101" pitchFamily="2" charset="-122"/>
                  <a:ea typeface="隶书" panose="02010509060101010101" pitchFamily="49" charset="-122"/>
                </a:rPr>
                <a:t>子类 </a:t>
              </a:r>
              <a:r>
                <a:rPr kumimoji="0" lang="en-US" altLang="zh-CN" sz="2000">
                  <a:latin typeface="宋体" panose="02010600030101010101" pitchFamily="2" charset="-122"/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03434" name="Text Box 8">
              <a:extLst>
                <a:ext uri="{FF2B5EF4-FFF2-40B4-BE49-F238E27FC236}">
                  <a16:creationId xmlns:a16="http://schemas.microsoft.com/office/drawing/2014/main" id="{55CD89B9-0974-FF2D-9589-3E5607760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3" y="2934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sz="2000">
                  <a:latin typeface="宋体" panose="02010600030101010101" pitchFamily="2" charset="-122"/>
                  <a:ea typeface="隶书" panose="02010509060101010101" pitchFamily="49" charset="-122"/>
                </a:rPr>
                <a:t>子类 </a:t>
              </a:r>
              <a:r>
                <a:rPr kumimoji="0" lang="en-US" altLang="zh-CN" sz="2000">
                  <a:latin typeface="宋体" panose="02010600030101010101" pitchFamily="2" charset="-122"/>
                  <a:ea typeface="隶书" panose="02010509060101010101" pitchFamily="49" charset="-122"/>
                </a:rPr>
                <a:t>2</a:t>
              </a:r>
            </a:p>
          </p:txBody>
        </p:sp>
        <p:sp>
          <p:nvSpPr>
            <p:cNvPr id="103435" name="AutoShape 9">
              <a:extLst>
                <a:ext uri="{FF2B5EF4-FFF2-40B4-BE49-F238E27FC236}">
                  <a16:creationId xmlns:a16="http://schemas.microsoft.com/office/drawing/2014/main" id="{4A16F82B-DC9A-0886-FCAB-B088BCF4D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" y="2089"/>
              <a:ext cx="168" cy="18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3436" name="AutoShape 10">
              <a:extLst>
                <a:ext uri="{FF2B5EF4-FFF2-40B4-BE49-F238E27FC236}">
                  <a16:creationId xmlns:a16="http://schemas.microsoft.com/office/drawing/2014/main" id="{5A8AD813-AF8E-FAF5-B7A5-65681F686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7" y="2121"/>
              <a:ext cx="168" cy="18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3437" name="Line 11">
              <a:extLst>
                <a:ext uri="{FF2B5EF4-FFF2-40B4-BE49-F238E27FC236}">
                  <a16:creationId xmlns:a16="http://schemas.microsoft.com/office/drawing/2014/main" id="{04607FE8-A5B9-74A4-81E3-8EC7EBFAA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7" y="2289"/>
              <a:ext cx="1176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8" name="Line 12">
              <a:extLst>
                <a:ext uri="{FF2B5EF4-FFF2-40B4-BE49-F238E27FC236}">
                  <a16:creationId xmlns:a16="http://schemas.microsoft.com/office/drawing/2014/main" id="{1B92BF8D-658F-B44F-A496-08DB5DCF6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7" y="2289"/>
              <a:ext cx="861" cy="6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9" name="Line 13">
              <a:extLst>
                <a:ext uri="{FF2B5EF4-FFF2-40B4-BE49-F238E27FC236}">
                  <a16:creationId xmlns:a16="http://schemas.microsoft.com/office/drawing/2014/main" id="{007B59ED-7C19-3F8E-17B0-04E4AF4A4F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4" y="2320"/>
              <a:ext cx="777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>
            <a:extLst>
              <a:ext uri="{FF2B5EF4-FFF2-40B4-BE49-F238E27FC236}">
                <a16:creationId xmlns:a16="http://schemas.microsoft.com/office/drawing/2014/main" id="{040B2748-6079-BD6E-DE63-2F9422E2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注释</a:t>
            </a:r>
          </a:p>
        </p:txBody>
      </p:sp>
      <p:sp>
        <p:nvSpPr>
          <p:cNvPr id="104451" name="内容占位符 2">
            <a:extLst>
              <a:ext uri="{FF2B5EF4-FFF2-40B4-BE49-F238E27FC236}">
                <a16:creationId xmlns:a16="http://schemas.microsoft.com/office/drawing/2014/main" id="{2B835F2E-A801-5C0E-A589-B9823A13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en-US" altLang="zh-CN"/>
              <a:t>UML</a:t>
            </a:r>
            <a:r>
              <a:rPr lang="zh-CN" altLang="en-US"/>
              <a:t>图形上，注释表示为带有褶角的矩形，然后用虚线连接到</a:t>
            </a:r>
            <a:r>
              <a:rPr lang="en-US" altLang="zh-CN"/>
              <a:t>UML</a:t>
            </a:r>
            <a:r>
              <a:rPr lang="zh-CN" altLang="en-US"/>
              <a:t>的其他元素上，它是一种用于在图中附加文字注释的机制。</a:t>
            </a:r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0B8327FD-34B6-5634-DF14-749D63DD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D6316D-861E-4609-BC0B-31B72877C4FC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DE3E20E-048C-9CD8-C510-0317147F7394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6500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4.5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图形标识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4.5.2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类图</a:t>
            </a:r>
          </a:p>
        </p:txBody>
      </p:sp>
      <p:sp>
        <p:nvSpPr>
          <p:cNvPr id="104454" name="Line 10">
            <a:extLst>
              <a:ext uri="{FF2B5EF4-FFF2-40B4-BE49-F238E27FC236}">
                <a16:creationId xmlns:a16="http://schemas.microsoft.com/office/drawing/2014/main" id="{AEB4A617-325A-5F80-D89B-BD01A6813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6063" y="4572000"/>
            <a:ext cx="19812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455" name="Group 9">
            <a:extLst>
              <a:ext uri="{FF2B5EF4-FFF2-40B4-BE49-F238E27FC236}">
                <a16:creationId xmlns:a16="http://schemas.microsoft.com/office/drawing/2014/main" id="{FCDD1333-2116-3F59-F70F-3394EA759072}"/>
              </a:ext>
            </a:extLst>
          </p:cNvPr>
          <p:cNvGrpSpPr>
            <a:grpSpLocks/>
          </p:cNvGrpSpPr>
          <p:nvPr/>
        </p:nvGrpSpPr>
        <p:grpSpPr bwMode="auto">
          <a:xfrm>
            <a:off x="4786313" y="3500438"/>
            <a:ext cx="1981200" cy="1050925"/>
            <a:chOff x="2448" y="2736"/>
            <a:chExt cx="1248" cy="662"/>
          </a:xfrm>
        </p:grpSpPr>
        <p:grpSp>
          <p:nvGrpSpPr>
            <p:cNvPr id="104456" name="Group 5">
              <a:extLst>
                <a:ext uri="{FF2B5EF4-FFF2-40B4-BE49-F238E27FC236}">
                  <a16:creationId xmlns:a16="http://schemas.microsoft.com/office/drawing/2014/main" id="{7B30E392-EB09-A546-C9BA-A0B7537F02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736"/>
              <a:ext cx="1248" cy="662"/>
              <a:chOff x="6802" y="3031"/>
              <a:chExt cx="1465" cy="777"/>
            </a:xfrm>
          </p:grpSpPr>
          <p:sp>
            <p:nvSpPr>
              <p:cNvPr id="104458" name="Freeform 6">
                <a:extLst>
                  <a:ext uri="{FF2B5EF4-FFF2-40B4-BE49-F238E27FC236}">
                    <a16:creationId xmlns:a16="http://schemas.microsoft.com/office/drawing/2014/main" id="{E29D6ED3-0665-C72B-20C2-FA03DEA80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" y="3031"/>
                <a:ext cx="1465" cy="777"/>
              </a:xfrm>
              <a:custGeom>
                <a:avLst/>
                <a:gdLst>
                  <a:gd name="T0" fmla="*/ 0 w 306"/>
                  <a:gd name="T1" fmla="*/ 0 h 162"/>
                  <a:gd name="T2" fmla="*/ 2147483646 w 306"/>
                  <a:gd name="T3" fmla="*/ 0 h 162"/>
                  <a:gd name="T4" fmla="*/ 2147483646 w 306"/>
                  <a:gd name="T5" fmla="*/ 2147483646 h 162"/>
                  <a:gd name="T6" fmla="*/ 2147483646 w 306"/>
                  <a:gd name="T7" fmla="*/ 2147483646 h 162"/>
                  <a:gd name="T8" fmla="*/ 0 w 306"/>
                  <a:gd name="T9" fmla="*/ 2147483646 h 162"/>
                  <a:gd name="T10" fmla="*/ 0 w 306"/>
                  <a:gd name="T11" fmla="*/ 0 h 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6"/>
                  <a:gd name="T19" fmla="*/ 0 h 162"/>
                  <a:gd name="T20" fmla="*/ 306 w 306"/>
                  <a:gd name="T21" fmla="*/ 162 h 16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6" h="162">
                    <a:moveTo>
                      <a:pt x="0" y="0"/>
                    </a:moveTo>
                    <a:lnTo>
                      <a:pt x="270" y="0"/>
                    </a:lnTo>
                    <a:lnTo>
                      <a:pt x="306" y="36"/>
                    </a:lnTo>
                    <a:lnTo>
                      <a:pt x="306" y="162"/>
                    </a:lnTo>
                    <a:lnTo>
                      <a:pt x="0" y="162"/>
                    </a:ln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59" name="Freeform 7">
                <a:extLst>
                  <a:ext uri="{FF2B5EF4-FFF2-40B4-BE49-F238E27FC236}">
                    <a16:creationId xmlns:a16="http://schemas.microsoft.com/office/drawing/2014/main" id="{3085AB71-FCAD-A39E-8EDD-0626764BE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5" y="3031"/>
                <a:ext cx="172" cy="173"/>
              </a:xfrm>
              <a:custGeom>
                <a:avLst/>
                <a:gdLst>
                  <a:gd name="T0" fmla="*/ 0 w 36"/>
                  <a:gd name="T1" fmla="*/ 0 h 36"/>
                  <a:gd name="T2" fmla="*/ 0 w 36"/>
                  <a:gd name="T3" fmla="*/ 2147483646 h 36"/>
                  <a:gd name="T4" fmla="*/ 2147483646 w 36"/>
                  <a:gd name="T5" fmla="*/ 2147483646 h 36"/>
                  <a:gd name="T6" fmla="*/ 0 60000 65536"/>
                  <a:gd name="T7" fmla="*/ 0 60000 65536"/>
                  <a:gd name="T8" fmla="*/ 0 60000 65536"/>
                  <a:gd name="T9" fmla="*/ 0 w 36"/>
                  <a:gd name="T10" fmla="*/ 0 h 36"/>
                  <a:gd name="T11" fmla="*/ 36 w 36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" h="36">
                    <a:moveTo>
                      <a:pt x="0" y="0"/>
                    </a:moveTo>
                    <a:lnTo>
                      <a:pt x="0" y="36"/>
                    </a:lnTo>
                    <a:lnTo>
                      <a:pt x="36" y="36"/>
                    </a:lnTo>
                  </a:path>
                </a:pathLst>
              </a:cu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457" name="Text Box 8">
              <a:extLst>
                <a:ext uri="{FF2B5EF4-FFF2-40B4-BE49-F238E27FC236}">
                  <a16:creationId xmlns:a16="http://schemas.microsoft.com/office/drawing/2014/main" id="{D40C081C-90F4-EF85-5470-D79942EBF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880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ea typeface="隶书" panose="02010509060101010101" pitchFamily="49" charset="-122"/>
                </a:rPr>
                <a:t>注释文字</a:t>
              </a:r>
            </a:p>
          </p:txBody>
        </p:sp>
      </p:grp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标题 1">
            <a:extLst>
              <a:ext uri="{FF2B5EF4-FFF2-40B4-BE49-F238E27FC236}">
                <a16:creationId xmlns:a16="http://schemas.microsoft.com/office/drawing/2014/main" id="{DF29EAD6-1B04-A4DE-0B41-9F1A40EF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/>
              <a:t>例</a:t>
            </a:r>
            <a:r>
              <a:rPr lang="en-US" altLang="zh-CN" sz="3600"/>
              <a:t>4-6</a:t>
            </a:r>
            <a:r>
              <a:rPr lang="zh-CN" altLang="en-US" sz="3600"/>
              <a:t>带有注释的</a:t>
            </a:r>
            <a:r>
              <a:rPr lang="en-US" altLang="zh-CN" sz="3600"/>
              <a:t>Line</a:t>
            </a:r>
            <a:r>
              <a:rPr lang="zh-CN" altLang="en-US" sz="3600"/>
              <a:t>类和</a:t>
            </a:r>
            <a:r>
              <a:rPr lang="en-US" altLang="zh-CN" sz="3600"/>
              <a:t>Point</a:t>
            </a:r>
            <a:r>
              <a:rPr lang="zh-CN" altLang="en-US" sz="3600"/>
              <a:t>类关系的描述</a:t>
            </a:r>
          </a:p>
        </p:txBody>
      </p:sp>
      <p:sp>
        <p:nvSpPr>
          <p:cNvPr id="105475" name="灯片编号占位符 3">
            <a:extLst>
              <a:ext uri="{FF2B5EF4-FFF2-40B4-BE49-F238E27FC236}">
                <a16:creationId xmlns:a16="http://schemas.microsoft.com/office/drawing/2014/main" id="{1C86E1E4-1F46-85AE-021E-596E4A16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84C8F4-FC6E-41F9-B54C-F69D663EB83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5ABF596-5EFA-58C6-C6B1-FE0780A62AD1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6500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4.5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图形标识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4.5.2 UML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类图</a:t>
            </a:r>
          </a:p>
        </p:txBody>
      </p:sp>
      <p:sp>
        <p:nvSpPr>
          <p:cNvPr id="105477" name="Rectangle 44">
            <a:extLst>
              <a:ext uri="{FF2B5EF4-FFF2-40B4-BE49-F238E27FC236}">
                <a16:creationId xmlns:a16="http://schemas.microsoft.com/office/drawing/2014/main" id="{45847D82-AF2C-71D0-3BFE-D668FC9B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5478" name="Rectangle 65">
            <a:extLst>
              <a:ext uri="{FF2B5EF4-FFF2-40B4-BE49-F238E27FC236}">
                <a16:creationId xmlns:a16="http://schemas.microsoft.com/office/drawing/2014/main" id="{F36EA1F4-FC5C-8CA2-98DD-FCF5F25F6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19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05479" name="组合 1">
            <a:extLst>
              <a:ext uri="{FF2B5EF4-FFF2-40B4-BE49-F238E27FC236}">
                <a16:creationId xmlns:a16="http://schemas.microsoft.com/office/drawing/2014/main" id="{7CA76D8B-C296-796D-862C-05A49C43225F}"/>
              </a:ext>
            </a:extLst>
          </p:cNvPr>
          <p:cNvGrpSpPr>
            <a:grpSpLocks/>
          </p:cNvGrpSpPr>
          <p:nvPr/>
        </p:nvGrpSpPr>
        <p:grpSpPr bwMode="auto">
          <a:xfrm>
            <a:off x="1928813" y="1500188"/>
            <a:ext cx="5572125" cy="4837112"/>
            <a:chOff x="1928813" y="1500188"/>
            <a:chExt cx="5572125" cy="4837112"/>
          </a:xfrm>
        </p:grpSpPr>
        <p:sp>
          <p:nvSpPr>
            <p:cNvPr id="105480" name="AutoShape 43">
              <a:extLst>
                <a:ext uri="{FF2B5EF4-FFF2-40B4-BE49-F238E27FC236}">
                  <a16:creationId xmlns:a16="http://schemas.microsoft.com/office/drawing/2014/main" id="{38172C57-CC1D-973D-3ED8-8CA9A6E9F02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28813" y="1500188"/>
              <a:ext cx="5572125" cy="4837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1" name="Rectangle 42">
              <a:extLst>
                <a:ext uri="{FF2B5EF4-FFF2-40B4-BE49-F238E27FC236}">
                  <a16:creationId xmlns:a16="http://schemas.microsoft.com/office/drawing/2014/main" id="{727373FD-C78F-A037-1C3F-301A5703E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752" y="4402455"/>
              <a:ext cx="2506436" cy="1693193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5482" name="Rectangle 41">
              <a:extLst>
                <a:ext uri="{FF2B5EF4-FFF2-40B4-BE49-F238E27FC236}">
                  <a16:creationId xmlns:a16="http://schemas.microsoft.com/office/drawing/2014/main" id="{73B22DDF-4AEE-5412-5AAE-A25554C67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4998" y="4448989"/>
              <a:ext cx="409031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Point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483" name="Rectangle 40">
              <a:extLst>
                <a:ext uri="{FF2B5EF4-FFF2-40B4-BE49-F238E27FC236}">
                  <a16:creationId xmlns:a16="http://schemas.microsoft.com/office/drawing/2014/main" id="{093EF2AB-BC14-3290-1D4B-070B37F4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752" y="4664516"/>
              <a:ext cx="2506436" cy="1431132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5484" name="Rectangle 39">
              <a:extLst>
                <a:ext uri="{FF2B5EF4-FFF2-40B4-BE49-F238E27FC236}">
                  <a16:creationId xmlns:a16="http://schemas.microsoft.com/office/drawing/2014/main" id="{F75C912F-D382-1DF2-D112-A1C58132F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752" y="5153534"/>
              <a:ext cx="2506436" cy="942114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5485" name="Rectangle 38">
              <a:extLst>
                <a:ext uri="{FF2B5EF4-FFF2-40B4-BE49-F238E27FC236}">
                  <a16:creationId xmlns:a16="http://schemas.microsoft.com/office/drawing/2014/main" id="{D1CA2F7E-0A25-8139-274A-7571DB834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859" y="4688192"/>
              <a:ext cx="537210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 x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486" name="Rectangle 37">
              <a:extLst>
                <a:ext uri="{FF2B5EF4-FFF2-40B4-BE49-F238E27FC236}">
                  <a16:creationId xmlns:a16="http://schemas.microsoft.com/office/drawing/2014/main" id="{8D785D94-76CF-949A-87AE-2AC35F5FA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859" y="4883309"/>
              <a:ext cx="537210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 y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487" name="Rectangle 36">
              <a:extLst>
                <a:ext uri="{FF2B5EF4-FFF2-40B4-BE49-F238E27FC236}">
                  <a16:creationId xmlns:a16="http://schemas.microsoft.com/office/drawing/2014/main" id="{60241C47-5687-0B3E-903A-B4E690274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859" y="5274360"/>
              <a:ext cx="2422344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Point(xx : int = 0, yy : int = 0)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488" name="Rectangle 35">
              <a:extLst>
                <a:ext uri="{FF2B5EF4-FFF2-40B4-BE49-F238E27FC236}">
                  <a16:creationId xmlns:a16="http://schemas.microsoft.com/office/drawing/2014/main" id="{0E99C68D-63EB-51AB-8D48-8150E3AB2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859" y="5470294"/>
              <a:ext cx="1508760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Point(p : Point &amp;)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489" name="Rectangle 34">
              <a:extLst>
                <a:ext uri="{FF2B5EF4-FFF2-40B4-BE49-F238E27FC236}">
                  <a16:creationId xmlns:a16="http://schemas.microsoft.com/office/drawing/2014/main" id="{A132022A-3A9B-26D8-D487-8DCAE2CE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859" y="5665411"/>
              <a:ext cx="979714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getX()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490" name="Rectangle 33">
              <a:extLst>
                <a:ext uri="{FF2B5EF4-FFF2-40B4-BE49-F238E27FC236}">
                  <a16:creationId xmlns:a16="http://schemas.microsoft.com/office/drawing/2014/main" id="{DE77209F-3701-0FD4-42CD-8BB586242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859" y="5861345"/>
              <a:ext cx="979714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getY() : int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491" name="Rectangle 32">
              <a:extLst>
                <a:ext uri="{FF2B5EF4-FFF2-40B4-BE49-F238E27FC236}">
                  <a16:creationId xmlns:a16="http://schemas.microsoft.com/office/drawing/2014/main" id="{EEBEBB5B-4886-8943-A7F0-F1FABA0C1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659" y="1718981"/>
              <a:ext cx="2429691" cy="1302959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5492" name="Rectangle 31">
              <a:extLst>
                <a:ext uri="{FF2B5EF4-FFF2-40B4-BE49-F238E27FC236}">
                  <a16:creationId xmlns:a16="http://schemas.microsoft.com/office/drawing/2014/main" id="{1CDA6C5A-76B9-A644-FFF6-6399095E3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437" y="1766331"/>
              <a:ext cx="338001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Line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493" name="Rectangle 30">
              <a:extLst>
                <a:ext uri="{FF2B5EF4-FFF2-40B4-BE49-F238E27FC236}">
                  <a16:creationId xmlns:a16="http://schemas.microsoft.com/office/drawing/2014/main" id="{3332CA48-2EE2-14BF-8585-153E52299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659" y="1981042"/>
              <a:ext cx="2429691" cy="1040898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5494" name="Rectangle 29">
              <a:extLst>
                <a:ext uri="{FF2B5EF4-FFF2-40B4-BE49-F238E27FC236}">
                  <a16:creationId xmlns:a16="http://schemas.microsoft.com/office/drawing/2014/main" id="{C09229DF-25C0-3150-4797-5A37BD64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659" y="2274942"/>
              <a:ext cx="2429691" cy="746997"/>
            </a:xfrm>
            <a:prstGeom prst="rect">
              <a:avLst/>
            </a:prstGeom>
            <a:noFill/>
            <a:ln w="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4000"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5495" name="Rectangle 28">
              <a:extLst>
                <a:ext uri="{FF2B5EF4-FFF2-40B4-BE49-F238E27FC236}">
                  <a16:creationId xmlns:a16="http://schemas.microsoft.com/office/drawing/2014/main" id="{D10F9972-0167-6F77-9F5D-CCBEF6D3B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563" y="2004717"/>
              <a:ext cx="1033599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 len : double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496" name="Rectangle 27">
              <a:extLst>
                <a:ext uri="{FF2B5EF4-FFF2-40B4-BE49-F238E27FC236}">
                  <a16:creationId xmlns:a16="http://schemas.microsoft.com/office/drawing/2014/main" id="{C18E284B-BA7F-F8A3-A6A0-B774EE3C2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842" y="2357398"/>
              <a:ext cx="2402749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Line(xp1 : Point, xp2 : Point)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497" name="Rectangle 26">
              <a:extLst>
                <a:ext uri="{FF2B5EF4-FFF2-40B4-BE49-F238E27FC236}">
                  <a16:creationId xmlns:a16="http://schemas.microsoft.com/office/drawing/2014/main" id="{C6C5925C-AA35-A9DE-190A-83E771309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842" y="2572108"/>
              <a:ext cx="1267914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Line( : Line &amp;)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498" name="Rectangle 25">
              <a:extLst>
                <a:ext uri="{FF2B5EF4-FFF2-40B4-BE49-F238E27FC236}">
                  <a16:creationId xmlns:a16="http://schemas.microsoft.com/office/drawing/2014/main" id="{426321B1-DB87-422C-487E-76C7DFF2D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842" y="2786003"/>
              <a:ext cx="1505494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+ getLen() : double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499" name="Line 24">
              <a:extLst>
                <a:ext uri="{FF2B5EF4-FFF2-40B4-BE49-F238E27FC236}">
                  <a16:creationId xmlns:a16="http://schemas.microsoft.com/office/drawing/2014/main" id="{6B3197B1-E7BB-C367-C559-A3AC6B7E40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2862" y="3033369"/>
              <a:ext cx="4082" cy="1810753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0" name="Freeform 23">
              <a:extLst>
                <a:ext uri="{FF2B5EF4-FFF2-40B4-BE49-F238E27FC236}">
                  <a16:creationId xmlns:a16="http://schemas.microsoft.com/office/drawing/2014/main" id="{34D9E303-D22F-D5D1-954B-6F64110A0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162" y="3033369"/>
              <a:ext cx="117566" cy="211445"/>
            </a:xfrm>
            <a:custGeom>
              <a:avLst/>
              <a:gdLst>
                <a:gd name="T0" fmla="*/ 47992237 w 144"/>
                <a:gd name="T1" fmla="*/ 0 h 259"/>
                <a:gd name="T2" fmla="*/ 95984475 w 144"/>
                <a:gd name="T3" fmla="*/ 85977292 h 259"/>
                <a:gd name="T4" fmla="*/ 47992237 w 144"/>
                <a:gd name="T5" fmla="*/ 172621575 h 259"/>
                <a:gd name="T6" fmla="*/ 0 w 144"/>
                <a:gd name="T7" fmla="*/ 85977292 h 259"/>
                <a:gd name="T8" fmla="*/ 47992237 w 144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59"/>
                <a:gd name="T17" fmla="*/ 144 w 14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59">
                  <a:moveTo>
                    <a:pt x="72" y="0"/>
                  </a:moveTo>
                  <a:lnTo>
                    <a:pt x="144" y="129"/>
                  </a:lnTo>
                  <a:lnTo>
                    <a:pt x="72" y="259"/>
                  </a:lnTo>
                  <a:lnTo>
                    <a:pt x="0" y="1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1" name="Freeform 22">
              <a:extLst>
                <a:ext uri="{FF2B5EF4-FFF2-40B4-BE49-F238E27FC236}">
                  <a16:creationId xmlns:a16="http://schemas.microsoft.com/office/drawing/2014/main" id="{BB798A23-E9EA-F8FC-FED9-125314469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862" y="4844122"/>
              <a:ext cx="1401808" cy="410644"/>
            </a:xfrm>
            <a:custGeom>
              <a:avLst/>
              <a:gdLst>
                <a:gd name="T0" fmla="*/ 0 w 358"/>
                <a:gd name="T1" fmla="*/ 0 h 105"/>
                <a:gd name="T2" fmla="*/ 0 w 358"/>
                <a:gd name="T3" fmla="*/ 2147483646 h 105"/>
                <a:gd name="T4" fmla="*/ 2147483646 w 358"/>
                <a:gd name="T5" fmla="*/ 2147483646 h 105"/>
                <a:gd name="T6" fmla="*/ 0 60000 65536"/>
                <a:gd name="T7" fmla="*/ 0 60000 65536"/>
                <a:gd name="T8" fmla="*/ 0 60000 65536"/>
                <a:gd name="T9" fmla="*/ 0 w 358"/>
                <a:gd name="T10" fmla="*/ 0 h 105"/>
                <a:gd name="T11" fmla="*/ 358 w 35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105">
                  <a:moveTo>
                    <a:pt x="0" y="0"/>
                  </a:moveTo>
                  <a:lnTo>
                    <a:pt x="0" y="105"/>
                  </a:lnTo>
                  <a:lnTo>
                    <a:pt x="358" y="10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2" name="Line 21">
              <a:extLst>
                <a:ext uri="{FF2B5EF4-FFF2-40B4-BE49-F238E27FC236}">
                  <a16:creationId xmlns:a16="http://schemas.microsoft.com/office/drawing/2014/main" id="{76A79CD4-9B20-49ED-D1E2-9E414D129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3428" y="5254767"/>
              <a:ext cx="141242" cy="5878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3" name="Line 20">
              <a:extLst>
                <a:ext uri="{FF2B5EF4-FFF2-40B4-BE49-F238E27FC236}">
                  <a16:creationId xmlns:a16="http://schemas.microsoft.com/office/drawing/2014/main" id="{CF53C31D-A094-6F8B-5C53-A9032B5AC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3428" y="5195986"/>
              <a:ext cx="141242" cy="5878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4" name="Rectangle 19">
              <a:extLst>
                <a:ext uri="{FF2B5EF4-FFF2-40B4-BE49-F238E27FC236}">
                  <a16:creationId xmlns:a16="http://schemas.microsoft.com/office/drawing/2014/main" id="{2E43A7C3-4DBF-F03C-26EB-20A25107B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494" y="4996787"/>
              <a:ext cx="257991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-p1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505" name="Rectangle 18">
              <a:extLst>
                <a:ext uri="{FF2B5EF4-FFF2-40B4-BE49-F238E27FC236}">
                  <a16:creationId xmlns:a16="http://schemas.microsoft.com/office/drawing/2014/main" id="{08868E85-319F-32A8-24FD-FE0F4F4C3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494" y="5376409"/>
              <a:ext cx="257991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-p2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506" name="Rectangle 17">
              <a:extLst>
                <a:ext uri="{FF2B5EF4-FFF2-40B4-BE49-F238E27FC236}">
                  <a16:creationId xmlns:a16="http://schemas.microsoft.com/office/drawing/2014/main" id="{E6235F6E-0E32-9E0E-B111-49494A57D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752" y="3119090"/>
              <a:ext cx="269421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1..*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507" name="Freeform 16">
              <a:extLst>
                <a:ext uri="{FF2B5EF4-FFF2-40B4-BE49-F238E27FC236}">
                  <a16:creationId xmlns:a16="http://schemas.microsoft.com/office/drawing/2014/main" id="{0E48F881-EC4F-16ED-46FC-D101BEEE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8162" y="3033369"/>
              <a:ext cx="117566" cy="211445"/>
            </a:xfrm>
            <a:custGeom>
              <a:avLst/>
              <a:gdLst>
                <a:gd name="T0" fmla="*/ 47992237 w 144"/>
                <a:gd name="T1" fmla="*/ 0 h 259"/>
                <a:gd name="T2" fmla="*/ 95984475 w 144"/>
                <a:gd name="T3" fmla="*/ 85977292 h 259"/>
                <a:gd name="T4" fmla="*/ 47992237 w 144"/>
                <a:gd name="T5" fmla="*/ 172621575 h 259"/>
                <a:gd name="T6" fmla="*/ 0 w 144"/>
                <a:gd name="T7" fmla="*/ 85977292 h 259"/>
                <a:gd name="T8" fmla="*/ 47992237 w 144"/>
                <a:gd name="T9" fmla="*/ 0 h 2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59"/>
                <a:gd name="T17" fmla="*/ 144 w 144"/>
                <a:gd name="T18" fmla="*/ 259 h 2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59">
                  <a:moveTo>
                    <a:pt x="72" y="0"/>
                  </a:moveTo>
                  <a:lnTo>
                    <a:pt x="144" y="129"/>
                  </a:lnTo>
                  <a:lnTo>
                    <a:pt x="72" y="259"/>
                  </a:lnTo>
                  <a:lnTo>
                    <a:pt x="0" y="12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 w="4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8" name="Freeform 15">
              <a:extLst>
                <a:ext uri="{FF2B5EF4-FFF2-40B4-BE49-F238E27FC236}">
                  <a16:creationId xmlns:a16="http://schemas.microsoft.com/office/drawing/2014/main" id="{AB822590-D97E-4B47-82BF-BB6454B46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862" y="4844122"/>
              <a:ext cx="1401808" cy="410644"/>
            </a:xfrm>
            <a:custGeom>
              <a:avLst/>
              <a:gdLst>
                <a:gd name="T0" fmla="*/ 0 w 358"/>
                <a:gd name="T1" fmla="*/ 0 h 105"/>
                <a:gd name="T2" fmla="*/ 0 w 358"/>
                <a:gd name="T3" fmla="*/ 2147483646 h 105"/>
                <a:gd name="T4" fmla="*/ 2147483646 w 358"/>
                <a:gd name="T5" fmla="*/ 2147483646 h 105"/>
                <a:gd name="T6" fmla="*/ 0 60000 65536"/>
                <a:gd name="T7" fmla="*/ 0 60000 65536"/>
                <a:gd name="T8" fmla="*/ 0 60000 65536"/>
                <a:gd name="T9" fmla="*/ 0 w 358"/>
                <a:gd name="T10" fmla="*/ 0 h 105"/>
                <a:gd name="T11" fmla="*/ 358 w 358"/>
                <a:gd name="T12" fmla="*/ 105 h 1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8" h="105">
                  <a:moveTo>
                    <a:pt x="0" y="0"/>
                  </a:moveTo>
                  <a:lnTo>
                    <a:pt x="0" y="105"/>
                  </a:lnTo>
                  <a:lnTo>
                    <a:pt x="358" y="105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9" name="Rectangle 14">
              <a:extLst>
                <a:ext uri="{FF2B5EF4-FFF2-40B4-BE49-F238E27FC236}">
                  <a16:creationId xmlns:a16="http://schemas.microsoft.com/office/drawing/2014/main" id="{CEC14F92-179C-3ED1-61B4-E73E12828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703" y="5368245"/>
              <a:ext cx="99604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2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510" name="Line 13">
              <a:extLst>
                <a:ext uri="{FF2B5EF4-FFF2-40B4-BE49-F238E27FC236}">
                  <a16:creationId xmlns:a16="http://schemas.microsoft.com/office/drawing/2014/main" id="{B459EA62-F0CC-3F95-F229-E56B073CA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3428" y="5254767"/>
              <a:ext cx="141242" cy="5878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1" name="Line 12">
              <a:extLst>
                <a:ext uri="{FF2B5EF4-FFF2-40B4-BE49-F238E27FC236}">
                  <a16:creationId xmlns:a16="http://schemas.microsoft.com/office/drawing/2014/main" id="{8F652CDF-1AF7-3A47-2835-C93DCE4F73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3428" y="5195986"/>
              <a:ext cx="141242" cy="58780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2" name="Rectangle 11">
              <a:extLst>
                <a:ext uri="{FF2B5EF4-FFF2-40B4-BE49-F238E27FC236}">
                  <a16:creationId xmlns:a16="http://schemas.microsoft.com/office/drawing/2014/main" id="{91F9B287-1286-103F-C374-A95F0A49B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752" y="3119090"/>
              <a:ext cx="269421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1..*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513" name="Line 9">
              <a:extLst>
                <a:ext uri="{FF2B5EF4-FFF2-40B4-BE49-F238E27FC236}">
                  <a16:creationId xmlns:a16="http://schemas.microsoft.com/office/drawing/2014/main" id="{B8F7843A-617C-D8FC-5C34-99102CD3C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75429" y="4257954"/>
              <a:ext cx="58783" cy="140419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4" name="Line 8">
              <a:extLst>
                <a:ext uri="{FF2B5EF4-FFF2-40B4-BE49-F238E27FC236}">
                  <a16:creationId xmlns:a16="http://schemas.microsoft.com/office/drawing/2014/main" id="{310141B0-5662-BEC9-D9C6-47A67DC74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16646" y="4257954"/>
              <a:ext cx="58783" cy="140419"/>
            </a:xfrm>
            <a:prstGeom prst="line">
              <a:avLst/>
            </a:pr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5" name="Freeform 7">
              <a:extLst>
                <a:ext uri="{FF2B5EF4-FFF2-40B4-BE49-F238E27FC236}">
                  <a16:creationId xmlns:a16="http://schemas.microsoft.com/office/drawing/2014/main" id="{01DE3217-B2C2-03A0-93DD-E537A901E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9937" y="2799065"/>
              <a:ext cx="1198517" cy="633519"/>
            </a:xfrm>
            <a:custGeom>
              <a:avLst/>
              <a:gdLst>
                <a:gd name="T0" fmla="*/ 0 w 306"/>
                <a:gd name="T1" fmla="*/ 0 h 162"/>
                <a:gd name="T2" fmla="*/ 2147483646 w 306"/>
                <a:gd name="T3" fmla="*/ 0 h 162"/>
                <a:gd name="T4" fmla="*/ 2147483646 w 306"/>
                <a:gd name="T5" fmla="*/ 2147483646 h 162"/>
                <a:gd name="T6" fmla="*/ 2147483646 w 306"/>
                <a:gd name="T7" fmla="*/ 2147483646 h 162"/>
                <a:gd name="T8" fmla="*/ 0 w 306"/>
                <a:gd name="T9" fmla="*/ 2147483646 h 162"/>
                <a:gd name="T10" fmla="*/ 0 w 306"/>
                <a:gd name="T11" fmla="*/ 0 h 1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6"/>
                <a:gd name="T19" fmla="*/ 0 h 162"/>
                <a:gd name="T20" fmla="*/ 306 w 306"/>
                <a:gd name="T21" fmla="*/ 162 h 1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6" h="162">
                  <a:moveTo>
                    <a:pt x="0" y="0"/>
                  </a:moveTo>
                  <a:lnTo>
                    <a:pt x="270" y="0"/>
                  </a:lnTo>
                  <a:lnTo>
                    <a:pt x="306" y="36"/>
                  </a:lnTo>
                  <a:lnTo>
                    <a:pt x="306" y="162"/>
                  </a:lnTo>
                  <a:lnTo>
                    <a:pt x="0" y="162"/>
                  </a:lnTo>
                  <a:lnTo>
                    <a:pt x="0" y="0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6" name="Freeform 6">
              <a:extLst>
                <a:ext uri="{FF2B5EF4-FFF2-40B4-BE49-F238E27FC236}">
                  <a16:creationId xmlns:a16="http://schemas.microsoft.com/office/drawing/2014/main" id="{3C6959A1-3039-AE51-5148-82269F0A4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212" y="2799065"/>
              <a:ext cx="141242" cy="140419"/>
            </a:xfrm>
            <a:custGeom>
              <a:avLst/>
              <a:gdLst>
                <a:gd name="T0" fmla="*/ 0 w 36"/>
                <a:gd name="T1" fmla="*/ 0 h 36"/>
                <a:gd name="T2" fmla="*/ 0 w 36"/>
                <a:gd name="T3" fmla="*/ 2147483646 h 36"/>
                <a:gd name="T4" fmla="*/ 2147483646 w 36"/>
                <a:gd name="T5" fmla="*/ 2147483646 h 36"/>
                <a:gd name="T6" fmla="*/ 0 60000 65536"/>
                <a:gd name="T7" fmla="*/ 0 60000 65536"/>
                <a:gd name="T8" fmla="*/ 0 60000 65536"/>
                <a:gd name="T9" fmla="*/ 0 w 36"/>
                <a:gd name="T10" fmla="*/ 0 h 36"/>
                <a:gd name="T11" fmla="*/ 36 w 3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6">
                  <a:moveTo>
                    <a:pt x="0" y="0"/>
                  </a:moveTo>
                  <a:lnTo>
                    <a:pt x="0" y="36"/>
                  </a:lnTo>
                  <a:lnTo>
                    <a:pt x="36" y="36"/>
                  </a:lnTo>
                </a:path>
              </a:pathLst>
            </a:custGeom>
            <a:noFill/>
            <a:ln w="4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7" name="Rectangle 5">
              <a:extLst>
                <a:ext uri="{FF2B5EF4-FFF2-40B4-BE49-F238E27FC236}">
                  <a16:creationId xmlns:a16="http://schemas.microsoft.com/office/drawing/2014/main" id="{76B7CA2E-5861-C545-2DE9-88621A7B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289" y="2821924"/>
              <a:ext cx="898071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单向组合：</a:t>
              </a:r>
              <a:endParaRPr lang="zh-CN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518" name="Rectangle 4">
              <a:extLst>
                <a:ext uri="{FF2B5EF4-FFF2-40B4-BE49-F238E27FC236}">
                  <a16:creationId xmlns:a16="http://schemas.microsoft.com/office/drawing/2014/main" id="{7F9B205A-E1C4-2787-B2E3-AFC003522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289" y="3017857"/>
              <a:ext cx="898071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直线段包含</a:t>
              </a:r>
              <a:endParaRPr lang="zh-CN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05519" name="Rectangle 3">
              <a:extLst>
                <a:ext uri="{FF2B5EF4-FFF2-40B4-BE49-F238E27FC236}">
                  <a16:creationId xmlns:a16="http://schemas.microsoft.com/office/drawing/2014/main" id="{10CC5B04-9373-3C01-21C5-90672A0F1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289" y="3212975"/>
              <a:ext cx="936444" cy="215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端点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p1</a:t>
              </a:r>
              <a:r>
                <a:rPr lang="zh-CN" altLang="en-US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、</a:t>
              </a:r>
              <a:r>
                <a:rPr lang="en-US" altLang="zh-CN" sz="1400">
                  <a:solidFill>
                    <a:srgbClr val="000000"/>
                  </a:solidFill>
                  <a:latin typeface="Arial" panose="020B0604020202020204" pitchFamily="34" charset="0"/>
                  <a:ea typeface="隶书" panose="02010509060101010101" pitchFamily="49" charset="-122"/>
                  <a:cs typeface="Arial" panose="020B0604020202020204" pitchFamily="34" charset="0"/>
                </a:rPr>
                <a:t>p2</a:t>
              </a:r>
              <a:endParaRPr lang="en-US" altLang="zh-CN" sz="4000">
                <a:latin typeface="Times New Roman" panose="02020603050405020304" pitchFamily="18" charset="0"/>
                <a:ea typeface="隶书" panose="020105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1B5BD0EC-4C4A-FE26-BD73-CC75F5DD5C34}"/>
                </a:ext>
              </a:extLst>
            </p:cNvPr>
            <p:cNvCxnSpPr>
              <a:cxnSpLocks/>
            </p:cNvCxnSpPr>
            <p:nvPr/>
          </p:nvCxnSpPr>
          <p:spPr>
            <a:xfrm>
              <a:off x="4492625" y="2455863"/>
              <a:ext cx="1379538" cy="1874837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521" name="Line 10">
              <a:extLst>
                <a:ext uri="{FF2B5EF4-FFF2-40B4-BE49-F238E27FC236}">
                  <a16:creationId xmlns:a16="http://schemas.microsoft.com/office/drawing/2014/main" id="{555208F5-4F75-7BFC-CA48-8995BCB93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5727" y="3427693"/>
              <a:ext cx="2694210" cy="820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标题 1">
            <a:extLst>
              <a:ext uri="{FF2B5EF4-FFF2-40B4-BE49-F238E27FC236}">
                <a16:creationId xmlns:a16="http://schemas.microsoft.com/office/drawing/2014/main" id="{0AA29400-5BF9-71FC-2FCC-1379D985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4.6.1 </a:t>
            </a:r>
            <a:r>
              <a:rPr lang="zh-CN" altLang="en-US"/>
              <a:t>结构体</a:t>
            </a:r>
          </a:p>
        </p:txBody>
      </p:sp>
      <p:sp>
        <p:nvSpPr>
          <p:cNvPr id="106499" name="内容占位符 2">
            <a:extLst>
              <a:ext uri="{FF2B5EF4-FFF2-40B4-BE49-F238E27FC236}">
                <a16:creationId xmlns:a16="http://schemas.microsoft.com/office/drawing/2014/main" id="{FA417820-63A7-C484-5206-C8285E03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结构体是一种特殊形态的类</a:t>
            </a:r>
            <a:endParaRPr lang="en-US" altLang="zh-CN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与类的唯一区别：类的缺省访问权限是</a:t>
            </a:r>
            <a:r>
              <a:rPr lang="en-US" altLang="zh-CN"/>
              <a:t>private</a:t>
            </a:r>
            <a:r>
              <a:rPr lang="zh-CN" altLang="en-US"/>
              <a:t>，结构体的缺省访问权限是</a:t>
            </a:r>
            <a:r>
              <a:rPr lang="en-US" altLang="zh-CN"/>
              <a:t>public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结构体存在的主要原因：与</a:t>
            </a:r>
            <a:r>
              <a:rPr lang="en-US" altLang="zh-CN"/>
              <a:t>C</a:t>
            </a:r>
            <a:r>
              <a:rPr lang="zh-CN" altLang="en-US"/>
              <a:t>语言保持兼容</a:t>
            </a:r>
            <a:endParaRPr lang="en-US" altLang="zh-CN"/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什么时候用结构体而不用类</a:t>
            </a:r>
            <a:endParaRPr lang="en-US" altLang="zh-CN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定义主要用来保存数据、而没有什么操作的类型</a:t>
            </a:r>
            <a:endParaRPr lang="en-US" altLang="zh-CN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人们习惯将结构体的数据成员设为公有，因此这时用结构体更方便</a:t>
            </a:r>
          </a:p>
        </p:txBody>
      </p:sp>
      <p:sp>
        <p:nvSpPr>
          <p:cNvPr id="106500" name="灯片编号占位符 3">
            <a:extLst>
              <a:ext uri="{FF2B5EF4-FFF2-40B4-BE49-F238E27FC236}">
                <a16:creationId xmlns:a16="http://schemas.microsoft.com/office/drawing/2014/main" id="{A9DEE2C8-D3B8-66C6-9FE7-5AD613E3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9A8CE3-2477-4AD0-9AC8-DC738774840D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8EFE235-72AA-8449-88E6-56384E4C94F8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4.6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结构体和联合体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>
            <a:extLst>
              <a:ext uri="{FF2B5EF4-FFF2-40B4-BE49-F238E27FC236}">
                <a16:creationId xmlns:a16="http://schemas.microsoft.com/office/drawing/2014/main" id="{25CA70F8-3D98-30A3-41E9-CF7787E2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结构体的定义和初始化</a:t>
            </a:r>
          </a:p>
        </p:txBody>
      </p:sp>
      <p:sp>
        <p:nvSpPr>
          <p:cNvPr id="107523" name="内容占位符 2">
            <a:extLst>
              <a:ext uri="{FF2B5EF4-FFF2-40B4-BE49-F238E27FC236}">
                <a16:creationId xmlns:a16="http://schemas.microsoft.com/office/drawing/2014/main" id="{742B4839-0851-BFC5-1A0A-EC7967F3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结构体定义</a:t>
            </a:r>
            <a:endParaRPr lang="en-US" altLang="zh-CN"/>
          </a:p>
          <a:p>
            <a:pPr lvl="1" eaLnBrk="1" hangingPunct="1">
              <a:buFontTx/>
              <a:buNone/>
            </a:pPr>
            <a:r>
              <a:rPr lang="en-US" altLang="zh-CN"/>
              <a:t>struct </a:t>
            </a:r>
            <a:r>
              <a:rPr lang="zh-CN" altLang="en-US"/>
              <a:t>结构体名称 </a:t>
            </a:r>
            <a:r>
              <a:rPr lang="en-US" altLang="zh-CN"/>
              <a:t>{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	 </a:t>
            </a:r>
            <a:r>
              <a:rPr lang="zh-CN" altLang="en-US"/>
              <a:t>公有成员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protected: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    </a:t>
            </a:r>
            <a:r>
              <a:rPr lang="zh-CN" altLang="en-US"/>
              <a:t>保护型成员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private: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     </a:t>
            </a:r>
            <a:r>
              <a:rPr lang="zh-CN" altLang="en-US"/>
              <a:t>私有成员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};</a:t>
            </a:r>
          </a:p>
          <a:p>
            <a:pPr eaLnBrk="1" hangingPunct="1"/>
            <a:r>
              <a:rPr lang="zh-CN" altLang="en-US"/>
              <a:t>一些结构体变量的初始化可以用以下形式</a:t>
            </a:r>
            <a:endParaRPr lang="en-US" altLang="zh-CN"/>
          </a:p>
          <a:p>
            <a:pPr lvl="1" eaLnBrk="1" hangingPunct="1">
              <a:buFontTx/>
              <a:buNone/>
            </a:pPr>
            <a:r>
              <a:rPr lang="zh-CN" altLang="en-US"/>
              <a:t>类型名 变量名</a:t>
            </a:r>
            <a:r>
              <a:rPr lang="en-US" altLang="zh-CN"/>
              <a:t> = { </a:t>
            </a:r>
            <a:r>
              <a:rPr lang="zh-CN" altLang="en-US"/>
              <a:t>成员数据</a:t>
            </a:r>
            <a:r>
              <a:rPr lang="en-US" altLang="zh-CN"/>
              <a:t>1</a:t>
            </a:r>
            <a:r>
              <a:rPr lang="zh-CN" altLang="en-US"/>
              <a:t>初值</a:t>
            </a:r>
            <a:r>
              <a:rPr lang="en-US" altLang="zh-CN"/>
              <a:t>, </a:t>
            </a:r>
            <a:r>
              <a:rPr lang="zh-CN" altLang="en-US"/>
              <a:t>成员数据</a:t>
            </a:r>
            <a:r>
              <a:rPr lang="en-US" altLang="zh-CN"/>
              <a:t>2</a:t>
            </a:r>
            <a:r>
              <a:rPr lang="zh-CN" altLang="en-US"/>
              <a:t>初值</a:t>
            </a:r>
            <a:r>
              <a:rPr lang="en-US" altLang="zh-CN"/>
              <a:t>, …… };</a:t>
            </a:r>
            <a:endParaRPr lang="zh-CN" altLang="en-US"/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EF3E0A86-080C-5AFD-8413-F1B9B391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AE3233-9008-4D9C-903B-AB9BEA0BB45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E288937-6B17-2412-ECC2-5274202AD809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6286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4.6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结构体和联合体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4.6.1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结构体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>
            <a:extLst>
              <a:ext uri="{FF2B5EF4-FFF2-40B4-BE49-F238E27FC236}">
                <a16:creationId xmlns:a16="http://schemas.microsoft.com/office/drawing/2014/main" id="{C4F41D11-6E2D-8CC4-A691-C1A1846FA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4-7</a:t>
            </a:r>
            <a:r>
              <a:rPr lang="zh-CN" altLang="en-US"/>
              <a:t>用结构体表示学生的基本信息</a:t>
            </a:r>
          </a:p>
        </p:txBody>
      </p:sp>
      <p:sp>
        <p:nvSpPr>
          <p:cNvPr id="108547" name="内容占位符 2">
            <a:extLst>
              <a:ext uri="{FF2B5EF4-FFF2-40B4-BE49-F238E27FC236}">
                <a16:creationId xmlns:a16="http://schemas.microsoft.com/office/drawing/2014/main" id="{83E4E389-2833-AC3D-B86B-DAFA3E342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785938"/>
            <a:ext cx="8686800" cy="4787900"/>
          </a:xfrm>
          <a:solidFill>
            <a:srgbClr val="85FF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#include &lt;iomanip&gt;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#include &lt;string&gt;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struct Student {	//</a:t>
            </a:r>
            <a:r>
              <a:rPr lang="zh-CN" altLang="en-US" sz="2400">
                <a:latin typeface="Consolas" panose="020B0609020204030204" pitchFamily="49" charset="0"/>
              </a:rPr>
              <a:t>学生信息结构体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Consolas" panose="020B0609020204030204" pitchFamily="49" charset="0"/>
              </a:rPr>
              <a:t>	</a:t>
            </a:r>
            <a:r>
              <a:rPr lang="en-US" altLang="zh-CN" sz="2400">
                <a:latin typeface="Consolas" panose="020B0609020204030204" pitchFamily="49" charset="0"/>
              </a:rPr>
              <a:t>int num;		//</a:t>
            </a:r>
            <a:r>
              <a:rPr lang="zh-CN" altLang="en-US" sz="2400">
                <a:latin typeface="Consolas" panose="020B0609020204030204" pitchFamily="49" charset="0"/>
              </a:rPr>
              <a:t>学号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Consolas" panose="020B0609020204030204" pitchFamily="49" charset="0"/>
              </a:rPr>
              <a:t>	</a:t>
            </a:r>
            <a:r>
              <a:rPr lang="en-US" altLang="zh-CN" sz="2400">
                <a:latin typeface="Consolas" panose="020B0609020204030204" pitchFamily="49" charset="0"/>
              </a:rPr>
              <a:t>string name;	//</a:t>
            </a:r>
            <a:r>
              <a:rPr lang="zh-CN" altLang="en-US" sz="2400">
                <a:latin typeface="Consolas" panose="020B0609020204030204" pitchFamily="49" charset="0"/>
              </a:rPr>
              <a:t>姓名，字符串对象，将在第</a:t>
            </a:r>
            <a:r>
              <a:rPr lang="en-US" altLang="zh-CN" sz="2400">
                <a:latin typeface="Consolas" panose="020B0609020204030204" pitchFamily="49" charset="0"/>
              </a:rPr>
              <a:t>6</a:t>
            </a:r>
            <a:r>
              <a:rPr lang="zh-CN" altLang="en-US" sz="2400">
                <a:latin typeface="Consolas" panose="020B0609020204030204" pitchFamily="49" charset="0"/>
              </a:rPr>
              <a:t>章详细介绍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Consolas" panose="020B0609020204030204" pitchFamily="49" charset="0"/>
              </a:rPr>
              <a:t>	</a:t>
            </a:r>
            <a:r>
              <a:rPr lang="en-US" altLang="zh-CN" sz="2400">
                <a:latin typeface="Consolas" panose="020B0609020204030204" pitchFamily="49" charset="0"/>
              </a:rPr>
              <a:t>char sex;		//</a:t>
            </a:r>
            <a:r>
              <a:rPr lang="zh-CN" altLang="en-US" sz="2400">
                <a:latin typeface="Consolas" panose="020B0609020204030204" pitchFamily="49" charset="0"/>
              </a:rPr>
              <a:t>性别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Consolas" panose="020B0609020204030204" pitchFamily="49" charset="0"/>
              </a:rPr>
              <a:t>	</a:t>
            </a:r>
            <a:r>
              <a:rPr lang="en-US" altLang="zh-CN" sz="2400">
                <a:latin typeface="Consolas" panose="020B0609020204030204" pitchFamily="49" charset="0"/>
              </a:rPr>
              <a:t>int age;		//</a:t>
            </a:r>
            <a:r>
              <a:rPr lang="zh-CN" altLang="en-US" sz="2400">
                <a:latin typeface="Consolas" panose="020B0609020204030204" pitchFamily="49" charset="0"/>
              </a:rPr>
              <a:t>年龄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F1D1512A-9E91-56FD-6BA6-A913C4A1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D9A454-ECDC-4FF2-ABF4-84574DBF94E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0E78C0-E8F3-81B5-FD32-B8FFDAA0A9B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6286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4.6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结构体和联合体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4.6.1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结构体</a:t>
            </a:r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标题 1">
            <a:extLst>
              <a:ext uri="{FF2B5EF4-FFF2-40B4-BE49-F238E27FC236}">
                <a16:creationId xmlns:a16="http://schemas.microsoft.com/office/drawing/2014/main" id="{7757045E-C68D-4352-0116-EAE07E06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4-7</a:t>
            </a:r>
            <a:r>
              <a:rPr lang="zh-CN" altLang="en-US"/>
              <a:t>（续）</a:t>
            </a:r>
          </a:p>
        </p:txBody>
      </p:sp>
      <p:sp>
        <p:nvSpPr>
          <p:cNvPr id="109571" name="内容占位符 2">
            <a:extLst>
              <a:ext uri="{FF2B5EF4-FFF2-40B4-BE49-F238E27FC236}">
                <a16:creationId xmlns:a16="http://schemas.microsoft.com/office/drawing/2014/main" id="{220C503E-49C6-790D-D146-DAE091612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785938"/>
            <a:ext cx="8686800" cy="4787900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int main()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	Student stu = { 97001, "Lin Lin", 'F', 19 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	cout &lt;&lt; "Num:  " &lt;&lt; stu.num &lt;&lt; endl;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	cout &lt;&lt; "Name: " &lt;&lt; stu.name &lt;&lt; endl;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	cout &lt;&lt; "Sex:  " &lt;&lt; stu.sex &lt;&lt; endl;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	cout &lt;&lt; "Age:  " &lt;&lt; stu.age &lt;&lt; endl;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C00000"/>
                </a:solidFill>
                <a:latin typeface="Consolas" panose="020B0609020204030204" pitchFamily="49" charset="0"/>
              </a:rPr>
              <a:t>运行结果：</a:t>
            </a:r>
            <a:endParaRPr lang="en-US" altLang="zh-CN" sz="240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  <a:latin typeface="Consolas" panose="020B0609020204030204" pitchFamily="49" charset="0"/>
              </a:rPr>
              <a:t>Num:  97001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  <a:latin typeface="Consolas" panose="020B0609020204030204" pitchFamily="49" charset="0"/>
              </a:rPr>
              <a:t>Name: Lin Lin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  <a:latin typeface="Consolas" panose="020B0609020204030204" pitchFamily="49" charset="0"/>
              </a:rPr>
              <a:t>Sex:  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00000"/>
                </a:solidFill>
                <a:latin typeface="Consolas" panose="020B0609020204030204" pitchFamily="49" charset="0"/>
              </a:rPr>
              <a:t>Age:  19</a:t>
            </a:r>
          </a:p>
        </p:txBody>
      </p:sp>
      <p:sp>
        <p:nvSpPr>
          <p:cNvPr id="109572" name="灯片编号占位符 3">
            <a:extLst>
              <a:ext uri="{FF2B5EF4-FFF2-40B4-BE49-F238E27FC236}">
                <a16:creationId xmlns:a16="http://schemas.microsoft.com/office/drawing/2014/main" id="{9DBD8640-C63C-3661-B650-FF7806BE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FBE528-6F08-4F9D-82B1-41FE76FB724E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718DABB-2713-336C-C2C9-3AF831167BE8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6286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4.6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结构体和联合体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4.6.1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结构体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>
            <a:extLst>
              <a:ext uri="{FF2B5EF4-FFF2-40B4-BE49-F238E27FC236}">
                <a16:creationId xmlns:a16="http://schemas.microsoft.com/office/drawing/2014/main" id="{BF7350C8-1AF5-7E87-B580-82A7618D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4.6.2  </a:t>
            </a:r>
            <a:r>
              <a:rPr lang="zh-CN" altLang="en-US"/>
              <a:t>联合体</a:t>
            </a:r>
          </a:p>
        </p:txBody>
      </p:sp>
      <p:sp>
        <p:nvSpPr>
          <p:cNvPr id="110595" name="内容占位符 2">
            <a:extLst>
              <a:ext uri="{FF2B5EF4-FFF2-40B4-BE49-F238E27FC236}">
                <a16:creationId xmlns:a16="http://schemas.microsoft.com/office/drawing/2014/main" id="{04E3B87C-4CA8-1219-0F2E-7CC64F13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声明形式</a:t>
            </a:r>
            <a:endParaRPr lang="en-US" altLang="zh-CN">
              <a:latin typeface="Consolas" panose="020B06090202040302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CN">
                <a:latin typeface="Consolas" panose="020B0609020204030204" pitchFamily="49" charset="0"/>
              </a:rPr>
              <a:t>union </a:t>
            </a:r>
            <a:r>
              <a:rPr lang="zh-CN" altLang="en-US">
                <a:latin typeface="Consolas" panose="020B0609020204030204" pitchFamily="49" charset="0"/>
              </a:rPr>
              <a:t>联合体名称 </a:t>
            </a:r>
            <a:r>
              <a:rPr lang="en-US" altLang="zh-CN">
                <a:latin typeface="Consolas" panose="020B06090202040302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zh-CN" altLang="en-US">
                <a:latin typeface="Consolas" panose="020B0609020204030204" pitchFamily="49" charset="0"/>
              </a:rPr>
              <a:t>    公有成员</a:t>
            </a:r>
          </a:p>
          <a:p>
            <a:pPr lvl="1" eaLnBrk="1" hangingPunct="1">
              <a:buFontTx/>
              <a:buNone/>
            </a:pPr>
            <a:r>
              <a:rPr lang="en-US" altLang="zh-CN">
                <a:latin typeface="Consolas" panose="020B0609020204030204" pitchFamily="49" charset="0"/>
              </a:rPr>
              <a:t>protected:</a:t>
            </a:r>
          </a:p>
          <a:p>
            <a:pPr lvl="1" eaLnBrk="1" hangingPunct="1">
              <a:buFontTx/>
              <a:buNone/>
            </a:pPr>
            <a:r>
              <a:rPr lang="en-US" altLang="zh-CN">
                <a:latin typeface="Consolas" panose="020B0609020204030204" pitchFamily="49" charset="0"/>
              </a:rPr>
              <a:t>    </a:t>
            </a:r>
            <a:r>
              <a:rPr lang="zh-CN" altLang="en-US">
                <a:latin typeface="Consolas" panose="020B0609020204030204" pitchFamily="49" charset="0"/>
              </a:rPr>
              <a:t>保护型成员</a:t>
            </a:r>
          </a:p>
          <a:p>
            <a:pPr lvl="1" eaLnBrk="1" hangingPunct="1">
              <a:buFontTx/>
              <a:buNone/>
            </a:pPr>
            <a:r>
              <a:rPr lang="en-US" altLang="zh-CN">
                <a:latin typeface="Consolas" panose="020B0609020204030204" pitchFamily="49" charset="0"/>
              </a:rPr>
              <a:t>private:</a:t>
            </a:r>
          </a:p>
          <a:p>
            <a:pPr lvl="1" eaLnBrk="1" hangingPunct="1">
              <a:buFontTx/>
              <a:buNone/>
            </a:pPr>
            <a:r>
              <a:rPr lang="en-US" altLang="zh-CN">
                <a:latin typeface="Consolas" panose="020B0609020204030204" pitchFamily="49" charset="0"/>
              </a:rPr>
              <a:t>    </a:t>
            </a:r>
            <a:r>
              <a:rPr lang="zh-CN" altLang="en-US">
                <a:latin typeface="Consolas" panose="020B0609020204030204" pitchFamily="49" charset="0"/>
              </a:rPr>
              <a:t>私有成员</a:t>
            </a:r>
          </a:p>
          <a:p>
            <a:pPr lvl="1" eaLnBrk="1" hangingPunct="1">
              <a:buFontTx/>
              <a:buNone/>
            </a:pPr>
            <a:r>
              <a:rPr lang="en-US" altLang="zh-CN">
                <a:latin typeface="Consolas" panose="020B0609020204030204" pitchFamily="49" charset="0"/>
              </a:rPr>
              <a:t>};</a:t>
            </a:r>
          </a:p>
          <a:p>
            <a:pPr eaLnBrk="1" hangingPunct="1"/>
            <a:r>
              <a:rPr lang="zh-CN" altLang="en-US">
                <a:latin typeface="Consolas" panose="020B0609020204030204" pitchFamily="49" charset="0"/>
              </a:rPr>
              <a:t>特点：</a:t>
            </a:r>
            <a:endParaRPr lang="en-US" altLang="zh-CN"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>
                <a:latin typeface="Consolas" panose="020B0609020204030204" pitchFamily="49" charset="0"/>
              </a:rPr>
              <a:t>成员共用相同的内存单元</a:t>
            </a:r>
            <a:endParaRPr lang="en-US" altLang="zh-CN">
              <a:latin typeface="Consolas" panose="020B0609020204030204" pitchFamily="49" charset="0"/>
            </a:endParaRPr>
          </a:p>
          <a:p>
            <a:pPr lvl="1" eaLnBrk="1" hangingPunct="1"/>
            <a:r>
              <a:rPr lang="zh-CN" altLang="en-US">
                <a:latin typeface="Consolas" panose="020B0609020204030204" pitchFamily="49" charset="0"/>
              </a:rPr>
              <a:t>任何两个成员不会同时有效</a:t>
            </a:r>
            <a:endParaRPr lang="en-US" altLang="zh-CN">
              <a:latin typeface="Consolas" panose="020B0609020204030204" pitchFamily="49" charset="0"/>
            </a:endParaRPr>
          </a:p>
        </p:txBody>
      </p:sp>
      <p:sp>
        <p:nvSpPr>
          <p:cNvPr id="110596" name="灯片编号占位符 3">
            <a:extLst>
              <a:ext uri="{FF2B5EF4-FFF2-40B4-BE49-F238E27FC236}">
                <a16:creationId xmlns:a16="http://schemas.microsoft.com/office/drawing/2014/main" id="{125C3539-F564-9929-CE96-DB1A926F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6D14BB-B1E0-44A6-ACDC-5844F6FC57F2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036FD3D-559D-DB6A-3BED-A09430A5ECAB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5214937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4.6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结构体和联合体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5810757-A59A-69E9-599F-352F8046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4.1.3 </a:t>
            </a:r>
            <a:r>
              <a:rPr lang="zh-CN" altLang="en-US"/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F6163A-F732-1B6B-69DC-2C992F34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514350" eaLnBrk="1" fontAlgn="auto" hangingPunct="1">
              <a:lnSpc>
                <a:spcPct val="150000"/>
              </a:lnSpc>
              <a:spcAft>
                <a:spcPts val="120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zh-CN" altLang="en-US" dirty="0"/>
              <a:t>是</a:t>
            </a:r>
            <a:r>
              <a:rPr lang="en-US" altLang="zh-CN" dirty="0"/>
              <a:t>C++</a:t>
            </a:r>
            <a:r>
              <a:rPr lang="zh-CN" altLang="en-US" dirty="0"/>
              <a:t>中支持层次分类的一种机制，允许程序员在保持原有类特性的基础上，进行更具体的说明。</a:t>
            </a:r>
          </a:p>
          <a:p>
            <a:pPr marL="0" indent="514350" eaLnBrk="1" fontAlgn="auto" hangingPunct="1">
              <a:lnSpc>
                <a:spcPct val="150000"/>
              </a:lnSpc>
              <a:spcAft>
                <a:spcPts val="120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dirty="0"/>
              <a:t>实现：声明派生类</a:t>
            </a:r>
            <a:r>
              <a:rPr lang="en-US" altLang="zh-CN" dirty="0"/>
              <a:t>——</a:t>
            </a:r>
            <a:r>
              <a:rPr lang="zh-CN" altLang="en-US" dirty="0"/>
              <a:t>见</a:t>
            </a:r>
            <a:r>
              <a:rPr lang="zh-CN" altLang="en-US" dirty="0">
                <a:solidFill>
                  <a:srgbClr val="C00000"/>
                </a:solidFill>
              </a:rPr>
              <a:t>第</a:t>
            </a:r>
            <a:r>
              <a:rPr lang="en-US" altLang="zh-CN" dirty="0">
                <a:solidFill>
                  <a:srgbClr val="C00000"/>
                </a:solidFill>
              </a:rPr>
              <a:t>7</a:t>
            </a:r>
            <a:r>
              <a:rPr lang="zh-CN" altLang="en-US" dirty="0">
                <a:solidFill>
                  <a:srgbClr val="C00000"/>
                </a:solidFill>
              </a:rPr>
              <a:t>章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01B07620-76AF-0BC3-341E-DE153154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F72970-E7AF-4702-B069-D73E5B435786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C2898BF-D5D0-CC5E-4766-BE70FB875150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面向对象程序设计的基本特点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>
            <a:extLst>
              <a:ext uri="{FF2B5EF4-FFF2-40B4-BE49-F238E27FC236}">
                <a16:creationId xmlns:a16="http://schemas.microsoft.com/office/drawing/2014/main" id="{29C8A2BE-9852-372C-C4B7-CC31D419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联合体的内存分配</a:t>
            </a:r>
          </a:p>
        </p:txBody>
      </p:sp>
      <p:sp>
        <p:nvSpPr>
          <p:cNvPr id="111619" name="内容占位符 2">
            <a:extLst>
              <a:ext uri="{FF2B5EF4-FFF2-40B4-BE49-F238E27FC236}">
                <a16:creationId xmlns:a16="http://schemas.microsoft.com/office/drawing/2014/main" id="{B90E3595-49E9-58D6-A5A7-29FA465C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38"/>
            <a:ext cx="8229600" cy="1714500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union Mark {	//</a:t>
            </a:r>
            <a:r>
              <a:rPr lang="zh-CN" altLang="en-US">
                <a:latin typeface="Consolas" panose="020B0609020204030204" pitchFamily="49" charset="0"/>
              </a:rPr>
              <a:t>表示成绩的联合体</a:t>
            </a:r>
            <a:endParaRPr lang="en-US" altLang="zh-CN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	char grade;	//</a:t>
            </a:r>
            <a:r>
              <a:rPr lang="zh-CN" altLang="en-US">
                <a:latin typeface="Consolas" panose="020B0609020204030204" pitchFamily="49" charset="0"/>
              </a:rPr>
              <a:t>等级制的成绩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Consolas" panose="020B0609020204030204" pitchFamily="49" charset="0"/>
              </a:rPr>
              <a:t>	</a:t>
            </a:r>
            <a:r>
              <a:rPr lang="en-US" altLang="zh-CN">
                <a:latin typeface="Consolas" panose="020B0609020204030204" pitchFamily="49" charset="0"/>
              </a:rPr>
              <a:t>bool pass;	//</a:t>
            </a:r>
            <a:r>
              <a:rPr lang="zh-CN" altLang="en-US">
                <a:latin typeface="Consolas" panose="020B0609020204030204" pitchFamily="49" charset="0"/>
              </a:rPr>
              <a:t>只记是否通过课程的成绩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Consolas" panose="020B0609020204030204" pitchFamily="49" charset="0"/>
              </a:rPr>
              <a:t>	</a:t>
            </a:r>
            <a:r>
              <a:rPr lang="en-US" altLang="zh-CN">
                <a:latin typeface="Consolas" panose="020B0609020204030204" pitchFamily="49" charset="0"/>
              </a:rPr>
              <a:t>int percent;	//</a:t>
            </a:r>
            <a:r>
              <a:rPr lang="zh-CN" altLang="en-US">
                <a:latin typeface="Consolas" panose="020B0609020204030204" pitchFamily="49" charset="0"/>
              </a:rPr>
              <a:t>百分制的成绩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1620" name="灯片编号占位符 3">
            <a:extLst>
              <a:ext uri="{FF2B5EF4-FFF2-40B4-BE49-F238E27FC236}">
                <a16:creationId xmlns:a16="http://schemas.microsoft.com/office/drawing/2014/main" id="{FE2EB9B7-ABB7-AB6A-EC4F-9E8B6EC4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99318F-D11F-475C-870C-2DDCD72F335D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460A277-5CAF-4760-85D3-934FD1F401E9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429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4.6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结构体和联合体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4.6.2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联合体</a:t>
            </a:r>
          </a:p>
        </p:txBody>
      </p:sp>
      <p:grpSp>
        <p:nvGrpSpPr>
          <p:cNvPr id="111622" name="Group 1027">
            <a:extLst>
              <a:ext uri="{FF2B5EF4-FFF2-40B4-BE49-F238E27FC236}">
                <a16:creationId xmlns:a16="http://schemas.microsoft.com/office/drawing/2014/main" id="{B5CAF119-4B12-A4D4-FA45-220C23270435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714750"/>
            <a:ext cx="7496175" cy="2652713"/>
            <a:chOff x="676" y="2361"/>
            <a:chExt cx="4722" cy="1671"/>
          </a:xfrm>
        </p:grpSpPr>
        <p:grpSp>
          <p:nvGrpSpPr>
            <p:cNvPr id="111623" name="Group 1028">
              <a:extLst>
                <a:ext uri="{FF2B5EF4-FFF2-40B4-BE49-F238E27FC236}">
                  <a16:creationId xmlns:a16="http://schemas.microsoft.com/office/drawing/2014/main" id="{5185A65D-D342-27CF-5C5B-C9623920A3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" y="2688"/>
              <a:ext cx="4696" cy="1344"/>
              <a:chOff x="676" y="2688"/>
              <a:chExt cx="4696" cy="1344"/>
            </a:xfrm>
          </p:grpSpPr>
          <p:sp>
            <p:nvSpPr>
              <p:cNvPr id="111628" name="Rectangle 1029">
                <a:extLst>
                  <a:ext uri="{FF2B5EF4-FFF2-40B4-BE49-F238E27FC236}">
                    <a16:creationId xmlns:a16="http://schemas.microsoft.com/office/drawing/2014/main" id="{4660D278-859E-C631-D292-41ED1797A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Consolas" panose="020B0609020204030204" pitchFamily="49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1629" name="Rectangle 1030">
                <a:extLst>
                  <a:ext uri="{FF2B5EF4-FFF2-40B4-BE49-F238E27FC236}">
                    <a16:creationId xmlns:a16="http://schemas.microsoft.com/office/drawing/2014/main" id="{8D20D393-6359-19CB-5BB9-CDCE8A7FC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3028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Consolas" panose="020B0609020204030204" pitchFamily="49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1630" name="Rectangle 1031">
                <a:extLst>
                  <a:ext uri="{FF2B5EF4-FFF2-40B4-BE49-F238E27FC236}">
                    <a16:creationId xmlns:a16="http://schemas.microsoft.com/office/drawing/2014/main" id="{C4CE4C71-E251-C01B-5D8C-ECF7946EA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3364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Consolas" panose="020B0609020204030204" pitchFamily="49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1631" name="Rectangle 1032">
                <a:extLst>
                  <a:ext uri="{FF2B5EF4-FFF2-40B4-BE49-F238E27FC236}">
                    <a16:creationId xmlns:a16="http://schemas.microsoft.com/office/drawing/2014/main" id="{79B239E6-A3EF-3E3D-7615-8D891EB68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" y="3700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Consolas" panose="020B0609020204030204" pitchFamily="49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1632" name="Rectangle 1033">
                <a:extLst>
                  <a:ext uri="{FF2B5EF4-FFF2-40B4-BE49-F238E27FC236}">
                    <a16:creationId xmlns:a16="http://schemas.microsoft.com/office/drawing/2014/main" id="{0A788F13-8195-DECF-A623-7C2D55F86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4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Consolas" panose="020B0609020204030204" pitchFamily="49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1633" name="Rectangle 1034">
                <a:extLst>
                  <a:ext uri="{FF2B5EF4-FFF2-40B4-BE49-F238E27FC236}">
                    <a16:creationId xmlns:a16="http://schemas.microsoft.com/office/drawing/2014/main" id="{F79DCFAA-540B-6F22-1FC8-B05F32BC6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2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Consolas" panose="020B0609020204030204" pitchFamily="49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1634" name="Rectangle 1035">
                <a:extLst>
                  <a:ext uri="{FF2B5EF4-FFF2-40B4-BE49-F238E27FC236}">
                    <a16:creationId xmlns:a16="http://schemas.microsoft.com/office/drawing/2014/main" id="{92C82ED0-2DB8-EFD1-4F79-E0DD02C3C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2692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Consolas" panose="020B0609020204030204" pitchFamily="49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1635" name="Rectangle 1036">
                <a:extLst>
                  <a:ext uri="{FF2B5EF4-FFF2-40B4-BE49-F238E27FC236}">
                    <a16:creationId xmlns:a16="http://schemas.microsoft.com/office/drawing/2014/main" id="{07F62F0B-AE56-4AF6-296E-AC7CBC825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3028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Consolas" panose="020B0609020204030204" pitchFamily="49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1636" name="Rectangle 1037">
                <a:extLst>
                  <a:ext uri="{FF2B5EF4-FFF2-40B4-BE49-F238E27FC236}">
                    <a16:creationId xmlns:a16="http://schemas.microsoft.com/office/drawing/2014/main" id="{63370812-09DD-6907-8D1F-9A9F431A0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3364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Consolas" panose="020B0609020204030204" pitchFamily="49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1637" name="Rectangle 1038">
                <a:extLst>
                  <a:ext uri="{FF2B5EF4-FFF2-40B4-BE49-F238E27FC236}">
                    <a16:creationId xmlns:a16="http://schemas.microsoft.com/office/drawing/2014/main" id="{E71261EF-D70D-71B2-30DE-74F0937D0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3700"/>
                <a:ext cx="952" cy="328"/>
              </a:xfrm>
              <a:prstGeom prst="rect">
                <a:avLst/>
              </a:prstGeom>
              <a:solidFill>
                <a:srgbClr val="00CC99"/>
              </a:solidFill>
              <a:ln w="12699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•"/>
                  <a:defRPr sz="2800">
                    <a:solidFill>
                      <a:schemeClr val="tx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ts val="300"/>
                  </a:spcBef>
                  <a:buClr>
                    <a:schemeClr val="accent2"/>
                  </a:buClr>
                  <a:buFont typeface="Georgia" panose="02040502050405020303" pitchFamily="18" charset="0"/>
                  <a:buChar char="▫"/>
                  <a:defRPr sz="26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4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ts val="300"/>
                  </a:spcBef>
                  <a:buClr>
                    <a:schemeClr val="accent1"/>
                  </a:buClr>
                  <a:buFont typeface="Wingdings 2" panose="05020102010507070707" pitchFamily="18" charset="2"/>
                  <a:buChar char=""/>
                  <a:defRPr sz="2200">
                    <a:solidFill>
                      <a:schemeClr val="accent1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ts val="300"/>
                  </a:spcBef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04DA3"/>
                  </a:buClr>
                  <a:buFont typeface="Georgia" panose="02040502050405020303" pitchFamily="18" charset="0"/>
                  <a:buChar char="▫"/>
                  <a:defRPr sz="2000">
                    <a:solidFill>
                      <a:srgbClr val="A04DA3"/>
                    </a:solidFill>
                    <a:latin typeface="Georgia" panose="020405020504050203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>
                  <a:latin typeface="Consolas" panose="020B0609020204030204" pitchFamily="49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1638" name="Line 1040">
                <a:extLst>
                  <a:ext uri="{FF2B5EF4-FFF2-40B4-BE49-F238E27FC236}">
                    <a16:creationId xmlns:a16="http://schemas.microsoft.com/office/drawing/2014/main" id="{A0E28C1D-BF78-839B-1161-50B3B4F80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688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39" name="Line 1041">
                <a:extLst>
                  <a:ext uri="{FF2B5EF4-FFF2-40B4-BE49-F238E27FC236}">
                    <a16:creationId xmlns:a16="http://schemas.microsoft.com/office/drawing/2014/main" id="{0428A51F-5F2F-1E90-FD6A-598515F9C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688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40" name="Line 1042">
                <a:extLst>
                  <a:ext uri="{FF2B5EF4-FFF2-40B4-BE49-F238E27FC236}">
                    <a16:creationId xmlns:a16="http://schemas.microsoft.com/office/drawing/2014/main" id="{ACF1CCA0-7341-99AA-E4C5-14BAD8873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688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41" name="Line 1043">
                <a:extLst>
                  <a:ext uri="{FF2B5EF4-FFF2-40B4-BE49-F238E27FC236}">
                    <a16:creationId xmlns:a16="http://schemas.microsoft.com/office/drawing/2014/main" id="{9E2C4879-565B-5DA7-BDCC-992E44A92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3024"/>
                <a:ext cx="288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42" name="Line 1044">
                <a:extLst>
                  <a:ext uri="{FF2B5EF4-FFF2-40B4-BE49-F238E27FC236}">
                    <a16:creationId xmlns:a16="http://schemas.microsoft.com/office/drawing/2014/main" id="{DE65298E-239A-5332-110B-0C07FDE00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9" y="3015"/>
                <a:ext cx="1536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643" name="Line 1045">
                <a:extLst>
                  <a:ext uri="{FF2B5EF4-FFF2-40B4-BE49-F238E27FC236}">
                    <a16:creationId xmlns:a16="http://schemas.microsoft.com/office/drawing/2014/main" id="{C959619D-357A-D0BA-8AA5-9081C77DB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4032"/>
                <a:ext cx="2784" cy="0"/>
              </a:xfrm>
              <a:prstGeom prst="line">
                <a:avLst/>
              </a:prstGeom>
              <a:noFill/>
              <a:ln w="12699">
                <a:solidFill>
                  <a:schemeClr val="accent1"/>
                </a:solidFill>
                <a:prstDash val="dash"/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1624" name="Rectangle 1046">
              <a:extLst>
                <a:ext uri="{FF2B5EF4-FFF2-40B4-BE49-F238E27FC236}">
                  <a16:creationId xmlns:a16="http://schemas.microsoft.com/office/drawing/2014/main" id="{38CEDDF7-492D-27F4-41F4-A1CBCB4DB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361"/>
              <a:ext cx="6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Consolas" panose="020B0609020204030204" pitchFamily="49" charset="0"/>
                  <a:ea typeface="隶书" panose="02010509060101010101" pitchFamily="49" charset="-122"/>
                </a:rPr>
                <a:t>Mark</a:t>
              </a:r>
            </a:p>
          </p:txBody>
        </p:sp>
        <p:sp>
          <p:nvSpPr>
            <p:cNvPr id="111625" name="Rectangle 1047">
              <a:extLst>
                <a:ext uri="{FF2B5EF4-FFF2-40B4-BE49-F238E27FC236}">
                  <a16:creationId xmlns:a16="http://schemas.microsoft.com/office/drawing/2014/main" id="{79F3ACD3-A0B6-8177-E28D-B7F50EFF5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361"/>
              <a:ext cx="73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Consolas" panose="020B0609020204030204" pitchFamily="49" charset="0"/>
                  <a:ea typeface="隶书" panose="02010509060101010101" pitchFamily="49" charset="-122"/>
                </a:rPr>
                <a:t>grade</a:t>
              </a:r>
            </a:p>
          </p:txBody>
        </p:sp>
        <p:sp>
          <p:nvSpPr>
            <p:cNvPr id="111626" name="Rectangle 1048">
              <a:extLst>
                <a:ext uri="{FF2B5EF4-FFF2-40B4-BE49-F238E27FC236}">
                  <a16:creationId xmlns:a16="http://schemas.microsoft.com/office/drawing/2014/main" id="{4C27B294-893D-F726-9EE9-FAD6CDB74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2361"/>
              <a:ext cx="98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Consolas" panose="020B0609020204030204" pitchFamily="49" charset="0"/>
                  <a:ea typeface="隶书" panose="02010509060101010101" pitchFamily="49" charset="-122"/>
                </a:rPr>
                <a:t>percent</a:t>
              </a:r>
            </a:p>
          </p:txBody>
        </p:sp>
        <p:sp>
          <p:nvSpPr>
            <p:cNvPr id="111627" name="Rectangle 1049">
              <a:extLst>
                <a:ext uri="{FF2B5EF4-FFF2-40B4-BE49-F238E27FC236}">
                  <a16:creationId xmlns:a16="http://schemas.microsoft.com/office/drawing/2014/main" id="{398585DD-84D2-79FB-2AB4-C984CF8E6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361"/>
              <a:ext cx="6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•"/>
                <a:defRPr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ts val="300"/>
                </a:spcBef>
                <a:buClr>
                  <a:schemeClr val="accent2"/>
                </a:buClr>
                <a:buFont typeface="Georgia" panose="02040502050405020303" pitchFamily="18" charset="0"/>
                <a:buChar char="▫"/>
                <a:defRPr sz="26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ts val="300"/>
                </a:spcBef>
                <a:buClr>
                  <a:schemeClr val="accent1"/>
                </a:buClr>
                <a:buFont typeface="Wingdings 2" panose="05020102010507070707" pitchFamily="18" charset="2"/>
                <a:buChar char=""/>
                <a:defRPr sz="2200">
                  <a:solidFill>
                    <a:schemeClr val="accent1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ts val="300"/>
                </a:spcBef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anose="02040502050405020303" pitchFamily="18" charset="0"/>
                <a:buChar char="▫"/>
                <a:defRPr sz="2000">
                  <a:solidFill>
                    <a:srgbClr val="A04DA3"/>
                  </a:solidFill>
                  <a:latin typeface="Georgia" panose="02040502050405020303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latin typeface="Consolas" panose="020B0609020204030204" pitchFamily="49" charset="0"/>
                  <a:ea typeface="隶书" panose="02010509060101010101" pitchFamily="49" charset="-122"/>
                </a:rPr>
                <a:t>pass</a:t>
              </a: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">
            <a:extLst>
              <a:ext uri="{FF2B5EF4-FFF2-40B4-BE49-F238E27FC236}">
                <a16:creationId xmlns:a16="http://schemas.microsoft.com/office/drawing/2014/main" id="{D88A2E2D-7E91-3C4D-A58C-EF4DF1A4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无名联合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DDFF3-9207-AFB8-2330-7E140F83B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3143250"/>
            <a:ext cx="8229600" cy="3500438"/>
          </a:xfrm>
          <a:solidFill>
            <a:srgbClr val="85FFFF"/>
          </a:solidFill>
        </p:spPr>
        <p:txBody>
          <a:bodyPr/>
          <a:lstStyle/>
          <a:p>
            <a:pPr marL="358775" lvl="1" indent="-274638" eaLnBrk="1" hangingPunct="1">
              <a:buFontTx/>
              <a:buNone/>
              <a:defRPr/>
            </a:pPr>
            <a:r>
              <a:rPr lang="zh-CN" altLang="en-US" sz="2400" b="1" dirty="0">
                <a:latin typeface="Consolas" pitchFamily="49" charset="0"/>
              </a:rPr>
              <a:t>例：</a:t>
            </a:r>
            <a:endParaRPr lang="en-US" altLang="zh-CN" sz="2400" b="1" dirty="0">
              <a:latin typeface="Consolas" pitchFamily="49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union {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  int </a:t>
            </a:r>
            <a:r>
              <a:rPr lang="en-US" altLang="zh-CN" sz="2400" dirty="0" err="1">
                <a:latin typeface="Consolas" pitchFamily="49" charset="0"/>
              </a:rPr>
              <a:t>i</a:t>
            </a:r>
            <a:r>
              <a:rPr lang="en-US" altLang="zh-CN" sz="2400" dirty="0">
                <a:latin typeface="Consolas" pitchFamily="49" charset="0"/>
              </a:rPr>
              <a:t>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  float f;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}</a:t>
            </a:r>
          </a:p>
          <a:p>
            <a:pPr lvl="1" eaLnBrk="1" hangingPunct="1">
              <a:buFontTx/>
              <a:buNone/>
              <a:defRPr/>
            </a:pPr>
            <a:r>
              <a:rPr lang="zh-CN" altLang="en-US" sz="2400" dirty="0">
                <a:latin typeface="Consolas" pitchFamily="49" charset="0"/>
              </a:rPr>
              <a:t>在程序中可以这样使用：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 err="1">
                <a:latin typeface="Consolas" pitchFamily="49" charset="0"/>
              </a:rPr>
              <a:t>i</a:t>
            </a:r>
            <a:r>
              <a:rPr lang="en-US" altLang="zh-CN" sz="2400" dirty="0">
                <a:latin typeface="Consolas" pitchFamily="49" charset="0"/>
              </a:rPr>
              <a:t> = 10;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f = 2.2;</a:t>
            </a:r>
          </a:p>
        </p:txBody>
      </p:sp>
      <p:sp>
        <p:nvSpPr>
          <p:cNvPr id="112644" name="灯片编号占位符 3">
            <a:extLst>
              <a:ext uri="{FF2B5EF4-FFF2-40B4-BE49-F238E27FC236}">
                <a16:creationId xmlns:a16="http://schemas.microsoft.com/office/drawing/2014/main" id="{2B44D16C-153B-F721-9BA8-F3CEA0C9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E12B4C-996F-4A92-8E0A-6DA9E4EB82E2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890E742-8E79-9AA6-62E3-B56C93501281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429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4.6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结构体和联合体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4.6.2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联合体</a:t>
            </a: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94340F43-1A12-4671-F629-CE48DB77768D}"/>
              </a:ext>
            </a:extLst>
          </p:cNvPr>
          <p:cNvSpPr txBox="1">
            <a:spLocks/>
          </p:cNvSpPr>
          <p:nvPr/>
        </p:nvSpPr>
        <p:spPr bwMode="auto">
          <a:xfrm>
            <a:off x="500063" y="1500188"/>
            <a:ext cx="8229600" cy="1571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+mn-ea"/>
                <a:ea typeface="+mn-ea"/>
              </a:rPr>
              <a:t>无名联合没有标记名，只是声明一个成员项的集合，这些成员项具有相同的内存地址，可以由成员项的名字直接访问。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">
            <a:extLst>
              <a:ext uri="{FF2B5EF4-FFF2-40B4-BE49-F238E27FC236}">
                <a16:creationId xmlns:a16="http://schemas.microsoft.com/office/drawing/2014/main" id="{AECCC616-8D25-6E75-9616-9C84039A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例</a:t>
            </a:r>
            <a:r>
              <a:rPr lang="en-US" altLang="zh-CN" sz="3200"/>
              <a:t>4-8</a:t>
            </a:r>
            <a:r>
              <a:rPr lang="zh-CN" altLang="en-US" sz="3200"/>
              <a:t>使用联合体保存成绩信息，并且输出。</a:t>
            </a:r>
          </a:p>
        </p:txBody>
      </p:sp>
      <p:sp>
        <p:nvSpPr>
          <p:cNvPr id="113667" name="内容占位符 2">
            <a:extLst>
              <a:ext uri="{FF2B5EF4-FFF2-40B4-BE49-F238E27FC236}">
                <a16:creationId xmlns:a16="http://schemas.microsoft.com/office/drawing/2014/main" id="{A21D4E53-D7A6-8A2C-DEAF-AA8C459F6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785938"/>
            <a:ext cx="8229600" cy="4857750"/>
          </a:xfrm>
          <a:solidFill>
            <a:srgbClr val="85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#include &lt;string&gt;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class ExamInfo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private: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	string name;	//</a:t>
            </a:r>
            <a:r>
              <a:rPr lang="zh-CN" altLang="en-US">
                <a:latin typeface="Consolas" panose="020B0609020204030204" pitchFamily="49" charset="0"/>
              </a:rPr>
              <a:t>课程名称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Consolas" panose="020B0609020204030204" pitchFamily="49" charset="0"/>
              </a:rPr>
              <a:t>	</a:t>
            </a:r>
            <a:r>
              <a:rPr lang="en-US" altLang="zh-CN">
                <a:latin typeface="Consolas" panose="020B0609020204030204" pitchFamily="49" charset="0"/>
              </a:rPr>
              <a:t>enum { GRADE, PASS, PERCENTAGE } mode;//</a:t>
            </a:r>
            <a:r>
              <a:rPr lang="zh-CN" altLang="en-US">
                <a:latin typeface="Consolas" panose="020B0609020204030204" pitchFamily="49" charset="0"/>
              </a:rPr>
              <a:t>采用何种计分方式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Consolas" panose="020B0609020204030204" pitchFamily="49" charset="0"/>
              </a:rPr>
              <a:t>	</a:t>
            </a:r>
            <a:r>
              <a:rPr lang="en-US" altLang="zh-CN">
                <a:latin typeface="Consolas" panose="020B0609020204030204" pitchFamily="49" charset="0"/>
              </a:rPr>
              <a:t>union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		char grade;	//</a:t>
            </a:r>
            <a:r>
              <a:rPr lang="zh-CN" altLang="en-US">
                <a:latin typeface="Consolas" panose="020B0609020204030204" pitchFamily="49" charset="0"/>
              </a:rPr>
              <a:t>等级制的成绩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Consolas" panose="020B0609020204030204" pitchFamily="49" charset="0"/>
              </a:rPr>
              <a:t>		</a:t>
            </a:r>
            <a:r>
              <a:rPr lang="en-US" altLang="zh-CN">
                <a:latin typeface="Consolas" panose="020B0609020204030204" pitchFamily="49" charset="0"/>
              </a:rPr>
              <a:t>bool pass;	//</a:t>
            </a:r>
            <a:r>
              <a:rPr lang="zh-CN" altLang="en-US">
                <a:latin typeface="Consolas" panose="020B0609020204030204" pitchFamily="49" charset="0"/>
              </a:rPr>
              <a:t>只记是否通过课程的成绩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Consolas" panose="020B0609020204030204" pitchFamily="49" charset="0"/>
              </a:rPr>
              <a:t>		</a:t>
            </a:r>
            <a:r>
              <a:rPr lang="en-US" altLang="zh-CN">
                <a:latin typeface="Consolas" panose="020B0609020204030204" pitchFamily="49" charset="0"/>
              </a:rPr>
              <a:t>int percent;	//</a:t>
            </a:r>
            <a:r>
              <a:rPr lang="zh-CN" altLang="en-US">
                <a:latin typeface="Consolas" panose="020B0609020204030204" pitchFamily="49" charset="0"/>
              </a:rPr>
              <a:t>百分制的成绩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Consolas" panose="020B0609020204030204" pitchFamily="49" charset="0"/>
              </a:rPr>
              <a:t>	</a:t>
            </a:r>
            <a:r>
              <a:rPr lang="en-US" altLang="zh-CN">
                <a:latin typeface="Consolas" panose="020B0609020204030204" pitchFamily="49" charset="0"/>
              </a:rPr>
              <a:t>};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13668" name="灯片编号占位符 3">
            <a:extLst>
              <a:ext uri="{FF2B5EF4-FFF2-40B4-BE49-F238E27FC236}">
                <a16:creationId xmlns:a16="http://schemas.microsoft.com/office/drawing/2014/main" id="{8BEB2514-02F1-5748-7F55-22D11A3B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E42962-C7D1-43E2-9709-0066599B7D8D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303C75C-A28E-5E57-F769-8147F980F9BD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429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4.6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结构体和联合体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4.6.2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联合体</a:t>
            </a:r>
          </a:p>
        </p:txBody>
      </p:sp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>
            <a:extLst>
              <a:ext uri="{FF2B5EF4-FFF2-40B4-BE49-F238E27FC236}">
                <a16:creationId xmlns:a16="http://schemas.microsoft.com/office/drawing/2014/main" id="{CAAB0656-8D0E-ACEF-CED1-921FFDA5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例</a:t>
            </a:r>
            <a:r>
              <a:rPr lang="en-US" altLang="zh-CN" sz="3200"/>
              <a:t>4-8</a:t>
            </a:r>
            <a:r>
              <a:rPr lang="zh-CN" altLang="en-US" sz="3200"/>
              <a:t>（续）</a:t>
            </a:r>
          </a:p>
        </p:txBody>
      </p:sp>
      <p:sp>
        <p:nvSpPr>
          <p:cNvPr id="114691" name="内容占位符 2">
            <a:extLst>
              <a:ext uri="{FF2B5EF4-FFF2-40B4-BE49-F238E27FC236}">
                <a16:creationId xmlns:a16="http://schemas.microsoft.com/office/drawing/2014/main" id="{CEE0DCC6-3BB7-D7BA-3018-C8112E01B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785938"/>
            <a:ext cx="8229600" cy="4857750"/>
          </a:xfrm>
          <a:solidFill>
            <a:srgbClr val="85FF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public: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Consolas" panose="020B0609020204030204" pitchFamily="49" charset="0"/>
              </a:rPr>
              <a:t>	</a:t>
            </a:r>
            <a:r>
              <a:rPr lang="en-US" altLang="zh-CN" sz="2400">
                <a:latin typeface="Consolas" panose="020B0609020204030204" pitchFamily="49" charset="0"/>
              </a:rPr>
              <a:t>//</a:t>
            </a:r>
            <a:r>
              <a:rPr lang="zh-CN" altLang="en-US" sz="2400">
                <a:latin typeface="Consolas" panose="020B0609020204030204" pitchFamily="49" charset="0"/>
              </a:rPr>
              <a:t>三种构造函数，分别用等级、是否通过和百分初始化</a:t>
            </a:r>
            <a:endParaRPr lang="zh-CN" altLang="en-US"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Consolas" panose="020B0609020204030204" pitchFamily="49" charset="0"/>
              </a:rPr>
              <a:t>	</a:t>
            </a:r>
            <a:r>
              <a:rPr lang="en-US" altLang="zh-CN" sz="2400">
                <a:latin typeface="Consolas" panose="020B0609020204030204" pitchFamily="49" charset="0"/>
              </a:rPr>
              <a:t>ExamInfo(string name, char grade)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		: name(name), mode(GRADE), grade(grade) {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	ExamInfo(string name, bool pass)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		: name(name), mode(PASS), pass(pass) {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	ExamInfo(string name, int percent)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		: name(name), mode(PERCENTAGE), percent(percent) {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	void show();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4692" name="灯片编号占位符 3">
            <a:extLst>
              <a:ext uri="{FF2B5EF4-FFF2-40B4-BE49-F238E27FC236}">
                <a16:creationId xmlns:a16="http://schemas.microsoft.com/office/drawing/2014/main" id="{17EC465A-8DF5-E5D3-23D7-970F7B2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00E26C-9C58-4274-99B3-A9C95D2B18E6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8054391-6F76-6CF5-7D77-3BC32519BA21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429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4.6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结构体和联合体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4.6.2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联合体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>
            <a:extLst>
              <a:ext uri="{FF2B5EF4-FFF2-40B4-BE49-F238E27FC236}">
                <a16:creationId xmlns:a16="http://schemas.microsoft.com/office/drawing/2014/main" id="{A44C3911-7DF9-3A01-181D-1E9BCB0F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例</a:t>
            </a:r>
            <a:r>
              <a:rPr lang="en-US" altLang="zh-CN" sz="3200"/>
              <a:t>4-8</a:t>
            </a:r>
            <a:r>
              <a:rPr lang="zh-CN" altLang="en-US" sz="3200"/>
              <a:t>（续）</a:t>
            </a:r>
          </a:p>
        </p:txBody>
      </p:sp>
      <p:sp>
        <p:nvSpPr>
          <p:cNvPr id="115715" name="内容占位符 2">
            <a:extLst>
              <a:ext uri="{FF2B5EF4-FFF2-40B4-BE49-F238E27FC236}">
                <a16:creationId xmlns:a16="http://schemas.microsoft.com/office/drawing/2014/main" id="{8074AEF8-1CB5-93AA-9CFA-821C21986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785938"/>
            <a:ext cx="8229600" cy="4857750"/>
          </a:xfrm>
          <a:solidFill>
            <a:srgbClr val="85FF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void </a:t>
            </a:r>
            <a:r>
              <a:rPr lang="en-US" altLang="zh-CN" sz="2400" dirty="0" err="1">
                <a:latin typeface="Consolas" panose="020B0609020204030204" pitchFamily="49" charset="0"/>
              </a:rPr>
              <a:t>ExamInfo</a:t>
            </a:r>
            <a:r>
              <a:rPr lang="en-US" altLang="zh-CN" sz="2400" dirty="0">
                <a:latin typeface="Consolas" panose="020B0609020204030204" pitchFamily="49" charset="0"/>
              </a:rPr>
              <a:t>::show()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name &lt;&lt; ": 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switch (mode)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  case GRADE: </a:t>
            </a:r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grade; 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  case PASS: </a:t>
            </a:r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(pass ? "PASS" : "FAIL");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  case PERCENTAGE: </a:t>
            </a:r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percent; 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</a:rPr>
              <a:t>cout</a:t>
            </a:r>
            <a:r>
              <a:rPr lang="en-US" altLang="zh-CN" sz="2400" dirty="0">
                <a:latin typeface="Consolas" panose="020B0609020204030204" pitchFamily="49" charset="0"/>
              </a:rPr>
              <a:t> &lt;&lt; </a:t>
            </a:r>
            <a:r>
              <a:rPr lang="en-US" altLang="zh-CN" sz="2400" dirty="0" err="1">
                <a:latin typeface="Consolas" panose="020B0609020204030204" pitchFamily="49" charset="0"/>
              </a:rPr>
              <a:t>endl</a:t>
            </a:r>
            <a:r>
              <a:rPr lang="en-US" altLang="zh-CN" sz="24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sp>
        <p:nvSpPr>
          <p:cNvPr id="115716" name="灯片编号占位符 3">
            <a:extLst>
              <a:ext uri="{FF2B5EF4-FFF2-40B4-BE49-F238E27FC236}">
                <a16:creationId xmlns:a16="http://schemas.microsoft.com/office/drawing/2014/main" id="{6D8B472F-3801-A4EC-0CA6-C96CBEB5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87AF4C-B9F6-43F7-8C48-A1A712886A4B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ACBC0A7-11C3-61F7-A55A-E4B5A7DCA3DC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429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4.6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结构体和联合体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4.6.2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联合体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>
            <a:extLst>
              <a:ext uri="{FF2B5EF4-FFF2-40B4-BE49-F238E27FC236}">
                <a16:creationId xmlns:a16="http://schemas.microsoft.com/office/drawing/2014/main" id="{FDFCB9E3-EF9C-D0A3-D437-402BA0BC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例</a:t>
            </a:r>
            <a:r>
              <a:rPr lang="en-US" altLang="zh-CN" sz="3200"/>
              <a:t>4-8</a:t>
            </a:r>
            <a:r>
              <a:rPr lang="zh-CN" altLang="en-US" sz="3200"/>
              <a:t>（续）</a:t>
            </a:r>
          </a:p>
        </p:txBody>
      </p:sp>
      <p:sp>
        <p:nvSpPr>
          <p:cNvPr id="116739" name="内容占位符 2">
            <a:extLst>
              <a:ext uri="{FF2B5EF4-FFF2-40B4-BE49-F238E27FC236}">
                <a16:creationId xmlns:a16="http://schemas.microsoft.com/office/drawing/2014/main" id="{9854607B-420B-551A-4F43-C12F17A83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785938"/>
            <a:ext cx="8229600" cy="4857750"/>
          </a:xfrm>
          <a:solidFill>
            <a:srgbClr val="85FF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ExamInfo</a:t>
            </a:r>
            <a:r>
              <a:rPr lang="en-US" altLang="zh-CN" sz="2000" dirty="0">
                <a:latin typeface="Consolas" panose="020B0609020204030204" pitchFamily="49" charset="0"/>
              </a:rPr>
              <a:t> course1("English", 'B');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ExamInfo</a:t>
            </a:r>
            <a:r>
              <a:rPr lang="en-US" altLang="zh-CN" sz="2000" dirty="0">
                <a:latin typeface="Consolas" panose="020B0609020204030204" pitchFamily="49" charset="0"/>
              </a:rPr>
              <a:t> course2("Calculus", true);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ExamInfo</a:t>
            </a:r>
            <a:r>
              <a:rPr lang="en-US" altLang="zh-CN" sz="2000" dirty="0">
                <a:latin typeface="Consolas" panose="020B0609020204030204" pitchFamily="49" charset="0"/>
              </a:rPr>
              <a:t> course3("C++ Programming", 85);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course1.show();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course2.show();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course3.show();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运行结果：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English: 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Calculus: PASS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C++ Programming: 85</a:t>
            </a:r>
          </a:p>
        </p:txBody>
      </p:sp>
      <p:sp>
        <p:nvSpPr>
          <p:cNvPr id="116740" name="灯片编号占位符 3">
            <a:extLst>
              <a:ext uri="{FF2B5EF4-FFF2-40B4-BE49-F238E27FC236}">
                <a16:creationId xmlns:a16="http://schemas.microsoft.com/office/drawing/2014/main" id="{8806AEEF-FEA3-5733-470F-DCE86714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56AAEC-D2B1-450E-BC48-DD83EF5DE58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C867459-B28A-1FAF-9013-D9FB0213AA26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429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4.6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结构体和联合体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4.6.2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联合体</a:t>
            </a:r>
          </a:p>
        </p:txBody>
      </p:sp>
    </p:spTree>
  </p:cSld>
  <p:clrMapOvr>
    <a:masterClrMapping/>
  </p:clrMapOvr>
  <p:transition spd="slow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">
            <a:extLst>
              <a:ext uri="{FF2B5EF4-FFF2-40B4-BE49-F238E27FC236}">
                <a16:creationId xmlns:a16="http://schemas.microsoft.com/office/drawing/2014/main" id="{FDFCB9E3-EF9C-D0A3-D437-402BA0BC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4.9.1 </a:t>
            </a:r>
            <a:r>
              <a:rPr lang="zh-CN" altLang="en-US" sz="3200" dirty="0"/>
              <a:t>位域</a:t>
            </a:r>
          </a:p>
        </p:txBody>
      </p:sp>
      <p:sp>
        <p:nvSpPr>
          <p:cNvPr id="116739" name="内容占位符 2">
            <a:extLst>
              <a:ext uri="{FF2B5EF4-FFF2-40B4-BE49-F238E27FC236}">
                <a16:creationId xmlns:a16="http://schemas.microsoft.com/office/drawing/2014/main" id="{9854607B-420B-551A-4F43-C12F17A83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785938"/>
            <a:ext cx="8229600" cy="4857750"/>
          </a:xfrm>
          <a:solidFill>
            <a:srgbClr val="85FF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enum</a:t>
            </a:r>
            <a:r>
              <a:rPr lang="en-US" altLang="zh-CN" sz="2000" dirty="0">
                <a:latin typeface="Consolas" panose="020B0609020204030204" pitchFamily="49" charset="0"/>
              </a:rPr>
              <a:t> Level {FRESHMAN, SOPHOMORE, JUNIOR, SENIOR};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Consolas" panose="020B0609020204030204" pitchFamily="49" charset="0"/>
              </a:rPr>
              <a:t>enum</a:t>
            </a:r>
            <a:r>
              <a:rPr lang="en-US" altLang="zh-CN" sz="2000" dirty="0">
                <a:latin typeface="Consolas" panose="020B0609020204030204" pitchFamily="49" charset="0"/>
              </a:rPr>
              <a:t> Grade {A, B, C, D};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class Student{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unsigned number : 27;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Level </a:t>
            </a:r>
            <a:r>
              <a:rPr lang="en-US" altLang="zh-CN" sz="2000" dirty="0" err="1">
                <a:latin typeface="Consolas" panose="020B0609020204030204" pitchFamily="49" charset="0"/>
              </a:rPr>
              <a:t>level</a:t>
            </a:r>
            <a:r>
              <a:rPr lang="en-US" altLang="zh-CN" sz="2000" dirty="0">
                <a:latin typeface="Consolas" panose="020B0609020204030204" pitchFamily="49" charset="0"/>
              </a:rPr>
              <a:t> :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  Grade </a:t>
            </a:r>
            <a:r>
              <a:rPr lang="en-US" altLang="zh-CN" sz="2000" dirty="0" err="1">
                <a:latin typeface="Consolas" panose="020B0609020204030204" pitchFamily="49" charset="0"/>
              </a:rPr>
              <a:t>grade</a:t>
            </a:r>
            <a:r>
              <a:rPr lang="en-US" altLang="zh-CN" sz="2000" dirty="0">
                <a:latin typeface="Consolas" panose="020B0609020204030204" pitchFamily="49" charset="0"/>
              </a:rPr>
              <a:t> :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6740" name="灯片编号占位符 3">
            <a:extLst>
              <a:ext uri="{FF2B5EF4-FFF2-40B4-BE49-F238E27FC236}">
                <a16:creationId xmlns:a16="http://schemas.microsoft.com/office/drawing/2014/main" id="{8806AEEF-FEA3-5733-470F-DCE86714B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56AAEC-D2B1-450E-BC48-DD83EF5DE584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C867459-B28A-1FAF-9013-D9FB0213AA26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429500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4.6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结构体和联合体 </a:t>
            </a: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—— 4.6.2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联合体</a:t>
            </a:r>
          </a:p>
        </p:txBody>
      </p:sp>
    </p:spTree>
    <p:extLst>
      <p:ext uri="{BB962C8B-B14F-4D97-AF65-F5344CB8AC3E}">
        <p14:creationId xmlns:p14="http://schemas.microsoft.com/office/powerpoint/2010/main" val="1722398406"/>
      </p:ext>
    </p:extLst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标题 1">
            <a:extLst>
              <a:ext uri="{FF2B5EF4-FFF2-40B4-BE49-F238E27FC236}">
                <a16:creationId xmlns:a16="http://schemas.microsoft.com/office/drawing/2014/main" id="{07DECCE1-2A03-427E-AB55-6C5D40B8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sp>
        <p:nvSpPr>
          <p:cNvPr id="117763" name="内容占位符 2">
            <a:extLst>
              <a:ext uri="{FF2B5EF4-FFF2-40B4-BE49-F238E27FC236}">
                <a16:creationId xmlns:a16="http://schemas.microsoft.com/office/drawing/2014/main" id="{0E5724D2-AD94-0152-6DD4-0341D98F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dirty="0"/>
              <a:t>主要内容</a:t>
            </a:r>
          </a:p>
          <a:p>
            <a:pPr lvl="1" eaLnBrk="1" hangingPunct="1">
              <a:lnSpc>
                <a:spcPct val="200000"/>
              </a:lnSpc>
            </a:pPr>
            <a:r>
              <a:rPr lang="zh-CN" altLang="en-US" sz="2400" dirty="0"/>
              <a:t>面向对象的基本概念、类和对象的声明、构造函数、析构函数、内联成员函数、复制构造函数、类的组合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dirty="0"/>
              <a:t>达到的目标</a:t>
            </a:r>
            <a:endParaRPr lang="en-US" altLang="zh-CN" dirty="0"/>
          </a:p>
          <a:p>
            <a:pPr lvl="1" eaLnBrk="1" hangingPunct="1">
              <a:lnSpc>
                <a:spcPct val="200000"/>
              </a:lnSpc>
            </a:pPr>
            <a:r>
              <a:rPr lang="zh-CN" altLang="en-US" dirty="0"/>
              <a:t>能用</a:t>
            </a:r>
            <a:r>
              <a:rPr lang="en-US" altLang="zh-CN" dirty="0"/>
              <a:t>OO</a:t>
            </a:r>
            <a:r>
              <a:rPr lang="zh-CN" altLang="en-US" dirty="0"/>
              <a:t>的思想设计</a:t>
            </a:r>
            <a:r>
              <a:rPr lang="en-US" altLang="zh-CN" dirty="0"/>
              <a:t>OO</a:t>
            </a:r>
            <a:r>
              <a:rPr lang="zh-CN" altLang="en-US" dirty="0"/>
              <a:t>程序</a:t>
            </a:r>
            <a:endParaRPr lang="en-US" altLang="zh-CN" dirty="0"/>
          </a:p>
          <a:p>
            <a:pPr eaLnBrk="1" hangingPunct="1">
              <a:lnSpc>
                <a:spcPct val="200000"/>
              </a:lnSpc>
            </a:pPr>
            <a:r>
              <a:rPr lang="zh-CN" altLang="en-US" dirty="0"/>
              <a:t>作业 </a:t>
            </a:r>
            <a:r>
              <a:rPr lang="en-US" altLang="zh-CN" dirty="0"/>
              <a:t>4.1-9,4.13-14,4.19</a:t>
            </a:r>
            <a:endParaRPr lang="zh-CN" altLang="en-US" dirty="0"/>
          </a:p>
        </p:txBody>
      </p:sp>
      <p:sp>
        <p:nvSpPr>
          <p:cNvPr id="117764" name="灯片编号占位符 3">
            <a:extLst>
              <a:ext uri="{FF2B5EF4-FFF2-40B4-BE49-F238E27FC236}">
                <a16:creationId xmlns:a16="http://schemas.microsoft.com/office/drawing/2014/main" id="{7AAA55B1-61FF-3F53-DFD2-CE14AB13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D2AFF0-9F0E-4756-A2F0-9D58F11E0049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E6FB5DC3-B7FA-3D88-97B8-9993C5DE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4.1.4 </a:t>
            </a:r>
            <a:r>
              <a:rPr lang="zh-CN" altLang="en-US"/>
              <a:t>多态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0C1FC880-6C34-88BF-7848-ADE77D44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/>
              <a:t>多态：同一名称，不同的功能实现方式。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/>
              <a:t>目的：达到行为标识统一，减少程序中标识符的个数。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/>
              <a:t>实现：重载函数和虚函数</a:t>
            </a:r>
            <a:r>
              <a:rPr lang="en-US" altLang="zh-CN"/>
              <a:t>——</a:t>
            </a:r>
            <a:r>
              <a:rPr lang="zh-CN" altLang="en-US"/>
              <a:t>见</a:t>
            </a:r>
            <a:r>
              <a:rPr lang="zh-CN" altLang="en-US">
                <a:solidFill>
                  <a:srgbClr val="C00000"/>
                </a:solidFill>
              </a:rPr>
              <a:t>第</a:t>
            </a:r>
            <a:r>
              <a:rPr lang="en-US" altLang="zh-CN">
                <a:solidFill>
                  <a:srgbClr val="C00000"/>
                </a:solidFill>
              </a:rPr>
              <a:t>8</a:t>
            </a:r>
            <a:r>
              <a:rPr lang="zh-CN" altLang="en-US">
                <a:solidFill>
                  <a:srgbClr val="C00000"/>
                </a:solidFill>
              </a:rPr>
              <a:t>章</a:t>
            </a:r>
          </a:p>
          <a:p>
            <a:pPr eaLnBrk="1" hangingPunct="1"/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ED803179-4002-1640-5CF1-1C779938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4CFBB9-49AD-4C6A-AD91-955F1CA94C61}" type="slidenum">
              <a:rPr lang="en-US" altLang="zh-CN" sz="1800" smtClean="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800">
              <a:solidFill>
                <a:srgbClr val="FFFF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28E136D-72F5-7F25-5DF5-841854A5EA97}"/>
              </a:ext>
            </a:extLst>
          </p:cNvPr>
          <p:cNvSpPr txBox="1">
            <a:spLocks/>
          </p:cNvSpPr>
          <p:nvPr/>
        </p:nvSpPr>
        <p:spPr>
          <a:xfrm>
            <a:off x="214313" y="0"/>
            <a:ext cx="7643812" cy="428625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0" lang="en-US" altLang="zh-CN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4.1 </a:t>
            </a:r>
            <a:r>
              <a:rPr kumimoji="0" lang="zh-CN" altLang="en-US" sz="2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面向对象程序设计的基本特点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  <p:tag name="PROBLEMHASREMARK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语言程序设计V4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C++语言程序设计V4</Template>
  <TotalTime>8143</TotalTime>
  <Words>7283</Words>
  <Application>Microsoft Office PowerPoint</Application>
  <PresentationFormat>全屏显示(4:3)</PresentationFormat>
  <Paragraphs>986</Paragraphs>
  <Slides>87</Slides>
  <Notes>19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00" baseType="lpstr">
      <vt:lpstr>华文楷体</vt:lpstr>
      <vt:lpstr>楷体_GB2312</vt:lpstr>
      <vt:lpstr>宋体</vt:lpstr>
      <vt:lpstr>Microsoft Yahei</vt:lpstr>
      <vt:lpstr>Arial</vt:lpstr>
      <vt:lpstr>Consolas</vt:lpstr>
      <vt:lpstr>Georgia</vt:lpstr>
      <vt:lpstr>Times New Roman</vt:lpstr>
      <vt:lpstr>Trebuchet MS</vt:lpstr>
      <vt:lpstr>Wingdings</vt:lpstr>
      <vt:lpstr>Wingdings 2</vt:lpstr>
      <vt:lpstr>C++语言程序设计V4</vt:lpstr>
      <vt:lpstr>Microsoft Office Visio 绘图</vt:lpstr>
      <vt:lpstr>第四章  类与对象</vt:lpstr>
      <vt:lpstr>目录</vt:lpstr>
      <vt:lpstr>4.1.1 抽象</vt:lpstr>
      <vt:lpstr>抽象实例——钟表</vt:lpstr>
      <vt:lpstr>抽象实例——钟表（续）</vt:lpstr>
      <vt:lpstr>4.1.2 封装</vt:lpstr>
      <vt:lpstr>4.1.2 封装（续）</vt:lpstr>
      <vt:lpstr>4.1.3 继承</vt:lpstr>
      <vt:lpstr>4.1.4 多态</vt:lpstr>
      <vt:lpstr>4.2 类和对象</vt:lpstr>
      <vt:lpstr>类和对象的定义</vt:lpstr>
      <vt:lpstr>*设计class就是设计类型</vt:lpstr>
      <vt:lpstr>*设计class就是设计类型（续）</vt:lpstr>
      <vt:lpstr>4.2.1 类的定义</vt:lpstr>
      <vt:lpstr>4.2.2 类成员的访问控制          ——公有类型成员</vt:lpstr>
      <vt:lpstr>私有类型成员</vt:lpstr>
      <vt:lpstr>保护类型成员</vt:lpstr>
      <vt:lpstr>4.2.3 对象</vt:lpstr>
      <vt:lpstr>4.2.4 类的成员函数</vt:lpstr>
      <vt:lpstr>内联成员函数</vt:lpstr>
      <vt:lpstr>4.2.5 程序实例——例4-1</vt:lpstr>
      <vt:lpstr>例4-1 （续）——成员函数的实现</vt:lpstr>
      <vt:lpstr>4.3.1 构造函数</vt:lpstr>
      <vt:lpstr>构造函数举例</vt:lpstr>
      <vt:lpstr>构造函数举例（续）</vt:lpstr>
      <vt:lpstr>*默认构造函数</vt:lpstr>
      <vt:lpstr>默认构造函数</vt:lpstr>
      <vt:lpstr>隐含生成的构造函数</vt:lpstr>
      <vt:lpstr>“=default”</vt:lpstr>
      <vt:lpstr>委托构造函数</vt:lpstr>
      <vt:lpstr>回顾</vt:lpstr>
      <vt:lpstr>委托构造函数</vt:lpstr>
      <vt:lpstr>4.3.2 复制构造函数</vt:lpstr>
      <vt:lpstr>复制构造函数的调用</vt:lpstr>
      <vt:lpstr>例4-2 Point类的完整程序</vt:lpstr>
      <vt:lpstr>例4-2 （续）</vt:lpstr>
      <vt:lpstr>*函数参数尽量传递常引用而不是值</vt:lpstr>
      <vt:lpstr>*返回值优化</vt:lpstr>
      <vt:lpstr>隐含的复制构造函数</vt:lpstr>
      <vt:lpstr>“=delete”</vt:lpstr>
      <vt:lpstr>左值与右值</vt:lpstr>
      <vt:lpstr>右值引用</vt:lpstr>
      <vt:lpstr>移动构造函数</vt:lpstr>
      <vt:lpstr>移动构造示意</vt:lpstr>
      <vt:lpstr>4.3.3  析构函数</vt:lpstr>
      <vt:lpstr>构造函数和析构函数举例</vt:lpstr>
      <vt:lpstr>*编译器默认提供的函数</vt:lpstr>
      <vt:lpstr>PowerPoint 演示文稿</vt:lpstr>
      <vt:lpstr>PowerPoint 演示文稿</vt:lpstr>
      <vt:lpstr>*阻止默认的构造函数</vt:lpstr>
      <vt:lpstr>*有时不应该进行复制和赋值</vt:lpstr>
      <vt:lpstr>*有时不应该进行复制和赋值(续)</vt:lpstr>
      <vt:lpstr>4.4.1组合</vt:lpstr>
      <vt:lpstr>类组合的构造函数设计</vt:lpstr>
      <vt:lpstr>构造组合类对象时的初始化次序</vt:lpstr>
      <vt:lpstr>例4-4 类的组合，线段（Line）类</vt:lpstr>
      <vt:lpstr>例4-4（续）</vt:lpstr>
      <vt:lpstr>例4-4（续）</vt:lpstr>
      <vt:lpstr>例4-4（续）</vt:lpstr>
      <vt:lpstr>4.4.2 前向引用声明</vt:lpstr>
      <vt:lpstr>举例</vt:lpstr>
      <vt:lpstr>前向引用声明注意事项</vt:lpstr>
      <vt:lpstr>前向引用声明注意事项（续）</vt:lpstr>
      <vt:lpstr>前向引用声明注意事项（续）</vt:lpstr>
      <vt:lpstr>4.5.1 UML简介</vt:lpstr>
      <vt:lpstr>4.5.2 UML类图</vt:lpstr>
      <vt:lpstr>对象图</vt:lpstr>
      <vt:lpstr>几种关系的图形标识</vt:lpstr>
      <vt:lpstr>几种关系的图形标识</vt:lpstr>
      <vt:lpstr>几种关系的图形标识</vt:lpstr>
      <vt:lpstr>例4-5 采用UML方法来描述例4-4中Line类和Point类的关系</vt:lpstr>
      <vt:lpstr>几种关系的图形标识</vt:lpstr>
      <vt:lpstr>注释</vt:lpstr>
      <vt:lpstr>例4-6带有注释的Line类和Point类关系的描述</vt:lpstr>
      <vt:lpstr>4.6.1 结构体</vt:lpstr>
      <vt:lpstr>结构体的定义和初始化</vt:lpstr>
      <vt:lpstr>例4-7用结构体表示学生的基本信息</vt:lpstr>
      <vt:lpstr>例4-7（续）</vt:lpstr>
      <vt:lpstr>4.6.2  联合体</vt:lpstr>
      <vt:lpstr>联合体的内存分配</vt:lpstr>
      <vt:lpstr>无名联合</vt:lpstr>
      <vt:lpstr>例4-8使用联合体保存成绩信息，并且输出。</vt:lpstr>
      <vt:lpstr>例4-8（续）</vt:lpstr>
      <vt:lpstr>例4-8（续）</vt:lpstr>
      <vt:lpstr>例4-8（续）</vt:lpstr>
      <vt:lpstr>4.9.1 位域</vt:lpstr>
      <vt:lpstr>小结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多态性</dc:title>
  <dc:creator>Li Yushan</dc:creator>
  <cp:lastModifiedBy>Dejun  Teng</cp:lastModifiedBy>
  <cp:revision>187</cp:revision>
  <dcterms:created xsi:type="dcterms:W3CDTF">2010-07-20T13:20:04Z</dcterms:created>
  <dcterms:modified xsi:type="dcterms:W3CDTF">2024-03-18T09:07:30Z</dcterms:modified>
</cp:coreProperties>
</file>