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3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529" r:id="rId4"/>
    <p:sldId id="604" r:id="rId5"/>
    <p:sldId id="530" r:id="rId6"/>
    <p:sldId id="531" r:id="rId7"/>
    <p:sldId id="532" r:id="rId8"/>
    <p:sldId id="533" r:id="rId9"/>
    <p:sldId id="534" r:id="rId10"/>
    <p:sldId id="535" r:id="rId11"/>
    <p:sldId id="536" r:id="rId12"/>
    <p:sldId id="537" r:id="rId13"/>
    <p:sldId id="538" r:id="rId14"/>
    <p:sldId id="609" r:id="rId15"/>
    <p:sldId id="610" r:id="rId16"/>
    <p:sldId id="539" r:id="rId17"/>
    <p:sldId id="540" r:id="rId18"/>
    <p:sldId id="541" r:id="rId19"/>
    <p:sldId id="546" r:id="rId20"/>
    <p:sldId id="547" r:id="rId21"/>
    <p:sldId id="548" r:id="rId22"/>
    <p:sldId id="549" r:id="rId23"/>
    <p:sldId id="550" r:id="rId24"/>
    <p:sldId id="551" r:id="rId25"/>
    <p:sldId id="552" r:id="rId26"/>
    <p:sldId id="553" r:id="rId27"/>
    <p:sldId id="554" r:id="rId28"/>
    <p:sldId id="555" r:id="rId29"/>
    <p:sldId id="556" r:id="rId30"/>
    <p:sldId id="557" r:id="rId31"/>
    <p:sldId id="558" r:id="rId32"/>
    <p:sldId id="607" r:id="rId33"/>
    <p:sldId id="608" r:id="rId34"/>
    <p:sldId id="559" r:id="rId35"/>
    <p:sldId id="560" r:id="rId36"/>
    <p:sldId id="561" r:id="rId37"/>
    <p:sldId id="562" r:id="rId38"/>
    <p:sldId id="563" r:id="rId39"/>
    <p:sldId id="564" r:id="rId40"/>
    <p:sldId id="565" r:id="rId41"/>
    <p:sldId id="566" r:id="rId42"/>
    <p:sldId id="567" r:id="rId43"/>
    <p:sldId id="568" r:id="rId44"/>
    <p:sldId id="569" r:id="rId45"/>
    <p:sldId id="570" r:id="rId46"/>
    <p:sldId id="571" r:id="rId47"/>
    <p:sldId id="572" r:id="rId48"/>
    <p:sldId id="573" r:id="rId49"/>
    <p:sldId id="574" r:id="rId50"/>
    <p:sldId id="575" r:id="rId51"/>
    <p:sldId id="576" r:id="rId52"/>
    <p:sldId id="577" r:id="rId53"/>
    <p:sldId id="578" r:id="rId54"/>
    <p:sldId id="579" r:id="rId55"/>
    <p:sldId id="580" r:id="rId56"/>
    <p:sldId id="581" r:id="rId57"/>
    <p:sldId id="582" r:id="rId58"/>
    <p:sldId id="583" r:id="rId59"/>
    <p:sldId id="585" r:id="rId60"/>
    <p:sldId id="586" r:id="rId61"/>
    <p:sldId id="587" r:id="rId62"/>
    <p:sldId id="605" r:id="rId63"/>
    <p:sldId id="606" r:id="rId64"/>
    <p:sldId id="602" r:id="rId65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85FFFF"/>
    <a:srgbClr val="CCFFCC"/>
    <a:srgbClr val="66FFCC"/>
    <a:srgbClr val="00CC99"/>
    <a:srgbClr val="009999"/>
    <a:srgbClr val="66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5900" autoAdjust="0"/>
  </p:normalViewPr>
  <p:slideViewPr>
    <p:cSldViewPr>
      <p:cViewPr varScale="1">
        <p:scale>
          <a:sx n="140" d="100"/>
          <a:sy n="140" d="100"/>
        </p:scale>
        <p:origin x="23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16110"/>
    </p:cViewPr>
  </p:sorterViewPr>
  <p:notesViewPr>
    <p:cSldViewPr>
      <p:cViewPr>
        <p:scale>
          <a:sx n="100" d="100"/>
          <a:sy n="100" d="100"/>
        </p:scale>
        <p:origin x="-1008" y="2045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9757B353-BF4F-1DBB-A274-91DA65C42F6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CDFCF1E8-8320-396F-0747-7A11B0CFAE0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2CC8186F-4EA2-171A-0FED-BB660B42A43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92BFF04C-4514-66A1-FB9C-B50A10FB78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67C39755-300D-400E-B6A6-C0039FDC77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868962D-1F34-2D81-9EDD-28DBAF9FF4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A335C9B-FF9D-E46B-99BD-2EE4BFB9ED9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A60592D5-28ED-A730-160E-0BE4BFE7FE5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50812F16-F760-76DD-F6A8-C0FDE251890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82FF2E85-7161-259C-C196-32F9465D4ED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A49575F1-31F5-F4FC-A200-9FA9B87ACF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B42C8FCB-7C67-4011-B6FD-7D8B0D22E0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2FD828E5-831D-B7B5-C6FA-EFF0D6E214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CECD830-4528-4CD5-BC62-83CDFC0A0C4B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1</a:t>
            </a:fld>
            <a:endParaRPr lang="en-US" altLang="zh-CN" sz="1300">
              <a:ea typeface="隶书" panose="02010509060101010101" pitchFamily="49" charset="-122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35C3CF5-AA63-EA24-D21F-937036A707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10ECE7A9-B36A-1FBD-5164-7DC6E84D7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6170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08ADD8D0-2839-3355-9D8D-0762B5658B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19DFE101-39D4-220E-DB0A-0B5E53563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AD015B1B-28F7-9B68-8C95-A7D7C54BD5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7D95B85-4B49-40D3-897B-C9659E2AD91F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40</a:t>
            </a:fld>
            <a:endParaRPr lang="en-US" altLang="zh-CN" sz="1300"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77F54A8D-C2A0-871B-57BF-E50E603CA7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243E9007-A8A0-31C7-FAD4-1700639CE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zh-CN" altLang="en-US"/>
              <a:t>常引用也可以接受常量实参，否则不行。</a:t>
            </a:r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21B0D996-558E-4248-6894-25468CF9F0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1DE5FF70-7FAE-43C1-801D-346147F9469B}" type="slidenum">
              <a:rPr lang="en-US" altLang="zh-CN" sz="1300" smtClean="0"/>
              <a:pPr/>
              <a:t>44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12063842-413A-0618-E6FA-BF8BBB9C9C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B854CC74-88DE-9EA2-08C8-D3AF39C7F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62543357-6F5E-F989-6F5B-52C996FCFE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159CF96-CAA8-4C9E-8318-662B6CF42765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56</a:t>
            </a:fld>
            <a:endParaRPr lang="en-US" altLang="zh-CN" sz="1300"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>
            <a:extLst>
              <a:ext uri="{FF2B5EF4-FFF2-40B4-BE49-F238E27FC236}">
                <a16:creationId xmlns:a16="http://schemas.microsoft.com/office/drawing/2014/main" id="{C4B6476B-F16F-4B60-1C78-3E94CD2DAC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>
            <a:extLst>
              <a:ext uri="{FF2B5EF4-FFF2-40B4-BE49-F238E27FC236}">
                <a16:creationId xmlns:a16="http://schemas.microsoft.com/office/drawing/2014/main" id="{DE7E82E1-EF04-0F1F-BCBA-1AC619545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0" name="灯片编号占位符 3">
            <a:extLst>
              <a:ext uri="{FF2B5EF4-FFF2-40B4-BE49-F238E27FC236}">
                <a16:creationId xmlns:a16="http://schemas.microsoft.com/office/drawing/2014/main" id="{BB8694B6-90E5-302B-4F72-137F9DC22F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F9025B2-255E-40ED-BBCB-C748FF1F2C01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64</a:t>
            </a:fld>
            <a:endParaRPr lang="en-US" altLang="zh-CN" sz="1300"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7E63544-99E5-91A9-69AA-59E537A1E8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78113E9-594C-4AAF-8F74-57D11DFFDDD6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2</a:t>
            </a:fld>
            <a:endParaRPr lang="en-US" altLang="zh-CN" sz="1300">
              <a:ea typeface="隶书" panose="02010509060101010101" pitchFamily="49" charset="-122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45736FA-115E-3AAC-539E-1813F40E07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E8421FDE-E7A4-5338-4B6E-F817EF8795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A1848425-5807-C2FC-693C-1A66256445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C4D980BE-4200-5475-FBF4-0956A5EFE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D7F3E220-F226-76A8-4AA9-88AB6D535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A82770-B531-4CF4-B694-D01DE90615F4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9</a:t>
            </a:fld>
            <a:endParaRPr lang="en-US" altLang="zh-CN" sz="1300"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D6F7A9E6-1C08-D9B9-B648-A9ADBC066A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61E7F3A-CE0D-4D3B-9B7D-749D1A9B8262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18</a:t>
            </a:fld>
            <a:endParaRPr lang="en-US" altLang="zh-CN" sz="1300">
              <a:ea typeface="隶书" panose="02010509060101010101" pitchFamily="49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2FE702E-E2F6-7697-6858-5A97069629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223E85CD-3922-BE21-A7C2-BB9613B152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CB2CFDBB-2410-210D-FC4A-196B7537D5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5CDDCB6F-8BBF-3150-91E9-0506062E8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A7CF3E38-C27E-769A-438A-71BAE86CC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3DA4F71-F80A-43CC-A811-FD69D2B527F5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19</a:t>
            </a:fld>
            <a:endParaRPr lang="en-US" altLang="zh-CN" sz="1300"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4ACFABEA-6204-F8A2-F828-7933B2BEC3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A24CCF60-1434-1F2F-20CD-8C96A30C21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zh-CN"/>
              <a:t>static</a:t>
            </a:r>
            <a:r>
              <a:rPr lang="zh-CN" altLang="en-US"/>
              <a:t>静态数据成员（除非是</a:t>
            </a:r>
            <a:r>
              <a:rPr lang="en-US" altLang="zh-CN"/>
              <a:t>const</a:t>
            </a:r>
            <a:r>
              <a:rPr lang="zh-CN" altLang="en-US"/>
              <a:t>修饰的），必须在类外初始化。</a:t>
            </a:r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ADC9CBEF-EB41-A100-D01C-9FAE783583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81CD23FD-7493-4004-886C-1B866B190686}" type="slidenum">
              <a:rPr lang="en-US" altLang="zh-CN" sz="1300" smtClean="0"/>
              <a:pPr/>
              <a:t>22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773A1C54-A75E-DEFA-F3FA-7B814F596B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DB43EEAA-FC3C-CA4F-0F1A-996EB92FB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E596CE30-1AC0-FAF7-C55B-67FEE37780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1E71DA0-6E02-48A0-9F3D-54C7F5770250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31</a:t>
            </a:fld>
            <a:endParaRPr lang="en-US" altLang="zh-CN" sz="1300"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773A1C54-A75E-DEFA-F3FA-7B814F596B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DB43EEAA-FC3C-CA4F-0F1A-996EB92FB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E596CE30-1AC0-FAF7-C55B-67FEE37780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1E71DA0-6E02-48A0-9F3D-54C7F5770250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32</a:t>
            </a:fld>
            <a:endParaRPr lang="en-US" altLang="zh-CN" sz="1300"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814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773A1C54-A75E-DEFA-F3FA-7B814F596B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DB43EEAA-FC3C-CA4F-0F1A-996EB92FB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E596CE30-1AC0-FAF7-C55B-67FEE37780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1E71DA0-6E02-48A0-9F3D-54C7F5770250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33</a:t>
            </a:fld>
            <a:endParaRPr lang="en-US" altLang="zh-CN" sz="1300"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4071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5ECACB5-EBF7-32AD-0D17-B04C3722D96B}"/>
              </a:ext>
            </a:extLst>
          </p:cNvPr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A46AA2-9F71-C5D4-0E1A-416DAB3D6FC0}"/>
              </a:ext>
            </a:extLst>
          </p:cNvPr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017BF2-FDAE-2365-8147-24F06D1EB2B1}"/>
              </a:ext>
            </a:extLst>
          </p:cNvPr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994601-2C6E-CFBE-2735-CF3B4BBECB03}"/>
              </a:ext>
            </a:extLst>
          </p:cNvPr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A1BEEA-85EB-AC05-23A1-6CF9BB7A3195}"/>
              </a:ext>
            </a:extLst>
          </p:cNvPr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7" name="圆角矩形 24">
            <a:extLst>
              <a:ext uri="{FF2B5EF4-FFF2-40B4-BE49-F238E27FC236}">
                <a16:creationId xmlns:a16="http://schemas.microsoft.com/office/drawing/2014/main" id="{9801A2D4-F471-5FB9-DF24-73FE0CFCB26B}"/>
              </a:ext>
            </a:extLst>
          </p:cNvPr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10" name="圆角矩形 25">
            <a:extLst>
              <a:ext uri="{FF2B5EF4-FFF2-40B4-BE49-F238E27FC236}">
                <a16:creationId xmlns:a16="http://schemas.microsoft.com/office/drawing/2014/main" id="{849D6149-A8BD-09DA-37B5-FB6DF90FA96A}"/>
              </a:ext>
            </a:extLst>
          </p:cNvPr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009BDE-A59B-2BB5-289B-32453F00AA13}"/>
              </a:ext>
            </a:extLst>
          </p:cNvPr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6C1F36-ED72-3F5A-68EB-8C05E695E2B5}"/>
              </a:ext>
            </a:extLst>
          </p:cNvPr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8D7CE5C-D93A-4ADB-4839-1F533B16C441}"/>
              </a:ext>
            </a:extLst>
          </p:cNvPr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AD9A55-01F5-FB45-D13C-FD88CD0EF6B8}"/>
              </a:ext>
            </a:extLst>
          </p:cNvPr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3E415B22-5C26-E29A-C430-57956589B7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31913" y="50800"/>
            <a:ext cx="7772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9pPr>
          </a:lstStyle>
          <a:p>
            <a:pPr algn="r" eaLnBrk="1" hangingPunct="1">
              <a:defRPr/>
            </a:pPr>
            <a:r>
              <a:rPr lang="en-US" altLang="zh-CN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语言</a:t>
            </a:r>
            <a:r>
              <a:rPr lang="zh-CN" altLang="zh-CN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程序设计</a:t>
            </a:r>
            <a:endParaRPr lang="zh-CN" altLang="en-US" sz="32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6" name="日期占位符 27">
            <a:extLst>
              <a:ext uri="{FF2B5EF4-FFF2-40B4-BE49-F238E27FC236}">
                <a16:creationId xmlns:a16="http://schemas.microsoft.com/office/drawing/2014/main" id="{98790F6D-C335-C688-49C6-8FA61A3D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F5DD28F3-894B-51F9-E5B8-40002E994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28">
            <a:extLst>
              <a:ext uri="{FF2B5EF4-FFF2-40B4-BE49-F238E27FC236}">
                <a16:creationId xmlns:a16="http://schemas.microsoft.com/office/drawing/2014/main" id="{1DA0B01D-3CDB-D881-9E6E-E51313FE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4B6417F-E052-4D6D-9CAA-C2D276AF5D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668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BC4BD-C3B3-C6DC-6655-E20FC907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3BB33-099B-4F1D-16BB-DE157B08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B7E22-0288-C513-DA15-1C5DE2A4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546A8-6380-4DA5-8CA8-ECA1956E15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03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8CA5D5-E54E-A08F-F59F-3FFB9643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2B23EC-7DBE-E0F0-F5A5-C7814FCB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1F548-132D-AF46-E7F7-E85990D7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1A90A-CA16-4D70-A17C-144AF4208B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498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AC39F-B55C-2E3D-59AC-06CFB4C6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5333E7-4E76-57BE-949E-C5772024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7A647-9EA1-16DF-FB4E-FFD5D0EC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DC6F1-4BB4-442C-A4BF-FBB3BCD410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55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1B988-0BBF-9637-0557-92BA7C95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638A3-DB18-81B5-BF83-D85503C2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F22D39-D6FC-31D9-54DA-4C9AEA5C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82641-3969-4196-89BD-FB93DA9017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67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85926"/>
            <a:ext cx="4038600" cy="498946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85926"/>
            <a:ext cx="4038600" cy="498946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FBC4EA-2E86-8EED-F16C-86F22389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1548F1-D73E-6E71-1061-7A422E28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850341-4F11-821E-D312-D6BEE858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2E2E3-074B-4564-BE2A-114589948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8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428604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500174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1500174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1928802"/>
            <a:ext cx="4041648" cy="46659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1928802"/>
            <a:ext cx="4041775" cy="46659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灯片编号占位符 22">
            <a:extLst>
              <a:ext uri="{FF2B5EF4-FFF2-40B4-BE49-F238E27FC236}">
                <a16:creationId xmlns:a16="http://schemas.microsoft.com/office/drawing/2014/main" id="{7591B220-5B3A-F5D2-F648-4C1C221CB3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FD06A-EC68-48FC-A508-439209E82A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697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9A6497-2EC4-8FB2-BF57-F7DC238D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3C14A0-35C6-D29E-BAB3-37292888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F6A61F-D4FB-EF0D-6F54-A40FB5C5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4E52D-EC78-4EA0-9635-6A90642312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042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7971AE-2778-94CB-CB1E-AAE9E0FF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D9DF15-E54A-57E2-0477-CCD7CE37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FA0CD8-497D-9976-B5F1-F24D9E91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3FB55-0ACF-44EF-9BB3-E3E84D1891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34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208359-167A-4F47-1B0B-201938BD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809418-1BE6-DD97-F3F7-DCFC4C12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E2AF4-FB26-D339-22E6-8D0D4C69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7DE18-0FC8-41A6-98E0-D895DCE921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900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E02550-B4B8-72FB-A213-0C441CB797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C9EC33-6722-7DA7-1DFB-8BF2C871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A80F7A-87E8-4388-50A0-1986284C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BA303-20BA-455D-8BC5-5589A1C8E5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361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AC9E18A3-5090-7530-711A-27330411CCFA}"/>
              </a:ext>
            </a:extLst>
          </p:cNvPr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4C960F8-7CF4-39A0-658D-DE51A30A6F90}"/>
              </a:ext>
            </a:extLst>
          </p:cNvPr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C764E0C-10BB-1185-17D7-C835222334A4}"/>
              </a:ext>
            </a:extLst>
          </p:cNvPr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A3F135E-7794-A717-1160-20DFD88C5B1C}"/>
              </a:ext>
            </a:extLst>
          </p:cNvPr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B52BECC-7D06-5FD3-03D8-5AC59AB1EE26}"/>
              </a:ext>
            </a:extLst>
          </p:cNvPr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33" name="圆角矩形 32">
            <a:extLst>
              <a:ext uri="{FF2B5EF4-FFF2-40B4-BE49-F238E27FC236}">
                <a16:creationId xmlns:a16="http://schemas.microsoft.com/office/drawing/2014/main" id="{45C9E7B8-0879-8DAE-F009-BECFCA1CCAB3}"/>
              </a:ext>
            </a:extLst>
          </p:cNvPr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34" name="圆角矩形 33">
            <a:extLst>
              <a:ext uri="{FF2B5EF4-FFF2-40B4-BE49-F238E27FC236}">
                <a16:creationId xmlns:a16="http://schemas.microsoft.com/office/drawing/2014/main" id="{CFA8921B-6BF0-8E27-0931-3CA11844C27B}"/>
              </a:ext>
            </a:extLst>
          </p:cNvPr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E4C59BE-1B36-B945-9C90-725CAD6DE600}"/>
              </a:ext>
            </a:extLst>
          </p:cNvPr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1B174F9-6E61-A278-F169-0804CD9072DA}"/>
              </a:ext>
            </a:extLst>
          </p:cNvPr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FD8B5BB-5751-364C-2942-A2D900690819}"/>
              </a:ext>
            </a:extLst>
          </p:cNvPr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0DB7D86-2DAD-BED2-5524-0C42154D26D1}"/>
              </a:ext>
            </a:extLst>
          </p:cNvPr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6AAFC62-21FA-0DCC-C107-6CB2272DDC16}"/>
              </a:ext>
            </a:extLst>
          </p:cNvPr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87C6105-7B1E-23DD-8626-84BFC8137DD6}"/>
              </a:ext>
            </a:extLst>
          </p:cNvPr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039" name="标题占位符 21">
            <a:extLst>
              <a:ext uri="{FF2B5EF4-FFF2-40B4-BE49-F238E27FC236}">
                <a16:creationId xmlns:a16="http://schemas.microsoft.com/office/drawing/2014/main" id="{E7829C90-CF76-984C-8B64-E8CD8C82EB7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576263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40" name="文本占位符 12">
            <a:extLst>
              <a:ext uri="{FF2B5EF4-FFF2-40B4-BE49-F238E27FC236}">
                <a16:creationId xmlns:a16="http://schemas.microsoft.com/office/drawing/2014/main" id="{F95C44C6-E1B3-C13E-49E9-C8CBA24AA7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785938"/>
            <a:ext cx="82296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ABAFADDD-2040-EBB1-C2B4-303D0FE5A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5C717E2-B95C-4BE6-BC18-8059F238DA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3" r:id="rId1"/>
    <p:sldLayoutId id="2147484604" r:id="rId2"/>
    <p:sldLayoutId id="2147484605" r:id="rId3"/>
    <p:sldLayoutId id="2147484606" r:id="rId4"/>
    <p:sldLayoutId id="2147484602" r:id="rId5"/>
    <p:sldLayoutId id="2147484607" r:id="rId6"/>
    <p:sldLayoutId id="2147484608" r:id="rId7"/>
    <p:sldLayoutId id="2147484609" r:id="rId8"/>
    <p:sldLayoutId id="2147484610" r:id="rId9"/>
    <p:sldLayoutId id="2147484611" r:id="rId10"/>
    <p:sldLayoutId id="214748461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A7831EA-73B0-E2ED-3F1B-9D1509440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401888"/>
            <a:ext cx="8458200" cy="1470025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第五章 数据的共享与保护</a:t>
            </a:r>
          </a:p>
        </p:txBody>
      </p:sp>
      <p:sp>
        <p:nvSpPr>
          <p:cNvPr id="14339" name="副标题 2">
            <a:extLst>
              <a:ext uri="{FF2B5EF4-FFF2-40B4-BE49-F238E27FC236}">
                <a16:creationId xmlns:a16="http://schemas.microsoft.com/office/drawing/2014/main" id="{3E660F5A-8593-3AE6-567C-CE4AE9373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900488"/>
            <a:ext cx="4953000" cy="1752600"/>
          </a:xfrm>
        </p:spPr>
        <p:txBody>
          <a:bodyPr/>
          <a:lstStyle/>
          <a:p>
            <a:pPr marL="6350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771096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C5F239FB-63A3-F2AA-A2B2-DA9C5B4C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同一作用域中的同名标识符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B427EC07-3A11-3187-90A7-6B5DF6876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/>
              <a:t>在同一作用域内的对象名、函数名、枚举常量名会隐藏同名的类名或枚举类型名。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/>
              <a:t>重载的函数可以有相同的函数名。</a:t>
            </a:r>
          </a:p>
          <a:p>
            <a:pPr eaLnBrk="1" hangingPunct="1"/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BDF70E8B-0E79-911F-45F6-794A4D78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1AD5717-D76A-4BF6-9ED2-8F48513EBCA2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A019C82-2AE5-86AA-F32F-881858B1F065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14375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标识符的作用域与可见性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5.1.2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可见性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9892A27B-BD8D-D2C8-A3FE-6C3CEE38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5.2 </a:t>
            </a:r>
            <a:r>
              <a:rPr lang="zh-CN" altLang="en-US"/>
              <a:t>对象的生存期</a:t>
            </a: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99CE1EA2-0525-192C-C528-03D5DF19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  <a:buFont typeface="Georgia" panose="02040502050405020303" pitchFamily="18" charset="0"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          对象从产生到结束的这段时间就是它的生存期。</a:t>
            </a:r>
            <a:r>
              <a:rPr lang="zh-CN" altLang="en-US" sz="3200"/>
              <a:t>在对象生存期内，对象将保持它的值，直到被更新为止。</a:t>
            </a:r>
          </a:p>
          <a:p>
            <a:pPr eaLnBrk="1" hangingPunct="1"/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ED29CB16-3EC0-D08F-9FDA-D0B81174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4070D11-C850-4B74-A445-F890250F926A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C6FC2946-CB1C-A083-A331-8036136C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5.2.1 </a:t>
            </a:r>
            <a:r>
              <a:rPr lang="zh-CN" altLang="en-US"/>
              <a:t>静态生存期</a:t>
            </a: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BAF34CBA-AA6B-A709-0B06-71C8899C6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Consolas" panose="020B0609020204030204" pitchFamily="49" charset="0"/>
              </a:rPr>
              <a:t>这种生存期与程序的运行期相同。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Consolas" panose="020B0609020204030204" pitchFamily="49" charset="0"/>
              </a:rPr>
              <a:t>在文件作用域中声明的对象具有这种生存期。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Consolas" panose="020B0609020204030204" pitchFamily="49" charset="0"/>
              </a:rPr>
              <a:t>在函数内部声明静态生存期对象，要冠以关键字</a:t>
            </a:r>
            <a:r>
              <a:rPr lang="en-US" altLang="zh-CN">
                <a:solidFill>
                  <a:schemeClr val="tx2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>
                <a:latin typeface="Consolas" panose="020B0609020204030204" pitchFamily="49" charset="0"/>
              </a:rPr>
              <a:t> </a:t>
            </a:r>
            <a:r>
              <a:rPr lang="zh-CN" altLang="en-US">
                <a:latin typeface="Consolas" panose="020B0609020204030204" pitchFamily="49" charset="0"/>
              </a:rPr>
              <a:t>。</a:t>
            </a:r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A459F383-8D38-6D09-8F17-7E9359DF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147B16-E33A-4047-8806-CEDA8444947B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B83BE09-0E31-367B-0CE5-FF18CD227EF1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对象的生存期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FD6852F2-6FD6-0A6D-6A2E-C932DBBD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5.2.2 </a:t>
            </a:r>
            <a:r>
              <a:rPr lang="zh-CN" altLang="en-US"/>
              <a:t>动态生存期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BC1181D4-F36B-6CE6-9F1E-361BFDD74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>
                <a:latin typeface="Consolas" panose="020B0609020204030204" pitchFamily="49" charset="0"/>
              </a:rPr>
              <a:t>块作用域中声明的，没有用</a:t>
            </a:r>
            <a:r>
              <a:rPr lang="en-US" altLang="zh-CN">
                <a:latin typeface="Consolas" panose="020B0609020204030204" pitchFamily="49" charset="0"/>
              </a:rPr>
              <a:t>static</a:t>
            </a:r>
            <a:r>
              <a:rPr lang="zh-CN" altLang="en-US">
                <a:latin typeface="Consolas" panose="020B0609020204030204" pitchFamily="49" charset="0"/>
              </a:rPr>
              <a:t>修饰的对象是动态生存期的对象（习惯称局部生存期对象）。</a:t>
            </a:r>
          </a:p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>
                <a:latin typeface="Consolas" panose="020B0609020204030204" pitchFamily="49" charset="0"/>
              </a:rPr>
              <a:t>开始于程序执行到声明点时，结束于命名该标识符的作用域结束处。</a:t>
            </a: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E499485D-EB5F-FD0A-9798-E2DCFD01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925052-13EB-40A9-B86F-DB0323FF2DE9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979EF8E-2509-BF81-A91B-07B13BAB1FA2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对象的生存期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232CE-53DB-77E0-406D-E1723566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作用域 可见域 生存期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5E0D1C-9FC2-B8F1-48F4-9452DB374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对一个变量来说 这三者的范围谁包含谁？为什么？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212E67-7B37-12E3-BA97-759E78C6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6DC6F1-4BB4-442C-A4BF-FBB3BCD410A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056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232CE-53DB-77E0-406D-E1723566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作用域 可见域 生存期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5E0D1C-9FC2-B8F1-48F4-9452DB374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作用域与可见域</a:t>
            </a:r>
            <a:endParaRPr lang="en-US" altLang="zh-CN" dirty="0"/>
          </a:p>
          <a:p>
            <a:pPr lvl="1"/>
            <a:r>
              <a:rPr lang="zh-CN" altLang="en-US" dirty="0"/>
              <a:t>在一个变量可见的地方，他一定是发挥作用的地方（作用域） </a:t>
            </a:r>
            <a:endParaRPr lang="en-US" altLang="zh-CN" dirty="0"/>
          </a:p>
          <a:p>
            <a:pPr lvl="1"/>
            <a:r>
              <a:rPr lang="zh-CN" altLang="en-US" dirty="0"/>
              <a:t>反之在一个变量的作用域内部的某些块作用域，该变量不一定可见</a:t>
            </a:r>
            <a:r>
              <a:rPr lang="zh-CN" altLang="en-US"/>
              <a:t>（被同名变量或函数等隐藏）</a:t>
            </a:r>
            <a:endParaRPr lang="en-US" altLang="zh-CN" dirty="0"/>
          </a:p>
          <a:p>
            <a:r>
              <a:rPr lang="zh-CN" altLang="en-US" dirty="0"/>
              <a:t>可见域与生存期</a:t>
            </a:r>
            <a:endParaRPr lang="en-US" altLang="zh-CN" dirty="0"/>
          </a:p>
          <a:p>
            <a:pPr lvl="1"/>
            <a:r>
              <a:rPr lang="zh-CN" altLang="en-US" dirty="0"/>
              <a:t>在一个变量起作用的地方，他一定是生存着的</a:t>
            </a:r>
            <a:endParaRPr lang="en-US" altLang="zh-CN" dirty="0"/>
          </a:p>
          <a:p>
            <a:pPr lvl="1"/>
            <a:r>
              <a:rPr lang="zh-CN" altLang="en-US" dirty="0"/>
              <a:t>一个变量生存着的时候，并不是所有的地方都发挥作用（静态变量、命名空间、类空间等等限制作用域）</a:t>
            </a:r>
            <a:endParaRPr lang="en-US" altLang="zh-CN" dirty="0"/>
          </a:p>
          <a:p>
            <a:r>
              <a:rPr lang="zh-CN" altLang="en-US" dirty="0"/>
              <a:t>所以可见域</a:t>
            </a:r>
            <a:r>
              <a:rPr lang="en-US" altLang="zh-CN" dirty="0"/>
              <a:t>&lt;</a:t>
            </a:r>
            <a:r>
              <a:rPr lang="zh-CN" altLang="en-US" dirty="0"/>
              <a:t>作用域</a:t>
            </a:r>
            <a:r>
              <a:rPr lang="en-US" altLang="zh-CN" dirty="0"/>
              <a:t>&lt;</a:t>
            </a:r>
            <a:r>
              <a:rPr lang="zh-CN" altLang="en-US" dirty="0"/>
              <a:t>生存期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212E67-7B37-12E3-BA97-759E78C6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6DC6F1-4BB4-442C-A4BF-FBB3BCD410A5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2211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98EF40D8-337B-CE3B-3859-FB28A103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5-2</a:t>
            </a:r>
            <a:r>
              <a:rPr lang="zh-CN" altLang="en-US"/>
              <a:t> 变量的生存期与可见性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545C6-EE37-51E7-3D95-94124E1B4FA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85FFFF"/>
          </a:solidFill>
        </p:spPr>
        <p:txBody>
          <a:bodyPr>
            <a:normAutofit fontScale="70000" lnSpcReduction="20000"/>
          </a:bodyPr>
          <a:lstStyle/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#include&lt;</a:t>
            </a:r>
            <a:r>
              <a:rPr lang="en-US" altLang="zh-CN" dirty="0" err="1">
                <a:latin typeface="Consolas" pitchFamily="49" charset="0"/>
              </a:rPr>
              <a:t>iostream</a:t>
            </a:r>
            <a:r>
              <a:rPr lang="en-US" altLang="zh-CN" dirty="0">
                <a:latin typeface="Consolas" pitchFamily="49" charset="0"/>
              </a:rPr>
              <a:t>&gt;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using namespace std;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Consolas" pitchFamily="49" charset="0"/>
              </a:rPr>
              <a:t>i</a:t>
            </a:r>
            <a:r>
              <a:rPr lang="en-US" altLang="zh-CN" dirty="0">
                <a:solidFill>
                  <a:srgbClr val="66FFFF"/>
                </a:solidFill>
                <a:latin typeface="Consolas" pitchFamily="49" charset="0"/>
              </a:rPr>
              <a:t> </a:t>
            </a:r>
            <a:r>
              <a:rPr lang="en-US" altLang="zh-CN" dirty="0">
                <a:latin typeface="Consolas" pitchFamily="49" charset="0"/>
              </a:rPr>
              <a:t>= 1; // </a:t>
            </a:r>
            <a:r>
              <a:rPr lang="en-US" altLang="zh-CN" dirty="0" err="1">
                <a:latin typeface="Consolas" pitchFamily="49" charset="0"/>
              </a:rPr>
              <a:t>i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zh-CN" altLang="en-US" dirty="0">
                <a:latin typeface="Consolas" pitchFamily="49" charset="0"/>
              </a:rPr>
              <a:t>为全局变量，具有静态生存期。</a:t>
            </a:r>
            <a:endParaRPr lang="en-US" altLang="zh-CN" dirty="0">
              <a:latin typeface="Consolas" pitchFamily="49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void other()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solidFill>
                  <a:srgbClr val="66FF66"/>
                </a:solidFill>
                <a:latin typeface="Consolas" pitchFamily="49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a</a:t>
            </a:r>
            <a:r>
              <a:rPr lang="en-US" altLang="zh-CN" dirty="0">
                <a:solidFill>
                  <a:srgbClr val="66FF66"/>
                </a:solidFill>
                <a:latin typeface="Consolas" pitchFamily="49" charset="0"/>
              </a:rPr>
              <a:t> </a:t>
            </a:r>
            <a:r>
              <a:rPr lang="en-US" altLang="zh-CN" dirty="0">
                <a:latin typeface="Consolas" pitchFamily="49" charset="0"/>
              </a:rPr>
              <a:t>= 2;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solidFill>
                  <a:srgbClr val="66FF66"/>
                </a:solidFill>
                <a:latin typeface="Consolas" pitchFamily="49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b</a:t>
            </a:r>
            <a:r>
              <a:rPr lang="en-US" altLang="zh-CN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 // </a:t>
            </a:r>
            <a:r>
              <a:rPr lang="en-US" altLang="zh-CN" dirty="0" err="1">
                <a:latin typeface="Consolas" pitchFamily="49" charset="0"/>
              </a:rPr>
              <a:t>a,b</a:t>
            </a:r>
            <a:r>
              <a:rPr lang="zh-CN" altLang="en-US" dirty="0">
                <a:latin typeface="Consolas" pitchFamily="49" charset="0"/>
              </a:rPr>
              <a:t>为静态局部变量，具有全局寿命，局部可见。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   </a:t>
            </a:r>
            <a:r>
              <a:rPr lang="en-US" altLang="zh-CN" dirty="0">
                <a:latin typeface="Consolas" pitchFamily="49" charset="0"/>
              </a:rPr>
              <a:t>//</a:t>
            </a:r>
            <a:r>
              <a:rPr lang="zh-CN" altLang="en-US" dirty="0">
                <a:latin typeface="Consolas" pitchFamily="49" charset="0"/>
              </a:rPr>
              <a:t>只第一次进入函数时被初始化。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  </a:t>
            </a: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c</a:t>
            </a:r>
            <a:r>
              <a:rPr lang="en-US" altLang="zh-CN" dirty="0">
                <a:solidFill>
                  <a:srgbClr val="66FF66"/>
                </a:solidFill>
                <a:latin typeface="Consolas" pitchFamily="49" charset="0"/>
              </a:rPr>
              <a:t> </a:t>
            </a:r>
            <a:r>
              <a:rPr lang="en-US" altLang="zh-CN" dirty="0">
                <a:latin typeface="Consolas" pitchFamily="49" charset="0"/>
              </a:rPr>
              <a:t>= 10; // C</a:t>
            </a:r>
            <a:r>
              <a:rPr lang="zh-CN" altLang="en-US" dirty="0">
                <a:latin typeface="Consolas" pitchFamily="49" charset="0"/>
              </a:rPr>
              <a:t>为局部变量，具有动态生存期，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            </a:t>
            </a:r>
            <a:r>
              <a:rPr lang="en-US" altLang="zh-CN" dirty="0">
                <a:latin typeface="Consolas" pitchFamily="49" charset="0"/>
              </a:rPr>
              <a:t>//</a:t>
            </a:r>
            <a:r>
              <a:rPr lang="zh-CN" altLang="en-US" dirty="0">
                <a:latin typeface="Consolas" pitchFamily="49" charset="0"/>
              </a:rPr>
              <a:t>每次进入函数时都初始化。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 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a +</a:t>
            </a:r>
            <a:r>
              <a:rPr lang="en-US" altLang="zh-CN" dirty="0">
                <a:latin typeface="Consolas" pitchFamily="49" charset="0"/>
              </a:rPr>
              <a:t>=</a:t>
            </a:r>
            <a:r>
              <a:rPr lang="en-US" altLang="zh-CN" dirty="0">
                <a:solidFill>
                  <a:srgbClr val="66FF66"/>
                </a:solidFill>
                <a:latin typeface="Consolas" pitchFamily="49" charset="0"/>
              </a:rPr>
              <a:t> </a:t>
            </a:r>
            <a:r>
              <a:rPr lang="en-US" altLang="zh-CN" dirty="0">
                <a:latin typeface="Consolas" pitchFamily="49" charset="0"/>
              </a:rPr>
              <a:t>2; </a:t>
            </a:r>
            <a:r>
              <a:rPr lang="en-US" altLang="zh-CN" dirty="0" err="1">
                <a:solidFill>
                  <a:srgbClr val="C00000"/>
                </a:solidFill>
                <a:latin typeface="Consolas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 +</a:t>
            </a:r>
            <a:r>
              <a:rPr lang="en-US" altLang="zh-CN" dirty="0">
                <a:latin typeface="Consolas" pitchFamily="49" charset="0"/>
              </a:rPr>
              <a:t>=</a:t>
            </a:r>
            <a:r>
              <a:rPr lang="en-US" altLang="zh-CN" dirty="0">
                <a:solidFill>
                  <a:srgbClr val="66FFFF"/>
                </a:solidFill>
                <a:latin typeface="Consolas" pitchFamily="49" charset="0"/>
              </a:rPr>
              <a:t> </a:t>
            </a:r>
            <a:r>
              <a:rPr lang="en-US" altLang="zh-CN" dirty="0">
                <a:latin typeface="Consolas" pitchFamily="49" charset="0"/>
              </a:rPr>
              <a:t>32;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c +</a:t>
            </a:r>
            <a:r>
              <a:rPr lang="en-US" altLang="zh-CN" dirty="0">
                <a:latin typeface="Consolas" pitchFamily="49" charset="0"/>
              </a:rPr>
              <a:t>=</a:t>
            </a:r>
            <a:r>
              <a:rPr lang="en-US" altLang="zh-CN" dirty="0">
                <a:solidFill>
                  <a:srgbClr val="66FF66"/>
                </a:solidFill>
                <a:latin typeface="Consolas" pitchFamily="49" charset="0"/>
              </a:rPr>
              <a:t> </a:t>
            </a:r>
            <a:r>
              <a:rPr lang="en-US" altLang="zh-CN" dirty="0">
                <a:latin typeface="Consolas" pitchFamily="49" charset="0"/>
              </a:rPr>
              <a:t>5;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&lt;&lt;"---OTHER---\n";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&lt;&lt;" </a:t>
            </a:r>
            <a:r>
              <a:rPr lang="en-US" altLang="zh-CN" dirty="0" err="1">
                <a:latin typeface="Consolas" pitchFamily="49" charset="0"/>
              </a:rPr>
              <a:t>i</a:t>
            </a:r>
            <a:r>
              <a:rPr lang="en-US" altLang="zh-CN" dirty="0">
                <a:latin typeface="Consolas" pitchFamily="49" charset="0"/>
              </a:rPr>
              <a:t>: "&lt;&lt;</a:t>
            </a:r>
            <a:r>
              <a:rPr lang="en-US" altLang="zh-CN" dirty="0" err="1">
                <a:solidFill>
                  <a:srgbClr val="C00000"/>
                </a:solidFill>
                <a:latin typeface="Consolas" pitchFamily="49" charset="0"/>
              </a:rPr>
              <a:t>i</a:t>
            </a:r>
            <a:r>
              <a:rPr lang="en-US" altLang="zh-CN" dirty="0">
                <a:latin typeface="Consolas" pitchFamily="49" charset="0"/>
              </a:rPr>
              <a:t>&lt;&lt;" a: "&lt;&lt;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a</a:t>
            </a:r>
            <a:r>
              <a:rPr lang="en-US" altLang="zh-CN" dirty="0">
                <a:latin typeface="Consolas" pitchFamily="49" charset="0"/>
              </a:rPr>
              <a:t>&lt;&lt;" b: "&lt;&lt;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b</a:t>
            </a:r>
            <a:r>
              <a:rPr lang="en-US" altLang="zh-CN" dirty="0">
                <a:latin typeface="Consolas" pitchFamily="49" charset="0"/>
              </a:rPr>
              <a:t>&lt;&lt;" c: "&lt;&lt;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c</a:t>
            </a:r>
            <a:r>
              <a:rPr lang="en-US" altLang="zh-CN" dirty="0">
                <a:latin typeface="Consolas" pitchFamily="49" charset="0"/>
              </a:rPr>
              <a:t>&lt;&lt;</a:t>
            </a:r>
            <a:r>
              <a:rPr lang="en-US" altLang="zh-CN" dirty="0" err="1">
                <a:latin typeface="Consolas" pitchFamily="49" charset="0"/>
              </a:rPr>
              <a:t>endl</a:t>
            </a:r>
            <a:r>
              <a:rPr lang="en-US" altLang="zh-CN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>
                <a:solidFill>
                  <a:srgbClr val="66FF66"/>
                </a:solidFill>
                <a:latin typeface="Consolas" pitchFamily="49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b</a:t>
            </a:r>
            <a:r>
              <a:rPr lang="en-US" altLang="zh-CN" dirty="0">
                <a:solidFill>
                  <a:srgbClr val="66FF66"/>
                </a:solidFill>
                <a:latin typeface="Consolas" pitchFamily="49" charset="0"/>
              </a:rPr>
              <a:t> </a:t>
            </a:r>
            <a:r>
              <a:rPr lang="en-US" altLang="zh-CN" dirty="0">
                <a:latin typeface="Consolas" pitchFamily="49" charset="0"/>
              </a:rPr>
              <a:t>=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a</a:t>
            </a:r>
            <a:r>
              <a:rPr lang="en-US" altLang="zh-CN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</a:t>
            </a:r>
            <a:endParaRPr lang="zh-CN" altLang="en-US" dirty="0">
              <a:latin typeface="Consolas" pitchFamily="49" charset="0"/>
            </a:endParaRPr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29AF2467-0B49-0980-D9A7-08201A84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83B4A95-7E17-481B-84F1-A4FC86FD2BC8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910DAB1-147A-7555-1D82-A03F0871CD03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21518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对象的生存期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5.2.2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动态生存期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28A820-0687-40A5-BBCB-428A5D520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500063"/>
            <a:ext cx="8929687" cy="6145212"/>
          </a:xfrm>
          <a:solidFill>
            <a:srgbClr val="85FFFF"/>
          </a:solidFill>
        </p:spPr>
        <p:txBody>
          <a:bodyPr>
            <a:normAutofit fontScale="92500"/>
          </a:bodyPr>
          <a:lstStyle/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main() {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en-US" altLang="zh-CN" dirty="0">
                <a:latin typeface="Consolas" pitchFamily="49" charset="0"/>
              </a:rPr>
              <a:t> int </a:t>
            </a:r>
            <a:r>
              <a:rPr lang="en-US" altLang="zh-CN" dirty="0">
                <a:solidFill>
                  <a:schemeClr val="tx2"/>
                </a:solidFill>
                <a:latin typeface="Consolas" pitchFamily="49" charset="0"/>
              </a:rPr>
              <a:t>a</a:t>
            </a:r>
            <a:r>
              <a:rPr lang="en-US" altLang="zh-CN" sz="2600" dirty="0">
                <a:latin typeface="Consolas" pitchFamily="49" charset="0"/>
              </a:rPr>
              <a:t>;//</a:t>
            </a:r>
            <a:r>
              <a:rPr lang="zh-CN" altLang="en-US" sz="2600" dirty="0">
                <a:latin typeface="Consolas" pitchFamily="49" charset="0"/>
              </a:rPr>
              <a:t>静态局部变量，有全局寿命，局部可见。</a:t>
            </a:r>
            <a:endParaRPr lang="zh-CN" altLang="en-US" dirty="0"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  </a:t>
            </a: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Consolas" pitchFamily="49" charset="0"/>
              </a:rPr>
              <a:t>b </a:t>
            </a:r>
            <a:r>
              <a:rPr lang="en-US" altLang="zh-CN" dirty="0">
                <a:latin typeface="Consolas" pitchFamily="49" charset="0"/>
              </a:rPr>
              <a:t>= -10; // b, c</a:t>
            </a:r>
            <a:r>
              <a:rPr lang="zh-CN" altLang="en-US" dirty="0">
                <a:latin typeface="Consolas" pitchFamily="49" charset="0"/>
              </a:rPr>
              <a:t>为局部变量，具有动态生存期。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  </a:t>
            </a: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Consolas" pitchFamily="49" charset="0"/>
              </a:rPr>
              <a:t>c </a:t>
            </a:r>
            <a:r>
              <a:rPr lang="en-US" altLang="zh-CN" dirty="0">
                <a:latin typeface="Consolas" pitchFamily="49" charset="0"/>
              </a:rPr>
              <a:t>= 0;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 &lt;&lt; "---MAIN---\n";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&lt;&lt;" i: "&lt;&lt;</a:t>
            </a:r>
            <a:r>
              <a:rPr lang="en-US" altLang="zh-CN" dirty="0" err="1">
                <a:latin typeface="Consolas" pitchFamily="49" charset="0"/>
              </a:rPr>
              <a:t>i</a:t>
            </a:r>
            <a:r>
              <a:rPr lang="en-US" altLang="zh-CN" dirty="0">
                <a:latin typeface="Consolas" pitchFamily="49" charset="0"/>
              </a:rPr>
              <a:t>&lt;&lt;" a: "&lt;&lt;</a:t>
            </a:r>
            <a:r>
              <a:rPr lang="en-US" altLang="zh-CN" dirty="0">
                <a:solidFill>
                  <a:schemeClr val="tx2"/>
                </a:solidFill>
                <a:latin typeface="Consolas" pitchFamily="49" charset="0"/>
              </a:rPr>
              <a:t>a</a:t>
            </a:r>
            <a:r>
              <a:rPr lang="en-US" altLang="zh-CN" dirty="0">
                <a:latin typeface="Consolas" pitchFamily="49" charset="0"/>
              </a:rPr>
              <a:t>&lt;&lt;" b: "&lt;&lt;</a:t>
            </a:r>
            <a:r>
              <a:rPr lang="en-US" altLang="zh-CN" dirty="0">
                <a:solidFill>
                  <a:schemeClr val="tx2"/>
                </a:solidFill>
                <a:latin typeface="Consolas" pitchFamily="49" charset="0"/>
              </a:rPr>
              <a:t>b</a:t>
            </a:r>
            <a:r>
              <a:rPr lang="en-US" altLang="zh-CN" dirty="0">
                <a:latin typeface="Consolas" pitchFamily="49" charset="0"/>
              </a:rPr>
              <a:t>&lt;&lt;" c: "&lt;&lt;</a:t>
            </a:r>
            <a:r>
              <a:rPr lang="en-US" altLang="zh-CN" dirty="0">
                <a:solidFill>
                  <a:schemeClr val="tx2"/>
                </a:solidFill>
                <a:latin typeface="Consolas" pitchFamily="49" charset="0"/>
              </a:rPr>
              <a:t>c</a:t>
            </a:r>
            <a:r>
              <a:rPr lang="en-US" altLang="zh-CN" dirty="0">
                <a:latin typeface="Consolas" pitchFamily="49" charset="0"/>
              </a:rPr>
              <a:t>&lt;&lt;</a:t>
            </a:r>
            <a:r>
              <a:rPr lang="en-US" altLang="zh-CN" dirty="0" err="1">
                <a:latin typeface="Consolas" pitchFamily="49" charset="0"/>
              </a:rPr>
              <a:t>endl</a:t>
            </a:r>
            <a:r>
              <a:rPr lang="en-US" altLang="zh-CN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c += 8; other();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&lt;&lt;"---MAIN---\n";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&lt;&lt;" </a:t>
            </a:r>
            <a:r>
              <a:rPr lang="en-US" altLang="zh-CN" dirty="0" err="1">
                <a:latin typeface="Consolas" pitchFamily="49" charset="0"/>
              </a:rPr>
              <a:t>i</a:t>
            </a:r>
            <a:r>
              <a:rPr lang="en-US" altLang="zh-CN" dirty="0">
                <a:latin typeface="Consolas" pitchFamily="49" charset="0"/>
              </a:rPr>
              <a:t>: "&lt;&lt;</a:t>
            </a:r>
            <a:r>
              <a:rPr lang="en-US" altLang="zh-CN" dirty="0" err="1">
                <a:latin typeface="Consolas" pitchFamily="49" charset="0"/>
              </a:rPr>
              <a:t>i</a:t>
            </a:r>
            <a:r>
              <a:rPr lang="en-US" altLang="zh-CN" dirty="0">
                <a:latin typeface="Consolas" pitchFamily="49" charset="0"/>
              </a:rPr>
              <a:t>&lt;&lt;" a: "&lt;&lt;</a:t>
            </a:r>
            <a:r>
              <a:rPr lang="en-US" altLang="zh-CN" dirty="0">
                <a:solidFill>
                  <a:schemeClr val="tx2"/>
                </a:solidFill>
                <a:latin typeface="Consolas" pitchFamily="49" charset="0"/>
              </a:rPr>
              <a:t>a</a:t>
            </a:r>
            <a:r>
              <a:rPr lang="en-US" altLang="zh-CN" dirty="0">
                <a:latin typeface="Consolas" pitchFamily="49" charset="0"/>
              </a:rPr>
              <a:t>&lt;&lt;" b: "&lt;&lt;</a:t>
            </a:r>
            <a:r>
              <a:rPr lang="en-US" altLang="zh-CN" dirty="0">
                <a:solidFill>
                  <a:schemeClr val="tx2"/>
                </a:solidFill>
                <a:latin typeface="Consolas" pitchFamily="49" charset="0"/>
              </a:rPr>
              <a:t>b</a:t>
            </a:r>
            <a:r>
              <a:rPr lang="en-US" altLang="zh-CN" dirty="0">
                <a:latin typeface="Consolas" pitchFamily="49" charset="0"/>
              </a:rPr>
              <a:t>&lt;&lt;" c: "&lt;&lt;</a:t>
            </a:r>
            <a:r>
              <a:rPr lang="en-US" altLang="zh-CN" dirty="0">
                <a:solidFill>
                  <a:schemeClr val="tx2"/>
                </a:solidFill>
                <a:latin typeface="Consolas" pitchFamily="49" charset="0"/>
              </a:rPr>
              <a:t>c</a:t>
            </a:r>
            <a:r>
              <a:rPr lang="en-US" altLang="zh-CN" dirty="0">
                <a:latin typeface="Consolas" pitchFamily="49" charset="0"/>
              </a:rPr>
              <a:t>&lt;&lt;</a:t>
            </a:r>
            <a:r>
              <a:rPr lang="en-US" altLang="zh-CN" dirty="0" err="1">
                <a:latin typeface="Consolas" pitchFamily="49" charset="0"/>
              </a:rPr>
              <a:t>endl</a:t>
            </a:r>
            <a:r>
              <a:rPr lang="en-US" altLang="zh-CN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>
                <a:solidFill>
                  <a:srgbClr val="66FFFF"/>
                </a:solidFill>
                <a:latin typeface="Consolas" pitchFamily="49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Consolas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 +</a:t>
            </a:r>
            <a:r>
              <a:rPr lang="en-US" altLang="zh-CN" dirty="0">
                <a:latin typeface="Consolas" pitchFamily="49" charset="0"/>
              </a:rPr>
              <a:t>=</a:t>
            </a:r>
            <a:r>
              <a:rPr lang="en-US" altLang="zh-CN" dirty="0">
                <a:solidFill>
                  <a:srgbClr val="66FFFF"/>
                </a:solidFill>
                <a:latin typeface="Consolas" pitchFamily="49" charset="0"/>
              </a:rPr>
              <a:t> </a:t>
            </a:r>
            <a:r>
              <a:rPr lang="en-US" altLang="zh-CN" dirty="0">
                <a:latin typeface="Consolas" pitchFamily="49" charset="0"/>
              </a:rPr>
              <a:t>10; other();  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return 0;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</a:t>
            </a:r>
          </a:p>
        </p:txBody>
      </p:sp>
      <p:sp>
        <p:nvSpPr>
          <p:cNvPr id="31747" name="灯片编号占位符 3">
            <a:extLst>
              <a:ext uri="{FF2B5EF4-FFF2-40B4-BE49-F238E27FC236}">
                <a16:creationId xmlns:a16="http://schemas.microsoft.com/office/drawing/2014/main" id="{64641158-C808-C18B-E14B-F7B27FC0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8AC0F2-67E9-4C1E-B72B-ECF8AE468D51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BBEB997-6AF4-D225-121F-DACFD9F602C4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21518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对象的生存期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5.2.2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动态生存期</a:t>
            </a:r>
          </a:p>
        </p:txBody>
      </p:sp>
      <p:sp>
        <p:nvSpPr>
          <p:cNvPr id="31749" name="标题 1">
            <a:extLst>
              <a:ext uri="{FF2B5EF4-FFF2-40B4-BE49-F238E27FC236}">
                <a16:creationId xmlns:a16="http://schemas.microsoft.com/office/drawing/2014/main" id="{BF413187-7392-6F28-8E80-14D23633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0" y="5572125"/>
            <a:ext cx="2571750" cy="10668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5-2</a:t>
            </a:r>
            <a:r>
              <a:rPr lang="zh-CN" altLang="en-US"/>
              <a:t> 续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3A157B9-50D9-0C01-E32E-BDACB205F27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b="1" dirty="0">
                <a:solidFill>
                  <a:schemeClr val="tx2"/>
                </a:solidFill>
                <a:latin typeface="Consolas" pitchFamily="49" charset="0"/>
              </a:rPr>
              <a:t>运行结果：</a:t>
            </a:r>
            <a:endParaRPr lang="en-US" altLang="zh-CN" b="1" dirty="0">
              <a:solidFill>
                <a:schemeClr val="tx2"/>
              </a:solidFill>
              <a:latin typeface="Consolas" pitchFamily="49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---MAIN---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Consolas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: 1 </a:t>
            </a:r>
            <a:r>
              <a:rPr lang="en-US" altLang="zh-CN" dirty="0">
                <a:solidFill>
                  <a:schemeClr val="tx2"/>
                </a:solidFill>
                <a:latin typeface="Consolas" pitchFamily="49" charset="0"/>
              </a:rPr>
              <a:t>a: 0 b: -10 c: 0</a:t>
            </a:r>
            <a:endParaRPr lang="en-US" altLang="zh-CN" dirty="0">
              <a:latin typeface="Consolas" pitchFamily="49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---OTHER---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Consolas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: 33 </a:t>
            </a:r>
            <a:r>
              <a:rPr lang="en-US" altLang="zh-CN" dirty="0">
                <a:solidFill>
                  <a:srgbClr val="0070C0"/>
                </a:solidFill>
                <a:latin typeface="Consolas" pitchFamily="49" charset="0"/>
              </a:rPr>
              <a:t>a: 4 b: 0 c: 15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---MAIN---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Consolas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: 33 </a:t>
            </a:r>
            <a:r>
              <a:rPr lang="en-US" altLang="zh-CN" dirty="0">
                <a:solidFill>
                  <a:schemeClr val="tx2"/>
                </a:solidFill>
                <a:latin typeface="Consolas" pitchFamily="49" charset="0"/>
              </a:rPr>
              <a:t>a: 0 b: -10 c: 8</a:t>
            </a:r>
            <a:endParaRPr lang="en-US" altLang="zh-CN" dirty="0">
              <a:latin typeface="Consolas" pitchFamily="49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---OTHER---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Consolas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: 75 </a:t>
            </a:r>
            <a:r>
              <a:rPr lang="en-US" altLang="zh-CN" dirty="0">
                <a:solidFill>
                  <a:srgbClr val="0070C0"/>
                </a:solidFill>
                <a:latin typeface="Consolas" pitchFamily="49" charset="0"/>
              </a:rPr>
              <a:t>a: 6 b: 4 c: 15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zh-CN" altLang="en-US" dirty="0">
              <a:latin typeface="Consolas" pitchFamily="49" charset="0"/>
            </a:endParaRPr>
          </a:p>
        </p:txBody>
      </p:sp>
      <p:sp>
        <p:nvSpPr>
          <p:cNvPr id="32771" name="标题 5">
            <a:extLst>
              <a:ext uri="{FF2B5EF4-FFF2-40B4-BE49-F238E27FC236}">
                <a16:creationId xmlns:a16="http://schemas.microsoft.com/office/drawing/2014/main" id="{F4BB8ACD-7E7E-3BB1-4C54-E98828D6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5-2</a:t>
            </a:r>
            <a:r>
              <a:rPr lang="zh-CN" altLang="en-US"/>
              <a:t>（续）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E24D6F5-23A5-6F3A-3C37-CDA620EF0C12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21518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对象的生存期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5.2.2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动态生存期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3C7E5148-3076-1751-F9BB-403C886D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5.3.1 </a:t>
            </a:r>
            <a:r>
              <a:rPr lang="zh-CN" altLang="en-US"/>
              <a:t>静态数据成员</a:t>
            </a:r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3E00CC48-5D5D-0C54-4A86-332B41463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Consolas" panose="020B0609020204030204" pitchFamily="49" charset="0"/>
              </a:rPr>
              <a:t>静态数据成员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>
                <a:latin typeface="Consolas" panose="020B0609020204030204" pitchFamily="49" charset="0"/>
              </a:rPr>
              <a:t>用关键字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</a:rPr>
              <a:t>static</a:t>
            </a:r>
            <a:r>
              <a:rPr lang="zh-CN" altLang="en-US">
                <a:latin typeface="Consolas" panose="020B0609020204030204" pitchFamily="49" charset="0"/>
              </a:rPr>
              <a:t>声明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>
                <a:latin typeface="Consolas" panose="020B0609020204030204" pitchFamily="49" charset="0"/>
              </a:rPr>
              <a:t>为该类的所有对象共享，静态数据成员具有静态生存期。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>
                <a:latin typeface="Consolas" panose="020B0609020204030204" pitchFamily="49" charset="0"/>
              </a:rPr>
              <a:t>必须在类外定义和初始化，用</a:t>
            </a:r>
            <a:r>
              <a:rPr lang="en-US" altLang="zh-CN">
                <a:latin typeface="Consolas" panose="020B0609020204030204" pitchFamily="49" charset="0"/>
              </a:rPr>
              <a:t>(::)</a:t>
            </a:r>
            <a:r>
              <a:rPr lang="zh-CN" altLang="en-US">
                <a:latin typeface="Consolas" panose="020B0609020204030204" pitchFamily="49" charset="0"/>
              </a:rPr>
              <a:t>来指明所属的类。</a:t>
            </a:r>
          </a:p>
          <a:p>
            <a:pPr eaLnBrk="1" hangingPunct="1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6F0AF829-BAAE-8CC6-673C-EFBAE3B9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ACEB78B-9FA0-475A-8332-6582C83ED61B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8AD5BC0-F50C-025B-7AE4-778DFB0F4173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21518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5.3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类的静态成员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7A66EF55-A903-B474-A3D2-5FCB3DBC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目录</a:t>
            </a:r>
          </a:p>
        </p:txBody>
      </p:sp>
      <p:sp>
        <p:nvSpPr>
          <p:cNvPr id="4100" name="Rectangle 5">
            <a:extLst>
              <a:ext uri="{FF2B5EF4-FFF2-40B4-BE49-F238E27FC236}">
                <a16:creationId xmlns:a16="http://schemas.microsoft.com/office/drawing/2014/main" id="{641777CD-5DB4-969B-4D61-462A8162D8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0588" y="1785938"/>
            <a:ext cx="7467600" cy="4643437"/>
          </a:xfrm>
        </p:spPr>
        <p:txBody>
          <a:bodyPr>
            <a:normAutofit/>
          </a:bodyPr>
          <a:lstStyle/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5.1  </a:t>
            </a:r>
            <a:r>
              <a:rPr lang="zh-CN" altLang="en-US" dirty="0">
                <a:latin typeface="Consolas" pitchFamily="49" charset="0"/>
              </a:rPr>
              <a:t>标识符的作用域与可见性</a:t>
            </a:r>
            <a:endParaRPr lang="en-US" altLang="zh-CN" dirty="0">
              <a:latin typeface="Consolas" pitchFamily="49" charset="0"/>
            </a:endParaRPr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5.2  </a:t>
            </a:r>
            <a:r>
              <a:rPr lang="zh-CN" altLang="en-US" dirty="0">
                <a:latin typeface="Consolas" pitchFamily="49" charset="0"/>
              </a:rPr>
              <a:t>对象的生存期</a:t>
            </a:r>
            <a:endParaRPr lang="en-US" altLang="zh-CN" dirty="0">
              <a:latin typeface="Consolas" pitchFamily="49" charset="0"/>
            </a:endParaRPr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5.3  </a:t>
            </a:r>
            <a:r>
              <a:rPr lang="zh-CN" altLang="en-US" dirty="0">
                <a:latin typeface="Consolas" pitchFamily="49" charset="0"/>
              </a:rPr>
              <a:t>类的静态成员</a:t>
            </a:r>
            <a:endParaRPr lang="en-US" altLang="zh-CN" dirty="0">
              <a:latin typeface="Consolas" pitchFamily="49" charset="0"/>
            </a:endParaRPr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5.4  </a:t>
            </a:r>
            <a:r>
              <a:rPr lang="zh-CN" altLang="en-US" dirty="0">
                <a:latin typeface="Consolas" pitchFamily="49" charset="0"/>
              </a:rPr>
              <a:t>类的友元</a:t>
            </a:r>
            <a:endParaRPr lang="en-US" altLang="zh-CN" dirty="0">
              <a:latin typeface="Consolas" pitchFamily="49" charset="0"/>
            </a:endParaRPr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5.5  </a:t>
            </a:r>
            <a:r>
              <a:rPr lang="zh-CN" altLang="en-US" dirty="0">
                <a:latin typeface="Consolas" pitchFamily="49" charset="0"/>
              </a:rPr>
              <a:t>共享数据的保护</a:t>
            </a:r>
            <a:endParaRPr lang="en-US" altLang="zh-CN" dirty="0">
              <a:latin typeface="Consolas" pitchFamily="49" charset="0"/>
            </a:endParaRPr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5.6  </a:t>
            </a:r>
            <a:r>
              <a:rPr lang="zh-CN" altLang="en-US" dirty="0">
                <a:latin typeface="Consolas" pitchFamily="49" charset="0"/>
              </a:rPr>
              <a:t>多文件结构和编译预处理命令</a:t>
            </a:r>
            <a:endParaRPr lang="en-US" altLang="zh-CN" dirty="0">
              <a:latin typeface="Consolas" pitchFamily="49" charset="0"/>
            </a:endParaRPr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>
                <a:latin typeface="Consolas" pitchFamily="49" charset="0"/>
              </a:rPr>
              <a:t>小</a:t>
            </a:r>
            <a:r>
              <a:rPr lang="zh-CN" altLang="en-US" dirty="0">
                <a:latin typeface="Consolas" pitchFamily="49" charset="0"/>
              </a:rPr>
              <a:t>结</a:t>
            </a:r>
          </a:p>
        </p:txBody>
      </p:sp>
      <p:sp>
        <p:nvSpPr>
          <p:cNvPr id="16388" name="灯片编号占位符 5">
            <a:extLst>
              <a:ext uri="{FF2B5EF4-FFF2-40B4-BE49-F238E27FC236}">
                <a16:creationId xmlns:a16="http://schemas.microsoft.com/office/drawing/2014/main" id="{CEB09BE4-E6FE-C82B-67A4-A0916EF0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B9220DA-3F31-428A-96C5-BFAD9D1C79CB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12AF1759-2198-669B-FF3F-4DD07EB4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5-4 </a:t>
            </a:r>
            <a:r>
              <a:rPr lang="zh-CN" altLang="en-US"/>
              <a:t>具有静态数据成员的</a:t>
            </a:r>
            <a:r>
              <a:rPr lang="en-US" altLang="zh-CN"/>
              <a:t>Point</a:t>
            </a:r>
            <a:r>
              <a:rPr lang="zh-CN" altLang="en-US"/>
              <a:t>类</a:t>
            </a:r>
          </a:p>
        </p:txBody>
      </p:sp>
      <p:sp>
        <p:nvSpPr>
          <p:cNvPr id="36867" name="灯片编号占位符 3">
            <a:extLst>
              <a:ext uri="{FF2B5EF4-FFF2-40B4-BE49-F238E27FC236}">
                <a16:creationId xmlns:a16="http://schemas.microsoft.com/office/drawing/2014/main" id="{09E18FF8-D4E6-1E50-7F6F-954D4C30D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8318457-DBD5-457E-8587-27E9029FDA72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0F61142-9E4E-84F6-9837-6D25A470B457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21518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5.3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类的静态成员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5.3.1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静态数据成员</a:t>
            </a:r>
          </a:p>
        </p:txBody>
      </p:sp>
      <p:sp>
        <p:nvSpPr>
          <p:cNvPr id="36869" name="Rectangle 17">
            <a:extLst>
              <a:ext uri="{FF2B5EF4-FFF2-40B4-BE49-F238E27FC236}">
                <a16:creationId xmlns:a16="http://schemas.microsoft.com/office/drawing/2014/main" id="{38F21F4C-9766-7827-318F-F3FDE8DAB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36870" name="Group 3">
            <a:extLst>
              <a:ext uri="{FF2B5EF4-FFF2-40B4-BE49-F238E27FC236}">
                <a16:creationId xmlns:a16="http://schemas.microsoft.com/office/drawing/2014/main" id="{FA00E948-E5DF-F427-28C7-57E88EC192A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71625" y="1714500"/>
            <a:ext cx="6256338" cy="4800600"/>
            <a:chOff x="0" y="0"/>
            <a:chExt cx="3681" cy="2826"/>
          </a:xfrm>
        </p:grpSpPr>
        <p:sp>
          <p:nvSpPr>
            <p:cNvPr id="36871" name="AutoShape 16">
              <a:extLst>
                <a:ext uri="{FF2B5EF4-FFF2-40B4-BE49-F238E27FC236}">
                  <a16:creationId xmlns:a16="http://schemas.microsoft.com/office/drawing/2014/main" id="{9011CAF6-12B8-DEDF-BDCD-84C8C0E5B63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3152" cy="2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2" name="Rectangle 15">
              <a:extLst>
                <a:ext uri="{FF2B5EF4-FFF2-40B4-BE49-F238E27FC236}">
                  <a16:creationId xmlns:a16="http://schemas.microsoft.com/office/drawing/2014/main" id="{247D54FB-B07D-3860-89F9-76FFC5D44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" y="125"/>
              <a:ext cx="3517" cy="2560"/>
            </a:xfrm>
            <a:prstGeom prst="rect">
              <a:avLst/>
            </a:prstGeom>
            <a:solidFill>
              <a:srgbClr val="FFFFFF"/>
            </a:solidFill>
            <a:ln w="4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sp>
          <p:nvSpPr>
            <p:cNvPr id="36873" name="Rectangle 14">
              <a:extLst>
                <a:ext uri="{FF2B5EF4-FFF2-40B4-BE49-F238E27FC236}">
                  <a16:creationId xmlns:a16="http://schemas.microsoft.com/office/drawing/2014/main" id="{2F630FFB-856A-0C2B-9B87-BD599C8DF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83"/>
              <a:ext cx="50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Point</a:t>
              </a:r>
              <a:endParaRPr kumimoji="0" lang="en-US" altLang="zh-CN" sz="180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36874" name="Rectangle 13">
              <a:extLst>
                <a:ext uri="{FF2B5EF4-FFF2-40B4-BE49-F238E27FC236}">
                  <a16:creationId xmlns:a16="http://schemas.microsoft.com/office/drawing/2014/main" id="{CF35FEB1-B873-555B-B7B9-5568B6A10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" y="447"/>
              <a:ext cx="3517" cy="2238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sp>
          <p:nvSpPr>
            <p:cNvPr id="36875" name="Rectangle 12">
              <a:extLst>
                <a:ext uri="{FF2B5EF4-FFF2-40B4-BE49-F238E27FC236}">
                  <a16:creationId xmlns:a16="http://schemas.microsoft.com/office/drawing/2014/main" id="{E3CBE83F-2822-BD2E-598C-BDB246E5B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" y="1287"/>
              <a:ext cx="3517" cy="1398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sp>
          <p:nvSpPr>
            <p:cNvPr id="36876" name="Rectangle 11">
              <a:extLst>
                <a:ext uri="{FF2B5EF4-FFF2-40B4-BE49-F238E27FC236}">
                  <a16:creationId xmlns:a16="http://schemas.microsoft.com/office/drawing/2014/main" id="{05E0D66A-CF9C-2464-29D4-0B78946DA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" y="476"/>
              <a:ext cx="8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400">
                  <a:solidFill>
                    <a:srgbClr val="0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- </a:t>
              </a:r>
              <a:r>
                <a:rPr kumimoji="0" lang="en-US" altLang="zh-CN" sz="2400">
                  <a:solidFill>
                    <a:srgbClr val="0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x : int</a:t>
              </a:r>
              <a:endParaRPr kumimoji="0" lang="en-US" altLang="zh-CN" sz="480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36877" name="Rectangle 10">
              <a:extLst>
                <a:ext uri="{FF2B5EF4-FFF2-40B4-BE49-F238E27FC236}">
                  <a16:creationId xmlns:a16="http://schemas.microsoft.com/office/drawing/2014/main" id="{8FCCC95B-A9AA-AE43-7F14-8A2777FC5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" y="716"/>
              <a:ext cx="90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- y : int</a:t>
              </a:r>
              <a:endParaRPr kumimoji="0" lang="en-US" altLang="zh-CN" sz="480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36878" name="Rectangle 9">
              <a:extLst>
                <a:ext uri="{FF2B5EF4-FFF2-40B4-BE49-F238E27FC236}">
                  <a16:creationId xmlns:a16="http://schemas.microsoft.com/office/drawing/2014/main" id="{14576F90-8DA5-0088-0F5E-E5D89A481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" y="956"/>
              <a:ext cx="1624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400" u="sng">
                  <a:solidFill>
                    <a:srgbClr val="0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-</a:t>
              </a:r>
              <a:r>
                <a:rPr kumimoji="0" lang="en-US" altLang="zh-CN" sz="1600" u="sng">
                  <a:solidFill>
                    <a:srgbClr val="0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kumimoji="0" lang="en-US" altLang="zh-CN" sz="2400" u="sng">
                  <a:solidFill>
                    <a:srgbClr val="0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count : int = 0</a:t>
              </a:r>
              <a:endParaRPr kumimoji="0" lang="en-US" altLang="zh-CN" sz="200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36879" name="Rectangle 8">
              <a:extLst>
                <a:ext uri="{FF2B5EF4-FFF2-40B4-BE49-F238E27FC236}">
                  <a16:creationId xmlns:a16="http://schemas.microsoft.com/office/drawing/2014/main" id="{B16C0861-7E1D-D44F-B6D8-1C4CF5A4C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" y="1436"/>
              <a:ext cx="3499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+ Point(xx : int = 0, yy : int = 0)</a:t>
              </a:r>
              <a:endParaRPr kumimoji="0" lang="en-US" altLang="zh-CN" sz="240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36880" name="Rectangle 7">
              <a:extLst>
                <a:ext uri="{FF2B5EF4-FFF2-40B4-BE49-F238E27FC236}">
                  <a16:creationId xmlns:a16="http://schemas.microsoft.com/office/drawing/2014/main" id="{D6CBCDC5-931B-0006-6AD8-FFB6B6683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" y="1676"/>
              <a:ext cx="1399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+ getX() : int</a:t>
              </a:r>
              <a:endParaRPr kumimoji="0" lang="en-US" altLang="zh-CN" sz="240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36881" name="Rectangle 6">
              <a:extLst>
                <a:ext uri="{FF2B5EF4-FFF2-40B4-BE49-F238E27FC236}">
                  <a16:creationId xmlns:a16="http://schemas.microsoft.com/office/drawing/2014/main" id="{888D6748-868F-C31B-D30B-C51C59699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" y="1916"/>
              <a:ext cx="1399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+ getY() : int</a:t>
              </a:r>
              <a:endParaRPr kumimoji="0" lang="en-US" altLang="zh-CN" sz="240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36882" name="Rectangle 5">
              <a:extLst>
                <a:ext uri="{FF2B5EF4-FFF2-40B4-BE49-F238E27FC236}">
                  <a16:creationId xmlns:a16="http://schemas.microsoft.com/office/drawing/2014/main" id="{AD7F1F2F-C70F-F486-ECCE-81CF9DB94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" y="2157"/>
              <a:ext cx="1999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+ Point(p : Point &amp;)</a:t>
              </a:r>
              <a:endParaRPr kumimoji="0" lang="en-US" altLang="zh-CN" sz="240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36883" name="Rectangle 4">
              <a:extLst>
                <a:ext uri="{FF2B5EF4-FFF2-40B4-BE49-F238E27FC236}">
                  <a16:creationId xmlns:a16="http://schemas.microsoft.com/office/drawing/2014/main" id="{33C3BBB8-2663-066D-E88D-BEC345F5E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" y="2397"/>
              <a:ext cx="1999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+ showCount() : void</a:t>
              </a:r>
              <a:endParaRPr kumimoji="0" lang="en-US" altLang="zh-CN" sz="240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>
            <a:extLst>
              <a:ext uri="{FF2B5EF4-FFF2-40B4-BE49-F238E27FC236}">
                <a16:creationId xmlns:a16="http://schemas.microsoft.com/office/drawing/2014/main" id="{4B4D6C74-843F-CEA1-BCC1-A094C9711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500063"/>
            <a:ext cx="8929687" cy="6145212"/>
          </a:xfrm>
          <a:solidFill>
            <a:srgbClr val="85FFFF"/>
          </a:solidFill>
        </p:spPr>
        <p:txBody>
          <a:bodyPr/>
          <a:lstStyle/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//5_4.cpp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#include &lt;iostream&gt;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using namespace std;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 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class Point {	//Point</a:t>
            </a:r>
            <a:r>
              <a:rPr lang="zh-CN" altLang="en-US" sz="2000">
                <a:latin typeface="Consolas" panose="020B0609020204030204" pitchFamily="49" charset="0"/>
              </a:rPr>
              <a:t>类定义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public:	//</a:t>
            </a:r>
            <a:r>
              <a:rPr lang="zh-CN" altLang="en-US" sz="2000">
                <a:latin typeface="Consolas" panose="020B0609020204030204" pitchFamily="49" charset="0"/>
              </a:rPr>
              <a:t>外部接口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Point(int x = 0, int y = 0) : x(x), y(y) { //</a:t>
            </a:r>
            <a:r>
              <a:rPr lang="zh-CN" altLang="en-US" sz="2000">
                <a:latin typeface="Consolas" panose="020B0609020204030204" pitchFamily="49" charset="0"/>
              </a:rPr>
              <a:t>构造函数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zh-CN" altLang="en-US" sz="2000">
                <a:latin typeface="Consolas" panose="020B0609020204030204" pitchFamily="49" charset="0"/>
              </a:rPr>
              <a:t>		</a:t>
            </a:r>
            <a:r>
              <a:rPr lang="en-US" altLang="zh-CN" sz="2000">
                <a:latin typeface="Consolas" panose="020B0609020204030204" pitchFamily="49" charset="0"/>
              </a:rPr>
              <a:t>//</a:t>
            </a:r>
            <a:r>
              <a:rPr lang="zh-CN" altLang="en-US" sz="2000">
                <a:latin typeface="Consolas" panose="020B0609020204030204" pitchFamily="49" charset="0"/>
              </a:rPr>
              <a:t>在构造函数中对</a:t>
            </a:r>
            <a:r>
              <a:rPr lang="en-US" altLang="zh-CN" sz="2000">
                <a:latin typeface="Consolas" panose="020B0609020204030204" pitchFamily="49" charset="0"/>
              </a:rPr>
              <a:t>count</a:t>
            </a:r>
            <a:r>
              <a:rPr lang="zh-CN" altLang="en-US" sz="2000">
                <a:latin typeface="Consolas" panose="020B0609020204030204" pitchFamily="49" charset="0"/>
              </a:rPr>
              <a:t>累加，所有对象共同维护同一个</a:t>
            </a:r>
            <a:r>
              <a:rPr lang="en-US" altLang="zh-CN" sz="2000">
                <a:latin typeface="Consolas" panose="020B0609020204030204" pitchFamily="49" charset="0"/>
              </a:rPr>
              <a:t>count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	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</a:rPr>
              <a:t>count++</a:t>
            </a:r>
            <a:r>
              <a:rPr lang="en-US" altLang="zh-CN" sz="2000">
                <a:latin typeface="Consolas" panose="020B0609020204030204" pitchFamily="49" charset="0"/>
              </a:rPr>
              <a:t>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}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Point(Point &amp;p) {	//</a:t>
            </a:r>
            <a:r>
              <a:rPr lang="zh-CN" altLang="en-US" sz="2000">
                <a:latin typeface="Consolas" panose="020B0609020204030204" pitchFamily="49" charset="0"/>
              </a:rPr>
              <a:t>复制构造函数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zh-CN" altLang="en-US" sz="2000">
                <a:latin typeface="Consolas" panose="020B0609020204030204" pitchFamily="49" charset="0"/>
              </a:rPr>
              <a:t>		</a:t>
            </a:r>
            <a:r>
              <a:rPr lang="en-US" altLang="zh-CN" sz="2000">
                <a:latin typeface="Consolas" panose="020B0609020204030204" pitchFamily="49" charset="0"/>
              </a:rPr>
              <a:t>x = p.x;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	y = p.y;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	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</a:rPr>
              <a:t>count++;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}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~Point() {  count--; }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int getX() { return x; }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int getY() { return y; }</a:t>
            </a:r>
          </a:p>
        </p:txBody>
      </p:sp>
      <p:sp>
        <p:nvSpPr>
          <p:cNvPr id="37891" name="灯片编号占位符 3">
            <a:extLst>
              <a:ext uri="{FF2B5EF4-FFF2-40B4-BE49-F238E27FC236}">
                <a16:creationId xmlns:a16="http://schemas.microsoft.com/office/drawing/2014/main" id="{3DAF5EBA-D56D-62BE-EE12-C1D90502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12B77D-7F41-4F66-ADAE-AD9DDB16FFB1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7892" name="标题 1">
            <a:extLst>
              <a:ext uri="{FF2B5EF4-FFF2-40B4-BE49-F238E27FC236}">
                <a16:creationId xmlns:a16="http://schemas.microsoft.com/office/drawing/2014/main" id="{8C5639D8-9962-4D84-F7F0-810430B90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538" y="476250"/>
            <a:ext cx="4716462" cy="10668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5-4</a:t>
            </a:r>
            <a:r>
              <a:rPr lang="zh-CN" altLang="en-US"/>
              <a:t> 静态成员举例</a:t>
            </a: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E14E5608-0803-39C2-018B-75FA4038D226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21518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5.3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类的静态成员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5.3.1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静态数据成员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>
            <a:extLst>
              <a:ext uri="{FF2B5EF4-FFF2-40B4-BE49-F238E27FC236}">
                <a16:creationId xmlns:a16="http://schemas.microsoft.com/office/drawing/2014/main" id="{C8D62215-AE28-9955-BC76-5336667E4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500063"/>
            <a:ext cx="8929687" cy="6145212"/>
          </a:xfrm>
          <a:solidFill>
            <a:srgbClr val="85FFFF"/>
          </a:solidFill>
        </p:spPr>
        <p:txBody>
          <a:bodyPr/>
          <a:lstStyle/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/>
              <a:t>    </a:t>
            </a:r>
            <a:r>
              <a:rPr lang="en-US" altLang="zh-CN" sz="2000">
                <a:latin typeface="Consolas" panose="020B0609020204030204" pitchFamily="49" charset="0"/>
              </a:rPr>
              <a:t>void showCount() {		//</a:t>
            </a:r>
            <a:r>
              <a:rPr lang="zh-CN" altLang="en-US" sz="2000">
                <a:latin typeface="Consolas" panose="020B0609020204030204" pitchFamily="49" charset="0"/>
              </a:rPr>
              <a:t>输出静态数据成员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zh-CN" altLang="en-US" sz="2000">
                <a:latin typeface="Consolas" panose="020B0609020204030204" pitchFamily="49" charset="0"/>
              </a:rPr>
              <a:t>		</a:t>
            </a:r>
            <a:r>
              <a:rPr lang="en-US" altLang="zh-CN" sz="2000">
                <a:latin typeface="Consolas" panose="020B0609020204030204" pitchFamily="49" charset="0"/>
              </a:rPr>
              <a:t>cout &lt;&lt; "  Object count = " &lt;&lt; count &lt;&lt; endl;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}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private:	//</a:t>
            </a:r>
            <a:r>
              <a:rPr lang="zh-CN" altLang="en-US" sz="2000">
                <a:latin typeface="Consolas" panose="020B0609020204030204" pitchFamily="49" charset="0"/>
              </a:rPr>
              <a:t>私有数据成员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zh-CN" altLang="en-US" sz="2000">
                <a:latin typeface="Consolas" panose="020B0609020204030204" pitchFamily="49" charset="0"/>
              </a:rPr>
              <a:t>	</a:t>
            </a:r>
            <a:r>
              <a:rPr lang="en-US" altLang="zh-CN" sz="2000">
                <a:latin typeface="Consolas" panose="020B0609020204030204" pitchFamily="49" charset="0"/>
              </a:rPr>
              <a:t>int x, y;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</a:rPr>
              <a:t>static int count</a:t>
            </a:r>
            <a:r>
              <a:rPr lang="en-US" altLang="zh-CN" sz="2000">
                <a:latin typeface="Consolas" panose="020B0609020204030204" pitchFamily="49" charset="0"/>
              </a:rPr>
              <a:t>;	//</a:t>
            </a:r>
            <a:r>
              <a:rPr lang="zh-CN" altLang="en-US" sz="2000">
                <a:latin typeface="Consolas" panose="020B0609020204030204" pitchFamily="49" charset="0"/>
              </a:rPr>
              <a:t>静态数据成员声明，用于记录点的个数；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};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int Point::count 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</a:rPr>
              <a:t>= 0</a:t>
            </a:r>
            <a:r>
              <a:rPr lang="en-US" altLang="zh-CN" sz="2000">
                <a:latin typeface="Consolas" panose="020B0609020204030204" pitchFamily="49" charset="0"/>
              </a:rPr>
              <a:t>;//</a:t>
            </a:r>
            <a:r>
              <a:rPr lang="zh-CN" altLang="en-US" sz="2000">
                <a:solidFill>
                  <a:srgbClr val="FF0000"/>
                </a:solidFill>
                <a:latin typeface="Consolas" panose="020B0609020204030204" pitchFamily="49" charset="0"/>
              </a:rPr>
              <a:t>静态数据成员定义和初始化</a:t>
            </a:r>
            <a:r>
              <a:rPr lang="zh-CN" altLang="en-US" sz="2000">
                <a:latin typeface="Consolas" panose="020B0609020204030204" pitchFamily="49" charset="0"/>
              </a:rPr>
              <a:t>，使用类名限定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int main() {	//</a:t>
            </a:r>
            <a:r>
              <a:rPr lang="zh-CN" altLang="en-US" sz="2000">
                <a:latin typeface="Consolas" panose="020B0609020204030204" pitchFamily="49" charset="0"/>
              </a:rPr>
              <a:t>主函数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zh-CN" altLang="en-US" sz="2000">
                <a:latin typeface="Consolas" panose="020B0609020204030204" pitchFamily="49" charset="0"/>
              </a:rPr>
              <a:t>	</a:t>
            </a:r>
            <a:r>
              <a:rPr lang="en-US" altLang="zh-CN" sz="2000">
                <a:latin typeface="Consolas" panose="020B0609020204030204" pitchFamily="49" charset="0"/>
              </a:rPr>
              <a:t>Point a(4, 5);	//</a:t>
            </a:r>
            <a:r>
              <a:rPr lang="zh-CN" altLang="en-US" sz="2000">
                <a:latin typeface="Consolas" panose="020B0609020204030204" pitchFamily="49" charset="0"/>
              </a:rPr>
              <a:t>定义对象</a:t>
            </a:r>
            <a:r>
              <a:rPr lang="en-US" altLang="zh-CN" sz="2000">
                <a:latin typeface="Consolas" panose="020B0609020204030204" pitchFamily="49" charset="0"/>
              </a:rPr>
              <a:t>a</a:t>
            </a:r>
            <a:r>
              <a:rPr lang="zh-CN" altLang="en-US" sz="2000">
                <a:latin typeface="Consolas" panose="020B0609020204030204" pitchFamily="49" charset="0"/>
              </a:rPr>
              <a:t>，其构造函数回使</a:t>
            </a:r>
            <a:r>
              <a:rPr lang="en-US" altLang="zh-CN" sz="2000">
                <a:latin typeface="Consolas" panose="020B0609020204030204" pitchFamily="49" charset="0"/>
              </a:rPr>
              <a:t>count</a:t>
            </a:r>
            <a:r>
              <a:rPr lang="zh-CN" altLang="en-US" sz="2000">
                <a:latin typeface="Consolas" panose="020B0609020204030204" pitchFamily="49" charset="0"/>
              </a:rPr>
              <a:t>增</a:t>
            </a:r>
            <a:r>
              <a:rPr lang="en-US" altLang="zh-CN" sz="2000">
                <a:latin typeface="Consolas" panose="020B0609020204030204" pitchFamily="49" charset="0"/>
              </a:rPr>
              <a:t>1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cout &lt;&lt; "Point A: " &lt;&lt; a.getX() &lt;&lt; ", " &lt;&lt; a.getY();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a.showCount();	//</a:t>
            </a:r>
            <a:r>
              <a:rPr lang="zh-CN" altLang="en-US" sz="2000">
                <a:latin typeface="Consolas" panose="020B0609020204030204" pitchFamily="49" charset="0"/>
              </a:rPr>
              <a:t>输出对象个数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zh-CN" altLang="en-US" sz="2000">
                <a:latin typeface="Consolas" panose="020B0609020204030204" pitchFamily="49" charset="0"/>
              </a:rPr>
              <a:t> 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zh-CN" altLang="en-US" sz="2000">
                <a:latin typeface="Consolas" panose="020B0609020204030204" pitchFamily="49" charset="0"/>
              </a:rPr>
              <a:t>	</a:t>
            </a:r>
            <a:r>
              <a:rPr lang="en-US" altLang="zh-CN" sz="2000">
                <a:latin typeface="Consolas" panose="020B0609020204030204" pitchFamily="49" charset="0"/>
              </a:rPr>
              <a:t>Point b(a);	//</a:t>
            </a:r>
            <a:r>
              <a:rPr lang="zh-CN" altLang="en-US" sz="2000">
                <a:latin typeface="Consolas" panose="020B0609020204030204" pitchFamily="49" charset="0"/>
              </a:rPr>
              <a:t>定义对象</a:t>
            </a:r>
            <a:r>
              <a:rPr lang="en-US" altLang="zh-CN" sz="2000">
                <a:latin typeface="Consolas" panose="020B0609020204030204" pitchFamily="49" charset="0"/>
              </a:rPr>
              <a:t>b</a:t>
            </a:r>
            <a:r>
              <a:rPr lang="zh-CN" altLang="en-US" sz="2000">
                <a:latin typeface="Consolas" panose="020B0609020204030204" pitchFamily="49" charset="0"/>
              </a:rPr>
              <a:t>，其构造函数回使</a:t>
            </a:r>
            <a:r>
              <a:rPr lang="en-US" altLang="zh-CN" sz="2000">
                <a:latin typeface="Consolas" panose="020B0609020204030204" pitchFamily="49" charset="0"/>
              </a:rPr>
              <a:t>count</a:t>
            </a:r>
            <a:r>
              <a:rPr lang="zh-CN" altLang="en-US" sz="2000">
                <a:latin typeface="Consolas" panose="020B0609020204030204" pitchFamily="49" charset="0"/>
              </a:rPr>
              <a:t>增</a:t>
            </a:r>
            <a:r>
              <a:rPr lang="en-US" altLang="zh-CN" sz="2000">
                <a:latin typeface="Consolas" panose="020B0609020204030204" pitchFamily="49" charset="0"/>
              </a:rPr>
              <a:t>1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cout &lt;&lt; "Point B: " &lt;&lt; b.getX() &lt;&lt; ", " &lt;&lt; b.getY();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b.showCount();	//</a:t>
            </a:r>
            <a:r>
              <a:rPr lang="zh-CN" altLang="en-US" sz="2000">
                <a:latin typeface="Consolas" panose="020B0609020204030204" pitchFamily="49" charset="0"/>
              </a:rPr>
              <a:t>输出对象个数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zh-CN" altLang="en-US" sz="2000">
                <a:latin typeface="Consolas" panose="020B0609020204030204" pitchFamily="49" charset="0"/>
              </a:rPr>
              <a:t>	</a:t>
            </a:r>
            <a:r>
              <a:rPr lang="en-US" altLang="zh-CN" sz="2000">
                <a:latin typeface="Consolas" panose="020B0609020204030204" pitchFamily="49" charset="0"/>
              </a:rPr>
              <a:t>return 0;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}</a:t>
            </a:r>
          </a:p>
          <a:p>
            <a:pPr eaLnBrk="1" hangingPunct="1">
              <a:buFont typeface="Georgia" panose="02040502050405020303" pitchFamily="18" charset="0"/>
              <a:buNone/>
            </a:pPr>
            <a:endParaRPr lang="en-US" altLang="zh-CN" sz="2000"/>
          </a:p>
        </p:txBody>
      </p:sp>
      <p:sp>
        <p:nvSpPr>
          <p:cNvPr id="38915" name="灯片编号占位符 3">
            <a:extLst>
              <a:ext uri="{FF2B5EF4-FFF2-40B4-BE49-F238E27FC236}">
                <a16:creationId xmlns:a16="http://schemas.microsoft.com/office/drawing/2014/main" id="{F50F62F1-8213-4406-CC37-E4E71123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67A7D3-AF84-4E44-BD2B-2BAA113CAF0C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8916" name="标题 1">
            <a:extLst>
              <a:ext uri="{FF2B5EF4-FFF2-40B4-BE49-F238E27FC236}">
                <a16:creationId xmlns:a16="http://schemas.microsoft.com/office/drawing/2014/main" id="{4965A5B9-FC1F-D226-7A1B-5BA687CC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0" y="5715000"/>
            <a:ext cx="2571750" cy="923925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5-4</a:t>
            </a:r>
            <a:r>
              <a:rPr lang="zh-CN" altLang="en-US"/>
              <a:t> 续</a:t>
            </a: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46A4E221-4AB9-75B3-1E12-A632C1ECC609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21518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5.3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类的静态成员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5.3.1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静态数据成员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38E24C85-9EAE-103B-06F4-276A2CE9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5-4 </a:t>
            </a:r>
            <a:r>
              <a:rPr lang="zh-CN" altLang="en-US"/>
              <a:t>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3C350-612E-1E5C-65C2-9334C794512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latin typeface="Consolas" pitchFamily="49" charset="0"/>
              </a:rPr>
              <a:t>运行结果：</a:t>
            </a:r>
            <a:endParaRPr lang="en-US" dirty="0">
              <a:latin typeface="Consolas" pitchFamily="49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dirty="0">
                <a:latin typeface="Consolas" pitchFamily="49" charset="0"/>
              </a:rPr>
              <a:t> Point A: 4, 5  Object count=1</a:t>
            </a:r>
            <a:endParaRPr lang="zh-CN" altLang="en-US" dirty="0">
              <a:latin typeface="Consolas" pitchFamily="49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dirty="0">
                <a:latin typeface="Consolas" pitchFamily="49" charset="0"/>
              </a:rPr>
              <a:t> Point B: 4, 5  Object count=2</a:t>
            </a:r>
            <a:endParaRPr lang="zh-CN" altLang="en-US" dirty="0">
              <a:latin typeface="Consolas" pitchFamily="49" charset="0"/>
            </a:endParaRPr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EE483509-C519-8C4C-0686-C24615C9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BD74F1-A3DE-462A-9E61-46327ABD33F4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0E117B2-6487-FDCF-024E-DEF843AD4E10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21518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5.3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类的静态成员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5.3.1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静态数据成员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FFC0B0F3-8BC6-D454-BD35-C90A8AE4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5.3.2 </a:t>
            </a:r>
            <a:r>
              <a:rPr lang="zh-CN" altLang="en-US"/>
              <a:t>静态函数成员</a:t>
            </a:r>
          </a:p>
        </p:txBody>
      </p:sp>
      <p:sp>
        <p:nvSpPr>
          <p:cNvPr id="41987" name="内容占位符 2">
            <a:extLst>
              <a:ext uri="{FF2B5EF4-FFF2-40B4-BE49-F238E27FC236}">
                <a16:creationId xmlns:a16="http://schemas.microsoft.com/office/drawing/2014/main" id="{3C436614-4994-C72B-F38C-C73325A42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静态函数成员</a:t>
            </a:r>
            <a:endParaRPr lang="en-US" altLang="zh-CN"/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类外代码可以使用类名和作用域操作符来调用静态成员函数。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静态成员函数只能引用属于该类的静态数据成员或静态成员函数。</a:t>
            </a:r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5B6D6EC1-98FF-7D3A-C471-9A8CAC19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4F7B064-8C0B-4035-AA4D-8256CB2B642F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90F53D3-9C47-B740-107F-E121E9961FD1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21518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5.3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类的静态成员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C0B01C59-B731-088B-87CC-BA48FA62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500"/>
              <a:t>例</a:t>
            </a:r>
            <a:r>
              <a:rPr lang="en-US" altLang="zh-CN" sz="3500"/>
              <a:t>5-5</a:t>
            </a:r>
            <a:r>
              <a:rPr lang="zh-CN" altLang="en-US" sz="3500"/>
              <a:t>具有静态数据、函数成员的</a:t>
            </a:r>
            <a:r>
              <a:rPr lang="en-US" altLang="zh-CN" sz="3500"/>
              <a:t> Point</a:t>
            </a:r>
            <a:r>
              <a:rPr lang="zh-CN" altLang="en-US" sz="3500"/>
              <a:t>类</a:t>
            </a:r>
          </a:p>
        </p:txBody>
      </p:sp>
      <p:sp>
        <p:nvSpPr>
          <p:cNvPr id="43011" name="灯片编号占位符 3">
            <a:extLst>
              <a:ext uri="{FF2B5EF4-FFF2-40B4-BE49-F238E27FC236}">
                <a16:creationId xmlns:a16="http://schemas.microsoft.com/office/drawing/2014/main" id="{4F4533CF-84AD-74F7-B27C-9AE0E52E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1F117F-7E0D-4416-B632-CFC4818E1A04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DE249AD-537A-FA62-4552-379B1EF5B87E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21518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5.3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类的静态成员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5.3.2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静态函数成员</a:t>
            </a:r>
          </a:p>
        </p:txBody>
      </p:sp>
      <p:sp>
        <p:nvSpPr>
          <p:cNvPr id="43013" name="Rectangle 15">
            <a:extLst>
              <a:ext uri="{FF2B5EF4-FFF2-40B4-BE49-F238E27FC236}">
                <a16:creationId xmlns:a16="http://schemas.microsoft.com/office/drawing/2014/main" id="{9154FDAF-27DF-B5FD-65AE-5FAE23C2E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43014" name="Group 3">
            <a:extLst>
              <a:ext uri="{FF2B5EF4-FFF2-40B4-BE49-F238E27FC236}">
                <a16:creationId xmlns:a16="http://schemas.microsoft.com/office/drawing/2014/main" id="{708EA5FD-FFB3-41B6-BFC8-26A5D1F480B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57375" y="1571625"/>
            <a:ext cx="6286500" cy="4800600"/>
            <a:chOff x="0" y="0"/>
            <a:chExt cx="3698" cy="2826"/>
          </a:xfrm>
        </p:grpSpPr>
        <p:sp>
          <p:nvSpPr>
            <p:cNvPr id="43015" name="AutoShape 16">
              <a:extLst>
                <a:ext uri="{FF2B5EF4-FFF2-40B4-BE49-F238E27FC236}">
                  <a16:creationId xmlns:a16="http://schemas.microsoft.com/office/drawing/2014/main" id="{43843352-2377-1C63-138C-9D9645D78CA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3152" cy="2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6" name="Rectangle 15">
              <a:extLst>
                <a:ext uri="{FF2B5EF4-FFF2-40B4-BE49-F238E27FC236}">
                  <a16:creationId xmlns:a16="http://schemas.microsoft.com/office/drawing/2014/main" id="{03C2467F-21F0-641E-66F2-33BCCD80B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" y="125"/>
              <a:ext cx="3559" cy="2560"/>
            </a:xfrm>
            <a:prstGeom prst="rect">
              <a:avLst/>
            </a:prstGeom>
            <a:solidFill>
              <a:srgbClr val="FFFFFF"/>
            </a:solidFill>
            <a:ln w="4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sp>
          <p:nvSpPr>
            <p:cNvPr id="43017" name="Rectangle 14">
              <a:extLst>
                <a:ext uri="{FF2B5EF4-FFF2-40B4-BE49-F238E27FC236}">
                  <a16:creationId xmlns:a16="http://schemas.microsoft.com/office/drawing/2014/main" id="{1EAEB330-5B34-21C8-05CF-1FB0BFA45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83"/>
              <a:ext cx="50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Point</a:t>
              </a:r>
              <a:endParaRPr kumimoji="0" lang="en-US" altLang="zh-CN" sz="180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43018" name="Rectangle 13">
              <a:extLst>
                <a:ext uri="{FF2B5EF4-FFF2-40B4-BE49-F238E27FC236}">
                  <a16:creationId xmlns:a16="http://schemas.microsoft.com/office/drawing/2014/main" id="{5058BC2B-A65F-4A6A-809C-1E2ED54AF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" y="447"/>
              <a:ext cx="3559" cy="2238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sp>
          <p:nvSpPr>
            <p:cNvPr id="43019" name="Rectangle 12">
              <a:extLst>
                <a:ext uri="{FF2B5EF4-FFF2-40B4-BE49-F238E27FC236}">
                  <a16:creationId xmlns:a16="http://schemas.microsoft.com/office/drawing/2014/main" id="{FF0EDFA1-E76E-DA5B-46E7-E959BD338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" y="1287"/>
              <a:ext cx="3559" cy="1398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sp>
          <p:nvSpPr>
            <p:cNvPr id="43020" name="Rectangle 11">
              <a:extLst>
                <a:ext uri="{FF2B5EF4-FFF2-40B4-BE49-F238E27FC236}">
                  <a16:creationId xmlns:a16="http://schemas.microsoft.com/office/drawing/2014/main" id="{83172320-7570-9EB7-92D7-9FFA96AA3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" y="476"/>
              <a:ext cx="8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400">
                  <a:solidFill>
                    <a:srgbClr val="0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- </a:t>
              </a:r>
              <a:r>
                <a:rPr kumimoji="0" lang="en-US" altLang="zh-CN" sz="2400">
                  <a:solidFill>
                    <a:srgbClr val="0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x : int</a:t>
              </a:r>
              <a:endParaRPr kumimoji="0" lang="en-US" altLang="zh-CN" sz="480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43021" name="Rectangle 10">
              <a:extLst>
                <a:ext uri="{FF2B5EF4-FFF2-40B4-BE49-F238E27FC236}">
                  <a16:creationId xmlns:a16="http://schemas.microsoft.com/office/drawing/2014/main" id="{BC35B1CC-D19A-BBB1-5CA2-92AC7F9F0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" y="716"/>
              <a:ext cx="90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- y : int</a:t>
              </a:r>
              <a:endParaRPr kumimoji="0" lang="en-US" altLang="zh-CN" sz="480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43022" name="Rectangle 9">
              <a:extLst>
                <a:ext uri="{FF2B5EF4-FFF2-40B4-BE49-F238E27FC236}">
                  <a16:creationId xmlns:a16="http://schemas.microsoft.com/office/drawing/2014/main" id="{AD9C5F6F-28D8-0DF2-0450-D5177EB9E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" y="956"/>
              <a:ext cx="1624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400" u="sng">
                  <a:solidFill>
                    <a:srgbClr val="0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-</a:t>
              </a:r>
              <a:r>
                <a:rPr kumimoji="0" lang="en-US" altLang="zh-CN" sz="1600" u="sng">
                  <a:solidFill>
                    <a:srgbClr val="0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kumimoji="0" lang="en-US" altLang="zh-CN" sz="2400" u="sng">
                  <a:solidFill>
                    <a:srgbClr val="0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count : int = 0</a:t>
              </a:r>
              <a:endParaRPr kumimoji="0" lang="en-US" altLang="zh-CN" sz="200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43023" name="Rectangle 8">
              <a:extLst>
                <a:ext uri="{FF2B5EF4-FFF2-40B4-BE49-F238E27FC236}">
                  <a16:creationId xmlns:a16="http://schemas.microsoft.com/office/drawing/2014/main" id="{17903F40-4B0D-46E9-31DB-7028FA145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" y="1436"/>
              <a:ext cx="3499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+ Point(xx : int = 0, yy : int = 0)</a:t>
              </a:r>
              <a:endParaRPr kumimoji="0" lang="en-US" altLang="zh-CN" sz="240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43024" name="Rectangle 7">
              <a:extLst>
                <a:ext uri="{FF2B5EF4-FFF2-40B4-BE49-F238E27FC236}">
                  <a16:creationId xmlns:a16="http://schemas.microsoft.com/office/drawing/2014/main" id="{14337A2B-F113-D3C0-173F-F6911114B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" y="1676"/>
              <a:ext cx="1399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+ getX() : int</a:t>
              </a:r>
              <a:endParaRPr kumimoji="0" lang="en-US" altLang="zh-CN" sz="240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43025" name="Rectangle 6">
              <a:extLst>
                <a:ext uri="{FF2B5EF4-FFF2-40B4-BE49-F238E27FC236}">
                  <a16:creationId xmlns:a16="http://schemas.microsoft.com/office/drawing/2014/main" id="{47FDB02D-C722-F110-8E0B-CCB3F3D6F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" y="1916"/>
              <a:ext cx="1399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+ getY() : int</a:t>
              </a:r>
              <a:endParaRPr kumimoji="0" lang="en-US" altLang="zh-CN" sz="240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43026" name="Rectangle 5">
              <a:extLst>
                <a:ext uri="{FF2B5EF4-FFF2-40B4-BE49-F238E27FC236}">
                  <a16:creationId xmlns:a16="http://schemas.microsoft.com/office/drawing/2014/main" id="{A08D6A82-A4B2-C500-7B41-989C0A698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" y="2157"/>
              <a:ext cx="1999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+ Point(p : Point &amp;)</a:t>
              </a:r>
              <a:endParaRPr kumimoji="0" lang="en-US" altLang="zh-CN" sz="240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43027" name="Rectangle 4">
              <a:extLst>
                <a:ext uri="{FF2B5EF4-FFF2-40B4-BE49-F238E27FC236}">
                  <a16:creationId xmlns:a16="http://schemas.microsoft.com/office/drawing/2014/main" id="{4244BD06-2CD2-C054-4A48-F0FCDD0A9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" y="2397"/>
              <a:ext cx="2999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F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&lt;&lt;static&gt;&gt;</a:t>
              </a:r>
              <a:r>
                <a:rPr kumimoji="0" lang="en-US" altLang="zh-CN" sz="2400">
                  <a:solidFill>
                    <a:srgbClr val="0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+ showCount() : void</a:t>
              </a:r>
              <a:endParaRPr kumimoji="0" lang="en-US" altLang="zh-CN" sz="240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7BD5C2-67D4-7EDF-92CA-6B2FB6EBD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0063"/>
            <a:ext cx="8229600" cy="6073775"/>
          </a:xfrm>
          <a:solidFill>
            <a:srgbClr val="85FFFF"/>
          </a:solidFill>
        </p:spPr>
        <p:txBody>
          <a:bodyPr>
            <a:normAutofit fontScale="325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5800" dirty="0">
                <a:latin typeface="Consolas" pitchFamily="49" charset="0"/>
              </a:rPr>
              <a:t>//5_5.cpp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5800" dirty="0">
                <a:latin typeface="Consolas" pitchFamily="49" charset="0"/>
              </a:rPr>
              <a:t>#include &lt;</a:t>
            </a:r>
            <a:r>
              <a:rPr lang="en-US" altLang="zh-CN" sz="5800" dirty="0" err="1">
                <a:latin typeface="Consolas" pitchFamily="49" charset="0"/>
              </a:rPr>
              <a:t>iostream</a:t>
            </a:r>
            <a:r>
              <a:rPr lang="en-US" altLang="zh-CN" sz="5800" dirty="0">
                <a:latin typeface="Consolas" pitchFamily="49" charset="0"/>
              </a:rPr>
              <a:t>&gt;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5800" dirty="0">
                <a:latin typeface="Consolas" pitchFamily="49" charset="0"/>
              </a:rPr>
              <a:t>using namespace std;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5800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5800" dirty="0">
                <a:latin typeface="Consolas" pitchFamily="49" charset="0"/>
              </a:rPr>
              <a:t>class Point { //Point</a:t>
            </a:r>
            <a:r>
              <a:rPr lang="zh-CN" altLang="en-US" sz="5800" dirty="0">
                <a:latin typeface="Consolas" pitchFamily="49" charset="0"/>
              </a:rPr>
              <a:t>类定义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5800" dirty="0">
                <a:latin typeface="Consolas" pitchFamily="49" charset="0"/>
              </a:rPr>
              <a:t>public:	//</a:t>
            </a:r>
            <a:r>
              <a:rPr lang="zh-CN" altLang="en-US" sz="5800" dirty="0">
                <a:latin typeface="Consolas" pitchFamily="49" charset="0"/>
              </a:rPr>
              <a:t>外部接口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5800" dirty="0">
                <a:latin typeface="Consolas" pitchFamily="49" charset="0"/>
              </a:rPr>
              <a:t>	</a:t>
            </a:r>
            <a:r>
              <a:rPr lang="en-US" altLang="zh-CN" sz="5800" dirty="0">
                <a:latin typeface="Consolas" pitchFamily="49" charset="0"/>
              </a:rPr>
              <a:t>Point(</a:t>
            </a:r>
            <a:r>
              <a:rPr lang="en-US" altLang="zh-CN" sz="5800" dirty="0" err="1">
                <a:latin typeface="Consolas" pitchFamily="49" charset="0"/>
              </a:rPr>
              <a:t>int</a:t>
            </a:r>
            <a:r>
              <a:rPr lang="en-US" altLang="zh-CN" sz="5800" dirty="0">
                <a:latin typeface="Consolas" pitchFamily="49" charset="0"/>
              </a:rPr>
              <a:t> x = 0, </a:t>
            </a:r>
            <a:r>
              <a:rPr lang="en-US" altLang="zh-CN" sz="5800" dirty="0" err="1">
                <a:latin typeface="Consolas" pitchFamily="49" charset="0"/>
              </a:rPr>
              <a:t>int</a:t>
            </a:r>
            <a:r>
              <a:rPr lang="en-US" altLang="zh-CN" sz="5800" dirty="0">
                <a:latin typeface="Consolas" pitchFamily="49" charset="0"/>
              </a:rPr>
              <a:t> y = 0) : x(x), y(y) { //</a:t>
            </a:r>
            <a:r>
              <a:rPr lang="zh-CN" altLang="en-US" sz="5800" dirty="0">
                <a:latin typeface="Consolas" pitchFamily="49" charset="0"/>
              </a:rPr>
              <a:t>构造函数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5800" dirty="0">
                <a:latin typeface="Consolas" pitchFamily="49" charset="0"/>
              </a:rPr>
              <a:t>		</a:t>
            </a:r>
            <a:r>
              <a:rPr lang="en-US" altLang="zh-CN" sz="5800" dirty="0">
                <a:latin typeface="Consolas" pitchFamily="49" charset="0"/>
              </a:rPr>
              <a:t>//</a:t>
            </a:r>
            <a:r>
              <a:rPr lang="zh-CN" altLang="en-US" sz="5800" dirty="0">
                <a:latin typeface="Consolas" pitchFamily="49" charset="0"/>
              </a:rPr>
              <a:t>在构造函数中对</a:t>
            </a:r>
            <a:r>
              <a:rPr lang="en-US" altLang="zh-CN" sz="5800" dirty="0">
                <a:latin typeface="Consolas" pitchFamily="49" charset="0"/>
              </a:rPr>
              <a:t>count</a:t>
            </a:r>
            <a:r>
              <a:rPr lang="zh-CN" altLang="en-US" sz="5800" dirty="0">
                <a:latin typeface="Consolas" pitchFamily="49" charset="0"/>
              </a:rPr>
              <a:t>累加，所有对象共同维护同一个</a:t>
            </a:r>
            <a:r>
              <a:rPr lang="en-US" altLang="zh-CN" sz="5800" dirty="0">
                <a:latin typeface="Consolas" pitchFamily="49" charset="0"/>
              </a:rPr>
              <a:t>count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5800" dirty="0">
                <a:latin typeface="Consolas" pitchFamily="49" charset="0"/>
              </a:rPr>
              <a:t>		count++;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5800" dirty="0">
                <a:latin typeface="Consolas" pitchFamily="49" charset="0"/>
              </a:rPr>
              <a:t>	}	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5800" dirty="0">
                <a:latin typeface="Consolas" pitchFamily="49" charset="0"/>
              </a:rPr>
              <a:t>	Point(Point &amp;p) {	//</a:t>
            </a:r>
            <a:r>
              <a:rPr lang="zh-CN" altLang="en-US" sz="5800" dirty="0">
                <a:latin typeface="Consolas" pitchFamily="49" charset="0"/>
              </a:rPr>
              <a:t>复制构造函数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5800" dirty="0">
                <a:latin typeface="Consolas" pitchFamily="49" charset="0"/>
              </a:rPr>
              <a:t>		</a:t>
            </a:r>
            <a:r>
              <a:rPr lang="en-US" altLang="zh-CN" sz="5800" dirty="0">
                <a:latin typeface="Consolas" pitchFamily="49" charset="0"/>
              </a:rPr>
              <a:t>x = </a:t>
            </a:r>
            <a:r>
              <a:rPr lang="en-US" altLang="zh-CN" sz="5800" dirty="0" err="1">
                <a:latin typeface="Consolas" pitchFamily="49" charset="0"/>
              </a:rPr>
              <a:t>p.x</a:t>
            </a:r>
            <a:r>
              <a:rPr lang="en-US" altLang="zh-CN" sz="5800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5800" dirty="0">
                <a:latin typeface="Consolas" pitchFamily="49" charset="0"/>
              </a:rPr>
              <a:t>		y = </a:t>
            </a:r>
            <a:r>
              <a:rPr lang="en-US" altLang="zh-CN" sz="5800" dirty="0" err="1">
                <a:latin typeface="Consolas" pitchFamily="49" charset="0"/>
              </a:rPr>
              <a:t>p.y</a:t>
            </a:r>
            <a:r>
              <a:rPr lang="en-US" altLang="zh-CN" sz="5800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5800" dirty="0">
                <a:latin typeface="Consolas" pitchFamily="49" charset="0"/>
              </a:rPr>
              <a:t>		count++;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5800" dirty="0">
                <a:latin typeface="Consolas" pitchFamily="49" charset="0"/>
              </a:rPr>
              <a:t>	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5800" dirty="0">
                <a:latin typeface="Consolas" pitchFamily="49" charset="0"/>
              </a:rPr>
              <a:t>	~Point() {  count--; 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5800" dirty="0">
                <a:latin typeface="Consolas" pitchFamily="49" charset="0"/>
              </a:rPr>
              <a:t>	</a:t>
            </a:r>
            <a:r>
              <a:rPr lang="en-US" altLang="zh-CN" sz="5800" dirty="0" err="1">
                <a:latin typeface="Consolas" pitchFamily="49" charset="0"/>
              </a:rPr>
              <a:t>int</a:t>
            </a:r>
            <a:r>
              <a:rPr lang="en-US" altLang="zh-CN" sz="5800" dirty="0">
                <a:latin typeface="Consolas" pitchFamily="49" charset="0"/>
              </a:rPr>
              <a:t> </a:t>
            </a:r>
            <a:r>
              <a:rPr lang="en-US" altLang="zh-CN" sz="5800" dirty="0" err="1">
                <a:latin typeface="Consolas" pitchFamily="49" charset="0"/>
              </a:rPr>
              <a:t>getX</a:t>
            </a:r>
            <a:r>
              <a:rPr lang="en-US" altLang="zh-CN" sz="5800" dirty="0">
                <a:latin typeface="Consolas" pitchFamily="49" charset="0"/>
              </a:rPr>
              <a:t>() { return x; 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5800" dirty="0">
                <a:latin typeface="Consolas" pitchFamily="49" charset="0"/>
              </a:rPr>
              <a:t>	</a:t>
            </a:r>
            <a:r>
              <a:rPr lang="en-US" altLang="zh-CN" sz="5800" dirty="0" err="1">
                <a:latin typeface="Consolas" pitchFamily="49" charset="0"/>
              </a:rPr>
              <a:t>int</a:t>
            </a:r>
            <a:r>
              <a:rPr lang="en-US" altLang="zh-CN" sz="5800" dirty="0">
                <a:latin typeface="Consolas" pitchFamily="49" charset="0"/>
              </a:rPr>
              <a:t> </a:t>
            </a:r>
            <a:r>
              <a:rPr lang="en-US" altLang="zh-CN" sz="5800" dirty="0" err="1">
                <a:latin typeface="Consolas" pitchFamily="49" charset="0"/>
              </a:rPr>
              <a:t>getY</a:t>
            </a:r>
            <a:r>
              <a:rPr lang="en-US" altLang="zh-CN" sz="5800" dirty="0">
                <a:latin typeface="Consolas" pitchFamily="49" charset="0"/>
              </a:rPr>
              <a:t>() { return y; 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5800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5800" dirty="0">
                <a:latin typeface="Consolas" pitchFamily="49" charset="0"/>
              </a:rPr>
              <a:t>	</a:t>
            </a:r>
            <a:r>
              <a:rPr lang="en-US" altLang="zh-CN" sz="5800" dirty="0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en-US" altLang="zh-CN" sz="5800" dirty="0">
                <a:latin typeface="Consolas" pitchFamily="49" charset="0"/>
              </a:rPr>
              <a:t> void </a:t>
            </a:r>
            <a:r>
              <a:rPr lang="en-US" altLang="zh-CN" sz="5800" dirty="0" err="1">
                <a:latin typeface="Consolas" pitchFamily="49" charset="0"/>
              </a:rPr>
              <a:t>showCount</a:t>
            </a:r>
            <a:r>
              <a:rPr lang="en-US" altLang="zh-CN" sz="5800" dirty="0">
                <a:latin typeface="Consolas" pitchFamily="49" charset="0"/>
              </a:rPr>
              <a:t>() {		//</a:t>
            </a:r>
            <a:r>
              <a:rPr lang="zh-CN" altLang="en-US" sz="5800" dirty="0">
                <a:latin typeface="Consolas" pitchFamily="49" charset="0"/>
              </a:rPr>
              <a:t>静态函数成员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5800" dirty="0">
                <a:latin typeface="Consolas" pitchFamily="49" charset="0"/>
              </a:rPr>
              <a:t>		</a:t>
            </a:r>
            <a:r>
              <a:rPr lang="en-US" altLang="zh-CN" sz="5800" dirty="0" err="1">
                <a:latin typeface="Consolas" pitchFamily="49" charset="0"/>
              </a:rPr>
              <a:t>cout</a:t>
            </a:r>
            <a:r>
              <a:rPr lang="en-US" altLang="zh-CN" sz="5800" dirty="0">
                <a:latin typeface="Consolas" pitchFamily="49" charset="0"/>
              </a:rPr>
              <a:t> &lt;&lt; "  Object count = " &lt;&lt; count &lt;&lt; </a:t>
            </a:r>
            <a:r>
              <a:rPr lang="en-US" altLang="zh-CN" sz="5800" dirty="0" err="1">
                <a:latin typeface="Consolas" pitchFamily="49" charset="0"/>
              </a:rPr>
              <a:t>endl</a:t>
            </a:r>
            <a:r>
              <a:rPr lang="en-US" altLang="zh-CN" sz="5800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5800" dirty="0">
                <a:latin typeface="Consolas" pitchFamily="49" charset="0"/>
              </a:rPr>
              <a:t>	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zh-CN" altLang="en-US" dirty="0">
              <a:latin typeface="Consolas" pitchFamily="49" charset="0"/>
            </a:endParaRPr>
          </a:p>
        </p:txBody>
      </p:sp>
      <p:sp>
        <p:nvSpPr>
          <p:cNvPr id="44035" name="灯片编号占位符 3">
            <a:extLst>
              <a:ext uri="{FF2B5EF4-FFF2-40B4-BE49-F238E27FC236}">
                <a16:creationId xmlns:a16="http://schemas.microsoft.com/office/drawing/2014/main" id="{FD8757EF-A627-0689-C6DE-D424BD0C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199B0F-28B8-446C-B623-5CDDA3D91F0B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CBB715B-F6D2-1C53-D149-31FCF0B7182C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21518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5.3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类的静态成员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5.3.2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静态函数成员</a:t>
            </a:r>
          </a:p>
        </p:txBody>
      </p:sp>
      <p:sp>
        <p:nvSpPr>
          <p:cNvPr id="44037" name="标题 1">
            <a:extLst>
              <a:ext uri="{FF2B5EF4-FFF2-40B4-BE49-F238E27FC236}">
                <a16:creationId xmlns:a16="http://schemas.microsoft.com/office/drawing/2014/main" id="{B317D2CB-5E08-E3CA-6374-28C5B119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5" y="500063"/>
            <a:ext cx="4619625" cy="10668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5-5 </a:t>
            </a:r>
            <a:r>
              <a:rPr lang="zh-CN" altLang="en-US"/>
              <a:t>静态成员举例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BD914-A6EE-76F1-1639-3D374E469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0063"/>
            <a:ext cx="8543925" cy="6073775"/>
          </a:xfrm>
          <a:solidFill>
            <a:srgbClr val="85FFFF"/>
          </a:solidFill>
        </p:spPr>
        <p:txBody>
          <a:bodyPr>
            <a:normAutofit fontScale="700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private:	//</a:t>
            </a:r>
            <a:r>
              <a:rPr lang="zh-CN" altLang="en-US" dirty="0">
                <a:latin typeface="Consolas" pitchFamily="49" charset="0"/>
              </a:rPr>
              <a:t>私有数据成员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x, y;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count;	//</a:t>
            </a:r>
            <a:r>
              <a:rPr lang="zh-CN" altLang="en-US" dirty="0">
                <a:latin typeface="Consolas" pitchFamily="49" charset="0"/>
              </a:rPr>
              <a:t>静态数据成员声明，用于记录点的个数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int Point::count = 0;//</a:t>
            </a:r>
            <a:r>
              <a:rPr lang="zh-CN" altLang="en-US" dirty="0">
                <a:latin typeface="Consolas" pitchFamily="49" charset="0"/>
              </a:rPr>
              <a:t>静态数据成员定义和初始化，使用类名限定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main() {	//</a:t>
            </a:r>
            <a:r>
              <a:rPr lang="zh-CN" altLang="en-US" dirty="0">
                <a:latin typeface="Consolas" pitchFamily="49" charset="0"/>
              </a:rPr>
              <a:t>主函数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>
                <a:latin typeface="Consolas" pitchFamily="49" charset="0"/>
              </a:rPr>
              <a:t>Point a(4, 5);	//</a:t>
            </a:r>
            <a:r>
              <a:rPr lang="zh-CN" altLang="en-US" dirty="0">
                <a:latin typeface="Consolas" pitchFamily="49" charset="0"/>
              </a:rPr>
              <a:t>定义对象</a:t>
            </a:r>
            <a:r>
              <a:rPr lang="en-US" altLang="zh-CN" dirty="0">
                <a:latin typeface="Consolas" pitchFamily="49" charset="0"/>
              </a:rPr>
              <a:t>a</a:t>
            </a:r>
            <a:r>
              <a:rPr lang="zh-CN" altLang="en-US" dirty="0">
                <a:latin typeface="Consolas" pitchFamily="49" charset="0"/>
              </a:rPr>
              <a:t>，其构造函数回使</a:t>
            </a:r>
            <a:r>
              <a:rPr lang="en-US" altLang="zh-CN" dirty="0">
                <a:latin typeface="Consolas" pitchFamily="49" charset="0"/>
              </a:rPr>
              <a:t>count</a:t>
            </a:r>
            <a:r>
              <a:rPr lang="zh-CN" altLang="en-US" dirty="0">
                <a:latin typeface="Consolas" pitchFamily="49" charset="0"/>
              </a:rPr>
              <a:t>增</a:t>
            </a:r>
            <a:r>
              <a:rPr lang="en-US" altLang="zh-CN" dirty="0">
                <a:latin typeface="Consolas" pitchFamily="49" charset="0"/>
              </a:rPr>
              <a:t>1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 &lt;&lt; "Point A: " &lt;&lt; </a:t>
            </a:r>
            <a:r>
              <a:rPr lang="en-US" altLang="zh-CN" dirty="0" err="1">
                <a:latin typeface="Consolas" pitchFamily="49" charset="0"/>
              </a:rPr>
              <a:t>a.getX</a:t>
            </a:r>
            <a:r>
              <a:rPr lang="en-US" altLang="zh-CN" dirty="0">
                <a:latin typeface="Consolas" pitchFamily="49" charset="0"/>
              </a:rPr>
              <a:t>() &lt;&lt; ", " &lt;&lt; </a:t>
            </a:r>
            <a:r>
              <a:rPr lang="en-US" altLang="zh-CN" dirty="0" err="1">
                <a:latin typeface="Consolas" pitchFamily="49" charset="0"/>
              </a:rPr>
              <a:t>a.getY</a:t>
            </a:r>
            <a:r>
              <a:rPr lang="en-US" altLang="zh-CN" dirty="0">
                <a:latin typeface="Consolas" pitchFamily="49" charset="0"/>
              </a:rPr>
              <a:t>();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Consolas" pitchFamily="49" charset="0"/>
              </a:rPr>
              <a:t>Point::</a:t>
            </a:r>
            <a:r>
              <a:rPr lang="en-US" altLang="zh-CN" dirty="0" err="1">
                <a:latin typeface="Consolas" pitchFamily="49" charset="0"/>
              </a:rPr>
              <a:t>showCount</a:t>
            </a:r>
            <a:r>
              <a:rPr lang="en-US" altLang="zh-CN" dirty="0">
                <a:latin typeface="Consolas" pitchFamily="49" charset="0"/>
              </a:rPr>
              <a:t>();	//</a:t>
            </a:r>
            <a:r>
              <a:rPr lang="zh-CN" altLang="en-US" dirty="0">
                <a:latin typeface="Consolas" pitchFamily="49" charset="0"/>
              </a:rPr>
              <a:t>输出对象个数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>
                <a:latin typeface="Consolas" pitchFamily="49" charset="0"/>
              </a:rPr>
              <a:t>Point b(a);	//</a:t>
            </a:r>
            <a:r>
              <a:rPr lang="zh-CN" altLang="en-US" dirty="0">
                <a:latin typeface="Consolas" pitchFamily="49" charset="0"/>
              </a:rPr>
              <a:t>定义对象</a:t>
            </a:r>
            <a:r>
              <a:rPr lang="en-US" altLang="zh-CN" dirty="0">
                <a:latin typeface="Consolas" pitchFamily="49" charset="0"/>
              </a:rPr>
              <a:t>b</a:t>
            </a:r>
            <a:r>
              <a:rPr lang="zh-CN" altLang="en-US" dirty="0">
                <a:latin typeface="Consolas" pitchFamily="49" charset="0"/>
              </a:rPr>
              <a:t>，其构造函数回使</a:t>
            </a:r>
            <a:r>
              <a:rPr lang="en-US" altLang="zh-CN" dirty="0">
                <a:latin typeface="Consolas" pitchFamily="49" charset="0"/>
              </a:rPr>
              <a:t>count</a:t>
            </a:r>
            <a:r>
              <a:rPr lang="zh-CN" altLang="en-US" dirty="0">
                <a:latin typeface="Consolas" pitchFamily="49" charset="0"/>
              </a:rPr>
              <a:t>增</a:t>
            </a:r>
            <a:r>
              <a:rPr lang="en-US" altLang="zh-CN" dirty="0">
                <a:latin typeface="Consolas" pitchFamily="49" charset="0"/>
              </a:rPr>
              <a:t>1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 &lt;&lt; "Point B: " &lt;&lt; </a:t>
            </a:r>
            <a:r>
              <a:rPr lang="en-US" altLang="zh-CN" dirty="0" err="1">
                <a:latin typeface="Consolas" pitchFamily="49" charset="0"/>
              </a:rPr>
              <a:t>b.getX</a:t>
            </a:r>
            <a:r>
              <a:rPr lang="en-US" altLang="zh-CN" dirty="0">
                <a:latin typeface="Consolas" pitchFamily="49" charset="0"/>
              </a:rPr>
              <a:t>() &lt;&lt; ", " &lt;&lt; </a:t>
            </a:r>
            <a:r>
              <a:rPr lang="en-US" altLang="zh-CN" dirty="0" err="1">
                <a:latin typeface="Consolas" pitchFamily="49" charset="0"/>
              </a:rPr>
              <a:t>b.getY</a:t>
            </a:r>
            <a:r>
              <a:rPr lang="en-US" altLang="zh-CN" dirty="0">
                <a:latin typeface="Consolas" pitchFamily="49" charset="0"/>
              </a:rPr>
              <a:t>();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Consolas" pitchFamily="49" charset="0"/>
              </a:rPr>
              <a:t>Point::</a:t>
            </a:r>
            <a:r>
              <a:rPr lang="en-US" altLang="zh-CN" dirty="0" err="1">
                <a:latin typeface="Consolas" pitchFamily="49" charset="0"/>
              </a:rPr>
              <a:t>showCount</a:t>
            </a:r>
            <a:r>
              <a:rPr lang="en-US" altLang="zh-CN" dirty="0">
                <a:latin typeface="Consolas" pitchFamily="49" charset="0"/>
              </a:rPr>
              <a:t>();	//</a:t>
            </a:r>
            <a:r>
              <a:rPr lang="zh-CN" altLang="en-US" dirty="0">
                <a:latin typeface="Consolas" pitchFamily="49" charset="0"/>
              </a:rPr>
              <a:t>输出对象个数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>
                <a:latin typeface="Consolas" pitchFamily="49" charset="0"/>
              </a:rPr>
              <a:t>return 0;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</a:t>
            </a:r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BC1EA83C-9235-D337-E909-C08E27A4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35637-0360-420E-A9D9-9679A544FD65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4221117-CA15-E348-1528-229CAA7387A2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21518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5.3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类的静态成员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5.3.2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静态函数成员</a:t>
            </a:r>
          </a:p>
        </p:txBody>
      </p:sp>
      <p:sp>
        <p:nvSpPr>
          <p:cNvPr id="45061" name="标题 1">
            <a:extLst>
              <a:ext uri="{FF2B5EF4-FFF2-40B4-BE49-F238E27FC236}">
                <a16:creationId xmlns:a16="http://schemas.microsoft.com/office/drawing/2014/main" id="{23FE7498-A1E0-28BB-CA00-3D3D47E49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763" y="5500688"/>
            <a:ext cx="3043237" cy="10668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5-5 </a:t>
            </a:r>
            <a:r>
              <a:rPr lang="zh-CN" altLang="en-US"/>
              <a:t>（续）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D7F8E675-9407-C488-19AC-4C0A75FD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5.4 </a:t>
            </a:r>
            <a:r>
              <a:rPr lang="zh-CN" altLang="en-US"/>
              <a:t>类的友元</a:t>
            </a:r>
          </a:p>
        </p:txBody>
      </p:sp>
      <p:sp>
        <p:nvSpPr>
          <p:cNvPr id="46083" name="内容占位符 2">
            <a:extLst>
              <a:ext uri="{FF2B5EF4-FFF2-40B4-BE49-F238E27FC236}">
                <a16:creationId xmlns:a16="http://schemas.microsoft.com/office/drawing/2014/main" id="{0B571B94-4E4D-ACB4-BB30-63DDE7B93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友元是</a:t>
            </a:r>
            <a:r>
              <a:rPr lang="en-US" altLang="zh-CN"/>
              <a:t>C++</a:t>
            </a:r>
            <a:r>
              <a:rPr lang="zh-CN" altLang="en-US"/>
              <a:t>提供的一种破坏数据封装和数据隐藏的机制。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/>
              <a:t>通过将一个模块声明为另一个模块的友元，一个模块能够引用到另一个模块中本是被隐藏的信息。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/>
              <a:t>可以使用友元函数和友元类。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/>
              <a:t>为了确保数据的完整性，及数据封装与隐藏的原则，建议尽量不使用或少使用友元。</a:t>
            </a:r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74AC9DA1-3FCB-F6C2-D820-75B511E7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1C29CB0-0B51-4D1F-8F78-AFE81208E9C7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D417D6D0-F2AB-DFF0-6B54-201A3749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5.4.1 </a:t>
            </a:r>
            <a:r>
              <a:rPr lang="zh-CN" altLang="en-US"/>
              <a:t>友元函数</a:t>
            </a:r>
          </a:p>
        </p:txBody>
      </p:sp>
      <p:sp>
        <p:nvSpPr>
          <p:cNvPr id="47107" name="内容占位符 2">
            <a:extLst>
              <a:ext uri="{FF2B5EF4-FFF2-40B4-BE49-F238E27FC236}">
                <a16:creationId xmlns:a16="http://schemas.microsoft.com/office/drawing/2014/main" id="{39D33829-3266-2BED-2780-61F4C3C43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Consolas" panose="020B0609020204030204" pitchFamily="49" charset="0"/>
              </a:rPr>
              <a:t>友元函数是在类声明中由关键字</a:t>
            </a:r>
            <a:r>
              <a:rPr lang="en-US" altLang="zh-CN">
                <a:solidFill>
                  <a:schemeClr val="tx2"/>
                </a:solidFill>
                <a:latin typeface="Consolas" panose="020B0609020204030204" pitchFamily="49" charset="0"/>
              </a:rPr>
              <a:t>friend</a:t>
            </a:r>
            <a:r>
              <a:rPr lang="zh-CN" altLang="en-US">
                <a:latin typeface="Consolas" panose="020B0609020204030204" pitchFamily="49" charset="0"/>
              </a:rPr>
              <a:t>修饰说明的非成员函数，在它的函数体中能够通过对象名访问 </a:t>
            </a:r>
            <a:r>
              <a:rPr lang="en-US" altLang="zh-CN">
                <a:latin typeface="Consolas" panose="020B0609020204030204" pitchFamily="49" charset="0"/>
              </a:rPr>
              <a:t>private </a:t>
            </a:r>
            <a:r>
              <a:rPr lang="zh-CN" altLang="en-US">
                <a:latin typeface="Consolas" panose="020B0609020204030204" pitchFamily="49" charset="0"/>
              </a:rPr>
              <a:t>和 </a:t>
            </a:r>
            <a:r>
              <a:rPr lang="en-US" altLang="zh-CN">
                <a:latin typeface="Consolas" panose="020B0609020204030204" pitchFamily="49" charset="0"/>
              </a:rPr>
              <a:t>protected</a:t>
            </a:r>
            <a:r>
              <a:rPr lang="zh-CN" altLang="en-US">
                <a:latin typeface="Consolas" panose="020B0609020204030204" pitchFamily="49" charset="0"/>
              </a:rPr>
              <a:t>成员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Consolas" panose="020B0609020204030204" pitchFamily="49" charset="0"/>
              </a:rPr>
              <a:t>作用：增加灵活性，使程序员可以在封装和快速性方面做合理选择。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Consolas" panose="020B0609020204030204" pitchFamily="49" charset="0"/>
              </a:rPr>
              <a:t>访问对象中的成员必须通过对象名。</a:t>
            </a: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5E6F5EA9-D9B7-FEA4-B20D-D92F85DD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3BD0EEE-78CF-4A74-A575-D520181F2450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F2C78F7-55F8-CEAF-E48F-B4410210CBBD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21518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5.4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类的友元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6AEC347D-F21C-E15C-6181-A5821141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5.1.1 </a:t>
            </a:r>
            <a:r>
              <a:rPr lang="zh-CN" altLang="en-US"/>
              <a:t>作用域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36728886-A2C6-CBD1-EFD2-7696B85E0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60575"/>
            <a:ext cx="8229600" cy="4513263"/>
          </a:xfrm>
        </p:spPr>
        <p:txBody>
          <a:bodyPr/>
          <a:lstStyle/>
          <a:p>
            <a:pPr eaLnBrk="1" hangingPunct="1"/>
            <a:r>
              <a:rPr lang="zh-CN" altLang="en-US">
                <a:latin typeface="Consolas" panose="020B0609020204030204" pitchFamily="49" charset="0"/>
              </a:rPr>
              <a:t>作用域是一个标识符在程序正文中有效的区域。</a:t>
            </a:r>
            <a:endParaRPr lang="en-US" altLang="zh-CN">
              <a:latin typeface="Consolas" panose="020B0609020204030204" pitchFamily="49" charset="0"/>
            </a:endParaRPr>
          </a:p>
          <a:p>
            <a:pPr lvl="1" eaLnBrk="1" hangingPunct="1"/>
            <a:r>
              <a:rPr lang="zh-CN" altLang="en-US">
                <a:latin typeface="Consolas" panose="020B0609020204030204" pitchFamily="49" charset="0"/>
              </a:rPr>
              <a:t>函数原型作用域</a:t>
            </a:r>
            <a:endParaRPr lang="en-US" altLang="zh-CN">
              <a:latin typeface="Consolas" panose="020B0609020204030204" pitchFamily="49" charset="0"/>
            </a:endParaRPr>
          </a:p>
          <a:p>
            <a:pPr lvl="1" eaLnBrk="1" hangingPunct="1"/>
            <a:r>
              <a:rPr lang="zh-CN" altLang="en-US">
                <a:latin typeface="Consolas" panose="020B0609020204030204" pitchFamily="49" charset="0"/>
              </a:rPr>
              <a:t>局部作用域</a:t>
            </a:r>
            <a:r>
              <a:rPr lang="en-US" altLang="zh-CN">
                <a:latin typeface="Consolas" panose="020B0609020204030204" pitchFamily="49" charset="0"/>
              </a:rPr>
              <a:t>(</a:t>
            </a:r>
            <a:r>
              <a:rPr lang="zh-CN" altLang="en-US">
                <a:latin typeface="Consolas" panose="020B0609020204030204" pitchFamily="49" charset="0"/>
              </a:rPr>
              <a:t>块作用域</a:t>
            </a:r>
            <a:r>
              <a:rPr lang="en-US" altLang="zh-CN">
                <a:latin typeface="Consolas" panose="020B0609020204030204" pitchFamily="49" charset="0"/>
              </a:rPr>
              <a:t>)</a:t>
            </a:r>
          </a:p>
          <a:p>
            <a:pPr lvl="1" eaLnBrk="1" hangingPunct="1"/>
            <a:r>
              <a:rPr lang="zh-CN" altLang="en-US">
                <a:latin typeface="Consolas" panose="020B0609020204030204" pitchFamily="49" charset="0"/>
              </a:rPr>
              <a:t>类作用域</a:t>
            </a:r>
            <a:endParaRPr lang="en-US" altLang="zh-CN">
              <a:latin typeface="Consolas" panose="020B0609020204030204" pitchFamily="49" charset="0"/>
            </a:endParaRPr>
          </a:p>
          <a:p>
            <a:pPr lvl="1" eaLnBrk="1" hangingPunct="1"/>
            <a:r>
              <a:rPr lang="zh-CN" altLang="en-US">
                <a:latin typeface="Consolas" panose="020B0609020204030204" pitchFamily="49" charset="0"/>
              </a:rPr>
              <a:t>文件作用域</a:t>
            </a:r>
            <a:endParaRPr lang="en-US" altLang="zh-CN">
              <a:latin typeface="Consolas" panose="020B0609020204030204" pitchFamily="49" charset="0"/>
            </a:endParaRPr>
          </a:p>
          <a:p>
            <a:pPr lvl="1" eaLnBrk="1" hangingPunct="1"/>
            <a:r>
              <a:rPr lang="zh-CN" altLang="en-US">
                <a:latin typeface="Consolas" panose="020B0609020204030204" pitchFamily="49" charset="0"/>
              </a:rPr>
              <a:t>命名空间作用域（详见第</a:t>
            </a:r>
            <a:r>
              <a:rPr lang="en-US" altLang="zh-CN">
                <a:latin typeface="Consolas" panose="020B0609020204030204" pitchFamily="49" charset="0"/>
              </a:rPr>
              <a:t>10</a:t>
            </a:r>
            <a:r>
              <a:rPr lang="zh-CN" altLang="en-US">
                <a:latin typeface="Consolas" panose="020B0609020204030204" pitchFamily="49" charset="0"/>
              </a:rPr>
              <a:t>章）</a:t>
            </a:r>
            <a:endParaRPr lang="en-US" altLang="zh-CN">
              <a:latin typeface="Consolas" panose="020B0609020204030204" pitchFamily="49" charset="0"/>
            </a:endParaRPr>
          </a:p>
          <a:p>
            <a:pPr lvl="1" eaLnBrk="1" hangingPunct="1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BB7BF416-7779-F756-E529-6A9039B2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BF55D5-317A-4532-93C4-0B63CFA5181C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FFD6E9D-F394-CF6F-7BA0-01C49600D4C6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标识符的作用域与可见性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C2619-81C6-7870-5B05-1CE10A58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例</a:t>
            </a:r>
            <a:r>
              <a:rPr lang="en-US" altLang="zh-CN" dirty="0"/>
              <a:t>5-6 </a:t>
            </a:r>
            <a:r>
              <a:rPr lang="zh-CN" altLang="en-US" dirty="0"/>
              <a:t>使用友元函数计算两点间的距离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A2CF3-5857-4145-6A7B-E46D54F6F52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85FFFF"/>
          </a:solidFill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#include &lt;</a:t>
            </a:r>
            <a:r>
              <a:rPr lang="en-US" altLang="zh-CN" dirty="0" err="1">
                <a:latin typeface="Consolas" pitchFamily="49" charset="0"/>
              </a:rPr>
              <a:t>iostream</a:t>
            </a:r>
            <a:r>
              <a:rPr lang="en-US" altLang="zh-CN" dirty="0">
                <a:latin typeface="Consolas" pitchFamily="49" charset="0"/>
              </a:rPr>
              <a:t>&gt;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#include &lt;</a:t>
            </a:r>
            <a:r>
              <a:rPr lang="en-US" altLang="zh-CN" dirty="0" err="1">
                <a:latin typeface="Consolas" pitchFamily="49" charset="0"/>
              </a:rPr>
              <a:t>cmath</a:t>
            </a:r>
            <a:r>
              <a:rPr lang="en-US" altLang="zh-CN" dirty="0">
                <a:latin typeface="Consolas" pitchFamily="49" charset="0"/>
              </a:rPr>
              <a:t>&gt;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class Point {	//Point</a:t>
            </a:r>
            <a:r>
              <a:rPr lang="zh-CN" altLang="en-US" dirty="0">
                <a:latin typeface="Consolas" pitchFamily="49" charset="0"/>
              </a:rPr>
              <a:t>类声明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public:	//</a:t>
            </a:r>
            <a:r>
              <a:rPr lang="zh-CN" altLang="en-US" dirty="0">
                <a:latin typeface="Consolas" pitchFamily="49" charset="0"/>
              </a:rPr>
              <a:t>外部接口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>
                <a:latin typeface="Consolas" pitchFamily="49" charset="0"/>
              </a:rPr>
              <a:t>Point(</a:t>
            </a: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x=0, </a:t>
            </a: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y=0) : x(x), y(y) { }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 err="1">
                <a:latin typeface="Consolas" pitchFamily="49" charset="0"/>
              </a:rPr>
              <a:t>getX</a:t>
            </a:r>
            <a:r>
              <a:rPr lang="en-US" altLang="zh-CN" dirty="0">
                <a:latin typeface="Consolas" pitchFamily="49" charset="0"/>
              </a:rPr>
              <a:t>() { return x; }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 err="1">
                <a:latin typeface="Consolas" pitchFamily="49" charset="0"/>
              </a:rPr>
              <a:t>getY</a:t>
            </a:r>
            <a:r>
              <a:rPr lang="en-US" altLang="zh-CN" dirty="0">
                <a:latin typeface="Consolas" pitchFamily="49" charset="0"/>
              </a:rPr>
              <a:t>() { return y; }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Consolas" pitchFamily="49" charset="0"/>
              </a:rPr>
              <a:t>friend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 float </a:t>
            </a:r>
            <a:r>
              <a:rPr lang="en-US" altLang="zh-CN" sz="3200" dirty="0">
                <a:solidFill>
                  <a:srgbClr val="C00000"/>
                </a:solidFill>
                <a:latin typeface="Consolas" pitchFamily="49" charset="0"/>
              </a:rPr>
              <a:t>dist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(Point &amp;a, Point &amp;b); 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private:	//</a:t>
            </a:r>
            <a:r>
              <a:rPr lang="zh-CN" altLang="en-US" dirty="0">
                <a:latin typeface="Consolas" pitchFamily="49" charset="0"/>
              </a:rPr>
              <a:t>私有数据成员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x, y;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};</a:t>
            </a: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2CEABA07-827C-1520-15DA-65999B7B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39ED173-D359-470E-879B-5365D19D6874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2C54CA8-E988-2537-87DF-888974E7CE50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21518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5.4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类的友元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5.4.1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友元函数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33D92874-6797-F97D-CA26-030ED1A6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5-6 </a:t>
            </a:r>
            <a:r>
              <a:rPr lang="zh-CN" altLang="en-US"/>
              <a:t>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A2CD66-8E26-0E33-F9D6-9AC2B0F740E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85FFFF"/>
          </a:solidFill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float dist( Point&amp; a, Point&amp; b) </a:t>
            </a:r>
            <a:r>
              <a:rPr lang="en-US" altLang="zh-CN" dirty="0">
                <a:latin typeface="Consolas" pitchFamily="49" charset="0"/>
              </a:rPr>
              <a:t>{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double x = </a:t>
            </a:r>
            <a:r>
              <a:rPr lang="en-US" altLang="zh-CN" dirty="0" err="1">
                <a:solidFill>
                  <a:schemeClr val="tx2"/>
                </a:solidFill>
                <a:latin typeface="Consolas" pitchFamily="49" charset="0"/>
              </a:rPr>
              <a:t>a</a:t>
            </a:r>
            <a:r>
              <a:rPr lang="en-US" altLang="zh-CN" dirty="0" err="1">
                <a:solidFill>
                  <a:srgbClr val="FF0000"/>
                </a:solidFill>
                <a:latin typeface="Consolas" pitchFamily="49" charset="0"/>
              </a:rPr>
              <a:t>.x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Consolas" pitchFamily="49" charset="0"/>
              </a:rPr>
              <a:t>- </a:t>
            </a:r>
            <a:r>
              <a:rPr lang="en-US" altLang="zh-CN" dirty="0" err="1">
                <a:solidFill>
                  <a:schemeClr val="tx2"/>
                </a:solidFill>
                <a:latin typeface="Consolas" pitchFamily="49" charset="0"/>
              </a:rPr>
              <a:t>b</a:t>
            </a:r>
            <a:r>
              <a:rPr lang="en-US" altLang="zh-CN" dirty="0" err="1">
                <a:solidFill>
                  <a:srgbClr val="FF0000"/>
                </a:solidFill>
                <a:latin typeface="Consolas" pitchFamily="49" charset="0"/>
              </a:rPr>
              <a:t>.x</a:t>
            </a:r>
            <a:r>
              <a:rPr lang="en-US" altLang="zh-CN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double y = </a:t>
            </a:r>
            <a:r>
              <a:rPr lang="en-US" altLang="zh-CN" dirty="0" err="1">
                <a:solidFill>
                  <a:schemeClr val="tx2"/>
                </a:solidFill>
                <a:latin typeface="Consolas" pitchFamily="49" charset="0"/>
              </a:rPr>
              <a:t>a</a:t>
            </a:r>
            <a:r>
              <a:rPr lang="en-US" altLang="zh-CN" dirty="0" err="1">
                <a:solidFill>
                  <a:srgbClr val="FF0000"/>
                </a:solidFill>
                <a:latin typeface="Consolas" pitchFamily="49" charset="0"/>
              </a:rPr>
              <a:t>.y</a:t>
            </a:r>
            <a:r>
              <a:rPr lang="en-US" altLang="zh-CN" dirty="0">
                <a:latin typeface="Consolas" pitchFamily="49" charset="0"/>
              </a:rPr>
              <a:t> - </a:t>
            </a:r>
            <a:r>
              <a:rPr lang="en-US" altLang="zh-CN" dirty="0" err="1">
                <a:solidFill>
                  <a:schemeClr val="tx2"/>
                </a:solidFill>
                <a:latin typeface="Consolas" pitchFamily="49" charset="0"/>
              </a:rPr>
              <a:t>b</a:t>
            </a:r>
            <a:r>
              <a:rPr lang="en-US" altLang="zh-CN" dirty="0" err="1">
                <a:solidFill>
                  <a:srgbClr val="FF0000"/>
                </a:solidFill>
                <a:latin typeface="Consolas" pitchFamily="49" charset="0"/>
              </a:rPr>
              <a:t>.y</a:t>
            </a:r>
            <a:r>
              <a:rPr lang="en-US" altLang="zh-CN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return </a:t>
            </a:r>
            <a:r>
              <a:rPr lang="en-US" altLang="zh-CN" dirty="0" err="1">
                <a:latin typeface="Consolas" pitchFamily="49" charset="0"/>
              </a:rPr>
              <a:t>static_cast</a:t>
            </a:r>
            <a:r>
              <a:rPr lang="en-US" altLang="zh-CN" dirty="0">
                <a:latin typeface="Consolas" pitchFamily="49" charset="0"/>
              </a:rPr>
              <a:t>&lt;float&gt;(</a:t>
            </a:r>
            <a:r>
              <a:rPr lang="en-US" altLang="zh-CN" dirty="0" err="1">
                <a:latin typeface="Consolas" pitchFamily="49" charset="0"/>
              </a:rPr>
              <a:t>sqrt</a:t>
            </a:r>
            <a:r>
              <a:rPr lang="en-US" altLang="zh-CN" dirty="0">
                <a:latin typeface="Consolas" pitchFamily="49" charset="0"/>
              </a:rPr>
              <a:t>(x * x + y * y));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main() {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Point p1(1, 1), p2(4, 5);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 &lt;&lt;"The distance is: ";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 &lt;&lt; dist(p1, p2) &lt;&lt; </a:t>
            </a:r>
            <a:r>
              <a:rPr lang="en-US" altLang="zh-CN" dirty="0" err="1">
                <a:latin typeface="Consolas" pitchFamily="49" charset="0"/>
              </a:rPr>
              <a:t>endl</a:t>
            </a:r>
            <a:r>
              <a:rPr lang="en-US" altLang="zh-CN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return 0;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</a:t>
            </a:r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CABBD01A-4D6A-CC00-73DF-D1D6771B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65E6C2-485B-4FDF-BE5D-7810AA00E80B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2C7DC80-ECED-4CD7-C025-324ABF43750D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21518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5.4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类的友元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5.4.1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友元函数</a:t>
            </a:r>
          </a:p>
        </p:txBody>
      </p:sp>
      <p:sp>
        <p:nvSpPr>
          <p:cNvPr id="49158" name="TextBox 5">
            <a:extLst>
              <a:ext uri="{FF2B5EF4-FFF2-40B4-BE49-F238E27FC236}">
                <a16:creationId xmlns:a16="http://schemas.microsoft.com/office/drawing/2014/main" id="{59607106-D892-2E98-3A3A-94B9C75F3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0" y="5715000"/>
            <a:ext cx="3286125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Consolas" panose="020B0609020204030204" pitchFamily="49" charset="0"/>
                <a:ea typeface="隶书" panose="02010509060101010101" pitchFamily="49" charset="-122"/>
              </a:rPr>
              <a:t>运行结果：</a:t>
            </a:r>
            <a:endParaRPr lang="en-US" altLang="zh-CN" sz="2400"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Consolas" panose="020B0609020204030204" pitchFamily="49" charset="0"/>
                <a:ea typeface="隶书" panose="02010509060101010101" pitchFamily="49" charset="-122"/>
              </a:rPr>
              <a:t>The distance is: 5</a:t>
            </a:r>
            <a:endParaRPr lang="zh-CN" altLang="en-US" sz="2400">
              <a:latin typeface="Consolas" panose="020B0609020204030204" pitchFamily="49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33D92874-6797-F97D-CA26-030ED1A6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Friend</a:t>
            </a:r>
            <a:r>
              <a:rPr lang="zh-CN" altLang="en-US" dirty="0"/>
              <a:t>函数能不能用其他的类类型？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A2CD66-8E26-0E33-F9D6-9AC2B0F740E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85FFFF"/>
          </a:solidFill>
        </p:spPr>
        <p:txBody>
          <a:bodyPr>
            <a:normAutofit fontScale="70000" lnSpcReduction="20000"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class </a:t>
            </a:r>
            <a:r>
              <a:rPr lang="en-US" altLang="zh-CN" dirty="0" err="1">
                <a:solidFill>
                  <a:srgbClr val="FF0000"/>
                </a:solidFill>
                <a:latin typeface="Consolas" pitchFamily="49" charset="0"/>
              </a:rPr>
              <a:t>NotPoint</a:t>
            </a:r>
            <a:r>
              <a:rPr lang="en-US" altLang="zh-CN" dirty="0">
                <a:latin typeface="Consolas" pitchFamily="49" charset="0"/>
              </a:rPr>
              <a:t> {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public: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NotPoint</a:t>
            </a:r>
            <a:r>
              <a:rPr lang="en-US" altLang="zh-CN" dirty="0">
                <a:latin typeface="Consolas" pitchFamily="49" charset="0"/>
              </a:rPr>
              <a:t>(int x=0, int y=0) : x(x), y(y) { 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int </a:t>
            </a:r>
            <a:r>
              <a:rPr lang="en-US" altLang="zh-CN" dirty="0" err="1">
                <a:latin typeface="Consolas" pitchFamily="49" charset="0"/>
              </a:rPr>
              <a:t>getX</a:t>
            </a:r>
            <a:r>
              <a:rPr lang="en-US" altLang="zh-CN" dirty="0">
                <a:latin typeface="Consolas" pitchFamily="49" charset="0"/>
              </a:rPr>
              <a:t>() { return x; 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int </a:t>
            </a:r>
            <a:r>
              <a:rPr lang="en-US" altLang="zh-CN" dirty="0" err="1">
                <a:latin typeface="Consolas" pitchFamily="49" charset="0"/>
              </a:rPr>
              <a:t>getY</a:t>
            </a:r>
            <a:r>
              <a:rPr lang="en-US" altLang="zh-CN" dirty="0">
                <a:latin typeface="Consolas" pitchFamily="49" charset="0"/>
              </a:rPr>
              <a:t>() { return y; 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private:	//</a:t>
            </a:r>
            <a:r>
              <a:rPr lang="zh-CN" altLang="en-US" dirty="0">
                <a:latin typeface="Consolas" pitchFamily="49" charset="0"/>
              </a:rPr>
              <a:t>私有数据成员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>
                <a:latin typeface="Consolas" pitchFamily="49" charset="0"/>
              </a:rPr>
              <a:t>int x, y;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altLang="zh-CN" dirty="0"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class </a:t>
            </a:r>
            <a:r>
              <a:rPr lang="en-US" altLang="zh-CN" dirty="0">
                <a:solidFill>
                  <a:srgbClr val="FF0000"/>
                </a:solidFill>
                <a:latin typeface="Consolas" pitchFamily="49" charset="0"/>
              </a:rPr>
              <a:t>Point</a:t>
            </a:r>
            <a:r>
              <a:rPr lang="en-US" altLang="zh-CN" dirty="0">
                <a:latin typeface="Consolas" pitchFamily="49" charset="0"/>
              </a:rPr>
              <a:t> {	//Point</a:t>
            </a:r>
            <a:r>
              <a:rPr lang="zh-CN" altLang="en-US" dirty="0">
                <a:latin typeface="Consolas" pitchFamily="49" charset="0"/>
              </a:rPr>
              <a:t>类声明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public:	//</a:t>
            </a:r>
            <a:r>
              <a:rPr lang="zh-CN" altLang="en-US" dirty="0">
                <a:latin typeface="Consolas" pitchFamily="49" charset="0"/>
              </a:rPr>
              <a:t>外部接口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>
                <a:latin typeface="Consolas" pitchFamily="49" charset="0"/>
              </a:rPr>
              <a:t>Point(int x=0, int y=0) : x(x), y(y) { 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int </a:t>
            </a:r>
            <a:r>
              <a:rPr lang="en-US" altLang="zh-CN" dirty="0" err="1">
                <a:latin typeface="Consolas" pitchFamily="49" charset="0"/>
              </a:rPr>
              <a:t>getX</a:t>
            </a:r>
            <a:r>
              <a:rPr lang="en-US" altLang="zh-CN" dirty="0">
                <a:latin typeface="Consolas" pitchFamily="49" charset="0"/>
              </a:rPr>
              <a:t>() { return x; 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int </a:t>
            </a:r>
            <a:r>
              <a:rPr lang="en-US" altLang="zh-CN" dirty="0" err="1">
                <a:latin typeface="Consolas" pitchFamily="49" charset="0"/>
              </a:rPr>
              <a:t>getY</a:t>
            </a:r>
            <a:r>
              <a:rPr lang="en-US" altLang="zh-CN" dirty="0">
                <a:latin typeface="Consolas" pitchFamily="49" charset="0"/>
              </a:rPr>
              <a:t>() { return y; 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Consolas" pitchFamily="49" charset="0"/>
              </a:rPr>
              <a:t>	friend float </a:t>
            </a:r>
            <a:r>
              <a:rPr lang="en-US" altLang="zh-CN" dirty="0" err="1">
                <a:solidFill>
                  <a:srgbClr val="FF0000"/>
                </a:solidFill>
                <a:latin typeface="Consolas" pitchFamily="49" charset="0"/>
              </a:rPr>
              <a:t>dist</a:t>
            </a:r>
            <a:r>
              <a:rPr lang="en-US" altLang="zh-CN" dirty="0">
                <a:solidFill>
                  <a:srgbClr val="FF0000"/>
                </a:solidFill>
                <a:latin typeface="Consolas" pitchFamily="49" charset="0"/>
              </a:rPr>
              <a:t>(Point &amp;a, Point &amp;b, </a:t>
            </a:r>
            <a:r>
              <a:rPr lang="en-US" altLang="zh-CN" dirty="0" err="1">
                <a:solidFill>
                  <a:srgbClr val="FF0000"/>
                </a:solidFill>
                <a:latin typeface="Consolas" pitchFamily="49" charset="0"/>
              </a:rPr>
              <a:t>NotPoint</a:t>
            </a:r>
            <a:r>
              <a:rPr lang="en-US" altLang="zh-CN" dirty="0">
                <a:solidFill>
                  <a:srgbClr val="FF0000"/>
                </a:solidFill>
                <a:latin typeface="Consolas" pitchFamily="49" charset="0"/>
              </a:rPr>
              <a:t> &amp;c); 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private:	//</a:t>
            </a:r>
            <a:r>
              <a:rPr lang="zh-CN" altLang="en-US" dirty="0">
                <a:latin typeface="Consolas" pitchFamily="49" charset="0"/>
              </a:rPr>
              <a:t>私有数据成员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>
                <a:latin typeface="Consolas" pitchFamily="49" charset="0"/>
              </a:rPr>
              <a:t>int x, y;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};</a:t>
            </a:r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CABBD01A-4D6A-CC00-73DF-D1D6771B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65E6C2-485B-4FDF-BE5D-7810AA00E80B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2C7DC80-ECED-4CD7-C025-324ABF43750D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21518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5.4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类的友元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5.4.1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友元函数</a:t>
            </a:r>
          </a:p>
        </p:txBody>
      </p:sp>
    </p:spTree>
    <p:extLst>
      <p:ext uri="{BB962C8B-B14F-4D97-AF65-F5344CB8AC3E}">
        <p14:creationId xmlns:p14="http://schemas.microsoft.com/office/powerpoint/2010/main" val="780978025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33D92874-6797-F97D-CA26-030ED1A6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Friend</a:t>
            </a:r>
            <a:r>
              <a:rPr lang="zh-CN" altLang="en-US" dirty="0"/>
              <a:t>函数能不能用其他的类类型？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A2CD66-8E26-0E33-F9D6-9AC2B0F740E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85FFFF"/>
          </a:solidFill>
        </p:spPr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float </a:t>
            </a:r>
            <a:r>
              <a:rPr lang="en-US" altLang="zh-CN" dirty="0" err="1">
                <a:latin typeface="Consolas" pitchFamily="49" charset="0"/>
              </a:rPr>
              <a:t>dist</a:t>
            </a:r>
            <a:r>
              <a:rPr lang="en-US" altLang="zh-CN" dirty="0">
                <a:latin typeface="Consolas" pitchFamily="49" charset="0"/>
              </a:rPr>
              <a:t>( Point&amp; a, Point&amp; b, </a:t>
            </a:r>
            <a:r>
              <a:rPr lang="en-US" altLang="zh-CN" dirty="0" err="1">
                <a:solidFill>
                  <a:srgbClr val="FF0000"/>
                </a:solidFill>
                <a:latin typeface="Consolas" pitchFamily="49" charset="0"/>
              </a:rPr>
              <a:t>NotPoint</a:t>
            </a:r>
            <a:r>
              <a:rPr lang="en-US" altLang="zh-CN" dirty="0">
                <a:latin typeface="Consolas" pitchFamily="49" charset="0"/>
              </a:rPr>
              <a:t> &amp;c) {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double x = </a:t>
            </a:r>
            <a:r>
              <a:rPr lang="en-US" altLang="zh-CN" dirty="0" err="1">
                <a:latin typeface="Consolas" pitchFamily="49" charset="0"/>
              </a:rPr>
              <a:t>a.x</a:t>
            </a:r>
            <a:r>
              <a:rPr lang="en-US" altLang="zh-CN" dirty="0">
                <a:latin typeface="Consolas" pitchFamily="49" charset="0"/>
              </a:rPr>
              <a:t> - </a:t>
            </a:r>
            <a:r>
              <a:rPr lang="en-US" altLang="zh-CN" dirty="0" err="1">
                <a:latin typeface="Consolas" pitchFamily="49" charset="0"/>
              </a:rPr>
              <a:t>b.x</a:t>
            </a:r>
            <a:r>
              <a:rPr lang="en-US" altLang="zh-CN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double y = </a:t>
            </a:r>
            <a:r>
              <a:rPr lang="en-US" altLang="zh-CN" dirty="0" err="1">
                <a:latin typeface="Consolas" pitchFamily="49" charset="0"/>
              </a:rPr>
              <a:t>a.y</a:t>
            </a:r>
            <a:r>
              <a:rPr lang="en-US" altLang="zh-CN" dirty="0">
                <a:latin typeface="Consolas" pitchFamily="49" charset="0"/>
              </a:rPr>
              <a:t> - </a:t>
            </a:r>
            <a:r>
              <a:rPr lang="en-US" altLang="zh-CN" dirty="0" err="1">
                <a:latin typeface="Consolas" pitchFamily="49" charset="0"/>
              </a:rPr>
              <a:t>b.y</a:t>
            </a:r>
            <a:r>
              <a:rPr lang="en-US" altLang="zh-CN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Consolas" pitchFamily="49" charset="0"/>
              </a:rPr>
              <a:t>  double z = </a:t>
            </a:r>
            <a:r>
              <a:rPr lang="en-US" altLang="zh-CN" dirty="0" err="1">
                <a:solidFill>
                  <a:srgbClr val="FF0000"/>
                </a:solidFill>
                <a:latin typeface="Consolas" pitchFamily="49" charset="0"/>
              </a:rPr>
              <a:t>c.x</a:t>
            </a:r>
            <a:r>
              <a:rPr lang="en-US" altLang="zh-CN" dirty="0">
                <a:solidFill>
                  <a:srgbClr val="FF0000"/>
                </a:solidFill>
                <a:latin typeface="Consolas" pitchFamily="49" charset="0"/>
              </a:rPr>
              <a:t> - </a:t>
            </a:r>
            <a:r>
              <a:rPr lang="en-US" altLang="zh-CN" dirty="0" err="1">
                <a:solidFill>
                  <a:srgbClr val="FF0000"/>
                </a:solidFill>
                <a:latin typeface="Consolas" pitchFamily="49" charset="0"/>
              </a:rPr>
              <a:t>c.y</a:t>
            </a:r>
            <a:r>
              <a:rPr lang="en-US" altLang="zh-CN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return </a:t>
            </a:r>
            <a:r>
              <a:rPr lang="en-US" altLang="zh-CN" dirty="0" err="1">
                <a:latin typeface="Consolas" pitchFamily="49" charset="0"/>
              </a:rPr>
              <a:t>static_cast</a:t>
            </a:r>
            <a:r>
              <a:rPr lang="en-US" altLang="zh-CN" dirty="0">
                <a:latin typeface="Consolas" pitchFamily="49" charset="0"/>
              </a:rPr>
              <a:t>&lt;float&gt;(sqrt(x * x + y * y + z * z));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int main() {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Point p1(1, 1), p2(4, 5);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</a:t>
            </a:r>
            <a:r>
              <a:rPr lang="en-US" altLang="zh-CN" dirty="0" err="1">
                <a:latin typeface="Consolas" pitchFamily="49" charset="0"/>
              </a:rPr>
              <a:t>NotPoint</a:t>
            </a:r>
            <a:r>
              <a:rPr lang="en-US" altLang="zh-CN" dirty="0">
                <a:latin typeface="Consolas" pitchFamily="49" charset="0"/>
              </a:rPr>
              <a:t> p3(4, 5);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 &lt;&lt;"The distance is: ";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Consolas" pitchFamily="49" charset="0"/>
              </a:rPr>
              <a:t>  </a:t>
            </a:r>
            <a:r>
              <a:rPr lang="en-US" altLang="zh-CN" dirty="0" err="1">
                <a:solidFill>
                  <a:srgbClr val="FF0000"/>
                </a:solidFill>
                <a:latin typeface="Consolas" pitchFamily="49" charset="0"/>
              </a:rPr>
              <a:t>cout</a:t>
            </a:r>
            <a:r>
              <a:rPr lang="en-US" altLang="zh-CN" dirty="0">
                <a:solidFill>
                  <a:srgbClr val="FF0000"/>
                </a:solidFill>
                <a:latin typeface="Consolas" pitchFamily="49" charset="0"/>
              </a:rPr>
              <a:t> &lt;&lt; </a:t>
            </a:r>
            <a:r>
              <a:rPr lang="en-US" altLang="zh-CN" dirty="0" err="1">
                <a:solidFill>
                  <a:srgbClr val="FF0000"/>
                </a:solidFill>
                <a:latin typeface="Consolas" pitchFamily="49" charset="0"/>
              </a:rPr>
              <a:t>dist</a:t>
            </a:r>
            <a:r>
              <a:rPr lang="en-US" altLang="zh-CN" dirty="0">
                <a:solidFill>
                  <a:srgbClr val="FF0000"/>
                </a:solidFill>
                <a:latin typeface="Consolas" pitchFamily="49" charset="0"/>
              </a:rPr>
              <a:t>(p1, p2, p3) &lt;&lt; </a:t>
            </a:r>
            <a:r>
              <a:rPr lang="en-US" altLang="zh-CN" dirty="0" err="1">
                <a:solidFill>
                  <a:srgbClr val="FF0000"/>
                </a:solidFill>
                <a:latin typeface="Consolas" pitchFamily="49" charset="0"/>
              </a:rPr>
              <a:t>endl</a:t>
            </a:r>
            <a:r>
              <a:rPr lang="en-US" altLang="zh-CN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return 0;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altLang="zh-CN" dirty="0">
              <a:latin typeface="Consolas" pitchFamily="49" charset="0"/>
            </a:endParaRPr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CABBD01A-4D6A-CC00-73DF-D1D6771B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65E6C2-485B-4FDF-BE5D-7810AA00E80B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2C7DC80-ECED-4CD7-C025-324ABF43750D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21518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5.4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类的友元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5.4.1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友元函数</a:t>
            </a: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D1D84A67-FCC4-982B-05C7-C623FF409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13" y="2852936"/>
            <a:ext cx="3286125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latin typeface="Consolas" panose="020B0609020204030204" pitchFamily="49" charset="0"/>
                <a:ea typeface="隶书" panose="02010509060101010101" pitchFamily="49" charset="-122"/>
              </a:rPr>
              <a:t>编译出错！！！！</a:t>
            </a:r>
            <a:endParaRPr lang="en-US" altLang="zh-CN" sz="2400" dirty="0">
              <a:latin typeface="Consolas" panose="020B0609020204030204" pitchFamily="49" charset="0"/>
              <a:ea typeface="隶书" panose="020105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FDA9CB-2452-AC83-CF4F-B822414CE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975" y="3399007"/>
            <a:ext cx="38100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497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>
            <a:extLst>
              <a:ext uri="{FF2B5EF4-FFF2-40B4-BE49-F238E27FC236}">
                <a16:creationId xmlns:a16="http://schemas.microsoft.com/office/drawing/2014/main" id="{5E7B72F9-4E91-F477-0F77-1F1212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5.4.2 </a:t>
            </a:r>
            <a:r>
              <a:rPr lang="zh-CN" altLang="en-US"/>
              <a:t>友元类</a:t>
            </a:r>
          </a:p>
        </p:txBody>
      </p:sp>
      <p:sp>
        <p:nvSpPr>
          <p:cNvPr id="51203" name="内容占位符 2">
            <a:extLst>
              <a:ext uri="{FF2B5EF4-FFF2-40B4-BE49-F238E27FC236}">
                <a16:creationId xmlns:a16="http://schemas.microsoft.com/office/drawing/2014/main" id="{608AB818-E5BD-3042-35CB-FAE6FB057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zh-CN" altLang="en-US">
                <a:latin typeface="Consolas" panose="020B0609020204030204" pitchFamily="49" charset="0"/>
              </a:rPr>
              <a:t>若一个类为另一个类的友元，则此类的所有成员都能访问对方类的私有成员。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>
                <a:latin typeface="Consolas" panose="020B0609020204030204" pitchFamily="49" charset="0"/>
              </a:rPr>
              <a:t>声明语法：将友元类名在另一个类中使用</a:t>
            </a:r>
            <a:r>
              <a:rPr lang="en-US" altLang="zh-CN">
                <a:solidFill>
                  <a:schemeClr val="tx2"/>
                </a:solidFill>
                <a:latin typeface="Consolas" panose="020B0609020204030204" pitchFamily="49" charset="0"/>
              </a:rPr>
              <a:t>friend</a:t>
            </a:r>
            <a:r>
              <a:rPr lang="zh-CN" altLang="en-US">
                <a:latin typeface="Consolas" panose="020B0609020204030204" pitchFamily="49" charset="0"/>
              </a:rPr>
              <a:t>修饰说明。</a:t>
            </a:r>
          </a:p>
          <a:p>
            <a:pPr eaLnBrk="1" hangingPunct="1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9A76017B-F7F6-6F27-1EB0-B8B7DDE4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A75311C-6A4B-4020-B442-4C75DBC419C6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64E5120-6CA9-B671-27BB-35767D9F87E7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21518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5.4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类的友元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>
            <a:extLst>
              <a:ext uri="{FF2B5EF4-FFF2-40B4-BE49-F238E27FC236}">
                <a16:creationId xmlns:a16="http://schemas.microsoft.com/office/drawing/2014/main" id="{B413FF49-79B4-F8AC-A4D3-B5478080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友元类举例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1D0D0-82B2-F19D-F7E5-59CF876C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1857375"/>
            <a:ext cx="4186237" cy="4787900"/>
          </a:xfrm>
          <a:solidFill>
            <a:srgbClr val="85FFFF"/>
          </a:solidFill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class A {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chemeClr val="tx2"/>
                </a:solidFill>
                <a:latin typeface="Consolas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</a:rPr>
              <a:t>friend class B</a:t>
            </a:r>
            <a:r>
              <a:rPr lang="en-US" altLang="zh-CN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public: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void display() {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  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 &lt;&lt; x &lt;&lt; </a:t>
            </a:r>
            <a:r>
              <a:rPr lang="en-US" altLang="zh-CN" dirty="0" err="1">
                <a:latin typeface="Consolas" pitchFamily="49" charset="0"/>
              </a:rPr>
              <a:t>endl</a:t>
            </a:r>
            <a:r>
              <a:rPr lang="en-US" altLang="zh-CN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}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private: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</a:t>
            </a: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x;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altLang="zh-CN" dirty="0"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class B {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public: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void set(</a:t>
            </a: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 err="1">
                <a:latin typeface="Consolas" pitchFamily="49" charset="0"/>
              </a:rPr>
              <a:t>i</a:t>
            </a:r>
            <a:r>
              <a:rPr lang="en-US" altLang="zh-CN" dirty="0">
                <a:latin typeface="Consolas" pitchFamily="49" charset="0"/>
              </a:rPr>
              <a:t>);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void display();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private: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</a:t>
            </a:r>
            <a:r>
              <a:rPr lang="en-US" altLang="zh-CN" dirty="0">
                <a:solidFill>
                  <a:schemeClr val="tx2"/>
                </a:solidFill>
                <a:latin typeface="Consolas" pitchFamily="49" charset="0"/>
              </a:rPr>
              <a:t>A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 err="1">
                <a:latin typeface="Consolas" pitchFamily="49" charset="0"/>
              </a:rPr>
              <a:t>a</a:t>
            </a:r>
            <a:r>
              <a:rPr lang="en-US" altLang="zh-CN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};</a:t>
            </a:r>
            <a:endParaRPr lang="zh-CN" altLang="en-US" dirty="0">
              <a:latin typeface="Consolas" pitchFamily="49" charset="0"/>
            </a:endParaRPr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9F11F1CF-9C6C-06F7-1852-169309E6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CAFCD61-45BE-4722-921D-63C4F20F2FB5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1AB30BC-34B9-6ED0-0A39-85608472A52C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21518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5.4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类的友元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5.4.2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友元类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B0C5CC6-E587-DC8A-E952-063FCB8F06E4}"/>
              </a:ext>
            </a:extLst>
          </p:cNvPr>
          <p:cNvCxnSpPr/>
          <p:nvPr/>
        </p:nvCxnSpPr>
        <p:spPr>
          <a:xfrm rot="5400000">
            <a:off x="2322513" y="4178300"/>
            <a:ext cx="4786312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231" name="内容占位符 2">
            <a:extLst>
              <a:ext uri="{FF2B5EF4-FFF2-40B4-BE49-F238E27FC236}">
                <a16:creationId xmlns:a16="http://schemas.microsoft.com/office/drawing/2014/main" id="{68AD2636-974F-4F64-949E-4652B4CEAD8F}"/>
              </a:ext>
            </a:extLst>
          </p:cNvPr>
          <p:cNvSpPr txBox="1">
            <a:spLocks/>
          </p:cNvSpPr>
          <p:nvPr/>
        </p:nvSpPr>
        <p:spPr bwMode="auto">
          <a:xfrm>
            <a:off x="4857750" y="1855788"/>
            <a:ext cx="4186238" cy="4787900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>
                <a:latin typeface="Consolas" panose="020B0609020204030204" pitchFamily="49" charset="0"/>
                <a:ea typeface="隶书" panose="02010509060101010101" pitchFamily="49" charset="-122"/>
              </a:rPr>
              <a:t>void B::set(int i) {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>
                <a:latin typeface="Consolas" panose="020B0609020204030204" pitchFamily="49" charset="0"/>
                <a:ea typeface="隶书" panose="02010509060101010101" pitchFamily="49" charset="-122"/>
              </a:rPr>
              <a:t>   </a:t>
            </a: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a.x=i</a:t>
            </a:r>
            <a:r>
              <a:rPr lang="en-US" altLang="zh-CN">
                <a:latin typeface="Consolas" panose="020B0609020204030204" pitchFamily="49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>
                <a:latin typeface="Consolas" panose="020B0609020204030204" pitchFamily="49" charset="0"/>
                <a:ea typeface="隶书" panose="02010509060101010101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>
                <a:latin typeface="Consolas" panose="020B0609020204030204" pitchFamily="49" charset="0"/>
                <a:ea typeface="隶书" panose="02010509060101010101" pitchFamily="49" charset="-122"/>
              </a:rPr>
              <a:t>void B::display() {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>
                <a:latin typeface="Consolas" panose="020B0609020204030204" pitchFamily="49" charset="0"/>
                <a:ea typeface="隶书" panose="02010509060101010101" pitchFamily="49" charset="-122"/>
              </a:rPr>
              <a:t>   a.display();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>
                <a:latin typeface="Consolas" panose="020B0609020204030204" pitchFamily="49" charset="0"/>
                <a:ea typeface="隶书" panose="02010509060101010101" pitchFamily="49" charset="-122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23DB0364-8623-4F61-B417-D1780A5A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友元关系是单向的</a:t>
            </a:r>
          </a:p>
        </p:txBody>
      </p:sp>
      <p:sp>
        <p:nvSpPr>
          <p:cNvPr id="53251" name="内容占位符 2">
            <a:extLst>
              <a:ext uri="{FF2B5EF4-FFF2-40B4-BE49-F238E27FC236}">
                <a16:creationId xmlns:a16="http://schemas.microsoft.com/office/drawing/2014/main" id="{935B1683-3583-E5C7-EFAB-40E562FA6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  <a:buFont typeface="Georgia" panose="02040502050405020303" pitchFamily="18" charset="0"/>
              <a:buNone/>
            </a:pPr>
            <a:r>
              <a:rPr lang="zh-CN" altLang="en-US">
                <a:latin typeface="Consolas" panose="020B0609020204030204" pitchFamily="49" charset="0"/>
              </a:rPr>
              <a:t>     如果声明</a:t>
            </a:r>
            <a:r>
              <a:rPr lang="en-US" altLang="zh-CN">
                <a:latin typeface="Consolas" panose="020B0609020204030204" pitchFamily="49" charset="0"/>
              </a:rPr>
              <a:t>B</a:t>
            </a:r>
            <a:r>
              <a:rPr lang="zh-CN" altLang="en-US">
                <a:latin typeface="Consolas" panose="020B0609020204030204" pitchFamily="49" charset="0"/>
              </a:rPr>
              <a:t>类是</a:t>
            </a:r>
            <a:r>
              <a:rPr lang="en-US" altLang="zh-CN">
                <a:latin typeface="Consolas" panose="020B0609020204030204" pitchFamily="49" charset="0"/>
              </a:rPr>
              <a:t>A</a:t>
            </a:r>
            <a:r>
              <a:rPr lang="zh-CN" altLang="en-US">
                <a:latin typeface="Consolas" panose="020B0609020204030204" pitchFamily="49" charset="0"/>
              </a:rPr>
              <a:t>类的友元，</a:t>
            </a:r>
            <a:r>
              <a:rPr lang="en-US" altLang="zh-CN">
                <a:latin typeface="Consolas" panose="020B0609020204030204" pitchFamily="49" charset="0"/>
              </a:rPr>
              <a:t>B</a:t>
            </a:r>
            <a:r>
              <a:rPr lang="zh-CN" altLang="en-US">
                <a:latin typeface="Consolas" panose="020B0609020204030204" pitchFamily="49" charset="0"/>
              </a:rPr>
              <a:t>类的成员函数就可以访问</a:t>
            </a:r>
            <a:r>
              <a:rPr lang="en-US" altLang="zh-CN">
                <a:latin typeface="Consolas" panose="020B0609020204030204" pitchFamily="49" charset="0"/>
              </a:rPr>
              <a:t>A</a:t>
            </a:r>
            <a:r>
              <a:rPr lang="zh-CN" altLang="en-US">
                <a:latin typeface="Consolas" panose="020B0609020204030204" pitchFamily="49" charset="0"/>
              </a:rPr>
              <a:t>类的私有和保护数据，但</a:t>
            </a:r>
            <a:r>
              <a:rPr lang="en-US" altLang="zh-CN">
                <a:latin typeface="Consolas" panose="020B0609020204030204" pitchFamily="49" charset="0"/>
              </a:rPr>
              <a:t>A</a:t>
            </a:r>
            <a:r>
              <a:rPr lang="zh-CN" altLang="en-US">
                <a:latin typeface="Consolas" panose="020B0609020204030204" pitchFamily="49" charset="0"/>
              </a:rPr>
              <a:t>类的成员函数却不能访问</a:t>
            </a:r>
            <a:r>
              <a:rPr lang="en-US" altLang="zh-CN">
                <a:latin typeface="Consolas" panose="020B0609020204030204" pitchFamily="49" charset="0"/>
              </a:rPr>
              <a:t>B</a:t>
            </a:r>
            <a:r>
              <a:rPr lang="zh-CN" altLang="en-US">
                <a:latin typeface="Consolas" panose="020B0609020204030204" pitchFamily="49" charset="0"/>
              </a:rPr>
              <a:t>类的私有、保护数据。</a:t>
            </a:r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7EEC1409-B2FF-1DA8-6DD0-0A57DC51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6C6C2E-D1C8-4ABA-A7BB-8E7AD5C45A79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0C800AB-7F43-81D0-4AF1-0467D659710F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21518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5.4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类的友元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5.4.2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友元类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78AC57AF-62C8-C78A-7DF1-1D016DCB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10668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5.5 </a:t>
            </a:r>
            <a:r>
              <a:rPr lang="zh-CN" altLang="en-US">
                <a:solidFill>
                  <a:schemeClr val="tx1"/>
                </a:solidFill>
              </a:rPr>
              <a:t>共享数据的保护</a:t>
            </a:r>
          </a:p>
        </p:txBody>
      </p:sp>
      <p:sp>
        <p:nvSpPr>
          <p:cNvPr id="54275" name="内容占位符 2">
            <a:extLst>
              <a:ext uri="{FF2B5EF4-FFF2-40B4-BE49-F238E27FC236}">
                <a16:creationId xmlns:a16="http://schemas.microsoft.com/office/drawing/2014/main" id="{3B32DADB-78CD-5E02-0190-0AB4EFD8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76863"/>
          </a:xfrm>
        </p:spPr>
        <p:txBody>
          <a:bodyPr/>
          <a:lstStyle/>
          <a:p>
            <a:pPr eaLnBrk="1" hangingPunct="1">
              <a:spcAft>
                <a:spcPct val="30000"/>
              </a:spcAft>
              <a:defRPr/>
            </a:pPr>
            <a:r>
              <a:rPr lang="zh-CN" altLang="en-US" dirty="0">
                <a:latin typeface="Consolas" panose="020B0609020204030204" pitchFamily="49" charset="0"/>
              </a:rPr>
              <a:t>对于既需要共享、又需要防止改变的数据应该声明为常类型（用</a:t>
            </a:r>
            <a:r>
              <a:rPr lang="en-US" altLang="zh-CN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进行修饰）。对于不改变对象状态的成员函数应该声明为常函数。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 eaLnBrk="1" hangingPunct="1">
              <a:defRPr/>
            </a:pPr>
            <a:r>
              <a:rPr lang="zh-CN" altLang="en-US" b="1" u="sng" dirty="0">
                <a:latin typeface="Consolas" panose="020B0609020204030204" pitchFamily="49" charset="0"/>
              </a:rPr>
              <a:t>常对象</a:t>
            </a:r>
            <a:r>
              <a:rPr lang="zh-CN" altLang="en-US" dirty="0">
                <a:latin typeface="Consolas" panose="020B0609020204030204" pitchFamily="49" charset="0"/>
              </a:rPr>
              <a:t>：必须进行初始化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zh-CN" altLang="en-US" dirty="0">
                <a:latin typeface="Consolas" panose="020B0609020204030204" pitchFamily="49" charset="0"/>
              </a:rPr>
              <a:t>不能被更新。</a:t>
            </a:r>
          </a:p>
          <a:p>
            <a:pPr lvl="2" eaLnBrk="1" hangingPunct="1">
              <a:buFont typeface="Georgia" panose="02040502050405020303" pitchFamily="18" charset="0"/>
              <a:buNone/>
              <a:defRPr/>
            </a:pPr>
            <a:r>
              <a:rPr lang="en-US" altLang="zh-CN" sz="2200" dirty="0">
                <a:solidFill>
                  <a:srgbClr val="C00000"/>
                </a:solidFill>
                <a:latin typeface="Consolas" panose="020B0609020204030204" pitchFamily="49" charset="0"/>
              </a:rPr>
              <a:t>const </a:t>
            </a:r>
            <a:r>
              <a:rPr lang="zh-CN" alt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类名</a:t>
            </a:r>
            <a:r>
              <a:rPr lang="en-US" altLang="zh-CN" sz="22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对象名 </a:t>
            </a:r>
            <a:r>
              <a:rPr lang="zh-CN" altLang="en-US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或</a:t>
            </a:r>
            <a:r>
              <a:rPr lang="zh-CN" alt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 类名 </a:t>
            </a:r>
            <a:r>
              <a:rPr lang="en-US" altLang="zh-CN" sz="2200" dirty="0">
                <a:solidFill>
                  <a:srgbClr val="C00000"/>
                </a:solidFill>
                <a:latin typeface="Consolas" panose="020B0609020204030204" pitchFamily="49" charset="0"/>
              </a:rPr>
              <a:t>const </a:t>
            </a:r>
            <a:r>
              <a:rPr lang="zh-CN" alt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对象名 </a:t>
            </a:r>
            <a:endParaRPr lang="en-US" altLang="zh-CN" sz="2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1" eaLnBrk="1" hangingPunct="1">
              <a:defRPr/>
            </a:pPr>
            <a:r>
              <a:rPr lang="zh-CN" altLang="en-US" b="1" u="sng" dirty="0">
                <a:latin typeface="Consolas" panose="020B0609020204030204" pitchFamily="49" charset="0"/>
              </a:rPr>
              <a:t>常成员</a:t>
            </a:r>
            <a:endParaRPr lang="en-US" altLang="zh-CN" b="1" u="sng" dirty="0">
              <a:latin typeface="Consolas" panose="020B0609020204030204" pitchFamily="49" charset="0"/>
            </a:endParaRP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用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进行修饰的类成员：常数据成员和常函数成员</a:t>
            </a:r>
          </a:p>
          <a:p>
            <a:pPr lvl="1" eaLnBrk="1" hangingPunct="1">
              <a:defRPr/>
            </a:pPr>
            <a:r>
              <a:rPr lang="zh-CN" altLang="en-US" b="1" u="sng" dirty="0">
                <a:latin typeface="Consolas" panose="020B0609020204030204" pitchFamily="49" charset="0"/>
              </a:rPr>
              <a:t>常引用</a:t>
            </a:r>
            <a:r>
              <a:rPr lang="zh-CN" altLang="en-US" dirty="0">
                <a:latin typeface="Consolas" panose="020B0609020204030204" pitchFamily="49" charset="0"/>
              </a:rPr>
              <a:t>：被引用的对象不能被更新。</a:t>
            </a:r>
          </a:p>
          <a:p>
            <a:pPr lvl="2" eaLnBrk="1" hangingPunct="1">
              <a:buFont typeface="Georgia" panose="02040502050405020303" pitchFamily="18" charset="0"/>
              <a:buNone/>
              <a:defRPr/>
            </a:pPr>
            <a:r>
              <a:rPr lang="en-US" altLang="zh-CN" sz="2200" dirty="0">
                <a:solidFill>
                  <a:srgbClr val="C00000"/>
                </a:solidFill>
                <a:latin typeface="Consolas" panose="020B0609020204030204" pitchFamily="49" charset="0"/>
              </a:rPr>
              <a:t>const  </a:t>
            </a:r>
            <a:r>
              <a:rPr lang="zh-CN" alt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类型说明符  </a:t>
            </a:r>
            <a:r>
              <a:rPr lang="en-US" altLang="zh-CN" sz="2200" dirty="0">
                <a:solidFill>
                  <a:srgbClr val="C00000"/>
                </a:solidFill>
                <a:latin typeface="Consolas" panose="020B0609020204030204" pitchFamily="49" charset="0"/>
              </a:rPr>
              <a:t>&amp;</a:t>
            </a:r>
            <a:r>
              <a:rPr lang="zh-CN" alt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引用名</a:t>
            </a:r>
            <a:endParaRPr lang="en-US" altLang="zh-CN" sz="2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1" eaLnBrk="1" hangingPunct="1">
              <a:defRPr/>
            </a:pPr>
            <a:r>
              <a:rPr lang="zh-CN" altLang="en-US" b="1" i="1" u="sng" dirty="0">
                <a:latin typeface="Consolas" panose="020B0609020204030204" pitchFamily="49" charset="0"/>
              </a:rPr>
              <a:t>常数组</a:t>
            </a:r>
            <a:r>
              <a:rPr lang="zh-CN" altLang="en-US" i="1" dirty="0">
                <a:latin typeface="Consolas" panose="020B0609020204030204" pitchFamily="49" charset="0"/>
              </a:rPr>
              <a:t>：数组元素不能被更新</a:t>
            </a:r>
            <a:r>
              <a:rPr lang="en-US" altLang="zh-CN" i="1" dirty="0">
                <a:latin typeface="Consolas" panose="020B0609020204030204" pitchFamily="49" charset="0"/>
              </a:rPr>
              <a:t>(</a:t>
            </a:r>
            <a:r>
              <a:rPr lang="zh-CN" altLang="en-US" i="1" dirty="0">
                <a:latin typeface="Consolas" panose="020B0609020204030204" pitchFamily="49" charset="0"/>
              </a:rPr>
              <a:t>详见第</a:t>
            </a:r>
            <a:r>
              <a:rPr lang="en-US" altLang="zh-CN" i="1" dirty="0">
                <a:latin typeface="Consolas" panose="020B0609020204030204" pitchFamily="49" charset="0"/>
              </a:rPr>
              <a:t>6</a:t>
            </a:r>
            <a:r>
              <a:rPr lang="zh-CN" altLang="en-US" i="1" dirty="0">
                <a:latin typeface="Consolas" panose="020B0609020204030204" pitchFamily="49" charset="0"/>
              </a:rPr>
              <a:t>章</a:t>
            </a:r>
            <a:r>
              <a:rPr lang="en-US" altLang="zh-CN" i="1" dirty="0">
                <a:latin typeface="Consolas" panose="020B0609020204030204" pitchFamily="49" charset="0"/>
              </a:rPr>
              <a:t>)</a:t>
            </a:r>
            <a:r>
              <a:rPr lang="zh-CN" altLang="en-US" i="1" dirty="0">
                <a:latin typeface="Consolas" panose="020B0609020204030204" pitchFamily="49" charset="0"/>
              </a:rPr>
              <a:t>。</a:t>
            </a:r>
          </a:p>
          <a:p>
            <a:pPr lvl="2" eaLnBrk="1" hangingPunct="1">
              <a:buFont typeface="Georgia" panose="02040502050405020303" pitchFamily="18" charset="0"/>
              <a:buNone/>
              <a:defRPr/>
            </a:pPr>
            <a:r>
              <a:rPr lang="zh-CN" altLang="en-US" sz="2200" i="1" dirty="0">
                <a:solidFill>
                  <a:srgbClr val="C00000"/>
                </a:solidFill>
                <a:latin typeface="Consolas" panose="020B0609020204030204" pitchFamily="49" charset="0"/>
              </a:rPr>
              <a:t>类型说明符  </a:t>
            </a:r>
            <a:r>
              <a:rPr lang="en-US" altLang="zh-CN" sz="2200" i="1" dirty="0">
                <a:solidFill>
                  <a:srgbClr val="C00000"/>
                </a:solidFill>
                <a:latin typeface="Consolas" panose="020B0609020204030204" pitchFamily="49" charset="0"/>
              </a:rPr>
              <a:t>const  </a:t>
            </a:r>
            <a:r>
              <a:rPr lang="zh-CN" altLang="en-US" sz="2200" i="1" dirty="0">
                <a:solidFill>
                  <a:srgbClr val="C00000"/>
                </a:solidFill>
                <a:latin typeface="Consolas" panose="020B0609020204030204" pitchFamily="49" charset="0"/>
              </a:rPr>
              <a:t>数组名</a:t>
            </a:r>
            <a:r>
              <a:rPr lang="en-US" altLang="zh-CN" sz="2200" i="1" dirty="0">
                <a:solidFill>
                  <a:srgbClr val="C00000"/>
                </a:solidFill>
                <a:latin typeface="Consolas" panose="020B0609020204030204" pitchFamily="49" charset="0"/>
              </a:rPr>
              <a:t>[</a:t>
            </a:r>
            <a:r>
              <a:rPr lang="zh-CN" altLang="en-US" sz="2200" i="1" dirty="0">
                <a:solidFill>
                  <a:srgbClr val="C00000"/>
                </a:solidFill>
                <a:latin typeface="Consolas" panose="020B0609020204030204" pitchFamily="49" charset="0"/>
              </a:rPr>
              <a:t>大小</a:t>
            </a:r>
            <a:r>
              <a:rPr lang="en-US" altLang="zh-CN" sz="2200" i="1" dirty="0">
                <a:solidFill>
                  <a:srgbClr val="C00000"/>
                </a:solidFill>
                <a:latin typeface="Consolas" panose="020B0609020204030204" pitchFamily="49" charset="0"/>
              </a:rPr>
              <a:t>]...</a:t>
            </a:r>
          </a:p>
          <a:p>
            <a:pPr lvl="1" eaLnBrk="1" hangingPunct="1">
              <a:defRPr/>
            </a:pPr>
            <a:r>
              <a:rPr lang="zh-CN" altLang="en-US" b="1" i="1" u="sng" dirty="0">
                <a:latin typeface="Consolas" panose="020B0609020204030204" pitchFamily="49" charset="0"/>
              </a:rPr>
              <a:t>常指针</a:t>
            </a:r>
            <a:r>
              <a:rPr lang="zh-CN" altLang="en-US" i="1" dirty="0">
                <a:latin typeface="Consolas" panose="020B0609020204030204" pitchFamily="49" charset="0"/>
              </a:rPr>
              <a:t>：指向常量的指针</a:t>
            </a:r>
            <a:r>
              <a:rPr lang="en-US" altLang="zh-CN" i="1" dirty="0">
                <a:latin typeface="Consolas" panose="020B0609020204030204" pitchFamily="49" charset="0"/>
              </a:rPr>
              <a:t>(</a:t>
            </a:r>
            <a:r>
              <a:rPr lang="zh-CN" altLang="en-US" i="1" dirty="0">
                <a:latin typeface="Consolas" panose="020B0609020204030204" pitchFamily="49" charset="0"/>
              </a:rPr>
              <a:t>详见第</a:t>
            </a:r>
            <a:r>
              <a:rPr lang="en-US" altLang="zh-CN" i="1" dirty="0">
                <a:latin typeface="Consolas" panose="020B0609020204030204" pitchFamily="49" charset="0"/>
              </a:rPr>
              <a:t>6</a:t>
            </a:r>
            <a:r>
              <a:rPr lang="zh-CN" altLang="en-US" i="1" dirty="0">
                <a:latin typeface="Consolas" panose="020B0609020204030204" pitchFamily="49" charset="0"/>
              </a:rPr>
              <a:t>章</a:t>
            </a:r>
            <a:r>
              <a:rPr lang="en-US" altLang="zh-CN" i="1" dirty="0">
                <a:latin typeface="Consolas" panose="020B0609020204030204" pitchFamily="49" charset="0"/>
              </a:rPr>
              <a:t>)</a:t>
            </a:r>
            <a:r>
              <a:rPr lang="zh-CN" altLang="en-US" i="1" dirty="0">
                <a:latin typeface="Consolas" panose="020B0609020204030204" pitchFamily="49" charset="0"/>
              </a:rPr>
              <a:t>。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58EECD45-5D53-3100-E979-66C2602B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811F00-1B35-483D-94D0-719F6CB8DCB3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775D7B4-2E33-303B-BC87-EC891E3F9C1C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21518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kumimoji="0" lang="zh-CN" altLang="en-US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BD350FDF-6736-737C-904E-4AD81BE0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chemeClr val="tx1"/>
                </a:solidFill>
              </a:rPr>
              <a:t>5.5.1 </a:t>
            </a:r>
            <a:r>
              <a:rPr lang="zh-CN" altLang="en-US">
                <a:solidFill>
                  <a:schemeClr val="tx1"/>
                </a:solidFill>
              </a:rPr>
              <a:t>常对象</a:t>
            </a:r>
          </a:p>
        </p:txBody>
      </p:sp>
      <p:sp>
        <p:nvSpPr>
          <p:cNvPr id="55299" name="内容占位符 2">
            <a:extLst>
              <a:ext uri="{FF2B5EF4-FFF2-40B4-BE49-F238E27FC236}">
                <a16:creationId xmlns:a16="http://schemas.microsoft.com/office/drawing/2014/main" id="{2E8BF8EF-199B-C711-DE21-8B8C125F3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59225"/>
          </a:xfrm>
          <a:solidFill>
            <a:srgbClr val="85FF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class A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  public: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    A(int i,int j) {x=i; y=j;}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                     ...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  private: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    int x,y;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A </a:t>
            </a: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>
                <a:solidFill>
                  <a:srgbClr val="66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latin typeface="Consolas" panose="020B0609020204030204" pitchFamily="49" charset="0"/>
              </a:rPr>
              <a:t>a(3,4); //a</a:t>
            </a:r>
            <a:r>
              <a:rPr lang="zh-CN" altLang="en-US">
                <a:latin typeface="Consolas" panose="020B0609020204030204" pitchFamily="49" charset="0"/>
              </a:rPr>
              <a:t>是常对象，不能被更新</a:t>
            </a:r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5B91435F-1080-3188-F0A7-03B7BA74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401F4D-6D6C-48FA-AFEE-E074481FA1BC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A165F1C-F5EC-1EB4-44D3-60FE6FABBBB8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21518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5.5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共享数据的保</a:t>
            </a:r>
            <a:r>
              <a:rPr kumimoji="0" lang="zh-CN" altLang="en-US" sz="2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护 </a:t>
            </a:r>
            <a:endParaRPr kumimoji="0" lang="zh-CN" altLang="en-US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5574FA-E683-21FE-8E2C-E33BD3D90CB2}"/>
              </a:ext>
            </a:extLst>
          </p:cNvPr>
          <p:cNvSpPr txBox="1"/>
          <p:nvPr/>
        </p:nvSpPr>
        <p:spPr>
          <a:xfrm>
            <a:off x="468313" y="1557338"/>
            <a:ext cx="395922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>
                <a:latin typeface="+mn-ea"/>
                <a:ea typeface="+mn-ea"/>
              </a:rPr>
              <a:t>常对象举例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18C9B1-1705-0C9D-6107-F794553D3AC2}"/>
              </a:ext>
            </a:extLst>
          </p:cNvPr>
          <p:cNvSpPr txBox="1"/>
          <p:nvPr/>
        </p:nvSpPr>
        <p:spPr>
          <a:xfrm>
            <a:off x="468313" y="6092825"/>
            <a:ext cx="82073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>
                <a:latin typeface="+mn-ea"/>
                <a:ea typeface="+mn-ea"/>
              </a:rPr>
              <a:t>思考：哪些操作有试图改变常对象状态的危险？</a:t>
            </a: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53D8F83B-E051-06A0-33C3-B0A6F981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5.5.2</a:t>
            </a:r>
            <a:r>
              <a:rPr lang="zh-CN" altLang="en-US"/>
              <a:t>用</a:t>
            </a:r>
            <a:r>
              <a:rPr lang="en-US" altLang="zh-CN"/>
              <a:t>const</a:t>
            </a:r>
            <a:r>
              <a:rPr lang="zh-CN" altLang="en-US"/>
              <a:t>修饰的对象成员</a:t>
            </a:r>
          </a:p>
        </p:txBody>
      </p:sp>
      <p:sp>
        <p:nvSpPr>
          <p:cNvPr id="56323" name="内容占位符 2">
            <a:extLst>
              <a:ext uri="{FF2B5EF4-FFF2-40B4-BE49-F238E27FC236}">
                <a16:creationId xmlns:a16="http://schemas.microsoft.com/office/drawing/2014/main" id="{11A0C439-580A-A14F-8A94-5BF1009EC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75" y="1557338"/>
            <a:ext cx="8131175" cy="504031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b="1">
                <a:solidFill>
                  <a:srgbClr val="C00000"/>
                </a:solidFill>
                <a:latin typeface="Consolas" panose="020B0609020204030204" pitchFamily="49" charset="0"/>
              </a:rPr>
              <a:t>常成员函数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>
                <a:latin typeface="Consolas" panose="020B0609020204030204" pitchFamily="49" charset="0"/>
              </a:rPr>
              <a:t>使用</a:t>
            </a:r>
            <a:r>
              <a:rPr lang="en-US" altLang="zh-CN" sz="2400">
                <a:latin typeface="Consolas" panose="020B0609020204030204" pitchFamily="49" charset="0"/>
              </a:rPr>
              <a:t>const</a:t>
            </a:r>
            <a:r>
              <a:rPr lang="zh-CN" altLang="en-US" sz="2400">
                <a:latin typeface="Consolas" panose="020B0609020204030204" pitchFamily="49" charset="0"/>
              </a:rPr>
              <a:t>关键字说明的函数。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>
                <a:solidFill>
                  <a:srgbClr val="C00000"/>
                </a:solidFill>
                <a:latin typeface="Consolas" panose="020B0609020204030204" pitchFamily="49" charset="0"/>
              </a:rPr>
              <a:t>常成员函数</a:t>
            </a:r>
            <a:r>
              <a:rPr lang="zh-CN" altLang="en-US" sz="2400" u="sng">
                <a:latin typeface="Consolas" panose="020B0609020204030204" pitchFamily="49" charset="0"/>
              </a:rPr>
              <a:t>不更新对象的数据成员</a:t>
            </a:r>
            <a:r>
              <a:rPr lang="zh-CN" altLang="en-US" sz="2400">
                <a:latin typeface="Consolas" panose="020B0609020204030204" pitchFamily="49" charset="0"/>
              </a:rPr>
              <a:t>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>
                <a:latin typeface="Consolas" panose="020B0609020204030204" pitchFamily="49" charset="0"/>
              </a:rPr>
              <a:t>常成员函数说明格式：</a:t>
            </a:r>
            <a:br>
              <a:rPr lang="zh-CN" altLang="en-US" sz="2400">
                <a:latin typeface="Consolas" panose="020B0609020204030204" pitchFamily="49" charset="0"/>
              </a:rPr>
            </a:br>
            <a:r>
              <a:rPr lang="zh-CN" altLang="en-US" sz="2400">
                <a:latin typeface="Consolas" panose="020B0609020204030204" pitchFamily="49" charset="0"/>
              </a:rPr>
              <a:t>  </a:t>
            </a:r>
            <a:r>
              <a:rPr lang="zh-CN" altLang="en-US" sz="2400">
                <a:solidFill>
                  <a:srgbClr val="C00000"/>
                </a:solidFill>
                <a:latin typeface="Consolas" panose="020B0609020204030204" pitchFamily="49" charset="0"/>
              </a:rPr>
              <a:t>类型说明符  </a:t>
            </a:r>
            <a:r>
              <a:rPr lang="zh-CN" altLang="en-US" sz="2400" b="1">
                <a:solidFill>
                  <a:schemeClr val="tx1"/>
                </a:solidFill>
                <a:latin typeface="Consolas" panose="020B0609020204030204" pitchFamily="49" charset="0"/>
              </a:rPr>
              <a:t>函数名</a:t>
            </a:r>
            <a:r>
              <a:rPr lang="zh-CN" altLang="en-US" sz="2400">
                <a:solidFill>
                  <a:schemeClr val="tx2"/>
                </a:solidFill>
                <a:latin typeface="Consolas" panose="020B0609020204030204" pitchFamily="49" charset="0"/>
              </a:rPr>
              <a:t>（</a:t>
            </a:r>
            <a:r>
              <a:rPr lang="zh-CN" altLang="en-US" sz="2400">
                <a:solidFill>
                  <a:srgbClr val="0070C0"/>
                </a:solidFill>
                <a:latin typeface="Consolas" panose="020B0609020204030204" pitchFamily="49" charset="0"/>
              </a:rPr>
              <a:t>参数表</a:t>
            </a:r>
            <a:r>
              <a:rPr lang="zh-CN" altLang="en-US" sz="2400">
                <a:solidFill>
                  <a:schemeClr val="tx2"/>
                </a:solidFill>
                <a:latin typeface="Consolas" panose="020B0609020204030204" pitchFamily="49" charset="0"/>
              </a:rPr>
              <a:t>）</a:t>
            </a:r>
            <a:r>
              <a:rPr lang="en-US" altLang="zh-CN" sz="240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40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  <a:br>
              <a:rPr lang="en-US" altLang="zh-CN" sz="2400">
                <a:latin typeface="Consolas" panose="020B0609020204030204" pitchFamily="49" charset="0"/>
              </a:rPr>
            </a:br>
            <a:r>
              <a:rPr lang="zh-CN" altLang="en-US" sz="2400">
                <a:latin typeface="Consolas" panose="020B0609020204030204" pitchFamily="49" charset="0"/>
              </a:rPr>
              <a:t>这里，</a:t>
            </a:r>
            <a:r>
              <a:rPr lang="en-US" altLang="zh-CN" sz="2400" u="sng">
                <a:latin typeface="Consolas" panose="020B0609020204030204" pitchFamily="49" charset="0"/>
              </a:rPr>
              <a:t>const</a:t>
            </a:r>
            <a:r>
              <a:rPr lang="zh-CN" altLang="en-US" sz="2400" u="sng">
                <a:latin typeface="Consolas" panose="020B0609020204030204" pitchFamily="49" charset="0"/>
              </a:rPr>
              <a:t>是函数类型的一个组成部分，因此在实现部分也要带</a:t>
            </a:r>
            <a:r>
              <a:rPr lang="en-US" altLang="zh-CN" sz="2400" u="sng">
                <a:latin typeface="Consolas" panose="020B0609020204030204" pitchFamily="49" charset="0"/>
              </a:rPr>
              <a:t>const</a:t>
            </a:r>
            <a:r>
              <a:rPr lang="zh-CN" altLang="en-US" sz="2400" u="sng">
                <a:latin typeface="Consolas" panose="020B0609020204030204" pitchFamily="49" charset="0"/>
              </a:rPr>
              <a:t>关键字</a:t>
            </a:r>
            <a:r>
              <a:rPr lang="zh-CN" altLang="en-US" sz="2400">
                <a:latin typeface="Consolas" panose="020B0609020204030204" pitchFamily="49" charset="0"/>
              </a:rPr>
              <a:t>。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u="sng">
                <a:latin typeface="Consolas" panose="020B0609020204030204" pitchFamily="49" charset="0"/>
              </a:rPr>
              <a:t>const</a:t>
            </a:r>
            <a:r>
              <a:rPr lang="zh-CN" altLang="en-US" sz="2400" u="sng">
                <a:latin typeface="Consolas" panose="020B0609020204030204" pitchFamily="49" charset="0"/>
              </a:rPr>
              <a:t>关键字可以被用于参与对重载函数的区分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Consolas" panose="020B0609020204030204" pitchFamily="49" charset="0"/>
              </a:rPr>
              <a:t>通过</a:t>
            </a:r>
            <a:r>
              <a:rPr lang="zh-CN" altLang="en-US" b="1">
                <a:solidFill>
                  <a:srgbClr val="C00000"/>
                </a:solidFill>
                <a:latin typeface="Consolas" panose="020B0609020204030204" pitchFamily="49" charset="0"/>
              </a:rPr>
              <a:t>常对象</a:t>
            </a:r>
            <a:r>
              <a:rPr lang="zh-CN" altLang="en-US">
                <a:solidFill>
                  <a:srgbClr val="C00000"/>
                </a:solidFill>
                <a:latin typeface="Consolas" panose="020B0609020204030204" pitchFamily="49" charset="0"/>
              </a:rPr>
              <a:t>只能调用它的常成员函数</a:t>
            </a:r>
            <a:r>
              <a:rPr lang="zh-CN" altLang="en-US">
                <a:latin typeface="Consolas" panose="020B0609020204030204" pitchFamily="49" charset="0"/>
              </a:rPr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>
                <a:solidFill>
                  <a:srgbClr val="C00000"/>
                </a:solidFill>
                <a:latin typeface="Consolas" panose="020B0609020204030204" pitchFamily="49" charset="0"/>
              </a:rPr>
              <a:t>常数据成员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u="sng">
                <a:latin typeface="Consolas" panose="020B0609020204030204" pitchFamily="49" charset="0"/>
              </a:rPr>
              <a:t>使用</a:t>
            </a:r>
            <a:r>
              <a:rPr lang="en-US" altLang="zh-CN" sz="2400" u="sng">
                <a:latin typeface="Consolas" panose="020B0609020204030204" pitchFamily="49" charset="0"/>
              </a:rPr>
              <a:t>const</a:t>
            </a:r>
            <a:r>
              <a:rPr lang="zh-CN" altLang="en-US" sz="2400" u="sng">
                <a:latin typeface="Consolas" panose="020B0609020204030204" pitchFamily="49" charset="0"/>
              </a:rPr>
              <a:t>说明的数据成员</a:t>
            </a:r>
            <a:r>
              <a:rPr lang="zh-CN" altLang="en-US" sz="2400">
                <a:latin typeface="Consolas" panose="020B0609020204030204" pitchFamily="49" charset="0"/>
              </a:rPr>
              <a:t>。</a:t>
            </a:r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C9BCAD32-0098-1825-806F-50FBB6DD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ED30BB-A904-446D-9880-D3091784C180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E49605D-A41C-783E-D39B-EA6C6144B7E1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21518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5.5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共享数据的保护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B804EA07-62AF-3685-1697-B211DDD2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</a:rPr>
              <a:t>函数原形的作用域</a:t>
            </a:r>
            <a:endParaRPr lang="zh-CN" altLang="en-US"/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E08E94F9-CCEB-4997-61D6-046173966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Consolas" panose="020B0609020204030204" pitchFamily="49" charset="0"/>
              </a:rPr>
              <a:t>函数原型中的参数，其作用域始于</a:t>
            </a:r>
            <a:r>
              <a:rPr lang="en-US" altLang="zh-CN">
                <a:latin typeface="Consolas" panose="020B0609020204030204" pitchFamily="49" charset="0"/>
              </a:rPr>
              <a:t>"("</a:t>
            </a:r>
            <a:r>
              <a:rPr lang="zh-CN" altLang="en-US">
                <a:latin typeface="Consolas" panose="020B0609020204030204" pitchFamily="49" charset="0"/>
              </a:rPr>
              <a:t>，结束于</a:t>
            </a:r>
            <a:r>
              <a:rPr lang="en-US" altLang="zh-CN">
                <a:latin typeface="Consolas" panose="020B0609020204030204" pitchFamily="49" charset="0"/>
              </a:rPr>
              <a:t>")"</a:t>
            </a:r>
            <a:r>
              <a:rPr lang="zh-CN" altLang="en-US">
                <a:latin typeface="Consolas" panose="020B0609020204030204" pitchFamily="49" charset="0"/>
              </a:rPr>
              <a:t>。</a:t>
            </a:r>
            <a:endParaRPr lang="en-US" altLang="zh-CN">
              <a:latin typeface="Consolas" panose="020B0609020204030204" pitchFamily="49" charset="0"/>
            </a:endParaRPr>
          </a:p>
          <a:p>
            <a:pPr eaLnBrk="1" hangingPunct="1"/>
            <a:r>
              <a:rPr lang="zh-CN" altLang="en-US">
                <a:latin typeface="Consolas" panose="020B0609020204030204" pitchFamily="49" charset="0"/>
              </a:rPr>
              <a:t>例如，设有下列原型声明：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double area(double radius);</a:t>
            </a: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F62A43EC-FAEC-EC58-5743-819BB5B2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45F0CE-CCF5-4F90-BA7C-4D3EBDE8F1EA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9461" name="AutoShape 4">
            <a:extLst>
              <a:ext uri="{FF2B5EF4-FFF2-40B4-BE49-F238E27FC236}">
                <a16:creationId xmlns:a16="http://schemas.microsoft.com/office/drawing/2014/main" id="{754483C8-1FAB-EFDF-DEE3-FE9D5518FADA}"/>
              </a:ext>
            </a:extLst>
          </p:cNvPr>
          <p:cNvSpPr>
            <a:spLocks/>
          </p:cNvSpPr>
          <p:nvPr/>
        </p:nvSpPr>
        <p:spPr bwMode="auto">
          <a:xfrm rot="-5400000">
            <a:off x="4197350" y="2809875"/>
            <a:ext cx="258763" cy="1928813"/>
          </a:xfrm>
          <a:prstGeom prst="leftBrace">
            <a:avLst>
              <a:gd name="adj1" fmla="val 727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7CE29EA8-E78B-DADC-B799-484CB0F06B3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151313" y="4149725"/>
            <a:ext cx="3733800" cy="1219200"/>
          </a:xfrm>
          <a:prstGeom prst="wedgeRoundRectCallout">
            <a:avLst>
              <a:gd name="adj1" fmla="val -45880"/>
              <a:gd name="adj2" fmla="val 65102"/>
              <a:gd name="adj3" fmla="val 16667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eaLnBrk="1" hangingPunct="1">
              <a:defRPr/>
            </a:pPr>
            <a:r>
              <a:rPr lang="en-US" altLang="zh-CN" sz="2200" dirty="0">
                <a:latin typeface="Consolas" pitchFamily="49" charset="0"/>
                <a:ea typeface="+mn-ea"/>
              </a:rPr>
              <a:t>radius </a:t>
            </a:r>
            <a:r>
              <a:rPr lang="zh-CN" altLang="zh-CN" sz="2200" dirty="0">
                <a:latin typeface="Consolas" pitchFamily="49" charset="0"/>
                <a:ea typeface="+mn-ea"/>
              </a:rPr>
              <a:t>的作用域仅在于此，不能用于程序正文其他地方，因而可有可无。</a:t>
            </a:r>
            <a:endParaRPr lang="zh-CN" altLang="en-US" sz="2200" dirty="0">
              <a:latin typeface="Consolas" pitchFamily="49" charset="0"/>
              <a:ea typeface="+mn-ea"/>
            </a:endParaRPr>
          </a:p>
        </p:txBody>
      </p:sp>
      <p:sp>
        <p:nvSpPr>
          <p:cNvPr id="7" name="标题 4">
            <a:extLst>
              <a:ext uri="{FF2B5EF4-FFF2-40B4-BE49-F238E27FC236}">
                <a16:creationId xmlns:a16="http://schemas.microsoft.com/office/drawing/2014/main" id="{647E351D-4535-8E83-2F40-BA43504AE722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14375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标识符的作用域与可见性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5.1.1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作用域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>
            <a:extLst>
              <a:ext uri="{FF2B5EF4-FFF2-40B4-BE49-F238E27FC236}">
                <a16:creationId xmlns:a16="http://schemas.microsoft.com/office/drawing/2014/main" id="{7BEF13F7-BBDC-95B8-CCB9-A29D6DF3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5-7  </a:t>
            </a:r>
            <a:r>
              <a:rPr lang="zh-CN" altLang="en-US"/>
              <a:t>常成员函数举例</a:t>
            </a:r>
          </a:p>
        </p:txBody>
      </p:sp>
      <p:sp>
        <p:nvSpPr>
          <p:cNvPr id="57347" name="内容占位符 2">
            <a:extLst>
              <a:ext uri="{FF2B5EF4-FFF2-40B4-BE49-F238E27FC236}">
                <a16:creationId xmlns:a16="http://schemas.microsoft.com/office/drawing/2014/main" id="{03FF20D0-BB78-ED02-B139-826251FDE6A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85FFFF"/>
          </a:solidFill>
        </p:spPr>
        <p:txBody>
          <a:bodyPr/>
          <a:lstStyle/>
          <a:p>
            <a:pPr eaLnBrk="1" hangingPunct="1">
              <a:buFont typeface="Georgia" panose="02040502050405020303" pitchFamily="18" charset="0"/>
              <a:buNone/>
            </a:pPr>
            <a:r>
              <a:rPr lang="en-US" altLang="en-US">
                <a:latin typeface="Consolas" panose="020B0609020204030204" pitchFamily="49" charset="0"/>
                <a:ea typeface="宋体" panose="02010600030101010101" pitchFamily="2" charset="-122"/>
              </a:rPr>
              <a:t>#</a:t>
            </a:r>
            <a:r>
              <a:rPr lang="en-US" altLang="zh-CN">
                <a:latin typeface="Consolas" panose="020B0609020204030204" pitchFamily="49" charset="0"/>
              </a:rPr>
              <a:t>include&lt;iostream&gt;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using namespace std;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class R {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public: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  R(int r1, int r2) : r1(r1), r2(r2) { }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  void 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print();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  void </a:t>
            </a: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</a:rPr>
              <a:t>print() const</a:t>
            </a:r>
            <a:r>
              <a:rPr lang="en-US" altLang="zh-CN">
                <a:latin typeface="Consolas" panose="020B0609020204030204" pitchFamily="49" charset="0"/>
              </a:rPr>
              <a:t>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private: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  int r1, r2;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CCA0AA06-679A-F737-8CE3-8C2F0A57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64AA068-00D3-4828-8E4C-E9104F83AA5E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250DDE2-15CC-23A6-D0FC-50048FF2E38D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858125" cy="428625"/>
          </a:xfrm>
          <a:prstGeom prst="rect">
            <a:avLst/>
          </a:prstGeom>
        </p:spPr>
        <p:txBody>
          <a:bodyPr anchor="ctr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5.5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共享数据的保护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5.5.2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用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const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修饰的对象成员</a:t>
            </a: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B62F1ACD-D364-C518-C6B4-1E6F3590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5-7</a:t>
            </a:r>
            <a:r>
              <a:rPr lang="zh-CN" altLang="en-US"/>
              <a:t>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C9764-F311-1377-5E11-6C0D469484C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85FFFF"/>
          </a:solidFill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void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</a:rPr>
              <a:t>R::print() </a:t>
            </a:r>
            <a:r>
              <a:rPr lang="en-US" altLang="zh-CN" dirty="0">
                <a:latin typeface="Consolas" pitchFamily="49" charset="0"/>
              </a:rPr>
              <a:t>{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 &lt;&lt; r1 &lt;&lt; ":" &lt;&lt; r2 &lt;&lt; </a:t>
            </a:r>
            <a:r>
              <a:rPr lang="en-US" altLang="zh-CN" dirty="0" err="1">
                <a:latin typeface="Consolas" pitchFamily="49" charset="0"/>
              </a:rPr>
              <a:t>endl</a:t>
            </a:r>
            <a:r>
              <a:rPr lang="en-US" altLang="zh-CN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void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R::print() const </a:t>
            </a:r>
            <a:r>
              <a:rPr lang="en-US" altLang="zh-CN" dirty="0">
                <a:latin typeface="Consolas" pitchFamily="49" charset="0"/>
              </a:rPr>
              <a:t>{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 &lt;&lt; r1 &lt;&lt; ";" &lt;&lt; r2 &lt;&lt; </a:t>
            </a:r>
            <a:r>
              <a:rPr lang="en-US" altLang="zh-CN" dirty="0" err="1">
                <a:latin typeface="Consolas" pitchFamily="49" charset="0"/>
              </a:rPr>
              <a:t>endl</a:t>
            </a:r>
            <a:r>
              <a:rPr lang="en-US" altLang="zh-CN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main() {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R a(5,4);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</a:rPr>
              <a:t>a.print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</a:rPr>
              <a:t>(); </a:t>
            </a:r>
            <a:r>
              <a:rPr lang="en-US" altLang="zh-CN" dirty="0">
                <a:latin typeface="Consolas" pitchFamily="49" charset="0"/>
              </a:rPr>
              <a:t>//</a:t>
            </a:r>
            <a:r>
              <a:rPr lang="zh-CN" altLang="zh-CN" dirty="0">
                <a:latin typeface="Consolas" pitchFamily="49" charset="0"/>
              </a:rPr>
              <a:t>调用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</a:rPr>
              <a:t>void print()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  const R b(20,52);  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n-US" altLang="zh-CN" dirty="0" err="1">
                <a:solidFill>
                  <a:srgbClr val="C00000"/>
                </a:solidFill>
                <a:latin typeface="Consolas" pitchFamily="49" charset="0"/>
              </a:rPr>
              <a:t>b.print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(); </a:t>
            </a:r>
            <a:r>
              <a:rPr lang="en-US" altLang="zh-CN" dirty="0">
                <a:latin typeface="Consolas" pitchFamily="49" charset="0"/>
              </a:rPr>
              <a:t>//</a:t>
            </a:r>
            <a:r>
              <a:rPr lang="zh-CN" altLang="zh-CN" dirty="0">
                <a:latin typeface="Consolas" pitchFamily="49" charset="0"/>
              </a:rPr>
              <a:t>调用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void print() const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99FFCC"/>
                </a:solidFill>
                <a:latin typeface="Consolas" pitchFamily="49" charset="0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return 0;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</a:t>
            </a:r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DF731F7E-5B9B-01F3-9B58-27C4BB2C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84E3B4-DD83-4F28-8DF0-E4F577A635CB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2167C24-AA40-F56B-D7D2-86D5EF8137A8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858125" cy="428625"/>
          </a:xfrm>
          <a:prstGeom prst="rect">
            <a:avLst/>
          </a:prstGeom>
        </p:spPr>
        <p:txBody>
          <a:bodyPr anchor="ctr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5.5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共享数据的保护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5.5.2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用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const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修饰的对象成员</a:t>
            </a:r>
          </a:p>
        </p:txBody>
      </p:sp>
      <p:sp>
        <p:nvSpPr>
          <p:cNvPr id="59398" name="TextBox 5">
            <a:extLst>
              <a:ext uri="{FF2B5EF4-FFF2-40B4-BE49-F238E27FC236}">
                <a16:creationId xmlns:a16="http://schemas.microsoft.com/office/drawing/2014/main" id="{163FC00B-A123-773C-6CFC-9F7F32D86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0" y="1785938"/>
            <a:ext cx="1571625" cy="1200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Consolas" panose="020B0609020204030204" pitchFamily="49" charset="0"/>
                <a:ea typeface="隶书" panose="02010509060101010101" pitchFamily="49" charset="-122"/>
              </a:rPr>
              <a:t>运行结果：</a:t>
            </a:r>
            <a:endParaRPr lang="en-US" altLang="zh-CN" sz="2400"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Consolas" panose="020B0609020204030204" pitchFamily="49" charset="0"/>
                <a:ea typeface="隶书" panose="02010509060101010101" pitchFamily="49" charset="-122"/>
              </a:rPr>
              <a:t>5:4</a:t>
            </a:r>
            <a:endParaRPr lang="zh-CN" altLang="en-US" sz="2400"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Consolas" panose="020B0609020204030204" pitchFamily="49" charset="0"/>
                <a:ea typeface="隶书" panose="02010509060101010101" pitchFamily="49" charset="-122"/>
              </a:rPr>
              <a:t>20;52</a:t>
            </a:r>
            <a:endParaRPr lang="zh-CN" altLang="en-US" sz="2400">
              <a:latin typeface="Consolas" panose="020B0609020204030204" pitchFamily="49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>
            <a:extLst>
              <a:ext uri="{FF2B5EF4-FFF2-40B4-BE49-F238E27FC236}">
                <a16:creationId xmlns:a16="http://schemas.microsoft.com/office/drawing/2014/main" id="{AD8DA2BF-29CA-1B2C-4389-E6499F4D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5-8  </a:t>
            </a:r>
            <a:r>
              <a:rPr lang="zh-CN" altLang="en-US"/>
              <a:t>常数据成员举例</a:t>
            </a:r>
          </a:p>
        </p:txBody>
      </p:sp>
      <p:sp>
        <p:nvSpPr>
          <p:cNvPr id="60419" name="内容占位符 2">
            <a:extLst>
              <a:ext uri="{FF2B5EF4-FFF2-40B4-BE49-F238E27FC236}">
                <a16:creationId xmlns:a16="http://schemas.microsoft.com/office/drawing/2014/main" id="{D4F4AF94-3575-8DE4-1F56-94F1B66CDD9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85FFFF"/>
          </a:solidFill>
        </p:spPr>
        <p:txBody>
          <a:bodyPr/>
          <a:lstStyle/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#include &lt;iostream&gt;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using namespace std;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class A {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public: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	A(int i);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	void print();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private: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	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const </a:t>
            </a:r>
            <a:r>
              <a:rPr lang="en-US" altLang="zh-CN">
                <a:latin typeface="Consolas" panose="020B0609020204030204" pitchFamily="49" charset="0"/>
              </a:rPr>
              <a:t>int a;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	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static const </a:t>
            </a:r>
            <a:r>
              <a:rPr lang="en-US" altLang="zh-CN">
                <a:latin typeface="Consolas" panose="020B0609020204030204" pitchFamily="49" charset="0"/>
              </a:rPr>
              <a:t>int </a:t>
            </a:r>
            <a:r>
              <a:rPr lang="en-US" altLang="zh-CN">
                <a:solidFill>
                  <a:schemeClr val="tx2"/>
                </a:solidFill>
                <a:latin typeface="Consolas" panose="020B0609020204030204" pitchFamily="49" charset="0"/>
              </a:rPr>
              <a:t>b</a:t>
            </a:r>
            <a:r>
              <a:rPr lang="en-US" altLang="zh-CN">
                <a:latin typeface="Consolas" panose="020B0609020204030204" pitchFamily="49" charset="0"/>
              </a:rPr>
              <a:t>;  //</a:t>
            </a:r>
            <a:r>
              <a:rPr lang="zh-CN" altLang="en-US">
                <a:latin typeface="Consolas" panose="020B0609020204030204" pitchFamily="49" charset="0"/>
              </a:rPr>
              <a:t>静态常数据成员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A5ACFF95-29A7-9387-6E30-3AA39EE2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AB3D343-85C6-44CC-AA5C-F428F21257A9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91F5114-5D30-C859-9462-E5FD0B16B141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858125" cy="428625"/>
          </a:xfrm>
          <a:prstGeom prst="rect">
            <a:avLst/>
          </a:prstGeom>
        </p:spPr>
        <p:txBody>
          <a:bodyPr anchor="ctr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5.5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共享数据的保护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5.5.2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用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const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修饰的对象成员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>
            <a:extLst>
              <a:ext uri="{FF2B5EF4-FFF2-40B4-BE49-F238E27FC236}">
                <a16:creationId xmlns:a16="http://schemas.microsoft.com/office/drawing/2014/main" id="{D04FFFEA-B6A9-0681-5C5F-C562CE16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5-8</a:t>
            </a:r>
            <a:r>
              <a:rPr lang="zh-CN" altLang="en-US"/>
              <a:t>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C5650-8989-DD15-A08A-583870710C8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85FFFF"/>
          </a:solidFill>
        </p:spPr>
        <p:txBody>
          <a:bodyPr>
            <a:normAutofit fontScale="850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const </a:t>
            </a: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A::b=10;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A::A(</a:t>
            </a: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 err="1">
                <a:latin typeface="Consolas" pitchFamily="49" charset="0"/>
              </a:rPr>
              <a:t>i</a:t>
            </a:r>
            <a:r>
              <a:rPr lang="en-US" altLang="zh-CN" dirty="0">
                <a:latin typeface="Consolas" pitchFamily="49" charset="0"/>
              </a:rPr>
              <a:t>) : a(</a:t>
            </a:r>
            <a:r>
              <a:rPr lang="en-US" altLang="zh-CN" dirty="0" err="1">
                <a:latin typeface="Consolas" pitchFamily="49" charset="0"/>
              </a:rPr>
              <a:t>i</a:t>
            </a:r>
            <a:r>
              <a:rPr lang="en-US" altLang="zh-CN" dirty="0">
                <a:latin typeface="Consolas" pitchFamily="49" charset="0"/>
              </a:rPr>
              <a:t>) { 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void A::print()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 &lt;&lt; a &lt;&lt; ":" &lt;&lt; b &lt;&lt;</a:t>
            </a:r>
            <a:r>
              <a:rPr lang="en-US" altLang="zh-CN" dirty="0" err="1">
                <a:latin typeface="Consolas" pitchFamily="49" charset="0"/>
              </a:rPr>
              <a:t>endl</a:t>
            </a:r>
            <a:r>
              <a:rPr lang="en-US" altLang="zh-CN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main()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/*</a:t>
            </a:r>
            <a:r>
              <a:rPr lang="zh-CN" altLang="en-US" dirty="0">
                <a:latin typeface="Consolas" pitchFamily="49" charset="0"/>
              </a:rPr>
              <a:t>建立对象</a:t>
            </a:r>
            <a:r>
              <a:rPr lang="en-US" altLang="zh-CN" dirty="0">
                <a:latin typeface="Consolas" pitchFamily="49" charset="0"/>
              </a:rPr>
              <a:t>a</a:t>
            </a:r>
            <a:r>
              <a:rPr lang="zh-CN" altLang="en-US" dirty="0">
                <a:latin typeface="Consolas" pitchFamily="49" charset="0"/>
              </a:rPr>
              <a:t>和</a:t>
            </a:r>
            <a:r>
              <a:rPr lang="en-US" altLang="zh-CN" dirty="0">
                <a:latin typeface="Consolas" pitchFamily="49" charset="0"/>
              </a:rPr>
              <a:t>b</a:t>
            </a:r>
            <a:r>
              <a:rPr lang="zh-CN" altLang="en-US" dirty="0">
                <a:latin typeface="Consolas" pitchFamily="49" charset="0"/>
              </a:rPr>
              <a:t>，并以</a:t>
            </a:r>
            <a:r>
              <a:rPr lang="en-US" altLang="zh-CN" dirty="0">
                <a:latin typeface="Consolas" pitchFamily="49" charset="0"/>
              </a:rPr>
              <a:t>100</a:t>
            </a:r>
            <a:r>
              <a:rPr lang="zh-CN" altLang="en-US" dirty="0">
                <a:latin typeface="Consolas" pitchFamily="49" charset="0"/>
              </a:rPr>
              <a:t>和</a:t>
            </a:r>
            <a:r>
              <a:rPr lang="en-US" altLang="zh-CN" dirty="0">
                <a:latin typeface="Consolas" pitchFamily="49" charset="0"/>
              </a:rPr>
              <a:t>0</a:t>
            </a:r>
            <a:r>
              <a:rPr lang="zh-CN" altLang="en-US" dirty="0">
                <a:latin typeface="Consolas" pitchFamily="49" charset="0"/>
              </a:rPr>
              <a:t>作为初值，分别调用构造函数，通过构造函数的初始化列表给对象的常数据成员赋初值*</a:t>
            </a:r>
            <a:r>
              <a:rPr lang="en-US" altLang="zh-CN" dirty="0">
                <a:latin typeface="Consolas" pitchFamily="49" charset="0"/>
              </a:rPr>
              <a:t>/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A a1(100), a2(0);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a1.print();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a2.print();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return 0;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</a:t>
            </a:r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527A31C1-AC4A-C77C-7E11-8B7214E8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848E5A3-6ABD-4C31-9DA1-6B6518B15F1A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D31F572-1E26-396E-6AE9-6FF3CE1DA75E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858125" cy="428625"/>
          </a:xfrm>
          <a:prstGeom prst="rect">
            <a:avLst/>
          </a:prstGeom>
        </p:spPr>
        <p:txBody>
          <a:bodyPr anchor="ctr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5.5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共享数据的保护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5.5.2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用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const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修饰的对象成员</a:t>
            </a:r>
          </a:p>
        </p:txBody>
      </p:sp>
      <p:sp>
        <p:nvSpPr>
          <p:cNvPr id="61446" name="TextBox 5">
            <a:extLst>
              <a:ext uri="{FF2B5EF4-FFF2-40B4-BE49-F238E27FC236}">
                <a16:creationId xmlns:a16="http://schemas.microsoft.com/office/drawing/2014/main" id="{F8535580-CA2A-3033-1051-A347A8D47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0" y="5357813"/>
            <a:ext cx="1571625" cy="1200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Consolas" panose="020B0609020204030204" pitchFamily="49" charset="0"/>
                <a:ea typeface="隶书" panose="02010509060101010101" pitchFamily="49" charset="-122"/>
              </a:rPr>
              <a:t>运行结果：</a:t>
            </a:r>
            <a:endParaRPr lang="en-US" altLang="zh-CN" sz="2400"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100:10</a:t>
            </a:r>
            <a:endParaRPr lang="zh-CN" altLang="en-US" sz="24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0:10</a:t>
            </a:r>
            <a:endParaRPr lang="zh-CN" altLang="en-US" sz="24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>
            <a:extLst>
              <a:ext uri="{FF2B5EF4-FFF2-40B4-BE49-F238E27FC236}">
                <a16:creationId xmlns:a16="http://schemas.microsoft.com/office/drawing/2014/main" id="{F17BCD3B-307F-CB48-5CEA-28C5BB96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5.5.3 </a:t>
            </a:r>
            <a:r>
              <a:rPr lang="zh-CN" altLang="en-US"/>
              <a:t>常引用</a:t>
            </a:r>
          </a:p>
        </p:txBody>
      </p:sp>
      <p:sp>
        <p:nvSpPr>
          <p:cNvPr id="62467" name="内容占位符 2">
            <a:extLst>
              <a:ext uri="{FF2B5EF4-FFF2-40B4-BE49-F238E27FC236}">
                <a16:creationId xmlns:a16="http://schemas.microsoft.com/office/drawing/2014/main" id="{F5D1C303-9F24-4B1E-D032-6DAAC76C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Consolas" panose="020B0609020204030204" pitchFamily="49" charset="0"/>
              </a:rPr>
              <a:t>如果在</a:t>
            </a:r>
            <a:r>
              <a:rPr lang="zh-CN" altLang="en-US">
                <a:solidFill>
                  <a:srgbClr val="C00000"/>
                </a:solidFill>
                <a:latin typeface="Consolas" panose="020B0609020204030204" pitchFamily="49" charset="0"/>
              </a:rPr>
              <a:t>声明引用时用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zh-CN" altLang="en-US">
                <a:solidFill>
                  <a:srgbClr val="C00000"/>
                </a:solidFill>
                <a:latin typeface="Consolas" panose="020B0609020204030204" pitchFamily="49" charset="0"/>
              </a:rPr>
              <a:t>修饰</a:t>
            </a:r>
            <a:r>
              <a:rPr lang="zh-CN" altLang="en-US">
                <a:latin typeface="Consolas" panose="020B0609020204030204" pitchFamily="49" charset="0"/>
              </a:rPr>
              <a:t>，被声明的引用就是常引用。</a:t>
            </a:r>
            <a:endParaRPr lang="en-US" altLang="zh-CN">
              <a:latin typeface="Consolas" panose="020B0609020204030204" pitchFamily="49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Consolas" panose="020B0609020204030204" pitchFamily="49" charset="0"/>
              </a:rPr>
              <a:t>常引用</a:t>
            </a:r>
            <a:r>
              <a:rPr lang="zh-CN" altLang="en-US" u="sng">
                <a:latin typeface="Consolas" panose="020B0609020204030204" pitchFamily="49" charset="0"/>
              </a:rPr>
              <a:t>所引用的对象不能被更新</a:t>
            </a:r>
            <a:r>
              <a:rPr lang="zh-CN" altLang="en-US">
                <a:latin typeface="Consolas" panose="020B0609020204030204" pitchFamily="49" charset="0"/>
              </a:rPr>
              <a:t>。</a:t>
            </a:r>
            <a:endParaRPr lang="en-US" altLang="zh-CN">
              <a:latin typeface="Consolas" panose="020B0609020204030204" pitchFamily="49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Consolas" panose="020B0609020204030204" pitchFamily="49" charset="0"/>
              </a:rPr>
              <a:t>如果用常引用做形参，便不会意外地发生对实参的更改。常引用的声明形式如下：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>
                <a:latin typeface="Consolas" panose="020B0609020204030204" pitchFamily="49" charset="0"/>
              </a:rPr>
              <a:t>  </a:t>
            </a:r>
            <a:r>
              <a:rPr lang="zh-CN" altLang="en-US">
                <a:latin typeface="Consolas" panose="020B0609020204030204" pitchFamily="49" charset="0"/>
              </a:rPr>
              <a:t>类型说明符</a:t>
            </a:r>
            <a:r>
              <a:rPr lang="en-US" altLang="zh-CN">
                <a:latin typeface="Consolas" panose="020B0609020204030204" pitchFamily="49" charset="0"/>
              </a:rPr>
              <a:t>  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</a:rPr>
              <a:t>引用名</a:t>
            </a:r>
            <a:r>
              <a:rPr lang="en-US" altLang="zh-CN">
                <a:latin typeface="Consolas" panose="020B0609020204030204" pitchFamily="49" charset="0"/>
              </a:rPr>
              <a:t>;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95E1485E-0089-E7FC-ACD8-48AD83FC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767A57C-46B5-4FC2-A67E-0ED4A11A9796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E55029E-64E9-F4A6-1A0A-299C495B0D08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21518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5.5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共享数据的保护</a:t>
            </a: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08DF7309-21D0-9DB1-26E9-A55E799B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5-9  </a:t>
            </a:r>
            <a:r>
              <a:rPr lang="zh-CN" altLang="en-US"/>
              <a:t>常引用作形参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A22FE-F77E-00FE-7B8B-492992448D2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85FFFF"/>
          </a:solidFill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#include &lt;</a:t>
            </a:r>
            <a:r>
              <a:rPr lang="en-US" altLang="zh-CN" dirty="0" err="1">
                <a:latin typeface="Consolas" pitchFamily="49" charset="0"/>
              </a:rPr>
              <a:t>iostream</a:t>
            </a:r>
            <a:r>
              <a:rPr lang="en-US" altLang="zh-CN" dirty="0">
                <a:latin typeface="Consolas" pitchFamily="49" charset="0"/>
              </a:rPr>
              <a:t>&gt;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#include &lt;</a:t>
            </a:r>
            <a:r>
              <a:rPr lang="en-US" altLang="zh-CN" dirty="0" err="1">
                <a:latin typeface="Consolas" pitchFamily="49" charset="0"/>
              </a:rPr>
              <a:t>cmath</a:t>
            </a:r>
            <a:r>
              <a:rPr lang="en-US" altLang="zh-CN" dirty="0">
                <a:latin typeface="Consolas" pitchFamily="49" charset="0"/>
              </a:rPr>
              <a:t>&gt;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using namespace std;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class Point {	//Point</a:t>
            </a:r>
            <a:r>
              <a:rPr lang="zh-CN" altLang="en-US" dirty="0">
                <a:latin typeface="Consolas" pitchFamily="49" charset="0"/>
              </a:rPr>
              <a:t>类定义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public:	//</a:t>
            </a:r>
            <a:r>
              <a:rPr lang="zh-CN" altLang="en-US" dirty="0">
                <a:latin typeface="Consolas" pitchFamily="49" charset="0"/>
              </a:rPr>
              <a:t>外部接口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>
                <a:latin typeface="Consolas" pitchFamily="49" charset="0"/>
              </a:rPr>
              <a:t>Point(</a:t>
            </a: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x = 0, </a:t>
            </a: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y = 0)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  : x(x), y(y) { }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 err="1">
                <a:latin typeface="Consolas" pitchFamily="49" charset="0"/>
              </a:rPr>
              <a:t>getX</a:t>
            </a:r>
            <a:r>
              <a:rPr lang="en-US" altLang="zh-CN" dirty="0">
                <a:latin typeface="Consolas" pitchFamily="49" charset="0"/>
              </a:rPr>
              <a:t>() { return x; }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 err="1">
                <a:latin typeface="Consolas" pitchFamily="49" charset="0"/>
              </a:rPr>
              <a:t>getY</a:t>
            </a:r>
            <a:r>
              <a:rPr lang="en-US" altLang="zh-CN" dirty="0">
                <a:latin typeface="Consolas" pitchFamily="49" charset="0"/>
              </a:rPr>
              <a:t>() { return y; }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friend float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dist(const Point &amp;p1, const Point &amp;p2</a:t>
            </a:r>
            <a:r>
              <a:rPr lang="en-US" altLang="zh-CN" dirty="0">
                <a:latin typeface="Consolas" pitchFamily="49" charset="0"/>
              </a:rPr>
              <a:t>);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private:	//</a:t>
            </a:r>
            <a:r>
              <a:rPr lang="zh-CN" altLang="en-US" dirty="0">
                <a:latin typeface="Consolas" pitchFamily="49" charset="0"/>
              </a:rPr>
              <a:t>私有数据成员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x, y;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};</a:t>
            </a:r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E9BAE8FA-A1BC-A24E-827E-19F0D8CE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E47D9C8-A6E2-4A4A-BC45-8EB93283F75C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0FC08A5-D125-5CF1-C8FD-311E3F97801B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21518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5.5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共享数据的保护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5.5.3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常引用</a:t>
            </a: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>
            <a:extLst>
              <a:ext uri="{FF2B5EF4-FFF2-40B4-BE49-F238E27FC236}">
                <a16:creationId xmlns:a16="http://schemas.microsoft.com/office/drawing/2014/main" id="{CFF21992-A3C8-6397-BF21-93CD568E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5-9 </a:t>
            </a:r>
            <a:r>
              <a:rPr lang="zh-CN" altLang="en-US"/>
              <a:t>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D0299-A537-1B85-FFF7-3D80AA0423D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85FFFF"/>
          </a:solidFill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float dist(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const Point &amp;p1, const Point &amp;p2</a:t>
            </a:r>
            <a:r>
              <a:rPr lang="en-US" altLang="zh-CN">
                <a:latin typeface="Consolas" pitchFamily="49" charset="0"/>
              </a:rPr>
              <a:t>) {</a:t>
            </a:r>
            <a:endParaRPr lang="zh-CN" altLang="en-US" dirty="0"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>
                <a:latin typeface="Consolas" pitchFamily="49" charset="0"/>
              </a:rPr>
              <a:t>double x = p1.x - p2.x;	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double y = p1.y - p2.y;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return </a:t>
            </a:r>
            <a:r>
              <a:rPr lang="en-US" altLang="zh-CN" dirty="0" err="1">
                <a:latin typeface="Consolas" pitchFamily="49" charset="0"/>
              </a:rPr>
              <a:t>static_cast</a:t>
            </a:r>
            <a:r>
              <a:rPr lang="en-US" altLang="zh-CN" dirty="0">
                <a:latin typeface="Consolas" pitchFamily="49" charset="0"/>
              </a:rPr>
              <a:t>&lt;float&gt;(</a:t>
            </a:r>
            <a:r>
              <a:rPr lang="en-US" altLang="zh-CN" dirty="0" err="1">
                <a:latin typeface="Consolas" pitchFamily="49" charset="0"/>
              </a:rPr>
              <a:t>sqrt</a:t>
            </a:r>
            <a:r>
              <a:rPr lang="en-US" altLang="zh-CN" dirty="0">
                <a:latin typeface="Consolas" pitchFamily="49" charset="0"/>
              </a:rPr>
              <a:t>(x * x + y * y));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altLang="zh-CN" dirty="0"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main() {	//</a:t>
            </a:r>
            <a:r>
              <a:rPr lang="zh-CN" altLang="en-US" dirty="0">
                <a:latin typeface="Consolas" pitchFamily="49" charset="0"/>
              </a:rPr>
              <a:t>主函数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>
                <a:latin typeface="Consolas" pitchFamily="49" charset="0"/>
              </a:rPr>
              <a:t>	</a:t>
            </a:r>
            <a:r>
              <a:rPr lang="en-US" altLang="zh-CN">
                <a:latin typeface="Consolas" pitchFamily="49" charset="0"/>
              </a:rPr>
              <a:t>const Point </a:t>
            </a:r>
            <a:r>
              <a:rPr lang="en-US" altLang="zh-CN" dirty="0">
                <a:latin typeface="Consolas" pitchFamily="49" charset="0"/>
              </a:rPr>
              <a:t>myp1(1, 1), myp2(4, 5);	</a:t>
            </a:r>
            <a:endParaRPr lang="zh-CN" altLang="en-US" dirty="0"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 &lt;&lt; "The distance is: ";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 &lt;&lt; dist(myp1, myp2) &lt;&lt; </a:t>
            </a:r>
            <a:r>
              <a:rPr lang="en-US" altLang="zh-CN" dirty="0" err="1">
                <a:latin typeface="Consolas" pitchFamily="49" charset="0"/>
              </a:rPr>
              <a:t>endl</a:t>
            </a:r>
            <a:r>
              <a:rPr lang="en-US" altLang="zh-CN" dirty="0">
                <a:latin typeface="Consolas" pitchFamily="49" charset="0"/>
              </a:rPr>
              <a:t>;</a:t>
            </a:r>
            <a:endParaRPr lang="zh-CN" altLang="en-US" dirty="0"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>
                <a:latin typeface="Consolas" pitchFamily="49" charset="0"/>
              </a:rPr>
              <a:t>return 0;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 </a:t>
            </a:r>
          </a:p>
        </p:txBody>
      </p:sp>
      <p:sp>
        <p:nvSpPr>
          <p:cNvPr id="65540" name="灯片编号占位符 3">
            <a:extLst>
              <a:ext uri="{FF2B5EF4-FFF2-40B4-BE49-F238E27FC236}">
                <a16:creationId xmlns:a16="http://schemas.microsoft.com/office/drawing/2014/main" id="{6B604AB3-EA27-0FD1-2E0A-07DF02F8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3A5D14A-ECC8-45D6-BA73-C4AEF1BBF275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32D27D9-CF8A-0AC5-6DE7-36CD1C62C9C8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21518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5.5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共享数据的保护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5.5.3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常引用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>
            <a:extLst>
              <a:ext uri="{FF2B5EF4-FFF2-40B4-BE49-F238E27FC236}">
                <a16:creationId xmlns:a16="http://schemas.microsoft.com/office/drawing/2014/main" id="{A280FE15-1570-40DA-3C04-7865A5BC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5.6.1 C++</a:t>
            </a:r>
            <a:r>
              <a:rPr lang="zh-CN" altLang="en-US"/>
              <a:t>程序的一般组织结构</a:t>
            </a:r>
          </a:p>
        </p:txBody>
      </p:sp>
      <p:sp>
        <p:nvSpPr>
          <p:cNvPr id="66563" name="内容占位符 2">
            <a:extLst>
              <a:ext uri="{FF2B5EF4-FFF2-40B4-BE49-F238E27FC236}">
                <a16:creationId xmlns:a16="http://schemas.microsoft.com/office/drawing/2014/main" id="{F15395B8-DB14-C8E7-83AF-7F1C570E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Consolas" panose="020B0609020204030204" pitchFamily="49" charset="0"/>
              </a:rPr>
              <a:t>一个源程序可以划分为多个源文件：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>
                <a:latin typeface="Consolas" panose="020B0609020204030204" pitchFamily="49" charset="0"/>
              </a:rPr>
              <a:t>类声明文件（</a:t>
            </a:r>
            <a:r>
              <a:rPr lang="en-US" altLang="zh-CN">
                <a:latin typeface="Consolas" panose="020B0609020204030204" pitchFamily="49" charset="0"/>
              </a:rPr>
              <a:t>.h</a:t>
            </a:r>
            <a:r>
              <a:rPr lang="zh-CN" altLang="en-US">
                <a:latin typeface="Consolas" panose="020B0609020204030204" pitchFamily="49" charset="0"/>
              </a:rPr>
              <a:t>文件）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>
                <a:latin typeface="Consolas" panose="020B0609020204030204" pitchFamily="49" charset="0"/>
              </a:rPr>
              <a:t>类实现文件（</a:t>
            </a:r>
            <a:r>
              <a:rPr lang="en-US" altLang="zh-CN">
                <a:latin typeface="Consolas" panose="020B0609020204030204" pitchFamily="49" charset="0"/>
              </a:rPr>
              <a:t>.cpp</a:t>
            </a:r>
            <a:r>
              <a:rPr lang="zh-CN" altLang="en-US">
                <a:latin typeface="Consolas" panose="020B0609020204030204" pitchFamily="49" charset="0"/>
              </a:rPr>
              <a:t>文件）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>
                <a:latin typeface="Consolas" panose="020B0609020204030204" pitchFamily="49" charset="0"/>
              </a:rPr>
              <a:t>类的使用文件（</a:t>
            </a:r>
            <a:r>
              <a:rPr lang="en-US" altLang="zh-CN">
                <a:latin typeface="Consolas" panose="020B0609020204030204" pitchFamily="49" charset="0"/>
              </a:rPr>
              <a:t>main()</a:t>
            </a:r>
            <a:r>
              <a:rPr lang="zh-CN" altLang="zh-CN">
                <a:latin typeface="Consolas" panose="020B0609020204030204" pitchFamily="49" charset="0"/>
              </a:rPr>
              <a:t>所在的</a:t>
            </a:r>
            <a:r>
              <a:rPr lang="en-US" altLang="zh-CN">
                <a:latin typeface="Consolas" panose="020B0609020204030204" pitchFamily="49" charset="0"/>
              </a:rPr>
              <a:t>.cpp</a:t>
            </a:r>
            <a:r>
              <a:rPr lang="zh-CN" altLang="zh-CN">
                <a:latin typeface="Consolas" panose="020B0609020204030204" pitchFamily="49" charset="0"/>
              </a:rPr>
              <a:t>文件</a:t>
            </a:r>
            <a:r>
              <a:rPr lang="zh-CN" altLang="en-US">
                <a:latin typeface="Consolas" panose="020B0609020204030204" pitchFamily="49" charset="0"/>
              </a:rPr>
              <a:t>）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Consolas" panose="020B0609020204030204" pitchFamily="49" charset="0"/>
              </a:rPr>
              <a:t>利用工程来组合各个文件。</a:t>
            </a:r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2419140C-8EBE-09CC-8A6F-D9EB258D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519EF5-287A-4352-9158-AC3E26E88942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9D4929F-1EDA-0FA6-606E-38E3246D84FD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21518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5.6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多文件结构和编译预处理命令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2F988-2145-E109-5F52-A1D67CD3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例 </a:t>
            </a:r>
            <a:r>
              <a:rPr lang="en-US" altLang="zh-CN" dirty="0"/>
              <a:t>5-10</a:t>
            </a:r>
            <a:r>
              <a:rPr lang="zh-CN" altLang="en-US" dirty="0"/>
              <a:t>具有静态数据、函数成员的</a:t>
            </a:r>
            <a:r>
              <a:rPr lang="en-US" dirty="0"/>
              <a:t> Point</a:t>
            </a:r>
            <a:r>
              <a:rPr lang="zh-CN" altLang="en-US" dirty="0"/>
              <a:t>类，多文件组织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6693D-661E-3E4F-B703-35E61B7A2B6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85FFFF"/>
          </a:solidFill>
        </p:spPr>
        <p:txBody>
          <a:bodyPr>
            <a:normAutofit fontScale="850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//</a:t>
            </a:r>
            <a:r>
              <a:rPr lang="zh-CN" altLang="en-US" dirty="0">
                <a:latin typeface="Consolas" pitchFamily="49" charset="0"/>
              </a:rPr>
              <a:t>文件</a:t>
            </a:r>
            <a:r>
              <a:rPr lang="en-US" altLang="zh-CN" dirty="0">
                <a:latin typeface="Consolas" pitchFamily="49" charset="0"/>
              </a:rPr>
              <a:t>1</a:t>
            </a:r>
            <a:r>
              <a:rPr lang="zh-CN" altLang="en-US" dirty="0">
                <a:latin typeface="Consolas" pitchFamily="49" charset="0"/>
              </a:rPr>
              <a:t>，类的定义，</a:t>
            </a:r>
            <a:r>
              <a:rPr lang="en-US" altLang="zh-CN" dirty="0" err="1">
                <a:solidFill>
                  <a:srgbClr val="FF0000"/>
                </a:solidFill>
                <a:latin typeface="Consolas" pitchFamily="49" charset="0"/>
              </a:rPr>
              <a:t>Point.h</a:t>
            </a:r>
            <a:endParaRPr lang="en-US" altLang="zh-CN" dirty="0">
              <a:solidFill>
                <a:srgbClr val="FF0000"/>
              </a:solidFill>
              <a:latin typeface="Consolas" pitchFamily="49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class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Point</a:t>
            </a:r>
            <a:r>
              <a:rPr lang="en-US" altLang="zh-CN" dirty="0">
                <a:latin typeface="Consolas" pitchFamily="49" charset="0"/>
              </a:rPr>
              <a:t> {	//</a:t>
            </a:r>
            <a:r>
              <a:rPr lang="zh-CN" altLang="en-US" dirty="0">
                <a:latin typeface="Consolas" pitchFamily="49" charset="0"/>
              </a:rPr>
              <a:t>类的定义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public:	//</a:t>
            </a:r>
            <a:r>
              <a:rPr lang="zh-CN" altLang="en-US" dirty="0">
                <a:latin typeface="Consolas" pitchFamily="49" charset="0"/>
              </a:rPr>
              <a:t>外部接口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>
                <a:latin typeface="Consolas" pitchFamily="49" charset="0"/>
              </a:rPr>
              <a:t>Point(int x = 0, int y = 0) : x(x), y(y)  { count++; 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Point(const Point &amp;p);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~Point() { count--; 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 err="1">
                <a:latin typeface="Consolas" pitchFamily="49" charset="0"/>
              </a:rPr>
              <a:t>getX</a:t>
            </a:r>
            <a:r>
              <a:rPr lang="en-US" altLang="zh-CN" dirty="0">
                <a:latin typeface="Consolas" pitchFamily="49" charset="0"/>
              </a:rPr>
              <a:t>() const { return x; 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 err="1">
                <a:latin typeface="Consolas" pitchFamily="49" charset="0"/>
              </a:rPr>
              <a:t>getY</a:t>
            </a:r>
            <a:r>
              <a:rPr lang="en-US" altLang="zh-CN" dirty="0">
                <a:latin typeface="Consolas" pitchFamily="49" charset="0"/>
              </a:rPr>
              <a:t>() const { return y; 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static void </a:t>
            </a:r>
            <a:r>
              <a:rPr lang="en-US" altLang="zh-CN" dirty="0" err="1">
                <a:latin typeface="Consolas" pitchFamily="49" charset="0"/>
              </a:rPr>
              <a:t>showCount</a:t>
            </a:r>
            <a:r>
              <a:rPr lang="en-US" altLang="zh-CN" dirty="0">
                <a:latin typeface="Consolas" pitchFamily="49" charset="0"/>
              </a:rPr>
              <a:t>();	//</a:t>
            </a:r>
            <a:r>
              <a:rPr lang="zh-CN" altLang="en-US" dirty="0">
                <a:latin typeface="Consolas" pitchFamily="49" charset="0"/>
              </a:rPr>
              <a:t>静态函数成员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private:	//</a:t>
            </a:r>
            <a:r>
              <a:rPr lang="zh-CN" altLang="en-US" dirty="0">
                <a:latin typeface="Consolas" pitchFamily="49" charset="0"/>
              </a:rPr>
              <a:t>私有数据成员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x, y;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static </a:t>
            </a: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count;	//</a:t>
            </a:r>
            <a:r>
              <a:rPr lang="zh-CN" altLang="en-US" dirty="0">
                <a:latin typeface="Consolas" pitchFamily="49" charset="0"/>
              </a:rPr>
              <a:t>静态数据成员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};</a:t>
            </a:r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8280512C-79A8-CFFD-BEAD-252A62ED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66BA31-D3F1-4150-B041-B2B38EE18465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97286B0-3643-7A78-D72D-14290E308F6C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001000" cy="428625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5.6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多文件结构和编译预处理命令 </a:t>
            </a:r>
            <a:r>
              <a:rPr kumimoji="0" lang="en-US" altLang="zh-CN" sz="2800" dirty="0">
                <a:solidFill>
                  <a:prstClr val="white"/>
                </a:solidFill>
                <a:latin typeface="Trebuchet MS"/>
                <a:ea typeface="方正姚体"/>
              </a:rPr>
              <a:t>—— 5.6.1 C++</a:t>
            </a:r>
            <a:r>
              <a:rPr kumimoji="0" lang="zh-CN" altLang="en-US" sz="2800" dirty="0">
                <a:solidFill>
                  <a:prstClr val="white"/>
                </a:solidFill>
                <a:latin typeface="Trebuchet MS"/>
                <a:ea typeface="方正姚体"/>
              </a:rPr>
              <a:t>的一般组织结构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>
            <a:extLst>
              <a:ext uri="{FF2B5EF4-FFF2-40B4-BE49-F238E27FC236}">
                <a16:creationId xmlns:a16="http://schemas.microsoft.com/office/drawing/2014/main" id="{CE744A7F-C3AA-4B6F-1137-CF12C94E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 </a:t>
            </a:r>
            <a:r>
              <a:rPr lang="en-US" altLang="zh-CN"/>
              <a:t>5-10</a:t>
            </a:r>
            <a:r>
              <a:rPr lang="zh-CN" altLang="en-US"/>
              <a:t>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66CBD4-DC02-8D18-706D-26C60F0FF03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85FFFF"/>
          </a:solidFill>
        </p:spPr>
        <p:txBody>
          <a:bodyPr>
            <a:normAutofit fontScale="775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//</a:t>
            </a:r>
            <a:r>
              <a:rPr lang="zh-CN" altLang="en-US" dirty="0">
                <a:latin typeface="Consolas" pitchFamily="49" charset="0"/>
              </a:rPr>
              <a:t>文件</a:t>
            </a:r>
            <a:r>
              <a:rPr lang="en-US" altLang="zh-CN" dirty="0">
                <a:latin typeface="Consolas" pitchFamily="49" charset="0"/>
              </a:rPr>
              <a:t>2</a:t>
            </a:r>
            <a:r>
              <a:rPr lang="zh-CN" altLang="en-US" dirty="0">
                <a:latin typeface="Consolas" pitchFamily="49" charset="0"/>
              </a:rPr>
              <a:t>，</a:t>
            </a:r>
            <a:r>
              <a:rPr lang="zh-CN" altLang="en-US" dirty="0">
                <a:solidFill>
                  <a:srgbClr val="0000FF"/>
                </a:solidFill>
                <a:latin typeface="Consolas" pitchFamily="49" charset="0"/>
              </a:rPr>
              <a:t>类的实现，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</a:rPr>
              <a:t>Point.cpp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#</a:t>
            </a:r>
            <a:r>
              <a:rPr lang="en-US" altLang="zh-CN" dirty="0">
                <a:solidFill>
                  <a:srgbClr val="FF0000"/>
                </a:solidFill>
                <a:latin typeface="Consolas" pitchFamily="49" charset="0"/>
              </a:rPr>
              <a:t>include "</a:t>
            </a:r>
            <a:r>
              <a:rPr lang="en-US" altLang="zh-CN" dirty="0" err="1">
                <a:solidFill>
                  <a:srgbClr val="FF0000"/>
                </a:solidFill>
                <a:latin typeface="Consolas" pitchFamily="49" charset="0"/>
              </a:rPr>
              <a:t>Point.h</a:t>
            </a:r>
            <a:r>
              <a:rPr lang="en-US" altLang="zh-CN" dirty="0">
                <a:solidFill>
                  <a:srgbClr val="FF0000"/>
                </a:solidFill>
                <a:latin typeface="Consolas" pitchFamily="49" charset="0"/>
              </a:rPr>
              <a:t>"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#include &lt;</a:t>
            </a:r>
            <a:r>
              <a:rPr lang="en-US" altLang="zh-CN" dirty="0" err="1">
                <a:latin typeface="Consolas" pitchFamily="49" charset="0"/>
              </a:rPr>
              <a:t>iostream</a:t>
            </a:r>
            <a:r>
              <a:rPr lang="en-US" altLang="zh-CN" dirty="0">
                <a:latin typeface="Consolas" pitchFamily="49" charset="0"/>
              </a:rPr>
              <a:t>&gt;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using namespace std;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Point::count = 0;	//</a:t>
            </a:r>
            <a:r>
              <a:rPr lang="zh-CN" altLang="en-US" dirty="0">
                <a:latin typeface="Consolas" pitchFamily="49" charset="0"/>
              </a:rPr>
              <a:t>使用类名初始化静态数据成员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Point::Point(const Point &amp;p) : x(</a:t>
            </a:r>
            <a:r>
              <a:rPr lang="en-US" altLang="zh-CN" dirty="0" err="1">
                <a:latin typeface="Consolas" pitchFamily="49" charset="0"/>
              </a:rPr>
              <a:t>p.x</a:t>
            </a:r>
            <a:r>
              <a:rPr lang="en-US" altLang="zh-CN" dirty="0">
                <a:latin typeface="Consolas" pitchFamily="49" charset="0"/>
              </a:rPr>
              <a:t>), y(</a:t>
            </a:r>
            <a:r>
              <a:rPr lang="en-US" altLang="zh-CN" dirty="0" err="1">
                <a:latin typeface="Consolas" pitchFamily="49" charset="0"/>
              </a:rPr>
              <a:t>p.y</a:t>
            </a:r>
            <a:r>
              <a:rPr lang="en-US" altLang="zh-CN" dirty="0">
                <a:latin typeface="Consolas" pitchFamily="49" charset="0"/>
              </a:rPr>
              <a:t>) {	//</a:t>
            </a:r>
            <a:r>
              <a:rPr lang="zh-CN" altLang="en-US" dirty="0">
                <a:latin typeface="Consolas" pitchFamily="49" charset="0"/>
              </a:rPr>
              <a:t>复制构造函数体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>
                <a:latin typeface="Consolas" pitchFamily="49" charset="0"/>
              </a:rPr>
              <a:t>count++;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void Point::</a:t>
            </a:r>
            <a:r>
              <a:rPr lang="en-US" altLang="zh-CN" dirty="0" err="1">
                <a:latin typeface="Consolas" pitchFamily="49" charset="0"/>
              </a:rPr>
              <a:t>showCount</a:t>
            </a:r>
            <a:r>
              <a:rPr lang="en-US" altLang="zh-CN" dirty="0">
                <a:latin typeface="Consolas" pitchFamily="49" charset="0"/>
              </a:rPr>
              <a:t>()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 &lt;&lt; "  Object count = " &lt;&lt; count &lt;&lt; </a:t>
            </a:r>
            <a:r>
              <a:rPr lang="en-US" altLang="zh-CN" dirty="0" err="1">
                <a:latin typeface="Consolas" pitchFamily="49" charset="0"/>
              </a:rPr>
              <a:t>endl</a:t>
            </a:r>
            <a:r>
              <a:rPr lang="en-US" altLang="zh-CN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</a:t>
            </a:r>
          </a:p>
        </p:txBody>
      </p:sp>
      <p:sp>
        <p:nvSpPr>
          <p:cNvPr id="68612" name="灯片编号占位符 3">
            <a:extLst>
              <a:ext uri="{FF2B5EF4-FFF2-40B4-BE49-F238E27FC236}">
                <a16:creationId xmlns:a16="http://schemas.microsoft.com/office/drawing/2014/main" id="{B2B1D960-7BAB-B6F3-93A6-91BFAD4A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BA4FD32-109C-49CE-B3DC-A74A9969B7AE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E635BBF-FC47-4634-98EC-3BA12FE02241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001000" cy="428625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5.6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多文件结构和编译预处理命令 </a:t>
            </a:r>
            <a:r>
              <a:rPr kumimoji="0" lang="en-US" altLang="zh-CN" sz="2800" dirty="0">
                <a:solidFill>
                  <a:prstClr val="white"/>
                </a:solidFill>
                <a:latin typeface="Trebuchet MS"/>
                <a:ea typeface="方正姚体"/>
              </a:rPr>
              <a:t>—— 5.6.1 C++</a:t>
            </a:r>
            <a:r>
              <a:rPr kumimoji="0" lang="zh-CN" altLang="en-US" sz="2800" dirty="0">
                <a:solidFill>
                  <a:prstClr val="white"/>
                </a:solidFill>
                <a:latin typeface="Trebuchet MS"/>
                <a:ea typeface="方正姚体"/>
              </a:rPr>
              <a:t>的一般组织结构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3100FA78-81C3-0C98-EBDA-9FE5211D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局部作用域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61CCEFD8-5C80-AC70-620A-7285B15D2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ct val="25000"/>
              </a:spcAft>
            </a:pPr>
            <a:r>
              <a:rPr lang="zh-CN" altLang="en-US">
                <a:latin typeface="Consolas" panose="020B0609020204030204" pitchFamily="49" charset="0"/>
              </a:rPr>
              <a:t>函数的形参，在块中声明的标识符，其作用域自声明处起，限于块中，例如：</a:t>
            </a:r>
          </a:p>
          <a:p>
            <a:pPr lvl="1" eaLnBrk="1" hangingPunct="1">
              <a:lnSpc>
                <a:spcPct val="65000"/>
              </a:lnSpc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void fun(int a) {</a:t>
            </a:r>
          </a:p>
          <a:p>
            <a:pPr lvl="1" eaLnBrk="1" hangingPunct="1">
              <a:lnSpc>
                <a:spcPct val="65000"/>
              </a:lnSpc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   int b = a;</a:t>
            </a:r>
          </a:p>
          <a:p>
            <a:pPr lvl="1" eaLnBrk="1" hangingPunct="1">
              <a:lnSpc>
                <a:spcPct val="65000"/>
              </a:lnSpc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   cin &gt;&gt; b;</a:t>
            </a:r>
          </a:p>
          <a:p>
            <a:pPr lvl="1" eaLnBrk="1" hangingPunct="1">
              <a:lnSpc>
                <a:spcPct val="65000"/>
              </a:lnSpc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   if (b &gt; 0) {</a:t>
            </a:r>
          </a:p>
          <a:p>
            <a:pPr lvl="1" eaLnBrk="1" hangingPunct="1">
              <a:lnSpc>
                <a:spcPct val="65000"/>
              </a:lnSpc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     int c;</a:t>
            </a:r>
          </a:p>
          <a:p>
            <a:pPr lvl="1" eaLnBrk="1" hangingPunct="1">
              <a:lnSpc>
                <a:spcPct val="65000"/>
              </a:lnSpc>
              <a:buFont typeface="Georgia" panose="02040502050405020303" pitchFamily="18" charset="0"/>
              <a:buNone/>
            </a:pPr>
            <a:endParaRPr lang="en-US" altLang="zh-CN">
              <a:latin typeface="Consolas" panose="020B0609020204030204" pitchFamily="49" charset="0"/>
            </a:endParaRPr>
          </a:p>
          <a:p>
            <a:pPr lvl="1" eaLnBrk="1" hangingPunct="1">
              <a:lnSpc>
                <a:spcPct val="65000"/>
              </a:lnSpc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     ......</a:t>
            </a:r>
          </a:p>
          <a:p>
            <a:pPr lvl="1" eaLnBrk="1" hangingPunct="1">
              <a:lnSpc>
                <a:spcPct val="65000"/>
              </a:lnSpc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   }</a:t>
            </a:r>
          </a:p>
          <a:p>
            <a:pPr lvl="1" eaLnBrk="1" hangingPunct="1">
              <a:lnSpc>
                <a:spcPct val="65000"/>
              </a:lnSpc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}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16FB04B6-7F71-34EC-C25B-55F0080D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BB52A6C-D841-441B-BCD9-32056548AEDE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5B0802F-3700-18CB-3602-101469DC5082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14375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标识符的作用域与可见性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5.1.1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作用域</a:t>
            </a:r>
          </a:p>
        </p:txBody>
      </p:sp>
      <p:grpSp>
        <p:nvGrpSpPr>
          <p:cNvPr id="20486" name="Group 7">
            <a:extLst>
              <a:ext uri="{FF2B5EF4-FFF2-40B4-BE49-F238E27FC236}">
                <a16:creationId xmlns:a16="http://schemas.microsoft.com/office/drawing/2014/main" id="{60A533BB-9F05-8B5F-2FE4-E5F209A39505}"/>
              </a:ext>
            </a:extLst>
          </p:cNvPr>
          <p:cNvGrpSpPr>
            <a:grpSpLocks/>
          </p:cNvGrpSpPr>
          <p:nvPr/>
        </p:nvGrpSpPr>
        <p:grpSpPr bwMode="auto">
          <a:xfrm>
            <a:off x="2928938" y="4071938"/>
            <a:ext cx="2200275" cy="785812"/>
            <a:chOff x="2304" y="3168"/>
            <a:chExt cx="1386" cy="528"/>
          </a:xfrm>
        </p:grpSpPr>
        <p:sp>
          <p:nvSpPr>
            <p:cNvPr id="20492" name="AutoShape 5">
              <a:extLst>
                <a:ext uri="{FF2B5EF4-FFF2-40B4-BE49-F238E27FC236}">
                  <a16:creationId xmlns:a16="http://schemas.microsoft.com/office/drawing/2014/main" id="{17066E03-F962-E514-027A-A4783426D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" y="3168"/>
              <a:ext cx="1296" cy="384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rgbClr val="66FFFF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latin typeface="宋体" panose="02010600030101010101" pitchFamily="2" charset="-122"/>
                  <a:ea typeface="隶书" panose="02010509060101010101" pitchFamily="49" charset="-122"/>
                </a:rPr>
                <a:t>c</a:t>
              </a:r>
              <a:r>
                <a:rPr lang="zh-CN" altLang="en-US" sz="2400">
                  <a:latin typeface="宋体" panose="02010600030101010101" pitchFamily="2" charset="-122"/>
                  <a:ea typeface="隶书" panose="02010509060101010101" pitchFamily="49" charset="-122"/>
                </a:rPr>
                <a:t>的作用域</a:t>
              </a:r>
            </a:p>
          </p:txBody>
        </p:sp>
        <p:sp>
          <p:nvSpPr>
            <p:cNvPr id="20493" name="AutoShape 6">
              <a:extLst>
                <a:ext uri="{FF2B5EF4-FFF2-40B4-BE49-F238E27FC236}">
                  <a16:creationId xmlns:a16="http://schemas.microsoft.com/office/drawing/2014/main" id="{6674CC9C-7753-0628-9286-224531309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3168"/>
              <a:ext cx="48" cy="528"/>
            </a:xfrm>
            <a:prstGeom prst="rightBracket">
              <a:avLst>
                <a:gd name="adj" fmla="val 91667"/>
              </a:avLst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20487" name="Freeform 8">
            <a:extLst>
              <a:ext uri="{FF2B5EF4-FFF2-40B4-BE49-F238E27FC236}">
                <a16:creationId xmlns:a16="http://schemas.microsoft.com/office/drawing/2014/main" id="{61217A0E-11BB-C43A-7CFD-8941729325D1}"/>
              </a:ext>
            </a:extLst>
          </p:cNvPr>
          <p:cNvSpPr>
            <a:spLocks/>
          </p:cNvSpPr>
          <p:nvPr/>
        </p:nvSpPr>
        <p:spPr bwMode="auto">
          <a:xfrm>
            <a:off x="1214438" y="2928938"/>
            <a:ext cx="4572000" cy="2428875"/>
          </a:xfrm>
          <a:custGeom>
            <a:avLst/>
            <a:gdLst>
              <a:gd name="T0" fmla="*/ 2147483646 w 2928"/>
              <a:gd name="T1" fmla="*/ 0 h 1632"/>
              <a:gd name="T2" fmla="*/ 2147483646 w 2928"/>
              <a:gd name="T3" fmla="*/ 0 h 1632"/>
              <a:gd name="T4" fmla="*/ 2147483646 w 2928"/>
              <a:gd name="T5" fmla="*/ 2147483646 h 1632"/>
              <a:gd name="T6" fmla="*/ 0 w 2928"/>
              <a:gd name="T7" fmla="*/ 2147483646 h 1632"/>
              <a:gd name="T8" fmla="*/ 0 60000 65536"/>
              <a:gd name="T9" fmla="*/ 0 60000 65536"/>
              <a:gd name="T10" fmla="*/ 0 60000 65536"/>
              <a:gd name="T11" fmla="*/ 0 60000 65536"/>
              <a:gd name="T12" fmla="*/ 0 w 2928"/>
              <a:gd name="T13" fmla="*/ 0 h 1632"/>
              <a:gd name="T14" fmla="*/ 2928 w 2928"/>
              <a:gd name="T15" fmla="*/ 1632 h 16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28" h="1632">
                <a:moveTo>
                  <a:pt x="1950" y="0"/>
                </a:moveTo>
                <a:lnTo>
                  <a:pt x="2928" y="0"/>
                </a:lnTo>
                <a:lnTo>
                  <a:pt x="2928" y="1632"/>
                </a:lnTo>
                <a:lnTo>
                  <a:pt x="0" y="1632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AutoShape 9">
            <a:extLst>
              <a:ext uri="{FF2B5EF4-FFF2-40B4-BE49-F238E27FC236}">
                <a16:creationId xmlns:a16="http://schemas.microsoft.com/office/drawing/2014/main" id="{33BA5863-3072-07ED-5E6F-75A6027D9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2714625"/>
            <a:ext cx="2133600" cy="781050"/>
          </a:xfrm>
          <a:prstGeom prst="cloudCallout">
            <a:avLst>
              <a:gd name="adj1" fmla="val -54000"/>
              <a:gd name="adj2" fmla="val 135880"/>
            </a:avLst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宋体" panose="02010600030101010101" pitchFamily="2" charset="-122"/>
                <a:ea typeface="隶书" panose="02010509060101010101" pitchFamily="49" charset="-122"/>
              </a:rPr>
              <a:t>a</a:t>
            </a:r>
            <a:r>
              <a:rPr lang="zh-CN" altLang="en-US" sz="2400">
                <a:latin typeface="宋体" panose="02010600030101010101" pitchFamily="2" charset="-122"/>
                <a:ea typeface="隶书" panose="02010509060101010101" pitchFamily="49" charset="-122"/>
              </a:rPr>
              <a:t>的作用域</a:t>
            </a:r>
          </a:p>
        </p:txBody>
      </p:sp>
      <p:grpSp>
        <p:nvGrpSpPr>
          <p:cNvPr id="20489" name="Group 10">
            <a:extLst>
              <a:ext uri="{FF2B5EF4-FFF2-40B4-BE49-F238E27FC236}">
                <a16:creationId xmlns:a16="http://schemas.microsoft.com/office/drawing/2014/main" id="{BE2E9D7B-4310-669C-21DA-AD4F104B49E2}"/>
              </a:ext>
            </a:extLst>
          </p:cNvPr>
          <p:cNvGrpSpPr>
            <a:grpSpLocks/>
          </p:cNvGrpSpPr>
          <p:nvPr/>
        </p:nvGrpSpPr>
        <p:grpSpPr bwMode="auto">
          <a:xfrm>
            <a:off x="1214438" y="3286125"/>
            <a:ext cx="6943725" cy="2000250"/>
            <a:chOff x="960" y="2256"/>
            <a:chExt cx="4374" cy="1632"/>
          </a:xfrm>
        </p:grpSpPr>
        <p:sp>
          <p:nvSpPr>
            <p:cNvPr id="20490" name="Freeform 8">
              <a:extLst>
                <a:ext uri="{FF2B5EF4-FFF2-40B4-BE49-F238E27FC236}">
                  <a16:creationId xmlns:a16="http://schemas.microsoft.com/office/drawing/2014/main" id="{532921C0-BA1F-B013-4FD9-EC9BF0C1C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2715" cy="1632"/>
            </a:xfrm>
            <a:custGeom>
              <a:avLst/>
              <a:gdLst>
                <a:gd name="T0" fmla="*/ 122 w 2928"/>
                <a:gd name="T1" fmla="*/ 0 h 1632"/>
                <a:gd name="T2" fmla="*/ 223 w 2928"/>
                <a:gd name="T3" fmla="*/ 0 h 1632"/>
                <a:gd name="T4" fmla="*/ 223 w 2928"/>
                <a:gd name="T5" fmla="*/ 1632 h 1632"/>
                <a:gd name="T6" fmla="*/ 0 w 2928"/>
                <a:gd name="T7" fmla="*/ 1632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28"/>
                <a:gd name="T13" fmla="*/ 0 h 1632"/>
                <a:gd name="T14" fmla="*/ 2928 w 2928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28" h="1632">
                  <a:moveTo>
                    <a:pt x="1584" y="0"/>
                  </a:moveTo>
                  <a:lnTo>
                    <a:pt x="2928" y="0"/>
                  </a:lnTo>
                  <a:lnTo>
                    <a:pt x="2928" y="1632"/>
                  </a:lnTo>
                  <a:lnTo>
                    <a:pt x="0" y="1632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1" name="AutoShape 9">
              <a:extLst>
                <a:ext uri="{FF2B5EF4-FFF2-40B4-BE49-F238E27FC236}">
                  <a16:creationId xmlns:a16="http://schemas.microsoft.com/office/drawing/2014/main" id="{C54E2420-92B4-4778-1AE6-20F03079A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" y="2982"/>
              <a:ext cx="1344" cy="432"/>
            </a:xfrm>
            <a:prstGeom prst="cloudCallout">
              <a:avLst>
                <a:gd name="adj1" fmla="val -70343"/>
                <a:gd name="adj2" fmla="val 80991"/>
              </a:avLst>
            </a:prstGeom>
            <a:solidFill>
              <a:srgbClr val="66FFFF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latin typeface="宋体" panose="02010600030101010101" pitchFamily="2" charset="-122"/>
                  <a:ea typeface="隶书" panose="02010509060101010101" pitchFamily="49" charset="-122"/>
                </a:rPr>
                <a:t>b</a:t>
              </a:r>
              <a:r>
                <a:rPr lang="zh-CN" altLang="en-US" sz="2400">
                  <a:latin typeface="宋体" panose="02010600030101010101" pitchFamily="2" charset="-122"/>
                  <a:ea typeface="隶书" panose="02010509060101010101" pitchFamily="49" charset="-122"/>
                </a:rPr>
                <a:t>的作用域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>
            <a:extLst>
              <a:ext uri="{FF2B5EF4-FFF2-40B4-BE49-F238E27FC236}">
                <a16:creationId xmlns:a16="http://schemas.microsoft.com/office/drawing/2014/main" id="{2D0894D4-9943-C580-E6F9-48489EDC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455613"/>
            <a:ext cx="8229600" cy="1066800"/>
          </a:xfrm>
        </p:spPr>
        <p:txBody>
          <a:bodyPr/>
          <a:lstStyle/>
          <a:p>
            <a:pPr eaLnBrk="1" hangingPunct="1"/>
            <a:r>
              <a:rPr lang="zh-CN" altLang="en-US"/>
              <a:t>例 </a:t>
            </a:r>
            <a:r>
              <a:rPr lang="en-US" altLang="zh-CN"/>
              <a:t>5-10</a:t>
            </a:r>
            <a:r>
              <a:rPr lang="zh-CN" altLang="en-US"/>
              <a:t>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5E8906-09BF-65E6-7F2A-41968A1A9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913" y="1268413"/>
            <a:ext cx="8747125" cy="5443537"/>
          </a:xfrm>
          <a:solidFill>
            <a:srgbClr val="85FFFF"/>
          </a:solidFill>
        </p:spPr>
        <p:txBody>
          <a:bodyPr>
            <a:noAutofit/>
          </a:bodyPr>
          <a:lstStyle/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//</a:t>
            </a:r>
            <a:r>
              <a:rPr lang="zh-CN" altLang="en-US" sz="2200" dirty="0">
                <a:latin typeface="Consolas" pitchFamily="49" charset="0"/>
              </a:rPr>
              <a:t>文件</a:t>
            </a:r>
            <a:r>
              <a:rPr lang="en-US" altLang="zh-CN" sz="2200" dirty="0">
                <a:latin typeface="Consolas" pitchFamily="49" charset="0"/>
              </a:rPr>
              <a:t>3</a:t>
            </a:r>
            <a:r>
              <a:rPr lang="zh-CN" altLang="en-US" sz="2200" dirty="0">
                <a:latin typeface="Consolas" pitchFamily="49" charset="0"/>
              </a:rPr>
              <a:t>，</a:t>
            </a:r>
            <a:r>
              <a:rPr lang="zh-CN" altLang="en-US" sz="2200" dirty="0">
                <a:solidFill>
                  <a:srgbClr val="7030A0"/>
                </a:solidFill>
                <a:latin typeface="Consolas" pitchFamily="49" charset="0"/>
              </a:rPr>
              <a:t>主函数，</a:t>
            </a:r>
            <a:r>
              <a:rPr lang="en-US" altLang="zh-CN" sz="2200" dirty="0">
                <a:solidFill>
                  <a:srgbClr val="7030A0"/>
                </a:solidFill>
                <a:latin typeface="Consolas" pitchFamily="49" charset="0"/>
              </a:rPr>
              <a:t>5_10.cpp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</a:rPr>
              <a:t>#include "</a:t>
            </a:r>
            <a:r>
              <a:rPr lang="en-US" altLang="zh-CN" sz="2200" dirty="0" err="1">
                <a:solidFill>
                  <a:srgbClr val="FF0000"/>
                </a:solidFill>
                <a:latin typeface="Consolas" pitchFamily="49" charset="0"/>
              </a:rPr>
              <a:t>Point.h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</a:rPr>
              <a:t>"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#include &lt;</a:t>
            </a:r>
            <a:r>
              <a:rPr lang="en-US" altLang="zh-CN" sz="2200" dirty="0" err="1">
                <a:latin typeface="Consolas" pitchFamily="49" charset="0"/>
              </a:rPr>
              <a:t>iostream</a:t>
            </a:r>
            <a:r>
              <a:rPr lang="en-US" altLang="zh-CN" sz="2200" dirty="0">
                <a:latin typeface="Consolas" pitchFamily="49" charset="0"/>
              </a:rPr>
              <a:t>&gt;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using namespace std;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 err="1">
                <a:latin typeface="Consolas" pitchFamily="49" charset="0"/>
              </a:rPr>
              <a:t>int</a:t>
            </a:r>
            <a:r>
              <a:rPr lang="en-US" altLang="zh-CN" sz="2200" dirty="0">
                <a:latin typeface="Consolas" pitchFamily="49" charset="0"/>
              </a:rPr>
              <a:t> main() {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	Point a(4, 5);	//</a:t>
            </a:r>
            <a:r>
              <a:rPr lang="zh-CN" altLang="en-US" sz="2200" dirty="0">
                <a:latin typeface="Consolas" pitchFamily="49" charset="0"/>
              </a:rPr>
              <a:t>定义对象</a:t>
            </a:r>
            <a:r>
              <a:rPr lang="en-US" altLang="zh-CN" sz="2200" dirty="0">
                <a:latin typeface="Consolas" pitchFamily="49" charset="0"/>
              </a:rPr>
              <a:t>a</a:t>
            </a:r>
            <a:r>
              <a:rPr lang="zh-CN" altLang="en-US" sz="2200" dirty="0">
                <a:latin typeface="Consolas" pitchFamily="49" charset="0"/>
              </a:rPr>
              <a:t>，其构造函数回使</a:t>
            </a:r>
            <a:r>
              <a:rPr lang="en-US" altLang="zh-CN" sz="2200" dirty="0">
                <a:latin typeface="Consolas" pitchFamily="49" charset="0"/>
              </a:rPr>
              <a:t>count</a:t>
            </a:r>
            <a:r>
              <a:rPr lang="zh-CN" altLang="en-US" sz="2200" dirty="0">
                <a:latin typeface="Consolas" pitchFamily="49" charset="0"/>
              </a:rPr>
              <a:t>增</a:t>
            </a:r>
            <a:r>
              <a:rPr lang="en-US" altLang="zh-CN" sz="2200" dirty="0">
                <a:latin typeface="Consolas" pitchFamily="49" charset="0"/>
              </a:rPr>
              <a:t>1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	</a:t>
            </a:r>
            <a:r>
              <a:rPr lang="en-US" altLang="zh-CN" sz="2200" dirty="0" err="1">
                <a:latin typeface="Consolas" pitchFamily="49" charset="0"/>
              </a:rPr>
              <a:t>cout</a:t>
            </a:r>
            <a:r>
              <a:rPr lang="en-US" altLang="zh-CN" sz="2200" dirty="0">
                <a:latin typeface="Consolas" pitchFamily="49" charset="0"/>
              </a:rPr>
              <a:t> &lt;&lt; "Point A: " &lt;&lt; </a:t>
            </a:r>
            <a:r>
              <a:rPr lang="en-US" altLang="zh-CN" sz="2200" dirty="0" err="1">
                <a:latin typeface="Consolas" pitchFamily="49" charset="0"/>
              </a:rPr>
              <a:t>a.getX</a:t>
            </a:r>
            <a:r>
              <a:rPr lang="en-US" altLang="zh-CN" sz="2200" dirty="0">
                <a:latin typeface="Consolas" pitchFamily="49" charset="0"/>
              </a:rPr>
              <a:t>() &lt;&lt; ", " &lt;&lt; </a:t>
            </a:r>
            <a:r>
              <a:rPr lang="en-US" altLang="zh-CN" sz="2200" dirty="0" err="1">
                <a:latin typeface="Consolas" pitchFamily="49" charset="0"/>
              </a:rPr>
              <a:t>a.getY</a:t>
            </a:r>
            <a:r>
              <a:rPr lang="en-US" altLang="zh-CN" sz="2200" dirty="0">
                <a:latin typeface="Consolas" pitchFamily="49" charset="0"/>
              </a:rPr>
              <a:t>();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	Point::</a:t>
            </a:r>
            <a:r>
              <a:rPr lang="en-US" altLang="zh-CN" sz="2200" dirty="0" err="1">
                <a:latin typeface="Consolas" pitchFamily="49" charset="0"/>
              </a:rPr>
              <a:t>showCount</a:t>
            </a:r>
            <a:r>
              <a:rPr lang="en-US" altLang="zh-CN" sz="2200" dirty="0">
                <a:latin typeface="Consolas" pitchFamily="49" charset="0"/>
              </a:rPr>
              <a:t>();	//</a:t>
            </a:r>
            <a:r>
              <a:rPr lang="zh-CN" altLang="en-US" sz="2200" dirty="0">
                <a:latin typeface="Consolas" pitchFamily="49" charset="0"/>
              </a:rPr>
              <a:t>输出对象个数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200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200" dirty="0">
                <a:latin typeface="Consolas" pitchFamily="49" charset="0"/>
              </a:rPr>
              <a:t>	</a:t>
            </a:r>
            <a:r>
              <a:rPr lang="en-US" altLang="zh-CN" sz="2200" dirty="0">
                <a:latin typeface="Consolas" pitchFamily="49" charset="0"/>
              </a:rPr>
              <a:t>Point b(a);	//</a:t>
            </a:r>
            <a:r>
              <a:rPr lang="zh-CN" altLang="en-US" sz="2200" dirty="0">
                <a:latin typeface="Consolas" pitchFamily="49" charset="0"/>
              </a:rPr>
              <a:t>定义对象</a:t>
            </a:r>
            <a:r>
              <a:rPr lang="en-US" altLang="zh-CN" sz="2200" dirty="0">
                <a:latin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</a:rPr>
              <a:t>，其构造函数回使</a:t>
            </a:r>
            <a:r>
              <a:rPr lang="en-US" altLang="zh-CN" sz="2200" dirty="0">
                <a:latin typeface="Consolas" pitchFamily="49" charset="0"/>
              </a:rPr>
              <a:t>count</a:t>
            </a:r>
            <a:r>
              <a:rPr lang="zh-CN" altLang="en-US" sz="2200" dirty="0">
                <a:latin typeface="Consolas" pitchFamily="49" charset="0"/>
              </a:rPr>
              <a:t>增</a:t>
            </a:r>
            <a:r>
              <a:rPr lang="en-US" altLang="zh-CN" sz="2200" dirty="0">
                <a:latin typeface="Consolas" pitchFamily="49" charset="0"/>
              </a:rPr>
              <a:t>1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	</a:t>
            </a:r>
            <a:r>
              <a:rPr lang="en-US" altLang="zh-CN" sz="2200" dirty="0" err="1">
                <a:latin typeface="Consolas" pitchFamily="49" charset="0"/>
              </a:rPr>
              <a:t>cout</a:t>
            </a:r>
            <a:r>
              <a:rPr lang="en-US" altLang="zh-CN" sz="2200" dirty="0">
                <a:latin typeface="Consolas" pitchFamily="49" charset="0"/>
              </a:rPr>
              <a:t> &lt;&lt; "Point B: " &lt;&lt; </a:t>
            </a:r>
            <a:r>
              <a:rPr lang="en-US" altLang="zh-CN" sz="2200" dirty="0" err="1">
                <a:latin typeface="Consolas" pitchFamily="49" charset="0"/>
              </a:rPr>
              <a:t>b.getX</a:t>
            </a:r>
            <a:r>
              <a:rPr lang="en-US" altLang="zh-CN" sz="2200" dirty="0">
                <a:latin typeface="Consolas" pitchFamily="49" charset="0"/>
              </a:rPr>
              <a:t>() &lt;&lt; ", " &lt;&lt; </a:t>
            </a:r>
            <a:r>
              <a:rPr lang="en-US" altLang="zh-CN" sz="2200" dirty="0" err="1">
                <a:latin typeface="Consolas" pitchFamily="49" charset="0"/>
              </a:rPr>
              <a:t>b.getY</a:t>
            </a:r>
            <a:r>
              <a:rPr lang="en-US" altLang="zh-CN" sz="2200" dirty="0">
                <a:latin typeface="Consolas" pitchFamily="49" charset="0"/>
              </a:rPr>
              <a:t>();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	Point::</a:t>
            </a:r>
            <a:r>
              <a:rPr lang="en-US" altLang="zh-CN" sz="2200" dirty="0" err="1">
                <a:latin typeface="Consolas" pitchFamily="49" charset="0"/>
              </a:rPr>
              <a:t>showCount</a:t>
            </a:r>
            <a:r>
              <a:rPr lang="en-US" altLang="zh-CN" sz="2200" dirty="0">
                <a:latin typeface="Consolas" pitchFamily="49" charset="0"/>
              </a:rPr>
              <a:t>();	//</a:t>
            </a:r>
            <a:r>
              <a:rPr lang="zh-CN" altLang="en-US" sz="2200" dirty="0">
                <a:latin typeface="Consolas" pitchFamily="49" charset="0"/>
              </a:rPr>
              <a:t>输出对象个数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200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200" dirty="0">
                <a:latin typeface="Consolas" pitchFamily="49" charset="0"/>
              </a:rPr>
              <a:t>	</a:t>
            </a:r>
            <a:r>
              <a:rPr lang="en-US" altLang="zh-CN" sz="2200" dirty="0">
                <a:latin typeface="Consolas" pitchFamily="49" charset="0"/>
              </a:rPr>
              <a:t>return 0;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}</a:t>
            </a:r>
          </a:p>
        </p:txBody>
      </p:sp>
      <p:sp>
        <p:nvSpPr>
          <p:cNvPr id="69636" name="灯片编号占位符 3">
            <a:extLst>
              <a:ext uri="{FF2B5EF4-FFF2-40B4-BE49-F238E27FC236}">
                <a16:creationId xmlns:a16="http://schemas.microsoft.com/office/drawing/2014/main" id="{4DB0B7B6-4A79-2141-2A89-B26B2603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363829-AE39-43FA-BEF2-4ED512E2A754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31307B2-0A3C-DB7E-E15D-4E91E422B337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001000" cy="428625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5.6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多文件结构和编译预处理命令 </a:t>
            </a:r>
            <a:r>
              <a:rPr kumimoji="0" lang="en-US" altLang="zh-CN" sz="2800" dirty="0">
                <a:solidFill>
                  <a:prstClr val="white"/>
                </a:solidFill>
                <a:latin typeface="Trebuchet MS"/>
                <a:ea typeface="方正姚体"/>
              </a:rPr>
              <a:t>—— 5.6.1 C++</a:t>
            </a:r>
            <a:r>
              <a:rPr kumimoji="0" lang="zh-CN" altLang="en-US" sz="2800" dirty="0">
                <a:solidFill>
                  <a:prstClr val="white"/>
                </a:solidFill>
                <a:latin typeface="Trebuchet MS"/>
                <a:ea typeface="方正姚体"/>
              </a:rPr>
              <a:t>的一般组织结构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>
            <a:extLst>
              <a:ext uri="{FF2B5EF4-FFF2-40B4-BE49-F238E27FC236}">
                <a16:creationId xmlns:a16="http://schemas.microsoft.com/office/drawing/2014/main" id="{D4D5AD47-A966-B159-9FA6-5EFF5938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5-10</a:t>
            </a:r>
            <a:r>
              <a:rPr lang="zh-CN" altLang="en-US"/>
              <a:t>（续）</a:t>
            </a:r>
          </a:p>
        </p:txBody>
      </p:sp>
      <p:sp>
        <p:nvSpPr>
          <p:cNvPr id="70659" name="灯片编号占位符 3">
            <a:extLst>
              <a:ext uri="{FF2B5EF4-FFF2-40B4-BE49-F238E27FC236}">
                <a16:creationId xmlns:a16="http://schemas.microsoft.com/office/drawing/2014/main" id="{9E9C4F30-6991-5E70-434B-858D6FC1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E42338F-63E3-4473-8502-5F913E0F79EA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70660" name="Rectangle 35">
            <a:extLst>
              <a:ext uri="{FF2B5EF4-FFF2-40B4-BE49-F238E27FC236}">
                <a16:creationId xmlns:a16="http://schemas.microsoft.com/office/drawing/2014/main" id="{D7A17D54-9658-2CD1-D6DE-45F92F3C2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70661" name="Group 1">
            <a:extLst>
              <a:ext uri="{FF2B5EF4-FFF2-40B4-BE49-F238E27FC236}">
                <a16:creationId xmlns:a16="http://schemas.microsoft.com/office/drawing/2014/main" id="{97170968-F688-77F3-3D2A-EB29AB6DE83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2875" y="1714500"/>
            <a:ext cx="8891588" cy="4427538"/>
            <a:chOff x="1985" y="6127"/>
            <a:chExt cx="7937" cy="3953"/>
          </a:xfrm>
        </p:grpSpPr>
        <p:sp>
          <p:nvSpPr>
            <p:cNvPr id="70663" name="AutoShape 34">
              <a:extLst>
                <a:ext uri="{FF2B5EF4-FFF2-40B4-BE49-F238E27FC236}">
                  <a16:creationId xmlns:a16="http://schemas.microsoft.com/office/drawing/2014/main" id="{FA28BED5-7E56-93A6-F61B-D5D62131A5A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985" y="6127"/>
              <a:ext cx="7937" cy="3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4" name="Rectangle 33">
              <a:extLst>
                <a:ext uri="{FF2B5EF4-FFF2-40B4-BE49-F238E27FC236}">
                  <a16:creationId xmlns:a16="http://schemas.microsoft.com/office/drawing/2014/main" id="{E216B38E-7DDF-3594-69E9-AA1CCC160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" y="7656"/>
              <a:ext cx="1652" cy="135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400"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sp>
          <p:nvSpPr>
            <p:cNvPr id="69641" name="Text Box 32">
              <a:extLst>
                <a:ext uri="{FF2B5EF4-FFF2-40B4-BE49-F238E27FC236}">
                  <a16:creationId xmlns:a16="http://schemas.microsoft.com/office/drawing/2014/main" id="{928172CB-E185-507C-26DE-E6D0C0A23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5" y="7053"/>
              <a:ext cx="2063" cy="103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" tIns="10800" rIns="3600" bIns="10800"/>
            <a:lstStyle>
              <a:lvl1pPr indent="2667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tabLst>
                  <a:tab pos="450850" algn="l"/>
                  <a:tab pos="3421063" algn="l"/>
                </a:tabLst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indent="82550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kumimoji="0" lang="en-US" altLang="zh-CN" sz="16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#include "</a:t>
              </a:r>
              <a:r>
                <a:rPr kumimoji="0" lang="en-US" altLang="zh-CN" sz="1600" dirty="0" err="1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point.h</a:t>
              </a:r>
              <a:r>
                <a:rPr kumimoji="0" lang="en-US" altLang="zh-CN" sz="16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"</a:t>
              </a:r>
              <a:endParaRPr kumimoji="0" lang="en-US" altLang="zh-CN" sz="105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indent="82550">
                <a:spcBef>
                  <a:spcPct val="0"/>
                </a:spcBef>
                <a:buClrTx/>
                <a:buFontTx/>
                <a:buNone/>
                <a:defRPr/>
              </a:pPr>
              <a:r>
                <a:rPr kumimoji="0" lang="en-US" altLang="zh-CN" sz="16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#include &lt;</a:t>
              </a:r>
              <a:r>
                <a:rPr kumimoji="0" lang="en-US" altLang="zh-CN" sz="16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iostream</a:t>
              </a:r>
              <a:r>
                <a:rPr kumimoji="0" lang="en-US" altLang="zh-CN" sz="16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&gt;</a:t>
              </a:r>
              <a:endParaRPr kumimoji="0" lang="en-US" altLang="zh-CN" sz="105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  <a:defRPr/>
              </a:pPr>
              <a:r>
                <a:rPr kumimoji="0" lang="en-US" altLang="zh-CN" sz="18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……</a:t>
              </a:r>
              <a:endParaRPr kumimoji="0" lang="en-US" altLang="zh-CN" sz="40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9642" name="Text Box 31">
              <a:extLst>
                <a:ext uri="{FF2B5EF4-FFF2-40B4-BE49-F238E27FC236}">
                  <a16:creationId xmlns:a16="http://schemas.microsoft.com/office/drawing/2014/main" id="{6F831602-8157-244D-8C42-F3FB6BDFC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9" y="7122"/>
              <a:ext cx="2062" cy="96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 indent="2667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tabLst>
                  <a:tab pos="450850" algn="l"/>
                  <a:tab pos="3421063" algn="l"/>
                </a:tabLst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indent="82550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kumimoji="0" lang="en-US" altLang="zh-CN" sz="16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#include "</a:t>
              </a:r>
              <a:r>
                <a:rPr kumimoji="0" lang="en-US" altLang="zh-CN" sz="1600" dirty="0" err="1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point.h</a:t>
              </a:r>
              <a:r>
                <a:rPr kumimoji="0" lang="en-US" altLang="zh-CN" sz="16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"</a:t>
              </a:r>
              <a:endParaRPr kumimoji="0" lang="en-US" altLang="zh-CN" sz="105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indent="82550">
                <a:spcBef>
                  <a:spcPct val="0"/>
                </a:spcBef>
                <a:buClrTx/>
                <a:buFontTx/>
                <a:buNone/>
                <a:defRPr/>
              </a:pPr>
              <a:r>
                <a:rPr kumimoji="0" lang="en-US" altLang="zh-CN" sz="16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#include &lt;</a:t>
              </a:r>
              <a:r>
                <a:rPr kumimoji="0" lang="en-US" altLang="zh-CN" sz="16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iostream</a:t>
              </a:r>
              <a:r>
                <a:rPr kumimoji="0" lang="en-US" altLang="zh-CN" sz="16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&gt;</a:t>
              </a:r>
              <a:endParaRPr kumimoji="0" lang="en-US" altLang="zh-CN" sz="105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  <a:defRPr/>
              </a:pPr>
              <a:r>
                <a:rPr kumimoji="0" lang="en-US" altLang="zh-CN" sz="18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……</a:t>
              </a:r>
              <a:endParaRPr kumimoji="0" lang="en-US" altLang="zh-CN" sz="40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70667" name="Line 30">
              <a:extLst>
                <a:ext uri="{FF2B5EF4-FFF2-40B4-BE49-F238E27FC236}">
                  <a16:creationId xmlns:a16="http://schemas.microsoft.com/office/drawing/2014/main" id="{ABD341A8-709B-43F3-EA97-D57360B59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99" y="6504"/>
              <a:ext cx="814" cy="7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8" name="Line 29">
              <a:extLst>
                <a:ext uri="{FF2B5EF4-FFF2-40B4-BE49-F238E27FC236}">
                  <a16:creationId xmlns:a16="http://schemas.microsoft.com/office/drawing/2014/main" id="{D41898E3-6896-D839-7B12-7B4DB1C9B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4" y="6466"/>
              <a:ext cx="1016" cy="7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9" name="Text Box 28">
              <a:extLst>
                <a:ext uri="{FF2B5EF4-FFF2-40B4-BE49-F238E27FC236}">
                  <a16:creationId xmlns:a16="http://schemas.microsoft.com/office/drawing/2014/main" id="{4720FE2A-C696-2B32-8169-0DADD8536E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5" y="6693"/>
              <a:ext cx="2064" cy="35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indent="2667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tabLst>
                  <a:tab pos="450850" algn="l"/>
                  <a:tab pos="3421063" algn="l"/>
                </a:tabLst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point.cpp</a:t>
              </a:r>
              <a:endParaRPr kumimoji="0" lang="en-US" altLang="zh-CN" sz="36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0670" name="Group 25">
              <a:extLst>
                <a:ext uri="{FF2B5EF4-FFF2-40B4-BE49-F238E27FC236}">
                  <a16:creationId xmlns:a16="http://schemas.microsoft.com/office/drawing/2014/main" id="{039CF72A-857A-692F-9ECF-4F23F57EFE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7" y="6273"/>
              <a:ext cx="1498" cy="1180"/>
              <a:chOff x="4919" y="6903"/>
              <a:chExt cx="2040" cy="1180"/>
            </a:xfrm>
          </p:grpSpPr>
          <p:sp>
            <p:nvSpPr>
              <p:cNvPr id="2" name="Text Box 27">
                <a:extLst>
                  <a:ext uri="{FF2B5EF4-FFF2-40B4-BE49-F238E27FC236}">
                    <a16:creationId xmlns:a16="http://schemas.microsoft.com/office/drawing/2014/main" id="{BCAB0D9A-669A-4651-A3F3-D91F2839B3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9" y="7262"/>
                <a:ext cx="2040" cy="82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indent="266700" eaLnBrk="1" hangingPunct="1">
                  <a:tabLst>
                    <a:tab pos="450850" algn="l"/>
                    <a:tab pos="3421063" algn="l"/>
                  </a:tabLst>
                  <a:defRPr/>
                </a:pPr>
                <a:r>
                  <a:rPr kumimoji="0" lang="en-US" altLang="zh-CN" sz="1600">
                    <a:latin typeface="Consolas" pitchFamily="49" charset="0"/>
                    <a:ea typeface="宋体" pitchFamily="2" charset="-122"/>
                    <a:cs typeface="Times New Roman" pitchFamily="18" charset="0"/>
                  </a:rPr>
                  <a:t>class Point {</a:t>
                </a:r>
                <a:endParaRPr kumimoji="0" lang="en-US" altLang="zh-CN" sz="1050">
                  <a:latin typeface="Consolas" pitchFamily="49" charset="0"/>
                  <a:ea typeface="宋体" pitchFamily="2" charset="-122"/>
                </a:endParaRPr>
              </a:p>
              <a:p>
                <a:pPr indent="266700">
                  <a:tabLst>
                    <a:tab pos="450850" algn="l"/>
                    <a:tab pos="3421063" algn="l"/>
                  </a:tabLst>
                  <a:defRPr/>
                </a:pPr>
                <a:r>
                  <a:rPr kumimoji="0" lang="en-US" altLang="zh-CN" sz="1600">
                    <a:latin typeface="Consolas" pitchFamily="49" charset="0"/>
                    <a:ea typeface="宋体" pitchFamily="2" charset="-122"/>
                    <a:cs typeface="Times New Roman" pitchFamily="18" charset="0"/>
                  </a:rPr>
                  <a:t>……</a:t>
                </a:r>
                <a:endParaRPr kumimoji="0" lang="en-US" altLang="zh-CN" sz="3600">
                  <a:latin typeface="Consolas" pitchFamily="49" charset="0"/>
                  <a:ea typeface="宋体" pitchFamily="2" charset="-122"/>
                </a:endParaRPr>
              </a:p>
            </p:txBody>
          </p:sp>
          <p:sp>
            <p:nvSpPr>
              <p:cNvPr id="70695" name="Text Box 26">
                <a:extLst>
                  <a:ext uri="{FF2B5EF4-FFF2-40B4-BE49-F238E27FC236}">
                    <a16:creationId xmlns:a16="http://schemas.microsoft.com/office/drawing/2014/main" id="{C2421EA9-249F-E129-0F6F-DF9768ECF7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9" y="6903"/>
                <a:ext cx="2040" cy="35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/>
              <a:lstStyle>
                <a:lvl1pPr indent="2667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tabLst>
                    <a:tab pos="450850" algn="l"/>
                    <a:tab pos="3421063" algn="l"/>
                  </a:tabLst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tabLst>
                    <a:tab pos="450850" algn="l"/>
                    <a:tab pos="3421063" algn="l"/>
                  </a:tabLst>
                  <a:defRPr sz="26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tabLst>
                    <a:tab pos="450850" algn="l"/>
                    <a:tab pos="3421063" algn="l"/>
                  </a:tabLst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tabLst>
                    <a:tab pos="450850" algn="l"/>
                    <a:tab pos="3421063" algn="l"/>
                  </a:tabLst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450850" algn="l"/>
                    <a:tab pos="3421063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450850" algn="l"/>
                    <a:tab pos="3421063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450850" algn="l"/>
                    <a:tab pos="3421063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450850" algn="l"/>
                    <a:tab pos="3421063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450850" algn="l"/>
                    <a:tab pos="3421063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>
                    <a:solidFill>
                      <a:srgbClr val="FF0000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point.h</a:t>
                </a:r>
                <a:endParaRPr kumimoji="0" lang="en-US" altLang="zh-CN" sz="360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671" name="Text Box 24">
              <a:extLst>
                <a:ext uri="{FF2B5EF4-FFF2-40B4-BE49-F238E27FC236}">
                  <a16:creationId xmlns:a16="http://schemas.microsoft.com/office/drawing/2014/main" id="{D00764EA-8870-564C-FDBF-A7C0FA534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9" y="6763"/>
              <a:ext cx="2062" cy="35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indent="2667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tabLst>
                  <a:tab pos="450850" algn="l"/>
                  <a:tab pos="3421063" algn="l"/>
                </a:tabLst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7030A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5_10.cpp</a:t>
              </a:r>
              <a:endParaRPr kumimoji="0" lang="en-US" altLang="zh-CN" sz="360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70672" name="Text Box 23">
              <a:extLst>
                <a:ext uri="{FF2B5EF4-FFF2-40B4-BE49-F238E27FC236}">
                  <a16:creationId xmlns:a16="http://schemas.microsoft.com/office/drawing/2014/main" id="{E13C250B-443E-C607-3C00-B1055554F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9563"/>
              <a:ext cx="420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indent="2667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tabLst>
                  <a:tab pos="450850" algn="l"/>
                  <a:tab pos="3421063" algn="l"/>
                </a:tabLst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zh-CN" sz="1800" b="1">
                  <a:solidFill>
                    <a:srgbClr val="7030A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可执行文件</a:t>
              </a:r>
              <a:r>
                <a:rPr kumimoji="0" lang="en-US" altLang="zh-CN" sz="1800" b="1">
                  <a:solidFill>
                    <a:srgbClr val="7030A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5_10.exe</a:t>
              </a:r>
              <a:endParaRPr kumimoji="0" lang="en-US" altLang="zh-CN" sz="4000" b="1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70673" name="Text Box 22">
              <a:extLst>
                <a:ext uri="{FF2B5EF4-FFF2-40B4-BE49-F238E27FC236}">
                  <a16:creationId xmlns:a16="http://schemas.microsoft.com/office/drawing/2014/main" id="{F0DB64F7-BFFA-41F8-62B4-C1AD49BE3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9" y="8703"/>
              <a:ext cx="192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indent="2667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tabLst>
                  <a:tab pos="450850" algn="l"/>
                  <a:tab pos="3421063" algn="l"/>
                </a:tabLst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point.obj</a:t>
              </a:r>
              <a:endParaRPr kumimoji="0" lang="en-US" altLang="zh-CN" sz="40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70674" name="Text Box 21">
              <a:extLst>
                <a:ext uri="{FF2B5EF4-FFF2-40B4-BE49-F238E27FC236}">
                  <a16:creationId xmlns:a16="http://schemas.microsoft.com/office/drawing/2014/main" id="{DF81DA92-2DEE-EC7C-9057-4B2D82236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9" y="8683"/>
              <a:ext cx="192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indent="2667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tabLst>
                  <a:tab pos="450850" algn="l"/>
                  <a:tab pos="3421063" algn="l"/>
                </a:tabLst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>
                  <a:solidFill>
                    <a:srgbClr val="7030A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5_10.obj</a:t>
              </a:r>
              <a:endParaRPr kumimoji="0" lang="en-US" altLang="zh-CN" sz="400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70675" name="Line 20">
              <a:extLst>
                <a:ext uri="{FF2B5EF4-FFF2-40B4-BE49-F238E27FC236}">
                  <a16:creationId xmlns:a16="http://schemas.microsoft.com/office/drawing/2014/main" id="{B1623E44-007D-B4E0-464F-E57631715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9" y="8083"/>
              <a:ext cx="1" cy="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6" name="Line 19">
              <a:extLst>
                <a:ext uri="{FF2B5EF4-FFF2-40B4-BE49-F238E27FC236}">
                  <a16:creationId xmlns:a16="http://schemas.microsoft.com/office/drawing/2014/main" id="{1756FF4A-789A-3EC6-8BF0-744F38691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79" y="8083"/>
              <a:ext cx="1" cy="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7" name="Line 18">
              <a:extLst>
                <a:ext uri="{FF2B5EF4-FFF2-40B4-BE49-F238E27FC236}">
                  <a16:creationId xmlns:a16="http://schemas.microsoft.com/office/drawing/2014/main" id="{16AD3103-963C-0B6C-0214-FFC6435BD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9063"/>
              <a:ext cx="1" cy="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8" name="Line 17">
              <a:extLst>
                <a:ext uri="{FF2B5EF4-FFF2-40B4-BE49-F238E27FC236}">
                  <a16:creationId xmlns:a16="http://schemas.microsoft.com/office/drawing/2014/main" id="{1618F319-C4CA-D7D7-22CE-2619230C5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9" y="9063"/>
              <a:ext cx="1" cy="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9" name="Text Box 16">
              <a:extLst>
                <a:ext uri="{FF2B5EF4-FFF2-40B4-BE49-F238E27FC236}">
                  <a16:creationId xmlns:a16="http://schemas.microsoft.com/office/drawing/2014/main" id="{F8FBBB9A-EDFD-0666-E76B-EF5DB74F0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3" y="8242"/>
              <a:ext cx="720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tabLst>
                  <a:tab pos="450850" algn="l"/>
                  <a:tab pos="3421063" algn="l"/>
                </a:tabLst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zh-CN" sz="1600">
                  <a:latin typeface="Consolas" panose="020B0609020204030204" pitchFamily="49" charset="0"/>
                  <a:cs typeface="Times New Roman" panose="02020603050405020304" pitchFamily="18" charset="0"/>
                </a:rPr>
                <a:t>编译</a:t>
              </a:r>
              <a:endParaRPr kumimoji="0" lang="zh-CN" altLang="zh-CN" sz="360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70680" name="Text Box 15">
              <a:extLst>
                <a:ext uri="{FF2B5EF4-FFF2-40B4-BE49-F238E27FC236}">
                  <a16:creationId xmlns:a16="http://schemas.microsoft.com/office/drawing/2014/main" id="{6B9900F6-FF57-0ACE-3B98-01A768494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9" y="8263"/>
              <a:ext cx="7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tabLst>
                  <a:tab pos="450850" algn="l"/>
                  <a:tab pos="3421063" algn="l"/>
                </a:tabLst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zh-CN" sz="1600">
                  <a:latin typeface="Consolas" panose="020B0609020204030204" pitchFamily="49" charset="0"/>
                  <a:cs typeface="Times New Roman" panose="02020603050405020304" pitchFamily="18" charset="0"/>
                </a:rPr>
                <a:t>编译</a:t>
              </a:r>
              <a:endParaRPr kumimoji="0" lang="zh-CN" altLang="zh-CN" sz="360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70681" name="Text Box 14">
              <a:extLst>
                <a:ext uri="{FF2B5EF4-FFF2-40B4-BE49-F238E27FC236}">
                  <a16:creationId xmlns:a16="http://schemas.microsoft.com/office/drawing/2014/main" id="{FCF6ED30-CB7B-B680-B788-0E663EBCC7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9" y="9143"/>
              <a:ext cx="7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tabLst>
                  <a:tab pos="450850" algn="l"/>
                  <a:tab pos="3421063" algn="l"/>
                </a:tabLst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zh-CN" sz="1600">
                  <a:latin typeface="Consolas" panose="020B0609020204030204" pitchFamily="49" charset="0"/>
                  <a:cs typeface="Times New Roman" panose="02020603050405020304" pitchFamily="18" charset="0"/>
                </a:rPr>
                <a:t>连接</a:t>
              </a:r>
              <a:endParaRPr kumimoji="0" lang="zh-CN" altLang="zh-CN" sz="360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70682" name="Text Box 13">
              <a:extLst>
                <a:ext uri="{FF2B5EF4-FFF2-40B4-BE49-F238E27FC236}">
                  <a16:creationId xmlns:a16="http://schemas.microsoft.com/office/drawing/2014/main" id="{0946DDB7-C2C9-9E1A-819A-25F3B340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9" y="9163"/>
              <a:ext cx="7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tabLst>
                  <a:tab pos="450850" algn="l"/>
                  <a:tab pos="3421063" algn="l"/>
                </a:tabLst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zh-CN" sz="1600">
                  <a:latin typeface="Consolas" panose="020B0609020204030204" pitchFamily="49" charset="0"/>
                  <a:cs typeface="Times New Roman" panose="02020603050405020304" pitchFamily="18" charset="0"/>
                </a:rPr>
                <a:t>连接</a:t>
              </a:r>
              <a:endParaRPr kumimoji="0" lang="zh-CN" altLang="zh-CN" sz="360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70683" name="Text Box 12">
              <a:extLst>
                <a:ext uri="{FF2B5EF4-FFF2-40B4-BE49-F238E27FC236}">
                  <a16:creationId xmlns:a16="http://schemas.microsoft.com/office/drawing/2014/main" id="{D8EBAF0E-EEC9-CC4A-7B70-22343A10A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7" y="8573"/>
              <a:ext cx="1498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indent="2667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tabLst>
                  <a:tab pos="450850" algn="l"/>
                  <a:tab pos="3421063" algn="l"/>
                </a:tabLst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zh-CN" sz="1600" b="1">
                  <a:latin typeface="Consolas" panose="020B0609020204030204" pitchFamily="49" charset="0"/>
                  <a:cs typeface="Times New Roman" panose="02020603050405020304" pitchFamily="18" charset="0"/>
                </a:rPr>
                <a:t>系统运行库</a:t>
              </a:r>
              <a:endParaRPr kumimoji="0" lang="zh-CN" altLang="zh-CN" sz="3600" b="1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70684" name="Line 11">
              <a:extLst>
                <a:ext uri="{FF2B5EF4-FFF2-40B4-BE49-F238E27FC236}">
                  <a16:creationId xmlns:a16="http://schemas.microsoft.com/office/drawing/2014/main" id="{E3EC808F-F55D-100A-F872-D0691C45B6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5" y="8940"/>
              <a:ext cx="1" cy="6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5" name="Text Box 10">
              <a:extLst>
                <a:ext uri="{FF2B5EF4-FFF2-40B4-BE49-F238E27FC236}">
                  <a16:creationId xmlns:a16="http://schemas.microsoft.com/office/drawing/2014/main" id="{D61CD20D-3E9B-33B9-103F-2609318F7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5" y="9010"/>
              <a:ext cx="7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tabLst>
                  <a:tab pos="450850" algn="l"/>
                  <a:tab pos="3421063" algn="l"/>
                </a:tabLst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zh-CN" sz="1600">
                  <a:latin typeface="Consolas" panose="020B0609020204030204" pitchFamily="49" charset="0"/>
                  <a:cs typeface="Times New Roman" panose="02020603050405020304" pitchFamily="18" charset="0"/>
                </a:rPr>
                <a:t>连接</a:t>
              </a:r>
              <a:endParaRPr kumimoji="0" lang="zh-CN" altLang="zh-CN" sz="360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70686" name="Text Box 9">
              <a:extLst>
                <a:ext uri="{FF2B5EF4-FFF2-40B4-BE49-F238E27FC236}">
                  <a16:creationId xmlns:a16="http://schemas.microsoft.com/office/drawing/2014/main" id="{D1D751CC-DB17-B555-E8A1-92FD92296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7" y="8092"/>
              <a:ext cx="1498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tabLst>
                  <a:tab pos="450850" algn="l"/>
                  <a:tab pos="3421063" algn="l"/>
                </a:tabLst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b="1">
                  <a:latin typeface="Consolas" panose="020B0609020204030204" pitchFamily="49" charset="0"/>
                  <a:cs typeface="Times New Roman" panose="02020603050405020304" pitchFamily="18" charset="0"/>
                </a:rPr>
                <a:t>iostream</a:t>
              </a:r>
              <a:endParaRPr kumimoji="0" lang="en-US" altLang="zh-CN" sz="4000" b="1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70687" name="Line 8">
              <a:extLst>
                <a:ext uri="{FF2B5EF4-FFF2-40B4-BE49-F238E27FC236}">
                  <a16:creationId xmlns:a16="http://schemas.microsoft.com/office/drawing/2014/main" id="{B8E2B563-71E5-5E4B-E248-771A658827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33" y="7497"/>
              <a:ext cx="1255" cy="7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8" name="Line 7">
              <a:extLst>
                <a:ext uri="{FF2B5EF4-FFF2-40B4-BE49-F238E27FC236}">
                  <a16:creationId xmlns:a16="http://schemas.microsoft.com/office/drawing/2014/main" id="{0E26866E-17A6-D980-4F7F-E44DBB403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39" y="7602"/>
              <a:ext cx="1015" cy="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9" name="Text Box 6">
              <a:extLst>
                <a:ext uri="{FF2B5EF4-FFF2-40B4-BE49-F238E27FC236}">
                  <a16:creationId xmlns:a16="http://schemas.microsoft.com/office/drawing/2014/main" id="{F6843C7F-C938-1843-8F5C-BF642847E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4" y="6462"/>
              <a:ext cx="720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tabLst>
                  <a:tab pos="450850" algn="l"/>
                  <a:tab pos="3421063" algn="l"/>
                </a:tabLst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zh-CN" sz="1600">
                  <a:latin typeface="Consolas" panose="020B0609020204030204" pitchFamily="49" charset="0"/>
                  <a:cs typeface="Times New Roman" panose="02020603050405020304" pitchFamily="18" charset="0"/>
                </a:rPr>
                <a:t> 包含</a:t>
              </a:r>
              <a:endParaRPr kumimoji="0" lang="zh-CN" altLang="zh-CN" sz="360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70690" name="Text Box 5">
              <a:extLst>
                <a:ext uri="{FF2B5EF4-FFF2-40B4-BE49-F238E27FC236}">
                  <a16:creationId xmlns:a16="http://schemas.microsoft.com/office/drawing/2014/main" id="{378338FE-45D9-06A1-3945-D3660F122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2" y="6572"/>
              <a:ext cx="720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tabLst>
                  <a:tab pos="450850" algn="l"/>
                  <a:tab pos="3421063" algn="l"/>
                </a:tabLst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zh-CN" sz="1600">
                  <a:latin typeface="Consolas" panose="020B0609020204030204" pitchFamily="49" charset="0"/>
                  <a:cs typeface="Times New Roman" panose="02020603050405020304" pitchFamily="18" charset="0"/>
                </a:rPr>
                <a:t>包含</a:t>
              </a:r>
              <a:endParaRPr kumimoji="0" lang="zh-CN" altLang="zh-CN" sz="360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70691" name="Text Box 4">
              <a:extLst>
                <a:ext uri="{FF2B5EF4-FFF2-40B4-BE49-F238E27FC236}">
                  <a16:creationId xmlns:a16="http://schemas.microsoft.com/office/drawing/2014/main" id="{1CC5F755-E602-C86D-A24D-C392F4C1A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7" y="7534"/>
              <a:ext cx="720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tabLst>
                  <a:tab pos="450850" algn="l"/>
                  <a:tab pos="3421063" algn="l"/>
                </a:tabLst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zh-CN" sz="1600">
                  <a:latin typeface="Consolas" panose="020B0609020204030204" pitchFamily="49" charset="0"/>
                  <a:cs typeface="Times New Roman" panose="02020603050405020304" pitchFamily="18" charset="0"/>
                </a:rPr>
                <a:t> 包含</a:t>
              </a:r>
              <a:endParaRPr kumimoji="0" lang="zh-CN" altLang="zh-CN" sz="360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70692" name="Text Box 3">
              <a:extLst>
                <a:ext uri="{FF2B5EF4-FFF2-40B4-BE49-F238E27FC236}">
                  <a16:creationId xmlns:a16="http://schemas.microsoft.com/office/drawing/2014/main" id="{71F9E938-5570-18C5-B0CB-42CE50104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4" y="7593"/>
              <a:ext cx="720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tabLst>
                  <a:tab pos="450850" algn="l"/>
                  <a:tab pos="3421063" algn="l"/>
                </a:tabLst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zh-CN" sz="1600">
                  <a:latin typeface="Consolas" panose="020B0609020204030204" pitchFamily="49" charset="0"/>
                  <a:cs typeface="Times New Roman" panose="02020603050405020304" pitchFamily="18" charset="0"/>
                </a:rPr>
                <a:t>包含</a:t>
              </a:r>
              <a:endParaRPr kumimoji="0" lang="zh-CN" altLang="zh-CN" sz="360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70693" name="Text Box 2">
              <a:extLst>
                <a:ext uri="{FF2B5EF4-FFF2-40B4-BE49-F238E27FC236}">
                  <a16:creationId xmlns:a16="http://schemas.microsoft.com/office/drawing/2014/main" id="{8BA3ED0D-3B01-EAF8-D1D8-05EAB1430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2" y="7656"/>
              <a:ext cx="1543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tabLst>
                  <a:tab pos="450850" algn="l"/>
                  <a:tab pos="3421063" algn="l"/>
                </a:tabLst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zh-CN" sz="1600">
                  <a:latin typeface="Consolas" panose="020B0609020204030204" pitchFamily="49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zh-CN" sz="1600" b="1">
                  <a:latin typeface="Consolas" panose="020B0609020204030204" pitchFamily="49" charset="0"/>
                  <a:cs typeface="Times New Roman" panose="02020603050405020304" pitchFamily="18" charset="0"/>
                </a:rPr>
                <a:t>系统文件</a:t>
              </a:r>
              <a:endParaRPr kumimoji="0" lang="zh-CN" altLang="zh-CN" sz="3600" b="1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标题 4">
            <a:extLst>
              <a:ext uri="{FF2B5EF4-FFF2-40B4-BE49-F238E27FC236}">
                <a16:creationId xmlns:a16="http://schemas.microsoft.com/office/drawing/2014/main" id="{AD6044F6-F97D-A3CF-ACC7-E90EF2CDBF36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001000" cy="428625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5.6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多文件结构和编译预处理命令 </a:t>
            </a:r>
            <a:r>
              <a:rPr kumimoji="0" lang="en-US" altLang="zh-CN" sz="2800" dirty="0">
                <a:solidFill>
                  <a:prstClr val="white"/>
                </a:solidFill>
                <a:latin typeface="Trebuchet MS"/>
                <a:ea typeface="方正姚体"/>
              </a:rPr>
              <a:t>—— 5.6.1 C++</a:t>
            </a:r>
            <a:r>
              <a:rPr kumimoji="0" lang="zh-CN" altLang="en-US" sz="2800" dirty="0">
                <a:solidFill>
                  <a:prstClr val="white"/>
                </a:solidFill>
                <a:latin typeface="Trebuchet MS"/>
                <a:ea typeface="方正姚体"/>
              </a:rPr>
              <a:t>的一般组织结构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>
            <a:extLst>
              <a:ext uri="{FF2B5EF4-FFF2-40B4-BE49-F238E27FC236}">
                <a16:creationId xmlns:a16="http://schemas.microsoft.com/office/drawing/2014/main" id="{706B5F1F-855E-7F4A-5A23-0E62AA2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外部变量</a:t>
            </a:r>
          </a:p>
        </p:txBody>
      </p:sp>
      <p:sp>
        <p:nvSpPr>
          <p:cNvPr id="71683" name="内容占位符 2">
            <a:extLst>
              <a:ext uri="{FF2B5EF4-FFF2-40B4-BE49-F238E27FC236}">
                <a16:creationId xmlns:a16="http://schemas.microsoft.com/office/drawing/2014/main" id="{8EAEFE0B-1F84-1DB7-60BA-712D2A841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Consolas" panose="020B0609020204030204" pitchFamily="49" charset="0"/>
              </a:rPr>
              <a:t>如果一个变量除了在定义它的源文件中可以使用外，还能被其它文件使用，那么就称这个变量是外部变量。</a:t>
            </a:r>
            <a:endParaRPr lang="en-US" altLang="zh-CN">
              <a:latin typeface="Consolas" panose="020B0609020204030204" pitchFamily="49" charset="0"/>
            </a:endParaRPr>
          </a:p>
          <a:p>
            <a:pPr eaLnBrk="1" hangingPunct="1"/>
            <a:endParaRPr lang="en-US" altLang="zh-CN">
              <a:latin typeface="Consolas" panose="020B0609020204030204" pitchFamily="49" charset="0"/>
            </a:endParaRPr>
          </a:p>
          <a:p>
            <a:pPr eaLnBrk="1" hangingPunct="1"/>
            <a:r>
              <a:rPr lang="zh-CN" altLang="en-US">
                <a:latin typeface="Consolas" panose="020B0609020204030204" pitchFamily="49" charset="0"/>
              </a:rPr>
              <a:t>文件作用域中定义的变量，缺省情况下都是外部变量，但在其它文件中如果需要使用这一变量，需要用</a:t>
            </a:r>
            <a:r>
              <a:rPr lang="en-US" altLang="zh-CN">
                <a:latin typeface="Consolas" panose="020B0609020204030204" pitchFamily="49" charset="0"/>
              </a:rPr>
              <a:t>extern</a:t>
            </a:r>
            <a:r>
              <a:rPr lang="zh-CN" altLang="en-US">
                <a:latin typeface="Consolas" panose="020B0609020204030204" pitchFamily="49" charset="0"/>
              </a:rPr>
              <a:t>关键字加以声明。</a:t>
            </a:r>
          </a:p>
        </p:txBody>
      </p:sp>
      <p:sp>
        <p:nvSpPr>
          <p:cNvPr id="71684" name="灯片编号占位符 3">
            <a:extLst>
              <a:ext uri="{FF2B5EF4-FFF2-40B4-BE49-F238E27FC236}">
                <a16:creationId xmlns:a16="http://schemas.microsoft.com/office/drawing/2014/main" id="{4F1DEB50-776D-B0AC-0C5D-5675AD19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358D86C-9964-467C-BAF8-1A7382FFD816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67DB85C-2A5F-E922-30F8-624255DA47F6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001000" cy="428625"/>
          </a:xfrm>
          <a:prstGeom prst="rect">
            <a:avLst/>
          </a:prstGeom>
        </p:spPr>
        <p:txBody>
          <a:bodyPr anchor="ctr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5.6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多文件结构和编译预处理命令 </a:t>
            </a:r>
            <a:r>
              <a:rPr kumimoji="0" lang="en-US" altLang="zh-CN" sz="2800" dirty="0">
                <a:solidFill>
                  <a:prstClr val="white"/>
                </a:solidFill>
                <a:latin typeface="Trebuchet MS"/>
                <a:ea typeface="方正姚体"/>
              </a:rPr>
              <a:t>—— 5.6.2 </a:t>
            </a:r>
            <a:r>
              <a:rPr kumimoji="0" lang="zh-CN" altLang="en-US" sz="2800" dirty="0">
                <a:solidFill>
                  <a:prstClr val="white"/>
                </a:solidFill>
                <a:latin typeface="Trebuchet MS"/>
                <a:ea typeface="方正姚体"/>
              </a:rPr>
              <a:t>外部变量与外部函数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>
            <a:extLst>
              <a:ext uri="{FF2B5EF4-FFF2-40B4-BE49-F238E27FC236}">
                <a16:creationId xmlns:a16="http://schemas.microsoft.com/office/drawing/2014/main" id="{DBBF3108-11AF-FA40-D82E-DD632974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外部函数</a:t>
            </a:r>
          </a:p>
        </p:txBody>
      </p:sp>
      <p:sp>
        <p:nvSpPr>
          <p:cNvPr id="72707" name="内容占位符 2">
            <a:extLst>
              <a:ext uri="{FF2B5EF4-FFF2-40B4-BE49-F238E27FC236}">
                <a16:creationId xmlns:a16="http://schemas.microsoft.com/office/drawing/2014/main" id="{6A5919B1-814C-DBB4-2217-D8A80F3E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Consolas" panose="020B0609020204030204" pitchFamily="49" charset="0"/>
              </a:rPr>
              <a:t>在所有类之外声明的函数（也就是非成员函数），都是具有文件作用域的。</a:t>
            </a:r>
            <a:endParaRPr lang="en-US" altLang="zh-CN">
              <a:latin typeface="Consolas" panose="020B0609020204030204" pitchFamily="49" charset="0"/>
            </a:endParaRPr>
          </a:p>
          <a:p>
            <a:pPr eaLnBrk="1" hangingPunct="1"/>
            <a:endParaRPr lang="en-US" altLang="zh-CN">
              <a:latin typeface="Consolas" panose="020B0609020204030204" pitchFamily="49" charset="0"/>
            </a:endParaRPr>
          </a:p>
          <a:p>
            <a:pPr eaLnBrk="1" hangingPunct="1"/>
            <a:r>
              <a:rPr lang="zh-CN" altLang="en-US">
                <a:latin typeface="Consolas" panose="020B0609020204030204" pitchFamily="49" charset="0"/>
              </a:rPr>
              <a:t>这样的函数都可以在不同的编译单元中被调用，只要在调用之前进行引用性声明（即声明函数原型）即可。也可以在声明函数原型或定义函数时用</a:t>
            </a:r>
            <a:r>
              <a:rPr lang="en-US" altLang="zh-CN">
                <a:latin typeface="Consolas" panose="020B0609020204030204" pitchFamily="49" charset="0"/>
              </a:rPr>
              <a:t>extern</a:t>
            </a:r>
            <a:r>
              <a:rPr lang="zh-CN" altLang="en-US">
                <a:latin typeface="Consolas" panose="020B0609020204030204" pitchFamily="49" charset="0"/>
              </a:rPr>
              <a:t>修饰，其效果与不加修饰的缺省状态是一样的。</a:t>
            </a:r>
            <a:endParaRPr lang="en-US" altLang="zh-CN">
              <a:latin typeface="Consolas" panose="020B0609020204030204" pitchFamily="49" charset="0"/>
            </a:endParaRPr>
          </a:p>
          <a:p>
            <a:pPr eaLnBrk="1" hangingPunct="1"/>
            <a:endParaRPr lang="en-US" altLang="zh-CN">
              <a:latin typeface="Consolas" panose="020B0609020204030204" pitchFamily="49" charset="0"/>
            </a:endParaRPr>
          </a:p>
          <a:p>
            <a:pPr eaLnBrk="1" hangingPunct="1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D112DE9A-0A30-9917-E80E-B31FFA04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E12F9D2-A8A8-40C1-B558-9DEBA5858605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F113C9D-E615-7A73-71B8-B28D93D99798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001000" cy="428625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5.6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多文件结构和编译预处理命令 </a:t>
            </a:r>
            <a:r>
              <a:rPr kumimoji="0" lang="en-US" altLang="zh-CN" sz="2800" dirty="0">
                <a:solidFill>
                  <a:prstClr val="white"/>
                </a:solidFill>
                <a:latin typeface="Trebuchet MS"/>
                <a:ea typeface="方正姚体"/>
              </a:rPr>
              <a:t>—— 5.6.1 C++</a:t>
            </a:r>
            <a:r>
              <a:rPr kumimoji="0" lang="zh-CN" altLang="en-US" sz="2800" dirty="0">
                <a:solidFill>
                  <a:prstClr val="white"/>
                </a:solidFill>
                <a:latin typeface="Trebuchet MS"/>
                <a:ea typeface="方正姚体"/>
              </a:rPr>
              <a:t>的一般组织结构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>
            <a:extLst>
              <a:ext uri="{FF2B5EF4-FFF2-40B4-BE49-F238E27FC236}">
                <a16:creationId xmlns:a16="http://schemas.microsoft.com/office/drawing/2014/main" id="{DA37C9AB-5113-F33A-2282-B894F9A8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将变量和函数限制在编译单元内</a:t>
            </a:r>
          </a:p>
        </p:txBody>
      </p:sp>
      <p:sp>
        <p:nvSpPr>
          <p:cNvPr id="73731" name="内容占位符 2">
            <a:extLst>
              <a:ext uri="{FF2B5EF4-FFF2-40B4-BE49-F238E27FC236}">
                <a16:creationId xmlns:a16="http://schemas.microsoft.com/office/drawing/2014/main" id="{564818F0-F3DC-F933-EEE8-E09572FB4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Consolas" panose="020B0609020204030204" pitchFamily="49" charset="0"/>
              </a:rPr>
              <a:t>使用匿名的命名空间：在匿名命名空间中定义的变量和函数，都不会暴露给其它的编译单元。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dirty="0">
                <a:latin typeface="Consolas" panose="020B0609020204030204" pitchFamily="49" charset="0"/>
              </a:rPr>
              <a:t>	//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匿名的命名空间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dirty="0">
                <a:latin typeface="Consolas" panose="020B0609020204030204" pitchFamily="49" charset="0"/>
              </a:rPr>
              <a:t>		int n;</a:t>
            </a:r>
            <a:endParaRPr lang="zh-CN" altLang="en-US" dirty="0">
              <a:latin typeface="Consolas" panose="020B0609020204030204" pitchFamily="49" charset="0"/>
            </a:endParaRP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dirty="0">
                <a:latin typeface="Consolas" panose="020B0609020204030204" pitchFamily="49" charset="0"/>
              </a:rPr>
              <a:t>		void f() {</a:t>
            </a:r>
            <a:endParaRPr lang="zh-CN" altLang="en-US" dirty="0">
              <a:latin typeface="Consolas" panose="020B0609020204030204" pitchFamily="49" charset="0"/>
            </a:endParaRP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dirty="0">
                <a:latin typeface="Consolas" panose="020B0609020204030204" pitchFamily="49" charset="0"/>
              </a:rPr>
              <a:t>			n++;</a:t>
            </a:r>
            <a:endParaRPr lang="zh-CN" altLang="en-US" dirty="0">
              <a:latin typeface="Consolas" panose="020B0609020204030204" pitchFamily="49" charset="0"/>
            </a:endParaRP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dirty="0">
                <a:latin typeface="Consolas" panose="020B0609020204030204" pitchFamily="49" charset="0"/>
              </a:rPr>
              <a:t>		}</a:t>
            </a:r>
            <a:endParaRPr lang="zh-CN" altLang="en-US" dirty="0">
              <a:latin typeface="Consolas" panose="020B0609020204030204" pitchFamily="49" charset="0"/>
            </a:endParaRP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zh-CN" altLang="en-US" dirty="0">
                <a:latin typeface="Consolas" panose="020B0609020204030204" pitchFamily="49" charset="0"/>
              </a:rPr>
              <a:t>这里被“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dirty="0">
                <a:latin typeface="Consolas" panose="020B0609020204030204" pitchFamily="49" charset="0"/>
              </a:rPr>
              <a:t> ……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zh-CN" altLang="en-US" dirty="0">
                <a:latin typeface="Consolas" panose="020B0609020204030204" pitchFamily="49" charset="0"/>
              </a:rPr>
              <a:t>”括起的区域都属于匿名的命名空间。</a:t>
            </a:r>
          </a:p>
        </p:txBody>
      </p:sp>
      <p:sp>
        <p:nvSpPr>
          <p:cNvPr id="73732" name="灯片编号占位符 3">
            <a:extLst>
              <a:ext uri="{FF2B5EF4-FFF2-40B4-BE49-F238E27FC236}">
                <a16:creationId xmlns:a16="http://schemas.microsoft.com/office/drawing/2014/main" id="{5886AFD5-9944-54CA-6240-242CD6ED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68304C-1B48-496A-BD1D-2075DB4FB779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143A8E3-E6CF-0733-30AC-6D446ED88BEC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001000" cy="428625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5.6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多文件结构和编译预处理命令 </a:t>
            </a:r>
            <a:r>
              <a:rPr kumimoji="0" lang="en-US" altLang="zh-CN" sz="2800" dirty="0">
                <a:solidFill>
                  <a:prstClr val="white"/>
                </a:solidFill>
                <a:latin typeface="Trebuchet MS"/>
                <a:ea typeface="方正姚体"/>
              </a:rPr>
              <a:t>—— 5.6.1 C++</a:t>
            </a:r>
            <a:r>
              <a:rPr kumimoji="0" lang="zh-CN" altLang="en-US" sz="2800" dirty="0">
                <a:solidFill>
                  <a:prstClr val="white"/>
                </a:solidFill>
                <a:latin typeface="Trebuchet MS"/>
                <a:ea typeface="方正姚体"/>
              </a:rPr>
              <a:t>的一般组织结构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>
            <a:extLst>
              <a:ext uri="{FF2B5EF4-FFF2-40B4-BE49-F238E27FC236}">
                <a16:creationId xmlns:a16="http://schemas.microsoft.com/office/drawing/2014/main" id="{FCC38FB2-4E2A-3E6A-EB84-FF2B938F1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5.6.3 </a:t>
            </a:r>
            <a:r>
              <a:rPr lang="zh-CN" altLang="en-US"/>
              <a:t>标准</a:t>
            </a:r>
            <a:r>
              <a:rPr lang="en-US" altLang="zh-CN"/>
              <a:t>C++</a:t>
            </a:r>
            <a:r>
              <a:rPr lang="zh-CN" altLang="en-US"/>
              <a:t>库</a:t>
            </a:r>
          </a:p>
        </p:txBody>
      </p:sp>
      <p:sp>
        <p:nvSpPr>
          <p:cNvPr id="74755" name="内容占位符 2">
            <a:extLst>
              <a:ext uri="{FF2B5EF4-FFF2-40B4-BE49-F238E27FC236}">
                <a16:creationId xmlns:a16="http://schemas.microsoft.com/office/drawing/2014/main" id="{5F1FA7A6-C019-3751-7553-585A19F22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标准</a:t>
            </a:r>
            <a:r>
              <a:rPr lang="en-US" altLang="zh-CN"/>
              <a:t>C++</a:t>
            </a:r>
            <a:r>
              <a:rPr lang="zh-CN" altLang="en-US"/>
              <a:t>类库是一个极为灵活并可扩展的可重用软件模块的集合。标准</a:t>
            </a:r>
            <a:r>
              <a:rPr lang="en-US" altLang="zh-CN"/>
              <a:t>C++</a:t>
            </a:r>
            <a:r>
              <a:rPr lang="zh-CN" altLang="en-US"/>
              <a:t>类与组件在逻辑上分为</a:t>
            </a:r>
            <a:r>
              <a:rPr lang="en-US" altLang="zh-CN"/>
              <a:t>6</a:t>
            </a:r>
            <a:r>
              <a:rPr lang="zh-CN" altLang="en-US"/>
              <a:t>种类型：</a:t>
            </a:r>
          </a:p>
          <a:p>
            <a:pPr lvl="1" eaLnBrk="1" hangingPunct="1"/>
            <a:r>
              <a:rPr lang="zh-CN" altLang="en-US"/>
              <a:t>输入</a:t>
            </a:r>
            <a:r>
              <a:rPr lang="en-US" altLang="zh-CN"/>
              <a:t>/</a:t>
            </a:r>
            <a:r>
              <a:rPr lang="zh-CN" altLang="en-US"/>
              <a:t>输出类</a:t>
            </a:r>
          </a:p>
          <a:p>
            <a:pPr lvl="1" eaLnBrk="1" hangingPunct="1"/>
            <a:r>
              <a:rPr lang="zh-CN" altLang="en-US"/>
              <a:t>容器类与</a:t>
            </a:r>
            <a:r>
              <a:rPr lang="en-US" altLang="zh-CN"/>
              <a:t>ADT</a:t>
            </a:r>
            <a:r>
              <a:rPr lang="zh-CN" altLang="en-US"/>
              <a:t>（抽象数据类型）</a:t>
            </a:r>
          </a:p>
          <a:p>
            <a:pPr lvl="1" eaLnBrk="1" hangingPunct="1"/>
            <a:r>
              <a:rPr lang="zh-CN" altLang="en-US"/>
              <a:t>存储管理类</a:t>
            </a:r>
          </a:p>
          <a:p>
            <a:pPr lvl="1" eaLnBrk="1" hangingPunct="1"/>
            <a:r>
              <a:rPr lang="zh-CN" altLang="en-US"/>
              <a:t>算法</a:t>
            </a:r>
          </a:p>
          <a:p>
            <a:pPr lvl="1" eaLnBrk="1" hangingPunct="1"/>
            <a:r>
              <a:rPr lang="zh-CN" altLang="en-US"/>
              <a:t>错误处理</a:t>
            </a:r>
          </a:p>
          <a:p>
            <a:pPr lvl="1" eaLnBrk="1" hangingPunct="1"/>
            <a:r>
              <a:rPr lang="zh-CN" altLang="en-US"/>
              <a:t>运行环境支持</a:t>
            </a:r>
          </a:p>
          <a:p>
            <a:pPr eaLnBrk="1" hangingPunct="1"/>
            <a:endParaRPr lang="zh-CN" altLang="en-US"/>
          </a:p>
        </p:txBody>
      </p:sp>
      <p:sp>
        <p:nvSpPr>
          <p:cNvPr id="74756" name="灯片编号占位符 3">
            <a:extLst>
              <a:ext uri="{FF2B5EF4-FFF2-40B4-BE49-F238E27FC236}">
                <a16:creationId xmlns:a16="http://schemas.microsoft.com/office/drawing/2014/main" id="{07F894E0-9C1B-AE55-9D0D-C46D24A0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8D03F5-2829-4DE8-BB53-D9034E7E96F0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B3334D6-553F-B0DE-D193-42AA6F4464F3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00100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5.6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多文件结构和编译预处理命令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>
            <a:extLst>
              <a:ext uri="{FF2B5EF4-FFF2-40B4-BE49-F238E27FC236}">
                <a16:creationId xmlns:a16="http://schemas.microsoft.com/office/drawing/2014/main" id="{0A3180E2-22B3-57E9-1D20-B01261CB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5.6.4 </a:t>
            </a:r>
            <a:r>
              <a:rPr lang="zh-CN" altLang="en-US"/>
              <a:t>编译预处理</a:t>
            </a:r>
          </a:p>
        </p:txBody>
      </p:sp>
      <p:sp>
        <p:nvSpPr>
          <p:cNvPr id="75779" name="内容占位符 2">
            <a:extLst>
              <a:ext uri="{FF2B5EF4-FFF2-40B4-BE49-F238E27FC236}">
                <a16:creationId xmlns:a16="http://schemas.microsoft.com/office/drawing/2014/main" id="{29A4814B-FF37-FD67-DFF9-E608F68ED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zh-CN">
                <a:latin typeface="Consolas" panose="020B0609020204030204" pitchFamily="49" charset="0"/>
              </a:rPr>
              <a:t>#include </a:t>
            </a:r>
            <a:r>
              <a:rPr lang="zh-CN" altLang="zh-CN">
                <a:latin typeface="Consolas" panose="020B0609020204030204" pitchFamily="49" charset="0"/>
              </a:rPr>
              <a:t>包含指令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z="2400">
                <a:latin typeface="Consolas" panose="020B0609020204030204" pitchFamily="49" charset="0"/>
              </a:rPr>
              <a:t>将一个源文件嵌入到当前源文件中该点处。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z="2400">
                <a:latin typeface="Consolas" panose="020B0609020204030204" pitchFamily="49" charset="0"/>
              </a:rPr>
              <a:t>#include&lt;</a:t>
            </a:r>
            <a:r>
              <a:rPr lang="zh-CN" altLang="en-US" sz="2400">
                <a:latin typeface="Consolas" panose="020B0609020204030204" pitchFamily="49" charset="0"/>
              </a:rPr>
              <a:t>文件名</a:t>
            </a:r>
            <a:r>
              <a:rPr lang="en-US" altLang="zh-CN" sz="2400">
                <a:latin typeface="Consolas" panose="020B0609020204030204" pitchFamily="49" charset="0"/>
              </a:rPr>
              <a:t>&gt;  </a:t>
            </a:r>
          </a:p>
          <a:p>
            <a:pPr lvl="2" eaLnBrk="1" hangingPunct="1">
              <a:spcBef>
                <a:spcPct val="10000"/>
              </a:spcBef>
            </a:pPr>
            <a:r>
              <a:rPr lang="zh-CN" altLang="en-US" sz="2000">
                <a:latin typeface="Consolas" panose="020B0609020204030204" pitchFamily="49" charset="0"/>
              </a:rPr>
              <a:t>按标准方式搜索，文件位于</a:t>
            </a:r>
            <a:r>
              <a:rPr lang="en-US" altLang="zh-CN" sz="2000">
                <a:latin typeface="Consolas" panose="020B0609020204030204" pitchFamily="49" charset="0"/>
              </a:rPr>
              <a:t>C++</a:t>
            </a:r>
            <a:r>
              <a:rPr lang="zh-CN" altLang="en-US" sz="2000">
                <a:latin typeface="Consolas" panose="020B0609020204030204" pitchFamily="49" charset="0"/>
              </a:rPr>
              <a:t>系统目录的</a:t>
            </a:r>
            <a:r>
              <a:rPr lang="en-US" altLang="zh-CN" sz="2000">
                <a:latin typeface="Consolas" panose="020B0609020204030204" pitchFamily="49" charset="0"/>
              </a:rPr>
              <a:t>include</a:t>
            </a:r>
            <a:r>
              <a:rPr lang="zh-CN" altLang="en-US" sz="2000">
                <a:latin typeface="Consolas" panose="020B0609020204030204" pitchFamily="49" charset="0"/>
              </a:rPr>
              <a:t>子目录下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z="2400">
                <a:latin typeface="Consolas" panose="020B0609020204030204" pitchFamily="49" charset="0"/>
              </a:rPr>
              <a:t>#include"</a:t>
            </a:r>
            <a:r>
              <a:rPr lang="zh-CN" altLang="en-US" sz="2400">
                <a:latin typeface="Consolas" panose="020B0609020204030204" pitchFamily="49" charset="0"/>
              </a:rPr>
              <a:t>文件名</a:t>
            </a:r>
            <a:r>
              <a:rPr lang="en-US" altLang="zh-CN" sz="2400">
                <a:latin typeface="Consolas" panose="020B0609020204030204" pitchFamily="49" charset="0"/>
              </a:rPr>
              <a:t>"</a:t>
            </a:r>
          </a:p>
          <a:p>
            <a:pPr lvl="2" eaLnBrk="1" hangingPunct="1">
              <a:spcBef>
                <a:spcPct val="10000"/>
              </a:spcBef>
            </a:pPr>
            <a:r>
              <a:rPr lang="zh-CN" altLang="en-US" sz="2000">
                <a:latin typeface="Consolas" panose="020B0609020204030204" pitchFamily="49" charset="0"/>
              </a:rPr>
              <a:t>首先在当前目录中搜索，若没有，再按标准方式搜索。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>
                <a:latin typeface="Consolas" panose="020B0609020204030204" pitchFamily="49" charset="0"/>
              </a:rPr>
              <a:t>#define </a:t>
            </a:r>
            <a:r>
              <a:rPr lang="zh-CN" altLang="zh-CN">
                <a:latin typeface="Consolas" panose="020B0609020204030204" pitchFamily="49" charset="0"/>
              </a:rPr>
              <a:t>宏定义指令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z="2400">
                <a:latin typeface="Consolas" panose="020B0609020204030204" pitchFamily="49" charset="0"/>
              </a:rPr>
              <a:t>定义符号常量，很多情况下已被</a:t>
            </a:r>
            <a:r>
              <a:rPr lang="en-US" altLang="zh-CN" sz="2400">
                <a:latin typeface="Consolas" panose="020B0609020204030204" pitchFamily="49" charset="0"/>
              </a:rPr>
              <a:t>const</a:t>
            </a:r>
            <a:r>
              <a:rPr lang="zh-CN" altLang="en-US" sz="2400">
                <a:latin typeface="Consolas" panose="020B0609020204030204" pitchFamily="49" charset="0"/>
              </a:rPr>
              <a:t>定义语句取代。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z="2400">
                <a:latin typeface="Consolas" panose="020B0609020204030204" pitchFamily="49" charset="0"/>
              </a:rPr>
              <a:t>定义带参数宏，已被内联函数取代。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>
                <a:latin typeface="Consolas" panose="020B0609020204030204" pitchFamily="49" charset="0"/>
              </a:rPr>
              <a:t>#undef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z="2400">
                <a:latin typeface="Consolas" panose="020B0609020204030204" pitchFamily="49" charset="0"/>
              </a:rPr>
              <a:t>删除由</a:t>
            </a:r>
            <a:r>
              <a:rPr lang="en-US" altLang="zh-CN" sz="2400">
                <a:latin typeface="Consolas" panose="020B0609020204030204" pitchFamily="49" charset="0"/>
              </a:rPr>
              <a:t>#define</a:t>
            </a:r>
            <a:r>
              <a:rPr lang="zh-CN" altLang="zh-CN" sz="2400">
                <a:latin typeface="Consolas" panose="020B0609020204030204" pitchFamily="49" charset="0"/>
              </a:rPr>
              <a:t>定义的宏，使之不再起作用。</a:t>
            </a:r>
            <a:endParaRPr lang="zh-CN" altLang="en-US" sz="2400">
              <a:latin typeface="Consolas" panose="020B0609020204030204" pitchFamily="49" charset="0"/>
            </a:endParaRPr>
          </a:p>
        </p:txBody>
      </p:sp>
      <p:sp>
        <p:nvSpPr>
          <p:cNvPr id="75780" name="灯片编号占位符 3">
            <a:extLst>
              <a:ext uri="{FF2B5EF4-FFF2-40B4-BE49-F238E27FC236}">
                <a16:creationId xmlns:a16="http://schemas.microsoft.com/office/drawing/2014/main" id="{89B07DC1-42E3-5E4E-BF53-D6B45569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1A2C3AD-0067-4118-9CF7-91070A6B2B47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17DCCB6-B566-2F54-27A6-AA02089CDD82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00100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5.6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多文件结构和编译预处理命令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>
            <a:extLst>
              <a:ext uri="{FF2B5EF4-FFF2-40B4-BE49-F238E27FC236}">
                <a16:creationId xmlns:a16="http://schemas.microsoft.com/office/drawing/2014/main" id="{E63F0BEC-4720-5BA7-30C1-2396C682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Consolas" panose="020B0609020204030204" pitchFamily="49" charset="0"/>
              </a:rPr>
              <a:t>条件编译指令</a:t>
            </a:r>
            <a:r>
              <a:rPr lang="en-US" altLang="zh-CN">
                <a:latin typeface="Consolas" panose="020B0609020204030204" pitchFamily="49" charset="0"/>
              </a:rPr>
              <a:t>——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#if </a:t>
            </a:r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#endif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7827" name="内容占位符 2">
            <a:extLst>
              <a:ext uri="{FF2B5EF4-FFF2-40B4-BE49-F238E27FC236}">
                <a16:creationId xmlns:a16="http://schemas.microsoft.com/office/drawing/2014/main" id="{1A4C6B8F-189F-3E36-D0D4-E802399B22B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85FFFF"/>
          </a:solidFill>
        </p:spPr>
        <p:txBody>
          <a:bodyPr/>
          <a:lstStyle/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#if</a:t>
            </a:r>
            <a:r>
              <a:rPr lang="en-US" altLang="zh-CN">
                <a:solidFill>
                  <a:srgbClr val="99FFCC"/>
                </a:solidFill>
                <a:latin typeface="Consolas" panose="020B0609020204030204" pitchFamily="49" charset="0"/>
              </a:rPr>
              <a:t>  </a:t>
            </a:r>
            <a:r>
              <a:rPr lang="zh-CN" altLang="en-US">
                <a:solidFill>
                  <a:srgbClr val="C00000"/>
                </a:solidFill>
                <a:latin typeface="Consolas" panose="020B0609020204030204" pitchFamily="49" charset="0"/>
              </a:rPr>
              <a:t>常量表达式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zh-CN" altLang="en-US">
                <a:solidFill>
                  <a:srgbClr val="99FFCC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chemeClr val="tx2"/>
                </a:solidFill>
                <a:latin typeface="Consolas" panose="020B0609020204030204" pitchFamily="49" charset="0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Consolas" panose="020B0609020204030204" pitchFamily="49" charset="0"/>
              </a:rPr>
              <a:t>当“ 常量表达式”非零时编译</a:t>
            </a:r>
            <a:endParaRPr lang="zh-CN" altLang="en-US">
              <a:solidFill>
                <a:srgbClr val="99FFC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zh-CN" altLang="en-US">
                <a:solidFill>
                  <a:srgbClr val="C00000"/>
                </a:solidFill>
                <a:latin typeface="Consolas" panose="020B0609020204030204" pitchFamily="49" charset="0"/>
              </a:rPr>
              <a:t>     程序正文  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#endif</a:t>
            </a:r>
            <a:endParaRPr lang="en-US" altLang="zh-CN">
              <a:solidFill>
                <a:srgbClr val="99FFC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</a:rPr>
              <a:t>......</a:t>
            </a:r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D6FEF537-9FE8-6CBD-72EA-6836D57D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E2BD73-1AFD-4244-9F00-CD1EDB52B6BB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DDD4573-30CA-FF62-4377-963612587D0E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001000" cy="428625"/>
          </a:xfrm>
          <a:prstGeom prst="rect">
            <a:avLst/>
          </a:prstGeom>
        </p:spPr>
        <p:txBody>
          <a:bodyPr anchor="ctr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5.6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多文件结构和编译预处理命令 </a:t>
            </a:r>
            <a:r>
              <a:rPr kumimoji="0" lang="en-US" altLang="zh-CN" sz="2800" dirty="0">
                <a:solidFill>
                  <a:prstClr val="white"/>
                </a:solidFill>
                <a:latin typeface="Trebuchet MS"/>
                <a:ea typeface="方正姚体"/>
              </a:rPr>
              <a:t>—— 5.6.4 </a:t>
            </a:r>
            <a:r>
              <a:rPr kumimoji="0" lang="zh-CN" altLang="en-US" sz="2800" dirty="0">
                <a:solidFill>
                  <a:prstClr val="white"/>
                </a:solidFill>
                <a:latin typeface="Trebuchet MS"/>
                <a:ea typeface="方正姚体"/>
              </a:rPr>
              <a:t>编译预处理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>
            <a:extLst>
              <a:ext uri="{FF2B5EF4-FFF2-40B4-BE49-F238E27FC236}">
                <a16:creationId xmlns:a16="http://schemas.microsoft.com/office/drawing/2014/main" id="{C8A76214-B492-D6F3-5BA3-68A5BE02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Consolas" panose="020B0609020204030204" pitchFamily="49" charset="0"/>
              </a:rPr>
              <a:t>条件编译指令</a:t>
            </a:r>
            <a:r>
              <a:rPr lang="en-US" altLang="zh-CN">
                <a:latin typeface="Consolas" panose="020B0609020204030204" pitchFamily="49" charset="0"/>
              </a:rPr>
              <a:t>——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#else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8851" name="内容占位符 2">
            <a:extLst>
              <a:ext uri="{FF2B5EF4-FFF2-40B4-BE49-F238E27FC236}">
                <a16:creationId xmlns:a16="http://schemas.microsoft.com/office/drawing/2014/main" id="{D09F1F66-B490-BFBB-A017-C102B2664D4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85FFFF"/>
          </a:solidFill>
        </p:spPr>
        <p:txBody>
          <a:bodyPr/>
          <a:lstStyle/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  #if   </a:t>
            </a:r>
            <a:r>
              <a:rPr lang="zh-CN" altLang="en-US">
                <a:solidFill>
                  <a:srgbClr val="C00000"/>
                </a:solidFill>
                <a:latin typeface="Consolas" panose="020B0609020204030204" pitchFamily="49" charset="0"/>
              </a:rPr>
              <a:t>常量表达式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zh-CN" altLang="en-US">
                <a:latin typeface="Consolas" panose="020B0609020204030204" pitchFamily="49" charset="0"/>
              </a:rPr>
              <a:t>     </a:t>
            </a:r>
            <a:r>
              <a:rPr lang="en-US" altLang="zh-CN">
                <a:solidFill>
                  <a:schemeClr val="tx2"/>
                </a:solidFill>
                <a:latin typeface="Consolas" panose="020B0609020204030204" pitchFamily="49" charset="0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Consolas" panose="020B0609020204030204" pitchFamily="49" charset="0"/>
              </a:rPr>
              <a:t>当“ 常量表达式”非零时编译</a:t>
            </a:r>
            <a:endParaRPr lang="zh-CN" altLang="en-US">
              <a:latin typeface="Consolas" panose="020B0609020204030204" pitchFamily="49" charset="0"/>
            </a:endParaRP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zh-CN" altLang="en-US">
                <a:latin typeface="Consolas" panose="020B0609020204030204" pitchFamily="49" charset="0"/>
              </a:rPr>
              <a:t>       程序正文</a:t>
            </a:r>
            <a:r>
              <a:rPr lang="en-US" altLang="zh-CN">
                <a:latin typeface="Consolas" panose="020B0609020204030204" pitchFamily="49" charset="0"/>
              </a:rPr>
              <a:t>1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</a:rPr>
              <a:t>#else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  </a:t>
            </a:r>
            <a:r>
              <a:rPr lang="en-US" altLang="zh-CN">
                <a:solidFill>
                  <a:schemeClr val="tx2"/>
                </a:solidFill>
                <a:latin typeface="Consolas" panose="020B0609020204030204" pitchFamily="49" charset="0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Consolas" panose="020B0609020204030204" pitchFamily="49" charset="0"/>
              </a:rPr>
              <a:t>当“ 常量表达式”为零时编译</a:t>
            </a:r>
            <a:endParaRPr lang="zh-CN" altLang="en-US">
              <a:latin typeface="Consolas" panose="020B0609020204030204" pitchFamily="49" charset="0"/>
            </a:endParaRP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zh-CN" altLang="en-US">
                <a:latin typeface="Consolas" panose="020B0609020204030204" pitchFamily="49" charset="0"/>
              </a:rPr>
              <a:t>       程序正文</a:t>
            </a:r>
            <a:r>
              <a:rPr lang="en-US" altLang="zh-CN">
                <a:latin typeface="Consolas" panose="020B0609020204030204" pitchFamily="49" charset="0"/>
              </a:rPr>
              <a:t>2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</a:rPr>
              <a:t>#endif</a:t>
            </a:r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DF2145EE-078D-56B3-B110-065D9D9A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F756ED3-8ADE-4A2D-A05F-5CDDC48DE534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5F77D36-4C2D-9E18-7AB1-2697ED1270A3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001000" cy="428625"/>
          </a:xfrm>
          <a:prstGeom prst="rect">
            <a:avLst/>
          </a:prstGeom>
        </p:spPr>
        <p:txBody>
          <a:bodyPr anchor="ctr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5.6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多文件结构和编译预处理命令 </a:t>
            </a:r>
            <a:r>
              <a:rPr kumimoji="0" lang="en-US" altLang="zh-CN" sz="2800" dirty="0">
                <a:solidFill>
                  <a:prstClr val="white"/>
                </a:solidFill>
                <a:latin typeface="Trebuchet MS"/>
                <a:ea typeface="方正姚体"/>
              </a:rPr>
              <a:t>—— 5.6.4 </a:t>
            </a:r>
            <a:r>
              <a:rPr kumimoji="0" lang="zh-CN" altLang="en-US" sz="2800" dirty="0">
                <a:solidFill>
                  <a:prstClr val="white"/>
                </a:solidFill>
                <a:latin typeface="Trebuchet MS"/>
                <a:ea typeface="方正姚体"/>
              </a:rPr>
              <a:t>编译预处理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>
            <a:extLst>
              <a:ext uri="{FF2B5EF4-FFF2-40B4-BE49-F238E27FC236}">
                <a16:creationId xmlns:a16="http://schemas.microsoft.com/office/drawing/2014/main" id="{64305CC5-0480-8409-F056-939904B1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Consolas" panose="020B0609020204030204" pitchFamily="49" charset="0"/>
              </a:rPr>
              <a:t>条件编译指令</a:t>
            </a:r>
            <a:r>
              <a:rPr lang="en-US" altLang="zh-CN">
                <a:latin typeface="Consolas" panose="020B0609020204030204" pitchFamily="49" charset="0"/>
              </a:rPr>
              <a:t>——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#elif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3CFB3-2BED-D4C8-7C8C-A9EFAC7FB50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85FFFF"/>
          </a:solidFill>
        </p:spPr>
        <p:txBody>
          <a:bodyPr>
            <a:normAutofit fontScale="92500"/>
          </a:bodyPr>
          <a:lstStyle/>
          <a:p>
            <a:pPr marL="365760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#if </a:t>
            </a:r>
            <a:r>
              <a:rPr lang="zh-CN" altLang="en-US" dirty="0">
                <a:solidFill>
                  <a:srgbClr val="C00000"/>
                </a:solidFill>
                <a:latin typeface="Consolas" pitchFamily="49" charset="0"/>
              </a:rPr>
              <a:t>常量表达式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1</a:t>
            </a:r>
          </a:p>
          <a:p>
            <a:pPr marL="365760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  </a:t>
            </a:r>
            <a:r>
              <a:rPr lang="zh-CN" altLang="en-US" dirty="0">
                <a:solidFill>
                  <a:srgbClr val="C00000"/>
                </a:solidFill>
                <a:latin typeface="Consolas" pitchFamily="49" charset="0"/>
              </a:rPr>
              <a:t>程序正文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1  </a:t>
            </a:r>
            <a:r>
              <a:rPr lang="en-US" altLang="zh-CN" dirty="0">
                <a:solidFill>
                  <a:schemeClr val="tx2"/>
                </a:solidFill>
                <a:latin typeface="Consolas" pitchFamily="49" charset="0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Consolas" pitchFamily="49" charset="0"/>
              </a:rPr>
              <a:t>当“ 常量表达式</a:t>
            </a:r>
            <a:r>
              <a:rPr lang="en-US" altLang="zh-CN" dirty="0">
                <a:solidFill>
                  <a:schemeClr val="tx2"/>
                </a:solidFill>
                <a:latin typeface="Consolas" pitchFamily="49" charset="0"/>
              </a:rPr>
              <a:t>1”</a:t>
            </a:r>
            <a:r>
              <a:rPr lang="zh-CN" altLang="en-US" dirty="0">
                <a:solidFill>
                  <a:schemeClr val="tx2"/>
                </a:solidFill>
                <a:latin typeface="Consolas" pitchFamily="49" charset="0"/>
              </a:rPr>
              <a:t>非零时编译</a:t>
            </a:r>
            <a:endParaRPr lang="zh-CN" altLang="en-US" dirty="0"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#</a:t>
            </a:r>
            <a:r>
              <a:rPr lang="en-US" altLang="zh-CN" dirty="0" err="1">
                <a:latin typeface="Consolas" pitchFamily="49" charset="0"/>
              </a:rPr>
              <a:t>elif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Consolas" pitchFamily="49" charset="0"/>
              </a:rPr>
              <a:t>常量表达式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2</a:t>
            </a:r>
            <a:endParaRPr lang="en-US" altLang="en-US" dirty="0">
              <a:solidFill>
                <a:srgbClr val="C00000"/>
              </a:solidFill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en-US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zh-CN" altLang="en-US" dirty="0">
                <a:solidFill>
                  <a:srgbClr val="C00000"/>
                </a:solidFill>
                <a:latin typeface="Consolas" pitchFamily="49" charset="0"/>
              </a:rPr>
              <a:t>程序正文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2  </a:t>
            </a:r>
            <a:r>
              <a:rPr lang="en-US" altLang="zh-CN" dirty="0">
                <a:solidFill>
                  <a:schemeClr val="tx2"/>
                </a:solidFill>
                <a:latin typeface="Consolas" pitchFamily="49" charset="0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Consolas" pitchFamily="49" charset="0"/>
              </a:rPr>
              <a:t>当“ 常量表达式</a:t>
            </a:r>
            <a:r>
              <a:rPr lang="en-US" altLang="zh-CN" dirty="0">
                <a:solidFill>
                  <a:schemeClr val="tx2"/>
                </a:solidFill>
                <a:latin typeface="Consolas" pitchFamily="49" charset="0"/>
              </a:rPr>
              <a:t>2”</a:t>
            </a:r>
            <a:r>
              <a:rPr lang="zh-CN" altLang="en-US" dirty="0">
                <a:solidFill>
                  <a:schemeClr val="tx2"/>
                </a:solidFill>
                <a:latin typeface="Consolas" pitchFamily="49" charset="0"/>
              </a:rPr>
              <a:t>非零时编译</a:t>
            </a:r>
            <a:endParaRPr lang="zh-CN" altLang="en-US" dirty="0"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#else</a:t>
            </a:r>
          </a:p>
          <a:p>
            <a:pPr marL="365760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zh-CN" altLang="en-US" dirty="0">
                <a:solidFill>
                  <a:srgbClr val="C00000"/>
                </a:solidFill>
                <a:latin typeface="Consolas" pitchFamily="49" charset="0"/>
              </a:rPr>
              <a:t>程序正文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3  </a:t>
            </a:r>
            <a:r>
              <a:rPr lang="en-US" altLang="zh-CN" dirty="0">
                <a:solidFill>
                  <a:schemeClr val="tx2"/>
                </a:solidFill>
                <a:latin typeface="Consolas" pitchFamily="49" charset="0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Consolas" pitchFamily="49" charset="0"/>
              </a:rPr>
              <a:t>其他情况下编译</a:t>
            </a:r>
            <a:endParaRPr lang="zh-CN" altLang="en-US" dirty="0"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#</a:t>
            </a:r>
            <a:r>
              <a:rPr lang="en-US" altLang="zh-CN" dirty="0" err="1">
                <a:latin typeface="Consolas" pitchFamily="49" charset="0"/>
              </a:rPr>
              <a:t>endif</a:t>
            </a:r>
            <a:endParaRPr lang="en-US" altLang="zh-CN" dirty="0">
              <a:latin typeface="Consolas" pitchFamily="49" charset="0"/>
            </a:endParaRPr>
          </a:p>
        </p:txBody>
      </p:sp>
      <p:sp>
        <p:nvSpPr>
          <p:cNvPr id="79876" name="灯片编号占位符 3">
            <a:extLst>
              <a:ext uri="{FF2B5EF4-FFF2-40B4-BE49-F238E27FC236}">
                <a16:creationId xmlns:a16="http://schemas.microsoft.com/office/drawing/2014/main" id="{F51CDAB6-651E-7D88-901F-3BDFEA70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F905D0-BB97-4BD2-8334-0953F1D50B5A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6F4EDEC-8FA2-B8E8-B95E-F56F529466F8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001000" cy="428625"/>
          </a:xfrm>
          <a:prstGeom prst="rect">
            <a:avLst/>
          </a:prstGeom>
        </p:spPr>
        <p:txBody>
          <a:bodyPr anchor="ctr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5.6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多文件结构和编译预处理命令 </a:t>
            </a:r>
            <a:r>
              <a:rPr kumimoji="0" lang="en-US" altLang="zh-CN" sz="2800" dirty="0">
                <a:solidFill>
                  <a:prstClr val="white"/>
                </a:solidFill>
                <a:latin typeface="Trebuchet MS"/>
                <a:ea typeface="方正姚体"/>
              </a:rPr>
              <a:t>—— 5.6.4 </a:t>
            </a:r>
            <a:r>
              <a:rPr kumimoji="0" lang="zh-CN" altLang="en-US" sz="2800" dirty="0">
                <a:solidFill>
                  <a:prstClr val="white"/>
                </a:solidFill>
                <a:latin typeface="Trebuchet MS"/>
                <a:ea typeface="方正姚体"/>
              </a:rPr>
              <a:t>编译预处理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C6949D16-228B-D824-9E94-433955EA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类作用域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5EBA3CBB-4151-3DE3-B52E-C2DC20457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Consolas" panose="020B0609020204030204" pitchFamily="49" charset="0"/>
              </a:rPr>
              <a:t>类的成员具有类作用域，其范围包括类体和非内联成员函数的函数体。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Consolas" panose="020B0609020204030204" pitchFamily="49" charset="0"/>
              </a:rPr>
              <a:t>如果在类作用域以外访问类的成员，要通过类名（访问静态成员），或者该类的对象名、对象引用、对象指针（访问非静态成员）。</a:t>
            </a:r>
            <a:endParaRPr lang="en-US" altLang="zh-CN">
              <a:latin typeface="Consolas" panose="020B0609020204030204" pitchFamily="49" charset="0"/>
            </a:endParaRPr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DB2012B3-5146-AFEE-24CC-C2F4A819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863CC1B-6832-41A3-BF63-B8578C0690B2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27F7C55-946C-823E-82D1-B4153B44B4AF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14375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标识符的作用域与可见性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5.1.1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作用域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>
            <a:extLst>
              <a:ext uri="{FF2B5EF4-FFF2-40B4-BE49-F238E27FC236}">
                <a16:creationId xmlns:a16="http://schemas.microsoft.com/office/drawing/2014/main" id="{61148E92-E74B-CC46-B318-7F87B31E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Consolas" panose="020B0609020204030204" pitchFamily="49" charset="0"/>
              </a:rPr>
              <a:t>条件编译指令（续）</a:t>
            </a:r>
          </a:p>
        </p:txBody>
      </p:sp>
      <p:sp>
        <p:nvSpPr>
          <p:cNvPr id="80899" name="内容占位符 2">
            <a:extLst>
              <a:ext uri="{FF2B5EF4-FFF2-40B4-BE49-F238E27FC236}">
                <a16:creationId xmlns:a16="http://schemas.microsoft.com/office/drawing/2014/main" id="{4B1EDF6B-15E1-6781-EF46-173CA00E915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85FFFF"/>
          </a:solidFill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#ifdef </a:t>
            </a:r>
            <a:r>
              <a:rPr lang="zh-CN" altLang="en-US">
                <a:latin typeface="Consolas" panose="020B0609020204030204" pitchFamily="49" charset="0"/>
              </a:rPr>
              <a:t>标识符</a:t>
            </a:r>
          </a:p>
          <a:p>
            <a:pPr marL="0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zh-CN" altLang="en-US">
                <a:latin typeface="Consolas" panose="020B0609020204030204" pitchFamily="49" charset="0"/>
              </a:rPr>
              <a:t>    程序段</a:t>
            </a:r>
            <a:r>
              <a:rPr lang="en-US" altLang="zh-CN">
                <a:latin typeface="Consolas" panose="020B0609020204030204" pitchFamily="49" charset="0"/>
              </a:rPr>
              <a:t>1</a:t>
            </a:r>
          </a:p>
          <a:p>
            <a:pPr marL="0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#else</a:t>
            </a:r>
          </a:p>
          <a:p>
            <a:pPr marL="0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    </a:t>
            </a:r>
            <a:r>
              <a:rPr lang="zh-CN" altLang="en-US">
                <a:latin typeface="Consolas" panose="020B0609020204030204" pitchFamily="49" charset="0"/>
              </a:rPr>
              <a:t>程序段</a:t>
            </a:r>
            <a:r>
              <a:rPr lang="en-US" altLang="zh-CN">
                <a:latin typeface="Consolas" panose="020B0609020204030204" pitchFamily="49" charset="0"/>
              </a:rPr>
              <a:t>2</a:t>
            </a:r>
          </a:p>
          <a:p>
            <a:pPr marL="0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#endif</a:t>
            </a:r>
          </a:p>
          <a:p>
            <a:pPr marL="0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zh-CN" altLang="en-US">
                <a:solidFill>
                  <a:srgbClr val="C00000"/>
                </a:solidFill>
                <a:latin typeface="Consolas" panose="020B0609020204030204" pitchFamily="49" charset="0"/>
              </a:rPr>
              <a:t>如果“标识符”经</a:t>
            </a: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</a:rPr>
              <a:t>#defined</a:t>
            </a:r>
            <a:r>
              <a:rPr lang="zh-CN" altLang="en-US">
                <a:solidFill>
                  <a:srgbClr val="C00000"/>
                </a:solidFill>
                <a:latin typeface="Consolas" panose="020B0609020204030204" pitchFamily="49" charset="0"/>
              </a:rPr>
              <a:t>定义过，且未经</a:t>
            </a: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</a:rPr>
              <a:t>undef</a:t>
            </a:r>
            <a:r>
              <a:rPr lang="zh-CN" altLang="en-US">
                <a:solidFill>
                  <a:srgbClr val="C00000"/>
                </a:solidFill>
                <a:latin typeface="Consolas" panose="020B0609020204030204" pitchFamily="49" charset="0"/>
              </a:rPr>
              <a:t>删除，则编译程序段</a:t>
            </a: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zh-CN" altLang="en-US">
                <a:solidFill>
                  <a:srgbClr val="C00000"/>
                </a:solidFill>
                <a:latin typeface="Consolas" panose="020B0609020204030204" pitchFamily="49" charset="0"/>
              </a:rPr>
              <a:t>，否则编译程序段</a:t>
            </a: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zh-CN" altLang="en-US">
                <a:solidFill>
                  <a:srgbClr val="C00000"/>
                </a:solidFill>
                <a:latin typeface="Consolas" panose="020B0609020204030204" pitchFamily="49" charset="0"/>
              </a:rPr>
              <a:t>。</a:t>
            </a:r>
          </a:p>
        </p:txBody>
      </p:sp>
      <p:sp>
        <p:nvSpPr>
          <p:cNvPr id="80900" name="灯片编号占位符 3">
            <a:extLst>
              <a:ext uri="{FF2B5EF4-FFF2-40B4-BE49-F238E27FC236}">
                <a16:creationId xmlns:a16="http://schemas.microsoft.com/office/drawing/2014/main" id="{61A1C13E-4D51-6F64-5671-3AC14D20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A137EC3-FF8B-40F7-9B25-D4D06F8A2B85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7911EDE-EB6B-9D57-9990-8ED985A3CE39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001000" cy="428625"/>
          </a:xfrm>
          <a:prstGeom prst="rect">
            <a:avLst/>
          </a:prstGeom>
        </p:spPr>
        <p:txBody>
          <a:bodyPr anchor="ctr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5.6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多文件结构和编译预处理命令 </a:t>
            </a:r>
            <a:r>
              <a:rPr kumimoji="0" lang="en-US" altLang="zh-CN" sz="2800" dirty="0">
                <a:solidFill>
                  <a:prstClr val="white"/>
                </a:solidFill>
                <a:latin typeface="Trebuchet MS"/>
                <a:ea typeface="方正姚体"/>
              </a:rPr>
              <a:t>—— 5.6.4 </a:t>
            </a:r>
            <a:r>
              <a:rPr kumimoji="0" lang="zh-CN" altLang="en-US" sz="2800" dirty="0">
                <a:solidFill>
                  <a:prstClr val="white"/>
                </a:solidFill>
                <a:latin typeface="Trebuchet MS"/>
                <a:ea typeface="方正姚体"/>
              </a:rPr>
              <a:t>编译预处理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>
            <a:extLst>
              <a:ext uri="{FF2B5EF4-FFF2-40B4-BE49-F238E27FC236}">
                <a16:creationId xmlns:a16="http://schemas.microsoft.com/office/drawing/2014/main" id="{B306DA29-6F05-0719-707D-476C9A88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Consolas" panose="020B0609020204030204" pitchFamily="49" charset="0"/>
              </a:rPr>
              <a:t>条件编译指令（续）</a:t>
            </a:r>
          </a:p>
        </p:txBody>
      </p:sp>
      <p:sp>
        <p:nvSpPr>
          <p:cNvPr id="81923" name="内容占位符 2">
            <a:extLst>
              <a:ext uri="{FF2B5EF4-FFF2-40B4-BE49-F238E27FC236}">
                <a16:creationId xmlns:a16="http://schemas.microsoft.com/office/drawing/2014/main" id="{2791535A-37B9-23C3-8BFB-526F7DA3544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85FFFF"/>
          </a:solidFill>
        </p:spPr>
        <p:txBody>
          <a:bodyPr/>
          <a:lstStyle/>
          <a:p>
            <a:pPr marL="0" indent="0"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#ifndef </a:t>
            </a:r>
            <a:r>
              <a:rPr lang="zh-CN" altLang="en-US">
                <a:latin typeface="Consolas" panose="020B0609020204030204" pitchFamily="49" charset="0"/>
              </a:rPr>
              <a:t>标识符</a:t>
            </a:r>
          </a:p>
          <a:p>
            <a:pPr marL="0" indent="0" eaLnBrk="1" hangingPunct="1">
              <a:buFont typeface="Georgia" panose="02040502050405020303" pitchFamily="18" charset="0"/>
              <a:buNone/>
            </a:pPr>
            <a:r>
              <a:rPr lang="zh-CN" altLang="en-US">
                <a:latin typeface="Consolas" panose="020B0609020204030204" pitchFamily="49" charset="0"/>
              </a:rPr>
              <a:t>   程序段</a:t>
            </a:r>
            <a:r>
              <a:rPr lang="en-US" altLang="zh-CN">
                <a:latin typeface="Consolas" panose="020B0609020204030204" pitchFamily="49" charset="0"/>
              </a:rPr>
              <a:t>1</a:t>
            </a:r>
          </a:p>
          <a:p>
            <a:pPr marL="0" indent="0"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#else</a:t>
            </a:r>
          </a:p>
          <a:p>
            <a:pPr marL="0" indent="0"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   </a:t>
            </a:r>
            <a:r>
              <a:rPr lang="zh-CN" altLang="en-US">
                <a:latin typeface="Consolas" panose="020B0609020204030204" pitchFamily="49" charset="0"/>
              </a:rPr>
              <a:t>程序段</a:t>
            </a:r>
            <a:r>
              <a:rPr lang="en-US" altLang="zh-CN">
                <a:latin typeface="Consolas" panose="020B0609020204030204" pitchFamily="49" charset="0"/>
              </a:rPr>
              <a:t>2</a:t>
            </a:r>
          </a:p>
          <a:p>
            <a:pPr marL="0" indent="0"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#endif</a:t>
            </a:r>
          </a:p>
          <a:p>
            <a:pPr marL="0" indent="0" eaLnBrk="1" hangingPunct="1">
              <a:buFont typeface="Georgia" panose="02040502050405020303" pitchFamily="18" charset="0"/>
              <a:buNone/>
            </a:pPr>
            <a:r>
              <a:rPr lang="zh-CN" altLang="en-US">
                <a:solidFill>
                  <a:srgbClr val="C00000"/>
                </a:solidFill>
                <a:latin typeface="Consolas" panose="020B0609020204030204" pitchFamily="49" charset="0"/>
              </a:rPr>
              <a:t>如果“标识符”未被定义过，则编译程序段</a:t>
            </a: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zh-CN" altLang="en-US">
                <a:solidFill>
                  <a:srgbClr val="C00000"/>
                </a:solidFill>
                <a:latin typeface="Consolas" panose="020B0609020204030204" pitchFamily="49" charset="0"/>
              </a:rPr>
              <a:t>，否则编译程序段</a:t>
            </a: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zh-CN" altLang="en-US">
                <a:solidFill>
                  <a:srgbClr val="C00000"/>
                </a:solidFill>
                <a:latin typeface="Consolas" panose="020B0609020204030204" pitchFamily="49" charset="0"/>
              </a:rPr>
              <a:t>。</a:t>
            </a:r>
          </a:p>
        </p:txBody>
      </p:sp>
      <p:sp>
        <p:nvSpPr>
          <p:cNvPr id="81924" name="灯片编号占位符 3">
            <a:extLst>
              <a:ext uri="{FF2B5EF4-FFF2-40B4-BE49-F238E27FC236}">
                <a16:creationId xmlns:a16="http://schemas.microsoft.com/office/drawing/2014/main" id="{C71AE700-4BF6-530F-7254-D4050F8D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8C5BF20-C424-454E-85E4-7319BACF269C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55E66F8-8D43-26AF-8CF9-2477FBE6EEB4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001000" cy="428625"/>
          </a:xfrm>
          <a:prstGeom prst="rect">
            <a:avLst/>
          </a:prstGeom>
        </p:spPr>
        <p:txBody>
          <a:bodyPr anchor="ctr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5.6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多文件结构和编译预处理命令 </a:t>
            </a:r>
            <a:r>
              <a:rPr kumimoji="0" lang="en-US" altLang="zh-CN" sz="2800" dirty="0">
                <a:solidFill>
                  <a:prstClr val="white"/>
                </a:solidFill>
                <a:latin typeface="Trebuchet MS"/>
                <a:ea typeface="方正姚体"/>
              </a:rPr>
              <a:t>—— 5.6.4 </a:t>
            </a:r>
            <a:r>
              <a:rPr kumimoji="0" lang="zh-CN" altLang="en-US" sz="2800" dirty="0">
                <a:solidFill>
                  <a:prstClr val="white"/>
                </a:solidFill>
                <a:latin typeface="Trebuchet MS"/>
                <a:ea typeface="方正姚体"/>
              </a:rPr>
              <a:t>编译预处理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>
            <a:extLst>
              <a:ext uri="{FF2B5EF4-FFF2-40B4-BE49-F238E27FC236}">
                <a16:creationId xmlns:a16="http://schemas.microsoft.com/office/drawing/2014/main" id="{DD64100B-0954-C16D-01A7-18D981CA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例：不使用条件编译的头文件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2947" name="内容占位符 1">
            <a:extLst>
              <a:ext uri="{FF2B5EF4-FFF2-40B4-BE49-F238E27FC236}">
                <a16:creationId xmlns:a16="http://schemas.microsoft.com/office/drawing/2014/main" id="{511F3DEB-0589-5DCC-CA10-C316C61D0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6438" y="1782763"/>
            <a:ext cx="4038600" cy="4989512"/>
          </a:xfrm>
          <a:solidFill>
            <a:srgbClr val="85FF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//main.cpp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#include "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</a:rPr>
              <a:t>file1.h</a:t>
            </a:r>
            <a:r>
              <a:rPr lang="en-US" altLang="zh-CN" sz="2400">
                <a:latin typeface="宋体" panose="02010600030101010101" pitchFamily="2" charset="-122"/>
              </a:rPr>
              <a:t>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#include "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</a:rPr>
              <a:t>file2.h</a:t>
            </a:r>
            <a:r>
              <a:rPr lang="en-US" altLang="zh-CN" sz="2400">
                <a:latin typeface="宋体" panose="02010600030101010101" pitchFamily="2" charset="-122"/>
              </a:rPr>
              <a:t>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int main()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 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//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</a:rPr>
              <a:t>file1</a:t>
            </a:r>
            <a:r>
              <a:rPr lang="en-US" altLang="zh-CN" sz="2400">
                <a:latin typeface="宋体" panose="02010600030101010101" pitchFamily="2" charset="-122"/>
              </a:rPr>
              <a:t>.h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#include "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head.h</a:t>
            </a:r>
            <a:r>
              <a:rPr lang="en-US" altLang="zh-CN" sz="2400">
                <a:latin typeface="宋体" panose="02010600030101010101" pitchFamily="2" charset="-122"/>
              </a:rPr>
              <a:t>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 …</a:t>
            </a:r>
          </a:p>
          <a:p>
            <a:endParaRPr lang="zh-CN" altLang="en-US"/>
          </a:p>
        </p:txBody>
      </p:sp>
      <p:sp>
        <p:nvSpPr>
          <p:cNvPr id="82948" name="内容占位符 2">
            <a:extLst>
              <a:ext uri="{FF2B5EF4-FFF2-40B4-BE49-F238E27FC236}">
                <a16:creationId xmlns:a16="http://schemas.microsoft.com/office/drawing/2014/main" id="{CA049D83-4F60-310B-5D7F-4128B9BB8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97438" y="1782763"/>
            <a:ext cx="4038600" cy="4989512"/>
          </a:xfrm>
          <a:solidFill>
            <a:srgbClr val="85FF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//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</a:rPr>
              <a:t>file2</a:t>
            </a:r>
            <a:r>
              <a:rPr lang="en-US" altLang="zh-CN" sz="2400">
                <a:latin typeface="宋体" panose="02010600030101010101" pitchFamily="2" charset="-122"/>
              </a:rPr>
              <a:t>.h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#include "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head.h</a:t>
            </a:r>
            <a:r>
              <a:rPr lang="en-US" altLang="zh-CN" sz="2400">
                <a:latin typeface="宋体" panose="02010600030101010101" pitchFamily="2" charset="-122"/>
              </a:rPr>
              <a:t>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 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//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head.h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 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class Point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 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 …</a:t>
            </a:r>
          </a:p>
          <a:p>
            <a:r>
              <a:rPr lang="en-US" altLang="zh-CN"/>
              <a:t>[</a:t>
            </a:r>
            <a:r>
              <a:rPr lang="en-US" altLang="zh-CN">
                <a:solidFill>
                  <a:srgbClr val="C00000"/>
                </a:solidFill>
              </a:rPr>
              <a:t>Error</a:t>
            </a:r>
            <a:r>
              <a:rPr lang="en-US" altLang="zh-CN"/>
              <a:t>] </a:t>
            </a:r>
            <a:r>
              <a:rPr lang="en-US" altLang="zh-CN">
                <a:solidFill>
                  <a:srgbClr val="C00000"/>
                </a:solidFill>
              </a:rPr>
              <a:t>redefinition</a:t>
            </a:r>
            <a:r>
              <a:rPr lang="en-US" altLang="zh-CN"/>
              <a:t> of 'class Point'</a:t>
            </a:r>
            <a:endParaRPr lang="zh-CN" altLang="en-US"/>
          </a:p>
        </p:txBody>
      </p:sp>
      <p:sp>
        <p:nvSpPr>
          <p:cNvPr id="82949" name="灯片编号占位符 3">
            <a:extLst>
              <a:ext uri="{FF2B5EF4-FFF2-40B4-BE49-F238E27FC236}">
                <a16:creationId xmlns:a16="http://schemas.microsoft.com/office/drawing/2014/main" id="{14C5AB88-CF53-E640-CD52-4CA3C524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D83CFC2-E630-4F1F-944D-66A617AC211D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303EC2B-22FC-B0AC-EBD4-4A3DFD1D7620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001000" cy="428625"/>
          </a:xfrm>
          <a:prstGeom prst="rect">
            <a:avLst/>
          </a:prstGeom>
        </p:spPr>
        <p:txBody>
          <a:bodyPr anchor="ctr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5.6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多文件结构和编译预处理命令 </a:t>
            </a:r>
            <a:r>
              <a:rPr kumimoji="0" lang="en-US" altLang="zh-CN" sz="2800" dirty="0">
                <a:solidFill>
                  <a:prstClr val="white"/>
                </a:solidFill>
                <a:latin typeface="Trebuchet MS"/>
                <a:ea typeface="方正姚体"/>
              </a:rPr>
              <a:t>—— 5.6.4 </a:t>
            </a:r>
            <a:r>
              <a:rPr kumimoji="0" lang="zh-CN" altLang="en-US" sz="2800" dirty="0">
                <a:solidFill>
                  <a:prstClr val="white"/>
                </a:solidFill>
                <a:latin typeface="Trebuchet MS"/>
                <a:ea typeface="方正姚体"/>
              </a:rPr>
              <a:t>编译预处理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82951" name="Text Box 5">
            <a:extLst>
              <a:ext uri="{FF2B5EF4-FFF2-40B4-BE49-F238E27FC236}">
                <a16:creationId xmlns:a16="http://schemas.microsoft.com/office/drawing/2014/main" id="{B26AF811-D666-1DB5-9687-F32A975B8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1905000"/>
            <a:ext cx="8001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FFCCFF"/>
                </a:solidFill>
              </a:rPr>
              <a:t> </a:t>
            </a:r>
            <a:r>
              <a:rPr lang="zh-CN" altLang="en-US" sz="4000">
                <a:solidFill>
                  <a:srgbClr val="C00000"/>
                </a:solidFill>
              </a:rPr>
              <a:t>多文件结构</a:t>
            </a:r>
            <a:endParaRPr lang="zh-CN" altLang="en-US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>
            <a:extLst>
              <a:ext uri="{FF2B5EF4-FFF2-40B4-BE49-F238E27FC236}">
                <a16:creationId xmlns:a16="http://schemas.microsoft.com/office/drawing/2014/main" id="{37FC5E6E-31BC-7867-D16A-92D136DD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例：使用条件编译的头文件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3971" name="内容占位符 1">
            <a:extLst>
              <a:ext uri="{FF2B5EF4-FFF2-40B4-BE49-F238E27FC236}">
                <a16:creationId xmlns:a16="http://schemas.microsoft.com/office/drawing/2014/main" id="{8CEB8FB7-225B-AF53-3E09-D73FA8D5E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6438" y="1782763"/>
            <a:ext cx="4038600" cy="4989512"/>
          </a:xfrm>
          <a:solidFill>
            <a:srgbClr val="85FF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//head.h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#</a:t>
            </a:r>
            <a:r>
              <a:rPr lang="en-US" altLang="zh-CN" sz="2400">
                <a:solidFill>
                  <a:srgbClr val="C00000"/>
                </a:solidFill>
                <a:latin typeface="宋体" panose="02010600030101010101" pitchFamily="2" charset="-122"/>
              </a:rPr>
              <a:t>ifndef</a:t>
            </a:r>
            <a:r>
              <a:rPr lang="en-US" altLang="zh-CN" sz="2400">
                <a:latin typeface="宋体" panose="02010600030101010101" pitchFamily="2" charset="-122"/>
              </a:rPr>
              <a:t>  HEAD_H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 #</a:t>
            </a:r>
            <a:r>
              <a:rPr lang="en-US" altLang="zh-CN" sz="2400">
                <a:solidFill>
                  <a:srgbClr val="C00000"/>
                </a:solidFill>
                <a:latin typeface="宋体" panose="02010600030101010101" pitchFamily="2" charset="-122"/>
              </a:rPr>
              <a:t>define</a:t>
            </a:r>
            <a:r>
              <a:rPr lang="en-US" altLang="zh-CN" sz="2400">
                <a:latin typeface="宋体" panose="02010600030101010101" pitchFamily="2" charset="-122"/>
              </a:rPr>
              <a:t>  HEAD_H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 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 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class Point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   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 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   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#</a:t>
            </a:r>
            <a:r>
              <a:rPr lang="en-US" altLang="zh-CN" sz="2400">
                <a:solidFill>
                  <a:srgbClr val="C00000"/>
                </a:solidFill>
                <a:latin typeface="宋体" panose="02010600030101010101" pitchFamily="2" charset="-122"/>
              </a:rPr>
              <a:t>endif</a:t>
            </a:r>
          </a:p>
          <a:p>
            <a:endParaRPr lang="zh-CN" altLang="en-US"/>
          </a:p>
        </p:txBody>
      </p:sp>
      <p:sp>
        <p:nvSpPr>
          <p:cNvPr id="83972" name="内容占位符 2">
            <a:extLst>
              <a:ext uri="{FF2B5EF4-FFF2-40B4-BE49-F238E27FC236}">
                <a16:creationId xmlns:a16="http://schemas.microsoft.com/office/drawing/2014/main" id="{CFE8C28C-A642-02DF-723E-22C3DE470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97438" y="1782763"/>
            <a:ext cx="4038600" cy="4989512"/>
          </a:xfrm>
          <a:solidFill>
            <a:srgbClr val="85FF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83973" name="灯片编号占位符 3">
            <a:extLst>
              <a:ext uri="{FF2B5EF4-FFF2-40B4-BE49-F238E27FC236}">
                <a16:creationId xmlns:a16="http://schemas.microsoft.com/office/drawing/2014/main" id="{A1E7FEBE-1AF2-BE25-EA09-7890197D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D053876-D09B-4BAE-9285-0661FE42EE0B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CBB7DCB-6E13-7E57-7358-E591AD5DD59D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001000" cy="428625"/>
          </a:xfrm>
          <a:prstGeom prst="rect">
            <a:avLst/>
          </a:prstGeom>
        </p:spPr>
        <p:txBody>
          <a:bodyPr anchor="ctr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5.6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多文件结构和编译预处理命令 </a:t>
            </a:r>
            <a:r>
              <a:rPr kumimoji="0" lang="en-US" altLang="zh-CN" sz="2800" dirty="0">
                <a:solidFill>
                  <a:prstClr val="white"/>
                </a:solidFill>
                <a:latin typeface="Trebuchet MS"/>
                <a:ea typeface="方正姚体"/>
              </a:rPr>
              <a:t>—— 5.6.4 </a:t>
            </a:r>
            <a:r>
              <a:rPr kumimoji="0" lang="zh-CN" altLang="en-US" sz="2800" dirty="0">
                <a:solidFill>
                  <a:prstClr val="white"/>
                </a:solidFill>
                <a:latin typeface="Trebuchet MS"/>
                <a:ea typeface="方正姚体"/>
              </a:rPr>
              <a:t>编译预处理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83975" name="Text Box 5">
            <a:extLst>
              <a:ext uri="{FF2B5EF4-FFF2-40B4-BE49-F238E27FC236}">
                <a16:creationId xmlns:a16="http://schemas.microsoft.com/office/drawing/2014/main" id="{12733834-662F-8003-7D56-B0A2551FB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1905000"/>
            <a:ext cx="8001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FFCCFF"/>
                </a:solidFill>
              </a:rPr>
              <a:t> </a:t>
            </a:r>
            <a:r>
              <a:rPr lang="zh-CN" altLang="en-US" sz="4000">
                <a:solidFill>
                  <a:srgbClr val="C00000"/>
                </a:solidFill>
              </a:rPr>
              <a:t>多文件结构</a:t>
            </a:r>
            <a:endParaRPr lang="zh-CN" altLang="en-US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>
            <a:extLst>
              <a:ext uri="{FF2B5EF4-FFF2-40B4-BE49-F238E27FC236}">
                <a16:creationId xmlns:a16="http://schemas.microsoft.com/office/drawing/2014/main" id="{BF27CFC7-20EA-57A0-B576-5F90E0E6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小结</a:t>
            </a:r>
          </a:p>
        </p:txBody>
      </p:sp>
      <p:sp>
        <p:nvSpPr>
          <p:cNvPr id="84995" name="内容占位符 2">
            <a:extLst>
              <a:ext uri="{FF2B5EF4-FFF2-40B4-BE49-F238E27FC236}">
                <a16:creationId xmlns:a16="http://schemas.microsoft.com/office/drawing/2014/main" id="{563A1695-AC06-13B5-00FA-186ECC68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主要内容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作用域与可见性、对象的生存期、数据的共享与保护、友元、编译预处理命令、多文件结构和工程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达到的目标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深入理解程序的结构、模块间的关系、数据共享。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600" dirty="0"/>
              <a:t>作业</a:t>
            </a:r>
            <a:endParaRPr lang="en-US" altLang="zh-CN" sz="2600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/>
              <a:t>5.1-5.6</a:t>
            </a:r>
            <a:r>
              <a:rPr lang="zh-CN" altLang="en-US" sz="2400" dirty="0"/>
              <a:t>，</a:t>
            </a:r>
            <a:r>
              <a:rPr lang="en-US" altLang="zh-CN" sz="2400" dirty="0"/>
              <a:t>5.8</a:t>
            </a:r>
            <a:r>
              <a:rPr lang="zh-CN" altLang="en-US" sz="2400" dirty="0"/>
              <a:t>，</a:t>
            </a:r>
            <a:r>
              <a:rPr lang="en-US" altLang="zh-CN" sz="2400" dirty="0"/>
              <a:t>5.10</a:t>
            </a:r>
            <a:r>
              <a:rPr lang="zh-CN" altLang="en-US" sz="2400" dirty="0"/>
              <a:t>，</a:t>
            </a:r>
            <a:r>
              <a:rPr lang="en-US" altLang="zh-CN" sz="2400" dirty="0"/>
              <a:t>5.14-15</a:t>
            </a:r>
            <a:endParaRPr lang="zh-CN" altLang="en-US" sz="2400" dirty="0"/>
          </a:p>
        </p:txBody>
      </p:sp>
      <p:sp>
        <p:nvSpPr>
          <p:cNvPr id="84996" name="灯片编号占位符 3">
            <a:extLst>
              <a:ext uri="{FF2B5EF4-FFF2-40B4-BE49-F238E27FC236}">
                <a16:creationId xmlns:a16="http://schemas.microsoft.com/office/drawing/2014/main" id="{CF46B106-85F8-E934-0FCE-65DCACB2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442F7E4-1D17-41CC-B4B4-647EFD501DF4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2B463D07-C280-0CB0-71B7-EB8F40D1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文件作用域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E0261263-6F55-3F13-7AD3-D845BFBF4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5938"/>
            <a:ext cx="8229600" cy="857250"/>
          </a:xfrm>
        </p:spPr>
        <p:txBody>
          <a:bodyPr/>
          <a:lstStyle/>
          <a:p>
            <a:pPr eaLnBrk="1" hangingPunct="1"/>
            <a:r>
              <a:rPr lang="zh-CN" altLang="en-US" sz="2400"/>
              <a:t>不在前述各个作用域中出现的声明，就具有文件作用域，这样声明的标识符其作用域开始于声明点，结束于文件尾。</a:t>
            </a:r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D57AC64D-4213-1295-4DF9-50817D81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EE746DB-0712-48C5-A15B-33479B3AFD75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D12A3D4-201F-A665-7AC6-EFBD9B2993A5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14375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标识符的作用域与可见性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5.1.1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作用域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E9C5B8C-F0C5-0693-FEA4-F9EB9F6F7CC3}"/>
              </a:ext>
            </a:extLst>
          </p:cNvPr>
          <p:cNvSpPr txBox="1">
            <a:spLocks/>
          </p:cNvSpPr>
          <p:nvPr/>
        </p:nvSpPr>
        <p:spPr>
          <a:xfrm>
            <a:off x="609600" y="2643188"/>
            <a:ext cx="8229600" cy="4000500"/>
          </a:xfrm>
          <a:prstGeom prst="rect">
            <a:avLst/>
          </a:prstGeom>
          <a:solidFill>
            <a:srgbClr val="85FFFF"/>
          </a:solidFill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sz="2800" dirty="0">
                <a:latin typeface="Consolas" pitchFamily="49" charset="0"/>
                <a:ea typeface="+mn-ea"/>
              </a:rPr>
              <a:t>//5_1.cpp</a:t>
            </a:r>
            <a:endParaRPr lang="zh-CN" altLang="en-US" sz="2800" dirty="0">
              <a:latin typeface="Consolas" pitchFamily="49" charset="0"/>
              <a:ea typeface="+mn-ea"/>
            </a:endParaRPr>
          </a:p>
          <a:p>
            <a:pPr eaLnBrk="1" hangingPunct="1">
              <a:defRPr/>
            </a:pPr>
            <a:r>
              <a:rPr lang="en-US" sz="2800" dirty="0">
                <a:latin typeface="Consolas" pitchFamily="49" charset="0"/>
                <a:ea typeface="+mn-ea"/>
              </a:rPr>
              <a:t>#include &lt;</a:t>
            </a:r>
            <a:r>
              <a:rPr lang="en-US" sz="2800" dirty="0" err="1">
                <a:latin typeface="Consolas" pitchFamily="49" charset="0"/>
                <a:ea typeface="+mn-ea"/>
              </a:rPr>
              <a:t>iostream</a:t>
            </a:r>
            <a:r>
              <a:rPr lang="en-US" sz="2800" dirty="0">
                <a:latin typeface="Consolas" pitchFamily="49" charset="0"/>
                <a:ea typeface="+mn-ea"/>
              </a:rPr>
              <a:t>&gt;</a:t>
            </a:r>
            <a:endParaRPr lang="zh-CN" altLang="en-US" sz="2800" dirty="0">
              <a:latin typeface="Consolas" pitchFamily="49" charset="0"/>
              <a:ea typeface="+mn-ea"/>
            </a:endParaRPr>
          </a:p>
          <a:p>
            <a:pPr eaLnBrk="1" hangingPunct="1">
              <a:defRPr/>
            </a:pPr>
            <a:r>
              <a:rPr lang="en-US" sz="2800" dirty="0">
                <a:latin typeface="Consolas" pitchFamily="49" charset="0"/>
                <a:ea typeface="+mn-ea"/>
              </a:rPr>
              <a:t>using namespace std;</a:t>
            </a:r>
            <a:endParaRPr lang="zh-CN" altLang="en-US" sz="2800" dirty="0">
              <a:latin typeface="Consolas" pitchFamily="49" charset="0"/>
              <a:ea typeface="+mn-ea"/>
            </a:endParaRPr>
          </a:p>
          <a:p>
            <a:pPr eaLnBrk="1" hangingPunct="1">
              <a:defRPr/>
            </a:pPr>
            <a:r>
              <a:rPr lang="en-US" sz="2800" dirty="0">
                <a:latin typeface="Consolas" pitchFamily="49" charset="0"/>
                <a:ea typeface="+mn-ea"/>
              </a:rPr>
              <a:t> </a:t>
            </a:r>
            <a:endParaRPr lang="zh-CN" altLang="en-US" sz="2800" dirty="0">
              <a:latin typeface="Consolas" pitchFamily="49" charset="0"/>
              <a:ea typeface="+mn-ea"/>
            </a:endParaRPr>
          </a:p>
          <a:p>
            <a:pPr eaLnBrk="1" hangingPunct="1">
              <a:defRPr/>
            </a:pPr>
            <a:r>
              <a:rPr lang="en-US" sz="2800" b="1" dirty="0" err="1">
                <a:latin typeface="Consolas" pitchFamily="49" charset="0"/>
                <a:ea typeface="+mn-ea"/>
              </a:rPr>
              <a:t>int</a:t>
            </a:r>
            <a:r>
              <a:rPr lang="en-US" sz="2800" b="1" dirty="0">
                <a:latin typeface="Consolas" pitchFamily="49" charset="0"/>
                <a:ea typeface="+mn-ea"/>
              </a:rPr>
              <a:t> </a:t>
            </a:r>
            <a:r>
              <a:rPr lang="en-US" sz="2800" b="1" dirty="0" err="1">
                <a:latin typeface="Consolas" pitchFamily="49" charset="0"/>
                <a:ea typeface="+mn-ea"/>
              </a:rPr>
              <a:t>i</a:t>
            </a:r>
            <a:r>
              <a:rPr lang="en-US" sz="2800" dirty="0">
                <a:latin typeface="Consolas" pitchFamily="49" charset="0"/>
                <a:ea typeface="+mn-ea"/>
              </a:rPr>
              <a:t>;				//</a:t>
            </a:r>
            <a:r>
              <a:rPr lang="zh-CN" altLang="en-US" sz="2800" dirty="0">
                <a:latin typeface="Consolas" pitchFamily="49" charset="0"/>
                <a:ea typeface="+mn-ea"/>
              </a:rPr>
              <a:t>全局变量，文件作用域</a:t>
            </a:r>
          </a:p>
          <a:p>
            <a:pPr eaLnBrk="1" hangingPunct="1">
              <a:defRPr/>
            </a:pPr>
            <a:r>
              <a:rPr lang="en-US" sz="2800" dirty="0" err="1">
                <a:latin typeface="Consolas" pitchFamily="49" charset="0"/>
                <a:ea typeface="+mn-ea"/>
              </a:rPr>
              <a:t>int</a:t>
            </a:r>
            <a:r>
              <a:rPr lang="en-US" sz="2800" dirty="0">
                <a:latin typeface="Consolas" pitchFamily="49" charset="0"/>
                <a:ea typeface="+mn-ea"/>
              </a:rPr>
              <a:t> main() { </a:t>
            </a:r>
            <a:endParaRPr lang="zh-CN" altLang="en-US" sz="2800" dirty="0">
              <a:latin typeface="Consolas" pitchFamily="49" charset="0"/>
              <a:ea typeface="+mn-ea"/>
            </a:endParaRPr>
          </a:p>
          <a:p>
            <a:pPr eaLnBrk="1" hangingPunct="1">
              <a:defRPr/>
            </a:pPr>
            <a:r>
              <a:rPr lang="en-US" sz="2800" dirty="0">
                <a:latin typeface="Consolas" pitchFamily="49" charset="0"/>
                <a:ea typeface="+mn-ea"/>
              </a:rPr>
              <a:t>     </a:t>
            </a:r>
            <a:r>
              <a:rPr lang="en-US" sz="2800" b="1" dirty="0" err="1">
                <a:latin typeface="Consolas" pitchFamily="49" charset="0"/>
                <a:ea typeface="+mn-ea"/>
              </a:rPr>
              <a:t>i</a:t>
            </a:r>
            <a:r>
              <a:rPr lang="en-US" sz="2800" dirty="0">
                <a:latin typeface="Consolas" pitchFamily="49" charset="0"/>
                <a:ea typeface="+mn-ea"/>
              </a:rPr>
              <a:t> = 5;			//</a:t>
            </a:r>
            <a:r>
              <a:rPr lang="zh-CN" altLang="en-US" sz="2800" dirty="0">
                <a:latin typeface="Consolas" pitchFamily="49" charset="0"/>
                <a:ea typeface="+mn-ea"/>
              </a:rPr>
              <a:t>为全局变量</a:t>
            </a:r>
            <a:r>
              <a:rPr lang="en-US" sz="2800" dirty="0" err="1">
                <a:latin typeface="Consolas" pitchFamily="49" charset="0"/>
                <a:ea typeface="+mn-ea"/>
              </a:rPr>
              <a:t>i</a:t>
            </a:r>
            <a:r>
              <a:rPr lang="zh-CN" altLang="en-US" sz="2800" dirty="0">
                <a:latin typeface="Consolas" pitchFamily="49" charset="0"/>
                <a:ea typeface="+mn-ea"/>
              </a:rPr>
              <a:t>赋值</a:t>
            </a:r>
          </a:p>
          <a:p>
            <a:pPr eaLnBrk="1" hangingPunct="1">
              <a:defRPr/>
            </a:pPr>
            <a:r>
              <a:rPr lang="en-US" sz="2800" dirty="0">
                <a:latin typeface="Consolas" pitchFamily="49" charset="0"/>
                <a:ea typeface="+mn-ea"/>
              </a:rPr>
              <a:t>     {				//</a:t>
            </a:r>
            <a:r>
              <a:rPr lang="zh-CN" altLang="en-US" sz="2800" dirty="0">
                <a:latin typeface="Consolas" pitchFamily="49" charset="0"/>
                <a:ea typeface="+mn-ea"/>
              </a:rPr>
              <a:t>子块</a:t>
            </a:r>
            <a:r>
              <a:rPr lang="en-US" sz="2800" dirty="0">
                <a:latin typeface="Consolas" pitchFamily="49" charset="0"/>
                <a:ea typeface="+mn-ea"/>
              </a:rPr>
              <a:t>1</a:t>
            </a:r>
            <a:endParaRPr lang="zh-CN" altLang="en-US" sz="2800" dirty="0">
              <a:latin typeface="Consolas" pitchFamily="49" charset="0"/>
              <a:ea typeface="+mn-ea"/>
            </a:endParaRPr>
          </a:p>
          <a:p>
            <a:pPr eaLnBrk="1" hangingPunct="1">
              <a:defRPr/>
            </a:pPr>
            <a:r>
              <a:rPr lang="en-US" sz="2800" b="1" dirty="0">
                <a:latin typeface="Consolas" pitchFamily="49" charset="0"/>
                <a:ea typeface="+mn-ea"/>
              </a:rPr>
              <a:t>         </a:t>
            </a:r>
            <a:r>
              <a:rPr lang="en-US" sz="2800" b="1" dirty="0" err="1">
                <a:latin typeface="Consolas" pitchFamily="49" charset="0"/>
                <a:ea typeface="+mn-ea"/>
              </a:rPr>
              <a:t>int</a:t>
            </a:r>
            <a:r>
              <a:rPr lang="en-US" sz="2800" b="1" dirty="0">
                <a:latin typeface="Consolas" pitchFamily="49" charset="0"/>
                <a:ea typeface="+mn-ea"/>
              </a:rPr>
              <a:t> </a:t>
            </a:r>
            <a:r>
              <a:rPr lang="en-US" sz="2800" b="1" dirty="0" err="1">
                <a:latin typeface="Consolas" pitchFamily="49" charset="0"/>
                <a:ea typeface="+mn-ea"/>
              </a:rPr>
              <a:t>i</a:t>
            </a:r>
            <a:r>
              <a:rPr lang="en-US" sz="2800" dirty="0">
                <a:latin typeface="Consolas" pitchFamily="49" charset="0"/>
                <a:ea typeface="+mn-ea"/>
              </a:rPr>
              <a:t>;		//</a:t>
            </a:r>
            <a:r>
              <a:rPr lang="zh-CN" altLang="en-US" sz="2800" dirty="0">
                <a:latin typeface="Consolas" pitchFamily="49" charset="0"/>
                <a:ea typeface="+mn-ea"/>
              </a:rPr>
              <a:t>局部变量，局部作用域</a:t>
            </a:r>
          </a:p>
          <a:p>
            <a:pPr eaLnBrk="1" hangingPunct="1">
              <a:defRPr/>
            </a:pPr>
            <a:r>
              <a:rPr lang="en-US" sz="2800" dirty="0">
                <a:latin typeface="Consolas" pitchFamily="49" charset="0"/>
                <a:ea typeface="+mn-ea"/>
              </a:rPr>
              <a:t>         </a:t>
            </a:r>
            <a:r>
              <a:rPr lang="en-US" sz="2800" b="1" dirty="0" err="1">
                <a:latin typeface="Consolas" pitchFamily="49" charset="0"/>
                <a:ea typeface="+mn-ea"/>
              </a:rPr>
              <a:t>i</a:t>
            </a:r>
            <a:r>
              <a:rPr lang="en-US" sz="2800" dirty="0">
                <a:latin typeface="Consolas" pitchFamily="49" charset="0"/>
                <a:ea typeface="+mn-ea"/>
              </a:rPr>
              <a:t> = 7;</a:t>
            </a:r>
            <a:endParaRPr lang="zh-CN" altLang="en-US" sz="2800" dirty="0">
              <a:latin typeface="Consolas" pitchFamily="49" charset="0"/>
              <a:ea typeface="+mn-ea"/>
            </a:endParaRPr>
          </a:p>
          <a:p>
            <a:pPr eaLnBrk="1" hangingPunct="1">
              <a:defRPr/>
            </a:pPr>
            <a:r>
              <a:rPr lang="en-US" sz="2800" dirty="0">
                <a:latin typeface="Consolas" pitchFamily="49" charset="0"/>
                <a:ea typeface="+mn-ea"/>
              </a:rPr>
              <a:t>         </a:t>
            </a:r>
            <a:r>
              <a:rPr lang="en-US" sz="2800" dirty="0" err="1">
                <a:latin typeface="Consolas" pitchFamily="49" charset="0"/>
                <a:ea typeface="+mn-ea"/>
              </a:rPr>
              <a:t>cout</a:t>
            </a:r>
            <a:r>
              <a:rPr lang="en-US" sz="2800" dirty="0">
                <a:latin typeface="Consolas" pitchFamily="49" charset="0"/>
                <a:ea typeface="+mn-ea"/>
              </a:rPr>
              <a:t> &lt;&lt; "</a:t>
            </a:r>
            <a:r>
              <a:rPr lang="en-US" sz="2800" dirty="0" err="1">
                <a:latin typeface="Consolas" pitchFamily="49" charset="0"/>
                <a:ea typeface="+mn-ea"/>
              </a:rPr>
              <a:t>i</a:t>
            </a:r>
            <a:r>
              <a:rPr lang="en-US" sz="2800" dirty="0">
                <a:latin typeface="Consolas" pitchFamily="49" charset="0"/>
                <a:ea typeface="+mn-ea"/>
              </a:rPr>
              <a:t> = " &lt;&lt; </a:t>
            </a:r>
            <a:r>
              <a:rPr lang="en-US" sz="2800" b="1" dirty="0" err="1">
                <a:latin typeface="Consolas" pitchFamily="49" charset="0"/>
                <a:ea typeface="+mn-ea"/>
              </a:rPr>
              <a:t>i</a:t>
            </a:r>
            <a:r>
              <a:rPr lang="en-US" sz="2800" dirty="0">
                <a:latin typeface="Consolas" pitchFamily="49" charset="0"/>
                <a:ea typeface="+mn-ea"/>
              </a:rPr>
              <a:t> &lt;&lt; </a:t>
            </a:r>
            <a:r>
              <a:rPr lang="en-US" sz="2800" dirty="0" err="1">
                <a:latin typeface="Consolas" pitchFamily="49" charset="0"/>
                <a:ea typeface="+mn-ea"/>
              </a:rPr>
              <a:t>endl</a:t>
            </a:r>
            <a:r>
              <a:rPr lang="en-US" sz="2800" dirty="0">
                <a:latin typeface="Consolas" pitchFamily="49" charset="0"/>
                <a:ea typeface="+mn-ea"/>
              </a:rPr>
              <a:t>;//</a:t>
            </a:r>
            <a:r>
              <a:rPr lang="zh-CN" altLang="en-US" sz="2800" dirty="0">
                <a:latin typeface="Consolas" pitchFamily="49" charset="0"/>
                <a:ea typeface="+mn-ea"/>
              </a:rPr>
              <a:t>输出</a:t>
            </a:r>
            <a:r>
              <a:rPr lang="en-US" sz="2800" dirty="0">
                <a:latin typeface="Consolas" pitchFamily="49" charset="0"/>
                <a:ea typeface="+mn-ea"/>
              </a:rPr>
              <a:t>7</a:t>
            </a:r>
            <a:endParaRPr lang="zh-CN" altLang="en-US" sz="2800" dirty="0">
              <a:latin typeface="Consolas" pitchFamily="49" charset="0"/>
              <a:ea typeface="+mn-ea"/>
            </a:endParaRPr>
          </a:p>
          <a:p>
            <a:pPr eaLnBrk="1" hangingPunct="1">
              <a:defRPr/>
            </a:pPr>
            <a:r>
              <a:rPr lang="en-US" sz="2800" dirty="0">
                <a:latin typeface="Consolas" pitchFamily="49" charset="0"/>
                <a:ea typeface="+mn-ea"/>
              </a:rPr>
              <a:t>      }</a:t>
            </a:r>
            <a:endParaRPr lang="zh-CN" altLang="en-US" sz="2800" dirty="0">
              <a:latin typeface="Consolas" pitchFamily="49" charset="0"/>
              <a:ea typeface="+mn-ea"/>
            </a:endParaRPr>
          </a:p>
          <a:p>
            <a:pPr eaLnBrk="1" hangingPunct="1">
              <a:defRPr/>
            </a:pPr>
            <a:r>
              <a:rPr lang="en-US" sz="2800" dirty="0">
                <a:latin typeface="Consolas" pitchFamily="49" charset="0"/>
                <a:ea typeface="+mn-ea"/>
              </a:rPr>
              <a:t>      </a:t>
            </a:r>
            <a:r>
              <a:rPr lang="en-US" sz="2800" dirty="0" err="1">
                <a:latin typeface="Consolas" pitchFamily="49" charset="0"/>
                <a:ea typeface="+mn-ea"/>
              </a:rPr>
              <a:t>cout</a:t>
            </a:r>
            <a:r>
              <a:rPr lang="en-US" sz="2800" dirty="0">
                <a:latin typeface="Consolas" pitchFamily="49" charset="0"/>
                <a:ea typeface="+mn-ea"/>
              </a:rPr>
              <a:t> &lt;&lt; “</a:t>
            </a:r>
            <a:r>
              <a:rPr lang="en-US" sz="2800" dirty="0" err="1">
                <a:latin typeface="Consolas" pitchFamily="49" charset="0"/>
                <a:ea typeface="+mn-ea"/>
              </a:rPr>
              <a:t>i</a:t>
            </a:r>
            <a:r>
              <a:rPr lang="en-US" sz="2800" dirty="0">
                <a:latin typeface="Consolas" pitchFamily="49" charset="0"/>
                <a:ea typeface="+mn-ea"/>
              </a:rPr>
              <a:t> = ” &lt;&lt; </a:t>
            </a:r>
            <a:r>
              <a:rPr lang="en-US" sz="2800" b="1" dirty="0" err="1">
                <a:latin typeface="Consolas" pitchFamily="49" charset="0"/>
                <a:ea typeface="+mn-ea"/>
              </a:rPr>
              <a:t>i</a:t>
            </a:r>
            <a:r>
              <a:rPr lang="en-US" sz="2800" dirty="0">
                <a:latin typeface="Consolas" pitchFamily="49" charset="0"/>
                <a:ea typeface="+mn-ea"/>
              </a:rPr>
              <a:t> &lt;&lt; </a:t>
            </a:r>
            <a:r>
              <a:rPr lang="en-US" sz="2800" dirty="0" err="1">
                <a:latin typeface="Consolas" pitchFamily="49" charset="0"/>
                <a:ea typeface="+mn-ea"/>
              </a:rPr>
              <a:t>endl</a:t>
            </a:r>
            <a:r>
              <a:rPr lang="en-US" sz="2800" dirty="0">
                <a:latin typeface="Consolas" pitchFamily="49" charset="0"/>
                <a:ea typeface="+mn-ea"/>
              </a:rPr>
              <a:t>;//</a:t>
            </a:r>
            <a:r>
              <a:rPr lang="zh-CN" altLang="en-US" sz="2800" dirty="0">
                <a:latin typeface="Consolas" pitchFamily="49" charset="0"/>
                <a:ea typeface="+mn-ea"/>
              </a:rPr>
              <a:t>输出</a:t>
            </a:r>
            <a:r>
              <a:rPr lang="en-US" sz="2800" dirty="0">
                <a:latin typeface="Consolas" pitchFamily="49" charset="0"/>
                <a:ea typeface="+mn-ea"/>
              </a:rPr>
              <a:t>5</a:t>
            </a:r>
            <a:endParaRPr lang="zh-CN" altLang="en-US" sz="2800" dirty="0">
              <a:latin typeface="Consolas" pitchFamily="49" charset="0"/>
              <a:ea typeface="+mn-ea"/>
            </a:endParaRPr>
          </a:p>
          <a:p>
            <a:pPr eaLnBrk="1" hangingPunct="1">
              <a:defRPr/>
            </a:pPr>
            <a:r>
              <a:rPr lang="en-US" sz="2800" dirty="0">
                <a:latin typeface="Consolas" pitchFamily="49" charset="0"/>
                <a:ea typeface="+mn-ea"/>
              </a:rPr>
              <a:t>      return 0;</a:t>
            </a:r>
            <a:endParaRPr lang="zh-CN" altLang="en-US" sz="2800" dirty="0">
              <a:latin typeface="Consolas" pitchFamily="49" charset="0"/>
              <a:ea typeface="+mn-ea"/>
            </a:endParaRPr>
          </a:p>
          <a:p>
            <a:pPr eaLnBrk="1" hangingPunct="1">
              <a:defRPr/>
            </a:pPr>
            <a:r>
              <a:rPr lang="en-US" sz="2800" dirty="0">
                <a:latin typeface="Consolas" pitchFamily="49" charset="0"/>
                <a:ea typeface="+mn-ea"/>
              </a:rPr>
              <a:t>}</a:t>
            </a:r>
            <a:endParaRPr lang="zh-CN" altLang="en-US" sz="2800" dirty="0">
              <a:latin typeface="Consolas" pitchFamily="49" charset="0"/>
              <a:ea typeface="+mn-ea"/>
            </a:endParaRPr>
          </a:p>
        </p:txBody>
      </p:sp>
      <p:sp>
        <p:nvSpPr>
          <p:cNvPr id="22535" name="TextBox 6">
            <a:extLst>
              <a:ext uri="{FF2B5EF4-FFF2-40B4-BE49-F238E27FC236}">
                <a16:creationId xmlns:a16="http://schemas.microsoft.com/office/drawing/2014/main" id="{607A513C-8285-A79A-04AA-3E4225843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688" y="5443538"/>
            <a:ext cx="2214562" cy="1200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隶书" panose="02010509060101010101" pitchFamily="49" charset="-122"/>
              </a:rPr>
              <a:t>运行结果：</a:t>
            </a:r>
            <a:endParaRPr lang="en-US" altLang="zh-CN" sz="24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i = 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i = 5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797B7B26-F3E3-CB8E-B21A-AB4FAE6E9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5.1.2 </a:t>
            </a:r>
            <a:r>
              <a:rPr lang="zh-CN" altLang="en-US"/>
              <a:t>可见性</a:t>
            </a: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D0726868-8BE8-B009-8D31-05B63A46B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5938"/>
            <a:ext cx="8229600" cy="2786062"/>
          </a:xfrm>
        </p:spPr>
        <p:txBody>
          <a:bodyPr/>
          <a:lstStyle/>
          <a:p>
            <a:pPr eaLnBrk="1" hangingPunct="1"/>
            <a:r>
              <a:rPr lang="zh-CN" altLang="en-US"/>
              <a:t>可见性是从对标识符的引用的角度来谈的概念</a:t>
            </a:r>
          </a:p>
          <a:p>
            <a:pPr eaLnBrk="1" hangingPunct="1"/>
            <a:r>
              <a:rPr lang="zh-CN" altLang="en-US"/>
              <a:t>可见性表示从内层作用域向外层作用域“看”时能看见什么。</a:t>
            </a:r>
          </a:p>
          <a:p>
            <a:pPr eaLnBrk="1" hangingPunct="1"/>
            <a:r>
              <a:rPr lang="zh-CN" altLang="en-US"/>
              <a:t>如果标识在某处可见，则就可以在该处引用此标识符。</a:t>
            </a: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C0C09031-2A7F-E28E-AEC3-47947028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DD37B77-1CE5-4E09-A464-0ADB85FD5841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01972C2-E2C8-6E5D-9E66-3479EA383719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14375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标识符的作用域与可见性</a:t>
            </a:r>
          </a:p>
        </p:txBody>
      </p:sp>
      <p:grpSp>
        <p:nvGrpSpPr>
          <p:cNvPr id="23558" name="Group 10">
            <a:extLst>
              <a:ext uri="{FF2B5EF4-FFF2-40B4-BE49-F238E27FC236}">
                <a16:creationId xmlns:a16="http://schemas.microsoft.com/office/drawing/2014/main" id="{B8D452B2-8A4C-62E2-ECD2-7CEF52CF1C13}"/>
              </a:ext>
            </a:extLst>
          </p:cNvPr>
          <p:cNvGrpSpPr>
            <a:grpSpLocks/>
          </p:cNvGrpSpPr>
          <p:nvPr/>
        </p:nvGrpSpPr>
        <p:grpSpPr bwMode="auto">
          <a:xfrm>
            <a:off x="1785938" y="4429125"/>
            <a:ext cx="3581400" cy="1752600"/>
            <a:chOff x="1776" y="2928"/>
            <a:chExt cx="2256" cy="1104"/>
          </a:xfrm>
        </p:grpSpPr>
        <p:sp>
          <p:nvSpPr>
            <p:cNvPr id="7" name="Line 4">
              <a:extLst>
                <a:ext uri="{FF2B5EF4-FFF2-40B4-BE49-F238E27FC236}">
                  <a16:creationId xmlns:a16="http://schemas.microsoft.com/office/drawing/2014/main" id="{E204E53F-B786-2C18-BA64-0F7CC4DEF5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4032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E4BFBDF1-5488-80C6-3D1A-998112E8D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" y="3216"/>
              <a:ext cx="1536" cy="816"/>
            </a:xfrm>
            <a:custGeom>
              <a:avLst/>
              <a:gdLst>
                <a:gd name="T0" fmla="*/ 0 w 1536"/>
                <a:gd name="T1" fmla="*/ 816 h 816"/>
                <a:gd name="T2" fmla="*/ 0 w 1536"/>
                <a:gd name="T3" fmla="*/ 0 h 816"/>
                <a:gd name="T4" fmla="*/ 1536 w 1536"/>
                <a:gd name="T5" fmla="*/ 0 h 816"/>
                <a:gd name="T6" fmla="*/ 1536 w 1536"/>
                <a:gd name="T7" fmla="*/ 816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816"/>
                <a:gd name="T14" fmla="*/ 1536 w 153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816">
                  <a:moveTo>
                    <a:pt x="0" y="816"/>
                  </a:moveTo>
                  <a:lnTo>
                    <a:pt x="0" y="0"/>
                  </a:lnTo>
                  <a:lnTo>
                    <a:pt x="1536" y="0"/>
                  </a:lnTo>
                  <a:lnTo>
                    <a:pt x="1536" y="81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8F3C070-4B82-68B6-C9BC-A0025036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3504"/>
              <a:ext cx="864" cy="528"/>
            </a:xfrm>
            <a:custGeom>
              <a:avLst/>
              <a:gdLst>
                <a:gd name="T0" fmla="*/ 0 w 864"/>
                <a:gd name="T1" fmla="*/ 528 h 528"/>
                <a:gd name="T2" fmla="*/ 0 w 864"/>
                <a:gd name="T3" fmla="*/ 0 h 528"/>
                <a:gd name="T4" fmla="*/ 864 w 864"/>
                <a:gd name="T5" fmla="*/ 0 h 528"/>
                <a:gd name="T6" fmla="*/ 864 w 864"/>
                <a:gd name="T7" fmla="*/ 528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528"/>
                <a:gd name="T14" fmla="*/ 864 w 864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528">
                  <a:moveTo>
                    <a:pt x="0" y="528"/>
                  </a:moveTo>
                  <a:lnTo>
                    <a:pt x="0" y="0"/>
                  </a:lnTo>
                  <a:lnTo>
                    <a:pt x="864" y="0"/>
                  </a:lnTo>
                  <a:lnTo>
                    <a:pt x="864" y="52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A7BF0461-3245-867C-C55B-95E4065B1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648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dirty="0">
                  <a:latin typeface="+mn-ea"/>
                  <a:ea typeface="+mn-ea"/>
                </a:rPr>
                <a:t>块作用域</a:t>
              </a:r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4CF3EFFA-283D-059E-0975-A2C97A3AE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264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dirty="0">
                  <a:latin typeface="+mn-ea"/>
                  <a:ea typeface="+mn-ea"/>
                </a:rPr>
                <a:t>类作用域</a:t>
              </a:r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8104AAC6-1397-BE71-2222-C6A672267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5" y="2928"/>
              <a:ext cx="126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dirty="0">
                  <a:latin typeface="+mn-ea"/>
                  <a:ea typeface="+mn-ea"/>
                </a:rPr>
                <a:t>命名空间作用域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61006BA5-2166-8C3A-44BA-3DA8234E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5.1.2 </a:t>
            </a:r>
            <a:r>
              <a:rPr lang="zh-CN" altLang="en-US"/>
              <a:t>可见性（续）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2873AB9F-869C-BBF4-9B7A-217FF69EE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5938"/>
            <a:ext cx="8229600" cy="44291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标识符应声明在先，引用在后。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/>
              <a:t>如果某个标识符在外层中声明，且在内层中没有同一标识符的声明，则该标识符在内层可见。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/>
              <a:t>对于两个嵌套的作用域，如果在内层作用域内声明了与外层作用域中</a:t>
            </a:r>
            <a:r>
              <a:rPr lang="zh-CN" altLang="en-US" b="1"/>
              <a:t>同名的标识符</a:t>
            </a:r>
            <a:r>
              <a:rPr lang="zh-CN" altLang="en-US"/>
              <a:t>，则外层作用域的标识符在内层不可见。</a:t>
            </a: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7EFD21C3-5BA4-29E3-5B56-744CE3AC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A11EAEA-63DB-4B0D-BBE8-446300A38243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E07213F-88FE-5195-A54C-E3B510DFA200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14375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标识符的作用域与可见性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++语言程序设计V4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C++语言程序设计V4</Template>
  <TotalTime>6356</TotalTime>
  <Words>5735</Words>
  <Application>Microsoft Office PowerPoint</Application>
  <PresentationFormat>全屏显示(4:3)</PresentationFormat>
  <Paragraphs>789</Paragraphs>
  <Slides>64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4" baseType="lpstr">
      <vt:lpstr>方正姚体</vt:lpstr>
      <vt:lpstr>华文楷体</vt:lpstr>
      <vt:lpstr>宋体</vt:lpstr>
      <vt:lpstr>Consolas</vt:lpstr>
      <vt:lpstr>Georgia</vt:lpstr>
      <vt:lpstr>Times New Roman</vt:lpstr>
      <vt:lpstr>Trebuchet MS</vt:lpstr>
      <vt:lpstr>Wingdings</vt:lpstr>
      <vt:lpstr>Wingdings 2</vt:lpstr>
      <vt:lpstr>C++语言程序设计V4</vt:lpstr>
      <vt:lpstr>第五章 数据的共享与保护</vt:lpstr>
      <vt:lpstr>目录</vt:lpstr>
      <vt:lpstr>5.1.1 作用域</vt:lpstr>
      <vt:lpstr>函数原形的作用域</vt:lpstr>
      <vt:lpstr>局部作用域</vt:lpstr>
      <vt:lpstr>类作用域</vt:lpstr>
      <vt:lpstr>文件作用域</vt:lpstr>
      <vt:lpstr>5.1.2 可见性</vt:lpstr>
      <vt:lpstr>5.1.2 可见性（续）</vt:lpstr>
      <vt:lpstr>同一作用域中的同名标识符</vt:lpstr>
      <vt:lpstr>5.2 对象的生存期</vt:lpstr>
      <vt:lpstr>5.2.1 静态生存期</vt:lpstr>
      <vt:lpstr>5.2.2 动态生存期</vt:lpstr>
      <vt:lpstr>作用域 可见域 生存期</vt:lpstr>
      <vt:lpstr>作用域 可见域 生存期</vt:lpstr>
      <vt:lpstr>例5-2 变量的生存期与可见性</vt:lpstr>
      <vt:lpstr>例5-2 续</vt:lpstr>
      <vt:lpstr>例5-2（续）</vt:lpstr>
      <vt:lpstr>5.3.1 静态数据成员</vt:lpstr>
      <vt:lpstr>例5-4 具有静态数据成员的Point类</vt:lpstr>
      <vt:lpstr>例5-4 静态成员举例</vt:lpstr>
      <vt:lpstr>例5-4 续</vt:lpstr>
      <vt:lpstr>例5-4 （续）</vt:lpstr>
      <vt:lpstr>5.3.2 静态函数成员</vt:lpstr>
      <vt:lpstr>例5-5具有静态数据、函数成员的 Point类</vt:lpstr>
      <vt:lpstr>例5-5 静态成员举例</vt:lpstr>
      <vt:lpstr>例5-5 （续）</vt:lpstr>
      <vt:lpstr>5.4 类的友元</vt:lpstr>
      <vt:lpstr>5.4.1 友元函数</vt:lpstr>
      <vt:lpstr>例5-6 使用友元函数计算两点间的距离</vt:lpstr>
      <vt:lpstr>例5-6 （续）</vt:lpstr>
      <vt:lpstr>Friend函数能不能用其他的类类型？</vt:lpstr>
      <vt:lpstr>Friend函数能不能用其他的类类型？</vt:lpstr>
      <vt:lpstr>5.4.2 友元类</vt:lpstr>
      <vt:lpstr>友元类举例</vt:lpstr>
      <vt:lpstr>友元关系是单向的</vt:lpstr>
      <vt:lpstr>5.5 共享数据的保护</vt:lpstr>
      <vt:lpstr>5.5.1 常对象</vt:lpstr>
      <vt:lpstr>5.5.2用const修饰的对象成员</vt:lpstr>
      <vt:lpstr>例5-7  常成员函数举例</vt:lpstr>
      <vt:lpstr>例5-7（续）</vt:lpstr>
      <vt:lpstr>例5-8  常数据成员举例</vt:lpstr>
      <vt:lpstr>例5-8（续）</vt:lpstr>
      <vt:lpstr>5.5.3 常引用</vt:lpstr>
      <vt:lpstr>例5-9  常引用作形参</vt:lpstr>
      <vt:lpstr>例5-9 （续）</vt:lpstr>
      <vt:lpstr>5.6.1 C++程序的一般组织结构</vt:lpstr>
      <vt:lpstr>例 5-10具有静态数据、函数成员的 Point类，多文件组织</vt:lpstr>
      <vt:lpstr>例 5-10（续）</vt:lpstr>
      <vt:lpstr>例 5-10（续）</vt:lpstr>
      <vt:lpstr>例5-10（续）</vt:lpstr>
      <vt:lpstr>外部变量</vt:lpstr>
      <vt:lpstr>外部函数</vt:lpstr>
      <vt:lpstr>将变量和函数限制在编译单元内</vt:lpstr>
      <vt:lpstr>5.6.3 标准C++库</vt:lpstr>
      <vt:lpstr>5.6.4 编译预处理</vt:lpstr>
      <vt:lpstr>条件编译指令——#if 和 #endif</vt:lpstr>
      <vt:lpstr>条件编译指令——#else</vt:lpstr>
      <vt:lpstr>条件编译指令——#elif</vt:lpstr>
      <vt:lpstr>条件编译指令（续）</vt:lpstr>
      <vt:lpstr>条件编译指令（续）</vt:lpstr>
      <vt:lpstr>例：不使用条件编译的头文件</vt:lpstr>
      <vt:lpstr>例：使用条件编译的头文件</vt:lpstr>
      <vt:lpstr>小结</vt:lpstr>
    </vt:vector>
  </TitlesOfParts>
  <Company>Tsinghua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多态性</dc:title>
  <dc:creator>Li Yushan</dc:creator>
  <cp:lastModifiedBy>Dejun</cp:lastModifiedBy>
  <cp:revision>224</cp:revision>
  <dcterms:created xsi:type="dcterms:W3CDTF">2010-07-21T07:45:10Z</dcterms:created>
  <dcterms:modified xsi:type="dcterms:W3CDTF">2023-03-27T08:17:59Z</dcterms:modified>
</cp:coreProperties>
</file>