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66" r:id="rId4"/>
    <p:sldId id="588" r:id="rId5"/>
    <p:sldId id="589" r:id="rId6"/>
    <p:sldId id="529" r:id="rId7"/>
    <p:sldId id="530" r:id="rId8"/>
    <p:sldId id="531" r:id="rId9"/>
    <p:sldId id="533" r:id="rId10"/>
    <p:sldId id="532" r:id="rId11"/>
    <p:sldId id="534" r:id="rId12"/>
    <p:sldId id="535" r:id="rId13"/>
    <p:sldId id="685" r:id="rId14"/>
    <p:sldId id="536" r:id="rId15"/>
    <p:sldId id="537" r:id="rId16"/>
    <p:sldId id="539" r:id="rId17"/>
    <p:sldId id="540" r:id="rId18"/>
    <p:sldId id="541" r:id="rId19"/>
    <p:sldId id="538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96" r:id="rId28"/>
    <p:sldId id="597" r:id="rId29"/>
    <p:sldId id="598" r:id="rId30"/>
    <p:sldId id="680" r:id="rId31"/>
    <p:sldId id="681" r:id="rId32"/>
    <p:sldId id="593" r:id="rId33"/>
    <p:sldId id="549" r:id="rId34"/>
    <p:sldId id="682" r:id="rId35"/>
    <p:sldId id="551" r:id="rId36"/>
    <p:sldId id="684" r:id="rId37"/>
    <p:sldId id="594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63" r:id="rId50"/>
    <p:sldId id="564" r:id="rId51"/>
    <p:sldId id="590" r:id="rId52"/>
    <p:sldId id="565" r:id="rId53"/>
    <p:sldId id="566" r:id="rId54"/>
    <p:sldId id="567" r:id="rId55"/>
    <p:sldId id="568" r:id="rId56"/>
    <p:sldId id="569" r:id="rId57"/>
    <p:sldId id="570" r:id="rId58"/>
    <p:sldId id="571" r:id="rId59"/>
    <p:sldId id="572" r:id="rId60"/>
    <p:sldId id="573" r:id="rId61"/>
    <p:sldId id="574" r:id="rId62"/>
    <p:sldId id="591" r:id="rId63"/>
    <p:sldId id="576" r:id="rId64"/>
    <p:sldId id="592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84" r:id="rId73"/>
    <p:sldId id="585" r:id="rId74"/>
    <p:sldId id="586" r:id="rId75"/>
    <p:sldId id="587" r:id="rId76"/>
    <p:sldId id="686" r:id="rId7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719A7"/>
    <a:srgbClr val="339966"/>
    <a:srgbClr val="009999"/>
    <a:srgbClr val="FFFF66"/>
    <a:srgbClr val="85FFFF"/>
    <a:srgbClr val="CC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88725" autoAdjust="0"/>
  </p:normalViewPr>
  <p:slideViewPr>
    <p:cSldViewPr>
      <p:cViewPr varScale="1">
        <p:scale>
          <a:sx n="144" d="100"/>
          <a:sy n="144" d="100"/>
        </p:scale>
        <p:origin x="228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58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4026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C142180-99B8-996B-1D05-9D81863D49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A4407F5-5181-C2EE-2E2B-A88BFA2205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0E6860FE-140E-AD6C-E775-C63D040BA4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28DF5BA5-CE8A-2714-E63A-63742662C6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DAA5E44-6587-4B79-BEBA-F80AA7B676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65F49A-4D34-BBC5-B5D8-FA7FC2422E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1196C3-6E3A-DD1A-3DBA-449F2DEEB0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93CBECE-937F-5502-7159-427CD8870C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92DAA0E-625C-5730-0D66-5C43149D0C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EB2C4101-DE4B-77A2-5827-9DA33EA084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CDF9EDE6-6639-9EBD-BD3D-FD3D92B0B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D4C738F-28E8-4300-B0AC-162231A39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4C7B0F5-5D1E-EB16-DC88-030BFEDFC7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61FDEC-26BE-4E85-958B-3009D6B69AB6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3EAE5A3-5F60-8486-A66C-62D15B8D9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AA2B260-847F-CD1E-CAFA-05271624A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BBE878D-6663-495E-065A-3B7F37BB4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0806C1-3252-4AA8-8CE7-F20093412D98}" type="slidenum">
              <a:rPr lang="en-US" altLang="zh-CN" sz="1300" smtClean="0"/>
              <a:pPr>
                <a:spcBef>
                  <a:spcPct val="0"/>
                </a:spcBef>
              </a:pPr>
              <a:t>31</a:t>
            </a:fld>
            <a:endParaRPr lang="en-US" altLang="zh-CN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051B899-9040-2E40-0705-EA70C4A12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7EE9C7AE-F740-9EF1-2B5F-E6C3D0D6A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FF66"/>
                </a:solidFill>
              </a:rPr>
              <a:t>编译器依据形参指针的类型，进行参数类型转换（兼容），确定调用函数绑定。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8D27B3-EDC7-B22C-289C-7EB11350E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2A6AB0-8979-44EF-B770-1031EAF823B0}" type="slidenum">
              <a:rPr lang="en-US" altLang="zh-CN" sz="1300" smtClean="0"/>
              <a:pPr>
                <a:spcBef>
                  <a:spcPct val="0"/>
                </a:spcBef>
              </a:pPr>
              <a:t>34</a:t>
            </a:fld>
            <a:endParaRPr lang="en-US" altLang="zh-CN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04102A2-5E53-63C5-A154-35F0FE7F4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7AAC12B-4CE9-588B-855E-C6266931A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4007A6C8-AD3F-5C15-9217-D85B2B39F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F7C155A1-4FCA-5AF1-FFE9-1B3A6C418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可以只执行子类的构造函数，而不执行父类的构造函数吗？或执行父类构造的时候，也执行子类的构造？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E8268CFA-C5C0-6B64-9B74-F649D96FF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6A457E0-54D9-4F02-BFA2-84E6315E1C1C}" type="slidenum">
              <a:rPr lang="en-US" altLang="zh-CN" sz="1300" smtClean="0"/>
              <a:pPr/>
              <a:t>37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BC7B6AB6-2C43-9102-EF48-4F0241074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F640B460-4B48-125C-E0E5-6D8A3E8FF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基类的析构函数执行顺序在后，执行完后一般不会再自动析构子类；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8647EF58-2C3B-3664-6F99-8C103F83C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AA5CB27-8965-4848-A359-F7B981EA6CA3}" type="slidenum">
              <a:rPr lang="en-US" altLang="zh-CN" sz="1300" smtClean="0"/>
              <a:pPr/>
              <a:t>38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335F7004-E7B2-48F7-2515-FC966E2F10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4AC78F81-859E-0865-7AA1-35F962A3B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由于指针类型兼容，只执行父类的析构，而未执行子类析构，造成子类部分内存泄漏。</a:t>
            </a:r>
            <a:endParaRPr lang="en-US" altLang="zh-CN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732F99FB-F735-2D42-4CBB-C13CAC5E3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811F661-9304-406C-81D0-3ACC95CCF7C9}" type="slidenum">
              <a:rPr lang="en-US" altLang="zh-CN" sz="1300" smtClean="0"/>
              <a:pPr/>
              <a:t>39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5546469C-DE52-62C2-35CE-ACA732CAC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5684FA7A-F8FC-EC46-838E-B084A3B4D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解决继承中，通过父类指针</a:t>
            </a:r>
            <a:r>
              <a:rPr lang="en-US" altLang="zh-CN"/>
              <a:t>delete </a:t>
            </a:r>
            <a:r>
              <a:rPr lang="zh-CN" altLang="en-US"/>
              <a:t>对象</a:t>
            </a:r>
            <a:r>
              <a:rPr lang="en-US" altLang="zh-CN"/>
              <a:t>, </a:t>
            </a:r>
            <a:r>
              <a:rPr lang="zh-CN" altLang="en-US"/>
              <a:t>造成的子类指针成员造成的内存泄漏问题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52E3E247-FA71-AD3B-32C2-A546221F7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F056116-0BAC-4D99-A969-15ED34AA09C5}" type="slidenum">
              <a:rPr lang="en-US" altLang="zh-CN" sz="1300" smtClean="0"/>
              <a:pPr/>
              <a:t>40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7FCCDA85-1A39-2938-E7B9-D3660FBC3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22E734A5-1A20-E385-EAC8-FA977D6E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为多态而生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247CE376-A9CD-2667-0469-94BDFC02F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1EE8A6-E13F-42C3-94DC-79F563678B98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5575478-0BFC-FEE9-8F12-2EB3C935A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9AD5246F-690C-AA47-FDEC-F7C4446C2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在继承中，起占位符的作用，规定派生类中统一动作的抽象。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ECE71205-B20E-75AB-944D-43CC83DAB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32F32F3-29C9-42D3-B1B3-47F0445B5FCE}" type="slidenum">
              <a:rPr lang="en-US" altLang="zh-CN" sz="1300" smtClean="0"/>
              <a:pPr/>
              <a:t>42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>
            <a:extLst>
              <a:ext uri="{FF2B5EF4-FFF2-40B4-BE49-F238E27FC236}">
                <a16:creationId xmlns:a16="http://schemas.microsoft.com/office/drawing/2014/main" id="{3D66288F-C30D-378C-A9DD-B5B65DD32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>
            <a:extLst>
              <a:ext uri="{FF2B5EF4-FFF2-40B4-BE49-F238E27FC236}">
                <a16:creationId xmlns:a16="http://schemas.microsoft.com/office/drawing/2014/main" id="{8BB585A4-EFC8-8D5A-061E-D3A251B0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2F3859DC-5527-21CB-E9C2-7F0B92901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D8D735B-0055-4D55-9338-51F38DA19356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64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B5CC5115-0AC1-0B73-5E14-AD0587868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93894657-1CB3-7828-2990-7E240ACE6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非多态一般默认是私有继承；</a:t>
            </a:r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E86B7F76-A696-643F-9A7C-F73181FBC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E7898A51-8D90-4545-A190-97E5B634479F}" type="slidenum">
              <a:rPr lang="en-US" altLang="zh-CN" sz="1300" smtClean="0"/>
              <a:pPr/>
              <a:t>66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8D46F73-81DF-DD3F-7E4A-4A6A3CFE1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38F3E6-2C27-422C-9269-B13068C747F7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B3BAB82-7AE3-811B-0E6C-1A09303B6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2C2C191-C926-E6B9-FD0A-A51A048E9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E5A59C43-5537-E634-7AEB-36FE35178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452EE0F2-89ED-26CF-B164-385C7043E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98B34BB9-B26B-BBEC-0401-79D8816AA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D5F92C3-02ED-44BB-8DD4-8DB4C40EE724}" type="slidenum">
              <a:rPr lang="en-US" altLang="zh-CN" sz="1300" smtClean="0"/>
              <a:pPr/>
              <a:t>70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529EDF19-B95F-BD9D-F645-2F8898194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2ACADE43-1998-4BC6-1327-CA397DC6E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GCC typeinfo</a:t>
            </a:r>
            <a:r>
              <a:rPr lang="zh-CN" altLang="en-US"/>
              <a:t>中的</a:t>
            </a:r>
            <a:r>
              <a:rPr lang="en-US" altLang="zh-CN"/>
              <a:t>name()</a:t>
            </a:r>
            <a:r>
              <a:rPr lang="zh-CN" altLang="en-US"/>
              <a:t>输出差别</a:t>
            </a:r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67D18E8A-420F-6A92-5D80-4E1C7C0FF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B28A1AE-D1F0-425F-AA94-6C84F9BF5E11}" type="slidenum">
              <a:rPr lang="en-US" altLang="zh-CN" sz="1300" smtClean="0"/>
              <a:pPr/>
              <a:t>72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36B6005-375B-95A3-6209-8E28D57DE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66B61E-4151-4A92-AB1A-98A24CDC58EF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448471-3DB4-0FCA-4F3B-F62CED5011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5BC32F0-2F64-6DED-C77F-233F4A355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B1A006D0-6387-673A-B1A3-4C593A5A0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BEAB2F33-75E8-435F-12F0-4D5C0FFD2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因为静态成员函数不能访问对象成员，所以不适合用作运算符重载。</a:t>
            </a: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249CD16B-94E1-0523-C2C6-C2AAADB5B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0BC7769-CA89-40CD-9A80-9CC0D8C9A089}" type="slidenum">
              <a:rPr lang="en-US" altLang="zh-CN" sz="1300" smtClean="0"/>
              <a:pPr/>
              <a:t>7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A64D83A7-163C-FAF7-5EC1-573A9EB8D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E75338B-0742-BC08-8643-BD28A7368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运算符重载本质上是函数重载，扩展了运算符的功能。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355144B5-2434-8DE0-FA01-B5979FEAE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B06876-4BEF-43BE-9C2F-43FAA00D3E70}" type="slidenum">
              <a:rPr lang="en-US" altLang="zh-CN" sz="1300" smtClean="0"/>
              <a:pPr/>
              <a:t>8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57C9DD7E-D4AA-F416-A3D9-413D49842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B5DD8257-5CC0-36CC-C35F-2A163BF23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参数传递：引用传递比值传递，效率高。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82F812C4-E13A-4422-382C-0C081F7E1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04B00B8-061E-44B7-B6D2-8206A177002F}" type="slidenum">
              <a:rPr lang="en-US" altLang="zh-CN" sz="1300" smtClean="0"/>
              <a:pPr/>
              <a:t>11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8337192-B157-8AD4-F5C4-EF7600AFA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1E070FB5-413B-D0B9-9A9C-4CD76F755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前</a:t>
            </a:r>
            <a:r>
              <a:rPr lang="en-US" altLang="zh-CN"/>
              <a:t>++</a:t>
            </a:r>
            <a:r>
              <a:rPr lang="zh-CN" altLang="en-US"/>
              <a:t>返回引用可使得</a:t>
            </a:r>
            <a:r>
              <a:rPr lang="en-US" altLang="zh-CN"/>
              <a:t>++++myclock</a:t>
            </a:r>
            <a:r>
              <a:rPr lang="zh-CN" altLang="en-US"/>
              <a:t>连续加</a:t>
            </a:r>
            <a:r>
              <a:rPr lang="en-US" altLang="zh-CN"/>
              <a:t>1</a:t>
            </a:r>
            <a:r>
              <a:rPr lang="zh-CN" altLang="en-US"/>
              <a:t>；而后</a:t>
            </a:r>
            <a:r>
              <a:rPr lang="en-US" altLang="zh-CN"/>
              <a:t>++</a:t>
            </a:r>
            <a:r>
              <a:rPr lang="zh-CN" altLang="en-US"/>
              <a:t>返回的是值，不是</a:t>
            </a:r>
            <a:r>
              <a:rPr lang="en-US" altLang="zh-CN"/>
              <a:t>myclock</a:t>
            </a:r>
            <a:r>
              <a:rPr lang="zh-CN" altLang="en-US"/>
              <a:t>引用，则</a:t>
            </a:r>
            <a:r>
              <a:rPr lang="en-US" altLang="zh-CN"/>
              <a:t>myclock++++</a:t>
            </a:r>
            <a:r>
              <a:rPr lang="zh-CN" altLang="en-US"/>
              <a:t>不能实现连续加</a:t>
            </a:r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en-US" altLang="zh-CN"/>
              <a:t>C++</a:t>
            </a:r>
            <a:r>
              <a:rPr lang="zh-CN" altLang="en-US"/>
              <a:t>也不允许右值连续运算</a:t>
            </a:r>
            <a:r>
              <a:rPr lang="en-US" altLang="zh-CN"/>
              <a:t>i++++;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B9083609-74F0-149E-5CBB-EF365C316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09F5FC6-65F7-4AB9-870F-C4D74B07473B}" type="slidenum">
              <a:rPr lang="en-US" altLang="zh-CN" sz="1300" smtClean="0"/>
              <a:pPr/>
              <a:t>20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ABE74A6B-EEA9-036D-1341-D3DBEA680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5F946683-00CB-2722-7175-DF21AACB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4BAFA1B9-0FA3-DE99-BF62-6E5A85AAD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A63590-89BC-4AB4-973B-C6FD94299B62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26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659E494-8B21-A9C4-3580-A335009EF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83E32A-0092-4A1B-BD3F-232C6FE24143}" type="slidenum">
              <a:rPr lang="en-US" altLang="zh-CN" sz="1300" smtClean="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2D62521-708A-C658-5C79-0E9FFF154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05E1E27-0075-EBA5-3B99-D45392D89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827C584-9EB8-83F5-6A8F-71F67AA1C448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CD439C-BC0C-B509-52CA-0E49689E464F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B5DDE8-D726-6E38-A81C-73C34193B317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582377-3231-F479-67E4-6914F1F4F863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BEBF8-42DB-18AD-8218-18336BB650D0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7" name="圆角矩形 24">
            <a:extLst>
              <a:ext uri="{FF2B5EF4-FFF2-40B4-BE49-F238E27FC236}">
                <a16:creationId xmlns:a16="http://schemas.microsoft.com/office/drawing/2014/main" id="{65260C3E-6D8E-4F44-7904-B87E41B3A78E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10" name="圆角矩形 25">
            <a:extLst>
              <a:ext uri="{FF2B5EF4-FFF2-40B4-BE49-F238E27FC236}">
                <a16:creationId xmlns:a16="http://schemas.microsoft.com/office/drawing/2014/main" id="{4B302949-92DB-0666-3342-4D6D9A46B3B6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9639D5-AA30-6C7F-214B-D5386BD7EAA3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030D5C-9BA3-6BAD-1705-F546B05BF0C9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CBD61D-D634-2261-8854-E7624C168D39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156D71-B2DE-B278-0542-35AE9922ACA6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3365963-2CC9-D534-6648-523208FE558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语言</a:t>
            </a:r>
            <a:r>
              <a:rPr lang="zh-CN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endParaRPr lang="zh-CN" altLang="en-US" sz="3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6" name="日期占位符 27">
            <a:extLst>
              <a:ext uri="{FF2B5EF4-FFF2-40B4-BE49-F238E27FC236}">
                <a16:creationId xmlns:a16="http://schemas.microsoft.com/office/drawing/2014/main" id="{357A12B8-1FB8-CD27-A3D3-79FD6533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1F23C411-7A3B-0D7B-C56F-4995F655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28">
            <a:extLst>
              <a:ext uri="{FF2B5EF4-FFF2-40B4-BE49-F238E27FC236}">
                <a16:creationId xmlns:a16="http://schemas.microsoft.com/office/drawing/2014/main" id="{1B30204A-80DE-AD09-79B5-4F01B364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8ABFB6-F74F-4469-B43E-CDC6B30C9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39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29629-E147-1F6F-5E79-BB591C65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964F9-E5CA-C4F7-BB1D-BE32149E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00314-B637-945B-3094-FE800C80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12BA2-8E19-4838-BBE2-F39BF453F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15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48F74-5A9C-4081-C60C-F4F0A017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04C6-FB02-C323-74F1-EAE63CC7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90E60-87D5-B606-059A-258970C7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06CA9-E95E-42F8-97AA-DEB796CCE9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61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F3DAD-7497-3009-26AB-48E5017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0291B-5A8F-0D6C-582D-736F89E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F248E-BBE9-E082-E50F-68A1CC19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467A3-87E6-4B7A-A389-36EE6B370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1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8A56A-A64A-8E95-B326-F77D0E77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976CA-BDD6-32EA-2020-165AD7CD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64B24-12FC-1093-91B5-A43EEBB3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D9B4-014A-444C-92FA-A597FCE3DD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56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179D2-B28E-28B5-BF87-2C8FB23D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42CE0-4760-1804-8B89-7B47CFA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D41EA-0CEC-A77F-78D3-66492B4F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58E5-58EC-4FCC-ADD8-312F6FA28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09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2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2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2AED84C4-7BED-135F-1E3B-27D94B8A0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E0B47-362E-4775-A886-B7673D35BD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1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074AF3-E39E-5228-A046-C90CB369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96A4E0-5C63-64C4-B17D-E8EAFB4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98FDAB-45B8-B106-0566-68D4D7A4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8A2DF-DA9E-43C4-A0CD-91C11D7E0C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9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9FCF0-CAB5-DB79-FF26-44655A4E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BAA06F-BAA0-1905-DE17-3B434E4A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021E8-2CC6-A38D-0587-456C3750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AA7E4-181E-45F3-9585-656F49B964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959B1-5018-E1ED-1D44-A1562931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25D85-57DF-8607-53F6-241D144A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4D7F3-E606-25CF-CA88-5D8FBE59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0C9ED-5A33-428B-A405-B6F01F9C7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5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24149-8608-8ABA-551E-9BE8D62E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59C19-FD9E-E1A8-0AFC-08E75D2F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E75DB-CC72-E0C3-D726-B6AC15D4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F1E8A-78D6-4FB0-9C3C-059711ADA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98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90560A98-F511-8F20-72C2-48EB7EC09A44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0DE1D13-864B-D8F1-BDAD-4074D475C24F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A7D0C6C-6322-47E2-916C-1864E50D431A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843F3C-1890-C1DB-7CCB-E706C09B3779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D649A2-4AD3-056D-996A-B5FE6B232A32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id="{0F11BE0A-EB83-FD1A-911E-2B51FD86C6A1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id="{2C0B8DAC-3E7C-6632-5EDB-502FD1F8EEE7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DACD083-0829-7909-BB19-24C57DA1B141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01CCC73-1F72-5199-F1F5-ACDA0F4C6656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033DE7-5145-9C66-0A49-DB628C8D9806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4AB2F6-05E8-9114-6827-9FAC251253B5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78C207-BF69-22EC-DB8E-C70593CAC558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5F36E32-575C-FA9E-2F76-2DFABED47044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039" name="标题占位符 21">
            <a:extLst>
              <a:ext uri="{FF2B5EF4-FFF2-40B4-BE49-F238E27FC236}">
                <a16:creationId xmlns:a16="http://schemas.microsoft.com/office/drawing/2014/main" id="{7A5F9E2B-7240-54D7-C247-060EB49BF47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762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>
            <a:extLst>
              <a:ext uri="{FF2B5EF4-FFF2-40B4-BE49-F238E27FC236}">
                <a16:creationId xmlns:a16="http://schemas.microsoft.com/office/drawing/2014/main" id="{09680355-9D3B-9A90-DBE5-B31D186418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859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0361D11-0119-0E00-492A-4DDD331C8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AAED14-DC44-4F39-9077-8E0DF4393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35" r:id="rId5"/>
    <p:sldLayoutId id="2147484640" r:id="rId6"/>
    <p:sldLayoutId id="2147484641" r:id="rId7"/>
    <p:sldLayoutId id="2147484642" r:id="rId8"/>
    <p:sldLayoutId id="2147484643" r:id="rId9"/>
    <p:sldLayoutId id="2147484644" r:id="rId10"/>
    <p:sldLayoutId id="21474846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Xb4y1R7hH" TargetMode="External"/><Relationship Id="rId2" Type="http://schemas.openxmlformats.org/officeDocument/2006/relationships/hyperlink" Target="https://www.bilibili.com/video/BV1Ap4y1h75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10C48E8-5CD5-6670-8729-4AD0A699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zh-CN" altLang="zh-CN">
                <a:solidFill>
                  <a:srgbClr val="FFFF00"/>
                </a:solidFill>
              </a:rPr>
              <a:t>第</a:t>
            </a:r>
            <a:r>
              <a:rPr lang="zh-CN" altLang="en-US">
                <a:solidFill>
                  <a:srgbClr val="FFFF00"/>
                </a:solidFill>
              </a:rPr>
              <a:t>八</a:t>
            </a:r>
            <a:r>
              <a:rPr lang="zh-CN" altLang="zh-CN">
                <a:solidFill>
                  <a:srgbClr val="FFFF00"/>
                </a:solidFill>
              </a:rPr>
              <a:t>章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00"/>
                </a:solidFill>
              </a:rPr>
              <a:t>多态性</a:t>
            </a:r>
          </a:p>
        </p:txBody>
      </p:sp>
      <p:sp>
        <p:nvSpPr>
          <p:cNvPr id="14339" name="副标题 2">
            <a:extLst>
              <a:ext uri="{FF2B5EF4-FFF2-40B4-BE49-F238E27FC236}">
                <a16:creationId xmlns:a16="http://schemas.microsoft.com/office/drawing/2014/main" id="{ED3E4C9C-C2B0-5C58-0B4A-AA44ABF6D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AEF3E-89BC-759B-B356-868AA328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复数类加减法运算重载</a:t>
            </a:r>
            <a:r>
              <a:rPr lang="en-US" dirty="0"/>
              <a:t>—</a:t>
            </a:r>
            <a:r>
              <a:rPr lang="zh-CN" altLang="en-US" dirty="0"/>
              <a:t>成员函数形式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D6990-D916-F340-8811-E856DE5C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478838" cy="478790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8-1</a:t>
            </a:r>
            <a:r>
              <a:rPr lang="zh-CN" altLang="en-US" dirty="0"/>
              <a:t> </a:t>
            </a:r>
            <a:r>
              <a:rPr lang="zh-CN" altLang="en-US" b="1" dirty="0">
                <a:solidFill>
                  <a:srgbClr val="7030A0"/>
                </a:solidFill>
              </a:rPr>
              <a:t>将</a:t>
            </a:r>
            <a:r>
              <a:rPr lang="zh-CN" altLang="en-US" b="1" dirty="0">
                <a:solidFill>
                  <a:srgbClr val="7030A0"/>
                </a:solidFill>
                <a:latin typeface="宋体" charset="-122"/>
              </a:rPr>
              <a:t>“</a:t>
            </a:r>
            <a:r>
              <a:rPr lang="en-US" altLang="zh-CN" b="1" dirty="0">
                <a:solidFill>
                  <a:srgbClr val="7030A0"/>
                </a:solidFill>
                <a:latin typeface="宋体" charset="-122"/>
              </a:rPr>
              <a:t>+”</a:t>
            </a:r>
            <a:r>
              <a:rPr lang="zh-CN" altLang="en-US" b="1" dirty="0">
                <a:solidFill>
                  <a:srgbClr val="7030A0"/>
                </a:solidFill>
                <a:latin typeface="宋体" charset="-122"/>
              </a:rPr>
              <a:t>、“</a:t>
            </a:r>
            <a:r>
              <a:rPr lang="en-US" altLang="zh-CN" b="1" dirty="0">
                <a:solidFill>
                  <a:srgbClr val="7030A0"/>
                </a:solidFill>
                <a:latin typeface="宋体" charset="-122"/>
              </a:rPr>
              <a:t>-”</a:t>
            </a:r>
            <a:r>
              <a:rPr lang="zh-CN" altLang="en-US" b="1" dirty="0">
                <a:solidFill>
                  <a:srgbClr val="7030A0"/>
                </a:solidFill>
              </a:rPr>
              <a:t>运算重载为复数类的成员函数</a:t>
            </a: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 </a:t>
            </a:r>
            <a:r>
              <a:rPr lang="zh-CN" altLang="en-US" b="1" dirty="0"/>
              <a:t>规则</a:t>
            </a:r>
            <a:r>
              <a:rPr lang="en-US" altLang="zh-CN" b="1" dirty="0"/>
              <a:t>: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/>
              <a:t>实部和虚部分别相加减。</a:t>
            </a:r>
            <a:endParaRPr lang="zh-CN" altLang="en-US" dirty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 </a:t>
            </a:r>
            <a:r>
              <a:rPr lang="zh-CN" altLang="en-US" b="1" dirty="0"/>
              <a:t>操作数</a:t>
            </a:r>
            <a:r>
              <a:rPr lang="en-US" altLang="zh-CN" dirty="0"/>
              <a:t>: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>
                <a:latin typeface="Times New Roman" pitchFamily="18" charset="0"/>
              </a:rPr>
              <a:t>两个操作数都是复数类的对象。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35274380-EC97-FF2A-1EA1-62B5F2AD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1FECFE-47DE-4ECF-9897-E84422D63A0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4D4ECA6-6900-A4BE-AF17-342C01C953EA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1B10FCD-29A2-4D2C-977E-45BFDA21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895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 sz="3200"/>
              <a:t>复数类加减运算符重载</a:t>
            </a:r>
            <a:r>
              <a:rPr lang="en-US" altLang="zh-CN" sz="3200"/>
              <a:t>—</a:t>
            </a:r>
            <a:r>
              <a:rPr lang="zh-CN" altLang="en-US" sz="3200"/>
              <a:t>成员函数形式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3F9B7-7DEF-20EE-B704-6DE2F6EC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373688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#include &lt;iostream</a:t>
            </a:r>
            <a:r>
              <a:rPr lang="en-US" altLang="zh-CN" sz="2400">
                <a:latin typeface="Consolas" pitchFamily="49" charset="0"/>
              </a:rPr>
              <a:t>&gt;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>
                <a:latin typeface="Consolas" pitchFamily="49" charset="0"/>
              </a:rPr>
              <a:t>using </a:t>
            </a:r>
            <a:r>
              <a:rPr lang="en-US" altLang="zh-CN" sz="2400" dirty="0">
                <a:latin typeface="Consolas" pitchFamily="49" charset="0"/>
              </a:rPr>
              <a:t>namespace std;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class 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sz="2400" dirty="0">
                <a:latin typeface="Consolas" pitchFamily="49" charset="0"/>
              </a:rPr>
              <a:t> {	//</a:t>
            </a:r>
            <a:r>
              <a:rPr lang="zh-CN" altLang="en-US" sz="2400" dirty="0">
                <a:latin typeface="Consolas" pitchFamily="49" charset="0"/>
              </a:rPr>
              <a:t>复数类定义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public:	//</a:t>
            </a:r>
            <a:r>
              <a:rPr lang="zh-CN" altLang="en-US" sz="2400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sz="2400" dirty="0">
                <a:latin typeface="Consolas" pitchFamily="49" charset="0"/>
              </a:rPr>
              <a:t>(double r = 0.0, double </a:t>
            </a:r>
            <a:r>
              <a:rPr lang="en-US" altLang="zh-CN" sz="2400" dirty="0" err="1">
                <a:latin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</a:rPr>
              <a:t> = 0.0) : 	real(r), </a:t>
            </a:r>
            <a:r>
              <a:rPr lang="en-US" altLang="zh-CN" sz="2400" dirty="0" err="1">
                <a:latin typeface="Consolas" pitchFamily="49" charset="0"/>
              </a:rPr>
              <a:t>imag</a:t>
            </a:r>
            <a:r>
              <a:rPr lang="en-US" altLang="zh-CN" sz="2400" dirty="0">
                <a:latin typeface="Consolas" pitchFamily="49" charset="0"/>
              </a:rPr>
              <a:t>(</a:t>
            </a:r>
            <a:r>
              <a:rPr lang="en-US" altLang="zh-CN" sz="2400" dirty="0" err="1">
                <a:latin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</a:rPr>
              <a:t>) { }	//</a:t>
            </a:r>
            <a:r>
              <a:rPr lang="zh-CN" altLang="en-US" sz="2400" dirty="0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Complex operator + (const Complex &amp;c2) const;</a:t>
            </a:r>
            <a:r>
              <a:rPr lang="en-US" altLang="zh-CN" sz="2400" dirty="0">
                <a:latin typeface="Consolas" pitchFamily="49" charset="0"/>
              </a:rPr>
              <a:t>	//</a:t>
            </a:r>
            <a:r>
              <a:rPr lang="zh-CN" altLang="en-US" sz="2400" dirty="0">
                <a:latin typeface="Consolas" pitchFamily="49" charset="0"/>
              </a:rPr>
              <a:t>运算符</a:t>
            </a:r>
            <a:r>
              <a:rPr lang="en-US" altLang="zh-CN" sz="2400" dirty="0">
                <a:latin typeface="Consolas" pitchFamily="49" charset="0"/>
              </a:rPr>
              <a:t>+</a:t>
            </a:r>
            <a:r>
              <a:rPr lang="zh-CN" altLang="en-US" sz="2400" dirty="0">
                <a:latin typeface="Consolas" pitchFamily="49" charset="0"/>
              </a:rPr>
              <a:t>重载成员函数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Complex operator - (const Complex &amp;c2) const;</a:t>
            </a:r>
            <a:r>
              <a:rPr lang="en-US" altLang="zh-CN" sz="2400" dirty="0">
                <a:latin typeface="Consolas" pitchFamily="49" charset="0"/>
              </a:rPr>
              <a:t>	//</a:t>
            </a:r>
            <a:r>
              <a:rPr lang="zh-CN" altLang="en-US" sz="2400" dirty="0">
                <a:latin typeface="Consolas" pitchFamily="49" charset="0"/>
              </a:rPr>
              <a:t>运算符</a:t>
            </a:r>
            <a:r>
              <a:rPr lang="en-US" altLang="zh-CN" sz="2400" dirty="0">
                <a:latin typeface="Consolas" pitchFamily="49" charset="0"/>
              </a:rPr>
              <a:t>-</a:t>
            </a:r>
            <a:r>
              <a:rPr lang="zh-CN" altLang="en-US" sz="2400" dirty="0">
                <a:latin typeface="Consolas" pitchFamily="49" charset="0"/>
              </a:rPr>
              <a:t>重载成员函数</a:t>
            </a:r>
            <a:endParaRPr lang="en-US" altLang="zh-CN" sz="24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  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void operator = (const Complex &amp;c2);</a:t>
            </a:r>
            <a:endParaRPr lang="zh-CN" altLang="en-US" sz="2400" dirty="0">
              <a:solidFill>
                <a:srgbClr val="C0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latin typeface="Consolas" pitchFamily="49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display() const</a:t>
            </a:r>
            <a:r>
              <a:rPr lang="en-US" altLang="zh-CN" sz="2400" dirty="0">
                <a:latin typeface="Consolas" pitchFamily="49" charset="0"/>
              </a:rPr>
              <a:t>;	//</a:t>
            </a:r>
            <a:r>
              <a:rPr lang="zh-CN" altLang="en-US" sz="2400" dirty="0">
                <a:latin typeface="Consolas" pitchFamily="49" charset="0"/>
              </a:rPr>
              <a:t>输出复数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private:	//</a:t>
            </a:r>
            <a:r>
              <a:rPr lang="zh-CN" altLang="en-US" sz="2400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latin typeface="Consolas" pitchFamily="49" charset="0"/>
              </a:rPr>
              <a:t>double</a:t>
            </a:r>
            <a:r>
              <a:rPr lang="en-US" altLang="zh-CN" sz="24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real</a:t>
            </a:r>
            <a:r>
              <a:rPr lang="en-US" altLang="zh-CN" sz="2400" dirty="0">
                <a:latin typeface="Consolas" pitchFamily="49" charset="0"/>
              </a:rPr>
              <a:t>;	//</a:t>
            </a:r>
            <a:r>
              <a:rPr lang="zh-CN" altLang="en-US" sz="2400" dirty="0">
                <a:latin typeface="Consolas" pitchFamily="49" charset="0"/>
              </a:rPr>
              <a:t>复数实部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	</a:t>
            </a:r>
            <a:r>
              <a:rPr lang="en-US" altLang="zh-CN" sz="2400" dirty="0">
                <a:latin typeface="Consolas" pitchFamily="49" charset="0"/>
              </a:rPr>
              <a:t>double</a:t>
            </a:r>
            <a:r>
              <a:rPr lang="en-US" altLang="zh-CN" sz="24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Consolas" pitchFamily="49" charset="0"/>
              </a:rPr>
              <a:t>imag</a:t>
            </a:r>
            <a:r>
              <a:rPr lang="en-US" altLang="zh-CN" sz="2400" dirty="0">
                <a:latin typeface="Consolas" pitchFamily="49" charset="0"/>
              </a:rPr>
              <a:t>;	//</a:t>
            </a:r>
            <a:r>
              <a:rPr lang="zh-CN" altLang="en-US" sz="2400" dirty="0">
                <a:latin typeface="Consolas" pitchFamily="49" charset="0"/>
              </a:rPr>
              <a:t>复数虚部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};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B4929E9D-2BA6-416B-580C-7845D6F1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D06E2E-E902-4E0C-9AAA-CB20669F45A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A47A057-7FF2-6124-8BB3-3B7BAA96A2B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7068C5EA-87D8-9B24-F40B-427BFBA0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902FD-238F-3B74-3656-9EC35C6CBD0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::operator + (const Complex &amp;c2) const</a:t>
            </a:r>
            <a:r>
              <a:rPr lang="en-US" altLang="zh-CN" dirty="0">
                <a:latin typeface="Consolas" pitchFamily="49" charset="0"/>
              </a:rPr>
              <a:t> {	//</a:t>
            </a:r>
            <a:r>
              <a:rPr lang="zh-CN" altLang="en-US" dirty="0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return Complex(real + c2.real, </a:t>
            </a:r>
            <a:r>
              <a:rPr lang="en-US" altLang="zh-CN" dirty="0" err="1">
                <a:latin typeface="Consolas" pitchFamily="49" charset="0"/>
              </a:rPr>
              <a:t>imag</a:t>
            </a:r>
            <a:r>
              <a:rPr lang="en-US" altLang="zh-CN" dirty="0">
                <a:latin typeface="Consolas" pitchFamily="49" charset="0"/>
              </a:rPr>
              <a:t> + c2.imag); //</a:t>
            </a:r>
            <a:r>
              <a:rPr lang="zh-CN" altLang="en-US" dirty="0">
                <a:latin typeface="Consolas" pitchFamily="49" charset="0"/>
              </a:rPr>
              <a:t>创建一个临时无名对象作为返回值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::operator - (const Complex &amp;c2) const </a:t>
            </a:r>
            <a:r>
              <a:rPr lang="en-US" altLang="zh-CN" dirty="0">
                <a:latin typeface="Consolas" pitchFamily="49" charset="0"/>
              </a:rPr>
              <a:t>{	//</a:t>
            </a:r>
            <a:r>
              <a:rPr lang="zh-CN" altLang="en-US" dirty="0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return Complex(real - c2.real, </a:t>
            </a:r>
            <a:r>
              <a:rPr lang="en-US" altLang="zh-CN" dirty="0" err="1">
                <a:latin typeface="Consolas" pitchFamily="49" charset="0"/>
              </a:rPr>
              <a:t>imag</a:t>
            </a:r>
            <a:r>
              <a:rPr lang="en-US" altLang="zh-CN" dirty="0">
                <a:latin typeface="Consolas" pitchFamily="49" charset="0"/>
              </a:rPr>
              <a:t> - c2.imag); //</a:t>
            </a:r>
            <a:r>
              <a:rPr lang="zh-CN" altLang="en-US" dirty="0">
                <a:latin typeface="Consolas" pitchFamily="49" charset="0"/>
              </a:rPr>
              <a:t>创建一个临时无名对象作为返回值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Complex::display() const </a:t>
            </a:r>
            <a:r>
              <a:rPr lang="en-US" altLang="zh-CN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"(" &lt;&lt; real &lt;&lt; ", " &lt;&lt; </a:t>
            </a:r>
            <a:r>
              <a:rPr lang="en-US" altLang="zh-CN" dirty="0" err="1">
                <a:latin typeface="Consolas" pitchFamily="49" charset="0"/>
              </a:rPr>
              <a:t>imag</a:t>
            </a:r>
            <a:r>
              <a:rPr lang="en-US" altLang="zh-CN" dirty="0">
                <a:latin typeface="Consolas" pitchFamily="49" charset="0"/>
              </a:rPr>
              <a:t> &lt;&lt; ")"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A87671BF-F451-B1DB-7F26-B9C5C8E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F8C6A4-700A-4CA2-8EC8-0E0D7563203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B67B2DB-1C7C-B922-CF38-8C95A784A19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7068C5EA-87D8-9B24-F40B-427BFBA0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902FD-238F-3B74-3656-9EC35C6CBD0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void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Complex::operator = (const Complex &amp;c2)</a:t>
            </a:r>
            <a:r>
              <a:rPr lang="en-US" altLang="zh-CN" dirty="0">
                <a:latin typeface="Consolas" pitchFamily="49" charset="0"/>
              </a:rPr>
              <a:t>{	//</a:t>
            </a:r>
            <a:r>
              <a:rPr lang="zh-CN" altLang="en-US" dirty="0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 real = c2.real;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    </a:t>
            </a:r>
            <a:r>
              <a:rPr lang="en-US" altLang="zh-CN" dirty="0" err="1">
                <a:latin typeface="Consolas" pitchFamily="49" charset="0"/>
              </a:rPr>
              <a:t>imag</a:t>
            </a:r>
            <a:r>
              <a:rPr lang="en-US" altLang="zh-CN" dirty="0">
                <a:latin typeface="Consolas" pitchFamily="49" charset="0"/>
              </a:rPr>
              <a:t> = c2.imag;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A87671BF-F451-B1DB-7F26-B9C5C8E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F8C6A4-700A-4CA2-8EC8-0E0D7563203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B67B2DB-1C7C-B922-CF38-8C95A784A19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  <p:extLst>
      <p:ext uri="{BB962C8B-B14F-4D97-AF65-F5344CB8AC3E}">
        <p14:creationId xmlns:p14="http://schemas.microsoft.com/office/powerpoint/2010/main" val="189283290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9CFC7E9F-C792-B93A-FB1F-EDBE71F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05686-4D89-0BEE-D4F8-F3379734F95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int main() {	//</a:t>
            </a:r>
            <a:r>
              <a:rPr lang="zh-CN" altLang="en-US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 c1(5, 4), c2(2, 10), c3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定义复数类的对象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"c1 = ";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</a:t>
            </a:r>
            <a:r>
              <a:rPr lang="en-US" altLang="zh-CN" dirty="0">
                <a:latin typeface="Consolas" pitchFamily="49" charset="0"/>
              </a:rPr>
              <a:t>.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display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"c2 = ";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c2</a:t>
            </a:r>
            <a:r>
              <a:rPr lang="en-US" altLang="zh-CN" dirty="0">
                <a:latin typeface="Consolas" pitchFamily="49" charset="0"/>
              </a:rPr>
              <a:t>.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display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-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c2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使用重载运算符完成复数减法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"c3 = c1 - c2 = ";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c3.display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 </a:t>
            </a:r>
            <a:r>
              <a:rPr lang="en-US" altLang="zh-CN" b="1" dirty="0">
                <a:solidFill>
                  <a:srgbClr val="FF0000"/>
                </a:solidFill>
                <a:latin typeface="Consolas" pitchFamily="49" charset="0"/>
              </a:rPr>
              <a:t>+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c2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使用重载运算符完成复数加法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"c3 = c1 + c2 = ";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c3.display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95BF0C0-5C00-D44F-05B3-B7BA30B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A44365-3632-4D79-8408-38A0319947F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1D390AB-EADF-0180-E4D4-89F1474EE12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36F40037-CEBF-9416-B8EA-CEC34551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84CFB-2611-9DE2-A04E-13C35F40545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程序输出的结果为：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c1 = (5, 4)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c2 = (2, 10)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c3 = c1 - c2 = (3, -6)</a:t>
            </a:r>
          </a:p>
          <a:p>
            <a:pPr marL="365760" indent="-256032" algn="just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c3 = c1 + c2 = (7, 14)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B0BA96C6-FD20-BED1-09E7-402C474C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D507E6-36A8-41C5-B353-9A7746FD535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CB663B1-EAA2-FCAD-C5A1-C880A13EA237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AA643A11-AF69-006C-3FDA-44A0B716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运算符成员函数的设计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AEBF341E-0880-9239-4E69-FB57F26E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前置单目运算符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 , </a:t>
            </a:r>
            <a:r>
              <a:rPr lang="zh-CN" altLang="en-US" dirty="0"/>
              <a:t>如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++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--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zh-CN" altLang="en-US" dirty="0"/>
              <a:t>如果要重载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zh-CN" altLang="en-US" u="sng" dirty="0"/>
              <a:t>类成员函数</a:t>
            </a:r>
            <a:r>
              <a:rPr lang="zh-CN" altLang="en-US" dirty="0"/>
              <a:t>，使之能够实现表达式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zh-CN" altLang="en-US" dirty="0"/>
              <a:t>，其中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zh-CN" u="sng" dirty="0" err="1"/>
              <a:t>oprd</a:t>
            </a:r>
            <a:r>
              <a:rPr lang="en-US" altLang="zh-CN" u="sng" dirty="0"/>
              <a:t> </a:t>
            </a:r>
            <a:r>
              <a:rPr lang="zh-CN" altLang="en-US" u="sng" dirty="0"/>
              <a:t>为</a:t>
            </a:r>
            <a:r>
              <a:rPr lang="en-US" altLang="zh-CN" u="sng" dirty="0"/>
              <a:t>A</a:t>
            </a:r>
            <a:r>
              <a:rPr lang="zh-CN" altLang="en-US" u="sng" dirty="0"/>
              <a:t>类对象</a:t>
            </a:r>
            <a:r>
              <a:rPr lang="zh-CN" altLang="en-US" dirty="0"/>
              <a:t>，</a:t>
            </a:r>
            <a:r>
              <a:rPr lang="zh-CN" altLang="en-US" u="sng" dirty="0"/>
              <a:t>则 </a:t>
            </a:r>
            <a:r>
              <a:rPr lang="en-US" altLang="zh-CN" u="sng" dirty="0">
                <a:solidFill>
                  <a:srgbClr val="C00000"/>
                </a:solidFill>
              </a:rPr>
              <a:t>U</a:t>
            </a:r>
            <a:r>
              <a:rPr lang="en-US" altLang="zh-CN" u="sng" dirty="0"/>
              <a:t> </a:t>
            </a:r>
            <a:r>
              <a:rPr lang="zh-CN" altLang="en-US" u="sng" dirty="0"/>
              <a:t>应被重载为 </a:t>
            </a:r>
            <a:r>
              <a:rPr lang="en-US" altLang="zh-CN" u="sng" dirty="0"/>
              <a:t>A </a:t>
            </a:r>
            <a:r>
              <a:rPr lang="zh-CN" altLang="en-US" u="sng" dirty="0"/>
              <a:t>类的成员函数，无形参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经重载后，</a:t>
            </a:r>
            <a:br>
              <a:rPr lang="zh-CN" altLang="en-US" dirty="0"/>
            </a:br>
            <a:r>
              <a:rPr lang="zh-CN" altLang="en-US" dirty="0"/>
              <a:t>表达式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zh-CN" altLang="en-US" dirty="0"/>
              <a:t>相当于 </a:t>
            </a:r>
            <a:r>
              <a:rPr lang="en-US" altLang="zh-CN" dirty="0" err="1">
                <a:solidFill>
                  <a:schemeClr val="tx2"/>
                </a:solidFill>
              </a:rPr>
              <a:t>oprd.</a:t>
            </a:r>
            <a:r>
              <a:rPr lang="en-US" altLang="zh-CN" dirty="0" err="1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</a:p>
          <a:p>
            <a:pPr marL="411162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    </a:t>
            </a:r>
            <a:r>
              <a:rPr lang="zh-CN" altLang="en-US" dirty="0">
                <a:solidFill>
                  <a:schemeClr val="tx2"/>
                </a:solidFill>
              </a:rPr>
              <a:t>例</a:t>
            </a:r>
            <a:r>
              <a:rPr lang="zh-CN" altLang="en-US" dirty="0">
                <a:solidFill>
                  <a:srgbClr val="002060"/>
                </a:solidFill>
              </a:rPr>
              <a:t>：表达式 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err="1">
                <a:solidFill>
                  <a:srgbClr val="002060"/>
                </a:solidFill>
              </a:rPr>
              <a:t>oprd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zh-CN" altLang="en-US" dirty="0">
                <a:solidFill>
                  <a:srgbClr val="002060"/>
                </a:solidFill>
              </a:rPr>
              <a:t>相当于</a:t>
            </a:r>
            <a:r>
              <a:rPr lang="en-US" altLang="zh-CN" dirty="0" err="1">
                <a:solidFill>
                  <a:srgbClr val="002060"/>
                </a:solidFill>
              </a:rPr>
              <a:t>oprd.</a:t>
            </a:r>
            <a:r>
              <a:rPr lang="en-US" altLang="zh-CN" dirty="0" err="1">
                <a:solidFill>
                  <a:srgbClr val="FF0000"/>
                </a:solidFill>
              </a:rPr>
              <a:t>operator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en-US" altLang="zh-CN" dirty="0">
                <a:solidFill>
                  <a:srgbClr val="002060"/>
                </a:solidFill>
              </a:rPr>
              <a:t>()</a:t>
            </a:r>
          </a:p>
          <a:p>
            <a:pPr marL="411162" lvl="1" indent="0" eaLnBrk="1" hangingPunct="1">
              <a:lnSpc>
                <a:spcPct val="130000"/>
              </a:lnSpc>
              <a:buFont typeface="Georgia" panose="02040502050405020303" pitchFamily="18" charset="0"/>
              <a:buNone/>
              <a:defRPr/>
            </a:pPr>
            <a:endParaRPr lang="en-US" altLang="zh-CN" dirty="0">
              <a:solidFill>
                <a:schemeClr val="folHlink"/>
              </a:solidFill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652B745-493B-5639-EB67-1B25FD9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223C91-9F59-4832-9D5C-36744AD5A5C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AB1CBB-CA9D-89CE-8470-7C3A06D8BB8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6B1B9C9-B65A-5C45-3EB9-C28EFD76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运算符成员函数的设计（续）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89B6E845-88EC-211D-53DC-803056C6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C00000"/>
                </a:solidFill>
              </a:rPr>
              <a:t>后置单目运算符</a:t>
            </a:r>
            <a:r>
              <a:rPr lang="zh-CN" altLang="en-US" dirty="0">
                <a:solidFill>
                  <a:srgbClr val="7030A0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/>
              <a:t> ，如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++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如果要重载 </a:t>
            </a:r>
            <a:r>
              <a:rPr lang="en-US" altLang="en-US" dirty="0">
                <a:ea typeface="宋体" panose="02010600030101010101" pitchFamily="2" charset="-122"/>
              </a:rPr>
              <a:t>++</a:t>
            </a:r>
            <a:r>
              <a:rPr lang="zh-CN" altLang="en-US" dirty="0"/>
              <a:t>或</a:t>
            </a:r>
            <a:r>
              <a:rPr lang="en-US" altLang="zh-CN" dirty="0"/>
              <a:t>--</a:t>
            </a:r>
            <a:r>
              <a:rPr lang="zh-CN" altLang="en-US" dirty="0"/>
              <a:t>为</a:t>
            </a:r>
            <a:r>
              <a:rPr lang="zh-CN" altLang="en-US" u="sng" dirty="0"/>
              <a:t>类成员函数</a:t>
            </a:r>
            <a:r>
              <a:rPr lang="zh-CN" altLang="en-US" dirty="0"/>
              <a:t>，使之能够实现表达式 </a:t>
            </a:r>
            <a:r>
              <a:rPr lang="en-US" altLang="en-US" dirty="0">
                <a:solidFill>
                  <a:schemeClr val="fol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++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zh-CN" altLang="en-US" dirty="0"/>
              <a:t>或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--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zh-CN" altLang="en-US" dirty="0"/>
              <a:t>，其中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类对象，则 </a:t>
            </a:r>
            <a:r>
              <a:rPr lang="en-US" altLang="en-US" dirty="0">
                <a:ea typeface="宋体" panose="02010600030101010101" pitchFamily="2" charset="-122"/>
              </a:rPr>
              <a:t>++</a:t>
            </a:r>
            <a:r>
              <a:rPr lang="zh-CN" altLang="en-US" dirty="0"/>
              <a:t>或</a:t>
            </a:r>
            <a:r>
              <a:rPr lang="en-US" altLang="zh-CN" dirty="0"/>
              <a:t>--  </a:t>
            </a:r>
            <a:r>
              <a:rPr lang="zh-CN" altLang="en-US" dirty="0"/>
              <a:t>应被</a:t>
            </a:r>
            <a:r>
              <a:rPr lang="zh-CN" altLang="en-US" u="sng" dirty="0"/>
              <a:t>重载为 </a:t>
            </a:r>
            <a:r>
              <a:rPr lang="en-US" altLang="zh-CN" u="sng" dirty="0"/>
              <a:t>A </a:t>
            </a:r>
            <a:r>
              <a:rPr lang="zh-CN" altLang="en-US" u="sng" dirty="0"/>
              <a:t>类的成员函数，且具有</a:t>
            </a:r>
            <a:r>
              <a:rPr lang="zh-CN" altLang="en-US" u="sng" dirty="0">
                <a:solidFill>
                  <a:srgbClr val="C00000"/>
                </a:solidFill>
              </a:rPr>
              <a:t>一个 </a:t>
            </a:r>
            <a:r>
              <a:rPr lang="en-US" altLang="zh-CN" u="sng" dirty="0">
                <a:solidFill>
                  <a:srgbClr val="C00000"/>
                </a:solidFill>
              </a:rPr>
              <a:t>int </a:t>
            </a:r>
            <a:r>
              <a:rPr lang="zh-CN" altLang="en-US" u="sng" dirty="0">
                <a:solidFill>
                  <a:srgbClr val="C00000"/>
                </a:solidFill>
              </a:rPr>
              <a:t>类型</a:t>
            </a:r>
            <a:r>
              <a:rPr lang="zh-CN" altLang="zh-CN" u="sng" dirty="0">
                <a:solidFill>
                  <a:srgbClr val="C00000"/>
                </a:solidFill>
              </a:rPr>
              <a:t>形参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dirty="0"/>
              <a:t>经重载后，表达式 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</a:t>
            </a:r>
            <a:r>
              <a:rPr lang="en-US" altLang="zh-CN" dirty="0">
                <a:solidFill>
                  <a:schemeClr val="tx2"/>
                </a:solidFill>
              </a:rPr>
              <a:t>++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zh-CN" altLang="en-US" dirty="0"/>
              <a:t>相当于</a:t>
            </a:r>
            <a:endParaRPr lang="en-US" altLang="zh-CN" dirty="0"/>
          </a:p>
          <a:p>
            <a:pPr marL="411162" lvl="1" indent="0" eaLnBrk="1" hangingPunct="1">
              <a:lnSpc>
                <a:spcPct val="120000"/>
              </a:lnSpc>
              <a:buFont typeface="Georgia" panose="02040502050405020303" pitchFamily="18" charset="0"/>
              <a:buNone/>
              <a:defRPr/>
            </a:pPr>
            <a:r>
              <a:rPr lang="en-US" altLang="zh-CN" dirty="0"/>
              <a:t>			        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oprd.</a:t>
            </a:r>
            <a:r>
              <a:rPr lang="en-US" altLang="zh-CN" dirty="0" err="1">
                <a:solidFill>
                  <a:srgbClr val="C00000"/>
                </a:solidFill>
              </a:rPr>
              <a:t>operator</a:t>
            </a:r>
            <a:r>
              <a:rPr lang="en-US" altLang="zh-CN" dirty="0">
                <a:solidFill>
                  <a:schemeClr val="tx2"/>
                </a:solidFill>
              </a:rPr>
              <a:t> ++(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en-US" altLang="zh-CN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05FA078-1433-3969-2C08-7BBF581E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8421BA-7399-4C8A-A033-CB9E36B7C5F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828F1C0-A749-AFB6-990C-89E3CE0C9D6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954613C9-B88D-2E8C-538D-56FF6EEB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8-2</a:t>
            </a:r>
            <a:r>
              <a:rPr lang="zh-CN" altLang="en-US" sz="3200">
                <a:solidFill>
                  <a:srgbClr val="002060"/>
                </a:solidFill>
                <a:latin typeface="Times New Roman" panose="02020603050405020304" pitchFamily="18" charset="0"/>
              </a:rPr>
              <a:t>运算符前置</a:t>
            </a:r>
            <a:r>
              <a:rPr lang="en-US" altLang="zh-CN" sz="3200">
                <a:solidFill>
                  <a:srgbClr val="002060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sz="3200">
                <a:solidFill>
                  <a:srgbClr val="002060"/>
                </a:solidFill>
                <a:latin typeface="Times New Roman" panose="02020603050405020304" pitchFamily="18" charset="0"/>
              </a:rPr>
              <a:t>和后置</a:t>
            </a:r>
            <a:r>
              <a:rPr lang="en-US" altLang="zh-CN" sz="3200">
                <a:solidFill>
                  <a:srgbClr val="002060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sz="3200">
                <a:solidFill>
                  <a:srgbClr val="002060"/>
                </a:solidFill>
                <a:latin typeface="Times New Roman" panose="02020603050405020304" pitchFamily="18" charset="0"/>
              </a:rPr>
              <a:t>重载为时钟类的成员函数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9311B68E-8BFD-B013-22E0-7B8F32B3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运算符前置</a:t>
            </a:r>
            <a:r>
              <a:rPr lang="en-US" altLang="zh-CN">
                <a:solidFill>
                  <a:srgbClr val="002060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和后置</a:t>
            </a:r>
            <a:r>
              <a:rPr lang="en-US" altLang="zh-CN">
                <a:solidFill>
                  <a:srgbClr val="002060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>
                <a:solidFill>
                  <a:srgbClr val="002060"/>
                </a:solidFill>
                <a:latin typeface="Times New Roman" panose="02020603050405020304" pitchFamily="18" charset="0"/>
              </a:rPr>
              <a:t>重载为时钟类的成员函数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前置单目运算符，重载函数没有形参</a:t>
            </a:r>
            <a:r>
              <a:rPr lang="zh-CN" altLang="en-US">
                <a:solidFill>
                  <a:srgbClr val="0070C0"/>
                </a:solidFill>
                <a:latin typeface="Times New Roman" panose="02020603050405020304" pitchFamily="18" charset="0"/>
              </a:rPr>
              <a:t>；</a:t>
            </a:r>
            <a:r>
              <a:rPr lang="zh-CN" altLang="en-US">
                <a:latin typeface="Times New Roman" panose="02020603050405020304" pitchFamily="18" charset="0"/>
              </a:rPr>
              <a:t>对于</a:t>
            </a:r>
            <a:r>
              <a:rPr lang="zh-CN" altLang="en-US">
                <a:solidFill>
                  <a:srgbClr val="7030A0"/>
                </a:solidFill>
                <a:latin typeface="Times New Roman" panose="02020603050405020304" pitchFamily="18" charset="0"/>
              </a:rPr>
              <a:t>后置单目运算符，重载函数需要有一个整型形参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>
                <a:latin typeface="Times New Roman" panose="02020603050405020304" pitchFamily="18" charset="0"/>
              </a:rPr>
              <a:t>操作数是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时钟类</a:t>
            </a:r>
            <a:r>
              <a:rPr lang="zh-CN" altLang="en-US">
                <a:latin typeface="Times New Roman" panose="02020603050405020304" pitchFamily="18" charset="0"/>
              </a:rPr>
              <a:t>的对象。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实现时间</a:t>
            </a:r>
            <a:r>
              <a:rPr lang="zh-CN" altLang="en-US" u="sng">
                <a:latin typeface="Times New Roman" panose="02020603050405020304" pitchFamily="18" charset="0"/>
              </a:rPr>
              <a:t>增加</a:t>
            </a:r>
            <a:r>
              <a:rPr lang="en-US" altLang="zh-CN" u="sng">
                <a:latin typeface="Times New Roman" panose="02020603050405020304" pitchFamily="18" charset="0"/>
              </a:rPr>
              <a:t>1</a:t>
            </a:r>
            <a:r>
              <a:rPr lang="zh-CN" altLang="en-US" u="sng">
                <a:latin typeface="Times New Roman" panose="02020603050405020304" pitchFamily="18" charset="0"/>
              </a:rPr>
              <a:t>秒钟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2E5CE32F-CF35-4F2B-98D6-A36B5495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E3C6D0-816C-4EB0-9E1A-0FA9E60FD32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8E34030-7E32-94F4-14BF-F55DF8B5C6BA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98738-B438-9CAE-8D8F-F4D7E2386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500063"/>
            <a:ext cx="8721725" cy="6242050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</a:t>
            </a:r>
            <a:r>
              <a:rPr lang="en-US" altLang="zh-CN" sz="2000" dirty="0" err="1">
                <a:latin typeface="Consolas" pitchFamily="49" charset="0"/>
              </a:rPr>
              <a:t>iostream</a:t>
            </a:r>
            <a:r>
              <a:rPr lang="en-US" altLang="zh-CN" sz="20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class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Clock</a:t>
            </a:r>
            <a:r>
              <a:rPr lang="en-US" altLang="zh-CN" sz="2000" dirty="0">
                <a:latin typeface="Consolas" pitchFamily="49" charset="0"/>
              </a:rPr>
              <a:t>	{	//</a:t>
            </a:r>
            <a:r>
              <a:rPr lang="zh-CN" altLang="en-US" sz="2000" dirty="0">
                <a:latin typeface="Consolas" pitchFamily="49" charset="0"/>
              </a:rPr>
              <a:t>时钟类定义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	//</a:t>
            </a:r>
            <a:r>
              <a:rPr lang="zh-CN" altLang="en-US" sz="2000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Clock</a:t>
            </a:r>
            <a:r>
              <a:rPr lang="en-US" altLang="zh-CN" sz="2000" dirty="0">
                <a:latin typeface="Consolas" pitchFamily="49" charset="0"/>
              </a:rPr>
              <a:t>(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hour = 0, 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minute = 0, 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second = 0);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void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</a:rPr>
              <a:t>showTime</a:t>
            </a:r>
            <a:r>
              <a:rPr lang="en-US" altLang="zh-CN" sz="2000" dirty="0">
                <a:latin typeface="Consolas" pitchFamily="49" charset="0"/>
              </a:rPr>
              <a:t>() const;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Clock&amp; operator ++ ();</a:t>
            </a:r>
            <a:r>
              <a:rPr lang="en-US" altLang="zh-CN" sz="2000" dirty="0">
                <a:latin typeface="Consolas" pitchFamily="49" charset="0"/>
              </a:rPr>
              <a:t>		//</a:t>
            </a:r>
            <a:r>
              <a:rPr lang="zh-CN" altLang="en-US" sz="2000" dirty="0">
                <a:latin typeface="Consolas" pitchFamily="49" charset="0"/>
              </a:rPr>
              <a:t>前置单目运算符重载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Clock operator ++ (</a:t>
            </a:r>
            <a:r>
              <a:rPr lang="en-US" altLang="zh-CN" sz="2000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);</a:t>
            </a:r>
            <a:r>
              <a:rPr lang="en-US" altLang="zh-CN" sz="2000" dirty="0">
                <a:latin typeface="Consolas" pitchFamily="49" charset="0"/>
              </a:rPr>
              <a:t>	//</a:t>
            </a:r>
            <a:r>
              <a:rPr lang="zh-CN" altLang="en-US" sz="2000" dirty="0">
                <a:latin typeface="Consolas" pitchFamily="49" charset="0"/>
              </a:rPr>
              <a:t>后置单目运算符重载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private:	//</a:t>
            </a:r>
            <a:r>
              <a:rPr lang="zh-CN" altLang="en-US" sz="2000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hour, minute, second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Clock::Clock</a:t>
            </a:r>
            <a:r>
              <a:rPr lang="en-US" altLang="zh-CN" sz="2000" dirty="0">
                <a:latin typeface="Consolas" pitchFamily="49" charset="0"/>
              </a:rPr>
              <a:t>(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hour/* = 0 */, 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minute/* = 0 */, </a:t>
            </a:r>
            <a:r>
              <a:rPr lang="en-US" altLang="zh-CN" sz="2000" dirty="0" err="1">
                <a:latin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</a:rPr>
              <a:t> second/* = 0 */) {	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if (0 &lt;= hour &amp;&amp; hour &lt; 24 &amp;&amp; 0 &lt;= minute &amp;&amp; minute &lt; 60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&amp;&amp; 0 &lt;= second &amp;&amp; second &lt; 60) {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this-&gt;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hour</a:t>
            </a:r>
            <a:r>
              <a:rPr lang="en-US" altLang="zh-CN" sz="2000" dirty="0">
                <a:latin typeface="Consolas" pitchFamily="49" charset="0"/>
              </a:rPr>
              <a:t> = hour;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this-&gt;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minute</a:t>
            </a:r>
            <a:r>
              <a:rPr lang="en-US" altLang="zh-CN" sz="2000" dirty="0">
                <a:latin typeface="Consolas" pitchFamily="49" charset="0"/>
              </a:rPr>
              <a:t> = minute;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this-&gt;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second</a:t>
            </a:r>
            <a:r>
              <a:rPr lang="en-US" altLang="zh-CN" sz="2000" dirty="0">
                <a:latin typeface="Consolas" pitchFamily="49" charset="0"/>
              </a:rPr>
              <a:t> = second;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} else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"Time error!"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37C79A8B-2554-95CB-86C5-1806FE90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A84451-70C0-4BB8-8915-B7CC4906218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7CC84D6-1135-B4BE-1EB0-1AC2055B81D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  <p:sp>
        <p:nvSpPr>
          <p:cNvPr id="37893" name="标题 1">
            <a:extLst>
              <a:ext uri="{FF2B5EF4-FFF2-40B4-BE49-F238E27FC236}">
                <a16:creationId xmlns:a16="http://schemas.microsoft.com/office/drawing/2014/main" id="{C1B5ABCD-EA49-7FD2-238E-521D7300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0" y="500063"/>
            <a:ext cx="3257550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8-2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DC2A130D-39EC-C92A-3CC1-1AB30AD2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901C7AA1-970A-1E6B-8109-811A825DC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1643063"/>
            <a:ext cx="8591550" cy="4510087"/>
          </a:xfrm>
        </p:spPr>
        <p:txBody>
          <a:bodyPr>
            <a:normAutofit fontScale="92500"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8.1  </a:t>
            </a:r>
            <a:r>
              <a:rPr lang="zh-CN" altLang="en-US" dirty="0">
                <a:solidFill>
                  <a:srgbClr val="FF0000"/>
                </a:solidFill>
              </a:rPr>
              <a:t>多态性概述</a:t>
            </a:r>
            <a:endParaRPr lang="en-US" altLang="zh-CN" dirty="0">
              <a:solidFill>
                <a:srgbClr val="FF0000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8.2  </a:t>
            </a:r>
            <a:r>
              <a:rPr lang="zh-CN" altLang="en-US" dirty="0">
                <a:solidFill>
                  <a:srgbClr val="FF0000"/>
                </a:solidFill>
              </a:rPr>
              <a:t>运算符重载</a:t>
            </a:r>
            <a:endParaRPr lang="en-US" altLang="zh-CN" dirty="0">
              <a:solidFill>
                <a:srgbClr val="FF0000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</a:rPr>
              <a:t>8.3  </a:t>
            </a:r>
            <a:r>
              <a:rPr lang="zh-CN" altLang="en-US" dirty="0">
                <a:solidFill>
                  <a:srgbClr val="C00000"/>
                </a:solidFill>
              </a:rPr>
              <a:t>虚函数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</a:rPr>
              <a:t>8.4  </a:t>
            </a:r>
            <a:r>
              <a:rPr lang="zh-CN" altLang="en-US" dirty="0">
                <a:solidFill>
                  <a:srgbClr val="C00000"/>
                </a:solidFill>
              </a:rPr>
              <a:t>抽象类</a:t>
            </a:r>
            <a:endParaRPr lang="en-US" altLang="zh-CN" dirty="0">
              <a:solidFill>
                <a:srgbClr val="C00000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009999"/>
                </a:solidFill>
              </a:rPr>
              <a:t>8.5  </a:t>
            </a:r>
            <a:r>
              <a:rPr lang="zh-CN" altLang="en-US" dirty="0">
                <a:solidFill>
                  <a:srgbClr val="009999"/>
                </a:solidFill>
              </a:rPr>
              <a:t>程序实例</a:t>
            </a:r>
            <a:r>
              <a:rPr lang="en-US" dirty="0">
                <a:solidFill>
                  <a:srgbClr val="009999"/>
                </a:solidFill>
              </a:rPr>
              <a:t>—</a:t>
            </a:r>
            <a:r>
              <a:rPr lang="zh-CN" altLang="en-US" dirty="0">
                <a:solidFill>
                  <a:srgbClr val="009999"/>
                </a:solidFill>
              </a:rPr>
              <a:t>变步长梯形积分算法求解函数的定积分</a:t>
            </a:r>
            <a:endParaRPr lang="en-US" altLang="zh-CN" dirty="0">
              <a:solidFill>
                <a:srgbClr val="009999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009999"/>
                </a:solidFill>
              </a:rPr>
              <a:t>8.6  </a:t>
            </a:r>
            <a:r>
              <a:rPr lang="zh-CN" altLang="en-US" dirty="0">
                <a:solidFill>
                  <a:srgbClr val="009999"/>
                </a:solidFill>
              </a:rPr>
              <a:t>综合实例</a:t>
            </a:r>
            <a:r>
              <a:rPr lang="en-US" altLang="zh-CN" dirty="0">
                <a:solidFill>
                  <a:srgbClr val="009999"/>
                </a:solidFill>
              </a:rPr>
              <a:t>——</a:t>
            </a:r>
            <a:r>
              <a:rPr lang="zh-CN" altLang="en-US" dirty="0">
                <a:solidFill>
                  <a:srgbClr val="009999"/>
                </a:solidFill>
              </a:rPr>
              <a:t>对个人银行账户管理程序的改进</a:t>
            </a:r>
            <a:endParaRPr lang="en-US" altLang="zh-CN" dirty="0">
              <a:solidFill>
                <a:srgbClr val="009999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7030A0"/>
                </a:solidFill>
              </a:rPr>
              <a:t>8.7  </a:t>
            </a:r>
            <a:r>
              <a:rPr lang="zh-CN" altLang="en-US" dirty="0">
                <a:solidFill>
                  <a:srgbClr val="7030A0"/>
                </a:solidFill>
              </a:rPr>
              <a:t>深度探索</a:t>
            </a:r>
            <a:endParaRPr lang="en-US" altLang="zh-CN" dirty="0">
              <a:solidFill>
                <a:srgbClr val="7030A0"/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8.8  </a:t>
            </a:r>
            <a:r>
              <a:rPr lang="zh-CN" altLang="en-US" dirty="0"/>
              <a:t>小结</a:t>
            </a:r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97299D7B-AB24-759A-5B4D-C4331C95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DD52A4-D153-46CC-A3F4-EFE20A7BE9A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1E84-59FE-68C7-67C4-E083B4F7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301038" cy="6242050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void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Clock::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</a:rPr>
              <a:t>showTime</a:t>
            </a:r>
            <a:r>
              <a:rPr lang="en-US" altLang="zh-CN" sz="1900" dirty="0">
                <a:latin typeface="Consolas" pitchFamily="49" charset="0"/>
              </a:rPr>
              <a:t>() const {	//</a:t>
            </a:r>
            <a:r>
              <a:rPr lang="zh-CN" altLang="en-US" sz="1900" dirty="0">
                <a:latin typeface="Consolas" pitchFamily="49" charset="0"/>
              </a:rPr>
              <a:t>显示时间函数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 err="1">
                <a:latin typeface="Consolas" pitchFamily="49" charset="0"/>
              </a:rPr>
              <a:t>cout</a:t>
            </a:r>
            <a:r>
              <a:rPr lang="en-US" altLang="zh-CN" sz="1900" dirty="0">
                <a:latin typeface="Consolas" pitchFamily="49" charset="0"/>
              </a:rPr>
              <a:t> &lt;&lt; hour &lt;&lt; ":" &lt;&lt; minute &lt;&lt; ":" &lt;&lt; second &lt;&lt; </a:t>
            </a:r>
            <a:r>
              <a:rPr lang="en-US" altLang="zh-CN" sz="1900" dirty="0" err="1">
                <a:latin typeface="Consolas" pitchFamily="49" charset="0"/>
              </a:rPr>
              <a:t>endl</a:t>
            </a:r>
            <a:r>
              <a:rPr lang="en-US" altLang="zh-CN" sz="19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Clock &amp; Clock::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operator ++ () </a:t>
            </a:r>
            <a:r>
              <a:rPr lang="en-US" altLang="zh-CN" sz="1900" dirty="0">
                <a:latin typeface="Consolas" pitchFamily="49" charset="0"/>
              </a:rPr>
              <a:t>{	//</a:t>
            </a:r>
            <a:r>
              <a:rPr lang="zh-CN" altLang="en-US" sz="1900" dirty="0">
                <a:latin typeface="Consolas" pitchFamily="49" charset="0"/>
              </a:rPr>
              <a:t>前置单目运算符重载函数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latin typeface="Consolas" pitchFamily="49" charset="0"/>
              </a:rPr>
              <a:t>second++;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if (second &gt;= 60) {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	second -= 60;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	minute++;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	if (minute &gt;= 60) {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		minute -= 60;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		hour = (hour + 1) % 24;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	}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}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return 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*this</a:t>
            </a:r>
            <a:r>
              <a:rPr lang="en-US" altLang="zh-CN" sz="19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Clock Clock::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operator ++ (int) </a:t>
            </a:r>
            <a:r>
              <a:rPr lang="en-US" altLang="zh-CN" sz="1900" dirty="0">
                <a:latin typeface="Consolas" pitchFamily="49" charset="0"/>
              </a:rPr>
              <a:t>{	//</a:t>
            </a:r>
            <a:r>
              <a:rPr lang="zh-CN" altLang="en-US" sz="1900" dirty="0">
                <a:latin typeface="Consolas" pitchFamily="49" charset="0"/>
              </a:rPr>
              <a:t>后置单目运算符重载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latin typeface="Consolas" pitchFamily="49" charset="0"/>
              </a:rPr>
              <a:t>//</a:t>
            </a:r>
            <a:r>
              <a:rPr lang="zh-CN" altLang="en-US" sz="1900" dirty="0">
                <a:latin typeface="Consolas" pitchFamily="49" charset="0"/>
              </a:rPr>
              <a:t>注意形参表中的整型参数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Clock old </a:t>
            </a:r>
            <a:r>
              <a:rPr lang="en-US" altLang="zh-CN" sz="1900" dirty="0">
                <a:latin typeface="Consolas" pitchFamily="49" charset="0"/>
              </a:rPr>
              <a:t>= *this;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	++(*this);	//</a:t>
            </a:r>
            <a:r>
              <a:rPr lang="zh-CN" altLang="en-US" sz="1900" dirty="0">
                <a:latin typeface="Consolas" pitchFamily="49" charset="0"/>
              </a:rPr>
              <a:t>调用前置“</a:t>
            </a:r>
            <a:r>
              <a:rPr lang="en-US" altLang="zh-CN" sz="1900" dirty="0">
                <a:latin typeface="Consolas" pitchFamily="49" charset="0"/>
              </a:rPr>
              <a:t>++”</a:t>
            </a:r>
            <a:r>
              <a:rPr lang="zh-CN" altLang="en-US" sz="1900" dirty="0">
                <a:latin typeface="Consolas" pitchFamily="49" charset="0"/>
              </a:rPr>
              <a:t>运算符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latin typeface="Consolas" pitchFamily="49" charset="0"/>
              </a:rPr>
              <a:t>return 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old</a:t>
            </a:r>
            <a:r>
              <a:rPr lang="en-US" altLang="zh-CN" sz="19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}</a:t>
            </a:r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A287FB7E-F7BE-EA74-4414-834E3FC5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D2087F-1BA9-4983-A2E2-76ADBCE6A8C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AA81D7D-4181-B9A0-08CA-0DB9379B4F5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  <p:sp>
        <p:nvSpPr>
          <p:cNvPr id="38917" name="标题 1">
            <a:extLst>
              <a:ext uri="{FF2B5EF4-FFF2-40B4-BE49-F238E27FC236}">
                <a16:creationId xmlns:a16="http://schemas.microsoft.com/office/drawing/2014/main" id="{433D3DA9-8457-9C21-AADA-920690E3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5500688"/>
            <a:ext cx="3257550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8-2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>
            <a:extLst>
              <a:ext uri="{FF2B5EF4-FFF2-40B4-BE49-F238E27FC236}">
                <a16:creationId xmlns:a16="http://schemas.microsoft.com/office/drawing/2014/main" id="{353DF91F-3D15-DF73-F64C-063A82A23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6073775"/>
          </a:xfrm>
          <a:noFill/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Clock myClock</a:t>
            </a:r>
            <a:r>
              <a:rPr lang="en-US" altLang="zh-CN" sz="2400">
                <a:latin typeface="Consolas" panose="020B0609020204030204" pitchFamily="49" charset="0"/>
              </a:rPr>
              <a:t>(23, 59, 59);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"First time output: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myClock.showTime</a:t>
            </a:r>
            <a:r>
              <a:rPr lang="en-US" altLang="zh-CN" sz="240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"Show myClock++:   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(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myClock++</a:t>
            </a:r>
            <a:r>
              <a:rPr lang="en-US" altLang="zh-CN" sz="2400">
                <a:latin typeface="Consolas" panose="020B0609020204030204" pitchFamily="49" charset="0"/>
              </a:rPr>
              <a:t>).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showTime</a:t>
            </a:r>
            <a:r>
              <a:rPr lang="en-US" altLang="zh-CN" sz="240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"Show ++myClock:    ";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Consolas" panose="020B0609020204030204" pitchFamily="49" charset="0"/>
              </a:rPr>
              <a:t>(++myClock</a:t>
            </a:r>
            <a:r>
              <a:rPr lang="en-US" altLang="zh-CN" sz="2400">
                <a:latin typeface="Consolas" panose="020B0609020204030204" pitchFamily="49" charset="0"/>
              </a:rPr>
              <a:t>).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showTime</a:t>
            </a:r>
            <a:r>
              <a:rPr lang="en-US" altLang="zh-CN" sz="240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EECE316F-FF06-965F-37BC-A0F1A7CB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8455E83-2635-4C81-B23F-DC99E390AE4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A606F5F-8963-2F2C-1F38-2CBDE231E23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8.2.2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运算符重载为成员函数</a:t>
            </a:r>
          </a:p>
        </p:txBody>
      </p:sp>
      <p:sp>
        <p:nvSpPr>
          <p:cNvPr id="40965" name="标题 1">
            <a:extLst>
              <a:ext uri="{FF2B5EF4-FFF2-40B4-BE49-F238E27FC236}">
                <a16:creationId xmlns:a16="http://schemas.microsoft.com/office/drawing/2014/main" id="{E816AAC3-3AF1-983B-917D-098A111F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500063"/>
            <a:ext cx="3114675" cy="8572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8-2</a:t>
            </a:r>
            <a:r>
              <a:rPr lang="zh-CN" altLang="en-US"/>
              <a:t>（续）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8618D-CF94-C1AD-6425-EBE04ECFC9F5}"/>
              </a:ext>
            </a:extLst>
          </p:cNvPr>
          <p:cNvSpPr txBox="1"/>
          <p:nvPr/>
        </p:nvSpPr>
        <p:spPr>
          <a:xfrm>
            <a:off x="428625" y="5000625"/>
            <a:ext cx="8286750" cy="15700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运行结果：</a:t>
            </a:r>
            <a:endParaRPr lang="en-US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latin typeface="+mn-ea"/>
                <a:ea typeface="+mn-ea"/>
              </a:rPr>
              <a:t>First time output: 23:59:59</a:t>
            </a:r>
            <a:endParaRPr lang="zh-CN" altLang="en-US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latin typeface="+mn-ea"/>
                <a:ea typeface="+mn-ea"/>
              </a:rPr>
              <a:t>Show </a:t>
            </a:r>
            <a:r>
              <a:rPr lang="en-US" dirty="0" err="1">
                <a:latin typeface="+mn-ea"/>
                <a:ea typeface="+mn-ea"/>
              </a:rPr>
              <a:t>myClock</a:t>
            </a:r>
            <a:r>
              <a:rPr lang="en-US" dirty="0">
                <a:latin typeface="+mn-ea"/>
                <a:ea typeface="+mn-ea"/>
              </a:rPr>
              <a:t>++:    23:59:59</a:t>
            </a:r>
            <a:endParaRPr lang="zh-CN" altLang="en-US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latin typeface="+mn-ea"/>
                <a:ea typeface="+mn-ea"/>
              </a:rPr>
              <a:t>Show ++</a:t>
            </a:r>
            <a:r>
              <a:rPr lang="en-US" dirty="0" err="1">
                <a:latin typeface="+mn-ea"/>
                <a:ea typeface="+mn-ea"/>
              </a:rPr>
              <a:t>myClock</a:t>
            </a:r>
            <a:r>
              <a:rPr lang="en-US" dirty="0">
                <a:latin typeface="+mn-ea"/>
                <a:ea typeface="+mn-ea"/>
              </a:rPr>
              <a:t>:    0:0:1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1633555-8AB9-B188-F29F-2A3C248B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8.2.3</a:t>
            </a:r>
            <a:r>
              <a:rPr lang="zh-CN" altLang="en-US"/>
              <a:t>运算符重载为</a:t>
            </a:r>
            <a:r>
              <a:rPr lang="zh-CN" altLang="en-US">
                <a:solidFill>
                  <a:srgbClr val="7030A0"/>
                </a:solidFill>
              </a:rPr>
              <a:t>非成员函数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2E9C6DF6-15DB-9C1D-F624-F1511A0B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</a:rPr>
              <a:t>运算符重载为非成员函数</a:t>
            </a:r>
            <a:r>
              <a:rPr lang="zh-CN" altLang="en-US"/>
              <a:t>时</a:t>
            </a:r>
            <a:r>
              <a:rPr lang="zh-CN" altLang="en-US">
                <a:solidFill>
                  <a:srgbClr val="7030A0"/>
                </a:solidFill>
              </a:rPr>
              <a:t>，</a:t>
            </a:r>
            <a:r>
              <a:rPr lang="zh-CN" altLang="en-US">
                <a:solidFill>
                  <a:srgbClr val="0070C0"/>
                </a:solidFill>
              </a:rPr>
              <a:t>函数的形参</a:t>
            </a:r>
            <a:r>
              <a:rPr lang="zh-CN" altLang="en-US"/>
              <a:t>代表依自左至右次序排列的各操作数</a:t>
            </a:r>
            <a:r>
              <a:rPr lang="en-US" altLang="zh-CN"/>
              <a:t>(</a:t>
            </a:r>
            <a:r>
              <a:rPr lang="zh-CN" altLang="en-US">
                <a:solidFill>
                  <a:srgbClr val="0070C0"/>
                </a:solidFill>
              </a:rPr>
              <a:t>个数不减一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</a:rPr>
              <a:t>后置单目运算符 </a:t>
            </a:r>
            <a:r>
              <a:rPr lang="en-US" altLang="en-US">
                <a:solidFill>
                  <a:srgbClr val="002060"/>
                </a:solidFill>
                <a:ea typeface="宋体" panose="02010600030101010101" pitchFamily="2" charset="-122"/>
              </a:rPr>
              <a:t>++</a:t>
            </a:r>
            <a:r>
              <a:rPr lang="zh-CN" altLang="en-US">
                <a:solidFill>
                  <a:srgbClr val="002060"/>
                </a:solidFill>
              </a:rPr>
              <a:t>和</a:t>
            </a:r>
            <a:r>
              <a:rPr lang="en-US" altLang="zh-CN">
                <a:solidFill>
                  <a:srgbClr val="002060"/>
                </a:solidFill>
              </a:rPr>
              <a:t>--</a:t>
            </a:r>
            <a:r>
              <a:rPr lang="zh-CN" altLang="en-US">
                <a:solidFill>
                  <a:srgbClr val="002060"/>
                </a:solidFill>
              </a:rPr>
              <a:t>的重载函数，</a:t>
            </a:r>
            <a:r>
              <a:rPr lang="zh-CN" altLang="en-US">
                <a:solidFill>
                  <a:srgbClr val="0070C0"/>
                </a:solidFill>
              </a:rPr>
              <a:t>形参列表中要</a:t>
            </a:r>
            <a:r>
              <a:rPr lang="zh-CN" altLang="en-US">
                <a:solidFill>
                  <a:srgbClr val="FF0000"/>
                </a:solidFill>
              </a:rPr>
              <a:t>增加</a:t>
            </a:r>
            <a:r>
              <a:rPr lang="zh-CN" altLang="en-US">
                <a:solidFill>
                  <a:srgbClr val="0070C0"/>
                </a:solidFill>
              </a:rPr>
              <a:t>一个</a:t>
            </a:r>
            <a:r>
              <a:rPr lang="en-US" altLang="zh-CN">
                <a:solidFill>
                  <a:srgbClr val="0070C0"/>
                </a:solidFill>
              </a:rPr>
              <a:t>int</a:t>
            </a:r>
            <a:r>
              <a:rPr lang="zh-CN" altLang="en-US">
                <a:solidFill>
                  <a:srgbClr val="002060"/>
                </a:solidFill>
              </a:rPr>
              <a:t>，但不必写形参名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如果在运算符的重载函数中需要操作某类对象的</a:t>
            </a:r>
            <a:r>
              <a:rPr lang="zh-CN" altLang="en-US" b="1"/>
              <a:t>私有成员</a:t>
            </a:r>
            <a:r>
              <a:rPr lang="zh-CN" altLang="en-US"/>
              <a:t>，可以</a:t>
            </a:r>
            <a:r>
              <a:rPr lang="zh-CN" altLang="en-US">
                <a:solidFill>
                  <a:srgbClr val="0070C0"/>
                </a:solidFill>
              </a:rPr>
              <a:t>将此函数声明为该类的友元</a:t>
            </a:r>
            <a:r>
              <a:rPr lang="zh-CN" altLang="en-US"/>
              <a:t>。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196AC9C7-EA22-0BF7-07FB-BF8B275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BD6995-CD19-44E3-AA94-EE731470F37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1F2267-B1BA-67F7-D1CE-8A074CBD3E3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8F692735-46B8-096C-16CD-9CD44E27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8.2.3</a:t>
            </a:r>
            <a:r>
              <a:rPr lang="zh-CN" altLang="en-US"/>
              <a:t>运算符重载为非成员函数（续）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764376AF-CADA-D637-5214-24EAF52E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C00000"/>
                </a:solidFill>
              </a:rPr>
              <a:t>双目运算符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zh-CN" altLang="en-US">
                <a:solidFill>
                  <a:srgbClr val="C00000"/>
                </a:solidFill>
              </a:rPr>
              <a:t>重载</a:t>
            </a:r>
            <a:r>
              <a:rPr lang="zh-CN" altLang="en-US"/>
              <a:t>后，</a:t>
            </a:r>
            <a:br>
              <a:rPr lang="zh-CN" altLang="en-US"/>
            </a:br>
            <a:r>
              <a:rPr lang="zh-CN" altLang="en-US"/>
              <a:t>表达式</a:t>
            </a:r>
            <a:r>
              <a:rPr lang="en-US" altLang="zh-CN"/>
              <a:t>oprd1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/>
              <a:t> oprd2 </a:t>
            </a:r>
            <a:br>
              <a:rPr lang="en-US" altLang="zh-CN"/>
            </a:br>
            <a:r>
              <a:rPr lang="zh-CN" altLang="en-US"/>
              <a:t>等同于</a:t>
            </a:r>
            <a:r>
              <a:rPr lang="en-US" altLang="zh-CN">
                <a:solidFill>
                  <a:srgbClr val="FF0000"/>
                </a:solidFill>
              </a:rPr>
              <a:t>operator</a:t>
            </a:r>
            <a:r>
              <a:rPr lang="en-US" altLang="zh-CN"/>
              <a:t>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/>
              <a:t>(oprd1,oprd2 )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>
                <a:solidFill>
                  <a:srgbClr val="7030A0"/>
                </a:solidFill>
              </a:rPr>
              <a:t>前置单目运算符 </a:t>
            </a:r>
            <a:r>
              <a:rPr lang="el-GR" altLang="zh-CN">
                <a:solidFill>
                  <a:srgbClr val="7030A0"/>
                </a:solidFill>
              </a:rPr>
              <a:t>β</a:t>
            </a:r>
            <a:r>
              <a:rPr lang="zh-CN" altLang="en-US">
                <a:solidFill>
                  <a:srgbClr val="7030A0"/>
                </a:solidFill>
              </a:rPr>
              <a:t>重载</a:t>
            </a:r>
            <a:r>
              <a:rPr lang="zh-CN" altLang="en-US"/>
              <a:t>后，</a:t>
            </a:r>
            <a:br>
              <a:rPr lang="zh-CN" altLang="en-US"/>
            </a:br>
            <a:r>
              <a:rPr lang="zh-CN" altLang="zh-CN"/>
              <a:t>表达式 </a:t>
            </a:r>
            <a:r>
              <a:rPr lang="el-GR" altLang="zh-CN">
                <a:solidFill>
                  <a:srgbClr val="7030A0"/>
                </a:solidFill>
              </a:rPr>
              <a:t>β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en-US" altLang="zh-CN"/>
              <a:t>oprd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br>
              <a:rPr lang="en-US" altLang="zh-CN"/>
            </a:br>
            <a:r>
              <a:rPr lang="zh-CN" altLang="zh-CN"/>
              <a:t>等同于</a:t>
            </a:r>
            <a:r>
              <a:rPr lang="en-US" altLang="zh-CN">
                <a:solidFill>
                  <a:srgbClr val="FF0000"/>
                </a:solidFill>
              </a:rPr>
              <a:t>operator</a:t>
            </a:r>
            <a:r>
              <a:rPr lang="en-US" altLang="zh-CN">
                <a:solidFill>
                  <a:srgbClr val="7030A0"/>
                </a:solidFill>
              </a:rPr>
              <a:t> </a:t>
            </a:r>
            <a:r>
              <a:rPr lang="el-GR" altLang="zh-CN">
                <a:solidFill>
                  <a:srgbClr val="7030A0"/>
                </a:solidFill>
              </a:rPr>
              <a:t>β</a:t>
            </a:r>
            <a:r>
              <a:rPr lang="en-US" altLang="zh-CN">
                <a:solidFill>
                  <a:srgbClr val="7030A0"/>
                </a:solidFill>
              </a:rPr>
              <a:t>(</a:t>
            </a:r>
            <a:r>
              <a:rPr lang="en-US" altLang="zh-CN"/>
              <a:t>oprd</a:t>
            </a:r>
            <a:r>
              <a:rPr lang="en-US" altLang="zh-CN">
                <a:solidFill>
                  <a:srgbClr val="7030A0"/>
                </a:solidFill>
              </a:rPr>
              <a:t> )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>
                <a:solidFill>
                  <a:srgbClr val="0000FF"/>
                </a:solidFill>
              </a:rPr>
              <a:t>后置单目运算符 </a:t>
            </a:r>
            <a:r>
              <a:rPr lang="el-GR" altLang="zh-CN">
                <a:solidFill>
                  <a:srgbClr val="0000FF"/>
                </a:solidFill>
              </a:rPr>
              <a:t>β </a:t>
            </a:r>
            <a:r>
              <a:rPr lang="zh-CN" altLang="en-US">
                <a:solidFill>
                  <a:srgbClr val="0000FF"/>
                </a:solidFill>
              </a:rPr>
              <a:t>重载</a:t>
            </a:r>
            <a:r>
              <a:rPr lang="zh-CN" altLang="en-US"/>
              <a:t>后，</a:t>
            </a:r>
            <a:br>
              <a:rPr lang="zh-CN" altLang="en-US"/>
            </a:br>
            <a:r>
              <a:rPr lang="zh-CN" altLang="zh-CN"/>
              <a:t>表达式 </a:t>
            </a:r>
            <a:r>
              <a:rPr lang="en-US" altLang="zh-CN"/>
              <a:t>oprd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el-GR" altLang="zh-CN">
                <a:solidFill>
                  <a:srgbClr val="0000FF"/>
                </a:solidFill>
              </a:rPr>
              <a:t>β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br>
              <a:rPr lang="en-US" altLang="zh-CN"/>
            </a:br>
            <a:r>
              <a:rPr lang="zh-CN" altLang="zh-CN"/>
              <a:t>等同于</a:t>
            </a:r>
            <a:r>
              <a:rPr lang="en-US" altLang="zh-CN">
                <a:solidFill>
                  <a:srgbClr val="FF0000"/>
                </a:solidFill>
              </a:rPr>
              <a:t>operator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l-GR" altLang="zh-CN">
                <a:solidFill>
                  <a:srgbClr val="0000FF"/>
                </a:solidFill>
              </a:rPr>
              <a:t>β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/>
              <a:t>oprd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0000FF"/>
                </a:solidFill>
              </a:rPr>
              <a:t> )</a:t>
            </a: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87030CF3-5A7D-B1F8-7342-A50579FF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D286DB-1600-4BDE-9BC7-CC11093D840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F61B202-36CA-7639-2AEC-B437FD18448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2A965-5E12-B7E1-4887-B617C7ED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8-3</a:t>
            </a:r>
            <a:r>
              <a:rPr lang="zh-CN" altLang="en-US" dirty="0"/>
              <a:t>以非成员函数形式重载</a:t>
            </a:r>
            <a:r>
              <a:rPr lang="en-US" dirty="0"/>
              <a:t>Complex</a:t>
            </a:r>
            <a:r>
              <a:rPr lang="zh-CN" altLang="en-US" dirty="0"/>
              <a:t>的加减法运算和“</a:t>
            </a:r>
            <a:r>
              <a:rPr lang="en-US" dirty="0"/>
              <a:t>&lt;&lt;</a:t>
            </a:r>
            <a:r>
              <a:rPr lang="zh-CN" altLang="en-US" dirty="0"/>
              <a:t>”运算符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F2802-A84B-1946-D908-BF391850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</a:rPr>
              <a:t>（双目）重载为非成员函数</a:t>
            </a:r>
            <a:r>
              <a:rPr lang="zh-CN" altLang="en-US" dirty="0">
                <a:latin typeface="Consolas" pitchFamily="49" charset="0"/>
              </a:rPr>
              <a:t>，并</a:t>
            </a:r>
            <a:r>
              <a:rPr lang="zh-CN" altLang="en-US" dirty="0">
                <a:solidFill>
                  <a:srgbClr val="7030A0"/>
                </a:solidFill>
                <a:latin typeface="Consolas" pitchFamily="49" charset="0"/>
              </a:rPr>
              <a:t>将其声明为复数类的友元</a:t>
            </a:r>
            <a:r>
              <a:rPr lang="zh-CN" altLang="en-US" dirty="0">
                <a:latin typeface="Consolas" pitchFamily="49" charset="0"/>
              </a:rPr>
              <a:t>，</a:t>
            </a:r>
            <a:r>
              <a:rPr lang="zh-CN" altLang="en-US" dirty="0">
                <a:solidFill>
                  <a:srgbClr val="0070C0"/>
                </a:solidFill>
                <a:latin typeface="Consolas" pitchFamily="49" charset="0"/>
              </a:rPr>
              <a:t>两个操作数都是复数类的常引用</a:t>
            </a:r>
            <a:r>
              <a:rPr lang="zh-CN" altLang="en-US" dirty="0">
                <a:latin typeface="Consolas" pitchFamily="49" charset="0"/>
              </a:rPr>
              <a:t>。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&lt;&lt;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（双目）重载为非成员函数</a:t>
            </a:r>
            <a:r>
              <a:rPr lang="zh-CN" altLang="en-US" dirty="0">
                <a:latin typeface="Consolas" pitchFamily="49" charset="0"/>
              </a:rPr>
              <a:t>，并</a:t>
            </a:r>
            <a:r>
              <a:rPr lang="zh-CN" altLang="en-US" dirty="0">
                <a:solidFill>
                  <a:srgbClr val="7030A0"/>
                </a:solidFill>
                <a:latin typeface="Consolas" pitchFamily="49" charset="0"/>
              </a:rPr>
              <a:t>将其声明为复数类的友元</a:t>
            </a:r>
            <a:r>
              <a:rPr lang="zh-CN" altLang="en-US" dirty="0">
                <a:latin typeface="Consolas" pitchFamily="49" charset="0"/>
              </a:rPr>
              <a:t>，它的</a:t>
            </a:r>
            <a:r>
              <a:rPr lang="zh-CN" altLang="en-US" dirty="0">
                <a:solidFill>
                  <a:srgbClr val="0070C0"/>
                </a:solidFill>
                <a:latin typeface="Consolas" pitchFamily="49" charset="0"/>
              </a:rPr>
              <a:t>左操作数是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std::</a:t>
            </a:r>
            <a:r>
              <a:rPr lang="en-US" altLang="zh-CN" dirty="0" err="1">
                <a:solidFill>
                  <a:srgbClr val="0070C0"/>
                </a:solidFill>
                <a:latin typeface="Consolas" pitchFamily="49" charset="0"/>
              </a:rPr>
              <a:t>ostream</a:t>
            </a:r>
            <a:r>
              <a:rPr lang="zh-CN" altLang="en-US" dirty="0">
                <a:solidFill>
                  <a:srgbClr val="0070C0"/>
                </a:solidFill>
                <a:latin typeface="Consolas" pitchFamily="49" charset="0"/>
              </a:rPr>
              <a:t>引用</a:t>
            </a:r>
            <a:r>
              <a:rPr lang="zh-CN" altLang="en-US" dirty="0">
                <a:latin typeface="Consolas" pitchFamily="49" charset="0"/>
              </a:rPr>
              <a:t>，</a:t>
            </a:r>
            <a:r>
              <a:rPr lang="zh-CN" altLang="en-US" dirty="0">
                <a:solidFill>
                  <a:srgbClr val="0070C0"/>
                </a:solidFill>
                <a:latin typeface="Consolas" pitchFamily="49" charset="0"/>
              </a:rPr>
              <a:t>右操作数为复数类的常引用</a:t>
            </a:r>
            <a:r>
              <a:rPr lang="zh-CN" altLang="en-US" dirty="0">
                <a:latin typeface="Consolas" pitchFamily="49" charset="0"/>
              </a:rPr>
              <a:t>，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</a:rPr>
              <a:t>返回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std::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</a:rPr>
              <a:t>ostream</a:t>
            </a:r>
            <a:r>
              <a:rPr lang="zh-CN" altLang="en-US" dirty="0">
                <a:solidFill>
                  <a:srgbClr val="0000FF"/>
                </a:solidFill>
                <a:latin typeface="Consolas" pitchFamily="49" charset="0"/>
              </a:rPr>
              <a:t>引用</a:t>
            </a:r>
            <a:r>
              <a:rPr lang="zh-CN" altLang="en-US" dirty="0">
                <a:latin typeface="Consolas" pitchFamily="49" charset="0"/>
              </a:rPr>
              <a:t>，用以支持下面形式的输出：</a:t>
            </a:r>
            <a:br>
              <a:rPr lang="en-US" altLang="zh-CN" dirty="0">
                <a:latin typeface="Consolas" pitchFamily="49" charset="0"/>
              </a:rPr>
            </a:br>
            <a:r>
              <a:rPr lang="en-US" altLang="zh-CN" b="1" dirty="0" err="1">
                <a:latin typeface="Consolas" pitchFamily="49" charset="0"/>
              </a:rPr>
              <a:t>cout</a:t>
            </a:r>
            <a:r>
              <a:rPr lang="en-US" altLang="zh-CN" b="1" dirty="0">
                <a:latin typeface="Consolas" pitchFamily="49" charset="0"/>
              </a:rPr>
              <a:t> &lt;&lt; a &lt;&lt; b</a:t>
            </a:r>
            <a:r>
              <a:rPr lang="en-US" altLang="zh-CN" dirty="0">
                <a:latin typeface="Consolas" pitchFamily="49" charset="0"/>
              </a:rPr>
              <a:t>;</a:t>
            </a:r>
            <a:br>
              <a:rPr lang="en-US" altLang="zh-CN" dirty="0">
                <a:latin typeface="Consolas" pitchFamily="49" charset="0"/>
              </a:rPr>
            </a:br>
            <a:r>
              <a:rPr lang="zh-CN" altLang="en-US" dirty="0">
                <a:latin typeface="Consolas" pitchFamily="49" charset="0"/>
              </a:rPr>
              <a:t>该输出调用的是：</a:t>
            </a:r>
            <a:br>
              <a:rPr lang="en-US" altLang="zh-CN" dirty="0">
                <a:latin typeface="Consolas" pitchFamily="49" charset="0"/>
              </a:rPr>
            </a:b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operator &lt;&lt; (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operator &lt;&lt; 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</a:rPr>
              <a:t>cout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, a)</a:t>
            </a:r>
            <a:r>
              <a:rPr lang="en-US" altLang="zh-CN" dirty="0">
                <a:latin typeface="Consolas" pitchFamily="49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latin typeface="Consolas" pitchFamily="49" charset="0"/>
              </a:rPr>
              <a:t>b)</a:t>
            </a:r>
            <a:r>
              <a:rPr lang="en-US" altLang="zh-CN" dirty="0">
                <a:latin typeface="Consolas" pitchFamily="49" charset="0"/>
              </a:rPr>
              <a:t>;</a:t>
            </a:r>
            <a:endParaRPr lang="zh-CN" altLang="en-US" dirty="0">
              <a:latin typeface="Consolas" pitchFamily="49" charset="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26A6D8AE-ACF8-2FF6-BF0A-ED346A06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9BE4B0-01BE-4F82-87E8-3885AAD679A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42FCA49-D4DD-D8D7-97A0-33E87374F65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8.2.3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运算符重载为非成员函数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9416A-1AA5-6F68-4A60-DABF50DD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5" y="428625"/>
            <a:ext cx="8632825" cy="6427788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//8_3.cpp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#include &lt;</a:t>
            </a:r>
            <a:r>
              <a:rPr lang="en-US" altLang="zh-CN" sz="1900" dirty="0" err="1">
                <a:latin typeface="Consolas" pitchFamily="49" charset="0"/>
              </a:rPr>
              <a:t>iostream</a:t>
            </a:r>
            <a:r>
              <a:rPr lang="en-US" altLang="zh-CN" sz="19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class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sz="1900" dirty="0">
                <a:latin typeface="Consolas" pitchFamily="49" charset="0"/>
              </a:rPr>
              <a:t> {	//</a:t>
            </a:r>
            <a:r>
              <a:rPr lang="zh-CN" altLang="en-US" sz="1900" dirty="0">
                <a:latin typeface="Consolas" pitchFamily="49" charset="0"/>
              </a:rPr>
              <a:t>复数类定义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public:	//</a:t>
            </a:r>
            <a:r>
              <a:rPr lang="zh-CN" altLang="en-US" sz="1900" dirty="0">
                <a:latin typeface="Consolas" pitchFamily="49" charset="0"/>
              </a:rPr>
              <a:t>外部接口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Complex</a:t>
            </a:r>
            <a:r>
              <a:rPr lang="en-US" altLang="zh-CN" sz="1900" dirty="0">
                <a:latin typeface="Consolas" pitchFamily="49" charset="0"/>
              </a:rPr>
              <a:t>(double r = 0.0, double </a:t>
            </a:r>
            <a:r>
              <a:rPr lang="en-US" altLang="zh-CN" sz="1900" dirty="0" err="1">
                <a:latin typeface="Consolas" pitchFamily="49" charset="0"/>
              </a:rPr>
              <a:t>i</a:t>
            </a:r>
            <a:r>
              <a:rPr lang="en-US" altLang="zh-CN" sz="1900" dirty="0">
                <a:latin typeface="Consolas" pitchFamily="49" charset="0"/>
              </a:rPr>
              <a:t> = 0.0) : real(r), </a:t>
            </a:r>
            <a:r>
              <a:rPr lang="en-US" altLang="zh-CN" sz="1900" dirty="0" err="1">
                <a:latin typeface="Consolas" pitchFamily="49" charset="0"/>
              </a:rPr>
              <a:t>imag</a:t>
            </a:r>
            <a:r>
              <a:rPr lang="en-US" altLang="zh-CN" sz="1900" dirty="0">
                <a:latin typeface="Consolas" pitchFamily="49" charset="0"/>
              </a:rPr>
              <a:t>(</a:t>
            </a:r>
            <a:r>
              <a:rPr lang="en-US" altLang="zh-CN" sz="1900" dirty="0" err="1">
                <a:latin typeface="Consolas" pitchFamily="49" charset="0"/>
              </a:rPr>
              <a:t>i</a:t>
            </a:r>
            <a:r>
              <a:rPr lang="en-US" altLang="zh-CN" sz="1900" dirty="0">
                <a:latin typeface="Consolas" pitchFamily="49" charset="0"/>
              </a:rPr>
              <a:t>) { }	//</a:t>
            </a:r>
            <a:r>
              <a:rPr lang="zh-CN" altLang="en-US" sz="1900" dirty="0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friend</a:t>
            </a:r>
            <a:r>
              <a:rPr lang="en-US" altLang="zh-CN" sz="1900" dirty="0">
                <a:latin typeface="Consolas" pitchFamily="49" charset="0"/>
              </a:rPr>
              <a:t>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Complex operator + </a:t>
            </a:r>
            <a:r>
              <a:rPr lang="en-US" altLang="zh-CN" sz="1900" dirty="0">
                <a:latin typeface="Consolas" pitchFamily="49" charset="0"/>
              </a:rPr>
              <a:t>(const Complex &amp;c1, const Complex &amp;c2);	//</a:t>
            </a:r>
            <a:r>
              <a:rPr lang="zh-CN" altLang="en-US" sz="1900" dirty="0">
                <a:latin typeface="Consolas" pitchFamily="49" charset="0"/>
              </a:rPr>
              <a:t>运算符</a:t>
            </a:r>
            <a:r>
              <a:rPr lang="en-US" altLang="zh-CN" sz="1900" dirty="0">
                <a:latin typeface="Consolas" pitchFamily="49" charset="0"/>
              </a:rPr>
              <a:t>+</a:t>
            </a:r>
            <a:r>
              <a:rPr lang="zh-CN" altLang="en-US" sz="1900" dirty="0">
                <a:latin typeface="Consolas" pitchFamily="49" charset="0"/>
              </a:rPr>
              <a:t>重载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friend</a:t>
            </a:r>
            <a:r>
              <a:rPr lang="en-US" altLang="zh-CN" sz="1900" dirty="0">
                <a:latin typeface="Consolas" pitchFamily="49" charset="0"/>
              </a:rPr>
              <a:t>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Complex operator - </a:t>
            </a:r>
            <a:r>
              <a:rPr lang="en-US" altLang="zh-CN" sz="1900" dirty="0">
                <a:latin typeface="Consolas" pitchFamily="49" charset="0"/>
              </a:rPr>
              <a:t>(const Complex &amp;c1, const Complex &amp;c2);	//</a:t>
            </a:r>
            <a:r>
              <a:rPr lang="zh-CN" altLang="en-US" sz="1900" dirty="0">
                <a:latin typeface="Consolas" pitchFamily="49" charset="0"/>
              </a:rPr>
              <a:t>运算符</a:t>
            </a:r>
            <a:r>
              <a:rPr lang="en-US" altLang="zh-CN" sz="1900" dirty="0">
                <a:latin typeface="Consolas" pitchFamily="49" charset="0"/>
              </a:rPr>
              <a:t>-</a:t>
            </a:r>
            <a:r>
              <a:rPr lang="zh-CN" altLang="en-US" sz="1900" dirty="0">
                <a:latin typeface="Consolas" pitchFamily="49" charset="0"/>
              </a:rPr>
              <a:t>重载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friend</a:t>
            </a:r>
            <a:r>
              <a:rPr lang="en-US" altLang="zh-CN" sz="1900" dirty="0">
                <a:latin typeface="Consolas" pitchFamily="49" charset="0"/>
              </a:rPr>
              <a:t> </a:t>
            </a:r>
            <a:r>
              <a:rPr lang="en-US" altLang="zh-CN" sz="1900" dirty="0" err="1">
                <a:solidFill>
                  <a:srgbClr val="0000FF"/>
                </a:solidFill>
                <a:latin typeface="Consolas" pitchFamily="49" charset="0"/>
              </a:rPr>
              <a:t>ostream</a:t>
            </a:r>
            <a:r>
              <a:rPr lang="en-US" altLang="zh-CN" sz="1900" dirty="0">
                <a:solidFill>
                  <a:srgbClr val="0000FF"/>
                </a:solidFill>
                <a:latin typeface="Consolas" pitchFamily="49" charset="0"/>
              </a:rPr>
              <a:t> &amp;</a:t>
            </a:r>
            <a:r>
              <a:rPr lang="en-US" altLang="zh-CN" sz="1900" dirty="0">
                <a:latin typeface="Consolas" pitchFamily="49" charset="0"/>
              </a:rPr>
              <a:t>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operator &lt;&lt; </a:t>
            </a:r>
            <a:r>
              <a:rPr lang="en-US" altLang="zh-CN" sz="1900" dirty="0">
                <a:latin typeface="Consolas" pitchFamily="49" charset="0"/>
              </a:rPr>
              <a:t>(</a:t>
            </a:r>
            <a:r>
              <a:rPr lang="en-US" altLang="zh-CN" sz="1900" dirty="0" err="1">
                <a:solidFill>
                  <a:srgbClr val="0000FF"/>
                </a:solidFill>
                <a:latin typeface="Consolas" pitchFamily="49" charset="0"/>
              </a:rPr>
              <a:t>ostream</a:t>
            </a:r>
            <a:r>
              <a:rPr lang="en-US" altLang="zh-CN" sz="1900" dirty="0">
                <a:solidFill>
                  <a:srgbClr val="0000FF"/>
                </a:solidFill>
                <a:latin typeface="Consolas" pitchFamily="49" charset="0"/>
              </a:rPr>
              <a:t> &amp;out</a:t>
            </a:r>
            <a:r>
              <a:rPr lang="en-US" altLang="zh-CN" sz="1900" dirty="0">
                <a:latin typeface="Consolas" pitchFamily="49" charset="0"/>
              </a:rPr>
              <a:t>, const Complex &amp;c); //</a:t>
            </a:r>
            <a:r>
              <a:rPr lang="zh-CN" altLang="en-US" sz="1900" dirty="0">
                <a:latin typeface="Consolas" pitchFamily="49" charset="0"/>
              </a:rPr>
              <a:t>运算符</a:t>
            </a:r>
            <a:r>
              <a:rPr lang="en-US" altLang="zh-CN" sz="1900" dirty="0">
                <a:latin typeface="Consolas" pitchFamily="49" charset="0"/>
              </a:rPr>
              <a:t>&lt;&lt;</a:t>
            </a:r>
            <a:r>
              <a:rPr lang="zh-CN" altLang="en-US" sz="1900" dirty="0">
                <a:latin typeface="Consolas" pitchFamily="49" charset="0"/>
              </a:rPr>
              <a:t>重载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private:	//</a:t>
            </a:r>
            <a:r>
              <a:rPr lang="zh-CN" altLang="en-US" sz="1900" dirty="0">
                <a:latin typeface="Consolas" pitchFamily="49" charset="0"/>
              </a:rPr>
              <a:t>私有数据成员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latin typeface="Consolas" pitchFamily="49" charset="0"/>
              </a:rPr>
              <a:t>double </a:t>
            </a: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real</a:t>
            </a:r>
            <a:r>
              <a:rPr lang="en-US" altLang="zh-CN" sz="1900" dirty="0">
                <a:latin typeface="Consolas" pitchFamily="49" charset="0"/>
              </a:rPr>
              <a:t>;	//</a:t>
            </a:r>
            <a:r>
              <a:rPr lang="zh-CN" altLang="en-US" sz="1900" dirty="0">
                <a:latin typeface="Consolas" pitchFamily="49" charset="0"/>
              </a:rPr>
              <a:t>复数实部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latin typeface="Consolas" pitchFamily="49" charset="0"/>
              </a:rPr>
              <a:t>double </a:t>
            </a:r>
            <a:r>
              <a:rPr lang="en-US" altLang="zh-CN" sz="1900" dirty="0" err="1">
                <a:solidFill>
                  <a:srgbClr val="C00000"/>
                </a:solidFill>
                <a:latin typeface="Consolas" pitchFamily="49" charset="0"/>
              </a:rPr>
              <a:t>imag</a:t>
            </a:r>
            <a:r>
              <a:rPr lang="en-US" altLang="zh-CN" sz="1900" dirty="0">
                <a:latin typeface="Consolas" pitchFamily="49" charset="0"/>
              </a:rPr>
              <a:t>;	//</a:t>
            </a:r>
            <a:r>
              <a:rPr lang="zh-CN" altLang="en-US" sz="1900" dirty="0">
                <a:latin typeface="Consolas" pitchFamily="49" charset="0"/>
              </a:rPr>
              <a:t>复数虚部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solidFill>
                  <a:srgbClr val="C00000"/>
                </a:solidFill>
                <a:latin typeface="Consolas" pitchFamily="49" charset="0"/>
              </a:rPr>
              <a:t>Complex operator + </a:t>
            </a:r>
            <a:r>
              <a:rPr lang="en-US" altLang="zh-CN" sz="1900" dirty="0">
                <a:latin typeface="Consolas" pitchFamily="49" charset="0"/>
              </a:rPr>
              <a:t>(const Complex &amp;c1, const Complex &amp;c2) {	//</a:t>
            </a:r>
            <a:r>
              <a:rPr lang="zh-CN" altLang="en-US" sz="1900" dirty="0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900" dirty="0">
                <a:latin typeface="Consolas" pitchFamily="49" charset="0"/>
              </a:rPr>
              <a:t>	</a:t>
            </a:r>
            <a:r>
              <a:rPr lang="en-US" altLang="zh-CN" sz="1900" dirty="0">
                <a:latin typeface="Consolas" pitchFamily="49" charset="0"/>
              </a:rPr>
              <a:t>return Complex(c1.real + c2.real, c1.imag + c2.imag); 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sz="1900" dirty="0">
              <a:latin typeface="Consolas" pitchFamily="49" charset="0"/>
            </a:endParaRPr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D12D183F-6856-7321-2596-961DF7EA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53FE51-E6C9-4154-8EC1-635B7B54F81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89A7754-5C38-B06E-D93C-B9FC42C0AB7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8.2.3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运算符重载为非成员函数</a:t>
            </a:r>
          </a:p>
        </p:txBody>
      </p:sp>
      <p:sp>
        <p:nvSpPr>
          <p:cNvPr id="45061" name="标题 1">
            <a:extLst>
              <a:ext uri="{FF2B5EF4-FFF2-40B4-BE49-F238E27FC236}">
                <a16:creationId xmlns:a16="http://schemas.microsoft.com/office/drawing/2014/main" id="{FF158681-9BAC-F34F-09EC-FBBEB32F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3" y="500063"/>
            <a:ext cx="3043237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8-3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717F1-E9AE-8271-18DA-237F77EB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229600" cy="6073775"/>
          </a:xfrm>
          <a:noFill/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 operator - </a:t>
            </a:r>
            <a:r>
              <a:rPr lang="en-US" altLang="zh-CN" dirty="0">
                <a:latin typeface="Consolas" pitchFamily="49" charset="0"/>
              </a:rPr>
              <a:t>(const Complex &amp;c1, const Complex &amp;c2) {	//</a:t>
            </a:r>
            <a:r>
              <a:rPr lang="zh-CN" altLang="en-US" dirty="0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return Complex(c1.real - c2.real, c1.imag - c2.imag); 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 &amp;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operator &lt;&lt; </a:t>
            </a:r>
            <a:r>
              <a:rPr lang="en-US" altLang="zh-CN" dirty="0">
                <a:latin typeface="Consolas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nsolas" pitchFamily="49" charset="0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 &amp;out</a:t>
            </a:r>
            <a:r>
              <a:rPr lang="en-US" altLang="zh-CN" dirty="0">
                <a:latin typeface="Consolas" pitchFamily="49" charset="0"/>
              </a:rPr>
              <a:t>, const Complex &amp;c) {	//</a:t>
            </a:r>
            <a:r>
              <a:rPr lang="zh-CN" altLang="en-US" dirty="0">
                <a:latin typeface="Consolas" pitchFamily="49" charset="0"/>
              </a:rPr>
              <a:t>重载运算符函数实现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out &lt;&lt; "(" &lt;&lt; </a:t>
            </a:r>
            <a:r>
              <a:rPr lang="en-US" altLang="zh-CN" dirty="0" err="1">
                <a:latin typeface="Consolas" pitchFamily="49" charset="0"/>
              </a:rPr>
              <a:t>c.real</a:t>
            </a:r>
            <a:r>
              <a:rPr lang="en-US" altLang="zh-CN" dirty="0">
                <a:latin typeface="Consolas" pitchFamily="49" charset="0"/>
              </a:rPr>
              <a:t> &lt;&lt; ", " &lt;&lt; </a:t>
            </a:r>
            <a:r>
              <a:rPr lang="en-US" altLang="zh-CN" dirty="0" err="1">
                <a:latin typeface="Consolas" pitchFamily="49" charset="0"/>
              </a:rPr>
              <a:t>c.imag</a:t>
            </a:r>
            <a:r>
              <a:rPr lang="en-US" altLang="zh-CN" dirty="0">
                <a:latin typeface="Consolas" pitchFamily="49" charset="0"/>
              </a:rPr>
              <a:t> &lt;&lt; ")";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</a:t>
            </a:r>
            <a:r>
              <a:rPr lang="en-US" altLang="zh-CN" dirty="0">
                <a:solidFill>
                  <a:srgbClr val="0000FF"/>
                </a:solidFill>
                <a:latin typeface="Consolas" pitchFamily="49" charset="0"/>
              </a:rPr>
              <a:t>out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	//</a:t>
            </a:r>
            <a:r>
              <a:rPr lang="zh-CN" altLang="en-US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Complex c1</a:t>
            </a:r>
            <a:r>
              <a:rPr lang="en-US" altLang="zh-CN" dirty="0">
                <a:latin typeface="Consolas" pitchFamily="49" charset="0"/>
              </a:rPr>
              <a:t>(5, 4),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c2</a:t>
            </a:r>
            <a:r>
              <a:rPr lang="en-US" altLang="zh-CN" dirty="0">
                <a:latin typeface="Consolas" pitchFamily="49" charset="0"/>
              </a:rPr>
              <a:t>(2, 10),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定义复数类的对象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"c1 = " &lt;&lt;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</a:t>
            </a:r>
            <a:r>
              <a:rPr lang="en-US" altLang="zh-CN" dirty="0">
                <a:latin typeface="Consolas" pitchFamily="49" charset="0"/>
              </a:rPr>
              <a:t>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"c2 = " &lt;&lt;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c2</a:t>
            </a:r>
            <a:r>
              <a:rPr lang="en-US" altLang="zh-CN" dirty="0">
                <a:latin typeface="Consolas" pitchFamily="49" charset="0"/>
              </a:rPr>
              <a:t>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c1 - c2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使用重载运算符完成复数减法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"c3 = c1 - c2 = "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&lt;&lt;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c1 + c2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latin typeface="Consolas" pitchFamily="49" charset="0"/>
              </a:rPr>
              <a:t>使用重载运算符完成复数加法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"c3 = c1 + c2 = "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&lt;&lt;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c3</a:t>
            </a:r>
            <a:r>
              <a:rPr lang="en-US" altLang="zh-CN" dirty="0">
                <a:latin typeface="Consolas" pitchFamily="49" charset="0"/>
              </a:rPr>
              <a:t>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7A288637-F10A-3B6C-CD31-45C4CB62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2D3BF1-4E2A-4490-B8F1-D40AF51AE28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A293DE1-AE3A-61EA-C8FD-9DEBE9CF886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8.2.3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运算符重载为非成员函数</a:t>
            </a:r>
          </a:p>
        </p:txBody>
      </p:sp>
      <p:sp>
        <p:nvSpPr>
          <p:cNvPr id="46085" name="标题 1">
            <a:extLst>
              <a:ext uri="{FF2B5EF4-FFF2-40B4-BE49-F238E27FC236}">
                <a16:creationId xmlns:a16="http://schemas.microsoft.com/office/drawing/2014/main" id="{5B170C60-CC96-30C3-026F-281230ED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88" y="5786438"/>
            <a:ext cx="2614612" cy="7810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8-3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B22110A2-49C2-B89D-55E1-A772043F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D34C4-2B42-B8EC-1026-E0D226E5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运算符重载为</a:t>
            </a:r>
            <a:r>
              <a:rPr lang="zh-CN" altLang="en-US" dirty="0">
                <a:solidFill>
                  <a:srgbClr val="7030A0"/>
                </a:solidFill>
              </a:rPr>
              <a:t>成员函数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非成员函数，</a:t>
            </a:r>
            <a:r>
              <a:rPr lang="zh-CN" altLang="en-US" dirty="0"/>
              <a:t>在应用上的不同</a:t>
            </a:r>
            <a:r>
              <a:rPr lang="zh-CN" altLang="en-US" dirty="0">
                <a:solidFill>
                  <a:srgbClr val="7030A0"/>
                </a:solidFill>
              </a:rPr>
              <a:t>？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第一个操作数不是该类对象的混合运算？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交换律？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109537" indent="0">
              <a:lnSpc>
                <a:spcPct val="150000"/>
              </a:lnSpc>
              <a:buFont typeface="Georgia" panose="02040502050405020303" pitchFamily="18" charset="0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A77EADBE-A02D-2419-3423-3AB31E027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348B4A4-3DDA-4B6E-B4A8-3467965F4E7A}" type="slidenum">
              <a:rPr kumimoji="0" lang="en-US" altLang="zh-CN" sz="1800" smtClean="0">
                <a:solidFill>
                  <a:srgbClr val="FFFFFF"/>
                </a:solidFill>
              </a:rPr>
              <a:pPr/>
              <a:t>27</a:t>
            </a:fld>
            <a:endParaRPr kumimoji="0" lang="en-US" altLang="zh-CN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37E095C7-E07C-79CA-B0E4-B70DD4B8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创新与挑战：创建大整数类型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584A0523-619D-2F49-6D48-AEA81E21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478838" cy="4787900"/>
          </a:xfrm>
        </p:spPr>
        <p:txBody>
          <a:bodyPr/>
          <a:lstStyle/>
          <a:p>
            <a:pPr marL="107950" indent="0">
              <a:buFont typeface="Georgia" panose="02040502050405020303" pitchFamily="18" charset="0"/>
              <a:buNone/>
            </a:pPr>
            <a:r>
              <a:rPr lang="en-US" altLang="zh-CN"/>
              <a:t>C++</a:t>
            </a:r>
            <a:r>
              <a:rPr lang="zh-CN" altLang="en-US"/>
              <a:t>提供的最大无符号长整型（</a:t>
            </a:r>
            <a:r>
              <a:rPr lang="en-US" altLang="zh-CN"/>
              <a:t>long long</a:t>
            </a:r>
            <a:r>
              <a:rPr lang="zh-CN" altLang="en-US"/>
              <a:t>）只有</a:t>
            </a:r>
            <a:r>
              <a:rPr lang="en-US" altLang="zh-CN"/>
              <a:t>8</a:t>
            </a:r>
            <a:r>
              <a:rPr lang="zh-CN" altLang="en-US"/>
              <a:t>字节（精度只到</a:t>
            </a:r>
            <a:r>
              <a:rPr lang="en-US" altLang="zh-CN"/>
              <a:t>20</a:t>
            </a:r>
            <a:r>
              <a:rPr lang="zh-CN" altLang="en-US"/>
              <a:t>位十进制）。</a:t>
            </a:r>
          </a:p>
          <a:p>
            <a:pPr marL="107950" indent="0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）你能创建一个更大的长整型（如精度可达</a:t>
            </a:r>
            <a:r>
              <a:rPr lang="en-US" altLang="zh-CN">
                <a:solidFill>
                  <a:srgbClr val="0000FF"/>
                </a:solidFill>
              </a:rPr>
              <a:t>1000</a:t>
            </a:r>
            <a:r>
              <a:rPr lang="zh-CN" altLang="en-US">
                <a:solidFill>
                  <a:srgbClr val="0000FF"/>
                </a:solidFill>
              </a:rPr>
              <a:t>位十进制）吗？</a:t>
            </a:r>
          </a:p>
          <a:p>
            <a:pPr marL="107950" indent="0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）创建该类型，都需要设计哪些内容？</a:t>
            </a:r>
          </a:p>
          <a:p>
            <a:pPr marL="107950" indent="0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）如何提高它的性能？</a:t>
            </a:r>
          </a:p>
          <a:p>
            <a:pPr marL="107950" indent="0">
              <a:buFont typeface="Georgia" panose="02040502050405020303" pitchFamily="18" charset="0"/>
              <a:buNone/>
            </a:pPr>
            <a:endParaRPr lang="zh-CN" altLang="en-US"/>
          </a:p>
          <a:p>
            <a:pPr marL="107950" indent="0">
              <a:buFont typeface="Georgia" panose="02040502050405020303" pitchFamily="18" charset="0"/>
              <a:buNone/>
            </a:pPr>
            <a:r>
              <a:rPr lang="zh-CN" altLang="en-US"/>
              <a:t>参考   </a:t>
            </a:r>
            <a:r>
              <a:rPr lang="en-US" altLang="zh-CN" sz="2400">
                <a:hlinkClick r:id="rId2"/>
              </a:rPr>
              <a:t>https://www.bilibili.com/video/BV1Ap4y1h75e</a:t>
            </a:r>
            <a:endParaRPr lang="en-US" altLang="zh-CN" sz="2400"/>
          </a:p>
          <a:p>
            <a:pPr marL="107950" indent="0">
              <a:buFont typeface="Georgia" panose="02040502050405020303" pitchFamily="18" charset="0"/>
              <a:buNone/>
            </a:pPr>
            <a:r>
              <a:rPr lang="en-US" altLang="zh-CN" sz="2400">
                <a:hlinkClick r:id="rId3"/>
              </a:rPr>
              <a:t>https://www.bilibili.com/video/BV1Xb4y1R7hH</a:t>
            </a:r>
            <a:endParaRPr lang="en-US" altLang="zh-CN" sz="2400"/>
          </a:p>
          <a:p>
            <a:pPr marL="107950" indent="0">
              <a:buFont typeface="Georgia" panose="02040502050405020303" pitchFamily="18" charset="0"/>
              <a:buNone/>
            </a:pPr>
            <a:endParaRPr lang="en-US" altLang="zh-CN" sz="2400"/>
          </a:p>
          <a:p>
            <a:pPr marL="107950" indent="0"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FF0000"/>
                </a:solidFill>
              </a:rPr>
              <a:t>挑战：还能快吗？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882F4B8E-501E-7889-899A-DDF2FFDB60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4D8111F3-07F4-4645-8F1F-3DE13EBC86FE}" type="slidenum">
              <a:rPr kumimoji="0" lang="en-US" altLang="zh-CN" sz="1800" smtClean="0">
                <a:solidFill>
                  <a:srgbClr val="FFFFFF"/>
                </a:solidFill>
              </a:rPr>
              <a:pPr/>
              <a:t>28</a:t>
            </a:fld>
            <a:endParaRPr kumimoji="0" lang="en-US" altLang="zh-CN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>
            <a:extLst>
              <a:ext uri="{FF2B5EF4-FFF2-40B4-BE49-F238E27FC236}">
                <a16:creationId xmlns:a16="http://schemas.microsoft.com/office/drawing/2014/main" id="{F27C1DC1-A71A-42CB-F649-C2808C305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D19281B-4B8B-46DC-BE2D-C82EA67A124F}" type="slidenum">
              <a:rPr kumimoji="0" lang="en-US" altLang="zh-CN" sz="1800" smtClean="0">
                <a:solidFill>
                  <a:srgbClr val="FFFFFF"/>
                </a:solidFill>
              </a:rPr>
              <a:pPr/>
              <a:t>29</a:t>
            </a:fld>
            <a:endParaRPr kumimoji="0" lang="en-US" altLang="zh-CN" sz="1800">
              <a:solidFill>
                <a:srgbClr val="FFFFFF"/>
              </a:solidFill>
            </a:endParaRPr>
          </a:p>
        </p:txBody>
      </p:sp>
      <p:sp>
        <p:nvSpPr>
          <p:cNvPr id="50179" name="文本框 6">
            <a:extLst>
              <a:ext uri="{FF2B5EF4-FFF2-40B4-BE49-F238E27FC236}">
                <a16:creationId xmlns:a16="http://schemas.microsoft.com/office/drawing/2014/main" id="{2F3F79D2-B6C9-289E-C886-63E8AF7DA17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小测：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C++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中，运算符重载属于？</a:t>
            </a:r>
          </a:p>
        </p:txBody>
      </p:sp>
      <p:sp>
        <p:nvSpPr>
          <p:cNvPr id="50180" name="文本框 7">
            <a:extLst>
              <a:ext uri="{FF2B5EF4-FFF2-40B4-BE49-F238E27FC236}">
                <a16:creationId xmlns:a16="http://schemas.microsoft.com/office/drawing/2014/main" id="{E2ACF2D0-3157-C091-9C3E-938F38176EA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编译时多态</a:t>
            </a:r>
          </a:p>
        </p:txBody>
      </p:sp>
      <p:sp>
        <p:nvSpPr>
          <p:cNvPr id="50181" name="文本框 8">
            <a:extLst>
              <a:ext uri="{FF2B5EF4-FFF2-40B4-BE49-F238E27FC236}">
                <a16:creationId xmlns:a16="http://schemas.microsoft.com/office/drawing/2014/main" id="{C0466AE9-FBBE-6867-1548-72AAF569695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运行时多态</a:t>
            </a:r>
          </a:p>
        </p:txBody>
      </p:sp>
      <p:sp>
        <p:nvSpPr>
          <p:cNvPr id="50182" name="文本框 9">
            <a:extLst>
              <a:ext uri="{FF2B5EF4-FFF2-40B4-BE49-F238E27FC236}">
                <a16:creationId xmlns:a16="http://schemas.microsoft.com/office/drawing/2014/main" id="{0239FF50-A180-C093-0120-B47C6F7D418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45005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静态绑定</a:t>
            </a:r>
          </a:p>
        </p:txBody>
      </p:sp>
      <p:sp>
        <p:nvSpPr>
          <p:cNvPr id="50183" name="文本框 10">
            <a:extLst>
              <a:ext uri="{FF2B5EF4-FFF2-40B4-BE49-F238E27FC236}">
                <a16:creationId xmlns:a16="http://schemas.microsoft.com/office/drawing/2014/main" id="{C1013CEC-D725-D947-899F-7D168A9D01F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8800" y="53578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动态绑定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53A302-4E43-0C91-4D90-87145BA2DD4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495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7CE22A-5661-3D34-A79F-2B2BE8AAFC2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68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DD84F9-389C-221D-01E5-761DA24ADD1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063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B1F873-E119-5D48-CB3A-E69DFF8CC5D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1313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55CDB9-1B28-643F-A17D-D78BD23975B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50189" name="组合 24">
            <a:extLst>
              <a:ext uri="{FF2B5EF4-FFF2-40B4-BE49-F238E27FC236}">
                <a16:creationId xmlns:a16="http://schemas.microsoft.com/office/drawing/2014/main" id="{ACD79182-F384-804F-1029-425B0FE5E1AB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2B8AAD46-6E63-DB89-0F8E-CA2126241BF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7459A3F3-DF19-FEA4-70B8-B44ECC26275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193" name="TypeText">
              <a:extLst>
                <a:ext uri="{FF2B5EF4-FFF2-40B4-BE49-F238E27FC236}">
                  <a16:creationId xmlns:a16="http://schemas.microsoft.com/office/drawing/2014/main" id="{903F8317-E3D6-46BF-B3DF-01256B644030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50194" name="TipText">
              <a:extLst>
                <a:ext uri="{FF2B5EF4-FFF2-40B4-BE49-F238E27FC236}">
                  <a16:creationId xmlns:a16="http://schemas.microsoft.com/office/drawing/2014/main" id="{E8C4B941-C277-F4EF-78AF-5E6447F482F6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0190" name="图片 5">
            <a:extLst>
              <a:ext uri="{FF2B5EF4-FFF2-40B4-BE49-F238E27FC236}">
                <a16:creationId xmlns:a16="http://schemas.microsoft.com/office/drawing/2014/main" id="{DAC8D974-13B4-06F0-6710-B5724A9A7F3E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6B1B6C4-010C-D7D2-4C27-5AB4A58E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8.1 </a:t>
            </a:r>
            <a:r>
              <a:rPr lang="zh-CN" altLang="en-US">
                <a:solidFill>
                  <a:srgbClr val="C00000"/>
                </a:solidFill>
              </a:rPr>
              <a:t>多态性概述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C944D20-3DE4-5F71-1137-789B499F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多态</a:t>
            </a:r>
            <a:r>
              <a:rPr lang="zh-CN" altLang="en-US"/>
              <a:t>是指</a:t>
            </a:r>
            <a:r>
              <a:rPr lang="zh-CN" altLang="en-US">
                <a:solidFill>
                  <a:srgbClr val="C00000"/>
                </a:solidFill>
              </a:rPr>
              <a:t>操作接口具有表现</a:t>
            </a:r>
            <a:r>
              <a:rPr lang="zh-CN" altLang="en-US" u="sng">
                <a:solidFill>
                  <a:srgbClr val="FF0000"/>
                </a:solidFill>
              </a:rPr>
              <a:t>多种形态</a:t>
            </a:r>
            <a:r>
              <a:rPr lang="zh-CN" altLang="en-US">
                <a:solidFill>
                  <a:srgbClr val="C00000"/>
                </a:solidFill>
              </a:rPr>
              <a:t>的能力</a:t>
            </a:r>
            <a:r>
              <a:rPr lang="zh-CN" altLang="en-US"/>
              <a:t>，即能根据操作环境的不同采用不同的处理方式。</a:t>
            </a:r>
            <a:r>
              <a:rPr lang="zh-CN" altLang="en-US" b="1">
                <a:solidFill>
                  <a:srgbClr val="7030A0"/>
                </a:solidFill>
              </a:rPr>
              <a:t>多态性是面向对象系统的主要特性之一</a:t>
            </a:r>
            <a:r>
              <a:rPr lang="zh-CN" altLang="en-US"/>
              <a:t>，在这样的系统中，</a:t>
            </a:r>
            <a:r>
              <a:rPr lang="zh-CN" altLang="en-US">
                <a:solidFill>
                  <a:srgbClr val="7030A0"/>
                </a:solidFill>
              </a:rPr>
              <a:t>一组具有相同基本语义的方法能在同一接口下为不同的对象服务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C++</a:t>
            </a:r>
            <a:r>
              <a:rPr lang="zh-CN" altLang="en-US"/>
              <a:t>语言支持的多态性可以</a:t>
            </a:r>
            <a:r>
              <a:rPr lang="zh-CN" altLang="en-US" u="sng"/>
              <a:t>按其实现的时机</a:t>
            </a:r>
            <a:r>
              <a:rPr lang="zh-CN" altLang="en-US"/>
              <a:t>分为</a:t>
            </a:r>
            <a:r>
              <a:rPr lang="zh-CN" altLang="en-US">
                <a:solidFill>
                  <a:srgbClr val="FF0000"/>
                </a:solidFill>
              </a:rPr>
              <a:t>编译时</a:t>
            </a:r>
            <a:r>
              <a:rPr lang="zh-CN" altLang="en-US">
                <a:solidFill>
                  <a:srgbClr val="C00000"/>
                </a:solidFill>
              </a:rPr>
              <a:t>多态</a:t>
            </a:r>
            <a:r>
              <a:rPr lang="zh-CN" altLang="en-US"/>
              <a:t>和</a:t>
            </a:r>
            <a:r>
              <a:rPr lang="zh-CN" altLang="en-US">
                <a:solidFill>
                  <a:srgbClr val="FF0000"/>
                </a:solidFill>
              </a:rPr>
              <a:t>运行时</a:t>
            </a:r>
            <a:r>
              <a:rPr lang="zh-CN" altLang="en-US">
                <a:solidFill>
                  <a:srgbClr val="C00000"/>
                </a:solidFill>
              </a:rPr>
              <a:t>多态</a:t>
            </a:r>
            <a:r>
              <a:rPr lang="zh-CN" altLang="en-US"/>
              <a:t>两类。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18436" name="灯片编号占位符 5">
            <a:extLst>
              <a:ext uri="{FF2B5EF4-FFF2-40B4-BE49-F238E27FC236}">
                <a16:creationId xmlns:a16="http://schemas.microsoft.com/office/drawing/2014/main" id="{AFBA8991-9BBA-B6E6-E9D2-0FE37463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D99607-7E3C-4129-A532-64ABD763B18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0F53E4D5-D2DB-5561-A653-A6277596D0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29250" cy="500063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7953DF05-19B4-C3D7-07D6-B05B1D15382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8.1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多态性概述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>
            <a:extLst>
              <a:ext uri="{FF2B5EF4-FFF2-40B4-BE49-F238E27FC236}">
                <a16:creationId xmlns:a16="http://schemas.microsoft.com/office/drawing/2014/main" id="{EF2C3A5E-80C2-7473-5E04-42FBD51C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F626BF-000E-4396-A302-5C2BC48364E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1203" name="标题 1">
            <a:extLst>
              <a:ext uri="{FF2B5EF4-FFF2-40B4-BE49-F238E27FC236}">
                <a16:creationId xmlns:a16="http://schemas.microsoft.com/office/drawing/2014/main" id="{2C541E84-29F4-BD97-3B1A-E27E8A64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8" y="396875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引入：例</a:t>
            </a:r>
            <a:r>
              <a:rPr lang="en-US" altLang="zh-CN"/>
              <a:t>7-3 </a:t>
            </a:r>
            <a:r>
              <a:rPr lang="zh-CN" altLang="en-US"/>
              <a:t>类型转换规则举例</a:t>
            </a:r>
            <a:endParaRPr kumimoji="1" lang="zh-CN" altLang="en-US"/>
          </a:p>
        </p:txBody>
      </p:sp>
      <p:sp>
        <p:nvSpPr>
          <p:cNvPr id="51204" name="内容占位符 2">
            <a:extLst>
              <a:ext uri="{FF2B5EF4-FFF2-40B4-BE49-F238E27FC236}">
                <a16:creationId xmlns:a16="http://schemas.microsoft.com/office/drawing/2014/main" id="{B6DD6C55-A7B6-194A-972F-93CA5100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196975"/>
            <a:ext cx="8512175" cy="5545138"/>
          </a:xfrm>
          <a:noFill/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 dirty="0">
                <a:latin typeface="Consolas" panose="020B0609020204030204" pitchFamily="49" charset="0"/>
              </a:rPr>
              <a:t> { //</a:t>
            </a:r>
            <a:r>
              <a:rPr lang="zh-CN" altLang="en-US" sz="2000" dirty="0">
                <a:latin typeface="Consolas" panose="020B0609020204030204" pitchFamily="49" charset="0"/>
              </a:rPr>
              <a:t>基类</a:t>
            </a:r>
            <a:r>
              <a:rPr lang="en-US" altLang="zh-CN" sz="2000" dirty="0">
                <a:latin typeface="Consolas" panose="020B0609020204030204" pitchFamily="49" charset="0"/>
              </a:rPr>
              <a:t>Base1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void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display() const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"Base1::display()"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 dirty="0">
                <a:latin typeface="Consolas" panose="020B0609020204030204" pitchFamily="49" charset="0"/>
              </a:rPr>
              <a:t> { //</a:t>
            </a:r>
            <a:r>
              <a:rPr lang="zh-CN" altLang="en-US" sz="2000" dirty="0">
                <a:latin typeface="Consolas" panose="020B0609020204030204" pitchFamily="49" charset="0"/>
              </a:rPr>
              <a:t>公有派生类</a:t>
            </a:r>
            <a:r>
              <a:rPr lang="en-US" altLang="zh-CN" sz="2000" dirty="0">
                <a:latin typeface="Consolas" panose="020B0609020204030204" pitchFamily="49" charset="0"/>
              </a:rPr>
              <a:t>Base2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void 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display() const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"Base2::display()"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2000" dirty="0">
                <a:latin typeface="Consolas" panose="020B0609020204030204" pitchFamily="49" charset="0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 { //</a:t>
            </a:r>
            <a:r>
              <a:rPr lang="zh-CN" altLang="en-US" sz="2000" dirty="0">
                <a:latin typeface="Consolas" panose="020B0609020204030204" pitchFamily="49" charset="0"/>
              </a:rPr>
              <a:t>公有派生类</a:t>
            </a:r>
            <a:r>
              <a:rPr lang="en-US" altLang="zh-CN" sz="2000" dirty="0">
                <a:latin typeface="Consolas" panose="020B0609020204030204" pitchFamily="49" charset="0"/>
              </a:rPr>
              <a:t>Derived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void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display() const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"Derived::display()"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>
            <a:extLst>
              <a:ext uri="{FF2B5EF4-FFF2-40B4-BE49-F238E27FC236}">
                <a16:creationId xmlns:a16="http://schemas.microsoft.com/office/drawing/2014/main" id="{3ABE7B36-EE23-85DF-E739-8CC72A41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B927C6-C526-42B4-B873-5C8CC5D0183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3251" name="标题 1">
            <a:extLst>
              <a:ext uri="{FF2B5EF4-FFF2-40B4-BE49-F238E27FC236}">
                <a16:creationId xmlns:a16="http://schemas.microsoft.com/office/drawing/2014/main" id="{5993EAD5-D154-C282-5369-3A3A8086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403225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7-3 (</a:t>
            </a:r>
            <a:r>
              <a:rPr lang="zh-CN" altLang="en-US"/>
              <a:t>续</a:t>
            </a:r>
            <a:r>
              <a:rPr lang="en-US" altLang="zh-CN"/>
              <a:t>) </a:t>
            </a:r>
            <a:r>
              <a:rPr lang="zh-CN" altLang="en-US"/>
              <a:t>类型转换规则举例</a:t>
            </a:r>
            <a:endParaRPr kumimoji="1" lang="zh-CN" altLang="en-US"/>
          </a:p>
        </p:txBody>
      </p:sp>
      <p:sp>
        <p:nvSpPr>
          <p:cNvPr id="53252" name="内容占位符 2">
            <a:extLst>
              <a:ext uri="{FF2B5EF4-FFF2-40B4-BE49-F238E27FC236}">
                <a16:creationId xmlns:a16="http://schemas.microsoft.com/office/drawing/2014/main" id="{9AF2DF4F-59D6-F36F-6F1B-06BDECA9A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293813"/>
            <a:ext cx="8258175" cy="5160962"/>
          </a:xfrm>
          <a:noFill/>
        </p:spPr>
        <p:txBody>
          <a:bodyPr/>
          <a:lstStyle/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) { 	//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参数为基类对象类型的指针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-&gt;display();		//"</a:t>
            </a:r>
            <a:r>
              <a:rPr lang="zh-CN" altLang="en-US" sz="2000" dirty="0">
                <a:latin typeface="Consolas" panose="020B0609020204030204" pitchFamily="49" charset="0"/>
              </a:rPr>
              <a:t>对象指针</a:t>
            </a:r>
            <a:r>
              <a:rPr lang="en-US" altLang="zh-CN" sz="2000" dirty="0">
                <a:latin typeface="Consolas" panose="020B0609020204030204" pitchFamily="49" charset="0"/>
              </a:rPr>
              <a:t>-&gt;</a:t>
            </a:r>
            <a:r>
              <a:rPr lang="zh-CN" altLang="en-US" sz="2000" dirty="0">
                <a:latin typeface="Consolas" panose="020B0609020204030204" pitchFamily="49" charset="0"/>
              </a:rPr>
              <a:t>成员名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	//</a:t>
            </a:r>
            <a:r>
              <a:rPr lang="zh-CN" altLang="en-US" sz="2000" dirty="0">
                <a:latin typeface="Consolas" panose="020B0609020204030204" pitchFamily="49" charset="0"/>
              </a:rPr>
              <a:t>主函数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Base1 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latin typeface="Consolas" panose="020B0609020204030204" pitchFamily="49" charset="0"/>
              </a:rPr>
              <a:t>Base1</a:t>
            </a:r>
            <a:r>
              <a:rPr lang="zh-CN" altLang="en-US" sz="2000" dirty="0">
                <a:latin typeface="Consolas" panose="020B0609020204030204" pitchFamily="49" charset="0"/>
              </a:rPr>
              <a:t>类对象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Base2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latin typeface="Consolas" panose="020B0609020204030204" pitchFamily="49" charset="0"/>
              </a:rPr>
              <a:t>Base2</a:t>
            </a:r>
            <a:r>
              <a:rPr lang="zh-CN" altLang="en-US" sz="2000" dirty="0">
                <a:latin typeface="Consolas" panose="020B0609020204030204" pitchFamily="49" charset="0"/>
              </a:rPr>
              <a:t>类对象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Derived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latin typeface="Consolas" panose="020B0609020204030204" pitchFamily="49" charset="0"/>
              </a:rPr>
              <a:t>Derived</a:t>
            </a:r>
            <a:r>
              <a:rPr lang="zh-CN" altLang="en-US" sz="2000" dirty="0">
                <a:latin typeface="Consolas" panose="020B0609020204030204" pitchFamily="49" charset="0"/>
              </a:rPr>
              <a:t>类对象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(&amp;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 dirty="0">
                <a:latin typeface="Consolas" panose="020B0609020204030204" pitchFamily="49" charset="0"/>
              </a:rPr>
              <a:t>);	//</a:t>
            </a:r>
            <a:r>
              <a:rPr lang="zh-CN" altLang="en-US" sz="2000" dirty="0">
                <a:latin typeface="Consolas" panose="020B0609020204030204" pitchFamily="49" charset="0"/>
              </a:rPr>
              <a:t>用</a:t>
            </a:r>
            <a:r>
              <a:rPr lang="en-US" altLang="zh-CN" sz="2000" dirty="0">
                <a:latin typeface="Consolas" panose="020B0609020204030204" pitchFamily="49" charset="0"/>
              </a:rPr>
              <a:t>Base1</a:t>
            </a:r>
            <a:r>
              <a:rPr lang="zh-CN" altLang="en-US" sz="2000" dirty="0">
                <a:latin typeface="Consolas" panose="020B0609020204030204" pitchFamily="49" charset="0"/>
              </a:rPr>
              <a:t>对象的指针调用</a:t>
            </a:r>
            <a:r>
              <a:rPr lang="en-US" altLang="zh-CN" sz="2000" dirty="0">
                <a:latin typeface="Consolas" panose="020B0609020204030204" pitchFamily="49" charset="0"/>
              </a:rPr>
              <a:t>fun</a:t>
            </a:r>
            <a:r>
              <a:rPr lang="zh-CN" altLang="en-US" sz="2000" dirty="0">
                <a:latin typeface="Consolas" panose="020B0609020204030204" pitchFamily="49" charset="0"/>
              </a:rPr>
              <a:t>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(&amp;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);	//</a:t>
            </a:r>
            <a:r>
              <a:rPr lang="zh-CN" altLang="en-US" sz="2000" dirty="0">
                <a:latin typeface="Consolas" panose="020B0609020204030204" pitchFamily="49" charset="0"/>
              </a:rPr>
              <a:t>用</a:t>
            </a:r>
            <a:r>
              <a:rPr lang="en-US" altLang="zh-CN" sz="2000" dirty="0">
                <a:latin typeface="Consolas" panose="020B0609020204030204" pitchFamily="49" charset="0"/>
              </a:rPr>
              <a:t>Base2</a:t>
            </a:r>
            <a:r>
              <a:rPr lang="zh-CN" altLang="en-US" sz="2000" dirty="0">
                <a:latin typeface="Consolas" panose="020B0609020204030204" pitchFamily="49" charset="0"/>
              </a:rPr>
              <a:t>对象的指针调用</a:t>
            </a:r>
            <a:r>
              <a:rPr lang="en-US" altLang="zh-CN" sz="2000" dirty="0">
                <a:latin typeface="Consolas" panose="020B0609020204030204" pitchFamily="49" charset="0"/>
              </a:rPr>
              <a:t>fun</a:t>
            </a:r>
            <a:r>
              <a:rPr lang="zh-CN" altLang="en-US" sz="2000" dirty="0">
                <a:latin typeface="Consolas" panose="020B0609020204030204" pitchFamily="49" charset="0"/>
              </a:rPr>
              <a:t>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(&amp;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2000" dirty="0">
                <a:latin typeface="Consolas" panose="020B0609020204030204" pitchFamily="49" charset="0"/>
              </a:rPr>
              <a:t>);     //</a:t>
            </a:r>
            <a:r>
              <a:rPr lang="zh-CN" altLang="en-US" sz="2000" dirty="0">
                <a:latin typeface="Consolas" panose="020B0609020204030204" pitchFamily="49" charset="0"/>
              </a:rPr>
              <a:t>用</a:t>
            </a:r>
            <a:r>
              <a:rPr lang="en-US" altLang="zh-CN" sz="2000" dirty="0">
                <a:latin typeface="Consolas" panose="020B0609020204030204" pitchFamily="49" charset="0"/>
              </a:rPr>
              <a:t>Derived</a:t>
            </a:r>
            <a:r>
              <a:rPr lang="zh-CN" altLang="en-US" sz="2000" dirty="0">
                <a:latin typeface="Consolas" panose="020B0609020204030204" pitchFamily="49" charset="0"/>
              </a:rPr>
              <a:t>对象的指针调用</a:t>
            </a:r>
            <a:r>
              <a:rPr lang="en-US" altLang="zh-CN" sz="2000" dirty="0">
                <a:latin typeface="Consolas" panose="020B0609020204030204" pitchFamily="49" charset="0"/>
              </a:rPr>
              <a:t>fun</a:t>
            </a:r>
            <a:r>
              <a:rPr lang="zh-CN" altLang="en-US" sz="2000" dirty="0">
                <a:latin typeface="Consolas" panose="020B0609020204030204" pitchFamily="49" charset="0"/>
              </a:rPr>
              <a:t>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marL="358775" indent="-25082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116BB387-3FF6-2181-E221-44F4F846A85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318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96E783CD-3DEB-CF59-9294-D372899E8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5407025"/>
            <a:ext cx="2847975" cy="14462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latin typeface="Consolas" panose="020B0609020204030204" pitchFamily="49" charset="0"/>
              </a:rPr>
              <a:t>运行结果：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>
                <a:latin typeface="Consolas" panose="020B0609020204030204" pitchFamily="49" charset="0"/>
              </a:rPr>
              <a:t>Base1::display()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>
                <a:latin typeface="Consolas" panose="020B0609020204030204" pitchFamily="49" charset="0"/>
              </a:rPr>
              <a:t>Base1::display()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>
                <a:latin typeface="Consolas" panose="020B0609020204030204" pitchFamily="49" charset="0"/>
              </a:rPr>
              <a:t>Base1::display()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D6F77614-9A01-3C50-AA14-83ACFD97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8.3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7030A0"/>
                </a:solidFill>
              </a:rPr>
              <a:t>虚函数（包含多态用在</a:t>
            </a:r>
            <a:r>
              <a:rPr lang="zh-CN" altLang="en-US">
                <a:solidFill>
                  <a:srgbClr val="FF0000"/>
                </a:solidFill>
              </a:rPr>
              <a:t>继承</a:t>
            </a:r>
            <a:r>
              <a:rPr lang="zh-CN" altLang="en-US">
                <a:solidFill>
                  <a:srgbClr val="7030A0"/>
                </a:solidFill>
              </a:rPr>
              <a:t>中）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25996015-D6EF-F7E2-A3B7-299EB368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虚函数</a:t>
            </a:r>
            <a:r>
              <a:rPr lang="zh-CN" altLang="en-US"/>
              <a:t>是用</a:t>
            </a:r>
            <a:r>
              <a:rPr lang="en-US" altLang="zh-CN">
                <a:solidFill>
                  <a:srgbClr val="FF0000"/>
                </a:solidFill>
              </a:rPr>
              <a:t>virtual</a:t>
            </a:r>
            <a:r>
              <a:rPr lang="zh-CN" altLang="en-US"/>
              <a:t>关键字说明的</a:t>
            </a:r>
            <a:r>
              <a:rPr lang="zh-CN" altLang="en-US">
                <a:solidFill>
                  <a:srgbClr val="C00000"/>
                </a:solidFill>
              </a:rPr>
              <a:t>函数</a:t>
            </a: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虚函数</a:t>
            </a:r>
            <a:r>
              <a:rPr lang="zh-CN" altLang="en-US"/>
              <a:t>是</a:t>
            </a:r>
            <a:r>
              <a:rPr lang="zh-CN" altLang="en-US">
                <a:solidFill>
                  <a:srgbClr val="C00000"/>
                </a:solidFill>
              </a:rPr>
              <a:t>实现</a:t>
            </a:r>
            <a:r>
              <a:rPr lang="zh-CN" altLang="en-US">
                <a:solidFill>
                  <a:srgbClr val="FF0000"/>
                </a:solidFill>
              </a:rPr>
              <a:t>运行时多态性</a:t>
            </a:r>
            <a:r>
              <a:rPr lang="zh-CN" altLang="en-US">
                <a:solidFill>
                  <a:srgbClr val="C00000"/>
                </a:solidFill>
              </a:rPr>
              <a:t>基础</a:t>
            </a:r>
            <a:r>
              <a:rPr lang="en-US" altLang="zh-CN">
                <a:solidFill>
                  <a:srgbClr val="C00000"/>
                </a:solidFill>
              </a:rPr>
              <a:t>,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/>
              <a:t>C++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虚函数是</a:t>
            </a:r>
            <a:r>
              <a:rPr lang="zh-CN" altLang="en-US" u="sng">
                <a:solidFill>
                  <a:srgbClr val="FF0000"/>
                </a:solidFill>
              </a:rPr>
              <a:t>动态绑定</a:t>
            </a:r>
            <a:r>
              <a:rPr lang="zh-CN" altLang="en-US">
                <a:solidFill>
                  <a:srgbClr val="C00000"/>
                </a:solidFill>
              </a:rPr>
              <a:t>的函数</a:t>
            </a:r>
            <a:endParaRPr lang="en-US" altLang="zh-CN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虚函数必须</a:t>
            </a:r>
            <a:r>
              <a:rPr lang="zh-CN" altLang="en-US" u="sng">
                <a:solidFill>
                  <a:srgbClr val="C00000"/>
                </a:solidFill>
              </a:rPr>
              <a:t>是非静态的成员函数</a:t>
            </a:r>
            <a:endParaRPr lang="en-US" altLang="zh-CN" u="sng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7030A0"/>
                </a:solidFill>
              </a:rPr>
              <a:t>虚函数</a:t>
            </a:r>
            <a:r>
              <a:rPr lang="zh-CN" altLang="en-US" u="sng">
                <a:solidFill>
                  <a:srgbClr val="7030A0"/>
                </a:solidFill>
              </a:rPr>
              <a:t>经过</a:t>
            </a:r>
            <a:r>
              <a:rPr lang="zh-CN" altLang="en-US" u="sng">
                <a:solidFill>
                  <a:srgbClr val="0000FF"/>
                </a:solidFill>
              </a:rPr>
              <a:t>派生</a:t>
            </a:r>
            <a:r>
              <a:rPr lang="zh-CN" altLang="en-US">
                <a:solidFill>
                  <a:srgbClr val="7030A0"/>
                </a:solidFill>
              </a:rPr>
              <a:t>之后，就可以实现运行过程中的</a:t>
            </a:r>
            <a:r>
              <a:rPr lang="zh-CN" altLang="en-US">
                <a:solidFill>
                  <a:srgbClr val="FF0000"/>
                </a:solidFill>
              </a:rPr>
              <a:t>多态</a:t>
            </a:r>
            <a:r>
              <a:rPr lang="zh-CN" altLang="en-US"/>
              <a:t>。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64052F4C-7032-9187-0F36-E9096638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AD3C89-3531-4559-B40E-2C9FCC787CF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8BE2E3F4-DF89-95A8-A9CB-A72BF32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8.3.1 </a:t>
            </a:r>
            <a:r>
              <a:rPr lang="zh-CN" altLang="en-US"/>
              <a:t>虚函数成员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23D232E8-3E5C-F60B-1C99-B594564D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C++</a:t>
            </a:r>
            <a:r>
              <a:rPr lang="zh-CN" altLang="en-US"/>
              <a:t>中引入了</a:t>
            </a:r>
            <a:r>
              <a:rPr lang="zh-CN" altLang="en-US">
                <a:solidFill>
                  <a:srgbClr val="FF0000"/>
                </a:solidFill>
              </a:rPr>
              <a:t>虚函数</a:t>
            </a:r>
            <a:r>
              <a:rPr lang="zh-CN" altLang="en-US"/>
              <a:t>的机制</a:t>
            </a:r>
            <a:r>
              <a:rPr lang="zh-CN" altLang="en-US">
                <a:solidFill>
                  <a:srgbClr val="C00000"/>
                </a:solidFill>
              </a:rPr>
              <a:t>在派生类中可以对基类中的成员函数进行覆盖（重定义）</a:t>
            </a:r>
            <a:r>
              <a:rPr lang="zh-CN" altLang="en-US"/>
              <a:t>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b="1">
                <a:solidFill>
                  <a:srgbClr val="002060"/>
                </a:solidFill>
              </a:rPr>
              <a:t>虚函数的声明</a:t>
            </a:r>
            <a:endParaRPr lang="en-US" altLang="zh-CN" b="1">
              <a:solidFill>
                <a:srgbClr val="002060"/>
              </a:solidFill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/>
              <a:t>	 </a:t>
            </a:r>
            <a:r>
              <a:rPr lang="en-US" altLang="zh-CN">
                <a:solidFill>
                  <a:srgbClr val="FF0000"/>
                </a:solidFill>
              </a:rPr>
              <a:t>virtual</a:t>
            </a:r>
            <a:r>
              <a:rPr lang="en-US" altLang="zh-CN"/>
              <a:t> </a:t>
            </a:r>
            <a:r>
              <a:rPr lang="zh-CN" altLang="en-US"/>
              <a:t>函数类型 函数名（形参表）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/>
              <a:t>	 {</a:t>
            </a:r>
            <a:endParaRPr lang="zh-CN" altLang="en-US"/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/>
              <a:t>	</a:t>
            </a:r>
            <a:r>
              <a:rPr lang="zh-CN" altLang="en-US"/>
              <a:t>        函数体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/>
              <a:t>	 }</a:t>
            </a: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1DDC03B4-C34E-4571-57F5-813AA32B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B89CD2-62B5-4ADB-ACD0-055721A6112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36833BC-A76E-E727-289F-553E28A6E4E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虚函数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04AD22BE-7F2A-FDF2-5B0D-8B8C960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32ED3B-FCF7-4D4D-97CA-9275D49D20C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7347" name="标题 1">
            <a:extLst>
              <a:ext uri="{FF2B5EF4-FFF2-40B4-BE49-F238E27FC236}">
                <a16:creationId xmlns:a16="http://schemas.microsoft.com/office/drawing/2014/main" id="{DB201267-861F-041B-FA28-E98890B0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8" y="396875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8-4</a:t>
            </a:r>
            <a:r>
              <a:rPr lang="zh-CN" altLang="en-US"/>
              <a:t>通过虚函数实现运行时多态</a:t>
            </a:r>
            <a:endParaRPr kumimoji="1" lang="zh-CN" altLang="en-US"/>
          </a:p>
        </p:txBody>
      </p:sp>
      <p:sp>
        <p:nvSpPr>
          <p:cNvPr id="57348" name="内容占位符 2">
            <a:extLst>
              <a:ext uri="{FF2B5EF4-FFF2-40B4-BE49-F238E27FC236}">
                <a16:creationId xmlns:a16="http://schemas.microsoft.com/office/drawing/2014/main" id="{2BCE8D3F-3A8B-CAFE-4941-718EA7E3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268413"/>
            <a:ext cx="8512175" cy="5545137"/>
          </a:xfrm>
          <a:noFill/>
        </p:spPr>
        <p:txBody>
          <a:bodyPr/>
          <a:lstStyle/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&lt;iostream&gt;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using namespace std;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>
                <a:latin typeface="Consolas" panose="020B0609020204030204" pitchFamily="49" charset="0"/>
              </a:rPr>
              <a:t> { //</a:t>
            </a:r>
            <a:r>
              <a:rPr lang="zh-CN" altLang="en-US" sz="2000">
                <a:latin typeface="Consolas" panose="020B0609020204030204" pitchFamily="49" charset="0"/>
              </a:rPr>
              <a:t>基类</a:t>
            </a:r>
            <a:r>
              <a:rPr lang="en-US" altLang="zh-CN" sz="2000">
                <a:latin typeface="Consolas" panose="020B0609020204030204" pitchFamily="49" charset="0"/>
              </a:rPr>
              <a:t>Base1</a:t>
            </a:r>
            <a:r>
              <a:rPr lang="zh-CN" altLang="en-US" sz="2000">
                <a:latin typeface="Consolas" panose="020B0609020204030204" pitchFamily="49" charset="0"/>
              </a:rPr>
              <a:t>定义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 virtual </a:t>
            </a:r>
            <a:r>
              <a:rPr lang="en-US" altLang="zh-CN" sz="2000">
                <a:latin typeface="Consolas" panose="020B0609020204030204" pitchFamily="49" charset="0"/>
              </a:rPr>
              <a:t>void 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display() const </a:t>
            </a:r>
            <a:r>
              <a:rPr lang="en-US" altLang="zh-CN" sz="200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cout &lt;&lt; "Base1::display()"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</a:t>
            </a:r>
            <a:r>
              <a:rPr lang="en-US" altLang="zh-CN" sz="2000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>
                <a:latin typeface="Consolas" panose="020B0609020204030204" pitchFamily="49" charset="0"/>
              </a:rPr>
              <a:t>: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</a:rPr>
              <a:t>Base1</a:t>
            </a:r>
            <a:r>
              <a:rPr lang="en-US" altLang="zh-CN" sz="2000">
                <a:latin typeface="Consolas" panose="020B0609020204030204" pitchFamily="49" charset="0"/>
              </a:rPr>
              <a:t> { //</a:t>
            </a:r>
            <a:r>
              <a:rPr lang="zh-CN" altLang="en-US" sz="2000">
                <a:latin typeface="Consolas" panose="020B0609020204030204" pitchFamily="49" charset="0"/>
              </a:rPr>
              <a:t>公有派生类</a:t>
            </a:r>
            <a:r>
              <a:rPr lang="en-US" altLang="zh-CN" sz="2000">
                <a:latin typeface="Consolas" panose="020B0609020204030204" pitchFamily="49" charset="0"/>
              </a:rPr>
              <a:t>Base2</a:t>
            </a:r>
            <a:r>
              <a:rPr lang="zh-CN" altLang="en-US" sz="2000">
                <a:latin typeface="Consolas" panose="020B0609020204030204" pitchFamily="49" charset="0"/>
              </a:rPr>
              <a:t>定义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void </a:t>
            </a:r>
            <a:r>
              <a:rPr lang="en-US" altLang="zh-CN" sz="2000">
                <a:solidFill>
                  <a:srgbClr val="7030A0"/>
                </a:solidFill>
                <a:latin typeface="Consolas" panose="020B0609020204030204" pitchFamily="49" charset="0"/>
              </a:rPr>
              <a:t>display() const </a:t>
            </a:r>
            <a:r>
              <a:rPr lang="en-US" altLang="zh-CN" sz="200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cout &lt;&lt; "Base2::display()"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2000">
                <a:latin typeface="Consolas" panose="020B0609020204030204" pitchFamily="49" charset="0"/>
              </a:rPr>
              <a:t>: 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>
                <a:latin typeface="Consolas" panose="020B0609020204030204" pitchFamily="49" charset="0"/>
              </a:rPr>
              <a:t> { //</a:t>
            </a:r>
            <a:r>
              <a:rPr lang="zh-CN" altLang="en-US" sz="2000">
                <a:latin typeface="Consolas" panose="020B0609020204030204" pitchFamily="49" charset="0"/>
              </a:rPr>
              <a:t>公有派生类</a:t>
            </a:r>
            <a:r>
              <a:rPr lang="en-US" altLang="zh-CN" sz="2000">
                <a:latin typeface="Consolas" panose="020B0609020204030204" pitchFamily="49" charset="0"/>
              </a:rPr>
              <a:t>Derived</a:t>
            </a:r>
            <a:r>
              <a:rPr lang="zh-CN" altLang="en-US" sz="2000">
                <a:latin typeface="Consolas" panose="020B0609020204030204" pitchFamily="49" charset="0"/>
              </a:rPr>
              <a:t>定义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public: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void 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display() const </a:t>
            </a:r>
            <a:r>
              <a:rPr lang="en-US" altLang="zh-CN" sz="2000">
                <a:latin typeface="Consolas" panose="020B0609020204030204" pitchFamily="49" charset="0"/>
              </a:rPr>
              <a:t>{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cout &lt;&lt; "Derived::display()" &lt;&lt; endl;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marL="358775" indent="-250825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marL="358775" indent="-250825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5DA19-2745-36A1-DBE8-744BD1D7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5" y="560388"/>
            <a:ext cx="8686800" cy="6164262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9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void fun(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Base1 *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</a:rPr>
              <a:t>ptr</a:t>
            </a:r>
            <a:r>
              <a:rPr lang="en-US" altLang="zh-CN" sz="2200" dirty="0">
                <a:latin typeface="Consolas" pitchFamily="49" charset="0"/>
              </a:rPr>
              <a:t>) { //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</a:rPr>
              <a:t>参数为基类对象类型的指针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</a:rPr>
              <a:t>ptr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</a:rPr>
              <a:t>display</a:t>
            </a:r>
            <a:r>
              <a:rPr lang="en-US" altLang="zh-CN" sz="2200" dirty="0">
                <a:latin typeface="Consolas" pitchFamily="49" charset="0"/>
              </a:rPr>
              <a:t>();	//"</a:t>
            </a:r>
            <a:r>
              <a:rPr lang="zh-CN" altLang="en-US" sz="2200" dirty="0">
                <a:latin typeface="Consolas" pitchFamily="49" charset="0"/>
              </a:rPr>
              <a:t>对象指针</a:t>
            </a:r>
            <a:r>
              <a:rPr lang="en-US" altLang="zh-CN" sz="2200" dirty="0">
                <a:latin typeface="Consolas" pitchFamily="49" charset="0"/>
              </a:rPr>
              <a:t>-&gt;</a:t>
            </a:r>
            <a:r>
              <a:rPr lang="zh-CN" altLang="en-US" sz="2200" dirty="0">
                <a:latin typeface="Consolas" pitchFamily="49" charset="0"/>
              </a:rPr>
              <a:t>成员名</a:t>
            </a:r>
            <a:r>
              <a:rPr lang="en-US" altLang="zh-CN" sz="2200" dirty="0"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22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main() {	//</a:t>
            </a:r>
            <a:r>
              <a:rPr lang="zh-CN" altLang="en-US" sz="2200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Base1 </a:t>
            </a:r>
            <a:r>
              <a:rPr lang="en-US" altLang="zh-CN" sz="2200" dirty="0" err="1">
                <a:solidFill>
                  <a:srgbClr val="C00000"/>
                </a:solidFill>
                <a:latin typeface="Consolas" pitchFamily="49" charset="0"/>
              </a:rPr>
              <a:t>base1</a:t>
            </a:r>
            <a:r>
              <a:rPr lang="en-US" altLang="zh-CN" sz="2200" dirty="0">
                <a:latin typeface="Consolas" pitchFamily="49" charset="0"/>
              </a:rPr>
              <a:t>;	//</a:t>
            </a:r>
            <a:r>
              <a:rPr lang="zh-CN" altLang="en-US" sz="2200" dirty="0">
                <a:latin typeface="Consolas" pitchFamily="49" charset="0"/>
              </a:rPr>
              <a:t>定义</a:t>
            </a:r>
            <a:r>
              <a:rPr lang="en-US" altLang="zh-CN" sz="2200" dirty="0">
                <a:latin typeface="Consolas" pitchFamily="49" charset="0"/>
              </a:rPr>
              <a:t>Base1</a:t>
            </a:r>
            <a:r>
              <a:rPr lang="zh-CN" altLang="en-US" sz="2200" dirty="0">
                <a:latin typeface="Consolas" pitchFamily="49" charset="0"/>
              </a:rPr>
              <a:t>类对象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Base2 </a:t>
            </a:r>
            <a:r>
              <a:rPr lang="en-US" altLang="zh-CN" sz="2200" dirty="0" err="1">
                <a:solidFill>
                  <a:srgbClr val="7030A0"/>
                </a:solidFill>
                <a:latin typeface="Consolas" pitchFamily="49" charset="0"/>
              </a:rPr>
              <a:t>base2</a:t>
            </a:r>
            <a:r>
              <a:rPr lang="en-US" altLang="zh-CN" sz="2200" dirty="0">
                <a:latin typeface="Consolas" pitchFamily="49" charset="0"/>
              </a:rPr>
              <a:t>;	//</a:t>
            </a:r>
            <a:r>
              <a:rPr lang="zh-CN" altLang="en-US" sz="2200" dirty="0">
                <a:latin typeface="Consolas" pitchFamily="49" charset="0"/>
              </a:rPr>
              <a:t>定义</a:t>
            </a:r>
            <a:r>
              <a:rPr lang="en-US" altLang="zh-CN" sz="2200" dirty="0">
                <a:latin typeface="Consolas" pitchFamily="49" charset="0"/>
              </a:rPr>
              <a:t>Base2</a:t>
            </a:r>
            <a:r>
              <a:rPr lang="zh-CN" altLang="en-US" sz="2200" dirty="0">
                <a:latin typeface="Consolas" pitchFamily="49" charset="0"/>
              </a:rPr>
              <a:t>类对象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</a:rPr>
              <a:t>Derived </a:t>
            </a:r>
            <a:r>
              <a:rPr lang="en-US" altLang="zh-CN" sz="2200" dirty="0" err="1">
                <a:solidFill>
                  <a:srgbClr val="0000FF"/>
                </a:solidFill>
                <a:latin typeface="Consolas" pitchFamily="49" charset="0"/>
              </a:rPr>
              <a:t>derived</a:t>
            </a:r>
            <a:r>
              <a:rPr lang="en-US" altLang="zh-CN" sz="2200" dirty="0">
                <a:latin typeface="Consolas" pitchFamily="49" charset="0"/>
              </a:rPr>
              <a:t>;	//</a:t>
            </a:r>
            <a:r>
              <a:rPr lang="zh-CN" altLang="en-US" sz="2200" dirty="0">
                <a:latin typeface="Consolas" pitchFamily="49" charset="0"/>
              </a:rPr>
              <a:t>定义</a:t>
            </a:r>
            <a:r>
              <a:rPr lang="en-US" altLang="zh-CN" sz="2200" dirty="0">
                <a:latin typeface="Consolas" pitchFamily="49" charset="0"/>
              </a:rPr>
              <a:t>Derived</a:t>
            </a:r>
            <a:r>
              <a:rPr lang="zh-CN" altLang="en-US" sz="2200" dirty="0">
                <a:latin typeface="Consolas" pitchFamily="49" charset="0"/>
              </a:rPr>
              <a:t>类对象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fun(&amp;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base1</a:t>
            </a:r>
            <a:r>
              <a:rPr lang="en-US" altLang="zh-CN" sz="2200" dirty="0">
                <a:latin typeface="Consolas" pitchFamily="49" charset="0"/>
              </a:rPr>
              <a:t>);//</a:t>
            </a:r>
            <a:r>
              <a:rPr lang="zh-CN" altLang="en-US" sz="2200" dirty="0">
                <a:latin typeface="Consolas" pitchFamily="49" charset="0"/>
              </a:rPr>
              <a:t>用</a:t>
            </a:r>
            <a:r>
              <a:rPr lang="en-US" altLang="zh-CN" sz="2200" dirty="0">
                <a:latin typeface="Consolas" pitchFamily="49" charset="0"/>
              </a:rPr>
              <a:t>Base1</a:t>
            </a:r>
            <a:r>
              <a:rPr lang="zh-CN" altLang="en-US" sz="2200" dirty="0">
                <a:latin typeface="Consolas" pitchFamily="49" charset="0"/>
              </a:rPr>
              <a:t>对象的指针调用</a:t>
            </a:r>
            <a:r>
              <a:rPr lang="en-US" altLang="zh-CN" sz="2200" dirty="0">
                <a:latin typeface="Consolas" pitchFamily="49" charset="0"/>
              </a:rPr>
              <a:t>fun</a:t>
            </a:r>
            <a:r>
              <a:rPr lang="zh-CN" altLang="en-US" sz="2200" dirty="0">
                <a:latin typeface="Consolas" pitchFamily="49" charset="0"/>
              </a:rPr>
              <a:t>函数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fun(&amp;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base2</a:t>
            </a:r>
            <a:r>
              <a:rPr lang="en-US" altLang="zh-CN" sz="2200" dirty="0">
                <a:latin typeface="Consolas" pitchFamily="49" charset="0"/>
              </a:rPr>
              <a:t>);//</a:t>
            </a:r>
            <a:r>
              <a:rPr lang="zh-CN" altLang="en-US" sz="2200" dirty="0">
                <a:latin typeface="Consolas" pitchFamily="49" charset="0"/>
              </a:rPr>
              <a:t>用</a:t>
            </a:r>
            <a:r>
              <a:rPr lang="en-US" altLang="zh-CN" sz="2200" dirty="0">
                <a:latin typeface="Consolas" pitchFamily="49" charset="0"/>
              </a:rPr>
              <a:t>Base2</a:t>
            </a:r>
            <a:r>
              <a:rPr lang="zh-CN" altLang="en-US" sz="2200" dirty="0">
                <a:latin typeface="Consolas" pitchFamily="49" charset="0"/>
              </a:rPr>
              <a:t>对象的指针调用</a:t>
            </a:r>
            <a:r>
              <a:rPr lang="en-US" altLang="zh-CN" sz="2200" dirty="0">
                <a:latin typeface="Consolas" pitchFamily="49" charset="0"/>
              </a:rPr>
              <a:t>fun</a:t>
            </a:r>
            <a:r>
              <a:rPr lang="zh-CN" altLang="en-US" sz="2200" dirty="0">
                <a:latin typeface="Consolas" pitchFamily="49" charset="0"/>
              </a:rPr>
              <a:t>函数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fun(&amp;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</a:rPr>
              <a:t>derived</a:t>
            </a:r>
            <a:r>
              <a:rPr lang="en-US" altLang="zh-CN" sz="2200" dirty="0">
                <a:latin typeface="Consolas" pitchFamily="49" charset="0"/>
              </a:rPr>
              <a:t>);//</a:t>
            </a:r>
            <a:r>
              <a:rPr lang="zh-CN" altLang="en-US" sz="2200" dirty="0">
                <a:latin typeface="Consolas" pitchFamily="49" charset="0"/>
              </a:rPr>
              <a:t>用</a:t>
            </a:r>
            <a:r>
              <a:rPr lang="en-US" altLang="zh-CN" sz="2200" dirty="0">
                <a:latin typeface="Consolas" pitchFamily="49" charset="0"/>
              </a:rPr>
              <a:t>Derived</a:t>
            </a:r>
            <a:r>
              <a:rPr lang="zh-CN" altLang="en-US" sz="2200" dirty="0">
                <a:latin typeface="Consolas" pitchFamily="49" charset="0"/>
              </a:rPr>
              <a:t>对象的指针调用</a:t>
            </a:r>
            <a:r>
              <a:rPr lang="en-US" altLang="zh-CN" sz="2200" dirty="0">
                <a:latin typeface="Consolas" pitchFamily="49" charset="0"/>
              </a:rPr>
              <a:t>fun</a:t>
            </a:r>
            <a:r>
              <a:rPr lang="zh-CN" altLang="en-US" sz="2200" dirty="0">
                <a:latin typeface="Consolas" pitchFamily="49" charset="0"/>
              </a:rPr>
              <a:t>函数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200" dirty="0">
                <a:latin typeface="Consolas" pitchFamily="49" charset="0"/>
              </a:rPr>
              <a:t>	</a:t>
            </a:r>
            <a:r>
              <a:rPr lang="en-US" altLang="zh-CN" sz="2200" dirty="0">
                <a:latin typeface="Consolas" pitchFamily="49" charset="0"/>
              </a:rPr>
              <a:t>return 0; 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</p:txBody>
      </p:sp>
      <p:sp>
        <p:nvSpPr>
          <p:cNvPr id="59395" name="灯片编号占位符 3">
            <a:extLst>
              <a:ext uri="{FF2B5EF4-FFF2-40B4-BE49-F238E27FC236}">
                <a16:creationId xmlns:a16="http://schemas.microsoft.com/office/drawing/2014/main" id="{36C863BA-78AC-B729-3629-4EC8BE56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9A534A-491F-459B-AB83-142AFF85DC9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EA3C2B-E2E6-927E-FEDF-C336CDB2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3" y="500063"/>
            <a:ext cx="2400300" cy="50006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8-4</a:t>
            </a:r>
            <a:r>
              <a:rPr lang="zh-CN" altLang="en-US" dirty="0"/>
              <a:t>（续）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44F2EBD8-2D77-DBE7-A6A4-E4B452D7CB7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00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虚函数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—— </a:t>
            </a:r>
            <a:r>
              <a:rPr kumimoji="0"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8.3.1 </a:t>
            </a:r>
            <a:r>
              <a:rPr kumimoji="0"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虚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函数成员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398" name="TextBox 6">
            <a:extLst>
              <a:ext uri="{FF2B5EF4-FFF2-40B4-BE49-F238E27FC236}">
                <a16:creationId xmlns:a16="http://schemas.microsoft.com/office/drawing/2014/main" id="{A1200EA6-C40B-F1A1-03F3-22E901751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67325"/>
            <a:ext cx="2286000" cy="20605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lang="en-US" altLang="zh-CN" sz="32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Base1::display()</a:t>
            </a: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Base2::display()</a:t>
            </a: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隶书" panose="02010509060101010101" pitchFamily="49" charset="-122"/>
              </a:rPr>
              <a:t>Derived::display()</a:t>
            </a: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02DEBC1A-928B-F4B6-84B0-B2CB6D1A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虚函数使用说明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FE563723-9901-D61E-2ED0-B928EC2D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30363"/>
            <a:ext cx="8686800" cy="4787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</a:rPr>
              <a:t>如果派生类中没有显式给出虚函数声明，则遵循以下规则判断派生类中的函数是否是虚函数</a:t>
            </a:r>
            <a:r>
              <a:rPr lang="zh-CN" altLang="en-US" dirty="0"/>
              <a:t>。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该函数是否与基类的虚函数</a:t>
            </a:r>
            <a:r>
              <a:rPr lang="zh-CN" altLang="en-US" b="1" u="sng" dirty="0">
                <a:solidFill>
                  <a:srgbClr val="002060"/>
                </a:solidFill>
              </a:rPr>
              <a:t>同名</a:t>
            </a:r>
            <a:endParaRPr lang="en-US" altLang="zh-CN" b="1" u="sng" dirty="0">
              <a:solidFill>
                <a:srgbClr val="002060"/>
              </a:solidFill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该函数是否与基类的虚函数有</a:t>
            </a:r>
            <a:r>
              <a:rPr lang="zh-CN" altLang="en-US" b="1" u="sng" dirty="0">
                <a:solidFill>
                  <a:srgbClr val="002060"/>
                </a:solidFill>
              </a:rPr>
              <a:t>相同的参数个数及类型</a:t>
            </a:r>
            <a:endParaRPr lang="en-US" altLang="zh-CN" b="1" u="sng" dirty="0">
              <a:solidFill>
                <a:srgbClr val="002060"/>
              </a:solidFill>
            </a:endParaRP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该函数是否与基类的虚函数有</a:t>
            </a:r>
            <a:r>
              <a:rPr lang="zh-CN" altLang="en-US" b="1" u="sng" dirty="0">
                <a:solidFill>
                  <a:srgbClr val="002060"/>
                </a:solidFill>
              </a:rPr>
              <a:t>相同的返回类型或返回满足赋值兼容规则的指针、引用类型</a:t>
            </a:r>
            <a:endParaRPr lang="en-US" altLang="zh-CN" b="1" u="sng" dirty="0">
              <a:solidFill>
                <a:srgbClr val="002060"/>
              </a:solidFill>
            </a:endParaRPr>
          </a:p>
          <a:p>
            <a:pPr marL="401637" lvl="1" indent="0" eaLnBrk="1" hangingPunct="1">
              <a:spcBef>
                <a:spcPts val="1200"/>
              </a:spcBef>
              <a:buFont typeface="Georgia" panose="02040502050405020303" pitchFamily="18" charset="0"/>
              <a:buNone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  </a:t>
            </a:r>
            <a:r>
              <a:rPr lang="zh-CN" altLang="en-US" b="1" dirty="0">
                <a:solidFill>
                  <a:srgbClr val="A719A7"/>
                </a:solidFill>
              </a:rPr>
              <a:t>如果</a:t>
            </a:r>
            <a:r>
              <a:rPr lang="zh-CN" altLang="en-US" b="1" u="sng" dirty="0">
                <a:solidFill>
                  <a:srgbClr val="A719A7"/>
                </a:solidFill>
              </a:rPr>
              <a:t>派生类的函数</a:t>
            </a:r>
            <a:r>
              <a:rPr lang="zh-CN" altLang="en-US" b="1" dirty="0">
                <a:solidFill>
                  <a:srgbClr val="A719A7"/>
                </a:solidFill>
              </a:rPr>
              <a:t>满足以上</a:t>
            </a:r>
            <a:r>
              <a:rPr lang="en-US" altLang="zh-CN" b="1" dirty="0">
                <a:solidFill>
                  <a:srgbClr val="A719A7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rgbClr val="A719A7"/>
                </a:solidFill>
              </a:rPr>
              <a:t>条规则，则自动确定为虚函数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C00000"/>
                </a:solidFill>
              </a:rPr>
              <a:t>只有通过</a:t>
            </a:r>
            <a:r>
              <a:rPr lang="zh-CN" altLang="en-US" u="sng" dirty="0">
                <a:solidFill>
                  <a:srgbClr val="FF0000"/>
                </a:solidFill>
              </a:rPr>
              <a:t>基类的指针或引用</a:t>
            </a:r>
            <a:r>
              <a:rPr lang="zh-CN" altLang="en-US" dirty="0">
                <a:solidFill>
                  <a:srgbClr val="C00000"/>
                </a:solidFill>
              </a:rPr>
              <a:t>调用虚函数才会发生动态绑定</a:t>
            </a:r>
            <a:r>
              <a:rPr lang="zh-CN" altLang="en-US" dirty="0"/>
              <a:t>。</a:t>
            </a:r>
          </a:p>
          <a:p>
            <a:pPr marL="401637" lvl="1" indent="0" eaLnBrk="1" hangingPunct="1">
              <a:spcBef>
                <a:spcPts val="1200"/>
              </a:spcBef>
              <a:buFont typeface="Georgia" panose="02040502050405020303" pitchFamily="18" charset="0"/>
              <a:buNone/>
              <a:defRPr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C302B4FC-16D9-9D9B-6266-06D44662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303336-16FC-4F4B-BFBE-954A73AC9DD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5F943A2-A562-5B60-E0A1-D8F7CEC8877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虚函数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A8BEE838-1115-CA47-6F9D-BDF5C4B8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75" y="466725"/>
            <a:ext cx="8229600" cy="10668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有虚构造函数吗？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3840D6FE-432D-5A88-37EF-364FA9C22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38" y="1484313"/>
            <a:ext cx="4324350" cy="5291137"/>
          </a:xfrm>
        </p:spPr>
        <p:txBody>
          <a:bodyPr/>
          <a:lstStyle/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#include &lt;iostream&gt;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using namespace std;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class </a:t>
            </a:r>
            <a:r>
              <a:rPr lang="en-US" altLang="zh-CN" sz="2400">
                <a:solidFill>
                  <a:srgbClr val="C00000"/>
                </a:solidFill>
              </a:rPr>
              <a:t>A</a:t>
            </a:r>
            <a:r>
              <a:rPr lang="en-US" altLang="zh-CN" sz="2400"/>
              <a:t>{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 public: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C00000"/>
                </a:solidFill>
              </a:rPr>
              <a:t>A()</a:t>
            </a:r>
            <a:r>
              <a:rPr lang="en-US" altLang="zh-CN" sz="2400"/>
              <a:t>{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 	cout&lt;&lt;"In A"&lt;&lt;endl;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        } 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};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class </a:t>
            </a:r>
            <a:r>
              <a:rPr lang="en-US" altLang="zh-CN" sz="2400">
                <a:solidFill>
                  <a:srgbClr val="7030A0"/>
                </a:solidFill>
              </a:rPr>
              <a:t>B</a:t>
            </a:r>
            <a:r>
              <a:rPr lang="en-US" altLang="zh-CN" sz="2400"/>
              <a:t>:public </a:t>
            </a:r>
            <a:r>
              <a:rPr lang="en-US" altLang="zh-CN" sz="2400">
                <a:solidFill>
                  <a:srgbClr val="C00000"/>
                </a:solidFill>
              </a:rPr>
              <a:t>A</a:t>
            </a:r>
            <a:r>
              <a:rPr lang="en-US" altLang="zh-CN" sz="2400"/>
              <a:t>{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  public: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     </a:t>
            </a:r>
            <a:r>
              <a:rPr lang="en-US" altLang="zh-CN" sz="2400">
                <a:solidFill>
                  <a:srgbClr val="7030A0"/>
                </a:solidFill>
              </a:rPr>
              <a:t>B()</a:t>
            </a:r>
            <a:r>
              <a:rPr lang="en-US" altLang="zh-CN" sz="2400"/>
              <a:t>{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	   cout&lt;&lt;"In B"&lt;&lt;endl;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	}</a:t>
            </a:r>
          </a:p>
          <a:p>
            <a:pPr marL="107950" indent="0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/>
              <a:t>};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D79ADA-30E0-27A2-B088-676EDD8B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5525" y="1484313"/>
            <a:ext cx="4038600" cy="5145087"/>
          </a:xfrm>
        </p:spPr>
        <p:txBody>
          <a:bodyPr/>
          <a:lstStyle/>
          <a:p>
            <a:pPr marL="107950" indent="0">
              <a:buFont typeface="Georgia" panose="02040502050405020303" pitchFamily="18" charset="0"/>
              <a:buNone/>
            </a:pPr>
            <a:r>
              <a:rPr lang="en-US" altLang="zh-CN" sz="2400"/>
              <a:t>int main(){	</a:t>
            </a:r>
          </a:p>
          <a:p>
            <a:pPr marL="107950" indent="0"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7030A0"/>
                </a:solidFill>
              </a:rPr>
              <a:t>     B b</a:t>
            </a:r>
            <a:r>
              <a:rPr lang="en-US" altLang="zh-CN" sz="2400"/>
              <a:t>; </a:t>
            </a:r>
          </a:p>
          <a:p>
            <a:pPr marL="107950" indent="0">
              <a:buFont typeface="Georgia" panose="02040502050405020303" pitchFamily="18" charset="0"/>
              <a:buNone/>
            </a:pPr>
            <a:r>
              <a:rPr lang="en-US" altLang="zh-CN" sz="2400"/>
              <a:t>     return 0;</a:t>
            </a:r>
          </a:p>
          <a:p>
            <a:pPr marL="107950" indent="0">
              <a:buFont typeface="Georgia" panose="02040502050405020303" pitchFamily="18" charset="0"/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61445" name="灯片编号占位符 3">
            <a:extLst>
              <a:ext uri="{FF2B5EF4-FFF2-40B4-BE49-F238E27FC236}">
                <a16:creationId xmlns:a16="http://schemas.microsoft.com/office/drawing/2014/main" id="{C16B6131-2A07-74B2-A248-7E5943F4E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FB99B4F-1677-4C00-BCED-1ECEC05245C6}" type="slidenum">
              <a:rPr kumimoji="0" lang="en-US" altLang="zh-CN" sz="1800" smtClean="0">
                <a:solidFill>
                  <a:srgbClr val="FFFFFF"/>
                </a:solidFill>
              </a:rPr>
              <a:pPr/>
              <a:t>37</a:t>
            </a:fld>
            <a:endParaRPr kumimoji="0" lang="en-US" altLang="zh-CN" sz="1800">
              <a:solidFill>
                <a:srgbClr val="FFFFFF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7B8145-62A8-4B3E-BA78-9FAE0B4A1A44}"/>
              </a:ext>
            </a:extLst>
          </p:cNvPr>
          <p:cNvCxnSpPr/>
          <p:nvPr/>
        </p:nvCxnSpPr>
        <p:spPr>
          <a:xfrm>
            <a:off x="4648200" y="1533525"/>
            <a:ext cx="0" cy="524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7C7D82F8-7DA5-AED9-A1DB-9DAC154E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8.3.2 </a:t>
            </a:r>
            <a:r>
              <a:rPr lang="zh-CN" altLang="en-US"/>
              <a:t>虚析构函数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A07AEBAB-EB86-22B9-DFEC-BBC2E709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>
                <a:solidFill>
                  <a:srgbClr val="C00000"/>
                </a:solidFill>
              </a:rPr>
              <a:t>为什么需要虚析构函数？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 b="1">
                <a:solidFill>
                  <a:srgbClr val="C00000"/>
                </a:solidFill>
              </a:rPr>
              <a:t>特殊用途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7030A0"/>
                </a:solidFill>
              </a:rPr>
              <a:t>可能通过基类指针删除派生类对象</a:t>
            </a:r>
            <a:r>
              <a:rPr lang="zh-CN" altLang="en-US"/>
              <a:t>；</a:t>
            </a:r>
            <a:r>
              <a:rPr lang="zh-CN" altLang="en-US" sz="2400"/>
              <a:t>（对象大小不一致，你想附加调用派生类的析构函数）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如果你打算允许其他函数</a:t>
            </a:r>
            <a:r>
              <a:rPr lang="zh-CN" altLang="en-US">
                <a:solidFill>
                  <a:srgbClr val="C00000"/>
                </a:solidFill>
              </a:rPr>
              <a:t>通过基类指针调用对象的析构函数</a:t>
            </a:r>
            <a:r>
              <a:rPr lang="zh-CN" altLang="en-US"/>
              <a:t>（通过</a:t>
            </a:r>
            <a:r>
              <a:rPr lang="en-US" altLang="zh-CN">
                <a:solidFill>
                  <a:srgbClr val="FF0000"/>
                </a:solidFill>
              </a:rPr>
              <a:t>delete</a:t>
            </a:r>
            <a:r>
              <a:rPr lang="zh-CN" altLang="en-US"/>
              <a:t>这样做是正常的），就</a:t>
            </a:r>
            <a:r>
              <a:rPr lang="zh-CN" altLang="en-US">
                <a:solidFill>
                  <a:srgbClr val="C00000"/>
                </a:solidFill>
              </a:rPr>
              <a:t>需要让基类的析构函数成为虚函数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否则执行</a:t>
            </a:r>
            <a:r>
              <a:rPr lang="en-US" altLang="zh-CN">
                <a:solidFill>
                  <a:srgbClr val="FF0000"/>
                </a:solidFill>
              </a:rPr>
              <a:t>delete</a:t>
            </a:r>
            <a:r>
              <a:rPr lang="zh-CN" altLang="en-US">
                <a:solidFill>
                  <a:srgbClr val="0000FF"/>
                </a:solidFill>
              </a:rPr>
              <a:t>的结果是不确定的</a:t>
            </a:r>
            <a:r>
              <a:rPr lang="zh-CN" altLang="en-US"/>
              <a:t>。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0F87C316-A710-FECE-23EB-80FA1F04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2640A6-FDDB-42D3-A7A6-EFE6792BA32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016019B-A899-76A4-9EB7-CFD4760D99B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虚函数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72245762-A059-9599-97E1-160B28E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2794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8-5 </a:t>
            </a:r>
            <a:r>
              <a:rPr lang="zh-CN" altLang="en-US"/>
              <a:t>虚析构函数引例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1C31E-4F6C-2A9A-DFF0-EB9A9357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196975"/>
            <a:ext cx="4095750" cy="5659438"/>
          </a:xfrm>
          <a:noFill/>
        </p:spPr>
        <p:txBody>
          <a:bodyPr>
            <a:normAutofit fontScale="250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#include &lt;</a:t>
            </a:r>
            <a:r>
              <a:rPr lang="en-US" altLang="zh-CN" sz="7600" dirty="0" err="1">
                <a:latin typeface="Consolas" pitchFamily="49" charset="0"/>
              </a:rPr>
              <a:t>iostream</a:t>
            </a:r>
            <a:r>
              <a:rPr lang="en-US" altLang="zh-CN" sz="76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class </a:t>
            </a:r>
            <a:r>
              <a:rPr lang="en-US" altLang="zh-CN" sz="7600" dirty="0">
                <a:solidFill>
                  <a:srgbClr val="C00000"/>
                </a:solidFill>
                <a:latin typeface="Consolas" pitchFamily="49" charset="0"/>
              </a:rPr>
              <a:t>Base</a:t>
            </a:r>
            <a:r>
              <a:rPr lang="en-US" altLang="zh-CN" sz="7600" dirty="0">
                <a:latin typeface="Consolas" pitchFamily="49" charset="0"/>
              </a:rPr>
              <a:t> {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	</a:t>
            </a:r>
            <a:r>
              <a:rPr lang="en-US" altLang="zh-CN" sz="7600" dirty="0">
                <a:solidFill>
                  <a:srgbClr val="C00000"/>
                </a:solidFill>
                <a:latin typeface="Consolas" pitchFamily="49" charset="0"/>
              </a:rPr>
              <a:t>~Base</a:t>
            </a:r>
            <a:r>
              <a:rPr lang="en-US" altLang="zh-CN" sz="76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solidFill>
                  <a:srgbClr val="C00000"/>
                </a:solidFill>
                <a:latin typeface="Consolas" pitchFamily="49" charset="0"/>
              </a:rPr>
              <a:t>Base::~Base() </a:t>
            </a:r>
            <a:r>
              <a:rPr lang="en-US" altLang="zh-CN" sz="7600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	</a:t>
            </a:r>
            <a:r>
              <a:rPr lang="en-US" altLang="zh-CN" sz="7600" dirty="0" err="1">
                <a:latin typeface="Consolas" pitchFamily="49" charset="0"/>
              </a:rPr>
              <a:t>cout</a:t>
            </a:r>
            <a:r>
              <a:rPr lang="en-US" altLang="zh-CN" sz="7600" dirty="0">
                <a:latin typeface="Consolas" pitchFamily="49" charset="0"/>
              </a:rPr>
              <a:t>&lt;&lt; "Base destructor" &lt;&lt; </a:t>
            </a:r>
            <a:r>
              <a:rPr lang="en-US" altLang="zh-CN" sz="7600" dirty="0" err="1">
                <a:latin typeface="Consolas" pitchFamily="49" charset="0"/>
              </a:rPr>
              <a:t>endl</a:t>
            </a:r>
            <a:r>
              <a:rPr lang="en-US" altLang="zh-CN" sz="76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 }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class </a:t>
            </a:r>
            <a:r>
              <a:rPr lang="en-US" altLang="zh-CN" sz="7600" dirty="0">
                <a:solidFill>
                  <a:srgbClr val="7030A0"/>
                </a:solidFill>
                <a:latin typeface="Consolas" pitchFamily="49" charset="0"/>
              </a:rPr>
              <a:t>Derived</a:t>
            </a:r>
            <a:r>
              <a:rPr lang="en-US" altLang="zh-CN" sz="7600" dirty="0">
                <a:latin typeface="Consolas" pitchFamily="49" charset="0"/>
              </a:rPr>
              <a:t>: </a:t>
            </a:r>
            <a:r>
              <a:rPr lang="en-US" altLang="zh-CN" sz="7600" dirty="0">
                <a:solidFill>
                  <a:srgbClr val="C00000"/>
                </a:solidFill>
                <a:latin typeface="Consolas" pitchFamily="49" charset="0"/>
              </a:rPr>
              <a:t>public Base</a:t>
            </a:r>
            <a:r>
              <a:rPr lang="en-US" altLang="zh-CN" sz="7600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	</a:t>
            </a:r>
            <a:r>
              <a:rPr lang="en-US" altLang="zh-CN" sz="7600" dirty="0">
                <a:solidFill>
                  <a:srgbClr val="7030A0"/>
                </a:solidFill>
                <a:latin typeface="Consolas" pitchFamily="49" charset="0"/>
              </a:rPr>
              <a:t>Derived();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	</a:t>
            </a:r>
            <a:r>
              <a:rPr lang="en-US" altLang="zh-CN" sz="7600" dirty="0">
                <a:solidFill>
                  <a:srgbClr val="7030A0"/>
                </a:solidFill>
                <a:latin typeface="Consolas" pitchFamily="49" charset="0"/>
              </a:rPr>
              <a:t>~Derived</a:t>
            </a:r>
            <a:r>
              <a:rPr lang="en-US" altLang="zh-CN" sz="76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	int </a:t>
            </a:r>
            <a:r>
              <a:rPr lang="en-US" altLang="zh-CN" sz="7600" dirty="0">
                <a:solidFill>
                  <a:srgbClr val="7030A0"/>
                </a:solidFill>
                <a:latin typeface="Consolas" pitchFamily="49" charset="0"/>
              </a:rPr>
              <a:t>*p</a:t>
            </a:r>
            <a:r>
              <a:rPr lang="en-US" altLang="zh-CN" sz="76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76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4D313791-F253-29E2-B260-FF1DAA41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C214EF-E96E-464A-AC24-7858C10B403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8D5541B-D23E-9C5D-0257-A306CB81AAF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虚函数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8.3.2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虚析构函数</a:t>
            </a:r>
          </a:p>
        </p:txBody>
      </p:sp>
      <p:sp>
        <p:nvSpPr>
          <p:cNvPr id="65542" name="内容占位符 2">
            <a:extLst>
              <a:ext uri="{FF2B5EF4-FFF2-40B4-BE49-F238E27FC236}">
                <a16:creationId xmlns:a16="http://schemas.microsoft.com/office/drawing/2014/main" id="{2347D046-959A-94CD-00E9-83300C29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96975"/>
            <a:ext cx="4572000" cy="56594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solidFill>
                  <a:srgbClr val="7030A0"/>
                </a:solidFill>
                <a:latin typeface="Consolas" panose="020B0609020204030204" pitchFamily="49" charset="0"/>
              </a:rPr>
              <a:t>Derived::Derived() </a:t>
            </a:r>
            <a:r>
              <a:rPr lang="en-US" altLang="zh-CN" sz="1900" dirty="0">
                <a:latin typeface="Consolas" panose="020B0609020204030204" pitchFamily="49" charset="0"/>
              </a:rPr>
              <a:t>{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	p = new int(0);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}</a:t>
            </a:r>
          </a:p>
          <a:p>
            <a:pPr eaLnBrk="1" latinLnBrk="1" hangingPunct="1">
              <a:lnSpc>
                <a:spcPct val="90000"/>
              </a:lnSpc>
              <a:defRPr/>
            </a:pP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solidFill>
                  <a:srgbClr val="7030A0"/>
                </a:solidFill>
                <a:latin typeface="Consolas" panose="020B0609020204030204" pitchFamily="49" charset="0"/>
              </a:rPr>
              <a:t>Derived::~Derived() </a:t>
            </a:r>
            <a:r>
              <a:rPr lang="en-US" altLang="zh-CN" sz="1900" dirty="0">
                <a:latin typeface="Consolas" panose="020B0609020204030204" pitchFamily="49" charset="0"/>
              </a:rPr>
              <a:t>{ 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   </a:t>
            </a:r>
            <a:r>
              <a:rPr lang="en-US" altLang="zh-CN" sz="1900" dirty="0" err="1">
                <a:latin typeface="Consolas" panose="020B0609020204030204" pitchFamily="49" charset="0"/>
              </a:rPr>
              <a:t>cout</a:t>
            </a:r>
            <a:r>
              <a:rPr lang="en-US" altLang="zh-CN" sz="1900" dirty="0">
                <a:latin typeface="Consolas" panose="020B0609020204030204" pitchFamily="49" charset="0"/>
              </a:rPr>
              <a:t> &lt;&lt;  "Derived destructor" &lt;&lt; </a:t>
            </a:r>
            <a:r>
              <a:rPr lang="en-US" altLang="zh-CN" sz="1900" dirty="0" err="1">
                <a:latin typeface="Consolas" panose="020B0609020204030204" pitchFamily="49" charset="0"/>
              </a:rPr>
              <a:t>endl</a:t>
            </a:r>
            <a:r>
              <a:rPr lang="en-US" altLang="zh-CN" sz="1900" dirty="0">
                <a:latin typeface="Consolas" panose="020B0609020204030204" pitchFamily="49" charset="0"/>
              </a:rPr>
              <a:t>;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7030A0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>
                <a:solidFill>
                  <a:srgbClr val="7030A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900" dirty="0">
                <a:latin typeface="Consolas" panose="020B0609020204030204" pitchFamily="49" charset="0"/>
              </a:rPr>
              <a:t>;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}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 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void 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Base* b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900" dirty="0">
                <a:latin typeface="Consolas" panose="020B0609020204030204" pitchFamily="49" charset="0"/>
              </a:rPr>
              <a:t>; </a:t>
            </a:r>
            <a:r>
              <a:rPr lang="en-US" altLang="zh-CN" sz="1900" b="1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1900" b="1" dirty="0">
                <a:solidFill>
                  <a:srgbClr val="FF0000"/>
                </a:solidFill>
                <a:latin typeface="+mn-ea"/>
                <a:ea typeface="+mn-ea"/>
              </a:rPr>
              <a:t>只执行基类析构</a:t>
            </a: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}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 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int main() {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Base *b</a:t>
            </a:r>
            <a:r>
              <a:rPr lang="en-US" altLang="zh-CN" sz="1900" dirty="0">
                <a:latin typeface="Consolas" panose="020B0609020204030204" pitchFamily="49" charset="0"/>
              </a:rPr>
              <a:t> = </a:t>
            </a:r>
            <a:r>
              <a:rPr lang="en-US" altLang="zh-CN" sz="1900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>
                <a:solidFill>
                  <a:srgbClr val="7030A0"/>
                </a:solidFill>
                <a:latin typeface="Consolas" panose="020B0609020204030204" pitchFamily="49" charset="0"/>
              </a:rPr>
              <a:t>Derived();</a:t>
            </a:r>
            <a:endParaRPr lang="zh-CN" altLang="en-US" sz="19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fun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	return 0;</a:t>
            </a:r>
            <a:endParaRPr lang="zh-CN" altLang="en-US" sz="1900" dirty="0">
              <a:latin typeface="Consolas" panose="020B0609020204030204" pitchFamily="49" charset="0"/>
            </a:endParaRPr>
          </a:p>
          <a:p>
            <a:pPr eaLnBrk="1" latinLnBrk="1" hangingPunct="1">
              <a:lnSpc>
                <a:spcPct val="90000"/>
              </a:lnSpc>
              <a:defRPr/>
            </a:pPr>
            <a:r>
              <a:rPr lang="en-US" altLang="zh-CN" sz="1900" dirty="0">
                <a:latin typeface="Consolas" panose="020B0609020204030204" pitchFamily="49" charset="0"/>
              </a:rPr>
              <a:t>}</a:t>
            </a:r>
            <a:endParaRPr lang="zh-CN" altLang="en-US" sz="1900" dirty="0">
              <a:latin typeface="Consolas" panose="020B0609020204030204" pitchFamily="49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DCDB2A-45D9-F4E6-2DE6-1E5730517B33}"/>
              </a:ext>
            </a:extLst>
          </p:cNvPr>
          <p:cNvCxnSpPr>
            <a:cxnSpLocks/>
          </p:cNvCxnSpPr>
          <p:nvPr/>
        </p:nvCxnSpPr>
        <p:spPr>
          <a:xfrm>
            <a:off x="4427538" y="1196975"/>
            <a:ext cx="0" cy="5376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13074B8-F08D-700A-94CC-2BDD0F2C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8.1.1 </a:t>
            </a:r>
            <a:r>
              <a:rPr lang="zh-CN" altLang="en-US"/>
              <a:t>多态的类型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F18B83BC-0ACF-5C72-DF1A-777B244F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9450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dirty="0"/>
              <a:t>多态的类型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重载多态</a:t>
            </a:r>
            <a:endParaRPr lang="en-US" altLang="zh-CN" b="1" dirty="0"/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函数重载，运算符重载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强制多态</a:t>
            </a:r>
            <a:endParaRPr lang="en-US" altLang="zh-CN" b="1" dirty="0"/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强制类型转换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包含多态</a:t>
            </a:r>
            <a:endParaRPr lang="en-US" altLang="zh-CN" b="1" dirty="0"/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继承中的多态，虚函数</a:t>
            </a:r>
            <a:endParaRPr lang="en-US" altLang="zh-CN" b="1" dirty="0"/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参数多态</a:t>
            </a:r>
            <a:endParaRPr lang="en-US" altLang="zh-CN" b="1" dirty="0"/>
          </a:p>
          <a:p>
            <a:pPr lvl="2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b="1" dirty="0"/>
              <a:t>模板中泛型</a:t>
            </a:r>
            <a:endParaRPr lang="en-US" altLang="zh-CN" b="1" dirty="0"/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dirty="0"/>
              <a:t>根据多态性作用的时机可以分为</a:t>
            </a:r>
            <a:endParaRPr lang="en-US" altLang="zh-CN" dirty="0"/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zh-CN" altLang="en-US" dirty="0">
                <a:solidFill>
                  <a:srgbClr val="C00000"/>
                </a:solidFill>
              </a:rPr>
              <a:t>编译时的多态</a:t>
            </a:r>
            <a:endParaRPr lang="en-US" altLang="zh-CN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600"/>
              </a:spcAft>
              <a:buFont typeface="Georgia"/>
              <a:buChar char="▫"/>
              <a:defRPr/>
            </a:pPr>
            <a:r>
              <a:rPr lang="zh-CN" altLang="en-US" dirty="0">
                <a:solidFill>
                  <a:srgbClr val="C00000"/>
                </a:solidFill>
              </a:rPr>
              <a:t>运行时的多态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769893C3-5551-7809-24AB-B7BE7A55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DE56A1-C60A-4576-A073-A355B8E2448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F2E343-72D2-8626-696D-1815DC469347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8.1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多态性概述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917BC394-A9AF-3D63-35A0-E4F0314A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8-5</a:t>
            </a:r>
            <a:r>
              <a:rPr lang="zh-CN" altLang="en-US"/>
              <a:t>（续）</a:t>
            </a:r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A5656D13-F052-3435-B38F-4F542DE8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Consolas" panose="020B0609020204030204" pitchFamily="49" charset="0"/>
              </a:rPr>
              <a:t>运行时结果</a:t>
            </a:r>
            <a:r>
              <a:rPr lang="zh-CN" altLang="en-US">
                <a:latin typeface="Consolas" panose="020B0609020204030204" pitchFamily="49" charset="0"/>
              </a:rPr>
              <a:t>：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Base destructor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避免上述错误的有效方法</a:t>
            </a:r>
            <a:r>
              <a:rPr lang="zh-CN" altLang="en-US">
                <a:latin typeface="Consolas" panose="020B0609020204030204" pitchFamily="49" charset="0"/>
              </a:rPr>
              <a:t>就是</a:t>
            </a:r>
            <a:r>
              <a:rPr lang="zh-CN" altLang="en-US">
                <a:solidFill>
                  <a:srgbClr val="C00000"/>
                </a:solidFill>
                <a:latin typeface="Consolas" panose="020B0609020204030204" pitchFamily="49" charset="0"/>
              </a:rPr>
              <a:t>将析构函数声明为虚函数</a:t>
            </a:r>
            <a:r>
              <a:rPr lang="en-US" altLang="zh-CN"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virtual ~Base()</a:t>
            </a:r>
            <a:b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zh-CN" altLang="en-US">
                <a:latin typeface="Consolas" panose="020B0609020204030204" pitchFamily="49" charset="0"/>
              </a:rPr>
              <a:t>运行结果变为：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Derived destructor</a:t>
            </a:r>
            <a:endParaRPr lang="zh-CN" altLang="en-US">
              <a:latin typeface="Consolas" panose="020B06090202040302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>
                <a:latin typeface="Consolas" panose="020B0609020204030204" pitchFamily="49" charset="0"/>
              </a:rPr>
              <a:t>Base destructor</a:t>
            </a:r>
            <a:endParaRPr lang="zh-CN" altLang="en-US">
              <a:latin typeface="Consolas" panose="020B0609020204030204" pitchFamily="49" charset="0"/>
            </a:endParaRPr>
          </a:p>
          <a:p>
            <a:pPr lvl="1" eaLnBrk="1" hangingPunct="1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5B84EB5-4977-6FE4-CEAD-CA5F167E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9EF0DB-4E83-4F58-A62F-6E4C4FAF8FC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CF69ABE-A742-6E3B-D464-E9E8904F3E5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8.3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虚函数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8.3.2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虚析构函数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46666448-C133-9714-B244-9E4C6898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8.4.1 </a:t>
            </a:r>
            <a:r>
              <a:rPr lang="zh-CN" altLang="en-US"/>
              <a:t>纯虚函数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829CB-815C-AA5C-73F3-E91A41D8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9307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latin typeface="Consolas" pitchFamily="49" charset="0"/>
              </a:rPr>
              <a:t>纯虚函数</a:t>
            </a:r>
            <a:r>
              <a:rPr lang="zh-CN" altLang="en-US" dirty="0">
                <a:latin typeface="Consolas" pitchFamily="49" charset="0"/>
              </a:rPr>
              <a:t>是一个</a:t>
            </a:r>
            <a:r>
              <a:rPr lang="zh-CN" altLang="en-US" dirty="0">
                <a:solidFill>
                  <a:srgbClr val="7030A0"/>
                </a:solidFill>
                <a:latin typeface="Consolas" pitchFamily="49" charset="0"/>
              </a:rPr>
              <a:t>在基类中声明的虚函数</a:t>
            </a:r>
            <a:r>
              <a:rPr lang="zh-CN" altLang="en-US" dirty="0">
                <a:latin typeface="Consolas" pitchFamily="49" charset="0"/>
              </a:rPr>
              <a:t>，它</a:t>
            </a:r>
            <a:r>
              <a:rPr lang="zh-CN" altLang="en-US" dirty="0">
                <a:solidFill>
                  <a:srgbClr val="7030A0"/>
                </a:solidFill>
                <a:latin typeface="Consolas" pitchFamily="49" charset="0"/>
              </a:rPr>
              <a:t>在该基类中</a:t>
            </a:r>
            <a:r>
              <a:rPr lang="zh-CN" altLang="en-US" u="sng" dirty="0">
                <a:solidFill>
                  <a:srgbClr val="7030A0"/>
                </a:solidFill>
                <a:latin typeface="Consolas" pitchFamily="49" charset="0"/>
              </a:rPr>
              <a:t>没有定义具体的操作内容</a:t>
            </a:r>
            <a:r>
              <a:rPr lang="zh-CN" altLang="en-US" dirty="0">
                <a:latin typeface="Consolas" pitchFamily="49" charset="0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Consolas" pitchFamily="49" charset="0"/>
              </a:rPr>
              <a:t>要求各派生类根据实际需要定义自己的版本</a:t>
            </a:r>
            <a:r>
              <a:rPr lang="zh-CN" altLang="en-US" dirty="0">
                <a:latin typeface="Consolas" pitchFamily="49" charset="0"/>
              </a:rPr>
              <a:t>，纯虚函数的声明格式为：</a:t>
            </a: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zh-CN" altLang="en-US" dirty="0">
                <a:latin typeface="Consolas" pitchFamily="49" charset="0"/>
              </a:rPr>
              <a:t>函数类型 函数名</a:t>
            </a:r>
            <a:r>
              <a:rPr lang="en-US" dirty="0">
                <a:latin typeface="Consolas" pitchFamily="49" charset="0"/>
              </a:rPr>
              <a:t>(</a:t>
            </a:r>
            <a:r>
              <a:rPr lang="zh-CN" altLang="en-US" dirty="0">
                <a:latin typeface="Consolas" pitchFamily="49" charset="0"/>
              </a:rPr>
              <a:t>参数表</a:t>
            </a:r>
            <a:r>
              <a:rPr lang="en-US" dirty="0">
                <a:latin typeface="Consolas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= 0;</a:t>
            </a:r>
            <a:endParaRPr lang="en-US" altLang="zh-CN" dirty="0">
              <a:solidFill>
                <a:srgbClr val="FF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zh-CN" dirty="0">
                <a:solidFill>
                  <a:srgbClr val="C00000"/>
                </a:solidFill>
                <a:latin typeface="Consolas" pitchFamily="49" charset="0"/>
              </a:rPr>
              <a:t>带有纯虚函数的类称为</a:t>
            </a:r>
            <a:r>
              <a:rPr lang="zh-CN" altLang="zh-CN" dirty="0">
                <a:solidFill>
                  <a:srgbClr val="FF0000"/>
                </a:solidFill>
                <a:latin typeface="Consolas" pitchFamily="49" charset="0"/>
              </a:rPr>
              <a:t>抽象类</a:t>
            </a:r>
            <a:r>
              <a:rPr lang="zh-CN" altLang="zh-CN" dirty="0">
                <a:latin typeface="Consolas" pitchFamily="49" charset="0"/>
              </a:rPr>
              <a:t>:</a:t>
            </a:r>
          </a:p>
          <a:p>
            <a:pPr marL="657860" lvl="1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class  </a:t>
            </a:r>
            <a:r>
              <a:rPr lang="zh-CN" altLang="zh-CN" sz="2400" dirty="0">
                <a:solidFill>
                  <a:srgbClr val="C00000"/>
                </a:solidFill>
                <a:latin typeface="Consolas" pitchFamily="49" charset="0"/>
              </a:rPr>
              <a:t>类名</a:t>
            </a:r>
          </a:p>
          <a:p>
            <a:pPr marL="657860" lvl="1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zh-CN" altLang="zh-CN" sz="2400" dirty="0">
                <a:latin typeface="Consolas" pitchFamily="49" charset="0"/>
              </a:rPr>
              <a:t> </a:t>
            </a:r>
            <a:r>
              <a:rPr lang="en-US" altLang="zh-CN" sz="2400" dirty="0">
                <a:latin typeface="Consolas" pitchFamily="49" charset="0"/>
              </a:rPr>
              <a:t>{</a:t>
            </a:r>
          </a:p>
          <a:p>
            <a:pPr marL="657860" lvl="1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en-US" sz="2400" dirty="0">
                <a:latin typeface="Consolas" pitchFamily="49" charset="0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400" dirty="0">
                <a:latin typeface="Consolas" pitchFamily="49" charset="0"/>
              </a:rPr>
              <a:t> </a:t>
            </a:r>
            <a:r>
              <a:rPr lang="zh-CN" altLang="en-US" sz="2400" dirty="0">
                <a:latin typeface="Consolas" pitchFamily="49" charset="0"/>
              </a:rPr>
              <a:t>类型 函数名</a:t>
            </a:r>
            <a:r>
              <a:rPr lang="en-US" altLang="zh-CN" sz="2400" dirty="0">
                <a:latin typeface="Consolas" pitchFamily="49" charset="0"/>
              </a:rPr>
              <a:t>(</a:t>
            </a:r>
            <a:r>
              <a:rPr lang="zh-CN" altLang="en-US" sz="2400" dirty="0">
                <a:latin typeface="Consolas" pitchFamily="49" charset="0"/>
              </a:rPr>
              <a:t>参数表</a:t>
            </a:r>
            <a:r>
              <a:rPr lang="en-US" altLang="zh-CN" sz="2400" dirty="0">
                <a:latin typeface="Consolas" pitchFamily="49" charset="0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Consolas" pitchFamily="49" charset="0"/>
              </a:rPr>
              <a:t>=0; </a:t>
            </a:r>
            <a:r>
              <a:rPr lang="en-US" altLang="zh-CN" sz="2400" b="1" dirty="0">
                <a:latin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Consolas" pitchFamily="49" charset="0"/>
              </a:rPr>
              <a:t>纯虚函数</a:t>
            </a:r>
          </a:p>
          <a:p>
            <a:pPr marL="657860" lvl="1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     </a:t>
            </a:r>
            <a:r>
              <a:rPr lang="en-US" altLang="zh-CN" sz="2400" dirty="0">
                <a:latin typeface="Consolas" pitchFamily="49" charset="0"/>
              </a:rPr>
              <a:t>...</a:t>
            </a:r>
          </a:p>
          <a:p>
            <a:pPr marL="657860" lvl="1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}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5BBCE99-C843-A3FB-B418-126DE9E1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3F4410-C080-482D-8B18-D7213DB3834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A2A9E61-9031-051A-6500-A7332F0AFCE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B4D2E507-101D-CAF1-3BEC-6C5800A6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8.4.2 </a:t>
            </a:r>
            <a:r>
              <a:rPr lang="zh-CN" altLang="en-US"/>
              <a:t>抽象类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6C6F0F70-03F8-6A54-C1AE-41A890EF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作用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抽象类</a:t>
            </a:r>
            <a:r>
              <a:rPr lang="zh-CN" altLang="en-US" sz="2400" b="1"/>
              <a:t>为</a:t>
            </a:r>
            <a:r>
              <a:rPr lang="zh-CN" altLang="en-US" sz="2400" b="1">
                <a:solidFill>
                  <a:srgbClr val="FF0000"/>
                </a:solidFill>
              </a:rPr>
              <a:t>抽象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设计</a:t>
            </a:r>
            <a:r>
              <a:rPr lang="zh-CN" altLang="en-US" sz="2400" b="1"/>
              <a:t>的目的</a:t>
            </a:r>
            <a:r>
              <a:rPr lang="zh-CN" altLang="en-US" sz="2400"/>
              <a:t>而声明，</a:t>
            </a:r>
            <a:r>
              <a:rPr lang="zh-CN" altLang="en-US" sz="2400" b="1">
                <a:solidFill>
                  <a:srgbClr val="C00000"/>
                </a:solidFill>
              </a:rPr>
              <a:t>将有关的数据和行为组织在一个继承层次结构中</a:t>
            </a:r>
            <a:r>
              <a:rPr lang="zh-CN" altLang="en-US" sz="2400"/>
              <a:t>，</a:t>
            </a:r>
            <a:r>
              <a:rPr lang="zh-CN" altLang="en-US" sz="2400" b="1" u="sng"/>
              <a:t>保证派生类具有</a:t>
            </a:r>
            <a:r>
              <a:rPr lang="zh-CN" altLang="en-US" sz="2400" b="1" u="sng">
                <a:solidFill>
                  <a:srgbClr val="FF0000"/>
                </a:solidFill>
              </a:rPr>
              <a:t>要求的行为</a:t>
            </a:r>
            <a:r>
              <a:rPr lang="zh-CN" altLang="en-US" sz="2400"/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u="sng"/>
              <a:t>对于暂时无法实现的函数，可以声明为</a:t>
            </a:r>
            <a:r>
              <a:rPr lang="zh-CN" altLang="en-US" sz="2400" u="sng">
                <a:solidFill>
                  <a:srgbClr val="FF0000"/>
                </a:solidFill>
              </a:rPr>
              <a:t>纯虚函数</a:t>
            </a:r>
            <a:r>
              <a:rPr lang="zh-CN" altLang="en-US" sz="2400" u="sng"/>
              <a:t>，留给派生类去实现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注意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抽象类只能作为基类来使用</a:t>
            </a:r>
            <a:r>
              <a:rPr lang="zh-CN" altLang="en-US" sz="2400"/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不能</a:t>
            </a:r>
            <a:r>
              <a:rPr lang="zh-CN" altLang="en-US" sz="2400">
                <a:solidFill>
                  <a:srgbClr val="0000FF"/>
                </a:solidFill>
              </a:rPr>
              <a:t>声明抽象类的对象</a:t>
            </a:r>
            <a:r>
              <a:rPr lang="zh-CN" altLang="en-US" sz="2400"/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u="sng">
                <a:solidFill>
                  <a:srgbClr val="7030A0"/>
                </a:solidFill>
              </a:rPr>
              <a:t>构造函数</a:t>
            </a:r>
            <a:r>
              <a:rPr lang="zh-CN" altLang="en-US" sz="2400" b="1">
                <a:solidFill>
                  <a:srgbClr val="0000FF"/>
                </a:solidFill>
              </a:rPr>
              <a:t>不能</a:t>
            </a:r>
            <a:r>
              <a:rPr lang="zh-CN" altLang="en-US" sz="2400">
                <a:solidFill>
                  <a:srgbClr val="0000FF"/>
                </a:solidFill>
              </a:rPr>
              <a:t>是虚函数</a:t>
            </a:r>
            <a:r>
              <a:rPr lang="zh-CN" altLang="en-US" sz="2400"/>
              <a:t>，</a:t>
            </a:r>
            <a:r>
              <a:rPr lang="zh-CN" altLang="en-US" sz="2400" u="sng">
                <a:solidFill>
                  <a:srgbClr val="C00000"/>
                </a:solidFill>
              </a:rPr>
              <a:t>析构函数</a:t>
            </a:r>
            <a:r>
              <a:rPr lang="zh-CN" altLang="en-US" sz="2400">
                <a:solidFill>
                  <a:srgbClr val="C00000"/>
                </a:solidFill>
              </a:rPr>
              <a:t>可以是虚函数</a:t>
            </a:r>
            <a:r>
              <a:rPr lang="zh-CN" altLang="en-US" sz="2400"/>
              <a:t>。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063D43FB-7218-6B6C-8094-D728A745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1632CA-33FB-43FC-ADA4-0E4E361FD62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22E4EA-CDFE-00D8-5335-8C3000F68B9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7F189C51-7CAA-ED16-1661-D72178F1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8-6 </a:t>
            </a:r>
            <a:r>
              <a:rPr lang="zh-CN" altLang="en-US"/>
              <a:t>抽象类举例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023AB-D3B1-DD25-4528-93554750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313"/>
            <a:ext cx="8362950" cy="5257800"/>
          </a:xfrm>
          <a:noFill/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//8_6.cpp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Base1</a:t>
            </a:r>
            <a:r>
              <a:rPr lang="en-US" altLang="zh-CN" dirty="0">
                <a:latin typeface="Consolas" pitchFamily="49" charset="0"/>
              </a:rPr>
              <a:t> { //</a:t>
            </a:r>
            <a:r>
              <a:rPr lang="zh-CN" altLang="en-US" dirty="0">
                <a:latin typeface="Consolas" pitchFamily="49" charset="0"/>
              </a:rPr>
              <a:t>基类</a:t>
            </a:r>
            <a:r>
              <a:rPr lang="en-US" altLang="zh-CN" dirty="0">
                <a:latin typeface="Consolas" pitchFamily="49" charset="0"/>
              </a:rPr>
              <a:t>Base1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dirty="0">
                <a:latin typeface="Consolas" pitchFamily="49" charset="0"/>
              </a:rPr>
              <a:t> void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display() </a:t>
            </a:r>
            <a:r>
              <a:rPr lang="en-US" altLang="zh-CN" dirty="0">
                <a:latin typeface="Consolas" pitchFamily="49" charset="0"/>
              </a:rPr>
              <a:t>const 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</a:rPr>
              <a:t>= 0</a:t>
            </a:r>
            <a:r>
              <a:rPr lang="en-US" altLang="zh-CN" dirty="0">
                <a:latin typeface="Consolas" pitchFamily="49" charset="0"/>
              </a:rPr>
              <a:t>;	//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</a:rPr>
              <a:t>纯虚函数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Base2</a:t>
            </a:r>
            <a:r>
              <a:rPr lang="en-US" altLang="zh-CN" dirty="0">
                <a:latin typeface="Consolas" pitchFamily="49" charset="0"/>
              </a:rPr>
              <a:t>: public 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Base1</a:t>
            </a:r>
            <a:r>
              <a:rPr lang="en-US" altLang="zh-CN" dirty="0">
                <a:latin typeface="Consolas" pitchFamily="49" charset="0"/>
              </a:rPr>
              <a:t> { //</a:t>
            </a:r>
            <a:r>
              <a:rPr lang="zh-CN" altLang="en-US" dirty="0">
                <a:latin typeface="Consolas" pitchFamily="49" charset="0"/>
              </a:rPr>
              <a:t>公有派生类</a:t>
            </a:r>
            <a:r>
              <a:rPr lang="en-US" altLang="zh-CN" dirty="0">
                <a:latin typeface="Consolas" pitchFamily="49" charset="0"/>
              </a:rPr>
              <a:t>Base2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void 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display() </a:t>
            </a:r>
            <a:r>
              <a:rPr lang="en-US" altLang="zh-CN" dirty="0">
                <a:latin typeface="Consolas" pitchFamily="49" charset="0"/>
              </a:rPr>
              <a:t>const;	//</a:t>
            </a:r>
            <a:r>
              <a:rPr lang="zh-CN" altLang="en-US" dirty="0">
                <a:latin typeface="Consolas" pitchFamily="49" charset="0"/>
              </a:rPr>
              <a:t>覆盖基类的虚函数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Base2::display() </a:t>
            </a:r>
            <a:r>
              <a:rPr lang="en-US" altLang="zh-CN" dirty="0">
                <a:latin typeface="Consolas" pitchFamily="49" charset="0"/>
              </a:rPr>
              <a:t>const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"Base2::display()"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7605FD1B-FB7A-4899-482F-360197D1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21949C-AA5A-4E59-9EFC-54D24D3117B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D5BDE6-C3B8-38F1-2A1D-F00531DC257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>
            <a:extLst>
              <a:ext uri="{FF2B5EF4-FFF2-40B4-BE49-F238E27FC236}">
                <a16:creationId xmlns:a16="http://schemas.microsoft.com/office/drawing/2014/main" id="{AAF938DB-5583-A5BD-3CB9-DBB4C4AB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2938"/>
            <a:ext cx="8472488" cy="59309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2000" dirty="0">
                <a:latin typeface="Consolas" panose="020B0609020204030204" pitchFamily="49" charset="0"/>
              </a:rPr>
              <a:t>: public 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 { //</a:t>
            </a:r>
            <a:r>
              <a:rPr lang="zh-CN" altLang="en-US" sz="2000" dirty="0">
                <a:latin typeface="Consolas" panose="020B0609020204030204" pitchFamily="49" charset="0"/>
              </a:rPr>
              <a:t>公有派生类</a:t>
            </a:r>
            <a:r>
              <a:rPr lang="en-US" altLang="zh-CN" sz="2000" dirty="0">
                <a:latin typeface="Consolas" panose="020B0609020204030204" pitchFamily="49" charset="0"/>
              </a:rPr>
              <a:t>Derived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void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display() </a:t>
            </a:r>
            <a:r>
              <a:rPr lang="en-US" altLang="zh-CN" sz="2000" dirty="0">
                <a:latin typeface="Consolas" panose="020B0609020204030204" pitchFamily="49" charset="0"/>
              </a:rPr>
              <a:t>const;	//</a:t>
            </a:r>
            <a:r>
              <a:rPr lang="zh-CN" altLang="en-US" sz="2000" dirty="0">
                <a:latin typeface="Consolas" panose="020B0609020204030204" pitchFamily="49" charset="0"/>
              </a:rPr>
              <a:t>覆盖基类的虚函数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Derived::display() </a:t>
            </a:r>
            <a:r>
              <a:rPr lang="en-US" altLang="zh-CN" sz="2000" dirty="0">
                <a:latin typeface="Consolas" panose="020B0609020204030204" pitchFamily="49" charset="0"/>
              </a:rPr>
              <a:t>const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"Derived::display()"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b="1" dirty="0"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Base1 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) { //</a:t>
            </a:r>
            <a:r>
              <a:rPr lang="zh-CN" altLang="en-US" sz="2000" dirty="0">
                <a:latin typeface="Consolas" panose="020B0609020204030204" pitchFamily="49" charset="0"/>
              </a:rPr>
              <a:t>参数为指向基类对象的指针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2000" dirty="0">
                <a:latin typeface="Consolas" panose="020B0609020204030204" pitchFamily="49" charset="0"/>
              </a:rPr>
              <a:t>display();	//"</a:t>
            </a:r>
            <a:r>
              <a:rPr lang="zh-CN" altLang="en-US" sz="2000" dirty="0">
                <a:latin typeface="Consolas" panose="020B0609020204030204" pitchFamily="49" charset="0"/>
              </a:rPr>
              <a:t>对象指针</a:t>
            </a:r>
            <a:r>
              <a:rPr lang="en-US" altLang="zh-CN" sz="2000" dirty="0">
                <a:latin typeface="Consolas" panose="020B0609020204030204" pitchFamily="49" charset="0"/>
              </a:rPr>
              <a:t>-&gt;</a:t>
            </a:r>
            <a:r>
              <a:rPr lang="zh-CN" altLang="en-US" sz="2000" dirty="0">
                <a:latin typeface="Consolas" panose="020B0609020204030204" pitchFamily="49" charset="0"/>
              </a:rPr>
              <a:t>成员名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	//</a:t>
            </a:r>
            <a:r>
              <a:rPr lang="zh-CN" altLang="en-US" sz="2000" dirty="0">
                <a:latin typeface="Consolas" panose="020B0609020204030204" pitchFamily="49" charset="0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Base2 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  <a:r>
              <a:rPr lang="en-US" altLang="zh-CN" sz="2000" dirty="0">
                <a:latin typeface="Consolas" panose="020B0609020204030204" pitchFamily="49" charset="0"/>
              </a:rPr>
              <a:t>Base2</a:t>
            </a:r>
            <a:r>
              <a:rPr lang="zh-CN" altLang="en-US" sz="2000" dirty="0">
                <a:latin typeface="Consolas" panose="020B0609020204030204" pitchFamily="49" charset="0"/>
              </a:rPr>
              <a:t>类对象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Derived </a:t>
            </a:r>
            <a:r>
              <a:rPr lang="en-US" altLang="zh-C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2000" dirty="0">
                <a:latin typeface="Consolas" panose="020B0609020204030204" pitchFamily="49" charset="0"/>
              </a:rPr>
              <a:t>;	//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  <a:r>
              <a:rPr lang="en-US" altLang="zh-CN" sz="2000" dirty="0">
                <a:latin typeface="Consolas" panose="020B0609020204030204" pitchFamily="49" charset="0"/>
              </a:rPr>
              <a:t>Derived</a:t>
            </a:r>
            <a:r>
              <a:rPr lang="zh-CN" altLang="en-US" sz="2000" dirty="0">
                <a:latin typeface="Consolas" panose="020B0609020204030204" pitchFamily="49" charset="0"/>
              </a:rPr>
              <a:t>类对象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&amp;base2</a:t>
            </a:r>
            <a:r>
              <a:rPr lang="en-US" altLang="zh-CN" sz="2000" dirty="0">
                <a:latin typeface="Consolas" panose="020B0609020204030204" pitchFamily="49" charset="0"/>
              </a:rPr>
              <a:t>);	//</a:t>
            </a:r>
            <a:r>
              <a:rPr lang="zh-CN" altLang="en-US" sz="2000" dirty="0">
                <a:latin typeface="Consolas" panose="020B0609020204030204" pitchFamily="49" charset="0"/>
              </a:rPr>
              <a:t>用</a:t>
            </a:r>
            <a:r>
              <a:rPr lang="en-US" altLang="zh-CN" sz="2000" dirty="0">
                <a:latin typeface="Consolas" panose="020B0609020204030204" pitchFamily="49" charset="0"/>
              </a:rPr>
              <a:t>Base2</a:t>
            </a:r>
            <a:r>
              <a:rPr lang="zh-CN" altLang="en-US" sz="2000" dirty="0">
                <a:latin typeface="Consolas" panose="020B0609020204030204" pitchFamily="49" charset="0"/>
              </a:rPr>
              <a:t>对象的指针调用</a:t>
            </a:r>
            <a:r>
              <a:rPr lang="en-US" altLang="zh-CN" sz="2000" dirty="0">
                <a:latin typeface="Consolas" panose="020B0609020204030204" pitchFamily="49" charset="0"/>
              </a:rPr>
              <a:t>fun</a:t>
            </a:r>
            <a:r>
              <a:rPr lang="zh-CN" altLang="en-US" sz="2000" dirty="0">
                <a:latin typeface="Consolas" panose="020B0609020204030204" pitchFamily="49" charset="0"/>
              </a:rPr>
              <a:t>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fun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&amp;derived</a:t>
            </a:r>
            <a:r>
              <a:rPr lang="en-US" altLang="zh-CN" sz="2000" dirty="0">
                <a:latin typeface="Consolas" panose="020B0609020204030204" pitchFamily="49" charset="0"/>
              </a:rPr>
              <a:t>);	//</a:t>
            </a:r>
            <a:r>
              <a:rPr lang="zh-CN" altLang="en-US" sz="2000" dirty="0">
                <a:latin typeface="Consolas" panose="020B0609020204030204" pitchFamily="49" charset="0"/>
              </a:rPr>
              <a:t>用</a:t>
            </a:r>
            <a:r>
              <a:rPr lang="en-US" altLang="zh-CN" sz="2000" dirty="0">
                <a:latin typeface="Consolas" panose="020B0609020204030204" pitchFamily="49" charset="0"/>
              </a:rPr>
              <a:t>Derived</a:t>
            </a:r>
            <a:r>
              <a:rPr lang="zh-CN" altLang="en-US" sz="2000" dirty="0">
                <a:latin typeface="Consolas" panose="020B0609020204030204" pitchFamily="49" charset="0"/>
              </a:rPr>
              <a:t>对象的指针调用</a:t>
            </a:r>
            <a:r>
              <a:rPr lang="en-US" altLang="zh-CN" sz="2000" dirty="0">
                <a:latin typeface="Consolas" panose="020B0609020204030204" pitchFamily="49" charset="0"/>
              </a:rPr>
              <a:t>fun</a:t>
            </a:r>
            <a:r>
              <a:rPr lang="zh-CN" altLang="en-US" sz="2000" dirty="0">
                <a:latin typeface="Consolas" panose="020B0609020204030204" pitchFamily="49" charset="0"/>
              </a:rPr>
              <a:t>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04930B01-8610-EFF3-679C-88B104BF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961D2B-A7D5-414A-9234-0788391547D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0498F38-95CE-E1C7-3693-5F1A87590D5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抽象类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949BC9-9BE0-3DFD-2BDE-16E1980D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688" y="1000125"/>
            <a:ext cx="1143000" cy="2000250"/>
          </a:xfrm>
          <a:solidFill>
            <a:schemeClr val="bg1"/>
          </a:solidFill>
        </p:spPr>
        <p:txBody>
          <a:bodyPr vert="eaVer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8-6</a:t>
            </a:r>
            <a:r>
              <a:rPr lang="zh-CN" altLang="en-US" dirty="0"/>
              <a:t>（续）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7ECFA46-6966-B1D9-FCFD-C7389725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583238"/>
            <a:ext cx="2476500" cy="1347787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dirty="0">
                <a:latin typeface="+mn-ea"/>
                <a:ea typeface="+mn-ea"/>
              </a:rPr>
              <a:t>运行结果：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Base2::display()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Derived::display()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98E5-C22F-AC13-B456-98A902A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8.5 </a:t>
            </a:r>
            <a:r>
              <a:rPr lang="zh-CN" altLang="en-US" dirty="0"/>
              <a:t>程序实例</a:t>
            </a:r>
            <a:r>
              <a:rPr lang="en-US" dirty="0"/>
              <a:t>—</a:t>
            </a:r>
            <a:r>
              <a:rPr lang="zh-CN" altLang="en-US" dirty="0"/>
              <a:t>变步长梯形积分算法求解函数的定积分</a:t>
            </a:r>
            <a:r>
              <a:rPr lang="en-US" altLang="zh-CN" dirty="0"/>
              <a:t>——</a:t>
            </a:r>
            <a:r>
              <a:rPr lang="zh-CN" altLang="en-US" dirty="0"/>
              <a:t>算法基本原理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0A0771ED-6A59-35FE-465D-FE748DE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我们只考虑最简单的情况，设被积函数是一个一元函数，定积分表达式为：</a:t>
            </a:r>
            <a:endParaRPr lang="en-US" altLang="zh-CN"/>
          </a:p>
          <a:p>
            <a:pPr eaLnBrk="1" hangingPunct="1"/>
            <a:endParaRPr lang="zh-CN" altLang="en-US" sz="4000"/>
          </a:p>
          <a:p>
            <a:pPr eaLnBrk="1" hangingPunct="1"/>
            <a:r>
              <a:rPr lang="zh-CN" altLang="en-US"/>
              <a:t>积分表示的意义是一元函数</a:t>
            </a:r>
            <a:r>
              <a:rPr lang="en-US" altLang="zh-CN"/>
              <a:t>f(x)</a:t>
            </a:r>
            <a:r>
              <a:rPr lang="zh-CN" altLang="en-US"/>
              <a:t>在区间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之间与</a:t>
            </a:r>
            <a:r>
              <a:rPr lang="en-US" altLang="zh-CN"/>
              <a:t>x</a:t>
            </a:r>
            <a:r>
              <a:rPr lang="zh-CN" altLang="en-US"/>
              <a:t>轴所夹的面积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endParaRPr lang="en-US" altLang="zh-CN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3E86A2AF-6D1C-EBA5-1DF7-CF5B0C7C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E4E59F-7AC5-476C-9B13-E361E02AFB3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138FE674-68F1-8BF4-73D9-6E535BAC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5782" name="Object 1">
            <a:extLst>
              <a:ext uri="{FF2B5EF4-FFF2-40B4-BE49-F238E27FC236}">
                <a16:creationId xmlns:a16="http://schemas.microsoft.com/office/drawing/2014/main" id="{1BC50EA5-0822-5DB8-F69E-9911F4360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2643188"/>
          <a:ext cx="17859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330057" progId="Equation.DSMT4">
                  <p:embed/>
                </p:oleObj>
              </mc:Choice>
              <mc:Fallback>
                <p:oleObj name="Equation" r:id="rId2" imgW="850531" imgH="3300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643188"/>
                        <a:ext cx="17859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22">
            <a:extLst>
              <a:ext uri="{FF2B5EF4-FFF2-40B4-BE49-F238E27FC236}">
                <a16:creationId xmlns:a16="http://schemas.microsoft.com/office/drawing/2014/main" id="{761FBAA7-B00D-EB0C-5341-2BB0DA13C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5784" name="Rectangle 51">
            <a:extLst>
              <a:ext uri="{FF2B5EF4-FFF2-40B4-BE49-F238E27FC236}">
                <a16:creationId xmlns:a16="http://schemas.microsoft.com/office/drawing/2014/main" id="{1470CABF-EF7B-FFD6-3109-D7E12D9A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5785" name="Group 32">
            <a:extLst>
              <a:ext uri="{FF2B5EF4-FFF2-40B4-BE49-F238E27FC236}">
                <a16:creationId xmlns:a16="http://schemas.microsoft.com/office/drawing/2014/main" id="{50E5F8C2-C5AE-DC0D-9D99-05A4E11E96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00188" y="4214813"/>
            <a:ext cx="4643437" cy="2419350"/>
            <a:chOff x="2799" y="2077"/>
            <a:chExt cx="6309" cy="3288"/>
          </a:xfrm>
        </p:grpSpPr>
        <p:sp>
          <p:nvSpPr>
            <p:cNvPr id="75786" name="AutoShape 50">
              <a:extLst>
                <a:ext uri="{FF2B5EF4-FFF2-40B4-BE49-F238E27FC236}">
                  <a16:creationId xmlns:a16="http://schemas.microsoft.com/office/drawing/2014/main" id="{2E33EC1C-BCE5-7A10-0B19-68E12E0A39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99" y="2077"/>
              <a:ext cx="6309" cy="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49">
              <a:extLst>
                <a:ext uri="{FF2B5EF4-FFF2-40B4-BE49-F238E27FC236}">
                  <a16:creationId xmlns:a16="http://schemas.microsoft.com/office/drawing/2014/main" id="{7F052A7F-4C26-2891-5F5E-F563C9C2B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4845"/>
              <a:ext cx="48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48">
              <a:extLst>
                <a:ext uri="{FF2B5EF4-FFF2-40B4-BE49-F238E27FC236}">
                  <a16:creationId xmlns:a16="http://schemas.microsoft.com/office/drawing/2014/main" id="{A71B9901-1969-5731-7286-BAEBF1113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1" y="2270"/>
              <a:ext cx="0" cy="2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Freeform 47">
              <a:extLst>
                <a:ext uri="{FF2B5EF4-FFF2-40B4-BE49-F238E27FC236}">
                  <a16:creationId xmlns:a16="http://schemas.microsoft.com/office/drawing/2014/main" id="{1DD6233D-5D34-BC32-A930-49CD20CBA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3293"/>
              <a:ext cx="3826" cy="749"/>
            </a:xfrm>
            <a:custGeom>
              <a:avLst/>
              <a:gdLst>
                <a:gd name="T0" fmla="*/ 0 w 3825"/>
                <a:gd name="T1" fmla="*/ 306 h 749"/>
                <a:gd name="T2" fmla="*/ 720 w 3825"/>
                <a:gd name="T3" fmla="*/ 261 h 749"/>
                <a:gd name="T4" fmla="*/ 810 w 3825"/>
                <a:gd name="T5" fmla="*/ 201 h 749"/>
                <a:gd name="T6" fmla="*/ 975 w 3825"/>
                <a:gd name="T7" fmla="*/ 21 h 749"/>
                <a:gd name="T8" fmla="*/ 1305 w 3825"/>
                <a:gd name="T9" fmla="*/ 6 h 749"/>
                <a:gd name="T10" fmla="*/ 1590 w 3825"/>
                <a:gd name="T11" fmla="*/ 51 h 749"/>
                <a:gd name="T12" fmla="*/ 1635 w 3825"/>
                <a:gd name="T13" fmla="*/ 66 h 749"/>
                <a:gd name="T14" fmla="*/ 1680 w 3825"/>
                <a:gd name="T15" fmla="*/ 81 h 749"/>
                <a:gd name="T16" fmla="*/ 1875 w 3825"/>
                <a:gd name="T17" fmla="*/ 201 h 749"/>
                <a:gd name="T18" fmla="*/ 1996 w 3825"/>
                <a:gd name="T19" fmla="*/ 261 h 749"/>
                <a:gd name="T20" fmla="*/ 2536 w 3825"/>
                <a:gd name="T21" fmla="*/ 216 h 749"/>
                <a:gd name="T22" fmla="*/ 2881 w 3825"/>
                <a:gd name="T23" fmla="*/ 336 h 749"/>
                <a:gd name="T24" fmla="*/ 3016 w 3825"/>
                <a:gd name="T25" fmla="*/ 471 h 749"/>
                <a:gd name="T26" fmla="*/ 3091 w 3825"/>
                <a:gd name="T27" fmla="*/ 561 h 749"/>
                <a:gd name="T28" fmla="*/ 3301 w 3825"/>
                <a:gd name="T29" fmla="*/ 621 h 749"/>
                <a:gd name="T30" fmla="*/ 3541 w 3825"/>
                <a:gd name="T31" fmla="*/ 711 h 749"/>
                <a:gd name="T32" fmla="*/ 3601 w 3825"/>
                <a:gd name="T33" fmla="*/ 741 h 749"/>
                <a:gd name="T34" fmla="*/ 3856 w 3825"/>
                <a:gd name="T35" fmla="*/ 741 h 7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25"/>
                <a:gd name="T55" fmla="*/ 0 h 749"/>
                <a:gd name="T56" fmla="*/ 3825 w 3825"/>
                <a:gd name="T57" fmla="*/ 749 h 7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25" h="749">
                  <a:moveTo>
                    <a:pt x="0" y="306"/>
                  </a:moveTo>
                  <a:cubicBezTo>
                    <a:pt x="233" y="384"/>
                    <a:pt x="489" y="327"/>
                    <a:pt x="720" y="261"/>
                  </a:cubicBezTo>
                  <a:cubicBezTo>
                    <a:pt x="750" y="241"/>
                    <a:pt x="780" y="221"/>
                    <a:pt x="810" y="201"/>
                  </a:cubicBezTo>
                  <a:cubicBezTo>
                    <a:pt x="892" y="147"/>
                    <a:pt x="856" y="31"/>
                    <a:pt x="975" y="21"/>
                  </a:cubicBezTo>
                  <a:cubicBezTo>
                    <a:pt x="1085" y="12"/>
                    <a:pt x="1195" y="11"/>
                    <a:pt x="1305" y="6"/>
                  </a:cubicBezTo>
                  <a:cubicBezTo>
                    <a:pt x="1532" y="23"/>
                    <a:pt x="1438" y="0"/>
                    <a:pt x="1590" y="51"/>
                  </a:cubicBezTo>
                  <a:cubicBezTo>
                    <a:pt x="1605" y="56"/>
                    <a:pt x="1620" y="61"/>
                    <a:pt x="1635" y="66"/>
                  </a:cubicBezTo>
                  <a:cubicBezTo>
                    <a:pt x="1650" y="71"/>
                    <a:pt x="1680" y="81"/>
                    <a:pt x="1680" y="81"/>
                  </a:cubicBezTo>
                  <a:cubicBezTo>
                    <a:pt x="1737" y="138"/>
                    <a:pt x="1806" y="160"/>
                    <a:pt x="1875" y="201"/>
                  </a:cubicBezTo>
                  <a:cubicBezTo>
                    <a:pt x="1906" y="220"/>
                    <a:pt x="1965" y="261"/>
                    <a:pt x="1965" y="261"/>
                  </a:cubicBezTo>
                  <a:cubicBezTo>
                    <a:pt x="2197" y="251"/>
                    <a:pt x="2301" y="236"/>
                    <a:pt x="2505" y="216"/>
                  </a:cubicBezTo>
                  <a:cubicBezTo>
                    <a:pt x="2625" y="240"/>
                    <a:pt x="2734" y="297"/>
                    <a:pt x="2850" y="336"/>
                  </a:cubicBezTo>
                  <a:cubicBezTo>
                    <a:pt x="2888" y="393"/>
                    <a:pt x="2939" y="418"/>
                    <a:pt x="2985" y="471"/>
                  </a:cubicBezTo>
                  <a:cubicBezTo>
                    <a:pt x="3014" y="505"/>
                    <a:pt x="3017" y="537"/>
                    <a:pt x="3060" y="561"/>
                  </a:cubicBezTo>
                  <a:cubicBezTo>
                    <a:pt x="3110" y="589"/>
                    <a:pt x="3222" y="603"/>
                    <a:pt x="3270" y="621"/>
                  </a:cubicBezTo>
                  <a:cubicBezTo>
                    <a:pt x="3584" y="739"/>
                    <a:pt x="3202" y="634"/>
                    <a:pt x="3510" y="711"/>
                  </a:cubicBezTo>
                  <a:cubicBezTo>
                    <a:pt x="3532" y="716"/>
                    <a:pt x="3548" y="739"/>
                    <a:pt x="3570" y="741"/>
                  </a:cubicBezTo>
                  <a:cubicBezTo>
                    <a:pt x="3655" y="749"/>
                    <a:pt x="3740" y="741"/>
                    <a:pt x="3825" y="74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46">
              <a:extLst>
                <a:ext uri="{FF2B5EF4-FFF2-40B4-BE49-F238E27FC236}">
                  <a16:creationId xmlns:a16="http://schemas.microsoft.com/office/drawing/2014/main" id="{61FA16CC-2B63-F2FA-4AF7-32A2AAF0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3620"/>
              <a:ext cx="0" cy="1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45">
              <a:extLst>
                <a:ext uri="{FF2B5EF4-FFF2-40B4-BE49-F238E27FC236}">
                  <a16:creationId xmlns:a16="http://schemas.microsoft.com/office/drawing/2014/main" id="{9759BCAB-9663-5CA1-F4CC-9A142D699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0" y="4014"/>
              <a:ext cx="0" cy="8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44">
              <a:extLst>
                <a:ext uri="{FF2B5EF4-FFF2-40B4-BE49-F238E27FC236}">
                  <a16:creationId xmlns:a16="http://schemas.microsoft.com/office/drawing/2014/main" id="{4EA9BCCA-89BA-16A5-6505-5070D00C1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3620"/>
              <a:ext cx="0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Line 43">
              <a:extLst>
                <a:ext uri="{FF2B5EF4-FFF2-40B4-BE49-F238E27FC236}">
                  <a16:creationId xmlns:a16="http://schemas.microsoft.com/office/drawing/2014/main" id="{FA72E87E-9941-74D7-4F6D-0EE6799D5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" y="3380"/>
              <a:ext cx="0" cy="1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42">
              <a:extLst>
                <a:ext uri="{FF2B5EF4-FFF2-40B4-BE49-F238E27FC236}">
                  <a16:creationId xmlns:a16="http://schemas.microsoft.com/office/drawing/2014/main" id="{E743D732-DD71-CE9C-7C56-26605CAF6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3600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Text Box 41">
              <a:extLst>
                <a:ext uri="{FF2B5EF4-FFF2-40B4-BE49-F238E27FC236}">
                  <a16:creationId xmlns:a16="http://schemas.microsoft.com/office/drawing/2014/main" id="{6510027A-CCBA-8094-BCC1-842C7ED9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077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13335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6" name="Text Box 40">
              <a:extLst>
                <a:ext uri="{FF2B5EF4-FFF2-40B4-BE49-F238E27FC236}">
                  <a16:creationId xmlns:a16="http://schemas.microsoft.com/office/drawing/2014/main" id="{7B798182-9CBD-C764-5664-D1788D292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0" y="4641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7" name="Text Box 39">
              <a:extLst>
                <a:ext uri="{FF2B5EF4-FFF2-40B4-BE49-F238E27FC236}">
                  <a16:creationId xmlns:a16="http://schemas.microsoft.com/office/drawing/2014/main" id="{42952CFE-4E97-7BDE-01D4-0B6830332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9" y="4851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8" name="Text Box 38">
              <a:extLst>
                <a:ext uri="{FF2B5EF4-FFF2-40B4-BE49-F238E27FC236}">
                  <a16:creationId xmlns:a16="http://schemas.microsoft.com/office/drawing/2014/main" id="{7A68014C-76BC-1698-06F6-C79988D58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" y="4851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799" name="Text Box 37">
              <a:extLst>
                <a:ext uri="{FF2B5EF4-FFF2-40B4-BE49-F238E27FC236}">
                  <a16:creationId xmlns:a16="http://schemas.microsoft.com/office/drawing/2014/main" id="{35ED5B62-3C09-6445-96CA-EFDA895B5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4891"/>
              <a:ext cx="4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i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0" name="Text Box 36">
              <a:extLst>
                <a:ext uri="{FF2B5EF4-FFF2-40B4-BE49-F238E27FC236}">
                  <a16:creationId xmlns:a16="http://schemas.microsoft.com/office/drawing/2014/main" id="{1A967FAD-0F38-F956-BB02-8C7CED20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" y="4891"/>
              <a:ext cx="46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 i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2000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1" name="Text Box 35">
              <a:extLst>
                <a:ext uri="{FF2B5EF4-FFF2-40B4-BE49-F238E27FC236}">
                  <a16:creationId xmlns:a16="http://schemas.microsoft.com/office/drawing/2014/main" id="{437908C6-166A-7429-77D6-75B146BCA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4600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2" name="Text Box 34">
              <a:extLst>
                <a:ext uri="{FF2B5EF4-FFF2-40B4-BE49-F238E27FC236}">
                  <a16:creationId xmlns:a16="http://schemas.microsoft.com/office/drawing/2014/main" id="{CFE8281A-D24B-C1D0-F7F1-F7132F8B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4042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2000" i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803" name="Text Box 33">
              <a:extLst>
                <a:ext uri="{FF2B5EF4-FFF2-40B4-BE49-F238E27FC236}">
                  <a16:creationId xmlns:a16="http://schemas.microsoft.com/office/drawing/2014/main" id="{AD792FA0-BA12-8DC4-CB85-EA0F0C7F8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" y="2896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en-US" altLang="zh-CN" sz="4400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EA427ADD-07D0-3AA3-4BB1-CE2275C3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8.5.1 </a:t>
            </a:r>
            <a:r>
              <a:rPr lang="zh-CN" altLang="en-US"/>
              <a:t>算法基本原理（续）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F96B0071-4ED7-7019-797D-CBB8DEAB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在每个小区间上都用小的梯形面积来近似原函数的积分，当小区间足够小时，我们就可以得到原来积分的近似值。每个小区间的面积值公式：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zh-CN" altLang="en-US" sz="2400"/>
              <a:t>实际计算中步长</a:t>
            </a:r>
            <a:r>
              <a:rPr lang="en-US" altLang="zh-CN" sz="2400"/>
              <a:t>h</a:t>
            </a:r>
            <a:r>
              <a:rPr lang="zh-CN" altLang="en-US" sz="2400"/>
              <a:t>逐次减半，反复利用上述求积公式进行计算，直到所求得的积分结果满足要求的精度为止。并得到递推公式：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F50D2358-95EE-464C-E0C8-0104031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B1F1B9-DEF8-4DFC-B072-24592D333F5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507FB23-8C74-BAD4-964B-B7E23C3E3AF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6FFF7E5B-11D4-7CE2-7539-32061D37E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6807" name="Object 1">
            <a:extLst>
              <a:ext uri="{FF2B5EF4-FFF2-40B4-BE49-F238E27FC236}">
                <a16:creationId xmlns:a16="http://schemas.microsoft.com/office/drawing/2014/main" id="{8F7AC033-3F79-FBD8-6C18-54880D369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57500"/>
          <a:ext cx="27860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DSMT4">
                  <p:embed/>
                </p:oleObj>
              </mc:Choice>
              <mc:Fallback>
                <p:oleObj name="Equation" r:id="rId2" imgW="1612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57500"/>
                        <a:ext cx="27860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4">
            <a:extLst>
              <a:ext uri="{FF2B5EF4-FFF2-40B4-BE49-F238E27FC236}">
                <a16:creationId xmlns:a16="http://schemas.microsoft.com/office/drawing/2014/main" id="{D7ACF18B-E9EF-1760-F916-C0823675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6809" name="Object 3">
            <a:extLst>
              <a:ext uri="{FF2B5EF4-FFF2-40B4-BE49-F238E27FC236}">
                <a16:creationId xmlns:a16="http://schemas.microsoft.com/office/drawing/2014/main" id="{CAED2C99-EC97-D922-B049-07E26E3D1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786313"/>
          <a:ext cx="29289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033" imgH="444307" progId="Equation.DSMT4">
                  <p:embed/>
                </p:oleObj>
              </mc:Choice>
              <mc:Fallback>
                <p:oleObj name="Equation" r:id="rId4" imgW="1536033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786313"/>
                        <a:ext cx="29289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3F7BA9EB-0464-6F81-9100-3031CB01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8.5.2</a:t>
            </a:r>
            <a:r>
              <a:rPr lang="zh-CN" altLang="en-US"/>
              <a:t>程序设计分析</a:t>
            </a:r>
          </a:p>
        </p:txBody>
      </p:sp>
      <p:sp>
        <p:nvSpPr>
          <p:cNvPr id="77827" name="灯片编号占位符 3">
            <a:extLst>
              <a:ext uri="{FF2B5EF4-FFF2-40B4-BE49-F238E27FC236}">
                <a16:creationId xmlns:a16="http://schemas.microsoft.com/office/drawing/2014/main" id="{C63A5FE6-9071-F944-CF82-4A820249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E8B83F-2A6A-4906-9C6C-3F1043D49E2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FBD2078-CE08-2B66-AEAB-7988FD8A6F1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7829" name="Rectangle 34">
            <a:extLst>
              <a:ext uri="{FF2B5EF4-FFF2-40B4-BE49-F238E27FC236}">
                <a16:creationId xmlns:a16="http://schemas.microsoft.com/office/drawing/2014/main" id="{D2FC968E-9979-968D-9157-F2E32DB7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7830" name="Group 1">
            <a:extLst>
              <a:ext uri="{FF2B5EF4-FFF2-40B4-BE49-F238E27FC236}">
                <a16:creationId xmlns:a16="http://schemas.microsoft.com/office/drawing/2014/main" id="{163531F0-6E20-3229-6A3C-2852A20D88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5750" y="1500188"/>
            <a:ext cx="8653463" cy="4143375"/>
            <a:chOff x="0" y="276"/>
            <a:chExt cx="12236" cy="5861"/>
          </a:xfrm>
        </p:grpSpPr>
        <p:sp>
          <p:nvSpPr>
            <p:cNvPr id="77831" name="AutoShape 33">
              <a:extLst>
                <a:ext uri="{FF2B5EF4-FFF2-40B4-BE49-F238E27FC236}">
                  <a16:creationId xmlns:a16="http://schemas.microsoft.com/office/drawing/2014/main" id="{1FFFAF56-976B-5ECB-37EA-F40F37CDB7D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76"/>
              <a:ext cx="7989" cy="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2" name="Rectangle 32">
              <a:extLst>
                <a:ext uri="{FF2B5EF4-FFF2-40B4-BE49-F238E27FC236}">
                  <a16:creationId xmlns:a16="http://schemas.microsoft.com/office/drawing/2014/main" id="{94A0AC58-3C45-9A42-C519-9EBBDF41C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5091"/>
              <a:ext cx="5783" cy="84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33" name="Rectangle 31">
              <a:extLst>
                <a:ext uri="{FF2B5EF4-FFF2-40B4-BE49-F238E27FC236}">
                  <a16:creationId xmlns:a16="http://schemas.microsoft.com/office/drawing/2014/main" id="{CFDDF7E5-8FF4-8D6D-4D53-69B14A335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5140"/>
              <a:ext cx="166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MyFunction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34" name="Rectangle 30">
              <a:extLst>
                <a:ext uri="{FF2B5EF4-FFF2-40B4-BE49-F238E27FC236}">
                  <a16:creationId xmlns:a16="http://schemas.microsoft.com/office/drawing/2014/main" id="{1D9DA8DF-C687-D193-55F7-4CB42917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5430"/>
              <a:ext cx="5783" cy="50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35" name="Rectangle 29">
              <a:extLst>
                <a:ext uri="{FF2B5EF4-FFF2-40B4-BE49-F238E27FC236}">
                  <a16:creationId xmlns:a16="http://schemas.microsoft.com/office/drawing/2014/main" id="{C7C98B62-CB5A-C7EF-AC07-4AD5FA75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5470"/>
              <a:ext cx="5783" cy="46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36" name="Rectangle 28">
              <a:extLst>
                <a:ext uri="{FF2B5EF4-FFF2-40B4-BE49-F238E27FC236}">
                  <a16:creationId xmlns:a16="http://schemas.microsoft.com/office/drawing/2014/main" id="{2C565A05-3FD8-D354-5D91-BC0211106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5598"/>
              <a:ext cx="617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&lt;&lt;const&gt;&gt; + operator()(x : double) : double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37" name="Rectangle 27">
              <a:extLst>
                <a:ext uri="{FF2B5EF4-FFF2-40B4-BE49-F238E27FC236}">
                  <a16:creationId xmlns:a16="http://schemas.microsoft.com/office/drawing/2014/main" id="{EAC395B1-66A8-8ED9-4D2A-D8EDA90B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76"/>
              <a:ext cx="9946" cy="80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38" name="Rectangle 26">
              <a:extLst>
                <a:ext uri="{FF2B5EF4-FFF2-40B4-BE49-F238E27FC236}">
                  <a16:creationId xmlns:a16="http://schemas.microsoft.com/office/drawing/2014/main" id="{F25748C3-559E-E031-30E7-6FFECA06F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21"/>
              <a:ext cx="1402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Integration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39" name="Rectangle 25">
              <a:extLst>
                <a:ext uri="{FF2B5EF4-FFF2-40B4-BE49-F238E27FC236}">
                  <a16:creationId xmlns:a16="http://schemas.microsoft.com/office/drawing/2014/main" id="{36C7212E-1D58-CAD5-AC06-1C45A107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680"/>
              <a:ext cx="9946" cy="40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40" name="Rectangle 24">
              <a:extLst>
                <a:ext uri="{FF2B5EF4-FFF2-40B4-BE49-F238E27FC236}">
                  <a16:creationId xmlns:a16="http://schemas.microsoft.com/office/drawing/2014/main" id="{EDCF2847-FF6B-8CF7-B3C7-095A11C6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655"/>
              <a:ext cx="9946" cy="42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41" name="Rectangle 23">
              <a:extLst>
                <a:ext uri="{FF2B5EF4-FFF2-40B4-BE49-F238E27FC236}">
                  <a16:creationId xmlns:a16="http://schemas.microsoft.com/office/drawing/2014/main" id="{1E54D075-C20B-901D-A771-1EBE6817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662"/>
              <a:ext cx="1107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&lt;&lt;const,abstract&gt;&gt; + operator ()(a : double, b : double, eps : double) : double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42" name="Rectangle 22">
              <a:extLst>
                <a:ext uri="{FF2B5EF4-FFF2-40B4-BE49-F238E27FC236}">
                  <a16:creationId xmlns:a16="http://schemas.microsoft.com/office/drawing/2014/main" id="{70CF79A0-5F50-19D4-A64C-CF42A9D09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772"/>
              <a:ext cx="7564" cy="75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43" name="Rectangle 21">
              <a:extLst>
                <a:ext uri="{FF2B5EF4-FFF2-40B4-BE49-F238E27FC236}">
                  <a16:creationId xmlns:a16="http://schemas.microsoft.com/office/drawing/2014/main" id="{733C00C4-1C8B-F6D0-8AD0-055DB9F1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3821"/>
              <a:ext cx="151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44" name="Rectangle 20">
              <a:extLst>
                <a:ext uri="{FF2B5EF4-FFF2-40B4-BE49-F238E27FC236}">
                  <a16:creationId xmlns:a16="http://schemas.microsoft.com/office/drawing/2014/main" id="{53173894-AB77-C414-9593-4692A4A62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4116"/>
              <a:ext cx="7564" cy="410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45" name="Rectangle 19">
              <a:extLst>
                <a:ext uri="{FF2B5EF4-FFF2-40B4-BE49-F238E27FC236}">
                  <a16:creationId xmlns:a16="http://schemas.microsoft.com/office/drawing/2014/main" id="{577EAE00-4F98-B167-C913-C6ABBE97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4151"/>
              <a:ext cx="7564" cy="375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46" name="Rectangle 18">
              <a:extLst>
                <a:ext uri="{FF2B5EF4-FFF2-40B4-BE49-F238E27FC236}">
                  <a16:creationId xmlns:a16="http://schemas.microsoft.com/office/drawing/2014/main" id="{6955163C-093A-A7E7-93E5-F5670064E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4125"/>
              <a:ext cx="75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&lt;&lt;const,abstract&gt;&gt; + operator ()(x : double) : double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47" name="Line 17">
              <a:extLst>
                <a:ext uri="{FF2B5EF4-FFF2-40B4-BE49-F238E27FC236}">
                  <a16:creationId xmlns:a16="http://schemas.microsoft.com/office/drawing/2014/main" id="{4ED1B592-F23E-A5E2-78D0-A26441DA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4538"/>
              <a:ext cx="1" cy="54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Freeform 16">
              <a:extLst>
                <a:ext uri="{FF2B5EF4-FFF2-40B4-BE49-F238E27FC236}">
                  <a16:creationId xmlns:a16="http://schemas.microsoft.com/office/drawing/2014/main" id="{35D8248B-E998-DD48-1C0A-BE636065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4" y="4538"/>
              <a:ext cx="181" cy="248"/>
            </a:xfrm>
            <a:custGeom>
              <a:avLst/>
              <a:gdLst>
                <a:gd name="T0" fmla="*/ 90 w 181"/>
                <a:gd name="T1" fmla="*/ 0 h 248"/>
                <a:gd name="T2" fmla="*/ 181 w 181"/>
                <a:gd name="T3" fmla="*/ 248 h 248"/>
                <a:gd name="T4" fmla="*/ 0 w 181"/>
                <a:gd name="T5" fmla="*/ 248 h 248"/>
                <a:gd name="T6" fmla="*/ 90 w 181"/>
                <a:gd name="T7" fmla="*/ 0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48"/>
                <a:gd name="T14" fmla="*/ 181 w 181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48">
                  <a:moveTo>
                    <a:pt x="90" y="0"/>
                  </a:moveTo>
                  <a:lnTo>
                    <a:pt x="181" y="248"/>
                  </a:lnTo>
                  <a:lnTo>
                    <a:pt x="0" y="24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9" name="Rectangle 15">
              <a:extLst>
                <a:ext uri="{FF2B5EF4-FFF2-40B4-BE49-F238E27FC236}">
                  <a16:creationId xmlns:a16="http://schemas.microsoft.com/office/drawing/2014/main" id="{77A0311B-65A3-A58C-3A89-ADD33066D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1954"/>
              <a:ext cx="8843" cy="1050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50" name="Rectangle 14">
              <a:extLst>
                <a:ext uri="{FF2B5EF4-FFF2-40B4-BE49-F238E27FC236}">
                  <a16:creationId xmlns:a16="http://schemas.microsoft.com/office/drawing/2014/main" id="{089445B7-1A85-3DAB-43CC-C4042F06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2003"/>
              <a:ext cx="81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Trapz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1" name="Rectangle 13">
              <a:extLst>
                <a:ext uri="{FF2B5EF4-FFF2-40B4-BE49-F238E27FC236}">
                  <a16:creationId xmlns:a16="http://schemas.microsoft.com/office/drawing/2014/main" id="{8A50DF3B-8B01-3580-B679-BFEAA52A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297"/>
              <a:ext cx="8843" cy="707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52" name="Rectangle 12">
              <a:extLst>
                <a:ext uri="{FF2B5EF4-FFF2-40B4-BE49-F238E27FC236}">
                  <a16:creationId xmlns:a16="http://schemas.microsoft.com/office/drawing/2014/main" id="{FF69C123-B4FD-CBCC-528E-D5FF58F7D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333"/>
              <a:ext cx="8843" cy="671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5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7853" name="Rectangle 11">
              <a:extLst>
                <a:ext uri="{FF2B5EF4-FFF2-40B4-BE49-F238E27FC236}">
                  <a16:creationId xmlns:a16="http://schemas.microsoft.com/office/drawing/2014/main" id="{BB2F05EB-D042-F847-6150-1E84D78B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2461"/>
              <a:ext cx="312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Trapz(pf : const F&amp;)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4" name="Rectangle 10">
              <a:extLst>
                <a:ext uri="{FF2B5EF4-FFF2-40B4-BE49-F238E27FC236}">
                  <a16:creationId xmlns:a16="http://schemas.microsoft.com/office/drawing/2014/main" id="{5F1296D6-DC20-56D4-71F1-162AE609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2667"/>
              <a:ext cx="982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&lt;&lt;const&gt;&gt; + operator ()(a : double, b : double, eps : double) : double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5" name="Rectangle 9">
              <a:extLst>
                <a:ext uri="{FF2B5EF4-FFF2-40B4-BE49-F238E27FC236}">
                  <a16:creationId xmlns:a16="http://schemas.microsoft.com/office/drawing/2014/main" id="{E8D8AF46-F2D5-56E9-5326-C64FB380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3335"/>
              <a:ext cx="19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</a:t>
              </a:r>
              <a:endParaRPr kumimoji="0" lang="en-US" altLang="zh-CN" sz="4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6" name="Freeform 8">
              <a:extLst>
                <a:ext uri="{FF2B5EF4-FFF2-40B4-BE49-F238E27FC236}">
                  <a16:creationId xmlns:a16="http://schemas.microsoft.com/office/drawing/2014/main" id="{90E90ADB-3CFA-05D7-C5D5-84FFB3F45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" y="2927"/>
              <a:ext cx="1267" cy="366"/>
            </a:xfrm>
            <a:custGeom>
              <a:avLst/>
              <a:gdLst>
                <a:gd name="T0" fmla="*/ 0 w 308"/>
                <a:gd name="T1" fmla="*/ 2147483646 h 89"/>
                <a:gd name="T2" fmla="*/ 2147483646 w 308"/>
                <a:gd name="T3" fmla="*/ 2147483646 h 89"/>
                <a:gd name="T4" fmla="*/ 2147483646 w 308"/>
                <a:gd name="T5" fmla="*/ 0 h 89"/>
                <a:gd name="T6" fmla="*/ 0 60000 65536"/>
                <a:gd name="T7" fmla="*/ 0 60000 65536"/>
                <a:gd name="T8" fmla="*/ 0 60000 65536"/>
                <a:gd name="T9" fmla="*/ 0 w 308"/>
                <a:gd name="T10" fmla="*/ 0 h 89"/>
                <a:gd name="T11" fmla="*/ 308 w 308"/>
                <a:gd name="T12" fmla="*/ 89 h 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" h="89">
                  <a:moveTo>
                    <a:pt x="0" y="89"/>
                  </a:moveTo>
                  <a:lnTo>
                    <a:pt x="308" y="89"/>
                  </a:lnTo>
                  <a:lnTo>
                    <a:pt x="308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Freeform 7">
              <a:extLst>
                <a:ext uri="{FF2B5EF4-FFF2-40B4-BE49-F238E27FC236}">
                  <a16:creationId xmlns:a16="http://schemas.microsoft.com/office/drawing/2014/main" id="{1218DB05-6CF6-966C-AC74-2C7EDA9E4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2927"/>
              <a:ext cx="124" cy="222"/>
            </a:xfrm>
            <a:custGeom>
              <a:avLst/>
              <a:gdLst>
                <a:gd name="T0" fmla="*/ 62 w 124"/>
                <a:gd name="T1" fmla="*/ 0 h 222"/>
                <a:gd name="T2" fmla="*/ 124 w 124"/>
                <a:gd name="T3" fmla="*/ 111 h 222"/>
                <a:gd name="T4" fmla="*/ 62 w 124"/>
                <a:gd name="T5" fmla="*/ 222 h 222"/>
                <a:gd name="T6" fmla="*/ 0 w 124"/>
                <a:gd name="T7" fmla="*/ 111 h 222"/>
                <a:gd name="T8" fmla="*/ 62 w 124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222"/>
                <a:gd name="T17" fmla="*/ 124 w 124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222">
                  <a:moveTo>
                    <a:pt x="62" y="0"/>
                  </a:moveTo>
                  <a:lnTo>
                    <a:pt x="124" y="111"/>
                  </a:lnTo>
                  <a:lnTo>
                    <a:pt x="62" y="222"/>
                  </a:lnTo>
                  <a:lnTo>
                    <a:pt x="0" y="1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Freeform 6">
              <a:extLst>
                <a:ext uri="{FF2B5EF4-FFF2-40B4-BE49-F238E27FC236}">
                  <a16:creationId xmlns:a16="http://schemas.microsoft.com/office/drawing/2014/main" id="{AC14DD45-7111-39F1-53EE-A459F4EC5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" y="3293"/>
              <a:ext cx="1160" cy="474"/>
            </a:xfrm>
            <a:custGeom>
              <a:avLst/>
              <a:gdLst>
                <a:gd name="T0" fmla="*/ 2147483646 w 282"/>
                <a:gd name="T1" fmla="*/ 0 h 115"/>
                <a:gd name="T2" fmla="*/ 0 w 282"/>
                <a:gd name="T3" fmla="*/ 0 h 115"/>
                <a:gd name="T4" fmla="*/ 0 w 282"/>
                <a:gd name="T5" fmla="*/ 2147483646 h 115"/>
                <a:gd name="T6" fmla="*/ 0 60000 65536"/>
                <a:gd name="T7" fmla="*/ 0 60000 65536"/>
                <a:gd name="T8" fmla="*/ 0 60000 65536"/>
                <a:gd name="T9" fmla="*/ 0 w 282"/>
                <a:gd name="T10" fmla="*/ 0 h 115"/>
                <a:gd name="T11" fmla="*/ 282 w 282"/>
                <a:gd name="T12" fmla="*/ 115 h 1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2" h="115">
                  <a:moveTo>
                    <a:pt x="282" y="0"/>
                  </a:moveTo>
                  <a:lnTo>
                    <a:pt x="0" y="0"/>
                  </a:lnTo>
                  <a:lnTo>
                    <a:pt x="0" y="11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5">
              <a:extLst>
                <a:ext uri="{FF2B5EF4-FFF2-40B4-BE49-F238E27FC236}">
                  <a16:creationId xmlns:a16="http://schemas.microsoft.com/office/drawing/2014/main" id="{EB3B5691-96B9-13BA-7039-7E20FF7B9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0" y="3619"/>
              <a:ext cx="62" cy="14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4">
              <a:extLst>
                <a:ext uri="{FF2B5EF4-FFF2-40B4-BE49-F238E27FC236}">
                  <a16:creationId xmlns:a16="http://schemas.microsoft.com/office/drawing/2014/main" id="{60A54C0B-1FE5-9863-3790-285D1AE4A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68" y="3619"/>
              <a:ext cx="62" cy="14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Freeform 3">
              <a:extLst>
                <a:ext uri="{FF2B5EF4-FFF2-40B4-BE49-F238E27FC236}">
                  <a16:creationId xmlns:a16="http://schemas.microsoft.com/office/drawing/2014/main" id="{FEB84CBD-6F91-8B56-4595-2CAB18A58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185"/>
              <a:ext cx="1645" cy="765"/>
            </a:xfrm>
            <a:custGeom>
              <a:avLst/>
              <a:gdLst>
                <a:gd name="T0" fmla="*/ 2147483646 w 400"/>
                <a:gd name="T1" fmla="*/ 2147483646 h 220"/>
                <a:gd name="T2" fmla="*/ 2147483646 w 400"/>
                <a:gd name="T3" fmla="*/ 2147483646 h 220"/>
                <a:gd name="T4" fmla="*/ 0 w 400"/>
                <a:gd name="T5" fmla="*/ 2147483646 h 220"/>
                <a:gd name="T6" fmla="*/ 2147483646 w 400"/>
                <a:gd name="T7" fmla="*/ 0 h 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0"/>
                <a:gd name="T13" fmla="*/ 0 h 220"/>
                <a:gd name="T14" fmla="*/ 400 w 400"/>
                <a:gd name="T15" fmla="*/ 220 h 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0" h="220">
                  <a:moveTo>
                    <a:pt x="400" y="220"/>
                  </a:moveTo>
                  <a:lnTo>
                    <a:pt x="400" y="105"/>
                  </a:lnTo>
                  <a:lnTo>
                    <a:pt x="0" y="105"/>
                  </a:lnTo>
                  <a:lnTo>
                    <a:pt x="1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2" name="Freeform 2">
              <a:extLst>
                <a:ext uri="{FF2B5EF4-FFF2-40B4-BE49-F238E27FC236}">
                  <a16:creationId xmlns:a16="http://schemas.microsoft.com/office/drawing/2014/main" id="{5917234D-5414-DE69-2F9E-F092B3267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" y="1043"/>
              <a:ext cx="181" cy="247"/>
            </a:xfrm>
            <a:custGeom>
              <a:avLst/>
              <a:gdLst>
                <a:gd name="T0" fmla="*/ 95 w 181"/>
                <a:gd name="T1" fmla="*/ 0 h 247"/>
                <a:gd name="T2" fmla="*/ 181 w 181"/>
                <a:gd name="T3" fmla="*/ 247 h 247"/>
                <a:gd name="T4" fmla="*/ 0 w 181"/>
                <a:gd name="T5" fmla="*/ 247 h 247"/>
                <a:gd name="T6" fmla="*/ 95 w 181"/>
                <a:gd name="T7" fmla="*/ 0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47"/>
                <a:gd name="T14" fmla="*/ 181 w 181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47">
                  <a:moveTo>
                    <a:pt x="95" y="0"/>
                  </a:moveTo>
                  <a:lnTo>
                    <a:pt x="181" y="247"/>
                  </a:lnTo>
                  <a:lnTo>
                    <a:pt x="0" y="24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3DBE2B88-5414-26CE-D96F-84383C39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8.5.3 </a:t>
            </a:r>
            <a:r>
              <a:rPr lang="zh-CN" altLang="en-US" sz="3200"/>
              <a:t>源程序及说明</a:t>
            </a:r>
            <a:br>
              <a:rPr lang="en-US" altLang="zh-CN" sz="2400"/>
            </a:br>
            <a:r>
              <a:rPr lang="en-US" altLang="zh-CN" sz="2400"/>
              <a:t>         ——</a:t>
            </a:r>
            <a:r>
              <a:rPr lang="zh-CN" altLang="en-US" sz="2400"/>
              <a:t>例</a:t>
            </a:r>
            <a:r>
              <a:rPr lang="en-US" altLang="zh-CN" sz="2400"/>
              <a:t>8-7 </a:t>
            </a:r>
            <a:r>
              <a:rPr lang="zh-CN" altLang="en-US" sz="2400"/>
              <a:t>变步长梯形积分法求解函数的定积分</a:t>
            </a: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7845A122-B05D-29ED-EE4E-421FC060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我们求一个测试函数在某给定区间的积分值，对整个程序进行了测试，误差为</a:t>
            </a:r>
            <a:r>
              <a:rPr lang="en-US" altLang="zh-CN"/>
              <a:t>eps</a:t>
            </a:r>
            <a:r>
              <a:rPr lang="zh-CN" altLang="en-US"/>
              <a:t>为</a:t>
            </a:r>
            <a:r>
              <a:rPr lang="en-US" altLang="zh-CN"/>
              <a:t>10</a:t>
            </a:r>
            <a:r>
              <a:rPr lang="en-US" altLang="zh-CN" baseline="30000"/>
              <a:t>-7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测试函数：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整个程序分为三个独立的文档，</a:t>
            </a:r>
            <a:r>
              <a:rPr lang="en-US" altLang="zh-CN"/>
              <a:t>Trapzint.h</a:t>
            </a:r>
            <a:r>
              <a:rPr lang="zh-CN" altLang="en-US"/>
              <a:t>文件包括类的定义，</a:t>
            </a:r>
            <a:r>
              <a:rPr lang="en-US" altLang="zh-CN"/>
              <a:t>Trapzint.cpp</a:t>
            </a:r>
            <a:r>
              <a:rPr lang="zh-CN" altLang="en-US"/>
              <a:t>文件包括类的成员函数实现。文件</a:t>
            </a:r>
            <a:r>
              <a:rPr lang="en-US" altLang="zh-CN"/>
              <a:t>intmain.cpp</a:t>
            </a:r>
            <a:r>
              <a:rPr lang="zh-CN" altLang="en-US"/>
              <a:t>是程序的主函数，主函数中定义了函数类</a:t>
            </a:r>
            <a:r>
              <a:rPr lang="en-US" altLang="zh-CN"/>
              <a:t>Fun</a:t>
            </a:r>
            <a:r>
              <a:rPr lang="zh-CN" altLang="en-US"/>
              <a:t>和梯形积分类</a:t>
            </a:r>
            <a:r>
              <a:rPr lang="en-US" altLang="zh-CN"/>
              <a:t>Trapz</a:t>
            </a:r>
            <a:r>
              <a:rPr lang="zh-CN" altLang="en-US"/>
              <a:t>的对象</a:t>
            </a:r>
            <a:endParaRPr lang="en-US" altLang="zh-CN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42EA00CE-BC58-1225-2A86-9B6886F2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B08CC9-30F0-41E3-ABA4-4F79AA4B378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D7B908A-44FE-6736-0706-39DB5D1F885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53D478B1-4675-7DF3-38E3-0FF6557E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78855" name="Object 1">
            <a:extLst>
              <a:ext uri="{FF2B5EF4-FFF2-40B4-BE49-F238E27FC236}">
                <a16:creationId xmlns:a16="http://schemas.microsoft.com/office/drawing/2014/main" id="{14D26797-1A2A-D88A-A271-AF3E72670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2714625"/>
          <a:ext cx="221456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500" imgH="457200" progId="Equation.DSMT4">
                  <p:embed/>
                </p:oleObj>
              </mc:Choice>
              <mc:Fallback>
                <p:oleObj name="Equation" r:id="rId2" imgW="10795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714625"/>
                        <a:ext cx="221456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D139F-2E0F-47BB-4584-0697D4DE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6002338"/>
          </a:xfrm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//</a:t>
            </a:r>
            <a:r>
              <a:rPr lang="en-US" altLang="zh-CN" dirty="0" err="1">
                <a:latin typeface="Consolas" pitchFamily="49" charset="0"/>
              </a:rPr>
              <a:t>Trapzint.h</a:t>
            </a:r>
            <a:r>
              <a:rPr lang="en-US" altLang="zh-CN" dirty="0">
                <a:latin typeface="Consolas" pitchFamily="49" charset="0"/>
              </a:rPr>
              <a:t>  </a:t>
            </a:r>
            <a:r>
              <a:rPr lang="zh-CN" altLang="en-US" dirty="0">
                <a:latin typeface="Consolas" pitchFamily="49" charset="0"/>
              </a:rPr>
              <a:t>文件一，类定义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Function {	//</a:t>
            </a:r>
            <a:r>
              <a:rPr lang="zh-CN" altLang="en-US" dirty="0">
                <a:latin typeface="Consolas" pitchFamily="49" charset="0"/>
              </a:rPr>
              <a:t>抽象类</a:t>
            </a:r>
            <a:r>
              <a:rPr lang="en-US" altLang="zh-CN" dirty="0">
                <a:latin typeface="Consolas" pitchFamily="49" charset="0"/>
              </a:rPr>
              <a:t>Function</a:t>
            </a:r>
            <a:r>
              <a:rPr lang="zh-CN" altLang="en-US" dirty="0">
                <a:latin typeface="Consolas" pitchFamily="49" charset="0"/>
              </a:rPr>
              <a:t>的定义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virtual double operator () (double x) const = 0;	//</a:t>
            </a:r>
            <a:r>
              <a:rPr lang="zh-CN" altLang="en-US" dirty="0">
                <a:latin typeface="Consolas" pitchFamily="49" charset="0"/>
              </a:rPr>
              <a:t>纯虚函数重载运算符</a:t>
            </a:r>
            <a:r>
              <a:rPr lang="en-US" altLang="zh-CN" dirty="0">
                <a:latin typeface="Consolas" pitchFamily="49" charset="0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virtual ~Function()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 err="1">
                <a:latin typeface="Consolas" pitchFamily="49" charset="0"/>
              </a:rPr>
              <a:t>MyFunction</a:t>
            </a:r>
            <a:r>
              <a:rPr lang="en-US" altLang="zh-CN" dirty="0">
                <a:latin typeface="Consolas" pitchFamily="49" charset="0"/>
              </a:rPr>
              <a:t>: public Function {	//</a:t>
            </a:r>
            <a:r>
              <a:rPr lang="zh-CN" altLang="en-US" dirty="0">
                <a:latin typeface="Consolas" pitchFamily="49" charset="0"/>
              </a:rPr>
              <a:t>公有派生类</a:t>
            </a:r>
            <a:r>
              <a:rPr lang="en-US" altLang="zh-CN" dirty="0" err="1">
                <a:latin typeface="Consolas" pitchFamily="49" charset="0"/>
              </a:rPr>
              <a:t>MyFunction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virtual double operator()(double x) const;	//</a:t>
            </a:r>
            <a:r>
              <a:rPr lang="zh-CN" altLang="en-US" dirty="0">
                <a:latin typeface="Consolas" pitchFamily="49" charset="0"/>
              </a:rPr>
              <a:t>覆盖虚函数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Integration {	//</a:t>
            </a:r>
            <a:r>
              <a:rPr lang="zh-CN" altLang="en-US" dirty="0">
                <a:latin typeface="Consolas" pitchFamily="49" charset="0"/>
              </a:rPr>
              <a:t>抽象类</a:t>
            </a:r>
            <a:r>
              <a:rPr lang="en-US" altLang="zh-CN" dirty="0">
                <a:latin typeface="Consolas" pitchFamily="49" charset="0"/>
              </a:rPr>
              <a:t>Integration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virtual double operator () (double a, double b, double </a:t>
            </a:r>
            <a:r>
              <a:rPr lang="en-US" altLang="zh-CN" dirty="0" err="1">
                <a:latin typeface="Consolas" pitchFamily="49" charset="0"/>
              </a:rPr>
              <a:t>eps</a:t>
            </a:r>
            <a:r>
              <a:rPr lang="en-US" altLang="zh-CN" dirty="0">
                <a:latin typeface="Consolas" pitchFamily="49" charset="0"/>
              </a:rPr>
              <a:t>) const =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virtual ~Integration()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</p:txBody>
      </p:sp>
      <p:sp>
        <p:nvSpPr>
          <p:cNvPr id="79875" name="灯片编号占位符 3">
            <a:extLst>
              <a:ext uri="{FF2B5EF4-FFF2-40B4-BE49-F238E27FC236}">
                <a16:creationId xmlns:a16="http://schemas.microsoft.com/office/drawing/2014/main" id="{6CB9DE7C-0219-B69F-11BD-CC867268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EF2908-472E-42A7-AEAA-05F49A22F97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8DF455-52CF-0DD0-E6C4-FECE9821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5" y="5929313"/>
            <a:ext cx="2614613" cy="6381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8-7</a:t>
            </a:r>
            <a:r>
              <a:rPr lang="zh-CN" altLang="en-US" dirty="0"/>
              <a:t>（续）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381D37-3AA9-346C-E863-13FDAD468FA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03720672-C78C-D477-3107-5EFB7DF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8.1.2 </a:t>
            </a:r>
            <a:r>
              <a:rPr lang="zh-CN" altLang="en-US"/>
              <a:t>多态的实现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F761C-664E-EEEC-CC60-57EE5AB1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</a:rPr>
              <a:t>绑定（</a:t>
            </a:r>
            <a:r>
              <a:rPr lang="en-US" altLang="zh-CN" dirty="0">
                <a:solidFill>
                  <a:srgbClr val="FF0000"/>
                </a:solidFill>
              </a:rPr>
              <a:t>Binding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是指</a:t>
            </a:r>
            <a:r>
              <a:rPr lang="zh-CN" altLang="en-US" u="sng" dirty="0"/>
              <a:t>将一个标识符名和一个存储地址联系在一起</a:t>
            </a:r>
            <a:r>
              <a:rPr lang="zh-CN" altLang="en-US" dirty="0"/>
              <a:t>的过程</a:t>
            </a:r>
            <a:endParaRPr lang="en-US" altLang="zh-CN" dirty="0"/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编译时的多态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658368" lvl="1" indent="-246888" eaLnBrk="1" fontAlgn="auto" hangingPunct="1">
              <a:spcAft>
                <a:spcPts val="1200"/>
              </a:spcAft>
              <a:buFont typeface="Georgia"/>
              <a:buChar char="▫"/>
              <a:defRPr/>
            </a:pPr>
            <a:r>
              <a:rPr lang="zh-CN" altLang="en-US" b="1" dirty="0"/>
              <a:t>绑定</a:t>
            </a:r>
            <a:r>
              <a:rPr lang="zh-CN" altLang="en-US" dirty="0"/>
              <a:t>工作</a:t>
            </a:r>
            <a:r>
              <a:rPr lang="zh-CN" altLang="en-US" u="sng" dirty="0"/>
              <a:t>在编译连接阶段完成</a:t>
            </a:r>
            <a:r>
              <a:rPr lang="zh-CN" altLang="en-US" dirty="0"/>
              <a:t>的情况称为</a:t>
            </a:r>
            <a:r>
              <a:rPr lang="zh-CN" altLang="en-US" dirty="0">
                <a:solidFill>
                  <a:srgbClr val="C00000"/>
                </a:solidFill>
              </a:rPr>
              <a:t>静态绑定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运行时的多态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658368" lvl="1" indent="-246888" eaLnBrk="1" fontAlgn="auto" hangingPunct="1">
              <a:spcAft>
                <a:spcPts val="1200"/>
              </a:spcAft>
              <a:buFont typeface="Georgia"/>
              <a:buChar char="▫"/>
              <a:defRPr/>
            </a:pPr>
            <a:r>
              <a:rPr lang="zh-CN" altLang="en-US" b="1" dirty="0"/>
              <a:t>绑定</a:t>
            </a:r>
            <a:r>
              <a:rPr lang="zh-CN" altLang="en-US" dirty="0"/>
              <a:t>工作</a:t>
            </a:r>
            <a:r>
              <a:rPr lang="zh-CN" altLang="en-US" u="sng" dirty="0"/>
              <a:t>在程序运行阶段完成</a:t>
            </a:r>
            <a:r>
              <a:rPr lang="zh-CN" altLang="en-US" dirty="0"/>
              <a:t>的情况称为</a:t>
            </a:r>
            <a:r>
              <a:rPr lang="zh-CN" altLang="en-US" dirty="0">
                <a:solidFill>
                  <a:srgbClr val="C00000"/>
                </a:solidFill>
              </a:rPr>
              <a:t>动态绑定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967A4CF1-3ADC-0FB6-A94E-53AE6BC1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3C4DE5-0940-4DDC-8CA9-35DC4C9A3A9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C2DBE44-7DCA-DB0E-26E7-57E250A3E87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8.1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多态性概述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5D27-5562-D114-E5A4-B7FC383D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571500"/>
            <a:ext cx="8786813" cy="6002338"/>
          </a:xfrm>
          <a:solidFill>
            <a:srgbClr val="85FFFF"/>
          </a:solidFill>
        </p:spPr>
        <p:txBody>
          <a:bodyPr>
            <a:normAutofit fontScale="6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</a:t>
            </a:r>
            <a:r>
              <a:rPr lang="en-US" altLang="zh-CN" dirty="0" err="1">
                <a:latin typeface="Consolas" pitchFamily="49" charset="0"/>
              </a:rPr>
              <a:t>Trapz</a:t>
            </a:r>
            <a:r>
              <a:rPr lang="en-US" altLang="zh-CN" dirty="0">
                <a:latin typeface="Consolas" pitchFamily="49" charset="0"/>
              </a:rPr>
              <a:t>: public Integration	{	//</a:t>
            </a:r>
            <a:r>
              <a:rPr lang="zh-CN" altLang="en-US" dirty="0">
                <a:latin typeface="Consolas" pitchFamily="49" charset="0"/>
              </a:rPr>
              <a:t>公有派生类</a:t>
            </a:r>
            <a:r>
              <a:rPr lang="en-US" altLang="zh-CN" dirty="0" err="1">
                <a:latin typeface="Consolas" pitchFamily="49" charset="0"/>
              </a:rPr>
              <a:t>Trapz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Trapz</a:t>
            </a:r>
            <a:r>
              <a:rPr lang="en-US" altLang="zh-CN" dirty="0">
                <a:latin typeface="Consolas" pitchFamily="49" charset="0"/>
              </a:rPr>
              <a:t>(const Function &amp;f) : f(f) {}	//</a:t>
            </a:r>
            <a:r>
              <a:rPr lang="zh-CN" altLang="en-US" dirty="0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virtual double operator ()(double a, double </a:t>
            </a:r>
            <a:r>
              <a:rPr lang="en-US" altLang="zh-CN" dirty="0" err="1">
                <a:latin typeface="Consolas" pitchFamily="49" charset="0"/>
              </a:rPr>
              <a:t>b,double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eps</a:t>
            </a:r>
            <a:r>
              <a:rPr lang="en-US" altLang="zh-CN" dirty="0">
                <a:latin typeface="Consolas" pitchFamily="49" charset="0"/>
              </a:rPr>
              <a:t>) const;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const Function &amp;f;	//</a:t>
            </a:r>
            <a:r>
              <a:rPr lang="zh-CN" altLang="en-US" dirty="0">
                <a:latin typeface="Consolas" pitchFamily="49" charset="0"/>
              </a:rPr>
              <a:t>私有成员，</a:t>
            </a:r>
            <a:r>
              <a:rPr lang="en-US" altLang="zh-CN" dirty="0">
                <a:latin typeface="Consolas" pitchFamily="49" charset="0"/>
              </a:rPr>
              <a:t>Function</a:t>
            </a:r>
            <a:r>
              <a:rPr lang="zh-CN" altLang="en-US" dirty="0">
                <a:latin typeface="Consolas" pitchFamily="49" charset="0"/>
              </a:rPr>
              <a:t>类对象的指针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//Trapzint.cpp  </a:t>
            </a:r>
            <a:r>
              <a:rPr lang="zh-CN" altLang="en-US" dirty="0">
                <a:latin typeface="Consolas" pitchFamily="49" charset="0"/>
              </a:rPr>
              <a:t>文件二，类实现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"</a:t>
            </a:r>
            <a:r>
              <a:rPr lang="en-US" altLang="zh-CN" dirty="0" err="1">
                <a:latin typeface="Consolas" pitchFamily="49" charset="0"/>
              </a:rPr>
              <a:t>Trapzint.h</a:t>
            </a:r>
            <a:r>
              <a:rPr lang="en-US" altLang="zh-CN" dirty="0">
                <a:latin typeface="Consolas" pitchFamily="49" charset="0"/>
              </a:rPr>
              <a:t>"	//</a:t>
            </a:r>
            <a:r>
              <a:rPr lang="zh-CN" altLang="en-US" dirty="0">
                <a:latin typeface="Consolas" pitchFamily="49" charset="0"/>
              </a:rPr>
              <a:t>包含类的定义头文件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</a:t>
            </a:r>
            <a:r>
              <a:rPr lang="en-US" altLang="zh-CN" dirty="0" err="1">
                <a:latin typeface="Consolas" pitchFamily="49" charset="0"/>
              </a:rPr>
              <a:t>cmath</a:t>
            </a:r>
            <a:r>
              <a:rPr lang="en-US" altLang="zh-CN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double </a:t>
            </a:r>
            <a:r>
              <a:rPr lang="en-US" altLang="zh-CN" dirty="0" err="1">
                <a:latin typeface="Consolas" pitchFamily="49" charset="0"/>
              </a:rPr>
              <a:t>MyFunction</a:t>
            </a:r>
            <a:r>
              <a:rPr lang="en-US" altLang="zh-CN" dirty="0">
                <a:latin typeface="Consolas" pitchFamily="49" charset="0"/>
              </a:rPr>
              <a:t>::operator () (double x) const {//</a:t>
            </a:r>
            <a:r>
              <a:rPr lang="zh-CN" altLang="en-US" dirty="0">
                <a:latin typeface="Consolas" pitchFamily="49" charset="0"/>
              </a:rPr>
              <a:t>被积函数</a:t>
            </a:r>
            <a:endParaRPr lang="en-US" altLang="zh-CN" dirty="0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log(1.0 + x) / (1.0 + x * x);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double </a:t>
            </a:r>
            <a:r>
              <a:rPr lang="en-US" altLang="zh-CN" dirty="0" err="1">
                <a:latin typeface="Consolas" pitchFamily="49" charset="0"/>
              </a:rPr>
              <a:t>Trapz</a:t>
            </a:r>
            <a:r>
              <a:rPr lang="en-US" altLang="zh-CN" dirty="0">
                <a:latin typeface="Consolas" pitchFamily="49" charset="0"/>
              </a:rPr>
              <a:t>::operator () (double </a:t>
            </a:r>
            <a:r>
              <a:rPr lang="en-US" altLang="zh-CN" dirty="0" err="1">
                <a:latin typeface="Consolas" pitchFamily="49" charset="0"/>
              </a:rPr>
              <a:t>a,double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b,double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eps</a:t>
            </a:r>
            <a:r>
              <a:rPr lang="en-US" altLang="zh-CN" dirty="0">
                <a:latin typeface="Consolas" pitchFamily="49" charset="0"/>
              </a:rPr>
              <a:t>) const {//</a:t>
            </a:r>
            <a:r>
              <a:rPr lang="zh-CN" altLang="en-US" dirty="0">
                <a:latin typeface="Consolas" pitchFamily="49" charset="0"/>
              </a:rPr>
              <a:t>积分运算过程，重载为运算符</a:t>
            </a:r>
            <a:r>
              <a:rPr lang="en-US" altLang="zh-CN" dirty="0">
                <a:latin typeface="Consolas" pitchFamily="49" charset="0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bool</a:t>
            </a:r>
            <a:r>
              <a:rPr lang="en-US" altLang="zh-CN" dirty="0">
                <a:latin typeface="Consolas" pitchFamily="49" charset="0"/>
              </a:rPr>
              <a:t> done = false;	//</a:t>
            </a:r>
            <a:r>
              <a:rPr lang="zh-CN" altLang="en-US" dirty="0">
                <a:latin typeface="Consolas" pitchFamily="49" charset="0"/>
              </a:rPr>
              <a:t>是</a:t>
            </a:r>
            <a:r>
              <a:rPr lang="en-US" altLang="zh-CN" dirty="0" err="1">
                <a:latin typeface="Consolas" pitchFamily="49" charset="0"/>
              </a:rPr>
              <a:t>Trapz</a:t>
            </a:r>
            <a:r>
              <a:rPr lang="zh-CN" altLang="en-US" dirty="0">
                <a:latin typeface="Consolas" pitchFamily="49" charset="0"/>
              </a:rPr>
              <a:t>类的虚函数成员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n = 1;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double h = b - a;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double </a:t>
            </a:r>
            <a:r>
              <a:rPr lang="en-US" altLang="zh-CN" dirty="0" err="1">
                <a:latin typeface="Consolas" pitchFamily="49" charset="0"/>
              </a:rPr>
              <a:t>tn</a:t>
            </a:r>
            <a:r>
              <a:rPr lang="en-US" altLang="zh-CN" dirty="0">
                <a:latin typeface="Consolas" pitchFamily="49" charset="0"/>
              </a:rPr>
              <a:t> = h * (f(a) + f(b)) / 2;	//</a:t>
            </a:r>
            <a:r>
              <a:rPr lang="zh-CN" altLang="en-US" dirty="0">
                <a:latin typeface="Consolas" pitchFamily="49" charset="0"/>
              </a:rPr>
              <a:t>计算</a:t>
            </a:r>
            <a:r>
              <a:rPr lang="en-US" altLang="zh-CN" dirty="0">
                <a:latin typeface="Consolas" pitchFamily="49" charset="0"/>
              </a:rPr>
              <a:t>n = 1</a:t>
            </a:r>
            <a:r>
              <a:rPr lang="zh-CN" altLang="en-US" dirty="0">
                <a:latin typeface="Consolas" pitchFamily="49" charset="0"/>
              </a:rPr>
              <a:t>时的积分值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double t2n;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</a:p>
        </p:txBody>
      </p:sp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9E8D7F4E-04E7-F0AF-9A0C-2C32E804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84926B-7E6C-49A2-B721-42DCE23C6B6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0EA507-DAB9-1508-CA31-91ED732F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38" y="5929313"/>
            <a:ext cx="2614612" cy="6381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8-7</a:t>
            </a:r>
            <a:r>
              <a:rPr lang="zh-CN" altLang="en-US" dirty="0"/>
              <a:t>（续）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E107D31-F875-FC7C-7583-6F765EF2604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C609A-A896-4B40-7FC0-A41B022E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571500"/>
            <a:ext cx="8786813" cy="6002338"/>
          </a:xfrm>
          <a:solidFill>
            <a:srgbClr val="85FFFF"/>
          </a:solidFill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do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double sum =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for(</a:t>
            </a: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k = 0; k &lt; n; k++)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	double x = a + (k + 0.5) * h;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	sum += f(x);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t2n = (</a:t>
            </a:r>
            <a:r>
              <a:rPr lang="en-US" altLang="zh-CN" dirty="0" err="1">
                <a:latin typeface="Consolas" pitchFamily="49" charset="0"/>
              </a:rPr>
              <a:t>tn</a:t>
            </a:r>
            <a:r>
              <a:rPr lang="en-US" altLang="zh-CN" dirty="0">
                <a:latin typeface="Consolas" pitchFamily="49" charset="0"/>
              </a:rPr>
              <a:t> + h * sum) / 2.0;	//</a:t>
            </a:r>
            <a:r>
              <a:rPr lang="zh-CN" altLang="en-US" dirty="0">
                <a:latin typeface="Consolas" pitchFamily="49" charset="0"/>
              </a:rPr>
              <a:t>变步长梯形法计算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	</a:t>
            </a:r>
            <a:r>
              <a:rPr lang="en-US" altLang="zh-CN" dirty="0">
                <a:latin typeface="Consolas" pitchFamily="49" charset="0"/>
              </a:rPr>
              <a:t>if (</a:t>
            </a:r>
            <a:r>
              <a:rPr lang="en-US" altLang="zh-CN" dirty="0" err="1">
                <a:latin typeface="Consolas" pitchFamily="49" charset="0"/>
              </a:rPr>
              <a:t>fabs</a:t>
            </a:r>
            <a:r>
              <a:rPr lang="en-US" altLang="zh-CN" dirty="0">
                <a:latin typeface="Consolas" pitchFamily="49" charset="0"/>
              </a:rPr>
              <a:t>(t2n - </a:t>
            </a:r>
            <a:r>
              <a:rPr lang="en-US" altLang="zh-CN" dirty="0" err="1">
                <a:latin typeface="Consolas" pitchFamily="49" charset="0"/>
              </a:rPr>
              <a:t>tn</a:t>
            </a:r>
            <a:r>
              <a:rPr lang="en-US" altLang="zh-CN" dirty="0">
                <a:latin typeface="Consolas" pitchFamily="49" charset="0"/>
              </a:rPr>
              <a:t>) &lt; </a:t>
            </a:r>
            <a:r>
              <a:rPr lang="en-US" altLang="zh-CN" dirty="0" err="1">
                <a:latin typeface="Consolas" pitchFamily="49" charset="0"/>
              </a:rPr>
              <a:t>eps</a:t>
            </a:r>
            <a:r>
              <a:rPr lang="en-US" altLang="zh-CN" dirty="0">
                <a:latin typeface="Consolas" pitchFamily="49" charset="0"/>
              </a:rPr>
              <a:t>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	done = true;	//</a:t>
            </a:r>
            <a:r>
              <a:rPr lang="zh-CN" altLang="en-US" dirty="0">
                <a:latin typeface="Consolas" pitchFamily="49" charset="0"/>
              </a:rPr>
              <a:t>判断积分误差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	</a:t>
            </a:r>
            <a:r>
              <a:rPr lang="en-US" altLang="zh-CN" dirty="0">
                <a:latin typeface="Consolas" pitchFamily="49" charset="0"/>
              </a:rPr>
              <a:t>else {	//</a:t>
            </a:r>
            <a:r>
              <a:rPr lang="zh-CN" altLang="en-US" dirty="0">
                <a:latin typeface="Consolas" pitchFamily="49" charset="0"/>
              </a:rPr>
              <a:t>进行下一步计算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		</a:t>
            </a:r>
            <a:r>
              <a:rPr lang="en-US" altLang="zh-CN" dirty="0" err="1">
                <a:latin typeface="Consolas" pitchFamily="49" charset="0"/>
              </a:rPr>
              <a:t>tn</a:t>
            </a:r>
            <a:r>
              <a:rPr lang="en-US" altLang="zh-CN" dirty="0">
                <a:latin typeface="Consolas" pitchFamily="49" charset="0"/>
              </a:rPr>
              <a:t> = t2n;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	n *=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	h /=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} while (!done);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t2n;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81923" name="灯片编号占位符 3">
            <a:extLst>
              <a:ext uri="{FF2B5EF4-FFF2-40B4-BE49-F238E27FC236}">
                <a16:creationId xmlns:a16="http://schemas.microsoft.com/office/drawing/2014/main" id="{ACB3E11E-EC59-3556-DD70-2DC63EF6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BF2D3C-99CD-41B8-A137-54D10C52CE4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A2CF34-3045-C035-807F-4B3269F4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38" y="5929313"/>
            <a:ext cx="2614612" cy="6381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8-7</a:t>
            </a:r>
            <a:r>
              <a:rPr lang="zh-CN" altLang="en-US" dirty="0"/>
              <a:t>（续）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AE9E5EA-42E1-F7AE-EA3F-C76F93039CC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385CB2B4-7CBC-4C6E-98C1-3891E86A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571500"/>
            <a:ext cx="8786813" cy="6002338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//8_7.cpp  </a:t>
            </a:r>
            <a:r>
              <a:rPr lang="zh-CN" altLang="en-US" sz="2200">
                <a:latin typeface="Consolas" panose="020B0609020204030204" pitchFamily="49" charset="0"/>
              </a:rPr>
              <a:t>文件三，主函数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#include "Trapzint.h"	//</a:t>
            </a:r>
            <a:r>
              <a:rPr lang="zh-CN" altLang="en-US" sz="2200">
                <a:latin typeface="Consolas" panose="020B0609020204030204" pitchFamily="49" charset="0"/>
              </a:rPr>
              <a:t>类定义头文件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#include &lt;iomanip&gt;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int main() {	//</a:t>
            </a:r>
            <a:r>
              <a:rPr lang="zh-CN" altLang="en-US" sz="2200">
                <a:latin typeface="Consolas" panose="020B0609020204030204" pitchFamily="49" charset="0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200">
                <a:latin typeface="Consolas" panose="020B0609020204030204" pitchFamily="49" charset="0"/>
              </a:rPr>
              <a:t>	</a:t>
            </a:r>
            <a:r>
              <a:rPr lang="en-US" altLang="zh-CN" sz="2200">
                <a:latin typeface="Consolas" panose="020B0609020204030204" pitchFamily="49" charset="0"/>
              </a:rPr>
              <a:t>MyFunction f;	//</a:t>
            </a:r>
            <a:r>
              <a:rPr lang="zh-CN" altLang="en-US" sz="2200">
                <a:latin typeface="Consolas" panose="020B0609020204030204" pitchFamily="49" charset="0"/>
              </a:rPr>
              <a:t>定义</a:t>
            </a:r>
            <a:r>
              <a:rPr lang="en-US" altLang="zh-CN" sz="2200">
                <a:latin typeface="Consolas" panose="020B0609020204030204" pitchFamily="49" charset="0"/>
              </a:rPr>
              <a:t>MyFunction</a:t>
            </a:r>
            <a:r>
              <a:rPr lang="zh-CN" altLang="en-US" sz="2200">
                <a:latin typeface="Consolas" panose="020B0609020204030204" pitchFamily="49" charset="0"/>
              </a:rPr>
              <a:t>类的对象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200">
                <a:latin typeface="Consolas" panose="020B0609020204030204" pitchFamily="49" charset="0"/>
              </a:rPr>
              <a:t>	</a:t>
            </a:r>
            <a:r>
              <a:rPr lang="en-US" altLang="zh-CN" sz="2200">
                <a:latin typeface="Consolas" panose="020B0609020204030204" pitchFamily="49" charset="0"/>
              </a:rPr>
              <a:t>Trapz trapz(f);	//</a:t>
            </a:r>
            <a:r>
              <a:rPr lang="zh-CN" altLang="en-US" sz="2200">
                <a:latin typeface="Consolas" panose="020B0609020204030204" pitchFamily="49" charset="0"/>
              </a:rPr>
              <a:t>定义</a:t>
            </a:r>
            <a:r>
              <a:rPr lang="en-US" altLang="zh-CN" sz="2200">
                <a:latin typeface="Consolas" panose="020B0609020204030204" pitchFamily="49" charset="0"/>
              </a:rPr>
              <a:t>Trapz</a:t>
            </a:r>
            <a:r>
              <a:rPr lang="zh-CN" altLang="en-US" sz="2200">
                <a:latin typeface="Consolas" panose="020B0609020204030204" pitchFamily="49" charset="0"/>
              </a:rPr>
              <a:t>类的对象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200">
                <a:latin typeface="Consolas" panose="020B0609020204030204" pitchFamily="49" charset="0"/>
              </a:rPr>
              <a:t>	</a:t>
            </a:r>
            <a:r>
              <a:rPr lang="en-US" altLang="zh-CN" sz="2200">
                <a:latin typeface="Consolas" panose="020B0609020204030204" pitchFamily="49" charset="0"/>
              </a:rPr>
              <a:t>//</a:t>
            </a:r>
            <a:r>
              <a:rPr lang="zh-CN" altLang="en-US" sz="2200">
                <a:latin typeface="Consolas" panose="020B0609020204030204" pitchFamily="49" charset="0"/>
              </a:rPr>
              <a:t>计算并输出积分结果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200">
                <a:latin typeface="Consolas" panose="020B0609020204030204" pitchFamily="49" charset="0"/>
              </a:rPr>
              <a:t>	</a:t>
            </a:r>
            <a:r>
              <a:rPr lang="en-US" altLang="zh-CN" sz="2200">
                <a:latin typeface="Consolas" panose="020B0609020204030204" pitchFamily="49" charset="0"/>
              </a:rPr>
              <a:t>cout &lt;&lt; "TRAPZ Int: " &lt;&lt; setprecision(7) &lt;&lt; trapz(0, 2, 1e-7) &lt;&lt; endl;	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20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98726B7C-7B98-49E4-52D7-302A6DB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C54BD7-4E75-41D5-9317-ECD9C975B22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6FF5CD-F60F-6336-5155-90F7E2C6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938" y="5929313"/>
            <a:ext cx="2614612" cy="6381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例</a:t>
            </a:r>
            <a:r>
              <a:rPr lang="en-US" altLang="zh-CN" dirty="0"/>
              <a:t>8-7</a:t>
            </a:r>
            <a:r>
              <a:rPr lang="zh-CN" altLang="en-US" dirty="0"/>
              <a:t>（续）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D8D42D-EAC5-1D45-8E51-1E764B531A4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572375" cy="428625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8.5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程序实例</a:t>
            </a:r>
            <a:r>
              <a:rPr lang="en-US" sz="2800" dirty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变步长梯形积分算法求解函数的定积分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FE299-980D-0B81-FA5B-E1D12F3F449C}"/>
              </a:ext>
            </a:extLst>
          </p:cNvPr>
          <p:cNvSpPr txBox="1"/>
          <p:nvPr/>
        </p:nvSpPr>
        <p:spPr>
          <a:xfrm>
            <a:off x="142875" y="5741988"/>
            <a:ext cx="3571875" cy="83026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Consolas" pitchFamily="49" charset="0"/>
                <a:ea typeface="+mn-ea"/>
              </a:rPr>
              <a:t>运行结果：</a:t>
            </a:r>
            <a:endParaRPr lang="en-US" altLang="zh-CN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dirty="0">
                <a:latin typeface="Consolas" pitchFamily="49" charset="0"/>
                <a:ea typeface="+mn-ea"/>
              </a:rPr>
              <a:t>TRAPZ </a:t>
            </a:r>
            <a:r>
              <a:rPr lang="en-US" dirty="0" err="1">
                <a:latin typeface="Consolas" pitchFamily="49" charset="0"/>
                <a:ea typeface="+mn-ea"/>
              </a:rPr>
              <a:t>Int</a:t>
            </a:r>
            <a:r>
              <a:rPr lang="en-US" dirty="0">
                <a:latin typeface="Consolas" pitchFamily="49" charset="0"/>
                <a:ea typeface="+mn-ea"/>
              </a:rPr>
              <a:t>: 0.5548952</a:t>
            </a:r>
            <a:endParaRPr lang="zh-CN" altLang="en-US" dirty="0">
              <a:latin typeface="Consolas" pitchFamily="49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961ED-91E1-F9C8-92A5-953BB780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8.6 </a:t>
            </a:r>
            <a:r>
              <a:rPr lang="zh-CN" altLang="en-US" dirty="0"/>
              <a:t>综合实例</a:t>
            </a:r>
            <a:r>
              <a:rPr lang="en-US" altLang="zh-CN" dirty="0"/>
              <a:t>——</a:t>
            </a:r>
            <a:r>
              <a:rPr lang="zh-CN" altLang="en-US" dirty="0"/>
              <a:t>对个人银行账户管理程序的改进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A6AB8-17BB-19F5-7F03-1D1C0B4F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本例在第七章例</a:t>
            </a:r>
            <a:r>
              <a:rPr lang="en-US" dirty="0"/>
              <a:t>7-10</a:t>
            </a:r>
            <a:r>
              <a:rPr lang="zh-CN" altLang="en-US" dirty="0"/>
              <a:t>的基础上，对</a:t>
            </a:r>
            <a:r>
              <a:rPr lang="en-US" dirty="0"/>
              <a:t>Account</a:t>
            </a:r>
            <a:r>
              <a:rPr lang="zh-CN" altLang="en-US" dirty="0"/>
              <a:t>类做了如下改进：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/>
              <a:t>(1) </a:t>
            </a:r>
            <a:r>
              <a:rPr lang="zh-CN" altLang="en-US" dirty="0"/>
              <a:t>将</a:t>
            </a:r>
            <a:r>
              <a:rPr lang="en-US" dirty="0"/>
              <a:t>show</a:t>
            </a:r>
            <a:r>
              <a:rPr lang="zh-CN" altLang="en-US" dirty="0"/>
              <a:t>函数声明为虚函数，因此通过指向</a:t>
            </a:r>
            <a:r>
              <a:rPr lang="en-US" dirty="0" err="1"/>
              <a:t>CreditAccount</a:t>
            </a:r>
            <a:r>
              <a:rPr lang="zh-CN" altLang="en-US" dirty="0"/>
              <a:t>类实例的</a:t>
            </a:r>
            <a:r>
              <a:rPr lang="en-US" dirty="0" err="1"/>
              <a:t>Accout</a:t>
            </a:r>
            <a:r>
              <a:rPr lang="zh-CN" altLang="en-US" dirty="0"/>
              <a:t>类型的指针来调用</a:t>
            </a:r>
            <a:r>
              <a:rPr lang="en-US" dirty="0"/>
              <a:t>show</a:t>
            </a:r>
            <a:r>
              <a:rPr lang="zh-CN" altLang="en-US" dirty="0"/>
              <a:t>函数时，被实际调用的将是为</a:t>
            </a:r>
            <a:r>
              <a:rPr lang="en-US" dirty="0" err="1"/>
              <a:t>CreditAccount</a:t>
            </a:r>
            <a:r>
              <a:rPr lang="zh-CN" altLang="en-US" dirty="0"/>
              <a:t>类定义的</a:t>
            </a:r>
            <a:r>
              <a:rPr lang="en-US" dirty="0"/>
              <a:t>show</a:t>
            </a:r>
            <a:r>
              <a:rPr lang="zh-CN" altLang="en-US" dirty="0"/>
              <a:t>函数，这样，如果创建一个</a:t>
            </a:r>
            <a:r>
              <a:rPr lang="en-US" dirty="0"/>
              <a:t>Account</a:t>
            </a:r>
            <a:r>
              <a:rPr lang="zh-CN" altLang="en-US" dirty="0"/>
              <a:t>指针类型的数组，使各个元素分别指向各个账户对象，就可以通过一个循环来调用它们的</a:t>
            </a:r>
            <a:r>
              <a:rPr lang="en-US" dirty="0"/>
              <a:t>show</a:t>
            </a:r>
            <a:r>
              <a:rPr lang="zh-CN" altLang="en-US" dirty="0"/>
              <a:t>函数；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dirty="0"/>
              <a:t>(2) </a:t>
            </a:r>
            <a:r>
              <a:rPr lang="zh-CN" altLang="en-US" dirty="0"/>
              <a:t>在</a:t>
            </a:r>
            <a:r>
              <a:rPr lang="en-US" dirty="0"/>
              <a:t>Account</a:t>
            </a:r>
            <a:r>
              <a:rPr lang="zh-CN" altLang="en-US" dirty="0"/>
              <a:t>类中添加</a:t>
            </a:r>
            <a:r>
              <a:rPr lang="en-US" dirty="0"/>
              <a:t>deposit</a:t>
            </a:r>
            <a:r>
              <a:rPr lang="zh-CN" altLang="en-US" dirty="0"/>
              <a:t>、</a:t>
            </a:r>
            <a:r>
              <a:rPr lang="en-US" dirty="0"/>
              <a:t>withdraw</a:t>
            </a:r>
            <a:r>
              <a:rPr lang="zh-CN" altLang="en-US" dirty="0"/>
              <a:t>、</a:t>
            </a:r>
            <a:r>
              <a:rPr lang="en-US" dirty="0"/>
              <a:t>settle</a:t>
            </a:r>
            <a:r>
              <a:rPr lang="zh-CN" altLang="en-US" dirty="0"/>
              <a:t>这</a:t>
            </a:r>
            <a:r>
              <a:rPr lang="en-US" dirty="0"/>
              <a:t>3</a:t>
            </a:r>
            <a:r>
              <a:rPr lang="zh-CN" altLang="en-US" dirty="0"/>
              <a:t>个函数的声明，且将它们都声明为纯虚函数，这使得通过基类的指针可以调用派生类的相应函数，而且无需给出它们在基类中的实现。经过这一改动之后，</a:t>
            </a:r>
            <a:r>
              <a:rPr lang="en-US" dirty="0"/>
              <a:t>Account</a:t>
            </a:r>
            <a:r>
              <a:rPr lang="zh-CN" altLang="en-US" dirty="0"/>
              <a:t>类就变成了抽象类。</a:t>
            </a:r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EFC71D2C-E249-1614-33A4-C28298FC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58E100-F511-48B4-BCE0-33CD3D4C509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>
            <a:extLst>
              <a:ext uri="{FF2B5EF4-FFF2-40B4-BE49-F238E27FC236}">
                <a16:creationId xmlns:a16="http://schemas.microsoft.com/office/drawing/2014/main" id="{17DFCB59-45ED-AEC6-7802-8D5DE61C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B91B55-D86E-408D-ABD6-5BC83EEBDDC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4995" name="Rectangle 64">
            <a:extLst>
              <a:ext uri="{FF2B5EF4-FFF2-40B4-BE49-F238E27FC236}">
                <a16:creationId xmlns:a16="http://schemas.microsoft.com/office/drawing/2014/main" id="{325C6D69-78A4-FEEC-D65E-5BEDC298C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4996" name="Rectangle 146">
            <a:extLst>
              <a:ext uri="{FF2B5EF4-FFF2-40B4-BE49-F238E27FC236}">
                <a16:creationId xmlns:a16="http://schemas.microsoft.com/office/drawing/2014/main" id="{8B4F5624-DA43-3B55-FAA5-482033E33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4997" name="TextBox 197">
            <a:extLst>
              <a:ext uri="{FF2B5EF4-FFF2-40B4-BE49-F238E27FC236}">
                <a16:creationId xmlns:a16="http://schemas.microsoft.com/office/drawing/2014/main" id="{4836D77E-1C55-69D9-7282-F7E87342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5725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4998" name="Rectangle 310">
            <a:extLst>
              <a:ext uri="{FF2B5EF4-FFF2-40B4-BE49-F238E27FC236}">
                <a16:creationId xmlns:a16="http://schemas.microsoft.com/office/drawing/2014/main" id="{5983EAB3-A97B-FB63-0F78-4EBC784A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84999" name="Group 247">
            <a:extLst>
              <a:ext uri="{FF2B5EF4-FFF2-40B4-BE49-F238E27FC236}">
                <a16:creationId xmlns:a16="http://schemas.microsoft.com/office/drawing/2014/main" id="{5497C0A8-C7CD-BA2E-88A7-DF6C534C14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7188" y="0"/>
            <a:ext cx="7243762" cy="6991350"/>
            <a:chOff x="-1276" y="-3970"/>
            <a:chExt cx="8085" cy="11010"/>
          </a:xfrm>
        </p:grpSpPr>
        <p:sp>
          <p:nvSpPr>
            <p:cNvPr id="85000" name="AutoShape 309">
              <a:extLst>
                <a:ext uri="{FF2B5EF4-FFF2-40B4-BE49-F238E27FC236}">
                  <a16:creationId xmlns:a16="http://schemas.microsoft.com/office/drawing/2014/main" id="{9BBBC91B-63B3-410C-BE9B-2542555762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1276" y="-3970"/>
              <a:ext cx="8053" cy="11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01" name="Group 301">
              <a:extLst>
                <a:ext uri="{FF2B5EF4-FFF2-40B4-BE49-F238E27FC236}">
                  <a16:creationId xmlns:a16="http://schemas.microsoft.com/office/drawing/2014/main" id="{D8FC777E-E35B-643E-CE6B-BC09FEDB2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4" y="-3970"/>
              <a:ext cx="4803" cy="2100"/>
              <a:chOff x="-259" y="3766"/>
              <a:chExt cx="4803" cy="2100"/>
            </a:xfrm>
          </p:grpSpPr>
          <p:sp>
            <p:nvSpPr>
              <p:cNvPr id="85054" name="Rectangle 308">
                <a:extLst>
                  <a:ext uri="{FF2B5EF4-FFF2-40B4-BE49-F238E27FC236}">
                    <a16:creationId xmlns:a16="http://schemas.microsoft.com/office/drawing/2014/main" id="{D85F8211-2E8A-8481-8AD4-52BD10499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9" y="3766"/>
                <a:ext cx="4803" cy="2100"/>
              </a:xfrm>
              <a:prstGeom prst="rect">
                <a:avLst/>
              </a:prstGeom>
              <a:noFill/>
              <a:ln w="4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5055" name="Rectangle 307">
                <a:extLst>
                  <a:ext uri="{FF2B5EF4-FFF2-40B4-BE49-F238E27FC236}">
                    <a16:creationId xmlns:a16="http://schemas.microsoft.com/office/drawing/2014/main" id="{7CFDA5F8-112A-CB23-2B19-8DDCD8811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40" y="4136"/>
                <a:ext cx="434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acc : Accumulator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rate : double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56" name="Rectangle 306">
                <a:extLst>
                  <a:ext uri="{FF2B5EF4-FFF2-40B4-BE49-F238E27FC236}">
                    <a16:creationId xmlns:a16="http://schemas.microsoft.com/office/drawing/2014/main" id="{32A3D883-E5E1-0077-259D-A872C4810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9" y="3818"/>
                <a:ext cx="4803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SavingsAccount</a:t>
                </a:r>
                <a:endParaRPr kumimoji="0"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57" name="Rectangle 305">
                <a:extLst>
                  <a:ext uri="{FF2B5EF4-FFF2-40B4-BE49-F238E27FC236}">
                    <a16:creationId xmlns:a16="http://schemas.microsoft.com/office/drawing/2014/main" id="{E98F0335-E9D9-B7A3-4B05-69DAB3271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9" y="4670"/>
                <a:ext cx="4783" cy="1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SavingsAccount(date : Date, id : int, rate : double)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getRate()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deposit(date : Date, amount : double, desc : string)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withdraw(date : Date, amount : double, desc : string)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settle(date : Date)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058" name="Group 302">
                <a:extLst>
                  <a:ext uri="{FF2B5EF4-FFF2-40B4-BE49-F238E27FC236}">
                    <a16:creationId xmlns:a16="http://schemas.microsoft.com/office/drawing/2014/main" id="{77FD70AC-FE61-EC85-C227-93202F910E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58" y="4110"/>
                <a:ext cx="4802" cy="560"/>
                <a:chOff x="-258" y="4110"/>
                <a:chExt cx="4918" cy="560"/>
              </a:xfrm>
            </p:grpSpPr>
            <p:cxnSp>
              <p:nvCxnSpPr>
                <p:cNvPr id="85059" name="AutoShape 304">
                  <a:extLst>
                    <a:ext uri="{FF2B5EF4-FFF2-40B4-BE49-F238E27FC236}">
                      <a16:creationId xmlns:a16="http://schemas.microsoft.com/office/drawing/2014/main" id="{C7F5CBFB-B0DE-EDE0-40F5-920FA49A5F7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-258" y="4110"/>
                  <a:ext cx="491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060" name="AutoShape 303">
                  <a:extLst>
                    <a:ext uri="{FF2B5EF4-FFF2-40B4-BE49-F238E27FC236}">
                      <a16:creationId xmlns:a16="http://schemas.microsoft.com/office/drawing/2014/main" id="{2674F314-A64D-0E95-BC08-742352B070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-258" y="4669"/>
                  <a:ext cx="491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85002" name="AutoShape 300">
              <a:extLst>
                <a:ext uri="{FF2B5EF4-FFF2-40B4-BE49-F238E27FC236}">
                  <a16:creationId xmlns:a16="http://schemas.microsoft.com/office/drawing/2014/main" id="{F7A14DB9-0916-7F8A-0AC1-7C9307E57C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630" y="-2920"/>
              <a:ext cx="344" cy="423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03" name="Rectangle 299">
              <a:extLst>
                <a:ext uri="{FF2B5EF4-FFF2-40B4-BE49-F238E27FC236}">
                  <a16:creationId xmlns:a16="http://schemas.microsoft.com/office/drawing/2014/main" id="{416C37CA-4E98-AA5E-37EB-25C05A6A2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-875"/>
              <a:ext cx="10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004" name="Rectangle 298">
              <a:extLst>
                <a:ext uri="{FF2B5EF4-FFF2-40B4-BE49-F238E27FC236}">
                  <a16:creationId xmlns:a16="http://schemas.microsoft.com/office/drawing/2014/main" id="{62B5A89E-78D8-3424-323D-144192FC3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-2989"/>
              <a:ext cx="10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005" name="Group 290">
              <a:extLst>
                <a:ext uri="{FF2B5EF4-FFF2-40B4-BE49-F238E27FC236}">
                  <a16:creationId xmlns:a16="http://schemas.microsoft.com/office/drawing/2014/main" id="{7B91C57A-6AB0-10C1-F7EA-7304E8E32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3" y="2780"/>
              <a:ext cx="4816" cy="3883"/>
              <a:chOff x="-422" y="2487"/>
              <a:chExt cx="4816" cy="3883"/>
            </a:xfrm>
          </p:grpSpPr>
          <p:sp>
            <p:nvSpPr>
              <p:cNvPr id="85047" name="Rectangle 297">
                <a:extLst>
                  <a:ext uri="{FF2B5EF4-FFF2-40B4-BE49-F238E27FC236}">
                    <a16:creationId xmlns:a16="http://schemas.microsoft.com/office/drawing/2014/main" id="{E225E5B1-FBBE-1C73-E6CD-34561A479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2" y="2487"/>
                <a:ext cx="4755" cy="3883"/>
              </a:xfrm>
              <a:prstGeom prst="rect">
                <a:avLst/>
              </a:prstGeom>
              <a:noFill/>
              <a:ln w="4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5048" name="Rectangle 296">
                <a:extLst>
                  <a:ext uri="{FF2B5EF4-FFF2-40B4-BE49-F238E27FC236}">
                    <a16:creationId xmlns:a16="http://schemas.microsoft.com/office/drawing/2014/main" id="{E39CD036-CD2E-BFBA-6E6B-BB5FF5120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2" y="2765"/>
                <a:ext cx="4347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acc : Accumulator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credit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rate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fee : double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49" name="Rectangle 295">
                <a:extLst>
                  <a:ext uri="{FF2B5EF4-FFF2-40B4-BE49-F238E27FC236}">
                    <a16:creationId xmlns:a16="http://schemas.microsoft.com/office/drawing/2014/main" id="{D630E142-A389-2F98-3C93-12FC88C0C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22" y="2487"/>
                <a:ext cx="4755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CreditAccount</a:t>
                </a:r>
                <a:endParaRPr kumimoji="0"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50" name="Rectangle 294">
                <a:extLst>
                  <a:ext uri="{FF2B5EF4-FFF2-40B4-BE49-F238E27FC236}">
                    <a16:creationId xmlns:a16="http://schemas.microsoft.com/office/drawing/2014/main" id="{E6B581C2-0F31-CE97-ABC8-A3D78187A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2" y="3725"/>
                <a:ext cx="4736" cy="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-	getDebt()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CreditAccount(date : Date, id : int, credit : double, rate : double, fee : double)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getCredit()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getRate()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getFee()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getAvailableCredit()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deposit(date : Date, amount : double, desc : string)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withdraw(date : Date, amount : double, desc : string)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settle(date : Date)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show()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051" name="Group 291">
                <a:extLst>
                  <a:ext uri="{FF2B5EF4-FFF2-40B4-BE49-F238E27FC236}">
                    <a16:creationId xmlns:a16="http://schemas.microsoft.com/office/drawing/2014/main" id="{5525D0B7-B2D3-ED6E-F3A4-4BB62F3B5E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2" y="2824"/>
                <a:ext cx="4754" cy="902"/>
                <a:chOff x="627" y="1686"/>
                <a:chExt cx="4918" cy="902"/>
              </a:xfrm>
            </p:grpSpPr>
            <p:cxnSp>
              <p:nvCxnSpPr>
                <p:cNvPr id="85052" name="AutoShape 293">
                  <a:extLst>
                    <a:ext uri="{FF2B5EF4-FFF2-40B4-BE49-F238E27FC236}">
                      <a16:creationId xmlns:a16="http://schemas.microsoft.com/office/drawing/2014/main" id="{BADCF1B1-C6C5-48FC-725E-E67914DBAB9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7" y="1686"/>
                  <a:ext cx="491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053" name="AutoShape 292">
                  <a:extLst>
                    <a:ext uri="{FF2B5EF4-FFF2-40B4-BE49-F238E27FC236}">
                      <a16:creationId xmlns:a16="http://schemas.microsoft.com/office/drawing/2014/main" id="{1C246F38-BDAF-F438-DBCA-F04B2E2489E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27" y="2587"/>
                  <a:ext cx="491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5006" name="Group 282">
              <a:extLst>
                <a:ext uri="{FF2B5EF4-FFF2-40B4-BE49-F238E27FC236}">
                  <a16:creationId xmlns:a16="http://schemas.microsoft.com/office/drawing/2014/main" id="{06751365-D149-C502-7D7B-2633C6A6B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76" y="1154"/>
              <a:ext cx="2906" cy="3778"/>
              <a:chOff x="-1212" y="-2699"/>
              <a:chExt cx="2906" cy="3778"/>
            </a:xfrm>
          </p:grpSpPr>
          <p:sp>
            <p:nvSpPr>
              <p:cNvPr id="85040" name="Rectangle 289">
                <a:extLst>
                  <a:ext uri="{FF2B5EF4-FFF2-40B4-BE49-F238E27FC236}">
                    <a16:creationId xmlns:a16="http://schemas.microsoft.com/office/drawing/2014/main" id="{72CA931D-E897-FF5D-8A02-0083C5C9A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12" y="-2699"/>
                <a:ext cx="2906" cy="3715"/>
              </a:xfrm>
              <a:prstGeom prst="rect">
                <a:avLst/>
              </a:prstGeom>
              <a:noFill/>
              <a:ln w="4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5041" name="Rectangle 288">
                <a:extLst>
                  <a:ext uri="{FF2B5EF4-FFF2-40B4-BE49-F238E27FC236}">
                    <a16:creationId xmlns:a16="http://schemas.microsoft.com/office/drawing/2014/main" id="{CDD7D877-31A0-C780-8DEA-23A553EE6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5" y="-2343"/>
                <a:ext cx="2064" cy="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year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month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day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totalDays : int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42" name="Rectangle 287">
                <a:extLst>
                  <a:ext uri="{FF2B5EF4-FFF2-40B4-BE49-F238E27FC236}">
                    <a16:creationId xmlns:a16="http://schemas.microsoft.com/office/drawing/2014/main" id="{98D948D7-8920-9395-9273-DFF2B7E6F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85" y="-1321"/>
                <a:ext cx="2879" cy="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Date(year : int, month : int, day : int)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getYear()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getMonth()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getDay()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 getMaxDay() : int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 isLeapYear() : bool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 show()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 operator - (date : Date) : int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43" name="Rectangle 286">
                <a:extLst>
                  <a:ext uri="{FF2B5EF4-FFF2-40B4-BE49-F238E27FC236}">
                    <a16:creationId xmlns:a16="http://schemas.microsoft.com/office/drawing/2014/main" id="{08A6C842-2134-DDC7-DF51-82F0ABE0F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12" y="-2678"/>
                <a:ext cx="2906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Date</a:t>
                </a:r>
                <a:endParaRPr kumimoji="0"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044" name="Group 283">
                <a:extLst>
                  <a:ext uri="{FF2B5EF4-FFF2-40B4-BE49-F238E27FC236}">
                    <a16:creationId xmlns:a16="http://schemas.microsoft.com/office/drawing/2014/main" id="{A40B01C7-CFE8-852F-ED06-8FE26C692B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212" y="-2390"/>
                <a:ext cx="2906" cy="1029"/>
                <a:chOff x="445" y="2828"/>
                <a:chExt cx="3035" cy="1029"/>
              </a:xfrm>
            </p:grpSpPr>
            <p:cxnSp>
              <p:nvCxnSpPr>
                <p:cNvPr id="85045" name="AutoShape 285">
                  <a:extLst>
                    <a:ext uri="{FF2B5EF4-FFF2-40B4-BE49-F238E27FC236}">
                      <a16:creationId xmlns:a16="http://schemas.microsoft.com/office/drawing/2014/main" id="{2C3ECEED-D792-3F6D-5C3A-7C74514DC1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5" y="3856"/>
                  <a:ext cx="303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046" name="AutoShape 284">
                  <a:extLst>
                    <a:ext uri="{FF2B5EF4-FFF2-40B4-BE49-F238E27FC236}">
                      <a16:creationId xmlns:a16="http://schemas.microsoft.com/office/drawing/2014/main" id="{31CEF53E-FC03-863D-A23C-B2719417626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5" y="2828"/>
                  <a:ext cx="303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5007" name="Group 274">
              <a:extLst>
                <a:ext uri="{FF2B5EF4-FFF2-40B4-BE49-F238E27FC236}">
                  <a16:creationId xmlns:a16="http://schemas.microsoft.com/office/drawing/2014/main" id="{A50CCF8E-437D-7521-037F-18D8A04F7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52" y="-2600"/>
              <a:ext cx="2430" cy="3512"/>
              <a:chOff x="3871" y="2166"/>
              <a:chExt cx="2430" cy="3512"/>
            </a:xfrm>
          </p:grpSpPr>
          <p:sp>
            <p:nvSpPr>
              <p:cNvPr id="85033" name="Rectangle 281">
                <a:extLst>
                  <a:ext uri="{FF2B5EF4-FFF2-40B4-BE49-F238E27FC236}">
                    <a16:creationId xmlns:a16="http://schemas.microsoft.com/office/drawing/2014/main" id="{730037CE-45A1-DCD8-E86B-98B3D1757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2166"/>
                <a:ext cx="2430" cy="2952"/>
              </a:xfrm>
              <a:prstGeom prst="rect">
                <a:avLst/>
              </a:prstGeom>
              <a:noFill/>
              <a:ln w="4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5034" name="Rectangle 280">
                <a:extLst>
                  <a:ext uri="{FF2B5EF4-FFF2-40B4-BE49-F238E27FC236}">
                    <a16:creationId xmlns:a16="http://schemas.microsoft.com/office/drawing/2014/main" id="{63317B69-E6A8-5BD9-6B32-58206F9D8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7" y="2519"/>
                <a:ext cx="2064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lastDate : Date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value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	sum : double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35" name="Rectangle 279">
                <a:extLst>
                  <a:ext uri="{FF2B5EF4-FFF2-40B4-BE49-F238E27FC236}">
                    <a16:creationId xmlns:a16="http://schemas.microsoft.com/office/drawing/2014/main" id="{BF03A406-DE21-F8A9-7FC9-C9513EED7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278"/>
                <a:ext cx="2417" cy="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tabLst>
                    <a:tab pos="90488" algn="l"/>
                  </a:tabLst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tabLst>
                    <a:tab pos="90488" algn="l"/>
                  </a:tabLst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tabLst>
                    <a:tab pos="90488" algn="l"/>
                  </a:tabLst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Accumulator(date : Date, value : double)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&lt;&lt;const&gt;&gt; +	getSum(date : Date) : double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change(date : Date, value : double)</a:t>
                </a:r>
                <a:endParaRPr kumimoji="0" lang="en-US" altLang="zh-CN"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	reset(date : Date, value : double)</a:t>
                </a:r>
                <a:endParaRPr kumimoji="0" lang="en-US" altLang="zh-CN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36" name="Rectangle 278">
                <a:extLst>
                  <a:ext uri="{FF2B5EF4-FFF2-40B4-BE49-F238E27FC236}">
                    <a16:creationId xmlns:a16="http://schemas.microsoft.com/office/drawing/2014/main" id="{0DF389D6-5F36-CE80-FDBE-EBB53D19E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" y="2187"/>
                <a:ext cx="243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Accumulator</a:t>
                </a:r>
                <a:endParaRPr kumimoji="0" lang="en-US" altLang="zh-CN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037" name="Group 275">
                <a:extLst>
                  <a:ext uri="{FF2B5EF4-FFF2-40B4-BE49-F238E27FC236}">
                    <a16:creationId xmlns:a16="http://schemas.microsoft.com/office/drawing/2014/main" id="{8F6173CC-1ED8-6B65-7432-5004F5762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1" y="2461"/>
                <a:ext cx="2430" cy="803"/>
                <a:chOff x="445" y="2828"/>
                <a:chExt cx="3035" cy="1029"/>
              </a:xfrm>
            </p:grpSpPr>
            <p:cxnSp>
              <p:nvCxnSpPr>
                <p:cNvPr id="85038" name="AutoShape 277">
                  <a:extLst>
                    <a:ext uri="{FF2B5EF4-FFF2-40B4-BE49-F238E27FC236}">
                      <a16:creationId xmlns:a16="http://schemas.microsoft.com/office/drawing/2014/main" id="{C3CC8CBC-5F29-F8B6-0BFC-194FCE469E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5" y="3856"/>
                  <a:ext cx="303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039" name="AutoShape 276">
                  <a:extLst>
                    <a:ext uri="{FF2B5EF4-FFF2-40B4-BE49-F238E27FC236}">
                      <a16:creationId xmlns:a16="http://schemas.microsoft.com/office/drawing/2014/main" id="{8E1BBDD6-9832-8843-13BD-554C9B1ED1C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45" y="2828"/>
                  <a:ext cx="303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85008" name="Line 272">
              <a:extLst>
                <a:ext uri="{FF2B5EF4-FFF2-40B4-BE49-F238E27FC236}">
                  <a16:creationId xmlns:a16="http://schemas.microsoft.com/office/drawing/2014/main" id="{58F1977B-CE53-8DAB-C2AB-2FE3E4A0F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-1870"/>
              <a:ext cx="1" cy="365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Freeform 271">
              <a:extLst>
                <a:ext uri="{FF2B5EF4-FFF2-40B4-BE49-F238E27FC236}">
                  <a16:creationId xmlns:a16="http://schemas.microsoft.com/office/drawing/2014/main" id="{CF08815A-D6E8-C2E2-381D-68740B8DA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218"/>
              <a:ext cx="229" cy="155"/>
            </a:xfrm>
            <a:custGeom>
              <a:avLst/>
              <a:gdLst>
                <a:gd name="T0" fmla="*/ 1357 w 211"/>
                <a:gd name="T1" fmla="*/ 0 h 287"/>
                <a:gd name="T2" fmla="*/ 2679 w 211"/>
                <a:gd name="T3" fmla="*/ 1 h 287"/>
                <a:gd name="T4" fmla="*/ 0 w 211"/>
                <a:gd name="T5" fmla="*/ 1 h 287"/>
                <a:gd name="T6" fmla="*/ 1357 w 211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87"/>
                <a:gd name="T14" fmla="*/ 211 w 211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87">
                  <a:moveTo>
                    <a:pt x="106" y="0"/>
                  </a:moveTo>
                  <a:lnTo>
                    <a:pt x="211" y="287"/>
                  </a:lnTo>
                  <a:lnTo>
                    <a:pt x="0" y="287"/>
                  </a:lnTo>
                  <a:lnTo>
                    <a:pt x="106" y="0"/>
                  </a:lnTo>
                  <a:close/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010" name="Group 263">
              <a:extLst>
                <a:ext uri="{FF2B5EF4-FFF2-40B4-BE49-F238E27FC236}">
                  <a16:creationId xmlns:a16="http://schemas.microsoft.com/office/drawing/2014/main" id="{90A8660A-28B1-C446-544E-44E980233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" y="-1336"/>
              <a:ext cx="4581" cy="3554"/>
              <a:chOff x="1969" y="-1067"/>
              <a:chExt cx="4808" cy="3554"/>
            </a:xfrm>
          </p:grpSpPr>
          <p:grpSp>
            <p:nvGrpSpPr>
              <p:cNvPr id="85026" name="Group 265">
                <a:extLst>
                  <a:ext uri="{FF2B5EF4-FFF2-40B4-BE49-F238E27FC236}">
                    <a16:creationId xmlns:a16="http://schemas.microsoft.com/office/drawing/2014/main" id="{95AF8232-E1B2-F816-BF21-44F330AC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5" y="-1067"/>
                <a:ext cx="4802" cy="3554"/>
                <a:chOff x="1975" y="-1410"/>
                <a:chExt cx="4802" cy="3554"/>
              </a:xfrm>
            </p:grpSpPr>
            <p:cxnSp>
              <p:nvCxnSpPr>
                <p:cNvPr id="85028" name="AutoShape 270">
                  <a:extLst>
                    <a:ext uri="{FF2B5EF4-FFF2-40B4-BE49-F238E27FC236}">
                      <a16:creationId xmlns:a16="http://schemas.microsoft.com/office/drawing/2014/main" id="{F6290A8E-9B09-3067-75E4-BD8ED0F890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979" y="-343"/>
                  <a:ext cx="4791" cy="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5029" name="Rectangle 269">
                  <a:extLst>
                    <a:ext uri="{FF2B5EF4-FFF2-40B4-BE49-F238E27FC236}">
                      <a16:creationId xmlns:a16="http://schemas.microsoft.com/office/drawing/2014/main" id="{F148686D-AF67-B443-B4A4-413316996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" y="-323"/>
                  <a:ext cx="4757" cy="2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tabLst>
                      <a:tab pos="90488" algn="l"/>
                    </a:tabLst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6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tabLst>
                      <a:tab pos="90488" algn="l"/>
                    </a:tabLst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tabLst>
                      <a:tab pos="90488" algn="l"/>
                    </a:tabLst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	Account(date : Date, id : int)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	record(date: Date, amount : double, desc : string)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&lt;&lt;const&gt;&gt; # error (msg : string)	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&lt;&lt;const&gt;&gt; +	getId() : int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&lt;&lt;const&gt;&gt; +	getBalance() : double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&lt;&lt;abstract&gt;&gt; + deposit(date : Date, amount : double, desc : string)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&lt;&lt;abstract&gt;&gt; + withdraw(date : Date, amount : double, desc : string)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&lt;&lt;abstract&gt;&gt; + settle(date : Date)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&lt;&lt;virtual&gt;&gt; &lt;&lt;const&gt;&gt; + show()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&lt;&lt;static&gt;&gt; +	getTotal() : double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30" name="Rectangle 268">
                  <a:extLst>
                    <a:ext uri="{FF2B5EF4-FFF2-40B4-BE49-F238E27FC236}">
                      <a16:creationId xmlns:a16="http://schemas.microsoft.com/office/drawing/2014/main" id="{5FAA49A2-8260-53C7-46A1-E4D2D0236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5" y="-1358"/>
                  <a:ext cx="4791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200" i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Account</a:t>
                  </a:r>
                  <a:endParaRPr kumimoji="0" lang="en-US" altLang="zh-CN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31" name="Rectangle 267">
                  <a:extLst>
                    <a:ext uri="{FF2B5EF4-FFF2-40B4-BE49-F238E27FC236}">
                      <a16:creationId xmlns:a16="http://schemas.microsoft.com/office/drawing/2014/main" id="{99C57838-3327-6981-91E6-1C61A227C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5" y="-1410"/>
                  <a:ext cx="4802" cy="3554"/>
                </a:xfrm>
                <a:prstGeom prst="rect">
                  <a:avLst/>
                </a:prstGeom>
                <a:noFill/>
                <a:ln w="4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85032" name="Rectangle 266">
                  <a:extLst>
                    <a:ext uri="{FF2B5EF4-FFF2-40B4-BE49-F238E27FC236}">
                      <a16:creationId xmlns:a16="http://schemas.microsoft.com/office/drawing/2014/main" id="{BFDDA42D-267A-EF4D-106C-1FE3DDE893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4" y="-1067"/>
                  <a:ext cx="4780" cy="6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tabLst>
                      <a:tab pos="90488" algn="l"/>
                    </a:tabLst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6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tabLst>
                      <a:tab pos="90488" algn="l"/>
                    </a:tabLst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tabLst>
                      <a:tab pos="90488" algn="l"/>
                    </a:tabLst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tabLst>
                      <a:tab pos="90488" algn="l"/>
                    </a:tabLst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	id : string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	balance : double</a:t>
                  </a:r>
                  <a:endParaRPr kumimoji="0" lang="en-US" altLang="zh-CN" sz="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en-US" altLang="zh-CN" sz="1000" u="sng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	total : double</a:t>
                  </a:r>
                  <a:endParaRPr kumimoji="0" lang="en-US" altLang="zh-CN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5027" name="AutoShape 264">
                <a:extLst>
                  <a:ext uri="{FF2B5EF4-FFF2-40B4-BE49-F238E27FC236}">
                    <a16:creationId xmlns:a16="http://schemas.microsoft.com/office/drawing/2014/main" id="{C3AB63B9-1FA5-089F-460A-9FE730D450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69" y="-729"/>
                <a:ext cx="479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5011" name="AutoShape 262">
              <a:extLst>
                <a:ext uri="{FF2B5EF4-FFF2-40B4-BE49-F238E27FC236}">
                  <a16:creationId xmlns:a16="http://schemas.microsoft.com/office/drawing/2014/main" id="{38FC6A9B-5CD0-A082-0A8D-7CE398D319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01" y="-3522"/>
              <a:ext cx="210" cy="310"/>
            </a:xfrm>
            <a:prstGeom prst="diamond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cxnSp>
          <p:nvCxnSpPr>
            <p:cNvPr id="85012" name="AutoShape 261">
              <a:extLst>
                <a:ext uri="{FF2B5EF4-FFF2-40B4-BE49-F238E27FC236}">
                  <a16:creationId xmlns:a16="http://schemas.microsoft.com/office/drawing/2014/main" id="{61E41A2C-D8CD-6664-BF64-8F84FA5F60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63" y="-3367"/>
              <a:ext cx="1488" cy="76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3" name="AutoShape 260">
              <a:extLst>
                <a:ext uri="{FF2B5EF4-FFF2-40B4-BE49-F238E27FC236}">
                  <a16:creationId xmlns:a16="http://schemas.microsoft.com/office/drawing/2014/main" id="{D4D66CE9-FC9A-6896-49F5-60EA0281B4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1" y="352"/>
              <a:ext cx="210" cy="31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5014" name="Freeform 259">
              <a:extLst>
                <a:ext uri="{FF2B5EF4-FFF2-40B4-BE49-F238E27FC236}">
                  <a16:creationId xmlns:a16="http://schemas.microsoft.com/office/drawing/2014/main" id="{A9549AE0-7798-2766-306C-E3BC7AA2C5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86" y="-1505"/>
              <a:ext cx="211" cy="155"/>
            </a:xfrm>
            <a:custGeom>
              <a:avLst/>
              <a:gdLst>
                <a:gd name="T0" fmla="*/ 106 w 211"/>
                <a:gd name="T1" fmla="*/ 0 h 287"/>
                <a:gd name="T2" fmla="*/ 211 w 211"/>
                <a:gd name="T3" fmla="*/ 1 h 287"/>
                <a:gd name="T4" fmla="*/ 0 w 211"/>
                <a:gd name="T5" fmla="*/ 1 h 287"/>
                <a:gd name="T6" fmla="*/ 106 w 211"/>
                <a:gd name="T7" fmla="*/ 0 h 2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87"/>
                <a:gd name="T14" fmla="*/ 211 w 211"/>
                <a:gd name="T15" fmla="*/ 287 h 2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87">
                  <a:moveTo>
                    <a:pt x="106" y="0"/>
                  </a:moveTo>
                  <a:lnTo>
                    <a:pt x="211" y="287"/>
                  </a:lnTo>
                  <a:lnTo>
                    <a:pt x="0" y="287"/>
                  </a:lnTo>
                  <a:lnTo>
                    <a:pt x="106" y="0"/>
                  </a:lnTo>
                  <a:close/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5015" name="AutoShape 258">
              <a:extLst>
                <a:ext uri="{FF2B5EF4-FFF2-40B4-BE49-F238E27FC236}">
                  <a16:creationId xmlns:a16="http://schemas.microsoft.com/office/drawing/2014/main" id="{B73BC891-0BBC-2EFE-28FE-DAECFF2D55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6" y="662"/>
              <a:ext cx="1" cy="5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016" name="AutoShape 257">
              <a:extLst>
                <a:ext uri="{FF2B5EF4-FFF2-40B4-BE49-F238E27FC236}">
                  <a16:creationId xmlns:a16="http://schemas.microsoft.com/office/drawing/2014/main" id="{1B35939A-5F30-277B-5EAE-383754D1C5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09" y="3938"/>
              <a:ext cx="41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017" name="Rectangle 256">
              <a:extLst>
                <a:ext uri="{FF2B5EF4-FFF2-40B4-BE49-F238E27FC236}">
                  <a16:creationId xmlns:a16="http://schemas.microsoft.com/office/drawing/2014/main" id="{7185F459-8158-27BD-B0FA-27F390C60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" y="793"/>
              <a:ext cx="10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altLang="zh-CN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018" name="AutoShape 255">
              <a:extLst>
                <a:ext uri="{FF2B5EF4-FFF2-40B4-BE49-F238E27FC236}">
                  <a16:creationId xmlns:a16="http://schemas.microsoft.com/office/drawing/2014/main" id="{A562E051-029D-8530-F854-4EAA4ED45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1085" y="615"/>
              <a:ext cx="1117" cy="536"/>
            </a:xfrm>
            <a:prstGeom prst="bentConnector3">
              <a:avLst>
                <a:gd name="adj1" fmla="val 100088"/>
              </a:avLst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85019" name="Group 248">
              <a:extLst>
                <a:ext uri="{FF2B5EF4-FFF2-40B4-BE49-F238E27FC236}">
                  <a16:creationId xmlns:a16="http://schemas.microsoft.com/office/drawing/2014/main" id="{632252D0-C62E-5E20-3F4E-4321F6F7C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8" y="-568"/>
              <a:ext cx="1702" cy="3321"/>
              <a:chOff x="1378" y="-568"/>
              <a:chExt cx="1702" cy="3321"/>
            </a:xfrm>
          </p:grpSpPr>
          <p:cxnSp>
            <p:nvCxnSpPr>
              <p:cNvPr id="85020" name="AutoShape 254">
                <a:extLst>
                  <a:ext uri="{FF2B5EF4-FFF2-40B4-BE49-F238E27FC236}">
                    <a16:creationId xmlns:a16="http://schemas.microsoft.com/office/drawing/2014/main" id="{6C28B347-CEC2-382C-9511-B31289A950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041" y="-567"/>
                <a:ext cx="1" cy="2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5021" name="Group 249">
                <a:extLst>
                  <a:ext uri="{FF2B5EF4-FFF2-40B4-BE49-F238E27FC236}">
                    <a16:creationId xmlns:a16="http://schemas.microsoft.com/office/drawing/2014/main" id="{65CAC681-83B8-6AA9-77CF-4C19DB551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8" y="-568"/>
                <a:ext cx="1702" cy="3321"/>
                <a:chOff x="1378" y="-568"/>
                <a:chExt cx="1702" cy="3321"/>
              </a:xfrm>
            </p:grpSpPr>
            <p:sp>
              <p:nvSpPr>
                <p:cNvPr id="85022" name="AutoShape 253">
                  <a:extLst>
                    <a:ext uri="{FF2B5EF4-FFF2-40B4-BE49-F238E27FC236}">
                      <a16:creationId xmlns:a16="http://schemas.microsoft.com/office/drawing/2014/main" id="{82DA82A9-8C39-C8E3-4904-4F369A6738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870" y="2443"/>
                  <a:ext cx="210" cy="310"/>
                </a:xfrm>
                <a:prstGeom prst="diamond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•"/>
                    <a:defRPr sz="2800">
                      <a:solidFill>
                        <a:schemeClr val="tx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ts val="300"/>
                    </a:spcBef>
                    <a:buClr>
                      <a:schemeClr val="accent2"/>
                    </a:buClr>
                    <a:buFont typeface="Georgia" panose="02040502050405020303" pitchFamily="18" charset="0"/>
                    <a:buChar char="▫"/>
                    <a:defRPr sz="26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ts val="300"/>
                    </a:spcBef>
                    <a:buClr>
                      <a:schemeClr val="accent1"/>
                    </a:buClr>
                    <a:buFont typeface="Wingdings 2" panose="05020102010507070707" pitchFamily="18" charset="2"/>
                    <a:buChar char=""/>
                    <a:defRPr sz="2200">
                      <a:solidFill>
                        <a:schemeClr val="accent1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ts val="300"/>
                    </a:spcBef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ts val="300"/>
                    </a:spcBef>
                    <a:spcAft>
                      <a:spcPct val="0"/>
                    </a:spcAft>
                    <a:buClr>
                      <a:srgbClr val="A04DA3"/>
                    </a:buClr>
                    <a:buFont typeface="Georgia" panose="02040502050405020303" pitchFamily="18" charset="0"/>
                    <a:buChar char="▫"/>
                    <a:defRPr sz="2000">
                      <a:solidFill>
                        <a:srgbClr val="A04DA3"/>
                      </a:solidFill>
                      <a:latin typeface="Georgia" panose="02040502050405020303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cxnSp>
              <p:nvCxnSpPr>
                <p:cNvPr id="85023" name="AutoShape 252">
                  <a:extLst>
                    <a:ext uri="{FF2B5EF4-FFF2-40B4-BE49-F238E27FC236}">
                      <a16:creationId xmlns:a16="http://schemas.microsoft.com/office/drawing/2014/main" id="{03108618-F216-6CDA-846B-A796F9CC6BA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48" y="2330"/>
                  <a:ext cx="51" cy="33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024" name="AutoShape 251">
                  <a:extLst>
                    <a:ext uri="{FF2B5EF4-FFF2-40B4-BE49-F238E27FC236}">
                      <a16:creationId xmlns:a16="http://schemas.microsoft.com/office/drawing/2014/main" id="{31BD8287-9630-DF74-AEFC-7620EE70D32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73" y="2330"/>
                  <a:ext cx="88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025" name="AutoShape 250">
                  <a:extLst>
                    <a:ext uri="{FF2B5EF4-FFF2-40B4-BE49-F238E27FC236}">
                      <a16:creationId xmlns:a16="http://schemas.microsoft.com/office/drawing/2014/main" id="{872B81AF-D455-B5FF-91CD-1CB1A63A575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378" y="-568"/>
                  <a:ext cx="663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内容占位符 2">
            <a:extLst>
              <a:ext uri="{FF2B5EF4-FFF2-40B4-BE49-F238E27FC236}">
                <a16:creationId xmlns:a16="http://schemas.microsoft.com/office/drawing/2014/main" id="{178C5573-9AAD-51C3-712B-9AF65392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543925" cy="6073775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//date.h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#ifndef __DATE_H__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#define __DATE_H__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class Date {	//</a:t>
            </a:r>
            <a:r>
              <a:rPr lang="zh-CN" altLang="en-US" sz="1600">
                <a:latin typeface="Consolas" panose="020B0609020204030204" pitchFamily="49" charset="0"/>
              </a:rPr>
              <a:t>日期类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int year;		//</a:t>
            </a:r>
            <a:r>
              <a:rPr lang="zh-CN" altLang="en-US" sz="1600">
                <a:latin typeface="Consolas" panose="020B0609020204030204" pitchFamily="49" charset="0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int month;		//</a:t>
            </a:r>
            <a:r>
              <a:rPr lang="zh-CN" altLang="en-US" sz="1600">
                <a:latin typeface="Consolas" panose="020B0609020204030204" pitchFamily="49" charset="0"/>
              </a:rPr>
              <a:t>月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int day;		//</a:t>
            </a:r>
            <a:r>
              <a:rPr lang="zh-CN" altLang="en-US" sz="1600">
                <a:latin typeface="Consolas" panose="020B0609020204030204" pitchFamily="49" charset="0"/>
              </a:rPr>
              <a:t>日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int totalDays;	//</a:t>
            </a:r>
            <a:r>
              <a:rPr lang="zh-CN" altLang="en-US" sz="1600">
                <a:latin typeface="Consolas" panose="020B0609020204030204" pitchFamily="49" charset="0"/>
              </a:rPr>
              <a:t>该日期是从公元元年</a:t>
            </a:r>
            <a:r>
              <a:rPr lang="en-US" altLang="zh-CN" sz="1600">
                <a:latin typeface="Consolas" panose="020B0609020204030204" pitchFamily="49" charset="0"/>
              </a:rPr>
              <a:t>1</a:t>
            </a:r>
            <a:r>
              <a:rPr lang="zh-CN" altLang="en-US" sz="1600">
                <a:latin typeface="Consolas" panose="020B0609020204030204" pitchFamily="49" charset="0"/>
              </a:rPr>
              <a:t>月</a:t>
            </a:r>
            <a:r>
              <a:rPr lang="en-US" altLang="zh-CN" sz="1600">
                <a:latin typeface="Consolas" panose="020B0609020204030204" pitchFamily="49" charset="0"/>
              </a:rPr>
              <a:t>1</a:t>
            </a:r>
            <a:r>
              <a:rPr lang="zh-CN" altLang="en-US" sz="1600">
                <a:latin typeface="Consolas" panose="020B0609020204030204" pitchFamily="49" charset="0"/>
              </a:rPr>
              <a:t>日开始的第几天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Date(int year, int month, int day);	//</a:t>
            </a:r>
            <a:r>
              <a:rPr lang="zh-CN" altLang="en-US" sz="1600">
                <a:latin typeface="Consolas" panose="020B0609020204030204" pitchFamily="49" charset="0"/>
              </a:rPr>
              <a:t>用年、月、日构造日期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int getYear() const { return year;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int getMonth() const { return month;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int getDay() const { return day;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int getMaxDay() const;		//</a:t>
            </a:r>
            <a:r>
              <a:rPr lang="zh-CN" altLang="en-US" sz="1600">
                <a:latin typeface="Consolas" panose="020B0609020204030204" pitchFamily="49" charset="0"/>
              </a:rPr>
              <a:t>获得当月有多少天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bool isLeapYear() const {	//</a:t>
            </a:r>
            <a:r>
              <a:rPr lang="zh-CN" altLang="en-US" sz="1600">
                <a:latin typeface="Consolas" panose="020B0609020204030204" pitchFamily="49" charset="0"/>
              </a:rPr>
              <a:t>判断当年是否为闰年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	</a:t>
            </a:r>
            <a:r>
              <a:rPr lang="en-US" altLang="zh-CN" sz="1600">
                <a:latin typeface="Consolas" panose="020B0609020204030204" pitchFamily="49" charset="0"/>
              </a:rPr>
              <a:t>return year % 4 == 0 &amp;&amp; year % 100 != 0 || year % 400 ==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void show() const;			//</a:t>
            </a:r>
            <a:r>
              <a:rPr lang="zh-CN" altLang="en-US" sz="1600">
                <a:latin typeface="Consolas" panose="020B0609020204030204" pitchFamily="49" charset="0"/>
              </a:rPr>
              <a:t>输出当前日期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int operator - (const Date&amp; date) const {	//</a:t>
            </a:r>
            <a:r>
              <a:rPr lang="zh-CN" altLang="en-US" sz="1600">
                <a:latin typeface="Consolas" panose="020B0609020204030204" pitchFamily="49" charset="0"/>
              </a:rPr>
              <a:t>计算两个日期之间差多少天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	</a:t>
            </a:r>
            <a:r>
              <a:rPr lang="en-US" altLang="zh-CN" sz="1600">
                <a:latin typeface="Consolas" panose="020B0609020204030204" pitchFamily="49" charset="0"/>
              </a:rPr>
              <a:t>return totalDays - date.totalDays;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#endif //__DATE_H__</a:t>
            </a:r>
          </a:p>
        </p:txBody>
      </p:sp>
      <p:sp>
        <p:nvSpPr>
          <p:cNvPr id="86019" name="灯片编号占位符 3">
            <a:extLst>
              <a:ext uri="{FF2B5EF4-FFF2-40B4-BE49-F238E27FC236}">
                <a16:creationId xmlns:a16="http://schemas.microsoft.com/office/drawing/2014/main" id="{32EA42E6-0BF3-660C-99FB-5E9824EF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773146-D9CA-4AC9-B8C3-7452F903D8D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91DD2A-99A2-75EC-CA55-69D6A959330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6021" name="标题 1">
            <a:extLst>
              <a:ext uri="{FF2B5EF4-FFF2-40B4-BE49-F238E27FC236}">
                <a16:creationId xmlns:a16="http://schemas.microsoft.com/office/drawing/2014/main" id="{5B3C306D-336A-52A4-7B36-3950407F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638" y="500063"/>
            <a:ext cx="2757487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8-8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>
            <a:extLst>
              <a:ext uri="{FF2B5EF4-FFF2-40B4-BE49-F238E27FC236}">
                <a16:creationId xmlns:a16="http://schemas.microsoft.com/office/drawing/2014/main" id="{6998D22C-B67E-7B13-7CA7-F8171E4F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543925" cy="6073775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//accumulator.h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#ifndef __ACCUMULATOR_H__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#define __ACCUMULATOR_H__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"date.h"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Accumulator {	//</a:t>
            </a:r>
            <a:r>
              <a:rPr lang="zh-CN" altLang="en-US" sz="2000">
                <a:latin typeface="Consolas" panose="020B0609020204030204" pitchFamily="49" charset="0"/>
              </a:rPr>
              <a:t>将某个数值按日累加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Date lastDate;	//</a:t>
            </a:r>
            <a:r>
              <a:rPr lang="zh-CN" altLang="en-US" sz="2000">
                <a:latin typeface="Consolas" panose="020B0609020204030204" pitchFamily="49" charset="0"/>
              </a:rPr>
              <a:t>上次变更数值的时期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double value;	//</a:t>
            </a:r>
            <a:r>
              <a:rPr lang="zh-CN" altLang="en-US" sz="2000">
                <a:latin typeface="Consolas" panose="020B0609020204030204" pitchFamily="49" charset="0"/>
              </a:rPr>
              <a:t>数值的当前值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double sum;		//</a:t>
            </a:r>
            <a:r>
              <a:rPr lang="zh-CN" altLang="en-US" sz="2000">
                <a:latin typeface="Consolas" panose="020B0609020204030204" pitchFamily="49" charset="0"/>
              </a:rPr>
              <a:t>数值按日累加之和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double getSum(const Date &amp;date) const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return sum + value * (date - lastDate);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//</a:t>
            </a:r>
            <a:r>
              <a:rPr lang="zh-CN" altLang="en-US" sz="2000">
                <a:latin typeface="Consolas" panose="020B0609020204030204" pitchFamily="49" charset="0"/>
              </a:rPr>
              <a:t>该类其它成员函数的原型和实现与例</a:t>
            </a:r>
            <a:r>
              <a:rPr lang="en-US" altLang="zh-CN" sz="2000">
                <a:latin typeface="Consolas" panose="020B0609020204030204" pitchFamily="49" charset="0"/>
              </a:rPr>
              <a:t>7-10</a:t>
            </a:r>
            <a:r>
              <a:rPr lang="zh-CN" altLang="en-US" sz="2000">
                <a:latin typeface="Consolas" panose="020B0609020204030204" pitchFamily="49" charset="0"/>
              </a:rPr>
              <a:t>完全相同，不再重复给出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#endif //__ACCUMULATOR_H__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1600">
              <a:latin typeface="Consolas" panose="020B0609020204030204" pitchFamily="49" charset="0"/>
            </a:endParaRPr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092E003F-E768-89C0-A614-0FEE1020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53396D-E282-4527-BB2E-C6BB07B7095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3AB1410-F396-D1D2-5308-BA8936C5281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7045" name="标题 1">
            <a:extLst>
              <a:ext uri="{FF2B5EF4-FFF2-40B4-BE49-F238E27FC236}">
                <a16:creationId xmlns:a16="http://schemas.microsoft.com/office/drawing/2014/main" id="{5AA50FD0-9BEE-89AD-DBD4-2D4F7B60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638" y="500063"/>
            <a:ext cx="2757487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8-8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>
            <a:extLst>
              <a:ext uri="{FF2B5EF4-FFF2-40B4-BE49-F238E27FC236}">
                <a16:creationId xmlns:a16="http://schemas.microsoft.com/office/drawing/2014/main" id="{FFFF01D1-5AFA-AB26-5038-01A4C3BF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543925" cy="6073775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//account.h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#ifndef __ACCOUNT_H__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#define __ACCOUNT_H__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"date.h"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"accumulator.h"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class Account { //</a:t>
            </a:r>
            <a:r>
              <a:rPr lang="zh-CN" altLang="en-US" sz="2000">
                <a:latin typeface="Consolas" panose="020B0609020204030204" pitchFamily="49" charset="0"/>
              </a:rPr>
              <a:t>账户类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std::string id;	//</a:t>
            </a:r>
            <a:r>
              <a:rPr lang="zh-CN" altLang="en-US" sz="2000">
                <a:latin typeface="Consolas" panose="020B0609020204030204" pitchFamily="49" charset="0"/>
              </a:rPr>
              <a:t>帐号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double balance;	//</a:t>
            </a:r>
            <a:r>
              <a:rPr lang="zh-CN" altLang="en-US" sz="2000">
                <a:latin typeface="Consolas" panose="020B0609020204030204" pitchFamily="49" charset="0"/>
              </a:rPr>
              <a:t>余额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static double total; //</a:t>
            </a:r>
            <a:r>
              <a:rPr lang="zh-CN" altLang="en-US" sz="2000">
                <a:latin typeface="Consolas" panose="020B0609020204030204" pitchFamily="49" charset="0"/>
              </a:rPr>
              <a:t>所有账户的总金额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//</a:t>
            </a:r>
            <a:r>
              <a:rPr lang="zh-CN" altLang="en-US" sz="2000">
                <a:latin typeface="Consolas" panose="020B0609020204030204" pitchFamily="49" charset="0"/>
              </a:rPr>
              <a:t>供派生类调用的构造函数，</a:t>
            </a:r>
            <a:r>
              <a:rPr lang="en-US" altLang="zh-CN" sz="2000">
                <a:latin typeface="Consolas" panose="020B0609020204030204" pitchFamily="49" charset="0"/>
              </a:rPr>
              <a:t>id</a:t>
            </a:r>
            <a:r>
              <a:rPr lang="zh-CN" altLang="en-US" sz="2000">
                <a:latin typeface="Consolas" panose="020B0609020204030204" pitchFamily="49" charset="0"/>
              </a:rPr>
              <a:t>为账户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Account(const Date &amp;date, const std::string &amp;id);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//</a:t>
            </a:r>
            <a:r>
              <a:rPr lang="zh-CN" altLang="en-US" sz="2000">
                <a:latin typeface="Consolas" panose="020B0609020204030204" pitchFamily="49" charset="0"/>
              </a:rPr>
              <a:t>记录一笔帐，</a:t>
            </a:r>
            <a:r>
              <a:rPr lang="en-US" altLang="zh-CN" sz="2000">
                <a:latin typeface="Consolas" panose="020B0609020204030204" pitchFamily="49" charset="0"/>
              </a:rPr>
              <a:t>date</a:t>
            </a:r>
            <a:r>
              <a:rPr lang="zh-CN" altLang="en-US" sz="2000">
                <a:latin typeface="Consolas" panose="020B0609020204030204" pitchFamily="49" charset="0"/>
              </a:rPr>
              <a:t>为日期，</a:t>
            </a:r>
            <a:r>
              <a:rPr lang="en-US" altLang="zh-CN" sz="2000">
                <a:latin typeface="Consolas" panose="020B0609020204030204" pitchFamily="49" charset="0"/>
              </a:rPr>
              <a:t>amount</a:t>
            </a:r>
            <a:r>
              <a:rPr lang="zh-CN" altLang="en-US" sz="2000">
                <a:latin typeface="Consolas" panose="020B0609020204030204" pitchFamily="49" charset="0"/>
              </a:rPr>
              <a:t>为金额，</a:t>
            </a:r>
            <a:r>
              <a:rPr lang="en-US" altLang="zh-CN" sz="2000">
                <a:latin typeface="Consolas" panose="020B0609020204030204" pitchFamily="49" charset="0"/>
              </a:rPr>
              <a:t>desc</a:t>
            </a:r>
            <a:r>
              <a:rPr lang="zh-CN" altLang="en-US" sz="2000">
                <a:latin typeface="Consolas" panose="020B0609020204030204" pitchFamily="49" charset="0"/>
              </a:rPr>
              <a:t>为说明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void record(const Date &amp;date, double amount, const std::string &amp;desc);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//</a:t>
            </a:r>
            <a:r>
              <a:rPr lang="zh-CN" altLang="en-US" sz="2000">
                <a:latin typeface="Consolas" panose="020B0609020204030204" pitchFamily="49" charset="0"/>
              </a:rPr>
              <a:t>报告错误信息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void error(const std::string &amp;msg) const;</a:t>
            </a:r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66813BF0-6322-2208-D1F2-D344CCD6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5A0A3E-65AD-44ED-AA51-898E1E7D4CD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4999ACD-910E-55CE-3374-F8E1768DCB7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8069" name="标题 1">
            <a:extLst>
              <a:ext uri="{FF2B5EF4-FFF2-40B4-BE49-F238E27FC236}">
                <a16:creationId xmlns:a16="http://schemas.microsoft.com/office/drawing/2014/main" id="{57585107-D554-6EA4-EB03-530545E5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638" y="500063"/>
            <a:ext cx="2757487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8-8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>
            <a:extLst>
              <a:ext uri="{FF2B5EF4-FFF2-40B4-BE49-F238E27FC236}">
                <a16:creationId xmlns:a16="http://schemas.microsoft.com/office/drawing/2014/main" id="{B1A7FCC1-6408-635F-E309-8C3C0ED6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0063"/>
            <a:ext cx="8543925" cy="6073775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const std::string &amp;getId() const { return id;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double getBalance() const { return balance;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static double getTotal() { return total;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//</a:t>
            </a:r>
            <a:r>
              <a:rPr lang="zh-CN" altLang="en-US" sz="2100">
                <a:latin typeface="Consolas" panose="020B0609020204030204" pitchFamily="49" charset="0"/>
              </a:rPr>
              <a:t>存入现金，</a:t>
            </a:r>
            <a:r>
              <a:rPr lang="en-US" altLang="zh-CN" sz="2100">
                <a:latin typeface="Consolas" panose="020B0609020204030204" pitchFamily="49" charset="0"/>
              </a:rPr>
              <a:t>date</a:t>
            </a:r>
            <a:r>
              <a:rPr lang="zh-CN" altLang="en-US" sz="2100">
                <a:latin typeface="Consolas" panose="020B0609020204030204" pitchFamily="49" charset="0"/>
              </a:rPr>
              <a:t>为日期，</a:t>
            </a:r>
            <a:r>
              <a:rPr lang="en-US" altLang="zh-CN" sz="2100">
                <a:latin typeface="Consolas" panose="020B0609020204030204" pitchFamily="49" charset="0"/>
              </a:rPr>
              <a:t>amount</a:t>
            </a:r>
            <a:r>
              <a:rPr lang="zh-CN" altLang="en-US" sz="2100">
                <a:latin typeface="Consolas" panose="020B0609020204030204" pitchFamily="49" charset="0"/>
              </a:rPr>
              <a:t>为金额，</a:t>
            </a:r>
            <a:r>
              <a:rPr lang="en-US" altLang="zh-CN" sz="2100">
                <a:latin typeface="Consolas" panose="020B0609020204030204" pitchFamily="49" charset="0"/>
              </a:rPr>
              <a:t>desc</a:t>
            </a:r>
            <a:r>
              <a:rPr lang="zh-CN" altLang="en-US" sz="2100">
                <a:latin typeface="Consolas" panose="020B0609020204030204" pitchFamily="49" charset="0"/>
              </a:rPr>
              <a:t>为款项说明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</a:t>
            </a:r>
            <a:r>
              <a:rPr lang="en-US" altLang="zh-CN" sz="2100">
                <a:latin typeface="Consolas" panose="020B0609020204030204" pitchFamily="49" charset="0"/>
              </a:rPr>
              <a:t>virtual void deposit(const Date &amp;date, double amount, const std::string &amp;desc) =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//</a:t>
            </a:r>
            <a:r>
              <a:rPr lang="zh-CN" altLang="en-US" sz="2100">
                <a:latin typeface="Consolas" panose="020B0609020204030204" pitchFamily="49" charset="0"/>
              </a:rPr>
              <a:t>取出现金，</a:t>
            </a:r>
            <a:r>
              <a:rPr lang="en-US" altLang="zh-CN" sz="2100">
                <a:latin typeface="Consolas" panose="020B0609020204030204" pitchFamily="49" charset="0"/>
              </a:rPr>
              <a:t>date</a:t>
            </a:r>
            <a:r>
              <a:rPr lang="zh-CN" altLang="en-US" sz="2100">
                <a:latin typeface="Consolas" panose="020B0609020204030204" pitchFamily="49" charset="0"/>
              </a:rPr>
              <a:t>为日期，</a:t>
            </a:r>
            <a:r>
              <a:rPr lang="en-US" altLang="zh-CN" sz="2100">
                <a:latin typeface="Consolas" panose="020B0609020204030204" pitchFamily="49" charset="0"/>
              </a:rPr>
              <a:t>amount</a:t>
            </a:r>
            <a:r>
              <a:rPr lang="zh-CN" altLang="en-US" sz="2100">
                <a:latin typeface="Consolas" panose="020B0609020204030204" pitchFamily="49" charset="0"/>
              </a:rPr>
              <a:t>为金额，</a:t>
            </a:r>
            <a:r>
              <a:rPr lang="en-US" altLang="zh-CN" sz="2100">
                <a:latin typeface="Consolas" panose="020B0609020204030204" pitchFamily="49" charset="0"/>
              </a:rPr>
              <a:t>desc</a:t>
            </a:r>
            <a:r>
              <a:rPr lang="zh-CN" altLang="en-US" sz="2100">
                <a:latin typeface="Consolas" panose="020B0609020204030204" pitchFamily="49" charset="0"/>
              </a:rPr>
              <a:t>为款项说明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</a:t>
            </a:r>
            <a:r>
              <a:rPr lang="en-US" altLang="zh-CN" sz="2100">
                <a:latin typeface="Consolas" panose="020B0609020204030204" pitchFamily="49" charset="0"/>
              </a:rPr>
              <a:t>virtual void withdraw(const Date &amp;date, double amount, const std::string &amp;desc) =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//</a:t>
            </a:r>
            <a:r>
              <a:rPr lang="zh-CN" altLang="en-US" sz="2100">
                <a:latin typeface="Consolas" panose="020B0609020204030204" pitchFamily="49" charset="0"/>
              </a:rPr>
              <a:t>结算（计算利息、年费等），每月结算一次，</a:t>
            </a:r>
            <a:r>
              <a:rPr lang="en-US" altLang="zh-CN" sz="2100">
                <a:latin typeface="Consolas" panose="020B0609020204030204" pitchFamily="49" charset="0"/>
              </a:rPr>
              <a:t>date</a:t>
            </a:r>
            <a:r>
              <a:rPr lang="zh-CN" altLang="en-US" sz="2100">
                <a:latin typeface="Consolas" panose="020B0609020204030204" pitchFamily="49" charset="0"/>
              </a:rPr>
              <a:t>为结算日期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</a:t>
            </a:r>
            <a:r>
              <a:rPr lang="en-US" altLang="zh-CN" sz="2100">
                <a:latin typeface="Consolas" panose="020B0609020204030204" pitchFamily="49" charset="0"/>
              </a:rPr>
              <a:t>virtual void settle(const Date &amp;date) =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//</a:t>
            </a:r>
            <a:r>
              <a:rPr lang="zh-CN" altLang="en-US" sz="2100">
                <a:latin typeface="Consolas" panose="020B0609020204030204" pitchFamily="49" charset="0"/>
              </a:rPr>
              <a:t>显示账户信息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</a:t>
            </a:r>
            <a:r>
              <a:rPr lang="en-US" altLang="zh-CN" sz="2100">
                <a:latin typeface="Consolas" panose="020B0609020204030204" pitchFamily="49" charset="0"/>
              </a:rPr>
              <a:t>virtual void show() const;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//SavingsAccount</a:t>
            </a:r>
            <a:r>
              <a:rPr lang="zh-CN" altLang="en-US" sz="2100">
                <a:latin typeface="Consolas" panose="020B0609020204030204" pitchFamily="49" charset="0"/>
              </a:rPr>
              <a:t>和</a:t>
            </a:r>
            <a:r>
              <a:rPr lang="en-US" altLang="zh-CN" sz="2100">
                <a:latin typeface="Consolas" panose="020B0609020204030204" pitchFamily="49" charset="0"/>
              </a:rPr>
              <a:t>CreditAccount</a:t>
            </a:r>
            <a:r>
              <a:rPr lang="zh-CN" altLang="en-US" sz="2100">
                <a:latin typeface="Consolas" panose="020B0609020204030204" pitchFamily="49" charset="0"/>
              </a:rPr>
              <a:t>两个类的定义与例</a:t>
            </a:r>
            <a:r>
              <a:rPr lang="en-US" altLang="zh-CN" sz="2100">
                <a:latin typeface="Consolas" panose="020B0609020204030204" pitchFamily="49" charset="0"/>
              </a:rPr>
              <a:t>7-10</a:t>
            </a:r>
            <a:r>
              <a:rPr lang="zh-CN" altLang="en-US" sz="2100">
                <a:latin typeface="Consolas" panose="020B0609020204030204" pitchFamily="49" charset="0"/>
              </a:rPr>
              <a:t>完全相同，不再重复给出 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#endif //__ACCOUNT_H__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2000">
              <a:latin typeface="Consolas" panose="020B0609020204030204" pitchFamily="49" charset="0"/>
            </a:endParaRP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E731D944-5FE3-7A23-7DC9-A77E9804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F81C7C-8471-42F3-B760-4E3F47C24C8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278CBB3-1193-4AB5-794F-27D05386BF1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89093" name="标题 1">
            <a:extLst>
              <a:ext uri="{FF2B5EF4-FFF2-40B4-BE49-F238E27FC236}">
                <a16:creationId xmlns:a16="http://schemas.microsoft.com/office/drawing/2014/main" id="{7FD4507F-8984-0E00-50C2-1ABA1082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3638" y="500063"/>
            <a:ext cx="2757487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8-8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>
            <a:extLst>
              <a:ext uri="{FF2B5EF4-FFF2-40B4-BE49-F238E27FC236}">
                <a16:creationId xmlns:a16="http://schemas.microsoft.com/office/drawing/2014/main" id="{7899A0FA-671C-FECE-0BD2-7629FDF1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8625"/>
            <a:ext cx="8543925" cy="6215063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//account.cpp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//</a:t>
            </a:r>
            <a:r>
              <a:rPr lang="zh-CN" altLang="en-US" sz="2100">
                <a:latin typeface="Consolas" panose="020B0609020204030204" pitchFamily="49" charset="0"/>
              </a:rPr>
              <a:t>仅下面的函数定义与例</a:t>
            </a:r>
            <a:r>
              <a:rPr lang="en-US" altLang="zh-CN" sz="2100">
                <a:latin typeface="Consolas" panose="020B0609020204030204" pitchFamily="49" charset="0"/>
              </a:rPr>
              <a:t>7-10</a:t>
            </a:r>
            <a:r>
              <a:rPr lang="zh-CN" altLang="en-US" sz="2100">
                <a:latin typeface="Consolas" panose="020B0609020204030204" pitchFamily="49" charset="0"/>
              </a:rPr>
              <a:t>不同，其它皆相同，不再重复给出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void SavingsAccount::settle(const Date &amp;date)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if (date.getMonth() == 1) {	//</a:t>
            </a:r>
            <a:r>
              <a:rPr lang="zh-CN" altLang="en-US" sz="2100">
                <a:latin typeface="Consolas" panose="020B0609020204030204" pitchFamily="49" charset="0"/>
              </a:rPr>
              <a:t>每年的一月计算一次利息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	</a:t>
            </a:r>
            <a:r>
              <a:rPr lang="en-US" altLang="zh-CN" sz="2100">
                <a:latin typeface="Consolas" panose="020B0609020204030204" pitchFamily="49" charset="0"/>
              </a:rPr>
              <a:t>double interest = acc.getSum(date) * rate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		/ (date - Date(date.getYear() - 1, 1, 1));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	if (interest != 0)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		record(date, interest, "interest");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	acc.reset(date, getBalance());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//8_8.cpp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#include "account.h"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Date date(2008, 11, 1);	//</a:t>
            </a:r>
            <a:r>
              <a:rPr lang="zh-CN" altLang="en-US" sz="2100">
                <a:latin typeface="Consolas" panose="020B0609020204030204" pitchFamily="49" charset="0"/>
              </a:rPr>
              <a:t>起始日期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</a:t>
            </a:r>
            <a:r>
              <a:rPr lang="en-US" altLang="zh-CN" sz="2100">
                <a:latin typeface="Consolas" panose="020B0609020204030204" pitchFamily="49" charset="0"/>
              </a:rPr>
              <a:t>//</a:t>
            </a:r>
            <a:r>
              <a:rPr lang="zh-CN" altLang="en-US" sz="2100">
                <a:latin typeface="Consolas" panose="020B0609020204030204" pitchFamily="49" charset="0"/>
              </a:rPr>
              <a:t>建立几个账户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100">
                <a:latin typeface="Consolas" panose="020B0609020204030204" pitchFamily="49" charset="0"/>
              </a:rPr>
              <a:t>	</a:t>
            </a:r>
            <a:r>
              <a:rPr lang="en-US" altLang="zh-CN" sz="2100">
                <a:latin typeface="Consolas" panose="020B0609020204030204" pitchFamily="49" charset="0"/>
              </a:rPr>
              <a:t>SavingsAccount sa1(date, "S3755217", 0.015);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100">
                <a:latin typeface="Consolas" panose="020B0609020204030204" pitchFamily="49" charset="0"/>
              </a:rPr>
              <a:t>	SavingsAccount sa2(date, "02342342", 0.015);</a:t>
            </a:r>
          </a:p>
        </p:txBody>
      </p:sp>
      <p:sp>
        <p:nvSpPr>
          <p:cNvPr id="90115" name="灯片编号占位符 3">
            <a:extLst>
              <a:ext uri="{FF2B5EF4-FFF2-40B4-BE49-F238E27FC236}">
                <a16:creationId xmlns:a16="http://schemas.microsoft.com/office/drawing/2014/main" id="{B2FB1207-F331-71AB-04DB-C351CA80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43B8F8-71F6-4D2F-9A36-D7F65BA27DF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BDC0B0-8C73-4165-5934-F91FB8E0707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0117" name="标题 1">
            <a:extLst>
              <a:ext uri="{FF2B5EF4-FFF2-40B4-BE49-F238E27FC236}">
                <a16:creationId xmlns:a16="http://schemas.microsoft.com/office/drawing/2014/main" id="{63A99EEF-8264-30D7-9FEB-D621C4BC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25" y="2928938"/>
            <a:ext cx="1143000" cy="2143125"/>
          </a:xfrm>
          <a:solidFill>
            <a:schemeClr val="bg1"/>
          </a:solidFill>
        </p:spPr>
        <p:txBody>
          <a:bodyPr vert="eaVert"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8-8</a:t>
            </a:r>
            <a:r>
              <a:rPr lang="zh-CN" altLang="en-US" sz="3200"/>
              <a:t>（续）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C9AE8BD-D3AC-46AF-F842-23F40895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8.2 </a:t>
            </a:r>
            <a:r>
              <a:rPr lang="zh-CN" altLang="en-US">
                <a:solidFill>
                  <a:srgbClr val="C00000"/>
                </a:solidFill>
              </a:rPr>
              <a:t>运算符重载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437D38DC-F3CC-0B5E-DA3F-500679EAC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7030A0"/>
                </a:solidFill>
              </a:rPr>
              <a:t>思考</a:t>
            </a:r>
            <a:r>
              <a:rPr lang="zh-CN" altLang="en-US">
                <a:solidFill>
                  <a:srgbClr val="7030A0"/>
                </a:solidFill>
              </a:rPr>
              <a:t>：</a:t>
            </a:r>
            <a:r>
              <a:rPr lang="zh-CN" altLang="en-US"/>
              <a:t>用“</a:t>
            </a:r>
            <a:r>
              <a:rPr lang="en-US" altLang="zh-CN"/>
              <a:t>+”</a:t>
            </a:r>
            <a:r>
              <a:rPr lang="zh-CN" altLang="en-US"/>
              <a:t>、“</a:t>
            </a:r>
            <a:r>
              <a:rPr lang="en-US" altLang="zh-CN"/>
              <a:t>-”</a:t>
            </a:r>
            <a:r>
              <a:rPr lang="zh-CN" altLang="en-US"/>
              <a:t>能够实现复数的加减运算吗？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实现复数加减运算的方法</a:t>
            </a:r>
            <a:br>
              <a:rPr lang="zh-CN" altLang="en-US"/>
            </a:br>
            <a:r>
              <a:rPr lang="zh-CN" altLang="en-US"/>
              <a:t>          </a:t>
            </a:r>
            <a:r>
              <a:rPr lang="en-US" altLang="zh-CN"/>
              <a:t>——</a:t>
            </a:r>
            <a:r>
              <a:rPr lang="zh-CN" altLang="en-US" b="1">
                <a:solidFill>
                  <a:srgbClr val="00B050"/>
                </a:solidFill>
              </a:rPr>
              <a:t>重载“</a:t>
            </a:r>
            <a:r>
              <a:rPr lang="en-US" altLang="zh-CN" b="1">
                <a:solidFill>
                  <a:srgbClr val="00B050"/>
                </a:solidFill>
              </a:rPr>
              <a:t>+”</a:t>
            </a:r>
            <a:r>
              <a:rPr lang="zh-CN" altLang="en-US" b="1">
                <a:solidFill>
                  <a:srgbClr val="00B050"/>
                </a:solidFill>
              </a:rPr>
              <a:t>、“</a:t>
            </a:r>
            <a:r>
              <a:rPr lang="en-US" altLang="zh-CN" b="1">
                <a:solidFill>
                  <a:srgbClr val="00B050"/>
                </a:solidFill>
              </a:rPr>
              <a:t>-”</a:t>
            </a:r>
            <a:r>
              <a:rPr lang="zh-CN" altLang="en-US" b="1">
                <a:solidFill>
                  <a:srgbClr val="00B050"/>
                </a:solidFill>
              </a:rPr>
              <a:t>运算符</a:t>
            </a:r>
            <a:endParaRPr lang="en-US" altLang="zh-CN" b="1">
              <a:solidFill>
                <a:srgbClr val="00B05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运算符重载</a:t>
            </a:r>
            <a:r>
              <a:rPr lang="zh-CN" altLang="en-US"/>
              <a:t>是</a:t>
            </a:r>
            <a:r>
              <a:rPr lang="zh-CN" altLang="en-US">
                <a:solidFill>
                  <a:srgbClr val="C00000"/>
                </a:solidFill>
              </a:rPr>
              <a:t>对已有的运算符赋予多重含义</a:t>
            </a:r>
            <a:r>
              <a:rPr lang="zh-CN" altLang="en-US"/>
              <a:t>，使</a:t>
            </a:r>
            <a:r>
              <a:rPr lang="zh-CN" altLang="en-US" u="sng"/>
              <a:t>同一个运算符作用于不同类型的数据时导致不同的行为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8D257F8-5E0F-4414-B11B-7A8322ED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C69A7C-68EC-4E48-83BD-4D9D85657B7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内容占位符 2">
            <a:extLst>
              <a:ext uri="{FF2B5EF4-FFF2-40B4-BE49-F238E27FC236}">
                <a16:creationId xmlns:a16="http://schemas.microsoft.com/office/drawing/2014/main" id="{0E938719-4F9D-D82F-55CF-DFA87A88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28625"/>
            <a:ext cx="8543925" cy="6215063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CreditAccount ca(date, "C5392394", 10000, 0.0005, 50);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Account *accounts[] = { &amp;sa1, &amp;sa2, &amp;ca 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const int n = sizeof(accounts) / sizeof(Account*);//</a:t>
            </a:r>
            <a:r>
              <a:rPr lang="zh-CN" altLang="en-US" sz="1800">
                <a:latin typeface="Consolas" panose="020B0609020204030204" pitchFamily="49" charset="0"/>
              </a:rPr>
              <a:t>账户总数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cout &lt;&lt; "(d)deposit (w)withdraw (s)show (c)change day (n)next month (e)exit"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char cmd;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do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//</a:t>
            </a:r>
            <a:r>
              <a:rPr lang="zh-CN" altLang="en-US" sz="1800">
                <a:latin typeface="Consolas" panose="020B0609020204030204" pitchFamily="49" charset="0"/>
              </a:rPr>
              <a:t>显示日期和总金额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	</a:t>
            </a:r>
            <a:r>
              <a:rPr lang="en-US" altLang="zh-CN" sz="1800">
                <a:latin typeface="Consolas" panose="020B0609020204030204" pitchFamily="49" charset="0"/>
              </a:rPr>
              <a:t>date.show();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cout &lt;&lt; "\tTotal: " &lt;&lt; Account::getTotal() &lt;&lt; "\tcommand&gt; 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int index, day;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double amount;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string desc;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cin &gt;&gt; cmd;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switch (cmd)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case 'd':	//</a:t>
            </a:r>
            <a:r>
              <a:rPr lang="zh-CN" altLang="en-US" sz="1800">
                <a:latin typeface="Consolas" panose="020B0609020204030204" pitchFamily="49" charset="0"/>
              </a:rPr>
              <a:t>存入现金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		</a:t>
            </a:r>
            <a:r>
              <a:rPr lang="en-US" altLang="zh-CN" sz="1800">
                <a:latin typeface="Consolas" panose="020B0609020204030204" pitchFamily="49" charset="0"/>
              </a:rPr>
              <a:t>cin &gt;&gt; index &gt;&gt; amount;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getline(cin,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accounts[index]-&gt;deposit(date, amount,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7F9248EE-A3C9-6D82-C57A-25A397CD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855856-1578-49EA-BF3A-F88CD01AA028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A0C9D15-C781-E02E-9BE4-10DF842E06B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1141" name="标题 1">
            <a:extLst>
              <a:ext uri="{FF2B5EF4-FFF2-40B4-BE49-F238E27FC236}">
                <a16:creationId xmlns:a16="http://schemas.microsoft.com/office/drawing/2014/main" id="{83079A97-8AA5-B2B1-66B2-3AE3604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5" y="5643563"/>
            <a:ext cx="2857500" cy="10001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8-8</a:t>
            </a:r>
            <a:r>
              <a:rPr lang="zh-CN" altLang="en-US" sz="3200"/>
              <a:t>（续）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AF238EAB-71F6-8CE6-9257-32CB0CA6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28625"/>
            <a:ext cx="8543925" cy="6215063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</a:t>
            </a:r>
            <a:r>
              <a:rPr lang="en-US" altLang="zh-CN" sz="2000">
                <a:latin typeface="Consolas" panose="020B0609020204030204" pitchFamily="49" charset="0"/>
              </a:rPr>
              <a:t>    case 'w':	//</a:t>
            </a:r>
            <a:r>
              <a:rPr lang="zh-CN" altLang="en-US" sz="2000">
                <a:latin typeface="Consolas" panose="020B0609020204030204" pitchFamily="49" charset="0"/>
              </a:rPr>
              <a:t>取出现金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		</a:t>
            </a:r>
            <a:r>
              <a:rPr lang="en-US" altLang="zh-CN" sz="2000">
                <a:latin typeface="Consolas" panose="020B0609020204030204" pitchFamily="49" charset="0"/>
              </a:rPr>
              <a:t>cin &gt;&gt; index &gt;&gt; amount;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getline(cin,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accounts[index]-&gt;withdraw(date, amount,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20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    	case 's':	//</a:t>
            </a:r>
            <a:r>
              <a:rPr lang="zh-CN" altLang="en-US" sz="1800">
                <a:latin typeface="Consolas" panose="020B0609020204030204" pitchFamily="49" charset="0"/>
              </a:rPr>
              <a:t>查询各账户信息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		</a:t>
            </a:r>
            <a:r>
              <a:rPr lang="en-US" altLang="zh-CN" sz="1800">
                <a:latin typeface="Consolas" panose="020B0609020204030204" pitchFamily="49" charset="0"/>
              </a:rPr>
              <a:t>for (int i = 0; i &lt; n; i++)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	cout &lt;&lt; "[" &lt;&lt; i &lt;&lt; "] 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	accounts[i]-&gt;show();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	cout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case 'c':	//</a:t>
            </a:r>
            <a:r>
              <a:rPr lang="zh-CN" altLang="en-US" sz="1800">
                <a:latin typeface="Consolas" panose="020B0609020204030204" pitchFamily="49" charset="0"/>
              </a:rPr>
              <a:t>改变日期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		</a:t>
            </a:r>
            <a:r>
              <a:rPr lang="en-US" altLang="zh-CN" sz="1800">
                <a:latin typeface="Consolas" panose="020B0609020204030204" pitchFamily="49" charset="0"/>
              </a:rPr>
              <a:t>cin &gt;&gt; day;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if (day &lt; date.getDay())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	cout &lt;&lt; "You cannot specify a previous day";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else if (day &gt; date.getMaxDay())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	cout &lt;&lt; "Invalid day";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else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	date = Date(date.getYear(), date.getMonth(), day);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break;</a:t>
            </a:r>
          </a:p>
        </p:txBody>
      </p:sp>
      <p:sp>
        <p:nvSpPr>
          <p:cNvPr id="92163" name="灯片编号占位符 3">
            <a:extLst>
              <a:ext uri="{FF2B5EF4-FFF2-40B4-BE49-F238E27FC236}">
                <a16:creationId xmlns:a16="http://schemas.microsoft.com/office/drawing/2014/main" id="{68CC3820-2C91-CD61-204B-80A52945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011ECD-6777-4CDE-B3AB-96FD4A637BE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5BD1603-186F-CF7D-72A4-CFEB9FBF9F7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2165" name="标题 1">
            <a:extLst>
              <a:ext uri="{FF2B5EF4-FFF2-40B4-BE49-F238E27FC236}">
                <a16:creationId xmlns:a16="http://schemas.microsoft.com/office/drawing/2014/main" id="{73F01907-6B40-8555-E94B-E5EFAC7C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0" y="428625"/>
            <a:ext cx="2714625" cy="785813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8-8</a:t>
            </a:r>
            <a:r>
              <a:rPr lang="zh-CN" altLang="en-US" sz="3200"/>
              <a:t>（续）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内容占位符 2">
            <a:extLst>
              <a:ext uri="{FF2B5EF4-FFF2-40B4-BE49-F238E27FC236}">
                <a16:creationId xmlns:a16="http://schemas.microsoft.com/office/drawing/2014/main" id="{85FE3464-EAE2-31B8-9857-809B6D36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28625"/>
            <a:ext cx="8543925" cy="6215063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    </a:t>
            </a:r>
            <a:r>
              <a:rPr lang="en-US" altLang="zh-CN" sz="2000">
                <a:latin typeface="Consolas" panose="020B0609020204030204" pitchFamily="49" charset="0"/>
              </a:rPr>
              <a:t>		case 'n':	//</a:t>
            </a:r>
            <a:r>
              <a:rPr lang="zh-CN" altLang="en-US" sz="2000">
                <a:latin typeface="Consolas" panose="020B0609020204030204" pitchFamily="49" charset="0"/>
              </a:rPr>
              <a:t>进入下个月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		</a:t>
            </a:r>
            <a:r>
              <a:rPr lang="en-US" altLang="zh-CN" sz="2000">
                <a:latin typeface="Consolas" panose="020B0609020204030204" pitchFamily="49" charset="0"/>
              </a:rPr>
              <a:t>if (date.getMonth() == 12)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	date = Date(date.getYear() + 1, 1, 1);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else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	date = Date(date.getYear(), date.getMonth() + 1, 1);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for (int i = 0; i &lt; n; i++)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	accounts[i]-&gt;settle(date);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 while (cmd != 'e');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1A752003-5BB4-78CD-185E-AC1B3A9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CF02DF-121D-42F4-8EF7-7B179E6D432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B8DC085-4DAA-C8C4-968F-A1F652D165A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3189" name="标题 1">
            <a:extLst>
              <a:ext uri="{FF2B5EF4-FFF2-40B4-BE49-F238E27FC236}">
                <a16:creationId xmlns:a16="http://schemas.microsoft.com/office/drawing/2014/main" id="{3CF8D208-AEA4-3882-A847-BEB944C4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63" y="5715000"/>
            <a:ext cx="2357437" cy="9286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8-8</a:t>
            </a:r>
            <a:r>
              <a:rPr lang="zh-CN" altLang="en-US" sz="3200"/>
              <a:t>（续）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8B311-5D52-7111-5D0B-63B7583A9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428625"/>
            <a:ext cx="8543925" cy="62150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       #S3755217 created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       #02342342 created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       #C5392394 created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(d)deposit (w)withdraw (s)show (c)change day (n)next month (e)exit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       Total: 0        command&gt; c 5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2008-11-5       Total: 0        command&gt; d 0 5000 salary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2008-11-5       #S3755217       5000    5000     salary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2008-11-5       Total: 5000     command&gt; c 15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2008-11-15      Total: 5000     command&gt; w 2 2000 buy a cell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2008-11-15      #C5392394       -2000   -2000    buy a cell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2008-11-15      Total: 3000     command&gt; c 25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2008-11-25      Total: 3000     command&gt; d 1 10000 sell stock 0323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2008-11-25      #02342342       10000   10000    sell stock 0323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2008-11-25      Total: 13000    command&gt; n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2008-12-1       #C5392394       -16     -2016   interest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2008-12-1       Total: 12984    command&gt; d 2 2016 repay the credit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2008-12-1       #C5392394       2016    0        repay the credit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2008-12-1       Total: 15000    command&gt; c 5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2008-12-5       Total: 15000    command&gt; d 0 5500 salary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2008-12-5       #S3755217       5500    10500    salary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2008-12-5       Total: 20500    command&gt; n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2009-1-1        #S3755217       17.77   10517.8 interest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2009-1-1        #02342342       15.16   10015.2 interest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2009-1-1        #C5392394       -50     -50     annual fee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2009-1-1        Total: 20482.9  command&gt; s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[0] S3755217    Balance: 10517.8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[1] 02342342    Balance: 10015.2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[2] C5392394    Balance: -50    Available credit:9950</a:t>
            </a:r>
          </a:p>
          <a:p>
            <a:pPr marL="365760" indent="-256032" eaLnBrk="1" fontAlgn="auto" hangingPunct="1">
              <a:lnSpc>
                <a:spcPct val="7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600" dirty="0">
                <a:latin typeface="Consolas" pitchFamily="49" charset="0"/>
              </a:rPr>
              <a:t>2009-1-1        Total: 20482.9  command&gt; e</a:t>
            </a:r>
          </a:p>
        </p:txBody>
      </p:sp>
      <p:sp>
        <p:nvSpPr>
          <p:cNvPr id="94211" name="灯片编号占位符 3">
            <a:extLst>
              <a:ext uri="{FF2B5EF4-FFF2-40B4-BE49-F238E27FC236}">
                <a16:creationId xmlns:a16="http://schemas.microsoft.com/office/drawing/2014/main" id="{0E0EC2D5-4109-65A8-690C-23656712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75A1F9-0A8C-4161-B8A7-D951885CE52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278D7D7-C0E5-0EAC-8D7F-2AAD17B0F7D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072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8.6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综合实例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对个人银行账户管理程序的改进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94213" name="标题 1">
            <a:extLst>
              <a:ext uri="{FF2B5EF4-FFF2-40B4-BE49-F238E27FC236}">
                <a16:creationId xmlns:a16="http://schemas.microsoft.com/office/drawing/2014/main" id="{52157CF1-4F11-3FCA-A078-B1436F5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63" y="5715000"/>
            <a:ext cx="2357437" cy="92868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8-8</a:t>
            </a:r>
            <a:r>
              <a:rPr lang="zh-CN" altLang="en-US" sz="3200"/>
              <a:t>（续）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CA5D7-DC15-471A-D0C9-FEF30833B830}"/>
              </a:ext>
            </a:extLst>
          </p:cNvPr>
          <p:cNvSpPr txBox="1"/>
          <p:nvPr/>
        </p:nvSpPr>
        <p:spPr>
          <a:xfrm>
            <a:off x="6429375" y="428625"/>
            <a:ext cx="2500313" cy="46196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运行结果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5689C-0912-13EE-40A6-9AA40702A32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/>
              <a:t>8.7 </a:t>
            </a:r>
            <a:r>
              <a:rPr lang="zh-CN" altLang="en-US"/>
              <a:t>深度探索</a:t>
            </a:r>
          </a:p>
        </p:txBody>
      </p:sp>
      <p:sp>
        <p:nvSpPr>
          <p:cNvPr id="95235" name="文本占位符 2">
            <a:extLst>
              <a:ext uri="{FF2B5EF4-FFF2-40B4-BE49-F238E27FC236}">
                <a16:creationId xmlns:a16="http://schemas.microsoft.com/office/drawing/2014/main" id="{864AFA14-C842-82F0-C73B-B761184BE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4450"/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02220A3D-6A13-D7D9-CFEE-F9B99391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D7B390-3708-4320-9FAE-60D540DE52E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C1B4AE70-77C9-3C0B-817B-62FA9406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8.7.1 </a:t>
            </a:r>
            <a:r>
              <a:rPr lang="zh-CN" altLang="en-US"/>
              <a:t>多态类型与非多态类型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8424-E4A1-AA06-1106-E957E974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多态类型</a:t>
            </a:r>
            <a:r>
              <a:rPr lang="zh-CN" altLang="en-US" dirty="0"/>
              <a:t>与</a:t>
            </a:r>
            <a:r>
              <a:rPr lang="zh-CN" altLang="en-US" b="1" dirty="0"/>
              <a:t>非多态类型</a:t>
            </a:r>
            <a:endParaRPr lang="en-US" altLang="zh-CN" b="1" dirty="0"/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的类类型称为</a:t>
            </a:r>
            <a:r>
              <a:rPr lang="zh-CN" altLang="en-US" dirty="0">
                <a:solidFill>
                  <a:srgbClr val="C00000"/>
                </a:solidFill>
              </a:rPr>
              <a:t>多态类型</a:t>
            </a:r>
            <a:endParaRPr lang="en-US" altLang="zh-CN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其它类型皆为非多态类型</a:t>
            </a:r>
            <a:endParaRPr lang="en-US" altLang="zh-CN" dirty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二者的</a:t>
            </a:r>
            <a:r>
              <a:rPr lang="zh-CN" altLang="en-US" b="1" dirty="0">
                <a:solidFill>
                  <a:srgbClr val="C00000"/>
                </a:solidFill>
              </a:rPr>
              <a:t>差异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solidFill>
                  <a:srgbClr val="C00000"/>
                </a:solidFill>
              </a:rPr>
              <a:t>语言层面</a:t>
            </a:r>
            <a:r>
              <a:rPr lang="zh-CN" altLang="en-US" dirty="0"/>
              <a:t>的</a:t>
            </a:r>
            <a:r>
              <a:rPr lang="zh-CN" altLang="en-US" b="1" dirty="0"/>
              <a:t>差异</a:t>
            </a:r>
            <a:endParaRPr lang="en-US" altLang="zh-CN" b="1" dirty="0"/>
          </a:p>
          <a:p>
            <a:pPr marL="923544" lvl="2" indent="-219456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>
                <a:solidFill>
                  <a:srgbClr val="C00000"/>
                </a:solidFill>
              </a:rPr>
              <a:t>多态类型支持</a:t>
            </a:r>
            <a:r>
              <a:rPr lang="zh-CN" altLang="en-US" u="sng" dirty="0">
                <a:solidFill>
                  <a:srgbClr val="C00000"/>
                </a:solidFill>
              </a:rPr>
              <a:t>运行时类型识别</a:t>
            </a:r>
            <a:endParaRPr lang="en-US" altLang="zh-CN" u="sng" dirty="0">
              <a:solidFill>
                <a:srgbClr val="C00000"/>
              </a:solidFill>
            </a:endParaRPr>
          </a:p>
          <a:p>
            <a:pPr marL="923544" lvl="2" indent="-219456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>
                <a:solidFill>
                  <a:srgbClr val="C00000"/>
                </a:solidFill>
              </a:rPr>
              <a:t>多态类型对象</a:t>
            </a:r>
            <a:r>
              <a:rPr lang="zh-CN" altLang="en-US" u="sng" dirty="0">
                <a:solidFill>
                  <a:srgbClr val="C00000"/>
                </a:solidFill>
              </a:rPr>
              <a:t>占用额外的空间</a:t>
            </a:r>
            <a:endParaRPr lang="en-US" altLang="zh-CN" u="sng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5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solidFill>
                  <a:srgbClr val="C00000"/>
                </a:solidFill>
              </a:rPr>
              <a:t>设计原则上</a:t>
            </a:r>
            <a:r>
              <a:rPr lang="zh-CN" altLang="en-US" dirty="0"/>
              <a:t>的</a:t>
            </a:r>
            <a:r>
              <a:rPr lang="zh-CN" altLang="en-US" b="1" dirty="0"/>
              <a:t>差异</a:t>
            </a:r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1B8C0C58-1CC8-5E0A-70B3-B7BF5650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222AE4-3BC8-49D3-9BDB-B75C3D31843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39F92C8-BBE3-8E5C-AD03-616DAAB4C27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811E575A-AC1A-537C-2EC1-AA574D23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设计原则</a:t>
            </a: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335ADF1E-BE9B-D5E8-36F5-0D31ED05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609725"/>
            <a:ext cx="8489950" cy="5132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C00000"/>
                </a:solidFill>
              </a:rPr>
              <a:t>多态类型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多态类型的</a:t>
            </a:r>
            <a:r>
              <a:rPr lang="zh-CN" altLang="en-US">
                <a:solidFill>
                  <a:srgbClr val="C00000"/>
                </a:solidFill>
              </a:rPr>
              <a:t>析构函数一般应为虚函数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b="1"/>
              <a:t>非多态类型</a:t>
            </a:r>
            <a:endParaRPr lang="en-US" altLang="zh-CN" b="1"/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非多态类型</a:t>
            </a:r>
            <a:r>
              <a:rPr lang="zh-CN" altLang="en-US" b="1" u="sng"/>
              <a:t>不宜作为公共基类</a:t>
            </a:r>
            <a:endParaRPr lang="en-US" altLang="zh-CN" b="1" u="sng"/>
          </a:p>
          <a:p>
            <a:pPr lvl="2" eaLnBrk="1" hangingPunct="1">
              <a:lnSpc>
                <a:spcPct val="110000"/>
              </a:lnSpc>
            </a:pPr>
            <a:r>
              <a:rPr lang="zh-CN" altLang="en-US"/>
              <a:t>由于没有利用动态多态性，一般可以用组合，而</a:t>
            </a:r>
            <a:r>
              <a:rPr lang="zh-CN" altLang="en-US" u="sng"/>
              <a:t>无需用公有继承</a:t>
            </a:r>
            <a:r>
              <a:rPr lang="zh-CN" altLang="en-US"/>
              <a:t>；</a:t>
            </a:r>
            <a:endParaRPr lang="en-US" altLang="zh-CN"/>
          </a:p>
          <a:p>
            <a:pPr lvl="2" eaLnBrk="1" hangingPunct="1">
              <a:lnSpc>
                <a:spcPct val="110000"/>
              </a:lnSpc>
            </a:pPr>
            <a:r>
              <a:rPr lang="zh-CN" altLang="en-US"/>
              <a:t>如果继承，则</a:t>
            </a:r>
            <a:r>
              <a:rPr lang="zh-CN" altLang="en-US" u="sng"/>
              <a:t>由于析构函数不是虚函数，在删除对象时，如果所执行操作与</a:t>
            </a:r>
            <a:r>
              <a:rPr lang="zh-CN" altLang="en-US" b="1" u="sng"/>
              <a:t>指针类型</a:t>
            </a:r>
            <a:r>
              <a:rPr lang="zh-CN" altLang="en-US" u="sng"/>
              <a:t>有关</a:t>
            </a:r>
            <a:r>
              <a:rPr lang="zh-CN" altLang="en-US"/>
              <a:t>，易引起混乱。</a:t>
            </a:r>
            <a:endParaRPr lang="en-US" altLang="zh-CN"/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把</a:t>
            </a:r>
            <a:r>
              <a:rPr lang="zh-CN" altLang="en-US" b="1" u="sng"/>
              <a:t>不需被公有继承的类型设定为非多态类型的</a:t>
            </a:r>
            <a:r>
              <a:rPr lang="zh-CN" altLang="en-US" b="1" u="sng">
                <a:solidFill>
                  <a:srgbClr val="FF0000"/>
                </a:solidFill>
              </a:rPr>
              <a:t>优点</a:t>
            </a:r>
            <a:endParaRPr lang="en-US" altLang="zh-CN" b="1" u="sng">
              <a:solidFill>
                <a:srgbClr val="FF0000"/>
              </a:solidFill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/>
              <a:t>由于成员函数都是</a:t>
            </a:r>
            <a:r>
              <a:rPr lang="zh-CN" altLang="en-US" u="sng"/>
              <a:t>静态绑定，调用速度较快</a:t>
            </a:r>
            <a:r>
              <a:rPr lang="zh-CN" altLang="en-US"/>
              <a:t>；</a:t>
            </a:r>
            <a:endParaRPr lang="en-US" altLang="zh-CN"/>
          </a:p>
          <a:p>
            <a:pPr lvl="2" eaLnBrk="1" hangingPunct="1">
              <a:lnSpc>
                <a:spcPct val="110000"/>
              </a:lnSpc>
            </a:pPr>
            <a:r>
              <a:rPr lang="zh-CN" altLang="en-US"/>
              <a:t>对象</a:t>
            </a:r>
            <a:r>
              <a:rPr lang="zh-CN" altLang="en-US" u="sng"/>
              <a:t>占用空间较小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EE02CBED-C96B-8D3E-E60B-5C41C318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04894E-FD3A-47C8-A20E-AA9FAA0AC9F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55A533C-0598-68D7-71F1-5298F9F40D9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9294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8.7.1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多态类型与非多态类型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40A0948C-4828-9B66-C933-3E20B484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8.7.2 </a:t>
            </a:r>
            <a:r>
              <a:rPr lang="zh-CN" altLang="en-US"/>
              <a:t>运行时类型识别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DF712DCD-B05D-3AB8-6760-BE387D54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4025"/>
            <a:ext cx="8229600" cy="47879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运行时类型识别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允许在运行时通过基类指针（或引用）辨别对象所属的具体派生类；</a:t>
            </a: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只对多态类型适用；</a:t>
            </a: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比虚函数动态绑定的开销更大，因此应仅对虚函数无法解决的问题使用。</a:t>
            </a:r>
            <a:endParaRPr lang="en-US" altLang="zh-CN"/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C00000"/>
                </a:solidFill>
              </a:rPr>
              <a:t>运行时类型识别的方式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用</a:t>
            </a:r>
            <a:r>
              <a:rPr lang="en-US" altLang="zh-CN">
                <a:solidFill>
                  <a:srgbClr val="C00000"/>
                </a:solidFill>
              </a:rPr>
              <a:t>dynamic_cast</a:t>
            </a:r>
            <a:r>
              <a:rPr lang="zh-CN" altLang="en-US"/>
              <a:t>做类型转换的尝试；</a:t>
            </a: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用</a:t>
            </a:r>
            <a:r>
              <a:rPr lang="en-US" altLang="zh-CN">
                <a:solidFill>
                  <a:srgbClr val="C00000"/>
                </a:solidFill>
              </a:rPr>
              <a:t>typeid</a:t>
            </a:r>
            <a:r>
              <a:rPr lang="zh-CN" altLang="en-US"/>
              <a:t>直接获取类型信息。</a:t>
            </a:r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580EEE9B-D9DC-6CBD-706F-DEC86A48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16B8E7-FBFD-4548-B0FF-93A6548B150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B4CE8D4-2F4F-C904-4802-6CB499B0395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2FB4C4A8-CBED-CF94-334F-BF4BD9B7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</a:t>
            </a:r>
            <a:r>
              <a:rPr lang="en-US" altLang="zh-CN"/>
              <a:t>dynamic_cast</a:t>
            </a:r>
            <a:endParaRPr lang="zh-CN" altLang="en-US"/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EF2B2BB2-25A5-2FDA-EF31-BB4B61BE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643063"/>
            <a:ext cx="8362950" cy="49561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语法形式</a:t>
            </a:r>
            <a:endParaRPr lang="en-US" altLang="zh-CN" b="1"/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solidFill>
                  <a:srgbClr val="C00000"/>
                </a:solidFill>
              </a:rPr>
              <a:t>dynamic_cast</a:t>
            </a:r>
            <a:r>
              <a:rPr lang="en-US" altLang="zh-CN"/>
              <a:t>&lt;</a:t>
            </a:r>
            <a:r>
              <a:rPr lang="zh-CN" altLang="en-US"/>
              <a:t>目的类型</a:t>
            </a:r>
            <a:r>
              <a:rPr lang="en-US" altLang="zh-CN"/>
              <a:t>&gt;(</a:t>
            </a:r>
            <a:r>
              <a:rPr lang="zh-CN" altLang="en-US"/>
              <a:t>表达式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功能</a:t>
            </a:r>
            <a:endParaRPr lang="en-US" altLang="zh-CN" b="1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将</a:t>
            </a:r>
            <a:r>
              <a:rPr lang="zh-CN" altLang="en-US" b="1">
                <a:solidFill>
                  <a:srgbClr val="002060"/>
                </a:solidFill>
              </a:rPr>
              <a:t>基类指针转换为派生类指针</a:t>
            </a:r>
            <a:r>
              <a:rPr lang="zh-CN" altLang="en-US">
                <a:solidFill>
                  <a:srgbClr val="002060"/>
                </a:solidFill>
              </a:rPr>
              <a:t>，</a:t>
            </a:r>
            <a:r>
              <a:rPr lang="zh-CN" altLang="en-US" b="1">
                <a:solidFill>
                  <a:srgbClr val="002060"/>
                </a:solidFill>
              </a:rPr>
              <a:t>将基类引用转换为派生类引用</a:t>
            </a:r>
            <a:r>
              <a:rPr lang="zh-CN" altLang="en-US"/>
              <a:t>；</a:t>
            </a:r>
            <a:r>
              <a:rPr lang="en-US" altLang="zh-CN"/>
              <a:t>(</a:t>
            </a:r>
            <a:r>
              <a:rPr lang="zh-CN" altLang="en-US"/>
              <a:t>父转子，子指父）</a:t>
            </a:r>
            <a:endParaRPr lang="en-US" altLang="zh-CN"/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转换</a:t>
            </a:r>
            <a:r>
              <a:rPr lang="zh-CN" altLang="en-US"/>
              <a:t>是有</a:t>
            </a:r>
            <a:r>
              <a:rPr lang="zh-CN" altLang="en-US" b="1"/>
              <a:t>条件</a:t>
            </a:r>
            <a:r>
              <a:rPr lang="zh-CN" altLang="en-US"/>
              <a:t>的</a:t>
            </a:r>
            <a:endParaRPr lang="en-US" altLang="zh-CN"/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如果</a:t>
            </a:r>
            <a:r>
              <a:rPr lang="zh-CN" altLang="en-US" b="1"/>
              <a:t>指针（或引用）所指对象的实际类型与转换的目的</a:t>
            </a:r>
            <a:r>
              <a:rPr lang="zh-CN" altLang="en-US" b="1">
                <a:solidFill>
                  <a:srgbClr val="C00000"/>
                </a:solidFill>
              </a:rPr>
              <a:t>类型兼容</a:t>
            </a:r>
            <a:r>
              <a:rPr lang="zh-CN" altLang="en-US"/>
              <a:t>，则转换成功进行；</a:t>
            </a:r>
            <a:endParaRPr lang="en-US" altLang="zh-CN"/>
          </a:p>
          <a:p>
            <a:pPr lvl="2" eaLnBrk="1" hangingPunct="1">
              <a:lnSpc>
                <a:spcPct val="120000"/>
              </a:lnSpc>
            </a:pPr>
            <a:r>
              <a:rPr lang="zh-CN" altLang="en-US" b="1"/>
              <a:t>否则如执行的是指针类型的转换，则得到空指针</a:t>
            </a:r>
            <a:r>
              <a:rPr lang="zh-CN" altLang="en-US"/>
              <a:t>；</a:t>
            </a:r>
            <a:r>
              <a:rPr lang="zh-CN" altLang="en-US" b="1"/>
              <a:t>如执行的是引用类型的转换，则抛出异常</a:t>
            </a:r>
            <a:r>
              <a:rPr lang="zh-CN" altLang="en-US"/>
              <a:t>。</a:t>
            </a:r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5DEC0A80-F120-26ED-18F0-30E04A88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3A9509D-CCDD-4846-B56B-C64C8C14027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12C50CB-7A6F-4F45-79E1-682C7351A25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8.7.2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运行时类型识别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C9099D21-07DE-AE21-B9BF-103C4895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8-9 dynamic_cast</a:t>
            </a:r>
            <a:r>
              <a:rPr lang="zh-CN" altLang="en-US"/>
              <a:t>用法示例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3F082-AAB1-89FB-F7B2-E9882707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8" y="1370013"/>
            <a:ext cx="9013825" cy="5472112"/>
          </a:xfrm>
          <a:noFill/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 &lt;</a:t>
            </a:r>
            <a:r>
              <a:rPr lang="en-US" altLang="zh-CN" sz="2000" dirty="0" err="1">
                <a:latin typeface="Consolas" pitchFamily="49" charset="0"/>
              </a:rPr>
              <a:t>iostream</a:t>
            </a:r>
            <a:r>
              <a:rPr lang="en-US" altLang="zh-CN" sz="20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class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Base</a:t>
            </a:r>
            <a:r>
              <a:rPr lang="en-US" altLang="zh-CN" sz="2000" dirty="0">
                <a:latin typeface="Consolas" pitchFamily="49" charset="0"/>
              </a:rPr>
              <a:t> 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000" dirty="0">
                <a:latin typeface="Consolas" pitchFamily="49" charset="0"/>
              </a:rPr>
              <a:t> void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fun1() </a:t>
            </a:r>
            <a:r>
              <a:rPr lang="en-US" altLang="zh-CN" sz="2000" dirty="0">
                <a:latin typeface="Consolas" pitchFamily="49" charset="0"/>
              </a:rPr>
              <a:t>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"Base::fun1()"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000" dirty="0">
                <a:latin typeface="Consolas" pitchFamily="49" charset="0"/>
              </a:rPr>
              <a:t> ~Base() {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class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Derived1</a:t>
            </a:r>
            <a:r>
              <a:rPr lang="en-US" altLang="zh-CN" sz="2000" dirty="0">
                <a:latin typeface="Consolas" pitchFamily="49" charset="0"/>
              </a:rPr>
              <a:t>: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public Base </a:t>
            </a:r>
            <a:r>
              <a:rPr lang="en-US" altLang="zh-CN" sz="2000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000" dirty="0">
                <a:latin typeface="Consolas" pitchFamily="49" charset="0"/>
              </a:rPr>
              <a:t> void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fun1() </a:t>
            </a:r>
            <a:r>
              <a:rPr lang="en-US" altLang="zh-CN" sz="2000" dirty="0">
                <a:latin typeface="Consolas" pitchFamily="49" charset="0"/>
              </a:rPr>
              <a:t>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"Derived1::fun1()"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000" dirty="0">
                <a:latin typeface="Consolas" pitchFamily="49" charset="0"/>
              </a:rPr>
              <a:t> void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fun2() </a:t>
            </a:r>
            <a:r>
              <a:rPr lang="en-US" altLang="zh-CN" sz="2000" dirty="0">
                <a:latin typeface="Consolas" pitchFamily="49" charset="0"/>
              </a:rPr>
              <a:t>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"Derived1::fun2()"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class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</a:rPr>
              <a:t>Derived2</a:t>
            </a:r>
            <a:r>
              <a:rPr lang="en-US" altLang="zh-CN" sz="2000" dirty="0">
                <a:latin typeface="Consolas" pitchFamily="49" charset="0"/>
              </a:rPr>
              <a:t>: 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public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Derived1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public: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000" dirty="0">
                <a:latin typeface="Consolas" pitchFamily="49" charset="0"/>
              </a:rPr>
              <a:t> void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</a:rPr>
              <a:t>fun1()</a:t>
            </a:r>
            <a:r>
              <a:rPr lang="en-US" altLang="zh-CN" sz="2000" dirty="0">
                <a:latin typeface="Consolas" pitchFamily="49" charset="0"/>
              </a:rPr>
              <a:t> 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"Derived2::fun1()"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</a:rPr>
              <a:t>virtual</a:t>
            </a:r>
            <a:r>
              <a:rPr lang="en-US" altLang="zh-CN" sz="2000" dirty="0">
                <a:latin typeface="Consolas" pitchFamily="49" charset="0"/>
              </a:rPr>
              <a:t> void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</a:rPr>
              <a:t>fun2() </a:t>
            </a:r>
            <a:r>
              <a:rPr lang="en-US" altLang="zh-CN" sz="2000" dirty="0">
                <a:latin typeface="Consolas" pitchFamily="49" charset="0"/>
              </a:rPr>
              <a:t>{ </a:t>
            </a:r>
            <a:r>
              <a:rPr lang="en-US" altLang="zh-CN" sz="2000" dirty="0" err="1">
                <a:latin typeface="Consolas" pitchFamily="49" charset="0"/>
              </a:rPr>
              <a:t>cout</a:t>
            </a:r>
            <a:r>
              <a:rPr lang="en-US" altLang="zh-CN" sz="2000" dirty="0">
                <a:latin typeface="Consolas" pitchFamily="49" charset="0"/>
              </a:rPr>
              <a:t> &lt;&lt; "Derived2::fun2()" &lt;&lt; </a:t>
            </a:r>
            <a:r>
              <a:rPr lang="en-US" altLang="zh-CN" sz="2000" dirty="0" err="1">
                <a:latin typeface="Consolas" pitchFamily="49" charset="0"/>
              </a:rPr>
              <a:t>endl</a:t>
            </a:r>
            <a:r>
              <a:rPr lang="en-US" altLang="zh-CN" sz="2000" dirty="0">
                <a:latin typeface="Consolas" pitchFamily="49" charset="0"/>
              </a:rPr>
              <a:t>; }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}; </a:t>
            </a:r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9B5048EA-EB0D-5773-23E6-69F8A1E5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47BF50-A9B1-46DE-ADFE-5218A352AD6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44E2A16-D880-CC5D-B8B7-083CF8D6C4A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8.7.2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运行时类型识别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03BDFD26-728B-B794-E9AC-36F455D3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8.2.1 </a:t>
            </a:r>
            <a:r>
              <a:rPr lang="zh-CN" altLang="en-US"/>
              <a:t>运算符重载的规则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C713D223-D24F-D9CE-F798-E29B07B2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/>
              <a:t>C++</a:t>
            </a:r>
            <a:r>
              <a:rPr lang="zh-CN" altLang="en-US"/>
              <a:t> </a:t>
            </a:r>
            <a:r>
              <a:rPr lang="zh-CN" altLang="en-US">
                <a:solidFill>
                  <a:srgbClr val="C00000"/>
                </a:solidFill>
              </a:rPr>
              <a:t>几乎可以重载全部的运算符</a:t>
            </a:r>
            <a:r>
              <a:rPr lang="zh-CN" altLang="en-US"/>
              <a:t>，而且只能够重载</a:t>
            </a:r>
            <a:r>
              <a:rPr lang="en-US" altLang="zh-CN"/>
              <a:t>C++</a:t>
            </a:r>
            <a:r>
              <a:rPr lang="zh-CN" altLang="en-US"/>
              <a:t>中已经有的。</a:t>
            </a:r>
            <a:endParaRPr lang="en-US" altLang="zh-CN"/>
          </a:p>
          <a:p>
            <a:pPr lvl="1" eaLnBrk="1" hangingPunct="1">
              <a:lnSpc>
                <a:spcPct val="130000"/>
              </a:lnSpc>
            </a:pPr>
            <a:r>
              <a:rPr lang="zh-CN" altLang="en-US" b="1"/>
              <a:t>不能重载</a:t>
            </a:r>
            <a:r>
              <a:rPr lang="zh-CN" altLang="en-US"/>
              <a:t>的运算符举例：</a:t>
            </a:r>
            <a:r>
              <a:rPr lang="en-US" altLang="zh-CN"/>
              <a:t>“.”</a:t>
            </a:r>
            <a:r>
              <a:rPr lang="zh-CN" altLang="en-US"/>
              <a:t>、“</a:t>
            </a:r>
            <a:r>
              <a:rPr lang="en-US" altLang="zh-CN"/>
              <a:t>.*”</a:t>
            </a:r>
            <a:r>
              <a:rPr lang="zh-CN" altLang="en-US"/>
              <a:t>、“</a:t>
            </a:r>
            <a:r>
              <a:rPr lang="en-US" altLang="zh-CN"/>
              <a:t>::”</a:t>
            </a:r>
            <a:r>
              <a:rPr lang="zh-CN" altLang="en-US"/>
              <a:t>、“</a:t>
            </a:r>
            <a:r>
              <a:rPr lang="en-US" altLang="zh-CN"/>
              <a:t>?:</a:t>
            </a:r>
            <a:r>
              <a:rPr lang="zh-CN" altLang="en-US"/>
              <a:t>”</a:t>
            </a:r>
            <a:endParaRPr lang="en-US" altLang="zh-CN"/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C00000"/>
                </a:solidFill>
              </a:rPr>
              <a:t>重载之后运算符</a:t>
            </a:r>
            <a:r>
              <a:rPr lang="zh-CN" altLang="en-US"/>
              <a:t>的</a:t>
            </a:r>
            <a:r>
              <a:rPr lang="zh-CN" altLang="en-US" u="sng">
                <a:solidFill>
                  <a:srgbClr val="0070C0"/>
                </a:solidFill>
              </a:rPr>
              <a:t>优先级</a:t>
            </a:r>
            <a:r>
              <a:rPr lang="zh-CN" altLang="en-US"/>
              <a:t>和</a:t>
            </a:r>
            <a:r>
              <a:rPr lang="zh-CN" altLang="en-US" u="sng">
                <a:solidFill>
                  <a:srgbClr val="0070C0"/>
                </a:solidFill>
              </a:rPr>
              <a:t>结合性</a:t>
            </a:r>
            <a:r>
              <a:rPr lang="zh-CN" altLang="en-US"/>
              <a:t>都不会改变。</a:t>
            </a:r>
            <a:endParaRPr lang="en-US" altLang="zh-CN"/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C00000"/>
                </a:solidFill>
              </a:rPr>
              <a:t>运算符重载</a:t>
            </a:r>
            <a:r>
              <a:rPr lang="zh-CN" altLang="en-US"/>
              <a:t>是</a:t>
            </a:r>
            <a:r>
              <a:rPr lang="zh-CN" altLang="en-US" u="sng"/>
              <a:t>针对</a:t>
            </a:r>
            <a:r>
              <a:rPr lang="zh-CN" altLang="en-US" b="1" u="sng">
                <a:solidFill>
                  <a:srgbClr val="00B050"/>
                </a:solidFill>
              </a:rPr>
              <a:t>新类型</a:t>
            </a:r>
            <a:r>
              <a:rPr lang="zh-CN" altLang="en-US" u="sng"/>
              <a:t>数据的实际需要，对原有运算符进行适当的改造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</a:rPr>
              <a:t>两种重载方式</a:t>
            </a:r>
            <a:r>
              <a:rPr lang="zh-CN" altLang="en-US"/>
              <a:t>：重载为</a:t>
            </a:r>
            <a:r>
              <a:rPr lang="zh-CN" altLang="en-US">
                <a:solidFill>
                  <a:srgbClr val="0070C0"/>
                </a:solidFill>
              </a:rPr>
              <a:t>类的非静态成员函数</a:t>
            </a:r>
            <a:r>
              <a:rPr lang="zh-CN" altLang="en-US"/>
              <a:t>和重载为</a:t>
            </a:r>
            <a:r>
              <a:rPr lang="zh-CN" altLang="en-US">
                <a:solidFill>
                  <a:srgbClr val="0070C0"/>
                </a:solidFill>
              </a:rPr>
              <a:t>非成员函数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931A57E-2283-3FCC-A21A-E75C8724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46F858-853C-4820-94C2-81C69934D1A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00B74A5-D2C9-3C4C-BF42-55AE8298A57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4C6D3-B488-BAA8-719C-9AC3EB03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2938"/>
            <a:ext cx="8229600" cy="6099175"/>
          </a:xfrm>
          <a:noFill/>
        </p:spPr>
        <p:txBody>
          <a:bodyPr>
            <a:noAutofit/>
          </a:bodyPr>
          <a:lstStyle/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void fun(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Base *b</a:t>
            </a:r>
            <a:r>
              <a:rPr lang="en-US" altLang="zh-CN" sz="2200" dirty="0">
                <a:latin typeface="Consolas" pitchFamily="49" charset="0"/>
              </a:rPr>
              <a:t>) {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b</a:t>
            </a:r>
            <a:r>
              <a:rPr lang="en-US" altLang="zh-CN" sz="2200" dirty="0">
                <a:latin typeface="Consolas" pitchFamily="49" charset="0"/>
              </a:rPr>
              <a:t>-&gt;fun1();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//</a:t>
            </a:r>
            <a:r>
              <a:rPr lang="zh-CN" altLang="en-US" sz="2200" dirty="0">
                <a:latin typeface="Consolas" pitchFamily="49" charset="0"/>
              </a:rPr>
              <a:t>尝试将</a:t>
            </a:r>
            <a:r>
              <a:rPr lang="en-US" altLang="zh-CN" sz="2200" dirty="0">
                <a:latin typeface="Consolas" pitchFamily="49" charset="0"/>
              </a:rPr>
              <a:t>b</a:t>
            </a:r>
            <a:r>
              <a:rPr lang="zh-CN" altLang="en-US" sz="2200" dirty="0">
                <a:latin typeface="Consolas" pitchFamily="49" charset="0"/>
              </a:rPr>
              <a:t>转换为</a:t>
            </a:r>
            <a:r>
              <a:rPr lang="en-US" altLang="zh-CN" sz="2200" dirty="0">
                <a:latin typeface="Consolas" pitchFamily="49" charset="0"/>
              </a:rPr>
              <a:t>Derived1</a:t>
            </a:r>
            <a:r>
              <a:rPr lang="zh-CN" altLang="en-US" sz="2200" dirty="0">
                <a:latin typeface="Consolas" pitchFamily="49" charset="0"/>
              </a:rPr>
              <a:t>指针</a:t>
            </a:r>
            <a:endParaRPr lang="en-US" altLang="zh-CN" sz="2200" dirty="0">
              <a:latin typeface="Consolas" pitchFamily="49" charset="0"/>
            </a:endParaRP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Derived1</a:t>
            </a:r>
            <a:r>
              <a:rPr lang="en-US" altLang="zh-CN" sz="2200" dirty="0">
                <a:latin typeface="Consolas" pitchFamily="49" charset="0"/>
              </a:rPr>
              <a:t> *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d</a:t>
            </a:r>
            <a:r>
              <a:rPr lang="en-US" altLang="zh-CN" sz="2200" dirty="0">
                <a:latin typeface="Consolas" pitchFamily="49" charset="0"/>
              </a:rPr>
              <a:t> = </a:t>
            </a:r>
            <a:r>
              <a:rPr lang="en-US" altLang="zh-CN" sz="2200" dirty="0" err="1">
                <a:solidFill>
                  <a:srgbClr val="FF0000"/>
                </a:solidFill>
                <a:latin typeface="Consolas" pitchFamily="49" charset="0"/>
              </a:rPr>
              <a:t>dynamic_cast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&lt;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Derived1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*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&gt;(b)</a:t>
            </a:r>
            <a:r>
              <a:rPr lang="en-US" altLang="zh-CN" sz="2200" dirty="0">
                <a:latin typeface="Consolas" pitchFamily="49" charset="0"/>
              </a:rPr>
              <a:t>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//</a:t>
            </a:r>
            <a:r>
              <a:rPr lang="zh-CN" altLang="en-US" sz="2200" dirty="0">
                <a:latin typeface="Consolas" pitchFamily="49" charset="0"/>
              </a:rPr>
              <a:t>判断转换是否成功</a:t>
            </a:r>
            <a:endParaRPr lang="en-US" altLang="zh-CN" sz="2200" dirty="0">
              <a:latin typeface="Consolas" pitchFamily="49" charset="0"/>
            </a:endParaRP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if (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d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</a:rPr>
              <a:t>!= 0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d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-</a:t>
            </a:r>
            <a:r>
              <a:rPr lang="en-US" altLang="zh-CN" sz="2200" dirty="0">
                <a:latin typeface="Consolas" pitchFamily="49" charset="0"/>
              </a:rPr>
              <a:t>&gt;</a:t>
            </a:r>
            <a:r>
              <a:rPr lang="en-US" altLang="zh-CN" sz="2200" b="1" dirty="0">
                <a:latin typeface="Consolas" pitchFamily="49" charset="0"/>
              </a:rPr>
              <a:t>fun2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  <a:p>
            <a:pPr marL="365760" indent="-256032" algn="just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 err="1">
                <a:latin typeface="Consolas" pitchFamily="49" charset="0"/>
              </a:rPr>
              <a:t>int</a:t>
            </a:r>
            <a:r>
              <a:rPr lang="en-US" altLang="zh-CN" sz="2200" dirty="0">
                <a:latin typeface="Consolas" pitchFamily="49" charset="0"/>
              </a:rPr>
              <a:t> main() {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Base b</a:t>
            </a:r>
            <a:r>
              <a:rPr lang="en-US" altLang="zh-CN" sz="2200" dirty="0">
                <a:latin typeface="Consolas" pitchFamily="49" charset="0"/>
              </a:rPr>
              <a:t>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fun(</a:t>
            </a:r>
            <a:r>
              <a:rPr lang="en-US" altLang="zh-CN" sz="2200" dirty="0">
                <a:solidFill>
                  <a:srgbClr val="C00000"/>
                </a:solidFill>
                <a:latin typeface="Consolas" pitchFamily="49" charset="0"/>
              </a:rPr>
              <a:t>&amp;b</a:t>
            </a:r>
            <a:r>
              <a:rPr lang="en-US" altLang="zh-CN" sz="2200" dirty="0">
                <a:latin typeface="Consolas" pitchFamily="49" charset="0"/>
              </a:rPr>
              <a:t>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Derived1 d1</a:t>
            </a:r>
            <a:r>
              <a:rPr lang="en-US" altLang="zh-CN" sz="2200" dirty="0">
                <a:latin typeface="Consolas" pitchFamily="49" charset="0"/>
              </a:rPr>
              <a:t>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fun(</a:t>
            </a:r>
            <a:r>
              <a:rPr lang="en-US" altLang="zh-CN" sz="2200" dirty="0">
                <a:solidFill>
                  <a:srgbClr val="7030A0"/>
                </a:solidFill>
                <a:latin typeface="Consolas" pitchFamily="49" charset="0"/>
              </a:rPr>
              <a:t>&amp;d1</a:t>
            </a:r>
            <a:r>
              <a:rPr lang="en-US" altLang="zh-CN" sz="2200" dirty="0">
                <a:latin typeface="Consolas" pitchFamily="49" charset="0"/>
              </a:rPr>
              <a:t>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</a:rPr>
              <a:t>Derived2 d2</a:t>
            </a:r>
            <a:r>
              <a:rPr lang="en-US" altLang="zh-CN" sz="2200" dirty="0">
                <a:latin typeface="Consolas" pitchFamily="49" charset="0"/>
              </a:rPr>
              <a:t>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fun(</a:t>
            </a:r>
            <a:r>
              <a:rPr lang="en-US" altLang="zh-CN" sz="2200" dirty="0">
                <a:solidFill>
                  <a:srgbClr val="0000FF"/>
                </a:solidFill>
                <a:latin typeface="Consolas" pitchFamily="49" charset="0"/>
              </a:rPr>
              <a:t>&amp;d2</a:t>
            </a:r>
            <a:r>
              <a:rPr lang="en-US" altLang="zh-CN" sz="2200" dirty="0">
                <a:latin typeface="Consolas" pitchFamily="49" charset="0"/>
              </a:rPr>
              <a:t>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	return 0;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200" dirty="0">
                <a:latin typeface="Consolas" pitchFamily="49" charset="0"/>
              </a:rPr>
              <a:t>}</a:t>
            </a:r>
          </a:p>
        </p:txBody>
      </p:sp>
      <p:sp>
        <p:nvSpPr>
          <p:cNvPr id="103427" name="灯片编号占位符 3">
            <a:extLst>
              <a:ext uri="{FF2B5EF4-FFF2-40B4-BE49-F238E27FC236}">
                <a16:creationId xmlns:a16="http://schemas.microsoft.com/office/drawing/2014/main" id="{679EBF4E-BC81-0BC2-BCF3-08D727A7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6DD94B-15E7-4577-AEC8-DBEF813B749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508BBE8-6ED5-FC4B-F85B-C2B1160746D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8.7.2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运行时类型识别</a:t>
            </a:r>
          </a:p>
        </p:txBody>
      </p:sp>
      <p:sp>
        <p:nvSpPr>
          <p:cNvPr id="103429" name="标题 1">
            <a:extLst>
              <a:ext uri="{FF2B5EF4-FFF2-40B4-BE49-F238E27FC236}">
                <a16:creationId xmlns:a16="http://schemas.microsoft.com/office/drawing/2014/main" id="{40060BDB-4FEF-C7A0-91AC-FAC4E7A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642938"/>
            <a:ext cx="2971800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8-9</a:t>
            </a:r>
            <a:r>
              <a:rPr lang="zh-CN" altLang="en-US"/>
              <a:t>（续）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9F295D2-D642-82A6-6538-92452D7BC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860800"/>
            <a:ext cx="3057525" cy="2738438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运行结果：</a:t>
            </a:r>
            <a:endParaRPr lang="en-US" altLang="zh-CN" sz="2800" dirty="0">
              <a:latin typeface="+mn-ea"/>
              <a:ea typeface="+mn-ea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Base::fun1()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Derived1::fun1()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Derived1::fun2()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Derived2::fun1()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dirty="0"/>
              <a:t>Derived2::fun2()</a:t>
            </a:r>
            <a:endParaRPr lang="zh-CN" altLang="en-US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1E6C7D02-95CC-0ADC-4D2A-67F89E2C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typeid</a:t>
            </a:r>
            <a:r>
              <a:rPr lang="zh-CN" altLang="en-US"/>
              <a:t>获取运行时类型信息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8143E-FA3B-B232-FD1A-B1F5CBCF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1484313"/>
            <a:ext cx="8670925" cy="5184775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>
                <a:latin typeface="Consolas" pitchFamily="49" charset="0"/>
              </a:rPr>
              <a:t>语法形式</a:t>
            </a:r>
            <a:endParaRPr lang="en-US" altLang="zh-CN" sz="2400" dirty="0">
              <a:latin typeface="Consolas" pitchFamily="49" charset="0"/>
            </a:endParaRP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Consolas" pitchFamily="49" charset="0"/>
              </a:rPr>
              <a:t>typeid</a:t>
            </a:r>
            <a:r>
              <a:rPr lang="en-US" altLang="zh-CN" sz="2400" dirty="0">
                <a:latin typeface="Consolas" pitchFamily="49" charset="0"/>
              </a:rPr>
              <a:t> ( </a:t>
            </a:r>
            <a:r>
              <a:rPr lang="zh-CN" altLang="en-US" sz="2400" dirty="0">
                <a:latin typeface="Consolas" pitchFamily="49" charset="0"/>
              </a:rPr>
              <a:t>表达式 </a:t>
            </a:r>
            <a:r>
              <a:rPr lang="en-US" altLang="zh-CN" sz="2400" dirty="0">
                <a:latin typeface="Consolas" pitchFamily="49" charset="0"/>
              </a:rPr>
              <a:t>)</a:t>
            </a: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en-US" altLang="zh-CN" sz="2400" dirty="0" err="1">
                <a:solidFill>
                  <a:srgbClr val="C00000"/>
                </a:solidFill>
                <a:latin typeface="Consolas" pitchFamily="49" charset="0"/>
              </a:rPr>
              <a:t>typeid</a:t>
            </a:r>
            <a:r>
              <a:rPr lang="en-US" altLang="zh-CN" sz="2400" dirty="0">
                <a:latin typeface="Consolas" pitchFamily="49" charset="0"/>
              </a:rPr>
              <a:t> ( </a:t>
            </a:r>
            <a:r>
              <a:rPr lang="zh-CN" altLang="en-US" sz="2400" dirty="0">
                <a:latin typeface="Consolas" pitchFamily="49" charset="0"/>
              </a:rPr>
              <a:t>类型说明符 </a:t>
            </a:r>
            <a:r>
              <a:rPr lang="en-US" altLang="zh-CN" sz="2400" dirty="0">
                <a:latin typeface="Consolas" pitchFamily="49" charset="0"/>
              </a:rPr>
              <a:t>)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>
                <a:latin typeface="Consolas" pitchFamily="49" charset="0"/>
              </a:rPr>
              <a:t>功能</a:t>
            </a:r>
            <a:endParaRPr lang="en-US" altLang="zh-CN" sz="2400" dirty="0">
              <a:latin typeface="Consolas" pitchFamily="49" charset="0"/>
            </a:endParaRP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b="1" dirty="0">
                <a:latin typeface="Consolas" pitchFamily="49" charset="0"/>
              </a:rPr>
              <a:t>获得表达式或类型说明符的类型信息</a:t>
            </a:r>
            <a:endParaRPr lang="en-US" altLang="zh-CN" sz="2400" b="1" dirty="0">
              <a:latin typeface="Consolas" pitchFamily="49" charset="0"/>
            </a:endParaRPr>
          </a:p>
          <a:p>
            <a:pPr marL="923544" lvl="2" indent="-219456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>
                <a:latin typeface="Consolas" pitchFamily="49" charset="0"/>
              </a:rPr>
              <a:t>表达式</a:t>
            </a:r>
            <a:r>
              <a:rPr lang="zh-CN" altLang="en-US" u="sng" dirty="0">
                <a:latin typeface="Consolas" pitchFamily="49" charset="0"/>
              </a:rPr>
              <a:t>有多态类型时</a:t>
            </a:r>
            <a:r>
              <a:rPr lang="zh-CN" altLang="en-US" dirty="0">
                <a:latin typeface="Consolas" pitchFamily="49" charset="0"/>
              </a:rPr>
              <a:t>，会被求值，并</a:t>
            </a:r>
            <a:r>
              <a:rPr lang="zh-CN" altLang="en-US" b="1" u="sng" dirty="0">
                <a:latin typeface="Consolas" pitchFamily="49" charset="0"/>
              </a:rPr>
              <a:t>得到动态类型信息</a:t>
            </a:r>
            <a:r>
              <a:rPr lang="zh-CN" altLang="en-US" dirty="0">
                <a:latin typeface="Consolas" pitchFamily="49" charset="0"/>
              </a:rPr>
              <a:t>；</a:t>
            </a:r>
            <a:endParaRPr lang="en-US" altLang="zh-CN" dirty="0">
              <a:latin typeface="Consolas" pitchFamily="49" charset="0"/>
            </a:endParaRPr>
          </a:p>
          <a:p>
            <a:pPr marL="923544" lvl="2" indent="-219456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b="1" dirty="0">
                <a:latin typeface="Consolas" pitchFamily="49" charset="0"/>
              </a:rPr>
              <a:t>否则</a:t>
            </a:r>
            <a:r>
              <a:rPr lang="zh-CN" altLang="en-US" dirty="0">
                <a:latin typeface="Consolas" pitchFamily="49" charset="0"/>
              </a:rPr>
              <a:t>，表达式不被求值，只能</a:t>
            </a:r>
            <a:r>
              <a:rPr lang="zh-CN" altLang="en-US" b="1" dirty="0">
                <a:latin typeface="Consolas" pitchFamily="49" charset="0"/>
              </a:rPr>
              <a:t>得到静态的类型信息</a:t>
            </a:r>
            <a:r>
              <a:rPr lang="zh-CN" altLang="en-US" dirty="0">
                <a:latin typeface="Consolas" pitchFamily="49" charset="0"/>
              </a:rPr>
              <a:t>。</a:t>
            </a:r>
            <a:endParaRPr lang="en-US" altLang="zh-CN" dirty="0">
              <a:latin typeface="Consolas" pitchFamily="49" charset="0"/>
            </a:endParaRPr>
          </a:p>
          <a:p>
            <a:pPr marL="658368" lvl="1" indent="-246888" eaLnBrk="1" fontAlgn="auto" hangingPunct="1">
              <a:spcBef>
                <a:spcPts val="0"/>
              </a:spcBef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Consolas" pitchFamily="49" charset="0"/>
              </a:rPr>
              <a:t>类型信息用</a:t>
            </a:r>
            <a:r>
              <a:rPr lang="en-US" altLang="zh-CN" sz="2400" dirty="0" err="1">
                <a:solidFill>
                  <a:srgbClr val="C00000"/>
                </a:solidFill>
                <a:latin typeface="Consolas" pitchFamily="49" charset="0"/>
              </a:rPr>
              <a:t>type_info</a:t>
            </a:r>
            <a:r>
              <a:rPr lang="zh-CN" altLang="en-US" sz="2400" dirty="0">
                <a:latin typeface="Consolas" pitchFamily="49" charset="0"/>
              </a:rPr>
              <a:t>对象表示</a:t>
            </a:r>
            <a:endParaRPr lang="en-US" altLang="zh-CN" sz="2400" dirty="0">
              <a:latin typeface="Consolas" pitchFamily="49" charset="0"/>
            </a:endParaRPr>
          </a:p>
          <a:p>
            <a:pPr marL="923544" lvl="2" indent="-219456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type_info</a:t>
            </a:r>
            <a:r>
              <a:rPr lang="zh-CN" altLang="en-US" dirty="0">
                <a:latin typeface="Consolas" pitchFamily="49" charset="0"/>
              </a:rPr>
              <a:t>是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typeinfo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头文件</a:t>
            </a:r>
            <a:r>
              <a:rPr lang="zh-CN" altLang="en-US" dirty="0">
                <a:latin typeface="Consolas" pitchFamily="49" charset="0"/>
              </a:rPr>
              <a:t>中声明的类；</a:t>
            </a:r>
            <a:endParaRPr lang="en-US" altLang="zh-CN" dirty="0">
              <a:latin typeface="Consolas" pitchFamily="49" charset="0"/>
            </a:endParaRPr>
          </a:p>
          <a:p>
            <a:pPr marL="923544" lvl="2" indent="-219456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typeid</a:t>
            </a:r>
            <a:r>
              <a:rPr lang="zh-CN" altLang="en-US" dirty="0">
                <a:latin typeface="Consolas" pitchFamily="49" charset="0"/>
              </a:rPr>
              <a:t>的结果</a:t>
            </a:r>
            <a:r>
              <a:rPr lang="zh-CN" altLang="en-US" u="sng" dirty="0">
                <a:solidFill>
                  <a:srgbClr val="C00000"/>
                </a:solidFill>
                <a:latin typeface="Consolas" pitchFamily="49" charset="0"/>
              </a:rPr>
              <a:t>是</a:t>
            </a:r>
            <a:r>
              <a:rPr lang="en-US" altLang="zh-CN" u="sng" dirty="0" err="1">
                <a:solidFill>
                  <a:srgbClr val="C00000"/>
                </a:solidFill>
                <a:latin typeface="Consolas" pitchFamily="49" charset="0"/>
              </a:rPr>
              <a:t>type_info</a:t>
            </a:r>
            <a:r>
              <a:rPr lang="zh-CN" altLang="en-US" u="sng" dirty="0">
                <a:solidFill>
                  <a:srgbClr val="C00000"/>
                </a:solidFill>
                <a:latin typeface="Consolas" pitchFamily="49" charset="0"/>
              </a:rPr>
              <a:t>类型的常引用</a:t>
            </a:r>
            <a:r>
              <a:rPr lang="zh-CN" altLang="en-US" dirty="0">
                <a:latin typeface="Consolas" pitchFamily="49" charset="0"/>
              </a:rPr>
              <a:t>；</a:t>
            </a:r>
            <a:endParaRPr lang="en-US" altLang="zh-CN" dirty="0">
              <a:latin typeface="Consolas" pitchFamily="49" charset="0"/>
            </a:endParaRPr>
          </a:p>
          <a:p>
            <a:pPr marL="923544" lvl="2" indent="-219456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>
                <a:latin typeface="Consolas" pitchFamily="49" charset="0"/>
              </a:rPr>
              <a:t>可以用</a:t>
            </a:r>
            <a:r>
              <a:rPr lang="en-US" altLang="zh-CN" dirty="0" err="1">
                <a:latin typeface="Consolas" pitchFamily="49" charset="0"/>
              </a:rPr>
              <a:t>type_info</a:t>
            </a:r>
            <a:r>
              <a:rPr lang="zh-CN" altLang="en-US" dirty="0">
                <a:latin typeface="Consolas" pitchFamily="49" charset="0"/>
              </a:rPr>
              <a:t>的重载的</a:t>
            </a:r>
            <a:r>
              <a:rPr lang="zh-CN" altLang="en-US" u="sng" dirty="0">
                <a:latin typeface="Consolas" pitchFamily="49" charset="0"/>
              </a:rPr>
              <a:t>“</a:t>
            </a:r>
            <a:r>
              <a:rPr lang="en-US" altLang="zh-CN" b="1" u="sng" dirty="0">
                <a:latin typeface="Consolas" pitchFamily="49" charset="0"/>
              </a:rPr>
              <a:t>==</a:t>
            </a:r>
            <a:r>
              <a:rPr lang="zh-CN" altLang="en-US" u="sng" dirty="0">
                <a:latin typeface="Consolas" pitchFamily="49" charset="0"/>
              </a:rPr>
              <a:t>”、“</a:t>
            </a:r>
            <a:r>
              <a:rPr lang="en-US" altLang="zh-CN" b="1" u="sng" dirty="0">
                <a:latin typeface="Consolas" pitchFamily="49" charset="0"/>
              </a:rPr>
              <a:t>!=</a:t>
            </a:r>
            <a:r>
              <a:rPr lang="zh-CN" altLang="en-US" u="sng" dirty="0">
                <a:latin typeface="Consolas" pitchFamily="49" charset="0"/>
              </a:rPr>
              <a:t>”操作符比较两类型的异同</a:t>
            </a:r>
            <a:r>
              <a:rPr lang="zh-CN" altLang="en-US" dirty="0">
                <a:latin typeface="Consolas" pitchFamily="49" charset="0"/>
              </a:rPr>
              <a:t>；</a:t>
            </a:r>
            <a:endParaRPr lang="en-US" altLang="zh-CN" dirty="0">
              <a:latin typeface="Consolas" pitchFamily="49" charset="0"/>
            </a:endParaRPr>
          </a:p>
          <a:p>
            <a:pPr marL="923544" lvl="2" indent="-219456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 err="1">
                <a:latin typeface="Consolas" pitchFamily="49" charset="0"/>
              </a:rPr>
              <a:t>type_info</a:t>
            </a:r>
            <a:r>
              <a:rPr lang="zh-CN" altLang="en-US" dirty="0">
                <a:latin typeface="Consolas" pitchFamily="49" charset="0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name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成员函数</a:t>
            </a:r>
            <a:r>
              <a:rPr lang="zh-CN" altLang="en-US" u="sng" dirty="0">
                <a:latin typeface="Consolas" pitchFamily="49" charset="0"/>
              </a:rPr>
              <a:t>返回类型名称</a:t>
            </a:r>
            <a:r>
              <a:rPr lang="zh-CN" altLang="en-US" dirty="0">
                <a:latin typeface="Consolas" pitchFamily="49" charset="0"/>
              </a:rPr>
              <a:t>，类型为</a:t>
            </a:r>
            <a:r>
              <a:rPr lang="en-US" altLang="zh-CN" dirty="0">
                <a:latin typeface="Consolas" pitchFamily="49" charset="0"/>
              </a:rPr>
              <a:t>const char *</a:t>
            </a:r>
            <a:r>
              <a:rPr lang="zh-CN" altLang="en-US" dirty="0">
                <a:latin typeface="Consolas" pitchFamily="49" charset="0"/>
              </a:rPr>
              <a:t>。</a:t>
            </a:r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AF3905AB-E601-39B9-BBF9-C25A9BE1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8A4F3F-1E95-4C58-9D8E-DAB407CFDE0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FB7E34A-3783-E61A-C88B-DB61480ABC8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8.7.2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运行时类型识别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4AA5FE4F-BEC9-783B-4D23-36F1FFA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40005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8-10 typeid</a:t>
            </a:r>
            <a:r>
              <a:rPr lang="zh-CN" altLang="en-US"/>
              <a:t>用法示例</a:t>
            </a:r>
          </a:p>
        </p:txBody>
      </p:sp>
      <p:sp>
        <p:nvSpPr>
          <p:cNvPr id="106499" name="内容占位符 2">
            <a:extLst>
              <a:ext uri="{FF2B5EF4-FFF2-40B4-BE49-F238E27FC236}">
                <a16:creationId xmlns:a16="http://schemas.microsoft.com/office/drawing/2014/main" id="{564537C1-675C-4F5D-FBA8-AAD6BFE8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5" y="1268413"/>
            <a:ext cx="4090988" cy="5400675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//8_10.cpp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#include &lt;</a:t>
            </a:r>
            <a:r>
              <a:rPr lang="en-US" altLang="zh-CN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typeinfo</a:t>
            </a:r>
            <a:r>
              <a:rPr lang="en-US" altLang="zh-CN" sz="19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class 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1900" dirty="0">
                <a:latin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900" dirty="0">
                <a:latin typeface="Consolas" panose="020B0609020204030204" pitchFamily="49" charset="0"/>
              </a:rPr>
              <a:t> ~Base() { }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class </a:t>
            </a:r>
            <a:r>
              <a:rPr lang="en-US" altLang="zh-CN" sz="1900" b="1" dirty="0">
                <a:solidFill>
                  <a:srgbClr val="7030A0"/>
                </a:solidFill>
                <a:latin typeface="Consolas" panose="020B0609020204030204" pitchFamily="49" charset="0"/>
              </a:rPr>
              <a:t>Derived</a:t>
            </a:r>
            <a:r>
              <a:rPr lang="en-US" altLang="zh-CN" sz="1900" dirty="0">
                <a:latin typeface="Consolas" panose="020B0609020204030204" pitchFamily="49" charset="0"/>
              </a:rPr>
              <a:t>: </a:t>
            </a:r>
            <a:r>
              <a:rPr lang="en-US" altLang="zh-CN" sz="1900" dirty="0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1900" dirty="0">
                <a:latin typeface="Consolas" panose="020B0609020204030204" pitchFamily="49" charset="0"/>
              </a:rPr>
              <a:t> { };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void fun(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Base *b</a:t>
            </a:r>
            <a:r>
              <a:rPr lang="en-US" altLang="zh-CN" sz="1900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//</a:t>
            </a:r>
            <a:r>
              <a:rPr lang="zh-CN" altLang="en-US" sz="1900" dirty="0">
                <a:latin typeface="Consolas" panose="020B0609020204030204" pitchFamily="49" charset="0"/>
              </a:rPr>
              <a:t>得到表示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900" dirty="0">
                <a:latin typeface="Consolas" panose="020B0609020204030204" pitchFamily="49" charset="0"/>
              </a:rPr>
              <a:t>和</a:t>
            </a:r>
            <a:r>
              <a:rPr lang="zh-CN" altLang="en-US" sz="1900" dirty="0">
                <a:solidFill>
                  <a:srgbClr val="C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900" dirty="0">
                <a:latin typeface="Consolas" panose="020B0609020204030204" pitchFamily="49" charset="0"/>
              </a:rPr>
              <a:t>类型信息的对象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zh-CN" altLang="en-US" sz="1900" dirty="0">
                <a:latin typeface="Consolas" panose="020B0609020204030204" pitchFamily="49" charset="0"/>
              </a:rPr>
              <a:t>	</a:t>
            </a:r>
            <a:r>
              <a:rPr lang="en-US" altLang="zh-CN" sz="1900" b="1" dirty="0">
                <a:latin typeface="Consolas" panose="020B0609020204030204" pitchFamily="49" charset="0"/>
              </a:rPr>
              <a:t>const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type_info</a:t>
            </a:r>
            <a:r>
              <a:rPr lang="en-US" altLang="zh-CN" sz="1900" dirty="0">
                <a:latin typeface="Consolas" panose="020B0609020204030204" pitchFamily="49" charset="0"/>
              </a:rPr>
              <a:t> &amp;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info1</a:t>
            </a:r>
            <a:r>
              <a:rPr lang="en-US" altLang="zh-CN" sz="1900" dirty="0">
                <a:latin typeface="Consolas" panose="020B0609020204030204" pitchFamily="49" charset="0"/>
              </a:rPr>
              <a:t> = 	</a:t>
            </a:r>
            <a:r>
              <a:rPr lang="en-US" altLang="zh-CN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	</a:t>
            </a:r>
            <a:r>
              <a:rPr lang="en-US" altLang="zh-CN" sz="1900" b="1" dirty="0">
                <a:latin typeface="Consolas" panose="020B0609020204030204" pitchFamily="49" charset="0"/>
              </a:rPr>
              <a:t>const</a:t>
            </a:r>
            <a:r>
              <a:rPr lang="en-US" altLang="zh-CN" sz="1900" dirty="0">
                <a:latin typeface="Consolas" panose="020B0609020204030204" pitchFamily="49" charset="0"/>
              </a:rPr>
              <a:t> </a:t>
            </a:r>
            <a:r>
              <a:rPr lang="en-US" altLang="zh-CN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type_info</a:t>
            </a:r>
            <a:r>
              <a:rPr lang="en-US" altLang="zh-CN" sz="19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900" dirty="0">
                <a:latin typeface="Consolas" panose="020B0609020204030204" pitchFamily="49" charset="0"/>
              </a:rPr>
              <a:t>&amp;</a:t>
            </a:r>
            <a:r>
              <a:rPr lang="en-US" altLang="zh-CN" sz="1900" dirty="0">
                <a:solidFill>
                  <a:srgbClr val="0000FF"/>
                </a:solidFill>
                <a:latin typeface="Consolas" panose="020B0609020204030204" pitchFamily="49" charset="0"/>
              </a:rPr>
              <a:t>info2</a:t>
            </a:r>
            <a:r>
              <a:rPr lang="en-US" altLang="zh-CN" sz="1900" dirty="0">
                <a:latin typeface="Consolas" panose="020B0609020204030204" pitchFamily="49" charset="0"/>
              </a:rPr>
              <a:t> = 	</a:t>
            </a:r>
            <a:r>
              <a:rPr lang="en-US" altLang="zh-CN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typeid</a:t>
            </a:r>
            <a:r>
              <a:rPr lang="en-US" altLang="zh-CN" sz="1900" dirty="0">
                <a:latin typeface="Consolas" panose="020B0609020204030204" pitchFamily="49" charset="0"/>
              </a:rPr>
              <a:t>(</a:t>
            </a:r>
            <a:r>
              <a:rPr lang="en-US" altLang="zh-CN" sz="1900" dirty="0">
                <a:solidFill>
                  <a:srgbClr val="C00000"/>
                </a:solidFill>
                <a:latin typeface="Consolas" panose="020B0609020204030204" pitchFamily="49" charset="0"/>
              </a:rPr>
              <a:t>*b</a:t>
            </a:r>
            <a:r>
              <a:rPr lang="en-US" altLang="zh-CN" sz="19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9CC1259A-45F3-2FCA-A7B5-1AFED8BB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93396F-35D3-4905-AAD0-5837F2B7DA5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EB11867-54D4-25B5-1245-4490F8D9E52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8.7.2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运行时类型识别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88CC2B5-B3FA-2193-8B14-F4A273FAA966}"/>
              </a:ext>
            </a:extLst>
          </p:cNvPr>
          <p:cNvSpPr txBox="1">
            <a:spLocks/>
          </p:cNvSpPr>
          <p:nvPr/>
        </p:nvSpPr>
        <p:spPr>
          <a:xfrm>
            <a:off x="4289425" y="1268413"/>
            <a:ext cx="4741863" cy="5400675"/>
          </a:xfrm>
          <a:prstGeom prst="rect">
            <a:avLst/>
          </a:prstGeom>
          <a:noFill/>
        </p:spPr>
        <p:txBody>
          <a:bodyPr/>
          <a:lstStyle/>
          <a:p>
            <a:pPr eaLnBrk="1" latinLnBrk="1" hangingPunct="1">
              <a:defRPr/>
            </a:pPr>
            <a:r>
              <a:rPr lang="en-US" altLang="zh-CN" sz="1900" dirty="0">
                <a:latin typeface="Consolas" pitchFamily="49" charset="0"/>
              </a:rPr>
              <a:t>   </a:t>
            </a:r>
            <a:r>
              <a:rPr lang="en-US" altLang="zh-CN" sz="1900" dirty="0" err="1">
                <a:latin typeface="Consolas" pitchFamily="49" charset="0"/>
              </a:rPr>
              <a:t>cout</a:t>
            </a:r>
            <a:r>
              <a:rPr lang="en-US" altLang="zh-CN" sz="1900" dirty="0">
                <a:latin typeface="Consolas" pitchFamily="49" charset="0"/>
              </a:rPr>
              <a:t> &lt;&lt; "</a:t>
            </a:r>
            <a:r>
              <a:rPr lang="en-US" altLang="zh-CN" sz="1900" dirty="0" err="1">
                <a:latin typeface="Consolas" pitchFamily="49" charset="0"/>
              </a:rPr>
              <a:t>typeid</a:t>
            </a:r>
            <a:r>
              <a:rPr lang="en-US" altLang="zh-CN" sz="1900" dirty="0">
                <a:latin typeface="Consolas" pitchFamily="49" charset="0"/>
              </a:rPr>
              <a:t>(b): " &lt;&lt; </a:t>
            </a:r>
            <a:r>
              <a:rPr lang="en-US" altLang="zh-CN" sz="1900" dirty="0">
                <a:solidFill>
                  <a:srgbClr val="0000FF"/>
                </a:solidFill>
                <a:latin typeface="Consolas" pitchFamily="49" charset="0"/>
              </a:rPr>
              <a:t>info1</a:t>
            </a:r>
            <a:r>
              <a:rPr lang="en-US" altLang="zh-CN" sz="1900" dirty="0">
                <a:latin typeface="Consolas" pitchFamily="49" charset="0"/>
              </a:rPr>
              <a:t>.	</a:t>
            </a:r>
            <a:r>
              <a:rPr lang="en-US" altLang="zh-CN" sz="1900" dirty="0">
                <a:solidFill>
                  <a:srgbClr val="FF0000"/>
                </a:solidFill>
                <a:latin typeface="Consolas" pitchFamily="49" charset="0"/>
              </a:rPr>
              <a:t>name() </a:t>
            </a:r>
            <a:r>
              <a:rPr lang="en-US" altLang="zh-CN" sz="1900" dirty="0">
                <a:latin typeface="Consolas" pitchFamily="49" charset="0"/>
              </a:rPr>
              <a:t>&lt;&lt; </a:t>
            </a:r>
            <a:r>
              <a:rPr lang="en-US" altLang="zh-CN" sz="1900" dirty="0" err="1">
                <a:latin typeface="Consolas" pitchFamily="49" charset="0"/>
              </a:rPr>
              <a:t>endl</a:t>
            </a:r>
            <a:r>
              <a:rPr lang="en-US" altLang="zh-CN" sz="1900" dirty="0">
                <a:latin typeface="Consolas" pitchFamily="49" charset="0"/>
              </a:rPr>
              <a:t>;</a:t>
            </a:r>
            <a:endParaRPr 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 </a:t>
            </a:r>
            <a:r>
              <a:rPr lang="en-US" sz="1900" dirty="0" err="1">
                <a:latin typeface="Consolas" pitchFamily="49" charset="0"/>
              </a:rPr>
              <a:t>cout</a:t>
            </a:r>
            <a:r>
              <a:rPr lang="en-US" sz="1900" dirty="0">
                <a:latin typeface="Consolas" pitchFamily="49" charset="0"/>
              </a:rPr>
              <a:t> &lt;&lt; "</a:t>
            </a:r>
            <a:r>
              <a:rPr lang="en-US" sz="1900" dirty="0" err="1">
                <a:latin typeface="Consolas" pitchFamily="49" charset="0"/>
              </a:rPr>
              <a:t>typeid</a:t>
            </a:r>
            <a:r>
              <a:rPr lang="en-US" sz="1900" dirty="0">
                <a:latin typeface="Consolas" pitchFamily="49" charset="0"/>
              </a:rPr>
              <a:t>(*b):" &lt;&lt; </a:t>
            </a:r>
            <a:r>
              <a:rPr lang="en-US" sz="1900" dirty="0">
                <a:solidFill>
                  <a:srgbClr val="0000FF"/>
                </a:solidFill>
                <a:latin typeface="Consolas" pitchFamily="49" charset="0"/>
              </a:rPr>
              <a:t>info2</a:t>
            </a:r>
            <a:r>
              <a:rPr lang="en-US" sz="1900" dirty="0">
                <a:latin typeface="Consolas" pitchFamily="49" charset="0"/>
              </a:rPr>
              <a:t>.	</a:t>
            </a:r>
            <a:r>
              <a:rPr lang="en-US" sz="1900" dirty="0">
                <a:solidFill>
                  <a:srgbClr val="FF0000"/>
                </a:solidFill>
                <a:latin typeface="Consolas" pitchFamily="49" charset="0"/>
              </a:rPr>
              <a:t>name() </a:t>
            </a:r>
            <a:r>
              <a:rPr lang="en-US" sz="1900" dirty="0">
                <a:latin typeface="Consolas" pitchFamily="49" charset="0"/>
              </a:rPr>
              <a:t>&lt;&lt; </a:t>
            </a:r>
            <a:r>
              <a:rPr lang="en-US" sz="1900" dirty="0" err="1">
                <a:latin typeface="Consolas" pitchFamily="49" charset="0"/>
              </a:rPr>
              <a:t>endl</a:t>
            </a:r>
            <a:r>
              <a:rPr lang="en-US" sz="1900" dirty="0">
                <a:latin typeface="Consolas" pitchFamily="49" charset="0"/>
              </a:rPr>
              <a:t>;</a:t>
            </a: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//</a:t>
            </a:r>
            <a:r>
              <a:rPr lang="zh-CN" altLang="en-US" sz="1900" dirty="0">
                <a:latin typeface="Consolas" pitchFamily="49" charset="0"/>
              </a:rPr>
              <a:t>判断</a:t>
            </a:r>
            <a:r>
              <a:rPr lang="en-US" sz="1900" dirty="0">
                <a:latin typeface="Consolas" pitchFamily="49" charset="0"/>
              </a:rPr>
              <a:t>*b</a:t>
            </a:r>
            <a:r>
              <a:rPr lang="zh-CN" altLang="en-US" sz="1900" dirty="0">
                <a:latin typeface="Consolas" pitchFamily="49" charset="0"/>
              </a:rPr>
              <a:t>是否为</a:t>
            </a:r>
            <a:r>
              <a:rPr lang="en-US" sz="1900" dirty="0">
                <a:latin typeface="Consolas" pitchFamily="49" charset="0"/>
              </a:rPr>
              <a:t>Base</a:t>
            </a:r>
            <a:r>
              <a:rPr lang="zh-CN" altLang="en-US" sz="1900" dirty="0">
                <a:latin typeface="Consolas" pitchFamily="49" charset="0"/>
              </a:rPr>
              <a:t>类型</a:t>
            </a: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 if (</a:t>
            </a:r>
            <a:r>
              <a:rPr lang="en-US" sz="1900" dirty="0">
                <a:solidFill>
                  <a:srgbClr val="0000FF"/>
                </a:solidFill>
                <a:latin typeface="Consolas" pitchFamily="49" charset="0"/>
              </a:rPr>
              <a:t>info2</a:t>
            </a:r>
            <a:r>
              <a:rPr lang="en-US" sz="1900" dirty="0">
                <a:latin typeface="Consolas" pitchFamily="49" charset="0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 pitchFamily="49" charset="0"/>
              </a:rPr>
              <a:t>==</a:t>
            </a:r>
            <a:r>
              <a:rPr lang="en-US" sz="1900" dirty="0">
                <a:latin typeface="Consolas" pitchFamily="49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Consolas" pitchFamily="49" charset="0"/>
              </a:rPr>
              <a:t>typeid</a:t>
            </a:r>
            <a:r>
              <a:rPr lang="en-US" sz="1900" dirty="0">
                <a:latin typeface="Consolas" pitchFamily="49" charset="0"/>
              </a:rPr>
              <a:t>(</a:t>
            </a:r>
            <a:r>
              <a:rPr lang="en-US" sz="1900" dirty="0">
                <a:solidFill>
                  <a:srgbClr val="C00000"/>
                </a:solidFill>
                <a:latin typeface="Consolas" pitchFamily="49" charset="0"/>
              </a:rPr>
              <a:t>Base</a:t>
            </a:r>
            <a:r>
              <a:rPr lang="en-US" sz="1900" dirty="0">
                <a:latin typeface="Consolas" pitchFamily="49" charset="0"/>
              </a:rPr>
              <a:t>))	</a:t>
            </a:r>
            <a:r>
              <a:rPr lang="en-US" sz="1900" dirty="0" err="1">
                <a:latin typeface="Consolas" pitchFamily="49" charset="0"/>
              </a:rPr>
              <a:t>cout</a:t>
            </a:r>
            <a:r>
              <a:rPr lang="en-US" sz="1900" dirty="0">
                <a:latin typeface="Consolas" pitchFamily="49" charset="0"/>
              </a:rPr>
              <a:t> &lt;&lt; "A base class!" &lt;&lt; 		</a:t>
            </a:r>
            <a:r>
              <a:rPr lang="en-US" sz="1900" dirty="0" err="1">
                <a:latin typeface="Consolas" pitchFamily="49" charset="0"/>
              </a:rPr>
              <a:t>endl</a:t>
            </a:r>
            <a:r>
              <a:rPr lang="en-US" sz="1900" dirty="0">
                <a:latin typeface="Consolas" pitchFamily="49" charset="0"/>
              </a:rPr>
              <a:t>;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}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 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 err="1">
                <a:latin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</a:rPr>
              <a:t> main() {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  </a:t>
            </a:r>
            <a:r>
              <a:rPr lang="en-US" sz="1900" dirty="0">
                <a:solidFill>
                  <a:srgbClr val="C00000"/>
                </a:solidFill>
                <a:latin typeface="Consolas" pitchFamily="49" charset="0"/>
              </a:rPr>
              <a:t>Base b</a:t>
            </a:r>
            <a:r>
              <a:rPr lang="en-US" sz="1900" dirty="0">
                <a:latin typeface="Consolas" pitchFamily="49" charset="0"/>
              </a:rPr>
              <a:t>;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altLang="zh-CN" sz="1900" dirty="0">
                <a:latin typeface="Consolas" pitchFamily="49" charset="0"/>
              </a:rPr>
              <a:t>    f</a:t>
            </a:r>
            <a:r>
              <a:rPr lang="en-US" sz="1900" dirty="0">
                <a:latin typeface="Consolas" pitchFamily="49" charset="0"/>
              </a:rPr>
              <a:t>un(</a:t>
            </a:r>
            <a:r>
              <a:rPr lang="en-US" sz="1900" dirty="0">
                <a:solidFill>
                  <a:srgbClr val="C00000"/>
                </a:solidFill>
                <a:latin typeface="Consolas" pitchFamily="49" charset="0"/>
              </a:rPr>
              <a:t>&amp;b</a:t>
            </a:r>
            <a:r>
              <a:rPr lang="en-US" sz="1900" dirty="0">
                <a:latin typeface="Consolas" pitchFamily="49" charset="0"/>
              </a:rPr>
              <a:t>);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  </a:t>
            </a:r>
            <a:r>
              <a:rPr lang="en-US" sz="1900" b="1" dirty="0">
                <a:solidFill>
                  <a:srgbClr val="7030A0"/>
                </a:solidFill>
                <a:latin typeface="Consolas" pitchFamily="49" charset="0"/>
              </a:rPr>
              <a:t>Derived</a:t>
            </a:r>
            <a:r>
              <a:rPr lang="en-US" sz="1900" dirty="0">
                <a:solidFill>
                  <a:srgbClr val="7030A0"/>
                </a:solidFill>
                <a:latin typeface="Consolas" pitchFamily="49" charset="0"/>
              </a:rPr>
              <a:t> d</a:t>
            </a:r>
            <a:r>
              <a:rPr lang="en-US" sz="1900" dirty="0">
                <a:latin typeface="Consolas" pitchFamily="49" charset="0"/>
              </a:rPr>
              <a:t>;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  fun(</a:t>
            </a:r>
            <a:r>
              <a:rPr lang="en-US" sz="1900" dirty="0">
                <a:solidFill>
                  <a:srgbClr val="7030A0"/>
                </a:solidFill>
                <a:latin typeface="Consolas" pitchFamily="49" charset="0"/>
              </a:rPr>
              <a:t>&amp;d</a:t>
            </a:r>
            <a:r>
              <a:rPr lang="en-US" sz="1900" dirty="0">
                <a:latin typeface="Consolas" pitchFamily="49" charset="0"/>
              </a:rPr>
              <a:t>);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    return 0;</a:t>
            </a:r>
            <a:endParaRPr lang="zh-CN" altLang="en-US" sz="1900" dirty="0">
              <a:latin typeface="Consolas" pitchFamily="49" charset="0"/>
            </a:endParaRPr>
          </a:p>
          <a:p>
            <a:pPr eaLnBrk="1" latinLnBrk="1" hangingPunct="1">
              <a:defRPr/>
            </a:pPr>
            <a:r>
              <a:rPr lang="en-US" sz="1900" dirty="0">
                <a:latin typeface="Consolas" pitchFamily="49" charset="0"/>
              </a:rPr>
              <a:t>}</a:t>
            </a:r>
            <a:endParaRPr lang="zh-CN" altLang="en-US" sz="1900" dirty="0">
              <a:latin typeface="Consolas" pitchFamily="49" charset="0"/>
            </a:endParaRPr>
          </a:p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kumimoji="0" lang="en-US" altLang="zh-CN" sz="1600" dirty="0">
              <a:latin typeface="Consolas" pitchFamily="49" charset="0"/>
              <a:ea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57F123A-34D0-C3F0-0309-74B01A03685D}"/>
              </a:ext>
            </a:extLst>
          </p:cNvPr>
          <p:cNvCxnSpPr/>
          <p:nvPr/>
        </p:nvCxnSpPr>
        <p:spPr>
          <a:xfrm rot="5400000">
            <a:off x="1672432" y="4036219"/>
            <a:ext cx="507365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4024B8-C9C2-7C70-0BDA-FA566DCC4791}"/>
              </a:ext>
            </a:extLst>
          </p:cNvPr>
          <p:cNvSpPr txBox="1"/>
          <p:nvPr/>
        </p:nvSpPr>
        <p:spPr>
          <a:xfrm>
            <a:off x="6176963" y="5213350"/>
            <a:ext cx="2967037" cy="1631950"/>
          </a:xfrm>
          <a:prstGeom prst="rect">
            <a:avLst/>
          </a:prstGeom>
          <a:solidFill>
            <a:srgbClr val="FFFF66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+mn-ea"/>
                <a:ea typeface="+mn-ea"/>
              </a:rPr>
              <a:t>结果：</a:t>
            </a:r>
            <a:endParaRPr lang="en-US" sz="20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sz="1600" dirty="0" err="1">
                <a:latin typeface="Consolas" pitchFamily="49" charset="0"/>
              </a:rPr>
              <a:t>typeid</a:t>
            </a:r>
            <a:r>
              <a:rPr lang="en-US" sz="1600" dirty="0">
                <a:latin typeface="Consolas" pitchFamily="49" charset="0"/>
              </a:rPr>
              <a:t>(b): class Base *</a:t>
            </a:r>
            <a:endParaRPr lang="zh-CN" altLang="en-US" sz="16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1600" dirty="0" err="1">
                <a:latin typeface="Consolas" pitchFamily="49" charset="0"/>
              </a:rPr>
              <a:t>typeid</a:t>
            </a:r>
            <a:r>
              <a:rPr lang="en-US" sz="1600" dirty="0">
                <a:latin typeface="Consolas" pitchFamily="49" charset="0"/>
              </a:rPr>
              <a:t>(*b): class Base</a:t>
            </a:r>
            <a:endParaRPr lang="zh-CN" altLang="en-US" sz="16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itchFamily="49" charset="0"/>
              </a:rPr>
              <a:t>A base class!</a:t>
            </a:r>
            <a:endParaRPr lang="zh-CN" altLang="en-US" sz="16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1600" dirty="0" err="1">
                <a:latin typeface="Consolas" pitchFamily="49" charset="0"/>
              </a:rPr>
              <a:t>typeid</a:t>
            </a:r>
            <a:r>
              <a:rPr lang="en-US" sz="1600" dirty="0">
                <a:latin typeface="Consolas" pitchFamily="49" charset="0"/>
              </a:rPr>
              <a:t>(b): class Base *</a:t>
            </a:r>
            <a:endParaRPr lang="zh-CN" altLang="en-US" sz="1600" dirty="0">
              <a:latin typeface="Consolas" pitchFamily="49" charset="0"/>
            </a:endParaRPr>
          </a:p>
          <a:p>
            <a:pPr eaLnBrk="1" hangingPunct="1">
              <a:defRPr/>
            </a:pPr>
            <a:r>
              <a:rPr lang="en-US" sz="1600" dirty="0" err="1">
                <a:latin typeface="Consolas" pitchFamily="49" charset="0"/>
              </a:rPr>
              <a:t>typeid</a:t>
            </a:r>
            <a:r>
              <a:rPr lang="en-US" sz="1600" dirty="0">
                <a:latin typeface="Consolas" pitchFamily="49" charset="0"/>
              </a:rPr>
              <a:t>(*b): class Derived</a:t>
            </a:r>
            <a:endParaRPr lang="zh-CN" altLang="en-US" sz="1600" dirty="0">
              <a:latin typeface="Consolas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1641A2D6-1513-0942-DFF0-A725934E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8.7.3 </a:t>
            </a:r>
            <a:r>
              <a:rPr lang="zh-CN" altLang="en-US"/>
              <a:t>虚函数动态绑定的实现原理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F331E-1743-09F1-5056-E4340A80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57338"/>
            <a:ext cx="8362950" cy="5184775"/>
          </a:xfrm>
        </p:spPr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</a:rPr>
              <a:t>动态选择被执行的函数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函数的调用，需要通过函数代码的入口地址</a:t>
            </a:r>
            <a:endParaRPr lang="en-US" altLang="zh-CN" dirty="0"/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把</a:t>
            </a:r>
            <a:r>
              <a:rPr lang="zh-CN" altLang="en-US" b="1" u="sng" dirty="0"/>
              <a:t>函数入口地址作为变量</a:t>
            </a:r>
            <a:r>
              <a:rPr lang="zh-CN" altLang="en-US" dirty="0"/>
              <a:t>，在不同情况下赋予不同的值，通过该变量调用函数，就可动态选择被执行的函数</a:t>
            </a:r>
            <a:endParaRPr lang="en-US" altLang="zh-CN" dirty="0"/>
          </a:p>
          <a:p>
            <a:pPr marL="923544" lvl="2" indent="-219456" eaLnBrk="1" fontAlgn="auto" hangingPunct="1">
              <a:lnSpc>
                <a:spcPct val="11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/>
              <a:t>回顾：第</a:t>
            </a:r>
            <a:r>
              <a:rPr lang="en-US" altLang="zh-CN" dirty="0"/>
              <a:t>6</a:t>
            </a:r>
            <a:r>
              <a:rPr lang="zh-CN" altLang="en-US" dirty="0"/>
              <a:t>章介绍的函数指针、指向成员函数的指针</a:t>
            </a:r>
            <a:endParaRPr lang="en-US" altLang="zh-CN" dirty="0"/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</a:rPr>
              <a:t>虚表</a:t>
            </a:r>
            <a:endParaRPr lang="en-US" altLang="zh-CN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u="sng" dirty="0"/>
              <a:t>每个多态类</a:t>
            </a:r>
            <a:r>
              <a:rPr lang="zh-CN" altLang="en-US" dirty="0"/>
              <a:t>有一个</a:t>
            </a:r>
            <a:r>
              <a:rPr lang="zh-CN" altLang="en-US" dirty="0">
                <a:solidFill>
                  <a:srgbClr val="C00000"/>
                </a:solidFill>
              </a:rPr>
              <a:t>虚表（</a:t>
            </a:r>
            <a:r>
              <a:rPr lang="en-US" altLang="zh-CN" dirty="0">
                <a:solidFill>
                  <a:srgbClr val="C00000"/>
                </a:solidFill>
              </a:rPr>
              <a:t>virtual table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u="sng" dirty="0">
                <a:solidFill>
                  <a:srgbClr val="C00000"/>
                </a:solidFill>
              </a:rPr>
              <a:t>虚表</a:t>
            </a:r>
            <a:r>
              <a:rPr lang="zh-CN" altLang="en-US" u="sng" dirty="0"/>
              <a:t>中有当前类的各个</a:t>
            </a:r>
            <a:r>
              <a:rPr lang="zh-CN" altLang="en-US" b="1" u="sng" dirty="0"/>
              <a:t>虚函数的入口地址</a:t>
            </a:r>
            <a:endParaRPr lang="en-US" altLang="zh-CN" b="1" u="sng" dirty="0"/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/>
              <a:t>每个对象</a:t>
            </a:r>
            <a:r>
              <a:rPr lang="zh-CN" altLang="en-US" dirty="0"/>
              <a:t>有一个</a:t>
            </a:r>
            <a:r>
              <a:rPr lang="zh-CN" altLang="en-US" b="1" dirty="0"/>
              <a:t>指向当前类的</a:t>
            </a:r>
            <a:r>
              <a:rPr lang="zh-CN" altLang="en-US" b="1" dirty="0">
                <a:solidFill>
                  <a:srgbClr val="C00000"/>
                </a:solidFill>
              </a:rPr>
              <a:t>虚表的指针</a:t>
            </a:r>
            <a:r>
              <a:rPr lang="zh-CN" altLang="en-US" dirty="0">
                <a:solidFill>
                  <a:srgbClr val="C00000"/>
                </a:solidFill>
              </a:rPr>
              <a:t>（虚指针</a:t>
            </a:r>
            <a:r>
              <a:rPr lang="en-US" altLang="zh-CN" dirty="0" err="1">
                <a:solidFill>
                  <a:srgbClr val="C00000"/>
                </a:solidFill>
              </a:rPr>
              <a:t>vptr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0" indent="-256032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solidFill>
                  <a:srgbClr val="C00000"/>
                </a:solidFill>
              </a:rPr>
              <a:t>动态绑定的实现</a:t>
            </a:r>
            <a:endParaRPr lang="en-US" altLang="zh-CN" dirty="0">
              <a:solidFill>
                <a:srgbClr val="C00000"/>
              </a:solidFill>
            </a:endParaRPr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b="1" dirty="0"/>
              <a:t>构造函数</a:t>
            </a:r>
            <a:r>
              <a:rPr lang="zh-CN" altLang="en-US" dirty="0"/>
              <a:t>中</a:t>
            </a:r>
            <a:r>
              <a:rPr lang="zh-CN" altLang="en-US" u="sng" dirty="0"/>
              <a:t>为对象的虚指针赋值</a:t>
            </a:r>
            <a:endParaRPr lang="en-US" altLang="zh-CN" u="sng" dirty="0"/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通过</a:t>
            </a:r>
            <a:r>
              <a:rPr lang="zh-CN" altLang="en-US" b="1" u="sng" dirty="0"/>
              <a:t>多态类型的指针或引用</a:t>
            </a:r>
            <a:r>
              <a:rPr lang="zh-CN" altLang="en-US" u="sng" dirty="0"/>
              <a:t>调用成员函数时</a:t>
            </a:r>
            <a:r>
              <a:rPr lang="zh-CN" altLang="en-US" dirty="0"/>
              <a:t>，</a:t>
            </a:r>
            <a:r>
              <a:rPr lang="zh-CN" altLang="en-US" b="1" u="sng" dirty="0"/>
              <a:t>通过虚指针找到虚表，进而找到所调用的虚函数的入口地址</a:t>
            </a:r>
            <a:endParaRPr lang="en-US" altLang="zh-CN" b="1" u="sng" dirty="0"/>
          </a:p>
          <a:p>
            <a:pPr marL="658368" lvl="1" indent="-246888" eaLnBrk="1" fontAlgn="auto" hangingPunct="1">
              <a:lnSpc>
                <a:spcPct val="11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通过该入口地址调用虚函数</a:t>
            </a:r>
            <a:endParaRPr lang="en-US" altLang="zh-CN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07E9F610-8570-8722-0C3F-1FA9AFE7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1CF1BF-85AA-4219-9F39-239C81C1702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F65CC8A-A847-9487-39A7-C05BB36E34F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>
            <a:extLst>
              <a:ext uri="{FF2B5EF4-FFF2-40B4-BE49-F238E27FC236}">
                <a16:creationId xmlns:a16="http://schemas.microsoft.com/office/drawing/2014/main" id="{0906AD3C-6212-2808-E764-A47C6798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025B0C-1E9F-4361-B3F0-FC592B790C5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09571" name="组合 58">
            <a:extLst>
              <a:ext uri="{FF2B5EF4-FFF2-40B4-BE49-F238E27FC236}">
                <a16:creationId xmlns:a16="http://schemas.microsoft.com/office/drawing/2014/main" id="{247D3FB3-5550-E826-E014-A1F52BBF55C2}"/>
              </a:ext>
            </a:extLst>
          </p:cNvPr>
          <p:cNvGrpSpPr>
            <a:grpSpLocks/>
          </p:cNvGrpSpPr>
          <p:nvPr/>
        </p:nvGrpSpPr>
        <p:grpSpPr bwMode="auto">
          <a:xfrm>
            <a:off x="1073150" y="2030413"/>
            <a:ext cx="6954838" cy="4711700"/>
            <a:chOff x="977407" y="1453404"/>
            <a:chExt cx="7175041" cy="4737546"/>
          </a:xfrm>
        </p:grpSpPr>
        <p:sp>
          <p:nvSpPr>
            <p:cNvPr id="109575" name="Rectangle 29">
              <a:extLst>
                <a:ext uri="{FF2B5EF4-FFF2-40B4-BE49-F238E27FC236}">
                  <a16:creationId xmlns:a16="http://schemas.microsoft.com/office/drawing/2014/main" id="{9B286DFE-A5C1-2787-7764-9BA438CA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04" y="2188906"/>
              <a:ext cx="1614153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指向</a:t>
              </a: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f()</a:t>
              </a: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的指针</a:t>
              </a:r>
              <a:endParaRPr lang="zh-CN" altLang="zh-CN" sz="16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76" name="Rectangle 30">
              <a:extLst>
                <a:ext uri="{FF2B5EF4-FFF2-40B4-BE49-F238E27FC236}">
                  <a16:creationId xmlns:a16="http://schemas.microsoft.com/office/drawing/2014/main" id="{E303EBFB-4802-EF85-6C28-448E078EE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04" y="2586077"/>
              <a:ext cx="1614153" cy="396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指向</a:t>
              </a: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g()</a:t>
              </a: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的指针</a:t>
              </a:r>
              <a:endParaRPr lang="zh-CN" altLang="zh-CN" sz="16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88073" name="Text Box 31">
              <a:extLst>
                <a:ext uri="{FF2B5EF4-FFF2-40B4-BE49-F238E27FC236}">
                  <a16:creationId xmlns:a16="http://schemas.microsoft.com/office/drawing/2014/main" id="{1A9017BE-AC7F-4345-2E0D-200E8808B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120" y="2937878"/>
              <a:ext cx="1413389" cy="38309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800" dirty="0">
                  <a:solidFill>
                    <a:srgbClr val="C00000"/>
                  </a:solidFill>
                  <a:latin typeface="+mj-ea"/>
                  <a:ea typeface="+mj-ea"/>
                </a:rPr>
                <a:t>Base</a:t>
              </a:r>
              <a:r>
                <a:rPr lang="zh-CN" altLang="en-US" sz="1800" dirty="0">
                  <a:solidFill>
                    <a:srgbClr val="C00000"/>
                  </a:solidFill>
                  <a:latin typeface="+mj-ea"/>
                  <a:ea typeface="+mj-ea"/>
                </a:rPr>
                <a:t>的虚表</a:t>
              </a:r>
              <a:endParaRPr lang="zh-CN" altLang="zh-CN" sz="18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09578" name="Rectangle 32">
              <a:extLst>
                <a:ext uri="{FF2B5EF4-FFF2-40B4-BE49-F238E27FC236}">
                  <a16:creationId xmlns:a16="http://schemas.microsoft.com/office/drawing/2014/main" id="{67724568-45D2-EA65-8DA2-9AB02A972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04" y="3925672"/>
              <a:ext cx="1614153" cy="396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指向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f()</a:t>
              </a: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的指针</a:t>
              </a:r>
              <a:endParaRPr lang="zh-CN" altLang="zh-CN" sz="16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79" name="Rectangle 33">
              <a:extLst>
                <a:ext uri="{FF2B5EF4-FFF2-40B4-BE49-F238E27FC236}">
                  <a16:creationId xmlns:a16="http://schemas.microsoft.com/office/drawing/2014/main" id="{99B92F89-CE00-4E86-9E7A-07B0B3D8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04" y="4321862"/>
              <a:ext cx="1614153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指向</a:t>
              </a: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g()</a:t>
              </a: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的指针</a:t>
              </a:r>
              <a:endParaRPr lang="zh-CN" altLang="zh-CN" sz="16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80" name="Rectangle 34">
              <a:extLst>
                <a:ext uri="{FF2B5EF4-FFF2-40B4-BE49-F238E27FC236}">
                  <a16:creationId xmlns:a16="http://schemas.microsoft.com/office/drawing/2014/main" id="{73A964C4-F4F3-F8BA-D018-498FE99B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04" y="4721975"/>
              <a:ext cx="1614153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指向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h()</a:t>
              </a: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的指针</a:t>
              </a:r>
              <a:endParaRPr lang="zh-CN" altLang="zh-CN" sz="16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88077" name="Text Box 35">
              <a:extLst>
                <a:ext uri="{FF2B5EF4-FFF2-40B4-BE49-F238E27FC236}">
                  <a16:creationId xmlns:a16="http://schemas.microsoft.com/office/drawing/2014/main" id="{04909F81-CB77-C28D-8BD1-2059EA0DC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0680" y="5119894"/>
              <a:ext cx="1780248" cy="38149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800" dirty="0">
                  <a:solidFill>
                    <a:srgbClr val="0000FF"/>
                  </a:solidFill>
                  <a:latin typeface="+mj-ea"/>
                  <a:ea typeface="+mj-ea"/>
                </a:rPr>
                <a:t>Derived</a:t>
              </a:r>
              <a:r>
                <a:rPr lang="zh-CN" altLang="en-US" sz="1800" dirty="0">
                  <a:solidFill>
                    <a:srgbClr val="0000FF"/>
                  </a:solidFill>
                  <a:latin typeface="+mj-ea"/>
                  <a:ea typeface="+mj-ea"/>
                </a:rPr>
                <a:t>的虚表</a:t>
              </a:r>
              <a:endParaRPr lang="zh-CN" altLang="zh-CN" sz="1800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  <p:sp>
          <p:nvSpPr>
            <p:cNvPr id="109582" name="Text Box 36">
              <a:extLst>
                <a:ext uri="{FF2B5EF4-FFF2-40B4-BE49-F238E27FC236}">
                  <a16:creationId xmlns:a16="http://schemas.microsoft.com/office/drawing/2014/main" id="{4937A56E-05A9-9956-FBD7-C11749E8B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50" y="1453404"/>
              <a:ext cx="1794498" cy="102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(Base::f</a:t>
              </a: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的代码</a:t>
              </a: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)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push 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mov %esp,%ebp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4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83" name="Text Box 37">
              <a:extLst>
                <a:ext uri="{FF2B5EF4-FFF2-40B4-BE49-F238E27FC236}">
                  <a16:creationId xmlns:a16="http://schemas.microsoft.com/office/drawing/2014/main" id="{0846BE9C-D44F-8B08-5AD6-56E7E755D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50" y="2644917"/>
              <a:ext cx="1794498" cy="102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(Base::g</a:t>
              </a:r>
              <a:r>
                <a:rPr lang="zh-CN" altLang="en-US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的代码</a:t>
              </a: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)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push 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mov %esp,%ebp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4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84" name="Text Box 38">
              <a:extLst>
                <a:ext uri="{FF2B5EF4-FFF2-40B4-BE49-F238E27FC236}">
                  <a16:creationId xmlns:a16="http://schemas.microsoft.com/office/drawing/2014/main" id="{3CF3983B-464F-AC47-D798-698CF4902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50" y="3851141"/>
              <a:ext cx="1794498" cy="11857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(Derived::f</a:t>
              </a: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的代码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)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push 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mov %esp,%ebp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4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85" name="Text Box 39">
              <a:extLst>
                <a:ext uri="{FF2B5EF4-FFF2-40B4-BE49-F238E27FC236}">
                  <a16:creationId xmlns:a16="http://schemas.microsoft.com/office/drawing/2014/main" id="{7275923E-1BAA-EDB6-8CED-1B41498B0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950" y="5072074"/>
              <a:ext cx="1794498" cy="111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(Derived::h</a:t>
              </a:r>
              <a:r>
                <a: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的代码</a:t>
              </a: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)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push 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mov %esp,%ebp</a:t>
              </a:r>
            </a:p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4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cxnSp>
          <p:nvCxnSpPr>
            <p:cNvPr id="45" name="AutoShape 40">
              <a:extLst>
                <a:ext uri="{FF2B5EF4-FFF2-40B4-BE49-F238E27FC236}">
                  <a16:creationId xmlns:a16="http://schemas.microsoft.com/office/drawing/2014/main" id="{DB8D14C8-91D1-BA82-789F-21E5D214F0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0447" y="1550772"/>
              <a:ext cx="1400288" cy="84599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41">
              <a:extLst>
                <a:ext uri="{FF2B5EF4-FFF2-40B4-BE49-F238E27FC236}">
                  <a16:creationId xmlns:a16="http://schemas.microsoft.com/office/drawing/2014/main" id="{B2C39676-1D63-0A69-8C0D-45D1B068BB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60447" y="2775064"/>
              <a:ext cx="1400288" cy="9577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42">
              <a:extLst>
                <a:ext uri="{FF2B5EF4-FFF2-40B4-BE49-F238E27FC236}">
                  <a16:creationId xmlns:a16="http://schemas.microsoft.com/office/drawing/2014/main" id="{C5A7CEB1-5FEB-B4A2-CA53-E7907662B6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0447" y="3949874"/>
              <a:ext cx="1400288" cy="143659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43">
              <a:extLst>
                <a:ext uri="{FF2B5EF4-FFF2-40B4-BE49-F238E27FC236}">
                  <a16:creationId xmlns:a16="http://schemas.microsoft.com/office/drawing/2014/main" id="{B1541D74-51FD-725C-354A-A7A25405F0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0447" y="2821354"/>
              <a:ext cx="1400288" cy="1741464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44">
              <a:extLst>
                <a:ext uri="{FF2B5EF4-FFF2-40B4-BE49-F238E27FC236}">
                  <a16:creationId xmlns:a16="http://schemas.microsoft.com/office/drawing/2014/main" id="{3601204A-B010-4723-D5E4-567358307E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48983" y="4898021"/>
              <a:ext cx="1419940" cy="236239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sp>
          <p:nvSpPr>
            <p:cNvPr id="109591" name="Rectangle 45">
              <a:extLst>
                <a:ext uri="{FF2B5EF4-FFF2-40B4-BE49-F238E27FC236}">
                  <a16:creationId xmlns:a16="http://schemas.microsoft.com/office/drawing/2014/main" id="{9BBF574A-05E3-D591-43A2-7482F1287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53" y="2659627"/>
              <a:ext cx="1470901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i</a:t>
              </a:r>
              <a:endParaRPr lang="zh-CN" altLang="zh-CN" sz="18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92" name="Rectangle 46">
              <a:extLst>
                <a:ext uri="{FF2B5EF4-FFF2-40B4-BE49-F238E27FC236}">
                  <a16:creationId xmlns:a16="http://schemas.microsoft.com/office/drawing/2014/main" id="{32323C17-908D-C9E4-74E8-74122573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53" y="2262456"/>
              <a:ext cx="1470901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vptr</a:t>
              </a:r>
              <a:endParaRPr lang="zh-CN" altLang="zh-CN" sz="18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93" name="Rectangle 47">
              <a:extLst>
                <a:ext uri="{FF2B5EF4-FFF2-40B4-BE49-F238E27FC236}">
                  <a16:creationId xmlns:a16="http://schemas.microsoft.com/office/drawing/2014/main" id="{9FEF2133-8B59-FD08-F2EB-3D125B96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53" y="4423852"/>
              <a:ext cx="1470901" cy="396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C00000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i</a:t>
              </a:r>
              <a:endParaRPr lang="zh-CN" altLang="zh-CN" sz="16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94" name="Rectangle 48">
              <a:extLst>
                <a:ext uri="{FF2B5EF4-FFF2-40B4-BE49-F238E27FC236}">
                  <a16:creationId xmlns:a16="http://schemas.microsoft.com/office/drawing/2014/main" id="{9015D494-BA8F-66D7-B0AE-4F20A5CF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53" y="4024719"/>
              <a:ext cx="1470901" cy="399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vptr</a:t>
              </a:r>
              <a:endParaRPr lang="zh-CN" altLang="zh-CN" sz="18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109595" name="Rectangle 49">
              <a:extLst>
                <a:ext uri="{FF2B5EF4-FFF2-40B4-BE49-F238E27FC236}">
                  <a16:creationId xmlns:a16="http://schemas.microsoft.com/office/drawing/2014/main" id="{C0739859-2910-9E0B-5D04-920606CC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553" y="4820042"/>
              <a:ext cx="1470901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Consolas" panose="020B0609020204030204" pitchFamily="49" charset="0"/>
                  <a:ea typeface="隶书" panose="02010509060101010101" pitchFamily="49" charset="-122"/>
                </a:rPr>
                <a:t>j</a:t>
              </a:r>
              <a:endParaRPr lang="zh-CN" altLang="zh-CN" sz="16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88092" name="Text Box 50">
              <a:extLst>
                <a:ext uri="{FF2B5EF4-FFF2-40B4-BE49-F238E27FC236}">
                  <a16:creationId xmlns:a16="http://schemas.microsoft.com/office/drawing/2014/main" id="{DA3E50EB-E4C3-BE57-11B0-C6F18023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209" y="3011303"/>
              <a:ext cx="1583716" cy="35435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800" dirty="0">
                  <a:solidFill>
                    <a:srgbClr val="C00000"/>
                  </a:solidFill>
                  <a:latin typeface="+mj-ea"/>
                  <a:ea typeface="+mj-ea"/>
                </a:rPr>
                <a:t>Base</a:t>
              </a:r>
              <a:r>
                <a:rPr lang="zh-CN" altLang="en-US" sz="1800" dirty="0">
                  <a:solidFill>
                    <a:srgbClr val="C00000"/>
                  </a:solidFill>
                  <a:latin typeface="+mj-ea"/>
                  <a:ea typeface="+mj-ea"/>
                </a:rPr>
                <a:t>类型对象</a:t>
              </a:r>
              <a:endParaRPr lang="zh-CN" altLang="zh-CN" sz="1800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AutoShape 51">
              <a:extLst>
                <a:ext uri="{FF2B5EF4-FFF2-40B4-BE49-F238E27FC236}">
                  <a16:creationId xmlns:a16="http://schemas.microsoft.com/office/drawing/2014/main" id="{3FCFC4DD-8325-72DE-3EB0-E00EBFE625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25190" y="2261085"/>
              <a:ext cx="1154624" cy="189948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52">
              <a:extLst>
                <a:ext uri="{FF2B5EF4-FFF2-40B4-BE49-F238E27FC236}">
                  <a16:creationId xmlns:a16="http://schemas.microsoft.com/office/drawing/2014/main" id="{A6F4B134-A654-C938-54DF-5457C4DFBC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25190" y="4004145"/>
              <a:ext cx="1172638" cy="207507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sp>
          <p:nvSpPr>
            <p:cNvPr id="88095" name="Text Box 50">
              <a:extLst>
                <a:ext uri="{FF2B5EF4-FFF2-40B4-BE49-F238E27FC236}">
                  <a16:creationId xmlns:a16="http://schemas.microsoft.com/office/drawing/2014/main" id="{906A7F1B-583B-9FDE-3A3F-632CE4C50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407" y="5230033"/>
              <a:ext cx="1903081" cy="38309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1800" dirty="0">
                  <a:solidFill>
                    <a:srgbClr val="0000FF"/>
                  </a:solidFill>
                  <a:latin typeface="+mj-ea"/>
                  <a:ea typeface="+mj-ea"/>
                </a:rPr>
                <a:t>Derived</a:t>
              </a:r>
              <a:r>
                <a:rPr lang="zh-CN" altLang="en-US" sz="1800" dirty="0">
                  <a:solidFill>
                    <a:srgbClr val="0000FF"/>
                  </a:solidFill>
                  <a:latin typeface="+mj-ea"/>
                  <a:ea typeface="+mj-ea"/>
                </a:rPr>
                <a:t>类型对象</a:t>
              </a:r>
              <a:endParaRPr lang="zh-CN" altLang="zh-CN" sz="1800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EA57F11-4A88-C0E1-B500-CCCE2EFB0F74}"/>
              </a:ext>
            </a:extLst>
          </p:cNvPr>
          <p:cNvSpPr txBox="1"/>
          <p:nvPr/>
        </p:nvSpPr>
        <p:spPr>
          <a:xfrm>
            <a:off x="760413" y="546100"/>
            <a:ext cx="2609850" cy="2030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class Base {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public: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	virtual void f();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	virtual void g();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private: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  <a:p>
            <a:pPr eaLnBrk="1" latinLnBrk="1" hangingPunct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itchFamily="49" charset="0"/>
                <a:ea typeface="+mn-ea"/>
                <a:cs typeface="Courier New" pitchFamily="49" charset="0"/>
              </a:rPr>
              <a:t>};</a:t>
            </a:r>
            <a:endParaRPr lang="zh-CN" altLang="en-US" sz="1800" dirty="0">
              <a:solidFill>
                <a:srgbClr val="C00000"/>
              </a:solidFill>
              <a:latin typeface="Consolas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09573" name="TextBox 60">
            <a:extLst>
              <a:ext uri="{FF2B5EF4-FFF2-40B4-BE49-F238E27FC236}">
                <a16:creationId xmlns:a16="http://schemas.microsoft.com/office/drawing/2014/main" id="{7111A9CA-FC7A-1C4B-8EFC-A68CE6C1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571500"/>
            <a:ext cx="466883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tabLst>
                <a:tab pos="268288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tabLst>
                <a:tab pos="268288" algn="l"/>
              </a:tabLst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tabLst>
                <a:tab pos="268288" algn="l"/>
              </a:tabLst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tabLst>
                <a:tab pos="268288" algn="l"/>
              </a:tabLst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268288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268288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268288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268288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tabLst>
                <a:tab pos="268288" algn="l"/>
              </a:tabLst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class Derived: 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public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Base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{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public: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virtual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void f(); //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覆盖</a:t>
            </a: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Base::f()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virtual</a:t>
            </a: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 void h(); //</a:t>
            </a:r>
            <a:r>
              <a:rPr lang="zh-CN" altLang="en-US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新增的虚函数</a:t>
            </a: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private: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	int j;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Consolas" panose="020B0609020204030204" pitchFamily="49" charset="0"/>
                <a:ea typeface="隶书" panose="020105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隶书" panose="020105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2" name="标题 4">
            <a:extLst>
              <a:ext uri="{FF2B5EF4-FFF2-40B4-BE49-F238E27FC236}">
                <a16:creationId xmlns:a16="http://schemas.microsoft.com/office/drawing/2014/main" id="{AEA8D667-BDEF-3040-0AA9-F07D25F6F55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82153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8.7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深度探索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</a:t>
            </a:r>
            <a:r>
              <a:rPr lang="en-US" altLang="zh-CN" sz="2800" dirty="0">
                <a:solidFill>
                  <a:schemeClr val="bg1"/>
                </a:solidFill>
                <a:latin typeface="+mj-ea"/>
                <a:ea typeface="+mj-ea"/>
              </a:rPr>
              <a:t>8.7.3 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虚函数动态绑定的实现原理</a:t>
            </a:r>
            <a:endParaRPr kumimoji="0" lang="zh-CN" altLang="en-US" sz="2800" dirty="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E3E1FBD8-BE16-5331-5DC1-3410665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8.8 </a:t>
            </a:r>
            <a:r>
              <a:rPr lang="zh-CN" altLang="en-US"/>
              <a:t>小结</a:t>
            </a:r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16AE7E05-7508-22F8-F91E-2E40EE80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主要内容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多态性的概念、运算符重载、虚函数、纯虚函数、抽象类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达到的目标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理解多态的概念，学会运用多态机制。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8.1-8.8</a:t>
            </a:r>
            <a:endParaRPr lang="zh-CN" altLang="en-US" dirty="0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DAF19968-71AE-54D0-4073-8DAC3088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BA59E7-2493-44AF-90FF-9E1E9BA72D8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932F-1892-4A2F-B87C-6951F866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第八章作业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4F66668-6917-F43D-0688-60DD03C38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529717"/>
            <a:ext cx="7079118" cy="531141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E0A2B-193E-84DE-F6FA-74A52CCC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467A3-87E6-4B7A-A389-36EE6B370E8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60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D53AE788-E728-9928-CEF9-5ADB367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8.2.2 </a:t>
            </a:r>
            <a:r>
              <a:rPr lang="zh-CN" altLang="en-US"/>
              <a:t>运算符重载为成员函数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3A2E6-1130-381C-865D-D5B9C5F65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声明形式</a:t>
            </a:r>
          </a:p>
          <a:p>
            <a:pPr marL="658368" lvl="1" indent="-246888" eaLnBrk="1" fontAlgn="auto" hangingPunct="1">
              <a:spcAft>
                <a:spcPts val="1200"/>
              </a:spcAft>
              <a:buFont typeface="Georgia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函数类型  </a:t>
            </a:r>
            <a:r>
              <a:rPr lang="en-US" altLang="zh-CN" b="1" dirty="0">
                <a:solidFill>
                  <a:srgbClr val="FF0000"/>
                </a:solidFill>
              </a:rPr>
              <a:t>operator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运算符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70C0"/>
                </a:solidFill>
              </a:rPr>
              <a:t>形参</a:t>
            </a:r>
            <a:r>
              <a:rPr lang="zh-CN" altLang="en-US" b="1" dirty="0"/>
              <a:t>）</a:t>
            </a:r>
          </a:p>
          <a:p>
            <a:pPr marL="658368" lvl="1" indent="-246888" eaLnBrk="1" fontAlgn="auto" hangingPunct="1">
              <a:spcAft>
                <a:spcPts val="1200"/>
              </a:spcAft>
              <a:buFont typeface="Georgia"/>
              <a:buNone/>
              <a:defRPr/>
            </a:pPr>
            <a:r>
              <a:rPr lang="en-US" altLang="zh-CN" dirty="0"/>
              <a:t>{</a:t>
            </a:r>
          </a:p>
          <a:p>
            <a:pPr marL="658368" lvl="1" indent="-246888" eaLnBrk="1" fontAlgn="auto" hangingPunct="1">
              <a:spcAft>
                <a:spcPts val="1200"/>
              </a:spcAft>
              <a:buFont typeface="Georgia"/>
              <a:buNone/>
              <a:defRPr/>
            </a:pPr>
            <a:r>
              <a:rPr lang="en-US" altLang="zh-CN" dirty="0"/>
              <a:t>       ......</a:t>
            </a:r>
          </a:p>
          <a:p>
            <a:pPr marL="658368" lvl="1" indent="-246888" eaLnBrk="1" fontAlgn="auto" hangingPunct="1">
              <a:spcAft>
                <a:spcPts val="1200"/>
              </a:spcAft>
              <a:buFont typeface="Georgia"/>
              <a:buNone/>
              <a:defRPr/>
            </a:pPr>
            <a:r>
              <a:rPr lang="en-US" altLang="zh-CN" dirty="0"/>
              <a:t>}</a:t>
            </a:r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重载为类成员函数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0070C0"/>
                </a:solidFill>
              </a:rPr>
              <a:t>形参个数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原操作数个数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600" dirty="0">
                <a:solidFill>
                  <a:srgbClr val="0070C0"/>
                </a:solidFill>
              </a:rPr>
              <a:t>	</a:t>
            </a:r>
            <a:r>
              <a:rPr lang="zh-CN" altLang="en-US" sz="2600" dirty="0"/>
              <a:t>（后置</a:t>
            </a:r>
            <a:r>
              <a:rPr lang="en-US" altLang="zh-CN" sz="2600" dirty="0"/>
              <a:t>++</a:t>
            </a:r>
            <a:r>
              <a:rPr lang="zh-CN" altLang="en-US" sz="2600" dirty="0"/>
              <a:t>、</a:t>
            </a:r>
            <a:r>
              <a:rPr lang="en-US" altLang="zh-CN" sz="2600" dirty="0"/>
              <a:t>--</a:t>
            </a:r>
            <a:r>
              <a:rPr lang="zh-CN" altLang="en-US" sz="2600" dirty="0"/>
              <a:t>除外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65760" indent="-256032" eaLnBrk="1" fontAlgn="auto" hangingPunct="1">
              <a:spcAft>
                <a:spcPts val="120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b="1" dirty="0">
                <a:solidFill>
                  <a:srgbClr val="7030A0"/>
                </a:solidFill>
              </a:rPr>
              <a:t>重载为非成员函数</a:t>
            </a:r>
            <a:r>
              <a:rPr lang="zh-CN" altLang="en-US" b="1" dirty="0"/>
              <a:t>时</a:t>
            </a:r>
            <a:r>
              <a:rPr lang="zh-CN" altLang="en-US" dirty="0">
                <a:solidFill>
                  <a:srgbClr val="0070C0"/>
                </a:solidFill>
              </a:rPr>
              <a:t>形参个数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zh-CN" altLang="en-US" dirty="0">
                <a:solidFill>
                  <a:srgbClr val="0070C0"/>
                </a:solidFill>
              </a:rPr>
              <a:t>原操作数个数</a:t>
            </a:r>
            <a:r>
              <a:rPr lang="zh-CN" altLang="en-US" dirty="0"/>
              <a:t>，</a:t>
            </a:r>
            <a:r>
              <a:rPr lang="zh-CN" altLang="en-US" sz="2600" dirty="0">
                <a:solidFill>
                  <a:srgbClr val="002060"/>
                </a:solidFill>
              </a:rPr>
              <a:t>且</a:t>
            </a:r>
            <a:r>
              <a:rPr lang="zh-CN" altLang="en-US" sz="2600" u="sng" dirty="0">
                <a:solidFill>
                  <a:srgbClr val="002060"/>
                </a:solidFill>
              </a:rPr>
              <a:t>至少应该有一个</a:t>
            </a:r>
            <a:r>
              <a:rPr lang="zh-CN" altLang="en-US" sz="2600" u="sng" dirty="0">
                <a:solidFill>
                  <a:srgbClr val="C00000"/>
                </a:solidFill>
              </a:rPr>
              <a:t>自定义类型</a:t>
            </a:r>
            <a:r>
              <a:rPr lang="zh-CN" altLang="en-US" sz="2600" u="sng" dirty="0">
                <a:solidFill>
                  <a:srgbClr val="0070C0"/>
                </a:solidFill>
              </a:rPr>
              <a:t>的形参</a:t>
            </a:r>
            <a:r>
              <a:rPr lang="zh-CN" altLang="en-US" sz="2600" dirty="0">
                <a:solidFill>
                  <a:srgbClr val="002060"/>
                </a:solidFill>
              </a:rPr>
              <a:t>。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C72DB923-856B-679F-C24A-E7D46CC4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5DADC-0444-401D-B9CE-BD672A6F70B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A6199E9-A289-32D7-2C33-9C420076629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3F7C0B2-C379-55B5-6613-A26CE39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8.2.2 </a:t>
            </a:r>
            <a:r>
              <a:rPr lang="zh-CN" altLang="en-US"/>
              <a:t>运算符重载为成员函数（续）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F7A8D0-2343-DF92-EF4D-E8C69336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C00000"/>
                </a:solidFill>
              </a:rPr>
              <a:t>双目运算符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zh-CN" altLang="en-US">
                <a:solidFill>
                  <a:srgbClr val="7030A0"/>
                </a:solidFill>
              </a:rPr>
              <a:t>（</a:t>
            </a:r>
            <a:r>
              <a:rPr lang="en-US" altLang="zh-CN">
                <a:solidFill>
                  <a:srgbClr val="0070C0"/>
                </a:solidFill>
              </a:rPr>
              <a:t> oprd1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002060"/>
                </a:solidFill>
              </a:rPr>
              <a:t>oprd2 </a:t>
            </a:r>
            <a:r>
              <a:rPr lang="zh-CN" altLang="en-US">
                <a:solidFill>
                  <a:srgbClr val="7030A0"/>
                </a:solidFill>
              </a:rPr>
              <a:t>）</a:t>
            </a:r>
            <a:endParaRPr lang="en-US" altLang="zh-CN">
              <a:solidFill>
                <a:srgbClr val="7030A0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如果要重载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类成员函数</a:t>
            </a:r>
            <a:r>
              <a:rPr lang="zh-CN" altLang="en-US"/>
              <a:t>，使之能够实现表达式 </a:t>
            </a:r>
            <a:r>
              <a:rPr lang="en-US" altLang="zh-CN">
                <a:solidFill>
                  <a:srgbClr val="0070C0"/>
                </a:solidFill>
              </a:rPr>
              <a:t>oprd1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002060"/>
                </a:solidFill>
              </a:rPr>
              <a:t>oprd2</a:t>
            </a:r>
            <a:r>
              <a:rPr lang="zh-CN" altLang="en-US"/>
              <a:t>，其中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zh-CN" u="sng">
                <a:solidFill>
                  <a:srgbClr val="0070C0"/>
                </a:solidFill>
              </a:rPr>
              <a:t>oprd1</a:t>
            </a:r>
            <a:r>
              <a:rPr lang="en-US" altLang="zh-CN" u="sng"/>
              <a:t> </a:t>
            </a:r>
            <a:r>
              <a:rPr lang="zh-CN" altLang="en-US" u="sng"/>
              <a:t>为</a:t>
            </a:r>
            <a:r>
              <a:rPr lang="en-US" altLang="zh-CN" b="1" u="sng"/>
              <a:t>A </a:t>
            </a:r>
            <a:r>
              <a:rPr lang="zh-CN" altLang="en-US" b="1" u="sng"/>
              <a:t>类</a:t>
            </a:r>
            <a:r>
              <a:rPr lang="zh-CN" altLang="en-US" u="sng"/>
              <a:t>对象，则 </a:t>
            </a:r>
            <a:r>
              <a:rPr lang="el-GR" altLang="zh-CN" u="sng">
                <a:solidFill>
                  <a:srgbClr val="C00000"/>
                </a:solidFill>
              </a:rPr>
              <a:t>β</a:t>
            </a:r>
            <a:r>
              <a:rPr lang="en-US" altLang="zh-CN" u="sng"/>
              <a:t> </a:t>
            </a:r>
            <a:r>
              <a:rPr lang="zh-CN" altLang="en-US" u="sng"/>
              <a:t>应被重载为 </a:t>
            </a:r>
            <a:r>
              <a:rPr lang="en-US" altLang="zh-CN" b="1" u="sng"/>
              <a:t>A </a:t>
            </a:r>
            <a:r>
              <a:rPr lang="zh-CN" altLang="en-US" b="1" u="sng"/>
              <a:t>类</a:t>
            </a:r>
            <a:r>
              <a:rPr lang="zh-CN" altLang="en-US" u="sng"/>
              <a:t>的成员函数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002060"/>
                </a:solidFill>
              </a:rPr>
              <a:t>形参类型</a:t>
            </a:r>
            <a:r>
              <a:rPr lang="zh-CN" altLang="en-US"/>
              <a:t>应该是 </a:t>
            </a:r>
            <a:r>
              <a:rPr lang="en-US" altLang="zh-CN">
                <a:solidFill>
                  <a:srgbClr val="002060"/>
                </a:solidFill>
              </a:rPr>
              <a:t>oprd2</a:t>
            </a:r>
            <a:r>
              <a:rPr lang="en-US" altLang="zh-CN"/>
              <a:t> </a:t>
            </a:r>
            <a:r>
              <a:rPr lang="zh-CN" altLang="en-US"/>
              <a:t>所属的类型。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经重载后，表达式</a:t>
            </a:r>
            <a:r>
              <a:rPr lang="en-US" altLang="en-US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70C0"/>
                </a:solidFill>
              </a:rPr>
              <a:t>oprd1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>
                <a:solidFill>
                  <a:srgbClr val="002060"/>
                </a:solidFill>
              </a:rPr>
              <a:t>oprd2</a:t>
            </a:r>
            <a:r>
              <a:rPr lang="en-US" altLang="zh-CN"/>
              <a:t> </a:t>
            </a:r>
            <a:r>
              <a:rPr lang="zh-CN" altLang="en-US"/>
              <a:t>相当于 </a:t>
            </a:r>
            <a:r>
              <a:rPr lang="en-US" altLang="zh-CN">
                <a:solidFill>
                  <a:srgbClr val="0070C0"/>
                </a:solidFill>
              </a:rPr>
              <a:t>oprd1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en-US" altLang="zh-CN">
                <a:solidFill>
                  <a:srgbClr val="C00000"/>
                </a:solidFill>
              </a:rPr>
              <a:t>operator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l-GR" altLang="zh-CN">
                <a:solidFill>
                  <a:srgbClr val="C00000"/>
                </a:solidFill>
              </a:rPr>
              <a:t>β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>
                <a:solidFill>
                  <a:srgbClr val="002060"/>
                </a:solidFill>
              </a:rPr>
              <a:t>oprd2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4264C9AE-C841-FD2C-A85E-D10F8994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A9849-1A2C-4B4A-A9B1-59C27294FDC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2956135-95B2-8ECF-DB59-E409099FFDD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8.2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运算符重载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RAINPROBLEMTYPE" val="MultipleChoiceMA"/>
  <p:tag name="RAINPROBLEM" val="MultipleChoiceMA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M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8217</TotalTime>
  <Words>9625</Words>
  <Application>Microsoft Office PowerPoint</Application>
  <PresentationFormat>全屏显示(4:3)</PresentationFormat>
  <Paragraphs>1204</Paragraphs>
  <Slides>76</Slides>
  <Notes>21</Notes>
  <HiddenSlides>19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方正姚体</vt:lpstr>
      <vt:lpstr>华文楷体</vt:lpstr>
      <vt:lpstr>宋体</vt:lpstr>
      <vt:lpstr>Microsoft YaHei</vt:lpstr>
      <vt:lpstr>Arial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Equation</vt:lpstr>
      <vt:lpstr>第八章 多态性</vt:lpstr>
      <vt:lpstr>目录</vt:lpstr>
      <vt:lpstr>8.1 多态性概述</vt:lpstr>
      <vt:lpstr>8.1.1 多态的类型</vt:lpstr>
      <vt:lpstr>8.1.2 多态的实现</vt:lpstr>
      <vt:lpstr>8.2 运算符重载</vt:lpstr>
      <vt:lpstr>8.2.1 运算符重载的规则</vt:lpstr>
      <vt:lpstr>8.2.2 运算符重载为成员函数</vt:lpstr>
      <vt:lpstr>8.2.2 运算符重载为成员函数（续）</vt:lpstr>
      <vt:lpstr>复数类加减法运算重载—成员函数形式</vt:lpstr>
      <vt:lpstr>例8-1复数类加减运算符重载—成员函数形式</vt:lpstr>
      <vt:lpstr>例8-1（续）</vt:lpstr>
      <vt:lpstr>例8-1（续）</vt:lpstr>
      <vt:lpstr>例8-1（续）</vt:lpstr>
      <vt:lpstr>例8-1（续）</vt:lpstr>
      <vt:lpstr>运算符成员函数的设计</vt:lpstr>
      <vt:lpstr>运算符成员函数的设计（续）</vt:lpstr>
      <vt:lpstr>例8-2运算符前置++和后置++重载为时钟类的成员函数</vt:lpstr>
      <vt:lpstr>例8-2（续）</vt:lpstr>
      <vt:lpstr>例8-2（续）</vt:lpstr>
      <vt:lpstr>例8-2（续）</vt:lpstr>
      <vt:lpstr>8.2.3运算符重载为非成员函数</vt:lpstr>
      <vt:lpstr>8.2.3运算符重载为非成员函数（续）</vt:lpstr>
      <vt:lpstr>例8-3以非成员函数形式重载Complex的加减法运算和“&lt;&lt;”运算符</vt:lpstr>
      <vt:lpstr>例8-3（续）</vt:lpstr>
      <vt:lpstr>例8-3（续）</vt:lpstr>
      <vt:lpstr>思考</vt:lpstr>
      <vt:lpstr>创新与挑战：创建大整数类型</vt:lpstr>
      <vt:lpstr>PowerPoint 演示文稿</vt:lpstr>
      <vt:lpstr>引入：例7-3 类型转换规则举例</vt:lpstr>
      <vt:lpstr>例7-3 (续) 类型转换规则举例</vt:lpstr>
      <vt:lpstr>8.3 虚函数（包含多态用在继承中）</vt:lpstr>
      <vt:lpstr>8.3.1 虚函数成员</vt:lpstr>
      <vt:lpstr>例8-4通过虚函数实现运行时多态</vt:lpstr>
      <vt:lpstr>例8-4（续）</vt:lpstr>
      <vt:lpstr>虚函数使用说明</vt:lpstr>
      <vt:lpstr>有虚构造函数吗？</vt:lpstr>
      <vt:lpstr>8.3.2 虚析构函数</vt:lpstr>
      <vt:lpstr>例8-5 虚析构函数引例</vt:lpstr>
      <vt:lpstr>例8-5（续）</vt:lpstr>
      <vt:lpstr>8.4.1 纯虚函数</vt:lpstr>
      <vt:lpstr>8.4.2 抽象类</vt:lpstr>
      <vt:lpstr>例8-6 抽象类举例</vt:lpstr>
      <vt:lpstr>例8-6（续）</vt:lpstr>
      <vt:lpstr>8.5 程序实例—变步长梯形积分算法求解函数的定积分——算法基本原理</vt:lpstr>
      <vt:lpstr>8.5.1 算法基本原理（续）</vt:lpstr>
      <vt:lpstr>8.5.2程序设计分析</vt:lpstr>
      <vt:lpstr>8.5.3 源程序及说明          ——例8-7 变步长梯形积分法求解函数的定积分</vt:lpstr>
      <vt:lpstr>例8-7（续）</vt:lpstr>
      <vt:lpstr>例8-7（续）</vt:lpstr>
      <vt:lpstr>例8-7（续）</vt:lpstr>
      <vt:lpstr>例8-7（续）</vt:lpstr>
      <vt:lpstr>8.6 综合实例——对个人银行账户管理程序的改进</vt:lpstr>
      <vt:lpstr>PowerPoint 演示文稿</vt:lpstr>
      <vt:lpstr>例8-8（续）</vt:lpstr>
      <vt:lpstr>例8-8（续）</vt:lpstr>
      <vt:lpstr>例8-8（续）</vt:lpstr>
      <vt:lpstr>例8-8（续）</vt:lpstr>
      <vt:lpstr>例8-8（续）</vt:lpstr>
      <vt:lpstr>例8-8（续）</vt:lpstr>
      <vt:lpstr>例8-8（续）</vt:lpstr>
      <vt:lpstr>例8-8（续）</vt:lpstr>
      <vt:lpstr>例8-8（续）</vt:lpstr>
      <vt:lpstr>8.7 深度探索</vt:lpstr>
      <vt:lpstr>8.7.1 多态类型与非多态类型</vt:lpstr>
      <vt:lpstr>设计原则</vt:lpstr>
      <vt:lpstr>8.7.2 运行时类型识别</vt:lpstr>
      <vt:lpstr>使用dynamic_cast</vt:lpstr>
      <vt:lpstr>例8-9 dynamic_cast用法示例</vt:lpstr>
      <vt:lpstr>例8-9（续）</vt:lpstr>
      <vt:lpstr>用typeid获取运行时类型信息</vt:lpstr>
      <vt:lpstr>例8-10 typeid用法示例</vt:lpstr>
      <vt:lpstr>8.7.3 虚函数动态绑定的实现原理</vt:lpstr>
      <vt:lpstr>PowerPoint 演示文稿</vt:lpstr>
      <vt:lpstr>8.8 小结</vt:lpstr>
      <vt:lpstr>第八章作业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Dejun</cp:lastModifiedBy>
  <cp:revision>288</cp:revision>
  <dcterms:created xsi:type="dcterms:W3CDTF">2010-07-23T07:00:59Z</dcterms:created>
  <dcterms:modified xsi:type="dcterms:W3CDTF">2023-05-29T08:50:07Z</dcterms:modified>
</cp:coreProperties>
</file>