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59" r:id="rId5"/>
    <p:sldId id="260" r:id="rId6"/>
    <p:sldId id="276" r:id="rId7"/>
    <p:sldId id="261" r:id="rId8"/>
    <p:sldId id="262" r:id="rId9"/>
    <p:sldId id="274" r:id="rId10"/>
    <p:sldId id="263" r:id="rId11"/>
    <p:sldId id="264" r:id="rId12"/>
    <p:sldId id="265" r:id="rId13"/>
    <p:sldId id="266" r:id="rId14"/>
    <p:sldId id="267" r:id="rId15"/>
    <p:sldId id="268" r:id="rId16"/>
    <p:sldId id="269" r:id="rId17"/>
    <p:sldId id="270" r:id="rId18"/>
    <p:sldId id="271" r:id="rId19"/>
    <p:sldId id="272" r:id="rId20"/>
    <p:sldId id="275" r:id="rId21"/>
    <p:sldId id="29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ita Sharma" userId="f8874526cda43b06" providerId="LiveId" clId="{4A3E8071-CB20-4B9C-B4B2-BFDC9057663C}"/>
    <pc:docChg chg="modSld sldOrd">
      <pc:chgData name="Arshita Sharma" userId="f8874526cda43b06" providerId="LiveId" clId="{4A3E8071-CB20-4B9C-B4B2-BFDC9057663C}" dt="2024-10-06T10:36:15.974" v="1"/>
      <pc:docMkLst>
        <pc:docMk/>
      </pc:docMkLst>
      <pc:sldChg chg="ord">
        <pc:chgData name="Arshita Sharma" userId="f8874526cda43b06" providerId="LiveId" clId="{4A3E8071-CB20-4B9C-B4B2-BFDC9057663C}" dt="2024-10-06T10:36:15.974" v="1"/>
        <pc:sldMkLst>
          <pc:docMk/>
          <pc:sldMk cId="1344206920"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5A96-3409-E2B0-7049-0BAD379B7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AD0470-68D4-2204-BC35-7E04DCCE8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D30691-0DE2-1DC8-44D3-98AF897574FF}"/>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5" name="Footer Placeholder 4">
            <a:extLst>
              <a:ext uri="{FF2B5EF4-FFF2-40B4-BE49-F238E27FC236}">
                <a16:creationId xmlns:a16="http://schemas.microsoft.com/office/drawing/2014/main" id="{3D226B9F-A7D7-60A6-B7D0-134E2A6BF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39A9F-D774-3524-A5AF-659BE468E82B}"/>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260792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3DAD-9797-6BC9-345C-8078F9416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C78FE-4B5C-CF5C-CD94-4DDFFA347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CB56B-220D-8B83-E377-40075BC666F9}"/>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5" name="Footer Placeholder 4">
            <a:extLst>
              <a:ext uri="{FF2B5EF4-FFF2-40B4-BE49-F238E27FC236}">
                <a16:creationId xmlns:a16="http://schemas.microsoft.com/office/drawing/2014/main" id="{0322837E-81BD-DAA8-6BBF-996EEDE80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F7BFE-62A4-E88E-07DE-3C2E07B9BFD4}"/>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95475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707D69-3841-2A3C-96E0-7581B26D90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8DF801-A84C-52BF-FB68-B9CF2DE92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A709F-C743-D56A-43B7-837ECAEFF8DA}"/>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5" name="Footer Placeholder 4">
            <a:extLst>
              <a:ext uri="{FF2B5EF4-FFF2-40B4-BE49-F238E27FC236}">
                <a16:creationId xmlns:a16="http://schemas.microsoft.com/office/drawing/2014/main" id="{85FB982C-3DBF-6724-8EDC-950042E69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6F6B5-3285-FA76-9BDA-97757BBF4F77}"/>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417172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37CF-B0EA-5659-328F-E8D115E81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A8D66-353F-EE89-A7A1-1E1BF026D0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A100E-03CC-5B80-4476-91AF9728CDC8}"/>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5" name="Footer Placeholder 4">
            <a:extLst>
              <a:ext uri="{FF2B5EF4-FFF2-40B4-BE49-F238E27FC236}">
                <a16:creationId xmlns:a16="http://schemas.microsoft.com/office/drawing/2014/main" id="{CF422A35-4C59-0CB1-4A7D-03D5DE76B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24514-52C6-7701-129F-408DB870CDDC}"/>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334897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EF3B-E138-651B-8467-ECD312818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C447F4-10A1-2261-7290-42CF9D9B2C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66C370-9F17-8440-D6BC-0DBD7F0D1256}"/>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5" name="Footer Placeholder 4">
            <a:extLst>
              <a:ext uri="{FF2B5EF4-FFF2-40B4-BE49-F238E27FC236}">
                <a16:creationId xmlns:a16="http://schemas.microsoft.com/office/drawing/2014/main" id="{3EC3D59F-8459-668E-AD15-FF4C85327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5667E-E17F-9511-B3B9-2EFDDCF83E92}"/>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185120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19F3-FFCC-F814-D360-1A8F21A8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041ACC-595C-9FA9-9B7D-68B368BF3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42A3D-205D-89E3-1936-54971836AF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99B9EC-CA8A-680C-D3A0-D2C35770F91B}"/>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6" name="Footer Placeholder 5">
            <a:extLst>
              <a:ext uri="{FF2B5EF4-FFF2-40B4-BE49-F238E27FC236}">
                <a16:creationId xmlns:a16="http://schemas.microsoft.com/office/drawing/2014/main" id="{CE368687-32CF-72B7-F225-6F890815E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D9F39-6660-44C4-18D9-025160504FCF}"/>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1203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A0F9-5C20-7035-3CF6-58EC2114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2E731-9258-3A02-5F28-E9C06EA60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C27E8-EFBB-8298-02EE-ACCE76ECA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45C742-FCEC-25C2-5084-FEE494729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F2CE49-6D36-F452-B20C-783267621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C4029-FF99-BE5F-6C73-C1CD0033D6E0}"/>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8" name="Footer Placeholder 7">
            <a:extLst>
              <a:ext uri="{FF2B5EF4-FFF2-40B4-BE49-F238E27FC236}">
                <a16:creationId xmlns:a16="http://schemas.microsoft.com/office/drawing/2014/main" id="{64A231E6-BAE2-A230-8A14-F03442D3AA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A6789-7ED8-8263-098A-2F8968E2BCD0}"/>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389085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6D92-E8BC-09E9-0472-03E7F7D067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948266-00BF-2A4A-A743-B927A7C39E62}"/>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4" name="Footer Placeholder 3">
            <a:extLst>
              <a:ext uri="{FF2B5EF4-FFF2-40B4-BE49-F238E27FC236}">
                <a16:creationId xmlns:a16="http://schemas.microsoft.com/office/drawing/2014/main" id="{636F4F38-857D-9402-CE1D-B16C7B2BBD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FD87C5-18F8-553A-3342-E55961048B8E}"/>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220551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D4788-3ED0-807D-55D2-7A3E1F723DAB}"/>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3" name="Footer Placeholder 2">
            <a:extLst>
              <a:ext uri="{FF2B5EF4-FFF2-40B4-BE49-F238E27FC236}">
                <a16:creationId xmlns:a16="http://schemas.microsoft.com/office/drawing/2014/main" id="{9D90B921-A345-B27F-8C0F-28BB78046C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7E9E8F-825B-5B5C-80BE-7BF2B2E5AAA3}"/>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391422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0239-C14E-1D9C-26C5-2244C3B2E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DDA405-856D-5EBD-1A0B-6D494F889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75016-1E27-B501-00C9-7823163A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7B77A-1D61-D66B-4BDF-6A6B97949317}"/>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6" name="Footer Placeholder 5">
            <a:extLst>
              <a:ext uri="{FF2B5EF4-FFF2-40B4-BE49-F238E27FC236}">
                <a16:creationId xmlns:a16="http://schemas.microsoft.com/office/drawing/2014/main" id="{061A66C8-8AAF-F171-877D-CE12FD46A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63C3C-48A2-FE02-3B3C-438F589ADD27}"/>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381037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9995-4F29-7878-08ED-232FC04B3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170AC3-23F9-D6BD-A2F1-23907BBD1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B5EA28-5304-4D99-18E7-DB6A67150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74C50-0020-6475-0438-3C4BA1450447}"/>
              </a:ext>
            </a:extLst>
          </p:cNvPr>
          <p:cNvSpPr>
            <a:spLocks noGrp="1"/>
          </p:cNvSpPr>
          <p:nvPr>
            <p:ph type="dt" sz="half" idx="10"/>
          </p:nvPr>
        </p:nvSpPr>
        <p:spPr/>
        <p:txBody>
          <a:bodyPr/>
          <a:lstStyle/>
          <a:p>
            <a:fld id="{5B8F0082-3B83-4767-B9F6-1A6125B511EB}" type="datetimeFigureOut">
              <a:rPr lang="en-US" smtClean="0"/>
              <a:t>10/6/2024</a:t>
            </a:fld>
            <a:endParaRPr lang="en-US"/>
          </a:p>
        </p:txBody>
      </p:sp>
      <p:sp>
        <p:nvSpPr>
          <p:cNvPr id="6" name="Footer Placeholder 5">
            <a:extLst>
              <a:ext uri="{FF2B5EF4-FFF2-40B4-BE49-F238E27FC236}">
                <a16:creationId xmlns:a16="http://schemas.microsoft.com/office/drawing/2014/main" id="{F67820A3-423F-CB60-FFE6-BE68F4D0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2FF67-AA0F-EDFF-F8B8-0D387C379C35}"/>
              </a:ext>
            </a:extLst>
          </p:cNvPr>
          <p:cNvSpPr>
            <a:spLocks noGrp="1"/>
          </p:cNvSpPr>
          <p:nvPr>
            <p:ph type="sldNum" sz="quarter" idx="12"/>
          </p:nvPr>
        </p:nvSpPr>
        <p:spPr/>
        <p:txBody>
          <a:bodyPr/>
          <a:lstStyle/>
          <a:p>
            <a:fld id="{5ED4AF00-52AE-463D-A8DE-DDCB49EF0CFE}" type="slidenum">
              <a:rPr lang="en-US" smtClean="0"/>
              <a:t>‹#›</a:t>
            </a:fld>
            <a:endParaRPr lang="en-US"/>
          </a:p>
        </p:txBody>
      </p:sp>
    </p:spTree>
    <p:extLst>
      <p:ext uri="{BB962C8B-B14F-4D97-AF65-F5344CB8AC3E}">
        <p14:creationId xmlns:p14="http://schemas.microsoft.com/office/powerpoint/2010/main" val="339494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2E9B03-9173-EE9B-E2B2-7137AF29E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03D0D-A272-52B5-4FB7-7592B82ED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007B3-80DE-52E7-FC60-7D6E56115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8F0082-3B83-4767-B9F6-1A6125B511EB}" type="datetimeFigureOut">
              <a:rPr lang="en-US" smtClean="0"/>
              <a:t>10/6/2024</a:t>
            </a:fld>
            <a:endParaRPr lang="en-US"/>
          </a:p>
        </p:txBody>
      </p:sp>
      <p:sp>
        <p:nvSpPr>
          <p:cNvPr id="5" name="Footer Placeholder 4">
            <a:extLst>
              <a:ext uri="{FF2B5EF4-FFF2-40B4-BE49-F238E27FC236}">
                <a16:creationId xmlns:a16="http://schemas.microsoft.com/office/drawing/2014/main" id="{0F49C639-36E3-479C-69EE-B52578E41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6C62FC-D344-5FED-289E-0F6474C1F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D4AF00-52AE-463D-A8DE-DDCB49EF0CFE}" type="slidenum">
              <a:rPr lang="en-US" smtClean="0"/>
              <a:t>‹#›</a:t>
            </a:fld>
            <a:endParaRPr lang="en-US"/>
          </a:p>
        </p:txBody>
      </p:sp>
    </p:spTree>
    <p:extLst>
      <p:ext uri="{BB962C8B-B14F-4D97-AF65-F5344CB8AC3E}">
        <p14:creationId xmlns:p14="http://schemas.microsoft.com/office/powerpoint/2010/main" val="317392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51E324-8ED0-01FD-316D-2154AD770808}"/>
              </a:ext>
            </a:extLst>
          </p:cNvPr>
          <p:cNvSpPr>
            <a:spLocks noGrp="1"/>
          </p:cNvSpPr>
          <p:nvPr>
            <p:ph type="subTitle" idx="1"/>
          </p:nvPr>
        </p:nvSpPr>
        <p:spPr>
          <a:xfrm>
            <a:off x="298251" y="1959429"/>
            <a:ext cx="10413291" cy="1375791"/>
          </a:xfrm>
        </p:spPr>
        <p:txBody>
          <a:bodyPr>
            <a:normAutofit lnSpcReduction="10000"/>
          </a:bodyPr>
          <a:lstStyle/>
          <a:p>
            <a:pPr algn="l"/>
            <a:r>
              <a:rPr lang="en-US" sz="3200" b="1" dirty="0">
                <a:effectLst/>
                <a:latin typeface="Arial Black" panose="020B0A04020102020204" pitchFamily="34" charset="0"/>
                <a:ea typeface="Calibri" panose="020F0502020204030204" pitchFamily="34" charset="0"/>
              </a:rPr>
              <a:t>Social Media Analytics Dashboard For ZARA; Enhancing Engagement And Brand Loyalty With Power BI</a:t>
            </a:r>
            <a:endParaRPr lang="en-US" sz="3200" b="1" dirty="0">
              <a:latin typeface="Arial Black" panose="020B0A04020102020204" pitchFamily="34" charset="0"/>
            </a:endParaRPr>
          </a:p>
        </p:txBody>
      </p:sp>
      <p:grpSp>
        <p:nvGrpSpPr>
          <p:cNvPr id="5" name="Group 5">
            <a:extLst>
              <a:ext uri="{FF2B5EF4-FFF2-40B4-BE49-F238E27FC236}">
                <a16:creationId xmlns:a16="http://schemas.microsoft.com/office/drawing/2014/main" id="{BFD6C95E-7399-02CC-3C40-06550A493C39}"/>
              </a:ext>
            </a:extLst>
          </p:cNvPr>
          <p:cNvGrpSpPr/>
          <p:nvPr/>
        </p:nvGrpSpPr>
        <p:grpSpPr>
          <a:xfrm>
            <a:off x="526777" y="4475898"/>
            <a:ext cx="2331720" cy="2241850"/>
            <a:chOff x="487680" y="-128270"/>
            <a:chExt cx="11526520" cy="12668250"/>
          </a:xfrm>
        </p:grpSpPr>
        <p:sp>
          <p:nvSpPr>
            <p:cNvPr id="6" name="Freeform 6">
              <a:extLst>
                <a:ext uri="{FF2B5EF4-FFF2-40B4-BE49-F238E27FC236}">
                  <a16:creationId xmlns:a16="http://schemas.microsoft.com/office/drawing/2014/main" id="{27C08EA8-47AF-2955-24A1-7955EC6A01DD}"/>
                </a:ext>
              </a:extLst>
            </p:cNvPr>
            <p:cNvSpPr/>
            <p:nvPr/>
          </p:nvSpPr>
          <p:spPr>
            <a:xfrm>
              <a:off x="0" y="0"/>
              <a:ext cx="11526520" cy="12668250"/>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3"/>
              <a:stretch>
                <a:fillRect l="-20185" r="-20185"/>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 name="Group 12">
            <a:extLst>
              <a:ext uri="{FF2B5EF4-FFF2-40B4-BE49-F238E27FC236}">
                <a16:creationId xmlns:a16="http://schemas.microsoft.com/office/drawing/2014/main" id="{6A04EB80-1260-E4D7-A9E3-8770A24E8FD7}"/>
              </a:ext>
            </a:extLst>
          </p:cNvPr>
          <p:cNvGrpSpPr/>
          <p:nvPr/>
        </p:nvGrpSpPr>
        <p:grpSpPr>
          <a:xfrm>
            <a:off x="3585655" y="4464663"/>
            <a:ext cx="2027691" cy="2241850"/>
            <a:chOff x="-2" y="0"/>
            <a:chExt cx="9453249" cy="10966796"/>
          </a:xfrm>
        </p:grpSpPr>
        <p:sp>
          <p:nvSpPr>
            <p:cNvPr id="8" name="Freeform 13">
              <a:extLst>
                <a:ext uri="{FF2B5EF4-FFF2-40B4-BE49-F238E27FC236}">
                  <a16:creationId xmlns:a16="http://schemas.microsoft.com/office/drawing/2014/main" id="{92C46706-AA2A-4FFF-63B7-8ADD25EA5B32}"/>
                </a:ext>
              </a:extLst>
            </p:cNvPr>
            <p:cNvSpPr/>
            <p:nvPr/>
          </p:nvSpPr>
          <p:spPr>
            <a:xfrm>
              <a:off x="-2" y="0"/>
              <a:ext cx="9453249" cy="10966796"/>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4"/>
              <a:stretch>
                <a:fillRect l="-5808" r="-5808"/>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9">
            <a:extLst>
              <a:ext uri="{FF2B5EF4-FFF2-40B4-BE49-F238E27FC236}">
                <a16:creationId xmlns:a16="http://schemas.microsoft.com/office/drawing/2014/main" id="{F35B262A-EFF5-E87D-DB01-2E7154F0D99A}"/>
              </a:ext>
            </a:extLst>
          </p:cNvPr>
          <p:cNvGrpSpPr/>
          <p:nvPr/>
        </p:nvGrpSpPr>
        <p:grpSpPr>
          <a:xfrm>
            <a:off x="6434412" y="4338389"/>
            <a:ext cx="2219551" cy="2379132"/>
            <a:chOff x="487680" y="-128270"/>
            <a:chExt cx="11526520" cy="12668250"/>
          </a:xfrm>
        </p:grpSpPr>
        <p:sp>
          <p:nvSpPr>
            <p:cNvPr id="14" name="Freeform 10">
              <a:extLst>
                <a:ext uri="{FF2B5EF4-FFF2-40B4-BE49-F238E27FC236}">
                  <a16:creationId xmlns:a16="http://schemas.microsoft.com/office/drawing/2014/main" id="{6A0E11BC-30CE-DE9B-63F1-EF738C2425DE}"/>
                </a:ext>
              </a:extLst>
            </p:cNvPr>
            <p:cNvSpPr/>
            <p:nvPr/>
          </p:nvSpPr>
          <p:spPr>
            <a:xfrm>
              <a:off x="0" y="0"/>
              <a:ext cx="11526520" cy="12668250"/>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5"/>
              <a:stretch>
                <a:fillRect t="-9728" b="-9728"/>
              </a:stretch>
            </a:blipFill>
            <a:effectLst>
              <a:softEdge rad="12700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24" name="Group 16">
            <a:extLst>
              <a:ext uri="{FF2B5EF4-FFF2-40B4-BE49-F238E27FC236}">
                <a16:creationId xmlns:a16="http://schemas.microsoft.com/office/drawing/2014/main" id="{B33E3F7D-F4BA-3B6F-C1A2-B735EA05536A}"/>
              </a:ext>
            </a:extLst>
          </p:cNvPr>
          <p:cNvGrpSpPr/>
          <p:nvPr/>
        </p:nvGrpSpPr>
        <p:grpSpPr>
          <a:xfrm>
            <a:off x="9389100" y="4430501"/>
            <a:ext cx="2408138" cy="2264320"/>
            <a:chOff x="487680" y="-128270"/>
            <a:chExt cx="11526520" cy="12668250"/>
          </a:xfrm>
        </p:grpSpPr>
        <p:sp>
          <p:nvSpPr>
            <p:cNvPr id="25" name="Freeform 17">
              <a:extLst>
                <a:ext uri="{FF2B5EF4-FFF2-40B4-BE49-F238E27FC236}">
                  <a16:creationId xmlns:a16="http://schemas.microsoft.com/office/drawing/2014/main" id="{CBC9BE49-3638-2384-E4F4-20915E128F64}"/>
                </a:ext>
              </a:extLst>
            </p:cNvPr>
            <p:cNvSpPr/>
            <p:nvPr/>
          </p:nvSpPr>
          <p:spPr>
            <a:xfrm>
              <a:off x="0" y="0"/>
              <a:ext cx="11526520" cy="12668250"/>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6"/>
              <a:stretch>
                <a:fillRect t="-7595" b="-7595"/>
              </a:stretch>
            </a:blipFill>
            <a:effectLst>
              <a:softEdge rad="12700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27" name="TextBox 26">
            <a:extLst>
              <a:ext uri="{FF2B5EF4-FFF2-40B4-BE49-F238E27FC236}">
                <a16:creationId xmlns:a16="http://schemas.microsoft.com/office/drawing/2014/main" id="{F7969451-6DAF-80E3-9928-1E894C9591F2}"/>
              </a:ext>
            </a:extLst>
          </p:cNvPr>
          <p:cNvSpPr txBox="1"/>
          <p:nvPr/>
        </p:nvSpPr>
        <p:spPr>
          <a:xfrm>
            <a:off x="-1112166" y="3641321"/>
            <a:ext cx="5699760" cy="815608"/>
          </a:xfrm>
          <a:prstGeom prst="rect">
            <a:avLst/>
          </a:prstGeom>
          <a:noFill/>
        </p:spPr>
        <p:txBody>
          <a:bodyPr wrap="square">
            <a:spAutoFit/>
          </a:bodyPr>
          <a:lstStyle/>
          <a:p>
            <a:pPr algn="ctr" defTabSz="354266">
              <a:spcAft>
                <a:spcPts val="27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Nadeera</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Ratnayake</a:t>
            </a:r>
          </a:p>
          <a:p>
            <a:pPr algn="ctr" defTabSz="354266">
              <a:spcAft>
                <a:spcPts val="270"/>
              </a:spcAft>
            </a:pPr>
            <a:r>
              <a:rPr lang="en-US" sz="1400" b="1" kern="1200" dirty="0">
                <a:latin typeface="Times New Roman" panose="02020603050405020304" pitchFamily="18" charset="0"/>
                <a:cs typeface="Times New Roman" panose="02020603050405020304" pitchFamily="18" charset="0"/>
              </a:rPr>
              <a:t>IT Manager</a:t>
            </a:r>
          </a:p>
          <a:p>
            <a:pPr algn="ctr" defTabSz="354266">
              <a:spcAft>
                <a:spcPts val="27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21967657</a:t>
            </a:r>
            <a:endParaRPr lang="en-US" sz="1400"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2A0FCF1A-DA68-CDCB-06A3-F06B44E6DDE9}"/>
              </a:ext>
            </a:extLst>
          </p:cNvPr>
          <p:cNvSpPr txBox="1"/>
          <p:nvPr/>
        </p:nvSpPr>
        <p:spPr>
          <a:xfrm>
            <a:off x="1765537" y="3652074"/>
            <a:ext cx="5699760" cy="815608"/>
          </a:xfrm>
          <a:prstGeom prst="rect">
            <a:avLst/>
          </a:prstGeom>
          <a:noFill/>
        </p:spPr>
        <p:txBody>
          <a:bodyPr wrap="square">
            <a:spAutoFit/>
          </a:bodyPr>
          <a:lstStyle/>
          <a:p>
            <a:pPr algn="ctr" defTabSz="354266">
              <a:spcAft>
                <a:spcPts val="270"/>
              </a:spcAft>
            </a:pPr>
            <a:r>
              <a:rPr lang="en-US" sz="1400" b="1" dirty="0" err="1">
                <a:latin typeface="Times New Roman" panose="02020603050405020304" pitchFamily="18" charset="0"/>
                <a:cs typeface="Times New Roman" panose="02020603050405020304" pitchFamily="18" charset="0"/>
              </a:rPr>
              <a:t>Anushika</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Geekiyanage</a:t>
            </a:r>
            <a:endParaRPr lang="en-US" sz="1400" b="1" dirty="0">
              <a:latin typeface="Times New Roman" panose="02020603050405020304" pitchFamily="18" charset="0"/>
              <a:cs typeface="Times New Roman" panose="02020603050405020304" pitchFamily="18" charset="0"/>
            </a:endParaRPr>
          </a:p>
          <a:p>
            <a:pPr algn="ctr" defTabSz="354266">
              <a:spcAft>
                <a:spcPts val="270"/>
              </a:spcAft>
            </a:pPr>
            <a:r>
              <a:rPr lang="en-US" sz="1400" b="1" dirty="0">
                <a:latin typeface="Times New Roman" panose="02020603050405020304" pitchFamily="18" charset="0"/>
                <a:cs typeface="Times New Roman" panose="02020603050405020304" pitchFamily="18" charset="0"/>
              </a:rPr>
              <a:t>Business Analyst</a:t>
            </a:r>
          </a:p>
          <a:p>
            <a:pPr algn="ctr" defTabSz="354266">
              <a:spcAft>
                <a:spcPts val="270"/>
              </a:spcAft>
            </a:pPr>
            <a:r>
              <a:rPr lang="en-US" sz="1400" b="1" dirty="0">
                <a:latin typeface="Times New Roman" panose="02020603050405020304" pitchFamily="18" charset="0"/>
                <a:cs typeface="Times New Roman" panose="02020603050405020304" pitchFamily="18" charset="0"/>
              </a:rPr>
              <a:t>21831739</a:t>
            </a:r>
            <a:endParaRPr lang="en-US"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D72280F-1D87-328F-25D8-BCC1DC35FF22}"/>
              </a:ext>
            </a:extLst>
          </p:cNvPr>
          <p:cNvSpPr txBox="1"/>
          <p:nvPr/>
        </p:nvSpPr>
        <p:spPr>
          <a:xfrm>
            <a:off x="4689558" y="3633587"/>
            <a:ext cx="5699760" cy="815608"/>
          </a:xfrm>
          <a:prstGeom prst="rect">
            <a:avLst/>
          </a:prstGeom>
          <a:noFill/>
        </p:spPr>
        <p:txBody>
          <a:bodyPr wrap="square">
            <a:spAutoFit/>
          </a:bodyPr>
          <a:lstStyle/>
          <a:p>
            <a:pPr algn="ctr" defTabSz="354266">
              <a:spcAft>
                <a:spcPts val="270"/>
              </a:spcAft>
            </a:pPr>
            <a:r>
              <a:rPr lang="en-US" sz="1400" b="1" dirty="0" err="1">
                <a:latin typeface="Times New Roman" panose="02020603050405020304" pitchFamily="18" charset="0"/>
                <a:cs typeface="Times New Roman" panose="02020603050405020304" pitchFamily="18" charset="0"/>
              </a:rPr>
              <a:t>Arshita</a:t>
            </a:r>
            <a:r>
              <a:rPr lang="en-US" sz="1400" b="1" dirty="0">
                <a:latin typeface="Times New Roman" panose="02020603050405020304" pitchFamily="18" charset="0"/>
                <a:cs typeface="Times New Roman" panose="02020603050405020304" pitchFamily="18" charset="0"/>
              </a:rPr>
              <a:t> Sharma </a:t>
            </a:r>
          </a:p>
          <a:p>
            <a:pPr algn="ctr" defTabSz="354266">
              <a:spcAft>
                <a:spcPts val="270"/>
              </a:spcAft>
            </a:pPr>
            <a:r>
              <a:rPr lang="en-US" sz="1400" b="1" dirty="0">
                <a:latin typeface="Times New Roman" panose="02020603050405020304" pitchFamily="18" charset="0"/>
                <a:cs typeface="Times New Roman" panose="02020603050405020304" pitchFamily="18" charset="0"/>
              </a:rPr>
              <a:t>Finance Manager</a:t>
            </a:r>
          </a:p>
          <a:p>
            <a:pPr algn="ctr" defTabSz="354266">
              <a:spcAft>
                <a:spcPts val="270"/>
              </a:spcAft>
            </a:pPr>
            <a:r>
              <a:rPr lang="en-US" sz="1400" b="1" dirty="0">
                <a:latin typeface="Times New Roman" panose="02020603050405020304" pitchFamily="18" charset="0"/>
                <a:cs typeface="Times New Roman" panose="02020603050405020304" pitchFamily="18" charset="0"/>
              </a:rPr>
              <a:t>22048467</a:t>
            </a:r>
          </a:p>
        </p:txBody>
      </p:sp>
      <p:sp>
        <p:nvSpPr>
          <p:cNvPr id="30" name="TextBox 29">
            <a:extLst>
              <a:ext uri="{FF2B5EF4-FFF2-40B4-BE49-F238E27FC236}">
                <a16:creationId xmlns:a16="http://schemas.microsoft.com/office/drawing/2014/main" id="{D6C22B44-9DA3-D6E4-30E6-7B56A78FC9CB}"/>
              </a:ext>
            </a:extLst>
          </p:cNvPr>
          <p:cNvSpPr txBox="1"/>
          <p:nvPr/>
        </p:nvSpPr>
        <p:spPr>
          <a:xfrm>
            <a:off x="7641402" y="3637820"/>
            <a:ext cx="5699760" cy="815608"/>
          </a:xfrm>
          <a:prstGeom prst="rect">
            <a:avLst/>
          </a:prstGeom>
          <a:noFill/>
        </p:spPr>
        <p:txBody>
          <a:bodyPr wrap="square">
            <a:spAutoFit/>
          </a:bodyPr>
          <a:lstStyle/>
          <a:p>
            <a:pPr algn="ctr" defTabSz="354266">
              <a:spcAft>
                <a:spcPts val="270"/>
              </a:spcAft>
            </a:pPr>
            <a:r>
              <a:rPr lang="en-US" sz="1400" b="1" dirty="0">
                <a:latin typeface="Times New Roman" panose="02020603050405020304" pitchFamily="18" charset="0"/>
                <a:cs typeface="Times New Roman" panose="02020603050405020304" pitchFamily="18" charset="0"/>
              </a:rPr>
              <a:t>Farhana </a:t>
            </a:r>
            <a:r>
              <a:rPr lang="en-US" sz="1400" b="1" dirty="0" err="1">
                <a:latin typeface="Times New Roman" panose="02020603050405020304" pitchFamily="18" charset="0"/>
                <a:cs typeface="Times New Roman" panose="02020603050405020304" pitchFamily="18" charset="0"/>
              </a:rPr>
              <a:t>Morshada</a:t>
            </a:r>
            <a:r>
              <a:rPr lang="en-US" sz="1400" b="1" dirty="0">
                <a:latin typeface="Times New Roman" panose="02020603050405020304" pitchFamily="18" charset="0"/>
                <a:cs typeface="Times New Roman" panose="02020603050405020304" pitchFamily="18" charset="0"/>
              </a:rPr>
              <a:t> </a:t>
            </a:r>
          </a:p>
          <a:p>
            <a:pPr algn="ctr" defTabSz="354266">
              <a:spcAft>
                <a:spcPts val="270"/>
              </a:spcAft>
            </a:pPr>
            <a:r>
              <a:rPr lang="en-US" sz="1400" b="1" dirty="0">
                <a:latin typeface="Times New Roman" panose="02020603050405020304" pitchFamily="18" charset="0"/>
                <a:cs typeface="Times New Roman" panose="02020603050405020304" pitchFamily="18" charset="0"/>
              </a:rPr>
              <a:t>Project Manager</a:t>
            </a:r>
          </a:p>
          <a:p>
            <a:pPr algn="ctr" defTabSz="354266">
              <a:spcAft>
                <a:spcPts val="270"/>
              </a:spcAft>
            </a:pPr>
            <a:r>
              <a:rPr lang="en-US" sz="1400" b="1" dirty="0">
                <a:effectLst/>
                <a:latin typeface="Times New Roman" panose="02020603050405020304" pitchFamily="18" charset="0"/>
                <a:ea typeface="Calibri" panose="020F0502020204030204" pitchFamily="34" charset="0"/>
              </a:rPr>
              <a:t>21758178</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5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5C14F2-FF0E-01DF-E39D-007C45A8235E}"/>
              </a:ext>
            </a:extLst>
          </p:cNvPr>
          <p:cNvSpPr>
            <a:spLocks noGrp="1"/>
          </p:cNvSpPr>
          <p:nvPr>
            <p:ph type="title"/>
          </p:nvPr>
        </p:nvSpPr>
        <p:spPr>
          <a:xfrm>
            <a:off x="6657715" y="467271"/>
            <a:ext cx="4195674" cy="2052522"/>
          </a:xfrm>
        </p:spPr>
        <p:txBody>
          <a:bodyPr anchor="b">
            <a:normAutofit/>
          </a:bodyPr>
          <a:lstStyle/>
          <a:p>
            <a:r>
              <a:rPr lang="en-US" sz="5600" b="1" dirty="0">
                <a:effectLst/>
                <a:latin typeface="Times New Roman" panose="02020603050405020304" pitchFamily="18" charset="0"/>
                <a:ea typeface="Calibri" panose="020F0502020204030204" pitchFamily="34" charset="0"/>
              </a:rPr>
              <a:t>Methods and Procedures</a:t>
            </a:r>
            <a:endParaRPr lang="en-US" sz="5600" dirty="0"/>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diagram of steps to process&#10;&#10;Description automatically generated">
            <a:extLst>
              <a:ext uri="{FF2B5EF4-FFF2-40B4-BE49-F238E27FC236}">
                <a16:creationId xmlns:a16="http://schemas.microsoft.com/office/drawing/2014/main" id="{6C5DEF08-7B32-7056-2A19-4423DB361DBE}"/>
              </a:ext>
            </a:extLst>
          </p:cNvPr>
          <p:cNvPicPr>
            <a:picLocks noChangeAspect="1"/>
          </p:cNvPicPr>
          <p:nvPr/>
        </p:nvPicPr>
        <p:blipFill>
          <a:blip r:embed="rId2">
            <a:extLst>
              <a:ext uri="{28A0092B-C50C-407E-A947-70E740481C1C}">
                <a14:useLocalDpi xmlns:a14="http://schemas.microsoft.com/office/drawing/2010/main" val="0"/>
              </a:ext>
            </a:extLst>
          </a:blip>
          <a:srcRect t="31220"/>
          <a:stretch/>
        </p:blipFill>
        <p:spPr>
          <a:xfrm>
            <a:off x="1176471" y="2856235"/>
            <a:ext cx="4142661" cy="1580854"/>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77F5E0EF-5EC6-B224-5F18-2292F1A6C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608" y="4790529"/>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72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F6AF2-BAF1-6407-EA71-8025AE45FFB5}"/>
              </a:ext>
            </a:extLst>
          </p:cNvPr>
          <p:cNvSpPr>
            <a:spLocks noGrp="1"/>
          </p:cNvSpPr>
          <p:nvPr>
            <p:ph type="title"/>
          </p:nvPr>
        </p:nvSpPr>
        <p:spPr>
          <a:xfrm>
            <a:off x="6657715" y="467271"/>
            <a:ext cx="4195674" cy="2052522"/>
          </a:xfrm>
        </p:spPr>
        <p:txBody>
          <a:bodyPr anchor="b">
            <a:normAutofit/>
          </a:bodyPr>
          <a:lstStyle/>
          <a:p>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Governance Structure</a:t>
            </a:r>
            <a:endParaRPr lang="en-US" sz="5600" b="1"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60FEDA61-C965-8651-EF8D-5518A1CF8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327" y="4790529"/>
            <a:ext cx="2847975" cy="1600200"/>
          </a:xfrm>
          <a:prstGeom prst="rect">
            <a:avLst/>
          </a:prstGeom>
          <a:ln>
            <a:noFill/>
          </a:ln>
          <a:effectLst>
            <a:outerShdw blurRad="292100" dist="139700" dir="2700000" algn="tl" rotWithShape="0">
              <a:srgbClr val="333333">
                <a:alpha val="65000"/>
              </a:srgbClr>
            </a:outerShdw>
          </a:effectLst>
        </p:spPr>
      </p:pic>
      <p:pic>
        <p:nvPicPr>
          <p:cNvPr id="7" name="Content Placeholder 4" descr="A diagram of people's face&#10;&#10;Description automatically generated">
            <a:extLst>
              <a:ext uri="{FF2B5EF4-FFF2-40B4-BE49-F238E27FC236}">
                <a16:creationId xmlns:a16="http://schemas.microsoft.com/office/drawing/2014/main" id="{29079853-EED3-5E1B-C7C8-3AFC63ED55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0571" y="2686469"/>
            <a:ext cx="2466975" cy="1847850"/>
          </a:xfrm>
        </p:spPr>
      </p:pic>
    </p:spTree>
    <p:extLst>
      <p:ext uri="{BB962C8B-B14F-4D97-AF65-F5344CB8AC3E}">
        <p14:creationId xmlns:p14="http://schemas.microsoft.com/office/powerpoint/2010/main" val="402383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C6E758-58A8-4E91-3E8F-027EB531CDE4}"/>
              </a:ext>
            </a:extLst>
          </p:cNvPr>
          <p:cNvSpPr>
            <a:spLocks noGrp="1"/>
          </p:cNvSpPr>
          <p:nvPr>
            <p:ph type="title"/>
          </p:nvPr>
        </p:nvSpPr>
        <p:spPr>
          <a:xfrm>
            <a:off x="6657715" y="467271"/>
            <a:ext cx="4195674" cy="2052522"/>
          </a:xfrm>
        </p:spPr>
        <p:txBody>
          <a:bodyPr anchor="b">
            <a:normAutofit/>
          </a:bodyPr>
          <a:lstStyle/>
          <a:p>
            <a:r>
              <a:rPr lang="en-US" sz="5600" b="1">
                <a:latin typeface="Times New Roman" panose="02020603050405020304" pitchFamily="18" charset="0"/>
                <a:cs typeface="Times New Roman" panose="02020603050405020304" pitchFamily="18" charset="0"/>
              </a:rPr>
              <a:t>Stakeholder Management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group of people sitting around a table&#10;&#10;Description automatically generated">
            <a:extLst>
              <a:ext uri="{FF2B5EF4-FFF2-40B4-BE49-F238E27FC236}">
                <a16:creationId xmlns:a16="http://schemas.microsoft.com/office/drawing/2014/main" id="{A92293EE-785B-9045-D387-C790F0E9A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69" y="2519793"/>
            <a:ext cx="3952579" cy="2118375"/>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3B4D2C32-052F-DBC6-C562-3E138B0C32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48363" y="4790529"/>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223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3CB5A0-1CF9-B425-1090-A0DD35EA6779}"/>
              </a:ext>
            </a:extLst>
          </p:cNvPr>
          <p:cNvSpPr>
            <a:spLocks noGrp="1"/>
          </p:cNvSpPr>
          <p:nvPr>
            <p:ph type="title"/>
          </p:nvPr>
        </p:nvSpPr>
        <p:spPr>
          <a:xfrm>
            <a:off x="6657714" y="467271"/>
            <a:ext cx="5111531" cy="2052522"/>
          </a:xfrm>
        </p:spPr>
        <p:txBody>
          <a:bodyPr anchor="b">
            <a:normAutofit/>
          </a:bodyPr>
          <a:lstStyle/>
          <a:p>
            <a:r>
              <a:rPr lang="en-US" sz="5400" b="1" dirty="0">
                <a:latin typeface="Times New Roman" panose="02020603050405020304" pitchFamily="18" charset="0"/>
                <a:cs typeface="Times New Roman" panose="02020603050405020304" pitchFamily="18" charset="0"/>
              </a:rPr>
              <a:t>Communication Plan</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person in a tie and a computer&#10;&#10;Description automatically generated">
            <a:extLst>
              <a:ext uri="{FF2B5EF4-FFF2-40B4-BE49-F238E27FC236}">
                <a16:creationId xmlns:a16="http://schemas.microsoft.com/office/drawing/2014/main" id="{B202B569-9AC2-900A-419B-E2EF5F5AEF6F}"/>
              </a:ext>
            </a:extLst>
          </p:cNvPr>
          <p:cNvPicPr>
            <a:picLocks noChangeAspect="1"/>
          </p:cNvPicPr>
          <p:nvPr/>
        </p:nvPicPr>
        <p:blipFill>
          <a:blip r:embed="rId2">
            <a:extLst>
              <a:ext uri="{28A0092B-C50C-407E-A947-70E740481C1C}">
                <a14:useLocalDpi xmlns:a14="http://schemas.microsoft.com/office/drawing/2010/main" val="0"/>
              </a:ext>
            </a:extLst>
          </a:blip>
          <a:srcRect b="19133"/>
          <a:stretch/>
        </p:blipFill>
        <p:spPr>
          <a:xfrm>
            <a:off x="1542109" y="2089373"/>
            <a:ext cx="3303900" cy="2671745"/>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BDB6E21E-C1EF-B610-DF6C-C4553A5EC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608" y="4790529"/>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420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53318F-205E-F294-72AD-D81B45CC1B9F}"/>
              </a:ext>
            </a:extLst>
          </p:cNvPr>
          <p:cNvSpPr>
            <a:spLocks noGrp="1"/>
          </p:cNvSpPr>
          <p:nvPr>
            <p:ph type="title"/>
          </p:nvPr>
        </p:nvSpPr>
        <p:spPr>
          <a:xfrm>
            <a:off x="6388120" y="467270"/>
            <a:ext cx="5198034" cy="2230959"/>
          </a:xfrm>
        </p:spPr>
        <p:txBody>
          <a:bodyPr anchor="b">
            <a:normAutofit fontScale="90000"/>
          </a:bodyPr>
          <a:lstStyle/>
          <a:p>
            <a:r>
              <a:rPr lang="en-US" sz="5400" b="1" dirty="0">
                <a:latin typeface="Times New Roman" panose="02020603050405020304" pitchFamily="18" charset="0"/>
                <a:cs typeface="Times New Roman" panose="02020603050405020304" pitchFamily="18" charset="0"/>
              </a:rPr>
              <a:t>Project </a:t>
            </a:r>
            <a:r>
              <a:rPr lang="en-US" sz="5400" b="1" dirty="0">
                <a:effectLst/>
                <a:latin typeface="Times New Roman" panose="02020603050405020304" pitchFamily="18" charset="0"/>
                <a:ea typeface="Calibri" panose="020F0502020204030204" pitchFamily="34" charset="0"/>
                <a:cs typeface="Times New Roman" panose="02020603050405020304" pitchFamily="18" charset="0"/>
              </a:rPr>
              <a:t>Schedule &amp; Dependencies Management</a:t>
            </a:r>
            <a:r>
              <a:rPr lang="en-US" sz="5400" b="1" dirty="0">
                <a:latin typeface="Times New Roman" panose="02020603050405020304" pitchFamily="18" charset="0"/>
                <a:cs typeface="Times New Roman" panose="02020603050405020304" pitchFamily="18" charset="0"/>
              </a:rPr>
              <a:t>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person drawing a diagram&#10;&#10;Description automatically generated">
            <a:extLst>
              <a:ext uri="{FF2B5EF4-FFF2-40B4-BE49-F238E27FC236}">
                <a16:creationId xmlns:a16="http://schemas.microsoft.com/office/drawing/2014/main" id="{32421770-0599-11AC-02E3-BB94D8C1F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287" y="2440372"/>
            <a:ext cx="4600148" cy="1977256"/>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29B628CF-A0C8-A6AC-8F22-B7EEBB7FBE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07105" y="5031195"/>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421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C0CA87-5EF1-E728-48DD-7393FADB65BC}"/>
              </a:ext>
            </a:extLst>
          </p:cNvPr>
          <p:cNvSpPr>
            <a:spLocks noGrp="1"/>
          </p:cNvSpPr>
          <p:nvPr>
            <p:ph type="title"/>
          </p:nvPr>
        </p:nvSpPr>
        <p:spPr>
          <a:xfrm>
            <a:off x="6657715" y="467271"/>
            <a:ext cx="4195674" cy="2052522"/>
          </a:xfrm>
        </p:spPr>
        <p:txBody>
          <a:bodyPr anchor="b">
            <a:normAutofit/>
          </a:bodyPr>
          <a:lstStyle/>
          <a:p>
            <a:r>
              <a:rPr lang="en-US" sz="5600" b="1">
                <a:effectLst/>
                <a:latin typeface="Times New Roman" panose="02020603050405020304" pitchFamily="18" charset="0"/>
                <a:ea typeface="Calibri" panose="020F0502020204030204" pitchFamily="34" charset="0"/>
                <a:cs typeface="Times New Roman" panose="02020603050405020304" pitchFamily="18" charset="0"/>
              </a:rPr>
              <a:t>Financial Management</a:t>
            </a:r>
            <a:endParaRPr lang="en-US" sz="5600" b="1">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person pointing at a light bulb&#10;&#10;Description automatically generated">
            <a:extLst>
              <a:ext uri="{FF2B5EF4-FFF2-40B4-BE49-F238E27FC236}">
                <a16:creationId xmlns:a16="http://schemas.microsoft.com/office/drawing/2014/main" id="{40271631-A27F-CE2A-F01E-A0C6C6B49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2318523"/>
            <a:ext cx="4184674" cy="2343417"/>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6FA1781B-D8AB-996F-89A0-FE2085F28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956" y="4790529"/>
            <a:ext cx="3079330" cy="17301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99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398CBE-25F2-5EDF-5E7C-74776693AE9F}"/>
              </a:ext>
            </a:extLst>
          </p:cNvPr>
          <p:cNvSpPr>
            <a:spLocks noGrp="1"/>
          </p:cNvSpPr>
          <p:nvPr>
            <p:ph type="title"/>
          </p:nvPr>
        </p:nvSpPr>
        <p:spPr>
          <a:xfrm>
            <a:off x="6657715" y="467271"/>
            <a:ext cx="4195674" cy="2052522"/>
          </a:xfrm>
        </p:spPr>
        <p:txBody>
          <a:bodyPr anchor="b">
            <a:normAutofit/>
          </a:bodyPr>
          <a:lstStyle/>
          <a:p>
            <a:r>
              <a:rPr lang="en-US" sz="5600" b="1" dirty="0">
                <a:latin typeface="Times New Roman" panose="02020603050405020304" pitchFamily="18" charset="0"/>
                <a:cs typeface="Times New Roman" panose="02020603050405020304" pitchFamily="18" charset="0"/>
              </a:rPr>
              <a:t>Risk Management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hand writing on a whiteboard&#10;&#10;Description automatically generated">
            <a:extLst>
              <a:ext uri="{FF2B5EF4-FFF2-40B4-BE49-F238E27FC236}">
                <a16:creationId xmlns:a16="http://schemas.microsoft.com/office/drawing/2014/main" id="{9EDF59E4-96CA-BDEA-42C1-6F64BA5F0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2239473"/>
            <a:ext cx="4101334" cy="2460800"/>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AA81C489-ED92-3F26-B489-CC84613F71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2350" y="4790529"/>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767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F31679-6D52-065C-484D-BAB6E825E6FC}"/>
              </a:ext>
            </a:extLst>
          </p:cNvPr>
          <p:cNvSpPr>
            <a:spLocks noGrp="1"/>
          </p:cNvSpPr>
          <p:nvPr>
            <p:ph type="title"/>
          </p:nvPr>
        </p:nvSpPr>
        <p:spPr>
          <a:xfrm>
            <a:off x="6657715" y="467271"/>
            <a:ext cx="4195674" cy="2052522"/>
          </a:xfrm>
        </p:spPr>
        <p:txBody>
          <a:bodyPr anchor="b">
            <a:normAutofit/>
          </a:bodyPr>
          <a:lstStyle/>
          <a:p>
            <a:r>
              <a:rPr lang="en-US" sz="5600" b="1" dirty="0">
                <a:latin typeface="Times New Roman" panose="02020603050405020304" pitchFamily="18" charset="0"/>
                <a:cs typeface="Times New Roman" panose="02020603050405020304" pitchFamily="18" charset="0"/>
              </a:rPr>
              <a:t>Quality Management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group of people standing around a measuring device&#10;&#10;Description automatically generated">
            <a:extLst>
              <a:ext uri="{FF2B5EF4-FFF2-40B4-BE49-F238E27FC236}">
                <a16:creationId xmlns:a16="http://schemas.microsoft.com/office/drawing/2014/main" id="{F424FAB7-B646-8339-D817-4C7E84C54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1" y="1756741"/>
            <a:ext cx="3743974" cy="3160896"/>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0442B385-AF73-D092-0C4C-93021D910B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48363" y="4790529"/>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669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776B1B-1608-E67C-A24F-729104FDFB55}"/>
              </a:ext>
            </a:extLst>
          </p:cNvPr>
          <p:cNvSpPr>
            <a:spLocks noGrp="1"/>
          </p:cNvSpPr>
          <p:nvPr>
            <p:ph type="title"/>
          </p:nvPr>
        </p:nvSpPr>
        <p:spPr>
          <a:xfrm>
            <a:off x="6657715" y="467271"/>
            <a:ext cx="4195674" cy="2052522"/>
          </a:xfrm>
        </p:spPr>
        <p:txBody>
          <a:bodyPr anchor="b">
            <a:normAutofit/>
          </a:bodyPr>
          <a:lstStyle/>
          <a:p>
            <a:r>
              <a:rPr lang="en-US" sz="6000" b="1" dirty="0">
                <a:latin typeface="Times New Roman" panose="02020603050405020304" pitchFamily="18" charset="0"/>
                <a:cs typeface="Times New Roman" panose="02020603050405020304" pitchFamily="18" charset="0"/>
              </a:rPr>
              <a:t>Lessons Learned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magnifying glass over words&#10;&#10;Description automatically generated">
            <a:extLst>
              <a:ext uri="{FF2B5EF4-FFF2-40B4-BE49-F238E27FC236}">
                <a16:creationId xmlns:a16="http://schemas.microsoft.com/office/drawing/2014/main" id="{98DCF2D0-29A1-0C3B-4AF7-A9F737CB7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610" y="1562696"/>
            <a:ext cx="3564092" cy="3564092"/>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9B19F80B-0709-807F-3BE2-516222CC91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39608" y="4841550"/>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6462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58705E-416B-9A7B-A67C-71FBF57F0480}"/>
              </a:ext>
            </a:extLst>
          </p:cNvPr>
          <p:cNvSpPr>
            <a:spLocks noGrp="1"/>
          </p:cNvSpPr>
          <p:nvPr>
            <p:ph type="title"/>
          </p:nvPr>
        </p:nvSpPr>
        <p:spPr>
          <a:xfrm>
            <a:off x="6657715" y="467271"/>
            <a:ext cx="4195674" cy="2052522"/>
          </a:xfrm>
        </p:spPr>
        <p:txBody>
          <a:bodyPr anchor="b">
            <a:normAutofit fontScale="90000"/>
          </a:bodyPr>
          <a:lstStyle/>
          <a:p>
            <a:r>
              <a:rPr lang="en-US" sz="8000" b="1" dirty="0">
                <a:latin typeface="Times New Roman" panose="02020603050405020304" pitchFamily="18" charset="0"/>
                <a:cs typeface="Times New Roman" panose="02020603050405020304" pitchFamily="18" charset="0"/>
              </a:rPr>
              <a:t>Project Output</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B2DEA7F0-9AE7-DF83-DFCB-F702E510C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2386101"/>
            <a:ext cx="3952579" cy="2078291"/>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8DC59412-0650-D0CE-B746-CDC853676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608" y="4841550"/>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331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080D83-4364-4BE6-6EC3-5C3F735D0027}"/>
              </a:ext>
            </a:extLst>
          </p:cNvPr>
          <p:cNvSpPr>
            <a:spLocks noGrp="1"/>
          </p:cNvSpPr>
          <p:nvPr>
            <p:ph type="title"/>
          </p:nvPr>
        </p:nvSpPr>
        <p:spPr>
          <a:xfrm>
            <a:off x="6657715" y="467271"/>
            <a:ext cx="4195674" cy="2052522"/>
          </a:xfrm>
        </p:spPr>
        <p:txBody>
          <a:bodyPr anchor="b">
            <a:normAutofit/>
          </a:bodyPr>
          <a:lstStyle/>
          <a:p>
            <a:r>
              <a:rPr lang="en-US" sz="5600" b="1" dirty="0">
                <a:latin typeface="Times New Roman" panose="02020603050405020304" pitchFamily="18" charset="0"/>
                <a:cs typeface="Times New Roman" panose="02020603050405020304" pitchFamily="18" charset="0"/>
              </a:rPr>
              <a:t>About ZARA</a:t>
            </a:r>
          </a:p>
        </p:txBody>
      </p:sp>
      <p:sp>
        <p:nvSpPr>
          <p:cNvPr id="16" name="Oval 1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Content Placeholder 6" descr="A black text with black letters&#10;&#10;Description automatically generated">
            <a:extLst>
              <a:ext uri="{FF2B5EF4-FFF2-40B4-BE49-F238E27FC236}">
                <a16:creationId xmlns:a16="http://schemas.microsoft.com/office/drawing/2014/main" id="{890A6C35-6C7D-3C5F-A296-A13BFEC02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5239" y="5084498"/>
            <a:ext cx="2458150" cy="1381168"/>
          </a:xfrm>
          <a:prstGeom prst="rect">
            <a:avLst/>
          </a:prstGeom>
          <a:ln>
            <a:noFill/>
          </a:ln>
          <a:effectLst>
            <a:outerShdw blurRad="292100" dist="139700" dir="2700000" algn="tl" rotWithShape="0">
              <a:srgbClr val="333333">
                <a:alpha val="65000"/>
              </a:srgbClr>
            </a:outerShdw>
          </a:effectLst>
        </p:spPr>
      </p:pic>
      <p:pic>
        <p:nvPicPr>
          <p:cNvPr id="21" name="Picture 20" descr="A person posing for a photo&#10;&#10;Description automatically generated">
            <a:extLst>
              <a:ext uri="{FF2B5EF4-FFF2-40B4-BE49-F238E27FC236}">
                <a16:creationId xmlns:a16="http://schemas.microsoft.com/office/drawing/2014/main" id="{14282BC2-9F92-7171-07D0-205C00052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197" y="2314822"/>
            <a:ext cx="3957333" cy="2220847"/>
          </a:xfrm>
          <a:prstGeom prst="rect">
            <a:avLst/>
          </a:prstGeom>
        </p:spPr>
      </p:pic>
    </p:spTree>
    <p:extLst>
      <p:ext uri="{BB962C8B-B14F-4D97-AF65-F5344CB8AC3E}">
        <p14:creationId xmlns:p14="http://schemas.microsoft.com/office/powerpoint/2010/main" val="359963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6B0D41-4876-3A41-15FB-AB5A3E3A0009}"/>
              </a:ext>
            </a:extLst>
          </p:cNvPr>
          <p:cNvSpPr>
            <a:spLocks noGrp="1"/>
          </p:cNvSpPr>
          <p:nvPr>
            <p:ph type="title"/>
          </p:nvPr>
        </p:nvSpPr>
        <p:spPr>
          <a:xfrm>
            <a:off x="6702626" y="952721"/>
            <a:ext cx="4195674" cy="2052522"/>
          </a:xfrm>
        </p:spPr>
        <p:txBody>
          <a:bodyPr anchor="b">
            <a:normAutofit/>
          </a:bodyPr>
          <a:lstStyle/>
          <a:p>
            <a:r>
              <a:rPr lang="en-US" sz="6600" b="1" dirty="0">
                <a:latin typeface="Times New Roman" panose="02020603050405020304" pitchFamily="18" charset="0"/>
                <a:cs typeface="Times New Roman" panose="02020603050405020304" pitchFamily="18" charset="0"/>
              </a:rPr>
              <a:t>Thank you</a:t>
            </a:r>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Handshake">
            <a:extLst>
              <a:ext uri="{FF2B5EF4-FFF2-40B4-BE49-F238E27FC236}">
                <a16:creationId xmlns:a16="http://schemas.microsoft.com/office/drawing/2014/main" id="{AA40FC26-9FA2-5F0B-D52F-2513C84295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4" name="Content Placeholder 6" descr="A black text with black letters&#10;&#10;Description automatically generated">
            <a:extLst>
              <a:ext uri="{FF2B5EF4-FFF2-40B4-BE49-F238E27FC236}">
                <a16:creationId xmlns:a16="http://schemas.microsoft.com/office/drawing/2014/main" id="{8DD8241A-66F6-BE34-BC91-102D07F7FA8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169327" y="4790529"/>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2496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51E324-8ED0-01FD-316D-2154AD770808}"/>
              </a:ext>
            </a:extLst>
          </p:cNvPr>
          <p:cNvSpPr>
            <a:spLocks noGrp="1"/>
          </p:cNvSpPr>
          <p:nvPr>
            <p:ph type="subTitle" idx="1"/>
          </p:nvPr>
        </p:nvSpPr>
        <p:spPr>
          <a:xfrm>
            <a:off x="298251" y="1959429"/>
            <a:ext cx="10413291" cy="1375791"/>
          </a:xfrm>
        </p:spPr>
        <p:txBody>
          <a:bodyPr>
            <a:normAutofit lnSpcReduction="10000"/>
          </a:bodyPr>
          <a:lstStyle/>
          <a:p>
            <a:pPr algn="l"/>
            <a:r>
              <a:rPr lang="en-US" sz="3200" b="1" dirty="0">
                <a:effectLst/>
                <a:latin typeface="Arial Black" panose="020B0A04020102020204" pitchFamily="34" charset="0"/>
                <a:ea typeface="Calibri" panose="020F0502020204030204" pitchFamily="34" charset="0"/>
              </a:rPr>
              <a:t>Social Media Analytics Dashboard For ZARA; Enhancing Engagement And Brand Loyalty With Power BI (Detailed Slide Deck)</a:t>
            </a:r>
            <a:endParaRPr lang="en-US" sz="3200" b="1" dirty="0">
              <a:latin typeface="Arial Black" panose="020B0A04020102020204" pitchFamily="34" charset="0"/>
            </a:endParaRPr>
          </a:p>
        </p:txBody>
      </p:sp>
      <p:grpSp>
        <p:nvGrpSpPr>
          <p:cNvPr id="5" name="Group 5">
            <a:extLst>
              <a:ext uri="{FF2B5EF4-FFF2-40B4-BE49-F238E27FC236}">
                <a16:creationId xmlns:a16="http://schemas.microsoft.com/office/drawing/2014/main" id="{BFD6C95E-7399-02CC-3C40-06550A493C39}"/>
              </a:ext>
            </a:extLst>
          </p:cNvPr>
          <p:cNvGrpSpPr/>
          <p:nvPr/>
        </p:nvGrpSpPr>
        <p:grpSpPr>
          <a:xfrm>
            <a:off x="526777" y="4475898"/>
            <a:ext cx="2331720" cy="2241850"/>
            <a:chOff x="487680" y="-128270"/>
            <a:chExt cx="11526520" cy="12668250"/>
          </a:xfrm>
        </p:grpSpPr>
        <p:sp>
          <p:nvSpPr>
            <p:cNvPr id="6" name="Freeform 6">
              <a:extLst>
                <a:ext uri="{FF2B5EF4-FFF2-40B4-BE49-F238E27FC236}">
                  <a16:creationId xmlns:a16="http://schemas.microsoft.com/office/drawing/2014/main" id="{27C08EA8-47AF-2955-24A1-7955EC6A01DD}"/>
                </a:ext>
              </a:extLst>
            </p:cNvPr>
            <p:cNvSpPr/>
            <p:nvPr/>
          </p:nvSpPr>
          <p:spPr>
            <a:xfrm>
              <a:off x="0" y="0"/>
              <a:ext cx="11526520" cy="12668250"/>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3"/>
              <a:stretch>
                <a:fillRect l="-20185" r="-20185"/>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 name="Group 12">
            <a:extLst>
              <a:ext uri="{FF2B5EF4-FFF2-40B4-BE49-F238E27FC236}">
                <a16:creationId xmlns:a16="http://schemas.microsoft.com/office/drawing/2014/main" id="{6A04EB80-1260-E4D7-A9E3-8770A24E8FD7}"/>
              </a:ext>
            </a:extLst>
          </p:cNvPr>
          <p:cNvGrpSpPr/>
          <p:nvPr/>
        </p:nvGrpSpPr>
        <p:grpSpPr>
          <a:xfrm>
            <a:off x="3585655" y="4464663"/>
            <a:ext cx="2027691" cy="2241850"/>
            <a:chOff x="-2" y="0"/>
            <a:chExt cx="9453249" cy="10966796"/>
          </a:xfrm>
        </p:grpSpPr>
        <p:sp>
          <p:nvSpPr>
            <p:cNvPr id="8" name="Freeform 13">
              <a:extLst>
                <a:ext uri="{FF2B5EF4-FFF2-40B4-BE49-F238E27FC236}">
                  <a16:creationId xmlns:a16="http://schemas.microsoft.com/office/drawing/2014/main" id="{92C46706-AA2A-4FFF-63B7-8ADD25EA5B32}"/>
                </a:ext>
              </a:extLst>
            </p:cNvPr>
            <p:cNvSpPr/>
            <p:nvPr/>
          </p:nvSpPr>
          <p:spPr>
            <a:xfrm>
              <a:off x="-2" y="0"/>
              <a:ext cx="9453249" cy="10966796"/>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4"/>
              <a:stretch>
                <a:fillRect l="-5808" r="-5808"/>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9">
            <a:extLst>
              <a:ext uri="{FF2B5EF4-FFF2-40B4-BE49-F238E27FC236}">
                <a16:creationId xmlns:a16="http://schemas.microsoft.com/office/drawing/2014/main" id="{F35B262A-EFF5-E87D-DB01-2E7154F0D99A}"/>
              </a:ext>
            </a:extLst>
          </p:cNvPr>
          <p:cNvGrpSpPr/>
          <p:nvPr/>
        </p:nvGrpSpPr>
        <p:grpSpPr>
          <a:xfrm>
            <a:off x="6434412" y="4338389"/>
            <a:ext cx="2219551" cy="2379132"/>
            <a:chOff x="487680" y="-128270"/>
            <a:chExt cx="11526520" cy="12668250"/>
          </a:xfrm>
        </p:grpSpPr>
        <p:sp>
          <p:nvSpPr>
            <p:cNvPr id="14" name="Freeform 10">
              <a:extLst>
                <a:ext uri="{FF2B5EF4-FFF2-40B4-BE49-F238E27FC236}">
                  <a16:creationId xmlns:a16="http://schemas.microsoft.com/office/drawing/2014/main" id="{6A0E11BC-30CE-DE9B-63F1-EF738C2425DE}"/>
                </a:ext>
              </a:extLst>
            </p:cNvPr>
            <p:cNvSpPr/>
            <p:nvPr/>
          </p:nvSpPr>
          <p:spPr>
            <a:xfrm>
              <a:off x="0" y="0"/>
              <a:ext cx="11526520" cy="12668250"/>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5"/>
              <a:stretch>
                <a:fillRect t="-9728" b="-9728"/>
              </a:stretch>
            </a:blipFill>
            <a:effectLst>
              <a:softEdge rad="12700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24" name="Group 16">
            <a:extLst>
              <a:ext uri="{FF2B5EF4-FFF2-40B4-BE49-F238E27FC236}">
                <a16:creationId xmlns:a16="http://schemas.microsoft.com/office/drawing/2014/main" id="{B33E3F7D-F4BA-3B6F-C1A2-B735EA05536A}"/>
              </a:ext>
            </a:extLst>
          </p:cNvPr>
          <p:cNvGrpSpPr/>
          <p:nvPr/>
        </p:nvGrpSpPr>
        <p:grpSpPr>
          <a:xfrm>
            <a:off x="9389100" y="4430501"/>
            <a:ext cx="2408138" cy="2264320"/>
            <a:chOff x="487680" y="-128270"/>
            <a:chExt cx="11526520" cy="12668250"/>
          </a:xfrm>
        </p:grpSpPr>
        <p:sp>
          <p:nvSpPr>
            <p:cNvPr id="25" name="Freeform 17">
              <a:extLst>
                <a:ext uri="{FF2B5EF4-FFF2-40B4-BE49-F238E27FC236}">
                  <a16:creationId xmlns:a16="http://schemas.microsoft.com/office/drawing/2014/main" id="{CBC9BE49-3638-2384-E4F4-20915E128F64}"/>
                </a:ext>
              </a:extLst>
            </p:cNvPr>
            <p:cNvSpPr/>
            <p:nvPr/>
          </p:nvSpPr>
          <p:spPr>
            <a:xfrm>
              <a:off x="0" y="0"/>
              <a:ext cx="11526520" cy="12668250"/>
            </a:xfrm>
            <a:custGeom>
              <a:avLst/>
              <a:gdLst/>
              <a:ahLst/>
              <a:cxnLst/>
              <a:rect l="l" t="t" r="r" b="b"/>
              <a:pathLst>
                <a:path w="11526520" h="12668250">
                  <a:moveTo>
                    <a:pt x="8704580" y="1238250"/>
                  </a:moveTo>
                  <a:cubicBezTo>
                    <a:pt x="7128510" y="156210"/>
                    <a:pt x="5292090" y="0"/>
                    <a:pt x="3665220" y="645160"/>
                  </a:cubicBezTo>
                  <a:cubicBezTo>
                    <a:pt x="2532380" y="1084580"/>
                    <a:pt x="1497330" y="2092960"/>
                    <a:pt x="867410" y="3538220"/>
                  </a:cubicBezTo>
                  <a:cubicBezTo>
                    <a:pt x="91440" y="5316220"/>
                    <a:pt x="0" y="7744460"/>
                    <a:pt x="750570" y="9545320"/>
                  </a:cubicBezTo>
                  <a:cubicBezTo>
                    <a:pt x="1283970" y="10824210"/>
                    <a:pt x="2186940" y="11713210"/>
                    <a:pt x="3159760" y="12166600"/>
                  </a:cubicBezTo>
                  <a:cubicBezTo>
                    <a:pt x="4132580" y="12619990"/>
                    <a:pt x="5175250" y="12668250"/>
                    <a:pt x="6191250" y="12534900"/>
                  </a:cubicBezTo>
                  <a:cubicBezTo>
                    <a:pt x="7296150" y="12390120"/>
                    <a:pt x="8411210" y="12021820"/>
                    <a:pt x="9358630" y="11172190"/>
                  </a:cubicBezTo>
                  <a:cubicBezTo>
                    <a:pt x="10306050" y="10322560"/>
                    <a:pt x="11070590" y="8936990"/>
                    <a:pt x="11247120" y="7327900"/>
                  </a:cubicBezTo>
                  <a:cubicBezTo>
                    <a:pt x="11526520" y="4803140"/>
                    <a:pt x="10281920" y="2320290"/>
                    <a:pt x="8704580" y="1238250"/>
                  </a:cubicBezTo>
                  <a:close/>
                </a:path>
              </a:pathLst>
            </a:custGeom>
            <a:blipFill>
              <a:blip r:embed="rId6"/>
              <a:stretch>
                <a:fillRect t="-7595" b="-7595"/>
              </a:stretch>
            </a:blipFill>
            <a:effectLst>
              <a:softEdge rad="12700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27" name="TextBox 26">
            <a:extLst>
              <a:ext uri="{FF2B5EF4-FFF2-40B4-BE49-F238E27FC236}">
                <a16:creationId xmlns:a16="http://schemas.microsoft.com/office/drawing/2014/main" id="{F7969451-6DAF-80E3-9928-1E894C9591F2}"/>
              </a:ext>
            </a:extLst>
          </p:cNvPr>
          <p:cNvSpPr txBox="1"/>
          <p:nvPr/>
        </p:nvSpPr>
        <p:spPr>
          <a:xfrm>
            <a:off x="-1112166" y="3641321"/>
            <a:ext cx="5699760" cy="815608"/>
          </a:xfrm>
          <a:prstGeom prst="rect">
            <a:avLst/>
          </a:prstGeom>
          <a:noFill/>
        </p:spPr>
        <p:txBody>
          <a:bodyPr wrap="square">
            <a:spAutoFit/>
          </a:bodyPr>
          <a:lstStyle/>
          <a:p>
            <a:pPr algn="ctr" defTabSz="354266">
              <a:spcAft>
                <a:spcPts val="270"/>
              </a:spcAft>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Nadeera</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Ratnayake</a:t>
            </a:r>
          </a:p>
          <a:p>
            <a:pPr algn="ctr" defTabSz="354266">
              <a:spcAft>
                <a:spcPts val="270"/>
              </a:spcAft>
            </a:pPr>
            <a:r>
              <a:rPr lang="en-US" sz="1400" b="1" kern="1200" dirty="0">
                <a:latin typeface="Times New Roman" panose="02020603050405020304" pitchFamily="18" charset="0"/>
                <a:cs typeface="Times New Roman" panose="02020603050405020304" pitchFamily="18" charset="0"/>
              </a:rPr>
              <a:t>IT Manager</a:t>
            </a:r>
          </a:p>
          <a:p>
            <a:pPr algn="ctr" defTabSz="354266">
              <a:spcAft>
                <a:spcPts val="27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21967657</a:t>
            </a:r>
            <a:endParaRPr lang="en-US" sz="1400"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2A0FCF1A-DA68-CDCB-06A3-F06B44E6DDE9}"/>
              </a:ext>
            </a:extLst>
          </p:cNvPr>
          <p:cNvSpPr txBox="1"/>
          <p:nvPr/>
        </p:nvSpPr>
        <p:spPr>
          <a:xfrm>
            <a:off x="1765537" y="3652074"/>
            <a:ext cx="5699760" cy="815608"/>
          </a:xfrm>
          <a:prstGeom prst="rect">
            <a:avLst/>
          </a:prstGeom>
          <a:noFill/>
        </p:spPr>
        <p:txBody>
          <a:bodyPr wrap="square">
            <a:spAutoFit/>
          </a:bodyPr>
          <a:lstStyle/>
          <a:p>
            <a:pPr algn="ctr" defTabSz="354266">
              <a:spcAft>
                <a:spcPts val="270"/>
              </a:spcAft>
            </a:pPr>
            <a:r>
              <a:rPr lang="en-US" sz="1400" b="1" dirty="0" err="1">
                <a:latin typeface="Times New Roman" panose="02020603050405020304" pitchFamily="18" charset="0"/>
                <a:cs typeface="Times New Roman" panose="02020603050405020304" pitchFamily="18" charset="0"/>
              </a:rPr>
              <a:t>Anushika</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Geekiyanage</a:t>
            </a:r>
            <a:endParaRPr lang="en-US" sz="1400" b="1" dirty="0">
              <a:latin typeface="Times New Roman" panose="02020603050405020304" pitchFamily="18" charset="0"/>
              <a:cs typeface="Times New Roman" panose="02020603050405020304" pitchFamily="18" charset="0"/>
            </a:endParaRPr>
          </a:p>
          <a:p>
            <a:pPr algn="ctr" defTabSz="354266">
              <a:spcAft>
                <a:spcPts val="270"/>
              </a:spcAft>
            </a:pPr>
            <a:r>
              <a:rPr lang="en-US" sz="1400" b="1" dirty="0">
                <a:latin typeface="Times New Roman" panose="02020603050405020304" pitchFamily="18" charset="0"/>
                <a:cs typeface="Times New Roman" panose="02020603050405020304" pitchFamily="18" charset="0"/>
              </a:rPr>
              <a:t>Business Analyst</a:t>
            </a:r>
          </a:p>
          <a:p>
            <a:pPr algn="ctr" defTabSz="354266">
              <a:spcAft>
                <a:spcPts val="270"/>
              </a:spcAft>
            </a:pPr>
            <a:r>
              <a:rPr lang="en-US" sz="1400" b="1" dirty="0">
                <a:latin typeface="Times New Roman" panose="02020603050405020304" pitchFamily="18" charset="0"/>
                <a:cs typeface="Times New Roman" panose="02020603050405020304" pitchFamily="18" charset="0"/>
              </a:rPr>
              <a:t>21831739</a:t>
            </a:r>
            <a:endParaRPr lang="en-US"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D72280F-1D87-328F-25D8-BCC1DC35FF22}"/>
              </a:ext>
            </a:extLst>
          </p:cNvPr>
          <p:cNvSpPr txBox="1"/>
          <p:nvPr/>
        </p:nvSpPr>
        <p:spPr>
          <a:xfrm>
            <a:off x="4689558" y="3633587"/>
            <a:ext cx="5699760" cy="815608"/>
          </a:xfrm>
          <a:prstGeom prst="rect">
            <a:avLst/>
          </a:prstGeom>
          <a:noFill/>
        </p:spPr>
        <p:txBody>
          <a:bodyPr wrap="square">
            <a:spAutoFit/>
          </a:bodyPr>
          <a:lstStyle/>
          <a:p>
            <a:pPr algn="ctr" defTabSz="354266">
              <a:spcAft>
                <a:spcPts val="270"/>
              </a:spcAft>
            </a:pPr>
            <a:r>
              <a:rPr lang="en-US" sz="1400" b="1" dirty="0" err="1">
                <a:latin typeface="Times New Roman" panose="02020603050405020304" pitchFamily="18" charset="0"/>
                <a:cs typeface="Times New Roman" panose="02020603050405020304" pitchFamily="18" charset="0"/>
              </a:rPr>
              <a:t>Arshita</a:t>
            </a:r>
            <a:r>
              <a:rPr lang="en-US" sz="1400" b="1" dirty="0">
                <a:latin typeface="Times New Roman" panose="02020603050405020304" pitchFamily="18" charset="0"/>
                <a:cs typeface="Times New Roman" panose="02020603050405020304" pitchFamily="18" charset="0"/>
              </a:rPr>
              <a:t> Sharma </a:t>
            </a:r>
          </a:p>
          <a:p>
            <a:pPr algn="ctr" defTabSz="354266">
              <a:spcAft>
                <a:spcPts val="270"/>
              </a:spcAft>
            </a:pPr>
            <a:r>
              <a:rPr lang="en-US" sz="1400" b="1" dirty="0">
                <a:latin typeface="Times New Roman" panose="02020603050405020304" pitchFamily="18" charset="0"/>
                <a:cs typeface="Times New Roman" panose="02020603050405020304" pitchFamily="18" charset="0"/>
              </a:rPr>
              <a:t>Finance Manager</a:t>
            </a:r>
          </a:p>
          <a:p>
            <a:pPr algn="ctr" defTabSz="354266">
              <a:spcAft>
                <a:spcPts val="270"/>
              </a:spcAft>
            </a:pPr>
            <a:r>
              <a:rPr lang="en-US" sz="1400" b="1" dirty="0">
                <a:latin typeface="Times New Roman" panose="02020603050405020304" pitchFamily="18" charset="0"/>
                <a:cs typeface="Times New Roman" panose="02020603050405020304" pitchFamily="18" charset="0"/>
              </a:rPr>
              <a:t>22048467</a:t>
            </a:r>
          </a:p>
        </p:txBody>
      </p:sp>
      <p:sp>
        <p:nvSpPr>
          <p:cNvPr id="30" name="TextBox 29">
            <a:extLst>
              <a:ext uri="{FF2B5EF4-FFF2-40B4-BE49-F238E27FC236}">
                <a16:creationId xmlns:a16="http://schemas.microsoft.com/office/drawing/2014/main" id="{D6C22B44-9DA3-D6E4-30E6-7B56A78FC9CB}"/>
              </a:ext>
            </a:extLst>
          </p:cNvPr>
          <p:cNvSpPr txBox="1"/>
          <p:nvPr/>
        </p:nvSpPr>
        <p:spPr>
          <a:xfrm>
            <a:off x="7641402" y="3637820"/>
            <a:ext cx="5699760" cy="815608"/>
          </a:xfrm>
          <a:prstGeom prst="rect">
            <a:avLst/>
          </a:prstGeom>
          <a:noFill/>
        </p:spPr>
        <p:txBody>
          <a:bodyPr wrap="square">
            <a:spAutoFit/>
          </a:bodyPr>
          <a:lstStyle/>
          <a:p>
            <a:pPr algn="ctr" defTabSz="354266">
              <a:spcAft>
                <a:spcPts val="270"/>
              </a:spcAft>
            </a:pPr>
            <a:r>
              <a:rPr lang="en-US" sz="1400" b="1" dirty="0">
                <a:latin typeface="Times New Roman" panose="02020603050405020304" pitchFamily="18" charset="0"/>
                <a:cs typeface="Times New Roman" panose="02020603050405020304" pitchFamily="18" charset="0"/>
              </a:rPr>
              <a:t>Farhana </a:t>
            </a:r>
            <a:r>
              <a:rPr lang="en-US" sz="1400" b="1" dirty="0" err="1">
                <a:latin typeface="Times New Roman" panose="02020603050405020304" pitchFamily="18" charset="0"/>
                <a:cs typeface="Times New Roman" panose="02020603050405020304" pitchFamily="18" charset="0"/>
              </a:rPr>
              <a:t>Morshada</a:t>
            </a:r>
            <a:r>
              <a:rPr lang="en-US" sz="1400" b="1" dirty="0">
                <a:latin typeface="Times New Roman" panose="02020603050405020304" pitchFamily="18" charset="0"/>
                <a:cs typeface="Times New Roman" panose="02020603050405020304" pitchFamily="18" charset="0"/>
              </a:rPr>
              <a:t> </a:t>
            </a:r>
          </a:p>
          <a:p>
            <a:pPr algn="ctr" defTabSz="354266">
              <a:spcAft>
                <a:spcPts val="270"/>
              </a:spcAft>
            </a:pPr>
            <a:r>
              <a:rPr lang="en-US" sz="1400" b="1" dirty="0">
                <a:latin typeface="Times New Roman" panose="02020603050405020304" pitchFamily="18" charset="0"/>
                <a:cs typeface="Times New Roman" panose="02020603050405020304" pitchFamily="18" charset="0"/>
              </a:rPr>
              <a:t>Project Manager</a:t>
            </a:r>
          </a:p>
          <a:p>
            <a:pPr algn="ctr" defTabSz="354266">
              <a:spcAft>
                <a:spcPts val="270"/>
              </a:spcAft>
            </a:pPr>
            <a:r>
              <a:rPr lang="en-US" sz="1400" b="1" dirty="0">
                <a:effectLst/>
                <a:latin typeface="Times New Roman" panose="02020603050405020304" pitchFamily="18" charset="0"/>
                <a:ea typeface="Calibri" panose="020F0502020204030204" pitchFamily="34" charset="0"/>
              </a:rPr>
              <a:t>21758178</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569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1015663"/>
          </a:xfrm>
          <a:prstGeom prst="rect">
            <a:avLst/>
          </a:prstGeom>
          <a:noFill/>
        </p:spPr>
        <p:txBody>
          <a:bodyPr wrap="square" rtlCol="0">
            <a:spAutoFit/>
          </a:bodyPr>
          <a:lstStyle/>
          <a:p>
            <a:pPr marL="457223" indent="-457223" algn="just">
              <a:buFont typeface="Arial" panose="020B0604020202020204" pitchFamily="34" charset="0"/>
              <a:buChar char="•"/>
            </a:pPr>
            <a:r>
              <a:rPr lang="en-US" sz="2000" dirty="0"/>
              <a:t>One of the largest international fashion companies. </a:t>
            </a:r>
          </a:p>
          <a:p>
            <a:pPr marL="457223" indent="-457223" algn="just">
              <a:buFont typeface="Arial" panose="020B0604020202020204" pitchFamily="34" charset="0"/>
              <a:buChar char="•"/>
            </a:pPr>
            <a:r>
              <a:rPr lang="en-US" sz="2000" dirty="0"/>
              <a:t>Social media plays a crucial role in customer engagement and brand loyalty efforts.</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About ZARA</a:t>
            </a:r>
            <a:endParaRPr lang="en-AU" sz="3600" b="1" dirty="0">
              <a:latin typeface="Asap Condensed Bold" panose="020B0604020202020204" charset="0"/>
              <a:cs typeface="Asap Condensed Bold" panose="020B06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1"/>
            <a:ext cx="9594807" cy="1015663"/>
          </a:xfrm>
          <a:prstGeom prst="rect">
            <a:avLst/>
          </a:prstGeom>
          <a:noFill/>
        </p:spPr>
        <p:txBody>
          <a:bodyPr wrap="square" rtlCol="0">
            <a:spAutoFit/>
          </a:bodyPr>
          <a:lstStyle/>
          <a:p>
            <a:pPr marL="457223" indent="-457223" algn="just">
              <a:buFont typeface="Arial" panose="020B0604020202020204" pitchFamily="34" charset="0"/>
              <a:buChar char="•"/>
            </a:pPr>
            <a:r>
              <a:rPr lang="en-US" sz="2000" dirty="0"/>
              <a:t>Difficulty in managing and leveraging social media data across various platforms. </a:t>
            </a:r>
          </a:p>
          <a:p>
            <a:pPr marL="457223" indent="-457223" algn="just">
              <a:buFont typeface="Arial" panose="020B0604020202020204" pitchFamily="34" charset="0"/>
              <a:buChar char="•"/>
            </a:pPr>
            <a:r>
              <a:rPr lang="en-US" sz="2000" dirty="0"/>
              <a:t>Necessity of a centralized solution that allows for real-time analysis of social media performance, influencer impact, and customer engagement.</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Problem Statement</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1873278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1015663"/>
          </a:xfrm>
          <a:prstGeom prst="rect">
            <a:avLst/>
          </a:prstGeom>
          <a:noFill/>
        </p:spPr>
        <p:txBody>
          <a:bodyPr wrap="square" rtlCol="0">
            <a:spAutoFit/>
          </a:bodyPr>
          <a:lstStyle/>
          <a:p>
            <a:pPr marL="457223" indent="-457223">
              <a:buFont typeface="Arial" panose="020B0604020202020204" pitchFamily="34" charset="0"/>
              <a:buChar char="•"/>
            </a:pPr>
            <a:r>
              <a:rPr lang="en-US" sz="2000" dirty="0">
                <a:effectLst/>
                <a:ea typeface="Calibri" panose="020F0502020204030204" pitchFamily="34" charset="0"/>
              </a:rPr>
              <a:t>Increase Customer Engagement by 20% in 3 Months</a:t>
            </a:r>
            <a:r>
              <a:rPr lang="en-US" sz="2000" dirty="0"/>
              <a:t>.</a:t>
            </a:r>
          </a:p>
          <a:p>
            <a:pPr marL="457223" indent="-457223">
              <a:buFont typeface="Arial" panose="020B0604020202020204" pitchFamily="34" charset="0"/>
              <a:buChar char="•"/>
            </a:pPr>
            <a:r>
              <a:rPr lang="en-US" sz="2000" dirty="0">
                <a:effectLst/>
                <a:ea typeface="Calibri" panose="020F0502020204030204" pitchFamily="34" charset="0"/>
              </a:rPr>
              <a:t>Increase Influencer Collaboration Engagement by 50% in 3 Months.</a:t>
            </a:r>
          </a:p>
          <a:p>
            <a:pPr marL="457223" indent="-457223">
              <a:buFont typeface="Arial" panose="020B0604020202020204" pitchFamily="34" charset="0"/>
              <a:buChar char="•"/>
            </a:pPr>
            <a:r>
              <a:rPr lang="en-US" sz="2000" dirty="0">
                <a:effectLst/>
                <a:ea typeface="Calibri" panose="020F0502020204030204" pitchFamily="34" charset="0"/>
              </a:rPr>
              <a:t>Reduce Social Media Reporting Time by 50% within 1 Month</a:t>
            </a:r>
            <a:r>
              <a:rPr lang="en-US" sz="2000" dirty="0"/>
              <a:t>.</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134625"/>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Project  Goals</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2653871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1477328"/>
          </a:xfrm>
          <a:prstGeom prst="rect">
            <a:avLst/>
          </a:prstGeom>
          <a:noFill/>
        </p:spPr>
        <p:txBody>
          <a:bodyPr wrap="square" rtlCol="0">
            <a:spAutoFit/>
          </a:bodyPr>
          <a:lstStyle/>
          <a:p>
            <a:pPr marL="457223" indent="-457223">
              <a:buFont typeface="Arial" panose="020B0604020202020204" pitchFamily="34" charset="0"/>
              <a:buChar char="•"/>
            </a:pPr>
            <a:r>
              <a:rPr lang="en-US" b="1" dirty="0"/>
              <a:t>Strengths: </a:t>
            </a:r>
            <a:r>
              <a:rPr lang="en-US" dirty="0"/>
              <a:t>Comprehensive insights, real-time updates, and data-driven decision-making capabilities.</a:t>
            </a:r>
          </a:p>
          <a:p>
            <a:pPr marL="457223" indent="-457223">
              <a:buFont typeface="Arial" panose="020B0604020202020204" pitchFamily="34" charset="0"/>
              <a:buChar char="•"/>
            </a:pPr>
            <a:r>
              <a:rPr lang="en-US" b="1" dirty="0"/>
              <a:t>Weaknesses: </a:t>
            </a:r>
            <a:r>
              <a:rPr lang="en-US" dirty="0"/>
              <a:t>The complexity of integrating multiple platforms and ensuring data quality.</a:t>
            </a:r>
          </a:p>
          <a:p>
            <a:pPr marL="457223" indent="-457223">
              <a:buFont typeface="Arial" panose="020B0604020202020204" pitchFamily="34" charset="0"/>
              <a:buChar char="•"/>
            </a:pPr>
            <a:r>
              <a:rPr lang="en-US" b="1" dirty="0"/>
              <a:t>Opportunities: </a:t>
            </a:r>
            <a:r>
              <a:rPr lang="en-US" dirty="0"/>
              <a:t>Expanding the dashboard’s use across different departments. </a:t>
            </a:r>
          </a:p>
          <a:p>
            <a:pPr marL="457223" indent="-457223">
              <a:buFont typeface="Arial" panose="020B0604020202020204" pitchFamily="34" charset="0"/>
              <a:buChar char="•"/>
            </a:pPr>
            <a:r>
              <a:rPr lang="en-US" b="1" dirty="0"/>
              <a:t>Threats: </a:t>
            </a:r>
            <a:r>
              <a:rPr lang="en-US" dirty="0"/>
              <a:t>Data privacy concerns, Rapidly changing social media landscape.</a:t>
            </a:r>
            <a:endParaRPr lang="en-AU"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SWOT   Analysis</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1479912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1"/>
            <a:ext cx="9594807" cy="1323439"/>
          </a:xfrm>
          <a:prstGeom prst="rect">
            <a:avLst/>
          </a:prstGeom>
          <a:noFill/>
        </p:spPr>
        <p:txBody>
          <a:bodyPr wrap="square" rtlCol="0">
            <a:spAutoFit/>
          </a:bodyPr>
          <a:lstStyle/>
          <a:p>
            <a:pPr marL="457223" indent="-457223">
              <a:buFont typeface="Arial" panose="020B0604020202020204" pitchFamily="34" charset="0"/>
              <a:buChar char="•"/>
            </a:pPr>
            <a:r>
              <a:rPr lang="en-US" sz="2000" dirty="0"/>
              <a:t>A centralized, customizable Power BI dashboard to integrate social media data and provide real-time insights into key metrics . </a:t>
            </a:r>
          </a:p>
          <a:p>
            <a:pPr marL="457223" indent="-457223">
              <a:buFont typeface="Arial" panose="020B0604020202020204" pitchFamily="34" charset="0"/>
              <a:buChar char="•"/>
            </a:pPr>
            <a:r>
              <a:rPr lang="en-US" sz="2000" dirty="0"/>
              <a:t>Added features like automated reporting, influencer performance tracking, and trend identification.</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Proposed   Solution</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323698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1015663"/>
          </a:xfrm>
          <a:prstGeom prst="rect">
            <a:avLst/>
          </a:prstGeom>
          <a:noFill/>
        </p:spPr>
        <p:txBody>
          <a:bodyPr wrap="square" rtlCol="0">
            <a:spAutoFit/>
          </a:bodyPr>
          <a:lstStyle/>
          <a:p>
            <a:pPr marL="457223" indent="-457223">
              <a:buFont typeface="Arial" panose="020B0604020202020204" pitchFamily="34" charset="0"/>
              <a:buChar char="•"/>
            </a:pPr>
            <a:r>
              <a:rPr lang="en-US" sz="2000" b="1" dirty="0"/>
              <a:t>Agile-Waterfall Hybrid </a:t>
            </a:r>
            <a:r>
              <a:rPr lang="en-US" sz="2000" dirty="0"/>
              <a:t>model. </a:t>
            </a:r>
          </a:p>
          <a:p>
            <a:pPr marL="457223" indent="-457223">
              <a:buFont typeface="Wingdings" panose="05000000000000000000" pitchFamily="2" charset="2"/>
              <a:buChar char="v"/>
            </a:pPr>
            <a:r>
              <a:rPr lang="en-US" sz="2000" dirty="0"/>
              <a:t>   Planning and design phases- Waterfall Approach</a:t>
            </a:r>
          </a:p>
          <a:p>
            <a:pPr marL="457223" indent="-457223">
              <a:buFont typeface="Wingdings" panose="05000000000000000000" pitchFamily="2" charset="2"/>
              <a:buChar char="v"/>
            </a:pPr>
            <a:r>
              <a:rPr lang="en-US" sz="2000" dirty="0"/>
              <a:t>   Development and testing- Agile Sprints          </a:t>
            </a:r>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Project   Approach</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457887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31135" y="2013139"/>
            <a:ext cx="9594807" cy="3477875"/>
          </a:xfrm>
          <a:prstGeom prst="rect">
            <a:avLst/>
          </a:prstGeom>
          <a:noFill/>
        </p:spPr>
        <p:txBody>
          <a:bodyPr wrap="square" rtlCol="0">
            <a:spAutoFit/>
          </a:bodyPr>
          <a:lstStyle/>
          <a:p>
            <a:pPr marL="457223" indent="-457223" algn="just">
              <a:buFont typeface="Arial" panose="020B0604020202020204" pitchFamily="34" charset="0"/>
              <a:buChar char="•"/>
            </a:pPr>
            <a:r>
              <a:rPr lang="en-US" sz="2000" b="1" dirty="0"/>
              <a:t>Resource and Data Availability</a:t>
            </a:r>
            <a:r>
              <a:rPr lang="en-US" sz="2000" dirty="0"/>
              <a:t>: It is assumed that all necessary hardware, Power BI software, and data from social media platforms (Facebook, Instagram, TikTok) will be consistently available without significant disruptions. The dashboard will refresh automatically every morning.</a:t>
            </a:r>
          </a:p>
          <a:p>
            <a:pPr marL="457223" indent="-457223" algn="just">
              <a:buFont typeface="Arial" panose="020B0604020202020204" pitchFamily="34" charset="0"/>
              <a:buChar char="•"/>
            </a:pPr>
            <a:r>
              <a:rPr lang="en-US" sz="2000" b="1" dirty="0"/>
              <a:t>Stakeholder and Financial Support</a:t>
            </a:r>
            <a:r>
              <a:rPr lang="en-US" sz="2000" dirty="0"/>
              <a:t>: Project stakeholders, including ZARA's marketing, social media, and IT teams, are expected to provide full cooperation. The project will aim to stay within the set budget, with a change management process in place if needed.</a:t>
            </a:r>
          </a:p>
          <a:p>
            <a:pPr marL="457223" indent="-457223" algn="just">
              <a:buFont typeface="Arial" panose="020B0604020202020204" pitchFamily="34" charset="0"/>
              <a:buChar char="•"/>
            </a:pPr>
            <a:r>
              <a:rPr lang="en-US" sz="2000" b="1" dirty="0"/>
              <a:t>Risk and Mitigation</a:t>
            </a:r>
            <a:r>
              <a:rPr lang="en-US" sz="2000" dirty="0"/>
              <a:t>: Assumptions are based on identified risks, such as data security breaches, with strategies in place to mitigate these risks as outlined in the risk management plan.</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1952" y="1134625"/>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Project   Assumptions</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3329729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3662541"/>
          </a:xfrm>
          <a:prstGeom prst="rect">
            <a:avLst/>
          </a:prstGeom>
          <a:noFill/>
        </p:spPr>
        <p:txBody>
          <a:bodyPr wrap="square" rtlCol="0">
            <a:spAutoFit/>
          </a:bodyPr>
          <a:lstStyle/>
          <a:p>
            <a:pPr marL="457223" indent="-457223" algn="just">
              <a:buFont typeface="Arial" panose="020B0604020202020204" pitchFamily="34" charset="0"/>
              <a:buChar char="•"/>
            </a:pPr>
            <a:r>
              <a:rPr lang="en-US" sz="3200" dirty="0"/>
              <a:t> </a:t>
            </a:r>
            <a:r>
              <a:rPr lang="en-US" sz="2000" b="1" dirty="0"/>
              <a:t>Data and Integration Challenges</a:t>
            </a:r>
            <a:r>
              <a:rPr lang="en-US" sz="2000" dirty="0"/>
              <a:t>: The accuracy and quality of data from various sources are critical. Integrating data from multiple platforms and systems may present technical challenges, impacting the overall effectiveness of the dashboard.</a:t>
            </a:r>
          </a:p>
          <a:p>
            <a:pPr marL="457223" indent="-457223" algn="just">
              <a:buFont typeface="Arial" panose="020B0604020202020204" pitchFamily="34" charset="0"/>
              <a:buChar char="•"/>
            </a:pPr>
            <a:r>
              <a:rPr lang="en-US" sz="2000" b="1" dirty="0"/>
              <a:t>User Adoption and Technical Limitations</a:t>
            </a:r>
            <a:r>
              <a:rPr lang="en-US" sz="2000" dirty="0"/>
              <a:t>: Teams will need training to effectively use the dashboard. Additionally, while Power BI is powerful, handling real-time data and custom visualizations can be complex and potentially costly.</a:t>
            </a:r>
          </a:p>
          <a:p>
            <a:pPr marL="457223" indent="-457223" algn="just">
              <a:buFont typeface="Arial" panose="020B0604020202020204" pitchFamily="34" charset="0"/>
              <a:buChar char="•"/>
            </a:pPr>
            <a:r>
              <a:rPr lang="en-US" sz="2000" b="1" dirty="0"/>
              <a:t>Security and Time Constraints</a:t>
            </a:r>
            <a:r>
              <a:rPr lang="en-US" sz="2000" dirty="0"/>
              <a:t>: Ensuring data privacy and security is crucial for maintaining customer trust. Additionally, the project’s tight deadlines for increasing engagement and reducing reporting time place pressure on timely deployment and training.</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Project  Limitations</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414484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974433-48B4-A104-91D9-2103C85CCE04}"/>
              </a:ext>
            </a:extLst>
          </p:cNvPr>
          <p:cNvSpPr>
            <a:spLocks noGrp="1"/>
          </p:cNvSpPr>
          <p:nvPr>
            <p:ph type="title"/>
          </p:nvPr>
        </p:nvSpPr>
        <p:spPr>
          <a:xfrm>
            <a:off x="6657715" y="467271"/>
            <a:ext cx="4195674" cy="2052522"/>
          </a:xfrm>
        </p:spPr>
        <p:txBody>
          <a:bodyPr anchor="b">
            <a:normAutofit/>
          </a:bodyPr>
          <a:lstStyle/>
          <a:p>
            <a:r>
              <a:rPr lang="en-US" sz="5600" b="1" dirty="0">
                <a:latin typeface="Times New Roman" panose="02020603050405020304" pitchFamily="18" charset="0"/>
                <a:cs typeface="Times New Roman" panose="02020603050405020304" pitchFamily="18" charset="0"/>
              </a:rPr>
              <a:t>Problem Statement</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person standing next to a white board&#10;&#10;Description automatically generated">
            <a:extLst>
              <a:ext uri="{FF2B5EF4-FFF2-40B4-BE49-F238E27FC236}">
                <a16:creationId xmlns:a16="http://schemas.microsoft.com/office/drawing/2014/main" id="{32377F1C-06CD-3106-A871-15F1902F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1448957"/>
            <a:ext cx="3952579" cy="3952579"/>
          </a:xfrm>
          <a:prstGeom prst="rect">
            <a:avLst/>
          </a:prstGeom>
        </p:spPr>
      </p:pic>
      <p:pic>
        <p:nvPicPr>
          <p:cNvPr id="7" name="Content Placeholder 6" descr="A black text with black letters&#10;&#10;Description automatically generated">
            <a:extLst>
              <a:ext uri="{FF2B5EF4-FFF2-40B4-BE49-F238E27FC236}">
                <a16:creationId xmlns:a16="http://schemas.microsoft.com/office/drawing/2014/main" id="{6474F8DD-711B-F3FE-545A-97B6F346E9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16318" y="4848680"/>
            <a:ext cx="2847975" cy="1600200"/>
          </a:xfrm>
          <a:prstGeom prst="rect">
            <a:avLst/>
          </a:prstGeom>
          <a:ln>
            <a:noFill/>
          </a:ln>
          <a:effectLst>
            <a:outerShdw blurRad="292100" dist="139700" dir="2700000" algn="tl" rotWithShape="0">
              <a:srgbClr val="333333">
                <a:alpha val="65000"/>
              </a:srgbClr>
            </a:outerShdw>
          </a:effectLst>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566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3662541"/>
          </a:xfrm>
          <a:prstGeom prst="rect">
            <a:avLst/>
          </a:prstGeom>
          <a:noFill/>
        </p:spPr>
        <p:txBody>
          <a:bodyPr wrap="square" rtlCol="0">
            <a:spAutoFit/>
          </a:bodyPr>
          <a:lstStyle/>
          <a:p>
            <a:pPr marL="457223" indent="-457223" algn="just">
              <a:buFont typeface="Arial" panose="020B0604020202020204" pitchFamily="34" charset="0"/>
              <a:buChar char="•"/>
            </a:pPr>
            <a:r>
              <a:rPr lang="en-US" sz="3200" dirty="0"/>
              <a:t> </a:t>
            </a:r>
            <a:r>
              <a:rPr lang="en-US" sz="2000" b="1" dirty="0"/>
              <a:t>Stakeholder Engagement and Development</a:t>
            </a:r>
            <a:r>
              <a:rPr lang="en-US" sz="2000" dirty="0"/>
              <a:t>: Regular requirement-gathering sessions and technical briefings with stakeholders ensure the project aligns with both business and technical objectives. Agile sprints are used for iterative feature development, allowing quick incorporation of feedback.</a:t>
            </a:r>
          </a:p>
          <a:p>
            <a:pPr marL="457223" indent="-457223" algn="just">
              <a:buFont typeface="Arial" panose="020B0604020202020204" pitchFamily="34" charset="0"/>
              <a:buChar char="•"/>
            </a:pPr>
            <a:r>
              <a:rPr lang="en-US" sz="2000" b="1" dirty="0"/>
              <a:t>Testing and Post-Implementation Support</a:t>
            </a:r>
            <a:r>
              <a:rPr lang="en-US" sz="2000" dirty="0"/>
              <a:t>: Comprehensive testing (usability, performance, user acceptance) ensures the dashboard works effectively. Post-launch, continuous improvements and updates will be made based on user feedback and testing results.</a:t>
            </a:r>
          </a:p>
          <a:p>
            <a:pPr marL="457223" indent="-457223" algn="just">
              <a:buFont typeface="Arial" panose="020B0604020202020204" pitchFamily="34" charset="0"/>
              <a:buChar char="•"/>
            </a:pPr>
            <a:r>
              <a:rPr lang="en-US" sz="2000" b="1" dirty="0"/>
              <a:t>Documentation and Training</a:t>
            </a:r>
            <a:r>
              <a:rPr lang="en-US" sz="2000" dirty="0"/>
              <a:t>: Comprehensive user training materials (manuals, guides, videos) and post-implementation documentation ensure smooth user adoption and easy future system maintenance and upgrades.</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Methods  &amp;  Procedures</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205046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55" y="1776917"/>
            <a:ext cx="9594807" cy="3970318"/>
          </a:xfrm>
          <a:prstGeom prst="rect">
            <a:avLst/>
          </a:prstGeom>
          <a:noFill/>
        </p:spPr>
        <p:txBody>
          <a:bodyPr wrap="square" rtlCol="0">
            <a:spAutoFit/>
          </a:bodyPr>
          <a:lstStyle/>
          <a:p>
            <a:pPr marL="457223" indent="-457223" algn="just">
              <a:buFont typeface="Arial" panose="020B0604020202020204" pitchFamily="34" charset="0"/>
              <a:buChar char="•"/>
            </a:pPr>
            <a:r>
              <a:rPr lang="en-US" sz="3200" dirty="0"/>
              <a:t> </a:t>
            </a:r>
            <a:r>
              <a:rPr lang="en-US" sz="2000" b="1" dirty="0"/>
              <a:t>Clear Roles and Responsibilities</a:t>
            </a:r>
            <a:r>
              <a:rPr lang="en-US" sz="2000" dirty="0"/>
              <a:t>: Key team members like the Project Manager, IT Manager, Finance Manager, and others have specific responsibilities. This ensures that project objectives, data integration, design, and budget are managed effectively and aligned with ZARA's goals.</a:t>
            </a:r>
          </a:p>
          <a:p>
            <a:pPr marL="457223" indent="-457223" algn="just">
              <a:buFont typeface="Arial" panose="020B0604020202020204" pitchFamily="34" charset="0"/>
              <a:buChar char="•"/>
            </a:pPr>
            <a:r>
              <a:rPr lang="en-US" sz="2000" b="1" dirty="0"/>
              <a:t>Strong Stakeholder Engagement</a:t>
            </a:r>
            <a:r>
              <a:rPr lang="en-US" sz="2000" dirty="0"/>
              <a:t>: Regular feedback loops are established between the project team, governance entities (Project Sponsor), and end users (Marketing Team). This ensures the project remains aligned with both strategic goals and user needs.</a:t>
            </a:r>
          </a:p>
          <a:p>
            <a:pPr marL="457223" indent="-457223" algn="just">
              <a:buFont typeface="Arial" panose="020B0604020202020204" pitchFamily="34" charset="0"/>
              <a:buChar char="•"/>
            </a:pPr>
            <a:r>
              <a:rPr lang="en-US" sz="2000" b="1" dirty="0"/>
              <a:t>Structured Oversight</a:t>
            </a:r>
            <a:r>
              <a:rPr lang="en-US" sz="2000" dirty="0"/>
              <a:t>: The governance structure, including a RACI matrix and Work Breakdown Structure (WBS), ensures tasks are properly assigned and tracked, guaranteeing timely delivery of the dashboard while maintaining quality and functionality.</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Governance  &amp;  Structure</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3980098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22989" y="2079327"/>
            <a:ext cx="9594807" cy="2554545"/>
          </a:xfrm>
          <a:prstGeom prst="rect">
            <a:avLst/>
          </a:prstGeom>
          <a:noFill/>
        </p:spPr>
        <p:txBody>
          <a:bodyPr wrap="square" rtlCol="0">
            <a:spAutoFit/>
          </a:bodyPr>
          <a:lstStyle/>
          <a:p>
            <a:pPr marL="457223" indent="-457223" algn="just">
              <a:buFont typeface="Arial" panose="020B0604020202020204" pitchFamily="34" charset="0"/>
              <a:buChar char="•"/>
            </a:pPr>
            <a:r>
              <a:rPr lang="en-US" sz="2000" b="1" dirty="0"/>
              <a:t>Effective Stakeholder Engagement and Communication</a:t>
            </a:r>
            <a:r>
              <a:rPr lang="en-US" sz="2000" dirty="0"/>
              <a:t>: Stakeholders are identified and prioritized based on their influence and interest. A clear communication plan ensures regular updates, feedback, and involvement in decision-making, addressing concerns promptly.</a:t>
            </a:r>
          </a:p>
          <a:p>
            <a:pPr marL="457223" indent="-457223" algn="just">
              <a:buFont typeface="Arial" panose="020B0604020202020204" pitchFamily="34" charset="0"/>
              <a:buChar char="•"/>
            </a:pPr>
            <a:r>
              <a:rPr lang="en-US" sz="2000" b="1" dirty="0"/>
              <a:t>Ongoing Monitoring and Feedback</a:t>
            </a:r>
            <a:r>
              <a:rPr lang="en-US" sz="2000" dirty="0"/>
              <a:t>: Stakeholder involvement is continuously tracked through regular check-ins, feedback sessions, and surveys. The success of stakeholder management is evaluated at the project's conclusion to ensure alignment with expectations and project outcomes.</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Stakeholder  Management</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571431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1015663"/>
          </a:xfrm>
          <a:prstGeom prst="rect">
            <a:avLst/>
          </a:prstGeom>
          <a:noFill/>
        </p:spPr>
        <p:txBody>
          <a:bodyPr wrap="square" rtlCol="0">
            <a:spAutoFit/>
          </a:bodyPr>
          <a:lstStyle/>
          <a:p>
            <a:pPr marL="457223" indent="-457223">
              <a:buFont typeface="Arial" panose="020B0604020202020204" pitchFamily="34" charset="0"/>
              <a:buChar char="•"/>
            </a:pPr>
            <a:r>
              <a:rPr lang="en-US" sz="2000" dirty="0"/>
              <a:t>Regular meetings, email updates, and progress reports tailored according to stakeholder’s needs. </a:t>
            </a:r>
          </a:p>
          <a:p>
            <a:pPr marL="457223" indent="-457223">
              <a:buFont typeface="Arial" panose="020B0604020202020204" pitchFamily="34" charset="0"/>
              <a:buChar char="•"/>
            </a:pPr>
            <a:r>
              <a:rPr lang="en-US" sz="2000" dirty="0"/>
              <a:t>Feedback from stakeholders was continuously incorporated into the project.</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Communication Plan</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37748182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1015663"/>
          </a:xfrm>
          <a:prstGeom prst="rect">
            <a:avLst/>
          </a:prstGeom>
          <a:noFill/>
        </p:spPr>
        <p:txBody>
          <a:bodyPr wrap="square" rtlCol="0">
            <a:spAutoFit/>
          </a:bodyPr>
          <a:lstStyle/>
          <a:p>
            <a:pPr marL="457223" indent="-457223" algn="just">
              <a:buFont typeface="Arial" panose="020B0604020202020204" pitchFamily="34" charset="0"/>
              <a:buChar char="•"/>
            </a:pPr>
            <a:r>
              <a:rPr lang="en-US" sz="2000" dirty="0"/>
              <a:t>A Gantt chart, with key tasks and milestones for clear schedule. </a:t>
            </a:r>
          </a:p>
          <a:p>
            <a:pPr marL="457223" indent="-457223" algn="just">
              <a:buFont typeface="Arial" panose="020B0604020202020204" pitchFamily="34" charset="0"/>
              <a:buChar char="•"/>
            </a:pPr>
            <a:r>
              <a:rPr lang="en-US" sz="2000" dirty="0"/>
              <a:t>Data integration before testing visualizations, were managed to ensure smooth project execution.</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058808" y="1236790"/>
            <a:ext cx="8222729" cy="523220"/>
          </a:xfrm>
          <a:prstGeom prst="rect">
            <a:avLst/>
          </a:prstGeom>
          <a:noFill/>
        </p:spPr>
        <p:txBody>
          <a:bodyPr wrap="square" rtlCol="0">
            <a:spAutoFit/>
          </a:bodyPr>
          <a:lstStyle/>
          <a:p>
            <a:pPr algn="just"/>
            <a:r>
              <a:rPr lang="en-US" sz="2800" b="1" dirty="0">
                <a:latin typeface="Asap Condensed Bold" panose="020B0604020202020204" charset="0"/>
                <a:cs typeface="Asap Condensed Bold" panose="020B0604020202020204" charset="0"/>
              </a:rPr>
              <a:t>Project Schedule &amp; Dependencies Management</a:t>
            </a:r>
            <a:endParaRPr lang="en-AU" sz="28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2457482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1"/>
            <a:ext cx="9594807" cy="1323439"/>
          </a:xfrm>
          <a:prstGeom prst="rect">
            <a:avLst/>
          </a:prstGeom>
          <a:noFill/>
        </p:spPr>
        <p:txBody>
          <a:bodyPr wrap="square" rtlCol="0">
            <a:spAutoFit/>
          </a:bodyPr>
          <a:lstStyle/>
          <a:p>
            <a:pPr marL="457223" indent="-457223" algn="just">
              <a:buFont typeface="Arial" panose="020B0604020202020204" pitchFamily="34" charset="0"/>
              <a:buChar char="•"/>
            </a:pPr>
            <a:r>
              <a:rPr lang="en-US" sz="2000" dirty="0"/>
              <a:t>Total project budget is AUD 27,080- Covering labor, licenses, cloud hosting, and API integration costs. </a:t>
            </a:r>
          </a:p>
          <a:p>
            <a:pPr marL="457223" indent="-457223" algn="just">
              <a:buFont typeface="Arial" panose="020B0604020202020204" pitchFamily="34" charset="0"/>
              <a:buChar char="•"/>
            </a:pPr>
            <a:r>
              <a:rPr lang="en-US" sz="2000" dirty="0"/>
              <a:t>A contingency fund of AUD 1,010- For unforeseen expenses. </a:t>
            </a:r>
          </a:p>
          <a:p>
            <a:pPr marL="457223" indent="-457223" algn="just">
              <a:buFont typeface="Arial" panose="020B0604020202020204" pitchFamily="34" charset="0"/>
              <a:buChar char="•"/>
            </a:pPr>
            <a:r>
              <a:rPr lang="en-US" sz="2000" dirty="0"/>
              <a:t>Financial tracking tool (Smartsheet) was used to ensure adherence to the budget.</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Financial  Management</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3417995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1631216"/>
          </a:xfrm>
          <a:prstGeom prst="rect">
            <a:avLst/>
          </a:prstGeom>
          <a:noFill/>
        </p:spPr>
        <p:txBody>
          <a:bodyPr wrap="square" rtlCol="0">
            <a:spAutoFit/>
          </a:bodyPr>
          <a:lstStyle/>
          <a:p>
            <a:pPr marL="457223" indent="-457223">
              <a:buFont typeface="Arial" panose="020B0604020202020204" pitchFamily="34" charset="0"/>
              <a:buChar char="•"/>
            </a:pPr>
            <a:r>
              <a:rPr lang="en-US" sz="2000" dirty="0"/>
              <a:t>Key risks- API integration failures, data privacy concerns, and potential delays in cloud hosting setup.</a:t>
            </a:r>
          </a:p>
          <a:p>
            <a:pPr marL="457223" indent="-457223">
              <a:buFont typeface="Arial" panose="020B0604020202020204" pitchFamily="34" charset="0"/>
              <a:buChar char="•"/>
            </a:pPr>
            <a:r>
              <a:rPr lang="en-US" sz="2000" dirty="0"/>
              <a:t>Each risk has been assessed for likelihood and impact, with mitigation strategies in place. </a:t>
            </a:r>
          </a:p>
          <a:p>
            <a:pPr marL="457223" indent="-457223">
              <a:buFont typeface="Arial" panose="020B0604020202020204" pitchFamily="34" charset="0"/>
              <a:buChar char="•"/>
            </a:pPr>
            <a:r>
              <a:rPr lang="en-US" sz="2000" dirty="0"/>
              <a:t>Regular risk reviews were conducted to ensure timely responses.</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Risk  Management</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3967498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55" y="2062118"/>
            <a:ext cx="9594807" cy="3170099"/>
          </a:xfrm>
          <a:prstGeom prst="rect">
            <a:avLst/>
          </a:prstGeom>
          <a:noFill/>
        </p:spPr>
        <p:txBody>
          <a:bodyPr wrap="square" rtlCol="0">
            <a:spAutoFit/>
          </a:bodyPr>
          <a:lstStyle/>
          <a:p>
            <a:pPr marL="457223" indent="-457223" algn="just">
              <a:buFont typeface="Arial" panose="020B0604020202020204" pitchFamily="34" charset="0"/>
              <a:buChar char="•"/>
            </a:pPr>
            <a:r>
              <a:rPr lang="en-US" sz="2000" b="1" dirty="0"/>
              <a:t>Functionality and Performance</a:t>
            </a:r>
            <a:r>
              <a:rPr lang="en-US" sz="2000" dirty="0"/>
              <a:t>: The dashboard will integrate data from various social media platforms and offer a user-friendly interface. Performance testing will ensure it handles large datasets efficiently, with fast loading times and responsiveness.</a:t>
            </a:r>
          </a:p>
          <a:p>
            <a:pPr marL="457223" indent="-457223" algn="just">
              <a:buFont typeface="Arial" panose="020B0604020202020204" pitchFamily="34" charset="0"/>
              <a:buChar char="•"/>
            </a:pPr>
            <a:r>
              <a:rPr lang="en-US" sz="2000" b="1" dirty="0"/>
              <a:t>Accuracy and Security</a:t>
            </a:r>
            <a:r>
              <a:rPr lang="en-US" sz="2000" dirty="0"/>
              <a:t>: Data validation and real-time synchronization will ensure accurate insights. Role-Based Access Control (RBAC) will secure sensitive data, limiting access to authorized users only.</a:t>
            </a:r>
          </a:p>
          <a:p>
            <a:pPr marL="457223" indent="-457223" algn="just">
              <a:buFont typeface="Arial" panose="020B0604020202020204" pitchFamily="34" charset="0"/>
              <a:buChar char="•"/>
            </a:pPr>
            <a:r>
              <a:rPr lang="en-US" sz="2000" b="1" dirty="0"/>
              <a:t>Flexibility and Compatibility</a:t>
            </a:r>
            <a:r>
              <a:rPr lang="en-US" sz="2000" dirty="0"/>
              <a:t>: The dashboard will be compatible across devices and browsers, and designed with flexibility to easily accommodate new features, data sources, and visualizations without redevelopment.</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Quality  Management</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2053579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0"/>
            <a:ext cx="9594807" cy="2123658"/>
          </a:xfrm>
          <a:prstGeom prst="rect">
            <a:avLst/>
          </a:prstGeom>
          <a:noFill/>
        </p:spPr>
        <p:txBody>
          <a:bodyPr wrap="square" rtlCol="0">
            <a:spAutoFit/>
          </a:bodyPr>
          <a:lstStyle/>
          <a:p>
            <a:pPr marL="457223" indent="-457223">
              <a:buFont typeface="Arial" panose="020B0604020202020204" pitchFamily="34" charset="0"/>
              <a:buChar char="•"/>
            </a:pPr>
            <a:r>
              <a:rPr lang="en-US" sz="2000" dirty="0"/>
              <a:t>Importance of stakeholder engagement, effective communication, and iterative development. </a:t>
            </a:r>
          </a:p>
          <a:p>
            <a:pPr marL="457223" indent="-457223">
              <a:buFont typeface="Arial" panose="020B0604020202020204" pitchFamily="34" charset="0"/>
              <a:buChar char="•"/>
            </a:pPr>
            <a:r>
              <a:rPr lang="en-US" sz="2000" dirty="0"/>
              <a:t>Risk management in addressing challenges like data privacy and integration issues. </a:t>
            </a:r>
          </a:p>
          <a:p>
            <a:pPr marL="457223" indent="-457223">
              <a:buFont typeface="Arial" panose="020B0604020202020204" pitchFamily="34" charset="0"/>
              <a:buChar char="•"/>
            </a:pPr>
            <a:r>
              <a:rPr lang="en-US" sz="2000" dirty="0"/>
              <a:t>Lastly, the value of continuous improvement and user feedback in delivering a successful product</a:t>
            </a:r>
            <a:r>
              <a:rPr lang="en-US" sz="3200" dirty="0"/>
              <a:t>.</a:t>
            </a:r>
            <a:endParaRPr lang="en-AU" sz="32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Lessons  Learnt</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3701125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2465" y="4879514"/>
            <a:ext cx="1494473" cy="14944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4" name="TextBox 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rot="-10106257">
            <a:off x="329501" y="96594"/>
            <a:ext cx="2242341" cy="224234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7" name="TextBox 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1282252" y="1078409"/>
            <a:ext cx="9627397" cy="4701182"/>
            <a:chOff x="0" y="0"/>
            <a:chExt cx="18758712" cy="9160122"/>
          </a:xfrm>
        </p:grpSpPr>
        <p:sp>
          <p:nvSpPr>
            <p:cNvPr id="9" name="Freeform 9"/>
            <p:cNvSpPr/>
            <p:nvPr/>
          </p:nvSpPr>
          <p:spPr>
            <a:xfrm>
              <a:off x="31750" y="31750"/>
              <a:ext cx="18695212" cy="9096621"/>
            </a:xfrm>
            <a:custGeom>
              <a:avLst/>
              <a:gdLst/>
              <a:ahLst/>
              <a:cxnLst/>
              <a:rect l="l" t="t" r="r" b="b"/>
              <a:pathLst>
                <a:path w="18695212" h="9096621">
                  <a:moveTo>
                    <a:pt x="18602502" y="9096621"/>
                  </a:moveTo>
                  <a:lnTo>
                    <a:pt x="92710" y="9096621"/>
                  </a:lnTo>
                  <a:cubicBezTo>
                    <a:pt x="41910" y="9096621"/>
                    <a:pt x="0" y="9054712"/>
                    <a:pt x="0" y="9003912"/>
                  </a:cubicBezTo>
                  <a:lnTo>
                    <a:pt x="0" y="92710"/>
                  </a:lnTo>
                  <a:cubicBezTo>
                    <a:pt x="0" y="41910"/>
                    <a:pt x="41910" y="0"/>
                    <a:pt x="92710" y="0"/>
                  </a:cubicBezTo>
                  <a:lnTo>
                    <a:pt x="18601232" y="0"/>
                  </a:lnTo>
                  <a:cubicBezTo>
                    <a:pt x="18652032" y="0"/>
                    <a:pt x="18693943" y="41910"/>
                    <a:pt x="18693943" y="92710"/>
                  </a:cubicBezTo>
                  <a:lnTo>
                    <a:pt x="18693943" y="9002642"/>
                  </a:lnTo>
                  <a:cubicBezTo>
                    <a:pt x="18695212" y="9054712"/>
                    <a:pt x="18653302" y="9096621"/>
                    <a:pt x="18602502" y="9096621"/>
                  </a:cubicBezTo>
                  <a:close/>
                </a:path>
              </a:pathLst>
            </a:custGeom>
            <a:solidFill>
              <a:srgbClr val="FFFFFF"/>
            </a:solidFill>
          </p:spPr>
          <p:txBody>
            <a:bodyPr/>
            <a:lstStyle/>
            <a:p>
              <a:endParaRPr lang="en-AU" sz="1200"/>
            </a:p>
          </p:txBody>
        </p:sp>
        <p:sp>
          <p:nvSpPr>
            <p:cNvPr id="10" name="Freeform 10"/>
            <p:cNvSpPr/>
            <p:nvPr/>
          </p:nvSpPr>
          <p:spPr>
            <a:xfrm>
              <a:off x="0" y="0"/>
              <a:ext cx="18758712" cy="9160121"/>
            </a:xfrm>
            <a:custGeom>
              <a:avLst/>
              <a:gdLst/>
              <a:ahLst/>
              <a:cxnLst/>
              <a:rect l="l" t="t" r="r" b="b"/>
              <a:pathLst>
                <a:path w="18758712" h="9160121">
                  <a:moveTo>
                    <a:pt x="18634252" y="59690"/>
                  </a:moveTo>
                  <a:cubicBezTo>
                    <a:pt x="18669812" y="59690"/>
                    <a:pt x="18699021" y="88900"/>
                    <a:pt x="18699021" y="124460"/>
                  </a:cubicBezTo>
                  <a:lnTo>
                    <a:pt x="18699021" y="9035662"/>
                  </a:lnTo>
                  <a:cubicBezTo>
                    <a:pt x="18699021" y="9071221"/>
                    <a:pt x="18669812" y="9100431"/>
                    <a:pt x="18634252" y="9100431"/>
                  </a:cubicBezTo>
                  <a:lnTo>
                    <a:pt x="124460" y="9100431"/>
                  </a:lnTo>
                  <a:cubicBezTo>
                    <a:pt x="88900" y="9100431"/>
                    <a:pt x="59690" y="9071221"/>
                    <a:pt x="59690" y="9035662"/>
                  </a:cubicBezTo>
                  <a:lnTo>
                    <a:pt x="59690" y="124460"/>
                  </a:lnTo>
                  <a:cubicBezTo>
                    <a:pt x="59690" y="88900"/>
                    <a:pt x="88900" y="59690"/>
                    <a:pt x="124460" y="59690"/>
                  </a:cubicBezTo>
                  <a:lnTo>
                    <a:pt x="18634252" y="59690"/>
                  </a:lnTo>
                  <a:moveTo>
                    <a:pt x="18634252" y="0"/>
                  </a:moveTo>
                  <a:lnTo>
                    <a:pt x="124460" y="0"/>
                  </a:lnTo>
                  <a:cubicBezTo>
                    <a:pt x="55880" y="0"/>
                    <a:pt x="0" y="55880"/>
                    <a:pt x="0" y="124460"/>
                  </a:cubicBezTo>
                  <a:lnTo>
                    <a:pt x="0" y="9035662"/>
                  </a:lnTo>
                  <a:cubicBezTo>
                    <a:pt x="0" y="9104242"/>
                    <a:pt x="55880" y="9160121"/>
                    <a:pt x="124460" y="9160121"/>
                  </a:cubicBezTo>
                  <a:lnTo>
                    <a:pt x="18634252" y="9160121"/>
                  </a:lnTo>
                  <a:cubicBezTo>
                    <a:pt x="18702832" y="9160121"/>
                    <a:pt x="18758712" y="9104242"/>
                    <a:pt x="18758712" y="9035662"/>
                  </a:cubicBezTo>
                  <a:lnTo>
                    <a:pt x="18758712" y="124460"/>
                  </a:lnTo>
                  <a:cubicBezTo>
                    <a:pt x="18758712" y="55880"/>
                    <a:pt x="18702832" y="0"/>
                    <a:pt x="18634252" y="0"/>
                  </a:cubicBezTo>
                  <a:close/>
                </a:path>
              </a:pathLst>
            </a:custGeom>
            <a:solidFill>
              <a:srgbClr val="191919"/>
            </a:solidFill>
          </p:spPr>
          <p:txBody>
            <a:bodyPr/>
            <a:lstStyle/>
            <a:p>
              <a:endParaRPr lang="en-AU" sz="1200"/>
            </a:p>
          </p:txBody>
        </p:sp>
      </p:grpSp>
      <p:grpSp>
        <p:nvGrpSpPr>
          <p:cNvPr id="11" name="Group 11"/>
          <p:cNvGrpSpPr/>
          <p:nvPr/>
        </p:nvGrpSpPr>
        <p:grpSpPr>
          <a:xfrm>
            <a:off x="9725881" y="1343334"/>
            <a:ext cx="769729" cy="214045"/>
            <a:chOff x="0" y="0"/>
            <a:chExt cx="1539457" cy="428090"/>
          </a:xfrm>
        </p:grpSpPr>
        <p:grpSp>
          <p:nvGrpSpPr>
            <p:cNvPr id="12" name="Group 12"/>
            <p:cNvGrpSpPr/>
            <p:nvPr/>
          </p:nvGrpSpPr>
          <p:grpSpPr>
            <a:xfrm>
              <a:off x="0" y="0"/>
              <a:ext cx="428090" cy="42809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14" name="TextBox 1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5" name="Group 15"/>
            <p:cNvGrpSpPr/>
            <p:nvPr/>
          </p:nvGrpSpPr>
          <p:grpSpPr>
            <a:xfrm>
              <a:off x="556206" y="0"/>
              <a:ext cx="428090" cy="4280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17" name="TextBox 1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18" name="Group 18"/>
            <p:cNvGrpSpPr/>
            <p:nvPr/>
          </p:nvGrpSpPr>
          <p:grpSpPr>
            <a:xfrm>
              <a:off x="1111367" y="0"/>
              <a:ext cx="428090" cy="42809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0" name="TextBox 2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a:off x="1282279" y="1741529"/>
            <a:ext cx="9627397" cy="15875"/>
          </a:xfrm>
          <a:prstGeom prst="line">
            <a:avLst/>
          </a:prstGeom>
          <a:ln w="47625" cap="flat">
            <a:solidFill>
              <a:srgbClr val="000000"/>
            </a:solidFill>
            <a:prstDash val="solid"/>
            <a:headEnd type="none" w="sm" len="sm"/>
            <a:tailEnd type="none" w="sm" len="sm"/>
          </a:ln>
        </p:spPr>
        <p:txBody>
          <a:bodyPr/>
          <a:lstStyle/>
          <a:p>
            <a:endParaRPr lang="en-AU" sz="1200"/>
          </a:p>
        </p:txBody>
      </p:sp>
      <p:grpSp>
        <p:nvGrpSpPr>
          <p:cNvPr id="22" name="Group 22"/>
          <p:cNvGrpSpPr/>
          <p:nvPr/>
        </p:nvGrpSpPr>
        <p:grpSpPr>
          <a:xfrm>
            <a:off x="2279434" y="5691412"/>
            <a:ext cx="682575" cy="682575"/>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7354"/>
            </a:solidFill>
          </p:spPr>
          <p:txBody>
            <a:bodyPr/>
            <a:lstStyle/>
            <a:p>
              <a:endParaRPr lang="en-AU" sz="1200"/>
            </a:p>
          </p:txBody>
        </p:sp>
        <p:sp>
          <p:nvSpPr>
            <p:cNvPr id="24" name="TextBox 24"/>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10106257">
            <a:off x="3238497" y="460268"/>
            <a:ext cx="451064" cy="45106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EE9"/>
            </a:solidFill>
          </p:spPr>
          <p:txBody>
            <a:bodyPr/>
            <a:lstStyle/>
            <a:p>
              <a:endParaRPr lang="en-AU" sz="1200"/>
            </a:p>
          </p:txBody>
        </p:sp>
        <p:sp>
          <p:nvSpPr>
            <p:cNvPr id="27" name="TextBox 27"/>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a:off x="-658292" y="5062560"/>
            <a:ext cx="2419761" cy="241976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0" name="TextBox 30"/>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32" name="TextBox 32"/>
          <p:cNvSpPr txBox="1"/>
          <p:nvPr/>
        </p:nvSpPr>
        <p:spPr>
          <a:xfrm>
            <a:off x="1761469" y="2146229"/>
            <a:ext cx="8734141" cy="549381"/>
          </a:xfrm>
          <a:prstGeom prst="rect">
            <a:avLst/>
          </a:prstGeom>
        </p:spPr>
        <p:txBody>
          <a:bodyPr lIns="0" tIns="0" rIns="0" bIns="0" rtlCol="0" anchor="t">
            <a:spAutoFit/>
          </a:bodyPr>
          <a:lstStyle/>
          <a:p>
            <a:pPr algn="ctr">
              <a:lnSpc>
                <a:spcPts val="4667"/>
              </a:lnSpc>
            </a:pPr>
            <a:r>
              <a:rPr lang="en-US" sz="3334" b="1" spc="327">
                <a:solidFill>
                  <a:srgbClr val="FFFFFF"/>
                </a:solidFill>
                <a:latin typeface="Asap Condensed Bold"/>
                <a:ea typeface="Asap Condensed Bold"/>
                <a:cs typeface="Asap Condensed Bold"/>
                <a:sym typeface="Asap Condensed Bold"/>
              </a:rPr>
              <a:t>LARANA COMPANY</a:t>
            </a:r>
          </a:p>
        </p:txBody>
      </p:sp>
      <p:grpSp>
        <p:nvGrpSpPr>
          <p:cNvPr id="33" name="Group 33"/>
          <p:cNvGrpSpPr/>
          <p:nvPr/>
        </p:nvGrpSpPr>
        <p:grpSpPr>
          <a:xfrm>
            <a:off x="11270903" y="3989566"/>
            <a:ext cx="470594" cy="470594"/>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C853"/>
            </a:solidFill>
          </p:spPr>
          <p:txBody>
            <a:bodyPr/>
            <a:lstStyle/>
            <a:p>
              <a:endParaRPr lang="en-AU" sz="1200"/>
            </a:p>
          </p:txBody>
        </p:sp>
        <p:sp>
          <p:nvSpPr>
            <p:cNvPr id="35" name="TextBox 35"/>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a:p>
          </p:txBody>
        </p:sp>
      </p:grpSp>
      <p:sp>
        <p:nvSpPr>
          <p:cNvPr id="41" name="Freeform 41"/>
          <p:cNvSpPr/>
          <p:nvPr/>
        </p:nvSpPr>
        <p:spPr>
          <a:xfrm>
            <a:off x="849104" y="793580"/>
            <a:ext cx="1193436" cy="763799"/>
          </a:xfrm>
          <a:custGeom>
            <a:avLst/>
            <a:gdLst/>
            <a:ahLst/>
            <a:cxnLst/>
            <a:rect l="l" t="t" r="r" b="b"/>
            <a:pathLst>
              <a:path w="1790154" h="1145699">
                <a:moveTo>
                  <a:pt x="0" y="0"/>
                </a:moveTo>
                <a:lnTo>
                  <a:pt x="1790155" y="0"/>
                </a:lnTo>
                <a:lnTo>
                  <a:pt x="1790155" y="1145698"/>
                </a:lnTo>
                <a:lnTo>
                  <a:pt x="0" y="1145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AU" sz="1200"/>
          </a:p>
        </p:txBody>
      </p:sp>
      <p:sp>
        <p:nvSpPr>
          <p:cNvPr id="42" name="TextBox 41">
            <a:extLst>
              <a:ext uri="{FF2B5EF4-FFF2-40B4-BE49-F238E27FC236}">
                <a16:creationId xmlns:a16="http://schemas.microsoft.com/office/drawing/2014/main" id="{2621C728-C558-41FF-D507-D6A818F7CA4D}"/>
              </a:ext>
            </a:extLst>
          </p:cNvPr>
          <p:cNvSpPr txBox="1"/>
          <p:nvPr/>
        </p:nvSpPr>
        <p:spPr>
          <a:xfrm>
            <a:off x="1314842" y="1905001"/>
            <a:ext cx="9594807" cy="1323439"/>
          </a:xfrm>
          <a:prstGeom prst="rect">
            <a:avLst/>
          </a:prstGeom>
          <a:noFill/>
        </p:spPr>
        <p:txBody>
          <a:bodyPr wrap="square" rtlCol="0">
            <a:spAutoFit/>
          </a:bodyPr>
          <a:lstStyle/>
          <a:p>
            <a:pPr marL="457223" indent="-457223">
              <a:buFont typeface="Arial" panose="020B0604020202020204" pitchFamily="34" charset="0"/>
              <a:buChar char="•"/>
            </a:pPr>
            <a:r>
              <a:rPr lang="en-US" sz="2000" dirty="0"/>
              <a:t>A robust, user-friendly dashboard that integrates real-time social media data and provides actionable insights. </a:t>
            </a:r>
          </a:p>
          <a:p>
            <a:pPr marL="457223" indent="-457223">
              <a:buFont typeface="Arial" panose="020B0604020202020204" pitchFamily="34" charset="0"/>
              <a:buChar char="•"/>
            </a:pPr>
            <a:r>
              <a:rPr lang="en-US" sz="2000" dirty="0"/>
              <a:t>Assists ZARA’s marketing team to improve customer engagement, optimize influencer collaborations, and reduce manual reporting efforts by 50%.</a:t>
            </a:r>
            <a:endParaRPr lang="en-AU" sz="2000" dirty="0"/>
          </a:p>
        </p:txBody>
      </p:sp>
      <p:sp>
        <p:nvSpPr>
          <p:cNvPr id="43" name="TextBox 42">
            <a:extLst>
              <a:ext uri="{FF2B5EF4-FFF2-40B4-BE49-F238E27FC236}">
                <a16:creationId xmlns:a16="http://schemas.microsoft.com/office/drawing/2014/main" id="{9D4CCB94-C95C-9114-E22F-58ABE6AD84AF}"/>
              </a:ext>
            </a:extLst>
          </p:cNvPr>
          <p:cNvSpPr txBox="1"/>
          <p:nvPr/>
        </p:nvSpPr>
        <p:spPr>
          <a:xfrm>
            <a:off x="2525723" y="1236790"/>
            <a:ext cx="7084288" cy="646331"/>
          </a:xfrm>
          <a:prstGeom prst="rect">
            <a:avLst/>
          </a:prstGeom>
          <a:noFill/>
        </p:spPr>
        <p:txBody>
          <a:bodyPr wrap="square" rtlCol="0">
            <a:spAutoFit/>
          </a:bodyPr>
          <a:lstStyle/>
          <a:p>
            <a:pPr algn="just"/>
            <a:r>
              <a:rPr lang="en-US" sz="3600" dirty="0">
                <a:latin typeface="Asap Condensed Bold" panose="020B0604020202020204" charset="0"/>
                <a:cs typeface="Asap Condensed Bold" panose="020B0604020202020204" charset="0"/>
              </a:rPr>
              <a:t>               </a:t>
            </a:r>
            <a:r>
              <a:rPr lang="en-US" sz="3600" b="1" dirty="0">
                <a:latin typeface="Asap Condensed Bold" panose="020B0604020202020204" charset="0"/>
                <a:cs typeface="Asap Condensed Bold" panose="020B0604020202020204" charset="0"/>
              </a:rPr>
              <a:t>Project  Output</a:t>
            </a:r>
            <a:endParaRPr lang="en-AU" sz="3600" b="1" dirty="0">
              <a:latin typeface="Asap Condensed Bold" panose="020B0604020202020204" charset="0"/>
              <a:cs typeface="Asap Condensed Bold" panose="020B0604020202020204" charset="0"/>
            </a:endParaRPr>
          </a:p>
        </p:txBody>
      </p:sp>
    </p:spTree>
    <p:extLst>
      <p:ext uri="{BB962C8B-B14F-4D97-AF65-F5344CB8AC3E}">
        <p14:creationId xmlns:p14="http://schemas.microsoft.com/office/powerpoint/2010/main" val="111058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8400B5-F690-037D-BC7F-1CDCF53D81C3}"/>
              </a:ext>
            </a:extLst>
          </p:cNvPr>
          <p:cNvSpPr>
            <a:spLocks noGrp="1"/>
          </p:cNvSpPr>
          <p:nvPr>
            <p:ph type="title"/>
          </p:nvPr>
        </p:nvSpPr>
        <p:spPr>
          <a:xfrm>
            <a:off x="6657715" y="467271"/>
            <a:ext cx="4195674" cy="2052522"/>
          </a:xfrm>
        </p:spPr>
        <p:txBody>
          <a:bodyPr anchor="b">
            <a:normAutofit/>
          </a:bodyPr>
          <a:lstStyle/>
          <a:p>
            <a:r>
              <a:rPr lang="en-US" sz="5600" b="1" dirty="0">
                <a:latin typeface="Times New Roman" panose="02020603050405020304" pitchFamily="18" charset="0"/>
                <a:cs typeface="Times New Roman" panose="02020603050405020304" pitchFamily="18" charset="0"/>
              </a:rPr>
              <a:t>Project Objective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person and person holding a board&#10;&#10;Description automatically generated">
            <a:extLst>
              <a:ext uri="{FF2B5EF4-FFF2-40B4-BE49-F238E27FC236}">
                <a16:creationId xmlns:a16="http://schemas.microsoft.com/office/drawing/2014/main" id="{32C983F9-6BBE-01FD-AFC3-8DAAB3522E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2250339"/>
            <a:ext cx="3952579" cy="2349815"/>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57C56021-40E6-6B21-AB96-578CA2194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6318" y="4848680"/>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412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7AFF15-AEE1-BCD9-8D74-837A8E708C34}"/>
              </a:ext>
            </a:extLst>
          </p:cNvPr>
          <p:cNvSpPr>
            <a:spLocks noGrp="1"/>
          </p:cNvSpPr>
          <p:nvPr>
            <p:ph type="title"/>
          </p:nvPr>
        </p:nvSpPr>
        <p:spPr>
          <a:xfrm>
            <a:off x="6657715" y="467271"/>
            <a:ext cx="4195674" cy="2052522"/>
          </a:xfrm>
        </p:spPr>
        <p:txBody>
          <a:bodyPr anchor="b">
            <a:normAutofit/>
          </a:bodyPr>
          <a:lstStyle/>
          <a:p>
            <a:r>
              <a:rPr lang="en-US" sz="5600" b="1">
                <a:latin typeface="Times New Roman" panose="02020603050405020304" pitchFamily="18" charset="0"/>
                <a:cs typeface="Times New Roman" panose="02020603050405020304" pitchFamily="18" charset="0"/>
              </a:rPr>
              <a:t>SWOT Analysis </a:t>
            </a:r>
            <a:endParaRPr lang="en-US" sz="5600" b="1"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9" name="Content Placeholder 8" descr="A diagram of a swot analysis&#10;&#10;Description automatically generated">
            <a:extLst>
              <a:ext uri="{FF2B5EF4-FFF2-40B4-BE49-F238E27FC236}">
                <a16:creationId xmlns:a16="http://schemas.microsoft.com/office/drawing/2014/main" id="{095C31B0-7B17-5B43-CA7B-33C33E155904}"/>
              </a:ext>
            </a:extLst>
          </p:cNvPr>
          <p:cNvPicPr>
            <a:picLocks noChangeAspect="1"/>
          </p:cNvPicPr>
          <p:nvPr/>
        </p:nvPicPr>
        <p:blipFill>
          <a:blip r:embed="rId2">
            <a:extLst>
              <a:ext uri="{28A0092B-C50C-407E-A947-70E740481C1C}">
                <a14:useLocalDpi xmlns:a14="http://schemas.microsoft.com/office/drawing/2010/main" val="0"/>
              </a:ext>
            </a:extLst>
          </a:blip>
          <a:srcRect l="26306" r="26726"/>
          <a:stretch/>
        </p:blipFill>
        <p:spPr>
          <a:xfrm>
            <a:off x="1521034" y="1448957"/>
            <a:ext cx="3346050" cy="3952579"/>
          </a:xfrm>
          <a:prstGeom prst="rect">
            <a:avLst/>
          </a:prstGeom>
        </p:spPr>
      </p:pic>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Content Placeholder 6" descr="A black text with black letters&#10;&#10;Description automatically generated">
            <a:extLst>
              <a:ext uri="{FF2B5EF4-FFF2-40B4-BE49-F238E27FC236}">
                <a16:creationId xmlns:a16="http://schemas.microsoft.com/office/drawing/2014/main" id="{E67C1D05-465E-2295-63EE-998E9980A4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2350" y="4601436"/>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451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1BD04B-88EF-D6A4-5585-683338E2BA7E}"/>
              </a:ext>
            </a:extLst>
          </p:cNvPr>
          <p:cNvSpPr>
            <a:spLocks noGrp="1"/>
          </p:cNvSpPr>
          <p:nvPr>
            <p:ph type="title"/>
          </p:nvPr>
        </p:nvSpPr>
        <p:spPr>
          <a:xfrm>
            <a:off x="6657715" y="467271"/>
            <a:ext cx="4195674" cy="2052522"/>
          </a:xfrm>
        </p:spPr>
        <p:txBody>
          <a:bodyPr anchor="b">
            <a:normAutofit/>
          </a:bodyPr>
          <a:lstStyle/>
          <a:p>
            <a:r>
              <a:rPr lang="en-US" sz="5600" b="1" dirty="0">
                <a:effectLst/>
                <a:latin typeface="Times New Roman" panose="02020603050405020304" pitchFamily="18" charset="0"/>
                <a:ea typeface="Calibri" panose="020F0502020204030204" pitchFamily="34" charset="0"/>
              </a:rPr>
              <a:t>Proposed Solution</a:t>
            </a:r>
            <a:endParaRPr lang="en-US" sz="5600" b="1" dirty="0"/>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EE739065-5D16-CA6F-6487-E02585690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770" y="2318524"/>
            <a:ext cx="3952579" cy="2213444"/>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18E6243E-04CD-CDF4-7EE4-DCDF03B7F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784" y="4693213"/>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351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2371CC-021E-05A9-DE3C-20B328B0280C}"/>
              </a:ext>
            </a:extLst>
          </p:cNvPr>
          <p:cNvSpPr>
            <a:spLocks noGrp="1"/>
          </p:cNvSpPr>
          <p:nvPr>
            <p:ph type="title"/>
          </p:nvPr>
        </p:nvSpPr>
        <p:spPr>
          <a:xfrm>
            <a:off x="6657715" y="467271"/>
            <a:ext cx="4195674" cy="2052522"/>
          </a:xfrm>
        </p:spPr>
        <p:txBody>
          <a:bodyPr anchor="b">
            <a:normAutofit/>
          </a:bodyPr>
          <a:lstStyle/>
          <a:p>
            <a:r>
              <a:rPr lang="en-US" sz="5600" b="1" dirty="0">
                <a:latin typeface="Times New Roman" panose="02020603050405020304" pitchFamily="18" charset="0"/>
                <a:cs typeface="Times New Roman" panose="02020603050405020304" pitchFamily="18" charset="0"/>
              </a:rPr>
              <a:t>Project Approach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diagram of a diagram&#10;&#10;Description automatically generated">
            <a:extLst>
              <a:ext uri="{FF2B5EF4-FFF2-40B4-BE49-F238E27FC236}">
                <a16:creationId xmlns:a16="http://schemas.microsoft.com/office/drawing/2014/main" id="{A2423E7F-628C-8F30-0FA8-A1AE2A81C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11" y="2407367"/>
            <a:ext cx="4757355" cy="2097177"/>
          </a:xfrm>
          <a:prstGeom prst="rect">
            <a:avLst/>
          </a:prstGeom>
        </p:spPr>
      </p:pic>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Content Placeholder 6" descr="A black text with black letters&#10;&#10;Description automatically generated">
            <a:extLst>
              <a:ext uri="{FF2B5EF4-FFF2-40B4-BE49-F238E27FC236}">
                <a16:creationId xmlns:a16="http://schemas.microsoft.com/office/drawing/2014/main" id="{B00D0166-9A5C-2F8F-ADD9-1AFA15AE65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48363" y="4974982"/>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614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7DD670-D1C1-5E53-50C7-97BEFBFEB77F}"/>
              </a:ext>
            </a:extLst>
          </p:cNvPr>
          <p:cNvSpPr>
            <a:spLocks noGrp="1"/>
          </p:cNvSpPr>
          <p:nvPr>
            <p:ph type="title"/>
          </p:nvPr>
        </p:nvSpPr>
        <p:spPr>
          <a:xfrm>
            <a:off x="6727821" y="1344634"/>
            <a:ext cx="4195674" cy="1200659"/>
          </a:xfrm>
        </p:spPr>
        <p:txBody>
          <a:bodyPr anchor="b">
            <a:noAutofit/>
          </a:bodyPr>
          <a:lstStyle/>
          <a:p>
            <a:r>
              <a:rPr lang="en-US" sz="5600" b="1" dirty="0">
                <a:latin typeface="Times New Roman" panose="02020603050405020304" pitchFamily="18" charset="0"/>
                <a:cs typeface="Times New Roman" panose="02020603050405020304" pitchFamily="18" charset="0"/>
              </a:rPr>
              <a:t>Project Assumptions </a:t>
            </a:r>
          </a:p>
        </p:txBody>
      </p:sp>
      <p:sp>
        <p:nvSpPr>
          <p:cNvPr id="1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Content Placeholder 6" descr="A black text with black letters&#10;&#10;Description automatically generated">
            <a:extLst>
              <a:ext uri="{FF2B5EF4-FFF2-40B4-BE49-F238E27FC236}">
                <a16:creationId xmlns:a16="http://schemas.microsoft.com/office/drawing/2014/main" id="{D6265954-57B4-5348-5032-011DC6906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2350" y="4696141"/>
            <a:ext cx="2847975" cy="1600200"/>
          </a:xfrm>
          <a:prstGeom prst="rect">
            <a:avLst/>
          </a:prstGeom>
          <a:ln>
            <a:noFill/>
          </a:ln>
          <a:effectLst>
            <a:outerShdw blurRad="292100" dist="139700" dir="2700000" algn="tl" rotWithShape="0">
              <a:srgbClr val="333333">
                <a:alpha val="65000"/>
              </a:srgbClr>
            </a:outerShdw>
          </a:effectLst>
        </p:spPr>
      </p:pic>
      <p:pic>
        <p:nvPicPr>
          <p:cNvPr id="21" name="Picture 20" descr="A group of people looking at a question mark&#10;&#10;Description automatically generated">
            <a:extLst>
              <a:ext uri="{FF2B5EF4-FFF2-40B4-BE49-F238E27FC236}">
                <a16:creationId xmlns:a16="http://schemas.microsoft.com/office/drawing/2014/main" id="{1D5ADB6E-5A4B-CCE0-704A-707556124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115" y="2545293"/>
            <a:ext cx="3832425" cy="1759905"/>
          </a:xfrm>
          <a:prstGeom prst="rect">
            <a:avLst/>
          </a:prstGeom>
        </p:spPr>
      </p:pic>
    </p:spTree>
    <p:extLst>
      <p:ext uri="{BB962C8B-B14F-4D97-AF65-F5344CB8AC3E}">
        <p14:creationId xmlns:p14="http://schemas.microsoft.com/office/powerpoint/2010/main" val="426718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577355-5E1D-B6A9-BFB0-C20566ECFAD5}"/>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5600" b="1" kern="1200" dirty="0">
                <a:latin typeface="Times New Roman" panose="02020603050405020304" pitchFamily="18" charset="0"/>
                <a:cs typeface="Times New Roman" panose="02020603050405020304" pitchFamily="18" charset="0"/>
              </a:rPr>
              <a:t>Project Limitations </a:t>
            </a:r>
          </a:p>
        </p:txBody>
      </p:sp>
      <p:sp>
        <p:nvSpPr>
          <p:cNvPr id="48" name="Oval 4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5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5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Content Placeholder 4" descr="A hand holding a yellow triangle with a red exclamation mark&#10;&#10;Description automatically generated">
            <a:extLst>
              <a:ext uri="{FF2B5EF4-FFF2-40B4-BE49-F238E27FC236}">
                <a16:creationId xmlns:a16="http://schemas.microsoft.com/office/drawing/2014/main" id="{E11A0E0A-2742-D646-49E1-CBE442752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574" y="1606502"/>
            <a:ext cx="3294269" cy="3294269"/>
          </a:xfrm>
          <a:prstGeom prst="rect">
            <a:avLst/>
          </a:prstGeom>
        </p:spPr>
      </p:pic>
      <p:sp>
        <p:nvSpPr>
          <p:cNvPr id="5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56" name="Straight Connector 5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Content Placeholder 6" descr="A black text with black letters&#10;&#10;Description automatically generated">
            <a:extLst>
              <a:ext uri="{FF2B5EF4-FFF2-40B4-BE49-F238E27FC236}">
                <a16:creationId xmlns:a16="http://schemas.microsoft.com/office/drawing/2014/main" id="{7345AC29-AD4A-3353-6AAF-AC043B8C7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9327" y="4790529"/>
            <a:ext cx="2847975"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439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355</TotalTime>
  <Words>1268</Words>
  <Application>Microsoft Office PowerPoint</Application>
  <PresentationFormat>Widescreen</PresentationFormat>
  <Paragraphs>129</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Aptos</vt:lpstr>
      <vt:lpstr>Aptos Display</vt:lpstr>
      <vt:lpstr>Arial</vt:lpstr>
      <vt:lpstr>Arial Black</vt:lpstr>
      <vt:lpstr>Asap Condensed Bold</vt:lpstr>
      <vt:lpstr>Calibri</vt:lpstr>
      <vt:lpstr>Times New Roman</vt:lpstr>
      <vt:lpstr>Wingdings</vt:lpstr>
      <vt:lpstr>Office Theme</vt:lpstr>
      <vt:lpstr>PowerPoint Presentation</vt:lpstr>
      <vt:lpstr>About ZARA</vt:lpstr>
      <vt:lpstr>Problem Statement</vt:lpstr>
      <vt:lpstr>Project Objective </vt:lpstr>
      <vt:lpstr>SWOT Analysis </vt:lpstr>
      <vt:lpstr>Proposed Solution</vt:lpstr>
      <vt:lpstr>Project Approach </vt:lpstr>
      <vt:lpstr>Project Assumptions </vt:lpstr>
      <vt:lpstr>Project Limitations </vt:lpstr>
      <vt:lpstr>Methods and Procedures</vt:lpstr>
      <vt:lpstr>Governance Structure</vt:lpstr>
      <vt:lpstr>Stakeholder Management </vt:lpstr>
      <vt:lpstr>Communication Plan</vt:lpstr>
      <vt:lpstr>Project Schedule &amp; Dependencies Management </vt:lpstr>
      <vt:lpstr>Financial Management</vt:lpstr>
      <vt:lpstr>Risk Management </vt:lpstr>
      <vt:lpstr>Quality Management </vt:lpstr>
      <vt:lpstr>Lessons Learned </vt:lpstr>
      <vt:lpstr>Project Output</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anushikageekiyanage@gmail.com</dc:creator>
  <cp:lastModifiedBy>ARSHITA SHARMA</cp:lastModifiedBy>
  <cp:revision>17</cp:revision>
  <dcterms:created xsi:type="dcterms:W3CDTF">2024-10-02T07:35:29Z</dcterms:created>
  <dcterms:modified xsi:type="dcterms:W3CDTF">2024-10-06T10:36:26Z</dcterms:modified>
</cp:coreProperties>
</file>