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aleway SemiBold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alewaySemiBold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alewaySemiBold-italic.fntdata"/><Relationship Id="rId23" Type="http://schemas.openxmlformats.org/officeDocument/2006/relationships/font" Target="fonts/RalewaySemi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SemiBold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84223bba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84223bba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84223bba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84223bba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784223bba1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784223bba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84223bba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84223bba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84223bba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84223bba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84223bba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84223bba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84223bba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84223bba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84223bba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784223bba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84223bba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84223bba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84223bba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784223bba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84223bba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784223bba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files.grouplens.org/datasets/movielens/ml-100k/u.data" TargetMode="External"/><Relationship Id="rId4" Type="http://schemas.openxmlformats.org/officeDocument/2006/relationships/hyperlink" Target="https://hc.labnet.sfbu.edu/~henry/npu/classes/mllib/collaborative_filtering/slide/Examples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80"/>
              <a:t>Implementing a Collaborative Filtering Recommendation System Using Google Dataproc, Apache Spark, and Machine Learning</a:t>
            </a:r>
            <a:endParaRPr sz="26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Arsiema Yohannes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Enhancement Ideas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Future Improvements: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Suggestions for optimizing the recommendation algorithm.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Scalability Considerations: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Approaches for handling larger datasets or more complex models.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Advanced Machine Learning Techniques: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Exploring deep learning or hybrid models for better recommendations.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Summary: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Successfully implemented a collaborative filtering recommendation system using Google Dataproc and Apache Spark.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Leveraged machine learning to provide personalized recommendations based on user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Key Outcomes: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Effective processing of large datasets with scalable cloud infrastructure.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Achieved meaningful results with a low Mean Squared Error (MSE), indicating accurate recommendations.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Next Steps: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Explore advanced techniques to further improve recommendation accuracy.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Consider scaling the system to handle even larger datasets and more complex models.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https://files.grouplens.org/datasets/movielens/ml-100k/u.data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https://hc.labnet.sfbu.edu/~henry/npu/classes/mllib/collaborative_filtering/slide/Examples.html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4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5"/>
              <a:buFont typeface="Raleway SemiBold"/>
              <a:buAutoNum type="arabicPeriod"/>
            </a:pPr>
            <a:r>
              <a:rPr lang="en" sz="1305">
                <a:latin typeface="Raleway SemiBold"/>
                <a:ea typeface="Raleway SemiBold"/>
                <a:cs typeface="Raleway SemiBold"/>
                <a:sym typeface="Raleway SemiBold"/>
              </a:rPr>
              <a:t>Introduction</a:t>
            </a:r>
            <a:endParaRPr sz="1305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14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5"/>
              <a:buFont typeface="Raleway SemiBold"/>
              <a:buAutoNum type="arabicPeriod"/>
            </a:pPr>
            <a:r>
              <a:rPr lang="en" sz="1305">
                <a:latin typeface="Raleway SemiBold"/>
                <a:ea typeface="Raleway SemiBold"/>
                <a:cs typeface="Raleway SemiBold"/>
                <a:sym typeface="Raleway SemiBold"/>
              </a:rPr>
              <a:t>Design</a:t>
            </a:r>
            <a:endParaRPr sz="1305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146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5"/>
              <a:buFont typeface="Raleway SemiBold"/>
              <a:buAutoNum type="alphaLcPeriod"/>
            </a:pPr>
            <a:r>
              <a:rPr lang="en" sz="1305">
                <a:latin typeface="Raleway SemiBold"/>
                <a:ea typeface="Raleway SemiBold"/>
                <a:cs typeface="Raleway SemiBold"/>
                <a:sym typeface="Raleway SemiBold"/>
              </a:rPr>
              <a:t>Why Did We Choose This Approach?</a:t>
            </a:r>
            <a:endParaRPr sz="1305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14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5"/>
              <a:buFont typeface="Raleway SemiBold"/>
              <a:buAutoNum type="arabicPeriod"/>
            </a:pPr>
            <a:r>
              <a:rPr lang="en" sz="1305">
                <a:latin typeface="Raleway SemiBold"/>
                <a:ea typeface="Raleway SemiBold"/>
                <a:cs typeface="Raleway SemiBold"/>
                <a:sym typeface="Raleway SemiBold"/>
              </a:rPr>
              <a:t>Implementation</a:t>
            </a:r>
            <a:endParaRPr sz="1305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146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5"/>
              <a:buFont typeface="Raleway SemiBold"/>
              <a:buAutoNum type="alphaLcPeriod"/>
            </a:pPr>
            <a:r>
              <a:rPr lang="en" sz="1305">
                <a:latin typeface="Raleway SemiBold"/>
                <a:ea typeface="Raleway SemiBold"/>
                <a:cs typeface="Raleway SemiBold"/>
                <a:sym typeface="Raleway SemiBold"/>
              </a:rPr>
              <a:t>How Was It Done?</a:t>
            </a:r>
            <a:endParaRPr sz="1305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14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5"/>
              <a:buFont typeface="Raleway SemiBold"/>
              <a:buAutoNum type="arabicPeriod"/>
            </a:pPr>
            <a:r>
              <a:rPr lang="en" sz="1305">
                <a:latin typeface="Raleway SemiBold"/>
                <a:ea typeface="Raleway SemiBold"/>
                <a:cs typeface="Raleway SemiBold"/>
                <a:sym typeface="Raleway SemiBold"/>
              </a:rPr>
              <a:t>Testing</a:t>
            </a:r>
            <a:endParaRPr sz="1305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14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5"/>
              <a:buFont typeface="Raleway SemiBold"/>
              <a:buAutoNum type="arabicPeriod"/>
            </a:pPr>
            <a:r>
              <a:rPr lang="en" sz="1305">
                <a:latin typeface="Raleway SemiBold"/>
                <a:ea typeface="Raleway SemiBold"/>
                <a:cs typeface="Raleway SemiBold"/>
                <a:sym typeface="Raleway SemiBold"/>
              </a:rPr>
              <a:t>Enhancement Ideas</a:t>
            </a:r>
            <a:endParaRPr sz="1305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14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5"/>
              <a:buFont typeface="Raleway SemiBold"/>
              <a:buAutoNum type="arabicPeriod"/>
            </a:pPr>
            <a:r>
              <a:rPr lang="en" sz="1305">
                <a:latin typeface="Raleway SemiBold"/>
                <a:ea typeface="Raleway SemiBold"/>
                <a:cs typeface="Raleway SemiBold"/>
                <a:sym typeface="Raleway SemiBold"/>
              </a:rPr>
              <a:t>Conclusion</a:t>
            </a:r>
            <a:endParaRPr sz="1305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Objective: Create a recommendation system to provide personalized suggestions.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Context: Leveraged cloud computing and machine learning to efficiently handle large datasets.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Scope: Utilized Google Dataproc for cluster management, Apache Spark for data processing, and collaborative filtering for recommendation generation.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Google Dataproc:</a:t>
            </a:r>
            <a:endParaRPr sz="1225"/>
          </a:p>
          <a:p>
            <a:pPr indent="-30638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○"/>
            </a:pPr>
            <a:r>
              <a:rPr lang="en" sz="1225"/>
              <a:t>Purpose: Managed Spark and Hadoop clusters on Google Cloud Platform.</a:t>
            </a:r>
            <a:endParaRPr sz="1225"/>
          </a:p>
          <a:p>
            <a:pPr indent="-30638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○"/>
            </a:pPr>
            <a:r>
              <a:rPr lang="en" sz="1225"/>
              <a:t>Benefits: Simplified cluster setup and management, scalability, cost efficiency.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Apache Spark:</a:t>
            </a:r>
            <a:endParaRPr sz="1225"/>
          </a:p>
          <a:p>
            <a:pPr indent="-30638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○"/>
            </a:pPr>
            <a:r>
              <a:rPr lang="en" sz="1225"/>
              <a:t>Purpose: Distributed data processing engine for handling large-scale data.</a:t>
            </a:r>
            <a:endParaRPr sz="1225"/>
          </a:p>
          <a:p>
            <a:pPr indent="-30638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○"/>
            </a:pPr>
            <a:r>
              <a:rPr lang="en" sz="1225"/>
              <a:t>Benefits: Fast in-memory processing, supports complex analytics and machine learning tasks.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Machine Learning (Collaborative Filtering):</a:t>
            </a:r>
            <a:endParaRPr sz="1225"/>
          </a:p>
          <a:p>
            <a:pPr indent="-30638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○"/>
            </a:pPr>
            <a:r>
              <a:rPr lang="en" sz="1225"/>
              <a:t>Purpose: Algorithm used to provide personalized recommendations based on user preferences and behaviors.</a:t>
            </a:r>
            <a:endParaRPr sz="1225"/>
          </a:p>
          <a:p>
            <a:pPr indent="-30638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○"/>
            </a:pPr>
            <a:r>
              <a:rPr lang="en" sz="1225"/>
              <a:t>Benefits: Improved accuracy in predicting user interests and enhancing user experience.</a:t>
            </a:r>
            <a:endParaRPr sz="122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Set Up a Dataproc Cluster: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Created and configured a Dataproc cluster to handle Spark jobs.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SSH into the Dataproc Cluster: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Accessed the cluster for configuration and execution of scripts.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175" y="1606725"/>
            <a:ext cx="5216375" cy="76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4004725"/>
            <a:ext cx="4844675" cy="8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5975" y="2571750"/>
            <a:ext cx="2994648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Cont.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Conversion Script: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Created convert_data.py to preprocess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Upload Data File: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Uploaded u.data to the cluster for processing.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450" y="749700"/>
            <a:ext cx="4475800" cy="176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 rotWithShape="1">
          <a:blip r:embed="rId4">
            <a:alphaModFix/>
          </a:blip>
          <a:srcRect b="0" l="26705" r="24545" t="26051"/>
          <a:stretch/>
        </p:blipFill>
        <p:spPr>
          <a:xfrm>
            <a:off x="6023948" y="2780550"/>
            <a:ext cx="2665726" cy="22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 rotWithShape="1">
          <a:blip r:embed="rId5">
            <a:alphaModFix/>
          </a:blip>
          <a:srcRect b="0" l="7123" r="0" t="0"/>
          <a:stretch/>
        </p:blipFill>
        <p:spPr>
          <a:xfrm>
            <a:off x="512450" y="3946875"/>
            <a:ext cx="5115025" cy="110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Cont.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Install Apache Spark: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Installed Spark manually on VM if needed for compatibility.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Update and Run the Collaborative Filtering Script.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recommendation.py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 b="30094" l="0" r="0" t="0"/>
          <a:stretch/>
        </p:blipFill>
        <p:spPr>
          <a:xfrm>
            <a:off x="5750850" y="2344750"/>
            <a:ext cx="3393150" cy="248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4241950" y="825475"/>
            <a:ext cx="4697400" cy="16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sudo apt-get update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sudo apt-get install default-jdk scala git -y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wget https://dlcdn.apache.org/spark/spark-3.3.0/spark-3.3.0-bin-hadoop3.tgz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tar -xzf spark-3.3.0-bin-hadoop3.tgz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cd spark-3.3.0-bin-hadoop3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Cont.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Create and Run Data Conversion Script: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Collaborative Filtering Implementation: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Developed recommendation.py using Spark MLlib to build and evaluate the recommendation model.</a:t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225" y="1417552"/>
            <a:ext cx="4165776" cy="142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8229" y="669800"/>
            <a:ext cx="4165775" cy="64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 rotWithShape="1">
          <a:blip r:embed="rId5">
            <a:alphaModFix/>
          </a:blip>
          <a:srcRect b="73876" l="0" r="63158" t="0"/>
          <a:stretch/>
        </p:blipFill>
        <p:spPr>
          <a:xfrm>
            <a:off x="873050" y="3634625"/>
            <a:ext cx="6263326" cy="12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 Validate the performance of the recommendation system.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 Results: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Mean Squared Error (MSE).</a:t>
            </a: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975" y="3365650"/>
            <a:ext cx="6347450" cy="97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