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Abril Fatfac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brilFatfac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16878412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16878412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78a52556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78a52556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78a52556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78a52556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78a52556f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78a52556f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78a52556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78a52556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78a52556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78a52556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b78a52556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b78a52556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78a52556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b78a52556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78a52556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b78a52556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16878412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16878412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78a52556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78a52556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b78a52556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b78a5255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78a52556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b78a52556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b78a52556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b78a52556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78a52556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78a5255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16878412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16878412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16878412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16878412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16878412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16878412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78a52556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78a52556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78a52556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78a52556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78a52556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78a52556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nodejs.org/en/download/" TargetMode="External"/><Relationship Id="rId4" Type="http://schemas.openxmlformats.org/officeDocument/2006/relationships/image" Target="../media/image13.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code.visualstudio.com/" TargetMode="External"/><Relationship Id="rId4" Type="http://schemas.openxmlformats.org/officeDocument/2006/relationships/image" Target="../media/image11.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hyperlink" Target="http://localhost:8000/api/currentti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youtu.be/91F0Y2cO8dc?si=D48-X3TeVvos9Ltc" TargetMode="External"/><Relationship Id="rId4" Type="http://schemas.openxmlformats.org/officeDocument/2006/relationships/hyperlink" Target="https://www.w3schools.com/nodejs/nodejs_http.as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Abril Fatface"/>
                <a:ea typeface="Abril Fatface"/>
                <a:cs typeface="Abril Fatface"/>
                <a:sym typeface="Abril Fatface"/>
              </a:rPr>
              <a:t>HTTP JSON API Node.js Time Server</a:t>
            </a:r>
            <a:endParaRPr>
              <a:latin typeface="Abril Fatface"/>
              <a:ea typeface="Abril Fatface"/>
              <a:cs typeface="Abril Fatface"/>
              <a:sym typeface="Abril Fatfac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183" name="Google Shape;183;p22"/>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latin typeface="Times New Roman"/>
                <a:ea typeface="Times New Roman"/>
                <a:cs typeface="Times New Roman"/>
                <a:sym typeface="Times New Roman"/>
              </a:rPr>
              <a:t>Step 1.</a:t>
            </a:r>
            <a:r>
              <a:rPr lang="en" sz="1500">
                <a:latin typeface="Times New Roman"/>
                <a:ea typeface="Times New Roman"/>
                <a:cs typeface="Times New Roman"/>
                <a:sym typeface="Times New Roman"/>
              </a:rPr>
              <a:t> Download and install the appropriate version of node.js as shown in figures.  Here is the link </a:t>
            </a:r>
            <a:r>
              <a:rPr lang="en" sz="1500" u="sng">
                <a:solidFill>
                  <a:schemeClr val="hlink"/>
                </a:solidFill>
                <a:latin typeface="Times New Roman"/>
                <a:ea typeface="Times New Roman"/>
                <a:cs typeface="Times New Roman"/>
                <a:sym typeface="Times New Roman"/>
                <a:hlinkClick r:id="rId3"/>
              </a:rPr>
              <a:t>https://nodejs.org/en/download/</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pic>
        <p:nvPicPr>
          <p:cNvPr id="184" name="Google Shape;184;p22"/>
          <p:cNvPicPr preferRelativeResize="0"/>
          <p:nvPr/>
        </p:nvPicPr>
        <p:blipFill>
          <a:blip r:embed="rId4">
            <a:alphaModFix/>
          </a:blip>
          <a:stretch>
            <a:fillRect/>
          </a:stretch>
        </p:blipFill>
        <p:spPr>
          <a:xfrm>
            <a:off x="4528350" y="466125"/>
            <a:ext cx="4203405" cy="2014249"/>
          </a:xfrm>
          <a:prstGeom prst="rect">
            <a:avLst/>
          </a:prstGeom>
          <a:noFill/>
          <a:ln>
            <a:noFill/>
          </a:ln>
        </p:spPr>
      </p:pic>
      <p:pic>
        <p:nvPicPr>
          <p:cNvPr id="185" name="Google Shape;185;p22"/>
          <p:cNvPicPr preferRelativeResize="0"/>
          <p:nvPr/>
        </p:nvPicPr>
        <p:blipFill>
          <a:blip r:embed="rId5">
            <a:alphaModFix/>
          </a:blip>
          <a:stretch>
            <a:fillRect/>
          </a:stretch>
        </p:blipFill>
        <p:spPr>
          <a:xfrm>
            <a:off x="4229175" y="3141150"/>
            <a:ext cx="4625949" cy="158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191" name="Google Shape;191;p23"/>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latin typeface="Times New Roman"/>
                <a:ea typeface="Times New Roman"/>
                <a:cs typeface="Times New Roman"/>
                <a:sym typeface="Times New Roman"/>
              </a:rPr>
              <a:t>Step 2.</a:t>
            </a:r>
            <a:r>
              <a:rPr lang="en" sz="1500">
                <a:latin typeface="Times New Roman"/>
                <a:ea typeface="Times New Roman"/>
                <a:cs typeface="Times New Roman"/>
                <a:sym typeface="Times New Roman"/>
              </a:rPr>
              <a:t> Check the version of node and nmp using the following code on Terminal. Just to make sure you got the right versions.</a:t>
            </a:r>
            <a:endParaRPr sz="1500">
              <a:latin typeface="Times New Roman"/>
              <a:ea typeface="Times New Roman"/>
              <a:cs typeface="Times New Roman"/>
              <a:sym typeface="Times New Roman"/>
            </a:endParaRPr>
          </a:p>
        </p:txBody>
      </p:sp>
      <p:pic>
        <p:nvPicPr>
          <p:cNvPr id="192" name="Google Shape;192;p23"/>
          <p:cNvPicPr preferRelativeResize="0"/>
          <p:nvPr/>
        </p:nvPicPr>
        <p:blipFill>
          <a:blip r:embed="rId3">
            <a:alphaModFix/>
          </a:blip>
          <a:stretch>
            <a:fillRect/>
          </a:stretch>
        </p:blipFill>
        <p:spPr>
          <a:xfrm>
            <a:off x="4528350" y="1715500"/>
            <a:ext cx="4299300" cy="2723351"/>
          </a:xfrm>
          <a:prstGeom prst="rect">
            <a:avLst/>
          </a:prstGeom>
          <a:noFill/>
          <a:ln>
            <a:noFill/>
          </a:ln>
        </p:spPr>
      </p:pic>
      <p:pic>
        <p:nvPicPr>
          <p:cNvPr id="193" name="Google Shape;193;p23"/>
          <p:cNvPicPr preferRelativeResize="0"/>
          <p:nvPr/>
        </p:nvPicPr>
        <p:blipFill>
          <a:blip r:embed="rId4">
            <a:alphaModFix/>
          </a:blip>
          <a:stretch>
            <a:fillRect/>
          </a:stretch>
        </p:blipFill>
        <p:spPr>
          <a:xfrm>
            <a:off x="6263300" y="225975"/>
            <a:ext cx="2680800" cy="1072500"/>
          </a:xfrm>
          <a:prstGeom prst="flowChartMultidocument">
            <a:avLst/>
          </a:prstGeom>
          <a:noFill/>
          <a:ln>
            <a:noFill/>
          </a:ln>
          <a:effectLst>
            <a:outerShdw blurRad="57150" rotWithShape="0" algn="bl" dir="2100000" dist="114300">
              <a:srgbClr val="000000">
                <a:alpha val="7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199" name="Google Shape;199;p24"/>
          <p:cNvSpPr txBox="1"/>
          <p:nvPr>
            <p:ph idx="1" type="body"/>
          </p:nvPr>
        </p:nvSpPr>
        <p:spPr>
          <a:xfrm>
            <a:off x="284250" y="1926450"/>
            <a:ext cx="4255800" cy="29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Step 3</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Create a .js file with appropriate name. You can use an IDE/Text Editor like </a:t>
            </a:r>
            <a:r>
              <a:rPr lang="en" sz="1500" u="sng">
                <a:solidFill>
                  <a:schemeClr val="hlink"/>
                </a:solidFill>
                <a:latin typeface="Times New Roman"/>
                <a:ea typeface="Times New Roman"/>
                <a:cs typeface="Times New Roman"/>
                <a:sym typeface="Times New Roman"/>
                <a:hlinkClick r:id="rId3"/>
              </a:rPr>
              <a:t>Visual Studio Code </a:t>
            </a:r>
            <a:r>
              <a:rPr lang="en" sz="1500">
                <a:latin typeface="Times New Roman"/>
                <a:ea typeface="Times New Roman"/>
                <a:cs typeface="Times New Roman"/>
                <a:sym typeface="Times New Roman"/>
              </a:rPr>
              <a:t>to save file with .js extension.</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sz="1500">
                <a:latin typeface="Times New Roman"/>
                <a:ea typeface="Times New Roman"/>
                <a:cs typeface="Times New Roman"/>
                <a:sym typeface="Times New Roman"/>
              </a:rPr>
              <a:t>The code shown </a:t>
            </a:r>
            <a:endParaRPr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Creates a TCP server using the net module in Node.js.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Defines a function now() to get the current date and time in a specific format. "YYYY-MM-DD hh:mm"</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200" name="Google Shape;200;p24"/>
          <p:cNvPicPr preferRelativeResize="0"/>
          <p:nvPr/>
        </p:nvPicPr>
        <p:blipFill>
          <a:blip r:embed="rId4">
            <a:alphaModFix/>
          </a:blip>
          <a:stretch>
            <a:fillRect/>
          </a:stretch>
        </p:blipFill>
        <p:spPr>
          <a:xfrm>
            <a:off x="4572000" y="1618550"/>
            <a:ext cx="4255651" cy="3236849"/>
          </a:xfrm>
          <a:prstGeom prst="rect">
            <a:avLst/>
          </a:prstGeom>
          <a:noFill/>
          <a:ln>
            <a:noFill/>
          </a:ln>
        </p:spPr>
      </p:pic>
      <p:pic>
        <p:nvPicPr>
          <p:cNvPr id="201" name="Google Shape;201;p24"/>
          <p:cNvPicPr preferRelativeResize="0"/>
          <p:nvPr/>
        </p:nvPicPr>
        <p:blipFill>
          <a:blip r:embed="rId5">
            <a:alphaModFix/>
          </a:blip>
          <a:stretch>
            <a:fillRect/>
          </a:stretch>
        </p:blipFill>
        <p:spPr>
          <a:xfrm>
            <a:off x="6566975" y="212025"/>
            <a:ext cx="2358300" cy="1326000"/>
          </a:xfrm>
          <a:prstGeom prst="flowChartPunchedTape">
            <a:avLst/>
          </a:prstGeom>
          <a:noFill/>
          <a:ln>
            <a:noFill/>
          </a:ln>
          <a:effectLst>
            <a:outerShdw blurRad="57150" rotWithShape="0" algn="bl" dir="5400000" dist="11430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pic>
        <p:nvPicPr>
          <p:cNvPr id="206" name="Google Shape;206;p25"/>
          <p:cNvPicPr preferRelativeResize="0"/>
          <p:nvPr/>
        </p:nvPicPr>
        <p:blipFill>
          <a:blip r:embed="rId3">
            <a:alphaModFix/>
          </a:blip>
          <a:stretch>
            <a:fillRect/>
          </a:stretch>
        </p:blipFill>
        <p:spPr>
          <a:xfrm>
            <a:off x="210225" y="209350"/>
            <a:ext cx="3984301" cy="4733075"/>
          </a:xfrm>
          <a:prstGeom prst="rect">
            <a:avLst/>
          </a:prstGeom>
          <a:noFill/>
          <a:ln>
            <a:noFill/>
          </a:ln>
        </p:spPr>
      </p:pic>
      <p:sp>
        <p:nvSpPr>
          <p:cNvPr id="207" name="Google Shape;207;p25"/>
          <p:cNvSpPr txBox="1"/>
          <p:nvPr>
            <p:ph idx="1" type="body"/>
          </p:nvPr>
        </p:nvSpPr>
        <p:spPr>
          <a:xfrm>
            <a:off x="4572000" y="1123325"/>
            <a:ext cx="4025700" cy="36501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Node.js HTTP server.</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Handles GET requests to '/api/parsetime' and '/api/unixtime'.</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Expects 'iso' key in query string with ISO-format time.</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'/api/parsetime': Returns JSON with 'hour', 'minute', and 'second'.</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'/api/unixtime': Returns JSON with UNIX epoch time.</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pic>
        <p:nvPicPr>
          <p:cNvPr id="212" name="Google Shape;212;p26"/>
          <p:cNvPicPr preferRelativeResize="0"/>
          <p:nvPr/>
        </p:nvPicPr>
        <p:blipFill>
          <a:blip r:embed="rId3">
            <a:alphaModFix/>
          </a:blip>
          <a:stretch>
            <a:fillRect/>
          </a:stretch>
        </p:blipFill>
        <p:spPr>
          <a:xfrm>
            <a:off x="170825" y="140350"/>
            <a:ext cx="4260924" cy="4829502"/>
          </a:xfrm>
          <a:prstGeom prst="rect">
            <a:avLst/>
          </a:prstGeom>
          <a:noFill/>
          <a:ln>
            <a:noFill/>
          </a:ln>
        </p:spPr>
      </p:pic>
      <p:sp>
        <p:nvSpPr>
          <p:cNvPr id="213" name="Google Shape;213;p26"/>
          <p:cNvSpPr txBox="1"/>
          <p:nvPr>
            <p:ph idx="1" type="body"/>
          </p:nvPr>
        </p:nvSpPr>
        <p:spPr>
          <a:xfrm>
            <a:off x="4617150" y="886100"/>
            <a:ext cx="3990300" cy="278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code is similar to the one before this but, it support this request “</a:t>
            </a:r>
            <a:r>
              <a:rPr lang="en" sz="1500" u="sng">
                <a:solidFill>
                  <a:schemeClr val="hlink"/>
                </a:solidFill>
                <a:latin typeface="Times New Roman"/>
                <a:ea typeface="Times New Roman"/>
                <a:cs typeface="Times New Roman"/>
                <a:sym typeface="Times New Roman"/>
                <a:hlinkClick r:id="rId4"/>
              </a:rPr>
              <a:t>http://localhost:8000/api/currenttime</a:t>
            </a:r>
            <a:r>
              <a:rPr lang="en" sz="1500">
                <a:latin typeface="Times New Roman"/>
                <a:ea typeface="Times New Roman"/>
                <a:cs typeface="Times New Roman"/>
                <a:sym typeface="Times New Roman"/>
              </a:rPr>
              <a:t>” from client side.</a:t>
            </a:r>
            <a:endParaRPr sz="1500">
              <a:latin typeface="Times New Roman"/>
              <a:ea typeface="Times New Roman"/>
              <a:cs typeface="Times New Roman"/>
              <a:sym typeface="Times New Roman"/>
            </a:endParaRPr>
          </a:p>
          <a:p>
            <a:pPr indent="0" lvl="0" marL="457200" rtl="0" algn="l">
              <a:spcBef>
                <a:spcPts val="1200"/>
              </a:spcBef>
              <a:spcAft>
                <a:spcPts val="0"/>
              </a:spcAft>
              <a:buNone/>
            </a:pPr>
            <a:r>
              <a:t/>
            </a:r>
            <a:endParaRPr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The primary difference between the two scripts is the addition of the /api/currenttime endpoint in the second script.</a:t>
            </a:r>
            <a:endParaRPr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Test</a:t>
            </a:r>
            <a:endParaRPr>
              <a:latin typeface="Times New Roman"/>
              <a:ea typeface="Times New Roman"/>
              <a:cs typeface="Times New Roman"/>
              <a:sym typeface="Times New Roman"/>
            </a:endParaRPr>
          </a:p>
        </p:txBody>
      </p:sp>
      <p:sp>
        <p:nvSpPr>
          <p:cNvPr id="219" name="Google Shape;219;p2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G</a:t>
            </a:r>
            <a:r>
              <a:rPr lang="en" sz="1500">
                <a:latin typeface="Times New Roman"/>
                <a:ea typeface="Times New Roman"/>
                <a:cs typeface="Times New Roman"/>
                <a:sym typeface="Times New Roman"/>
              </a:rPr>
              <a:t>o back to terminal and write node Filename.js to run it.</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rPr lang="en" sz="1500">
                <a:latin typeface="Times New Roman"/>
                <a:ea typeface="Times New Roman"/>
                <a:cs typeface="Times New Roman"/>
                <a:sym typeface="Times New Roman"/>
              </a:rPr>
              <a:t>Here is the output for the time_server.js when you go to http//:localhost:8000.</a:t>
            </a:r>
            <a:endParaRPr sz="1500">
              <a:latin typeface="Times New Roman"/>
              <a:ea typeface="Times New Roman"/>
              <a:cs typeface="Times New Roman"/>
              <a:sym typeface="Times New Roman"/>
            </a:endParaRPr>
          </a:p>
        </p:txBody>
      </p:sp>
      <p:pic>
        <p:nvPicPr>
          <p:cNvPr id="220" name="Google Shape;220;p27"/>
          <p:cNvPicPr preferRelativeResize="0"/>
          <p:nvPr/>
        </p:nvPicPr>
        <p:blipFill>
          <a:blip r:embed="rId3">
            <a:alphaModFix/>
          </a:blip>
          <a:stretch>
            <a:fillRect/>
          </a:stretch>
        </p:blipFill>
        <p:spPr>
          <a:xfrm>
            <a:off x="4692300" y="152400"/>
            <a:ext cx="4299300" cy="2705778"/>
          </a:xfrm>
          <a:prstGeom prst="rect">
            <a:avLst/>
          </a:prstGeom>
          <a:noFill/>
          <a:ln>
            <a:noFill/>
          </a:ln>
        </p:spPr>
      </p:pic>
      <p:pic>
        <p:nvPicPr>
          <p:cNvPr id="221" name="Google Shape;221;p27"/>
          <p:cNvPicPr preferRelativeResize="0"/>
          <p:nvPr/>
        </p:nvPicPr>
        <p:blipFill>
          <a:blip r:embed="rId4">
            <a:alphaModFix/>
          </a:blip>
          <a:stretch>
            <a:fillRect/>
          </a:stretch>
        </p:blipFill>
        <p:spPr>
          <a:xfrm>
            <a:off x="4692300" y="3010578"/>
            <a:ext cx="4299300" cy="18244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28"/>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Test</a:t>
            </a:r>
            <a:endParaRPr>
              <a:latin typeface="Times New Roman"/>
              <a:ea typeface="Times New Roman"/>
              <a:cs typeface="Times New Roman"/>
              <a:sym typeface="Times New Roman"/>
            </a:endParaRPr>
          </a:p>
        </p:txBody>
      </p:sp>
      <p:sp>
        <p:nvSpPr>
          <p:cNvPr id="227" name="Google Shape;227;p28"/>
          <p:cNvSpPr txBox="1"/>
          <p:nvPr>
            <p:ph idx="1" type="body"/>
          </p:nvPr>
        </p:nvSpPr>
        <p:spPr>
          <a:xfrm>
            <a:off x="360625" y="2154200"/>
            <a:ext cx="6766200" cy="22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 sz="1500">
                <a:latin typeface="Times New Roman"/>
                <a:ea typeface="Times New Roman"/>
                <a:cs typeface="Times New Roman"/>
                <a:sym typeface="Times New Roman"/>
              </a:rPr>
              <a:t>Here is the output for the http_json_api_server.js when you g</a:t>
            </a:r>
            <a:r>
              <a:rPr lang="en" sz="1500">
                <a:latin typeface="Times New Roman"/>
                <a:ea typeface="Times New Roman"/>
                <a:cs typeface="Times New Roman"/>
                <a:sym typeface="Times New Roman"/>
              </a:rPr>
              <a:t>o to the link http://localhost:8000/api/parsetime?iso=2013-08-10T12:10:15.474Z</a:t>
            </a:r>
            <a:endParaRPr sz="1500">
              <a:latin typeface="Times New Roman"/>
              <a:ea typeface="Times New Roman"/>
              <a:cs typeface="Times New Roman"/>
              <a:sym typeface="Times New Roman"/>
            </a:endParaRPr>
          </a:p>
        </p:txBody>
      </p:sp>
      <p:pic>
        <p:nvPicPr>
          <p:cNvPr id="228" name="Google Shape;228;p28"/>
          <p:cNvPicPr preferRelativeResize="0"/>
          <p:nvPr/>
        </p:nvPicPr>
        <p:blipFill>
          <a:blip r:embed="rId3">
            <a:alphaModFix/>
          </a:blip>
          <a:stretch>
            <a:fillRect/>
          </a:stretch>
        </p:blipFill>
        <p:spPr>
          <a:xfrm>
            <a:off x="4270002" y="302175"/>
            <a:ext cx="4443122" cy="1676650"/>
          </a:xfrm>
          <a:prstGeom prst="rect">
            <a:avLst/>
          </a:prstGeom>
          <a:noFill/>
          <a:ln>
            <a:noFill/>
          </a:ln>
        </p:spPr>
      </p:pic>
      <p:pic>
        <p:nvPicPr>
          <p:cNvPr id="229" name="Google Shape;229;p28"/>
          <p:cNvPicPr preferRelativeResize="0"/>
          <p:nvPr/>
        </p:nvPicPr>
        <p:blipFill>
          <a:blip r:embed="rId4">
            <a:alphaModFix/>
          </a:blip>
          <a:stretch>
            <a:fillRect/>
          </a:stretch>
        </p:blipFill>
        <p:spPr>
          <a:xfrm>
            <a:off x="4307975" y="3587175"/>
            <a:ext cx="4638650" cy="133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29"/>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Test</a:t>
            </a:r>
            <a:endParaRPr>
              <a:latin typeface="Times New Roman"/>
              <a:ea typeface="Times New Roman"/>
              <a:cs typeface="Times New Roman"/>
              <a:sym typeface="Times New Roman"/>
            </a:endParaRPr>
          </a:p>
        </p:txBody>
      </p:sp>
      <p:sp>
        <p:nvSpPr>
          <p:cNvPr id="235" name="Google Shape;235;p29"/>
          <p:cNvSpPr txBox="1"/>
          <p:nvPr>
            <p:ph idx="1" type="body"/>
          </p:nvPr>
        </p:nvSpPr>
        <p:spPr>
          <a:xfrm>
            <a:off x="830700" y="2319050"/>
            <a:ext cx="75108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Times New Roman"/>
                <a:ea typeface="Times New Roman"/>
                <a:cs typeface="Times New Roman"/>
                <a:sym typeface="Times New Roman"/>
              </a:rPr>
              <a:t>Here is the output for the http_json_api_server.js when you go to http://localhost:8000/api/unixtime?iso=2013-08-10T12:10:15.474Z.</a:t>
            </a:r>
            <a:endParaRPr sz="1500">
              <a:latin typeface="Times New Roman"/>
              <a:ea typeface="Times New Roman"/>
              <a:cs typeface="Times New Roman"/>
              <a:sym typeface="Times New Roman"/>
            </a:endParaRPr>
          </a:p>
        </p:txBody>
      </p:sp>
      <p:pic>
        <p:nvPicPr>
          <p:cNvPr id="236" name="Google Shape;236;p29"/>
          <p:cNvPicPr preferRelativeResize="0"/>
          <p:nvPr/>
        </p:nvPicPr>
        <p:blipFill>
          <a:blip r:embed="rId3">
            <a:alphaModFix/>
          </a:blip>
          <a:stretch>
            <a:fillRect/>
          </a:stretch>
        </p:blipFill>
        <p:spPr>
          <a:xfrm>
            <a:off x="4488277" y="245225"/>
            <a:ext cx="4443122" cy="1676650"/>
          </a:xfrm>
          <a:prstGeom prst="rect">
            <a:avLst/>
          </a:prstGeom>
          <a:noFill/>
          <a:ln>
            <a:noFill/>
          </a:ln>
        </p:spPr>
      </p:pic>
      <p:pic>
        <p:nvPicPr>
          <p:cNvPr id="237" name="Google Shape;237;p29"/>
          <p:cNvPicPr preferRelativeResize="0"/>
          <p:nvPr/>
        </p:nvPicPr>
        <p:blipFill>
          <a:blip r:embed="rId4">
            <a:alphaModFix/>
          </a:blip>
          <a:stretch>
            <a:fillRect/>
          </a:stretch>
        </p:blipFill>
        <p:spPr>
          <a:xfrm>
            <a:off x="4488275" y="3512224"/>
            <a:ext cx="4485050" cy="1485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0"/>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Test</a:t>
            </a:r>
            <a:endParaRPr>
              <a:latin typeface="Times New Roman"/>
              <a:ea typeface="Times New Roman"/>
              <a:cs typeface="Times New Roman"/>
              <a:sym typeface="Times New Roman"/>
            </a:endParaRPr>
          </a:p>
        </p:txBody>
      </p:sp>
      <p:sp>
        <p:nvSpPr>
          <p:cNvPr id="243" name="Google Shape;243;p30"/>
          <p:cNvSpPr txBox="1"/>
          <p:nvPr>
            <p:ph idx="1" type="body"/>
          </p:nvPr>
        </p:nvSpPr>
        <p:spPr>
          <a:xfrm>
            <a:off x="830700" y="2319050"/>
            <a:ext cx="75108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Times New Roman"/>
                <a:ea typeface="Times New Roman"/>
                <a:cs typeface="Times New Roman"/>
                <a:sym typeface="Times New Roman"/>
              </a:rPr>
              <a:t>Here is the output for the http_json_api_server.js when you go to </a:t>
            </a:r>
            <a:r>
              <a:rPr lang="en" sz="1500">
                <a:latin typeface="Times New Roman"/>
                <a:ea typeface="Times New Roman"/>
                <a:cs typeface="Times New Roman"/>
                <a:sym typeface="Times New Roman"/>
              </a:rPr>
              <a:t>http://localhost:8000/api/currenttime</a:t>
            </a:r>
            <a:endParaRPr sz="1500">
              <a:latin typeface="Times New Roman"/>
              <a:ea typeface="Times New Roman"/>
              <a:cs typeface="Times New Roman"/>
              <a:sym typeface="Times New Roman"/>
            </a:endParaRPr>
          </a:p>
        </p:txBody>
      </p:sp>
      <p:pic>
        <p:nvPicPr>
          <p:cNvPr id="244" name="Google Shape;244;p30"/>
          <p:cNvPicPr preferRelativeResize="0"/>
          <p:nvPr/>
        </p:nvPicPr>
        <p:blipFill>
          <a:blip r:embed="rId3">
            <a:alphaModFix/>
          </a:blip>
          <a:stretch>
            <a:fillRect/>
          </a:stretch>
        </p:blipFill>
        <p:spPr>
          <a:xfrm>
            <a:off x="4488277" y="245225"/>
            <a:ext cx="4443122" cy="1676650"/>
          </a:xfrm>
          <a:prstGeom prst="rect">
            <a:avLst/>
          </a:prstGeom>
          <a:noFill/>
          <a:ln>
            <a:noFill/>
          </a:ln>
        </p:spPr>
      </p:pic>
      <p:pic>
        <p:nvPicPr>
          <p:cNvPr id="245" name="Google Shape;245;p30"/>
          <p:cNvPicPr preferRelativeResize="0"/>
          <p:nvPr/>
        </p:nvPicPr>
        <p:blipFill>
          <a:blip r:embed="rId4">
            <a:alphaModFix/>
          </a:blip>
          <a:stretch>
            <a:fillRect/>
          </a:stretch>
        </p:blipFill>
        <p:spPr>
          <a:xfrm>
            <a:off x="4488275" y="3203845"/>
            <a:ext cx="4443124" cy="17563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00">
                <a:latin typeface="Times New Roman"/>
                <a:ea typeface="Times New Roman"/>
                <a:cs typeface="Times New Roman"/>
                <a:sym typeface="Times New Roman"/>
              </a:rPr>
              <a:t>If the project were to continue, several enhancements could be considered to further improve functionality and usability:</a:t>
            </a:r>
            <a:endParaRPr sz="15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500">
                <a:latin typeface="Times New Roman"/>
                <a:ea typeface="Times New Roman"/>
                <a:cs typeface="Times New Roman"/>
                <a:sym typeface="Times New Roman"/>
              </a:rPr>
              <a:t>Time Zone Support: Implement functionality to allow clients to specify desired time zones for time data retrieval, providing greater flexibility for users in different regions.</a:t>
            </a:r>
            <a:endParaRPr sz="1500">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n" sz="1500">
                <a:latin typeface="Times New Roman"/>
                <a:ea typeface="Times New Roman"/>
                <a:cs typeface="Times New Roman"/>
                <a:sym typeface="Times New Roman"/>
              </a:rPr>
              <a:t>Error Handling: Enhance error handling mechanisms to provide informative responses to clients in case of invalid requests or server errors, improving overall reliability.</a:t>
            </a:r>
            <a:endParaRPr sz="1500">
              <a:latin typeface="Times New Roman"/>
              <a:ea typeface="Times New Roman"/>
              <a:cs typeface="Times New Roman"/>
              <a:sym typeface="Times New Roman"/>
            </a:endParaRPr>
          </a:p>
        </p:txBody>
      </p:sp>
      <p:sp>
        <p:nvSpPr>
          <p:cNvPr id="251" name="Google Shape;251;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Enhancement</a:t>
            </a:r>
            <a:r>
              <a:rPr lang="en">
                <a:latin typeface="Times New Roman"/>
                <a:ea typeface="Times New Roman"/>
                <a:cs typeface="Times New Roman"/>
                <a:sym typeface="Times New Roman"/>
              </a:rPr>
              <a:t> Ideas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Abstract</a:t>
            </a:r>
            <a:r>
              <a:rPr lang="en"/>
              <a:t> </a:t>
            </a:r>
            <a:endParaRPr/>
          </a:p>
        </p:txBody>
      </p:sp>
      <p:sp>
        <p:nvSpPr>
          <p:cNvPr id="134" name="Google Shape;134;p14"/>
          <p:cNvSpPr txBox="1"/>
          <p:nvPr>
            <p:ph idx="2" type="body"/>
          </p:nvPr>
        </p:nvSpPr>
        <p:spPr>
          <a:xfrm>
            <a:off x="781175" y="1688875"/>
            <a:ext cx="6601800" cy="2467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1200"/>
              </a:spcAft>
              <a:buSzPts val="1018"/>
              <a:buNone/>
            </a:pPr>
            <a:r>
              <a:rPr lang="en" sz="1502">
                <a:latin typeface="Times New Roman"/>
                <a:ea typeface="Times New Roman"/>
                <a:cs typeface="Times New Roman"/>
                <a:sym typeface="Times New Roman"/>
              </a:rPr>
              <a:t>This project focuses on the implementation of an HTTP JSON API time server using Node.js. The objective is to create a lightweight and efficient solution for retrieving time data over HTTP in JSON format. The server responds to client requests with the current date and time formatted as JSON. The project utilizes Node.</a:t>
            </a:r>
            <a:r>
              <a:rPr lang="en" sz="1502">
                <a:latin typeface="Times New Roman"/>
                <a:ea typeface="Times New Roman"/>
                <a:cs typeface="Times New Roman"/>
                <a:sym typeface="Times New Roman"/>
              </a:rPr>
              <a:t>js</a:t>
            </a:r>
            <a:r>
              <a:rPr lang="en" sz="1502">
                <a:latin typeface="Times New Roman"/>
                <a:ea typeface="Times New Roman"/>
                <a:cs typeface="Times New Roman"/>
                <a:sym typeface="Times New Roman"/>
              </a:rPr>
              <a:t> built-in net module to create a TCP server, handling incoming connections and sending HTTP responses with the current time data. The implementation includes functions for formatting the time data and setting up the server. The project aims to provide a simple yet effective solution for integrating time functionality into various applications and systems.</a:t>
            </a:r>
            <a:endParaRPr sz="1502">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500">
                <a:latin typeface="Times New Roman"/>
                <a:ea typeface="Times New Roman"/>
                <a:cs typeface="Times New Roman"/>
                <a:sym typeface="Times New Roman"/>
              </a:rPr>
              <a:t>This project aimed to develop an HTTP JSON API time server using Node.js to provide lightweight time data retrieval over HTTP. Key objectives included simplicity, efficiency, and interoperability. By leveraging Node.js's event-driven architecture and adopting HTTP/JSON interfaces, the project successfully addressed these objectives.</a:t>
            </a:r>
            <a:endParaRPr sz="1500">
              <a:latin typeface="Times New Roman"/>
              <a:ea typeface="Times New Roman"/>
              <a:cs typeface="Times New Roman"/>
              <a:sym typeface="Times New Roman"/>
            </a:endParaRPr>
          </a:p>
        </p:txBody>
      </p:sp>
      <p:sp>
        <p:nvSpPr>
          <p:cNvPr id="257" name="Google Shape;257;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Sending HTTP requests as JSON or form with node.js and typescript. YouTube. (2019, December 28). </a:t>
            </a:r>
            <a:r>
              <a:rPr lang="en" sz="1500" u="sng">
                <a:solidFill>
                  <a:schemeClr val="hlink"/>
                </a:solidFill>
                <a:latin typeface="Times New Roman"/>
                <a:ea typeface="Times New Roman"/>
                <a:cs typeface="Times New Roman"/>
                <a:sym typeface="Times New Roman"/>
                <a:hlinkClick r:id="rId3"/>
              </a:rPr>
              <a:t>https://youtu.be/91F0Y2cO8dc?si=D48-X3TeVvos9Ltc</a:t>
            </a:r>
            <a:endParaRPr sz="1500">
              <a:latin typeface="Times New Roman"/>
              <a:ea typeface="Times New Roman"/>
              <a:cs typeface="Times New Roman"/>
              <a:sym typeface="Times New Roman"/>
            </a:endParaRPr>
          </a:p>
          <a:p>
            <a:pPr indent="0" lvl="0" marL="0" rtl="0" algn="l">
              <a:spcBef>
                <a:spcPts val="1200"/>
              </a:spcBef>
              <a:spcAft>
                <a:spcPts val="1200"/>
              </a:spcAft>
              <a:buNone/>
            </a:pPr>
            <a:r>
              <a:rPr lang="en" sz="1500">
                <a:latin typeface="Times New Roman"/>
                <a:ea typeface="Times New Roman"/>
                <a:cs typeface="Times New Roman"/>
                <a:sym typeface="Times New Roman"/>
              </a:rPr>
              <a:t>Node.js HTTP module. (n.d.). </a:t>
            </a:r>
            <a:r>
              <a:rPr lang="en" sz="1500" u="sng">
                <a:solidFill>
                  <a:schemeClr val="hlink"/>
                </a:solidFill>
                <a:latin typeface="Times New Roman"/>
                <a:ea typeface="Times New Roman"/>
                <a:cs typeface="Times New Roman"/>
                <a:sym typeface="Times New Roman"/>
                <a:hlinkClick r:id="rId4"/>
              </a:rPr>
              <a:t>https://www.w3schools.com/nodejs/nodejs_http.asp</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sp>
        <p:nvSpPr>
          <p:cNvPr id="263" name="Google Shape;263;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3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900">
                <a:latin typeface="Abril Fatface"/>
                <a:ea typeface="Abril Fatface"/>
                <a:cs typeface="Abril Fatface"/>
                <a:sym typeface="Abril Fatface"/>
              </a:rPr>
              <a:t>Thank you</a:t>
            </a:r>
            <a:endParaRPr sz="4900">
              <a:latin typeface="Abril Fatface"/>
              <a:ea typeface="Abril Fatface"/>
              <a:cs typeface="Abril Fatface"/>
              <a:sym typeface="Abril Fatfac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Acknowledgment</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500">
                <a:latin typeface="Times New Roman"/>
                <a:ea typeface="Times New Roman"/>
                <a:cs typeface="Times New Roman"/>
                <a:sym typeface="Times New Roman"/>
              </a:rPr>
              <a:t>I would like to express my gratitude to Dr. Chang, Henry for his guidance and support throughout the development of this project. Additionally, I extend my thanks to the developers of Node.js and the various libraries used in this project for their valuable contributions to the open-source community.</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16"/>
          <p:cNvSpPr txBox="1"/>
          <p:nvPr>
            <p:ph type="title"/>
          </p:nvPr>
        </p:nvSpPr>
        <p:spPr>
          <a:xfrm>
            <a:off x="1936128" y="313125"/>
            <a:ext cx="3767400" cy="579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Abril Fatface"/>
                <a:ea typeface="Abril Fatface"/>
                <a:cs typeface="Abril Fatface"/>
                <a:sym typeface="Abril Fatface"/>
              </a:rPr>
              <a:t>Table of Content </a:t>
            </a:r>
            <a:endParaRPr>
              <a:latin typeface="Abril Fatface"/>
              <a:ea typeface="Abril Fatface"/>
              <a:cs typeface="Abril Fatface"/>
              <a:sym typeface="Abril Fatface"/>
            </a:endParaRPr>
          </a:p>
        </p:txBody>
      </p:sp>
      <p:sp>
        <p:nvSpPr>
          <p:cNvPr id="146" name="Google Shape;146;p16"/>
          <p:cNvSpPr txBox="1"/>
          <p:nvPr>
            <p:ph type="title"/>
          </p:nvPr>
        </p:nvSpPr>
        <p:spPr>
          <a:xfrm>
            <a:off x="162099" y="1319600"/>
            <a:ext cx="5607600" cy="2998200"/>
          </a:xfrm>
          <a:prstGeom prst="rect">
            <a:avLst/>
          </a:prstGeom>
        </p:spPr>
        <p:txBody>
          <a:bodyPr anchorCtr="0" anchor="ctr" bIns="91425" lIns="91425" spcFirstLastPara="1" rIns="91425" wrap="square" tIns="91425">
            <a:normAutofit/>
          </a:bodyPr>
          <a:lstStyle/>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Introduction</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Design</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Implementation</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Test</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Enhancement Ideas</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Conclusion</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Reference</a:t>
            </a:r>
            <a:endParaRPr sz="2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7"/>
          <p:cNvSpPr txBox="1"/>
          <p:nvPr>
            <p:ph type="title"/>
          </p:nvPr>
        </p:nvSpPr>
        <p:spPr>
          <a:xfrm>
            <a:off x="676800" y="466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52" name="Google Shape;152;p17"/>
          <p:cNvSpPr txBox="1"/>
          <p:nvPr>
            <p:ph idx="1" type="body"/>
          </p:nvPr>
        </p:nvSpPr>
        <p:spPr>
          <a:xfrm>
            <a:off x="529350" y="1477550"/>
            <a:ext cx="8085300" cy="289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latin typeface="Times New Roman"/>
                <a:ea typeface="Times New Roman"/>
                <a:cs typeface="Times New Roman"/>
                <a:sym typeface="Times New Roman"/>
              </a:rPr>
              <a:t>Objective</a:t>
            </a:r>
            <a:r>
              <a:rPr lang="en" sz="1500">
                <a:latin typeface="Times New Roman"/>
                <a:ea typeface="Times New Roman"/>
                <a:cs typeface="Times New Roman"/>
                <a:sym typeface="Times New Roman"/>
              </a:rPr>
              <a:t>: Implement an HTTP JSON API time server using Node.js.</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500">
                <a:latin typeface="Times New Roman"/>
                <a:ea typeface="Times New Roman"/>
                <a:cs typeface="Times New Roman"/>
                <a:sym typeface="Times New Roman"/>
              </a:rPr>
              <a:t>Motivation</a:t>
            </a:r>
            <a:r>
              <a:rPr lang="en" sz="1500">
                <a:latin typeface="Times New Roman"/>
                <a:ea typeface="Times New Roman"/>
                <a:cs typeface="Times New Roman"/>
                <a:sym typeface="Times New Roman"/>
              </a:rPr>
              <a:t>: Modern applications demand efficient time data retrieval mechanisms, prompting exploration of lightweight solutions.</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500">
                <a:latin typeface="Times New Roman"/>
                <a:ea typeface="Times New Roman"/>
                <a:cs typeface="Times New Roman"/>
                <a:sym typeface="Times New Roman"/>
              </a:rPr>
              <a:t>Problems</a:t>
            </a:r>
            <a:r>
              <a:rPr lang="en" sz="1500">
                <a:latin typeface="Times New Roman"/>
                <a:ea typeface="Times New Roman"/>
                <a:cs typeface="Times New Roman"/>
                <a:sym typeface="Times New Roman"/>
              </a:rPr>
              <a:t>: Traditional approaches are complex and resource-intensive, hindering widespread adoption and interoperability.</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500">
                <a:latin typeface="Times New Roman"/>
                <a:ea typeface="Times New Roman"/>
                <a:cs typeface="Times New Roman"/>
                <a:sym typeface="Times New Roman"/>
              </a:rPr>
              <a:t>Purpose</a:t>
            </a:r>
            <a:r>
              <a:rPr lang="en" sz="1500">
                <a:latin typeface="Times New Roman"/>
                <a:ea typeface="Times New Roman"/>
                <a:cs typeface="Times New Roman"/>
                <a:sym typeface="Times New Roman"/>
              </a:rPr>
              <a:t>: Provide lightweight time data retrieval over HTTP.</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500">
                <a:latin typeface="Times New Roman"/>
                <a:ea typeface="Times New Roman"/>
                <a:cs typeface="Times New Roman"/>
                <a:sym typeface="Times New Roman"/>
              </a:rPr>
              <a:t>Approach</a:t>
            </a:r>
            <a:r>
              <a:rPr lang="en" sz="1500">
                <a:latin typeface="Times New Roman"/>
                <a:ea typeface="Times New Roman"/>
                <a:cs typeface="Times New Roman"/>
                <a:sym typeface="Times New Roman"/>
              </a:rPr>
              <a:t>: Use Node.</a:t>
            </a:r>
            <a:r>
              <a:rPr lang="en" sz="1500">
                <a:latin typeface="Times New Roman"/>
                <a:ea typeface="Times New Roman"/>
                <a:cs typeface="Times New Roman"/>
                <a:sym typeface="Times New Roman"/>
              </a:rPr>
              <a:t>js</a:t>
            </a:r>
            <a:r>
              <a:rPr lang="en" sz="1500">
                <a:latin typeface="Times New Roman"/>
                <a:ea typeface="Times New Roman"/>
                <a:cs typeface="Times New Roman"/>
                <a:sym typeface="Times New Roman"/>
              </a:rPr>
              <a:t> ‘net’ module for server creation.</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500">
                <a:latin typeface="Times New Roman"/>
                <a:ea typeface="Times New Roman"/>
                <a:cs typeface="Times New Roman"/>
                <a:sym typeface="Times New Roman"/>
              </a:rPr>
              <a:t>Features</a:t>
            </a:r>
            <a:r>
              <a:rPr lang="en" sz="1500">
                <a:latin typeface="Times New Roman"/>
                <a:ea typeface="Times New Roman"/>
                <a:cs typeface="Times New Roman"/>
                <a:sym typeface="Times New Roman"/>
              </a:rPr>
              <a:t>: Respond with current time in JSON format.</a:t>
            </a:r>
            <a:endParaRPr sz="15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 sz="1500">
                <a:latin typeface="Times New Roman"/>
                <a:ea typeface="Times New Roman"/>
                <a:cs typeface="Times New Roman"/>
                <a:sym typeface="Times New Roman"/>
              </a:rPr>
              <a:t>Benefits</a:t>
            </a:r>
            <a:r>
              <a:rPr lang="en" sz="1500">
                <a:latin typeface="Times New Roman"/>
                <a:ea typeface="Times New Roman"/>
                <a:cs typeface="Times New Roman"/>
                <a:sym typeface="Times New Roman"/>
              </a:rPr>
              <a:t>: Easy integration into various applications.</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Design</a:t>
            </a:r>
            <a:endParaRPr>
              <a:latin typeface="Times New Roman"/>
              <a:ea typeface="Times New Roman"/>
              <a:cs typeface="Times New Roman"/>
              <a:sym typeface="Times New Roman"/>
            </a:endParaRPr>
          </a:p>
        </p:txBody>
      </p:sp>
      <p:sp>
        <p:nvSpPr>
          <p:cNvPr id="158" name="Google Shape;158;p18"/>
          <p:cNvSpPr txBox="1"/>
          <p:nvPr>
            <p:ph idx="1" type="body"/>
          </p:nvPr>
        </p:nvSpPr>
        <p:spPr>
          <a:xfrm>
            <a:off x="819150" y="1990725"/>
            <a:ext cx="7095300" cy="24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Identification of Problems:</a:t>
            </a:r>
            <a:endParaRPr b="1"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Complexity: Traditional time server implementations can be complex, requiring extensive configuration and management.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Resource Intensiveness: Some solutions may consume significant system resources, leading to scalability issues.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Interoperability: Lack of standardized interfaces can hinder interoperability with different client applications.</a:t>
            </a: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Design</a:t>
            </a:r>
            <a:endParaRPr>
              <a:latin typeface="Times New Roman"/>
              <a:ea typeface="Times New Roman"/>
              <a:cs typeface="Times New Roman"/>
              <a:sym typeface="Times New Roman"/>
            </a:endParaRPr>
          </a:p>
        </p:txBody>
      </p:sp>
      <p:sp>
        <p:nvSpPr>
          <p:cNvPr id="164" name="Google Shape;164;p19"/>
          <p:cNvSpPr txBox="1"/>
          <p:nvPr>
            <p:ph idx="1" type="body"/>
          </p:nvPr>
        </p:nvSpPr>
        <p:spPr>
          <a:xfrm>
            <a:off x="819150" y="1990725"/>
            <a:ext cx="7095300" cy="24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Investigation and Possible Solutions:</a:t>
            </a:r>
            <a:endParaRPr b="1"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Simplicity: The chosen approach prioritizes simplicity to ensure ease of implementation and maintenance.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Efficiency: Leveraging Node.</a:t>
            </a:r>
            <a:r>
              <a:rPr lang="en" sz="1500">
                <a:latin typeface="Times New Roman"/>
                <a:ea typeface="Times New Roman"/>
                <a:cs typeface="Times New Roman"/>
                <a:sym typeface="Times New Roman"/>
              </a:rPr>
              <a:t>js</a:t>
            </a:r>
            <a:r>
              <a:rPr lang="en" sz="1500">
                <a:latin typeface="Times New Roman"/>
                <a:ea typeface="Times New Roman"/>
                <a:cs typeface="Times New Roman"/>
                <a:sym typeface="Times New Roman"/>
              </a:rPr>
              <a:t> asynchronous I/O model helps optimize resource usage and improve scalability.</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Standardization: Using HTTP and JSON for data exchange ensures compatibility with a wide range of client applications.</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Design</a:t>
            </a:r>
            <a:endParaRPr>
              <a:latin typeface="Times New Roman"/>
              <a:ea typeface="Times New Roman"/>
              <a:cs typeface="Times New Roman"/>
              <a:sym typeface="Times New Roman"/>
            </a:endParaRPr>
          </a:p>
        </p:txBody>
      </p:sp>
      <p:sp>
        <p:nvSpPr>
          <p:cNvPr id="170" name="Google Shape;170;p20"/>
          <p:cNvSpPr txBox="1"/>
          <p:nvPr>
            <p:ph idx="1" type="body"/>
          </p:nvPr>
        </p:nvSpPr>
        <p:spPr>
          <a:xfrm>
            <a:off x="819150" y="1990725"/>
            <a:ext cx="7095300" cy="246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latin typeface="Times New Roman"/>
                <a:ea typeface="Times New Roman"/>
                <a:cs typeface="Times New Roman"/>
                <a:sym typeface="Times New Roman"/>
              </a:rPr>
              <a:t>Theoretical Comparison and Selection:</a:t>
            </a:r>
            <a:endParaRPr b="1"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Traditional Time Servers: While traditional time servers offer robust functionality, they often require complex setup and management, making them less suitable for lightweight applications.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Node.js Implementation: Node.js provides a lightweight, event-driven environment ideal for building efficient servers. Its non-blocking I/O model enhances scalability and responsiveness.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HTTP/JSON Interface: Adopting HTTP and JSON ensures compatibility and ease of integration with various client applications, addressing interoperability concerns.</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Design</a:t>
            </a:r>
            <a:endParaRPr>
              <a:latin typeface="Times New Roman"/>
              <a:ea typeface="Times New Roman"/>
              <a:cs typeface="Times New Roman"/>
              <a:sym typeface="Times New Roman"/>
            </a:endParaRPr>
          </a:p>
        </p:txBody>
      </p:sp>
      <p:sp>
        <p:nvSpPr>
          <p:cNvPr id="176" name="Google Shape;176;p21"/>
          <p:cNvSpPr txBox="1"/>
          <p:nvPr>
            <p:ph idx="1" type="body"/>
          </p:nvPr>
        </p:nvSpPr>
        <p:spPr>
          <a:xfrm>
            <a:off x="819150" y="1990725"/>
            <a:ext cx="7095300" cy="24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It is a simple </a:t>
            </a:r>
            <a:r>
              <a:rPr b="1" lang="en" sz="1500">
                <a:latin typeface="Times New Roman"/>
                <a:ea typeface="Times New Roman"/>
                <a:cs typeface="Times New Roman"/>
                <a:sym typeface="Times New Roman"/>
              </a:rPr>
              <a:t>Client-Server Model:</a:t>
            </a:r>
            <a:endParaRPr b="1"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The client, likely a web browser or another application, sends an HTTP GET request to the Node.js server.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server, implemented using Node.js and the HTTP module, receives and processes the incoming request.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Upon processing the request, the server generates a JSON-formatted response containing current time data.</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Finally, the server sends this JSON response back to the client.</a:t>
            </a:r>
            <a:endParaRPr sz="1500">
              <a:latin typeface="Times New Roman"/>
              <a:ea typeface="Times New Roman"/>
              <a:cs typeface="Times New Roman"/>
              <a:sym typeface="Times New Roman"/>
            </a:endParaRPr>
          </a:p>
        </p:txBody>
      </p:sp>
      <p:pic>
        <p:nvPicPr>
          <p:cNvPr id="177" name="Google Shape;177;p21"/>
          <p:cNvPicPr preferRelativeResize="0"/>
          <p:nvPr/>
        </p:nvPicPr>
        <p:blipFill rotWithShape="1">
          <a:blip r:embed="rId3">
            <a:alphaModFix/>
          </a:blip>
          <a:srcRect b="0" l="0" r="0" t="33643"/>
          <a:stretch/>
        </p:blipFill>
        <p:spPr>
          <a:xfrm>
            <a:off x="4287300" y="370100"/>
            <a:ext cx="4572001" cy="1516925"/>
          </a:xfrm>
          <a:prstGeom prst="rect">
            <a:avLst/>
          </a:prstGeom>
          <a:noFill/>
          <a:ln>
            <a:noFill/>
          </a:ln>
          <a:effectLst>
            <a:outerShdw blurRad="342900" rotWithShape="0" algn="bl" dir="5400000" dist="114300">
              <a:schemeClr val="lt1">
                <a:alpha val="60000"/>
              </a:scheme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