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Abril Fatfac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brilFatfac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31222cb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31222cb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31222cb8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731222cb8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31222cb8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731222cb8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31222cb8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31222cb8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31222cb8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31222cb8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78a52556f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78a52556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31222cb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731222cb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16878412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16878412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78a52556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78a52556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78a52556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78a52556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78a5255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78a5255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78a52556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78a52556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16878412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16878412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16878412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16878412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16878412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16878412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31222cb8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31222cb8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16878412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16878412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78a52556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78a52556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78a52556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b78a52556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hadoop.apache.org/" TargetMode="External"/><Relationship Id="rId4" Type="http://schemas.openxmlformats.org/officeDocument/2006/relationships/hyperlink" Target="https://hadoop.apache.org/docs/stable/hadoop-mapreduce-client/hadoop-mapreduce-client-core/MapReduceTutorial.html" TargetMode="External"/><Relationship Id="rId5" Type="http://schemas.openxmlformats.org/officeDocument/2006/relationships/hyperlink" Target="https://cs.boisestate.edu/~amit/teaching/530/handouts/mapreduce-short-handout.pdf" TargetMode="External"/><Relationship Id="rId6" Type="http://schemas.openxmlformats.org/officeDocument/2006/relationships/hyperlink" Target="https://hc.labnet.sfbu.edu/~henry/npu/classes/mapreduce/inverted_index/hw/q6/2022_fall/CS570_WEEK4_HW1_19599_Manickam_Raviseka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Abril Fatface"/>
                <a:ea typeface="Abril Fatface"/>
                <a:cs typeface="Abril Fatface"/>
                <a:sym typeface="Abril Fatface"/>
              </a:rPr>
              <a:t>Mapreduce Program and Full Inverted Index</a:t>
            </a:r>
            <a:endParaRPr>
              <a:latin typeface="Abril Fatface"/>
              <a:ea typeface="Abril Fatface"/>
              <a:cs typeface="Abril Fatface"/>
              <a:sym typeface="Abril Fatface"/>
            </a:endParaRPr>
          </a:p>
          <a:p>
            <a:pPr indent="0" lvl="0" marL="0" rtl="0" algn="ctr">
              <a:spcBef>
                <a:spcPts val="0"/>
              </a:spcBef>
              <a:spcAft>
                <a:spcPts val="0"/>
              </a:spcAft>
              <a:buNone/>
            </a:pPr>
            <a:r>
              <a:rPr lang="en" sz="2200">
                <a:solidFill>
                  <a:schemeClr val="dk1"/>
                </a:solidFill>
                <a:latin typeface="Abril Fatface"/>
                <a:ea typeface="Abril Fatface"/>
                <a:cs typeface="Abril Fatface"/>
                <a:sym typeface="Abril Fatface"/>
              </a:rPr>
              <a:t>By Arsiema Yohannes</a:t>
            </a:r>
            <a:endParaRPr sz="2200">
              <a:solidFill>
                <a:schemeClr val="dk1"/>
              </a:solidFill>
              <a:latin typeface="Abril Fatface"/>
              <a:ea typeface="Abril Fatface"/>
              <a:cs typeface="Abril Fatface"/>
              <a:sym typeface="Abril Fatfa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88" name="Google Shape;188;p22"/>
          <p:cNvSpPr txBox="1"/>
          <p:nvPr>
            <p:ph idx="1" type="body"/>
          </p:nvPr>
        </p:nvSpPr>
        <p:spPr>
          <a:xfrm>
            <a:off x="284250" y="1926450"/>
            <a:ext cx="4255800" cy="29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Step 4</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Go to the bin directory</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189" name="Google Shape;189;p22"/>
          <p:cNvPicPr preferRelativeResize="0"/>
          <p:nvPr/>
        </p:nvPicPr>
        <p:blipFill>
          <a:blip r:embed="rId3">
            <a:alphaModFix/>
          </a:blip>
          <a:stretch>
            <a:fillRect/>
          </a:stretch>
        </p:blipFill>
        <p:spPr>
          <a:xfrm>
            <a:off x="284250" y="2954150"/>
            <a:ext cx="8431049" cy="138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95" name="Google Shape;195;p23"/>
          <p:cNvSpPr txBox="1"/>
          <p:nvPr>
            <p:ph idx="1" type="body"/>
          </p:nvPr>
        </p:nvSpPr>
        <p:spPr>
          <a:xfrm>
            <a:off x="284250" y="1926450"/>
            <a:ext cx="4255800" cy="29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Step 5</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The command hdfs dfs -mkdir /tmp/inputfile creates a new directory named inputfile within the /tmp directory on the Hadoop Distributed File System (HDFS).</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196" name="Google Shape;196;p23"/>
          <p:cNvPicPr preferRelativeResize="0"/>
          <p:nvPr/>
        </p:nvPicPr>
        <p:blipFill>
          <a:blip r:embed="rId3">
            <a:alphaModFix/>
          </a:blip>
          <a:stretch>
            <a:fillRect/>
          </a:stretch>
        </p:blipFill>
        <p:spPr>
          <a:xfrm>
            <a:off x="431513" y="3167626"/>
            <a:ext cx="8280975" cy="1298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24"/>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202" name="Google Shape;202;p24"/>
          <p:cNvSpPr txBox="1"/>
          <p:nvPr>
            <p:ph idx="1" type="body"/>
          </p:nvPr>
        </p:nvSpPr>
        <p:spPr>
          <a:xfrm>
            <a:off x="284250" y="1926450"/>
            <a:ext cx="4255800" cy="29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Step 6</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Create the three files.</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203" name="Google Shape;203;p24"/>
          <p:cNvPicPr preferRelativeResize="0"/>
          <p:nvPr/>
        </p:nvPicPr>
        <p:blipFill>
          <a:blip r:embed="rId3">
            <a:alphaModFix/>
          </a:blip>
          <a:stretch>
            <a:fillRect/>
          </a:stretch>
        </p:blipFill>
        <p:spPr>
          <a:xfrm>
            <a:off x="252338" y="2718275"/>
            <a:ext cx="8639326" cy="1153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25"/>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209" name="Google Shape;209;p25"/>
          <p:cNvSpPr txBox="1"/>
          <p:nvPr>
            <p:ph idx="1" type="body"/>
          </p:nvPr>
        </p:nvSpPr>
        <p:spPr>
          <a:xfrm>
            <a:off x="284250" y="1926450"/>
            <a:ext cx="4255800" cy="29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Step 7</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Uploads the local files to the /tmp/inputfile/ directory on the Hadoop Distributed File System (HDFS).</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210" name="Google Shape;210;p25"/>
          <p:cNvPicPr preferRelativeResize="0"/>
          <p:nvPr/>
        </p:nvPicPr>
        <p:blipFill>
          <a:blip r:embed="rId3">
            <a:alphaModFix/>
          </a:blip>
          <a:stretch>
            <a:fillRect/>
          </a:stretch>
        </p:blipFill>
        <p:spPr>
          <a:xfrm>
            <a:off x="284250" y="3019575"/>
            <a:ext cx="8332099" cy="1836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26"/>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216" name="Google Shape;216;p26"/>
          <p:cNvSpPr txBox="1"/>
          <p:nvPr>
            <p:ph idx="1" type="body"/>
          </p:nvPr>
        </p:nvSpPr>
        <p:spPr>
          <a:xfrm>
            <a:off x="284250" y="1926450"/>
            <a:ext cx="4255800" cy="29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Step 8</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The command runs a Hadoop job using the InvertedIndex.jar to process data from /tmp/inputfile and output results to /tmp/outputfile.</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217" name="Google Shape;217;p26"/>
          <p:cNvPicPr preferRelativeResize="0"/>
          <p:nvPr/>
        </p:nvPicPr>
        <p:blipFill>
          <a:blip r:embed="rId3">
            <a:alphaModFix/>
          </a:blip>
          <a:stretch>
            <a:fillRect/>
          </a:stretch>
        </p:blipFill>
        <p:spPr>
          <a:xfrm>
            <a:off x="512450" y="3291975"/>
            <a:ext cx="7781289" cy="1383000"/>
          </a:xfrm>
          <a:prstGeom prst="rect">
            <a:avLst/>
          </a:prstGeom>
          <a:noFill/>
          <a:ln>
            <a:noFill/>
          </a:ln>
        </p:spPr>
      </p:pic>
      <p:pic>
        <p:nvPicPr>
          <p:cNvPr id="218" name="Google Shape;218;p26"/>
          <p:cNvPicPr preferRelativeResize="0"/>
          <p:nvPr/>
        </p:nvPicPr>
        <p:blipFill>
          <a:blip r:embed="rId4">
            <a:alphaModFix/>
          </a:blip>
          <a:stretch>
            <a:fillRect/>
          </a:stretch>
        </p:blipFill>
        <p:spPr>
          <a:xfrm>
            <a:off x="3710525" y="504576"/>
            <a:ext cx="5048601" cy="98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2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Test</a:t>
            </a:r>
            <a:endParaRPr>
              <a:latin typeface="Times New Roman"/>
              <a:ea typeface="Times New Roman"/>
              <a:cs typeface="Times New Roman"/>
              <a:sym typeface="Times New Roman"/>
            </a:endParaRPr>
          </a:p>
        </p:txBody>
      </p:sp>
      <p:sp>
        <p:nvSpPr>
          <p:cNvPr id="224" name="Google Shape;224;p2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Finally, here we can see the result of the Partial Inverted Index</a:t>
            </a:r>
            <a:endParaRPr sz="1500">
              <a:latin typeface="Times New Roman"/>
              <a:ea typeface="Times New Roman"/>
              <a:cs typeface="Times New Roman"/>
              <a:sym typeface="Times New Roman"/>
            </a:endParaRPr>
          </a:p>
        </p:txBody>
      </p:sp>
      <p:pic>
        <p:nvPicPr>
          <p:cNvPr id="225" name="Google Shape;225;p27"/>
          <p:cNvPicPr preferRelativeResize="0"/>
          <p:nvPr/>
        </p:nvPicPr>
        <p:blipFill>
          <a:blip r:embed="rId3">
            <a:alphaModFix/>
          </a:blip>
          <a:stretch>
            <a:fillRect/>
          </a:stretch>
        </p:blipFill>
        <p:spPr>
          <a:xfrm>
            <a:off x="2192150" y="654802"/>
            <a:ext cx="6753525" cy="132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28"/>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Test</a:t>
            </a:r>
            <a:endParaRPr>
              <a:latin typeface="Times New Roman"/>
              <a:ea typeface="Times New Roman"/>
              <a:cs typeface="Times New Roman"/>
              <a:sym typeface="Times New Roman"/>
            </a:endParaRPr>
          </a:p>
        </p:txBody>
      </p:sp>
      <p:sp>
        <p:nvSpPr>
          <p:cNvPr id="231" name="Google Shape;231;p28"/>
          <p:cNvSpPr txBox="1"/>
          <p:nvPr>
            <p:ph idx="1" type="body"/>
          </p:nvPr>
        </p:nvSpPr>
        <p:spPr>
          <a:xfrm>
            <a:off x="384650" y="1711150"/>
            <a:ext cx="3709200" cy="2119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And know we can see the full Inverted Index using python.</a:t>
            </a:r>
            <a:endParaRPr sz="1500">
              <a:latin typeface="Times New Roman"/>
              <a:ea typeface="Times New Roman"/>
              <a:cs typeface="Times New Roman"/>
              <a:sym typeface="Times New Roman"/>
            </a:endParaRPr>
          </a:p>
        </p:txBody>
      </p:sp>
      <p:pic>
        <p:nvPicPr>
          <p:cNvPr id="232" name="Google Shape;232;p28"/>
          <p:cNvPicPr preferRelativeResize="0"/>
          <p:nvPr/>
        </p:nvPicPr>
        <p:blipFill>
          <a:blip r:embed="rId3">
            <a:alphaModFix/>
          </a:blip>
          <a:stretch>
            <a:fillRect/>
          </a:stretch>
        </p:blipFill>
        <p:spPr>
          <a:xfrm>
            <a:off x="1964400" y="237223"/>
            <a:ext cx="6589874" cy="1332675"/>
          </a:xfrm>
          <a:prstGeom prst="rect">
            <a:avLst/>
          </a:prstGeom>
          <a:noFill/>
          <a:ln>
            <a:noFill/>
          </a:ln>
        </p:spPr>
      </p:pic>
      <p:pic>
        <p:nvPicPr>
          <p:cNvPr id="233" name="Google Shape;233;p28"/>
          <p:cNvPicPr preferRelativeResize="0"/>
          <p:nvPr/>
        </p:nvPicPr>
        <p:blipFill>
          <a:blip r:embed="rId4">
            <a:alphaModFix/>
          </a:blip>
          <a:stretch>
            <a:fillRect/>
          </a:stretch>
        </p:blipFill>
        <p:spPr>
          <a:xfrm>
            <a:off x="4623825" y="1569898"/>
            <a:ext cx="4310851" cy="2732170"/>
          </a:xfrm>
          <a:prstGeom prst="rect">
            <a:avLst/>
          </a:prstGeom>
          <a:noFill/>
          <a:ln>
            <a:noFill/>
          </a:ln>
        </p:spPr>
      </p:pic>
      <p:pic>
        <p:nvPicPr>
          <p:cNvPr id="234" name="Google Shape;234;p28"/>
          <p:cNvPicPr preferRelativeResize="0"/>
          <p:nvPr/>
        </p:nvPicPr>
        <p:blipFill rotWithShape="1">
          <a:blip r:embed="rId5">
            <a:alphaModFix/>
          </a:blip>
          <a:srcRect b="0" l="0" r="5258" t="0"/>
          <a:stretch/>
        </p:blipFill>
        <p:spPr>
          <a:xfrm>
            <a:off x="219400" y="3231450"/>
            <a:ext cx="8663101" cy="164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Port the Python code to Java: This emphasizes the process of adapting the existing logic to Java's syntax and libraries.</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Reimplement the functionality in Java: This highlights the focus on recreating the same functionality using Java's capabilities.</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lang="en" sz="1500">
                <a:latin typeface="Times New Roman"/>
                <a:ea typeface="Times New Roman"/>
                <a:cs typeface="Times New Roman"/>
                <a:sym typeface="Times New Roman"/>
              </a:rPr>
              <a:t>Explore Java's alternatives for efficient text processing: This suggests potentially improving the code by utilizing Java's text processing libraries.</a:t>
            </a:r>
            <a:endParaRPr sz="1500">
              <a:latin typeface="Times New Roman"/>
              <a:ea typeface="Times New Roman"/>
              <a:cs typeface="Times New Roman"/>
              <a:sym typeface="Times New Roman"/>
            </a:endParaRPr>
          </a:p>
        </p:txBody>
      </p:sp>
      <p:sp>
        <p:nvSpPr>
          <p:cNvPr id="240" name="Google Shape;24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Enhancement</a:t>
            </a:r>
            <a:r>
              <a:rPr lang="en">
                <a:latin typeface="Times New Roman"/>
                <a:ea typeface="Times New Roman"/>
                <a:cs typeface="Times New Roman"/>
                <a:sym typeface="Times New Roman"/>
              </a:rPr>
              <a:t> Ideas</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500">
                <a:latin typeface="Times New Roman"/>
                <a:ea typeface="Times New Roman"/>
                <a:cs typeface="Times New Roman"/>
                <a:sym typeface="Times New Roman"/>
              </a:rPr>
              <a:t>I have successfully built a Full Inverted Index using MapReduce, enabling efficient text indexing for large datasets. The program leverages parallel processing to overcome limitations of traditional methods. This scalable solution maps words to documents and their positions, facilitating faster information retrieval.</a:t>
            </a:r>
            <a:endParaRPr sz="1500">
              <a:latin typeface="Times New Roman"/>
              <a:ea typeface="Times New Roman"/>
              <a:cs typeface="Times New Roman"/>
              <a:sym typeface="Times New Roman"/>
            </a:endParaRPr>
          </a:p>
        </p:txBody>
      </p:sp>
      <p:sp>
        <p:nvSpPr>
          <p:cNvPr id="246" name="Google Shape;24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00" u="sng">
                <a:solidFill>
                  <a:schemeClr val="hlink"/>
                </a:solidFill>
                <a:latin typeface="Times New Roman"/>
                <a:ea typeface="Times New Roman"/>
                <a:cs typeface="Times New Roman"/>
                <a:sym typeface="Times New Roman"/>
                <a:hlinkClick r:id="rId3"/>
              </a:rPr>
              <a:t>https://hadoop.apache.org/</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u="sng">
                <a:solidFill>
                  <a:schemeClr val="hlink"/>
                </a:solidFill>
                <a:latin typeface="Times New Roman"/>
                <a:ea typeface="Times New Roman"/>
                <a:cs typeface="Times New Roman"/>
                <a:sym typeface="Times New Roman"/>
                <a:hlinkClick r:id="rId4"/>
              </a:rPr>
              <a:t>https://hadoop.apache.org/docs/stable/hadoop-mapreduce-client/hadoop-mapreduce-client-core/MapReduceTutorial.html</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u="sng">
                <a:solidFill>
                  <a:schemeClr val="hlink"/>
                </a:solidFill>
                <a:latin typeface="Times New Roman"/>
                <a:ea typeface="Times New Roman"/>
                <a:cs typeface="Times New Roman"/>
                <a:sym typeface="Times New Roman"/>
                <a:hlinkClick r:id="rId5"/>
              </a:rPr>
              <a:t>https://cs.boisestate.edu/~amit/teaching/530/handouts/mapreduce-short-handout.pdf</a:t>
            </a:r>
            <a:endParaRPr sz="1500">
              <a:latin typeface="Times New Roman"/>
              <a:ea typeface="Times New Roman"/>
              <a:cs typeface="Times New Roman"/>
              <a:sym typeface="Times New Roman"/>
            </a:endParaRPr>
          </a:p>
          <a:p>
            <a:pPr indent="0" lvl="0" marL="0" rtl="0" algn="l">
              <a:spcBef>
                <a:spcPts val="1200"/>
              </a:spcBef>
              <a:spcAft>
                <a:spcPts val="0"/>
              </a:spcAft>
              <a:buNone/>
            </a:pPr>
            <a:r>
              <a:rPr lang="en" sz="1500" u="sng">
                <a:solidFill>
                  <a:schemeClr val="hlink"/>
                </a:solidFill>
                <a:latin typeface="Times New Roman"/>
                <a:ea typeface="Times New Roman"/>
                <a:cs typeface="Times New Roman"/>
                <a:sym typeface="Times New Roman"/>
                <a:hlinkClick r:id="rId6"/>
              </a:rPr>
              <a:t>https://hc.labnet.sfbu.edu/~henry/npu/classes/mapreduce/inverted_index/hw/q6/2022_fall/CS570_WEEK4_HW1_19599_Manickam_Ravisekar.pdf</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
        <p:nvSpPr>
          <p:cNvPr id="252" name="Google Shape;252;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Acknowledgment</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134" name="Google Shape;134;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500">
                <a:latin typeface="Times New Roman"/>
                <a:ea typeface="Times New Roman"/>
                <a:cs typeface="Times New Roman"/>
                <a:sym typeface="Times New Roman"/>
              </a:rPr>
              <a:t>I would like to express my gratitude to Dr. Chang, Henry for his guidance and support throughout the development of this project. </a:t>
            </a:r>
            <a:endParaRPr sz="1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3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900">
                <a:latin typeface="Abril Fatface"/>
                <a:ea typeface="Abril Fatface"/>
                <a:cs typeface="Abril Fatface"/>
                <a:sym typeface="Abril Fatface"/>
              </a:rPr>
              <a:t>Thank you</a:t>
            </a:r>
            <a:endParaRPr sz="4900">
              <a:latin typeface="Abril Fatface"/>
              <a:ea typeface="Abril Fatface"/>
              <a:cs typeface="Abril Fatface"/>
              <a:sym typeface="Abril Fatfac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5"/>
          <p:cNvSpPr txBox="1"/>
          <p:nvPr>
            <p:ph type="title"/>
          </p:nvPr>
        </p:nvSpPr>
        <p:spPr>
          <a:xfrm>
            <a:off x="1936128" y="313125"/>
            <a:ext cx="3767400" cy="579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Abril Fatface"/>
                <a:ea typeface="Abril Fatface"/>
                <a:cs typeface="Abril Fatface"/>
                <a:sym typeface="Abril Fatface"/>
              </a:rPr>
              <a:t>Table of Content </a:t>
            </a:r>
            <a:endParaRPr>
              <a:latin typeface="Abril Fatface"/>
              <a:ea typeface="Abril Fatface"/>
              <a:cs typeface="Abril Fatface"/>
              <a:sym typeface="Abril Fatface"/>
            </a:endParaRPr>
          </a:p>
        </p:txBody>
      </p:sp>
      <p:sp>
        <p:nvSpPr>
          <p:cNvPr id="140" name="Google Shape;140;p15"/>
          <p:cNvSpPr txBox="1"/>
          <p:nvPr>
            <p:ph type="title"/>
          </p:nvPr>
        </p:nvSpPr>
        <p:spPr>
          <a:xfrm>
            <a:off x="162099" y="1319600"/>
            <a:ext cx="5607600" cy="2998200"/>
          </a:xfrm>
          <a:prstGeom prst="rect">
            <a:avLst/>
          </a:prstGeom>
        </p:spPr>
        <p:txBody>
          <a:bodyPr anchorCtr="0" anchor="ctr" bIns="91425" lIns="91425" spcFirstLastPara="1" rIns="91425" wrap="square" tIns="91425">
            <a:normAutofit/>
          </a:bodyPr>
          <a:lstStyle/>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Introduction</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Design</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Implementation</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Test</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Enhancement Ideas</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Conclusion</a:t>
            </a:r>
            <a:endParaRPr sz="2600">
              <a:latin typeface="Times New Roman"/>
              <a:ea typeface="Times New Roman"/>
              <a:cs typeface="Times New Roman"/>
              <a:sym typeface="Times New Roman"/>
            </a:endParaRPr>
          </a:p>
          <a:p>
            <a:pPr indent="-393700" lvl="0" marL="457200" rtl="0" algn="l">
              <a:spcBef>
                <a:spcPts val="0"/>
              </a:spcBef>
              <a:spcAft>
                <a:spcPts val="0"/>
              </a:spcAft>
              <a:buSzPts val="2600"/>
              <a:buFont typeface="Times New Roman"/>
              <a:buChar char="➢"/>
            </a:pPr>
            <a:r>
              <a:rPr lang="en" sz="2600">
                <a:latin typeface="Times New Roman"/>
                <a:ea typeface="Times New Roman"/>
                <a:cs typeface="Times New Roman"/>
                <a:sym typeface="Times New Roman"/>
              </a:rPr>
              <a:t>Reference</a:t>
            </a:r>
            <a:endParaRPr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6"/>
          <p:cNvSpPr txBox="1"/>
          <p:nvPr>
            <p:ph type="title"/>
          </p:nvPr>
        </p:nvSpPr>
        <p:spPr>
          <a:xfrm>
            <a:off x="676800" y="466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Introduction</a:t>
            </a:r>
            <a:endParaRPr sz="4000">
              <a:latin typeface="Times New Roman"/>
              <a:ea typeface="Times New Roman"/>
              <a:cs typeface="Times New Roman"/>
              <a:sym typeface="Times New Roman"/>
            </a:endParaRPr>
          </a:p>
        </p:txBody>
      </p:sp>
      <p:sp>
        <p:nvSpPr>
          <p:cNvPr id="146" name="Google Shape;146;p16"/>
          <p:cNvSpPr txBox="1"/>
          <p:nvPr>
            <p:ph idx="1" type="body"/>
          </p:nvPr>
        </p:nvSpPr>
        <p:spPr>
          <a:xfrm>
            <a:off x="529350" y="1477550"/>
            <a:ext cx="8085300" cy="289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latin typeface="Times New Roman"/>
                <a:ea typeface="Times New Roman"/>
                <a:cs typeface="Times New Roman"/>
                <a:sym typeface="Times New Roman"/>
              </a:rPr>
              <a:t>Objective:</a:t>
            </a:r>
            <a:r>
              <a:rPr lang="en" sz="1700">
                <a:latin typeface="Times New Roman"/>
                <a:ea typeface="Times New Roman"/>
                <a:cs typeface="Times New Roman"/>
                <a:sym typeface="Times New Roman"/>
              </a:rPr>
              <a:t> Implement a Full Inverted Index using MapReduce.</a:t>
            </a:r>
            <a:endParaRPr sz="17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b="1" lang="en" sz="1700">
                <a:latin typeface="Times New Roman"/>
                <a:ea typeface="Times New Roman"/>
                <a:cs typeface="Times New Roman"/>
                <a:sym typeface="Times New Roman"/>
              </a:rPr>
              <a:t>Motivation: </a:t>
            </a:r>
            <a:r>
              <a:rPr lang="en" sz="1700">
                <a:latin typeface="Times New Roman"/>
                <a:ea typeface="Times New Roman"/>
                <a:cs typeface="Times New Roman"/>
                <a:sym typeface="Times New Roman"/>
              </a:rPr>
              <a:t>Modern applications require efficient text indexing for information retrieval. MapReduce offers a scalable solution for large datasets.</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Design</a:t>
            </a:r>
            <a:endParaRPr>
              <a:latin typeface="Times New Roman"/>
              <a:ea typeface="Times New Roman"/>
              <a:cs typeface="Times New Roman"/>
              <a:sym typeface="Times New Roman"/>
            </a:endParaRPr>
          </a:p>
        </p:txBody>
      </p:sp>
      <p:sp>
        <p:nvSpPr>
          <p:cNvPr id="152" name="Google Shape;152;p17"/>
          <p:cNvSpPr txBox="1"/>
          <p:nvPr>
            <p:ph idx="1" type="body"/>
          </p:nvPr>
        </p:nvSpPr>
        <p:spPr>
          <a:xfrm>
            <a:off x="819150" y="1990725"/>
            <a:ext cx="7095300" cy="24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MapReduce Framework:</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Utilizes MapReduce's distributed processing capabilities for efficient indexing.</a:t>
            </a:r>
            <a:endParaRPr sz="1500">
              <a:latin typeface="Times New Roman"/>
              <a:ea typeface="Times New Roman"/>
              <a:cs typeface="Times New Roman"/>
              <a:sym typeface="Times New Roman"/>
            </a:endParaRPr>
          </a:p>
          <a:p>
            <a:pPr indent="0" lvl="0" marL="0" rtl="0" algn="l">
              <a:spcBef>
                <a:spcPts val="1200"/>
              </a:spcBef>
              <a:spcAft>
                <a:spcPts val="0"/>
              </a:spcAft>
              <a:buNone/>
            </a:pPr>
            <a:r>
              <a:rPr b="1" lang="en" sz="1500">
                <a:latin typeface="Times New Roman"/>
                <a:ea typeface="Times New Roman"/>
                <a:cs typeface="Times New Roman"/>
                <a:sym typeface="Times New Roman"/>
              </a:rPr>
              <a:t>Key-Value Pairs:</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lang="en" sz="1500">
                <a:latin typeface="Times New Roman"/>
                <a:ea typeface="Times New Roman"/>
                <a:cs typeface="Times New Roman"/>
                <a:sym typeface="Times New Roman"/>
              </a:rPr>
              <a:t>Mapper emits: (word, (doc_ID, position)) for each word in a document.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Reducer emits: (word, [(doc_ID, position)]) - final inverted index entry.</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Design</a:t>
            </a:r>
            <a:endParaRPr>
              <a:latin typeface="Times New Roman"/>
              <a:ea typeface="Times New Roman"/>
              <a:cs typeface="Times New Roman"/>
              <a:sym typeface="Times New Roman"/>
            </a:endParaRPr>
          </a:p>
        </p:txBody>
      </p:sp>
      <p:pic>
        <p:nvPicPr>
          <p:cNvPr id="158" name="Google Shape;158;p18"/>
          <p:cNvPicPr preferRelativeResize="0"/>
          <p:nvPr/>
        </p:nvPicPr>
        <p:blipFill>
          <a:blip r:embed="rId3">
            <a:alphaModFix/>
          </a:blip>
          <a:stretch>
            <a:fillRect/>
          </a:stretch>
        </p:blipFill>
        <p:spPr>
          <a:xfrm>
            <a:off x="2628700" y="386800"/>
            <a:ext cx="6153248" cy="4567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64" name="Google Shape;164;p19"/>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latin typeface="Times New Roman"/>
                <a:ea typeface="Times New Roman"/>
                <a:cs typeface="Times New Roman"/>
                <a:sym typeface="Times New Roman"/>
              </a:rPr>
              <a:t>Step 1.</a:t>
            </a:r>
            <a:r>
              <a:rPr lang="en" sz="1500">
                <a:latin typeface="Times New Roman"/>
                <a:ea typeface="Times New Roman"/>
                <a:cs typeface="Times New Roman"/>
                <a:sym typeface="Times New Roman"/>
              </a:rPr>
              <a:t> Create file InvertedIndex.java file in Hadoop-3.4.0 directory.</a:t>
            </a:r>
            <a:endParaRPr sz="1500">
              <a:latin typeface="Times New Roman"/>
              <a:ea typeface="Times New Roman"/>
              <a:cs typeface="Times New Roman"/>
              <a:sym typeface="Times New Roman"/>
            </a:endParaRPr>
          </a:p>
        </p:txBody>
      </p:sp>
      <p:pic>
        <p:nvPicPr>
          <p:cNvPr id="165" name="Google Shape;165;p19"/>
          <p:cNvPicPr preferRelativeResize="0"/>
          <p:nvPr/>
        </p:nvPicPr>
        <p:blipFill rotWithShape="1">
          <a:blip r:embed="rId3">
            <a:alphaModFix/>
          </a:blip>
          <a:srcRect b="0" l="0" r="52315" t="0"/>
          <a:stretch/>
        </p:blipFill>
        <p:spPr>
          <a:xfrm>
            <a:off x="4528350" y="227806"/>
            <a:ext cx="4363648" cy="3958927"/>
          </a:xfrm>
          <a:prstGeom prst="rect">
            <a:avLst/>
          </a:prstGeom>
          <a:noFill/>
          <a:ln>
            <a:noFill/>
          </a:ln>
        </p:spPr>
      </p:pic>
      <p:pic>
        <p:nvPicPr>
          <p:cNvPr id="166" name="Google Shape;166;p19"/>
          <p:cNvPicPr preferRelativeResize="0"/>
          <p:nvPr/>
        </p:nvPicPr>
        <p:blipFill>
          <a:blip r:embed="rId4">
            <a:alphaModFix/>
          </a:blip>
          <a:stretch>
            <a:fillRect/>
          </a:stretch>
        </p:blipFill>
        <p:spPr>
          <a:xfrm>
            <a:off x="164700" y="3711988"/>
            <a:ext cx="4363649" cy="4159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72" name="Google Shape;172;p20"/>
          <p:cNvSpPr txBox="1"/>
          <p:nvPr>
            <p:ph idx="1" type="body"/>
          </p:nvPr>
        </p:nvSpPr>
        <p:spPr>
          <a:xfrm>
            <a:off x="669375" y="1511850"/>
            <a:ext cx="7909500" cy="21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Step 2.</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Java program (InvertedIndex.java) is being compiled with Hadoop libraries.</a:t>
            </a:r>
            <a:endParaRPr sz="1500">
              <a:latin typeface="Times New Roman"/>
              <a:ea typeface="Times New Roman"/>
              <a:cs typeface="Times New Roman"/>
              <a:sym typeface="Times New Roman"/>
            </a:endParaRPr>
          </a:p>
          <a:p>
            <a:pPr indent="0" lvl="0" marL="0" rtl="0" algn="l">
              <a:spcBef>
                <a:spcPts val="1200"/>
              </a:spcBef>
              <a:spcAft>
                <a:spcPts val="1200"/>
              </a:spcAft>
              <a:buNone/>
            </a:pPr>
            <a:r>
              <a:rPr lang="en" sz="1500">
                <a:latin typeface="Times New Roman"/>
                <a:ea typeface="Times New Roman"/>
                <a:cs typeface="Times New Roman"/>
                <a:sym typeface="Times New Roman"/>
              </a:rPr>
              <a:t>The command jar cf InvertedIndex.jar *.class packages all compiled Java class files in the current directory into a JAR file named InvertedIndex.jar.</a:t>
            </a:r>
            <a:endParaRPr sz="1500">
              <a:latin typeface="Times New Roman"/>
              <a:ea typeface="Times New Roman"/>
              <a:cs typeface="Times New Roman"/>
              <a:sym typeface="Times New Roman"/>
            </a:endParaRPr>
          </a:p>
        </p:txBody>
      </p:sp>
      <p:pic>
        <p:nvPicPr>
          <p:cNvPr id="173" name="Google Shape;173;p20"/>
          <p:cNvPicPr preferRelativeResize="0"/>
          <p:nvPr/>
        </p:nvPicPr>
        <p:blipFill>
          <a:blip r:embed="rId3">
            <a:alphaModFix/>
          </a:blip>
          <a:stretch>
            <a:fillRect/>
          </a:stretch>
        </p:blipFill>
        <p:spPr>
          <a:xfrm>
            <a:off x="408600" y="2743150"/>
            <a:ext cx="8047104" cy="540800"/>
          </a:xfrm>
          <a:prstGeom prst="rect">
            <a:avLst/>
          </a:prstGeom>
          <a:noFill/>
          <a:ln>
            <a:noFill/>
          </a:ln>
        </p:spPr>
      </p:pic>
      <p:pic>
        <p:nvPicPr>
          <p:cNvPr id="174" name="Google Shape;174;p20"/>
          <p:cNvPicPr preferRelativeResize="0"/>
          <p:nvPr/>
        </p:nvPicPr>
        <p:blipFill>
          <a:blip r:embed="rId4">
            <a:alphaModFix/>
          </a:blip>
          <a:stretch>
            <a:fillRect/>
          </a:stretch>
        </p:blipFill>
        <p:spPr>
          <a:xfrm>
            <a:off x="408600" y="3404249"/>
            <a:ext cx="8154863" cy="138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Implementation</a:t>
            </a:r>
            <a:endParaRPr>
              <a:latin typeface="Times New Roman"/>
              <a:ea typeface="Times New Roman"/>
              <a:cs typeface="Times New Roman"/>
              <a:sym typeface="Times New Roman"/>
            </a:endParaRPr>
          </a:p>
        </p:txBody>
      </p:sp>
      <p:sp>
        <p:nvSpPr>
          <p:cNvPr id="180" name="Google Shape;180;p21"/>
          <p:cNvSpPr txBox="1"/>
          <p:nvPr>
            <p:ph idx="1" type="body"/>
          </p:nvPr>
        </p:nvSpPr>
        <p:spPr>
          <a:xfrm>
            <a:off x="284250" y="1926450"/>
            <a:ext cx="4255800" cy="29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Step 3</a:t>
            </a:r>
            <a:r>
              <a:rPr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Create another folder called FullIndex in the current directory and move the IndexIndex.jar to that folder.</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181" name="Google Shape;181;p21"/>
          <p:cNvPicPr preferRelativeResize="0"/>
          <p:nvPr/>
        </p:nvPicPr>
        <p:blipFill>
          <a:blip r:embed="rId3">
            <a:alphaModFix/>
          </a:blip>
          <a:stretch>
            <a:fillRect/>
          </a:stretch>
        </p:blipFill>
        <p:spPr>
          <a:xfrm>
            <a:off x="3748500" y="412297"/>
            <a:ext cx="4972675" cy="536350"/>
          </a:xfrm>
          <a:prstGeom prst="rect">
            <a:avLst/>
          </a:prstGeom>
          <a:noFill/>
          <a:ln>
            <a:noFill/>
          </a:ln>
        </p:spPr>
      </p:pic>
      <p:pic>
        <p:nvPicPr>
          <p:cNvPr id="182" name="Google Shape;182;p21"/>
          <p:cNvPicPr preferRelativeResize="0"/>
          <p:nvPr/>
        </p:nvPicPr>
        <p:blipFill>
          <a:blip r:embed="rId4">
            <a:alphaModFix/>
          </a:blip>
          <a:stretch>
            <a:fillRect/>
          </a:stretch>
        </p:blipFill>
        <p:spPr>
          <a:xfrm>
            <a:off x="437100" y="3078926"/>
            <a:ext cx="8284073" cy="9748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