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ebb4a548ab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ebb4a548ab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ebb4a548ab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ebb4a548ab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ebb6485b8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ebb6485b8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ebb6485b8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ebb6485b8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ebb6485b8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ebb6485b8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ebb6485b8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ebb6485b8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ebb6485b8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ebb6485b8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bb4a548ab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ebb4a548a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bb4a548a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bb4a548a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bb4a548a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bb4a548a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ebb4a548a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ebb4a548a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ebb4a548a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ebb4a548a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ebb4a548ab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ebb4a548ab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ebb4a548ab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ebb4a548ab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ebb4a548ab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ebb4a548ab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3093700" y="1578400"/>
            <a:ext cx="58269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Wordcount + PageRank + Apache Spark + GKE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Arsiema Yohannes</a:t>
            </a:r>
            <a:endParaRPr/>
          </a:p>
          <a:p>
            <a:pPr indent="0" lvl="0" marL="0" rtl="0" algn="l">
              <a:spcBef>
                <a:spcPts val="0"/>
              </a:spcBef>
              <a:spcAft>
                <a:spcPts val="0"/>
              </a:spcAft>
              <a:buNone/>
            </a:pPr>
            <a:r>
              <a:rPr lang="en"/>
              <a:t>20039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98" name="Shape 198"/>
        <p:cNvGrpSpPr/>
        <p:nvPr/>
      </p:nvGrpSpPr>
      <p:grpSpPr>
        <a:xfrm>
          <a:off x="0" y="0"/>
          <a:ext cx="0" cy="0"/>
          <a:chOff x="0" y="0"/>
          <a:chExt cx="0" cy="0"/>
        </a:xfrm>
      </p:grpSpPr>
      <p:sp>
        <p:nvSpPr>
          <p:cNvPr id="199" name="Google Shape;199;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a:t>
            </a:r>
            <a:endParaRPr/>
          </a:p>
          <a:p>
            <a:pPr indent="0" lvl="0" marL="0" rtl="0" algn="l">
              <a:spcBef>
                <a:spcPts val="0"/>
              </a:spcBef>
              <a:spcAft>
                <a:spcPts val="0"/>
              </a:spcAft>
              <a:buNone/>
            </a:pPr>
            <a:r>
              <a:t/>
            </a:r>
            <a:endParaRPr/>
          </a:p>
        </p:txBody>
      </p:sp>
      <p:sp>
        <p:nvSpPr>
          <p:cNvPr id="200" name="Google Shape;200;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11.   Get the external IP of the running pod.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12.    Open the external ip on your browser,</a:t>
            </a:r>
            <a:endParaRPr/>
          </a:p>
          <a:p>
            <a:pPr indent="0" lvl="0" marL="0" rtl="0" algn="l">
              <a:spcBef>
                <a:spcPts val="1200"/>
              </a:spcBef>
              <a:spcAft>
                <a:spcPts val="1200"/>
              </a:spcAft>
              <a:buNone/>
            </a:pPr>
            <a:r>
              <a:t/>
            </a:r>
            <a:endParaRPr/>
          </a:p>
        </p:txBody>
      </p:sp>
      <p:pic>
        <p:nvPicPr>
          <p:cNvPr id="201" name="Google Shape;201;p22"/>
          <p:cNvPicPr preferRelativeResize="0"/>
          <p:nvPr/>
        </p:nvPicPr>
        <p:blipFill>
          <a:blip r:embed="rId3">
            <a:alphaModFix/>
          </a:blip>
          <a:stretch>
            <a:fillRect/>
          </a:stretch>
        </p:blipFill>
        <p:spPr>
          <a:xfrm>
            <a:off x="1421350" y="1972350"/>
            <a:ext cx="7287776" cy="685175"/>
          </a:xfrm>
          <a:prstGeom prst="rect">
            <a:avLst/>
          </a:prstGeom>
          <a:noFill/>
          <a:ln>
            <a:noFill/>
          </a:ln>
        </p:spPr>
      </p:pic>
      <p:pic>
        <p:nvPicPr>
          <p:cNvPr id="202" name="Google Shape;202;p22"/>
          <p:cNvPicPr preferRelativeResize="0"/>
          <p:nvPr/>
        </p:nvPicPr>
        <p:blipFill>
          <a:blip r:embed="rId4">
            <a:alphaModFix/>
          </a:blip>
          <a:stretch>
            <a:fillRect/>
          </a:stretch>
        </p:blipFill>
        <p:spPr>
          <a:xfrm>
            <a:off x="1421350" y="3020226"/>
            <a:ext cx="5076382" cy="2028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206" name="Shape 206"/>
        <p:cNvGrpSpPr/>
        <p:nvPr/>
      </p:nvGrpSpPr>
      <p:grpSpPr>
        <a:xfrm>
          <a:off x="0" y="0"/>
          <a:ext cx="0" cy="0"/>
          <a:chOff x="0" y="0"/>
          <a:chExt cx="0" cy="0"/>
        </a:xfrm>
      </p:grpSpPr>
      <p:sp>
        <p:nvSpPr>
          <p:cNvPr id="207" name="Google Shape;207;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a:t>
            </a:r>
            <a:endParaRPr/>
          </a:p>
        </p:txBody>
      </p:sp>
      <p:sp>
        <p:nvSpPr>
          <p:cNvPr id="208" name="Google Shape;208;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13.   Run Word Count on Spark</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14. Refresh the browser to see the completed task: On the browser, you should see the worker node ip address of the finished task.</a:t>
            </a:r>
            <a:endParaRPr/>
          </a:p>
          <a:p>
            <a:pPr indent="0" lvl="0" marL="0" rtl="0" algn="l">
              <a:spcBef>
                <a:spcPts val="1200"/>
              </a:spcBef>
              <a:spcAft>
                <a:spcPts val="1200"/>
              </a:spcAft>
              <a:buNone/>
            </a:pPr>
            <a:r>
              <a:t/>
            </a:r>
            <a:endParaRPr/>
          </a:p>
        </p:txBody>
      </p:sp>
      <p:pic>
        <p:nvPicPr>
          <p:cNvPr id="209" name="Google Shape;209;p23"/>
          <p:cNvPicPr preferRelativeResize="0"/>
          <p:nvPr/>
        </p:nvPicPr>
        <p:blipFill rotWithShape="1">
          <a:blip r:embed="rId3">
            <a:alphaModFix/>
          </a:blip>
          <a:srcRect b="50658" l="0" r="0" t="0"/>
          <a:stretch/>
        </p:blipFill>
        <p:spPr>
          <a:xfrm>
            <a:off x="1334175" y="1999050"/>
            <a:ext cx="6965550" cy="1318050"/>
          </a:xfrm>
          <a:prstGeom prst="rect">
            <a:avLst/>
          </a:prstGeom>
          <a:noFill/>
          <a:ln>
            <a:noFill/>
          </a:ln>
        </p:spPr>
      </p:pic>
      <p:pic>
        <p:nvPicPr>
          <p:cNvPr id="210" name="Google Shape;210;p23"/>
          <p:cNvPicPr preferRelativeResize="0"/>
          <p:nvPr/>
        </p:nvPicPr>
        <p:blipFill>
          <a:blip r:embed="rId4">
            <a:alphaModFix/>
          </a:blip>
          <a:stretch>
            <a:fillRect/>
          </a:stretch>
        </p:blipFill>
        <p:spPr>
          <a:xfrm>
            <a:off x="4139311" y="3900300"/>
            <a:ext cx="4039640" cy="914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214" name="Shape 214"/>
        <p:cNvGrpSpPr/>
        <p:nvPr/>
      </p:nvGrpSpPr>
      <p:grpSpPr>
        <a:xfrm>
          <a:off x="0" y="0"/>
          <a:ext cx="0" cy="0"/>
          <a:chOff x="0" y="0"/>
          <a:chExt cx="0" cy="0"/>
        </a:xfrm>
      </p:grpSpPr>
      <p:sp>
        <p:nvSpPr>
          <p:cNvPr id="215" name="Google Shape;215;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a:t>
            </a:r>
            <a:endParaRPr/>
          </a:p>
        </p:txBody>
      </p:sp>
      <p:sp>
        <p:nvSpPr>
          <p:cNvPr id="216" name="Google Shape;216;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15. </a:t>
            </a:r>
            <a:r>
              <a:rPr lang="en"/>
              <a:t>Execute the pod to see the result of the task.</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16.   </a:t>
            </a:r>
            <a:r>
              <a:rPr lang="en"/>
              <a:t>Execute the spark master pod (You will need to do a portion of the Word Count tutorial to generate this pod). </a:t>
            </a:r>
            <a:endParaRPr/>
          </a:p>
          <a:p>
            <a:pPr indent="0" lvl="0" marL="0" rtl="0" algn="l">
              <a:spcBef>
                <a:spcPts val="1200"/>
              </a:spcBef>
              <a:spcAft>
                <a:spcPts val="1200"/>
              </a:spcAft>
              <a:buNone/>
            </a:pPr>
            <a:r>
              <a:t/>
            </a:r>
            <a:endParaRPr/>
          </a:p>
        </p:txBody>
      </p:sp>
      <p:pic>
        <p:nvPicPr>
          <p:cNvPr id="217" name="Google Shape;217;p24"/>
          <p:cNvPicPr preferRelativeResize="0"/>
          <p:nvPr/>
        </p:nvPicPr>
        <p:blipFill rotWithShape="1">
          <a:blip r:embed="rId3">
            <a:alphaModFix/>
          </a:blip>
          <a:srcRect b="2987" l="0" r="1048" t="0"/>
          <a:stretch/>
        </p:blipFill>
        <p:spPr>
          <a:xfrm>
            <a:off x="1500950" y="1992925"/>
            <a:ext cx="6942077" cy="1317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221" name="Shape 221"/>
        <p:cNvGrpSpPr/>
        <p:nvPr/>
      </p:nvGrpSpPr>
      <p:grpSpPr>
        <a:xfrm>
          <a:off x="0" y="0"/>
          <a:ext cx="0" cy="0"/>
          <a:chOff x="0" y="0"/>
          <a:chExt cx="0" cy="0"/>
        </a:xfrm>
      </p:grpSpPr>
      <p:sp>
        <p:nvSpPr>
          <p:cNvPr id="222" name="Google Shape;222;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3" name="Google Shape;223;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17.  Start Pyspark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18. Exit Pyspark.</a:t>
            </a:r>
            <a:endParaRPr/>
          </a:p>
        </p:txBody>
      </p:sp>
      <p:pic>
        <p:nvPicPr>
          <p:cNvPr id="224" name="Google Shape;224;p25"/>
          <p:cNvPicPr preferRelativeResize="0"/>
          <p:nvPr/>
        </p:nvPicPr>
        <p:blipFill rotWithShape="1">
          <a:blip r:embed="rId3">
            <a:alphaModFix/>
          </a:blip>
          <a:srcRect b="0" l="0" r="0" t="6041"/>
          <a:stretch/>
        </p:blipFill>
        <p:spPr>
          <a:xfrm>
            <a:off x="2811275" y="1724838"/>
            <a:ext cx="5906249" cy="2171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228" name="Shape 228"/>
        <p:cNvGrpSpPr/>
        <p:nvPr/>
      </p:nvGrpSpPr>
      <p:grpSpPr>
        <a:xfrm>
          <a:off x="0" y="0"/>
          <a:ext cx="0" cy="0"/>
          <a:chOff x="0" y="0"/>
          <a:chExt cx="0" cy="0"/>
        </a:xfrm>
      </p:grpSpPr>
      <p:sp>
        <p:nvSpPr>
          <p:cNvPr id="229" name="Google Shape;229;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a:t>
            </a:r>
            <a:endParaRPr/>
          </a:p>
        </p:txBody>
      </p:sp>
      <p:sp>
        <p:nvSpPr>
          <p:cNvPr id="230" name="Google Shape;230;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19.   </a:t>
            </a:r>
            <a:r>
              <a:rPr lang="en"/>
              <a:t>Go to the directory where pagerank.py located</a:t>
            </a:r>
            <a:endParaRPr/>
          </a:p>
          <a:p>
            <a:pPr indent="0" lvl="0" marL="0" rtl="0" algn="l">
              <a:spcBef>
                <a:spcPts val="1200"/>
              </a:spcBef>
              <a:spcAft>
                <a:spcPts val="0"/>
              </a:spcAft>
              <a:buNone/>
            </a:pPr>
            <a:r>
              <a:rPr lang="en"/>
              <a:t>Run the page rank using pyspark</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31" name="Google Shape;231;p26"/>
          <p:cNvPicPr preferRelativeResize="0"/>
          <p:nvPr/>
        </p:nvPicPr>
        <p:blipFill>
          <a:blip r:embed="rId3">
            <a:alphaModFix/>
          </a:blip>
          <a:stretch>
            <a:fillRect/>
          </a:stretch>
        </p:blipFill>
        <p:spPr>
          <a:xfrm>
            <a:off x="3763955" y="2073250"/>
            <a:ext cx="5380046" cy="2911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235" name="Shape 235"/>
        <p:cNvGrpSpPr/>
        <p:nvPr/>
      </p:nvGrpSpPr>
      <p:grpSpPr>
        <a:xfrm>
          <a:off x="0" y="0"/>
          <a:ext cx="0" cy="0"/>
          <a:chOff x="0" y="0"/>
          <a:chExt cx="0" cy="0"/>
        </a:xfrm>
      </p:grpSpPr>
      <p:sp>
        <p:nvSpPr>
          <p:cNvPr id="236" name="Google Shape;236;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Enhancement ideas</a:t>
            </a:r>
            <a:endParaRPr/>
          </a:p>
          <a:p>
            <a:pPr indent="0" lvl="0" marL="0" rtl="0" algn="l">
              <a:spcBef>
                <a:spcPts val="0"/>
              </a:spcBef>
              <a:spcAft>
                <a:spcPts val="0"/>
              </a:spcAft>
              <a:buNone/>
            </a:pPr>
            <a:r>
              <a:t/>
            </a:r>
            <a:endParaRPr/>
          </a:p>
        </p:txBody>
      </p:sp>
      <p:sp>
        <p:nvSpPr>
          <p:cNvPr id="237" name="Google Shape;237;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Implement Machine Learning Features</a:t>
            </a:r>
            <a:endParaRPr/>
          </a:p>
          <a:p>
            <a:pPr indent="-311150" lvl="1" marL="914400" rtl="0" algn="l">
              <a:lnSpc>
                <a:spcPct val="150000"/>
              </a:lnSpc>
              <a:spcBef>
                <a:spcPts val="0"/>
              </a:spcBef>
              <a:spcAft>
                <a:spcPts val="0"/>
              </a:spcAft>
              <a:buSzPts val="1300"/>
              <a:buChar char="○"/>
            </a:pPr>
            <a:r>
              <a:rPr lang="en" sz="1300"/>
              <a:t>Use Apache Spark's MLlib to provide predictive analytics.</a:t>
            </a:r>
            <a:endParaRPr sz="1300"/>
          </a:p>
          <a:p>
            <a:pPr indent="-311150" lvl="1" marL="914400" rtl="0" algn="l">
              <a:lnSpc>
                <a:spcPct val="150000"/>
              </a:lnSpc>
              <a:spcBef>
                <a:spcPts val="0"/>
              </a:spcBef>
              <a:spcAft>
                <a:spcPts val="0"/>
              </a:spcAft>
              <a:buSzPts val="1300"/>
              <a:buChar char="○"/>
            </a:pPr>
            <a:r>
              <a:rPr lang="en" sz="1300"/>
              <a:t>Enhance user experience with personalized recommendations based on usage patterns.</a:t>
            </a:r>
            <a:endParaRPr sz="1300"/>
          </a:p>
          <a:p>
            <a:pPr indent="-311150" lvl="1" marL="914400" rtl="0" algn="l">
              <a:lnSpc>
                <a:spcPct val="150000"/>
              </a:lnSpc>
              <a:spcBef>
                <a:spcPts val="0"/>
              </a:spcBef>
              <a:spcAft>
                <a:spcPts val="0"/>
              </a:spcAft>
              <a:buSzPts val="1300"/>
              <a:buChar char="○"/>
            </a:pPr>
            <a:r>
              <a:rPr lang="en" sz="1300"/>
              <a:t>Enable real-time learning from user interactions to improve system performance.</a:t>
            </a:r>
            <a:endParaRPr sz="1300"/>
          </a:p>
          <a:p>
            <a:pPr indent="0" lvl="0" marL="45720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241" name="Shape 241"/>
        <p:cNvGrpSpPr/>
        <p:nvPr/>
      </p:nvGrpSpPr>
      <p:grpSpPr>
        <a:xfrm>
          <a:off x="0" y="0"/>
          <a:ext cx="0" cy="0"/>
          <a:chOff x="0" y="0"/>
          <a:chExt cx="0" cy="0"/>
        </a:xfrm>
      </p:grpSpPr>
      <p:sp>
        <p:nvSpPr>
          <p:cNvPr id="242" name="Google Shape;242;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43" name="Google Shape;243;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n"/>
              <a:t>In conclusion, the project effectively harnesses Apache Spark's powerful data processing capabilities to facilitate efficient handling of real-time data and complex analytics. By leveraging technologies like Helm for deployment and Kubernetes for orchestration, the solution ensures scalability and reliability. This approach not only streamlines operations but also enhances user experience, positioning the project for future growth and adaptability in a rapidly evolving technological landscape.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9250" lvl="0" marL="457200" rtl="0" algn="l">
              <a:lnSpc>
                <a:spcPct val="150000"/>
              </a:lnSpc>
              <a:spcBef>
                <a:spcPts val="0"/>
              </a:spcBef>
              <a:spcAft>
                <a:spcPts val="0"/>
              </a:spcAft>
              <a:buSzPts val="1900"/>
              <a:buAutoNum type="arabicPeriod"/>
            </a:pPr>
            <a:r>
              <a:rPr lang="en" sz="1900"/>
              <a:t>Introduction</a:t>
            </a:r>
            <a:endParaRPr sz="1900"/>
          </a:p>
          <a:p>
            <a:pPr indent="-349250" lvl="0" marL="457200" rtl="0" algn="l">
              <a:lnSpc>
                <a:spcPct val="150000"/>
              </a:lnSpc>
              <a:spcBef>
                <a:spcPts val="0"/>
              </a:spcBef>
              <a:spcAft>
                <a:spcPts val="0"/>
              </a:spcAft>
              <a:buSzPts val="1900"/>
              <a:buAutoNum type="arabicPeriod"/>
            </a:pPr>
            <a:r>
              <a:rPr lang="en" sz="1900"/>
              <a:t>Design</a:t>
            </a:r>
            <a:endParaRPr sz="1900"/>
          </a:p>
          <a:p>
            <a:pPr indent="-349250" lvl="0" marL="457200" rtl="0" algn="l">
              <a:lnSpc>
                <a:spcPct val="150000"/>
              </a:lnSpc>
              <a:spcBef>
                <a:spcPts val="0"/>
              </a:spcBef>
              <a:spcAft>
                <a:spcPts val="0"/>
              </a:spcAft>
              <a:buSzPts val="1900"/>
              <a:buAutoNum type="arabicPeriod"/>
            </a:pPr>
            <a:r>
              <a:rPr lang="en" sz="1900"/>
              <a:t>Implementation</a:t>
            </a:r>
            <a:endParaRPr sz="1900"/>
          </a:p>
          <a:p>
            <a:pPr indent="-349250" lvl="0" marL="457200" rtl="0" algn="l">
              <a:lnSpc>
                <a:spcPct val="150000"/>
              </a:lnSpc>
              <a:spcBef>
                <a:spcPts val="0"/>
              </a:spcBef>
              <a:spcAft>
                <a:spcPts val="0"/>
              </a:spcAft>
              <a:buSzPts val="1900"/>
              <a:buAutoNum type="arabicPeriod"/>
            </a:pPr>
            <a:r>
              <a:rPr lang="en" sz="1900"/>
              <a:t>Test</a:t>
            </a:r>
            <a:endParaRPr sz="1900"/>
          </a:p>
          <a:p>
            <a:pPr indent="-349250" lvl="0" marL="457200" rtl="0" algn="l">
              <a:lnSpc>
                <a:spcPct val="150000"/>
              </a:lnSpc>
              <a:spcBef>
                <a:spcPts val="0"/>
              </a:spcBef>
              <a:spcAft>
                <a:spcPts val="0"/>
              </a:spcAft>
              <a:buSzPts val="1900"/>
              <a:buAutoNum type="arabicPeriod"/>
            </a:pPr>
            <a:r>
              <a:rPr lang="en" sz="1900"/>
              <a:t>Enhancement ideas</a:t>
            </a:r>
            <a:endParaRPr sz="1900"/>
          </a:p>
          <a:p>
            <a:pPr indent="-349250" lvl="0" marL="457200" rtl="0" algn="l">
              <a:lnSpc>
                <a:spcPct val="150000"/>
              </a:lnSpc>
              <a:spcBef>
                <a:spcPts val="0"/>
              </a:spcBef>
              <a:spcAft>
                <a:spcPts val="0"/>
              </a:spcAft>
              <a:buSzPts val="1900"/>
              <a:buAutoNum type="arabicPeriod"/>
            </a:pPr>
            <a:r>
              <a:rPr lang="en" sz="1900"/>
              <a:t>Conclusion</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Platform for this project is Google Cloud Platform</a:t>
            </a:r>
            <a:endParaRPr/>
          </a:p>
          <a:p>
            <a:pPr indent="0" lvl="0" marL="0" rtl="0" algn="l">
              <a:spcBef>
                <a:spcPts val="1200"/>
              </a:spcBef>
              <a:spcAft>
                <a:spcPts val="0"/>
              </a:spcAft>
              <a:buNone/>
            </a:pPr>
            <a:r>
              <a:rPr lang="en"/>
              <a:t>Technology used</a:t>
            </a:r>
            <a:endParaRPr/>
          </a:p>
          <a:p>
            <a:pPr indent="-311150" lvl="0" marL="457200" rtl="0" algn="l">
              <a:spcBef>
                <a:spcPts val="1200"/>
              </a:spcBef>
              <a:spcAft>
                <a:spcPts val="0"/>
              </a:spcAft>
              <a:buSzPts val="1300"/>
              <a:buChar char="●"/>
            </a:pPr>
            <a:r>
              <a:rPr lang="en"/>
              <a:t>Google Kubernetes Engine (GKE)</a:t>
            </a:r>
            <a:endParaRPr/>
          </a:p>
          <a:p>
            <a:pPr indent="-311150" lvl="0" marL="457200" rtl="0" algn="l">
              <a:spcBef>
                <a:spcPts val="0"/>
              </a:spcBef>
              <a:spcAft>
                <a:spcPts val="0"/>
              </a:spcAft>
              <a:buSzPts val="1300"/>
              <a:buChar char="●"/>
            </a:pPr>
            <a:r>
              <a:rPr lang="en"/>
              <a:t>PySpark</a:t>
            </a:r>
            <a:endParaRPr/>
          </a:p>
          <a:p>
            <a:pPr indent="0" lvl="0" marL="0" rtl="0" algn="l">
              <a:spcBef>
                <a:spcPts val="1200"/>
              </a:spcBef>
              <a:spcAft>
                <a:spcPts val="0"/>
              </a:spcAft>
              <a:buNone/>
            </a:pPr>
            <a:r>
              <a:rPr lang="en"/>
              <a:t>Functions</a:t>
            </a:r>
            <a:endParaRPr/>
          </a:p>
          <a:p>
            <a:pPr indent="-311150" lvl="0" marL="457200" rtl="0" algn="l">
              <a:spcBef>
                <a:spcPts val="1200"/>
              </a:spcBef>
              <a:spcAft>
                <a:spcPts val="0"/>
              </a:spcAft>
              <a:buSzPts val="1300"/>
              <a:buChar char="●"/>
            </a:pPr>
            <a:r>
              <a:rPr lang="en"/>
              <a:t>Word Count</a:t>
            </a:r>
            <a:endParaRPr/>
          </a:p>
          <a:p>
            <a:pPr indent="-311150" lvl="0" marL="457200" rtl="0" algn="l">
              <a:spcBef>
                <a:spcPts val="0"/>
              </a:spcBef>
              <a:spcAft>
                <a:spcPts val="0"/>
              </a:spcAft>
              <a:buSzPts val="1300"/>
              <a:buChar char="●"/>
            </a:pPr>
            <a:r>
              <a:rPr lang="en"/>
              <a:t>Page Rank</a:t>
            </a:r>
            <a:endParaRPr/>
          </a:p>
          <a:p>
            <a:pPr indent="0" lvl="0" marL="0" rtl="0" algn="l">
              <a:spcBef>
                <a:spcPts val="1200"/>
              </a:spcBef>
              <a:spcAft>
                <a:spcPts val="1200"/>
              </a:spcAft>
              <a:buNone/>
            </a:pPr>
            <a:r>
              <a:t/>
            </a:r>
            <a:endParaRPr/>
          </a:p>
        </p:txBody>
      </p:sp>
      <p:pic>
        <p:nvPicPr>
          <p:cNvPr id="148" name="Google Shape;148;p15"/>
          <p:cNvPicPr preferRelativeResize="0"/>
          <p:nvPr/>
        </p:nvPicPr>
        <p:blipFill rotWithShape="1">
          <a:blip r:embed="rId3">
            <a:alphaModFix/>
          </a:blip>
          <a:srcRect b="22982" l="-1030" r="1030" t="0"/>
          <a:stretch/>
        </p:blipFill>
        <p:spPr>
          <a:xfrm>
            <a:off x="4410050" y="3026875"/>
            <a:ext cx="4688575" cy="2031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PySpark is a combination of Apache Spark and Python</a:t>
            </a:r>
            <a:endParaRPr/>
          </a:p>
          <a:p>
            <a:pPr indent="0" lvl="0" marL="0" rtl="0" algn="l">
              <a:spcBef>
                <a:spcPts val="1200"/>
              </a:spcBef>
              <a:spcAft>
                <a:spcPts val="0"/>
              </a:spcAft>
              <a:buNone/>
            </a:pPr>
            <a:r>
              <a:rPr lang="en"/>
              <a:t>Apache Spark</a:t>
            </a:r>
            <a:endParaRPr/>
          </a:p>
          <a:p>
            <a:pPr indent="-311150" lvl="0" marL="457200" rtl="0" algn="l">
              <a:spcBef>
                <a:spcPts val="1200"/>
              </a:spcBef>
              <a:spcAft>
                <a:spcPts val="0"/>
              </a:spcAft>
              <a:buSzPts val="1300"/>
              <a:buChar char="●"/>
            </a:pPr>
            <a:r>
              <a:rPr lang="en"/>
              <a:t>Fast, in-memory data processing engine which allows data workers to efficiently execute streaming, machine learning or SQL workloads that require fast iterative access to datas</a:t>
            </a:r>
            <a:endParaRPr/>
          </a:p>
          <a:p>
            <a:pPr indent="0" lvl="0" marL="0" rtl="0" algn="l">
              <a:spcBef>
                <a:spcPts val="1200"/>
              </a:spcBef>
              <a:spcAft>
                <a:spcPts val="0"/>
              </a:spcAft>
              <a:buNone/>
            </a:pPr>
            <a:r>
              <a:rPr lang="en"/>
              <a:t>Advantages of Spark</a:t>
            </a:r>
            <a:endParaRPr/>
          </a:p>
          <a:p>
            <a:pPr indent="-311150" lvl="0" marL="457200" rtl="0" algn="l">
              <a:spcBef>
                <a:spcPts val="1200"/>
              </a:spcBef>
              <a:spcAft>
                <a:spcPts val="0"/>
              </a:spcAft>
              <a:buSzPts val="1300"/>
              <a:buChar char="●"/>
            </a:pPr>
            <a:r>
              <a:rPr lang="en"/>
              <a:t>Run computations in memory</a:t>
            </a:r>
            <a:endParaRPr/>
          </a:p>
          <a:p>
            <a:pPr indent="-298450" lvl="1" marL="914400" rtl="0" algn="l">
              <a:spcBef>
                <a:spcPts val="0"/>
              </a:spcBef>
              <a:spcAft>
                <a:spcPts val="0"/>
              </a:spcAft>
              <a:buSzPts val="1100"/>
              <a:buChar char="○"/>
            </a:pPr>
            <a:r>
              <a:rPr lang="en"/>
              <a:t>100x faster in memory and 10x faster even when running on disk than MapReduce</a:t>
            </a:r>
            <a:endParaRPr/>
          </a:p>
          <a:p>
            <a:pPr indent="-311150" lvl="0" marL="457200" rtl="0" algn="l">
              <a:spcBef>
                <a:spcPts val="0"/>
              </a:spcBef>
              <a:spcAft>
                <a:spcPts val="0"/>
              </a:spcAft>
              <a:buSzPts val="1300"/>
              <a:buChar char="●"/>
            </a:pPr>
            <a:r>
              <a:rPr lang="en"/>
              <a:t>Easy to combine different processing models seamlessly in the same application. </a:t>
            </a:r>
            <a:endParaRPr/>
          </a:p>
          <a:p>
            <a:pPr indent="0" lvl="0" marL="0" rtl="0" algn="l">
              <a:spcBef>
                <a:spcPts val="1200"/>
              </a:spcBef>
              <a:spcAft>
                <a:spcPts val="1200"/>
              </a:spcAft>
              <a:buNone/>
            </a:pPr>
            <a:r>
              <a:rPr lang="en"/>
              <a:t>Python is a general purpose, high level programming language. It is commonly used for machine learning and real-time streaming analytics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Create cluster on GKE</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en"/>
              <a:t>Install the NFS Server Provisioner</a:t>
            </a:r>
            <a:endParaRPr/>
          </a:p>
        </p:txBody>
      </p:sp>
      <p:pic>
        <p:nvPicPr>
          <p:cNvPr id="161" name="Google Shape;161;p17"/>
          <p:cNvPicPr preferRelativeResize="0"/>
          <p:nvPr/>
        </p:nvPicPr>
        <p:blipFill>
          <a:blip r:embed="rId3">
            <a:alphaModFix/>
          </a:blip>
          <a:stretch>
            <a:fillRect/>
          </a:stretch>
        </p:blipFill>
        <p:spPr>
          <a:xfrm>
            <a:off x="4289825" y="570425"/>
            <a:ext cx="4854176" cy="1846250"/>
          </a:xfrm>
          <a:prstGeom prst="rect">
            <a:avLst/>
          </a:prstGeom>
          <a:noFill/>
          <a:ln>
            <a:noFill/>
          </a:ln>
        </p:spPr>
      </p:pic>
      <p:pic>
        <p:nvPicPr>
          <p:cNvPr id="162" name="Google Shape;162;p17"/>
          <p:cNvPicPr preferRelativeResize="0"/>
          <p:nvPr/>
        </p:nvPicPr>
        <p:blipFill rotWithShape="1">
          <a:blip r:embed="rId4">
            <a:alphaModFix/>
          </a:blip>
          <a:srcRect b="0" l="0" r="4662" t="0"/>
          <a:stretch/>
        </p:blipFill>
        <p:spPr>
          <a:xfrm>
            <a:off x="4289825" y="3285525"/>
            <a:ext cx="4754400" cy="176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3.  Create a persistent disk volume and a pod to use </a:t>
            </a:r>
            <a:endParaRPr/>
          </a:p>
          <a:p>
            <a:pPr indent="0" lvl="0" marL="0" rtl="0" algn="l">
              <a:spcBef>
                <a:spcPts val="1200"/>
              </a:spcBef>
              <a:spcAft>
                <a:spcPts val="0"/>
              </a:spcAft>
              <a:buNone/>
            </a:pPr>
            <a:r>
              <a:rPr lang="en"/>
              <a:t>NFS spark-pvc.yaml.</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4.   Apply the above yaml descriptor </a:t>
            </a:r>
            <a:endParaRPr/>
          </a:p>
          <a:p>
            <a:pPr indent="0" lvl="0" marL="0" rtl="0" algn="l">
              <a:spcBef>
                <a:spcPts val="1200"/>
              </a:spcBef>
              <a:spcAft>
                <a:spcPts val="1200"/>
              </a:spcAft>
              <a:buNone/>
            </a:pPr>
            <a:r>
              <a:t/>
            </a:r>
            <a:endParaRPr/>
          </a:p>
        </p:txBody>
      </p:sp>
      <p:pic>
        <p:nvPicPr>
          <p:cNvPr id="169" name="Google Shape;169;p18"/>
          <p:cNvPicPr preferRelativeResize="0"/>
          <p:nvPr/>
        </p:nvPicPr>
        <p:blipFill rotWithShape="1">
          <a:blip r:embed="rId3">
            <a:alphaModFix/>
          </a:blip>
          <a:srcRect b="0" l="0" r="60919" t="0"/>
          <a:stretch/>
        </p:blipFill>
        <p:spPr>
          <a:xfrm>
            <a:off x="6481575" y="0"/>
            <a:ext cx="2472624" cy="4218050"/>
          </a:xfrm>
          <a:prstGeom prst="rect">
            <a:avLst/>
          </a:prstGeom>
          <a:noFill/>
          <a:ln>
            <a:noFill/>
          </a:ln>
        </p:spPr>
      </p:pic>
      <p:pic>
        <p:nvPicPr>
          <p:cNvPr id="170" name="Google Shape;170;p18"/>
          <p:cNvPicPr preferRelativeResize="0"/>
          <p:nvPr/>
        </p:nvPicPr>
        <p:blipFill>
          <a:blip r:embed="rId4">
            <a:alphaModFix/>
          </a:blip>
          <a:stretch>
            <a:fillRect/>
          </a:stretch>
        </p:blipFill>
        <p:spPr>
          <a:xfrm>
            <a:off x="968375" y="4308425"/>
            <a:ext cx="6678224" cy="742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a:t>
            </a:r>
            <a:endParaRPr/>
          </a:p>
          <a:p>
            <a:pPr indent="0" lvl="0" marL="0" rtl="0" algn="l">
              <a:spcBef>
                <a:spcPts val="0"/>
              </a:spcBef>
              <a:spcAft>
                <a:spcPts val="0"/>
              </a:spcAft>
              <a:buNone/>
            </a:pPr>
            <a:r>
              <a:t/>
            </a:r>
            <a:endParaRPr/>
          </a:p>
        </p:txBody>
      </p:sp>
      <p:sp>
        <p:nvSpPr>
          <p:cNvPr id="176" name="Google Shape;176;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Create and prepare your application JAR file.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6.    Add a test file with a line of words that we will be using later for the word count test.</a:t>
            </a:r>
            <a:endParaRPr/>
          </a:p>
          <a:p>
            <a:pPr indent="0" lvl="0" marL="0" rtl="0" algn="l">
              <a:spcBef>
                <a:spcPts val="1200"/>
              </a:spcBef>
              <a:spcAft>
                <a:spcPts val="1200"/>
              </a:spcAft>
              <a:buNone/>
            </a:pPr>
            <a:r>
              <a:t/>
            </a:r>
            <a:endParaRPr/>
          </a:p>
        </p:txBody>
      </p:sp>
      <p:pic>
        <p:nvPicPr>
          <p:cNvPr id="177" name="Google Shape;177;p19"/>
          <p:cNvPicPr preferRelativeResize="0"/>
          <p:nvPr/>
        </p:nvPicPr>
        <p:blipFill>
          <a:blip r:embed="rId3">
            <a:alphaModFix/>
          </a:blip>
          <a:stretch>
            <a:fillRect/>
          </a:stretch>
        </p:blipFill>
        <p:spPr>
          <a:xfrm>
            <a:off x="1391750" y="2015288"/>
            <a:ext cx="6944650" cy="1112925"/>
          </a:xfrm>
          <a:prstGeom prst="rect">
            <a:avLst/>
          </a:prstGeom>
          <a:noFill/>
          <a:ln>
            <a:noFill/>
          </a:ln>
        </p:spPr>
      </p:pic>
      <p:pic>
        <p:nvPicPr>
          <p:cNvPr id="178" name="Google Shape;178;p19"/>
          <p:cNvPicPr preferRelativeResize="0"/>
          <p:nvPr/>
        </p:nvPicPr>
        <p:blipFill rotWithShape="1">
          <a:blip r:embed="rId4">
            <a:alphaModFix/>
          </a:blip>
          <a:srcRect b="0" l="0" r="11543" t="0"/>
          <a:stretch/>
        </p:blipFill>
        <p:spPr>
          <a:xfrm>
            <a:off x="95425" y="4204225"/>
            <a:ext cx="8638400" cy="417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82" name="Shape 182"/>
        <p:cNvGrpSpPr/>
        <p:nvPr/>
      </p:nvGrpSpPr>
      <p:grpSpPr>
        <a:xfrm>
          <a:off x="0" y="0"/>
          <a:ext cx="0" cy="0"/>
          <a:chOff x="0" y="0"/>
          <a:chExt cx="0" cy="0"/>
        </a:xfrm>
      </p:grpSpPr>
      <p:sp>
        <p:nvSpPr>
          <p:cNvPr id="183" name="Google Shape;183;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a:t>
            </a:r>
            <a:endParaRPr/>
          </a:p>
          <a:p>
            <a:pPr indent="0" lvl="0" marL="0" rtl="0" algn="l">
              <a:spcBef>
                <a:spcPts val="0"/>
              </a:spcBef>
              <a:spcAft>
                <a:spcPts val="0"/>
              </a:spcAft>
              <a:buNone/>
            </a:pPr>
            <a:r>
              <a:t/>
            </a:r>
            <a:endParaRPr/>
          </a:p>
        </p:txBody>
      </p:sp>
      <p:sp>
        <p:nvSpPr>
          <p:cNvPr id="184" name="Google Shape;184;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7.   Copy the JAR file containing the application, and any other required files, to the PVC using the mount point.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8.   Make sure the files a inside the persistent volume </a:t>
            </a:r>
            <a:endParaRPr/>
          </a:p>
          <a:p>
            <a:pPr indent="0" lvl="0" marL="0" rtl="0" algn="l">
              <a:spcBef>
                <a:spcPts val="1200"/>
              </a:spcBef>
              <a:spcAft>
                <a:spcPts val="1200"/>
              </a:spcAft>
              <a:buNone/>
            </a:pPr>
            <a:r>
              <a:t/>
            </a:r>
            <a:endParaRPr/>
          </a:p>
        </p:txBody>
      </p:sp>
      <p:pic>
        <p:nvPicPr>
          <p:cNvPr id="185" name="Google Shape;185;p20"/>
          <p:cNvPicPr preferRelativeResize="0"/>
          <p:nvPr/>
        </p:nvPicPr>
        <p:blipFill>
          <a:blip r:embed="rId3">
            <a:alphaModFix/>
          </a:blip>
          <a:stretch>
            <a:fillRect/>
          </a:stretch>
        </p:blipFill>
        <p:spPr>
          <a:xfrm>
            <a:off x="541200" y="2169425"/>
            <a:ext cx="8488500" cy="707375"/>
          </a:xfrm>
          <a:prstGeom prst="rect">
            <a:avLst/>
          </a:prstGeom>
          <a:noFill/>
          <a:ln>
            <a:noFill/>
          </a:ln>
        </p:spPr>
      </p:pic>
      <p:pic>
        <p:nvPicPr>
          <p:cNvPr id="186" name="Google Shape;186;p20"/>
          <p:cNvPicPr preferRelativeResize="0"/>
          <p:nvPr/>
        </p:nvPicPr>
        <p:blipFill>
          <a:blip r:embed="rId4">
            <a:alphaModFix/>
          </a:blip>
          <a:stretch>
            <a:fillRect/>
          </a:stretch>
        </p:blipFill>
        <p:spPr>
          <a:xfrm>
            <a:off x="551250" y="3702800"/>
            <a:ext cx="8426150" cy="1260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90" name="Shape 190"/>
        <p:cNvGrpSpPr/>
        <p:nvPr/>
      </p:nvGrpSpPr>
      <p:grpSpPr>
        <a:xfrm>
          <a:off x="0" y="0"/>
          <a:ext cx="0" cy="0"/>
          <a:chOff x="0" y="0"/>
          <a:chExt cx="0" cy="0"/>
        </a:xfrm>
      </p:grpSpPr>
      <p:sp>
        <p:nvSpPr>
          <p:cNvPr id="191" name="Google Shape;191;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a:t>
            </a:r>
            <a:endParaRPr/>
          </a:p>
          <a:p>
            <a:pPr indent="0" lvl="0" marL="0" rtl="0" algn="l">
              <a:spcBef>
                <a:spcPts val="0"/>
              </a:spcBef>
              <a:spcAft>
                <a:spcPts val="0"/>
              </a:spcAft>
              <a:buNone/>
            </a:pPr>
            <a:r>
              <a:t/>
            </a:r>
            <a:endParaRPr/>
          </a:p>
        </p:txBody>
      </p:sp>
      <p:sp>
        <p:nvSpPr>
          <p:cNvPr id="192" name="Google Shape;192;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9.    Deploy Apache Spark on Kubernetes using</a:t>
            </a:r>
            <a:endParaRPr/>
          </a:p>
          <a:p>
            <a:pPr indent="0" lvl="0" marL="0" rtl="0" algn="l">
              <a:spcBef>
                <a:spcPts val="1200"/>
              </a:spcBef>
              <a:spcAft>
                <a:spcPts val="0"/>
              </a:spcAft>
              <a:buNone/>
            </a:pPr>
            <a:r>
              <a:rPr lang="en"/>
              <a:t> the shared volume spark-chart.yaml.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10.   Deploy Apache Spark on the Kubernetes cluster using the Bitnami Apache Spark Helm chart and supply it with the configuration file above.</a:t>
            </a:r>
            <a:endParaRPr/>
          </a:p>
          <a:p>
            <a:pPr indent="0" lvl="0" marL="0" rtl="0" algn="l">
              <a:spcBef>
                <a:spcPts val="1200"/>
              </a:spcBef>
              <a:spcAft>
                <a:spcPts val="1200"/>
              </a:spcAft>
              <a:buNone/>
            </a:pPr>
            <a:r>
              <a:t/>
            </a:r>
            <a:endParaRPr/>
          </a:p>
        </p:txBody>
      </p:sp>
      <p:pic>
        <p:nvPicPr>
          <p:cNvPr id="193" name="Google Shape;193;p21"/>
          <p:cNvPicPr preferRelativeResize="0"/>
          <p:nvPr/>
        </p:nvPicPr>
        <p:blipFill rotWithShape="1">
          <a:blip r:embed="rId3">
            <a:alphaModFix/>
          </a:blip>
          <a:srcRect b="0" l="0" r="32939" t="0"/>
          <a:stretch/>
        </p:blipFill>
        <p:spPr>
          <a:xfrm>
            <a:off x="6045025" y="41600"/>
            <a:ext cx="3098975" cy="2730050"/>
          </a:xfrm>
          <a:prstGeom prst="rect">
            <a:avLst/>
          </a:prstGeom>
          <a:noFill/>
          <a:ln>
            <a:noFill/>
          </a:ln>
        </p:spPr>
      </p:pic>
      <p:pic>
        <p:nvPicPr>
          <p:cNvPr id="194" name="Google Shape;194;p21"/>
          <p:cNvPicPr preferRelativeResize="0"/>
          <p:nvPr/>
        </p:nvPicPr>
        <p:blipFill rotWithShape="1">
          <a:blip r:embed="rId4">
            <a:alphaModFix/>
          </a:blip>
          <a:srcRect b="60236" l="0" r="22444" t="0"/>
          <a:stretch/>
        </p:blipFill>
        <p:spPr>
          <a:xfrm>
            <a:off x="1427200" y="3368425"/>
            <a:ext cx="6133500" cy="1651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