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57"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27"/>
  </p:normalViewPr>
  <p:slideViewPr>
    <p:cSldViewPr snapToGrid="0">
      <p:cViewPr varScale="1">
        <p:scale>
          <a:sx n="112" d="100"/>
          <a:sy n="112" d="100"/>
        </p:scale>
        <p:origin x="5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11/14/23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smtClean="0"/>
              <a:t>11/14/23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11/14/23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FAB7D-59C2-77F7-31C6-98427211D7DA}"/>
              </a:ext>
            </a:extLst>
          </p:cNvPr>
          <p:cNvSpPr>
            <a:spLocks noGrp="1"/>
          </p:cNvSpPr>
          <p:nvPr>
            <p:ph type="ctrTitle"/>
          </p:nvPr>
        </p:nvSpPr>
        <p:spPr>
          <a:xfrm>
            <a:off x="903732" y="1353312"/>
            <a:ext cx="10218420" cy="3035808"/>
          </a:xfrm>
        </p:spPr>
        <p:txBody>
          <a:bodyPr/>
          <a:lstStyle/>
          <a:p>
            <a:r>
              <a:rPr lang="en-US" sz="8000" dirty="0"/>
              <a:t>Go-To-Market (G2M) </a:t>
            </a:r>
            <a:br>
              <a:rPr lang="en-US" sz="8000" dirty="0"/>
            </a:br>
            <a:r>
              <a:rPr lang="en-US" sz="8000" dirty="0"/>
              <a:t>Research in Cab Industry</a:t>
            </a:r>
            <a:endParaRPr lang="ru-UA" sz="8000" dirty="0"/>
          </a:p>
        </p:txBody>
      </p:sp>
      <p:sp>
        <p:nvSpPr>
          <p:cNvPr id="3" name="Подзаголовок 2">
            <a:extLst>
              <a:ext uri="{FF2B5EF4-FFF2-40B4-BE49-F238E27FC236}">
                <a16:creationId xmlns:a16="http://schemas.microsoft.com/office/drawing/2014/main" id="{2D7F1AE3-9CF4-AA36-61A6-EDDC1F6C9093}"/>
              </a:ext>
            </a:extLst>
          </p:cNvPr>
          <p:cNvSpPr>
            <a:spLocks noGrp="1"/>
          </p:cNvSpPr>
          <p:nvPr>
            <p:ph type="subTitle" idx="1"/>
          </p:nvPr>
        </p:nvSpPr>
        <p:spPr>
          <a:xfrm>
            <a:off x="903732" y="4583430"/>
            <a:ext cx="8548878" cy="2045970"/>
          </a:xfrm>
        </p:spPr>
        <p:txBody>
          <a:bodyPr>
            <a:noAutofit/>
          </a:bodyPr>
          <a:lstStyle/>
          <a:p>
            <a:pPr algn="just"/>
            <a:r>
              <a:rPr lang="en-US" sz="16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XYZ is a private firm in the US. Due to the remarkable growth in the Cab Industry over the last few years and the presence of multiple key players in the market, the company is planning to invest in the Cab industry. As part of their Go-to-Market (G2M) strategy, they aim to understand the market before making a final decision.</a:t>
            </a:r>
          </a:p>
          <a:p>
            <a:pPr algn="just"/>
            <a:r>
              <a:rPr lang="en-US" sz="16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We have been provided with multiple datasets containing information on two cab companies. Each file (dataset) provided represents different aspects of the customer profile. XYZ is interested in leveraging your actionable insights to help them identify the right company for their investment.</a:t>
            </a:r>
          </a:p>
        </p:txBody>
      </p:sp>
    </p:spTree>
    <p:extLst>
      <p:ext uri="{BB962C8B-B14F-4D97-AF65-F5344CB8AC3E}">
        <p14:creationId xmlns:p14="http://schemas.microsoft.com/office/powerpoint/2010/main" val="153211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036D4-E0E3-613A-43EB-42DDEDAE320A}"/>
              </a:ext>
            </a:extLst>
          </p:cNvPr>
          <p:cNvSpPr>
            <a:spLocks noGrp="1"/>
          </p:cNvSpPr>
          <p:nvPr>
            <p:ph type="title"/>
          </p:nvPr>
        </p:nvSpPr>
        <p:spPr/>
        <p:txBody>
          <a:bodyPr/>
          <a:lstStyle/>
          <a:p>
            <a:r>
              <a:rPr lang="en-US" dirty="0"/>
              <a:t>Total Profit and counts of trips</a:t>
            </a:r>
            <a:endParaRPr lang="ru-UA" dirty="0"/>
          </a:p>
        </p:txBody>
      </p:sp>
      <p:sp>
        <p:nvSpPr>
          <p:cNvPr id="3" name="Объект 2">
            <a:extLst>
              <a:ext uri="{FF2B5EF4-FFF2-40B4-BE49-F238E27FC236}">
                <a16:creationId xmlns:a16="http://schemas.microsoft.com/office/drawing/2014/main" id="{8E34CD16-43DD-0BB5-A3B4-4A7D8D48FA59}"/>
              </a:ext>
            </a:extLst>
          </p:cNvPr>
          <p:cNvSpPr>
            <a:spLocks noGrp="1"/>
          </p:cNvSpPr>
          <p:nvPr>
            <p:ph sz="half" idx="1"/>
          </p:nvPr>
        </p:nvSpPr>
        <p:spPr/>
        <p:txBody>
          <a:bodyPr/>
          <a:lstStyle/>
          <a:p>
            <a:pPr marL="0" indent="0" algn="just">
              <a:lnSpc>
                <a:spcPct val="100000"/>
              </a:lnSpc>
              <a:buNone/>
            </a:pPr>
            <a:r>
              <a:rPr lang="en-US" b="1" dirty="0">
                <a:solidFill>
                  <a:srgbClr val="000000"/>
                </a:solidFill>
                <a:latin typeface="Helvetica Neue" panose="02000503000000020004" pitchFamily="2" charset="0"/>
              </a:rPr>
              <a:t>T</a:t>
            </a:r>
            <a:r>
              <a:rPr lang="en-US" b="1" i="0" dirty="0">
                <a:solidFill>
                  <a:srgbClr val="000000"/>
                </a:solidFill>
                <a:effectLst/>
                <a:latin typeface="Helvetica Neue" panose="02000503000000020004" pitchFamily="2" charset="0"/>
              </a:rPr>
              <a:t>he profit of the Yellow Cab company is higher, but the data on the Yellow Cab company is disproportionately larger. It is clear that the Yellow Cab company is currently larger and generates more profit.</a:t>
            </a:r>
          </a:p>
          <a:p>
            <a:endParaRPr lang="ru-UA" dirty="0"/>
          </a:p>
        </p:txBody>
      </p:sp>
      <p:sp>
        <p:nvSpPr>
          <p:cNvPr id="4" name="Объект 3">
            <a:extLst>
              <a:ext uri="{FF2B5EF4-FFF2-40B4-BE49-F238E27FC236}">
                <a16:creationId xmlns:a16="http://schemas.microsoft.com/office/drawing/2014/main" id="{EC93AE86-DC53-0C52-ACD2-2189540D0FB6}"/>
              </a:ext>
            </a:extLst>
          </p:cNvPr>
          <p:cNvSpPr>
            <a:spLocks noGrp="1"/>
          </p:cNvSpPr>
          <p:nvPr>
            <p:ph sz="half" idx="2"/>
          </p:nvPr>
        </p:nvSpPr>
        <p:spPr/>
        <p:txBody>
          <a:bodyPr/>
          <a:lstStyle/>
          <a:p>
            <a:pPr marL="0" indent="0">
              <a:lnSpc>
                <a:spcPct val="100000"/>
              </a:lnSpc>
              <a:buNone/>
            </a:pPr>
            <a:r>
              <a:rPr lang="en-US" b="1" dirty="0">
                <a:latin typeface="Helvetica Neue" panose="02000503000000020004" pitchFamily="2" charset="0"/>
                <a:ea typeface="Helvetica Neue" panose="02000503000000020004" pitchFamily="2" charset="0"/>
                <a:cs typeface="Helvetica Neue" panose="02000503000000020004" pitchFamily="2" charset="0"/>
              </a:rPr>
              <a:t>Profit:</a:t>
            </a:r>
          </a:p>
          <a:p>
            <a:pPr>
              <a:lnSpc>
                <a:spcPct val="100000"/>
              </a:lnSpc>
            </a:pPr>
            <a:r>
              <a:rPr lang="en-US" b="1" dirty="0">
                <a:latin typeface="Helvetica Neue" panose="02000503000000020004" pitchFamily="2" charset="0"/>
                <a:ea typeface="Helvetica Neue" panose="02000503000000020004" pitchFamily="2" charset="0"/>
                <a:cs typeface="Helvetica Neue" panose="02000503000000020004" pitchFamily="2" charset="0"/>
              </a:rPr>
              <a:t>Pink Cab       5 298 865</a:t>
            </a:r>
          </a:p>
          <a:p>
            <a:pPr>
              <a:lnSpc>
                <a:spcPct val="100000"/>
              </a:lnSpc>
            </a:pPr>
            <a:r>
              <a:rPr lang="en-US" b="1" dirty="0">
                <a:latin typeface="Helvetica Neue" panose="02000503000000020004" pitchFamily="2" charset="0"/>
                <a:ea typeface="Helvetica Neue" panose="02000503000000020004" pitchFamily="2" charset="0"/>
                <a:cs typeface="Helvetica Neue" panose="02000503000000020004" pitchFamily="2" charset="0"/>
              </a:rPr>
              <a:t>Yellow Cab 43 983 010</a:t>
            </a:r>
          </a:p>
          <a:p>
            <a:pPr marL="0" indent="0">
              <a:lnSpc>
                <a:spcPct val="100000"/>
              </a:lnSpc>
              <a:buNone/>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buNone/>
            </a:pPr>
            <a:r>
              <a:rPr lang="en-US" b="1" dirty="0">
                <a:latin typeface="Helvetica Neue" panose="02000503000000020004" pitchFamily="2" charset="0"/>
                <a:ea typeface="Helvetica Neue" panose="02000503000000020004" pitchFamily="2" charset="0"/>
                <a:cs typeface="Helvetica Neue" panose="02000503000000020004" pitchFamily="2" charset="0"/>
              </a:rPr>
              <a:t>Counts of trips:</a:t>
            </a:r>
          </a:p>
          <a:p>
            <a:pPr>
              <a:lnSpc>
                <a:spcPct val="100000"/>
              </a:lnSpc>
            </a:pPr>
            <a:r>
              <a:rPr lang="en-US" b="1" dirty="0">
                <a:latin typeface="Helvetica Neue" panose="02000503000000020004" pitchFamily="2" charset="0"/>
                <a:ea typeface="Helvetica Neue" panose="02000503000000020004" pitchFamily="2" charset="0"/>
                <a:cs typeface="Helvetica Neue" panose="02000503000000020004" pitchFamily="2" charset="0"/>
              </a:rPr>
              <a:t>Pink Cab        84 597 </a:t>
            </a:r>
          </a:p>
          <a:p>
            <a:pPr>
              <a:lnSpc>
                <a:spcPct val="100000"/>
              </a:lnSpc>
            </a:pPr>
            <a:r>
              <a:rPr lang="en-US" b="1" dirty="0">
                <a:latin typeface="Helvetica Neue" panose="02000503000000020004" pitchFamily="2" charset="0"/>
                <a:ea typeface="Helvetica Neue" panose="02000503000000020004" pitchFamily="2" charset="0"/>
                <a:cs typeface="Helvetica Neue" panose="02000503000000020004" pitchFamily="2" charset="0"/>
              </a:rPr>
              <a:t>Yellow Cab  274 282</a:t>
            </a:r>
            <a:endParaRPr lang="ru-UA"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6867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Объект 4" descr="Изображение выглядит как График, линия, диаграмма, снимок экрана&#10;&#10;Автоматически созданное описание">
            <a:extLst>
              <a:ext uri="{FF2B5EF4-FFF2-40B4-BE49-F238E27FC236}">
                <a16:creationId xmlns:a16="http://schemas.microsoft.com/office/drawing/2014/main" id="{2F9824E4-0608-468A-5A9C-07E246019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006" y="190127"/>
            <a:ext cx="9805988" cy="4241088"/>
          </a:xfrm>
          <a:prstGeom prst="rect">
            <a:avLst/>
          </a:prstGeom>
        </p:spPr>
      </p:pic>
      <p:sp>
        <p:nvSpPr>
          <p:cNvPr id="8" name="TextBox 7">
            <a:extLst>
              <a:ext uri="{FF2B5EF4-FFF2-40B4-BE49-F238E27FC236}">
                <a16:creationId xmlns:a16="http://schemas.microsoft.com/office/drawing/2014/main" id="{3CE6838B-483A-38B3-42A2-91FE8B9C8E4A}"/>
              </a:ext>
            </a:extLst>
          </p:cNvPr>
          <p:cNvSpPr txBox="1"/>
          <p:nvPr/>
        </p:nvSpPr>
        <p:spPr>
          <a:xfrm>
            <a:off x="1066800" y="4511896"/>
            <a:ext cx="10171177" cy="2074642"/>
          </a:xfrm>
          <a:prstGeom prst="rect">
            <a:avLst/>
          </a:prstGeom>
        </p:spPr>
        <p:txBody>
          <a:bodyPr vert="horz" lIns="91440" tIns="45720" rIns="91440" bIns="45720" rtlCol="0" anchor="ctr">
            <a:noAutofit/>
          </a:bodyPr>
          <a:lstStyle/>
          <a:p>
            <a:pPr indent="-182880" algn="just">
              <a:lnSpc>
                <a:spcPct val="90000"/>
              </a:lnSpc>
              <a:spcAft>
                <a:spcPts val="600"/>
              </a:spcAft>
              <a:buClr>
                <a:schemeClr val="accent1">
                  <a:lumMod val="75000"/>
                </a:schemeClr>
              </a:buClr>
              <a:buSzPct val="85000"/>
              <a:buFont typeface="Wingdings" pitchFamily="2" charset="2"/>
              <a:buChar char="§"/>
            </a:pPr>
            <a:r>
              <a:rPr lang="en-US" sz="2000" b="1" i="0" dirty="0">
                <a:effectLst/>
                <a:latin typeface="Helvetica Neue" panose="02000503000000020004" pitchFamily="2" charset="0"/>
                <a:ea typeface="Helvetica Neue" panose="02000503000000020004" pitchFamily="2" charset="0"/>
                <a:cs typeface="Helvetica Neue" panose="02000503000000020004" pitchFamily="2" charset="0"/>
              </a:rPr>
              <a:t>There is a distinct seasonality in the data. In the Yellow Cab company, the seasonality is more pronounced. There is a significant increase in profit from September to January and in May. Conversely, there is a decrease in profit from February to April and in June - July. In the Pink Cab company, there is also a noticeable increase in profit, but from July to January.</a:t>
            </a:r>
          </a:p>
          <a:p>
            <a:pPr indent="-182880" algn="just">
              <a:lnSpc>
                <a:spcPct val="90000"/>
              </a:lnSpc>
              <a:spcAft>
                <a:spcPts val="600"/>
              </a:spcAft>
              <a:buClr>
                <a:schemeClr val="accent1">
                  <a:lumMod val="75000"/>
                </a:schemeClr>
              </a:buClr>
              <a:buSzPct val="85000"/>
              <a:buFont typeface="Wingdings" pitchFamily="2" charset="2"/>
              <a:buChar char="§"/>
            </a:pPr>
            <a:r>
              <a:rPr lang="en-US" sz="2000" b="1" i="0" dirty="0">
                <a:effectLst/>
                <a:latin typeface="Helvetica Neue" panose="02000503000000020004" pitchFamily="2" charset="0"/>
                <a:ea typeface="Helvetica Neue" panose="02000503000000020004" pitchFamily="2" charset="0"/>
                <a:cs typeface="Helvetica Neue" panose="02000503000000020004" pitchFamily="2" charset="0"/>
              </a:rPr>
              <a:t>Additionally, it can be observed that the profit of both companies increased in 2017 compared to 2016, but experienced a sharp decline in 2018.</a:t>
            </a:r>
          </a:p>
        </p:txBody>
      </p:sp>
      <p:sp>
        <p:nvSpPr>
          <p:cNvPr id="13" name="Rectangle 12">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3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6" descr="Изображение выглядит как текст, снимок экрана, График, диаграмма&#10;&#10;Автоматически созданное описание">
            <a:extLst>
              <a:ext uri="{FF2B5EF4-FFF2-40B4-BE49-F238E27FC236}">
                <a16:creationId xmlns:a16="http://schemas.microsoft.com/office/drawing/2014/main" id="{49B5C8D9-8B5B-D68D-F298-0B971029B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76" y="181462"/>
            <a:ext cx="8229087" cy="4690576"/>
          </a:xfrm>
          <a:prstGeom prst="rect">
            <a:avLst/>
          </a:prstGeom>
        </p:spPr>
      </p:pic>
      <p:pic>
        <p:nvPicPr>
          <p:cNvPr id="4" name="Рисунок 3" descr="Изображение выглядит как текст, снимок экрана, диаграмма, число&#10;&#10;Автоматически созданное описание">
            <a:extLst>
              <a:ext uri="{FF2B5EF4-FFF2-40B4-BE49-F238E27FC236}">
                <a16:creationId xmlns:a16="http://schemas.microsoft.com/office/drawing/2014/main" id="{50B6A310-0BA1-DB79-88E8-6EB98F0C4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238" y="181462"/>
            <a:ext cx="3330308" cy="4690576"/>
          </a:xfrm>
          <a:prstGeom prst="rect">
            <a:avLst/>
          </a:prstGeom>
        </p:spPr>
      </p:pic>
      <p:sp>
        <p:nvSpPr>
          <p:cNvPr id="5" name="TextBox 4">
            <a:extLst>
              <a:ext uri="{FF2B5EF4-FFF2-40B4-BE49-F238E27FC236}">
                <a16:creationId xmlns:a16="http://schemas.microsoft.com/office/drawing/2014/main" id="{F41F65F9-A3EB-BEEC-3085-116CDDCA4A95}"/>
              </a:ext>
            </a:extLst>
          </p:cNvPr>
          <p:cNvSpPr txBox="1"/>
          <p:nvPr/>
        </p:nvSpPr>
        <p:spPr>
          <a:xfrm>
            <a:off x="212976" y="5043487"/>
            <a:ext cx="10816974" cy="1323439"/>
          </a:xfrm>
          <a:prstGeom prst="rect">
            <a:avLst/>
          </a:prstGeom>
          <a:no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We see that the main customer group consists of people aged 20 to 40. The second, less numerous group is from 40 to 60 years old.</a:t>
            </a:r>
          </a:p>
          <a:p>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latin typeface="Helvetica Neue" panose="02000503000000020004" pitchFamily="2" charset="0"/>
                <a:ea typeface="Helvetica Neue" panose="02000503000000020004" pitchFamily="2" charset="0"/>
                <a:cs typeface="Helvetica Neue" panose="02000503000000020004" pitchFamily="2" charset="0"/>
              </a:rPr>
              <a:t>It can also be noticed that men rent cars more frequently.</a:t>
            </a:r>
            <a:endParaRPr lang="ru-UA" sz="20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10321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снимок экрана, диаграмма, График&#10;&#10;Автоматически созданное описание">
            <a:extLst>
              <a:ext uri="{FF2B5EF4-FFF2-40B4-BE49-F238E27FC236}">
                <a16:creationId xmlns:a16="http://schemas.microsoft.com/office/drawing/2014/main" id="{41B3662E-25E5-BF97-A35D-B2DB607FC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495" y="477202"/>
            <a:ext cx="7772400" cy="4389508"/>
          </a:xfrm>
          <a:prstGeom prst="rect">
            <a:avLst/>
          </a:prstGeom>
        </p:spPr>
      </p:pic>
      <p:sp>
        <p:nvSpPr>
          <p:cNvPr id="4" name="TextBox 3">
            <a:extLst>
              <a:ext uri="{FF2B5EF4-FFF2-40B4-BE49-F238E27FC236}">
                <a16:creationId xmlns:a16="http://schemas.microsoft.com/office/drawing/2014/main" id="{45FCE19D-61A4-FEE7-8D35-B761A2CF7893}"/>
              </a:ext>
            </a:extLst>
          </p:cNvPr>
          <p:cNvSpPr txBox="1"/>
          <p:nvPr/>
        </p:nvSpPr>
        <p:spPr>
          <a:xfrm>
            <a:off x="2055495" y="5046345"/>
            <a:ext cx="7772400" cy="1323439"/>
          </a:xfrm>
          <a:prstGeom prst="rect">
            <a:avLst/>
          </a:prstGeom>
          <a:noFill/>
        </p:spPr>
        <p:txBody>
          <a:bodyPr wrap="square" rtlCol="0">
            <a:spAutoFit/>
          </a:bodyPr>
          <a:lstStyle/>
          <a:p>
            <a:pPr algn="just"/>
            <a:r>
              <a:rPr lang="en-US" sz="2000" b="1" i="0" dirty="0">
                <a:solidFill>
                  <a:srgbClr val="000000"/>
                </a:solidFill>
                <a:effectLst/>
                <a:latin typeface="Helvetica Neue" panose="02000503000000020004" pitchFamily="2" charset="0"/>
              </a:rPr>
              <a:t>Furthermore, it can be seen that the majority of people renting cars have a monthly income of up to 25,000 USD. There is a sharp decline in profit generated by customers with a monthly income exceeding 25,000 USD.</a:t>
            </a:r>
          </a:p>
        </p:txBody>
      </p:sp>
    </p:spTree>
    <p:extLst>
      <p:ext uri="{BB962C8B-B14F-4D97-AF65-F5344CB8AC3E}">
        <p14:creationId xmlns:p14="http://schemas.microsoft.com/office/powerpoint/2010/main" val="7504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линия, Красочность, число&#10;&#10;Автоматически созданное описание">
            <a:extLst>
              <a:ext uri="{FF2B5EF4-FFF2-40B4-BE49-F238E27FC236}">
                <a16:creationId xmlns:a16="http://schemas.microsoft.com/office/drawing/2014/main" id="{F961B698-2CC6-B8C3-DF37-D22952C8D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9" y="144244"/>
            <a:ext cx="4420552" cy="2885967"/>
          </a:xfrm>
          <a:prstGeom prst="rect">
            <a:avLst/>
          </a:prstGeom>
        </p:spPr>
      </p:pic>
      <p:pic>
        <p:nvPicPr>
          <p:cNvPr id="5" name="Рисунок 4" descr="Изображение выглядит как текст, График, линия, снимок экрана&#10;&#10;Автоматически созданное описание">
            <a:extLst>
              <a:ext uri="{FF2B5EF4-FFF2-40B4-BE49-F238E27FC236}">
                <a16:creationId xmlns:a16="http://schemas.microsoft.com/office/drawing/2014/main" id="{2594AC9C-8828-3E18-EA63-5645C0208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24059"/>
            <a:ext cx="4412237" cy="2885966"/>
          </a:xfrm>
          <a:prstGeom prst="rect">
            <a:avLst/>
          </a:prstGeom>
        </p:spPr>
      </p:pic>
      <p:pic>
        <p:nvPicPr>
          <p:cNvPr id="7" name="Рисунок 6" descr="Изображение выглядит как текст, снимок экрана, График, диаграмма&#10;&#10;Автоматически созданное описание">
            <a:extLst>
              <a:ext uri="{FF2B5EF4-FFF2-40B4-BE49-F238E27FC236}">
                <a16:creationId xmlns:a16="http://schemas.microsoft.com/office/drawing/2014/main" id="{534FB492-C43D-3BCD-75FE-657122859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1038" y="144244"/>
            <a:ext cx="3733800" cy="2154270"/>
          </a:xfrm>
          <a:prstGeom prst="rect">
            <a:avLst/>
          </a:prstGeom>
        </p:spPr>
      </p:pic>
      <p:pic>
        <p:nvPicPr>
          <p:cNvPr id="9" name="Рисунок 8" descr="Изображение выглядит как текст, График, диаграмма, снимок экрана&#10;&#10;Автоматически созданное описание">
            <a:extLst>
              <a:ext uri="{FF2B5EF4-FFF2-40B4-BE49-F238E27FC236}">
                <a16:creationId xmlns:a16="http://schemas.microsoft.com/office/drawing/2014/main" id="{05D704DC-5CD0-F67D-5FCA-30AB3D3DC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238" y="144244"/>
            <a:ext cx="3733800" cy="2145631"/>
          </a:xfrm>
          <a:prstGeom prst="rect">
            <a:avLst/>
          </a:prstGeom>
        </p:spPr>
      </p:pic>
      <p:sp>
        <p:nvSpPr>
          <p:cNvPr id="10" name="TextBox 9">
            <a:extLst>
              <a:ext uri="{FF2B5EF4-FFF2-40B4-BE49-F238E27FC236}">
                <a16:creationId xmlns:a16="http://schemas.microsoft.com/office/drawing/2014/main" id="{A48170DA-CDB5-7080-B9F7-713C9D227CF0}"/>
              </a:ext>
            </a:extLst>
          </p:cNvPr>
          <p:cNvSpPr txBox="1"/>
          <p:nvPr/>
        </p:nvSpPr>
        <p:spPr>
          <a:xfrm>
            <a:off x="4674870" y="2409903"/>
            <a:ext cx="7359968" cy="4093428"/>
          </a:xfrm>
          <a:prstGeom prst="rect">
            <a:avLst/>
          </a:prstGeom>
          <a:noFill/>
        </p:spPr>
        <p:txBody>
          <a:bodyPr wrap="square" rtlCol="0">
            <a:spAutoFit/>
          </a:bodyPr>
          <a:lstStyle/>
          <a:p>
            <a:pPr algn="just"/>
            <a:r>
              <a:rPr lang="en-US" sz="2000" b="1" i="0" dirty="0">
                <a:solidFill>
                  <a:srgbClr val="000000"/>
                </a:solidFill>
                <a:effectLst/>
                <a:latin typeface="Helvetica Neue" panose="02000503000000020004" pitchFamily="2" charset="0"/>
              </a:rPr>
              <a:t>The cities with the highest usage of car rental services are New York, Chicago, Los Angeles, Washington, Boston, and San Diego. </a:t>
            </a:r>
          </a:p>
          <a:p>
            <a:pPr algn="just"/>
            <a:endParaRPr lang="en-US" sz="2000" b="1" dirty="0">
              <a:solidFill>
                <a:srgbClr val="000000"/>
              </a:solidFill>
              <a:latin typeface="Helvetica Neue" panose="02000503000000020004" pitchFamily="2" charset="0"/>
            </a:endParaRPr>
          </a:p>
          <a:p>
            <a:pPr algn="just"/>
            <a:r>
              <a:rPr lang="en-US" sz="2000" b="1" i="0" dirty="0">
                <a:solidFill>
                  <a:srgbClr val="000000"/>
                </a:solidFill>
                <a:effectLst/>
                <a:latin typeface="Helvetica Neue" panose="02000503000000020004" pitchFamily="2" charset="0"/>
              </a:rPr>
              <a:t>The Yellow Cab company has the highest profit in cities like New York (especially), Los Angeles, Chicago, Washington, and Boston. The Pink Cab company shows the highest profit in New York, Los Angeles, San Diego, Silicon Valley, Chicago, and Boston.</a:t>
            </a:r>
          </a:p>
          <a:p>
            <a:pPr algn="just"/>
            <a:endParaRPr lang="en-US" sz="2000" b="1" i="0" dirty="0">
              <a:solidFill>
                <a:srgbClr val="000000"/>
              </a:solidFill>
              <a:effectLst/>
              <a:latin typeface="Helvetica Neue" panose="02000503000000020004" pitchFamily="2" charset="0"/>
            </a:endParaRPr>
          </a:p>
          <a:p>
            <a:pPr algn="just"/>
            <a:r>
              <a:rPr lang="en-US" sz="2000" b="1" i="0" dirty="0">
                <a:solidFill>
                  <a:srgbClr val="000000"/>
                </a:solidFill>
                <a:effectLst/>
                <a:latin typeface="Helvetica Neue" panose="02000503000000020004" pitchFamily="2" charset="0"/>
              </a:rPr>
              <a:t>It can be noted that in California, the Pink Cab company is catching up with the profitability of the Yellow Cab company.</a:t>
            </a:r>
          </a:p>
        </p:txBody>
      </p:sp>
    </p:spTree>
    <p:extLst>
      <p:ext uri="{BB962C8B-B14F-4D97-AF65-F5344CB8AC3E}">
        <p14:creationId xmlns:p14="http://schemas.microsoft.com/office/powerpoint/2010/main" val="38035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F4C8D-3F08-53E2-B163-0D4EF4A8DB91}"/>
              </a:ext>
            </a:extLst>
          </p:cNvPr>
          <p:cNvSpPr txBox="1"/>
          <p:nvPr/>
        </p:nvSpPr>
        <p:spPr>
          <a:xfrm>
            <a:off x="194310" y="5288285"/>
            <a:ext cx="10012680" cy="1200329"/>
          </a:xfrm>
          <a:prstGeom prst="rect">
            <a:avLst/>
          </a:prstGeom>
          <a:noFill/>
        </p:spPr>
        <p:txBody>
          <a:bodyPr wrap="square" rtlCol="0">
            <a:spAutoFit/>
          </a:bodyPr>
          <a:lstStyle/>
          <a:p>
            <a:pPr algn="l"/>
            <a:r>
              <a:rPr lang="en-US" b="1" i="0" dirty="0">
                <a:solidFill>
                  <a:srgbClr val="000000"/>
                </a:solidFill>
                <a:effectLst/>
                <a:latin typeface="Helvetica Neue" panose="02000503000000020004" pitchFamily="2" charset="0"/>
              </a:rPr>
              <a:t>It can be observed that there is a clear correlation between profit and the number of kilometers driven. </a:t>
            </a:r>
          </a:p>
          <a:p>
            <a:pPr algn="l"/>
            <a:endParaRPr lang="en-US" b="1" dirty="0">
              <a:solidFill>
                <a:srgbClr val="000000"/>
              </a:solidFill>
              <a:latin typeface="Helvetica Neue" panose="02000503000000020004" pitchFamily="2" charset="0"/>
            </a:endParaRPr>
          </a:p>
          <a:p>
            <a:pPr algn="l"/>
            <a:r>
              <a:rPr lang="en-US" b="1" i="0" dirty="0">
                <a:solidFill>
                  <a:srgbClr val="000000"/>
                </a:solidFill>
                <a:effectLst/>
                <a:latin typeface="Helvetica Neue" panose="02000503000000020004" pitchFamily="2" charset="0"/>
              </a:rPr>
              <a:t>Additionally, New York City stands out in terms of profit.</a:t>
            </a:r>
          </a:p>
        </p:txBody>
      </p:sp>
      <p:sp>
        <p:nvSpPr>
          <p:cNvPr id="3" name="TextBox 2">
            <a:extLst>
              <a:ext uri="{FF2B5EF4-FFF2-40B4-BE49-F238E27FC236}">
                <a16:creationId xmlns:a16="http://schemas.microsoft.com/office/drawing/2014/main" id="{4E605F0A-3EEA-FF3F-0235-0732B196497D}"/>
              </a:ext>
            </a:extLst>
          </p:cNvPr>
          <p:cNvSpPr txBox="1"/>
          <p:nvPr/>
        </p:nvSpPr>
        <p:spPr>
          <a:xfrm>
            <a:off x="194310" y="457200"/>
            <a:ext cx="6183630" cy="369332"/>
          </a:xfrm>
          <a:prstGeom prst="rect">
            <a:avLst/>
          </a:prstGeom>
          <a:noFill/>
        </p:spPr>
        <p:txBody>
          <a:bodyPr wrap="squar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Total Profit correlations (Yellow Cab)</a:t>
            </a:r>
            <a:endParaRPr lang="ru-UA"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58072D7C-414B-0436-8CEC-892124724EB4}"/>
              </a:ext>
            </a:extLst>
          </p:cNvPr>
          <p:cNvSpPr txBox="1"/>
          <p:nvPr/>
        </p:nvSpPr>
        <p:spPr>
          <a:xfrm>
            <a:off x="194310" y="2890004"/>
            <a:ext cx="6183630" cy="369332"/>
          </a:xfrm>
          <a:prstGeom prst="rect">
            <a:avLst/>
          </a:prstGeom>
          <a:noFill/>
        </p:spPr>
        <p:txBody>
          <a:bodyPr wrap="squar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Total Profit correlations (Pink Cab)</a:t>
            </a:r>
            <a:endParaRPr lang="ru-UA" b="1"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6" name="Рисунок 5" descr="Изображение выглядит как текст, снимок экрана&#10;&#10;Автоматически созданное описание">
            <a:extLst>
              <a:ext uri="{FF2B5EF4-FFF2-40B4-BE49-F238E27FC236}">
                <a16:creationId xmlns:a16="http://schemas.microsoft.com/office/drawing/2014/main" id="{740D1A06-0ECC-CD52-7189-3B9B8F22D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09" y="826531"/>
            <a:ext cx="11111891" cy="1909141"/>
          </a:xfrm>
          <a:prstGeom prst="rect">
            <a:avLst/>
          </a:prstGeom>
        </p:spPr>
      </p:pic>
      <p:pic>
        <p:nvPicPr>
          <p:cNvPr id="8" name="Рисунок 7" descr="Изображение выглядит как текст, снимок экрана&#10;&#10;Автоматически созданное описание">
            <a:extLst>
              <a:ext uri="{FF2B5EF4-FFF2-40B4-BE49-F238E27FC236}">
                <a16:creationId xmlns:a16="http://schemas.microsoft.com/office/drawing/2014/main" id="{E4E52D22-6EA8-C252-9DAC-76E74FD5B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09" y="3291223"/>
            <a:ext cx="11111891" cy="1831000"/>
          </a:xfrm>
          <a:prstGeom prst="rect">
            <a:avLst/>
          </a:prstGeom>
        </p:spPr>
      </p:pic>
    </p:spTree>
    <p:extLst>
      <p:ext uri="{BB962C8B-B14F-4D97-AF65-F5344CB8AC3E}">
        <p14:creationId xmlns:p14="http://schemas.microsoft.com/office/powerpoint/2010/main" val="886867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Дерево</Template>
  <TotalTime>1146</TotalTime>
  <Words>523</Words>
  <Application>Microsoft Macintosh PowerPoint</Application>
  <PresentationFormat>Широкоэкранный</PresentationFormat>
  <Paragraphs>28</Paragraphs>
  <Slides>7</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vt:i4>
      </vt:variant>
    </vt:vector>
  </HeadingPairs>
  <TitlesOfParts>
    <vt:vector size="16" baseType="lpstr">
      <vt:lpstr>Arial</vt:lpstr>
      <vt:lpstr>Calibri</vt:lpstr>
      <vt:lpstr>Cambria</vt:lpstr>
      <vt:lpstr>Helvetica Neue</vt:lpstr>
      <vt:lpstr>Rockwell</vt:lpstr>
      <vt:lpstr>Rockwell Condensed</vt:lpstr>
      <vt:lpstr>Rockwell Extra Bold</vt:lpstr>
      <vt:lpstr>Wingdings</vt:lpstr>
      <vt:lpstr>Дерево</vt:lpstr>
      <vt:lpstr>Go-To-Market (G2M)  Research in Cab Industry</vt:lpstr>
      <vt:lpstr>Total Profit and counts of trips</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Anastasiia Trofymova</dc:creator>
  <cp:lastModifiedBy>Anastasiia Trofymova</cp:lastModifiedBy>
  <cp:revision>3</cp:revision>
  <dcterms:created xsi:type="dcterms:W3CDTF">2023-11-14T23:59:51Z</dcterms:created>
  <dcterms:modified xsi:type="dcterms:W3CDTF">2023-11-15T19:06:01Z</dcterms:modified>
</cp:coreProperties>
</file>