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stasiia.trofymova\Documents\Work\ibm-professional-certificates\data_analyst_capstone_project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stasiia.trofymova\Documents\Work\ibm-professional-certificates\data_analyst_capstone_project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'[job-postings.xlsx]Sheet'!$B$1</c:f>
              <c:strCache>
                <c:ptCount val="1"/>
                <c:pt idx="0">
                  <c:v>Job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'[job-postings.xlsx]Sheet'!$A$2:$A$8</c:f>
              <c:strCache>
                <c:ptCount val="7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New York</c:v>
                </c:pt>
                <c:pt idx="4">
                  <c:v>Los Angeles</c:v>
                </c:pt>
                <c:pt idx="5">
                  <c:v>San Francisco</c:v>
                </c:pt>
                <c:pt idx="6">
                  <c:v>Austin</c:v>
                </c:pt>
              </c:strCache>
            </c:strRef>
          </c:cat>
          <c:val>
            <c:numRef>
              <c:f>'[job-postings.xlsx]Sheet'!$B$2:$B$8</c:f>
              <c:numCache>
                <c:formatCode>General</c:formatCode>
                <c:ptCount val="7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3226</c:v>
                </c:pt>
                <c:pt idx="4">
                  <c:v>640</c:v>
                </c:pt>
                <c:pt idx="5">
                  <c:v>435</c:v>
                </c:pt>
                <c:pt idx="6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2-4446-A42C-98C76ACCC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002847"/>
        <c:axId val="53003327"/>
      </c:barChart>
      <c:catAx>
        <c:axId val="53002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3327"/>
        <c:crosses val="autoZero"/>
        <c:auto val="1"/>
        <c:lblAlgn val="ctr"/>
        <c:lblOffset val="100"/>
        <c:noMultiLvlLbl val="0"/>
      </c:catAx>
      <c:valAx>
        <c:axId val="5300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02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'[popular-languages.csv]popular-languages'!$B$1</c:f>
              <c:strCache>
                <c:ptCount val="1"/>
                <c:pt idx="0">
                  <c:v>Annual Average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'[popular-languages.csv]popular-languages'!$A$2:$A$11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'[popular-languages.csv]popular-languages'!$B$2:$B$11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C-45E1-B6F3-6EFA5F7DC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5773744"/>
        <c:axId val="1505148912"/>
      </c:barChart>
      <c:catAx>
        <c:axId val="15057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148912"/>
        <c:crosses val="autoZero"/>
        <c:auto val="1"/>
        <c:lblAlgn val="ctr"/>
        <c:lblOffset val="100"/>
        <c:noMultiLvlLbl val="0"/>
      </c:catAx>
      <c:valAx>
        <c:axId val="150514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77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5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825625"/>
            <a:ext cx="5817943" cy="338750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Data Analyst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Capstone Project</a:t>
            </a:r>
            <a:br>
              <a:rPr lang="en-US" dirty="0">
                <a:solidFill>
                  <a:srgbClr val="0E659B"/>
                </a:solidFill>
              </a:rPr>
            </a:br>
            <a:br>
              <a:rPr lang="en-US" dirty="0">
                <a:solidFill>
                  <a:srgbClr val="0E659B"/>
                </a:solidFill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2019 Stack Overflow Developer Survey Results</a:t>
            </a:r>
            <a:br>
              <a:rPr lang="en-US" b="1" i="0" dirty="0">
                <a:solidFill>
                  <a:srgbClr val="0C0D0E"/>
                </a:solidFill>
                <a:effectLst/>
                <a:latin typeface="Roboto Slab"/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121612"/>
            <a:ext cx="5181600" cy="976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Anastasiia </a:t>
            </a:r>
            <a:r>
              <a:rPr lang="en-US" dirty="0" err="1"/>
              <a:t>Trofymova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1/11/2025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8B3A06E-1D7E-8FC7-17E3-7DD4584A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69" y="1737090"/>
            <a:ext cx="5181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MySQL, PostgreSQL, and Microsoft SQL Server are the most widely used databases.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PostgreSQL is the most desired database for future use.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NoSQL databases like MongoDB and Redis show significant growth in popularity.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D39A8C6-89AB-FD94-A688-DA3E60AA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669" y="1690688"/>
            <a:ext cx="59068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Knowledge of relational databases, especially MySQL and PostgreSQL, remains essential for backend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increasing demand for PostgreSQL highlights the importance of learning advanced features of this database.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rise of NoSQL databases emphasizes the need for developers to gain expertise in flexible, schema-less database systems.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https://github.com/Arsiry/ibm-professional-certificates/blob/main/data_analyst_capstone_project/IBM_Data_Analyst_Capstone_Project.pdf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11" name="Picture 10" descr="A group of graphs and charts&#10;&#10;Description automatically generated">
            <a:extLst>
              <a:ext uri="{FF2B5EF4-FFF2-40B4-BE49-F238E27FC236}">
                <a16:creationId xmlns:a16="http://schemas.microsoft.com/office/drawing/2014/main" id="{FB9845F8-8248-73E0-1532-02384BB4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31" y="1452620"/>
            <a:ext cx="6495294" cy="47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11" name="Picture 10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99D995FF-9C7C-A256-1C09-934A5FEA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43253"/>
            <a:ext cx="6855372" cy="49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6171B15-DCC8-E335-6078-C8A3EE0E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027"/>
            <a:ext cx="6684158" cy="48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0223D8C-49C1-0884-55F0-6D3F975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3" y="1707176"/>
            <a:ext cx="599089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JavaScript remains the dominant language, with Python and SQL showing high demand and usage.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PostgreSQL, MySQL, and MongoDB are leading databases, with PostgreSQL being the most desired.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Linux, Docker, and Kubernetes are key platforms for developers, reflecting a shift towards cloud-native technologies.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React.js, Angular, and jQuery are the most commonly used web frameworks, with React.js being the most desired for future use.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majority of developers are aged 20-30, hold a bachelor’s degree or higher, and are predominantly male.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286EF-0E5D-292E-726A-652FEE0CA270}"/>
              </a:ext>
            </a:extLst>
          </p:cNvPr>
          <p:cNvSpPr txBox="1"/>
          <p:nvPr/>
        </p:nvSpPr>
        <p:spPr>
          <a:xfrm>
            <a:off x="6096000" y="1536423"/>
            <a:ext cx="585426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Developers should focus on mastering JavaScript, Python, and SQL to stay competitive in the job market.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the growing adoption of PostgreSQL and NoSQL databases, backend developers should gain expertise in both relational and non-relational databases.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Familiarity with cloud platforms, containerization, and orchestration tools such as Docker and Kubernetes is crucial for modern development.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Learning React.js and keeping up with modern web frameworks can enhance employability in front-end roles.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There’s a need to address gender disparity and increase diversity in the developer community.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781" y="2253745"/>
            <a:ext cx="3054361" cy="305436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263A4BB-B703-09B5-1422-300DC1A0179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72753" y="1650757"/>
            <a:ext cx="80243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survey results reveal key trends in programming languages, databases, platforms, and frameworks that are shaping the future of software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JavaScript, Python, and React.js continue to dominate the development landscape, while PostgreSQL and Docker see increasing demand.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Developers need to stay adaptable by learning emerging technologies, especially in cloud-native and NoSQL solutions.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The analysis also highlights demographic trends, emphasizing the need for more inclusivity and diversity in the developer community.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Continuous learning, along with a focus on both technical and soft skills, is critical for developers to remain competitive in an ever-evolving tech industry.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4932" y="2028499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5259A-03BE-D7B3-4177-A870A5587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1538217"/>
            <a:ext cx="7400925" cy="47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4932" y="2028499"/>
            <a:ext cx="3194581" cy="319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8B69F-2C14-28F8-2ED9-AD8ACA07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858" y="1454533"/>
            <a:ext cx="7310942" cy="46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9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D31132-E596-4407-5F25-F31539ED8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44755"/>
              </p:ext>
            </p:extLst>
          </p:nvPr>
        </p:nvGraphicFramePr>
        <p:xfrm>
          <a:off x="761999" y="1708614"/>
          <a:ext cx="7425559" cy="431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27EAAF-C6E9-E95F-4A22-E8A381E75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037986"/>
              </p:ext>
            </p:extLst>
          </p:nvPr>
        </p:nvGraphicFramePr>
        <p:xfrm>
          <a:off x="646386" y="1542392"/>
          <a:ext cx="6973614" cy="455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" y="2092555"/>
            <a:ext cx="3194581" cy="319458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CE19084-1A47-6CAC-32EE-D3A50D4A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092" y="1488874"/>
            <a:ext cx="856510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Languages Trends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Current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JavaScript, HTML/CSS, SQL, Bash/Shell/PowerShell.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JavaScript, Python, SQL, TypeScript.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Database Trends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Current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MySQL, Microsoft SQL Server, PostgreSQL, SQLite.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Future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PostgreSQL, MongoDB, Redis, Elasticsearch.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Platforms &amp; Frameworks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Linux, Windows, Docker, Kubernetes.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jQuery, Angular, React.js (React.js most desired next year).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Demographics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Gender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93.5% male.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Mostly 20-30 years.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Education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: Bachelor’s degree or higher.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Geography: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High respondent concentration in North America and Europe.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2" y="2060418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2A39E-83EF-28BA-0EBA-E9D3BB28F939}"/>
              </a:ext>
            </a:extLst>
          </p:cNvPr>
          <p:cNvSpPr txBox="1"/>
          <p:nvPr/>
        </p:nvSpPr>
        <p:spPr>
          <a:xfrm>
            <a:off x="3436884" y="1690688"/>
            <a:ext cx="84151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Developer Survey is conducted annually by Stack Overflow to understand trends, technologies, and the developer community’s preferences.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Nearly 90,000 developers participated in the 2019 survey, making it the most comprehensive survey of people who code globally.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survey focuses on topics such as popular languages, databases, platforms, web frameworks, and developer demographics.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results aim to guide learning paths, hiring strategies, and technology adoption decisions across the industry.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presentation highlights key trends in languages, databases, platforms, and frameworks.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Demographic insights, including gender, age, education, and geographical distribution, are also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Data collected from nearly 90,000 developers worldwide through a structured survey.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Survey questions focused on various topics, including languages, databases, platforms, and frameworks used by developers.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Demographic data such as gender, age, education level, and geographical distribution were also captured.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The responses were analyzed to identify current trends and future preferences in the developer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Quantitative analysis was conducted to determine the most popular and desired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</a:rPr>
              <a:t>Data visualization techniques were used to represent key findings clearly and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E8271-F58A-96B4-6573-6C238DC0BAA9}"/>
              </a:ext>
            </a:extLst>
          </p:cNvPr>
          <p:cNvSpPr txBox="1"/>
          <p:nvPr/>
        </p:nvSpPr>
        <p:spPr>
          <a:xfrm>
            <a:off x="299766" y="1522522"/>
            <a:ext cx="65556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Languages: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JavaScript, HTML/CSS, and SQL are the most widely used languages.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JavaScript and Python are the most desired languages for next year.</a:t>
            </a:r>
          </a:p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Databases: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MySQL and PostgreSQL are the most popular databases.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PostgreSQL is the most desired database for the future, followed by MongoDB and Redis.</a:t>
            </a:r>
          </a:p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Platforms: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Linux, Windows, and Docker are the most commonly used platforms.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Docker and Kubernetes are highly desired for future use.</a:t>
            </a:r>
          </a:p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Frameworks: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jQuery, Angular, and React.js dominate the current landscape.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React.js is the most desired framework for next year.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E752A-CDCA-458E-64AB-2BE419C7EF1A}"/>
              </a:ext>
            </a:extLst>
          </p:cNvPr>
          <p:cNvSpPr txBox="1"/>
          <p:nvPr/>
        </p:nvSpPr>
        <p:spPr>
          <a:xfrm>
            <a:off x="6978869" y="1522522"/>
            <a:ext cx="4498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Demographics: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Majority of respondents are male (93.5%).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Most respondents are between 20-30 years old.</a:t>
            </a:r>
          </a:p>
          <a:p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Geography: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highest concentration of respondents is in North America and Europe.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A992320-A7E3-9009-0B53-BD14B87E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0" y="2280986"/>
            <a:ext cx="5805688" cy="3562765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FF27EF1-EF23-6916-7555-576645B51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06" y="2224933"/>
            <a:ext cx="5805496" cy="37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724410-5855-CD65-05EA-6A685B8E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6"/>
            <a:ext cx="56939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JavaScript remains the most widely used programming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Python shows strong growth and demand, surpassing Java in popularity.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SQL maintains its importance for database interaction across industries.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2412AAD-C0BF-9285-D7DB-1691A0DDB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21" y="1690687"/>
            <a:ext cx="56125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Developers should prioritize learning JavaScript and its frameworks for web development roles.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Python’s popularity highlights the growing need for skills in data science, AI, and automation.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SQL’s continued relevance emphasizes the importance of database management and querying skills in software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B5657662-5DE7-AB41-70F8-48F3762A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" y="2299504"/>
            <a:ext cx="5477142" cy="3890543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AF87A5F-031B-C1ED-21E8-685E22BF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7" y="2239355"/>
            <a:ext cx="5213131" cy="40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1070</Words>
  <Application>Microsoft Office PowerPoint</Application>
  <PresentationFormat>Widescreen</PresentationFormat>
  <Paragraphs>117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Helv</vt:lpstr>
      <vt:lpstr>IBM Plex Mono SemiBold</vt:lpstr>
      <vt:lpstr>IBM Plex Mono Text</vt:lpstr>
      <vt:lpstr>Roboto Slab</vt:lpstr>
      <vt:lpstr>Wingdings</vt:lpstr>
      <vt:lpstr>SLIDE_TEMPLATE_skill_network</vt:lpstr>
      <vt:lpstr>IBM Data Analyst  Capstone Project  The 2019 Stack Overflow Developer Survey Results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Trofymova, Anastasiia</cp:lastModifiedBy>
  <cp:revision>86</cp:revision>
  <dcterms:created xsi:type="dcterms:W3CDTF">2020-10-28T18:29:43Z</dcterms:created>
  <dcterms:modified xsi:type="dcterms:W3CDTF">2025-01-12T03:24:19Z</dcterms:modified>
</cp:coreProperties>
</file>