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65" r:id="rId6"/>
    <p:sldId id="262" r:id="rId7"/>
    <p:sldId id="264" r:id="rId8"/>
    <p:sldId id="267" r:id="rId9"/>
    <p:sldId id="266" r:id="rId10"/>
    <p:sldId id="263" r:id="rId11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628">
          <p15:clr>
            <a:srgbClr val="A4A3A4"/>
          </p15:clr>
        </p15:guide>
        <p15:guide id="4" pos="2880">
          <p15:clr>
            <a:srgbClr val="A4A3A4"/>
          </p15:clr>
        </p15:guide>
        <p15:guide id="5" pos="340">
          <p15:clr>
            <a:srgbClr val="A4A3A4"/>
          </p15:clr>
        </p15:guide>
        <p15:guide id="6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3A"/>
    <a:srgbClr val="A2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orient="horz" pos="300"/>
        <p:guide orient="horz" pos="628"/>
        <p:guide pos="2880"/>
        <p:guide pos="34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22.4.2018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92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22.4.2018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599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340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-laitteet ovat suurelta osin sensoreita. Mittaavat ympäristöä, prosessoivat pieniä määriä informaatiota.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188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281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Latenssi tarkoittaa tietoliikennetekniikassa tavallisimmin sitä aikaa, mikä paketilta kuluu matkaan lähettäjältä vastaanottajalle ja takaisin eli paketin edestakaiseen matkaan kuluvaa aikaa.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05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AAL (Aalto-opisto)\19 ...School_of_Electrical_Eng\FI\JPG (SCREEN)\RGB\Aalto_FI_Sahkotekn_21_RGB_2.png"/>
          <p:cNvPicPr>
            <a:picLocks noChangeAspect="1" noChangeArrowheads="1"/>
          </p:cNvPicPr>
          <p:nvPr userDrawn="1"/>
        </p:nvPicPr>
        <p:blipFill>
          <a:blip r:embed="rId2" cstate="print"/>
          <a:srcRect t="2340"/>
          <a:stretch>
            <a:fillRect/>
          </a:stretch>
        </p:blipFill>
        <p:spPr bwMode="auto">
          <a:xfrm>
            <a:off x="1" y="0"/>
            <a:ext cx="1920480" cy="196389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[</a:t>
            </a:r>
            <a:r>
              <a:rPr lang="en-US" noProof="0" dirty="0" err="1"/>
              <a:t>Kandityön</a:t>
            </a:r>
            <a:r>
              <a:rPr lang="en-US" noProof="0" dirty="0"/>
              <a:t> </a:t>
            </a:r>
            <a:r>
              <a:rPr lang="en-US" noProof="0" dirty="0" err="1"/>
              <a:t>otsikko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400" y="3143248"/>
            <a:ext cx="7816024" cy="23400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[</a:t>
            </a:r>
            <a:r>
              <a:rPr lang="en-US" noProof="0" dirty="0" err="1"/>
              <a:t>Etunimi</a:t>
            </a:r>
            <a:r>
              <a:rPr lang="en-US" noProof="0" dirty="0"/>
              <a:t> </a:t>
            </a:r>
            <a:r>
              <a:rPr lang="en-US" noProof="0" dirty="0" err="1"/>
              <a:t>Sukunimi</a:t>
            </a:r>
            <a:r>
              <a:rPr lang="en-US" noProof="0" dirty="0"/>
              <a:t>]</a:t>
            </a:r>
          </a:p>
          <a:p>
            <a:r>
              <a:rPr lang="en-US" noProof="0" dirty="0" err="1"/>
              <a:t>Ohjaaja</a:t>
            </a:r>
            <a:r>
              <a:rPr lang="en-US" noProof="0" dirty="0"/>
              <a:t>: [</a:t>
            </a:r>
            <a:r>
              <a:rPr lang="en-US" noProof="0" dirty="0" err="1"/>
              <a:t>Ohjaajan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</a:p>
          <a:p>
            <a:r>
              <a:rPr lang="en-US" noProof="0" dirty="0"/>
              <a:t>[</a:t>
            </a:r>
            <a:r>
              <a:rPr lang="en-US" noProof="0" dirty="0" err="1"/>
              <a:t>Ohjauksen</a:t>
            </a:r>
            <a:r>
              <a:rPr lang="en-US" noProof="0" dirty="0"/>
              <a:t> </a:t>
            </a:r>
            <a:r>
              <a:rPr lang="en-US" noProof="0" dirty="0" err="1"/>
              <a:t>tarjonneen</a:t>
            </a:r>
            <a:r>
              <a:rPr lang="en-US" noProof="0" dirty="0"/>
              <a:t> </a:t>
            </a:r>
            <a:r>
              <a:rPr lang="en-US" noProof="0" dirty="0" err="1"/>
              <a:t>laitoksen</a:t>
            </a:r>
            <a:r>
              <a:rPr lang="en-US" noProof="0" dirty="0"/>
              <a:t> </a:t>
            </a:r>
            <a:r>
              <a:rPr lang="en-US" noProof="0" dirty="0" err="1"/>
              <a:t>ja</a:t>
            </a:r>
            <a:r>
              <a:rPr lang="en-US" noProof="0" dirty="0"/>
              <a:t> </a:t>
            </a:r>
            <a:r>
              <a:rPr lang="en-US" noProof="0" dirty="0" err="1"/>
              <a:t>pääaineen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fi-FI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Kalvoja</a:t>
            </a:r>
            <a:r>
              <a:rPr lang="en-US" noProof="0" dirty="0"/>
              <a:t> [</a:t>
            </a:r>
            <a:r>
              <a:rPr lang="en-US" noProof="0" dirty="0" err="1"/>
              <a:t>kokonaissivumäärä</a:t>
            </a:r>
            <a:r>
              <a:rPr lang="en-US" noProof="0" dirty="0"/>
              <a:t>]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[Koulutusohjelma]</a:t>
            </a:r>
          </a:p>
          <a:p>
            <a:r>
              <a:rPr lang="fi-FI" dirty="0"/>
              <a:t>26.11.2012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i-FI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i-FI" dirty="0"/>
              <a:t>[Kandityön lyhyt otsikko]</a:t>
            </a:r>
          </a:p>
          <a:p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16016" y="6165304"/>
            <a:ext cx="2736304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dirty="0"/>
              <a:t>[</a:t>
            </a:r>
            <a:r>
              <a:rPr lang="en-US" noProof="0" dirty="0" err="1"/>
              <a:t>Alaotsikko</a:t>
            </a:r>
            <a:r>
              <a:rPr lang="en-US" noProof="0" dirty="0"/>
              <a:t>] [</a:t>
            </a:r>
            <a:r>
              <a:rPr lang="en-US" noProof="0" dirty="0" err="1"/>
              <a:t>kalvo</a:t>
            </a:r>
            <a:r>
              <a:rPr lang="en-US" noProof="0" dirty="0"/>
              <a:t> X / Y]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68344" y="6165304"/>
            <a:ext cx="892456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1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r>
              <a:rPr lang="fi-FI" dirty="0"/>
              <a:t>Kalvo </a:t>
            </a:r>
            <a:fld id="{FC78DD77-AC18-4F9C-8237-29F59FD54460}" type="slidenum">
              <a:rPr lang="fi-FI" smtClean="0"/>
              <a:t>‹#›</a:t>
            </a:fld>
            <a:r>
              <a:rPr lang="fi-FI" dirty="0"/>
              <a:t> / [Z]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Z:\AAL (Aalto-opisto)\19 ...School_of_Electrical_Eng\FI\JPG (SCREEN)\RGB\Aalto_FI_Sahkotekn_13_RGB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01" y="5817600"/>
            <a:ext cx="2275941" cy="1044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prstClr val="white"/>
                </a:solidFill>
              </a:rPr>
              <a:t>IoT</a:t>
            </a:r>
            <a:r>
              <a:rPr lang="fi-FI" dirty="0">
                <a:solidFill>
                  <a:prstClr val="white"/>
                </a:solidFill>
              </a:rPr>
              <a:t>-soveltuva tiedonlähetys LTE-järjestelmissä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7455984" cy="2340000"/>
          </a:xfrm>
        </p:spPr>
        <p:txBody>
          <a:bodyPr>
            <a:normAutofit lnSpcReduction="10000"/>
          </a:bodyPr>
          <a:lstStyle/>
          <a:p>
            <a:pPr lvl="0"/>
            <a:r>
              <a:rPr lang="fi-FI" dirty="0">
                <a:solidFill>
                  <a:prstClr val="white"/>
                </a:solidFill>
              </a:rPr>
              <a:t>Aarni Halinen</a:t>
            </a:r>
          </a:p>
          <a:p>
            <a:pPr lvl="0"/>
            <a:endParaRPr lang="fi-FI" dirty="0">
              <a:solidFill>
                <a:prstClr val="white"/>
              </a:solidFill>
            </a:endParaRPr>
          </a:p>
          <a:p>
            <a:pPr lvl="0"/>
            <a:endParaRPr lang="fi-FI" dirty="0">
              <a:solidFill>
                <a:prstClr val="white"/>
              </a:solidFill>
            </a:endParaRPr>
          </a:p>
          <a:p>
            <a:pPr lvl="0"/>
            <a:r>
              <a:rPr lang="fi-FI" dirty="0">
                <a:solidFill>
                  <a:prstClr val="white"/>
                </a:solidFill>
              </a:rPr>
              <a:t>Ohjaaja: Kalle </a:t>
            </a:r>
            <a:r>
              <a:rPr lang="fi-FI" dirty="0" err="1">
                <a:solidFill>
                  <a:prstClr val="white"/>
                </a:solidFill>
              </a:rPr>
              <a:t>Ruttik</a:t>
            </a:r>
            <a:endParaRPr lang="fi-FI" dirty="0">
              <a:solidFill>
                <a:prstClr val="white"/>
              </a:solidFill>
            </a:endParaRPr>
          </a:p>
          <a:p>
            <a:pPr lvl="0"/>
            <a:r>
              <a:rPr lang="fi-FI" dirty="0">
                <a:solidFill>
                  <a:prstClr val="white"/>
                </a:solidFill>
              </a:rPr>
              <a:t>Tietoliikenne- ja tietoverkkotekniikan laitos, Elektroniikka ja sähkötekniikka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Kalvo 1</a:t>
            </a:r>
          </a:p>
          <a:p>
            <a:r>
              <a:rPr lang="fi-FI" dirty="0"/>
              <a:t>Sivumäärä 10</a:t>
            </a:r>
          </a:p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Elektroniikka ja sähkötekniikka</a:t>
            </a:r>
          </a:p>
          <a:p>
            <a:r>
              <a:rPr lang="fi-FI" dirty="0"/>
              <a:t>16.4.2018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r>
              <a:rPr lang="fi-FI" sz="1800" dirty="0"/>
              <a:t>[1] </a:t>
            </a:r>
            <a:r>
              <a:rPr lang="fi-FI" sz="1800" dirty="0" err="1"/>
              <a:t>Hwang</a:t>
            </a:r>
            <a:r>
              <a:rPr lang="fi-FI" sz="1800" dirty="0"/>
              <a:t> </a:t>
            </a:r>
            <a:r>
              <a:rPr lang="fi-FI" sz="1800" dirty="0" err="1"/>
              <a:t>Yitaek</a:t>
            </a:r>
            <a:r>
              <a:rPr lang="fi-FI" sz="1800" dirty="0"/>
              <a:t>. “</a:t>
            </a:r>
            <a:r>
              <a:rPr lang="en-US" sz="1800" dirty="0"/>
              <a:t>Cellular IoT Explained – NB-IoT vs. LTE-M vs. 5G and More</a:t>
            </a:r>
            <a:r>
              <a:rPr lang="fi-FI" sz="1800" dirty="0"/>
              <a:t>”. 2016. URL: https://www.iotforall.com/cellular-iot-explained-nb-iot-vs-lte-m/ (viitattu 22.04.2018)</a:t>
            </a:r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r>
              <a:rPr lang="en-US" sz="1800" dirty="0"/>
              <a:t>[2] Bushra </a:t>
            </a:r>
            <a:r>
              <a:rPr lang="en-US" sz="1800" dirty="0" err="1"/>
              <a:t>Ismaiel</a:t>
            </a:r>
            <a:r>
              <a:rPr lang="en-US" sz="1800" dirty="0"/>
              <a:t> et al. “A Survey and Comparison Of Device-To-Device Architecture Using LTE unlicensed Band”. Vehicular Technology Conference (VTC Spring), 2017 IEEE 85th. IEEE. 2017, s. 1–5.</a:t>
            </a:r>
            <a:endParaRPr lang="fi-FI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2AA91D-CF87-42FA-A469-EFF16D78325E}"/>
              </a:ext>
            </a:extLst>
          </p:cNvPr>
          <p:cNvSpPr txBox="1">
            <a:spLocks/>
          </p:cNvSpPr>
          <p:nvPr/>
        </p:nvSpPr>
        <p:spPr>
          <a:xfrm>
            <a:off x="7668344" y="6165304"/>
            <a:ext cx="892456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950"/>
              </a:lnSpc>
              <a:spcBef>
                <a:spcPts val="0"/>
              </a:spcBef>
              <a:buFont typeface="Arial" pitchFamily="34" charset="0"/>
              <a:buNone/>
              <a:defRPr sz="95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3050" indent="-103188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 algn="l" defTabSz="914400" rtl="0" eaLnBrk="1" latinLnBrk="0" hangingPunct="1">
              <a:spcBef>
                <a:spcPts val="400"/>
              </a:spcBef>
              <a:buFont typeface="Symbol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3050" indent="-93663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3050" indent="-93663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10/10</a:t>
            </a:r>
            <a:endParaRPr lang="en-FI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AFAC09B-0F87-40C1-8AF3-E4A01CD69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16" y="6165304"/>
            <a:ext cx="2736304" cy="504056"/>
          </a:xfrm>
        </p:spPr>
        <p:txBody>
          <a:bodyPr/>
          <a:lstStyle/>
          <a:p>
            <a:r>
              <a:rPr lang="fi-FI" dirty="0"/>
              <a:t>Lähteet</a:t>
            </a:r>
          </a:p>
        </p:txBody>
      </p:sp>
    </p:spTree>
    <p:extLst>
      <p:ext uri="{BB962C8B-B14F-4D97-AF65-F5344CB8AC3E}">
        <p14:creationId xmlns:p14="http://schemas.microsoft.com/office/powerpoint/2010/main" val="1582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Esineiden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r>
              <a:rPr lang="fi-FI" dirty="0"/>
              <a:t>Miljardeja uusia laitteita kytketään internettiin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LTE-verkko laajuutensa vuoksi </a:t>
            </a:r>
            <a:r>
              <a:rPr lang="fi-FI" dirty="0">
                <a:sym typeface="Wingdings" panose="05000000000000000000" pitchFamily="2" charset="2"/>
              </a:rPr>
              <a:t>houkutteleva tapa yhdistää laitteet internettiin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/>
              <a:t>Esineiden internet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5732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M2M-kommunikaatio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452840"/>
            <a:ext cx="7239960" cy="4136400"/>
          </a:xfrm>
        </p:spPr>
        <p:txBody>
          <a:bodyPr/>
          <a:lstStyle/>
          <a:p>
            <a:r>
              <a:rPr lang="fi-FI" dirty="0"/>
              <a:t>Merkittävin vaatimus verkolle on pitkä akunkesto</a:t>
            </a:r>
          </a:p>
          <a:p>
            <a:endParaRPr lang="fi-FI" dirty="0"/>
          </a:p>
          <a:p>
            <a:r>
              <a:rPr lang="fi-FI" dirty="0"/>
              <a:t>Laitteiden määrä kasvaa </a:t>
            </a:r>
            <a:r>
              <a:rPr lang="fi-FI" dirty="0" err="1"/>
              <a:t>IoT</a:t>
            </a:r>
            <a:r>
              <a:rPr lang="fi-FI" dirty="0"/>
              <a:t>-palveluiden yleistyttyä</a:t>
            </a:r>
          </a:p>
          <a:p>
            <a:endParaRPr lang="fi-FI" dirty="0"/>
          </a:p>
          <a:p>
            <a:r>
              <a:rPr lang="fi-FI" dirty="0"/>
              <a:t>Laitteet voivat sijaita katvealueilla</a:t>
            </a:r>
          </a:p>
          <a:p>
            <a:endParaRPr lang="fi-FI" dirty="0"/>
          </a:p>
          <a:p>
            <a:r>
              <a:rPr lang="fi-FI" b="1" dirty="0"/>
              <a:t>Laiteiden kehityskustannusten tulee olla halpoja!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/>
              <a:t>M2M-kommunikaatio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350573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LTE-M (Release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556003" cy="4136400"/>
          </a:xfrm>
        </p:spPr>
        <p:txBody>
          <a:bodyPr>
            <a:normAutofit/>
          </a:bodyPr>
          <a:lstStyle/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>
                <a:sym typeface="Wingdings" panose="05000000000000000000" pitchFamily="2" charset="2"/>
              </a:rPr>
              <a:t>Yksinkertaistettu LTE liikkuville ja paljon viestiville </a:t>
            </a:r>
            <a:r>
              <a:rPr lang="fi-FI" dirty="0" err="1">
                <a:sym typeface="Wingdings" panose="05000000000000000000" pitchFamily="2" charset="2"/>
              </a:rPr>
              <a:t>IoT</a:t>
            </a:r>
            <a:r>
              <a:rPr lang="fi-FI" dirty="0">
                <a:sym typeface="Wingdings" panose="05000000000000000000" pitchFamily="2" charset="2"/>
              </a:rPr>
              <a:t>-laitteille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>
                <a:sym typeface="Wingdings" panose="05000000000000000000" pitchFamily="2" charset="2"/>
              </a:rPr>
              <a:t>Virransäästötila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/>
              <a:t>LTE-M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4/10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705B6-6EE8-487F-9B6C-76B19E6E2167}"/>
              </a:ext>
            </a:extLst>
          </p:cNvPr>
          <p:cNvSpPr txBox="1"/>
          <p:nvPr/>
        </p:nvSpPr>
        <p:spPr>
          <a:xfrm>
            <a:off x="4716016" y="4581128"/>
            <a:ext cx="4140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800" dirty="0"/>
              <a:t>Taulukko päätelaitekategorioista [1].</a:t>
            </a:r>
            <a:endParaRPr lang="en-FI" sz="800" dirty="0"/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D3429E49-2C44-44A4-8ECA-0E5C1889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03" y="980728"/>
            <a:ext cx="5007712" cy="4392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9EFBF-EF7E-4199-BF9E-7779C3B92E8A}"/>
              </a:ext>
            </a:extLst>
          </p:cNvPr>
          <p:cNvSpPr txBox="1"/>
          <p:nvPr/>
        </p:nvSpPr>
        <p:spPr>
          <a:xfrm>
            <a:off x="4291999" y="5340110"/>
            <a:ext cx="468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800" dirty="0"/>
              <a:t>Taulukko päätelaitekategorioista [1].</a:t>
            </a:r>
            <a:endParaRPr lang="en-FI" sz="800" dirty="0"/>
          </a:p>
        </p:txBody>
      </p:sp>
    </p:spTree>
    <p:extLst>
      <p:ext uri="{BB962C8B-B14F-4D97-AF65-F5344CB8AC3E}">
        <p14:creationId xmlns:p14="http://schemas.microsoft.com/office/powerpoint/2010/main" val="34358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NB-</a:t>
            </a:r>
            <a:r>
              <a:rPr lang="fi-FI" dirty="0" err="1"/>
              <a:t>IoT</a:t>
            </a:r>
            <a:r>
              <a:rPr lang="fi-FI" dirty="0"/>
              <a:t> (Release 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601433" cy="4136400"/>
          </a:xfrm>
        </p:spPr>
        <p:txBody>
          <a:bodyPr>
            <a:normAutofit/>
          </a:bodyPr>
          <a:lstStyle/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>
                <a:sym typeface="Wingdings" panose="05000000000000000000" pitchFamily="2" charset="2"/>
              </a:rPr>
              <a:t>Erittäin alhainen kompleksisuus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>
                <a:sym typeface="Wingdings" panose="05000000000000000000" pitchFamily="2" charset="2"/>
              </a:rPr>
              <a:t>Toimii GSM-kantoaalloilla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>
                <a:sym typeface="Wingdings" panose="05000000000000000000" pitchFamily="2" charset="2"/>
              </a:rPr>
              <a:t>Toimii </a:t>
            </a:r>
            <a:r>
              <a:rPr lang="fi-FI" dirty="0" err="1">
                <a:sym typeface="Wingdings" panose="05000000000000000000" pitchFamily="2" charset="2"/>
              </a:rPr>
              <a:t>LTE:n</a:t>
            </a:r>
            <a:r>
              <a:rPr lang="fi-FI" dirty="0">
                <a:sym typeface="Wingdings" panose="05000000000000000000" pitchFamily="2" charset="2"/>
              </a:rPr>
              <a:t> kaistansisäisillä ja suojakaistan resurssilohkoilla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/>
              <a:t>NB-</a:t>
            </a:r>
            <a:r>
              <a:rPr lang="fi-FI" dirty="0" err="1"/>
              <a:t>IoT</a:t>
            </a:r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5/10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4F9F4-3217-4004-B8CD-52D5CF2C633E}"/>
              </a:ext>
            </a:extLst>
          </p:cNvPr>
          <p:cNvSpPr txBox="1"/>
          <p:nvPr/>
        </p:nvSpPr>
        <p:spPr>
          <a:xfrm>
            <a:off x="4291999" y="5340110"/>
            <a:ext cx="468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800" dirty="0"/>
              <a:t>Taulukko päätelaitekategorioista [1].</a:t>
            </a:r>
            <a:endParaRPr lang="en-FI" sz="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469734-17D4-4E33-A3D5-12712A0D1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03" y="980728"/>
            <a:ext cx="5007712" cy="4392488"/>
          </a:xfrm>
        </p:spPr>
      </p:pic>
    </p:spTree>
    <p:extLst>
      <p:ext uri="{BB962C8B-B14F-4D97-AF65-F5344CB8AC3E}">
        <p14:creationId xmlns:p14="http://schemas.microsoft.com/office/powerpoint/2010/main" val="9625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LTE:n</a:t>
            </a:r>
            <a:r>
              <a:rPr lang="fi-FI" dirty="0"/>
              <a:t> tulevaisuus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i-FI" dirty="0">
                <a:sym typeface="Wingdings" panose="05000000000000000000" pitchFamily="2" charset="2"/>
              </a:rPr>
              <a:t>Enemmän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Nopeutta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Laitteita</a:t>
            </a:r>
          </a:p>
          <a:p>
            <a:r>
              <a:rPr lang="fi-FI" dirty="0">
                <a:sym typeface="Wingdings" panose="05000000000000000000" pitchFamily="2" charset="2"/>
              </a:rPr>
              <a:t>Vähemmän latenssia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Älykäs liikennejärjestelmä</a:t>
            </a:r>
          </a:p>
          <a:p>
            <a:pPr lvl="1"/>
            <a:endParaRPr lang="fi-FI" dirty="0">
              <a:sym typeface="Wingdings" panose="05000000000000000000" pitchFamily="2" charset="2"/>
            </a:endParaRPr>
          </a:p>
          <a:p>
            <a:r>
              <a:rPr lang="fi-FI" dirty="0">
                <a:sym typeface="Wingdings" panose="05000000000000000000" pitchFamily="2" charset="2"/>
              </a:rPr>
              <a:t>Lisensoimattomalla kaistalla helpointa kasvattaa verkon kapasiteettia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pPr lvl="1"/>
            <a:endParaRPr lang="fi-FI" dirty="0">
              <a:sym typeface="Wingdings" panose="05000000000000000000" pitchFamily="2" charset="2"/>
            </a:endParaRPr>
          </a:p>
          <a:p>
            <a:pPr lvl="1"/>
            <a:endParaRPr lang="fi-FI" dirty="0">
              <a:sym typeface="Wingdings" panose="05000000000000000000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 err="1"/>
              <a:t>LTE:n</a:t>
            </a:r>
            <a:r>
              <a:rPr lang="fi-FI" dirty="0"/>
              <a:t> tulevaisuus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106921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Lisensoimaton kaista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E25094-7293-4F17-90EA-4AB909A0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99600" cy="4136400"/>
          </a:xfrm>
        </p:spPr>
        <p:txBody>
          <a:bodyPr/>
          <a:lstStyle/>
          <a:p>
            <a:endParaRPr lang="fi-FI" dirty="0"/>
          </a:p>
          <a:p>
            <a:r>
              <a:rPr lang="fi-FI" dirty="0"/>
              <a:t>Yrityksille, tiheän verkonkäytön alueille (Stadionit yms.)</a:t>
            </a:r>
          </a:p>
          <a:p>
            <a:endParaRPr lang="fi-FI" dirty="0"/>
          </a:p>
          <a:p>
            <a:r>
              <a:rPr lang="fi-FI" dirty="0" err="1"/>
              <a:t>Multefire</a:t>
            </a:r>
            <a:endParaRPr lang="fi-FI" dirty="0"/>
          </a:p>
          <a:p>
            <a:pPr lvl="1"/>
            <a:r>
              <a:rPr lang="fi-FI" dirty="0"/>
              <a:t>Ankkuroimaton LTE-teknologia 5 GHz:n kaistalla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/>
              <a:t>Lisensoimaton kaista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7/10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B9DF3E2E-698A-4FC3-830E-829348754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00" y="922157"/>
            <a:ext cx="4577400" cy="4582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952EB3-17C3-4AEB-8DCC-764E8233AE68}"/>
              </a:ext>
            </a:extLst>
          </p:cNvPr>
          <p:cNvSpPr txBox="1"/>
          <p:nvPr/>
        </p:nvSpPr>
        <p:spPr>
          <a:xfrm>
            <a:off x="4716016" y="5397235"/>
            <a:ext cx="4140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800" dirty="0"/>
              <a:t>LTE lisensoimattomalla spektrillä [2].</a:t>
            </a:r>
            <a:endParaRPr lang="en-FI" sz="800" dirty="0"/>
          </a:p>
        </p:txBody>
      </p:sp>
    </p:spTree>
    <p:extLst>
      <p:ext uri="{BB962C8B-B14F-4D97-AF65-F5344CB8AC3E}">
        <p14:creationId xmlns:p14="http://schemas.microsoft.com/office/powerpoint/2010/main" val="366913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3229-5666-4678-9427-73DFDF03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Johtopäätös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CD83-0611-4501-821F-D56B138CC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/>
          <a:lstStyle/>
          <a:p>
            <a:endParaRPr lang="fi-FI" dirty="0"/>
          </a:p>
          <a:p>
            <a:r>
              <a:rPr lang="fi-FI" dirty="0"/>
              <a:t>LTE-järjestelmää on muokattu </a:t>
            </a:r>
            <a:r>
              <a:rPr lang="fi-FI" dirty="0" err="1"/>
              <a:t>IoT</a:t>
            </a:r>
            <a:r>
              <a:rPr lang="fi-FI" dirty="0"/>
              <a:t>-laitteille sopivaksi</a:t>
            </a:r>
          </a:p>
          <a:p>
            <a:endParaRPr lang="fi-FI" dirty="0"/>
          </a:p>
          <a:p>
            <a:r>
              <a:rPr lang="fi-FI" dirty="0"/>
              <a:t>Muutamassa vuodessa uudet teknologiat ovat käytössä</a:t>
            </a:r>
          </a:p>
          <a:p>
            <a:endParaRPr lang="fi-FI" dirty="0"/>
          </a:p>
          <a:p>
            <a:r>
              <a:rPr lang="fi-FI" dirty="0"/>
              <a:t>Verkkojen kehitys jatkuu kohti 5G:tä</a:t>
            </a:r>
            <a:endParaRPr lang="en-FI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4FF1A9-3771-47C3-BA8F-DAEC4F1B80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8/10</a:t>
            </a:r>
            <a:endParaRPr lang="en-FI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7B122E-4833-444D-BFA1-5C90423D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0F3C37C-74CE-4C77-93F1-AA028B7B7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16" y="6165304"/>
            <a:ext cx="2736304" cy="504056"/>
          </a:xfrm>
        </p:spPr>
        <p:txBody>
          <a:bodyPr/>
          <a:lstStyle/>
          <a:p>
            <a:r>
              <a:rPr lang="fi-FI" dirty="0"/>
              <a:t>Johtopäätös</a:t>
            </a:r>
          </a:p>
        </p:txBody>
      </p:sp>
    </p:spTree>
    <p:extLst>
      <p:ext uri="{BB962C8B-B14F-4D97-AF65-F5344CB8AC3E}">
        <p14:creationId xmlns:p14="http://schemas.microsoft.com/office/powerpoint/2010/main" val="345648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9395-BC65-4440-ACB9-991A0511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00" y="2564904"/>
            <a:ext cx="7988400" cy="1080000"/>
          </a:xfrm>
        </p:spPr>
        <p:txBody>
          <a:bodyPr/>
          <a:lstStyle/>
          <a:p>
            <a:pPr algn="ctr"/>
            <a:r>
              <a:rPr lang="fi-FI" dirty="0"/>
              <a:t>Kiitos mielenkiinnosta!</a:t>
            </a:r>
            <a:endParaRPr lang="en-FI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24C6631-3A4B-472F-9725-DCA5FF7E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-soveltuva tiedonlähetys LTE/3G-järjestelmissä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FC2CC64-8687-4539-84F7-7C35FA0F6F51}"/>
              </a:ext>
            </a:extLst>
          </p:cNvPr>
          <p:cNvSpPr txBox="1">
            <a:spLocks/>
          </p:cNvSpPr>
          <p:nvPr/>
        </p:nvSpPr>
        <p:spPr>
          <a:xfrm>
            <a:off x="7668344" y="6165304"/>
            <a:ext cx="892456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950"/>
              </a:lnSpc>
              <a:spcBef>
                <a:spcPts val="0"/>
              </a:spcBef>
              <a:buFont typeface="Arial" pitchFamily="34" charset="0"/>
              <a:buNone/>
              <a:defRPr sz="95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3050" indent="-103188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 algn="l" defTabSz="914400" rtl="0" eaLnBrk="1" latinLnBrk="0" hangingPunct="1">
              <a:spcBef>
                <a:spcPts val="400"/>
              </a:spcBef>
              <a:buFont typeface="Symbol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3050" indent="-93663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3050" indent="-93663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9/10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03523178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Sahkotek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aalto_Sahkotekn</Template>
  <TotalTime>4489</TotalTime>
  <Words>362</Words>
  <Application>Microsoft Office PowerPoint</Application>
  <PresentationFormat>On-screen Show (4:3)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Symbol</vt:lpstr>
      <vt:lpstr>Wingdings</vt:lpstr>
      <vt:lpstr>aalto_Sahkotekn</vt:lpstr>
      <vt:lpstr>IoT-soveltuva tiedonlähetys LTE-järjestelmissä</vt:lpstr>
      <vt:lpstr>Esineiden internet</vt:lpstr>
      <vt:lpstr>M2M-kommunikaatio</vt:lpstr>
      <vt:lpstr>LTE-M (Release 12)</vt:lpstr>
      <vt:lpstr>NB-IoT (Release 13)</vt:lpstr>
      <vt:lpstr>LTE:n tulevaisuus</vt:lpstr>
      <vt:lpstr>Lisensoimaton kaista</vt:lpstr>
      <vt:lpstr>Johtopäätös</vt:lpstr>
      <vt:lpstr>Kiitos mielenkiinnosta!</vt:lpstr>
      <vt:lpstr>Lähteet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Turunen</dc:creator>
  <cp:lastModifiedBy>Halinen Aarni</cp:lastModifiedBy>
  <cp:revision>171</cp:revision>
  <cp:lastPrinted>2010-02-01T08:40:26Z</cp:lastPrinted>
  <dcterms:created xsi:type="dcterms:W3CDTF">2011-12-02T08:55:18Z</dcterms:created>
  <dcterms:modified xsi:type="dcterms:W3CDTF">2018-04-22T18:15:24Z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