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2831A2"/>
    <a:srgbClr val="2086AA"/>
    <a:srgbClr val="1994B1"/>
    <a:srgbClr val="883C84"/>
    <a:srgbClr val="461B49"/>
    <a:srgbClr val="963488"/>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35" d="100"/>
          <a:sy n="35" d="100"/>
        </p:scale>
        <p:origin x="8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PK"/>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27110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Analytics</a:t>
            </a:r>
          </a:p>
          <a:p>
            <a:pPr algn="ctr">
              <a:lnSpc>
                <a:spcPts val="11059"/>
              </a:lnSpc>
            </a:pP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5023889" y="5242944"/>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5023889" y="2466575"/>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5023889" y="8019313"/>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272662" y="2044326"/>
            <a:ext cx="5036754" cy="7963390"/>
          </a:xfrm>
          <a:prstGeom prst="rect">
            <a:avLst/>
          </a:prstGeom>
        </p:spPr>
      </p:pic>
      <p:sp>
        <p:nvSpPr>
          <p:cNvPr id="6" name="TextBox 6"/>
          <p:cNvSpPr txBox="1"/>
          <p:nvPr/>
        </p:nvSpPr>
        <p:spPr>
          <a:xfrm>
            <a:off x="658505" y="81322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8576662" y="8993894"/>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316017"/>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itle 16">
            <a:extLst>
              <a:ext uri="{FF2B5EF4-FFF2-40B4-BE49-F238E27FC236}">
                <a16:creationId xmlns:a16="http://schemas.microsoft.com/office/drawing/2014/main" id="{DC350D4E-2EE4-0027-FB27-3F315C77D03D}"/>
              </a:ext>
            </a:extLst>
          </p:cNvPr>
          <p:cNvSpPr>
            <a:spLocks noGrp="1"/>
          </p:cNvSpPr>
          <p:nvPr>
            <p:ph type="title"/>
          </p:nvPr>
        </p:nvSpPr>
        <p:spPr>
          <a:xfrm>
            <a:off x="5634921" y="987995"/>
            <a:ext cx="12133357" cy="8727506"/>
          </a:xfrm>
        </p:spPr>
        <p:txBody>
          <a:bodyPr>
            <a:normAutofit/>
          </a:bodyPr>
          <a:lstStyle/>
          <a:p>
            <a:pPr algn="l"/>
            <a:br>
              <a:rPr lang="en-US" sz="2800" dirty="0"/>
            </a:br>
            <a:r>
              <a:rPr lang="en-US" sz="2800" dirty="0"/>
              <a:t>Animals and science emerge as the two most popular content categories, reflecting a strong preference among users for 'real-life' and factual content. Therefore, I recommend prioritizing the creation of more content in these categories to capitalize on user interest and engagement.</a:t>
            </a:r>
            <a:br>
              <a:rPr lang="en-US" sz="2800" dirty="0"/>
            </a:br>
            <a:br>
              <a:rPr lang="en-US" sz="2800" dirty="0"/>
            </a:br>
            <a:br>
              <a:rPr lang="en-US" sz="2800" dirty="0"/>
            </a:br>
            <a:r>
              <a:rPr lang="en-US" sz="2800" dirty="0"/>
              <a:t>Food consistently appears as a prevalent theme within the top 5 categories, with 'Healthy Eating' content securing the highest rank. This insight presents an opportunity to leverage the audience's inclination towards healthy eating by collaborating with relevant brands in this space to enhance engagement and foster brand advocacy.</a:t>
            </a:r>
            <a:br>
              <a:rPr lang="en-US" sz="2800" dirty="0"/>
            </a:br>
            <a:br>
              <a:rPr lang="en-US" sz="2800" dirty="0"/>
            </a:br>
            <a:br>
              <a:rPr lang="en-US" sz="2800" dirty="0"/>
            </a:br>
            <a:r>
              <a:rPr lang="en-US" sz="2800" dirty="0"/>
              <a:t>The presence of technological content among the top category's underscores users' interest in technology-related subjects. This suggests a receptive audience for your technological material. I recommend exploring partnerships with leading digital companies to further leverage this interest and drive increased user engagement.</a:t>
            </a:r>
            <a:endParaRPr lang="en-PK" sz="2800" dirty="0"/>
          </a:p>
        </p:txBody>
      </p:sp>
      <p:sp>
        <p:nvSpPr>
          <p:cNvPr id="18" name="Rectangle: Rounded Corners 17">
            <a:extLst>
              <a:ext uri="{FF2B5EF4-FFF2-40B4-BE49-F238E27FC236}">
                <a16:creationId xmlns:a16="http://schemas.microsoft.com/office/drawing/2014/main" id="{C86FA26E-A917-382D-7FA0-C2D92975BA8B}"/>
              </a:ext>
            </a:extLst>
          </p:cNvPr>
          <p:cNvSpPr/>
          <p:nvPr/>
        </p:nvSpPr>
        <p:spPr>
          <a:xfrm>
            <a:off x="5693446" y="987994"/>
            <a:ext cx="2968726" cy="6982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b="1" dirty="0">
                <a:solidFill>
                  <a:schemeClr val="tx1">
                    <a:lumMod val="95000"/>
                    <a:lumOff val="5000"/>
                  </a:schemeClr>
                </a:solidFill>
              </a:rPr>
              <a:t>Analysis</a:t>
            </a:r>
            <a:endParaRPr lang="en-PK" sz="3600" b="1" dirty="0">
              <a:solidFill>
                <a:schemeClr val="tx1">
                  <a:lumMod val="95000"/>
                  <a:lumOff val="5000"/>
                </a:schemeClr>
              </a:solidFill>
            </a:endParaRPr>
          </a:p>
        </p:txBody>
      </p:sp>
      <p:sp>
        <p:nvSpPr>
          <p:cNvPr id="19" name="Rectangle: Rounded Corners 18">
            <a:extLst>
              <a:ext uri="{FF2B5EF4-FFF2-40B4-BE49-F238E27FC236}">
                <a16:creationId xmlns:a16="http://schemas.microsoft.com/office/drawing/2014/main" id="{3E75D514-5CC0-21B2-256A-FFB00CD68C9E}"/>
              </a:ext>
            </a:extLst>
          </p:cNvPr>
          <p:cNvSpPr/>
          <p:nvPr/>
        </p:nvSpPr>
        <p:spPr>
          <a:xfrm>
            <a:off x="5693446" y="3592687"/>
            <a:ext cx="2968726" cy="6982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b="1" dirty="0">
                <a:solidFill>
                  <a:schemeClr val="tx1">
                    <a:lumMod val="95000"/>
                    <a:lumOff val="5000"/>
                  </a:schemeClr>
                </a:solidFill>
              </a:rPr>
              <a:t>Insight</a:t>
            </a:r>
            <a:endParaRPr lang="en-PK" sz="3600" b="1" dirty="0">
              <a:solidFill>
                <a:schemeClr val="tx1">
                  <a:lumMod val="95000"/>
                  <a:lumOff val="5000"/>
                </a:schemeClr>
              </a:solidFill>
            </a:endParaRPr>
          </a:p>
        </p:txBody>
      </p:sp>
      <p:sp>
        <p:nvSpPr>
          <p:cNvPr id="26" name="Rectangle: Rounded Corners 25">
            <a:extLst>
              <a:ext uri="{FF2B5EF4-FFF2-40B4-BE49-F238E27FC236}">
                <a16:creationId xmlns:a16="http://schemas.microsoft.com/office/drawing/2014/main" id="{375B2A72-3966-716E-70D1-F3BF48A95F59}"/>
              </a:ext>
            </a:extLst>
          </p:cNvPr>
          <p:cNvSpPr/>
          <p:nvPr/>
        </p:nvSpPr>
        <p:spPr>
          <a:xfrm>
            <a:off x="5693446" y="6537056"/>
            <a:ext cx="2968726" cy="6982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b="1" dirty="0">
                <a:solidFill>
                  <a:schemeClr val="tx1">
                    <a:lumMod val="95000"/>
                    <a:lumOff val="5000"/>
                  </a:schemeClr>
                </a:solidFill>
              </a:rPr>
              <a:t>Next Step</a:t>
            </a:r>
            <a:endParaRPr lang="en-PK" sz="3600" b="1" dirty="0">
              <a:solidFill>
                <a:schemeClr val="tx1">
                  <a:lumMod val="95000"/>
                  <a:lumOff val="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PK"/>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14985" y="577021"/>
            <a:ext cx="12518686"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PK"/>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PK"/>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PK"/>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Rectangle: Rounded Corners 22">
            <a:extLst>
              <a:ext uri="{FF2B5EF4-FFF2-40B4-BE49-F238E27FC236}">
                <a16:creationId xmlns:a16="http://schemas.microsoft.com/office/drawing/2014/main" id="{2F884FDA-F88E-3AE2-509B-37F86CD66890}"/>
              </a:ext>
            </a:extLst>
          </p:cNvPr>
          <p:cNvSpPr/>
          <p:nvPr/>
        </p:nvSpPr>
        <p:spPr>
          <a:xfrm>
            <a:off x="1714985" y="2234699"/>
            <a:ext cx="2688886" cy="1048017"/>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2"/>
                </a:solidFill>
              </a:rPr>
              <a:t>Project Recap</a:t>
            </a:r>
            <a:endParaRPr lang="en-PK" sz="2800" dirty="0">
              <a:solidFill>
                <a:schemeClr val="bg2"/>
              </a:solidFill>
            </a:endParaRPr>
          </a:p>
        </p:txBody>
      </p:sp>
      <p:sp>
        <p:nvSpPr>
          <p:cNvPr id="24" name="Rectangle: Rounded Corners 23">
            <a:extLst>
              <a:ext uri="{FF2B5EF4-FFF2-40B4-BE49-F238E27FC236}">
                <a16:creationId xmlns:a16="http://schemas.microsoft.com/office/drawing/2014/main" id="{D249E181-D8B7-A7E7-7419-40714FA6FFF2}"/>
              </a:ext>
            </a:extLst>
          </p:cNvPr>
          <p:cNvSpPr/>
          <p:nvPr/>
        </p:nvSpPr>
        <p:spPr>
          <a:xfrm>
            <a:off x="1749625" y="3479958"/>
            <a:ext cx="2688886" cy="1048017"/>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2"/>
                </a:solidFill>
              </a:rPr>
              <a:t>Problem</a:t>
            </a:r>
            <a:endParaRPr lang="en-PK" sz="2800" dirty="0">
              <a:solidFill>
                <a:schemeClr val="bg2"/>
              </a:solidFill>
            </a:endParaRPr>
          </a:p>
        </p:txBody>
      </p:sp>
      <p:sp>
        <p:nvSpPr>
          <p:cNvPr id="25" name="Rectangle: Rounded Corners 24">
            <a:extLst>
              <a:ext uri="{FF2B5EF4-FFF2-40B4-BE49-F238E27FC236}">
                <a16:creationId xmlns:a16="http://schemas.microsoft.com/office/drawing/2014/main" id="{0FBD5882-50C7-8713-138E-B8B17FA529B4}"/>
              </a:ext>
            </a:extLst>
          </p:cNvPr>
          <p:cNvSpPr/>
          <p:nvPr/>
        </p:nvSpPr>
        <p:spPr>
          <a:xfrm>
            <a:off x="1721912" y="4725217"/>
            <a:ext cx="2688886" cy="1048017"/>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2"/>
                </a:solidFill>
              </a:rPr>
              <a:t>The Analytics Team</a:t>
            </a:r>
            <a:endParaRPr lang="en-PK" sz="2800" dirty="0">
              <a:solidFill>
                <a:schemeClr val="bg2"/>
              </a:solidFill>
            </a:endParaRPr>
          </a:p>
        </p:txBody>
      </p:sp>
      <p:sp>
        <p:nvSpPr>
          <p:cNvPr id="26" name="Rectangle: Rounded Corners 25">
            <a:extLst>
              <a:ext uri="{FF2B5EF4-FFF2-40B4-BE49-F238E27FC236}">
                <a16:creationId xmlns:a16="http://schemas.microsoft.com/office/drawing/2014/main" id="{401AA340-7557-5155-8F38-7E792AE8FB43}"/>
              </a:ext>
            </a:extLst>
          </p:cNvPr>
          <p:cNvSpPr/>
          <p:nvPr/>
        </p:nvSpPr>
        <p:spPr>
          <a:xfrm>
            <a:off x="1749625" y="5983120"/>
            <a:ext cx="2688886" cy="1048017"/>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2"/>
                </a:solidFill>
              </a:rPr>
              <a:t>Process</a:t>
            </a:r>
            <a:endParaRPr lang="en-PK" sz="2800" dirty="0">
              <a:solidFill>
                <a:schemeClr val="bg2"/>
              </a:solidFill>
            </a:endParaRPr>
          </a:p>
        </p:txBody>
      </p:sp>
      <p:sp>
        <p:nvSpPr>
          <p:cNvPr id="27" name="Rectangle: Rounded Corners 26">
            <a:extLst>
              <a:ext uri="{FF2B5EF4-FFF2-40B4-BE49-F238E27FC236}">
                <a16:creationId xmlns:a16="http://schemas.microsoft.com/office/drawing/2014/main" id="{1762D7DE-3CC6-23F1-40AE-58EB5AD83F32}"/>
              </a:ext>
            </a:extLst>
          </p:cNvPr>
          <p:cNvSpPr/>
          <p:nvPr/>
        </p:nvSpPr>
        <p:spPr>
          <a:xfrm>
            <a:off x="1753834" y="7228379"/>
            <a:ext cx="2688886" cy="1048017"/>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2"/>
                </a:solidFill>
              </a:rPr>
              <a:t>Insights</a:t>
            </a:r>
            <a:endParaRPr lang="en-PK" sz="2800" dirty="0">
              <a:solidFill>
                <a:schemeClr val="bg2"/>
              </a:solidFill>
            </a:endParaRPr>
          </a:p>
        </p:txBody>
      </p:sp>
      <p:sp>
        <p:nvSpPr>
          <p:cNvPr id="28" name="Rectangle: Rounded Corners 27">
            <a:extLst>
              <a:ext uri="{FF2B5EF4-FFF2-40B4-BE49-F238E27FC236}">
                <a16:creationId xmlns:a16="http://schemas.microsoft.com/office/drawing/2014/main" id="{A7E44ABA-AD47-85CD-928A-5FD31A540E6B}"/>
              </a:ext>
            </a:extLst>
          </p:cNvPr>
          <p:cNvSpPr/>
          <p:nvPr/>
        </p:nvSpPr>
        <p:spPr>
          <a:xfrm>
            <a:off x="1778712" y="8486282"/>
            <a:ext cx="2688886" cy="1048017"/>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2"/>
                </a:solidFill>
              </a:rPr>
              <a:t>Summary</a:t>
            </a:r>
          </a:p>
        </p:txBody>
      </p:sp>
      <p:sp>
        <p:nvSpPr>
          <p:cNvPr id="34" name="Rectangle: Rounded Corners 33">
            <a:extLst>
              <a:ext uri="{FF2B5EF4-FFF2-40B4-BE49-F238E27FC236}">
                <a16:creationId xmlns:a16="http://schemas.microsoft.com/office/drawing/2014/main" id="{4A780057-17E3-393C-AB75-89B50A66CAD4}"/>
              </a:ext>
            </a:extLst>
          </p:cNvPr>
          <p:cNvSpPr/>
          <p:nvPr/>
        </p:nvSpPr>
        <p:spPr>
          <a:xfrm>
            <a:off x="4469800" y="2263771"/>
            <a:ext cx="10839644" cy="986136"/>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To provide a High-Level overview of the business problem.</a:t>
            </a:r>
            <a:endParaRPr lang="en-PK" sz="2400" dirty="0"/>
          </a:p>
        </p:txBody>
      </p:sp>
      <p:sp>
        <p:nvSpPr>
          <p:cNvPr id="35" name="Rectangle: Rounded Corners 34">
            <a:extLst>
              <a:ext uri="{FF2B5EF4-FFF2-40B4-BE49-F238E27FC236}">
                <a16:creationId xmlns:a16="http://schemas.microsoft.com/office/drawing/2014/main" id="{D5CBE498-8910-E347-2C6F-EF69C5F0682E}"/>
              </a:ext>
            </a:extLst>
          </p:cNvPr>
          <p:cNvSpPr/>
          <p:nvPr/>
        </p:nvSpPr>
        <p:spPr>
          <a:xfrm>
            <a:off x="4466220" y="3414758"/>
            <a:ext cx="10839644" cy="986136"/>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Our team will delve into the focal matter we've been diligently addressing, aiming to unveil profound insights.</a:t>
            </a:r>
          </a:p>
          <a:p>
            <a:pPr algn="ctr"/>
            <a:endParaRPr lang="en-US" dirty="0"/>
          </a:p>
        </p:txBody>
      </p:sp>
      <p:sp>
        <p:nvSpPr>
          <p:cNvPr id="36" name="Rectangle: Rounded Corners 35">
            <a:extLst>
              <a:ext uri="{FF2B5EF4-FFF2-40B4-BE49-F238E27FC236}">
                <a16:creationId xmlns:a16="http://schemas.microsoft.com/office/drawing/2014/main" id="{A53B36E4-31EB-FA3F-AEF3-F8FEE72EC48A}"/>
              </a:ext>
            </a:extLst>
          </p:cNvPr>
          <p:cNvSpPr/>
          <p:nvPr/>
        </p:nvSpPr>
        <p:spPr>
          <a:xfrm>
            <a:off x="4438511" y="4654136"/>
            <a:ext cx="10839644" cy="986136"/>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We will commence by delineating the core issue at hand, followed by an elucidation of the team tasked with its resolution</a:t>
            </a:r>
            <a:endParaRPr lang="en-PK" sz="2400" dirty="0"/>
          </a:p>
        </p:txBody>
      </p:sp>
      <p:sp>
        <p:nvSpPr>
          <p:cNvPr id="37" name="Rectangle: Rounded Corners 36">
            <a:extLst>
              <a:ext uri="{FF2B5EF4-FFF2-40B4-BE49-F238E27FC236}">
                <a16:creationId xmlns:a16="http://schemas.microsoft.com/office/drawing/2014/main" id="{053EEFB8-F409-A112-F8FE-F5385554CFD1}"/>
              </a:ext>
            </a:extLst>
          </p:cNvPr>
          <p:cNvSpPr/>
          <p:nvPr/>
        </p:nvSpPr>
        <p:spPr>
          <a:xfrm>
            <a:off x="4467598" y="6014061"/>
            <a:ext cx="10839644" cy="986136"/>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Afterwards, I'll outline the steps taken to complete the assignment for a clearer understanding.</a:t>
            </a:r>
            <a:endParaRPr lang="en-PK" sz="2400" dirty="0"/>
          </a:p>
        </p:txBody>
      </p:sp>
      <p:sp>
        <p:nvSpPr>
          <p:cNvPr id="38" name="Rectangle: Rounded Corners 37">
            <a:extLst>
              <a:ext uri="{FF2B5EF4-FFF2-40B4-BE49-F238E27FC236}">
                <a16:creationId xmlns:a16="http://schemas.microsoft.com/office/drawing/2014/main" id="{46516A30-F5F5-6418-07EE-F560A21DA410}"/>
              </a:ext>
            </a:extLst>
          </p:cNvPr>
          <p:cNvSpPr/>
          <p:nvPr/>
        </p:nvSpPr>
        <p:spPr>
          <a:xfrm>
            <a:off x="4462873" y="7265642"/>
            <a:ext cx="10839644" cy="986136"/>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 I'll review all significant findings</a:t>
            </a:r>
            <a:endParaRPr lang="en-PK" sz="2400" dirty="0"/>
          </a:p>
        </p:txBody>
      </p:sp>
      <p:sp>
        <p:nvSpPr>
          <p:cNvPr id="39" name="Rectangle: Rounded Corners 38">
            <a:extLst>
              <a:ext uri="{FF2B5EF4-FFF2-40B4-BE49-F238E27FC236}">
                <a16:creationId xmlns:a16="http://schemas.microsoft.com/office/drawing/2014/main" id="{62A674EA-65E1-4F60-7AF0-A031466CBB09}"/>
              </a:ext>
            </a:extLst>
          </p:cNvPr>
          <p:cNvSpPr/>
          <p:nvPr/>
        </p:nvSpPr>
        <p:spPr>
          <a:xfrm>
            <a:off x="4469800" y="8517222"/>
            <a:ext cx="10839644" cy="986136"/>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Ultimately, I will consolidate and present a summary of the key findings for comprehensive understanding and decision-making</a:t>
            </a:r>
            <a:endParaRPr lang="en-PK"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r>
              <a:rPr lang="en-US" sz="2800" dirty="0"/>
              <a:t>                         </a:t>
            </a:r>
          </a:p>
          <a:p>
            <a:r>
              <a:rPr lang="en-US" sz="2800" dirty="0"/>
              <a:t>                                 </a:t>
            </a:r>
          </a:p>
          <a:p>
            <a:r>
              <a:rPr lang="en-US" sz="3200" dirty="0"/>
              <a:t>                               </a:t>
            </a:r>
            <a:r>
              <a:rPr lang="en-US" sz="3600" b="1" dirty="0"/>
              <a:t>“Social buzz” </a:t>
            </a:r>
            <a:r>
              <a:rPr lang="en-US" sz="3200" dirty="0"/>
              <a:t>is the fast-growing technology   </a:t>
            </a:r>
          </a:p>
          <a:p>
            <a:r>
              <a:rPr lang="en-US" sz="3200" dirty="0"/>
              <a:t>                                unicorn that need to adapt quickly to its global</a:t>
            </a:r>
          </a:p>
          <a:p>
            <a:r>
              <a:rPr lang="en-US" sz="3200" dirty="0"/>
              <a:t>                                scale. Accenture has begun a 3-month POC</a:t>
            </a:r>
          </a:p>
          <a:p>
            <a:r>
              <a:rPr lang="en-US" sz="3200" dirty="0"/>
              <a:t>                               focusing on these tasks:</a:t>
            </a:r>
            <a:endParaRPr lang="en-US" sz="2800" dirty="0"/>
          </a:p>
          <a:p>
            <a:r>
              <a:rPr lang="en-US" sz="3200" dirty="0"/>
              <a:t>                                                An audit of Social Buzz’s big data</a:t>
            </a:r>
          </a:p>
          <a:p>
            <a:r>
              <a:rPr lang="en-US" sz="3200" dirty="0"/>
              <a:t>                                                practice.</a:t>
            </a:r>
          </a:p>
          <a:p>
            <a:r>
              <a:rPr lang="en-US" sz="3200" dirty="0"/>
              <a:t>                                                Recommendation for a successful  IPO.</a:t>
            </a:r>
          </a:p>
          <a:p>
            <a:r>
              <a:rPr lang="en-US" sz="3200" dirty="0"/>
              <a:t>                                                Analysis to find Social Buzz’s top 5</a:t>
            </a:r>
          </a:p>
          <a:p>
            <a:r>
              <a:rPr lang="en-US" sz="3200" dirty="0"/>
              <a:t>                                                 popular categories of content</a:t>
            </a:r>
            <a:endParaRPr lang="en-PK" sz="32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089429" y="1861863"/>
            <a:ext cx="6453903" cy="6467663"/>
          </a:xfrm>
          <a:prstGeom prst="rect">
            <a:avLst/>
          </a:prstGeom>
        </p:spPr>
      </p:pic>
      <p:sp>
        <p:nvSpPr>
          <p:cNvPr id="33" name="TextBox 33"/>
          <p:cNvSpPr txBox="1"/>
          <p:nvPr/>
        </p:nvSpPr>
        <p:spPr>
          <a:xfrm>
            <a:off x="1095707" y="4353033"/>
            <a:ext cx="6155586" cy="1231106"/>
          </a:xfrm>
          <a:prstGeom prst="rect">
            <a:avLst/>
          </a:prstGeom>
        </p:spPr>
        <p:txBody>
          <a:bodyPr wrap="square"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Oval 34">
            <a:extLst>
              <a:ext uri="{FF2B5EF4-FFF2-40B4-BE49-F238E27FC236}">
                <a16:creationId xmlns:a16="http://schemas.microsoft.com/office/drawing/2014/main" id="{E41CA8D5-5363-3A8B-C566-E73EEDFDFD70}"/>
              </a:ext>
            </a:extLst>
          </p:cNvPr>
          <p:cNvSpPr/>
          <p:nvPr/>
        </p:nvSpPr>
        <p:spPr>
          <a:xfrm flipV="1">
            <a:off x="9091986" y="6022503"/>
            <a:ext cx="248891" cy="241834"/>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37" name="Oval 36">
            <a:extLst>
              <a:ext uri="{FF2B5EF4-FFF2-40B4-BE49-F238E27FC236}">
                <a16:creationId xmlns:a16="http://schemas.microsoft.com/office/drawing/2014/main" id="{794BB41D-B026-EAE7-DB5F-AA9E7E9A49EB}"/>
              </a:ext>
            </a:extLst>
          </p:cNvPr>
          <p:cNvSpPr/>
          <p:nvPr/>
        </p:nvSpPr>
        <p:spPr>
          <a:xfrm flipV="1">
            <a:off x="9091986" y="5022583"/>
            <a:ext cx="248891" cy="241834"/>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38" name="Oval 37">
            <a:extLst>
              <a:ext uri="{FF2B5EF4-FFF2-40B4-BE49-F238E27FC236}">
                <a16:creationId xmlns:a16="http://schemas.microsoft.com/office/drawing/2014/main" id="{BE958236-2A36-6747-15D3-87ADFC049A23}"/>
              </a:ext>
            </a:extLst>
          </p:cNvPr>
          <p:cNvSpPr/>
          <p:nvPr/>
        </p:nvSpPr>
        <p:spPr>
          <a:xfrm flipV="1">
            <a:off x="9091986" y="6493248"/>
            <a:ext cx="248891" cy="241834"/>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PK"/>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11125200"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348286" y="107406"/>
            <a:ext cx="2828851" cy="2824488"/>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PK"/>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413969" y="1028700"/>
            <a:ext cx="6251816" cy="8229600"/>
          </a:xfrm>
          <a:prstGeom prst="rect">
            <a:avLst/>
          </a:prstGeom>
        </p:spPr>
      </p:pic>
      <p:sp>
        <p:nvSpPr>
          <p:cNvPr id="21" name="TextBox 21"/>
          <p:cNvSpPr txBox="1"/>
          <p:nvPr/>
        </p:nvSpPr>
        <p:spPr>
          <a:xfrm>
            <a:off x="2805536" y="776529"/>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itle 21">
            <a:extLst>
              <a:ext uri="{FF2B5EF4-FFF2-40B4-BE49-F238E27FC236}">
                <a16:creationId xmlns:a16="http://schemas.microsoft.com/office/drawing/2014/main" id="{839DBB95-84F7-2B82-19CB-4B5940A0C1C1}"/>
              </a:ext>
            </a:extLst>
          </p:cNvPr>
          <p:cNvSpPr>
            <a:spLocks noGrp="1"/>
          </p:cNvSpPr>
          <p:nvPr>
            <p:ph type="title"/>
          </p:nvPr>
        </p:nvSpPr>
        <p:spPr>
          <a:xfrm>
            <a:off x="2253798" y="2865708"/>
            <a:ext cx="8871401" cy="7409144"/>
          </a:xfrm>
        </p:spPr>
        <p:txBody>
          <a:bodyPr>
            <a:noAutofit/>
          </a:bodyPr>
          <a:lstStyle/>
          <a:p>
            <a:pPr algn="l"/>
            <a:r>
              <a:rPr lang="en-US" sz="3100" dirty="0">
                <a:solidFill>
                  <a:schemeClr val="bg2"/>
                </a:solidFill>
              </a:rPr>
              <a:t>In recent years, our client base has experienced significant growth, outpacing available internal resources for management. Social Buzz receives over 100,000 daily posts, accumulating to 36,500,000 annually. Given the unstructured nature of this content, deciphering its meaning presents a formidable challenge.</a:t>
            </a:r>
            <a:br>
              <a:rPr lang="en-US" sz="3100" dirty="0">
                <a:solidFill>
                  <a:schemeClr val="bg2"/>
                </a:solidFill>
              </a:rPr>
            </a:br>
            <a:br>
              <a:rPr lang="en-US" sz="3100" dirty="0">
                <a:solidFill>
                  <a:schemeClr val="bg2"/>
                </a:solidFill>
              </a:rPr>
            </a:br>
            <a:r>
              <a:rPr lang="en-US" sz="3100" dirty="0">
                <a:solidFill>
                  <a:schemeClr val="bg2"/>
                </a:solidFill>
              </a:rPr>
              <a:t>Key project specifications include:</a:t>
            </a:r>
            <a:br>
              <a:rPr lang="en-US" sz="3100" dirty="0">
                <a:solidFill>
                  <a:schemeClr val="bg2"/>
                </a:solidFill>
              </a:rPr>
            </a:br>
            <a:br>
              <a:rPr lang="en-US" sz="3100" dirty="0">
                <a:solidFill>
                  <a:schemeClr val="bg2"/>
                </a:solidFill>
              </a:rPr>
            </a:br>
            <a:r>
              <a:rPr lang="en-US" sz="3100" dirty="0">
                <a:solidFill>
                  <a:schemeClr val="bg2"/>
                </a:solidFill>
              </a:rPr>
              <a:t>1: Data Integration: Combining tables from the sample dataset.</a:t>
            </a:r>
            <a:br>
              <a:rPr lang="en-US" sz="3100" dirty="0">
                <a:solidFill>
                  <a:schemeClr val="bg2"/>
                </a:solidFill>
              </a:rPr>
            </a:br>
            <a:r>
              <a:rPr lang="en-US" sz="3100" dirty="0">
                <a:solidFill>
                  <a:schemeClr val="bg2"/>
                </a:solidFill>
              </a:rPr>
              <a:t>2: Content Analysis: Conducting an in-depth examination of content categories to identify the top five with the highest total popularities.</a:t>
            </a:r>
            <a:endParaRPr lang="en-PK" sz="3100"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PK"/>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PK"/>
            </a:p>
          </p:txBody>
        </p:sp>
      </p:gr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PK"/>
          </a:p>
        </p:txBody>
      </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txBody>
            <a:bodyPr/>
            <a:lstStyle/>
            <a:p>
              <a:endParaRPr lang="en-PK"/>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PK"/>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PK"/>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6" name="Title 35">
            <a:extLst>
              <a:ext uri="{FF2B5EF4-FFF2-40B4-BE49-F238E27FC236}">
                <a16:creationId xmlns:a16="http://schemas.microsoft.com/office/drawing/2014/main" id="{F1716769-D653-1253-1C64-2A550DEC062B}"/>
              </a:ext>
            </a:extLst>
          </p:cNvPr>
          <p:cNvSpPr>
            <a:spLocks noGrp="1"/>
          </p:cNvSpPr>
          <p:nvPr>
            <p:ph type="title"/>
          </p:nvPr>
        </p:nvSpPr>
        <p:spPr>
          <a:xfrm>
            <a:off x="13944600" y="688253"/>
            <a:ext cx="3488185" cy="9274013"/>
          </a:xfrm>
        </p:spPr>
        <p:txBody>
          <a:bodyPr>
            <a:normAutofit/>
          </a:bodyPr>
          <a:lstStyle/>
          <a:p>
            <a:r>
              <a:rPr lang="en-US" sz="3600" b="1" i="1" dirty="0"/>
              <a:t>Myself</a:t>
            </a:r>
            <a:br>
              <a:rPr lang="en-US" sz="3600" dirty="0"/>
            </a:br>
            <a:r>
              <a:rPr lang="en-US" sz="3500" dirty="0"/>
              <a:t>Data Analyst</a:t>
            </a:r>
            <a:br>
              <a:rPr lang="en-US" sz="3600" dirty="0"/>
            </a:br>
            <a:br>
              <a:rPr lang="en-US" sz="3600" dirty="0"/>
            </a:br>
            <a:br>
              <a:rPr lang="en-US" sz="3600" dirty="0"/>
            </a:br>
            <a:br>
              <a:rPr lang="en-US" sz="3600" dirty="0"/>
            </a:br>
            <a:r>
              <a:rPr lang="en-US" sz="3600" b="1" i="1" dirty="0"/>
              <a:t>Marcus Rompton</a:t>
            </a:r>
            <a:br>
              <a:rPr lang="en-US" sz="3600" dirty="0"/>
            </a:br>
            <a:r>
              <a:rPr lang="en-US" sz="3500" dirty="0"/>
              <a:t>Senior Principle</a:t>
            </a:r>
            <a:br>
              <a:rPr lang="en-US" sz="3600" dirty="0"/>
            </a:br>
            <a:br>
              <a:rPr lang="en-US" sz="3600" dirty="0"/>
            </a:br>
            <a:br>
              <a:rPr lang="en-US" sz="3600" dirty="0"/>
            </a:br>
            <a:br>
              <a:rPr lang="en-US" sz="3600" dirty="0"/>
            </a:br>
            <a:br>
              <a:rPr lang="en-US" sz="3600" dirty="0"/>
            </a:br>
            <a:r>
              <a:rPr lang="en-US" sz="3600" b="1" i="1" dirty="0"/>
              <a:t>Andrew Fleming</a:t>
            </a:r>
            <a:br>
              <a:rPr lang="en-US" sz="3600" dirty="0"/>
            </a:br>
            <a:r>
              <a:rPr lang="en-US" sz="3500" dirty="0"/>
              <a:t>Chief Technical Architect</a:t>
            </a:r>
            <a:endParaRPr lang="en-PK" sz="3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PK"/>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PK"/>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PK"/>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PK"/>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PK"/>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796771"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748432"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4" y="7828620"/>
            <a:ext cx="740944"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1" y="6204766"/>
            <a:ext cx="799924"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741691"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ectangle: Rounded Corners 38">
            <a:extLst>
              <a:ext uri="{FF2B5EF4-FFF2-40B4-BE49-F238E27FC236}">
                <a16:creationId xmlns:a16="http://schemas.microsoft.com/office/drawing/2014/main" id="{3FD31616-BF9D-AFC4-FEFE-19B3C7F2A9A9}"/>
              </a:ext>
            </a:extLst>
          </p:cNvPr>
          <p:cNvSpPr/>
          <p:nvPr/>
        </p:nvSpPr>
        <p:spPr>
          <a:xfrm>
            <a:off x="3965347" y="1284816"/>
            <a:ext cx="7464653" cy="11310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3600" b="1" dirty="0"/>
              <a:t> Understanding Data</a:t>
            </a:r>
            <a:endParaRPr lang="en-PK" sz="3600" b="1" dirty="0"/>
          </a:p>
        </p:txBody>
      </p:sp>
      <p:sp>
        <p:nvSpPr>
          <p:cNvPr id="40" name="Rectangle: Rounded Corners 39">
            <a:extLst>
              <a:ext uri="{FF2B5EF4-FFF2-40B4-BE49-F238E27FC236}">
                <a16:creationId xmlns:a16="http://schemas.microsoft.com/office/drawing/2014/main" id="{A6E91066-8394-2880-2308-6442AAA76A18}"/>
              </a:ext>
            </a:extLst>
          </p:cNvPr>
          <p:cNvSpPr/>
          <p:nvPr/>
        </p:nvSpPr>
        <p:spPr>
          <a:xfrm>
            <a:off x="6219146" y="2767473"/>
            <a:ext cx="7464653" cy="11310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3600" b="1" dirty="0"/>
              <a:t> Data Cleaning</a:t>
            </a:r>
            <a:endParaRPr lang="en-PK" sz="3600" b="1" dirty="0"/>
          </a:p>
        </p:txBody>
      </p:sp>
      <p:sp>
        <p:nvSpPr>
          <p:cNvPr id="41" name="Rectangle: Rounded Corners 40">
            <a:extLst>
              <a:ext uri="{FF2B5EF4-FFF2-40B4-BE49-F238E27FC236}">
                <a16:creationId xmlns:a16="http://schemas.microsoft.com/office/drawing/2014/main" id="{4D07A330-F847-E3CB-74A0-598934876C66}"/>
              </a:ext>
            </a:extLst>
          </p:cNvPr>
          <p:cNvSpPr/>
          <p:nvPr/>
        </p:nvSpPr>
        <p:spPr>
          <a:xfrm>
            <a:off x="8193881" y="4485307"/>
            <a:ext cx="7117329" cy="11310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3600" b="1" dirty="0"/>
              <a:t> Data Modeling </a:t>
            </a:r>
            <a:endParaRPr lang="en-PK" sz="3600" b="1" dirty="0"/>
          </a:p>
        </p:txBody>
      </p:sp>
      <p:sp>
        <p:nvSpPr>
          <p:cNvPr id="42" name="Rectangle: Rounded Corners 41">
            <a:extLst>
              <a:ext uri="{FF2B5EF4-FFF2-40B4-BE49-F238E27FC236}">
                <a16:creationId xmlns:a16="http://schemas.microsoft.com/office/drawing/2014/main" id="{C148A3B4-6DB4-8D19-DE8D-607638C6B1D7}"/>
              </a:ext>
            </a:extLst>
          </p:cNvPr>
          <p:cNvSpPr/>
          <p:nvPr/>
        </p:nvSpPr>
        <p:spPr>
          <a:xfrm>
            <a:off x="9951473" y="6084316"/>
            <a:ext cx="7117328" cy="11310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3600" b="1" dirty="0"/>
              <a:t> Data Analysis</a:t>
            </a:r>
            <a:endParaRPr lang="en-PK" sz="3600" b="1" dirty="0"/>
          </a:p>
        </p:txBody>
      </p:sp>
      <p:sp>
        <p:nvSpPr>
          <p:cNvPr id="43" name="Rectangle: Rounded Corners 42">
            <a:extLst>
              <a:ext uri="{FF2B5EF4-FFF2-40B4-BE49-F238E27FC236}">
                <a16:creationId xmlns:a16="http://schemas.microsoft.com/office/drawing/2014/main" id="{3CD8238A-254B-168E-A60C-F69507633CE5}"/>
              </a:ext>
            </a:extLst>
          </p:cNvPr>
          <p:cNvSpPr/>
          <p:nvPr/>
        </p:nvSpPr>
        <p:spPr>
          <a:xfrm>
            <a:off x="11725623" y="7929804"/>
            <a:ext cx="6333778" cy="11310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3600" b="1" dirty="0"/>
              <a:t> Uncover Insights</a:t>
            </a:r>
            <a:endParaRPr lang="en-PK"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09985656-A742-D10F-7F68-3B77A37FF8A4}"/>
              </a:ext>
            </a:extLst>
          </p:cNvPr>
          <p:cNvSpPr/>
          <p:nvPr/>
        </p:nvSpPr>
        <p:spPr>
          <a:xfrm>
            <a:off x="2746475" y="5143500"/>
            <a:ext cx="1733585" cy="123110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7200" b="1" dirty="0">
                <a:solidFill>
                  <a:schemeClr val="accent4"/>
                </a:solidFill>
              </a:rPr>
              <a:t>16</a:t>
            </a:r>
            <a:endParaRPr lang="en-PK" sz="7200" b="1" dirty="0">
              <a:solidFill>
                <a:schemeClr val="accent4"/>
              </a:solidFill>
            </a:endParaRPr>
          </a:p>
        </p:txBody>
      </p:sp>
      <p:sp>
        <p:nvSpPr>
          <p:cNvPr id="15" name="Rectangle: Rounded Corners 14">
            <a:extLst>
              <a:ext uri="{FF2B5EF4-FFF2-40B4-BE49-F238E27FC236}">
                <a16:creationId xmlns:a16="http://schemas.microsoft.com/office/drawing/2014/main" id="{DF0BD5E1-9683-55C0-3B59-C84145F6FA28}"/>
              </a:ext>
            </a:extLst>
          </p:cNvPr>
          <p:cNvSpPr/>
          <p:nvPr/>
        </p:nvSpPr>
        <p:spPr>
          <a:xfrm>
            <a:off x="7891499" y="5143500"/>
            <a:ext cx="1733585" cy="123110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7200" b="1" dirty="0">
                <a:solidFill>
                  <a:schemeClr val="accent4"/>
                </a:solidFill>
              </a:rPr>
              <a:t>75K</a:t>
            </a:r>
            <a:endParaRPr lang="en-PK" sz="7200" b="1" dirty="0">
              <a:solidFill>
                <a:schemeClr val="accent4"/>
              </a:solidFill>
            </a:endParaRPr>
          </a:p>
        </p:txBody>
      </p:sp>
      <p:sp>
        <p:nvSpPr>
          <p:cNvPr id="16" name="Rectangle: Rounded Corners 15">
            <a:extLst>
              <a:ext uri="{FF2B5EF4-FFF2-40B4-BE49-F238E27FC236}">
                <a16:creationId xmlns:a16="http://schemas.microsoft.com/office/drawing/2014/main" id="{A1042B5D-6FD4-7F69-357D-FFBB34E464C7}"/>
              </a:ext>
            </a:extLst>
          </p:cNvPr>
          <p:cNvSpPr/>
          <p:nvPr/>
        </p:nvSpPr>
        <p:spPr>
          <a:xfrm>
            <a:off x="13289658" y="5143500"/>
            <a:ext cx="1733585" cy="123110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5400" b="1" dirty="0">
                <a:solidFill>
                  <a:schemeClr val="accent4"/>
                </a:solidFill>
              </a:rPr>
              <a:t>MAY</a:t>
            </a:r>
            <a:endParaRPr lang="en-PK" sz="5400" b="1" dirty="0">
              <a:solidFill>
                <a:schemeClr val="accent4"/>
              </a:solidFill>
            </a:endParaRPr>
          </a:p>
        </p:txBody>
      </p:sp>
      <p:sp>
        <p:nvSpPr>
          <p:cNvPr id="17" name="Rectangle 16">
            <a:extLst>
              <a:ext uri="{FF2B5EF4-FFF2-40B4-BE49-F238E27FC236}">
                <a16:creationId xmlns:a16="http://schemas.microsoft.com/office/drawing/2014/main" id="{43E6F92D-B98C-24F3-8648-16E52A291BD0}"/>
              </a:ext>
            </a:extLst>
          </p:cNvPr>
          <p:cNvSpPr/>
          <p:nvPr/>
        </p:nvSpPr>
        <p:spPr>
          <a:xfrm>
            <a:off x="2127159" y="3720154"/>
            <a:ext cx="3073002" cy="12311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a:solidFill>
                  <a:srgbClr val="2831A2"/>
                </a:solidFill>
              </a:rPr>
              <a:t>Unique Categories</a:t>
            </a:r>
            <a:endParaRPr lang="en-PK" sz="3600" dirty="0">
              <a:solidFill>
                <a:srgbClr val="2831A2"/>
              </a:solidFill>
            </a:endParaRPr>
          </a:p>
        </p:txBody>
      </p:sp>
      <p:sp>
        <p:nvSpPr>
          <p:cNvPr id="19" name="Rectangle 18">
            <a:extLst>
              <a:ext uri="{FF2B5EF4-FFF2-40B4-BE49-F238E27FC236}">
                <a16:creationId xmlns:a16="http://schemas.microsoft.com/office/drawing/2014/main" id="{B18119AE-DB71-AE2C-8464-41CC484A3B95}"/>
              </a:ext>
            </a:extLst>
          </p:cNvPr>
          <p:cNvSpPr/>
          <p:nvPr/>
        </p:nvSpPr>
        <p:spPr>
          <a:xfrm>
            <a:off x="7221790" y="3806691"/>
            <a:ext cx="3073002" cy="12311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a:solidFill>
                  <a:srgbClr val="2831A2"/>
                </a:solidFill>
              </a:rPr>
              <a:t>Category with highest score</a:t>
            </a:r>
            <a:endParaRPr lang="en-PK" sz="3600" dirty="0">
              <a:solidFill>
                <a:srgbClr val="2831A2"/>
              </a:solidFill>
            </a:endParaRPr>
          </a:p>
        </p:txBody>
      </p:sp>
      <p:sp>
        <p:nvSpPr>
          <p:cNvPr id="20" name="Rectangle 19">
            <a:extLst>
              <a:ext uri="{FF2B5EF4-FFF2-40B4-BE49-F238E27FC236}">
                <a16:creationId xmlns:a16="http://schemas.microsoft.com/office/drawing/2014/main" id="{15DC57FB-615C-DE1A-A9B3-BBE9E986E419}"/>
              </a:ext>
            </a:extLst>
          </p:cNvPr>
          <p:cNvSpPr/>
          <p:nvPr/>
        </p:nvSpPr>
        <p:spPr>
          <a:xfrm>
            <a:off x="12635789" y="3806691"/>
            <a:ext cx="3073002" cy="12311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a:solidFill>
                  <a:srgbClr val="2831A2"/>
                </a:solidFill>
              </a:rPr>
              <a:t>Month with most posts</a:t>
            </a:r>
            <a:endParaRPr lang="en-PK" sz="3600" dirty="0">
              <a:solidFill>
                <a:srgbClr val="2831A2"/>
              </a:solidFill>
            </a:endParaRPr>
          </a:p>
        </p:txBody>
      </p:sp>
      <p:sp>
        <p:nvSpPr>
          <p:cNvPr id="21" name="Rectangle: Rounded Corners 20">
            <a:extLst>
              <a:ext uri="{FF2B5EF4-FFF2-40B4-BE49-F238E27FC236}">
                <a16:creationId xmlns:a16="http://schemas.microsoft.com/office/drawing/2014/main" id="{370D5309-559A-08B7-557E-5779196ED916}"/>
              </a:ext>
            </a:extLst>
          </p:cNvPr>
          <p:cNvSpPr/>
          <p:nvPr/>
        </p:nvSpPr>
        <p:spPr>
          <a:xfrm>
            <a:off x="7377865" y="2738987"/>
            <a:ext cx="2760852" cy="843488"/>
          </a:xfrm>
          <a:prstGeom prst="roundRect">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Animal</a:t>
            </a:r>
            <a:endParaRPr lang="en-PK"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PK"/>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PK"/>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PK"/>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descr="A bar graph with blue bars&#10;&#10;Description automatically generated">
            <a:extLst>
              <a:ext uri="{FF2B5EF4-FFF2-40B4-BE49-F238E27FC236}">
                <a16:creationId xmlns:a16="http://schemas.microsoft.com/office/drawing/2014/main" id="{63864A65-142C-F7D0-045A-9233AD9335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3888" y="1"/>
            <a:ext cx="15455638" cy="7614334"/>
          </a:xfrm>
          <a:prstGeom prst="rect">
            <a:avLst/>
          </a:prstGeom>
        </p:spPr>
      </p:pic>
      <p:sp>
        <p:nvSpPr>
          <p:cNvPr id="31" name="Title 30">
            <a:extLst>
              <a:ext uri="{FF2B5EF4-FFF2-40B4-BE49-F238E27FC236}">
                <a16:creationId xmlns:a16="http://schemas.microsoft.com/office/drawing/2014/main" id="{74FF4FD1-8F9A-E6D8-B864-D7AE1A27C9FF}"/>
              </a:ext>
            </a:extLst>
          </p:cNvPr>
          <p:cNvSpPr>
            <a:spLocks noGrp="1"/>
          </p:cNvSpPr>
          <p:nvPr>
            <p:ph type="title"/>
          </p:nvPr>
        </p:nvSpPr>
        <p:spPr>
          <a:xfrm>
            <a:off x="2453888" y="7614335"/>
            <a:ext cx="15455638" cy="2017079"/>
          </a:xfrm>
        </p:spPr>
        <p:txBody>
          <a:bodyPr>
            <a:normAutofit fontScale="90000"/>
          </a:bodyPr>
          <a:lstStyle/>
          <a:p>
            <a:r>
              <a:rPr lang="en-US" sz="4000" dirty="0">
                <a:solidFill>
                  <a:schemeClr val="accent1">
                    <a:lumMod val="50000"/>
                  </a:schemeClr>
                </a:solidFill>
              </a:rPr>
              <a:t>This bar chart represents all </a:t>
            </a:r>
            <a:r>
              <a:rPr lang="en-US" sz="4000" b="1" dirty="0">
                <a:solidFill>
                  <a:schemeClr val="accent1">
                    <a:lumMod val="50000"/>
                  </a:schemeClr>
                </a:solidFill>
              </a:rPr>
              <a:t>“Categories”. </a:t>
            </a:r>
            <a:r>
              <a:rPr lang="en-US" sz="4000" dirty="0">
                <a:solidFill>
                  <a:schemeClr val="accent1">
                    <a:lumMod val="50000"/>
                  </a:schemeClr>
                </a:solidFill>
              </a:rPr>
              <a:t>According to the analysis of the graph, the Animal category attained the highest score, reaching approximately 75k, while the Public Speaking category recorded the lowest score, around 50k.</a:t>
            </a:r>
            <a:endParaRPr lang="en-PK" sz="4000" dirty="0">
              <a:solidFill>
                <a:schemeClr val="accent1">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PK"/>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PK"/>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PK"/>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descr="A bar graph with text&#10;&#10;Description automatically generated">
            <a:extLst>
              <a:ext uri="{FF2B5EF4-FFF2-40B4-BE49-F238E27FC236}">
                <a16:creationId xmlns:a16="http://schemas.microsoft.com/office/drawing/2014/main" id="{BD4B5EA0-1DB9-774D-E4C4-A70B8B228F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6481" y="75047"/>
            <a:ext cx="7352315" cy="7220007"/>
          </a:xfrm>
          <a:prstGeom prst="rect">
            <a:avLst/>
          </a:prstGeom>
        </p:spPr>
      </p:pic>
      <p:pic>
        <p:nvPicPr>
          <p:cNvPr id="31" name="Picture 30" descr="A pie chart with different colored circles&#10;&#10;Description automatically generated">
            <a:extLst>
              <a:ext uri="{FF2B5EF4-FFF2-40B4-BE49-F238E27FC236}">
                <a16:creationId xmlns:a16="http://schemas.microsoft.com/office/drawing/2014/main" id="{61BEB3BF-33D5-5A8F-3058-EF6F47B8FD9A}"/>
              </a:ext>
            </a:extLst>
          </p:cNvPr>
          <p:cNvPicPr>
            <a:picLocks noChangeAspect="1"/>
          </p:cNvPicPr>
          <p:nvPr/>
        </p:nvPicPr>
        <p:blipFill rotWithShape="1">
          <a:blip r:embed="rId8">
            <a:extLst>
              <a:ext uri="{28A0092B-C50C-407E-A947-70E740481C1C}">
                <a14:useLocalDpi xmlns:a14="http://schemas.microsoft.com/office/drawing/2010/main" val="0"/>
              </a:ext>
            </a:extLst>
          </a:blip>
          <a:srcRect t="4676" b="5149"/>
          <a:stretch/>
        </p:blipFill>
        <p:spPr>
          <a:xfrm>
            <a:off x="9785052" y="710243"/>
            <a:ext cx="8502948" cy="4689717"/>
          </a:xfrm>
          <a:prstGeom prst="rect">
            <a:avLst/>
          </a:prstGeom>
        </p:spPr>
      </p:pic>
      <p:sp>
        <p:nvSpPr>
          <p:cNvPr id="33" name="Title 32">
            <a:extLst>
              <a:ext uri="{FF2B5EF4-FFF2-40B4-BE49-F238E27FC236}">
                <a16:creationId xmlns:a16="http://schemas.microsoft.com/office/drawing/2014/main" id="{D9A29120-8739-A5F4-A783-15AE4AD8A7E1}"/>
              </a:ext>
            </a:extLst>
          </p:cNvPr>
          <p:cNvSpPr>
            <a:spLocks noGrp="1"/>
          </p:cNvSpPr>
          <p:nvPr>
            <p:ph type="title"/>
          </p:nvPr>
        </p:nvSpPr>
        <p:spPr>
          <a:xfrm>
            <a:off x="2386482" y="7295054"/>
            <a:ext cx="15855263" cy="2195931"/>
          </a:xfrm>
        </p:spPr>
        <p:txBody>
          <a:bodyPr>
            <a:normAutofit/>
          </a:bodyPr>
          <a:lstStyle/>
          <a:p>
            <a:r>
              <a:rPr lang="en-US" sz="3200" dirty="0">
                <a:solidFill>
                  <a:schemeClr val="accent1">
                    <a:lumMod val="50000"/>
                  </a:schemeClr>
                </a:solidFill>
              </a:rPr>
              <a:t>The bar chart and pie chart represent the </a:t>
            </a:r>
            <a:r>
              <a:rPr lang="en-US" sz="3200" b="1" dirty="0">
                <a:solidFill>
                  <a:schemeClr val="accent1">
                    <a:lumMod val="50000"/>
                  </a:schemeClr>
                </a:solidFill>
              </a:rPr>
              <a:t>“Top 5 Categories”</a:t>
            </a:r>
            <a:r>
              <a:rPr lang="en-US" sz="3200" dirty="0">
                <a:solidFill>
                  <a:schemeClr val="accent1">
                    <a:lumMod val="50000"/>
                  </a:schemeClr>
                </a:solidFill>
              </a:rPr>
              <a:t>, highlighting their respective scores. Notably, the Animal category achieved the highest score, while the Food category attained the lowest score among these top 5 categories. This subtle variance underscores the diverse performance across these segments.</a:t>
            </a:r>
            <a:endParaRPr lang="en-PK" sz="3200" dirty="0">
              <a:solidFill>
                <a:schemeClr val="accent1">
                  <a:lumMod val="50000"/>
                </a:schemeClr>
              </a:solidFill>
            </a:endParaRP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608</Words>
  <Application>Microsoft Office PowerPoint</Application>
  <PresentationFormat>Custom</PresentationFormat>
  <Paragraphs>80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Calibri</vt:lpstr>
      <vt:lpstr>Clear Sans Regular Bold</vt:lpstr>
      <vt:lpstr>Arial</vt:lpstr>
      <vt:lpstr>Office Theme</vt:lpstr>
      <vt:lpstr>PowerPoint Presentation</vt:lpstr>
      <vt:lpstr>PowerPoint Presentation</vt:lpstr>
      <vt:lpstr>PowerPoint Presentation</vt:lpstr>
      <vt:lpstr>In recent years, our client base has experienced significant growth, outpacing available internal resources for management. Social Buzz receives over 100,000 daily posts, accumulating to 36,500,000 annually. Given the unstructured nature of this content, deciphering its meaning presents a formidable challenge.  Key project specifications include:  1: Data Integration: Combining tables from the sample dataset. 2: Content Analysis: Conducting an in-depth examination of content categories to identify the top five with the highest total popularities.</vt:lpstr>
      <vt:lpstr>Myself Data Analyst    Marcus Rompton Senior Principle     Andrew Fleming Chief Technical Architect</vt:lpstr>
      <vt:lpstr>PowerPoint Presentation</vt:lpstr>
      <vt:lpstr>PowerPoint Presentation</vt:lpstr>
      <vt:lpstr>This bar chart represents all “Categories”. According to the analysis of the graph, the Animal category attained the highest score, reaching approximately 75k, while the Public Speaking category recorded the lowest score, around 50k.</vt:lpstr>
      <vt:lpstr>The bar chart and pie chart represent the “Top 5 Categories”, highlighting their respective scores. Notably, the Animal category achieved the highest score, while the Food category attained the lowest score among these top 5 categories. This subtle variance underscores the diverse performance across these segments.</vt:lpstr>
      <vt:lpstr> Animals and science emerge as the two most popular content categories, reflecting a strong preference among users for 'real-life' and factual content. Therefore, I recommend prioritizing the creation of more content in these categories to capitalize on user interest and engagement.   Food consistently appears as a prevalent theme within the top 5 categories, with 'Healthy Eating' content securing the highest rank. This insight presents an opportunity to leverage the audience's inclination towards healthy eating by collaborating with relevant brands in this space to enhance engagement and foster brand advocacy.   The presence of technological content among the top category's underscores users' interest in technology-related subjects. This suggests a receptive audience for your technological material. I recommend exploring partnerships with leading digital companies to further leverage this interest and drive increased user engagement.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Muhammad Arslaan Shamim</cp:lastModifiedBy>
  <cp:revision>16</cp:revision>
  <dcterms:created xsi:type="dcterms:W3CDTF">2006-08-16T00:00:00Z</dcterms:created>
  <dcterms:modified xsi:type="dcterms:W3CDTF">2024-03-14T18:26:48Z</dcterms:modified>
  <dc:identifier>DAEhDyfaYKE</dc:identifier>
</cp:coreProperties>
</file>