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5" r:id="rId7"/>
    <p:sldId id="260" r:id="rId8"/>
    <p:sldId id="261" r:id="rId9"/>
    <p:sldId id="262" r:id="rId10"/>
    <p:sldId id="263" r:id="rId11"/>
    <p:sldId id="264" r:id="rId12"/>
  </p:sldIdLst>
  <p:sldSz cx="9144000" cy="5143500" type="screen16x9"/>
  <p:notesSz cx="6858000" cy="9144000"/>
  <p:embeddedFontLst>
    <p:embeddedFont>
      <p:font typeface="Open Sans Light" panose="020B0604020202020204" charset="0"/>
      <p:regular r:id="rId14"/>
      <p:bold r:id="rId15"/>
      <p:italic r:id="rId16"/>
      <p:boldItalic r:id="rId17"/>
    </p:embeddedFont>
    <p:embeddedFont>
      <p:font typeface="Lora"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omic Sans MS" panose="030F0702030302020204" pitchFamily="66" charset="0"/>
      <p:regular r:id="rId26"/>
      <p:bold r:id="rId27"/>
      <p:italic r:id="rId28"/>
      <p:boldItalic r:id="rId29"/>
    </p:embeddedFont>
    <p:embeddedFont>
      <p:font typeface="Open Sans ExtraBold" panose="020B0604020202020204" charset="0"/>
      <p:bold r:id="rId30"/>
      <p:boldItalic r:id="rId31"/>
    </p:embeddedFont>
    <p:embeddedFont>
      <p:font typeface="Open Sans"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5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326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a:t>
            </a:r>
            <a:endParaRPr dirty="0"/>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22099" y="980449"/>
            <a:ext cx="8716200" cy="4058689"/>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Approach </a:t>
            </a:r>
            <a:r>
              <a:rPr lang="en" sz="2200" dirty="0" smtClean="0">
                <a:latin typeface="Lora"/>
                <a:ea typeface="Lora"/>
                <a:cs typeface="Lora"/>
                <a:sym typeface="Lora"/>
              </a:rPr>
              <a:t>for Customer </a:t>
            </a:r>
            <a:r>
              <a:rPr lang="en" sz="2200" dirty="0">
                <a:latin typeface="Lora"/>
                <a:ea typeface="Lora"/>
                <a:cs typeface="Lora"/>
                <a:sym typeface="Lora"/>
              </a:rPr>
              <a:t>Data analysis :</a:t>
            </a:r>
            <a:endParaRPr sz="2200" dirty="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dirty="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Age distribution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indent="-355600">
              <a:lnSpc>
                <a:spcPct val="115000"/>
              </a:lnSpc>
              <a:buSzPts val="2000"/>
              <a:buFont typeface="Open Sans"/>
              <a:buChar char="❏"/>
            </a:pPr>
            <a:r>
              <a:rPr lang="en" sz="2000" dirty="0">
                <a:latin typeface="Open Sans"/>
                <a:ea typeface="Open Sans"/>
                <a:cs typeface="Open Sans"/>
                <a:sym typeface="Open Sans"/>
              </a:rPr>
              <a:t>Bike purchase </a:t>
            </a:r>
            <a:endParaRPr lang="en" sz="2000" dirty="0">
              <a:latin typeface="Open Sans"/>
              <a:ea typeface="Open Sans"/>
              <a:cs typeface="Open Sans"/>
              <a:sym typeface="Open Sans"/>
            </a:endParaRPr>
          </a:p>
          <a:p>
            <a:pPr marL="101600">
              <a:lnSpc>
                <a:spcPct val="115000"/>
              </a:lnSpc>
              <a:buSzPts val="2000"/>
            </a:pPr>
            <a:endParaRPr lang="en" sz="2000" dirty="0">
              <a:latin typeface="Open Sans"/>
              <a:ea typeface="Open Sans"/>
              <a:cs typeface="Open Sans"/>
              <a:sym typeface="Open Sans"/>
            </a:endParaRPr>
          </a:p>
          <a:p>
            <a:pPr marL="457200" indent="-355600">
              <a:lnSpc>
                <a:spcPct val="115000"/>
              </a:lnSpc>
              <a:buSzPts val="2000"/>
              <a:buFont typeface="Open Sans"/>
              <a:buChar char="❏"/>
            </a:pPr>
            <a:r>
              <a:rPr lang="en" sz="2000" dirty="0">
                <a:latin typeface="Open Sans"/>
                <a:ea typeface="Open Sans"/>
                <a:cs typeface="Open Sans"/>
                <a:sym typeface="Open Sans"/>
              </a:rPr>
              <a:t>Profit </a:t>
            </a:r>
            <a:endParaRPr sz="2000" dirty="0">
              <a:latin typeface="Open Sans"/>
              <a:ea typeface="Open Sans"/>
              <a:cs typeface="Open Sans"/>
              <a:sym typeface="Open Sans"/>
            </a:endParaRPr>
          </a:p>
          <a:p>
            <a:pPr marL="1371600" indent="0">
              <a:lnSpc>
                <a:spcPct val="115000"/>
              </a:lnSpc>
              <a:buNone/>
            </a:pPr>
            <a:endParaRPr sz="2000" dirty="0">
              <a:latin typeface="Open Sans"/>
              <a:ea typeface="Open Sans"/>
              <a:cs typeface="Open Sans"/>
              <a:sym typeface="Open Sans"/>
            </a:endParaRPr>
          </a:p>
          <a:p>
            <a:pPr marL="457200" indent="-355600">
              <a:lnSpc>
                <a:spcPct val="115000"/>
              </a:lnSpc>
              <a:buSzPts val="2000"/>
              <a:buFont typeface="Open Sans"/>
              <a:buChar char="❏"/>
            </a:pPr>
            <a:r>
              <a:rPr lang="en" sz="2000" dirty="0">
                <a:latin typeface="Open Sans"/>
                <a:ea typeface="Open Sans"/>
                <a:cs typeface="Open Sans"/>
                <a:sym typeface="Open Sans"/>
              </a:rPr>
              <a:t>Job industry</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Number of cars owned</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a:t>
            </a:r>
            <a:r>
              <a:rPr lang="en" sz="2000" b="1" dirty="0">
                <a:solidFill>
                  <a:srgbClr val="FFFFFF"/>
                </a:solidFill>
              </a:rPr>
              <a:t>: Age Distribution </a:t>
            </a:r>
            <a:endParaRPr sz="2000" b="1" i="0" u="none" strike="noStrike" cap="none" dirty="0">
              <a:solidFill>
                <a:srgbClr val="FFFFFF"/>
              </a:solidFill>
              <a:latin typeface="Arial"/>
              <a:ea typeface="Arial"/>
              <a:cs typeface="Arial"/>
              <a:sym typeface="Arial"/>
            </a:endParaRPr>
          </a:p>
        </p:txBody>
      </p:sp>
      <p:sp>
        <p:nvSpPr>
          <p:cNvPr id="123" name="Google Shape;123;p28"/>
          <p:cNvSpPr/>
          <p:nvPr/>
        </p:nvSpPr>
        <p:spPr>
          <a:xfrm>
            <a:off x="162408" y="980450"/>
            <a:ext cx="4439700" cy="4118008"/>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smtClean="0">
                <a:latin typeface="Open Sans"/>
                <a:ea typeface="Open Sans"/>
                <a:cs typeface="Open Sans"/>
                <a:sym typeface="Open Sans"/>
              </a:rPr>
              <a:t>First graph compare the age group of men and female customers.</a:t>
            </a:r>
            <a:endParaRPr lang="en" sz="1500" dirty="0" smtClean="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smtClean="0">
                <a:latin typeface="Open Sans"/>
                <a:ea typeface="Open Sans"/>
                <a:cs typeface="Open Sans"/>
                <a:sym typeface="Open Sans"/>
              </a:rPr>
              <a:t>Both female and male c</a:t>
            </a:r>
            <a:r>
              <a:rPr lang="en" sz="1500" dirty="0" smtClean="0">
                <a:latin typeface="Open Sans"/>
                <a:ea typeface="Open Sans"/>
                <a:cs typeface="Open Sans"/>
                <a:sym typeface="Open Sans"/>
              </a:rPr>
              <a:t>ustomers </a:t>
            </a:r>
            <a:r>
              <a:rPr lang="en" sz="1500" dirty="0">
                <a:latin typeface="Open Sans"/>
                <a:ea typeface="Open Sans"/>
                <a:cs typeface="Open Sans"/>
                <a:sym typeface="Open Sans"/>
              </a:rPr>
              <a:t>are more from the age group of </a:t>
            </a:r>
            <a:r>
              <a:rPr lang="en" sz="1500" dirty="0" smtClean="0">
                <a:latin typeface="Open Sans"/>
                <a:ea typeface="Open Sans"/>
                <a:cs typeface="Open Sans"/>
                <a:sym typeface="Open Sans"/>
              </a:rPr>
              <a:t>35-49</a:t>
            </a:r>
            <a:r>
              <a:rPr lang="en" sz="1500" dirty="0" smtClean="0">
                <a:latin typeface="Open Sans"/>
                <a:ea typeface="Open Sans"/>
                <a:cs typeface="Open Sans"/>
                <a:sym typeface="Open Sans"/>
              </a:rPr>
              <a:t> and 50-64. </a:t>
            </a: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a:t>
            </a:r>
            <a:r>
              <a:rPr lang="en" sz="1500" dirty="0" smtClean="0">
                <a:latin typeface="Open Sans"/>
                <a:ea typeface="Open Sans"/>
                <a:cs typeface="Open Sans"/>
                <a:sym typeface="Open Sans"/>
              </a:rPr>
              <a:t>20-34</a:t>
            </a:r>
            <a:r>
              <a:rPr lang="en" sz="1500" dirty="0" smtClean="0">
                <a:latin typeface="Open Sans"/>
                <a:ea typeface="Open Sans"/>
                <a:cs typeface="Open Sans"/>
                <a:sym typeface="Open Sans"/>
              </a:rPr>
              <a:t> </a:t>
            </a:r>
            <a:r>
              <a:rPr lang="en" sz="1500" dirty="0">
                <a:latin typeface="Open Sans"/>
                <a:ea typeface="Open Sans"/>
                <a:cs typeface="Open Sans"/>
                <a:sym typeface="Open Sans"/>
              </a:rPr>
              <a:t>&amp; </a:t>
            </a:r>
            <a:r>
              <a:rPr lang="en" sz="1500" dirty="0" smtClean="0">
                <a:latin typeface="Open Sans"/>
                <a:ea typeface="Open Sans"/>
                <a:cs typeface="Open Sans"/>
                <a:sym typeface="Open Sans"/>
              </a:rPr>
              <a:t>65-7</a:t>
            </a:r>
            <a:r>
              <a:rPr lang="en" sz="1500" dirty="0" smtClean="0">
                <a:latin typeface="Open Sans"/>
                <a:ea typeface="Open Sans"/>
                <a:cs typeface="Open Sans"/>
                <a:sym typeface="Open Sans"/>
              </a:rPr>
              <a:t>9 </a:t>
            </a:r>
            <a:r>
              <a:rPr lang="en" sz="1500" dirty="0">
                <a:latin typeface="Open Sans"/>
                <a:ea typeface="Open Sans"/>
                <a:cs typeface="Open Sans"/>
                <a:sym typeface="Open Sans"/>
              </a:rPr>
              <a:t>for obvious reasons</a:t>
            </a:r>
            <a:r>
              <a:rPr lang="en" sz="1500" dirty="0" smtClean="0">
                <a:latin typeface="Open Sans"/>
                <a:ea typeface="Open Sans"/>
                <a:cs typeface="Open Sans"/>
                <a:sym typeface="Open Sans"/>
              </a:rPr>
              <a:t>.</a:t>
            </a:r>
            <a:endParaRPr lang="en-US"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dirty="0" smtClean="0">
                <a:solidFill>
                  <a:schemeClr val="dk1"/>
                </a:solidFill>
                <a:latin typeface="Open Sans"/>
                <a:ea typeface="Open Sans"/>
                <a:cs typeface="Open Sans"/>
                <a:sym typeface="Open Sans"/>
              </a:rPr>
              <a:t>Second grapg</a:t>
            </a:r>
            <a:r>
              <a:rPr lang="en" sz="1500" b="0" i="0" u="none" strike="noStrike" cap="none" dirty="0" smtClean="0">
                <a:solidFill>
                  <a:schemeClr val="dk1"/>
                </a:solidFill>
                <a:latin typeface="Open Sans"/>
                <a:ea typeface="Open Sans"/>
                <a:cs typeface="Open Sans"/>
                <a:sym typeface="Open Sans"/>
              </a:rPr>
              <a:t> </a:t>
            </a:r>
            <a:r>
              <a:rPr lang="en" sz="1500" b="0" i="0" u="none" strike="noStrike" cap="none" dirty="0">
                <a:solidFill>
                  <a:schemeClr val="dk1"/>
                </a:solidFill>
                <a:latin typeface="Open Sans"/>
                <a:ea typeface="Open Sans"/>
                <a:cs typeface="Open Sans"/>
                <a:sym typeface="Open Sans"/>
              </a:rPr>
              <a:t>shows </a:t>
            </a:r>
            <a:r>
              <a:rPr lang="en" sz="1500" b="0" i="0" u="none" strike="noStrike" cap="none" dirty="0" smtClean="0">
                <a:solidFill>
                  <a:schemeClr val="dk1"/>
                </a:solidFill>
                <a:latin typeface="Open Sans"/>
                <a:ea typeface="Open Sans"/>
                <a:cs typeface="Open Sans"/>
                <a:sym typeface="Open Sans"/>
              </a:rPr>
              <a:t>the </a:t>
            </a:r>
            <a:r>
              <a:rPr lang="en" sz="1500" dirty="0" smtClean="0">
                <a:solidFill>
                  <a:schemeClr val="dk1"/>
                </a:solidFill>
                <a:latin typeface="Open Sans"/>
                <a:ea typeface="Open Sans"/>
                <a:cs typeface="Open Sans"/>
                <a:sym typeface="Open Sans"/>
              </a:rPr>
              <a:t>customers gender ratio based on customer profile</a:t>
            </a:r>
            <a:r>
              <a:rPr lang="en" sz="1500" dirty="0" smtClean="0">
                <a:solidFill>
                  <a:schemeClr val="dk1"/>
                </a:solidFill>
                <a:latin typeface="Open Sans"/>
                <a:ea typeface="Open Sans"/>
                <a:cs typeface="Open Sans"/>
                <a:sym typeface="Open Sans"/>
              </a:rPr>
              <a:t>.</a:t>
            </a:r>
          </a:p>
          <a:p>
            <a:pPr marL="285750" marR="0" lvl="0" indent="-285750" algn="l" rtl="0">
              <a:lnSpc>
                <a:spcPct val="115000"/>
              </a:lnSpc>
              <a:spcBef>
                <a:spcPts val="0"/>
              </a:spcBef>
              <a:spcAft>
                <a:spcPts val="0"/>
              </a:spcAft>
              <a:buClr>
                <a:schemeClr val="dk1"/>
              </a:buClr>
              <a:buSzPts val="1500"/>
              <a:buFont typeface="Noto Sans Symbols"/>
              <a:buChar char="❑"/>
            </a:pPr>
            <a:r>
              <a:rPr lang="en" sz="1500" dirty="0" smtClean="0">
                <a:solidFill>
                  <a:schemeClr val="dk1"/>
                </a:solidFill>
                <a:latin typeface="Open Sans"/>
                <a:ea typeface="Open Sans"/>
                <a:cs typeface="Open Sans"/>
                <a:sym typeface="Open Sans"/>
              </a:rPr>
              <a:t> The ratio of female customer is greater than men.</a:t>
            </a:r>
          </a:p>
          <a:p>
            <a:pPr marL="285750" lvl="0" indent="-285750">
              <a:lnSpc>
                <a:spcPct val="115000"/>
              </a:lnSpc>
              <a:buClr>
                <a:schemeClr val="dk1"/>
              </a:buClr>
              <a:buSzPts val="1500"/>
              <a:buFont typeface="Noto Sans Symbols"/>
              <a:buChar char="❑"/>
            </a:pPr>
            <a:r>
              <a:rPr lang="en-US" sz="1500" dirty="0">
                <a:solidFill>
                  <a:schemeClr val="dk1"/>
                </a:solidFill>
                <a:latin typeface="Open Sans"/>
                <a:ea typeface="Open Sans"/>
                <a:cs typeface="Open Sans"/>
                <a:sym typeface="Open Sans"/>
              </a:rPr>
              <a:t>There is only one gold criteria where the male-to-female ratio is greater, whereas in all other criteria the female-to-male ratio is greater</a:t>
            </a:r>
            <a:endParaRPr lang="en" sz="1500" dirty="0" smtClean="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endParaRPr lang="en" sz="1500" dirty="0" smtClean="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endParaRPr lang="en" sz="1500" dirty="0" smtClean="0">
              <a:solidFill>
                <a:schemeClr val="dk1"/>
              </a:solidFill>
              <a:latin typeface="Open Sans"/>
              <a:ea typeface="Open Sans"/>
              <a:cs typeface="Open Sans"/>
              <a:sym typeface="Open Sans"/>
            </a:endParaRPr>
          </a:p>
          <a:p>
            <a:pPr marR="0" lvl="0" algn="l" rtl="0">
              <a:lnSpc>
                <a:spcPct val="115000"/>
              </a:lnSpc>
              <a:spcBef>
                <a:spcPts val="0"/>
              </a:spcBef>
              <a:spcAft>
                <a:spcPts val="0"/>
              </a:spcAft>
              <a:buClr>
                <a:schemeClr val="dk1"/>
              </a:buClr>
              <a:buSzPts val="1500"/>
            </a:pP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094" y="852960"/>
            <a:ext cx="4032531" cy="22075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672" y="2903272"/>
            <a:ext cx="3684953" cy="21951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05070"/>
          </a:xfr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algn="ctr">
              <a:buSzPts val="1400"/>
            </a:pPr>
            <a:r>
              <a:rPr lang="en-US" sz="2000" b="1" dirty="0">
                <a:solidFill>
                  <a:srgbClr val="FFFFFF"/>
                </a:solidFill>
              </a:rPr>
              <a:t>Data </a:t>
            </a:r>
            <a:r>
              <a:rPr lang="en-US" sz="2000" b="1" dirty="0" smtClean="0">
                <a:solidFill>
                  <a:srgbClr val="FFFFFF"/>
                </a:solidFill>
              </a:rPr>
              <a:t>Exploration: </a:t>
            </a:r>
            <a:r>
              <a:rPr lang="en-US" sz="2000" b="1" dirty="0">
                <a:solidFill>
                  <a:srgbClr val="FFFFFF"/>
                </a:solidFill>
              </a:rPr>
              <a:t>Bike </a:t>
            </a:r>
            <a:r>
              <a:rPr lang="en-US" sz="2000" b="1" dirty="0" smtClean="0">
                <a:solidFill>
                  <a:srgbClr val="FFFFFF"/>
                </a:solidFill>
              </a:rPr>
              <a:t>Purchases &amp; Profit</a:t>
            </a:r>
            <a:endParaRPr lang="en-US" sz="2000" b="1" dirty="0">
              <a:solidFill>
                <a:srgbClr val="FFFFFF"/>
              </a:solidFill>
            </a:endParaRPr>
          </a:p>
        </p:txBody>
      </p:sp>
      <p:sp>
        <p:nvSpPr>
          <p:cNvPr id="3" name="Text Placeholder 2"/>
          <p:cNvSpPr>
            <a:spLocks noGrp="1"/>
          </p:cNvSpPr>
          <p:nvPr>
            <p:ph type="body" idx="1"/>
          </p:nvPr>
        </p:nvSpPr>
        <p:spPr>
          <a:xfrm>
            <a:off x="69574" y="884583"/>
            <a:ext cx="5019261" cy="4084982"/>
          </a:xfrm>
        </p:spPr>
        <p:txBody>
          <a:bodyPr>
            <a:normAutofit lnSpcReduction="10000"/>
          </a:bodyPr>
          <a:lstStyle/>
          <a:p>
            <a:pPr marL="285750" lvl="0" indent="-285750">
              <a:buClr>
                <a:srgbClr val="000000"/>
              </a:buClr>
              <a:buSzPts val="1500"/>
              <a:buFont typeface="Noto Sans Symbols"/>
              <a:buChar char="❑"/>
            </a:pPr>
            <a:r>
              <a:rPr lang="en-US" sz="1500" dirty="0">
                <a:solidFill>
                  <a:srgbClr val="000000"/>
                </a:solidFill>
                <a:latin typeface="Open Sans"/>
                <a:ea typeface="Open Sans"/>
                <a:cs typeface="Open Sans"/>
                <a:sym typeface="Open Sans"/>
              </a:rPr>
              <a:t>An overview of bike purchases based on gender over the past three years is shown in the </a:t>
            </a:r>
            <a:r>
              <a:rPr lang="en-US" sz="1500" dirty="0" smtClean="0">
                <a:solidFill>
                  <a:srgbClr val="000000"/>
                </a:solidFill>
                <a:latin typeface="Open Sans"/>
                <a:ea typeface="Open Sans"/>
                <a:cs typeface="Open Sans"/>
                <a:sym typeface="Open Sans"/>
              </a:rPr>
              <a:t>graph.</a:t>
            </a:r>
          </a:p>
          <a:p>
            <a:pPr marL="285750" lvl="0" indent="-285750">
              <a:buClr>
                <a:srgbClr val="000000"/>
              </a:buClr>
              <a:buSzPts val="1500"/>
              <a:buFont typeface="Noto Sans Symbols"/>
              <a:buChar char="❑"/>
            </a:pPr>
            <a:r>
              <a:rPr lang="en-US" sz="1500" dirty="0" smtClean="0">
                <a:solidFill>
                  <a:srgbClr val="000000"/>
                </a:solidFill>
                <a:latin typeface="Open Sans"/>
                <a:ea typeface="Open Sans"/>
                <a:cs typeface="Open Sans"/>
                <a:sym typeface="Open Sans"/>
              </a:rPr>
              <a:t>Data </a:t>
            </a:r>
            <a:r>
              <a:rPr lang="en-US" sz="1500" dirty="0">
                <a:solidFill>
                  <a:srgbClr val="000000"/>
                </a:solidFill>
                <a:latin typeface="Open Sans"/>
                <a:ea typeface="Open Sans"/>
                <a:cs typeface="Open Sans"/>
                <a:sym typeface="Open Sans"/>
              </a:rPr>
              <a:t>shows age group </a:t>
            </a:r>
            <a:r>
              <a:rPr lang="en-US" sz="1500" b="1" dirty="0" smtClean="0">
                <a:solidFill>
                  <a:srgbClr val="000000"/>
                </a:solidFill>
                <a:latin typeface="Open Sans"/>
                <a:ea typeface="Open Sans"/>
                <a:cs typeface="Open Sans"/>
                <a:sym typeface="Open Sans"/>
              </a:rPr>
              <a:t>35-49</a:t>
            </a:r>
            <a:r>
              <a:rPr lang="en-US" sz="1500" dirty="0" smtClean="0">
                <a:solidFill>
                  <a:srgbClr val="000000"/>
                </a:solidFill>
                <a:latin typeface="Open Sans"/>
                <a:ea typeface="Open Sans"/>
                <a:cs typeface="Open Sans"/>
                <a:sym typeface="Open Sans"/>
              </a:rPr>
              <a:t> has high count in terms of bike purchased in last 3 years with a slightly greater female ratio. </a:t>
            </a:r>
          </a:p>
          <a:p>
            <a:pPr marL="285750" lvl="0" indent="-285750">
              <a:buClr>
                <a:srgbClr val="000000"/>
              </a:buClr>
              <a:buSzPts val="1500"/>
              <a:buFont typeface="Open Sans"/>
              <a:buChar char="❑"/>
            </a:pPr>
            <a:r>
              <a:rPr lang="en-US" sz="1500" dirty="0" smtClean="0">
                <a:solidFill>
                  <a:srgbClr val="000000"/>
                </a:solidFill>
                <a:latin typeface="Open Sans"/>
                <a:ea typeface="Open Sans"/>
                <a:cs typeface="Open Sans"/>
                <a:sym typeface="Open Sans"/>
              </a:rPr>
              <a:t>The </a:t>
            </a:r>
            <a:r>
              <a:rPr lang="en-US" sz="1500" dirty="0">
                <a:solidFill>
                  <a:srgbClr val="000000"/>
                </a:solidFill>
                <a:latin typeface="Open Sans"/>
                <a:ea typeface="Open Sans"/>
                <a:cs typeface="Open Sans"/>
                <a:sym typeface="Open Sans"/>
              </a:rPr>
              <a:t>target audience for our marketing </a:t>
            </a:r>
            <a:r>
              <a:rPr lang="en-US" sz="1500" dirty="0" smtClean="0">
                <a:solidFill>
                  <a:srgbClr val="000000"/>
                </a:solidFill>
                <a:latin typeface="Open Sans"/>
                <a:ea typeface="Open Sans"/>
                <a:cs typeface="Open Sans"/>
                <a:sym typeface="Open Sans"/>
              </a:rPr>
              <a:t>should </a:t>
            </a:r>
            <a:r>
              <a:rPr lang="en-US" sz="1500" dirty="0">
                <a:solidFill>
                  <a:srgbClr val="000000"/>
                </a:solidFill>
                <a:latin typeface="Open Sans"/>
                <a:ea typeface="Open Sans"/>
                <a:cs typeface="Open Sans"/>
                <a:sym typeface="Open Sans"/>
              </a:rPr>
              <a:t>be inclined to provide focus on females than males</a:t>
            </a:r>
            <a:r>
              <a:rPr lang="en-US" sz="1500" dirty="0" smtClean="0">
                <a:solidFill>
                  <a:srgbClr val="000000"/>
                </a:solidFill>
                <a:latin typeface="Open Sans"/>
                <a:ea typeface="Open Sans"/>
                <a:cs typeface="Open Sans"/>
                <a:sym typeface="Open Sans"/>
              </a:rPr>
              <a:t>.</a:t>
            </a:r>
          </a:p>
          <a:p>
            <a:pPr marL="285750" lvl="0" indent="-285750">
              <a:buClr>
                <a:srgbClr val="000000"/>
              </a:buClr>
              <a:buSzPts val="1500"/>
              <a:buFont typeface="Open Sans"/>
              <a:buChar char="❑"/>
            </a:pPr>
            <a:endParaRPr lang="en-US" sz="1500" dirty="0" smtClean="0">
              <a:solidFill>
                <a:srgbClr val="000000"/>
              </a:solidFill>
              <a:latin typeface="Open Sans"/>
              <a:ea typeface="Open Sans"/>
              <a:cs typeface="Open Sans"/>
              <a:sym typeface="Open Sans"/>
            </a:endParaRPr>
          </a:p>
          <a:p>
            <a:pPr marL="285750" lvl="0" indent="-285750">
              <a:buClr>
                <a:srgbClr val="000000"/>
              </a:buClr>
              <a:buSzPts val="1500"/>
              <a:buFont typeface="Open Sans"/>
              <a:buChar char="❑"/>
            </a:pPr>
            <a:endParaRPr lang="en-US" sz="1500" dirty="0">
              <a:solidFill>
                <a:srgbClr val="000000"/>
              </a:solidFill>
              <a:latin typeface="Open Sans"/>
              <a:ea typeface="Open Sans"/>
              <a:cs typeface="Open Sans"/>
              <a:sym typeface="Open Sans"/>
            </a:endParaRPr>
          </a:p>
          <a:p>
            <a:pPr marL="285750" lvl="0" indent="-285750">
              <a:buClr>
                <a:srgbClr val="000000"/>
              </a:buClr>
              <a:buSzPts val="1500"/>
              <a:buFont typeface="Open Sans"/>
              <a:buChar char="❑"/>
            </a:pPr>
            <a:r>
              <a:rPr lang="en-US" sz="1500" dirty="0" smtClean="0">
                <a:solidFill>
                  <a:srgbClr val="000000"/>
                </a:solidFill>
                <a:latin typeface="Open Sans"/>
                <a:ea typeface="Open Sans"/>
                <a:cs typeface="Open Sans"/>
                <a:sym typeface="Open Sans"/>
              </a:rPr>
              <a:t>Second </a:t>
            </a:r>
            <a:r>
              <a:rPr lang="en-US" sz="1500" dirty="0">
                <a:solidFill>
                  <a:srgbClr val="000000"/>
                </a:solidFill>
                <a:latin typeface="Open Sans"/>
                <a:ea typeface="Open Sans"/>
                <a:cs typeface="Open Sans"/>
                <a:sym typeface="Open Sans"/>
              </a:rPr>
              <a:t>graphs show the profits based on age </a:t>
            </a:r>
            <a:r>
              <a:rPr lang="en-US" sz="1500" dirty="0" smtClean="0">
                <a:solidFill>
                  <a:srgbClr val="000000"/>
                </a:solidFill>
                <a:latin typeface="Open Sans"/>
                <a:ea typeface="Open Sans"/>
                <a:cs typeface="Open Sans"/>
                <a:sym typeface="Open Sans"/>
              </a:rPr>
              <a:t>group and </a:t>
            </a:r>
            <a:r>
              <a:rPr lang="en-US" sz="1500" dirty="0">
                <a:solidFill>
                  <a:srgbClr val="000000"/>
                </a:solidFill>
                <a:latin typeface="Open Sans"/>
                <a:ea typeface="Open Sans"/>
                <a:cs typeface="Open Sans"/>
                <a:sym typeface="Open Sans"/>
              </a:rPr>
              <a:t>wealth </a:t>
            </a:r>
            <a:r>
              <a:rPr lang="en-US" sz="1500" dirty="0" smtClean="0">
                <a:solidFill>
                  <a:srgbClr val="000000"/>
                </a:solidFill>
                <a:latin typeface="Open Sans"/>
                <a:ea typeface="Open Sans"/>
                <a:cs typeface="Open Sans"/>
                <a:sym typeface="Open Sans"/>
              </a:rPr>
              <a:t>segmentation.</a:t>
            </a:r>
          </a:p>
          <a:p>
            <a:pPr marL="285750" lvl="0" indent="-285750">
              <a:buClr>
                <a:srgbClr val="000000"/>
              </a:buClr>
              <a:buSzPts val="1500"/>
              <a:buFont typeface="Open Sans"/>
              <a:buChar char="❑"/>
            </a:pPr>
            <a:r>
              <a:rPr lang="en-US" sz="1500" dirty="0" smtClean="0">
                <a:solidFill>
                  <a:srgbClr val="000000"/>
                </a:solidFill>
                <a:latin typeface="Open Sans"/>
                <a:ea typeface="Open Sans"/>
                <a:cs typeface="Open Sans"/>
                <a:sym typeface="Open Sans"/>
              </a:rPr>
              <a:t>Mass customer segment is greater in every age group of customer.</a:t>
            </a:r>
          </a:p>
          <a:p>
            <a:pPr marL="285750" lvl="0" indent="-285750">
              <a:buClr>
                <a:srgbClr val="000000"/>
              </a:buClr>
              <a:buSzPts val="1500"/>
              <a:buFont typeface="Open Sans"/>
              <a:buChar char="❑"/>
            </a:pPr>
            <a:r>
              <a:rPr lang="en-US" sz="1500" dirty="0">
                <a:solidFill>
                  <a:srgbClr val="000000"/>
                </a:solidFill>
                <a:latin typeface="Open Sans"/>
                <a:ea typeface="Open Sans"/>
                <a:cs typeface="Open Sans"/>
                <a:sym typeface="Open Sans"/>
              </a:rPr>
              <a:t>For ages 35-49, company profits are high, for </a:t>
            </a:r>
            <a:r>
              <a:rPr lang="en-US" sz="1500" dirty="0" smtClean="0">
                <a:solidFill>
                  <a:srgbClr val="000000"/>
                </a:solidFill>
                <a:latin typeface="Open Sans"/>
                <a:ea typeface="Open Sans"/>
                <a:cs typeface="Open Sans"/>
                <a:sym typeface="Open Sans"/>
              </a:rPr>
              <a:t>       65-79</a:t>
            </a:r>
            <a:r>
              <a:rPr lang="en-US" sz="1500" dirty="0">
                <a:solidFill>
                  <a:srgbClr val="000000"/>
                </a:solidFill>
                <a:latin typeface="Open Sans"/>
                <a:ea typeface="Open Sans"/>
                <a:cs typeface="Open Sans"/>
                <a:sym typeface="Open Sans"/>
              </a:rPr>
              <a:t>, they are less profitable, and for 80-94, profits are negligible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214" y="954157"/>
            <a:ext cx="4224273" cy="19792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072" y="3082482"/>
            <a:ext cx="4410928" cy="2036170"/>
          </a:xfrm>
          <a:prstGeom prst="rect">
            <a:avLst/>
          </a:prstGeom>
        </p:spPr>
      </p:pic>
    </p:spTree>
    <p:extLst>
      <p:ext uri="{BB962C8B-B14F-4D97-AF65-F5344CB8AC3E}">
        <p14:creationId xmlns:p14="http://schemas.microsoft.com/office/powerpoint/2010/main" val="326024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29414"/>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38152" y="3897794"/>
            <a:ext cx="4454100" cy="934278"/>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dirty="0">
                <a:latin typeface="Open Sans"/>
                <a:ea typeface="Open Sans"/>
                <a:cs typeface="Open Sans"/>
                <a:sym typeface="Open Sans"/>
              </a:rPr>
              <a:t>Financial Services, Manufacturing, and Health are the top three profit-generating industries, followed by retail and </a:t>
            </a:r>
            <a:r>
              <a:rPr lang="en" sz="1500" dirty="0" smtClean="0">
                <a:latin typeface="Open Sans"/>
                <a:ea typeface="Open Sans"/>
                <a:cs typeface="Open Sans"/>
                <a:sym typeface="Open Sans"/>
              </a:rPr>
              <a:t>property.</a:t>
            </a:r>
            <a:endParaRPr sz="1500" dirty="0" smtClean="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smtClean="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smtClean="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endParaRPr lang="en" sz="1500" dirty="0" smtClean="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endParaRPr lang="en" sz="1500" dirty="0" smtClean="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endParaRPr lang="en" sz="1500" dirty="0" smtClean="0">
              <a:latin typeface="Open Sans"/>
              <a:ea typeface="Open Sans"/>
              <a:cs typeface="Open Sans"/>
              <a:sym typeface="Open Sans"/>
            </a:endParaRPr>
          </a:p>
          <a:p>
            <a:pPr marL="133350" marR="0" lvl="0" algn="l" rtl="0">
              <a:lnSpc>
                <a:spcPct val="115000"/>
              </a:lnSpc>
              <a:spcBef>
                <a:spcPts val="0"/>
              </a:spcBef>
              <a:spcAft>
                <a:spcPts val="0"/>
              </a:spcAft>
              <a:buSzPts val="1500"/>
            </a:pPr>
            <a:endParaRPr sz="1500" dirty="0" smtClean="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822" y="2017320"/>
            <a:ext cx="3757977" cy="3021818"/>
          </a:xfrm>
          <a:prstGeom prst="rect">
            <a:avLst/>
          </a:prstGeom>
        </p:spPr>
      </p:pic>
      <p:sp>
        <p:nvSpPr>
          <p:cNvPr id="8" name="Google Shape;132;p29"/>
          <p:cNvSpPr/>
          <p:nvPr/>
        </p:nvSpPr>
        <p:spPr>
          <a:xfrm>
            <a:off x="4689900" y="770507"/>
            <a:ext cx="4454100" cy="1167729"/>
          </a:xfrm>
          <a:prstGeom prst="rect">
            <a:avLst/>
          </a:prstGeom>
          <a:noFill/>
          <a:ln>
            <a:noFill/>
          </a:ln>
        </p:spPr>
        <p:txBody>
          <a:bodyPr spcFirstLastPara="1" wrap="square" lIns="91400" tIns="91400" rIns="91400" bIns="91400" anchor="t" anchorCtr="0">
            <a:noAutofit/>
          </a:bodyPr>
          <a:lstStyle/>
          <a:p>
            <a:pPr marL="133350" marR="0" lvl="0" algn="l" rtl="0">
              <a:lnSpc>
                <a:spcPct val="115000"/>
              </a:lnSpc>
              <a:spcBef>
                <a:spcPts val="0"/>
              </a:spcBef>
              <a:spcAft>
                <a:spcPts val="0"/>
              </a:spcAft>
              <a:buSzPts val="1500"/>
            </a:pPr>
            <a:endParaRPr lang="en" sz="1500" dirty="0" smtClean="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dirty="0" smtClean="0">
                <a:latin typeface="Open Sans"/>
                <a:ea typeface="Open Sans"/>
                <a:cs typeface="Open Sans"/>
                <a:sym typeface="Open Sans"/>
              </a:rPr>
              <a:t>The </a:t>
            </a:r>
            <a:r>
              <a:rPr lang="en" sz="1500" dirty="0">
                <a:latin typeface="Open Sans"/>
                <a:ea typeface="Open Sans"/>
                <a:cs typeface="Open Sans"/>
                <a:sym typeface="Open Sans"/>
              </a:rPr>
              <a:t>highest profits are also </a:t>
            </a:r>
            <a:r>
              <a:rPr lang="en" sz="1500" dirty="0">
                <a:solidFill>
                  <a:schemeClr val="dk1"/>
                </a:solidFill>
                <a:latin typeface="Open Sans"/>
                <a:ea typeface="Open Sans"/>
                <a:cs typeface="Open Sans"/>
                <a:sym typeface="Open Sans"/>
              </a:rPr>
              <a:t>Financial Services, Manufacturing, and Health as seen in the second chart.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48" y="965136"/>
            <a:ext cx="3707107" cy="29326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nSpc>
                <a:spcPct val="115000"/>
              </a:lnSpc>
              <a:buClr>
                <a:schemeClr val="dk1"/>
              </a:buClr>
              <a:buSzPts val="1500"/>
              <a:buFont typeface="Open Sans"/>
              <a:buChar char="❏"/>
            </a:pPr>
            <a:r>
              <a:rPr lang="en-US" sz="1500" dirty="0">
                <a:solidFill>
                  <a:schemeClr val="dk1"/>
                </a:solidFill>
                <a:latin typeface="Open Sans"/>
                <a:ea typeface="Open Sans"/>
                <a:cs typeface="Open Sans"/>
                <a:sym typeface="Open Sans"/>
              </a:rPr>
              <a:t>The company might find potential market opportunities in New South Wales out of the three states.</a:t>
            </a:r>
            <a:endParaRPr sz="1500" dirty="0" smtClean="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dirty="0" smtClean="0">
                <a:solidFill>
                  <a:schemeClr val="dk1"/>
                </a:solidFill>
                <a:latin typeface="Open Sans"/>
                <a:ea typeface="Open Sans"/>
                <a:cs typeface="Open Sans"/>
                <a:sym typeface="Open Sans"/>
              </a:rPr>
              <a:t>New </a:t>
            </a:r>
            <a:r>
              <a:rPr lang="en" sz="1500" dirty="0">
                <a:solidFill>
                  <a:schemeClr val="dk1"/>
                </a:solidFill>
                <a:latin typeface="Open Sans"/>
                <a:ea typeface="Open Sans"/>
                <a:cs typeface="Open Sans"/>
                <a:sym typeface="Open Sans"/>
              </a:rPr>
              <a:t>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dirty="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012" y="1157051"/>
            <a:ext cx="4606988" cy="36188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dirty="0">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dirty="0">
                <a:solidFill>
                  <a:srgbClr val="073763"/>
                </a:solidFill>
                <a:latin typeface="Lora"/>
                <a:ea typeface="Lora"/>
                <a:cs typeface="Lora"/>
                <a:sym typeface="Lora"/>
              </a:rPr>
              <a:t>C</a:t>
            </a:r>
            <a:r>
              <a:rPr lang="en" sz="2200" b="1" dirty="0">
                <a:solidFill>
                  <a:srgbClr val="073763"/>
                </a:solidFill>
                <a:latin typeface="Lora"/>
                <a:ea typeface="Lora"/>
                <a:cs typeface="Lora"/>
                <a:sym typeface="Lora"/>
              </a:rPr>
              <a:t>USTOMER CLASSIFICATION</a:t>
            </a:r>
            <a:r>
              <a:rPr lang="en" sz="2200" b="1" i="0" u="none" strike="noStrike" cap="none" dirty="0">
                <a:solidFill>
                  <a:srgbClr val="073763"/>
                </a:solidFill>
                <a:latin typeface="Lora"/>
                <a:ea typeface="Lora"/>
                <a:cs typeface="Lora"/>
                <a:sym typeface="Lora"/>
              </a:rPr>
              <a:t> – </a:t>
            </a:r>
            <a:r>
              <a:rPr lang="en" sz="2200" b="1" i="1" u="none" strike="noStrike" cap="none" dirty="0">
                <a:solidFill>
                  <a:srgbClr val="073763"/>
                </a:solidFill>
                <a:latin typeface="Lora"/>
                <a:ea typeface="Lora"/>
                <a:cs typeface="Lora"/>
                <a:sym typeface="Lora"/>
              </a:rPr>
              <a:t>Targeting High Value Customers</a:t>
            </a:r>
            <a:endParaRPr sz="2200" b="1" i="1" u="none" strike="noStrike" cap="none" dirty="0">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660525"/>
            <a:ext cx="8906700" cy="3361800"/>
          </a:xfrm>
          <a:prstGeom prst="rect">
            <a:avLst/>
          </a:prstGeom>
          <a:noFill/>
          <a:ln>
            <a:noFill/>
          </a:ln>
        </p:spPr>
        <p:txBody>
          <a:bodyPr spcFirstLastPara="1" wrap="square" lIns="91400" tIns="91400" rIns="91400" bIns="91400" anchor="t" anchorCtr="0">
            <a:normAutofit lnSpcReduction="10000"/>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Aged between </a:t>
            </a:r>
            <a:r>
              <a:rPr lang="en" sz="1500" dirty="0" smtClean="0">
                <a:solidFill>
                  <a:schemeClr val="dk1"/>
                </a:solidFill>
                <a:latin typeface="Open Sans"/>
                <a:ea typeface="Open Sans"/>
                <a:cs typeface="Open Sans"/>
                <a:sym typeface="Open Sans"/>
              </a:rPr>
              <a:t>35-49</a:t>
            </a:r>
            <a:r>
              <a:rPr lang="en" sz="1500" dirty="0" smtClean="0">
                <a:solidFill>
                  <a:schemeClr val="dk1"/>
                </a:solidFill>
                <a:latin typeface="Open Sans"/>
                <a:ea typeface="Open Sans"/>
                <a:cs typeface="Open Sans"/>
                <a:sym typeface="Open Sans"/>
              </a:rPr>
              <a:t>.</a:t>
            </a:r>
          </a:p>
          <a:p>
            <a:pPr marL="603250" lvl="1" indent="0" algn="l" rtl="0">
              <a:lnSpc>
                <a:spcPct val="115000"/>
              </a:lnSpc>
              <a:spcBef>
                <a:spcPts val="0"/>
              </a:spcBef>
              <a:spcAft>
                <a:spcPts val="0"/>
              </a:spcAft>
              <a:buClr>
                <a:schemeClr val="dk1"/>
              </a:buClr>
              <a:buSzPts val="1500"/>
              <a:buNone/>
            </a:pPr>
            <a:endParaRPr lang="en" sz="1500" dirty="0" smtClean="0">
              <a:solidFill>
                <a:schemeClr val="dk1"/>
              </a:solidFill>
              <a:latin typeface="Open Sans"/>
              <a:ea typeface="Open Sans"/>
              <a:cs typeface="Open Sans"/>
              <a:sym typeface="Open Sans"/>
            </a:endParaRPr>
          </a:p>
          <a:p>
            <a:pPr marL="965200" lvl="1" indent="-361950">
              <a:buClr>
                <a:schemeClr val="dk1"/>
              </a:buClr>
              <a:buSzPts val="1500"/>
              <a:buFont typeface="Open Sans"/>
              <a:buChar char="❑"/>
            </a:pPr>
            <a:r>
              <a:rPr lang="en-US" sz="1500" dirty="0">
                <a:solidFill>
                  <a:schemeClr val="dk1"/>
                </a:solidFill>
                <a:latin typeface="Open Sans"/>
                <a:ea typeface="Open Sans"/>
                <a:cs typeface="Open Sans"/>
                <a:sym typeface="Open Sans"/>
              </a:rPr>
              <a:t>Owners of the </a:t>
            </a:r>
            <a:r>
              <a:rPr lang="en-US" sz="1500" dirty="0" smtClean="0">
                <a:solidFill>
                  <a:schemeClr val="dk1"/>
                </a:solidFill>
                <a:latin typeface="Open Sans"/>
                <a:ea typeface="Open Sans"/>
                <a:cs typeface="Open Sans"/>
                <a:sym typeface="Open Sans"/>
              </a:rPr>
              <a:t>vehicle.</a:t>
            </a:r>
            <a:endParaRPr lang="en-US"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Most of the high value customers are female compared to </a:t>
            </a:r>
            <a:r>
              <a:rPr lang="en" sz="1500" dirty="0" smtClean="0">
                <a:solidFill>
                  <a:schemeClr val="dk1"/>
                </a:solidFill>
                <a:latin typeface="Open Sans"/>
                <a:ea typeface="Open Sans"/>
                <a:cs typeface="Open Sans"/>
                <a:sym typeface="Open Sans"/>
              </a:rPr>
              <a:t>male.</a:t>
            </a:r>
            <a:endParaRPr sz="1500" dirty="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Working in Financial Service, Manufacturing and </a:t>
            </a:r>
            <a:r>
              <a:rPr lang="en" sz="1500" dirty="0" smtClean="0">
                <a:solidFill>
                  <a:schemeClr val="dk1"/>
                </a:solidFill>
                <a:latin typeface="Open Sans"/>
                <a:ea typeface="Open Sans"/>
                <a:cs typeface="Open Sans"/>
                <a:sym typeface="Open Sans"/>
              </a:rPr>
              <a:t>Health</a:t>
            </a:r>
            <a:r>
              <a:rPr lang="en" sz="1500" dirty="0" smtClean="0">
                <a:solidFill>
                  <a:schemeClr val="dk1"/>
                </a:solidFill>
                <a:latin typeface="Open Sans"/>
                <a:ea typeface="Open Sans"/>
                <a:cs typeface="Open Sans"/>
                <a:sym typeface="Open Sans"/>
              </a:rPr>
              <a:t>.</a:t>
            </a: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Who are currently living in New South Wales and Victoria.</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97400" y="820525"/>
            <a:ext cx="8565600" cy="779015"/>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dirty="0">
                <a:solidFill>
                  <a:srgbClr val="073763"/>
                </a:solidFill>
                <a:latin typeface="Open Sans"/>
                <a:ea typeface="Open Sans"/>
                <a:cs typeface="Open Sans"/>
                <a:sym typeface="Open Sans"/>
              </a:rPr>
              <a:t>HIGH-VALUE CUSTOMER SUMMARY </a:t>
            </a:r>
            <a:r>
              <a:rPr lang="en" sz="2000" b="1" dirty="0" smtClean="0">
                <a:solidFill>
                  <a:srgbClr val="073763"/>
                </a:solidFill>
                <a:latin typeface="Open Sans"/>
                <a:ea typeface="Open Sans"/>
                <a:cs typeface="Open Sans"/>
                <a:sym typeface="Open Sans"/>
              </a:rPr>
              <a:t>TABLE</a:t>
            </a:r>
          </a:p>
          <a:p>
            <a:pPr lvl="0">
              <a:lnSpc>
                <a:spcPct val="115000"/>
              </a:lnSpc>
              <a:buSzPts val="2000"/>
            </a:pPr>
            <a:r>
              <a:rPr lang="en-US" sz="1500" dirty="0">
                <a:solidFill>
                  <a:schemeClr val="tx1"/>
                </a:solidFill>
                <a:latin typeface="Open Sans"/>
                <a:ea typeface="Open Sans"/>
                <a:cs typeface="Open Sans"/>
                <a:sym typeface="Open Sans"/>
              </a:rPr>
              <a:t>For maximum value to the organization, 12 customers should be targeted</a:t>
            </a:r>
          </a:p>
          <a:p>
            <a:pPr marL="0" marR="0" lvl="0" indent="0" algn="ctr" rtl="0">
              <a:lnSpc>
                <a:spcPct val="115000"/>
              </a:lnSpc>
              <a:spcBef>
                <a:spcPts val="0"/>
              </a:spcBef>
              <a:spcAft>
                <a:spcPts val="0"/>
              </a:spcAft>
              <a:buClr>
                <a:srgbClr val="000000"/>
              </a:buClr>
              <a:buSzPts val="2000"/>
              <a:buFont typeface="Open Sans"/>
              <a:buNone/>
            </a:pPr>
            <a:endParaRPr sz="2000" i="0" u="none" strike="noStrike" cap="none" dirty="0">
              <a:solidFill>
                <a:srgbClr val="073763"/>
              </a:solidFill>
              <a:latin typeface="Open Sans"/>
              <a:ea typeface="Open Sans"/>
              <a:cs typeface="Open Sans"/>
              <a:sym typeface="Open Sans"/>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9770" b="8467"/>
          <a:stretch/>
        </p:blipFill>
        <p:spPr>
          <a:xfrm>
            <a:off x="883016" y="1740843"/>
            <a:ext cx="7209617" cy="328835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496</Words>
  <Application>Microsoft Office PowerPoint</Application>
  <PresentationFormat>On-screen Show (16:9)</PresentationFormat>
  <Paragraphs>76</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Open Sans Light</vt:lpstr>
      <vt:lpstr>Noto Sans Symbols</vt:lpstr>
      <vt:lpstr>Arial</vt:lpstr>
      <vt:lpstr>Lora</vt:lpstr>
      <vt:lpstr>Calibri</vt:lpstr>
      <vt:lpstr>Comic Sans MS</vt:lpstr>
      <vt:lpstr>Open Sans ExtraBold</vt:lpstr>
      <vt:lpstr>Open Sans</vt:lpstr>
      <vt:lpstr>Simple Light</vt:lpstr>
      <vt:lpstr>Simple Light</vt:lpstr>
      <vt:lpstr>PowerPoint Presentation</vt:lpstr>
      <vt:lpstr>PowerPoint Presentation</vt:lpstr>
      <vt:lpstr>PowerPoint Presentation</vt:lpstr>
      <vt:lpstr>PowerPoint Presentation</vt:lpstr>
      <vt:lpstr>Data Exploration: Bike Purchases &amp; Profit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Arslaan Shamim</dc:creator>
  <cp:lastModifiedBy>131 Muhammad Arslaan</cp:lastModifiedBy>
  <cp:revision>12</cp:revision>
  <dcterms:modified xsi:type="dcterms:W3CDTF">2023-10-21T20:00:08Z</dcterms:modified>
</cp:coreProperties>
</file>