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57" r:id="rId8"/>
    <p:sldId id="261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6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63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8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66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0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2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F35A0-DAB6-4C15-B464-FC7890B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77771"/>
            <a:ext cx="5597549" cy="1646302"/>
          </a:xfrm>
        </p:spPr>
        <p:txBody>
          <a:bodyPr anchor="t"/>
          <a:lstStyle/>
          <a:p>
            <a:r>
              <a:rPr lang="ru-RU" dirty="0"/>
              <a:t>Классификации требований к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632E0-25A1-42FA-821C-5CEC90E40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24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8FF8A-B03F-4231-B4DC-CEBAEC39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32527"/>
            <a:ext cx="8596668" cy="983530"/>
          </a:xfrm>
        </p:spPr>
        <p:txBody>
          <a:bodyPr/>
          <a:lstStyle/>
          <a:p>
            <a:r>
              <a:rPr lang="ru-RU" dirty="0"/>
              <a:t>Виды требований по уровням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D49212-8C8B-4DEA-AE5A-22CA2D46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16057"/>
            <a:ext cx="8596668" cy="4825305"/>
          </a:xfrm>
        </p:spPr>
        <p:txBody>
          <a:bodyPr anchor="t"/>
          <a:lstStyle/>
          <a:p>
            <a:r>
              <a:rPr lang="ru-RU" dirty="0"/>
              <a:t>По </a:t>
            </a:r>
            <a:r>
              <a:rPr lang="ru-RU" dirty="0" err="1"/>
              <a:t>Вигерсу</a:t>
            </a:r>
            <a:r>
              <a:rPr lang="ru-RU" dirty="0"/>
              <a:t> выделяются следующие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Бизнес-требования: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Бизнес-требования;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Бизнес-правила;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Атрибуты качества;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Функциональные 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Системные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Функциональный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Внешние интерфейсы;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04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/>
          <a:lstStyle/>
          <a:p>
            <a:r>
              <a:rPr lang="ru-RU" dirty="0"/>
              <a:t>Определения видов требований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4467086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Бизнес-правила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определяют ограничения, проистекающие из предметной области и свойств автоматизируемого объекта (предприятия);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Системные требования и ограничения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Ограничения на программные интерфейсы, в том числе к внешним системам;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Требования к атрибутам качества;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Требования к применяемому оборудованию и ПО.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18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8D424-3CE5-4D56-8202-D3A316FC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3952"/>
            <a:ext cx="8596668" cy="1187776"/>
          </a:xfrm>
        </p:spPr>
        <p:txBody>
          <a:bodyPr>
            <a:normAutofit/>
          </a:bodyPr>
          <a:lstStyle/>
          <a:p>
            <a:r>
              <a:rPr lang="en-US" dirty="0"/>
              <a:t>IEEE </a:t>
            </a:r>
            <a:r>
              <a:rPr lang="ru-RU" dirty="0"/>
              <a:t>и </a:t>
            </a:r>
            <a:r>
              <a:rPr lang="en-US" dirty="0"/>
              <a:t>IEC</a:t>
            </a:r>
            <a:br>
              <a:rPr lang="en-US" dirty="0"/>
            </a:br>
            <a:r>
              <a:rPr lang="ru-RU" sz="2200" dirty="0"/>
              <a:t>Разработка стандартов в области </a:t>
            </a:r>
            <a:r>
              <a:rPr lang="en-US" sz="2200" dirty="0"/>
              <a:t>IT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EF13E-30BD-4A1A-BFBD-EDA5EDE7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51727"/>
            <a:ext cx="4809065" cy="2441543"/>
          </a:xfrm>
        </p:spPr>
        <p:txBody>
          <a:bodyPr anchor="t">
            <a:normAutofit/>
          </a:bodyPr>
          <a:lstStyle/>
          <a:p>
            <a:r>
              <a:rPr lang="en-US" dirty="0"/>
              <a:t>IEEE(Institute of Electrical and Electronics Engineers) </a:t>
            </a:r>
            <a:r>
              <a:rPr lang="ru-RU" dirty="0"/>
              <a:t>– институт инженеров по электронике, международная некоммерческая ассоциация специалистов в области техники, делит с МЭК мировое лидерство в области разработки стандартов по радиоэлектронике и электротехники.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3680A43-13EB-4B91-9BCA-6AD5C790426F}"/>
              </a:ext>
            </a:extLst>
          </p:cNvPr>
          <p:cNvSpPr txBox="1">
            <a:spLocks/>
          </p:cNvSpPr>
          <p:nvPr/>
        </p:nvSpPr>
        <p:spPr>
          <a:xfrm>
            <a:off x="6096000" y="3582186"/>
            <a:ext cx="4647013" cy="2810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IEC(International Electrotechnical Commission) –</a:t>
            </a:r>
            <a:r>
              <a:rPr lang="ru-RU" dirty="0"/>
              <a:t> международная </a:t>
            </a:r>
          </a:p>
          <a:p>
            <a:r>
              <a:rPr lang="ru-RU" dirty="0"/>
              <a:t>Электротехническая комиссия, некоммерческая организация, признанный лидер в области создания международных стандартов в сфере электрики, электроники и смежных технологий, в том числе – в области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6246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7831-5B24-4535-AE6F-CB41328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4416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стандартов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9E62B-08FD-4F47-9DDD-057FA7DD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4849"/>
            <a:ext cx="8596668" cy="447651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уровня безопасности в различных сферах;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конкурентоспособности и качества продукта процесса или услуги;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единства измерений или их сопоставление;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рационального использования ресурсов;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взаимозаменяемости и совместимости оборудования или технических средств;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Присвоение сокращенных названий или кодов продуктам, процессам или услугам;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классификаций и каталогов продуктов процессов или услуг.</a:t>
            </a:r>
          </a:p>
        </p:txBody>
      </p:sp>
    </p:spTree>
    <p:extLst>
      <p:ext uri="{BB962C8B-B14F-4D97-AF65-F5344CB8AC3E}">
        <p14:creationId xmlns:p14="http://schemas.microsoft.com/office/powerpoint/2010/main" val="32789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3AE1B-E371-4AB7-9421-71C43B3D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32701"/>
          </a:xfrm>
        </p:spPr>
        <p:txBody>
          <a:bodyPr/>
          <a:lstStyle/>
          <a:p>
            <a:r>
              <a:rPr lang="ru-RU" dirty="0"/>
              <a:t>Уровни стандартов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D1C81-5827-42F4-9B39-98236A33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42301"/>
            <a:ext cx="8596668" cy="4599061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Международная. Органом по стандартизации является </a:t>
            </a:r>
            <a:r>
              <a:rPr lang="en-US" dirty="0"/>
              <a:t>ISO</a:t>
            </a:r>
            <a:r>
              <a:rPr lang="ru-RU" dirty="0"/>
              <a:t>, стандарты </a:t>
            </a:r>
            <a:r>
              <a:rPr lang="en-US" dirty="0"/>
              <a:t>ISO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Межгосударственная. Нормативным документом СНГ является межгосударственный стандарт;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Национальный. Стандартизация в пределах одного гос-ва(ДСТУ или ГОСТ)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Правила, нормы и рекомендации в определенной области. Действуют в границах определенных сфер деятельности(Например </a:t>
            </a:r>
            <a:r>
              <a:rPr lang="en-US" dirty="0"/>
              <a:t>IEEE)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Стандарты организации. Стандарты предприятий, обществ и т.д.</a:t>
            </a:r>
          </a:p>
        </p:txBody>
      </p:sp>
    </p:spTree>
    <p:extLst>
      <p:ext uri="{BB962C8B-B14F-4D97-AF65-F5344CB8AC3E}">
        <p14:creationId xmlns:p14="http://schemas.microsoft.com/office/powerpoint/2010/main" val="150680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DE444-AA12-4B38-B2B2-A1C0D672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6301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Продуктная</a:t>
            </a:r>
            <a:r>
              <a:rPr lang="ru-RU" dirty="0"/>
              <a:t> документация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4455C-37F5-4E9A-AF20-78B63999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14021"/>
            <a:ext cx="8596668" cy="4627341"/>
          </a:xfrm>
        </p:spPr>
        <p:txBody>
          <a:bodyPr anchor="t">
            <a:normAutofit fontScale="92500" lnSpcReduction="10000"/>
          </a:bodyPr>
          <a:lstStyle/>
          <a:p>
            <a:r>
              <a:rPr lang="ru-RU" dirty="0"/>
              <a:t>Используется командой во время разработки и поддержки продукта: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 продукта;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 бизнес-требований;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Маркетинговая документация;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 требований к программному продукту;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Спецификация функциональных требований;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Техническое задание;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Прототип;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  <a:r>
              <a:rPr lang="ru-RU" dirty="0"/>
              <a:t> и</a:t>
            </a:r>
            <a:r>
              <a:rPr lang="en-US" dirty="0"/>
              <a:t> User Story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Дизайн.</a:t>
            </a:r>
          </a:p>
          <a:p>
            <a:r>
              <a:rPr lang="ru-RU" dirty="0"/>
              <a:t>План продукта – это официальная утвержденный документ, который в общем определяет, в какой последовательности проект выполняется, проверяется и контролируется. Содержание документа не имеет стандартизированной формы.</a:t>
            </a:r>
          </a:p>
        </p:txBody>
      </p:sp>
    </p:spTree>
    <p:extLst>
      <p:ext uri="{BB962C8B-B14F-4D97-AF65-F5344CB8AC3E}">
        <p14:creationId xmlns:p14="http://schemas.microsoft.com/office/powerpoint/2010/main" val="4732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6E90-1B77-40BE-9095-BF3957C7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53592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требование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EC9FF-221A-41D8-A2CA-9CA5A1E5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3192"/>
            <a:ext cx="8596668" cy="4778170"/>
          </a:xfrm>
        </p:spPr>
        <p:txBody>
          <a:bodyPr anchor="t"/>
          <a:lstStyle/>
          <a:p>
            <a:r>
              <a:rPr lang="ru-RU" dirty="0"/>
              <a:t>Требование – это: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Условия или возможности, необходимые пользователю для решение проблем или достижения целей;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Документированное представление условий и возможностей.</a:t>
            </a:r>
          </a:p>
          <a:p>
            <a:r>
              <a:rPr lang="ru-RU" dirty="0"/>
              <a:t>Требование – это исходные данные, на основании которых проектируются или создаются автоматизированные информационные системы.</a:t>
            </a:r>
          </a:p>
          <a:p>
            <a:r>
              <a:rPr lang="ru-RU" dirty="0"/>
              <a:t>Требования нужны для того, чтобы разработчик мог определить и согласовать с заказчиком временные и финансовые перспективы проекта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1185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6DA50-57D7-4049-AFB8-28C96778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DDE98-9E5B-48BA-9AB9-3C32C517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Уровни требований бывают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Бизнес-требования;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Пользовательские требования;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T Sans" panose="020B0604020202020204" pitchFamily="34" charset="-52"/>
              </a:rPr>
              <a:t>Функциональные требования.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5364-89EA-45B6-A5F2-0BD21493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76140"/>
          </a:xfrm>
        </p:spPr>
        <p:txBody>
          <a:bodyPr/>
          <a:lstStyle/>
          <a:p>
            <a:r>
              <a:rPr lang="ru-RU" dirty="0"/>
              <a:t>Определения уровней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89B7BEA-1B78-4299-9179-2E32A58D004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Бизнес-требования — определяют назначение ПО, описываются в документе о видении (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vision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 и границах проекта (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scope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Пользовательские требования — определяют набор пользовательских задач, которые должна решать программа, а также способы (сценарии) их решения в системе.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T Sans" panose="020B0604020202020204" pitchFamily="34" charset="-52"/>
              </a:rPr>
              <a:t>Функциональные требования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—</a:t>
            </a:r>
            <a:r>
              <a:rPr lang="ru-RU" dirty="0">
                <a:solidFill>
                  <a:srgbClr val="000000"/>
                </a:solidFill>
                <a:latin typeface="PT Sans" panose="020B0604020202020204" pitchFamily="34" charset="-52"/>
              </a:rPr>
              <a:t> детально описывают ожидаемое поведение продукта в разных ситуациях.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37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F77E1E-B732-4405-9A57-068DD862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3" y="397351"/>
            <a:ext cx="9027433" cy="566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964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558</Words>
  <Application>Microsoft Office PowerPoint</Application>
  <PresentationFormat>Широкоэкранный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PT Sans</vt:lpstr>
      <vt:lpstr>Trebuchet MS</vt:lpstr>
      <vt:lpstr>Wingdings 3</vt:lpstr>
      <vt:lpstr>Аспект</vt:lpstr>
      <vt:lpstr>Классификации требований к ПО</vt:lpstr>
      <vt:lpstr>IEEE и IEC Разработка стандартов в области IT</vt:lpstr>
      <vt:lpstr>Функции стандартов</vt:lpstr>
      <vt:lpstr>Уровни стандартов</vt:lpstr>
      <vt:lpstr>Продуктная документация</vt:lpstr>
      <vt:lpstr>Что такое требование</vt:lpstr>
      <vt:lpstr>Уровни требований</vt:lpstr>
      <vt:lpstr>Определения уровней</vt:lpstr>
      <vt:lpstr>Презентация PowerPoint</vt:lpstr>
      <vt:lpstr>Виды требований по уровням</vt:lpstr>
      <vt:lpstr>Определения видов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Арслан Салихов</dc:creator>
  <cp:lastModifiedBy>Арслан Салихов</cp:lastModifiedBy>
  <cp:revision>17</cp:revision>
  <dcterms:created xsi:type="dcterms:W3CDTF">2023-01-18T03:43:39Z</dcterms:created>
  <dcterms:modified xsi:type="dcterms:W3CDTF">2023-01-18T06:41:57Z</dcterms:modified>
</cp:coreProperties>
</file>