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57A69A-D99E-4CDD-8E38-52A7767FA696}"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8D0C-87DA-432D-ABA7-67AC32EDA5C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89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7A69A-D99E-4CDD-8E38-52A7767FA696}"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88128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7A69A-D99E-4CDD-8E38-52A7767FA696}"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8D0C-87DA-432D-ABA7-67AC32EDA5C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83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7A69A-D99E-4CDD-8E38-52A7767FA696}"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23343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7A69A-D99E-4CDD-8E38-52A7767FA696}"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8D0C-87DA-432D-ABA7-67AC32EDA5C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96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57A69A-D99E-4CDD-8E38-52A7767FA696}"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256603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7A69A-D99E-4CDD-8E38-52A7767FA696}"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25461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7A69A-D99E-4CDD-8E38-52A7767FA696}"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294916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7A69A-D99E-4CDD-8E38-52A7767FA696}"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108014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7A69A-D99E-4CDD-8E38-52A7767FA696}"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8D0C-87DA-432D-ABA7-67AC32EDA5C5}" type="slidenum">
              <a:rPr lang="en-US" smtClean="0"/>
              <a:t>‹#›</a:t>
            </a:fld>
            <a:endParaRPr lang="en-US"/>
          </a:p>
        </p:txBody>
      </p:sp>
    </p:spTree>
    <p:extLst>
      <p:ext uri="{BB962C8B-B14F-4D97-AF65-F5344CB8AC3E}">
        <p14:creationId xmlns:p14="http://schemas.microsoft.com/office/powerpoint/2010/main" val="265975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7A69A-D99E-4CDD-8E38-52A7767FA696}"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8D0C-87DA-432D-ABA7-67AC32EDA5C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68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57A69A-D99E-4CDD-8E38-52A7767FA696}" type="datetimeFigureOut">
              <a:rPr lang="en-US" smtClean="0"/>
              <a:t>12/26/2023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B58D0C-87DA-432D-ABA7-67AC32EDA5C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846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8D56-B247-4CE7-054E-3035505E61FD}"/>
              </a:ext>
            </a:extLst>
          </p:cNvPr>
          <p:cNvSpPr>
            <a:spLocks noGrp="1"/>
          </p:cNvSpPr>
          <p:nvPr>
            <p:ph type="ctrTitle"/>
          </p:nvPr>
        </p:nvSpPr>
        <p:spPr>
          <a:xfrm>
            <a:off x="381000" y="4960137"/>
            <a:ext cx="7848600" cy="1463040"/>
          </a:xfrm>
        </p:spPr>
        <p:txBody>
          <a:bodyPr>
            <a:normAutofit/>
          </a:bodyPr>
          <a:lstStyle/>
          <a:p>
            <a:pPr algn="ctr"/>
            <a:r>
              <a:rPr lang="en-US" sz="3600" b="1" dirty="0" err="1">
                <a:latin typeface="Times New Roman" panose="02020603050405020304" pitchFamily="18" charset="0"/>
                <a:cs typeface="Times New Roman" panose="02020603050405020304" pitchFamily="18" charset="0"/>
              </a:rPr>
              <a:t>StudENT</a:t>
            </a:r>
            <a:r>
              <a:rPr lang="en-US" sz="3600" b="1" dirty="0">
                <a:latin typeface="Times New Roman" panose="02020603050405020304" pitchFamily="18" charset="0"/>
                <a:cs typeface="Times New Roman" panose="02020603050405020304" pitchFamily="18" charset="0"/>
              </a:rPr>
              <a:t> INTEREST SYSTEM</a:t>
            </a:r>
          </a:p>
        </p:txBody>
      </p:sp>
      <p:sp>
        <p:nvSpPr>
          <p:cNvPr id="3" name="Subtitle 2">
            <a:extLst>
              <a:ext uri="{FF2B5EF4-FFF2-40B4-BE49-F238E27FC236}">
                <a16:creationId xmlns:a16="http://schemas.microsoft.com/office/drawing/2014/main" id="{B655AE62-E485-BCD8-B611-0534F39524D0}"/>
              </a:ext>
            </a:extLst>
          </p:cNvPr>
          <p:cNvSpPr>
            <a:spLocks noGrp="1"/>
          </p:cNvSpPr>
          <p:nvPr>
            <p:ph type="subTitle" idx="1"/>
          </p:nvPr>
        </p:nvSpPr>
        <p:spPr/>
        <p:txBody>
          <a:bodyPr/>
          <a:lstStyle/>
          <a:p>
            <a:r>
              <a:rPr lang="en-US" dirty="0"/>
              <a:t> </a:t>
            </a:r>
            <a:r>
              <a:rPr lang="en-US" sz="2800" dirty="0"/>
              <a:t>EAD Project-II</a:t>
            </a:r>
          </a:p>
        </p:txBody>
      </p:sp>
    </p:spTree>
    <p:extLst>
      <p:ext uri="{BB962C8B-B14F-4D97-AF65-F5344CB8AC3E}">
        <p14:creationId xmlns:p14="http://schemas.microsoft.com/office/powerpoint/2010/main" val="64257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58E11F5D-8319-2308-86A4-6446C3786CF1}"/>
              </a:ext>
            </a:extLst>
          </p:cNvPr>
          <p:cNvSpPr>
            <a:spLocks noGrp="1"/>
          </p:cNvSpPr>
          <p:nvPr>
            <p:ph type="title"/>
          </p:nvPr>
        </p:nvSpPr>
        <p:spPr>
          <a:xfrm>
            <a:off x="990096" y="977899"/>
            <a:ext cx="6539558" cy="3594101"/>
          </a:xfrm>
        </p:spPr>
        <p:txBody>
          <a:bodyPr vert="horz" lIns="91440" tIns="45720" rIns="91440" bIns="45720" rtlCol="0" anchor="b">
            <a:normAutofit/>
          </a:bodyPr>
          <a:lstStyle/>
          <a:p>
            <a:pPr algn="r"/>
            <a:r>
              <a:rPr lang="en-US" sz="5400" spc="200" dirty="0"/>
              <a:t>Er Diagram </a:t>
            </a:r>
          </a:p>
        </p:txBody>
      </p:sp>
      <p:cxnSp>
        <p:nvCxnSpPr>
          <p:cNvPr id="17" name="Straight Connector 16">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3" name="TextBox 2">
            <a:extLst>
              <a:ext uri="{FF2B5EF4-FFF2-40B4-BE49-F238E27FC236}">
                <a16:creationId xmlns:a16="http://schemas.microsoft.com/office/drawing/2014/main" id="{58BF9389-6928-0FB3-E5A3-5E6FFC579A99}"/>
              </a:ext>
            </a:extLst>
          </p:cNvPr>
          <p:cNvSpPr txBox="1"/>
          <p:nvPr/>
        </p:nvSpPr>
        <p:spPr>
          <a:xfrm>
            <a:off x="1438382" y="1294162"/>
            <a:ext cx="3030876"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Arslan Adrees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BCSF20M019</a:t>
            </a:r>
          </a:p>
        </p:txBody>
      </p:sp>
    </p:spTree>
    <p:extLst>
      <p:ext uri="{BB962C8B-B14F-4D97-AF65-F5344CB8AC3E}">
        <p14:creationId xmlns:p14="http://schemas.microsoft.com/office/powerpoint/2010/main" val="3219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FA6AC8-F59D-A489-2014-148E88DAFCE8}"/>
              </a:ext>
            </a:extLst>
          </p:cNvPr>
          <p:cNvPicPr>
            <a:picLocks noChangeAspect="1"/>
          </p:cNvPicPr>
          <p:nvPr/>
        </p:nvPicPr>
        <p:blipFill>
          <a:blip r:embed="rId2"/>
          <a:stretch>
            <a:fillRect/>
          </a:stretch>
        </p:blipFill>
        <p:spPr>
          <a:xfrm>
            <a:off x="643467" y="643467"/>
            <a:ext cx="10905066" cy="5571066"/>
          </a:xfrm>
          <a:prstGeom prst="rect">
            <a:avLst/>
          </a:prstGeom>
        </p:spPr>
      </p:pic>
      <p:sp>
        <p:nvSpPr>
          <p:cNvPr id="4" name="TextBox 3">
            <a:extLst>
              <a:ext uri="{FF2B5EF4-FFF2-40B4-BE49-F238E27FC236}">
                <a16:creationId xmlns:a16="http://schemas.microsoft.com/office/drawing/2014/main" id="{759A55C2-9F3E-16D6-40ED-140189300E4F}"/>
              </a:ext>
            </a:extLst>
          </p:cNvPr>
          <p:cNvSpPr txBox="1"/>
          <p:nvPr/>
        </p:nvSpPr>
        <p:spPr>
          <a:xfrm>
            <a:off x="4726113" y="2286001"/>
            <a:ext cx="2229492" cy="369332"/>
          </a:xfrm>
          <a:prstGeom prst="rect">
            <a:avLst/>
          </a:prstGeom>
          <a:noFill/>
        </p:spPr>
        <p:txBody>
          <a:bodyPr wrap="square" rtlCol="0">
            <a:spAutoFit/>
          </a:bodyPr>
          <a:lstStyle/>
          <a:p>
            <a:r>
              <a:rPr lang="en-US" dirty="0"/>
              <a:t>Can add, edit, delete</a:t>
            </a:r>
          </a:p>
        </p:txBody>
      </p:sp>
    </p:spTree>
    <p:extLst>
      <p:ext uri="{BB962C8B-B14F-4D97-AF65-F5344CB8AC3E}">
        <p14:creationId xmlns:p14="http://schemas.microsoft.com/office/powerpoint/2010/main" val="105824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7407-4789-2FB1-E9BB-66827A681BF7}"/>
              </a:ext>
            </a:extLst>
          </p:cNvPr>
          <p:cNvSpPr>
            <a:spLocks noGrp="1"/>
          </p:cNvSpPr>
          <p:nvPr>
            <p:ph type="title"/>
          </p:nvPr>
        </p:nvSpPr>
        <p:spPr>
          <a:xfrm>
            <a:off x="1024128" y="585216"/>
            <a:ext cx="9720072" cy="1089472"/>
          </a:xfrm>
        </p:spPr>
        <p:txBody>
          <a:bodyPr/>
          <a:lstStyle/>
          <a:p>
            <a:r>
              <a:rPr lang="en-US" dirty="0"/>
              <a:t>Application Flow</a:t>
            </a:r>
          </a:p>
        </p:txBody>
      </p:sp>
      <p:sp>
        <p:nvSpPr>
          <p:cNvPr id="3" name="Content Placeholder 2">
            <a:extLst>
              <a:ext uri="{FF2B5EF4-FFF2-40B4-BE49-F238E27FC236}">
                <a16:creationId xmlns:a16="http://schemas.microsoft.com/office/drawing/2014/main" id="{DBF041BD-223D-A65E-076A-283320BBAFF1}"/>
              </a:ext>
            </a:extLst>
          </p:cNvPr>
          <p:cNvSpPr>
            <a:spLocks noGrp="1"/>
          </p:cNvSpPr>
          <p:nvPr>
            <p:ph idx="1"/>
          </p:nvPr>
        </p:nvSpPr>
        <p:spPr>
          <a:xfrm>
            <a:off x="1024129" y="1910993"/>
            <a:ext cx="9720072" cy="4398367"/>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User login the system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He can see the Dashboard which is displaying the valuable statistics of student interest database in the forms of charts and graphs.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He can add the student by clicking on the </a:t>
            </a:r>
            <a:r>
              <a:rPr lang="en-US" b="1" dirty="0">
                <a:latin typeface="Times New Roman" panose="02020603050405020304" pitchFamily="18" charset="0"/>
                <a:cs typeface="Times New Roman" panose="02020603050405020304" pitchFamily="18" charset="0"/>
              </a:rPr>
              <a:t>Add Student page </a:t>
            </a:r>
            <a:r>
              <a:rPr lang="en-US" dirty="0">
                <a:latin typeface="Times New Roman" panose="02020603050405020304" pitchFamily="18" charset="0"/>
                <a:cs typeface="Times New Roman" panose="02020603050405020304" pitchFamily="18" charset="0"/>
              </a:rPr>
              <a:t>shown in header bar and put the necessary information of student by filling the form. Now click the Add button to create student in database otherwise click the Cancel button to go back.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There is a </a:t>
            </a:r>
            <a:r>
              <a:rPr lang="en-US" b="1" dirty="0">
                <a:latin typeface="Times New Roman" panose="02020603050405020304" pitchFamily="18" charset="0"/>
                <a:cs typeface="Times New Roman" panose="02020603050405020304" pitchFamily="18" charset="0"/>
              </a:rPr>
              <a:t>Students page </a:t>
            </a:r>
            <a:r>
              <a:rPr lang="en-US" dirty="0">
                <a:latin typeface="Times New Roman" panose="02020603050405020304" pitchFamily="18" charset="0"/>
                <a:cs typeface="Times New Roman" panose="02020603050405020304" pitchFamily="18" charset="0"/>
              </a:rPr>
              <a:t>where the list of all the student have been shown along with the functionalities of </a:t>
            </a:r>
            <a:r>
              <a:rPr lang="en-US" b="1" dirty="0">
                <a:latin typeface="Times New Roman" panose="02020603050405020304" pitchFamily="18" charset="0"/>
                <a:cs typeface="Times New Roman" panose="02020603050405020304" pitchFamily="18" charset="0"/>
              </a:rPr>
              <a:t>view, edit or delete </a:t>
            </a:r>
            <a:r>
              <a:rPr lang="en-US" dirty="0">
                <a:latin typeface="Times New Roman" panose="02020603050405020304" pitchFamily="18" charset="0"/>
                <a:cs typeface="Times New Roman" panose="02020603050405020304" pitchFamily="18" charset="0"/>
              </a:rPr>
              <a:t>the particular student, Searching and pagination.</a:t>
            </a:r>
          </a:p>
          <a:p>
            <a:pPr marL="0" indent="0">
              <a:buNone/>
            </a:pPr>
            <a:endParaRPr lang="en-US" b="1"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2498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1952-F4EF-9327-EFC6-3844F72EBCA9}"/>
              </a:ext>
            </a:extLst>
          </p:cNvPr>
          <p:cNvSpPr>
            <a:spLocks noGrp="1"/>
          </p:cNvSpPr>
          <p:nvPr>
            <p:ph type="title"/>
          </p:nvPr>
        </p:nvSpPr>
        <p:spPr/>
        <p:txBody>
          <a:bodyPr/>
          <a:lstStyle/>
          <a:p>
            <a:r>
              <a:rPr lang="en-US" dirty="0"/>
              <a:t>Choose of technology stack</a:t>
            </a:r>
          </a:p>
        </p:txBody>
      </p:sp>
      <p:sp>
        <p:nvSpPr>
          <p:cNvPr id="3" name="Content Placeholder 2">
            <a:extLst>
              <a:ext uri="{FF2B5EF4-FFF2-40B4-BE49-F238E27FC236}">
                <a16:creationId xmlns:a16="http://schemas.microsoft.com/office/drawing/2014/main" id="{A8F50CB6-A7BB-82AC-DFA5-2FB610F9B1EB}"/>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ASP.net MVC C# has been chosen to implement this project.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Model-view-controller (MVC) is a popular architecture pattern for developing applications. It separates the data, logic, and presentation layers. The main purpose of MVC is to separate the concerns of your code, and to make it easier to maintain, test, and reuse. </a:t>
            </a:r>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02999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1952-F4EF-9327-EFC6-3844F72EBCA9}"/>
              </a:ext>
            </a:extLst>
          </p:cNvPr>
          <p:cNvSpPr>
            <a:spLocks noGrp="1"/>
          </p:cNvSpPr>
          <p:nvPr>
            <p:ph type="title"/>
          </p:nvPr>
        </p:nvSpPr>
        <p:spPr/>
        <p:txBody>
          <a:bodyPr/>
          <a:lstStyle/>
          <a:p>
            <a:r>
              <a:rPr lang="en-US" dirty="0"/>
              <a:t>Choose of font &amp; colors</a:t>
            </a:r>
          </a:p>
        </p:txBody>
      </p:sp>
      <p:sp>
        <p:nvSpPr>
          <p:cNvPr id="3" name="Content Placeholder 2">
            <a:extLst>
              <a:ext uri="{FF2B5EF4-FFF2-40B4-BE49-F238E27FC236}">
                <a16:creationId xmlns:a16="http://schemas.microsoft.com/office/drawing/2014/main" id="{A8F50CB6-A7BB-82AC-DFA5-2FB610F9B1EB}"/>
              </a:ext>
            </a:extLst>
          </p:cNvPr>
          <p:cNvSpPr>
            <a:spLocks noGrp="1"/>
          </p:cNvSpPr>
          <p:nvPr>
            <p:ph idx="1"/>
          </p:nvPr>
        </p:nvSpPr>
        <p:spPr/>
        <p:txBody>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i="0" dirty="0">
                <a:solidFill>
                  <a:srgbClr val="001D35"/>
                </a:solidFill>
                <a:effectLst/>
                <a:latin typeface="Times New Roman" panose="02020603050405020304" pitchFamily="18" charset="0"/>
                <a:cs typeface="Times New Roman" panose="02020603050405020304" pitchFamily="18" charset="0"/>
              </a:rPr>
              <a:t>Standard fonts</a:t>
            </a:r>
          </a:p>
          <a:p>
            <a:pPr algn="l">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These fonts are easier for search engines to recognize and are more likely to be installed on users' devices. Some examples include Arial, Times New Roman, and Verdana.</a:t>
            </a:r>
          </a:p>
          <a:p>
            <a:pPr algn="l">
              <a:buFont typeface="Arial" panose="020B0604020202020204" pitchFamily="34" charset="0"/>
              <a:buChar char="•"/>
            </a:pPr>
            <a:r>
              <a:rPr lang="en-US" dirty="0">
                <a:solidFill>
                  <a:srgbClr val="001D35"/>
                </a:solidFill>
                <a:latin typeface="Times New Roman" panose="02020603050405020304" pitchFamily="18" charset="0"/>
                <a:cs typeface="Times New Roman" panose="02020603050405020304" pitchFamily="18" charset="0"/>
              </a:rPr>
              <a:t> </a:t>
            </a:r>
            <a:r>
              <a:rPr lang="en-US" b="1" dirty="0">
                <a:solidFill>
                  <a:srgbClr val="001D35"/>
                </a:solidFill>
                <a:latin typeface="Times New Roman" panose="02020603050405020304" pitchFamily="18" charset="0"/>
                <a:cs typeface="Times New Roman" panose="02020603050405020304" pitchFamily="18" charset="0"/>
              </a:rPr>
              <a:t>Coloring scheme </a:t>
            </a:r>
            <a:r>
              <a:rPr lang="en-US" dirty="0">
                <a:solidFill>
                  <a:srgbClr val="001D35"/>
                </a:solidFill>
                <a:latin typeface="Times New Roman" panose="02020603050405020304" pitchFamily="18" charset="0"/>
                <a:cs typeface="Times New Roman" panose="02020603050405020304" pitchFamily="18" charset="0"/>
              </a:rPr>
              <a:t>is chosen according to the Color Psychology like Some colors can convey certain feelings or ideas. For example, blue is versatile and universally liked, while purple can convey creativity, wisdom, and confidence.</a:t>
            </a:r>
            <a:endParaRPr lang="en-US" b="0" i="0" dirty="0">
              <a:solidFill>
                <a:srgbClr val="001D35"/>
              </a:solidFill>
              <a:effectLst/>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59310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43</TotalTime>
  <Words>283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Times New Roman</vt:lpstr>
      <vt:lpstr>Tw Cen MT</vt:lpstr>
      <vt:lpstr>Tw Cen MT Condensed</vt:lpstr>
      <vt:lpstr>Wingdings</vt:lpstr>
      <vt:lpstr>Wingdings 3</vt:lpstr>
      <vt:lpstr>Integral</vt:lpstr>
      <vt:lpstr>StudENT INTEREST SYSTEM</vt:lpstr>
      <vt:lpstr>Er Diagram </vt:lpstr>
      <vt:lpstr>PowerPoint Presentation</vt:lpstr>
      <vt:lpstr>Application Flow</vt:lpstr>
      <vt:lpstr>Choose of technology stack</vt:lpstr>
      <vt:lpstr>Choose of font &amp; colors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INTEREST SYSTEM</dc:title>
  <dc:creator>ELITEBOOK</dc:creator>
  <cp:lastModifiedBy>ELITEBOOK</cp:lastModifiedBy>
  <cp:revision>1</cp:revision>
  <dcterms:created xsi:type="dcterms:W3CDTF">2023-12-27T04:43:34Z</dcterms:created>
  <dcterms:modified xsi:type="dcterms:W3CDTF">2023-12-27T05:27:03Z</dcterms:modified>
</cp:coreProperties>
</file>