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4" r:id="rId6"/>
    <p:sldId id="261" r:id="rId7"/>
    <p:sldId id="262" r:id="rId8"/>
    <p:sldId id="263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513"/>
  </p:normalViewPr>
  <p:slideViewPr>
    <p:cSldViewPr snapToGrid="0" snapToObjects="1">
      <p:cViewPr varScale="1">
        <p:scale>
          <a:sx n="87" d="100"/>
          <a:sy n="87" d="100"/>
        </p:scale>
        <p:origin x="68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467C1-2FED-0542-9B30-F3DC3C128C94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BF80-C06D-C84B-B1A9-FF9EDB87D8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5526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1BF80-C06D-C84B-B1A9-FF9EDB87D82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526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1BF80-C06D-C84B-B1A9-FF9EDB87D82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345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1BF80-C06D-C84B-B1A9-FF9EDB87D82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845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8497-561E-EA4C-92D2-29B4722CABB7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637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8497-561E-EA4C-92D2-29B4722CABB7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741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8497-561E-EA4C-92D2-29B4722CABB7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673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8497-561E-EA4C-92D2-29B4722CABB7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11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8497-561E-EA4C-92D2-29B4722CABB7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60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8497-561E-EA4C-92D2-29B4722CABB7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324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8497-561E-EA4C-92D2-29B4722CABB7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106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8497-561E-EA4C-92D2-29B4722CABB7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784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8497-561E-EA4C-92D2-29B4722CABB7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116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8497-561E-EA4C-92D2-29B4722CABB7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229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8497-561E-EA4C-92D2-29B4722CABB7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272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28497-561E-EA4C-92D2-29B4722CABB7}" type="datetimeFigureOut">
              <a:rPr kumimoji="1" lang="zh-CN" altLang="en-US" smtClean="0"/>
              <a:t>2018/3/7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80156-7648-C641-9016-7853E0A386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558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CSC358 </a:t>
            </a:r>
            <a:r>
              <a:rPr kumimoji="1" lang="en-US" altLang="zh-CN" dirty="0" smtClean="0"/>
              <a:t>Programming Assignment II: NAT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39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ICMP: External Host Independence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44681" y="3221138"/>
            <a:ext cx="18614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Ping (ICMP ECHO)</a:t>
            </a:r>
          </a:p>
          <a:p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: client</a:t>
            </a:r>
          </a:p>
          <a:p>
            <a:r>
              <a:rPr kumimoji="1" lang="en-US" altLang="zh-CN" dirty="0" err="1" smtClean="0"/>
              <a:t>Dst</a:t>
            </a:r>
            <a:r>
              <a:rPr kumimoji="1" lang="en-US" altLang="zh-CN" dirty="0" smtClean="0"/>
              <a:t>: 172.64.3.21</a:t>
            </a:r>
          </a:p>
          <a:p>
            <a:r>
              <a:rPr kumimoji="1" lang="en-US" altLang="zh-CN" dirty="0" smtClean="0"/>
              <a:t>Id: 10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944681" y="1512095"/>
            <a:ext cx="34261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Rewriting is the same,</a:t>
            </a:r>
          </a:p>
          <a:p>
            <a:r>
              <a:rPr kumimoji="1" lang="en-US" altLang="zh-CN" dirty="0" smtClean="0"/>
              <a:t>Independent of packet destination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Timeout after 60 seconds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014666" y="3221138"/>
            <a:ext cx="18614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Ping (ICMP ECHO)</a:t>
            </a:r>
          </a:p>
          <a:p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: client</a:t>
            </a:r>
          </a:p>
          <a:p>
            <a:r>
              <a:rPr kumimoji="1" lang="en-US" altLang="zh-CN" dirty="0" err="1" smtClean="0"/>
              <a:t>Dst</a:t>
            </a:r>
            <a:r>
              <a:rPr kumimoji="1" lang="en-US" altLang="zh-CN" dirty="0" smtClean="0"/>
              <a:t>: 172.64.3.22</a:t>
            </a:r>
          </a:p>
          <a:p>
            <a:r>
              <a:rPr kumimoji="1" lang="en-US" altLang="zh-CN" dirty="0" smtClean="0"/>
              <a:t>Id: 10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44340" y="4818079"/>
            <a:ext cx="18614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Ping (ICMP ECHO)</a:t>
            </a:r>
          </a:p>
          <a:p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: 172.64.3.1</a:t>
            </a:r>
          </a:p>
          <a:p>
            <a:r>
              <a:rPr kumimoji="1" lang="en-US" altLang="zh-CN" dirty="0" err="1" smtClean="0"/>
              <a:t>Dst</a:t>
            </a:r>
            <a:r>
              <a:rPr kumimoji="1" lang="en-US" altLang="zh-CN" dirty="0" smtClean="0"/>
              <a:t>: </a:t>
            </a:r>
            <a:r>
              <a:rPr kumimoji="1" lang="en-US" altLang="zh-CN" dirty="0"/>
              <a:t>172.64.3.21</a:t>
            </a:r>
            <a:endParaRPr kumimoji="1" lang="en-US" altLang="zh-CN" dirty="0" smtClean="0"/>
          </a:p>
          <a:p>
            <a:r>
              <a:rPr kumimoji="1" lang="en-US" altLang="zh-CN" dirty="0" smtClean="0"/>
              <a:t>Id: 100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014325" y="4799588"/>
            <a:ext cx="18614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Ping (ICMP ECHO)</a:t>
            </a:r>
          </a:p>
          <a:p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: 172.64.3.1</a:t>
            </a:r>
          </a:p>
          <a:p>
            <a:r>
              <a:rPr kumimoji="1" lang="en-US" altLang="zh-CN" dirty="0" err="1" smtClean="0"/>
              <a:t>Dst</a:t>
            </a:r>
            <a:r>
              <a:rPr kumimoji="1" lang="en-US" altLang="zh-CN" dirty="0" smtClean="0"/>
              <a:t>: 172.64.3.22</a:t>
            </a:r>
          </a:p>
          <a:p>
            <a:r>
              <a:rPr kumimoji="1" lang="en-US" altLang="zh-CN" dirty="0" smtClean="0"/>
              <a:t>Id: 100</a:t>
            </a:r>
            <a:endParaRPr kumimoji="1" lang="zh-CN" altLang="en-US" dirty="0"/>
          </a:p>
        </p:txBody>
      </p:sp>
      <p:pic>
        <p:nvPicPr>
          <p:cNvPr id="12" name="内容占位符 7" descr="nat_topo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" r="-364"/>
          <a:stretch/>
        </p:blipFill>
        <p:spPr>
          <a:xfrm>
            <a:off x="317505" y="1526116"/>
            <a:ext cx="451908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8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TCP: Requirements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Endpoint-Independent Mapping </a:t>
            </a:r>
            <a:r>
              <a:rPr lang="en-US" altLang="zh-CN" dirty="0" smtClean="0"/>
              <a:t>behavior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If a mapping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x,px</a:t>
            </a:r>
            <a:r>
              <a:rPr lang="en-US" altLang="zh-CN" dirty="0" smtClean="0"/>
              <a:t>)</a:t>
            </a:r>
            <a:r>
              <a:rPr lang="en-US" altLang="zh-CN" dirty="0" smtClean="0">
                <a:effectLst/>
                <a:latin typeface="Wingdings"/>
              </a:rPr>
              <a:t></a:t>
            </a:r>
            <a:r>
              <a:rPr lang="en-US" altLang="zh-CN" dirty="0" smtClean="0"/>
              <a:t>(x’,</a:t>
            </a:r>
            <a:r>
              <a:rPr lang="en-US" altLang="zh-CN" dirty="0" err="1" smtClean="0"/>
              <a:t>px</a:t>
            </a:r>
            <a:r>
              <a:rPr lang="en-US" altLang="zh-CN" dirty="0" smtClean="0"/>
              <a:t>’</a:t>
            </a:r>
            <a:r>
              <a:rPr lang="en-US" altLang="zh-CN" dirty="0"/>
              <a:t>) is created for a packet destined to </a:t>
            </a:r>
            <a:r>
              <a:rPr lang="en-US" altLang="zh-CN" dirty="0" smtClean="0"/>
              <a:t>(y1,py1)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Then the same mapping is used for for packets from </a:t>
            </a:r>
            <a:r>
              <a:rPr lang="en-US" altLang="zh-CN" dirty="0" smtClean="0"/>
              <a:t>(</a:t>
            </a:r>
            <a:r>
              <a:rPr lang="en-US" altLang="zh-CN" dirty="0" err="1"/>
              <a:t>x</a:t>
            </a:r>
            <a:r>
              <a:rPr lang="en-US" altLang="zh-CN" dirty="0" err="1" smtClean="0"/>
              <a:t>,px</a:t>
            </a:r>
            <a:r>
              <a:rPr lang="en-US" altLang="zh-CN" dirty="0" smtClean="0"/>
              <a:t>) </a:t>
            </a:r>
            <a:r>
              <a:rPr lang="en-US" altLang="zh-CN" dirty="0"/>
              <a:t>to </a:t>
            </a:r>
            <a:r>
              <a:rPr lang="en-US" altLang="zh-CN" dirty="0" smtClean="0"/>
              <a:t>(y2,py2) </a:t>
            </a:r>
            <a:r>
              <a:rPr lang="en-US" altLang="zh-CN" dirty="0"/>
              <a:t>(i.e. doesn’t depend on endpoints)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Endpoint-Independent Filtering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If a mapping </a:t>
            </a:r>
            <a:r>
              <a:rPr lang="en-US" altLang="zh-CN" dirty="0" smtClean="0"/>
              <a:t>(</a:t>
            </a:r>
            <a:r>
              <a:rPr lang="en-US" altLang="zh-CN" dirty="0" err="1"/>
              <a:t>x</a:t>
            </a:r>
            <a:r>
              <a:rPr lang="en-US" altLang="zh-CN" dirty="0" err="1" smtClean="0"/>
              <a:t>,px</a:t>
            </a:r>
            <a:r>
              <a:rPr lang="en-US" altLang="zh-CN" dirty="0" smtClean="0"/>
              <a:t>)</a:t>
            </a:r>
            <a:r>
              <a:rPr lang="en-US" altLang="zh-CN" dirty="0" smtClean="0">
                <a:effectLst/>
                <a:latin typeface="Wingdings"/>
              </a:rPr>
              <a:t></a:t>
            </a:r>
            <a:r>
              <a:rPr lang="en-US" altLang="zh-CN" dirty="0" smtClean="0"/>
              <a:t>(</a:t>
            </a:r>
            <a:r>
              <a:rPr lang="en-US" altLang="zh-CN" dirty="0"/>
              <a:t>x</a:t>
            </a:r>
            <a:r>
              <a:rPr lang="en-US" altLang="zh-CN" dirty="0" smtClean="0"/>
              <a:t>’,</a:t>
            </a:r>
            <a:r>
              <a:rPr lang="en-US" altLang="zh-CN" dirty="0" err="1" smtClean="0"/>
              <a:t>px</a:t>
            </a:r>
            <a:r>
              <a:rPr lang="en-US" altLang="zh-CN" dirty="0" smtClean="0"/>
              <a:t>’</a:t>
            </a:r>
            <a:r>
              <a:rPr lang="en-US" altLang="zh-CN" dirty="0"/>
              <a:t>) is created for </a:t>
            </a:r>
            <a:r>
              <a:rPr lang="en-US" altLang="zh-CN" dirty="0" smtClean="0"/>
              <a:t>(y1,py1)</a:t>
            </a:r>
            <a:r>
              <a:rPr lang="en-US" altLang="zh-CN" dirty="0"/>
              <a:t>, then allow </a:t>
            </a:r>
            <a:r>
              <a:rPr lang="en-US" altLang="zh-CN" dirty="0" smtClean="0"/>
              <a:t>(y2,py2</a:t>
            </a:r>
            <a:r>
              <a:rPr lang="en-US" altLang="zh-CN" dirty="0"/>
              <a:t>) to communicate to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x,px</a:t>
            </a:r>
            <a:r>
              <a:rPr lang="en-US" altLang="zh-CN" dirty="0" smtClean="0"/>
              <a:t>) </a:t>
            </a:r>
            <a:r>
              <a:rPr lang="en-US" altLang="zh-CN" dirty="0"/>
              <a:t>via </a:t>
            </a:r>
            <a:r>
              <a:rPr lang="en-US" altLang="zh-CN" dirty="0" smtClean="0"/>
              <a:t>(</a:t>
            </a:r>
            <a:r>
              <a:rPr lang="en-US" altLang="zh-CN" dirty="0"/>
              <a:t>x</a:t>
            </a:r>
            <a:r>
              <a:rPr lang="en-US" altLang="zh-CN" dirty="0" smtClean="0"/>
              <a:t>’,</a:t>
            </a:r>
            <a:r>
              <a:rPr lang="en-US" altLang="zh-CN" dirty="0" err="1" smtClean="0"/>
              <a:t>px</a:t>
            </a:r>
            <a:r>
              <a:rPr lang="en-US" altLang="zh-CN" dirty="0" smtClean="0"/>
              <a:t>’</a:t>
            </a:r>
            <a:r>
              <a:rPr lang="en-US" altLang="zh-CN" dirty="0"/>
              <a:t>)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Simultaneous open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Dealing with Inbound </a:t>
            </a:r>
            <a:r>
              <a:rPr lang="en-US" altLang="zh-CN" dirty="0" smtClean="0"/>
              <a:t>SYNs</a:t>
            </a:r>
          </a:p>
          <a:p>
            <a:r>
              <a:rPr lang="en-US" altLang="zh-CN" dirty="0" smtClean="0"/>
              <a:t>Timeouts </a:t>
            </a:r>
            <a:r>
              <a:rPr lang="en-US" altLang="zh-CN" dirty="0"/>
              <a:t>and a few others (webpage lists all) </a:t>
            </a:r>
            <a:endParaRPr lang="en-US" altLang="zh-CN" dirty="0" smtClean="0"/>
          </a:p>
          <a:p>
            <a:r>
              <a:rPr lang="en-US" altLang="zh-CN" dirty="0" smtClean="0"/>
              <a:t>Use </a:t>
            </a:r>
            <a:r>
              <a:rPr lang="en-US" altLang="zh-CN" dirty="0"/>
              <a:t>ports &gt; 1023 for mapping. </a:t>
            </a:r>
            <a:endParaRPr lang="en-US" altLang="zh-CN" dirty="0" smtClean="0">
              <a:effectLst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50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Threads!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Spawn a thread to timeout NAT entries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 smtClean="0"/>
              <a:t>Similar </a:t>
            </a:r>
            <a:r>
              <a:rPr lang="en-US" altLang="zh-CN" dirty="0"/>
              <a:t>to ARP cache </a:t>
            </a:r>
            <a:r>
              <a:rPr lang="en-US" altLang="zh-CN" dirty="0" smtClean="0"/>
              <a:t>timeouts</a:t>
            </a:r>
          </a:p>
          <a:p>
            <a:pPr lvl="1"/>
            <a:r>
              <a:rPr lang="en-US" altLang="zh-CN" dirty="0" smtClean="0"/>
              <a:t>Search </a:t>
            </a:r>
            <a:r>
              <a:rPr lang="en-US" altLang="zh-CN" dirty="0"/>
              <a:t>code for </a:t>
            </a:r>
            <a:r>
              <a:rPr lang="en-US" altLang="zh-CN" dirty="0" err="1"/>
              <a:t>pthread_create</a:t>
            </a:r>
            <a:r>
              <a:rPr lang="en-US" altLang="zh-CN" dirty="0"/>
              <a:t>, </a:t>
            </a:r>
            <a:r>
              <a:rPr lang="en-US" altLang="zh-CN" dirty="0" err="1"/>
              <a:t>pthread_mutex_lock</a:t>
            </a:r>
            <a:r>
              <a:rPr lang="en-US" altLang="zh-CN" dirty="0"/>
              <a:t> </a:t>
            </a:r>
            <a:endParaRPr lang="en-US" altLang="zh-CN" dirty="0" smtClean="0">
              <a:effectLst/>
            </a:endParaRPr>
          </a:p>
          <a:p>
            <a:r>
              <a:rPr lang="en-US" altLang="zh-CN" dirty="0" smtClean="0"/>
              <a:t>Synchronize </a:t>
            </a:r>
            <a:r>
              <a:rPr lang="en-US" altLang="zh-CN" dirty="0"/>
              <a:t>access to shared data using locks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NAT mapping lookup, insertion, deletion, etc. </a:t>
            </a:r>
            <a:endParaRPr lang="en-US" altLang="zh-CN" dirty="0" smtClean="0"/>
          </a:p>
          <a:p>
            <a:r>
              <a:rPr lang="en-US" altLang="zh-CN" dirty="0" smtClean="0"/>
              <a:t>Be </a:t>
            </a:r>
            <a:r>
              <a:rPr lang="en-US" altLang="zh-CN" dirty="0"/>
              <a:t>conservative with locks</a:t>
            </a:r>
            <a:r>
              <a:rPr lang="en-US" altLang="zh-CN" dirty="0" smtClean="0">
                <a:effectLst/>
                <a:latin typeface="Wingdings"/>
              </a:rPr>
              <a:t> </a:t>
            </a:r>
          </a:p>
          <a:p>
            <a:pPr lvl="1"/>
            <a:r>
              <a:rPr lang="en-US" altLang="zh-CN" dirty="0" smtClean="0"/>
              <a:t>Race </a:t>
            </a:r>
            <a:r>
              <a:rPr lang="en-US" altLang="zh-CN" dirty="0"/>
              <a:t>conditions harder to debug than </a:t>
            </a:r>
            <a:r>
              <a:rPr lang="en-US" altLang="zh-CN" dirty="0" smtClean="0"/>
              <a:t>deadlocks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18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Structures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Mapping table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Linked list is fine, O(n) lookup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ICMP </a:t>
            </a:r>
            <a:r>
              <a:rPr lang="en-US" altLang="zh-CN" dirty="0"/>
              <a:t>or TCP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Keep a time field to remember when a mapping was used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Remember: locks! </a:t>
            </a:r>
            <a:endParaRPr lang="en-US" altLang="zh-CN" dirty="0" smtClean="0"/>
          </a:p>
          <a:p>
            <a:pPr lvl="1"/>
            <a:r>
              <a:rPr lang="en-US" altLang="zh-CN" dirty="0"/>
              <a:t>Protect all accesses: lookup, insertion, deletion </a:t>
            </a:r>
            <a:endParaRPr lang="en-US" altLang="zh-CN" dirty="0" smtClean="0">
              <a:effectLst/>
            </a:endParaRPr>
          </a:p>
          <a:p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416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Rough </a:t>
            </a:r>
            <a:r>
              <a:rPr lang="en-US" altLang="zh-CN" dirty="0" err="1"/>
              <a:t>pseudocode</a:t>
            </a:r>
            <a:r>
              <a:rPr lang="en-US" altLang="zh-CN" dirty="0"/>
              <a:t> </a:t>
            </a:r>
            <a:endParaRPr lang="en-US" altLang="zh-CN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Receive packet on an </a:t>
            </a:r>
            <a:r>
              <a:rPr lang="en-US" altLang="zh-CN" sz="2400" dirty="0" smtClean="0"/>
              <a:t>interface</a:t>
            </a:r>
          </a:p>
          <a:p>
            <a:pPr marL="0" indent="0">
              <a:buNone/>
            </a:pPr>
            <a:r>
              <a:rPr lang="en-US" altLang="zh-CN" sz="2400" dirty="0" smtClean="0"/>
              <a:t>Check </a:t>
            </a:r>
            <a:r>
              <a:rPr lang="en-US" altLang="zh-CN" sz="2400" dirty="0"/>
              <a:t>if ICMP or TCP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If </a:t>
            </a:r>
            <a:r>
              <a:rPr lang="en-US" altLang="zh-CN" sz="2400" dirty="0"/>
              <a:t>packet is outbound (internal -&gt; external) </a:t>
            </a:r>
            <a:r>
              <a:rPr lang="en-US" altLang="zh-CN" sz="2400" dirty="0" smtClean="0"/>
              <a:t>				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insert </a:t>
            </a:r>
            <a:r>
              <a:rPr lang="en-US" altLang="zh-CN" sz="2400" dirty="0"/>
              <a:t>or lookup unique mapping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else</a:t>
            </a:r>
            <a:r>
              <a:rPr lang="en-US" altLang="zh-CN" sz="2400" dirty="0"/>
              <a:t>: </a:t>
            </a:r>
          </a:p>
          <a:p>
            <a:pPr marL="0" indent="0">
              <a:buNone/>
            </a:pPr>
            <a:r>
              <a:rPr lang="en-US" altLang="zh-CN" sz="2400" dirty="0" smtClean="0"/>
              <a:t>	if </a:t>
            </a:r>
            <a:r>
              <a:rPr lang="en-US" altLang="zh-CN" sz="2400" dirty="0"/>
              <a:t>no mapping and not a SYN (for simultaneous open) </a:t>
            </a:r>
          </a:p>
          <a:p>
            <a:pPr marL="0" indent="0">
              <a:buNone/>
            </a:pPr>
            <a:r>
              <a:rPr lang="en-US" altLang="zh-CN" sz="2400" dirty="0" smtClean="0"/>
              <a:t>		drop </a:t>
            </a:r>
            <a:r>
              <a:rPr lang="en-US" altLang="zh-CN" sz="2400" dirty="0"/>
              <a:t>packet </a:t>
            </a:r>
            <a:endParaRPr lang="en-US" altLang="zh-CN" sz="2400" dirty="0" smtClean="0">
              <a:effectLst/>
            </a:endParaRPr>
          </a:p>
          <a:p>
            <a:pPr marL="0" indent="0">
              <a:buNone/>
            </a:pPr>
            <a:r>
              <a:rPr lang="en-US" altLang="zh-CN" sz="2400" dirty="0"/>
              <a:t>Rewrite IP 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dst</a:t>
            </a:r>
            <a:r>
              <a:rPr lang="en-US" altLang="zh-CN" sz="2400" dirty="0"/>
              <a:t>) for outgoing (incoming</a:t>
            </a:r>
            <a:r>
              <a:rPr lang="en-US" altLang="zh-CN" sz="2400" dirty="0" smtClean="0"/>
              <a:t>) packets</a:t>
            </a:r>
          </a:p>
          <a:p>
            <a:pPr marL="0" indent="0">
              <a:buNone/>
            </a:pPr>
            <a:r>
              <a:rPr lang="en-US" altLang="zh-CN" sz="2400" dirty="0" smtClean="0"/>
              <a:t>Rewrite </a:t>
            </a:r>
            <a:r>
              <a:rPr lang="en-US" altLang="zh-CN" sz="2400" dirty="0"/>
              <a:t>ICMP ID / TCP port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Update </a:t>
            </a:r>
            <a:r>
              <a:rPr lang="en-US" altLang="zh-CN" sz="2400" dirty="0"/>
              <a:t>relevant </a:t>
            </a:r>
            <a:r>
              <a:rPr lang="en-US" altLang="zh-CN" sz="2400" dirty="0" smtClean="0"/>
              <a:t>checksums</a:t>
            </a:r>
          </a:p>
          <a:p>
            <a:pPr marL="0" indent="0">
              <a:buNone/>
            </a:pPr>
            <a:r>
              <a:rPr lang="en-US" altLang="zh-CN" sz="2400" dirty="0" smtClean="0"/>
              <a:t>Route packet</a:t>
            </a:r>
            <a:endParaRPr lang="en-US" altLang="zh-CN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830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Rough </a:t>
            </a:r>
            <a:r>
              <a:rPr lang="en-US" altLang="zh-CN" dirty="0" err="1"/>
              <a:t>pseudocode</a:t>
            </a:r>
            <a:r>
              <a:rPr lang="en-US" altLang="zh-CN" dirty="0"/>
              <a:t> </a:t>
            </a:r>
            <a:endParaRPr lang="en-US" altLang="zh-CN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is just to give you a rough idea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Details missing (rules for filtering, reusing mapping, etc.)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ICMP port unreachable, etc. Locks </a:t>
            </a:r>
            <a:r>
              <a:rPr lang="en-US" altLang="zh-CN" dirty="0" smtClean="0">
                <a:effectLst/>
                <a:latin typeface="Wingdings"/>
              </a:rPr>
              <a:t>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Read instructions for detailed information </a:t>
            </a:r>
            <a:endParaRPr lang="en-US" altLang="zh-CN" dirty="0" smtClean="0"/>
          </a:p>
          <a:p>
            <a:r>
              <a:rPr lang="en-US" altLang="zh-CN" dirty="0" smtClean="0"/>
              <a:t>Start </a:t>
            </a:r>
            <a:r>
              <a:rPr lang="en-US" altLang="zh-CN" dirty="0"/>
              <a:t>early</a:t>
            </a:r>
            <a:r>
              <a:rPr lang="en-US" altLang="zh-CN" dirty="0" smtClean="0"/>
              <a:t>!</a:t>
            </a:r>
          </a:p>
          <a:p>
            <a:r>
              <a:rPr lang="en-US" altLang="zh-CN" dirty="0" smtClean="0"/>
              <a:t>Due Friday </a:t>
            </a:r>
            <a:r>
              <a:rPr lang="en-US" altLang="zh-CN" dirty="0" smtClean="0"/>
              <a:t>Mar 30</a:t>
            </a:r>
            <a:endParaRPr lang="en-US" altLang="zh-CN" dirty="0" smtClean="0">
              <a:effectLst/>
            </a:endParaRPr>
          </a:p>
          <a:p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6706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altLang="zh-CN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Build on top of </a:t>
            </a:r>
            <a:r>
              <a:rPr lang="en-US" altLang="zh-CN" dirty="0" smtClean="0"/>
              <a:t>PA 1</a:t>
            </a:r>
          </a:p>
          <a:p>
            <a:r>
              <a:rPr lang="en-US" altLang="zh-CN" dirty="0" smtClean="0"/>
              <a:t>NAT </a:t>
            </a:r>
            <a:r>
              <a:rPr lang="en-US" altLang="zh-CN" dirty="0"/>
              <a:t>must work for ICMP, TCP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UDP: not required, but up to you...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Clear defunct mappings using timeouts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Timeouts must be configurable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ICMP query id timeout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TCP established timeout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TCP transitory timeout (e.g. SYN sent but no response)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Which means you have to track TCP state transitions </a:t>
            </a:r>
            <a:r>
              <a:rPr lang="en-US" altLang="zh-CN" dirty="0" smtClean="0">
                <a:effectLst/>
                <a:latin typeface="Wingdings"/>
              </a:rPr>
              <a:t> </a:t>
            </a:r>
            <a:endParaRPr lang="en-US" altLang="zh-CN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680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Things Might Be Helpful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Modularize </a:t>
            </a:r>
            <a:r>
              <a:rPr lang="en-US" altLang="zh-CN" dirty="0"/>
              <a:t>your code!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 smtClean="0"/>
              <a:t>To </a:t>
            </a:r>
            <a:r>
              <a:rPr lang="en-US" altLang="zh-CN" dirty="0"/>
              <a:t>handle NAT state insertions, lookups, etc.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Dealing with ICMP, TCP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Start with ICMP first, then move to TCP </a:t>
            </a:r>
            <a:endParaRPr lang="en-US" altLang="zh-CN" dirty="0" smtClean="0">
              <a:effectLst/>
            </a:endParaRPr>
          </a:p>
          <a:p>
            <a:r>
              <a:rPr lang="en-US" altLang="zh-CN" dirty="0"/>
              <a:t>Debugging workflow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 err="1"/>
              <a:t>Mininet</a:t>
            </a:r>
            <a:r>
              <a:rPr lang="en-US" altLang="zh-CN" dirty="0"/>
              <a:t> console, </a:t>
            </a:r>
            <a:r>
              <a:rPr lang="en-US" altLang="zh-CN" dirty="0" err="1"/>
              <a:t>tcpdump</a:t>
            </a:r>
            <a:r>
              <a:rPr lang="en-US" altLang="zh-CN" dirty="0"/>
              <a:t>, ping, </a:t>
            </a:r>
            <a:r>
              <a:rPr lang="en-US" altLang="zh-CN" dirty="0" err="1"/>
              <a:t>wireshark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GDB</a:t>
            </a:r>
            <a:r>
              <a:rPr lang="en-US" altLang="zh-CN" dirty="0"/>
              <a:t>/</a:t>
            </a:r>
            <a:r>
              <a:rPr lang="en-US" altLang="zh-CN" dirty="0" err="1"/>
              <a:t>Valgrind</a:t>
            </a:r>
            <a:r>
              <a:rPr lang="en-US" altLang="zh-CN" dirty="0"/>
              <a:t> </a:t>
            </a:r>
          </a:p>
          <a:p>
            <a:r>
              <a:rPr lang="en-US" altLang="zh-CN" dirty="0" smtClean="0"/>
              <a:t>Debug </a:t>
            </a:r>
            <a:r>
              <a:rPr lang="en-US" altLang="zh-CN" dirty="0"/>
              <a:t>Functions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 err="1"/>
              <a:t>print_hdrs</a:t>
            </a:r>
            <a:r>
              <a:rPr lang="en-US" altLang="zh-CN" dirty="0"/>
              <a:t>, </a:t>
            </a:r>
            <a:r>
              <a:rPr lang="en-US" altLang="zh-CN" dirty="0" err="1" smtClean="0"/>
              <a:t>print_addr_ip_int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6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Recall PA 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Static topology + static routing table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IP Routing + ICMP messages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ARP requests and replies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81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 II Overview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You’re going to write a “simplified” NAT (+Router)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Take your PA I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NAT handling ICMP and TCP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246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Recap: What is NAT?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NAT = </a:t>
            </a:r>
            <a:r>
              <a:rPr kumimoji="1" lang="en-US" altLang="zh-CN" b="1" dirty="0" smtClean="0"/>
              <a:t>N</a:t>
            </a:r>
            <a:r>
              <a:rPr kumimoji="1" lang="en-US" altLang="zh-CN" dirty="0" smtClean="0"/>
              <a:t>etwork </a:t>
            </a:r>
            <a:r>
              <a:rPr kumimoji="1" lang="en-US" altLang="zh-CN" b="1" dirty="0" smtClean="0"/>
              <a:t>A</a:t>
            </a:r>
            <a:r>
              <a:rPr kumimoji="1" lang="en-US" altLang="zh-CN" dirty="0" smtClean="0"/>
              <a:t>ddress </a:t>
            </a:r>
            <a:r>
              <a:rPr kumimoji="1" lang="en-US" altLang="zh-CN" b="1" dirty="0" smtClean="0"/>
              <a:t>T</a:t>
            </a:r>
            <a:r>
              <a:rPr kumimoji="1" lang="en-US" altLang="zh-CN" dirty="0" smtClean="0"/>
              <a:t>ranslation</a:t>
            </a:r>
          </a:p>
          <a:p>
            <a:r>
              <a:rPr kumimoji="1" lang="en-US" altLang="zh-CN" dirty="0" smtClean="0"/>
              <a:t>Translate between IP address ranges </a:t>
            </a:r>
          </a:p>
          <a:p>
            <a:pPr lvl="1"/>
            <a:r>
              <a:rPr kumimoji="1" lang="en-US" altLang="zh-CN" dirty="0" smtClean="0"/>
              <a:t>Private to public IP address </a:t>
            </a:r>
          </a:p>
          <a:p>
            <a:pPr lvl="1"/>
            <a:r>
              <a:rPr kumimoji="1" lang="en-US" altLang="zh-CN" dirty="0" smtClean="0"/>
              <a:t>Private: 10.0.0.0/8, 172.16.0.0/12, 192.168.0.0/16</a:t>
            </a:r>
          </a:p>
          <a:p>
            <a:r>
              <a:rPr kumimoji="1" lang="en-US" altLang="zh-CN" dirty="0" smtClean="0"/>
              <a:t>Enables one IP address to be shared among lots of devices</a:t>
            </a:r>
          </a:p>
          <a:p>
            <a:r>
              <a:rPr kumimoji="1" lang="en-US" altLang="zh-CN" dirty="0" smtClean="0"/>
              <a:t>Conserve IPv4 addresses 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72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849310" y="1582821"/>
            <a:ext cx="383749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Use </a:t>
            </a:r>
            <a:r>
              <a:rPr kumimoji="1" lang="en-US" altLang="zh-CN" dirty="0" err="1" smtClean="0"/>
              <a:t>mininet</a:t>
            </a:r>
            <a:r>
              <a:rPr kumimoji="1" lang="en-US" altLang="zh-CN" dirty="0" smtClean="0"/>
              <a:t> to create a NAT</a:t>
            </a:r>
          </a:p>
          <a:p>
            <a:r>
              <a:rPr kumimoji="1" lang="en-US" altLang="zh-CN" dirty="0" smtClean="0"/>
              <a:t>HTTP servers and switch are outside of NAT</a:t>
            </a:r>
          </a:p>
          <a:p>
            <a:r>
              <a:rPr kumimoji="1" lang="en-US" altLang="zh-CN" dirty="0" smtClean="0"/>
              <a:t>Client is inside NAT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Font typeface="Arial"/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10" name="内容占位符 7" descr="nat_topo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" r="-364"/>
          <a:stretch/>
        </p:blipFill>
        <p:spPr>
          <a:xfrm>
            <a:off x="317505" y="1526116"/>
            <a:ext cx="4519083" cy="4525963"/>
          </a:xfrm>
        </p:spPr>
      </p:pic>
    </p:spTree>
    <p:extLst>
      <p:ext uri="{BB962C8B-B14F-4D97-AF65-F5344CB8AC3E}">
        <p14:creationId xmlns:p14="http://schemas.microsoft.com/office/powerpoint/2010/main" val="43071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Required Functionality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Pinging the NAT's internal interface from </a:t>
            </a:r>
            <a:r>
              <a:rPr lang="en-US" altLang="zh-CN" dirty="0" smtClean="0"/>
              <a:t>client host machines</a:t>
            </a:r>
          </a:p>
          <a:p>
            <a:endParaRPr lang="en-US" altLang="zh-CN" dirty="0"/>
          </a:p>
          <a:p>
            <a:r>
              <a:rPr lang="en-US" altLang="zh-CN" dirty="0"/>
              <a:t>Pinging any of the </a:t>
            </a:r>
            <a:r>
              <a:rPr lang="en-US" altLang="zh-CN" dirty="0" smtClean="0"/>
              <a:t>HTTP servers</a:t>
            </a:r>
          </a:p>
          <a:p>
            <a:endParaRPr lang="en-US" altLang="zh-CN" dirty="0"/>
          </a:p>
          <a:p>
            <a:r>
              <a:rPr lang="en-US" altLang="zh-CN" dirty="0"/>
              <a:t>Downloading files using HTTP from the app servers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Required Functionality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Keep your </a:t>
            </a:r>
            <a:r>
              <a:rPr lang="en-US" altLang="zh-CN" dirty="0" smtClean="0"/>
              <a:t>PA 1 </a:t>
            </a:r>
            <a:r>
              <a:rPr lang="en-US" altLang="zh-CN" dirty="0"/>
              <a:t>functionality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 smtClean="0"/>
              <a:t>Enable NAT with ./</a:t>
            </a:r>
            <a:r>
              <a:rPr lang="en-US" altLang="zh-CN" dirty="0" err="1" smtClean="0"/>
              <a:t>sr_nat</a:t>
            </a:r>
            <a:r>
              <a:rPr lang="en-US" altLang="zh-CN" dirty="0" smtClean="0"/>
              <a:t> –n </a:t>
            </a:r>
          </a:p>
          <a:p>
            <a:r>
              <a:rPr lang="en-US" altLang="zh-CN" dirty="0" smtClean="0"/>
              <a:t>ICMP </a:t>
            </a:r>
            <a:r>
              <a:rPr lang="en-US" altLang="zh-CN" dirty="0"/>
              <a:t>messages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Ping echo request + reply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External host independence </a:t>
            </a:r>
            <a:endParaRPr lang="en-US" altLang="zh-CN" dirty="0" smtClean="0"/>
          </a:p>
          <a:p>
            <a:r>
              <a:rPr lang="en-US" altLang="zh-CN" dirty="0" smtClean="0"/>
              <a:t>TCP </a:t>
            </a:r>
            <a:r>
              <a:rPr lang="en-US" altLang="zh-CN" dirty="0"/>
              <a:t>packets </a:t>
            </a:r>
            <a:endParaRPr lang="en-US" altLang="zh-CN" dirty="0" smtClean="0">
              <a:effectLst/>
            </a:endParaRPr>
          </a:p>
          <a:p>
            <a:pPr lvl="1"/>
            <a:r>
              <a:rPr lang="en-US" altLang="zh-CN" dirty="0"/>
              <a:t>Endpoint-Independent mapping </a:t>
            </a:r>
            <a:r>
              <a:rPr lang="en-US" altLang="zh-CN" dirty="0" smtClean="0"/>
              <a:t>behavior </a:t>
            </a:r>
          </a:p>
          <a:p>
            <a:pPr lvl="1"/>
            <a:r>
              <a:rPr lang="en-US" altLang="zh-CN" dirty="0" smtClean="0"/>
              <a:t>Endpoint</a:t>
            </a:r>
            <a:r>
              <a:rPr lang="en-US" altLang="zh-CN" dirty="0"/>
              <a:t>-Independent filtering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Simultaneous </a:t>
            </a:r>
            <a:r>
              <a:rPr lang="en-US" altLang="zh-CN" dirty="0"/>
              <a:t>open </a:t>
            </a:r>
            <a:endParaRPr lang="en-US" altLang="zh-CN" dirty="0" smtClean="0"/>
          </a:p>
          <a:p>
            <a:r>
              <a:rPr lang="en-US" altLang="zh-CN" dirty="0" smtClean="0"/>
              <a:t>Mapping </a:t>
            </a:r>
            <a:r>
              <a:rPr lang="en-US" altLang="zh-CN" dirty="0"/>
              <a:t>timeouts MUST be </a:t>
            </a:r>
            <a:r>
              <a:rPr lang="en-US" altLang="zh-CN" dirty="0" smtClean="0"/>
              <a:t>configurable</a:t>
            </a:r>
          </a:p>
          <a:p>
            <a:r>
              <a:rPr lang="en-US" altLang="zh-CN" dirty="0" smtClean="0"/>
              <a:t>Refer to course webpage for detailed instructions</a:t>
            </a:r>
            <a:endParaRPr lang="en-US" altLang="zh-CN" dirty="0" smtClean="0">
              <a:effectLst/>
            </a:endParaRPr>
          </a:p>
          <a:p>
            <a:endParaRPr lang="en-US" altLang="zh-CN" dirty="0" smtClean="0"/>
          </a:p>
          <a:p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046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Example: ICMP Echo Request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144301" y="4291263"/>
            <a:ext cx="18614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Ping (ICMP ECHO)</a:t>
            </a:r>
          </a:p>
          <a:p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: client</a:t>
            </a:r>
          </a:p>
          <a:p>
            <a:r>
              <a:rPr kumimoji="1" lang="en-US" altLang="zh-CN" dirty="0" err="1" smtClean="0"/>
              <a:t>Dst</a:t>
            </a:r>
            <a:r>
              <a:rPr kumimoji="1" lang="en-US" altLang="zh-CN" dirty="0" smtClean="0"/>
              <a:t>: 172.64.3.21</a:t>
            </a:r>
          </a:p>
          <a:p>
            <a:r>
              <a:rPr kumimoji="1" lang="en-US" altLang="zh-CN" dirty="0" smtClean="0"/>
              <a:t>Id: 10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44301" y="1796716"/>
            <a:ext cx="18614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Ping (ICMP ECHO)</a:t>
            </a:r>
          </a:p>
          <a:p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: 172.64.3.1</a:t>
            </a:r>
            <a:endParaRPr kumimoji="1" lang="en-US" altLang="zh-CN" dirty="0"/>
          </a:p>
          <a:p>
            <a:r>
              <a:rPr kumimoji="1" lang="en-US" altLang="zh-CN" dirty="0" err="1" smtClean="0"/>
              <a:t>Dst</a:t>
            </a:r>
            <a:r>
              <a:rPr kumimoji="1" lang="en-US" altLang="zh-CN" dirty="0" smtClean="0"/>
              <a:t>: </a:t>
            </a:r>
            <a:r>
              <a:rPr kumimoji="1" lang="en-US" altLang="zh-CN" dirty="0"/>
              <a:t>172.64.3.21</a:t>
            </a:r>
          </a:p>
          <a:p>
            <a:r>
              <a:rPr kumimoji="1" lang="en-US" altLang="zh-CN" dirty="0" smtClean="0"/>
              <a:t>Id: 100</a:t>
            </a:r>
            <a:endParaRPr kumimoji="1" lang="zh-CN" altLang="en-US" dirty="0"/>
          </a:p>
        </p:txBody>
      </p:sp>
      <p:pic>
        <p:nvPicPr>
          <p:cNvPr id="10" name="内容占位符 7" descr="nat_topo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" r="-364"/>
          <a:stretch/>
        </p:blipFill>
        <p:spPr>
          <a:xfrm>
            <a:off x="317505" y="1526116"/>
            <a:ext cx="4519083" cy="4525963"/>
          </a:xfrm>
        </p:spPr>
      </p:pic>
    </p:spTree>
    <p:extLst>
      <p:ext uri="{BB962C8B-B14F-4D97-AF65-F5344CB8AC3E}">
        <p14:creationId xmlns:p14="http://schemas.microsoft.com/office/powerpoint/2010/main" val="111077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Example: ICMP Echo Reply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241726" y="4291263"/>
            <a:ext cx="24325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Ping (ICMP ECHO Reply)</a:t>
            </a:r>
          </a:p>
          <a:p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: </a:t>
            </a:r>
            <a:r>
              <a:rPr kumimoji="1" lang="en-US" altLang="zh-CN" dirty="0"/>
              <a:t>172.64.3.21</a:t>
            </a:r>
          </a:p>
          <a:p>
            <a:r>
              <a:rPr kumimoji="1" lang="en-US" altLang="zh-CN" dirty="0" err="1" smtClean="0"/>
              <a:t>Dst</a:t>
            </a:r>
            <a:r>
              <a:rPr kumimoji="1" lang="en-US" altLang="zh-CN" dirty="0" smtClean="0"/>
              <a:t>: client</a:t>
            </a:r>
          </a:p>
          <a:p>
            <a:r>
              <a:rPr kumimoji="1" lang="en-US" altLang="zh-CN" dirty="0" smtClean="0"/>
              <a:t>Id: 10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241726" y="1794265"/>
            <a:ext cx="24325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Ping (ICMP ECHO Reply)</a:t>
            </a:r>
          </a:p>
          <a:p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: </a:t>
            </a:r>
            <a:r>
              <a:rPr kumimoji="1" lang="en-US" altLang="zh-CN" dirty="0"/>
              <a:t>172.64.3.21</a:t>
            </a:r>
          </a:p>
          <a:p>
            <a:r>
              <a:rPr kumimoji="1" lang="en-US" altLang="zh-CN" dirty="0" err="1" smtClean="0"/>
              <a:t>Dst</a:t>
            </a:r>
            <a:r>
              <a:rPr kumimoji="1" lang="en-US" altLang="zh-CN" dirty="0" smtClean="0"/>
              <a:t>: 172.64.3.1</a:t>
            </a:r>
            <a:endParaRPr kumimoji="1" lang="en-US" altLang="zh-CN" dirty="0"/>
          </a:p>
          <a:p>
            <a:r>
              <a:rPr kumimoji="1" lang="en-US" altLang="zh-CN" dirty="0" smtClean="0"/>
              <a:t>Id: 100</a:t>
            </a:r>
            <a:endParaRPr kumimoji="1" lang="zh-CN" altLang="en-US" dirty="0"/>
          </a:p>
        </p:txBody>
      </p:sp>
      <p:pic>
        <p:nvPicPr>
          <p:cNvPr id="7" name="内容占位符 7" descr="nat_topo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" r="-364"/>
          <a:stretch/>
        </p:blipFill>
        <p:spPr>
          <a:xfrm>
            <a:off x="317505" y="1526116"/>
            <a:ext cx="451908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7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699</Words>
  <Application>Microsoft Macintosh PowerPoint</Application>
  <PresentationFormat>On-screen Show (4:3)</PresentationFormat>
  <Paragraphs>149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Wingdings</vt:lpstr>
      <vt:lpstr>宋体</vt:lpstr>
      <vt:lpstr>Office 主题</vt:lpstr>
      <vt:lpstr>CSC358 Programming Assignment II: NAT</vt:lpstr>
      <vt:lpstr>Recall PA I</vt:lpstr>
      <vt:lpstr>PA II Overview</vt:lpstr>
      <vt:lpstr>Recap: What is NAT?</vt:lpstr>
      <vt:lpstr>Outline</vt:lpstr>
      <vt:lpstr>Required Functionality</vt:lpstr>
      <vt:lpstr>Required Functionality</vt:lpstr>
      <vt:lpstr>Example: ICMP Echo Request</vt:lpstr>
      <vt:lpstr>Example: ICMP Echo Reply</vt:lpstr>
      <vt:lpstr>ICMP: External Host Independence</vt:lpstr>
      <vt:lpstr>TCP: Requirements</vt:lpstr>
      <vt:lpstr>Threads! </vt:lpstr>
      <vt:lpstr>Data Structures</vt:lpstr>
      <vt:lpstr>Rough pseudocode </vt:lpstr>
      <vt:lpstr>Rough pseudocode </vt:lpstr>
      <vt:lpstr>Summary</vt:lpstr>
      <vt:lpstr>Things Might Be Helpful </vt:lpstr>
    </vt:vector>
  </TitlesOfParts>
  <Company>University of Toronto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CSC458 Programming Assignment II: NAT</dc:title>
  <dc:creator>Yukun Zhu</dc:creator>
  <cp:lastModifiedBy>Joe Lim</cp:lastModifiedBy>
  <cp:revision>22</cp:revision>
  <dcterms:created xsi:type="dcterms:W3CDTF">2014-11-04T01:04:48Z</dcterms:created>
  <dcterms:modified xsi:type="dcterms:W3CDTF">2018-03-07T14:06:12Z</dcterms:modified>
</cp:coreProperties>
</file>