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65" r:id="rId3"/>
    <p:sldId id="261" r:id="rId4"/>
    <p:sldId id="263" r:id="rId5"/>
    <p:sldId id="257" r:id="rId6"/>
    <p:sldId id="262" r:id="rId7"/>
    <p:sldId id="258" r:id="rId8"/>
  </p:sldIdLst>
  <p:sldSz cx="9144000" cy="6858000" type="screen4x3"/>
  <p:notesSz cx="6858000" cy="9144000"/>
  <p:embeddedFontLst>
    <p:embeddedFont>
      <p:font typeface="Wingdings 2" panose="05020102010507070707" pitchFamily="18" charset="2"/>
      <p:regular r:id="rId9"/>
    </p:embeddedFont>
    <p:embeddedFont>
      <p:font typeface="Corbel" panose="020B0503020204020204" pitchFamily="34" charset="0"/>
      <p:regular r:id="rId10"/>
      <p:bold r:id="rId11"/>
      <p:italic r:id="rId12"/>
      <p:boldItalic r:id="rId13"/>
    </p:embeddedFont>
    <p:embeddedFont>
      <p:font typeface="Wingdings 3" panose="05040102010807070707" pitchFamily="18" charset="2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4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A907-FE58-4D2F-9B81-402A62538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A907-FE58-4D2F-9B81-402A62538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A907-FE58-4D2F-9B81-402A62538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A907-FE58-4D2F-9B81-402A62538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A907-FE58-4D2F-9B81-402A62538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A907-FE58-4D2F-9B81-402A62538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A907-FE58-4D2F-9B81-402A62538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A907-FE58-4D2F-9B81-402A62538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A907-FE58-4D2F-9B81-402A62538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A907-FE58-4D2F-9B81-402A62538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3E9A907-FE58-4D2F-9B81-402A62538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9000"/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E9A907-FE58-4D2F-9B81-402A62538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355848"/>
            <a:ext cx="6096000" cy="1673352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tormtrooper_java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Database Schema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95600"/>
            <a:ext cx="8077200" cy="432816"/>
          </a:xfrm>
        </p:spPr>
        <p:txBody>
          <a:bodyPr/>
          <a:lstStyle/>
          <a:p>
            <a:r>
              <a:rPr lang="en-US" dirty="0" smtClean="0"/>
              <a:t>Demonstration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204472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C000"/>
                </a:solidFill>
              </a:rPr>
              <a:t>IS664 Database Programming </a:t>
            </a:r>
            <a:r>
              <a:rPr lang="en-US" sz="2000" dirty="0" smtClean="0">
                <a:solidFill>
                  <a:srgbClr val="FFC000"/>
                </a:solidFill>
              </a:rPr>
              <a:t>Spring 2021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2465" y="62484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 HG Locklear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7" t="42710"/>
          <a:stretch/>
        </p:blipFill>
        <p:spPr>
          <a:xfrm>
            <a:off x="6096000" y="3276600"/>
            <a:ext cx="286639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157760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</a:t>
            </a:r>
            <a:r>
              <a:rPr lang="en-US" sz="1800" b="1" dirty="0" smtClean="0">
                <a:solidFill>
                  <a:srgbClr val="FF0000"/>
                </a:solidFill>
              </a:rPr>
              <a:t>stormtrooper_java</a:t>
            </a:r>
            <a:r>
              <a:rPr lang="en-US" sz="1800" dirty="0" smtClean="0"/>
              <a:t> database is one of our demonstration databases for the semester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Some</a:t>
            </a:r>
            <a:r>
              <a:rPr lang="en-US" sz="1800" u="sng" dirty="0" smtClean="0"/>
              <a:t> Class Exercises and Homework </a:t>
            </a:r>
            <a:r>
              <a:rPr lang="en-US" sz="1800" dirty="0" smtClean="0"/>
              <a:t>will utilize this database.</a:t>
            </a:r>
          </a:p>
          <a:p>
            <a:r>
              <a:rPr lang="en-US" sz="1800" dirty="0" smtClean="0"/>
              <a:t>The database consists of 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en-US" sz="1800" dirty="0" smtClean="0"/>
              <a:t> tables which represent the structure of an Imperial Stormtrooper Brigade (</a:t>
            </a:r>
            <a:r>
              <a:rPr lang="en-US" sz="1400" b="1" i="1" dirty="0" smtClean="0">
                <a:solidFill>
                  <a:srgbClr val="FF0000"/>
                </a:solidFill>
              </a:rPr>
              <a:t>structure below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cxnSp>
        <p:nvCxnSpPr>
          <p:cNvPr id="11" name="Elbow Connector 10"/>
          <p:cNvCxnSpPr>
            <a:stCxn id="4" idx="2"/>
            <a:endCxn id="6" idx="0"/>
          </p:cNvCxnSpPr>
          <p:nvPr/>
        </p:nvCxnSpPr>
        <p:spPr>
          <a:xfrm rot="16200000" flipH="1">
            <a:off x="5372100" y="2933700"/>
            <a:ext cx="228600" cy="2133600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657600" y="3200400"/>
            <a:ext cx="1524000" cy="685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Imperial Brigade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4114800"/>
            <a:ext cx="1524000" cy="685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Battle Group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1200" y="4114800"/>
            <a:ext cx="1524000" cy="685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Battle Group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II</a:t>
            </a:r>
          </a:p>
        </p:txBody>
      </p:sp>
      <p:cxnSp>
        <p:nvCxnSpPr>
          <p:cNvPr id="9" name="Elbow Connector 8"/>
          <p:cNvCxnSpPr>
            <a:stCxn id="4" idx="2"/>
            <a:endCxn id="5" idx="0"/>
          </p:cNvCxnSpPr>
          <p:nvPr/>
        </p:nvCxnSpPr>
        <p:spPr>
          <a:xfrm rot="5400000">
            <a:off x="3238500" y="2933700"/>
            <a:ext cx="228600" cy="2133600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33400" y="5029200"/>
            <a:ext cx="3505200" cy="1600200"/>
            <a:chOff x="457200" y="5105400"/>
            <a:chExt cx="3505200" cy="1600200"/>
          </a:xfrm>
        </p:grpSpPr>
        <p:sp>
          <p:nvSpPr>
            <p:cNvPr id="18" name="Rectangle 17"/>
            <p:cNvSpPr/>
            <p:nvPr/>
          </p:nvSpPr>
          <p:spPr>
            <a:xfrm>
              <a:off x="457200" y="5105400"/>
              <a:ext cx="3505200" cy="1600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7178" y="6019800"/>
              <a:ext cx="230535" cy="5314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446" y="5257801"/>
              <a:ext cx="1667108" cy="136702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4174" y="5715000"/>
              <a:ext cx="520619" cy="76555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40" y="6019800"/>
              <a:ext cx="230535" cy="53146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975" y="6024693"/>
              <a:ext cx="230535" cy="53146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510" y="6019800"/>
              <a:ext cx="230535" cy="531462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00600" y="5051791"/>
            <a:ext cx="3505200" cy="1600200"/>
            <a:chOff x="457200" y="5105400"/>
            <a:chExt cx="3505200" cy="1600200"/>
          </a:xfrm>
        </p:grpSpPr>
        <p:sp>
          <p:nvSpPr>
            <p:cNvPr id="21" name="Rectangle 20"/>
            <p:cNvSpPr/>
            <p:nvPr/>
          </p:nvSpPr>
          <p:spPr>
            <a:xfrm>
              <a:off x="457200" y="5105400"/>
              <a:ext cx="3505200" cy="1600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7178" y="6019800"/>
              <a:ext cx="230535" cy="53146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446" y="5257801"/>
              <a:ext cx="1667108" cy="136702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4174" y="5715000"/>
              <a:ext cx="520619" cy="76555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40" y="6019800"/>
              <a:ext cx="230535" cy="531462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975" y="6024693"/>
              <a:ext cx="230535" cy="53146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510" y="6019800"/>
              <a:ext cx="230535" cy="53146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>
            <a:stCxn id="5" idx="2"/>
            <a:endCxn id="18" idx="0"/>
          </p:cNvCxnSpPr>
          <p:nvPr/>
        </p:nvCxnSpPr>
        <p:spPr>
          <a:xfrm>
            <a:off x="2286000" y="4800600"/>
            <a:ext cx="0" cy="228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2"/>
            <a:endCxn id="21" idx="0"/>
          </p:cNvCxnSpPr>
          <p:nvPr/>
        </p:nvCxnSpPr>
        <p:spPr>
          <a:xfrm>
            <a:off x="6553200" y="4800600"/>
            <a:ext cx="0" cy="2511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3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tormtrooper_java Schema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44683"/>
              </p:ext>
            </p:extLst>
          </p:nvPr>
        </p:nvGraphicFramePr>
        <p:xfrm>
          <a:off x="260838" y="3529467"/>
          <a:ext cx="2819400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st_officer_assign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STID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FK1 STID( stormtroopers_officer(STID))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FK2 STUID( stormtrooper_unit(STUID))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359072"/>
              </p:ext>
            </p:extLst>
          </p:nvPr>
        </p:nvGraphicFramePr>
        <p:xfrm>
          <a:off x="3276600" y="3529467"/>
          <a:ext cx="2819400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st_nco_assign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STID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FK1 STID( stormtroopers_nco(STID))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FK2 STUID( stormtrooper_unit(STUID))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23923"/>
              </p:ext>
            </p:extLst>
          </p:nvPr>
        </p:nvGraphicFramePr>
        <p:xfrm>
          <a:off x="6248400" y="3529467"/>
          <a:ext cx="2743200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st_troop_assign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STID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FK1 STID( stormtroopers_troop(STID))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FK2 STUID( stormtrooper_unit(STUID)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52456"/>
              </p:ext>
            </p:extLst>
          </p:nvPr>
        </p:nvGraphicFramePr>
        <p:xfrm>
          <a:off x="228600" y="1600200"/>
          <a:ext cx="2438400" cy="605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01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imperial_battlegroup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0112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BGID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62910"/>
              </p:ext>
            </p:extLst>
          </p:nvPr>
        </p:nvGraphicFramePr>
        <p:xfrm>
          <a:off x="5480538" y="1534160"/>
          <a:ext cx="3206262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6262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stormtrooper_unit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STUID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FK1 UnitCmd( imperial_battlegroup (BGID))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31976"/>
              </p:ext>
            </p:extLst>
          </p:nvPr>
        </p:nvGraphicFramePr>
        <p:xfrm>
          <a:off x="419100" y="6060440"/>
          <a:ext cx="2057400" cy="645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stormtroopers_officer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STID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22974"/>
              </p:ext>
            </p:extLst>
          </p:nvPr>
        </p:nvGraphicFramePr>
        <p:xfrm>
          <a:off x="3733800" y="6060440"/>
          <a:ext cx="2057400" cy="645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stormtroopers_nco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17070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STID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62103"/>
              </p:ext>
            </p:extLst>
          </p:nvPr>
        </p:nvGraphicFramePr>
        <p:xfrm>
          <a:off x="6705600" y="6060440"/>
          <a:ext cx="2057400" cy="645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stormtroopers_troop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17070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STID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sp>
        <p:nvSpPr>
          <p:cNvPr id="28" name="Diamond 27"/>
          <p:cNvSpPr/>
          <p:nvPr/>
        </p:nvSpPr>
        <p:spPr>
          <a:xfrm>
            <a:off x="3467100" y="1630954"/>
            <a:ext cx="1295400" cy="1143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HAS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49" name="Elbow Connector 48"/>
          <p:cNvCxnSpPr>
            <a:stCxn id="28" idx="2"/>
            <a:endCxn id="9" idx="0"/>
          </p:cNvCxnSpPr>
          <p:nvPr/>
        </p:nvCxnSpPr>
        <p:spPr>
          <a:xfrm rot="5400000">
            <a:off x="2514913" y="1929579"/>
            <a:ext cx="755513" cy="244426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8" idx="2"/>
            <a:endCxn id="13" idx="0"/>
          </p:cNvCxnSpPr>
          <p:nvPr/>
        </p:nvCxnSpPr>
        <p:spPr>
          <a:xfrm rot="16200000" flipH="1">
            <a:off x="5489644" y="1399110"/>
            <a:ext cx="755513" cy="350520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8" idx="2"/>
            <a:endCxn id="12" idx="0"/>
          </p:cNvCxnSpPr>
          <p:nvPr/>
        </p:nvCxnSpPr>
        <p:spPr>
          <a:xfrm rot="16200000" flipH="1">
            <a:off x="4022794" y="2865960"/>
            <a:ext cx="755513" cy="57150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8" idx="3"/>
            <a:endCxn id="15" idx="1"/>
          </p:cNvCxnSpPr>
          <p:nvPr/>
        </p:nvCxnSpPr>
        <p:spPr>
          <a:xfrm flipV="1">
            <a:off x="4762500" y="1948180"/>
            <a:ext cx="718038" cy="25427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4" idx="3"/>
            <a:endCxn id="28" idx="1"/>
          </p:cNvCxnSpPr>
          <p:nvPr/>
        </p:nvCxnSpPr>
        <p:spPr>
          <a:xfrm>
            <a:off x="2667000" y="1903163"/>
            <a:ext cx="800100" cy="29929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iamond 65"/>
          <p:cNvSpPr/>
          <p:nvPr/>
        </p:nvSpPr>
        <p:spPr>
          <a:xfrm>
            <a:off x="838200" y="4975293"/>
            <a:ext cx="1143000" cy="892107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C000"/>
                </a:solidFill>
              </a:rPr>
              <a:t>HAVE</a:t>
            </a:r>
            <a:endParaRPr lang="en-US" sz="1000" b="1" dirty="0">
              <a:solidFill>
                <a:srgbClr val="FFC000"/>
              </a:solidFill>
            </a:endParaRPr>
          </a:p>
        </p:txBody>
      </p:sp>
      <p:sp>
        <p:nvSpPr>
          <p:cNvPr id="67" name="Diamond 66"/>
          <p:cNvSpPr/>
          <p:nvPr/>
        </p:nvSpPr>
        <p:spPr>
          <a:xfrm>
            <a:off x="4114800" y="4899093"/>
            <a:ext cx="1143000" cy="892107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C000"/>
                </a:solidFill>
              </a:rPr>
              <a:t>HAVE</a:t>
            </a:r>
            <a:endParaRPr lang="en-US" sz="1000" b="1" dirty="0">
              <a:solidFill>
                <a:srgbClr val="FFC000"/>
              </a:solidFill>
            </a:endParaRPr>
          </a:p>
        </p:txBody>
      </p:sp>
      <p:sp>
        <p:nvSpPr>
          <p:cNvPr id="68" name="Diamond 67"/>
          <p:cNvSpPr/>
          <p:nvPr/>
        </p:nvSpPr>
        <p:spPr>
          <a:xfrm>
            <a:off x="7048500" y="4899093"/>
            <a:ext cx="1143000" cy="892107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C000"/>
                </a:solidFill>
              </a:rPr>
              <a:t>HAVE</a:t>
            </a:r>
            <a:endParaRPr lang="en-US" sz="1000" b="1" dirty="0">
              <a:solidFill>
                <a:srgbClr val="FFC000"/>
              </a:solidFill>
            </a:endParaRPr>
          </a:p>
        </p:txBody>
      </p:sp>
      <p:cxnSp>
        <p:nvCxnSpPr>
          <p:cNvPr id="70" name="Elbow Connector 69"/>
          <p:cNvCxnSpPr>
            <a:endCxn id="66" idx="1"/>
          </p:cNvCxnSpPr>
          <p:nvPr/>
        </p:nvCxnSpPr>
        <p:spPr>
          <a:xfrm rot="5400000">
            <a:off x="702520" y="4676067"/>
            <a:ext cx="880960" cy="609600"/>
          </a:xfrm>
          <a:prstGeom prst="bentConnector4">
            <a:avLst>
              <a:gd name="adj1" fmla="val 24684"/>
              <a:gd name="adj2" fmla="val 1375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6" idx="3"/>
            <a:endCxn id="16" idx="3"/>
          </p:cNvCxnSpPr>
          <p:nvPr/>
        </p:nvCxnSpPr>
        <p:spPr>
          <a:xfrm>
            <a:off x="1981200" y="5421347"/>
            <a:ext cx="495300" cy="961673"/>
          </a:xfrm>
          <a:prstGeom prst="bentConnector3">
            <a:avLst>
              <a:gd name="adj1" fmla="val 1461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67" idx="1"/>
          </p:cNvCxnSpPr>
          <p:nvPr/>
        </p:nvCxnSpPr>
        <p:spPr>
          <a:xfrm rot="5400000">
            <a:off x="3998170" y="4657017"/>
            <a:ext cx="804760" cy="571500"/>
          </a:xfrm>
          <a:prstGeom prst="bentConnector4">
            <a:avLst>
              <a:gd name="adj1" fmla="val 22287"/>
              <a:gd name="adj2" fmla="val 14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7" idx="3"/>
            <a:endCxn id="17" idx="3"/>
          </p:cNvCxnSpPr>
          <p:nvPr/>
        </p:nvCxnSpPr>
        <p:spPr>
          <a:xfrm>
            <a:off x="5257800" y="5345147"/>
            <a:ext cx="533400" cy="1037873"/>
          </a:xfrm>
          <a:prstGeom prst="bentConnector3">
            <a:avLst>
              <a:gd name="adj1" fmla="val 14285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endCxn id="68" idx="1"/>
          </p:cNvCxnSpPr>
          <p:nvPr/>
        </p:nvCxnSpPr>
        <p:spPr>
          <a:xfrm rot="5400000">
            <a:off x="6931870" y="4657017"/>
            <a:ext cx="804760" cy="571500"/>
          </a:xfrm>
          <a:prstGeom prst="bentConnector4">
            <a:avLst>
              <a:gd name="adj1" fmla="val 22287"/>
              <a:gd name="adj2" fmla="val 14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8" idx="3"/>
            <a:endCxn id="18" idx="3"/>
          </p:cNvCxnSpPr>
          <p:nvPr/>
        </p:nvCxnSpPr>
        <p:spPr>
          <a:xfrm>
            <a:off x="8191500" y="5345147"/>
            <a:ext cx="571500" cy="1037873"/>
          </a:xfrm>
          <a:prstGeom prst="bentConnector3">
            <a:avLst>
              <a:gd name="adj1" fmla="val 14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200400" y="1728998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2000250" y="5025249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77009" y="4975293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4000500" y="4880488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5284176" y="4942767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925407" y="4903934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8200293" y="4969720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3771900" y="2738394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4778619" y="1786478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stormtrooper_java Schema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57313"/>
              </p:ext>
            </p:extLst>
          </p:nvPr>
        </p:nvGraphicFramePr>
        <p:xfrm>
          <a:off x="146538" y="3078664"/>
          <a:ext cx="3053862" cy="959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3862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198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imperial_walkers_assign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63107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WID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FK1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WUID(walker_units(WUID))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FK2 WalkerType( imperial_walkers( WType))</a:t>
                      </a:r>
                      <a:endParaRPr lang="en-US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59889"/>
              </p:ext>
            </p:extLst>
          </p:nvPr>
        </p:nvGraphicFramePr>
        <p:xfrm>
          <a:off x="228600" y="1600200"/>
          <a:ext cx="2438400" cy="605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01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imperial_battlegroup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0112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BGID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09868"/>
              </p:ext>
            </p:extLst>
          </p:nvPr>
        </p:nvGraphicFramePr>
        <p:xfrm>
          <a:off x="5480538" y="1534160"/>
          <a:ext cx="3511062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11062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walker_units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WUID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FK1 BattleGroup( imperial_battlegroup (BGID))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sp>
        <p:nvSpPr>
          <p:cNvPr id="28" name="Diamond 27"/>
          <p:cNvSpPr/>
          <p:nvPr/>
        </p:nvSpPr>
        <p:spPr>
          <a:xfrm>
            <a:off x="3467100" y="1630954"/>
            <a:ext cx="1295400" cy="1143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HAS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55" name="Elbow Connector 54"/>
          <p:cNvCxnSpPr>
            <a:stCxn id="28" idx="3"/>
            <a:endCxn id="15" idx="1"/>
          </p:cNvCxnSpPr>
          <p:nvPr/>
        </p:nvCxnSpPr>
        <p:spPr>
          <a:xfrm flipV="1">
            <a:off x="4762500" y="1948180"/>
            <a:ext cx="718038" cy="25427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4" idx="3"/>
            <a:endCxn id="28" idx="1"/>
          </p:cNvCxnSpPr>
          <p:nvPr/>
        </p:nvCxnSpPr>
        <p:spPr>
          <a:xfrm>
            <a:off x="2667000" y="1903163"/>
            <a:ext cx="800100" cy="29929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200400" y="1728998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4778619" y="1786478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5" name="Diamond 34"/>
          <p:cNvSpPr/>
          <p:nvPr/>
        </p:nvSpPr>
        <p:spPr>
          <a:xfrm>
            <a:off x="3733800" y="2887005"/>
            <a:ext cx="1295400" cy="1143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HAS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4" name="Elbow Connector 3"/>
          <p:cNvCxnSpPr>
            <a:stCxn id="15" idx="1"/>
            <a:endCxn id="35" idx="3"/>
          </p:cNvCxnSpPr>
          <p:nvPr/>
        </p:nvCxnSpPr>
        <p:spPr>
          <a:xfrm rot="10800000" flipV="1">
            <a:off x="5029200" y="1948179"/>
            <a:ext cx="451338" cy="1510325"/>
          </a:xfrm>
          <a:prstGeom prst="bentConnector3">
            <a:avLst>
              <a:gd name="adj1" fmla="val 2662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5" idx="1"/>
            <a:endCxn id="13" idx="0"/>
          </p:cNvCxnSpPr>
          <p:nvPr/>
        </p:nvCxnSpPr>
        <p:spPr>
          <a:xfrm rot="10800000">
            <a:off x="1673470" y="3078665"/>
            <a:ext cx="2060331" cy="379841"/>
          </a:xfrm>
          <a:prstGeom prst="bentConnector4">
            <a:avLst>
              <a:gd name="adj1" fmla="val 15932"/>
              <a:gd name="adj2" fmla="val 16018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029200" y="3045112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505200" y="3048000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55268"/>
              </p:ext>
            </p:extLst>
          </p:nvPr>
        </p:nvGraphicFramePr>
        <p:xfrm>
          <a:off x="3467100" y="4800600"/>
          <a:ext cx="2368062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8062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imperial_walker_type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WTypeID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UK WType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sp>
        <p:nvSpPr>
          <p:cNvPr id="52" name="Diamond 51"/>
          <p:cNvSpPr/>
          <p:nvPr/>
        </p:nvSpPr>
        <p:spPr>
          <a:xfrm>
            <a:off x="1066800" y="4648200"/>
            <a:ext cx="1295400" cy="1143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ARE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25" name="Elbow Connector 24"/>
          <p:cNvCxnSpPr>
            <a:stCxn id="13" idx="3"/>
            <a:endCxn id="52" idx="0"/>
          </p:cNvCxnSpPr>
          <p:nvPr/>
        </p:nvCxnSpPr>
        <p:spPr>
          <a:xfrm flipH="1">
            <a:off x="1714500" y="3558632"/>
            <a:ext cx="1485900" cy="1089568"/>
          </a:xfrm>
          <a:prstGeom prst="bentConnector4">
            <a:avLst>
              <a:gd name="adj1" fmla="val -15385"/>
              <a:gd name="adj2" fmla="val 6637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2" idx="3"/>
            <a:endCxn id="47" idx="0"/>
          </p:cNvCxnSpPr>
          <p:nvPr/>
        </p:nvCxnSpPr>
        <p:spPr>
          <a:xfrm flipV="1">
            <a:off x="2362200" y="4800600"/>
            <a:ext cx="2288931" cy="419100"/>
          </a:xfrm>
          <a:prstGeom prst="bentConnector4">
            <a:avLst>
              <a:gd name="adj1" fmla="val 24136"/>
              <a:gd name="adj2" fmla="val 1909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438400" y="4800600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333500" y="4343400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6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stormtrooper_java Schema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667"/>
              </p:ext>
            </p:extLst>
          </p:nvPr>
        </p:nvGraphicFramePr>
        <p:xfrm>
          <a:off x="304800" y="1752600"/>
          <a:ext cx="4572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074161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1068727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41890108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imperial_battlegroup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BGID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Designation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HQ_LocationX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HQ_LocationY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4729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74365"/>
              </p:ext>
            </p:extLst>
          </p:nvPr>
        </p:nvGraphicFramePr>
        <p:xfrm>
          <a:off x="304800" y="2667000"/>
          <a:ext cx="69342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  <a:gridCol w="876301">
                  <a:extLst>
                    <a:ext uri="{9D8B030D-6E8A-4147-A177-3AD203B41FA5}">
                      <a16:colId xmlns:a16="http://schemas.microsoft.com/office/drawing/2014/main" val="14074161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710687276"/>
                    </a:ext>
                  </a:extLst>
                </a:gridCol>
                <a:gridCol w="1781174">
                  <a:extLst>
                    <a:ext uri="{9D8B030D-6E8A-4147-A177-3AD203B41FA5}">
                      <a16:colId xmlns:a16="http://schemas.microsoft.com/office/drawing/2014/main" val="64189010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217976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1267877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stormtrooper_unit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STUID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UnitCmd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UnitType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AssignedStrength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Location_X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Location_Y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4729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59658"/>
              </p:ext>
            </p:extLst>
          </p:nvPr>
        </p:nvGraphicFramePr>
        <p:xfrm>
          <a:off x="228600" y="4343400"/>
          <a:ext cx="79248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3756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  <a:gridCol w="648320">
                  <a:extLst>
                    <a:ext uri="{9D8B030D-6E8A-4147-A177-3AD203B41FA5}">
                      <a16:colId xmlns:a16="http://schemas.microsoft.com/office/drawing/2014/main" val="140741611"/>
                    </a:ext>
                  </a:extLst>
                </a:gridCol>
                <a:gridCol w="909056">
                  <a:extLst>
                    <a:ext uri="{9D8B030D-6E8A-4147-A177-3AD203B41FA5}">
                      <a16:colId xmlns:a16="http://schemas.microsoft.com/office/drawing/2014/main" val="3710687276"/>
                    </a:ext>
                  </a:extLst>
                </a:gridCol>
                <a:gridCol w="1317779">
                  <a:extLst>
                    <a:ext uri="{9D8B030D-6E8A-4147-A177-3AD203B41FA5}">
                      <a16:colId xmlns:a16="http://schemas.microsoft.com/office/drawing/2014/main" val="641890108"/>
                    </a:ext>
                  </a:extLst>
                </a:gridCol>
                <a:gridCol w="789259">
                  <a:extLst>
                    <a:ext uri="{9D8B030D-6E8A-4147-A177-3AD203B41FA5}">
                      <a16:colId xmlns:a16="http://schemas.microsoft.com/office/drawing/2014/main" val="1321797663"/>
                    </a:ext>
                  </a:extLst>
                </a:gridCol>
                <a:gridCol w="902010">
                  <a:extLst>
                    <a:ext uri="{9D8B030D-6E8A-4147-A177-3AD203B41FA5}">
                      <a16:colId xmlns:a16="http://schemas.microsoft.com/office/drawing/2014/main" val="2821267877"/>
                    </a:ext>
                  </a:extLst>
                </a:gridCol>
                <a:gridCol w="1423020">
                  <a:extLst>
                    <a:ext uri="{9D8B030D-6E8A-4147-A177-3AD203B41FA5}">
                      <a16:colId xmlns:a16="http://schemas.microsoft.com/office/drawing/2014/main" val="32231913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18184903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STID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Rank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Gender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ServiceYears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Height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Weight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DutyCategory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DutyStatus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472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85800" y="3733292"/>
            <a:ext cx="1981200" cy="285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stormtroopers_officer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2800" y="3733292"/>
            <a:ext cx="1981200" cy="285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stormtroopers_nco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9800" y="3733292"/>
            <a:ext cx="1981200" cy="285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stormtroopers_troop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13" name="Elbow Connector 12"/>
          <p:cNvCxnSpPr>
            <a:stCxn id="9" idx="2"/>
            <a:endCxn id="6" idx="0"/>
          </p:cNvCxnSpPr>
          <p:nvPr/>
        </p:nvCxnSpPr>
        <p:spPr>
          <a:xfrm rot="16200000" flipH="1">
            <a:off x="2771394" y="2923794"/>
            <a:ext cx="324612" cy="25146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6" idx="0"/>
          </p:cNvCxnSpPr>
          <p:nvPr/>
        </p:nvCxnSpPr>
        <p:spPr>
          <a:xfrm rot="5400000">
            <a:off x="5438394" y="2771394"/>
            <a:ext cx="324612" cy="28194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6" idx="0"/>
          </p:cNvCxnSpPr>
          <p:nvPr/>
        </p:nvCxnSpPr>
        <p:spPr>
          <a:xfrm rot="5400000">
            <a:off x="4104894" y="4104894"/>
            <a:ext cx="324612" cy="1524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62804"/>
              </p:ext>
            </p:extLst>
          </p:nvPr>
        </p:nvGraphicFramePr>
        <p:xfrm>
          <a:off x="3124200" y="6019800"/>
          <a:ext cx="24384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07416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1068727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STID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STUID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Role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47297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33400" y="5429504"/>
            <a:ext cx="1981200" cy="285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st_officer_assign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0" y="5429504"/>
            <a:ext cx="1981200" cy="285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st_nco_assign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5000" y="5429504"/>
            <a:ext cx="1981200" cy="285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st_troop_assign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24" name="Elbow Connector 23"/>
          <p:cNvCxnSpPr>
            <a:stCxn id="20" idx="2"/>
            <a:endCxn id="18" idx="0"/>
          </p:cNvCxnSpPr>
          <p:nvPr/>
        </p:nvCxnSpPr>
        <p:spPr>
          <a:xfrm rot="16200000" flipH="1">
            <a:off x="2781300" y="4457700"/>
            <a:ext cx="304800" cy="28194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2"/>
            <a:endCxn id="18" idx="0"/>
          </p:cNvCxnSpPr>
          <p:nvPr/>
        </p:nvCxnSpPr>
        <p:spPr>
          <a:xfrm rot="5400000">
            <a:off x="5372100" y="4686300"/>
            <a:ext cx="304800" cy="23622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1" idx="2"/>
            <a:endCxn id="18" idx="0"/>
          </p:cNvCxnSpPr>
          <p:nvPr/>
        </p:nvCxnSpPr>
        <p:spPr>
          <a:xfrm rot="16200000" flipH="1">
            <a:off x="4038600" y="5715000"/>
            <a:ext cx="304800" cy="3048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10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stormtrooper_java Schema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10222"/>
              </p:ext>
            </p:extLst>
          </p:nvPr>
        </p:nvGraphicFramePr>
        <p:xfrm>
          <a:off x="304800" y="1752600"/>
          <a:ext cx="85344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0741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977342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06872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41454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19441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4189010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34313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1341882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76295202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imperial_walker_type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 smtClean="0"/>
                        <a:t>WTypeID</a:t>
                      </a:r>
                      <a:endParaRPr lang="en-US" sz="12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WType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Height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Length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Width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Weight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Crew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TroopCapacity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MaximumSpeed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OpRange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754729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90148"/>
              </p:ext>
            </p:extLst>
          </p:nvPr>
        </p:nvGraphicFramePr>
        <p:xfrm>
          <a:off x="304800" y="2707640"/>
          <a:ext cx="4191000" cy="645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074161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977342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1068727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walker_units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 smtClean="0"/>
                        <a:t>WUID</a:t>
                      </a:r>
                      <a:endParaRPr lang="en-US" sz="12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BattleGroup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Location_X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Location_Y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67547297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342263"/>
              </p:ext>
            </p:extLst>
          </p:nvPr>
        </p:nvGraphicFramePr>
        <p:xfrm>
          <a:off x="304800" y="3622041"/>
          <a:ext cx="4191000" cy="645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074161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977342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1068727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imperial_walkers_assign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 smtClean="0"/>
                        <a:t>WID</a:t>
                      </a:r>
                      <a:endParaRPr lang="en-US" sz="12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WUID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WalkerType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Status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67547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58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stormtrooper_java Schema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46509"/>
              </p:ext>
            </p:extLst>
          </p:nvPr>
        </p:nvGraphicFramePr>
        <p:xfrm>
          <a:off x="152400" y="1676400"/>
          <a:ext cx="8915400" cy="4536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203064127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141525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Relation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49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imperial_battlegroup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Imperial Battle Groups</a:t>
                      </a:r>
                      <a:r>
                        <a:rPr lang="en-US" sz="1200" b="1" baseline="0" dirty="0" smtClean="0"/>
                        <a:t> represent the Higher HQ for Stormtrooper Units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6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stormtrooper_unit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Stormtrooper Units</a:t>
                      </a:r>
                      <a:r>
                        <a:rPr lang="en-US" sz="1200" b="1" baseline="0" dirty="0" smtClean="0"/>
                        <a:t> contain stormtroopers  of various ranks and capabilities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stormtroopers_officer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Stormtrooper Officers perform leadership jobs within Stormtrooper</a:t>
                      </a:r>
                      <a:r>
                        <a:rPr lang="en-US" sz="1200" b="1" baseline="0" dirty="0" smtClean="0"/>
                        <a:t> Units and generally command smaller detachments of stormtroopers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9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stormtroopers_nco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Stormtrooper NCOs perform  low-leadership jobs within Stormtrooper</a:t>
                      </a:r>
                      <a:r>
                        <a:rPr lang="en-US" sz="1200" b="1" baseline="0" dirty="0" smtClean="0"/>
                        <a:t> Units and assist officers 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0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stormtroopers_troop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Rank and file Stormtroopers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0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st_officer_assign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Unit to which</a:t>
                      </a:r>
                      <a:r>
                        <a:rPr lang="en-US" sz="1200" b="1" baseline="0" dirty="0" smtClean="0"/>
                        <a:t> a stormtrooper officer is assigned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9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st_nco_assign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Unit to which a stormtrooper NCO is assigned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06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st_troop_assign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Unit to which a stormtrooper is assigned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0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imperial_walker_type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Specifications of the Imperial Walkers that are available to Imperial Battle Groups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8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walker_units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Walker Units contain Imperial Walkers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53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imperial_walkers_assign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Units to which</a:t>
                      </a:r>
                      <a:r>
                        <a:rPr lang="en-US" sz="1200" b="1" baseline="0" dirty="0" smtClean="0"/>
                        <a:t> Imperial Walkers are assigned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434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811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21235</TotalTime>
  <Words>345</Words>
  <Application>Microsoft Office PowerPoint</Application>
  <PresentationFormat>On-screen Show (4:3)</PresentationFormat>
  <Paragraphs>149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Wingdings 2</vt:lpstr>
      <vt:lpstr>Wingdings</vt:lpstr>
      <vt:lpstr>Corbel</vt:lpstr>
      <vt:lpstr>Wingdings 3</vt:lpstr>
      <vt:lpstr>Arial</vt:lpstr>
      <vt:lpstr>Module</vt:lpstr>
      <vt:lpstr>stormtrooper_java Database Schema</vt:lpstr>
      <vt:lpstr>General</vt:lpstr>
      <vt:lpstr>stormtrooper_java Schema</vt:lpstr>
      <vt:lpstr>stormtrooper_java Schema</vt:lpstr>
      <vt:lpstr>stormtrooper_java Schema</vt:lpstr>
      <vt:lpstr>stormtrooper_java Schema</vt:lpstr>
      <vt:lpstr>stormtrooper_java Schema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Tables</dc:title>
  <dc:creator>Greyrazor</dc:creator>
  <cp:lastModifiedBy>Gene Locklear</cp:lastModifiedBy>
  <cp:revision>186</cp:revision>
  <dcterms:created xsi:type="dcterms:W3CDTF">2017-01-11T21:44:19Z</dcterms:created>
  <dcterms:modified xsi:type="dcterms:W3CDTF">2021-02-02T20:40:05Z</dcterms:modified>
</cp:coreProperties>
</file>