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306" r:id="rId18"/>
    <p:sldId id="307" r:id="rId19"/>
    <p:sldId id="305" r:id="rId20"/>
    <p:sldId id="308" r:id="rId21"/>
    <p:sldId id="309" r:id="rId22"/>
    <p:sldId id="310" r:id="rId23"/>
    <p:sldId id="311" r:id="rId24"/>
    <p:sldId id="312" r:id="rId25"/>
    <p:sldId id="313" r:id="rId2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AB514DE-2453-46F2-9014-94B3BE4F65C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306"/>
            <p14:sldId id="307"/>
            <p14:sldId id="305"/>
            <p14:sldId id="308"/>
            <p14:sldId id="309"/>
            <p14:sldId id="310"/>
            <p14:sldId id="311"/>
            <p14:sldId id="312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2020. 03. 10.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059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2020. 03. 10.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191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2020. 03. 10.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6938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2020. 03. 10.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7963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2020. 03. 10.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2561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2020. 03. 10.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9144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2020. 03. 10.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8161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2020. 03. 10.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6287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2020. 03. 10.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09001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2020. 03. 12.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25368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2020. 03. 12.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8585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2020. 03. 10.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40753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2020. 03. 12.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64058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2020. 03. 12.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74064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2020. 03. 12.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88745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2020. 03. 12.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18446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2020. 03. 12.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847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2020. 03. 12.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21992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2020. 03. 12.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34342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2020. 03. 12.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00062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2020. 03. 12.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940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2020. 03. 10.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877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2020. 03. 10.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856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2020. 03. 10.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364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2020. 03. 10.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2993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2020. 03. 10.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2952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2020. 03. 10.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5199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2020. 03. 10.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599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B8AA289-3F20-4A87-BBDA-90756D19DAB7}" type="datetimeFigureOut">
              <a:rPr lang="hu-HU" smtClean="0"/>
              <a:t>2020. 03. 10.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45626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D975C-879E-4ADC-97CB-23B39C64B811}" type="datetimeFigureOut">
              <a:rPr lang="hu-HU" smtClean="0"/>
              <a:t>2020. 03. 12.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66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/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/>
              <a:t>K-nearest neighbors algorithm</a:t>
            </a:r>
          </a:p>
        </p:txBody>
      </p:sp>
    </p:spTree>
    <p:extLst>
      <p:ext uri="{BB962C8B-B14F-4D97-AF65-F5344CB8AC3E}">
        <p14:creationId xmlns:p14="http://schemas.microsoft.com/office/powerpoint/2010/main" val="3710270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812324" y="1680518"/>
            <a:ext cx="770237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649364" y="1223316"/>
            <a:ext cx="0" cy="410656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745891" y="1223316"/>
            <a:ext cx="0" cy="414775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81779" y="1223316"/>
            <a:ext cx="0" cy="409832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24561" y="1223316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ingredients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91345" y="1223316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sweetness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67477" y="1223316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crunchiness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51030" y="122331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type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18323" y="1953055"/>
            <a:ext cx="670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apple		     10		           9		         fruit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18323" y="2500871"/>
            <a:ext cx="7085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bacon		     1		           4		         protein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93611" y="3002345"/>
            <a:ext cx="670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banana		     10		           1		         fruit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93611" y="3550161"/>
            <a:ext cx="7608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carrot		     7		           10	         vegetable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193611" y="4010278"/>
            <a:ext cx="7085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cheese		     1		           1		         protein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93611" y="4414785"/>
            <a:ext cx="6691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tomato		     6		           4		         ???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98140" y="5710704"/>
            <a:ext cx="256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dist(tomato,carrot)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991345" y="5527853"/>
                <a:ext cx="5065746" cy="614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sz="28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hu-HU" sz="28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hu-HU" sz="28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sz="2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(6−7)</m:t>
                                </m:r>
                              </m:e>
                              <m:sup>
                                <m:r>
                                  <a:rPr lang="hu-HU" sz="2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+(4−10)</m:t>
                            </m:r>
                          </m:e>
                          <m:sup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hu-HU" sz="2800" dirty="0">
                    <a:solidFill>
                      <a:schemeClr val="tx2"/>
                    </a:solidFill>
                  </a:rPr>
                  <a:t> = 6.083 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345" y="5527853"/>
                <a:ext cx="5065746" cy="614142"/>
              </a:xfrm>
              <a:prstGeom prst="rect">
                <a:avLst/>
              </a:prstGeom>
              <a:blipFill rotWithShape="0">
                <a:blip r:embed="rId2"/>
                <a:stretch>
                  <a:fillRect r="-1444" b="-2277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2822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5232" y="389056"/>
            <a:ext cx="256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dist(tomato,carrot)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098437" y="206205"/>
                <a:ext cx="5065746" cy="614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sz="28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hu-HU" sz="28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hu-HU" sz="28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sz="2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(6−7)</m:t>
                                </m:r>
                              </m:e>
                              <m:sup>
                                <m:r>
                                  <a:rPr lang="hu-HU" sz="2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+(4−10)</m:t>
                            </m:r>
                          </m:e>
                          <m:sup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hu-HU" sz="2800" dirty="0">
                    <a:solidFill>
                      <a:schemeClr val="tx2"/>
                    </a:solidFill>
                  </a:rPr>
                  <a:t> = 6.083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437" y="206205"/>
                <a:ext cx="5065746" cy="614142"/>
              </a:xfrm>
              <a:prstGeom prst="rect">
                <a:avLst/>
              </a:prstGeom>
              <a:blipFill rotWithShape="0">
                <a:blip r:embed="rId2"/>
                <a:stretch>
                  <a:fillRect r="-1564" b="-2277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705232" y="1124090"/>
            <a:ext cx="2560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dist(tomato,apple)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098437" y="941239"/>
                <a:ext cx="5065746" cy="614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sz="28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hu-HU" sz="28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hu-HU" sz="28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sz="2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(6−10)</m:t>
                                </m:r>
                              </m:e>
                              <m:sup>
                                <m:r>
                                  <a:rPr lang="hu-HU" sz="2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+(4−9)</m:t>
                            </m:r>
                          </m:e>
                          <m:sup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hu-HU" sz="2800" dirty="0">
                    <a:solidFill>
                      <a:schemeClr val="tx2"/>
                    </a:solidFill>
                  </a:rPr>
                  <a:t> = 6.403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437" y="941239"/>
                <a:ext cx="5065746" cy="614142"/>
              </a:xfrm>
              <a:prstGeom prst="rect">
                <a:avLst/>
              </a:prstGeom>
              <a:blipFill rotWithShape="0">
                <a:blip r:embed="rId3"/>
                <a:stretch>
                  <a:fillRect r="-1564" b="-2277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705232" y="1921083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dist(tomato,bacon)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156102" y="1738232"/>
                <a:ext cx="4071884" cy="614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sz="28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hu-HU" sz="28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hu-HU" sz="28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sz="2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(6−1)</m:t>
                                </m:r>
                              </m:e>
                              <m:sup>
                                <m:r>
                                  <a:rPr lang="hu-HU" sz="2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+(4−4)</m:t>
                            </m:r>
                          </m:e>
                          <m:sup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hu-HU" sz="2800" dirty="0">
                    <a:solidFill>
                      <a:schemeClr val="tx2"/>
                    </a:solidFill>
                  </a:rPr>
                  <a:t> = 5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102" y="1738232"/>
                <a:ext cx="4071884" cy="614142"/>
              </a:xfrm>
              <a:prstGeom prst="rect">
                <a:avLst/>
              </a:prstGeom>
              <a:blipFill rotWithShape="0">
                <a:blip r:embed="rId4"/>
                <a:stretch>
                  <a:fillRect r="-2096" b="-2277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705232" y="2655815"/>
            <a:ext cx="2802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dist(tomato,banana)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352110" y="2466948"/>
                <a:ext cx="4270656" cy="614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sz="28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hu-HU" sz="28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hu-HU" sz="28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sz="2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(6−10)</m:t>
                                </m:r>
                              </m:e>
                              <m:sup>
                                <m:r>
                                  <a:rPr lang="hu-HU" sz="2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+(4−1)</m:t>
                            </m:r>
                          </m:e>
                          <m:sup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hu-HU" sz="2800" dirty="0">
                    <a:solidFill>
                      <a:schemeClr val="tx2"/>
                    </a:solidFill>
                  </a:rPr>
                  <a:t> = 5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110" y="2466948"/>
                <a:ext cx="4270656" cy="614142"/>
              </a:xfrm>
              <a:prstGeom prst="rect">
                <a:avLst/>
              </a:prstGeom>
              <a:blipFill rotWithShape="0">
                <a:blip r:embed="rId5"/>
                <a:stretch>
                  <a:fillRect r="-2000" b="-240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705232" y="338453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dist(tomato,cheese)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352110" y="3195664"/>
                <a:ext cx="4568815" cy="614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sz="28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hu-HU" sz="28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hu-HU" sz="28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sz="2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(6−1)</m:t>
                                </m:r>
                              </m:e>
                              <m:sup>
                                <m:r>
                                  <a:rPr lang="hu-HU" sz="2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+(4−1)</m:t>
                            </m:r>
                          </m:e>
                          <m:sup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hu-HU" sz="2800" dirty="0">
                    <a:solidFill>
                      <a:schemeClr val="tx2"/>
                    </a:solidFill>
                  </a:rPr>
                  <a:t> = 5.83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110" y="3195664"/>
                <a:ext cx="4568815" cy="614142"/>
              </a:xfrm>
              <a:prstGeom prst="rect">
                <a:avLst/>
              </a:prstGeom>
              <a:blipFill rotWithShape="0">
                <a:blip r:embed="rId6"/>
                <a:stretch>
                  <a:fillRect r="-1736" b="-2277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1471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5232" y="389056"/>
            <a:ext cx="256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dist(tomato,carrot)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098437" y="206205"/>
                <a:ext cx="5065746" cy="614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sz="28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hu-HU" sz="28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hu-HU" sz="28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sz="2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(6−7)</m:t>
                                </m:r>
                              </m:e>
                              <m:sup>
                                <m:r>
                                  <a:rPr lang="hu-HU" sz="2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+(4−10)</m:t>
                            </m:r>
                          </m:e>
                          <m:sup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hu-HU" sz="2800" dirty="0">
                    <a:solidFill>
                      <a:schemeClr val="tx2"/>
                    </a:solidFill>
                  </a:rPr>
                  <a:t> = 6.083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437" y="206205"/>
                <a:ext cx="5065746" cy="614142"/>
              </a:xfrm>
              <a:prstGeom prst="rect">
                <a:avLst/>
              </a:prstGeom>
              <a:blipFill rotWithShape="0">
                <a:blip r:embed="rId2"/>
                <a:stretch>
                  <a:fillRect r="-1564" b="-2277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705232" y="1124090"/>
            <a:ext cx="2560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dist(tomato,apple)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098437" y="941239"/>
                <a:ext cx="5065746" cy="614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sz="28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hu-HU" sz="28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hu-HU" sz="28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sz="2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(6−10)</m:t>
                                </m:r>
                              </m:e>
                              <m:sup>
                                <m:r>
                                  <a:rPr lang="hu-HU" sz="2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+(4−9)</m:t>
                            </m:r>
                          </m:e>
                          <m:sup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hu-HU" sz="2800" dirty="0">
                    <a:solidFill>
                      <a:schemeClr val="tx2"/>
                    </a:solidFill>
                  </a:rPr>
                  <a:t> = 6.403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437" y="941239"/>
                <a:ext cx="5065746" cy="614142"/>
              </a:xfrm>
              <a:prstGeom prst="rect">
                <a:avLst/>
              </a:prstGeom>
              <a:blipFill rotWithShape="0">
                <a:blip r:embed="rId3"/>
                <a:stretch>
                  <a:fillRect r="-1564" b="-2277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705232" y="1921083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dist(tomato,bacon)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156102" y="1738232"/>
                <a:ext cx="4071884" cy="614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sz="28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hu-HU" sz="28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hu-HU" sz="28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sz="2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(6−1)</m:t>
                                </m:r>
                              </m:e>
                              <m:sup>
                                <m:r>
                                  <a:rPr lang="hu-HU" sz="2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+(4−4)</m:t>
                            </m:r>
                          </m:e>
                          <m:sup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hu-HU" sz="2800" dirty="0">
                    <a:solidFill>
                      <a:schemeClr val="tx2"/>
                    </a:solidFill>
                  </a:rPr>
                  <a:t> = 5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102" y="1738232"/>
                <a:ext cx="4071884" cy="614142"/>
              </a:xfrm>
              <a:prstGeom prst="rect">
                <a:avLst/>
              </a:prstGeom>
              <a:blipFill rotWithShape="0">
                <a:blip r:embed="rId4"/>
                <a:stretch>
                  <a:fillRect r="-2096" b="-2277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705232" y="2655815"/>
            <a:ext cx="2802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dist(tomato,banana)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352110" y="2466948"/>
                <a:ext cx="4270656" cy="614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sz="28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hu-HU" sz="28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hu-HU" sz="28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sz="2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(6−10)</m:t>
                                </m:r>
                              </m:e>
                              <m:sup>
                                <m:r>
                                  <a:rPr lang="hu-HU" sz="2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+(4−1)</m:t>
                            </m:r>
                          </m:e>
                          <m:sup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hu-HU" sz="2800" dirty="0">
                    <a:solidFill>
                      <a:schemeClr val="tx2"/>
                    </a:solidFill>
                  </a:rPr>
                  <a:t> = 5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110" y="2466948"/>
                <a:ext cx="4270656" cy="614142"/>
              </a:xfrm>
              <a:prstGeom prst="rect">
                <a:avLst/>
              </a:prstGeom>
              <a:blipFill rotWithShape="0">
                <a:blip r:embed="rId5"/>
                <a:stretch>
                  <a:fillRect r="-2000" b="-240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705232" y="338453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dist(tomato,cheese)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352110" y="3195664"/>
                <a:ext cx="4568815" cy="614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sz="28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hu-HU" sz="28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hu-HU" sz="28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sz="2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(6−1)</m:t>
                                </m:r>
                              </m:e>
                              <m:sup>
                                <m:r>
                                  <a:rPr lang="hu-HU" sz="2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+(4−1)</m:t>
                            </m:r>
                          </m:e>
                          <m:sup>
                            <m:r>
                              <a:rPr lang="hu-HU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hu-HU" sz="2800" dirty="0">
                    <a:solidFill>
                      <a:schemeClr val="tx2"/>
                    </a:solidFill>
                  </a:rPr>
                  <a:t> = 5.83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110" y="3195664"/>
                <a:ext cx="4568815" cy="614142"/>
              </a:xfrm>
              <a:prstGeom prst="rect">
                <a:avLst/>
              </a:prstGeom>
              <a:blipFill rotWithShape="0">
                <a:blip r:embed="rId6"/>
                <a:stretch>
                  <a:fillRect r="-1736" b="-2277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118212" y="423424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k=1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71352" y="4234248"/>
            <a:ext cx="636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consider the smallest distance: bacon and banana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8212" y="472459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k=2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71352" y="4724594"/>
            <a:ext cx="6617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consider the 2 smallest distances: bacon and banana</a:t>
            </a:r>
          </a:p>
          <a:p>
            <a:r>
              <a:rPr lang="hu-HU" dirty="0"/>
              <a:t>	50%-50% that tomato is a fruit or a protein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18212" y="5466565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k=3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71352" y="5466565"/>
            <a:ext cx="7577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consider the 3 smallest distances: bacon, banana and cheese</a:t>
            </a:r>
          </a:p>
          <a:p>
            <a:r>
              <a:rPr lang="hu-HU" dirty="0"/>
              <a:t>	So tomato appears to be a protein !!!</a:t>
            </a:r>
          </a:p>
        </p:txBody>
      </p:sp>
    </p:spTree>
    <p:extLst>
      <p:ext uri="{BB962C8B-B14F-4D97-AF65-F5344CB8AC3E}">
        <p14:creationId xmlns:p14="http://schemas.microsoft.com/office/powerpoint/2010/main" val="1602321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Choosing k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Deciding how many neighbors to use for kNN </a:t>
            </a:r>
            <a:r>
              <a:rPr lang="hu-HU" dirty="0">
                <a:sym typeface="Wingdings" panose="05000000000000000000" pitchFamily="2" charset="2"/>
              </a:rPr>
              <a:t> determines how well the model will generalize and work on other dataset</a:t>
            </a:r>
          </a:p>
          <a:p>
            <a:r>
              <a:rPr lang="hu-HU" b="1" dirty="0">
                <a:sym typeface="Wingdings" panose="05000000000000000000" pitchFamily="2" charset="2"/>
              </a:rPr>
              <a:t>k</a:t>
            </a:r>
            <a:r>
              <a:rPr lang="hu-HU" dirty="0">
                <a:sym typeface="Wingdings" panose="05000000000000000000" pitchFamily="2" charset="2"/>
              </a:rPr>
              <a:t> is small  noisy data or outliers have a huge impact on our classifier ... this is called „underfitting”</a:t>
            </a:r>
          </a:p>
          <a:p>
            <a:r>
              <a:rPr lang="hu-HU" b="1" dirty="0">
                <a:sym typeface="Wingdings" panose="05000000000000000000" pitchFamily="2" charset="2"/>
              </a:rPr>
              <a:t>k</a:t>
            </a:r>
            <a:r>
              <a:rPr lang="hu-HU" dirty="0">
                <a:sym typeface="Wingdings" panose="05000000000000000000" pitchFamily="2" charset="2"/>
              </a:rPr>
              <a:t> is large  the classifier has the tendency to predict the majority class regardless of which neighbors are nearest ... this is called „overfitting”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83309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Lazy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Lazy learners does not learn anything !!!</a:t>
            </a:r>
          </a:p>
          <a:p>
            <a:r>
              <a:rPr lang="hu-HU" dirty="0"/>
              <a:t>We just store the training data: training is very fast (because there is no training at all) BUT making the prediction is rather slow </a:t>
            </a:r>
          </a:p>
          <a:p>
            <a:r>
              <a:rPr lang="hu-HU" b="1" dirty="0"/>
              <a:t>WE DO NOT BUILD A MODEL !!!</a:t>
            </a:r>
          </a:p>
          <a:p>
            <a:r>
              <a:rPr lang="hu-HU" dirty="0"/>
              <a:t>This is a non-parametric learning: no parameters are to be learned about the data</a:t>
            </a:r>
          </a:p>
        </p:txBody>
      </p:sp>
    </p:spTree>
    <p:extLst>
      <p:ext uri="{BB962C8B-B14F-4D97-AF65-F5344CB8AC3E}">
        <p14:creationId xmlns:p14="http://schemas.microsoft.com/office/powerpoint/2010/main" val="45833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Optical character recognition + facial recognition ( images and videos )</a:t>
            </a:r>
          </a:p>
          <a:p>
            <a:r>
              <a:rPr lang="hu-HU" dirty="0"/>
              <a:t>Recommender systems: whether a person will enjoy a movie or not</a:t>
            </a:r>
          </a:p>
          <a:p>
            <a:r>
              <a:rPr lang="hu-HU" dirty="0"/>
              <a:t>Identifying patterns in genetic data</a:t>
            </a:r>
          </a:p>
        </p:txBody>
      </p:sp>
    </p:spTree>
    <p:extLst>
      <p:ext uri="{BB962C8B-B14F-4D97-AF65-F5344CB8AC3E}">
        <p14:creationId xmlns:p14="http://schemas.microsoft.com/office/powerpoint/2010/main" val="2020162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Cross 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715512" y="1569857"/>
            <a:ext cx="5017062" cy="380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TRAINING DATASET</a:t>
            </a:r>
          </a:p>
        </p:txBody>
      </p:sp>
      <p:sp>
        <p:nvSpPr>
          <p:cNvPr id="5" name="Rectangle 4"/>
          <p:cNvSpPr/>
          <p:nvPr/>
        </p:nvSpPr>
        <p:spPr>
          <a:xfrm>
            <a:off x="6732574" y="1569856"/>
            <a:ext cx="2702740" cy="380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DATASET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89868" y="2041193"/>
            <a:ext cx="2868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~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70%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 the original dataset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48166" y="2041191"/>
            <a:ext cx="2871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~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30%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 the original dataset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65770" y="2613729"/>
            <a:ext cx="83679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fit the model to the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training dataset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then we test the model on the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dataset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~ we only have information how the model preforms to our in-sample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but we would like to see the accuracy when dealing with new 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9822" y="3892270"/>
            <a:ext cx="68121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UNDERFITTING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model has not been fitted well to the training dataset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misses the trends in the training dataset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 this is usually the case when we use too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			simple models for the problem</a:t>
            </a: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9335447" y="3981281"/>
            <a:ext cx="0" cy="1800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157026" y="5592665"/>
            <a:ext cx="203425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9660036" y="4779590"/>
            <a:ext cx="127204" cy="12720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9922425" y="4997758"/>
            <a:ext cx="127204" cy="12720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654646" y="4967776"/>
            <a:ext cx="127204" cy="12720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083845" y="5237241"/>
            <a:ext cx="127204" cy="12720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301359" y="5110037"/>
            <a:ext cx="127204" cy="12720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0633702" y="5199893"/>
            <a:ext cx="127204" cy="12720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10955114" y="4753420"/>
            <a:ext cx="127204" cy="12720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17875" y="5045242"/>
            <a:ext cx="127204" cy="12720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10955114" y="5061360"/>
            <a:ext cx="127204" cy="12720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183074" y="554754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297194" y="569059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967900" y="459844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089768" y="473974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9463077" y="4997758"/>
            <a:ext cx="2035706" cy="174688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441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Cross Validation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10315" y="1337540"/>
            <a:ext cx="2459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sng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K-Folds Cross Validation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14757" y="1698780"/>
            <a:ext cx="8072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helps to avoid underfitting as well as overfitting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	(help to avoid overfitting more than underfitting)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the aim is to be able to generalize the model to new datasets with same accuracy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we use all the data for training !!!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49591" y="3536218"/>
            <a:ext cx="5737253" cy="436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TRAINING DATASET</a:t>
            </a:r>
          </a:p>
        </p:txBody>
      </p:sp>
    </p:spTree>
    <p:extLst>
      <p:ext uri="{BB962C8B-B14F-4D97-AF65-F5344CB8AC3E}">
        <p14:creationId xmlns:p14="http://schemas.microsoft.com/office/powerpoint/2010/main" val="2152288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Cross 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715512" y="1569857"/>
            <a:ext cx="5017062" cy="380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TRAINING DATASET</a:t>
            </a:r>
          </a:p>
        </p:txBody>
      </p:sp>
      <p:sp>
        <p:nvSpPr>
          <p:cNvPr id="5" name="Rectangle 4"/>
          <p:cNvSpPr/>
          <p:nvPr/>
        </p:nvSpPr>
        <p:spPr>
          <a:xfrm>
            <a:off x="6732574" y="1569856"/>
            <a:ext cx="2702740" cy="380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DATASET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89868" y="2041193"/>
            <a:ext cx="2868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~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70%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 the original dataset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48166" y="2041191"/>
            <a:ext cx="2871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~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30%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 the original dataset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65770" y="2613729"/>
            <a:ext cx="83679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fit the model to the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training dataset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then we test the model on the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dataset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~ we only have information how the model performs to our in-sample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but we would like to see the accuracy when dealing with new 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9822" y="3892270"/>
            <a:ext cx="823962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OVERFITTING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model has trained „too well” on the training dataset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 means it is very accurate on the training dataset but yields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	poor results on the test set (due to too complex models)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 the model learns the „noise” instead of the actual relationships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			between the variables in the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			     (of course this noise is not present in the test set...)</a:t>
            </a: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9335447" y="3981281"/>
            <a:ext cx="0" cy="1800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157026" y="5592665"/>
            <a:ext cx="203425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9660036" y="4779590"/>
            <a:ext cx="127204" cy="12720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9922425" y="4997758"/>
            <a:ext cx="127204" cy="12720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654646" y="4967776"/>
            <a:ext cx="127204" cy="12720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083845" y="5237241"/>
            <a:ext cx="127204" cy="12720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301359" y="5110037"/>
            <a:ext cx="127204" cy="12720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0633702" y="5199893"/>
            <a:ext cx="127204" cy="12720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10955114" y="4753420"/>
            <a:ext cx="127204" cy="12720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17875" y="5045242"/>
            <a:ext cx="127204" cy="12720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10955114" y="5061360"/>
            <a:ext cx="127204" cy="12720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9520555" y="4514308"/>
            <a:ext cx="1610315" cy="827956"/>
          </a:xfrm>
          <a:custGeom>
            <a:avLst/>
            <a:gdLst>
              <a:gd name="connsiteX0" fmla="*/ 0 w 1610315"/>
              <a:gd name="connsiteY0" fmla="*/ 752559 h 827956"/>
              <a:gd name="connsiteX1" fmla="*/ 129472 w 1610315"/>
              <a:gd name="connsiteY1" fmla="*/ 574534 h 827956"/>
              <a:gd name="connsiteX2" fmla="*/ 202301 w 1610315"/>
              <a:gd name="connsiteY2" fmla="*/ 315589 h 827956"/>
              <a:gd name="connsiteX3" fmla="*/ 461246 w 1610315"/>
              <a:gd name="connsiteY3" fmla="*/ 534074 h 827956"/>
              <a:gd name="connsiteX4" fmla="*/ 639270 w 1610315"/>
              <a:gd name="connsiteY4" fmla="*/ 809203 h 827956"/>
              <a:gd name="connsiteX5" fmla="*/ 849663 w 1610315"/>
              <a:gd name="connsiteY5" fmla="*/ 655455 h 827956"/>
              <a:gd name="connsiteX6" fmla="*/ 1173345 w 1610315"/>
              <a:gd name="connsiteY6" fmla="*/ 825387 h 827956"/>
              <a:gd name="connsiteX7" fmla="*/ 1246173 w 1610315"/>
              <a:gd name="connsiteY7" fmla="*/ 493614 h 827956"/>
              <a:gd name="connsiteX8" fmla="*/ 1521302 w 1610315"/>
              <a:gd name="connsiteY8" fmla="*/ 614994 h 827956"/>
              <a:gd name="connsiteX9" fmla="*/ 1610315 w 1610315"/>
              <a:gd name="connsiteY9" fmla="*/ 0 h 827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10315" h="827956">
                <a:moveTo>
                  <a:pt x="0" y="752559"/>
                </a:moveTo>
                <a:cubicBezTo>
                  <a:pt x="47877" y="699960"/>
                  <a:pt x="95755" y="647362"/>
                  <a:pt x="129472" y="574534"/>
                </a:cubicBezTo>
                <a:cubicBezTo>
                  <a:pt x="163189" y="501706"/>
                  <a:pt x="147005" y="322332"/>
                  <a:pt x="202301" y="315589"/>
                </a:cubicBezTo>
                <a:cubicBezTo>
                  <a:pt x="257597" y="308846"/>
                  <a:pt x="388418" y="451805"/>
                  <a:pt x="461246" y="534074"/>
                </a:cubicBezTo>
                <a:cubicBezTo>
                  <a:pt x="534074" y="616343"/>
                  <a:pt x="574534" y="788973"/>
                  <a:pt x="639270" y="809203"/>
                </a:cubicBezTo>
                <a:cubicBezTo>
                  <a:pt x="704006" y="829433"/>
                  <a:pt x="760651" y="652758"/>
                  <a:pt x="849663" y="655455"/>
                </a:cubicBezTo>
                <a:cubicBezTo>
                  <a:pt x="938675" y="658152"/>
                  <a:pt x="1107260" y="852360"/>
                  <a:pt x="1173345" y="825387"/>
                </a:cubicBezTo>
                <a:cubicBezTo>
                  <a:pt x="1239430" y="798414"/>
                  <a:pt x="1188180" y="528679"/>
                  <a:pt x="1246173" y="493614"/>
                </a:cubicBezTo>
                <a:cubicBezTo>
                  <a:pt x="1304166" y="458549"/>
                  <a:pt x="1460612" y="697263"/>
                  <a:pt x="1521302" y="614994"/>
                </a:cubicBezTo>
                <a:cubicBezTo>
                  <a:pt x="1581992" y="532725"/>
                  <a:pt x="1596153" y="266362"/>
                  <a:pt x="1610315" y="0"/>
                </a:cubicBezTo>
              </a:path>
            </a:pathLst>
          </a:custGeom>
          <a:noFill/>
          <a:ln w="285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183074" y="554754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297194" y="569059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967900" y="459844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089768" y="473974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84379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Cross Validation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10315" y="1337540"/>
            <a:ext cx="2459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sng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K-Folds Cross Validation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14757" y="1698780"/>
            <a:ext cx="8072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helps to avoid underfitting as well as overfitting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	(help to avoid overfitting more than underfitting)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the aim is to be able to generalize the model to new datasets with same accuracy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we use all the data for training !!!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49591" y="3536218"/>
            <a:ext cx="5737253" cy="436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75491" y="4148632"/>
            <a:ext cx="467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Let’s split the data into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folds (for example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k=5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644828" y="3536218"/>
            <a:ext cx="0" cy="436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752086" y="3536218"/>
            <a:ext cx="0" cy="436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18885" y="3536218"/>
            <a:ext cx="0" cy="436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966606" y="3536218"/>
            <a:ext cx="0" cy="436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070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K-nearest neighbors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hu-HU" dirty="0"/>
              <a:t>K-nearest neighbors classifiers can classify examples by assigning them the class of the most similar labeled examples</a:t>
            </a:r>
          </a:p>
          <a:p>
            <a:r>
              <a:rPr lang="hu-HU" dirty="0"/>
              <a:t>Very simple </a:t>
            </a:r>
            <a:r>
              <a:rPr lang="hu-HU" b="1" dirty="0"/>
              <a:t>BUT</a:t>
            </a:r>
            <a:r>
              <a:rPr lang="hu-HU" dirty="0"/>
              <a:t> extremely powerful algorithm !!!</a:t>
            </a:r>
          </a:p>
          <a:p>
            <a:r>
              <a:rPr lang="hu-HU" b="1" dirty="0"/>
              <a:t>kNN</a:t>
            </a:r>
            <a:r>
              <a:rPr lang="hu-HU" dirty="0"/>
              <a:t> is well suited for classification tasks where the relationship between the features are very complex and hard to understand</a:t>
            </a:r>
          </a:p>
          <a:p>
            <a:r>
              <a:rPr lang="hu-HU" dirty="0"/>
              <a:t>We have a training dataset </a:t>
            </a:r>
            <a:r>
              <a:rPr lang="hu-HU" dirty="0">
                <a:sym typeface="Wingdings" panose="05000000000000000000" pitchFamily="2" charset="2"/>
              </a:rPr>
              <a:t> examples that are classified into several categories</a:t>
            </a:r>
          </a:p>
          <a:p>
            <a:r>
              <a:rPr lang="hu-HU" dirty="0">
                <a:sym typeface="Wingdings" panose="05000000000000000000" pitchFamily="2" charset="2"/>
              </a:rPr>
              <a:t>We have a new example: (with the same number of features as the training data)  </a:t>
            </a:r>
            <a:r>
              <a:rPr lang="hu-HU" b="1" dirty="0">
                <a:sym typeface="Wingdings" panose="05000000000000000000" pitchFamily="2" charset="2"/>
              </a:rPr>
              <a:t>kNN</a:t>
            </a:r>
            <a:r>
              <a:rPr lang="hu-HU" dirty="0">
                <a:sym typeface="Wingdings" panose="05000000000000000000" pitchFamily="2" charset="2"/>
              </a:rPr>
              <a:t> algorithm identifies </a:t>
            </a:r>
            <a:r>
              <a:rPr lang="hu-HU" b="1" dirty="0">
                <a:sym typeface="Wingdings" panose="05000000000000000000" pitchFamily="2" charset="2"/>
              </a:rPr>
              <a:t>k</a:t>
            </a:r>
            <a:r>
              <a:rPr lang="hu-HU" dirty="0">
                <a:sym typeface="Wingdings" panose="05000000000000000000" pitchFamily="2" charset="2"/>
              </a:rPr>
              <a:t> elements in the training dataset that are the „nearest” in similarity</a:t>
            </a:r>
          </a:p>
          <a:p>
            <a:r>
              <a:rPr lang="hu-HU" dirty="0">
                <a:sym typeface="Wingdings" panose="05000000000000000000" pitchFamily="2" charset="2"/>
              </a:rPr>
              <a:t>The unlabeled test example is assigned to the class of the majority of the </a:t>
            </a:r>
            <a:r>
              <a:rPr lang="hu-HU" b="1" dirty="0">
                <a:sym typeface="Wingdings" panose="05000000000000000000" pitchFamily="2" charset="2"/>
              </a:rPr>
              <a:t>k</a:t>
            </a:r>
            <a:r>
              <a:rPr lang="hu-HU" dirty="0">
                <a:sym typeface="Wingdings" panose="05000000000000000000" pitchFamily="2" charset="2"/>
              </a:rPr>
              <a:t> nearest neighbors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2690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Cross Validation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10315" y="1337540"/>
            <a:ext cx="2459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sng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K-Folds Cross Validation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14757" y="1698780"/>
            <a:ext cx="8072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helps to avoid underfitting as well as overfitting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	(help to avoid overfitting more than underfitting)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the aim is to be able to generalize the model to new datasets with same accuracy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we use all the data for training !!!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49591" y="3536218"/>
            <a:ext cx="5737253" cy="436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75491" y="4148632"/>
            <a:ext cx="467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Let’s split the data into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folds (for example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k=5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644828" y="3536218"/>
            <a:ext cx="0" cy="436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752086" y="3536218"/>
            <a:ext cx="0" cy="436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18885" y="3536218"/>
            <a:ext cx="0" cy="436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966606" y="3536218"/>
            <a:ext cx="0" cy="436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449591" y="3536218"/>
            <a:ext cx="1195237" cy="43697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4828" y="4517964"/>
            <a:ext cx="4964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we run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k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separate learning experiments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k-1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folds for training and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1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fold for the test set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44828" y="5248885"/>
            <a:ext cx="489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we average the results from this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k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experiments</a:t>
            </a:r>
          </a:p>
        </p:txBody>
      </p:sp>
    </p:spTree>
    <p:extLst>
      <p:ext uri="{BB962C8B-B14F-4D97-AF65-F5344CB8AC3E}">
        <p14:creationId xmlns:p14="http://schemas.microsoft.com/office/powerpoint/2010/main" val="2613070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Cross Validation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10315" y="1337540"/>
            <a:ext cx="2459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sng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K-Folds Cross Validation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14757" y="1698780"/>
            <a:ext cx="8072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helps to avoid underfitting as well as overfitting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	(help to avoid overfitting more than underfitting)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the aim is to be able to generalize the model to new datasets with same accuracy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we use all the data for training !!!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49591" y="3536218"/>
            <a:ext cx="5737253" cy="436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75491" y="4148632"/>
            <a:ext cx="467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Let’s split the data into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folds (for example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k=5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644828" y="3536218"/>
            <a:ext cx="0" cy="436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752086" y="3536218"/>
            <a:ext cx="0" cy="436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18885" y="3536218"/>
            <a:ext cx="0" cy="436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966606" y="3536218"/>
            <a:ext cx="0" cy="436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566287" y="3536218"/>
            <a:ext cx="1195237" cy="43697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4828" y="4517964"/>
            <a:ext cx="4964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we run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k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separate learning experiments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k-1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folds for training and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1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fold for the test set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44828" y="5248885"/>
            <a:ext cx="489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we average the results from this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k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experiments</a:t>
            </a:r>
          </a:p>
        </p:txBody>
      </p:sp>
    </p:spTree>
    <p:extLst>
      <p:ext uri="{BB962C8B-B14F-4D97-AF65-F5344CB8AC3E}">
        <p14:creationId xmlns:p14="http://schemas.microsoft.com/office/powerpoint/2010/main" val="4037758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Cross Validation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10315" y="1337540"/>
            <a:ext cx="2459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sng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K-Folds Cross Validation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14757" y="1698780"/>
            <a:ext cx="8072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helps to avoid underfitting as well as overfitting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	(help to avoid overfitting more than underfitting)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the aim is to be able to generalize the model to new datasets with same accuracy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we use all the data for training !!!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49591" y="3536218"/>
            <a:ext cx="5737253" cy="436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75491" y="4148632"/>
            <a:ext cx="467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Let’s split the data into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folds (for example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k=5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644828" y="3536218"/>
            <a:ext cx="0" cy="436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752086" y="3536218"/>
            <a:ext cx="0" cy="436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18885" y="3536218"/>
            <a:ext cx="0" cy="436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966606" y="3536218"/>
            <a:ext cx="0" cy="436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634431" y="3536218"/>
            <a:ext cx="1195237" cy="43697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4828" y="4517964"/>
            <a:ext cx="4964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we run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k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separate learning experiments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k-1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folds for training and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1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fold for the test set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44828" y="5248885"/>
            <a:ext cx="489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we average the results from this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k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experiments</a:t>
            </a:r>
          </a:p>
        </p:txBody>
      </p:sp>
    </p:spTree>
    <p:extLst>
      <p:ext uri="{BB962C8B-B14F-4D97-AF65-F5344CB8AC3E}">
        <p14:creationId xmlns:p14="http://schemas.microsoft.com/office/powerpoint/2010/main" val="1081354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Cross Validation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10315" y="1337540"/>
            <a:ext cx="2459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sng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K-Folds Cross Validation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14757" y="1698780"/>
            <a:ext cx="8072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helps to avoid underfitting as well as overfitting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	(help to avoid overfitting more than underfitting)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the aim is to be able to generalize the model to new datasets with same accuracy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we use all the data for training !!!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49591" y="3536218"/>
            <a:ext cx="5737253" cy="436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75491" y="4148632"/>
            <a:ext cx="467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Let’s split the data into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folds (for example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k=5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644828" y="3536218"/>
            <a:ext cx="0" cy="436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752086" y="3536218"/>
            <a:ext cx="0" cy="436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18885" y="3536218"/>
            <a:ext cx="0" cy="436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966606" y="3536218"/>
            <a:ext cx="0" cy="436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767311" y="3536218"/>
            <a:ext cx="1195237" cy="43697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4828" y="4517964"/>
            <a:ext cx="4964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we run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k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separate learning experiments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k-1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folds for training and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1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fold for the test set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44828" y="5248885"/>
            <a:ext cx="489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we average the results from this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k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experiments</a:t>
            </a:r>
          </a:p>
        </p:txBody>
      </p:sp>
    </p:spTree>
    <p:extLst>
      <p:ext uri="{BB962C8B-B14F-4D97-AF65-F5344CB8AC3E}">
        <p14:creationId xmlns:p14="http://schemas.microsoft.com/office/powerpoint/2010/main" val="1610025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Cross Validation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10315" y="1337540"/>
            <a:ext cx="2459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sng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K-Folds Cross Validation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14757" y="1698780"/>
            <a:ext cx="8072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helps to avoid underfitting as well as overfitting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	(help to avoid overfitting more than underfitting)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the aim is to be able to generalize the model to new datasets with same accuracy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we use all the data for training !!!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49591" y="3536218"/>
            <a:ext cx="5737253" cy="436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75491" y="4148632"/>
            <a:ext cx="467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Let’s split the data into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folds (for example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k=5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644828" y="3536218"/>
            <a:ext cx="0" cy="436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752086" y="3536218"/>
            <a:ext cx="0" cy="436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18885" y="3536218"/>
            <a:ext cx="0" cy="436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966606" y="3536218"/>
            <a:ext cx="0" cy="436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7973019" y="3536218"/>
            <a:ext cx="1195237" cy="43697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4828" y="4517964"/>
            <a:ext cx="4964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we run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k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separate learning experiments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k-1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folds for training and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1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fold for the test set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44828" y="5248885"/>
            <a:ext cx="489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we average the results from this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k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experiments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59838" y="5618217"/>
            <a:ext cx="73180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ADVANTAGE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: all observations are used for both training and validation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		+ each observations are used for validation exactly once </a:t>
            </a: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9522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812324" y="1680518"/>
            <a:ext cx="770237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649364" y="1223316"/>
            <a:ext cx="0" cy="46626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745891" y="1223316"/>
            <a:ext cx="0" cy="46626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81779" y="1223316"/>
            <a:ext cx="0" cy="46626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24561" y="1223316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ingredients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91345" y="1223316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sweetness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67477" y="1223316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crunchiness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51030" y="122331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type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18323" y="1953055"/>
            <a:ext cx="670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apple		     10		           9		         fruit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18323" y="2500871"/>
            <a:ext cx="7085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bacon		     1		           4		         protein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93611" y="3002345"/>
            <a:ext cx="670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banana		     10		           1		         fruit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93611" y="3550161"/>
            <a:ext cx="7608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carrot		     7		           10	         vegetable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193611" y="4010278"/>
            <a:ext cx="7085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cheese		     1		           1		         protein</a:t>
            </a:r>
          </a:p>
        </p:txBody>
      </p:sp>
    </p:spTree>
    <p:extLst>
      <p:ext uri="{BB962C8B-B14F-4D97-AF65-F5344CB8AC3E}">
        <p14:creationId xmlns:p14="http://schemas.microsoft.com/office/powerpoint/2010/main" val="963954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812324" y="1680518"/>
            <a:ext cx="770237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649364" y="1223316"/>
            <a:ext cx="0" cy="46626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745891" y="1223316"/>
            <a:ext cx="0" cy="46626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81779" y="1223316"/>
            <a:ext cx="0" cy="46626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24561" y="1223316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ingredients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91345" y="1223316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sweetness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67477" y="1223316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crunchiness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51030" y="122331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type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18323" y="1953055"/>
            <a:ext cx="670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apple		     10		           9		         fruit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18323" y="2500871"/>
            <a:ext cx="7085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bacon		     1		           4		         protein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93611" y="3002345"/>
            <a:ext cx="670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banana		     10		           1		         fruit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93611" y="3550161"/>
            <a:ext cx="7608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carrot		     7		           10	         vegetable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193611" y="4010278"/>
            <a:ext cx="7085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cheese		     1		           1		         protein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93611" y="4414785"/>
            <a:ext cx="6691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tomato		     6		           4		         ???</a:t>
            </a:r>
          </a:p>
        </p:txBody>
      </p:sp>
    </p:spTree>
    <p:extLst>
      <p:ext uri="{BB962C8B-B14F-4D97-AF65-F5344CB8AC3E}">
        <p14:creationId xmlns:p14="http://schemas.microsoft.com/office/powerpoint/2010/main" val="467963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718486" y="1087395"/>
            <a:ext cx="0" cy="504155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356021" y="5782962"/>
            <a:ext cx="6804455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63311" y="718063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crunchiness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24965" y="5598296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sweetness</a:t>
            </a:r>
          </a:p>
        </p:txBody>
      </p:sp>
      <p:sp>
        <p:nvSpPr>
          <p:cNvPr id="10" name="Oval 9"/>
          <p:cNvSpPr/>
          <p:nvPr/>
        </p:nvSpPr>
        <p:spPr>
          <a:xfrm>
            <a:off x="3407758" y="2454876"/>
            <a:ext cx="263610" cy="26361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3906147" y="1964725"/>
            <a:ext cx="263610" cy="26361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6719370" y="2512541"/>
            <a:ext cx="263610" cy="26361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350078" y="4652320"/>
            <a:ext cx="263610" cy="26361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6982980" y="4915930"/>
            <a:ext cx="263610" cy="26361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3671368" y="4388710"/>
            <a:ext cx="263610" cy="26361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4455318" y="4915930"/>
            <a:ext cx="263610" cy="26361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3275953" y="5184689"/>
            <a:ext cx="263610" cy="26361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TextBox 17"/>
          <p:cNvSpPr txBox="1"/>
          <p:nvPr/>
        </p:nvSpPr>
        <p:spPr>
          <a:xfrm>
            <a:off x="3789631" y="2190921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carrot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60531" y="2712650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cucumber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24615" y="2783357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apple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76613" y="4617651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bacon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66466" y="5373129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cheese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352383" y="518091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fish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88495" y="4863069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orange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80070" y="517061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banana</a:t>
            </a:r>
          </a:p>
        </p:txBody>
      </p:sp>
    </p:spTree>
    <p:extLst>
      <p:ext uri="{BB962C8B-B14F-4D97-AF65-F5344CB8AC3E}">
        <p14:creationId xmlns:p14="http://schemas.microsoft.com/office/powerpoint/2010/main" val="4062874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718486" y="1087395"/>
            <a:ext cx="0" cy="504155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356021" y="5782962"/>
            <a:ext cx="6804455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63311" y="718063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crunchiness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24965" y="5598296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sweetness</a:t>
            </a:r>
          </a:p>
        </p:txBody>
      </p:sp>
      <p:sp>
        <p:nvSpPr>
          <p:cNvPr id="10" name="Oval 9"/>
          <p:cNvSpPr/>
          <p:nvPr/>
        </p:nvSpPr>
        <p:spPr>
          <a:xfrm>
            <a:off x="3407758" y="2454876"/>
            <a:ext cx="263610" cy="263610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3906147" y="1964725"/>
            <a:ext cx="263610" cy="263610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6719370" y="2512541"/>
            <a:ext cx="263610" cy="263610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350078" y="4652320"/>
            <a:ext cx="263610" cy="263610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6982980" y="4915930"/>
            <a:ext cx="263610" cy="263610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3671368" y="4388710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4455318" y="4915930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3275953" y="5184689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TextBox 17"/>
          <p:cNvSpPr txBox="1"/>
          <p:nvPr/>
        </p:nvSpPr>
        <p:spPr>
          <a:xfrm>
            <a:off x="3789631" y="2190921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carrot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60531" y="2712650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cucumber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24615" y="2783357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apple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76613" y="4617651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bacon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66466" y="5373129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cheese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352383" y="518091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fish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88495" y="4863069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orange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80070" y="517061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banana</a:t>
            </a:r>
          </a:p>
        </p:txBody>
      </p:sp>
    </p:spTree>
    <p:extLst>
      <p:ext uri="{BB962C8B-B14F-4D97-AF65-F5344CB8AC3E}">
        <p14:creationId xmlns:p14="http://schemas.microsoft.com/office/powerpoint/2010/main" val="1842710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718486" y="1087395"/>
            <a:ext cx="0" cy="504155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356021" y="5782962"/>
            <a:ext cx="6804455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63311" y="718063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crunchiness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24965" y="5598296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sweetness</a:t>
            </a:r>
          </a:p>
        </p:txBody>
      </p:sp>
      <p:sp>
        <p:nvSpPr>
          <p:cNvPr id="10" name="Oval 9"/>
          <p:cNvSpPr/>
          <p:nvPr/>
        </p:nvSpPr>
        <p:spPr>
          <a:xfrm>
            <a:off x="3407758" y="2454876"/>
            <a:ext cx="263610" cy="263610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3906147" y="1964725"/>
            <a:ext cx="263610" cy="263610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6719370" y="2512541"/>
            <a:ext cx="263610" cy="263610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350078" y="4652320"/>
            <a:ext cx="263610" cy="263610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6982980" y="4915930"/>
            <a:ext cx="263610" cy="263610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3671368" y="4388710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4455318" y="4915930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3275953" y="5184689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TextBox 17"/>
          <p:cNvSpPr txBox="1"/>
          <p:nvPr/>
        </p:nvSpPr>
        <p:spPr>
          <a:xfrm>
            <a:off x="3789631" y="2190921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carrot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60531" y="2712650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cucumber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24615" y="2783357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apple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76613" y="4617651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bacon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66466" y="5373129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cheese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352383" y="518091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fish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88495" y="4863069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orange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80070" y="517061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banana</a:t>
            </a:r>
          </a:p>
        </p:txBody>
      </p:sp>
      <p:sp>
        <p:nvSpPr>
          <p:cNvPr id="26" name="Oval 25"/>
          <p:cNvSpPr/>
          <p:nvPr/>
        </p:nvSpPr>
        <p:spPr>
          <a:xfrm>
            <a:off x="5181259" y="3301311"/>
            <a:ext cx="263610" cy="26361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TextBox 26"/>
          <p:cNvSpPr txBox="1"/>
          <p:nvPr/>
        </p:nvSpPr>
        <p:spPr>
          <a:xfrm>
            <a:off x="4771870" y="3564921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tomato</a:t>
            </a:r>
          </a:p>
        </p:txBody>
      </p:sp>
    </p:spTree>
    <p:extLst>
      <p:ext uri="{BB962C8B-B14F-4D97-AF65-F5344CB8AC3E}">
        <p14:creationId xmlns:p14="http://schemas.microsoft.com/office/powerpoint/2010/main" val="4159321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718486" y="1087395"/>
            <a:ext cx="0" cy="504155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356021" y="5782962"/>
            <a:ext cx="6804455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63311" y="718063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crunchiness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24965" y="5598296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sweetness</a:t>
            </a:r>
          </a:p>
        </p:txBody>
      </p:sp>
      <p:sp>
        <p:nvSpPr>
          <p:cNvPr id="10" name="Oval 9"/>
          <p:cNvSpPr/>
          <p:nvPr/>
        </p:nvSpPr>
        <p:spPr>
          <a:xfrm>
            <a:off x="3407758" y="2454876"/>
            <a:ext cx="263610" cy="263610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3906147" y="1964725"/>
            <a:ext cx="263610" cy="263610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6719370" y="2512541"/>
            <a:ext cx="263610" cy="263610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350078" y="4652320"/>
            <a:ext cx="263610" cy="263610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6982980" y="4915930"/>
            <a:ext cx="263610" cy="263610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3671368" y="4388710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4455318" y="4915930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3275953" y="5184689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TextBox 17"/>
          <p:cNvSpPr txBox="1"/>
          <p:nvPr/>
        </p:nvSpPr>
        <p:spPr>
          <a:xfrm>
            <a:off x="3789631" y="2190921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carrot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60531" y="2712650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cucumber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24615" y="2783357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apple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76613" y="4617651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bacon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66466" y="5373129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cheese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352383" y="518091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fish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88495" y="4863069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orange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80070" y="517061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banana</a:t>
            </a:r>
          </a:p>
        </p:txBody>
      </p:sp>
      <p:sp>
        <p:nvSpPr>
          <p:cNvPr id="26" name="Oval 25"/>
          <p:cNvSpPr/>
          <p:nvPr/>
        </p:nvSpPr>
        <p:spPr>
          <a:xfrm>
            <a:off x="5181259" y="3301311"/>
            <a:ext cx="263610" cy="26361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TextBox 26"/>
          <p:cNvSpPr txBox="1"/>
          <p:nvPr/>
        </p:nvSpPr>
        <p:spPr>
          <a:xfrm>
            <a:off x="4771870" y="3564921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tomato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47558" y="749300"/>
            <a:ext cx="47163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need a distance-function to be able</a:t>
            </a:r>
          </a:p>
          <a:p>
            <a:r>
              <a:rPr lang="hu-HU" dirty="0"/>
              <a:t>	to classify tomato !!!	</a:t>
            </a:r>
          </a:p>
          <a:p>
            <a:r>
              <a:rPr lang="hu-HU" dirty="0"/>
              <a:t>		~ eclidean-distance </a:t>
            </a:r>
          </a:p>
        </p:txBody>
      </p:sp>
    </p:spTree>
    <p:extLst>
      <p:ext uri="{BB962C8B-B14F-4D97-AF65-F5344CB8AC3E}">
        <p14:creationId xmlns:p14="http://schemas.microsoft.com/office/powerpoint/2010/main" val="3629203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62217" y="3027080"/>
            <a:ext cx="1973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rgbClr val="FFFF00"/>
                </a:solidFill>
              </a:rPr>
              <a:t>dist(x,y)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89489" y="2964873"/>
                <a:ext cx="6132448" cy="614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sz="28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hu-HU" sz="2800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800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hu-HU" sz="2800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sz="2800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800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hu-HU" sz="2800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sz="2800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hu-HU" sz="2800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 )</m:t>
                                </m:r>
                              </m:e>
                              <m:sup>
                                <m:r>
                                  <a:rPr lang="hu-HU" sz="2800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hu-HU" sz="2800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+(</m:t>
                            </m:r>
                            <m:r>
                              <a:rPr lang="hu-HU" sz="2800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hu-HU" sz="2800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sz="2800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hu-HU" sz="2800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 )</m:t>
                            </m:r>
                          </m:e>
                          <m:sup>
                            <m:r>
                              <a:rPr lang="hu-HU" sz="2800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hu-HU" sz="28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+…</m:t>
                        </m:r>
                        <m:sSup>
                          <m:sSupPr>
                            <m:ctrlPr>
                              <a:rPr lang="hu-HU" sz="2800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800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+(</m:t>
                            </m:r>
                            <m:r>
                              <a:rPr lang="hu-HU" sz="2800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hu-HU" sz="2800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sz="2800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hu-HU" sz="2800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 )</m:t>
                            </m:r>
                          </m:e>
                          <m:sup>
                            <m:eqArr>
                              <m:eqArrPr>
                                <m:ctrlPr>
                                  <a:rPr lang="hu-HU" sz="2800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hu-HU" sz="2800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hu-HU" sz="2800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eqArr>
                          </m:sup>
                        </m:sSup>
                      </m:e>
                    </m:rad>
                  </m:oMath>
                </a14:m>
                <a:r>
                  <a:rPr lang="hu-HU" sz="2800" b="1" dirty="0">
                    <a:solidFill>
                      <a:srgbClr val="FFFF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489" y="2964873"/>
                <a:ext cx="6132448" cy="61414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547286" y="334955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40134" y="3377230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01630" y="3356310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71936" y="3356310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45956" y="328869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FFFF00"/>
                </a:solidFill>
              </a:rPr>
              <a:t>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16262" y="3292483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FFFF00"/>
                </a:solidFill>
              </a:rPr>
              <a:t>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5604" y="518983"/>
            <a:ext cx="3557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u="sng" dirty="0"/>
              <a:t>Euclidean-distance</a:t>
            </a:r>
          </a:p>
        </p:txBody>
      </p:sp>
    </p:spTree>
    <p:extLst>
      <p:ext uri="{BB962C8B-B14F-4D97-AF65-F5344CB8AC3E}">
        <p14:creationId xmlns:p14="http://schemas.microsoft.com/office/powerpoint/2010/main" val="3947209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5065</TotalTime>
  <Words>1589</Words>
  <Application>Microsoft Office PowerPoint</Application>
  <PresentationFormat>Widescreen</PresentationFormat>
  <Paragraphs>244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Century Gothic</vt:lpstr>
      <vt:lpstr>Wingdings</vt:lpstr>
      <vt:lpstr>Wingdings 3</vt:lpstr>
      <vt:lpstr>Ion</vt:lpstr>
      <vt:lpstr>Office Theme</vt:lpstr>
      <vt:lpstr>MACHINE LEARNING</vt:lpstr>
      <vt:lpstr>K-nearest neighbors classifier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Choosing k values</vt:lpstr>
      <vt:lpstr>Lazy learning</vt:lpstr>
      <vt:lpstr>Applications</vt:lpstr>
      <vt:lpstr>Cross Validation</vt:lpstr>
      <vt:lpstr>Cross Validation</vt:lpstr>
      <vt:lpstr>Cross Validation</vt:lpstr>
      <vt:lpstr>Cross Validation</vt:lpstr>
      <vt:lpstr>Cross Validation</vt:lpstr>
      <vt:lpstr>Cross Validation</vt:lpstr>
      <vt:lpstr>Cross Validation</vt:lpstr>
      <vt:lpstr>Cross Validation</vt:lpstr>
      <vt:lpstr>Cross Validation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User</dc:creator>
  <cp:lastModifiedBy>Muhammad Adnan</cp:lastModifiedBy>
  <cp:revision>74</cp:revision>
  <dcterms:created xsi:type="dcterms:W3CDTF">2015-07-13T08:53:10Z</dcterms:created>
  <dcterms:modified xsi:type="dcterms:W3CDTF">2020-03-12T14:28:39Z</dcterms:modified>
</cp:coreProperties>
</file>