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2" r:id="rId1"/>
  </p:sldMasterIdLst>
  <p:sldIdLst>
    <p:sldId id="256" r:id="rId2"/>
    <p:sldId id="358" r:id="rId3"/>
    <p:sldId id="257" r:id="rId4"/>
    <p:sldId id="258" r:id="rId5"/>
    <p:sldId id="271" r:id="rId6"/>
    <p:sldId id="360" r:id="rId7"/>
    <p:sldId id="365" r:id="rId8"/>
    <p:sldId id="366" r:id="rId9"/>
    <p:sldId id="367" r:id="rId10"/>
    <p:sldId id="368" r:id="rId11"/>
    <p:sldId id="394" r:id="rId12"/>
    <p:sldId id="392" r:id="rId13"/>
    <p:sldId id="370" r:id="rId14"/>
    <p:sldId id="361" r:id="rId15"/>
    <p:sldId id="364" r:id="rId16"/>
    <p:sldId id="390" r:id="rId17"/>
    <p:sldId id="391" r:id="rId18"/>
    <p:sldId id="369" r:id="rId19"/>
    <p:sldId id="363" r:id="rId20"/>
    <p:sldId id="284" r:id="rId21"/>
    <p:sldId id="283" r:id="rId22"/>
    <p:sldId id="281" r:id="rId23"/>
    <p:sldId id="372" r:id="rId24"/>
    <p:sldId id="373" r:id="rId25"/>
    <p:sldId id="374" r:id="rId26"/>
    <p:sldId id="339" r:id="rId27"/>
    <p:sldId id="375" r:id="rId28"/>
    <p:sldId id="376" r:id="rId29"/>
    <p:sldId id="377" r:id="rId30"/>
    <p:sldId id="378" r:id="rId31"/>
    <p:sldId id="380" r:id="rId32"/>
    <p:sldId id="381" r:id="rId33"/>
    <p:sldId id="384" r:id="rId34"/>
    <p:sldId id="383" r:id="rId35"/>
    <p:sldId id="382" r:id="rId36"/>
    <p:sldId id="385" r:id="rId37"/>
    <p:sldId id="347" r:id="rId38"/>
    <p:sldId id="387" r:id="rId39"/>
    <p:sldId id="388" r:id="rId40"/>
    <p:sldId id="389" r:id="rId41"/>
    <p:sldId id="386" r:id="rId42"/>
    <p:sldId id="346" r:id="rId43"/>
    <p:sldId id="299" r:id="rId44"/>
    <p:sldId id="33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5441" autoAdjust="0"/>
  </p:normalViewPr>
  <p:slideViewPr>
    <p:cSldViewPr snapToGrid="0">
      <p:cViewPr varScale="1">
        <p:scale>
          <a:sx n="91" d="100"/>
          <a:sy n="91" d="100"/>
        </p:scale>
        <p:origin x="4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7F54C5-ACC3-45E5-9A2F-4DE70A4FDE17}"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415820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7F54C5-ACC3-45E5-9A2F-4DE70A4FDE17}"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200324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7F54C5-ACC3-45E5-9A2F-4DE70A4FDE17}"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E38D07-8DB4-4600-85C8-D1EDF2489FE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0679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35476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38D07-8DB4-4600-85C8-D1EDF2489FE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3010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114433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7F54C5-ACC3-45E5-9A2F-4DE70A4FDE17}"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4292277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7F54C5-ACC3-45E5-9A2F-4DE70A4FDE17}"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424332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7F54C5-ACC3-45E5-9A2F-4DE70A4FDE17}"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705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7F54C5-ACC3-45E5-9A2F-4DE70A4FDE17}"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384737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7F54C5-ACC3-45E5-9A2F-4DE70A4FDE17}"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370920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7F54C5-ACC3-45E5-9A2F-4DE70A4FDE17}" type="datetimeFigureOut">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02596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7F54C5-ACC3-45E5-9A2F-4DE70A4FDE17}" type="datetimeFigureOut">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247712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F54C5-ACC3-45E5-9A2F-4DE70A4FDE17}" type="datetimeFigureOut">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384523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329326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22532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7F54C5-ACC3-45E5-9A2F-4DE70A4FDE17}" type="datetimeFigureOut">
              <a:rPr lang="en-US" smtClean="0"/>
              <a:t>9/15/2021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E38D07-8DB4-4600-85C8-D1EDF2489FE2}" type="slidenum">
              <a:rPr lang="en-US" smtClean="0"/>
              <a:t>‹#›</a:t>
            </a:fld>
            <a:endParaRPr lang="en-US"/>
          </a:p>
        </p:txBody>
      </p:sp>
    </p:spTree>
    <p:extLst>
      <p:ext uri="{BB962C8B-B14F-4D97-AF65-F5344CB8AC3E}">
        <p14:creationId xmlns:p14="http://schemas.microsoft.com/office/powerpoint/2010/main" val="1817029784"/>
      </p:ext>
    </p:extLst>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 id="2147484214" r:id="rId12"/>
    <p:sldLayoutId id="2147484215" r:id="rId13"/>
    <p:sldLayoutId id="2147484216" r:id="rId14"/>
    <p:sldLayoutId id="2147484217" r:id="rId15"/>
    <p:sldLayoutId id="21474842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9504" y="2667289"/>
            <a:ext cx="11046375" cy="1105924"/>
          </a:xfrm>
        </p:spPr>
        <p:txBody>
          <a:bodyPr>
            <a:normAutofit/>
          </a:bodyPr>
          <a:lstStyle/>
          <a:p>
            <a:r>
              <a:rPr lang="en-US" sz="4400" b="1" dirty="0"/>
              <a:t>Credit Card Customer Segmentation</a:t>
            </a:r>
          </a:p>
        </p:txBody>
      </p:sp>
    </p:spTree>
    <p:extLst>
      <p:ext uri="{BB962C8B-B14F-4D97-AF65-F5344CB8AC3E}">
        <p14:creationId xmlns:p14="http://schemas.microsoft.com/office/powerpoint/2010/main" val="728187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3572"/>
            <a:ext cx="8596668" cy="1320800"/>
          </a:xfrm>
        </p:spPr>
        <p:txBody>
          <a:bodyPr/>
          <a:lstStyle/>
          <a:p>
            <a:r>
              <a:rPr lang="en-US" dirty="0" smtClean="0"/>
              <a:t>Bivariate Analysis</a:t>
            </a:r>
            <a:br>
              <a:rPr lang="en-US" dirty="0" smtClean="0"/>
            </a:br>
            <a:endParaRPr lang="en-US" dirty="0"/>
          </a:p>
        </p:txBody>
      </p:sp>
      <p:sp>
        <p:nvSpPr>
          <p:cNvPr id="3" name="Content Placeholder 2"/>
          <p:cNvSpPr>
            <a:spLocks noGrp="1"/>
          </p:cNvSpPr>
          <p:nvPr>
            <p:ph idx="1"/>
          </p:nvPr>
        </p:nvSpPr>
        <p:spPr>
          <a:xfrm>
            <a:off x="836928" y="4214649"/>
            <a:ext cx="8012783" cy="4166637"/>
          </a:xfrm>
        </p:spPr>
        <p:txBody>
          <a:bodyPr>
            <a:normAutofit/>
          </a:bodyPr>
          <a:lstStyle/>
          <a:p>
            <a:r>
              <a:rPr lang="en-US" dirty="0" smtClean="0"/>
              <a:t>We use the pair plot for bivariate Analysis.</a:t>
            </a:r>
          </a:p>
          <a:p>
            <a:r>
              <a:rPr lang="en-US" dirty="0" smtClean="0"/>
              <a:t>As in first plot you see the Avg_credit_limit is between 100000 to 150000. </a:t>
            </a:r>
          </a:p>
          <a:p>
            <a:r>
              <a:rPr lang="en-US" dirty="0" smtClean="0"/>
              <a:t>And the avg_credit_card are between 5 to 8.</a:t>
            </a:r>
          </a:p>
          <a:p>
            <a:r>
              <a:rPr lang="en-US" dirty="0" smtClean="0"/>
              <a:t>There are very low number of people who visit bank rather </a:t>
            </a:r>
            <a:r>
              <a:rPr lang="en-US" dirty="0"/>
              <a:t>than making calls and online transactions</a:t>
            </a:r>
            <a:r>
              <a:rPr lang="en-US" dirty="0" smtClean="0"/>
              <a:t>.</a:t>
            </a:r>
          </a:p>
          <a:p>
            <a:r>
              <a:rPr lang="en-US" dirty="0" smtClean="0"/>
              <a:t>Most of the people are sort there issues by making calls.</a:t>
            </a:r>
          </a:p>
          <a:p>
            <a:pPr marL="0" indent="0">
              <a:buNone/>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1734206" y="733972"/>
            <a:ext cx="8723587" cy="3247695"/>
          </a:xfrm>
          <a:prstGeom prst="rect">
            <a:avLst/>
          </a:prstGeom>
        </p:spPr>
      </p:pic>
    </p:spTree>
    <p:extLst>
      <p:ext uri="{BB962C8B-B14F-4D97-AF65-F5344CB8AC3E}">
        <p14:creationId xmlns:p14="http://schemas.microsoft.com/office/powerpoint/2010/main" val="229327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114" y="168166"/>
            <a:ext cx="8596668" cy="880783"/>
          </a:xfrm>
        </p:spPr>
        <p:txBody>
          <a:bodyPr/>
          <a:lstStyle/>
          <a:p>
            <a:pPr marL="0" indent="0">
              <a:buNone/>
            </a:pPr>
            <a:r>
              <a:rPr lang="en-US" dirty="0"/>
              <a:t>pariGrid </a:t>
            </a:r>
            <a:r>
              <a:rPr lang="en-US" dirty="0" smtClean="0"/>
              <a:t>plot( Bivariate Analysis)</a:t>
            </a:r>
            <a:endParaRPr lang="en-US" dirty="0"/>
          </a:p>
        </p:txBody>
      </p:sp>
      <p:pic>
        <p:nvPicPr>
          <p:cNvPr id="4" name="Picture 3"/>
          <p:cNvPicPr>
            <a:picLocks noChangeAspect="1"/>
          </p:cNvPicPr>
          <p:nvPr/>
        </p:nvPicPr>
        <p:blipFill>
          <a:blip r:embed="rId2"/>
          <a:stretch>
            <a:fillRect/>
          </a:stretch>
        </p:blipFill>
        <p:spPr>
          <a:xfrm>
            <a:off x="467128" y="1048949"/>
            <a:ext cx="7381875" cy="5153025"/>
          </a:xfrm>
          <a:prstGeom prst="rect">
            <a:avLst/>
          </a:prstGeom>
        </p:spPr>
      </p:pic>
      <p:sp>
        <p:nvSpPr>
          <p:cNvPr id="5" name="TextBox 4"/>
          <p:cNvSpPr txBox="1"/>
          <p:nvPr/>
        </p:nvSpPr>
        <p:spPr>
          <a:xfrm>
            <a:off x="7849003" y="2967182"/>
            <a:ext cx="4101259" cy="2862322"/>
          </a:xfrm>
          <a:prstGeom prst="rect">
            <a:avLst/>
          </a:prstGeom>
          <a:noFill/>
        </p:spPr>
        <p:txBody>
          <a:bodyPr wrap="square" rtlCol="0">
            <a:spAutoFit/>
          </a:bodyPr>
          <a:lstStyle/>
          <a:p>
            <a:r>
              <a:rPr lang="en-US" dirty="0" smtClean="0"/>
              <a:t>We are using the PariGrid Plot for bivariate Analysis.</a:t>
            </a:r>
          </a:p>
          <a:p>
            <a:r>
              <a:rPr lang="en-US" dirty="0" smtClean="0"/>
              <a:t>And it tells that Avg_credit_limit is between 25k to 50k.And very few number of customer have their limit up to 2 lac.</a:t>
            </a:r>
          </a:p>
          <a:p>
            <a:endParaRPr lang="en-US" dirty="0"/>
          </a:p>
          <a:p>
            <a:r>
              <a:rPr lang="en-US" dirty="0" smtClean="0"/>
              <a:t>And reaming information is almost same as pair plot </a:t>
            </a:r>
          </a:p>
          <a:p>
            <a:endParaRPr lang="en-US" dirty="0"/>
          </a:p>
        </p:txBody>
      </p:sp>
      <p:sp>
        <p:nvSpPr>
          <p:cNvPr id="6" name="TextBox 5"/>
          <p:cNvSpPr txBox="1"/>
          <p:nvPr/>
        </p:nvSpPr>
        <p:spPr>
          <a:xfrm>
            <a:off x="7849003" y="619068"/>
            <a:ext cx="3575742" cy="2308324"/>
          </a:xfrm>
          <a:prstGeom prst="rect">
            <a:avLst/>
          </a:prstGeom>
          <a:noFill/>
        </p:spPr>
        <p:txBody>
          <a:bodyPr wrap="square" rtlCol="0">
            <a:spAutoFit/>
          </a:bodyPr>
          <a:lstStyle/>
          <a:p>
            <a:r>
              <a:rPr lang="en-US" dirty="0" smtClean="0"/>
              <a:t>Note:</a:t>
            </a:r>
          </a:p>
          <a:p>
            <a:r>
              <a:rPr lang="en-US" dirty="0" smtClean="0"/>
              <a:t>Pairgrid </a:t>
            </a:r>
            <a:r>
              <a:rPr lang="en-US" dirty="0"/>
              <a:t>plotting is about a Subplot grid for plotting pairwise relationships in a dataset. In this, the class maps each variable in the dataset onto a column and row in a grid of multiple axes.</a:t>
            </a:r>
          </a:p>
        </p:txBody>
      </p:sp>
    </p:spTree>
    <p:extLst>
      <p:ext uri="{BB962C8B-B14F-4D97-AF65-F5344CB8AC3E}">
        <p14:creationId xmlns:p14="http://schemas.microsoft.com/office/powerpoint/2010/main" val="62188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Avg_credit_limit vs Total_Credit_Cards</a:t>
            </a:r>
          </a:p>
        </p:txBody>
      </p:sp>
      <p:pic>
        <p:nvPicPr>
          <p:cNvPr id="4" name="Content Placeholder 3"/>
          <p:cNvPicPr>
            <a:picLocks noGrp="1" noChangeAspect="1"/>
          </p:cNvPicPr>
          <p:nvPr>
            <p:ph idx="1"/>
          </p:nvPr>
        </p:nvPicPr>
        <p:blipFill>
          <a:blip r:embed="rId2"/>
          <a:stretch>
            <a:fillRect/>
          </a:stretch>
        </p:blipFill>
        <p:spPr>
          <a:xfrm>
            <a:off x="2871678" y="3231000"/>
            <a:ext cx="5638800" cy="3286125"/>
          </a:xfrm>
          <a:prstGeom prst="rect">
            <a:avLst/>
          </a:prstGeom>
        </p:spPr>
      </p:pic>
      <p:sp>
        <p:nvSpPr>
          <p:cNvPr id="5" name="TextBox 4"/>
          <p:cNvSpPr txBox="1"/>
          <p:nvPr/>
        </p:nvSpPr>
        <p:spPr>
          <a:xfrm>
            <a:off x="1124607" y="1597572"/>
            <a:ext cx="6936827" cy="923330"/>
          </a:xfrm>
          <a:prstGeom prst="rect">
            <a:avLst/>
          </a:prstGeom>
          <a:noFill/>
        </p:spPr>
        <p:txBody>
          <a:bodyPr wrap="square" rtlCol="0">
            <a:spAutoFit/>
          </a:bodyPr>
          <a:lstStyle/>
          <a:p>
            <a:r>
              <a:rPr lang="en-US" dirty="0" smtClean="0"/>
              <a:t>The customers who have Total_Credit_Cards between 4 to 7 have almost 25k to 75k Credit limit. And maximum number of credit card limit is near to 2 lac. And minimum limit is 25k.</a:t>
            </a:r>
            <a:endParaRPr lang="en-US" dirty="0"/>
          </a:p>
        </p:txBody>
      </p:sp>
    </p:spTree>
    <p:extLst>
      <p:ext uri="{BB962C8B-B14F-4D97-AF65-F5344CB8AC3E}">
        <p14:creationId xmlns:p14="http://schemas.microsoft.com/office/powerpoint/2010/main" val="343900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6130"/>
            <a:ext cx="8596668" cy="1320800"/>
          </a:xfrm>
        </p:spPr>
        <p:txBody>
          <a:bodyPr/>
          <a:lstStyle/>
          <a:p>
            <a:r>
              <a:rPr lang="en-US" b="1" dirty="0"/>
              <a:t>Contact </a:t>
            </a:r>
            <a:r>
              <a:rPr lang="en-US" b="1" dirty="0" smtClean="0"/>
              <a:t>method(3D plotting)</a:t>
            </a:r>
            <a:r>
              <a:rPr lang="en-US" b="1" dirty="0"/>
              <a:t/>
            </a:r>
            <a:br>
              <a:rPr lang="en-US" b="1" dirty="0"/>
            </a:br>
            <a:endParaRPr lang="en-US" dirty="0"/>
          </a:p>
        </p:txBody>
      </p:sp>
      <p:sp>
        <p:nvSpPr>
          <p:cNvPr id="3" name="Content Placeholder 2"/>
          <p:cNvSpPr>
            <a:spLocks noGrp="1"/>
          </p:cNvSpPr>
          <p:nvPr>
            <p:ph idx="1"/>
          </p:nvPr>
        </p:nvSpPr>
        <p:spPr>
          <a:xfrm>
            <a:off x="540700" y="2237330"/>
            <a:ext cx="8596668" cy="3880773"/>
          </a:xfrm>
        </p:spPr>
        <p:txBody>
          <a:bodyPr/>
          <a:lstStyle/>
          <a:p>
            <a:r>
              <a:rPr lang="en-US" dirty="0" smtClean="0"/>
              <a:t>A hypothesis </a:t>
            </a:r>
            <a:r>
              <a:rPr lang="en-US" dirty="0"/>
              <a:t>that I had going into this was that there would be three clusters for contact method, where customers would stick to their preferred method for interacting with their bank (online, in person, and through the phone). </a:t>
            </a:r>
            <a:r>
              <a:rPr lang="en-US" dirty="0" smtClean="0"/>
              <a:t>Below we can see a 3D rotating scatter plot which shows my hypothesis was correct.</a:t>
            </a:r>
            <a:endParaRPr lang="en-US" dirty="0"/>
          </a:p>
        </p:txBody>
      </p:sp>
      <p:pic>
        <p:nvPicPr>
          <p:cNvPr id="4" name="Picture 3"/>
          <p:cNvPicPr>
            <a:picLocks noChangeAspect="1"/>
          </p:cNvPicPr>
          <p:nvPr/>
        </p:nvPicPr>
        <p:blipFill>
          <a:blip r:embed="rId2"/>
          <a:stretch>
            <a:fillRect/>
          </a:stretch>
        </p:blipFill>
        <p:spPr>
          <a:xfrm>
            <a:off x="1304925" y="3605048"/>
            <a:ext cx="7753350" cy="2995449"/>
          </a:xfrm>
          <a:prstGeom prst="rect">
            <a:avLst/>
          </a:prstGeom>
        </p:spPr>
      </p:pic>
      <p:sp>
        <p:nvSpPr>
          <p:cNvPr id="5" name="TextBox 4"/>
          <p:cNvSpPr txBox="1"/>
          <p:nvPr/>
        </p:nvSpPr>
        <p:spPr>
          <a:xfrm>
            <a:off x="677334" y="916530"/>
            <a:ext cx="7058280" cy="1200329"/>
          </a:xfrm>
          <a:prstGeom prst="rect">
            <a:avLst/>
          </a:prstGeom>
          <a:noFill/>
        </p:spPr>
        <p:txBody>
          <a:bodyPr wrap="square" rtlCol="0">
            <a:spAutoFit/>
          </a:bodyPr>
          <a:lstStyle/>
          <a:p>
            <a:r>
              <a:rPr lang="en-US" dirty="0" smtClean="0"/>
              <a:t>Observation:</a:t>
            </a:r>
          </a:p>
          <a:p>
            <a:r>
              <a:rPr lang="en-US" dirty="0" smtClean="0"/>
              <a:t>Plot 3D scatter </a:t>
            </a:r>
            <a:r>
              <a:rPr lang="en-US" dirty="0"/>
              <a:t>plot which shows where customers would stick to their preferred method for interacting with their bank (online, in person, and through the phone)</a:t>
            </a:r>
            <a:r>
              <a:rPr lang="en-US" dirty="0" smtClean="0"/>
              <a:t>?</a:t>
            </a:r>
            <a:endParaRPr lang="en-US" dirty="0"/>
          </a:p>
        </p:txBody>
      </p:sp>
    </p:spTree>
    <p:extLst>
      <p:ext uri="{BB962C8B-B14F-4D97-AF65-F5344CB8AC3E}">
        <p14:creationId xmlns:p14="http://schemas.microsoft.com/office/powerpoint/2010/main" val="312274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2</a:t>
            </a:r>
            <a:endParaRPr lang="en-US" dirty="0"/>
          </a:p>
        </p:txBody>
      </p:sp>
      <p:sp>
        <p:nvSpPr>
          <p:cNvPr id="3" name="Content Placeholder 2"/>
          <p:cNvSpPr>
            <a:spLocks noGrp="1"/>
          </p:cNvSpPr>
          <p:nvPr>
            <p:ph idx="1"/>
          </p:nvPr>
        </p:nvSpPr>
        <p:spPr/>
        <p:txBody>
          <a:bodyPr/>
          <a:lstStyle/>
          <a:p>
            <a:r>
              <a:rPr lang="en-US" dirty="0"/>
              <a:t>Illustrate the insights based on EDA Key meaningful observations on individual variables and the relationship between variables</a:t>
            </a:r>
          </a:p>
        </p:txBody>
      </p:sp>
    </p:spTree>
    <p:extLst>
      <p:ext uri="{BB962C8B-B14F-4D97-AF65-F5344CB8AC3E}">
        <p14:creationId xmlns:p14="http://schemas.microsoft.com/office/powerpoint/2010/main" val="839522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214"/>
            <a:ext cx="8596668" cy="1320800"/>
          </a:xfrm>
        </p:spPr>
        <p:txBody>
          <a:bodyPr/>
          <a:lstStyle/>
          <a:p>
            <a:r>
              <a:rPr lang="en-US" dirty="0" smtClean="0"/>
              <a:t>Insights </a:t>
            </a:r>
            <a:r>
              <a:rPr lang="en-US" dirty="0"/>
              <a:t>based on EDA</a:t>
            </a:r>
          </a:p>
        </p:txBody>
      </p:sp>
      <p:sp>
        <p:nvSpPr>
          <p:cNvPr id="3" name="Content Placeholder 2"/>
          <p:cNvSpPr>
            <a:spLocks noGrp="1"/>
          </p:cNvSpPr>
          <p:nvPr>
            <p:ph idx="1"/>
          </p:nvPr>
        </p:nvSpPr>
        <p:spPr>
          <a:xfrm>
            <a:off x="677334" y="983429"/>
            <a:ext cx="8596668" cy="5722171"/>
          </a:xfrm>
        </p:spPr>
        <p:txBody>
          <a:bodyPr>
            <a:normAutofit lnSpcReduction="10000"/>
          </a:bodyPr>
          <a:lstStyle/>
          <a:p>
            <a:r>
              <a:rPr lang="en-US" sz="1600" dirty="0"/>
              <a:t>There are 660 observations and 7 columns in the dataset.</a:t>
            </a:r>
          </a:p>
          <a:p>
            <a:r>
              <a:rPr lang="en-US" sz="1600" dirty="0"/>
              <a:t>All columns have 660 non-null values i.e. there are no missing values.</a:t>
            </a:r>
          </a:p>
          <a:p>
            <a:r>
              <a:rPr lang="en-US" sz="1600" dirty="0"/>
              <a:t>All columns are of int64 data type.</a:t>
            </a:r>
          </a:p>
          <a:p>
            <a:r>
              <a:rPr lang="en-US" sz="1600" dirty="0"/>
              <a:t>There are no missing values</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a:t>Credit limit average is around 2</a:t>
            </a:r>
            <a:r>
              <a:rPr lang="en-US" sz="1600" dirty="0" smtClean="0"/>
              <a:t>0K </a:t>
            </a:r>
            <a:r>
              <a:rPr lang="en-US" sz="1600" dirty="0"/>
              <a:t>with 50% of customers having a credit limit less than 5K, which implies a high positive skewness.</a:t>
            </a:r>
          </a:p>
          <a:p>
            <a:endParaRPr lang="en-US" sz="1600" dirty="0"/>
          </a:p>
          <a:p>
            <a:endParaRPr lang="en-US" sz="1600" dirty="0"/>
          </a:p>
          <a:p>
            <a:endParaRPr lang="en-US" sz="1600" dirty="0" smtClean="0"/>
          </a:p>
          <a:p>
            <a:endParaRPr lang="en-US" sz="1600" dirty="0" smtClean="0"/>
          </a:p>
          <a:p>
            <a:endParaRPr lang="en-US" sz="1600" dirty="0"/>
          </a:p>
        </p:txBody>
      </p:sp>
      <p:pic>
        <p:nvPicPr>
          <p:cNvPr id="6" name="Picture 5"/>
          <p:cNvPicPr>
            <a:picLocks noChangeAspect="1"/>
          </p:cNvPicPr>
          <p:nvPr/>
        </p:nvPicPr>
        <p:blipFill>
          <a:blip r:embed="rId2"/>
          <a:stretch>
            <a:fillRect/>
          </a:stretch>
        </p:blipFill>
        <p:spPr>
          <a:xfrm>
            <a:off x="677334" y="2304229"/>
            <a:ext cx="9210962" cy="3271838"/>
          </a:xfrm>
          <a:prstGeom prst="rect">
            <a:avLst/>
          </a:prstGeom>
        </p:spPr>
      </p:pic>
    </p:spTree>
    <p:extLst>
      <p:ext uri="{BB962C8B-B14F-4D97-AF65-F5344CB8AC3E}">
        <p14:creationId xmlns:p14="http://schemas.microsoft.com/office/powerpoint/2010/main" val="167729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742" y="483476"/>
            <a:ext cx="8596668" cy="5705031"/>
          </a:xfrm>
        </p:spPr>
        <p:txBody>
          <a:bodyPr>
            <a:normAutofit/>
          </a:bodyPr>
          <a:lstStyle/>
          <a:p>
            <a:r>
              <a:rPr lang="en-US" dirty="0" smtClean="0"/>
              <a:t>On </a:t>
            </a:r>
            <a:r>
              <a:rPr lang="en-US" dirty="0"/>
              <a:t>average, credit cards owned by each customer are </a:t>
            </a:r>
            <a:r>
              <a:rPr lang="en-US" dirty="0" smtClean="0"/>
              <a:t>~4. </a:t>
            </a:r>
            <a:r>
              <a:rPr lang="en-US" dirty="0"/>
              <a:t>Some customers have 10.</a:t>
            </a:r>
          </a:p>
          <a:p>
            <a:r>
              <a:rPr lang="en-US" dirty="0"/>
              <a:t>On average, most customer interactions are through </a:t>
            </a:r>
            <a:r>
              <a:rPr lang="en-US" dirty="0" smtClean="0"/>
              <a:t>calls, </a:t>
            </a:r>
            <a:r>
              <a:rPr lang="en-US" dirty="0"/>
              <a:t>then online. </a:t>
            </a:r>
            <a:r>
              <a:rPr lang="en-US" dirty="0" smtClean="0"/>
              <a:t>Also</a:t>
            </a:r>
            <a:r>
              <a:rPr lang="en-US" dirty="0"/>
              <a:t>, some customers never contacted/visited the bank</a:t>
            </a:r>
            <a:r>
              <a:rPr lang="en-US" dirty="0" smtClean="0"/>
              <a:t>.</a:t>
            </a:r>
          </a:p>
          <a:p>
            <a:endParaRPr lang="en-US" dirty="0"/>
          </a:p>
          <a:p>
            <a:endParaRPr lang="en-US" dirty="0" smtClean="0"/>
          </a:p>
          <a:p>
            <a:endParaRPr lang="en-US" dirty="0"/>
          </a:p>
          <a:p>
            <a:endParaRPr lang="en-US" dirty="0" smtClean="0"/>
          </a:p>
          <a:p>
            <a:endParaRPr lang="en-US" dirty="0"/>
          </a:p>
          <a:p>
            <a:endParaRPr lang="en-US" dirty="0"/>
          </a:p>
          <a:p>
            <a:endParaRPr lang="en-US" dirty="0"/>
          </a:p>
          <a:p>
            <a:r>
              <a:rPr lang="en-US" dirty="0"/>
              <a:t>Looking at standard deviation, we can see a considerably high variation in credit limits as well</a:t>
            </a:r>
            <a:r>
              <a:rPr lang="en-US" dirty="0" smtClean="0"/>
              <a:t>.</a:t>
            </a:r>
          </a:p>
          <a:p>
            <a:r>
              <a:rPr lang="en-US" dirty="0" smtClean="0"/>
              <a:t>And in others columns like Total_Credit_Cards, Toal_visits_online and Total_calls_made have very low amount of variations in data.</a:t>
            </a:r>
            <a:endParaRPr lang="en-US" dirty="0"/>
          </a:p>
          <a:p>
            <a:endParaRPr lang="en-US" dirty="0" smtClean="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796216" y="2091561"/>
            <a:ext cx="8169720" cy="2109978"/>
          </a:xfrm>
          <a:prstGeom prst="rect">
            <a:avLst/>
          </a:prstGeom>
        </p:spPr>
      </p:pic>
    </p:spTree>
    <p:extLst>
      <p:ext uri="{BB962C8B-B14F-4D97-AF65-F5344CB8AC3E}">
        <p14:creationId xmlns:p14="http://schemas.microsoft.com/office/powerpoint/2010/main" val="3430230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Insights</a:t>
            </a:r>
            <a:endParaRPr lang="en-US" dirty="0"/>
          </a:p>
        </p:txBody>
      </p:sp>
      <p:sp>
        <p:nvSpPr>
          <p:cNvPr id="3" name="Content Placeholder 2"/>
          <p:cNvSpPr>
            <a:spLocks noGrp="1"/>
          </p:cNvSpPr>
          <p:nvPr>
            <p:ph idx="1"/>
          </p:nvPr>
        </p:nvSpPr>
        <p:spPr/>
        <p:txBody>
          <a:bodyPr>
            <a:normAutofit/>
          </a:bodyPr>
          <a:lstStyle/>
          <a:p>
            <a:r>
              <a:rPr lang="en-US" dirty="0"/>
              <a:t>Have a higher average credit limit and also seen that each customer have </a:t>
            </a:r>
            <a:r>
              <a:rPr lang="en-US" dirty="0" smtClean="0"/>
              <a:t>up to </a:t>
            </a:r>
            <a:r>
              <a:rPr lang="en-US" dirty="0"/>
              <a:t>8 to 10 credit cards to the </a:t>
            </a:r>
            <a:r>
              <a:rPr lang="en-US" dirty="0" smtClean="0"/>
              <a:t>maximum.</a:t>
            </a:r>
            <a:endParaRPr lang="en-US" dirty="0"/>
          </a:p>
          <a:p>
            <a:r>
              <a:rPr lang="en-US" dirty="0"/>
              <a:t>Therefore , the number of visits via online is higher but </a:t>
            </a:r>
            <a:r>
              <a:rPr lang="en-US" dirty="0" smtClean="0"/>
              <a:t>there </a:t>
            </a:r>
            <a:r>
              <a:rPr lang="en-US" dirty="0"/>
              <a:t>visits to bank is lower .</a:t>
            </a:r>
          </a:p>
          <a:p>
            <a:r>
              <a:rPr lang="en-US" dirty="0"/>
              <a:t>The reason most of these customers get a higher income and they the spend more and so they rely more visits online for easier payments.</a:t>
            </a:r>
          </a:p>
          <a:p>
            <a:r>
              <a:rPr lang="en-US" dirty="0"/>
              <a:t>They seldom do calls or at the most 2 per </a:t>
            </a:r>
            <a:r>
              <a:rPr lang="en-US" dirty="0" smtClean="0"/>
              <a:t>day.</a:t>
            </a:r>
          </a:p>
          <a:p>
            <a:endParaRPr lang="en-US" dirty="0"/>
          </a:p>
          <a:p>
            <a:pPr marL="0" indent="0">
              <a:buNone/>
            </a:pPr>
            <a:endParaRPr lang="en-US" dirty="0"/>
          </a:p>
        </p:txBody>
      </p:sp>
    </p:spTree>
    <p:extLst>
      <p:ext uri="{BB962C8B-B14F-4D97-AF65-F5344CB8AC3E}">
        <p14:creationId xmlns:p14="http://schemas.microsoft.com/office/powerpoint/2010/main" val="242159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1228"/>
            <a:ext cx="8596668" cy="1320800"/>
          </a:xfrm>
        </p:spPr>
        <p:txBody>
          <a:bodyPr/>
          <a:lstStyle/>
          <a:p>
            <a:r>
              <a:rPr lang="en-US" dirty="0"/>
              <a:t>R</a:t>
            </a:r>
            <a:r>
              <a:rPr lang="en-US" dirty="0" smtClean="0"/>
              <a:t>elationship </a:t>
            </a:r>
            <a:r>
              <a:rPr lang="en-US" dirty="0"/>
              <a:t>between </a:t>
            </a:r>
            <a:r>
              <a:rPr lang="en-US" dirty="0" smtClean="0"/>
              <a:t>variables</a:t>
            </a:r>
            <a:endParaRPr lang="en-US" dirty="0"/>
          </a:p>
        </p:txBody>
      </p:sp>
      <p:sp>
        <p:nvSpPr>
          <p:cNvPr id="3" name="Content Placeholder 2"/>
          <p:cNvSpPr>
            <a:spLocks noGrp="1"/>
          </p:cNvSpPr>
          <p:nvPr>
            <p:ph idx="1"/>
          </p:nvPr>
        </p:nvSpPr>
        <p:spPr>
          <a:xfrm>
            <a:off x="677334" y="1035982"/>
            <a:ext cx="8596668" cy="3880773"/>
          </a:xfrm>
        </p:spPr>
        <p:txBody>
          <a:bodyPr/>
          <a:lstStyle/>
          <a:p>
            <a:pPr fontAlgn="base"/>
            <a:r>
              <a:rPr lang="en-US" dirty="0"/>
              <a:t>Total credit cards and total visit online has medium positive correlation with average credit limit : 0.61,0.55 respectively.</a:t>
            </a:r>
          </a:p>
          <a:p>
            <a:pPr fontAlgn="base"/>
            <a:r>
              <a:rPr lang="en-US" dirty="0"/>
              <a:t>Total credit cards and total visit bank has medium negative correlation with total calls made : -0.65,-0.5 respectively.</a:t>
            </a:r>
          </a:p>
          <a:p>
            <a:pPr fontAlgn="base"/>
            <a:r>
              <a:rPr lang="en-US" dirty="0"/>
              <a:t>Total visit online and medium negative correlation with total visit bank : -0.55.</a:t>
            </a:r>
          </a:p>
          <a:p>
            <a:endParaRPr lang="en-US" dirty="0"/>
          </a:p>
        </p:txBody>
      </p:sp>
      <p:pic>
        <p:nvPicPr>
          <p:cNvPr id="4" name="Picture 3"/>
          <p:cNvPicPr>
            <a:picLocks noChangeAspect="1"/>
          </p:cNvPicPr>
          <p:nvPr/>
        </p:nvPicPr>
        <p:blipFill>
          <a:blip r:embed="rId2"/>
          <a:stretch>
            <a:fillRect/>
          </a:stretch>
        </p:blipFill>
        <p:spPr>
          <a:xfrm>
            <a:off x="1907299" y="3116859"/>
            <a:ext cx="6448425" cy="3599792"/>
          </a:xfrm>
          <a:prstGeom prst="rect">
            <a:avLst/>
          </a:prstGeom>
        </p:spPr>
      </p:pic>
    </p:spTree>
    <p:extLst>
      <p:ext uri="{BB962C8B-B14F-4D97-AF65-F5344CB8AC3E}">
        <p14:creationId xmlns:p14="http://schemas.microsoft.com/office/powerpoint/2010/main" val="2527458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3</a:t>
            </a:r>
            <a:br>
              <a:rPr lang="en-US" dirty="0" smtClean="0"/>
            </a:br>
            <a:r>
              <a:rPr lang="en-US" dirty="0" smtClean="0"/>
              <a:t>Data Preprocessing</a:t>
            </a:r>
            <a:endParaRPr lang="en-US" dirty="0"/>
          </a:p>
        </p:txBody>
      </p:sp>
      <p:sp>
        <p:nvSpPr>
          <p:cNvPr id="3" name="Content Placeholder 2"/>
          <p:cNvSpPr>
            <a:spLocks noGrp="1"/>
          </p:cNvSpPr>
          <p:nvPr>
            <p:ph idx="1"/>
          </p:nvPr>
        </p:nvSpPr>
        <p:spPr/>
        <p:txBody>
          <a:bodyPr/>
          <a:lstStyle/>
          <a:p>
            <a:endParaRPr lang="en-US" dirty="0" smtClean="0"/>
          </a:p>
          <a:p>
            <a:r>
              <a:rPr lang="en-US" dirty="0" smtClean="0"/>
              <a:t>Feature </a:t>
            </a:r>
            <a:r>
              <a:rPr lang="en-US" dirty="0"/>
              <a:t>engineering - Missing value treatment - </a:t>
            </a:r>
            <a:r>
              <a:rPr lang="en-US" dirty="0" smtClean="0"/>
              <a:t>Duplicate </a:t>
            </a:r>
            <a:r>
              <a:rPr lang="en-US" dirty="0"/>
              <a:t>observations check</a:t>
            </a:r>
          </a:p>
        </p:txBody>
      </p:sp>
    </p:spTree>
    <p:extLst>
      <p:ext uri="{BB962C8B-B14F-4D97-AF65-F5344CB8AC3E}">
        <p14:creationId xmlns:p14="http://schemas.microsoft.com/office/powerpoint/2010/main" val="183893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a:t>
            </a:r>
            <a:endParaRPr lang="en-US" dirty="0"/>
          </a:p>
        </p:txBody>
      </p:sp>
      <p:sp>
        <p:nvSpPr>
          <p:cNvPr id="3" name="Content Placeholder 2"/>
          <p:cNvSpPr>
            <a:spLocks noGrp="1"/>
          </p:cNvSpPr>
          <p:nvPr>
            <p:ph idx="1"/>
          </p:nvPr>
        </p:nvSpPr>
        <p:spPr/>
        <p:txBody>
          <a:bodyPr/>
          <a:lstStyle/>
          <a:p>
            <a:r>
              <a:rPr lang="en-US" dirty="0"/>
              <a:t>- Problem definition, questions to be answered - Data background and contents - Univariate analysis - Bivariate analysis</a:t>
            </a:r>
          </a:p>
        </p:txBody>
      </p:sp>
    </p:spTree>
    <p:extLst>
      <p:ext uri="{BB962C8B-B14F-4D97-AF65-F5344CB8AC3E}">
        <p14:creationId xmlns:p14="http://schemas.microsoft.com/office/powerpoint/2010/main" val="2384345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298" y="1460938"/>
            <a:ext cx="9486169" cy="1320800"/>
          </a:xfrm>
        </p:spPr>
        <p:txBody>
          <a:bodyPr>
            <a:normAutofit/>
          </a:bodyPr>
          <a:lstStyle/>
          <a:p>
            <a:r>
              <a:rPr lang="en-US" b="1" dirty="0" smtClean="0"/>
              <a:t>Exploratory data analysis(EDA)</a:t>
            </a:r>
            <a:r>
              <a:rPr lang="en-US" dirty="0"/>
              <a:t/>
            </a:r>
            <a:br>
              <a:rPr lang="en-US" dirty="0"/>
            </a:br>
            <a:endParaRPr lang="en-US" dirty="0"/>
          </a:p>
        </p:txBody>
      </p:sp>
      <p:sp>
        <p:nvSpPr>
          <p:cNvPr id="3" name="Content Placeholder 2"/>
          <p:cNvSpPr>
            <a:spLocks noGrp="1"/>
          </p:cNvSpPr>
          <p:nvPr>
            <p:ph idx="1"/>
          </p:nvPr>
        </p:nvSpPr>
        <p:spPr>
          <a:xfrm>
            <a:off x="1150298" y="2459420"/>
            <a:ext cx="8596668" cy="2678052"/>
          </a:xfrm>
        </p:spPr>
        <p:txBody>
          <a:bodyPr>
            <a:normAutofit/>
          </a:bodyPr>
          <a:lstStyle/>
          <a:p>
            <a:r>
              <a:rPr lang="en-US" dirty="0"/>
              <a:t>We have a </a:t>
            </a:r>
            <a:r>
              <a:rPr lang="en-US" dirty="0" smtClean="0"/>
              <a:t>data set </a:t>
            </a:r>
            <a:r>
              <a:rPr lang="en-US" dirty="0"/>
              <a:t>of </a:t>
            </a:r>
            <a:r>
              <a:rPr lang="en-US" b="1" dirty="0"/>
              <a:t>Credit Card Customer Segmentation</a:t>
            </a:r>
          </a:p>
          <a:p>
            <a:r>
              <a:rPr lang="en-US" dirty="0" smtClean="0"/>
              <a:t> </a:t>
            </a:r>
            <a:r>
              <a:rPr lang="en-US" dirty="0"/>
              <a:t>This is </a:t>
            </a:r>
            <a:r>
              <a:rPr lang="en-US" dirty="0" smtClean="0"/>
              <a:t>not a huge </a:t>
            </a:r>
            <a:r>
              <a:rPr lang="en-US" dirty="0"/>
              <a:t>dataset so, we will explore the dataset to know more about the data shape, descriptive analyses, </a:t>
            </a:r>
            <a:r>
              <a:rPr lang="en-US" dirty="0" smtClean="0"/>
              <a:t>Statistical analysis, Univariate ,bivariate analysis, correlation</a:t>
            </a:r>
            <a:r>
              <a:rPr lang="en-US" dirty="0"/>
              <a:t>, missing values, dtypes, column names etc. </a:t>
            </a:r>
          </a:p>
          <a:p>
            <a:r>
              <a:rPr lang="en-US" dirty="0"/>
              <a:t>Let’s try to look the shape of data:</a:t>
            </a:r>
          </a:p>
          <a:p>
            <a:endParaRPr lang="en-US" dirty="0"/>
          </a:p>
        </p:txBody>
      </p:sp>
      <p:pic>
        <p:nvPicPr>
          <p:cNvPr id="5" name="Picture 4"/>
          <p:cNvPicPr>
            <a:picLocks noChangeAspect="1"/>
          </p:cNvPicPr>
          <p:nvPr/>
        </p:nvPicPr>
        <p:blipFill>
          <a:blip r:embed="rId2"/>
          <a:stretch>
            <a:fillRect/>
          </a:stretch>
        </p:blipFill>
        <p:spPr>
          <a:xfrm>
            <a:off x="3464800" y="4772189"/>
            <a:ext cx="3181350" cy="745742"/>
          </a:xfrm>
          <a:prstGeom prst="rect">
            <a:avLst/>
          </a:prstGeom>
        </p:spPr>
      </p:pic>
    </p:spTree>
    <p:extLst>
      <p:ext uri="{BB962C8B-B14F-4D97-AF65-F5344CB8AC3E}">
        <p14:creationId xmlns:p14="http://schemas.microsoft.com/office/powerpoint/2010/main" val="416485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697" y="344282"/>
            <a:ext cx="7552266" cy="801735"/>
          </a:xfrm>
        </p:spPr>
        <p:txBody>
          <a:bodyPr>
            <a:normAutofit/>
          </a:bodyPr>
          <a:lstStyle/>
          <a:p>
            <a:r>
              <a:rPr lang="en-US" dirty="0" smtClean="0"/>
              <a:t>Lets check the column name and information about the data</a:t>
            </a:r>
            <a:endParaRPr lang="en-US" dirty="0"/>
          </a:p>
        </p:txBody>
      </p:sp>
      <p:sp>
        <p:nvSpPr>
          <p:cNvPr id="6" name="Content Placeholder 2"/>
          <p:cNvSpPr txBox="1">
            <a:spLocks/>
          </p:cNvSpPr>
          <p:nvPr/>
        </p:nvSpPr>
        <p:spPr>
          <a:xfrm>
            <a:off x="677334" y="2485701"/>
            <a:ext cx="7552266" cy="801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endParaRPr lang="en-US" dirty="0"/>
          </a:p>
          <a:p>
            <a:endParaRPr lang="en-US" dirty="0"/>
          </a:p>
        </p:txBody>
      </p:sp>
      <p:sp>
        <p:nvSpPr>
          <p:cNvPr id="7" name="TextBox 6"/>
          <p:cNvSpPr txBox="1"/>
          <p:nvPr/>
        </p:nvSpPr>
        <p:spPr>
          <a:xfrm>
            <a:off x="768697" y="2249301"/>
            <a:ext cx="4906890" cy="2862322"/>
          </a:xfrm>
          <a:prstGeom prst="rect">
            <a:avLst/>
          </a:prstGeom>
          <a:noFill/>
        </p:spPr>
        <p:txBody>
          <a:bodyPr wrap="square" rtlCol="0">
            <a:spAutoFit/>
          </a:bodyPr>
          <a:lstStyle/>
          <a:p>
            <a:r>
              <a:rPr lang="en-US" dirty="0"/>
              <a:t>Now we Exploring the column names is an important aspect of EDA. • We can see that columns are not null. The data types of all columns are </a:t>
            </a:r>
            <a:r>
              <a:rPr lang="en-US" dirty="0" smtClean="0"/>
              <a:t>integer data type.</a:t>
            </a:r>
          </a:p>
          <a:p>
            <a:r>
              <a:rPr lang="en-US" dirty="0" smtClean="0"/>
              <a:t> </a:t>
            </a:r>
            <a:r>
              <a:rPr lang="en-US" dirty="0"/>
              <a:t>By closely observing the data and description given about each column attribute we can say that</a:t>
            </a:r>
            <a:r>
              <a:rPr lang="en-US" dirty="0" smtClean="0"/>
              <a:t>:</a:t>
            </a:r>
          </a:p>
          <a:p>
            <a:r>
              <a:rPr lang="en-US" dirty="0"/>
              <a:t>Numeric data </a:t>
            </a:r>
            <a:r>
              <a:rPr lang="en-US" dirty="0" smtClean="0"/>
              <a:t>columns </a:t>
            </a:r>
            <a:r>
              <a:rPr lang="en-US" dirty="0"/>
              <a:t>are Customer Key, Avg_Credit_Limit, Total_Credit_Cards, Total_Visits_bank, </a:t>
            </a:r>
            <a:r>
              <a:rPr lang="en-US" dirty="0" smtClean="0"/>
              <a:t>Total_calls_made.</a:t>
            </a:r>
            <a:endParaRPr lang="en-US" dirty="0"/>
          </a:p>
        </p:txBody>
      </p:sp>
      <p:pic>
        <p:nvPicPr>
          <p:cNvPr id="2" name="Picture 1"/>
          <p:cNvPicPr>
            <a:picLocks noChangeAspect="1"/>
          </p:cNvPicPr>
          <p:nvPr/>
        </p:nvPicPr>
        <p:blipFill>
          <a:blip r:embed="rId2"/>
          <a:stretch>
            <a:fillRect/>
          </a:stretch>
        </p:blipFill>
        <p:spPr>
          <a:xfrm>
            <a:off x="942811" y="1323303"/>
            <a:ext cx="8372475" cy="390525"/>
          </a:xfrm>
          <a:prstGeom prst="rect">
            <a:avLst/>
          </a:prstGeom>
        </p:spPr>
      </p:pic>
      <p:pic>
        <p:nvPicPr>
          <p:cNvPr id="8" name="Picture 7"/>
          <p:cNvPicPr>
            <a:picLocks noChangeAspect="1"/>
          </p:cNvPicPr>
          <p:nvPr/>
        </p:nvPicPr>
        <p:blipFill>
          <a:blip r:embed="rId3"/>
          <a:stretch>
            <a:fillRect/>
          </a:stretch>
        </p:blipFill>
        <p:spPr>
          <a:xfrm>
            <a:off x="5766950" y="2131130"/>
            <a:ext cx="5263412" cy="3390396"/>
          </a:xfrm>
          <a:prstGeom prst="rect">
            <a:avLst/>
          </a:prstGeom>
        </p:spPr>
      </p:pic>
    </p:spTree>
    <p:extLst>
      <p:ext uri="{BB962C8B-B14F-4D97-AF65-F5344CB8AC3E}">
        <p14:creationId xmlns:p14="http://schemas.microsoft.com/office/powerpoint/2010/main" val="2974643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23" y="145552"/>
            <a:ext cx="10364451" cy="1596177"/>
          </a:xfrm>
        </p:spPr>
        <p:txBody>
          <a:bodyPr/>
          <a:lstStyle/>
          <a:p>
            <a:r>
              <a:rPr lang="en-US" dirty="0" smtClean="0"/>
              <a:t>Descriptive Analysis </a:t>
            </a:r>
            <a:endParaRPr lang="en-US" dirty="0"/>
          </a:p>
        </p:txBody>
      </p:sp>
      <p:sp>
        <p:nvSpPr>
          <p:cNvPr id="3" name="Content Placeholder 2"/>
          <p:cNvSpPr>
            <a:spLocks noGrp="1"/>
          </p:cNvSpPr>
          <p:nvPr>
            <p:ph idx="1"/>
          </p:nvPr>
        </p:nvSpPr>
        <p:spPr>
          <a:xfrm>
            <a:off x="456997" y="1389408"/>
            <a:ext cx="8596668" cy="3880773"/>
          </a:xfrm>
        </p:spPr>
        <p:txBody>
          <a:bodyPr/>
          <a:lstStyle/>
          <a:p>
            <a:r>
              <a:rPr lang="en-US" dirty="0" smtClean="0"/>
              <a:t>The </a:t>
            </a:r>
            <a:r>
              <a:rPr lang="en-US" dirty="0"/>
              <a:t>Exploratory Data </a:t>
            </a:r>
            <a:r>
              <a:rPr lang="en-US" dirty="0" smtClean="0"/>
              <a:t>Analysis is more important method which is </a:t>
            </a:r>
            <a:r>
              <a:rPr lang="en-US" dirty="0"/>
              <a:t>describe method shows basic statistical characteristics of each numerical feature (int64 and float64 types):</a:t>
            </a:r>
          </a:p>
          <a:p>
            <a:r>
              <a:rPr lang="en-US" dirty="0"/>
              <a:t>N</a:t>
            </a:r>
            <a:r>
              <a:rPr lang="en-US" dirty="0" smtClean="0"/>
              <a:t>umber </a:t>
            </a:r>
            <a:r>
              <a:rPr lang="en-US" dirty="0"/>
              <a:t>of non-missing values, mean, standard </a:t>
            </a:r>
            <a:r>
              <a:rPr lang="en-US" dirty="0" smtClean="0"/>
              <a:t>deviation, range, </a:t>
            </a:r>
            <a:r>
              <a:rPr lang="en-US" dirty="0"/>
              <a:t>median, 0.25 and 0</a:t>
            </a:r>
            <a:r>
              <a:rPr lang="en-US" dirty="0" smtClean="0"/>
              <a:t>.</a:t>
            </a:r>
          </a:p>
          <a:p>
            <a:r>
              <a:rPr lang="en-US" dirty="0"/>
              <a:t>We can see the Min, Max, mean and </a:t>
            </a:r>
            <a:r>
              <a:rPr lang="en-US" dirty="0" smtClean="0"/>
              <a:t>standard deviation </a:t>
            </a:r>
            <a:r>
              <a:rPr lang="en-US" dirty="0"/>
              <a:t>for all key attributes of the datase75 quartiles. </a:t>
            </a:r>
          </a:p>
        </p:txBody>
      </p:sp>
      <p:pic>
        <p:nvPicPr>
          <p:cNvPr id="5" name="Picture 4"/>
          <p:cNvPicPr>
            <a:picLocks noChangeAspect="1"/>
          </p:cNvPicPr>
          <p:nvPr/>
        </p:nvPicPr>
        <p:blipFill>
          <a:blip r:embed="rId2"/>
          <a:stretch>
            <a:fillRect/>
          </a:stretch>
        </p:blipFill>
        <p:spPr>
          <a:xfrm>
            <a:off x="1328573" y="3834797"/>
            <a:ext cx="8210550" cy="2257425"/>
          </a:xfrm>
          <a:prstGeom prst="rect">
            <a:avLst/>
          </a:prstGeom>
        </p:spPr>
      </p:pic>
    </p:spTree>
    <p:extLst>
      <p:ext uri="{BB962C8B-B14F-4D97-AF65-F5344CB8AC3E}">
        <p14:creationId xmlns:p14="http://schemas.microsoft.com/office/powerpoint/2010/main" val="109490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a:t>
            </a:r>
          </a:p>
        </p:txBody>
      </p:sp>
      <p:sp>
        <p:nvSpPr>
          <p:cNvPr id="3" name="Content Placeholder 2"/>
          <p:cNvSpPr>
            <a:spLocks noGrp="1"/>
          </p:cNvSpPr>
          <p:nvPr>
            <p:ph idx="1"/>
          </p:nvPr>
        </p:nvSpPr>
        <p:spPr>
          <a:xfrm>
            <a:off x="845500" y="1930400"/>
            <a:ext cx="8596668" cy="3880773"/>
          </a:xfrm>
        </p:spPr>
        <p:txBody>
          <a:bodyPr/>
          <a:lstStyle/>
          <a:p>
            <a:r>
              <a:rPr lang="en-US" dirty="0" smtClean="0"/>
              <a:t>There is no missing value in our dataset so we not need to handle that and also all the columns are numeric we not need to apply any label encoding to convert columns into numeric columns.</a:t>
            </a:r>
            <a:endParaRPr lang="en-US" dirty="0"/>
          </a:p>
        </p:txBody>
      </p:sp>
      <p:pic>
        <p:nvPicPr>
          <p:cNvPr id="5" name="Picture 4"/>
          <p:cNvPicPr>
            <a:picLocks noChangeAspect="1"/>
          </p:cNvPicPr>
          <p:nvPr/>
        </p:nvPicPr>
        <p:blipFill>
          <a:blip r:embed="rId2"/>
          <a:stretch>
            <a:fillRect/>
          </a:stretch>
        </p:blipFill>
        <p:spPr>
          <a:xfrm>
            <a:off x="2180314" y="3356304"/>
            <a:ext cx="6742969" cy="2911694"/>
          </a:xfrm>
          <a:prstGeom prst="rect">
            <a:avLst/>
          </a:prstGeom>
        </p:spPr>
      </p:pic>
    </p:spTree>
    <p:extLst>
      <p:ext uri="{BB962C8B-B14F-4D97-AF65-F5344CB8AC3E}">
        <p14:creationId xmlns:p14="http://schemas.microsoft.com/office/powerpoint/2010/main" val="1281808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8068"/>
          </a:xfrm>
        </p:spPr>
        <p:txBody>
          <a:bodyPr>
            <a:normAutofit fontScale="90000"/>
          </a:bodyPr>
          <a:lstStyle/>
          <a:p>
            <a:r>
              <a:rPr lang="en-US" dirty="0"/>
              <a:t>- Duplicate observations check</a:t>
            </a:r>
            <a:br>
              <a:rPr lang="en-US" dirty="0"/>
            </a:br>
            <a:endParaRPr lang="en-US" dirty="0"/>
          </a:p>
        </p:txBody>
      </p:sp>
      <p:sp>
        <p:nvSpPr>
          <p:cNvPr id="3" name="Content Placeholder 2"/>
          <p:cNvSpPr>
            <a:spLocks noGrp="1"/>
          </p:cNvSpPr>
          <p:nvPr>
            <p:ph idx="1"/>
          </p:nvPr>
        </p:nvSpPr>
        <p:spPr>
          <a:xfrm>
            <a:off x="677334" y="1479687"/>
            <a:ext cx="8596668" cy="1076597"/>
          </a:xfrm>
        </p:spPr>
        <p:txBody>
          <a:bodyPr/>
          <a:lstStyle/>
          <a:p>
            <a:r>
              <a:rPr lang="en-US" dirty="0"/>
              <a:t>There are 5 number of duplicate entries for customer key. We handle with this in next. First you see that those are the five values Sl_No which are duplicated.</a:t>
            </a:r>
          </a:p>
        </p:txBody>
      </p:sp>
      <p:pic>
        <p:nvPicPr>
          <p:cNvPr id="4" name="Picture 3"/>
          <p:cNvPicPr>
            <a:picLocks noChangeAspect="1"/>
          </p:cNvPicPr>
          <p:nvPr/>
        </p:nvPicPr>
        <p:blipFill>
          <a:blip r:embed="rId2"/>
          <a:stretch>
            <a:fillRect/>
          </a:stretch>
        </p:blipFill>
        <p:spPr>
          <a:xfrm>
            <a:off x="1787906" y="2556284"/>
            <a:ext cx="8596313" cy="4009697"/>
          </a:xfrm>
          <a:prstGeom prst="rect">
            <a:avLst/>
          </a:prstGeom>
        </p:spPr>
      </p:pic>
    </p:spTree>
    <p:extLst>
      <p:ext uri="{BB962C8B-B14F-4D97-AF65-F5344CB8AC3E}">
        <p14:creationId xmlns:p14="http://schemas.microsoft.com/office/powerpoint/2010/main" val="1747534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a:t>engineering</a:t>
            </a:r>
          </a:p>
        </p:txBody>
      </p:sp>
      <p:sp>
        <p:nvSpPr>
          <p:cNvPr id="3" name="Content Placeholder 2"/>
          <p:cNvSpPr>
            <a:spLocks noGrp="1"/>
          </p:cNvSpPr>
          <p:nvPr>
            <p:ph idx="1"/>
          </p:nvPr>
        </p:nvSpPr>
        <p:spPr/>
        <p:txBody>
          <a:bodyPr/>
          <a:lstStyle/>
          <a:p>
            <a:r>
              <a:rPr lang="en-US" dirty="0"/>
              <a:t>After feature engineering we achieve </a:t>
            </a:r>
            <a:r>
              <a:rPr lang="en-US" dirty="0" smtClean="0"/>
              <a:t>that we have only 6 columns and all columns are important.</a:t>
            </a:r>
            <a:endParaRPr lang="en-US" dirty="0"/>
          </a:p>
          <a:p>
            <a:r>
              <a:rPr lang="en-US" dirty="0"/>
              <a:t>And by choosing those our model give more accuracy. And those columns </a:t>
            </a:r>
            <a:r>
              <a:rPr lang="en-US" dirty="0" smtClean="0"/>
              <a:t>are</a:t>
            </a:r>
          </a:p>
          <a:p>
            <a:r>
              <a:rPr lang="en-US" dirty="0" smtClean="0"/>
              <a:t>Customer Key, Avg_Credit_Limit, Total_Credit_Cards, Total_Visits_bank, Total_calls_made</a:t>
            </a:r>
          </a:p>
          <a:p>
            <a:endParaRPr lang="en-US" dirty="0"/>
          </a:p>
        </p:txBody>
      </p:sp>
      <p:pic>
        <p:nvPicPr>
          <p:cNvPr id="4" name="Picture 3"/>
          <p:cNvPicPr>
            <a:picLocks noChangeAspect="1"/>
          </p:cNvPicPr>
          <p:nvPr/>
        </p:nvPicPr>
        <p:blipFill>
          <a:blip r:embed="rId2"/>
          <a:stretch>
            <a:fillRect/>
          </a:stretch>
        </p:blipFill>
        <p:spPr>
          <a:xfrm>
            <a:off x="3394074" y="4489858"/>
            <a:ext cx="7305675" cy="2170576"/>
          </a:xfrm>
          <a:prstGeom prst="rect">
            <a:avLst/>
          </a:prstGeom>
        </p:spPr>
      </p:pic>
    </p:spTree>
    <p:extLst>
      <p:ext uri="{BB962C8B-B14F-4D97-AF65-F5344CB8AC3E}">
        <p14:creationId xmlns:p14="http://schemas.microsoft.com/office/powerpoint/2010/main" val="449807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4</a:t>
            </a:r>
            <a:br>
              <a:rPr lang="en-US" dirty="0" smtClean="0"/>
            </a:br>
            <a:r>
              <a:rPr lang="en-US" b="1" dirty="0" smtClean="0"/>
              <a:t>Model </a:t>
            </a:r>
            <a:r>
              <a:rPr lang="en-US" b="1" dirty="0"/>
              <a:t>building</a:t>
            </a:r>
            <a:br>
              <a:rPr lang="en-US" b="1" dirty="0"/>
            </a:br>
            <a:endParaRPr lang="en-US" dirty="0"/>
          </a:p>
        </p:txBody>
      </p:sp>
      <p:sp>
        <p:nvSpPr>
          <p:cNvPr id="3" name="Content Placeholder 2"/>
          <p:cNvSpPr>
            <a:spLocks noGrp="1"/>
          </p:cNvSpPr>
          <p:nvPr>
            <p:ph idx="1"/>
          </p:nvPr>
        </p:nvSpPr>
        <p:spPr/>
        <p:txBody>
          <a:bodyPr/>
          <a:lstStyle/>
          <a:p>
            <a:r>
              <a:rPr lang="en-US" dirty="0"/>
              <a:t>Apply K-means Clustering - Elbow curve - Silhouette Score - Figure out the appropriate number of clusters </a:t>
            </a:r>
            <a:endParaRPr lang="en-US" cap="none" dirty="0"/>
          </a:p>
        </p:txBody>
      </p:sp>
    </p:spTree>
    <p:extLst>
      <p:ext uri="{BB962C8B-B14F-4D97-AF65-F5344CB8AC3E}">
        <p14:creationId xmlns:p14="http://schemas.microsoft.com/office/powerpoint/2010/main" val="3512852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r>
              <a:rPr lang="en-US" dirty="0"/>
              <a:t>First, we want to iterate through and view the performance of each value of K for K-means, then using a </a:t>
            </a:r>
            <a:r>
              <a:rPr lang="en-US" dirty="0" smtClean="0"/>
              <a:t>line graph </a:t>
            </a:r>
            <a:r>
              <a:rPr lang="en-US" dirty="0"/>
              <a:t>to find the elbow of the plot we can select the optimal number of clusters.</a:t>
            </a:r>
          </a:p>
        </p:txBody>
      </p:sp>
      <p:pic>
        <p:nvPicPr>
          <p:cNvPr id="4" name="Picture 3"/>
          <p:cNvPicPr>
            <a:picLocks noChangeAspect="1"/>
          </p:cNvPicPr>
          <p:nvPr/>
        </p:nvPicPr>
        <p:blipFill>
          <a:blip r:embed="rId2"/>
          <a:stretch>
            <a:fillRect/>
          </a:stretch>
        </p:blipFill>
        <p:spPr>
          <a:xfrm>
            <a:off x="1779040" y="3614076"/>
            <a:ext cx="6657975" cy="2657475"/>
          </a:xfrm>
          <a:prstGeom prst="rect">
            <a:avLst/>
          </a:prstGeom>
        </p:spPr>
      </p:pic>
      <p:sp>
        <p:nvSpPr>
          <p:cNvPr id="5" name="TextBox 4"/>
          <p:cNvSpPr txBox="1"/>
          <p:nvPr/>
        </p:nvSpPr>
        <p:spPr>
          <a:xfrm>
            <a:off x="8358246" y="3614076"/>
            <a:ext cx="2360950" cy="1754326"/>
          </a:xfrm>
          <a:prstGeom prst="rect">
            <a:avLst/>
          </a:prstGeom>
          <a:noFill/>
        </p:spPr>
        <p:txBody>
          <a:bodyPr wrap="square" rtlCol="0">
            <a:spAutoFit/>
          </a:bodyPr>
          <a:lstStyle/>
          <a:p>
            <a:r>
              <a:rPr lang="en-US" dirty="0" smtClean="0"/>
              <a:t>By using Elbow method we identify that there are 3 optimal number of clusters we have to made.</a:t>
            </a:r>
            <a:endParaRPr lang="en-US" dirty="0"/>
          </a:p>
        </p:txBody>
      </p:sp>
    </p:spTree>
    <p:extLst>
      <p:ext uri="{BB962C8B-B14F-4D97-AF65-F5344CB8AC3E}">
        <p14:creationId xmlns:p14="http://schemas.microsoft.com/office/powerpoint/2010/main" val="3777616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silhouette score</a:t>
            </a:r>
          </a:p>
        </p:txBody>
      </p:sp>
      <p:sp>
        <p:nvSpPr>
          <p:cNvPr id="3" name="Content Placeholder 2"/>
          <p:cNvSpPr>
            <a:spLocks noGrp="1"/>
          </p:cNvSpPr>
          <p:nvPr>
            <p:ph idx="1"/>
          </p:nvPr>
        </p:nvSpPr>
        <p:spPr>
          <a:xfrm>
            <a:off x="677334" y="1845279"/>
            <a:ext cx="8596668" cy="3880773"/>
          </a:xfrm>
        </p:spPr>
        <p:txBody>
          <a:bodyPr/>
          <a:lstStyle/>
          <a:p>
            <a:endParaRPr lang="en-US" dirty="0"/>
          </a:p>
          <a:p>
            <a:r>
              <a:rPr lang="en-US" dirty="0"/>
              <a:t>silhouette score is </a:t>
            </a:r>
            <a:r>
              <a:rPr lang="en-US" b="1" dirty="0"/>
              <a:t>a metric used to calculate the goodness of a clustering technique</a:t>
            </a:r>
            <a:r>
              <a:rPr lang="en-US" dirty="0"/>
              <a:t>. Its value ranges from -1 to 1. 1: Means clusters are well apart from each other and clearly distinguished</a:t>
            </a:r>
            <a:r>
              <a:rPr lang="en-US" dirty="0" smtClean="0"/>
              <a:t>. And here we got 0.51 which means that we are not distinguished our clusters much.</a:t>
            </a:r>
            <a:endParaRPr lang="en-US" dirty="0"/>
          </a:p>
        </p:txBody>
      </p:sp>
      <p:pic>
        <p:nvPicPr>
          <p:cNvPr id="4" name="Picture 3"/>
          <p:cNvPicPr>
            <a:picLocks noChangeAspect="1"/>
          </p:cNvPicPr>
          <p:nvPr/>
        </p:nvPicPr>
        <p:blipFill>
          <a:blip r:embed="rId2"/>
          <a:stretch>
            <a:fillRect/>
          </a:stretch>
        </p:blipFill>
        <p:spPr>
          <a:xfrm>
            <a:off x="2382071" y="3920359"/>
            <a:ext cx="5731916" cy="2322786"/>
          </a:xfrm>
          <a:prstGeom prst="rect">
            <a:avLst/>
          </a:prstGeom>
        </p:spPr>
      </p:pic>
    </p:spTree>
    <p:extLst>
      <p:ext uri="{BB962C8B-B14F-4D97-AF65-F5344CB8AC3E}">
        <p14:creationId xmlns:p14="http://schemas.microsoft.com/office/powerpoint/2010/main" val="3562058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Kmean_grouping</a:t>
            </a:r>
          </a:p>
        </p:txBody>
      </p:sp>
      <p:sp>
        <p:nvSpPr>
          <p:cNvPr id="3" name="Content Placeholder 2"/>
          <p:cNvSpPr>
            <a:spLocks noGrp="1"/>
          </p:cNvSpPr>
          <p:nvPr>
            <p:ph idx="1"/>
          </p:nvPr>
        </p:nvSpPr>
        <p:spPr/>
        <p:txBody>
          <a:bodyPr/>
          <a:lstStyle/>
          <a:p>
            <a:r>
              <a:rPr lang="en-US" dirty="0"/>
              <a:t>H</a:t>
            </a:r>
            <a:r>
              <a:rPr lang="en-US" dirty="0" smtClean="0"/>
              <a:t>ere </a:t>
            </a:r>
            <a:r>
              <a:rPr lang="en-US" dirty="0"/>
              <a:t>we add the predictions to the unscaled data so that we can gain some real world </a:t>
            </a:r>
            <a:r>
              <a:rPr lang="en-US" dirty="0" smtClean="0"/>
              <a:t>interpretability.</a:t>
            </a:r>
          </a:p>
          <a:p>
            <a:endParaRPr lang="en-US" dirty="0"/>
          </a:p>
          <a:p>
            <a:endParaRPr lang="en-US" dirty="0"/>
          </a:p>
        </p:txBody>
      </p:sp>
      <p:pic>
        <p:nvPicPr>
          <p:cNvPr id="4" name="Picture 3"/>
          <p:cNvPicPr>
            <a:picLocks noChangeAspect="1"/>
          </p:cNvPicPr>
          <p:nvPr/>
        </p:nvPicPr>
        <p:blipFill>
          <a:blip r:embed="rId2"/>
          <a:stretch>
            <a:fillRect/>
          </a:stretch>
        </p:blipFill>
        <p:spPr>
          <a:xfrm>
            <a:off x="1122308" y="3206805"/>
            <a:ext cx="8286750" cy="2721029"/>
          </a:xfrm>
          <a:prstGeom prst="rect">
            <a:avLst/>
          </a:prstGeom>
        </p:spPr>
      </p:pic>
    </p:spTree>
    <p:extLst>
      <p:ext uri="{BB962C8B-B14F-4D97-AF65-F5344CB8AC3E}">
        <p14:creationId xmlns:p14="http://schemas.microsoft.com/office/powerpoint/2010/main" val="389107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 and Context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AllLife </a:t>
            </a:r>
            <a:r>
              <a:rPr lang="en-US" dirty="0"/>
              <a:t>Bank wants to focus on its credit card customer base in the next financial year. They have been advised by their marketing research team, that the penetration in the market can be improved</a:t>
            </a:r>
            <a:r>
              <a:rPr lang="en-US" dirty="0" smtClean="0"/>
              <a:t>.</a:t>
            </a:r>
          </a:p>
          <a:p>
            <a:r>
              <a:rPr lang="en-US" dirty="0" smtClean="0"/>
              <a:t> </a:t>
            </a:r>
            <a:r>
              <a:rPr lang="en-US" dirty="0"/>
              <a:t>Based on this input, the Marketing team proposes to run </a:t>
            </a:r>
            <a:r>
              <a:rPr lang="en-US" dirty="0" smtClean="0"/>
              <a:t>personalized </a:t>
            </a:r>
            <a:r>
              <a:rPr lang="en-US" dirty="0"/>
              <a:t>campaigns to target new customers as well as upsell to existing customers. Another insight from the market research was that the customers perceive the support services of the back poorly. </a:t>
            </a:r>
            <a:endParaRPr lang="en-US" dirty="0" smtClean="0"/>
          </a:p>
          <a:p>
            <a:r>
              <a:rPr lang="en-US" dirty="0" smtClean="0"/>
              <a:t>Based </a:t>
            </a:r>
            <a:r>
              <a:rPr lang="en-US" dirty="0"/>
              <a:t>on this, the Operations team wants to upgrade the service delivery model, to ensure that customers queries are resolved faster. Head of Marketing and Head of Delivery both decide to reach out to the Data Science team for help.</a:t>
            </a:r>
          </a:p>
        </p:txBody>
      </p:sp>
    </p:spTree>
    <p:extLst>
      <p:ext uri="{BB962C8B-B14F-4D97-AF65-F5344CB8AC3E}">
        <p14:creationId xmlns:p14="http://schemas.microsoft.com/office/powerpoint/2010/main" val="2812930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575" y="111072"/>
            <a:ext cx="9002693" cy="2621618"/>
          </a:xfrm>
        </p:spPr>
        <p:txBody>
          <a:bodyPr>
            <a:normAutofit fontScale="92500" lnSpcReduction="10000"/>
          </a:bodyPr>
          <a:lstStyle/>
          <a:p>
            <a:r>
              <a:rPr lang="en-US" sz="1400" dirty="0"/>
              <a:t>Below we see the average values for each feature in each cluster, the final row of the dataframe is the mean value for each column (since this data is unscaled we can use this to determine how big of a step each of these means is from one another).</a:t>
            </a:r>
          </a:p>
          <a:p>
            <a:r>
              <a:rPr lang="en-US" sz="1400" dirty="0"/>
              <a:t>It would appear my hypothesis of the clusters forming along query method has proven correct. If we look at the data we see that there is a group which prefers online interactions with their bank, they have a much higher credit limit and also have more credit cards. The customers who prefer in-person interactions tend to have the least number of credit cards and the lowest credit limit. The customers who contact via </a:t>
            </a:r>
            <a:r>
              <a:rPr lang="en-US" sz="1400" dirty="0" smtClean="0"/>
              <a:t>phone call </a:t>
            </a:r>
            <a:r>
              <a:rPr lang="en-US" sz="1400" dirty="0"/>
              <a:t>are in the middle.</a:t>
            </a:r>
          </a:p>
          <a:p>
            <a:r>
              <a:rPr lang="en-US" sz="1400" dirty="0"/>
              <a:t>One additional observation is that if we tally up the number of interactions per group (how many times they have used online, phone, or in-person services) we see the in-person customers appear to be the most active. This was the opposite of my initial expectations as visiting a bank in person has the highest friction (effort required) to complete</a:t>
            </a:r>
          </a:p>
          <a:p>
            <a:endParaRPr lang="en-US" sz="1400" dirty="0"/>
          </a:p>
        </p:txBody>
      </p:sp>
      <p:pic>
        <p:nvPicPr>
          <p:cNvPr id="4" name="Picture 3"/>
          <p:cNvPicPr>
            <a:picLocks noChangeAspect="1"/>
          </p:cNvPicPr>
          <p:nvPr/>
        </p:nvPicPr>
        <p:blipFill>
          <a:blip r:embed="rId2"/>
          <a:stretch>
            <a:fillRect/>
          </a:stretch>
        </p:blipFill>
        <p:spPr>
          <a:xfrm>
            <a:off x="330492" y="2732690"/>
            <a:ext cx="7352570" cy="2596055"/>
          </a:xfrm>
          <a:prstGeom prst="rect">
            <a:avLst/>
          </a:prstGeom>
        </p:spPr>
      </p:pic>
      <p:pic>
        <p:nvPicPr>
          <p:cNvPr id="5" name="Content Placeholder 3"/>
          <p:cNvPicPr>
            <a:picLocks noChangeAspect="1"/>
          </p:cNvPicPr>
          <p:nvPr/>
        </p:nvPicPr>
        <p:blipFill>
          <a:blip r:embed="rId3"/>
          <a:stretch>
            <a:fillRect/>
          </a:stretch>
        </p:blipFill>
        <p:spPr>
          <a:xfrm>
            <a:off x="7199586" y="2427890"/>
            <a:ext cx="4846163" cy="4430110"/>
          </a:xfrm>
          <a:prstGeom prst="rect">
            <a:avLst/>
          </a:prstGeom>
        </p:spPr>
      </p:pic>
    </p:spTree>
    <p:extLst>
      <p:ext uri="{BB962C8B-B14F-4D97-AF65-F5344CB8AC3E}">
        <p14:creationId xmlns:p14="http://schemas.microsoft.com/office/powerpoint/2010/main" val="2453529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5</a:t>
            </a:r>
            <a:endParaRPr lang="en-US" dirty="0"/>
          </a:p>
        </p:txBody>
      </p:sp>
      <p:sp>
        <p:nvSpPr>
          <p:cNvPr id="3" name="Content Placeholder 2"/>
          <p:cNvSpPr>
            <a:spLocks noGrp="1"/>
          </p:cNvSpPr>
          <p:nvPr>
            <p:ph idx="1"/>
          </p:nvPr>
        </p:nvSpPr>
        <p:spPr/>
        <p:txBody>
          <a:bodyPr/>
          <a:lstStyle/>
          <a:p>
            <a:r>
              <a:rPr lang="en-US" dirty="0"/>
              <a:t>Applying Hierarchical clustering - Apply Hierarchical clustering with different linkage methods - Plot dendrograms for each linkage method - Figure out the appropriate number of clusters</a:t>
            </a:r>
          </a:p>
        </p:txBody>
      </p:sp>
    </p:spTree>
    <p:extLst>
      <p:ext uri="{BB962C8B-B14F-4D97-AF65-F5344CB8AC3E}">
        <p14:creationId xmlns:p14="http://schemas.microsoft.com/office/powerpoint/2010/main" val="1557237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Hierarchical Clustering</a:t>
            </a:r>
            <a:br>
              <a:rPr lang="en-US" b="1" dirty="0"/>
            </a:br>
            <a:endParaRPr lang="en-US" dirty="0"/>
          </a:p>
        </p:txBody>
      </p:sp>
      <p:sp>
        <p:nvSpPr>
          <p:cNvPr id="3" name="Content Placeholder 2"/>
          <p:cNvSpPr>
            <a:spLocks noGrp="1"/>
          </p:cNvSpPr>
          <p:nvPr>
            <p:ph idx="1"/>
          </p:nvPr>
        </p:nvSpPr>
        <p:spPr>
          <a:xfrm>
            <a:off x="614271" y="1471620"/>
            <a:ext cx="9286474" cy="3880773"/>
          </a:xfrm>
        </p:spPr>
        <p:txBody>
          <a:bodyPr>
            <a:normAutofit/>
          </a:bodyPr>
          <a:lstStyle/>
          <a:p>
            <a:r>
              <a:rPr lang="en-US" sz="1400" dirty="0"/>
              <a:t>For hierarchical clustering, we begin by evaluating the cophenetic coefficients for each linkage type and also each affinity/metric. Below is a list of said outcomes, ignoring any combination that scores poorly, and ignoring any combination that will result in an error. It's worth noting that scipy has more options than sklearn does for metrics and linkages. While there are several good combinations, I will pick </a:t>
            </a:r>
            <a:r>
              <a:rPr lang="en-US" sz="1400" dirty="0" smtClean="0"/>
              <a:t>Euclidean </a:t>
            </a:r>
            <a:r>
              <a:rPr lang="en-US" sz="1400" dirty="0"/>
              <a:t>for the metric and average for linkage as these are options in both scipy and sklearn.</a:t>
            </a:r>
          </a:p>
        </p:txBody>
      </p:sp>
      <p:pic>
        <p:nvPicPr>
          <p:cNvPr id="5" name="Picture 4"/>
          <p:cNvPicPr>
            <a:picLocks noChangeAspect="1"/>
          </p:cNvPicPr>
          <p:nvPr/>
        </p:nvPicPr>
        <p:blipFill>
          <a:blip r:embed="rId2"/>
          <a:stretch>
            <a:fillRect/>
          </a:stretch>
        </p:blipFill>
        <p:spPr>
          <a:xfrm>
            <a:off x="1538451" y="2606566"/>
            <a:ext cx="7395341" cy="4167352"/>
          </a:xfrm>
          <a:prstGeom prst="rect">
            <a:avLst/>
          </a:prstGeom>
        </p:spPr>
      </p:pic>
    </p:spTree>
    <p:extLst>
      <p:ext uri="{BB962C8B-B14F-4D97-AF65-F5344CB8AC3E}">
        <p14:creationId xmlns:p14="http://schemas.microsoft.com/office/powerpoint/2010/main" val="2797423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a:t>
            </a:r>
            <a:r>
              <a:rPr lang="en-US" dirty="0"/>
              <a:t>out the appropriate number of clusters</a:t>
            </a:r>
            <a:br>
              <a:rPr lang="en-US" dirty="0"/>
            </a:br>
            <a:endParaRPr lang="en-US" dirty="0"/>
          </a:p>
        </p:txBody>
      </p:sp>
      <p:sp>
        <p:nvSpPr>
          <p:cNvPr id="3" name="Content Placeholder 2"/>
          <p:cNvSpPr>
            <a:spLocks noGrp="1"/>
          </p:cNvSpPr>
          <p:nvPr>
            <p:ph idx="1"/>
          </p:nvPr>
        </p:nvSpPr>
        <p:spPr>
          <a:xfrm>
            <a:off x="677334" y="1435375"/>
            <a:ext cx="8596668" cy="2484983"/>
          </a:xfrm>
        </p:spPr>
        <p:txBody>
          <a:bodyPr>
            <a:normAutofit/>
          </a:bodyPr>
          <a:lstStyle/>
          <a:p>
            <a:r>
              <a:rPr lang="en-US" sz="1600" dirty="0"/>
              <a:t>Next, I need to decide on the number of clusters. There are two methods I use here to reach my conclusion, the first plot shows the silhouette score by the number of clusters. Based on this I would not want more than 4 clusters as the score gets too low. The second plot is the dendrogram, which plots the merging of the groups base on distance. The dendrogram shows a long distance (the y axis) for the two final groups and each of the subsequent groups has a drastically shorter distance. This would suggest to me that there are two distinct groups under this method.</a:t>
            </a:r>
          </a:p>
        </p:txBody>
      </p:sp>
      <p:pic>
        <p:nvPicPr>
          <p:cNvPr id="4" name="Picture 3"/>
          <p:cNvPicPr>
            <a:picLocks noChangeAspect="1"/>
          </p:cNvPicPr>
          <p:nvPr/>
        </p:nvPicPr>
        <p:blipFill>
          <a:blip r:embed="rId2"/>
          <a:stretch>
            <a:fillRect/>
          </a:stretch>
        </p:blipFill>
        <p:spPr>
          <a:xfrm>
            <a:off x="1576551" y="3426371"/>
            <a:ext cx="7346732" cy="3310760"/>
          </a:xfrm>
          <a:prstGeom prst="rect">
            <a:avLst/>
          </a:prstGeom>
        </p:spPr>
      </p:pic>
    </p:spTree>
    <p:extLst>
      <p:ext uri="{BB962C8B-B14F-4D97-AF65-F5344CB8AC3E}">
        <p14:creationId xmlns:p14="http://schemas.microsoft.com/office/powerpoint/2010/main" val="2341040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9518" y="546537"/>
            <a:ext cx="7073461" cy="3247697"/>
          </a:xfrm>
          <a:prstGeom prst="rect">
            <a:avLst/>
          </a:prstGeom>
        </p:spPr>
      </p:pic>
      <p:sp>
        <p:nvSpPr>
          <p:cNvPr id="3" name="Content Placeholder 2"/>
          <p:cNvSpPr>
            <a:spLocks noGrp="1"/>
          </p:cNvSpPr>
          <p:nvPr>
            <p:ph idx="1"/>
          </p:nvPr>
        </p:nvSpPr>
        <p:spPr>
          <a:xfrm>
            <a:off x="425085" y="4028261"/>
            <a:ext cx="8596668" cy="3880773"/>
          </a:xfrm>
        </p:spPr>
        <p:txBody>
          <a:bodyPr>
            <a:normAutofit/>
          </a:bodyPr>
          <a:lstStyle/>
          <a:p>
            <a:r>
              <a:rPr lang="en-US" dirty="0"/>
              <a:t>This method resulted in two clusters, with one cluster containing only 8% of the total records. It is also worth noting that the online user segment matches the same online user segment from Kmeans. Interestingly enough this division seems to be the users who prefer internet transactions and those who do not. Once again, online users have more credit cards and a larger credit limit.</a:t>
            </a:r>
          </a:p>
          <a:p>
            <a:r>
              <a:rPr lang="en-US" dirty="0"/>
              <a:t>Not shown below: when using 3, 4, 5, or 6 clusters, all but two of the clusters have less than five records. Obviously, such clusters don't provide meaningful data.</a:t>
            </a:r>
          </a:p>
          <a:p>
            <a:endParaRPr lang="en-US" dirty="0"/>
          </a:p>
        </p:txBody>
      </p:sp>
    </p:spTree>
    <p:extLst>
      <p:ext uri="{BB962C8B-B14F-4D97-AF65-F5344CB8AC3E}">
        <p14:creationId xmlns:p14="http://schemas.microsoft.com/office/powerpoint/2010/main" val="1555174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Hierarchical </a:t>
            </a:r>
            <a:r>
              <a:rPr lang="en-US" b="1" dirty="0" smtClean="0"/>
              <a:t>Clustering Grouping</a:t>
            </a: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240221" y="2785961"/>
            <a:ext cx="6877050" cy="1038225"/>
          </a:xfrm>
          <a:prstGeom prst="rect">
            <a:avLst/>
          </a:prstGeom>
        </p:spPr>
      </p:pic>
      <p:sp>
        <p:nvSpPr>
          <p:cNvPr id="5" name="TextBox 4"/>
          <p:cNvSpPr txBox="1"/>
          <p:nvPr/>
        </p:nvSpPr>
        <p:spPr>
          <a:xfrm>
            <a:off x="1240221" y="1755228"/>
            <a:ext cx="6516413" cy="923330"/>
          </a:xfrm>
          <a:prstGeom prst="rect">
            <a:avLst/>
          </a:prstGeom>
          <a:noFill/>
        </p:spPr>
        <p:txBody>
          <a:bodyPr wrap="square" rtlCol="0">
            <a:spAutoFit/>
          </a:bodyPr>
          <a:lstStyle/>
          <a:p>
            <a:r>
              <a:rPr lang="en-US" dirty="0"/>
              <a:t>Here we add the predictions to the unscaled data so that we can gain some real world interpretability.</a:t>
            </a:r>
          </a:p>
          <a:p>
            <a:endParaRPr lang="en-US" dirty="0"/>
          </a:p>
        </p:txBody>
      </p:sp>
      <p:pic>
        <p:nvPicPr>
          <p:cNvPr id="6" name="Picture 5"/>
          <p:cNvPicPr>
            <a:picLocks noChangeAspect="1"/>
          </p:cNvPicPr>
          <p:nvPr/>
        </p:nvPicPr>
        <p:blipFill>
          <a:blip r:embed="rId3"/>
          <a:stretch>
            <a:fillRect/>
          </a:stretch>
        </p:blipFill>
        <p:spPr>
          <a:xfrm>
            <a:off x="1345324" y="5742774"/>
            <a:ext cx="7172325" cy="981075"/>
          </a:xfrm>
          <a:prstGeom prst="rect">
            <a:avLst/>
          </a:prstGeom>
        </p:spPr>
      </p:pic>
      <p:sp>
        <p:nvSpPr>
          <p:cNvPr id="3" name="TextBox 2"/>
          <p:cNvSpPr txBox="1"/>
          <p:nvPr/>
        </p:nvSpPr>
        <p:spPr>
          <a:xfrm>
            <a:off x="1345324" y="4151586"/>
            <a:ext cx="6568966" cy="1754326"/>
          </a:xfrm>
          <a:prstGeom prst="rect">
            <a:avLst/>
          </a:prstGeom>
          <a:noFill/>
        </p:spPr>
        <p:txBody>
          <a:bodyPr wrap="square" rtlCol="0">
            <a:spAutoFit/>
          </a:bodyPr>
          <a:lstStyle/>
          <a:p>
            <a:r>
              <a:rPr lang="en-US" dirty="0"/>
              <a:t>Below we see the average values for each feature in each cluster, the final row of the dataframe is the mean value for each column (since this data is unscaled we can use this to determine how big of a step each of these means is from one another).</a:t>
            </a:r>
          </a:p>
          <a:p>
            <a:endParaRPr lang="en-US" dirty="0"/>
          </a:p>
        </p:txBody>
      </p:sp>
    </p:spTree>
    <p:extLst>
      <p:ext uri="{BB962C8B-B14F-4D97-AF65-F5344CB8AC3E}">
        <p14:creationId xmlns:p14="http://schemas.microsoft.com/office/powerpoint/2010/main" val="137854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231" y="655670"/>
            <a:ext cx="8596668" cy="1393848"/>
          </a:xfrm>
        </p:spPr>
        <p:txBody>
          <a:bodyPr>
            <a:normAutofit fontScale="92500"/>
          </a:bodyPr>
          <a:lstStyle/>
          <a:p>
            <a:r>
              <a:rPr lang="en-US" dirty="0"/>
              <a:t>It would appear my hypothesis of the clusters forming along query method has proven correct. If we look at the data we see that there is a group which prefers online interactions with their bank, they have a much higher credit limit and also have more credit cards. The customers who prefer </a:t>
            </a:r>
            <a:r>
              <a:rPr lang="en-US" dirty="0" smtClean="0"/>
              <a:t>in offline tend </a:t>
            </a:r>
            <a:r>
              <a:rPr lang="en-US" dirty="0"/>
              <a:t>to have the least number of credit cards and the lowest credit </a:t>
            </a:r>
            <a:r>
              <a:rPr lang="en-US" dirty="0" smtClean="0"/>
              <a:t>limit.</a:t>
            </a:r>
            <a:endParaRPr lang="en-US" dirty="0"/>
          </a:p>
          <a:p>
            <a:endParaRPr lang="en-US" dirty="0"/>
          </a:p>
        </p:txBody>
      </p:sp>
      <p:pic>
        <p:nvPicPr>
          <p:cNvPr id="4" name="Picture 3"/>
          <p:cNvPicPr>
            <a:picLocks noChangeAspect="1"/>
          </p:cNvPicPr>
          <p:nvPr/>
        </p:nvPicPr>
        <p:blipFill>
          <a:blip r:embed="rId2"/>
          <a:stretch>
            <a:fillRect/>
          </a:stretch>
        </p:blipFill>
        <p:spPr>
          <a:xfrm>
            <a:off x="2805112" y="2596056"/>
            <a:ext cx="6581775" cy="3861894"/>
          </a:xfrm>
          <a:prstGeom prst="rect">
            <a:avLst/>
          </a:prstGeom>
        </p:spPr>
      </p:pic>
    </p:spTree>
    <p:extLst>
      <p:ext uri="{BB962C8B-B14F-4D97-AF65-F5344CB8AC3E}">
        <p14:creationId xmlns:p14="http://schemas.microsoft.com/office/powerpoint/2010/main" val="727119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 6</a:t>
            </a:r>
            <a:endParaRPr lang="en-US" dirty="0"/>
          </a:p>
        </p:txBody>
      </p:sp>
      <p:sp>
        <p:nvSpPr>
          <p:cNvPr id="3" name="Content Placeholder 2"/>
          <p:cNvSpPr>
            <a:spLocks noGrp="1"/>
          </p:cNvSpPr>
          <p:nvPr>
            <p:ph idx="1"/>
          </p:nvPr>
        </p:nvSpPr>
        <p:spPr/>
        <p:txBody>
          <a:bodyPr/>
          <a:lstStyle/>
          <a:p>
            <a:r>
              <a:rPr lang="en-US" dirty="0" smtClean="0"/>
              <a:t>Compare </a:t>
            </a:r>
            <a:r>
              <a:rPr lang="en-US" dirty="0"/>
              <a:t>clusters from K-means and Hierarchical Clustering and perform cluster profiling </a:t>
            </a:r>
            <a:r>
              <a:rPr lang="en-US" dirty="0" smtClean="0"/>
              <a:t>-List </a:t>
            </a:r>
            <a:r>
              <a:rPr lang="en-US" dirty="0"/>
              <a:t>the insights about different </a:t>
            </a:r>
            <a:r>
              <a:rPr lang="en-US" dirty="0" smtClean="0"/>
              <a:t>clusters.</a:t>
            </a:r>
            <a:endParaRPr lang="en-US" cap="none" dirty="0"/>
          </a:p>
        </p:txBody>
      </p:sp>
    </p:spTree>
    <p:extLst>
      <p:ext uri="{BB962C8B-B14F-4D97-AF65-F5344CB8AC3E}">
        <p14:creationId xmlns:p14="http://schemas.microsoft.com/office/powerpoint/2010/main" val="726136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677" y="0"/>
            <a:ext cx="9748929" cy="1320800"/>
          </a:xfrm>
        </p:spPr>
        <p:txBody>
          <a:bodyPr>
            <a:normAutofit fontScale="90000"/>
          </a:bodyPr>
          <a:lstStyle/>
          <a:p>
            <a:r>
              <a:rPr lang="en-US" b="1" dirty="0" smtClean="0"/>
              <a:t>Comparing K-means and </a:t>
            </a:r>
            <a:r>
              <a:rPr lang="en-US" b="1" dirty="0"/>
              <a:t>Hierarchical </a:t>
            </a:r>
            <a:r>
              <a:rPr lang="en-US" b="1" dirty="0" smtClean="0"/>
              <a:t>Clustering</a:t>
            </a:r>
            <a:br>
              <a:rPr lang="en-US" b="1" dirty="0" smtClean="0"/>
            </a:br>
            <a:r>
              <a:rPr lang="en-US" b="1" dirty="0" smtClean="0"/>
              <a:t/>
            </a:r>
            <a:br>
              <a:rPr lang="en-US" b="1" dirty="0" smtClean="0"/>
            </a:br>
            <a:r>
              <a:rPr lang="en-US" b="1" dirty="0" smtClean="0"/>
              <a:t>K- means Cluster Profiling</a:t>
            </a:r>
            <a:endParaRPr lang="en-US" dirty="0"/>
          </a:p>
        </p:txBody>
      </p:sp>
      <p:sp>
        <p:nvSpPr>
          <p:cNvPr id="3" name="Content Placeholder 2"/>
          <p:cNvSpPr>
            <a:spLocks noGrp="1"/>
          </p:cNvSpPr>
          <p:nvPr>
            <p:ph idx="1"/>
          </p:nvPr>
        </p:nvSpPr>
        <p:spPr>
          <a:xfrm>
            <a:off x="677334" y="2833251"/>
            <a:ext cx="8596668" cy="3880773"/>
          </a:xfrm>
        </p:spPr>
        <p:txBody>
          <a:bodyPr>
            <a:normAutofit fontScale="77500" lnSpcReduction="20000"/>
          </a:bodyPr>
          <a:lstStyle/>
          <a:p>
            <a:r>
              <a:rPr lang="en-US" b="1" dirty="0"/>
              <a:t>Cluster Profiles:</a:t>
            </a:r>
            <a:endParaRPr lang="en-US" dirty="0"/>
          </a:p>
          <a:p>
            <a:r>
              <a:rPr lang="en-US" dirty="0"/>
              <a:t>Group 0:</a:t>
            </a:r>
          </a:p>
          <a:p>
            <a:pPr lvl="1"/>
            <a:r>
              <a:rPr lang="en-US" dirty="0"/>
              <a:t>Customers with minimum credit limits (~ 12K in average).</a:t>
            </a:r>
          </a:p>
          <a:p>
            <a:pPr lvl="1"/>
            <a:r>
              <a:rPr lang="en-US" dirty="0"/>
              <a:t>They also have the least average number of credit cards (~ 2 cards each).</a:t>
            </a:r>
          </a:p>
          <a:p>
            <a:pPr lvl="1"/>
            <a:r>
              <a:rPr lang="en-US" dirty="0"/>
              <a:t>They tend to make phone calls rather than online and bank visits.</a:t>
            </a:r>
          </a:p>
          <a:p>
            <a:r>
              <a:rPr lang="en-US" dirty="0"/>
              <a:t>Group 1:</a:t>
            </a:r>
          </a:p>
          <a:p>
            <a:pPr lvl="1"/>
            <a:r>
              <a:rPr lang="en-US" dirty="0"/>
              <a:t>Customers with middle credit limits (~ 34K in average).</a:t>
            </a:r>
          </a:p>
          <a:p>
            <a:pPr lvl="1"/>
            <a:r>
              <a:rPr lang="en-US" dirty="0"/>
              <a:t>They also have the middle average number of credit cards(~ 6 cards each).</a:t>
            </a:r>
          </a:p>
          <a:p>
            <a:pPr lvl="1"/>
            <a:r>
              <a:rPr lang="en-US" dirty="0"/>
              <a:t>They tend to visit the bank more often rather than making calls and online transactions.</a:t>
            </a:r>
          </a:p>
          <a:p>
            <a:r>
              <a:rPr lang="en-US" dirty="0"/>
              <a:t>Group 2:</a:t>
            </a:r>
          </a:p>
          <a:p>
            <a:pPr lvl="1"/>
            <a:r>
              <a:rPr lang="en-US" dirty="0"/>
              <a:t>Customers with maximum credit limits (~ 140K in average).</a:t>
            </a:r>
          </a:p>
          <a:p>
            <a:pPr lvl="1"/>
            <a:r>
              <a:rPr lang="en-US" dirty="0"/>
              <a:t>They also have the maximum average number of credit cards(~ 9 cards each).</a:t>
            </a:r>
          </a:p>
          <a:p>
            <a:pPr lvl="1"/>
            <a:r>
              <a:rPr lang="en-US" dirty="0"/>
              <a:t>They tend to make online transactions rather than phone calls and bank visits.</a:t>
            </a:r>
          </a:p>
          <a:p>
            <a:endParaRPr lang="en-US" dirty="0"/>
          </a:p>
        </p:txBody>
      </p:sp>
      <p:pic>
        <p:nvPicPr>
          <p:cNvPr id="4" name="Picture 3"/>
          <p:cNvPicPr>
            <a:picLocks noChangeAspect="1"/>
          </p:cNvPicPr>
          <p:nvPr/>
        </p:nvPicPr>
        <p:blipFill>
          <a:blip r:embed="rId2"/>
          <a:stretch>
            <a:fillRect/>
          </a:stretch>
        </p:blipFill>
        <p:spPr>
          <a:xfrm>
            <a:off x="889771" y="1563825"/>
            <a:ext cx="6553200" cy="1152525"/>
          </a:xfrm>
          <a:prstGeom prst="rect">
            <a:avLst/>
          </a:prstGeom>
        </p:spPr>
      </p:pic>
    </p:spTree>
    <p:extLst>
      <p:ext uri="{BB962C8B-B14F-4D97-AF65-F5344CB8AC3E}">
        <p14:creationId xmlns:p14="http://schemas.microsoft.com/office/powerpoint/2010/main" val="1264853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t>
            </a:r>
            <a:r>
              <a:rPr lang="en-US" dirty="0" smtClean="0"/>
              <a:t>Cluster Profiling</a:t>
            </a:r>
            <a:endParaRPr lang="en-US" dirty="0"/>
          </a:p>
        </p:txBody>
      </p:sp>
      <p:sp>
        <p:nvSpPr>
          <p:cNvPr id="3" name="Content Placeholder 2"/>
          <p:cNvSpPr>
            <a:spLocks noGrp="1"/>
          </p:cNvSpPr>
          <p:nvPr>
            <p:ph idx="1"/>
          </p:nvPr>
        </p:nvSpPr>
        <p:spPr>
          <a:xfrm>
            <a:off x="677334" y="2528451"/>
            <a:ext cx="8596668" cy="3880773"/>
          </a:xfrm>
        </p:spPr>
        <p:txBody>
          <a:bodyPr>
            <a:normAutofit/>
          </a:bodyPr>
          <a:lstStyle/>
          <a:p>
            <a:r>
              <a:rPr lang="en-US" b="1" dirty="0"/>
              <a:t>Cluster Profiles:</a:t>
            </a:r>
            <a:endParaRPr lang="en-US" dirty="0"/>
          </a:p>
          <a:p>
            <a:r>
              <a:rPr lang="en-US" dirty="0"/>
              <a:t>Group 0:</a:t>
            </a:r>
          </a:p>
          <a:p>
            <a:pPr lvl="1"/>
            <a:r>
              <a:rPr lang="en-US" dirty="0"/>
              <a:t>Customers with minimum credit limits (~ </a:t>
            </a:r>
            <a:r>
              <a:rPr lang="en-US" dirty="0" smtClean="0"/>
              <a:t>25K </a:t>
            </a:r>
            <a:r>
              <a:rPr lang="en-US" dirty="0"/>
              <a:t>in average).</a:t>
            </a:r>
          </a:p>
          <a:p>
            <a:pPr lvl="1"/>
            <a:r>
              <a:rPr lang="en-US" dirty="0"/>
              <a:t>They also have the least average number of credit cards (~ </a:t>
            </a:r>
            <a:r>
              <a:rPr lang="en-US" dirty="0" smtClean="0"/>
              <a:t>4 </a:t>
            </a:r>
            <a:r>
              <a:rPr lang="en-US" dirty="0"/>
              <a:t>cards each).</a:t>
            </a:r>
          </a:p>
          <a:p>
            <a:pPr lvl="1"/>
            <a:r>
              <a:rPr lang="en-US" dirty="0"/>
              <a:t>They tend to make phone calls rather than online and bank visits.</a:t>
            </a:r>
          </a:p>
          <a:p>
            <a:r>
              <a:rPr lang="en-US" dirty="0"/>
              <a:t>Group 1:</a:t>
            </a:r>
          </a:p>
          <a:p>
            <a:pPr lvl="1"/>
            <a:r>
              <a:rPr lang="en-US" dirty="0"/>
              <a:t>Customers with middle credit limits (~ </a:t>
            </a:r>
            <a:r>
              <a:rPr lang="en-US" dirty="0" smtClean="0"/>
              <a:t>141K </a:t>
            </a:r>
            <a:r>
              <a:rPr lang="en-US" dirty="0"/>
              <a:t>in average).</a:t>
            </a:r>
          </a:p>
          <a:p>
            <a:pPr lvl="1"/>
            <a:r>
              <a:rPr lang="en-US" dirty="0"/>
              <a:t>They also have the middle average number of credit cards(~ 8</a:t>
            </a:r>
            <a:r>
              <a:rPr lang="en-US" dirty="0" smtClean="0"/>
              <a:t> </a:t>
            </a:r>
            <a:r>
              <a:rPr lang="en-US" dirty="0"/>
              <a:t>cards each).</a:t>
            </a:r>
          </a:p>
          <a:p>
            <a:pPr lvl="1"/>
            <a:r>
              <a:rPr lang="en-US" dirty="0"/>
              <a:t>They tend to visit the bank more often rather than making calls and online transactions.</a:t>
            </a:r>
          </a:p>
          <a:p>
            <a:endParaRPr lang="en-US" dirty="0"/>
          </a:p>
        </p:txBody>
      </p:sp>
      <p:pic>
        <p:nvPicPr>
          <p:cNvPr id="4" name="Picture 3"/>
          <p:cNvPicPr>
            <a:picLocks noChangeAspect="1"/>
          </p:cNvPicPr>
          <p:nvPr/>
        </p:nvPicPr>
        <p:blipFill>
          <a:blip r:embed="rId2"/>
          <a:stretch>
            <a:fillRect/>
          </a:stretch>
        </p:blipFill>
        <p:spPr>
          <a:xfrm>
            <a:off x="2086800" y="1264555"/>
            <a:ext cx="7038975" cy="1000125"/>
          </a:xfrm>
          <a:prstGeom prst="rect">
            <a:avLst/>
          </a:prstGeom>
        </p:spPr>
      </p:pic>
    </p:spTree>
    <p:extLst>
      <p:ext uri="{BB962C8B-B14F-4D97-AF65-F5344CB8AC3E}">
        <p14:creationId xmlns:p14="http://schemas.microsoft.com/office/powerpoint/2010/main" val="261154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 of the project and Questions to be answered</a:t>
            </a:r>
            <a:br>
              <a:rPr lang="en-US" dirty="0" smtClean="0"/>
            </a:br>
            <a:endParaRPr lang="en-US" dirty="0"/>
          </a:p>
        </p:txBody>
      </p:sp>
      <p:sp>
        <p:nvSpPr>
          <p:cNvPr id="3" name="Content Placeholder 2"/>
          <p:cNvSpPr>
            <a:spLocks noGrp="1"/>
          </p:cNvSpPr>
          <p:nvPr>
            <p:ph idx="1"/>
          </p:nvPr>
        </p:nvSpPr>
        <p:spPr>
          <a:xfrm>
            <a:off x="777140" y="1828800"/>
            <a:ext cx="8902888" cy="5307724"/>
          </a:xfrm>
        </p:spPr>
        <p:txBody>
          <a:bodyPr>
            <a:normAutofit/>
          </a:bodyPr>
          <a:lstStyle/>
          <a:p>
            <a:r>
              <a:rPr lang="en-US" sz="2000" dirty="0" smtClean="0"/>
              <a:t>Main Objective</a:t>
            </a:r>
            <a:r>
              <a:rPr lang="en-US" sz="2000" dirty="0"/>
              <a:t>: To identify different segments in the existing customer based on their spending patterns as well as past interaction with the bank</a:t>
            </a:r>
            <a:r>
              <a:rPr lang="en-US" sz="2000" dirty="0" smtClean="0"/>
              <a:t>.</a:t>
            </a:r>
          </a:p>
          <a:p>
            <a:endParaRPr lang="en-US" sz="2000" dirty="0"/>
          </a:p>
          <a:p>
            <a:r>
              <a:rPr lang="en-US" sz="2000" b="1" dirty="0" smtClean="0"/>
              <a:t>Key Questions</a:t>
            </a:r>
            <a:endParaRPr lang="en-US" sz="2000" dirty="0"/>
          </a:p>
          <a:p>
            <a:pPr lvl="0"/>
            <a:r>
              <a:rPr lang="en-US" sz="2000" dirty="0"/>
              <a:t>    How many different segments of customers are there?</a:t>
            </a:r>
          </a:p>
          <a:p>
            <a:pPr lvl="0"/>
            <a:r>
              <a:rPr lang="en-US" sz="2000" dirty="0"/>
              <a:t>    How are these segments different from each other?</a:t>
            </a:r>
          </a:p>
          <a:p>
            <a:pPr lvl="0"/>
            <a:r>
              <a:rPr lang="en-US" sz="2000" dirty="0"/>
              <a:t>    What are your recommendations to the bank on how to better market </a:t>
            </a:r>
            <a:r>
              <a:rPr lang="en-US" sz="2000" dirty="0" smtClean="0"/>
              <a:t>	   to </a:t>
            </a:r>
            <a:r>
              <a:rPr lang="en-US" sz="2000" dirty="0"/>
              <a:t>and service these customers?</a:t>
            </a:r>
          </a:p>
        </p:txBody>
      </p:sp>
    </p:spTree>
    <p:extLst>
      <p:ext uri="{BB962C8B-B14F-4D97-AF65-F5344CB8AC3E}">
        <p14:creationId xmlns:p14="http://schemas.microsoft.com/office/powerpoint/2010/main" val="2391193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about different Cluster</a:t>
            </a:r>
            <a:endParaRPr lang="en-US" dirty="0"/>
          </a:p>
        </p:txBody>
      </p:sp>
      <p:sp>
        <p:nvSpPr>
          <p:cNvPr id="3" name="Content Placeholder 2"/>
          <p:cNvSpPr>
            <a:spLocks noGrp="1"/>
          </p:cNvSpPr>
          <p:nvPr>
            <p:ph idx="1"/>
          </p:nvPr>
        </p:nvSpPr>
        <p:spPr>
          <a:xfrm>
            <a:off x="677334" y="1645582"/>
            <a:ext cx="8596668" cy="3880773"/>
          </a:xfrm>
        </p:spPr>
        <p:txBody>
          <a:bodyPr>
            <a:normAutofit/>
          </a:bodyPr>
          <a:lstStyle/>
          <a:p>
            <a:r>
              <a:rPr lang="en-US" b="1" dirty="0" smtClean="0"/>
              <a:t>Group</a:t>
            </a:r>
            <a:r>
              <a:rPr lang="en-US" dirty="0" smtClean="0"/>
              <a:t> </a:t>
            </a:r>
            <a:r>
              <a:rPr lang="en-US" b="1" dirty="0"/>
              <a:t>1</a:t>
            </a:r>
            <a:r>
              <a:rPr lang="en-US" dirty="0"/>
              <a:t> own less credit card than others, bank should target </a:t>
            </a:r>
            <a:r>
              <a:rPr lang="en-US" b="1" dirty="0" smtClean="0"/>
              <a:t>group</a:t>
            </a:r>
            <a:r>
              <a:rPr lang="en-US" dirty="0" smtClean="0"/>
              <a:t> </a:t>
            </a:r>
            <a:r>
              <a:rPr lang="en-US" b="1" dirty="0" smtClean="0"/>
              <a:t>1</a:t>
            </a:r>
            <a:r>
              <a:rPr lang="en-US" dirty="0" smtClean="0"/>
              <a:t> </a:t>
            </a:r>
            <a:r>
              <a:rPr lang="en-US" dirty="0"/>
              <a:t>to upsell credit cards services.</a:t>
            </a:r>
          </a:p>
          <a:p>
            <a:r>
              <a:rPr lang="en-US" dirty="0"/>
              <a:t> </a:t>
            </a:r>
            <a:r>
              <a:rPr lang="en-US" dirty="0" smtClean="0"/>
              <a:t>Besides</a:t>
            </a:r>
            <a:r>
              <a:rPr lang="en-US" dirty="0"/>
              <a:t>, bank should provide higher credit limit to target </a:t>
            </a:r>
            <a:r>
              <a:rPr lang="en-US" b="1" dirty="0" smtClean="0"/>
              <a:t>group</a:t>
            </a:r>
            <a:r>
              <a:rPr lang="en-US" dirty="0" smtClean="0"/>
              <a:t> </a:t>
            </a:r>
            <a:r>
              <a:rPr lang="en-US" b="1" dirty="0"/>
              <a:t>0</a:t>
            </a:r>
            <a:r>
              <a:rPr lang="en-US" dirty="0"/>
              <a:t> where most of the customers are. </a:t>
            </a:r>
            <a:r>
              <a:rPr lang="en-US" dirty="0" smtClean="0"/>
              <a:t>With </a:t>
            </a:r>
            <a:r>
              <a:rPr lang="en-US" dirty="0"/>
              <a:t>higher credit </a:t>
            </a:r>
            <a:r>
              <a:rPr lang="en-US" dirty="0" smtClean="0"/>
              <a:t>limit, group </a:t>
            </a:r>
            <a:r>
              <a:rPr lang="en-US" b="1" dirty="0"/>
              <a:t>0</a:t>
            </a:r>
            <a:r>
              <a:rPr lang="en-US" dirty="0"/>
              <a:t> would be able to spend more.</a:t>
            </a:r>
          </a:p>
          <a:p>
            <a:r>
              <a:rPr lang="en-US" dirty="0"/>
              <a:t> </a:t>
            </a:r>
            <a:r>
              <a:rPr lang="en-US" dirty="0" smtClean="0"/>
              <a:t>Since </a:t>
            </a:r>
            <a:r>
              <a:rPr lang="en-US" b="1" dirty="0"/>
              <a:t>group</a:t>
            </a:r>
            <a:r>
              <a:rPr lang="en-US" dirty="0"/>
              <a:t> </a:t>
            </a:r>
            <a:r>
              <a:rPr lang="en-US" b="1" dirty="0"/>
              <a:t>0</a:t>
            </a:r>
            <a:r>
              <a:rPr lang="en-US" dirty="0"/>
              <a:t> use the online banking the </a:t>
            </a:r>
            <a:r>
              <a:rPr lang="en-US" dirty="0" smtClean="0"/>
              <a:t>least, bank </a:t>
            </a:r>
            <a:r>
              <a:rPr lang="en-US" dirty="0"/>
              <a:t>should promote more to </a:t>
            </a:r>
            <a:r>
              <a:rPr lang="en-US" b="1" dirty="0"/>
              <a:t>group</a:t>
            </a:r>
            <a:r>
              <a:rPr lang="en-US" dirty="0"/>
              <a:t> </a:t>
            </a:r>
            <a:r>
              <a:rPr lang="en-US" b="1" dirty="0"/>
              <a:t>0</a:t>
            </a:r>
            <a:r>
              <a:rPr lang="en-US" dirty="0"/>
              <a:t> </a:t>
            </a:r>
            <a:r>
              <a:rPr lang="en-US" b="1" dirty="0"/>
              <a:t>in</a:t>
            </a:r>
            <a:r>
              <a:rPr lang="en-US" dirty="0"/>
              <a:t> </a:t>
            </a:r>
            <a:r>
              <a:rPr lang="en-US" b="1" dirty="0"/>
              <a:t>order</a:t>
            </a:r>
            <a:r>
              <a:rPr lang="en-US" dirty="0"/>
              <a:t> </a:t>
            </a:r>
            <a:r>
              <a:rPr lang="en-US" b="1" dirty="0"/>
              <a:t>for</a:t>
            </a:r>
            <a:r>
              <a:rPr lang="en-US" dirty="0"/>
              <a:t> them </a:t>
            </a:r>
            <a:r>
              <a:rPr lang="en-US" dirty="0" smtClean="0"/>
              <a:t>to </a:t>
            </a:r>
            <a:r>
              <a:rPr lang="en-US" dirty="0"/>
              <a:t>use it.</a:t>
            </a:r>
          </a:p>
          <a:p>
            <a:r>
              <a:rPr lang="en-US" dirty="0" smtClean="0"/>
              <a:t> </a:t>
            </a:r>
            <a:r>
              <a:rPr lang="en-US" dirty="0"/>
              <a:t>Assuming </a:t>
            </a:r>
            <a:r>
              <a:rPr lang="en-US" b="1" dirty="0"/>
              <a:t>group</a:t>
            </a:r>
            <a:r>
              <a:rPr lang="en-US" dirty="0"/>
              <a:t> </a:t>
            </a:r>
            <a:r>
              <a:rPr lang="en-US" b="1" dirty="0"/>
              <a:t>1</a:t>
            </a:r>
            <a:r>
              <a:rPr lang="en-US" dirty="0"/>
              <a:t> who make most phone calls are the customers perceive the support services of the bank </a:t>
            </a:r>
            <a:r>
              <a:rPr lang="en-US" dirty="0" smtClean="0"/>
              <a:t>poorly</a:t>
            </a:r>
            <a:r>
              <a:rPr lang="en-US" dirty="0"/>
              <a:t>. Bank should target </a:t>
            </a:r>
            <a:r>
              <a:rPr lang="en-US" b="1" dirty="0"/>
              <a:t>group</a:t>
            </a:r>
            <a:r>
              <a:rPr lang="en-US" dirty="0"/>
              <a:t> </a:t>
            </a:r>
            <a:r>
              <a:rPr lang="en-US" b="1" dirty="0"/>
              <a:t>1</a:t>
            </a:r>
            <a:r>
              <a:rPr lang="en-US" dirty="0"/>
              <a:t> </a:t>
            </a:r>
            <a:r>
              <a:rPr lang="en-US" b="1" dirty="0"/>
              <a:t>and</a:t>
            </a:r>
            <a:r>
              <a:rPr lang="en-US" dirty="0"/>
              <a:t> provide better customers service by conducting feedback </a:t>
            </a:r>
            <a:r>
              <a:rPr lang="en-US" dirty="0" smtClean="0"/>
              <a:t>survey through </a:t>
            </a:r>
            <a:r>
              <a:rPr lang="en-US" dirty="0"/>
              <a:t>phone.</a:t>
            </a:r>
          </a:p>
          <a:p>
            <a:endParaRPr lang="en-US" dirty="0"/>
          </a:p>
        </p:txBody>
      </p:sp>
    </p:spTree>
    <p:extLst>
      <p:ext uri="{BB962C8B-B14F-4D97-AF65-F5344CB8AC3E}">
        <p14:creationId xmlns:p14="http://schemas.microsoft.com/office/powerpoint/2010/main" val="2276953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Questions Answer</a:t>
            </a:r>
            <a:endParaRPr lang="en-US" dirty="0"/>
          </a:p>
        </p:txBody>
      </p:sp>
      <p:sp>
        <p:nvSpPr>
          <p:cNvPr id="5" name="Content Placeholder 4"/>
          <p:cNvSpPr>
            <a:spLocks noGrp="1"/>
          </p:cNvSpPr>
          <p:nvPr>
            <p:ph idx="1"/>
          </p:nvPr>
        </p:nvSpPr>
        <p:spPr>
          <a:xfrm>
            <a:off x="677334" y="1414355"/>
            <a:ext cx="8596668" cy="5133590"/>
          </a:xfrm>
        </p:spPr>
        <p:txBody>
          <a:bodyPr>
            <a:normAutofit lnSpcReduction="10000"/>
          </a:bodyPr>
          <a:lstStyle/>
          <a:p>
            <a:r>
              <a:rPr lang="en-US" dirty="0" smtClean="0"/>
              <a:t>T here </a:t>
            </a:r>
            <a:r>
              <a:rPr lang="en-US" dirty="0"/>
              <a:t>are three distinct categories of </a:t>
            </a:r>
            <a:r>
              <a:rPr lang="en-US" dirty="0" smtClean="0"/>
              <a:t>customers in AllLife  Bank Credit card customer base.</a:t>
            </a:r>
          </a:p>
          <a:p>
            <a:r>
              <a:rPr lang="en-US" dirty="0"/>
              <a:t>How are these segments different from each other</a:t>
            </a:r>
            <a:r>
              <a:rPr lang="en-US" dirty="0" smtClean="0"/>
              <a:t>?</a:t>
            </a:r>
          </a:p>
          <a:p>
            <a:r>
              <a:rPr lang="en-US" dirty="0"/>
              <a:t>In-person users: prefer to handle bank transactions in person. They have the fewest credit cards and the lowest available credit. They are also the most active users.</a:t>
            </a:r>
          </a:p>
          <a:p>
            <a:r>
              <a:rPr lang="en-US" dirty="0"/>
              <a:t>Phone users: prefer verbally handling transactions remotely.</a:t>
            </a:r>
          </a:p>
          <a:p>
            <a:r>
              <a:rPr lang="en-US" dirty="0"/>
              <a:t>Online users: prefer digital transactions. They also have the most credit cards and the highest available credit.</a:t>
            </a:r>
          </a:p>
          <a:p>
            <a:r>
              <a:rPr lang="en-US" dirty="0"/>
              <a:t>What are your recommendations to the bank on how to better market 	   to and service these customers</a:t>
            </a:r>
            <a:r>
              <a:rPr lang="en-US" dirty="0" smtClean="0"/>
              <a:t>?</a:t>
            </a:r>
          </a:p>
          <a:p>
            <a:r>
              <a:rPr lang="en-US" dirty="0"/>
              <a:t>We can tailor contact methods to these customer preferences. Online/phone users will probably prefer email/text notifications, while in-person users mail prefer mail notifications and upselling (when at the bank location). Since online users tend to have (and presumably use) the most credit, these may be the demographic we want to target with our next ad campaign, focusing on digit recruiting.</a:t>
            </a:r>
            <a:endParaRPr lang="en-US" dirty="0" smtClean="0"/>
          </a:p>
          <a:p>
            <a:endParaRPr lang="en-US" dirty="0" smtClean="0"/>
          </a:p>
        </p:txBody>
      </p:sp>
    </p:spTree>
    <p:extLst>
      <p:ext uri="{BB962C8B-B14F-4D97-AF65-F5344CB8AC3E}">
        <p14:creationId xmlns:p14="http://schemas.microsoft.com/office/powerpoint/2010/main" val="4226396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7</a:t>
            </a:r>
            <a:endParaRPr lang="en-US" dirty="0"/>
          </a:p>
        </p:txBody>
      </p:sp>
      <p:sp>
        <p:nvSpPr>
          <p:cNvPr id="3" name="Content Placeholder 2"/>
          <p:cNvSpPr>
            <a:spLocks noGrp="1"/>
          </p:cNvSpPr>
          <p:nvPr>
            <p:ph idx="1"/>
          </p:nvPr>
        </p:nvSpPr>
        <p:spPr/>
        <p:txBody>
          <a:bodyPr/>
          <a:lstStyle/>
          <a:p>
            <a:r>
              <a:rPr lang="en-US" cap="none" dirty="0" smtClean="0"/>
              <a:t>- Key Insights and Business recommendation</a:t>
            </a:r>
          </a:p>
        </p:txBody>
      </p:sp>
    </p:spTree>
    <p:extLst>
      <p:ext uri="{BB962C8B-B14F-4D97-AF65-F5344CB8AC3E}">
        <p14:creationId xmlns:p14="http://schemas.microsoft.com/office/powerpoint/2010/main" val="2495626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Insights </a:t>
            </a:r>
            <a:r>
              <a:rPr lang="en-US" b="1" dirty="0"/>
              <a:t>and Recommendations for the </a:t>
            </a:r>
            <a:r>
              <a:rPr lang="en-US" b="1" dirty="0" smtClean="0"/>
              <a:t>Future Business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b="1" cap="none" dirty="0" smtClean="0"/>
              <a:t>Insights and Recommendations</a:t>
            </a:r>
          </a:p>
          <a:p>
            <a:r>
              <a:rPr lang="en-US" dirty="0"/>
              <a:t>Business can offer better phone service to these customers as they are a sizeable percentage of population. Feedback on service delivery can be requested from customers to improve perception of delivery. New customers could be added to this category by offering cards with low credit limit. They can be offered more credit cards as their credit card utilization is low</a:t>
            </a:r>
            <a:r>
              <a:rPr lang="en-US" dirty="0" smtClean="0"/>
              <a:t>.</a:t>
            </a:r>
          </a:p>
          <a:p>
            <a:r>
              <a:rPr lang="en-US" dirty="0"/>
              <a:t>Business can offer better in person service to these customers as they are a sizeable percentage of population. They can be offered more information about online banking for some services, keeping their convenience in mind</a:t>
            </a:r>
            <a:r>
              <a:rPr lang="en-US" dirty="0" smtClean="0"/>
              <a:t>.</a:t>
            </a:r>
          </a:p>
          <a:p>
            <a:r>
              <a:rPr lang="en-US" dirty="0"/>
              <a:t>Business can look to add more customers in this category, as this cluster is a small percentage of the customers population.</a:t>
            </a:r>
            <a:endParaRPr lang="en-US" cap="none" dirty="0"/>
          </a:p>
        </p:txBody>
      </p:sp>
    </p:spTree>
    <p:extLst>
      <p:ext uri="{BB962C8B-B14F-4D97-AF65-F5344CB8AC3E}">
        <p14:creationId xmlns:p14="http://schemas.microsoft.com/office/powerpoint/2010/main" val="25358826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643" y="1536775"/>
            <a:ext cx="9333812" cy="3424107"/>
          </a:xfrm>
        </p:spPr>
        <p:txBody>
          <a:bodyPr>
            <a:normAutofit/>
          </a:bodyPr>
          <a:lstStyle/>
          <a:p>
            <a:r>
              <a:rPr lang="en-US" dirty="0"/>
              <a:t>Business can contact these customers to offer credit cards or to get feedback about </a:t>
            </a:r>
            <a:r>
              <a:rPr lang="en-US" dirty="0" smtClean="0"/>
              <a:t>service.</a:t>
            </a:r>
          </a:p>
          <a:p>
            <a:r>
              <a:rPr lang="en-US" dirty="0"/>
              <a:t>We can tailor contact methods to these customer preferences. Online/phone users will probably prefer email/text notifications, while in-person users mail prefer mail notifications and upselling (when at the bank location). Since online users tend to have (and presumably use) the most credit, these may be the demographic we want to target with our next ad campaign, focusing on digit recruiting.</a:t>
            </a:r>
            <a:endParaRPr lang="en-US" dirty="0" smtClean="0"/>
          </a:p>
        </p:txBody>
      </p:sp>
    </p:spTree>
    <p:extLst>
      <p:ext uri="{BB962C8B-B14F-4D97-AF65-F5344CB8AC3E}">
        <p14:creationId xmlns:p14="http://schemas.microsoft.com/office/powerpoint/2010/main" val="3460898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18004" cy="1671145"/>
          </a:xfrm>
        </p:spPr>
        <p:txBody>
          <a:bodyPr>
            <a:normAutofit/>
          </a:bodyPr>
          <a:lstStyle/>
          <a:p>
            <a:r>
              <a:rPr lang="en-US" b="1" dirty="0" smtClean="0"/>
              <a:t>Description of the data</a:t>
            </a:r>
            <a:endParaRPr lang="en-US" dirty="0"/>
          </a:p>
        </p:txBody>
      </p:sp>
      <p:sp>
        <p:nvSpPr>
          <p:cNvPr id="3" name="Content Placeholder 2"/>
          <p:cNvSpPr>
            <a:spLocks noGrp="1"/>
          </p:cNvSpPr>
          <p:nvPr>
            <p:ph idx="1"/>
          </p:nvPr>
        </p:nvSpPr>
        <p:spPr>
          <a:xfrm>
            <a:off x="677334" y="1728953"/>
            <a:ext cx="8596668" cy="4340772"/>
          </a:xfrm>
        </p:spPr>
        <p:txBody>
          <a:bodyPr>
            <a:normAutofit/>
          </a:bodyPr>
          <a:lstStyle/>
          <a:p>
            <a:r>
              <a:rPr lang="en-US" dirty="0"/>
              <a:t>Data is of various customers of a bank with their credit limit, the total number of credit cards the customer has, and different channels through which customer has contacted the bank for any queries, different channels include visiting the bank, online and through a call</a:t>
            </a:r>
            <a:r>
              <a:rPr lang="en-US" dirty="0" smtClean="0"/>
              <a:t>.</a:t>
            </a:r>
          </a:p>
          <a:p>
            <a:endParaRPr lang="en-US" dirty="0"/>
          </a:p>
          <a:p>
            <a:r>
              <a:rPr lang="en-US" dirty="0"/>
              <a:t> Customer key - Identifier for the customer</a:t>
            </a:r>
          </a:p>
          <a:p>
            <a:r>
              <a:rPr lang="en-US" dirty="0"/>
              <a:t>    Average Credit Limit - Average credit limit across all the credit cards</a:t>
            </a:r>
          </a:p>
          <a:p>
            <a:r>
              <a:rPr lang="en-US" dirty="0"/>
              <a:t>    Total credit cards - Total number of credit cards</a:t>
            </a:r>
          </a:p>
          <a:p>
            <a:r>
              <a:rPr lang="en-US" dirty="0"/>
              <a:t>    Total visits bank - Total number of bank visits</a:t>
            </a:r>
          </a:p>
          <a:p>
            <a:r>
              <a:rPr lang="en-US" dirty="0"/>
              <a:t>    Total visits online - total number of online visits</a:t>
            </a:r>
          </a:p>
          <a:p>
            <a:r>
              <a:rPr lang="en-US" dirty="0"/>
              <a:t>    Total calls made - Total number of calls made by the customer</a:t>
            </a:r>
          </a:p>
        </p:txBody>
      </p:sp>
    </p:spTree>
    <p:extLst>
      <p:ext uri="{BB962C8B-B14F-4D97-AF65-F5344CB8AC3E}">
        <p14:creationId xmlns:p14="http://schemas.microsoft.com/office/powerpoint/2010/main" val="1831114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513490"/>
          </a:xfrm>
        </p:spPr>
        <p:txBody>
          <a:bodyPr>
            <a:normAutofit fontScale="90000"/>
          </a:bodyPr>
          <a:lstStyle/>
          <a:p>
            <a:r>
              <a:rPr lang="en-US" dirty="0" smtClean="0"/>
              <a:t>Univariate analysis</a:t>
            </a:r>
            <a:br>
              <a:rPr lang="en-US" dirty="0" smtClean="0"/>
            </a:br>
            <a:r>
              <a:rPr lang="en-US" dirty="0"/>
              <a:t/>
            </a:r>
            <a:br>
              <a:rPr lang="en-US" dirty="0"/>
            </a:br>
            <a:r>
              <a:rPr lang="en-US" b="1" dirty="0" smtClean="0"/>
              <a:t>Average </a:t>
            </a:r>
            <a:r>
              <a:rPr lang="en-US" b="1" dirty="0"/>
              <a:t>credit limit</a:t>
            </a:r>
            <a:br>
              <a:rPr lang="en-US" b="1" dirty="0"/>
            </a:br>
            <a:endParaRPr lang="en-US" dirty="0"/>
          </a:p>
        </p:txBody>
      </p:sp>
      <p:sp>
        <p:nvSpPr>
          <p:cNvPr id="3" name="Content Placeholder 2"/>
          <p:cNvSpPr>
            <a:spLocks noGrp="1"/>
          </p:cNvSpPr>
          <p:nvPr>
            <p:ph idx="1"/>
          </p:nvPr>
        </p:nvSpPr>
        <p:spPr>
          <a:xfrm>
            <a:off x="6886739" y="2595402"/>
            <a:ext cx="2604103" cy="3098465"/>
          </a:xfrm>
        </p:spPr>
        <p:txBody>
          <a:bodyPr>
            <a:normAutofit/>
          </a:bodyPr>
          <a:lstStyle/>
          <a:p>
            <a:r>
              <a:rPr lang="en-US" dirty="0" smtClean="0"/>
              <a:t>Average Credit Limit is between 10k to 20k and maximum limit of our credit card is 2 lac. And minimum limit of card is 5k.</a:t>
            </a:r>
          </a:p>
          <a:p>
            <a:endParaRPr lang="en-US" dirty="0"/>
          </a:p>
        </p:txBody>
      </p:sp>
      <p:pic>
        <p:nvPicPr>
          <p:cNvPr id="5" name="Picture 4"/>
          <p:cNvPicPr>
            <a:picLocks noChangeAspect="1"/>
          </p:cNvPicPr>
          <p:nvPr/>
        </p:nvPicPr>
        <p:blipFill>
          <a:blip r:embed="rId2"/>
          <a:stretch>
            <a:fillRect/>
          </a:stretch>
        </p:blipFill>
        <p:spPr>
          <a:xfrm>
            <a:off x="328284" y="2245821"/>
            <a:ext cx="6881813" cy="4049876"/>
          </a:xfrm>
          <a:prstGeom prst="rect">
            <a:avLst/>
          </a:prstGeom>
        </p:spPr>
      </p:pic>
      <p:sp>
        <p:nvSpPr>
          <p:cNvPr id="4" name="TextBox 3"/>
          <p:cNvSpPr txBox="1"/>
          <p:nvPr/>
        </p:nvSpPr>
        <p:spPr>
          <a:xfrm>
            <a:off x="5412827" y="1366345"/>
            <a:ext cx="3983421" cy="923330"/>
          </a:xfrm>
          <a:prstGeom prst="rect">
            <a:avLst/>
          </a:prstGeom>
          <a:noFill/>
        </p:spPr>
        <p:txBody>
          <a:bodyPr wrap="square" rtlCol="0">
            <a:spAutoFit/>
          </a:bodyPr>
          <a:lstStyle/>
          <a:p>
            <a:r>
              <a:rPr lang="en-US" dirty="0" smtClean="0"/>
              <a:t>Observation: </a:t>
            </a:r>
            <a:r>
              <a:rPr lang="en-US" dirty="0"/>
              <a:t>The majority of records do not have credit or have a low </a:t>
            </a:r>
            <a:r>
              <a:rPr lang="en-US" dirty="0" smtClean="0"/>
              <a:t>limit?</a:t>
            </a:r>
            <a:endParaRPr lang="en-US" dirty="0"/>
          </a:p>
        </p:txBody>
      </p:sp>
    </p:spTree>
    <p:extLst>
      <p:ext uri="{BB962C8B-B14F-4D97-AF65-F5344CB8AC3E}">
        <p14:creationId xmlns:p14="http://schemas.microsoft.com/office/powerpoint/2010/main" val="386505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Total credit cards</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858320" y="2181609"/>
            <a:ext cx="7730901" cy="3881437"/>
          </a:xfrm>
          <a:prstGeom prst="rect">
            <a:avLst/>
          </a:prstGeom>
        </p:spPr>
      </p:pic>
      <p:sp>
        <p:nvSpPr>
          <p:cNvPr id="5" name="TextBox 4"/>
          <p:cNvSpPr txBox="1"/>
          <p:nvPr/>
        </p:nvSpPr>
        <p:spPr>
          <a:xfrm>
            <a:off x="7881380" y="2669627"/>
            <a:ext cx="2439777" cy="2585323"/>
          </a:xfrm>
          <a:prstGeom prst="rect">
            <a:avLst/>
          </a:prstGeom>
          <a:noFill/>
        </p:spPr>
        <p:txBody>
          <a:bodyPr wrap="square" rtlCol="0">
            <a:spAutoFit/>
          </a:bodyPr>
          <a:lstStyle/>
          <a:p>
            <a:r>
              <a:rPr lang="en-US" dirty="0"/>
              <a:t>Looks to be normally </a:t>
            </a:r>
            <a:r>
              <a:rPr lang="en-US" dirty="0" smtClean="0"/>
              <a:t>distributed. The average of total_credit_cards are between 4 to 7. and maximum cards are 10. And Minimum Total_Credit_Card we have are 1 to 2.</a:t>
            </a:r>
            <a:endParaRPr lang="en-US" dirty="0"/>
          </a:p>
        </p:txBody>
      </p:sp>
      <p:sp>
        <p:nvSpPr>
          <p:cNvPr id="3" name="TextBox 2"/>
          <p:cNvSpPr txBox="1"/>
          <p:nvPr/>
        </p:nvSpPr>
        <p:spPr>
          <a:xfrm>
            <a:off x="1166648" y="1439917"/>
            <a:ext cx="5875283" cy="641131"/>
          </a:xfrm>
          <a:prstGeom prst="rect">
            <a:avLst/>
          </a:prstGeom>
          <a:noFill/>
        </p:spPr>
        <p:txBody>
          <a:bodyPr wrap="square" rtlCol="0">
            <a:spAutoFit/>
          </a:bodyPr>
          <a:lstStyle/>
          <a:p>
            <a:r>
              <a:rPr lang="en-US" dirty="0" smtClean="0"/>
              <a:t>Observation: </a:t>
            </a:r>
            <a:r>
              <a:rPr lang="en-US" dirty="0"/>
              <a:t>. I can't help but wonder, why do some many users have more than one credit card?</a:t>
            </a:r>
          </a:p>
        </p:txBody>
      </p:sp>
    </p:spTree>
    <p:extLst>
      <p:ext uri="{BB962C8B-B14F-4D97-AF65-F5344CB8AC3E}">
        <p14:creationId xmlns:p14="http://schemas.microsoft.com/office/powerpoint/2010/main" val="186747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Total calls made</a:t>
            </a:r>
            <a:br>
              <a:rPr lang="en-US" b="1" dirty="0"/>
            </a:br>
            <a:endParaRPr lang="en-US" dirty="0"/>
          </a:p>
        </p:txBody>
      </p:sp>
      <p:sp>
        <p:nvSpPr>
          <p:cNvPr id="3" name="Content Placeholder 2"/>
          <p:cNvSpPr>
            <a:spLocks noGrp="1"/>
          </p:cNvSpPr>
          <p:nvPr>
            <p:ph idx="1"/>
          </p:nvPr>
        </p:nvSpPr>
        <p:spPr>
          <a:xfrm>
            <a:off x="435262" y="2391816"/>
            <a:ext cx="3264379" cy="3880773"/>
          </a:xfrm>
        </p:spPr>
        <p:txBody>
          <a:bodyPr>
            <a:normAutofit/>
          </a:bodyPr>
          <a:lstStyle/>
          <a:p>
            <a:r>
              <a:rPr lang="en-US" dirty="0" smtClean="0"/>
              <a:t>Average number of calls made by the customer are between 1 to 5. And maximum number of calls made by the customer are almost 10. And minimum calls made near to 1 to 2.</a:t>
            </a:r>
            <a:endParaRPr lang="en-US" dirty="0"/>
          </a:p>
        </p:txBody>
      </p:sp>
      <p:pic>
        <p:nvPicPr>
          <p:cNvPr id="4" name="Picture 3"/>
          <p:cNvPicPr>
            <a:picLocks noChangeAspect="1"/>
          </p:cNvPicPr>
          <p:nvPr/>
        </p:nvPicPr>
        <p:blipFill>
          <a:blip r:embed="rId2"/>
          <a:stretch>
            <a:fillRect/>
          </a:stretch>
        </p:blipFill>
        <p:spPr>
          <a:xfrm>
            <a:off x="4102977" y="2065995"/>
            <a:ext cx="5598072" cy="3674516"/>
          </a:xfrm>
          <a:prstGeom prst="rect">
            <a:avLst/>
          </a:prstGeom>
        </p:spPr>
      </p:pic>
      <p:sp>
        <p:nvSpPr>
          <p:cNvPr id="5" name="TextBox 4"/>
          <p:cNvSpPr txBox="1"/>
          <p:nvPr/>
        </p:nvSpPr>
        <p:spPr>
          <a:xfrm>
            <a:off x="677334" y="1408386"/>
            <a:ext cx="5145397" cy="646331"/>
          </a:xfrm>
          <a:prstGeom prst="rect">
            <a:avLst/>
          </a:prstGeom>
          <a:noFill/>
        </p:spPr>
        <p:txBody>
          <a:bodyPr wrap="square" rtlCol="0">
            <a:spAutoFit/>
          </a:bodyPr>
          <a:lstStyle/>
          <a:p>
            <a:r>
              <a:rPr lang="en-US" dirty="0" smtClean="0"/>
              <a:t>Observation: </a:t>
            </a:r>
            <a:r>
              <a:rPr lang="en-US" dirty="0"/>
              <a:t>The total number of calls made by the </a:t>
            </a:r>
            <a:r>
              <a:rPr lang="en-US" dirty="0" smtClean="0"/>
              <a:t>customer?</a:t>
            </a:r>
            <a:endParaRPr lang="en-US" dirty="0"/>
          </a:p>
        </p:txBody>
      </p:sp>
    </p:spTree>
    <p:extLst>
      <p:ext uri="{BB962C8B-B14F-4D97-AF65-F5344CB8AC3E}">
        <p14:creationId xmlns:p14="http://schemas.microsoft.com/office/powerpoint/2010/main" val="419976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7145"/>
            <a:ext cx="8596668" cy="777765"/>
          </a:xfrm>
        </p:spPr>
        <p:txBody>
          <a:bodyPr>
            <a:normAutofit fontScale="90000"/>
          </a:bodyPr>
          <a:lstStyle/>
          <a:p>
            <a:r>
              <a:rPr lang="en-US" b="1" dirty="0" smtClean="0"/>
              <a:t>Total </a:t>
            </a:r>
            <a:r>
              <a:rPr lang="en-US" b="1" dirty="0"/>
              <a:t>bank visits</a:t>
            </a:r>
            <a:br>
              <a:rPr lang="en-US" b="1" dirty="0"/>
            </a:br>
            <a:endParaRPr lang="en-US" dirty="0"/>
          </a:p>
        </p:txBody>
      </p:sp>
      <p:sp>
        <p:nvSpPr>
          <p:cNvPr id="3" name="Content Placeholder 2"/>
          <p:cNvSpPr>
            <a:spLocks noGrp="1"/>
          </p:cNvSpPr>
          <p:nvPr>
            <p:ph idx="1"/>
          </p:nvPr>
        </p:nvSpPr>
        <p:spPr>
          <a:xfrm>
            <a:off x="677334" y="2057179"/>
            <a:ext cx="6879604" cy="939963"/>
          </a:xfrm>
        </p:spPr>
        <p:txBody>
          <a:bodyPr>
            <a:normAutofit/>
          </a:bodyPr>
          <a:lstStyle/>
          <a:p>
            <a:r>
              <a:rPr lang="en-US" dirty="0" smtClean="0"/>
              <a:t>. Average number of people of visiting bank is between 2 to 4 times. And the maximum number of times customer visited the bank are are 5 times.</a:t>
            </a:r>
            <a:endParaRPr lang="en-US" dirty="0"/>
          </a:p>
        </p:txBody>
      </p:sp>
      <p:pic>
        <p:nvPicPr>
          <p:cNvPr id="4" name="Picture 3"/>
          <p:cNvPicPr>
            <a:picLocks noChangeAspect="1"/>
          </p:cNvPicPr>
          <p:nvPr/>
        </p:nvPicPr>
        <p:blipFill>
          <a:blip r:embed="rId2"/>
          <a:stretch>
            <a:fillRect/>
          </a:stretch>
        </p:blipFill>
        <p:spPr>
          <a:xfrm>
            <a:off x="677334" y="3123921"/>
            <a:ext cx="7363082" cy="3564217"/>
          </a:xfrm>
          <a:prstGeom prst="rect">
            <a:avLst/>
          </a:prstGeom>
        </p:spPr>
      </p:pic>
      <p:sp>
        <p:nvSpPr>
          <p:cNvPr id="6" name="TextBox 5"/>
          <p:cNvSpPr txBox="1"/>
          <p:nvPr/>
        </p:nvSpPr>
        <p:spPr>
          <a:xfrm>
            <a:off x="819807" y="1114097"/>
            <a:ext cx="5097517" cy="923330"/>
          </a:xfrm>
          <a:prstGeom prst="rect">
            <a:avLst/>
          </a:prstGeom>
          <a:noFill/>
        </p:spPr>
        <p:txBody>
          <a:bodyPr wrap="square" rtlCol="0">
            <a:spAutoFit/>
          </a:bodyPr>
          <a:lstStyle/>
          <a:p>
            <a:r>
              <a:rPr lang="en-US" dirty="0" smtClean="0"/>
              <a:t>Observation:</a:t>
            </a:r>
          </a:p>
          <a:p>
            <a:r>
              <a:rPr lang="en-US" dirty="0" smtClean="0"/>
              <a:t>Total </a:t>
            </a:r>
            <a:r>
              <a:rPr lang="en-US" dirty="0"/>
              <a:t>number of Visits that customer made (yearly) personally to the bank </a:t>
            </a:r>
            <a:r>
              <a:rPr lang="en-US" dirty="0" smtClean="0"/>
              <a:t>are?</a:t>
            </a:r>
            <a:endParaRPr lang="en-US" dirty="0"/>
          </a:p>
        </p:txBody>
      </p:sp>
    </p:spTree>
    <p:extLst>
      <p:ext uri="{BB962C8B-B14F-4D97-AF65-F5344CB8AC3E}">
        <p14:creationId xmlns:p14="http://schemas.microsoft.com/office/powerpoint/2010/main" val="17900487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2188</TotalTime>
  <Words>2980</Words>
  <Application>Microsoft Office PowerPoint</Application>
  <PresentationFormat>Widescreen</PresentationFormat>
  <Paragraphs>197</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Century Gothic</vt:lpstr>
      <vt:lpstr>Wingdings 3</vt:lpstr>
      <vt:lpstr>Wisp</vt:lpstr>
      <vt:lpstr>Credit Card Customer Segmentation</vt:lpstr>
      <vt:lpstr>Section 1</vt:lpstr>
      <vt:lpstr>Background and Context </vt:lpstr>
      <vt:lpstr>Objective of the project and Questions to be answered </vt:lpstr>
      <vt:lpstr>Description of the data</vt:lpstr>
      <vt:lpstr>Univariate analysis  Average credit limit </vt:lpstr>
      <vt:lpstr>Total credit cards </vt:lpstr>
      <vt:lpstr>Total calls made </vt:lpstr>
      <vt:lpstr>Total bank visits </vt:lpstr>
      <vt:lpstr>Bivariate Analysis </vt:lpstr>
      <vt:lpstr>PowerPoint Presentation</vt:lpstr>
      <vt:lpstr>Avg_credit_limit vs Total_Credit_Cards</vt:lpstr>
      <vt:lpstr>Contact method(3D plotting) </vt:lpstr>
      <vt:lpstr>Section 2</vt:lpstr>
      <vt:lpstr>Insights based on EDA</vt:lpstr>
      <vt:lpstr>PowerPoint Presentation</vt:lpstr>
      <vt:lpstr>Continue Insights</vt:lpstr>
      <vt:lpstr>Relationship between variables</vt:lpstr>
      <vt:lpstr>Section 3 Data Preprocessing</vt:lpstr>
      <vt:lpstr>Exploratory data analysis(EDA) </vt:lpstr>
      <vt:lpstr>PowerPoint Presentation</vt:lpstr>
      <vt:lpstr>Descriptive Analysis </vt:lpstr>
      <vt:lpstr>Missing value</vt:lpstr>
      <vt:lpstr>- Duplicate observations check </vt:lpstr>
      <vt:lpstr>Feature engineering</vt:lpstr>
      <vt:lpstr>Section 4 Model building </vt:lpstr>
      <vt:lpstr>K-Means Clustering</vt:lpstr>
      <vt:lpstr>silhouette score</vt:lpstr>
      <vt:lpstr>Kmean_grouping</vt:lpstr>
      <vt:lpstr>PowerPoint Presentation</vt:lpstr>
      <vt:lpstr>Section 5</vt:lpstr>
      <vt:lpstr>Hierarchical Clustering </vt:lpstr>
      <vt:lpstr>Figure out the appropriate number of clusters </vt:lpstr>
      <vt:lpstr>PowerPoint Presentation</vt:lpstr>
      <vt:lpstr>Hierarchical Clustering Grouping </vt:lpstr>
      <vt:lpstr>PowerPoint Presentation</vt:lpstr>
      <vt:lpstr>Section 6</vt:lpstr>
      <vt:lpstr>Comparing K-means and Hierarchical Clustering  K- means Cluster Profiling</vt:lpstr>
      <vt:lpstr>Hierarchical Cluster Profiling</vt:lpstr>
      <vt:lpstr>Insights about different Cluster</vt:lpstr>
      <vt:lpstr>Key Questions Answer</vt:lpstr>
      <vt:lpstr>SECTION 7</vt:lpstr>
      <vt:lpstr>Insights and Recommendations for the Future Business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Technical Arslan</dc:creator>
  <cp:lastModifiedBy>Technical Arslan</cp:lastModifiedBy>
  <cp:revision>305</cp:revision>
  <dcterms:created xsi:type="dcterms:W3CDTF">2021-07-28T05:04:04Z</dcterms:created>
  <dcterms:modified xsi:type="dcterms:W3CDTF">2021-09-15T16:49:02Z</dcterms:modified>
</cp:coreProperties>
</file>