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4" r:id="rId1"/>
  </p:sldMasterIdLst>
  <p:sldIdLst>
    <p:sldId id="256" r:id="rId2"/>
    <p:sldId id="257" r:id="rId3"/>
    <p:sldId id="258" r:id="rId4"/>
    <p:sldId id="259" r:id="rId5"/>
    <p:sldId id="271" r:id="rId6"/>
    <p:sldId id="286" r:id="rId7"/>
    <p:sldId id="285" r:id="rId8"/>
    <p:sldId id="284" r:id="rId9"/>
    <p:sldId id="283" r:id="rId10"/>
    <p:sldId id="282" r:id="rId11"/>
    <p:sldId id="281" r:id="rId12"/>
    <p:sldId id="305" r:id="rId13"/>
    <p:sldId id="279" r:id="rId14"/>
    <p:sldId id="278" r:id="rId15"/>
    <p:sldId id="277" r:id="rId16"/>
    <p:sldId id="276" r:id="rId17"/>
    <p:sldId id="275" r:id="rId18"/>
    <p:sldId id="274" r:id="rId19"/>
    <p:sldId id="273" r:id="rId20"/>
    <p:sldId id="272" r:id="rId21"/>
    <p:sldId id="307" r:id="rId22"/>
    <p:sldId id="287" r:id="rId23"/>
    <p:sldId id="291" r:id="rId24"/>
    <p:sldId id="290" r:id="rId25"/>
    <p:sldId id="289" r:id="rId26"/>
    <p:sldId id="288" r:id="rId27"/>
    <p:sldId id="306" r:id="rId28"/>
    <p:sldId id="292" r:id="rId29"/>
    <p:sldId id="296" r:id="rId30"/>
    <p:sldId id="308" r:id="rId31"/>
    <p:sldId id="297" r:id="rId32"/>
    <p:sldId id="298" r:id="rId33"/>
    <p:sldId id="295" r:id="rId34"/>
    <p:sldId id="294" r:id="rId35"/>
    <p:sldId id="293" r:id="rId36"/>
    <p:sldId id="262" r:id="rId37"/>
    <p:sldId id="268" r:id="rId38"/>
    <p:sldId id="309" r:id="rId39"/>
    <p:sldId id="263" r:id="rId40"/>
    <p:sldId id="269" r:id="rId41"/>
    <p:sldId id="310" r:id="rId42"/>
    <p:sldId id="264" r:id="rId43"/>
    <p:sldId id="270" r:id="rId44"/>
    <p:sldId id="313" r:id="rId45"/>
    <p:sldId id="266" r:id="rId46"/>
    <p:sldId id="267" r:id="rId47"/>
    <p:sldId id="260" r:id="rId48"/>
    <p:sldId id="299" r:id="rId49"/>
    <p:sldId id="301" r:id="rId50"/>
    <p:sldId id="300" r:id="rId51"/>
    <p:sldId id="302" r:id="rId52"/>
    <p:sldId id="303" r:id="rId53"/>
    <p:sldId id="304" r:id="rId54"/>
    <p:sldId id="261"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5441" autoAdjust="0"/>
  </p:normalViewPr>
  <p:slideViewPr>
    <p:cSldViewPr snapToGrid="0">
      <p:cViewPr varScale="1">
        <p:scale>
          <a:sx n="91" d="100"/>
          <a:sy n="91" d="100"/>
        </p:scale>
        <p:origin x="53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57F54C5-ACC3-45E5-9A2F-4DE70A4FDE17}" type="datetimeFigureOut">
              <a:rPr lang="en-US" smtClean="0"/>
              <a:t>7/30/2021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38D07-8DB4-4600-85C8-D1EDF2489FE2}" type="slidenum">
              <a:rPr lang="en-US" smtClean="0"/>
              <a:t>‹#›</a:t>
            </a:fld>
            <a:endParaRPr lang="en-US"/>
          </a:p>
        </p:txBody>
      </p:sp>
    </p:spTree>
    <p:extLst>
      <p:ext uri="{BB962C8B-B14F-4D97-AF65-F5344CB8AC3E}">
        <p14:creationId xmlns:p14="http://schemas.microsoft.com/office/powerpoint/2010/main" val="1243530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57F54C5-ACC3-45E5-9A2F-4DE70A4FDE17}" type="datetimeFigureOut">
              <a:rPr lang="en-US" smtClean="0"/>
              <a:t>7/30/2021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E38D07-8DB4-4600-85C8-D1EDF2489FE2}" type="slidenum">
              <a:rPr lang="en-US" smtClean="0"/>
              <a:t>‹#›</a:t>
            </a:fld>
            <a:endParaRPr lang="en-US"/>
          </a:p>
        </p:txBody>
      </p:sp>
    </p:spTree>
    <p:extLst>
      <p:ext uri="{BB962C8B-B14F-4D97-AF65-F5344CB8AC3E}">
        <p14:creationId xmlns:p14="http://schemas.microsoft.com/office/powerpoint/2010/main" val="1572866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57F54C5-ACC3-45E5-9A2F-4DE70A4FDE17}" type="datetimeFigureOut">
              <a:rPr lang="en-US" smtClean="0"/>
              <a:t>7/30/2021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E38D07-8DB4-4600-85C8-D1EDF2489FE2}" type="slidenum">
              <a:rPr lang="en-US" smtClean="0"/>
              <a:t>‹#›</a:t>
            </a:fld>
            <a:endParaRPr lang="en-US"/>
          </a:p>
        </p:txBody>
      </p:sp>
    </p:spTree>
    <p:extLst>
      <p:ext uri="{BB962C8B-B14F-4D97-AF65-F5344CB8AC3E}">
        <p14:creationId xmlns:p14="http://schemas.microsoft.com/office/powerpoint/2010/main" val="26147378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57F54C5-ACC3-45E5-9A2F-4DE70A4FDE17}" type="datetimeFigureOut">
              <a:rPr lang="en-US" smtClean="0"/>
              <a:t>7/30/2021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E38D07-8DB4-4600-85C8-D1EDF2489FE2}"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051938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57F54C5-ACC3-45E5-9A2F-4DE70A4FDE17}" type="datetimeFigureOut">
              <a:rPr lang="en-US" smtClean="0"/>
              <a:t>7/30/2021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E38D07-8DB4-4600-85C8-D1EDF2489FE2}" type="slidenum">
              <a:rPr lang="en-US" smtClean="0"/>
              <a:t>‹#›</a:t>
            </a:fld>
            <a:endParaRPr lang="en-US"/>
          </a:p>
        </p:txBody>
      </p:sp>
    </p:spTree>
    <p:extLst>
      <p:ext uri="{BB962C8B-B14F-4D97-AF65-F5344CB8AC3E}">
        <p14:creationId xmlns:p14="http://schemas.microsoft.com/office/powerpoint/2010/main" val="14728526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257F54C5-ACC3-45E5-9A2F-4DE70A4FDE17}" type="datetimeFigureOut">
              <a:rPr lang="en-US" smtClean="0"/>
              <a:t>7/30/2021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E38D07-8DB4-4600-85C8-D1EDF2489FE2}" type="slidenum">
              <a:rPr lang="en-US" smtClean="0"/>
              <a:t>‹#›</a:t>
            </a:fld>
            <a:endParaRPr lang="en-US"/>
          </a:p>
        </p:txBody>
      </p:sp>
    </p:spTree>
    <p:extLst>
      <p:ext uri="{BB962C8B-B14F-4D97-AF65-F5344CB8AC3E}">
        <p14:creationId xmlns:p14="http://schemas.microsoft.com/office/powerpoint/2010/main" val="10762461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257F54C5-ACC3-45E5-9A2F-4DE70A4FDE17}" type="datetimeFigureOut">
              <a:rPr lang="en-US" smtClean="0"/>
              <a:t>7/30/2021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E38D07-8DB4-4600-85C8-D1EDF2489FE2}" type="slidenum">
              <a:rPr lang="en-US" smtClean="0"/>
              <a:t>‹#›</a:t>
            </a:fld>
            <a:endParaRPr lang="en-US"/>
          </a:p>
        </p:txBody>
      </p:sp>
    </p:spTree>
    <p:extLst>
      <p:ext uri="{BB962C8B-B14F-4D97-AF65-F5344CB8AC3E}">
        <p14:creationId xmlns:p14="http://schemas.microsoft.com/office/powerpoint/2010/main" val="12399055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57F54C5-ACC3-45E5-9A2F-4DE70A4FDE17}" type="datetimeFigureOut">
              <a:rPr lang="en-US" smtClean="0"/>
              <a:t>7/30/2021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38D07-8DB4-4600-85C8-D1EDF2489FE2}" type="slidenum">
              <a:rPr lang="en-US" smtClean="0"/>
              <a:t>‹#›</a:t>
            </a:fld>
            <a:endParaRPr lang="en-US"/>
          </a:p>
        </p:txBody>
      </p:sp>
    </p:spTree>
    <p:extLst>
      <p:ext uri="{BB962C8B-B14F-4D97-AF65-F5344CB8AC3E}">
        <p14:creationId xmlns:p14="http://schemas.microsoft.com/office/powerpoint/2010/main" val="10601837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57F54C5-ACC3-45E5-9A2F-4DE70A4FDE17}" type="datetimeFigureOut">
              <a:rPr lang="en-US" smtClean="0"/>
              <a:t>7/30/2021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38D07-8DB4-4600-85C8-D1EDF2489FE2}" type="slidenum">
              <a:rPr lang="en-US" smtClean="0"/>
              <a:t>‹#›</a:t>
            </a:fld>
            <a:endParaRPr lang="en-US"/>
          </a:p>
        </p:txBody>
      </p:sp>
    </p:spTree>
    <p:extLst>
      <p:ext uri="{BB962C8B-B14F-4D97-AF65-F5344CB8AC3E}">
        <p14:creationId xmlns:p14="http://schemas.microsoft.com/office/powerpoint/2010/main" val="3839081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57F54C5-ACC3-45E5-9A2F-4DE70A4FDE17}" type="datetimeFigureOut">
              <a:rPr lang="en-US" smtClean="0"/>
              <a:t>7/30/2021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38D07-8DB4-4600-85C8-D1EDF2489FE2}" type="slidenum">
              <a:rPr lang="en-US" smtClean="0"/>
              <a:t>‹#›</a:t>
            </a:fld>
            <a:endParaRPr lang="en-US"/>
          </a:p>
        </p:txBody>
      </p:sp>
    </p:spTree>
    <p:extLst>
      <p:ext uri="{BB962C8B-B14F-4D97-AF65-F5344CB8AC3E}">
        <p14:creationId xmlns:p14="http://schemas.microsoft.com/office/powerpoint/2010/main" val="3169921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57F54C5-ACC3-45E5-9A2F-4DE70A4FDE17}" type="datetimeFigureOut">
              <a:rPr lang="en-US" smtClean="0"/>
              <a:t>7/30/2021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38D07-8DB4-4600-85C8-D1EDF2489FE2}" type="slidenum">
              <a:rPr lang="en-US" smtClean="0"/>
              <a:t>‹#›</a:t>
            </a:fld>
            <a:endParaRPr lang="en-US"/>
          </a:p>
        </p:txBody>
      </p:sp>
    </p:spTree>
    <p:extLst>
      <p:ext uri="{BB962C8B-B14F-4D97-AF65-F5344CB8AC3E}">
        <p14:creationId xmlns:p14="http://schemas.microsoft.com/office/powerpoint/2010/main" val="2571445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57F54C5-ACC3-45E5-9A2F-4DE70A4FDE17}" type="datetimeFigureOut">
              <a:rPr lang="en-US" smtClean="0"/>
              <a:t>7/30/2021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E38D07-8DB4-4600-85C8-D1EDF2489FE2}" type="slidenum">
              <a:rPr lang="en-US" smtClean="0"/>
              <a:t>‹#›</a:t>
            </a:fld>
            <a:endParaRPr lang="en-US"/>
          </a:p>
        </p:txBody>
      </p:sp>
    </p:spTree>
    <p:extLst>
      <p:ext uri="{BB962C8B-B14F-4D97-AF65-F5344CB8AC3E}">
        <p14:creationId xmlns:p14="http://schemas.microsoft.com/office/powerpoint/2010/main" val="3503034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57F54C5-ACC3-45E5-9A2F-4DE70A4FDE17}" type="datetimeFigureOut">
              <a:rPr lang="en-US" smtClean="0"/>
              <a:t>7/30/2021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E38D07-8DB4-4600-85C8-D1EDF2489FE2}" type="slidenum">
              <a:rPr lang="en-US" smtClean="0"/>
              <a:t>‹#›</a:t>
            </a:fld>
            <a:endParaRPr lang="en-US"/>
          </a:p>
        </p:txBody>
      </p:sp>
    </p:spTree>
    <p:extLst>
      <p:ext uri="{BB962C8B-B14F-4D97-AF65-F5344CB8AC3E}">
        <p14:creationId xmlns:p14="http://schemas.microsoft.com/office/powerpoint/2010/main" val="3413472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57F54C5-ACC3-45E5-9A2F-4DE70A4FDE17}" type="datetimeFigureOut">
              <a:rPr lang="en-US" smtClean="0"/>
              <a:t>7/30/2021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E38D07-8DB4-4600-85C8-D1EDF2489FE2}" type="slidenum">
              <a:rPr lang="en-US" smtClean="0"/>
              <a:t>‹#›</a:t>
            </a:fld>
            <a:endParaRPr lang="en-US"/>
          </a:p>
        </p:txBody>
      </p:sp>
    </p:spTree>
    <p:extLst>
      <p:ext uri="{BB962C8B-B14F-4D97-AF65-F5344CB8AC3E}">
        <p14:creationId xmlns:p14="http://schemas.microsoft.com/office/powerpoint/2010/main" val="106816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257F54C5-ACC3-45E5-9A2F-4DE70A4FDE17}" type="datetimeFigureOut">
              <a:rPr lang="en-US" smtClean="0"/>
              <a:t>7/30/2021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E38D07-8DB4-4600-85C8-D1EDF2489FE2}" type="slidenum">
              <a:rPr lang="en-US" smtClean="0"/>
              <a:t>‹#›</a:t>
            </a:fld>
            <a:endParaRPr lang="en-US"/>
          </a:p>
        </p:txBody>
      </p:sp>
    </p:spTree>
    <p:extLst>
      <p:ext uri="{BB962C8B-B14F-4D97-AF65-F5344CB8AC3E}">
        <p14:creationId xmlns:p14="http://schemas.microsoft.com/office/powerpoint/2010/main" val="2066263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57F54C5-ACC3-45E5-9A2F-4DE70A4FDE17}" type="datetimeFigureOut">
              <a:rPr lang="en-US" smtClean="0"/>
              <a:t>7/30/2021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E38D07-8DB4-4600-85C8-D1EDF2489FE2}" type="slidenum">
              <a:rPr lang="en-US" smtClean="0"/>
              <a:t>‹#›</a:t>
            </a:fld>
            <a:endParaRPr lang="en-US"/>
          </a:p>
        </p:txBody>
      </p:sp>
    </p:spTree>
    <p:extLst>
      <p:ext uri="{BB962C8B-B14F-4D97-AF65-F5344CB8AC3E}">
        <p14:creationId xmlns:p14="http://schemas.microsoft.com/office/powerpoint/2010/main" val="796233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57F54C5-ACC3-45E5-9A2F-4DE70A4FDE17}" type="datetimeFigureOut">
              <a:rPr lang="en-US" smtClean="0"/>
              <a:t>7/30/2021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E38D07-8DB4-4600-85C8-D1EDF2489FE2}" type="slidenum">
              <a:rPr lang="en-US" smtClean="0"/>
              <a:t>‹#›</a:t>
            </a:fld>
            <a:endParaRPr lang="en-US"/>
          </a:p>
        </p:txBody>
      </p:sp>
    </p:spTree>
    <p:extLst>
      <p:ext uri="{BB962C8B-B14F-4D97-AF65-F5344CB8AC3E}">
        <p14:creationId xmlns:p14="http://schemas.microsoft.com/office/powerpoint/2010/main" val="2213505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257F54C5-ACC3-45E5-9A2F-4DE70A4FDE17}" type="datetimeFigureOut">
              <a:rPr lang="en-US" smtClean="0"/>
              <a:t>7/30/2021</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03E38D07-8DB4-4600-85C8-D1EDF2489FE2}" type="slidenum">
              <a:rPr lang="en-US" smtClean="0"/>
              <a:t>‹#›</a:t>
            </a:fld>
            <a:endParaRPr lang="en-US"/>
          </a:p>
        </p:txBody>
      </p:sp>
    </p:spTree>
    <p:extLst>
      <p:ext uri="{BB962C8B-B14F-4D97-AF65-F5344CB8AC3E}">
        <p14:creationId xmlns:p14="http://schemas.microsoft.com/office/powerpoint/2010/main" val="3971509588"/>
      </p:ext>
    </p:extLst>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 id="2147483896" r:id="rId12"/>
    <p:sldLayoutId id="2147483897" r:id="rId13"/>
    <p:sldLayoutId id="2147483898" r:id="rId14"/>
    <p:sldLayoutId id="2147483899" r:id="rId15"/>
    <p:sldLayoutId id="2147483900" r:id="rId16"/>
    <p:sldLayoutId id="2147483901"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404531"/>
            <a:ext cx="7766936" cy="1646302"/>
          </a:xfrm>
        </p:spPr>
        <p:txBody>
          <a:bodyPr>
            <a:normAutofit/>
          </a:bodyPr>
          <a:lstStyle/>
          <a:p>
            <a:r>
              <a:rPr lang="en-US" dirty="0" smtClean="0"/>
              <a:t>Tourism Project</a:t>
            </a:r>
            <a:r>
              <a:rPr lang="en-US" dirty="0"/>
              <a:t/>
            </a:r>
            <a:br>
              <a:rPr lang="en-US" dirty="0"/>
            </a:br>
            <a:r>
              <a:rPr lang="en-US" dirty="0" smtClean="0"/>
              <a:t> </a:t>
            </a:r>
            <a:endParaRPr lang="en-US" dirty="0"/>
          </a:p>
        </p:txBody>
      </p:sp>
    </p:spTree>
    <p:extLst>
      <p:ext uri="{BB962C8B-B14F-4D97-AF65-F5344CB8AC3E}">
        <p14:creationId xmlns:p14="http://schemas.microsoft.com/office/powerpoint/2010/main" val="7281879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2863" y="210208"/>
            <a:ext cx="7577959" cy="1477328"/>
          </a:xfrm>
          <a:prstGeom prst="rect">
            <a:avLst/>
          </a:prstGeom>
          <a:noFill/>
        </p:spPr>
        <p:txBody>
          <a:bodyPr wrap="square" rtlCol="0">
            <a:spAutoFit/>
          </a:bodyPr>
          <a:lstStyle/>
          <a:p>
            <a:r>
              <a:rPr lang="en-US" dirty="0" smtClean="0"/>
              <a:t>From this we can see that too much missing values in every columns. So we will handles these missing values according our problem.</a:t>
            </a:r>
          </a:p>
          <a:p>
            <a:endParaRPr lang="en-US" dirty="0" smtClean="0"/>
          </a:p>
          <a:p>
            <a:r>
              <a:rPr lang="en-US" dirty="0" smtClean="0"/>
              <a:t>Now are moving toward the data cleaning part so that we can clean our data and move forward.</a:t>
            </a:r>
            <a:endParaRPr lang="en-US" dirty="0"/>
          </a:p>
        </p:txBody>
      </p:sp>
      <p:pic>
        <p:nvPicPr>
          <p:cNvPr id="2" name="Picture 1"/>
          <p:cNvPicPr>
            <a:picLocks noChangeAspect="1"/>
          </p:cNvPicPr>
          <p:nvPr/>
        </p:nvPicPr>
        <p:blipFill>
          <a:blip r:embed="rId2"/>
          <a:stretch>
            <a:fillRect/>
          </a:stretch>
        </p:blipFill>
        <p:spPr>
          <a:xfrm>
            <a:off x="1630496" y="1994740"/>
            <a:ext cx="7491470" cy="4505211"/>
          </a:xfrm>
          <a:prstGeom prst="rect">
            <a:avLst/>
          </a:prstGeom>
        </p:spPr>
      </p:pic>
    </p:spTree>
    <p:extLst>
      <p:ext uri="{BB962C8B-B14F-4D97-AF65-F5344CB8AC3E}">
        <p14:creationId xmlns:p14="http://schemas.microsoft.com/office/powerpoint/2010/main" val="41823276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Descriptive Analysis </a:t>
            </a:r>
            <a:endParaRPr lang="en-US" dirty="0"/>
          </a:p>
        </p:txBody>
      </p:sp>
      <p:sp>
        <p:nvSpPr>
          <p:cNvPr id="3" name="Content Placeholder 2"/>
          <p:cNvSpPr>
            <a:spLocks noGrp="1"/>
          </p:cNvSpPr>
          <p:nvPr>
            <p:ph sz="quarter" idx="13"/>
          </p:nvPr>
        </p:nvSpPr>
        <p:spPr>
          <a:xfrm>
            <a:off x="456997" y="1389408"/>
            <a:ext cx="8596668" cy="3880773"/>
          </a:xfrm>
        </p:spPr>
        <p:txBody>
          <a:bodyPr/>
          <a:lstStyle/>
          <a:p>
            <a:r>
              <a:rPr lang="en-US" dirty="0" smtClean="0"/>
              <a:t>The </a:t>
            </a:r>
            <a:r>
              <a:rPr lang="en-US" dirty="0"/>
              <a:t>Exploratory Data </a:t>
            </a:r>
            <a:r>
              <a:rPr lang="en-US" dirty="0" smtClean="0"/>
              <a:t>Analysis is more important method which is </a:t>
            </a:r>
            <a:r>
              <a:rPr lang="en-US" dirty="0"/>
              <a:t>describe method shows basic statistical characteristics of each numerical feature (int64 and float64 types):</a:t>
            </a:r>
          </a:p>
          <a:p>
            <a:r>
              <a:rPr lang="en-US" dirty="0"/>
              <a:t>N</a:t>
            </a:r>
            <a:r>
              <a:rPr lang="en-US" dirty="0" smtClean="0"/>
              <a:t>umber </a:t>
            </a:r>
            <a:r>
              <a:rPr lang="en-US" dirty="0"/>
              <a:t>of non-missing values, mean, standard </a:t>
            </a:r>
            <a:r>
              <a:rPr lang="en-US" dirty="0" smtClean="0"/>
              <a:t>deviation, range, </a:t>
            </a:r>
            <a:r>
              <a:rPr lang="en-US" dirty="0"/>
              <a:t>median, 0.25 and 0</a:t>
            </a:r>
            <a:r>
              <a:rPr lang="en-US" dirty="0" smtClean="0"/>
              <a:t>.</a:t>
            </a:r>
          </a:p>
          <a:p>
            <a:r>
              <a:rPr lang="en-US" dirty="0"/>
              <a:t>We can see the Min, Max, mean and </a:t>
            </a:r>
            <a:r>
              <a:rPr lang="en-US" dirty="0" smtClean="0"/>
              <a:t>standard deviation </a:t>
            </a:r>
            <a:r>
              <a:rPr lang="en-US" dirty="0"/>
              <a:t>for all key attributes of the datase75 quartiles. </a:t>
            </a:r>
          </a:p>
        </p:txBody>
      </p:sp>
      <p:pic>
        <p:nvPicPr>
          <p:cNvPr id="5" name="Picture 4"/>
          <p:cNvPicPr>
            <a:picLocks noChangeAspect="1"/>
          </p:cNvPicPr>
          <p:nvPr/>
        </p:nvPicPr>
        <p:blipFill>
          <a:blip r:embed="rId2"/>
          <a:stretch>
            <a:fillRect/>
          </a:stretch>
        </p:blipFill>
        <p:spPr>
          <a:xfrm>
            <a:off x="677334" y="3865243"/>
            <a:ext cx="9156165" cy="2809875"/>
          </a:xfrm>
          <a:prstGeom prst="rect">
            <a:avLst/>
          </a:prstGeom>
        </p:spPr>
      </p:pic>
    </p:spTree>
    <p:extLst>
      <p:ext uri="{BB962C8B-B14F-4D97-AF65-F5344CB8AC3E}">
        <p14:creationId xmlns:p14="http://schemas.microsoft.com/office/powerpoint/2010/main" val="1094905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Descriptive Analysis on Non Numeric </a:t>
            </a:r>
            <a:endParaRPr lang="en-US" dirty="0"/>
          </a:p>
        </p:txBody>
      </p:sp>
      <p:sp>
        <p:nvSpPr>
          <p:cNvPr id="3" name="Content Placeholder 2"/>
          <p:cNvSpPr>
            <a:spLocks noGrp="1"/>
          </p:cNvSpPr>
          <p:nvPr>
            <p:ph sz="quarter" idx="13"/>
          </p:nvPr>
        </p:nvSpPr>
        <p:spPr>
          <a:xfrm>
            <a:off x="677334" y="2160589"/>
            <a:ext cx="8596668" cy="4614784"/>
          </a:xfrm>
        </p:spPr>
        <p:txBody>
          <a:bodyPr>
            <a:normAutofit/>
          </a:bodyPr>
          <a:lstStyle/>
          <a:p>
            <a:r>
              <a:rPr lang="en-US" dirty="0" smtClean="0"/>
              <a:t>Previously we see that descriptive analysis on int or float type but not in numeric.</a:t>
            </a:r>
          </a:p>
          <a:p>
            <a:r>
              <a:rPr lang="en-US" dirty="0" smtClean="0"/>
              <a:t>In </a:t>
            </a:r>
            <a:r>
              <a:rPr lang="en-US" dirty="0"/>
              <a:t>order to see statistics on non-numerical features, one has to explicitly indicate data types of </a:t>
            </a:r>
            <a:r>
              <a:rPr lang="en-US" dirty="0" smtClean="0"/>
              <a:t>interest.</a:t>
            </a:r>
            <a:endParaRPr lang="en-US" dirty="0"/>
          </a:p>
          <a:p>
            <a:pPr marL="0" indent="0">
              <a:buNone/>
            </a:pPr>
            <a:endParaRPr lang="en-US" dirty="0"/>
          </a:p>
          <a:p>
            <a:endParaRPr lang="en-US" dirty="0" smtClean="0"/>
          </a:p>
          <a:p>
            <a:endParaRPr lang="en-US" dirty="0"/>
          </a:p>
          <a:p>
            <a:endParaRPr lang="en-US" dirty="0" smtClean="0"/>
          </a:p>
          <a:p>
            <a:r>
              <a:rPr lang="en-US" dirty="0" smtClean="0"/>
              <a:t>This give us count of values, unique values, top and frequency of values</a:t>
            </a:r>
            <a:endParaRPr lang="en-US" dirty="0"/>
          </a:p>
        </p:txBody>
      </p:sp>
      <p:pic>
        <p:nvPicPr>
          <p:cNvPr id="4" name="Picture 3"/>
          <p:cNvPicPr>
            <a:picLocks noChangeAspect="1"/>
          </p:cNvPicPr>
          <p:nvPr/>
        </p:nvPicPr>
        <p:blipFill>
          <a:blip r:embed="rId2"/>
          <a:stretch>
            <a:fillRect/>
          </a:stretch>
        </p:blipFill>
        <p:spPr>
          <a:xfrm>
            <a:off x="1065094" y="4274970"/>
            <a:ext cx="8124825" cy="1590675"/>
          </a:xfrm>
          <a:prstGeom prst="rect">
            <a:avLst/>
          </a:prstGeom>
        </p:spPr>
      </p:pic>
    </p:spTree>
    <p:extLst>
      <p:ext uri="{BB962C8B-B14F-4D97-AF65-F5344CB8AC3E}">
        <p14:creationId xmlns:p14="http://schemas.microsoft.com/office/powerpoint/2010/main" val="12862119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78676"/>
            <a:ext cx="8596668" cy="683172"/>
          </a:xfrm>
        </p:spPr>
        <p:txBody>
          <a:bodyPr>
            <a:normAutofit/>
          </a:bodyPr>
          <a:lstStyle/>
          <a:p>
            <a:r>
              <a:rPr lang="en-US" b="1" dirty="0"/>
              <a:t>Data </a:t>
            </a:r>
            <a:r>
              <a:rPr lang="en-US" b="1" dirty="0" smtClean="0"/>
              <a:t>Visualization(Univariate)</a:t>
            </a:r>
            <a:endParaRPr lang="en-US" dirty="0"/>
          </a:p>
        </p:txBody>
      </p:sp>
      <p:sp>
        <p:nvSpPr>
          <p:cNvPr id="7" name="Content Placeholder 6"/>
          <p:cNvSpPr>
            <a:spLocks noGrp="1"/>
          </p:cNvSpPr>
          <p:nvPr>
            <p:ph sz="quarter" idx="13"/>
          </p:nvPr>
        </p:nvSpPr>
        <p:spPr>
          <a:xfrm>
            <a:off x="442589" y="2891929"/>
            <a:ext cx="8596668" cy="3966071"/>
          </a:xfrm>
        </p:spPr>
        <p:txBody>
          <a:bodyPr>
            <a:normAutofit fontScale="70000" lnSpcReduction="20000"/>
          </a:bodyPr>
          <a:lstStyle/>
          <a:p>
            <a:r>
              <a:rPr lang="en-US" dirty="0" smtClean="0"/>
              <a:t>Now let us see that those customers which are visiting how many number of customer purchased the package.</a:t>
            </a:r>
          </a:p>
          <a:p>
            <a:endParaRPr lang="en-US" dirty="0"/>
          </a:p>
          <a:p>
            <a:endParaRPr lang="en-US" dirty="0" smtClean="0"/>
          </a:p>
          <a:p>
            <a:endParaRPr lang="en-US" dirty="0" smtClean="0"/>
          </a:p>
          <a:p>
            <a:endParaRPr lang="en-US" dirty="0"/>
          </a:p>
          <a:p>
            <a:endParaRPr lang="en-US" dirty="0" smtClean="0"/>
          </a:p>
          <a:p>
            <a:endParaRPr lang="en-US" dirty="0" smtClean="0"/>
          </a:p>
          <a:p>
            <a:endParaRPr lang="en-US" dirty="0"/>
          </a:p>
          <a:p>
            <a:endParaRPr lang="en-US" dirty="0" smtClean="0"/>
          </a:p>
          <a:p>
            <a:r>
              <a:rPr lang="en-US" dirty="0" smtClean="0"/>
              <a:t>Whether </a:t>
            </a:r>
            <a:r>
              <a:rPr lang="en-US" dirty="0"/>
              <a:t>the customer has purchased a package or not (0: No, 1: Yes) Most people are not purchasing anything as you see.</a:t>
            </a:r>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sp>
        <p:nvSpPr>
          <p:cNvPr id="5" name="TextBox 4"/>
          <p:cNvSpPr txBox="1"/>
          <p:nvPr/>
        </p:nvSpPr>
        <p:spPr>
          <a:xfrm>
            <a:off x="677334" y="861848"/>
            <a:ext cx="8845038" cy="2031325"/>
          </a:xfrm>
          <a:prstGeom prst="rect">
            <a:avLst/>
          </a:prstGeom>
          <a:noFill/>
        </p:spPr>
        <p:txBody>
          <a:bodyPr wrap="square" rtlCol="0">
            <a:spAutoFit/>
          </a:bodyPr>
          <a:lstStyle/>
          <a:p>
            <a:r>
              <a:rPr lang="en-US" dirty="0"/>
              <a:t>In this section, we will visualize all the columns and check the distribution and relationship with others columns and also we will get more analysis from the graph</a:t>
            </a:r>
            <a:r>
              <a:rPr lang="en-US" dirty="0" smtClean="0"/>
              <a:t>.</a:t>
            </a:r>
          </a:p>
          <a:p>
            <a:endParaRPr lang="en-US" dirty="0" smtClean="0"/>
          </a:p>
          <a:p>
            <a:r>
              <a:rPr lang="en-US" dirty="0" smtClean="0"/>
              <a:t>Uni </a:t>
            </a:r>
            <a:r>
              <a:rPr lang="en-US" dirty="0"/>
              <a:t>stands for "one," meaning that, there is just one sort of variable in the data. Univariate analysis' main purpose is to characterize the data. The information will be collected, analyzed, and a pattern will be identified</a:t>
            </a:r>
          </a:p>
          <a:p>
            <a:endParaRPr lang="en-US" dirty="0"/>
          </a:p>
        </p:txBody>
      </p:sp>
      <p:pic>
        <p:nvPicPr>
          <p:cNvPr id="6" name="Picture 5"/>
          <p:cNvPicPr>
            <a:picLocks noChangeAspect="1"/>
          </p:cNvPicPr>
          <p:nvPr/>
        </p:nvPicPr>
        <p:blipFill>
          <a:blip r:embed="rId2"/>
          <a:stretch>
            <a:fillRect/>
          </a:stretch>
        </p:blipFill>
        <p:spPr>
          <a:xfrm>
            <a:off x="2238640" y="3434716"/>
            <a:ext cx="4352925" cy="2010910"/>
          </a:xfrm>
          <a:prstGeom prst="rect">
            <a:avLst/>
          </a:prstGeom>
        </p:spPr>
      </p:pic>
    </p:spTree>
    <p:extLst>
      <p:ext uri="{BB962C8B-B14F-4D97-AF65-F5344CB8AC3E}">
        <p14:creationId xmlns:p14="http://schemas.microsoft.com/office/powerpoint/2010/main" val="16610316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a:xfrm>
            <a:off x="499879" y="157655"/>
            <a:ext cx="8927900" cy="6524075"/>
          </a:xfrm>
        </p:spPr>
        <p:txBody>
          <a:bodyPr>
            <a:normAutofit fontScale="77500" lnSpcReduction="20000"/>
          </a:bodyPr>
          <a:lstStyle/>
          <a:p>
            <a:endParaRPr lang="en-US" dirty="0" smtClean="0"/>
          </a:p>
          <a:p>
            <a:r>
              <a:rPr lang="en-US" dirty="0" smtClean="0"/>
              <a:t>Now let us see through the curve that in which age people purchase most packages </a:t>
            </a:r>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a:p>
            <a:endParaRPr lang="en-US" dirty="0" smtClean="0"/>
          </a:p>
          <a:p>
            <a:endParaRPr lang="en-US" dirty="0"/>
          </a:p>
          <a:p>
            <a:r>
              <a:rPr lang="en-US" dirty="0" smtClean="0"/>
              <a:t>From </a:t>
            </a:r>
            <a:r>
              <a:rPr lang="en-US" dirty="0"/>
              <a:t>above figure Age of customer are mostly between 25 to 40 and a very small number people which is less then 20 years old and more than 60 years old.</a:t>
            </a:r>
          </a:p>
        </p:txBody>
      </p:sp>
      <p:pic>
        <p:nvPicPr>
          <p:cNvPr id="4" name="Picture 3"/>
          <p:cNvPicPr>
            <a:picLocks noChangeAspect="1"/>
          </p:cNvPicPr>
          <p:nvPr/>
        </p:nvPicPr>
        <p:blipFill>
          <a:blip r:embed="rId2"/>
          <a:stretch>
            <a:fillRect/>
          </a:stretch>
        </p:blipFill>
        <p:spPr>
          <a:xfrm>
            <a:off x="1290462" y="1442216"/>
            <a:ext cx="7075771" cy="4057650"/>
          </a:xfrm>
          <a:prstGeom prst="rect">
            <a:avLst/>
          </a:prstGeom>
        </p:spPr>
      </p:pic>
    </p:spTree>
    <p:extLst>
      <p:ext uri="{BB962C8B-B14F-4D97-AF65-F5344CB8AC3E}">
        <p14:creationId xmlns:p14="http://schemas.microsoft.com/office/powerpoint/2010/main" val="17939190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87615" y="3321269"/>
            <a:ext cx="4225158" cy="369332"/>
          </a:xfrm>
          <a:prstGeom prst="rect">
            <a:avLst/>
          </a:prstGeom>
          <a:noFill/>
        </p:spPr>
        <p:txBody>
          <a:bodyPr wrap="square" rtlCol="0">
            <a:spAutoFit/>
          </a:bodyPr>
          <a:lstStyle/>
          <a:p>
            <a:pPr lvl="0"/>
            <a:endParaRPr lang="en-US" dirty="0"/>
          </a:p>
        </p:txBody>
      </p:sp>
      <p:pic>
        <p:nvPicPr>
          <p:cNvPr id="3" name="Picture 2"/>
          <p:cNvPicPr>
            <a:picLocks noChangeAspect="1"/>
          </p:cNvPicPr>
          <p:nvPr/>
        </p:nvPicPr>
        <p:blipFill>
          <a:blip r:embed="rId2"/>
          <a:stretch>
            <a:fillRect/>
          </a:stretch>
        </p:blipFill>
        <p:spPr>
          <a:xfrm>
            <a:off x="1414403" y="2271376"/>
            <a:ext cx="4414977" cy="2838450"/>
          </a:xfrm>
          <a:prstGeom prst="rect">
            <a:avLst/>
          </a:prstGeom>
        </p:spPr>
      </p:pic>
      <p:sp>
        <p:nvSpPr>
          <p:cNvPr id="5" name="Content Placeholder 4"/>
          <p:cNvSpPr>
            <a:spLocks noGrp="1"/>
          </p:cNvSpPr>
          <p:nvPr>
            <p:ph sz="quarter" idx="13"/>
          </p:nvPr>
        </p:nvSpPr>
        <p:spPr>
          <a:xfrm>
            <a:off x="661012" y="965371"/>
            <a:ext cx="8427904" cy="5450459"/>
          </a:xfrm>
        </p:spPr>
        <p:txBody>
          <a:bodyPr>
            <a:normAutofit fontScale="92500" lnSpcReduction="20000"/>
          </a:bodyPr>
          <a:lstStyle/>
          <a:p>
            <a:pPr marL="0" lvl="0" indent="0">
              <a:buNone/>
            </a:pPr>
            <a:r>
              <a:rPr lang="en-US" dirty="0" smtClean="0"/>
              <a:t>Let’s Now try too look that how </a:t>
            </a:r>
            <a:r>
              <a:rPr lang="en-US" dirty="0"/>
              <a:t>customer was contacted (Company Invited or Self Inquiry</a:t>
            </a:r>
            <a:r>
              <a:rPr lang="en-US" dirty="0" smtClean="0"/>
              <a:t>)</a:t>
            </a:r>
            <a:endParaRPr lang="en-US" dirty="0"/>
          </a:p>
          <a:p>
            <a:pPr marL="0" lvl="0" indent="0">
              <a:buNone/>
            </a:pPr>
            <a:endParaRPr lang="en-US" dirty="0" smtClean="0"/>
          </a:p>
          <a:p>
            <a:pPr marL="0" lvl="0" indent="0">
              <a:buNone/>
            </a:pPr>
            <a:endParaRPr lang="en-US" dirty="0" smtClean="0"/>
          </a:p>
          <a:p>
            <a:pPr marL="0" lvl="0" indent="0">
              <a:buNone/>
            </a:pPr>
            <a:endParaRPr lang="en-US" dirty="0"/>
          </a:p>
          <a:p>
            <a:pPr marL="0" lvl="0" indent="0">
              <a:buNone/>
            </a:pPr>
            <a:endParaRPr lang="en-US" dirty="0" smtClean="0"/>
          </a:p>
          <a:p>
            <a:pPr marL="0" lvl="0" indent="0">
              <a:buNone/>
            </a:pPr>
            <a:endParaRPr lang="en-US" dirty="0"/>
          </a:p>
          <a:p>
            <a:pPr marL="0" lvl="0" indent="0">
              <a:buNone/>
            </a:pPr>
            <a:endParaRPr lang="en-US" dirty="0"/>
          </a:p>
          <a:p>
            <a:pPr marL="0" lvl="0" indent="0">
              <a:buNone/>
            </a:pPr>
            <a:endParaRPr lang="en-US" dirty="0" smtClean="0"/>
          </a:p>
          <a:p>
            <a:pPr marL="0" lvl="0" indent="0">
              <a:buNone/>
            </a:pPr>
            <a:endParaRPr lang="en-US" dirty="0"/>
          </a:p>
          <a:p>
            <a:pPr marL="0" lvl="0" indent="0">
              <a:buNone/>
            </a:pPr>
            <a:endParaRPr lang="en-US" dirty="0" smtClean="0"/>
          </a:p>
          <a:p>
            <a:pPr lvl="0"/>
            <a:r>
              <a:rPr lang="en-US" dirty="0" smtClean="0"/>
              <a:t>Most </a:t>
            </a:r>
            <a:r>
              <a:rPr lang="en-US" dirty="0"/>
              <a:t>of people are contracted as a self Enquiry and average number of people are company invited.</a:t>
            </a:r>
          </a:p>
          <a:p>
            <a:endParaRPr lang="en-US" dirty="0"/>
          </a:p>
        </p:txBody>
      </p:sp>
    </p:spTree>
    <p:extLst>
      <p:ext uri="{BB962C8B-B14F-4D97-AF65-F5344CB8AC3E}">
        <p14:creationId xmlns:p14="http://schemas.microsoft.com/office/powerpoint/2010/main" val="17497049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5252" y="907942"/>
            <a:ext cx="4980637" cy="1477328"/>
          </a:xfrm>
          <a:prstGeom prst="rect">
            <a:avLst/>
          </a:prstGeom>
          <a:noFill/>
        </p:spPr>
        <p:txBody>
          <a:bodyPr wrap="square" rtlCol="0">
            <a:spAutoFit/>
          </a:bodyPr>
          <a:lstStyle/>
          <a:p>
            <a:r>
              <a:rPr lang="en-US" dirty="0" smtClean="0"/>
              <a:t>Now we can plot the bar graphs so that we can understand that </a:t>
            </a:r>
            <a:r>
              <a:rPr lang="en-US" dirty="0"/>
              <a:t>c</a:t>
            </a:r>
            <a:r>
              <a:rPr lang="en-US" dirty="0" smtClean="0"/>
              <a:t>ity </a:t>
            </a:r>
            <a:r>
              <a:rPr lang="en-US" dirty="0"/>
              <a:t>tier depends on the development of a city, population, facilities, and living </a:t>
            </a:r>
            <a:r>
              <a:rPr lang="en-US" dirty="0" smtClean="0"/>
              <a:t>and most of are come from the population side.</a:t>
            </a:r>
            <a:endParaRPr lang="en-US" dirty="0"/>
          </a:p>
        </p:txBody>
      </p:sp>
      <p:sp>
        <p:nvSpPr>
          <p:cNvPr id="3" name="TextBox 2"/>
          <p:cNvSpPr txBox="1"/>
          <p:nvPr/>
        </p:nvSpPr>
        <p:spPr>
          <a:xfrm>
            <a:off x="926050" y="3847709"/>
            <a:ext cx="4193628" cy="2031325"/>
          </a:xfrm>
          <a:prstGeom prst="rect">
            <a:avLst/>
          </a:prstGeom>
          <a:noFill/>
        </p:spPr>
        <p:txBody>
          <a:bodyPr wrap="square" rtlCol="0">
            <a:spAutoFit/>
          </a:bodyPr>
          <a:lstStyle/>
          <a:p>
            <a:pPr lvl="0"/>
            <a:r>
              <a:rPr lang="en-US" dirty="0" smtClean="0"/>
              <a:t>Again through bar graph we are seeing that most of Occupation </a:t>
            </a:r>
            <a:r>
              <a:rPr lang="en-US" dirty="0"/>
              <a:t>of </a:t>
            </a:r>
            <a:r>
              <a:rPr lang="en-US" dirty="0" smtClean="0"/>
              <a:t>customer are Salaried based or have a small business.</a:t>
            </a:r>
          </a:p>
          <a:p>
            <a:pPr lvl="0"/>
            <a:r>
              <a:rPr lang="en-US" dirty="0" smtClean="0"/>
              <a:t>And a very low people have occupation of Large Business.</a:t>
            </a:r>
            <a:endParaRPr lang="en-US" dirty="0"/>
          </a:p>
          <a:p>
            <a:endParaRPr lang="en-US" dirty="0"/>
          </a:p>
        </p:txBody>
      </p:sp>
      <p:pic>
        <p:nvPicPr>
          <p:cNvPr id="4" name="Picture 3"/>
          <p:cNvPicPr>
            <a:picLocks noChangeAspect="1"/>
          </p:cNvPicPr>
          <p:nvPr/>
        </p:nvPicPr>
        <p:blipFill>
          <a:blip r:embed="rId2"/>
          <a:stretch>
            <a:fillRect/>
          </a:stretch>
        </p:blipFill>
        <p:spPr>
          <a:xfrm>
            <a:off x="6387800" y="129447"/>
            <a:ext cx="5543550" cy="3019425"/>
          </a:xfrm>
          <a:prstGeom prst="rect">
            <a:avLst/>
          </a:prstGeom>
        </p:spPr>
      </p:pic>
      <p:pic>
        <p:nvPicPr>
          <p:cNvPr id="7" name="Picture 6"/>
          <p:cNvPicPr>
            <a:picLocks noChangeAspect="1"/>
          </p:cNvPicPr>
          <p:nvPr/>
        </p:nvPicPr>
        <p:blipFill>
          <a:blip r:embed="rId3"/>
          <a:stretch>
            <a:fillRect/>
          </a:stretch>
        </p:blipFill>
        <p:spPr>
          <a:xfrm>
            <a:off x="6740225" y="3336159"/>
            <a:ext cx="5191125" cy="3429000"/>
          </a:xfrm>
          <a:prstGeom prst="rect">
            <a:avLst/>
          </a:prstGeom>
        </p:spPr>
      </p:pic>
    </p:spTree>
    <p:extLst>
      <p:ext uri="{BB962C8B-B14F-4D97-AF65-F5344CB8AC3E}">
        <p14:creationId xmlns:p14="http://schemas.microsoft.com/office/powerpoint/2010/main" val="12349936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476" y="841664"/>
            <a:ext cx="6960001" cy="1477328"/>
          </a:xfrm>
          <a:prstGeom prst="rect">
            <a:avLst/>
          </a:prstGeom>
          <a:noFill/>
        </p:spPr>
        <p:txBody>
          <a:bodyPr wrap="square" rtlCol="0">
            <a:spAutoFit/>
          </a:bodyPr>
          <a:lstStyle/>
          <a:p>
            <a:r>
              <a:rPr lang="en-US" dirty="0"/>
              <a:t>Marital status of </a:t>
            </a:r>
            <a:r>
              <a:rPr lang="en-US" dirty="0" smtClean="0"/>
              <a:t>customer which are going to trip is Married and others like Single, Divorced or Unmarried are approximately equally.</a:t>
            </a:r>
          </a:p>
          <a:p>
            <a:r>
              <a:rPr lang="en-US" dirty="0" smtClean="0"/>
              <a:t>But Married people are most going to trip.</a:t>
            </a:r>
          </a:p>
          <a:p>
            <a:r>
              <a:rPr lang="en-US" dirty="0" smtClean="0"/>
              <a:t>There are almost 70 percent of people are married.</a:t>
            </a:r>
            <a:endParaRPr lang="en-US" dirty="0"/>
          </a:p>
        </p:txBody>
      </p:sp>
      <p:pic>
        <p:nvPicPr>
          <p:cNvPr id="3" name="Picture 2"/>
          <p:cNvPicPr>
            <a:picLocks noChangeAspect="1"/>
          </p:cNvPicPr>
          <p:nvPr/>
        </p:nvPicPr>
        <p:blipFill>
          <a:blip r:embed="rId2"/>
          <a:stretch>
            <a:fillRect/>
          </a:stretch>
        </p:blipFill>
        <p:spPr>
          <a:xfrm>
            <a:off x="1318604" y="3425292"/>
            <a:ext cx="7499575" cy="3114675"/>
          </a:xfrm>
          <a:prstGeom prst="rect">
            <a:avLst/>
          </a:prstGeom>
        </p:spPr>
      </p:pic>
    </p:spTree>
    <p:extLst>
      <p:ext uri="{BB962C8B-B14F-4D97-AF65-F5344CB8AC3E}">
        <p14:creationId xmlns:p14="http://schemas.microsoft.com/office/powerpoint/2010/main" val="23575302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0603" y="491962"/>
            <a:ext cx="6706613" cy="923330"/>
          </a:xfrm>
          <a:prstGeom prst="rect">
            <a:avLst/>
          </a:prstGeom>
          <a:noFill/>
        </p:spPr>
        <p:txBody>
          <a:bodyPr wrap="square" rtlCol="0">
            <a:spAutoFit/>
          </a:bodyPr>
          <a:lstStyle/>
          <a:p>
            <a:pPr lvl="0"/>
            <a:r>
              <a:rPr lang="en-US" dirty="0"/>
              <a:t>Average number of trips in a year by </a:t>
            </a:r>
            <a:r>
              <a:rPr lang="en-US" dirty="0" smtClean="0"/>
              <a:t>customer are between 2 to 5 and maximum number trips of people are around about 10.</a:t>
            </a:r>
            <a:endParaRPr lang="en-US" dirty="0"/>
          </a:p>
        </p:txBody>
      </p:sp>
      <p:pic>
        <p:nvPicPr>
          <p:cNvPr id="4" name="Picture 3"/>
          <p:cNvPicPr>
            <a:picLocks noChangeAspect="1"/>
          </p:cNvPicPr>
          <p:nvPr/>
        </p:nvPicPr>
        <p:blipFill>
          <a:blip r:embed="rId2"/>
          <a:stretch>
            <a:fillRect/>
          </a:stretch>
        </p:blipFill>
        <p:spPr>
          <a:xfrm>
            <a:off x="1739461" y="1806794"/>
            <a:ext cx="7299435" cy="4425840"/>
          </a:xfrm>
          <a:prstGeom prst="rect">
            <a:avLst/>
          </a:prstGeom>
        </p:spPr>
      </p:pic>
    </p:spTree>
    <p:extLst>
      <p:ext uri="{BB962C8B-B14F-4D97-AF65-F5344CB8AC3E}">
        <p14:creationId xmlns:p14="http://schemas.microsoft.com/office/powerpoint/2010/main" val="10866059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a:xfrm>
            <a:off x="372707" y="178677"/>
            <a:ext cx="8596668" cy="6514224"/>
          </a:xfrm>
        </p:spPr>
        <p:txBody>
          <a:bodyPr>
            <a:normAutofit fontScale="92500" lnSpcReduction="20000"/>
          </a:bodyPr>
          <a:lstStyle/>
          <a:p>
            <a:r>
              <a:rPr lang="en-US" dirty="0"/>
              <a:t>From above figure Total number of persons planning to take the trip with the customer are 2 to </a:t>
            </a:r>
            <a:r>
              <a:rPr lang="en-US" dirty="0" smtClean="0"/>
              <a:t>4</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pPr marL="0" indent="0">
              <a:buNone/>
            </a:pPr>
            <a:endParaRPr lang="en-US" dirty="0"/>
          </a:p>
          <a:p>
            <a:pPr lvl="0"/>
            <a:r>
              <a:rPr lang="en-US" dirty="0"/>
              <a:t>Total number of children with age less than 5 planning to take the trip with the customer. </a:t>
            </a:r>
          </a:p>
          <a:p>
            <a:endParaRPr lang="en-US" dirty="0"/>
          </a:p>
          <a:p>
            <a:endParaRPr lang="en-US" dirty="0" smtClean="0"/>
          </a:p>
          <a:p>
            <a:endParaRPr lang="en-US" dirty="0"/>
          </a:p>
          <a:p>
            <a:endParaRPr lang="en-US" dirty="0"/>
          </a:p>
        </p:txBody>
      </p:sp>
      <p:pic>
        <p:nvPicPr>
          <p:cNvPr id="2" name="Picture 1"/>
          <p:cNvPicPr>
            <a:picLocks noChangeAspect="1"/>
          </p:cNvPicPr>
          <p:nvPr/>
        </p:nvPicPr>
        <p:blipFill>
          <a:blip r:embed="rId2"/>
          <a:stretch>
            <a:fillRect/>
          </a:stretch>
        </p:blipFill>
        <p:spPr>
          <a:xfrm>
            <a:off x="1725011" y="1416489"/>
            <a:ext cx="5715000" cy="4038600"/>
          </a:xfrm>
          <a:prstGeom prst="rect">
            <a:avLst/>
          </a:prstGeom>
        </p:spPr>
      </p:pic>
    </p:spTree>
    <p:extLst>
      <p:ext uri="{BB962C8B-B14F-4D97-AF65-F5344CB8AC3E}">
        <p14:creationId xmlns:p14="http://schemas.microsoft.com/office/powerpoint/2010/main" val="9450314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and Context</a:t>
            </a:r>
            <a:br>
              <a:rPr lang="en-US" dirty="0"/>
            </a:br>
            <a:endParaRPr lang="en-US" dirty="0"/>
          </a:p>
        </p:txBody>
      </p:sp>
      <p:sp>
        <p:nvSpPr>
          <p:cNvPr id="3" name="Content Placeholder 2"/>
          <p:cNvSpPr>
            <a:spLocks noGrp="1"/>
          </p:cNvSpPr>
          <p:nvPr>
            <p:ph sz="quarter" idx="13"/>
          </p:nvPr>
        </p:nvSpPr>
        <p:spPr/>
        <p:txBody>
          <a:bodyPr>
            <a:normAutofit fontScale="77500" lnSpcReduction="20000"/>
          </a:bodyPr>
          <a:lstStyle/>
          <a:p>
            <a:r>
              <a:rPr lang="en-US" dirty="0"/>
              <a:t>Visit With Us is a travel and tourism company that is looking to expand into the wellness tourism market. Currently, there are 5 types of packages the company offers - Basic, Standard, Deluxe, Super Deluxe, and King. Data collected over the last year indicates that 18% of the customers purchased the packages. During that same period, marketing costs were quite high because customers were contacted at random without any data driven decision making.</a:t>
            </a:r>
          </a:p>
          <a:p>
            <a:r>
              <a:rPr lang="en-US" dirty="0"/>
              <a:t>The company is now planning to launch the Wellness Tourism Package. Wellness Tourism is defined as travel that allows the traveler to maintain, enhance or kick-start a healthy lifestyle, and support or increase one's sense of well-being. This time around, the company wants to harness the </a:t>
            </a:r>
            <a:r>
              <a:rPr lang="en-US" dirty="0" smtClean="0"/>
              <a:t>available </a:t>
            </a:r>
            <a:r>
              <a:rPr lang="en-US" dirty="0"/>
              <a:t>data of existing and potential customers to make the expenditure more efficient.</a:t>
            </a:r>
          </a:p>
          <a:p>
            <a:r>
              <a:rPr lang="en-US" dirty="0"/>
              <a:t>Here, we are going analyze the company's data and information to provide recommendations for policy makers and the marketing team and also, build a model to predict potential customers who are more likely to purchase the wellness tourism package.</a:t>
            </a:r>
          </a:p>
          <a:p>
            <a:endParaRPr lang="en-US" dirty="0"/>
          </a:p>
        </p:txBody>
      </p:sp>
    </p:spTree>
    <p:extLst>
      <p:ext uri="{BB962C8B-B14F-4D97-AF65-F5344CB8AC3E}">
        <p14:creationId xmlns:p14="http://schemas.microsoft.com/office/powerpoint/2010/main" val="28129303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066597" y="2741558"/>
            <a:ext cx="6331170" cy="3827408"/>
          </a:xfrm>
          <a:prstGeom prst="rect">
            <a:avLst/>
          </a:prstGeom>
        </p:spPr>
      </p:pic>
      <p:sp>
        <p:nvSpPr>
          <p:cNvPr id="5" name="Content Placeholder 4"/>
          <p:cNvSpPr>
            <a:spLocks noGrp="1"/>
          </p:cNvSpPr>
          <p:nvPr>
            <p:ph sz="quarter" idx="13"/>
          </p:nvPr>
        </p:nvSpPr>
        <p:spPr>
          <a:xfrm>
            <a:off x="519679" y="594547"/>
            <a:ext cx="8596668" cy="3880773"/>
          </a:xfrm>
        </p:spPr>
        <p:txBody>
          <a:bodyPr/>
          <a:lstStyle/>
          <a:p>
            <a:r>
              <a:rPr lang="en-US" dirty="0"/>
              <a:t>As you can see from the bar plot that Most designation of the customer in the current organization are as a Executive or as a Manager.</a:t>
            </a:r>
          </a:p>
          <a:p>
            <a:r>
              <a:rPr lang="en-US" dirty="0"/>
              <a:t>And a very low at AVP or VP</a:t>
            </a:r>
          </a:p>
          <a:p>
            <a:endParaRPr lang="en-US" dirty="0"/>
          </a:p>
        </p:txBody>
      </p:sp>
    </p:spTree>
    <p:extLst>
      <p:ext uri="{BB962C8B-B14F-4D97-AF65-F5344CB8AC3E}">
        <p14:creationId xmlns:p14="http://schemas.microsoft.com/office/powerpoint/2010/main" val="22022328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INFERENCES FROM UNIVARIATE ANALYSIS</a:t>
            </a:r>
          </a:p>
        </p:txBody>
      </p:sp>
      <p:sp>
        <p:nvSpPr>
          <p:cNvPr id="3" name="Content Placeholder 2"/>
          <p:cNvSpPr>
            <a:spLocks noGrp="1"/>
          </p:cNvSpPr>
          <p:nvPr>
            <p:ph sz="quarter" idx="13"/>
          </p:nvPr>
        </p:nvSpPr>
        <p:spPr>
          <a:xfrm>
            <a:off x="677334" y="1508948"/>
            <a:ext cx="8596668" cy="5049507"/>
          </a:xfrm>
        </p:spPr>
        <p:txBody>
          <a:bodyPr>
            <a:normAutofit fontScale="85000" lnSpcReduction="20000"/>
          </a:bodyPr>
          <a:lstStyle/>
          <a:p>
            <a:r>
              <a:rPr lang="en-US" dirty="0"/>
              <a:t>Most people are not purchasing </a:t>
            </a:r>
            <a:r>
              <a:rPr lang="en-US" dirty="0" smtClean="0"/>
              <a:t>anything.</a:t>
            </a:r>
          </a:p>
          <a:p>
            <a:r>
              <a:rPr lang="en-US" dirty="0" smtClean="0"/>
              <a:t>Average number of age </a:t>
            </a:r>
            <a:r>
              <a:rPr lang="en-US" dirty="0"/>
              <a:t>of customer are mostly between 25 to 40 and a very small number people which is less then 20 years old and </a:t>
            </a:r>
            <a:r>
              <a:rPr lang="en-US" dirty="0" smtClean="0"/>
              <a:t>also less number of people more </a:t>
            </a:r>
            <a:r>
              <a:rPr lang="en-US" dirty="0"/>
              <a:t>than 60 years </a:t>
            </a:r>
            <a:r>
              <a:rPr lang="en-US" dirty="0" smtClean="0"/>
              <a:t>old.</a:t>
            </a:r>
          </a:p>
          <a:p>
            <a:r>
              <a:rPr lang="en-US" dirty="0"/>
              <a:t>Most of people are contracted as a self </a:t>
            </a:r>
            <a:r>
              <a:rPr lang="en-US" dirty="0" smtClean="0"/>
              <a:t>Enquiry.</a:t>
            </a:r>
          </a:p>
          <a:p>
            <a:r>
              <a:rPr lang="en-US" dirty="0" smtClean="0"/>
              <a:t>Most number </a:t>
            </a:r>
            <a:r>
              <a:rPr lang="en-US" dirty="0"/>
              <a:t>of are </a:t>
            </a:r>
            <a:r>
              <a:rPr lang="en-US" dirty="0" smtClean="0"/>
              <a:t> people come </a:t>
            </a:r>
            <a:r>
              <a:rPr lang="en-US" dirty="0"/>
              <a:t>from the population side</a:t>
            </a:r>
            <a:r>
              <a:rPr lang="en-US" dirty="0" smtClean="0"/>
              <a:t>.</a:t>
            </a:r>
          </a:p>
          <a:p>
            <a:r>
              <a:rPr lang="en-US" dirty="0"/>
              <a:t>Occupation of customer are Salaried based or have a small business.</a:t>
            </a:r>
            <a:endParaRPr lang="en-US" dirty="0" smtClean="0"/>
          </a:p>
          <a:p>
            <a:r>
              <a:rPr lang="en-US" dirty="0"/>
              <a:t>Married people are most going to </a:t>
            </a:r>
            <a:r>
              <a:rPr lang="en-US" dirty="0" smtClean="0"/>
              <a:t>trip.There </a:t>
            </a:r>
            <a:r>
              <a:rPr lang="en-US" dirty="0"/>
              <a:t>are almost 70 percent of people are </a:t>
            </a:r>
            <a:r>
              <a:rPr lang="en-US" dirty="0" smtClean="0"/>
              <a:t>married.</a:t>
            </a:r>
          </a:p>
          <a:p>
            <a:r>
              <a:rPr lang="en-US" dirty="0"/>
              <a:t>Average number of trips in a year by customer are between 2 to </a:t>
            </a:r>
            <a:r>
              <a:rPr lang="en-US" dirty="0" smtClean="0"/>
              <a:t>5.</a:t>
            </a:r>
          </a:p>
          <a:p>
            <a:pPr lvl="0"/>
            <a:r>
              <a:rPr lang="en-US" dirty="0"/>
              <a:t>Total number of children with age less than 5 planning to take the trip with the customer. </a:t>
            </a:r>
          </a:p>
          <a:p>
            <a:r>
              <a:rPr lang="en-US" dirty="0"/>
              <a:t>Most designation of the customer in the current organization are as a Executive or as a Manager.</a:t>
            </a:r>
            <a:endParaRPr lang="en-US" dirty="0" smtClean="0"/>
          </a:p>
          <a:p>
            <a:endParaRPr lang="en-US" dirty="0" smtClean="0"/>
          </a:p>
        </p:txBody>
      </p:sp>
    </p:spTree>
    <p:extLst>
      <p:ext uri="{BB962C8B-B14F-4D97-AF65-F5344CB8AC3E}">
        <p14:creationId xmlns:p14="http://schemas.microsoft.com/office/powerpoint/2010/main" val="34133597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Exploratory Data Analysis of Current Product Sales and Customer Trends</a:t>
            </a:r>
            <a:br>
              <a:rPr lang="en-US" b="1" dirty="0"/>
            </a:br>
            <a:endParaRPr lang="en-US" dirty="0"/>
          </a:p>
        </p:txBody>
      </p:sp>
      <p:sp>
        <p:nvSpPr>
          <p:cNvPr id="3" name="Content Placeholder 2"/>
          <p:cNvSpPr>
            <a:spLocks noGrp="1"/>
          </p:cNvSpPr>
          <p:nvPr>
            <p:ph sz="quarter" idx="13"/>
          </p:nvPr>
        </p:nvSpPr>
        <p:spPr>
          <a:xfrm>
            <a:off x="677334" y="1740175"/>
            <a:ext cx="9202390" cy="1139659"/>
          </a:xfrm>
        </p:spPr>
        <p:txBody>
          <a:bodyPr>
            <a:normAutofit fontScale="55000" lnSpcReduction="20000"/>
          </a:bodyPr>
          <a:lstStyle/>
          <a:p>
            <a:r>
              <a:rPr lang="en-US" dirty="0"/>
              <a:t>Below, customer trends for current product sales are visualized and explored to gain insight into current sales operations. Later on in this notebook, these same visualizations will be compared against predicted wellness tourism customers to attempt a </a:t>
            </a:r>
            <a:r>
              <a:rPr lang="en-US" dirty="0" smtClean="0"/>
              <a:t>differentiation.</a:t>
            </a:r>
          </a:p>
          <a:p>
            <a:r>
              <a:rPr lang="en-US" dirty="0"/>
              <a:t>Below, customer trends for current product sales are visualized and explored to gain insight into current sales operations.</a:t>
            </a:r>
          </a:p>
        </p:txBody>
      </p:sp>
      <p:sp>
        <p:nvSpPr>
          <p:cNvPr id="5" name="TextBox 4"/>
          <p:cNvSpPr txBox="1"/>
          <p:nvPr/>
        </p:nvSpPr>
        <p:spPr>
          <a:xfrm>
            <a:off x="7483366" y="3317175"/>
            <a:ext cx="2837793" cy="2308324"/>
          </a:xfrm>
          <a:prstGeom prst="rect">
            <a:avLst/>
          </a:prstGeom>
          <a:noFill/>
        </p:spPr>
        <p:txBody>
          <a:bodyPr wrap="square" rtlCol="0">
            <a:spAutoFit/>
          </a:bodyPr>
          <a:lstStyle/>
          <a:p>
            <a:r>
              <a:rPr lang="en-US" dirty="0" smtClean="0"/>
              <a:t>As we see from this graph that the </a:t>
            </a:r>
            <a:r>
              <a:rPr lang="en-US" dirty="0"/>
              <a:t>customer has most purchased a package is Super Deluxe and age of those peoples who purchases most these packages are between 30 to 50.</a:t>
            </a:r>
          </a:p>
        </p:txBody>
      </p:sp>
      <p:pic>
        <p:nvPicPr>
          <p:cNvPr id="6" name="Picture 5"/>
          <p:cNvPicPr>
            <a:picLocks noChangeAspect="1"/>
          </p:cNvPicPr>
          <p:nvPr/>
        </p:nvPicPr>
        <p:blipFill>
          <a:blip r:embed="rId2"/>
          <a:stretch>
            <a:fillRect/>
          </a:stretch>
        </p:blipFill>
        <p:spPr>
          <a:xfrm>
            <a:off x="149116" y="2923606"/>
            <a:ext cx="7334250" cy="3789143"/>
          </a:xfrm>
          <a:prstGeom prst="rect">
            <a:avLst/>
          </a:prstGeom>
        </p:spPr>
      </p:pic>
    </p:spTree>
    <p:extLst>
      <p:ext uri="{BB962C8B-B14F-4D97-AF65-F5344CB8AC3E}">
        <p14:creationId xmlns:p14="http://schemas.microsoft.com/office/powerpoint/2010/main" val="17144436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1641"/>
          </a:xfrm>
        </p:spPr>
        <p:txBody>
          <a:bodyPr>
            <a:normAutofit fontScale="90000"/>
          </a:bodyPr>
          <a:lstStyle/>
          <a:p>
            <a:r>
              <a:rPr lang="en-US" b="1" dirty="0"/>
              <a:t>Observations</a:t>
            </a:r>
            <a:br>
              <a:rPr lang="en-US" b="1" dirty="0"/>
            </a:br>
            <a:endParaRPr lang="en-US" dirty="0"/>
          </a:p>
        </p:txBody>
      </p:sp>
      <p:sp>
        <p:nvSpPr>
          <p:cNvPr id="3" name="Content Placeholder 2"/>
          <p:cNvSpPr>
            <a:spLocks noGrp="1"/>
          </p:cNvSpPr>
          <p:nvPr>
            <p:ph sz="quarter" idx="13"/>
          </p:nvPr>
        </p:nvSpPr>
        <p:spPr>
          <a:xfrm>
            <a:off x="750907" y="1261241"/>
            <a:ext cx="8596668" cy="1391908"/>
          </a:xfrm>
        </p:spPr>
        <p:txBody>
          <a:bodyPr>
            <a:normAutofit fontScale="92500" lnSpcReduction="10000"/>
          </a:bodyPr>
          <a:lstStyle/>
          <a:p>
            <a:r>
              <a:rPr lang="en-US" dirty="0"/>
              <a:t>Basic package: popular with customers in their 20s, 30s, and 40s Standard and Deluxe packages: skewed towards customers in their 30s and 40s Super Deluxe package: popular with customers in their 40s and 50s King package: popular with customers in their 40s and 50s</a:t>
            </a:r>
          </a:p>
        </p:txBody>
      </p:sp>
      <p:sp>
        <p:nvSpPr>
          <p:cNvPr id="5" name="TextBox 4"/>
          <p:cNvSpPr txBox="1"/>
          <p:nvPr/>
        </p:nvSpPr>
        <p:spPr>
          <a:xfrm>
            <a:off x="5687539" y="3876891"/>
            <a:ext cx="4097592" cy="2031325"/>
          </a:xfrm>
          <a:prstGeom prst="rect">
            <a:avLst/>
          </a:prstGeom>
          <a:noFill/>
        </p:spPr>
        <p:txBody>
          <a:bodyPr wrap="square" rtlCol="0">
            <a:spAutoFit/>
          </a:bodyPr>
          <a:lstStyle/>
          <a:p>
            <a:r>
              <a:rPr lang="en-US" dirty="0"/>
              <a:t>Those customers has most purchased a Basic package whose Monthly income is between 15000 to 25000. And those people </a:t>
            </a:r>
            <a:r>
              <a:rPr lang="en-US" dirty="0" smtClean="0"/>
              <a:t>purchase </a:t>
            </a:r>
            <a:r>
              <a:rPr lang="en-US" dirty="0"/>
              <a:t>the king </a:t>
            </a:r>
            <a:r>
              <a:rPr lang="en-US" dirty="0" smtClean="0"/>
              <a:t>package </a:t>
            </a:r>
            <a:r>
              <a:rPr lang="en-US" dirty="0"/>
              <a:t>whose monthly income between 35000 to 45000 which is quite high range.</a:t>
            </a:r>
          </a:p>
        </p:txBody>
      </p:sp>
      <p:pic>
        <p:nvPicPr>
          <p:cNvPr id="6" name="Picture 5"/>
          <p:cNvPicPr>
            <a:picLocks noChangeAspect="1"/>
          </p:cNvPicPr>
          <p:nvPr/>
        </p:nvPicPr>
        <p:blipFill>
          <a:blip r:embed="rId2"/>
          <a:stretch>
            <a:fillRect/>
          </a:stretch>
        </p:blipFill>
        <p:spPr>
          <a:xfrm>
            <a:off x="599090" y="3052542"/>
            <a:ext cx="4887310" cy="3013185"/>
          </a:xfrm>
          <a:prstGeom prst="rect">
            <a:avLst/>
          </a:prstGeom>
        </p:spPr>
      </p:pic>
    </p:spTree>
    <p:extLst>
      <p:ext uri="{BB962C8B-B14F-4D97-AF65-F5344CB8AC3E}">
        <p14:creationId xmlns:p14="http://schemas.microsoft.com/office/powerpoint/2010/main" val="30159859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30621"/>
          </a:xfrm>
        </p:spPr>
        <p:txBody>
          <a:bodyPr>
            <a:normAutofit/>
          </a:bodyPr>
          <a:lstStyle/>
          <a:p>
            <a:r>
              <a:rPr lang="en-US" b="1" dirty="0" smtClean="0"/>
              <a:t>Observations</a:t>
            </a:r>
            <a:endParaRPr lang="en-US" dirty="0"/>
          </a:p>
        </p:txBody>
      </p:sp>
      <p:sp>
        <p:nvSpPr>
          <p:cNvPr id="3" name="Content Placeholder 2"/>
          <p:cNvSpPr>
            <a:spLocks noGrp="1"/>
          </p:cNvSpPr>
          <p:nvPr>
            <p:ph sz="quarter" idx="13"/>
          </p:nvPr>
        </p:nvSpPr>
        <p:spPr>
          <a:xfrm>
            <a:off x="677333" y="1240221"/>
            <a:ext cx="8981673" cy="1707218"/>
          </a:xfrm>
        </p:spPr>
        <p:txBody>
          <a:bodyPr>
            <a:normAutofit fontScale="85000" lnSpcReduction="10000"/>
          </a:bodyPr>
          <a:lstStyle/>
          <a:p>
            <a:r>
              <a:rPr lang="en-US" dirty="0"/>
              <a:t>Basic Package: Popular with customers with income range between 15k and 25k Deluxe Package: Popular with customers with income range between 20k and 30k Standard Package: Popular with customers with income range between 20k and 35k Super Deluxe Package: Popular with income range between 25k and 35k King: Popular with customers with income range between 30k and 45k.</a:t>
            </a:r>
          </a:p>
        </p:txBody>
      </p:sp>
      <p:sp>
        <p:nvSpPr>
          <p:cNvPr id="5" name="TextBox 4"/>
          <p:cNvSpPr txBox="1"/>
          <p:nvPr/>
        </p:nvSpPr>
        <p:spPr>
          <a:xfrm>
            <a:off x="6915806" y="3709889"/>
            <a:ext cx="2837794" cy="1200329"/>
          </a:xfrm>
          <a:prstGeom prst="rect">
            <a:avLst/>
          </a:prstGeom>
          <a:noFill/>
        </p:spPr>
        <p:txBody>
          <a:bodyPr wrap="square" rtlCol="0">
            <a:spAutoFit/>
          </a:bodyPr>
          <a:lstStyle/>
          <a:p>
            <a:r>
              <a:rPr lang="en-US" dirty="0"/>
              <a:t>Average number of trips are between 0 to 5 in a year and those trips are basic package trips.</a:t>
            </a:r>
          </a:p>
        </p:txBody>
      </p:sp>
      <p:pic>
        <p:nvPicPr>
          <p:cNvPr id="6" name="Picture 5"/>
          <p:cNvPicPr>
            <a:picLocks noChangeAspect="1"/>
          </p:cNvPicPr>
          <p:nvPr/>
        </p:nvPicPr>
        <p:blipFill>
          <a:blip r:embed="rId2"/>
          <a:stretch>
            <a:fillRect/>
          </a:stretch>
        </p:blipFill>
        <p:spPr>
          <a:xfrm>
            <a:off x="973957" y="3031522"/>
            <a:ext cx="5860102" cy="3279227"/>
          </a:xfrm>
          <a:prstGeom prst="rect">
            <a:avLst/>
          </a:prstGeom>
        </p:spPr>
      </p:pic>
    </p:spTree>
    <p:extLst>
      <p:ext uri="{BB962C8B-B14F-4D97-AF65-F5344CB8AC3E}">
        <p14:creationId xmlns:p14="http://schemas.microsoft.com/office/powerpoint/2010/main" val="5623337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3172"/>
          </a:xfrm>
        </p:spPr>
        <p:txBody>
          <a:bodyPr>
            <a:normAutofit/>
          </a:bodyPr>
          <a:lstStyle/>
          <a:p>
            <a:r>
              <a:rPr lang="en-US" dirty="0"/>
              <a:t>Observations</a:t>
            </a:r>
          </a:p>
        </p:txBody>
      </p:sp>
      <p:sp>
        <p:nvSpPr>
          <p:cNvPr id="3" name="Content Placeholder 2"/>
          <p:cNvSpPr>
            <a:spLocks noGrp="1"/>
          </p:cNvSpPr>
          <p:nvPr>
            <p:ph sz="quarter" idx="13"/>
          </p:nvPr>
        </p:nvSpPr>
        <p:spPr>
          <a:xfrm>
            <a:off x="803458" y="1193638"/>
            <a:ext cx="8596668" cy="1255272"/>
          </a:xfrm>
        </p:spPr>
        <p:txBody>
          <a:bodyPr>
            <a:normAutofit fontScale="85000" lnSpcReduction="10000"/>
          </a:bodyPr>
          <a:lstStyle/>
          <a:p>
            <a:r>
              <a:rPr lang="en-US" dirty="0"/>
              <a:t>This plot speaks for itself. Executives: Basic package, Manager: Deluxe Package, Senior Manager: Standard Package, AVP: Super Deluxe, VP: King. Real life isn't like this, but for the dataset provided, a customers Designation is all that would be needed to determine with level of package to pitch.</a:t>
            </a:r>
          </a:p>
        </p:txBody>
      </p:sp>
      <p:sp>
        <p:nvSpPr>
          <p:cNvPr id="6" name="TextBox 5"/>
          <p:cNvSpPr txBox="1"/>
          <p:nvPr/>
        </p:nvSpPr>
        <p:spPr>
          <a:xfrm>
            <a:off x="6779173" y="3584028"/>
            <a:ext cx="2701158" cy="1200329"/>
          </a:xfrm>
          <a:prstGeom prst="rect">
            <a:avLst/>
          </a:prstGeom>
          <a:noFill/>
        </p:spPr>
        <p:txBody>
          <a:bodyPr wrap="square" rtlCol="0">
            <a:spAutoFit/>
          </a:bodyPr>
          <a:lstStyle/>
          <a:p>
            <a:r>
              <a:rPr lang="en-US" dirty="0"/>
              <a:t>A majority of customers required 3-5 follow-ups before making a purchase</a:t>
            </a:r>
          </a:p>
        </p:txBody>
      </p:sp>
      <p:pic>
        <p:nvPicPr>
          <p:cNvPr id="5" name="Picture 4"/>
          <p:cNvPicPr>
            <a:picLocks noChangeAspect="1"/>
          </p:cNvPicPr>
          <p:nvPr/>
        </p:nvPicPr>
        <p:blipFill>
          <a:blip r:embed="rId2"/>
          <a:stretch>
            <a:fillRect/>
          </a:stretch>
        </p:blipFill>
        <p:spPr>
          <a:xfrm>
            <a:off x="982134" y="3032948"/>
            <a:ext cx="5345094" cy="2952750"/>
          </a:xfrm>
          <a:prstGeom prst="rect">
            <a:avLst/>
          </a:prstGeom>
        </p:spPr>
      </p:pic>
    </p:spTree>
    <p:extLst>
      <p:ext uri="{BB962C8B-B14F-4D97-AF65-F5344CB8AC3E}">
        <p14:creationId xmlns:p14="http://schemas.microsoft.com/office/powerpoint/2010/main" val="42077798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46538"/>
          </a:xfrm>
        </p:spPr>
        <p:txBody>
          <a:bodyPr>
            <a:normAutofit fontScale="90000"/>
          </a:bodyPr>
          <a:lstStyle/>
          <a:p>
            <a:r>
              <a:rPr lang="en-US" dirty="0"/>
              <a:t>Observations</a:t>
            </a:r>
          </a:p>
        </p:txBody>
      </p:sp>
      <p:sp>
        <p:nvSpPr>
          <p:cNvPr id="3" name="Content Placeholder 2"/>
          <p:cNvSpPr>
            <a:spLocks noGrp="1"/>
          </p:cNvSpPr>
          <p:nvPr>
            <p:ph sz="quarter" idx="13"/>
          </p:nvPr>
        </p:nvSpPr>
        <p:spPr>
          <a:xfrm>
            <a:off x="775303" y="1613338"/>
            <a:ext cx="8596668" cy="515007"/>
          </a:xfrm>
        </p:spPr>
        <p:txBody>
          <a:bodyPr>
            <a:normAutofit fontScale="85000" lnSpcReduction="10000"/>
          </a:bodyPr>
          <a:lstStyle/>
          <a:p>
            <a:r>
              <a:rPr lang="en-US" dirty="0"/>
              <a:t>A majority of customers required 3-5 follow-ups before making a purchase.</a:t>
            </a:r>
          </a:p>
        </p:txBody>
      </p:sp>
      <p:sp>
        <p:nvSpPr>
          <p:cNvPr id="5" name="TextBox 4"/>
          <p:cNvSpPr txBox="1"/>
          <p:nvPr/>
        </p:nvSpPr>
        <p:spPr>
          <a:xfrm>
            <a:off x="5927835" y="2701159"/>
            <a:ext cx="5644055" cy="2862322"/>
          </a:xfrm>
          <a:prstGeom prst="rect">
            <a:avLst/>
          </a:prstGeom>
          <a:noFill/>
        </p:spPr>
        <p:txBody>
          <a:bodyPr wrap="square" rtlCol="0">
            <a:spAutoFit/>
          </a:bodyPr>
          <a:lstStyle/>
          <a:p>
            <a:r>
              <a:rPr lang="en-US" dirty="0"/>
              <a:t>Marital status of customer who has purchased a basic package </a:t>
            </a:r>
            <a:r>
              <a:rPr lang="en-US" dirty="0" smtClean="0"/>
              <a:t>no Basic</a:t>
            </a:r>
            <a:r>
              <a:rPr lang="en-US" dirty="0"/>
              <a:t>, Deluxe, and Standard packages on average required 4 follow-ups before purchase made. Super Deluxe on average required 3 follow ups before purchase made. And King on average required 4-5 follow-ups. ** there may be an indicator here on the Super Deluxe package performance - the lower than average follow-ups may indicate that low sales might be due to not following up enough.st are Single and </a:t>
            </a:r>
            <a:r>
              <a:rPr lang="en-US" dirty="0" smtClean="0"/>
              <a:t>Married.</a:t>
            </a:r>
            <a:endParaRPr lang="en-US" dirty="0"/>
          </a:p>
        </p:txBody>
      </p:sp>
      <p:pic>
        <p:nvPicPr>
          <p:cNvPr id="6" name="Picture 5"/>
          <p:cNvPicPr>
            <a:picLocks noChangeAspect="1"/>
          </p:cNvPicPr>
          <p:nvPr/>
        </p:nvPicPr>
        <p:blipFill>
          <a:blip r:embed="rId2"/>
          <a:stretch>
            <a:fillRect/>
          </a:stretch>
        </p:blipFill>
        <p:spPr>
          <a:xfrm>
            <a:off x="596627" y="2585545"/>
            <a:ext cx="5331208" cy="3513964"/>
          </a:xfrm>
          <a:prstGeom prst="rect">
            <a:avLst/>
          </a:prstGeom>
        </p:spPr>
      </p:pic>
    </p:spTree>
    <p:extLst>
      <p:ext uri="{BB962C8B-B14F-4D97-AF65-F5344CB8AC3E}">
        <p14:creationId xmlns:p14="http://schemas.microsoft.com/office/powerpoint/2010/main" val="27616637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EXPLORATORY DATA ANALYSIS (BIVARIATE)</a:t>
            </a:r>
          </a:p>
        </p:txBody>
      </p:sp>
      <p:sp>
        <p:nvSpPr>
          <p:cNvPr id="3" name="Content Placeholder 2"/>
          <p:cNvSpPr>
            <a:spLocks noGrp="1"/>
          </p:cNvSpPr>
          <p:nvPr>
            <p:ph sz="quarter" idx="13"/>
          </p:nvPr>
        </p:nvSpPr>
        <p:spPr>
          <a:xfrm>
            <a:off x="677334" y="2160589"/>
            <a:ext cx="3705480" cy="3880773"/>
          </a:xfrm>
        </p:spPr>
        <p:txBody>
          <a:bodyPr>
            <a:normAutofit/>
          </a:bodyPr>
          <a:lstStyle/>
          <a:p>
            <a:r>
              <a:rPr lang="en-US" dirty="0"/>
              <a:t>This graph is of correlation between variables in the form of </a:t>
            </a:r>
            <a:r>
              <a:rPr lang="en-US" dirty="0" smtClean="0"/>
              <a:t>heat map. </a:t>
            </a:r>
            <a:endParaRPr lang="en-US" dirty="0"/>
          </a:p>
          <a:p>
            <a:r>
              <a:rPr lang="en-US" dirty="0" smtClean="0"/>
              <a:t>There </a:t>
            </a:r>
            <a:r>
              <a:rPr lang="en-US" dirty="0"/>
              <a:t>is a </a:t>
            </a:r>
            <a:r>
              <a:rPr lang="en-US" dirty="0" smtClean="0"/>
              <a:t>high </a:t>
            </a:r>
            <a:r>
              <a:rPr lang="en-US" dirty="0"/>
              <a:t>correlation between Age </a:t>
            </a:r>
            <a:r>
              <a:rPr lang="en-US" dirty="0" smtClean="0"/>
              <a:t>,Monthly income and Number of children visiting columns. </a:t>
            </a:r>
            <a:r>
              <a:rPr lang="en-US" dirty="0"/>
              <a:t>T</a:t>
            </a:r>
            <a:r>
              <a:rPr lang="en-US" dirty="0" smtClean="0"/>
              <a:t>hey </a:t>
            </a:r>
            <a:r>
              <a:rPr lang="en-US" dirty="0"/>
              <a:t>make any </a:t>
            </a:r>
            <a:r>
              <a:rPr lang="en-US" dirty="0" smtClean="0"/>
              <a:t>increase the </a:t>
            </a:r>
            <a:r>
              <a:rPr lang="en-US" dirty="0"/>
              <a:t>model’s performance.</a:t>
            </a:r>
          </a:p>
        </p:txBody>
      </p:sp>
      <p:pic>
        <p:nvPicPr>
          <p:cNvPr id="4" name="Picture 3"/>
          <p:cNvPicPr>
            <a:picLocks noChangeAspect="1"/>
          </p:cNvPicPr>
          <p:nvPr/>
        </p:nvPicPr>
        <p:blipFill>
          <a:blip r:embed="rId2"/>
          <a:stretch>
            <a:fillRect/>
          </a:stretch>
        </p:blipFill>
        <p:spPr>
          <a:xfrm>
            <a:off x="4729656" y="1930126"/>
            <a:ext cx="4932145" cy="4554757"/>
          </a:xfrm>
          <a:prstGeom prst="rect">
            <a:avLst/>
          </a:prstGeom>
        </p:spPr>
      </p:pic>
    </p:spTree>
    <p:extLst>
      <p:ext uri="{BB962C8B-B14F-4D97-AF65-F5344CB8AC3E}">
        <p14:creationId xmlns:p14="http://schemas.microsoft.com/office/powerpoint/2010/main" val="34497242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26797"/>
            <a:ext cx="8596668" cy="1320800"/>
          </a:xfrm>
        </p:spPr>
        <p:txBody>
          <a:bodyPr>
            <a:normAutofit/>
          </a:bodyPr>
          <a:lstStyle/>
          <a:p>
            <a:r>
              <a:rPr lang="en-US" dirty="0" smtClean="0"/>
              <a:t>EXPLORATORY </a:t>
            </a:r>
            <a:r>
              <a:rPr lang="en-US" dirty="0"/>
              <a:t>DATA ANALYSIS (BIVARIATE)</a:t>
            </a:r>
          </a:p>
        </p:txBody>
      </p:sp>
      <p:sp>
        <p:nvSpPr>
          <p:cNvPr id="3" name="Content Placeholder 2"/>
          <p:cNvSpPr>
            <a:spLocks noGrp="1"/>
          </p:cNvSpPr>
          <p:nvPr>
            <p:ph sz="quarter" idx="13"/>
          </p:nvPr>
        </p:nvSpPr>
        <p:spPr>
          <a:xfrm>
            <a:off x="677334" y="1270000"/>
            <a:ext cx="8596668" cy="842579"/>
          </a:xfrm>
        </p:spPr>
        <p:txBody>
          <a:bodyPr>
            <a:normAutofit fontScale="62500" lnSpcReduction="20000"/>
          </a:bodyPr>
          <a:lstStyle/>
          <a:p>
            <a:endParaRPr lang="en-US" dirty="0" smtClean="0"/>
          </a:p>
          <a:p>
            <a:r>
              <a:rPr lang="en-US" dirty="0" smtClean="0"/>
              <a:t>Majority </a:t>
            </a:r>
            <a:r>
              <a:rPr lang="en-US" dirty="0"/>
              <a:t>of customers own a car, but those that do not are likely to purchase lower end packages, especially the basic package.</a:t>
            </a:r>
          </a:p>
          <a:p>
            <a:endParaRPr lang="en-US" dirty="0"/>
          </a:p>
        </p:txBody>
      </p:sp>
      <p:sp>
        <p:nvSpPr>
          <p:cNvPr id="5" name="TextBox 4"/>
          <p:cNvSpPr txBox="1"/>
          <p:nvPr/>
        </p:nvSpPr>
        <p:spPr>
          <a:xfrm>
            <a:off x="5927836" y="2772979"/>
            <a:ext cx="4046481" cy="2585323"/>
          </a:xfrm>
          <a:prstGeom prst="rect">
            <a:avLst/>
          </a:prstGeom>
          <a:noFill/>
        </p:spPr>
        <p:txBody>
          <a:bodyPr wrap="square" rtlCol="0">
            <a:spAutoFit/>
          </a:bodyPr>
          <a:lstStyle/>
          <a:p>
            <a:r>
              <a:rPr lang="en-US" dirty="0"/>
              <a:t>This plot demonstrates that there was not a set duration of pitch and that each pitch went from about 5 to up to 35 minutes. For super deluxe and king packages, it is likely that the durations would have followed suit had there been a greater sample of customers who purchased those packages.</a:t>
            </a:r>
          </a:p>
        </p:txBody>
      </p:sp>
      <p:pic>
        <p:nvPicPr>
          <p:cNvPr id="6" name="Picture 5"/>
          <p:cNvPicPr>
            <a:picLocks noChangeAspect="1"/>
          </p:cNvPicPr>
          <p:nvPr/>
        </p:nvPicPr>
        <p:blipFill>
          <a:blip r:embed="rId2"/>
          <a:stretch>
            <a:fillRect/>
          </a:stretch>
        </p:blipFill>
        <p:spPr>
          <a:xfrm>
            <a:off x="677335" y="2469932"/>
            <a:ext cx="5250502" cy="3613752"/>
          </a:xfrm>
          <a:prstGeom prst="rect">
            <a:avLst/>
          </a:prstGeom>
        </p:spPr>
      </p:pic>
    </p:spTree>
    <p:extLst>
      <p:ext uri="{BB962C8B-B14F-4D97-AF65-F5344CB8AC3E}">
        <p14:creationId xmlns:p14="http://schemas.microsoft.com/office/powerpoint/2010/main" val="5686274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EXPLORATORY DATA ANALYSIS (BIVARIATE)</a:t>
            </a:r>
          </a:p>
        </p:txBody>
      </p:sp>
      <p:sp>
        <p:nvSpPr>
          <p:cNvPr id="3" name="TextBox 2"/>
          <p:cNvSpPr txBox="1"/>
          <p:nvPr/>
        </p:nvSpPr>
        <p:spPr>
          <a:xfrm>
            <a:off x="346843" y="1658993"/>
            <a:ext cx="5129048" cy="4247317"/>
          </a:xfrm>
          <a:prstGeom prst="rect">
            <a:avLst/>
          </a:prstGeom>
          <a:noFill/>
        </p:spPr>
        <p:txBody>
          <a:bodyPr wrap="square" rtlCol="0">
            <a:spAutoFit/>
          </a:bodyPr>
          <a:lstStyle/>
          <a:p>
            <a:r>
              <a:rPr lang="en-US" dirty="0"/>
              <a:t>The mean pitch durations for the standard travel package is statistically different than the mean duration for the Basic package but is not different than the Deluxe or Super Deluxe, even though those two packages have a statistically similar mean to the basic travel package. </a:t>
            </a:r>
            <a:endParaRPr lang="en-US" dirty="0" smtClean="0"/>
          </a:p>
          <a:p>
            <a:r>
              <a:rPr lang="en-US" dirty="0" smtClean="0"/>
              <a:t>This </a:t>
            </a:r>
            <a:r>
              <a:rPr lang="en-US" dirty="0"/>
              <a:t>implies that there is not in-fact much difference between the means, but an overall difference in the IQR of the two distributions</a:t>
            </a:r>
            <a:r>
              <a:rPr lang="en-US" dirty="0" smtClean="0"/>
              <a:t>.</a:t>
            </a:r>
          </a:p>
          <a:p>
            <a:r>
              <a:rPr lang="en-US" dirty="0"/>
              <a:t>The mean pitch duration for the king travel package was statistically less than all other packages.</a:t>
            </a:r>
          </a:p>
          <a:p>
            <a:endParaRPr lang="en-US" dirty="0"/>
          </a:p>
          <a:p>
            <a:endParaRPr lang="en-US" dirty="0"/>
          </a:p>
        </p:txBody>
      </p:sp>
      <p:pic>
        <p:nvPicPr>
          <p:cNvPr id="5" name="Picture 4"/>
          <p:cNvPicPr>
            <a:picLocks noChangeAspect="1"/>
          </p:cNvPicPr>
          <p:nvPr/>
        </p:nvPicPr>
        <p:blipFill>
          <a:blip r:embed="rId2"/>
          <a:stretch>
            <a:fillRect/>
          </a:stretch>
        </p:blipFill>
        <p:spPr>
          <a:xfrm>
            <a:off x="5774852" y="1878041"/>
            <a:ext cx="4252018" cy="4247317"/>
          </a:xfrm>
          <a:prstGeom prst="rect">
            <a:avLst/>
          </a:prstGeom>
        </p:spPr>
      </p:pic>
    </p:spTree>
    <p:extLst>
      <p:ext uri="{BB962C8B-B14F-4D97-AF65-F5344CB8AC3E}">
        <p14:creationId xmlns:p14="http://schemas.microsoft.com/office/powerpoint/2010/main" val="41163282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Overview of Dataset problems and How the Analysis will be Approached to </a:t>
            </a:r>
            <a:r>
              <a:rPr lang="en-US" dirty="0" smtClean="0"/>
              <a:t>Overcome</a:t>
            </a:r>
            <a:r>
              <a:rPr lang="en-US" dirty="0"/>
              <a:t/>
            </a:r>
            <a:br>
              <a:rPr lang="en-US" dirty="0"/>
            </a:br>
            <a:r>
              <a:rPr lang="en-US" dirty="0" smtClean="0"/>
              <a:t/>
            </a:r>
            <a:br>
              <a:rPr lang="en-US" dirty="0" smtClean="0"/>
            </a:br>
            <a:endParaRPr lang="en-US" dirty="0"/>
          </a:p>
        </p:txBody>
      </p:sp>
      <p:sp>
        <p:nvSpPr>
          <p:cNvPr id="3" name="Content Placeholder 2"/>
          <p:cNvSpPr>
            <a:spLocks noGrp="1"/>
          </p:cNvSpPr>
          <p:nvPr>
            <p:ph sz="quarter" idx="13"/>
          </p:nvPr>
        </p:nvSpPr>
        <p:spPr/>
        <p:txBody>
          <a:bodyPr>
            <a:normAutofit fontScale="85000" lnSpcReduction="20000"/>
          </a:bodyPr>
          <a:lstStyle/>
          <a:p>
            <a:r>
              <a:rPr lang="en-US" dirty="0"/>
              <a:t>The dataset that we have is relevant to the characteristics of customers as it relates to the current travel packages offered by the company but we want to use this data to make predictions about a new travel package, wellness travel or tourism. Since the dataset that is going to be used in this analysis is not directly relevant to the predictions that are sought, the data will need to be weighted to conform it into a representative reflection of the population of interest. This will be done by making an "Educated Guess" about the demographics and characteristics of wellness tourism travelers, and then weights assigned employing a standardized process to give preference to those samples that most closely match our guesses. Utilizing the weighted dataset, predictions will be made against the data, and those predictions will be utilized to make inferences about which customers are ripe for marketing wellness tourism to and how best to pitch wellness tourism to customers based upon their demographics.</a:t>
            </a:r>
          </a:p>
        </p:txBody>
      </p:sp>
    </p:spTree>
    <p:extLst>
      <p:ext uri="{BB962C8B-B14F-4D97-AF65-F5344CB8AC3E}">
        <p14:creationId xmlns:p14="http://schemas.microsoft.com/office/powerpoint/2010/main" val="2391193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INFERENCE FROM BIVARIATE </a:t>
            </a:r>
            <a:r>
              <a:rPr lang="en-US" dirty="0" smtClean="0"/>
              <a:t>ANALYSIS</a:t>
            </a:r>
            <a:endParaRPr lang="en-US" dirty="0"/>
          </a:p>
        </p:txBody>
      </p:sp>
      <p:sp>
        <p:nvSpPr>
          <p:cNvPr id="3" name="Content Placeholder 2"/>
          <p:cNvSpPr>
            <a:spLocks noGrp="1"/>
          </p:cNvSpPr>
          <p:nvPr>
            <p:ph sz="quarter" idx="13"/>
          </p:nvPr>
        </p:nvSpPr>
        <p:spPr>
          <a:xfrm>
            <a:off x="677334" y="1545021"/>
            <a:ext cx="8596668" cy="4708634"/>
          </a:xfrm>
        </p:spPr>
        <p:txBody>
          <a:bodyPr>
            <a:normAutofit fontScale="85000" lnSpcReduction="10000"/>
          </a:bodyPr>
          <a:lstStyle/>
          <a:p>
            <a:r>
              <a:rPr lang="en-US" dirty="0"/>
              <a:t>There is a higher correlation in </a:t>
            </a:r>
            <a:r>
              <a:rPr lang="en-US" dirty="0" smtClean="0"/>
              <a:t>Product pitched basic, Product pitched Deluxe,</a:t>
            </a:r>
            <a:r>
              <a:rPr lang="en-US" dirty="0"/>
              <a:t> Product pitched </a:t>
            </a:r>
            <a:r>
              <a:rPr lang="en-US" dirty="0" smtClean="0"/>
              <a:t>King,</a:t>
            </a:r>
            <a:r>
              <a:rPr lang="en-US" dirty="0"/>
              <a:t> Product pitched </a:t>
            </a:r>
            <a:r>
              <a:rPr lang="en-US" dirty="0" smtClean="0"/>
              <a:t>Standard and </a:t>
            </a:r>
            <a:r>
              <a:rPr lang="en-US" dirty="0"/>
              <a:t>Number of children visiting </a:t>
            </a:r>
            <a:r>
              <a:rPr lang="en-US" dirty="0" smtClean="0"/>
              <a:t>columns.it impact on performance as compare to others.</a:t>
            </a:r>
          </a:p>
          <a:p>
            <a:r>
              <a:rPr lang="en-US" dirty="0" smtClean="0"/>
              <a:t>Correlation </a:t>
            </a:r>
            <a:r>
              <a:rPr lang="en-US" dirty="0"/>
              <a:t>coefficient of </a:t>
            </a:r>
            <a:r>
              <a:rPr lang="en-US" dirty="0" smtClean="0"/>
              <a:t>Age, city tier </a:t>
            </a:r>
            <a:r>
              <a:rPr lang="en-US" dirty="0"/>
              <a:t>and </a:t>
            </a:r>
            <a:r>
              <a:rPr lang="en-US" dirty="0" smtClean="0"/>
              <a:t>product pitched basic variable is </a:t>
            </a:r>
            <a:r>
              <a:rPr lang="en-US" dirty="0"/>
              <a:t>negative and close to zero so we can drop the variable. Correlation coefficient </a:t>
            </a:r>
            <a:r>
              <a:rPr lang="en-US" dirty="0" smtClean="0"/>
              <a:t>are close </a:t>
            </a:r>
            <a:r>
              <a:rPr lang="en-US" dirty="0"/>
              <a:t>to zero so we can drop these variables as well</a:t>
            </a:r>
            <a:r>
              <a:rPr lang="en-US" dirty="0" smtClean="0"/>
              <a:t>.</a:t>
            </a:r>
          </a:p>
          <a:p>
            <a:r>
              <a:rPr lang="en-US" dirty="0"/>
              <a:t>T</a:t>
            </a:r>
            <a:r>
              <a:rPr lang="en-US" dirty="0" smtClean="0"/>
              <a:t>here </a:t>
            </a:r>
            <a:r>
              <a:rPr lang="en-US" dirty="0"/>
              <a:t>was not a set duration of pitch and that each pitch went from about 5 to up to 35 minutes. For super deluxe and king packages, it is likely that the durations would have followed suit had there been a greater sample of customers who purchased those packages</a:t>
            </a:r>
            <a:r>
              <a:rPr lang="en-US" dirty="0" smtClean="0"/>
              <a:t>.</a:t>
            </a:r>
          </a:p>
          <a:p>
            <a:r>
              <a:rPr lang="en-US" dirty="0"/>
              <a:t>The mean pitch durations for the standard travel package is statistically different than the mean duration for the Basic package but is not different than the Deluxe or Super Deluxe, even though those two packages have a statistically similar mean to the basic travel package. </a:t>
            </a:r>
          </a:p>
          <a:p>
            <a:endParaRPr lang="en-US" dirty="0"/>
          </a:p>
        </p:txBody>
      </p:sp>
    </p:spTree>
    <p:extLst>
      <p:ext uri="{BB962C8B-B14F-4D97-AF65-F5344CB8AC3E}">
        <p14:creationId xmlns:p14="http://schemas.microsoft.com/office/powerpoint/2010/main" val="39089301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a:blip r:embed="rId2"/>
          <a:stretch>
            <a:fillRect/>
          </a:stretch>
        </p:blipFill>
        <p:spPr>
          <a:xfrm>
            <a:off x="1197682" y="1162105"/>
            <a:ext cx="6968856" cy="4923385"/>
          </a:xfrm>
          <a:prstGeom prst="rect">
            <a:avLst/>
          </a:prstGeom>
        </p:spPr>
      </p:pic>
      <p:sp>
        <p:nvSpPr>
          <p:cNvPr id="2" name="TextBox 1"/>
          <p:cNvSpPr txBox="1"/>
          <p:nvPr/>
        </p:nvSpPr>
        <p:spPr>
          <a:xfrm>
            <a:off x="8261131" y="1777137"/>
            <a:ext cx="3584028" cy="3693319"/>
          </a:xfrm>
          <a:prstGeom prst="rect">
            <a:avLst/>
          </a:prstGeom>
          <a:noFill/>
        </p:spPr>
        <p:txBody>
          <a:bodyPr wrap="square" rtlCol="0">
            <a:spAutoFit/>
          </a:bodyPr>
          <a:lstStyle/>
          <a:p>
            <a:r>
              <a:rPr lang="en-US" dirty="0"/>
              <a:t>There is some outliers here which don't need to be treated for decision tree, bagging, and random forest. Normally they should be treated when using Boosting models because those models are not robust to outliers due to the algorithm in which successive models place preference on the worst </a:t>
            </a:r>
            <a:r>
              <a:rPr lang="en-US" dirty="0" smtClean="0"/>
              <a:t>performing </a:t>
            </a:r>
            <a:r>
              <a:rPr lang="en-US" dirty="0"/>
              <a:t>for successive iterations, which could lead to model overfitting.</a:t>
            </a:r>
          </a:p>
        </p:txBody>
      </p:sp>
      <p:sp>
        <p:nvSpPr>
          <p:cNvPr id="5" name="TextBox 4"/>
          <p:cNvSpPr txBox="1"/>
          <p:nvPr/>
        </p:nvSpPr>
        <p:spPr>
          <a:xfrm>
            <a:off x="2396359" y="179210"/>
            <a:ext cx="5407572" cy="523220"/>
          </a:xfrm>
          <a:prstGeom prst="rect">
            <a:avLst/>
          </a:prstGeom>
          <a:noFill/>
        </p:spPr>
        <p:txBody>
          <a:bodyPr wrap="square" rtlCol="0">
            <a:spAutoFit/>
          </a:bodyPr>
          <a:lstStyle/>
          <a:p>
            <a:r>
              <a:rPr lang="en-US" sz="2800" b="1" dirty="0" smtClean="0"/>
              <a:t>Try to detect the outliers</a:t>
            </a:r>
            <a:endParaRPr lang="en-US" sz="2800" b="1" dirty="0"/>
          </a:p>
        </p:txBody>
      </p:sp>
    </p:spTree>
    <p:extLst>
      <p:ext uri="{BB962C8B-B14F-4D97-AF65-F5344CB8AC3E}">
        <p14:creationId xmlns:p14="http://schemas.microsoft.com/office/powerpoint/2010/main" val="14053685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a:blip r:embed="rId2"/>
          <a:stretch>
            <a:fillRect/>
          </a:stretch>
        </p:blipFill>
        <p:spPr>
          <a:xfrm>
            <a:off x="956442" y="840828"/>
            <a:ext cx="5969876" cy="5307724"/>
          </a:xfrm>
          <a:prstGeom prst="rect">
            <a:avLst/>
          </a:prstGeom>
        </p:spPr>
      </p:pic>
      <p:sp>
        <p:nvSpPr>
          <p:cNvPr id="2" name="TextBox 1"/>
          <p:cNvSpPr txBox="1"/>
          <p:nvPr/>
        </p:nvSpPr>
        <p:spPr>
          <a:xfrm>
            <a:off x="6926318" y="1713186"/>
            <a:ext cx="4183117" cy="3139321"/>
          </a:xfrm>
          <a:prstGeom prst="rect">
            <a:avLst/>
          </a:prstGeom>
          <a:noFill/>
        </p:spPr>
        <p:txBody>
          <a:bodyPr wrap="square" rtlCol="0">
            <a:spAutoFit/>
          </a:bodyPr>
          <a:lstStyle/>
          <a:p>
            <a:r>
              <a:rPr lang="en-US" dirty="0"/>
              <a:t>For several reasons, the outliers are not going to be treated in this case</a:t>
            </a:r>
            <a:r>
              <a:rPr lang="en-US" dirty="0" smtClean="0"/>
              <a:t>:</a:t>
            </a:r>
          </a:p>
          <a:p>
            <a:r>
              <a:rPr lang="en-US" dirty="0" smtClean="0"/>
              <a:t> </a:t>
            </a:r>
            <a:r>
              <a:rPr lang="en-US" dirty="0"/>
              <a:t>1) There's not many outliers, and importantly, </a:t>
            </a:r>
            <a:endParaRPr lang="en-US" dirty="0" smtClean="0"/>
          </a:p>
          <a:p>
            <a:r>
              <a:rPr lang="en-US" dirty="0" smtClean="0"/>
              <a:t>2</a:t>
            </a:r>
            <a:r>
              <a:rPr lang="en-US" dirty="0"/>
              <a:t>) outlier treatment might affect the outcome of the weighting and analysis performed here. </a:t>
            </a:r>
            <a:endParaRPr lang="en-US" dirty="0" smtClean="0"/>
          </a:p>
          <a:p>
            <a:r>
              <a:rPr lang="en-US" dirty="0" smtClean="0"/>
              <a:t>Outliers </a:t>
            </a:r>
            <a:r>
              <a:rPr lang="en-US" dirty="0"/>
              <a:t>will be left untouched though it will be presumed that Boosting may have more overfitting than they would if the outliers were treated.</a:t>
            </a:r>
          </a:p>
        </p:txBody>
      </p:sp>
    </p:spTree>
    <p:extLst>
      <p:ext uri="{BB962C8B-B14F-4D97-AF65-F5344CB8AC3E}">
        <p14:creationId xmlns:p14="http://schemas.microsoft.com/office/powerpoint/2010/main" val="240636383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Observations</a:t>
            </a:r>
          </a:p>
        </p:txBody>
      </p:sp>
      <p:sp>
        <p:nvSpPr>
          <p:cNvPr id="3" name="Content Placeholder 2"/>
          <p:cNvSpPr>
            <a:spLocks noGrp="1"/>
          </p:cNvSpPr>
          <p:nvPr>
            <p:ph sz="quarter" idx="13"/>
          </p:nvPr>
        </p:nvSpPr>
        <p:spPr/>
        <p:txBody>
          <a:bodyPr>
            <a:normAutofit lnSpcReduction="10000"/>
          </a:bodyPr>
          <a:lstStyle/>
          <a:p>
            <a:r>
              <a:rPr lang="en-US" dirty="0"/>
              <a:t>The basic </a:t>
            </a:r>
            <a:r>
              <a:rPr lang="en-US" dirty="0" smtClean="0"/>
              <a:t>travel </a:t>
            </a:r>
            <a:r>
              <a:rPr lang="en-US" dirty="0"/>
              <a:t>package has the highest conversion rate, at about 30% of total pitches, followed by the Standard at about 15%, then the Deluxe (10%) and King (8%). The super-deluxe package had the worst performance, though it is not clear why. </a:t>
            </a:r>
            <a:endParaRPr lang="en-US" dirty="0" smtClean="0"/>
          </a:p>
          <a:p>
            <a:r>
              <a:rPr lang="en-US" dirty="0" smtClean="0"/>
              <a:t>It </a:t>
            </a:r>
            <a:r>
              <a:rPr lang="en-US" dirty="0"/>
              <a:t>may be that the super deluxe package is not appealing to customers and should not be offered anymore, or the pitch needs to be improved upon and customers selected in a more methodical way. For all of the lower performing packages, it is recommended that their performance be further studied to find areas of improvement.</a:t>
            </a:r>
          </a:p>
        </p:txBody>
      </p:sp>
    </p:spTree>
    <p:extLst>
      <p:ext uri="{BB962C8B-B14F-4D97-AF65-F5344CB8AC3E}">
        <p14:creationId xmlns:p14="http://schemas.microsoft.com/office/powerpoint/2010/main" val="12713355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20879" y="572650"/>
            <a:ext cx="8372475" cy="5838825"/>
          </a:xfrm>
          <a:prstGeom prst="rect">
            <a:avLst/>
          </a:prstGeom>
        </p:spPr>
      </p:pic>
    </p:spTree>
    <p:extLst>
      <p:ext uri="{BB962C8B-B14F-4D97-AF65-F5344CB8AC3E}">
        <p14:creationId xmlns:p14="http://schemas.microsoft.com/office/powerpoint/2010/main" val="125553631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Weights </a:t>
            </a:r>
            <a:r>
              <a:rPr lang="en-US" dirty="0" smtClean="0"/>
              <a:t>Calculated </a:t>
            </a:r>
            <a:r>
              <a:rPr lang="en-US" dirty="0"/>
              <a:t>from Jamaica Tourism Demographics</a:t>
            </a:r>
          </a:p>
        </p:txBody>
      </p:sp>
      <p:sp>
        <p:nvSpPr>
          <p:cNvPr id="6" name="Content Placeholder 5"/>
          <p:cNvSpPr>
            <a:spLocks noGrp="1"/>
          </p:cNvSpPr>
          <p:nvPr>
            <p:ph sz="quarter" idx="13"/>
          </p:nvPr>
        </p:nvSpPr>
        <p:spPr>
          <a:xfrm>
            <a:off x="677334" y="2603065"/>
            <a:ext cx="4120055" cy="3209155"/>
          </a:xfrm>
        </p:spPr>
        <p:txBody>
          <a:bodyPr/>
          <a:lstStyle/>
          <a:p>
            <a:r>
              <a:rPr lang="en-US" dirty="0"/>
              <a:t>As demonstrated in the graph, the sample-weight distributions are spread out pretty well, though they are left-skewed toward higher weights.</a:t>
            </a:r>
          </a:p>
          <a:p>
            <a:endParaRPr lang="en-US" dirty="0"/>
          </a:p>
        </p:txBody>
      </p:sp>
      <p:pic>
        <p:nvPicPr>
          <p:cNvPr id="5" name="Picture 4"/>
          <p:cNvPicPr>
            <a:picLocks noChangeAspect="1"/>
          </p:cNvPicPr>
          <p:nvPr/>
        </p:nvPicPr>
        <p:blipFill>
          <a:blip r:embed="rId2"/>
          <a:stretch>
            <a:fillRect/>
          </a:stretch>
        </p:blipFill>
        <p:spPr>
          <a:xfrm>
            <a:off x="4975668" y="2024997"/>
            <a:ext cx="4676775" cy="3984443"/>
          </a:xfrm>
          <a:prstGeom prst="rect">
            <a:avLst/>
          </a:prstGeom>
        </p:spPr>
      </p:pic>
    </p:spTree>
    <p:extLst>
      <p:ext uri="{BB962C8B-B14F-4D97-AF65-F5344CB8AC3E}">
        <p14:creationId xmlns:p14="http://schemas.microsoft.com/office/powerpoint/2010/main" val="26646986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Prediction of reliable model accuracy from sample weights</a:t>
            </a:r>
            <a:br>
              <a:rPr lang="en-US" dirty="0"/>
            </a:br>
            <a:endParaRPr lang="en-US" dirty="0"/>
          </a:p>
        </p:txBody>
      </p:sp>
      <p:sp>
        <p:nvSpPr>
          <p:cNvPr id="3" name="Content Placeholder 2"/>
          <p:cNvSpPr>
            <a:spLocks noGrp="1"/>
          </p:cNvSpPr>
          <p:nvPr>
            <p:ph sz="quarter" idx="13"/>
          </p:nvPr>
        </p:nvSpPr>
        <p:spPr>
          <a:xfrm>
            <a:off x="677334" y="2160589"/>
            <a:ext cx="8596668" cy="4545011"/>
          </a:xfrm>
        </p:spPr>
        <p:txBody>
          <a:bodyPr>
            <a:normAutofit fontScale="85000" lnSpcReduction="10000"/>
          </a:bodyPr>
          <a:lstStyle/>
          <a:p>
            <a:pPr>
              <a:buFont typeface="Wingdings" panose="05000000000000000000" pitchFamily="2" charset="2"/>
              <a:buChar char="Ø"/>
            </a:pPr>
            <a:r>
              <a:rPr lang="en-US" dirty="0"/>
              <a:t>Observation</a:t>
            </a:r>
          </a:p>
          <a:p>
            <a:pPr marL="0" indent="0">
              <a:buNone/>
            </a:pPr>
            <a:r>
              <a:rPr lang="en-US" dirty="0" smtClean="0"/>
              <a:t>	It </a:t>
            </a:r>
            <a:r>
              <a:rPr lang="en-US" dirty="0"/>
              <a:t>is presumed that a good model with good </a:t>
            </a:r>
            <a:r>
              <a:rPr lang="en-US" dirty="0" smtClean="0"/>
              <a:t>predictions </a:t>
            </a:r>
            <a:r>
              <a:rPr lang="en-US" dirty="0"/>
              <a:t>for wellness tourism from the sample weights and current travel packages dataset should be about 90% accurate (meaning that about 10% of the </a:t>
            </a:r>
            <a:r>
              <a:rPr lang="en-US" dirty="0" smtClean="0"/>
              <a:t>predictions </a:t>
            </a:r>
            <a:r>
              <a:rPr lang="en-US" dirty="0"/>
              <a:t>do not fit the educated guess of the wellness tourism demographics</a:t>
            </a:r>
            <a:r>
              <a:rPr lang="en-US" dirty="0" smtClean="0"/>
              <a:t>).</a:t>
            </a:r>
          </a:p>
          <a:p>
            <a:pPr marL="0" indent="0">
              <a:buNone/>
            </a:pPr>
            <a:endParaRPr lang="en-US" dirty="0"/>
          </a:p>
          <a:p>
            <a:pPr>
              <a:buFont typeface="Wingdings" panose="05000000000000000000" pitchFamily="2" charset="2"/>
              <a:buChar char="Ø"/>
            </a:pPr>
            <a:r>
              <a:rPr lang="en-US" dirty="0" smtClean="0"/>
              <a:t>Decision </a:t>
            </a:r>
            <a:r>
              <a:rPr lang="en-US" dirty="0"/>
              <a:t>Tree Classification </a:t>
            </a:r>
            <a:r>
              <a:rPr lang="en-US" dirty="0" smtClean="0"/>
              <a:t>Model</a:t>
            </a:r>
          </a:p>
          <a:p>
            <a:pPr marL="0" indent="0">
              <a:buNone/>
            </a:pPr>
            <a:r>
              <a:rPr lang="en-US" dirty="0"/>
              <a:t>Decision Tree accuracy on the testing data was at about 85% with is slightly lower than the 90% expected rate. The recall is quite low, at around %40 (worse than what would be expected for a random / chance event). The </a:t>
            </a:r>
            <a:r>
              <a:rPr lang="en-US" dirty="0" smtClean="0"/>
              <a:t>Feature </a:t>
            </a:r>
            <a:r>
              <a:rPr lang="en-US" dirty="0"/>
              <a:t>importance plot demonstrates that a little more than half of the features were used toward making predictions in this model.</a:t>
            </a:r>
          </a:p>
          <a:p>
            <a:pPr marL="0" indent="0">
              <a:buNone/>
            </a:pPr>
            <a:endParaRPr lang="en-US" dirty="0"/>
          </a:p>
        </p:txBody>
      </p:sp>
    </p:spTree>
    <p:extLst>
      <p:ext uri="{BB962C8B-B14F-4D97-AF65-F5344CB8AC3E}">
        <p14:creationId xmlns:p14="http://schemas.microsoft.com/office/powerpoint/2010/main" val="11156515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881660" y="1860004"/>
            <a:ext cx="8401462" cy="4677432"/>
          </a:xfrm>
          <a:prstGeom prst="rect">
            <a:avLst/>
          </a:prstGeom>
        </p:spPr>
      </p:pic>
      <p:pic>
        <p:nvPicPr>
          <p:cNvPr id="3" name="Picture 2"/>
          <p:cNvPicPr>
            <a:picLocks noChangeAspect="1"/>
          </p:cNvPicPr>
          <p:nvPr/>
        </p:nvPicPr>
        <p:blipFill>
          <a:blip r:embed="rId3"/>
          <a:stretch>
            <a:fillRect/>
          </a:stretch>
        </p:blipFill>
        <p:spPr>
          <a:xfrm>
            <a:off x="1881660" y="932136"/>
            <a:ext cx="8153400" cy="495300"/>
          </a:xfrm>
          <a:prstGeom prst="rect">
            <a:avLst/>
          </a:prstGeom>
        </p:spPr>
      </p:pic>
    </p:spTree>
    <p:extLst>
      <p:ext uri="{BB962C8B-B14F-4D97-AF65-F5344CB8AC3E}">
        <p14:creationId xmlns:p14="http://schemas.microsoft.com/office/powerpoint/2010/main" val="24892350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Importance</a:t>
            </a:r>
            <a:endParaRPr lang="en-US" dirty="0"/>
          </a:p>
        </p:txBody>
      </p:sp>
      <p:sp>
        <p:nvSpPr>
          <p:cNvPr id="3" name="Content Placeholder 2"/>
          <p:cNvSpPr>
            <a:spLocks noGrp="1"/>
          </p:cNvSpPr>
          <p:nvPr>
            <p:ph sz="quarter" idx="13"/>
          </p:nvPr>
        </p:nvSpPr>
        <p:spPr>
          <a:xfrm>
            <a:off x="677334" y="2160589"/>
            <a:ext cx="3694969" cy="3880773"/>
          </a:xfrm>
        </p:spPr>
        <p:txBody>
          <a:bodyPr>
            <a:normAutofit/>
          </a:bodyPr>
          <a:lstStyle/>
          <a:p>
            <a:r>
              <a:rPr lang="en-US" dirty="0" smtClean="0"/>
              <a:t>Most important feature are Passport and Designation Executive and duration of pitch Age. </a:t>
            </a:r>
          </a:p>
          <a:p>
            <a:r>
              <a:rPr lang="en-US" dirty="0" smtClean="0"/>
              <a:t>And which are not important for Decision Tree are ProductPitched_Basic, Designation Manager and Gender Female</a:t>
            </a:r>
            <a:endParaRPr lang="en-US" dirty="0"/>
          </a:p>
        </p:txBody>
      </p:sp>
      <p:pic>
        <p:nvPicPr>
          <p:cNvPr id="5" name="Picture 4"/>
          <p:cNvPicPr>
            <a:picLocks noChangeAspect="1"/>
          </p:cNvPicPr>
          <p:nvPr/>
        </p:nvPicPr>
        <p:blipFill>
          <a:blip r:embed="rId2"/>
          <a:stretch>
            <a:fillRect/>
          </a:stretch>
        </p:blipFill>
        <p:spPr>
          <a:xfrm>
            <a:off x="6094412" y="1608083"/>
            <a:ext cx="4305779" cy="5161136"/>
          </a:xfrm>
          <a:prstGeom prst="rect">
            <a:avLst/>
          </a:prstGeom>
        </p:spPr>
      </p:pic>
    </p:spTree>
    <p:extLst>
      <p:ext uri="{BB962C8B-B14F-4D97-AF65-F5344CB8AC3E}">
        <p14:creationId xmlns:p14="http://schemas.microsoft.com/office/powerpoint/2010/main" val="22007636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551210" y="363321"/>
            <a:ext cx="8596668" cy="2453452"/>
          </a:xfrm>
        </p:spPr>
        <p:txBody>
          <a:bodyPr>
            <a:normAutofit fontScale="92500" lnSpcReduction="10000"/>
          </a:bodyPr>
          <a:lstStyle/>
          <a:p>
            <a:r>
              <a:rPr lang="en-US" dirty="0"/>
              <a:t>Bagging Classifier</a:t>
            </a:r>
          </a:p>
          <a:p>
            <a:pPr marL="0" indent="0">
              <a:buNone/>
            </a:pPr>
            <a:r>
              <a:rPr lang="en-US" dirty="0" smtClean="0"/>
              <a:t>		Accuracy </a:t>
            </a:r>
            <a:r>
              <a:rPr lang="en-US" dirty="0"/>
              <a:t>of the Bagging Classifier model was at about 90% which was what was predicted as a reasonable accuracy for the weighted model. Recall saw an improvement over the Decision Tree model, but it is still quite low (50%) at about equal to a random event. Latency of the prediction is much greater than the decision tree, but it is not clear whether latency is important here</a:t>
            </a:r>
            <a:r>
              <a:rPr lang="en-US" dirty="0" smtClean="0"/>
              <a:t>.</a:t>
            </a:r>
          </a:p>
          <a:p>
            <a:pPr marL="0" indent="0">
              <a:buNone/>
            </a:pPr>
            <a:endParaRPr lang="en-US" dirty="0"/>
          </a:p>
          <a:p>
            <a:pPr marL="0" indent="0">
              <a:buNone/>
            </a:pPr>
            <a:endParaRPr lang="en-US" dirty="0" smtClean="0"/>
          </a:p>
        </p:txBody>
      </p:sp>
      <p:pic>
        <p:nvPicPr>
          <p:cNvPr id="4" name="Picture 3"/>
          <p:cNvPicPr>
            <a:picLocks noChangeAspect="1"/>
          </p:cNvPicPr>
          <p:nvPr/>
        </p:nvPicPr>
        <p:blipFill>
          <a:blip r:embed="rId2"/>
          <a:stretch>
            <a:fillRect/>
          </a:stretch>
        </p:blipFill>
        <p:spPr>
          <a:xfrm>
            <a:off x="1615473" y="3116318"/>
            <a:ext cx="7213218" cy="3741682"/>
          </a:xfrm>
          <a:prstGeom prst="rect">
            <a:avLst/>
          </a:prstGeom>
        </p:spPr>
      </p:pic>
      <p:pic>
        <p:nvPicPr>
          <p:cNvPr id="5" name="Picture 4"/>
          <p:cNvPicPr>
            <a:picLocks noChangeAspect="1"/>
          </p:cNvPicPr>
          <p:nvPr/>
        </p:nvPicPr>
        <p:blipFill>
          <a:blip r:embed="rId3"/>
          <a:stretch>
            <a:fillRect/>
          </a:stretch>
        </p:blipFill>
        <p:spPr>
          <a:xfrm>
            <a:off x="975655" y="2592935"/>
            <a:ext cx="7991475" cy="447675"/>
          </a:xfrm>
          <a:prstGeom prst="rect">
            <a:avLst/>
          </a:prstGeom>
        </p:spPr>
      </p:pic>
    </p:spTree>
    <p:extLst>
      <p:ext uri="{BB962C8B-B14F-4D97-AF65-F5344CB8AC3E}">
        <p14:creationId xmlns:p14="http://schemas.microsoft.com/office/powerpoint/2010/main" val="403881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Metrics Employed and Measurements of Success</a:t>
            </a:r>
            <a:br>
              <a:rPr lang="en-US" dirty="0"/>
            </a:br>
            <a:endParaRPr lang="en-US" dirty="0"/>
          </a:p>
        </p:txBody>
      </p:sp>
      <p:sp>
        <p:nvSpPr>
          <p:cNvPr id="3" name="Content Placeholder 2"/>
          <p:cNvSpPr>
            <a:spLocks noGrp="1"/>
          </p:cNvSpPr>
          <p:nvPr>
            <p:ph sz="quarter" idx="13"/>
          </p:nvPr>
        </p:nvSpPr>
        <p:spPr/>
        <p:txBody>
          <a:bodyPr>
            <a:normAutofit fontScale="85000" lnSpcReduction="20000"/>
          </a:bodyPr>
          <a:lstStyle/>
          <a:p>
            <a:r>
              <a:rPr lang="en-US" dirty="0"/>
              <a:t>The ideal machine learning algorithm among DecisionTreeClassifier, BaggingClassifier, RandomForestClassifier, AdaBoost, GradientBoost, XGBoost, and Stacked models utilizing a </a:t>
            </a:r>
            <a:r>
              <a:rPr lang="en-US" dirty="0" smtClean="0"/>
              <a:t>sample weight </a:t>
            </a:r>
            <a:r>
              <a:rPr lang="en-US" dirty="0"/>
              <a:t>array to conform the data so that it is applicable to wellness tourism will be selected based upon the following criteria:</a:t>
            </a:r>
          </a:p>
          <a:p>
            <a:r>
              <a:rPr lang="en-US" dirty="0"/>
              <a:t>Consistency of its Accuracy score with a predicted accuracy score based upon greater than the mean sample weights.</a:t>
            </a:r>
          </a:p>
          <a:p>
            <a:r>
              <a:rPr lang="en-US" dirty="0"/>
              <a:t>The highest available recall score to aim for the most correct predictions that lead to purchases of the wellness tourism package.</a:t>
            </a:r>
          </a:p>
          <a:p>
            <a:r>
              <a:rPr lang="en-US" dirty="0"/>
              <a:t>Beyond predicting customers who would are more likely to purchase the wellness travel package, the predictions made against the weighted dataset will be used to determine ideal parameters to guide customer interactions.</a:t>
            </a:r>
          </a:p>
          <a:p>
            <a:endParaRPr lang="en-US" dirty="0"/>
          </a:p>
        </p:txBody>
      </p:sp>
    </p:spTree>
    <p:extLst>
      <p:ext uri="{BB962C8B-B14F-4D97-AF65-F5344CB8AC3E}">
        <p14:creationId xmlns:p14="http://schemas.microsoft.com/office/powerpoint/2010/main" val="148057434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35596" y="373831"/>
            <a:ext cx="8596668" cy="1875383"/>
          </a:xfrm>
        </p:spPr>
        <p:txBody>
          <a:bodyPr>
            <a:normAutofit fontScale="70000" lnSpcReduction="20000"/>
          </a:bodyPr>
          <a:lstStyle/>
          <a:p>
            <a:pPr marL="0" indent="0">
              <a:buNone/>
            </a:pPr>
            <a:endParaRPr lang="en-US" dirty="0"/>
          </a:p>
          <a:p>
            <a:pPr>
              <a:buFont typeface="Wingdings" panose="05000000000000000000" pitchFamily="2" charset="2"/>
              <a:buChar char="Ø"/>
            </a:pPr>
            <a:r>
              <a:rPr lang="en-US" dirty="0"/>
              <a:t>Random Forest</a:t>
            </a:r>
          </a:p>
          <a:p>
            <a:pPr marL="0" indent="0">
              <a:buNone/>
            </a:pPr>
            <a:r>
              <a:rPr lang="en-US" dirty="0"/>
              <a:t>The Random Forest model has a near 90% accuracy rate consistent with the expected accuracy for the weighted model, similar to Bagging. Recall is better than random at 57%, though not by much. Analysis of feature importance indicates that all features contributed to the model, except Designation_VP (and most significantly contributed).</a:t>
            </a:r>
          </a:p>
          <a:p>
            <a:endParaRPr lang="en-US" dirty="0"/>
          </a:p>
        </p:txBody>
      </p:sp>
      <p:pic>
        <p:nvPicPr>
          <p:cNvPr id="4" name="Picture 3"/>
          <p:cNvPicPr>
            <a:picLocks noChangeAspect="1"/>
          </p:cNvPicPr>
          <p:nvPr/>
        </p:nvPicPr>
        <p:blipFill>
          <a:blip r:embed="rId2"/>
          <a:stretch>
            <a:fillRect/>
          </a:stretch>
        </p:blipFill>
        <p:spPr>
          <a:xfrm>
            <a:off x="1810406" y="3041101"/>
            <a:ext cx="6230007" cy="3594539"/>
          </a:xfrm>
          <a:prstGeom prst="rect">
            <a:avLst/>
          </a:prstGeom>
        </p:spPr>
      </p:pic>
      <p:pic>
        <p:nvPicPr>
          <p:cNvPr id="5" name="Picture 4"/>
          <p:cNvPicPr>
            <a:picLocks noChangeAspect="1"/>
          </p:cNvPicPr>
          <p:nvPr/>
        </p:nvPicPr>
        <p:blipFill>
          <a:blip r:embed="rId3"/>
          <a:stretch>
            <a:fillRect/>
          </a:stretch>
        </p:blipFill>
        <p:spPr>
          <a:xfrm>
            <a:off x="710598" y="2439385"/>
            <a:ext cx="8429625" cy="390525"/>
          </a:xfrm>
          <a:prstGeom prst="rect">
            <a:avLst/>
          </a:prstGeom>
        </p:spPr>
      </p:pic>
    </p:spTree>
    <p:extLst>
      <p:ext uri="{BB962C8B-B14F-4D97-AF65-F5344CB8AC3E}">
        <p14:creationId xmlns:p14="http://schemas.microsoft.com/office/powerpoint/2010/main" val="106035579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Importance</a:t>
            </a:r>
          </a:p>
        </p:txBody>
      </p:sp>
      <p:sp>
        <p:nvSpPr>
          <p:cNvPr id="3" name="Content Placeholder 2"/>
          <p:cNvSpPr>
            <a:spLocks noGrp="1"/>
          </p:cNvSpPr>
          <p:nvPr>
            <p:ph sz="quarter" idx="13"/>
          </p:nvPr>
        </p:nvSpPr>
        <p:spPr>
          <a:xfrm>
            <a:off x="677334" y="2160589"/>
            <a:ext cx="3905424" cy="3880773"/>
          </a:xfrm>
        </p:spPr>
        <p:txBody>
          <a:bodyPr/>
          <a:lstStyle/>
          <a:p>
            <a:r>
              <a:rPr lang="en-US" dirty="0"/>
              <a:t>Most important feature are Passport and </a:t>
            </a:r>
            <a:r>
              <a:rPr lang="en-US" dirty="0" smtClean="0"/>
              <a:t>Monthly Income and Age and duration of pitch. </a:t>
            </a:r>
          </a:p>
          <a:p>
            <a:r>
              <a:rPr lang="en-US" dirty="0" smtClean="0"/>
              <a:t>And which are not important for Random Forest are Own Car, Designation Manager and Gender Female.</a:t>
            </a:r>
          </a:p>
          <a:p>
            <a:endParaRPr lang="en-US" dirty="0"/>
          </a:p>
        </p:txBody>
      </p:sp>
      <p:pic>
        <p:nvPicPr>
          <p:cNvPr id="4" name="Picture 3"/>
          <p:cNvPicPr>
            <a:picLocks noChangeAspect="1"/>
          </p:cNvPicPr>
          <p:nvPr/>
        </p:nvPicPr>
        <p:blipFill>
          <a:blip r:embed="rId2"/>
          <a:stretch>
            <a:fillRect/>
          </a:stretch>
        </p:blipFill>
        <p:spPr>
          <a:xfrm>
            <a:off x="5869047" y="1923225"/>
            <a:ext cx="3436812" cy="4683081"/>
          </a:xfrm>
          <a:prstGeom prst="rect">
            <a:avLst/>
          </a:prstGeom>
        </p:spPr>
      </p:pic>
    </p:spTree>
    <p:extLst>
      <p:ext uri="{BB962C8B-B14F-4D97-AF65-F5344CB8AC3E}">
        <p14:creationId xmlns:p14="http://schemas.microsoft.com/office/powerpoint/2010/main" val="263199212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530189" y="457914"/>
            <a:ext cx="8596668" cy="2001508"/>
          </a:xfrm>
        </p:spPr>
        <p:txBody>
          <a:bodyPr>
            <a:normAutofit fontScale="70000" lnSpcReduction="20000"/>
          </a:bodyPr>
          <a:lstStyle/>
          <a:p>
            <a:r>
              <a:rPr lang="en-US" dirty="0" smtClean="0"/>
              <a:t>Ada boost</a:t>
            </a:r>
          </a:p>
          <a:p>
            <a:pPr marL="0" indent="0">
              <a:buNone/>
            </a:pPr>
            <a:r>
              <a:rPr lang="en-US" dirty="0" smtClean="0"/>
              <a:t>	Model </a:t>
            </a:r>
            <a:r>
              <a:rPr lang="en-US" dirty="0"/>
              <a:t>performance is terrible, with recall at 28%. This may be due to not having treated outliers, but more than likely, the algorithm performs in a way that just doesn't mesh well with the </a:t>
            </a:r>
            <a:r>
              <a:rPr lang="en-US" dirty="0" smtClean="0"/>
              <a:t>sample weights </a:t>
            </a:r>
            <a:r>
              <a:rPr lang="en-US" dirty="0"/>
              <a:t>and distributions of the features of this dataset</a:t>
            </a:r>
            <a:r>
              <a:rPr lang="en-US" dirty="0" smtClean="0"/>
              <a:t>.</a:t>
            </a:r>
          </a:p>
          <a:p>
            <a:pPr marL="0" indent="0">
              <a:buNone/>
            </a:pPr>
            <a:endParaRPr lang="en-US" dirty="0" smtClean="0"/>
          </a:p>
          <a:p>
            <a:pPr marL="0" indent="0">
              <a:buNone/>
            </a:pPr>
            <a:r>
              <a:rPr lang="en-US" dirty="0" smtClean="0"/>
              <a:t>	</a:t>
            </a:r>
            <a:endParaRPr lang="en-US" dirty="0"/>
          </a:p>
        </p:txBody>
      </p:sp>
      <p:pic>
        <p:nvPicPr>
          <p:cNvPr id="4" name="Picture 3"/>
          <p:cNvPicPr>
            <a:picLocks noChangeAspect="1"/>
          </p:cNvPicPr>
          <p:nvPr/>
        </p:nvPicPr>
        <p:blipFill>
          <a:blip r:embed="rId2"/>
          <a:stretch>
            <a:fillRect/>
          </a:stretch>
        </p:blipFill>
        <p:spPr>
          <a:xfrm>
            <a:off x="1630909" y="2313425"/>
            <a:ext cx="6798387" cy="4187222"/>
          </a:xfrm>
          <a:prstGeom prst="rect">
            <a:avLst/>
          </a:prstGeom>
        </p:spPr>
      </p:pic>
      <p:pic>
        <p:nvPicPr>
          <p:cNvPr id="5" name="Picture 4"/>
          <p:cNvPicPr>
            <a:picLocks noChangeAspect="1"/>
          </p:cNvPicPr>
          <p:nvPr/>
        </p:nvPicPr>
        <p:blipFill>
          <a:blip r:embed="rId3"/>
          <a:stretch>
            <a:fillRect/>
          </a:stretch>
        </p:blipFill>
        <p:spPr>
          <a:xfrm>
            <a:off x="699435" y="1980050"/>
            <a:ext cx="8258175" cy="333375"/>
          </a:xfrm>
          <a:prstGeom prst="rect">
            <a:avLst/>
          </a:prstGeom>
        </p:spPr>
      </p:pic>
    </p:spTree>
    <p:extLst>
      <p:ext uri="{BB962C8B-B14F-4D97-AF65-F5344CB8AC3E}">
        <p14:creationId xmlns:p14="http://schemas.microsoft.com/office/powerpoint/2010/main" val="343135267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561720" y="268727"/>
            <a:ext cx="8596668" cy="2117121"/>
          </a:xfrm>
        </p:spPr>
        <p:txBody>
          <a:bodyPr>
            <a:normAutofit/>
          </a:bodyPr>
          <a:lstStyle/>
          <a:p>
            <a:r>
              <a:rPr lang="en-US" dirty="0"/>
              <a:t>Gradient Boosting Classifier</a:t>
            </a:r>
          </a:p>
          <a:p>
            <a:pPr marL="0" indent="0">
              <a:buNone/>
            </a:pPr>
            <a:r>
              <a:rPr lang="en-US" dirty="0"/>
              <a:t>	This model has slightly higher than predict accuracy but that is not necessary a bad thing. Recall at 63% is an improvement over other models (especially the 23% offered by AdaBoost). The model is using most features in its prediction.</a:t>
            </a:r>
          </a:p>
          <a:p>
            <a:endParaRPr lang="en-US" dirty="0"/>
          </a:p>
        </p:txBody>
      </p:sp>
      <p:pic>
        <p:nvPicPr>
          <p:cNvPr id="4" name="Picture 3"/>
          <p:cNvPicPr>
            <a:picLocks noChangeAspect="1"/>
          </p:cNvPicPr>
          <p:nvPr/>
        </p:nvPicPr>
        <p:blipFill>
          <a:blip r:embed="rId2"/>
          <a:stretch>
            <a:fillRect/>
          </a:stretch>
        </p:blipFill>
        <p:spPr>
          <a:xfrm>
            <a:off x="1851757" y="3035849"/>
            <a:ext cx="6470495" cy="3596179"/>
          </a:xfrm>
          <a:prstGeom prst="rect">
            <a:avLst/>
          </a:prstGeom>
        </p:spPr>
      </p:pic>
      <p:pic>
        <p:nvPicPr>
          <p:cNvPr id="5" name="Picture 4"/>
          <p:cNvPicPr>
            <a:picLocks noChangeAspect="1"/>
          </p:cNvPicPr>
          <p:nvPr/>
        </p:nvPicPr>
        <p:blipFill>
          <a:blip r:embed="rId3"/>
          <a:stretch>
            <a:fillRect/>
          </a:stretch>
        </p:blipFill>
        <p:spPr>
          <a:xfrm>
            <a:off x="729316" y="2385848"/>
            <a:ext cx="8715375" cy="438150"/>
          </a:xfrm>
          <a:prstGeom prst="rect">
            <a:avLst/>
          </a:prstGeom>
        </p:spPr>
      </p:pic>
    </p:spTree>
    <p:extLst>
      <p:ext uri="{BB962C8B-B14F-4D97-AF65-F5344CB8AC3E}">
        <p14:creationId xmlns:p14="http://schemas.microsoft.com/office/powerpoint/2010/main" val="366617408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Importance</a:t>
            </a:r>
            <a:endParaRPr lang="en-US" dirty="0"/>
          </a:p>
        </p:txBody>
      </p:sp>
      <p:sp>
        <p:nvSpPr>
          <p:cNvPr id="3" name="Content Placeholder 2"/>
          <p:cNvSpPr>
            <a:spLocks noGrp="1"/>
          </p:cNvSpPr>
          <p:nvPr>
            <p:ph sz="quarter" idx="13"/>
          </p:nvPr>
        </p:nvSpPr>
        <p:spPr>
          <a:xfrm>
            <a:off x="677334" y="2160589"/>
            <a:ext cx="3505783" cy="3880773"/>
          </a:xfrm>
        </p:spPr>
        <p:txBody>
          <a:bodyPr>
            <a:normAutofit/>
          </a:bodyPr>
          <a:lstStyle/>
          <a:p>
            <a:r>
              <a:rPr lang="en-US" dirty="0"/>
              <a:t>Most important feature are Passport and Monthly Income and Age and duration of pitch. </a:t>
            </a:r>
          </a:p>
          <a:p>
            <a:r>
              <a:rPr lang="en-US" dirty="0"/>
              <a:t>And which are not important for </a:t>
            </a:r>
            <a:r>
              <a:rPr lang="en-US" dirty="0" smtClean="0"/>
              <a:t>Gradient Boosting </a:t>
            </a:r>
            <a:r>
              <a:rPr lang="en-US" dirty="0"/>
              <a:t>are Own Car, Designation Manager and Gender Female.</a:t>
            </a:r>
          </a:p>
          <a:p>
            <a:endParaRPr lang="en-US" dirty="0"/>
          </a:p>
          <a:p>
            <a:endParaRPr lang="en-US" dirty="0"/>
          </a:p>
        </p:txBody>
      </p:sp>
      <p:pic>
        <p:nvPicPr>
          <p:cNvPr id="4" name="Picture 3"/>
          <p:cNvPicPr>
            <a:picLocks noChangeAspect="1"/>
          </p:cNvPicPr>
          <p:nvPr/>
        </p:nvPicPr>
        <p:blipFill>
          <a:blip r:embed="rId2"/>
          <a:stretch>
            <a:fillRect/>
          </a:stretch>
        </p:blipFill>
        <p:spPr>
          <a:xfrm>
            <a:off x="5728138" y="1629104"/>
            <a:ext cx="3250126" cy="5150069"/>
          </a:xfrm>
          <a:prstGeom prst="rect">
            <a:avLst/>
          </a:prstGeom>
        </p:spPr>
      </p:pic>
    </p:spTree>
    <p:extLst>
      <p:ext uri="{BB962C8B-B14F-4D97-AF65-F5344CB8AC3E}">
        <p14:creationId xmlns:p14="http://schemas.microsoft.com/office/powerpoint/2010/main" val="14025351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561721" y="321279"/>
            <a:ext cx="8596668" cy="2306307"/>
          </a:xfrm>
        </p:spPr>
        <p:txBody>
          <a:bodyPr>
            <a:normAutofit/>
          </a:bodyPr>
          <a:lstStyle/>
          <a:p>
            <a:r>
              <a:rPr lang="en-US" dirty="0"/>
              <a:t>XGBoost Classifier</a:t>
            </a:r>
          </a:p>
          <a:p>
            <a:pPr marL="0" indent="0">
              <a:buNone/>
            </a:pPr>
            <a:r>
              <a:rPr lang="en-US" dirty="0" smtClean="0"/>
              <a:t>	Accuracy </a:t>
            </a:r>
            <a:r>
              <a:rPr lang="en-US" dirty="0"/>
              <a:t>near prediction 90% but recall lower than the Gradient Boosting model. Feature importance indicates that the model is using all of the features of the dataset in making its </a:t>
            </a:r>
            <a:r>
              <a:rPr lang="en-US" dirty="0" smtClean="0"/>
              <a:t>predictions.</a:t>
            </a:r>
          </a:p>
          <a:p>
            <a:endParaRPr lang="en-US" dirty="0"/>
          </a:p>
        </p:txBody>
      </p:sp>
      <p:pic>
        <p:nvPicPr>
          <p:cNvPr id="4" name="Picture 3"/>
          <p:cNvPicPr>
            <a:picLocks noChangeAspect="1"/>
          </p:cNvPicPr>
          <p:nvPr/>
        </p:nvPicPr>
        <p:blipFill>
          <a:blip r:embed="rId2"/>
          <a:stretch>
            <a:fillRect/>
          </a:stretch>
        </p:blipFill>
        <p:spPr>
          <a:xfrm>
            <a:off x="2724150" y="3090043"/>
            <a:ext cx="5460191" cy="3584028"/>
          </a:xfrm>
          <a:prstGeom prst="rect">
            <a:avLst/>
          </a:prstGeom>
        </p:spPr>
      </p:pic>
      <p:pic>
        <p:nvPicPr>
          <p:cNvPr id="5" name="Picture 4"/>
          <p:cNvPicPr>
            <a:picLocks noChangeAspect="1"/>
          </p:cNvPicPr>
          <p:nvPr/>
        </p:nvPicPr>
        <p:blipFill>
          <a:blip r:embed="rId3"/>
          <a:stretch>
            <a:fillRect/>
          </a:stretch>
        </p:blipFill>
        <p:spPr>
          <a:xfrm>
            <a:off x="1221176" y="2512464"/>
            <a:ext cx="7677150" cy="466725"/>
          </a:xfrm>
          <a:prstGeom prst="rect">
            <a:avLst/>
          </a:prstGeom>
        </p:spPr>
      </p:pic>
    </p:spTree>
    <p:extLst>
      <p:ext uri="{BB962C8B-B14F-4D97-AF65-F5344CB8AC3E}">
        <p14:creationId xmlns:p14="http://schemas.microsoft.com/office/powerpoint/2010/main" val="281829746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551210" y="520976"/>
            <a:ext cx="8596668" cy="2657747"/>
          </a:xfrm>
        </p:spPr>
        <p:txBody>
          <a:bodyPr>
            <a:normAutofit fontScale="92500" lnSpcReduction="20000"/>
          </a:bodyPr>
          <a:lstStyle/>
          <a:p>
            <a:r>
              <a:rPr lang="en-US" dirty="0"/>
              <a:t>Stacking Classifier</a:t>
            </a:r>
          </a:p>
          <a:p>
            <a:pPr marL="0" indent="0">
              <a:buNone/>
            </a:pPr>
            <a:r>
              <a:rPr lang="en-US" dirty="0"/>
              <a:t>	The stacking classifier is achieving a 90% accuracy rate, which is where it should be based upon predictions using the sample weights. Most import, the stacking classifier is achieving a near 72% Recall, which is the best model and therefore the model that will be used going forward. Latency was sacrificed in using the stacking classifier, which is expected considering that it is employing 4 models to make its predictions.</a:t>
            </a:r>
          </a:p>
          <a:p>
            <a:endParaRPr lang="en-US" dirty="0"/>
          </a:p>
        </p:txBody>
      </p:sp>
      <p:pic>
        <p:nvPicPr>
          <p:cNvPr id="4" name="Picture 3"/>
          <p:cNvPicPr>
            <a:picLocks noChangeAspect="1"/>
          </p:cNvPicPr>
          <p:nvPr/>
        </p:nvPicPr>
        <p:blipFill>
          <a:blip r:embed="rId2"/>
          <a:stretch>
            <a:fillRect/>
          </a:stretch>
        </p:blipFill>
        <p:spPr>
          <a:xfrm>
            <a:off x="2497932" y="3872407"/>
            <a:ext cx="4956967" cy="2770132"/>
          </a:xfrm>
          <a:prstGeom prst="rect">
            <a:avLst/>
          </a:prstGeom>
        </p:spPr>
      </p:pic>
      <p:pic>
        <p:nvPicPr>
          <p:cNvPr id="5" name="Picture 4"/>
          <p:cNvPicPr>
            <a:picLocks noChangeAspect="1"/>
          </p:cNvPicPr>
          <p:nvPr/>
        </p:nvPicPr>
        <p:blipFill>
          <a:blip r:embed="rId3"/>
          <a:stretch>
            <a:fillRect/>
          </a:stretch>
        </p:blipFill>
        <p:spPr>
          <a:xfrm>
            <a:off x="975915" y="3092670"/>
            <a:ext cx="8001000" cy="590550"/>
          </a:xfrm>
          <a:prstGeom prst="rect">
            <a:avLst/>
          </a:prstGeom>
        </p:spPr>
      </p:pic>
    </p:spTree>
    <p:extLst>
      <p:ext uri="{BB962C8B-B14F-4D97-AF65-F5344CB8AC3E}">
        <p14:creationId xmlns:p14="http://schemas.microsoft.com/office/powerpoint/2010/main" val="407384989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Model Performances</a:t>
            </a:r>
            <a:br>
              <a:rPr lang="en-US" dirty="0"/>
            </a:br>
            <a:endParaRPr lang="en-US" dirty="0"/>
          </a:p>
        </p:txBody>
      </p:sp>
      <p:sp>
        <p:nvSpPr>
          <p:cNvPr id="3" name="Content Placeholder 2"/>
          <p:cNvSpPr>
            <a:spLocks noGrp="1"/>
          </p:cNvSpPr>
          <p:nvPr>
            <p:ph sz="quarter" idx="13"/>
          </p:nvPr>
        </p:nvSpPr>
        <p:spPr/>
        <p:txBody>
          <a:bodyPr>
            <a:normAutofit lnSpcReduction="10000"/>
          </a:bodyPr>
          <a:lstStyle/>
          <a:p>
            <a:r>
              <a:rPr lang="en-US" dirty="0"/>
              <a:t>All of the models except the Decision Tree and Adaboost classifier appear to be slightly overfitting. Adaboost should not be seriously considered given its </a:t>
            </a:r>
            <a:r>
              <a:rPr lang="en-US" dirty="0" smtClean="0"/>
              <a:t>recall </a:t>
            </a:r>
            <a:r>
              <a:rPr lang="en-US" dirty="0"/>
              <a:t>scoring</a:t>
            </a:r>
            <a:r>
              <a:rPr lang="en-US" dirty="0" smtClean="0"/>
              <a:t>.</a:t>
            </a:r>
          </a:p>
          <a:p>
            <a:r>
              <a:rPr lang="en-US" dirty="0" smtClean="0"/>
              <a:t> </a:t>
            </a:r>
            <a:r>
              <a:rPr lang="en-US" dirty="0"/>
              <a:t>For the remainder of the models, the appearance of overfitting may indicate that the </a:t>
            </a:r>
            <a:r>
              <a:rPr lang="en-US" dirty="0" smtClean="0"/>
              <a:t>sample weights </a:t>
            </a:r>
            <a:r>
              <a:rPr lang="en-US" dirty="0"/>
              <a:t>are being countered by the nature of the error correcting process of the algorithms</a:t>
            </a:r>
            <a:r>
              <a:rPr lang="en-US" dirty="0" smtClean="0"/>
              <a:t>.</a:t>
            </a:r>
          </a:p>
          <a:p>
            <a:r>
              <a:rPr lang="en-US" dirty="0" smtClean="0"/>
              <a:t> </a:t>
            </a:r>
            <a:r>
              <a:rPr lang="en-US" dirty="0"/>
              <a:t>The Stacking model is definitely </a:t>
            </a:r>
            <a:r>
              <a:rPr lang="en-US" dirty="0" smtClean="0"/>
              <a:t>the best </a:t>
            </a:r>
            <a:r>
              <a:rPr lang="en-US" dirty="0"/>
              <a:t>performing model here and predictions from this model will be utilized going forward to Exploratory Analysis of the predicted subset.</a:t>
            </a:r>
          </a:p>
        </p:txBody>
      </p:sp>
    </p:spTree>
    <p:extLst>
      <p:ext uri="{BB962C8B-B14F-4D97-AF65-F5344CB8AC3E}">
        <p14:creationId xmlns:p14="http://schemas.microsoft.com/office/powerpoint/2010/main" val="391939187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Summary and Recommendations for the </a:t>
            </a:r>
            <a:r>
              <a:rPr lang="en-US" b="1" dirty="0" smtClean="0"/>
              <a:t>Future Business</a:t>
            </a:r>
            <a:r>
              <a:rPr lang="en-US" b="1" dirty="0"/>
              <a:t/>
            </a:r>
            <a:br>
              <a:rPr lang="en-US" b="1" dirty="0"/>
            </a:br>
            <a:endParaRPr lang="en-US" dirty="0"/>
          </a:p>
        </p:txBody>
      </p:sp>
      <p:sp>
        <p:nvSpPr>
          <p:cNvPr id="3" name="Content Placeholder 2"/>
          <p:cNvSpPr>
            <a:spLocks noGrp="1"/>
          </p:cNvSpPr>
          <p:nvPr>
            <p:ph sz="quarter" idx="13"/>
          </p:nvPr>
        </p:nvSpPr>
        <p:spPr/>
        <p:txBody>
          <a:bodyPr>
            <a:normAutofit fontScale="62500" lnSpcReduction="20000"/>
          </a:bodyPr>
          <a:lstStyle/>
          <a:p>
            <a:r>
              <a:rPr lang="en-US" sz="2600" dirty="0"/>
              <a:t>Age</a:t>
            </a:r>
            <a:r>
              <a:rPr lang="en-US" sz="2600" dirty="0" smtClean="0"/>
              <a:t>:</a:t>
            </a:r>
            <a:endParaRPr lang="en-US" dirty="0"/>
          </a:p>
          <a:p>
            <a:pPr marL="800100" lvl="1" indent="-400050">
              <a:buFont typeface="Wingdings" panose="05000000000000000000" pitchFamily="2" charset="2"/>
              <a:buChar char="§"/>
            </a:pPr>
            <a:r>
              <a:rPr lang="en-US" dirty="0"/>
              <a:t>Basic - Predominately in 20s, also 30s and 40s</a:t>
            </a:r>
          </a:p>
          <a:p>
            <a:pPr marL="800100" lvl="1" indent="-400050">
              <a:buFont typeface="Wingdings" panose="05000000000000000000" pitchFamily="2" charset="2"/>
              <a:buChar char="§"/>
            </a:pPr>
            <a:r>
              <a:rPr lang="en-US" dirty="0"/>
              <a:t>Standard &amp; Deluxe - Predominately in 30s, also 40s</a:t>
            </a:r>
          </a:p>
          <a:p>
            <a:pPr marL="800100" lvl="1" indent="-400050">
              <a:buFont typeface="Wingdings" panose="05000000000000000000" pitchFamily="2" charset="2"/>
              <a:buChar char="§"/>
            </a:pPr>
            <a:r>
              <a:rPr lang="en-US" dirty="0"/>
              <a:t>Super Deluxe - Predominately in 40s, also 50s</a:t>
            </a:r>
          </a:p>
          <a:p>
            <a:pPr marL="800100" lvl="1" indent="-400050">
              <a:buFont typeface="Wingdings" panose="05000000000000000000" pitchFamily="2" charset="2"/>
              <a:buChar char="§"/>
            </a:pPr>
            <a:r>
              <a:rPr lang="en-US" dirty="0"/>
              <a:t>King - 30s, 40s, but predominately in 50s</a:t>
            </a:r>
          </a:p>
          <a:p>
            <a:endParaRPr lang="en-US" dirty="0"/>
          </a:p>
          <a:p>
            <a:r>
              <a:rPr lang="en-US" sz="2900" dirty="0"/>
              <a:t>Income:</a:t>
            </a:r>
          </a:p>
          <a:p>
            <a:pPr lvl="1">
              <a:buFont typeface="Wingdings" panose="05000000000000000000" pitchFamily="2" charset="2"/>
              <a:buChar char="§"/>
            </a:pPr>
            <a:r>
              <a:rPr lang="en-US" dirty="0"/>
              <a:t>Basic - 15k - 25k</a:t>
            </a:r>
          </a:p>
          <a:p>
            <a:pPr lvl="1">
              <a:buFont typeface="Wingdings" panose="05000000000000000000" pitchFamily="2" charset="2"/>
              <a:buChar char="§"/>
            </a:pPr>
            <a:r>
              <a:rPr lang="en-US" dirty="0"/>
              <a:t>Deluxe - 20k - 30k</a:t>
            </a:r>
          </a:p>
          <a:p>
            <a:pPr lvl="1">
              <a:buFont typeface="Wingdings" panose="05000000000000000000" pitchFamily="2" charset="2"/>
              <a:buChar char="§"/>
            </a:pPr>
            <a:r>
              <a:rPr lang="en-US" dirty="0"/>
              <a:t>Standard - 20k - 35k</a:t>
            </a:r>
          </a:p>
          <a:p>
            <a:pPr lvl="1">
              <a:buFont typeface="Wingdings" panose="05000000000000000000" pitchFamily="2" charset="2"/>
              <a:buChar char="§"/>
            </a:pPr>
            <a:r>
              <a:rPr lang="en-US" dirty="0"/>
              <a:t>Super Deluxe - 25k - 35k</a:t>
            </a:r>
          </a:p>
          <a:p>
            <a:pPr lvl="1">
              <a:buFont typeface="Wingdings" panose="05000000000000000000" pitchFamily="2" charset="2"/>
              <a:buChar char="§"/>
            </a:pPr>
            <a:r>
              <a:rPr lang="en-US" dirty="0"/>
              <a:t>King - 30k - 45k</a:t>
            </a:r>
          </a:p>
        </p:txBody>
      </p:sp>
    </p:spTree>
    <p:extLst>
      <p:ext uri="{BB962C8B-B14F-4D97-AF65-F5344CB8AC3E}">
        <p14:creationId xmlns:p14="http://schemas.microsoft.com/office/powerpoint/2010/main" val="253588261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561720" y="804755"/>
            <a:ext cx="8596668" cy="5175631"/>
          </a:xfrm>
        </p:spPr>
        <p:txBody>
          <a:bodyPr>
            <a:normAutofit fontScale="92500" lnSpcReduction="10000"/>
          </a:bodyPr>
          <a:lstStyle/>
          <a:p>
            <a:r>
              <a:rPr lang="en-US" dirty="0"/>
              <a:t>Marital Status:</a:t>
            </a:r>
          </a:p>
          <a:p>
            <a:pPr lvl="1">
              <a:buFont typeface="Wingdings" panose="05000000000000000000" pitchFamily="2" charset="2"/>
              <a:buChar char="§"/>
            </a:pPr>
            <a:r>
              <a:rPr lang="en-US" dirty="0"/>
              <a:t>Basic - Single, Divorced, Unmarried, &amp; Married</a:t>
            </a:r>
          </a:p>
          <a:p>
            <a:pPr lvl="1">
              <a:buFont typeface="Wingdings" panose="05000000000000000000" pitchFamily="2" charset="2"/>
              <a:buChar char="§"/>
            </a:pPr>
            <a:r>
              <a:rPr lang="en-US" dirty="0"/>
              <a:t>Deluxe - Single, Divorced, Unmarried, &amp; Married</a:t>
            </a:r>
          </a:p>
          <a:p>
            <a:pPr lvl="1">
              <a:buFont typeface="Wingdings" panose="05000000000000000000" pitchFamily="2" charset="2"/>
              <a:buChar char="§"/>
            </a:pPr>
            <a:r>
              <a:rPr lang="en-US" dirty="0"/>
              <a:t>Standard - Divorced, Unmarried, &amp; Married</a:t>
            </a:r>
          </a:p>
          <a:p>
            <a:pPr lvl="1">
              <a:buFont typeface="Wingdings" panose="05000000000000000000" pitchFamily="2" charset="2"/>
              <a:buChar char="§"/>
            </a:pPr>
            <a:r>
              <a:rPr lang="en-US" dirty="0"/>
              <a:t>Super Deluxe - Single &amp; Married</a:t>
            </a:r>
          </a:p>
          <a:p>
            <a:pPr lvl="1">
              <a:buFont typeface="Wingdings" panose="05000000000000000000" pitchFamily="2" charset="2"/>
              <a:buChar char="§"/>
            </a:pPr>
            <a:r>
              <a:rPr lang="en-US" dirty="0"/>
              <a:t>King - Single, Divorced, &amp; Married</a:t>
            </a:r>
          </a:p>
          <a:p>
            <a:endParaRPr lang="en-US" dirty="0"/>
          </a:p>
          <a:p>
            <a:r>
              <a:rPr lang="en-US" dirty="0"/>
              <a:t>City </a:t>
            </a:r>
            <a:r>
              <a:rPr lang="en-US" dirty="0" smtClean="0"/>
              <a:t>Tier</a:t>
            </a:r>
            <a:endParaRPr lang="en-US" dirty="0"/>
          </a:p>
          <a:p>
            <a:pPr lvl="1">
              <a:buFont typeface="Wingdings" panose="05000000000000000000" pitchFamily="2" charset="2"/>
              <a:buChar char="§"/>
            </a:pPr>
            <a:r>
              <a:rPr lang="en-US" dirty="0"/>
              <a:t>Basic - 1, 2, &amp; 3</a:t>
            </a:r>
          </a:p>
          <a:p>
            <a:pPr lvl="1">
              <a:buFont typeface="Wingdings" panose="05000000000000000000" pitchFamily="2" charset="2"/>
              <a:buChar char="§"/>
            </a:pPr>
            <a:r>
              <a:rPr lang="en-US" dirty="0"/>
              <a:t>Deluxe - 1 &amp; 3</a:t>
            </a:r>
          </a:p>
          <a:p>
            <a:pPr lvl="1">
              <a:buFont typeface="Wingdings" panose="05000000000000000000" pitchFamily="2" charset="2"/>
              <a:buChar char="§"/>
            </a:pPr>
            <a:r>
              <a:rPr lang="en-US" dirty="0"/>
              <a:t>Standard - 1 &amp; 3</a:t>
            </a:r>
          </a:p>
          <a:p>
            <a:pPr lvl="1">
              <a:buFont typeface="Wingdings" panose="05000000000000000000" pitchFamily="2" charset="2"/>
              <a:buChar char="§"/>
            </a:pPr>
            <a:r>
              <a:rPr lang="en-US" dirty="0"/>
              <a:t>Super Deluxe - 3</a:t>
            </a:r>
          </a:p>
          <a:p>
            <a:pPr lvl="1">
              <a:buFont typeface="Wingdings" panose="05000000000000000000" pitchFamily="2" charset="2"/>
              <a:buChar char="§"/>
            </a:pPr>
            <a:r>
              <a:rPr lang="en-US" dirty="0"/>
              <a:t>King - 1 &amp; 3</a:t>
            </a:r>
          </a:p>
          <a:p>
            <a:pPr lvl="1">
              <a:buFont typeface="Wingdings" panose="05000000000000000000" pitchFamily="2" charset="2"/>
              <a:buChar char="§"/>
            </a:pPr>
            <a:r>
              <a:rPr lang="en-US" dirty="0"/>
              <a:t>Gender No Gender Specificity</a:t>
            </a:r>
          </a:p>
          <a:p>
            <a:endParaRPr lang="en-US" dirty="0"/>
          </a:p>
        </p:txBody>
      </p:sp>
    </p:spTree>
    <p:extLst>
      <p:ext uri="{BB962C8B-B14F-4D97-AF65-F5344CB8AC3E}">
        <p14:creationId xmlns:p14="http://schemas.microsoft.com/office/powerpoint/2010/main" val="19687705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9318004" cy="1996966"/>
          </a:xfrm>
        </p:spPr>
        <p:txBody>
          <a:bodyPr>
            <a:normAutofit fontScale="90000"/>
          </a:bodyPr>
          <a:lstStyle/>
          <a:p>
            <a:r>
              <a:rPr lang="en-US" b="1" dirty="0"/>
              <a:t>What is/are the objectives of the problem(s) that are addressed in your project (Classification/ Regression/ Clustering Rules/ Text Analytics/ Reinforcement learning etc...)?</a:t>
            </a:r>
            <a:endParaRPr lang="en-US" dirty="0"/>
          </a:p>
        </p:txBody>
      </p:sp>
      <p:sp>
        <p:nvSpPr>
          <p:cNvPr id="3" name="Content Placeholder 2"/>
          <p:cNvSpPr>
            <a:spLocks noGrp="1"/>
          </p:cNvSpPr>
          <p:nvPr>
            <p:ph sz="quarter" idx="13"/>
          </p:nvPr>
        </p:nvSpPr>
        <p:spPr>
          <a:xfrm>
            <a:off x="677334" y="2732690"/>
            <a:ext cx="8596668" cy="3541985"/>
          </a:xfrm>
        </p:spPr>
        <p:txBody>
          <a:bodyPr>
            <a:normAutofit fontScale="85000" lnSpcReduction="20000"/>
          </a:bodyPr>
          <a:lstStyle/>
          <a:p>
            <a:r>
              <a:rPr lang="en-US" dirty="0"/>
              <a:t>We choose </a:t>
            </a:r>
            <a:r>
              <a:rPr lang="en-US" dirty="0" smtClean="0"/>
              <a:t>6 </a:t>
            </a:r>
            <a:r>
              <a:rPr lang="en-US" dirty="0"/>
              <a:t>models for our classification problem because in our dataset target variable is in categorical format so, when class label is in categorical then this problem is related to classification. Models are given below that we have choose for our prediction.</a:t>
            </a:r>
          </a:p>
          <a:p>
            <a:pPr lvl="0"/>
            <a:r>
              <a:rPr lang="en-US" dirty="0"/>
              <a:t>Decision Tree </a:t>
            </a:r>
          </a:p>
          <a:p>
            <a:pPr lvl="0"/>
            <a:r>
              <a:rPr lang="en-US" dirty="0" smtClean="0"/>
              <a:t>Bagging Classifier</a:t>
            </a:r>
            <a:endParaRPr lang="en-US" dirty="0"/>
          </a:p>
          <a:p>
            <a:pPr lvl="0"/>
            <a:r>
              <a:rPr lang="en-US" dirty="0" smtClean="0"/>
              <a:t>Random Forest Classifier</a:t>
            </a:r>
          </a:p>
          <a:p>
            <a:pPr lvl="0"/>
            <a:r>
              <a:rPr lang="en-US" dirty="0" smtClean="0"/>
              <a:t>Ada boost Classifier</a:t>
            </a:r>
          </a:p>
          <a:p>
            <a:pPr lvl="0"/>
            <a:r>
              <a:rPr lang="en-US" dirty="0" smtClean="0"/>
              <a:t>Gradient Boosting Classifier</a:t>
            </a:r>
          </a:p>
          <a:p>
            <a:pPr lvl="0"/>
            <a:r>
              <a:rPr lang="en-US" dirty="0" smtClean="0"/>
              <a:t>XGBoost </a:t>
            </a:r>
            <a:r>
              <a:rPr lang="en-US" dirty="0"/>
              <a:t>Classifier</a:t>
            </a:r>
          </a:p>
          <a:p>
            <a:endParaRPr lang="en-US" dirty="0"/>
          </a:p>
        </p:txBody>
      </p:sp>
    </p:spTree>
    <p:extLst>
      <p:ext uri="{BB962C8B-B14F-4D97-AF65-F5344CB8AC3E}">
        <p14:creationId xmlns:p14="http://schemas.microsoft.com/office/powerpoint/2010/main" val="183111498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66824" y="689141"/>
            <a:ext cx="8596668" cy="5312266"/>
          </a:xfrm>
        </p:spPr>
        <p:txBody>
          <a:bodyPr>
            <a:normAutofit fontScale="92500" lnSpcReduction="10000"/>
          </a:bodyPr>
          <a:lstStyle/>
          <a:p>
            <a:r>
              <a:rPr lang="en-US" dirty="0" smtClean="0"/>
              <a:t>Person</a:t>
            </a:r>
            <a:endParaRPr lang="en-US" dirty="0"/>
          </a:p>
          <a:p>
            <a:pPr lvl="1"/>
            <a:r>
              <a:rPr lang="en-US" dirty="0" smtClean="0"/>
              <a:t>Basic</a:t>
            </a:r>
            <a:r>
              <a:rPr lang="en-US" dirty="0"/>
              <a:t>, Deluxe, Standard, &amp; King - 2, 3, &amp; 4</a:t>
            </a:r>
          </a:p>
          <a:p>
            <a:pPr lvl="1"/>
            <a:r>
              <a:rPr lang="en-US" dirty="0"/>
              <a:t>Super Deluxe - 2 &amp; 3</a:t>
            </a:r>
          </a:p>
          <a:p>
            <a:pPr marL="0" indent="0">
              <a:buNone/>
            </a:pPr>
            <a:endParaRPr lang="en-US" dirty="0"/>
          </a:p>
          <a:p>
            <a:r>
              <a:rPr lang="en-US" dirty="0" smtClean="0"/>
              <a:t>Occupation</a:t>
            </a:r>
            <a:endParaRPr lang="en-US" dirty="0"/>
          </a:p>
          <a:p>
            <a:pPr lvl="1"/>
            <a:r>
              <a:rPr lang="en-US" dirty="0"/>
              <a:t>Basic, Deluxe, Standard, &amp; King - Salaried, Small Business, and Large Business</a:t>
            </a:r>
          </a:p>
          <a:p>
            <a:pPr lvl="1"/>
            <a:r>
              <a:rPr lang="en-US" dirty="0"/>
              <a:t>Super Deluxe - Salaried &amp; Small Business</a:t>
            </a:r>
          </a:p>
          <a:p>
            <a:pPr lvl="1"/>
            <a:r>
              <a:rPr lang="en-US" dirty="0"/>
              <a:t>Freelancers very unlikely to purchase travel package</a:t>
            </a:r>
          </a:p>
          <a:p>
            <a:endParaRPr lang="en-US" dirty="0"/>
          </a:p>
          <a:p>
            <a:r>
              <a:rPr lang="en-US" dirty="0"/>
              <a:t>Preferred Property Scores</a:t>
            </a:r>
          </a:p>
          <a:p>
            <a:pPr lvl="1"/>
            <a:r>
              <a:rPr lang="en-US" dirty="0"/>
              <a:t>Basic - 3, 4, &amp; 5</a:t>
            </a:r>
          </a:p>
          <a:p>
            <a:pPr lvl="1"/>
            <a:r>
              <a:rPr lang="en-US" dirty="0"/>
              <a:t>Deluxe, Standard, and Super Deluxe - Predominately 3</a:t>
            </a:r>
          </a:p>
          <a:p>
            <a:pPr lvl="1"/>
            <a:r>
              <a:rPr lang="en-US" dirty="0"/>
              <a:t>King - 3 &amp; 4 but predominately 4</a:t>
            </a:r>
          </a:p>
          <a:p>
            <a:endParaRPr lang="en-US" dirty="0"/>
          </a:p>
        </p:txBody>
      </p:sp>
    </p:spTree>
    <p:extLst>
      <p:ext uri="{BB962C8B-B14F-4D97-AF65-F5344CB8AC3E}">
        <p14:creationId xmlns:p14="http://schemas.microsoft.com/office/powerpoint/2010/main" val="199503632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88148" y="384340"/>
            <a:ext cx="8596668" cy="6026970"/>
          </a:xfrm>
        </p:spPr>
        <p:txBody>
          <a:bodyPr>
            <a:normAutofit lnSpcReduction="10000"/>
          </a:bodyPr>
          <a:lstStyle/>
          <a:p>
            <a:r>
              <a:rPr lang="en-US" dirty="0" smtClean="0"/>
              <a:t>Passport</a:t>
            </a:r>
            <a:endParaRPr lang="en-US" dirty="0"/>
          </a:p>
          <a:p>
            <a:pPr lvl="1"/>
            <a:r>
              <a:rPr lang="en-US" dirty="0"/>
              <a:t>Basic more likely for International Travel</a:t>
            </a:r>
          </a:p>
          <a:p>
            <a:pPr lvl="1"/>
            <a:r>
              <a:rPr lang="en-US" dirty="0"/>
              <a:t>Designation</a:t>
            </a:r>
          </a:p>
          <a:p>
            <a:pPr lvl="1"/>
            <a:r>
              <a:rPr lang="en-US" dirty="0"/>
              <a:t>Basic - Executive</a:t>
            </a:r>
          </a:p>
          <a:p>
            <a:pPr lvl="1"/>
            <a:r>
              <a:rPr lang="en-US" dirty="0"/>
              <a:t>Deluxe - Manager</a:t>
            </a:r>
          </a:p>
          <a:p>
            <a:pPr lvl="1"/>
            <a:r>
              <a:rPr lang="en-US" dirty="0"/>
              <a:t>Standard - Senior Manager</a:t>
            </a:r>
          </a:p>
          <a:p>
            <a:pPr lvl="1"/>
            <a:r>
              <a:rPr lang="en-US" dirty="0"/>
              <a:t>Super Deluxe - AVP</a:t>
            </a:r>
          </a:p>
          <a:p>
            <a:pPr lvl="1"/>
            <a:r>
              <a:rPr lang="en-US" dirty="0"/>
              <a:t>King - VP</a:t>
            </a:r>
          </a:p>
          <a:p>
            <a:endParaRPr lang="en-US" dirty="0"/>
          </a:p>
          <a:p>
            <a:r>
              <a:rPr lang="en-US" dirty="0" smtClean="0"/>
              <a:t>Follow-ups</a:t>
            </a:r>
            <a:endParaRPr lang="en-US" dirty="0"/>
          </a:p>
          <a:p>
            <a:pPr lvl="1"/>
            <a:r>
              <a:rPr lang="en-US" dirty="0"/>
              <a:t>Expect 3-5 follow-ups before purchase</a:t>
            </a:r>
          </a:p>
          <a:p>
            <a:pPr lvl="1"/>
            <a:r>
              <a:rPr lang="en-US" dirty="0"/>
              <a:t>On Average:</a:t>
            </a:r>
          </a:p>
          <a:p>
            <a:pPr lvl="1"/>
            <a:r>
              <a:rPr lang="en-US" dirty="0"/>
              <a:t>Basic, Deluxe, Standard, &amp; King - 4 follow-ups</a:t>
            </a:r>
          </a:p>
          <a:p>
            <a:pPr lvl="1"/>
            <a:r>
              <a:rPr lang="en-US" dirty="0"/>
              <a:t>Super Deluxe - 3 ** There is some indication that by increasing follow-ups to at least 4, this may result in an uptick in sales.</a:t>
            </a:r>
          </a:p>
        </p:txBody>
      </p:sp>
    </p:spTree>
    <p:extLst>
      <p:ext uri="{BB962C8B-B14F-4D97-AF65-F5344CB8AC3E}">
        <p14:creationId xmlns:p14="http://schemas.microsoft.com/office/powerpoint/2010/main" val="393363640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77334" y="977462"/>
            <a:ext cx="8596668" cy="5063900"/>
          </a:xfrm>
        </p:spPr>
        <p:txBody>
          <a:bodyPr>
            <a:normAutofit lnSpcReduction="10000"/>
          </a:bodyPr>
          <a:lstStyle/>
          <a:p>
            <a:r>
              <a:rPr lang="en-US" dirty="0"/>
              <a:t>Pitch Satisfaction Score</a:t>
            </a:r>
          </a:p>
          <a:p>
            <a:pPr marL="400050" lvl="1" indent="0">
              <a:buNone/>
            </a:pPr>
            <a:r>
              <a:rPr lang="en-US" dirty="0" smtClean="0"/>
              <a:t>There </a:t>
            </a:r>
            <a:r>
              <a:rPr lang="en-US" dirty="0"/>
              <a:t>appears to be a problem with the survey for pitch satisfaction which is indicating satisfaction scores that are inconsistent with purchasing behavior. This may be due to a misunderstanding in which rating is god or bad. Recommend switch to Excellent, Good, Average, Poor scoring to get better feedback.</a:t>
            </a:r>
          </a:p>
          <a:p>
            <a:endParaRPr lang="en-US" dirty="0"/>
          </a:p>
          <a:p>
            <a:endParaRPr lang="en-US" dirty="0"/>
          </a:p>
          <a:p>
            <a:r>
              <a:rPr lang="en-US" dirty="0"/>
              <a:t># of children visiting</a:t>
            </a:r>
          </a:p>
          <a:p>
            <a:pPr lvl="1"/>
            <a:r>
              <a:rPr lang="en-US" dirty="0"/>
              <a:t>More sales when &lt;= 2, but overall indeterminate</a:t>
            </a:r>
            <a:r>
              <a:rPr lang="en-US" dirty="0" smtClean="0"/>
              <a:t>.</a:t>
            </a:r>
            <a:endParaRPr lang="en-US" dirty="0"/>
          </a:p>
          <a:p>
            <a:pPr lvl="1"/>
            <a:r>
              <a:rPr lang="en-US" dirty="0"/>
              <a:t>Own Car</a:t>
            </a:r>
          </a:p>
          <a:p>
            <a:pPr lvl="1"/>
            <a:r>
              <a:rPr lang="en-US" dirty="0"/>
              <a:t>Super Deluxe &amp; King - Yes</a:t>
            </a:r>
          </a:p>
          <a:p>
            <a:pPr lvl="1"/>
            <a:r>
              <a:rPr lang="en-US" dirty="0"/>
              <a:t>All others, indeterminate</a:t>
            </a:r>
          </a:p>
          <a:p>
            <a:endParaRPr lang="en-US" dirty="0"/>
          </a:p>
          <a:p>
            <a:endParaRPr lang="en-US" dirty="0"/>
          </a:p>
          <a:p>
            <a:endParaRPr lang="en-US" dirty="0"/>
          </a:p>
        </p:txBody>
      </p:sp>
    </p:spTree>
    <p:extLst>
      <p:ext uri="{BB962C8B-B14F-4D97-AF65-F5344CB8AC3E}">
        <p14:creationId xmlns:p14="http://schemas.microsoft.com/office/powerpoint/2010/main" val="322494539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77334" y="1103587"/>
            <a:ext cx="8596668" cy="4937776"/>
          </a:xfrm>
        </p:spPr>
        <p:txBody>
          <a:bodyPr>
            <a:normAutofit/>
          </a:bodyPr>
          <a:lstStyle/>
          <a:p>
            <a:r>
              <a:rPr lang="en-US" dirty="0"/>
              <a:t>Pitch Time Recommendations: Basic, Standard, Deluxe, and Super Deluxe - ~20 minutes</a:t>
            </a:r>
          </a:p>
          <a:p>
            <a:r>
              <a:rPr lang="en-US" dirty="0"/>
              <a:t>King - ~10 minutes</a:t>
            </a:r>
          </a:p>
          <a:p>
            <a:endParaRPr lang="en-US" dirty="0"/>
          </a:p>
          <a:p>
            <a:r>
              <a:rPr lang="en-US" dirty="0"/>
              <a:t>Conversion Rates</a:t>
            </a:r>
          </a:p>
          <a:p>
            <a:r>
              <a:rPr lang="en-US" dirty="0"/>
              <a:t>Basic - 30%</a:t>
            </a:r>
          </a:p>
          <a:p>
            <a:pPr lvl="1"/>
            <a:r>
              <a:rPr lang="en-US" dirty="0"/>
              <a:t>Standard - 15%</a:t>
            </a:r>
          </a:p>
          <a:p>
            <a:pPr lvl="1"/>
            <a:r>
              <a:rPr lang="en-US" dirty="0"/>
              <a:t>Deluxe - 10%</a:t>
            </a:r>
          </a:p>
          <a:p>
            <a:pPr lvl="1"/>
            <a:r>
              <a:rPr lang="en-US" dirty="0"/>
              <a:t>Super Deluxe - 5% --&gt;Uptick may be obtained by increasing # of follow-ups to at least 4</a:t>
            </a:r>
          </a:p>
          <a:p>
            <a:pPr lvl="1"/>
            <a:r>
              <a:rPr lang="en-US" dirty="0"/>
              <a:t>King - 8%</a:t>
            </a:r>
          </a:p>
          <a:p>
            <a:endParaRPr lang="en-US" dirty="0"/>
          </a:p>
        </p:txBody>
      </p:sp>
    </p:spTree>
    <p:extLst>
      <p:ext uri="{BB962C8B-B14F-4D97-AF65-F5344CB8AC3E}">
        <p14:creationId xmlns:p14="http://schemas.microsoft.com/office/powerpoint/2010/main" val="194142058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t>
            </a:r>
            <a:endParaRPr lang="en-US" dirty="0"/>
          </a:p>
        </p:txBody>
      </p:sp>
      <p:sp>
        <p:nvSpPr>
          <p:cNvPr id="3" name="Content Placeholder 2"/>
          <p:cNvSpPr>
            <a:spLocks noGrp="1"/>
          </p:cNvSpPr>
          <p:nvPr>
            <p:ph sz="quarter" idx="13"/>
          </p:nvPr>
        </p:nvSpPr>
        <p:spPr/>
        <p:txBody>
          <a:bodyPr>
            <a:normAutofit/>
          </a:bodyPr>
          <a:lstStyle/>
          <a:p>
            <a:r>
              <a:rPr lang="en-US" dirty="0"/>
              <a:t>As far as the model is concerned, 90% accuracy, 72% Recall, and 74% Precision was obtained, which was the best scores out of all the models that were evaluated. </a:t>
            </a:r>
            <a:endParaRPr lang="en-US" dirty="0" smtClean="0"/>
          </a:p>
          <a:p>
            <a:r>
              <a:rPr lang="en-US" dirty="0" smtClean="0"/>
              <a:t>While </a:t>
            </a:r>
            <a:r>
              <a:rPr lang="en-US" dirty="0"/>
              <a:t>this model may be sufficient to obtain better than random results for an initial marketing program, it is recommended that Visit With Us obtain data on Wellness Tourism package sales and customers as the product rolls out so that the model may be updated with actual data to obtain better predictions as soon as practicable.</a:t>
            </a:r>
          </a:p>
          <a:p>
            <a:endParaRPr lang="en-US" dirty="0"/>
          </a:p>
        </p:txBody>
      </p:sp>
    </p:spTree>
    <p:extLst>
      <p:ext uri="{BB962C8B-B14F-4D97-AF65-F5344CB8AC3E}">
        <p14:creationId xmlns:p14="http://schemas.microsoft.com/office/powerpoint/2010/main" val="2542085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960652" cy="1320800"/>
          </a:xfrm>
        </p:spPr>
        <p:txBody>
          <a:bodyPr>
            <a:normAutofit fontScale="90000"/>
          </a:bodyPr>
          <a:lstStyle/>
          <a:p>
            <a:r>
              <a:rPr lang="en-US" dirty="0"/>
              <a:t>We will measure the performance of each models on different metrics that shown below:</a:t>
            </a:r>
            <a:br>
              <a:rPr lang="en-US" dirty="0"/>
            </a:b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sz="quarter" idx="13"/>
              </p:nvPr>
            </p:nvSpPr>
            <p:spPr/>
            <p:txBody>
              <a:bodyPr>
                <a:normAutofit fontScale="62500" lnSpcReduction="20000"/>
              </a:bodyPr>
              <a:lstStyle/>
              <a:p>
                <a:pPr lvl="0"/>
                <a:r>
                  <a:rPr lang="en-US" b="1" dirty="0" smtClean="0"/>
                  <a:t>Accuracy</a:t>
                </a:r>
                <a:endParaRPr lang="en-US" dirty="0"/>
              </a:p>
              <a:p>
                <a:pPr marL="0" indent="0">
                  <a:buNone/>
                </a:pPr>
                <a:r>
                  <a:rPr lang="en-US" dirty="0" smtClean="0"/>
                  <a:t>	Measure </a:t>
                </a:r>
                <a:r>
                  <a:rPr lang="en-US" dirty="0"/>
                  <a:t>to evaluate how accurate model’s performance is:</a:t>
                </a:r>
                <a:endParaRPr lang="en-US" dirty="0">
                  <a:effectLst/>
                </a:endParaRPr>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𝑇𝑃</m:t>
                          </m:r>
                          <m:r>
                            <a:rPr lang="en-US" i="1">
                              <a:latin typeface="Cambria Math" panose="02040503050406030204" pitchFamily="18" charset="0"/>
                            </a:rPr>
                            <m:t>+</m:t>
                          </m:r>
                          <m:r>
                            <a:rPr lang="en-US" i="1">
                              <a:latin typeface="Cambria Math" panose="02040503050406030204" pitchFamily="18" charset="0"/>
                            </a:rPr>
                            <m:t>𝑇𝑁</m:t>
                          </m:r>
                        </m:num>
                        <m:den>
                          <m:r>
                            <a:rPr lang="en-US" i="1">
                              <a:latin typeface="Cambria Math" panose="02040503050406030204" pitchFamily="18" charset="0"/>
                            </a:rPr>
                            <m:t>𝑇𝑃</m:t>
                          </m:r>
                          <m:r>
                            <a:rPr lang="en-US" i="1">
                              <a:latin typeface="Cambria Math" panose="02040503050406030204" pitchFamily="18" charset="0"/>
                            </a:rPr>
                            <m:t>+</m:t>
                          </m:r>
                          <m:r>
                            <a:rPr lang="en-US" i="1">
                              <a:latin typeface="Cambria Math" panose="02040503050406030204" pitchFamily="18" charset="0"/>
                            </a:rPr>
                            <m:t>𝐹𝑃</m:t>
                          </m:r>
                          <m:r>
                            <a:rPr lang="en-US" i="1">
                              <a:latin typeface="Cambria Math" panose="02040503050406030204" pitchFamily="18" charset="0"/>
                            </a:rPr>
                            <m:t>+</m:t>
                          </m:r>
                          <m:r>
                            <a:rPr lang="en-US" i="1">
                              <a:latin typeface="Cambria Math" panose="02040503050406030204" pitchFamily="18" charset="0"/>
                            </a:rPr>
                            <m:t>𝐹𝑁</m:t>
                          </m:r>
                          <m:r>
                            <a:rPr lang="en-US" i="1">
                              <a:latin typeface="Cambria Math" panose="02040503050406030204" pitchFamily="18" charset="0"/>
                            </a:rPr>
                            <m:t>+</m:t>
                          </m:r>
                          <m:r>
                            <a:rPr lang="en-US" i="1">
                              <a:latin typeface="Cambria Math" panose="02040503050406030204" pitchFamily="18" charset="0"/>
                            </a:rPr>
                            <m:t>𝐹𝑃</m:t>
                          </m:r>
                        </m:den>
                      </m:f>
                    </m:oMath>
                  </m:oMathPara>
                </a14:m>
                <a:endParaRPr lang="en-US" dirty="0">
                  <a:effectLst/>
                </a:endParaRPr>
              </a:p>
              <a:p>
                <a:pPr lvl="0"/>
                <a:r>
                  <a:rPr lang="en-US" b="1" dirty="0"/>
                  <a:t>Precision</a:t>
                </a:r>
                <a:endParaRPr lang="en-US" dirty="0"/>
              </a:p>
              <a:p>
                <a:pPr marL="0" indent="0">
                  <a:buNone/>
                </a:pPr>
                <a:r>
                  <a:rPr lang="en-US" dirty="0" smtClean="0"/>
                  <a:t>	Measure </a:t>
                </a:r>
                <a:r>
                  <a:rPr lang="en-US" dirty="0"/>
                  <a:t>to evaluate how accurate model’s performance is:</a:t>
                </a:r>
                <a:endParaRPr lang="en-US" dirty="0">
                  <a:effectLst/>
                </a:endParaRPr>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𝑇𝑃</m:t>
                          </m:r>
                        </m:num>
                        <m:den>
                          <m:r>
                            <a:rPr lang="en-US" i="1">
                              <a:latin typeface="Cambria Math" panose="02040503050406030204" pitchFamily="18" charset="0"/>
                            </a:rPr>
                            <m:t>𝑇𝑃</m:t>
                          </m:r>
                          <m:r>
                            <a:rPr lang="en-US" i="1">
                              <a:latin typeface="Cambria Math" panose="02040503050406030204" pitchFamily="18" charset="0"/>
                            </a:rPr>
                            <m:t>+</m:t>
                          </m:r>
                          <m:r>
                            <a:rPr lang="en-US" i="1">
                              <a:latin typeface="Cambria Math" panose="02040503050406030204" pitchFamily="18" charset="0"/>
                            </a:rPr>
                            <m:t>𝐹𝑃</m:t>
                          </m:r>
                        </m:den>
                      </m:f>
                    </m:oMath>
                  </m:oMathPara>
                </a14:m>
                <a:endParaRPr lang="en-US" dirty="0">
                  <a:effectLst/>
                </a:endParaRPr>
              </a:p>
              <a:p>
                <a:pPr lvl="0"/>
                <a:r>
                  <a:rPr lang="en-US" b="1" dirty="0"/>
                  <a:t>Recall</a:t>
                </a:r>
                <a:endParaRPr lang="en-US" dirty="0"/>
              </a:p>
              <a:p>
                <a:pPr marL="0" indent="0">
                  <a:buNone/>
                </a:pPr>
                <a:r>
                  <a:rPr lang="en-US" dirty="0" smtClean="0"/>
                  <a:t>	Measure </a:t>
                </a:r>
                <a:r>
                  <a:rPr lang="en-US" dirty="0"/>
                  <a:t>to evaluate how accurate model’s performance is:</a:t>
                </a:r>
                <a:endParaRPr lang="en-US" dirty="0">
                  <a:effectLst/>
                </a:endParaRPr>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𝑇𝑃</m:t>
                          </m:r>
                        </m:num>
                        <m:den>
                          <m:r>
                            <a:rPr lang="en-US" i="1">
                              <a:latin typeface="Cambria Math" panose="02040503050406030204" pitchFamily="18" charset="0"/>
                            </a:rPr>
                            <m:t>𝑇𝑃</m:t>
                          </m:r>
                          <m:r>
                            <a:rPr lang="en-US" i="1">
                              <a:latin typeface="Cambria Math" panose="02040503050406030204" pitchFamily="18" charset="0"/>
                            </a:rPr>
                            <m:t>+</m:t>
                          </m:r>
                          <m:r>
                            <a:rPr lang="en-US" i="1">
                              <a:latin typeface="Cambria Math" panose="02040503050406030204" pitchFamily="18" charset="0"/>
                            </a:rPr>
                            <m:t>𝐹𝑁</m:t>
                          </m:r>
                        </m:den>
                      </m:f>
                    </m:oMath>
                  </m:oMathPara>
                </a14:m>
                <a:endParaRPr lang="en-US" dirty="0">
                  <a:effectLst/>
                </a:endParaRP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sz="quarter" idx="13"/>
              </p:nvPr>
            </p:nvSpPr>
            <p:spPr>
              <a:blipFill>
                <a:blip r:embed="rId2"/>
                <a:stretch>
                  <a:fillRect l="-59"/>
                </a:stretch>
              </a:blipFill>
            </p:spPr>
            <p:txBody>
              <a:bodyPr/>
              <a:lstStyle/>
              <a:p>
                <a:r>
                  <a:rPr lang="en-US">
                    <a:noFill/>
                  </a:rPr>
                  <a:t> </a:t>
                </a:r>
              </a:p>
            </p:txBody>
          </p:sp>
        </mc:Fallback>
      </mc:AlternateContent>
    </p:spTree>
    <p:extLst>
      <p:ext uri="{BB962C8B-B14F-4D97-AF65-F5344CB8AC3E}">
        <p14:creationId xmlns:p14="http://schemas.microsoft.com/office/powerpoint/2010/main" val="19857789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sz="quarter" idx="13"/>
              </p:nvPr>
            </p:nvSpPr>
            <p:spPr>
              <a:xfrm>
                <a:off x="856008" y="857306"/>
                <a:ext cx="9128819" cy="4891853"/>
              </a:xfrm>
            </p:spPr>
            <p:txBody>
              <a:bodyPr>
                <a:normAutofit fontScale="77500" lnSpcReduction="20000"/>
              </a:bodyPr>
              <a:lstStyle/>
              <a:p>
                <a:pPr lvl="0"/>
                <a:endParaRPr lang="en-US" b="1" dirty="0" smtClean="0"/>
              </a:p>
              <a:p>
                <a:pPr lvl="0"/>
                <a:endParaRPr lang="en-US" b="1" dirty="0"/>
              </a:p>
              <a:p>
                <a:pPr lvl="0"/>
                <a:r>
                  <a:rPr lang="en-US" b="1" dirty="0" smtClean="0"/>
                  <a:t>F</a:t>
                </a:r>
                <a:r>
                  <a:rPr lang="en-US" b="1" baseline="-25000" dirty="0" smtClean="0"/>
                  <a:t>1</a:t>
                </a:r>
                <a:endParaRPr lang="en-US" dirty="0"/>
              </a:p>
              <a:p>
                <a:pPr marL="0" indent="0">
                  <a:buNone/>
                </a:pPr>
                <a:r>
                  <a:rPr lang="en-US" dirty="0" smtClean="0"/>
                  <a:t>	Provides </a:t>
                </a:r>
                <a:r>
                  <a:rPr lang="en-US" dirty="0"/>
                  <a:t>information of both sides TN and </a:t>
                </a:r>
                <a:r>
                  <a:rPr lang="en-US" dirty="0" smtClean="0"/>
                  <a:t>TP</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2∗</m:t>
                      </m:r>
                      <m:f>
                        <m:fPr>
                          <m:ctrlPr>
                            <a:rPr lang="en-US" i="1">
                              <a:latin typeface="Cambria Math" panose="02040503050406030204" pitchFamily="18" charset="0"/>
                            </a:rPr>
                          </m:ctrlPr>
                        </m:fPr>
                        <m:num>
                          <m:r>
                            <a:rPr lang="en-US" i="1">
                              <a:latin typeface="Cambria Math" panose="02040503050406030204" pitchFamily="18" charset="0"/>
                            </a:rPr>
                            <m:t>𝑃𝑟𝑒𝑐𝑖𝑠𝑖𝑜𝑛</m:t>
                          </m:r>
                          <m:r>
                            <a:rPr lang="en-US" i="1">
                              <a:latin typeface="Cambria Math" panose="02040503050406030204" pitchFamily="18" charset="0"/>
                            </a:rPr>
                            <m:t>∗</m:t>
                          </m:r>
                          <m:r>
                            <a:rPr lang="en-US" i="1">
                              <a:latin typeface="Cambria Math" panose="02040503050406030204" pitchFamily="18" charset="0"/>
                            </a:rPr>
                            <m:t>𝑅𝑒𝑐𝑎𝑙𝑙</m:t>
                          </m:r>
                        </m:num>
                        <m:den>
                          <m:r>
                            <a:rPr lang="en-US" i="1">
                              <a:latin typeface="Cambria Math" panose="02040503050406030204" pitchFamily="18" charset="0"/>
                            </a:rPr>
                            <m:t>𝑃𝑟𝑒𝑐𝑖𝑠𝑖𝑜𝑛</m:t>
                          </m:r>
                          <m:r>
                            <a:rPr lang="en-US" i="1">
                              <a:latin typeface="Cambria Math" panose="02040503050406030204" pitchFamily="18" charset="0"/>
                            </a:rPr>
                            <m:t>+</m:t>
                          </m:r>
                          <m:r>
                            <a:rPr lang="en-US" i="1">
                              <a:latin typeface="Cambria Math" panose="02040503050406030204" pitchFamily="18" charset="0"/>
                            </a:rPr>
                            <m:t>𝑅𝑒𝑐𝑎𝑙𝑙</m:t>
                          </m:r>
                        </m:den>
                      </m:f>
                    </m:oMath>
                  </m:oMathPara>
                </a14:m>
                <a:endParaRPr lang="en-US" dirty="0" smtClean="0"/>
              </a:p>
              <a:p>
                <a:pPr marL="0" indent="0">
                  <a:buNone/>
                </a:pPr>
                <a:endParaRPr lang="en-US" dirty="0"/>
              </a:p>
              <a:p>
                <a14:m>
                  <m:oMath xmlns:m="http://schemas.openxmlformats.org/officeDocument/2006/math">
                    <m:r>
                      <a:rPr lang="en-US" i="1">
                        <a:latin typeface="Cambria Math" panose="02040503050406030204" pitchFamily="18" charset="0"/>
                      </a:rPr>
                      <m:t>𝑤h𝑒𝑟𝑒</m:t>
                    </m:r>
                    <m:r>
                      <a:rPr lang="en-US" i="1">
                        <a:latin typeface="Cambria Math" panose="02040503050406030204" pitchFamily="18" charset="0"/>
                      </a:rPr>
                      <m:t> </m:t>
                    </m:r>
                    <m:r>
                      <a:rPr lang="en-US" i="1">
                        <a:latin typeface="Cambria Math" panose="02040503050406030204" pitchFamily="18" charset="0"/>
                      </a:rPr>
                      <m:t>𝑇𝑃</m:t>
                    </m:r>
                    <m:r>
                      <a:rPr lang="en-US" i="1">
                        <a:latin typeface="Cambria Math" panose="02040503050406030204" pitchFamily="18" charset="0"/>
                      </a:rPr>
                      <m:t>=</m:t>
                    </m:r>
                    <m:r>
                      <a:rPr lang="en-US" i="1">
                        <a:latin typeface="Cambria Math" panose="02040503050406030204" pitchFamily="18" charset="0"/>
                      </a:rPr>
                      <m:t>𝑇𝑟𝑢𝑒</m:t>
                    </m:r>
                    <m:r>
                      <a:rPr lang="en-US" i="1">
                        <a:latin typeface="Cambria Math" panose="02040503050406030204" pitchFamily="18" charset="0"/>
                      </a:rPr>
                      <m:t> </m:t>
                    </m:r>
                    <m:r>
                      <a:rPr lang="en-US" i="1">
                        <a:latin typeface="Cambria Math" panose="02040503050406030204" pitchFamily="18" charset="0"/>
                      </a:rPr>
                      <m:t>𝑃𝑜𝑠𝑖𝑡𝑖𝑣𝑒</m:t>
                    </m:r>
                    <m:r>
                      <a:rPr lang="en-US" i="1">
                        <a:latin typeface="Cambria Math" panose="02040503050406030204" pitchFamily="18" charset="0"/>
                      </a:rPr>
                      <m:t> </m:t>
                    </m:r>
                  </m:oMath>
                </a14:m>
                <a:endParaRPr lang="en-US" dirty="0">
                  <a:effectLst/>
                </a:endParaRPr>
              </a:p>
              <a:p>
                <a14:m>
                  <m:oMath xmlns:m="http://schemas.openxmlformats.org/officeDocument/2006/math">
                    <m:r>
                      <a:rPr lang="en-US" i="1">
                        <a:latin typeface="Cambria Math" panose="02040503050406030204" pitchFamily="18" charset="0"/>
                      </a:rPr>
                      <m:t>𝐹𝑃</m:t>
                    </m:r>
                    <m:r>
                      <a:rPr lang="en-US" i="1">
                        <a:latin typeface="Cambria Math" panose="02040503050406030204" pitchFamily="18" charset="0"/>
                      </a:rPr>
                      <m:t>=</m:t>
                    </m:r>
                    <m:r>
                      <a:rPr lang="en-US" i="1">
                        <a:latin typeface="Cambria Math" panose="02040503050406030204" pitchFamily="18" charset="0"/>
                      </a:rPr>
                      <m:t>𝐹𝑎𝑙𝑠𝑒</m:t>
                    </m:r>
                    <m:r>
                      <a:rPr lang="en-US" i="1">
                        <a:latin typeface="Cambria Math" panose="02040503050406030204" pitchFamily="18" charset="0"/>
                      </a:rPr>
                      <m:t> </m:t>
                    </m:r>
                    <m:r>
                      <a:rPr lang="en-US" i="1">
                        <a:latin typeface="Cambria Math" panose="02040503050406030204" pitchFamily="18" charset="0"/>
                      </a:rPr>
                      <m:t>𝑃𝑜𝑠𝑖𝑡𝑖𝑣𝑒</m:t>
                    </m:r>
                    <m:r>
                      <a:rPr lang="en-US" i="1">
                        <a:latin typeface="Cambria Math" panose="02040503050406030204" pitchFamily="18" charset="0"/>
                      </a:rPr>
                      <m:t> </m:t>
                    </m:r>
                  </m:oMath>
                </a14:m>
                <a:endParaRPr lang="en-US" dirty="0">
                  <a:effectLst/>
                </a:endParaRPr>
              </a:p>
              <a:p>
                <a14:m>
                  <m:oMath xmlns:m="http://schemas.openxmlformats.org/officeDocument/2006/math">
                    <m:r>
                      <a:rPr lang="en-US" i="1">
                        <a:latin typeface="Cambria Math" panose="02040503050406030204" pitchFamily="18" charset="0"/>
                      </a:rPr>
                      <m:t>𝑇𝑁</m:t>
                    </m:r>
                    <m:r>
                      <a:rPr lang="en-US" i="1">
                        <a:latin typeface="Cambria Math" panose="02040503050406030204" pitchFamily="18" charset="0"/>
                      </a:rPr>
                      <m:t>=</m:t>
                    </m:r>
                    <m:r>
                      <a:rPr lang="en-US" i="1">
                        <a:latin typeface="Cambria Math" panose="02040503050406030204" pitchFamily="18" charset="0"/>
                      </a:rPr>
                      <m:t>𝑇𝑟𝑢𝑒</m:t>
                    </m:r>
                    <m:r>
                      <a:rPr lang="en-US" i="1">
                        <a:latin typeface="Cambria Math" panose="02040503050406030204" pitchFamily="18" charset="0"/>
                      </a:rPr>
                      <m:t> </m:t>
                    </m:r>
                    <m:r>
                      <a:rPr lang="en-US" i="1">
                        <a:latin typeface="Cambria Math" panose="02040503050406030204" pitchFamily="18" charset="0"/>
                      </a:rPr>
                      <m:t>𝑁𝑒𝑔𝑎𝑡𝑖𝑣𝑒</m:t>
                    </m:r>
                    <m:r>
                      <a:rPr lang="en-US" i="1">
                        <a:latin typeface="Cambria Math" panose="02040503050406030204" pitchFamily="18" charset="0"/>
                      </a:rPr>
                      <m:t> </m:t>
                    </m:r>
                  </m:oMath>
                </a14:m>
                <a:endParaRPr lang="en-US" dirty="0">
                  <a:effectLst/>
                </a:endParaRPr>
              </a:p>
              <a:p>
                <a14:m>
                  <m:oMath xmlns:m="http://schemas.openxmlformats.org/officeDocument/2006/math">
                    <m:r>
                      <a:rPr lang="en-US" i="1">
                        <a:latin typeface="Cambria Math" panose="02040503050406030204" pitchFamily="18" charset="0"/>
                      </a:rPr>
                      <m:t>𝐹𝑁</m:t>
                    </m:r>
                    <m:r>
                      <a:rPr lang="en-US" i="1">
                        <a:latin typeface="Cambria Math" panose="02040503050406030204" pitchFamily="18" charset="0"/>
                      </a:rPr>
                      <m:t>=</m:t>
                    </m:r>
                    <m:r>
                      <a:rPr lang="en-US" i="1">
                        <a:latin typeface="Cambria Math" panose="02040503050406030204" pitchFamily="18" charset="0"/>
                      </a:rPr>
                      <m:t>𝐹𝑎𝑙𝑠𝑒</m:t>
                    </m:r>
                    <m:r>
                      <a:rPr lang="en-US" i="1">
                        <a:latin typeface="Cambria Math" panose="02040503050406030204" pitchFamily="18" charset="0"/>
                      </a:rPr>
                      <m:t> </m:t>
                    </m:r>
                    <m:r>
                      <a:rPr lang="en-US" i="1">
                        <a:latin typeface="Cambria Math" panose="02040503050406030204" pitchFamily="18" charset="0"/>
                      </a:rPr>
                      <m:t>𝑁𝑒𝑔𝑒𝑡𝑖𝑣𝑒</m:t>
                    </m:r>
                  </m:oMath>
                </a14:m>
                <a:r>
                  <a:rPr lang="en-US" dirty="0"/>
                  <a:t> </a:t>
                </a:r>
              </a:p>
              <a:p>
                <a:pPr lvl="0"/>
                <a:r>
                  <a:rPr lang="en-US" b="1" dirty="0"/>
                  <a:t>Confusion Matrix</a:t>
                </a:r>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sz="quarter" idx="13"/>
              </p:nvPr>
            </p:nvSpPr>
            <p:spPr>
              <a:xfrm>
                <a:off x="856008" y="857306"/>
                <a:ext cx="9128819" cy="4891853"/>
              </a:xfrm>
              <a:blipFill>
                <a:blip r:embed="rId2"/>
                <a:stretch>
                  <a:fillRect l="-267"/>
                </a:stretch>
              </a:blipFill>
            </p:spPr>
            <p:txBody>
              <a:bodyPr/>
              <a:lstStyle/>
              <a:p>
                <a:r>
                  <a:rPr lang="en-US">
                    <a:noFill/>
                  </a:rPr>
                  <a:t> </a:t>
                </a:r>
              </a:p>
            </p:txBody>
          </p:sp>
        </mc:Fallback>
      </mc:AlternateContent>
    </p:spTree>
    <p:extLst>
      <p:ext uri="{BB962C8B-B14F-4D97-AF65-F5344CB8AC3E}">
        <p14:creationId xmlns:p14="http://schemas.microsoft.com/office/powerpoint/2010/main" val="14691627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9486169" cy="1320800"/>
          </a:xfrm>
        </p:spPr>
        <p:txBody>
          <a:bodyPr>
            <a:normAutofit fontScale="90000"/>
          </a:bodyPr>
          <a:lstStyle/>
          <a:p>
            <a:r>
              <a:rPr lang="en-US" b="1" dirty="0"/>
              <a:t>Characterization of the data set</a:t>
            </a:r>
            <a:r>
              <a:rPr lang="en-US" b="1" dirty="0" smtClean="0"/>
              <a:t>: number </a:t>
            </a:r>
            <a:r>
              <a:rPr lang="en-US" b="1" dirty="0"/>
              <a:t>of attributes; has/ does not have missing values; number of examples etc. Clean and remove the missing values from the dataset. Provide a clear strategy?</a:t>
            </a:r>
            <a:r>
              <a:rPr lang="en-US" dirty="0"/>
              <a:t/>
            </a:r>
            <a:br>
              <a:rPr lang="en-US" dirty="0"/>
            </a:br>
            <a:endParaRPr lang="en-US" dirty="0"/>
          </a:p>
        </p:txBody>
      </p:sp>
      <p:sp>
        <p:nvSpPr>
          <p:cNvPr id="3" name="Content Placeholder 2"/>
          <p:cNvSpPr>
            <a:spLocks noGrp="1"/>
          </p:cNvSpPr>
          <p:nvPr>
            <p:ph sz="quarter" idx="13"/>
          </p:nvPr>
        </p:nvSpPr>
        <p:spPr>
          <a:xfrm>
            <a:off x="677334" y="3363310"/>
            <a:ext cx="8596668" cy="2678052"/>
          </a:xfrm>
        </p:spPr>
        <p:txBody>
          <a:bodyPr/>
          <a:lstStyle/>
          <a:p>
            <a:r>
              <a:rPr lang="en-US" dirty="0"/>
              <a:t>We have a </a:t>
            </a:r>
            <a:r>
              <a:rPr lang="en-US" dirty="0" smtClean="0"/>
              <a:t>data set </a:t>
            </a:r>
            <a:r>
              <a:rPr lang="en-US" dirty="0"/>
              <a:t>of </a:t>
            </a:r>
            <a:r>
              <a:rPr lang="en-US" dirty="0" smtClean="0"/>
              <a:t>Tourism</a:t>
            </a:r>
            <a:r>
              <a:rPr lang="en-US" dirty="0"/>
              <a:t>. This is </a:t>
            </a:r>
            <a:r>
              <a:rPr lang="en-US" dirty="0" smtClean="0"/>
              <a:t>not a huge </a:t>
            </a:r>
            <a:r>
              <a:rPr lang="en-US" dirty="0"/>
              <a:t>dataset so, we will explore the dataset to know more about the data shape, descriptive analyses, </a:t>
            </a:r>
            <a:r>
              <a:rPr lang="en-US" dirty="0" smtClean="0"/>
              <a:t>Statistical analysis, Univariate ,bivariate analysis, correlation</a:t>
            </a:r>
            <a:r>
              <a:rPr lang="en-US" dirty="0"/>
              <a:t>, missing values, dtypes, column names etc. </a:t>
            </a:r>
          </a:p>
          <a:p>
            <a:r>
              <a:rPr lang="en-US" dirty="0"/>
              <a:t>Let’s try to look the shape of data:</a:t>
            </a:r>
          </a:p>
          <a:p>
            <a:endParaRPr lang="en-US" dirty="0"/>
          </a:p>
        </p:txBody>
      </p:sp>
      <p:pic>
        <p:nvPicPr>
          <p:cNvPr id="4" name="Picture 3"/>
          <p:cNvPicPr>
            <a:picLocks noChangeAspect="1"/>
          </p:cNvPicPr>
          <p:nvPr/>
        </p:nvPicPr>
        <p:blipFill>
          <a:blip r:embed="rId2"/>
          <a:stretch>
            <a:fillRect/>
          </a:stretch>
        </p:blipFill>
        <p:spPr>
          <a:xfrm>
            <a:off x="1848014" y="5648325"/>
            <a:ext cx="5553075" cy="1209675"/>
          </a:xfrm>
          <a:prstGeom prst="rect">
            <a:avLst/>
          </a:prstGeom>
        </p:spPr>
      </p:pic>
    </p:spTree>
    <p:extLst>
      <p:ext uri="{BB962C8B-B14F-4D97-AF65-F5344CB8AC3E}">
        <p14:creationId xmlns:p14="http://schemas.microsoft.com/office/powerpoint/2010/main" val="41648594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77334" y="0"/>
            <a:ext cx="7552266" cy="801735"/>
          </a:xfrm>
        </p:spPr>
        <p:txBody>
          <a:bodyPr>
            <a:normAutofit lnSpcReduction="10000"/>
          </a:bodyPr>
          <a:lstStyle/>
          <a:p>
            <a:r>
              <a:rPr lang="en-US" dirty="0" smtClean="0"/>
              <a:t>Lets check the column name and information about the data</a:t>
            </a:r>
            <a:endParaRPr lang="en-US" dirty="0"/>
          </a:p>
        </p:txBody>
      </p:sp>
      <p:pic>
        <p:nvPicPr>
          <p:cNvPr id="2" name="Picture 1"/>
          <p:cNvPicPr>
            <a:picLocks noChangeAspect="1"/>
          </p:cNvPicPr>
          <p:nvPr/>
        </p:nvPicPr>
        <p:blipFill>
          <a:blip r:embed="rId2"/>
          <a:stretch>
            <a:fillRect/>
          </a:stretch>
        </p:blipFill>
        <p:spPr>
          <a:xfrm>
            <a:off x="768696" y="499244"/>
            <a:ext cx="8699937" cy="1460940"/>
          </a:xfrm>
          <a:prstGeom prst="rect">
            <a:avLst/>
          </a:prstGeom>
        </p:spPr>
      </p:pic>
      <p:sp>
        <p:nvSpPr>
          <p:cNvPr id="6" name="Content Placeholder 2"/>
          <p:cNvSpPr txBox="1">
            <a:spLocks/>
          </p:cNvSpPr>
          <p:nvPr/>
        </p:nvSpPr>
        <p:spPr>
          <a:xfrm>
            <a:off x="677334" y="2485701"/>
            <a:ext cx="7552266" cy="80173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US" dirty="0"/>
          </a:p>
          <a:p>
            <a:endParaRPr lang="en-US" dirty="0"/>
          </a:p>
          <a:p>
            <a:endParaRPr lang="en-US" dirty="0"/>
          </a:p>
        </p:txBody>
      </p:sp>
      <p:sp>
        <p:nvSpPr>
          <p:cNvPr id="7" name="TextBox 6"/>
          <p:cNvSpPr txBox="1"/>
          <p:nvPr/>
        </p:nvSpPr>
        <p:spPr>
          <a:xfrm>
            <a:off x="768696" y="2249301"/>
            <a:ext cx="6220683" cy="3970318"/>
          </a:xfrm>
          <a:prstGeom prst="rect">
            <a:avLst/>
          </a:prstGeom>
          <a:noFill/>
        </p:spPr>
        <p:txBody>
          <a:bodyPr wrap="square" rtlCol="0">
            <a:spAutoFit/>
          </a:bodyPr>
          <a:lstStyle/>
          <a:p>
            <a:r>
              <a:rPr lang="en-US" dirty="0"/>
              <a:t>Now we Exploring the column names is an important aspect of EDA. • We can see that columns are not null. The data types of all columns are </a:t>
            </a:r>
            <a:r>
              <a:rPr lang="en-US" dirty="0" smtClean="0"/>
              <a:t>int, float and object </a:t>
            </a:r>
            <a:r>
              <a:rPr lang="en-US" dirty="0"/>
              <a:t>data type. By closely observing the data and description given about each column attribute we can say that</a:t>
            </a:r>
            <a:r>
              <a:rPr lang="en-US" dirty="0" smtClean="0"/>
              <a:t>:</a:t>
            </a:r>
          </a:p>
          <a:p>
            <a:pPr marL="285750" indent="-285750">
              <a:buFont typeface="Arial" panose="020B0604020202020204" pitchFamily="34" charset="0"/>
              <a:buChar char="•"/>
            </a:pPr>
            <a:r>
              <a:rPr lang="en-US" dirty="0"/>
              <a:t>Numeric data </a:t>
            </a:r>
            <a:r>
              <a:rPr lang="en-US" dirty="0" smtClean="0"/>
              <a:t>columns </a:t>
            </a:r>
            <a:r>
              <a:rPr lang="en-US" dirty="0"/>
              <a:t>are </a:t>
            </a:r>
            <a:r>
              <a:rPr lang="en-US" b="1" dirty="0" smtClean="0"/>
              <a:t>Age</a:t>
            </a:r>
            <a:r>
              <a:rPr lang="en-US" dirty="0" smtClean="0"/>
              <a:t>, </a:t>
            </a:r>
            <a:r>
              <a:rPr lang="en-US" b="1" dirty="0" smtClean="0"/>
              <a:t>MonthlyIncome</a:t>
            </a:r>
            <a:r>
              <a:rPr lang="en-US" b="1" dirty="0"/>
              <a:t> </a:t>
            </a:r>
            <a:r>
              <a:rPr lang="en-US" b="1" dirty="0" smtClean="0"/>
              <a:t>and DurationOfPitch.</a:t>
            </a:r>
          </a:p>
          <a:p>
            <a:pPr marL="285750" indent="-285750">
              <a:buFont typeface="Arial" panose="020B0604020202020204" pitchFamily="34" charset="0"/>
              <a:buChar char="•"/>
            </a:pPr>
            <a:r>
              <a:rPr lang="en-US" dirty="0" smtClean="0"/>
              <a:t>Ordinal </a:t>
            </a:r>
            <a:r>
              <a:rPr lang="en-US" dirty="0"/>
              <a:t>Categorical columns are </a:t>
            </a:r>
            <a:r>
              <a:rPr lang="en-US" b="1" dirty="0"/>
              <a:t>TypeofContact</a:t>
            </a:r>
            <a:r>
              <a:rPr lang="en-US" dirty="0" smtClean="0"/>
              <a:t> ,</a:t>
            </a:r>
            <a:r>
              <a:rPr lang="en-US" b="1" dirty="0"/>
              <a:t> </a:t>
            </a:r>
            <a:r>
              <a:rPr lang="en-US" b="1" dirty="0" smtClean="0"/>
              <a:t>Occupation, Gender, ProductPitched,</a:t>
            </a:r>
            <a:r>
              <a:rPr lang="en-US" b="1" dirty="0"/>
              <a:t> </a:t>
            </a:r>
            <a:r>
              <a:rPr lang="en-US" b="1" dirty="0" smtClean="0"/>
              <a:t>MaritalStatus, </a:t>
            </a:r>
            <a:r>
              <a:rPr lang="en-US" dirty="0" smtClean="0"/>
              <a:t>and </a:t>
            </a:r>
            <a:r>
              <a:rPr lang="en-US" b="1" dirty="0" smtClean="0"/>
              <a:t>Designation.</a:t>
            </a:r>
            <a:endParaRPr lang="en-US" dirty="0" smtClean="0"/>
          </a:p>
          <a:p>
            <a:pPr marL="285750" indent="-285750">
              <a:buFont typeface="Arial" panose="020B0604020202020204" pitchFamily="34" charset="0"/>
              <a:buChar char="•"/>
            </a:pPr>
            <a:r>
              <a:rPr lang="en-US" dirty="0" smtClean="0"/>
              <a:t>Nominal </a:t>
            </a:r>
            <a:r>
              <a:rPr lang="en-US" dirty="0"/>
              <a:t>Categorical columns are </a:t>
            </a:r>
            <a:r>
              <a:rPr lang="en-US" b="1" dirty="0" smtClean="0"/>
              <a:t>CustomerID </a:t>
            </a:r>
            <a:r>
              <a:rPr lang="en-US" dirty="0" smtClean="0"/>
              <a:t>, </a:t>
            </a:r>
            <a:r>
              <a:rPr lang="en-US" b="1" dirty="0" smtClean="0"/>
              <a:t>ProdTaken</a:t>
            </a:r>
            <a:r>
              <a:rPr lang="en-US" dirty="0" smtClean="0"/>
              <a:t>, </a:t>
            </a:r>
            <a:r>
              <a:rPr lang="en-US" b="1" dirty="0" smtClean="0"/>
              <a:t>CityTier</a:t>
            </a:r>
            <a:r>
              <a:rPr lang="en-US" dirty="0" smtClean="0"/>
              <a:t>, </a:t>
            </a:r>
            <a:r>
              <a:rPr lang="en-US" b="1" dirty="0" smtClean="0"/>
              <a:t>NumberOfPersonVisiting</a:t>
            </a:r>
            <a:r>
              <a:rPr lang="en-US" b="1" dirty="0"/>
              <a:t>, </a:t>
            </a:r>
            <a:r>
              <a:rPr lang="en-US" b="1" dirty="0" smtClean="0"/>
              <a:t>NumberOfFollowups</a:t>
            </a:r>
            <a:r>
              <a:rPr lang="en-US" b="1" dirty="0"/>
              <a:t>, </a:t>
            </a:r>
            <a:r>
              <a:rPr lang="en-US" b="1" dirty="0" smtClean="0"/>
              <a:t>PreferredPropertyStar,</a:t>
            </a:r>
            <a:r>
              <a:rPr lang="en-US" dirty="0" smtClean="0"/>
              <a:t> </a:t>
            </a:r>
            <a:r>
              <a:rPr lang="en-US" b="1" dirty="0"/>
              <a:t>NumberOfTrips</a:t>
            </a:r>
            <a:r>
              <a:rPr lang="en-US" dirty="0" smtClean="0"/>
              <a:t>, </a:t>
            </a:r>
            <a:r>
              <a:rPr lang="en-US" b="1" dirty="0"/>
              <a:t>Passport</a:t>
            </a:r>
            <a:r>
              <a:rPr lang="en-US" dirty="0" smtClean="0"/>
              <a:t>, </a:t>
            </a:r>
            <a:r>
              <a:rPr lang="en-US" b="1" dirty="0" smtClean="0"/>
              <a:t>PitchSatisfactionScore </a:t>
            </a:r>
            <a:r>
              <a:rPr lang="en-US" dirty="0" smtClean="0"/>
              <a:t>, </a:t>
            </a:r>
            <a:r>
              <a:rPr lang="en-US" b="1" dirty="0" smtClean="0"/>
              <a:t>NumberOfChildrenVisiting and Owncar</a:t>
            </a:r>
            <a:endParaRPr lang="en-US" dirty="0"/>
          </a:p>
        </p:txBody>
      </p:sp>
      <p:pic>
        <p:nvPicPr>
          <p:cNvPr id="8" name="Picture 7"/>
          <p:cNvPicPr>
            <a:picLocks noChangeAspect="1"/>
          </p:cNvPicPr>
          <p:nvPr/>
        </p:nvPicPr>
        <p:blipFill>
          <a:blip r:embed="rId3"/>
          <a:stretch>
            <a:fillRect/>
          </a:stretch>
        </p:blipFill>
        <p:spPr>
          <a:xfrm>
            <a:off x="6989379" y="2091645"/>
            <a:ext cx="5133666" cy="3625983"/>
          </a:xfrm>
          <a:prstGeom prst="rect">
            <a:avLst/>
          </a:prstGeom>
        </p:spPr>
      </p:pic>
    </p:spTree>
    <p:extLst>
      <p:ext uri="{BB962C8B-B14F-4D97-AF65-F5344CB8AC3E}">
        <p14:creationId xmlns:p14="http://schemas.microsoft.com/office/powerpoint/2010/main" val="2974643656"/>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502</TotalTime>
  <Words>3524</Words>
  <Application>Microsoft Office PowerPoint</Application>
  <PresentationFormat>Widescreen</PresentationFormat>
  <Paragraphs>300</Paragraphs>
  <Slides>54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Arial</vt:lpstr>
      <vt:lpstr>Cambria Math</vt:lpstr>
      <vt:lpstr>Tw Cen MT</vt:lpstr>
      <vt:lpstr>Wingdings</vt:lpstr>
      <vt:lpstr>Wingdings 3</vt:lpstr>
      <vt:lpstr>Droplet</vt:lpstr>
      <vt:lpstr>Tourism Project  </vt:lpstr>
      <vt:lpstr>Background and Context </vt:lpstr>
      <vt:lpstr>Overview of Dataset problems and How the Analysis will be Approached to Overcome  </vt:lpstr>
      <vt:lpstr>Metrics Employed and Measurements of Success </vt:lpstr>
      <vt:lpstr>What is/are the objectives of the problem(s) that are addressed in your project (Classification/ Regression/ Clustering Rules/ Text Analytics/ Reinforcement learning etc...)?</vt:lpstr>
      <vt:lpstr>We will measure the performance of each models on different metrics that shown below: </vt:lpstr>
      <vt:lpstr>PowerPoint Presentation</vt:lpstr>
      <vt:lpstr>Characterization of the data set: number of attributes; has/ does not have missing values; number of examples etc. Clean and remove the missing values from the dataset. Provide a clear strategy? </vt:lpstr>
      <vt:lpstr>PowerPoint Presentation</vt:lpstr>
      <vt:lpstr>PowerPoint Presentation</vt:lpstr>
      <vt:lpstr>Descriptive Analysis </vt:lpstr>
      <vt:lpstr>Descriptive Analysis on Non Numeric </vt:lpstr>
      <vt:lpstr>Data Visualization(Univariate)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INFERENCES FROM UNIVARIATE ANALYSIS</vt:lpstr>
      <vt:lpstr>Exploratory Data Analysis of Current Product Sales and Customer Trends </vt:lpstr>
      <vt:lpstr>Observations </vt:lpstr>
      <vt:lpstr>Observations</vt:lpstr>
      <vt:lpstr>Observations</vt:lpstr>
      <vt:lpstr>Observations</vt:lpstr>
      <vt:lpstr>EXPLORATORY DATA ANALYSIS (BIVARIATE)</vt:lpstr>
      <vt:lpstr>EXPLORATORY DATA ANALYSIS (BIVARIATE)</vt:lpstr>
      <vt:lpstr>EXPLORATORY DATA ANALYSIS (BIVARIATE)</vt:lpstr>
      <vt:lpstr>INFERENCE FROM BIVARIATE ANALYSIS</vt:lpstr>
      <vt:lpstr>PowerPoint Presentation</vt:lpstr>
      <vt:lpstr>PowerPoint Presentation</vt:lpstr>
      <vt:lpstr>Observations</vt:lpstr>
      <vt:lpstr>PowerPoint Presentation</vt:lpstr>
      <vt:lpstr>Sample Weights Calculated from Jamaica Tourism Demographics</vt:lpstr>
      <vt:lpstr>Prediction of reliable model accuracy from sample weights </vt:lpstr>
      <vt:lpstr>PowerPoint Presentation</vt:lpstr>
      <vt:lpstr>Feature Importance</vt:lpstr>
      <vt:lpstr>PowerPoint Presentation</vt:lpstr>
      <vt:lpstr>PowerPoint Presentation</vt:lpstr>
      <vt:lpstr>Feature Importance</vt:lpstr>
      <vt:lpstr>PowerPoint Presentation</vt:lpstr>
      <vt:lpstr>PowerPoint Presentation</vt:lpstr>
      <vt:lpstr>Feature Importance</vt:lpstr>
      <vt:lpstr>PowerPoint Presentation</vt:lpstr>
      <vt:lpstr>PowerPoint Presentation</vt:lpstr>
      <vt:lpstr>Summary of Model Performances </vt:lpstr>
      <vt:lpstr>Summary and Recommendations for the Future Business </vt:lpstr>
      <vt:lpstr>PowerPoint Presentation</vt:lpstr>
      <vt:lpstr>PowerPoint Presentation</vt:lpstr>
      <vt:lpstr>PowerPoint Presentation</vt:lpstr>
      <vt:lpstr>PowerPoint Presentation</vt:lpstr>
      <vt:lpstr>PowerPoint Presentation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Technical Arslan</dc:creator>
  <cp:lastModifiedBy>Technical Arslan</cp:lastModifiedBy>
  <cp:revision>86</cp:revision>
  <dcterms:created xsi:type="dcterms:W3CDTF">2021-07-28T05:04:04Z</dcterms:created>
  <dcterms:modified xsi:type="dcterms:W3CDTF">2021-07-30T17:16:58Z</dcterms:modified>
</cp:coreProperties>
</file>