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78" r:id="rId4"/>
    <p:sldId id="274" r:id="rId5"/>
    <p:sldId id="307" r:id="rId6"/>
    <p:sldId id="263" r:id="rId7"/>
    <p:sldId id="302" r:id="rId8"/>
    <p:sldId id="310" r:id="rId9"/>
    <p:sldId id="311" r:id="rId10"/>
    <p:sldId id="266" r:id="rId11"/>
    <p:sldId id="303" r:id="rId12"/>
    <p:sldId id="318" r:id="rId13"/>
    <p:sldId id="313" r:id="rId14"/>
    <p:sldId id="314" r:id="rId15"/>
    <p:sldId id="315" r:id="rId16"/>
    <p:sldId id="316" r:id="rId17"/>
    <p:sldId id="317" r:id="rId18"/>
    <p:sldId id="304" r:id="rId19"/>
    <p:sldId id="319" r:id="rId20"/>
    <p:sldId id="320" r:id="rId21"/>
    <p:sldId id="321" r:id="rId22"/>
    <p:sldId id="322" r:id="rId23"/>
    <p:sldId id="323" r:id="rId24"/>
    <p:sldId id="324" r:id="rId25"/>
    <p:sldId id="328" r:id="rId26"/>
    <p:sldId id="325" r:id="rId27"/>
    <p:sldId id="327" r:id="rId28"/>
    <p:sldId id="326" r:id="rId29"/>
    <p:sldId id="305" r:id="rId30"/>
    <p:sldId id="329" r:id="rId31"/>
    <p:sldId id="330" r:id="rId32"/>
    <p:sldId id="331" r:id="rId33"/>
    <p:sldId id="332" r:id="rId34"/>
    <p:sldId id="306" r:id="rId35"/>
    <p:sldId id="265" r:id="rId36"/>
    <p:sldId id="28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06390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90294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385488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340058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extLst>
      <p:ext uri="{BB962C8B-B14F-4D97-AF65-F5344CB8AC3E}">
        <p14:creationId xmlns:p14="http://schemas.microsoft.com/office/powerpoint/2010/main" val="324236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28</a:t>
            </a:fld>
            <a:endParaRPr lang="zh-CN" altLang="en-US"/>
          </a:p>
        </p:txBody>
      </p:sp>
    </p:spTree>
    <p:extLst>
      <p:ext uri="{BB962C8B-B14F-4D97-AF65-F5344CB8AC3E}">
        <p14:creationId xmlns:p14="http://schemas.microsoft.com/office/powerpoint/2010/main" val="152587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33</a:t>
            </a:fld>
            <a:endParaRPr lang="zh-CN" altLang="en-US"/>
          </a:p>
        </p:txBody>
      </p:sp>
    </p:spTree>
    <p:extLst>
      <p:ext uri="{BB962C8B-B14F-4D97-AF65-F5344CB8AC3E}">
        <p14:creationId xmlns:p14="http://schemas.microsoft.com/office/powerpoint/2010/main" val="390970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9D9C70D-B7C8-466D-B87C-22D855EF72C6}" type="datetimeFigureOut">
              <a:rPr lang="zh-CN" altLang="en-US" smtClean="0"/>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A93E93-166D-47F5-9EF1-ACEABE24AEEA}" type="datetimeFigureOut">
              <a:rPr lang="zh-CN" altLang="en-US" smtClean="0"/>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8706495" y="6404599"/>
            <a:ext cx="734944" cy="245110"/>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panose="02010600030101010101" pitchFamily="2" charset="-122"/>
              </a:rPr>
              <a:t>PPT</a:t>
            </a:r>
            <a:r>
              <a:rPr lang="zh-CN" altLang="en-US" sz="100" dirty="0">
                <a:solidFill>
                  <a:prstClr val="white"/>
                </a:solidFill>
                <a:latin typeface="Calibri"/>
                <a:ea typeface="宋体" panose="02010600030101010101" pitchFamily="2" charset="-122"/>
              </a:rPr>
              <a:t>模板下载：</a:t>
            </a:r>
            <a:r>
              <a:rPr lang="en-US" altLang="zh-CN" sz="100" dirty="0">
                <a:solidFill>
                  <a:prstClr val="white"/>
                </a:solidFill>
                <a:latin typeface="Calibri"/>
                <a:ea typeface="宋体" panose="02010600030101010101" pitchFamily="2" charset="-122"/>
              </a:rPr>
              <a:t>www.1ppt.com/moban/     </a:t>
            </a:r>
            <a:r>
              <a:rPr lang="zh-CN" altLang="en-US" sz="100" dirty="0">
                <a:solidFill>
                  <a:prstClr val="white"/>
                </a:solidFill>
                <a:latin typeface="Calibri"/>
                <a:ea typeface="宋体" panose="02010600030101010101" pitchFamily="2" charset="-122"/>
              </a:rPr>
              <a:t>行业</a:t>
            </a:r>
            <a:r>
              <a:rPr lang="en-US" altLang="zh-CN" sz="100" dirty="0">
                <a:solidFill>
                  <a:prstClr val="white"/>
                </a:solidFill>
                <a:latin typeface="Calibri"/>
                <a:ea typeface="宋体" panose="02010600030101010101" pitchFamily="2" charset="-122"/>
              </a:rPr>
              <a:t>PPT</a:t>
            </a:r>
            <a:r>
              <a:rPr lang="zh-CN" altLang="en-US" sz="100" dirty="0">
                <a:solidFill>
                  <a:prstClr val="white"/>
                </a:solidFill>
                <a:latin typeface="Calibri"/>
                <a:ea typeface="宋体" panose="02010600030101010101" pitchFamily="2" charset="-122"/>
              </a:rPr>
              <a:t>模板：</a:t>
            </a:r>
            <a:r>
              <a:rPr lang="en-US" altLang="zh-CN" sz="100" dirty="0">
                <a:solidFill>
                  <a:prstClr val="white"/>
                </a:solidFill>
                <a:latin typeface="Calibri"/>
                <a:ea typeface="宋体" panose="02010600030101010101" pitchFamily="2" charset="-122"/>
              </a:rPr>
              <a:t>www.1ppt.com/hangye/ </a:t>
            </a:r>
          </a:p>
          <a:p>
            <a:pPr fontAlgn="auto">
              <a:spcBef>
                <a:spcPts val="0"/>
              </a:spcBef>
              <a:spcAft>
                <a:spcPts val="0"/>
              </a:spcAft>
            </a:pPr>
            <a:r>
              <a:rPr lang="zh-CN" altLang="en-US" sz="100" dirty="0">
                <a:solidFill>
                  <a:prstClr val="white"/>
                </a:solidFill>
                <a:latin typeface="Calibri"/>
                <a:ea typeface="宋体" panose="02010600030101010101" pitchFamily="2" charset="-122"/>
              </a:rPr>
              <a:t>节日</a:t>
            </a:r>
            <a:r>
              <a:rPr lang="en-US" altLang="zh-CN" sz="100" dirty="0">
                <a:solidFill>
                  <a:prstClr val="white"/>
                </a:solidFill>
                <a:latin typeface="Calibri"/>
                <a:ea typeface="宋体" panose="02010600030101010101" pitchFamily="2" charset="-122"/>
              </a:rPr>
              <a:t>PPT</a:t>
            </a:r>
            <a:r>
              <a:rPr lang="zh-CN" altLang="en-US" sz="100" dirty="0">
                <a:solidFill>
                  <a:prstClr val="white"/>
                </a:solidFill>
                <a:latin typeface="Calibri"/>
                <a:ea typeface="宋体" panose="02010600030101010101" pitchFamily="2" charset="-122"/>
              </a:rPr>
              <a:t>模板：</a:t>
            </a:r>
            <a:r>
              <a:rPr lang="en-US" altLang="zh-CN" sz="100" dirty="0">
                <a:solidFill>
                  <a:prstClr val="white"/>
                </a:solidFill>
                <a:latin typeface="Calibri"/>
                <a:ea typeface="宋体" panose="02010600030101010101" pitchFamily="2" charset="-122"/>
              </a:rPr>
              <a:t>www.1ppt.com/jieri/           PPT</a:t>
            </a:r>
            <a:r>
              <a:rPr lang="zh-CN" altLang="en-US" sz="100" dirty="0">
                <a:solidFill>
                  <a:prstClr val="white"/>
                </a:solidFill>
                <a:latin typeface="Calibri"/>
                <a:ea typeface="宋体" panose="02010600030101010101" pitchFamily="2" charset="-122"/>
              </a:rPr>
              <a:t>素材下载：</a:t>
            </a:r>
            <a:r>
              <a:rPr lang="en-US" altLang="zh-CN" sz="100" dirty="0">
                <a:solidFill>
                  <a:prstClr val="white"/>
                </a:solidFill>
                <a:latin typeface="Calibri"/>
                <a:ea typeface="宋体" panose="02010600030101010101" pitchFamily="2" charset="-122"/>
              </a:rPr>
              <a:t>www.1ppt.com/sucai/</a:t>
            </a:r>
          </a:p>
          <a:p>
            <a:pPr fontAlgn="auto">
              <a:spcBef>
                <a:spcPts val="0"/>
              </a:spcBef>
              <a:spcAft>
                <a:spcPts val="0"/>
              </a:spcAft>
            </a:pPr>
            <a:r>
              <a:rPr lang="en-US" altLang="zh-CN" sz="100" dirty="0">
                <a:solidFill>
                  <a:prstClr val="white"/>
                </a:solidFill>
                <a:latin typeface="Calibri"/>
                <a:ea typeface="宋体" panose="02010600030101010101" pitchFamily="2" charset="-122"/>
              </a:rPr>
              <a:t>PPT</a:t>
            </a:r>
            <a:r>
              <a:rPr lang="zh-CN" altLang="en-US" sz="100" dirty="0">
                <a:solidFill>
                  <a:prstClr val="white"/>
                </a:solidFill>
                <a:latin typeface="Calibri"/>
                <a:ea typeface="宋体" panose="02010600030101010101" pitchFamily="2" charset="-122"/>
              </a:rPr>
              <a:t>背景图片：</a:t>
            </a:r>
            <a:r>
              <a:rPr lang="en-US" altLang="zh-CN" sz="100" dirty="0">
                <a:solidFill>
                  <a:prstClr val="white"/>
                </a:solidFill>
                <a:latin typeface="Calibri"/>
                <a:ea typeface="宋体" panose="02010600030101010101" pitchFamily="2" charset="-122"/>
              </a:rPr>
              <a:t>www.1ppt.com/beijing/      PPT</a:t>
            </a:r>
            <a:r>
              <a:rPr lang="zh-CN" altLang="en-US" sz="100" dirty="0">
                <a:solidFill>
                  <a:prstClr val="white"/>
                </a:solidFill>
                <a:latin typeface="Calibri"/>
                <a:ea typeface="宋体" panose="02010600030101010101" pitchFamily="2" charset="-122"/>
              </a:rPr>
              <a:t>图表下载：</a:t>
            </a:r>
            <a:r>
              <a:rPr lang="en-US" altLang="zh-CN" sz="100" dirty="0">
                <a:solidFill>
                  <a:prstClr val="white"/>
                </a:solidFill>
                <a:latin typeface="Calibri"/>
                <a:ea typeface="宋体" panose="02010600030101010101" pitchFamily="2" charset="-122"/>
              </a:rPr>
              <a:t>www.1ppt.com/tubiao/      </a:t>
            </a:r>
          </a:p>
          <a:p>
            <a:pPr fontAlgn="auto">
              <a:spcBef>
                <a:spcPts val="0"/>
              </a:spcBef>
              <a:spcAft>
                <a:spcPts val="0"/>
              </a:spcAft>
            </a:pPr>
            <a:r>
              <a:rPr lang="zh-CN" altLang="en-US" sz="100" dirty="0">
                <a:solidFill>
                  <a:prstClr val="white"/>
                </a:solidFill>
                <a:latin typeface="Calibri"/>
                <a:ea typeface="宋体" panose="02010600030101010101" pitchFamily="2" charset="-122"/>
              </a:rPr>
              <a:t>优秀</a:t>
            </a:r>
            <a:r>
              <a:rPr lang="en-US" altLang="zh-CN" sz="100" dirty="0">
                <a:solidFill>
                  <a:prstClr val="white"/>
                </a:solidFill>
                <a:latin typeface="Calibri"/>
                <a:ea typeface="宋体" panose="02010600030101010101" pitchFamily="2" charset="-122"/>
              </a:rPr>
              <a:t>PPT</a:t>
            </a:r>
            <a:r>
              <a:rPr lang="zh-CN" altLang="en-US" sz="100" dirty="0">
                <a:solidFill>
                  <a:prstClr val="white"/>
                </a:solidFill>
                <a:latin typeface="Calibri"/>
                <a:ea typeface="宋体" panose="02010600030101010101" pitchFamily="2" charset="-122"/>
              </a:rPr>
              <a:t>下载：</a:t>
            </a:r>
            <a:r>
              <a:rPr lang="en-US" altLang="zh-CN" sz="100" dirty="0">
                <a:solidFill>
                  <a:prstClr val="white"/>
                </a:solidFill>
                <a:latin typeface="Calibri"/>
                <a:ea typeface="宋体" panose="02010600030101010101" pitchFamily="2" charset="-122"/>
              </a:rPr>
              <a:t>www.1ppt.com/xiazai/        PPT</a:t>
            </a:r>
            <a:r>
              <a:rPr lang="zh-CN" altLang="en-US" sz="100" dirty="0">
                <a:solidFill>
                  <a:prstClr val="white"/>
                </a:solidFill>
                <a:latin typeface="Calibri"/>
                <a:ea typeface="宋体" panose="02010600030101010101" pitchFamily="2" charset="-122"/>
              </a:rPr>
              <a:t>教程： </a:t>
            </a:r>
            <a:r>
              <a:rPr lang="en-US" altLang="zh-CN" sz="100" dirty="0">
                <a:solidFill>
                  <a:prstClr val="white"/>
                </a:solidFill>
                <a:latin typeface="Calibri"/>
                <a:ea typeface="宋体" panose="02010600030101010101" pitchFamily="2" charset="-122"/>
              </a:rPr>
              <a:t>www.1ppt.com/powerpoint/      </a:t>
            </a:r>
          </a:p>
          <a:p>
            <a:pPr fontAlgn="auto">
              <a:spcBef>
                <a:spcPts val="0"/>
              </a:spcBef>
              <a:spcAft>
                <a:spcPts val="0"/>
              </a:spcAft>
            </a:pPr>
            <a:r>
              <a:rPr lang="en-US" altLang="zh-CN" sz="100" dirty="0">
                <a:solidFill>
                  <a:prstClr val="white"/>
                </a:solidFill>
                <a:latin typeface="Calibri"/>
                <a:ea typeface="宋体" panose="02010600030101010101" pitchFamily="2" charset="-122"/>
              </a:rPr>
              <a:t>Word</a:t>
            </a:r>
            <a:r>
              <a:rPr lang="zh-CN" altLang="en-US" sz="100" dirty="0">
                <a:solidFill>
                  <a:prstClr val="white"/>
                </a:solidFill>
                <a:latin typeface="Calibri"/>
                <a:ea typeface="宋体" panose="02010600030101010101" pitchFamily="2" charset="-122"/>
              </a:rPr>
              <a:t>教程： </a:t>
            </a:r>
            <a:r>
              <a:rPr lang="en-US" altLang="zh-CN" sz="100" dirty="0">
                <a:solidFill>
                  <a:prstClr val="white"/>
                </a:solidFill>
                <a:latin typeface="Calibri"/>
                <a:ea typeface="宋体" panose="02010600030101010101" pitchFamily="2" charset="-122"/>
              </a:rPr>
              <a:t>www.1ppt.com/word/              Excel</a:t>
            </a:r>
            <a:r>
              <a:rPr lang="zh-CN" altLang="en-US" sz="100" dirty="0">
                <a:solidFill>
                  <a:prstClr val="white"/>
                </a:solidFill>
                <a:latin typeface="Calibri"/>
                <a:ea typeface="宋体" panose="02010600030101010101" pitchFamily="2" charset="-122"/>
              </a:rPr>
              <a:t>教程：</a:t>
            </a:r>
            <a:r>
              <a:rPr lang="en-US" altLang="zh-CN" sz="100" dirty="0">
                <a:solidFill>
                  <a:prstClr val="white"/>
                </a:solidFill>
                <a:latin typeface="Calibri"/>
                <a:ea typeface="宋体" panose="02010600030101010101" pitchFamily="2" charset="-122"/>
              </a:rPr>
              <a:t>www.1ppt.com/excel/  </a:t>
            </a:r>
          </a:p>
          <a:p>
            <a:pPr fontAlgn="auto">
              <a:spcBef>
                <a:spcPts val="0"/>
              </a:spcBef>
              <a:spcAft>
                <a:spcPts val="0"/>
              </a:spcAft>
            </a:pPr>
            <a:r>
              <a:rPr lang="zh-CN" altLang="en-US" sz="100" dirty="0">
                <a:solidFill>
                  <a:prstClr val="white"/>
                </a:solidFill>
                <a:latin typeface="Calibri"/>
                <a:ea typeface="宋体" panose="02010600030101010101" pitchFamily="2" charset="-122"/>
              </a:rPr>
              <a:t>资料下载：</a:t>
            </a:r>
            <a:r>
              <a:rPr lang="en-US" altLang="zh-CN" sz="100" dirty="0">
                <a:solidFill>
                  <a:prstClr val="white"/>
                </a:solidFill>
                <a:latin typeface="Calibri"/>
                <a:ea typeface="宋体" panose="02010600030101010101" pitchFamily="2" charset="-122"/>
              </a:rPr>
              <a:t>www.1ppt.com/ziliao/                PPT</a:t>
            </a:r>
            <a:r>
              <a:rPr lang="zh-CN" altLang="en-US" sz="100" dirty="0">
                <a:solidFill>
                  <a:prstClr val="white"/>
                </a:solidFill>
                <a:latin typeface="Calibri"/>
                <a:ea typeface="宋体" panose="02010600030101010101" pitchFamily="2" charset="-122"/>
              </a:rPr>
              <a:t>课件下载：</a:t>
            </a:r>
            <a:r>
              <a:rPr lang="en-US" altLang="zh-CN" sz="100" dirty="0">
                <a:solidFill>
                  <a:prstClr val="white"/>
                </a:solidFill>
                <a:latin typeface="Calibri"/>
                <a:ea typeface="宋体" panose="02010600030101010101" pitchFamily="2" charset="-122"/>
              </a:rPr>
              <a:t>www.1ppt.com/kejian/ </a:t>
            </a:r>
          </a:p>
          <a:p>
            <a:pPr fontAlgn="auto">
              <a:spcBef>
                <a:spcPts val="0"/>
              </a:spcBef>
              <a:spcAft>
                <a:spcPts val="0"/>
              </a:spcAft>
            </a:pPr>
            <a:r>
              <a:rPr lang="zh-CN" altLang="en-US" sz="100" dirty="0">
                <a:solidFill>
                  <a:prstClr val="white"/>
                </a:solidFill>
                <a:latin typeface="Calibri"/>
                <a:ea typeface="宋体" panose="02010600030101010101" pitchFamily="2" charset="-122"/>
              </a:rPr>
              <a:t>范文下载：</a:t>
            </a:r>
            <a:r>
              <a:rPr lang="en-US" altLang="zh-CN" sz="100" dirty="0">
                <a:solidFill>
                  <a:prstClr val="white"/>
                </a:solidFill>
                <a:latin typeface="Calibri"/>
                <a:ea typeface="宋体" panose="02010600030101010101" pitchFamily="2" charset="-122"/>
              </a:rPr>
              <a:t>www.1ppt.com/fanwen/             </a:t>
            </a:r>
            <a:r>
              <a:rPr lang="zh-CN" altLang="en-US" sz="100" dirty="0">
                <a:solidFill>
                  <a:prstClr val="white"/>
                </a:solidFill>
                <a:latin typeface="Calibri"/>
                <a:ea typeface="宋体" panose="02010600030101010101" pitchFamily="2" charset="-122"/>
              </a:rPr>
              <a:t>试卷下载：</a:t>
            </a:r>
            <a:r>
              <a:rPr lang="en-US" altLang="zh-CN" sz="100" dirty="0">
                <a:solidFill>
                  <a:prstClr val="white"/>
                </a:solidFill>
                <a:latin typeface="Calibri"/>
                <a:ea typeface="宋体" panose="02010600030101010101" pitchFamily="2" charset="-122"/>
              </a:rPr>
              <a:t>www.1ppt.com/shiti/  </a:t>
            </a:r>
          </a:p>
          <a:p>
            <a:pPr fontAlgn="auto">
              <a:spcBef>
                <a:spcPts val="0"/>
              </a:spcBef>
              <a:spcAft>
                <a:spcPts val="0"/>
              </a:spcAft>
            </a:pPr>
            <a:r>
              <a:rPr lang="zh-CN" altLang="en-US" sz="100" dirty="0">
                <a:solidFill>
                  <a:prstClr val="white"/>
                </a:solidFill>
                <a:latin typeface="Calibri"/>
                <a:ea typeface="宋体" panose="02010600030101010101" pitchFamily="2" charset="-122"/>
              </a:rPr>
              <a:t>教案下载：</a:t>
            </a:r>
            <a:r>
              <a:rPr lang="en-US" altLang="zh-CN" sz="100" dirty="0">
                <a:solidFill>
                  <a:prstClr val="white"/>
                </a:solidFill>
                <a:latin typeface="Calibri"/>
                <a:ea typeface="宋体" panose="02010600030101010101" pitchFamily="2" charset="-122"/>
              </a:rPr>
              <a:t>www.1ppt.com/jiaoan/        </a:t>
            </a:r>
          </a:p>
          <a:p>
            <a:pPr fontAlgn="auto">
              <a:spcBef>
                <a:spcPts val="0"/>
              </a:spcBef>
              <a:spcAft>
                <a:spcPts val="0"/>
              </a:spcAft>
            </a:pPr>
            <a:r>
              <a:rPr lang="zh-CN" altLang="en-US" sz="100" dirty="0">
                <a:solidFill>
                  <a:prstClr val="white"/>
                </a:solidFill>
                <a:latin typeface="Calibri"/>
                <a:ea typeface="宋体" panose="02010600030101010101" pitchFamily="2" charset="-122"/>
              </a:rPr>
              <a:t>字体下载：</a:t>
            </a:r>
            <a:r>
              <a:rPr lang="en-US" altLang="zh-CN" sz="100" dirty="0">
                <a:solidFill>
                  <a:prstClr val="white"/>
                </a:solidFill>
                <a:latin typeface="Calibri"/>
                <a:ea typeface="宋体" panose="02010600030101010101" pitchFamily="2" charset="-122"/>
              </a:rPr>
              <a:t>www.1ppt.com/ziti/</a:t>
            </a:r>
          </a:p>
          <a:p>
            <a:pPr fontAlgn="auto">
              <a:spcBef>
                <a:spcPts val="0"/>
              </a:spcBef>
              <a:spcAft>
                <a:spcPts val="0"/>
              </a:spcAft>
            </a:pPr>
            <a:r>
              <a:rPr lang="en-US" altLang="zh-CN" sz="100" dirty="0">
                <a:solidFill>
                  <a:prstClr val="white"/>
                </a:solidFill>
                <a:latin typeface="Calibri"/>
                <a:ea typeface="宋体" panose="02010600030101010101" pitchFamily="2" charset="-122"/>
              </a:rPr>
              <a:t> </a:t>
            </a:r>
            <a:endParaRPr lang="zh-CN" altLang="en-US" sz="100" dirty="0">
              <a:solidFill>
                <a:prstClr val="white"/>
              </a:solidFill>
              <a:latin typeface="Calibri"/>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1"/>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6"/>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2023/3/5</a:t>
            </a:fld>
            <a:endParaRPr lang="zh-CN" altLang="en-US"/>
          </a:p>
        </p:txBody>
      </p:sp>
      <p:sp>
        <p:nvSpPr>
          <p:cNvPr id="5" name="页脚占位符 4"/>
          <p:cNvSpPr>
            <a:spLocks noGrp="1"/>
          </p:cNvSpPr>
          <p:nvPr>
            <p:ph type="ftr" sz="quarter" idx="3"/>
          </p:nvPr>
        </p:nvSpPr>
        <p:spPr>
          <a:xfrm>
            <a:off x="4038412" y="6356746"/>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5" y="6356746"/>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3"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4"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5"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cxnSp>
        <p:nvCxnSpPr>
          <p:cNvPr id="26" name="直接连接符 25"/>
          <p:cNvCxnSpPr/>
          <p:nvPr/>
        </p:nvCxnSpPr>
        <p:spPr>
          <a:xfrm>
            <a:off x="5763431" y="1378094"/>
            <a:ext cx="1328278" cy="1328278"/>
          </a:xfrm>
          <a:prstGeom prst="line">
            <a:avLst/>
          </a:prstGeom>
          <a:ln>
            <a:solidFill>
              <a:srgbClr val="D3381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80459" y="2716145"/>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D3381C"/>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rot="2700000">
            <a:off x="-459153" y="6127530"/>
            <a:ext cx="1926160"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14" name="任意多边形 13"/>
          <p:cNvSpPr/>
          <p:nvPr/>
        </p:nvSpPr>
        <p:spPr>
          <a:xfrm rot="2700000">
            <a:off x="-311625" y="6428768"/>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grpSp>
        <p:nvGrpSpPr>
          <p:cNvPr id="16" name="组合 15"/>
          <p:cNvGrpSpPr/>
          <p:nvPr/>
        </p:nvGrpSpPr>
        <p:grpSpPr>
          <a:xfrm>
            <a:off x="232113" y="997184"/>
            <a:ext cx="4260850" cy="1510030"/>
            <a:chOff x="1489" y="793"/>
            <a:chExt cx="6710" cy="2378"/>
          </a:xfrm>
        </p:grpSpPr>
        <p:cxnSp>
          <p:nvCxnSpPr>
            <p:cNvPr id="18" name="直接连接符 17"/>
            <p:cNvCxnSpPr/>
            <p:nvPr/>
          </p:nvCxnSpPr>
          <p:spPr>
            <a:xfrm>
              <a:off x="1673" y="823"/>
              <a:ext cx="1062" cy="0"/>
            </a:xfrm>
            <a:prstGeom prst="line">
              <a:avLst/>
            </a:prstGeom>
            <a:ln w="57150">
              <a:solidFill>
                <a:srgbClr val="CC4A4A"/>
              </a:solidFill>
            </a:ln>
          </p:spPr>
          <p:style>
            <a:lnRef idx="1">
              <a:srgbClr val="354B5E"/>
            </a:lnRef>
            <a:fillRef idx="0">
              <a:srgbClr val="354B5E"/>
            </a:fillRef>
            <a:effectRef idx="0">
              <a:srgbClr val="354B5E"/>
            </a:effectRef>
            <a:fontRef idx="minor">
              <a:srgbClr val="000000"/>
            </a:fontRef>
          </p:style>
        </p:cxnSp>
        <p:sp>
          <p:nvSpPr>
            <p:cNvPr id="19" name="矩形 18"/>
            <p:cNvSpPr/>
            <p:nvPr/>
          </p:nvSpPr>
          <p:spPr>
            <a:xfrm>
              <a:off x="1489" y="793"/>
              <a:ext cx="291" cy="2084"/>
            </a:xfrm>
            <a:prstGeom prst="rect">
              <a:avLst/>
            </a:prstGeom>
          </p:spPr>
          <p:txBody>
            <a:bodyPr wrap="non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en-US" altLang="zh-CN" sz="8000" b="1" dirty="0">
                <a:solidFill>
                  <a:srgbClr val="CC4A4A"/>
                </a:solidFill>
              </a:endParaRPr>
            </a:p>
          </p:txBody>
        </p:sp>
        <p:sp>
          <p:nvSpPr>
            <p:cNvPr id="20" name="矩形 19"/>
            <p:cNvSpPr/>
            <p:nvPr/>
          </p:nvSpPr>
          <p:spPr>
            <a:xfrm>
              <a:off x="1489" y="1298"/>
              <a:ext cx="6035" cy="1018"/>
            </a:xfrm>
            <a:prstGeom prst="rect">
              <a:avLst/>
            </a:prstGeom>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3600" b="1" dirty="0">
                  <a:solidFill>
                    <a:srgbClr val="CC4A4A"/>
                  </a:solidFill>
                  <a:latin typeface="微软雅黑" panose="020B0503020204020204" charset="-122"/>
                </a:rPr>
                <a:t>学位论文答辩</a:t>
              </a:r>
            </a:p>
          </p:txBody>
        </p:sp>
        <p:sp>
          <p:nvSpPr>
            <p:cNvPr id="21" name="矩形 20"/>
            <p:cNvSpPr/>
            <p:nvPr/>
          </p:nvSpPr>
          <p:spPr>
            <a:xfrm>
              <a:off x="1564" y="2589"/>
              <a:ext cx="6635" cy="582"/>
            </a:xfrm>
            <a:prstGeom prst="rect">
              <a:avLst/>
            </a:prstGeom>
            <a:solidFill>
              <a:srgbClr val="CC4A4A"/>
            </a:solid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en-US" altLang="zh-CN" dirty="0">
                  <a:solidFill>
                    <a:srgbClr val="FFFFFF"/>
                  </a:solidFill>
                </a:rPr>
                <a:t>Dissertation defense</a:t>
              </a:r>
            </a:p>
          </p:txBody>
        </p:sp>
      </p:grpSp>
      <p:sp>
        <p:nvSpPr>
          <p:cNvPr id="23" name="标题 3"/>
          <p:cNvSpPr>
            <a:spLocks noGrp="1"/>
          </p:cNvSpPr>
          <p:nvPr/>
        </p:nvSpPr>
        <p:spPr>
          <a:xfrm>
            <a:off x="176178" y="2890340"/>
            <a:ext cx="8552034" cy="1407066"/>
          </a:xfrm>
          <a:solidFill>
            <a:srgbClr val="D3381C"/>
          </a:solidFill>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en-US" altLang="zh-CN" sz="4000" b="1" dirty="0">
                <a:solidFill>
                  <a:srgbClr val="D3381C"/>
                </a:solidFill>
              </a:rPr>
              <a:t>Fake News Propagation and Detection: A Sequential Model</a:t>
            </a:r>
            <a:endParaRPr lang="zh-CN" altLang="en-US" sz="4000" b="1" dirty="0">
              <a:solidFill>
                <a:srgbClr val="D3381C"/>
              </a:solidFill>
            </a:endParaRPr>
          </a:p>
        </p:txBody>
      </p:sp>
      <p:grpSp>
        <p:nvGrpSpPr>
          <p:cNvPr id="31" name="组合 30"/>
          <p:cNvGrpSpPr/>
          <p:nvPr/>
        </p:nvGrpSpPr>
        <p:grpSpPr>
          <a:xfrm>
            <a:off x="1066835" y="4797467"/>
            <a:ext cx="2228284" cy="375080"/>
            <a:chOff x="4654427" y="4718860"/>
            <a:chExt cx="1663809" cy="280064"/>
          </a:xfrm>
        </p:grpSpPr>
        <p:grpSp>
          <p:nvGrpSpPr>
            <p:cNvPr id="38" name="组合 37"/>
            <p:cNvGrpSpPr/>
            <p:nvPr/>
          </p:nvGrpSpPr>
          <p:grpSpPr>
            <a:xfrm>
              <a:off x="4654427" y="4718860"/>
              <a:ext cx="276971" cy="276971"/>
              <a:chOff x="3725237" y="4930504"/>
              <a:chExt cx="531780" cy="531780"/>
            </a:xfrm>
          </p:grpSpPr>
          <p:sp>
            <p:nvSpPr>
              <p:cNvPr id="40" name="圆角矩形 2"/>
              <p:cNvSpPr/>
              <p:nvPr/>
            </p:nvSpPr>
            <p:spPr>
              <a:xfrm>
                <a:off x="3725237" y="4930504"/>
                <a:ext cx="531780" cy="531780"/>
              </a:xfrm>
              <a:prstGeom prst="ellipse">
                <a:avLst/>
              </a:prstGeom>
              <a:solidFill>
                <a:srgbClr val="D3381C"/>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1"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9" name="文本框 22"/>
            <p:cNvSpPr txBox="1"/>
            <p:nvPr/>
          </p:nvSpPr>
          <p:spPr>
            <a:xfrm>
              <a:off x="4925563" y="4769114"/>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涂世龙</a:t>
              </a:r>
            </a:p>
          </p:txBody>
        </p:sp>
      </p:grpSp>
      <p:grpSp>
        <p:nvGrpSpPr>
          <p:cNvPr id="32" name="组合 31"/>
          <p:cNvGrpSpPr/>
          <p:nvPr/>
        </p:nvGrpSpPr>
        <p:grpSpPr>
          <a:xfrm>
            <a:off x="3084013" y="4834519"/>
            <a:ext cx="2700140" cy="370937"/>
            <a:chOff x="6395842" y="4718860"/>
            <a:chExt cx="2016133" cy="276971"/>
          </a:xfrm>
        </p:grpSpPr>
        <p:grpSp>
          <p:nvGrpSpPr>
            <p:cNvPr id="33" name="组合 32"/>
            <p:cNvGrpSpPr/>
            <p:nvPr/>
          </p:nvGrpSpPr>
          <p:grpSpPr>
            <a:xfrm>
              <a:off x="6395842" y="4718860"/>
              <a:ext cx="276971" cy="276971"/>
              <a:chOff x="6392770" y="4930504"/>
              <a:chExt cx="531780" cy="531780"/>
            </a:xfrm>
          </p:grpSpPr>
          <p:sp>
            <p:nvSpPr>
              <p:cNvPr id="35" name="圆角矩形 2"/>
              <p:cNvSpPr/>
              <p:nvPr/>
            </p:nvSpPr>
            <p:spPr>
              <a:xfrm>
                <a:off x="6392770" y="4930504"/>
                <a:ext cx="531780" cy="531780"/>
              </a:xfrm>
              <a:prstGeom prst="ellipse">
                <a:avLst/>
              </a:prstGeom>
              <a:solidFill>
                <a:srgbClr val="D3381C"/>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4" name="文本框 27"/>
            <p:cNvSpPr txBox="1"/>
            <p:nvPr/>
          </p:nvSpPr>
          <p:spPr>
            <a:xfrm>
              <a:off x="6669039" y="4762489"/>
              <a:ext cx="1742936"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时间：</a:t>
              </a:r>
              <a:r>
                <a:rPr kumimoji="0" lang="en-US" altLang="zh-CN"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3.7</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3"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1+#ppt_w/2"/>
                                          </p:val>
                                        </p:tav>
                                        <p:tav tm="100000">
                                          <p:val>
                                            <p:strVal val="#ppt_x"/>
                                          </p:val>
                                        </p:tav>
                                      </p:tavLst>
                                    </p:anim>
                                    <p:anim calcmode="lin" valueType="num">
                                      <p:cBhvr additive="base">
                                        <p:cTn id="23" dur="500" fill="hold"/>
                                        <p:tgtEl>
                                          <p:spTgt spid="2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3"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bldLvl="0" animBg="1"/>
      <p:bldP spid="28" grpId="0" bldLvl="0" animBg="1"/>
      <p:bldP spid="36" grpId="0" bldLvl="0" animBg="1"/>
      <p:bldP spid="25" grpId="0" bldLvl="0" animBg="1"/>
      <p:bldP spid="30" grpId="0" bldLvl="0" animBg="1"/>
      <p:bldP spid="13"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4906994" y="2536234"/>
            <a:ext cx="3210955" cy="1384995"/>
          </a:xfrm>
          <a:prstGeom prst="rect">
            <a:avLst/>
          </a:prstGeom>
          <a:ln>
            <a:noFill/>
          </a:ln>
        </p:spPr>
        <p:txBody>
          <a:bodyPr wrap="square">
            <a:spAutoFit/>
          </a:bodyPr>
          <a:lstStyle/>
          <a:p>
            <a:pPr algn="ctr"/>
            <a:r>
              <a:rPr lang="en-US" altLang="zh-CN" sz="2800" b="1" dirty="0">
                <a:solidFill>
                  <a:prstClr val="black"/>
                </a:solidFill>
                <a:latin typeface="微软雅黑" panose="020B0503020204020204" charset="-122"/>
                <a:ea typeface="微软雅黑" panose="020B0503020204020204" charset="-122"/>
              </a:rPr>
              <a:t>The Agents’ News-Sharing Process</a:t>
            </a:r>
          </a:p>
        </p:txBody>
      </p:sp>
      <p:sp>
        <p:nvSpPr>
          <p:cNvPr id="21" name="矩形 20"/>
          <p:cNvSpPr/>
          <p:nvPr/>
        </p:nvSpPr>
        <p:spPr>
          <a:xfrm>
            <a:off x="5097359" y="3902194"/>
            <a:ext cx="2830224" cy="400110"/>
          </a:xfrm>
          <a:prstGeom prst="rect">
            <a:avLst/>
          </a:prstGeom>
          <a:ln>
            <a:noFill/>
          </a:ln>
        </p:spPr>
        <p:txBody>
          <a:bodyPr wrap="square">
            <a:spAutoFit/>
          </a:bodyPr>
          <a:lstStyle/>
          <a:p>
            <a:pPr algn="ctr"/>
            <a:r>
              <a:rPr lang="en-US" altLang="zh-CN" sz="1000" dirty="0">
                <a:solidFill>
                  <a:prstClr val="black">
                    <a:lumMod val="50000"/>
                    <a:lumOff val="50000"/>
                  </a:prstClr>
                </a:solidFill>
                <a:cs typeface="+mn-ea"/>
                <a:sym typeface="+mn-lt"/>
              </a:rPr>
              <a:t>Develop a sequential model of news propagation among a population of rational agents</a:t>
            </a:r>
            <a:endParaRPr lang="pt-BR" altLang="zh-CN" sz="1000" dirty="0">
              <a:solidFill>
                <a:prstClr val="black">
                  <a:lumMod val="50000"/>
                  <a:lumOff val="50000"/>
                </a:prstClr>
              </a:solidFill>
              <a:cs typeface="+mn-ea"/>
              <a:sym typeface="+mn-lt"/>
            </a:endParaRP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09837" cy="830997"/>
          </a:xfrm>
          <a:prstGeom prst="rect">
            <a:avLst/>
          </a:prstGeom>
        </p:spPr>
        <p:txBody>
          <a:bodyPr wrap="none">
            <a:spAutoFit/>
          </a:bodyPr>
          <a:lstStyle/>
          <a:p>
            <a:r>
              <a:rPr lang="en-US" altLang="zh-CN" sz="4800" dirty="0">
                <a:solidFill>
                  <a:prstClr val="white"/>
                </a:solidFill>
                <a:cs typeface="+mn-ea"/>
                <a:sym typeface="+mn-lt"/>
              </a:rPr>
              <a:t>03</a:t>
            </a:r>
            <a:endParaRPr lang="zh-CN" altLang="en-US" sz="4800" dirty="0">
              <a:solidFill>
                <a:prstClr val="white"/>
              </a:solidFill>
              <a:cs typeface="+mn-ea"/>
              <a:sym typeface="+mn-lt"/>
            </a:endParaRPr>
          </a:p>
        </p:txBody>
      </p:sp>
    </p:spTree>
    <p:extLst>
      <p:ext uri="{BB962C8B-B14F-4D97-AF65-F5344CB8AC3E}">
        <p14:creationId xmlns:p14="http://schemas.microsoft.com/office/powerpoint/2010/main" val="364621265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1" grpId="0"/>
      <p:bldP spid="22" grpId="0" bldLvl="0" animBg="1"/>
      <p:bldP spid="22" grpId="1" bldLvl="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2252DBC-D23C-F618-1892-40B655BB62FC}"/>
              </a:ext>
            </a:extLst>
          </p:cNvPr>
          <p:cNvSpPr txBox="1"/>
          <p:nvPr/>
        </p:nvSpPr>
        <p:spPr>
          <a:xfrm>
            <a:off x="952108" y="1351508"/>
            <a:ext cx="8658055" cy="4154984"/>
          </a:xfrm>
          <a:prstGeom prst="rect">
            <a:avLst/>
          </a:prstGeom>
          <a:noFill/>
        </p:spPr>
        <p:txBody>
          <a:bodyPr wrap="square">
            <a:spAutoFit/>
          </a:bodyPr>
          <a:lstStyle/>
          <a:p>
            <a:pPr marL="285750" indent="-285750">
              <a:buFont typeface="Arial" panose="020B0604020202020204" pitchFamily="34" charset="0"/>
              <a:buChar char="•"/>
            </a:pPr>
            <a:endParaRPr lang="zh-CN" altLang="en-US" sz="2400" dirty="0"/>
          </a:p>
          <a:p>
            <a:pPr marL="285750" indent="-285750">
              <a:buFont typeface="Arial" panose="020B0604020202020204" pitchFamily="34" charset="0"/>
              <a:buChar char="•"/>
            </a:pPr>
            <a:r>
              <a:rPr lang="en-US" altLang="zh-CN" sz="2400" dirty="0"/>
              <a:t>A</a:t>
            </a:r>
            <a:r>
              <a:rPr lang="zh-CN" altLang="en-US" sz="2400" dirty="0"/>
              <a:t>n infinite number of </a:t>
            </a:r>
            <a:r>
              <a:rPr lang="en-US" altLang="zh-CN" sz="2400" dirty="0"/>
              <a:t>agents receive articles in discreate time t ∈{1, 2, ...}</a:t>
            </a:r>
          </a:p>
          <a:p>
            <a:pPr marL="285750" indent="-285750">
              <a:buFont typeface="Arial" panose="020B0604020202020204" pitchFamily="34" charset="0"/>
              <a:buChar char="•"/>
            </a:pPr>
            <a:r>
              <a:rPr lang="en-US" altLang="zh-CN" sz="2400" dirty="0"/>
              <a:t>Agents have their own prior belief to </a:t>
            </a:r>
            <a:r>
              <a:rPr lang="el-GR" altLang="zh-CN" sz="2400" dirty="0"/>
              <a:t>θ ∈{</a:t>
            </a:r>
            <a:r>
              <a:rPr lang="en-US" altLang="zh-CN" sz="2400" dirty="0"/>
              <a:t>T, C} (that the underlying state is T)</a:t>
            </a:r>
          </a:p>
          <a:p>
            <a:pPr marL="285750" indent="-285750">
              <a:buFont typeface="Arial" panose="020B0604020202020204" pitchFamily="34" charset="0"/>
              <a:buChar char="•"/>
            </a:pPr>
            <a:r>
              <a:rPr lang="en-US" altLang="zh-CN" sz="2400" dirty="0"/>
              <a:t>The validity of article is represented by v ∈{t, f }  (true and fake)</a:t>
            </a:r>
          </a:p>
          <a:p>
            <a:pPr marL="285750" indent="-285750">
              <a:buFont typeface="Arial" panose="020B0604020202020204" pitchFamily="34" charset="0"/>
              <a:buChar char="•"/>
            </a:pPr>
            <a:r>
              <a:rPr lang="en-US" altLang="zh-CN" sz="2400" dirty="0"/>
              <a:t>For an article of validity v, the agent’s utility gain from a sharing action s ∈{0, 1}. (do not share and share)</a:t>
            </a:r>
          </a:p>
          <a:p>
            <a:pPr marL="285750" indent="-285750">
              <a:buFont typeface="Arial" panose="020B0604020202020204" pitchFamily="34" charset="0"/>
              <a:buChar char="•"/>
            </a:pPr>
            <a:r>
              <a:rPr lang="en-US" altLang="zh-CN" sz="2400" dirty="0"/>
              <a:t>For a truthful article, share makes a bigger u. A fake one is on the contrary.</a:t>
            </a:r>
            <a:endParaRPr lang="zh-CN" altLang="en-US" sz="2400" dirty="0"/>
          </a:p>
          <a:p>
            <a:pPr marL="285750" indent="-285750">
              <a:buFont typeface="Arial" panose="020B0604020202020204" pitchFamily="34" charset="0"/>
              <a:buChar char="•"/>
            </a:pPr>
            <a:endParaRPr lang="en-US" altLang="zh-CN" sz="2400" dirty="0"/>
          </a:p>
        </p:txBody>
      </p:sp>
      <p:pic>
        <p:nvPicPr>
          <p:cNvPr id="6" name="图片 5">
            <a:extLst>
              <a:ext uri="{FF2B5EF4-FFF2-40B4-BE49-F238E27FC236}">
                <a16:creationId xmlns:a16="http://schemas.microsoft.com/office/drawing/2014/main" id="{8FDE0CF0-443E-A226-45F2-706B35765416}"/>
              </a:ext>
            </a:extLst>
          </p:cNvPr>
          <p:cNvPicPr>
            <a:picLocks noChangeAspect="1"/>
          </p:cNvPicPr>
          <p:nvPr/>
        </p:nvPicPr>
        <p:blipFill>
          <a:blip r:embed="rId2"/>
          <a:stretch>
            <a:fillRect/>
          </a:stretch>
        </p:blipFill>
        <p:spPr>
          <a:xfrm>
            <a:off x="3984770" y="2932371"/>
            <a:ext cx="1519559" cy="297751"/>
          </a:xfrm>
          <a:prstGeom prst="rect">
            <a:avLst/>
          </a:prstGeom>
        </p:spPr>
      </p:pic>
      <p:sp>
        <p:nvSpPr>
          <p:cNvPr id="29" name="文本框 28">
            <a:extLst>
              <a:ext uri="{FF2B5EF4-FFF2-40B4-BE49-F238E27FC236}">
                <a16:creationId xmlns:a16="http://schemas.microsoft.com/office/drawing/2014/main" id="{EC7E149B-E9E0-09EF-F49B-2B4BCB356D75}"/>
              </a:ext>
            </a:extLst>
          </p:cNvPr>
          <p:cNvSpPr txBox="1"/>
          <p:nvPr/>
        </p:nvSpPr>
        <p:spPr>
          <a:xfrm>
            <a:off x="262155" y="156821"/>
            <a:ext cx="3722615" cy="461665"/>
          </a:xfrm>
          <a:prstGeom prst="rect">
            <a:avLst/>
          </a:prstGeom>
          <a:noFill/>
        </p:spPr>
        <p:txBody>
          <a:bodyPr wrap="square" rtlCol="0">
            <a:spAutoFit/>
          </a:bodyPr>
          <a:lstStyle/>
          <a:p>
            <a:r>
              <a:rPr lang="en-US" altLang="zh-CN" sz="2400" b="1" dirty="0"/>
              <a:t>Process Description</a:t>
            </a:r>
            <a:endParaRPr lang="zh-CN" altLang="en-US" sz="2400" b="1" dirty="0"/>
          </a:p>
        </p:txBody>
      </p:sp>
    </p:spTree>
    <p:extLst>
      <p:ext uri="{BB962C8B-B14F-4D97-AF65-F5344CB8AC3E}">
        <p14:creationId xmlns:p14="http://schemas.microsoft.com/office/powerpoint/2010/main" val="120257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66053C3-927D-E046-D9B0-3D25C73A301F}"/>
              </a:ext>
            </a:extLst>
          </p:cNvPr>
          <p:cNvSpPr txBox="1"/>
          <p:nvPr/>
        </p:nvSpPr>
        <p:spPr>
          <a:xfrm>
            <a:off x="262154" y="2081086"/>
            <a:ext cx="2552763" cy="1323439"/>
          </a:xfrm>
          <a:prstGeom prst="rect">
            <a:avLst/>
          </a:prstGeom>
          <a:noFill/>
        </p:spPr>
        <p:txBody>
          <a:bodyPr wrap="square" rtlCol="0">
            <a:spAutoFit/>
          </a:bodyPr>
          <a:lstStyle/>
          <a:p>
            <a:r>
              <a:rPr lang="en-US" altLang="zh-CN" sz="2000" dirty="0"/>
              <a:t>The article is exogenously shared with a randomly chosen agent</a:t>
            </a:r>
            <a:endParaRPr lang="zh-CN" altLang="en-US" sz="2000" dirty="0"/>
          </a:p>
        </p:txBody>
      </p:sp>
      <p:sp>
        <p:nvSpPr>
          <p:cNvPr id="10" name="文本框 9">
            <a:extLst>
              <a:ext uri="{FF2B5EF4-FFF2-40B4-BE49-F238E27FC236}">
                <a16:creationId xmlns:a16="http://schemas.microsoft.com/office/drawing/2014/main" id="{1107B741-13A5-5A90-5C00-12FED6DAD20D}"/>
              </a:ext>
            </a:extLst>
          </p:cNvPr>
          <p:cNvSpPr txBox="1"/>
          <p:nvPr/>
        </p:nvSpPr>
        <p:spPr>
          <a:xfrm>
            <a:off x="3507438" y="2081085"/>
            <a:ext cx="2552763" cy="1323439"/>
          </a:xfrm>
          <a:prstGeom prst="rect">
            <a:avLst/>
          </a:prstGeom>
          <a:noFill/>
        </p:spPr>
        <p:txBody>
          <a:bodyPr wrap="square" rtlCol="0">
            <a:spAutoFit/>
          </a:bodyPr>
          <a:lstStyle/>
          <a:p>
            <a:r>
              <a:rPr lang="en-US" altLang="zh-CN" sz="2000" dirty="0"/>
              <a:t>whether to “inspect” (i.e., fact-check) the article to determine its validity</a:t>
            </a:r>
            <a:endParaRPr lang="zh-CN" altLang="en-US" sz="2000" dirty="0"/>
          </a:p>
        </p:txBody>
      </p:sp>
      <p:sp>
        <p:nvSpPr>
          <p:cNvPr id="11" name="文本框 10">
            <a:extLst>
              <a:ext uri="{FF2B5EF4-FFF2-40B4-BE49-F238E27FC236}">
                <a16:creationId xmlns:a16="http://schemas.microsoft.com/office/drawing/2014/main" id="{BA4670F5-79D3-C52F-17D3-379E2A754017}"/>
              </a:ext>
            </a:extLst>
          </p:cNvPr>
          <p:cNvSpPr txBox="1"/>
          <p:nvPr/>
        </p:nvSpPr>
        <p:spPr>
          <a:xfrm>
            <a:off x="6627244" y="2377388"/>
            <a:ext cx="2434337" cy="730831"/>
          </a:xfrm>
          <a:prstGeom prst="rect">
            <a:avLst/>
          </a:prstGeom>
          <a:noFill/>
        </p:spPr>
        <p:txBody>
          <a:bodyPr wrap="square" rtlCol="0">
            <a:spAutoFit/>
          </a:bodyPr>
          <a:lstStyle/>
          <a:p>
            <a:r>
              <a:rPr lang="en-US" altLang="zh-CN" sz="2000" dirty="0"/>
              <a:t>whether to share the article or not</a:t>
            </a:r>
            <a:endParaRPr lang="zh-CN" altLang="en-US" sz="2000" dirty="0"/>
          </a:p>
        </p:txBody>
      </p:sp>
      <p:cxnSp>
        <p:nvCxnSpPr>
          <p:cNvPr id="13" name="直接箭头连接符 12">
            <a:extLst>
              <a:ext uri="{FF2B5EF4-FFF2-40B4-BE49-F238E27FC236}">
                <a16:creationId xmlns:a16="http://schemas.microsoft.com/office/drawing/2014/main" id="{3092B363-2F3D-ABE7-5CC7-2ED79E28CE1A}"/>
              </a:ext>
            </a:extLst>
          </p:cNvPr>
          <p:cNvCxnSpPr>
            <a:cxnSpLocks/>
            <a:stCxn id="8" idx="3"/>
            <a:endCxn id="10" idx="1"/>
          </p:cNvCxnSpPr>
          <p:nvPr/>
        </p:nvCxnSpPr>
        <p:spPr>
          <a:xfrm flipV="1">
            <a:off x="2814917" y="2742805"/>
            <a:ext cx="6925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7FFF96A-8A0B-C785-DBEF-0A4812BFD8AD}"/>
              </a:ext>
            </a:extLst>
          </p:cNvPr>
          <p:cNvCxnSpPr>
            <a:cxnSpLocks/>
            <a:stCxn id="10" idx="3"/>
            <a:endCxn id="11" idx="1"/>
          </p:cNvCxnSpPr>
          <p:nvPr/>
        </p:nvCxnSpPr>
        <p:spPr>
          <a:xfrm flipV="1">
            <a:off x="6060201" y="2742804"/>
            <a:ext cx="5670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F93D0D4-5B8D-366F-4F20-230A8B2A76ED}"/>
              </a:ext>
            </a:extLst>
          </p:cNvPr>
          <p:cNvSpPr txBox="1"/>
          <p:nvPr/>
        </p:nvSpPr>
        <p:spPr>
          <a:xfrm>
            <a:off x="9628625" y="1626820"/>
            <a:ext cx="2131690" cy="730831"/>
          </a:xfrm>
          <a:prstGeom prst="rect">
            <a:avLst/>
          </a:prstGeom>
          <a:noFill/>
        </p:spPr>
        <p:txBody>
          <a:bodyPr wrap="square" rtlCol="0">
            <a:spAutoFit/>
          </a:bodyPr>
          <a:lstStyle/>
          <a:p>
            <a:r>
              <a:rPr lang="en-US" altLang="zh-CN" sz="2000" dirty="0">
                <a:solidFill>
                  <a:srgbClr val="FF0000"/>
                </a:solidFill>
              </a:rPr>
              <a:t>Do not share</a:t>
            </a:r>
            <a:r>
              <a:rPr lang="en-US" altLang="zh-CN" sz="2000" dirty="0"/>
              <a:t>, Article dies</a:t>
            </a:r>
            <a:endParaRPr lang="zh-CN" altLang="en-US" sz="2000" dirty="0"/>
          </a:p>
        </p:txBody>
      </p:sp>
      <p:sp>
        <p:nvSpPr>
          <p:cNvPr id="19" name="文本框 18">
            <a:extLst>
              <a:ext uri="{FF2B5EF4-FFF2-40B4-BE49-F238E27FC236}">
                <a16:creationId xmlns:a16="http://schemas.microsoft.com/office/drawing/2014/main" id="{C908438C-8822-95DB-E6E6-670472F7ECFB}"/>
              </a:ext>
            </a:extLst>
          </p:cNvPr>
          <p:cNvSpPr txBox="1"/>
          <p:nvPr/>
        </p:nvSpPr>
        <p:spPr>
          <a:xfrm>
            <a:off x="9628624" y="3185199"/>
            <a:ext cx="1407967" cy="1048585"/>
          </a:xfrm>
          <a:prstGeom prst="rect">
            <a:avLst/>
          </a:prstGeom>
          <a:noFill/>
        </p:spPr>
        <p:txBody>
          <a:bodyPr wrap="square" rtlCol="0">
            <a:spAutoFit/>
          </a:bodyPr>
          <a:lstStyle/>
          <a:p>
            <a:r>
              <a:rPr lang="en-US" altLang="zh-CN" sz="2000" dirty="0">
                <a:solidFill>
                  <a:schemeClr val="accent1"/>
                </a:solidFill>
              </a:rPr>
              <a:t>Share</a:t>
            </a:r>
            <a:r>
              <a:rPr lang="en-US" altLang="zh-CN" sz="2000" dirty="0"/>
              <a:t>, Repeat process</a:t>
            </a:r>
            <a:endParaRPr lang="zh-CN" altLang="en-US" sz="2000" dirty="0"/>
          </a:p>
        </p:txBody>
      </p:sp>
      <p:cxnSp>
        <p:nvCxnSpPr>
          <p:cNvPr id="21" name="直接箭头连接符 20">
            <a:extLst>
              <a:ext uri="{FF2B5EF4-FFF2-40B4-BE49-F238E27FC236}">
                <a16:creationId xmlns:a16="http://schemas.microsoft.com/office/drawing/2014/main" id="{7BF4840C-D92F-9424-B16A-53278B3DAF2B}"/>
              </a:ext>
            </a:extLst>
          </p:cNvPr>
          <p:cNvCxnSpPr>
            <a:cxnSpLocks/>
            <a:stCxn id="11" idx="3"/>
            <a:endCxn id="18" idx="1"/>
          </p:cNvCxnSpPr>
          <p:nvPr/>
        </p:nvCxnSpPr>
        <p:spPr>
          <a:xfrm flipV="1">
            <a:off x="9061581" y="1992236"/>
            <a:ext cx="567044" cy="750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908AF53-ADE1-7F55-616F-C9AE94D35835}"/>
              </a:ext>
            </a:extLst>
          </p:cNvPr>
          <p:cNvCxnSpPr>
            <a:cxnSpLocks/>
            <a:stCxn id="11" idx="3"/>
            <a:endCxn id="19" idx="1"/>
          </p:cNvCxnSpPr>
          <p:nvPr/>
        </p:nvCxnSpPr>
        <p:spPr>
          <a:xfrm>
            <a:off x="9061581" y="2742804"/>
            <a:ext cx="567043" cy="9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C7E149B-E9E0-09EF-F49B-2B4BCB356D75}"/>
              </a:ext>
            </a:extLst>
          </p:cNvPr>
          <p:cNvSpPr txBox="1"/>
          <p:nvPr/>
        </p:nvSpPr>
        <p:spPr>
          <a:xfrm>
            <a:off x="262155" y="156821"/>
            <a:ext cx="3722615" cy="461665"/>
          </a:xfrm>
          <a:prstGeom prst="rect">
            <a:avLst/>
          </a:prstGeom>
          <a:noFill/>
        </p:spPr>
        <p:txBody>
          <a:bodyPr wrap="square" rtlCol="0">
            <a:spAutoFit/>
          </a:bodyPr>
          <a:lstStyle/>
          <a:p>
            <a:r>
              <a:rPr lang="en-US" altLang="zh-CN" sz="2400" b="1" dirty="0"/>
              <a:t>Process Description</a:t>
            </a:r>
            <a:endParaRPr lang="zh-CN" altLang="en-US" sz="2400" b="1" dirty="0"/>
          </a:p>
        </p:txBody>
      </p:sp>
    </p:spTree>
    <p:extLst>
      <p:ext uri="{BB962C8B-B14F-4D97-AF65-F5344CB8AC3E}">
        <p14:creationId xmlns:p14="http://schemas.microsoft.com/office/powerpoint/2010/main" val="308102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51768E-5E1C-8E3F-FC41-0FCF58F1E987}"/>
              </a:ext>
            </a:extLst>
          </p:cNvPr>
          <p:cNvSpPr txBox="1"/>
          <p:nvPr/>
        </p:nvSpPr>
        <p:spPr>
          <a:xfrm>
            <a:off x="262155" y="156821"/>
            <a:ext cx="3722615" cy="461665"/>
          </a:xfrm>
          <a:prstGeom prst="rect">
            <a:avLst/>
          </a:prstGeom>
          <a:noFill/>
        </p:spPr>
        <p:txBody>
          <a:bodyPr wrap="square" rtlCol="0">
            <a:spAutoFit/>
          </a:bodyPr>
          <a:lstStyle/>
          <a:p>
            <a:r>
              <a:rPr lang="en-US" altLang="zh-CN" sz="2400" b="1" dirty="0"/>
              <a:t>Analysis</a:t>
            </a:r>
            <a:endParaRPr lang="zh-CN" altLang="en-US" sz="2400" b="1" dirty="0"/>
          </a:p>
        </p:txBody>
      </p:sp>
      <p:pic>
        <p:nvPicPr>
          <p:cNvPr id="4" name="图片 3">
            <a:extLst>
              <a:ext uri="{FF2B5EF4-FFF2-40B4-BE49-F238E27FC236}">
                <a16:creationId xmlns:a16="http://schemas.microsoft.com/office/drawing/2014/main" id="{0EC4A3EC-DD4D-1743-3B40-FE04CC612C1D}"/>
              </a:ext>
            </a:extLst>
          </p:cNvPr>
          <p:cNvPicPr>
            <a:picLocks noChangeAspect="1"/>
          </p:cNvPicPr>
          <p:nvPr/>
        </p:nvPicPr>
        <p:blipFill>
          <a:blip r:embed="rId2"/>
          <a:stretch>
            <a:fillRect/>
          </a:stretch>
        </p:blipFill>
        <p:spPr>
          <a:xfrm>
            <a:off x="262155" y="1144464"/>
            <a:ext cx="6259067" cy="949410"/>
          </a:xfrm>
          <a:prstGeom prst="rect">
            <a:avLst/>
          </a:prstGeom>
        </p:spPr>
      </p:pic>
      <p:sp>
        <p:nvSpPr>
          <p:cNvPr id="6" name="文本框 5">
            <a:extLst>
              <a:ext uri="{FF2B5EF4-FFF2-40B4-BE49-F238E27FC236}">
                <a16:creationId xmlns:a16="http://schemas.microsoft.com/office/drawing/2014/main" id="{CCCE2215-EF30-9DDD-AE09-EDF88B3E9575}"/>
              </a:ext>
            </a:extLst>
          </p:cNvPr>
          <p:cNvSpPr txBox="1"/>
          <p:nvPr/>
        </p:nvSpPr>
        <p:spPr>
          <a:xfrm>
            <a:off x="980901" y="3277093"/>
            <a:ext cx="4838351" cy="1323439"/>
          </a:xfrm>
          <a:prstGeom prst="rect">
            <a:avLst/>
          </a:prstGeom>
          <a:noFill/>
        </p:spPr>
        <p:txBody>
          <a:bodyPr wrap="square">
            <a:spAutoFit/>
          </a:bodyPr>
          <a:lstStyle/>
          <a:p>
            <a:r>
              <a:rPr lang="en-US" altLang="zh-CN" sz="2000" dirty="0"/>
              <a:t>An agent whose prior opinion is more strongly aligned with the article’s content will rationally perceive the article as less likely to be fake.</a:t>
            </a:r>
            <a:endParaRPr lang="zh-CN" altLang="en-US" sz="2000" dirty="0"/>
          </a:p>
        </p:txBody>
      </p:sp>
      <p:sp>
        <p:nvSpPr>
          <p:cNvPr id="7" name="箭头: 下 6">
            <a:extLst>
              <a:ext uri="{FF2B5EF4-FFF2-40B4-BE49-F238E27FC236}">
                <a16:creationId xmlns:a16="http://schemas.microsoft.com/office/drawing/2014/main" id="{B02A8A61-13C5-655C-7AE5-F6097D9F8EAB}"/>
              </a:ext>
            </a:extLst>
          </p:cNvPr>
          <p:cNvSpPr/>
          <p:nvPr/>
        </p:nvSpPr>
        <p:spPr>
          <a:xfrm flipH="1">
            <a:off x="3170646" y="2210778"/>
            <a:ext cx="458859" cy="949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5FD57CD3-21F7-1BD0-CFB6-AC56ABE65BCA}"/>
              </a:ext>
            </a:extLst>
          </p:cNvPr>
          <p:cNvPicPr>
            <a:picLocks noChangeAspect="1"/>
          </p:cNvPicPr>
          <p:nvPr/>
        </p:nvPicPr>
        <p:blipFill>
          <a:blip r:embed="rId3"/>
          <a:stretch>
            <a:fillRect/>
          </a:stretch>
        </p:blipFill>
        <p:spPr>
          <a:xfrm>
            <a:off x="7024975" y="1376910"/>
            <a:ext cx="4613712" cy="2258888"/>
          </a:xfrm>
          <a:prstGeom prst="rect">
            <a:avLst/>
          </a:prstGeom>
        </p:spPr>
      </p:pic>
      <p:pic>
        <p:nvPicPr>
          <p:cNvPr id="11" name="图片 10">
            <a:extLst>
              <a:ext uri="{FF2B5EF4-FFF2-40B4-BE49-F238E27FC236}">
                <a16:creationId xmlns:a16="http://schemas.microsoft.com/office/drawing/2014/main" id="{A1828EF1-4ACA-22C3-0B35-978A817317E7}"/>
              </a:ext>
            </a:extLst>
          </p:cNvPr>
          <p:cNvPicPr>
            <a:picLocks noChangeAspect="1"/>
          </p:cNvPicPr>
          <p:nvPr/>
        </p:nvPicPr>
        <p:blipFill>
          <a:blip r:embed="rId4"/>
          <a:stretch>
            <a:fillRect/>
          </a:stretch>
        </p:blipFill>
        <p:spPr>
          <a:xfrm>
            <a:off x="8358825" y="702104"/>
            <a:ext cx="1095238" cy="285714"/>
          </a:xfrm>
          <a:prstGeom prst="rect">
            <a:avLst/>
          </a:prstGeom>
        </p:spPr>
      </p:pic>
      <p:sp>
        <p:nvSpPr>
          <p:cNvPr id="12" name="文本框 11">
            <a:extLst>
              <a:ext uri="{FF2B5EF4-FFF2-40B4-BE49-F238E27FC236}">
                <a16:creationId xmlns:a16="http://schemas.microsoft.com/office/drawing/2014/main" id="{99F186F5-4A51-6709-C3BB-11AB6490B0F9}"/>
              </a:ext>
            </a:extLst>
          </p:cNvPr>
          <p:cNvSpPr txBox="1"/>
          <p:nvPr/>
        </p:nvSpPr>
        <p:spPr>
          <a:xfrm>
            <a:off x="7071919" y="618486"/>
            <a:ext cx="1135313" cy="369332"/>
          </a:xfrm>
          <a:prstGeom prst="rect">
            <a:avLst/>
          </a:prstGeom>
          <a:noFill/>
        </p:spPr>
        <p:txBody>
          <a:bodyPr wrap="square" rtlCol="0">
            <a:spAutoFit/>
          </a:bodyPr>
          <a:lstStyle/>
          <a:p>
            <a:r>
              <a:rPr lang="en-US" altLang="zh-CN" dirty="0"/>
              <a:t>Action set</a:t>
            </a:r>
            <a:endParaRPr lang="zh-CN" altLang="en-US" dirty="0"/>
          </a:p>
        </p:txBody>
      </p:sp>
    </p:spTree>
    <p:extLst>
      <p:ext uri="{BB962C8B-B14F-4D97-AF65-F5344CB8AC3E}">
        <p14:creationId xmlns:p14="http://schemas.microsoft.com/office/powerpoint/2010/main" val="12724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51768E-5E1C-8E3F-FC41-0FCF58F1E987}"/>
              </a:ext>
            </a:extLst>
          </p:cNvPr>
          <p:cNvSpPr txBox="1"/>
          <p:nvPr/>
        </p:nvSpPr>
        <p:spPr>
          <a:xfrm>
            <a:off x="262155" y="156821"/>
            <a:ext cx="3722615" cy="461665"/>
          </a:xfrm>
          <a:prstGeom prst="rect">
            <a:avLst/>
          </a:prstGeom>
          <a:noFill/>
        </p:spPr>
        <p:txBody>
          <a:bodyPr wrap="square" rtlCol="0">
            <a:spAutoFit/>
          </a:bodyPr>
          <a:lstStyle/>
          <a:p>
            <a:r>
              <a:rPr lang="en-US" altLang="zh-CN" sz="2400" b="1" dirty="0"/>
              <a:t>Analysis</a:t>
            </a:r>
            <a:endParaRPr lang="zh-CN" altLang="en-US" sz="2400" b="1" dirty="0"/>
          </a:p>
        </p:txBody>
      </p:sp>
      <p:pic>
        <p:nvPicPr>
          <p:cNvPr id="11" name="图片 10">
            <a:extLst>
              <a:ext uri="{FF2B5EF4-FFF2-40B4-BE49-F238E27FC236}">
                <a16:creationId xmlns:a16="http://schemas.microsoft.com/office/drawing/2014/main" id="{A1828EF1-4ACA-22C3-0B35-978A817317E7}"/>
              </a:ext>
            </a:extLst>
          </p:cNvPr>
          <p:cNvPicPr>
            <a:picLocks noChangeAspect="1"/>
          </p:cNvPicPr>
          <p:nvPr/>
        </p:nvPicPr>
        <p:blipFill rotWithShape="1">
          <a:blip r:embed="rId2"/>
          <a:srcRect b="25697"/>
          <a:stretch/>
        </p:blipFill>
        <p:spPr>
          <a:xfrm>
            <a:off x="2100638" y="1230611"/>
            <a:ext cx="1095238" cy="212295"/>
          </a:xfrm>
          <a:prstGeom prst="rect">
            <a:avLst/>
          </a:prstGeom>
        </p:spPr>
      </p:pic>
      <p:sp>
        <p:nvSpPr>
          <p:cNvPr id="12" name="文本框 11">
            <a:extLst>
              <a:ext uri="{FF2B5EF4-FFF2-40B4-BE49-F238E27FC236}">
                <a16:creationId xmlns:a16="http://schemas.microsoft.com/office/drawing/2014/main" id="{99F186F5-4A51-6709-C3BB-11AB6490B0F9}"/>
              </a:ext>
            </a:extLst>
          </p:cNvPr>
          <p:cNvSpPr txBox="1"/>
          <p:nvPr/>
        </p:nvSpPr>
        <p:spPr>
          <a:xfrm>
            <a:off x="813732" y="1146993"/>
            <a:ext cx="1135313" cy="369332"/>
          </a:xfrm>
          <a:prstGeom prst="rect">
            <a:avLst/>
          </a:prstGeom>
          <a:noFill/>
        </p:spPr>
        <p:txBody>
          <a:bodyPr wrap="square" rtlCol="0">
            <a:spAutoFit/>
          </a:bodyPr>
          <a:lstStyle/>
          <a:p>
            <a:r>
              <a:rPr lang="en-US" altLang="zh-CN" dirty="0"/>
              <a:t>Action set</a:t>
            </a:r>
            <a:endParaRPr lang="zh-CN" altLang="en-US" dirty="0"/>
          </a:p>
        </p:txBody>
      </p:sp>
      <p:pic>
        <p:nvPicPr>
          <p:cNvPr id="5" name="图片 4">
            <a:extLst>
              <a:ext uri="{FF2B5EF4-FFF2-40B4-BE49-F238E27FC236}">
                <a16:creationId xmlns:a16="http://schemas.microsoft.com/office/drawing/2014/main" id="{9876A036-FE64-07C1-2FB5-51C16CBA4F7C}"/>
              </a:ext>
            </a:extLst>
          </p:cNvPr>
          <p:cNvPicPr>
            <a:picLocks noChangeAspect="1"/>
          </p:cNvPicPr>
          <p:nvPr/>
        </p:nvPicPr>
        <p:blipFill>
          <a:blip r:embed="rId3"/>
          <a:stretch>
            <a:fillRect/>
          </a:stretch>
        </p:blipFill>
        <p:spPr>
          <a:xfrm>
            <a:off x="5624088" y="2235478"/>
            <a:ext cx="5104762" cy="3980952"/>
          </a:xfrm>
          <a:prstGeom prst="rect">
            <a:avLst/>
          </a:prstGeom>
        </p:spPr>
      </p:pic>
      <p:sp>
        <p:nvSpPr>
          <p:cNvPr id="10" name="文本框 9">
            <a:extLst>
              <a:ext uri="{FF2B5EF4-FFF2-40B4-BE49-F238E27FC236}">
                <a16:creationId xmlns:a16="http://schemas.microsoft.com/office/drawing/2014/main" id="{EB7A7D29-A9B7-4323-81F8-881311AD517F}"/>
              </a:ext>
            </a:extLst>
          </p:cNvPr>
          <p:cNvSpPr txBox="1"/>
          <p:nvPr/>
        </p:nvSpPr>
        <p:spPr>
          <a:xfrm>
            <a:off x="813732" y="1809832"/>
            <a:ext cx="4043494" cy="2862322"/>
          </a:xfrm>
          <a:prstGeom prst="rect">
            <a:avLst/>
          </a:prstGeom>
          <a:noFill/>
        </p:spPr>
        <p:txBody>
          <a:bodyPr wrap="square">
            <a:spAutoFit/>
          </a:bodyPr>
          <a:lstStyle/>
          <a:p>
            <a:pPr marL="285750" indent="-285750">
              <a:buFont typeface="Arial" panose="020B0604020202020204" pitchFamily="34" charset="0"/>
              <a:buChar char="•"/>
            </a:pPr>
            <a:r>
              <a:rPr lang="en-US" altLang="zh-CN" dirty="0"/>
              <a:t>n representing not sharing without inspecting</a:t>
            </a:r>
          </a:p>
          <a:p>
            <a:pPr marL="285750" indent="-285750">
              <a:buFont typeface="Arial" panose="020B0604020202020204" pitchFamily="34" charset="0"/>
              <a:buChar char="•"/>
            </a:pPr>
            <a:r>
              <a:rPr lang="zh-CN" altLang="en-US" dirty="0"/>
              <a:t>n representing not sharing without inspecting</a:t>
            </a:r>
            <a:endParaRPr lang="en-US" altLang="zh-CN" dirty="0"/>
          </a:p>
          <a:p>
            <a:pPr marL="285750" indent="-285750">
              <a:buFont typeface="Arial" panose="020B0604020202020204" pitchFamily="34" charset="0"/>
              <a:buChar char="•"/>
            </a:pPr>
            <a:r>
              <a:rPr lang="zh-CN" altLang="en-US" dirty="0"/>
              <a:t>c representing inspecting (i.e., fact-checking) the article and subsequently deciding (correctly) whether to share it or not</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18" name="文本框 17">
            <a:extLst>
              <a:ext uri="{FF2B5EF4-FFF2-40B4-BE49-F238E27FC236}">
                <a16:creationId xmlns:a16="http://schemas.microsoft.com/office/drawing/2014/main" id="{3B747459-040E-8077-3910-8CAB39E68F7E}"/>
              </a:ext>
            </a:extLst>
          </p:cNvPr>
          <p:cNvSpPr txBox="1"/>
          <p:nvPr/>
        </p:nvSpPr>
        <p:spPr>
          <a:xfrm>
            <a:off x="5624088" y="1686079"/>
            <a:ext cx="2345453" cy="369332"/>
          </a:xfrm>
          <a:prstGeom prst="rect">
            <a:avLst/>
          </a:prstGeom>
          <a:noFill/>
        </p:spPr>
        <p:txBody>
          <a:bodyPr wrap="square">
            <a:spAutoFit/>
          </a:bodyPr>
          <a:lstStyle/>
          <a:p>
            <a:r>
              <a:rPr lang="zh-CN" altLang="en-US" dirty="0"/>
              <a:t>articles type</a:t>
            </a:r>
            <a:r>
              <a:rPr lang="en-US" altLang="zh-CN" dirty="0"/>
              <a:t>:</a:t>
            </a:r>
            <a:r>
              <a:rPr lang="zh-CN" altLang="en-US" dirty="0"/>
              <a:t> m </a:t>
            </a:r>
            <a:r>
              <a:rPr lang="en-US" altLang="zh-CN" dirty="0"/>
              <a:t>=</a:t>
            </a:r>
            <a:r>
              <a:rPr lang="zh-CN" altLang="en-US" dirty="0"/>
              <a:t>“T”</a:t>
            </a:r>
          </a:p>
        </p:txBody>
      </p:sp>
    </p:spTree>
    <p:extLst>
      <p:ext uri="{BB962C8B-B14F-4D97-AF65-F5344CB8AC3E}">
        <p14:creationId xmlns:p14="http://schemas.microsoft.com/office/powerpoint/2010/main" val="287909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51768E-5E1C-8E3F-FC41-0FCF58F1E987}"/>
              </a:ext>
            </a:extLst>
          </p:cNvPr>
          <p:cNvSpPr txBox="1"/>
          <p:nvPr/>
        </p:nvSpPr>
        <p:spPr>
          <a:xfrm>
            <a:off x="262155" y="156821"/>
            <a:ext cx="3722615" cy="461665"/>
          </a:xfrm>
          <a:prstGeom prst="rect">
            <a:avLst/>
          </a:prstGeom>
          <a:noFill/>
        </p:spPr>
        <p:txBody>
          <a:bodyPr wrap="square" rtlCol="0">
            <a:spAutoFit/>
          </a:bodyPr>
          <a:lstStyle/>
          <a:p>
            <a:r>
              <a:rPr lang="en-US" altLang="zh-CN" sz="2400" b="1" dirty="0"/>
              <a:t>Analysis</a:t>
            </a:r>
            <a:endParaRPr lang="zh-CN" altLang="en-US" sz="2400" b="1" dirty="0"/>
          </a:p>
        </p:txBody>
      </p:sp>
      <p:sp>
        <p:nvSpPr>
          <p:cNvPr id="6" name="文本框 5">
            <a:extLst>
              <a:ext uri="{FF2B5EF4-FFF2-40B4-BE49-F238E27FC236}">
                <a16:creationId xmlns:a16="http://schemas.microsoft.com/office/drawing/2014/main" id="{CCCE2215-EF30-9DDD-AE09-EDF88B3E9575}"/>
              </a:ext>
            </a:extLst>
          </p:cNvPr>
          <p:cNvSpPr txBox="1"/>
          <p:nvPr/>
        </p:nvSpPr>
        <p:spPr>
          <a:xfrm>
            <a:off x="3446195" y="3312952"/>
            <a:ext cx="4838351"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For an article to be received by the period-t agent, this means that the article has been shared t − 1 times in the past, and the more the article has been shared, the less likely it is that its content is fabricated.</a:t>
            </a:r>
          </a:p>
          <a:p>
            <a:pPr marL="342900" indent="-342900">
              <a:buFont typeface="Arial" panose="020B0604020202020204" pitchFamily="34" charset="0"/>
              <a:buChar char="•"/>
            </a:pPr>
            <a:r>
              <a:rPr lang="en-US" altLang="zh-CN" sz="2000" dirty="0"/>
              <a:t>The thresholds described in Proposition 1 are nonincreasing in time</a:t>
            </a:r>
            <a:endParaRPr lang="zh-CN" altLang="en-US" sz="2000" dirty="0"/>
          </a:p>
        </p:txBody>
      </p:sp>
      <p:sp>
        <p:nvSpPr>
          <p:cNvPr id="7" name="箭头: 下 6">
            <a:extLst>
              <a:ext uri="{FF2B5EF4-FFF2-40B4-BE49-F238E27FC236}">
                <a16:creationId xmlns:a16="http://schemas.microsoft.com/office/drawing/2014/main" id="{B02A8A61-13C5-655C-7AE5-F6097D9F8EAB}"/>
              </a:ext>
            </a:extLst>
          </p:cNvPr>
          <p:cNvSpPr/>
          <p:nvPr/>
        </p:nvSpPr>
        <p:spPr>
          <a:xfrm flipH="1">
            <a:off x="5635940" y="2246637"/>
            <a:ext cx="458859" cy="949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17C65BB-E70B-2E54-DC75-14A79CA52874}"/>
              </a:ext>
            </a:extLst>
          </p:cNvPr>
          <p:cNvPicPr>
            <a:picLocks noChangeAspect="1"/>
          </p:cNvPicPr>
          <p:nvPr/>
        </p:nvPicPr>
        <p:blipFill>
          <a:blip r:embed="rId2"/>
          <a:stretch>
            <a:fillRect/>
          </a:stretch>
        </p:blipFill>
        <p:spPr>
          <a:xfrm>
            <a:off x="2922332" y="1111706"/>
            <a:ext cx="5860155" cy="949410"/>
          </a:xfrm>
          <a:prstGeom prst="rect">
            <a:avLst/>
          </a:prstGeom>
        </p:spPr>
      </p:pic>
    </p:spTree>
    <p:extLst>
      <p:ext uri="{BB962C8B-B14F-4D97-AF65-F5344CB8AC3E}">
        <p14:creationId xmlns:p14="http://schemas.microsoft.com/office/powerpoint/2010/main" val="156664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51768E-5E1C-8E3F-FC41-0FCF58F1E987}"/>
              </a:ext>
            </a:extLst>
          </p:cNvPr>
          <p:cNvSpPr txBox="1"/>
          <p:nvPr/>
        </p:nvSpPr>
        <p:spPr>
          <a:xfrm>
            <a:off x="262155" y="156821"/>
            <a:ext cx="3722615" cy="461665"/>
          </a:xfrm>
          <a:prstGeom prst="rect">
            <a:avLst/>
          </a:prstGeom>
          <a:noFill/>
        </p:spPr>
        <p:txBody>
          <a:bodyPr wrap="square" rtlCol="0">
            <a:spAutoFit/>
          </a:bodyPr>
          <a:lstStyle/>
          <a:p>
            <a:r>
              <a:rPr lang="en-US" altLang="zh-CN" sz="2400" b="1" dirty="0"/>
              <a:t>Analysis</a:t>
            </a:r>
            <a:endParaRPr lang="zh-CN" altLang="en-US" sz="2400" b="1" dirty="0"/>
          </a:p>
        </p:txBody>
      </p:sp>
      <p:pic>
        <p:nvPicPr>
          <p:cNvPr id="3" name="图片 2">
            <a:extLst>
              <a:ext uri="{FF2B5EF4-FFF2-40B4-BE49-F238E27FC236}">
                <a16:creationId xmlns:a16="http://schemas.microsoft.com/office/drawing/2014/main" id="{7B0B6EE5-A0ED-8C30-28F2-6CD049CA988E}"/>
              </a:ext>
            </a:extLst>
          </p:cNvPr>
          <p:cNvPicPr>
            <a:picLocks noChangeAspect="1"/>
          </p:cNvPicPr>
          <p:nvPr/>
        </p:nvPicPr>
        <p:blipFill>
          <a:blip r:embed="rId2"/>
          <a:stretch>
            <a:fillRect/>
          </a:stretch>
        </p:blipFill>
        <p:spPr>
          <a:xfrm>
            <a:off x="2299254" y="1138646"/>
            <a:ext cx="6710022" cy="1353573"/>
          </a:xfrm>
          <a:prstGeom prst="rect">
            <a:avLst/>
          </a:prstGeom>
        </p:spPr>
      </p:pic>
      <p:pic>
        <p:nvPicPr>
          <p:cNvPr id="8" name="图片 7">
            <a:extLst>
              <a:ext uri="{FF2B5EF4-FFF2-40B4-BE49-F238E27FC236}">
                <a16:creationId xmlns:a16="http://schemas.microsoft.com/office/drawing/2014/main" id="{3156D6CD-1F19-0422-A050-7D22464F2846}"/>
              </a:ext>
            </a:extLst>
          </p:cNvPr>
          <p:cNvPicPr>
            <a:picLocks noChangeAspect="1"/>
          </p:cNvPicPr>
          <p:nvPr/>
        </p:nvPicPr>
        <p:blipFill>
          <a:blip r:embed="rId3"/>
          <a:stretch>
            <a:fillRect/>
          </a:stretch>
        </p:blipFill>
        <p:spPr>
          <a:xfrm>
            <a:off x="2299253" y="2945545"/>
            <a:ext cx="6807145" cy="1169255"/>
          </a:xfrm>
          <a:prstGeom prst="rect">
            <a:avLst/>
          </a:prstGeom>
        </p:spPr>
      </p:pic>
      <p:sp>
        <p:nvSpPr>
          <p:cNvPr id="9" name="文本框 8">
            <a:extLst>
              <a:ext uri="{FF2B5EF4-FFF2-40B4-BE49-F238E27FC236}">
                <a16:creationId xmlns:a16="http://schemas.microsoft.com/office/drawing/2014/main" id="{3BE8A559-30BC-9935-C3F4-D4AD26D6B462}"/>
              </a:ext>
            </a:extLst>
          </p:cNvPr>
          <p:cNvSpPr txBox="1"/>
          <p:nvPr/>
        </p:nvSpPr>
        <p:spPr>
          <a:xfrm>
            <a:off x="2299253" y="5119189"/>
            <a:ext cx="6807145" cy="1200329"/>
          </a:xfrm>
          <a:prstGeom prst="rect">
            <a:avLst/>
          </a:prstGeom>
          <a:noFill/>
        </p:spPr>
        <p:txBody>
          <a:bodyPr wrap="square" rtlCol="0">
            <a:spAutoFit/>
          </a:bodyPr>
          <a:lstStyle/>
          <a:p>
            <a:r>
              <a:rPr lang="en-US" altLang="zh-CN" sz="2400" dirty="0"/>
              <a:t>If an article survives for a critical number of periods </a:t>
            </a:r>
            <a:r>
              <a:rPr lang="en-US" altLang="zh-CN" sz="2400" dirty="0" err="1"/>
              <a:t>T_c</a:t>
            </a:r>
            <a:r>
              <a:rPr lang="en-US" altLang="zh-CN" sz="2400" dirty="0"/>
              <a:t>, it is subsequently shared by the agents in perpetuity.</a:t>
            </a:r>
            <a:endParaRPr lang="zh-CN" altLang="en-US" sz="2400" dirty="0"/>
          </a:p>
        </p:txBody>
      </p:sp>
      <p:sp>
        <p:nvSpPr>
          <p:cNvPr id="10" name="箭头: 下 9">
            <a:extLst>
              <a:ext uri="{FF2B5EF4-FFF2-40B4-BE49-F238E27FC236}">
                <a16:creationId xmlns:a16="http://schemas.microsoft.com/office/drawing/2014/main" id="{106CA228-43D8-6668-4BA5-65D25A19962C}"/>
              </a:ext>
            </a:extLst>
          </p:cNvPr>
          <p:cNvSpPr/>
          <p:nvPr/>
        </p:nvSpPr>
        <p:spPr>
          <a:xfrm flipH="1">
            <a:off x="5424835" y="4114800"/>
            <a:ext cx="458859" cy="949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46299B4-3E89-C385-573B-1E56C2292607}"/>
              </a:ext>
            </a:extLst>
          </p:cNvPr>
          <p:cNvSpPr txBox="1"/>
          <p:nvPr/>
        </p:nvSpPr>
        <p:spPr>
          <a:xfrm>
            <a:off x="5782236" y="4381734"/>
            <a:ext cx="896470" cy="372784"/>
          </a:xfrm>
          <a:prstGeom prst="rect">
            <a:avLst/>
          </a:prstGeom>
          <a:noFill/>
        </p:spPr>
        <p:txBody>
          <a:bodyPr wrap="square" rtlCol="0">
            <a:spAutoFit/>
          </a:bodyPr>
          <a:lstStyle/>
          <a:p>
            <a:r>
              <a:rPr lang="en-US" altLang="zh-CN" dirty="0"/>
              <a:t>means</a:t>
            </a:r>
            <a:endParaRPr lang="zh-CN" altLang="en-US" dirty="0"/>
          </a:p>
        </p:txBody>
      </p:sp>
    </p:spTree>
    <p:extLst>
      <p:ext uri="{BB962C8B-B14F-4D97-AF65-F5344CB8AC3E}">
        <p14:creationId xmlns:p14="http://schemas.microsoft.com/office/powerpoint/2010/main" val="217292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4873936" y="2906572"/>
            <a:ext cx="3210955" cy="1384995"/>
          </a:xfrm>
          <a:prstGeom prst="rect">
            <a:avLst/>
          </a:prstGeom>
          <a:ln>
            <a:noFill/>
          </a:ln>
        </p:spPr>
        <p:txBody>
          <a:bodyPr wrap="square">
            <a:spAutoFit/>
          </a:bodyPr>
          <a:lstStyle/>
          <a:p>
            <a:pPr algn="ctr"/>
            <a:r>
              <a:rPr lang="en-US" altLang="zh-CN" sz="2800" b="1" dirty="0">
                <a:solidFill>
                  <a:prstClr val="black"/>
                </a:solidFill>
                <a:latin typeface="微软雅黑" panose="020B0503020204020204" charset="-122"/>
                <a:ea typeface="微软雅黑" panose="020B0503020204020204" charset="-122"/>
              </a:rPr>
              <a:t>The Platform’s Inspection Problem</a:t>
            </a: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09837" cy="830997"/>
          </a:xfrm>
          <a:prstGeom prst="rect">
            <a:avLst/>
          </a:prstGeom>
        </p:spPr>
        <p:txBody>
          <a:bodyPr wrap="none">
            <a:spAutoFit/>
          </a:bodyPr>
          <a:lstStyle/>
          <a:p>
            <a:r>
              <a:rPr lang="en-US" altLang="zh-CN" sz="4800" dirty="0">
                <a:solidFill>
                  <a:prstClr val="white"/>
                </a:solidFill>
                <a:cs typeface="+mn-ea"/>
                <a:sym typeface="+mn-lt"/>
              </a:rPr>
              <a:t>04</a:t>
            </a:r>
            <a:endParaRPr lang="zh-CN" altLang="en-US" sz="4800" dirty="0">
              <a:solidFill>
                <a:prstClr val="white"/>
              </a:solidFill>
              <a:cs typeface="+mn-ea"/>
              <a:sym typeface="+mn-lt"/>
            </a:endParaRPr>
          </a:p>
        </p:txBody>
      </p:sp>
    </p:spTree>
    <p:extLst>
      <p:ext uri="{BB962C8B-B14F-4D97-AF65-F5344CB8AC3E}">
        <p14:creationId xmlns:p14="http://schemas.microsoft.com/office/powerpoint/2010/main" val="273770390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15946B-533F-B4B6-4643-788F1236EA7B}"/>
              </a:ext>
            </a:extLst>
          </p:cNvPr>
          <p:cNvSpPr txBox="1"/>
          <p:nvPr/>
        </p:nvSpPr>
        <p:spPr>
          <a:xfrm>
            <a:off x="262155" y="156821"/>
            <a:ext cx="5027021" cy="461665"/>
          </a:xfrm>
          <a:prstGeom prst="rect">
            <a:avLst/>
          </a:prstGeom>
          <a:noFill/>
        </p:spPr>
        <p:txBody>
          <a:bodyPr wrap="square" rtlCol="0">
            <a:spAutoFit/>
          </a:bodyPr>
          <a:lstStyle/>
          <a:p>
            <a:r>
              <a:rPr lang="en-US" altLang="zh-CN" sz="2400" b="1" dirty="0"/>
              <a:t>Problem Descriptions</a:t>
            </a:r>
            <a:endParaRPr lang="zh-CN" altLang="en-US" sz="2400" b="1" dirty="0"/>
          </a:p>
        </p:txBody>
      </p:sp>
      <p:sp>
        <p:nvSpPr>
          <p:cNvPr id="5" name="文本框 4">
            <a:extLst>
              <a:ext uri="{FF2B5EF4-FFF2-40B4-BE49-F238E27FC236}">
                <a16:creationId xmlns:a16="http://schemas.microsoft.com/office/drawing/2014/main" id="{3398C2FA-6688-53A7-7429-9CF96E7807D7}"/>
              </a:ext>
            </a:extLst>
          </p:cNvPr>
          <p:cNvSpPr txBox="1"/>
          <p:nvPr/>
        </p:nvSpPr>
        <p:spPr>
          <a:xfrm>
            <a:off x="564776" y="2653553"/>
            <a:ext cx="1210236" cy="369332"/>
          </a:xfrm>
          <a:prstGeom prst="rect">
            <a:avLst/>
          </a:prstGeom>
          <a:noFill/>
        </p:spPr>
        <p:txBody>
          <a:bodyPr wrap="square" rtlCol="0">
            <a:spAutoFit/>
          </a:bodyPr>
          <a:lstStyle/>
          <a:p>
            <a:r>
              <a:rPr lang="en-US" altLang="zh-CN" dirty="0"/>
              <a:t>Platform</a:t>
            </a:r>
            <a:endParaRPr lang="zh-CN" altLang="en-US" dirty="0"/>
          </a:p>
        </p:txBody>
      </p:sp>
      <p:sp>
        <p:nvSpPr>
          <p:cNvPr id="6" name="文本框 5">
            <a:extLst>
              <a:ext uri="{FF2B5EF4-FFF2-40B4-BE49-F238E27FC236}">
                <a16:creationId xmlns:a16="http://schemas.microsoft.com/office/drawing/2014/main" id="{736F67E6-CB00-3DE3-B90E-8A7C6862DE45}"/>
              </a:ext>
            </a:extLst>
          </p:cNvPr>
          <p:cNvSpPr txBox="1"/>
          <p:nvPr/>
        </p:nvSpPr>
        <p:spPr>
          <a:xfrm>
            <a:off x="2375648" y="1595717"/>
            <a:ext cx="1075765" cy="400110"/>
          </a:xfrm>
          <a:prstGeom prst="rect">
            <a:avLst/>
          </a:prstGeom>
          <a:noFill/>
        </p:spPr>
        <p:txBody>
          <a:bodyPr wrap="square" rtlCol="0">
            <a:spAutoFit/>
          </a:bodyPr>
          <a:lstStyle/>
          <a:p>
            <a:r>
              <a:rPr lang="en-US" altLang="zh-CN" sz="2000" dirty="0"/>
              <a:t>Inspect</a:t>
            </a:r>
            <a:endParaRPr lang="zh-CN" altLang="en-US" sz="2000" dirty="0"/>
          </a:p>
        </p:txBody>
      </p:sp>
      <p:sp>
        <p:nvSpPr>
          <p:cNvPr id="7" name="文本框 6">
            <a:extLst>
              <a:ext uri="{FF2B5EF4-FFF2-40B4-BE49-F238E27FC236}">
                <a16:creationId xmlns:a16="http://schemas.microsoft.com/office/drawing/2014/main" id="{EECAEC72-3693-DD6C-1471-FFFDCB341694}"/>
              </a:ext>
            </a:extLst>
          </p:cNvPr>
          <p:cNvSpPr txBox="1"/>
          <p:nvPr/>
        </p:nvSpPr>
        <p:spPr>
          <a:xfrm>
            <a:off x="2339790" y="3437965"/>
            <a:ext cx="1075765" cy="646331"/>
          </a:xfrm>
          <a:prstGeom prst="rect">
            <a:avLst/>
          </a:prstGeom>
          <a:noFill/>
        </p:spPr>
        <p:txBody>
          <a:bodyPr wrap="square" rtlCol="0">
            <a:spAutoFit/>
          </a:bodyPr>
          <a:lstStyle/>
          <a:p>
            <a:r>
              <a:rPr lang="en-US" altLang="zh-CN" dirty="0"/>
              <a:t>Do not Inspect</a:t>
            </a:r>
            <a:endParaRPr lang="zh-CN" altLang="en-US" dirty="0"/>
          </a:p>
        </p:txBody>
      </p:sp>
      <p:sp>
        <p:nvSpPr>
          <p:cNvPr id="10" name="文本框 9">
            <a:extLst>
              <a:ext uri="{FF2B5EF4-FFF2-40B4-BE49-F238E27FC236}">
                <a16:creationId xmlns:a16="http://schemas.microsoft.com/office/drawing/2014/main" id="{CF553805-3A8D-3D29-C63F-9F2494FF2052}"/>
              </a:ext>
            </a:extLst>
          </p:cNvPr>
          <p:cNvSpPr txBox="1"/>
          <p:nvPr/>
        </p:nvSpPr>
        <p:spPr>
          <a:xfrm>
            <a:off x="4123764" y="2088486"/>
            <a:ext cx="2106707" cy="400110"/>
          </a:xfrm>
          <a:prstGeom prst="rect">
            <a:avLst/>
          </a:prstGeom>
          <a:noFill/>
        </p:spPr>
        <p:txBody>
          <a:bodyPr wrap="square" rtlCol="0">
            <a:spAutoFit/>
          </a:bodyPr>
          <a:lstStyle/>
          <a:p>
            <a:r>
              <a:rPr lang="en-US" altLang="zh-CN" sz="2000" dirty="0"/>
              <a:t>Fake, discontinued</a:t>
            </a:r>
            <a:endParaRPr lang="zh-CN" altLang="en-US" sz="2000" dirty="0"/>
          </a:p>
        </p:txBody>
      </p:sp>
      <p:sp>
        <p:nvSpPr>
          <p:cNvPr id="11" name="文本框 10">
            <a:extLst>
              <a:ext uri="{FF2B5EF4-FFF2-40B4-BE49-F238E27FC236}">
                <a16:creationId xmlns:a16="http://schemas.microsoft.com/office/drawing/2014/main" id="{31CDE6FC-E27F-64A2-583D-3F76091FC3D1}"/>
              </a:ext>
            </a:extLst>
          </p:cNvPr>
          <p:cNvSpPr txBox="1"/>
          <p:nvPr/>
        </p:nvSpPr>
        <p:spPr>
          <a:xfrm>
            <a:off x="4123764" y="1037465"/>
            <a:ext cx="1972236" cy="707886"/>
          </a:xfrm>
          <a:prstGeom prst="rect">
            <a:avLst/>
          </a:prstGeom>
          <a:noFill/>
        </p:spPr>
        <p:txBody>
          <a:bodyPr wrap="square" rtlCol="0">
            <a:spAutoFit/>
          </a:bodyPr>
          <a:lstStyle/>
          <a:p>
            <a:r>
              <a:rPr lang="en-US" altLang="zh-CN" sz="2000" dirty="0"/>
              <a:t>Truthful,  shared in perpetuity </a:t>
            </a:r>
            <a:endParaRPr lang="zh-CN" altLang="en-US" sz="2000" dirty="0"/>
          </a:p>
        </p:txBody>
      </p:sp>
      <p:cxnSp>
        <p:nvCxnSpPr>
          <p:cNvPr id="13" name="直接箭头连接符 12">
            <a:extLst>
              <a:ext uri="{FF2B5EF4-FFF2-40B4-BE49-F238E27FC236}">
                <a16:creationId xmlns:a16="http://schemas.microsoft.com/office/drawing/2014/main" id="{0138B599-454A-1B50-7CB8-B20782025DDD}"/>
              </a:ext>
            </a:extLst>
          </p:cNvPr>
          <p:cNvCxnSpPr>
            <a:stCxn id="5" idx="3"/>
            <a:endCxn id="6" idx="1"/>
          </p:cNvCxnSpPr>
          <p:nvPr/>
        </p:nvCxnSpPr>
        <p:spPr>
          <a:xfrm flipV="1">
            <a:off x="1775012" y="1795772"/>
            <a:ext cx="600636" cy="104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18CA7A8-0F7F-C096-5EA7-11EE35B1946F}"/>
              </a:ext>
            </a:extLst>
          </p:cNvPr>
          <p:cNvCxnSpPr>
            <a:stCxn id="5" idx="3"/>
            <a:endCxn id="7" idx="1"/>
          </p:cNvCxnSpPr>
          <p:nvPr/>
        </p:nvCxnSpPr>
        <p:spPr>
          <a:xfrm>
            <a:off x="1775012" y="2838219"/>
            <a:ext cx="564778" cy="92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85F7AB8-7387-84AC-29DC-F4C827063CF5}"/>
              </a:ext>
            </a:extLst>
          </p:cNvPr>
          <p:cNvCxnSpPr>
            <a:stCxn id="6" idx="3"/>
            <a:endCxn id="11" idx="1"/>
          </p:cNvCxnSpPr>
          <p:nvPr/>
        </p:nvCxnSpPr>
        <p:spPr>
          <a:xfrm flipV="1">
            <a:off x="3451413" y="1391408"/>
            <a:ext cx="672351" cy="40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A2E5A11-B3BD-E5E2-D496-FC573A4BB806}"/>
              </a:ext>
            </a:extLst>
          </p:cNvPr>
          <p:cNvCxnSpPr>
            <a:stCxn id="6" idx="3"/>
            <a:endCxn id="10" idx="1"/>
          </p:cNvCxnSpPr>
          <p:nvPr/>
        </p:nvCxnSpPr>
        <p:spPr>
          <a:xfrm>
            <a:off x="3451413" y="1795772"/>
            <a:ext cx="672351" cy="49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B905524-A801-EF03-ABF0-E5CDF5E02DC0}"/>
              </a:ext>
            </a:extLst>
          </p:cNvPr>
          <p:cNvSpPr txBox="1"/>
          <p:nvPr/>
        </p:nvSpPr>
        <p:spPr>
          <a:xfrm>
            <a:off x="4235822" y="3437965"/>
            <a:ext cx="2106707" cy="646331"/>
          </a:xfrm>
          <a:prstGeom prst="rect">
            <a:avLst/>
          </a:prstGeom>
          <a:noFill/>
        </p:spPr>
        <p:txBody>
          <a:bodyPr wrap="square" rtlCol="0">
            <a:spAutoFit/>
          </a:bodyPr>
          <a:lstStyle/>
          <a:p>
            <a:r>
              <a:rPr lang="en-US" altLang="zh-CN" dirty="0"/>
              <a:t>Agent decide whether to inspect</a:t>
            </a:r>
            <a:endParaRPr lang="zh-CN" altLang="en-US" dirty="0"/>
          </a:p>
        </p:txBody>
      </p:sp>
      <p:cxnSp>
        <p:nvCxnSpPr>
          <p:cNvPr id="22" name="直接箭头连接符 21">
            <a:extLst>
              <a:ext uri="{FF2B5EF4-FFF2-40B4-BE49-F238E27FC236}">
                <a16:creationId xmlns:a16="http://schemas.microsoft.com/office/drawing/2014/main" id="{82E42DE3-4227-F54E-C8D6-7447166A8382}"/>
              </a:ext>
            </a:extLst>
          </p:cNvPr>
          <p:cNvCxnSpPr>
            <a:stCxn id="7" idx="3"/>
            <a:endCxn id="20" idx="1"/>
          </p:cNvCxnSpPr>
          <p:nvPr/>
        </p:nvCxnSpPr>
        <p:spPr>
          <a:xfrm>
            <a:off x="3415555" y="3761131"/>
            <a:ext cx="820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5543831-963D-A3AD-65BF-131D58CB7F0B}"/>
              </a:ext>
            </a:extLst>
          </p:cNvPr>
          <p:cNvSpPr txBox="1"/>
          <p:nvPr/>
        </p:nvSpPr>
        <p:spPr>
          <a:xfrm>
            <a:off x="7162796" y="1630159"/>
            <a:ext cx="4464428" cy="3170099"/>
          </a:xfrm>
          <a:prstGeom prst="rect">
            <a:avLst/>
          </a:prstGeom>
          <a:noFill/>
        </p:spPr>
        <p:txBody>
          <a:bodyPr wrap="square" rtlCol="0">
            <a:spAutoFit/>
          </a:bodyPr>
          <a:lstStyle/>
          <a:p>
            <a:r>
              <a:rPr lang="en-US" altLang="zh-CN" sz="2000" dirty="0"/>
              <a:t>For a platform:</a:t>
            </a:r>
          </a:p>
          <a:p>
            <a:pPr marL="285750" indent="-285750">
              <a:buFont typeface="Arial" panose="020B0604020202020204" pitchFamily="34" charset="0"/>
              <a:buChar char="•"/>
            </a:pPr>
            <a:r>
              <a:rPr lang="en-US" altLang="zh-CN" sz="2000" dirty="0"/>
              <a:t>Collects a reward r if an article is shared in period t (i.e., irrespective of whether the article is true</a:t>
            </a:r>
          </a:p>
          <a:p>
            <a:pPr marL="285750" indent="-285750">
              <a:buFont typeface="Arial" panose="020B0604020202020204" pitchFamily="34" charset="0"/>
              <a:buChar char="•"/>
            </a:pPr>
            <a:r>
              <a:rPr lang="en-US" altLang="zh-CN" sz="2000" dirty="0"/>
              <a:t>Incurs a penalty p if the article being shared is fake.</a:t>
            </a:r>
          </a:p>
          <a:p>
            <a:pPr marL="285750" indent="-285750">
              <a:buFont typeface="Arial" panose="020B0604020202020204" pitchFamily="34" charset="0"/>
              <a:buChar char="•"/>
            </a:pPr>
            <a:r>
              <a:rPr lang="en-US" altLang="zh-CN" sz="2000" dirty="0"/>
              <a:t>The later is bigger than the former</a:t>
            </a:r>
          </a:p>
          <a:p>
            <a:pPr marL="285750" indent="-285750">
              <a:buFont typeface="Arial" panose="020B0604020202020204" pitchFamily="34" charset="0"/>
              <a:buChar char="•"/>
            </a:pPr>
            <a:r>
              <a:rPr lang="en-US" altLang="zh-CN" sz="2000" dirty="0"/>
              <a:t>Platform want to maximize its profit</a:t>
            </a:r>
          </a:p>
          <a:p>
            <a:pPr marL="285750" indent="-285750">
              <a:buFont typeface="Arial" panose="020B0604020202020204" pitchFamily="34" charset="0"/>
              <a:buChar char="•"/>
            </a:pPr>
            <a:r>
              <a:rPr lang="en-US" altLang="zh-CN" sz="2000" dirty="0"/>
              <a:t>Platform’s prior belief is the average believes of agents</a:t>
            </a:r>
            <a:endParaRPr lang="zh-CN" altLang="en-US" sz="2000" dirty="0"/>
          </a:p>
        </p:txBody>
      </p:sp>
    </p:spTree>
    <p:extLst>
      <p:ext uri="{BB962C8B-B14F-4D97-AF65-F5344CB8AC3E}">
        <p14:creationId xmlns:p14="http://schemas.microsoft.com/office/powerpoint/2010/main" val="305695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15946B-533F-B4B6-4643-788F1236EA7B}"/>
              </a:ext>
            </a:extLst>
          </p:cNvPr>
          <p:cNvSpPr txBox="1"/>
          <p:nvPr/>
        </p:nvSpPr>
        <p:spPr>
          <a:xfrm>
            <a:off x="262155" y="156821"/>
            <a:ext cx="5027021" cy="461665"/>
          </a:xfrm>
          <a:prstGeom prst="rect">
            <a:avLst/>
          </a:prstGeom>
          <a:noFill/>
        </p:spPr>
        <p:txBody>
          <a:bodyPr wrap="square" rtlCol="0">
            <a:spAutoFit/>
          </a:bodyPr>
          <a:lstStyle/>
          <a:p>
            <a:r>
              <a:rPr lang="en-US" altLang="zh-CN" sz="2400" b="1"/>
              <a:t>Problem Descriptions</a:t>
            </a:r>
            <a:endParaRPr lang="zh-CN" altLang="en-US" sz="2400" b="1" dirty="0"/>
          </a:p>
        </p:txBody>
      </p:sp>
      <p:sp>
        <p:nvSpPr>
          <p:cNvPr id="24" name="文本框 23">
            <a:extLst>
              <a:ext uri="{FF2B5EF4-FFF2-40B4-BE49-F238E27FC236}">
                <a16:creationId xmlns:a16="http://schemas.microsoft.com/office/drawing/2014/main" id="{75543831-963D-A3AD-65BF-131D58CB7F0B}"/>
              </a:ext>
            </a:extLst>
          </p:cNvPr>
          <p:cNvSpPr txBox="1"/>
          <p:nvPr/>
        </p:nvSpPr>
        <p:spPr>
          <a:xfrm>
            <a:off x="2745296" y="1697604"/>
            <a:ext cx="6298036" cy="2554545"/>
          </a:xfrm>
          <a:prstGeom prst="rect">
            <a:avLst/>
          </a:prstGeom>
          <a:noFill/>
        </p:spPr>
        <p:txBody>
          <a:bodyPr wrap="square" rtlCol="0">
            <a:spAutoFit/>
          </a:bodyPr>
          <a:lstStyle/>
          <a:p>
            <a:r>
              <a:rPr lang="en-US" altLang="zh-CN" sz="2000"/>
              <a:t>System state can be denoted as:</a:t>
            </a:r>
          </a:p>
          <a:p>
            <a:pPr marL="342900" indent="-342900">
              <a:buFont typeface="Arial" panose="020B0604020202020204" pitchFamily="34" charset="0"/>
              <a:buChar char="•"/>
            </a:pPr>
            <a:r>
              <a:rPr lang="en-US" altLang="zh-CN" sz="2000"/>
              <a:t>The former implies that the article has survived up until period t</a:t>
            </a:r>
          </a:p>
          <a:p>
            <a:pPr marL="342900" indent="-342900">
              <a:buFont typeface="Arial" panose="020B0604020202020204" pitchFamily="34" charset="0"/>
              <a:buChar char="•"/>
            </a:pPr>
            <a:r>
              <a:rPr lang="en-US" altLang="zh-CN" sz="2000"/>
              <a:t>The later means either:</a:t>
            </a:r>
          </a:p>
          <a:p>
            <a:pPr marL="800100" lvl="1" indent="-342900">
              <a:buFont typeface="Arial" panose="020B0604020202020204" pitchFamily="34" charset="0"/>
              <a:buChar char="•"/>
            </a:pPr>
            <a:r>
              <a:rPr lang="en-US" altLang="zh-CN" sz="2000"/>
              <a:t>sharing of the article has been discontinued by the agents</a:t>
            </a:r>
          </a:p>
          <a:p>
            <a:pPr marL="800100" lvl="1" indent="-342900">
              <a:buFont typeface="Arial" panose="020B0604020202020204" pitchFamily="34" charset="0"/>
              <a:buChar char="•"/>
            </a:pPr>
            <a:r>
              <a:rPr lang="en-US" altLang="zh-CN" sz="2000"/>
              <a:t>or the article has been inspected by the platform and its validity disclosed</a:t>
            </a:r>
            <a:endParaRPr lang="zh-CN" altLang="en-US" sz="2000" dirty="0"/>
          </a:p>
        </p:txBody>
      </p:sp>
      <p:pic>
        <p:nvPicPr>
          <p:cNvPr id="3" name="图片 2">
            <a:extLst>
              <a:ext uri="{FF2B5EF4-FFF2-40B4-BE49-F238E27FC236}">
                <a16:creationId xmlns:a16="http://schemas.microsoft.com/office/drawing/2014/main" id="{17DB6AEC-6CE9-47E9-2010-F55AF66120CB}"/>
              </a:ext>
            </a:extLst>
          </p:cNvPr>
          <p:cNvPicPr>
            <a:picLocks noChangeAspect="1"/>
          </p:cNvPicPr>
          <p:nvPr/>
        </p:nvPicPr>
        <p:blipFill>
          <a:blip r:embed="rId2"/>
          <a:stretch>
            <a:fillRect/>
          </a:stretch>
        </p:blipFill>
        <p:spPr>
          <a:xfrm>
            <a:off x="6363225" y="1771140"/>
            <a:ext cx="1834581" cy="326574"/>
          </a:xfrm>
          <a:prstGeom prst="rect">
            <a:avLst/>
          </a:prstGeom>
        </p:spPr>
      </p:pic>
    </p:spTree>
    <p:extLst>
      <p:ext uri="{BB962C8B-B14F-4D97-AF65-F5344CB8AC3E}">
        <p14:creationId xmlns:p14="http://schemas.microsoft.com/office/powerpoint/2010/main" val="41820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146394" y="223081"/>
            <a:ext cx="2299168" cy="1928895"/>
            <a:chOff x="4961569" y="502795"/>
            <a:chExt cx="2299168" cy="1928895"/>
          </a:xfrm>
        </p:grpSpPr>
        <p:sp>
          <p:nvSpPr>
            <p:cNvPr id="19" name="圆角矩形 18"/>
            <p:cNvSpPr/>
            <p:nvPr/>
          </p:nvSpPr>
          <p:spPr>
            <a:xfrm rot="2700000">
              <a:off x="5146708" y="502795"/>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p:cNvGrpSpPr/>
            <p:nvPr/>
          </p:nvGrpSpPr>
          <p:grpSpPr>
            <a:xfrm>
              <a:off x="4961569" y="604488"/>
              <a:ext cx="2299168" cy="1725504"/>
              <a:chOff x="4961569" y="604488"/>
              <a:chExt cx="2299168" cy="1725504"/>
            </a:xfrm>
          </p:grpSpPr>
          <p:sp>
            <p:nvSpPr>
              <p:cNvPr id="20" name="圆角矩形 19"/>
              <p:cNvSpPr/>
              <p:nvPr/>
            </p:nvSpPr>
            <p:spPr>
              <a:xfrm rot="2700000">
                <a:off x="5248401" y="604488"/>
                <a:ext cx="1725504" cy="1725504"/>
              </a:xfrm>
              <a:prstGeom prst="roundRect">
                <a:avLst/>
              </a:prstGeom>
              <a:noFill/>
              <a:ln w="3175">
                <a:solidFill>
                  <a:srgbClr val="C8161D"/>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61569" y="1661793"/>
                <a:ext cx="2299168" cy="338554"/>
              </a:xfrm>
              <a:prstGeom prst="rect">
                <a:avLst/>
              </a:prstGeom>
              <a:ln>
                <a:noFill/>
              </a:ln>
            </p:spPr>
            <p:txBody>
              <a:bodyPr wrap="square">
                <a:spAutoFit/>
              </a:bodyPr>
              <a:lstStyle/>
              <a:p>
                <a:pPr algn="ctr"/>
                <a:r>
                  <a:rPr lang="en-US" altLang="zh-CN" sz="1600" dirty="0">
                    <a:solidFill>
                      <a:srgbClr val="C8161D"/>
                    </a:solidFill>
                    <a:latin typeface="微软雅黑" panose="020B0503020204020204" charset="-122"/>
                    <a:ea typeface="微软雅黑" panose="020B0503020204020204" charset="-122"/>
                    <a:cs typeface="Open Sans" panose="020B0606030504020204" pitchFamily="34" charset="0"/>
                  </a:rPr>
                  <a:t>CONTENTS</a:t>
                </a: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61569" y="938966"/>
                <a:ext cx="2299168" cy="830997"/>
              </a:xfrm>
              <a:prstGeom prst="rect">
                <a:avLst/>
              </a:prstGeom>
              <a:ln>
                <a:noFill/>
              </a:ln>
            </p:spPr>
            <p:txBody>
              <a:bodyPr wrap="square">
                <a:spAutoFit/>
              </a:bodyPr>
              <a:lstStyle/>
              <a:p>
                <a:pPr algn="ctr"/>
                <a:r>
                  <a:rPr lang="zh-CN" altLang="en-US" sz="4800" b="1" dirty="0">
                    <a:solidFill>
                      <a:srgbClr val="C8161D"/>
                    </a:solidFill>
                    <a:latin typeface="微软雅黑" panose="020B0503020204020204" charset="-122"/>
                    <a:ea typeface="微软雅黑" panose="020B0503020204020204" charset="-122"/>
                    <a:cs typeface="Open Sans" panose="020B0606030504020204" pitchFamily="34" charset="0"/>
                  </a:rPr>
                  <a:t>目录</a:t>
                </a:r>
                <a:endParaRPr lang="en-US" altLang="zh-CN" sz="4800" b="1" dirty="0">
                  <a:solidFill>
                    <a:srgbClr val="C8161D"/>
                  </a:solidFill>
                  <a:latin typeface="微软雅黑" panose="020B0503020204020204" charset="-122"/>
                  <a:ea typeface="微软雅黑" panose="020B0503020204020204" charset="-122"/>
                  <a:cs typeface="Open Sans" panose="020B0606030504020204" pitchFamily="34" charset="0"/>
                </a:endParaRPr>
              </a:p>
            </p:txBody>
          </p:sp>
        </p:grpSp>
      </p:grpSp>
      <p:sp>
        <p:nvSpPr>
          <p:cNvPr id="22" name="圆角矩形 21"/>
          <p:cNvSpPr/>
          <p:nvPr/>
        </p:nvSpPr>
        <p:spPr>
          <a:xfrm rot="2700000">
            <a:off x="1216434" y="2159049"/>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rot="13500000">
            <a:off x="643956" y="2593676"/>
            <a:ext cx="555003" cy="555004"/>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 23"/>
          <p:cNvSpPr/>
          <p:nvPr/>
        </p:nvSpPr>
        <p:spPr>
          <a:xfrm rot="2700000">
            <a:off x="4219915" y="2159047"/>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rot="13500000">
            <a:off x="3647437" y="2593674"/>
            <a:ext cx="555003" cy="555004"/>
          </a:xfrm>
          <a:prstGeom prst="rect">
            <a:avLst/>
          </a:prstGeom>
          <a:solidFill>
            <a:srgbClr val="C8161D">
              <a:alpha val="90000"/>
            </a:srgbClr>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圆角矩形 25"/>
          <p:cNvSpPr/>
          <p:nvPr/>
        </p:nvSpPr>
        <p:spPr>
          <a:xfrm rot="2700000">
            <a:off x="7062180" y="2159046"/>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rot="13500000">
            <a:off x="6489704" y="2593673"/>
            <a:ext cx="555003" cy="555004"/>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圆角矩形 27"/>
          <p:cNvSpPr/>
          <p:nvPr/>
        </p:nvSpPr>
        <p:spPr>
          <a:xfrm rot="2700000">
            <a:off x="9904444" y="2159044"/>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4" name="矩形 33"/>
          <p:cNvSpPr/>
          <p:nvPr/>
        </p:nvSpPr>
        <p:spPr>
          <a:xfrm rot="13500000">
            <a:off x="9331968" y="2593671"/>
            <a:ext cx="555003" cy="555004"/>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矩形 34"/>
          <p:cNvSpPr/>
          <p:nvPr/>
        </p:nvSpPr>
        <p:spPr>
          <a:xfrm>
            <a:off x="1364756" y="2713624"/>
            <a:ext cx="1499760" cy="338554"/>
          </a:xfrm>
          <a:prstGeom prst="rect">
            <a:avLst/>
          </a:prstGeom>
          <a:ln>
            <a:noFill/>
          </a:ln>
        </p:spPr>
        <p:txBody>
          <a:bodyPr wrap="square">
            <a:spAutoFit/>
          </a:bodyPr>
          <a:lstStyle/>
          <a:p>
            <a:r>
              <a:rPr lang="en-US" altLang="zh-CN" sz="1600" b="1" dirty="0">
                <a:latin typeface="微软雅黑" panose="020B0503020204020204" charset="-122"/>
                <a:ea typeface="微软雅黑" panose="020B0503020204020204" charset="-122"/>
              </a:rPr>
              <a:t>Introduction</a:t>
            </a:r>
            <a:endParaRPr lang="zh-CN" altLang="en-US" sz="1600" b="1" dirty="0">
              <a:latin typeface="微软雅黑" panose="020B0503020204020204" charset="-122"/>
              <a:ea typeface="微软雅黑" panose="020B0503020204020204" charset="-122"/>
            </a:endParaRPr>
          </a:p>
        </p:txBody>
      </p:sp>
      <p:sp>
        <p:nvSpPr>
          <p:cNvPr id="36" name="矩形 35"/>
          <p:cNvSpPr/>
          <p:nvPr/>
        </p:nvSpPr>
        <p:spPr>
          <a:xfrm>
            <a:off x="4357263" y="2590510"/>
            <a:ext cx="1499760" cy="584775"/>
          </a:xfrm>
          <a:prstGeom prst="rect">
            <a:avLst/>
          </a:prstGeom>
          <a:ln>
            <a:noFill/>
          </a:ln>
        </p:spPr>
        <p:txBody>
          <a:bodyPr wrap="square">
            <a:spAutoFit/>
          </a:bodyPr>
          <a:lstStyle/>
          <a:p>
            <a:r>
              <a:rPr lang="en-US" altLang="zh-CN" sz="1600" b="1" dirty="0">
                <a:latin typeface="微软雅黑" panose="020B0503020204020204" charset="-122"/>
                <a:ea typeface="微软雅黑" panose="020B0503020204020204" charset="-122"/>
              </a:rPr>
              <a:t>A Model of Fake News</a:t>
            </a:r>
            <a:endParaRPr lang="zh-CN" altLang="en-US" sz="1600" b="1" dirty="0">
              <a:latin typeface="微软雅黑" panose="020B0503020204020204" charset="-122"/>
              <a:ea typeface="微软雅黑" panose="020B0503020204020204" charset="-122"/>
            </a:endParaRPr>
          </a:p>
        </p:txBody>
      </p:sp>
      <p:sp>
        <p:nvSpPr>
          <p:cNvPr id="37" name="矩形 36"/>
          <p:cNvSpPr/>
          <p:nvPr/>
        </p:nvSpPr>
        <p:spPr>
          <a:xfrm>
            <a:off x="7159653" y="2501841"/>
            <a:ext cx="1518953" cy="738664"/>
          </a:xfrm>
          <a:prstGeom prst="rect">
            <a:avLst/>
          </a:prstGeom>
          <a:ln>
            <a:noFill/>
          </a:ln>
        </p:spPr>
        <p:txBody>
          <a:bodyPr wrap="square">
            <a:spAutoFit/>
          </a:bodyPr>
          <a:lstStyle/>
          <a:p>
            <a:r>
              <a:rPr lang="en-US" altLang="zh-CN" sz="1400" b="1" dirty="0">
                <a:latin typeface="微软雅黑" panose="020B0503020204020204" charset="-122"/>
                <a:ea typeface="微软雅黑" panose="020B0503020204020204" charset="-122"/>
              </a:rPr>
              <a:t>The Agents’ News-Sharing Process</a:t>
            </a:r>
            <a:endParaRPr lang="zh-CN" altLang="en-US" sz="1400" b="1" dirty="0">
              <a:latin typeface="微软雅黑" panose="020B0503020204020204" charset="-122"/>
              <a:ea typeface="微软雅黑" panose="020B0503020204020204" charset="-122"/>
            </a:endParaRPr>
          </a:p>
        </p:txBody>
      </p:sp>
      <p:sp>
        <p:nvSpPr>
          <p:cNvPr id="48" name="矩形 47"/>
          <p:cNvSpPr/>
          <p:nvPr/>
        </p:nvSpPr>
        <p:spPr>
          <a:xfrm>
            <a:off x="10001917" y="2417146"/>
            <a:ext cx="1499760" cy="954107"/>
          </a:xfrm>
          <a:prstGeom prst="rect">
            <a:avLst/>
          </a:prstGeom>
          <a:ln>
            <a:noFill/>
          </a:ln>
        </p:spPr>
        <p:txBody>
          <a:bodyPr wrap="square">
            <a:spAutoFit/>
          </a:bodyPr>
          <a:lstStyle/>
          <a:p>
            <a:r>
              <a:rPr lang="en-US" altLang="zh-CN" sz="1400" b="1" dirty="0">
                <a:latin typeface="微软雅黑" panose="020B0503020204020204" charset="-122"/>
                <a:ea typeface="微软雅黑" panose="020B0503020204020204" charset="-122"/>
              </a:rPr>
              <a:t>The Platform’s Inspection Problem</a:t>
            </a:r>
            <a:endParaRPr lang="zh-CN" altLang="en-US" sz="1400" b="1" dirty="0">
              <a:latin typeface="微软雅黑" panose="020B0503020204020204" charset="-122"/>
              <a:ea typeface="微软雅黑" panose="020B0503020204020204" charset="-122"/>
            </a:endParaRPr>
          </a:p>
        </p:txBody>
      </p:sp>
      <p:sp>
        <p:nvSpPr>
          <p:cNvPr id="49" name="矩形 48"/>
          <p:cNvSpPr/>
          <p:nvPr/>
        </p:nvSpPr>
        <p:spPr>
          <a:xfrm>
            <a:off x="652794" y="2640344"/>
            <a:ext cx="466794"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prstClr val="white"/>
              </a:solidFill>
            </a:endParaRPr>
          </a:p>
        </p:txBody>
      </p:sp>
      <p:sp>
        <p:nvSpPr>
          <p:cNvPr id="50" name="矩形 49"/>
          <p:cNvSpPr/>
          <p:nvPr/>
        </p:nvSpPr>
        <p:spPr>
          <a:xfrm>
            <a:off x="3656274" y="2663370"/>
            <a:ext cx="466794"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prstClr val="white"/>
              </a:solidFill>
            </a:endParaRPr>
          </a:p>
        </p:txBody>
      </p:sp>
      <p:sp>
        <p:nvSpPr>
          <p:cNvPr id="51" name="矩形 50"/>
          <p:cNvSpPr/>
          <p:nvPr/>
        </p:nvSpPr>
        <p:spPr>
          <a:xfrm>
            <a:off x="6515134" y="2640342"/>
            <a:ext cx="466794"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prstClr val="white"/>
              </a:solidFill>
            </a:endParaRPr>
          </a:p>
        </p:txBody>
      </p:sp>
      <p:sp>
        <p:nvSpPr>
          <p:cNvPr id="52" name="矩形 51"/>
          <p:cNvSpPr/>
          <p:nvPr/>
        </p:nvSpPr>
        <p:spPr>
          <a:xfrm>
            <a:off x="9357397" y="2663368"/>
            <a:ext cx="466794"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prstClr val="white"/>
              </a:solidFill>
            </a:endParaRPr>
          </a:p>
        </p:txBody>
      </p:sp>
      <p:sp>
        <p:nvSpPr>
          <p:cNvPr id="4" name="圆角矩形 21">
            <a:extLst>
              <a:ext uri="{FF2B5EF4-FFF2-40B4-BE49-F238E27FC236}">
                <a16:creationId xmlns:a16="http://schemas.microsoft.com/office/drawing/2014/main" id="{AA4C62E8-0B1A-56FC-BC57-660C08937DA4}"/>
              </a:ext>
            </a:extLst>
          </p:cNvPr>
          <p:cNvSpPr/>
          <p:nvPr/>
        </p:nvSpPr>
        <p:spPr>
          <a:xfrm rot="2700000">
            <a:off x="2551681" y="4244345"/>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a:extLst>
              <a:ext uri="{FF2B5EF4-FFF2-40B4-BE49-F238E27FC236}">
                <a16:creationId xmlns:a16="http://schemas.microsoft.com/office/drawing/2014/main" id="{7DE23F38-C2E3-1012-3273-2366B8E14B33}"/>
              </a:ext>
            </a:extLst>
          </p:cNvPr>
          <p:cNvSpPr/>
          <p:nvPr/>
        </p:nvSpPr>
        <p:spPr>
          <a:xfrm rot="13500000">
            <a:off x="1979203" y="4678972"/>
            <a:ext cx="555003" cy="555004"/>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圆角矩形 23">
            <a:extLst>
              <a:ext uri="{FF2B5EF4-FFF2-40B4-BE49-F238E27FC236}">
                <a16:creationId xmlns:a16="http://schemas.microsoft.com/office/drawing/2014/main" id="{598B2580-618D-CD83-5F8B-A53A2D2FA07F}"/>
              </a:ext>
            </a:extLst>
          </p:cNvPr>
          <p:cNvSpPr/>
          <p:nvPr/>
        </p:nvSpPr>
        <p:spPr>
          <a:xfrm rot="2700000">
            <a:off x="5555162" y="4244343"/>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a:extLst>
              <a:ext uri="{FF2B5EF4-FFF2-40B4-BE49-F238E27FC236}">
                <a16:creationId xmlns:a16="http://schemas.microsoft.com/office/drawing/2014/main" id="{51765994-383A-4AFB-DA08-60631309388B}"/>
              </a:ext>
            </a:extLst>
          </p:cNvPr>
          <p:cNvSpPr/>
          <p:nvPr/>
        </p:nvSpPr>
        <p:spPr>
          <a:xfrm rot="13500000">
            <a:off x="4982684" y="4678970"/>
            <a:ext cx="555003" cy="555004"/>
          </a:xfrm>
          <a:prstGeom prst="rect">
            <a:avLst/>
          </a:prstGeom>
          <a:solidFill>
            <a:srgbClr val="C8161D">
              <a:alpha val="90000"/>
            </a:srgbClr>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a:extLst>
              <a:ext uri="{FF2B5EF4-FFF2-40B4-BE49-F238E27FC236}">
                <a16:creationId xmlns:a16="http://schemas.microsoft.com/office/drawing/2014/main" id="{75C8DA22-43BF-9B11-0861-050D43E4F799}"/>
              </a:ext>
            </a:extLst>
          </p:cNvPr>
          <p:cNvSpPr/>
          <p:nvPr/>
        </p:nvSpPr>
        <p:spPr>
          <a:xfrm>
            <a:off x="2649151" y="4492940"/>
            <a:ext cx="1499760" cy="954107"/>
          </a:xfrm>
          <a:prstGeom prst="rect">
            <a:avLst/>
          </a:prstGeom>
          <a:ln>
            <a:noFill/>
          </a:ln>
        </p:spPr>
        <p:txBody>
          <a:bodyPr wrap="square">
            <a:spAutoFit/>
          </a:bodyPr>
          <a:lstStyle/>
          <a:p>
            <a:r>
              <a:rPr lang="en-US" altLang="zh-CN" sz="1400" b="1" dirty="0">
                <a:latin typeface="微软雅黑" panose="020B0503020204020204" charset="-122"/>
                <a:ea typeface="微软雅黑" panose="020B0503020204020204" charset="-122"/>
              </a:rPr>
              <a:t>The Impact of Fake News on Agent Opinions</a:t>
            </a:r>
            <a:endParaRPr lang="zh-CN" altLang="en-US" sz="1400" b="1" dirty="0">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id="{745A8619-07F4-7D55-E8EA-ECA2E5FA20D1}"/>
              </a:ext>
            </a:extLst>
          </p:cNvPr>
          <p:cNvSpPr/>
          <p:nvPr/>
        </p:nvSpPr>
        <p:spPr>
          <a:xfrm>
            <a:off x="5692510" y="4675806"/>
            <a:ext cx="1499760" cy="338554"/>
          </a:xfrm>
          <a:prstGeom prst="rect">
            <a:avLst/>
          </a:prstGeom>
          <a:ln>
            <a:noFill/>
          </a:ln>
        </p:spPr>
        <p:txBody>
          <a:bodyPr wrap="square">
            <a:spAutoFit/>
          </a:bodyPr>
          <a:lstStyle/>
          <a:p>
            <a:r>
              <a:rPr lang="en-US" altLang="zh-CN" sz="1600" b="1" dirty="0">
                <a:latin typeface="微软雅黑" panose="020B0503020204020204" charset="-122"/>
                <a:ea typeface="微软雅黑" panose="020B0503020204020204" charset="-122"/>
              </a:rPr>
              <a:t>Discussion</a:t>
            </a:r>
            <a:endParaRPr lang="zh-CN" altLang="en-US" sz="1600" b="1" dirty="0">
              <a:latin typeface="微软雅黑" panose="020B0503020204020204" charset="-122"/>
              <a:ea typeface="微软雅黑" panose="020B0503020204020204" charset="-122"/>
            </a:endParaRPr>
          </a:p>
        </p:txBody>
      </p:sp>
      <p:sp>
        <p:nvSpPr>
          <p:cNvPr id="16" name="矩形 15">
            <a:extLst>
              <a:ext uri="{FF2B5EF4-FFF2-40B4-BE49-F238E27FC236}">
                <a16:creationId xmlns:a16="http://schemas.microsoft.com/office/drawing/2014/main" id="{8C996A62-7115-FB6E-52BE-2914186D8E98}"/>
              </a:ext>
            </a:extLst>
          </p:cNvPr>
          <p:cNvSpPr/>
          <p:nvPr/>
        </p:nvSpPr>
        <p:spPr>
          <a:xfrm>
            <a:off x="1988041" y="4725640"/>
            <a:ext cx="537327"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2400" dirty="0">
              <a:solidFill>
                <a:prstClr val="white"/>
              </a:solidFill>
            </a:endParaRPr>
          </a:p>
        </p:txBody>
      </p:sp>
      <p:sp>
        <p:nvSpPr>
          <p:cNvPr id="17" name="矩形 16">
            <a:extLst>
              <a:ext uri="{FF2B5EF4-FFF2-40B4-BE49-F238E27FC236}">
                <a16:creationId xmlns:a16="http://schemas.microsoft.com/office/drawing/2014/main" id="{472A8AFA-E07D-D612-0F1C-EF31E11764C4}"/>
              </a:ext>
            </a:extLst>
          </p:cNvPr>
          <p:cNvSpPr/>
          <p:nvPr/>
        </p:nvSpPr>
        <p:spPr>
          <a:xfrm>
            <a:off x="4991521" y="4748666"/>
            <a:ext cx="537327" cy="461665"/>
          </a:xfrm>
          <a:prstGeom prst="rect">
            <a:avLst/>
          </a:prstGeom>
        </p:spPr>
        <p:txBody>
          <a:bodyPr wrap="none">
            <a:spAutoFit/>
          </a:bodyPr>
          <a:lstStyle/>
          <a:p>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06</a:t>
            </a:r>
            <a:endParaRPr lang="zh-CN" altLang="en-US" sz="2400" dirty="0">
              <a:solidFill>
                <a:prstClr val="white"/>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0">
        <p15:prstTrans prst="curtains"/>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35" presetClass="path" presetSubtype="0" accel="50000" decel="50000" fill="hold" grpId="1" nodeType="withEffect">
                                  <p:stCondLst>
                                    <p:cond delay="1000"/>
                                  </p:stCondLst>
                                  <p:childTnLst>
                                    <p:animMotion origin="layout" path="M -0.16537 7.40741E-7 L 3.33333E-6 7.40741E-7 " pathEditMode="relative" rAng="0" ptsTypes="AA">
                                      <p:cBhvr>
                                        <p:cTn id="9" dur="2000" fill="hold"/>
                                        <p:tgtEl>
                                          <p:spTgt spid="23"/>
                                        </p:tgtEl>
                                        <p:attrNameLst>
                                          <p:attrName>ppt_x</p:attrName>
                                          <p:attrName>ppt_y</p:attrName>
                                        </p:attrNameLst>
                                      </p:cBhvr>
                                      <p:rCtr x="8268" y="0"/>
                                    </p:animMotion>
                                  </p:childTnLst>
                                </p:cTn>
                              </p:par>
                              <p:par>
                                <p:cTn id="10" presetID="10" presetClass="entr" presetSubtype="0" fill="hold" grpId="0" nodeType="withEffect">
                                  <p:stCondLst>
                                    <p:cond delay="125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35" presetClass="path" presetSubtype="0" accel="50000" decel="50000" fill="hold" grpId="1" nodeType="withEffect">
                                  <p:stCondLst>
                                    <p:cond delay="1250"/>
                                  </p:stCondLst>
                                  <p:childTnLst>
                                    <p:animMotion origin="layout" path="M -0.16537 7.40741E-7 L 3.33333E-6 7.40741E-7 " pathEditMode="relative" rAng="0" ptsTypes="AA">
                                      <p:cBhvr>
                                        <p:cTn id="14" dur="2000" fill="hold"/>
                                        <p:tgtEl>
                                          <p:spTgt spid="22"/>
                                        </p:tgtEl>
                                        <p:attrNameLst>
                                          <p:attrName>ppt_x</p:attrName>
                                          <p:attrName>ppt_y</p:attrName>
                                        </p:attrNameLst>
                                      </p:cBhvr>
                                      <p:rCtr x="8268" y="0"/>
                                    </p:animMotion>
                                  </p:childTnLst>
                                </p:cTn>
                              </p:par>
                              <p:par>
                                <p:cTn id="15" presetID="10" presetClass="entr" presetSubtype="0" fill="hold" grpId="0" nodeType="withEffect">
                                  <p:stCondLst>
                                    <p:cond delay="1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35" presetClass="path" presetSubtype="0" accel="50000" decel="50000" fill="hold" grpId="1" nodeType="withEffect">
                                  <p:stCondLst>
                                    <p:cond delay="1500"/>
                                  </p:stCondLst>
                                  <p:childTnLst>
                                    <p:animMotion origin="layout" path="M -0.16537 7.40741E-7 L 3.33333E-6 7.40741E-7 " pathEditMode="relative" rAng="0" ptsTypes="AA">
                                      <p:cBhvr>
                                        <p:cTn id="19" dur="2000" fill="hold"/>
                                        <p:tgtEl>
                                          <p:spTgt spid="25"/>
                                        </p:tgtEl>
                                        <p:attrNameLst>
                                          <p:attrName>ppt_x</p:attrName>
                                          <p:attrName>ppt_y</p:attrName>
                                        </p:attrNameLst>
                                      </p:cBhvr>
                                      <p:rCtr x="8268" y="0"/>
                                    </p:animMotion>
                                  </p:childTnLst>
                                </p:cTn>
                              </p:par>
                              <p:par>
                                <p:cTn id="20" presetID="10" presetClass="entr" presetSubtype="0" fill="hold" grpId="0" nodeType="withEffect">
                                  <p:stCondLst>
                                    <p:cond delay="17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35" presetClass="path" presetSubtype="0" accel="50000" decel="50000" fill="hold" grpId="1" nodeType="withEffect">
                                  <p:stCondLst>
                                    <p:cond delay="1750"/>
                                  </p:stCondLst>
                                  <p:childTnLst>
                                    <p:animMotion origin="layout" path="M -0.16537 7.40741E-7 L 3.33333E-6 7.40741E-7 " pathEditMode="relative" rAng="0" ptsTypes="AA">
                                      <p:cBhvr>
                                        <p:cTn id="24" dur="2000" fill="hold"/>
                                        <p:tgtEl>
                                          <p:spTgt spid="24"/>
                                        </p:tgtEl>
                                        <p:attrNameLst>
                                          <p:attrName>ppt_x</p:attrName>
                                          <p:attrName>ppt_y</p:attrName>
                                        </p:attrNameLst>
                                      </p:cBhvr>
                                      <p:rCtr x="8268" y="0"/>
                                    </p:animMotion>
                                  </p:childTnLst>
                                </p:cTn>
                              </p:par>
                              <p:par>
                                <p:cTn id="25" presetID="10" presetClass="entr" presetSubtype="0" fill="hold" grpId="0" nodeType="withEffect">
                                  <p:stCondLst>
                                    <p:cond delay="200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35" presetClass="path" presetSubtype="0" accel="50000" decel="50000" fill="hold" grpId="1" nodeType="withEffect">
                                  <p:stCondLst>
                                    <p:cond delay="2000"/>
                                  </p:stCondLst>
                                  <p:childTnLst>
                                    <p:animMotion origin="layout" path="M -0.16537 7.40741E-7 L 3.33333E-6 7.40741E-7 " pathEditMode="relative" rAng="0" ptsTypes="AA">
                                      <p:cBhvr>
                                        <p:cTn id="29" dur="2000" fill="hold"/>
                                        <p:tgtEl>
                                          <p:spTgt spid="27"/>
                                        </p:tgtEl>
                                        <p:attrNameLst>
                                          <p:attrName>ppt_x</p:attrName>
                                          <p:attrName>ppt_y</p:attrName>
                                        </p:attrNameLst>
                                      </p:cBhvr>
                                      <p:rCtr x="8268" y="0"/>
                                    </p:animMotion>
                                  </p:childTnLst>
                                </p:cTn>
                              </p:par>
                              <p:par>
                                <p:cTn id="30" presetID="10" presetClass="entr" presetSubtype="0" fill="hold" grpId="0" nodeType="withEffect">
                                  <p:stCondLst>
                                    <p:cond delay="2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35" presetClass="path" presetSubtype="0" accel="50000" decel="50000" fill="hold" grpId="1" nodeType="withEffect">
                                  <p:stCondLst>
                                    <p:cond delay="2250"/>
                                  </p:stCondLst>
                                  <p:childTnLst>
                                    <p:animMotion origin="layout" path="M -0.16537 7.40741E-7 L 3.33333E-6 7.40741E-7 " pathEditMode="relative" rAng="0" ptsTypes="AA">
                                      <p:cBhvr>
                                        <p:cTn id="34" dur="2000" fill="hold"/>
                                        <p:tgtEl>
                                          <p:spTgt spid="26"/>
                                        </p:tgtEl>
                                        <p:attrNameLst>
                                          <p:attrName>ppt_x</p:attrName>
                                          <p:attrName>ppt_y</p:attrName>
                                        </p:attrNameLst>
                                      </p:cBhvr>
                                      <p:rCtr x="8268" y="0"/>
                                    </p:animMotion>
                                  </p:childTnLst>
                                </p:cTn>
                              </p:par>
                              <p:par>
                                <p:cTn id="35" presetID="10" presetClass="entr" presetSubtype="0" fill="hold" grpId="0" nodeType="withEffect">
                                  <p:stCondLst>
                                    <p:cond delay="250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35" presetClass="path" presetSubtype="0" accel="50000" decel="50000" fill="hold" grpId="1" nodeType="withEffect">
                                  <p:stCondLst>
                                    <p:cond delay="2500"/>
                                  </p:stCondLst>
                                  <p:childTnLst>
                                    <p:animMotion origin="layout" path="M -0.16537 7.40741E-7 L 3.33333E-6 7.40741E-7 " pathEditMode="relative" rAng="0" ptsTypes="AA">
                                      <p:cBhvr>
                                        <p:cTn id="39" dur="2000" fill="hold"/>
                                        <p:tgtEl>
                                          <p:spTgt spid="34"/>
                                        </p:tgtEl>
                                        <p:attrNameLst>
                                          <p:attrName>ppt_x</p:attrName>
                                          <p:attrName>ppt_y</p:attrName>
                                        </p:attrNameLst>
                                      </p:cBhvr>
                                      <p:rCtr x="8268" y="0"/>
                                    </p:animMotion>
                                  </p:childTnLst>
                                </p:cTn>
                              </p:par>
                              <p:par>
                                <p:cTn id="40" presetID="10" presetClass="entr" presetSubtype="0" fill="hold" grpId="0" nodeType="withEffect">
                                  <p:stCondLst>
                                    <p:cond delay="275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35" presetClass="path" presetSubtype="0" accel="50000" decel="50000" fill="hold" grpId="1" nodeType="withEffect">
                                  <p:stCondLst>
                                    <p:cond delay="2750"/>
                                  </p:stCondLst>
                                  <p:childTnLst>
                                    <p:animMotion origin="layout" path="M -0.16537 7.40741E-7 L 3.33333E-6 7.40741E-7 " pathEditMode="relative" rAng="0" ptsTypes="AA">
                                      <p:cBhvr>
                                        <p:cTn id="44" dur="2000" fill="hold"/>
                                        <p:tgtEl>
                                          <p:spTgt spid="28"/>
                                        </p:tgtEl>
                                        <p:attrNameLst>
                                          <p:attrName>ppt_x</p:attrName>
                                          <p:attrName>ppt_y</p:attrName>
                                        </p:attrNameLst>
                                      </p:cBhvr>
                                      <p:rCtr x="8268" y="0"/>
                                    </p:animMotion>
                                  </p:childTnLst>
                                </p:cTn>
                              </p:par>
                              <p:par>
                                <p:cTn id="45" presetID="53" presetClass="entr" presetSubtype="16" fill="hold" grpId="0" nodeType="withEffect">
                                  <p:stCondLst>
                                    <p:cond delay="400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par>
                                <p:cTn id="50" presetID="53" presetClass="entr" presetSubtype="16" fill="hold" grpId="0" nodeType="withEffect">
                                  <p:stCondLst>
                                    <p:cond delay="400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ppt_w</p:attrName>
                                        </p:attrNameLst>
                                      </p:cBhvr>
                                      <p:tavLst>
                                        <p:tav tm="0">
                                          <p:val>
                                            <p:fltVal val="0"/>
                                          </p:val>
                                        </p:tav>
                                        <p:tav tm="100000">
                                          <p:val>
                                            <p:strVal val="#ppt_w"/>
                                          </p:val>
                                        </p:tav>
                                      </p:tavLst>
                                    </p:anim>
                                    <p:anim calcmode="lin" valueType="num">
                                      <p:cBhvr>
                                        <p:cTn id="53" dur="500" fill="hold"/>
                                        <p:tgtEl>
                                          <p:spTgt spid="35"/>
                                        </p:tgtEl>
                                        <p:attrNameLst>
                                          <p:attrName>ppt_h</p:attrName>
                                        </p:attrNameLst>
                                      </p:cBhvr>
                                      <p:tavLst>
                                        <p:tav tm="0">
                                          <p:val>
                                            <p:fltVal val="0"/>
                                          </p:val>
                                        </p:tav>
                                        <p:tav tm="100000">
                                          <p:val>
                                            <p:strVal val="#ppt_h"/>
                                          </p:val>
                                        </p:tav>
                                      </p:tavLst>
                                    </p:anim>
                                    <p:animEffect transition="in" filter="fade">
                                      <p:cBhvr>
                                        <p:cTn id="54" dur="500"/>
                                        <p:tgtEl>
                                          <p:spTgt spid="35"/>
                                        </p:tgtEl>
                                      </p:cBhvr>
                                    </p:animEffect>
                                  </p:childTnLst>
                                </p:cTn>
                              </p:par>
                              <p:par>
                                <p:cTn id="55" presetID="53" presetClass="entr" presetSubtype="16" fill="hold" grpId="0" nodeType="withEffect">
                                  <p:stCondLst>
                                    <p:cond delay="400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40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grpId="0" nodeType="withEffect">
                                  <p:stCondLst>
                                    <p:cond delay="40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grpId="0" nodeType="withEffect">
                                  <p:stCondLst>
                                    <p:cond delay="400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par>
                                <p:cTn id="75" presetID="53" presetClass="entr" presetSubtype="16" fill="hold" grpId="0" nodeType="withEffect">
                                  <p:stCondLst>
                                    <p:cond delay="400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40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fltVal val="0"/>
                                          </p:val>
                                        </p:tav>
                                        <p:tav tm="100000">
                                          <p:val>
                                            <p:strVal val="#ppt_h"/>
                                          </p:val>
                                        </p:tav>
                                      </p:tavLst>
                                    </p:anim>
                                    <p:animEffect transition="in" filter="fade">
                                      <p:cBhvr>
                                        <p:cTn id="84" dur="500"/>
                                        <p:tgtEl>
                                          <p:spTgt spid="48"/>
                                        </p:tgtEl>
                                      </p:cBhvr>
                                    </p:animEffect>
                                  </p:childTnLst>
                                </p:cTn>
                              </p:par>
                              <p:par>
                                <p:cTn id="85" presetID="10" presetClass="entr" presetSubtype="0" fill="hold" grpId="0" nodeType="withEffect">
                                  <p:stCondLst>
                                    <p:cond delay="100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par>
                                <p:cTn id="88" presetID="35" presetClass="path" presetSubtype="0" accel="50000" decel="50000" fill="hold" grpId="1" nodeType="withEffect">
                                  <p:stCondLst>
                                    <p:cond delay="1000"/>
                                  </p:stCondLst>
                                  <p:childTnLst>
                                    <p:animMotion origin="layout" path="M -0.16537 7.40741E-7 L 3.33333E-6 7.40741E-7 " pathEditMode="relative" rAng="0" ptsTypes="AA">
                                      <p:cBhvr>
                                        <p:cTn id="89" dur="2000" fill="hold"/>
                                        <p:tgtEl>
                                          <p:spTgt spid="5"/>
                                        </p:tgtEl>
                                        <p:attrNameLst>
                                          <p:attrName>ppt_x</p:attrName>
                                          <p:attrName>ppt_y</p:attrName>
                                        </p:attrNameLst>
                                      </p:cBhvr>
                                      <p:rCtr x="8268" y="0"/>
                                    </p:animMotion>
                                  </p:childTnLst>
                                </p:cTn>
                              </p:par>
                              <p:par>
                                <p:cTn id="90" presetID="10" presetClass="entr" presetSubtype="0" fill="hold" grpId="0" nodeType="withEffect">
                                  <p:stCondLst>
                                    <p:cond delay="125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par>
                                <p:cTn id="93" presetID="35" presetClass="path" presetSubtype="0" accel="50000" decel="50000" fill="hold" grpId="1" nodeType="withEffect">
                                  <p:stCondLst>
                                    <p:cond delay="1250"/>
                                  </p:stCondLst>
                                  <p:childTnLst>
                                    <p:animMotion origin="layout" path="M -0.16537 7.40741E-7 L 3.33333E-6 7.40741E-7 " pathEditMode="relative" rAng="0" ptsTypes="AA">
                                      <p:cBhvr>
                                        <p:cTn id="94" dur="2000" fill="hold"/>
                                        <p:tgtEl>
                                          <p:spTgt spid="4"/>
                                        </p:tgtEl>
                                        <p:attrNameLst>
                                          <p:attrName>ppt_x</p:attrName>
                                          <p:attrName>ppt_y</p:attrName>
                                        </p:attrNameLst>
                                      </p:cBhvr>
                                      <p:rCtr x="8268" y="0"/>
                                    </p:animMotion>
                                  </p:childTnLst>
                                </p:cTn>
                              </p:par>
                              <p:par>
                                <p:cTn id="95" presetID="10" presetClass="entr" presetSubtype="0" fill="hold" grpId="0" nodeType="withEffect">
                                  <p:stCondLst>
                                    <p:cond delay="150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500"/>
                                        <p:tgtEl>
                                          <p:spTgt spid="7"/>
                                        </p:tgtEl>
                                      </p:cBhvr>
                                    </p:animEffect>
                                  </p:childTnLst>
                                </p:cTn>
                              </p:par>
                              <p:par>
                                <p:cTn id="98" presetID="35" presetClass="path" presetSubtype="0" accel="50000" decel="50000" fill="hold" grpId="1" nodeType="withEffect">
                                  <p:stCondLst>
                                    <p:cond delay="1500"/>
                                  </p:stCondLst>
                                  <p:childTnLst>
                                    <p:animMotion origin="layout" path="M -0.16537 7.40741E-7 L 3.33333E-6 7.40741E-7 " pathEditMode="relative" rAng="0" ptsTypes="AA">
                                      <p:cBhvr>
                                        <p:cTn id="99" dur="2000" fill="hold"/>
                                        <p:tgtEl>
                                          <p:spTgt spid="7"/>
                                        </p:tgtEl>
                                        <p:attrNameLst>
                                          <p:attrName>ppt_x</p:attrName>
                                          <p:attrName>ppt_y</p:attrName>
                                        </p:attrNameLst>
                                      </p:cBhvr>
                                      <p:rCtr x="8268" y="0"/>
                                    </p:animMotion>
                                  </p:childTnLst>
                                </p:cTn>
                              </p:par>
                              <p:par>
                                <p:cTn id="100" presetID="10" presetClass="entr" presetSubtype="0" fill="hold" grpId="0" nodeType="withEffect">
                                  <p:stCondLst>
                                    <p:cond delay="1750"/>
                                  </p:stCondLst>
                                  <p:childTnLst>
                                    <p:set>
                                      <p:cBhvr>
                                        <p:cTn id="101" dur="1" fill="hold">
                                          <p:stCondLst>
                                            <p:cond delay="0"/>
                                          </p:stCondLst>
                                        </p:cTn>
                                        <p:tgtEl>
                                          <p:spTgt spid="6"/>
                                        </p:tgtEl>
                                        <p:attrNameLst>
                                          <p:attrName>style.visibility</p:attrName>
                                        </p:attrNameLst>
                                      </p:cBhvr>
                                      <p:to>
                                        <p:strVal val="visible"/>
                                      </p:to>
                                    </p:set>
                                    <p:animEffect transition="in" filter="fade">
                                      <p:cBhvr>
                                        <p:cTn id="102" dur="500"/>
                                        <p:tgtEl>
                                          <p:spTgt spid="6"/>
                                        </p:tgtEl>
                                      </p:cBhvr>
                                    </p:animEffect>
                                  </p:childTnLst>
                                </p:cTn>
                              </p:par>
                              <p:par>
                                <p:cTn id="103" presetID="35" presetClass="path" presetSubtype="0" accel="50000" decel="50000" fill="hold" grpId="1" nodeType="withEffect">
                                  <p:stCondLst>
                                    <p:cond delay="1750"/>
                                  </p:stCondLst>
                                  <p:childTnLst>
                                    <p:animMotion origin="layout" path="M -0.16537 7.40741E-7 L 3.33333E-6 7.40741E-7 " pathEditMode="relative" rAng="0" ptsTypes="AA">
                                      <p:cBhvr>
                                        <p:cTn id="104" dur="2000" fill="hold"/>
                                        <p:tgtEl>
                                          <p:spTgt spid="6"/>
                                        </p:tgtEl>
                                        <p:attrNameLst>
                                          <p:attrName>ppt_x</p:attrName>
                                          <p:attrName>ppt_y</p:attrName>
                                        </p:attrNameLst>
                                      </p:cBhvr>
                                      <p:rCtr x="8268" y="0"/>
                                    </p:animMotion>
                                  </p:childTnLst>
                                </p:cTn>
                              </p:par>
                              <p:par>
                                <p:cTn id="105" presetID="53" presetClass="entr" presetSubtype="16" fill="hold" grpId="0" nodeType="withEffect">
                                  <p:stCondLst>
                                    <p:cond delay="400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ppt_w</p:attrName>
                                        </p:attrNameLst>
                                      </p:cBhvr>
                                      <p:tavLst>
                                        <p:tav tm="0">
                                          <p:val>
                                            <p:fltVal val="0"/>
                                          </p:val>
                                        </p:tav>
                                        <p:tav tm="100000">
                                          <p:val>
                                            <p:strVal val="#ppt_w"/>
                                          </p:val>
                                        </p:tav>
                                      </p:tavLst>
                                    </p:anim>
                                    <p:anim calcmode="lin" valueType="num">
                                      <p:cBhvr>
                                        <p:cTn id="108" dur="500" fill="hold"/>
                                        <p:tgtEl>
                                          <p:spTgt spid="16"/>
                                        </p:tgtEl>
                                        <p:attrNameLst>
                                          <p:attrName>ppt_h</p:attrName>
                                        </p:attrNameLst>
                                      </p:cBhvr>
                                      <p:tavLst>
                                        <p:tav tm="0">
                                          <p:val>
                                            <p:fltVal val="0"/>
                                          </p:val>
                                        </p:tav>
                                        <p:tav tm="100000">
                                          <p:val>
                                            <p:strVal val="#ppt_h"/>
                                          </p:val>
                                        </p:tav>
                                      </p:tavLst>
                                    </p:anim>
                                    <p:animEffect transition="in" filter="fade">
                                      <p:cBhvr>
                                        <p:cTn id="109" dur="500"/>
                                        <p:tgtEl>
                                          <p:spTgt spid="16"/>
                                        </p:tgtEl>
                                      </p:cBhvr>
                                    </p:animEffect>
                                  </p:childTnLst>
                                </p:cTn>
                              </p:par>
                              <p:par>
                                <p:cTn id="110" presetID="53" presetClass="entr" presetSubtype="16" fill="hold" grpId="0" nodeType="withEffect">
                                  <p:stCondLst>
                                    <p:cond delay="4000"/>
                                  </p:stCondLst>
                                  <p:childTnLst>
                                    <p:set>
                                      <p:cBhvr>
                                        <p:cTn id="111" dur="1" fill="hold">
                                          <p:stCondLst>
                                            <p:cond delay="0"/>
                                          </p:stCondLst>
                                        </p:cTn>
                                        <p:tgtEl>
                                          <p:spTgt spid="12"/>
                                        </p:tgtEl>
                                        <p:attrNameLst>
                                          <p:attrName>style.visibility</p:attrName>
                                        </p:attrNameLst>
                                      </p:cBhvr>
                                      <p:to>
                                        <p:strVal val="visible"/>
                                      </p:to>
                                    </p:set>
                                    <p:anim calcmode="lin" valueType="num">
                                      <p:cBhvr>
                                        <p:cTn id="112" dur="500" fill="hold"/>
                                        <p:tgtEl>
                                          <p:spTgt spid="12"/>
                                        </p:tgtEl>
                                        <p:attrNameLst>
                                          <p:attrName>ppt_w</p:attrName>
                                        </p:attrNameLst>
                                      </p:cBhvr>
                                      <p:tavLst>
                                        <p:tav tm="0">
                                          <p:val>
                                            <p:fltVal val="0"/>
                                          </p:val>
                                        </p:tav>
                                        <p:tav tm="100000">
                                          <p:val>
                                            <p:strVal val="#ppt_w"/>
                                          </p:val>
                                        </p:tav>
                                      </p:tavLst>
                                    </p:anim>
                                    <p:anim calcmode="lin" valueType="num">
                                      <p:cBhvr>
                                        <p:cTn id="113" dur="500" fill="hold"/>
                                        <p:tgtEl>
                                          <p:spTgt spid="12"/>
                                        </p:tgtEl>
                                        <p:attrNameLst>
                                          <p:attrName>ppt_h</p:attrName>
                                        </p:attrNameLst>
                                      </p:cBhvr>
                                      <p:tavLst>
                                        <p:tav tm="0">
                                          <p:val>
                                            <p:fltVal val="0"/>
                                          </p:val>
                                        </p:tav>
                                        <p:tav tm="100000">
                                          <p:val>
                                            <p:strVal val="#ppt_h"/>
                                          </p:val>
                                        </p:tav>
                                      </p:tavLst>
                                    </p:anim>
                                    <p:animEffect transition="in" filter="fade">
                                      <p:cBhvr>
                                        <p:cTn id="114" dur="500"/>
                                        <p:tgtEl>
                                          <p:spTgt spid="12"/>
                                        </p:tgtEl>
                                      </p:cBhvr>
                                    </p:animEffect>
                                  </p:childTnLst>
                                </p:cTn>
                              </p:par>
                              <p:par>
                                <p:cTn id="115" presetID="53" presetClass="entr" presetSubtype="16" fill="hold" grpId="0" nodeType="withEffect">
                                  <p:stCondLst>
                                    <p:cond delay="400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500" fill="hold"/>
                                        <p:tgtEl>
                                          <p:spTgt spid="17"/>
                                        </p:tgtEl>
                                        <p:attrNameLst>
                                          <p:attrName>ppt_w</p:attrName>
                                        </p:attrNameLst>
                                      </p:cBhvr>
                                      <p:tavLst>
                                        <p:tav tm="0">
                                          <p:val>
                                            <p:fltVal val="0"/>
                                          </p:val>
                                        </p:tav>
                                        <p:tav tm="100000">
                                          <p:val>
                                            <p:strVal val="#ppt_w"/>
                                          </p:val>
                                        </p:tav>
                                      </p:tavLst>
                                    </p:anim>
                                    <p:anim calcmode="lin" valueType="num">
                                      <p:cBhvr>
                                        <p:cTn id="118" dur="500" fill="hold"/>
                                        <p:tgtEl>
                                          <p:spTgt spid="17"/>
                                        </p:tgtEl>
                                        <p:attrNameLst>
                                          <p:attrName>ppt_h</p:attrName>
                                        </p:attrNameLst>
                                      </p:cBhvr>
                                      <p:tavLst>
                                        <p:tav tm="0">
                                          <p:val>
                                            <p:fltVal val="0"/>
                                          </p:val>
                                        </p:tav>
                                        <p:tav tm="100000">
                                          <p:val>
                                            <p:strVal val="#ppt_h"/>
                                          </p:val>
                                        </p:tav>
                                      </p:tavLst>
                                    </p:anim>
                                    <p:animEffect transition="in" filter="fade">
                                      <p:cBhvr>
                                        <p:cTn id="119" dur="500"/>
                                        <p:tgtEl>
                                          <p:spTgt spid="17"/>
                                        </p:tgtEl>
                                      </p:cBhvr>
                                    </p:animEffect>
                                  </p:childTnLst>
                                </p:cTn>
                              </p:par>
                              <p:par>
                                <p:cTn id="120" presetID="53" presetClass="entr" presetSubtype="16" fill="hold" grpId="0" nodeType="withEffect">
                                  <p:stCondLst>
                                    <p:cond delay="4000"/>
                                  </p:stCondLst>
                                  <p:childTnLst>
                                    <p:set>
                                      <p:cBhvr>
                                        <p:cTn id="121" dur="1" fill="hold">
                                          <p:stCondLst>
                                            <p:cond delay="0"/>
                                          </p:stCondLst>
                                        </p:cTn>
                                        <p:tgtEl>
                                          <p:spTgt spid="13"/>
                                        </p:tgtEl>
                                        <p:attrNameLst>
                                          <p:attrName>style.visibility</p:attrName>
                                        </p:attrNameLst>
                                      </p:cBhvr>
                                      <p:to>
                                        <p:strVal val="visible"/>
                                      </p:to>
                                    </p:set>
                                    <p:anim calcmode="lin" valueType="num">
                                      <p:cBhvr>
                                        <p:cTn id="122" dur="500" fill="hold"/>
                                        <p:tgtEl>
                                          <p:spTgt spid="13"/>
                                        </p:tgtEl>
                                        <p:attrNameLst>
                                          <p:attrName>ppt_w</p:attrName>
                                        </p:attrNameLst>
                                      </p:cBhvr>
                                      <p:tavLst>
                                        <p:tav tm="0">
                                          <p:val>
                                            <p:fltVal val="0"/>
                                          </p:val>
                                        </p:tav>
                                        <p:tav tm="100000">
                                          <p:val>
                                            <p:strVal val="#ppt_w"/>
                                          </p:val>
                                        </p:tav>
                                      </p:tavLst>
                                    </p:anim>
                                    <p:anim calcmode="lin" valueType="num">
                                      <p:cBhvr>
                                        <p:cTn id="123" dur="500" fill="hold"/>
                                        <p:tgtEl>
                                          <p:spTgt spid="13"/>
                                        </p:tgtEl>
                                        <p:attrNameLst>
                                          <p:attrName>ppt_h</p:attrName>
                                        </p:attrNameLst>
                                      </p:cBhvr>
                                      <p:tavLst>
                                        <p:tav tm="0">
                                          <p:val>
                                            <p:fltVal val="0"/>
                                          </p:val>
                                        </p:tav>
                                        <p:tav tm="100000">
                                          <p:val>
                                            <p:strVal val="#ppt_h"/>
                                          </p:val>
                                        </p:tav>
                                      </p:tavLst>
                                    </p:anim>
                                    <p:animEffect transition="in" filter="fade">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4" grpId="0" animBg="1"/>
      <p:bldP spid="34" grpId="1" animBg="1"/>
      <p:bldP spid="35" grpId="0"/>
      <p:bldP spid="36" grpId="0"/>
      <p:bldP spid="37" grpId="0"/>
      <p:bldP spid="48" grpId="0"/>
      <p:bldP spid="49" grpId="0"/>
      <p:bldP spid="50" grpId="0"/>
      <p:bldP spid="51" grpId="0"/>
      <p:bldP spid="52" grpId="0"/>
      <p:bldP spid="4" grpId="0" animBg="1"/>
      <p:bldP spid="4" grpId="1" animBg="1"/>
      <p:bldP spid="5" grpId="0" animBg="1"/>
      <p:bldP spid="5" grpId="1" animBg="1"/>
      <p:bldP spid="6" grpId="0" animBg="1"/>
      <p:bldP spid="6" grpId="1" animBg="1"/>
      <p:bldP spid="7" grpId="0" animBg="1"/>
      <p:bldP spid="7" grpId="1" animBg="1"/>
      <p:bldP spid="12" grpId="0"/>
      <p:bldP spid="13"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15946B-533F-B4B6-4643-788F1236EA7B}"/>
              </a:ext>
            </a:extLst>
          </p:cNvPr>
          <p:cNvSpPr txBox="1"/>
          <p:nvPr/>
        </p:nvSpPr>
        <p:spPr>
          <a:xfrm>
            <a:off x="262155" y="156821"/>
            <a:ext cx="5027021" cy="461665"/>
          </a:xfrm>
          <a:prstGeom prst="rect">
            <a:avLst/>
          </a:prstGeom>
          <a:noFill/>
        </p:spPr>
        <p:txBody>
          <a:bodyPr wrap="square" rtlCol="0">
            <a:spAutoFit/>
          </a:bodyPr>
          <a:lstStyle/>
          <a:p>
            <a:r>
              <a:rPr lang="en-US" altLang="zh-CN" sz="2400" b="1" dirty="0"/>
              <a:t>Problem Descriptions</a:t>
            </a:r>
            <a:endParaRPr lang="zh-CN" altLang="en-US" sz="2400" b="1" dirty="0"/>
          </a:p>
        </p:txBody>
      </p:sp>
      <p:pic>
        <p:nvPicPr>
          <p:cNvPr id="9" name="图片 8">
            <a:extLst>
              <a:ext uri="{FF2B5EF4-FFF2-40B4-BE49-F238E27FC236}">
                <a16:creationId xmlns:a16="http://schemas.microsoft.com/office/drawing/2014/main" id="{AB28F3AF-8B0A-46FB-E95A-495CD08857A4}"/>
              </a:ext>
            </a:extLst>
          </p:cNvPr>
          <p:cNvPicPr>
            <a:picLocks noChangeAspect="1"/>
          </p:cNvPicPr>
          <p:nvPr/>
        </p:nvPicPr>
        <p:blipFill>
          <a:blip r:embed="rId2"/>
          <a:stretch>
            <a:fillRect/>
          </a:stretch>
        </p:blipFill>
        <p:spPr>
          <a:xfrm>
            <a:off x="262155" y="833094"/>
            <a:ext cx="4813965" cy="3935284"/>
          </a:xfrm>
          <a:prstGeom prst="rect">
            <a:avLst/>
          </a:prstGeom>
        </p:spPr>
      </p:pic>
      <p:sp>
        <p:nvSpPr>
          <p:cNvPr id="2" name="文本框 1">
            <a:extLst>
              <a:ext uri="{FF2B5EF4-FFF2-40B4-BE49-F238E27FC236}">
                <a16:creationId xmlns:a16="http://schemas.microsoft.com/office/drawing/2014/main" id="{9302FB33-D0DE-DB45-F721-0F378D35B283}"/>
              </a:ext>
            </a:extLst>
          </p:cNvPr>
          <p:cNvSpPr txBox="1"/>
          <p:nvPr/>
        </p:nvSpPr>
        <p:spPr>
          <a:xfrm>
            <a:off x="5956182" y="833094"/>
            <a:ext cx="6165909" cy="400110"/>
          </a:xfrm>
          <a:prstGeom prst="rect">
            <a:avLst/>
          </a:prstGeom>
          <a:noFill/>
        </p:spPr>
        <p:txBody>
          <a:bodyPr wrap="square" rtlCol="0">
            <a:spAutoFit/>
          </a:bodyPr>
          <a:lstStyle/>
          <a:p>
            <a:r>
              <a:rPr lang="en-US" altLang="zh-CN" sz="2000" dirty="0"/>
              <a:t>For articles that the platform has inspected:</a:t>
            </a:r>
            <a:endParaRPr lang="zh-CN" altLang="en-US" sz="2000" dirty="0"/>
          </a:p>
        </p:txBody>
      </p:sp>
      <p:pic>
        <p:nvPicPr>
          <p:cNvPr id="6" name="图片 5">
            <a:extLst>
              <a:ext uri="{FF2B5EF4-FFF2-40B4-BE49-F238E27FC236}">
                <a16:creationId xmlns:a16="http://schemas.microsoft.com/office/drawing/2014/main" id="{31EF8589-7588-0509-1020-E7051931B672}"/>
              </a:ext>
            </a:extLst>
          </p:cNvPr>
          <p:cNvPicPr>
            <a:picLocks noChangeAspect="1"/>
          </p:cNvPicPr>
          <p:nvPr/>
        </p:nvPicPr>
        <p:blipFill rotWithShape="1">
          <a:blip r:embed="rId3"/>
          <a:srcRect t="15395"/>
          <a:stretch/>
        </p:blipFill>
        <p:spPr>
          <a:xfrm>
            <a:off x="6965365" y="1451295"/>
            <a:ext cx="2304762" cy="282015"/>
          </a:xfrm>
          <a:prstGeom prst="rect">
            <a:avLst/>
          </a:prstGeom>
        </p:spPr>
      </p:pic>
      <p:sp>
        <p:nvSpPr>
          <p:cNvPr id="7" name="文本框 6">
            <a:extLst>
              <a:ext uri="{FF2B5EF4-FFF2-40B4-BE49-F238E27FC236}">
                <a16:creationId xmlns:a16="http://schemas.microsoft.com/office/drawing/2014/main" id="{1647C8EF-4722-7E77-35A9-A2CDFB077530}"/>
              </a:ext>
            </a:extLst>
          </p:cNvPr>
          <p:cNvSpPr txBox="1"/>
          <p:nvPr/>
        </p:nvSpPr>
        <p:spPr>
          <a:xfrm>
            <a:off x="6026091" y="2400626"/>
            <a:ext cx="6165909" cy="400110"/>
          </a:xfrm>
          <a:prstGeom prst="rect">
            <a:avLst/>
          </a:prstGeom>
          <a:noFill/>
        </p:spPr>
        <p:txBody>
          <a:bodyPr wrap="square" rtlCol="0">
            <a:spAutoFit/>
          </a:bodyPr>
          <a:lstStyle/>
          <a:p>
            <a:r>
              <a:rPr lang="en-US" altLang="zh-CN" sz="2000" dirty="0"/>
              <a:t>For articles that the platform has not inspected:</a:t>
            </a:r>
            <a:endParaRPr lang="zh-CN" altLang="en-US" sz="2000" dirty="0"/>
          </a:p>
        </p:txBody>
      </p:sp>
      <p:pic>
        <p:nvPicPr>
          <p:cNvPr id="10" name="图片 9">
            <a:extLst>
              <a:ext uri="{FF2B5EF4-FFF2-40B4-BE49-F238E27FC236}">
                <a16:creationId xmlns:a16="http://schemas.microsoft.com/office/drawing/2014/main" id="{E1E33206-0E70-23D5-014C-A974079CB1CE}"/>
              </a:ext>
            </a:extLst>
          </p:cNvPr>
          <p:cNvPicPr>
            <a:picLocks noChangeAspect="1"/>
          </p:cNvPicPr>
          <p:nvPr/>
        </p:nvPicPr>
        <p:blipFill>
          <a:blip r:embed="rId4"/>
          <a:stretch>
            <a:fillRect/>
          </a:stretch>
        </p:blipFill>
        <p:spPr>
          <a:xfrm>
            <a:off x="5877339" y="3159086"/>
            <a:ext cx="5219048" cy="2247619"/>
          </a:xfrm>
          <a:prstGeom prst="rect">
            <a:avLst/>
          </a:prstGeom>
        </p:spPr>
      </p:pic>
    </p:spTree>
    <p:extLst>
      <p:ext uri="{BB962C8B-B14F-4D97-AF65-F5344CB8AC3E}">
        <p14:creationId xmlns:p14="http://schemas.microsoft.com/office/powerpoint/2010/main" val="390697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A915946B-533F-B4B6-4643-788F1236EA7B}"/>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400" b="1" kern="1200">
                <a:solidFill>
                  <a:schemeClr val="tx1"/>
                </a:solidFill>
                <a:latin typeface="+mj-lt"/>
                <a:ea typeface="+mj-ea"/>
                <a:cs typeface="+mj-cs"/>
              </a:rPr>
              <a:t>Problem Descriptions</a:t>
            </a:r>
          </a:p>
        </p:txBody>
      </p:sp>
      <p:sp>
        <p:nvSpPr>
          <p:cNvPr id="25"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图片 4">
            <a:extLst>
              <a:ext uri="{FF2B5EF4-FFF2-40B4-BE49-F238E27FC236}">
                <a16:creationId xmlns:a16="http://schemas.microsoft.com/office/drawing/2014/main" id="{2143E4F0-27C3-06F3-4458-EACB7FEC1CEC}"/>
              </a:ext>
            </a:extLst>
          </p:cNvPr>
          <p:cNvPicPr>
            <a:picLocks noChangeAspect="1"/>
          </p:cNvPicPr>
          <p:nvPr/>
        </p:nvPicPr>
        <p:blipFill rotWithShape="1">
          <a:blip r:embed="rId2"/>
          <a:srcRect b="9356"/>
          <a:stretch/>
        </p:blipFill>
        <p:spPr>
          <a:xfrm>
            <a:off x="4360654" y="2500267"/>
            <a:ext cx="2088779" cy="715602"/>
          </a:xfrm>
          <a:prstGeom prst="rect">
            <a:avLst/>
          </a:prstGeom>
        </p:spPr>
      </p:pic>
      <p:sp>
        <p:nvSpPr>
          <p:cNvPr id="8" name="文本框 7">
            <a:extLst>
              <a:ext uri="{FF2B5EF4-FFF2-40B4-BE49-F238E27FC236}">
                <a16:creationId xmlns:a16="http://schemas.microsoft.com/office/drawing/2014/main" id="{3D6BF7E1-CA6C-84F4-D647-49FA99BCE263}"/>
              </a:ext>
            </a:extLst>
          </p:cNvPr>
          <p:cNvSpPr txBox="1"/>
          <p:nvPr/>
        </p:nvSpPr>
        <p:spPr>
          <a:xfrm>
            <a:off x="4009434" y="1926266"/>
            <a:ext cx="3455222" cy="325965"/>
          </a:xfrm>
          <a:prstGeom prst="rect">
            <a:avLst/>
          </a:prstGeom>
          <a:noFill/>
        </p:spPr>
        <p:txBody>
          <a:bodyPr wrap="square" rtlCol="0">
            <a:normAutofit/>
          </a:bodyPr>
          <a:lstStyle/>
          <a:p>
            <a:pPr>
              <a:lnSpc>
                <a:spcPct val="90000"/>
              </a:lnSpc>
              <a:spcAft>
                <a:spcPts val="600"/>
              </a:spcAft>
            </a:pPr>
            <a:r>
              <a:rPr lang="en-US" altLang="zh-CN" sz="1600"/>
              <a:t>The total expected discounted reward</a:t>
            </a:r>
            <a:endParaRPr lang="zh-CN" altLang="en-US" sz="1600"/>
          </a:p>
        </p:txBody>
      </p:sp>
      <p:pic>
        <p:nvPicPr>
          <p:cNvPr id="12" name="图片 11">
            <a:extLst>
              <a:ext uri="{FF2B5EF4-FFF2-40B4-BE49-F238E27FC236}">
                <a16:creationId xmlns:a16="http://schemas.microsoft.com/office/drawing/2014/main" id="{E64CFAB2-ED2A-2084-3112-21E96DB82A47}"/>
              </a:ext>
            </a:extLst>
          </p:cNvPr>
          <p:cNvPicPr>
            <a:picLocks noChangeAspect="1"/>
          </p:cNvPicPr>
          <p:nvPr/>
        </p:nvPicPr>
        <p:blipFill>
          <a:blip r:embed="rId3"/>
          <a:stretch>
            <a:fillRect/>
          </a:stretch>
        </p:blipFill>
        <p:spPr>
          <a:xfrm>
            <a:off x="3642067" y="3626028"/>
            <a:ext cx="5008134" cy="2203908"/>
          </a:xfrm>
          <a:prstGeom prst="rect">
            <a:avLst/>
          </a:prstGeom>
        </p:spPr>
      </p:pic>
      <p:pic>
        <p:nvPicPr>
          <p:cNvPr id="14" name="图片 13">
            <a:extLst>
              <a:ext uri="{FF2B5EF4-FFF2-40B4-BE49-F238E27FC236}">
                <a16:creationId xmlns:a16="http://schemas.microsoft.com/office/drawing/2014/main" id="{876C8DC8-EBE0-8039-FE5D-31A426E2EC4F}"/>
              </a:ext>
            </a:extLst>
          </p:cNvPr>
          <p:cNvPicPr>
            <a:picLocks noChangeAspect="1"/>
          </p:cNvPicPr>
          <p:nvPr/>
        </p:nvPicPr>
        <p:blipFill rotWithShape="1">
          <a:blip r:embed="rId4"/>
          <a:srcRect b="16094"/>
          <a:stretch/>
        </p:blipFill>
        <p:spPr>
          <a:xfrm>
            <a:off x="3541799" y="6000887"/>
            <a:ext cx="4161110" cy="282903"/>
          </a:xfrm>
          <a:prstGeom prst="rect">
            <a:avLst/>
          </a:prstGeom>
        </p:spPr>
      </p:pic>
    </p:spTree>
    <p:extLst>
      <p:ext uri="{BB962C8B-B14F-4D97-AF65-F5344CB8AC3E}">
        <p14:creationId xmlns:p14="http://schemas.microsoft.com/office/powerpoint/2010/main" val="56709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文本框 1">
            <a:extLst>
              <a:ext uri="{FF2B5EF4-FFF2-40B4-BE49-F238E27FC236}">
                <a16:creationId xmlns:a16="http://schemas.microsoft.com/office/drawing/2014/main" id="{7D51768E-5E1C-8E3F-FC41-0FCF58F1E987}"/>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800" b="1">
                <a:latin typeface="+mj-lt"/>
                <a:ea typeface="+mj-ea"/>
                <a:cs typeface="+mj-cs"/>
              </a:rPr>
              <a:t>Analysis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91F54EC3-C3E5-A055-0026-1563D4965DD0}"/>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Assuming the platform has not taken action up until the period in which a cascade is triggered, Lemma 3 suggests that it then makes an immediate once-and-for-all decision.</a:t>
            </a:r>
          </a:p>
        </p:txBody>
      </p:sp>
      <p:pic>
        <p:nvPicPr>
          <p:cNvPr id="9" name="图片 8">
            <a:extLst>
              <a:ext uri="{FF2B5EF4-FFF2-40B4-BE49-F238E27FC236}">
                <a16:creationId xmlns:a16="http://schemas.microsoft.com/office/drawing/2014/main" id="{7FF43F6D-7B6F-93D5-7A64-59D52D3D8D89}"/>
              </a:ext>
            </a:extLst>
          </p:cNvPr>
          <p:cNvPicPr>
            <a:picLocks noChangeAspect="1"/>
          </p:cNvPicPr>
          <p:nvPr/>
        </p:nvPicPr>
        <p:blipFill>
          <a:blip r:embed="rId2"/>
          <a:stretch>
            <a:fillRect/>
          </a:stretch>
        </p:blipFill>
        <p:spPr>
          <a:xfrm>
            <a:off x="466344" y="2638631"/>
            <a:ext cx="5468112" cy="3540601"/>
          </a:xfrm>
          <a:prstGeom prst="rect">
            <a:avLst/>
          </a:prstGeom>
        </p:spPr>
      </p:pic>
      <p:pic>
        <p:nvPicPr>
          <p:cNvPr id="4" name="图片 3">
            <a:extLst>
              <a:ext uri="{FF2B5EF4-FFF2-40B4-BE49-F238E27FC236}">
                <a16:creationId xmlns:a16="http://schemas.microsoft.com/office/drawing/2014/main" id="{3EE65F69-B097-FDA2-9A3B-5A21EBC43567}"/>
              </a:ext>
            </a:extLst>
          </p:cNvPr>
          <p:cNvPicPr>
            <a:picLocks noChangeAspect="1"/>
          </p:cNvPicPr>
          <p:nvPr/>
        </p:nvPicPr>
        <p:blipFill>
          <a:blip r:embed="rId3"/>
          <a:stretch>
            <a:fillRect/>
          </a:stretch>
        </p:blipFill>
        <p:spPr>
          <a:xfrm>
            <a:off x="6254496" y="3780099"/>
            <a:ext cx="5468112" cy="1257665"/>
          </a:xfrm>
          <a:prstGeom prst="rect">
            <a:avLst/>
          </a:prstGeom>
        </p:spPr>
      </p:pic>
    </p:spTree>
    <p:extLst>
      <p:ext uri="{BB962C8B-B14F-4D97-AF65-F5344CB8AC3E}">
        <p14:creationId xmlns:p14="http://schemas.microsoft.com/office/powerpoint/2010/main" val="3354515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D51768E-5E1C-8E3F-FC41-0FCF58F1E987}"/>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5400" b="1" kern="1200">
                <a:solidFill>
                  <a:schemeClr val="tx1"/>
                </a:solidFill>
                <a:latin typeface="+mj-lt"/>
                <a:ea typeface="+mj-ea"/>
                <a:cs typeface="+mj-cs"/>
              </a:rPr>
              <a:t>Analysis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999BB38A-7FD8-5D55-2933-5D02B966EAC5}"/>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2200"/>
              <a:t>We first consider cases where the agents’ news-sharing process, in the absence of any platform intervention, is highly susceptible to the propagation of fake news. These are described in the following proposition.</a:t>
            </a:r>
          </a:p>
        </p:txBody>
      </p:sp>
      <p:pic>
        <p:nvPicPr>
          <p:cNvPr id="8" name="图片 7">
            <a:extLst>
              <a:ext uri="{FF2B5EF4-FFF2-40B4-BE49-F238E27FC236}">
                <a16:creationId xmlns:a16="http://schemas.microsoft.com/office/drawing/2014/main" id="{6D168996-20C1-9A88-B290-14F74FBF8E66}"/>
              </a:ext>
            </a:extLst>
          </p:cNvPr>
          <p:cNvPicPr>
            <a:picLocks noChangeAspect="1"/>
          </p:cNvPicPr>
          <p:nvPr/>
        </p:nvPicPr>
        <p:blipFill>
          <a:blip r:embed="rId2"/>
          <a:stretch>
            <a:fillRect/>
          </a:stretch>
        </p:blipFill>
        <p:spPr>
          <a:xfrm>
            <a:off x="4654296" y="1668552"/>
            <a:ext cx="6903720" cy="3520896"/>
          </a:xfrm>
          <a:prstGeom prst="rect">
            <a:avLst/>
          </a:prstGeom>
        </p:spPr>
      </p:pic>
    </p:spTree>
    <p:extLst>
      <p:ext uri="{BB962C8B-B14F-4D97-AF65-F5344CB8AC3E}">
        <p14:creationId xmlns:p14="http://schemas.microsoft.com/office/powerpoint/2010/main" val="2095627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D51768E-5E1C-8E3F-FC41-0FCF58F1E987}"/>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5400" b="1" kern="1200">
                <a:solidFill>
                  <a:schemeClr val="tx1"/>
                </a:solidFill>
                <a:latin typeface="+mj-lt"/>
                <a:ea typeface="+mj-ea"/>
                <a:cs typeface="+mj-cs"/>
              </a:rPr>
              <a:t>Analysis</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999BB38A-7FD8-5D55-2933-5D02B966EAC5}"/>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2200" dirty="0"/>
              <a:t>The other extreme, where the agents’ news-sharing process is highly robust to the propagation of fake news.</a:t>
            </a:r>
          </a:p>
        </p:txBody>
      </p:sp>
      <p:pic>
        <p:nvPicPr>
          <p:cNvPr id="4" name="图片 3" descr="文本, 信件&#10;&#10;描述已自动生成">
            <a:extLst>
              <a:ext uri="{FF2B5EF4-FFF2-40B4-BE49-F238E27FC236}">
                <a16:creationId xmlns:a16="http://schemas.microsoft.com/office/drawing/2014/main" id="{7106ED57-1091-AEA8-962F-90C98AC9BF3A}"/>
              </a:ext>
            </a:extLst>
          </p:cNvPr>
          <p:cNvPicPr>
            <a:picLocks noChangeAspect="1"/>
          </p:cNvPicPr>
          <p:nvPr/>
        </p:nvPicPr>
        <p:blipFill>
          <a:blip r:embed="rId2"/>
          <a:stretch>
            <a:fillRect/>
          </a:stretch>
        </p:blipFill>
        <p:spPr>
          <a:xfrm>
            <a:off x="4654296" y="1375144"/>
            <a:ext cx="6903720" cy="4107712"/>
          </a:xfrm>
          <a:prstGeom prst="rect">
            <a:avLst/>
          </a:prstGeom>
        </p:spPr>
      </p:pic>
    </p:spTree>
    <p:extLst>
      <p:ext uri="{BB962C8B-B14F-4D97-AF65-F5344CB8AC3E}">
        <p14:creationId xmlns:p14="http://schemas.microsoft.com/office/powerpoint/2010/main" val="329553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D51768E-5E1C-8E3F-FC41-0FCF58F1E987}"/>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6600" b="1" kern="1200">
                <a:solidFill>
                  <a:schemeClr val="tx1"/>
                </a:solidFill>
                <a:latin typeface="+mj-lt"/>
                <a:ea typeface="+mj-ea"/>
                <a:cs typeface="+mj-cs"/>
              </a:rPr>
              <a:t>Analysis</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图形用户界面, 图表&#10;&#10;描述已自动生成">
            <a:extLst>
              <a:ext uri="{FF2B5EF4-FFF2-40B4-BE49-F238E27FC236}">
                <a16:creationId xmlns:a16="http://schemas.microsoft.com/office/drawing/2014/main" id="{93684375-DE1F-1BCF-51F1-553A60656A94}"/>
              </a:ext>
            </a:extLst>
          </p:cNvPr>
          <p:cNvPicPr>
            <a:picLocks noChangeAspect="1"/>
          </p:cNvPicPr>
          <p:nvPr/>
        </p:nvPicPr>
        <p:blipFill>
          <a:blip r:embed="rId2"/>
          <a:stretch>
            <a:fillRect/>
          </a:stretch>
        </p:blipFill>
        <p:spPr>
          <a:xfrm>
            <a:off x="4654296" y="799985"/>
            <a:ext cx="7214616" cy="5230597"/>
          </a:xfrm>
          <a:prstGeom prst="rect">
            <a:avLst/>
          </a:prstGeom>
        </p:spPr>
      </p:pic>
    </p:spTree>
    <p:extLst>
      <p:ext uri="{BB962C8B-B14F-4D97-AF65-F5344CB8AC3E}">
        <p14:creationId xmlns:p14="http://schemas.microsoft.com/office/powerpoint/2010/main" val="399808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文本框 1">
            <a:extLst>
              <a:ext uri="{FF2B5EF4-FFF2-40B4-BE49-F238E27FC236}">
                <a16:creationId xmlns:a16="http://schemas.microsoft.com/office/drawing/2014/main" id="{7D51768E-5E1C-8E3F-FC41-0FCF58F1E987}"/>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200" b="1" kern="1200">
                <a:solidFill>
                  <a:schemeClr val="tx1"/>
                </a:solidFill>
                <a:latin typeface="+mj-lt"/>
                <a:ea typeface="+mj-ea"/>
                <a:cs typeface="+mj-cs"/>
              </a:rPr>
              <a:t>Analysis</a:t>
            </a:r>
          </a:p>
        </p:txBody>
      </p:sp>
      <p:sp>
        <p:nvSpPr>
          <p:cNvPr id="38" name="Rectangle 3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文本框 9">
            <a:extLst>
              <a:ext uri="{FF2B5EF4-FFF2-40B4-BE49-F238E27FC236}">
                <a16:creationId xmlns:a16="http://schemas.microsoft.com/office/drawing/2014/main" id="{680D7AAF-9B27-47F8-4C85-1F2BDA129D98}"/>
              </a:ext>
            </a:extLst>
          </p:cNvPr>
          <p:cNvSpPr txBox="1"/>
          <p:nvPr/>
        </p:nvSpPr>
        <p:spPr>
          <a:xfrm>
            <a:off x="5351164" y="586822"/>
            <a:ext cx="6002636" cy="1645920"/>
          </a:xfrm>
          <a:prstGeom prst="rect">
            <a:avLst/>
          </a:prstGeom>
        </p:spPr>
        <p:txBody>
          <a:bodyPr vert="horz" lIns="91440" tIns="45720" rIns="91440" bIns="45720" rtlCol="0" anchor="ctr">
            <a:normAutofit lnSpcReduction="10000"/>
          </a:bodyPr>
          <a:lstStyle/>
          <a:p>
            <a:pPr marL="57150">
              <a:lnSpc>
                <a:spcPct val="90000"/>
              </a:lnSpc>
              <a:spcAft>
                <a:spcPts val="600"/>
              </a:spcAft>
            </a:pPr>
            <a:r>
              <a:rPr lang="en-US" altLang="zh-CN" b="1"/>
              <a:t>Intuition</a:t>
            </a:r>
          </a:p>
          <a:p>
            <a:pPr marL="285750" indent="-228600">
              <a:lnSpc>
                <a:spcPct val="90000"/>
              </a:lnSpc>
              <a:spcAft>
                <a:spcPts val="600"/>
              </a:spcAft>
              <a:buFont typeface="Arial" panose="020B0604020202020204" pitchFamily="34" charset="0"/>
              <a:buChar char="•"/>
            </a:pPr>
            <a:r>
              <a:rPr lang="en-US" altLang="zh-CN"/>
              <a:t>The higher the platform’s penalty from the sharing of fake news, the earlier the platform opts to conduct an inspection; </a:t>
            </a:r>
          </a:p>
          <a:p>
            <a:pPr marL="285750" indent="-228600">
              <a:lnSpc>
                <a:spcPct val="90000"/>
              </a:lnSpc>
              <a:spcAft>
                <a:spcPts val="600"/>
              </a:spcAft>
              <a:buFont typeface="Arial" panose="020B0604020202020204" pitchFamily="34" charset="0"/>
              <a:buChar char="•"/>
            </a:pPr>
            <a:r>
              <a:rPr lang="en-US" altLang="zh-CN"/>
              <a:t>The higher the platform’s inspection cost, the more it prefers to delay its inspection.</a:t>
            </a:r>
            <a:endParaRPr lang="en-US" altLang="zh-CN" dirty="0"/>
          </a:p>
        </p:txBody>
      </p:sp>
      <p:pic>
        <p:nvPicPr>
          <p:cNvPr id="7" name="图片 6">
            <a:extLst>
              <a:ext uri="{FF2B5EF4-FFF2-40B4-BE49-F238E27FC236}">
                <a16:creationId xmlns:a16="http://schemas.microsoft.com/office/drawing/2014/main" id="{664CB610-0DA6-79B2-7FE5-DE49FB37EF00}"/>
              </a:ext>
            </a:extLst>
          </p:cNvPr>
          <p:cNvPicPr>
            <a:picLocks noChangeAspect="1"/>
          </p:cNvPicPr>
          <p:nvPr/>
        </p:nvPicPr>
        <p:blipFill>
          <a:blip r:embed="rId2"/>
          <a:stretch>
            <a:fillRect/>
          </a:stretch>
        </p:blipFill>
        <p:spPr>
          <a:xfrm>
            <a:off x="2722486" y="3214396"/>
            <a:ext cx="8138346" cy="1525941"/>
          </a:xfrm>
          <a:prstGeom prst="rect">
            <a:avLst/>
          </a:prstGeom>
        </p:spPr>
      </p:pic>
    </p:spTree>
    <p:extLst>
      <p:ext uri="{BB962C8B-B14F-4D97-AF65-F5344CB8AC3E}">
        <p14:creationId xmlns:p14="http://schemas.microsoft.com/office/powerpoint/2010/main" val="244175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文本框 1">
            <a:extLst>
              <a:ext uri="{FF2B5EF4-FFF2-40B4-BE49-F238E27FC236}">
                <a16:creationId xmlns:a16="http://schemas.microsoft.com/office/drawing/2014/main" id="{7D51768E-5E1C-8E3F-FC41-0FCF58F1E987}"/>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200" b="1" kern="1200" dirty="0">
                <a:solidFill>
                  <a:schemeClr val="tx1"/>
                </a:solidFill>
                <a:latin typeface="+mj-lt"/>
                <a:ea typeface="+mj-ea"/>
                <a:cs typeface="+mj-cs"/>
              </a:rPr>
              <a:t>Conclusion</a:t>
            </a:r>
          </a:p>
        </p:txBody>
      </p:sp>
      <p:sp>
        <p:nvSpPr>
          <p:cNvPr id="60" name="Rectangle 5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2" name="Rectangle 6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文本框 9">
            <a:extLst>
              <a:ext uri="{FF2B5EF4-FFF2-40B4-BE49-F238E27FC236}">
                <a16:creationId xmlns:a16="http://schemas.microsoft.com/office/drawing/2014/main" id="{680D7AAF-9B27-47F8-4C85-1F2BDA129D98}"/>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ltLang="zh-CN"/>
              <a:t>Depending on the article’s topic, agents may be more or less polarized in their ex ante opinions, and it is of interest to understand how this affects the platform’s approach to conducting content inspections.</a:t>
            </a:r>
          </a:p>
        </p:txBody>
      </p:sp>
      <p:pic>
        <p:nvPicPr>
          <p:cNvPr id="12" name="图片 11" descr="图表, 散点图&#10;&#10;描述已自动生成">
            <a:extLst>
              <a:ext uri="{FF2B5EF4-FFF2-40B4-BE49-F238E27FC236}">
                <a16:creationId xmlns:a16="http://schemas.microsoft.com/office/drawing/2014/main" id="{4F877663-9020-9907-F2B9-0530C52B20E6}"/>
              </a:ext>
            </a:extLst>
          </p:cNvPr>
          <p:cNvPicPr>
            <a:picLocks noChangeAspect="1"/>
          </p:cNvPicPr>
          <p:nvPr/>
        </p:nvPicPr>
        <p:blipFill>
          <a:blip r:embed="rId2"/>
          <a:stretch>
            <a:fillRect/>
          </a:stretch>
        </p:blipFill>
        <p:spPr>
          <a:xfrm>
            <a:off x="1615698" y="2734056"/>
            <a:ext cx="9048996" cy="3483864"/>
          </a:xfrm>
          <a:prstGeom prst="rect">
            <a:avLst/>
          </a:prstGeom>
        </p:spPr>
      </p:pic>
    </p:spTree>
    <p:extLst>
      <p:ext uri="{BB962C8B-B14F-4D97-AF65-F5344CB8AC3E}">
        <p14:creationId xmlns:p14="http://schemas.microsoft.com/office/powerpoint/2010/main" val="363474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4864975" y="2574654"/>
            <a:ext cx="3210955" cy="1384995"/>
          </a:xfrm>
          <a:prstGeom prst="rect">
            <a:avLst/>
          </a:prstGeom>
          <a:ln>
            <a:noFill/>
          </a:ln>
        </p:spPr>
        <p:txBody>
          <a:bodyPr wrap="square">
            <a:spAutoFit/>
          </a:bodyPr>
          <a:lstStyle/>
          <a:p>
            <a:pPr algn="ctr"/>
            <a:r>
              <a:rPr lang="en-US" altLang="zh-CN" sz="2800" b="1" dirty="0">
                <a:solidFill>
                  <a:prstClr val="black"/>
                </a:solidFill>
                <a:latin typeface="微软雅黑" panose="020B0503020204020204" charset="-122"/>
                <a:ea typeface="微软雅黑" panose="020B0503020204020204" charset="-122"/>
              </a:rPr>
              <a:t>The Impact of Fake News on Agent Opinions</a:t>
            </a:r>
          </a:p>
        </p:txBody>
      </p:sp>
      <p:sp>
        <p:nvSpPr>
          <p:cNvPr id="21" name="矩形 20"/>
          <p:cNvSpPr/>
          <p:nvPr/>
        </p:nvSpPr>
        <p:spPr>
          <a:xfrm>
            <a:off x="5026507" y="4020810"/>
            <a:ext cx="2830224" cy="400110"/>
          </a:xfrm>
          <a:prstGeom prst="rect">
            <a:avLst/>
          </a:prstGeom>
          <a:ln>
            <a:noFill/>
          </a:ln>
        </p:spPr>
        <p:txBody>
          <a:bodyPr wrap="square">
            <a:spAutoFit/>
          </a:bodyPr>
          <a:lstStyle/>
          <a:p>
            <a:pPr algn="ctr"/>
            <a:r>
              <a:rPr lang="en-US" altLang="zh-CN" sz="1000" dirty="0">
                <a:solidFill>
                  <a:prstClr val="black">
                    <a:lumMod val="50000"/>
                    <a:lumOff val="50000"/>
                  </a:prstClr>
                </a:solidFill>
                <a:cs typeface="+mn-ea"/>
                <a:sym typeface="+mn-lt"/>
              </a:rPr>
              <a:t>Turn our attention to the potential of fake news to sway the agents’ opinions</a:t>
            </a:r>
            <a:endParaRPr lang="pt-BR" altLang="zh-CN" sz="1000" dirty="0">
              <a:solidFill>
                <a:prstClr val="black">
                  <a:lumMod val="50000"/>
                  <a:lumOff val="50000"/>
                </a:prstClr>
              </a:solidFill>
              <a:cs typeface="+mn-ea"/>
              <a:sym typeface="+mn-lt"/>
            </a:endParaRP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09837" cy="830997"/>
          </a:xfrm>
          <a:prstGeom prst="rect">
            <a:avLst/>
          </a:prstGeom>
        </p:spPr>
        <p:txBody>
          <a:bodyPr wrap="none">
            <a:spAutoFit/>
          </a:bodyPr>
          <a:lstStyle/>
          <a:p>
            <a:r>
              <a:rPr lang="en-US" altLang="zh-CN" sz="4800" dirty="0">
                <a:solidFill>
                  <a:prstClr val="white"/>
                </a:solidFill>
                <a:cs typeface="+mn-ea"/>
                <a:sym typeface="+mn-lt"/>
              </a:rPr>
              <a:t>05</a:t>
            </a:r>
            <a:endParaRPr lang="zh-CN" altLang="en-US" sz="4800" dirty="0">
              <a:solidFill>
                <a:prstClr val="white"/>
              </a:solidFill>
              <a:cs typeface="+mn-ea"/>
              <a:sym typeface="+mn-lt"/>
            </a:endParaRPr>
          </a:p>
        </p:txBody>
      </p:sp>
    </p:spTree>
    <p:extLst>
      <p:ext uri="{BB962C8B-B14F-4D97-AF65-F5344CB8AC3E}">
        <p14:creationId xmlns:p14="http://schemas.microsoft.com/office/powerpoint/2010/main" val="26421321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1" grpId="0"/>
      <p:bldP spid="22" grpId="0" bldLvl="0" animBg="1"/>
      <p:bldP spid="22" grpId="1" bldLvl="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文本框 1">
            <a:extLst>
              <a:ext uri="{FF2B5EF4-FFF2-40B4-BE49-F238E27FC236}">
                <a16:creationId xmlns:a16="http://schemas.microsoft.com/office/drawing/2014/main" id="{7D51768E-5E1C-8E3F-FC41-0FCF58F1E987}"/>
              </a:ext>
            </a:extLst>
          </p:cNvPr>
          <p:cNvSpPr txBox="1"/>
          <p:nvPr/>
        </p:nvSpPr>
        <p:spPr>
          <a:xfrm>
            <a:off x="838201" y="3998018"/>
            <a:ext cx="3981854"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400" b="1" kern="1200" dirty="0">
                <a:solidFill>
                  <a:schemeClr val="tx1"/>
                </a:solidFill>
                <a:latin typeface="+mj-lt"/>
                <a:ea typeface="+mj-ea"/>
                <a:cs typeface="+mj-cs"/>
              </a:rPr>
              <a:t>Analysis</a:t>
            </a:r>
          </a:p>
        </p:txBody>
      </p:sp>
      <p:sp>
        <p:nvSpPr>
          <p:cNvPr id="69" name="Arc 6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5C03E5CB-EA9D-D3FC-B096-175C81DC9759}"/>
              </a:ext>
            </a:extLst>
          </p:cNvPr>
          <p:cNvPicPr>
            <a:picLocks noChangeAspect="1"/>
          </p:cNvPicPr>
          <p:nvPr/>
        </p:nvPicPr>
        <p:blipFill>
          <a:blip r:embed="rId2"/>
          <a:stretch>
            <a:fillRect/>
          </a:stretch>
        </p:blipFill>
        <p:spPr>
          <a:xfrm>
            <a:off x="1741989" y="1001536"/>
            <a:ext cx="8708021" cy="180691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10" name="文本框 9">
            <a:extLst>
              <a:ext uri="{FF2B5EF4-FFF2-40B4-BE49-F238E27FC236}">
                <a16:creationId xmlns:a16="http://schemas.microsoft.com/office/drawing/2014/main" id="{680D7AAF-9B27-47F8-4C85-1F2BDA129D98}"/>
              </a:ext>
            </a:extLst>
          </p:cNvPr>
          <p:cNvSpPr txBox="1"/>
          <p:nvPr/>
        </p:nvSpPr>
        <p:spPr>
          <a:xfrm>
            <a:off x="3800335" y="3019622"/>
            <a:ext cx="6908525" cy="243467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ltLang="zh-CN" sz="2400" dirty="0"/>
              <a:t>the prior opinion b_{i0} captures the agent’s ex ante belief that the state is θ = T and that our analysis focuses on articles whose message is m = “T”</a:t>
            </a:r>
          </a:p>
          <a:p>
            <a:pPr marL="285750" indent="-228600">
              <a:lnSpc>
                <a:spcPct val="90000"/>
              </a:lnSpc>
              <a:spcAft>
                <a:spcPts val="600"/>
              </a:spcAft>
              <a:buFont typeface="Arial" panose="020B0604020202020204" pitchFamily="34" charset="0"/>
              <a:buChar char="•"/>
            </a:pPr>
            <a:r>
              <a:rPr lang="en-US" altLang="zh-CN" sz="2400" dirty="0"/>
              <a:t>The only way for the positive influence to be neutralized is if the agent conducts an inspection and concludes with certainty that the article is fake.</a:t>
            </a:r>
          </a:p>
        </p:txBody>
      </p:sp>
    </p:spTree>
    <p:extLst>
      <p:ext uri="{BB962C8B-B14F-4D97-AF65-F5344CB8AC3E}">
        <p14:creationId xmlns:p14="http://schemas.microsoft.com/office/powerpoint/2010/main" val="1451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5323331" y="3254809"/>
            <a:ext cx="2638178" cy="523220"/>
          </a:xfrm>
          <a:prstGeom prst="rect">
            <a:avLst/>
          </a:prstGeom>
          <a:ln>
            <a:noFill/>
          </a:ln>
        </p:spPr>
        <p:txBody>
          <a:bodyPr wrap="square">
            <a:spAutoFit/>
          </a:bodyPr>
          <a:lstStyle/>
          <a:p>
            <a:r>
              <a:rPr lang="en-US" altLang="zh-CN" sz="2800" b="1" dirty="0">
                <a:latin typeface="微软雅黑" panose="020B0503020204020204" charset="-122"/>
                <a:ea typeface="微软雅黑" panose="020B0503020204020204" charset="-122"/>
              </a:rPr>
              <a:t>Introduction</a:t>
            </a:r>
            <a:endParaRPr lang="zh-CN" altLang="en-US" sz="2800" b="1" dirty="0">
              <a:latin typeface="微软雅黑" panose="020B0503020204020204" charset="-122"/>
              <a:ea typeface="微软雅黑" panose="020B0503020204020204" charset="-122"/>
            </a:endParaRP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70751" cy="830997"/>
          </a:xfrm>
          <a:prstGeom prst="rect">
            <a:avLst/>
          </a:prstGeom>
        </p:spPr>
        <p:txBody>
          <a:bodyPr wrap="none">
            <a:spAutoFit/>
          </a:bodyPr>
          <a:lstStyle/>
          <a:p>
            <a:r>
              <a:rPr lang="en-US" altLang="zh-CN" sz="4800" dirty="0">
                <a:solidFill>
                  <a:prstClr val="white"/>
                </a:solidFill>
                <a:cs typeface="+mn-ea"/>
                <a:sym typeface="+mn-lt"/>
              </a:rPr>
              <a:t>01</a:t>
            </a:r>
            <a:endParaRPr lang="zh-CN" altLang="en-US" sz="4800" dirty="0">
              <a:solidFill>
                <a:prstClr val="white"/>
              </a:solidFill>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文本框 1">
            <a:extLst>
              <a:ext uri="{FF2B5EF4-FFF2-40B4-BE49-F238E27FC236}">
                <a16:creationId xmlns:a16="http://schemas.microsoft.com/office/drawing/2014/main" id="{7D51768E-5E1C-8E3F-FC41-0FCF58F1E987}"/>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600" b="1" kern="1200">
                <a:solidFill>
                  <a:schemeClr val="tx1"/>
                </a:solidFill>
                <a:latin typeface="+mj-lt"/>
                <a:ea typeface="+mj-ea"/>
                <a:cs typeface="+mj-cs"/>
              </a:rPr>
              <a:t>Analysis</a:t>
            </a:r>
          </a:p>
        </p:txBody>
      </p:sp>
      <p:sp>
        <p:nvSpPr>
          <p:cNvPr id="5" name="文本框 4">
            <a:extLst>
              <a:ext uri="{FF2B5EF4-FFF2-40B4-BE49-F238E27FC236}">
                <a16:creationId xmlns:a16="http://schemas.microsoft.com/office/drawing/2014/main" id="{999BB38A-7FD8-5D55-2933-5D02B966EAC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2400" dirty="0"/>
              <a:t>When there is no platform inspection. In this case, the impact of a news article can be calculated as:</a:t>
            </a: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图片 5">
            <a:extLst>
              <a:ext uri="{FF2B5EF4-FFF2-40B4-BE49-F238E27FC236}">
                <a16:creationId xmlns:a16="http://schemas.microsoft.com/office/drawing/2014/main" id="{BACCC52F-6A79-6B1A-577E-D67A309F6269}"/>
              </a:ext>
            </a:extLst>
          </p:cNvPr>
          <p:cNvPicPr>
            <a:picLocks noChangeAspect="1"/>
          </p:cNvPicPr>
          <p:nvPr/>
        </p:nvPicPr>
        <p:blipFill>
          <a:blip r:embed="rId2"/>
          <a:stretch>
            <a:fillRect/>
          </a:stretch>
        </p:blipFill>
        <p:spPr>
          <a:xfrm>
            <a:off x="5295319" y="1470628"/>
            <a:ext cx="6253212" cy="2344953"/>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文本框 7">
            <a:extLst>
              <a:ext uri="{FF2B5EF4-FFF2-40B4-BE49-F238E27FC236}">
                <a16:creationId xmlns:a16="http://schemas.microsoft.com/office/drawing/2014/main" id="{72840757-FF98-D309-12FA-38DACAF8958D}"/>
              </a:ext>
            </a:extLst>
          </p:cNvPr>
          <p:cNvSpPr txBox="1"/>
          <p:nvPr/>
        </p:nvSpPr>
        <p:spPr>
          <a:xfrm>
            <a:off x="5599701" y="5127581"/>
            <a:ext cx="5868049" cy="646331"/>
          </a:xfrm>
          <a:prstGeom prst="rect">
            <a:avLst/>
          </a:prstGeom>
          <a:noFill/>
        </p:spPr>
        <p:txBody>
          <a:bodyPr wrap="square">
            <a:spAutoFit/>
          </a:bodyPr>
          <a:lstStyle/>
          <a:p>
            <a:r>
              <a:rPr lang="en-US" altLang="zh-CN" dirty="0"/>
              <a:t>T</a:t>
            </a:r>
            <a:r>
              <a:rPr lang="zh-CN" altLang="en-US" dirty="0"/>
              <a:t>he article’s average impact is dominated by the shift in opinions it causes once a cascade is triggered</a:t>
            </a:r>
          </a:p>
        </p:txBody>
      </p:sp>
      <p:sp>
        <p:nvSpPr>
          <p:cNvPr id="9" name="箭头: 下 8">
            <a:extLst>
              <a:ext uri="{FF2B5EF4-FFF2-40B4-BE49-F238E27FC236}">
                <a16:creationId xmlns:a16="http://schemas.microsoft.com/office/drawing/2014/main" id="{8EBE581A-23B9-14C2-C8FB-56CE6E6711C8}"/>
              </a:ext>
            </a:extLst>
          </p:cNvPr>
          <p:cNvSpPr/>
          <p:nvPr/>
        </p:nvSpPr>
        <p:spPr>
          <a:xfrm>
            <a:off x="8189776" y="3724712"/>
            <a:ext cx="687897" cy="1308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755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文本框 1">
            <a:extLst>
              <a:ext uri="{FF2B5EF4-FFF2-40B4-BE49-F238E27FC236}">
                <a16:creationId xmlns:a16="http://schemas.microsoft.com/office/drawing/2014/main" id="{7D51768E-5E1C-8E3F-FC41-0FCF58F1E987}"/>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600" b="1" kern="1200">
                <a:solidFill>
                  <a:schemeClr val="tx1"/>
                </a:solidFill>
                <a:latin typeface="+mj-lt"/>
                <a:ea typeface="+mj-ea"/>
                <a:cs typeface="+mj-cs"/>
              </a:rPr>
              <a:t>Analysis</a:t>
            </a: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图片 3">
            <a:extLst>
              <a:ext uri="{FF2B5EF4-FFF2-40B4-BE49-F238E27FC236}">
                <a16:creationId xmlns:a16="http://schemas.microsoft.com/office/drawing/2014/main" id="{569039D2-9413-0C6B-8443-A5E27C34BD2E}"/>
              </a:ext>
            </a:extLst>
          </p:cNvPr>
          <p:cNvPicPr>
            <a:picLocks noChangeAspect="1"/>
          </p:cNvPicPr>
          <p:nvPr/>
        </p:nvPicPr>
        <p:blipFill>
          <a:blip r:embed="rId2"/>
          <a:stretch>
            <a:fillRect/>
          </a:stretch>
        </p:blipFill>
        <p:spPr>
          <a:xfrm>
            <a:off x="438216" y="1935308"/>
            <a:ext cx="5171429" cy="2828571"/>
          </a:xfrm>
          <a:prstGeom prst="rect">
            <a:avLst/>
          </a:prstGeom>
        </p:spPr>
      </p:pic>
      <p:sp>
        <p:nvSpPr>
          <p:cNvPr id="10" name="文本框 9">
            <a:extLst>
              <a:ext uri="{FF2B5EF4-FFF2-40B4-BE49-F238E27FC236}">
                <a16:creationId xmlns:a16="http://schemas.microsoft.com/office/drawing/2014/main" id="{759D93A9-E2F7-299B-2180-9AC63A3A0A0D}"/>
              </a:ext>
            </a:extLst>
          </p:cNvPr>
          <p:cNvSpPr txBox="1"/>
          <p:nvPr/>
        </p:nvSpPr>
        <p:spPr>
          <a:xfrm>
            <a:off x="6165680" y="1179039"/>
            <a:ext cx="3946212" cy="1200329"/>
          </a:xfrm>
          <a:prstGeom prst="rect">
            <a:avLst/>
          </a:prstGeom>
          <a:noFill/>
        </p:spPr>
        <p:txBody>
          <a:bodyPr wrap="square">
            <a:spAutoFit/>
          </a:bodyPr>
          <a:lstStyle/>
          <a:p>
            <a:r>
              <a:rPr lang="en-US" altLang="zh-CN" sz="2400" dirty="0"/>
              <a:t>T</a:t>
            </a:r>
            <a:r>
              <a:rPr lang="zh-CN" altLang="en-US" sz="2400" dirty="0"/>
              <a:t>he direct effect, which refers to the propagation of fake news</a:t>
            </a:r>
          </a:p>
        </p:txBody>
      </p:sp>
      <p:sp>
        <p:nvSpPr>
          <p:cNvPr id="12" name="文本框 11">
            <a:extLst>
              <a:ext uri="{FF2B5EF4-FFF2-40B4-BE49-F238E27FC236}">
                <a16:creationId xmlns:a16="http://schemas.microsoft.com/office/drawing/2014/main" id="{3B8E8666-1A55-5DC3-861C-D3BE2586B7E8}"/>
              </a:ext>
            </a:extLst>
          </p:cNvPr>
          <p:cNvSpPr txBox="1"/>
          <p:nvPr/>
        </p:nvSpPr>
        <p:spPr>
          <a:xfrm>
            <a:off x="6165680" y="3979049"/>
            <a:ext cx="3839209" cy="1569660"/>
          </a:xfrm>
          <a:prstGeom prst="rect">
            <a:avLst/>
          </a:prstGeom>
          <a:noFill/>
        </p:spPr>
        <p:txBody>
          <a:bodyPr wrap="square">
            <a:spAutoFit/>
          </a:bodyPr>
          <a:lstStyle/>
          <a:p>
            <a:r>
              <a:rPr lang="en-US" altLang="zh-CN" sz="2400" dirty="0"/>
              <a:t>T</a:t>
            </a:r>
            <a:r>
              <a:rPr lang="zh-CN" altLang="en-US" sz="2400" dirty="0"/>
              <a:t>he indirect effect, which refers to the impact of fake news on the propagation of truthful articles</a:t>
            </a:r>
          </a:p>
        </p:txBody>
      </p:sp>
      <p:cxnSp>
        <p:nvCxnSpPr>
          <p:cNvPr id="16" name="连接符: 肘形 15">
            <a:extLst>
              <a:ext uri="{FF2B5EF4-FFF2-40B4-BE49-F238E27FC236}">
                <a16:creationId xmlns:a16="http://schemas.microsoft.com/office/drawing/2014/main" id="{069A8DC1-929F-2FE5-0E1C-C9D79859A569}"/>
              </a:ext>
            </a:extLst>
          </p:cNvPr>
          <p:cNvCxnSpPr>
            <a:stCxn id="4" idx="3"/>
            <a:endCxn id="10" idx="1"/>
          </p:cNvCxnSpPr>
          <p:nvPr/>
        </p:nvCxnSpPr>
        <p:spPr>
          <a:xfrm flipV="1">
            <a:off x="5609645" y="1779204"/>
            <a:ext cx="556035" cy="15703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3DEA97F1-0366-6D23-8D67-1F578F5DD977}"/>
              </a:ext>
            </a:extLst>
          </p:cNvPr>
          <p:cNvCxnSpPr>
            <a:cxnSpLocks/>
            <a:stCxn id="4" idx="3"/>
            <a:endCxn id="12" idx="1"/>
          </p:cNvCxnSpPr>
          <p:nvPr/>
        </p:nvCxnSpPr>
        <p:spPr>
          <a:xfrm>
            <a:off x="5609645" y="3349594"/>
            <a:ext cx="556035" cy="14142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9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7D51768E-5E1C-8E3F-FC41-0FCF58F1E987}"/>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800" b="1" kern="1200" dirty="0">
                <a:solidFill>
                  <a:schemeClr val="tx1"/>
                </a:solidFill>
                <a:latin typeface="+mj-lt"/>
                <a:ea typeface="+mj-ea"/>
                <a:cs typeface="+mj-cs"/>
              </a:rPr>
              <a:t>Analysis</a:t>
            </a:r>
          </a:p>
        </p:txBody>
      </p:sp>
      <p:sp>
        <p:nvSpPr>
          <p:cNvPr id="4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1A03EDA6-AAAA-05E3-9940-755332475018}"/>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The asymmetric nature of the platform’s inspection policy with respect to combating the direct and indirect effects of fake news</a:t>
            </a:r>
          </a:p>
        </p:txBody>
      </p:sp>
      <p:pic>
        <p:nvPicPr>
          <p:cNvPr id="7" name="图片 6">
            <a:extLst>
              <a:ext uri="{FF2B5EF4-FFF2-40B4-BE49-F238E27FC236}">
                <a16:creationId xmlns:a16="http://schemas.microsoft.com/office/drawing/2014/main" id="{1C4A5209-63C6-DA6D-FA2F-87E27756653B}"/>
              </a:ext>
            </a:extLst>
          </p:cNvPr>
          <p:cNvPicPr>
            <a:picLocks noChangeAspect="1"/>
          </p:cNvPicPr>
          <p:nvPr/>
        </p:nvPicPr>
        <p:blipFill>
          <a:blip r:embed="rId2"/>
          <a:stretch>
            <a:fillRect/>
          </a:stretch>
        </p:blipFill>
        <p:spPr>
          <a:xfrm>
            <a:off x="1680486" y="2593579"/>
            <a:ext cx="7706135" cy="2986127"/>
          </a:xfrm>
          <a:prstGeom prst="rect">
            <a:avLst/>
          </a:prstGeom>
        </p:spPr>
      </p:pic>
    </p:spTree>
    <p:extLst>
      <p:ext uri="{BB962C8B-B14F-4D97-AF65-F5344CB8AC3E}">
        <p14:creationId xmlns:p14="http://schemas.microsoft.com/office/powerpoint/2010/main" val="169326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4817967" y="3278801"/>
            <a:ext cx="3210955" cy="523220"/>
          </a:xfrm>
          <a:prstGeom prst="rect">
            <a:avLst/>
          </a:prstGeom>
          <a:ln>
            <a:noFill/>
          </a:ln>
        </p:spPr>
        <p:txBody>
          <a:bodyPr wrap="square">
            <a:spAutoFit/>
          </a:bodyPr>
          <a:lstStyle/>
          <a:p>
            <a:pPr algn="ctr"/>
            <a:r>
              <a:rPr lang="en-US" altLang="zh-CN" sz="2800" b="1" dirty="0">
                <a:solidFill>
                  <a:prstClr val="black"/>
                </a:solidFill>
                <a:latin typeface="微软雅黑" panose="020B0503020204020204" charset="-122"/>
                <a:ea typeface="微软雅黑" panose="020B0503020204020204" charset="-122"/>
              </a:rPr>
              <a:t>Discussion</a:t>
            </a: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09837" cy="830997"/>
          </a:xfrm>
          <a:prstGeom prst="rect">
            <a:avLst/>
          </a:prstGeom>
        </p:spPr>
        <p:txBody>
          <a:bodyPr wrap="none">
            <a:spAutoFit/>
          </a:bodyPr>
          <a:lstStyle/>
          <a:p>
            <a:r>
              <a:rPr lang="en-US" altLang="zh-CN" sz="4800" dirty="0">
                <a:solidFill>
                  <a:prstClr val="white"/>
                </a:solidFill>
                <a:cs typeface="+mn-ea"/>
                <a:sym typeface="+mn-lt"/>
              </a:rPr>
              <a:t>06</a:t>
            </a:r>
            <a:endParaRPr lang="zh-CN" altLang="en-US" sz="4800" dirty="0">
              <a:solidFill>
                <a:prstClr val="white"/>
              </a:solidFill>
              <a:cs typeface="+mn-ea"/>
              <a:sym typeface="+mn-lt"/>
            </a:endParaRPr>
          </a:p>
        </p:txBody>
      </p:sp>
    </p:spTree>
    <p:extLst>
      <p:ext uri="{BB962C8B-B14F-4D97-AF65-F5344CB8AC3E}">
        <p14:creationId xmlns:p14="http://schemas.microsoft.com/office/powerpoint/2010/main" val="286448666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56966" y="1652497"/>
            <a:ext cx="3757147" cy="3553006"/>
            <a:chOff x="7420361" y="1653429"/>
            <a:chExt cx="3757147" cy="3553006"/>
          </a:xfrm>
        </p:grpSpPr>
        <p:sp>
          <p:nvSpPr>
            <p:cNvPr id="18" name="任意多边形 17"/>
            <p:cNvSpPr/>
            <p:nvPr/>
          </p:nvSpPr>
          <p:spPr>
            <a:xfrm>
              <a:off x="8656694" y="2567354"/>
              <a:ext cx="1274583" cy="290146"/>
            </a:xfrm>
            <a:custGeom>
              <a:avLst/>
              <a:gdLst>
                <a:gd name="connsiteX0" fmla="*/ 180975 w 1276350"/>
                <a:gd name="connsiteY0" fmla="*/ 0 h 266700"/>
                <a:gd name="connsiteX1" fmla="*/ 0 w 1276350"/>
                <a:gd name="connsiteY1" fmla="*/ 80963 h 266700"/>
                <a:gd name="connsiteX2" fmla="*/ 638175 w 1276350"/>
                <a:gd name="connsiteY2" fmla="*/ 266700 h 266700"/>
                <a:gd name="connsiteX3" fmla="*/ 1276350 w 1276350"/>
                <a:gd name="connsiteY3" fmla="*/ 80963 h 266700"/>
                <a:gd name="connsiteX4" fmla="*/ 1090612 w 1276350"/>
                <a:gd name="connsiteY4" fmla="*/ 14288 h 266700"/>
                <a:gd name="connsiteX5" fmla="*/ 638175 w 1276350"/>
                <a:gd name="connsiteY5" fmla="*/ 138113 h 266700"/>
                <a:gd name="connsiteX6" fmla="*/ 180975 w 1276350"/>
                <a:gd name="connsiteY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350" h="266700">
                  <a:moveTo>
                    <a:pt x="180975" y="0"/>
                  </a:moveTo>
                  <a:lnTo>
                    <a:pt x="0" y="80963"/>
                  </a:lnTo>
                  <a:lnTo>
                    <a:pt x="638175" y="266700"/>
                  </a:lnTo>
                  <a:lnTo>
                    <a:pt x="1276350" y="80963"/>
                  </a:lnTo>
                  <a:lnTo>
                    <a:pt x="1090612" y="14288"/>
                  </a:lnTo>
                  <a:lnTo>
                    <a:pt x="638175" y="138113"/>
                  </a:lnTo>
                  <a:lnTo>
                    <a:pt x="180975" y="0"/>
                  </a:lnTo>
                  <a:close/>
                </a:path>
              </a:pathLst>
            </a:custGeom>
            <a:solidFill>
              <a:srgbClr val="3C413D"/>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等腰三角形 18"/>
            <p:cNvSpPr/>
            <p:nvPr/>
          </p:nvSpPr>
          <p:spPr>
            <a:xfrm rot="1063446">
              <a:off x="8815332" y="1662982"/>
              <a:ext cx="646961" cy="986595"/>
            </a:xfrm>
            <a:prstGeom prst="triangle">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等腰三角形 19"/>
            <p:cNvSpPr/>
            <p:nvPr/>
          </p:nvSpPr>
          <p:spPr>
            <a:xfrm rot="20643460">
              <a:off x="9137137" y="1653429"/>
              <a:ext cx="680345" cy="993232"/>
            </a:xfrm>
            <a:prstGeom prst="triangle">
              <a:avLst>
                <a:gd name="adj" fmla="val 41522"/>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梯形 20"/>
            <p:cNvSpPr/>
            <p:nvPr/>
          </p:nvSpPr>
          <p:spPr>
            <a:xfrm rot="1073030">
              <a:off x="8286360" y="2735823"/>
              <a:ext cx="1145126" cy="752874"/>
            </a:xfrm>
            <a:prstGeom prst="trapezoid">
              <a:avLst>
                <a:gd name="adj" fmla="val 31835"/>
              </a:avLst>
            </a:prstGeom>
            <a:solidFill>
              <a:srgbClr val="7F7F7F"/>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2" name="梯形 21"/>
            <p:cNvSpPr/>
            <p:nvPr/>
          </p:nvSpPr>
          <p:spPr>
            <a:xfrm rot="20547857">
              <a:off x="9138237" y="2735573"/>
              <a:ext cx="1161769" cy="758883"/>
            </a:xfrm>
            <a:prstGeom prst="trapezoid">
              <a:avLst>
                <a:gd name="adj" fmla="val 31835"/>
              </a:avLst>
            </a:prstGeom>
            <a:solidFill>
              <a:srgbClr val="606060"/>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任意多边形 22"/>
            <p:cNvSpPr/>
            <p:nvPr/>
          </p:nvSpPr>
          <p:spPr>
            <a:xfrm>
              <a:off x="8207952" y="3361114"/>
              <a:ext cx="2198112" cy="406023"/>
            </a:xfrm>
            <a:custGeom>
              <a:avLst/>
              <a:gdLst>
                <a:gd name="connsiteX0" fmla="*/ 0 w 2171700"/>
                <a:gd name="connsiteY0" fmla="*/ 61913 h 400050"/>
                <a:gd name="connsiteX1" fmla="*/ 1047750 w 2171700"/>
                <a:gd name="connsiteY1" fmla="*/ 400050 h 400050"/>
                <a:gd name="connsiteX2" fmla="*/ 2171700 w 2171700"/>
                <a:gd name="connsiteY2" fmla="*/ 76200 h 400050"/>
                <a:gd name="connsiteX3" fmla="*/ 1938337 w 2171700"/>
                <a:gd name="connsiteY3" fmla="*/ 4763 h 400050"/>
                <a:gd name="connsiteX4" fmla="*/ 1052512 w 2171700"/>
                <a:gd name="connsiteY4" fmla="*/ 276225 h 400050"/>
                <a:gd name="connsiteX5" fmla="*/ 195262 w 2171700"/>
                <a:gd name="connsiteY5" fmla="*/ 0 h 400050"/>
                <a:gd name="connsiteX6" fmla="*/ 0 w 2171700"/>
                <a:gd name="connsiteY6" fmla="*/ 6191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400050">
                  <a:moveTo>
                    <a:pt x="0" y="61913"/>
                  </a:moveTo>
                  <a:lnTo>
                    <a:pt x="1047750" y="400050"/>
                  </a:lnTo>
                  <a:lnTo>
                    <a:pt x="2171700" y="76200"/>
                  </a:lnTo>
                  <a:lnTo>
                    <a:pt x="1938337" y="4763"/>
                  </a:lnTo>
                  <a:lnTo>
                    <a:pt x="1052512" y="276225"/>
                  </a:lnTo>
                  <a:lnTo>
                    <a:pt x="195262" y="0"/>
                  </a:lnTo>
                  <a:lnTo>
                    <a:pt x="0" y="61913"/>
                  </a:lnTo>
                  <a:close/>
                </a:path>
              </a:pathLst>
            </a:custGeom>
            <a:solidFill>
              <a:srgbClr val="3C413D"/>
            </a:solidFill>
            <a:ln w="12700" cap="flat" cmpd="sng" algn="ctr">
              <a:solidFill>
                <a:srgbClr val="3C413D"/>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梯形 23"/>
            <p:cNvSpPr/>
            <p:nvPr/>
          </p:nvSpPr>
          <p:spPr>
            <a:xfrm rot="1038236">
              <a:off x="7832308" y="3587992"/>
              <a:ext cx="1599085" cy="776878"/>
            </a:xfrm>
            <a:prstGeom prst="trapezoid">
              <a:avLst>
                <a:gd name="adj" fmla="val 30249"/>
              </a:avLst>
            </a:prstGeom>
            <a:solidFill>
              <a:srgbClr val="7E7E7E"/>
            </a:solidFill>
            <a:ln w="12700" cap="flat" cmpd="sng" algn="ctr">
              <a:solidFill>
                <a:srgbClr val="7F7F7F"/>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梯形 24"/>
            <p:cNvSpPr/>
            <p:nvPr/>
          </p:nvSpPr>
          <p:spPr>
            <a:xfrm rot="20642616">
              <a:off x="9138704" y="3587014"/>
              <a:ext cx="1648461" cy="787636"/>
            </a:xfrm>
            <a:prstGeom prst="trapezoid">
              <a:avLst>
                <a:gd name="adj" fmla="val 29833"/>
              </a:avLst>
            </a:prstGeom>
            <a:solidFill>
              <a:srgbClr val="595959"/>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6" name="任意多边形 25"/>
            <p:cNvSpPr/>
            <p:nvPr/>
          </p:nvSpPr>
          <p:spPr>
            <a:xfrm>
              <a:off x="7791450" y="4174747"/>
              <a:ext cx="3013950" cy="525841"/>
            </a:xfrm>
            <a:custGeom>
              <a:avLst/>
              <a:gdLst>
                <a:gd name="connsiteX0" fmla="*/ 209550 w 3000375"/>
                <a:gd name="connsiteY0" fmla="*/ 0 h 504825"/>
                <a:gd name="connsiteX1" fmla="*/ 0 w 3000375"/>
                <a:gd name="connsiteY1" fmla="*/ 66675 h 504825"/>
                <a:gd name="connsiteX2" fmla="*/ 1481137 w 3000375"/>
                <a:gd name="connsiteY2" fmla="*/ 504825 h 504825"/>
                <a:gd name="connsiteX3" fmla="*/ 3000375 w 3000375"/>
                <a:gd name="connsiteY3" fmla="*/ 57150 h 504825"/>
                <a:gd name="connsiteX4" fmla="*/ 2809875 w 3000375"/>
                <a:gd name="connsiteY4" fmla="*/ 4762 h 504825"/>
                <a:gd name="connsiteX5" fmla="*/ 1490662 w 3000375"/>
                <a:gd name="connsiteY5" fmla="*/ 390525 h 504825"/>
                <a:gd name="connsiteX6" fmla="*/ 209550 w 3000375"/>
                <a:gd name="connsiteY6"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375" h="504825">
                  <a:moveTo>
                    <a:pt x="209550" y="0"/>
                  </a:moveTo>
                  <a:lnTo>
                    <a:pt x="0" y="66675"/>
                  </a:lnTo>
                  <a:lnTo>
                    <a:pt x="1481137" y="504825"/>
                  </a:lnTo>
                  <a:lnTo>
                    <a:pt x="3000375" y="57150"/>
                  </a:lnTo>
                  <a:lnTo>
                    <a:pt x="2809875" y="4762"/>
                  </a:lnTo>
                  <a:lnTo>
                    <a:pt x="1490662" y="390525"/>
                  </a:lnTo>
                  <a:lnTo>
                    <a:pt x="209550" y="0"/>
                  </a:lnTo>
                  <a:close/>
                </a:path>
              </a:pathLst>
            </a:custGeom>
            <a:solidFill>
              <a:srgbClr val="3C413D"/>
            </a:solidFill>
            <a:ln w="12700" cap="flat" cmpd="sng" algn="ctr">
              <a:solidFill>
                <a:srgbClr val="3C413D"/>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7" name="梯形 26"/>
            <p:cNvSpPr/>
            <p:nvPr/>
          </p:nvSpPr>
          <p:spPr>
            <a:xfrm rot="1019972">
              <a:off x="7420361" y="4453785"/>
              <a:ext cx="2010448" cy="747504"/>
            </a:xfrm>
            <a:prstGeom prst="trapezoid">
              <a:avLst>
                <a:gd name="adj" fmla="val 30249"/>
              </a:avLst>
            </a:prstGeom>
            <a:solidFill>
              <a:srgbClr val="7E7E7E"/>
            </a:solidFill>
            <a:ln w="12700" cap="flat" cmpd="sng" algn="ctr">
              <a:solidFill>
                <a:srgbClr val="7E7E7E"/>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梯形 27"/>
            <p:cNvSpPr/>
            <p:nvPr/>
          </p:nvSpPr>
          <p:spPr>
            <a:xfrm rot="20620648">
              <a:off x="9142001" y="4457359"/>
              <a:ext cx="2035507" cy="749076"/>
            </a:xfrm>
            <a:prstGeom prst="trapezoid">
              <a:avLst>
                <a:gd name="adj" fmla="val 29833"/>
              </a:avLst>
            </a:prstGeom>
            <a:solidFill>
              <a:srgbClr val="595959"/>
            </a:solidFill>
            <a:ln w="12700" cap="flat" cmpd="sng" algn="ctr">
              <a:solidFill>
                <a:srgbClr val="595959"/>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1" name="椭圆 10"/>
          <p:cNvSpPr/>
          <p:nvPr/>
        </p:nvSpPr>
        <p:spPr>
          <a:xfrm>
            <a:off x="10021892" y="2076369"/>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椭圆 11"/>
          <p:cNvSpPr/>
          <p:nvPr/>
        </p:nvSpPr>
        <p:spPr>
          <a:xfrm>
            <a:off x="9745571" y="2981245"/>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椭圆 12"/>
          <p:cNvSpPr/>
          <p:nvPr/>
        </p:nvSpPr>
        <p:spPr>
          <a:xfrm>
            <a:off x="9506704" y="3935475"/>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椭圆 13"/>
          <p:cNvSpPr/>
          <p:nvPr/>
        </p:nvSpPr>
        <p:spPr>
          <a:xfrm>
            <a:off x="9264030" y="4852232"/>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17775">
            <a:off x="10275837" y="2006382"/>
            <a:ext cx="334304" cy="570247"/>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44938">
            <a:off x="10973341" y="4414975"/>
            <a:ext cx="476252" cy="888431"/>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690008">
            <a:off x="10693166" y="3524520"/>
            <a:ext cx="472781" cy="882589"/>
          </a:xfrm>
          <a:prstGeom prst="rect">
            <a:avLst/>
          </a:prstGeom>
        </p:spPr>
      </p:pic>
      <p:sp>
        <p:nvSpPr>
          <p:cNvPr id="29" name="işļiḑè"/>
          <p:cNvSpPr txBox="1"/>
          <p:nvPr/>
        </p:nvSpPr>
        <p:spPr bwMode="auto">
          <a:xfrm>
            <a:off x="521628" y="0"/>
            <a:ext cx="56483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90000"/>
              </a:lnSpc>
              <a:spcBef>
                <a:spcPct val="0"/>
              </a:spcBef>
              <a:spcAft>
                <a:spcPts val="600"/>
              </a:spcAft>
            </a:pPr>
            <a:r>
              <a:rPr lang="en-US" altLang="zh-CN" sz="2400" b="1" kern="1200" dirty="0">
                <a:solidFill>
                  <a:schemeClr val="tx1"/>
                </a:solidFill>
                <a:latin typeface="+mj-lt"/>
                <a:ea typeface="+mj-ea"/>
                <a:cs typeface="+mj-cs"/>
              </a:rPr>
              <a:t>Further concern</a:t>
            </a:r>
          </a:p>
        </p:txBody>
      </p:sp>
      <p:sp>
        <p:nvSpPr>
          <p:cNvPr id="30" name="iSḷiḋé"/>
          <p:cNvSpPr/>
          <p:nvPr/>
        </p:nvSpPr>
        <p:spPr bwMode="auto">
          <a:xfrm>
            <a:off x="387250" y="441806"/>
            <a:ext cx="6413673"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1600" dirty="0"/>
              <a:t>One significant aspect of the fake-news phenomenon that is not explored in our model is the process by which fake news is generated. </a:t>
            </a:r>
            <a:endParaRPr lang="zh-CN" altLang="en-US" sz="1600" dirty="0"/>
          </a:p>
        </p:txBody>
      </p:sp>
      <p:sp>
        <p:nvSpPr>
          <p:cNvPr id="33" name="işļiḑè"/>
          <p:cNvSpPr txBox="1"/>
          <p:nvPr/>
        </p:nvSpPr>
        <p:spPr bwMode="auto">
          <a:xfrm>
            <a:off x="529077" y="1003585"/>
            <a:ext cx="56483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Conclusion 3</a:t>
            </a:r>
          </a:p>
        </p:txBody>
      </p:sp>
      <p:sp>
        <p:nvSpPr>
          <p:cNvPr id="34" name="iSḷiḋé"/>
          <p:cNvSpPr/>
          <p:nvPr/>
        </p:nvSpPr>
        <p:spPr bwMode="auto">
          <a:xfrm>
            <a:off x="394699" y="1445391"/>
            <a:ext cx="6413673" cy="113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rPr>
              <a:t>The incentives that lead to the platform’s policy being more effective depend to a great extent on the characteristics of the news environment.</a:t>
            </a:r>
          </a:p>
        </p:txBody>
      </p:sp>
      <p:sp>
        <p:nvSpPr>
          <p:cNvPr id="35" name="işļiḑè"/>
          <p:cNvSpPr txBox="1"/>
          <p:nvPr/>
        </p:nvSpPr>
        <p:spPr bwMode="auto">
          <a:xfrm>
            <a:off x="529077" y="2345519"/>
            <a:ext cx="56483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Conclusion 2</a:t>
            </a:r>
          </a:p>
        </p:txBody>
      </p:sp>
      <p:sp>
        <p:nvSpPr>
          <p:cNvPr id="36" name="iSḷiḋé"/>
          <p:cNvSpPr/>
          <p:nvPr/>
        </p:nvSpPr>
        <p:spPr bwMode="auto">
          <a:xfrm>
            <a:off x="394699" y="2787325"/>
            <a:ext cx="6413673" cy="231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rPr>
              <a:t>When the ex ante probability is very low, the platform should not conduct an inspection; when it is moderately low, the platform should conduct an inspection from the onset of the sharing process; when it is moderate, the platform should conduct a delayed inspection; and when it is high, the platform should either conduct an inspection from the onset or no inspection at all.</a:t>
            </a:r>
          </a:p>
        </p:txBody>
      </p:sp>
      <p:sp>
        <p:nvSpPr>
          <p:cNvPr id="37" name="işļiḑè"/>
          <p:cNvSpPr txBox="1"/>
          <p:nvPr/>
        </p:nvSpPr>
        <p:spPr bwMode="auto">
          <a:xfrm>
            <a:off x="515999" y="5067509"/>
            <a:ext cx="56483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Conclusion 1</a:t>
            </a:r>
          </a:p>
        </p:txBody>
      </p:sp>
      <p:sp>
        <p:nvSpPr>
          <p:cNvPr id="38" name="iSḷiḋé"/>
          <p:cNvSpPr/>
          <p:nvPr/>
        </p:nvSpPr>
        <p:spPr bwMode="auto">
          <a:xfrm>
            <a:off x="381621" y="5509315"/>
            <a:ext cx="6413673"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rPr>
              <a:t>In the absence of any platform intervention, fake news articles are likely to proliferate through sequential sharing, even when agents are intent on sharing only truthful articles.</a:t>
            </a:r>
          </a:p>
        </p:txBody>
      </p:sp>
      <p:cxnSp>
        <p:nvCxnSpPr>
          <p:cNvPr id="32" name="连接符: 肘形 31">
            <a:extLst>
              <a:ext uri="{FF2B5EF4-FFF2-40B4-BE49-F238E27FC236}">
                <a16:creationId xmlns:a16="http://schemas.microsoft.com/office/drawing/2014/main" id="{21D4B15E-1E96-92B8-92F1-C2EA70677EEC}"/>
              </a:ext>
            </a:extLst>
          </p:cNvPr>
          <p:cNvCxnSpPr>
            <a:cxnSpLocks/>
          </p:cNvCxnSpPr>
          <p:nvPr/>
        </p:nvCxnSpPr>
        <p:spPr>
          <a:xfrm>
            <a:off x="6764013" y="875493"/>
            <a:ext cx="3288233" cy="1212626"/>
          </a:xfrm>
          <a:prstGeom prst="bentConnector2">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A2E4D5F0-3623-0B8F-11FB-80316690B3AD}"/>
              </a:ext>
            </a:extLst>
          </p:cNvPr>
          <p:cNvCxnSpPr>
            <a:stCxn id="34" idx="3"/>
            <a:endCxn id="12" idx="0"/>
          </p:cNvCxnSpPr>
          <p:nvPr/>
        </p:nvCxnSpPr>
        <p:spPr>
          <a:xfrm>
            <a:off x="6808372" y="2013753"/>
            <a:ext cx="2976602" cy="967492"/>
          </a:xfrm>
          <a:prstGeom prst="bentConnector2">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4D0CF1E6-CB6B-4CA9-D636-5169F24CE7BA}"/>
              </a:ext>
            </a:extLst>
          </p:cNvPr>
          <p:cNvCxnSpPr>
            <a:cxnSpLocks/>
          </p:cNvCxnSpPr>
          <p:nvPr/>
        </p:nvCxnSpPr>
        <p:spPr>
          <a:xfrm>
            <a:off x="6808372" y="3918781"/>
            <a:ext cx="2765596" cy="57026"/>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63CDA0F4-396B-2632-39F0-0E5F3E0A2B0D}"/>
              </a:ext>
            </a:extLst>
          </p:cNvPr>
          <p:cNvCxnSpPr>
            <a:cxnSpLocks/>
          </p:cNvCxnSpPr>
          <p:nvPr/>
        </p:nvCxnSpPr>
        <p:spPr>
          <a:xfrm flipV="1">
            <a:off x="6832445" y="4913343"/>
            <a:ext cx="2468736" cy="1051158"/>
          </a:xfrm>
          <a:prstGeom prst="bentConnector3">
            <a:avLst>
              <a:gd name="adj1" fmla="val 100345"/>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2700000">
            <a:off x="7995385" y="796679"/>
            <a:ext cx="3350844" cy="3350844"/>
          </a:xfrm>
          <a:prstGeom prst="rect">
            <a:avLst/>
          </a:prstGeom>
          <a:blipFill dpi="0" rotWithShape="0">
            <a:blip r:embed="rId2"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4" name="任意多边形 23"/>
          <p:cNvSpPr/>
          <p:nvPr/>
        </p:nvSpPr>
        <p:spPr>
          <a:xfrm rot="2700000">
            <a:off x="10053878" y="-700264"/>
            <a:ext cx="3350844" cy="2219355"/>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3"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8" name="任意多边形 27"/>
          <p:cNvSpPr/>
          <p:nvPr/>
        </p:nvSpPr>
        <p:spPr>
          <a:xfrm rot="2700000">
            <a:off x="10485029" y="3254223"/>
            <a:ext cx="3350844" cy="3350844"/>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4" cstate="screen">
              <a:grayscl/>
            </a:blip>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36" name="任意多边形 35"/>
          <p:cNvSpPr/>
          <p:nvPr/>
        </p:nvSpPr>
        <p:spPr>
          <a:xfrm rot="2700000">
            <a:off x="5532654" y="-1692388"/>
            <a:ext cx="3350844" cy="335084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5" name="任意多边形 24"/>
          <p:cNvSpPr/>
          <p:nvPr/>
        </p:nvSpPr>
        <p:spPr>
          <a:xfrm rot="2700000">
            <a:off x="12427898" y="2036413"/>
            <a:ext cx="860998" cy="860998"/>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cxnSp>
        <p:nvCxnSpPr>
          <p:cNvPr id="26" name="直接连接符 25"/>
          <p:cNvCxnSpPr/>
          <p:nvPr/>
        </p:nvCxnSpPr>
        <p:spPr>
          <a:xfrm>
            <a:off x="5763431" y="1378094"/>
            <a:ext cx="1328278" cy="1328278"/>
          </a:xfrm>
          <a:prstGeom prst="line">
            <a:avLst/>
          </a:prstGeom>
          <a:ln>
            <a:solidFill>
              <a:srgbClr val="D3381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80459" y="2716145"/>
            <a:ext cx="1328278" cy="1328278"/>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a:xfrm rot="2700000">
            <a:off x="12612171" y="6867541"/>
            <a:ext cx="324327" cy="562093"/>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cxnSp>
        <p:nvCxnSpPr>
          <p:cNvPr id="29" name="直接连接符 28"/>
          <p:cNvCxnSpPr/>
          <p:nvPr/>
        </p:nvCxnSpPr>
        <p:spPr>
          <a:xfrm>
            <a:off x="8954706" y="4358828"/>
            <a:ext cx="3178832" cy="3121683"/>
          </a:xfrm>
          <a:prstGeom prst="line">
            <a:avLst/>
          </a:prstGeom>
          <a:ln>
            <a:solidFill>
              <a:srgbClr val="D3381C"/>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rot="2700000">
            <a:off x="-459153" y="6127530"/>
            <a:ext cx="1926160" cy="43744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14" name="任意多边形 13"/>
          <p:cNvSpPr/>
          <p:nvPr/>
        </p:nvSpPr>
        <p:spPr>
          <a:xfrm rot="2700000">
            <a:off x="-311625" y="6428768"/>
            <a:ext cx="975606" cy="487803"/>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rgbClr val="D3381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a:p>
        </p:txBody>
      </p:sp>
      <p:sp>
        <p:nvSpPr>
          <p:cNvPr id="23" name="标题 3"/>
          <p:cNvSpPr>
            <a:spLocks noGrp="1"/>
          </p:cNvSpPr>
          <p:nvPr/>
        </p:nvSpPr>
        <p:spPr>
          <a:xfrm>
            <a:off x="176178" y="3800575"/>
            <a:ext cx="7765636" cy="1080714"/>
          </a:xfrm>
          <a:solidFill>
            <a:srgbClr val="D3381C"/>
          </a:solidFill>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en-US" altLang="zh-CN" sz="5400" b="1" dirty="0">
                <a:solidFill>
                  <a:srgbClr val="D3381C"/>
                </a:solidFill>
              </a:rPr>
              <a:t>THANK  YOU</a:t>
            </a:r>
            <a:endParaRPr lang="zh-CN" altLang="en-US" sz="5400" b="1" dirty="0">
              <a:solidFill>
                <a:srgbClr val="D3381C"/>
              </a:solidFill>
            </a:endParaRPr>
          </a:p>
        </p:txBody>
      </p:sp>
      <p:grpSp>
        <p:nvGrpSpPr>
          <p:cNvPr id="31" name="组合 30"/>
          <p:cNvGrpSpPr/>
          <p:nvPr/>
        </p:nvGrpSpPr>
        <p:grpSpPr>
          <a:xfrm>
            <a:off x="1066835" y="4797472"/>
            <a:ext cx="2228284" cy="425647"/>
            <a:chOff x="4654427" y="4718860"/>
            <a:chExt cx="1663809" cy="317821"/>
          </a:xfrm>
        </p:grpSpPr>
        <p:grpSp>
          <p:nvGrpSpPr>
            <p:cNvPr id="38" name="组合 37"/>
            <p:cNvGrpSpPr/>
            <p:nvPr/>
          </p:nvGrpSpPr>
          <p:grpSpPr>
            <a:xfrm>
              <a:off x="4654427" y="4718860"/>
              <a:ext cx="276971" cy="276971"/>
              <a:chOff x="3725237" y="4930504"/>
              <a:chExt cx="531780" cy="531780"/>
            </a:xfrm>
          </p:grpSpPr>
          <p:sp>
            <p:nvSpPr>
              <p:cNvPr id="40" name="圆角矩形 2"/>
              <p:cNvSpPr/>
              <p:nvPr/>
            </p:nvSpPr>
            <p:spPr>
              <a:xfrm>
                <a:off x="3725237" y="4930504"/>
                <a:ext cx="531780" cy="531780"/>
              </a:xfrm>
              <a:prstGeom prst="ellipse">
                <a:avLst/>
              </a:prstGeom>
              <a:solidFill>
                <a:srgbClr val="D3381C"/>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1"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9"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涂世龙</a:t>
              </a:r>
            </a:p>
          </p:txBody>
        </p:sp>
      </p:grpSp>
      <p:grpSp>
        <p:nvGrpSpPr>
          <p:cNvPr id="32" name="组合 31"/>
          <p:cNvGrpSpPr/>
          <p:nvPr/>
        </p:nvGrpSpPr>
        <p:grpSpPr>
          <a:xfrm>
            <a:off x="3084012" y="4834521"/>
            <a:ext cx="2700141" cy="388598"/>
            <a:chOff x="6395842" y="4718860"/>
            <a:chExt cx="2016134" cy="290158"/>
          </a:xfrm>
        </p:grpSpPr>
        <p:grpSp>
          <p:nvGrpSpPr>
            <p:cNvPr id="33" name="组合 32"/>
            <p:cNvGrpSpPr/>
            <p:nvPr/>
          </p:nvGrpSpPr>
          <p:grpSpPr>
            <a:xfrm>
              <a:off x="6395842" y="4718860"/>
              <a:ext cx="276971" cy="276971"/>
              <a:chOff x="6392770" y="4930504"/>
              <a:chExt cx="531780" cy="531780"/>
            </a:xfrm>
          </p:grpSpPr>
          <p:sp>
            <p:nvSpPr>
              <p:cNvPr id="35" name="圆角矩形 2"/>
              <p:cNvSpPr/>
              <p:nvPr/>
            </p:nvSpPr>
            <p:spPr>
              <a:xfrm>
                <a:off x="6392770" y="4930504"/>
                <a:ext cx="531780" cy="531780"/>
              </a:xfrm>
              <a:prstGeom prst="ellipse">
                <a:avLst/>
              </a:prstGeom>
              <a:solidFill>
                <a:srgbClr val="D3381C"/>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4" name="文本框 27"/>
            <p:cNvSpPr txBox="1"/>
            <p:nvPr/>
          </p:nvSpPr>
          <p:spPr>
            <a:xfrm>
              <a:off x="6669040" y="4779208"/>
              <a:ext cx="1742936"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时间：</a:t>
              </a:r>
              <a:r>
                <a:rPr kumimoji="0" lang="en-US" altLang="zh-CN"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3.7</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grpSp>
        <p:nvGrpSpPr>
          <p:cNvPr id="2" name="组合 1">
            <a:extLst>
              <a:ext uri="{FF2B5EF4-FFF2-40B4-BE49-F238E27FC236}">
                <a16:creationId xmlns:a16="http://schemas.microsoft.com/office/drawing/2014/main" id="{C882F830-E63C-9924-BCF7-CF2E0757B73B}"/>
              </a:ext>
            </a:extLst>
          </p:cNvPr>
          <p:cNvGrpSpPr/>
          <p:nvPr/>
        </p:nvGrpSpPr>
        <p:grpSpPr>
          <a:xfrm>
            <a:off x="176178" y="670588"/>
            <a:ext cx="4260850" cy="1510030"/>
            <a:chOff x="1489" y="793"/>
            <a:chExt cx="6710" cy="2378"/>
          </a:xfrm>
        </p:grpSpPr>
        <p:cxnSp>
          <p:nvCxnSpPr>
            <p:cNvPr id="3" name="直接连接符 2">
              <a:extLst>
                <a:ext uri="{FF2B5EF4-FFF2-40B4-BE49-F238E27FC236}">
                  <a16:creationId xmlns:a16="http://schemas.microsoft.com/office/drawing/2014/main" id="{D8C23AFA-2D86-81E3-A312-65E8073C7BBF}"/>
                </a:ext>
              </a:extLst>
            </p:cNvPr>
            <p:cNvCxnSpPr/>
            <p:nvPr/>
          </p:nvCxnSpPr>
          <p:spPr>
            <a:xfrm>
              <a:off x="1673" y="823"/>
              <a:ext cx="1062" cy="0"/>
            </a:xfrm>
            <a:prstGeom prst="line">
              <a:avLst/>
            </a:prstGeom>
            <a:ln w="57150">
              <a:solidFill>
                <a:srgbClr val="CC4A4A"/>
              </a:solidFill>
            </a:ln>
          </p:spPr>
          <p:style>
            <a:lnRef idx="1">
              <a:srgbClr val="354B5E"/>
            </a:lnRef>
            <a:fillRef idx="0">
              <a:srgbClr val="354B5E"/>
            </a:fillRef>
            <a:effectRef idx="0">
              <a:srgbClr val="354B5E"/>
            </a:effectRef>
            <a:fontRef idx="minor">
              <a:srgbClr val="000000"/>
            </a:fontRef>
          </p:style>
        </p:cxnSp>
        <p:sp>
          <p:nvSpPr>
            <p:cNvPr id="4" name="矩形 3">
              <a:extLst>
                <a:ext uri="{FF2B5EF4-FFF2-40B4-BE49-F238E27FC236}">
                  <a16:creationId xmlns:a16="http://schemas.microsoft.com/office/drawing/2014/main" id="{C21D5B0E-1972-93D3-B0B0-D1771B9906B0}"/>
                </a:ext>
              </a:extLst>
            </p:cNvPr>
            <p:cNvSpPr/>
            <p:nvPr/>
          </p:nvSpPr>
          <p:spPr>
            <a:xfrm>
              <a:off x="1489" y="793"/>
              <a:ext cx="291" cy="2084"/>
            </a:xfrm>
            <a:prstGeom prst="rect">
              <a:avLst/>
            </a:prstGeom>
          </p:spPr>
          <p:txBody>
            <a:bodyPr wrap="non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en-US" altLang="zh-CN" sz="8000" b="1" dirty="0">
                <a:solidFill>
                  <a:srgbClr val="CC4A4A"/>
                </a:solidFill>
              </a:endParaRPr>
            </a:p>
          </p:txBody>
        </p:sp>
        <p:sp>
          <p:nvSpPr>
            <p:cNvPr id="5" name="矩形 4">
              <a:extLst>
                <a:ext uri="{FF2B5EF4-FFF2-40B4-BE49-F238E27FC236}">
                  <a16:creationId xmlns:a16="http://schemas.microsoft.com/office/drawing/2014/main" id="{434BAD12-9BC3-AFA5-FE29-03021617F9FD}"/>
                </a:ext>
              </a:extLst>
            </p:cNvPr>
            <p:cNvSpPr/>
            <p:nvPr/>
          </p:nvSpPr>
          <p:spPr>
            <a:xfrm>
              <a:off x="1489" y="1298"/>
              <a:ext cx="6035" cy="1018"/>
            </a:xfrm>
            <a:prstGeom prst="rect">
              <a:avLst/>
            </a:prstGeom>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3600" b="1" dirty="0">
                  <a:solidFill>
                    <a:srgbClr val="CC4A4A"/>
                  </a:solidFill>
                  <a:latin typeface="微软雅黑" panose="020B0503020204020204" charset="-122"/>
                </a:rPr>
                <a:t>学位论文答辩</a:t>
              </a:r>
            </a:p>
          </p:txBody>
        </p:sp>
        <p:sp>
          <p:nvSpPr>
            <p:cNvPr id="7" name="矩形 6">
              <a:extLst>
                <a:ext uri="{FF2B5EF4-FFF2-40B4-BE49-F238E27FC236}">
                  <a16:creationId xmlns:a16="http://schemas.microsoft.com/office/drawing/2014/main" id="{7D9E2EDF-046B-0972-64AB-B2838AB0A806}"/>
                </a:ext>
              </a:extLst>
            </p:cNvPr>
            <p:cNvSpPr/>
            <p:nvPr/>
          </p:nvSpPr>
          <p:spPr>
            <a:xfrm>
              <a:off x="1564" y="2589"/>
              <a:ext cx="6635" cy="582"/>
            </a:xfrm>
            <a:prstGeom prst="rect">
              <a:avLst/>
            </a:prstGeom>
            <a:solidFill>
              <a:srgbClr val="CC4A4A"/>
            </a:solid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en-US" altLang="zh-CN" dirty="0">
                  <a:solidFill>
                    <a:srgbClr val="FFFFFF"/>
                  </a:solidFill>
                </a:rPr>
                <a:t>Dissertation defense</a:t>
              </a:r>
            </a:p>
          </p:txBody>
        </p:sp>
      </p:grpSp>
      <p:sp>
        <p:nvSpPr>
          <p:cNvPr id="8" name="标题 3">
            <a:extLst>
              <a:ext uri="{FF2B5EF4-FFF2-40B4-BE49-F238E27FC236}">
                <a16:creationId xmlns:a16="http://schemas.microsoft.com/office/drawing/2014/main" id="{B0BC64FC-AA40-7310-7FE9-1699CF424908}"/>
              </a:ext>
            </a:extLst>
          </p:cNvPr>
          <p:cNvSpPr>
            <a:spLocks noGrp="1"/>
          </p:cNvSpPr>
          <p:nvPr/>
        </p:nvSpPr>
        <p:spPr>
          <a:xfrm>
            <a:off x="97760" y="2467739"/>
            <a:ext cx="8552034" cy="1407066"/>
          </a:xfrm>
          <a:solidFill>
            <a:srgbClr val="D3381C"/>
          </a:solidFill>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en-US" altLang="zh-CN" sz="4000" b="1" dirty="0">
                <a:solidFill>
                  <a:srgbClr val="D3381C"/>
                </a:solidFill>
              </a:rPr>
              <a:t>Fake News Propagation and Detection: A Sequential Model</a:t>
            </a:r>
            <a:endParaRPr lang="zh-CN" altLang="en-US" sz="4000" b="1" dirty="0">
              <a:solidFill>
                <a:srgbClr val="D3381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3"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1+#ppt_w/2"/>
                                          </p:val>
                                        </p:tav>
                                        <p:tav tm="100000">
                                          <p:val>
                                            <p:strVal val="#ppt_x"/>
                                          </p:val>
                                        </p:tav>
                                      </p:tavLst>
                                    </p:anim>
                                    <p:anim calcmode="lin" valueType="num">
                                      <p:cBhvr additive="base">
                                        <p:cTn id="23" dur="500" fill="hold"/>
                                        <p:tgtEl>
                                          <p:spTgt spid="2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3"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3"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bldLvl="0" animBg="1"/>
      <p:bldP spid="28" grpId="0" bldLvl="0" animBg="1"/>
      <p:bldP spid="36" grpId="0" bldLvl="0" animBg="1"/>
      <p:bldP spid="25" grpId="0" bldLvl="0" animBg="1"/>
      <p:bldP spid="30" grpId="0" bldLvl="0" animBg="1"/>
      <p:bldP spid="13" grpId="0" bldLvl="0" animBg="1"/>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068F584-2F5B-3B88-25EA-236B8D85C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63" y="327777"/>
            <a:ext cx="7550558" cy="424718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25">
            <a:extLst>
              <a:ext uri="{FF2B5EF4-FFF2-40B4-BE49-F238E27FC236}">
                <a16:creationId xmlns:a16="http://schemas.microsoft.com/office/drawing/2014/main" id="{24792920-B59C-79E1-EBBF-56DD46D0F169}"/>
              </a:ext>
            </a:extLst>
          </p:cNvPr>
          <p:cNvGrpSpPr/>
          <p:nvPr/>
        </p:nvGrpSpPr>
        <p:grpSpPr>
          <a:xfrm>
            <a:off x="2394325" y="4574966"/>
            <a:ext cx="3527634" cy="2051952"/>
            <a:chOff x="2808183" y="3389999"/>
            <a:chExt cx="3527634" cy="2051952"/>
          </a:xfrm>
          <a:effectLst/>
        </p:grpSpPr>
        <p:grpSp>
          <p:nvGrpSpPr>
            <p:cNvPr id="9" name="Gruppieren 26">
              <a:extLst>
                <a:ext uri="{FF2B5EF4-FFF2-40B4-BE49-F238E27FC236}">
                  <a16:creationId xmlns:a16="http://schemas.microsoft.com/office/drawing/2014/main" id="{43A37A64-CF47-424C-CFC5-A810322EB399}"/>
                </a:ext>
              </a:extLst>
            </p:cNvPr>
            <p:cNvGrpSpPr/>
            <p:nvPr/>
          </p:nvGrpSpPr>
          <p:grpSpPr>
            <a:xfrm>
              <a:off x="2808183" y="3712243"/>
              <a:ext cx="2054645" cy="1729708"/>
              <a:chOff x="2808183" y="3712243"/>
              <a:chExt cx="2054645" cy="1729708"/>
            </a:xfrm>
            <a:effectLst/>
          </p:grpSpPr>
          <p:sp>
            <p:nvSpPr>
              <p:cNvPr id="19" name="_color1">
                <a:extLst>
                  <a:ext uri="{FF2B5EF4-FFF2-40B4-BE49-F238E27FC236}">
                    <a16:creationId xmlns:a16="http://schemas.microsoft.com/office/drawing/2014/main" id="{6BF147D0-F93A-7BCC-92E1-3A25EF08BE8F}"/>
                  </a:ext>
                </a:extLst>
              </p:cNvPr>
              <p:cNvSpPr/>
              <p:nvPr/>
            </p:nvSpPr>
            <p:spPr bwMode="auto">
              <a:xfrm>
                <a:off x="2808183" y="3712243"/>
                <a:ext cx="2054645" cy="1729708"/>
              </a:xfrm>
              <a:custGeom>
                <a:avLst/>
                <a:gdLst/>
                <a:ahLst/>
                <a:cxnLst>
                  <a:cxn ang="0">
                    <a:pos x="2003" y="678"/>
                  </a:cxn>
                  <a:cxn ang="0">
                    <a:pos x="1927" y="605"/>
                  </a:cxn>
                  <a:cxn ang="0">
                    <a:pos x="1927" y="0"/>
                  </a:cxn>
                  <a:cxn ang="0">
                    <a:pos x="1249" y="0"/>
                  </a:cxn>
                  <a:cxn ang="0">
                    <a:pos x="964" y="286"/>
                  </a:cxn>
                  <a:cxn ang="0">
                    <a:pos x="678" y="0"/>
                  </a:cxn>
                  <a:cxn ang="0">
                    <a:pos x="0" y="0"/>
                  </a:cxn>
                  <a:cxn ang="0">
                    <a:pos x="0" y="1927"/>
                  </a:cxn>
                  <a:cxn ang="0">
                    <a:pos x="1927" y="1927"/>
                  </a:cxn>
                  <a:cxn ang="0">
                    <a:pos x="1927" y="1325"/>
                  </a:cxn>
                  <a:cxn ang="0">
                    <a:pos x="2003" y="1249"/>
                  </a:cxn>
                  <a:cxn ang="0">
                    <a:pos x="2289" y="964"/>
                  </a:cxn>
                  <a:cxn ang="0">
                    <a:pos x="2003" y="678"/>
                  </a:cxn>
                </a:cxnLst>
                <a:rect l="0" t="0" r="r" b="b"/>
                <a:pathLst>
                  <a:path w="2289" h="1927">
                    <a:moveTo>
                      <a:pt x="2003" y="678"/>
                    </a:moveTo>
                    <a:lnTo>
                      <a:pt x="1927" y="605"/>
                    </a:lnTo>
                    <a:lnTo>
                      <a:pt x="1927" y="0"/>
                    </a:lnTo>
                    <a:lnTo>
                      <a:pt x="1249" y="0"/>
                    </a:lnTo>
                    <a:lnTo>
                      <a:pt x="964" y="286"/>
                    </a:lnTo>
                    <a:lnTo>
                      <a:pt x="678" y="0"/>
                    </a:lnTo>
                    <a:lnTo>
                      <a:pt x="0" y="0"/>
                    </a:lnTo>
                    <a:lnTo>
                      <a:pt x="0" y="1927"/>
                    </a:lnTo>
                    <a:lnTo>
                      <a:pt x="1927" y="1927"/>
                    </a:lnTo>
                    <a:lnTo>
                      <a:pt x="1927" y="1325"/>
                    </a:lnTo>
                    <a:lnTo>
                      <a:pt x="2003" y="1249"/>
                    </a:lnTo>
                    <a:lnTo>
                      <a:pt x="2289" y="964"/>
                    </a:lnTo>
                    <a:lnTo>
                      <a:pt x="2003" y="678"/>
                    </a:lnTo>
                    <a:close/>
                  </a:path>
                </a:pathLst>
              </a:custGeom>
              <a:solidFill>
                <a:schemeClr val="tx1">
                  <a:lumMod val="75000"/>
                  <a:lumOff val="25000"/>
                </a:schemeClr>
              </a:solidFill>
              <a:ln w="12700">
                <a:solidFill>
                  <a:srgbClr val="C0C0C0"/>
                </a:solidFill>
                <a:miter lim="800000"/>
              </a:ln>
              <a:effectLst>
                <a:outerShdw blurRad="127000" dist="63500" dir="2700000" algn="tl" rotWithShape="0">
                  <a:prstClr val="black">
                    <a:alpha val="40000"/>
                  </a:prstClr>
                </a:outerShdw>
              </a:effectLst>
            </p:spPr>
            <p:txBody>
              <a:bodyPr lIns="144000" tIns="108000" rIns="396000" bIns="10800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801370" eaLnBrk="0" fontAlgn="auto" latinLnBrk="0" hangingPunct="0">
                  <a:lnSpc>
                    <a:spcPct val="95000"/>
                  </a:lnSpc>
                  <a:spcBef>
                    <a:spcPts val="0"/>
                  </a:spcBef>
                  <a:spcAft>
                    <a:spcPts val="800"/>
                  </a:spcAft>
                  <a:buClr>
                    <a:srgbClr val="FFFFFF"/>
                  </a:buClr>
                  <a:buSzTx/>
                  <a:buFont typeface="Wingdings" panose="05000000000000000000" pitchFamily="2" charset="2"/>
                  <a:buChar char="§"/>
                  <a:defRPr/>
                </a:pPr>
                <a:endParaRPr kumimoji="0" lang="en-US" sz="1400" b="0" i="0" u="none" strike="noStrike" kern="0" cap="none" spc="0" normalizeH="0" baseline="0" noProof="1">
                  <a:ln>
                    <a:noFill/>
                  </a:ln>
                  <a:solidFill>
                    <a:schemeClr val="bg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0" name="Text Box 14">
                <a:extLst>
                  <a:ext uri="{FF2B5EF4-FFF2-40B4-BE49-F238E27FC236}">
                    <a16:creationId xmlns:a16="http://schemas.microsoft.com/office/drawing/2014/main" id="{2E427F89-DE73-0D61-214F-DCEEDF1816A6}"/>
                  </a:ext>
                </a:extLst>
              </p:cNvPr>
              <p:cNvSpPr txBox="1">
                <a:spLocks noChangeArrowheads="1"/>
              </p:cNvSpPr>
              <p:nvPr/>
            </p:nvSpPr>
            <p:spPr bwMode="gray">
              <a:xfrm>
                <a:off x="2808183" y="3999520"/>
                <a:ext cx="1700462" cy="1412864"/>
              </a:xfrm>
              <a:prstGeom prst="rect">
                <a:avLst/>
              </a:prstGeom>
              <a:noFill/>
              <a:ln w="9525">
                <a:noFill/>
                <a:miter lim="800000"/>
              </a:ln>
            </p:spPr>
            <p:txBody>
              <a:bodyPr wrap="squar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r>
                  <a:rPr lang="zh-CN" altLang="en-US" sz="1600" dirty="0"/>
                  <a:t>“ISIS Leader Calls for American Muslim Voters to Support Hillary Clinton”</a:t>
                </a:r>
              </a:p>
            </p:txBody>
          </p:sp>
        </p:grpSp>
        <p:grpSp>
          <p:nvGrpSpPr>
            <p:cNvPr id="10" name="Gruppieren 27">
              <a:extLst>
                <a:ext uri="{FF2B5EF4-FFF2-40B4-BE49-F238E27FC236}">
                  <a16:creationId xmlns:a16="http://schemas.microsoft.com/office/drawing/2014/main" id="{0783AAB6-5A91-DDC9-5390-7C0BEC451785}"/>
                </a:ext>
              </a:extLst>
            </p:cNvPr>
            <p:cNvGrpSpPr/>
            <p:nvPr/>
          </p:nvGrpSpPr>
          <p:grpSpPr>
            <a:xfrm>
              <a:off x="4606109" y="3389999"/>
              <a:ext cx="1729708" cy="2051952"/>
              <a:chOff x="4606109" y="3389999"/>
              <a:chExt cx="1729708" cy="2051952"/>
            </a:xfrm>
            <a:effectLst/>
          </p:grpSpPr>
          <p:sp>
            <p:nvSpPr>
              <p:cNvPr id="17" name="Freeform 24">
                <a:extLst>
                  <a:ext uri="{FF2B5EF4-FFF2-40B4-BE49-F238E27FC236}">
                    <a16:creationId xmlns:a16="http://schemas.microsoft.com/office/drawing/2014/main" id="{F9744A16-ED0D-C1C8-8226-8764F05BE356}"/>
                  </a:ext>
                </a:extLst>
              </p:cNvPr>
              <p:cNvSpPr/>
              <p:nvPr/>
            </p:nvSpPr>
            <p:spPr bwMode="auto">
              <a:xfrm>
                <a:off x="4606109" y="3389999"/>
                <a:ext cx="1729708" cy="2051952"/>
              </a:xfrm>
              <a:custGeom>
                <a:avLst/>
                <a:gdLst/>
                <a:ahLst/>
                <a:cxnLst>
                  <a:cxn ang="0">
                    <a:pos x="1379" y="359"/>
                  </a:cxn>
                  <a:cxn ang="0">
                    <a:pos x="1306" y="286"/>
                  </a:cxn>
                  <a:cxn ang="0">
                    <a:pos x="1020" y="0"/>
                  </a:cxn>
                  <a:cxn ang="0">
                    <a:pos x="734" y="286"/>
                  </a:cxn>
                  <a:cxn ang="0">
                    <a:pos x="659" y="359"/>
                  </a:cxn>
                  <a:cxn ang="0">
                    <a:pos x="0" y="359"/>
                  </a:cxn>
                  <a:cxn ang="0">
                    <a:pos x="0" y="1037"/>
                  </a:cxn>
                  <a:cxn ang="0">
                    <a:pos x="286" y="1323"/>
                  </a:cxn>
                  <a:cxn ang="0">
                    <a:pos x="0" y="1608"/>
                  </a:cxn>
                  <a:cxn ang="0">
                    <a:pos x="0" y="2286"/>
                  </a:cxn>
                  <a:cxn ang="0">
                    <a:pos x="1927" y="2286"/>
                  </a:cxn>
                  <a:cxn ang="0">
                    <a:pos x="1927" y="359"/>
                  </a:cxn>
                  <a:cxn ang="0">
                    <a:pos x="1379" y="359"/>
                  </a:cxn>
                </a:cxnLst>
                <a:rect l="0" t="0" r="r" b="b"/>
                <a:pathLst>
                  <a:path w="1927" h="2286">
                    <a:moveTo>
                      <a:pt x="1379" y="359"/>
                    </a:moveTo>
                    <a:lnTo>
                      <a:pt x="1306" y="286"/>
                    </a:lnTo>
                    <a:lnTo>
                      <a:pt x="1020" y="0"/>
                    </a:lnTo>
                    <a:lnTo>
                      <a:pt x="734" y="286"/>
                    </a:lnTo>
                    <a:lnTo>
                      <a:pt x="659" y="359"/>
                    </a:lnTo>
                    <a:lnTo>
                      <a:pt x="0" y="359"/>
                    </a:lnTo>
                    <a:lnTo>
                      <a:pt x="0" y="1037"/>
                    </a:lnTo>
                    <a:lnTo>
                      <a:pt x="286" y="1323"/>
                    </a:lnTo>
                    <a:lnTo>
                      <a:pt x="0" y="1608"/>
                    </a:lnTo>
                    <a:lnTo>
                      <a:pt x="0" y="2286"/>
                    </a:lnTo>
                    <a:lnTo>
                      <a:pt x="1927" y="2286"/>
                    </a:lnTo>
                    <a:lnTo>
                      <a:pt x="1927" y="359"/>
                    </a:lnTo>
                    <a:lnTo>
                      <a:pt x="1379" y="359"/>
                    </a:lnTo>
                    <a:close/>
                  </a:path>
                </a:pathLst>
              </a:custGeom>
              <a:solidFill>
                <a:srgbClr val="D3381C"/>
              </a:solidFill>
              <a:ln w="12700" cap="flat">
                <a:noFill/>
                <a:prstDash val="solid"/>
                <a:miter lim="800000"/>
              </a:ln>
              <a:effectLst>
                <a:outerShdw blurRad="127000" sx="102000" sy="102000" algn="ctr" rotWithShape="0">
                  <a:prstClr val="black">
                    <a:alpha val="7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1">
                  <a:ln>
                    <a:noFill/>
                  </a:ln>
                  <a:solidFill>
                    <a:schemeClr val="bg1"/>
                  </a:solidFill>
                  <a:effectLst/>
                  <a:uLnTx/>
                  <a:uFillTx/>
                  <a:latin typeface="微软雅黑" panose="020B0503020204020204" charset="-122"/>
                  <a:ea typeface="微软雅黑" panose="020B0503020204020204" charset="-122"/>
                </a:endParaRPr>
              </a:p>
            </p:txBody>
          </p:sp>
          <p:sp>
            <p:nvSpPr>
              <p:cNvPr id="18" name="Text Box 14">
                <a:extLst>
                  <a:ext uri="{FF2B5EF4-FFF2-40B4-BE49-F238E27FC236}">
                    <a16:creationId xmlns:a16="http://schemas.microsoft.com/office/drawing/2014/main" id="{ADC5A06F-ABE0-E18D-A841-3B27E6252A10}"/>
                  </a:ext>
                </a:extLst>
              </p:cNvPr>
              <p:cNvSpPr txBox="1">
                <a:spLocks noChangeArrowheads="1"/>
              </p:cNvSpPr>
              <p:nvPr/>
            </p:nvSpPr>
            <p:spPr bwMode="gray">
              <a:xfrm>
                <a:off x="4620732" y="3825415"/>
                <a:ext cx="1700462" cy="1412864"/>
              </a:xfrm>
              <a:prstGeom prst="rect">
                <a:avLst/>
              </a:prstGeom>
              <a:noFill/>
              <a:ln w="9525">
                <a:noFill/>
                <a:miter lim="800000"/>
              </a:ln>
            </p:spPr>
            <p:txBody>
              <a:bodyPr wrap="squar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pPr marL="0" marR="0" lvl="0" indent="0" algn="ctr" defTabSz="801370" eaLnBrk="1" fontAlgn="auto" latinLnBrk="0" hangingPunct="1">
                  <a:lnSpc>
                    <a:spcPct val="100000"/>
                  </a:lnSpc>
                  <a:spcBef>
                    <a:spcPct val="20000"/>
                  </a:spcBef>
                  <a:spcAft>
                    <a:spcPts val="0"/>
                  </a:spcAft>
                  <a:buClrTx/>
                  <a:buSzTx/>
                  <a:buFontTx/>
                  <a:buNone/>
                  <a:defRPr/>
                </a:pPr>
                <a:r>
                  <a:rPr kumimoji="0" lang="en-US" sz="1600" b="1" i="0" u="none" strike="noStrike" kern="0" cap="none" spc="0" normalizeH="0" baseline="0" noProof="0" dirty="0">
                    <a:ln>
                      <a:noFill/>
                    </a:ln>
                    <a:effectLst>
                      <a:innerShdw blurRad="63500" dist="50800" dir="13500000">
                        <a:prstClr val="black">
                          <a:alpha val="50000"/>
                        </a:prstClr>
                      </a:innerShdw>
                    </a:effectLst>
                    <a:uLnTx/>
                    <a:uFillTx/>
                    <a:latin typeface="微软雅黑" panose="020B0503020204020204" charset="-122"/>
                    <a:ea typeface="微软雅黑" panose="020B0503020204020204" charset="-122"/>
                  </a:rPr>
                  <a:t>“Pope Francis Shocks World, Endorses Donald Trump for President”</a:t>
                </a:r>
              </a:p>
            </p:txBody>
          </p:sp>
        </p:grpSp>
      </p:grpSp>
      <p:pic>
        <p:nvPicPr>
          <p:cNvPr id="1028" name="Picture 4" descr="假新闻 库存例证. 插画 包括有 结转, 骗局, 媒体, 标头, 伪造品, 背包, 制造, 粗鲁的人, 欺骗 - 86251077">
            <a:extLst>
              <a:ext uri="{FF2B5EF4-FFF2-40B4-BE49-F238E27FC236}">
                <a16:creationId xmlns:a16="http://schemas.microsoft.com/office/drawing/2014/main" id="{6EEF1F35-A411-AD59-53CD-A0E197CD175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01" t="8135" r="8427" b="4389"/>
          <a:stretch/>
        </p:blipFill>
        <p:spPr bwMode="auto">
          <a:xfrm>
            <a:off x="3753431" y="6316177"/>
            <a:ext cx="780176" cy="56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5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25"/>
          <p:cNvGrpSpPr/>
          <p:nvPr/>
        </p:nvGrpSpPr>
        <p:grpSpPr>
          <a:xfrm>
            <a:off x="4332183" y="1666081"/>
            <a:ext cx="3527634" cy="3525839"/>
            <a:chOff x="2808183" y="1916112"/>
            <a:chExt cx="3527634" cy="3525839"/>
          </a:xfrm>
          <a:effectLst/>
        </p:grpSpPr>
        <p:grpSp>
          <p:nvGrpSpPr>
            <p:cNvPr id="3" name="Gruppieren 26"/>
            <p:cNvGrpSpPr/>
            <p:nvPr/>
          </p:nvGrpSpPr>
          <p:grpSpPr>
            <a:xfrm>
              <a:off x="2808183" y="3712243"/>
              <a:ext cx="2054645" cy="1729708"/>
              <a:chOff x="2808183" y="3712243"/>
              <a:chExt cx="2054645" cy="1729708"/>
            </a:xfrm>
            <a:effectLst/>
          </p:grpSpPr>
          <p:sp>
            <p:nvSpPr>
              <p:cNvPr id="13" name="_color1"/>
              <p:cNvSpPr/>
              <p:nvPr/>
            </p:nvSpPr>
            <p:spPr bwMode="auto">
              <a:xfrm>
                <a:off x="2808183" y="3712243"/>
                <a:ext cx="2054645" cy="1729708"/>
              </a:xfrm>
              <a:custGeom>
                <a:avLst/>
                <a:gdLst/>
                <a:ahLst/>
                <a:cxnLst>
                  <a:cxn ang="0">
                    <a:pos x="2003" y="678"/>
                  </a:cxn>
                  <a:cxn ang="0">
                    <a:pos x="1927" y="605"/>
                  </a:cxn>
                  <a:cxn ang="0">
                    <a:pos x="1927" y="0"/>
                  </a:cxn>
                  <a:cxn ang="0">
                    <a:pos x="1249" y="0"/>
                  </a:cxn>
                  <a:cxn ang="0">
                    <a:pos x="964" y="286"/>
                  </a:cxn>
                  <a:cxn ang="0">
                    <a:pos x="678" y="0"/>
                  </a:cxn>
                  <a:cxn ang="0">
                    <a:pos x="0" y="0"/>
                  </a:cxn>
                  <a:cxn ang="0">
                    <a:pos x="0" y="1927"/>
                  </a:cxn>
                  <a:cxn ang="0">
                    <a:pos x="1927" y="1927"/>
                  </a:cxn>
                  <a:cxn ang="0">
                    <a:pos x="1927" y="1325"/>
                  </a:cxn>
                  <a:cxn ang="0">
                    <a:pos x="2003" y="1249"/>
                  </a:cxn>
                  <a:cxn ang="0">
                    <a:pos x="2289" y="964"/>
                  </a:cxn>
                  <a:cxn ang="0">
                    <a:pos x="2003" y="678"/>
                  </a:cxn>
                </a:cxnLst>
                <a:rect l="0" t="0" r="r" b="b"/>
                <a:pathLst>
                  <a:path w="2289" h="1927">
                    <a:moveTo>
                      <a:pt x="2003" y="678"/>
                    </a:moveTo>
                    <a:lnTo>
                      <a:pt x="1927" y="605"/>
                    </a:lnTo>
                    <a:lnTo>
                      <a:pt x="1927" y="0"/>
                    </a:lnTo>
                    <a:lnTo>
                      <a:pt x="1249" y="0"/>
                    </a:lnTo>
                    <a:lnTo>
                      <a:pt x="964" y="286"/>
                    </a:lnTo>
                    <a:lnTo>
                      <a:pt x="678" y="0"/>
                    </a:lnTo>
                    <a:lnTo>
                      <a:pt x="0" y="0"/>
                    </a:lnTo>
                    <a:lnTo>
                      <a:pt x="0" y="1927"/>
                    </a:lnTo>
                    <a:lnTo>
                      <a:pt x="1927" y="1927"/>
                    </a:lnTo>
                    <a:lnTo>
                      <a:pt x="1927" y="1325"/>
                    </a:lnTo>
                    <a:lnTo>
                      <a:pt x="2003" y="1249"/>
                    </a:lnTo>
                    <a:lnTo>
                      <a:pt x="2289" y="964"/>
                    </a:lnTo>
                    <a:lnTo>
                      <a:pt x="2003" y="678"/>
                    </a:lnTo>
                    <a:close/>
                  </a:path>
                </a:pathLst>
              </a:custGeom>
              <a:solidFill>
                <a:schemeClr val="tx1">
                  <a:lumMod val="75000"/>
                  <a:lumOff val="25000"/>
                </a:schemeClr>
              </a:solidFill>
              <a:ln w="12700">
                <a:solidFill>
                  <a:srgbClr val="C0C0C0"/>
                </a:solidFill>
                <a:miter lim="800000"/>
              </a:ln>
              <a:effectLst>
                <a:outerShdw blurRad="127000" dist="63500" dir="2700000" algn="tl" rotWithShape="0">
                  <a:prstClr val="black">
                    <a:alpha val="40000"/>
                  </a:prstClr>
                </a:outerShdw>
              </a:effectLst>
            </p:spPr>
            <p:txBody>
              <a:bodyPr lIns="144000" tIns="108000" rIns="396000" bIns="108000"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801370" eaLnBrk="0" fontAlgn="auto" latinLnBrk="0" hangingPunct="0">
                  <a:lnSpc>
                    <a:spcPct val="95000"/>
                  </a:lnSpc>
                  <a:spcBef>
                    <a:spcPts val="0"/>
                  </a:spcBef>
                  <a:spcAft>
                    <a:spcPts val="800"/>
                  </a:spcAft>
                  <a:buClr>
                    <a:srgbClr val="FFFFFF"/>
                  </a:buClr>
                  <a:buSzTx/>
                  <a:buFont typeface="Wingdings" panose="05000000000000000000" pitchFamily="2" charset="2"/>
                  <a:buChar char="§"/>
                  <a:defRPr/>
                </a:pPr>
                <a:endParaRPr kumimoji="0" lang="en-US" sz="1400" b="0" i="0" u="none" strike="noStrike" kern="0" cap="none" spc="0" normalizeH="0" baseline="0" noProof="1">
                  <a:ln>
                    <a:noFill/>
                  </a:ln>
                  <a:solidFill>
                    <a:schemeClr val="bg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4" name="Text Box 14"/>
              <p:cNvSpPr txBox="1">
                <a:spLocks noChangeArrowheads="1"/>
              </p:cNvSpPr>
              <p:nvPr/>
            </p:nvSpPr>
            <p:spPr bwMode="gray">
              <a:xfrm>
                <a:off x="2902821" y="4769422"/>
                <a:ext cx="979511" cy="489534"/>
              </a:xfrm>
              <a:prstGeom prst="rect">
                <a:avLst/>
              </a:prstGeom>
              <a:noFill/>
              <a:ln w="9525">
                <a:noFill/>
                <a:miter lim="800000"/>
              </a:ln>
            </p:spPr>
            <p:txBody>
              <a:bodyPr wrap="non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pPr marL="0" marR="0" lvl="0" indent="0" algn="ctr" defTabSz="801370" eaLnBrk="1" fontAlgn="auto" latinLnBrk="0" hangingPunct="1">
                  <a:lnSpc>
                    <a:spcPct val="100000"/>
                  </a:lnSpc>
                  <a:spcBef>
                    <a:spcPct val="20000"/>
                  </a:spcBef>
                  <a:spcAft>
                    <a:spcPts val="0"/>
                  </a:spcAft>
                  <a:buClrTx/>
                  <a:buSzTx/>
                  <a:buFontTx/>
                  <a:buNone/>
                  <a:defRPr/>
                </a:pPr>
                <a:r>
                  <a:rPr kumimoji="0" lang="en-GB" sz="2000" b="1" i="0" u="none" strike="noStrike" kern="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rPr>
                  <a:t>Step</a:t>
                </a:r>
                <a:r>
                  <a:rPr kumimoji="0" lang="en-GB" sz="2000" b="1" i="0" u="none" strike="noStrike" kern="0" cap="none" spc="0" normalizeH="0" baseline="0" noProof="0" dirty="0">
                    <a:ln>
                      <a:noFill/>
                    </a:ln>
                    <a:effectLst>
                      <a:outerShdw blurRad="38100" dist="38100" dir="2700000" algn="tl" rotWithShape="0">
                        <a:srgbClr val="000000">
                          <a:alpha val="43137"/>
                        </a:srgbClr>
                      </a:outerShdw>
                    </a:effectLst>
                    <a:uLnTx/>
                    <a:uFillTx/>
                    <a:latin typeface="微软雅黑" panose="020B0503020204020204" charset="-122"/>
                    <a:ea typeface="微软雅黑" panose="020B0503020204020204" charset="-122"/>
                  </a:rPr>
                  <a:t> 1</a:t>
                </a:r>
              </a:p>
            </p:txBody>
          </p:sp>
        </p:grpSp>
        <p:grpSp>
          <p:nvGrpSpPr>
            <p:cNvPr id="4" name="Gruppieren 27"/>
            <p:cNvGrpSpPr/>
            <p:nvPr/>
          </p:nvGrpSpPr>
          <p:grpSpPr>
            <a:xfrm>
              <a:off x="4606109" y="3389999"/>
              <a:ext cx="1729708" cy="2051952"/>
              <a:chOff x="4606109" y="3389999"/>
              <a:chExt cx="1729708" cy="2051952"/>
            </a:xfrm>
            <a:effectLst/>
          </p:grpSpPr>
          <p:sp>
            <p:nvSpPr>
              <p:cNvPr id="11" name="Freeform 24"/>
              <p:cNvSpPr/>
              <p:nvPr/>
            </p:nvSpPr>
            <p:spPr bwMode="auto">
              <a:xfrm>
                <a:off x="4606109" y="3389999"/>
                <a:ext cx="1729708" cy="2051952"/>
              </a:xfrm>
              <a:custGeom>
                <a:avLst/>
                <a:gdLst/>
                <a:ahLst/>
                <a:cxnLst>
                  <a:cxn ang="0">
                    <a:pos x="1379" y="359"/>
                  </a:cxn>
                  <a:cxn ang="0">
                    <a:pos x="1306" y="286"/>
                  </a:cxn>
                  <a:cxn ang="0">
                    <a:pos x="1020" y="0"/>
                  </a:cxn>
                  <a:cxn ang="0">
                    <a:pos x="734" y="286"/>
                  </a:cxn>
                  <a:cxn ang="0">
                    <a:pos x="659" y="359"/>
                  </a:cxn>
                  <a:cxn ang="0">
                    <a:pos x="0" y="359"/>
                  </a:cxn>
                  <a:cxn ang="0">
                    <a:pos x="0" y="1037"/>
                  </a:cxn>
                  <a:cxn ang="0">
                    <a:pos x="286" y="1323"/>
                  </a:cxn>
                  <a:cxn ang="0">
                    <a:pos x="0" y="1608"/>
                  </a:cxn>
                  <a:cxn ang="0">
                    <a:pos x="0" y="2286"/>
                  </a:cxn>
                  <a:cxn ang="0">
                    <a:pos x="1927" y="2286"/>
                  </a:cxn>
                  <a:cxn ang="0">
                    <a:pos x="1927" y="359"/>
                  </a:cxn>
                  <a:cxn ang="0">
                    <a:pos x="1379" y="359"/>
                  </a:cxn>
                </a:cxnLst>
                <a:rect l="0" t="0" r="r" b="b"/>
                <a:pathLst>
                  <a:path w="1927" h="2286">
                    <a:moveTo>
                      <a:pt x="1379" y="359"/>
                    </a:moveTo>
                    <a:lnTo>
                      <a:pt x="1306" y="286"/>
                    </a:lnTo>
                    <a:lnTo>
                      <a:pt x="1020" y="0"/>
                    </a:lnTo>
                    <a:lnTo>
                      <a:pt x="734" y="286"/>
                    </a:lnTo>
                    <a:lnTo>
                      <a:pt x="659" y="359"/>
                    </a:lnTo>
                    <a:lnTo>
                      <a:pt x="0" y="359"/>
                    </a:lnTo>
                    <a:lnTo>
                      <a:pt x="0" y="1037"/>
                    </a:lnTo>
                    <a:lnTo>
                      <a:pt x="286" y="1323"/>
                    </a:lnTo>
                    <a:lnTo>
                      <a:pt x="0" y="1608"/>
                    </a:lnTo>
                    <a:lnTo>
                      <a:pt x="0" y="2286"/>
                    </a:lnTo>
                    <a:lnTo>
                      <a:pt x="1927" y="2286"/>
                    </a:lnTo>
                    <a:lnTo>
                      <a:pt x="1927" y="359"/>
                    </a:lnTo>
                    <a:lnTo>
                      <a:pt x="1379" y="359"/>
                    </a:lnTo>
                    <a:close/>
                  </a:path>
                </a:pathLst>
              </a:custGeom>
              <a:solidFill>
                <a:srgbClr val="D3381C"/>
              </a:solidFill>
              <a:ln w="12700" cap="flat">
                <a:noFill/>
                <a:prstDash val="solid"/>
                <a:miter lim="800000"/>
              </a:ln>
              <a:effectLst>
                <a:outerShdw blurRad="127000" sx="102000" sy="102000" algn="ctr" rotWithShape="0">
                  <a:prstClr val="black">
                    <a:alpha val="7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1">
                  <a:ln>
                    <a:noFill/>
                  </a:ln>
                  <a:solidFill>
                    <a:schemeClr val="bg1"/>
                  </a:solidFill>
                  <a:effectLst/>
                  <a:uLnTx/>
                  <a:uFillTx/>
                  <a:latin typeface="微软雅黑" panose="020B0503020204020204" charset="-122"/>
                  <a:ea typeface="微软雅黑" panose="020B0503020204020204" charset="-122"/>
                </a:endParaRPr>
              </a:p>
            </p:txBody>
          </p:sp>
          <p:sp>
            <p:nvSpPr>
              <p:cNvPr id="12" name="Text Box 14"/>
              <p:cNvSpPr txBox="1">
                <a:spLocks noChangeArrowheads="1"/>
              </p:cNvSpPr>
              <p:nvPr/>
            </p:nvSpPr>
            <p:spPr bwMode="gray">
              <a:xfrm>
                <a:off x="5258842" y="4760898"/>
                <a:ext cx="979511" cy="489534"/>
              </a:xfrm>
              <a:prstGeom prst="rect">
                <a:avLst/>
              </a:prstGeom>
              <a:noFill/>
              <a:ln w="9525">
                <a:noFill/>
                <a:miter lim="800000"/>
              </a:ln>
            </p:spPr>
            <p:txBody>
              <a:bodyPr wrap="non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pPr marL="0" marR="0" lvl="0" indent="0" algn="ctr" defTabSz="801370" eaLnBrk="1" fontAlgn="auto" latinLnBrk="0" hangingPunct="1">
                  <a:lnSpc>
                    <a:spcPct val="100000"/>
                  </a:lnSpc>
                  <a:spcBef>
                    <a:spcPct val="20000"/>
                  </a:spcBef>
                  <a:spcAft>
                    <a:spcPts val="0"/>
                  </a:spcAft>
                  <a:buClrTx/>
                  <a:buSzTx/>
                  <a:buFontTx/>
                  <a:buNone/>
                  <a:defRPr/>
                </a:pPr>
                <a:r>
                  <a:rPr kumimoji="0" lang="en-GB" sz="2000" b="1" i="0" u="none" strike="noStrike" kern="0" cap="none" spc="0" normalizeH="0" baseline="0" noProof="0" dirty="0">
                    <a:ln>
                      <a:noFill/>
                    </a:ln>
                    <a:effectLst>
                      <a:innerShdw blurRad="63500" dist="50800" dir="13500000">
                        <a:prstClr val="black">
                          <a:alpha val="50000"/>
                        </a:prstClr>
                      </a:innerShdw>
                    </a:effectLst>
                    <a:uLnTx/>
                    <a:uFillTx/>
                    <a:latin typeface="微软雅黑" panose="020B0503020204020204" charset="-122"/>
                    <a:ea typeface="微软雅黑" panose="020B0503020204020204" charset="-122"/>
                  </a:rPr>
                  <a:t>Step 2</a:t>
                </a:r>
              </a:p>
            </p:txBody>
          </p:sp>
        </p:grpSp>
        <p:grpSp>
          <p:nvGrpSpPr>
            <p:cNvPr id="5" name="Gruppieren 29"/>
            <p:cNvGrpSpPr/>
            <p:nvPr/>
          </p:nvGrpSpPr>
          <p:grpSpPr>
            <a:xfrm>
              <a:off x="4281172" y="1916112"/>
              <a:ext cx="2054645" cy="1730605"/>
              <a:chOff x="4281172" y="1916112"/>
              <a:chExt cx="2054645" cy="1730605"/>
            </a:xfrm>
          </p:grpSpPr>
          <p:sp>
            <p:nvSpPr>
              <p:cNvPr id="9" name="Freeform 26"/>
              <p:cNvSpPr/>
              <p:nvPr/>
            </p:nvSpPr>
            <p:spPr bwMode="auto">
              <a:xfrm>
                <a:off x="4281172" y="1916112"/>
                <a:ext cx="2054645" cy="1730605"/>
              </a:xfrm>
              <a:custGeom>
                <a:avLst/>
                <a:gdLst/>
                <a:ahLst/>
                <a:cxnLst>
                  <a:cxn ang="0">
                    <a:pos x="362" y="0"/>
                  </a:cxn>
                  <a:cxn ang="0">
                    <a:pos x="362" y="602"/>
                  </a:cxn>
                  <a:cxn ang="0">
                    <a:pos x="286" y="678"/>
                  </a:cxn>
                  <a:cxn ang="0">
                    <a:pos x="0" y="964"/>
                  </a:cxn>
                  <a:cxn ang="0">
                    <a:pos x="286" y="1250"/>
                  </a:cxn>
                  <a:cxn ang="0">
                    <a:pos x="362" y="1323"/>
                  </a:cxn>
                  <a:cxn ang="0">
                    <a:pos x="362" y="1928"/>
                  </a:cxn>
                  <a:cxn ang="0">
                    <a:pos x="1096" y="1928"/>
                  </a:cxn>
                  <a:cxn ang="0">
                    <a:pos x="1382" y="1642"/>
                  </a:cxn>
                  <a:cxn ang="0">
                    <a:pos x="1668" y="1928"/>
                  </a:cxn>
                  <a:cxn ang="0">
                    <a:pos x="2289" y="1928"/>
                  </a:cxn>
                  <a:cxn ang="0">
                    <a:pos x="2289" y="0"/>
                  </a:cxn>
                  <a:cxn ang="0">
                    <a:pos x="362" y="0"/>
                  </a:cxn>
                </a:cxnLst>
                <a:rect l="0" t="0" r="r" b="b"/>
                <a:pathLst>
                  <a:path w="2289" h="1928">
                    <a:moveTo>
                      <a:pt x="362" y="0"/>
                    </a:moveTo>
                    <a:lnTo>
                      <a:pt x="362" y="602"/>
                    </a:lnTo>
                    <a:lnTo>
                      <a:pt x="286" y="678"/>
                    </a:lnTo>
                    <a:lnTo>
                      <a:pt x="0" y="964"/>
                    </a:lnTo>
                    <a:lnTo>
                      <a:pt x="286" y="1250"/>
                    </a:lnTo>
                    <a:lnTo>
                      <a:pt x="362" y="1323"/>
                    </a:lnTo>
                    <a:lnTo>
                      <a:pt x="362" y="1928"/>
                    </a:lnTo>
                    <a:lnTo>
                      <a:pt x="1096" y="1928"/>
                    </a:lnTo>
                    <a:lnTo>
                      <a:pt x="1382" y="1642"/>
                    </a:lnTo>
                    <a:lnTo>
                      <a:pt x="1668" y="1928"/>
                    </a:lnTo>
                    <a:lnTo>
                      <a:pt x="2289" y="1928"/>
                    </a:lnTo>
                    <a:lnTo>
                      <a:pt x="2289" y="0"/>
                    </a:lnTo>
                    <a:lnTo>
                      <a:pt x="362" y="0"/>
                    </a:lnTo>
                    <a:close/>
                  </a:path>
                </a:pathLst>
              </a:custGeom>
              <a:solidFill>
                <a:schemeClr val="tx1">
                  <a:lumMod val="75000"/>
                  <a:lumOff val="25000"/>
                </a:schemeClr>
              </a:solidFill>
              <a:ln w="12700" cap="flat">
                <a:noFill/>
                <a:prstDash val="solid"/>
                <a:miter lim="800000"/>
              </a:ln>
              <a:effectLst>
                <a:outerShdw blurRad="127000" sx="102000" sy="102000" algn="ctr" rotWithShape="0">
                  <a:prstClr val="black">
                    <a:alpha val="7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1">
                  <a:ln>
                    <a:noFill/>
                  </a:ln>
                  <a:solidFill>
                    <a:schemeClr val="bg1"/>
                  </a:solidFill>
                  <a:effectLst/>
                  <a:uLnTx/>
                  <a:uFillTx/>
                  <a:latin typeface="微软雅黑" panose="020B0503020204020204" charset="-122"/>
                  <a:ea typeface="微软雅黑" panose="020B0503020204020204" charset="-122"/>
                </a:endParaRPr>
              </a:p>
            </p:txBody>
          </p:sp>
          <p:sp>
            <p:nvSpPr>
              <p:cNvPr id="10" name="Text Box 14"/>
              <p:cNvSpPr txBox="1">
                <a:spLocks noChangeArrowheads="1"/>
              </p:cNvSpPr>
              <p:nvPr/>
            </p:nvSpPr>
            <p:spPr bwMode="gray">
              <a:xfrm>
                <a:off x="5258842" y="2025380"/>
                <a:ext cx="979511" cy="489534"/>
              </a:xfrm>
              <a:prstGeom prst="rect">
                <a:avLst/>
              </a:prstGeom>
              <a:noFill/>
              <a:ln w="9525">
                <a:noFill/>
                <a:miter lim="800000"/>
              </a:ln>
            </p:spPr>
            <p:txBody>
              <a:bodyPr wrap="non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pPr marL="0" marR="0" lvl="0" indent="0" algn="ctr" defTabSz="801370" eaLnBrk="1" fontAlgn="auto" latinLnBrk="0" hangingPunct="1">
                  <a:lnSpc>
                    <a:spcPct val="100000"/>
                  </a:lnSpc>
                  <a:spcBef>
                    <a:spcPct val="20000"/>
                  </a:spcBef>
                  <a:spcAft>
                    <a:spcPts val="0"/>
                  </a:spcAft>
                  <a:buClrTx/>
                  <a:buSzTx/>
                  <a:buFontTx/>
                  <a:buNone/>
                  <a:defRPr/>
                </a:pPr>
                <a:r>
                  <a:rPr kumimoji="0" lang="en-GB" sz="2000" b="1" i="0" u="none" strike="noStrike" kern="0" cap="none" spc="0" normalizeH="0" baseline="0" noProof="0" dirty="0">
                    <a:ln>
                      <a:noFill/>
                    </a:ln>
                    <a:effectLst>
                      <a:innerShdw blurRad="63500" dist="50800" dir="13500000">
                        <a:prstClr val="black">
                          <a:alpha val="50000"/>
                        </a:prstClr>
                      </a:innerShdw>
                    </a:effectLst>
                    <a:uLnTx/>
                    <a:uFillTx/>
                    <a:latin typeface="微软雅黑" panose="020B0503020204020204" charset="-122"/>
                    <a:ea typeface="微软雅黑" panose="020B0503020204020204" charset="-122"/>
                  </a:rPr>
                  <a:t>Step 3</a:t>
                </a:r>
              </a:p>
            </p:txBody>
          </p:sp>
        </p:grpSp>
        <p:grpSp>
          <p:nvGrpSpPr>
            <p:cNvPr id="6" name="Gruppieren 34"/>
            <p:cNvGrpSpPr/>
            <p:nvPr/>
          </p:nvGrpSpPr>
          <p:grpSpPr>
            <a:xfrm>
              <a:off x="2808183" y="1916112"/>
              <a:ext cx="1729708" cy="2052850"/>
              <a:chOff x="2808183" y="1916112"/>
              <a:chExt cx="1729708" cy="2052850"/>
            </a:xfrm>
          </p:grpSpPr>
          <p:sp>
            <p:nvSpPr>
              <p:cNvPr id="7" name="Freeform 25"/>
              <p:cNvSpPr/>
              <p:nvPr/>
            </p:nvSpPr>
            <p:spPr bwMode="auto">
              <a:xfrm>
                <a:off x="2808183" y="1916112"/>
                <a:ext cx="1729708" cy="2052850"/>
              </a:xfrm>
              <a:custGeom>
                <a:avLst/>
                <a:gdLst/>
                <a:ahLst/>
                <a:cxnLst>
                  <a:cxn ang="0">
                    <a:pos x="1927" y="0"/>
                  </a:cxn>
                  <a:cxn ang="0">
                    <a:pos x="0" y="0"/>
                  </a:cxn>
                  <a:cxn ang="0">
                    <a:pos x="0" y="1928"/>
                  </a:cxn>
                  <a:cxn ang="0">
                    <a:pos x="604" y="1928"/>
                  </a:cxn>
                  <a:cxn ang="0">
                    <a:pos x="678" y="2001"/>
                  </a:cxn>
                  <a:cxn ang="0">
                    <a:pos x="964" y="2287"/>
                  </a:cxn>
                  <a:cxn ang="0">
                    <a:pos x="1249" y="2001"/>
                  </a:cxn>
                  <a:cxn ang="0">
                    <a:pos x="1325" y="1928"/>
                  </a:cxn>
                  <a:cxn ang="0">
                    <a:pos x="1927" y="1928"/>
                  </a:cxn>
                  <a:cxn ang="0">
                    <a:pos x="1927" y="1250"/>
                  </a:cxn>
                  <a:cxn ang="0">
                    <a:pos x="1641" y="964"/>
                  </a:cxn>
                  <a:cxn ang="0">
                    <a:pos x="1927" y="678"/>
                  </a:cxn>
                  <a:cxn ang="0">
                    <a:pos x="1927" y="0"/>
                  </a:cxn>
                </a:cxnLst>
                <a:rect l="0" t="0" r="r" b="b"/>
                <a:pathLst>
                  <a:path w="1927" h="2287">
                    <a:moveTo>
                      <a:pt x="1927" y="0"/>
                    </a:moveTo>
                    <a:lnTo>
                      <a:pt x="0" y="0"/>
                    </a:lnTo>
                    <a:lnTo>
                      <a:pt x="0" y="1928"/>
                    </a:lnTo>
                    <a:lnTo>
                      <a:pt x="604" y="1928"/>
                    </a:lnTo>
                    <a:lnTo>
                      <a:pt x="678" y="2001"/>
                    </a:lnTo>
                    <a:lnTo>
                      <a:pt x="964" y="2287"/>
                    </a:lnTo>
                    <a:lnTo>
                      <a:pt x="1249" y="2001"/>
                    </a:lnTo>
                    <a:lnTo>
                      <a:pt x="1325" y="1928"/>
                    </a:lnTo>
                    <a:lnTo>
                      <a:pt x="1927" y="1928"/>
                    </a:lnTo>
                    <a:lnTo>
                      <a:pt x="1927" y="1250"/>
                    </a:lnTo>
                    <a:lnTo>
                      <a:pt x="1641" y="964"/>
                    </a:lnTo>
                    <a:lnTo>
                      <a:pt x="1927" y="678"/>
                    </a:lnTo>
                    <a:lnTo>
                      <a:pt x="1927" y="0"/>
                    </a:lnTo>
                    <a:close/>
                  </a:path>
                </a:pathLst>
              </a:custGeom>
              <a:solidFill>
                <a:srgbClr val="D3381C"/>
              </a:solidFill>
              <a:ln w="12700" cap="flat">
                <a:noFill/>
                <a:prstDash val="solid"/>
                <a:miter lim="800000"/>
              </a:ln>
              <a:effectLst>
                <a:outerShdw blurRad="127000" sx="102000" sy="102000" algn="ctr" rotWithShape="0">
                  <a:prstClr val="black">
                    <a:alpha val="7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GB" sz="1600" b="0" i="0" u="none" strike="noStrike" kern="0" cap="none" spc="0" normalizeH="0" baseline="0" noProof="0" dirty="0">
                  <a:ln>
                    <a:noFill/>
                  </a:ln>
                  <a:solidFill>
                    <a:schemeClr val="bg1"/>
                  </a:solidFill>
                  <a:effectLst>
                    <a:reflection blurRad="6350" stA="55000" endA="300" endPos="45500" dir="5400000" sy="-100000" algn="bl" rotWithShape="0"/>
                  </a:effectLst>
                  <a:uLnTx/>
                  <a:uFillTx/>
                  <a:latin typeface="微软雅黑" panose="020B0503020204020204" charset="-122"/>
                  <a:ea typeface="微软雅黑" panose="020B0503020204020204" charset="-122"/>
                </a:endParaRPr>
              </a:p>
            </p:txBody>
          </p:sp>
          <p:sp>
            <p:nvSpPr>
              <p:cNvPr id="8" name="Text Box 14"/>
              <p:cNvSpPr txBox="1">
                <a:spLocks noChangeArrowheads="1"/>
              </p:cNvSpPr>
              <p:nvPr/>
            </p:nvSpPr>
            <p:spPr bwMode="gray">
              <a:xfrm>
                <a:off x="2908393" y="2017714"/>
                <a:ext cx="979511" cy="489534"/>
              </a:xfrm>
              <a:prstGeom prst="rect">
                <a:avLst/>
              </a:prstGeom>
              <a:noFill/>
              <a:ln w="9525">
                <a:noFill/>
                <a:miter lim="800000"/>
              </a:ln>
            </p:spPr>
            <p:txBody>
              <a:bodyPr wrap="none" lIns="90000" tIns="90000" rIns="72000" bIns="90000">
                <a:spAutoFit/>
              </a:bodyPr>
              <a:lstStyle>
                <a:defPPr>
                  <a:defRPr lang="de-DE"/>
                </a:defPPr>
                <a:lvl1pPr algn="ctr" defTabSz="801370">
                  <a:spcBef>
                    <a:spcPct val="20000"/>
                  </a:spcBef>
                  <a:defRPr b="1">
                    <a:solidFill>
                      <a:schemeClr val="bg1"/>
                    </a:solidFill>
                    <a:effectLst>
                      <a:outerShdw blurRad="127000" dist="38100" dir="2700000" algn="tl" rotWithShape="0">
                        <a:prstClr val="black">
                          <a:alpha val="65000"/>
                        </a:prstClr>
                      </a:outerShdw>
                    </a:effectLst>
                  </a:defRPr>
                </a:lvl1pPr>
              </a:lstStyle>
              <a:p>
                <a:pPr marL="0" marR="0" lvl="0" indent="0" algn="ctr" defTabSz="801370" eaLnBrk="1" fontAlgn="auto" latinLnBrk="0" hangingPunct="1">
                  <a:lnSpc>
                    <a:spcPct val="100000"/>
                  </a:lnSpc>
                  <a:spcBef>
                    <a:spcPct val="20000"/>
                  </a:spcBef>
                  <a:spcAft>
                    <a:spcPts val="0"/>
                  </a:spcAft>
                  <a:buClrTx/>
                  <a:buSzTx/>
                  <a:buFontTx/>
                  <a:buNone/>
                  <a:defRPr/>
                </a:pPr>
                <a:r>
                  <a:rPr kumimoji="0" lang="en-GB" sz="2000" b="1" i="0" u="none" strike="noStrike" kern="0" cap="none" spc="0" normalizeH="0" baseline="0" noProof="0" dirty="0">
                    <a:ln>
                      <a:noFill/>
                    </a:ln>
                    <a:effectLst>
                      <a:innerShdw blurRad="63500" dist="50800" dir="13500000">
                        <a:prstClr val="black">
                          <a:alpha val="50000"/>
                        </a:prstClr>
                      </a:innerShdw>
                    </a:effectLst>
                    <a:uLnTx/>
                    <a:uFillTx/>
                    <a:latin typeface="微软雅黑" panose="020B0503020204020204" charset="-122"/>
                    <a:ea typeface="微软雅黑" panose="020B0503020204020204" charset="-122"/>
                  </a:rPr>
                  <a:t>Step 4</a:t>
                </a:r>
              </a:p>
            </p:txBody>
          </p:sp>
        </p:grpSp>
      </p:grpSp>
      <p:sp>
        <p:nvSpPr>
          <p:cNvPr id="15" name="işļiḑè"/>
          <p:cNvSpPr txBox="1"/>
          <p:nvPr/>
        </p:nvSpPr>
        <p:spPr bwMode="auto">
          <a:xfrm>
            <a:off x="837484" y="2551906"/>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Quantify the expected impact of a news article on the agents’ beliefs as a function of the article’s validity</a:t>
            </a:r>
          </a:p>
        </p:txBody>
      </p:sp>
      <p:sp>
        <p:nvSpPr>
          <p:cNvPr id="17" name="işļiḑè"/>
          <p:cNvSpPr txBox="1"/>
          <p:nvPr/>
        </p:nvSpPr>
        <p:spPr bwMode="auto">
          <a:xfrm>
            <a:off x="837484" y="4437715"/>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Study the platform’s optimal inspection policy</a:t>
            </a:r>
          </a:p>
        </p:txBody>
      </p:sp>
      <p:sp>
        <p:nvSpPr>
          <p:cNvPr id="19" name="işļiḑè"/>
          <p:cNvSpPr txBox="1"/>
          <p:nvPr/>
        </p:nvSpPr>
        <p:spPr bwMode="auto">
          <a:xfrm>
            <a:off x="8096590" y="2186398"/>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Consider the implications of this policy for the agents’ learning environment</a:t>
            </a:r>
          </a:p>
        </p:txBody>
      </p:sp>
      <p:sp>
        <p:nvSpPr>
          <p:cNvPr id="21" name="işļiḑè"/>
          <p:cNvSpPr txBox="1"/>
          <p:nvPr/>
        </p:nvSpPr>
        <p:spPr bwMode="auto">
          <a:xfrm>
            <a:off x="8184754" y="4597803"/>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Establish the platform’s optimal inspection policy in the presence of fake news</a:t>
            </a:r>
          </a:p>
        </p:txBody>
      </p:sp>
      <p:sp>
        <p:nvSpPr>
          <p:cNvPr id="23" name="文本框 22">
            <a:extLst>
              <a:ext uri="{FF2B5EF4-FFF2-40B4-BE49-F238E27FC236}">
                <a16:creationId xmlns:a16="http://schemas.microsoft.com/office/drawing/2014/main" id="{84738B22-54A4-D5A3-6B0F-8DBF5E4ECD9F}"/>
              </a:ext>
            </a:extLst>
          </p:cNvPr>
          <p:cNvSpPr txBox="1"/>
          <p:nvPr/>
        </p:nvSpPr>
        <p:spPr>
          <a:xfrm>
            <a:off x="486562" y="285226"/>
            <a:ext cx="2365696" cy="461665"/>
          </a:xfrm>
          <a:prstGeom prst="rect">
            <a:avLst/>
          </a:prstGeom>
          <a:noFill/>
        </p:spPr>
        <p:txBody>
          <a:bodyPr wrap="square" rtlCol="0">
            <a:spAutoFit/>
          </a:bodyPr>
          <a:lstStyle/>
          <a:p>
            <a:r>
              <a:rPr lang="en-US" altLang="zh-CN" sz="2400" b="1" dirty="0"/>
              <a:t>How we do this</a:t>
            </a:r>
            <a:endParaRPr lang="zh-CN" alt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椭圆 4"/>
          <p:cNvSpPr/>
          <p:nvPr/>
        </p:nvSpPr>
        <p:spPr>
          <a:xfrm>
            <a:off x="4500487" y="1542198"/>
            <a:ext cx="3957855" cy="3957855"/>
          </a:xfrm>
          <a:prstGeom prst="ellipse">
            <a:avLst/>
          </a:prstGeom>
          <a:noFill/>
          <a:ln w="285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7" name="组合 6"/>
          <p:cNvGrpSpPr/>
          <p:nvPr/>
        </p:nvGrpSpPr>
        <p:grpSpPr>
          <a:xfrm>
            <a:off x="4950565" y="2141272"/>
            <a:ext cx="3094827" cy="2773962"/>
            <a:chOff x="4950565" y="2141272"/>
            <a:chExt cx="3094826" cy="2773962"/>
          </a:xfrm>
          <a:solidFill>
            <a:srgbClr val="C8161D"/>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椭圆 46"/>
            <p:cNvSpPr/>
            <p:nvPr/>
          </p:nvSpPr>
          <p:spPr>
            <a:xfrm>
              <a:off x="7885565" y="2141272"/>
              <a:ext cx="151884" cy="151884"/>
            </a:xfrm>
            <a:prstGeom prst="ellipse">
              <a:avLst/>
            </a:prstGeom>
            <a:solidFill>
              <a:srgbClr val="C81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20" name="矩形 19"/>
          <p:cNvSpPr/>
          <p:nvPr/>
        </p:nvSpPr>
        <p:spPr>
          <a:xfrm>
            <a:off x="4873936" y="3063357"/>
            <a:ext cx="3210955" cy="954107"/>
          </a:xfrm>
          <a:prstGeom prst="rect">
            <a:avLst/>
          </a:prstGeom>
          <a:ln>
            <a:noFill/>
          </a:ln>
        </p:spPr>
        <p:txBody>
          <a:bodyPr wrap="square">
            <a:spAutoFit/>
          </a:bodyPr>
          <a:lstStyle/>
          <a:p>
            <a:pPr algn="ctr"/>
            <a:r>
              <a:rPr lang="en-US" altLang="zh-CN" sz="2800" b="1" dirty="0">
                <a:solidFill>
                  <a:prstClr val="black"/>
                </a:solidFill>
                <a:latin typeface="微软雅黑" panose="020B0503020204020204" charset="-122"/>
                <a:ea typeface="微软雅黑" panose="020B0503020204020204" charset="-122"/>
              </a:rPr>
              <a:t>A Model of Fake News</a:t>
            </a:r>
          </a:p>
        </p:txBody>
      </p:sp>
      <p:sp>
        <p:nvSpPr>
          <p:cNvPr id="22" name="矩形 21"/>
          <p:cNvSpPr/>
          <p:nvPr/>
        </p:nvSpPr>
        <p:spPr>
          <a:xfrm rot="13500000">
            <a:off x="3197916" y="2850072"/>
            <a:ext cx="1342093" cy="1342095"/>
          </a:xfrm>
          <a:prstGeom prst="rect">
            <a:avLst/>
          </a:prstGeom>
          <a:solidFill>
            <a:srgbClr val="C8161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3" name="矩形 22"/>
          <p:cNvSpPr/>
          <p:nvPr/>
        </p:nvSpPr>
        <p:spPr>
          <a:xfrm>
            <a:off x="3366534" y="3033290"/>
            <a:ext cx="809837" cy="830997"/>
          </a:xfrm>
          <a:prstGeom prst="rect">
            <a:avLst/>
          </a:prstGeom>
        </p:spPr>
        <p:txBody>
          <a:bodyPr wrap="none">
            <a:spAutoFit/>
          </a:bodyPr>
          <a:lstStyle/>
          <a:p>
            <a:r>
              <a:rPr lang="en-US" altLang="zh-CN" sz="4800" dirty="0">
                <a:solidFill>
                  <a:prstClr val="white"/>
                </a:solidFill>
                <a:cs typeface="+mn-ea"/>
                <a:sym typeface="+mn-lt"/>
              </a:rPr>
              <a:t>02</a:t>
            </a:r>
            <a:endParaRPr lang="zh-CN" altLang="en-US" sz="4800" dirty="0">
              <a:solidFill>
                <a:prstClr val="white"/>
              </a:solidFill>
              <a:cs typeface="+mn-ea"/>
              <a:sym typeface="+mn-lt"/>
            </a:endParaRPr>
          </a:p>
        </p:txBody>
      </p:sp>
    </p:spTree>
    <p:extLst>
      <p:ext uri="{BB962C8B-B14F-4D97-AF65-F5344CB8AC3E}">
        <p14:creationId xmlns:p14="http://schemas.microsoft.com/office/powerpoint/2010/main" val="356352510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泪滴形 11"/>
          <p:cNvSpPr/>
          <p:nvPr/>
        </p:nvSpPr>
        <p:spPr>
          <a:xfrm rot="8171161">
            <a:off x="8557070" y="750710"/>
            <a:ext cx="1900731" cy="1900731"/>
          </a:xfrm>
          <a:prstGeom prst="teardrop">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rgbClr val="D3381C"/>
              </a:solidFill>
              <a:effectLst/>
              <a:uLnTx/>
              <a:uFillTx/>
              <a:latin typeface="微软雅黑" panose="020B0503020204020204" charset="-122"/>
              <a:ea typeface="微软雅黑" panose="020B0503020204020204" charset="-122"/>
              <a:cs typeface="+mn-cs"/>
            </a:endParaRPr>
          </a:p>
        </p:txBody>
      </p:sp>
      <p:sp>
        <p:nvSpPr>
          <p:cNvPr id="13" name="泪滴形 12"/>
          <p:cNvSpPr/>
          <p:nvPr/>
        </p:nvSpPr>
        <p:spPr>
          <a:xfrm rot="18797067">
            <a:off x="8572253" y="3657565"/>
            <a:ext cx="1900731" cy="1900731"/>
          </a:xfrm>
          <a:prstGeom prst="teardrop">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rgbClr val="D3381C"/>
              </a:solidFill>
              <a:effectLst/>
              <a:uLnTx/>
              <a:uFillTx/>
              <a:latin typeface="微软雅黑" panose="020B0503020204020204" charset="-122"/>
              <a:ea typeface="微软雅黑" panose="020B0503020204020204" charset="-122"/>
              <a:cs typeface="+mn-cs"/>
            </a:endParaRPr>
          </a:p>
        </p:txBody>
      </p:sp>
      <p:sp>
        <p:nvSpPr>
          <p:cNvPr id="14" name="泪滴形 13"/>
          <p:cNvSpPr/>
          <p:nvPr/>
        </p:nvSpPr>
        <p:spPr>
          <a:xfrm rot="13600481">
            <a:off x="10181494" y="2266287"/>
            <a:ext cx="1900731" cy="1900731"/>
          </a:xfrm>
          <a:prstGeom prst="teardrop">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rgbClr val="D3381C"/>
              </a:solidFill>
              <a:effectLst/>
              <a:uLnTx/>
              <a:uFillTx/>
              <a:latin typeface="微软雅黑" panose="020B0503020204020204" charset="-122"/>
              <a:ea typeface="微软雅黑" panose="020B0503020204020204" charset="-122"/>
              <a:cs typeface="+mn-cs"/>
            </a:endParaRPr>
          </a:p>
        </p:txBody>
      </p:sp>
      <p:sp>
        <p:nvSpPr>
          <p:cNvPr id="15" name="泪滴形 14"/>
          <p:cNvSpPr/>
          <p:nvPr/>
        </p:nvSpPr>
        <p:spPr>
          <a:xfrm rot="2733113">
            <a:off x="6958228" y="2235801"/>
            <a:ext cx="1900731" cy="1900731"/>
          </a:xfrm>
          <a:prstGeom prst="teardrop">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a:ln>
                <a:noFill/>
              </a:ln>
              <a:solidFill>
                <a:srgbClr val="D3381C"/>
              </a:solidFill>
              <a:effectLst/>
              <a:uLnTx/>
              <a:uFillTx/>
              <a:latin typeface="微软雅黑" panose="020B0503020204020204" charset="-122"/>
              <a:ea typeface="微软雅黑" panose="020B0503020204020204" charset="-122"/>
              <a:cs typeface="+mn-cs"/>
            </a:endParaRPr>
          </a:p>
        </p:txBody>
      </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1308285" y="2921306"/>
            <a:ext cx="562563" cy="590691"/>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2793" y="855305"/>
            <a:ext cx="694390" cy="826655"/>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7606" y="2761405"/>
            <a:ext cx="764813" cy="910492"/>
          </a:xfrm>
          <a:prstGeom prst="rect">
            <a:avLst/>
          </a:prstGeom>
        </p:spPr>
      </p:pic>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9220067" y="4779346"/>
            <a:ext cx="615097" cy="525953"/>
          </a:xfrm>
          <a:prstGeom prst="rect">
            <a:avLst/>
          </a:prstGeom>
        </p:spPr>
      </p:pic>
      <p:sp>
        <p:nvSpPr>
          <p:cNvPr id="25" name="iSḷiḋé"/>
          <p:cNvSpPr/>
          <p:nvPr/>
        </p:nvSpPr>
        <p:spPr bwMode="auto">
          <a:xfrm>
            <a:off x="533966" y="207288"/>
            <a:ext cx="6346858" cy="39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rPr>
              <a:t>a binary state of the world: </a:t>
            </a:r>
            <a:r>
              <a:rPr kumimoji="0" lang="el-GR" altLang="zh-CN" sz="2400" b="0" i="0" u="none" strike="noStrike" kern="1200" cap="none" spc="0" normalizeH="0" baseline="0" noProof="0" dirty="0">
                <a:ln>
                  <a:noFill/>
                </a:ln>
                <a:solidFill>
                  <a:srgbClr val="000000"/>
                </a:solidFill>
                <a:effectLst/>
                <a:uLnTx/>
                <a:uFillTx/>
              </a:rPr>
              <a:t>θ ∈{</a:t>
            </a:r>
            <a:r>
              <a:rPr kumimoji="0" lang="en-US" altLang="zh-CN" sz="2400" b="0" i="0" u="none" strike="noStrike" kern="1200" cap="none" spc="0" normalizeH="0" baseline="0" noProof="0" dirty="0">
                <a:ln>
                  <a:noFill/>
                </a:ln>
                <a:solidFill>
                  <a:srgbClr val="000000"/>
                </a:solidFill>
                <a:effectLst/>
                <a:uLnTx/>
                <a:uFillTx/>
              </a:rPr>
              <a:t>T, C}</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rPr>
              <a:t>the state realization that the information contained in the article supports: m ∈{“T”, “C”}</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rPr>
              <a:t>the persuasiveness of the information when this is taken at face value: a ∈(0.5, 1)</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rPr>
              <a:t>The contents of an article are fully described by the observable pair: (m, a)</a:t>
            </a: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srgbClr val="000000"/>
              </a:solidFill>
              <a:effectLst/>
              <a:uLnTx/>
              <a:uFillTx/>
            </a:endParaRPr>
          </a:p>
        </p:txBody>
      </p:sp>
      <p:sp>
        <p:nvSpPr>
          <p:cNvPr id="28" name="işļiḑè"/>
          <p:cNvSpPr txBox="1"/>
          <p:nvPr/>
        </p:nvSpPr>
        <p:spPr bwMode="auto">
          <a:xfrm>
            <a:off x="426681" y="1621306"/>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9" name="iSḷiḋé"/>
          <p:cNvSpPr/>
          <p:nvPr/>
        </p:nvSpPr>
        <p:spPr bwMode="auto">
          <a:xfrm>
            <a:off x="321152" y="2162332"/>
            <a:ext cx="358933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rgbClr val="000000"/>
              </a:solidFill>
              <a:effectLst/>
              <a:uLnTx/>
              <a:uFillTx/>
            </a:endParaRPr>
          </a:p>
        </p:txBody>
      </p:sp>
      <p:sp>
        <p:nvSpPr>
          <p:cNvPr id="30" name="işļiḑè"/>
          <p:cNvSpPr txBox="1"/>
          <p:nvPr/>
        </p:nvSpPr>
        <p:spPr bwMode="auto">
          <a:xfrm>
            <a:off x="4072976" y="2287172"/>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31" name="iSḷiḋé"/>
          <p:cNvSpPr/>
          <p:nvPr/>
        </p:nvSpPr>
        <p:spPr bwMode="auto">
          <a:xfrm>
            <a:off x="3982928" y="2702413"/>
            <a:ext cx="358933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srgbClr val="000000"/>
              </a:solidFill>
              <a:effectLst/>
              <a:uLnTx/>
              <a:uFillTx/>
            </a:endParaRPr>
          </a:p>
        </p:txBody>
      </p:sp>
      <p:pic>
        <p:nvPicPr>
          <p:cNvPr id="5" name="图片 4">
            <a:extLst>
              <a:ext uri="{FF2B5EF4-FFF2-40B4-BE49-F238E27FC236}">
                <a16:creationId xmlns:a16="http://schemas.microsoft.com/office/drawing/2014/main" id="{F079BF75-ED3A-DCE5-73B1-5B15B1D5B665}"/>
              </a:ext>
            </a:extLst>
          </p:cNvPr>
          <p:cNvPicPr>
            <a:picLocks noChangeAspect="1"/>
          </p:cNvPicPr>
          <p:nvPr/>
        </p:nvPicPr>
        <p:blipFill>
          <a:blip r:embed="rId6"/>
          <a:stretch>
            <a:fillRect/>
          </a:stretch>
        </p:blipFill>
        <p:spPr>
          <a:xfrm>
            <a:off x="533966" y="4514372"/>
            <a:ext cx="5680513" cy="507905"/>
          </a:xfrm>
          <a:prstGeom prst="rect">
            <a:avLst/>
          </a:prstGeom>
        </p:spPr>
      </p:pic>
      <p:pic>
        <p:nvPicPr>
          <p:cNvPr id="7" name="图片 6">
            <a:extLst>
              <a:ext uri="{FF2B5EF4-FFF2-40B4-BE49-F238E27FC236}">
                <a16:creationId xmlns:a16="http://schemas.microsoft.com/office/drawing/2014/main" id="{1E57B979-6AA1-CCC0-9133-756BF2893702}"/>
              </a:ext>
            </a:extLst>
          </p:cNvPr>
          <p:cNvPicPr>
            <a:picLocks noChangeAspect="1"/>
          </p:cNvPicPr>
          <p:nvPr/>
        </p:nvPicPr>
        <p:blipFill>
          <a:blip r:embed="rId7"/>
          <a:stretch>
            <a:fillRect/>
          </a:stretch>
        </p:blipFill>
        <p:spPr>
          <a:xfrm>
            <a:off x="533966" y="5280064"/>
            <a:ext cx="5746043" cy="525953"/>
          </a:xfrm>
          <a:prstGeom prst="rect">
            <a:avLst/>
          </a:prstGeom>
        </p:spPr>
      </p:pic>
    </p:spTree>
    <p:extLst>
      <p:ext uri="{BB962C8B-B14F-4D97-AF65-F5344CB8AC3E}">
        <p14:creationId xmlns:p14="http://schemas.microsoft.com/office/powerpoint/2010/main" val="186469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表格&#10;&#10;描述已自动生成">
            <a:extLst>
              <a:ext uri="{FF2B5EF4-FFF2-40B4-BE49-F238E27FC236}">
                <a16:creationId xmlns:a16="http://schemas.microsoft.com/office/drawing/2014/main" id="{13ADD23A-3999-D43E-0417-AA46185C0DA8}"/>
              </a:ext>
            </a:extLst>
          </p:cNvPr>
          <p:cNvPicPr>
            <a:picLocks noChangeAspect="1"/>
          </p:cNvPicPr>
          <p:nvPr/>
        </p:nvPicPr>
        <p:blipFill>
          <a:blip r:embed="rId2"/>
          <a:stretch>
            <a:fillRect/>
          </a:stretch>
        </p:blipFill>
        <p:spPr>
          <a:xfrm>
            <a:off x="5387731" y="47357"/>
            <a:ext cx="6804269" cy="2670676"/>
          </a:xfrm>
          <a:prstGeom prst="rect">
            <a:avLst/>
          </a:prstGeom>
          <a:ln>
            <a:noFill/>
          </a:ln>
        </p:spPr>
      </p:pic>
      <p:sp>
        <p:nvSpPr>
          <p:cNvPr id="5" name="文本框 4">
            <a:extLst>
              <a:ext uri="{FF2B5EF4-FFF2-40B4-BE49-F238E27FC236}">
                <a16:creationId xmlns:a16="http://schemas.microsoft.com/office/drawing/2014/main" id="{12EF5F1F-6AC2-6D05-1C1D-26445E2DF344}"/>
              </a:ext>
            </a:extLst>
          </p:cNvPr>
          <p:cNvSpPr txBox="1"/>
          <p:nvPr/>
        </p:nvSpPr>
        <p:spPr>
          <a:xfrm>
            <a:off x="244956" y="3105834"/>
            <a:ext cx="6195270" cy="646331"/>
          </a:xfrm>
          <a:prstGeom prst="rect">
            <a:avLst/>
          </a:prstGeom>
          <a:noFill/>
        </p:spPr>
        <p:txBody>
          <a:bodyPr wrap="square">
            <a:spAutoFit/>
          </a:bodyPr>
          <a:lstStyle/>
          <a:p>
            <a:r>
              <a:rPr lang="zh-CN" altLang="en-US" dirty="0"/>
              <a:t>“UC Berkeley study finds no connection between climate change and the burning of fossil fuels.”</a:t>
            </a:r>
          </a:p>
        </p:txBody>
      </p:sp>
      <p:sp>
        <p:nvSpPr>
          <p:cNvPr id="7" name="文本框 6">
            <a:extLst>
              <a:ext uri="{FF2B5EF4-FFF2-40B4-BE49-F238E27FC236}">
                <a16:creationId xmlns:a16="http://schemas.microsoft.com/office/drawing/2014/main" id="{6E097EEF-D4D4-8D37-01DB-58E41DFB1550}"/>
              </a:ext>
            </a:extLst>
          </p:cNvPr>
          <p:cNvSpPr txBox="1"/>
          <p:nvPr/>
        </p:nvSpPr>
        <p:spPr>
          <a:xfrm>
            <a:off x="244956" y="4066632"/>
            <a:ext cx="6098796" cy="369332"/>
          </a:xfrm>
          <a:prstGeom prst="rect">
            <a:avLst/>
          </a:prstGeom>
          <a:noFill/>
        </p:spPr>
        <p:txBody>
          <a:bodyPr wrap="square">
            <a:spAutoFit/>
          </a:bodyPr>
          <a:lstStyle/>
          <a:p>
            <a:r>
              <a:rPr lang="zh-CN" altLang="en-US" dirty="0"/>
              <a:t>θ ∈{Y, N}</a:t>
            </a:r>
          </a:p>
        </p:txBody>
      </p:sp>
      <p:sp>
        <p:nvSpPr>
          <p:cNvPr id="13" name="文本框 12">
            <a:extLst>
              <a:ext uri="{FF2B5EF4-FFF2-40B4-BE49-F238E27FC236}">
                <a16:creationId xmlns:a16="http://schemas.microsoft.com/office/drawing/2014/main" id="{B73D91E9-6E9F-9FE8-D39E-FFC192511C6E}"/>
              </a:ext>
            </a:extLst>
          </p:cNvPr>
          <p:cNvSpPr txBox="1"/>
          <p:nvPr/>
        </p:nvSpPr>
        <p:spPr>
          <a:xfrm>
            <a:off x="244956" y="4746404"/>
            <a:ext cx="6098796" cy="369332"/>
          </a:xfrm>
          <a:prstGeom prst="rect">
            <a:avLst/>
          </a:prstGeom>
          <a:noFill/>
        </p:spPr>
        <p:txBody>
          <a:bodyPr wrap="square">
            <a:spAutoFit/>
          </a:bodyPr>
          <a:lstStyle/>
          <a:p>
            <a:r>
              <a:rPr lang="zh-CN" altLang="en-US" dirty="0"/>
              <a:t>(m, a)(“N”, 0.95)</a:t>
            </a:r>
          </a:p>
        </p:txBody>
      </p:sp>
      <p:sp>
        <p:nvSpPr>
          <p:cNvPr id="15" name="文本框 14">
            <a:extLst>
              <a:ext uri="{FF2B5EF4-FFF2-40B4-BE49-F238E27FC236}">
                <a16:creationId xmlns:a16="http://schemas.microsoft.com/office/drawing/2014/main" id="{8C95A6B8-7CD9-820C-B4C4-0A3D3B4BAA99}"/>
              </a:ext>
            </a:extLst>
          </p:cNvPr>
          <p:cNvSpPr txBox="1"/>
          <p:nvPr/>
        </p:nvSpPr>
        <p:spPr>
          <a:xfrm>
            <a:off x="395958" y="671118"/>
            <a:ext cx="2019523" cy="461665"/>
          </a:xfrm>
          <a:prstGeom prst="rect">
            <a:avLst/>
          </a:prstGeom>
          <a:noFill/>
        </p:spPr>
        <p:txBody>
          <a:bodyPr wrap="square" rtlCol="0">
            <a:spAutoFit/>
          </a:bodyPr>
          <a:lstStyle/>
          <a:p>
            <a:r>
              <a:rPr lang="en-US" altLang="zh-CN" sz="2400" b="1" dirty="0"/>
              <a:t>Example 1</a:t>
            </a:r>
            <a:endParaRPr lang="zh-CN" altLang="en-US" sz="2400" b="1" dirty="0"/>
          </a:p>
        </p:txBody>
      </p:sp>
    </p:spTree>
    <p:extLst>
      <p:ext uri="{BB962C8B-B14F-4D97-AF65-F5344CB8AC3E}">
        <p14:creationId xmlns:p14="http://schemas.microsoft.com/office/powerpoint/2010/main" val="365550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91778" y="1406343"/>
            <a:ext cx="3925720" cy="3919539"/>
            <a:chOff x="5728579" y="1504950"/>
            <a:chExt cx="3925720" cy="3919539"/>
          </a:xfrm>
        </p:grpSpPr>
        <p:sp>
          <p:nvSpPr>
            <p:cNvPr id="30" name="饼形 29"/>
            <p:cNvSpPr/>
            <p:nvPr/>
          </p:nvSpPr>
          <p:spPr>
            <a:xfrm>
              <a:off x="5728579" y="1504950"/>
              <a:ext cx="3925720" cy="3919539"/>
            </a:xfrm>
            <a:prstGeom prst="pie">
              <a:avLst>
                <a:gd name="adj1" fmla="val 10796889"/>
                <a:gd name="adj2" fmla="val 16183413"/>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1" name="任意多边形 30"/>
            <p:cNvSpPr/>
            <p:nvPr/>
          </p:nvSpPr>
          <p:spPr>
            <a:xfrm>
              <a:off x="7491413" y="1550196"/>
              <a:ext cx="190500" cy="1928812"/>
            </a:xfrm>
            <a:custGeom>
              <a:avLst/>
              <a:gdLst>
                <a:gd name="connsiteX0" fmla="*/ 0 w 190500"/>
                <a:gd name="connsiteY0" fmla="*/ 1766887 h 1928812"/>
                <a:gd name="connsiteX1" fmla="*/ 180975 w 190500"/>
                <a:gd name="connsiteY1" fmla="*/ 0 h 1928812"/>
                <a:gd name="connsiteX2" fmla="*/ 190500 w 190500"/>
                <a:gd name="connsiteY2" fmla="*/ 1928812 h 1928812"/>
                <a:gd name="connsiteX3" fmla="*/ 0 w 190500"/>
                <a:gd name="connsiteY3" fmla="*/ 1766887 h 1928812"/>
              </a:gdLst>
              <a:ahLst/>
              <a:cxnLst>
                <a:cxn ang="0">
                  <a:pos x="connsiteX0" y="connsiteY0"/>
                </a:cxn>
                <a:cxn ang="0">
                  <a:pos x="connsiteX1" y="connsiteY1"/>
                </a:cxn>
                <a:cxn ang="0">
                  <a:pos x="connsiteX2" y="connsiteY2"/>
                </a:cxn>
                <a:cxn ang="0">
                  <a:pos x="connsiteX3" y="connsiteY3"/>
                </a:cxn>
              </a:cxnLst>
              <a:rect l="l" t="t" r="r" b="b"/>
              <a:pathLst>
                <a:path w="190500" h="1928812">
                  <a:moveTo>
                    <a:pt x="0" y="1766887"/>
                  </a:moveTo>
                  <a:lnTo>
                    <a:pt x="180975" y="0"/>
                  </a:lnTo>
                  <a:lnTo>
                    <a:pt x="190500" y="1928812"/>
                  </a:lnTo>
                  <a:lnTo>
                    <a:pt x="0" y="1766887"/>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2" name="任意多边形 31"/>
            <p:cNvSpPr/>
            <p:nvPr/>
          </p:nvSpPr>
          <p:spPr>
            <a:xfrm>
              <a:off x="5781676" y="3307557"/>
              <a:ext cx="1909763" cy="166688"/>
            </a:xfrm>
            <a:custGeom>
              <a:avLst/>
              <a:gdLst>
                <a:gd name="connsiteX0" fmla="*/ 1909763 w 1909763"/>
                <a:gd name="connsiteY0" fmla="*/ 166688 h 166688"/>
                <a:gd name="connsiteX1" fmla="*/ 1704975 w 1909763"/>
                <a:gd name="connsiteY1" fmla="*/ 0 h 166688"/>
                <a:gd name="connsiteX2" fmla="*/ 0 w 1909763"/>
                <a:gd name="connsiteY2" fmla="*/ 152400 h 166688"/>
                <a:gd name="connsiteX3" fmla="*/ 1909763 w 1909763"/>
                <a:gd name="connsiteY3" fmla="*/ 166688 h 166688"/>
              </a:gdLst>
              <a:ahLst/>
              <a:cxnLst>
                <a:cxn ang="0">
                  <a:pos x="connsiteX0" y="connsiteY0"/>
                </a:cxn>
                <a:cxn ang="0">
                  <a:pos x="connsiteX1" y="connsiteY1"/>
                </a:cxn>
                <a:cxn ang="0">
                  <a:pos x="connsiteX2" y="connsiteY2"/>
                </a:cxn>
                <a:cxn ang="0">
                  <a:pos x="connsiteX3" y="connsiteY3"/>
                </a:cxn>
              </a:cxnLst>
              <a:rect l="l" t="t" r="r" b="b"/>
              <a:pathLst>
                <a:path w="1909763" h="166688">
                  <a:moveTo>
                    <a:pt x="1909763" y="166688"/>
                  </a:moveTo>
                  <a:lnTo>
                    <a:pt x="1704975" y="0"/>
                  </a:lnTo>
                  <a:lnTo>
                    <a:pt x="0" y="152400"/>
                  </a:lnTo>
                  <a:lnTo>
                    <a:pt x="1909763" y="166688"/>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 name="组合 2"/>
          <p:cNvGrpSpPr/>
          <p:nvPr/>
        </p:nvGrpSpPr>
        <p:grpSpPr>
          <a:xfrm rot="16200000">
            <a:off x="4124596" y="3470565"/>
            <a:ext cx="1909763" cy="1928812"/>
            <a:chOff x="5781676" y="1550196"/>
            <a:chExt cx="1909763" cy="1928812"/>
          </a:xfrm>
        </p:grpSpPr>
        <p:sp>
          <p:nvSpPr>
            <p:cNvPr id="27" name="任意多边形 26"/>
            <p:cNvSpPr/>
            <p:nvPr/>
          </p:nvSpPr>
          <p:spPr>
            <a:xfrm>
              <a:off x="7491413" y="1550196"/>
              <a:ext cx="190500" cy="1928812"/>
            </a:xfrm>
            <a:custGeom>
              <a:avLst/>
              <a:gdLst>
                <a:gd name="connsiteX0" fmla="*/ 0 w 190500"/>
                <a:gd name="connsiteY0" fmla="*/ 1766887 h 1928812"/>
                <a:gd name="connsiteX1" fmla="*/ 180975 w 190500"/>
                <a:gd name="connsiteY1" fmla="*/ 0 h 1928812"/>
                <a:gd name="connsiteX2" fmla="*/ 190500 w 190500"/>
                <a:gd name="connsiteY2" fmla="*/ 1928812 h 1928812"/>
                <a:gd name="connsiteX3" fmla="*/ 0 w 190500"/>
                <a:gd name="connsiteY3" fmla="*/ 1766887 h 1928812"/>
              </a:gdLst>
              <a:ahLst/>
              <a:cxnLst>
                <a:cxn ang="0">
                  <a:pos x="connsiteX0" y="connsiteY0"/>
                </a:cxn>
                <a:cxn ang="0">
                  <a:pos x="connsiteX1" y="connsiteY1"/>
                </a:cxn>
                <a:cxn ang="0">
                  <a:pos x="connsiteX2" y="connsiteY2"/>
                </a:cxn>
                <a:cxn ang="0">
                  <a:pos x="connsiteX3" y="connsiteY3"/>
                </a:cxn>
              </a:cxnLst>
              <a:rect l="l" t="t" r="r" b="b"/>
              <a:pathLst>
                <a:path w="190500" h="1928812">
                  <a:moveTo>
                    <a:pt x="0" y="1766887"/>
                  </a:moveTo>
                  <a:lnTo>
                    <a:pt x="180975" y="0"/>
                  </a:lnTo>
                  <a:lnTo>
                    <a:pt x="190500" y="1928812"/>
                  </a:lnTo>
                  <a:lnTo>
                    <a:pt x="0" y="1766887"/>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任意多边形 27"/>
            <p:cNvSpPr/>
            <p:nvPr/>
          </p:nvSpPr>
          <p:spPr>
            <a:xfrm>
              <a:off x="5781676" y="3307557"/>
              <a:ext cx="1909763" cy="166688"/>
            </a:xfrm>
            <a:custGeom>
              <a:avLst/>
              <a:gdLst>
                <a:gd name="connsiteX0" fmla="*/ 1909763 w 1909763"/>
                <a:gd name="connsiteY0" fmla="*/ 166688 h 166688"/>
                <a:gd name="connsiteX1" fmla="*/ 1704975 w 1909763"/>
                <a:gd name="connsiteY1" fmla="*/ 0 h 166688"/>
                <a:gd name="connsiteX2" fmla="*/ 0 w 1909763"/>
                <a:gd name="connsiteY2" fmla="*/ 152400 h 166688"/>
                <a:gd name="connsiteX3" fmla="*/ 1909763 w 1909763"/>
                <a:gd name="connsiteY3" fmla="*/ 166688 h 166688"/>
              </a:gdLst>
              <a:ahLst/>
              <a:cxnLst>
                <a:cxn ang="0">
                  <a:pos x="connsiteX0" y="connsiteY0"/>
                </a:cxn>
                <a:cxn ang="0">
                  <a:pos x="connsiteX1" y="connsiteY1"/>
                </a:cxn>
                <a:cxn ang="0">
                  <a:pos x="connsiteX2" y="connsiteY2"/>
                </a:cxn>
                <a:cxn ang="0">
                  <a:pos x="connsiteX3" y="connsiteY3"/>
                </a:cxn>
              </a:cxnLst>
              <a:rect l="l" t="t" r="r" b="b"/>
              <a:pathLst>
                <a:path w="1909763" h="166688">
                  <a:moveTo>
                    <a:pt x="1909763" y="166688"/>
                  </a:moveTo>
                  <a:lnTo>
                    <a:pt x="1704975" y="0"/>
                  </a:lnTo>
                  <a:lnTo>
                    <a:pt x="0" y="152400"/>
                  </a:lnTo>
                  <a:lnTo>
                    <a:pt x="1909763" y="166688"/>
                  </a:lnTo>
                  <a:close/>
                </a:path>
              </a:pathLst>
            </a:custGeom>
            <a:solidFill>
              <a:srgbClr val="404040"/>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4" name="组合 3"/>
          <p:cNvGrpSpPr/>
          <p:nvPr/>
        </p:nvGrpSpPr>
        <p:grpSpPr>
          <a:xfrm rot="5400000">
            <a:off x="6158654" y="1454576"/>
            <a:ext cx="1909763" cy="1928812"/>
            <a:chOff x="5794376" y="1550196"/>
            <a:chExt cx="1909763" cy="1928812"/>
          </a:xfrm>
        </p:grpSpPr>
        <p:sp>
          <p:nvSpPr>
            <p:cNvPr id="23" name="任意多边形 22"/>
            <p:cNvSpPr/>
            <p:nvPr/>
          </p:nvSpPr>
          <p:spPr>
            <a:xfrm>
              <a:off x="7504114" y="1550196"/>
              <a:ext cx="190500" cy="1928812"/>
            </a:xfrm>
            <a:custGeom>
              <a:avLst/>
              <a:gdLst>
                <a:gd name="connsiteX0" fmla="*/ 0 w 190500"/>
                <a:gd name="connsiteY0" fmla="*/ 1766887 h 1928812"/>
                <a:gd name="connsiteX1" fmla="*/ 180975 w 190500"/>
                <a:gd name="connsiteY1" fmla="*/ 0 h 1928812"/>
                <a:gd name="connsiteX2" fmla="*/ 190500 w 190500"/>
                <a:gd name="connsiteY2" fmla="*/ 1928812 h 1928812"/>
                <a:gd name="connsiteX3" fmla="*/ 0 w 190500"/>
                <a:gd name="connsiteY3" fmla="*/ 1766887 h 1928812"/>
              </a:gdLst>
              <a:ahLst/>
              <a:cxnLst>
                <a:cxn ang="0">
                  <a:pos x="connsiteX0" y="connsiteY0"/>
                </a:cxn>
                <a:cxn ang="0">
                  <a:pos x="connsiteX1" y="connsiteY1"/>
                </a:cxn>
                <a:cxn ang="0">
                  <a:pos x="connsiteX2" y="connsiteY2"/>
                </a:cxn>
                <a:cxn ang="0">
                  <a:pos x="connsiteX3" y="connsiteY3"/>
                </a:cxn>
              </a:cxnLst>
              <a:rect l="l" t="t" r="r" b="b"/>
              <a:pathLst>
                <a:path w="190500" h="1928812">
                  <a:moveTo>
                    <a:pt x="0" y="1766887"/>
                  </a:moveTo>
                  <a:lnTo>
                    <a:pt x="180975" y="0"/>
                  </a:lnTo>
                  <a:lnTo>
                    <a:pt x="190500" y="1928812"/>
                  </a:lnTo>
                  <a:lnTo>
                    <a:pt x="0" y="1766887"/>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4" name="任意多边形 23"/>
            <p:cNvSpPr/>
            <p:nvPr/>
          </p:nvSpPr>
          <p:spPr>
            <a:xfrm>
              <a:off x="5794376" y="3307557"/>
              <a:ext cx="1909763" cy="166688"/>
            </a:xfrm>
            <a:custGeom>
              <a:avLst/>
              <a:gdLst>
                <a:gd name="connsiteX0" fmla="*/ 1909763 w 1909763"/>
                <a:gd name="connsiteY0" fmla="*/ 166688 h 166688"/>
                <a:gd name="connsiteX1" fmla="*/ 1704975 w 1909763"/>
                <a:gd name="connsiteY1" fmla="*/ 0 h 166688"/>
                <a:gd name="connsiteX2" fmla="*/ 0 w 1909763"/>
                <a:gd name="connsiteY2" fmla="*/ 152400 h 166688"/>
                <a:gd name="connsiteX3" fmla="*/ 1909763 w 1909763"/>
                <a:gd name="connsiteY3" fmla="*/ 166688 h 166688"/>
              </a:gdLst>
              <a:ahLst/>
              <a:cxnLst>
                <a:cxn ang="0">
                  <a:pos x="connsiteX0" y="connsiteY0"/>
                </a:cxn>
                <a:cxn ang="0">
                  <a:pos x="connsiteX1" y="connsiteY1"/>
                </a:cxn>
                <a:cxn ang="0">
                  <a:pos x="connsiteX2" y="connsiteY2"/>
                </a:cxn>
                <a:cxn ang="0">
                  <a:pos x="connsiteX3" y="connsiteY3"/>
                </a:cxn>
              </a:cxnLst>
              <a:rect l="l" t="t" r="r" b="b"/>
              <a:pathLst>
                <a:path w="1909763" h="166688">
                  <a:moveTo>
                    <a:pt x="1909763" y="166688"/>
                  </a:moveTo>
                  <a:lnTo>
                    <a:pt x="1704975" y="0"/>
                  </a:lnTo>
                  <a:lnTo>
                    <a:pt x="0" y="152400"/>
                  </a:lnTo>
                  <a:lnTo>
                    <a:pt x="1909763" y="166688"/>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5" name="组合 4"/>
          <p:cNvGrpSpPr/>
          <p:nvPr/>
        </p:nvGrpSpPr>
        <p:grpSpPr>
          <a:xfrm rot="10800000">
            <a:off x="4175512" y="1532119"/>
            <a:ext cx="3925720" cy="3919539"/>
            <a:chOff x="5728579" y="1543050"/>
            <a:chExt cx="3925720" cy="3919539"/>
          </a:xfrm>
        </p:grpSpPr>
        <p:sp>
          <p:nvSpPr>
            <p:cNvPr id="18" name="饼形 17"/>
            <p:cNvSpPr/>
            <p:nvPr/>
          </p:nvSpPr>
          <p:spPr>
            <a:xfrm>
              <a:off x="5728579" y="1543050"/>
              <a:ext cx="3925720" cy="3919539"/>
            </a:xfrm>
            <a:prstGeom prst="pie">
              <a:avLst>
                <a:gd name="adj1" fmla="val 10796889"/>
                <a:gd name="adj2" fmla="val 16183413"/>
              </a:avLst>
            </a:prstGeom>
            <a:solidFill>
              <a:srgbClr val="D3381C"/>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9" name="任意多边形 18"/>
            <p:cNvSpPr/>
            <p:nvPr/>
          </p:nvSpPr>
          <p:spPr>
            <a:xfrm>
              <a:off x="7491413" y="1562896"/>
              <a:ext cx="190500" cy="1928812"/>
            </a:xfrm>
            <a:custGeom>
              <a:avLst/>
              <a:gdLst>
                <a:gd name="connsiteX0" fmla="*/ 0 w 190500"/>
                <a:gd name="connsiteY0" fmla="*/ 1766887 h 1928812"/>
                <a:gd name="connsiteX1" fmla="*/ 180975 w 190500"/>
                <a:gd name="connsiteY1" fmla="*/ 0 h 1928812"/>
                <a:gd name="connsiteX2" fmla="*/ 190500 w 190500"/>
                <a:gd name="connsiteY2" fmla="*/ 1928812 h 1928812"/>
                <a:gd name="connsiteX3" fmla="*/ 0 w 190500"/>
                <a:gd name="connsiteY3" fmla="*/ 1766887 h 1928812"/>
              </a:gdLst>
              <a:ahLst/>
              <a:cxnLst>
                <a:cxn ang="0">
                  <a:pos x="connsiteX0" y="connsiteY0"/>
                </a:cxn>
                <a:cxn ang="0">
                  <a:pos x="connsiteX1" y="connsiteY1"/>
                </a:cxn>
                <a:cxn ang="0">
                  <a:pos x="connsiteX2" y="connsiteY2"/>
                </a:cxn>
                <a:cxn ang="0">
                  <a:pos x="connsiteX3" y="connsiteY3"/>
                </a:cxn>
              </a:cxnLst>
              <a:rect l="l" t="t" r="r" b="b"/>
              <a:pathLst>
                <a:path w="190500" h="1928812">
                  <a:moveTo>
                    <a:pt x="0" y="1766887"/>
                  </a:moveTo>
                  <a:lnTo>
                    <a:pt x="180975" y="0"/>
                  </a:lnTo>
                  <a:lnTo>
                    <a:pt x="190500" y="1928812"/>
                  </a:lnTo>
                  <a:lnTo>
                    <a:pt x="0" y="1766887"/>
                  </a:lnTo>
                  <a:close/>
                </a:path>
              </a:pathLst>
            </a:custGeom>
            <a:solidFill>
              <a:schemeClr val="tx1">
                <a:lumMod val="75000"/>
                <a:lumOff val="25000"/>
              </a:schemeClr>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任意多边形 19"/>
            <p:cNvSpPr/>
            <p:nvPr/>
          </p:nvSpPr>
          <p:spPr>
            <a:xfrm>
              <a:off x="5781676" y="3320257"/>
              <a:ext cx="1909763" cy="166688"/>
            </a:xfrm>
            <a:custGeom>
              <a:avLst/>
              <a:gdLst>
                <a:gd name="connsiteX0" fmla="*/ 1909763 w 1909763"/>
                <a:gd name="connsiteY0" fmla="*/ 166688 h 166688"/>
                <a:gd name="connsiteX1" fmla="*/ 1704975 w 1909763"/>
                <a:gd name="connsiteY1" fmla="*/ 0 h 166688"/>
                <a:gd name="connsiteX2" fmla="*/ 0 w 1909763"/>
                <a:gd name="connsiteY2" fmla="*/ 152400 h 166688"/>
                <a:gd name="connsiteX3" fmla="*/ 1909763 w 1909763"/>
                <a:gd name="connsiteY3" fmla="*/ 166688 h 166688"/>
              </a:gdLst>
              <a:ahLst/>
              <a:cxnLst>
                <a:cxn ang="0">
                  <a:pos x="connsiteX0" y="connsiteY0"/>
                </a:cxn>
                <a:cxn ang="0">
                  <a:pos x="connsiteX1" y="connsiteY1"/>
                </a:cxn>
                <a:cxn ang="0">
                  <a:pos x="connsiteX2" y="connsiteY2"/>
                </a:cxn>
                <a:cxn ang="0">
                  <a:pos x="connsiteX3" y="connsiteY3"/>
                </a:cxn>
              </a:cxnLst>
              <a:rect l="l" t="t" r="r" b="b"/>
              <a:pathLst>
                <a:path w="1909763" h="166688">
                  <a:moveTo>
                    <a:pt x="1909763" y="166688"/>
                  </a:moveTo>
                  <a:lnTo>
                    <a:pt x="1704975" y="0"/>
                  </a:lnTo>
                  <a:lnTo>
                    <a:pt x="0" y="152400"/>
                  </a:lnTo>
                  <a:lnTo>
                    <a:pt x="1909763" y="166688"/>
                  </a:lnTo>
                  <a:close/>
                </a:path>
              </a:pathLst>
            </a:custGeom>
            <a:solidFill>
              <a:srgbClr val="404040"/>
            </a:solidFill>
            <a:ln w="12700" cap="flat" cmpd="sng" algn="ctr">
              <a:no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cxnSp>
        <p:nvCxnSpPr>
          <p:cNvPr id="6" name="直接连接符 5"/>
          <p:cNvCxnSpPr/>
          <p:nvPr/>
        </p:nvCxnSpPr>
        <p:spPr>
          <a:xfrm>
            <a:off x="3316698" y="2925899"/>
            <a:ext cx="913440" cy="0"/>
          </a:xfrm>
          <a:prstGeom prst="line">
            <a:avLst/>
          </a:prstGeom>
          <a:noFill/>
          <a:ln w="12700" cap="flat" cmpd="sng" algn="ctr">
            <a:solidFill>
              <a:srgbClr val="444444"/>
            </a:solidFill>
            <a:prstDash val="sysDash"/>
            <a:miter lim="800000"/>
          </a:ln>
          <a:effectLst/>
        </p:spPr>
      </p:cxnSp>
      <p:sp>
        <p:nvSpPr>
          <p:cNvPr id="7" name="椭圆 6"/>
          <p:cNvSpPr/>
          <p:nvPr/>
        </p:nvSpPr>
        <p:spPr>
          <a:xfrm>
            <a:off x="3316698" y="2878151"/>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椭圆 7"/>
          <p:cNvSpPr/>
          <p:nvPr/>
        </p:nvSpPr>
        <p:spPr>
          <a:xfrm>
            <a:off x="4230138" y="2894071"/>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2" name="直接连接符 11"/>
          <p:cNvCxnSpPr/>
          <p:nvPr/>
        </p:nvCxnSpPr>
        <p:spPr>
          <a:xfrm>
            <a:off x="7957339" y="3949560"/>
            <a:ext cx="834635" cy="0"/>
          </a:xfrm>
          <a:prstGeom prst="line">
            <a:avLst/>
          </a:prstGeom>
          <a:noFill/>
          <a:ln w="12700" cap="flat" cmpd="sng" algn="ctr">
            <a:solidFill>
              <a:srgbClr val="444444"/>
            </a:solidFill>
            <a:prstDash val="sysDash"/>
            <a:miter lim="800000"/>
          </a:ln>
          <a:effectLst/>
        </p:spPr>
      </p:cxnSp>
      <p:sp>
        <p:nvSpPr>
          <p:cNvPr id="13" name="椭圆 12"/>
          <p:cNvSpPr/>
          <p:nvPr/>
        </p:nvSpPr>
        <p:spPr>
          <a:xfrm>
            <a:off x="7878534" y="3901812"/>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4" name="椭圆 13"/>
          <p:cNvSpPr/>
          <p:nvPr/>
        </p:nvSpPr>
        <p:spPr>
          <a:xfrm>
            <a:off x="8791974" y="3917732"/>
            <a:ext cx="78805" cy="78805"/>
          </a:xfrm>
          <a:prstGeom prst="ellipse">
            <a:avLst/>
          </a:prstGeom>
          <a:solidFill>
            <a:srgbClr val="3D3D3D"/>
          </a:solidFill>
          <a:ln w="12700" cap="flat" cmpd="sng" algn="ctr">
            <a:solidFill>
              <a:srgbClr val="484848"/>
            </a:solidFill>
            <a:prstDash val="solid"/>
            <a:miter lim="800000"/>
          </a:ln>
          <a:effectLst/>
        </p:spPr>
        <p:txBody>
          <a:bodyPr rtlCol="0" anchor="ctr"/>
          <a:ls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8470"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830" algn="l" defTabSz="115189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6" name="işļiḑè"/>
          <p:cNvSpPr txBox="1"/>
          <p:nvPr/>
        </p:nvSpPr>
        <p:spPr bwMode="auto">
          <a:xfrm>
            <a:off x="9042202" y="3755116"/>
            <a:ext cx="242346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All articles are fake</a:t>
            </a:r>
          </a:p>
        </p:txBody>
      </p:sp>
      <p:sp>
        <p:nvSpPr>
          <p:cNvPr id="37" name="iSḷiḋé"/>
          <p:cNvSpPr/>
          <p:nvPr/>
        </p:nvSpPr>
        <p:spPr bwMode="auto">
          <a:xfrm>
            <a:off x="9042202" y="4196922"/>
            <a:ext cx="242346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rPr>
              <a:t>Updates people’s belief via Bayes’ rule to</a:t>
            </a:r>
          </a:p>
        </p:txBody>
      </p:sp>
      <p:sp>
        <p:nvSpPr>
          <p:cNvPr id="38" name="işļiḑè"/>
          <p:cNvSpPr txBox="1"/>
          <p:nvPr/>
        </p:nvSpPr>
        <p:spPr bwMode="auto">
          <a:xfrm>
            <a:off x="569783" y="2134609"/>
            <a:ext cx="291498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2200" b="1" dirty="0">
                <a:solidFill>
                  <a:srgbClr val="000000"/>
                </a:solidFill>
              </a:rPr>
              <a:t>All articles are truthful</a:t>
            </a:r>
          </a:p>
        </p:txBody>
      </p:sp>
      <p:sp>
        <p:nvSpPr>
          <p:cNvPr id="39" name="iSḷiḋé"/>
          <p:cNvSpPr/>
          <p:nvPr/>
        </p:nvSpPr>
        <p:spPr bwMode="auto">
          <a:xfrm>
            <a:off x="569783" y="2576415"/>
            <a:ext cx="2634122"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600" b="0" i="0" u="none" strike="noStrike" kern="1200" cap="none" spc="0" normalizeH="0" baseline="0" noProof="0" dirty="0">
                <a:ln>
                  <a:noFill/>
                </a:ln>
                <a:solidFill>
                  <a:srgbClr val="000000"/>
                </a:solidFill>
                <a:effectLst/>
                <a:uLnTx/>
                <a:uFillTx/>
              </a:rPr>
              <a:t>Update people’s prior belief b via Bayes’ rule to b′</a:t>
            </a:r>
          </a:p>
        </p:txBody>
      </p:sp>
      <p:sp>
        <p:nvSpPr>
          <p:cNvPr id="43" name="文本框 42">
            <a:extLst>
              <a:ext uri="{FF2B5EF4-FFF2-40B4-BE49-F238E27FC236}">
                <a16:creationId xmlns:a16="http://schemas.microsoft.com/office/drawing/2014/main" id="{E3F937CF-6193-A12D-56EC-A66E1E444209}"/>
              </a:ext>
            </a:extLst>
          </p:cNvPr>
          <p:cNvSpPr txBox="1"/>
          <p:nvPr/>
        </p:nvSpPr>
        <p:spPr>
          <a:xfrm>
            <a:off x="348202" y="305545"/>
            <a:ext cx="6094602" cy="461665"/>
          </a:xfrm>
          <a:prstGeom prst="rect">
            <a:avLst/>
          </a:prstGeom>
          <a:noFill/>
        </p:spPr>
        <p:txBody>
          <a:bodyPr wrap="square">
            <a:spAutoFit/>
          </a:bodyPr>
          <a:lstStyle/>
          <a:p>
            <a:r>
              <a:rPr lang="en-US" altLang="zh-CN" sz="2400" b="1" dirty="0"/>
              <a:t>D</a:t>
            </a:r>
            <a:r>
              <a:rPr lang="zh-CN" altLang="en-US" sz="2400" b="1" dirty="0"/>
              <a:t>istinguishes between truthful and fake news</a:t>
            </a:r>
          </a:p>
        </p:txBody>
      </p:sp>
      <p:pic>
        <p:nvPicPr>
          <p:cNvPr id="45" name="图片 44">
            <a:extLst>
              <a:ext uri="{FF2B5EF4-FFF2-40B4-BE49-F238E27FC236}">
                <a16:creationId xmlns:a16="http://schemas.microsoft.com/office/drawing/2014/main" id="{48BB6F45-5C9E-C8A2-8E82-957C37DB2A13}"/>
              </a:ext>
            </a:extLst>
          </p:cNvPr>
          <p:cNvPicPr>
            <a:picLocks noChangeAspect="1"/>
          </p:cNvPicPr>
          <p:nvPr/>
        </p:nvPicPr>
        <p:blipFill>
          <a:blip r:embed="rId2"/>
          <a:stretch>
            <a:fillRect/>
          </a:stretch>
        </p:blipFill>
        <p:spPr>
          <a:xfrm>
            <a:off x="426082" y="3519494"/>
            <a:ext cx="2817236" cy="677427"/>
          </a:xfrm>
          <a:prstGeom prst="rect">
            <a:avLst/>
          </a:prstGeom>
        </p:spPr>
      </p:pic>
      <p:pic>
        <p:nvPicPr>
          <p:cNvPr id="47" name="图片 46">
            <a:extLst>
              <a:ext uri="{FF2B5EF4-FFF2-40B4-BE49-F238E27FC236}">
                <a16:creationId xmlns:a16="http://schemas.microsoft.com/office/drawing/2014/main" id="{66FF90EC-5033-37BE-29E9-DCE9620E8DC8}"/>
              </a:ext>
            </a:extLst>
          </p:cNvPr>
          <p:cNvPicPr>
            <a:picLocks noChangeAspect="1"/>
          </p:cNvPicPr>
          <p:nvPr/>
        </p:nvPicPr>
        <p:blipFill>
          <a:blip r:embed="rId3"/>
          <a:stretch>
            <a:fillRect/>
          </a:stretch>
        </p:blipFill>
        <p:spPr>
          <a:xfrm>
            <a:off x="8977723" y="5050942"/>
            <a:ext cx="2552423" cy="67782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专注工作汇报类PPT排版设计，定制QQ:41815773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798">
      <a:dk1>
        <a:sysClr val="windowText" lastClr="000000"/>
      </a:dk1>
      <a:lt1>
        <a:sysClr val="window" lastClr="FFFFFF"/>
      </a:lt1>
      <a:dk2>
        <a:srgbClr val="44546A"/>
      </a:dk2>
      <a:lt2>
        <a:srgbClr val="E7E6E6"/>
      </a:lt2>
      <a:accent1>
        <a:srgbClr val="2A2A2A"/>
      </a:accent1>
      <a:accent2>
        <a:srgbClr val="FFBD00"/>
      </a:accent2>
      <a:accent3>
        <a:srgbClr val="2A2A2A"/>
      </a:accent3>
      <a:accent4>
        <a:srgbClr val="FFBD00"/>
      </a:accent4>
      <a:accent5>
        <a:srgbClr val="2A2A2A"/>
      </a:accent5>
      <a:accent6>
        <a:srgbClr val="FFBD00"/>
      </a:accent6>
      <a:hlink>
        <a:srgbClr val="2A2A2A"/>
      </a:hlink>
      <a:folHlink>
        <a:srgbClr val="FFBD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1331</Words>
  <Application>Microsoft Office PowerPoint</Application>
  <PresentationFormat>宽屏</PresentationFormat>
  <Paragraphs>153</Paragraphs>
  <Slides>35</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35</vt:i4>
      </vt:variant>
    </vt:vector>
  </HeadingPairs>
  <TitlesOfParts>
    <vt:vector size="43" baseType="lpstr">
      <vt:lpstr>微软雅黑</vt:lpstr>
      <vt:lpstr>Arial</vt:lpstr>
      <vt:lpstr>Calibri</vt:lpstr>
      <vt:lpstr>Calibri Light</vt:lpstr>
      <vt:lpstr>Open Sans</vt:lpstr>
      <vt:lpstr>Wingdings</vt:lpstr>
      <vt:lpstr>专注工作汇报类PPT排版设计，定制QQ:418157732</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 1pp tmo 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StephenZhu</dc:creator>
  <cp:keywords>51PPT模 板-网</cp:keywords>
  <dc:description>www.51ppt m oban.co m</dc:description>
  <cp:lastModifiedBy>Tu Arslan</cp:lastModifiedBy>
  <cp:revision>89</cp:revision>
  <dcterms:created xsi:type="dcterms:W3CDTF">2019-02-19T01:31:00Z</dcterms:created>
  <dcterms:modified xsi:type="dcterms:W3CDTF">2023-03-05T15:45:03Z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