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413" r:id="rId2"/>
    <p:sldId id="1761" r:id="rId3"/>
    <p:sldId id="1749" r:id="rId4"/>
    <p:sldId id="1767" r:id="rId5"/>
    <p:sldId id="1732" r:id="rId6"/>
    <p:sldId id="1769" r:id="rId7"/>
    <p:sldId id="1771" r:id="rId8"/>
    <p:sldId id="1772" r:id="rId9"/>
    <p:sldId id="1762" r:id="rId10"/>
    <p:sldId id="1770" r:id="rId11"/>
    <p:sldId id="1774" r:id="rId12"/>
    <p:sldId id="1773" r:id="rId13"/>
    <p:sldId id="1775" r:id="rId14"/>
    <p:sldId id="1763" r:id="rId15"/>
    <p:sldId id="1776" r:id="rId16"/>
    <p:sldId id="1777" r:id="rId17"/>
    <p:sldId id="1778" r:id="rId18"/>
    <p:sldId id="1792" r:id="rId19"/>
    <p:sldId id="1793" r:id="rId20"/>
    <p:sldId id="1764" r:id="rId21"/>
    <p:sldId id="1779" r:id="rId22"/>
    <p:sldId id="1780" r:id="rId23"/>
    <p:sldId id="1781" r:id="rId24"/>
    <p:sldId id="1794" r:id="rId25"/>
    <p:sldId id="1795" r:id="rId26"/>
    <p:sldId id="1765" r:id="rId27"/>
    <p:sldId id="1782" r:id="rId28"/>
    <p:sldId id="1783" r:id="rId29"/>
    <p:sldId id="1766" r:id="rId30"/>
    <p:sldId id="1786" r:id="rId31"/>
    <p:sldId id="1796" r:id="rId32"/>
    <p:sldId id="17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98836592-E856-DF4B-A73D-F93CDDE23760}">
          <p14:sldIdLst>
            <p14:sldId id="413"/>
            <p14:sldId id="1761"/>
            <p14:sldId id="1749"/>
            <p14:sldId id="1767"/>
            <p14:sldId id="1732"/>
            <p14:sldId id="1769"/>
            <p14:sldId id="1771"/>
            <p14:sldId id="1772"/>
            <p14:sldId id="1762"/>
            <p14:sldId id="1770"/>
            <p14:sldId id="1774"/>
            <p14:sldId id="1773"/>
            <p14:sldId id="1775"/>
            <p14:sldId id="1763"/>
            <p14:sldId id="1776"/>
            <p14:sldId id="1777"/>
            <p14:sldId id="1778"/>
            <p14:sldId id="1792"/>
            <p14:sldId id="1793"/>
            <p14:sldId id="1764"/>
            <p14:sldId id="1779"/>
            <p14:sldId id="1780"/>
            <p14:sldId id="1781"/>
            <p14:sldId id="1794"/>
            <p14:sldId id="1795"/>
            <p14:sldId id="1765"/>
            <p14:sldId id="1782"/>
            <p14:sldId id="1783"/>
            <p14:sldId id="1766"/>
            <p14:sldId id="1786"/>
            <p14:sldId id="1796"/>
            <p14:sldId id="17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1A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94241" autoAdjust="0"/>
  </p:normalViewPr>
  <p:slideViewPr>
    <p:cSldViewPr snapToGrid="0">
      <p:cViewPr varScale="1">
        <p:scale>
          <a:sx n="82" d="100"/>
          <a:sy n="82" d="100"/>
        </p:scale>
        <p:origin x="68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7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043DB-29FC-4F8B-8DE0-EA1CAD5CF95E}" type="datetimeFigureOut">
              <a:rPr lang="en-US" smtClean="0"/>
              <a:t>3/6/2023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E6AC2-BEBF-4D20-935D-FF53ADB87A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883B427-C077-C740-8632-C0B082268749}" type="slidenum">
              <a:rPr kumimoji="1"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a:t>
            </a:fld>
            <a:endParaRPr kumimoji="1"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BE6AC2-BEBF-4D20-935D-FF53ADB87A11}" type="slidenum">
              <a:rPr lang="en-US" smtClean="0"/>
              <a:t>23</a:t>
            </a:fld>
            <a:endParaRPr lang="en-US"/>
          </a:p>
        </p:txBody>
      </p:sp>
    </p:spTree>
    <p:extLst>
      <p:ext uri="{BB962C8B-B14F-4D97-AF65-F5344CB8AC3E}">
        <p14:creationId xmlns:p14="http://schemas.microsoft.com/office/powerpoint/2010/main" val="108327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D956A36-BDB4-45B4-AC19-6A46A99AE758}" type="datetimeFigureOut">
              <a:rPr lang="en-US" smtClean="0"/>
              <a:t>3/6/2023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D956A36-BDB4-45B4-AC19-6A46A99AE758}" type="datetimeFigureOut">
              <a:rPr lang="en-US" smtClean="0"/>
              <a:t>3/6/2023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D956A36-BDB4-45B4-AC19-6A46A99AE758}" type="datetimeFigureOut">
              <a:rPr lang="en-US" smtClean="0"/>
              <a:t>3/6/2023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矩形 6"/>
          <p:cNvSpPr/>
          <p:nvPr userDrawn="1"/>
        </p:nvSpPr>
        <p:spPr>
          <a:xfrm>
            <a:off x="1235925" y="320364"/>
            <a:ext cx="78059" cy="702527"/>
          </a:xfrm>
          <a:prstGeom prst="rect">
            <a:avLst/>
          </a:prstGeom>
          <a:solidFill>
            <a:srgbClr val="7D1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8" name="标题 1"/>
          <p:cNvSpPr>
            <a:spLocks noGrp="1"/>
          </p:cNvSpPr>
          <p:nvPr>
            <p:ph type="title"/>
          </p:nvPr>
        </p:nvSpPr>
        <p:spPr>
          <a:xfrm>
            <a:off x="1512844" y="307779"/>
            <a:ext cx="7484507" cy="694240"/>
          </a:xfrm>
          <a:prstGeom prst="rect">
            <a:avLst/>
          </a:prstGeom>
        </p:spPr>
        <p:txBody>
          <a:bodyPr anchor="ctr">
            <a:normAutofit/>
          </a:bodyPr>
          <a:lstStyle>
            <a:lvl1pPr>
              <a:defRPr sz="2800" b="1">
                <a:solidFill>
                  <a:srgbClr val="7D1A22"/>
                </a:solidFill>
                <a:latin typeface="微软雅黑" panose="020B0503020204020204" charset="-122"/>
                <a:ea typeface="微软雅黑" panose="020B0503020204020204" charset="-122"/>
                <a:cs typeface="微软雅黑" panose="020B0503020204020204" charset="-122"/>
              </a:defRPr>
            </a:lvl1pPr>
          </a:lstStyle>
          <a:p>
            <a:endParaRPr kumimoji="1" lang="zh-CN" altLang="en-US" dirty="0"/>
          </a:p>
        </p:txBody>
      </p:sp>
      <p:grpSp>
        <p:nvGrpSpPr>
          <p:cNvPr id="2" name="组合 1"/>
          <p:cNvGrpSpPr/>
          <p:nvPr userDrawn="1"/>
        </p:nvGrpSpPr>
        <p:grpSpPr>
          <a:xfrm>
            <a:off x="152401" y="307783"/>
            <a:ext cx="929267" cy="747055"/>
            <a:chOff x="152401" y="307779"/>
            <a:chExt cx="929267" cy="747055"/>
          </a:xfrm>
        </p:grpSpPr>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44" t="10714" r="14432" b="36828"/>
            <a:stretch>
              <a:fillRect/>
            </a:stretch>
          </p:blipFill>
          <p:spPr>
            <a:xfrm>
              <a:off x="152401" y="307779"/>
              <a:ext cx="929267" cy="507392"/>
            </a:xfrm>
            <a:prstGeom prst="rect">
              <a:avLst/>
            </a:prstGeom>
          </p:spPr>
        </p:pic>
        <p:pic>
          <p:nvPicPr>
            <p:cNvPr id="11"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2363"/>
            <a:stretch>
              <a:fillRect/>
            </a:stretch>
          </p:blipFill>
          <p:spPr>
            <a:xfrm>
              <a:off x="180280" y="815171"/>
              <a:ext cx="873507" cy="239663"/>
            </a:xfrm>
            <a:prstGeom prst="rect">
              <a:avLst/>
            </a:prstGeom>
          </p:spPr>
        </p:pic>
      </p:grpSp>
      <p:sp>
        <p:nvSpPr>
          <p:cNvPr id="12" name="矩形 11"/>
          <p:cNvSpPr/>
          <p:nvPr userDrawn="1"/>
        </p:nvSpPr>
        <p:spPr>
          <a:xfrm>
            <a:off x="0" y="6616553"/>
            <a:ext cx="12084000" cy="254475"/>
          </a:xfrm>
          <a:prstGeom prst="rect">
            <a:avLst/>
          </a:prstGeom>
          <a:solidFill>
            <a:srgbClr val="8E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sp>
        <p:nvSpPr>
          <p:cNvPr id="13" name=" 184"/>
          <p:cNvSpPr/>
          <p:nvPr userDrawn="1"/>
        </p:nvSpPr>
        <p:spPr>
          <a:xfrm>
            <a:off x="11686540" y="6245225"/>
            <a:ext cx="694055" cy="666750"/>
          </a:xfrm>
          <a:prstGeom prst="ellipse">
            <a:avLst/>
          </a:prstGeom>
          <a:solidFill>
            <a:srgbClr val="9431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fld id="{44B5E3D8-B559-49FC-84E7-900B409E63B2}" type="slidenum">
              <a:rPr lang="id-ID" altLang="en-US" b="1" smtClean="0">
                <a:solidFill>
                  <a:schemeClr val="bg1"/>
                </a:solidFill>
              </a:rPr>
              <a:t>‹#›</a:t>
            </a:fld>
            <a:endParaRPr lang="zh-CN" altLang="en-US">
              <a:solidFill>
                <a:srgbClr val="FFFFFF"/>
              </a:solidFill>
            </a:endParaRPr>
          </a:p>
        </p:txBody>
      </p:sp>
      <p:sp>
        <p:nvSpPr>
          <p:cNvPr id="9" name="内容占位符 2">
            <a:extLst>
              <a:ext uri="{FF2B5EF4-FFF2-40B4-BE49-F238E27FC236}">
                <a16:creationId xmlns:a16="http://schemas.microsoft.com/office/drawing/2014/main" id="{5342CB98-A1CF-9041-AF68-10A7A1E1BE3C}"/>
              </a:ext>
            </a:extLst>
          </p:cNvPr>
          <p:cNvSpPr>
            <a:spLocks noGrp="1"/>
          </p:cNvSpPr>
          <p:nvPr>
            <p:ph idx="1" hasCustomPrompt="1"/>
          </p:nvPr>
        </p:nvSpPr>
        <p:spPr>
          <a:xfrm>
            <a:off x="838200" y="1426165"/>
            <a:ext cx="10515600" cy="4750797"/>
          </a:xfrm>
        </p:spPr>
        <p:txBody>
          <a:bodyPr/>
          <a:lstStyle>
            <a:lvl1pPr>
              <a:lnSpc>
                <a:spcPct val="150000"/>
              </a:lnSpc>
              <a:defRPr b="1"/>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12" name="矩形 11"/>
          <p:cNvSpPr/>
          <p:nvPr userDrawn="1"/>
        </p:nvSpPr>
        <p:spPr>
          <a:xfrm>
            <a:off x="108000" y="6655028"/>
            <a:ext cx="11976000" cy="216000"/>
          </a:xfrm>
          <a:prstGeom prst="rect">
            <a:avLst/>
          </a:prstGeom>
          <a:solidFill>
            <a:srgbClr val="8F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3" name="矩形 12"/>
          <p:cNvSpPr/>
          <p:nvPr userDrawn="1"/>
        </p:nvSpPr>
        <p:spPr>
          <a:xfrm rot="5400000">
            <a:off x="9430146" y="4110167"/>
            <a:ext cx="5307711" cy="215999"/>
          </a:xfrm>
          <a:prstGeom prst="rect">
            <a:avLst/>
          </a:prstGeom>
          <a:solidFill>
            <a:srgbClr val="8F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4" name="矩形 13"/>
          <p:cNvSpPr/>
          <p:nvPr userDrawn="1"/>
        </p:nvSpPr>
        <p:spPr>
          <a:xfrm rot="5400000">
            <a:off x="-2545856" y="4110163"/>
            <a:ext cx="5307711" cy="216000"/>
          </a:xfrm>
          <a:prstGeom prst="rect">
            <a:avLst/>
          </a:prstGeom>
          <a:solidFill>
            <a:srgbClr val="8F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7" name="矩形 16"/>
          <p:cNvSpPr/>
          <p:nvPr userDrawn="1"/>
        </p:nvSpPr>
        <p:spPr>
          <a:xfrm rot="10800000">
            <a:off x="108000" y="989"/>
            <a:ext cx="11976000" cy="2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bg1">
                  <a:lumMod val="85000"/>
                </a:schemeClr>
              </a:solidFill>
            </a:endParaRPr>
          </a:p>
        </p:txBody>
      </p:sp>
      <p:sp>
        <p:nvSpPr>
          <p:cNvPr id="18" name="矩形 17"/>
          <p:cNvSpPr/>
          <p:nvPr userDrawn="1"/>
        </p:nvSpPr>
        <p:spPr>
          <a:xfrm rot="16200000">
            <a:off x="-674154" y="674157"/>
            <a:ext cx="1564307" cy="2159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9" name="矩形 18"/>
          <p:cNvSpPr/>
          <p:nvPr userDrawn="1"/>
        </p:nvSpPr>
        <p:spPr>
          <a:xfrm rot="16200000">
            <a:off x="11301849" y="674153"/>
            <a:ext cx="1564307" cy="216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grpSp>
        <p:nvGrpSpPr>
          <p:cNvPr id="9" name="组合 28"/>
          <p:cNvGrpSpPr/>
          <p:nvPr userDrawn="1"/>
        </p:nvGrpSpPr>
        <p:grpSpPr>
          <a:xfrm>
            <a:off x="888100" y="2635224"/>
            <a:ext cx="3148747" cy="1166671"/>
            <a:chOff x="1684512" y="2537948"/>
            <a:chExt cx="3148746" cy="1166671"/>
          </a:xfrm>
        </p:grpSpPr>
        <p:sp>
          <p:nvSpPr>
            <p:cNvPr id="10" name="文本框 21"/>
            <p:cNvSpPr txBox="1"/>
            <p:nvPr/>
          </p:nvSpPr>
          <p:spPr>
            <a:xfrm>
              <a:off x="1684512" y="2688956"/>
              <a:ext cx="3148746" cy="1015663"/>
            </a:xfrm>
            <a:prstGeom prst="rect">
              <a:avLst/>
            </a:prstGeom>
            <a:noFill/>
            <a:ln>
              <a:noFill/>
            </a:ln>
          </p:spPr>
          <p:txBody>
            <a:bodyPr wrap="square" rtlCol="0">
              <a:spAutoFit/>
            </a:bodyPr>
            <a:lstStyle/>
            <a:p>
              <a:r>
                <a:rPr lang="en-US" altLang="zh-CN" sz="6000" dirty="0">
                  <a:solidFill>
                    <a:srgbClr val="8B1618"/>
                  </a:solidFill>
                  <a:latin typeface="Broadway" panose="04040905080B02020502" pitchFamily="82" charset="0"/>
                </a:rPr>
                <a:t>C</a:t>
              </a:r>
              <a:r>
                <a:rPr lang="en-US" altLang="zh-CN" sz="2700" dirty="0">
                  <a:solidFill>
                    <a:srgbClr val="8B1618"/>
                  </a:solidFill>
                  <a:latin typeface="Broadway" panose="04040905080B02020502" pitchFamily="82" charset="0"/>
                </a:rPr>
                <a:t>ont</a:t>
              </a:r>
              <a:r>
                <a:rPr lang="en-US" altLang="zh-CN" sz="2700" dirty="0">
                  <a:solidFill>
                    <a:schemeClr val="tx1">
                      <a:lumMod val="60000"/>
                      <a:lumOff val="40000"/>
                    </a:schemeClr>
                  </a:solidFill>
                  <a:latin typeface="Broadway" panose="04040905080B02020502" pitchFamily="82" charset="0"/>
                </a:rPr>
                <a:t>ents</a:t>
              </a:r>
              <a:endParaRPr lang="zh-CN" altLang="en-US" sz="2700" dirty="0">
                <a:solidFill>
                  <a:schemeClr val="tx1">
                    <a:lumMod val="60000"/>
                    <a:lumOff val="40000"/>
                  </a:schemeClr>
                </a:solidFill>
                <a:latin typeface="Broadway" panose="04040905080B02020502" pitchFamily="82" charset="0"/>
              </a:endParaRPr>
            </a:p>
          </p:txBody>
        </p:sp>
        <p:cxnSp>
          <p:nvCxnSpPr>
            <p:cNvPr id="11" name="直接连接符 40"/>
            <p:cNvCxnSpPr/>
            <p:nvPr/>
          </p:nvCxnSpPr>
          <p:spPr bwMode="auto">
            <a:xfrm>
              <a:off x="2961667" y="3218580"/>
              <a:ext cx="144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41"/>
            <p:cNvSpPr txBox="1"/>
            <p:nvPr/>
          </p:nvSpPr>
          <p:spPr>
            <a:xfrm>
              <a:off x="3085572" y="2537948"/>
              <a:ext cx="923651" cy="507831"/>
            </a:xfrm>
            <a:prstGeom prst="rect">
              <a:avLst/>
            </a:prstGeom>
            <a:noFill/>
          </p:spPr>
          <p:txBody>
            <a:bodyPr wrap="none" rtlCol="0">
              <a:spAutoFit/>
            </a:bodyPr>
            <a:lstStyle/>
            <a:p>
              <a:r>
                <a:rPr lang="zh-CN" altLang="en-US" sz="2700" b="1" dirty="0">
                  <a:solidFill>
                    <a:schemeClr val="bg2">
                      <a:lumMod val="25000"/>
                    </a:schemeClr>
                  </a:solidFill>
                  <a:latin typeface="微软雅黑" panose="020B0503020204020204" charset="-122"/>
                  <a:ea typeface="微软雅黑" panose="020B0503020204020204" charset="-122"/>
                  <a:cs typeface="微软雅黑" panose="020B0503020204020204" charset="-122"/>
                </a:rPr>
                <a:t>目</a:t>
              </a:r>
              <a:r>
                <a:rPr lang="zh-CN" altLang="en-US" sz="1200" b="1" dirty="0">
                  <a:solidFill>
                    <a:schemeClr val="bg2">
                      <a:lumMod val="25000"/>
                    </a:schemeClr>
                  </a:solidFill>
                  <a:latin typeface="微软雅黑" panose="020B0503020204020204" charset="-122"/>
                  <a:ea typeface="微软雅黑" panose="020B0503020204020204" charset="-122"/>
                  <a:cs typeface="微软雅黑" panose="020B0503020204020204" charset="-122"/>
                </a:rPr>
                <a:t> </a:t>
              </a:r>
              <a:r>
                <a:rPr lang="zh-CN" altLang="en-US" sz="2700" b="1" dirty="0">
                  <a:solidFill>
                    <a:schemeClr val="bg2">
                      <a:lumMod val="25000"/>
                    </a:schemeClr>
                  </a:solidFill>
                  <a:latin typeface="微软雅黑" panose="020B0503020204020204" charset="-122"/>
                  <a:ea typeface="微软雅黑" panose="020B0503020204020204" charset="-122"/>
                  <a:cs typeface="微软雅黑" panose="020B0503020204020204" charset="-122"/>
                </a:rPr>
                <a:t>录</a:t>
              </a:r>
            </a:p>
          </p:txBody>
        </p:sp>
      </p:grpSp>
      <p:cxnSp>
        <p:nvCxnSpPr>
          <p:cNvPr id="16" name="直线连接符 3"/>
          <p:cNvCxnSpPr/>
          <p:nvPr userDrawn="1"/>
        </p:nvCxnSpPr>
        <p:spPr>
          <a:xfrm>
            <a:off x="4409767" y="1352110"/>
            <a:ext cx="0" cy="45425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7" name="矩形 6"/>
          <p:cNvSpPr/>
          <p:nvPr userDrawn="1"/>
        </p:nvSpPr>
        <p:spPr>
          <a:xfrm>
            <a:off x="8078443" y="0"/>
            <a:ext cx="411355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sp>
        <p:nvSpPr>
          <p:cNvPr id="8" name="Rectangle 69"/>
          <p:cNvSpPr/>
          <p:nvPr userDrawn="1"/>
        </p:nvSpPr>
        <p:spPr>
          <a:xfrm>
            <a:off x="260815" y="6458289"/>
            <a:ext cx="6096000" cy="230832"/>
          </a:xfrm>
          <a:prstGeom prst="rect">
            <a:avLst/>
          </a:prstGeom>
        </p:spPr>
        <p:txBody>
          <a:bodyPr>
            <a:spAutoFit/>
          </a:bodyPr>
          <a:lstStyle/>
          <a:p>
            <a:r>
              <a:rPr lang="en-US" sz="900" dirty="0">
                <a:solidFill>
                  <a:prstClr val="black">
                    <a:lumMod val="50000"/>
                  </a:prstClr>
                </a:solidFill>
                <a:latin typeface="Microsoft YaHei Light" charset="-122"/>
                <a:ea typeface="Microsoft YaHei Light" charset="-122"/>
                <a:cs typeface="Microsoft YaHei Light" charset="-122"/>
              </a:rPr>
              <a:t>© 20</a:t>
            </a:r>
            <a:r>
              <a:rPr lang="en-US" altLang="zh-CN" sz="900" dirty="0">
                <a:solidFill>
                  <a:prstClr val="black">
                    <a:lumMod val="50000"/>
                  </a:prstClr>
                </a:solidFill>
                <a:latin typeface="Microsoft YaHei Light" charset="-122"/>
                <a:ea typeface="Microsoft YaHei Light" charset="-122"/>
                <a:cs typeface="Microsoft YaHei Light" charset="-122"/>
              </a:rPr>
              <a:t>18</a:t>
            </a:r>
            <a:r>
              <a:rPr lang="en-US" sz="900" dirty="0">
                <a:solidFill>
                  <a:prstClr val="black">
                    <a:lumMod val="50000"/>
                  </a:prstClr>
                </a:solidFill>
                <a:latin typeface="Microsoft YaHei Light" charset="-122"/>
                <a:ea typeface="Microsoft YaHei Light" charset="-122"/>
                <a:cs typeface="Microsoft YaHei Light" charset="-122"/>
              </a:rPr>
              <a:t> </a:t>
            </a:r>
            <a:r>
              <a:rPr lang="en-US" altLang="zh-CN" sz="900" dirty="0">
                <a:solidFill>
                  <a:prstClr val="black">
                    <a:lumMod val="50000"/>
                  </a:prstClr>
                </a:solidFill>
                <a:latin typeface="Microsoft YaHei Light" charset="-122"/>
                <a:ea typeface="Microsoft YaHei Light" charset="-122"/>
                <a:cs typeface="Microsoft YaHei Light" charset="-122"/>
              </a:rPr>
              <a:t>Cardinal</a:t>
            </a:r>
            <a:r>
              <a:rPr lang="zh-CN" altLang="en-US" sz="900" dirty="0">
                <a:solidFill>
                  <a:prstClr val="black">
                    <a:lumMod val="50000"/>
                  </a:prstClr>
                </a:solidFill>
                <a:latin typeface="Microsoft YaHei Light" charset="-122"/>
                <a:ea typeface="Microsoft YaHei Light" charset="-122"/>
                <a:cs typeface="Microsoft YaHei Light" charset="-122"/>
              </a:rPr>
              <a:t> </a:t>
            </a:r>
            <a:r>
              <a:rPr lang="en-US" altLang="zh-CN" sz="900" dirty="0">
                <a:solidFill>
                  <a:prstClr val="black">
                    <a:lumMod val="50000"/>
                  </a:prstClr>
                </a:solidFill>
                <a:latin typeface="Microsoft YaHei Light" charset="-122"/>
                <a:ea typeface="Microsoft YaHei Light" charset="-122"/>
                <a:cs typeface="Microsoft YaHei Light" charset="-122"/>
              </a:rPr>
              <a:t>Operations</a:t>
            </a:r>
            <a:r>
              <a:rPr lang="en-US" sz="900" dirty="0">
                <a:solidFill>
                  <a:prstClr val="black">
                    <a:lumMod val="50000"/>
                  </a:prstClr>
                </a:solidFill>
                <a:latin typeface="Microsoft YaHei Light" charset="-122"/>
                <a:ea typeface="Microsoft YaHei Light" charset="-122"/>
                <a:cs typeface="Microsoft YaHei Light" charset="-122"/>
              </a:rPr>
              <a:t> </a:t>
            </a:r>
            <a:r>
              <a:rPr lang="id-ID" sz="900" dirty="0">
                <a:solidFill>
                  <a:prstClr val="black">
                    <a:lumMod val="50000"/>
                  </a:prstClr>
                </a:solidFill>
                <a:latin typeface="Microsoft YaHei Light" charset="-122"/>
                <a:ea typeface="Microsoft YaHei Light" charset="-122"/>
                <a:cs typeface="Microsoft YaHei Light" charset="-122"/>
              </a:rPr>
              <a:t>PowerPoint Business </a:t>
            </a:r>
            <a:r>
              <a:rPr lang="en-US" sz="900" dirty="0">
                <a:solidFill>
                  <a:prstClr val="black">
                    <a:lumMod val="50000"/>
                  </a:prstClr>
                </a:solidFill>
                <a:latin typeface="Microsoft YaHei Light" charset="-122"/>
                <a:ea typeface="Microsoft YaHei Light" charset="-122"/>
                <a:cs typeface="Microsoft YaHei Light" charset="-122"/>
              </a:rPr>
              <a:t>Theme. All Rights Reserved. </a:t>
            </a:r>
            <a:endParaRPr lang="id-ID" sz="900" dirty="0">
              <a:solidFill>
                <a:prstClr val="black">
                  <a:lumMod val="50000"/>
                </a:prstClr>
              </a:solidFill>
              <a:latin typeface="Microsoft YaHei Light" charset="-122"/>
              <a:ea typeface="Microsoft YaHei Light" charset="-122"/>
              <a:cs typeface="Microsoft YaHei Light" charset="-122"/>
            </a:endParaRPr>
          </a:p>
        </p:txBody>
      </p:sp>
      <p:sp>
        <p:nvSpPr>
          <p:cNvPr id="9" name="标题 1"/>
          <p:cNvSpPr>
            <a:spLocks noGrp="1"/>
          </p:cNvSpPr>
          <p:nvPr>
            <p:ph type="title"/>
          </p:nvPr>
        </p:nvSpPr>
        <p:spPr>
          <a:xfrm>
            <a:off x="260815" y="302299"/>
            <a:ext cx="3262432" cy="369332"/>
          </a:xfrm>
          <a:prstGeom prst="rect">
            <a:avLst/>
          </a:prstGeom>
        </p:spPr>
        <p:txBody>
          <a:bodyPr wrap="none" anchor="ctr">
            <a:spAutoFit/>
          </a:bodyPr>
          <a:lstStyle>
            <a:lvl1pPr>
              <a:defRPr kumimoji="1" lang="zh-CN" altLang="en-US" sz="2000" b="1" dirty="0">
                <a:solidFill>
                  <a:schemeClr val="tx1">
                    <a:lumMod val="75000"/>
                  </a:schemeClr>
                </a:solidFill>
                <a:latin typeface="Microsoft YaHei" charset="-122"/>
                <a:ea typeface="Microsoft YaHei" charset="-122"/>
                <a:cs typeface="Microsoft YaHei" charset="-122"/>
              </a:defRPr>
            </a:lvl1pPr>
          </a:lstStyle>
          <a:p>
            <a:pPr marL="0" lvl="0"/>
            <a:r>
              <a:rPr kumimoji="1" lang="zh-CN" altLang="en-US" dirty="0"/>
              <a:t>单击此处编辑母版标题样式</a:t>
            </a:r>
          </a:p>
        </p:txBody>
      </p:sp>
      <p:sp>
        <p:nvSpPr>
          <p:cNvPr id="12" name="矩形 11"/>
          <p:cNvSpPr/>
          <p:nvPr userDrawn="1"/>
        </p:nvSpPr>
        <p:spPr>
          <a:xfrm>
            <a:off x="0" y="238310"/>
            <a:ext cx="114299" cy="4973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D956A36-BDB4-45B4-AC19-6A46A99AE758}" type="datetimeFigureOut">
              <a:rPr lang="en-US" smtClean="0"/>
              <a:t>3/6/2023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D956A36-BDB4-45B4-AC19-6A46A99AE758}" type="datetimeFigureOut">
              <a:rPr lang="en-US" smtClean="0"/>
              <a:t>3/6/2023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D956A36-BDB4-45B4-AC19-6A46A99AE758}" type="datetimeFigureOut">
              <a:rPr lang="en-US" smtClean="0"/>
              <a:t>3/6/2023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D956A36-BDB4-45B4-AC19-6A46A99AE758}" type="datetimeFigureOut">
              <a:rPr lang="en-US" smtClean="0"/>
              <a:t>3/6/2023</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D956A36-BDB4-45B4-AC19-6A46A99AE758}" type="datetimeFigureOut">
              <a:rPr lang="en-US" smtClean="0"/>
              <a:t>3/6/2023</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956A36-BDB4-45B4-AC19-6A46A99AE758}" type="datetimeFigureOut">
              <a:rPr lang="en-US" smtClean="0"/>
              <a:t>3/6/2023</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D956A36-BDB4-45B4-AC19-6A46A99AE758}" type="datetimeFigureOut">
              <a:rPr lang="en-US" smtClean="0"/>
              <a:t>3/6/2023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D956A36-BDB4-45B4-AC19-6A46A99AE758}" type="datetimeFigureOut">
              <a:rPr lang="en-US" smtClean="0"/>
              <a:t>3/6/2023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D47575C-3BB3-40CF-A63B-7ECD2B8044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56A36-BDB4-45B4-AC19-6A46A99AE758}" type="datetimeFigureOut">
              <a:rPr lang="en-US" smtClean="0"/>
              <a:t>3/6/2023</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7575C-3BB3-40CF-A63B-7ECD2B8044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099441" y="1972361"/>
            <a:ext cx="7993117" cy="1643745"/>
          </a:xfrm>
          <a:prstGeom prst="rect">
            <a:avLst/>
          </a:prstGeom>
        </p:spPr>
        <p:txBody>
          <a:bodyPr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60000"/>
              </a:lnSpc>
            </a:pPr>
            <a:r>
              <a:rPr lang="en-US" altLang="zh-CN" sz="3200" b="1" dirty="0">
                <a:solidFill>
                  <a:srgbClr val="7D1A22"/>
                </a:solidFill>
                <a:latin typeface="微软雅黑" panose="020B0503020204020204" charset="-122"/>
                <a:ea typeface="微软雅黑" panose="020B0503020204020204" charset="-122"/>
              </a:rPr>
              <a:t>Fake News Propagation and Detection: A Sequential Model</a:t>
            </a:r>
            <a:endParaRPr lang="zh-CN" altLang="en-US" sz="3200" b="1" dirty="0">
              <a:solidFill>
                <a:srgbClr val="7D1A22"/>
              </a:solidFill>
              <a:latin typeface="微软雅黑" panose="020B0503020204020204" charset="-122"/>
              <a:ea typeface="微软雅黑" panose="020B0503020204020204" charset="-122"/>
            </a:endParaRPr>
          </a:p>
        </p:txBody>
      </p:sp>
      <p:sp>
        <p:nvSpPr>
          <p:cNvPr id="3" name="副标题 2"/>
          <p:cNvSpPr txBox="1"/>
          <p:nvPr/>
        </p:nvSpPr>
        <p:spPr>
          <a:xfrm>
            <a:off x="2858083" y="3744564"/>
            <a:ext cx="6203691" cy="8255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indent="0" algn="ctr">
              <a:lnSpc>
                <a:spcPct val="100000"/>
              </a:lnSpc>
              <a:buNone/>
              <a:defRPr/>
            </a:pPr>
            <a:r>
              <a:rPr lang="zh-CN" altLang="en-US" sz="1800" b="1" dirty="0" smtClean="0">
                <a:solidFill>
                  <a:srgbClr val="E7E6E6">
                    <a:lumMod val="25000"/>
                  </a:srgbClr>
                </a:solidFill>
                <a:latin typeface="微软雅黑" panose="020B0503020204020204" charset="-122"/>
                <a:ea typeface="微软雅黑" panose="020B0503020204020204" charset="-122"/>
              </a:rPr>
              <a:t>苏啸宇 </a:t>
            </a:r>
            <a:r>
              <a:rPr lang="en-US" altLang="zh-CN" sz="1800" b="1" dirty="0" smtClean="0">
                <a:solidFill>
                  <a:srgbClr val="E7E6E6">
                    <a:lumMod val="25000"/>
                  </a:srgbClr>
                </a:solidFill>
                <a:latin typeface="微软雅黑" panose="020B0503020204020204" charset="-122"/>
                <a:ea typeface="微软雅黑" panose="020B0503020204020204" charset="-122"/>
              </a:rPr>
              <a:t>2022214320</a:t>
            </a:r>
          </a:p>
          <a:p>
            <a:pPr marL="0" indent="0" algn="ctr">
              <a:lnSpc>
                <a:spcPct val="100000"/>
              </a:lnSpc>
              <a:buNone/>
              <a:defRPr/>
            </a:pPr>
            <a:r>
              <a:rPr lang="zh-CN" altLang="en-US" sz="1800" b="1" dirty="0" smtClean="0">
                <a:solidFill>
                  <a:srgbClr val="E7E6E6">
                    <a:lumMod val="25000"/>
                  </a:srgbClr>
                </a:solidFill>
                <a:latin typeface="微软雅黑" panose="020B0503020204020204" charset="-122"/>
                <a:ea typeface="微软雅黑" panose="020B0503020204020204" charset="-122"/>
              </a:rPr>
              <a:t>上海</a:t>
            </a:r>
            <a:r>
              <a:rPr lang="zh-CN" altLang="en-US" sz="1800" b="1" dirty="0">
                <a:solidFill>
                  <a:srgbClr val="E7E6E6">
                    <a:lumMod val="25000"/>
                  </a:srgbClr>
                </a:solidFill>
                <a:latin typeface="微软雅黑" panose="020B0503020204020204" charset="-122"/>
                <a:ea typeface="微软雅黑" panose="020B0503020204020204" charset="-122"/>
              </a:rPr>
              <a:t>财经大学</a:t>
            </a:r>
          </a:p>
        </p:txBody>
      </p:sp>
      <p:sp>
        <p:nvSpPr>
          <p:cNvPr id="8" name="标题 7"/>
          <p:cNvSpPr>
            <a:spLocks noGrp="1"/>
          </p:cNvSpPr>
          <p:nvPr>
            <p:ph type="title"/>
          </p:nvPr>
        </p:nvSpPr>
        <p:spPr/>
        <p:txBody>
          <a:bodyPr>
            <a:normAutofit fontScale="90000"/>
          </a:bodyPr>
          <a:lstStyle/>
          <a:p>
            <a:r>
              <a:rPr lang="zh-CN" altLang="en-US" dirty="0"/>
              <a:t/>
            </a:r>
            <a:br>
              <a:rPr lang="zh-CN" altLang="en-US" dirty="0"/>
            </a:br>
            <a:endParaRPr lang="en-US" dirty="0"/>
          </a:p>
        </p:txBody>
      </p:sp>
      <p:sp>
        <p:nvSpPr>
          <p:cNvPr id="4" name="灯片编号占位符 3"/>
          <p:cNvSpPr>
            <a:spLocks noGrp="1"/>
          </p:cNvSpPr>
          <p:nvPr>
            <p:ph type="sldNum" sz="quarter" idx="4294967295"/>
          </p:nvPr>
        </p:nvSpPr>
        <p:spPr>
          <a:xfrm>
            <a:off x="9448800" y="6356350"/>
            <a:ext cx="2743200" cy="365125"/>
          </a:xfrm>
        </p:spPr>
        <p:txBody>
          <a:bodyPr/>
          <a:lstStyle/>
          <a:p>
            <a:fld id="{F5EEADFA-CC15-DF41-A87D-0AC678255316}" type="slidenum">
              <a:rPr lang="zh-CN" altLang="en-US"/>
              <a:t>1</a:t>
            </a:fld>
            <a:endParaRPr lang="zh-CN" altLang="en-US"/>
          </a:p>
        </p:txBody>
      </p:sp>
      <p:pic>
        <p:nvPicPr>
          <p:cNvPr id="5" name="图片 4"/>
          <p:cNvPicPr>
            <a:picLocks noChangeAspect="1"/>
          </p:cNvPicPr>
          <p:nvPr/>
        </p:nvPicPr>
        <p:blipFill>
          <a:blip r:embed="rId3"/>
          <a:stretch>
            <a:fillRect/>
          </a:stretch>
        </p:blipFill>
        <p:spPr>
          <a:xfrm>
            <a:off x="-881742" y="4698534"/>
            <a:ext cx="13683342" cy="245080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Basic </a:t>
            </a:r>
            <a:r>
              <a:rPr lang="en-US" altLang="zh-CN" sz="3200" dirty="0" smtClean="0">
                <a:solidFill>
                  <a:schemeClr val="bg2">
                    <a:lumMod val="10000"/>
                  </a:schemeClr>
                </a:solidFill>
              </a:rPr>
              <a:t>model description</a:t>
            </a:r>
            <a:endParaRPr lang="zh-CN" altLang="en-US" sz="3200" dirty="0">
              <a:solidFill>
                <a:schemeClr val="bg2">
                  <a:lumMod val="10000"/>
                </a:schemeClr>
              </a:solidFill>
            </a:endParaRPr>
          </a:p>
        </p:txBody>
      </p:sp>
      <p:sp>
        <p:nvSpPr>
          <p:cNvPr id="8" name="文本框 7"/>
          <p:cNvSpPr txBox="1"/>
          <p:nvPr/>
        </p:nvSpPr>
        <p:spPr>
          <a:xfrm>
            <a:off x="998375" y="2127380"/>
            <a:ext cx="10571583" cy="2739211"/>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Notations</a:t>
            </a:r>
          </a:p>
          <a:p>
            <a:pPr marL="742950" lvl="1" indent="-285750">
              <a:buFont typeface="Arial" panose="020B0604020202020204" pitchFamily="34" charset="0"/>
              <a:buChar char="•"/>
            </a:pPr>
            <a:r>
              <a:rPr lang="el-GR" altLang="zh-CN" dirty="0">
                <a:latin typeface="微软雅黑" panose="020B0503020204020204" pitchFamily="34" charset="-122"/>
                <a:ea typeface="微软雅黑" panose="020B0503020204020204" pitchFamily="34" charset="-122"/>
              </a:rPr>
              <a:t>θ ∈{</a:t>
            </a:r>
            <a:r>
              <a:rPr lang="en-US" altLang="zh-CN" dirty="0">
                <a:latin typeface="微软雅黑" panose="020B0503020204020204" pitchFamily="34" charset="-122"/>
                <a:ea typeface="微软雅黑" panose="020B0503020204020204" pitchFamily="34" charset="-122"/>
              </a:rPr>
              <a:t>T, C</a:t>
            </a:r>
            <a:r>
              <a:rPr lang="en-US" altLang="zh-CN" dirty="0" smtClean="0">
                <a:latin typeface="微软雅黑" panose="020B0503020204020204" pitchFamily="34" charset="-122"/>
                <a:ea typeface="微软雅黑" panose="020B0503020204020204" pitchFamily="34" charset="-122"/>
              </a:rPr>
              <a:t>}:An unobservable </a:t>
            </a:r>
            <a:r>
              <a:rPr lang="en-US" altLang="zh-CN" dirty="0">
                <a:latin typeface="微软雅黑" panose="020B0503020204020204" pitchFamily="34" charset="-122"/>
                <a:ea typeface="微软雅黑" panose="020B0503020204020204" pitchFamily="34" charset="-122"/>
              </a:rPr>
              <a:t>binary state of the </a:t>
            </a:r>
            <a:r>
              <a:rPr lang="en-US" altLang="zh-CN" dirty="0" smtClean="0">
                <a:latin typeface="微软雅黑" panose="020B0503020204020204" pitchFamily="34" charset="-122"/>
                <a:ea typeface="微软雅黑" panose="020B0503020204020204" pitchFamily="34" charset="-122"/>
              </a:rPr>
              <a:t>world</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m,a</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The observable pair </a:t>
            </a:r>
            <a:r>
              <a:rPr lang="en-US" altLang="zh-CN" dirty="0" smtClean="0">
                <a:latin typeface="微软雅黑" panose="020B0503020204020204" pitchFamily="34" charset="-122"/>
                <a:ea typeface="微软雅黑" panose="020B0503020204020204" pitchFamily="34" charset="-122"/>
              </a:rPr>
              <a:t>of the contents of the article</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 ∈{“T”, “C”} is the state realization that the information contained in the article </a:t>
            </a:r>
            <a:r>
              <a:rPr lang="en-US" altLang="zh-CN" dirty="0" smtClean="0">
                <a:latin typeface="微软雅黑" panose="020B0503020204020204" pitchFamily="34" charset="-122"/>
                <a:ea typeface="微软雅黑" panose="020B0503020204020204" pitchFamily="34" charset="-122"/>
              </a:rPr>
              <a:t>supports.</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 ∈(0.5, 1) is the persuasiveness of the information when this is taken at face value</a:t>
            </a:r>
            <a:r>
              <a:rPr lang="en-US" altLang="zh-CN" dirty="0" smtClean="0">
                <a:latin typeface="微软雅黑" panose="020B0503020204020204" pitchFamily="34" charset="-122"/>
                <a:ea typeface="微软雅黑" panose="020B0503020204020204" pitchFamily="34" charset="-122"/>
              </a:rPr>
              <a:t>.</a:t>
            </a: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604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Basic </a:t>
            </a:r>
            <a:r>
              <a:rPr lang="en-US" altLang="zh-CN" sz="3200" dirty="0" smtClean="0">
                <a:solidFill>
                  <a:schemeClr val="bg2">
                    <a:lumMod val="10000"/>
                  </a:schemeClr>
                </a:solidFill>
              </a:rPr>
              <a:t>model description</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a:srcRect t="6281" b="9272"/>
          <a:stretch/>
        </p:blipFill>
        <p:spPr>
          <a:xfrm>
            <a:off x="2214950" y="1903440"/>
            <a:ext cx="7654112" cy="2379311"/>
          </a:xfrm>
          <a:prstGeom prst="rect">
            <a:avLst/>
          </a:prstGeom>
        </p:spPr>
      </p:pic>
      <p:sp>
        <p:nvSpPr>
          <p:cNvPr id="4" name="矩形 3"/>
          <p:cNvSpPr/>
          <p:nvPr/>
        </p:nvSpPr>
        <p:spPr>
          <a:xfrm>
            <a:off x="1236740" y="1306282"/>
            <a:ext cx="8278856" cy="523220"/>
          </a:xfrm>
          <a:prstGeom prst="rect">
            <a:avLst/>
          </a:prstGeom>
        </p:spPr>
        <p:txBody>
          <a:bodyPr wrap="square">
            <a:spAutoFit/>
          </a:bodyPr>
          <a:lstStyle/>
          <a:p>
            <a:pPr marL="285750" indent="-28575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The Signal-Generating </a:t>
            </a:r>
            <a:r>
              <a:rPr lang="en-US" altLang="zh-CN" sz="2800" dirty="0" smtClean="0">
                <a:latin typeface="微软雅黑" panose="020B0503020204020204" pitchFamily="34" charset="-122"/>
                <a:ea typeface="微软雅黑" panose="020B0503020204020204" pitchFamily="34" charset="-122"/>
              </a:rPr>
              <a:t>Process</a:t>
            </a:r>
            <a:endParaRPr lang="en-US"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文本框 4"/>
              <p:cNvSpPr txBox="1"/>
              <p:nvPr/>
            </p:nvSpPr>
            <p:spPr>
              <a:xfrm>
                <a:off x="1512844" y="4356689"/>
                <a:ext cx="9834465" cy="2031325"/>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Note: </a:t>
                </a: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Even if the state supported by the article supported by the article is opposite to the unobservable state of the world, it doesn’t mean the article </a:t>
                </a:r>
                <a:r>
                  <a:rPr lang="en-US" altLang="zh-CN" dirty="0">
                    <a:latin typeface="微软雅黑" panose="020B0503020204020204" pitchFamily="34" charset="-122"/>
                    <a:ea typeface="微软雅黑" panose="020B0503020204020204" pitchFamily="34" charset="-122"/>
                  </a:rPr>
                  <a:t>is fake. </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signal-generating process of fake article is independent of the state.</a:t>
                </a: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For simplicity,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𝜌</m:t>
                        </m:r>
                      </m:e>
                      <m:sub>
                        <m:r>
                          <a:rPr lang="en-US" altLang="zh-CN" i="1" dirty="0" smtClean="0">
                            <a:latin typeface="Cambria Math" panose="02040503050406030204" pitchFamily="18" charset="0"/>
                            <a:ea typeface="微软雅黑" panose="020B0503020204020204" pitchFamily="34" charset="-122"/>
                          </a:rPr>
                          <m:t>𝑇</m:t>
                        </m:r>
                      </m:sub>
                    </m:sSub>
                  </m:oMath>
                </a14:m>
                <a:r>
                  <a:rPr lang="en-US" altLang="zh-CN" dirty="0" smtClean="0">
                    <a:latin typeface="微软雅黑" panose="020B0503020204020204" pitchFamily="34" charset="-122"/>
                    <a:ea typeface="微软雅黑" panose="020B0503020204020204" pitchFamily="34" charset="-122"/>
                  </a:rPr>
                  <a:t> is set to be 0.5.(Can be extended to [0,1])</a:t>
                </a:r>
                <a:endParaRPr lang="zh-CN" altLang="en-US"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1512844" y="4356689"/>
                <a:ext cx="9834465" cy="2031325"/>
              </a:xfrm>
              <a:prstGeom prst="rect">
                <a:avLst/>
              </a:prstGeom>
              <a:blipFill>
                <a:blip r:embed="rId3"/>
                <a:stretch>
                  <a:fillRect l="-496" t="-1802" b="-3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294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Basic </a:t>
            </a:r>
            <a:r>
              <a:rPr lang="en-US" altLang="zh-CN" sz="3200" dirty="0" smtClean="0">
                <a:solidFill>
                  <a:schemeClr val="bg2">
                    <a:lumMod val="10000"/>
                  </a:schemeClr>
                </a:solidFill>
              </a:rPr>
              <a:t>model description</a:t>
            </a:r>
            <a:endParaRPr lang="zh-CN" altLang="en-US" sz="3200" dirty="0">
              <a:solidFill>
                <a:schemeClr val="bg2">
                  <a:lumMod val="10000"/>
                </a:schemeClr>
              </a:solidFill>
            </a:endParaRPr>
          </a:p>
        </p:txBody>
      </p:sp>
      <p:sp>
        <p:nvSpPr>
          <p:cNvPr id="8" name="文本框 7"/>
          <p:cNvSpPr txBox="1"/>
          <p:nvPr/>
        </p:nvSpPr>
        <p:spPr>
          <a:xfrm>
            <a:off x="1272074" y="3666930"/>
            <a:ext cx="9713168" cy="2185214"/>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Explanation </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unobservable state θ </a:t>
            </a:r>
            <a:r>
              <a:rPr lang="en-US" altLang="zh-CN" dirty="0">
                <a:latin typeface="微软雅黑" panose="020B0503020204020204" pitchFamily="34" charset="-122"/>
                <a:ea typeface="微软雅黑" panose="020B0503020204020204" pitchFamily="34" charset="-122"/>
              </a:rPr>
              <a:t>∈{Y, N</a:t>
            </a:r>
            <a:r>
              <a:rPr lang="en-US" altLang="zh-CN" dirty="0" smtClean="0">
                <a:latin typeface="微软雅黑" panose="020B0503020204020204" pitchFamily="34" charset="-122"/>
                <a:ea typeface="微软雅黑" panose="020B0503020204020204" pitchFamily="34" charset="-122"/>
              </a:rPr>
              <a:t>}, where Y means there is a link between the burning of fossil fuels and climate change and </a:t>
            </a:r>
            <a:r>
              <a:rPr lang="en-US" altLang="zh-CN" dirty="0">
                <a:latin typeface="微软雅黑" panose="020B0503020204020204" pitchFamily="34" charset="-122"/>
                <a:ea typeface="微软雅黑" panose="020B0503020204020204" pitchFamily="34" charset="-122"/>
              </a:rPr>
              <a:t>N </a:t>
            </a:r>
            <a:r>
              <a:rPr lang="en-US" altLang="zh-CN" dirty="0" smtClean="0">
                <a:latin typeface="微软雅黑" panose="020B0503020204020204" pitchFamily="34" charset="-122"/>
                <a:ea typeface="微软雅黑" panose="020B0503020204020204" pitchFamily="34" charset="-122"/>
              </a:rPr>
              <a:t>means there is no link.</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pair of the article (m</a:t>
            </a:r>
            <a:r>
              <a:rPr lang="en-US" altLang="zh-CN" dirty="0">
                <a:latin typeface="微软雅黑" panose="020B0503020204020204" pitchFamily="34" charset="-122"/>
                <a:ea typeface="微软雅黑" panose="020B0503020204020204" pitchFamily="34" charset="-122"/>
              </a:rPr>
              <a:t>, a</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 0.95</a:t>
            </a:r>
            <a:r>
              <a:rPr lang="en-US" altLang="zh-CN" dirty="0" smtClean="0">
                <a:latin typeface="微软雅黑" panose="020B0503020204020204" pitchFamily="34" charset="-122"/>
                <a:ea typeface="微软雅黑" panose="020B0503020204020204" pitchFamily="34" charset="-122"/>
              </a:rPr>
              <a:t>), because the article’s </a:t>
            </a:r>
            <a:r>
              <a:rPr lang="en-US" altLang="zh-CN" dirty="0">
                <a:latin typeface="微软雅黑" panose="020B0503020204020204" pitchFamily="34" charset="-122"/>
                <a:ea typeface="微软雅黑" panose="020B0503020204020204" pitchFamily="34" charset="-122"/>
              </a:rPr>
              <a:t>content supports </a:t>
            </a:r>
            <a:r>
              <a:rPr lang="en-US" altLang="zh-CN" dirty="0" smtClean="0">
                <a:latin typeface="微软雅黑" panose="020B0503020204020204" pitchFamily="34" charset="-122"/>
                <a:ea typeface="微软雅黑" panose="020B0503020204020204" pitchFamily="34" charset="-122"/>
              </a:rPr>
              <a:t>θ=N and the result of UC Berkeley is </a:t>
            </a:r>
            <a:r>
              <a:rPr lang="en-US" altLang="zh-CN" dirty="0">
                <a:latin typeface="微软雅黑" panose="020B0503020204020204" pitchFamily="34" charset="-122"/>
                <a:ea typeface="微软雅黑" panose="020B0503020204020204" pitchFamily="34" charset="-122"/>
              </a:rPr>
              <a:t>more </a:t>
            </a:r>
            <a:r>
              <a:rPr lang="en-US" altLang="zh-CN" dirty="0" smtClean="0">
                <a:latin typeface="微软雅黑" panose="020B0503020204020204" pitchFamily="34" charset="-122"/>
                <a:ea typeface="微软雅黑" panose="020B0503020204020204" pitchFamily="34" charset="-122"/>
              </a:rPr>
              <a:t>persuasive. And that means </a:t>
            </a:r>
            <a:r>
              <a:rPr lang="pt-BR" altLang="zh-CN" dirty="0" smtClean="0">
                <a:latin typeface="微软雅黑" panose="020B0503020204020204" pitchFamily="34" charset="-122"/>
                <a:ea typeface="微软雅黑" panose="020B0503020204020204" pitchFamily="34" charset="-122"/>
              </a:rPr>
              <a:t>a=P(m=“N”| θ=N)=0.95</a:t>
            </a:r>
            <a:r>
              <a:rPr lang="pt-BR" altLang="zh-CN"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72074" y="1563880"/>
            <a:ext cx="9713168" cy="2000548"/>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An example </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Topic :Whether </a:t>
            </a:r>
            <a:r>
              <a:rPr lang="en-US" altLang="zh-CN" dirty="0">
                <a:latin typeface="微软雅黑" panose="020B0503020204020204" pitchFamily="34" charset="-122"/>
                <a:ea typeface="微软雅黑" panose="020B0503020204020204" pitchFamily="34" charset="-122"/>
              </a:rPr>
              <a:t>the burning of fossil fuels is linked to climate </a:t>
            </a:r>
            <a:r>
              <a:rPr lang="en-US" altLang="zh-CN" dirty="0" smtClean="0">
                <a:latin typeface="微软雅黑" panose="020B0503020204020204" pitchFamily="34" charset="-122"/>
                <a:ea typeface="微软雅黑" panose="020B0503020204020204" pitchFamily="34" charset="-122"/>
              </a:rPr>
              <a:t>change. </a:t>
            </a:r>
          </a:p>
          <a:p>
            <a:pPr lvl="1"/>
            <a:r>
              <a:rPr lang="en-US" altLang="zh-CN" dirty="0" smtClean="0">
                <a:latin typeface="微软雅黑" panose="020B0503020204020204" pitchFamily="34" charset="-122"/>
                <a:ea typeface="微软雅黑" panose="020B0503020204020204" pitchFamily="34" charset="-122"/>
              </a:rPr>
              <a:t> </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Article :UC </a:t>
            </a:r>
            <a:r>
              <a:rPr lang="en-US" altLang="zh-CN" dirty="0">
                <a:latin typeface="微软雅黑" panose="020B0503020204020204" pitchFamily="34" charset="-122"/>
                <a:ea typeface="微软雅黑" panose="020B0503020204020204" pitchFamily="34" charset="-122"/>
              </a:rPr>
              <a:t>Berkeley study finds </a:t>
            </a:r>
            <a:r>
              <a:rPr lang="en-US" altLang="zh-CN" dirty="0">
                <a:solidFill>
                  <a:srgbClr val="FF0000"/>
                </a:solidFill>
                <a:latin typeface="微软雅黑" panose="020B0503020204020204" pitchFamily="34" charset="-122"/>
                <a:ea typeface="微软雅黑" panose="020B0503020204020204" pitchFamily="34" charset="-122"/>
              </a:rPr>
              <a:t>no connection </a:t>
            </a:r>
            <a:r>
              <a:rPr lang="en-US" altLang="zh-CN" dirty="0">
                <a:latin typeface="微软雅黑" panose="020B0503020204020204" pitchFamily="34" charset="-122"/>
                <a:ea typeface="微软雅黑" panose="020B0503020204020204" pitchFamily="34" charset="-122"/>
              </a:rPr>
              <a:t>between climate change and the burning of fossil fuels</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6036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Basic </a:t>
            </a:r>
            <a:r>
              <a:rPr lang="en-US" altLang="zh-CN" sz="3200" dirty="0" smtClean="0">
                <a:solidFill>
                  <a:schemeClr val="bg2">
                    <a:lumMod val="10000"/>
                  </a:schemeClr>
                </a:solidFill>
              </a:rPr>
              <a:t>model description</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文本框 4"/>
              <p:cNvSpPr txBox="1"/>
              <p:nvPr/>
            </p:nvSpPr>
            <p:spPr>
              <a:xfrm>
                <a:off x="1216091" y="1601106"/>
                <a:ext cx="9713168" cy="4714560"/>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Assume the agent’s prior belief is b=P(</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rPr>
                      <m:t>𝜃</m:t>
                    </m:r>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𝑁</m:t>
                    </m:r>
                    <m:r>
                      <a:rPr lang="en-US" altLang="zh-CN" sz="2800" b="0" i="1" smtClean="0">
                        <a:latin typeface="Cambria Math" panose="02040503050406030204" pitchFamily="18" charset="0"/>
                        <a:ea typeface="微软雅黑" panose="020B0503020204020204" pitchFamily="34" charset="-122"/>
                      </a:rPr>
                      <m:t>)</m:t>
                    </m:r>
                    <m:r>
                      <a:rPr lang="en-US" altLang="zh-CN" sz="2800" b="0" i="0" smtClean="0">
                        <a:latin typeface="Cambria Math" panose="02040503050406030204" pitchFamily="18" charset="0"/>
                        <a:ea typeface="微软雅黑" panose="020B0503020204020204" pitchFamily="34" charset="-122"/>
                      </a:rPr>
                      <m:t>:</m:t>
                    </m:r>
                  </m:oMath>
                </a14:m>
                <a:endParaRPr lang="en-US" altLang="zh-CN" sz="28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sz="2800"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when all </a:t>
                </a:r>
                <a:r>
                  <a:rPr lang="en-US" altLang="zh-CN" dirty="0">
                    <a:latin typeface="微软雅黑" panose="020B0503020204020204" pitchFamily="34" charset="-122"/>
                    <a:ea typeface="微软雅黑" panose="020B0503020204020204" pitchFamily="34" charset="-122"/>
                  </a:rPr>
                  <a:t>articles circulating on social media are </a:t>
                </a:r>
                <a:r>
                  <a:rPr lang="en-US" altLang="zh-CN" dirty="0" smtClean="0">
                    <a:latin typeface="微软雅黑" panose="020B0503020204020204" pitchFamily="34" charset="-122"/>
                    <a:ea typeface="微软雅黑" panose="020B0503020204020204" pitchFamily="34" charset="-122"/>
                  </a:rPr>
                  <a:t>truthful , </a:t>
                </a:r>
                <a:r>
                  <a:rPr lang="en-US" altLang="zh-CN" dirty="0">
                    <a:latin typeface="微软雅黑" panose="020B0503020204020204" pitchFamily="34" charset="-122"/>
                    <a:ea typeface="微软雅黑" panose="020B0503020204020204" pitchFamily="34" charset="-122"/>
                  </a:rPr>
                  <a:t>according to Bayes’ </a:t>
                </a:r>
                <a:r>
                  <a:rPr lang="en-US" altLang="zh-CN" dirty="0" smtClean="0">
                    <a:latin typeface="微软雅黑" panose="020B0503020204020204" pitchFamily="34" charset="-122"/>
                    <a:ea typeface="微软雅黑" panose="020B0503020204020204" pitchFamily="34" charset="-122"/>
                  </a:rPr>
                  <a:t>rule, b will update to b’=</a:t>
                </a:r>
                <a14:m>
                  <m:oMath xmlns:m="http://schemas.openxmlformats.org/officeDocument/2006/math">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𝑎𝑏</m:t>
                        </m:r>
                      </m:num>
                      <m:den>
                        <m:r>
                          <a:rPr lang="en-US" altLang="zh-CN" b="0" i="1" smtClean="0">
                            <a:latin typeface="Cambria Math" panose="02040503050406030204" pitchFamily="18" charset="0"/>
                            <a:ea typeface="微软雅黑" panose="020B0503020204020204" pitchFamily="34" charset="-122"/>
                          </a:rPr>
                          <m:t>𝑎𝑏</m:t>
                        </m:r>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𝑎</m:t>
                        </m:r>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𝑏</m:t>
                        </m:r>
                        <m:r>
                          <a:rPr lang="en-US" altLang="zh-CN" b="0" i="1" smtClean="0">
                            <a:latin typeface="Cambria Math" panose="02040503050406030204" pitchFamily="18" charset="0"/>
                            <a:ea typeface="微软雅黑" panose="020B0503020204020204" pitchFamily="34" charset="-122"/>
                          </a:rPr>
                          <m:t>)</m:t>
                        </m:r>
                      </m:den>
                    </m:f>
                    <m:r>
                      <a:rPr lang="en-US" altLang="zh-CN" b="0" i="1" smtClean="0">
                        <a:latin typeface="Cambria Math" panose="02040503050406030204" pitchFamily="18" charset="0"/>
                        <a:ea typeface="微软雅黑" panose="020B0503020204020204" pitchFamily="34" charset="-122"/>
                      </a:rPr>
                      <m:t>&gt;</m:t>
                    </m:r>
                    <m:r>
                      <a:rPr lang="en-US" altLang="zh-CN" b="0" i="1" smtClean="0">
                        <a:latin typeface="Cambria Math" panose="02040503050406030204" pitchFamily="18" charset="0"/>
                        <a:ea typeface="微软雅黑" panose="020B0503020204020204" pitchFamily="34" charset="-122"/>
                      </a:rPr>
                      <m:t>𝑏</m:t>
                    </m:r>
                  </m:oMath>
                </a14:m>
                <a:endParaRPr lang="en-US" altLang="zh-CN" sz="2400"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a:t>
                </a:r>
                <a:r>
                  <a:rPr lang="en-US" altLang="zh-CN" dirty="0">
                    <a:latin typeface="微软雅黑" panose="020B0503020204020204" pitchFamily="34" charset="-122"/>
                    <a:ea typeface="微软雅黑" panose="020B0503020204020204" pitchFamily="34" charset="-122"/>
                  </a:rPr>
                  <a:t>hen all </a:t>
                </a:r>
                <a:r>
                  <a:rPr lang="en-US" altLang="zh-CN" dirty="0">
                    <a:latin typeface="微软雅黑" panose="020B0503020204020204" pitchFamily="34" charset="-122"/>
                    <a:ea typeface="微软雅黑" panose="020B0503020204020204" pitchFamily="34" charset="-122"/>
                  </a:rPr>
                  <a:t>articles circulating on social media are </a:t>
                </a:r>
                <a:r>
                  <a:rPr lang="en-US" altLang="zh-CN" dirty="0" smtClean="0">
                    <a:latin typeface="微软雅黑" panose="020B0503020204020204" pitchFamily="34" charset="-122"/>
                    <a:ea typeface="微软雅黑" panose="020B0503020204020204" pitchFamily="34" charset="-122"/>
                  </a:rPr>
                  <a:t>fake, similarly, b </a:t>
                </a:r>
                <a:r>
                  <a:rPr lang="en-US" altLang="zh-CN" dirty="0">
                    <a:latin typeface="微软雅黑" panose="020B0503020204020204" pitchFamily="34" charset="-122"/>
                    <a:ea typeface="微软雅黑" panose="020B0503020204020204" pitchFamily="34" charset="-122"/>
                  </a:rPr>
                  <a:t>will update to </a:t>
                </a:r>
                <a:r>
                  <a:rPr lang="en-US" altLang="zh-CN" dirty="0" smtClean="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b="0" i="1" smtClean="0">
                            <a:latin typeface="Cambria Math" panose="02040503050406030204" pitchFamily="18" charset="0"/>
                            <a:ea typeface="微软雅黑" panose="020B0503020204020204" pitchFamily="34" charset="-122"/>
                          </a:rPr>
                        </m:ctrlPr>
                      </m:fPr>
                      <m:num>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𝜌</m:t>
                            </m:r>
                          </m:e>
                          <m:sub>
                            <m:r>
                              <a:rPr lang="en-US" altLang="zh-CN" b="0" i="1" smtClean="0">
                                <a:latin typeface="Cambria Math" panose="02040503050406030204" pitchFamily="18" charset="0"/>
                                <a:ea typeface="微软雅黑" panose="020B0503020204020204" pitchFamily="34" charset="-122"/>
                              </a:rPr>
                              <m:t>𝑁</m:t>
                            </m:r>
                          </m:sub>
                        </m:sSub>
                        <m:r>
                          <a:rPr lang="en-US" altLang="zh-CN" b="0" i="1" smtClean="0">
                            <a:latin typeface="Cambria Math" panose="02040503050406030204" pitchFamily="18" charset="0"/>
                            <a:ea typeface="微软雅黑" panose="020B0503020204020204" pitchFamily="34" charset="-122"/>
                          </a:rPr>
                          <m:t>𝑏</m:t>
                        </m:r>
                      </m:num>
                      <m:den>
                        <m:sSub>
                          <m:sSubPr>
                            <m:ctrlPr>
                              <a:rPr lang="en-US" altLang="zh-CN" b="0"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𝜌</m:t>
                            </m:r>
                          </m:e>
                          <m:sub>
                            <m:r>
                              <a:rPr lang="en-US" altLang="zh-CN" b="0" i="1" smtClean="0">
                                <a:latin typeface="Cambria Math" panose="02040503050406030204" pitchFamily="18" charset="0"/>
                                <a:ea typeface="微软雅黑" panose="020B0503020204020204" pitchFamily="34" charset="-122"/>
                              </a:rPr>
                              <m:t>𝑁</m:t>
                            </m:r>
                          </m:sub>
                        </m:sSub>
                        <m:r>
                          <a:rPr lang="en-US" altLang="zh-CN" b="0" i="1" smtClean="0">
                            <a:latin typeface="Cambria Math" panose="02040503050406030204" pitchFamily="18" charset="0"/>
                            <a:ea typeface="微软雅黑" panose="020B0503020204020204" pitchFamily="34" charset="-122"/>
                          </a:rPr>
                          <m:t>𝑏</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𝜌</m:t>
                            </m:r>
                          </m:e>
                          <m:sub>
                            <m:r>
                              <a:rPr lang="en-US" altLang="zh-CN" b="0" i="1" smtClean="0">
                                <a:latin typeface="Cambria Math" panose="02040503050406030204" pitchFamily="18" charset="0"/>
                                <a:ea typeface="微软雅黑" panose="020B0503020204020204" pitchFamily="34" charset="-122"/>
                              </a:rPr>
                              <m:t>𝑁</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𝑏</m:t>
                            </m:r>
                          </m:e>
                        </m:d>
                      </m:den>
                    </m:f>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𝑏</m:t>
                    </m:r>
                  </m:oMath>
                </a14:m>
                <a:r>
                  <a:rPr lang="en-US" altLang="zh-CN" dirty="0">
                    <a:latin typeface="微软雅黑" panose="020B0503020204020204" pitchFamily="34" charset="-122"/>
                    <a:ea typeface="微软雅黑" panose="020B0503020204020204" pitchFamily="34" charset="-122"/>
                  </a:rPr>
                  <a:t>, so that the fake article has no impact whatsoever on her belief about </a:t>
                </a:r>
                <a:r>
                  <a:rPr lang="en-US" altLang="zh-CN" dirty="0" smtClean="0">
                    <a:latin typeface="微软雅黑" panose="020B0503020204020204" pitchFamily="34" charset="-122"/>
                    <a:ea typeface="微软雅黑" panose="020B0503020204020204" pitchFamily="34" charset="-122"/>
                  </a:rPr>
                  <a:t>θ.</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So our model can distinguish between truthful and fake news</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1216091" y="1601106"/>
                <a:ext cx="9713168" cy="4714560"/>
              </a:xfrm>
              <a:prstGeom prst="rect">
                <a:avLst/>
              </a:prstGeom>
              <a:blipFill>
                <a:blip r:embed="rId2"/>
                <a:stretch>
                  <a:fillRect t="-1423" r="-33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5751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8BF07E-9DA9-ED40-B824-3FF613CCE172}"/>
              </a:ext>
            </a:extLst>
          </p:cNvPr>
          <p:cNvSpPr txBox="1"/>
          <p:nvPr/>
        </p:nvSpPr>
        <p:spPr>
          <a:xfrm>
            <a:off x="4988952" y="2018738"/>
            <a:ext cx="46679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01</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2848840A-84DC-4148-A84B-4BACA73C3143}"/>
              </a:ext>
            </a:extLst>
          </p:cNvPr>
          <p:cNvSpPr txBox="1"/>
          <p:nvPr/>
        </p:nvSpPr>
        <p:spPr>
          <a:xfrm>
            <a:off x="5615089" y="2064905"/>
            <a:ext cx="1785489" cy="415498"/>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sz="2800">
                <a:solidFill>
                  <a:schemeClr val="bg2">
                    <a:lumMod val="90000"/>
                  </a:schemeClr>
                </a:solidFill>
                <a:latin typeface="微软雅黑" panose="020B0503020204020204" charset="-122"/>
                <a:ea typeface="微软雅黑" panose="020B0503020204020204" charset="-122"/>
                <a:cs typeface="微软雅黑" panose="020B0503020204020204" charset="-122"/>
              </a:defRPr>
            </a:lvl1pPr>
          </a:lstStyle>
          <a:p>
            <a:r>
              <a:rPr lang="en-US" altLang="zh-CN" sz="2100" dirty="0">
                <a:cs typeface="+mn-cs"/>
              </a:rPr>
              <a:t>Introduction</a:t>
            </a:r>
            <a:endParaRPr lang="zh-CN" altLang="en-US" sz="2100" dirty="0">
              <a:cs typeface="+mn-cs"/>
            </a:endParaRPr>
          </a:p>
        </p:txBody>
      </p:sp>
      <p:sp>
        <p:nvSpPr>
          <p:cNvPr id="4" name="文本框 3">
            <a:extLst>
              <a:ext uri="{FF2B5EF4-FFF2-40B4-BE49-F238E27FC236}">
                <a16:creationId xmlns:a16="http://schemas.microsoft.com/office/drawing/2014/main" id="{097132FC-B82E-A24C-A881-1C97000748C2}"/>
              </a:ext>
            </a:extLst>
          </p:cNvPr>
          <p:cNvSpPr txBox="1"/>
          <p:nvPr/>
        </p:nvSpPr>
        <p:spPr>
          <a:xfrm>
            <a:off x="4981470" y="2623777"/>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02</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5" name="文本框 4">
            <a:extLst>
              <a:ext uri="{FF2B5EF4-FFF2-40B4-BE49-F238E27FC236}">
                <a16:creationId xmlns:a16="http://schemas.microsoft.com/office/drawing/2014/main" id="{BA8594BD-1D00-574C-A66F-6B539C378A6F}"/>
              </a:ext>
            </a:extLst>
          </p:cNvPr>
          <p:cNvSpPr txBox="1"/>
          <p:nvPr/>
        </p:nvSpPr>
        <p:spPr>
          <a:xfrm>
            <a:off x="5626239" y="2669944"/>
            <a:ext cx="3200519" cy="415498"/>
          </a:xfrm>
          <a:prstGeom prst="rect">
            <a:avLst/>
          </a:prstGeom>
          <a:noFill/>
        </p:spPr>
        <p:txBody>
          <a:bodyPr wrap="squar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Related Literature</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E6BC0DF3-3139-4E4E-A2B2-9E6C6F1759E1}"/>
              </a:ext>
            </a:extLst>
          </p:cNvPr>
          <p:cNvSpPr txBox="1"/>
          <p:nvPr/>
        </p:nvSpPr>
        <p:spPr>
          <a:xfrm>
            <a:off x="4981468" y="3239968"/>
            <a:ext cx="513282"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03</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7" name="文本框 6">
            <a:extLst>
              <a:ext uri="{FF2B5EF4-FFF2-40B4-BE49-F238E27FC236}">
                <a16:creationId xmlns:a16="http://schemas.microsoft.com/office/drawing/2014/main" id="{E72206EB-8B49-CA47-91A4-8068E360D607}"/>
              </a:ext>
            </a:extLst>
          </p:cNvPr>
          <p:cNvSpPr txBox="1"/>
          <p:nvPr/>
        </p:nvSpPr>
        <p:spPr>
          <a:xfrm>
            <a:off x="5626241" y="3263047"/>
            <a:ext cx="3254417"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Basic model description</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0D114CC-65F8-7041-8148-FFD8EC6B011D}"/>
              </a:ext>
            </a:extLst>
          </p:cNvPr>
          <p:cNvSpPr txBox="1"/>
          <p:nvPr/>
        </p:nvSpPr>
        <p:spPr>
          <a:xfrm>
            <a:off x="4988904" y="3838416"/>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04</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9" name="文本框 8">
            <a:extLst>
              <a:ext uri="{FF2B5EF4-FFF2-40B4-BE49-F238E27FC236}">
                <a16:creationId xmlns:a16="http://schemas.microsoft.com/office/drawing/2014/main" id="{5ACB5B44-E534-CE41-9AE6-BC493F0D57E2}"/>
              </a:ext>
            </a:extLst>
          </p:cNvPr>
          <p:cNvSpPr txBox="1"/>
          <p:nvPr/>
        </p:nvSpPr>
        <p:spPr>
          <a:xfrm>
            <a:off x="5633677" y="3861495"/>
            <a:ext cx="5002844" cy="415498"/>
          </a:xfrm>
          <a:prstGeom prst="rect">
            <a:avLst/>
          </a:prstGeom>
          <a:noFill/>
        </p:spPr>
        <p:txBody>
          <a:bodyPr wrap="none" rtlCol="0">
            <a:spAutoFit/>
          </a:bodyPr>
          <a:lstStyle/>
          <a:p>
            <a:r>
              <a:rPr lang="en-US" altLang="zh-CN" sz="2100" b="1" dirty="0">
                <a:solidFill>
                  <a:schemeClr val="bg2">
                    <a:lumMod val="10000"/>
                  </a:schemeClr>
                </a:solidFill>
                <a:latin typeface="微软雅黑" panose="020B0503020204020204" charset="-122"/>
                <a:ea typeface="微软雅黑" panose="020B0503020204020204" charset="-122"/>
              </a:rPr>
              <a:t>The</a:t>
            </a:r>
            <a:r>
              <a:rPr lang="en-US" altLang="zh-CN" sz="2100" dirty="0">
                <a:solidFill>
                  <a:schemeClr val="bg2">
                    <a:lumMod val="90000"/>
                  </a:schemeClr>
                </a:solidFill>
                <a:latin typeface="微软雅黑" panose="020B0503020204020204" charset="-122"/>
                <a:ea typeface="微软雅黑" panose="020B0503020204020204" charset="-122"/>
              </a:rPr>
              <a:t> </a:t>
            </a:r>
            <a:r>
              <a:rPr lang="en-US" altLang="zh-CN" sz="2100" b="1" dirty="0" err="1">
                <a:solidFill>
                  <a:schemeClr val="bg2">
                    <a:lumMod val="10000"/>
                  </a:schemeClr>
                </a:solidFill>
                <a:latin typeface="微软雅黑" panose="020B0503020204020204" charset="-122"/>
                <a:ea typeface="微软雅黑" panose="020B0503020204020204" charset="-122"/>
              </a:rPr>
              <a:t>Agents’News</a:t>
            </a:r>
            <a:r>
              <a:rPr lang="en-US" altLang="zh-CN" sz="2100" b="1" dirty="0">
                <a:solidFill>
                  <a:schemeClr val="bg2">
                    <a:lumMod val="10000"/>
                  </a:schemeClr>
                </a:solidFill>
                <a:latin typeface="微软雅黑" panose="020B0503020204020204" charset="-122"/>
                <a:ea typeface="微软雅黑" panose="020B0503020204020204" charset="-122"/>
              </a:rPr>
              <a:t>-Sharing</a:t>
            </a:r>
            <a:r>
              <a:rPr lang="en-US" altLang="zh-CN" sz="2100" dirty="0" smtClean="0">
                <a:solidFill>
                  <a:schemeClr val="bg2">
                    <a:lumMod val="90000"/>
                  </a:schemeClr>
                </a:solidFill>
                <a:latin typeface="微软雅黑" panose="020B0503020204020204" charset="-122"/>
                <a:ea typeface="微软雅黑" panose="020B0503020204020204" charset="-122"/>
              </a:rPr>
              <a:t> </a:t>
            </a:r>
            <a:r>
              <a:rPr lang="en-US" altLang="zh-CN" sz="2100" b="1" dirty="0">
                <a:solidFill>
                  <a:schemeClr val="bg2">
                    <a:lumMod val="10000"/>
                  </a:schemeClr>
                </a:solidFill>
                <a:latin typeface="微软雅黑" panose="020B0503020204020204" charset="-122"/>
                <a:ea typeface="微软雅黑" panose="020B0503020204020204" charset="-122"/>
              </a:rPr>
              <a:t>Process</a:t>
            </a:r>
            <a:endParaRPr lang="zh-CN" altLang="en-US" sz="2100" b="1" dirty="0">
              <a:solidFill>
                <a:schemeClr val="bg2">
                  <a:lumMod val="10000"/>
                </a:schemeClr>
              </a:solidFill>
              <a:latin typeface="微软雅黑" panose="020B0503020204020204" charset="-122"/>
              <a:ea typeface="微软雅黑" panose="020B0503020204020204" charset="-122"/>
            </a:endParaRPr>
          </a:p>
        </p:txBody>
      </p:sp>
      <p:sp>
        <p:nvSpPr>
          <p:cNvPr id="10" name="文本框 7">
            <a:extLst>
              <a:ext uri="{FF2B5EF4-FFF2-40B4-BE49-F238E27FC236}">
                <a16:creationId xmlns:a16="http://schemas.microsoft.com/office/drawing/2014/main" id="{CF6D3EA4-466D-AE46-831F-D61C43F95FCA}"/>
              </a:ext>
            </a:extLst>
          </p:cNvPr>
          <p:cNvSpPr txBox="1"/>
          <p:nvPr/>
        </p:nvSpPr>
        <p:spPr>
          <a:xfrm>
            <a:off x="5001215" y="4413785"/>
            <a:ext cx="514885"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05</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1" name="文本框 8">
            <a:extLst>
              <a:ext uri="{FF2B5EF4-FFF2-40B4-BE49-F238E27FC236}">
                <a16:creationId xmlns:a16="http://schemas.microsoft.com/office/drawing/2014/main" id="{99669BFB-2111-3A46-9123-DAA5B45AEEBD}"/>
              </a:ext>
            </a:extLst>
          </p:cNvPr>
          <p:cNvSpPr txBox="1"/>
          <p:nvPr/>
        </p:nvSpPr>
        <p:spPr>
          <a:xfrm>
            <a:off x="5645988" y="4436864"/>
            <a:ext cx="4802918"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a:t>
            </a:r>
            <a:r>
              <a:rPr lang="en-US" altLang="ja-JP" sz="2100" dirty="0" smtClean="0">
                <a:solidFill>
                  <a:schemeClr val="bg2">
                    <a:lumMod val="90000"/>
                  </a:schemeClr>
                </a:solidFill>
                <a:latin typeface="微软雅黑" panose="020B0503020204020204" charset="-122"/>
                <a:ea typeface="微软雅黑" panose="020B0503020204020204" charset="-122"/>
              </a:rPr>
              <a:t>Platform’s </a:t>
            </a:r>
            <a:r>
              <a:rPr lang="en-US" altLang="ja-JP" sz="2100" dirty="0">
                <a:solidFill>
                  <a:schemeClr val="bg2">
                    <a:lumMod val="90000"/>
                  </a:schemeClr>
                </a:solidFill>
                <a:latin typeface="微软雅黑" panose="020B0503020204020204" charset="-122"/>
                <a:ea typeface="微软雅黑" panose="020B0503020204020204" charset="-122"/>
              </a:rPr>
              <a:t>Inspection Problem</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3" name="文本框 7">
            <a:extLst>
              <a:ext uri="{FF2B5EF4-FFF2-40B4-BE49-F238E27FC236}">
                <a16:creationId xmlns:a16="http://schemas.microsoft.com/office/drawing/2014/main" id="{CF6D3EA4-466D-AE46-831F-D61C43F95FCA}"/>
              </a:ext>
            </a:extLst>
          </p:cNvPr>
          <p:cNvSpPr txBox="1"/>
          <p:nvPr/>
        </p:nvSpPr>
        <p:spPr>
          <a:xfrm>
            <a:off x="5001215" y="4989145"/>
            <a:ext cx="516488"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06</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4" name="文本框 8">
            <a:extLst>
              <a:ext uri="{FF2B5EF4-FFF2-40B4-BE49-F238E27FC236}">
                <a16:creationId xmlns:a16="http://schemas.microsoft.com/office/drawing/2014/main" id="{99669BFB-2111-3A46-9123-DAA5B45AEEBD}"/>
              </a:ext>
            </a:extLst>
          </p:cNvPr>
          <p:cNvSpPr txBox="1"/>
          <p:nvPr/>
        </p:nvSpPr>
        <p:spPr>
          <a:xfrm>
            <a:off x="5645988" y="5012224"/>
            <a:ext cx="5926687"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Impact of Fake News on Agent Opinions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5" name="文本框 7">
            <a:extLst>
              <a:ext uri="{FF2B5EF4-FFF2-40B4-BE49-F238E27FC236}">
                <a16:creationId xmlns:a16="http://schemas.microsoft.com/office/drawing/2014/main" id="{CF6D3EA4-466D-AE46-831F-D61C43F95FCA}"/>
              </a:ext>
            </a:extLst>
          </p:cNvPr>
          <p:cNvSpPr txBox="1"/>
          <p:nvPr/>
        </p:nvSpPr>
        <p:spPr>
          <a:xfrm>
            <a:off x="5005632" y="5522569"/>
            <a:ext cx="470000"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07</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6" name="文本框 8">
            <a:extLst>
              <a:ext uri="{FF2B5EF4-FFF2-40B4-BE49-F238E27FC236}">
                <a16:creationId xmlns:a16="http://schemas.microsoft.com/office/drawing/2014/main" id="{99669BFB-2111-3A46-9123-DAA5B45AEEBD}"/>
              </a:ext>
            </a:extLst>
          </p:cNvPr>
          <p:cNvSpPr txBox="1"/>
          <p:nvPr/>
        </p:nvSpPr>
        <p:spPr>
          <a:xfrm>
            <a:off x="5618961" y="5573383"/>
            <a:ext cx="1691489" cy="415498"/>
          </a:xfrm>
          <a:prstGeom prst="rect">
            <a:avLst/>
          </a:prstGeom>
          <a:noFill/>
        </p:spPr>
        <p:txBody>
          <a:bodyPr wrap="none" rtlCol="0">
            <a:spAutoFit/>
          </a:bodyPr>
          <a:lstStyle/>
          <a:p>
            <a:r>
              <a:rPr lang="en-US" altLang="ja-JP" sz="2100" dirty="0" smtClean="0">
                <a:solidFill>
                  <a:schemeClr val="bg2">
                    <a:lumMod val="90000"/>
                  </a:schemeClr>
                </a:solidFill>
                <a:latin typeface="微软雅黑" panose="020B0503020204020204" charset="-122"/>
                <a:ea typeface="微软雅黑" panose="020B0503020204020204" charset="-122"/>
              </a:rPr>
              <a:t>Conclusion </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38333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The</a:t>
            </a:r>
            <a:r>
              <a:rPr lang="en-US" altLang="zh-CN" sz="3200" dirty="0">
                <a:solidFill>
                  <a:schemeClr val="bg2">
                    <a:lumMod val="90000"/>
                  </a:schemeClr>
                </a:solidFill>
              </a:rPr>
              <a:t> </a:t>
            </a:r>
            <a:r>
              <a:rPr lang="en-US" altLang="zh-CN" sz="3200" dirty="0" err="1">
                <a:solidFill>
                  <a:schemeClr val="bg2">
                    <a:lumMod val="10000"/>
                  </a:schemeClr>
                </a:solidFill>
              </a:rPr>
              <a:t>Agents’News</a:t>
            </a:r>
            <a:r>
              <a:rPr lang="en-US" altLang="zh-CN" sz="3200" dirty="0">
                <a:solidFill>
                  <a:schemeClr val="bg2">
                    <a:lumMod val="10000"/>
                  </a:schemeClr>
                </a:solidFill>
              </a:rPr>
              <a:t>-Sharing</a:t>
            </a:r>
            <a:r>
              <a:rPr lang="en-US" altLang="zh-CN" sz="3200" dirty="0">
                <a:solidFill>
                  <a:schemeClr val="bg2">
                    <a:lumMod val="90000"/>
                  </a:schemeClr>
                </a:solidFill>
              </a:rPr>
              <a:t> </a:t>
            </a:r>
            <a:r>
              <a:rPr lang="en-US" altLang="zh-CN" sz="3200" dirty="0">
                <a:solidFill>
                  <a:schemeClr val="bg2">
                    <a:lumMod val="10000"/>
                  </a:schemeClr>
                </a:solidFill>
              </a:rPr>
              <a:t>Process</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19674" y="1433060"/>
            <a:ext cx="10748476" cy="5663089"/>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Basic assumptions </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Only focus on the underlying state of T , and</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news article is generated that claims to be informative with respect to the true underlying state</a:t>
            </a:r>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There </a:t>
            </a:r>
            <a:r>
              <a:rPr lang="en-US" altLang="zh-CN" dirty="0">
                <a:latin typeface="微软雅黑" panose="020B0503020204020204" pitchFamily="34" charset="-122"/>
                <a:ea typeface="微软雅黑" panose="020B0503020204020204" pitchFamily="34" charset="-122"/>
              </a:rPr>
              <a:t>exists </a:t>
            </a:r>
            <a:r>
              <a:rPr lang="en-US" altLang="zh-CN" dirty="0" smtClean="0">
                <a:latin typeface="微软雅黑" panose="020B0503020204020204" pitchFamily="34" charset="-122"/>
                <a:ea typeface="微软雅黑" panose="020B0503020204020204" pitchFamily="34" charset="-122"/>
              </a:rPr>
              <a:t>an </a:t>
            </a:r>
            <a:r>
              <a:rPr lang="en-US" altLang="zh-CN" dirty="0">
                <a:latin typeface="微软雅黑" panose="020B0503020204020204" pitchFamily="34" charset="-122"/>
                <a:ea typeface="微软雅黑" panose="020B0503020204020204" pitchFamily="34" charset="-122"/>
              </a:rPr>
              <a:t>infinite number of agents, who take actions in sequence over a </a:t>
            </a:r>
            <a:r>
              <a:rPr lang="en-US" altLang="zh-CN" dirty="0" smtClean="0">
                <a:latin typeface="微软雅黑" panose="020B0503020204020204" pitchFamily="34" charset="-122"/>
                <a:ea typeface="微软雅黑" panose="020B0503020204020204" pitchFamily="34" charset="-122"/>
              </a:rPr>
              <a:t>discrete time </a:t>
            </a:r>
            <a:r>
              <a:rPr lang="en-US" altLang="zh-CN" dirty="0">
                <a:latin typeface="微软雅黑" panose="020B0503020204020204" pitchFamily="34" charset="-122"/>
                <a:ea typeface="微软雅黑" panose="020B0503020204020204" pitchFamily="34" charset="-122"/>
              </a:rPr>
              <a:t>horizon indexed by t ∈{1, 2, </a:t>
            </a:r>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Agent can only share the article to another agent (Apply to the situation of more agents</a:t>
            </a:r>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Agent will not share the article if </a:t>
            </a:r>
            <a:r>
              <a:rPr lang="en-US" altLang="zh-CN" dirty="0" smtClean="0">
                <a:latin typeface="微软雅黑" panose="020B0503020204020204" pitchFamily="34" charset="-122"/>
                <a:ea typeface="微软雅黑" panose="020B0503020204020204" pitchFamily="34" charset="-122"/>
              </a:rPr>
              <a:t>she </a:t>
            </a:r>
            <a:r>
              <a:rPr lang="en-US" altLang="zh-CN" dirty="0">
                <a:latin typeface="微软雅黑" panose="020B0503020204020204" pitchFamily="34" charset="-122"/>
                <a:ea typeface="微软雅黑" panose="020B0503020204020204" pitchFamily="34" charset="-122"/>
              </a:rPr>
              <a:t>knows the article is </a:t>
            </a:r>
            <a:r>
              <a:rPr lang="en-US" altLang="zh-CN" dirty="0" smtClean="0">
                <a:latin typeface="微软雅黑" panose="020B0503020204020204" pitchFamily="34" charset="-122"/>
                <a:ea typeface="微软雅黑" panose="020B0503020204020204" pitchFamily="34" charset="-122"/>
              </a:rPr>
              <a:t>fake.</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Each agent’s opinion is an independent and </a:t>
            </a:r>
            <a:r>
              <a:rPr lang="en-US" altLang="zh-CN" dirty="0">
                <a:latin typeface="微软雅黑" panose="020B0503020204020204" pitchFamily="34" charset="-122"/>
                <a:ea typeface="微软雅黑" panose="020B0503020204020204" pitchFamily="34" charset="-122"/>
              </a:rPr>
              <a:t>identically distributed draw from a distribution with cumulative distribution function F</a:t>
            </a:r>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a:t>
            </a:r>
            <a:r>
              <a:rPr lang="en-US" altLang="zh-CN" dirty="0" smtClean="0">
                <a:latin typeface="微软雅黑" panose="020B0503020204020204" pitchFamily="34" charset="-122"/>
                <a:ea typeface="微软雅黑" panose="020B0503020204020204" pitchFamily="34" charset="-122"/>
              </a:rPr>
              <a:t>ach </a:t>
            </a:r>
            <a:r>
              <a:rPr lang="en-US" altLang="zh-CN" dirty="0">
                <a:latin typeface="微软雅黑" panose="020B0503020204020204" pitchFamily="34" charset="-122"/>
                <a:ea typeface="微软雅黑" panose="020B0503020204020204" pitchFamily="34" charset="-122"/>
              </a:rPr>
              <a:t>agent receiving the article knows the number of times the article has been previously shared, but not how many times the article has undergone inspection by the preceding agents, or the private opinions of the preceding agents.</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6003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The</a:t>
            </a:r>
            <a:r>
              <a:rPr lang="en-US" altLang="zh-CN" sz="3200" dirty="0">
                <a:solidFill>
                  <a:schemeClr val="bg2">
                    <a:lumMod val="90000"/>
                  </a:schemeClr>
                </a:solidFill>
              </a:rPr>
              <a:t> </a:t>
            </a:r>
            <a:r>
              <a:rPr lang="en-US" altLang="zh-CN" sz="3200" dirty="0" err="1">
                <a:solidFill>
                  <a:schemeClr val="bg2">
                    <a:lumMod val="10000"/>
                  </a:schemeClr>
                </a:solidFill>
              </a:rPr>
              <a:t>Agents’News</a:t>
            </a:r>
            <a:r>
              <a:rPr lang="en-US" altLang="zh-CN" sz="3200" dirty="0">
                <a:solidFill>
                  <a:schemeClr val="bg2">
                    <a:lumMod val="10000"/>
                  </a:schemeClr>
                </a:solidFill>
              </a:rPr>
              <a:t>-Sharing</a:t>
            </a:r>
            <a:r>
              <a:rPr lang="en-US" altLang="zh-CN" sz="3200" dirty="0">
                <a:solidFill>
                  <a:schemeClr val="bg2">
                    <a:lumMod val="90000"/>
                  </a:schemeClr>
                </a:solidFill>
              </a:rPr>
              <a:t> </a:t>
            </a:r>
            <a:r>
              <a:rPr lang="en-US" altLang="zh-CN" sz="3200" dirty="0">
                <a:solidFill>
                  <a:schemeClr val="bg2">
                    <a:lumMod val="10000"/>
                  </a:schemeClr>
                </a:solidFill>
              </a:rPr>
              <a:t>Process</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rotWithShape="1">
          <a:blip r:embed="rId2"/>
          <a:srcRect l="4137" t="9143" r="5849" b="5377"/>
          <a:stretch/>
        </p:blipFill>
        <p:spPr>
          <a:xfrm>
            <a:off x="1987421" y="961045"/>
            <a:ext cx="7690652" cy="3005067"/>
          </a:xfrm>
          <a:prstGeom prst="rect">
            <a:avLst/>
          </a:prstGeom>
        </p:spPr>
      </p:pic>
      <mc:AlternateContent xmlns:mc="http://schemas.openxmlformats.org/markup-compatibility/2006">
        <mc:Choice xmlns:a14="http://schemas.microsoft.com/office/drawing/2010/main" Requires="a14">
          <p:sp>
            <p:nvSpPr>
              <p:cNvPr id="25" name="文本框 24"/>
              <p:cNvSpPr txBox="1"/>
              <p:nvPr/>
            </p:nvSpPr>
            <p:spPr>
              <a:xfrm>
                <a:off x="1119674" y="3617027"/>
                <a:ext cx="9887337" cy="3570208"/>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Explanation </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At the beginning, </a:t>
                </a:r>
                <a:r>
                  <a:rPr lang="en-US" altLang="zh-CN" dirty="0">
                    <a:latin typeface="微软雅黑" panose="020B0503020204020204" pitchFamily="34" charset="-122"/>
                    <a:ea typeface="微软雅黑" panose="020B0503020204020204" pitchFamily="34" charset="-122"/>
                  </a:rPr>
                  <a:t>the article is exogenously shared with a randomly chosen </a:t>
                </a:r>
                <a:r>
                  <a:rPr lang="en-US" altLang="zh-CN" dirty="0" smtClean="0">
                    <a:latin typeface="微软雅黑" panose="020B0503020204020204" pitchFamily="34" charset="-122"/>
                    <a:ea typeface="微软雅黑" panose="020B0503020204020204" pitchFamily="34" charset="-122"/>
                  </a:rPr>
                  <a:t>agent.</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If the agent chooses to share the article without inspection, then the action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𝛼</m:t>
                        </m:r>
                      </m:e>
                      <m:sub>
                        <m:r>
                          <a:rPr lang="en-US" altLang="zh-CN" b="0" i="1" smtClean="0">
                            <a:latin typeface="Cambria Math" panose="02040503050406030204" pitchFamily="18" charset="0"/>
                            <a:ea typeface="微软雅黑" panose="020B0503020204020204" pitchFamily="34" charset="-122"/>
                          </a:rPr>
                          <m:t>𝑖𝑡</m:t>
                        </m:r>
                      </m:sub>
                    </m:sSub>
                    <m:r>
                      <a:rPr lang="en-US" altLang="zh-CN" b="0" i="0" smtClean="0">
                        <a:latin typeface="Cambria Math" panose="02040503050406030204" pitchFamily="18" charset="0"/>
                        <a:ea typeface="微软雅黑" panose="020B0503020204020204" pitchFamily="34" charset="-122"/>
                      </a:rPr>
                      <m:t>=</m:t>
                    </m:r>
                  </m:oMath>
                </a14:m>
                <a:r>
                  <a:rPr lang="en-US" altLang="zh-CN" dirty="0" smtClean="0">
                    <a:latin typeface="微软雅黑" panose="020B0503020204020204" pitchFamily="34" charset="-122"/>
                    <a:ea typeface="微软雅黑" panose="020B0503020204020204" pitchFamily="34" charset="-122"/>
                  </a:rPr>
                  <a:t>S.</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If the agent chooses not to share the article without inspection, then it is action N.</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If the agent chooses first to inspect the article and then decide whether to share the article, then it is action C.</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If the agent doesn’t share the article, then the article is discontinued.(The agent can only share the article to one agent.)</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mc:Choice>
        <mc:Fallback>
          <p:sp>
            <p:nvSpPr>
              <p:cNvPr id="25" name="文本框 24"/>
              <p:cNvSpPr txBox="1">
                <a:spLocks noRot="1" noChangeAspect="1" noMove="1" noResize="1" noEditPoints="1" noAdjustHandles="1" noChangeArrowheads="1" noChangeShapeType="1" noTextEdit="1"/>
              </p:cNvSpPr>
              <p:nvPr/>
            </p:nvSpPr>
            <p:spPr>
              <a:xfrm>
                <a:off x="1119674" y="3617027"/>
                <a:ext cx="9887337" cy="3570208"/>
              </a:xfrm>
              <a:prstGeom prst="rect">
                <a:avLst/>
              </a:prstGeom>
              <a:blipFill>
                <a:blip r:embed="rId3"/>
                <a:stretch>
                  <a:fillRect l="-1110" t="-1706" r="-9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3595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The</a:t>
            </a:r>
            <a:r>
              <a:rPr lang="en-US" altLang="zh-CN" sz="3200" dirty="0">
                <a:solidFill>
                  <a:schemeClr val="bg2">
                    <a:lumMod val="90000"/>
                  </a:schemeClr>
                </a:solidFill>
              </a:rPr>
              <a:t> </a:t>
            </a:r>
            <a:r>
              <a:rPr lang="en-US" altLang="zh-CN" sz="3200" dirty="0" err="1">
                <a:solidFill>
                  <a:schemeClr val="bg2">
                    <a:lumMod val="10000"/>
                  </a:schemeClr>
                </a:solidFill>
              </a:rPr>
              <a:t>Agents’News</a:t>
            </a:r>
            <a:r>
              <a:rPr lang="en-US" altLang="zh-CN" sz="3200" dirty="0">
                <a:solidFill>
                  <a:schemeClr val="bg2">
                    <a:lumMod val="10000"/>
                  </a:schemeClr>
                </a:solidFill>
              </a:rPr>
              <a:t>-Sharing</a:t>
            </a:r>
            <a:r>
              <a:rPr lang="en-US" altLang="zh-CN" sz="3200" dirty="0">
                <a:solidFill>
                  <a:schemeClr val="bg2">
                    <a:lumMod val="90000"/>
                  </a:schemeClr>
                </a:solidFill>
              </a:rPr>
              <a:t> </a:t>
            </a:r>
            <a:r>
              <a:rPr lang="en-US" altLang="zh-CN" sz="3200" dirty="0">
                <a:solidFill>
                  <a:schemeClr val="bg2">
                    <a:lumMod val="10000"/>
                  </a:schemeClr>
                </a:solidFill>
              </a:rPr>
              <a:t>Process</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文本框 4"/>
              <p:cNvSpPr txBox="1"/>
              <p:nvPr/>
            </p:nvSpPr>
            <p:spPr>
              <a:xfrm>
                <a:off x="1272074" y="1436837"/>
                <a:ext cx="9713168" cy="4139467"/>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Other settings of the model:</a:t>
                </a:r>
                <a:endParaRPr lang="en-US" altLang="zh-CN" sz="2400"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For </a:t>
                </a:r>
                <a:r>
                  <a:rPr lang="en-US" altLang="zh-CN" dirty="0">
                    <a:latin typeface="微软雅黑" panose="020B0503020204020204" pitchFamily="34" charset="-122"/>
                    <a:ea typeface="微软雅黑" panose="020B0503020204020204" pitchFamily="34" charset="-122"/>
                  </a:rPr>
                  <a:t>an article of validity </a:t>
                </a:r>
                <a:r>
                  <a:rPr lang="en-US" altLang="zh-CN" dirty="0" smtClean="0">
                    <a:latin typeface="微软雅黑" panose="020B0503020204020204" pitchFamily="34" charset="-122"/>
                    <a:ea typeface="微软雅黑" panose="020B0503020204020204" pitchFamily="34" charset="-122"/>
                  </a:rPr>
                  <a:t>v, the agent’s utility gain from a sharing action s</a:t>
                </a:r>
                <a:r>
                  <a:rPr lang="en-US" altLang="zh-CN" dirty="0">
                    <a:latin typeface="微软雅黑" panose="020B0503020204020204" pitchFamily="34" charset="-122"/>
                    <a:ea typeface="微软雅黑" panose="020B0503020204020204" pitchFamily="34" charset="-122"/>
                  </a:rPr>
                  <a:t>∈{0, 1} is given by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𝑢</m:t>
                        </m:r>
                      </m:e>
                      <m:sup>
                        <m:r>
                          <a:rPr lang="en-US" altLang="zh-CN" b="0" i="1" smtClean="0">
                            <a:latin typeface="Cambria Math" panose="02040503050406030204" pitchFamily="18" charset="0"/>
                            <a:ea typeface="微软雅黑" panose="020B0503020204020204" pitchFamily="34" charset="-122"/>
                          </a:rPr>
                          <m:t>𝑣</m:t>
                        </m:r>
                      </m:sup>
                    </m:sSup>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𝑠</m:t>
                        </m:r>
                      </m:e>
                    </m:d>
                  </m:oMath>
                </a14:m>
                <a:r>
                  <a:rPr lang="en-US" altLang="zh-CN" dirty="0" smtClean="0">
                    <a:latin typeface="微软雅黑" panose="020B0503020204020204" pitchFamily="34" charset="-122"/>
                    <a:ea typeface="微软雅黑" panose="020B0503020204020204" pitchFamily="34" charset="-122"/>
                  </a:rPr>
                  <a:t>,where s=1 or 0 denotes </a:t>
                </a:r>
                <a:r>
                  <a:rPr lang="en-US" altLang="zh-CN" dirty="0">
                    <a:latin typeface="微软雅黑" panose="020B0503020204020204" pitchFamily="34" charset="-122"/>
                    <a:ea typeface="微软雅黑" panose="020B0503020204020204" pitchFamily="34" charset="-122"/>
                  </a:rPr>
                  <a:t>sharing (not sharing</a:t>
                </a:r>
                <a:r>
                  <a:rPr lang="en-US" altLang="zh-CN" dirty="0" smtClean="0">
                    <a:latin typeface="微软雅黑" panose="020B0503020204020204" pitchFamily="34" charset="-122"/>
                    <a:ea typeface="微软雅黑" panose="020B0503020204020204" pitchFamily="34" charset="-122"/>
                  </a:rPr>
                  <a:t>);v represents the validity of the article. We </a:t>
                </a:r>
                <a:r>
                  <a:rPr lang="en-US" altLang="zh-CN" dirty="0">
                    <a:latin typeface="微软雅黑" panose="020B0503020204020204" pitchFamily="34" charset="-122"/>
                    <a:ea typeface="微软雅黑" panose="020B0503020204020204" pitchFamily="34" charset="-122"/>
                  </a:rPr>
                  <a:t>assume that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𝑢</m:t>
                        </m:r>
                      </m:e>
                      <m:sup>
                        <m:r>
                          <a:rPr lang="en-US" altLang="zh-CN" b="0" i="1" smtClean="0">
                            <a:latin typeface="Cambria Math" panose="02040503050406030204" pitchFamily="18" charset="0"/>
                            <a:ea typeface="微软雅黑" panose="020B0503020204020204" pitchFamily="34" charset="-122"/>
                          </a:rPr>
                          <m:t>𝑡</m:t>
                        </m:r>
                      </m:sup>
                    </m:sSup>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1</m:t>
                        </m:r>
                      </m:e>
                    </m:d>
                    <m:r>
                      <a:rPr lang="en-US" altLang="zh-CN" b="0" i="1" smtClean="0">
                        <a:latin typeface="Cambria Math" panose="02040503050406030204" pitchFamily="18" charset="0"/>
                        <a:ea typeface="微软雅黑" panose="020B0503020204020204" pitchFamily="34" charset="-122"/>
                      </a:rPr>
                      <m:t>&gt;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𝑢</m:t>
                        </m:r>
                      </m:e>
                      <m:sup>
                        <m:r>
                          <a:rPr lang="en-US" altLang="zh-CN" b="0" i="1" smtClean="0">
                            <a:latin typeface="Cambria Math" panose="02040503050406030204" pitchFamily="18" charset="0"/>
                            <a:ea typeface="微软雅黑" panose="020B0503020204020204" pitchFamily="34" charset="-122"/>
                          </a:rPr>
                          <m:t>𝑡</m:t>
                        </m:r>
                      </m:sup>
                    </m:sSup>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0</m:t>
                        </m:r>
                      </m:e>
                    </m:d>
                    <m:r>
                      <a:rPr lang="en-US" altLang="zh-CN" b="0" i="1" smtClean="0">
                        <a:latin typeface="Cambria Math" panose="02040503050406030204" pitchFamily="18" charset="0"/>
                        <a:ea typeface="微软雅黑" panose="020B0503020204020204" pitchFamily="34" charset="-122"/>
                      </a:rPr>
                      <m:t> </m:t>
                    </m:r>
                  </m:oMath>
                </a14:m>
                <a:r>
                  <a:rPr lang="en-US" altLang="zh-CN" dirty="0" smtClean="0">
                    <a:latin typeface="微软雅黑" panose="020B0503020204020204" pitchFamily="34" charset="-122"/>
                    <a:ea typeface="微软雅黑" panose="020B0503020204020204" pitchFamily="34" charset="-122"/>
                  </a:rPr>
                  <a:t>and </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𝑢</m:t>
                        </m:r>
                      </m:e>
                      <m:sup>
                        <m:r>
                          <a:rPr lang="en-US" altLang="zh-CN" i="1">
                            <a:latin typeface="Cambria Math" panose="02040503050406030204" pitchFamily="18" charset="0"/>
                            <a:ea typeface="微软雅黑" panose="020B0503020204020204" pitchFamily="34" charset="-122"/>
                          </a:rPr>
                          <m:t>𝑓</m:t>
                        </m:r>
                      </m:sup>
                    </m:s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1</m:t>
                        </m:r>
                      </m:e>
                    </m:d>
                    <m:r>
                      <a:rPr lang="en-US" altLang="zh-CN" i="1">
                        <a:latin typeface="Cambria Math" panose="02040503050406030204" pitchFamily="18" charset="0"/>
                        <a:ea typeface="微软雅黑" panose="020B0503020204020204" pitchFamily="34" charset="-122"/>
                      </a:rPr>
                      <m:t>&lt;</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𝑢</m:t>
                        </m:r>
                      </m:e>
                      <m:sup>
                        <m:r>
                          <a:rPr lang="en-US" altLang="zh-CN" i="1">
                            <a:latin typeface="Cambria Math" panose="02040503050406030204" pitchFamily="18" charset="0"/>
                            <a:ea typeface="微软雅黑" panose="020B0503020204020204" pitchFamily="34" charset="-122"/>
                          </a:rPr>
                          <m:t>𝑓</m:t>
                        </m:r>
                      </m:sup>
                    </m:s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0</m:t>
                        </m:r>
                      </m:e>
                    </m:d>
                  </m:oMath>
                </a14:m>
                <a:r>
                  <a:rPr lang="en-US" altLang="zh-CN" dirty="0" smtClean="0">
                    <a:latin typeface="微软雅黑" panose="020B0503020204020204" pitchFamily="34" charset="-122"/>
                    <a:ea typeface="微软雅黑" panose="020B0503020204020204" pitchFamily="34" charset="-122"/>
                  </a:rPr>
                  <a:t>.</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For simplicity of the analysis, </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𝑢</m:t>
                        </m:r>
                      </m:e>
                      <m:sup>
                        <m:r>
                          <a:rPr lang="en-US" altLang="zh-CN" i="1">
                            <a:latin typeface="Cambria Math" panose="02040503050406030204" pitchFamily="18" charset="0"/>
                            <a:ea typeface="微软雅黑" panose="020B0503020204020204" pitchFamily="34" charset="-122"/>
                          </a:rPr>
                          <m:t>𝑓</m:t>
                        </m:r>
                      </m:sup>
                    </m:s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1</m:t>
                        </m:r>
                      </m:e>
                    </m:d>
                  </m:oMath>
                </a14:m>
                <a:r>
                  <a:rPr lang="en-US" altLang="zh-CN" dirty="0" smtClean="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𝑢</m:t>
                        </m:r>
                      </m:e>
                      <m:sup>
                        <m:r>
                          <a:rPr lang="en-US" altLang="zh-CN" i="1">
                            <a:latin typeface="Cambria Math" panose="02040503050406030204" pitchFamily="18" charset="0"/>
                            <a:ea typeface="微软雅黑" panose="020B0503020204020204" pitchFamily="34" charset="-122"/>
                          </a:rPr>
                          <m:t>𝑡</m:t>
                        </m:r>
                      </m:sup>
                    </m:s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0</m:t>
                        </m:r>
                      </m:e>
                    </m:d>
                  </m:oMath>
                </a14:m>
                <a:r>
                  <a:rPr lang="en-US" altLang="zh-CN" dirty="0" smtClean="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𝑢</m:t>
                        </m:r>
                      </m:e>
                      <m:sup>
                        <m:r>
                          <a:rPr lang="en-US" altLang="zh-CN" i="1">
                            <a:latin typeface="Cambria Math" panose="02040503050406030204" pitchFamily="18" charset="0"/>
                            <a:ea typeface="微软雅黑" panose="020B0503020204020204" pitchFamily="34" charset="-122"/>
                          </a:rPr>
                          <m:t>𝑓</m:t>
                        </m:r>
                      </m:sup>
                    </m:s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0</m:t>
                        </m:r>
                      </m:e>
                    </m:d>
                  </m:oMath>
                </a14:m>
                <a:r>
                  <a:rPr lang="en-US" altLang="zh-CN" dirty="0" smtClean="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𝑢</m:t>
                        </m:r>
                      </m:e>
                      <m:sup>
                        <m:r>
                          <a:rPr lang="en-US" altLang="zh-CN" i="1">
                            <a:latin typeface="Cambria Math" panose="02040503050406030204" pitchFamily="18" charset="0"/>
                            <a:ea typeface="微软雅黑" panose="020B0503020204020204" pitchFamily="34" charset="-122"/>
                          </a:rPr>
                          <m:t>𝑡</m:t>
                        </m:r>
                      </m:sup>
                    </m:sSup>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1</m:t>
                        </m:r>
                      </m:e>
                    </m:d>
                  </m:oMath>
                </a14:m>
                <a:r>
                  <a:rPr lang="en-US" altLang="zh-CN" dirty="0" smtClean="0">
                    <a:latin typeface="微软雅黑" panose="020B0503020204020204" pitchFamily="34" charset="-122"/>
                    <a:ea typeface="微软雅黑" panose="020B0503020204020204" pitchFamily="34" charset="-122"/>
                  </a:rPr>
                  <a:t>=1.</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ex </a:t>
                </a:r>
                <a:r>
                  <a:rPr lang="en-US" altLang="zh-CN" dirty="0">
                    <a:latin typeface="微软雅黑" panose="020B0503020204020204" pitchFamily="34" charset="-122"/>
                    <a:ea typeface="微软雅黑" panose="020B0503020204020204" pitchFamily="34" charset="-122"/>
                  </a:rPr>
                  <a:t>ante probability that the news article is fake is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𝑞</m:t>
                        </m:r>
                      </m:e>
                      <m:sub>
                        <m:r>
                          <a:rPr lang="en-US" altLang="zh-CN" b="0" i="1" smtClean="0">
                            <a:latin typeface="Cambria Math" panose="02040503050406030204" pitchFamily="18" charset="0"/>
                            <a:ea typeface="微软雅黑" panose="020B0503020204020204" pitchFamily="34" charset="-122"/>
                          </a:rPr>
                          <m:t>0</m:t>
                        </m:r>
                      </m:sub>
                    </m:sSub>
                  </m:oMath>
                </a14:m>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 0.5</a:t>
                </a:r>
                <a:r>
                  <a:rPr lang="en-US" altLang="zh-CN" dirty="0" smtClean="0">
                    <a:latin typeface="微软雅黑" panose="020B0503020204020204" pitchFamily="34" charset="-122"/>
                    <a:ea typeface="微软雅黑" panose="020B0503020204020204" pitchFamily="34" charset="-122"/>
                  </a:rPr>
                  <a:t>), and it can </a:t>
                </a:r>
                <a:r>
                  <a:rPr lang="en-US" altLang="zh-CN" dirty="0">
                    <a:latin typeface="微软雅黑" panose="020B0503020204020204" pitchFamily="34" charset="-122"/>
                    <a:ea typeface="微软雅黑" panose="020B0503020204020204" pitchFamily="34" charset="-122"/>
                  </a:rPr>
                  <a:t>be deemed </a:t>
                </a:r>
                <a:r>
                  <a:rPr lang="en-US" altLang="zh-CN" dirty="0" smtClean="0">
                    <a:latin typeface="微软雅黑" panose="020B0503020204020204" pitchFamily="34" charset="-122"/>
                    <a:ea typeface="微软雅黑" panose="020B0503020204020204" pitchFamily="34" charset="-122"/>
                  </a:rPr>
                  <a:t>as the </a:t>
                </a:r>
                <a:r>
                  <a:rPr lang="en-US" altLang="zh-CN" dirty="0">
                    <a:latin typeface="微软雅黑" panose="020B0503020204020204" pitchFamily="34" charset="-122"/>
                    <a:ea typeface="微软雅黑" panose="020B0503020204020204" pitchFamily="34" charset="-122"/>
                  </a:rPr>
                  <a:t>proportion of fake news circulating </a:t>
                </a:r>
                <a:r>
                  <a:rPr lang="en-US" altLang="zh-CN" dirty="0" smtClean="0">
                    <a:latin typeface="微软雅黑" panose="020B0503020204020204" pitchFamily="34" charset="-122"/>
                    <a:ea typeface="微软雅黑" panose="020B0503020204020204" pitchFamily="34" charset="-122"/>
                  </a:rPr>
                  <a:t>online</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and is commonly shared by all agents.</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cost of the inspection </a:t>
                </a:r>
                <a:r>
                  <a:rPr lang="en-US" altLang="zh-CN" dirty="0">
                    <a:latin typeface="微软雅黑" panose="020B0503020204020204" pitchFamily="34" charset="-122"/>
                    <a:ea typeface="微软雅黑" panose="020B0503020204020204" pitchFamily="34" charset="-122"/>
                  </a:rPr>
                  <a:t>K </a:t>
                </a:r>
                <a:r>
                  <a:rPr lang="en-US" altLang="zh-CN" dirty="0" smtClean="0">
                    <a:latin typeface="微软雅黑" panose="020B0503020204020204" pitchFamily="34" charset="-122"/>
                    <a:ea typeface="微软雅黑" panose="020B0503020204020204" pitchFamily="34" charset="-122"/>
                  </a:rPr>
                  <a:t>is set to be &lt;0.5,to avoid trivial cases where agents </a:t>
                </a:r>
                <a:r>
                  <a:rPr lang="en-US" altLang="zh-CN" dirty="0">
                    <a:latin typeface="微软雅黑" panose="020B0503020204020204" pitchFamily="34" charset="-122"/>
                    <a:ea typeface="微软雅黑" panose="020B0503020204020204" pitchFamily="34" charset="-122"/>
                  </a:rPr>
                  <a:t>never perform an inspection.</a:t>
                </a:r>
              </a:p>
            </p:txBody>
          </p:sp>
        </mc:Choice>
        <mc:Fallback>
          <p:sp>
            <p:nvSpPr>
              <p:cNvPr id="5" name="文本框 4"/>
              <p:cNvSpPr txBox="1">
                <a:spLocks noRot="1" noChangeAspect="1" noMove="1" noResize="1" noEditPoints="1" noAdjustHandles="1" noChangeArrowheads="1" noChangeShapeType="1" noTextEdit="1"/>
              </p:cNvSpPr>
              <p:nvPr/>
            </p:nvSpPr>
            <p:spPr>
              <a:xfrm>
                <a:off x="1272074" y="1436837"/>
                <a:ext cx="9713168" cy="4139467"/>
              </a:xfrm>
              <a:prstGeom prst="rect">
                <a:avLst/>
              </a:prstGeom>
              <a:blipFill>
                <a:blip r:embed="rId2"/>
                <a:stretch>
                  <a:fillRect t="-1620" b="-14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8047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The</a:t>
            </a:r>
            <a:r>
              <a:rPr lang="en-US" altLang="zh-CN" sz="3200" dirty="0">
                <a:solidFill>
                  <a:schemeClr val="bg2">
                    <a:lumMod val="90000"/>
                  </a:schemeClr>
                </a:solidFill>
              </a:rPr>
              <a:t> </a:t>
            </a:r>
            <a:r>
              <a:rPr lang="en-US" altLang="zh-CN" sz="3200" dirty="0" err="1">
                <a:solidFill>
                  <a:schemeClr val="bg2">
                    <a:lumMod val="10000"/>
                  </a:schemeClr>
                </a:solidFill>
              </a:rPr>
              <a:t>Agents’News</a:t>
            </a:r>
            <a:r>
              <a:rPr lang="en-US" altLang="zh-CN" sz="3200" dirty="0">
                <a:solidFill>
                  <a:schemeClr val="bg2">
                    <a:lumMod val="10000"/>
                  </a:schemeClr>
                </a:solidFill>
              </a:rPr>
              <a:t>-Sharing</a:t>
            </a:r>
            <a:r>
              <a:rPr lang="en-US" altLang="zh-CN" sz="3200" dirty="0">
                <a:solidFill>
                  <a:schemeClr val="bg2">
                    <a:lumMod val="90000"/>
                  </a:schemeClr>
                </a:solidFill>
              </a:rPr>
              <a:t> </a:t>
            </a:r>
            <a:r>
              <a:rPr lang="en-US" altLang="zh-CN" sz="3200" dirty="0">
                <a:solidFill>
                  <a:schemeClr val="bg2">
                    <a:lumMod val="10000"/>
                  </a:schemeClr>
                </a:solidFill>
              </a:rPr>
              <a:t>Process</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23849" y="2080727"/>
            <a:ext cx="4916943" cy="3405672"/>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4245429" y="1332282"/>
                <a:ext cx="7946571" cy="5277407"/>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The result of the analysis</a:t>
                </a:r>
                <a:endParaRPr lang="en-US" altLang="zh-CN" sz="2400"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Lemma 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Suppose </a:t>
                </a:r>
                <a:r>
                  <a:rPr lang="en-US" altLang="zh-CN" dirty="0">
                    <a:latin typeface="微软雅黑" panose="020B0503020204020204" pitchFamily="34" charset="-122"/>
                    <a:ea typeface="微软雅黑" panose="020B0503020204020204" pitchFamily="34" charset="-122"/>
                  </a:rPr>
                  <a:t>that an agent receives the article in period t. The agent’s posterior belief that the article is fake,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𝑞</m:t>
                        </m:r>
                      </m:e>
                      <m:sub>
                        <m:r>
                          <a:rPr lang="en-US" altLang="zh-CN" b="0" i="1" smtClean="0">
                            <a:latin typeface="Cambria Math" panose="02040503050406030204" pitchFamily="18" charset="0"/>
                            <a:ea typeface="微软雅黑" panose="020B0503020204020204" pitchFamily="34" charset="-122"/>
                          </a:rPr>
                          <m:t>𝑖𝑡</m:t>
                        </m:r>
                      </m:sub>
                    </m:sSub>
                    <m:r>
                      <a:rPr lang="en-US" altLang="zh-CN" b="0" i="0" smtClean="0">
                        <a:latin typeface="Cambria Math" panose="02040503050406030204" pitchFamily="18" charset="0"/>
                        <a:ea typeface="微软雅黑" panose="020B0503020204020204" pitchFamily="34" charset="-122"/>
                      </a:rPr>
                      <m:t> </m:t>
                    </m:r>
                  </m:oMath>
                </a14:m>
                <a:r>
                  <a:rPr lang="en-US" altLang="zh-CN" dirty="0" smtClean="0">
                    <a:latin typeface="微软雅黑" panose="020B0503020204020204" pitchFamily="34" charset="-122"/>
                    <a:ea typeface="微软雅黑" panose="020B0503020204020204" pitchFamily="34" charset="-122"/>
                  </a:rPr>
                  <a:t>is </a:t>
                </a:r>
                <a:r>
                  <a:rPr lang="en-US" altLang="zh-CN" dirty="0">
                    <a:latin typeface="微软雅黑" panose="020B0503020204020204" pitchFamily="34" charset="-122"/>
                    <a:ea typeface="微软雅黑" panose="020B0503020204020204" pitchFamily="34" charset="-122"/>
                  </a:rPr>
                  <a:t>strictly decreasing in her prior opinion over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𝜃</m:t>
                    </m:r>
                  </m:oMath>
                </a14:m>
                <a:r>
                  <a:rPr lang="en-US" altLang="zh-CN"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𝑏</m:t>
                        </m:r>
                      </m:e>
                      <m:sub>
                        <m:r>
                          <a:rPr lang="en-US" altLang="zh-CN" i="1" dirty="0" smtClean="0">
                            <a:latin typeface="Cambria Math" panose="02040503050406030204" pitchFamily="18" charset="0"/>
                            <a:ea typeface="微软雅黑" panose="020B0503020204020204" pitchFamily="34" charset="-122"/>
                          </a:rPr>
                          <m:t>𝑖</m:t>
                        </m:r>
                        <m:r>
                          <a:rPr lang="en-US" altLang="zh-CN" i="1" dirty="0" smtClean="0">
                            <a:latin typeface="Cambria Math" panose="02040503050406030204" pitchFamily="18" charset="0"/>
                            <a:ea typeface="微软雅黑" panose="020B0503020204020204" pitchFamily="34" charset="-122"/>
                          </a:rPr>
                          <m:t>0</m:t>
                        </m:r>
                      </m:sub>
                    </m:sSub>
                  </m:oMath>
                </a14:m>
                <a:r>
                  <a:rPr lang="en-US" altLang="zh-CN" dirty="0" smtClean="0">
                    <a:latin typeface="微软雅黑" panose="020B0503020204020204" pitchFamily="34" charset="-122"/>
                    <a:ea typeface="微软雅黑" panose="020B0503020204020204" pitchFamily="34" charset="-122"/>
                  </a:rPr>
                  <a:t>.</a:t>
                </a:r>
              </a:p>
              <a:p>
                <a:pPr marL="1200150" lvl="2"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So </a:t>
                </a:r>
                <a:r>
                  <a:rPr lang="en-US" altLang="zh-CN" dirty="0">
                    <a:latin typeface="微软雅黑" panose="020B0503020204020204" pitchFamily="34" charset="-122"/>
                    <a:ea typeface="微软雅黑" panose="020B0503020204020204" pitchFamily="34" charset="-122"/>
                  </a:rPr>
                  <a:t>that an agent whose prior opinion is more strongly aligned with the </a:t>
                </a:r>
                <a:r>
                  <a:rPr lang="en-US" altLang="zh-CN" dirty="0" smtClean="0">
                    <a:latin typeface="微软雅黑" panose="020B0503020204020204" pitchFamily="34" charset="-122"/>
                    <a:ea typeface="微软雅黑" panose="020B0503020204020204" pitchFamily="34" charset="-122"/>
                  </a:rPr>
                  <a:t>article’s content will </a:t>
                </a:r>
                <a:r>
                  <a:rPr lang="en-US" altLang="zh-CN" dirty="0">
                    <a:latin typeface="微软雅黑" panose="020B0503020204020204" pitchFamily="34" charset="-122"/>
                    <a:ea typeface="微软雅黑" panose="020B0503020204020204" pitchFamily="34" charset="-122"/>
                  </a:rPr>
                  <a:t>rationally perceive the article as less likely to be </a:t>
                </a:r>
                <a:r>
                  <a:rPr lang="en-US" altLang="zh-CN" dirty="0" smtClean="0">
                    <a:latin typeface="微软雅黑" panose="020B0503020204020204" pitchFamily="34" charset="-122"/>
                    <a:ea typeface="微软雅黑" panose="020B0503020204020204" pitchFamily="34" charset="-122"/>
                  </a:rPr>
                  <a:t>fake. Consequently, the agent’s action is a function of her prior opinion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𝑏</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0</m:t>
                        </m:r>
                      </m:sub>
                    </m:sSub>
                  </m:oMath>
                </a14:m>
                <a:r>
                  <a:rPr lang="en-US" altLang="zh-CN" dirty="0" smtClean="0">
                    <a:latin typeface="微软雅黑" panose="020B0503020204020204" pitchFamily="34" charset="-122"/>
                    <a:ea typeface="微软雅黑" panose="020B0503020204020204" pitchFamily="34" charset="-122"/>
                  </a:rPr>
                  <a:t>.</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Proposition </a:t>
                </a:r>
                <a:r>
                  <a:rPr lang="en-US" altLang="zh-CN" dirty="0" smtClean="0">
                    <a:latin typeface="微软雅黑" panose="020B0503020204020204" pitchFamily="34" charset="-122"/>
                    <a:ea typeface="微软雅黑" panose="020B0503020204020204" pitchFamily="34" charset="-122"/>
                  </a:rPr>
                  <a:t>1:In </a:t>
                </a:r>
                <a:r>
                  <a:rPr lang="en-US" altLang="zh-CN" dirty="0">
                    <a:latin typeface="微软雅黑" panose="020B0503020204020204" pitchFamily="34" charset="-122"/>
                    <a:ea typeface="微软雅黑" panose="020B0503020204020204" pitchFamily="34" charset="-122"/>
                  </a:rPr>
                  <a:t>any period t, there exist thresholds </a:t>
                </a:r>
                <a14:m>
                  <m:oMath xmlns:m="http://schemas.openxmlformats.org/officeDocument/2006/math">
                    <m:sSubSup>
                      <m:sSubSupPr>
                        <m:ctrlPr>
                          <a:rPr lang="en-US" altLang="zh-CN" b="0" i="1" dirty="0" smtClean="0">
                            <a:latin typeface="Cambria Math" panose="02040503050406030204" pitchFamily="18" charset="0"/>
                            <a:ea typeface="微软雅黑" panose="020B0503020204020204" pitchFamily="34" charset="-122"/>
                          </a:rPr>
                        </m:ctrlPr>
                      </m:sSubSupPr>
                      <m:e>
                        <m:r>
                          <a:rPr lang="en-US" altLang="zh-CN" i="1" dirty="0" smtClean="0">
                            <a:latin typeface="Cambria Math" panose="02040503050406030204" pitchFamily="18" charset="0"/>
                            <a:ea typeface="微软雅黑" panose="020B0503020204020204" pitchFamily="34" charset="-122"/>
                          </a:rPr>
                          <m:t>𝑧</m:t>
                        </m:r>
                      </m:e>
                      <m:sub>
                        <m:r>
                          <a:rPr lang="en-US" altLang="zh-CN" b="0" i="1" dirty="0" smtClean="0">
                            <a:latin typeface="Cambria Math" panose="02040503050406030204" pitchFamily="18" charset="0"/>
                            <a:ea typeface="微软雅黑" panose="020B0503020204020204" pitchFamily="34" charset="-122"/>
                          </a:rPr>
                          <m:t>𝑡</m:t>
                        </m:r>
                      </m:sub>
                      <m:sup>
                        <m:r>
                          <a:rPr lang="en-US" altLang="zh-CN" b="0" i="1" dirty="0" smtClean="0">
                            <a:latin typeface="Cambria Math" panose="02040503050406030204" pitchFamily="18" charset="0"/>
                            <a:ea typeface="微软雅黑" panose="020B0503020204020204" pitchFamily="34" charset="-122"/>
                          </a:rPr>
                          <m:t>𝑙</m:t>
                        </m:r>
                      </m:sup>
                    </m:sSubSup>
                    <m:r>
                      <a:rPr lang="en-US" altLang="zh-CN" b="0" i="1" dirty="0" smtClean="0">
                        <a:latin typeface="Cambria Math" panose="02040503050406030204" pitchFamily="18" charset="0"/>
                        <a:ea typeface="微软雅黑" panose="020B0503020204020204" pitchFamily="34" charset="-122"/>
                      </a:rPr>
                      <m:t>≤</m:t>
                    </m:r>
                    <m:sSubSup>
                      <m:sSubSupPr>
                        <m:ctrlPr>
                          <a:rPr lang="en-US" altLang="zh-CN" b="0" i="1" dirty="0" smtClean="0">
                            <a:latin typeface="Cambria Math" panose="02040503050406030204" pitchFamily="18" charset="0"/>
                            <a:ea typeface="微软雅黑" panose="020B0503020204020204" pitchFamily="34" charset="-122"/>
                          </a:rPr>
                        </m:ctrlPr>
                      </m:sSubSupPr>
                      <m:e>
                        <m:r>
                          <a:rPr lang="en-US" altLang="zh-CN" b="0" i="1" dirty="0" smtClean="0">
                            <a:latin typeface="Cambria Math" panose="02040503050406030204" pitchFamily="18" charset="0"/>
                            <a:ea typeface="微软雅黑" panose="020B0503020204020204" pitchFamily="34" charset="-122"/>
                          </a:rPr>
                          <m:t>𝑧</m:t>
                        </m:r>
                      </m:e>
                      <m:sub>
                        <m:r>
                          <a:rPr lang="en-US" altLang="zh-CN" b="0" i="1" dirty="0" smtClean="0">
                            <a:latin typeface="Cambria Math" panose="02040503050406030204" pitchFamily="18" charset="0"/>
                            <a:ea typeface="微软雅黑" panose="020B0503020204020204" pitchFamily="34" charset="-122"/>
                          </a:rPr>
                          <m:t>𝑡</m:t>
                        </m:r>
                      </m:sub>
                      <m:sup>
                        <m:r>
                          <a:rPr lang="en-US" altLang="zh-CN" b="0" i="1" dirty="0" smtClean="0">
                            <a:latin typeface="Cambria Math" panose="02040503050406030204" pitchFamily="18" charset="0"/>
                            <a:ea typeface="微软雅黑" panose="020B0503020204020204" pitchFamily="34" charset="-122"/>
                          </a:rPr>
                          <m:t>h</m:t>
                        </m:r>
                      </m:sup>
                    </m:sSubSup>
                    <m:r>
                      <a:rPr lang="en-US" altLang="zh-CN" i="1" dirty="0">
                        <a:latin typeface="Cambria Math" panose="02040503050406030204" pitchFamily="18" charset="0"/>
                        <a:ea typeface="微软雅黑" panose="020B0503020204020204" pitchFamily="34" charset="-122"/>
                      </a:rPr>
                      <m:t> </m:t>
                    </m:r>
                  </m:oMath>
                </a14:m>
                <a:r>
                  <a:rPr lang="en-US" altLang="zh-CN" dirty="0">
                    <a:latin typeface="微软雅黑" panose="020B0503020204020204" pitchFamily="34" charset="-122"/>
                    <a:ea typeface="微软雅黑" panose="020B0503020204020204" pitchFamily="34" charset="-122"/>
                  </a:rPr>
                  <a:t>, where </a:t>
                </a:r>
                <a14:m>
                  <m:oMath xmlns:m="http://schemas.openxmlformats.org/officeDocument/2006/math">
                    <m:sSubSup>
                      <m:sSubSupPr>
                        <m:ctrlPr>
                          <a:rPr lang="en-US" altLang="zh-CN" i="1" dirty="0">
                            <a:latin typeface="Cambria Math" panose="02040503050406030204" pitchFamily="18" charset="0"/>
                            <a:ea typeface="微软雅黑" panose="020B0503020204020204" pitchFamily="34" charset="-122"/>
                          </a:rPr>
                        </m:ctrlPr>
                      </m:sSubSupPr>
                      <m:e>
                        <m:r>
                          <a:rPr lang="en-US" altLang="zh-CN" i="1" dirty="0">
                            <a:latin typeface="Cambria Math" panose="02040503050406030204" pitchFamily="18" charset="0"/>
                            <a:ea typeface="微软雅黑" panose="020B0503020204020204" pitchFamily="34" charset="-122"/>
                          </a:rPr>
                          <m:t>𝑧</m:t>
                        </m:r>
                      </m:e>
                      <m:sub>
                        <m:r>
                          <a:rPr lang="en-US" altLang="zh-CN" i="1" dirty="0">
                            <a:latin typeface="Cambria Math" panose="02040503050406030204" pitchFamily="18" charset="0"/>
                            <a:ea typeface="微软雅黑" panose="020B0503020204020204" pitchFamily="34" charset="-122"/>
                          </a:rPr>
                          <m:t>𝑡</m:t>
                        </m:r>
                      </m:sub>
                      <m:sup>
                        <m:r>
                          <a:rPr lang="en-US" altLang="zh-CN" i="1" dirty="0">
                            <a:latin typeface="Cambria Math" panose="02040503050406030204" pitchFamily="18" charset="0"/>
                            <a:ea typeface="微软雅黑" panose="020B0503020204020204" pitchFamily="34" charset="-122"/>
                          </a:rPr>
                          <m:t>𝑙</m:t>
                        </m:r>
                      </m:sup>
                    </m:sSubSup>
                    <m:r>
                      <a:rPr lang="en-US" altLang="zh-CN" b="0" i="1" dirty="0" smtClean="0">
                        <a:latin typeface="Cambria Math" panose="02040503050406030204" pitchFamily="18" charset="0"/>
                        <a:ea typeface="微软雅黑" panose="020B0503020204020204" pitchFamily="34" charset="-122"/>
                      </a:rPr>
                      <m:t>,</m:t>
                    </m:r>
                    <m:sSubSup>
                      <m:sSubSupPr>
                        <m:ctrlPr>
                          <a:rPr lang="en-US" altLang="zh-CN" i="1" dirty="0">
                            <a:latin typeface="Cambria Math" panose="02040503050406030204" pitchFamily="18" charset="0"/>
                            <a:ea typeface="微软雅黑" panose="020B0503020204020204" pitchFamily="34" charset="-122"/>
                          </a:rPr>
                        </m:ctrlPr>
                      </m:sSubSupPr>
                      <m:e>
                        <m:r>
                          <a:rPr lang="en-US" altLang="zh-CN" i="1" dirty="0">
                            <a:latin typeface="Cambria Math" panose="02040503050406030204" pitchFamily="18" charset="0"/>
                            <a:ea typeface="微软雅黑" panose="020B0503020204020204" pitchFamily="34" charset="-122"/>
                          </a:rPr>
                          <m:t>𝑧</m:t>
                        </m:r>
                      </m:e>
                      <m:sub>
                        <m:r>
                          <a:rPr lang="en-US" altLang="zh-CN" i="1" dirty="0">
                            <a:latin typeface="Cambria Math" panose="02040503050406030204" pitchFamily="18" charset="0"/>
                            <a:ea typeface="微软雅黑" panose="020B0503020204020204" pitchFamily="34" charset="-122"/>
                          </a:rPr>
                          <m:t>𝑡</m:t>
                        </m:r>
                      </m:sub>
                      <m:sup>
                        <m:r>
                          <a:rPr lang="en-US" altLang="zh-CN" i="1" dirty="0">
                            <a:latin typeface="Cambria Math" panose="02040503050406030204" pitchFamily="18" charset="0"/>
                            <a:ea typeface="微软雅黑" panose="020B0503020204020204" pitchFamily="34" charset="-122"/>
                          </a:rPr>
                          <m:t>h</m:t>
                        </m:r>
                      </m:sup>
                    </m:sSubSup>
                  </m:oMath>
                </a14:m>
                <a:r>
                  <a:rPr lang="en-US" altLang="zh-CN" dirty="0">
                    <a:latin typeface="微软雅黑" panose="020B0503020204020204" pitchFamily="34" charset="-122"/>
                    <a:ea typeface="微软雅黑" panose="020B0503020204020204" pitchFamily="34" charset="-122"/>
                  </a:rPr>
                  <a:t>∈[0, 1], such that the period-t agent’s behavior is described as follows</a:t>
                </a:r>
                <a:r>
                  <a:rPr lang="en-US" altLang="zh-CN" dirty="0" smtClean="0">
                    <a:latin typeface="微软雅黑" panose="020B0503020204020204" pitchFamily="34" charset="-122"/>
                    <a:ea typeface="微软雅黑" panose="020B0503020204020204" pitchFamily="34" charset="-122"/>
                  </a:rPr>
                  <a:t>:</a:t>
                </a:r>
              </a:p>
              <a:p>
                <a:pPr marL="1657350" lvl="3"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If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𝑏</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0</m:t>
                        </m:r>
                      </m:sub>
                    </m:sSub>
                    <m:r>
                      <a:rPr lang="en-US" altLang="zh-CN" b="0" i="1" smtClean="0">
                        <a:latin typeface="Cambria Math" panose="02040503050406030204" pitchFamily="18" charset="0"/>
                        <a:ea typeface="微软雅黑" panose="020B0503020204020204" pitchFamily="34" charset="-122"/>
                      </a:rPr>
                      <m:t>≤</m:t>
                    </m:r>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𝑧</m:t>
                        </m:r>
                      </m:e>
                      <m:sub>
                        <m:r>
                          <a:rPr lang="en-US" altLang="zh-CN" b="0" i="1" smtClean="0">
                            <a:latin typeface="Cambria Math" panose="02040503050406030204" pitchFamily="18" charset="0"/>
                            <a:ea typeface="微软雅黑" panose="020B0503020204020204" pitchFamily="34" charset="-122"/>
                          </a:rPr>
                          <m:t>𝑡</m:t>
                        </m:r>
                      </m:sub>
                      <m:sup>
                        <m:r>
                          <a:rPr lang="en-US" altLang="zh-CN" b="0" i="1" smtClean="0">
                            <a:latin typeface="Cambria Math" panose="02040503050406030204" pitchFamily="18" charset="0"/>
                            <a:ea typeface="微软雅黑" panose="020B0503020204020204" pitchFamily="34" charset="-122"/>
                          </a:rPr>
                          <m:t>𝑙</m:t>
                        </m:r>
                      </m:sup>
                    </m:sSubSup>
                    <m:r>
                      <a:rPr lang="en-US" altLang="zh-CN" b="0" i="1" smtClean="0">
                        <a:latin typeface="Cambria Math" panose="02040503050406030204" pitchFamily="18" charset="0"/>
                        <a:ea typeface="微软雅黑" panose="020B0503020204020204" pitchFamily="34" charset="-122"/>
                      </a:rPr>
                      <m:t>,</m:t>
                    </m:r>
                    <m:r>
                      <a:rPr lang="en-US" altLang="zh-CN" b="0" i="0"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𝛼</m:t>
                        </m:r>
                      </m:e>
                      <m:sub>
                        <m:r>
                          <a:rPr lang="en-US" altLang="zh-CN" b="0" i="1" smtClean="0">
                            <a:latin typeface="Cambria Math" panose="02040503050406030204" pitchFamily="18" charset="0"/>
                            <a:ea typeface="微软雅黑" panose="020B0503020204020204" pitchFamily="34" charset="-122"/>
                          </a:rPr>
                          <m:t>𝑖𝑡</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𝑛</m:t>
                    </m:r>
                  </m:oMath>
                </a14:m>
                <a:endParaRPr lang="en-US" altLang="zh-CN" b="0" dirty="0" smtClean="0">
                  <a:latin typeface="微软雅黑" panose="020B0503020204020204" pitchFamily="34" charset="-122"/>
                  <a:ea typeface="微软雅黑" panose="020B0503020204020204" pitchFamily="34" charset="-122"/>
                </a:endParaRPr>
              </a:p>
              <a:p>
                <a:pPr marL="1657350" lvl="3"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If </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𝑧</m:t>
                        </m:r>
                      </m:e>
                      <m:sub>
                        <m:r>
                          <a:rPr lang="en-US" altLang="zh-CN" i="1">
                            <a:latin typeface="Cambria Math" panose="02040503050406030204" pitchFamily="18" charset="0"/>
                            <a:ea typeface="微软雅黑" panose="020B0503020204020204" pitchFamily="34" charset="-122"/>
                          </a:rPr>
                          <m:t>𝑡</m:t>
                        </m:r>
                      </m:sub>
                      <m:sup>
                        <m:r>
                          <a:rPr lang="en-US" altLang="zh-CN" i="1">
                            <a:latin typeface="Cambria Math" panose="02040503050406030204" pitchFamily="18" charset="0"/>
                            <a:ea typeface="微软雅黑" panose="020B0503020204020204" pitchFamily="34" charset="-122"/>
                          </a:rPr>
                          <m:t>𝑙</m:t>
                        </m:r>
                      </m:sup>
                    </m:sSubSup>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𝑏</m:t>
                        </m:r>
                      </m:e>
                      <m:sub>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0</m:t>
                        </m:r>
                      </m:sub>
                    </m:sSub>
                    <m:r>
                      <a:rPr lang="en-US" altLang="zh-CN" i="1">
                        <a:latin typeface="Cambria Math" panose="02040503050406030204" pitchFamily="18" charset="0"/>
                        <a:ea typeface="微软雅黑" panose="020B0503020204020204" pitchFamily="34" charset="-122"/>
                      </a:rPr>
                      <m:t>≤,</m:t>
                    </m:r>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𝑧</m:t>
                        </m:r>
                      </m:e>
                      <m:sub>
                        <m:r>
                          <a:rPr lang="en-US" altLang="zh-CN" b="0" i="1" smtClean="0">
                            <a:latin typeface="Cambria Math" panose="02040503050406030204" pitchFamily="18" charset="0"/>
                            <a:ea typeface="微软雅黑" panose="020B0503020204020204" pitchFamily="34" charset="-122"/>
                          </a:rPr>
                          <m:t>𝑡</m:t>
                        </m:r>
                      </m:sub>
                      <m:sup>
                        <m:r>
                          <a:rPr lang="en-US" altLang="zh-CN" b="0" i="1" smtClean="0">
                            <a:latin typeface="Cambria Math" panose="02040503050406030204" pitchFamily="18" charset="0"/>
                            <a:ea typeface="微软雅黑" panose="020B0503020204020204" pitchFamily="34" charset="-122"/>
                          </a:rPr>
                          <m:t>h</m:t>
                        </m:r>
                      </m:sup>
                    </m:sSubSup>
                    <m:r>
                      <a:rPr lang="en-US" altLang="zh-CN">
                        <a:latin typeface="Cambria Math" panose="02040503050406030204" pitchFamily="18" charset="0"/>
                        <a:ea typeface="微软雅黑" panose="020B0503020204020204" pitchFamily="34" charset="-122"/>
                      </a:rPr>
                      <m:t> </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𝛼</m:t>
                        </m:r>
                      </m:e>
                      <m:sub>
                        <m:r>
                          <a:rPr lang="en-US" altLang="zh-CN" i="1">
                            <a:latin typeface="Cambria Math" panose="02040503050406030204" pitchFamily="18" charset="0"/>
                            <a:ea typeface="微软雅黑" panose="020B0503020204020204" pitchFamily="34" charset="-122"/>
                          </a:rPr>
                          <m:t>𝑖𝑡</m:t>
                        </m:r>
                      </m:sub>
                    </m:sSub>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𝑐</m:t>
                    </m:r>
                  </m:oMath>
                </a14:m>
                <a:endParaRPr lang="en-US" altLang="zh-CN" dirty="0">
                  <a:latin typeface="微软雅黑" panose="020B0503020204020204" pitchFamily="34" charset="-122"/>
                  <a:ea typeface="微软雅黑" panose="020B0503020204020204" pitchFamily="34" charset="-122"/>
                </a:endParaRPr>
              </a:p>
              <a:p>
                <a:pPr marL="1657350" lvl="3"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If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𝑏</m:t>
                        </m:r>
                      </m:e>
                      <m:sub>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0</m:t>
                        </m:r>
                      </m:sub>
                    </m:sSub>
                    <m:r>
                      <a:rPr lang="en-US" altLang="zh-CN" b="0" i="1" smtClean="0">
                        <a:latin typeface="Cambria Math" panose="02040503050406030204" pitchFamily="18" charset="0"/>
                        <a:ea typeface="微软雅黑" panose="020B0503020204020204" pitchFamily="34" charset="-122"/>
                      </a:rPr>
                      <m:t>≥</m:t>
                    </m:r>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𝑧</m:t>
                        </m:r>
                      </m:e>
                      <m:sub>
                        <m:r>
                          <a:rPr lang="en-US" altLang="zh-CN" i="1">
                            <a:latin typeface="Cambria Math" panose="02040503050406030204" pitchFamily="18" charset="0"/>
                            <a:ea typeface="微软雅黑" panose="020B0503020204020204" pitchFamily="34" charset="-122"/>
                          </a:rPr>
                          <m:t>𝑡</m:t>
                        </m:r>
                      </m:sub>
                      <m:sup>
                        <m:r>
                          <a:rPr lang="en-US" altLang="zh-CN" b="0" i="1" smtClean="0">
                            <a:latin typeface="Cambria Math" panose="02040503050406030204" pitchFamily="18" charset="0"/>
                            <a:ea typeface="微软雅黑" panose="020B0503020204020204" pitchFamily="34" charset="-122"/>
                          </a:rPr>
                          <m:t>h</m:t>
                        </m:r>
                      </m:sup>
                    </m:sSubSup>
                    <m:r>
                      <a:rPr lang="en-US" altLang="zh-CN" i="1">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 </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𝛼</m:t>
                        </m:r>
                      </m:e>
                      <m:sub>
                        <m:r>
                          <a:rPr lang="en-US" altLang="zh-CN" i="1">
                            <a:latin typeface="Cambria Math" panose="02040503050406030204" pitchFamily="18" charset="0"/>
                            <a:ea typeface="微软雅黑" panose="020B0503020204020204" pitchFamily="34" charset="-122"/>
                          </a:rPr>
                          <m:t>𝑖𝑡</m:t>
                        </m:r>
                      </m:sub>
                    </m:sSub>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𝑠</m:t>
                    </m:r>
                  </m:oMath>
                </a14:m>
                <a:endParaRPr lang="en-US" altLang="zh-CN" dirty="0">
                  <a:latin typeface="微软雅黑" panose="020B0503020204020204" pitchFamily="34" charset="-122"/>
                  <a:ea typeface="微软雅黑" panose="020B0503020204020204" pitchFamily="34" charset="-122"/>
                </a:endParaRPr>
              </a:p>
              <a:p>
                <a:pPr marL="1657350" lvl="3"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245429" y="1332282"/>
                <a:ext cx="7946571" cy="5277407"/>
              </a:xfrm>
              <a:prstGeom prst="rect">
                <a:avLst/>
              </a:prstGeom>
              <a:blipFill>
                <a:blip r:embed="rId3"/>
                <a:stretch>
                  <a:fillRect t="-1272" r="-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9149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The</a:t>
            </a:r>
            <a:r>
              <a:rPr lang="en-US" altLang="zh-CN" sz="3200" dirty="0">
                <a:solidFill>
                  <a:schemeClr val="bg2">
                    <a:lumMod val="90000"/>
                  </a:schemeClr>
                </a:solidFill>
              </a:rPr>
              <a:t> </a:t>
            </a:r>
            <a:r>
              <a:rPr lang="en-US" altLang="zh-CN" sz="3200" dirty="0" err="1">
                <a:solidFill>
                  <a:schemeClr val="bg2">
                    <a:lumMod val="10000"/>
                  </a:schemeClr>
                </a:solidFill>
              </a:rPr>
              <a:t>Agents’News</a:t>
            </a:r>
            <a:r>
              <a:rPr lang="en-US" altLang="zh-CN" sz="3200" dirty="0">
                <a:solidFill>
                  <a:schemeClr val="bg2">
                    <a:lumMod val="10000"/>
                  </a:schemeClr>
                </a:solidFill>
              </a:rPr>
              <a:t>-Sharing</a:t>
            </a:r>
            <a:r>
              <a:rPr lang="en-US" altLang="zh-CN" sz="3200" dirty="0">
                <a:solidFill>
                  <a:schemeClr val="bg2">
                    <a:lumMod val="90000"/>
                  </a:schemeClr>
                </a:solidFill>
              </a:rPr>
              <a:t> </a:t>
            </a:r>
            <a:r>
              <a:rPr lang="en-US" altLang="zh-CN" sz="3200" dirty="0">
                <a:solidFill>
                  <a:schemeClr val="bg2">
                    <a:lumMod val="10000"/>
                  </a:schemeClr>
                </a:solidFill>
              </a:rPr>
              <a:t>Process</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文本框 4"/>
              <p:cNvSpPr txBox="1"/>
              <p:nvPr/>
            </p:nvSpPr>
            <p:spPr>
              <a:xfrm>
                <a:off x="1272074" y="1436837"/>
                <a:ext cx="9713168" cy="3733138"/>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The relation between the agents’ behavior and the </a:t>
                </a:r>
                <a:r>
                  <a:rPr lang="en-US" altLang="zh-CN" sz="2800" dirty="0">
                    <a:latin typeface="微软雅黑" panose="020B0503020204020204" pitchFamily="34" charset="-122"/>
                    <a:ea typeface="微软雅黑" panose="020B0503020204020204" pitchFamily="34" charset="-122"/>
                  </a:rPr>
                  <a:t>time at which they receive the news article</a:t>
                </a: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Lemma 2</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Suppose that an agent of prior opinion bi0 receives the article in period t. The agent’s posterior belief that the article is fake,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𝑞</m:t>
                        </m:r>
                      </m:e>
                      <m:sub>
                        <m:r>
                          <a:rPr lang="en-US" altLang="zh-CN" i="1" dirty="0" smtClean="0">
                            <a:latin typeface="Cambria Math" panose="02040503050406030204" pitchFamily="18" charset="0"/>
                            <a:ea typeface="微软雅黑" panose="020B0503020204020204" pitchFamily="34" charset="-122"/>
                          </a:rPr>
                          <m:t>𝑖𝑡</m:t>
                        </m:r>
                      </m:sub>
                    </m:sSub>
                  </m:oMath>
                </a14:m>
                <a:r>
                  <a:rPr lang="en-US" altLang="zh-CN" dirty="0">
                    <a:latin typeface="微软雅黑" panose="020B0503020204020204" pitchFamily="34" charset="-122"/>
                    <a:ea typeface="微软雅黑" panose="020B0503020204020204" pitchFamily="34" charset="-122"/>
                  </a:rPr>
                  <a:t>, is weakly decreasing in time, t</a:t>
                </a:r>
                <a:r>
                  <a:rPr lang="en-US" altLang="zh-CN" dirty="0" smtClean="0">
                    <a:latin typeface="微软雅黑" panose="020B0503020204020204" pitchFamily="34" charset="-122"/>
                    <a:ea typeface="微软雅黑" panose="020B0503020204020204" pitchFamily="34" charset="-122"/>
                  </a:rPr>
                  <a:t>.</a:t>
                </a:r>
              </a:p>
              <a:p>
                <a:pPr marL="1200150" lvl="2"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Proposition 2. Suppose </a:t>
                </a:r>
                <a14:m>
                  <m:oMath xmlns:m="http://schemas.openxmlformats.org/officeDocument/2006/math">
                    <m:sSubSup>
                      <m:sSubSupPr>
                        <m:ctrlPr>
                          <a:rPr lang="en-US" altLang="zh-CN" i="1" dirty="0">
                            <a:latin typeface="Cambria Math" panose="02040503050406030204" pitchFamily="18" charset="0"/>
                            <a:ea typeface="微软雅黑" panose="020B0503020204020204" pitchFamily="34" charset="-122"/>
                          </a:rPr>
                        </m:ctrlPr>
                      </m:sSubSupPr>
                      <m:e>
                        <m:r>
                          <a:rPr lang="en-US" altLang="zh-CN" i="1" dirty="0">
                            <a:latin typeface="Cambria Math" panose="02040503050406030204" pitchFamily="18" charset="0"/>
                            <a:ea typeface="微软雅黑" panose="020B0503020204020204" pitchFamily="34" charset="-122"/>
                          </a:rPr>
                          <m:t>𝑧</m:t>
                        </m:r>
                      </m:e>
                      <m:sub>
                        <m:r>
                          <a:rPr lang="en-US" altLang="zh-CN" i="1" dirty="0">
                            <a:latin typeface="Cambria Math" panose="02040503050406030204" pitchFamily="18" charset="0"/>
                            <a:ea typeface="微软雅黑" panose="020B0503020204020204" pitchFamily="34" charset="-122"/>
                          </a:rPr>
                          <m:t>𝑡</m:t>
                        </m:r>
                      </m:sub>
                      <m:sup>
                        <m:r>
                          <a:rPr lang="en-US" altLang="zh-CN" i="1" dirty="0">
                            <a:latin typeface="Cambria Math" panose="02040503050406030204" pitchFamily="18" charset="0"/>
                            <a:ea typeface="微软雅黑" panose="020B0503020204020204" pitchFamily="34" charset="-122"/>
                          </a:rPr>
                          <m:t>𝑙</m:t>
                        </m:r>
                      </m:sup>
                    </m:sSubSup>
                    <m:r>
                      <a:rPr lang="en-US" altLang="zh-CN" i="1" dirty="0">
                        <a:latin typeface="Cambria Math" panose="02040503050406030204" pitchFamily="18" charset="0"/>
                        <a:ea typeface="微软雅黑" panose="020B0503020204020204" pitchFamily="34" charset="-122"/>
                      </a:rPr>
                      <m:t>,</m:t>
                    </m:r>
                    <m:sSubSup>
                      <m:sSubSupPr>
                        <m:ctrlPr>
                          <a:rPr lang="en-US" altLang="zh-CN" i="1" dirty="0">
                            <a:latin typeface="Cambria Math" panose="02040503050406030204" pitchFamily="18" charset="0"/>
                            <a:ea typeface="微软雅黑" panose="020B0503020204020204" pitchFamily="34" charset="-122"/>
                          </a:rPr>
                        </m:ctrlPr>
                      </m:sSubSupPr>
                      <m:e>
                        <m:r>
                          <a:rPr lang="en-US" altLang="zh-CN" i="1" dirty="0">
                            <a:latin typeface="Cambria Math" panose="02040503050406030204" pitchFamily="18" charset="0"/>
                            <a:ea typeface="微软雅黑" panose="020B0503020204020204" pitchFamily="34" charset="-122"/>
                          </a:rPr>
                          <m:t>𝑧</m:t>
                        </m:r>
                      </m:e>
                      <m:sub>
                        <m:r>
                          <a:rPr lang="en-US" altLang="zh-CN" i="1" dirty="0">
                            <a:latin typeface="Cambria Math" panose="02040503050406030204" pitchFamily="18" charset="0"/>
                            <a:ea typeface="微软雅黑" panose="020B0503020204020204" pitchFamily="34" charset="-122"/>
                          </a:rPr>
                          <m:t>𝑡</m:t>
                        </m:r>
                      </m:sub>
                      <m:sup>
                        <m:r>
                          <a:rPr lang="en-US" altLang="zh-CN" i="1" dirty="0">
                            <a:latin typeface="Cambria Math" panose="02040503050406030204" pitchFamily="18" charset="0"/>
                            <a:ea typeface="微软雅黑" panose="020B0503020204020204" pitchFamily="34" charset="-122"/>
                          </a:rPr>
                          <m:t>h</m:t>
                        </m:r>
                      </m:sup>
                    </m:sSubSup>
                  </m:oMath>
                </a14:m>
                <a:r>
                  <a:rPr lang="en-US" altLang="zh-CN" dirty="0">
                    <a:latin typeface="微软雅黑" panose="020B0503020204020204" pitchFamily="34" charset="-122"/>
                    <a:ea typeface="微软雅黑" panose="020B0503020204020204" pitchFamily="34" charset="-122"/>
                  </a:rPr>
                  <a:t>∈(0, 1). There exists some finite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𝑇</m:t>
                        </m:r>
                      </m:e>
                      <m:sub>
                        <m:r>
                          <a:rPr lang="en-US" altLang="zh-CN" i="1" dirty="0" smtClean="0">
                            <a:latin typeface="Cambria Math" panose="02040503050406030204" pitchFamily="18" charset="0"/>
                            <a:ea typeface="微软雅黑" panose="020B0503020204020204" pitchFamily="34" charset="-122"/>
                          </a:rPr>
                          <m:t>𝑐</m:t>
                        </m:r>
                      </m:sub>
                    </m:sSub>
                  </m:oMath>
                </a14:m>
                <a:r>
                  <a:rPr lang="en-US" altLang="zh-CN" dirty="0">
                    <a:latin typeface="微软雅黑" panose="020B0503020204020204" pitchFamily="34" charset="-122"/>
                    <a:ea typeface="微软雅黑" panose="020B0503020204020204" pitchFamily="34" charset="-122"/>
                  </a:rPr>
                  <a:t>, such that if a news article is shared in every period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𝑡</m:t>
                    </m:r>
                    <m:r>
                      <a:rPr lang="en-US" altLang="zh-CN" i="1" dirty="0" smtClean="0">
                        <a:latin typeface="Cambria Math" panose="02040503050406030204" pitchFamily="18" charset="0"/>
                        <a:ea typeface="微软雅黑" panose="020B0503020204020204" pitchFamily="34" charset="-122"/>
                      </a:rPr>
                      <m:t> &lt; </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𝑇</m:t>
                        </m:r>
                      </m:e>
                      <m:sub>
                        <m:r>
                          <a:rPr lang="en-US" altLang="zh-CN" i="1" dirty="0" smtClean="0">
                            <a:latin typeface="Cambria Math" panose="02040503050406030204" pitchFamily="18" charset="0"/>
                            <a:ea typeface="微软雅黑" panose="020B0503020204020204" pitchFamily="34" charset="-122"/>
                          </a:rPr>
                          <m:t>𝑐</m:t>
                        </m:r>
                      </m:sub>
                    </m:sSub>
                  </m:oMath>
                </a14:m>
                <a:r>
                  <a:rPr lang="en-US" altLang="zh-CN" dirty="0">
                    <a:latin typeface="微软雅黑" panose="020B0503020204020204" pitchFamily="34" charset="-122"/>
                    <a:ea typeface="微软雅黑" panose="020B0503020204020204" pitchFamily="34" charset="-122"/>
                  </a:rPr>
                  <a:t>, a sharing cascade is triggered in period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𝑇</m:t>
                        </m:r>
                      </m:e>
                      <m:sub>
                        <m:r>
                          <a:rPr lang="en-US" altLang="zh-CN" i="1" dirty="0" smtClean="0">
                            <a:latin typeface="Cambria Math" panose="02040503050406030204" pitchFamily="18" charset="0"/>
                            <a:ea typeface="微软雅黑" panose="020B0503020204020204" pitchFamily="34" charset="-122"/>
                          </a:rPr>
                          <m:t>𝑐</m:t>
                        </m:r>
                      </m:sub>
                    </m:sSub>
                  </m:oMath>
                </a14:m>
                <a:r>
                  <a:rPr lang="en-US" altLang="zh-CN"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Definition of </a:t>
                </a:r>
                <a:r>
                  <a:rPr lang="en-US" altLang="zh-CN" dirty="0">
                    <a:latin typeface="微软雅黑" panose="020B0503020204020204" pitchFamily="34" charset="-122"/>
                    <a:ea typeface="微软雅黑" panose="020B0503020204020204" pitchFamily="34" charset="-122"/>
                  </a:rPr>
                  <a:t>sharing </a:t>
                </a:r>
                <a:r>
                  <a:rPr lang="en-US" altLang="zh-CN" dirty="0" smtClean="0">
                    <a:latin typeface="微软雅黑" panose="020B0503020204020204" pitchFamily="34" charset="-122"/>
                    <a:ea typeface="微软雅黑" panose="020B0503020204020204" pitchFamily="34" charset="-122"/>
                  </a:rPr>
                  <a:t>cascade: If a </a:t>
                </a:r>
                <a:r>
                  <a:rPr lang="en-US" altLang="zh-CN" dirty="0">
                    <a:latin typeface="微软雅黑" panose="020B0503020204020204" pitchFamily="34" charset="-122"/>
                    <a:ea typeface="微软雅黑" panose="020B0503020204020204" pitchFamily="34" charset="-122"/>
                  </a:rPr>
                  <a:t>sharing cascade is triggered at time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𝑇</m:t>
                        </m:r>
                      </m:e>
                      <m:sub>
                        <m:r>
                          <a:rPr lang="en-US" altLang="zh-CN" b="0" i="1" smtClean="0">
                            <a:latin typeface="Cambria Math" panose="02040503050406030204" pitchFamily="18" charset="0"/>
                            <a:ea typeface="微软雅黑" panose="020B0503020204020204" pitchFamily="34" charset="-122"/>
                          </a:rPr>
                          <m:t>𝑐</m:t>
                        </m:r>
                      </m:sub>
                    </m:sSub>
                  </m:oMath>
                </a14:m>
                <a:r>
                  <a:rPr lang="en-US" altLang="zh-CN" dirty="0" smtClean="0">
                    <a:latin typeface="微软雅黑" panose="020B0503020204020204" pitchFamily="34" charset="-122"/>
                    <a:ea typeface="微软雅黑" panose="020B0503020204020204" pitchFamily="34" charset="-122"/>
                  </a:rPr>
                  <a:t>, in </a:t>
                </a:r>
                <a:r>
                  <a:rPr lang="en-US" altLang="zh-CN" dirty="0">
                    <a:latin typeface="微软雅黑" panose="020B0503020204020204" pitchFamily="34" charset="-122"/>
                    <a:ea typeface="微软雅黑" panose="020B0503020204020204" pitchFamily="34" charset="-122"/>
                  </a:rPr>
                  <a:t>all periods t ≥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𝑇</m:t>
                        </m:r>
                      </m:e>
                      <m:sub>
                        <m:r>
                          <a:rPr lang="en-US" altLang="zh-CN" i="1" dirty="0" smtClean="0">
                            <a:latin typeface="Cambria Math" panose="02040503050406030204" pitchFamily="18" charset="0"/>
                            <a:ea typeface="微软雅黑" panose="020B0503020204020204" pitchFamily="34" charset="-122"/>
                          </a:rPr>
                          <m:t>𝑐</m:t>
                        </m:r>
                      </m:sub>
                    </m:sSub>
                  </m:oMath>
                </a14:m>
                <a:r>
                  <a:rPr lang="en-US" altLang="zh-CN" dirty="0">
                    <a:latin typeface="微软雅黑" panose="020B0503020204020204" pitchFamily="34" charset="-122"/>
                    <a:ea typeface="微软雅黑" panose="020B0503020204020204" pitchFamily="34" charset="-122"/>
                  </a:rPr>
                  <a:t>, the agents share the article without first inspecting </a:t>
                </a:r>
                <a:r>
                  <a:rPr lang="en-US" altLang="zh-CN" dirty="0" smtClean="0">
                    <a:latin typeface="微软雅黑" panose="020B0503020204020204" pitchFamily="34" charset="-122"/>
                    <a:ea typeface="微软雅黑" panose="020B0503020204020204" pitchFamily="34" charset="-122"/>
                  </a:rPr>
                  <a:t>it.</a:t>
                </a:r>
                <a:endParaRPr lang="en-US" altLang="zh-CN"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1272074" y="1436837"/>
                <a:ext cx="9713168" cy="3733138"/>
              </a:xfrm>
              <a:prstGeom prst="rect">
                <a:avLst/>
              </a:prstGeom>
              <a:blipFill>
                <a:blip r:embed="rId2"/>
                <a:stretch>
                  <a:fillRect t="-1797" r="-1004" b="-1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860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8BF07E-9DA9-ED40-B824-3FF613CCE172}"/>
              </a:ext>
            </a:extLst>
          </p:cNvPr>
          <p:cNvSpPr txBox="1"/>
          <p:nvPr/>
        </p:nvSpPr>
        <p:spPr>
          <a:xfrm>
            <a:off x="4988952" y="2018738"/>
            <a:ext cx="46679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01</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2848840A-84DC-4148-A84B-4BACA73C3143}"/>
              </a:ext>
            </a:extLst>
          </p:cNvPr>
          <p:cNvSpPr txBox="1"/>
          <p:nvPr/>
        </p:nvSpPr>
        <p:spPr>
          <a:xfrm>
            <a:off x="5615089" y="2064905"/>
            <a:ext cx="1887312" cy="415498"/>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sz="2800">
                <a:solidFill>
                  <a:schemeClr val="bg2">
                    <a:lumMod val="90000"/>
                  </a:schemeClr>
                </a:solidFill>
                <a:latin typeface="微软雅黑" panose="020B0503020204020204" charset="-122"/>
                <a:ea typeface="微软雅黑" panose="020B0503020204020204" charset="-122"/>
                <a:cs typeface="微软雅黑" panose="020B0503020204020204" charset="-122"/>
              </a:defRPr>
            </a:lvl1pPr>
          </a:lstStyle>
          <a:p>
            <a:r>
              <a:rPr lang="en-US" altLang="zh-CN" sz="2100" b="1" dirty="0">
                <a:solidFill>
                  <a:schemeClr val="bg2">
                    <a:lumMod val="10000"/>
                  </a:schemeClr>
                </a:solidFill>
                <a:cs typeface="+mn-cs"/>
              </a:rPr>
              <a:t>Introduction</a:t>
            </a:r>
            <a:endParaRPr lang="zh-CN" altLang="en-US" sz="2100" b="1" dirty="0">
              <a:solidFill>
                <a:schemeClr val="bg2">
                  <a:lumMod val="10000"/>
                </a:schemeClr>
              </a:solidFill>
              <a:cs typeface="+mn-cs"/>
            </a:endParaRPr>
          </a:p>
        </p:txBody>
      </p:sp>
      <p:sp>
        <p:nvSpPr>
          <p:cNvPr id="4" name="文本框 3">
            <a:extLst>
              <a:ext uri="{FF2B5EF4-FFF2-40B4-BE49-F238E27FC236}">
                <a16:creationId xmlns:a16="http://schemas.microsoft.com/office/drawing/2014/main" id="{097132FC-B82E-A24C-A881-1C97000748C2}"/>
              </a:ext>
            </a:extLst>
          </p:cNvPr>
          <p:cNvSpPr txBox="1"/>
          <p:nvPr/>
        </p:nvSpPr>
        <p:spPr>
          <a:xfrm>
            <a:off x="4981470" y="2623777"/>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02</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5" name="文本框 4">
            <a:extLst>
              <a:ext uri="{FF2B5EF4-FFF2-40B4-BE49-F238E27FC236}">
                <a16:creationId xmlns:a16="http://schemas.microsoft.com/office/drawing/2014/main" id="{BA8594BD-1D00-574C-A66F-6B539C378A6F}"/>
              </a:ext>
            </a:extLst>
          </p:cNvPr>
          <p:cNvSpPr txBox="1"/>
          <p:nvPr/>
        </p:nvSpPr>
        <p:spPr>
          <a:xfrm>
            <a:off x="5626239" y="2669944"/>
            <a:ext cx="3200519" cy="415498"/>
          </a:xfrm>
          <a:prstGeom prst="rect">
            <a:avLst/>
          </a:prstGeom>
          <a:noFill/>
        </p:spPr>
        <p:txBody>
          <a:bodyPr wrap="squar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Related Literature</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E6BC0DF3-3139-4E4E-A2B2-9E6C6F1759E1}"/>
              </a:ext>
            </a:extLst>
          </p:cNvPr>
          <p:cNvSpPr txBox="1"/>
          <p:nvPr/>
        </p:nvSpPr>
        <p:spPr>
          <a:xfrm>
            <a:off x="4981468" y="3239968"/>
            <a:ext cx="513282"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03</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7" name="文本框 6">
            <a:extLst>
              <a:ext uri="{FF2B5EF4-FFF2-40B4-BE49-F238E27FC236}">
                <a16:creationId xmlns:a16="http://schemas.microsoft.com/office/drawing/2014/main" id="{E72206EB-8B49-CA47-91A4-8068E360D607}"/>
              </a:ext>
            </a:extLst>
          </p:cNvPr>
          <p:cNvSpPr txBox="1"/>
          <p:nvPr/>
        </p:nvSpPr>
        <p:spPr>
          <a:xfrm>
            <a:off x="5626241" y="3263047"/>
            <a:ext cx="3254417"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Basic model description</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0D114CC-65F8-7041-8148-FFD8EC6B011D}"/>
              </a:ext>
            </a:extLst>
          </p:cNvPr>
          <p:cNvSpPr txBox="1"/>
          <p:nvPr/>
        </p:nvSpPr>
        <p:spPr>
          <a:xfrm>
            <a:off x="4988904" y="3838416"/>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04</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9" name="文本框 8">
            <a:extLst>
              <a:ext uri="{FF2B5EF4-FFF2-40B4-BE49-F238E27FC236}">
                <a16:creationId xmlns:a16="http://schemas.microsoft.com/office/drawing/2014/main" id="{5ACB5B44-E534-CE41-9AE6-BC493F0D57E2}"/>
              </a:ext>
            </a:extLst>
          </p:cNvPr>
          <p:cNvSpPr txBox="1"/>
          <p:nvPr/>
        </p:nvSpPr>
        <p:spPr>
          <a:xfrm>
            <a:off x="5633677" y="3861495"/>
            <a:ext cx="4773486"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The </a:t>
            </a:r>
            <a:r>
              <a:rPr lang="en-US" altLang="zh-CN" sz="2100" dirty="0" err="1" smtClean="0">
                <a:solidFill>
                  <a:schemeClr val="bg2">
                    <a:lumMod val="90000"/>
                  </a:schemeClr>
                </a:solidFill>
                <a:latin typeface="微软雅黑" panose="020B0503020204020204" charset="-122"/>
                <a:ea typeface="微软雅黑" panose="020B0503020204020204" charset="-122"/>
              </a:rPr>
              <a:t>Agents’News</a:t>
            </a:r>
            <a:r>
              <a:rPr lang="en-US" altLang="zh-CN" sz="2100" dirty="0" smtClean="0">
                <a:solidFill>
                  <a:schemeClr val="bg2">
                    <a:lumMod val="90000"/>
                  </a:schemeClr>
                </a:solidFill>
                <a:latin typeface="微软雅黑" panose="020B0503020204020204" charset="-122"/>
                <a:ea typeface="微软雅黑" panose="020B0503020204020204" charset="-122"/>
              </a:rPr>
              <a:t>-Sharing </a:t>
            </a:r>
            <a:r>
              <a:rPr lang="en-US" altLang="zh-CN" sz="2100" dirty="0">
                <a:solidFill>
                  <a:schemeClr val="bg2">
                    <a:lumMod val="90000"/>
                  </a:schemeClr>
                </a:solidFill>
                <a:latin typeface="微软雅黑" panose="020B0503020204020204" charset="-122"/>
                <a:ea typeface="微软雅黑" panose="020B0503020204020204" charset="-122"/>
              </a:rPr>
              <a:t>Process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0" name="文本框 7">
            <a:extLst>
              <a:ext uri="{FF2B5EF4-FFF2-40B4-BE49-F238E27FC236}">
                <a16:creationId xmlns:a16="http://schemas.microsoft.com/office/drawing/2014/main" id="{CF6D3EA4-466D-AE46-831F-D61C43F95FCA}"/>
              </a:ext>
            </a:extLst>
          </p:cNvPr>
          <p:cNvSpPr txBox="1"/>
          <p:nvPr/>
        </p:nvSpPr>
        <p:spPr>
          <a:xfrm>
            <a:off x="5001215" y="4413785"/>
            <a:ext cx="514885"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05</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1" name="文本框 8">
            <a:extLst>
              <a:ext uri="{FF2B5EF4-FFF2-40B4-BE49-F238E27FC236}">
                <a16:creationId xmlns:a16="http://schemas.microsoft.com/office/drawing/2014/main" id="{99669BFB-2111-3A46-9123-DAA5B45AEEBD}"/>
              </a:ext>
            </a:extLst>
          </p:cNvPr>
          <p:cNvSpPr txBox="1"/>
          <p:nvPr/>
        </p:nvSpPr>
        <p:spPr>
          <a:xfrm>
            <a:off x="5645988" y="4436864"/>
            <a:ext cx="4802918"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a:t>
            </a:r>
            <a:r>
              <a:rPr lang="en-US" altLang="ja-JP" sz="2100" dirty="0" smtClean="0">
                <a:solidFill>
                  <a:schemeClr val="bg2">
                    <a:lumMod val="90000"/>
                  </a:schemeClr>
                </a:solidFill>
                <a:latin typeface="微软雅黑" panose="020B0503020204020204" charset="-122"/>
                <a:ea typeface="微软雅黑" panose="020B0503020204020204" charset="-122"/>
              </a:rPr>
              <a:t>Platform’s </a:t>
            </a:r>
            <a:r>
              <a:rPr lang="en-US" altLang="ja-JP" sz="2100" dirty="0">
                <a:solidFill>
                  <a:schemeClr val="bg2">
                    <a:lumMod val="90000"/>
                  </a:schemeClr>
                </a:solidFill>
                <a:latin typeface="微软雅黑" panose="020B0503020204020204" charset="-122"/>
                <a:ea typeface="微软雅黑" panose="020B0503020204020204" charset="-122"/>
              </a:rPr>
              <a:t>Inspection Problem</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3" name="文本框 7">
            <a:extLst>
              <a:ext uri="{FF2B5EF4-FFF2-40B4-BE49-F238E27FC236}">
                <a16:creationId xmlns:a16="http://schemas.microsoft.com/office/drawing/2014/main" id="{CF6D3EA4-466D-AE46-831F-D61C43F95FCA}"/>
              </a:ext>
            </a:extLst>
          </p:cNvPr>
          <p:cNvSpPr txBox="1"/>
          <p:nvPr/>
        </p:nvSpPr>
        <p:spPr>
          <a:xfrm>
            <a:off x="5001215" y="4989145"/>
            <a:ext cx="516488"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06</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4" name="文本框 8">
            <a:extLst>
              <a:ext uri="{FF2B5EF4-FFF2-40B4-BE49-F238E27FC236}">
                <a16:creationId xmlns:a16="http://schemas.microsoft.com/office/drawing/2014/main" id="{99669BFB-2111-3A46-9123-DAA5B45AEEBD}"/>
              </a:ext>
            </a:extLst>
          </p:cNvPr>
          <p:cNvSpPr txBox="1"/>
          <p:nvPr/>
        </p:nvSpPr>
        <p:spPr>
          <a:xfrm>
            <a:off x="5645988" y="5012224"/>
            <a:ext cx="5926687"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Impact of Fake News on Agent Opinions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5" name="文本框 7">
            <a:extLst>
              <a:ext uri="{FF2B5EF4-FFF2-40B4-BE49-F238E27FC236}">
                <a16:creationId xmlns:a16="http://schemas.microsoft.com/office/drawing/2014/main" id="{CF6D3EA4-466D-AE46-831F-D61C43F95FCA}"/>
              </a:ext>
            </a:extLst>
          </p:cNvPr>
          <p:cNvSpPr txBox="1"/>
          <p:nvPr/>
        </p:nvSpPr>
        <p:spPr>
          <a:xfrm>
            <a:off x="5005632" y="5522569"/>
            <a:ext cx="470000"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07</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6" name="文本框 8">
            <a:extLst>
              <a:ext uri="{FF2B5EF4-FFF2-40B4-BE49-F238E27FC236}">
                <a16:creationId xmlns:a16="http://schemas.microsoft.com/office/drawing/2014/main" id="{99669BFB-2111-3A46-9123-DAA5B45AEEBD}"/>
              </a:ext>
            </a:extLst>
          </p:cNvPr>
          <p:cNvSpPr txBox="1"/>
          <p:nvPr/>
        </p:nvSpPr>
        <p:spPr>
          <a:xfrm>
            <a:off x="5618961" y="5573383"/>
            <a:ext cx="1691489" cy="415498"/>
          </a:xfrm>
          <a:prstGeom prst="rect">
            <a:avLst/>
          </a:prstGeom>
          <a:noFill/>
        </p:spPr>
        <p:txBody>
          <a:bodyPr wrap="none" rtlCol="0">
            <a:spAutoFit/>
          </a:bodyPr>
          <a:lstStyle/>
          <a:p>
            <a:r>
              <a:rPr lang="en-US" altLang="ja-JP" sz="2100" dirty="0" smtClean="0">
                <a:solidFill>
                  <a:schemeClr val="bg2">
                    <a:lumMod val="90000"/>
                  </a:schemeClr>
                </a:solidFill>
                <a:latin typeface="微软雅黑" panose="020B0503020204020204" charset="-122"/>
                <a:ea typeface="微软雅黑" panose="020B0503020204020204" charset="-122"/>
              </a:rPr>
              <a:t>Conclusion </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28225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8BF07E-9DA9-ED40-B824-3FF613CCE172}"/>
              </a:ext>
            </a:extLst>
          </p:cNvPr>
          <p:cNvSpPr txBox="1"/>
          <p:nvPr/>
        </p:nvSpPr>
        <p:spPr>
          <a:xfrm>
            <a:off x="4988952" y="2018738"/>
            <a:ext cx="46679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01</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2848840A-84DC-4148-A84B-4BACA73C3143}"/>
              </a:ext>
            </a:extLst>
          </p:cNvPr>
          <p:cNvSpPr txBox="1"/>
          <p:nvPr/>
        </p:nvSpPr>
        <p:spPr>
          <a:xfrm>
            <a:off x="5615089" y="2064905"/>
            <a:ext cx="1785489" cy="415498"/>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sz="2800">
                <a:solidFill>
                  <a:schemeClr val="bg2">
                    <a:lumMod val="90000"/>
                  </a:schemeClr>
                </a:solidFill>
                <a:latin typeface="微软雅黑" panose="020B0503020204020204" charset="-122"/>
                <a:ea typeface="微软雅黑" panose="020B0503020204020204" charset="-122"/>
                <a:cs typeface="微软雅黑" panose="020B0503020204020204" charset="-122"/>
              </a:defRPr>
            </a:lvl1pPr>
          </a:lstStyle>
          <a:p>
            <a:r>
              <a:rPr lang="en-US" altLang="zh-CN" sz="2100" dirty="0">
                <a:cs typeface="+mn-cs"/>
              </a:rPr>
              <a:t>Introduction</a:t>
            </a:r>
            <a:endParaRPr lang="zh-CN" altLang="en-US" sz="2100" dirty="0">
              <a:cs typeface="+mn-cs"/>
            </a:endParaRPr>
          </a:p>
        </p:txBody>
      </p:sp>
      <p:sp>
        <p:nvSpPr>
          <p:cNvPr id="4" name="文本框 3">
            <a:extLst>
              <a:ext uri="{FF2B5EF4-FFF2-40B4-BE49-F238E27FC236}">
                <a16:creationId xmlns:a16="http://schemas.microsoft.com/office/drawing/2014/main" id="{097132FC-B82E-A24C-A881-1C97000748C2}"/>
              </a:ext>
            </a:extLst>
          </p:cNvPr>
          <p:cNvSpPr txBox="1"/>
          <p:nvPr/>
        </p:nvSpPr>
        <p:spPr>
          <a:xfrm>
            <a:off x="4981470" y="2623777"/>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02</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5" name="文本框 4">
            <a:extLst>
              <a:ext uri="{FF2B5EF4-FFF2-40B4-BE49-F238E27FC236}">
                <a16:creationId xmlns:a16="http://schemas.microsoft.com/office/drawing/2014/main" id="{BA8594BD-1D00-574C-A66F-6B539C378A6F}"/>
              </a:ext>
            </a:extLst>
          </p:cNvPr>
          <p:cNvSpPr txBox="1"/>
          <p:nvPr/>
        </p:nvSpPr>
        <p:spPr>
          <a:xfrm>
            <a:off x="5626239" y="2669944"/>
            <a:ext cx="3200519" cy="415498"/>
          </a:xfrm>
          <a:prstGeom prst="rect">
            <a:avLst/>
          </a:prstGeom>
          <a:noFill/>
        </p:spPr>
        <p:txBody>
          <a:bodyPr wrap="squar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Related Literature</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E6BC0DF3-3139-4E4E-A2B2-9E6C6F1759E1}"/>
              </a:ext>
            </a:extLst>
          </p:cNvPr>
          <p:cNvSpPr txBox="1"/>
          <p:nvPr/>
        </p:nvSpPr>
        <p:spPr>
          <a:xfrm>
            <a:off x="4981468" y="3239968"/>
            <a:ext cx="513282"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03</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7" name="文本框 6">
            <a:extLst>
              <a:ext uri="{FF2B5EF4-FFF2-40B4-BE49-F238E27FC236}">
                <a16:creationId xmlns:a16="http://schemas.microsoft.com/office/drawing/2014/main" id="{E72206EB-8B49-CA47-91A4-8068E360D607}"/>
              </a:ext>
            </a:extLst>
          </p:cNvPr>
          <p:cNvSpPr txBox="1"/>
          <p:nvPr/>
        </p:nvSpPr>
        <p:spPr>
          <a:xfrm>
            <a:off x="5626241" y="3263047"/>
            <a:ext cx="3254417"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Basic model description</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0D114CC-65F8-7041-8148-FFD8EC6B011D}"/>
              </a:ext>
            </a:extLst>
          </p:cNvPr>
          <p:cNvSpPr txBox="1"/>
          <p:nvPr/>
        </p:nvSpPr>
        <p:spPr>
          <a:xfrm>
            <a:off x="4988904" y="3838416"/>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04</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9" name="文本框 8">
            <a:extLst>
              <a:ext uri="{FF2B5EF4-FFF2-40B4-BE49-F238E27FC236}">
                <a16:creationId xmlns:a16="http://schemas.microsoft.com/office/drawing/2014/main" id="{5ACB5B44-E534-CE41-9AE6-BC493F0D57E2}"/>
              </a:ext>
            </a:extLst>
          </p:cNvPr>
          <p:cNvSpPr txBox="1"/>
          <p:nvPr/>
        </p:nvSpPr>
        <p:spPr>
          <a:xfrm>
            <a:off x="5633677" y="3861495"/>
            <a:ext cx="4773486"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The </a:t>
            </a:r>
            <a:r>
              <a:rPr lang="en-US" altLang="zh-CN" sz="2100" dirty="0" err="1" smtClean="0">
                <a:solidFill>
                  <a:schemeClr val="bg2">
                    <a:lumMod val="90000"/>
                  </a:schemeClr>
                </a:solidFill>
                <a:latin typeface="微软雅黑" panose="020B0503020204020204" charset="-122"/>
                <a:ea typeface="微软雅黑" panose="020B0503020204020204" charset="-122"/>
              </a:rPr>
              <a:t>Agents’News</a:t>
            </a:r>
            <a:r>
              <a:rPr lang="en-US" altLang="zh-CN" sz="2100" dirty="0" smtClean="0">
                <a:solidFill>
                  <a:schemeClr val="bg2">
                    <a:lumMod val="90000"/>
                  </a:schemeClr>
                </a:solidFill>
                <a:latin typeface="微软雅黑" panose="020B0503020204020204" charset="-122"/>
                <a:ea typeface="微软雅黑" panose="020B0503020204020204" charset="-122"/>
              </a:rPr>
              <a:t>-Sharing </a:t>
            </a:r>
            <a:r>
              <a:rPr lang="en-US" altLang="zh-CN" sz="2100" dirty="0">
                <a:solidFill>
                  <a:schemeClr val="bg2">
                    <a:lumMod val="90000"/>
                  </a:schemeClr>
                </a:solidFill>
                <a:latin typeface="微软雅黑" panose="020B0503020204020204" charset="-122"/>
                <a:ea typeface="微软雅黑" panose="020B0503020204020204" charset="-122"/>
              </a:rPr>
              <a:t>Process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0" name="文本框 7">
            <a:extLst>
              <a:ext uri="{FF2B5EF4-FFF2-40B4-BE49-F238E27FC236}">
                <a16:creationId xmlns:a16="http://schemas.microsoft.com/office/drawing/2014/main" id="{CF6D3EA4-466D-AE46-831F-D61C43F95FCA}"/>
              </a:ext>
            </a:extLst>
          </p:cNvPr>
          <p:cNvSpPr txBox="1"/>
          <p:nvPr/>
        </p:nvSpPr>
        <p:spPr>
          <a:xfrm>
            <a:off x="5001215" y="4413785"/>
            <a:ext cx="514885"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05</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1" name="文本框 8">
            <a:extLst>
              <a:ext uri="{FF2B5EF4-FFF2-40B4-BE49-F238E27FC236}">
                <a16:creationId xmlns:a16="http://schemas.microsoft.com/office/drawing/2014/main" id="{99669BFB-2111-3A46-9123-DAA5B45AEEBD}"/>
              </a:ext>
            </a:extLst>
          </p:cNvPr>
          <p:cNvSpPr txBox="1"/>
          <p:nvPr/>
        </p:nvSpPr>
        <p:spPr>
          <a:xfrm>
            <a:off x="5645988" y="4436864"/>
            <a:ext cx="5055295" cy="415498"/>
          </a:xfrm>
          <a:prstGeom prst="rect">
            <a:avLst/>
          </a:prstGeom>
          <a:noFill/>
        </p:spPr>
        <p:txBody>
          <a:bodyPr wrap="none" rtlCol="0">
            <a:spAutoFit/>
          </a:bodyPr>
          <a:lstStyle/>
          <a:p>
            <a:r>
              <a:rPr lang="en-US" altLang="ja-JP" sz="2100" b="1" dirty="0">
                <a:solidFill>
                  <a:schemeClr val="bg2">
                    <a:lumMod val="10000"/>
                  </a:schemeClr>
                </a:solidFill>
                <a:latin typeface="微软雅黑" panose="020B0503020204020204" charset="-122"/>
                <a:ea typeface="微软雅黑" panose="020B0503020204020204" charset="-122"/>
              </a:rPr>
              <a:t>The</a:t>
            </a:r>
            <a:r>
              <a:rPr lang="en-US" altLang="ja-JP" sz="2100" dirty="0">
                <a:solidFill>
                  <a:schemeClr val="bg2">
                    <a:lumMod val="90000"/>
                  </a:schemeClr>
                </a:solidFill>
                <a:latin typeface="微软雅黑" panose="020B0503020204020204" charset="-122"/>
                <a:ea typeface="微软雅黑" panose="020B0503020204020204" charset="-122"/>
              </a:rPr>
              <a:t> </a:t>
            </a:r>
            <a:r>
              <a:rPr lang="en-US" altLang="ja-JP" sz="2100" b="1" dirty="0">
                <a:solidFill>
                  <a:schemeClr val="bg2">
                    <a:lumMod val="10000"/>
                  </a:schemeClr>
                </a:solidFill>
                <a:latin typeface="微软雅黑" panose="020B0503020204020204" charset="-122"/>
                <a:ea typeface="微软雅黑" panose="020B0503020204020204" charset="-122"/>
              </a:rPr>
              <a:t>Platform’s</a:t>
            </a:r>
            <a:r>
              <a:rPr lang="en-US" altLang="ja-JP" sz="2100" dirty="0" smtClean="0">
                <a:solidFill>
                  <a:schemeClr val="bg2">
                    <a:lumMod val="90000"/>
                  </a:schemeClr>
                </a:solidFill>
                <a:latin typeface="微软雅黑" panose="020B0503020204020204" charset="-122"/>
                <a:ea typeface="微软雅黑" panose="020B0503020204020204" charset="-122"/>
              </a:rPr>
              <a:t> </a:t>
            </a:r>
            <a:r>
              <a:rPr lang="en-US" altLang="ja-JP" sz="2100" b="1" dirty="0">
                <a:solidFill>
                  <a:schemeClr val="bg2">
                    <a:lumMod val="10000"/>
                  </a:schemeClr>
                </a:solidFill>
                <a:latin typeface="微软雅黑" panose="020B0503020204020204" charset="-122"/>
                <a:ea typeface="微软雅黑" panose="020B0503020204020204" charset="-122"/>
              </a:rPr>
              <a:t>Inspection</a:t>
            </a:r>
            <a:r>
              <a:rPr lang="en-US" altLang="ja-JP" sz="2100" dirty="0">
                <a:solidFill>
                  <a:schemeClr val="bg2">
                    <a:lumMod val="90000"/>
                  </a:schemeClr>
                </a:solidFill>
                <a:latin typeface="微软雅黑" panose="020B0503020204020204" charset="-122"/>
                <a:ea typeface="微软雅黑" panose="020B0503020204020204" charset="-122"/>
              </a:rPr>
              <a:t> </a:t>
            </a:r>
            <a:r>
              <a:rPr lang="en-US" altLang="ja-JP" sz="2100" b="1" dirty="0">
                <a:solidFill>
                  <a:schemeClr val="bg2">
                    <a:lumMod val="10000"/>
                  </a:schemeClr>
                </a:solidFill>
                <a:latin typeface="微软雅黑" panose="020B0503020204020204" charset="-122"/>
                <a:ea typeface="微软雅黑" panose="020B0503020204020204" charset="-122"/>
              </a:rPr>
              <a:t>Problem</a:t>
            </a:r>
            <a:endParaRPr lang="zh-CN" altLang="en-US" sz="2100" b="1" dirty="0">
              <a:solidFill>
                <a:schemeClr val="bg2">
                  <a:lumMod val="10000"/>
                </a:schemeClr>
              </a:solidFill>
              <a:latin typeface="微软雅黑" panose="020B0503020204020204" charset="-122"/>
              <a:ea typeface="微软雅黑" panose="020B0503020204020204" charset="-122"/>
            </a:endParaRPr>
          </a:p>
        </p:txBody>
      </p:sp>
      <p:sp>
        <p:nvSpPr>
          <p:cNvPr id="13" name="文本框 7">
            <a:extLst>
              <a:ext uri="{FF2B5EF4-FFF2-40B4-BE49-F238E27FC236}">
                <a16:creationId xmlns:a16="http://schemas.microsoft.com/office/drawing/2014/main" id="{CF6D3EA4-466D-AE46-831F-D61C43F95FCA}"/>
              </a:ext>
            </a:extLst>
          </p:cNvPr>
          <p:cNvSpPr txBox="1"/>
          <p:nvPr/>
        </p:nvSpPr>
        <p:spPr>
          <a:xfrm>
            <a:off x="5001215" y="4989145"/>
            <a:ext cx="516488"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06</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4" name="文本框 8">
            <a:extLst>
              <a:ext uri="{FF2B5EF4-FFF2-40B4-BE49-F238E27FC236}">
                <a16:creationId xmlns:a16="http://schemas.microsoft.com/office/drawing/2014/main" id="{99669BFB-2111-3A46-9123-DAA5B45AEEBD}"/>
              </a:ext>
            </a:extLst>
          </p:cNvPr>
          <p:cNvSpPr txBox="1"/>
          <p:nvPr/>
        </p:nvSpPr>
        <p:spPr>
          <a:xfrm>
            <a:off x="5645988" y="5012224"/>
            <a:ext cx="5926687"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Impact of Fake News on Agent Opinions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5" name="文本框 7">
            <a:extLst>
              <a:ext uri="{FF2B5EF4-FFF2-40B4-BE49-F238E27FC236}">
                <a16:creationId xmlns:a16="http://schemas.microsoft.com/office/drawing/2014/main" id="{CF6D3EA4-466D-AE46-831F-D61C43F95FCA}"/>
              </a:ext>
            </a:extLst>
          </p:cNvPr>
          <p:cNvSpPr txBox="1"/>
          <p:nvPr/>
        </p:nvSpPr>
        <p:spPr>
          <a:xfrm>
            <a:off x="5005632" y="5522569"/>
            <a:ext cx="470000"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07</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6" name="文本框 8">
            <a:extLst>
              <a:ext uri="{FF2B5EF4-FFF2-40B4-BE49-F238E27FC236}">
                <a16:creationId xmlns:a16="http://schemas.microsoft.com/office/drawing/2014/main" id="{99669BFB-2111-3A46-9123-DAA5B45AEEBD}"/>
              </a:ext>
            </a:extLst>
          </p:cNvPr>
          <p:cNvSpPr txBox="1"/>
          <p:nvPr/>
        </p:nvSpPr>
        <p:spPr>
          <a:xfrm>
            <a:off x="5618961" y="5573383"/>
            <a:ext cx="1691489" cy="415498"/>
          </a:xfrm>
          <a:prstGeom prst="rect">
            <a:avLst/>
          </a:prstGeom>
          <a:noFill/>
        </p:spPr>
        <p:txBody>
          <a:bodyPr wrap="none" rtlCol="0">
            <a:spAutoFit/>
          </a:bodyPr>
          <a:lstStyle/>
          <a:p>
            <a:r>
              <a:rPr lang="en-US" altLang="ja-JP" sz="2100" dirty="0" smtClean="0">
                <a:solidFill>
                  <a:schemeClr val="bg2">
                    <a:lumMod val="90000"/>
                  </a:schemeClr>
                </a:solidFill>
                <a:latin typeface="微软雅黑" panose="020B0503020204020204" charset="-122"/>
                <a:ea typeface="微软雅黑" panose="020B0503020204020204" charset="-122"/>
              </a:rPr>
              <a:t>Conclusion </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41374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2844" y="307779"/>
            <a:ext cx="7920405" cy="694240"/>
          </a:xfrm>
        </p:spPr>
        <p:txBody>
          <a:bodyPr>
            <a:noAutofit/>
          </a:bodyPr>
          <a:lstStyle/>
          <a:p>
            <a:r>
              <a:rPr lang="en-US" altLang="ja-JP" sz="3200" dirty="0">
                <a:solidFill>
                  <a:schemeClr val="bg2">
                    <a:lumMod val="10000"/>
                  </a:schemeClr>
                </a:solidFill>
              </a:rPr>
              <a:t>The</a:t>
            </a:r>
            <a:r>
              <a:rPr lang="en-US" altLang="ja-JP" sz="3200" dirty="0">
                <a:solidFill>
                  <a:schemeClr val="bg2">
                    <a:lumMod val="90000"/>
                  </a:schemeClr>
                </a:solidFill>
              </a:rPr>
              <a:t> </a:t>
            </a:r>
            <a:r>
              <a:rPr lang="en-US" altLang="ja-JP" sz="3200" dirty="0">
                <a:solidFill>
                  <a:schemeClr val="bg2">
                    <a:lumMod val="10000"/>
                  </a:schemeClr>
                </a:solidFill>
              </a:rPr>
              <a:t>Platform’s</a:t>
            </a:r>
            <a:r>
              <a:rPr lang="en-US" altLang="ja-JP" sz="3200" dirty="0">
                <a:solidFill>
                  <a:schemeClr val="bg2">
                    <a:lumMod val="90000"/>
                  </a:schemeClr>
                </a:solidFill>
              </a:rPr>
              <a:t> </a:t>
            </a:r>
            <a:r>
              <a:rPr lang="en-US" altLang="ja-JP" sz="3200" dirty="0">
                <a:solidFill>
                  <a:schemeClr val="bg2">
                    <a:lumMod val="10000"/>
                  </a:schemeClr>
                </a:solidFill>
              </a:rPr>
              <a:t>Inspection</a:t>
            </a:r>
            <a:r>
              <a:rPr lang="en-US" altLang="ja-JP" sz="3200" dirty="0">
                <a:solidFill>
                  <a:schemeClr val="bg2">
                    <a:lumMod val="90000"/>
                  </a:schemeClr>
                </a:solidFill>
              </a:rPr>
              <a:t> </a:t>
            </a:r>
            <a:r>
              <a:rPr lang="en-US" altLang="ja-JP" sz="3200" dirty="0">
                <a:solidFill>
                  <a:schemeClr val="bg2">
                    <a:lumMod val="10000"/>
                  </a:schemeClr>
                </a:solidFill>
              </a:rPr>
              <a:t>Problem</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p:cNvSpPr txBox="1"/>
              <p:nvPr/>
            </p:nvSpPr>
            <p:spPr>
              <a:xfrm>
                <a:off x="1119674" y="1539551"/>
                <a:ext cx="9713168" cy="220663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Problem Description</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platform intervene the </a:t>
                </a:r>
                <a:r>
                  <a:rPr lang="en-US" altLang="zh-CN" dirty="0">
                    <a:latin typeface="微软雅黑" panose="020B0503020204020204" pitchFamily="34" charset="-122"/>
                    <a:ea typeface="微软雅黑" panose="020B0503020204020204" pitchFamily="34" charset="-122"/>
                  </a:rPr>
                  <a:t>sharing process and conduct inspection of an article itself in order to disclose the findings to its </a:t>
                </a:r>
                <a:r>
                  <a:rPr lang="en-US" altLang="zh-CN" dirty="0" smtClean="0">
                    <a:latin typeface="微软雅黑" panose="020B0503020204020204" pitchFamily="34" charset="-122"/>
                    <a:ea typeface="微软雅黑" panose="020B0503020204020204" pitchFamily="34" charset="-122"/>
                  </a:rPr>
                  <a:t>users.</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In </a:t>
                </a:r>
                <a:r>
                  <a:rPr lang="en-US" altLang="zh-CN" dirty="0">
                    <a:latin typeface="微软雅黑" panose="020B0503020204020204" pitchFamily="34" charset="-122"/>
                    <a:ea typeface="微软雅黑" panose="020B0503020204020204" pitchFamily="34" charset="-122"/>
                  </a:rPr>
                  <a:t>each period t</a:t>
                </a:r>
                <a:r>
                  <a:rPr lang="en-US" altLang="zh-CN" dirty="0" smtClean="0">
                    <a:latin typeface="微软雅黑" panose="020B0503020204020204" pitchFamily="34" charset="-122"/>
                    <a:ea typeface="微软雅黑" panose="020B0503020204020204" pitchFamily="34" charset="-122"/>
                  </a:rPr>
                  <a:t>, the platform moves before the </a:t>
                </a:r>
                <a:r>
                  <a:rPr lang="en-US" altLang="zh-CN" dirty="0">
                    <a:latin typeface="微软雅黑" panose="020B0503020204020204" pitchFamily="34" charset="-122"/>
                    <a:ea typeface="微软雅黑" panose="020B0503020204020204" pitchFamily="34" charset="-122"/>
                  </a:rPr>
                  <a:t>period-t agent and decides whether to conduct an inspection of the article at a cost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i="1" dirty="0" smtClean="0">
                            <a:latin typeface="Cambria Math" panose="02040503050406030204" pitchFamily="18" charset="0"/>
                            <a:ea typeface="微软雅黑" panose="020B0503020204020204" pitchFamily="34" charset="-122"/>
                          </a:rPr>
                          <m:t>𝐾</m:t>
                        </m:r>
                      </m:e>
                      <m:sub>
                        <m:r>
                          <a:rPr lang="en-US" altLang="zh-CN" b="0" i="1" dirty="0" smtClean="0">
                            <a:latin typeface="Cambria Math" panose="02040503050406030204" pitchFamily="18" charset="0"/>
                            <a:ea typeface="微软雅黑" panose="020B0503020204020204" pitchFamily="34" charset="-122"/>
                          </a:rPr>
                          <m:t>𝑝</m:t>
                        </m:r>
                      </m:sub>
                    </m:sSub>
                  </m:oMath>
                </a14:m>
                <a:r>
                  <a:rPr lang="en-US" altLang="zh-CN" dirty="0" smtClean="0">
                    <a:latin typeface="微软雅黑" panose="020B0503020204020204" pitchFamily="34" charset="-122"/>
                    <a:ea typeface="微软雅黑" panose="020B0503020204020204" pitchFamily="34" charset="-122"/>
                  </a:rPr>
                  <a:t> and the result will be disclosed.</a:t>
                </a:r>
                <a:endParaRPr lang="en-US" altLang="zh-CN" dirty="0" smtClean="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1119674" y="1539551"/>
                <a:ext cx="9713168" cy="2206630"/>
              </a:xfrm>
              <a:prstGeom prst="rect">
                <a:avLst/>
              </a:prstGeom>
              <a:blipFill>
                <a:blip r:embed="rId2"/>
                <a:stretch>
                  <a:fillRect l="-1130" t="-3039" r="-628" b="-35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02020" y="3746181"/>
                <a:ext cx="10748476" cy="3016210"/>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Other assumptions</a:t>
                </a:r>
                <a:endParaRPr lang="en-US" altLang="zh-CN" sz="28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a:t>
                </a:r>
                <a:r>
                  <a:rPr lang="en-US" altLang="zh-CN" dirty="0">
                    <a:latin typeface="微软雅黑" panose="020B0503020204020204" pitchFamily="34" charset="-122"/>
                    <a:ea typeface="微软雅黑" panose="020B0503020204020204" pitchFamily="34" charset="-122"/>
                  </a:rPr>
                  <a:t>platform (</a:t>
                </a:r>
                <a:r>
                  <a:rPr lang="en-US" altLang="zh-CN" dirty="0" err="1"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):collects </a:t>
                </a:r>
                <a:r>
                  <a:rPr lang="en-US" altLang="zh-CN" dirty="0">
                    <a:latin typeface="微软雅黑" panose="020B0503020204020204" pitchFamily="34" charset="-122"/>
                    <a:ea typeface="微软雅黑" panose="020B0503020204020204" pitchFamily="34" charset="-122"/>
                  </a:rPr>
                  <a:t>a reward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𝑟</m:t>
                    </m:r>
                  </m:oMath>
                </a14:m>
                <a:r>
                  <a:rPr lang="en-US" altLang="zh-CN" dirty="0">
                    <a:latin typeface="微软雅黑" panose="020B0503020204020204" pitchFamily="34" charset="-122"/>
                    <a:ea typeface="微软雅黑" panose="020B0503020204020204" pitchFamily="34" charset="-122"/>
                  </a:rPr>
                  <a:t> if an article is shared in period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𝑡</m:t>
                    </m:r>
                  </m:oMath>
                </a14:m>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,but </a:t>
                </a:r>
                <a:r>
                  <a:rPr lang="en-US" altLang="zh-CN" dirty="0">
                    <a:latin typeface="微软雅黑" panose="020B0503020204020204" pitchFamily="34" charset="-122"/>
                    <a:ea typeface="微软雅黑" panose="020B0503020204020204" pitchFamily="34" charset="-122"/>
                  </a:rPr>
                  <a:t>also (ii) incurs a penalty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𝑝</m:t>
                    </m:r>
                  </m:oMath>
                </a14:m>
                <a:r>
                  <a:rPr lang="en-US" altLang="zh-CN" dirty="0">
                    <a:latin typeface="微软雅黑" panose="020B0503020204020204" pitchFamily="34" charset="-122"/>
                    <a:ea typeface="微软雅黑" panose="020B0503020204020204" pitchFamily="34" charset="-122"/>
                  </a:rPr>
                  <a:t> if the article being shared is fake</a:t>
                </a:r>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goal of the platform is </a:t>
                </a:r>
                <a:r>
                  <a:rPr lang="en-US" altLang="zh-CN" dirty="0">
                    <a:latin typeface="微软雅黑" panose="020B0503020204020204" pitchFamily="34" charset="-122"/>
                    <a:ea typeface="微软雅黑" panose="020B0503020204020204" pitchFamily="34" charset="-122"/>
                  </a:rPr>
                  <a:t>to maximize its total expected discounted </a:t>
                </a:r>
                <a:r>
                  <a:rPr lang="en-US" altLang="zh-CN" dirty="0" smtClean="0">
                    <a:latin typeface="微软雅黑" panose="020B0503020204020204" pitchFamily="34" charset="-122"/>
                    <a:ea typeface="微软雅黑" panose="020B0503020204020204" pitchFamily="34" charset="-122"/>
                  </a:rPr>
                  <a:t>rewards, the discount factor is </a:t>
                </a:r>
                <a:r>
                  <a:rPr lang="el-GR" altLang="zh-CN" dirty="0">
                    <a:latin typeface="微软雅黑" panose="020B0503020204020204" pitchFamily="34" charset="-122"/>
                    <a:ea typeface="微软雅黑" panose="020B0503020204020204" pitchFamily="34" charset="-122"/>
                  </a:rPr>
                  <a:t>δ ∈(0, 1</a:t>
                </a:r>
                <a:r>
                  <a:rPr lang="el-GR"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platform adopts </a:t>
                </a:r>
                <a:r>
                  <a:rPr lang="en-US" altLang="zh-CN" dirty="0">
                    <a:latin typeface="微软雅黑" panose="020B0503020204020204" pitchFamily="34" charset="-122"/>
                    <a:ea typeface="微软雅黑" panose="020B0503020204020204" pitchFamily="34" charset="-122"/>
                  </a:rPr>
                  <a:t>the agents’ average prior opinion as its </a:t>
                </a:r>
                <a:r>
                  <a:rPr lang="en-US" altLang="zh-CN" dirty="0" smtClean="0">
                    <a:latin typeface="微软雅黑" panose="020B0503020204020204" pitchFamily="34" charset="-122"/>
                    <a:ea typeface="微软雅黑" panose="020B0503020204020204" pitchFamily="34" charset="-122"/>
                  </a:rPr>
                  <a:t>own.</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602020" y="3746181"/>
                <a:ext cx="10748476" cy="3016210"/>
              </a:xfrm>
              <a:prstGeom prst="rect">
                <a:avLst/>
              </a:prstGeom>
              <a:blipFill>
                <a:blip r:embed="rId3"/>
                <a:stretch>
                  <a:fillRect t="-2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0106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ja-JP" sz="3200" dirty="0">
                <a:solidFill>
                  <a:schemeClr val="bg2">
                    <a:lumMod val="10000"/>
                  </a:schemeClr>
                </a:solidFill>
              </a:rPr>
              <a:t>The</a:t>
            </a:r>
            <a:r>
              <a:rPr lang="en-US" altLang="ja-JP" sz="3200" dirty="0">
                <a:solidFill>
                  <a:schemeClr val="bg2">
                    <a:lumMod val="90000"/>
                  </a:schemeClr>
                </a:solidFill>
              </a:rPr>
              <a:t> </a:t>
            </a:r>
            <a:r>
              <a:rPr lang="en-US" altLang="ja-JP" sz="3200" dirty="0">
                <a:solidFill>
                  <a:schemeClr val="bg2">
                    <a:lumMod val="10000"/>
                  </a:schemeClr>
                </a:solidFill>
              </a:rPr>
              <a:t>Platform’s</a:t>
            </a:r>
            <a:r>
              <a:rPr lang="en-US" altLang="ja-JP" sz="3200" dirty="0">
                <a:solidFill>
                  <a:schemeClr val="bg2">
                    <a:lumMod val="90000"/>
                  </a:schemeClr>
                </a:solidFill>
              </a:rPr>
              <a:t> </a:t>
            </a:r>
            <a:r>
              <a:rPr lang="en-US" altLang="ja-JP" sz="3200" dirty="0">
                <a:solidFill>
                  <a:schemeClr val="bg2">
                    <a:lumMod val="10000"/>
                  </a:schemeClr>
                </a:solidFill>
              </a:rPr>
              <a:t>Inspection</a:t>
            </a:r>
            <a:r>
              <a:rPr lang="en-US" altLang="ja-JP" sz="3200" dirty="0">
                <a:solidFill>
                  <a:schemeClr val="bg2">
                    <a:lumMod val="90000"/>
                  </a:schemeClr>
                </a:solidFill>
              </a:rPr>
              <a:t> </a:t>
            </a:r>
            <a:r>
              <a:rPr lang="en-US" altLang="ja-JP" sz="3200" dirty="0">
                <a:solidFill>
                  <a:schemeClr val="bg2">
                    <a:lumMod val="10000"/>
                  </a:schemeClr>
                </a:solidFill>
              </a:rPr>
              <a:t>Problem</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p:cNvSpPr txBox="1"/>
              <p:nvPr/>
            </p:nvSpPr>
            <p:spPr>
              <a:xfrm>
                <a:off x="1045029" y="1383187"/>
                <a:ext cx="9713168" cy="357681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Main results</a:t>
                </a:r>
              </a:p>
              <a:p>
                <a:pPr marL="742950" lvl="1" indent="-285750">
                  <a:buFont typeface="Arial" panose="020B0604020202020204" pitchFamily="34" charset="0"/>
                  <a:buChar char="•"/>
                </a:pPr>
                <a14:m>
                  <m:oMath xmlns:m="http://schemas.openxmlformats.org/officeDocument/2006/math">
                    <m:r>
                      <a:rPr lang="en-US" altLang="zh-CN" b="0" i="1" dirty="0" smtClean="0">
                        <a:latin typeface="Cambria Math" panose="02040503050406030204" pitchFamily="18" charset="0"/>
                        <a:ea typeface="微软雅黑" panose="020B0503020204020204" pitchFamily="34" charset="-122"/>
                      </a:rPr>
                      <m:t>𝑇h𝑒𝑜𝑟𝑒𝑚</m:t>
                    </m:r>
                    <m:r>
                      <a:rPr lang="en-US" altLang="zh-CN" b="0" i="1" dirty="0" smtClean="0">
                        <a:latin typeface="Cambria Math" panose="02040503050406030204" pitchFamily="18" charset="0"/>
                        <a:ea typeface="微软雅黑" panose="020B0503020204020204" pitchFamily="34" charset="-122"/>
                      </a:rPr>
                      <m:t> 1: </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𝑣</m:t>
                        </m:r>
                      </m:e>
                      <m:sub>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𝑇</m:t>
                            </m:r>
                          </m:e>
                          <m:sub>
                            <m:r>
                              <a:rPr lang="en-US" altLang="zh-CN" b="0" i="1" dirty="0" smtClean="0">
                                <a:latin typeface="Cambria Math" panose="02040503050406030204" pitchFamily="18" charset="0"/>
                                <a:ea typeface="微软雅黑" panose="020B0503020204020204" pitchFamily="34" charset="-122"/>
                              </a:rPr>
                              <m:t>𝑐</m:t>
                            </m:r>
                          </m:sub>
                        </m:sSub>
                      </m:sub>
                    </m:sSub>
                    <m:r>
                      <a:rPr lang="en-US" altLang="zh-CN" b="0" i="1" dirty="0" smtClean="0">
                        <a:latin typeface="Cambria Math" panose="02040503050406030204" pitchFamily="18" charset="0"/>
                        <a:ea typeface="微软雅黑" panose="020B0503020204020204" pitchFamily="34" charset="-122"/>
                      </a:rPr>
                      <m:t>=</m:t>
                    </m:r>
                    <m:func>
                      <m:funcPr>
                        <m:ctrlPr>
                          <a:rPr lang="en-US" altLang="zh-CN" b="0" i="1" dirty="0" smtClean="0">
                            <a:latin typeface="Cambria Math" panose="02040503050406030204" pitchFamily="18" charset="0"/>
                            <a:ea typeface="微软雅黑" panose="020B0503020204020204" pitchFamily="34" charset="-122"/>
                          </a:rPr>
                        </m:ctrlPr>
                      </m:funcPr>
                      <m:fName>
                        <m:r>
                          <m:rPr>
                            <m:sty m:val="p"/>
                          </m:rPr>
                          <a:rPr lang="en-US" altLang="zh-CN" b="0" i="0" dirty="0" smtClean="0">
                            <a:latin typeface="Cambria Math" panose="02040503050406030204" pitchFamily="18" charset="0"/>
                            <a:ea typeface="微软雅黑" panose="020B0503020204020204" pitchFamily="34" charset="-122"/>
                          </a:rPr>
                          <m:t>max</m:t>
                        </m:r>
                      </m:fName>
                      <m:e>
                        <m:d>
                          <m:dPr>
                            <m:begChr m:val="{"/>
                            <m:endChr m:val="}"/>
                            <m:ctrlPr>
                              <a:rPr lang="en-US" altLang="zh-CN" b="0" i="1" dirty="0" smtClean="0">
                                <a:latin typeface="Cambria Math" panose="02040503050406030204" pitchFamily="18" charset="0"/>
                                <a:ea typeface="微软雅黑" panose="020B0503020204020204" pitchFamily="34" charset="-122"/>
                              </a:rPr>
                            </m:ctrlPr>
                          </m:dPr>
                          <m:e>
                            <m:f>
                              <m:fPr>
                                <m:ctrlPr>
                                  <a:rPr lang="en-US" altLang="zh-CN" b="0" i="1" dirty="0" smtClean="0">
                                    <a:latin typeface="Cambria Math" panose="02040503050406030204" pitchFamily="18" charset="0"/>
                                    <a:ea typeface="微软雅黑" panose="020B0503020204020204" pitchFamily="34" charset="-122"/>
                                  </a:rPr>
                                </m:ctrlPr>
                              </m:fPr>
                              <m:num>
                                <m:d>
                                  <m:dPr>
                                    <m:ctrlPr>
                                      <a:rPr lang="en-US" altLang="zh-CN" b="0"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1−</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𝑞</m:t>
                                        </m:r>
                                      </m:e>
                                      <m:sub>
                                        <m:r>
                                          <a:rPr lang="en-US" altLang="zh-CN" b="0" i="1" dirty="0" smtClean="0">
                                            <a:latin typeface="Cambria Math" panose="02040503050406030204" pitchFamily="18" charset="0"/>
                                            <a:ea typeface="微软雅黑" panose="020B0503020204020204" pitchFamily="34" charset="-122"/>
                                          </a:rPr>
                                          <m:t>𝑝</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𝑇</m:t>
                                            </m:r>
                                          </m:e>
                                          <m:sub>
                                            <m:r>
                                              <a:rPr lang="en-US" altLang="zh-CN" b="0" i="1" dirty="0" smtClean="0">
                                                <a:latin typeface="Cambria Math" panose="02040503050406030204" pitchFamily="18" charset="0"/>
                                                <a:ea typeface="微软雅黑" panose="020B0503020204020204" pitchFamily="34" charset="-122"/>
                                              </a:rPr>
                                              <m:t>𝑐</m:t>
                                            </m:r>
                                          </m:sub>
                                        </m:sSub>
                                      </m:sub>
                                    </m:sSub>
                                  </m:e>
                                </m:d>
                                <m:r>
                                  <a:rPr lang="en-US" altLang="zh-CN" b="0" i="1" dirty="0" smtClean="0">
                                    <a:latin typeface="Cambria Math" panose="02040503050406030204" pitchFamily="18" charset="0"/>
                                    <a:ea typeface="微软雅黑" panose="020B0503020204020204" pitchFamily="34" charset="-122"/>
                                  </a:rPr>
                                  <m:t>𝑟</m:t>
                                </m:r>
                              </m:num>
                              <m:den>
                                <m:r>
                                  <a:rPr lang="en-US" altLang="zh-CN" b="0" i="1" dirty="0" smtClean="0">
                                    <a:latin typeface="Cambria Math" panose="02040503050406030204" pitchFamily="18" charset="0"/>
                                    <a:ea typeface="微软雅黑" panose="020B0503020204020204" pitchFamily="34" charset="-122"/>
                                  </a:rPr>
                                  <m:t>1−</m:t>
                                </m:r>
                                <m:r>
                                  <a:rPr lang="en-US" altLang="zh-CN" b="0" i="1" dirty="0" smtClean="0">
                                    <a:latin typeface="Cambria Math" panose="02040503050406030204" pitchFamily="18" charset="0"/>
                                    <a:ea typeface="微软雅黑" panose="020B0503020204020204" pitchFamily="34" charset="-122"/>
                                  </a:rPr>
                                  <m:t>𝛿</m:t>
                                </m:r>
                                <m:r>
                                  <a:rPr lang="en-US" altLang="zh-CN" b="0" i="1" dirty="0" smtClean="0">
                                    <a:latin typeface="Cambria Math" panose="02040503050406030204" pitchFamily="18" charset="0"/>
                                    <a:ea typeface="微软雅黑" panose="020B0503020204020204" pitchFamily="34" charset="-122"/>
                                  </a:rPr>
                                  <m:t> </m:t>
                                </m:r>
                              </m:den>
                            </m:f>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𝐾</m:t>
                                </m:r>
                              </m:e>
                              <m:sub>
                                <m:r>
                                  <a:rPr lang="en-US" altLang="zh-CN" b="0" i="1" dirty="0" smtClean="0">
                                    <a:latin typeface="Cambria Math" panose="02040503050406030204" pitchFamily="18" charset="0"/>
                                    <a:ea typeface="微软雅黑" panose="020B0503020204020204" pitchFamily="34" charset="-122"/>
                                  </a:rPr>
                                  <m:t>𝑝</m:t>
                                </m:r>
                              </m:sub>
                            </m:sSub>
                            <m:r>
                              <a:rPr lang="en-US" altLang="zh-CN" b="0" i="1" dirty="0" smtClean="0">
                                <a:latin typeface="Cambria Math" panose="02040503050406030204" pitchFamily="18" charset="0"/>
                                <a:ea typeface="微软雅黑" panose="020B0503020204020204" pitchFamily="34" charset="-122"/>
                              </a:rPr>
                              <m:t>,</m:t>
                            </m:r>
                            <m:f>
                              <m:fPr>
                                <m:ctrlPr>
                                  <a:rPr lang="en-US" altLang="zh-CN" b="0" i="1" dirty="0" smtClean="0">
                                    <a:latin typeface="Cambria Math" panose="02040503050406030204" pitchFamily="18" charset="0"/>
                                    <a:ea typeface="微软雅黑" panose="020B0503020204020204" pitchFamily="34" charset="-122"/>
                                  </a:rPr>
                                </m:ctrlPr>
                              </m:fPr>
                              <m:num>
                                <m:r>
                                  <a:rPr lang="en-US" altLang="zh-CN" b="0" i="1" dirty="0" smtClean="0">
                                    <a:latin typeface="Cambria Math" panose="02040503050406030204" pitchFamily="18" charset="0"/>
                                    <a:ea typeface="微软雅黑" panose="020B0503020204020204" pitchFamily="34" charset="-122"/>
                                  </a:rPr>
                                  <m:t>𝑟</m:t>
                                </m:r>
                                <m:r>
                                  <a:rPr lang="en-US" altLang="zh-CN" b="0" i="1" dirty="0" smtClean="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𝑞</m:t>
                                    </m:r>
                                  </m:e>
                                  <m:sub>
                                    <m:r>
                                      <a:rPr lang="en-US" altLang="zh-CN" i="1" dirty="0">
                                        <a:latin typeface="Cambria Math" panose="02040503050406030204" pitchFamily="18" charset="0"/>
                                        <a:ea typeface="微软雅黑" panose="020B0503020204020204" pitchFamily="34" charset="-122"/>
                                      </a:rPr>
                                      <m:t>𝑝</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𝑇</m:t>
                                        </m:r>
                                      </m:e>
                                      <m:sub>
                                        <m:r>
                                          <a:rPr lang="en-US" altLang="zh-CN" i="1" dirty="0">
                                            <a:latin typeface="Cambria Math" panose="02040503050406030204" pitchFamily="18" charset="0"/>
                                            <a:ea typeface="微软雅黑" panose="020B0503020204020204" pitchFamily="34" charset="-122"/>
                                          </a:rPr>
                                          <m:t>𝑐</m:t>
                                        </m:r>
                                      </m:sub>
                                    </m:sSub>
                                    <m:r>
                                      <a:rPr lang="en-US" altLang="zh-CN" b="0" i="1" dirty="0" smtClean="0">
                                        <a:latin typeface="Cambria Math" panose="02040503050406030204" pitchFamily="18" charset="0"/>
                                        <a:ea typeface="微软雅黑" panose="020B0503020204020204" pitchFamily="34" charset="-122"/>
                                      </a:rPr>
                                      <m:t> </m:t>
                                    </m:r>
                                  </m:sub>
                                </m:sSub>
                                <m:r>
                                  <a:rPr lang="en-US" altLang="zh-CN" b="0" i="1" dirty="0" smtClean="0">
                                    <a:latin typeface="Cambria Math" panose="02040503050406030204" pitchFamily="18" charset="0"/>
                                    <a:ea typeface="微软雅黑" panose="020B0503020204020204" pitchFamily="34" charset="-122"/>
                                  </a:rPr>
                                  <m:t>𝑝</m:t>
                                </m:r>
                              </m:num>
                              <m:den>
                                <m:r>
                                  <a:rPr lang="en-US" altLang="zh-CN" b="0" i="1" dirty="0" smtClean="0">
                                    <a:latin typeface="Cambria Math" panose="02040503050406030204" pitchFamily="18" charset="0"/>
                                    <a:ea typeface="微软雅黑" panose="020B0503020204020204" pitchFamily="34" charset="-122"/>
                                  </a:rPr>
                                  <m:t>1−</m:t>
                                </m:r>
                                <m:r>
                                  <a:rPr lang="en-US" altLang="zh-CN" b="0" i="1" dirty="0" smtClean="0">
                                    <a:latin typeface="Cambria Math" panose="02040503050406030204" pitchFamily="18" charset="0"/>
                                    <a:ea typeface="微软雅黑" panose="020B0503020204020204" pitchFamily="34" charset="-122"/>
                                  </a:rPr>
                                  <m:t>𝛿</m:t>
                                </m:r>
                              </m:den>
                            </m:f>
                          </m:e>
                        </m:d>
                      </m:e>
                    </m:func>
                    <m:r>
                      <a:rPr lang="en-US" altLang="zh-CN" b="0" i="1" dirty="0" smtClean="0">
                        <a:latin typeface="Cambria Math" panose="02040503050406030204" pitchFamily="18" charset="0"/>
                        <a:ea typeface="微软雅黑" panose="020B0503020204020204" pitchFamily="34" charset="-122"/>
                      </a:rPr>
                      <m:t>,</m:t>
                    </m:r>
                  </m:oMath>
                </a14:m>
                <a:r>
                  <a:rPr lang="en-US" altLang="zh-CN" dirty="0" smtClean="0">
                    <a:latin typeface="微软雅黑" panose="020B0503020204020204" pitchFamily="34" charset="-122"/>
                    <a:ea typeface="微软雅黑" panose="020B0503020204020204" pitchFamily="34" charset="-122"/>
                  </a:rPr>
                  <a:t>where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𝑇</m:t>
                        </m:r>
                      </m:e>
                      <m:sub>
                        <m:r>
                          <a:rPr lang="en-US" altLang="zh-CN" b="0" i="1" smtClean="0">
                            <a:latin typeface="Cambria Math" panose="02040503050406030204" pitchFamily="18" charset="0"/>
                            <a:ea typeface="微软雅黑" panose="020B0503020204020204" pitchFamily="34" charset="-122"/>
                          </a:rPr>
                          <m:t>𝑐</m:t>
                        </m:r>
                      </m:sub>
                    </m:sSub>
                  </m:oMath>
                </a14:m>
                <a:r>
                  <a:rPr lang="en-US" altLang="zh-CN" dirty="0" smtClean="0">
                    <a:latin typeface="微软雅黑" panose="020B0503020204020204" pitchFamily="34" charset="-122"/>
                    <a:ea typeface="微软雅黑" panose="020B0503020204020204" pitchFamily="34" charset="-122"/>
                  </a:rPr>
                  <a:t> is the period in which a sharing cascade happens.</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For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𝑡</m:t>
                    </m:r>
                    <m:r>
                      <a:rPr lang="en-US" altLang="zh-CN" b="0" i="1" smtClean="0">
                        <a:latin typeface="Cambria Math" panose="02040503050406030204" pitchFamily="18" charset="0"/>
                        <a:ea typeface="微软雅黑" panose="020B0503020204020204" pitchFamily="34" charset="-122"/>
                      </a:rPr>
                      <m:t>&lt;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𝑇</m:t>
                        </m:r>
                      </m:e>
                      <m:sub>
                        <m:r>
                          <a:rPr lang="en-US" altLang="zh-CN" b="0" i="1" smtClean="0">
                            <a:latin typeface="Cambria Math" panose="02040503050406030204" pitchFamily="18" charset="0"/>
                            <a:ea typeface="微软雅黑" panose="020B0503020204020204" pitchFamily="34" charset="-122"/>
                          </a:rPr>
                          <m:t>𝑐</m:t>
                        </m:r>
                      </m:sub>
                    </m:sSub>
                  </m:oMath>
                </a14:m>
                <a:r>
                  <a:rPr lang="en-US" altLang="zh-CN" dirty="0" smtClean="0">
                    <a:latin typeface="微软雅黑" panose="020B0503020204020204" pitchFamily="34" charset="-122"/>
                    <a:ea typeface="微软雅黑" panose="020B0503020204020204" pitchFamily="34" charset="-122"/>
                  </a:rPr>
                  <a:t>,</a:t>
                </a:r>
                <a14:m>
                  <m:oMath xmlns:m="http://schemas.openxmlformats.org/officeDocument/2006/math">
                    <m:func>
                      <m:funcPr>
                        <m:ctrlPr>
                          <a:rPr lang="en-US" altLang="zh-CN" i="1" dirty="0">
                            <a:latin typeface="Cambria Math" panose="02040503050406030204" pitchFamily="18" charset="0"/>
                            <a:ea typeface="微软雅黑" panose="020B0503020204020204" pitchFamily="34" charset="-122"/>
                          </a:rPr>
                        </m:ctrlPr>
                      </m:funcPr>
                      <m:fName>
                        <m:sSub>
                          <m:sSubPr>
                            <m:ctrlPr>
                              <a:rPr lang="en-US" altLang="zh-CN" b="0" i="0" dirty="0" smtClean="0">
                                <a:latin typeface="Cambria Math" panose="02040503050406030204" pitchFamily="18" charset="0"/>
                                <a:ea typeface="微软雅黑" panose="020B0503020204020204" pitchFamily="34" charset="-122"/>
                              </a:rPr>
                            </m:ctrlPr>
                          </m:sSubPr>
                          <m:e>
                            <m:r>
                              <m:rPr>
                                <m:sty m:val="p"/>
                              </m:rPr>
                              <a:rPr lang="en-US" altLang="zh-CN" b="0" i="0" dirty="0" smtClean="0">
                                <a:latin typeface="Cambria Math" panose="02040503050406030204" pitchFamily="18" charset="0"/>
                                <a:ea typeface="微软雅黑" panose="020B0503020204020204" pitchFamily="34" charset="-122"/>
                              </a:rPr>
                              <m:t>v</m:t>
                            </m:r>
                          </m:e>
                          <m:sub>
                            <m:r>
                              <m:rPr>
                                <m:sty m:val="p"/>
                              </m:rPr>
                              <a:rPr lang="en-US" altLang="zh-CN" b="0" i="0" dirty="0" smtClean="0">
                                <a:latin typeface="Cambria Math" panose="02040503050406030204" pitchFamily="18" charset="0"/>
                                <a:ea typeface="微软雅黑" panose="020B0503020204020204" pitchFamily="34" charset="-122"/>
                              </a:rPr>
                              <m:t>t</m:t>
                            </m:r>
                          </m:sub>
                        </m:sSub>
                        <m:r>
                          <a:rPr lang="en-US" altLang="zh-CN" b="0" i="0" dirty="0" smtClean="0">
                            <a:latin typeface="Cambria Math" panose="02040503050406030204" pitchFamily="18" charset="0"/>
                            <a:ea typeface="微软雅黑" panose="020B0503020204020204" pitchFamily="34" charset="-122"/>
                          </a:rPr>
                          <m:t>=</m:t>
                        </m:r>
                        <m:r>
                          <m:rPr>
                            <m:sty m:val="p"/>
                          </m:rPr>
                          <a:rPr lang="en-US" altLang="zh-CN" dirty="0">
                            <a:latin typeface="Cambria Math" panose="02040503050406030204" pitchFamily="18" charset="0"/>
                            <a:ea typeface="微软雅黑" panose="020B0503020204020204" pitchFamily="34" charset="-122"/>
                          </a:rPr>
                          <m:t>max</m:t>
                        </m:r>
                      </m:fName>
                      <m:e>
                        <m:d>
                          <m:dPr>
                            <m:begChr m:val="{"/>
                            <m:endChr m:val="}"/>
                            <m:ctrlPr>
                              <a:rPr lang="en-US" altLang="zh-CN" i="1" dirty="0">
                                <a:latin typeface="Cambria Math" panose="02040503050406030204" pitchFamily="18" charset="0"/>
                                <a:ea typeface="微软雅黑" panose="020B0503020204020204" pitchFamily="34" charset="-122"/>
                              </a:rPr>
                            </m:ctrlPr>
                          </m:dPr>
                          <m:e>
                            <m:f>
                              <m:fPr>
                                <m:ctrlPr>
                                  <a:rPr lang="en-US" altLang="zh-CN" i="1" dirty="0">
                                    <a:latin typeface="Cambria Math" panose="02040503050406030204" pitchFamily="18" charset="0"/>
                                    <a:ea typeface="微软雅黑" panose="020B0503020204020204" pitchFamily="34" charset="-122"/>
                                  </a:rPr>
                                </m:ctrlPr>
                              </m:fPr>
                              <m:num>
                                <m:d>
                                  <m:dPr>
                                    <m:ctrlPr>
                                      <a:rPr lang="en-US" altLang="zh-CN" i="1" dirty="0">
                                        <a:latin typeface="Cambria Math" panose="02040503050406030204" pitchFamily="18" charset="0"/>
                                        <a:ea typeface="微软雅黑" panose="020B0503020204020204" pitchFamily="34" charset="-122"/>
                                      </a:rPr>
                                    </m:ctrlPr>
                                  </m:dPr>
                                  <m:e>
                                    <m:r>
                                      <a:rPr lang="en-US" altLang="zh-CN" i="1" dirty="0">
                                        <a:latin typeface="Cambria Math" panose="02040503050406030204" pitchFamily="18" charset="0"/>
                                        <a:ea typeface="微软雅黑" panose="020B0503020204020204" pitchFamily="34" charset="-122"/>
                                      </a:rPr>
                                      <m:t>1−</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𝑞</m:t>
                                        </m:r>
                                      </m:e>
                                      <m:sub>
                                        <m:r>
                                          <a:rPr lang="en-US" altLang="zh-CN" i="1" dirty="0">
                                            <a:latin typeface="Cambria Math" panose="02040503050406030204" pitchFamily="18" charset="0"/>
                                            <a:ea typeface="微软雅黑" panose="020B0503020204020204" pitchFamily="34" charset="-122"/>
                                          </a:rPr>
                                          <m:t>𝑝</m:t>
                                        </m:r>
                                        <m:r>
                                          <a:rPr lang="en-US" altLang="zh-CN" b="0" i="1" dirty="0" smtClean="0">
                                            <a:latin typeface="Cambria Math" panose="02040503050406030204" pitchFamily="18" charset="0"/>
                                            <a:ea typeface="微软雅黑" panose="020B0503020204020204" pitchFamily="34" charset="-122"/>
                                          </a:rPr>
                                          <m:t>𝑡</m:t>
                                        </m:r>
                                      </m:sub>
                                    </m:sSub>
                                  </m:e>
                                </m:d>
                                <m:r>
                                  <a:rPr lang="en-US" altLang="zh-CN" i="1" dirty="0">
                                    <a:latin typeface="Cambria Math" panose="02040503050406030204" pitchFamily="18" charset="0"/>
                                    <a:ea typeface="微软雅黑" panose="020B0503020204020204" pitchFamily="34" charset="-122"/>
                                  </a:rPr>
                                  <m:t>𝑟</m:t>
                                </m:r>
                              </m:num>
                              <m:den>
                                <m:r>
                                  <a:rPr lang="en-US" altLang="zh-CN" i="1" dirty="0">
                                    <a:latin typeface="Cambria Math" panose="02040503050406030204" pitchFamily="18" charset="0"/>
                                    <a:ea typeface="微软雅黑" panose="020B0503020204020204" pitchFamily="34" charset="-122"/>
                                  </a:rPr>
                                  <m:t>1−</m:t>
                                </m:r>
                                <m:r>
                                  <a:rPr lang="en-US" altLang="zh-CN" i="1" dirty="0">
                                    <a:latin typeface="Cambria Math" panose="02040503050406030204" pitchFamily="18" charset="0"/>
                                    <a:ea typeface="微软雅黑" panose="020B0503020204020204" pitchFamily="34" charset="-122"/>
                                  </a:rPr>
                                  <m:t>𝛿</m:t>
                                </m:r>
                                <m:r>
                                  <a:rPr lang="en-US" altLang="zh-CN" i="1" dirty="0">
                                    <a:latin typeface="Cambria Math" panose="02040503050406030204" pitchFamily="18" charset="0"/>
                                    <a:ea typeface="微软雅黑" panose="020B0503020204020204" pitchFamily="34" charset="-122"/>
                                  </a:rPr>
                                  <m:t> </m:t>
                                </m:r>
                              </m:den>
                            </m:f>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𝐾</m:t>
                                </m:r>
                              </m:e>
                              <m:sub>
                                <m:r>
                                  <a:rPr lang="en-US" altLang="zh-CN" i="1" dirty="0">
                                    <a:latin typeface="Cambria Math" panose="02040503050406030204" pitchFamily="18" charset="0"/>
                                    <a:ea typeface="微软雅黑" panose="020B0503020204020204" pitchFamily="34" charset="-122"/>
                                  </a:rPr>
                                  <m:t>𝑝</m:t>
                                </m:r>
                              </m:sub>
                            </m:sSub>
                            <m:r>
                              <a:rPr lang="en-US" altLang="zh-CN" i="1" dirty="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sub>
                            </m:sSub>
                            <m:d>
                              <m:dPr>
                                <m:ctrlPr>
                                  <a:rPr lang="en-US" altLang="zh-CN" i="1" dirty="0">
                                    <a:latin typeface="Cambria Math" panose="02040503050406030204" pitchFamily="18" charset="0"/>
                                    <a:ea typeface="微软雅黑" panose="020B0503020204020204" pitchFamily="34" charset="-122"/>
                                  </a:rPr>
                                </m:ctrlPr>
                              </m:dPr>
                              <m:e>
                                <m:r>
                                  <a:rPr lang="en-US" altLang="zh-CN" i="1" dirty="0">
                                    <a:latin typeface="Cambria Math" panose="02040503050406030204" pitchFamily="18" charset="0"/>
                                    <a:ea typeface="微软雅黑" panose="020B0503020204020204" pitchFamily="34" charset="-122"/>
                                  </a:rPr>
                                  <m:t>1−</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𝑞</m:t>
                                    </m:r>
                                  </m:e>
                                  <m:sub>
                                    <m:r>
                                      <a:rPr lang="en-US" altLang="zh-CN" i="1" dirty="0">
                                        <a:latin typeface="Cambria Math" panose="02040503050406030204" pitchFamily="18" charset="0"/>
                                        <a:ea typeface="微软雅黑" panose="020B0503020204020204" pitchFamily="34" charset="-122"/>
                                      </a:rPr>
                                      <m:t>𝑝𝑡</m:t>
                                    </m:r>
                                  </m:sub>
                                </m:sSub>
                              </m:e>
                            </m:d>
                            <m:r>
                              <a:rPr lang="en-US" altLang="zh-CN" b="0" i="1" dirty="0" smtClean="0">
                                <a:latin typeface="Cambria Math" panose="02040503050406030204" pitchFamily="18" charset="0"/>
                                <a:ea typeface="微软雅黑" panose="020B0503020204020204" pitchFamily="34" charset="-122"/>
                              </a:rPr>
                              <m:t>𝑟</m:t>
                            </m:r>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𝑆</m:t>
                                </m:r>
                              </m:e>
                              <m:sub>
                                <m:r>
                                  <a:rPr lang="en-US" altLang="zh-CN" b="0" i="1" dirty="0" smtClean="0">
                                    <a:latin typeface="Cambria Math" panose="02040503050406030204" pitchFamily="18" charset="0"/>
                                    <a:ea typeface="微软雅黑" panose="020B0503020204020204" pitchFamily="34" charset="-122"/>
                                  </a:rPr>
                                  <m:t>𝑡</m:t>
                                </m:r>
                              </m:sub>
                            </m:sSub>
                            <m:d>
                              <m:dPr>
                                <m:ctrlPr>
                                  <a:rPr lang="en-US" altLang="zh-CN" b="0"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𝑟</m:t>
                                </m:r>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𝑞</m:t>
                                    </m:r>
                                  </m:e>
                                  <m:sub>
                                    <m:r>
                                      <a:rPr lang="en-US" altLang="zh-CN" b="0" i="1" dirty="0" smtClean="0">
                                        <a:latin typeface="Cambria Math" panose="02040503050406030204" pitchFamily="18" charset="0"/>
                                        <a:ea typeface="微软雅黑" panose="020B0503020204020204" pitchFamily="34" charset="-122"/>
                                      </a:rPr>
                                      <m:t>𝑝𝑡</m:t>
                                    </m:r>
                                  </m:sub>
                                </m:sSub>
                                <m:r>
                                  <a:rPr lang="en-US" altLang="zh-CN" b="0" i="1" dirty="0" smtClean="0">
                                    <a:latin typeface="Cambria Math" panose="02040503050406030204" pitchFamily="18" charset="0"/>
                                    <a:ea typeface="微软雅黑" panose="020B0503020204020204" pitchFamily="34" charset="-122"/>
                                  </a:rPr>
                                  <m:t>𝑝</m:t>
                                </m:r>
                              </m:e>
                            </m:d>
                            <m:r>
                              <a:rPr lang="en-US" altLang="zh-CN" b="0" i="1" dirty="0" smtClean="0">
                                <a:latin typeface="Cambria Math" panose="02040503050406030204" pitchFamily="18" charset="0"/>
                                <a:ea typeface="微软雅黑" panose="020B0503020204020204" pitchFamily="34" charset="-122"/>
                              </a:rPr>
                              <m:t>+</m:t>
                            </m:r>
                            <m:d>
                              <m:dPr>
                                <m:begChr m:val="["/>
                                <m:endChr m:val="]"/>
                                <m:ctrlPr>
                                  <a:rPr lang="en-US" altLang="zh-CN" b="0" i="1" dirty="0" smtClean="0">
                                    <a:latin typeface="Cambria Math" panose="02040503050406030204" pitchFamily="18" charset="0"/>
                                    <a:ea typeface="微软雅黑" panose="020B0503020204020204" pitchFamily="34" charset="-122"/>
                                  </a:rPr>
                                </m:ctrlPr>
                              </m:dPr>
                              <m:e>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𝑆</m:t>
                                    </m:r>
                                  </m:e>
                                  <m:sub>
                                    <m:r>
                                      <a:rPr lang="en-US" altLang="zh-CN" b="0" i="1" dirty="0" smtClean="0">
                                        <a:latin typeface="Cambria Math" panose="02040503050406030204" pitchFamily="18" charset="0"/>
                                        <a:ea typeface="微软雅黑" panose="020B0503020204020204" pitchFamily="34" charset="-122"/>
                                      </a:rPr>
                                      <m:t>𝑡</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𝑡</m:t>
                                    </m:r>
                                  </m:sub>
                                </m:sSub>
                                <m:d>
                                  <m:dPr>
                                    <m:ctrlPr>
                                      <a:rPr lang="en-US" altLang="zh-CN" b="0"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1−</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𝑞</m:t>
                                        </m:r>
                                      </m:e>
                                      <m:sub>
                                        <m:r>
                                          <a:rPr lang="en-US" altLang="zh-CN" b="0" i="1" dirty="0" smtClean="0">
                                            <a:latin typeface="Cambria Math" panose="02040503050406030204" pitchFamily="18" charset="0"/>
                                            <a:ea typeface="微软雅黑" panose="020B0503020204020204" pitchFamily="34" charset="-122"/>
                                          </a:rPr>
                                          <m:t>𝑝𝑡</m:t>
                                        </m:r>
                                      </m:sub>
                                    </m:sSub>
                                  </m:e>
                                </m:d>
                              </m:e>
                            </m:d>
                            <m:r>
                              <a:rPr lang="en-US" altLang="zh-CN" b="0" i="1" dirty="0" smtClean="0">
                                <a:latin typeface="Cambria Math" panose="02040503050406030204" pitchFamily="18" charset="0"/>
                                <a:ea typeface="微软雅黑" panose="020B0503020204020204" pitchFamily="34" charset="-122"/>
                              </a:rPr>
                              <m:t>𝛿</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+1</m:t>
                                </m:r>
                              </m:sub>
                            </m:sSub>
                          </m:e>
                        </m:d>
                      </m:e>
                    </m:func>
                  </m:oMath>
                </a14:m>
                <a:r>
                  <a:rPr lang="en-US" altLang="zh-CN" dirty="0" smtClean="0">
                    <a:latin typeface="微软雅黑" panose="020B0503020204020204" pitchFamily="34" charset="-122"/>
                    <a:ea typeface="微软雅黑" panose="020B0503020204020204" pitchFamily="34" charset="-122"/>
                  </a:rPr>
                  <a:t>,where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𝑁</m:t>
                            </m:r>
                          </m:e>
                          <m:sub>
                            <m:r>
                              <a:rPr lang="en-US" altLang="zh-CN" b="0" i="1" smtClean="0">
                                <a:latin typeface="Cambria Math" panose="02040503050406030204" pitchFamily="18" charset="0"/>
                                <a:ea typeface="微软雅黑" panose="020B0503020204020204" pitchFamily="34" charset="-122"/>
                              </a:rPr>
                              <m:t>𝑡</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𝑆</m:t>
                        </m:r>
                      </m:e>
                      <m:sub>
                        <m:r>
                          <a:rPr lang="en-US" altLang="zh-CN" b="0" i="1" smtClean="0">
                            <a:latin typeface="Cambria Math" panose="02040503050406030204" pitchFamily="18" charset="0"/>
                            <a:ea typeface="微软雅黑" panose="020B0503020204020204" pitchFamily="34" charset="-122"/>
                          </a:rPr>
                          <m:t>𝑡</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𝐶</m:t>
                        </m:r>
                      </m:e>
                      <m:sub>
                        <m:r>
                          <a:rPr lang="en-US" altLang="zh-CN" b="0" i="1" smtClean="0">
                            <a:latin typeface="Cambria Math" panose="02040503050406030204" pitchFamily="18" charset="0"/>
                            <a:ea typeface="微软雅黑" panose="020B0503020204020204" pitchFamily="34" charset="-122"/>
                          </a:rPr>
                          <m:t>𝑡</m:t>
                        </m:r>
                      </m:sub>
                    </m:sSub>
                    <m:r>
                      <a:rPr lang="en-US" altLang="zh-CN" b="0" i="1" smtClean="0">
                        <a:latin typeface="Cambria Math" panose="02040503050406030204" pitchFamily="18" charset="0"/>
                        <a:ea typeface="微软雅黑" panose="020B0503020204020204" pitchFamily="34" charset="-122"/>
                      </a:rPr>
                      <m:t> </m:t>
                    </m:r>
                  </m:oMath>
                </a14:m>
                <a:r>
                  <a:rPr lang="en-US" altLang="zh-CN" dirty="0" smtClean="0">
                    <a:latin typeface="微软雅黑" panose="020B0503020204020204" pitchFamily="34" charset="-122"/>
                    <a:ea typeface="微软雅黑" panose="020B0503020204020204" pitchFamily="34" charset="-122"/>
                  </a:rPr>
                  <a:t>is the probabilities that the period-t agent takes actions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𝑛</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𝑠</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𝑎𝑛𝑑</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𝑐</m:t>
                    </m:r>
                  </m:oMath>
                </a14:m>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Then we can have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𝜏</m:t>
                        </m:r>
                      </m:e>
                      <m:sup>
                        <m:r>
                          <a:rPr lang="en-US" altLang="zh-CN" b="0" i="1" smtClean="0">
                            <a:latin typeface="Cambria Math" panose="02040503050406030204" pitchFamily="18" charset="0"/>
                            <a:ea typeface="微软雅黑" panose="020B0503020204020204" pitchFamily="34" charset="-122"/>
                          </a:rPr>
                          <m:t>∗</m:t>
                        </m:r>
                      </m:sup>
                    </m:sSup>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min</m:t>
                        </m:r>
                      </m:fName>
                      <m:e>
                        <m:r>
                          <a:rPr lang="en-US" altLang="zh-CN" b="0" i="1" smtClean="0">
                            <a:latin typeface="Cambria Math" panose="02040503050406030204" pitchFamily="18" charset="0"/>
                            <a:ea typeface="微软雅黑" panose="020B0503020204020204" pitchFamily="34" charset="-122"/>
                          </a:rPr>
                          <m:t>𝑡</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𝑡</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𝑇</m:t>
                            </m:r>
                          </m:e>
                          <m:sub>
                            <m:r>
                              <a:rPr lang="en-US" altLang="zh-CN" b="0" i="1" smtClean="0">
                                <a:latin typeface="Cambria Math" panose="02040503050406030204" pitchFamily="18" charset="0"/>
                                <a:ea typeface="微软雅黑" panose="020B0503020204020204" pitchFamily="34" charset="-122"/>
                              </a:rPr>
                              <m:t>𝑐</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𝑡</m:t>
                            </m:r>
                          </m:sub>
                        </m:sSub>
                        <m:r>
                          <a:rPr lang="en-US" altLang="zh-CN" b="0" i="1" smtClean="0">
                            <a:latin typeface="Cambria Math" panose="02040503050406030204" pitchFamily="18" charset="0"/>
                            <a:ea typeface="微软雅黑" panose="020B0503020204020204" pitchFamily="34" charset="-122"/>
                          </a:rPr>
                          <m:t>=</m:t>
                        </m:r>
                      </m:e>
                    </m:func>
                    <m:f>
                      <m:fPr>
                        <m:ctrlPr>
                          <a:rPr lang="en-US" altLang="zh-CN" i="1" dirty="0">
                            <a:latin typeface="Cambria Math" panose="02040503050406030204" pitchFamily="18" charset="0"/>
                            <a:ea typeface="微软雅黑" panose="020B0503020204020204" pitchFamily="34" charset="-122"/>
                          </a:rPr>
                        </m:ctrlPr>
                      </m:fPr>
                      <m:num>
                        <m:d>
                          <m:dPr>
                            <m:ctrlPr>
                              <a:rPr lang="en-US" altLang="zh-CN" i="1" dirty="0">
                                <a:latin typeface="Cambria Math" panose="02040503050406030204" pitchFamily="18" charset="0"/>
                                <a:ea typeface="微软雅黑" panose="020B0503020204020204" pitchFamily="34" charset="-122"/>
                              </a:rPr>
                            </m:ctrlPr>
                          </m:dPr>
                          <m:e>
                            <m:r>
                              <a:rPr lang="en-US" altLang="zh-CN" i="1" dirty="0">
                                <a:latin typeface="Cambria Math" panose="02040503050406030204" pitchFamily="18" charset="0"/>
                                <a:ea typeface="微软雅黑" panose="020B0503020204020204" pitchFamily="34" charset="-122"/>
                              </a:rPr>
                              <m:t>1−</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𝑞</m:t>
                                </m:r>
                              </m:e>
                              <m:sub>
                                <m:r>
                                  <a:rPr lang="en-US" altLang="zh-CN" i="1" dirty="0">
                                    <a:latin typeface="Cambria Math" panose="02040503050406030204" pitchFamily="18" charset="0"/>
                                    <a:ea typeface="微软雅黑" panose="020B0503020204020204" pitchFamily="34" charset="-122"/>
                                  </a:rPr>
                                  <m:t>𝑝</m:t>
                                </m:r>
                                <m:r>
                                  <a:rPr lang="en-US" altLang="zh-CN" i="1" dirty="0">
                                    <a:latin typeface="Cambria Math" panose="02040503050406030204" pitchFamily="18" charset="0"/>
                                    <a:ea typeface="微软雅黑" panose="020B0503020204020204" pitchFamily="34" charset="-122"/>
                                  </a:rPr>
                                  <m:t>𝑡</m:t>
                                </m:r>
                              </m:sub>
                            </m:sSub>
                          </m:e>
                        </m:d>
                        <m:r>
                          <a:rPr lang="en-US" altLang="zh-CN" i="1" dirty="0">
                            <a:latin typeface="Cambria Math" panose="02040503050406030204" pitchFamily="18" charset="0"/>
                            <a:ea typeface="微软雅黑" panose="020B0503020204020204" pitchFamily="34" charset="-122"/>
                          </a:rPr>
                          <m:t>𝑟</m:t>
                        </m:r>
                      </m:num>
                      <m:den>
                        <m:r>
                          <a:rPr lang="en-US" altLang="zh-CN" i="1" dirty="0">
                            <a:latin typeface="Cambria Math" panose="02040503050406030204" pitchFamily="18" charset="0"/>
                            <a:ea typeface="微软雅黑" panose="020B0503020204020204" pitchFamily="34" charset="-122"/>
                          </a:rPr>
                          <m:t>1−</m:t>
                        </m:r>
                        <m:r>
                          <a:rPr lang="en-US" altLang="zh-CN" i="1" dirty="0">
                            <a:latin typeface="Cambria Math" panose="02040503050406030204" pitchFamily="18" charset="0"/>
                            <a:ea typeface="微软雅黑" panose="020B0503020204020204" pitchFamily="34" charset="-122"/>
                          </a:rPr>
                          <m:t>𝛿</m:t>
                        </m:r>
                        <m:r>
                          <a:rPr lang="en-US" altLang="zh-CN" i="1" dirty="0">
                            <a:latin typeface="Cambria Math" panose="02040503050406030204" pitchFamily="18" charset="0"/>
                            <a:ea typeface="微软雅黑" panose="020B0503020204020204" pitchFamily="34" charset="-122"/>
                          </a:rPr>
                          <m:t> </m:t>
                        </m:r>
                      </m:den>
                    </m:f>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𝐾</m:t>
                        </m:r>
                      </m:e>
                      <m:sub>
                        <m:r>
                          <a:rPr lang="en-US" altLang="zh-CN" i="1" dirty="0">
                            <a:latin typeface="Cambria Math" panose="02040503050406030204" pitchFamily="18" charset="0"/>
                            <a:ea typeface="微软雅黑" panose="020B0503020204020204" pitchFamily="34" charset="-122"/>
                          </a:rPr>
                          <m:t>𝑝</m:t>
                        </m:r>
                      </m:sub>
                    </m:sSub>
                  </m:oMath>
                </a14:m>
                <a:r>
                  <a:rPr lang="en-US" altLang="zh-CN" dirty="0" smtClean="0">
                    <a:latin typeface="微软雅黑" panose="020B0503020204020204" pitchFamily="34" charset="-122"/>
                    <a:ea typeface="微软雅黑" panose="020B0503020204020204" pitchFamily="34" charset="-122"/>
                  </a:rPr>
                  <a:t>},and this is the optimal Inspection time for the platform.</a:t>
                </a: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1045029" y="1383187"/>
                <a:ext cx="9713168" cy="3576813"/>
              </a:xfrm>
              <a:prstGeom prst="rect">
                <a:avLst/>
              </a:prstGeom>
              <a:blipFill>
                <a:blip r:embed="rId2"/>
                <a:stretch>
                  <a:fillRect l="-1129" t="-1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2606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ja-JP" sz="3200" dirty="0">
                <a:solidFill>
                  <a:schemeClr val="bg2">
                    <a:lumMod val="10000"/>
                  </a:schemeClr>
                </a:solidFill>
              </a:rPr>
              <a:t>The</a:t>
            </a:r>
            <a:r>
              <a:rPr lang="en-US" altLang="ja-JP" sz="3200" dirty="0">
                <a:solidFill>
                  <a:schemeClr val="bg2">
                    <a:lumMod val="90000"/>
                  </a:schemeClr>
                </a:solidFill>
              </a:rPr>
              <a:t> </a:t>
            </a:r>
            <a:r>
              <a:rPr lang="en-US" altLang="ja-JP" sz="3200" dirty="0">
                <a:solidFill>
                  <a:schemeClr val="bg2">
                    <a:lumMod val="10000"/>
                  </a:schemeClr>
                </a:solidFill>
              </a:rPr>
              <a:t>Platform’s</a:t>
            </a:r>
            <a:r>
              <a:rPr lang="en-US" altLang="ja-JP" sz="3200" dirty="0">
                <a:solidFill>
                  <a:schemeClr val="bg2">
                    <a:lumMod val="90000"/>
                  </a:schemeClr>
                </a:solidFill>
              </a:rPr>
              <a:t> </a:t>
            </a:r>
            <a:r>
              <a:rPr lang="en-US" altLang="ja-JP" sz="3200" dirty="0">
                <a:solidFill>
                  <a:schemeClr val="bg2">
                    <a:lumMod val="10000"/>
                  </a:schemeClr>
                </a:solidFill>
              </a:rPr>
              <a:t>Inspection</a:t>
            </a:r>
            <a:r>
              <a:rPr lang="en-US" altLang="ja-JP" sz="3200" dirty="0">
                <a:solidFill>
                  <a:schemeClr val="bg2">
                    <a:lumMod val="90000"/>
                  </a:schemeClr>
                </a:solidFill>
              </a:rPr>
              <a:t> </a:t>
            </a:r>
            <a:r>
              <a:rPr lang="en-US" altLang="ja-JP" sz="3200" dirty="0">
                <a:solidFill>
                  <a:schemeClr val="bg2">
                    <a:lumMod val="10000"/>
                  </a:schemeClr>
                </a:solidFill>
              </a:rPr>
              <a:t>Problem</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srcRect t="1534" r="3044"/>
          <a:stretch/>
        </p:blipFill>
        <p:spPr>
          <a:xfrm>
            <a:off x="905243" y="1112021"/>
            <a:ext cx="8944719" cy="525514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793101" y="6293085"/>
                <a:ext cx="9923807" cy="390748"/>
              </a:xfrm>
              <a:prstGeom prst="rect">
                <a:avLst/>
              </a:prstGeom>
              <a:noFill/>
            </p:spPr>
            <p:txBody>
              <a:bodyPr wrap="none" rtlCol="0">
                <a:spAutoFit/>
              </a:bodyPr>
              <a:lstStyle/>
              <a:p>
                <a:r>
                  <a:rPr lang="en-US" altLang="zh-CN" dirty="0" err="1" smtClean="0"/>
                  <a:t>Note:Shaded</a:t>
                </a:r>
                <a:r>
                  <a:rPr lang="en-US" altLang="zh-CN" dirty="0" smtClean="0"/>
                  <a:t> areas </a:t>
                </a:r>
                <a:r>
                  <a:rPr lang="en-US" altLang="zh-CN" dirty="0" err="1" smtClean="0"/>
                  <a:t>reprent</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𝑃𝑎𝑟𝑎𝑚𝑒𝑡𝑒𝑟𝑠</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=0.3,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=0.2,</m:t>
                    </m:r>
                    <m:r>
                      <a:rPr lang="en-US" altLang="zh-CN" b="0" i="1" smtClean="0">
                        <a:latin typeface="Cambria Math" panose="02040503050406030204" pitchFamily="18" charset="0"/>
                      </a:rPr>
                      <m:t>𝑎</m:t>
                    </m:r>
                    <m:r>
                      <a:rPr lang="en-US" altLang="zh-CN" b="0" i="1" smtClean="0">
                        <a:latin typeface="Cambria Math" panose="02040503050406030204" pitchFamily="18" charset="0"/>
                      </a:rPr>
                      <m:t>=0.85,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𝛿</m:t>
                    </m:r>
                    <m:r>
                      <a:rPr lang="en-US" altLang="zh-CN" b="0" i="1" smtClean="0">
                        <a:latin typeface="Cambria Math" panose="02040503050406030204" pitchFamily="18" charset="0"/>
                      </a:rPr>
                      <m:t>=0.99,</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r>
                  <a:rPr lang="zh-CN" altLang="en-US" dirty="0" smtClean="0"/>
                  <a:t> </a:t>
                </a:r>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793101" y="6293085"/>
                <a:ext cx="9923807" cy="390748"/>
              </a:xfrm>
              <a:prstGeom prst="rect">
                <a:avLst/>
              </a:prstGeom>
              <a:blipFill>
                <a:blip r:embed="rId4"/>
                <a:stretch>
                  <a:fillRect l="-491" t="-6250" b="-20313"/>
                </a:stretch>
              </a:blipFill>
            </p:spPr>
            <p:txBody>
              <a:bodyPr/>
              <a:lstStyle/>
              <a:p>
                <a:r>
                  <a:rPr lang="zh-CN" altLang="en-US">
                    <a:noFill/>
                  </a:rPr>
                  <a:t> </a:t>
                </a:r>
              </a:p>
            </p:txBody>
          </p:sp>
        </mc:Fallback>
      </mc:AlternateContent>
      <p:sp>
        <p:nvSpPr>
          <p:cNvPr id="6" name="文本框 5"/>
          <p:cNvSpPr txBox="1"/>
          <p:nvPr/>
        </p:nvSpPr>
        <p:spPr>
          <a:xfrm>
            <a:off x="0" y="2127380"/>
            <a:ext cx="671979" cy="369332"/>
          </a:xfrm>
          <a:prstGeom prst="rect">
            <a:avLst/>
          </a:prstGeom>
          <a:noFill/>
        </p:spPr>
        <p:txBody>
          <a:bodyPr wrap="none" rtlCol="0">
            <a:spAutoFit/>
          </a:bodyPr>
          <a:lstStyle/>
          <a:p>
            <a:r>
              <a:rPr lang="en-US" altLang="zh-CN" dirty="0" smtClean="0"/>
              <a:t>r=0.3</a:t>
            </a:r>
            <a:endParaRPr lang="zh-CN" altLang="en-US" dirty="0"/>
          </a:p>
        </p:txBody>
      </p:sp>
      <p:sp>
        <p:nvSpPr>
          <p:cNvPr id="8" name="文本框 7"/>
          <p:cNvSpPr txBox="1"/>
          <p:nvPr/>
        </p:nvSpPr>
        <p:spPr>
          <a:xfrm>
            <a:off x="-1" y="4687078"/>
            <a:ext cx="671979" cy="369332"/>
          </a:xfrm>
          <a:prstGeom prst="rect">
            <a:avLst/>
          </a:prstGeom>
          <a:noFill/>
        </p:spPr>
        <p:txBody>
          <a:bodyPr wrap="none" rtlCol="0">
            <a:spAutoFit/>
          </a:bodyPr>
          <a:lstStyle/>
          <a:p>
            <a:r>
              <a:rPr lang="en-US" altLang="zh-CN" dirty="0" smtClean="0"/>
              <a:t>r=0.5</a:t>
            </a:r>
            <a:endParaRPr lang="zh-CN" altLang="en-US" dirty="0"/>
          </a:p>
        </p:txBody>
      </p:sp>
    </p:spTree>
    <p:extLst>
      <p:ext uri="{BB962C8B-B14F-4D97-AF65-F5344CB8AC3E}">
        <p14:creationId xmlns:p14="http://schemas.microsoft.com/office/powerpoint/2010/main" val="3663416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ja-JP" sz="3200" dirty="0">
                <a:solidFill>
                  <a:schemeClr val="bg2">
                    <a:lumMod val="10000"/>
                  </a:schemeClr>
                </a:solidFill>
              </a:rPr>
              <a:t>The</a:t>
            </a:r>
            <a:r>
              <a:rPr lang="en-US" altLang="ja-JP" sz="3200" dirty="0">
                <a:solidFill>
                  <a:schemeClr val="bg2">
                    <a:lumMod val="90000"/>
                  </a:schemeClr>
                </a:solidFill>
              </a:rPr>
              <a:t> </a:t>
            </a:r>
            <a:r>
              <a:rPr lang="en-US" altLang="ja-JP" sz="3200" dirty="0">
                <a:solidFill>
                  <a:schemeClr val="bg2">
                    <a:lumMod val="10000"/>
                  </a:schemeClr>
                </a:solidFill>
              </a:rPr>
              <a:t>Platform’s</a:t>
            </a:r>
            <a:r>
              <a:rPr lang="en-US" altLang="ja-JP" sz="3200" dirty="0">
                <a:solidFill>
                  <a:schemeClr val="bg2">
                    <a:lumMod val="90000"/>
                  </a:schemeClr>
                </a:solidFill>
              </a:rPr>
              <a:t> </a:t>
            </a:r>
            <a:r>
              <a:rPr lang="en-US" altLang="ja-JP" sz="3200" dirty="0">
                <a:solidFill>
                  <a:schemeClr val="bg2">
                    <a:lumMod val="10000"/>
                  </a:schemeClr>
                </a:solidFill>
              </a:rPr>
              <a:t>Inspection</a:t>
            </a:r>
            <a:r>
              <a:rPr lang="en-US" altLang="ja-JP" sz="3200" dirty="0">
                <a:solidFill>
                  <a:schemeClr val="bg2">
                    <a:lumMod val="90000"/>
                  </a:schemeClr>
                </a:solidFill>
              </a:rPr>
              <a:t> </a:t>
            </a:r>
            <a:r>
              <a:rPr lang="en-US" altLang="ja-JP" sz="3200" dirty="0">
                <a:solidFill>
                  <a:schemeClr val="bg2">
                    <a:lumMod val="10000"/>
                  </a:schemeClr>
                </a:solidFill>
              </a:rPr>
              <a:t>Problem</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文本框 9"/>
              <p:cNvSpPr txBox="1"/>
              <p:nvPr/>
            </p:nvSpPr>
            <p:spPr>
              <a:xfrm>
                <a:off x="1045029" y="1383187"/>
                <a:ext cx="9713168" cy="3570208"/>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Explanation of the graphs</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When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𝑞</m:t>
                        </m:r>
                      </m:e>
                      <m:sub>
                        <m:r>
                          <a:rPr lang="en-US" altLang="zh-CN" b="0" i="1" smtClean="0">
                            <a:latin typeface="Cambria Math" panose="02040503050406030204" pitchFamily="18" charset="0"/>
                            <a:ea typeface="微软雅黑" panose="020B0503020204020204" pitchFamily="34" charset="-122"/>
                          </a:rPr>
                          <m:t>0</m:t>
                        </m:r>
                      </m:sub>
                    </m:sSub>
                    <m:r>
                      <a:rPr lang="en-US" altLang="zh-CN" b="0" i="1" smtClean="0">
                        <a:latin typeface="Cambria Math" panose="02040503050406030204" pitchFamily="18" charset="0"/>
                        <a:ea typeface="微软雅黑" panose="020B0503020204020204" pitchFamily="34" charset="-122"/>
                      </a:rPr>
                      <m:t> </m:t>
                    </m:r>
                  </m:oMath>
                </a14:m>
                <a:r>
                  <a:rPr lang="en-US" altLang="zh-CN" dirty="0">
                    <a:latin typeface="微软雅黑" panose="020B0503020204020204" pitchFamily="34" charset="-122"/>
                    <a:ea typeface="微软雅黑" panose="020B0503020204020204" pitchFamily="34" charset="-122"/>
                  </a:rPr>
                  <a:t>is extremely low, the platform never performs an inspection</a:t>
                </a:r>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When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𝑞</m:t>
                        </m:r>
                      </m:e>
                      <m:sub>
                        <m:r>
                          <a:rPr lang="en-US" altLang="zh-CN" b="0" i="1" smtClean="0">
                            <a:latin typeface="Cambria Math" panose="02040503050406030204" pitchFamily="18" charset="0"/>
                            <a:ea typeface="微软雅黑" panose="020B0503020204020204" pitchFamily="34" charset="-122"/>
                          </a:rPr>
                          <m:t>0</m:t>
                        </m:r>
                      </m:sub>
                    </m:sSub>
                  </m:oMath>
                </a14:m>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is low, </a:t>
                </a:r>
                <a:r>
                  <a:rPr lang="en-US" altLang="zh-CN" dirty="0" smtClean="0">
                    <a:latin typeface="微软雅黑" panose="020B0503020204020204" pitchFamily="34" charset="-122"/>
                    <a:ea typeface="微软雅黑" panose="020B0503020204020204" pitchFamily="34" charset="-122"/>
                  </a:rPr>
                  <a:t>since </a:t>
                </a:r>
                <a:r>
                  <a:rPr lang="en-US" altLang="zh-CN" dirty="0">
                    <a:latin typeface="微软雅黑" panose="020B0503020204020204" pitchFamily="34" charset="-122"/>
                    <a:ea typeface="微软雅黑" panose="020B0503020204020204" pitchFamily="34" charset="-122"/>
                  </a:rPr>
                  <a:t>the agents are unwilling to inspect the article at any time, the platform is forced to </a:t>
                </a:r>
                <a:r>
                  <a:rPr lang="en-US" altLang="zh-CN" dirty="0" smtClean="0">
                    <a:latin typeface="微软雅黑" panose="020B0503020204020204" pitchFamily="34" charset="-122"/>
                    <a:ea typeface="微软雅黑" panose="020B0503020204020204" pitchFamily="34" charset="-122"/>
                  </a:rPr>
                  <a:t>conduct </a:t>
                </a:r>
                <a:r>
                  <a:rPr lang="en-US" altLang="zh-CN" dirty="0">
                    <a:latin typeface="微软雅黑" panose="020B0503020204020204" pitchFamily="34" charset="-122"/>
                    <a:ea typeface="微软雅黑" panose="020B0503020204020204" pitchFamily="34" charset="-122"/>
                  </a:rPr>
                  <a:t>an </a:t>
                </a:r>
                <a:r>
                  <a:rPr lang="en-US" altLang="zh-CN" dirty="0" smtClean="0">
                    <a:latin typeface="微软雅黑" panose="020B0503020204020204" pitchFamily="34" charset="-122"/>
                    <a:ea typeface="微软雅黑" panose="020B0503020204020204" pitchFamily="34" charset="-122"/>
                  </a:rPr>
                  <a:t>inspection in the first period.</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When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𝑞</m:t>
                        </m:r>
                      </m:e>
                      <m:sub>
                        <m:r>
                          <a:rPr lang="en-US" altLang="zh-CN" b="0" i="1" smtClean="0">
                            <a:latin typeface="Cambria Math" panose="02040503050406030204" pitchFamily="18" charset="0"/>
                            <a:ea typeface="微软雅黑" panose="020B0503020204020204" pitchFamily="34" charset="-122"/>
                          </a:rPr>
                          <m:t>0</m:t>
                        </m:r>
                      </m:sub>
                    </m:sSub>
                  </m:oMath>
                </a14:m>
                <a:r>
                  <a:rPr lang="en-US" altLang="zh-CN" dirty="0">
                    <a:latin typeface="微软雅黑" panose="020B0503020204020204" pitchFamily="34" charset="-122"/>
                    <a:ea typeface="微软雅黑" panose="020B0503020204020204" pitchFamily="34" charset="-122"/>
                  </a:rPr>
                  <a:t> is relatively high, a sharing cascade can be triggered by the agents’ news-sharing process only if the article is truthful</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In particular, </a:t>
                </a:r>
                <a:r>
                  <a:rPr lang="en-US" altLang="zh-CN" dirty="0" smtClean="0">
                    <a:latin typeface="微软雅黑" panose="020B0503020204020204" pitchFamily="34" charset="-122"/>
                    <a:ea typeface="微软雅黑" panose="020B0503020204020204" pitchFamily="34" charset="-122"/>
                  </a:rPr>
                  <a:t>an </a:t>
                </a:r>
                <a:r>
                  <a:rPr lang="en-US" altLang="zh-CN" dirty="0">
                    <a:latin typeface="微软雅黑" panose="020B0503020204020204" pitchFamily="34" charset="-122"/>
                    <a:ea typeface="微软雅黑" panose="020B0503020204020204" pitchFamily="34" charset="-122"/>
                  </a:rPr>
                  <a:t>article will be rejected early on by the agents, even though its content is </a:t>
                </a:r>
                <a:r>
                  <a:rPr lang="en-US" altLang="zh-CN" dirty="0" smtClean="0">
                    <a:latin typeface="微软雅黑" panose="020B0503020204020204" pitchFamily="34" charset="-122"/>
                    <a:ea typeface="微软雅黑" panose="020B0503020204020204" pitchFamily="34" charset="-122"/>
                  </a:rPr>
                  <a:t>truthful. In this </a:t>
                </a:r>
                <a:r>
                  <a:rPr lang="en-US" altLang="zh-CN" dirty="0">
                    <a:latin typeface="微软雅黑" panose="020B0503020204020204" pitchFamily="34" charset="-122"/>
                    <a:ea typeface="微软雅黑" panose="020B0503020204020204" pitchFamily="34" charset="-122"/>
                  </a:rPr>
                  <a:t>case, </a:t>
                </a:r>
                <a:r>
                  <a:rPr lang="en-US" altLang="zh-CN" dirty="0" smtClean="0">
                    <a:latin typeface="微软雅黑" panose="020B0503020204020204" pitchFamily="34" charset="-122"/>
                    <a:ea typeface="微软雅黑" panose="020B0503020204020204" pitchFamily="34" charset="-122"/>
                  </a:rPr>
                  <a:t>the platform opts </a:t>
                </a:r>
                <a:r>
                  <a:rPr lang="en-US" altLang="zh-CN" dirty="0">
                    <a:latin typeface="微软雅黑" panose="020B0503020204020204" pitchFamily="34" charset="-122"/>
                    <a:ea typeface="微软雅黑" panose="020B0503020204020204" pitchFamily="34" charset="-122"/>
                  </a:rPr>
                  <a:t>to conduct an early </a:t>
                </a:r>
                <a:r>
                  <a:rPr lang="en-US" altLang="zh-CN" dirty="0" smtClean="0">
                    <a:latin typeface="微软雅黑" panose="020B0503020204020204" pitchFamily="34" charset="-122"/>
                    <a:ea typeface="微软雅黑" panose="020B0503020204020204" pitchFamily="34" charset="-122"/>
                  </a:rPr>
                  <a:t>inspection to earn more rewards.</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1045029" y="1383187"/>
                <a:ext cx="9713168" cy="3570208"/>
              </a:xfrm>
              <a:prstGeom prst="rect">
                <a:avLst/>
              </a:prstGeom>
              <a:blipFill>
                <a:blip r:embed="rId2"/>
                <a:stretch>
                  <a:fillRect l="-1129" t="-1877" r="-6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0666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ja-JP" sz="3200" dirty="0">
                <a:solidFill>
                  <a:schemeClr val="bg2">
                    <a:lumMod val="10000"/>
                  </a:schemeClr>
                </a:solidFill>
              </a:rPr>
              <a:t>The</a:t>
            </a:r>
            <a:r>
              <a:rPr lang="en-US" altLang="ja-JP" sz="3200" dirty="0">
                <a:solidFill>
                  <a:schemeClr val="bg2">
                    <a:lumMod val="90000"/>
                  </a:schemeClr>
                </a:solidFill>
              </a:rPr>
              <a:t> </a:t>
            </a:r>
            <a:r>
              <a:rPr lang="en-US" altLang="ja-JP" sz="3200" dirty="0">
                <a:solidFill>
                  <a:schemeClr val="bg2">
                    <a:lumMod val="10000"/>
                  </a:schemeClr>
                </a:solidFill>
              </a:rPr>
              <a:t>Platform’s</a:t>
            </a:r>
            <a:r>
              <a:rPr lang="en-US" altLang="ja-JP" sz="3200" dirty="0">
                <a:solidFill>
                  <a:schemeClr val="bg2">
                    <a:lumMod val="90000"/>
                  </a:schemeClr>
                </a:solidFill>
              </a:rPr>
              <a:t> </a:t>
            </a:r>
            <a:r>
              <a:rPr lang="en-US" altLang="ja-JP" sz="3200" dirty="0">
                <a:solidFill>
                  <a:schemeClr val="bg2">
                    <a:lumMod val="10000"/>
                  </a:schemeClr>
                </a:solidFill>
              </a:rPr>
              <a:t>Inspection</a:t>
            </a:r>
            <a:r>
              <a:rPr lang="en-US" altLang="ja-JP" sz="3200" dirty="0">
                <a:solidFill>
                  <a:schemeClr val="bg2">
                    <a:lumMod val="90000"/>
                  </a:schemeClr>
                </a:solidFill>
              </a:rPr>
              <a:t> </a:t>
            </a:r>
            <a:r>
              <a:rPr lang="en-US" altLang="ja-JP" sz="3200" dirty="0">
                <a:solidFill>
                  <a:schemeClr val="bg2">
                    <a:lumMod val="10000"/>
                  </a:schemeClr>
                </a:solidFill>
              </a:rPr>
              <a:t>Problem</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a:srcRect l="1184" r="7564" b="2036"/>
          <a:stretch/>
        </p:blipFill>
        <p:spPr>
          <a:xfrm>
            <a:off x="0" y="1344580"/>
            <a:ext cx="7940351" cy="4934922"/>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8892074" y="2429316"/>
                <a:ext cx="2775119" cy="1477328"/>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1a:No inspection</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1b:Inspection </a:t>
                </a:r>
                <a:r>
                  <a:rPr lang="en-US" altLang="zh-CN" dirty="0">
                    <a:latin typeface="微软雅黑" panose="020B0503020204020204" pitchFamily="34" charset="-122"/>
                    <a:ea typeface="微软雅黑" panose="020B0503020204020204" pitchFamily="34" charset="-122"/>
                  </a:rPr>
                  <a:t>at t =</a:t>
                </a:r>
                <a:r>
                  <a:rPr lang="en-US" altLang="zh-CN" dirty="0" smtClean="0">
                    <a:latin typeface="微软雅黑" panose="020B0503020204020204" pitchFamily="34" charset="-122"/>
                    <a:ea typeface="微软雅黑" panose="020B0503020204020204" pitchFamily="34" charset="-122"/>
                  </a:rPr>
                  <a:t>1</a:t>
                </a: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2a:No </a:t>
                </a:r>
                <a:r>
                  <a:rPr lang="en-US" altLang="zh-CN" dirty="0">
                    <a:latin typeface="微软雅黑" panose="020B0503020204020204" pitchFamily="34" charset="-122"/>
                    <a:ea typeface="微软雅黑" panose="020B0503020204020204" pitchFamily="34" charset="-122"/>
                  </a:rPr>
                  <a:t>inspection</a:t>
                </a: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2b:Inspection </a:t>
                </a:r>
                <a:r>
                  <a:rPr lang="en-US" altLang="zh-CN" dirty="0">
                    <a:latin typeface="微软雅黑" panose="020B0503020204020204" pitchFamily="34" charset="-122"/>
                    <a:ea typeface="微软雅黑" panose="020B0503020204020204" pitchFamily="34" charset="-122"/>
                  </a:rPr>
                  <a:t>at </a:t>
                </a:r>
                <a:r>
                  <a:rPr lang="en-US" altLang="zh-CN" dirty="0" smtClean="0">
                    <a:latin typeface="微软雅黑" panose="020B0503020204020204" pitchFamily="34" charset="-122"/>
                    <a:ea typeface="微软雅黑" panose="020B0503020204020204" pitchFamily="34" charset="-122"/>
                  </a:rPr>
                  <a:t>t=1</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 inspection at </a:t>
                </a:r>
                <a:r>
                  <a:rPr lang="en-US" altLang="zh-CN" dirty="0" smtClean="0">
                    <a:latin typeface="微软雅黑" panose="020B0503020204020204" pitchFamily="34" charset="-122"/>
                    <a:ea typeface="微软雅黑" panose="020B0503020204020204" pitchFamily="34" charset="-122"/>
                  </a:rPr>
                  <a:t>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𝜏</m:t>
                        </m:r>
                      </m:e>
                      <m:sup>
                        <m:r>
                          <a:rPr lang="en-US" altLang="zh-CN" b="0" i="1" smtClean="0">
                            <a:latin typeface="Cambria Math" panose="02040503050406030204" pitchFamily="18" charset="0"/>
                          </a:rPr>
                          <m:t>∗</m:t>
                        </m:r>
                      </m:sup>
                    </m:sSup>
                  </m:oMath>
                </a14:m>
                <a:endParaRPr lang="zh-CN" altLang="en-US" dirty="0">
                  <a:latin typeface="微软雅黑" panose="020B0503020204020204" pitchFamily="34" charset="-122"/>
                  <a:ea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8892074" y="2429316"/>
                <a:ext cx="2775119" cy="1477328"/>
              </a:xfrm>
              <a:prstGeom prst="rect">
                <a:avLst/>
              </a:prstGeom>
              <a:blipFill>
                <a:blip r:embed="rId3"/>
                <a:stretch>
                  <a:fillRect l="-1538" t="-2479" r="-879"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7816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8BF07E-9DA9-ED40-B824-3FF613CCE172}"/>
              </a:ext>
            </a:extLst>
          </p:cNvPr>
          <p:cNvSpPr txBox="1"/>
          <p:nvPr/>
        </p:nvSpPr>
        <p:spPr>
          <a:xfrm>
            <a:off x="4988952" y="2018738"/>
            <a:ext cx="46679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01</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2848840A-84DC-4148-A84B-4BACA73C3143}"/>
              </a:ext>
            </a:extLst>
          </p:cNvPr>
          <p:cNvSpPr txBox="1"/>
          <p:nvPr/>
        </p:nvSpPr>
        <p:spPr>
          <a:xfrm>
            <a:off x="5615089" y="2064905"/>
            <a:ext cx="1785489" cy="415498"/>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sz="2800">
                <a:solidFill>
                  <a:schemeClr val="bg2">
                    <a:lumMod val="90000"/>
                  </a:schemeClr>
                </a:solidFill>
                <a:latin typeface="微软雅黑" panose="020B0503020204020204" charset="-122"/>
                <a:ea typeface="微软雅黑" panose="020B0503020204020204" charset="-122"/>
                <a:cs typeface="微软雅黑" panose="020B0503020204020204" charset="-122"/>
              </a:defRPr>
            </a:lvl1pPr>
          </a:lstStyle>
          <a:p>
            <a:r>
              <a:rPr lang="en-US" altLang="zh-CN" sz="2100" dirty="0">
                <a:cs typeface="+mn-cs"/>
              </a:rPr>
              <a:t>Introduction</a:t>
            </a:r>
            <a:endParaRPr lang="zh-CN" altLang="en-US" sz="2100" dirty="0">
              <a:cs typeface="+mn-cs"/>
            </a:endParaRPr>
          </a:p>
        </p:txBody>
      </p:sp>
      <p:sp>
        <p:nvSpPr>
          <p:cNvPr id="4" name="文本框 3">
            <a:extLst>
              <a:ext uri="{FF2B5EF4-FFF2-40B4-BE49-F238E27FC236}">
                <a16:creationId xmlns:a16="http://schemas.microsoft.com/office/drawing/2014/main" id="{097132FC-B82E-A24C-A881-1C97000748C2}"/>
              </a:ext>
            </a:extLst>
          </p:cNvPr>
          <p:cNvSpPr txBox="1"/>
          <p:nvPr/>
        </p:nvSpPr>
        <p:spPr>
          <a:xfrm>
            <a:off x="4981470" y="2623777"/>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02</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5" name="文本框 4">
            <a:extLst>
              <a:ext uri="{FF2B5EF4-FFF2-40B4-BE49-F238E27FC236}">
                <a16:creationId xmlns:a16="http://schemas.microsoft.com/office/drawing/2014/main" id="{BA8594BD-1D00-574C-A66F-6B539C378A6F}"/>
              </a:ext>
            </a:extLst>
          </p:cNvPr>
          <p:cNvSpPr txBox="1"/>
          <p:nvPr/>
        </p:nvSpPr>
        <p:spPr>
          <a:xfrm>
            <a:off x="5626239" y="2669944"/>
            <a:ext cx="3200519" cy="415498"/>
          </a:xfrm>
          <a:prstGeom prst="rect">
            <a:avLst/>
          </a:prstGeom>
          <a:noFill/>
        </p:spPr>
        <p:txBody>
          <a:bodyPr wrap="squar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Related Literature</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E6BC0DF3-3139-4E4E-A2B2-9E6C6F1759E1}"/>
              </a:ext>
            </a:extLst>
          </p:cNvPr>
          <p:cNvSpPr txBox="1"/>
          <p:nvPr/>
        </p:nvSpPr>
        <p:spPr>
          <a:xfrm>
            <a:off x="4981468" y="3239968"/>
            <a:ext cx="513282"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03</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7" name="文本框 6">
            <a:extLst>
              <a:ext uri="{FF2B5EF4-FFF2-40B4-BE49-F238E27FC236}">
                <a16:creationId xmlns:a16="http://schemas.microsoft.com/office/drawing/2014/main" id="{E72206EB-8B49-CA47-91A4-8068E360D607}"/>
              </a:ext>
            </a:extLst>
          </p:cNvPr>
          <p:cNvSpPr txBox="1"/>
          <p:nvPr/>
        </p:nvSpPr>
        <p:spPr>
          <a:xfrm>
            <a:off x="5626241" y="3263047"/>
            <a:ext cx="3254417"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Basic model description</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0D114CC-65F8-7041-8148-FFD8EC6B011D}"/>
              </a:ext>
            </a:extLst>
          </p:cNvPr>
          <p:cNvSpPr txBox="1"/>
          <p:nvPr/>
        </p:nvSpPr>
        <p:spPr>
          <a:xfrm>
            <a:off x="4988904" y="3838416"/>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04</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9" name="文本框 8">
            <a:extLst>
              <a:ext uri="{FF2B5EF4-FFF2-40B4-BE49-F238E27FC236}">
                <a16:creationId xmlns:a16="http://schemas.microsoft.com/office/drawing/2014/main" id="{5ACB5B44-E534-CE41-9AE6-BC493F0D57E2}"/>
              </a:ext>
            </a:extLst>
          </p:cNvPr>
          <p:cNvSpPr txBox="1"/>
          <p:nvPr/>
        </p:nvSpPr>
        <p:spPr>
          <a:xfrm>
            <a:off x="5633677" y="3861495"/>
            <a:ext cx="4773486"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The </a:t>
            </a:r>
            <a:r>
              <a:rPr lang="en-US" altLang="zh-CN" sz="2100" dirty="0" err="1" smtClean="0">
                <a:solidFill>
                  <a:schemeClr val="bg2">
                    <a:lumMod val="90000"/>
                  </a:schemeClr>
                </a:solidFill>
                <a:latin typeface="微软雅黑" panose="020B0503020204020204" charset="-122"/>
                <a:ea typeface="微软雅黑" panose="020B0503020204020204" charset="-122"/>
              </a:rPr>
              <a:t>Agents’News</a:t>
            </a:r>
            <a:r>
              <a:rPr lang="en-US" altLang="zh-CN" sz="2100" dirty="0" smtClean="0">
                <a:solidFill>
                  <a:schemeClr val="bg2">
                    <a:lumMod val="90000"/>
                  </a:schemeClr>
                </a:solidFill>
                <a:latin typeface="微软雅黑" panose="020B0503020204020204" charset="-122"/>
                <a:ea typeface="微软雅黑" panose="020B0503020204020204" charset="-122"/>
              </a:rPr>
              <a:t>-Sharing </a:t>
            </a:r>
            <a:r>
              <a:rPr lang="en-US" altLang="zh-CN" sz="2100" dirty="0">
                <a:solidFill>
                  <a:schemeClr val="bg2">
                    <a:lumMod val="90000"/>
                  </a:schemeClr>
                </a:solidFill>
                <a:latin typeface="微软雅黑" panose="020B0503020204020204" charset="-122"/>
                <a:ea typeface="微软雅黑" panose="020B0503020204020204" charset="-122"/>
              </a:rPr>
              <a:t>Process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0" name="文本框 7">
            <a:extLst>
              <a:ext uri="{FF2B5EF4-FFF2-40B4-BE49-F238E27FC236}">
                <a16:creationId xmlns:a16="http://schemas.microsoft.com/office/drawing/2014/main" id="{CF6D3EA4-466D-AE46-831F-D61C43F95FCA}"/>
              </a:ext>
            </a:extLst>
          </p:cNvPr>
          <p:cNvSpPr txBox="1"/>
          <p:nvPr/>
        </p:nvSpPr>
        <p:spPr>
          <a:xfrm>
            <a:off x="5001215" y="4413785"/>
            <a:ext cx="514885"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05</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1" name="文本框 8">
            <a:extLst>
              <a:ext uri="{FF2B5EF4-FFF2-40B4-BE49-F238E27FC236}">
                <a16:creationId xmlns:a16="http://schemas.microsoft.com/office/drawing/2014/main" id="{99669BFB-2111-3A46-9123-DAA5B45AEEBD}"/>
              </a:ext>
            </a:extLst>
          </p:cNvPr>
          <p:cNvSpPr txBox="1"/>
          <p:nvPr/>
        </p:nvSpPr>
        <p:spPr>
          <a:xfrm>
            <a:off x="5645988" y="4436864"/>
            <a:ext cx="4802918"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a:t>
            </a:r>
            <a:r>
              <a:rPr lang="en-US" altLang="ja-JP" sz="2100" dirty="0" smtClean="0">
                <a:solidFill>
                  <a:schemeClr val="bg2">
                    <a:lumMod val="90000"/>
                  </a:schemeClr>
                </a:solidFill>
                <a:latin typeface="微软雅黑" panose="020B0503020204020204" charset="-122"/>
                <a:ea typeface="微软雅黑" panose="020B0503020204020204" charset="-122"/>
              </a:rPr>
              <a:t>Platform’s </a:t>
            </a:r>
            <a:r>
              <a:rPr lang="en-US" altLang="ja-JP" sz="2100" dirty="0">
                <a:solidFill>
                  <a:schemeClr val="bg2">
                    <a:lumMod val="90000"/>
                  </a:schemeClr>
                </a:solidFill>
                <a:latin typeface="微软雅黑" panose="020B0503020204020204" charset="-122"/>
                <a:ea typeface="微软雅黑" panose="020B0503020204020204" charset="-122"/>
              </a:rPr>
              <a:t>Inspection Problem</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3" name="文本框 7">
            <a:extLst>
              <a:ext uri="{FF2B5EF4-FFF2-40B4-BE49-F238E27FC236}">
                <a16:creationId xmlns:a16="http://schemas.microsoft.com/office/drawing/2014/main" id="{CF6D3EA4-466D-AE46-831F-D61C43F95FCA}"/>
              </a:ext>
            </a:extLst>
          </p:cNvPr>
          <p:cNvSpPr txBox="1"/>
          <p:nvPr/>
        </p:nvSpPr>
        <p:spPr>
          <a:xfrm>
            <a:off x="5001215" y="4989145"/>
            <a:ext cx="516488"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06</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4" name="文本框 8">
            <a:extLst>
              <a:ext uri="{FF2B5EF4-FFF2-40B4-BE49-F238E27FC236}">
                <a16:creationId xmlns:a16="http://schemas.microsoft.com/office/drawing/2014/main" id="{99669BFB-2111-3A46-9123-DAA5B45AEEBD}"/>
              </a:ext>
            </a:extLst>
          </p:cNvPr>
          <p:cNvSpPr txBox="1"/>
          <p:nvPr/>
        </p:nvSpPr>
        <p:spPr>
          <a:xfrm>
            <a:off x="5645988" y="5012224"/>
            <a:ext cx="6215228" cy="415498"/>
          </a:xfrm>
          <a:prstGeom prst="rect">
            <a:avLst/>
          </a:prstGeom>
          <a:noFill/>
        </p:spPr>
        <p:txBody>
          <a:bodyPr wrap="none" rtlCol="0">
            <a:spAutoFit/>
          </a:bodyPr>
          <a:lstStyle/>
          <a:p>
            <a:r>
              <a:rPr lang="en-US" altLang="ja-JP" sz="2100" b="1" dirty="0">
                <a:solidFill>
                  <a:schemeClr val="bg2">
                    <a:lumMod val="10000"/>
                  </a:schemeClr>
                </a:solidFill>
                <a:latin typeface="微软雅黑" panose="020B0503020204020204" charset="-122"/>
                <a:ea typeface="微软雅黑" panose="020B0503020204020204" charset="-122"/>
              </a:rPr>
              <a:t>The Impact of Fake News on Agent Opinions</a:t>
            </a:r>
            <a:endParaRPr lang="zh-CN" altLang="en-US" sz="2100" b="1" dirty="0">
              <a:solidFill>
                <a:schemeClr val="bg2">
                  <a:lumMod val="10000"/>
                </a:schemeClr>
              </a:solidFill>
              <a:latin typeface="微软雅黑" panose="020B0503020204020204" charset="-122"/>
              <a:ea typeface="微软雅黑" panose="020B0503020204020204" charset="-122"/>
            </a:endParaRPr>
          </a:p>
        </p:txBody>
      </p:sp>
      <p:sp>
        <p:nvSpPr>
          <p:cNvPr id="15" name="文本框 7">
            <a:extLst>
              <a:ext uri="{FF2B5EF4-FFF2-40B4-BE49-F238E27FC236}">
                <a16:creationId xmlns:a16="http://schemas.microsoft.com/office/drawing/2014/main" id="{CF6D3EA4-466D-AE46-831F-D61C43F95FCA}"/>
              </a:ext>
            </a:extLst>
          </p:cNvPr>
          <p:cNvSpPr txBox="1"/>
          <p:nvPr/>
        </p:nvSpPr>
        <p:spPr>
          <a:xfrm>
            <a:off x="5005632" y="5522569"/>
            <a:ext cx="470000"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07</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6" name="文本框 8">
            <a:extLst>
              <a:ext uri="{FF2B5EF4-FFF2-40B4-BE49-F238E27FC236}">
                <a16:creationId xmlns:a16="http://schemas.microsoft.com/office/drawing/2014/main" id="{99669BFB-2111-3A46-9123-DAA5B45AEEBD}"/>
              </a:ext>
            </a:extLst>
          </p:cNvPr>
          <p:cNvSpPr txBox="1"/>
          <p:nvPr/>
        </p:nvSpPr>
        <p:spPr>
          <a:xfrm>
            <a:off x="5618961" y="5573383"/>
            <a:ext cx="1691489" cy="415498"/>
          </a:xfrm>
          <a:prstGeom prst="rect">
            <a:avLst/>
          </a:prstGeom>
          <a:noFill/>
        </p:spPr>
        <p:txBody>
          <a:bodyPr wrap="none" rtlCol="0">
            <a:spAutoFit/>
          </a:bodyPr>
          <a:lstStyle/>
          <a:p>
            <a:r>
              <a:rPr lang="en-US" altLang="ja-JP" sz="2100" dirty="0" smtClean="0">
                <a:solidFill>
                  <a:schemeClr val="bg2">
                    <a:lumMod val="90000"/>
                  </a:schemeClr>
                </a:solidFill>
                <a:latin typeface="微软雅黑" panose="020B0503020204020204" charset="-122"/>
                <a:ea typeface="微软雅黑" panose="020B0503020204020204" charset="-122"/>
              </a:rPr>
              <a:t>Conclusion </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725731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2844" y="307779"/>
            <a:ext cx="9777197" cy="694240"/>
          </a:xfrm>
        </p:spPr>
        <p:txBody>
          <a:bodyPr>
            <a:noAutofit/>
          </a:bodyPr>
          <a:lstStyle/>
          <a:p>
            <a:r>
              <a:rPr lang="en-US" altLang="ja-JP" sz="3200" dirty="0">
                <a:solidFill>
                  <a:schemeClr val="bg2">
                    <a:lumMod val="10000"/>
                  </a:schemeClr>
                </a:solidFill>
              </a:rPr>
              <a:t>The Impact of Fake News on Agent Opinions</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72074" y="1436837"/>
            <a:ext cx="9713168" cy="3508653"/>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Two types of fake articles’ effects:</a:t>
            </a: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Direct effects: Fake </a:t>
            </a:r>
            <a:r>
              <a:rPr lang="en-US" altLang="zh-CN" dirty="0" err="1" smtClean="0">
                <a:latin typeface="微软雅黑" panose="020B0503020204020204" pitchFamily="34" charset="-122"/>
                <a:ea typeface="微软雅黑" panose="020B0503020204020204" pitchFamily="34" charset="-122"/>
              </a:rPr>
              <a:t>articles’content</a:t>
            </a:r>
            <a:r>
              <a:rPr lang="en-US" altLang="zh-CN" dirty="0" smtClean="0">
                <a:latin typeface="微软雅黑" panose="020B0503020204020204" pitchFamily="34" charset="-122"/>
                <a:ea typeface="微软雅黑" panose="020B0503020204020204" pitchFamily="34" charset="-122"/>
              </a:rPr>
              <a:t> cause </a:t>
            </a:r>
            <a:r>
              <a:rPr lang="en-US" altLang="zh-CN" dirty="0">
                <a:latin typeface="微软雅黑" panose="020B0503020204020204" pitchFamily="34" charset="-122"/>
                <a:ea typeface="微软雅黑" panose="020B0503020204020204" pitchFamily="34" charset="-122"/>
              </a:rPr>
              <a:t>an erroneous shift in the agents’ </a:t>
            </a:r>
            <a:r>
              <a:rPr lang="en-US" altLang="zh-CN" dirty="0" smtClean="0">
                <a:latin typeface="微软雅黑" panose="020B0503020204020204" pitchFamily="34" charset="-122"/>
                <a:ea typeface="微软雅黑" panose="020B0503020204020204" pitchFamily="34" charset="-122"/>
              </a:rPr>
              <a:t>opinions</a:t>
            </a: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Indirect effects</a:t>
            </a:r>
            <a:r>
              <a:rPr lang="en-US" altLang="zh-CN" dirty="0" smtClean="0">
                <a:latin typeface="微软雅黑" panose="020B0503020204020204" pitchFamily="34" charset="-122"/>
                <a:ea typeface="微软雅黑" panose="020B0503020204020204" pitchFamily="34" charset="-122"/>
              </a:rPr>
              <a:t>: The </a:t>
            </a:r>
            <a:r>
              <a:rPr lang="en-US" altLang="zh-CN" dirty="0">
                <a:latin typeface="微软雅黑" panose="020B0503020204020204" pitchFamily="34" charset="-122"/>
                <a:ea typeface="微软雅黑" panose="020B0503020204020204" pitchFamily="34" charset="-122"/>
              </a:rPr>
              <a:t>presence of fake news in the news environment elevates the agents’ suspicions about the validity of truthful articles which in turn causes the impact of truthful articles to be </a:t>
            </a:r>
            <a:r>
              <a:rPr lang="en-US" altLang="zh-CN" dirty="0" smtClean="0">
                <a:latin typeface="微软雅黑" panose="020B0503020204020204" pitchFamily="34" charset="-122"/>
                <a:ea typeface="微软雅黑" panose="020B0503020204020204" pitchFamily="34" charset="-122"/>
              </a:rPr>
              <a:t>diminished.</a:t>
            </a:r>
          </a:p>
          <a:p>
            <a:pPr lvl="1"/>
            <a:r>
              <a:rPr lang="en-US" altLang="zh-CN" sz="2800" dirty="0" smtClean="0">
                <a:latin typeface="微软雅黑" panose="020B0503020204020204" pitchFamily="34" charset="-122"/>
                <a:ea typeface="微软雅黑" panose="020B0503020204020204" pitchFamily="34" charset="-122"/>
              </a:rPr>
              <a:t> </a:t>
            </a:r>
          </a:p>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expected impact of a news </a:t>
            </a:r>
            <a:r>
              <a:rPr lang="en-US" altLang="zh-CN" sz="2800" dirty="0" smtClean="0">
                <a:latin typeface="微软雅黑" panose="020B0503020204020204" pitchFamily="34" charset="-122"/>
                <a:ea typeface="微软雅黑" panose="020B0503020204020204" pitchFamily="34" charset="-122"/>
              </a:rPr>
              <a:t>article</a:t>
            </a:r>
            <a:endParaRPr lang="en-US" altLang="zh-CN" sz="28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sz="24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781918" y="4256900"/>
            <a:ext cx="6917828" cy="1123408"/>
          </a:xfrm>
          <a:prstGeom prst="rect">
            <a:avLst/>
          </a:prstGeom>
        </p:spPr>
      </p:pic>
      <p:pic>
        <p:nvPicPr>
          <p:cNvPr id="4" name="图片 3"/>
          <p:cNvPicPr>
            <a:picLocks noChangeAspect="1"/>
          </p:cNvPicPr>
          <p:nvPr/>
        </p:nvPicPr>
        <p:blipFill>
          <a:blip r:embed="rId3"/>
          <a:stretch>
            <a:fillRect/>
          </a:stretch>
        </p:blipFill>
        <p:spPr>
          <a:xfrm>
            <a:off x="4423681" y="5559491"/>
            <a:ext cx="3668337" cy="757334"/>
          </a:xfrm>
          <a:prstGeom prst="rect">
            <a:avLst/>
          </a:prstGeom>
        </p:spPr>
      </p:pic>
    </p:spTree>
    <p:extLst>
      <p:ext uri="{BB962C8B-B14F-4D97-AF65-F5344CB8AC3E}">
        <p14:creationId xmlns:p14="http://schemas.microsoft.com/office/powerpoint/2010/main" val="3541618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2844" y="307779"/>
            <a:ext cx="9030748" cy="694240"/>
          </a:xfrm>
        </p:spPr>
        <p:txBody>
          <a:bodyPr>
            <a:normAutofit fontScale="90000"/>
          </a:bodyPr>
          <a:lstStyle/>
          <a:p>
            <a:r>
              <a:rPr lang="en-US" altLang="ja-JP" sz="3200" dirty="0">
                <a:solidFill>
                  <a:schemeClr val="bg2">
                    <a:lumMod val="10000"/>
                  </a:schemeClr>
                </a:solidFill>
              </a:rPr>
              <a:t>The Impact of </a:t>
            </a:r>
            <a:r>
              <a:rPr lang="en-US" altLang="ja-JP" sz="3200" dirty="0" smtClean="0">
                <a:solidFill>
                  <a:schemeClr val="bg2">
                    <a:lumMod val="10000"/>
                  </a:schemeClr>
                </a:solidFill>
              </a:rPr>
              <a:t>Fake </a:t>
            </a:r>
            <a:r>
              <a:rPr lang="en-US" altLang="ja-JP" sz="3200" dirty="0">
                <a:solidFill>
                  <a:schemeClr val="bg2">
                    <a:lumMod val="10000"/>
                  </a:schemeClr>
                </a:solidFill>
              </a:rPr>
              <a:t>News on Agent Opinions</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a:srcRect t="2536"/>
          <a:stretch/>
        </p:blipFill>
        <p:spPr>
          <a:xfrm>
            <a:off x="1356277" y="1489005"/>
            <a:ext cx="9473828" cy="3894758"/>
          </a:xfrm>
          <a:prstGeom prst="rect">
            <a:avLst/>
          </a:prstGeom>
        </p:spPr>
      </p:pic>
      <p:sp>
        <p:nvSpPr>
          <p:cNvPr id="6" name="文本框 5"/>
          <p:cNvSpPr txBox="1"/>
          <p:nvPr/>
        </p:nvSpPr>
        <p:spPr>
          <a:xfrm>
            <a:off x="3135086" y="1119673"/>
            <a:ext cx="1806973" cy="369332"/>
          </a:xfrm>
          <a:prstGeom prst="rect">
            <a:avLst/>
          </a:prstGeom>
          <a:noFill/>
        </p:spPr>
        <p:txBody>
          <a:bodyPr wrap="square" rtlCol="0">
            <a:spAutoFit/>
          </a:bodyPr>
          <a:lstStyle/>
          <a:p>
            <a:r>
              <a:rPr lang="en-US" altLang="zh-CN" dirty="0" smtClean="0"/>
              <a:t>Fake articles</a:t>
            </a:r>
            <a:endParaRPr lang="zh-CN" altLang="en-US" dirty="0"/>
          </a:p>
        </p:txBody>
      </p:sp>
      <p:sp>
        <p:nvSpPr>
          <p:cNvPr id="8" name="文本框 7"/>
          <p:cNvSpPr txBox="1"/>
          <p:nvPr/>
        </p:nvSpPr>
        <p:spPr>
          <a:xfrm>
            <a:off x="7280988" y="1119673"/>
            <a:ext cx="1806973" cy="369332"/>
          </a:xfrm>
          <a:prstGeom prst="rect">
            <a:avLst/>
          </a:prstGeom>
          <a:noFill/>
        </p:spPr>
        <p:txBody>
          <a:bodyPr wrap="square" rtlCol="0">
            <a:spAutoFit/>
          </a:bodyPr>
          <a:lstStyle/>
          <a:p>
            <a:r>
              <a:rPr lang="en-US" altLang="zh-CN" dirty="0" smtClean="0"/>
              <a:t>Truthful articles</a:t>
            </a:r>
            <a:endParaRPr lang="zh-CN" altLang="en-US" dirty="0"/>
          </a:p>
        </p:txBody>
      </p:sp>
      <p:sp>
        <p:nvSpPr>
          <p:cNvPr id="10" name="矩形 9"/>
          <p:cNvSpPr/>
          <p:nvPr/>
        </p:nvSpPr>
        <p:spPr>
          <a:xfrm>
            <a:off x="1592880" y="5259155"/>
            <a:ext cx="8984094"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L</a:t>
            </a:r>
            <a:r>
              <a:rPr lang="zh-CN" altLang="en-US" dirty="0" smtClean="0">
                <a:latin typeface="微软雅黑" panose="020B0503020204020204" pitchFamily="34" charset="-122"/>
                <a:ea typeface="微软雅黑" panose="020B0503020204020204" pitchFamily="34" charset="-122"/>
              </a:rPr>
              <a:t>ower </a:t>
            </a:r>
            <a:r>
              <a:rPr lang="zh-CN" altLang="en-US" dirty="0">
                <a:latin typeface="微软雅黑" panose="020B0503020204020204" pitchFamily="34" charset="-122"/>
                <a:ea typeface="微软雅黑" panose="020B0503020204020204" pitchFamily="34" charset="-122"/>
              </a:rPr>
              <a:t>reward motivates the platform to ensure the impact of fake news is </a:t>
            </a:r>
            <a:r>
              <a:rPr lang="zh-CN" altLang="en-US" dirty="0" smtClean="0">
                <a:latin typeface="微软雅黑" panose="020B0503020204020204" pitchFamily="34" charset="-122"/>
                <a:ea typeface="微软雅黑" panose="020B0503020204020204" pitchFamily="34" charset="-122"/>
              </a:rPr>
              <a:t>limited</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H</a:t>
            </a:r>
            <a:r>
              <a:rPr lang="zh-CN" altLang="en-US" dirty="0" smtClean="0">
                <a:latin typeface="微软雅黑" panose="020B0503020204020204" pitchFamily="34" charset="-122"/>
                <a:ea typeface="微软雅黑" panose="020B0503020204020204" pitchFamily="34" charset="-122"/>
              </a:rPr>
              <a:t>igher </a:t>
            </a:r>
            <a:r>
              <a:rPr lang="zh-CN" altLang="en-US" dirty="0">
                <a:latin typeface="微软雅黑" panose="020B0503020204020204" pitchFamily="34" charset="-122"/>
                <a:ea typeface="微软雅黑" panose="020B0503020204020204" pitchFamily="34" charset="-122"/>
              </a:rPr>
              <a:t>reward motivates the platform to ensure that the impact of truthful articles is at the efficient level.</a:t>
            </a:r>
          </a:p>
        </p:txBody>
      </p:sp>
    </p:spTree>
    <p:extLst>
      <p:ext uri="{BB962C8B-B14F-4D97-AF65-F5344CB8AC3E}">
        <p14:creationId xmlns:p14="http://schemas.microsoft.com/office/powerpoint/2010/main" val="2152997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8BF07E-9DA9-ED40-B824-3FF613CCE172}"/>
              </a:ext>
            </a:extLst>
          </p:cNvPr>
          <p:cNvSpPr txBox="1"/>
          <p:nvPr/>
        </p:nvSpPr>
        <p:spPr>
          <a:xfrm>
            <a:off x="4988952" y="2018738"/>
            <a:ext cx="46679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01</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2848840A-84DC-4148-A84B-4BACA73C3143}"/>
              </a:ext>
            </a:extLst>
          </p:cNvPr>
          <p:cNvSpPr txBox="1"/>
          <p:nvPr/>
        </p:nvSpPr>
        <p:spPr>
          <a:xfrm>
            <a:off x="5615089" y="2064905"/>
            <a:ext cx="1785489" cy="415498"/>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sz="2800">
                <a:solidFill>
                  <a:schemeClr val="bg2">
                    <a:lumMod val="90000"/>
                  </a:schemeClr>
                </a:solidFill>
                <a:latin typeface="微软雅黑" panose="020B0503020204020204" charset="-122"/>
                <a:ea typeface="微软雅黑" panose="020B0503020204020204" charset="-122"/>
                <a:cs typeface="微软雅黑" panose="020B0503020204020204" charset="-122"/>
              </a:defRPr>
            </a:lvl1pPr>
          </a:lstStyle>
          <a:p>
            <a:r>
              <a:rPr lang="en-US" altLang="zh-CN" sz="2100" dirty="0">
                <a:cs typeface="+mn-cs"/>
              </a:rPr>
              <a:t>Introduction</a:t>
            </a:r>
            <a:endParaRPr lang="zh-CN" altLang="en-US" sz="2100" dirty="0">
              <a:cs typeface="+mn-cs"/>
            </a:endParaRPr>
          </a:p>
        </p:txBody>
      </p:sp>
      <p:sp>
        <p:nvSpPr>
          <p:cNvPr id="4" name="文本框 3">
            <a:extLst>
              <a:ext uri="{FF2B5EF4-FFF2-40B4-BE49-F238E27FC236}">
                <a16:creationId xmlns:a16="http://schemas.microsoft.com/office/drawing/2014/main" id="{097132FC-B82E-A24C-A881-1C97000748C2}"/>
              </a:ext>
            </a:extLst>
          </p:cNvPr>
          <p:cNvSpPr txBox="1"/>
          <p:nvPr/>
        </p:nvSpPr>
        <p:spPr>
          <a:xfrm>
            <a:off x="4981470" y="2623777"/>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02</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5" name="文本框 4">
            <a:extLst>
              <a:ext uri="{FF2B5EF4-FFF2-40B4-BE49-F238E27FC236}">
                <a16:creationId xmlns:a16="http://schemas.microsoft.com/office/drawing/2014/main" id="{BA8594BD-1D00-574C-A66F-6B539C378A6F}"/>
              </a:ext>
            </a:extLst>
          </p:cNvPr>
          <p:cNvSpPr txBox="1"/>
          <p:nvPr/>
        </p:nvSpPr>
        <p:spPr>
          <a:xfrm>
            <a:off x="5626239" y="2669944"/>
            <a:ext cx="3200519" cy="415498"/>
          </a:xfrm>
          <a:prstGeom prst="rect">
            <a:avLst/>
          </a:prstGeom>
          <a:noFill/>
        </p:spPr>
        <p:txBody>
          <a:bodyPr wrap="squar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Related Literature</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E6BC0DF3-3139-4E4E-A2B2-9E6C6F1759E1}"/>
              </a:ext>
            </a:extLst>
          </p:cNvPr>
          <p:cNvSpPr txBox="1"/>
          <p:nvPr/>
        </p:nvSpPr>
        <p:spPr>
          <a:xfrm>
            <a:off x="4981468" y="3239968"/>
            <a:ext cx="513282"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03</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7" name="文本框 6">
            <a:extLst>
              <a:ext uri="{FF2B5EF4-FFF2-40B4-BE49-F238E27FC236}">
                <a16:creationId xmlns:a16="http://schemas.microsoft.com/office/drawing/2014/main" id="{E72206EB-8B49-CA47-91A4-8068E360D607}"/>
              </a:ext>
            </a:extLst>
          </p:cNvPr>
          <p:cNvSpPr txBox="1"/>
          <p:nvPr/>
        </p:nvSpPr>
        <p:spPr>
          <a:xfrm>
            <a:off x="5626241" y="3263047"/>
            <a:ext cx="3254417"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Basic model description</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0D114CC-65F8-7041-8148-FFD8EC6B011D}"/>
              </a:ext>
            </a:extLst>
          </p:cNvPr>
          <p:cNvSpPr txBox="1"/>
          <p:nvPr/>
        </p:nvSpPr>
        <p:spPr>
          <a:xfrm>
            <a:off x="4988904" y="3838416"/>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04</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9" name="文本框 8">
            <a:extLst>
              <a:ext uri="{FF2B5EF4-FFF2-40B4-BE49-F238E27FC236}">
                <a16:creationId xmlns:a16="http://schemas.microsoft.com/office/drawing/2014/main" id="{5ACB5B44-E534-CE41-9AE6-BC493F0D57E2}"/>
              </a:ext>
            </a:extLst>
          </p:cNvPr>
          <p:cNvSpPr txBox="1"/>
          <p:nvPr/>
        </p:nvSpPr>
        <p:spPr>
          <a:xfrm>
            <a:off x="5633677" y="3861495"/>
            <a:ext cx="4853636"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The </a:t>
            </a:r>
            <a:r>
              <a:rPr lang="en-US" altLang="zh-CN" sz="2100" dirty="0" err="1" smtClean="0">
                <a:solidFill>
                  <a:schemeClr val="bg2">
                    <a:lumMod val="90000"/>
                  </a:schemeClr>
                </a:solidFill>
                <a:latin typeface="微软雅黑" panose="020B0503020204020204" charset="-122"/>
                <a:ea typeface="微软雅黑" panose="020B0503020204020204" charset="-122"/>
              </a:rPr>
              <a:t>Agents’News</a:t>
            </a:r>
            <a:r>
              <a:rPr lang="en-US" altLang="zh-CN" sz="2100" dirty="0" smtClean="0">
                <a:solidFill>
                  <a:schemeClr val="bg2">
                    <a:lumMod val="90000"/>
                  </a:schemeClr>
                </a:solidFill>
                <a:latin typeface="微软雅黑" panose="020B0503020204020204" charset="-122"/>
                <a:ea typeface="微软雅黑" panose="020B0503020204020204" charset="-122"/>
              </a:rPr>
              <a:t>-Sharing </a:t>
            </a:r>
            <a:r>
              <a:rPr lang="en-US" altLang="zh-CN" sz="2100" dirty="0">
                <a:solidFill>
                  <a:schemeClr val="bg2">
                    <a:lumMod val="90000"/>
                  </a:schemeClr>
                </a:solidFill>
                <a:latin typeface="微软雅黑" panose="020B0503020204020204" charset="-122"/>
                <a:ea typeface="微软雅黑" panose="020B0503020204020204" charset="-122"/>
              </a:rPr>
              <a:t>Process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0" name="文本框 7">
            <a:extLst>
              <a:ext uri="{FF2B5EF4-FFF2-40B4-BE49-F238E27FC236}">
                <a16:creationId xmlns:a16="http://schemas.microsoft.com/office/drawing/2014/main" id="{CF6D3EA4-466D-AE46-831F-D61C43F95FCA}"/>
              </a:ext>
            </a:extLst>
          </p:cNvPr>
          <p:cNvSpPr txBox="1"/>
          <p:nvPr/>
        </p:nvSpPr>
        <p:spPr>
          <a:xfrm>
            <a:off x="5001215" y="4413785"/>
            <a:ext cx="514885"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05</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1" name="文本框 8">
            <a:extLst>
              <a:ext uri="{FF2B5EF4-FFF2-40B4-BE49-F238E27FC236}">
                <a16:creationId xmlns:a16="http://schemas.microsoft.com/office/drawing/2014/main" id="{99669BFB-2111-3A46-9123-DAA5B45AEEBD}"/>
              </a:ext>
            </a:extLst>
          </p:cNvPr>
          <p:cNvSpPr txBox="1"/>
          <p:nvPr/>
        </p:nvSpPr>
        <p:spPr>
          <a:xfrm>
            <a:off x="5645988" y="4436864"/>
            <a:ext cx="4802918"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a:t>
            </a:r>
            <a:r>
              <a:rPr lang="en-US" altLang="ja-JP" sz="2100" dirty="0" smtClean="0">
                <a:solidFill>
                  <a:schemeClr val="bg2">
                    <a:lumMod val="90000"/>
                  </a:schemeClr>
                </a:solidFill>
                <a:latin typeface="微软雅黑" panose="020B0503020204020204" charset="-122"/>
                <a:ea typeface="微软雅黑" panose="020B0503020204020204" charset="-122"/>
              </a:rPr>
              <a:t>Platform’s </a:t>
            </a:r>
            <a:r>
              <a:rPr lang="en-US" altLang="ja-JP" sz="2100" dirty="0">
                <a:solidFill>
                  <a:schemeClr val="bg2">
                    <a:lumMod val="90000"/>
                  </a:schemeClr>
                </a:solidFill>
                <a:latin typeface="微软雅黑" panose="020B0503020204020204" charset="-122"/>
                <a:ea typeface="微软雅黑" panose="020B0503020204020204" charset="-122"/>
              </a:rPr>
              <a:t>Inspection Problem</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3" name="文本框 7">
            <a:extLst>
              <a:ext uri="{FF2B5EF4-FFF2-40B4-BE49-F238E27FC236}">
                <a16:creationId xmlns:a16="http://schemas.microsoft.com/office/drawing/2014/main" id="{CF6D3EA4-466D-AE46-831F-D61C43F95FCA}"/>
              </a:ext>
            </a:extLst>
          </p:cNvPr>
          <p:cNvSpPr txBox="1"/>
          <p:nvPr/>
        </p:nvSpPr>
        <p:spPr>
          <a:xfrm>
            <a:off x="5001215" y="4989145"/>
            <a:ext cx="516488"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06</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4" name="文本框 8">
            <a:extLst>
              <a:ext uri="{FF2B5EF4-FFF2-40B4-BE49-F238E27FC236}">
                <a16:creationId xmlns:a16="http://schemas.microsoft.com/office/drawing/2014/main" id="{99669BFB-2111-3A46-9123-DAA5B45AEEBD}"/>
              </a:ext>
            </a:extLst>
          </p:cNvPr>
          <p:cNvSpPr txBox="1"/>
          <p:nvPr/>
        </p:nvSpPr>
        <p:spPr>
          <a:xfrm>
            <a:off x="5645988" y="5012224"/>
            <a:ext cx="5926687"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Impact of Fake News on Agent Opinions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5" name="文本框 7">
            <a:extLst>
              <a:ext uri="{FF2B5EF4-FFF2-40B4-BE49-F238E27FC236}">
                <a16:creationId xmlns:a16="http://schemas.microsoft.com/office/drawing/2014/main" id="{CF6D3EA4-466D-AE46-831F-D61C43F95FCA}"/>
              </a:ext>
            </a:extLst>
          </p:cNvPr>
          <p:cNvSpPr txBox="1"/>
          <p:nvPr/>
        </p:nvSpPr>
        <p:spPr>
          <a:xfrm>
            <a:off x="5005632" y="5522569"/>
            <a:ext cx="470000"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07</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6" name="文本框 8">
            <a:extLst>
              <a:ext uri="{FF2B5EF4-FFF2-40B4-BE49-F238E27FC236}">
                <a16:creationId xmlns:a16="http://schemas.microsoft.com/office/drawing/2014/main" id="{99669BFB-2111-3A46-9123-DAA5B45AEEBD}"/>
              </a:ext>
            </a:extLst>
          </p:cNvPr>
          <p:cNvSpPr txBox="1"/>
          <p:nvPr/>
        </p:nvSpPr>
        <p:spPr>
          <a:xfrm>
            <a:off x="5618961" y="5573383"/>
            <a:ext cx="1755609" cy="415498"/>
          </a:xfrm>
          <a:prstGeom prst="rect">
            <a:avLst/>
          </a:prstGeom>
          <a:noFill/>
        </p:spPr>
        <p:txBody>
          <a:bodyPr wrap="none" rtlCol="0">
            <a:spAutoFit/>
          </a:bodyPr>
          <a:lstStyle/>
          <a:p>
            <a:r>
              <a:rPr lang="en-US" altLang="ja-JP" sz="2100" b="1" dirty="0">
                <a:solidFill>
                  <a:schemeClr val="bg2">
                    <a:lumMod val="10000"/>
                  </a:schemeClr>
                </a:solidFill>
                <a:latin typeface="微软雅黑" panose="020B0503020204020204" charset="-122"/>
                <a:ea typeface="微软雅黑" panose="020B0503020204020204" charset="-122"/>
              </a:rPr>
              <a:t>Conclusion</a:t>
            </a:r>
            <a:r>
              <a:rPr lang="en-US" altLang="ja-JP" sz="2100" dirty="0" smtClean="0">
                <a:solidFill>
                  <a:schemeClr val="bg2">
                    <a:lumMod val="90000"/>
                  </a:schemeClr>
                </a:solidFill>
                <a:latin typeface="微软雅黑" panose="020B0503020204020204" charset="-122"/>
                <a:ea typeface="微软雅黑" panose="020B0503020204020204" charset="-122"/>
              </a:rPr>
              <a:t> </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0017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Introduction</a:t>
            </a:r>
            <a:endParaRPr lang="zh-CN" altLang="en-US" sz="3200" dirty="0">
              <a:solidFill>
                <a:schemeClr val="bg2">
                  <a:lumMod val="10000"/>
                </a:schemeClr>
              </a:solidFill>
            </a:endParaRPr>
          </a:p>
        </p:txBody>
      </p:sp>
      <p:sp>
        <p:nvSpPr>
          <p:cNvPr id="8" name="文本框 7"/>
          <p:cNvSpPr txBox="1"/>
          <p:nvPr/>
        </p:nvSpPr>
        <p:spPr>
          <a:xfrm>
            <a:off x="1119674" y="1539551"/>
            <a:ext cx="9713168" cy="1631216"/>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Background</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Fake </a:t>
            </a:r>
            <a:r>
              <a:rPr lang="en-US" altLang="zh-CN" dirty="0">
                <a:latin typeface="微软雅黑" panose="020B0503020204020204" pitchFamily="34" charset="-122"/>
                <a:ea typeface="微软雅黑" panose="020B0503020204020204" pitchFamily="34" charset="-122"/>
              </a:rPr>
              <a:t>news played an important role in </a:t>
            </a:r>
            <a:r>
              <a:rPr lang="en-US" altLang="zh-CN" dirty="0" smtClean="0">
                <a:latin typeface="微软雅黑" panose="020B0503020204020204" pitchFamily="34" charset="-122"/>
                <a:ea typeface="微软雅黑" panose="020B0503020204020204" pitchFamily="34" charset="-122"/>
              </a:rPr>
              <a:t>determining the 2016 </a:t>
            </a:r>
            <a:r>
              <a:rPr lang="en-US" altLang="zh-CN" dirty="0">
                <a:latin typeface="微软雅黑" panose="020B0503020204020204" pitchFamily="34" charset="-122"/>
                <a:ea typeface="微软雅黑" panose="020B0503020204020204" pitchFamily="34" charset="-122"/>
              </a:rPr>
              <a:t>U.S. presidential </a:t>
            </a:r>
            <a:r>
              <a:rPr lang="en-US" altLang="zh-CN" dirty="0" smtClean="0">
                <a:latin typeface="微软雅黑" panose="020B0503020204020204" pitchFamily="34" charset="-122"/>
                <a:ea typeface="微软雅黑" panose="020B0503020204020204" pitchFamily="34" charset="-122"/>
              </a:rPr>
              <a:t>election.</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a:t>
            </a:r>
            <a:r>
              <a:rPr lang="en-US" altLang="zh-CN" dirty="0">
                <a:latin typeface="微软雅黑" panose="020B0503020204020204" pitchFamily="34" charset="-122"/>
                <a:ea typeface="微软雅黑" panose="020B0503020204020204" pitchFamily="34" charset="-122"/>
              </a:rPr>
              <a:t>platforms </a:t>
            </a:r>
            <a:r>
              <a:rPr lang="en-US" altLang="zh-CN" dirty="0" smtClean="0">
                <a:latin typeface="微软雅黑" panose="020B0503020204020204" pitchFamily="34" charset="-122"/>
                <a:ea typeface="微软雅黑" panose="020B0503020204020204" pitchFamily="34" charset="-122"/>
              </a:rPr>
              <a:t>that facilitate the sharing of fake news such as Twitter are </a:t>
            </a:r>
            <a:r>
              <a:rPr lang="en-US" altLang="zh-CN" dirty="0" smtClean="0">
                <a:latin typeface="微软雅黑" panose="020B0503020204020204" pitchFamily="34" charset="-122"/>
                <a:ea typeface="微软雅黑" panose="020B0503020204020204" pitchFamily="34" charset="-122"/>
              </a:rPr>
              <a:t>blamed.</a:t>
            </a:r>
            <a:endParaRPr lang="en-US" altLang="zh-CN"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1119674" y="3877679"/>
            <a:ext cx="7816114" cy="1354217"/>
          </a:xfrm>
          <a:prstGeom prst="rect">
            <a:avLst/>
          </a:prstGeom>
          <a:noFill/>
        </p:spPr>
        <p:txBody>
          <a:bodyPr wrap="non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Social media’s action</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Preventive</a:t>
            </a:r>
            <a:r>
              <a:rPr lang="en-US" altLang="zh-CN" dirty="0" smtClean="0">
                <a:latin typeface="微软雅黑" panose="020B0503020204020204" pitchFamily="34" charset="-122"/>
                <a:ea typeface="微软雅黑" panose="020B0503020204020204" pitchFamily="34" charset="-122"/>
              </a:rPr>
              <a:t>: Curb </a:t>
            </a:r>
            <a:r>
              <a:rPr lang="en-US" altLang="zh-CN" dirty="0">
                <a:latin typeface="微软雅黑" panose="020B0503020204020204" pitchFamily="34" charset="-122"/>
                <a:ea typeface="微软雅黑" panose="020B0503020204020204" pitchFamily="34" charset="-122"/>
              </a:rPr>
              <a:t>the production of fake </a:t>
            </a:r>
            <a:r>
              <a:rPr lang="en-US" altLang="zh-CN" dirty="0" smtClean="0">
                <a:latin typeface="微软雅黑" panose="020B0503020204020204" pitchFamily="34" charset="-122"/>
                <a:ea typeface="微软雅黑" panose="020B0503020204020204" pitchFamily="34" charset="-122"/>
              </a:rPr>
              <a:t>news</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Corrective</a:t>
            </a:r>
            <a:r>
              <a:rPr lang="en-US" altLang="zh-CN" dirty="0" smtClean="0">
                <a:latin typeface="微软雅黑" panose="020B0503020204020204" pitchFamily="34" charset="-122"/>
                <a:ea typeface="微软雅黑" panose="020B0503020204020204" pitchFamily="34" charset="-122"/>
              </a:rPr>
              <a:t>: Detect </a:t>
            </a:r>
            <a:r>
              <a:rPr lang="en-US" altLang="zh-CN" dirty="0">
                <a:latin typeface="微软雅黑" panose="020B0503020204020204" pitchFamily="34" charset="-122"/>
                <a:ea typeface="微软雅黑" panose="020B0503020204020204" pitchFamily="34" charset="-122"/>
              </a:rPr>
              <a:t>and </a:t>
            </a:r>
            <a:r>
              <a:rPr lang="en-US" altLang="zh-CN" dirty="0" smtClean="0">
                <a:latin typeface="微软雅黑" panose="020B0503020204020204" pitchFamily="34" charset="-122"/>
                <a:ea typeface="微软雅黑" panose="020B0503020204020204" pitchFamily="34" charset="-122"/>
              </a:rPr>
              <a:t>remove </a:t>
            </a:r>
            <a:r>
              <a:rPr lang="en-US" altLang="zh-CN" dirty="0">
                <a:latin typeface="微软雅黑" panose="020B0503020204020204" pitchFamily="34" charset="-122"/>
                <a:ea typeface="微软雅黑" panose="020B0503020204020204" pitchFamily="34" charset="-122"/>
              </a:rPr>
              <a:t>fake news already in </a:t>
            </a:r>
            <a:r>
              <a:rPr lang="en-US" altLang="zh-CN" dirty="0" smtClean="0">
                <a:latin typeface="微软雅黑" panose="020B0503020204020204" pitchFamily="34" charset="-122"/>
                <a:ea typeface="微软雅黑" panose="020B0503020204020204" pitchFamily="34" charset="-122"/>
              </a:rPr>
              <a:t>circulation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302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ja-JP" sz="3200" dirty="0">
                <a:solidFill>
                  <a:schemeClr val="bg2">
                    <a:lumMod val="10000"/>
                  </a:schemeClr>
                </a:solidFill>
              </a:rPr>
              <a:t>Conclusion</a:t>
            </a:r>
            <a:r>
              <a:rPr lang="en-US" altLang="ja-JP" sz="3200" dirty="0">
                <a:solidFill>
                  <a:schemeClr val="bg2">
                    <a:lumMod val="90000"/>
                  </a:schemeClr>
                </a:solidFill>
              </a:rPr>
              <a:t> </a:t>
            </a:r>
            <a:endParaRPr lang="zh-CN" altLang="en-US" sz="3200" dirty="0">
              <a:solidFill>
                <a:schemeClr val="bg2">
                  <a:lumMod val="9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52195" y="1306209"/>
            <a:ext cx="10195250" cy="4955203"/>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Contribution</a:t>
            </a: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Agents </a:t>
            </a:r>
            <a:r>
              <a:rPr lang="en-US" altLang="zh-CN" dirty="0">
                <a:latin typeface="微软雅黑" panose="020B0503020204020204" pitchFamily="34" charset="-122"/>
                <a:ea typeface="微软雅黑" panose="020B0503020204020204" pitchFamily="34" charset="-122"/>
              </a:rPr>
              <a:t>are rationally more likely to share an article the more it has been previously shared by their peers, resulting in fake news articles going viral after receiving a sufficiently high number of shares</a:t>
            </a:r>
            <a:r>
              <a:rPr lang="en-US" altLang="zh-CN" dirty="0" smtClean="0">
                <a:latin typeface="微软雅黑" panose="020B0503020204020204" pitchFamily="34" charset="-122"/>
                <a:ea typeface="微软雅黑" panose="020B0503020204020204" pitchFamily="34" charset="-122"/>
              </a:rPr>
              <a:t>.</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Agents </a:t>
            </a:r>
            <a:r>
              <a:rPr lang="en-US" altLang="zh-CN" dirty="0">
                <a:latin typeface="微软雅黑" panose="020B0503020204020204" pitchFamily="34" charset="-122"/>
                <a:ea typeface="微软雅黑" panose="020B0503020204020204" pitchFamily="34" charset="-122"/>
              </a:rPr>
              <a:t>of different prior opinions are likely to differ in their inspect-and-share actions in predictable ways</a:t>
            </a:r>
            <a:r>
              <a:rPr lang="en-US" altLang="zh-CN" dirty="0" smtClean="0">
                <a:latin typeface="微软雅黑" panose="020B0503020204020204" pitchFamily="34" charset="-122"/>
                <a:ea typeface="微软雅黑" panose="020B0503020204020204" pitchFamily="34" charset="-122"/>
              </a:rPr>
              <a:t>.</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When ex ante probability that an article is fake is </a:t>
            </a:r>
            <a:r>
              <a:rPr lang="en-US" altLang="zh-CN" dirty="0">
                <a:latin typeface="微软雅黑" panose="020B0503020204020204" pitchFamily="34" charset="-122"/>
                <a:ea typeface="微软雅黑" panose="020B0503020204020204" pitchFamily="34" charset="-122"/>
              </a:rPr>
              <a:t>very low, the platform should not conduct an inspection; when it is moderately low, the platform should conduct an inspection from the onset of the sharing process; when it is moderate, the platform should conduct a delayed inspection; and when it is high, the platform should either conduct an inspection from the onset or no inspection at all</a:t>
            </a:r>
            <a:r>
              <a:rPr lang="en-US" altLang="zh-CN" dirty="0" smtClean="0">
                <a:latin typeface="微软雅黑" panose="020B0503020204020204" pitchFamily="34" charset="-122"/>
                <a:ea typeface="微软雅黑" panose="020B0503020204020204" pitchFamily="34" charset="-122"/>
              </a:rPr>
              <a:t>.</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Penalties </a:t>
            </a:r>
            <a:r>
              <a:rPr lang="en-US" altLang="zh-CN" dirty="0">
                <a:latin typeface="微软雅黑" panose="020B0503020204020204" pitchFamily="34" charset="-122"/>
                <a:ea typeface="微软雅黑" panose="020B0503020204020204" pitchFamily="34" charset="-122"/>
              </a:rPr>
              <a:t>are not always effective in motivating the platform to safeguard its </a:t>
            </a:r>
            <a:r>
              <a:rPr lang="en-US" altLang="zh-CN" dirty="0" smtClean="0">
                <a:latin typeface="微软雅黑" panose="020B0503020204020204" pitchFamily="34" charset="-122"/>
                <a:ea typeface="微软雅黑" panose="020B0503020204020204" pitchFamily="34" charset="-122"/>
              </a:rPr>
              <a:t>users.</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910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ja-JP" sz="3200" dirty="0">
                <a:solidFill>
                  <a:schemeClr val="bg2">
                    <a:lumMod val="10000"/>
                  </a:schemeClr>
                </a:solidFill>
              </a:rPr>
              <a:t>Conclusion</a:t>
            </a:r>
            <a:r>
              <a:rPr lang="en-US" altLang="ja-JP" sz="3200" dirty="0">
                <a:solidFill>
                  <a:schemeClr val="bg2">
                    <a:lumMod val="90000"/>
                  </a:schemeClr>
                </a:solidFill>
              </a:rPr>
              <a:t> </a:t>
            </a:r>
            <a:endParaRPr lang="zh-CN" altLang="en-US" sz="3200" dirty="0">
              <a:solidFill>
                <a:schemeClr val="bg2">
                  <a:lumMod val="9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52195" y="1306209"/>
            <a:ext cx="10195250" cy="1077218"/>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Deficiency</a:t>
            </a:r>
          </a:p>
          <a:p>
            <a:pPr marL="1200150" lvl="2"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Assume the fake </a:t>
            </a:r>
            <a:r>
              <a:rPr lang="en-US" altLang="zh-CN" dirty="0">
                <a:latin typeface="微软雅黑" panose="020B0503020204020204" pitchFamily="34" charset="-122"/>
                <a:ea typeface="微软雅黑" panose="020B0503020204020204" pitchFamily="34" charset="-122"/>
              </a:rPr>
              <a:t>news is generated </a:t>
            </a:r>
            <a:r>
              <a:rPr lang="en-US" altLang="zh-CN" dirty="0" smtClean="0">
                <a:latin typeface="微软雅黑" panose="020B0503020204020204" pitchFamily="34" charset="-122"/>
                <a:ea typeface="微软雅黑" panose="020B0503020204020204" pitchFamily="34" charset="-122"/>
              </a:rPr>
              <a:t>exogenously and ignore the generating process of the fake news in reality.</a:t>
            </a:r>
          </a:p>
        </p:txBody>
      </p:sp>
    </p:spTree>
    <p:extLst>
      <p:ext uri="{BB962C8B-B14F-4D97-AF65-F5344CB8AC3E}">
        <p14:creationId xmlns:p14="http://schemas.microsoft.com/office/powerpoint/2010/main" val="1564125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3980" y="2892358"/>
            <a:ext cx="7484507" cy="694240"/>
          </a:xfrm>
        </p:spPr>
        <p:txBody>
          <a:bodyPr>
            <a:normAutofit/>
          </a:bodyPr>
          <a:lstStyle/>
          <a:p>
            <a:pPr algn="ctr"/>
            <a:r>
              <a:rPr lang="en-US" altLang="zh-CN" sz="3200" dirty="0" smtClean="0"/>
              <a:t>Thanks </a:t>
            </a:r>
            <a:r>
              <a:rPr lang="en-US" altLang="zh-CN" sz="3200" dirty="0"/>
              <a:t>for </a:t>
            </a:r>
            <a:r>
              <a:rPr lang="en-US" altLang="zh-CN" sz="3200" dirty="0" smtClean="0"/>
              <a:t>watching</a:t>
            </a:r>
            <a:endParaRPr lang="zh-CN" altLang="en-US" sz="3200" dirty="0">
              <a:solidFill>
                <a:schemeClr val="bg2">
                  <a:lumMod val="10000"/>
                </a:schemeClr>
              </a:solidFill>
            </a:endParaRPr>
          </a:p>
        </p:txBody>
      </p:sp>
      <p:sp>
        <p:nvSpPr>
          <p:cNvPr id="9" name="文本框 8"/>
          <p:cNvSpPr txBox="1"/>
          <p:nvPr/>
        </p:nvSpPr>
        <p:spPr>
          <a:xfrm>
            <a:off x="1119674" y="3970986"/>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72074" y="1436837"/>
            <a:ext cx="9713168" cy="461665"/>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106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Introduction</a:t>
            </a:r>
            <a:endParaRPr lang="zh-CN" altLang="en-US" sz="3200" dirty="0">
              <a:solidFill>
                <a:schemeClr val="bg2">
                  <a:lumMod val="10000"/>
                </a:schemeClr>
              </a:solidFill>
            </a:endParaRPr>
          </a:p>
        </p:txBody>
      </p:sp>
      <p:sp>
        <p:nvSpPr>
          <p:cNvPr id="8" name="文本框 7"/>
          <p:cNvSpPr txBox="1"/>
          <p:nvPr/>
        </p:nvSpPr>
        <p:spPr>
          <a:xfrm>
            <a:off x="1119673" y="1539551"/>
            <a:ext cx="10319658" cy="1354217"/>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Our target</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Develop the </a:t>
            </a:r>
            <a:r>
              <a:rPr lang="en-US" altLang="zh-CN" dirty="0">
                <a:latin typeface="微软雅黑" panose="020B0503020204020204" pitchFamily="34" charset="-122"/>
                <a:ea typeface="微软雅黑" panose="020B0503020204020204" pitchFamily="34" charset="-122"/>
              </a:rPr>
              <a:t>optimal </a:t>
            </a:r>
            <a:r>
              <a:rPr lang="en-US" altLang="zh-CN" dirty="0" smtClean="0">
                <a:latin typeface="微软雅黑" panose="020B0503020204020204" pitchFamily="34" charset="-122"/>
                <a:ea typeface="微软雅黑" panose="020B0503020204020204" pitchFamily="34" charset="-122"/>
              </a:rPr>
              <a:t>policy </a:t>
            </a:r>
            <a:r>
              <a:rPr lang="en-US" altLang="zh-CN" dirty="0">
                <a:latin typeface="微软雅黑" panose="020B0503020204020204" pitchFamily="34" charset="-122"/>
                <a:ea typeface="微软雅黑" panose="020B0503020204020204" pitchFamily="34" charset="-122"/>
              </a:rPr>
              <a:t>of </a:t>
            </a:r>
            <a:r>
              <a:rPr lang="en-US" altLang="zh-CN" dirty="0" smtClean="0">
                <a:latin typeface="微软雅黑" panose="020B0503020204020204" pitchFamily="34" charset="-122"/>
                <a:ea typeface="微软雅黑" panose="020B0503020204020204" pitchFamily="34" charset="-122"/>
              </a:rPr>
              <a:t>inspecting fake news for the </a:t>
            </a:r>
            <a:r>
              <a:rPr lang="en-US" altLang="zh-CN" dirty="0" smtClean="0">
                <a:latin typeface="微软雅黑" panose="020B0503020204020204" pitchFamily="34" charset="-122"/>
                <a:ea typeface="微软雅黑" panose="020B0503020204020204" pitchFamily="34" charset="-122"/>
              </a:rPr>
              <a:t>platform</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Measure </a:t>
            </a:r>
            <a:r>
              <a:rPr lang="en-US" altLang="zh-CN" dirty="0" smtClean="0">
                <a:latin typeface="微软雅黑" panose="020B0503020204020204" pitchFamily="34" charset="-122"/>
                <a:ea typeface="微软雅黑" panose="020B0503020204020204" pitchFamily="34" charset="-122"/>
              </a:rPr>
              <a:t>fake </a:t>
            </a:r>
            <a:r>
              <a:rPr lang="en-US" altLang="zh-CN" dirty="0" err="1" smtClean="0">
                <a:latin typeface="微软雅黑" panose="020B0503020204020204" pitchFamily="34" charset="-122"/>
                <a:ea typeface="微软雅黑" panose="020B0503020204020204" pitchFamily="34" charset="-122"/>
              </a:rPr>
              <a:t>news’impact</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 </a:t>
            </a:r>
            <a:r>
              <a:rPr lang="en-US" altLang="zh-CN" dirty="0" smtClean="0">
                <a:latin typeface="微软雅黑" panose="020B0503020204020204" pitchFamily="34" charset="-122"/>
                <a:ea typeface="微软雅黑" panose="020B0503020204020204" pitchFamily="34" charset="-122"/>
              </a:rPr>
              <a:t>society’s learning environment</a:t>
            </a:r>
          </a:p>
        </p:txBody>
      </p:sp>
      <p:sp>
        <p:nvSpPr>
          <p:cNvPr id="9" name="文本框 8"/>
          <p:cNvSpPr txBox="1"/>
          <p:nvPr/>
        </p:nvSpPr>
        <p:spPr>
          <a:xfrm>
            <a:off x="1119673" y="3769854"/>
            <a:ext cx="8298426" cy="1908215"/>
          </a:xfrm>
          <a:prstGeom prst="rect">
            <a:avLst/>
          </a:prstGeom>
          <a:noFill/>
        </p:spPr>
        <p:txBody>
          <a:bodyPr wrap="non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Sequential Model</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 </a:t>
            </a:r>
            <a:r>
              <a:rPr lang="en-US" altLang="zh-CN" dirty="0">
                <a:latin typeface="微软雅黑" panose="020B0503020204020204" pitchFamily="34" charset="-122"/>
                <a:ea typeface="微软雅黑" panose="020B0503020204020204" pitchFamily="34" charset="-122"/>
              </a:rPr>
              <a:t>sequence of </a:t>
            </a:r>
            <a:r>
              <a:rPr lang="en-US" altLang="zh-CN" dirty="0" smtClean="0">
                <a:latin typeface="微软雅黑" panose="020B0503020204020204" pitchFamily="34" charset="-122"/>
                <a:ea typeface="微软雅黑" panose="020B0503020204020204" pitchFamily="34" charset="-122"/>
              </a:rPr>
              <a:t>agents </a:t>
            </a:r>
            <a:r>
              <a:rPr lang="en-US" altLang="zh-CN" dirty="0">
                <a:latin typeface="微软雅黑" panose="020B0503020204020204" pitchFamily="34" charset="-122"/>
                <a:ea typeface="微软雅黑" panose="020B0503020204020204" pitchFamily="34" charset="-122"/>
              </a:rPr>
              <a:t>receive a news article of unknown </a:t>
            </a:r>
            <a:r>
              <a:rPr lang="en-US" altLang="zh-CN" dirty="0" smtClean="0">
                <a:latin typeface="微软雅黑" panose="020B0503020204020204" pitchFamily="34" charset="-122"/>
                <a:ea typeface="微软雅黑" panose="020B0503020204020204" pitchFamily="34" charset="-122"/>
              </a:rPr>
              <a:t>validity</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agent needs </a:t>
            </a:r>
            <a:r>
              <a:rPr lang="en-US" altLang="zh-CN" dirty="0">
                <a:latin typeface="微软雅黑" panose="020B0503020204020204" pitchFamily="34" charset="-122"/>
                <a:ea typeface="微软雅黑" panose="020B0503020204020204" pitchFamily="34" charset="-122"/>
              </a:rPr>
              <a:t>to choose whether to conduct a costly </a:t>
            </a:r>
            <a:r>
              <a:rPr lang="en-US" altLang="zh-CN" dirty="0" smtClean="0">
                <a:latin typeface="微软雅黑" panose="020B0503020204020204" pitchFamily="34" charset="-122"/>
                <a:ea typeface="微软雅黑" panose="020B0503020204020204" pitchFamily="34" charset="-122"/>
              </a:rPr>
              <a:t>inspection</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The agent then needs to decide whether to share the article</a:t>
            </a:r>
          </a:p>
        </p:txBody>
      </p:sp>
    </p:spTree>
    <p:extLst>
      <p:ext uri="{BB962C8B-B14F-4D97-AF65-F5344CB8AC3E}">
        <p14:creationId xmlns:p14="http://schemas.microsoft.com/office/powerpoint/2010/main" val="33389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8BF07E-9DA9-ED40-B824-3FF613CCE172}"/>
              </a:ext>
            </a:extLst>
          </p:cNvPr>
          <p:cNvSpPr txBox="1"/>
          <p:nvPr/>
        </p:nvSpPr>
        <p:spPr>
          <a:xfrm>
            <a:off x="4988952" y="2018738"/>
            <a:ext cx="46679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01</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2848840A-84DC-4148-A84B-4BACA73C3143}"/>
              </a:ext>
            </a:extLst>
          </p:cNvPr>
          <p:cNvSpPr txBox="1"/>
          <p:nvPr/>
        </p:nvSpPr>
        <p:spPr>
          <a:xfrm>
            <a:off x="5615089" y="2064905"/>
            <a:ext cx="1785489" cy="415498"/>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sz="2800">
                <a:solidFill>
                  <a:schemeClr val="bg2">
                    <a:lumMod val="90000"/>
                  </a:schemeClr>
                </a:solidFill>
                <a:latin typeface="微软雅黑" panose="020B0503020204020204" charset="-122"/>
                <a:ea typeface="微软雅黑" panose="020B0503020204020204" charset="-122"/>
                <a:cs typeface="微软雅黑" panose="020B0503020204020204" charset="-122"/>
              </a:defRPr>
            </a:lvl1pPr>
          </a:lstStyle>
          <a:p>
            <a:r>
              <a:rPr lang="en-US" altLang="zh-CN" sz="2100" dirty="0">
                <a:cs typeface="+mn-cs"/>
              </a:rPr>
              <a:t>Introduction</a:t>
            </a:r>
            <a:endParaRPr lang="zh-CN" altLang="en-US" sz="2100" dirty="0">
              <a:cs typeface="+mn-cs"/>
            </a:endParaRPr>
          </a:p>
        </p:txBody>
      </p:sp>
      <p:sp>
        <p:nvSpPr>
          <p:cNvPr id="4" name="文本框 3">
            <a:extLst>
              <a:ext uri="{FF2B5EF4-FFF2-40B4-BE49-F238E27FC236}">
                <a16:creationId xmlns:a16="http://schemas.microsoft.com/office/drawing/2014/main" id="{097132FC-B82E-A24C-A881-1C97000748C2}"/>
              </a:ext>
            </a:extLst>
          </p:cNvPr>
          <p:cNvSpPr txBox="1"/>
          <p:nvPr/>
        </p:nvSpPr>
        <p:spPr>
          <a:xfrm>
            <a:off x="4981470" y="2623777"/>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02</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5" name="文本框 4">
            <a:extLst>
              <a:ext uri="{FF2B5EF4-FFF2-40B4-BE49-F238E27FC236}">
                <a16:creationId xmlns:a16="http://schemas.microsoft.com/office/drawing/2014/main" id="{BA8594BD-1D00-574C-A66F-6B539C378A6F}"/>
              </a:ext>
            </a:extLst>
          </p:cNvPr>
          <p:cNvSpPr txBox="1"/>
          <p:nvPr/>
        </p:nvSpPr>
        <p:spPr>
          <a:xfrm>
            <a:off x="5626239" y="2669944"/>
            <a:ext cx="3200519" cy="415498"/>
          </a:xfrm>
          <a:prstGeom prst="rect">
            <a:avLst/>
          </a:prstGeom>
          <a:noFill/>
        </p:spPr>
        <p:txBody>
          <a:bodyPr wrap="square" rtlCol="0">
            <a:spAutoFit/>
          </a:bodyPr>
          <a:lstStyle/>
          <a:p>
            <a:r>
              <a:rPr lang="en-US" altLang="zh-CN" sz="2100" b="1" dirty="0">
                <a:solidFill>
                  <a:schemeClr val="bg2">
                    <a:lumMod val="10000"/>
                  </a:schemeClr>
                </a:solidFill>
                <a:latin typeface="微软雅黑" panose="020B0503020204020204" charset="-122"/>
                <a:ea typeface="微软雅黑" panose="020B0503020204020204" charset="-122"/>
              </a:rPr>
              <a:t>Related Literature</a:t>
            </a:r>
            <a:endParaRPr lang="zh-CN" altLang="en-US" sz="2100" b="1" dirty="0">
              <a:solidFill>
                <a:schemeClr val="bg2">
                  <a:lumMod val="10000"/>
                </a:schemeClr>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E6BC0DF3-3139-4E4E-A2B2-9E6C6F1759E1}"/>
              </a:ext>
            </a:extLst>
          </p:cNvPr>
          <p:cNvSpPr txBox="1"/>
          <p:nvPr/>
        </p:nvSpPr>
        <p:spPr>
          <a:xfrm>
            <a:off x="4981468" y="3239968"/>
            <a:ext cx="513282"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03</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7" name="文本框 6">
            <a:extLst>
              <a:ext uri="{FF2B5EF4-FFF2-40B4-BE49-F238E27FC236}">
                <a16:creationId xmlns:a16="http://schemas.microsoft.com/office/drawing/2014/main" id="{E72206EB-8B49-CA47-91A4-8068E360D607}"/>
              </a:ext>
            </a:extLst>
          </p:cNvPr>
          <p:cNvSpPr txBox="1"/>
          <p:nvPr/>
        </p:nvSpPr>
        <p:spPr>
          <a:xfrm>
            <a:off x="5626241" y="3263047"/>
            <a:ext cx="3254417"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Basic model description</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0D114CC-65F8-7041-8148-FFD8EC6B011D}"/>
              </a:ext>
            </a:extLst>
          </p:cNvPr>
          <p:cNvSpPr txBox="1"/>
          <p:nvPr/>
        </p:nvSpPr>
        <p:spPr>
          <a:xfrm>
            <a:off x="4988904" y="3838416"/>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04</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9" name="文本框 8">
            <a:extLst>
              <a:ext uri="{FF2B5EF4-FFF2-40B4-BE49-F238E27FC236}">
                <a16:creationId xmlns:a16="http://schemas.microsoft.com/office/drawing/2014/main" id="{5ACB5B44-E534-CE41-9AE6-BC493F0D57E2}"/>
              </a:ext>
            </a:extLst>
          </p:cNvPr>
          <p:cNvSpPr txBox="1"/>
          <p:nvPr/>
        </p:nvSpPr>
        <p:spPr>
          <a:xfrm>
            <a:off x="5633677" y="3861495"/>
            <a:ext cx="4773486"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The </a:t>
            </a:r>
            <a:r>
              <a:rPr lang="en-US" altLang="zh-CN" sz="2100" dirty="0" err="1" smtClean="0">
                <a:solidFill>
                  <a:schemeClr val="bg2">
                    <a:lumMod val="90000"/>
                  </a:schemeClr>
                </a:solidFill>
                <a:latin typeface="微软雅黑" panose="020B0503020204020204" charset="-122"/>
                <a:ea typeface="微软雅黑" panose="020B0503020204020204" charset="-122"/>
              </a:rPr>
              <a:t>Agents’News</a:t>
            </a:r>
            <a:r>
              <a:rPr lang="en-US" altLang="zh-CN" sz="2100" dirty="0" smtClean="0">
                <a:solidFill>
                  <a:schemeClr val="bg2">
                    <a:lumMod val="90000"/>
                  </a:schemeClr>
                </a:solidFill>
                <a:latin typeface="微软雅黑" panose="020B0503020204020204" charset="-122"/>
                <a:ea typeface="微软雅黑" panose="020B0503020204020204" charset="-122"/>
              </a:rPr>
              <a:t>-Sharing </a:t>
            </a:r>
            <a:r>
              <a:rPr lang="en-US" altLang="zh-CN" sz="2100" dirty="0">
                <a:solidFill>
                  <a:schemeClr val="bg2">
                    <a:lumMod val="90000"/>
                  </a:schemeClr>
                </a:solidFill>
                <a:latin typeface="微软雅黑" panose="020B0503020204020204" charset="-122"/>
                <a:ea typeface="微软雅黑" panose="020B0503020204020204" charset="-122"/>
              </a:rPr>
              <a:t>Process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0" name="文本框 7">
            <a:extLst>
              <a:ext uri="{FF2B5EF4-FFF2-40B4-BE49-F238E27FC236}">
                <a16:creationId xmlns:a16="http://schemas.microsoft.com/office/drawing/2014/main" id="{CF6D3EA4-466D-AE46-831F-D61C43F95FCA}"/>
              </a:ext>
            </a:extLst>
          </p:cNvPr>
          <p:cNvSpPr txBox="1"/>
          <p:nvPr/>
        </p:nvSpPr>
        <p:spPr>
          <a:xfrm>
            <a:off x="5001215" y="4413785"/>
            <a:ext cx="514885"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05</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1" name="文本框 8">
            <a:extLst>
              <a:ext uri="{FF2B5EF4-FFF2-40B4-BE49-F238E27FC236}">
                <a16:creationId xmlns:a16="http://schemas.microsoft.com/office/drawing/2014/main" id="{99669BFB-2111-3A46-9123-DAA5B45AEEBD}"/>
              </a:ext>
            </a:extLst>
          </p:cNvPr>
          <p:cNvSpPr txBox="1"/>
          <p:nvPr/>
        </p:nvSpPr>
        <p:spPr>
          <a:xfrm>
            <a:off x="5645988" y="4436864"/>
            <a:ext cx="4802918"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a:t>
            </a:r>
            <a:r>
              <a:rPr lang="en-US" altLang="ja-JP" sz="2100" dirty="0" smtClean="0">
                <a:solidFill>
                  <a:schemeClr val="bg2">
                    <a:lumMod val="90000"/>
                  </a:schemeClr>
                </a:solidFill>
                <a:latin typeface="微软雅黑" panose="020B0503020204020204" charset="-122"/>
                <a:ea typeface="微软雅黑" panose="020B0503020204020204" charset="-122"/>
              </a:rPr>
              <a:t>Platform’s </a:t>
            </a:r>
            <a:r>
              <a:rPr lang="en-US" altLang="ja-JP" sz="2100" dirty="0">
                <a:solidFill>
                  <a:schemeClr val="bg2">
                    <a:lumMod val="90000"/>
                  </a:schemeClr>
                </a:solidFill>
                <a:latin typeface="微软雅黑" panose="020B0503020204020204" charset="-122"/>
                <a:ea typeface="微软雅黑" panose="020B0503020204020204" charset="-122"/>
              </a:rPr>
              <a:t>Inspection Problem</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3" name="文本框 7">
            <a:extLst>
              <a:ext uri="{FF2B5EF4-FFF2-40B4-BE49-F238E27FC236}">
                <a16:creationId xmlns:a16="http://schemas.microsoft.com/office/drawing/2014/main" id="{CF6D3EA4-466D-AE46-831F-D61C43F95FCA}"/>
              </a:ext>
            </a:extLst>
          </p:cNvPr>
          <p:cNvSpPr txBox="1"/>
          <p:nvPr/>
        </p:nvSpPr>
        <p:spPr>
          <a:xfrm>
            <a:off x="5001215" y="4989145"/>
            <a:ext cx="516488"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06</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4" name="文本框 8">
            <a:extLst>
              <a:ext uri="{FF2B5EF4-FFF2-40B4-BE49-F238E27FC236}">
                <a16:creationId xmlns:a16="http://schemas.microsoft.com/office/drawing/2014/main" id="{99669BFB-2111-3A46-9123-DAA5B45AEEBD}"/>
              </a:ext>
            </a:extLst>
          </p:cNvPr>
          <p:cNvSpPr txBox="1"/>
          <p:nvPr/>
        </p:nvSpPr>
        <p:spPr>
          <a:xfrm>
            <a:off x="5645988" y="5012224"/>
            <a:ext cx="5926687"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Impact of Fake News on Agent Opinions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5" name="文本框 7">
            <a:extLst>
              <a:ext uri="{FF2B5EF4-FFF2-40B4-BE49-F238E27FC236}">
                <a16:creationId xmlns:a16="http://schemas.microsoft.com/office/drawing/2014/main" id="{CF6D3EA4-466D-AE46-831F-D61C43F95FCA}"/>
              </a:ext>
            </a:extLst>
          </p:cNvPr>
          <p:cNvSpPr txBox="1"/>
          <p:nvPr/>
        </p:nvSpPr>
        <p:spPr>
          <a:xfrm>
            <a:off x="5005632" y="5522569"/>
            <a:ext cx="470000"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07</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6" name="文本框 8">
            <a:extLst>
              <a:ext uri="{FF2B5EF4-FFF2-40B4-BE49-F238E27FC236}">
                <a16:creationId xmlns:a16="http://schemas.microsoft.com/office/drawing/2014/main" id="{99669BFB-2111-3A46-9123-DAA5B45AEEBD}"/>
              </a:ext>
            </a:extLst>
          </p:cNvPr>
          <p:cNvSpPr txBox="1"/>
          <p:nvPr/>
        </p:nvSpPr>
        <p:spPr>
          <a:xfrm>
            <a:off x="5618961" y="5573383"/>
            <a:ext cx="1691489" cy="415498"/>
          </a:xfrm>
          <a:prstGeom prst="rect">
            <a:avLst/>
          </a:prstGeom>
          <a:noFill/>
        </p:spPr>
        <p:txBody>
          <a:bodyPr wrap="none" rtlCol="0">
            <a:spAutoFit/>
          </a:bodyPr>
          <a:lstStyle/>
          <a:p>
            <a:r>
              <a:rPr lang="en-US" altLang="ja-JP" sz="2100" dirty="0" smtClean="0">
                <a:solidFill>
                  <a:schemeClr val="bg2">
                    <a:lumMod val="90000"/>
                  </a:schemeClr>
                </a:solidFill>
                <a:latin typeface="微软雅黑" panose="020B0503020204020204" charset="-122"/>
                <a:ea typeface="微软雅黑" panose="020B0503020204020204" charset="-122"/>
              </a:rPr>
              <a:t>Conclusion </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7508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Related Literature</a:t>
            </a:r>
            <a:endParaRPr lang="zh-CN" altLang="en-US" sz="3200" dirty="0">
              <a:solidFill>
                <a:schemeClr val="bg2">
                  <a:lumMod val="10000"/>
                </a:schemeClr>
              </a:solidFill>
            </a:endParaRPr>
          </a:p>
        </p:txBody>
      </p:sp>
      <p:sp>
        <p:nvSpPr>
          <p:cNvPr id="8" name="文本框 7"/>
          <p:cNvSpPr txBox="1"/>
          <p:nvPr/>
        </p:nvSpPr>
        <p:spPr>
          <a:xfrm>
            <a:off x="1119674" y="1305388"/>
            <a:ext cx="9713168" cy="2185214"/>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Sequential decision </a:t>
            </a:r>
            <a:r>
              <a:rPr lang="en-US" altLang="zh-CN" sz="2800" dirty="0" smtClean="0">
                <a:latin typeface="微软雅黑" panose="020B0503020204020204" pitchFamily="34" charset="-122"/>
                <a:ea typeface="微软雅黑" panose="020B0503020204020204" pitchFamily="34" charset="-122"/>
              </a:rPr>
              <a:t>paradigm</a:t>
            </a:r>
            <a:endParaRPr lang="en-US" altLang="zh-CN" sz="28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Banerjee </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1992)and </a:t>
            </a:r>
            <a:r>
              <a:rPr lang="en-US" altLang="zh-CN" dirty="0" err="1" smtClean="0">
                <a:latin typeface="微软雅黑" panose="020B0503020204020204" pitchFamily="34" charset="-122"/>
                <a:ea typeface="微软雅黑" panose="020B0503020204020204" pitchFamily="34" charset="-122"/>
              </a:rPr>
              <a:t>Bikhchandanietal</a:t>
            </a:r>
            <a:r>
              <a:rPr lang="en-US" altLang="zh-CN" dirty="0">
                <a:latin typeface="微软雅黑" panose="020B0503020204020204" pitchFamily="34" charset="-122"/>
                <a:ea typeface="微软雅黑" panose="020B0503020204020204" pitchFamily="34" charset="-122"/>
              </a:rPr>
              <a:t>.(1992</a:t>
            </a:r>
            <a:r>
              <a:rPr lang="en-US" altLang="zh-CN" dirty="0" smtClean="0">
                <a:latin typeface="微软雅黑" panose="020B0503020204020204" pitchFamily="34" charset="-122"/>
                <a:ea typeface="微软雅黑" panose="020B0503020204020204" pitchFamily="34" charset="-122"/>
              </a:rPr>
              <a:t>):The agent will take an action related to the </a:t>
            </a:r>
            <a:r>
              <a:rPr lang="en-US" altLang="zh-CN" dirty="0">
                <a:latin typeface="微软雅黑" panose="020B0503020204020204" pitchFamily="34" charset="-122"/>
                <a:ea typeface="微软雅黑" panose="020B0503020204020204" pitchFamily="34" charset="-122"/>
              </a:rPr>
              <a:t>unobservable state of the </a:t>
            </a:r>
            <a:r>
              <a:rPr lang="en-US" altLang="zh-CN" dirty="0" smtClean="0">
                <a:latin typeface="微软雅黑" panose="020B0503020204020204" pitchFamily="34" charset="-122"/>
                <a:ea typeface="微软雅黑" panose="020B0503020204020204" pitchFamily="34" charset="-122"/>
              </a:rPr>
              <a:t>world after </a:t>
            </a:r>
            <a:r>
              <a:rPr lang="en-US" altLang="zh-CN" dirty="0">
                <a:latin typeface="微软雅黑" panose="020B0503020204020204" pitchFamily="34" charset="-122"/>
                <a:ea typeface="微软雅黑" panose="020B0503020204020204" pitchFamily="34" charset="-122"/>
              </a:rPr>
              <a:t>observing the actions of her </a:t>
            </a:r>
            <a:r>
              <a:rPr lang="en-US" altLang="zh-CN" dirty="0" smtClean="0">
                <a:latin typeface="微软雅黑" panose="020B0503020204020204" pitchFamily="34" charset="-122"/>
                <a:ea typeface="微软雅黑" panose="020B0503020204020204" pitchFamily="34" charset="-122"/>
              </a:rPr>
              <a:t>predecessors</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err="1" smtClean="0">
                <a:latin typeface="微软雅黑" panose="020B0503020204020204" pitchFamily="34" charset="-122"/>
                <a:ea typeface="微软雅黑" panose="020B0503020204020204" pitchFamily="34" charset="-122"/>
              </a:rPr>
              <a:t>Acemoglu</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et al. (</a:t>
            </a:r>
            <a:r>
              <a:rPr lang="en-US" altLang="zh-CN" dirty="0" smtClean="0">
                <a:latin typeface="微软雅黑" panose="020B0503020204020204" pitchFamily="34" charset="-122"/>
                <a:ea typeface="微软雅黑" panose="020B0503020204020204" pitchFamily="34" charset="-122"/>
              </a:rPr>
              <a:t>2011)and </a:t>
            </a:r>
            <a:r>
              <a:rPr lang="en-US" altLang="zh-CN" dirty="0" err="1" smtClean="0">
                <a:latin typeface="微软雅黑" panose="020B0503020204020204" pitchFamily="34" charset="-122"/>
                <a:ea typeface="微软雅黑" panose="020B0503020204020204" pitchFamily="34" charset="-122"/>
              </a:rPr>
              <a:t>Drakopoulosetal</a:t>
            </a:r>
            <a:r>
              <a:rPr lang="en-US" altLang="zh-CN" dirty="0">
                <a:latin typeface="微软雅黑" panose="020B0503020204020204" pitchFamily="34" charset="-122"/>
                <a:ea typeface="微软雅黑" panose="020B0503020204020204" pitchFamily="34" charset="-122"/>
              </a:rPr>
              <a:t>.(2013</a:t>
            </a:r>
            <a:r>
              <a:rPr lang="en-US" altLang="zh-CN" dirty="0" smtClean="0">
                <a:latin typeface="微软雅黑" panose="020B0503020204020204" pitchFamily="34" charset="-122"/>
                <a:ea typeface="微软雅黑" panose="020B0503020204020204" pitchFamily="34" charset="-122"/>
              </a:rPr>
              <a:t>):Agent can </a:t>
            </a:r>
            <a:r>
              <a:rPr lang="en-US" altLang="zh-CN" dirty="0">
                <a:latin typeface="微软雅黑" panose="020B0503020204020204" pitchFamily="34" charset="-122"/>
                <a:ea typeface="微软雅黑" panose="020B0503020204020204" pitchFamily="34" charset="-122"/>
              </a:rPr>
              <a:t>observe only a subset of her </a:t>
            </a:r>
            <a:r>
              <a:rPr lang="en-US" altLang="zh-CN" dirty="0" smtClean="0">
                <a:latin typeface="微软雅黑" panose="020B0503020204020204" pitchFamily="34" charset="-122"/>
                <a:ea typeface="微软雅黑" panose="020B0503020204020204" pitchFamily="34" charset="-122"/>
              </a:rPr>
              <a:t>predecessors</a:t>
            </a:r>
            <a:r>
              <a:rPr lang="en-US" altLang="zh-CN"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1119674" y="4297557"/>
            <a:ext cx="10491301" cy="1508105"/>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Sequential </a:t>
            </a:r>
            <a:r>
              <a:rPr lang="en-US" altLang="zh-CN" sz="2800" dirty="0">
                <a:latin typeface="微软雅黑" panose="020B0503020204020204" pitchFamily="34" charset="-122"/>
                <a:ea typeface="微软雅黑" panose="020B0503020204020204" pitchFamily="34" charset="-122"/>
              </a:rPr>
              <a:t>decision making often leads to inefficient outcomes </a:t>
            </a:r>
            <a:endParaRPr lang="en-US" altLang="zh-CN" sz="2800"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err="1" smtClean="0">
                <a:latin typeface="微软雅黑" panose="020B0503020204020204" pitchFamily="34" charset="-122"/>
                <a:ea typeface="微软雅黑" panose="020B0503020204020204" pitchFamily="34" charset="-122"/>
              </a:rPr>
              <a:t>Veeraraghavan</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 </a:t>
            </a:r>
            <a:r>
              <a:rPr lang="en-US" altLang="zh-CN" dirty="0" err="1">
                <a:latin typeface="微软雅黑" panose="020B0503020204020204" pitchFamily="34" charset="-122"/>
                <a:ea typeface="微软雅黑" panose="020B0503020204020204" pitchFamily="34" charset="-122"/>
              </a:rPr>
              <a:t>Debo</a:t>
            </a:r>
            <a:r>
              <a:rPr lang="en-US" altLang="zh-CN" dirty="0">
                <a:latin typeface="微软雅黑" panose="020B0503020204020204" pitchFamily="34" charset="-122"/>
                <a:ea typeface="微软雅黑" panose="020B0503020204020204" pitchFamily="34" charset="-122"/>
              </a:rPr>
              <a:t> (2009): customers may choose a inferior </a:t>
            </a:r>
            <a:r>
              <a:rPr lang="en-US" altLang="zh-CN" dirty="0" smtClean="0">
                <a:latin typeface="微软雅黑" panose="020B0503020204020204" pitchFamily="34" charset="-122"/>
                <a:ea typeface="微软雅黑" panose="020B0503020204020204" pitchFamily="34" charset="-122"/>
              </a:rPr>
              <a:t> server after observing their </a:t>
            </a:r>
            <a:r>
              <a:rPr lang="en-US" altLang="zh-CN" dirty="0">
                <a:latin typeface="微软雅黑" panose="020B0503020204020204" pitchFamily="34" charset="-122"/>
                <a:ea typeface="微软雅黑" panose="020B0503020204020204" pitchFamily="34" charset="-122"/>
              </a:rPr>
              <a:t>predecessors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96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Related Literature</a:t>
            </a:r>
            <a:endParaRPr lang="zh-CN" altLang="en-US" sz="3200" dirty="0">
              <a:solidFill>
                <a:schemeClr val="bg2">
                  <a:lumMod val="10000"/>
                </a:schemeClr>
              </a:solidFill>
            </a:endParaRPr>
          </a:p>
        </p:txBody>
      </p:sp>
      <p:sp>
        <p:nvSpPr>
          <p:cNvPr id="8" name="文本框 7"/>
          <p:cNvSpPr txBox="1"/>
          <p:nvPr/>
        </p:nvSpPr>
        <p:spPr>
          <a:xfrm>
            <a:off x="1119674" y="1305388"/>
            <a:ext cx="9713168" cy="1908215"/>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Social </a:t>
            </a:r>
            <a:r>
              <a:rPr lang="en-US" altLang="zh-CN" sz="2800" dirty="0">
                <a:latin typeface="微软雅黑" panose="020B0503020204020204" pitchFamily="34" charset="-122"/>
                <a:ea typeface="微软雅黑" panose="020B0503020204020204" pitchFamily="34" charset="-122"/>
              </a:rPr>
              <a:t>learning for </a:t>
            </a:r>
            <a:r>
              <a:rPr lang="en-US" altLang="zh-CN" sz="2800" dirty="0" smtClean="0">
                <a:latin typeface="微软雅黑" panose="020B0503020204020204" pitchFamily="34" charset="-122"/>
                <a:ea typeface="微软雅黑" panose="020B0503020204020204" pitchFamily="34" charset="-122"/>
              </a:rPr>
              <a:t>operational </a:t>
            </a:r>
            <a:r>
              <a:rPr lang="en-US" altLang="zh-CN" sz="2800" dirty="0">
                <a:latin typeface="微软雅黑" panose="020B0503020204020204" pitchFamily="34" charset="-122"/>
                <a:ea typeface="微软雅黑" panose="020B0503020204020204" pitchFamily="34" charset="-122"/>
              </a:rPr>
              <a:t>decisions</a:t>
            </a:r>
          </a:p>
          <a:p>
            <a:pPr marL="742950" lvl="1"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Yu </a:t>
            </a:r>
            <a:r>
              <a:rPr lang="en-US" altLang="zh-CN" dirty="0">
                <a:latin typeface="微软雅黑" panose="020B0503020204020204" pitchFamily="34" charset="-122"/>
                <a:ea typeface="微软雅黑" panose="020B0503020204020204" pitchFamily="34" charset="-122"/>
              </a:rPr>
              <a:t>et al. (2015), </a:t>
            </a:r>
            <a:r>
              <a:rPr lang="en-US" altLang="zh-CN" dirty="0" err="1">
                <a:latin typeface="微软雅黑" panose="020B0503020204020204" pitchFamily="34" charset="-122"/>
                <a:ea typeface="微软雅黑" panose="020B0503020204020204" pitchFamily="34" charset="-122"/>
              </a:rPr>
              <a:t>Papanastasiou</a:t>
            </a:r>
            <a:r>
              <a:rPr lang="en-US" altLang="zh-CN" dirty="0">
                <a:latin typeface="微软雅黑" panose="020B0503020204020204" pitchFamily="34" charset="-122"/>
                <a:ea typeface="微软雅黑" panose="020B0503020204020204" pitchFamily="34" charset="-122"/>
              </a:rPr>
              <a:t> and Savva (2016), </a:t>
            </a:r>
            <a:r>
              <a:rPr lang="en-US" altLang="zh-CN" dirty="0" err="1">
                <a:latin typeface="微软雅黑" panose="020B0503020204020204" pitchFamily="34" charset="-122"/>
                <a:ea typeface="微软雅黑" panose="020B0503020204020204" pitchFamily="34" charset="-122"/>
              </a:rPr>
              <a:t>Crapis</a:t>
            </a:r>
            <a:r>
              <a:rPr lang="en-US" altLang="zh-CN" dirty="0">
                <a:latin typeface="微软雅黑" panose="020B0503020204020204" pitchFamily="34" charset="-122"/>
                <a:ea typeface="微软雅黑" panose="020B0503020204020204" pitchFamily="34" charset="-122"/>
              </a:rPr>
              <a:t> et al. (2017), and Shin and </a:t>
            </a:r>
            <a:r>
              <a:rPr lang="en-US" altLang="zh-CN" dirty="0" err="1">
                <a:latin typeface="微软雅黑" panose="020B0503020204020204" pitchFamily="34" charset="-122"/>
                <a:ea typeface="微软雅黑" panose="020B0503020204020204" pitchFamily="34" charset="-122"/>
              </a:rPr>
              <a:t>Zeevi</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a:t>
            </a:r>
            <a:r>
              <a:rPr lang="en-US" altLang="zh-CN" dirty="0" smtClean="0">
                <a:latin typeface="微软雅黑" panose="020B0503020204020204" pitchFamily="34" charset="-122"/>
                <a:ea typeface="微软雅黑" panose="020B0503020204020204" pitchFamily="34" charset="-122"/>
              </a:rPr>
              <a:t>he impact of consumer reviews on </a:t>
            </a:r>
            <a:r>
              <a:rPr lang="en-US" altLang="zh-CN" dirty="0">
                <a:latin typeface="微软雅黑" panose="020B0503020204020204" pitchFamily="34" charset="-122"/>
                <a:ea typeface="微软雅黑" panose="020B0503020204020204" pitchFamily="34" charset="-122"/>
              </a:rPr>
              <a:t>optimal pricing </a:t>
            </a:r>
            <a:r>
              <a:rPr lang="en-US" altLang="zh-CN" dirty="0" smtClean="0">
                <a:latin typeface="微软雅黑" panose="020B0503020204020204" pitchFamily="34" charset="-122"/>
                <a:ea typeface="微软雅黑" panose="020B0503020204020204" pitchFamily="34" charset="-122"/>
              </a:rPr>
              <a:t>policies</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da-DK" altLang="zh-CN" dirty="0" smtClean="0">
                <a:latin typeface="微软雅黑" panose="020B0503020204020204" pitchFamily="34" charset="-122"/>
                <a:ea typeface="微软雅黑" panose="020B0503020204020204" pitchFamily="34" charset="-122"/>
              </a:rPr>
              <a:t>Feldman </a:t>
            </a:r>
            <a:r>
              <a:rPr lang="da-DK" altLang="zh-CN" dirty="0">
                <a:latin typeface="微软雅黑" panose="020B0503020204020204" pitchFamily="34" charset="-122"/>
                <a:ea typeface="微软雅黑" panose="020B0503020204020204" pitchFamily="34" charset="-122"/>
              </a:rPr>
              <a:t>et al. (2018</a:t>
            </a:r>
            <a:r>
              <a:rPr lang="da-DK"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The presence of social learning </a:t>
            </a:r>
            <a:r>
              <a:rPr lang="en-US" altLang="zh-CN" dirty="0">
                <a:latin typeface="微软雅黑" panose="020B0503020204020204" pitchFamily="34" charset="-122"/>
                <a:ea typeface="微软雅黑" panose="020B0503020204020204" pitchFamily="34" charset="-122"/>
              </a:rPr>
              <a:t>may lead to a decrease in the quality of new experience goods</a:t>
            </a:r>
            <a:endParaRPr lang="en-US" altLang="zh-CN"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1119674" y="3569769"/>
            <a:ext cx="10636897" cy="246221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Broader defined effects </a:t>
            </a:r>
            <a:r>
              <a:rPr lang="en-US" altLang="zh-CN" sz="2800" dirty="0">
                <a:latin typeface="微软雅黑" panose="020B0503020204020204" pitchFamily="34" charset="-122"/>
                <a:ea typeface="微软雅黑" panose="020B0503020204020204" pitchFamily="34" charset="-122"/>
              </a:rPr>
              <a:t>of social </a:t>
            </a:r>
            <a:r>
              <a:rPr lang="en-US" altLang="zh-CN" sz="2800" dirty="0" smtClean="0">
                <a:latin typeface="微软雅黑" panose="020B0503020204020204" pitchFamily="34" charset="-122"/>
                <a:ea typeface="微软雅黑" panose="020B0503020204020204" pitchFamily="34" charset="-122"/>
              </a:rPr>
              <a:t>interactions</a:t>
            </a: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Candogan</a:t>
            </a:r>
            <a:r>
              <a:rPr lang="en-US" altLang="zh-CN" dirty="0">
                <a:latin typeface="微软雅黑" panose="020B0503020204020204" pitchFamily="34" charset="-122"/>
                <a:ea typeface="微软雅黑" panose="020B0503020204020204" pitchFamily="34" charset="-122"/>
              </a:rPr>
              <a:t> et al. (2012</a:t>
            </a:r>
            <a:r>
              <a:rPr lang="en-US" altLang="zh-CN" dirty="0" smtClean="0">
                <a:latin typeface="微软雅黑" panose="020B0503020204020204" pitchFamily="34" charset="-122"/>
                <a:ea typeface="微软雅黑" panose="020B0503020204020204" pitchFamily="34" charset="-122"/>
              </a:rPr>
              <a:t>):Optimal </a:t>
            </a:r>
            <a:r>
              <a:rPr lang="en-US" altLang="zh-CN" dirty="0">
                <a:latin typeface="微软雅黑" panose="020B0503020204020204" pitchFamily="34" charset="-122"/>
                <a:ea typeface="微软雅黑" panose="020B0503020204020204" pitchFamily="34" charset="-122"/>
              </a:rPr>
              <a:t>pricing policies when consumers embedded in a social-network experience local consumption </a:t>
            </a:r>
            <a:r>
              <a:rPr lang="en-US" altLang="zh-CN" dirty="0" smtClean="0">
                <a:latin typeface="微软雅黑" panose="020B0503020204020204" pitchFamily="34" charset="-122"/>
                <a:ea typeface="微软雅黑" panose="020B0503020204020204" pitchFamily="34" charset="-122"/>
              </a:rPr>
              <a:t>externalities</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Manshadi</a:t>
            </a:r>
            <a:r>
              <a:rPr lang="en-US" altLang="zh-CN" dirty="0">
                <a:latin typeface="微软雅黑" panose="020B0503020204020204" pitchFamily="34" charset="-122"/>
                <a:ea typeface="微软雅黑" panose="020B0503020204020204" pitchFamily="34" charset="-122"/>
              </a:rPr>
              <a:t> and </a:t>
            </a:r>
            <a:r>
              <a:rPr lang="en-US" altLang="zh-CN" dirty="0" err="1">
                <a:latin typeface="微软雅黑" panose="020B0503020204020204" pitchFamily="34" charset="-122"/>
                <a:ea typeface="微软雅黑" panose="020B0503020204020204" pitchFamily="34" charset="-122"/>
              </a:rPr>
              <a:t>Misra</a:t>
            </a:r>
            <a:r>
              <a:rPr lang="en-US" altLang="zh-CN" dirty="0">
                <a:latin typeface="微软雅黑" panose="020B0503020204020204" pitchFamily="34" charset="-122"/>
                <a:ea typeface="微软雅黑" panose="020B0503020204020204" pitchFamily="34" charset="-122"/>
              </a:rPr>
              <a:t> (2016</a:t>
            </a:r>
            <a:r>
              <a:rPr lang="en-US" altLang="zh-CN" dirty="0" smtClean="0">
                <a:latin typeface="微软雅黑" panose="020B0503020204020204" pitchFamily="34" charset="-122"/>
                <a:ea typeface="微软雅黑" panose="020B0503020204020204" pitchFamily="34" charset="-122"/>
              </a:rPr>
              <a:t>):New product diffusion in networks with </a:t>
            </a:r>
            <a:r>
              <a:rPr lang="en-US" altLang="zh-CN" dirty="0">
                <a:latin typeface="微软雅黑" panose="020B0503020204020204" pitchFamily="34" charset="-122"/>
                <a:ea typeface="微软雅黑" panose="020B0503020204020204" pitchFamily="34" charset="-122"/>
              </a:rPr>
              <a:t>limited social </a:t>
            </a:r>
            <a:r>
              <a:rPr lang="en-US" altLang="zh-CN" dirty="0" smtClean="0">
                <a:latin typeface="微软雅黑" panose="020B0503020204020204" pitchFamily="34" charset="-122"/>
                <a:ea typeface="微软雅黑" panose="020B0503020204020204" pitchFamily="34" charset="-122"/>
              </a:rPr>
              <a:t>interactions</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Hu et al. (2015</a:t>
            </a:r>
            <a:r>
              <a:rPr lang="en-US" altLang="zh-CN" dirty="0" smtClean="0">
                <a:latin typeface="微软雅黑" panose="020B0503020204020204" pitchFamily="34" charset="-122"/>
                <a:ea typeface="微软雅黑" panose="020B0503020204020204" pitchFamily="34" charset="-122"/>
              </a:rPr>
              <a:t>):The effects of social influence </a:t>
            </a:r>
            <a:r>
              <a:rPr lang="en-US" altLang="zh-CN" dirty="0">
                <a:latin typeface="微软雅黑" panose="020B0503020204020204" pitchFamily="34" charset="-122"/>
                <a:ea typeface="微软雅黑" panose="020B0503020204020204" pitchFamily="34" charset="-122"/>
              </a:rPr>
              <a:t>on optimal inventory decisions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277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bg2">
                    <a:lumMod val="10000"/>
                  </a:schemeClr>
                </a:solidFill>
              </a:rPr>
              <a:t>Related Literature</a:t>
            </a:r>
            <a:endParaRPr lang="zh-CN" altLang="en-US" sz="3200" dirty="0">
              <a:solidFill>
                <a:schemeClr val="bg2">
                  <a:lumMod val="10000"/>
                </a:schemeClr>
              </a:solidFill>
            </a:endParaRPr>
          </a:p>
        </p:txBody>
      </p:sp>
      <p:sp>
        <p:nvSpPr>
          <p:cNvPr id="8" name="文本框 7"/>
          <p:cNvSpPr txBox="1"/>
          <p:nvPr/>
        </p:nvSpPr>
        <p:spPr>
          <a:xfrm>
            <a:off x="709127" y="1222444"/>
            <a:ext cx="9713168" cy="2739211"/>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Operations </a:t>
            </a:r>
            <a:r>
              <a:rPr lang="en-US" altLang="zh-CN" sz="2800" dirty="0">
                <a:latin typeface="微软雅黑" panose="020B0503020204020204" pitchFamily="34" charset="-122"/>
                <a:ea typeface="微软雅黑" panose="020B0503020204020204" pitchFamily="34" charset="-122"/>
              </a:rPr>
              <a:t>of online service platforms</a:t>
            </a:r>
          </a:p>
          <a:p>
            <a:pPr marL="1200150" lvl="2" indent="-285750">
              <a:buFont typeface="Arial" panose="020B0604020202020204" pitchFamily="34" charset="0"/>
              <a:buChar char="•"/>
            </a:pPr>
            <a:r>
              <a:rPr lang="en-US" altLang="zh-CN" dirty="0" err="1" smtClean="0">
                <a:latin typeface="微软雅黑" panose="020B0503020204020204" pitchFamily="34" charset="-122"/>
                <a:ea typeface="微软雅黑" panose="020B0503020204020204" pitchFamily="34" charset="-122"/>
              </a:rPr>
              <a:t>Marinesi</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et al. (2018</a:t>
            </a:r>
            <a:r>
              <a:rPr lang="en-US" altLang="zh-CN" dirty="0" smtClean="0">
                <a:latin typeface="微软雅黑" panose="020B0503020204020204" pitchFamily="34" charset="-122"/>
                <a:ea typeface="微软雅黑" panose="020B0503020204020204" pitchFamily="34" charset="-122"/>
              </a:rPr>
              <a:t>):The operational advantages of threshold discounting offers</a:t>
            </a: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Gao and Su (2017)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Consider </a:t>
            </a:r>
            <a:r>
              <a:rPr lang="en-US" altLang="zh-CN" dirty="0">
                <a:latin typeface="微软雅黑" panose="020B0503020204020204" pitchFamily="34" charset="-122"/>
                <a:ea typeface="微软雅黑" panose="020B0503020204020204" pitchFamily="34" charset="-122"/>
              </a:rPr>
              <a:t>whether </a:t>
            </a:r>
            <a:r>
              <a:rPr lang="en-US" altLang="zh-CN" dirty="0" smtClean="0">
                <a:latin typeface="微软雅黑" panose="020B0503020204020204" pitchFamily="34" charset="-122"/>
                <a:ea typeface="微软雅黑" panose="020B0503020204020204" pitchFamily="34" charset="-122"/>
              </a:rPr>
              <a:t>a retailer benefits </a:t>
            </a:r>
            <a:r>
              <a:rPr lang="en-US" altLang="zh-CN" dirty="0">
                <a:latin typeface="微软雅黑" panose="020B0503020204020204" pitchFamily="34" charset="-122"/>
                <a:ea typeface="微软雅黑" panose="020B0503020204020204" pitchFamily="34" charset="-122"/>
              </a:rPr>
              <a:t>by providing consumers the option to buy online and pick up in </a:t>
            </a:r>
            <a:r>
              <a:rPr lang="en-US" altLang="zh-CN" dirty="0" smtClean="0">
                <a:latin typeface="微软雅黑" panose="020B0503020204020204" pitchFamily="34" charset="-122"/>
                <a:ea typeface="微软雅黑" panose="020B0503020204020204" pitchFamily="34" charset="-122"/>
              </a:rPr>
              <a:t>store</a:t>
            </a:r>
          </a:p>
          <a:p>
            <a:pPr marL="1200150" lvl="2"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fi-FI" altLang="zh-CN" dirty="0" smtClean="0">
                <a:latin typeface="微软雅黑" panose="020B0503020204020204" pitchFamily="34" charset="-122"/>
                <a:ea typeface="微软雅黑" panose="020B0503020204020204" pitchFamily="34" charset="-122"/>
              </a:rPr>
              <a:t>Papanastasiou </a:t>
            </a:r>
            <a:r>
              <a:rPr lang="fi-FI" altLang="zh-CN" dirty="0">
                <a:latin typeface="微软雅黑" panose="020B0503020204020204" pitchFamily="34" charset="-122"/>
                <a:ea typeface="微软雅黑" panose="020B0503020204020204" pitchFamily="34" charset="-122"/>
              </a:rPr>
              <a:t>et al. (2018</a:t>
            </a:r>
            <a:r>
              <a:rPr lang="fi-FI" altLang="zh-CN" dirty="0" smtClean="0">
                <a:latin typeface="微软雅黑" panose="020B0503020204020204" pitchFamily="34" charset="-122"/>
                <a:ea typeface="微软雅黑" panose="020B0503020204020204" pitchFamily="34" charset="-122"/>
              </a:rPr>
              <a:t>):Study </a:t>
            </a:r>
            <a:r>
              <a:rPr lang="en-US" altLang="zh-CN" dirty="0">
                <a:latin typeface="微软雅黑" panose="020B0503020204020204" pitchFamily="34" charset="-122"/>
                <a:ea typeface="微软雅黑" panose="020B0503020204020204" pitchFamily="34" charset="-122"/>
              </a:rPr>
              <a:t>o</a:t>
            </a:r>
            <a:r>
              <a:rPr lang="en-US" altLang="zh-CN" dirty="0" smtClean="0">
                <a:latin typeface="微软雅黑" panose="020B0503020204020204" pitchFamily="34" charset="-122"/>
                <a:ea typeface="微软雅黑" panose="020B0503020204020204" pitchFamily="34" charset="-122"/>
              </a:rPr>
              <a:t>ptimal </a:t>
            </a:r>
            <a:r>
              <a:rPr lang="en-US" altLang="zh-CN" dirty="0">
                <a:latin typeface="微软雅黑" panose="020B0503020204020204" pitchFamily="34" charset="-122"/>
                <a:ea typeface="微软雅黑" panose="020B0503020204020204" pitchFamily="34" charset="-122"/>
              </a:rPr>
              <a:t>information disclosure with the goal of promoting exploration in an online review platform</a:t>
            </a:r>
            <a:endParaRPr lang="en-US" altLang="zh-CN"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1119674" y="3961655"/>
            <a:ext cx="10636897" cy="2739211"/>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The effects of fake-news</a:t>
            </a: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Vosoughi</a:t>
            </a:r>
            <a:r>
              <a:rPr lang="en-US" altLang="zh-CN" dirty="0">
                <a:latin typeface="微软雅黑" panose="020B0503020204020204" pitchFamily="34" charset="-122"/>
                <a:ea typeface="微软雅黑" panose="020B0503020204020204" pitchFamily="34" charset="-122"/>
              </a:rPr>
              <a:t> et al. (2018):Fake news tends to diffuse farther and faster than truthful </a:t>
            </a:r>
            <a:r>
              <a:rPr lang="en-US" altLang="zh-CN" dirty="0" smtClean="0">
                <a:latin typeface="微软雅黑" panose="020B0503020204020204" pitchFamily="34" charset="-122"/>
                <a:ea typeface="微软雅黑" panose="020B0503020204020204" pitchFamily="34" charset="-122"/>
              </a:rPr>
              <a:t>news</a:t>
            </a:r>
          </a:p>
          <a:p>
            <a:pPr marL="742950" lvl="1"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Jun et al. (2017</a:t>
            </a:r>
            <a:r>
              <a:rPr lang="en-US" altLang="zh-CN" dirty="0" smtClean="0">
                <a:latin typeface="微软雅黑" panose="020B0503020204020204" pitchFamily="34" charset="-122"/>
                <a:ea typeface="微软雅黑" panose="020B0503020204020204" pitchFamily="34" charset="-122"/>
              </a:rPr>
              <a:t>):Subjects </a:t>
            </a:r>
            <a:r>
              <a:rPr lang="en-US" altLang="zh-CN" dirty="0">
                <a:latin typeface="微软雅黑" panose="020B0503020204020204" pitchFamily="34" charset="-122"/>
                <a:ea typeface="微软雅黑" panose="020B0503020204020204" pitchFamily="34" charset="-122"/>
              </a:rPr>
              <a:t>were </a:t>
            </a:r>
            <a:r>
              <a:rPr lang="en-US" altLang="zh-CN" dirty="0" smtClean="0">
                <a:latin typeface="微软雅黑" panose="020B0503020204020204" pitchFamily="34" charset="-122"/>
                <a:ea typeface="微软雅黑" panose="020B0503020204020204" pitchFamily="34" charset="-122"/>
              </a:rPr>
              <a:t>less </a:t>
            </a:r>
            <a:r>
              <a:rPr lang="en-US" altLang="zh-CN" dirty="0">
                <a:latin typeface="微软雅黑" panose="020B0503020204020204" pitchFamily="34" charset="-122"/>
                <a:ea typeface="微软雅黑" panose="020B0503020204020204" pitchFamily="34" charset="-122"/>
              </a:rPr>
              <a:t>likely to fact-check claims when the claims were evaluated in the presence of others</a:t>
            </a:r>
            <a:r>
              <a:rPr lang="en-US" altLang="zh-CN" dirty="0" smtClean="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Qiu</a:t>
            </a:r>
            <a:r>
              <a:rPr lang="en-US" altLang="zh-CN" dirty="0">
                <a:latin typeface="微软雅黑" panose="020B0503020204020204" pitchFamily="34" charset="-122"/>
                <a:ea typeface="微软雅黑" panose="020B0503020204020204" pitchFamily="34" charset="-122"/>
              </a:rPr>
              <a:t> et al. (2017</a:t>
            </a:r>
            <a:r>
              <a:rPr lang="en-US" altLang="zh-CN" dirty="0" smtClean="0">
                <a:latin typeface="微软雅黑" panose="020B0503020204020204" pitchFamily="34" charset="-122"/>
                <a:ea typeface="微软雅黑" panose="020B0503020204020204" pitchFamily="34" charset="-122"/>
              </a:rPr>
              <a:t>):Highlight the role </a:t>
            </a:r>
            <a:r>
              <a:rPr lang="en-US" altLang="zh-CN" dirty="0">
                <a:latin typeface="微软雅黑" panose="020B0503020204020204" pitchFamily="34" charset="-122"/>
                <a:ea typeface="微软雅黑" panose="020B0503020204020204" pitchFamily="34" charset="-122"/>
              </a:rPr>
              <a:t>of behavioral </a:t>
            </a:r>
            <a:r>
              <a:rPr lang="en-US" altLang="zh-CN" dirty="0" smtClean="0">
                <a:latin typeface="微软雅黑" panose="020B0503020204020204" pitchFamily="34" charset="-122"/>
                <a:ea typeface="微软雅黑" panose="020B0503020204020204" pitchFamily="34" charset="-122"/>
              </a:rPr>
              <a:t>limitations in </a:t>
            </a:r>
            <a:r>
              <a:rPr lang="en-US" altLang="zh-CN" dirty="0">
                <a:latin typeface="微软雅黑" panose="020B0503020204020204" pitchFamily="34" charset="-122"/>
                <a:ea typeface="微软雅黑" panose="020B0503020204020204" pitchFamily="34" charset="-122"/>
              </a:rPr>
              <a:t>the prevalence of low-quality information in a social network.</a:t>
            </a:r>
          </a:p>
          <a:p>
            <a:pPr marL="742950" lvl="1"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073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8BF07E-9DA9-ED40-B824-3FF613CCE172}"/>
              </a:ext>
            </a:extLst>
          </p:cNvPr>
          <p:cNvSpPr txBox="1"/>
          <p:nvPr/>
        </p:nvSpPr>
        <p:spPr>
          <a:xfrm>
            <a:off x="4988952" y="2018738"/>
            <a:ext cx="46679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01</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2848840A-84DC-4148-A84B-4BACA73C3143}"/>
              </a:ext>
            </a:extLst>
          </p:cNvPr>
          <p:cNvSpPr txBox="1"/>
          <p:nvPr/>
        </p:nvSpPr>
        <p:spPr>
          <a:xfrm>
            <a:off x="5615089" y="2064905"/>
            <a:ext cx="1785489" cy="415498"/>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sz="2800">
                <a:solidFill>
                  <a:schemeClr val="bg2">
                    <a:lumMod val="90000"/>
                  </a:schemeClr>
                </a:solidFill>
                <a:latin typeface="微软雅黑" panose="020B0503020204020204" charset="-122"/>
                <a:ea typeface="微软雅黑" panose="020B0503020204020204" charset="-122"/>
                <a:cs typeface="微软雅黑" panose="020B0503020204020204" charset="-122"/>
              </a:defRPr>
            </a:lvl1pPr>
          </a:lstStyle>
          <a:p>
            <a:r>
              <a:rPr lang="en-US" altLang="zh-CN" sz="2100" dirty="0">
                <a:cs typeface="+mn-cs"/>
              </a:rPr>
              <a:t>Introduction</a:t>
            </a:r>
            <a:endParaRPr lang="zh-CN" altLang="en-US" sz="2100" dirty="0">
              <a:cs typeface="+mn-cs"/>
            </a:endParaRPr>
          </a:p>
        </p:txBody>
      </p:sp>
      <p:sp>
        <p:nvSpPr>
          <p:cNvPr id="4" name="文本框 3">
            <a:extLst>
              <a:ext uri="{FF2B5EF4-FFF2-40B4-BE49-F238E27FC236}">
                <a16:creationId xmlns:a16="http://schemas.microsoft.com/office/drawing/2014/main" id="{097132FC-B82E-A24C-A881-1C97000748C2}"/>
              </a:ext>
            </a:extLst>
          </p:cNvPr>
          <p:cNvSpPr txBox="1"/>
          <p:nvPr/>
        </p:nvSpPr>
        <p:spPr>
          <a:xfrm>
            <a:off x="4981470" y="2623777"/>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02</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5" name="文本框 4">
            <a:extLst>
              <a:ext uri="{FF2B5EF4-FFF2-40B4-BE49-F238E27FC236}">
                <a16:creationId xmlns:a16="http://schemas.microsoft.com/office/drawing/2014/main" id="{BA8594BD-1D00-574C-A66F-6B539C378A6F}"/>
              </a:ext>
            </a:extLst>
          </p:cNvPr>
          <p:cNvSpPr txBox="1"/>
          <p:nvPr/>
        </p:nvSpPr>
        <p:spPr>
          <a:xfrm>
            <a:off x="5626239" y="2669944"/>
            <a:ext cx="3200519" cy="415498"/>
          </a:xfrm>
          <a:prstGeom prst="rect">
            <a:avLst/>
          </a:prstGeom>
          <a:noFill/>
        </p:spPr>
        <p:txBody>
          <a:bodyPr wrap="squar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Related Literature</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E6BC0DF3-3139-4E4E-A2B2-9E6C6F1759E1}"/>
              </a:ext>
            </a:extLst>
          </p:cNvPr>
          <p:cNvSpPr txBox="1"/>
          <p:nvPr/>
        </p:nvSpPr>
        <p:spPr>
          <a:xfrm>
            <a:off x="4981468" y="3239968"/>
            <a:ext cx="513282"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03</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7" name="文本框 6">
            <a:extLst>
              <a:ext uri="{FF2B5EF4-FFF2-40B4-BE49-F238E27FC236}">
                <a16:creationId xmlns:a16="http://schemas.microsoft.com/office/drawing/2014/main" id="{E72206EB-8B49-CA47-91A4-8068E360D607}"/>
              </a:ext>
            </a:extLst>
          </p:cNvPr>
          <p:cNvSpPr txBox="1"/>
          <p:nvPr/>
        </p:nvSpPr>
        <p:spPr>
          <a:xfrm>
            <a:off x="5626241" y="3263047"/>
            <a:ext cx="3422027" cy="415498"/>
          </a:xfrm>
          <a:prstGeom prst="rect">
            <a:avLst/>
          </a:prstGeom>
          <a:noFill/>
        </p:spPr>
        <p:txBody>
          <a:bodyPr wrap="none" rtlCol="0">
            <a:spAutoFit/>
          </a:bodyPr>
          <a:lstStyle/>
          <a:p>
            <a:r>
              <a:rPr lang="en-US" altLang="zh-CN" sz="2100" b="1" dirty="0">
                <a:solidFill>
                  <a:schemeClr val="bg2">
                    <a:lumMod val="10000"/>
                  </a:schemeClr>
                </a:solidFill>
                <a:latin typeface="微软雅黑" panose="020B0503020204020204" charset="-122"/>
                <a:ea typeface="微软雅黑" panose="020B0503020204020204" charset="-122"/>
              </a:rPr>
              <a:t>Basic model description</a:t>
            </a:r>
            <a:endParaRPr lang="zh-CN" altLang="en-US" sz="2100" b="1" dirty="0">
              <a:solidFill>
                <a:schemeClr val="bg2">
                  <a:lumMod val="1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0D114CC-65F8-7041-8148-FFD8EC6B011D}"/>
              </a:ext>
            </a:extLst>
          </p:cNvPr>
          <p:cNvSpPr txBox="1"/>
          <p:nvPr/>
        </p:nvSpPr>
        <p:spPr>
          <a:xfrm>
            <a:off x="4988904" y="3838416"/>
            <a:ext cx="503664"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04</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9" name="文本框 8">
            <a:extLst>
              <a:ext uri="{FF2B5EF4-FFF2-40B4-BE49-F238E27FC236}">
                <a16:creationId xmlns:a16="http://schemas.microsoft.com/office/drawing/2014/main" id="{5ACB5B44-E534-CE41-9AE6-BC493F0D57E2}"/>
              </a:ext>
            </a:extLst>
          </p:cNvPr>
          <p:cNvSpPr txBox="1"/>
          <p:nvPr/>
        </p:nvSpPr>
        <p:spPr>
          <a:xfrm>
            <a:off x="5633677" y="3861495"/>
            <a:ext cx="4773486" cy="415498"/>
          </a:xfrm>
          <a:prstGeom prst="rect">
            <a:avLst/>
          </a:prstGeom>
          <a:noFill/>
        </p:spPr>
        <p:txBody>
          <a:bodyPr wrap="none" rtlCol="0">
            <a:spAutoFit/>
          </a:bodyPr>
          <a:lstStyle/>
          <a:p>
            <a:r>
              <a:rPr lang="en-US" altLang="zh-CN" sz="2100" dirty="0">
                <a:solidFill>
                  <a:schemeClr val="bg2">
                    <a:lumMod val="90000"/>
                  </a:schemeClr>
                </a:solidFill>
                <a:latin typeface="微软雅黑" panose="020B0503020204020204" charset="-122"/>
                <a:ea typeface="微软雅黑" panose="020B0503020204020204" charset="-122"/>
              </a:rPr>
              <a:t>The </a:t>
            </a:r>
            <a:r>
              <a:rPr lang="en-US" altLang="zh-CN" sz="2100" dirty="0" err="1" smtClean="0">
                <a:solidFill>
                  <a:schemeClr val="bg2">
                    <a:lumMod val="90000"/>
                  </a:schemeClr>
                </a:solidFill>
                <a:latin typeface="微软雅黑" panose="020B0503020204020204" charset="-122"/>
                <a:ea typeface="微软雅黑" panose="020B0503020204020204" charset="-122"/>
              </a:rPr>
              <a:t>Agents’News</a:t>
            </a:r>
            <a:r>
              <a:rPr lang="en-US" altLang="zh-CN" sz="2100" dirty="0" smtClean="0">
                <a:solidFill>
                  <a:schemeClr val="bg2">
                    <a:lumMod val="90000"/>
                  </a:schemeClr>
                </a:solidFill>
                <a:latin typeface="微软雅黑" panose="020B0503020204020204" charset="-122"/>
                <a:ea typeface="微软雅黑" panose="020B0503020204020204" charset="-122"/>
              </a:rPr>
              <a:t>-Sharing </a:t>
            </a:r>
            <a:r>
              <a:rPr lang="en-US" altLang="zh-CN" sz="2100" dirty="0">
                <a:solidFill>
                  <a:schemeClr val="bg2">
                    <a:lumMod val="90000"/>
                  </a:schemeClr>
                </a:solidFill>
                <a:latin typeface="微软雅黑" panose="020B0503020204020204" charset="-122"/>
                <a:ea typeface="微软雅黑" panose="020B0503020204020204" charset="-122"/>
              </a:rPr>
              <a:t>Process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0" name="文本框 7">
            <a:extLst>
              <a:ext uri="{FF2B5EF4-FFF2-40B4-BE49-F238E27FC236}">
                <a16:creationId xmlns:a16="http://schemas.microsoft.com/office/drawing/2014/main" id="{CF6D3EA4-466D-AE46-831F-D61C43F95FCA}"/>
              </a:ext>
            </a:extLst>
          </p:cNvPr>
          <p:cNvSpPr txBox="1"/>
          <p:nvPr/>
        </p:nvSpPr>
        <p:spPr>
          <a:xfrm>
            <a:off x="5001215" y="4413785"/>
            <a:ext cx="514885" cy="461665"/>
          </a:xfrm>
          <a:prstGeom prst="rect">
            <a:avLst/>
          </a:prstGeom>
          <a:noFill/>
        </p:spPr>
        <p:txBody>
          <a:bodyPr wrap="none" rtlCol="0">
            <a:spAutoFit/>
          </a:bodyPr>
          <a:lstStyle/>
          <a:p>
            <a:pPr>
              <a:defRPr/>
            </a:pPr>
            <a:r>
              <a:rPr lang="en-US" altLang="zh-CN" sz="2400" dirty="0">
                <a:solidFill>
                  <a:srgbClr val="8B1618"/>
                </a:solidFill>
                <a:latin typeface="Impact" panose="020B0806030902050204" pitchFamily="34" charset="0"/>
                <a:ea typeface="等线" panose="02010600030101010101" pitchFamily="2" charset="-122"/>
              </a:rPr>
              <a:t>05</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1" name="文本框 8">
            <a:extLst>
              <a:ext uri="{FF2B5EF4-FFF2-40B4-BE49-F238E27FC236}">
                <a16:creationId xmlns:a16="http://schemas.microsoft.com/office/drawing/2014/main" id="{99669BFB-2111-3A46-9123-DAA5B45AEEBD}"/>
              </a:ext>
            </a:extLst>
          </p:cNvPr>
          <p:cNvSpPr txBox="1"/>
          <p:nvPr/>
        </p:nvSpPr>
        <p:spPr>
          <a:xfrm>
            <a:off x="5645988" y="4436864"/>
            <a:ext cx="4802918"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a:t>
            </a:r>
            <a:r>
              <a:rPr lang="en-US" altLang="ja-JP" sz="2100" dirty="0" smtClean="0">
                <a:solidFill>
                  <a:schemeClr val="bg2">
                    <a:lumMod val="90000"/>
                  </a:schemeClr>
                </a:solidFill>
                <a:latin typeface="微软雅黑" panose="020B0503020204020204" charset="-122"/>
                <a:ea typeface="微软雅黑" panose="020B0503020204020204" charset="-122"/>
              </a:rPr>
              <a:t>Platform’s </a:t>
            </a:r>
            <a:r>
              <a:rPr lang="en-US" altLang="ja-JP" sz="2100" dirty="0">
                <a:solidFill>
                  <a:schemeClr val="bg2">
                    <a:lumMod val="90000"/>
                  </a:schemeClr>
                </a:solidFill>
                <a:latin typeface="微软雅黑" panose="020B0503020204020204" charset="-122"/>
                <a:ea typeface="微软雅黑" panose="020B0503020204020204" charset="-122"/>
              </a:rPr>
              <a:t>Inspection Problem</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3" name="文本框 7">
            <a:extLst>
              <a:ext uri="{FF2B5EF4-FFF2-40B4-BE49-F238E27FC236}">
                <a16:creationId xmlns:a16="http://schemas.microsoft.com/office/drawing/2014/main" id="{CF6D3EA4-466D-AE46-831F-D61C43F95FCA}"/>
              </a:ext>
            </a:extLst>
          </p:cNvPr>
          <p:cNvSpPr txBox="1"/>
          <p:nvPr/>
        </p:nvSpPr>
        <p:spPr>
          <a:xfrm>
            <a:off x="5001215" y="4989145"/>
            <a:ext cx="516488"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06</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4" name="文本框 8">
            <a:extLst>
              <a:ext uri="{FF2B5EF4-FFF2-40B4-BE49-F238E27FC236}">
                <a16:creationId xmlns:a16="http://schemas.microsoft.com/office/drawing/2014/main" id="{99669BFB-2111-3A46-9123-DAA5B45AEEBD}"/>
              </a:ext>
            </a:extLst>
          </p:cNvPr>
          <p:cNvSpPr txBox="1"/>
          <p:nvPr/>
        </p:nvSpPr>
        <p:spPr>
          <a:xfrm>
            <a:off x="5645988" y="5012224"/>
            <a:ext cx="5926687" cy="415498"/>
          </a:xfrm>
          <a:prstGeom prst="rect">
            <a:avLst/>
          </a:prstGeom>
          <a:noFill/>
        </p:spPr>
        <p:txBody>
          <a:bodyPr wrap="none" rtlCol="0">
            <a:spAutoFit/>
          </a:bodyPr>
          <a:lstStyle/>
          <a:p>
            <a:r>
              <a:rPr lang="en-US" altLang="ja-JP" sz="2100" dirty="0">
                <a:solidFill>
                  <a:schemeClr val="bg2">
                    <a:lumMod val="90000"/>
                  </a:schemeClr>
                </a:solidFill>
                <a:latin typeface="微软雅黑" panose="020B0503020204020204" charset="-122"/>
                <a:ea typeface="微软雅黑" panose="020B0503020204020204" charset="-122"/>
              </a:rPr>
              <a:t>The Impact of Fake News on Agent Opinions</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
        <p:nvSpPr>
          <p:cNvPr id="15" name="文本框 7">
            <a:extLst>
              <a:ext uri="{FF2B5EF4-FFF2-40B4-BE49-F238E27FC236}">
                <a16:creationId xmlns:a16="http://schemas.microsoft.com/office/drawing/2014/main" id="{CF6D3EA4-466D-AE46-831F-D61C43F95FCA}"/>
              </a:ext>
            </a:extLst>
          </p:cNvPr>
          <p:cNvSpPr txBox="1"/>
          <p:nvPr/>
        </p:nvSpPr>
        <p:spPr>
          <a:xfrm>
            <a:off x="5005632" y="5522569"/>
            <a:ext cx="470000" cy="461665"/>
          </a:xfrm>
          <a:prstGeom prst="rect">
            <a:avLst/>
          </a:prstGeom>
          <a:noFill/>
        </p:spPr>
        <p:txBody>
          <a:bodyPr wrap="none" rtlCol="0">
            <a:spAutoFit/>
          </a:bodyPr>
          <a:lstStyle/>
          <a:p>
            <a:pPr>
              <a:defRPr/>
            </a:pPr>
            <a:r>
              <a:rPr lang="en-US" altLang="zh-CN" sz="2400" dirty="0" smtClean="0">
                <a:solidFill>
                  <a:srgbClr val="8B1618"/>
                </a:solidFill>
                <a:latin typeface="Impact" panose="020B0806030902050204" pitchFamily="34" charset="0"/>
                <a:ea typeface="等线" panose="02010600030101010101" pitchFamily="2" charset="-122"/>
              </a:rPr>
              <a:t>07</a:t>
            </a:r>
            <a:endParaRPr lang="zh-CN" altLang="en-US" sz="2400" dirty="0">
              <a:solidFill>
                <a:srgbClr val="8B1618"/>
              </a:solidFill>
              <a:latin typeface="Impact" panose="020B0806030902050204" pitchFamily="34" charset="0"/>
              <a:ea typeface="等线" panose="02010600030101010101" pitchFamily="2" charset="-122"/>
            </a:endParaRPr>
          </a:p>
        </p:txBody>
      </p:sp>
      <p:sp>
        <p:nvSpPr>
          <p:cNvPr id="16" name="文本框 8">
            <a:extLst>
              <a:ext uri="{FF2B5EF4-FFF2-40B4-BE49-F238E27FC236}">
                <a16:creationId xmlns:a16="http://schemas.microsoft.com/office/drawing/2014/main" id="{99669BFB-2111-3A46-9123-DAA5B45AEEBD}"/>
              </a:ext>
            </a:extLst>
          </p:cNvPr>
          <p:cNvSpPr txBox="1"/>
          <p:nvPr/>
        </p:nvSpPr>
        <p:spPr>
          <a:xfrm>
            <a:off x="5618961" y="5573383"/>
            <a:ext cx="1691489" cy="415498"/>
          </a:xfrm>
          <a:prstGeom prst="rect">
            <a:avLst/>
          </a:prstGeom>
          <a:noFill/>
        </p:spPr>
        <p:txBody>
          <a:bodyPr wrap="none" rtlCol="0">
            <a:spAutoFit/>
          </a:bodyPr>
          <a:lstStyle/>
          <a:p>
            <a:r>
              <a:rPr lang="en-US" altLang="ja-JP" sz="2100" dirty="0" smtClean="0">
                <a:solidFill>
                  <a:schemeClr val="bg2">
                    <a:lumMod val="90000"/>
                  </a:schemeClr>
                </a:solidFill>
                <a:latin typeface="微软雅黑" panose="020B0503020204020204" charset="-122"/>
                <a:ea typeface="微软雅黑" panose="020B0503020204020204" charset="-122"/>
              </a:rPr>
              <a:t>Conclusion </a:t>
            </a:r>
            <a:endParaRPr lang="zh-CN" altLang="en-US" sz="2100" dirty="0">
              <a:solidFill>
                <a:schemeClr val="bg2">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290095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TotalTime>
  <Words>2877</Words>
  <Application>Microsoft Office PowerPoint</Application>
  <PresentationFormat>宽屏</PresentationFormat>
  <Paragraphs>295</Paragraphs>
  <Slides>32</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Microsoft YaHei Light</vt:lpstr>
      <vt:lpstr>等线</vt:lpstr>
      <vt:lpstr>等线 Light</vt:lpstr>
      <vt:lpstr>微软雅黑</vt:lpstr>
      <vt:lpstr>微软雅黑</vt:lpstr>
      <vt:lpstr>Arial</vt:lpstr>
      <vt:lpstr>Broadway</vt:lpstr>
      <vt:lpstr>Calibri</vt:lpstr>
      <vt:lpstr>Calibri Light</vt:lpstr>
      <vt:lpstr>Cambria Math</vt:lpstr>
      <vt:lpstr>Impact</vt:lpstr>
      <vt:lpstr>Office 主题​​</vt:lpstr>
      <vt:lpstr> </vt:lpstr>
      <vt:lpstr>PowerPoint 演示文稿</vt:lpstr>
      <vt:lpstr>Introduction</vt:lpstr>
      <vt:lpstr>Introduction</vt:lpstr>
      <vt:lpstr>PowerPoint 演示文稿</vt:lpstr>
      <vt:lpstr>Related Literature</vt:lpstr>
      <vt:lpstr>Related Literature</vt:lpstr>
      <vt:lpstr>Related Literature</vt:lpstr>
      <vt:lpstr>PowerPoint 演示文稿</vt:lpstr>
      <vt:lpstr>Basic model description</vt:lpstr>
      <vt:lpstr>Basic model description</vt:lpstr>
      <vt:lpstr>Basic model description</vt:lpstr>
      <vt:lpstr>Basic model description</vt:lpstr>
      <vt:lpstr>PowerPoint 演示文稿</vt:lpstr>
      <vt:lpstr>The Agents’News-Sharing Process</vt:lpstr>
      <vt:lpstr>The Agents’News-Sharing Process</vt:lpstr>
      <vt:lpstr>The Agents’News-Sharing Process</vt:lpstr>
      <vt:lpstr>The Agents’News-Sharing Process</vt:lpstr>
      <vt:lpstr>The Agents’News-Sharing Process</vt:lpstr>
      <vt:lpstr>PowerPoint 演示文稿</vt:lpstr>
      <vt:lpstr>The Platform’s Inspection Problem</vt:lpstr>
      <vt:lpstr>The Platform’s Inspection Problem</vt:lpstr>
      <vt:lpstr>The Platform’s Inspection Problem</vt:lpstr>
      <vt:lpstr>The Platform’s Inspection Problem</vt:lpstr>
      <vt:lpstr>The Platform’s Inspection Problem</vt:lpstr>
      <vt:lpstr>PowerPoint 演示文稿</vt:lpstr>
      <vt:lpstr>The Impact of Fake News on Agent Opinions</vt:lpstr>
      <vt:lpstr>The Impact of Fake News on Agent Opinions</vt:lpstr>
      <vt:lpstr>PowerPoint 演示文稿</vt:lpstr>
      <vt:lpstr>Conclusion </vt:lpstr>
      <vt:lpstr>Conclusion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he simai</dc:creator>
  <cp:lastModifiedBy>test</cp:lastModifiedBy>
  <cp:revision>2661</cp:revision>
  <cp:lastPrinted>2022-03-14T06:59:29Z</cp:lastPrinted>
  <dcterms:created xsi:type="dcterms:W3CDTF">2020-09-16T09:06:58Z</dcterms:created>
  <dcterms:modified xsi:type="dcterms:W3CDTF">2023-03-06T11:57:01Z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2052-1.5.1.2195</vt:lpwstr>
  </property>
</Properties>
</file>