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3" r:id="rId7"/>
    <p:sldId id="268" r:id="rId8"/>
    <p:sldId id="293" r:id="rId9"/>
    <p:sldId id="269" r:id="rId10"/>
    <p:sldId id="294" r:id="rId11"/>
    <p:sldId id="281" r:id="rId12"/>
    <p:sldId id="310" r:id="rId13"/>
    <p:sldId id="295" r:id="rId14"/>
    <p:sldId id="284" r:id="rId15"/>
    <p:sldId id="323" r:id="rId16"/>
    <p:sldId id="324" r:id="rId17"/>
    <p:sldId id="325" r:id="rId18"/>
    <p:sldId id="326" r:id="rId19"/>
    <p:sldId id="327" r:id="rId20"/>
    <p:sldId id="328" r:id="rId21"/>
    <p:sldId id="296" r:id="rId22"/>
    <p:sldId id="282" r:id="rId23"/>
    <p:sldId id="339" r:id="rId24"/>
    <p:sldId id="340" r:id="rId25"/>
    <p:sldId id="279" r:id="rId26"/>
    <p:sldId id="292"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EF1"/>
    <a:srgbClr val="3E536E"/>
    <a:srgbClr val="869EAA"/>
    <a:srgbClr val="C8D7DE"/>
    <a:srgbClr val="3E4245"/>
    <a:srgbClr val="97A7A4"/>
    <a:srgbClr val="FAE091"/>
    <a:srgbClr val="DEA9CC"/>
    <a:srgbClr val="F3A37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103" d="100"/>
          <a:sy n="103" d="100"/>
        </p:scale>
        <p:origin x="18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28.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760FE-701D-41CA-A85B-12B0959F47ED}"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8620D77-9FC5-4284-A366-12E6E2930E2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30ECBB-EFA0-4B67-A466-676224D861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5.xml"/><Relationship Id="rId3"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11.png"/><Relationship Id="rId7" Type="http://schemas.openxmlformats.org/officeDocument/2006/relationships/tags" Target="../tags/tag18.xml"/><Relationship Id="rId6" Type="http://schemas.openxmlformats.org/officeDocument/2006/relationships/image" Target="../media/image10.png"/><Relationship Id="rId5" Type="http://schemas.openxmlformats.org/officeDocument/2006/relationships/tags" Target="../tags/tag17.xml"/><Relationship Id="rId4" Type="http://schemas.openxmlformats.org/officeDocument/2006/relationships/image" Target="../media/image9.png"/><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notesSlide" Target="../notesSlides/notesSlide15.xml"/><Relationship Id="rId11" Type="http://schemas.openxmlformats.org/officeDocument/2006/relationships/slideLayout" Target="../slideLayouts/slideLayout2.xml"/><Relationship Id="rId10" Type="http://schemas.openxmlformats.org/officeDocument/2006/relationships/image" Target="../media/image12.png"/><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21.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23.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25.xml"/><Relationship Id="rId2" Type="http://schemas.openxmlformats.org/officeDocument/2006/relationships/image" Target="../media/image15.png"/><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27.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4" name="椭圆 3"/>
          <p:cNvSpPr/>
          <p:nvPr/>
        </p:nvSpPr>
        <p:spPr>
          <a:xfrm>
            <a:off x="4730750" y="26670"/>
            <a:ext cx="6798310" cy="6798310"/>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168812" y="3578087"/>
            <a:ext cx="12360812" cy="0"/>
          </a:xfrm>
          <a:prstGeom prst="line">
            <a:avLst/>
          </a:prstGeom>
          <a:ln w="38100">
            <a:solidFill>
              <a:srgbClr val="3E536E"/>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730750" y="1692275"/>
            <a:ext cx="6721475" cy="2150745"/>
          </a:xfrm>
          <a:prstGeom prst="rect">
            <a:avLst/>
          </a:prstGeom>
          <a:noFill/>
        </p:spPr>
        <p:txBody>
          <a:bodyPr wrap="square" rtlCol="0">
            <a:noAutofit/>
          </a:bodyPr>
          <a:lstStyle/>
          <a:p>
            <a:pPr algn="ctr"/>
            <a:r>
              <a:rPr lang="en-US" altLang="zh-CN" sz="4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Fake News</a:t>
            </a:r>
            <a:r>
              <a:rPr lang="en-US" altLang="zh-CN" sz="4000" b="1" dirty="0">
                <a:solidFill>
                  <a:schemeClr val="bg1">
                    <a:lumMod val="95000"/>
                  </a:schemeClr>
                </a:solidFill>
                <a:latin typeface="Times New Roman" panose="02020603050405020304" charset="0"/>
                <a:ea typeface="微软雅黑" panose="020B0503020204020204" pitchFamily="34" charset="-122"/>
                <a:cs typeface="Times New Roman" panose="02020603050405020304" charset="0"/>
              </a:rPr>
              <a:t> </a:t>
            </a:r>
            <a:r>
              <a:rPr lang="en-US" altLang="zh-CN" sz="4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Propagation and Detection: A Sequential Model</a:t>
            </a:r>
            <a:endParaRPr lang="en-US" altLang="zh-CN" sz="4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5099050" y="3756660"/>
            <a:ext cx="6193790" cy="572135"/>
          </a:xfrm>
          <a:prstGeom prst="rect">
            <a:avLst/>
          </a:prstGeom>
          <a:noFill/>
        </p:spPr>
        <p:txBody>
          <a:bodyPr wrap="square" rtlCol="0">
            <a:noAutofit/>
          </a:bodyPr>
          <a:lstStyle/>
          <a:p>
            <a:pPr algn="ctr"/>
            <a:r>
              <a:rPr sz="3200" b="1" dirty="0">
                <a:solidFill>
                  <a:srgbClr val="C8D7DE"/>
                </a:solidFill>
                <a:latin typeface="微软雅黑" panose="020B0503020204020204" pitchFamily="34" charset="-122"/>
                <a:ea typeface="微软雅黑" panose="020B0503020204020204" pitchFamily="34" charset="-122"/>
              </a:rPr>
              <a:t>Yiangos Papanastasiou (2020)</a:t>
            </a:r>
            <a:endParaRPr sz="3200" b="1" dirty="0">
              <a:solidFill>
                <a:srgbClr val="C8D7DE"/>
              </a:solidFill>
              <a:latin typeface="微软雅黑" panose="020B0503020204020204" pitchFamily="34" charset="-122"/>
              <a:ea typeface="微软雅黑" panose="020B0503020204020204" pitchFamily="34" charset="-122"/>
            </a:endParaRPr>
          </a:p>
        </p:txBody>
      </p:sp>
      <p:sp>
        <p:nvSpPr>
          <p:cNvPr id="5" name="椭圆 4"/>
          <p:cNvSpPr/>
          <p:nvPr/>
        </p:nvSpPr>
        <p:spPr>
          <a:xfrm>
            <a:off x="1790878" y="2800183"/>
            <a:ext cx="1529097" cy="1529097"/>
          </a:xfrm>
          <a:prstGeom prst="ellipse">
            <a:avLst/>
          </a:prstGeom>
          <a:solidFill>
            <a:srgbClr val="3E53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22" name="文本框 21"/>
          <p:cNvSpPr txBox="1"/>
          <p:nvPr/>
        </p:nvSpPr>
        <p:spPr>
          <a:xfrm>
            <a:off x="1445761" y="3197710"/>
            <a:ext cx="2341479" cy="645160"/>
          </a:xfrm>
          <a:prstGeom prst="rect">
            <a:avLst/>
          </a:prstGeom>
          <a:noFill/>
        </p:spPr>
        <p:txBody>
          <a:bodyPr wrap="square" rtlCol="0">
            <a:spAutoFit/>
          </a:bodyPr>
          <a:lstStyle/>
          <a:p>
            <a:pPr algn="ct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瞿心仪</a:t>
            </a:r>
            <a:endParaRPr lang="zh-CN" altLang="en-US" dirty="0" smtClean="0">
              <a:solidFill>
                <a:schemeClr val="bg1">
                  <a:lumMod val="95000"/>
                </a:schemeClr>
              </a:solidFill>
              <a:latin typeface="微软雅黑" panose="020B0503020204020204" pitchFamily="34" charset="-122"/>
              <a:ea typeface="微软雅黑" panose="020B0503020204020204" pitchFamily="34" charset="-122"/>
            </a:endParaRPr>
          </a:p>
          <a:p>
            <a:pPr algn="ctr"/>
            <a:r>
              <a:rPr lang="en-US" altLang="zh-CN" dirty="0" smtClean="0">
                <a:solidFill>
                  <a:schemeClr val="bg1">
                    <a:lumMod val="95000"/>
                  </a:schemeClr>
                </a:solidFill>
                <a:latin typeface="微软雅黑" panose="020B0503020204020204" pitchFamily="34" charset="-122"/>
                <a:ea typeface="微软雅黑" panose="020B0503020204020204" pitchFamily="34" charset="-122"/>
              </a:rPr>
              <a:t>2022214329</a:t>
            </a:r>
            <a:endParaRPr lang="en-US" altLang="zh-CN"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66" name="椭圆 65"/>
          <p:cNvSpPr/>
          <p:nvPr/>
        </p:nvSpPr>
        <p:spPr>
          <a:xfrm>
            <a:off x="379829" y="3312839"/>
            <a:ext cx="530496" cy="530496"/>
          </a:xfrm>
          <a:prstGeom prst="ellipse">
            <a:avLst/>
          </a:prstGeom>
          <a:solidFill>
            <a:srgbClr val="3E53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arn(outVertical)">
                                      <p:cBhvr>
                                        <p:cTn id="23" dur="500"/>
                                        <p:tgtEl>
                                          <p:spTgt spid="2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ppt_x"/>
                                          </p:val>
                                        </p:tav>
                                        <p:tav tm="100000">
                                          <p:val>
                                            <p:strVal val="#ppt_x"/>
                                          </p:val>
                                        </p:tav>
                                      </p:tavLst>
                                    </p:anim>
                                    <p:anim calcmode="lin" valueType="num">
                                      <p:cBhvr additive="base">
                                        <p:cTn id="2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5" grpId="0" animBg="1"/>
      <p:bldP spid="22" grpId="0"/>
      <p:bldP spid="6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56" name="TextBox 19"/>
          <p:cNvSpPr txBox="1"/>
          <p:nvPr/>
        </p:nvSpPr>
        <p:spPr>
          <a:xfrm>
            <a:off x="1324610" y="3754755"/>
            <a:ext cx="8444230" cy="690245"/>
          </a:xfrm>
          <a:prstGeom prst="rect">
            <a:avLst/>
          </a:prstGeom>
          <a:noFill/>
        </p:spPr>
        <p:txBody>
          <a:bodyPr wrap="square" rtlCol="0">
            <a:noAutofit/>
          </a:bodyPr>
          <a:lstStyle/>
          <a:p>
            <a:pPr lvl="0"/>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he unobservable state of the world</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can be described as θ ∈ {Y, N}</a:t>
            </a:r>
            <a:endParaRPr lang="zh-CN" altLang="en-US" sz="2000" dirty="0">
              <a:latin typeface="微软雅黑" panose="020B0503020204020204" pitchFamily="34" charset="-122"/>
              <a:ea typeface="微软雅黑" panose="020B0503020204020204" pitchFamily="34" charset="-122"/>
            </a:endParaRPr>
          </a:p>
        </p:txBody>
      </p:sp>
      <p:sp>
        <p:nvSpPr>
          <p:cNvPr id="62" name="TextBox 25"/>
          <p:cNvSpPr txBox="1"/>
          <p:nvPr/>
        </p:nvSpPr>
        <p:spPr>
          <a:xfrm>
            <a:off x="1298575" y="1924050"/>
            <a:ext cx="9836150" cy="1504950"/>
          </a:xfrm>
          <a:prstGeom prst="rect">
            <a:avLst/>
          </a:prstGeom>
          <a:noFill/>
        </p:spPr>
        <p:txBody>
          <a:bodyPr wrap="square" rtlCol="0">
            <a:noAutofit/>
          </a:bodyPr>
          <a:lstStyle/>
          <a:p>
            <a:pPr lvl="0"/>
            <a:r>
              <a:rPr sz="2000" dirty="0">
                <a:latin typeface="微软雅黑" panose="020B0503020204020204" pitchFamily="34" charset="-122"/>
                <a:ea typeface="微软雅黑" panose="020B0503020204020204" pitchFamily="34" charset="-122"/>
              </a:rPr>
              <a:t>Suppose that because of an upcoming</a:t>
            </a:r>
            <a:r>
              <a:rPr lang="en-US" sz="2000" dirty="0">
                <a:latin typeface="微软雅黑" panose="020B0503020204020204" pitchFamily="34" charset="-122"/>
                <a:ea typeface="微软雅黑" panose="020B0503020204020204" pitchFamily="34" charset="-122"/>
              </a:rPr>
              <a:t> </a:t>
            </a:r>
            <a:r>
              <a:rPr sz="2000" dirty="0">
                <a:latin typeface="微软雅黑" panose="020B0503020204020204" pitchFamily="34" charset="-122"/>
                <a:ea typeface="微软雅黑" panose="020B0503020204020204" pitchFamily="34" charset="-122"/>
              </a:rPr>
              <a:t>Senate vote, the public is interested in whether the</a:t>
            </a:r>
            <a:r>
              <a:rPr lang="en-US" sz="2000" dirty="0">
                <a:latin typeface="微软雅黑" panose="020B0503020204020204" pitchFamily="34" charset="-122"/>
                <a:ea typeface="微软雅黑" panose="020B0503020204020204" pitchFamily="34" charset="-122"/>
              </a:rPr>
              <a:t> </a:t>
            </a:r>
            <a:r>
              <a:rPr sz="2000" dirty="0">
                <a:latin typeface="微软雅黑" panose="020B0503020204020204" pitchFamily="34" charset="-122"/>
                <a:ea typeface="微软雅黑" panose="020B0503020204020204" pitchFamily="34" charset="-122"/>
              </a:rPr>
              <a:t>burning of fossil fuels is linked to climate change.</a:t>
            </a:r>
            <a:endParaRPr sz="2000" dirty="0">
              <a:latin typeface="微软雅黑" panose="020B0503020204020204" pitchFamily="34" charset="-122"/>
              <a:ea typeface="微软雅黑" panose="020B0503020204020204" pitchFamily="34" charset="-122"/>
            </a:endParaRPr>
          </a:p>
          <a:p>
            <a:pPr lvl="0"/>
            <a:r>
              <a:rPr sz="2000" dirty="0">
                <a:latin typeface="微软雅黑" panose="020B0503020204020204" pitchFamily="34" charset="-122"/>
                <a:ea typeface="微软雅黑" panose="020B0503020204020204" pitchFamily="34" charset="-122"/>
              </a:rPr>
              <a:t>Suppose further that an article is circulating on social</a:t>
            </a:r>
            <a:r>
              <a:rPr lang="en-US" sz="2000" dirty="0">
                <a:latin typeface="微软雅黑" panose="020B0503020204020204" pitchFamily="34" charset="-122"/>
                <a:ea typeface="微软雅黑" panose="020B0503020204020204" pitchFamily="34" charset="-122"/>
              </a:rPr>
              <a:t> </a:t>
            </a:r>
            <a:r>
              <a:rPr sz="2000" dirty="0">
                <a:latin typeface="微软雅黑" panose="020B0503020204020204" pitchFamily="34" charset="-122"/>
                <a:ea typeface="微软雅黑" panose="020B0503020204020204" pitchFamily="34" charset="-122"/>
              </a:rPr>
              <a:t>media, whose contents can be summarized as follows:“UC Berkeley study finds no connection </a:t>
            </a:r>
            <a:r>
              <a:rPr lang="en-US" sz="2000" dirty="0">
                <a:latin typeface="微软雅黑" panose="020B0503020204020204" pitchFamily="34" charset="-122"/>
                <a:ea typeface="微软雅黑" panose="020B0503020204020204" pitchFamily="34" charset="-122"/>
              </a:rPr>
              <a:t>b</a:t>
            </a:r>
            <a:r>
              <a:rPr sz="2000" dirty="0">
                <a:latin typeface="微软雅黑" panose="020B0503020204020204" pitchFamily="34" charset="-122"/>
                <a:ea typeface="微软雅黑" panose="020B0503020204020204" pitchFamily="34" charset="-122"/>
              </a:rPr>
              <a:t>etween climate change and the burning of fossil fuels.”</a:t>
            </a:r>
            <a:endParaRPr sz="2000"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等腰三角形 1"/>
          <p:cNvSpPr/>
          <p:nvPr/>
        </p:nvSpPr>
        <p:spPr>
          <a:xfrm rot="5400000">
            <a:off x="444500" y="4512310"/>
            <a:ext cx="445770" cy="310515"/>
          </a:xfrm>
          <a:prstGeom prst="triangl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5400000">
            <a:off x="487045" y="3779520"/>
            <a:ext cx="360045" cy="310515"/>
          </a:xfrm>
          <a:prstGeom prst="triangl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1"/>
            </p:custDataLst>
          </p:nvPr>
        </p:nvSpPr>
        <p:spPr>
          <a:xfrm>
            <a:off x="308610" y="1115060"/>
            <a:ext cx="3462655" cy="80899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A Model of Fake News: Example</a:t>
            </a:r>
            <a:endParaRPr lang="en-US" altLang="zh-CN" sz="2400">
              <a:latin typeface="Arial" panose="020B0604020202020204" pitchFamily="34" charset="0"/>
              <a:cs typeface="Arial" panose="020B0604020202020204" pitchFamily="34" charset="0"/>
            </a:endParaRPr>
          </a:p>
        </p:txBody>
      </p:sp>
      <p:sp>
        <p:nvSpPr>
          <p:cNvPr id="6" name="TextBox 19"/>
          <p:cNvSpPr txBox="1"/>
          <p:nvPr/>
        </p:nvSpPr>
        <p:spPr>
          <a:xfrm>
            <a:off x="1324610" y="4445000"/>
            <a:ext cx="8444230" cy="690245"/>
          </a:xfrm>
          <a:prstGeom prst="rect">
            <a:avLst/>
          </a:prstGeom>
          <a:noFill/>
        </p:spPr>
        <p:txBody>
          <a:bodyPr wrap="square" rtlCol="0">
            <a:noAutofit/>
          </a:bodyPr>
          <a:p>
            <a:pPr lvl="0"/>
            <a:r>
              <a:rPr lang="en-US" sz="2000" dirty="0">
                <a:latin typeface="微软雅黑" panose="020B0503020204020204" pitchFamily="34" charset="-122"/>
                <a:ea typeface="微软雅黑" panose="020B0503020204020204" pitchFamily="34" charset="-122"/>
              </a:rPr>
              <a:t>T</a:t>
            </a:r>
            <a:r>
              <a:rPr sz="2000" dirty="0">
                <a:latin typeface="微软雅黑" panose="020B0503020204020204" pitchFamily="34" charset="-122"/>
                <a:ea typeface="微软雅黑" panose="020B0503020204020204" pitchFamily="34" charset="-122"/>
              </a:rPr>
              <a:t>he article may be</a:t>
            </a:r>
            <a:r>
              <a:rPr lang="en-US" sz="2000" dirty="0">
                <a:latin typeface="微软雅黑" panose="020B0503020204020204" pitchFamily="34" charset="-122"/>
                <a:ea typeface="微软雅黑" panose="020B0503020204020204" pitchFamily="34" charset="-122"/>
              </a:rPr>
              <a:t> </a:t>
            </a:r>
            <a:r>
              <a:rPr sz="2000" dirty="0">
                <a:latin typeface="微软雅黑" panose="020B0503020204020204" pitchFamily="34" charset="-122"/>
                <a:ea typeface="微软雅黑" panose="020B0503020204020204" pitchFamily="34" charset="-122"/>
              </a:rPr>
              <a:t>described as (m, a)</a:t>
            </a:r>
            <a:r>
              <a:rPr lang="en-US" sz="2000" dirty="0">
                <a:latin typeface="微软雅黑" panose="020B0503020204020204" pitchFamily="34" charset="-122"/>
                <a:ea typeface="微软雅黑" panose="020B0503020204020204" pitchFamily="34" charset="-122"/>
              </a:rPr>
              <a:t>=(“</a:t>
            </a:r>
            <a:r>
              <a:rPr sz="2000" dirty="0">
                <a:latin typeface="微软雅黑" panose="020B0503020204020204" pitchFamily="34" charset="-122"/>
                <a:ea typeface="微软雅黑" panose="020B0503020204020204" pitchFamily="34" charset="-122"/>
              </a:rPr>
              <a:t>N”, 0.95)</a:t>
            </a:r>
            <a:endParaRPr sz="2000" dirty="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487045" y="5245735"/>
            <a:ext cx="360045" cy="310515"/>
          </a:xfrm>
          <a:prstGeom prst="triangl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19"/>
          <p:cNvSpPr txBox="1"/>
          <p:nvPr/>
        </p:nvSpPr>
        <p:spPr>
          <a:xfrm>
            <a:off x="1324610" y="5135245"/>
            <a:ext cx="8551545" cy="690245"/>
          </a:xfrm>
          <a:prstGeom prst="rect">
            <a:avLst/>
          </a:prstGeom>
          <a:noFill/>
        </p:spPr>
        <p:txBody>
          <a:bodyPr wrap="square" rtlCol="0">
            <a:noAutofit/>
          </a:bodyPr>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If </a:t>
            </a:r>
            <a:r>
              <a:rPr sz="2000" dirty="0">
                <a:latin typeface="微软雅黑" panose="020B0503020204020204" pitchFamily="34" charset="-122"/>
                <a:ea typeface="微软雅黑" panose="020B0503020204020204" pitchFamily="34" charset="-122"/>
              </a:rPr>
              <a:t>it is commonly</a:t>
            </a:r>
            <a:r>
              <a:rPr lang="en-US" sz="2000" dirty="0">
                <a:latin typeface="微软雅黑" panose="020B0503020204020204" pitchFamily="34" charset="-122"/>
                <a:ea typeface="微软雅黑" panose="020B0503020204020204" pitchFamily="34" charset="-122"/>
              </a:rPr>
              <a:t> k</a:t>
            </a:r>
            <a:r>
              <a:rPr sz="2000" dirty="0">
                <a:latin typeface="微软雅黑" panose="020B0503020204020204" pitchFamily="34" charset="-122"/>
                <a:ea typeface="微软雅黑" panose="020B0503020204020204" pitchFamily="34" charset="-122"/>
              </a:rPr>
              <a:t>nown that all articles circulating on social media are</a:t>
            </a:r>
            <a:r>
              <a:rPr lang="en-US" sz="2000" dirty="0">
                <a:latin typeface="微软雅黑" panose="020B0503020204020204" pitchFamily="34" charset="-122"/>
                <a:ea typeface="微软雅黑" panose="020B0503020204020204" pitchFamily="34" charset="-122"/>
              </a:rPr>
              <a:t> </a:t>
            </a:r>
            <a:r>
              <a:rPr sz="2000" dirty="0">
                <a:latin typeface="微软雅黑" panose="020B0503020204020204" pitchFamily="34" charset="-122"/>
                <a:ea typeface="微软雅黑" panose="020B0503020204020204" pitchFamily="34" charset="-122"/>
              </a:rPr>
              <a:t>truthful</a:t>
            </a:r>
            <a:r>
              <a:rPr lang="en-US" sz="2000" dirty="0">
                <a:latin typeface="微软雅黑" panose="020B0503020204020204" pitchFamily="34" charset="-122"/>
                <a:ea typeface="微软雅黑" panose="020B0503020204020204" pitchFamily="34" charset="-122"/>
              </a:rPr>
              <a:t>: prior belief is b=P(θ=N) will be updated to b’.</a:t>
            </a: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Instead,  the fake article has no impact whatsoever on her belief about θ.</a:t>
            </a:r>
            <a:endParaRPr 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2"/>
            </p:custDataLst>
          </p:nvPr>
        </p:nvPicPr>
        <p:blipFill>
          <a:blip r:embed="rId3"/>
          <a:stretch>
            <a:fillRect/>
          </a:stretch>
        </p:blipFill>
        <p:spPr>
          <a:xfrm>
            <a:off x="9725025" y="5220970"/>
            <a:ext cx="2466975" cy="56197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9725025" y="5868670"/>
            <a:ext cx="2352675" cy="523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5" name="组合 4"/>
          <p:cNvGrpSpPr/>
          <p:nvPr/>
        </p:nvGrpSpPr>
        <p:grpSpPr>
          <a:xfrm>
            <a:off x="2241713" y="28136"/>
            <a:ext cx="7458877" cy="6798365"/>
            <a:chOff x="2241713" y="0"/>
            <a:chExt cx="7458877" cy="6798365"/>
          </a:xfrm>
        </p:grpSpPr>
        <p:sp>
          <p:nvSpPr>
            <p:cNvPr id="59" name="椭圆 58"/>
            <p:cNvSpPr/>
            <p:nvPr/>
          </p:nvSpPr>
          <p:spPr>
            <a:xfrm>
              <a:off x="2902225" y="0"/>
              <a:ext cx="6798365" cy="679836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41713" y="506435"/>
              <a:ext cx="2785403" cy="2785403"/>
            </a:xfrm>
            <a:prstGeom prst="ellipse">
              <a:avLst/>
            </a:prstGeom>
            <a:solidFill>
              <a:srgbClr val="C8D7DE">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sp>
        <p:nvSpPr>
          <p:cNvPr id="16" name="文本框 15"/>
          <p:cNvSpPr txBox="1"/>
          <p:nvPr/>
        </p:nvSpPr>
        <p:spPr>
          <a:xfrm>
            <a:off x="3559714" y="3093280"/>
            <a:ext cx="5783771" cy="2861310"/>
          </a:xfrm>
          <a:prstGeom prst="rect">
            <a:avLst/>
          </a:prstGeom>
          <a:noFill/>
        </p:spPr>
        <p:txBody>
          <a:bodyPr wrap="square" rtlCol="0">
            <a:spAutoFit/>
          </a:bodyPr>
          <a:lstStyle/>
          <a:p>
            <a:pPr algn="ctr"/>
            <a:r>
              <a:rPr lang="zh-CN" altLang="en-US" sz="6000" b="1" dirty="0">
                <a:solidFill>
                  <a:srgbClr val="E9EEF1"/>
                </a:solidFill>
                <a:latin typeface="微软雅黑" panose="020B0503020204020204" pitchFamily="34" charset="-122"/>
                <a:ea typeface="微软雅黑" panose="020B0503020204020204" pitchFamily="34" charset="-122"/>
              </a:rPr>
              <a:t>The Agents’ News-Sharing Process</a:t>
            </a:r>
            <a:endParaRPr lang="zh-CN" altLang="en-US" sz="6000" b="1" dirty="0">
              <a:solidFill>
                <a:srgbClr val="E9EEF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10802" y="1476708"/>
            <a:ext cx="4102100" cy="830997"/>
          </a:xfrm>
          <a:prstGeom prst="rect">
            <a:avLst/>
          </a:prstGeom>
          <a:noFill/>
        </p:spPr>
        <p:txBody>
          <a:bodyPr wrap="square" rtlCol="0">
            <a:spAutoFit/>
          </a:bodyPr>
          <a:lstStyle/>
          <a:p>
            <a:pPr algn="ctr"/>
            <a:r>
              <a:rPr lang="en-US" altLang="zh-CN" sz="4800" dirty="0">
                <a:solidFill>
                  <a:srgbClr val="3E536E"/>
                </a:solidFill>
                <a:latin typeface="微软雅黑" panose="020B0503020204020204" pitchFamily="34" charset="-122"/>
                <a:ea typeface="微软雅黑" panose="020B0503020204020204" pitchFamily="34" charset="-122"/>
              </a:rPr>
              <a:t>Part 04</a:t>
            </a:r>
            <a:endParaRPr lang="zh-CN" altLang="en-US" sz="4800" dirty="0">
              <a:solidFill>
                <a:srgbClr val="3E536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24" name="TextBox 89"/>
          <p:cNvSpPr txBox="1"/>
          <p:nvPr/>
        </p:nvSpPr>
        <p:spPr>
          <a:xfrm>
            <a:off x="1044575" y="2136140"/>
            <a:ext cx="3034030" cy="1073150"/>
          </a:xfrm>
          <a:prstGeom prst="rect">
            <a:avLst/>
          </a:prstGeom>
          <a:noFill/>
        </p:spPr>
        <p:txBody>
          <a:bodyPr wrap="square" lIns="0" tIns="0" rIns="0" bIns="0" rtlCol="0" anchor="t">
            <a:noAutofit/>
          </a:bodyPr>
          <a:lstStyle/>
          <a:p>
            <a:pPr algn="ctr" defTabSz="1219200">
              <a:spcBef>
                <a:spcPct val="20000"/>
              </a:spcBef>
              <a:defRPr/>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E</a:t>
            </a:r>
            <a:r>
              <a:rPr lang="zh-CN" altLang="en-US" sz="1600" dirty="0">
                <a:latin typeface="微软雅黑" panose="020B0503020204020204" pitchFamily="34" charset="-122"/>
                <a:ea typeface="微软雅黑" panose="020B0503020204020204" pitchFamily="34" charset="-122"/>
              </a:rPr>
              <a:t>ach agent is endowed with a prior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opinion over the unobservable state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of the world</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θ ∈ {T, C}</a:t>
            </a:r>
            <a:endParaRPr lang="en-US" sz="1600" dirty="0">
              <a:latin typeface="微软雅黑" panose="020B0503020204020204" pitchFamily="34" charset="-122"/>
            </a:endParaRPr>
          </a:p>
        </p:txBody>
      </p:sp>
      <p:sp>
        <p:nvSpPr>
          <p:cNvPr id="27" name="TextBox 97"/>
          <p:cNvSpPr txBox="1"/>
          <p:nvPr/>
        </p:nvSpPr>
        <p:spPr>
          <a:xfrm>
            <a:off x="1189355" y="3923665"/>
            <a:ext cx="2796540" cy="1016000"/>
          </a:xfrm>
          <a:prstGeom prst="rect">
            <a:avLst/>
          </a:prstGeom>
          <a:noFill/>
        </p:spPr>
        <p:txBody>
          <a:bodyPr wrap="square" lIns="0" tIns="0" rIns="0" bIns="0" rtlCol="0" anchor="t">
            <a:noAutofit/>
          </a:bodyPr>
          <a:lstStyle/>
          <a:p>
            <a:pPr algn="ctr" defTabSz="1219200">
              <a:spcBef>
                <a:spcPct val="20000"/>
              </a:spcBef>
              <a:defRPr/>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 news article is generated that claims</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to be informative with respect to the true underlying state.</a:t>
            </a:r>
            <a:endParaRPr lang="zh-CN" altLang="en-US" sz="1600" dirty="0">
              <a:latin typeface="微软雅黑" panose="020B0503020204020204" pitchFamily="34" charset="-122"/>
              <a:ea typeface="微软雅黑" panose="020B0503020204020204" pitchFamily="34" charset="-122"/>
            </a:endParaRPr>
          </a:p>
        </p:txBody>
      </p:sp>
      <p:sp>
        <p:nvSpPr>
          <p:cNvPr id="30" name="TextBox 100"/>
          <p:cNvSpPr txBox="1"/>
          <p:nvPr/>
        </p:nvSpPr>
        <p:spPr>
          <a:xfrm>
            <a:off x="2923540" y="5107305"/>
            <a:ext cx="2604770" cy="958215"/>
          </a:xfrm>
          <a:prstGeom prst="rect">
            <a:avLst/>
          </a:prstGeom>
          <a:noFill/>
        </p:spPr>
        <p:txBody>
          <a:bodyPr wrap="square" lIns="0" tIns="0" rIns="0" bIns="0" rtlCol="0" anchor="t">
            <a:noAutofit/>
          </a:bodyPr>
          <a:lstStyle/>
          <a:p>
            <a:pPr algn="ctr" defTabSz="1219200">
              <a:spcBef>
                <a:spcPct val="20000"/>
              </a:spcBef>
              <a:defRPr/>
            </a:pP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he article is exogenously shared</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with a randomly chosen agent.</a:t>
            </a:r>
            <a:endParaRPr lang="zh-CN" altLang="en-US" sz="1600" dirty="0">
              <a:latin typeface="微软雅黑" panose="020B0503020204020204" pitchFamily="34" charset="-122"/>
              <a:ea typeface="微软雅黑" panose="020B0503020204020204" pitchFamily="34" charset="-122"/>
            </a:endParaRPr>
          </a:p>
        </p:txBody>
      </p:sp>
      <p:sp>
        <p:nvSpPr>
          <p:cNvPr id="33" name="TextBox 103"/>
          <p:cNvSpPr txBox="1"/>
          <p:nvPr/>
        </p:nvSpPr>
        <p:spPr>
          <a:xfrm>
            <a:off x="4955540" y="1978660"/>
            <a:ext cx="2548255" cy="1328420"/>
          </a:xfrm>
          <a:prstGeom prst="rect">
            <a:avLst/>
          </a:prstGeom>
          <a:noFill/>
        </p:spPr>
        <p:txBody>
          <a:bodyPr wrap="square" lIns="0" tIns="0" rIns="0" bIns="0" rtlCol="0" anchor="t">
            <a:spAutoFit/>
          </a:bodyPr>
          <a:lstStyle/>
          <a:p>
            <a:pPr algn="ctr" defTabSz="1219200">
              <a:spcBef>
                <a:spcPct val="20000"/>
              </a:spcBef>
              <a:defRPr/>
            </a:pPr>
            <a:r>
              <a:rPr lang="en-US" altLang="zh-CN" sz="1600" dirty="0">
                <a:latin typeface="微软雅黑" panose="020B0503020204020204" pitchFamily="34" charset="-122"/>
                <a:ea typeface="微软雅黑" panose="020B0503020204020204" pitchFamily="34" charset="-122"/>
              </a:rPr>
              <a:t>2 decisions</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marL="285750" indent="-285750" algn="ctr" defTabSz="1219200">
              <a:spcBef>
                <a:spcPct val="20000"/>
              </a:spcBef>
              <a:buFont typeface="Arial" panose="020B0604020202020204" pitchFamily="34" charset="0"/>
              <a:buChar char="•"/>
              <a:defRPr/>
            </a:pPr>
            <a:r>
              <a:rPr lang="en-US" altLang="zh-CN" sz="1600" dirty="0">
                <a:latin typeface="微软雅黑" panose="020B0503020204020204" pitchFamily="34" charset="-122"/>
                <a:ea typeface="微软雅黑" panose="020B0503020204020204" pitchFamily="34" charset="-122"/>
              </a:rPr>
              <a:t>whether to “inspect”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cost K)</a:t>
            </a:r>
            <a:endParaRPr lang="en-US" altLang="zh-CN" sz="1600" dirty="0">
              <a:latin typeface="微软雅黑" panose="020B0503020204020204" pitchFamily="34" charset="-122"/>
              <a:ea typeface="微软雅黑" panose="020B0503020204020204" pitchFamily="34" charset="-122"/>
            </a:endParaRPr>
          </a:p>
          <a:p>
            <a:pPr marL="285750" indent="-285750" algn="ctr" defTabSz="1219200">
              <a:spcBef>
                <a:spcPct val="20000"/>
              </a:spcBef>
              <a:buFont typeface="Arial" panose="020B0604020202020204" pitchFamily="34" charset="0"/>
              <a:buChar char="•"/>
              <a:defRPr/>
            </a:pPr>
            <a:r>
              <a:rPr lang="en-US" altLang="zh-CN" sz="1600" dirty="0">
                <a:latin typeface="微软雅黑" panose="020B0503020204020204" pitchFamily="34" charset="-122"/>
                <a:ea typeface="微软雅黑" panose="020B0503020204020204" pitchFamily="34" charset="-122"/>
              </a:rPr>
              <a:t>whether to share (utility u)</a:t>
            </a:r>
            <a:endParaRPr lang="en-US" altLang="zh-CN" sz="1600" dirty="0">
              <a:latin typeface="微软雅黑" panose="020B0503020204020204" pitchFamily="34" charset="-122"/>
              <a:ea typeface="微软雅黑" panose="020B0503020204020204" pitchFamily="34" charset="-122"/>
            </a:endParaRPr>
          </a:p>
        </p:txBody>
      </p:sp>
      <p:sp>
        <p:nvSpPr>
          <p:cNvPr id="36" name="TextBox 106"/>
          <p:cNvSpPr txBox="1"/>
          <p:nvPr/>
        </p:nvSpPr>
        <p:spPr>
          <a:xfrm>
            <a:off x="8562975" y="2782570"/>
            <a:ext cx="2766060" cy="534670"/>
          </a:xfrm>
          <a:prstGeom prst="rect">
            <a:avLst/>
          </a:prstGeom>
          <a:noFill/>
        </p:spPr>
        <p:txBody>
          <a:bodyPr wrap="square" lIns="0" tIns="0" rIns="0" bIns="0" rtlCol="0" anchor="t">
            <a:noAutofit/>
          </a:bodyPr>
          <a:lstStyle/>
          <a:p>
            <a:pPr algn="ctr" defTabSz="1219200">
              <a:spcBef>
                <a:spcPct val="20000"/>
              </a:spcBef>
              <a:defRPr/>
            </a:pPr>
            <a:r>
              <a:rPr lang="en-US" sz="1600" dirty="0">
                <a:latin typeface="微软雅黑" panose="020B0503020204020204" pitchFamily="34" charset="-122"/>
                <a:ea typeface="微软雅黑" panose="020B0503020204020204" pitchFamily="34" charset="-122"/>
              </a:rPr>
              <a:t>Repeat the 2 decisions</a:t>
            </a:r>
            <a:endParaRPr lang="en-US" sz="1600" dirty="0">
              <a:latin typeface="微软雅黑" panose="020B0503020204020204" pitchFamily="34" charset="-122"/>
            </a:endParaRPr>
          </a:p>
        </p:txBody>
      </p:sp>
      <p:grpSp>
        <p:nvGrpSpPr>
          <p:cNvPr id="38" name="组合 37"/>
          <p:cNvGrpSpPr/>
          <p:nvPr/>
        </p:nvGrpSpPr>
        <p:grpSpPr>
          <a:xfrm rot="0">
            <a:off x="0" y="105410"/>
            <a:ext cx="12360910" cy="943610"/>
            <a:chOff x="0" y="105131"/>
            <a:chExt cx="12360812" cy="943439"/>
          </a:xfrm>
        </p:grpSpPr>
        <p:cxnSp>
          <p:nvCxnSpPr>
            <p:cNvPr id="40" name="直接连接符 3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204976" y="105131"/>
              <a:ext cx="943439" cy="943439"/>
              <a:chOff x="788172" y="795226"/>
              <a:chExt cx="1405397" cy="1405397"/>
            </a:xfrm>
          </p:grpSpPr>
          <p:sp>
            <p:nvSpPr>
              <p:cNvPr id="58" name="椭圆 57"/>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11458129" y="366570"/>
              <a:ext cx="414154" cy="414154"/>
              <a:chOff x="3032665" y="1391170"/>
              <a:chExt cx="682180" cy="682180"/>
            </a:xfrm>
          </p:grpSpPr>
          <p:sp>
            <p:nvSpPr>
              <p:cNvPr id="55" name="椭圆 54"/>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 name="直接连接符 2"/>
          <p:cNvCxnSpPr/>
          <p:nvPr/>
        </p:nvCxnSpPr>
        <p:spPr>
          <a:xfrm>
            <a:off x="1189436" y="3756074"/>
            <a:ext cx="10139866"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sp>
        <p:nvSpPr>
          <p:cNvPr id="4" name="等腰三角形 3"/>
          <p:cNvSpPr/>
          <p:nvPr/>
        </p:nvSpPr>
        <p:spPr>
          <a:xfrm>
            <a:off x="2376275" y="3317079"/>
            <a:ext cx="589961" cy="438995"/>
          </a:xfrm>
          <a:prstGeom prst="triangl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5885425" y="3317078"/>
            <a:ext cx="589961" cy="438995"/>
          </a:xfrm>
          <a:prstGeom prst="triangl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9493046" y="3317077"/>
            <a:ext cx="589961" cy="438995"/>
          </a:xfrm>
          <a:prstGeom prst="triangl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3931383" y="3765680"/>
            <a:ext cx="589961" cy="438995"/>
          </a:xfrm>
          <a:prstGeom prst="triangl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10800000">
            <a:off x="7737390" y="3766874"/>
            <a:ext cx="589961" cy="438995"/>
          </a:xfrm>
          <a:prstGeom prst="triangl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1"/>
            </p:custDataLst>
          </p:nvPr>
        </p:nvSpPr>
        <p:spPr>
          <a:xfrm>
            <a:off x="308610" y="1115060"/>
            <a:ext cx="3462655" cy="80899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Process </a:t>
            </a:r>
            <a:r>
              <a:rPr lang="en-US" altLang="zh-CN" sz="2400">
                <a:latin typeface="Arial" panose="020B0604020202020204" pitchFamily="34" charset="0"/>
                <a:cs typeface="Arial" panose="020B0604020202020204" pitchFamily="34" charset="0"/>
              </a:rPr>
              <a:t>Description</a:t>
            </a:r>
            <a:endParaRPr lang="en-US" altLang="zh-CN" sz="2400">
              <a:latin typeface="Arial" panose="020B0604020202020204" pitchFamily="34" charset="0"/>
              <a:cs typeface="Arial" panose="020B0604020202020204" pitchFamily="34" charset="0"/>
            </a:endParaRPr>
          </a:p>
        </p:txBody>
      </p:sp>
      <p:cxnSp>
        <p:nvCxnSpPr>
          <p:cNvPr id="2" name="直接连接符 1"/>
          <p:cNvCxnSpPr>
            <a:stCxn id="66" idx="0"/>
            <a:endCxn id="30" idx="0"/>
          </p:cNvCxnSpPr>
          <p:nvPr/>
        </p:nvCxnSpPr>
        <p:spPr>
          <a:xfrm flipH="1">
            <a:off x="4225925" y="4204970"/>
            <a:ext cx="635" cy="902335"/>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103"/>
          <p:cNvSpPr txBox="1"/>
          <p:nvPr/>
        </p:nvSpPr>
        <p:spPr>
          <a:xfrm>
            <a:off x="6593840" y="4302760"/>
            <a:ext cx="2548255" cy="787400"/>
          </a:xfrm>
          <a:prstGeom prst="rect">
            <a:avLst/>
          </a:prstGeom>
          <a:noFill/>
        </p:spPr>
        <p:txBody>
          <a:bodyPr wrap="square" lIns="0" tIns="0" rIns="0" bIns="0" rtlCol="0" anchor="t">
            <a:spAutoFit/>
          </a:bodyPr>
          <a:p>
            <a:pPr marL="285750" indent="-285750" algn="ctr" defTabSz="1219200">
              <a:spcBef>
                <a:spcPct val="20000"/>
              </a:spcBef>
              <a:buFont typeface="Arial" panose="020B0604020202020204" pitchFamily="34" charset="0"/>
              <a:buChar char="•"/>
              <a:defRPr/>
            </a:pPr>
            <a:r>
              <a:rPr lang="en-US" sz="1600" dirty="0">
                <a:latin typeface="微软雅黑" panose="020B0503020204020204" pitchFamily="34" charset="-122"/>
                <a:ea typeface="微软雅黑" panose="020B0503020204020204" pitchFamily="34" charset="-122"/>
              </a:rPr>
              <a:t>not share: article dies</a:t>
            </a:r>
            <a:endParaRPr lang="en-US" sz="1600" dirty="0">
              <a:latin typeface="微软雅黑" panose="020B0503020204020204" pitchFamily="34" charset="-122"/>
              <a:ea typeface="微软雅黑" panose="020B0503020204020204" pitchFamily="34" charset="-122"/>
            </a:endParaRPr>
          </a:p>
          <a:p>
            <a:pPr marL="285750" indent="-285750" algn="ctr" defTabSz="1219200">
              <a:spcBef>
                <a:spcPct val="20000"/>
              </a:spcBef>
              <a:buFont typeface="Arial" panose="020B0604020202020204" pitchFamily="34" charset="0"/>
              <a:buChar char="•"/>
              <a:defRPr/>
            </a:pPr>
            <a:r>
              <a:rPr lang="en-US" altLang="zh-CN" sz="1600" dirty="0">
                <a:latin typeface="微软雅黑" panose="020B0503020204020204" pitchFamily="34" charset="-122"/>
                <a:ea typeface="微软雅黑" panose="020B0503020204020204" pitchFamily="34" charset="-122"/>
              </a:rPr>
              <a:t>share: reveived by another agent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custDataLst>
              <p:tags r:id="rId1"/>
            </p:custDataLst>
          </p:nvPr>
        </p:nvSpPr>
        <p:spPr>
          <a:xfrm>
            <a:off x="308610" y="1115060"/>
            <a:ext cx="10598785" cy="48260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The decision process of an individual agent that receives the article</a:t>
            </a:r>
            <a:endParaRPr lang="en-US" altLang="zh-CN" sz="2400">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2"/>
            </p:custDataLst>
          </p:nvPr>
        </p:nvPicPr>
        <p:blipFill>
          <a:blip r:embed="rId3"/>
          <a:stretch>
            <a:fillRect/>
          </a:stretch>
        </p:blipFill>
        <p:spPr>
          <a:xfrm>
            <a:off x="3550285" y="1903095"/>
            <a:ext cx="7292340" cy="428117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3385185" y="6265545"/>
                <a:ext cx="7922895" cy="473710"/>
              </a:xfrm>
              <a:prstGeom prst="rect">
                <a:avLst/>
              </a:prstGeom>
              <a:noFill/>
            </p:spPr>
            <p:txBody>
              <a:bodyPr wrap="square" rtlCol="0">
                <a:noAutofit/>
              </a:bodyPr>
              <a:p>
                <a:r>
                  <a:rPr lang="zh-CN" altLang="en-US">
                    <a:latin typeface="Arial" panose="020B0604020202020204" pitchFamily="34" charset="0"/>
                    <a:cs typeface="Arial" panose="020B0604020202020204" pitchFamily="34" charset="0"/>
                  </a:rPr>
                  <a:t>The Period-1 Agent’s Expected</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Utility from Choosing Action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1</m:t>
                        </m:r>
                      </m:sub>
                    </m:sSub>
                  </m:oMath>
                </a14:m>
                <a:r>
                  <a:rPr lang="zh-CN" altLang="en-US">
                    <a:latin typeface="Arial" panose="020B0604020202020204" pitchFamily="34" charset="0"/>
                    <a:cs typeface="Arial" panose="020B0604020202020204" pitchFamily="34" charset="0"/>
                  </a:rPr>
                  <a:t> ∈ {s, n, c}</a:t>
                </a:r>
                <a:endParaRPr lang="zh-CN" altLang="en-US">
                  <a:latin typeface="Arial" panose="020B0604020202020204" pitchFamily="34" charset="0"/>
                  <a:cs typeface="Arial" panose="020B0604020202020204" pitchFamily="3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3385185" y="6265545"/>
                <a:ext cx="7922895" cy="47371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9"/>
              <p:cNvSpPr txBox="1"/>
              <p:nvPr>
                <p:custDataLst>
                  <p:tags r:id="rId5"/>
                </p:custDataLst>
              </p:nvPr>
            </p:nvSpPr>
            <p:spPr>
              <a:xfrm>
                <a:off x="308610" y="2019300"/>
                <a:ext cx="3162935" cy="2961640"/>
              </a:xfrm>
              <a:prstGeom prst="rect">
                <a:avLst/>
              </a:prstGeom>
              <a:noFill/>
            </p:spPr>
            <p:txBody>
              <a:bodyPr wrap="square" rtlCol="0">
                <a:noAutofit/>
              </a:bodyPr>
              <a:p>
                <a:pPr marL="342900" lvl="0" indent="-342900">
                  <a:buFont typeface="Arial" panose="020B0604020202020204" pitchFamily="34" charset="0"/>
                  <a:buChar char="•"/>
                </a:pPr>
                <a14:m>
                  <m:oMath xmlns:m="http://schemas.openxmlformats.org/officeDocument/2006/math">
                    <m:sSub>
                      <m:sSubPr>
                        <m:ctrlPr>
                          <a:rPr lang="en-US" sz="2000" i="1" dirty="0">
                            <a:latin typeface="Cambria Math" panose="02040503050406030204" charset="0"/>
                            <a:ea typeface="微软雅黑" panose="020B0503020204020204" pitchFamily="34" charset="-122"/>
                            <a:cs typeface="Cambria Math" panose="02040503050406030204" charset="0"/>
                          </a:rPr>
                        </m:ctrlPr>
                      </m:sSubPr>
                      <m:e>
                        <m:r>
                          <a:rPr lang="en-US" sz="2000" i="1" dirty="0">
                            <a:latin typeface="Cambria Math" panose="02040503050406030204" charset="0"/>
                            <a:ea typeface="微软雅黑" panose="020B0503020204020204" pitchFamily="34" charset="-122"/>
                            <a:cs typeface="Cambria Math" panose="02040503050406030204" charset="0"/>
                          </a:rPr>
                          <m:t>𝑏</m:t>
                        </m:r>
                      </m:e>
                      <m:sub>
                        <m:r>
                          <a:rPr lang="en-US" sz="2000" i="1" dirty="0">
                            <a:latin typeface="Cambria Math" panose="02040503050406030204" charset="0"/>
                            <a:ea typeface="微软雅黑" panose="020B0503020204020204" pitchFamily="34" charset="-122"/>
                            <a:cs typeface="Cambria Math" panose="02040503050406030204" charset="0"/>
                          </a:rPr>
                          <m:t>𝑖</m:t>
                        </m:r>
                        <m:r>
                          <a:rPr lang="en-US" sz="2000" i="1" dirty="0">
                            <a:latin typeface="Cambria Math" panose="02040503050406030204" charset="0"/>
                            <a:ea typeface="微软雅黑" panose="020B0503020204020204" pitchFamily="34" charset="-122"/>
                            <a:cs typeface="Cambria Math" panose="02040503050406030204" charset="0"/>
                          </a:rPr>
                          <m:t>0</m:t>
                        </m:r>
                      </m:sub>
                    </m:sSub>
                  </m:oMath>
                </a14:m>
                <a:r>
                  <a:rPr lang="en-US" sz="2000" dirty="0">
                    <a:latin typeface="微软雅黑" panose="020B0503020204020204" pitchFamily="34" charset="-122"/>
                    <a:ea typeface="微软雅黑" panose="020B0503020204020204" pitchFamily="34" charset="-122"/>
                  </a:rPr>
                  <a:t>: prior opinion</a:t>
                </a:r>
                <a:endParaRPr lang="en-US" sz="2000" dirty="0">
                  <a:latin typeface="微软雅黑" panose="020B0503020204020204" pitchFamily="34" charset="-122"/>
                  <a:ea typeface="微软雅黑" panose="020B0503020204020204" pitchFamily="34" charset="-122"/>
                </a:endParaRPr>
              </a:p>
              <a:p>
                <a:pPr lvl="0" indent="0">
                  <a:buFont typeface="Arial" panose="020B0604020202020204" pitchFamily="34" charset="0"/>
                  <a:buNone/>
                </a:pP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s: share</a:t>
                </a:r>
                <a:endParaRPr lang="en-US" sz="2000" dirty="0">
                  <a:latin typeface="微软雅黑" panose="020B0503020204020204" pitchFamily="34" charset="-122"/>
                  <a:ea typeface="微软雅黑" panose="020B0503020204020204" pitchFamily="34" charset="-122"/>
                </a:endParaRPr>
              </a:p>
              <a:p>
                <a:pPr lvl="0" indent="0">
                  <a:buFont typeface="Arial" panose="020B0604020202020204" pitchFamily="34" charset="0"/>
                  <a:buNone/>
                </a:pPr>
                <a:r>
                  <a:rPr lang="en-US" sz="2000" dirty="0">
                    <a:latin typeface="微软雅黑" panose="020B0503020204020204" pitchFamily="34" charset="-122"/>
                    <a:ea typeface="微软雅黑" panose="020B0503020204020204" pitchFamily="34" charset="-122"/>
                  </a:rPr>
                  <a:t>    (without inspect)</a:t>
                </a:r>
                <a:endParaRPr lang="en-US" sz="2000" dirty="0">
                  <a:latin typeface="微软雅黑" panose="020B0503020204020204" pitchFamily="34" charset="-122"/>
                  <a:ea typeface="微软雅黑" panose="020B0503020204020204" pitchFamily="34" charset="-122"/>
                </a:endParaRPr>
              </a:p>
              <a:p>
                <a:pPr lvl="0" indent="0">
                  <a:buFont typeface="Arial" panose="020B0604020202020204" pitchFamily="34" charset="0"/>
                  <a:buNone/>
                </a:pPr>
                <a:r>
                  <a:rPr lang="en-US" sz="2000" dirty="0">
                    <a:latin typeface="微软雅黑" panose="020B0503020204020204" pitchFamily="34" charset="-122"/>
                    <a:ea typeface="微软雅黑" panose="020B0503020204020204" pitchFamily="34" charset="-122"/>
                  </a:rPr>
                  <a:t> </a:t>
                </a: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n: not share </a:t>
                </a:r>
                <a:endParaRPr lang="en-US" sz="2000" dirty="0">
                  <a:latin typeface="微软雅黑" panose="020B0503020204020204" pitchFamily="34" charset="-122"/>
                  <a:ea typeface="微软雅黑" panose="020B0503020204020204" pitchFamily="34" charset="-122"/>
                </a:endParaRPr>
              </a:p>
              <a:p>
                <a:pPr lvl="0" indent="0">
                  <a:buFont typeface="Arial" panose="020B0604020202020204" pitchFamily="34" charset="0"/>
                  <a:buNone/>
                </a:pPr>
                <a:r>
                  <a:rPr lang="en-US" sz="2000" dirty="0">
                    <a:latin typeface="微软雅黑" panose="020B0503020204020204" pitchFamily="34" charset="-122"/>
                    <a:ea typeface="微软雅黑" panose="020B0503020204020204" pitchFamily="34" charset="-122"/>
                  </a:rPr>
                  <a:t>    (without inspect)</a:t>
                </a:r>
                <a:endParaRPr lang="en-US" sz="2000" dirty="0">
                  <a:latin typeface="微软雅黑" panose="020B0503020204020204" pitchFamily="34" charset="-122"/>
                  <a:ea typeface="微软雅黑" panose="020B0503020204020204" pitchFamily="34" charset="-122"/>
                </a:endParaRPr>
              </a:p>
              <a:p>
                <a:pPr lvl="0" indent="0">
                  <a:buFont typeface="Arial" panose="020B0604020202020204" pitchFamily="34" charset="0"/>
                  <a:buNone/>
                </a:pP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c: inspect and correctly decide</a:t>
                </a:r>
                <a:endParaRPr lang="en-US" sz="2000" dirty="0">
                  <a:latin typeface="微软雅黑" panose="020B0503020204020204" pitchFamily="34" charset="-122"/>
                  <a:ea typeface="微软雅黑" panose="020B0503020204020204" pitchFamily="34" charset="-122"/>
                </a:endParaRPr>
              </a:p>
            </p:txBody>
          </p:sp>
        </mc:Choice>
        <mc:Fallback>
          <p:sp>
            <p:nvSpPr>
              <p:cNvPr id="11" name="TextBox 19"/>
              <p:cNvSpPr txBox="1">
                <a:spLocks noRot="1" noChangeAspect="1" noMove="1" noResize="1" noEditPoints="1" noAdjustHandles="1" noChangeArrowheads="1" noChangeShapeType="1" noTextEdit="1"/>
              </p:cNvSpPr>
              <p:nvPr>
                <p:custDataLst>
                  <p:tags r:id="rId6"/>
                </p:custDataLst>
              </p:nvPr>
            </p:nvSpPr>
            <p:spPr>
              <a:xfrm>
                <a:off x="308610" y="2019300"/>
                <a:ext cx="3162935" cy="2961640"/>
              </a:xfrm>
              <a:prstGeom prst="rect">
                <a:avLst/>
              </a:prstGeom>
              <a:blipFill rotWithShape="1">
                <a:blip r:embed="rId7"/>
                <a:stretch>
                  <a:fillRect b="-446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custDataLst>
              <p:tags r:id="rId1"/>
            </p:custDataLst>
          </p:nvPr>
        </p:nvSpPr>
        <p:spPr>
          <a:xfrm>
            <a:off x="308610" y="1115060"/>
            <a:ext cx="10598785" cy="48260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The intertemporal dynamics of the agents’ news-sharing process</a:t>
            </a:r>
            <a:endParaRPr lang="en-US" altLang="zh-CN" sz="240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 name="TextBox 19"/>
              <p:cNvSpPr txBox="1"/>
              <p:nvPr>
                <p:custDataLst>
                  <p:tags r:id="rId2"/>
                </p:custDataLst>
              </p:nvPr>
            </p:nvSpPr>
            <p:spPr>
              <a:xfrm>
                <a:off x="308610" y="2019300"/>
                <a:ext cx="11478260" cy="3510280"/>
              </a:xfrm>
              <a:prstGeom prst="rect">
                <a:avLst/>
              </a:prstGeom>
              <a:noFill/>
            </p:spPr>
            <p:txBody>
              <a:bodyPr wrap="square" rtlCol="0">
                <a:noAutofit/>
              </a:bodyPr>
              <a:p>
                <a:pPr marL="342900" lvl="0" indent="-342900">
                  <a:buFont typeface="Arial" panose="020B0604020202020204" pitchFamily="34" charset="0"/>
                  <a:buChar char="•"/>
                </a:pPr>
                <a:r>
                  <a:rPr lang="en-US" sz="2000" dirty="0">
                    <a:latin typeface="Arial" panose="020B0604020202020204" pitchFamily="34" charset="0"/>
                    <a:ea typeface="微软雅黑" panose="020B0503020204020204" pitchFamily="34" charset="-122"/>
                    <a:cs typeface="Arial" panose="020B0604020202020204" pitchFamily="34" charset="0"/>
                  </a:rPr>
                  <a:t>If two agents with identical prior opinions receive the same article at two different times, the agent who receives it at the later time attaches lower probability to the article being fake.</a:t>
                </a:r>
                <a:endParaRPr lang="en-US" sz="2000" dirty="0">
                  <a:latin typeface="Arial" panose="020B0604020202020204" pitchFamily="34" charset="0"/>
                  <a:ea typeface="微软雅黑" panose="020B0503020204020204" pitchFamily="34" charset="-122"/>
                  <a:cs typeface="Arial" panose="020B0604020202020204" pitchFamily="34" charset="0"/>
                </a:endParaRPr>
              </a:p>
              <a:p>
                <a:pPr lvl="0" indent="0">
                  <a:buFont typeface="Arial" panose="020B0604020202020204" pitchFamily="34" charset="0"/>
                  <a:buNone/>
                </a:pPr>
                <a:endParaRPr lang="en-US" sz="2000" dirty="0">
                  <a:latin typeface="Arial" panose="020B0604020202020204" pitchFamily="34" charset="0"/>
                  <a:ea typeface="微软雅黑" panose="020B0503020204020204" pitchFamily="34" charset="-122"/>
                  <a:cs typeface="Arial" panose="020B0604020202020204" pitchFamily="34" charset="0"/>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The later an agent receives the article, the more likely it is that a false article would have already been detected through inspection and discontinued. </a:t>
                </a: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If an article survives for a critical number of periods Tc, it is subsequently shared by the agents in perpetuity (i.e., the article “goes viral”).</a:t>
                </a: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Sharing cascade: The belief </a:t>
                </a:r>
                <a14:m>
                  <m:oMath xmlns:m="http://schemas.openxmlformats.org/officeDocument/2006/math">
                    <m:sSub>
                      <m:sSubPr>
                        <m:ctrlPr>
                          <a:rPr lang="en-US" sz="2000" i="1" dirty="0">
                            <a:latin typeface="Cambria Math" panose="02040503050406030204" charset="0"/>
                            <a:ea typeface="微软雅黑" panose="020B0503020204020204" pitchFamily="34" charset="-122"/>
                            <a:cs typeface="Cambria Math" panose="02040503050406030204" charset="0"/>
                          </a:rPr>
                        </m:ctrlPr>
                      </m:sSubPr>
                      <m:e>
                        <m:r>
                          <a:rPr lang="en-US" sz="2000" i="1" dirty="0">
                            <a:latin typeface="Cambria Math" panose="02040503050406030204" charset="0"/>
                            <a:ea typeface="微软雅黑" panose="020B0503020204020204" pitchFamily="34" charset="-122"/>
                            <a:cs typeface="Cambria Math" panose="02040503050406030204" charset="0"/>
                          </a:rPr>
                          <m:t>𝑞</m:t>
                        </m:r>
                      </m:e>
                      <m:sub>
                        <m:r>
                          <a:rPr lang="en-US" sz="2000" i="1" dirty="0">
                            <a:latin typeface="Cambria Math" panose="02040503050406030204" charset="0"/>
                            <a:ea typeface="微软雅黑" panose="020B0503020204020204" pitchFamily="34" charset="-122"/>
                            <a:cs typeface="Cambria Math" panose="02040503050406030204" charset="0"/>
                          </a:rPr>
                          <m:t>𝑖𝑡</m:t>
                        </m:r>
                      </m:sub>
                    </m:sSub>
                  </m:oMath>
                </a14:m>
                <a:r>
                  <a:rPr lang="en-US" sz="2000" dirty="0">
                    <a:latin typeface="微软雅黑" panose="020B0503020204020204" pitchFamily="34" charset="-122"/>
                    <a:ea typeface="微软雅黑" panose="020B0503020204020204" pitchFamily="34" charset="-122"/>
                  </a:rPr>
                  <a:t> remains constant over time, and each agent mimics the (sharing) action of her predecessor.</a:t>
                </a:r>
                <a:endParaRPr lang="en-US" sz="2000" dirty="0">
                  <a:latin typeface="微软雅黑" panose="020B0503020204020204" pitchFamily="34" charset="-122"/>
                  <a:ea typeface="微软雅黑" panose="020B0503020204020204" pitchFamily="34" charset="-122"/>
                </a:endParaRPr>
              </a:p>
            </p:txBody>
          </p:sp>
        </mc:Choice>
        <mc:Fallback>
          <p:sp>
            <p:nvSpPr>
              <p:cNvPr id="11" name="TextBox 19"/>
              <p:cNvSpPr txBox="1">
                <a:spLocks noRot="1" noChangeAspect="1" noMove="1" noResize="1" noEditPoints="1" noAdjustHandles="1" noChangeArrowheads="1" noChangeShapeType="1" noTextEdit="1"/>
              </p:cNvSpPr>
              <p:nvPr>
                <p:custDataLst>
                  <p:tags r:id="rId3"/>
                </p:custDataLst>
              </p:nvPr>
            </p:nvSpPr>
            <p:spPr>
              <a:xfrm>
                <a:off x="308610" y="2019300"/>
                <a:ext cx="11478260" cy="351028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custDataLst>
              <p:tags r:id="rId1"/>
            </p:custDataLst>
          </p:nvPr>
        </p:nvSpPr>
        <p:spPr>
          <a:xfrm>
            <a:off x="308610" y="1115060"/>
            <a:ext cx="10598785" cy="48260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Problem Description</a:t>
            </a:r>
            <a:endParaRPr lang="en-US" altLang="zh-CN" sz="240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 name="TextBox 19"/>
              <p:cNvSpPr txBox="1"/>
              <p:nvPr>
                <p:custDataLst>
                  <p:tags r:id="rId2"/>
                </p:custDataLst>
              </p:nvPr>
            </p:nvSpPr>
            <p:spPr>
              <a:xfrm>
                <a:off x="308610" y="1680845"/>
                <a:ext cx="11478260" cy="3036570"/>
              </a:xfrm>
              <a:prstGeom prst="rect">
                <a:avLst/>
              </a:prstGeom>
              <a:noFill/>
            </p:spPr>
            <p:txBody>
              <a:bodyPr wrap="square" rtlCol="0">
                <a:noAutofit/>
              </a:bodyPr>
              <a:p>
                <a:pPr marL="342900" lvl="0" indent="-342900">
                  <a:buFont typeface="Arial" panose="020B0604020202020204" pitchFamily="34" charset="0"/>
                  <a:buChar char="•"/>
                </a:pPr>
                <a:r>
                  <a:rPr lang="en-US" sz="2000" dirty="0">
                    <a:latin typeface="Arial" panose="020B0604020202020204" pitchFamily="34" charset="0"/>
                    <a:ea typeface="微软雅黑" panose="020B0503020204020204" pitchFamily="34" charset="-122"/>
                    <a:cs typeface="Arial" panose="020B0604020202020204" pitchFamily="34" charset="0"/>
                  </a:rPr>
                  <a:t>In each period t, the platform moves before the period-t agent and decides whether to conduct an inspection of the article at a cost Kp.</a:t>
                </a:r>
                <a:endParaRPr lang="en-US" sz="2000" dirty="0">
                  <a:latin typeface="Arial" panose="020B0604020202020204" pitchFamily="34" charset="0"/>
                  <a:ea typeface="微软雅黑" panose="020B0503020204020204" pitchFamily="34" charset="-122"/>
                  <a:cs typeface="Arial" panose="020B0604020202020204" pitchFamily="34" charset="0"/>
                </a:endParaRPr>
              </a:p>
              <a:p>
                <a:pPr marL="800100" lvl="1" indent="-342900">
                  <a:buFont typeface="Arial" panose="020B0604020202020204" pitchFamily="34" charset="0"/>
                  <a:buChar char="•"/>
                </a:pPr>
                <a:r>
                  <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rPr>
                  <a:t>If platform inspects the article</a:t>
                </a:r>
                <a:endPar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marL="1257300" lvl="2" indent="-342900">
                  <a:buFont typeface="Arial" panose="020B0604020202020204" pitchFamily="34" charset="0"/>
                  <a:buChar char="•"/>
                </a:pPr>
                <a:r>
                  <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rPr>
                  <a:t>Discontinued (if it is fake)</a:t>
                </a:r>
                <a:endPar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marL="1257300" lvl="2" indent="-342900">
                  <a:buFont typeface="Arial" panose="020B0604020202020204" pitchFamily="34" charset="0"/>
                  <a:buChar char="•"/>
                </a:pPr>
                <a:r>
                  <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rPr>
                  <a:t>Shared in perpetuity (if it is truthful)</a:t>
                </a:r>
                <a:endPar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marL="800100" lvl="1" indent="-342900">
                  <a:buFont typeface="Arial" panose="020B0604020202020204" pitchFamily="34" charset="0"/>
                  <a:buChar char="•"/>
                </a:pPr>
                <a:r>
                  <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rPr>
                  <a:t>If not inspect: agent makes decision</a:t>
                </a:r>
                <a:endParaRPr 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Reward </a:t>
                </a:r>
                <a:r>
                  <a:rPr lang="en-US" sz="2000" b="1" dirty="0">
                    <a:latin typeface="微软雅黑" panose="020B0503020204020204" pitchFamily="34" charset="-122"/>
                    <a:ea typeface="微软雅黑" panose="020B0503020204020204" pitchFamily="34" charset="-122"/>
                  </a:rPr>
                  <a:t>r</a:t>
                </a:r>
                <a:r>
                  <a:rPr lang="en-US" sz="2000" dirty="0">
                    <a:latin typeface="微软雅黑" panose="020B0503020204020204" pitchFamily="34" charset="-122"/>
                    <a:ea typeface="微软雅黑" panose="020B0503020204020204" pitchFamily="34" charset="-122"/>
                  </a:rPr>
                  <a:t> if an article is shared in period t &lt; penalty </a:t>
                </a:r>
                <a:r>
                  <a:rPr lang="en-US" sz="2000" b="1" dirty="0">
                    <a:latin typeface="微软雅黑" panose="020B0503020204020204" pitchFamily="34" charset="-122"/>
                    <a:ea typeface="微软雅黑" panose="020B0503020204020204" pitchFamily="34" charset="-122"/>
                  </a:rPr>
                  <a:t>p</a:t>
                </a:r>
                <a:r>
                  <a:rPr lang="en-US" sz="2000" dirty="0">
                    <a:latin typeface="微软雅黑" panose="020B0503020204020204" pitchFamily="34" charset="-122"/>
                    <a:ea typeface="微软雅黑" panose="020B0503020204020204" pitchFamily="34" charset="-122"/>
                  </a:rPr>
                  <a:t> if the article being shared is fake</a:t>
                </a:r>
                <a:endParaRPr lang="en-US" sz="20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The state of the system: </a:t>
                </a:r>
                <a14:m>
                  <m:oMath xmlns:m="http://schemas.openxmlformats.org/officeDocument/2006/math">
                    <m:sSub>
                      <m:sSubPr>
                        <m:ctrlPr>
                          <a:rPr lang="en-US" sz="2000" i="1" dirty="0">
                            <a:latin typeface="Cambria Math" panose="02040503050406030204" charset="0"/>
                            <a:ea typeface="微软雅黑" panose="020B0503020204020204" pitchFamily="34" charset="-122"/>
                            <a:cs typeface="Cambria Math" panose="02040503050406030204" charset="0"/>
                          </a:rPr>
                        </m:ctrlPr>
                      </m:sSubPr>
                      <m:e>
                        <m:r>
                          <a:rPr lang="en-US" sz="2000" i="1" dirty="0">
                            <a:latin typeface="Cambria Math" panose="02040503050406030204" charset="0"/>
                            <a:ea typeface="微软雅黑" panose="020B0503020204020204" pitchFamily="34" charset="-122"/>
                            <a:cs typeface="Cambria Math" panose="02040503050406030204" charset="0"/>
                          </a:rPr>
                          <m:t>𝑥</m:t>
                        </m:r>
                      </m:e>
                      <m:sub>
                        <m:r>
                          <a:rPr lang="en-US" sz="2000" i="1" dirty="0">
                            <a:latin typeface="Cambria Math" panose="02040503050406030204" charset="0"/>
                            <a:ea typeface="微软雅黑" panose="020B0503020204020204" pitchFamily="34" charset="-122"/>
                            <a:cs typeface="Cambria Math" panose="02040503050406030204" charset="0"/>
                          </a:rPr>
                          <m:t>𝑡</m:t>
                        </m:r>
                      </m:sub>
                    </m:sSub>
                  </m:oMath>
                </a14:m>
                <a:r>
                  <a:rPr lang="en-US" sz="2000" dirty="0">
                    <a:latin typeface="微软雅黑" panose="020B0503020204020204" pitchFamily="34" charset="-122"/>
                    <a:ea typeface="微软雅黑" panose="020B0503020204020204" pitchFamily="34" charset="-122"/>
                  </a:rPr>
                  <a:t>; Policy: </a:t>
                </a:r>
                <a14:m>
                  <m:oMath xmlns:m="http://schemas.openxmlformats.org/officeDocument/2006/math">
                    <m:r>
                      <a:rPr lang="en-US" sz="2000" i="1" dirty="0">
                        <a:latin typeface="Cambria Math" panose="02040503050406030204" charset="0"/>
                        <a:ea typeface="微软雅黑" panose="020B0503020204020204" pitchFamily="34" charset="-122"/>
                        <a:cs typeface="Cambria Math" panose="02040503050406030204" charset="0"/>
                      </a:rPr>
                      <m:t>𝜋</m:t>
                    </m:r>
                  </m:oMath>
                </a14:m>
                <a:r>
                  <a:rPr lang="zh-CN" altLang="en-US" sz="2000" dirty="0">
                    <a:latin typeface="Cambria Math" panose="02040503050406030204" charset="0"/>
                    <a:ea typeface="微软雅黑" panose="020B0503020204020204" pitchFamily="34" charset="-122"/>
                    <a:cs typeface="Cambria Math" panose="02040503050406030204" charset="0"/>
                  </a:rPr>
                  <a:t>；</a:t>
                </a:r>
                <a:r>
                  <a:rPr lang="zh-CN" altLang="en-US" sz="2000" dirty="0">
                    <a:latin typeface="Arial" panose="020B0604020202020204" pitchFamily="34" charset="0"/>
                    <a:ea typeface="微软雅黑" panose="020B0503020204020204" pitchFamily="34" charset="-122"/>
                    <a:cs typeface="Arial" panose="020B0604020202020204" pitchFamily="34" charset="0"/>
                  </a:rPr>
                  <a:t>Nt, St, and Ct be the</a:t>
                </a:r>
                <a:r>
                  <a:rPr lang="en-US" altLang="zh-CN" sz="2000" dirty="0">
                    <a:latin typeface="Arial" panose="020B0604020202020204" pitchFamily="34" charset="0"/>
                    <a:ea typeface="微软雅黑" panose="020B0503020204020204" pitchFamily="34" charset="-122"/>
                    <a:cs typeface="Arial" panose="020B0604020202020204" pitchFamily="34" charset="0"/>
                  </a:rPr>
                  <a:t> </a:t>
                </a:r>
                <a:r>
                  <a:rPr lang="en-US" sz="2000" dirty="0">
                    <a:latin typeface="Arial" panose="020B0604020202020204" pitchFamily="34" charset="0"/>
                    <a:ea typeface="微软雅黑" panose="020B0503020204020204" pitchFamily="34" charset="-122"/>
                    <a:cs typeface="Arial" panose="020B0604020202020204" pitchFamily="34" charset="0"/>
                  </a:rPr>
                  <a:t>probabilities that the period-t agent takes actions n, s, and c, respectively.</a:t>
                </a:r>
                <a:endParaRPr lang="en-US" sz="2000" dirty="0">
                  <a:latin typeface="微软雅黑" panose="020B0503020204020204" pitchFamily="34" charset="-122"/>
                  <a:ea typeface="微软雅黑" panose="020B0503020204020204" pitchFamily="34" charset="-122"/>
                </a:endParaRPr>
              </a:p>
            </p:txBody>
          </p:sp>
        </mc:Choice>
        <mc:Fallback>
          <p:sp>
            <p:nvSpPr>
              <p:cNvPr id="11" name="TextBox 19"/>
              <p:cNvSpPr txBox="1">
                <a:spLocks noRot="1" noChangeAspect="1" noMove="1" noResize="1" noEditPoints="1" noAdjustHandles="1" noChangeArrowheads="1" noChangeShapeType="1" noTextEdit="1"/>
              </p:cNvSpPr>
              <p:nvPr>
                <p:custDataLst>
                  <p:tags r:id="rId3"/>
                </p:custDataLst>
              </p:nvPr>
            </p:nvSpPr>
            <p:spPr>
              <a:xfrm>
                <a:off x="308610" y="1680845"/>
                <a:ext cx="11478260" cy="3036570"/>
              </a:xfrm>
              <a:prstGeom prst="rect">
                <a:avLst/>
              </a:prstGeom>
              <a:blipFill rotWithShape="1">
                <a:blip r:embed="rId4"/>
                <a:stretch>
                  <a:fillRect/>
                </a:stretch>
              </a:blipFill>
            </p:spPr>
            <p:txBody>
              <a:bodyPr/>
              <a:lstStyle/>
              <a:p>
                <a:r>
                  <a:rPr lang="zh-CN" altLang="en-US">
                    <a:noFill/>
                  </a:rPr>
                  <a:t> </a:t>
                </a:r>
              </a:p>
            </p:txBody>
          </p:sp>
        </mc:Fallback>
      </mc:AlternateContent>
      <p:pic>
        <p:nvPicPr>
          <p:cNvPr id="2" name="图片 1"/>
          <p:cNvPicPr>
            <a:picLocks noChangeAspect="1"/>
          </p:cNvPicPr>
          <p:nvPr>
            <p:custDataLst>
              <p:tags r:id="rId5"/>
            </p:custDataLst>
          </p:nvPr>
        </p:nvPicPr>
        <p:blipFill>
          <a:blip r:embed="rId6"/>
          <a:stretch>
            <a:fillRect/>
          </a:stretch>
        </p:blipFill>
        <p:spPr>
          <a:xfrm>
            <a:off x="308610" y="4709795"/>
            <a:ext cx="3810000" cy="1847850"/>
          </a:xfrm>
          <a:prstGeom prst="rect">
            <a:avLst/>
          </a:prstGeom>
        </p:spPr>
      </p:pic>
      <p:pic>
        <p:nvPicPr>
          <p:cNvPr id="3" name="图片 2"/>
          <p:cNvPicPr>
            <a:picLocks noChangeAspect="1"/>
          </p:cNvPicPr>
          <p:nvPr>
            <p:custDataLst>
              <p:tags r:id="rId7"/>
            </p:custDataLst>
          </p:nvPr>
        </p:nvPicPr>
        <p:blipFill>
          <a:blip r:embed="rId8"/>
          <a:stretch>
            <a:fillRect/>
          </a:stretch>
        </p:blipFill>
        <p:spPr>
          <a:xfrm>
            <a:off x="4399915" y="5733415"/>
            <a:ext cx="2416175" cy="824230"/>
          </a:xfrm>
          <a:prstGeom prst="rect">
            <a:avLst/>
          </a:prstGeom>
        </p:spPr>
      </p:pic>
      <p:sp>
        <p:nvSpPr>
          <p:cNvPr id="4" name="文本框 3"/>
          <p:cNvSpPr txBox="1"/>
          <p:nvPr/>
        </p:nvSpPr>
        <p:spPr>
          <a:xfrm>
            <a:off x="4208145" y="4709795"/>
            <a:ext cx="3945255" cy="850900"/>
          </a:xfrm>
          <a:prstGeom prst="rect">
            <a:avLst/>
          </a:prstGeom>
          <a:noFill/>
        </p:spPr>
        <p:txBody>
          <a:bodyPr wrap="square" rtlCol="0">
            <a:noAutofit/>
          </a:bodyPr>
          <a:p>
            <a:r>
              <a:rPr lang="zh-CN" altLang="en-US">
                <a:latin typeface="Arial" panose="020B0604020202020204" pitchFamily="34" charset="0"/>
                <a:cs typeface="Arial" panose="020B0604020202020204" pitchFamily="34" charset="0"/>
              </a:rPr>
              <a:t>The platform’s goal is to choose a policy π that max_x0002_imizes the total expected discounted reward</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cs typeface="Arial" panose="020B0604020202020204" pitchFamily="34" charset="0"/>
            </a:endParaRPr>
          </a:p>
        </p:txBody>
      </p:sp>
      <p:pic>
        <p:nvPicPr>
          <p:cNvPr id="6" name="图片 5"/>
          <p:cNvPicPr>
            <a:picLocks noChangeAspect="1"/>
          </p:cNvPicPr>
          <p:nvPr>
            <p:custDataLst>
              <p:tags r:id="rId9"/>
            </p:custDataLst>
          </p:nvPr>
        </p:nvPicPr>
        <p:blipFill>
          <a:blip r:embed="rId10"/>
          <a:stretch>
            <a:fillRect/>
          </a:stretch>
        </p:blipFill>
        <p:spPr>
          <a:xfrm>
            <a:off x="7879080" y="4801235"/>
            <a:ext cx="3650615" cy="18211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custDataLst>
              <p:tags r:id="rId1"/>
            </p:custDataLst>
          </p:nvPr>
        </p:nvSpPr>
        <p:spPr>
          <a:xfrm>
            <a:off x="1188085" y="-36830"/>
            <a:ext cx="10598785" cy="48260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Analysis</a:t>
            </a:r>
            <a:endParaRPr lang="en-US" altLang="zh-CN" sz="2400">
              <a:latin typeface="Arial" panose="020B0604020202020204" pitchFamily="34" charset="0"/>
              <a:cs typeface="Arial" panose="020B0604020202020204" pitchFamily="34" charset="0"/>
            </a:endParaRPr>
          </a:p>
        </p:txBody>
      </p:sp>
      <p:pic>
        <p:nvPicPr>
          <p:cNvPr id="7" name="图片 6"/>
          <p:cNvPicPr>
            <a:picLocks noChangeAspect="1"/>
          </p:cNvPicPr>
          <p:nvPr>
            <p:custDataLst>
              <p:tags r:id="rId2"/>
            </p:custDataLst>
          </p:nvPr>
        </p:nvPicPr>
        <p:blipFill>
          <a:blip r:embed="rId3"/>
          <a:stretch>
            <a:fillRect/>
          </a:stretch>
        </p:blipFill>
        <p:spPr>
          <a:xfrm>
            <a:off x="456565" y="702310"/>
            <a:ext cx="8648700" cy="6067425"/>
          </a:xfrm>
          <a:prstGeom prst="rect">
            <a:avLst/>
          </a:prstGeom>
        </p:spPr>
      </p:pic>
      <p:sp>
        <p:nvSpPr>
          <p:cNvPr id="8" name="文本框 7"/>
          <p:cNvSpPr txBox="1"/>
          <p:nvPr/>
        </p:nvSpPr>
        <p:spPr>
          <a:xfrm>
            <a:off x="9275445" y="2062480"/>
            <a:ext cx="2597150" cy="3138170"/>
          </a:xfrm>
          <a:prstGeom prst="rect">
            <a:avLst/>
          </a:prstGeom>
          <a:noFill/>
        </p:spPr>
        <p:txBody>
          <a:bodyPr wrap="square" rtlCol="0">
            <a:spAutoFit/>
          </a:bodyPr>
          <a:p>
            <a:pPr marL="285750" indent="-285750">
              <a:buFont typeface="Arial" panose="020B0604020202020204" pitchFamily="34" charset="0"/>
              <a:buChar char="•"/>
            </a:pPr>
            <a:r>
              <a:rPr lang="en-US" altLang="zh-CN">
                <a:latin typeface="Arial" panose="020B0604020202020204" pitchFamily="34" charset="0"/>
                <a:cs typeface="Arial" panose="020B0604020202020204" pitchFamily="34" charset="0"/>
              </a:rPr>
              <a:t>Case 1: No agent is willing to incur the cost of conducting an inspection before sharing the article.</a:t>
            </a:r>
            <a:endParaRPr lang="en-US" altLang="zh-CN">
              <a:latin typeface="Arial" panose="020B0604020202020204" pitchFamily="34" charset="0"/>
              <a:cs typeface="Arial" panose="020B0604020202020204" pitchFamily="34" charset="0"/>
            </a:endParaRPr>
          </a:p>
          <a:p>
            <a:pPr indent="0">
              <a:buFont typeface="Arial" panose="020B0604020202020204" pitchFamily="34" charset="0"/>
              <a:buNone/>
            </a:pPr>
            <a:endParaRPr lang="en-US" altLang="zh-CN">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a:latin typeface="Arial" panose="020B0604020202020204" pitchFamily="34" charset="0"/>
                <a:cs typeface="Arial" panose="020B0604020202020204" pitchFamily="34" charset="0"/>
              </a:rPr>
              <a:t>Case2:  No agent is willing to share the article without first inspecting it.</a:t>
            </a:r>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custDataLst>
              <p:tags r:id="rId1"/>
            </p:custDataLst>
          </p:nvPr>
        </p:nvSpPr>
        <p:spPr>
          <a:xfrm>
            <a:off x="1188085" y="-36830"/>
            <a:ext cx="10598785" cy="48260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Analysis</a:t>
            </a:r>
            <a:endParaRPr lang="en-US" altLang="zh-CN" sz="2400">
              <a:latin typeface="Arial" panose="020B0604020202020204" pitchFamily="34" charset="0"/>
              <a:cs typeface="Arial" panose="020B0604020202020204" pitchFamily="34" charset="0"/>
            </a:endParaRPr>
          </a:p>
        </p:txBody>
      </p:sp>
      <p:sp>
        <p:nvSpPr>
          <p:cNvPr id="8" name="文本框 7"/>
          <p:cNvSpPr txBox="1"/>
          <p:nvPr/>
        </p:nvSpPr>
        <p:spPr>
          <a:xfrm>
            <a:off x="9275445" y="2062480"/>
            <a:ext cx="2597150" cy="3138170"/>
          </a:xfrm>
          <a:prstGeom prst="rect">
            <a:avLst/>
          </a:prstGeom>
          <a:noFill/>
        </p:spPr>
        <p:txBody>
          <a:bodyPr wrap="square" rtlCol="0">
            <a:spAutoFit/>
          </a:bodyPr>
          <a:p>
            <a:pPr marL="285750" indent="-285750">
              <a:buFont typeface="Arial" panose="020B0604020202020204" pitchFamily="34" charset="0"/>
              <a:buChar char="•"/>
            </a:pPr>
            <a:r>
              <a:rPr lang="en-US" altLang="zh-CN">
                <a:latin typeface="Arial" panose="020B0604020202020204" pitchFamily="34" charset="0"/>
                <a:cs typeface="Arial" panose="020B0604020202020204" pitchFamily="34" charset="0"/>
              </a:rPr>
              <a:t>Case 1: No agent is willing to incur the cost of conducting an inspection before sharing the article.</a:t>
            </a:r>
            <a:endParaRPr lang="en-US" altLang="zh-CN">
              <a:latin typeface="Arial" panose="020B0604020202020204" pitchFamily="34" charset="0"/>
              <a:cs typeface="Arial" panose="020B0604020202020204" pitchFamily="34" charset="0"/>
            </a:endParaRPr>
          </a:p>
          <a:p>
            <a:pPr indent="0">
              <a:buFont typeface="Arial" panose="020B0604020202020204" pitchFamily="34" charset="0"/>
              <a:buNone/>
            </a:pPr>
            <a:endParaRPr lang="en-US" altLang="zh-CN">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a:latin typeface="Arial" panose="020B0604020202020204" pitchFamily="34" charset="0"/>
                <a:cs typeface="Arial" panose="020B0604020202020204" pitchFamily="34" charset="0"/>
              </a:rPr>
              <a:t>Case2:  No agent is willing to share the article without first inspecting it.</a:t>
            </a:r>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p:txBody>
      </p:sp>
      <p:pic>
        <p:nvPicPr>
          <p:cNvPr id="2" name="图片 1"/>
          <p:cNvPicPr>
            <a:picLocks noChangeAspect="1"/>
          </p:cNvPicPr>
          <p:nvPr>
            <p:custDataLst>
              <p:tags r:id="rId2"/>
            </p:custDataLst>
          </p:nvPr>
        </p:nvPicPr>
        <p:blipFill>
          <a:blip r:embed="rId3"/>
          <a:stretch>
            <a:fillRect/>
          </a:stretch>
        </p:blipFill>
        <p:spPr>
          <a:xfrm>
            <a:off x="669925" y="1585595"/>
            <a:ext cx="8220075" cy="3686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custDataLst>
              <p:tags r:id="rId1"/>
            </p:custDataLst>
          </p:nvPr>
        </p:nvSpPr>
        <p:spPr>
          <a:xfrm>
            <a:off x="1188085" y="-36830"/>
            <a:ext cx="10598785" cy="48260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Analysis</a:t>
            </a:r>
            <a:endParaRPr lang="en-US" altLang="zh-CN" sz="240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p:cNvSpPr txBox="1"/>
              <p:nvPr/>
            </p:nvSpPr>
            <p:spPr>
              <a:xfrm>
                <a:off x="705485" y="1631315"/>
                <a:ext cx="11167110" cy="1291590"/>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Arial" panose="020B0604020202020204" pitchFamily="34" charset="0"/>
                    <a:cs typeface="Arial" panose="020B0604020202020204" pitchFamily="34" charset="0"/>
                  </a:rPr>
                  <a:t>Case 3: Between Case1 and Case 2</a:t>
                </a:r>
                <a:endParaRPr lang="en-US" altLang="zh-CN"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a:latin typeface="Arial" panose="020B0604020202020204" pitchFamily="34" charset="0"/>
                    <a:cs typeface="Arial" panose="020B0604020202020204" pitchFamily="34" charset="0"/>
                  </a:rPr>
                  <a:t>Consider first the relationship between τ∗ and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𝑞</m:t>
                        </m:r>
                      </m:e>
                      <m:sub>
                        <m:r>
                          <a:rPr lang="en-US" altLang="zh-CN" sz="2000" i="1">
                            <a:latin typeface="Cambria Math" panose="02040503050406030204" charset="0"/>
                            <a:ea typeface="MS Mincho" charset="0"/>
                            <a:cs typeface="Cambria Math" panose="02040503050406030204" charset="0"/>
                          </a:rPr>
                          <m:t>0</m:t>
                        </m:r>
                      </m:sub>
                    </m:sSub>
                  </m:oMath>
                </a14:m>
                <a:r>
                  <a:rPr lang="en-US" altLang="zh-CN" sz="2000" i="1">
                    <a:latin typeface="Arial" panose="020B0604020202020204" pitchFamily="34" charset="0"/>
                    <a:cs typeface="Arial" panose="020B0604020202020204" pitchFamily="34" charset="0"/>
                  </a:rPr>
                  <a:t>.</a:t>
                </a:r>
                <a:endParaRPr lang="en-US" altLang="zh-CN" sz="2000" i="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a:latin typeface="Arial" panose="020B0604020202020204" pitchFamily="34" charset="0"/>
                    <a:cs typeface="Arial" panose="020B0604020202020204" pitchFamily="34" charset="0"/>
                  </a:rPr>
                  <a:t>Consider next the relationship between τ∗ and the article’s content a</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cs typeface="Arial" panose="020B0604020202020204" pitchFamily="34" charset="0"/>
                </a:endParaRPr>
              </a:p>
              <a:p>
                <a:pPr indent="0">
                  <a:buFont typeface="Arial" panose="020B0604020202020204" pitchFamily="34" charset="0"/>
                  <a:buNone/>
                </a:pPr>
                <a:endParaRPr lang="en-US" altLang="zh-CN">
                  <a:latin typeface="Arial" panose="020B0604020202020204" pitchFamily="34" charset="0"/>
                  <a:cs typeface="Arial" panose="020B0604020202020204" pitchFamily="3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705485" y="1631315"/>
                <a:ext cx="11167110" cy="1291590"/>
              </a:xfrm>
              <a:prstGeom prst="rect">
                <a:avLst/>
              </a:prstGeom>
              <a:blipFill rotWithShape="1">
                <a:blip r:embed="rId2"/>
                <a:stretch>
                  <a:fillRect/>
                </a:stretch>
              </a:blipFill>
            </p:spPr>
            <p:txBody>
              <a:bodyPr/>
              <a:lstStyle/>
              <a:p>
                <a:r>
                  <a:rPr lang="zh-CN" altLang="en-US">
                    <a:noFill/>
                  </a:rPr>
                  <a:t> </a:t>
                </a:r>
              </a:p>
            </p:txBody>
          </p:sp>
        </mc:Fallback>
      </mc:AlternateContent>
      <p:pic>
        <p:nvPicPr>
          <p:cNvPr id="3" name="图片 2"/>
          <p:cNvPicPr>
            <a:picLocks noChangeAspect="1"/>
          </p:cNvPicPr>
          <p:nvPr>
            <p:custDataLst>
              <p:tags r:id="rId3"/>
            </p:custDataLst>
          </p:nvPr>
        </p:nvPicPr>
        <p:blipFill>
          <a:blip r:embed="rId4"/>
          <a:stretch>
            <a:fillRect/>
          </a:stretch>
        </p:blipFill>
        <p:spPr>
          <a:xfrm>
            <a:off x="955040" y="2750185"/>
            <a:ext cx="9829800" cy="3390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5" name="组合 4"/>
          <p:cNvGrpSpPr/>
          <p:nvPr/>
        </p:nvGrpSpPr>
        <p:grpSpPr>
          <a:xfrm>
            <a:off x="2241713" y="28136"/>
            <a:ext cx="7458877" cy="6798365"/>
            <a:chOff x="2241713" y="0"/>
            <a:chExt cx="7458877" cy="6798365"/>
          </a:xfrm>
        </p:grpSpPr>
        <p:sp>
          <p:nvSpPr>
            <p:cNvPr id="59" name="椭圆 58"/>
            <p:cNvSpPr/>
            <p:nvPr/>
          </p:nvSpPr>
          <p:spPr>
            <a:xfrm>
              <a:off x="2902225" y="0"/>
              <a:ext cx="6798365" cy="679836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41713" y="506435"/>
              <a:ext cx="2785403" cy="2785403"/>
            </a:xfrm>
            <a:prstGeom prst="ellipse">
              <a:avLst/>
            </a:prstGeom>
            <a:solidFill>
              <a:srgbClr val="C8D7DE">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sp>
        <p:nvSpPr>
          <p:cNvPr id="16" name="文本框 15"/>
          <p:cNvSpPr txBox="1"/>
          <p:nvPr/>
        </p:nvSpPr>
        <p:spPr>
          <a:xfrm>
            <a:off x="2901950" y="2306955"/>
            <a:ext cx="7044055" cy="2861310"/>
          </a:xfrm>
          <a:prstGeom prst="rect">
            <a:avLst/>
          </a:prstGeom>
          <a:noFill/>
        </p:spPr>
        <p:txBody>
          <a:bodyPr wrap="square" rtlCol="0">
            <a:spAutoFit/>
          </a:bodyPr>
          <a:lstStyle/>
          <a:p>
            <a:pPr algn="ctr"/>
            <a:r>
              <a:rPr lang="zh-CN" altLang="en-US" sz="6000" b="1" dirty="0">
                <a:solidFill>
                  <a:srgbClr val="E9EEF1"/>
                </a:solidFill>
                <a:latin typeface="微软雅黑" panose="020B0503020204020204" pitchFamily="34" charset="-122"/>
                <a:ea typeface="微软雅黑" panose="020B0503020204020204" pitchFamily="34" charset="-122"/>
              </a:rPr>
              <a:t>The Impact of Fake News on</a:t>
            </a:r>
            <a:endParaRPr lang="zh-CN" altLang="en-US" sz="6000" b="1" dirty="0">
              <a:solidFill>
                <a:srgbClr val="E9EEF1"/>
              </a:solidFill>
              <a:latin typeface="微软雅黑" panose="020B0503020204020204" pitchFamily="34" charset="-122"/>
              <a:ea typeface="微软雅黑" panose="020B0503020204020204" pitchFamily="34" charset="-122"/>
            </a:endParaRPr>
          </a:p>
          <a:p>
            <a:pPr algn="ctr"/>
            <a:r>
              <a:rPr lang="zh-CN" altLang="en-US" sz="6000" b="1" dirty="0">
                <a:solidFill>
                  <a:srgbClr val="E9EEF1"/>
                </a:solidFill>
                <a:latin typeface="微软雅黑" panose="020B0503020204020204" pitchFamily="34" charset="-122"/>
                <a:ea typeface="微软雅黑" panose="020B0503020204020204" pitchFamily="34" charset="-122"/>
              </a:rPr>
              <a:t>Agent Opinions</a:t>
            </a:r>
            <a:endParaRPr lang="zh-CN" altLang="en-US" sz="6000" b="1" dirty="0">
              <a:solidFill>
                <a:srgbClr val="E9EEF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10802" y="1476708"/>
            <a:ext cx="4102100" cy="829945"/>
          </a:xfrm>
          <a:prstGeom prst="rect">
            <a:avLst/>
          </a:prstGeom>
          <a:noFill/>
        </p:spPr>
        <p:txBody>
          <a:bodyPr wrap="square" rtlCol="0">
            <a:spAutoFit/>
          </a:bodyPr>
          <a:lstStyle/>
          <a:p>
            <a:pPr algn="ctr"/>
            <a:r>
              <a:rPr lang="en-US" altLang="zh-CN" sz="4800" dirty="0">
                <a:solidFill>
                  <a:srgbClr val="3E536E"/>
                </a:solidFill>
                <a:latin typeface="微软雅黑" panose="020B0503020204020204" pitchFamily="34" charset="-122"/>
                <a:ea typeface="微软雅黑" panose="020B0503020204020204" pitchFamily="34" charset="-122"/>
              </a:rPr>
              <a:t>Part 06</a:t>
            </a:r>
            <a:endParaRPr lang="zh-CN" altLang="en-US" sz="4800" dirty="0">
              <a:solidFill>
                <a:srgbClr val="3E536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13" name="文本框 12"/>
          <p:cNvSpPr txBox="1"/>
          <p:nvPr/>
        </p:nvSpPr>
        <p:spPr>
          <a:xfrm rot="16200000">
            <a:off x="6060948" y="-4018922"/>
            <a:ext cx="677108" cy="9343550"/>
          </a:xfrm>
          <a:prstGeom prst="rect">
            <a:avLst/>
          </a:prstGeom>
          <a:noFill/>
        </p:spPr>
        <p:txBody>
          <a:bodyPr vert="eaVert" wrap="square" rtlCol="0">
            <a:spAutoFit/>
          </a:bodyPr>
          <a:lstStyle/>
          <a:p>
            <a:pPr algn="dist"/>
            <a:r>
              <a:rPr lang="en-US" altLang="zh-CN" sz="3200" b="1" dirty="0">
                <a:solidFill>
                  <a:srgbClr val="3E536E"/>
                </a:solidFill>
                <a:latin typeface="微软雅黑" panose="020B0503020204020204" pitchFamily="34" charset="-122"/>
                <a:ea typeface="微软雅黑" panose="020B0503020204020204" pitchFamily="34" charset="-122"/>
              </a:rPr>
              <a:t>CATALOG</a:t>
            </a:r>
            <a:endParaRPr lang="zh-CN" altLang="en-US" sz="3200" b="1" dirty="0">
              <a:solidFill>
                <a:srgbClr val="3E536E"/>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0" y="812723"/>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030469" y="1784666"/>
            <a:ext cx="9864725" cy="4364355"/>
            <a:chOff x="2029834" y="2237421"/>
            <a:chExt cx="9864725" cy="4364355"/>
          </a:xfrm>
        </p:grpSpPr>
        <p:sp>
          <p:nvSpPr>
            <p:cNvPr id="17" name="文本框 16"/>
            <p:cNvSpPr txBox="1"/>
            <p:nvPr/>
          </p:nvSpPr>
          <p:spPr>
            <a:xfrm>
              <a:off x="2029834" y="2237421"/>
              <a:ext cx="4482548" cy="460375"/>
            </a:xfrm>
            <a:prstGeom prst="rect">
              <a:avLst/>
            </a:prstGeom>
            <a:noFill/>
          </p:spPr>
          <p:txBody>
            <a:bodyPr wrap="square" rtlCol="0">
              <a:spAutoFit/>
            </a:bodyPr>
            <a:lstStyle/>
            <a:p>
              <a:r>
                <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Introduction</a:t>
              </a:r>
              <a:endPar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a:off x="7316682" y="2237421"/>
              <a:ext cx="4482548" cy="460375"/>
            </a:xfrm>
            <a:prstGeom prst="rect">
              <a:avLst/>
            </a:prstGeom>
            <a:noFill/>
          </p:spPr>
          <p:txBody>
            <a:bodyPr wrap="square" rtlCol="0">
              <a:spAutoFit/>
            </a:bodyPr>
            <a:lstStyle/>
            <a:p>
              <a:r>
                <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Related Literature</a:t>
              </a:r>
              <a:endPar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2029834" y="3400421"/>
              <a:ext cx="4482548" cy="460375"/>
            </a:xfrm>
            <a:prstGeom prst="rect">
              <a:avLst/>
            </a:prstGeom>
            <a:noFill/>
          </p:spPr>
          <p:txBody>
            <a:bodyPr wrap="square" rtlCol="0">
              <a:spAutoFit/>
            </a:bodyPr>
            <a:lstStyle/>
            <a:p>
              <a:r>
                <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 Model of Fake News</a:t>
              </a:r>
              <a:endPar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7316844" y="3137851"/>
              <a:ext cx="4013835" cy="913765"/>
            </a:xfrm>
            <a:prstGeom prst="rect">
              <a:avLst/>
            </a:prstGeom>
            <a:noFill/>
          </p:spPr>
          <p:txBody>
            <a:bodyPr wrap="square" rtlCol="0">
              <a:noAutofit/>
            </a:bodyPr>
            <a:lstStyle/>
            <a:p>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The Agents</a:t>
              </a:r>
              <a:r>
                <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News-Sharing Process</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p:cNvSpPr txBox="1"/>
            <p:nvPr/>
          </p:nvSpPr>
          <p:spPr>
            <a:xfrm>
              <a:off x="2029834" y="4473891"/>
              <a:ext cx="4482465" cy="900430"/>
            </a:xfrm>
            <a:prstGeom prst="rect">
              <a:avLst/>
            </a:prstGeom>
            <a:noFill/>
          </p:spPr>
          <p:txBody>
            <a:bodyPr wrap="square" rtlCol="0">
              <a:noAutofit/>
            </a:bodyPr>
            <a:lstStyle/>
            <a:p>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The Platform</a:t>
              </a:r>
              <a:r>
                <a:rPr lang="en-US" altLang="zh-CN"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s Inspection Problem</a:t>
              </a:r>
              <a:endPar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7316209" y="4410391"/>
              <a:ext cx="4578350" cy="972820"/>
            </a:xfrm>
            <a:prstGeom prst="rect">
              <a:avLst/>
            </a:prstGeom>
            <a:noFill/>
          </p:spPr>
          <p:txBody>
            <a:bodyPr wrap="square" rtlCol="0">
              <a:noAutofit/>
            </a:bodyPr>
            <a:p>
              <a:r>
                <a:rPr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The Impact of Fake News on</a:t>
              </a:r>
              <a:r>
                <a:rPr 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a:t>
              </a:r>
              <a:r>
                <a:rPr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Agent </a:t>
              </a:r>
              <a:r>
                <a:rPr 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O</a:t>
              </a:r>
              <a:r>
                <a:rPr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pinions</a:t>
              </a:r>
              <a:endParaRPr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2029834" y="5691821"/>
              <a:ext cx="4740275" cy="909955"/>
            </a:xfrm>
            <a:prstGeom prst="rect">
              <a:avLst/>
            </a:prstGeom>
            <a:noFill/>
          </p:spPr>
          <p:txBody>
            <a:bodyPr wrap="square" rtlCol="0">
              <a:noAutofit/>
            </a:bodyPr>
            <a:p>
              <a:r>
                <a:rPr lang="en-US"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Discussion</a:t>
              </a:r>
              <a:endParaRPr sz="24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p:nvPr/>
        </p:nvGrpSpPr>
        <p:grpSpPr>
          <a:xfrm>
            <a:off x="204976" y="105131"/>
            <a:ext cx="1405397" cy="1405397"/>
            <a:chOff x="788172" y="795226"/>
            <a:chExt cx="1405397" cy="1405397"/>
          </a:xfrm>
        </p:grpSpPr>
        <p:sp>
          <p:nvSpPr>
            <p:cNvPr id="2" name="椭圆 1"/>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213207" y="473145"/>
            <a:ext cx="682180" cy="682180"/>
            <a:chOff x="3032665" y="1391170"/>
            <a:chExt cx="682180" cy="682180"/>
          </a:xfrm>
        </p:grpSpPr>
        <p:sp>
          <p:nvSpPr>
            <p:cNvPr id="14" name="椭圆 13"/>
            <p:cNvSpPr/>
            <p:nvPr/>
          </p:nvSpPr>
          <p:spPr>
            <a:xfrm>
              <a:off x="3150018" y="1497925"/>
              <a:ext cx="468670" cy="468670"/>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139163" y="1611672"/>
            <a:ext cx="784544" cy="784544"/>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1</a:t>
            </a:r>
            <a:endParaRPr lang="zh-CN" altLang="en-US" sz="3600" b="1" dirty="0"/>
          </a:p>
        </p:txBody>
      </p:sp>
      <p:sp>
        <p:nvSpPr>
          <p:cNvPr id="22" name="椭圆 21"/>
          <p:cNvSpPr/>
          <p:nvPr/>
        </p:nvSpPr>
        <p:spPr>
          <a:xfrm>
            <a:off x="6400136" y="1611672"/>
            <a:ext cx="784544" cy="784544"/>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2</a:t>
            </a:r>
            <a:endParaRPr lang="zh-CN" altLang="en-US" sz="3600" b="1" dirty="0"/>
          </a:p>
        </p:txBody>
      </p:sp>
      <p:sp>
        <p:nvSpPr>
          <p:cNvPr id="25" name="椭圆 24"/>
          <p:cNvSpPr/>
          <p:nvPr/>
        </p:nvSpPr>
        <p:spPr>
          <a:xfrm>
            <a:off x="1139163" y="2786226"/>
            <a:ext cx="784544" cy="784544"/>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3</a:t>
            </a:r>
            <a:endParaRPr lang="zh-CN" altLang="en-US" sz="3600" b="1" dirty="0"/>
          </a:p>
        </p:txBody>
      </p:sp>
      <p:sp>
        <p:nvSpPr>
          <p:cNvPr id="26" name="椭圆 25"/>
          <p:cNvSpPr/>
          <p:nvPr/>
        </p:nvSpPr>
        <p:spPr>
          <a:xfrm>
            <a:off x="6400136" y="2684691"/>
            <a:ext cx="784544" cy="784544"/>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4</a:t>
            </a:r>
            <a:endParaRPr lang="zh-CN" altLang="en-US" sz="3600" b="1" dirty="0"/>
          </a:p>
        </p:txBody>
      </p:sp>
      <p:sp>
        <p:nvSpPr>
          <p:cNvPr id="27" name="椭圆 26"/>
          <p:cNvSpPr/>
          <p:nvPr/>
        </p:nvSpPr>
        <p:spPr>
          <a:xfrm>
            <a:off x="1139163" y="3960780"/>
            <a:ext cx="784544" cy="784544"/>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5</a:t>
            </a:r>
            <a:endParaRPr lang="zh-CN" altLang="en-US" sz="3600" b="1" dirty="0"/>
          </a:p>
        </p:txBody>
      </p:sp>
      <p:sp>
        <p:nvSpPr>
          <p:cNvPr id="4" name="椭圆 3"/>
          <p:cNvSpPr/>
          <p:nvPr/>
        </p:nvSpPr>
        <p:spPr>
          <a:xfrm>
            <a:off x="6399503" y="3961415"/>
            <a:ext cx="784544" cy="784544"/>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dirty="0"/>
              <a:t>6</a:t>
            </a:r>
            <a:endParaRPr lang="en-US" altLang="zh-CN" sz="3600" b="1" dirty="0"/>
          </a:p>
        </p:txBody>
      </p:sp>
      <p:sp>
        <p:nvSpPr>
          <p:cNvPr id="6" name="椭圆 5"/>
          <p:cNvSpPr/>
          <p:nvPr/>
        </p:nvSpPr>
        <p:spPr>
          <a:xfrm>
            <a:off x="1138528" y="5135530"/>
            <a:ext cx="784544" cy="784544"/>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dirty="0"/>
              <a:t>7</a:t>
            </a:r>
            <a:endParaRPr lang="en-US" altLang="zh-CN" sz="3600" b="1" dirty="0"/>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cxnSp>
        <p:nvCxnSpPr>
          <p:cNvPr id="41" name="直接连接符 40"/>
          <p:cNvCxnSpPr/>
          <p:nvPr/>
        </p:nvCxnSpPr>
        <p:spPr>
          <a:xfrm>
            <a:off x="436098" y="3910854"/>
            <a:ext cx="11324493" cy="0"/>
          </a:xfrm>
          <a:prstGeom prst="line">
            <a:avLst/>
          </a:prstGeom>
          <a:ln w="25400">
            <a:solidFill>
              <a:srgbClr val="869EAA"/>
            </a:solidFill>
          </a:ln>
        </p:spPr>
        <p:style>
          <a:lnRef idx="1">
            <a:schemeClr val="accent1"/>
          </a:lnRef>
          <a:fillRef idx="0">
            <a:schemeClr val="accent1"/>
          </a:fillRef>
          <a:effectRef idx="0">
            <a:schemeClr val="accent1"/>
          </a:effectRef>
          <a:fontRef idx="minor">
            <a:schemeClr val="tx1"/>
          </a:fontRef>
        </p:style>
      </p:cxnSp>
      <p:grpSp>
        <p:nvGrpSpPr>
          <p:cNvPr id="10" name="Group 45"/>
          <p:cNvGrpSpPr/>
          <p:nvPr/>
        </p:nvGrpSpPr>
        <p:grpSpPr>
          <a:xfrm>
            <a:off x="3886952" y="5045737"/>
            <a:ext cx="672495" cy="672495"/>
            <a:chOff x="5562600" y="4171950"/>
            <a:chExt cx="504371" cy="504371"/>
          </a:xfrm>
        </p:grpSpPr>
        <p:sp>
          <p:nvSpPr>
            <p:cNvPr id="11" name="Oval 30"/>
            <p:cNvSpPr/>
            <p:nvPr/>
          </p:nvSpPr>
          <p:spPr>
            <a:xfrm flipH="1">
              <a:off x="5562600" y="4171950"/>
              <a:ext cx="504371" cy="504371"/>
            </a:xfrm>
            <a:prstGeom prst="ellipse">
              <a:avLst/>
            </a:prstGeom>
            <a:solidFill>
              <a:srgbClr val="869EA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2" name="Freeform 157"/>
            <p:cNvSpPr>
              <a:spLocks noEditPoints="1"/>
            </p:cNvSpPr>
            <p:nvPr/>
          </p:nvSpPr>
          <p:spPr bwMode="auto">
            <a:xfrm>
              <a:off x="5682405" y="4277533"/>
              <a:ext cx="264760" cy="293204"/>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3" name="Group 46"/>
          <p:cNvGrpSpPr/>
          <p:nvPr/>
        </p:nvGrpSpPr>
        <p:grpSpPr>
          <a:xfrm>
            <a:off x="7629892" y="5033234"/>
            <a:ext cx="672495" cy="672495"/>
            <a:chOff x="6780972" y="2951922"/>
            <a:chExt cx="504371" cy="504371"/>
          </a:xfrm>
        </p:grpSpPr>
        <p:sp>
          <p:nvSpPr>
            <p:cNvPr id="14" name="Oval 32"/>
            <p:cNvSpPr/>
            <p:nvPr/>
          </p:nvSpPr>
          <p:spPr>
            <a:xfrm>
              <a:off x="6780972" y="2951922"/>
              <a:ext cx="504371" cy="504371"/>
            </a:xfrm>
            <a:prstGeom prst="ellipse">
              <a:avLst/>
            </a:prstGeom>
            <a:solidFill>
              <a:srgbClr val="3E536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5" name="Freeform 105"/>
            <p:cNvSpPr>
              <a:spLocks noEditPoints="1"/>
            </p:cNvSpPr>
            <p:nvPr/>
          </p:nvSpPr>
          <p:spPr bwMode="auto">
            <a:xfrm>
              <a:off x="6905781" y="3078578"/>
              <a:ext cx="254752" cy="251059"/>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grpSp>
      <p:grpSp>
        <p:nvGrpSpPr>
          <p:cNvPr id="16" name="Group 47"/>
          <p:cNvGrpSpPr/>
          <p:nvPr/>
        </p:nvGrpSpPr>
        <p:grpSpPr>
          <a:xfrm>
            <a:off x="7629892" y="2045183"/>
            <a:ext cx="672495" cy="672495"/>
            <a:chOff x="6857172" y="1732722"/>
            <a:chExt cx="504371" cy="504371"/>
          </a:xfrm>
        </p:grpSpPr>
        <p:sp>
          <p:nvSpPr>
            <p:cNvPr id="17" name="Oval 31"/>
            <p:cNvSpPr/>
            <p:nvPr/>
          </p:nvSpPr>
          <p:spPr>
            <a:xfrm>
              <a:off x="6857172" y="1732722"/>
              <a:ext cx="504371" cy="504371"/>
            </a:xfrm>
            <a:prstGeom prst="ellipse">
              <a:avLst/>
            </a:prstGeom>
            <a:solidFill>
              <a:srgbClr val="869EA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sp>
          <p:nvSpPr>
            <p:cNvPr id="18" name="Freeform 193"/>
            <p:cNvSpPr>
              <a:spLocks noEditPoints="1"/>
            </p:cNvSpPr>
            <p:nvPr/>
          </p:nvSpPr>
          <p:spPr bwMode="auto">
            <a:xfrm>
              <a:off x="6966689" y="1842239"/>
              <a:ext cx="285337" cy="285337"/>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9" name="Group 48"/>
          <p:cNvGrpSpPr/>
          <p:nvPr/>
        </p:nvGrpSpPr>
        <p:grpSpPr>
          <a:xfrm>
            <a:off x="3888936" y="2045185"/>
            <a:ext cx="672495" cy="672495"/>
            <a:chOff x="6704772" y="3866322"/>
            <a:chExt cx="504371" cy="504371"/>
          </a:xfrm>
        </p:grpSpPr>
        <p:sp>
          <p:nvSpPr>
            <p:cNvPr id="20" name="Oval 33"/>
            <p:cNvSpPr/>
            <p:nvPr/>
          </p:nvSpPr>
          <p:spPr>
            <a:xfrm>
              <a:off x="6704772" y="3866322"/>
              <a:ext cx="504371" cy="504371"/>
            </a:xfrm>
            <a:prstGeom prst="ellipse">
              <a:avLst/>
            </a:prstGeom>
            <a:solidFill>
              <a:srgbClr val="3E536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latin typeface="微软雅黑" panose="020B0503020204020204" pitchFamily="34" charset="-122"/>
                <a:ea typeface="微软雅黑" panose="020B0503020204020204" pitchFamily="34" charset="-122"/>
              </a:endParaRPr>
            </a:p>
          </p:txBody>
        </p:sp>
        <p:grpSp>
          <p:nvGrpSpPr>
            <p:cNvPr id="21" name="Group 41"/>
            <p:cNvGrpSpPr/>
            <p:nvPr/>
          </p:nvGrpSpPr>
          <p:grpSpPr>
            <a:xfrm>
              <a:off x="6825793" y="4005068"/>
              <a:ext cx="262329" cy="226878"/>
              <a:chOff x="4343400" y="2343150"/>
              <a:chExt cx="444500" cy="384434"/>
            </a:xfrm>
            <a:solidFill>
              <a:schemeClr val="accent5"/>
            </a:solidFill>
          </p:grpSpPr>
          <p:sp>
            <p:nvSpPr>
              <p:cNvPr id="22" name="Freeform 154"/>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155"/>
              <p:cNvSpPr>
                <a:spLocks noEditPoints="1"/>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 name="Freeform 156"/>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sp>
        <p:nvSpPr>
          <p:cNvPr id="26" name="Text Placeholder 3"/>
          <p:cNvSpPr txBox="1"/>
          <p:nvPr/>
        </p:nvSpPr>
        <p:spPr>
          <a:xfrm>
            <a:off x="793115" y="2470150"/>
            <a:ext cx="3093720" cy="1207770"/>
          </a:xfrm>
          <a:prstGeom prst="rect">
            <a:avLst/>
          </a:prstGeom>
        </p:spPr>
        <p:txBody>
          <a:bodyPr wrap="square" lIns="0" tIns="0" rIns="0" bIns="0" anchor="t" anchorCtr="0">
            <a:no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ctr">
              <a:spcBef>
                <a:spcPct val="20000"/>
              </a:spcBef>
              <a:defRPr/>
            </a:pPr>
            <a:r>
              <a:rPr lang="en-US" altLang="zh-CN" sz="20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Direct Effect</a:t>
            </a:r>
            <a:endParaRPr lang="en-US" sz="2000" b="1" dirty="0">
              <a:solidFill>
                <a:schemeClr val="accent2"/>
              </a:solidFill>
              <a:latin typeface="Arial" panose="020B0604020202020204" pitchFamily="34" charset="0"/>
              <a:cs typeface="Arial" panose="020B0604020202020204" pitchFamily="34" charset="0"/>
            </a:endParaRPr>
          </a:p>
          <a:p>
            <a:pPr algn="ctr" defTabSz="1219200">
              <a:spcBef>
                <a:spcPct val="20000"/>
              </a:spcBef>
              <a:defRPr/>
            </a:pPr>
            <a:r>
              <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If</a:t>
            </a:r>
            <a:r>
              <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the agents fail to recognize an article as fake and the</a:t>
            </a:r>
            <a:r>
              <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article goes viral, its content causes an erroneous shift</a:t>
            </a:r>
            <a:r>
              <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in the agents’ opinions.</a:t>
            </a:r>
            <a:endPar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连接符 41"/>
          <p:cNvCxnSpPr/>
          <p:nvPr/>
        </p:nvCxnSpPr>
        <p:spPr>
          <a:xfrm flipV="1">
            <a:off x="4223199" y="3038438"/>
            <a:ext cx="0" cy="1744832"/>
          </a:xfrm>
          <a:prstGeom prst="line">
            <a:avLst/>
          </a:prstGeom>
          <a:ln w="25400">
            <a:solidFill>
              <a:srgbClr val="869EA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966139" y="3038438"/>
            <a:ext cx="0" cy="1744832"/>
          </a:xfrm>
          <a:prstGeom prst="line">
            <a:avLst/>
          </a:prstGeom>
          <a:ln w="25400">
            <a:solidFill>
              <a:srgbClr val="869EAA"/>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rot="0">
            <a:off x="0" y="105410"/>
            <a:ext cx="12360910" cy="943610"/>
            <a:chOff x="0" y="105131"/>
            <a:chExt cx="12360812" cy="943439"/>
          </a:xfrm>
        </p:grpSpPr>
        <p:cxnSp>
          <p:nvCxnSpPr>
            <p:cNvPr id="44" name="直接连接符 43"/>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04976" y="105131"/>
              <a:ext cx="943439" cy="943439"/>
              <a:chOff x="788172" y="795226"/>
              <a:chExt cx="1405397" cy="1405397"/>
            </a:xfrm>
          </p:grpSpPr>
          <p:sp>
            <p:nvSpPr>
              <p:cNvPr id="50" name="椭圆 49"/>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1458129" y="366570"/>
              <a:ext cx="414154" cy="414154"/>
              <a:chOff x="3032665" y="1391170"/>
              <a:chExt cx="682180" cy="682180"/>
            </a:xfrm>
          </p:grpSpPr>
          <p:sp>
            <p:nvSpPr>
              <p:cNvPr id="48" name="椭圆 47"/>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2" name="椭圆 51"/>
          <p:cNvSpPr/>
          <p:nvPr/>
        </p:nvSpPr>
        <p:spPr>
          <a:xfrm>
            <a:off x="4543226" y="2310421"/>
            <a:ext cx="3101715" cy="3101715"/>
          </a:xfrm>
          <a:prstGeom prst="ellipse">
            <a:avLst/>
          </a:prstGeom>
          <a:noFill/>
          <a:ln>
            <a:solidFill>
              <a:srgbClr val="869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30750" y="3071495"/>
            <a:ext cx="2727960" cy="497205"/>
          </a:xfrm>
          <a:prstGeom prst="rect">
            <a:avLst/>
          </a:prstGeom>
          <a:noFill/>
        </p:spPr>
        <p:txBody>
          <a:bodyPr wrap="square" rtlCol="0">
            <a:noAutofit/>
          </a:bodyPr>
          <a:p>
            <a:r>
              <a:rPr lang="zh-CN" altLang="en-US" sz="2000">
                <a:latin typeface="Arial" panose="020B0604020202020204" pitchFamily="34" charset="0"/>
                <a:cs typeface="Arial" panose="020B0604020202020204" pitchFamily="34" charset="0"/>
              </a:rPr>
              <a:t>no</a:t>
            </a:r>
            <a:r>
              <a:rPr lang="en-US" altLang="zh-CN" sz="2000">
                <a:latin typeface="Arial" panose="020B0604020202020204" pitchFamily="34" charset="0"/>
                <a:cs typeface="Arial" panose="020B0604020202020204" pitchFamily="34" charset="0"/>
              </a:rPr>
              <a:t> </a:t>
            </a:r>
            <a:r>
              <a:rPr lang="zh-CN" altLang="en-US" sz="2000">
                <a:latin typeface="Arial" panose="020B0604020202020204" pitchFamily="34" charset="0"/>
                <a:cs typeface="Arial" panose="020B0604020202020204" pitchFamily="34" charset="0"/>
              </a:rPr>
              <a:t>platform inspection</a:t>
            </a:r>
            <a:endParaRPr lang="zh-CN" altLang="en-US" sz="2000">
              <a:latin typeface="Arial" panose="020B0604020202020204" pitchFamily="34" charset="0"/>
              <a:cs typeface="Arial" panose="020B0604020202020204" pitchFamily="34" charset="0"/>
            </a:endParaRPr>
          </a:p>
        </p:txBody>
      </p:sp>
      <p:sp>
        <p:nvSpPr>
          <p:cNvPr id="3" name="Text Placeholder 3"/>
          <p:cNvSpPr txBox="1"/>
          <p:nvPr/>
        </p:nvSpPr>
        <p:spPr>
          <a:xfrm>
            <a:off x="8284845" y="2470150"/>
            <a:ext cx="3093720" cy="1207770"/>
          </a:xfrm>
          <a:prstGeom prst="rect">
            <a:avLst/>
          </a:prstGeom>
        </p:spPr>
        <p:txBody>
          <a:bodyPr wrap="square" lIns="0" tIns="0" rIns="0" bIns="0" anchor="t" anchorCtr="0">
            <a:no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ctr">
              <a:spcBef>
                <a:spcPct val="20000"/>
              </a:spcBef>
              <a:defRPr/>
            </a:pPr>
            <a:r>
              <a:rPr lang="en-US" altLang="zh-CN" sz="20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Indirect Effect</a:t>
            </a:r>
            <a:endParaRPr lang="en-US" sz="2000" b="1" dirty="0">
              <a:solidFill>
                <a:schemeClr val="accent2"/>
              </a:solidFill>
              <a:latin typeface="Arial" panose="020B0604020202020204" pitchFamily="34" charset="0"/>
              <a:cs typeface="Arial" panose="020B0604020202020204" pitchFamily="34" charset="0"/>
            </a:endParaRPr>
          </a:p>
          <a:p>
            <a:pPr algn="ctr" defTabSz="1219200">
              <a:spcBef>
                <a:spcPct val="20000"/>
              </a:spcBef>
              <a:defRPr/>
            </a:pPr>
            <a:r>
              <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sz="1400" dirty="0">
                <a:solidFill>
                  <a:schemeClr val="tx1"/>
                </a:solidFill>
                <a:latin typeface="Arial" panose="020B0604020202020204" pitchFamily="34" charset="0"/>
                <a:ea typeface="微软雅黑" panose="020B0503020204020204" pitchFamily="34" charset="-122"/>
                <a:cs typeface="Arial" panose="020B0604020202020204" pitchFamily="34" charset="0"/>
              </a:rPr>
              <a:t>The presence of fake news in the news environment elevates the agents’ suspicions about the</a:t>
            </a:r>
            <a:r>
              <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sz="1400" dirty="0">
                <a:solidFill>
                  <a:schemeClr val="tx1"/>
                </a:solidFill>
                <a:latin typeface="Arial" panose="020B0604020202020204" pitchFamily="34" charset="0"/>
                <a:ea typeface="微软雅黑" panose="020B0503020204020204" pitchFamily="34" charset="-122"/>
                <a:cs typeface="Arial" panose="020B0604020202020204" pitchFamily="34" charset="0"/>
              </a:rPr>
              <a:t>validity of truthful articles</a:t>
            </a:r>
            <a:r>
              <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endPar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4559935" y="4144010"/>
            <a:ext cx="3406140" cy="433070"/>
          </a:xfrm>
          <a:prstGeom prst="rect">
            <a:avLst/>
          </a:prstGeom>
          <a:noFill/>
        </p:spPr>
        <p:txBody>
          <a:bodyPr wrap="square" rtlCol="0">
            <a:noAutofit/>
          </a:bodyPr>
          <a:p>
            <a:r>
              <a:rPr lang="en-US" altLang="zh-CN" sz="2000">
                <a:latin typeface="Arial" panose="020B0604020202020204" pitchFamily="34" charset="0"/>
                <a:cs typeface="Arial" panose="020B0604020202020204" pitchFamily="34" charset="0"/>
              </a:rPr>
              <a:t>having </a:t>
            </a:r>
            <a:r>
              <a:rPr lang="zh-CN" altLang="en-US" sz="2000">
                <a:latin typeface="Arial" panose="020B0604020202020204" pitchFamily="34" charset="0"/>
                <a:cs typeface="Arial" panose="020B0604020202020204" pitchFamily="34" charset="0"/>
              </a:rPr>
              <a:t>platform inspection</a:t>
            </a:r>
            <a:endParaRPr lang="zh-CN" altLang="en-US" sz="2000">
              <a:latin typeface="Arial" panose="020B0604020202020204" pitchFamily="34" charset="0"/>
              <a:cs typeface="Arial" panose="020B0604020202020204" pitchFamily="34" charset="0"/>
            </a:endParaRPr>
          </a:p>
        </p:txBody>
      </p:sp>
      <p:sp>
        <p:nvSpPr>
          <p:cNvPr id="5" name="Text Placeholder 3"/>
          <p:cNvSpPr txBox="1"/>
          <p:nvPr/>
        </p:nvSpPr>
        <p:spPr>
          <a:xfrm>
            <a:off x="809625" y="4144010"/>
            <a:ext cx="3093720" cy="1207770"/>
          </a:xfrm>
          <a:prstGeom prst="rect">
            <a:avLst/>
          </a:prstGeom>
        </p:spPr>
        <p:txBody>
          <a:bodyPr wrap="square" lIns="0" tIns="0" rIns="0" bIns="0" anchor="t" anchorCtr="0">
            <a:no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ctr">
              <a:spcBef>
                <a:spcPct val="20000"/>
              </a:spcBef>
              <a:defRPr/>
            </a:pPr>
            <a:r>
              <a:rPr lang="en-US" altLang="zh-CN" sz="20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Direct Effect</a:t>
            </a:r>
            <a:endParaRPr lang="en-US" sz="2000" b="1" dirty="0">
              <a:solidFill>
                <a:schemeClr val="accent2"/>
              </a:solidFill>
              <a:latin typeface="Arial" panose="020B0604020202020204" pitchFamily="34" charset="0"/>
              <a:cs typeface="Arial" panose="020B0604020202020204" pitchFamily="34" charset="0"/>
            </a:endParaRPr>
          </a:p>
          <a:p>
            <a:pPr algn="ctr" defTabSz="1219200">
              <a:spcBef>
                <a:spcPct val="20000"/>
              </a:spcBef>
              <a:defRPr/>
            </a:pPr>
            <a:r>
              <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en-US" altLang="zh-CN" sz="1400" dirty="0">
                <a:solidFill>
                  <a:schemeClr val="tx1"/>
                </a:solidFill>
                <a:latin typeface="Arial" panose="020B0604020202020204" pitchFamily="34" charset="0"/>
                <a:ea typeface="微软雅黑" panose="020B0503020204020204" pitchFamily="34" charset="-122"/>
                <a:cs typeface="Arial" panose="020B0604020202020204" pitchFamily="34" charset="0"/>
              </a:rPr>
              <a:t>T</a:t>
            </a:r>
            <a:r>
              <a:rPr sz="1400" dirty="0">
                <a:solidFill>
                  <a:schemeClr val="tx1"/>
                </a:solidFill>
                <a:latin typeface="Arial" panose="020B0604020202020204" pitchFamily="34" charset="0"/>
                <a:ea typeface="微软雅黑" panose="020B0503020204020204" pitchFamily="34" charset="-122"/>
                <a:cs typeface="Arial" panose="020B0604020202020204" pitchFamily="34" charset="0"/>
              </a:rPr>
              <a:t>he direct effect</a:t>
            </a:r>
            <a:r>
              <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sz="1400" dirty="0">
                <a:solidFill>
                  <a:schemeClr val="tx1"/>
                </a:solidFill>
                <a:latin typeface="Arial" panose="020B0604020202020204" pitchFamily="34" charset="0"/>
                <a:ea typeface="微软雅黑" panose="020B0503020204020204" pitchFamily="34" charset="-122"/>
                <a:cs typeface="Arial" panose="020B0604020202020204" pitchFamily="34" charset="0"/>
              </a:rPr>
              <a:t>of fake news is largely mitigated</a:t>
            </a:r>
            <a:r>
              <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if the platform prescribes an inspection.</a:t>
            </a:r>
            <a:endPar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Text Placeholder 3"/>
          <p:cNvSpPr txBox="1"/>
          <p:nvPr/>
        </p:nvSpPr>
        <p:spPr>
          <a:xfrm>
            <a:off x="8338820" y="4124325"/>
            <a:ext cx="3039110" cy="1412240"/>
          </a:xfrm>
          <a:prstGeom prst="rect">
            <a:avLst/>
          </a:prstGeom>
        </p:spPr>
        <p:txBody>
          <a:bodyPr wrap="square" lIns="0" tIns="0" rIns="0" bIns="0" anchor="t" anchorCtr="0">
            <a:no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ctr">
              <a:spcBef>
                <a:spcPct val="20000"/>
              </a:spcBef>
              <a:defRPr/>
            </a:pPr>
            <a:r>
              <a:rPr lang="en-US" altLang="zh-CN" sz="20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Indirect Effect</a:t>
            </a:r>
            <a:endParaRPr lang="en-US" sz="2000" b="1" dirty="0">
              <a:solidFill>
                <a:schemeClr val="accent2"/>
              </a:solidFill>
              <a:latin typeface="Arial" panose="020B0604020202020204" pitchFamily="34" charset="0"/>
              <a:cs typeface="Arial" panose="020B0604020202020204" pitchFamily="34" charset="0"/>
            </a:endParaRPr>
          </a:p>
          <a:p>
            <a:pPr algn="ctr" defTabSz="1219200">
              <a:spcBef>
                <a:spcPct val="20000"/>
              </a:spcBef>
              <a:defRPr/>
            </a:pPr>
            <a:r>
              <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sz="1400" dirty="0">
                <a:solidFill>
                  <a:schemeClr val="tx1"/>
                </a:solidFill>
                <a:latin typeface="Arial" panose="020B0604020202020204" pitchFamily="34" charset="0"/>
                <a:ea typeface="微软雅黑" panose="020B0503020204020204" pitchFamily="34" charset="-122"/>
                <a:cs typeface="Arial" panose="020B0604020202020204" pitchFamily="34" charset="0"/>
              </a:rPr>
              <a:t>The indirect effect of</a:t>
            </a:r>
            <a:r>
              <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sz="1400" dirty="0">
                <a:solidFill>
                  <a:schemeClr val="tx1"/>
                </a:solidFill>
                <a:latin typeface="Arial" panose="020B0604020202020204" pitchFamily="34" charset="0"/>
                <a:ea typeface="微软雅黑" panose="020B0503020204020204" pitchFamily="34" charset="-122"/>
                <a:cs typeface="Arial" panose="020B0604020202020204" pitchFamily="34" charset="0"/>
              </a:rPr>
              <a:t>fake news is mitigated completely by the platform’s</a:t>
            </a:r>
            <a:endParaRPr sz="1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algn="ctr" defTabSz="1219200">
              <a:spcBef>
                <a:spcPct val="20000"/>
              </a:spcBef>
              <a:defRPr/>
            </a:pPr>
            <a:r>
              <a:rPr sz="1400" dirty="0">
                <a:solidFill>
                  <a:schemeClr val="tx1"/>
                </a:solidFill>
                <a:latin typeface="Arial" panose="020B0604020202020204" pitchFamily="34" charset="0"/>
                <a:ea typeface="微软雅黑" panose="020B0503020204020204" pitchFamily="34" charset="-122"/>
                <a:cs typeface="Arial" panose="020B0604020202020204" pitchFamily="34" charset="0"/>
              </a:rPr>
              <a:t>policy only if the platform conducts an inspection</a:t>
            </a:r>
            <a:r>
              <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rPr>
              <a:t> from the onset of the sharing process.</a:t>
            </a:r>
            <a:endParaRPr 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1228090" y="654685"/>
            <a:ext cx="8376285" cy="460375"/>
          </a:xfrm>
          <a:prstGeom prst="rect">
            <a:avLst/>
          </a:prstGeom>
          <a:noFill/>
        </p:spPr>
        <p:txBody>
          <a:bodyPr wrap="square" rtlCol="0">
            <a:spAutoFit/>
          </a:bodyPr>
          <a:p>
            <a:pPr algn="l"/>
            <a:r>
              <a:rPr lang="zh-CN" altLang="en-US" sz="2400" b="1" dirty="0">
                <a:solidFill>
                  <a:schemeClr val="tx1"/>
                </a:solidFill>
                <a:latin typeface="微软雅黑" panose="020B0503020204020204" pitchFamily="34" charset="-122"/>
                <a:ea typeface="微软雅黑" panose="020B0503020204020204" pitchFamily="34" charset="-122"/>
                <a:sym typeface="+mn-ea"/>
              </a:rPr>
              <a:t>The Impact of Fake News on</a:t>
            </a:r>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Agent Opinions</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 presetClass="entr" presetSubtype="8" accel="50000" decel="5000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accel="50000" decel="5000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accel="50000" decel="5000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0-#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cTn>
                              </p:par>
                              <p:par>
                                <p:cTn id="34" presetID="2" presetClass="entr" presetSubtype="8" accel="50000" decel="5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0-#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custDataLst>
              <p:tags r:id="rId1"/>
            </p:custDataLst>
          </p:nvPr>
        </p:nvSpPr>
        <p:spPr>
          <a:xfrm>
            <a:off x="1148715" y="574040"/>
            <a:ext cx="10598785" cy="815975"/>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How the platform’s effectiveness in safeguarding the agents’ learning environment depends on the platform’s incentives(r &amp; p in our model).</a:t>
            </a:r>
            <a:endParaRPr lang="en-US" altLang="zh-CN" sz="2400">
              <a:latin typeface="Arial" panose="020B0604020202020204" pitchFamily="34" charset="0"/>
              <a:cs typeface="Arial" panose="020B0604020202020204" pitchFamily="34" charset="0"/>
            </a:endParaRPr>
          </a:p>
        </p:txBody>
      </p:sp>
      <p:sp>
        <p:nvSpPr>
          <p:cNvPr id="8" name="文本框 7"/>
          <p:cNvSpPr txBox="1"/>
          <p:nvPr/>
        </p:nvSpPr>
        <p:spPr>
          <a:xfrm>
            <a:off x="619760" y="1462405"/>
            <a:ext cx="11167110" cy="1322070"/>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Arial" panose="020B0604020202020204" pitchFamily="34" charset="0"/>
                <a:cs typeface="Arial" panose="020B0604020202020204" pitchFamily="34" charset="0"/>
              </a:rPr>
              <a:t>In environments where the proportion of fake news in circulation is low, lower rewards and/or higher penalties are better.</a:t>
            </a:r>
            <a:endParaRPr lang="en-US" altLang="zh-CN"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a:latin typeface="Arial" panose="020B0604020202020204" pitchFamily="34" charset="0"/>
                <a:cs typeface="Arial" panose="020B0604020202020204" pitchFamily="34" charset="0"/>
              </a:rPr>
              <a:t>In environments where the proportion of fake news is high, penalties are ineffective, and the platform’s inspection effectiveness increases when its rewards from content sharing are higher.</a:t>
            </a:r>
            <a:endParaRPr lang="en-US" altLang="zh-CN" sz="2000">
              <a:latin typeface="Arial" panose="020B0604020202020204" pitchFamily="34" charset="0"/>
              <a:cs typeface="Arial" panose="020B0604020202020204" pitchFamily="34" charset="0"/>
            </a:endParaRPr>
          </a:p>
        </p:txBody>
      </p:sp>
      <p:pic>
        <p:nvPicPr>
          <p:cNvPr id="2" name="图片 1"/>
          <p:cNvPicPr>
            <a:picLocks noChangeAspect="1"/>
          </p:cNvPicPr>
          <p:nvPr>
            <p:custDataLst>
              <p:tags r:id="rId2"/>
            </p:custDataLst>
          </p:nvPr>
        </p:nvPicPr>
        <p:blipFill>
          <a:blip r:embed="rId3"/>
          <a:stretch>
            <a:fillRect/>
          </a:stretch>
        </p:blipFill>
        <p:spPr>
          <a:xfrm>
            <a:off x="705485" y="2991485"/>
            <a:ext cx="10539095" cy="3752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5" name="组合 4"/>
          <p:cNvGrpSpPr/>
          <p:nvPr/>
        </p:nvGrpSpPr>
        <p:grpSpPr>
          <a:xfrm>
            <a:off x="2241713" y="28136"/>
            <a:ext cx="7458877" cy="6798365"/>
            <a:chOff x="2241713" y="0"/>
            <a:chExt cx="7458877" cy="6798365"/>
          </a:xfrm>
        </p:grpSpPr>
        <p:sp>
          <p:nvSpPr>
            <p:cNvPr id="59" name="椭圆 58"/>
            <p:cNvSpPr/>
            <p:nvPr/>
          </p:nvSpPr>
          <p:spPr>
            <a:xfrm>
              <a:off x="2902225" y="0"/>
              <a:ext cx="6798365" cy="679836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41713" y="506435"/>
              <a:ext cx="2785403" cy="2785403"/>
            </a:xfrm>
            <a:prstGeom prst="ellipse">
              <a:avLst/>
            </a:prstGeom>
            <a:solidFill>
              <a:srgbClr val="C8D7DE">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sp>
        <p:nvSpPr>
          <p:cNvPr id="16" name="文本框 15"/>
          <p:cNvSpPr txBox="1"/>
          <p:nvPr/>
        </p:nvSpPr>
        <p:spPr>
          <a:xfrm>
            <a:off x="2779395" y="3169285"/>
            <a:ext cx="7044055" cy="1014730"/>
          </a:xfrm>
          <a:prstGeom prst="rect">
            <a:avLst/>
          </a:prstGeom>
          <a:noFill/>
        </p:spPr>
        <p:txBody>
          <a:bodyPr wrap="square" rtlCol="0">
            <a:spAutoFit/>
          </a:bodyPr>
          <a:lstStyle/>
          <a:p>
            <a:pPr algn="ctr"/>
            <a:r>
              <a:rPr lang="zh-CN" altLang="en-US" sz="6000" b="1" dirty="0">
                <a:solidFill>
                  <a:srgbClr val="E9EEF1"/>
                </a:solidFill>
                <a:latin typeface="微软雅黑" panose="020B0503020204020204" pitchFamily="34" charset="-122"/>
                <a:ea typeface="微软雅黑" panose="020B0503020204020204" pitchFamily="34" charset="-122"/>
              </a:rPr>
              <a:t> </a:t>
            </a:r>
            <a:r>
              <a:rPr lang="en-US" sz="5400" b="1" dirty="0">
                <a:solidFill>
                  <a:srgbClr val="E9EEF1"/>
                </a:solidFill>
                <a:latin typeface="微软雅黑" panose="020B0503020204020204" pitchFamily="34" charset="-122"/>
                <a:ea typeface="微软雅黑" panose="020B0503020204020204" pitchFamily="34" charset="-122"/>
              </a:rPr>
              <a:t>Discussion</a:t>
            </a:r>
            <a:endParaRPr lang="en-US" sz="5400" b="1" dirty="0">
              <a:solidFill>
                <a:srgbClr val="E9EEF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10802" y="1476708"/>
            <a:ext cx="4102100" cy="829945"/>
          </a:xfrm>
          <a:prstGeom prst="rect">
            <a:avLst/>
          </a:prstGeom>
          <a:noFill/>
        </p:spPr>
        <p:txBody>
          <a:bodyPr wrap="square" rtlCol="0">
            <a:spAutoFit/>
          </a:bodyPr>
          <a:lstStyle/>
          <a:p>
            <a:pPr algn="ctr"/>
            <a:r>
              <a:rPr lang="en-US" altLang="zh-CN" sz="4800" dirty="0">
                <a:solidFill>
                  <a:srgbClr val="3E536E"/>
                </a:solidFill>
                <a:latin typeface="微软雅黑" panose="020B0503020204020204" pitchFamily="34" charset="-122"/>
                <a:ea typeface="微软雅黑" panose="020B0503020204020204" pitchFamily="34" charset="-122"/>
              </a:rPr>
              <a:t>Part 07</a:t>
            </a:r>
            <a:endParaRPr lang="zh-CN" altLang="en-US" sz="4800" dirty="0">
              <a:solidFill>
                <a:srgbClr val="3E536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2" name="椭圆 1"/>
          <p:cNvSpPr/>
          <p:nvPr/>
        </p:nvSpPr>
        <p:spPr>
          <a:xfrm>
            <a:off x="5093592" y="2740551"/>
            <a:ext cx="2134177" cy="2134177"/>
          </a:xfrm>
          <a:prstGeom prst="ellipse">
            <a:avLst/>
          </a:prstGeom>
          <a:solidFill>
            <a:schemeClr val="bg1"/>
          </a:solid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rapezoid 6"/>
          <p:cNvSpPr/>
          <p:nvPr/>
        </p:nvSpPr>
        <p:spPr>
          <a:xfrm rot="3600000">
            <a:off x="6751338" y="2804416"/>
            <a:ext cx="1622833" cy="442404"/>
          </a:xfrm>
          <a:prstGeom prst="trapezoid">
            <a:avLst>
              <a:gd name="adj" fmla="val 95888"/>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 name="Trapezoid 12"/>
          <p:cNvSpPr/>
          <p:nvPr/>
        </p:nvSpPr>
        <p:spPr>
          <a:xfrm rot="18000000" flipV="1">
            <a:off x="6751338" y="4434376"/>
            <a:ext cx="1622833" cy="442404"/>
          </a:xfrm>
          <a:prstGeom prst="trapezoid">
            <a:avLst>
              <a:gd name="adj" fmla="val 95888"/>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Trapezoid 11"/>
          <p:cNvSpPr/>
          <p:nvPr/>
        </p:nvSpPr>
        <p:spPr>
          <a:xfrm rot="18000000" flipH="1">
            <a:off x="3925969" y="2804414"/>
            <a:ext cx="1622833" cy="442404"/>
          </a:xfrm>
          <a:prstGeom prst="trapezoid">
            <a:avLst>
              <a:gd name="adj" fmla="val 95888"/>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 name="Trapezoid 13"/>
          <p:cNvSpPr/>
          <p:nvPr/>
        </p:nvSpPr>
        <p:spPr>
          <a:xfrm rot="3600000" flipH="1" flipV="1">
            <a:off x="3925969" y="4434374"/>
            <a:ext cx="1622833" cy="442404"/>
          </a:xfrm>
          <a:prstGeom prst="trapezoid">
            <a:avLst>
              <a:gd name="adj" fmla="val 95888"/>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nvGrpSpPr>
          <p:cNvPr id="14" name="Group 29"/>
          <p:cNvGrpSpPr/>
          <p:nvPr/>
        </p:nvGrpSpPr>
        <p:grpSpPr>
          <a:xfrm>
            <a:off x="4186225" y="4385722"/>
            <a:ext cx="733912" cy="733912"/>
            <a:chOff x="3103858" y="4046797"/>
            <a:chExt cx="550434" cy="550434"/>
          </a:xfrm>
        </p:grpSpPr>
        <p:sp>
          <p:nvSpPr>
            <p:cNvPr id="15" name="Oval 22"/>
            <p:cNvSpPr/>
            <p:nvPr/>
          </p:nvSpPr>
          <p:spPr>
            <a:xfrm>
              <a:off x="3103858" y="4046797"/>
              <a:ext cx="550434" cy="550434"/>
            </a:xfrm>
            <a:prstGeom prst="ellipse">
              <a:avLst/>
            </a:prstGeom>
            <a:solidFill>
              <a:schemeClr val="bg1"/>
            </a:solid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6" name="Freeform 139"/>
            <p:cNvSpPr>
              <a:spLocks noChangeAspect="1" noEditPoints="1"/>
            </p:cNvSpPr>
            <p:nvPr/>
          </p:nvSpPr>
          <p:spPr bwMode="auto">
            <a:xfrm>
              <a:off x="3225201" y="4168140"/>
              <a:ext cx="307748" cy="307748"/>
            </a:xfrm>
            <a:custGeom>
              <a:avLst/>
              <a:gdLst/>
              <a:ahLst/>
              <a:cxnLst>
                <a:cxn ang="0">
                  <a:pos x="68" y="34"/>
                </a:cxn>
                <a:cxn ang="0">
                  <a:pos x="34" y="68"/>
                </a:cxn>
                <a:cxn ang="0">
                  <a:pos x="0" y="34"/>
                </a:cxn>
                <a:cxn ang="0">
                  <a:pos x="34" y="0"/>
                </a:cxn>
                <a:cxn ang="0">
                  <a:pos x="68" y="34"/>
                </a:cxn>
                <a:cxn ang="0">
                  <a:pos x="66" y="34"/>
                </a:cxn>
                <a:cxn ang="0">
                  <a:pos x="34" y="1"/>
                </a:cxn>
                <a:cxn ang="0">
                  <a:pos x="1" y="34"/>
                </a:cxn>
                <a:cxn ang="0">
                  <a:pos x="34" y="66"/>
                </a:cxn>
                <a:cxn ang="0">
                  <a:pos x="66" y="34"/>
                </a:cxn>
                <a:cxn ang="0">
                  <a:pos x="7" y="22"/>
                </a:cxn>
                <a:cxn ang="0">
                  <a:pos x="21" y="60"/>
                </a:cxn>
                <a:cxn ang="0">
                  <a:pos x="5" y="34"/>
                </a:cxn>
                <a:cxn ang="0">
                  <a:pos x="7" y="22"/>
                </a:cxn>
                <a:cxn ang="0">
                  <a:pos x="51" y="42"/>
                </a:cxn>
                <a:cxn ang="0">
                  <a:pos x="48" y="51"/>
                </a:cxn>
                <a:cxn ang="0">
                  <a:pos x="38" y="20"/>
                </a:cxn>
                <a:cxn ang="0">
                  <a:pos x="41" y="20"/>
                </a:cxn>
                <a:cxn ang="0">
                  <a:pos x="41" y="17"/>
                </a:cxn>
                <a:cxn ang="0">
                  <a:pos x="33" y="18"/>
                </a:cxn>
                <a:cxn ang="0">
                  <a:pos x="25" y="17"/>
                </a:cxn>
                <a:cxn ang="0">
                  <a:pos x="25" y="20"/>
                </a:cxn>
                <a:cxn ang="0">
                  <a:pos x="28" y="20"/>
                </a:cxn>
                <a:cxn ang="0">
                  <a:pos x="33" y="32"/>
                </a:cxn>
                <a:cxn ang="0">
                  <a:pos x="27" y="52"/>
                </a:cxn>
                <a:cxn ang="0">
                  <a:pos x="16" y="20"/>
                </a:cxn>
                <a:cxn ang="0">
                  <a:pos x="19" y="20"/>
                </a:cxn>
                <a:cxn ang="0">
                  <a:pos x="19" y="17"/>
                </a:cxn>
                <a:cxn ang="0">
                  <a:pos x="11" y="18"/>
                </a:cxn>
                <a:cxn ang="0">
                  <a:pos x="9" y="18"/>
                </a:cxn>
                <a:cxn ang="0">
                  <a:pos x="34" y="5"/>
                </a:cxn>
                <a:cxn ang="0">
                  <a:pos x="53" y="12"/>
                </a:cxn>
                <a:cxn ang="0">
                  <a:pos x="53" y="12"/>
                </a:cxn>
                <a:cxn ang="0">
                  <a:pos x="48" y="17"/>
                </a:cxn>
                <a:cxn ang="0">
                  <a:pos x="51" y="24"/>
                </a:cxn>
                <a:cxn ang="0">
                  <a:pos x="53" y="32"/>
                </a:cxn>
                <a:cxn ang="0">
                  <a:pos x="51" y="42"/>
                </a:cxn>
                <a:cxn ang="0">
                  <a:pos x="43" y="61"/>
                </a:cxn>
                <a:cxn ang="0">
                  <a:pos x="43" y="61"/>
                </a:cxn>
                <a:cxn ang="0">
                  <a:pos x="34" y="63"/>
                </a:cxn>
                <a:cxn ang="0">
                  <a:pos x="26" y="62"/>
                </a:cxn>
                <a:cxn ang="0">
                  <a:pos x="34" y="36"/>
                </a:cxn>
                <a:cxn ang="0">
                  <a:pos x="43" y="61"/>
                </a:cxn>
                <a:cxn ang="0">
                  <a:pos x="63" y="34"/>
                </a:cxn>
                <a:cxn ang="0">
                  <a:pos x="48" y="59"/>
                </a:cxn>
                <a:cxn ang="0">
                  <a:pos x="57" y="33"/>
                </a:cxn>
                <a:cxn ang="0">
                  <a:pos x="60" y="23"/>
                </a:cxn>
                <a:cxn ang="0">
                  <a:pos x="59" y="20"/>
                </a:cxn>
                <a:cxn ang="0">
                  <a:pos x="63" y="34"/>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6" y="34"/>
                  </a:moveTo>
                  <a:cubicBezTo>
                    <a:pt x="66" y="16"/>
                    <a:pt x="52" y="1"/>
                    <a:pt x="34" y="1"/>
                  </a:cubicBezTo>
                  <a:cubicBezTo>
                    <a:pt x="16" y="1"/>
                    <a:pt x="1" y="16"/>
                    <a:pt x="1" y="34"/>
                  </a:cubicBezTo>
                  <a:cubicBezTo>
                    <a:pt x="1" y="52"/>
                    <a:pt x="16" y="66"/>
                    <a:pt x="34" y="66"/>
                  </a:cubicBezTo>
                  <a:cubicBezTo>
                    <a:pt x="52" y="66"/>
                    <a:pt x="66" y="52"/>
                    <a:pt x="66" y="34"/>
                  </a:cubicBezTo>
                  <a:close/>
                  <a:moveTo>
                    <a:pt x="7" y="22"/>
                  </a:moveTo>
                  <a:cubicBezTo>
                    <a:pt x="21" y="60"/>
                    <a:pt x="21" y="60"/>
                    <a:pt x="21" y="60"/>
                  </a:cubicBezTo>
                  <a:cubicBezTo>
                    <a:pt x="11" y="55"/>
                    <a:pt x="5" y="45"/>
                    <a:pt x="5" y="34"/>
                  </a:cubicBezTo>
                  <a:cubicBezTo>
                    <a:pt x="5" y="29"/>
                    <a:pt x="5" y="25"/>
                    <a:pt x="7" y="22"/>
                  </a:cubicBezTo>
                  <a:close/>
                  <a:moveTo>
                    <a:pt x="51" y="42"/>
                  </a:moveTo>
                  <a:cubicBezTo>
                    <a:pt x="48" y="51"/>
                    <a:pt x="48" y="51"/>
                    <a:pt x="48" y="51"/>
                  </a:cubicBezTo>
                  <a:cubicBezTo>
                    <a:pt x="38" y="20"/>
                    <a:pt x="38" y="20"/>
                    <a:pt x="38" y="20"/>
                  </a:cubicBezTo>
                  <a:cubicBezTo>
                    <a:pt x="38" y="20"/>
                    <a:pt x="40" y="20"/>
                    <a:pt x="41" y="20"/>
                  </a:cubicBezTo>
                  <a:cubicBezTo>
                    <a:pt x="43" y="20"/>
                    <a:pt x="43" y="17"/>
                    <a:pt x="41" y="17"/>
                  </a:cubicBezTo>
                  <a:cubicBezTo>
                    <a:pt x="36" y="18"/>
                    <a:pt x="33" y="18"/>
                    <a:pt x="33" y="18"/>
                  </a:cubicBezTo>
                  <a:cubicBezTo>
                    <a:pt x="33" y="18"/>
                    <a:pt x="30" y="18"/>
                    <a:pt x="25" y="17"/>
                  </a:cubicBezTo>
                  <a:cubicBezTo>
                    <a:pt x="24" y="17"/>
                    <a:pt x="24" y="20"/>
                    <a:pt x="25" y="20"/>
                  </a:cubicBezTo>
                  <a:cubicBezTo>
                    <a:pt x="27" y="20"/>
                    <a:pt x="28" y="20"/>
                    <a:pt x="28" y="20"/>
                  </a:cubicBezTo>
                  <a:cubicBezTo>
                    <a:pt x="33" y="32"/>
                    <a:pt x="33" y="32"/>
                    <a:pt x="33" y="32"/>
                  </a:cubicBezTo>
                  <a:cubicBezTo>
                    <a:pt x="27" y="52"/>
                    <a:pt x="27" y="52"/>
                    <a:pt x="27" y="52"/>
                  </a:cubicBezTo>
                  <a:cubicBezTo>
                    <a:pt x="16" y="20"/>
                    <a:pt x="16" y="20"/>
                    <a:pt x="16" y="20"/>
                  </a:cubicBezTo>
                  <a:cubicBezTo>
                    <a:pt x="16" y="20"/>
                    <a:pt x="18" y="20"/>
                    <a:pt x="19" y="20"/>
                  </a:cubicBezTo>
                  <a:cubicBezTo>
                    <a:pt x="21" y="20"/>
                    <a:pt x="21" y="17"/>
                    <a:pt x="19" y="17"/>
                  </a:cubicBezTo>
                  <a:cubicBezTo>
                    <a:pt x="14" y="18"/>
                    <a:pt x="11" y="18"/>
                    <a:pt x="11" y="18"/>
                  </a:cubicBezTo>
                  <a:cubicBezTo>
                    <a:pt x="11" y="18"/>
                    <a:pt x="10" y="18"/>
                    <a:pt x="9" y="18"/>
                  </a:cubicBezTo>
                  <a:cubicBezTo>
                    <a:pt x="15" y="10"/>
                    <a:pt x="24" y="5"/>
                    <a:pt x="34" y="5"/>
                  </a:cubicBezTo>
                  <a:cubicBezTo>
                    <a:pt x="41" y="5"/>
                    <a:pt x="48" y="7"/>
                    <a:pt x="53" y="12"/>
                  </a:cubicBezTo>
                  <a:cubicBezTo>
                    <a:pt x="53" y="12"/>
                    <a:pt x="53" y="12"/>
                    <a:pt x="53" y="12"/>
                  </a:cubicBezTo>
                  <a:cubicBezTo>
                    <a:pt x="50" y="12"/>
                    <a:pt x="48" y="15"/>
                    <a:pt x="48" y="17"/>
                  </a:cubicBezTo>
                  <a:cubicBezTo>
                    <a:pt x="48" y="20"/>
                    <a:pt x="50" y="22"/>
                    <a:pt x="51" y="24"/>
                  </a:cubicBezTo>
                  <a:cubicBezTo>
                    <a:pt x="52" y="26"/>
                    <a:pt x="53" y="29"/>
                    <a:pt x="53" y="32"/>
                  </a:cubicBezTo>
                  <a:cubicBezTo>
                    <a:pt x="53" y="35"/>
                    <a:pt x="52" y="38"/>
                    <a:pt x="51" y="42"/>
                  </a:cubicBezTo>
                  <a:close/>
                  <a:moveTo>
                    <a:pt x="43" y="61"/>
                  </a:moveTo>
                  <a:cubicBezTo>
                    <a:pt x="43" y="61"/>
                    <a:pt x="43" y="61"/>
                    <a:pt x="43" y="61"/>
                  </a:cubicBezTo>
                  <a:cubicBezTo>
                    <a:pt x="40" y="62"/>
                    <a:pt x="37" y="63"/>
                    <a:pt x="34" y="63"/>
                  </a:cubicBezTo>
                  <a:cubicBezTo>
                    <a:pt x="31" y="63"/>
                    <a:pt x="28" y="62"/>
                    <a:pt x="26" y="62"/>
                  </a:cubicBezTo>
                  <a:cubicBezTo>
                    <a:pt x="34" y="36"/>
                    <a:pt x="34" y="36"/>
                    <a:pt x="34" y="36"/>
                  </a:cubicBezTo>
                  <a:lnTo>
                    <a:pt x="43" y="61"/>
                  </a:lnTo>
                  <a:close/>
                  <a:moveTo>
                    <a:pt x="63" y="34"/>
                  </a:moveTo>
                  <a:cubicBezTo>
                    <a:pt x="63" y="44"/>
                    <a:pt x="57" y="54"/>
                    <a:pt x="48" y="59"/>
                  </a:cubicBezTo>
                  <a:cubicBezTo>
                    <a:pt x="57" y="33"/>
                    <a:pt x="57" y="33"/>
                    <a:pt x="57" y="33"/>
                  </a:cubicBezTo>
                  <a:cubicBezTo>
                    <a:pt x="59" y="29"/>
                    <a:pt x="60" y="26"/>
                    <a:pt x="60" y="23"/>
                  </a:cubicBezTo>
                  <a:cubicBezTo>
                    <a:pt x="60" y="22"/>
                    <a:pt x="60" y="21"/>
                    <a:pt x="59" y="20"/>
                  </a:cubicBezTo>
                  <a:cubicBezTo>
                    <a:pt x="62" y="24"/>
                    <a:pt x="63" y="29"/>
                    <a:pt x="63" y="34"/>
                  </a:cubicBezTo>
                  <a:close/>
                </a:path>
              </a:pathLst>
            </a:custGeom>
            <a:solidFill>
              <a:srgbClr val="3E536E"/>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17" name="Group 30"/>
          <p:cNvGrpSpPr/>
          <p:nvPr/>
        </p:nvGrpSpPr>
        <p:grpSpPr>
          <a:xfrm>
            <a:off x="4186225" y="2554362"/>
            <a:ext cx="733912" cy="733912"/>
            <a:chOff x="3103858" y="2673277"/>
            <a:chExt cx="550434" cy="550434"/>
          </a:xfrm>
        </p:grpSpPr>
        <p:sp>
          <p:nvSpPr>
            <p:cNvPr id="18" name="Oval 20"/>
            <p:cNvSpPr/>
            <p:nvPr/>
          </p:nvSpPr>
          <p:spPr>
            <a:xfrm>
              <a:off x="3103858" y="2673277"/>
              <a:ext cx="550434" cy="550434"/>
            </a:xfrm>
            <a:prstGeom prst="ellipse">
              <a:avLst/>
            </a:prstGeom>
            <a:solidFill>
              <a:schemeClr val="bg1"/>
            </a:solidFill>
            <a:ln>
              <a:solidFill>
                <a:srgbClr val="869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9" name="Freeform 157"/>
            <p:cNvSpPr>
              <a:spLocks noEditPoints="1"/>
            </p:cNvSpPr>
            <p:nvPr/>
          </p:nvSpPr>
          <p:spPr bwMode="auto">
            <a:xfrm>
              <a:off x="3260580" y="2803370"/>
              <a:ext cx="236991" cy="29024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869EAA"/>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grpSp>
        <p:nvGrpSpPr>
          <p:cNvPr id="20" name="Group 32"/>
          <p:cNvGrpSpPr/>
          <p:nvPr/>
        </p:nvGrpSpPr>
        <p:grpSpPr>
          <a:xfrm>
            <a:off x="7367359" y="2554362"/>
            <a:ext cx="733912" cy="733912"/>
            <a:chOff x="5489708" y="2673277"/>
            <a:chExt cx="550434" cy="550434"/>
          </a:xfrm>
        </p:grpSpPr>
        <p:sp>
          <p:nvSpPr>
            <p:cNvPr id="21" name="Oval 19"/>
            <p:cNvSpPr/>
            <p:nvPr/>
          </p:nvSpPr>
          <p:spPr>
            <a:xfrm>
              <a:off x="5489708" y="2673277"/>
              <a:ext cx="550434" cy="550434"/>
            </a:xfrm>
            <a:prstGeom prst="ellipse">
              <a:avLst/>
            </a:prstGeom>
            <a:solidFill>
              <a:schemeClr val="bg1"/>
            </a:solid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2" name="Freeform 91"/>
            <p:cNvSpPr>
              <a:spLocks noEditPoints="1"/>
            </p:cNvSpPr>
            <p:nvPr/>
          </p:nvSpPr>
          <p:spPr bwMode="auto">
            <a:xfrm>
              <a:off x="5621997" y="2805566"/>
              <a:ext cx="285856" cy="285856"/>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3E536E"/>
            </a:solidFill>
            <a:ln w="9525">
              <a:noFill/>
              <a:round/>
            </a:ln>
          </p:spPr>
          <p:txBody>
            <a:bodyPr vert="horz" wrap="square" lIns="121920" tIns="60960" rIns="121920" bIns="60960" numCol="1" anchor="t" anchorCtr="0" compatLnSpc="1"/>
            <a:lstStyle/>
            <a:p>
              <a:endParaRPr lang="en-US" sz="2400" dirty="0">
                <a:solidFill>
                  <a:schemeClr val="accent5"/>
                </a:solidFill>
                <a:latin typeface="微软雅黑" panose="020B0503020204020204" pitchFamily="34" charset="-122"/>
              </a:endParaRPr>
            </a:p>
          </p:txBody>
        </p:sp>
      </p:grpSp>
      <p:grpSp>
        <p:nvGrpSpPr>
          <p:cNvPr id="23" name="Group 33"/>
          <p:cNvGrpSpPr/>
          <p:nvPr/>
        </p:nvGrpSpPr>
        <p:grpSpPr>
          <a:xfrm>
            <a:off x="7367359" y="4385722"/>
            <a:ext cx="733912" cy="733912"/>
            <a:chOff x="5489708" y="4046797"/>
            <a:chExt cx="550434" cy="550434"/>
          </a:xfrm>
        </p:grpSpPr>
        <p:sp>
          <p:nvSpPr>
            <p:cNvPr id="24" name="Oval 21"/>
            <p:cNvSpPr/>
            <p:nvPr/>
          </p:nvSpPr>
          <p:spPr>
            <a:xfrm>
              <a:off x="5489708" y="4046797"/>
              <a:ext cx="550434" cy="550434"/>
            </a:xfrm>
            <a:prstGeom prst="ellipse">
              <a:avLst/>
            </a:prstGeom>
            <a:solidFill>
              <a:schemeClr val="bg1"/>
            </a:solidFill>
            <a:ln>
              <a:solidFill>
                <a:srgbClr val="869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5" name="Freeform 13"/>
            <p:cNvSpPr>
              <a:spLocks noChangeAspect="1" noEditPoints="1"/>
            </p:cNvSpPr>
            <p:nvPr/>
          </p:nvSpPr>
          <p:spPr bwMode="auto">
            <a:xfrm>
              <a:off x="5623284" y="4215334"/>
              <a:ext cx="283282" cy="213360"/>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869EAA"/>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29" name="Freeform 65"/>
          <p:cNvSpPr>
            <a:spLocks noEditPoints="1"/>
          </p:cNvSpPr>
          <p:nvPr/>
        </p:nvSpPr>
        <p:spPr bwMode="auto">
          <a:xfrm>
            <a:off x="5692869" y="3423976"/>
            <a:ext cx="914400" cy="833239"/>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3E536E"/>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1" name="TextBox 37"/>
          <p:cNvSpPr txBox="1"/>
          <p:nvPr/>
        </p:nvSpPr>
        <p:spPr>
          <a:xfrm>
            <a:off x="8352790" y="2042795"/>
            <a:ext cx="3427095" cy="1495425"/>
          </a:xfrm>
          <a:prstGeom prst="rect">
            <a:avLst/>
          </a:prstGeom>
          <a:noFill/>
        </p:spPr>
        <p:txBody>
          <a:bodyPr wrap="square" lIns="0" tIns="0" rIns="0" bIns="0" rtlCol="0" anchor="t">
            <a:no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With respect to the optimal platform inspection</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policy, this is nonmonotone in the ex ante probability that an article is</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fake.</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8"/>
          <p:cNvSpPr txBox="1"/>
          <p:nvPr/>
        </p:nvSpPr>
        <p:spPr>
          <a:xfrm>
            <a:off x="8294370" y="4237990"/>
            <a:ext cx="3273425" cy="1230630"/>
          </a:xfrm>
          <a:prstGeom prst="rect">
            <a:avLst/>
          </a:prstGeom>
          <a:noFill/>
        </p:spPr>
        <p:txBody>
          <a:bodyPr wrap="square" lIns="0" tIns="0" rIns="0" bIns="0" rtlCol="0" anchor="t">
            <a:spAutoFit/>
          </a:bodyPr>
          <a:lstStyle/>
          <a:p>
            <a:pPr algn="ct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O</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ne significant aspect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of the fake-news phenomenon that is not explored</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in our model is the process by which fake news is</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generated.</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Box 39"/>
          <p:cNvSpPr txBox="1"/>
          <p:nvPr/>
        </p:nvSpPr>
        <p:spPr>
          <a:xfrm>
            <a:off x="550545" y="2042795"/>
            <a:ext cx="3589655" cy="984885"/>
          </a:xfrm>
          <a:prstGeom prst="rect">
            <a:avLst/>
          </a:prstGeom>
          <a:noFill/>
        </p:spPr>
        <p:txBody>
          <a:bodyPr wrap="square" lIns="0" tIns="0" rIns="0" bIns="0" rtlCol="0" anchor="t">
            <a:spAutoFit/>
          </a:bodyPr>
          <a:lstStyle/>
          <a:p>
            <a:pPr algn="ct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I</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n the absence of</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any platform intervention, fake news articles are</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likely to proliferate through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equential sharing.</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40"/>
          <p:cNvSpPr txBox="1"/>
          <p:nvPr/>
        </p:nvSpPr>
        <p:spPr>
          <a:xfrm>
            <a:off x="457200" y="4298315"/>
            <a:ext cx="3511550" cy="1230630"/>
          </a:xfrm>
          <a:prstGeom prst="rect">
            <a:avLst/>
          </a:prstGeom>
          <a:noFill/>
        </p:spPr>
        <p:txBody>
          <a:bodyPr wrap="square" lIns="0" tIns="0" rIns="0" bIns="0" rtlCol="0" anchor="t">
            <a:spAutoFit/>
          </a:bodyPr>
          <a:lstStyle/>
          <a:p>
            <a:pPr algn="ct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he incentives that lead to</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the platform’s policy being more effective depend to a</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great extent on the characteristics of the news environment.</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rot="0">
            <a:off x="0" y="105410"/>
            <a:ext cx="12360910" cy="943610"/>
            <a:chOff x="0" y="105131"/>
            <a:chExt cx="12360812" cy="943439"/>
          </a:xfrm>
        </p:grpSpPr>
        <p:cxnSp>
          <p:nvCxnSpPr>
            <p:cNvPr id="48" name="直接连接符 47"/>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04976" y="105131"/>
              <a:ext cx="943439" cy="943439"/>
              <a:chOff x="788172" y="795226"/>
              <a:chExt cx="1405397" cy="1405397"/>
            </a:xfrm>
          </p:grpSpPr>
          <p:sp>
            <p:nvSpPr>
              <p:cNvPr id="53" name="椭圆 52"/>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11458129" y="366570"/>
              <a:ext cx="414154" cy="414154"/>
              <a:chOff x="3032665" y="1391170"/>
              <a:chExt cx="682180" cy="682180"/>
            </a:xfrm>
          </p:grpSpPr>
          <p:sp>
            <p:nvSpPr>
              <p:cNvPr id="51" name="椭圆 50"/>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462915" y="1078230"/>
            <a:ext cx="3884930" cy="64389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Results and Discussion</a:t>
            </a:r>
            <a:endParaRPr lang="en-US" altLang="zh-CN"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par>
                                <p:cTn id="9" presetID="18"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Left)">
                                      <p:cBhvr>
                                        <p:cTn id="11" dur="500"/>
                                        <p:tgtEl>
                                          <p:spTgt spid="10"/>
                                        </p:tgtEl>
                                      </p:cBhvr>
                                    </p:animEffect>
                                  </p:childTnLst>
                                </p:cTn>
                              </p:par>
                              <p:par>
                                <p:cTn id="12" presetID="23" presetClass="entr" presetSubtype="16"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childTnLst>
                                </p:cTn>
                              </p:par>
                              <p:par>
                                <p:cTn id="16" presetID="2" presetClass="entr" presetSubtype="8" accel="50000" decel="5000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par>
                                <p:cTn id="20" presetID="18" presetClass="entr" presetSubtype="9"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upLeft)">
                                      <p:cBhvr>
                                        <p:cTn id="22" dur="500"/>
                                        <p:tgtEl>
                                          <p:spTgt spid="9"/>
                                        </p:tgtEl>
                                      </p:cBhvr>
                                    </p:animEffect>
                                  </p:childTnLst>
                                </p:cTn>
                              </p:par>
                              <p:par>
                                <p:cTn id="23" presetID="23" presetClass="entr" presetSubtype="16"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par>
                                <p:cTn id="27" presetID="2" presetClass="entr" presetSubtype="8" accel="50000" decel="5000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0-#ppt_w/2"/>
                                          </p:val>
                                        </p:tav>
                                        <p:tav tm="100000">
                                          <p:val>
                                            <p:strVal val="#ppt_x"/>
                                          </p:val>
                                        </p:tav>
                                      </p:tavLst>
                                    </p:anim>
                                    <p:anim calcmode="lin" valueType="num">
                                      <p:cBhvr additive="base">
                                        <p:cTn id="30" dur="500" fill="hold"/>
                                        <p:tgtEl>
                                          <p:spTgt spid="33"/>
                                        </p:tgtEl>
                                        <p:attrNameLst>
                                          <p:attrName>ppt_y</p:attrName>
                                        </p:attrNameLst>
                                      </p:cBhvr>
                                      <p:tavLst>
                                        <p:tav tm="0">
                                          <p:val>
                                            <p:strVal val="#ppt_y"/>
                                          </p:val>
                                        </p:tav>
                                        <p:tav tm="100000">
                                          <p:val>
                                            <p:strVal val="#ppt_y"/>
                                          </p:val>
                                        </p:tav>
                                      </p:tavLst>
                                    </p:anim>
                                  </p:childTnLst>
                                </p:cTn>
                              </p:par>
                              <p:par>
                                <p:cTn id="31" presetID="18" presetClass="entr" presetSubtype="3"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trips(upRight)">
                                      <p:cBhvr>
                                        <p:cTn id="33" dur="500"/>
                                        <p:tgtEl>
                                          <p:spTgt spid="7"/>
                                        </p:tgtEl>
                                      </p:cBhvr>
                                    </p:animEffect>
                                  </p:childTnLst>
                                </p:cTn>
                              </p:par>
                              <p:par>
                                <p:cTn id="34" presetID="23" presetClass="entr" presetSubtype="16"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childTnLst>
                                </p:cTn>
                              </p:par>
                              <p:par>
                                <p:cTn id="38" presetID="2" presetClass="entr" presetSubtype="2" accel="50000" decel="5000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fill="hold"/>
                                        <p:tgtEl>
                                          <p:spTgt spid="31"/>
                                        </p:tgtEl>
                                        <p:attrNameLst>
                                          <p:attrName>ppt_x</p:attrName>
                                        </p:attrNameLst>
                                      </p:cBhvr>
                                      <p:tavLst>
                                        <p:tav tm="0">
                                          <p:val>
                                            <p:strVal val="1+#ppt_w/2"/>
                                          </p:val>
                                        </p:tav>
                                        <p:tav tm="100000">
                                          <p:val>
                                            <p:strVal val="#ppt_x"/>
                                          </p:val>
                                        </p:tav>
                                      </p:tavLst>
                                    </p:anim>
                                    <p:anim calcmode="lin" valueType="num">
                                      <p:cBhvr additive="base">
                                        <p:cTn id="41" dur="500" fill="hold"/>
                                        <p:tgtEl>
                                          <p:spTgt spid="31"/>
                                        </p:tgtEl>
                                        <p:attrNameLst>
                                          <p:attrName>ppt_y</p:attrName>
                                        </p:attrNameLst>
                                      </p:cBhvr>
                                      <p:tavLst>
                                        <p:tav tm="0">
                                          <p:val>
                                            <p:strVal val="#ppt_y"/>
                                          </p:val>
                                        </p:tav>
                                        <p:tav tm="100000">
                                          <p:val>
                                            <p:strVal val="#ppt_y"/>
                                          </p:val>
                                        </p:tav>
                                      </p:tavLst>
                                    </p:anim>
                                  </p:childTnLst>
                                </p:cTn>
                              </p:par>
                              <p:par>
                                <p:cTn id="42" presetID="18" presetClass="entr" presetSubtype="6"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strips(downRight)">
                                      <p:cBhvr>
                                        <p:cTn id="44" dur="500"/>
                                        <p:tgtEl>
                                          <p:spTgt spid="8"/>
                                        </p:tgtEl>
                                      </p:cBhvr>
                                    </p:animEffect>
                                  </p:childTnLst>
                                </p:cTn>
                              </p:par>
                              <p:par>
                                <p:cTn id="45" presetID="23"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childTnLst>
                                </p:cTn>
                              </p:par>
                              <p:par>
                                <p:cTn id="49" presetID="2" presetClass="entr" presetSubtype="2" accel="50000" decel="5000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9" grpId="0" animBg="1"/>
      <p:bldP spid="31" grpId="0"/>
      <p:bldP spid="32" grpId="0"/>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4" name="椭圆 3"/>
          <p:cNvSpPr/>
          <p:nvPr/>
        </p:nvSpPr>
        <p:spPr>
          <a:xfrm>
            <a:off x="4730750" y="26670"/>
            <a:ext cx="6798310" cy="6798310"/>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168812" y="3578087"/>
            <a:ext cx="12360812" cy="0"/>
          </a:xfrm>
          <a:prstGeom prst="line">
            <a:avLst/>
          </a:prstGeom>
          <a:ln w="38100">
            <a:solidFill>
              <a:srgbClr val="3E536E"/>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731024" y="2951944"/>
            <a:ext cx="6635571" cy="1014730"/>
          </a:xfrm>
          <a:prstGeom prst="rect">
            <a:avLst/>
          </a:prstGeom>
          <a:noFill/>
        </p:spPr>
        <p:txBody>
          <a:bodyPr wrap="square" rtlCol="0">
            <a:spAutoFit/>
          </a:bodyPr>
          <a:lstStyle/>
          <a:p>
            <a:pPr algn="ctr"/>
            <a:r>
              <a:rPr lang="en-US" altLang="zh-CN" sz="6000" b="1" dirty="0">
                <a:solidFill>
                  <a:srgbClr val="E9EEF1"/>
                </a:solidFill>
                <a:latin typeface="微软雅黑" panose="020B0503020204020204" pitchFamily="34" charset="-122"/>
                <a:ea typeface="微软雅黑" panose="020B0503020204020204" pitchFamily="34" charset="-122"/>
              </a:rPr>
              <a:t>Thanks!</a:t>
            </a:r>
            <a:endParaRPr lang="en-US" altLang="zh-CN" sz="6000" b="1" dirty="0">
              <a:solidFill>
                <a:srgbClr val="E9EEF1"/>
              </a:solidFill>
              <a:latin typeface="微软雅黑" panose="020B0503020204020204" pitchFamily="34" charset="-122"/>
              <a:ea typeface="微软雅黑" panose="020B0503020204020204" pitchFamily="34" charset="-122"/>
            </a:endParaRPr>
          </a:p>
        </p:txBody>
      </p:sp>
      <p:sp>
        <p:nvSpPr>
          <p:cNvPr id="5" name="椭圆 4"/>
          <p:cNvSpPr/>
          <p:nvPr/>
        </p:nvSpPr>
        <p:spPr>
          <a:xfrm>
            <a:off x="1790878" y="2800183"/>
            <a:ext cx="1529097" cy="1529097"/>
          </a:xfrm>
          <a:prstGeom prst="ellipse">
            <a:avLst/>
          </a:prstGeom>
          <a:solidFill>
            <a:srgbClr val="3E53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66" name="椭圆 65"/>
          <p:cNvSpPr/>
          <p:nvPr/>
        </p:nvSpPr>
        <p:spPr>
          <a:xfrm>
            <a:off x="379829" y="3312839"/>
            <a:ext cx="530496" cy="530496"/>
          </a:xfrm>
          <a:prstGeom prst="ellipse">
            <a:avLst/>
          </a:prstGeom>
          <a:solidFill>
            <a:srgbClr val="3E53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5" name="组合 4"/>
          <p:cNvGrpSpPr/>
          <p:nvPr/>
        </p:nvGrpSpPr>
        <p:grpSpPr>
          <a:xfrm>
            <a:off x="2241713" y="28136"/>
            <a:ext cx="7458877" cy="6798365"/>
            <a:chOff x="2241713" y="0"/>
            <a:chExt cx="7458877" cy="6798365"/>
          </a:xfrm>
        </p:grpSpPr>
        <p:sp>
          <p:nvSpPr>
            <p:cNvPr id="59" name="椭圆 58"/>
            <p:cNvSpPr/>
            <p:nvPr/>
          </p:nvSpPr>
          <p:spPr>
            <a:xfrm>
              <a:off x="2902225" y="0"/>
              <a:ext cx="6798365" cy="679836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41713" y="506435"/>
              <a:ext cx="2785403" cy="2785403"/>
            </a:xfrm>
            <a:prstGeom prst="ellipse">
              <a:avLst/>
            </a:prstGeom>
            <a:solidFill>
              <a:srgbClr val="C8D7DE">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sp>
        <p:nvSpPr>
          <p:cNvPr id="16" name="文本框 15"/>
          <p:cNvSpPr txBox="1"/>
          <p:nvPr/>
        </p:nvSpPr>
        <p:spPr>
          <a:xfrm>
            <a:off x="3570509" y="3157415"/>
            <a:ext cx="5783771" cy="1014730"/>
          </a:xfrm>
          <a:prstGeom prst="rect">
            <a:avLst/>
          </a:prstGeom>
          <a:noFill/>
        </p:spPr>
        <p:txBody>
          <a:bodyPr wrap="square" rtlCol="0">
            <a:spAutoFit/>
          </a:bodyPr>
          <a:lstStyle/>
          <a:p>
            <a:pPr algn="ctr"/>
            <a:r>
              <a:rPr lang="en-US" altLang="zh-CN" sz="6000" b="1" dirty="0">
                <a:solidFill>
                  <a:srgbClr val="E9EEF1"/>
                </a:solidFill>
                <a:latin typeface="微软雅黑" panose="020B0503020204020204" pitchFamily="34" charset="-122"/>
                <a:ea typeface="微软雅黑" panose="020B0503020204020204" pitchFamily="34" charset="-122"/>
              </a:rPr>
              <a:t>Introduction</a:t>
            </a:r>
            <a:endParaRPr lang="en-US" altLang="zh-CN" sz="6000" b="1" dirty="0">
              <a:solidFill>
                <a:srgbClr val="E9EEF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10802" y="1476708"/>
            <a:ext cx="4102100" cy="830997"/>
          </a:xfrm>
          <a:prstGeom prst="rect">
            <a:avLst/>
          </a:prstGeom>
          <a:noFill/>
        </p:spPr>
        <p:txBody>
          <a:bodyPr wrap="square" rtlCol="0">
            <a:spAutoFit/>
          </a:bodyPr>
          <a:lstStyle/>
          <a:p>
            <a:pPr algn="ctr"/>
            <a:r>
              <a:rPr lang="en-US" altLang="zh-CN" sz="4800" dirty="0">
                <a:solidFill>
                  <a:srgbClr val="3E536E"/>
                </a:solidFill>
                <a:latin typeface="微软雅黑" panose="020B0503020204020204" pitchFamily="34" charset="-122"/>
                <a:ea typeface="微软雅黑" panose="020B0503020204020204" pitchFamily="34" charset="-122"/>
              </a:rPr>
              <a:t>Part 01</a:t>
            </a:r>
            <a:endParaRPr lang="zh-CN" altLang="en-US" sz="4800" dirty="0">
              <a:solidFill>
                <a:srgbClr val="3E536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cxnSp>
        <p:nvCxnSpPr>
          <p:cNvPr id="27" name="出自【趣你的PPT】(微信:qunideppt)：最优质的PPT资源库"/>
          <p:cNvCxnSpPr/>
          <p:nvPr/>
        </p:nvCxnSpPr>
        <p:spPr>
          <a:xfrm flipV="1">
            <a:off x="804805" y="4074335"/>
            <a:ext cx="10136505" cy="32385"/>
          </a:xfrm>
          <a:prstGeom prst="line">
            <a:avLst/>
          </a:prstGeom>
          <a:ln w="38100">
            <a:solidFill>
              <a:srgbClr val="3E536E"/>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93420" y="1661160"/>
            <a:ext cx="10433050" cy="2186305"/>
          </a:xfrm>
          <a:prstGeom prst="rect">
            <a:avLst/>
          </a:prstGeom>
        </p:spPr>
        <p:txBody>
          <a:bodyPr wrap="square">
            <a:noAutofit/>
          </a:bodyPr>
          <a:lstStyle/>
          <a:p>
            <a:pPr>
              <a:lnSpc>
                <a:spcPct val="120000"/>
              </a:lnSpc>
            </a:pPr>
            <a:r>
              <a:rPr lang="en-US" altLang="zh-CN"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In the run-up to the 2016 U.S. presidential election, articles containing fabricated information (now</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widely referred to as</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fake news</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were actively</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shared between U.S. voters on</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social-media platforms</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endPar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O</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ne postelection analysis</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found that in the final 3 months of the presidential campaign, the 20 top-performing fake news</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stories</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received more Facebook engagements than the 20 top-performing truthful newsstories.</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2" name="矩形 51"/>
          <p:cNvSpPr/>
          <p:nvPr/>
        </p:nvSpPr>
        <p:spPr>
          <a:xfrm>
            <a:off x="1148715" y="4459605"/>
            <a:ext cx="9828530" cy="1648460"/>
          </a:xfrm>
          <a:prstGeom prst="rect">
            <a:avLst/>
          </a:prstGeom>
        </p:spPr>
        <p:txBody>
          <a:bodyPr wrap="square">
            <a:noAutofit/>
          </a:bodyPr>
          <a:lstStyle/>
          <a:p>
            <a:pPr>
              <a:lnSpc>
                <a:spcPct val="120000"/>
              </a:lnSpc>
            </a:pP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S</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ocial-media platforms have recently</a:t>
            </a: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adopted various measures</a:t>
            </a: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t>
            </a:r>
            <a:endPar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Wingdings" panose="05000000000000000000" charset="0"/>
              <a:buChar char="l"/>
            </a:pP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preventive</a:t>
            </a:r>
            <a:endPar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Wingdings" panose="05000000000000000000" charset="0"/>
              <a:buChar char="l"/>
            </a:pP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corrective</a:t>
            </a:r>
            <a:endPar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3" name="组合 2"/>
          <p:cNvGrpSpPr/>
          <p:nvPr/>
        </p:nvGrpSpPr>
        <p:grpSpPr>
          <a:xfrm rot="0">
            <a:off x="0" y="105410"/>
            <a:ext cx="12360910" cy="943610"/>
            <a:chOff x="0" y="105131"/>
            <a:chExt cx="12360812" cy="943439"/>
          </a:xfrm>
        </p:grpSpPr>
        <p:cxnSp>
          <p:nvCxnSpPr>
            <p:cNvPr id="40" name="直接连接符 3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204976" y="105131"/>
              <a:ext cx="943439" cy="943439"/>
              <a:chOff x="788172" y="795226"/>
              <a:chExt cx="1405397" cy="1405397"/>
            </a:xfrm>
          </p:grpSpPr>
          <p:sp>
            <p:nvSpPr>
              <p:cNvPr id="53" name="椭圆 52"/>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11458129" y="366570"/>
              <a:ext cx="414154" cy="414154"/>
              <a:chOff x="3032665" y="1391170"/>
              <a:chExt cx="682180" cy="682180"/>
            </a:xfrm>
          </p:grpSpPr>
          <p:sp>
            <p:nvSpPr>
              <p:cNvPr id="56" name="椭圆 55"/>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527685" y="1186180"/>
            <a:ext cx="2640965" cy="387985"/>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Background</a:t>
            </a:r>
            <a:endParaRPr lang="en-US" altLang="zh-CN" sz="2400">
              <a:latin typeface="Arial" panose="020B0604020202020204" pitchFamily="34" charset="0"/>
              <a:cs typeface="Arial" panose="020B0604020202020204" pitchFamily="34" charset="0"/>
            </a:endParaRPr>
          </a:p>
        </p:txBody>
      </p:sp>
      <p:sp>
        <p:nvSpPr>
          <p:cNvPr id="6" name="椭圆 5"/>
          <p:cNvSpPr/>
          <p:nvPr/>
        </p:nvSpPr>
        <p:spPr>
          <a:xfrm>
            <a:off x="1390015" y="5455285"/>
            <a:ext cx="1541145" cy="4311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out)">
                                      <p:cBhvr>
                                        <p:cTn id="7" dur="1000"/>
                                        <p:tgtEl>
                                          <p:spTgt spid="27"/>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1000"/>
                                        <p:tgtEl>
                                          <p:spTgt spid="52"/>
                                        </p:tgtEl>
                                      </p:cBhvr>
                                    </p:animEffect>
                                    <p:anim calcmode="lin" valueType="num">
                                      <p:cBhvr>
                                        <p:cTn id="24" dur="1000" fill="hold"/>
                                        <p:tgtEl>
                                          <p:spTgt spid="52"/>
                                        </p:tgtEl>
                                        <p:attrNameLst>
                                          <p:attrName>ppt_x</p:attrName>
                                        </p:attrNameLst>
                                      </p:cBhvr>
                                      <p:tavLst>
                                        <p:tav tm="0">
                                          <p:val>
                                            <p:strVal val="#ppt_x"/>
                                          </p:val>
                                        </p:tav>
                                        <p:tav tm="100000">
                                          <p:val>
                                            <p:strVal val="#ppt_x"/>
                                          </p:val>
                                        </p:tav>
                                      </p:tavLst>
                                    </p:anim>
                                    <p:anim calcmode="lin" valueType="num">
                                      <p:cBhvr>
                                        <p:cTn id="2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6" grpId="0" animBg="1"/>
      <p:bldP spid="6" grpId="1"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6" name="椭圆 5"/>
          <p:cNvSpPr/>
          <p:nvPr/>
        </p:nvSpPr>
        <p:spPr>
          <a:xfrm>
            <a:off x="7600510" y="1382443"/>
            <a:ext cx="4459946" cy="4459946"/>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044579" y="2271221"/>
            <a:ext cx="5077460" cy="586740"/>
            <a:chOff x="1465568" y="2659597"/>
            <a:chExt cx="5077460" cy="586740"/>
          </a:xfrm>
        </p:grpSpPr>
        <p:sp>
          <p:nvSpPr>
            <p:cNvPr id="16" name="出自【趣你的PPT】(微信:qunideppt)：最优质的PPT资源库"/>
            <p:cNvSpPr/>
            <p:nvPr/>
          </p:nvSpPr>
          <p:spPr>
            <a:xfrm>
              <a:off x="1465568" y="2786500"/>
              <a:ext cx="296333" cy="296333"/>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2038973" y="2659597"/>
              <a:ext cx="4504055" cy="586740"/>
            </a:xfrm>
            <a:prstGeom prst="rect">
              <a:avLst/>
            </a:prstGeom>
          </p:spPr>
          <p:txBody>
            <a:bodyPr wrap="square">
              <a:noAutofit/>
            </a:bodyPr>
            <a:lstStyle/>
            <a:p>
              <a:pPr>
                <a:lnSpc>
                  <a:spcPct val="120000"/>
                </a:lnSpc>
              </a:pP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model of news propagation</a:t>
              </a:r>
              <a:endPar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3" name="组合 22"/>
          <p:cNvGrpSpPr/>
          <p:nvPr/>
        </p:nvGrpSpPr>
        <p:grpSpPr>
          <a:xfrm>
            <a:off x="1044579" y="3162510"/>
            <a:ext cx="6356350" cy="739140"/>
            <a:chOff x="1465568" y="3550886"/>
            <a:chExt cx="6356350" cy="739140"/>
          </a:xfrm>
        </p:grpSpPr>
        <p:sp>
          <p:nvSpPr>
            <p:cNvPr id="18" name="出自【趣你的PPT】(微信:qunideppt)：最优质的PPT资源库"/>
            <p:cNvSpPr/>
            <p:nvPr/>
          </p:nvSpPr>
          <p:spPr>
            <a:xfrm>
              <a:off x="1465568" y="3677789"/>
              <a:ext cx="296333" cy="296333"/>
            </a:xfrm>
            <a:prstGeom prst="ellips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2038973" y="3550886"/>
              <a:ext cx="5782945" cy="739140"/>
            </a:xfrm>
            <a:prstGeom prst="rect">
              <a:avLst/>
            </a:prstGeom>
          </p:spPr>
          <p:txBody>
            <a:bodyPr wrap="square">
              <a:noAutofit/>
            </a:bodyPr>
            <a:lstStyle/>
            <a:p>
              <a:pPr>
                <a:lnSpc>
                  <a:spcPct val="120000"/>
                </a:lnSpc>
              </a:pP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T</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he platform</a:t>
              </a: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s optimal inspection</a:t>
              </a: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policy</a:t>
              </a:r>
              <a:endPar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4" name="组合 23"/>
          <p:cNvGrpSpPr/>
          <p:nvPr/>
        </p:nvGrpSpPr>
        <p:grpSpPr>
          <a:xfrm>
            <a:off x="1044579" y="4053799"/>
            <a:ext cx="6054090" cy="1334770"/>
            <a:chOff x="1465568" y="4442175"/>
            <a:chExt cx="6054090" cy="1334770"/>
          </a:xfrm>
        </p:grpSpPr>
        <p:sp>
          <p:nvSpPr>
            <p:cNvPr id="20" name="出自【趣你的PPT】(微信:qunideppt)：最优质的PPT资源库"/>
            <p:cNvSpPr/>
            <p:nvPr/>
          </p:nvSpPr>
          <p:spPr>
            <a:xfrm>
              <a:off x="1465568" y="4569078"/>
              <a:ext cx="296333" cy="296333"/>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2038973" y="4442175"/>
              <a:ext cx="5480685" cy="1334770"/>
            </a:xfrm>
            <a:prstGeom prst="rect">
              <a:avLst/>
            </a:prstGeom>
          </p:spPr>
          <p:txBody>
            <a:bodyPr wrap="square">
              <a:noAutofit/>
            </a:bodyPr>
            <a:lstStyle/>
            <a:p>
              <a:pPr>
                <a:lnSpc>
                  <a:spcPct val="120000"/>
                </a:lnSpc>
              </a:pP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T</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he implications of  the platform</a:t>
              </a:r>
              <a:r>
                <a:rPr lang="en-US" altLang="zh-CN"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s optimal inspection policy for the agents’</a:t>
              </a:r>
              <a:endPar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learning environment</a:t>
              </a:r>
              <a:endParaRPr lang="zh-CN" altLang="en-US" sz="24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6" name="组合 35"/>
          <p:cNvGrpSpPr/>
          <p:nvPr/>
        </p:nvGrpSpPr>
        <p:grpSpPr>
          <a:xfrm rot="0">
            <a:off x="0" y="105410"/>
            <a:ext cx="12360910" cy="943610"/>
            <a:chOff x="0" y="105131"/>
            <a:chExt cx="12360812" cy="943439"/>
          </a:xfrm>
        </p:grpSpPr>
        <p:cxnSp>
          <p:nvCxnSpPr>
            <p:cNvPr id="38" name="直接连接符 37"/>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04976" y="105131"/>
              <a:ext cx="943439" cy="943439"/>
              <a:chOff x="788172" y="795226"/>
              <a:chExt cx="1405397" cy="1405397"/>
            </a:xfrm>
          </p:grpSpPr>
          <p:sp>
            <p:nvSpPr>
              <p:cNvPr id="43" name="椭圆 42"/>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1458129" y="366570"/>
              <a:ext cx="414154" cy="414154"/>
              <a:chOff x="3032665" y="1391170"/>
              <a:chExt cx="682180" cy="682180"/>
            </a:xfrm>
          </p:grpSpPr>
          <p:sp>
            <p:nvSpPr>
              <p:cNvPr id="41" name="椭圆 40"/>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92788" y="1626434"/>
            <a:ext cx="3675629" cy="3675629"/>
          </a:xfrm>
          <a:prstGeom prst="rect">
            <a:avLst/>
          </a:prstGeom>
        </p:spPr>
      </p:pic>
      <p:sp>
        <p:nvSpPr>
          <p:cNvPr id="2" name="文本框 1"/>
          <p:cNvSpPr txBox="1"/>
          <p:nvPr/>
        </p:nvSpPr>
        <p:spPr>
          <a:xfrm>
            <a:off x="419735" y="1196975"/>
            <a:ext cx="2792095" cy="460375"/>
          </a:xfrm>
          <a:prstGeom prst="rect">
            <a:avLst/>
          </a:prstGeom>
          <a:noFill/>
        </p:spPr>
        <p:txBody>
          <a:bodyPr wrap="square" rtlCol="0">
            <a:spAutoFit/>
          </a:bodyPr>
          <a:p>
            <a:r>
              <a:rPr lang="en-US" altLang="zh-CN" sz="2400">
                <a:latin typeface="Arial" panose="020B0604020202020204" pitchFamily="34" charset="0"/>
                <a:cs typeface="Arial" panose="020B0604020202020204" pitchFamily="34" charset="0"/>
              </a:rPr>
              <a:t>Our Work</a:t>
            </a:r>
            <a:endParaRPr lang="en-US" altLang="zh-CN"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5" name="组合 4"/>
          <p:cNvGrpSpPr/>
          <p:nvPr/>
        </p:nvGrpSpPr>
        <p:grpSpPr>
          <a:xfrm>
            <a:off x="2241713" y="28136"/>
            <a:ext cx="7458877" cy="6798365"/>
            <a:chOff x="2241713" y="0"/>
            <a:chExt cx="7458877" cy="6798365"/>
          </a:xfrm>
        </p:grpSpPr>
        <p:sp>
          <p:nvSpPr>
            <p:cNvPr id="59" name="椭圆 58"/>
            <p:cNvSpPr/>
            <p:nvPr/>
          </p:nvSpPr>
          <p:spPr>
            <a:xfrm>
              <a:off x="2902225" y="0"/>
              <a:ext cx="6798365" cy="679836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41713" y="506435"/>
              <a:ext cx="2785403" cy="2785403"/>
            </a:xfrm>
            <a:prstGeom prst="ellipse">
              <a:avLst/>
            </a:prstGeom>
            <a:solidFill>
              <a:srgbClr val="C8D7DE">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sp>
        <p:nvSpPr>
          <p:cNvPr id="16" name="文本框 15"/>
          <p:cNvSpPr txBox="1"/>
          <p:nvPr/>
        </p:nvSpPr>
        <p:spPr>
          <a:xfrm>
            <a:off x="2342515" y="3254375"/>
            <a:ext cx="7745730" cy="1226820"/>
          </a:xfrm>
          <a:prstGeom prst="rect">
            <a:avLst/>
          </a:prstGeom>
          <a:noFill/>
        </p:spPr>
        <p:txBody>
          <a:bodyPr wrap="square" rtlCol="0">
            <a:noAutofit/>
          </a:bodyPr>
          <a:lstStyle/>
          <a:p>
            <a:pPr algn="ctr"/>
            <a:r>
              <a:rPr lang="en-US" altLang="zh-CN" sz="5400" b="1" dirty="0">
                <a:solidFill>
                  <a:srgbClr val="E9EEF1"/>
                </a:solidFill>
                <a:latin typeface="微软雅黑" panose="020B0503020204020204" pitchFamily="34" charset="-122"/>
                <a:ea typeface="微软雅黑" panose="020B0503020204020204" pitchFamily="34" charset="-122"/>
              </a:rPr>
              <a:t>Related Literature</a:t>
            </a:r>
            <a:endParaRPr lang="en-US" altLang="zh-CN" sz="5400" b="1" dirty="0">
              <a:solidFill>
                <a:srgbClr val="E9EEF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10802" y="1476708"/>
            <a:ext cx="4102100" cy="830997"/>
          </a:xfrm>
          <a:prstGeom prst="rect">
            <a:avLst/>
          </a:prstGeom>
          <a:noFill/>
        </p:spPr>
        <p:txBody>
          <a:bodyPr wrap="square" rtlCol="0">
            <a:spAutoFit/>
          </a:bodyPr>
          <a:lstStyle/>
          <a:p>
            <a:pPr algn="ctr"/>
            <a:r>
              <a:rPr lang="en-US" altLang="zh-CN" sz="4800" dirty="0">
                <a:solidFill>
                  <a:srgbClr val="3E536E"/>
                </a:solidFill>
                <a:latin typeface="微软雅黑" panose="020B0503020204020204" pitchFamily="34" charset="-122"/>
                <a:ea typeface="微软雅黑" panose="020B0503020204020204" pitchFamily="34" charset="-122"/>
              </a:rPr>
              <a:t>Part 02</a:t>
            </a:r>
            <a:endParaRPr lang="zh-CN" altLang="en-US" sz="4800" dirty="0">
              <a:solidFill>
                <a:srgbClr val="3E536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sp>
        <p:nvSpPr>
          <p:cNvPr id="60" name="Rectangle 4"/>
          <p:cNvSpPr/>
          <p:nvPr/>
        </p:nvSpPr>
        <p:spPr>
          <a:xfrm>
            <a:off x="6906260" y="4769485"/>
            <a:ext cx="4427220" cy="1561465"/>
          </a:xfrm>
          <a:prstGeom prst="rect">
            <a:avLst/>
          </a:prstGeom>
          <a:solidFill>
            <a:srgbClr val="C8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8" name="Rectangle 16"/>
          <p:cNvSpPr/>
          <p:nvPr/>
        </p:nvSpPr>
        <p:spPr>
          <a:xfrm>
            <a:off x="6906895" y="2296795"/>
            <a:ext cx="4426585" cy="1480820"/>
          </a:xfrm>
          <a:prstGeom prst="rect">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0" name="Rectangle 7"/>
          <p:cNvSpPr/>
          <p:nvPr/>
        </p:nvSpPr>
        <p:spPr>
          <a:xfrm>
            <a:off x="1148715" y="2242820"/>
            <a:ext cx="4331335" cy="1537970"/>
          </a:xfrm>
          <a:prstGeom prst="rect">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sp>
        <p:nvSpPr>
          <p:cNvPr id="12" name="Rectangle 6"/>
          <p:cNvSpPr/>
          <p:nvPr/>
        </p:nvSpPr>
        <p:spPr>
          <a:xfrm>
            <a:off x="1159510" y="4770120"/>
            <a:ext cx="4320540" cy="1560830"/>
          </a:xfrm>
          <a:prstGeom prst="rect">
            <a:avLst/>
          </a:prstGeom>
          <a:solidFill>
            <a:srgbClr val="C8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endParaRPr>
          </a:p>
        </p:txBody>
      </p:sp>
      <p:grpSp>
        <p:nvGrpSpPr>
          <p:cNvPr id="15" name="Group 21"/>
          <p:cNvGrpSpPr/>
          <p:nvPr/>
        </p:nvGrpSpPr>
        <p:grpSpPr>
          <a:xfrm>
            <a:off x="4559095" y="5285891"/>
            <a:ext cx="586901" cy="586901"/>
            <a:chOff x="8780463" y="1906588"/>
            <a:chExt cx="360363" cy="360363"/>
          </a:xfrm>
          <a:solidFill>
            <a:schemeClr val="bg1"/>
          </a:solidFill>
        </p:grpSpPr>
        <p:sp>
          <p:nvSpPr>
            <p:cNvPr id="16"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17"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18"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19"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0"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1"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sp>
        <p:nvSpPr>
          <p:cNvPr id="22" name="Freeform 131"/>
          <p:cNvSpPr>
            <a:spLocks noEditPoints="1"/>
          </p:cNvSpPr>
          <p:nvPr/>
        </p:nvSpPr>
        <p:spPr bwMode="auto">
          <a:xfrm>
            <a:off x="4317771" y="2759657"/>
            <a:ext cx="586901" cy="550704"/>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nvGrpSpPr>
          <p:cNvPr id="23" name="Group 32"/>
          <p:cNvGrpSpPr/>
          <p:nvPr/>
        </p:nvGrpSpPr>
        <p:grpSpPr>
          <a:xfrm>
            <a:off x="7157818" y="2731899"/>
            <a:ext cx="586901" cy="550704"/>
            <a:chOff x="6373813" y="2717801"/>
            <a:chExt cx="360363" cy="338138"/>
          </a:xfrm>
          <a:solidFill>
            <a:schemeClr val="bg1"/>
          </a:solidFill>
        </p:grpSpPr>
        <p:sp>
          <p:nvSpPr>
            <p:cNvPr id="2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7"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8"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29"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0"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1"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2"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grpSp>
      <p:sp>
        <p:nvSpPr>
          <p:cNvPr id="34" name="Freeform 72"/>
          <p:cNvSpPr>
            <a:spLocks noEditPoints="1"/>
          </p:cNvSpPr>
          <p:nvPr/>
        </p:nvSpPr>
        <p:spPr bwMode="auto">
          <a:xfrm>
            <a:off x="7157818" y="5241257"/>
            <a:ext cx="586901" cy="586901"/>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a typeface="微软雅黑" panose="020B0503020204020204" pitchFamily="34" charset="-122"/>
            </a:endParaRPr>
          </a:p>
        </p:txBody>
      </p:sp>
      <p:sp>
        <p:nvSpPr>
          <p:cNvPr id="35" name="Text Placeholder 3"/>
          <p:cNvSpPr txBox="1"/>
          <p:nvPr/>
        </p:nvSpPr>
        <p:spPr>
          <a:xfrm>
            <a:off x="1207135" y="4974590"/>
            <a:ext cx="3243580" cy="11728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9200">
              <a:spcBef>
                <a:spcPct val="20000"/>
              </a:spcBef>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j-cs"/>
              </a:rPr>
              <a:t> </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cs typeface="+mj-cs"/>
              </a:rPr>
              <a:t>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j-cs"/>
              </a:rPr>
              <a:t>he operations of</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a:p>
            <a:pPr algn="ctr" defTabSz="1219200">
              <a:spcBef>
                <a:spcPct val="20000"/>
              </a:spcBef>
              <a:defRP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j-cs"/>
              </a:rPr>
              <a:t>online service platforms</a:t>
            </a:r>
            <a:br>
              <a:rPr lang="en-US" b="1" dirty="0">
                <a:solidFill>
                  <a:schemeClr val="tx1">
                    <a:lumMod val="85000"/>
                    <a:lumOff val="15000"/>
                  </a:schemeClr>
                </a:solidFill>
                <a:latin typeface="微软雅黑" panose="020B0503020204020204" pitchFamily="34" charset="-122"/>
                <a:ea typeface="微软雅黑" panose="020B0503020204020204" pitchFamily="34" charset="-122"/>
                <a:cs typeface="+mj-cs"/>
              </a:rPr>
            </a:br>
            <a:r>
              <a:rPr lang="zh-CN" altLang="en-US" sz="1465" dirty="0">
                <a:solidFill>
                  <a:schemeClr val="tx1">
                    <a:lumMod val="85000"/>
                    <a:lumOff val="15000"/>
                  </a:schemeClr>
                </a:solidFill>
                <a:latin typeface="微软雅黑" panose="020B0503020204020204" pitchFamily="34" charset="-122"/>
                <a:ea typeface="微软雅黑" panose="020B0503020204020204" pitchFamily="34" charset="-122"/>
                <a:cs typeface="+mj-cs"/>
              </a:rPr>
              <a:t> Chakraborty and Swinney</a:t>
            </a:r>
            <a:endParaRPr lang="zh-CN" altLang="en-US" sz="1465"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a:p>
            <a:pPr algn="ctr" defTabSz="1219200">
              <a:spcBef>
                <a:spcPct val="20000"/>
              </a:spcBef>
              <a:defRPr/>
            </a:pPr>
            <a:r>
              <a:rPr lang="zh-CN" altLang="en-US" sz="1465" dirty="0">
                <a:solidFill>
                  <a:schemeClr val="tx1">
                    <a:lumMod val="85000"/>
                    <a:lumOff val="15000"/>
                  </a:schemeClr>
                </a:solidFill>
                <a:latin typeface="微软雅黑" panose="020B0503020204020204" pitchFamily="34" charset="-122"/>
                <a:ea typeface="微软雅黑" panose="020B0503020204020204" pitchFamily="34" charset="-122"/>
                <a:cs typeface="+mj-cs"/>
              </a:rPr>
              <a:t>(2017)</a:t>
            </a:r>
            <a:r>
              <a:rPr lang="en-US" altLang="zh-CN" sz="1465" dirty="0">
                <a:solidFill>
                  <a:schemeClr val="tx1">
                    <a:lumMod val="85000"/>
                    <a:lumOff val="15000"/>
                  </a:schemeClr>
                </a:solidFill>
                <a:latin typeface="微软雅黑" panose="020B0503020204020204" pitchFamily="34" charset="-122"/>
                <a:ea typeface="微软雅黑" panose="020B0503020204020204" pitchFamily="34" charset="-122"/>
                <a:cs typeface="+mj-cs"/>
              </a:rPr>
              <a:t>, Marinesi et al. (2018)</a:t>
            </a:r>
            <a:endParaRPr lang="en-US" altLang="zh-CN" sz="1465"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p:txBody>
      </p:sp>
      <p:sp>
        <p:nvSpPr>
          <p:cNvPr id="36" name="Text Placeholder 3"/>
          <p:cNvSpPr txBox="1"/>
          <p:nvPr/>
        </p:nvSpPr>
        <p:spPr>
          <a:xfrm>
            <a:off x="7744460" y="5087620"/>
            <a:ext cx="3700780" cy="84836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9200">
              <a:spcBef>
                <a:spcPct val="20000"/>
              </a:spcBef>
              <a:defRPr/>
            </a:pPr>
            <a:r>
              <a:rPr lang="en-US" sz="20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T</a:t>
            </a:r>
            <a:r>
              <a:rPr sz="20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he fake-news phenomenon</a:t>
            </a:r>
            <a:endParaRPr sz="20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a:p>
            <a:pPr algn="ctr" defTabSz="1219200">
              <a:spcBef>
                <a:spcPct val="20000"/>
              </a:spcBef>
              <a:defRPr/>
            </a:pPr>
            <a:r>
              <a:rPr lang="zh-CN" altLang="en-US" sz="1465" dirty="0">
                <a:solidFill>
                  <a:schemeClr val="tx1">
                    <a:lumMod val="85000"/>
                    <a:lumOff val="15000"/>
                  </a:schemeClr>
                </a:solidFill>
                <a:latin typeface="微软雅黑" panose="020B0503020204020204" pitchFamily="34" charset="-122"/>
                <a:ea typeface="微软雅黑" panose="020B0503020204020204" pitchFamily="34" charset="-122"/>
                <a:cs typeface="+mj-cs"/>
              </a:rPr>
              <a:t>Vosoughi et al. (2018)</a:t>
            </a:r>
            <a:r>
              <a:rPr lang="en-US" altLang="zh-CN" sz="1465" dirty="0">
                <a:solidFill>
                  <a:schemeClr val="tx1">
                    <a:lumMod val="85000"/>
                    <a:lumOff val="15000"/>
                  </a:schemeClr>
                </a:solidFill>
                <a:latin typeface="微软雅黑" panose="020B0503020204020204" pitchFamily="34" charset="-122"/>
                <a:ea typeface="微软雅黑" panose="020B0503020204020204" pitchFamily="34" charset="-122"/>
                <a:cs typeface="+mj-cs"/>
              </a:rPr>
              <a:t>, </a:t>
            </a:r>
            <a:endParaRPr lang="en-US" altLang="zh-CN" sz="1465"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a:p>
            <a:pPr algn="ctr" defTabSz="1219200">
              <a:spcBef>
                <a:spcPct val="20000"/>
              </a:spcBef>
              <a:defRPr/>
            </a:pPr>
            <a:r>
              <a:rPr lang="en-US" altLang="zh-CN" sz="1465" dirty="0">
                <a:solidFill>
                  <a:schemeClr val="tx1">
                    <a:lumMod val="85000"/>
                    <a:lumOff val="15000"/>
                  </a:schemeClr>
                </a:solidFill>
                <a:latin typeface="微软雅黑" panose="020B0503020204020204" pitchFamily="34" charset="-122"/>
                <a:ea typeface="微软雅黑" panose="020B0503020204020204" pitchFamily="34" charset="-122"/>
                <a:cs typeface="+mj-cs"/>
              </a:rPr>
              <a:t>Allcott and Gentzkow (2017)</a:t>
            </a:r>
            <a:endParaRPr lang="en-US" altLang="zh-CN" sz="1465"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p:txBody>
      </p:sp>
      <p:sp>
        <p:nvSpPr>
          <p:cNvPr id="37" name="Text Placeholder 3"/>
          <p:cNvSpPr txBox="1"/>
          <p:nvPr/>
        </p:nvSpPr>
        <p:spPr>
          <a:xfrm>
            <a:off x="1148715" y="2412365"/>
            <a:ext cx="3326765" cy="1313815"/>
          </a:xfrm>
          <a:prstGeom prst="rect">
            <a:avLst/>
          </a:prstGeom>
        </p:spPr>
        <p:txBody>
          <a:bodyPr wrap="square" lIns="0" tIns="0" rIns="0" bIns="0" anchor="t" anchorCtr="0">
            <a:no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9200">
              <a:spcBef>
                <a:spcPct val="20000"/>
              </a:spcBef>
              <a:defRPr/>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S</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equential decision paradigm</a:t>
            </a:r>
            <a:br>
              <a:rPr lang="en-US" sz="2400" b="1" dirty="0">
                <a:solidFill>
                  <a:schemeClr val="bg1"/>
                </a:solidFill>
                <a:latin typeface="微软雅黑" panose="020B0503020204020204" pitchFamily="34" charset="-122"/>
                <a:ea typeface="微软雅黑" panose="020B0503020204020204" pitchFamily="34" charset="-122"/>
                <a:cs typeface="+mj-cs"/>
              </a:rPr>
            </a:br>
            <a:r>
              <a:rPr lang="zh-CN" altLang="en-US" sz="1465" dirty="0">
                <a:solidFill>
                  <a:schemeClr val="bg1"/>
                </a:solidFill>
                <a:latin typeface="微软雅黑" panose="020B0503020204020204" pitchFamily="34" charset="-122"/>
                <a:ea typeface="微软雅黑" panose="020B0503020204020204" pitchFamily="34" charset="-122"/>
              </a:rPr>
              <a:t> Banerjee (1992) and </a:t>
            </a:r>
            <a:endParaRPr lang="zh-CN" altLang="en-US" sz="1465" dirty="0">
              <a:solidFill>
                <a:schemeClr val="bg1"/>
              </a:solidFill>
              <a:latin typeface="微软雅黑" panose="020B0503020204020204" pitchFamily="34" charset="-122"/>
              <a:ea typeface="微软雅黑" panose="020B0503020204020204" pitchFamily="34" charset="-122"/>
            </a:endParaRPr>
          </a:p>
          <a:p>
            <a:pPr algn="ctr" defTabSz="1219200">
              <a:spcBef>
                <a:spcPct val="20000"/>
              </a:spcBef>
              <a:defRPr/>
            </a:pPr>
            <a:r>
              <a:rPr lang="zh-CN" altLang="en-US" sz="1465" dirty="0">
                <a:solidFill>
                  <a:schemeClr val="bg1"/>
                </a:solidFill>
                <a:latin typeface="微软雅黑" panose="020B0503020204020204" pitchFamily="34" charset="-122"/>
                <a:ea typeface="微软雅黑" panose="020B0503020204020204" pitchFamily="34" charset="-122"/>
              </a:rPr>
              <a:t>Bikhchandani et al. (1992)</a:t>
            </a:r>
            <a:endParaRPr lang="zh-CN" altLang="en-US" sz="1465" dirty="0">
              <a:solidFill>
                <a:schemeClr val="bg1"/>
              </a:solidFill>
              <a:latin typeface="微软雅黑" panose="020B0503020204020204" pitchFamily="34" charset="-122"/>
              <a:ea typeface="微软雅黑" panose="020B0503020204020204" pitchFamily="34" charset="-122"/>
            </a:endParaRPr>
          </a:p>
        </p:txBody>
      </p:sp>
      <p:sp>
        <p:nvSpPr>
          <p:cNvPr id="39" name="Text Placeholder 3"/>
          <p:cNvSpPr txBox="1"/>
          <p:nvPr/>
        </p:nvSpPr>
        <p:spPr>
          <a:xfrm>
            <a:off x="7909560" y="2296795"/>
            <a:ext cx="3481070" cy="1657985"/>
          </a:xfrm>
          <a:prstGeom prst="rect">
            <a:avLst/>
          </a:prstGeom>
        </p:spPr>
        <p:txBody>
          <a:bodyPr wrap="square" lIns="0" tIns="0" rIns="0" bIns="0" anchor="t" anchorCtr="0">
            <a:no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9200">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The implications of social learning for operational decisions</a:t>
            </a:r>
            <a:br>
              <a:rPr lang="en-US" b="1" dirty="0">
                <a:solidFill>
                  <a:schemeClr val="bg1"/>
                </a:solidFill>
                <a:latin typeface="微软雅黑" panose="020B0503020204020204" pitchFamily="34" charset="-122"/>
                <a:ea typeface="微软雅黑" panose="020B0503020204020204" pitchFamily="34" charset="-122"/>
                <a:cs typeface="+mj-cs"/>
              </a:rPr>
            </a:br>
            <a:r>
              <a:rPr lang="zh-CN" altLang="en-US" sz="1465" dirty="0">
                <a:solidFill>
                  <a:schemeClr val="bg1"/>
                </a:solidFill>
                <a:latin typeface="微软雅黑" panose="020B0503020204020204" pitchFamily="34" charset="-122"/>
                <a:ea typeface="微软雅黑" panose="020B0503020204020204" pitchFamily="34" charset="-122"/>
                <a:cs typeface="+mj-cs"/>
              </a:rPr>
              <a:t>Yu et al. (2015), Papanastasiou and</a:t>
            </a:r>
            <a:endParaRPr lang="zh-CN" altLang="en-US" sz="1465" dirty="0">
              <a:solidFill>
                <a:schemeClr val="bg1"/>
              </a:solidFill>
              <a:latin typeface="微软雅黑" panose="020B0503020204020204" pitchFamily="34" charset="-122"/>
              <a:ea typeface="微软雅黑" panose="020B0503020204020204" pitchFamily="34" charset="-122"/>
              <a:cs typeface="+mj-cs"/>
            </a:endParaRPr>
          </a:p>
          <a:p>
            <a:pPr algn="ctr" defTabSz="1219200">
              <a:spcBef>
                <a:spcPct val="20000"/>
              </a:spcBef>
              <a:defRPr/>
            </a:pPr>
            <a:r>
              <a:rPr lang="zh-CN" altLang="en-US" sz="1465" dirty="0">
                <a:solidFill>
                  <a:schemeClr val="bg1"/>
                </a:solidFill>
                <a:latin typeface="微软雅黑" panose="020B0503020204020204" pitchFamily="34" charset="-122"/>
                <a:ea typeface="微软雅黑" panose="020B0503020204020204" pitchFamily="34" charset="-122"/>
                <a:cs typeface="+mj-cs"/>
              </a:rPr>
              <a:t>Savva (2016), Crapis et al. (2017)</a:t>
            </a:r>
            <a:endParaRPr lang="zh-CN" altLang="en-US" sz="1465" dirty="0">
              <a:solidFill>
                <a:schemeClr val="bg1"/>
              </a:solidFill>
              <a:latin typeface="微软雅黑" panose="020B0503020204020204" pitchFamily="34" charset="-122"/>
              <a:ea typeface="微软雅黑" panose="020B0503020204020204" pitchFamily="34" charset="-122"/>
              <a:cs typeface="+mj-cs"/>
            </a:endParaRPr>
          </a:p>
          <a:p>
            <a:pPr algn="l" defTabSz="1219200">
              <a:spcBef>
                <a:spcPct val="20000"/>
              </a:spcBef>
              <a:defRPr/>
            </a:pPr>
            <a:endParaRPr lang="zh-CN" altLang="en-US" sz="1465" dirty="0">
              <a:solidFill>
                <a:schemeClr val="bg1"/>
              </a:solidFill>
              <a:latin typeface="微软雅黑" panose="020B0503020204020204" pitchFamily="34" charset="-122"/>
              <a:ea typeface="微软雅黑" panose="020B0503020204020204" pitchFamily="34" charset="-122"/>
              <a:cs typeface="+mj-cs"/>
            </a:endParaRPr>
          </a:p>
        </p:txBody>
      </p:sp>
      <p:grpSp>
        <p:nvGrpSpPr>
          <p:cNvPr id="51" name="组合 50"/>
          <p:cNvGrpSpPr/>
          <p:nvPr/>
        </p:nvGrpSpPr>
        <p:grpSpPr>
          <a:xfrm rot="0">
            <a:off x="0" y="105410"/>
            <a:ext cx="12360910" cy="943610"/>
            <a:chOff x="0" y="105131"/>
            <a:chExt cx="12360812" cy="943439"/>
          </a:xfrm>
        </p:grpSpPr>
        <p:cxnSp>
          <p:nvCxnSpPr>
            <p:cNvPr id="53" name="直接连接符 52"/>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204976" y="105131"/>
              <a:ext cx="943439" cy="943439"/>
              <a:chOff x="788172" y="795226"/>
              <a:chExt cx="1405397" cy="1405397"/>
            </a:xfrm>
          </p:grpSpPr>
          <p:sp>
            <p:nvSpPr>
              <p:cNvPr id="58" name="椭圆 57"/>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11458129" y="366570"/>
              <a:ext cx="414154" cy="414154"/>
              <a:chOff x="3032665" y="1391170"/>
              <a:chExt cx="682180" cy="682180"/>
            </a:xfrm>
          </p:grpSpPr>
          <p:sp>
            <p:nvSpPr>
              <p:cNvPr id="56" name="椭圆 55"/>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custDataLst>
              <p:tags r:id="rId1"/>
            </p:custDataLst>
          </p:nvPr>
        </p:nvSpPr>
        <p:spPr>
          <a:xfrm>
            <a:off x="419735" y="1196975"/>
            <a:ext cx="2792095" cy="460375"/>
          </a:xfrm>
          <a:prstGeom prst="rect">
            <a:avLst/>
          </a:prstGeom>
          <a:noFill/>
        </p:spPr>
        <p:txBody>
          <a:bodyPr wrap="square" rtlCol="0">
            <a:spAutoFit/>
          </a:bodyPr>
          <a:p>
            <a:r>
              <a:rPr lang="en-US" altLang="zh-CN" sz="2400">
                <a:latin typeface="Arial" panose="020B0604020202020204" pitchFamily="34" charset="0"/>
                <a:cs typeface="Arial" panose="020B0604020202020204" pitchFamily="34" charset="0"/>
              </a:rPr>
              <a:t>Related Literatures</a:t>
            </a:r>
            <a:endParaRPr lang="en-US" altLang="zh-CN"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par>
                                <p:cTn id="8" presetID="53"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p:cTn id="10" dur="500" fill="hold"/>
                                        <p:tgtEl>
                                          <p:spTgt spid="15"/>
                                        </p:tgtEl>
                                        <p:attrNameLst>
                                          <p:attrName>ppt_w</p:attrName>
                                        </p:attrNameLst>
                                      </p:cBhvr>
                                      <p:tavLst>
                                        <p:tav tm="0">
                                          <p:val>
                                            <p:fltVal val="0"/>
                                          </p:val>
                                        </p:tav>
                                        <p:tav tm="100000">
                                          <p:val>
                                            <p:strVal val="#ppt_w"/>
                                          </p:val>
                                        </p:tav>
                                      </p:tavLst>
                                    </p:anim>
                                    <p:anim calcmode="lin" valueType="num">
                                      <p:cBhvr>
                                        <p:cTn id="11" dur="500" fill="hold"/>
                                        <p:tgtEl>
                                          <p:spTgt spid="15"/>
                                        </p:tgtEl>
                                        <p:attrNameLst>
                                          <p:attrName>ppt_h</p:attrName>
                                        </p:attrNameLst>
                                      </p:cBhvr>
                                      <p:tavLst>
                                        <p:tav tm="0">
                                          <p:val>
                                            <p:fltVal val="0"/>
                                          </p:val>
                                        </p:tav>
                                        <p:tav tm="100000">
                                          <p:val>
                                            <p:strVal val="#ppt_h"/>
                                          </p:val>
                                        </p:tav>
                                      </p:tavLst>
                                    </p:anim>
                                    <p:animEffect transition="in" filter="fade">
                                      <p:cBhvr>
                                        <p:cTn id="12" dur="500"/>
                                        <p:tgtEl>
                                          <p:spTgt spid="15"/>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Left)">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par>
                                <p:cTn id="24" presetID="53" presetClass="entr" presetSubtype="16"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slide(fromLeft)">
                                      <p:cBhvr>
                                        <p:cTn id="31" dur="500"/>
                                        <p:tgtEl>
                                          <p:spTgt spid="6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up)">
                                      <p:cBhvr>
                                        <p:cTn id="40" dur="500"/>
                                        <p:tgtEl>
                                          <p:spTgt spid="35"/>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up)">
                                      <p:cBhvr>
                                        <p:cTn id="49" dur="500"/>
                                        <p:tgtEl>
                                          <p:spTgt spid="39"/>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8" grpId="0" bldLvl="0" animBg="1"/>
      <p:bldP spid="10" grpId="0" bldLvl="0" animBg="1"/>
      <p:bldP spid="12" grpId="0" bldLvl="0" animBg="1"/>
      <p:bldP spid="22" grpId="0" bldLvl="0" animBg="1"/>
      <p:bldP spid="34" grpId="0" bldLvl="0" animBg="1"/>
      <p:bldP spid="35" grpId="0"/>
      <p:bldP spid="36" grpId="0"/>
      <p:bldP spid="37" grpId="0"/>
      <p:bldP spid="3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5" name="组合 4"/>
          <p:cNvGrpSpPr/>
          <p:nvPr/>
        </p:nvGrpSpPr>
        <p:grpSpPr>
          <a:xfrm>
            <a:off x="2241713" y="28136"/>
            <a:ext cx="7458877" cy="6798365"/>
            <a:chOff x="2241713" y="0"/>
            <a:chExt cx="7458877" cy="6798365"/>
          </a:xfrm>
        </p:grpSpPr>
        <p:sp>
          <p:nvSpPr>
            <p:cNvPr id="59" name="椭圆 58"/>
            <p:cNvSpPr/>
            <p:nvPr/>
          </p:nvSpPr>
          <p:spPr>
            <a:xfrm>
              <a:off x="2902225" y="0"/>
              <a:ext cx="6798365" cy="679836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41713" y="506435"/>
              <a:ext cx="2785403" cy="2785403"/>
            </a:xfrm>
            <a:prstGeom prst="ellipse">
              <a:avLst/>
            </a:prstGeom>
            <a:solidFill>
              <a:srgbClr val="C8D7DE">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sp>
        <p:nvSpPr>
          <p:cNvPr id="16" name="文本框 15"/>
          <p:cNvSpPr txBox="1"/>
          <p:nvPr/>
        </p:nvSpPr>
        <p:spPr>
          <a:xfrm>
            <a:off x="3409219" y="2931355"/>
            <a:ext cx="5783771" cy="1938020"/>
          </a:xfrm>
          <a:prstGeom prst="rect">
            <a:avLst/>
          </a:prstGeom>
          <a:noFill/>
        </p:spPr>
        <p:txBody>
          <a:bodyPr wrap="square" rtlCol="0">
            <a:spAutoFit/>
          </a:bodyPr>
          <a:lstStyle/>
          <a:p>
            <a:pPr algn="ctr"/>
            <a:r>
              <a:rPr lang="zh-CN" altLang="en-US" sz="6000" b="1" dirty="0">
                <a:solidFill>
                  <a:srgbClr val="E9EEF1"/>
                </a:solidFill>
                <a:latin typeface="微软雅黑" panose="020B0503020204020204" pitchFamily="34" charset="-122"/>
                <a:ea typeface="微软雅黑" panose="020B0503020204020204" pitchFamily="34" charset="-122"/>
              </a:rPr>
              <a:t>A Model of Fake News</a:t>
            </a:r>
            <a:endParaRPr lang="zh-CN" altLang="en-US" sz="6000" b="1" dirty="0">
              <a:solidFill>
                <a:srgbClr val="E9EEF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10802" y="1476708"/>
            <a:ext cx="4102100" cy="830997"/>
          </a:xfrm>
          <a:prstGeom prst="rect">
            <a:avLst/>
          </a:prstGeom>
          <a:noFill/>
        </p:spPr>
        <p:txBody>
          <a:bodyPr wrap="square" rtlCol="0">
            <a:spAutoFit/>
          </a:bodyPr>
          <a:lstStyle/>
          <a:p>
            <a:pPr algn="ctr"/>
            <a:r>
              <a:rPr lang="en-US" altLang="zh-CN" sz="4800" dirty="0">
                <a:solidFill>
                  <a:srgbClr val="3E536E"/>
                </a:solidFill>
                <a:latin typeface="微软雅黑" panose="020B0503020204020204" pitchFamily="34" charset="-122"/>
                <a:ea typeface="微软雅黑" panose="020B0503020204020204" pitchFamily="34" charset="-122"/>
              </a:rPr>
              <a:t>Part 03</a:t>
            </a:r>
            <a:endParaRPr lang="zh-CN" altLang="en-US" sz="4800" dirty="0">
              <a:solidFill>
                <a:srgbClr val="3E536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EEF1"/>
        </a:solidFill>
        <a:effectLst/>
      </p:bgPr>
    </p:bg>
    <p:spTree>
      <p:nvGrpSpPr>
        <p:cNvPr id="1" name=""/>
        <p:cNvGrpSpPr/>
        <p:nvPr/>
      </p:nvGrpSpPr>
      <p:grpSpPr>
        <a:xfrm>
          <a:off x="0" y="0"/>
          <a:ext cx="0" cy="0"/>
          <a:chOff x="0" y="0"/>
          <a:chExt cx="0" cy="0"/>
        </a:xfrm>
      </p:grpSpPr>
      <p:grpSp>
        <p:nvGrpSpPr>
          <p:cNvPr id="55" name="Group 18"/>
          <p:cNvGrpSpPr/>
          <p:nvPr/>
        </p:nvGrpSpPr>
        <p:grpSpPr>
          <a:xfrm>
            <a:off x="4098291" y="2685502"/>
            <a:ext cx="4135121" cy="1042669"/>
            <a:chOff x="1348406" y="1196648"/>
            <a:chExt cx="3101341" cy="782002"/>
          </a:xfrm>
        </p:grpSpPr>
        <p:sp>
          <p:nvSpPr>
            <p:cNvPr id="56" name="TextBox 19"/>
            <p:cNvSpPr txBox="1"/>
            <p:nvPr/>
          </p:nvSpPr>
          <p:spPr>
            <a:xfrm>
              <a:off x="1363170" y="1448584"/>
              <a:ext cx="3086577" cy="530066"/>
            </a:xfrm>
            <a:prstGeom prst="rect">
              <a:avLst/>
            </a:prstGeom>
            <a:noFill/>
          </p:spPr>
          <p:txBody>
            <a:bodyPr wrap="square" rtlCol="0">
              <a:noAutofit/>
            </a:bodyPr>
            <a:lstStyle/>
            <a:p>
              <a:pPr lvl="0"/>
              <a:r>
                <a:rPr lang="zh-CN" altLang="en-US" sz="2000" dirty="0">
                  <a:latin typeface="微软雅黑" panose="020B0503020204020204" pitchFamily="34" charset="-122"/>
                  <a:ea typeface="微软雅黑" panose="020B0503020204020204" pitchFamily="34" charset="-122"/>
                </a:rPr>
                <a:t>The contents of an article</a:t>
              </a:r>
              <a:endParaRPr lang="zh-CN" altLang="en-US" sz="2000" dirty="0">
                <a:latin typeface="微软雅黑" panose="020B0503020204020204" pitchFamily="34" charset="-122"/>
                <a:ea typeface="微软雅黑" panose="020B0503020204020204" pitchFamily="34" charset="-122"/>
              </a:endParaRPr>
            </a:p>
          </p:txBody>
        </p:sp>
        <p:sp>
          <p:nvSpPr>
            <p:cNvPr id="57" name="TextBox 20"/>
            <p:cNvSpPr txBox="1"/>
            <p:nvPr/>
          </p:nvSpPr>
          <p:spPr>
            <a:xfrm>
              <a:off x="1348406" y="1196648"/>
              <a:ext cx="883412" cy="315278"/>
            </a:xfrm>
            <a:prstGeom prst="rect">
              <a:avLst/>
            </a:prstGeom>
            <a:noFill/>
          </p:spPr>
          <p:txBody>
            <a:bodyPr wrap="square" rtlCol="0">
              <a:spAutoFit/>
            </a:bodyPr>
            <a:lstStyle/>
            <a:p>
              <a:pPr lvl="0"/>
              <a:r>
                <a:rPr lang="en-US" sz="2135" b="1" dirty="0">
                  <a:solidFill>
                    <a:srgbClr val="3E536E"/>
                  </a:solidFill>
                  <a:latin typeface="微软雅黑" panose="020B0503020204020204" pitchFamily="34" charset="-122"/>
                </a:rPr>
                <a:t>(m, a)</a:t>
              </a:r>
              <a:endParaRPr lang="en-US" sz="1600" b="1" dirty="0">
                <a:solidFill>
                  <a:srgbClr val="3E536E"/>
                </a:solidFill>
                <a:latin typeface="微软雅黑" panose="020B0503020204020204" pitchFamily="34" charset="-122"/>
              </a:endParaRPr>
            </a:p>
          </p:txBody>
        </p:sp>
      </p:grpSp>
      <p:grpSp>
        <p:nvGrpSpPr>
          <p:cNvPr id="61" name="Group 24"/>
          <p:cNvGrpSpPr/>
          <p:nvPr/>
        </p:nvGrpSpPr>
        <p:grpSpPr>
          <a:xfrm>
            <a:off x="4078584" y="1590271"/>
            <a:ext cx="4253865" cy="1095375"/>
            <a:chOff x="1348406" y="1196648"/>
            <a:chExt cx="3190399" cy="821531"/>
          </a:xfrm>
        </p:grpSpPr>
        <p:sp>
          <p:nvSpPr>
            <p:cNvPr id="62" name="TextBox 25"/>
            <p:cNvSpPr txBox="1"/>
            <p:nvPr/>
          </p:nvSpPr>
          <p:spPr>
            <a:xfrm>
              <a:off x="1363170" y="1448584"/>
              <a:ext cx="3175635" cy="569595"/>
            </a:xfrm>
            <a:prstGeom prst="rect">
              <a:avLst/>
            </a:prstGeom>
            <a:noFill/>
          </p:spPr>
          <p:txBody>
            <a:bodyPr wrap="square" rtlCol="0">
              <a:noAutofit/>
            </a:bodyPr>
            <a:lstStyle/>
            <a:p>
              <a:pPr lvl="0"/>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inary state of the world</a:t>
              </a:r>
              <a:endParaRPr lang="zh-CN" altLang="en-US" sz="2000" dirty="0">
                <a:latin typeface="微软雅黑" panose="020B0503020204020204" pitchFamily="34" charset="-122"/>
                <a:ea typeface="微软雅黑" panose="020B0503020204020204" pitchFamily="34" charset="-122"/>
              </a:endParaRPr>
            </a:p>
          </p:txBody>
        </p:sp>
        <p:sp>
          <p:nvSpPr>
            <p:cNvPr id="63" name="TextBox 26"/>
            <p:cNvSpPr txBox="1"/>
            <p:nvPr/>
          </p:nvSpPr>
          <p:spPr>
            <a:xfrm>
              <a:off x="1348406" y="1196648"/>
              <a:ext cx="1634966" cy="341471"/>
            </a:xfrm>
            <a:prstGeom prst="rect">
              <a:avLst/>
            </a:prstGeom>
            <a:noFill/>
          </p:spPr>
          <p:txBody>
            <a:bodyPr wrap="square" rtlCol="0">
              <a:noAutofit/>
            </a:bodyPr>
            <a:lstStyle/>
            <a:p>
              <a:pPr lvl="0"/>
              <a:r>
                <a:rPr lang="en-US" sz="2135" b="1" dirty="0">
                  <a:solidFill>
                    <a:srgbClr val="3E536E"/>
                  </a:solidFill>
                  <a:latin typeface="微软雅黑" panose="020B0503020204020204" pitchFamily="34" charset="-122"/>
                </a:rPr>
                <a:t>θ ∈ {T, C}</a:t>
              </a:r>
              <a:endParaRPr lang="en-US" sz="1600" b="1" dirty="0">
                <a:solidFill>
                  <a:srgbClr val="3E536E"/>
                </a:solidFill>
                <a:latin typeface="微软雅黑" panose="020B0503020204020204" pitchFamily="34" charset="-122"/>
              </a:endParaRPr>
            </a:p>
          </p:txBody>
        </p:sp>
      </p:grpSp>
      <p:grpSp>
        <p:nvGrpSpPr>
          <p:cNvPr id="18" name="组合 17"/>
          <p:cNvGrpSpPr/>
          <p:nvPr/>
        </p:nvGrpSpPr>
        <p:grpSpPr>
          <a:xfrm rot="0">
            <a:off x="0" y="105410"/>
            <a:ext cx="12360910" cy="943610"/>
            <a:chOff x="0" y="105131"/>
            <a:chExt cx="12360812" cy="943439"/>
          </a:xfrm>
        </p:grpSpPr>
        <p:cxnSp>
          <p:nvCxnSpPr>
            <p:cNvPr id="20" name="直接连接符 19"/>
            <p:cNvCxnSpPr/>
            <p:nvPr/>
          </p:nvCxnSpPr>
          <p:spPr>
            <a:xfrm>
              <a:off x="0" y="573647"/>
              <a:ext cx="12360812" cy="0"/>
            </a:xfrm>
            <a:prstGeom prst="line">
              <a:avLst/>
            </a:prstGeom>
            <a:ln w="25400">
              <a:solidFill>
                <a:srgbClr val="3E536E"/>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976" y="105131"/>
              <a:ext cx="943439" cy="943439"/>
              <a:chOff x="788172" y="795226"/>
              <a:chExt cx="1405397" cy="1405397"/>
            </a:xfrm>
          </p:grpSpPr>
          <p:sp>
            <p:nvSpPr>
              <p:cNvPr id="25" name="椭圆 24"/>
              <p:cNvSpPr/>
              <p:nvPr/>
            </p:nvSpPr>
            <p:spPr>
              <a:xfrm>
                <a:off x="942535" y="953280"/>
                <a:ext cx="1096672" cy="1096672"/>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88172" y="795226"/>
                <a:ext cx="1405397" cy="1405397"/>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58129" y="366570"/>
              <a:ext cx="414154" cy="414154"/>
              <a:chOff x="3032665" y="1391170"/>
              <a:chExt cx="682180" cy="682180"/>
            </a:xfrm>
          </p:grpSpPr>
          <p:sp>
            <p:nvSpPr>
              <p:cNvPr id="23" name="椭圆 22"/>
              <p:cNvSpPr/>
              <p:nvPr/>
            </p:nvSpPr>
            <p:spPr>
              <a:xfrm>
                <a:off x="3150019" y="1518977"/>
                <a:ext cx="424445" cy="424445"/>
              </a:xfrm>
              <a:prstGeom prst="ellips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032665" y="1391170"/>
                <a:ext cx="682180" cy="682180"/>
              </a:xfrm>
              <a:prstGeom prst="ellipse">
                <a:avLst/>
              </a:prstGeom>
              <a:noFill/>
              <a:ln>
                <a:solidFill>
                  <a:srgbClr val="3E53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等腰三角形 1"/>
          <p:cNvSpPr/>
          <p:nvPr/>
        </p:nvSpPr>
        <p:spPr>
          <a:xfrm rot="5400000">
            <a:off x="3502046" y="1643990"/>
            <a:ext cx="430515" cy="371134"/>
          </a:xfrm>
          <a:prstGeom prst="triangle">
            <a:avLst/>
          </a:prstGeom>
          <a:solidFill>
            <a:srgbClr val="3E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5400000">
            <a:off x="3490207" y="2710217"/>
            <a:ext cx="430515" cy="371134"/>
          </a:xfrm>
          <a:prstGeom prst="triangle">
            <a:avLst/>
          </a:prstGeom>
          <a:solidFill>
            <a:srgbClr val="869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2597150" y="3784600"/>
            <a:ext cx="6717030" cy="1960245"/>
          </a:xfrm>
          <a:prstGeom prst="rect">
            <a:avLst/>
          </a:prstGeom>
        </p:spPr>
      </p:pic>
      <p:sp>
        <p:nvSpPr>
          <p:cNvPr id="4" name="文本框 3"/>
          <p:cNvSpPr txBox="1"/>
          <p:nvPr/>
        </p:nvSpPr>
        <p:spPr>
          <a:xfrm>
            <a:off x="3260725" y="5876925"/>
            <a:ext cx="5389880" cy="548005"/>
          </a:xfrm>
          <a:prstGeom prst="rect">
            <a:avLst/>
          </a:prstGeom>
          <a:noFill/>
        </p:spPr>
        <p:txBody>
          <a:bodyPr wrap="square" rtlCol="0">
            <a:noAutofit/>
          </a:bodyPr>
          <a:p>
            <a:r>
              <a:rPr lang="zh-CN" altLang="en-US">
                <a:latin typeface="Arial" panose="020B0604020202020204" pitchFamily="34" charset="0"/>
                <a:cs typeface="Arial" panose="020B0604020202020204" pitchFamily="34" charset="0"/>
              </a:rPr>
              <a:t>The Signal-Generating Process of a Truthful Article</a:t>
            </a:r>
            <a:endParaRPr lang="zh-CN" altLang="en-US">
              <a:latin typeface="Arial" panose="020B0604020202020204" pitchFamily="34" charset="0"/>
              <a:cs typeface="Arial" panose="020B0604020202020204" pitchFamily="34" charset="0"/>
            </a:endParaRPr>
          </a:p>
          <a:p>
            <a:r>
              <a:rPr lang="zh-CN" altLang="en-US">
                <a:latin typeface="Arial" panose="020B0604020202020204" pitchFamily="34" charset="0"/>
                <a:cs typeface="Arial" panose="020B0604020202020204" pitchFamily="34" charset="0"/>
              </a:rPr>
              <a:t>(Left) and a Fake Article (Right)</a:t>
            </a:r>
            <a:endParaRPr lang="zh-CN" altLang="en-US">
              <a:latin typeface="Arial" panose="020B0604020202020204" pitchFamily="34" charset="0"/>
              <a:cs typeface="Arial" panose="020B0604020202020204" pitchFamily="34" charset="0"/>
            </a:endParaRPr>
          </a:p>
        </p:txBody>
      </p:sp>
      <p:sp>
        <p:nvSpPr>
          <p:cNvPr id="5" name="文本框 4"/>
          <p:cNvSpPr txBox="1"/>
          <p:nvPr>
            <p:custDataLst>
              <p:tags r:id="rId2"/>
            </p:custDataLst>
          </p:nvPr>
        </p:nvSpPr>
        <p:spPr>
          <a:xfrm>
            <a:off x="308610" y="1115060"/>
            <a:ext cx="3462655" cy="808990"/>
          </a:xfrm>
          <a:prstGeom prst="rect">
            <a:avLst/>
          </a:prstGeom>
          <a:noFill/>
        </p:spPr>
        <p:txBody>
          <a:bodyPr wrap="square" rtlCol="0">
            <a:noAutofit/>
          </a:bodyPr>
          <a:p>
            <a:r>
              <a:rPr lang="en-US" altLang="zh-CN" sz="2400">
                <a:latin typeface="Arial" panose="020B0604020202020204" pitchFamily="34" charset="0"/>
                <a:cs typeface="Arial" panose="020B0604020202020204" pitchFamily="34" charset="0"/>
              </a:rPr>
              <a:t>A Model of Fake News</a:t>
            </a:r>
            <a:endParaRPr lang="en-US" altLang="zh-CN"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750"/>
                                        <p:tgtEl>
                                          <p:spTgt spid="61"/>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750"/>
                                        <p:tgtEl>
                                          <p:spTgt spid="55"/>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500"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ISPRING_PRESENTATION_TITLE" val="大气简约素雅毕业答辩PPT模板"/>
  <p:tag name="KSO_WPP_MARK_KEY" val="43bba232-6071-46f1-964c-4878c6ec89c3"/>
  <p:tag name="COMMONDATA" val="eyJoZGlkIjoiMTAyMzJkOGNiMDEyZDQzM2FkNGM4ODJmZGE4NDczMD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 name="KSO_WM_UNIT_PLACING_PICTURE_USER_VIEWPORT" val="{&quot;height&quot;:4905,&quot;width&quot;:8355}"/>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6607</Words>
  <Application>WPS 演示</Application>
  <PresentationFormat>宽屏</PresentationFormat>
  <Paragraphs>232</Paragraphs>
  <Slides>24</Slides>
  <Notes>22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宋体</vt:lpstr>
      <vt:lpstr>Wingdings</vt:lpstr>
      <vt:lpstr>微软雅黑</vt:lpstr>
      <vt:lpstr>Times New Roman</vt:lpstr>
      <vt:lpstr>Wingdings</vt:lpstr>
      <vt:lpstr>等线</vt:lpstr>
      <vt:lpstr>Arial Unicode MS</vt:lpstr>
      <vt:lpstr>Cambria Math</vt:lpstr>
      <vt:lpstr>MS Mincho</vt:lpstr>
      <vt:lpstr>魂心</vt:lpstr>
      <vt:lpstr>Raleway</vt:lpstr>
      <vt:lpstr>Segoe Print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大气简约素雅毕业答辩PPT模板</dc:title>
  <dc:creator>阿飞</dc:creator>
  <cp:lastModifiedBy>qjlhh</cp:lastModifiedBy>
  <cp:revision>46</cp:revision>
  <dcterms:created xsi:type="dcterms:W3CDTF">2017-04-15T05:24:00Z</dcterms:created>
  <dcterms:modified xsi:type="dcterms:W3CDTF">2023-03-06T10:56:14Z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EA1F4C4BDF30462E826A67D86F5663CD</vt:lpwstr>
  </property>
  <property fmtid="{D5CDD505-2E9C-101B-9397-08002B2CF9AE}" pid="3" name="KSOProductBuildVer">
    <vt:lpwstr>2052-11.1.0.12980</vt:lpwstr>
  </property>
</Properties>
</file>